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s/slide22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slides/slide18.xml" ContentType="application/vnd.openxmlformats-officedocument.presentationml.slide+xml"/>
  <Override PartName="/ppt/slideMasters/slideMaster3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  <p:sldMasterId id="2147483654" r:id="rId4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</p:sldIdLst>
  <p:sldSz cx="9143424" cy="6857568" type="custom"/>
  <p:notesSz cx="6857568" cy="9143424"/>
  <p:defaultTextStyle>
    <a:defPPr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theme" Target="theme/theme1.xml"/><Relationship Id="rId6" Type="http://schemas.openxmlformats.org/officeDocument/2006/relationships/theme" Target="theme/theme2.xml"/><Relationship Id="rId7" Type="http://schemas.openxmlformats.org/officeDocument/2006/relationships/theme" Target="theme/theme3.xml"/><Relationship Id="rId8" Type="http://schemas.openxmlformats.org/officeDocument/2006/relationships/theme" Target="theme/theme4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presProps" Target="presProps.xml" /><Relationship Id="rId49" Type="http://schemas.openxmlformats.org/officeDocument/2006/relationships/tableStyles" Target="tableStyles.xml" /><Relationship Id="rId5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_holder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740833" y="627440"/>
            <a:ext cx="8607777" cy="126244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  <p:sp>
        <p:nvSpPr>
          <p:cNvPr id="5" name="place_holder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740833" y="2101547"/>
            <a:ext cx="8607777" cy="4762500"/>
          </a:xfrm>
          <a:prstGeom prst="rect">
            <a:avLst/>
          </a:prstGeom>
        </p:spPr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1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pic>
        <p:nvPicPr>
          <p:cNvPr id="5" name="Imagem 6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2879" y="0"/>
            <a:ext cx="9136584" cy="6856488"/>
          </a:xfrm>
          <a:prstGeom prst="rect">
            <a:avLst/>
          </a:prstGeom>
          <a:ln>
            <a:noFill/>
          </a:ln>
        </p:spPr>
      </p:pic>
      <p:sp>
        <p:nvSpPr>
          <p:cNvPr id="6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sp>
        <p:nvSpPr>
          <p:cNvPr id="5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6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sp>
        <p:nvSpPr>
          <p:cNvPr id="5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6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/>
          <p:nvPr isPhoto="0" userDrawn="0"/>
        </p:nvPicPr>
        <p:blipFill>
          <a:blip r:embed="rId3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pic>
        <p:nvPicPr>
          <p:cNvPr id="5" name="Picture 1" hidden="0"/>
          <p:cNvPicPr/>
          <p:nvPr isPhoto="0" userDrawn="0"/>
        </p:nvPicPr>
        <p:blipFill>
          <a:blip r:embed="rId4">
            <a:alphaModFix amt="100000"/>
            <a:lum bright="0" contrast="0"/>
          </a:blip>
          <a:stretch/>
        </p:blipFill>
        <p:spPr bwMode="auto">
          <a:xfrm>
            <a:off x="0" y="0"/>
            <a:ext cx="9142344" cy="6856488"/>
          </a:xfrm>
          <a:prstGeom prst="rect">
            <a:avLst/>
          </a:prstGeom>
          <a:ln>
            <a:noFill/>
          </a:ln>
        </p:spPr>
      </p:pic>
      <p:sp>
        <p:nvSpPr>
          <p:cNvPr id="6" name="" hidden="0"/>
          <p:cNvSpPr>
            <a:spLocks noAdjustHandles="0" noChangeArrowheads="0"/>
          </p:cNvSpPr>
          <p:nvPr isPhoto="0" userDrawn="0">
            <p:ph type="title" hasCustomPrompt="0"/>
          </p:nvPr>
        </p:nvSpPr>
        <p:spPr bwMode="auto">
          <a:xfrm>
            <a:off x="457171" y="273582"/>
            <a:ext cx="8228721" cy="1144727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defRPr/>
            </a:pPr>
            <a:endParaRPr/>
          </a:p>
        </p:txBody>
      </p:sp>
      <p:sp>
        <p:nvSpPr>
          <p:cNvPr id="7" name="" hidden="0"/>
          <p:cNvSpPr>
            <a:spLocks noAdjustHandles="0" noChangeArrowheads="0"/>
          </p:cNvSpPr>
          <p:nvPr isPhoto="0" userDrawn="0">
            <p:ph type="body" hasCustomPrompt="0"/>
          </p:nvPr>
        </p:nvSpPr>
        <p:spPr bwMode="auto">
          <a:xfrm>
            <a:off x="457171" y="1604418"/>
            <a:ext cx="8228721" cy="3977029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defRPr/>
            </a:pP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55" r:id="rId1"/>
  </p:sldLayoutIdLst>
  <p:txStyles>
    <p:titleStyle/>
    <p:bodyStyle/>
    <p:otherStyle/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en.wikipedia.org/wiki/Protection_ring" TargetMode="Externa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sdn.microsoft.com/en-us/library/windows/desktop/ff818516(v=vs.85).asp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898" y="2384129"/>
            <a:ext cx="7341737" cy="712754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7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898" y="3428784"/>
            <a:ext cx="7341737" cy="47480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5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13 – Processos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99943" y="5463015"/>
            <a:ext cx="7341737" cy="112960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7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284742"/>
            <a:ext cx="8226561" cy="1113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POSIX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38" y="1629977"/>
            <a:ext cx="8026414" cy="472146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Gerenciamento de usuários e grupos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Manipulação de arquivos (incluindo permissões) e diretórios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Criação de processos e carregamento de programas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Comunicação entre processos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Interação direta com hardware (via drivers)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1989" y="85674"/>
            <a:ext cx="7226544" cy="3498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34" y="6401836"/>
            <a:ext cx="638959" cy="36249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E3B99951-31DD-3888-70B1-BB6AF7A85227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8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Hoje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Definir o que é um processo e seu contexto</a:t>
            </a:r>
            <a:endParaRPr/>
          </a:p>
          <a:p>
            <a:pPr marL="343058" marR="0" lvl="0" indent="341978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Entender quais mecanismos de hardware são usados para alternar entre processos</a:t>
            </a:r>
            <a:endParaRPr/>
          </a:p>
          <a:p>
            <a:pPr marL="343058" marR="0" lvl="0" indent="341978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Analisar o ciclo de vida de um processo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71" y="2920468"/>
            <a:ext cx="8228001" cy="6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Processos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4" y="6401836"/>
            <a:ext cx="640399" cy="3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46301E96-601C-8213-9266-400C5CF6985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6" y="4088163"/>
            <a:ext cx="8137413" cy="3634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9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Fluxo de controle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177828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Desde o início até o seu desligamento, a CPU apenas lê e executa uma sequência de instruções, uma por vez</a:t>
            </a:r>
            <a:endParaRPr/>
          </a:p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Esta sequência é o fluxo de controle da CPU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3685087" y="3777242"/>
            <a:ext cx="2376210" cy="2850660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808080"/>
                </a:solidFill>
                <a:latin typeface="Calibri"/>
                <a:ea typeface="DejaVu Sans"/>
                <a:cs typeface="DejaVu Sans"/>
              </a:rPr>
              <a:t>&lt;startup&gt;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inst</a:t>
            </a:r>
            <a:r>
              <a:rPr sz="1400" b="1" u="none" baseline="-2500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1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inst</a:t>
            </a:r>
            <a:r>
              <a:rPr sz="1400" b="1" u="none" baseline="-2500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2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inst</a:t>
            </a:r>
            <a:r>
              <a:rPr sz="1400" b="1" u="none" baseline="-2500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3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…</a:t>
            </a:r>
            <a:br>
              <a:rPr strike="noStrike"/>
            </a:b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inst</a:t>
            </a:r>
            <a:r>
              <a:rPr sz="1400" b="1" u="none" baseline="-2500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n</a:t>
            </a:r>
            <a:br>
              <a:rPr strike="noStrike"/>
            </a:br>
            <a:r>
              <a:rPr sz="2400" b="1" u="none">
                <a:solidFill>
                  <a:srgbClr val="808080"/>
                </a:solidFill>
                <a:latin typeface="Calibri"/>
                <a:ea typeface="DejaVu Sans"/>
                <a:cs typeface="DejaVu Sans"/>
              </a:rPr>
              <a:t>&lt;shutdown&gt;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3522738" y="3212077"/>
            <a:ext cx="3743404" cy="45537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i="1" u="none">
                <a:solidFill>
                  <a:srgbClr val="C00000"/>
                </a:solidFill>
                <a:latin typeface="Calibri"/>
                <a:ea typeface="DejaVu Sans"/>
                <a:cs typeface="DejaVu Sans"/>
              </a:rPr>
              <a:t>Physical control flow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2240858" y="4687264"/>
            <a:ext cx="1015496" cy="45537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Time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3234396" y="3929872"/>
            <a:ext cx="456091" cy="236109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6A6A6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Alterando o fluxo de controle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Até o momento, temos dois mecanismos para alterar o fluxo de controle:</a:t>
            </a:r>
            <a:br>
              <a:rPr strike="noStrike"/>
            </a:br>
            <a:endParaRPr/>
          </a:p>
          <a:p>
            <a:pPr marL="285821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Saltos (</a:t>
            </a:r>
            <a:r>
              <a:rPr sz="24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jumps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: </a:t>
            </a:r>
            <a:r>
              <a:rPr sz="2400" b="1" u="none">
                <a:solidFill>
                  <a:srgbClr val="000000"/>
                </a:solidFill>
                <a:latin typeface="Courier New"/>
                <a:ea typeface="Verdana"/>
                <a:cs typeface="DejaVu Sans"/>
              </a:rPr>
              <a:t>jmp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) e desvios (</a:t>
            </a:r>
            <a:r>
              <a:rPr sz="2400" i="1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branches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: </a:t>
            </a:r>
            <a:r>
              <a:rPr sz="2400" b="1" u="none">
                <a:solidFill>
                  <a:srgbClr val="000000"/>
                </a:solidFill>
                <a:latin typeface="Courier New"/>
                <a:ea typeface="Verdana"/>
                <a:cs typeface="DejaVu Sans"/>
              </a:rPr>
              <a:t>je, jl, jge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, etc)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285821" marR="0" lvl="0" indent="284742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Chamadas (calls) e retornos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br>
              <a:rPr strike="noStrike"/>
            </a:b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Permitem alterar o fluxo de controle em função de mudanças no </a:t>
            </a:r>
            <a:r>
              <a:rPr sz="2400" u="non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estado do programa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Alterando o fluxo de controle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Mas isto não basta: como reagir a mudanças no </a:t>
            </a:r>
            <a:r>
              <a:rPr sz="2400" u="none">
                <a:solidFill>
                  <a:srgbClr val="FF0000"/>
                </a:solidFill>
                <a:latin typeface="Verdana"/>
                <a:ea typeface="Verdana"/>
                <a:cs typeface="DejaVu Sans"/>
              </a:rPr>
              <a:t>estado do sistema</a:t>
            </a: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?</a:t>
            </a:r>
            <a:br>
              <a:rPr strike="noStrike"/>
            </a:br>
            <a:endParaRPr/>
          </a:p>
          <a:p>
            <a:pPr marL="343058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Dados lidos do disco ou da rede </a:t>
            </a:r>
            <a:endParaRPr/>
          </a:p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Programa executa uma instrução ilegal ou em condições inválidas (como divisão por zero)</a:t>
            </a:r>
            <a:endParaRPr/>
          </a:p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Usuário digita Ctrl-C no teclado</a:t>
            </a:r>
            <a:endParaRPr/>
          </a:p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Timer de sistema notifica o programa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br>
              <a:rPr strike="noStrike"/>
            </a:br>
            <a:r>
              <a:rPr sz="2400" u="sng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Precisamos de mecanismos para reagir a estes eventos “excepcionais”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Interrupções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Muito usadas em Embarcados</a:t>
            </a:r>
            <a:endParaRPr/>
          </a:p>
        </p:txBody>
      </p:sp>
      <p:pic>
        <p:nvPicPr>
          <p:cNvPr id="6" name="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2159863" y="2375850"/>
            <a:ext cx="5110958" cy="3833038"/>
          </a:xfrm>
          <a:prstGeom prst="rect">
            <a:avLst/>
          </a:prstGeom>
          <a:ln>
            <a:noFill/>
          </a:ln>
        </p:spPr>
      </p:pic>
      <p:sp>
        <p:nvSpPr>
          <p:cNvPr id="7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Contextos de aplicação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r>
              <a:rPr sz="2400" u="sng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Embarcados (firmware):</a:t>
            </a:r>
            <a:endParaRPr/>
          </a:p>
          <a:p>
            <a:pPr marL="215986" lvl="0" indent="215266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Somente um programa rodando, mas com várias tarefas concorrentes</a:t>
            </a: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Tarefas compartilham espaço de memória 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defRPr/>
            </a:pPr>
            <a:br>
              <a:rPr strike="noStrike"/>
            </a:br>
            <a:br>
              <a:rPr strike="noStrike"/>
            </a:br>
            <a:r>
              <a:rPr sz="2400" u="sng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Desktop/Celular:</a:t>
            </a:r>
            <a:endParaRPr/>
          </a:p>
          <a:p>
            <a:pPr marL="215986" marR="0" lvl="0" indent="215266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Vários programas (não confiáveis) rodando</a:t>
            </a: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Programas começam e terminam a qualquer momento</a:t>
            </a:r>
            <a:endParaRPr/>
          </a:p>
          <a:p>
            <a:pPr marL="349965" lvl="0" indent="-349965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Isolamento de memória e recursos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0" y="781149"/>
            <a:ext cx="8225840" cy="61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Interação de processos com Hardware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1988" y="85673"/>
            <a:ext cx="7225823" cy="34917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33" y="6401835"/>
            <a:ext cx="638238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140C3915-A562-BDB2-2584-C24FBD70DD76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85820" y="2276136"/>
            <a:ext cx="1285478" cy="1092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1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 flipH="0" flipV="0">
            <a:off x="3450021" y="1979874"/>
            <a:ext cx="1602271" cy="38193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FFFF"/>
                </a:solidFill>
                <a:latin typeface="Arial"/>
                <a:ea typeface="DejaVu Sans"/>
              </a:rPr>
              <a:t>SISTEMA OPERACIONAL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330920" y="3021288"/>
            <a:ext cx="2117025" cy="2050789"/>
          </a:xfrm>
          <a:prstGeom prst="decagon">
            <a:avLst>
              <a:gd name="vf" fmla="val 105146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2400" b="0" strike="noStrike" spc="0">
                <a:solidFill>
                  <a:srgbClr val="FFFFFF"/>
                </a:solidFill>
                <a:latin typeface="Arial"/>
                <a:ea typeface="DejaVu Sans"/>
              </a:rPr>
              <a:t>Hardware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1" flipV="1">
            <a:off x="5036801" y="4028865"/>
            <a:ext cx="1287997" cy="1367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5039681" y="4175735"/>
            <a:ext cx="1377632" cy="31569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Interrupções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 flipV="1">
            <a:off x="1574179" y="2424807"/>
            <a:ext cx="1907518" cy="395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1806365" y="2024151"/>
            <a:ext cx="1088210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 flipH="1" flipV="1">
            <a:off x="1570941" y="3109483"/>
            <a:ext cx="1879080" cy="35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>
            <a:off x="1565901" y="3228635"/>
            <a:ext cx="1725010" cy="91038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6" name="Line 13" hidden="0"/>
          <p:cNvSpPr/>
          <p:nvPr isPhoto="0" userDrawn="0"/>
        </p:nvSpPr>
        <p:spPr bwMode="auto">
          <a:xfrm>
            <a:off x="5038961" y="3743763"/>
            <a:ext cx="1368632" cy="358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5039681" y="3347788"/>
            <a:ext cx="1377632" cy="31569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Comandos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9342" y="4802456"/>
            <a:ext cx="1285478" cy="1092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N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 flipV="1">
            <a:off x="1567701" y="4951127"/>
            <a:ext cx="1907518" cy="395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1799885" y="4550472"/>
            <a:ext cx="1088210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 flipH="1" flipV="1">
            <a:off x="1564461" y="5635803"/>
            <a:ext cx="1879080" cy="35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1565901" y="5748476"/>
            <a:ext cx="1725010" cy="91038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Processos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1485986"/>
            <a:ext cx="6074617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Fluxo de controle lógico</a:t>
            </a:r>
            <a:endParaRPr sz="2400" u="none">
              <a:solidFill>
                <a:srgbClr val="000000"/>
              </a:solidFill>
              <a:latin typeface="Verdana"/>
              <a:ea typeface="Verdana"/>
              <a:cs typeface="DejaVu Sans"/>
            </a:endParaRPr>
          </a:p>
          <a:p>
            <a:pPr marL="343057" marR="0" lvl="0" indent="341977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343057" marR="0" lvl="0" indent="341977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1085691" marR="0" lvl="1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Cada programa parece ter uso exclusivo da CPU</a:t>
            </a:r>
            <a:endParaRPr sz="2400" u="none">
              <a:solidFill>
                <a:srgbClr val="000000"/>
              </a:solidFill>
              <a:latin typeface="Verdana"/>
              <a:ea typeface="Verdana"/>
              <a:cs typeface="DejaVu Sans"/>
            </a:endParaRPr>
          </a:p>
          <a:p>
            <a:pPr marL="1085690" marR="0" lvl="1" indent="341977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1085690" marR="0" lvl="1" indent="341977" algn="l">
              <a:lnSpc>
                <a:spcPct val="100000"/>
              </a:lnSpc>
              <a:spcBef>
                <a:spcPts val="478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endParaRPr/>
          </a:p>
          <a:p>
            <a:pPr marL="1085691" marR="0" lvl="1" indent="341978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2400" u="none">
                <a:solidFill>
                  <a:srgbClr val="000000"/>
                </a:solidFill>
                <a:latin typeface="Verdana"/>
                <a:ea typeface="Verdana"/>
                <a:cs typeface="DejaVu Sans"/>
              </a:rPr>
              <a:t>Cada programa parece ter uso exclusivo da memória principal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391054" y="4488197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7543324" y="4945368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4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Registers</a:t>
            </a:r>
            <a:endParaRPr sz="800"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7394294" y="2522001"/>
            <a:ext cx="1370433" cy="1903919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7531085" y="3092205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7531085" y="3397106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7531085" y="3969829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7531085" y="3685807"/>
            <a:ext cx="1065532" cy="303820"/>
          </a:xfrm>
          <a:prstGeom prst="rect">
            <a:avLst/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u="none">
                <a:solidFill>
                  <a:srgbClr val="000000"/>
                </a:solidFill>
                <a:latin typeface="Arial Narrow"/>
                <a:ea typeface="DejaVu Sans"/>
                <a:cs typeface="DejaVu Sans"/>
              </a:rPr>
              <a:t>Data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781150"/>
            <a:ext cx="8225481" cy="61556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18" y="2478083"/>
            <a:ext cx="8025334" cy="4694104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58"/>
              </a:spcBef>
              <a:defRPr/>
            </a:pPr>
            <a:r>
              <a:rPr lang="pt-BR" sz="2800" b="0" strike="noStrike" spc="0">
                <a:solidFill>
                  <a:srgbClr val="000000"/>
                </a:solidFill>
                <a:latin typeface="Arial"/>
                <a:ea typeface="DejaVu Sans"/>
              </a:rPr>
              <a:t>“Permitir que um usuário execute diversos programas de maneira “simultânea” e segura.”</a:t>
            </a:r>
            <a:endParaRPr lang="pt-BR" sz="2800" b="0" strike="noStrike" spc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98"/>
              </a:spcBef>
              <a:defRPr/>
            </a:pPr>
            <a:endParaRPr lang="pt-BR" sz="2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  <a:defRPr/>
            </a:pPr>
            <a:endParaRPr lang="pt-BR" sz="16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  <a:defRPr/>
            </a:pPr>
            <a:endParaRPr lang="pt-BR" sz="16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  <a:defRPr/>
            </a:pPr>
            <a:endParaRPr lang="pt-BR" sz="16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298"/>
              </a:spcBef>
              <a:defRPr/>
            </a:pPr>
            <a:endParaRPr lang="pt-BR" sz="16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1989" y="85674"/>
            <a:ext cx="7225464" cy="34881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34" y="6401836"/>
            <a:ext cx="637879" cy="361415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B3F56001-BF4A-E2C6-EFDF-15CAD473DF69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8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A ilusão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1420470" y="4342766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1572740" y="479993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423710" y="2369730"/>
            <a:ext cx="1370433" cy="1903919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560501" y="2939934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560501" y="3244835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560501" y="381755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1560501" y="353353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3200198" y="4343126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3352468" y="480029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3203798" y="2369730"/>
            <a:ext cx="1370433" cy="1903919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3340229" y="2939934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3340229" y="3244835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3340229" y="381755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3340229" y="353353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4928089" y="3244835"/>
            <a:ext cx="535286" cy="515847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776916" y="4343126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929186" y="480029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780515" y="2369730"/>
            <a:ext cx="1370433" cy="1903919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0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5916947" y="2939934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0">
            <a:off x="5916947" y="3244835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7" name="CustomShape 24" hidden="0"/>
          <p:cNvSpPr>
            <a:spLocks noGrp="1"/>
          </p:cNvSpPr>
          <p:nvPr isPhoto="0" userDrawn="0"/>
        </p:nvSpPr>
        <p:spPr bwMode="auto">
          <a:xfrm flipH="0" flipV="0">
            <a:off x="5916947" y="381755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8" name="CustomShape 25" hidden="0"/>
          <p:cNvSpPr>
            <a:spLocks noGrp="1"/>
          </p:cNvSpPr>
          <p:nvPr isPhoto="0" userDrawn="0"/>
        </p:nvSpPr>
        <p:spPr bwMode="auto">
          <a:xfrm flipH="0" flipV="0">
            <a:off x="5916947" y="353353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500" b="1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9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1294118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742993" marR="0" lvl="1" indent="28474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20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Execução de processos intercalada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20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Espaços de endereçamento gerenciados pelo sistema de memória virtual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20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Valores de registradores para processos em espera são gravados em memória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914342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1052573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838027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0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53240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Grava registradores na memória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914342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1052573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838027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0">
            <a:off x="1447828" y="3573494"/>
            <a:ext cx="227505" cy="4636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53240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Escolhe próximo processo a ser executado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2590756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728988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514441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53240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Carrega registradores gravados e troca de espaço de endereçamento (</a:t>
            </a:r>
            <a:r>
              <a:rPr sz="1800" i="1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context switch</a:t>
            </a: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 – chaveamento de contexto)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2590756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728988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514441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1">
            <a:off x="3200198" y="3580334"/>
            <a:ext cx="227505" cy="4636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3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Calibri"/>
                <a:ea typeface="Verdana"/>
                <a:cs typeface="DejaVu Sans"/>
              </a:rPr>
              <a:t>A realidade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533486" y="5257468"/>
            <a:ext cx="8532902" cy="532406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Carrega registradores gravados e troca de espaço de endereçamento (</a:t>
            </a:r>
            <a:r>
              <a:rPr sz="1800" i="1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context switch</a:t>
            </a:r>
            <a:r>
              <a:rPr sz="1800" u="none">
                <a:solidFill>
                  <a:srgbClr val="000000"/>
                </a:solidFill>
                <a:latin typeface="Calibri"/>
                <a:ea typeface="Verdana"/>
                <a:cs typeface="DejaVu Sans"/>
              </a:rPr>
              <a:t> – chaveamento de contexto)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2590756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728988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514441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1">
            <a:off x="3200198" y="3580334"/>
            <a:ext cx="227505" cy="46365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7" name="CustomShape 24" hidden="0"/>
          <p:cNvSpPr>
            <a:spLocks noGrp="1"/>
          </p:cNvSpPr>
          <p:nvPr isPhoto="0" userDrawn="0"/>
        </p:nvSpPr>
        <p:spPr bwMode="auto">
          <a:xfrm flipH="0" flipV="0">
            <a:off x="5111678" y="1511903"/>
            <a:ext cx="1511184" cy="2375130"/>
          </a:xfrm>
          <a:prstGeom prst="rect">
            <a:avLst/>
          </a:prstGeom>
          <a:noFill/>
          <a:ln w="29158">
            <a:solidFill>
              <a:srgbClr val="94070A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8" name="Line 25" hidden="0"/>
          <p:cNvSpPr>
            <a:spLocks noGrp="1"/>
          </p:cNvSpPr>
          <p:nvPr isPhoto="0" userDrawn="0"/>
        </p:nvSpPr>
        <p:spPr bwMode="auto">
          <a:xfrm>
            <a:off x="6623582" y="2663832"/>
            <a:ext cx="1007936" cy="359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9" name="CustomShape 26" hidden="0"/>
          <p:cNvSpPr>
            <a:spLocks noGrp="1"/>
          </p:cNvSpPr>
          <p:nvPr isPhoto="0" userDrawn="0"/>
        </p:nvSpPr>
        <p:spPr bwMode="auto">
          <a:xfrm flipH="0" flipV="0">
            <a:off x="7545844" y="2461524"/>
            <a:ext cx="1472307" cy="60152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Contexto</a:t>
            </a:r>
            <a:br>
              <a:rPr strike="noStrike"/>
            </a:b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de execução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357097" y="435572"/>
            <a:ext cx="8480705" cy="76099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Arial"/>
                <a:ea typeface="Verdana"/>
                <a:cs typeface="DejaVu Sans"/>
              </a:rPr>
              <a:t>A realidade moderna do multiprocessamento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4190856" y="3957230"/>
            <a:ext cx="4722902" cy="267067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343058" marR="0" lvl="0" indent="34197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Processadores multicore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Mais de uma CPU em um mesmo chip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Compartilham memória principal e parte do cache (cache L3)</a:t>
            </a:r>
            <a:endParaRPr/>
          </a:p>
          <a:p>
            <a:pPr marL="742993" marR="0" lvl="1" indent="28474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Cada core pode executar um processo separado</a:t>
            </a:r>
            <a:endParaRPr/>
          </a:p>
          <a:p>
            <a:pPr marL="1142928" marR="0" lvl="2" indent="22750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Verdana"/>
                <a:cs typeface="DejaVu Sans"/>
              </a:rPr>
              <a:t>Agendamento de processos em cores feito pelo kernel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defRPr/>
            </a:pPr>
            <a:br>
              <a:rPr strike="noStrike"/>
            </a:b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2590756" y="403822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2728988" y="449539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751272" y="1219243"/>
            <a:ext cx="6028900" cy="2505802"/>
          </a:xfrm>
          <a:prstGeom prst="rect">
            <a:avLst/>
          </a:prstGeom>
          <a:solidFill>
            <a:srgbClr val="F1C7C7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Memory</a:t>
            </a: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104033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104033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104033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104033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514441" y="166849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104033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15" name="CustomShape 12" hidden="0"/>
          <p:cNvSpPr>
            <a:spLocks noGrp="1"/>
          </p:cNvSpPr>
          <p:nvPr isPhoto="0" userDrawn="0"/>
        </p:nvSpPr>
        <p:spPr bwMode="auto">
          <a:xfrm flipH="0" flipV="0">
            <a:off x="2730787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16" name="CustomShape 13" hidden="0"/>
          <p:cNvSpPr>
            <a:spLocks noGrp="1"/>
          </p:cNvSpPr>
          <p:nvPr isPhoto="0" userDrawn="0"/>
        </p:nvSpPr>
        <p:spPr bwMode="auto">
          <a:xfrm flipH="0" flipV="0">
            <a:off x="2730787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2730787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2730787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2730787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321184" y="1789447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Stack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321184" y="2094348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Heap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5321184" y="2667071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Code</a:t>
            </a: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5321184" y="2383049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Data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5321184" y="3040008"/>
            <a:ext cx="1065532" cy="532406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Saved registers</a:t>
            </a: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4306408" y="2165263"/>
            <a:ext cx="585683" cy="576683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…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0">
            <a:off x="914342" y="4046145"/>
            <a:ext cx="1370433" cy="989577"/>
          </a:xfrm>
          <a:prstGeom prst="rect">
            <a:avLst/>
          </a:prstGeom>
          <a:solidFill>
            <a:srgbClr val="F6F5BD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CPU</a:t>
            </a:r>
            <a:endParaRPr/>
          </a:p>
        </p:txBody>
      </p:sp>
      <p:sp>
        <p:nvSpPr>
          <p:cNvPr id="27" name="CustomShape 24" hidden="0"/>
          <p:cNvSpPr>
            <a:spLocks noGrp="1"/>
          </p:cNvSpPr>
          <p:nvPr isPhoto="0" userDrawn="0"/>
        </p:nvSpPr>
        <p:spPr bwMode="auto">
          <a:xfrm flipH="0" flipV="0">
            <a:off x="1052573" y="4503316"/>
            <a:ext cx="1065532" cy="303820"/>
          </a:xfrm>
          <a:prstGeom prst="rect">
            <a:avLst/>
          </a:prstGeom>
          <a:solidFill>
            <a:srgbClr val="D9D9D9"/>
          </a:solidFill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Registers</a:t>
            </a:r>
            <a:endParaRPr/>
          </a:p>
        </p:txBody>
      </p:sp>
      <p:sp>
        <p:nvSpPr>
          <p:cNvPr id="28" name="CustomShape 25" hidden="0"/>
          <p:cNvSpPr>
            <a:spLocks noGrp="1"/>
          </p:cNvSpPr>
          <p:nvPr isPhoto="0" userDrawn="0"/>
        </p:nvSpPr>
        <p:spPr bwMode="auto">
          <a:xfrm flipH="0" flipV="0">
            <a:off x="838027" y="1676414"/>
            <a:ext cx="1536743" cy="3435263"/>
          </a:xfrm>
          <a:prstGeom prst="rect">
            <a:avLst/>
          </a:prstGeom>
          <a:noFill/>
          <a:ln w="25558">
            <a:solidFill>
              <a:srgbClr val="000000"/>
            </a:solidFill>
            <a:prstDash val="dash"/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5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Chaveamento de contexto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657317" y="5002604"/>
            <a:ext cx="8027854" cy="146798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4258891" y="336614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CustomShape 5" hidden="0"/>
          <p:cNvSpPr>
            <a:spLocks noGrp="1"/>
          </p:cNvSpPr>
          <p:nvPr isPhoto="0" userDrawn="0"/>
        </p:nvSpPr>
        <p:spPr bwMode="auto">
          <a:xfrm flipH="0" flipV="0">
            <a:off x="2120266" y="3453982"/>
            <a:ext cx="4494316" cy="424412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9" name="CustomShape 6" hidden="0"/>
          <p:cNvSpPr>
            <a:spLocks noGrp="1"/>
          </p:cNvSpPr>
          <p:nvPr isPhoto="0" userDrawn="0"/>
        </p:nvSpPr>
        <p:spPr bwMode="auto">
          <a:xfrm flipH="0" flipV="0">
            <a:off x="2120266" y="3028489"/>
            <a:ext cx="4494316" cy="4244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0" name="CustomShape 7" hidden="0"/>
          <p:cNvSpPr>
            <a:spLocks noGrp="1"/>
          </p:cNvSpPr>
          <p:nvPr isPhoto="0" userDrawn="0"/>
        </p:nvSpPr>
        <p:spPr bwMode="auto">
          <a:xfrm flipH="0" flipV="0">
            <a:off x="2120266" y="3879475"/>
            <a:ext cx="4494316" cy="4244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1" name="CustomShape 8" hidden="0"/>
          <p:cNvSpPr>
            <a:spLocks noGrp="1"/>
          </p:cNvSpPr>
          <p:nvPr isPhoto="0" userDrawn="0"/>
        </p:nvSpPr>
        <p:spPr bwMode="auto">
          <a:xfrm flipH="0" flipV="0">
            <a:off x="2120266" y="2597236"/>
            <a:ext cx="4494316" cy="424412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2" name="CustomShape 9" hidden="0"/>
          <p:cNvSpPr>
            <a:spLocks noGrp="1"/>
          </p:cNvSpPr>
          <p:nvPr isPhoto="0" userDrawn="0"/>
        </p:nvSpPr>
        <p:spPr bwMode="auto">
          <a:xfrm flipH="0" flipV="0">
            <a:off x="2120266" y="2171743"/>
            <a:ext cx="4494316" cy="4244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3" name="CustomShape 10" hidden="0"/>
          <p:cNvSpPr>
            <a:spLocks noGrp="1"/>
          </p:cNvSpPr>
          <p:nvPr isPhoto="0" userDrawn="0"/>
        </p:nvSpPr>
        <p:spPr bwMode="auto">
          <a:xfrm flipH="0" flipV="0">
            <a:off x="2173183" y="1550062"/>
            <a:ext cx="1434509" cy="363937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i="1" u="none">
                <a:solidFill>
                  <a:srgbClr val="C00000"/>
                </a:solidFill>
                <a:latin typeface="Calibri"/>
                <a:ea typeface="DejaVu Sans"/>
                <a:cs typeface="DejaVu Sans"/>
              </a:rPr>
              <a:t>Process A</a:t>
            </a:r>
            <a:endParaRPr/>
          </a:p>
        </p:txBody>
      </p:sp>
      <p:sp>
        <p:nvSpPr>
          <p:cNvPr id="14" name="CustomShape 11" hidden="0"/>
          <p:cNvSpPr>
            <a:spLocks noGrp="1"/>
          </p:cNvSpPr>
          <p:nvPr isPhoto="0" userDrawn="0"/>
        </p:nvSpPr>
        <p:spPr bwMode="auto">
          <a:xfrm flipH="0" flipV="0">
            <a:off x="3908633" y="1550062"/>
            <a:ext cx="1431629" cy="363937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b="1" i="1" u="none">
                <a:solidFill>
                  <a:srgbClr val="C00000"/>
                </a:solidFill>
                <a:latin typeface="Calibri"/>
                <a:ea typeface="DejaVu Sans"/>
                <a:cs typeface="DejaVu Sans"/>
              </a:rPr>
              <a:t>Process B</a:t>
            </a:r>
            <a:endParaRPr/>
          </a:p>
        </p:txBody>
      </p:sp>
      <p:sp>
        <p:nvSpPr>
          <p:cNvPr id="15" name="Line 12" hidden="0"/>
          <p:cNvSpPr>
            <a:spLocks noGrp="1"/>
          </p:cNvSpPr>
          <p:nvPr isPhoto="0" userDrawn="0"/>
        </p:nvSpPr>
        <p:spPr bwMode="auto">
          <a:xfrm flipH="1">
            <a:off x="2895297" y="2174623"/>
            <a:ext cx="6119" cy="420813"/>
          </a:xfrm>
          <a:prstGeom prst="line">
            <a:avLst/>
          </a:prstGeom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6" name="Line 13" hidden="0"/>
          <p:cNvSpPr>
            <a:spLocks noGrp="1"/>
          </p:cNvSpPr>
          <p:nvPr isPhoto="0" userDrawn="0"/>
        </p:nvSpPr>
        <p:spPr bwMode="auto">
          <a:xfrm flipH="1">
            <a:off x="3720725" y="1550062"/>
            <a:ext cx="12599" cy="3123883"/>
          </a:xfrm>
          <a:prstGeom prst="line">
            <a:avLst/>
          </a:prstGeom>
          <a:ln w="25558">
            <a:solidFill>
              <a:srgbClr val="000000"/>
            </a:solidFill>
            <a:prstDash val="dash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7" name="CustomShape 14" hidden="0"/>
          <p:cNvSpPr>
            <a:spLocks noGrp="1"/>
          </p:cNvSpPr>
          <p:nvPr isPhoto="0" userDrawn="0"/>
        </p:nvSpPr>
        <p:spPr bwMode="auto">
          <a:xfrm flipH="0" flipV="0">
            <a:off x="5136156" y="2235819"/>
            <a:ext cx="1293038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user code</a:t>
            </a:r>
            <a:endParaRPr/>
          </a:p>
        </p:txBody>
      </p:sp>
      <p:sp>
        <p:nvSpPr>
          <p:cNvPr id="18" name="CustomShape 15" hidden="0"/>
          <p:cNvSpPr>
            <a:spLocks noGrp="1"/>
          </p:cNvSpPr>
          <p:nvPr isPhoto="0" userDrawn="0"/>
        </p:nvSpPr>
        <p:spPr bwMode="auto">
          <a:xfrm flipH="0" flipV="0">
            <a:off x="5109518" y="2650153"/>
            <a:ext cx="1509383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kernel code</a:t>
            </a:r>
            <a:endParaRPr/>
          </a:p>
        </p:txBody>
      </p:sp>
      <p:sp>
        <p:nvSpPr>
          <p:cNvPr id="19" name="CustomShape 16" hidden="0"/>
          <p:cNvSpPr>
            <a:spLocks noGrp="1"/>
          </p:cNvSpPr>
          <p:nvPr isPhoto="0" userDrawn="0"/>
        </p:nvSpPr>
        <p:spPr bwMode="auto">
          <a:xfrm flipH="0" flipV="0">
            <a:off x="5136156" y="3063047"/>
            <a:ext cx="1293038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user code</a:t>
            </a:r>
            <a:endParaRPr/>
          </a:p>
        </p:txBody>
      </p:sp>
      <p:sp>
        <p:nvSpPr>
          <p:cNvPr id="20" name="CustomShape 17" hidden="0"/>
          <p:cNvSpPr>
            <a:spLocks noGrp="1"/>
          </p:cNvSpPr>
          <p:nvPr isPhoto="0" userDrawn="0"/>
        </p:nvSpPr>
        <p:spPr bwMode="auto">
          <a:xfrm flipH="0" flipV="0">
            <a:off x="5091879" y="3499339"/>
            <a:ext cx="1509383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kernel code</a:t>
            </a:r>
            <a:endParaRPr/>
          </a:p>
        </p:txBody>
      </p:sp>
      <p:sp>
        <p:nvSpPr>
          <p:cNvPr id="21" name="CustomShape 18" hidden="0"/>
          <p:cNvSpPr>
            <a:spLocks noGrp="1"/>
          </p:cNvSpPr>
          <p:nvPr isPhoto="0" userDrawn="0"/>
        </p:nvSpPr>
        <p:spPr bwMode="auto">
          <a:xfrm flipH="0" flipV="0">
            <a:off x="5136156" y="3956510"/>
            <a:ext cx="1293038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user code</a:t>
            </a:r>
            <a:endParaRPr/>
          </a:p>
        </p:txBody>
      </p:sp>
      <p:sp>
        <p:nvSpPr>
          <p:cNvPr id="22" name="CustomShape 19" hidden="0"/>
          <p:cNvSpPr>
            <a:spLocks noGrp="1"/>
          </p:cNvSpPr>
          <p:nvPr isPhoto="0" userDrawn="0"/>
        </p:nvSpPr>
        <p:spPr bwMode="auto">
          <a:xfrm flipH="0" flipV="0">
            <a:off x="6857568" y="2596156"/>
            <a:ext cx="75235" cy="379776"/>
          </a:xfrm>
          <a:prstGeom prst="rightBrace">
            <a:avLst>
              <a:gd name="adj1" fmla="val 41667"/>
              <a:gd name="adj2" fmla="val 50000"/>
            </a:avLst>
          </a:prstGeom>
          <a:noFill/>
          <a:ln w="25558">
            <a:solidFill>
              <a:srgbClr val="000000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3" name="CustomShape 20" hidden="0"/>
          <p:cNvSpPr>
            <a:spLocks noGrp="1"/>
          </p:cNvSpPr>
          <p:nvPr isPhoto="0" userDrawn="0"/>
        </p:nvSpPr>
        <p:spPr bwMode="auto">
          <a:xfrm flipH="0" flipV="0">
            <a:off x="7069594" y="2617395"/>
            <a:ext cx="1856763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context switch</a:t>
            </a:r>
            <a:endParaRPr/>
          </a:p>
        </p:txBody>
      </p:sp>
      <p:sp>
        <p:nvSpPr>
          <p:cNvPr id="24" name="CustomShape 21" hidden="0"/>
          <p:cNvSpPr>
            <a:spLocks noGrp="1"/>
          </p:cNvSpPr>
          <p:nvPr isPhoto="0" userDrawn="0"/>
        </p:nvSpPr>
        <p:spPr bwMode="auto">
          <a:xfrm flipH="0" flipV="0">
            <a:off x="6857568" y="3465500"/>
            <a:ext cx="75235" cy="379776"/>
          </a:xfrm>
          <a:prstGeom prst="rightBrace">
            <a:avLst>
              <a:gd name="adj1" fmla="val 41667"/>
              <a:gd name="adj2" fmla="val 50000"/>
            </a:avLst>
          </a:prstGeom>
          <a:noFill/>
          <a:ln w="25558">
            <a:solidFill>
              <a:srgbClr val="000000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5" name="CustomShape 22" hidden="0"/>
          <p:cNvSpPr>
            <a:spLocks noGrp="1"/>
          </p:cNvSpPr>
          <p:nvPr isPhoto="0" userDrawn="0"/>
        </p:nvSpPr>
        <p:spPr bwMode="auto">
          <a:xfrm flipH="0" flipV="0">
            <a:off x="7141590" y="3486740"/>
            <a:ext cx="1856763" cy="332979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600" b="1" i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context switch</a:t>
            </a:r>
            <a:endParaRPr/>
          </a:p>
        </p:txBody>
      </p:sp>
      <p:sp>
        <p:nvSpPr>
          <p:cNvPr id="26" name="CustomShape 23" hidden="0"/>
          <p:cNvSpPr>
            <a:spLocks noGrp="1"/>
          </p:cNvSpPr>
          <p:nvPr isPhoto="0" userDrawn="0"/>
        </p:nvSpPr>
        <p:spPr bwMode="auto">
          <a:xfrm flipH="0" flipV="0">
            <a:off x="41397" y="2921575"/>
            <a:ext cx="1297358" cy="45537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b="1" u="none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Tempo</a:t>
            </a:r>
            <a:endParaRPr/>
          </a:p>
        </p:txBody>
      </p:sp>
      <p:sp>
        <p:nvSpPr>
          <p:cNvPr id="27" name="CustomShape 24" hidden="0"/>
          <p:cNvSpPr>
            <a:spLocks noGrp="1"/>
          </p:cNvSpPr>
          <p:nvPr isPhoto="0" userDrawn="0"/>
        </p:nvSpPr>
        <p:spPr bwMode="auto">
          <a:xfrm flipH="0" flipV="0">
            <a:off x="1295198" y="2121706"/>
            <a:ext cx="456091" cy="239924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A6A6A6"/>
          </a:solidFill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8" name="Line 25" hidden="0"/>
          <p:cNvSpPr>
            <a:spLocks noGrp="1"/>
          </p:cNvSpPr>
          <p:nvPr isPhoto="0" userDrawn="0"/>
        </p:nvSpPr>
        <p:spPr bwMode="auto">
          <a:xfrm flipH="1">
            <a:off x="2888818" y="3872276"/>
            <a:ext cx="6479" cy="420813"/>
          </a:xfrm>
          <a:prstGeom prst="line">
            <a:avLst/>
          </a:prstGeom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29" name="Line 26" hidden="0"/>
          <p:cNvSpPr>
            <a:spLocks noGrp="1"/>
          </p:cNvSpPr>
          <p:nvPr isPhoto="0" userDrawn="0"/>
        </p:nvSpPr>
        <p:spPr bwMode="auto">
          <a:xfrm flipH="1">
            <a:off x="4488917" y="3034248"/>
            <a:ext cx="6479" cy="420813"/>
          </a:xfrm>
          <a:prstGeom prst="line">
            <a:avLst/>
          </a:prstGeom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30" name="CustomShape 27" hidden="0"/>
          <p:cNvSpPr>
            <a:spLocks noGrp="1"/>
          </p:cNvSpPr>
          <p:nvPr isPhoto="0" userDrawn="0"/>
        </p:nvSpPr>
        <p:spPr bwMode="auto">
          <a:xfrm flipH="0" flipV="0">
            <a:off x="2895297" y="2595436"/>
            <a:ext cx="1599019" cy="437732"/>
          </a:xfrm>
          <a:custGeom>
            <a:avLst/>
            <a:gdLst/>
            <a:ahLst/>
            <a:cxnLst/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31" name="CustomShape 28" hidden="0"/>
          <p:cNvSpPr>
            <a:spLocks noGrp="1"/>
          </p:cNvSpPr>
          <p:nvPr isPhoto="0" userDrawn="0"/>
        </p:nvSpPr>
        <p:spPr bwMode="auto">
          <a:xfrm flipH="1" flipV="0">
            <a:off x="2894577" y="3455062"/>
            <a:ext cx="1592538" cy="416493"/>
          </a:xfrm>
          <a:custGeom>
            <a:avLst/>
            <a:gdLst/>
            <a:ahLst/>
            <a:cxnLst/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58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Ciclo de vida de processos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pic>
        <p:nvPicPr>
          <p:cNvPr id="7" name="Picture 4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rcRect l="457" t="24137" r="688" b="24412"/>
          <a:stretch/>
        </p:blipFill>
        <p:spPr bwMode="auto">
          <a:xfrm>
            <a:off x="1158047" y="2366850"/>
            <a:ext cx="6828049" cy="2664192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>
            <a:spLocks noGrp="1"/>
          </p:cNvSpPr>
          <p:nvPr isPhoto="0" userDrawn="0"/>
        </p:nvSpPr>
        <p:spPr bwMode="auto">
          <a:xfrm flipH="0" flipV="0">
            <a:off x="1158047" y="2366850"/>
            <a:ext cx="6828049" cy="2664192"/>
          </a:xfrm>
          <a:prstGeom prst="roundRect">
            <a:avLst>
              <a:gd name="adj" fmla="val 56"/>
            </a:avLst>
          </a:prstGeom>
          <a:noFill/>
          <a:ln w="6479">
            <a:solidFill>
              <a:srgbClr val="666666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9" name="CustomShape 5" hidden="0"/>
          <p:cNvSpPr>
            <a:spLocks noGrp="1"/>
          </p:cNvSpPr>
          <p:nvPr isPhoto="0" userDrawn="0"/>
        </p:nvSpPr>
        <p:spPr bwMode="auto">
          <a:xfrm flipH="0" flipV="0">
            <a:off x="3959750" y="2519841"/>
            <a:ext cx="1151207" cy="287261"/>
          </a:xfrm>
          <a:prstGeom prst="rect">
            <a:avLst/>
          </a:prstGeom>
          <a:noFill/>
          <a:ln w="29158">
            <a:solidFill>
              <a:srgbClr val="94070A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0" name="Line 6" hidden="0"/>
          <p:cNvSpPr>
            <a:spLocks noGrp="1"/>
          </p:cNvSpPr>
          <p:nvPr isPhoto="0" userDrawn="0"/>
        </p:nvSpPr>
        <p:spPr bwMode="auto">
          <a:xfrm>
            <a:off x="4535714" y="2015873"/>
            <a:ext cx="359" cy="503968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1" name="CustomShape 7" hidden="0"/>
          <p:cNvSpPr>
            <a:spLocks noGrp="1"/>
          </p:cNvSpPr>
          <p:nvPr isPhoto="0" userDrawn="0"/>
        </p:nvSpPr>
        <p:spPr bwMode="auto">
          <a:xfrm flipH="0" flipV="0">
            <a:off x="3131801" y="1691892"/>
            <a:ext cx="3262970" cy="345577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Tempo limite de execução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7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781150"/>
            <a:ext cx="8228001" cy="618081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Ciclo de vida de processos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pic>
        <p:nvPicPr>
          <p:cNvPr id="7" name="Picture 4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rcRect l="457" t="24137" r="688" b="24412"/>
          <a:stretch/>
        </p:blipFill>
        <p:spPr bwMode="auto">
          <a:xfrm>
            <a:off x="1158047" y="2366850"/>
            <a:ext cx="6828049" cy="2664192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>
            <a:spLocks noGrp="1"/>
          </p:cNvSpPr>
          <p:nvPr isPhoto="0" userDrawn="0"/>
        </p:nvSpPr>
        <p:spPr bwMode="auto">
          <a:xfrm flipH="0" flipV="0">
            <a:off x="1158047" y="2366850"/>
            <a:ext cx="6828049" cy="2664192"/>
          </a:xfrm>
          <a:prstGeom prst="roundRect">
            <a:avLst>
              <a:gd name="adj" fmla="val 56"/>
            </a:avLst>
          </a:prstGeom>
          <a:noFill/>
          <a:ln w="6479">
            <a:solidFill>
              <a:srgbClr val="666666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9" name="CustomShape 5" hidden="0"/>
          <p:cNvSpPr>
            <a:spLocks noGrp="1"/>
          </p:cNvSpPr>
          <p:nvPr isPhoto="0" userDrawn="0"/>
        </p:nvSpPr>
        <p:spPr bwMode="auto">
          <a:xfrm flipH="0" flipV="0">
            <a:off x="1367913" y="4247732"/>
            <a:ext cx="2159143" cy="287261"/>
          </a:xfrm>
          <a:prstGeom prst="rect">
            <a:avLst/>
          </a:prstGeom>
          <a:noFill/>
          <a:ln w="29158">
            <a:solidFill>
              <a:srgbClr val="94070A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0" name="Line 6" hidden="0"/>
          <p:cNvSpPr>
            <a:spLocks noGrp="1"/>
          </p:cNvSpPr>
          <p:nvPr isPhoto="0" userDrawn="0"/>
        </p:nvSpPr>
        <p:spPr bwMode="auto">
          <a:xfrm flipV="1">
            <a:off x="2375850" y="4535714"/>
            <a:ext cx="359" cy="93594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1" name="CustomShape 7" hidden="0"/>
          <p:cNvSpPr>
            <a:spLocks noGrp="1"/>
          </p:cNvSpPr>
          <p:nvPr isPhoto="0" userDrawn="0"/>
        </p:nvSpPr>
        <p:spPr bwMode="auto">
          <a:xfrm flipH="0" flipV="0">
            <a:off x="935941" y="5471655"/>
            <a:ext cx="2816462" cy="857465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Interrupção ligada por algum hardware (disco, rede, usb, etc)</a:t>
            </a:r>
            <a:endParaRPr/>
          </a:p>
        </p:txBody>
      </p:sp>
      <p:sp>
        <p:nvSpPr>
          <p:cNvPr id="12" name="CustomShape 8" hidden="0"/>
          <p:cNvSpPr>
            <a:spLocks noGrp="1"/>
          </p:cNvSpPr>
          <p:nvPr isPhoto="0" userDrawn="0"/>
        </p:nvSpPr>
        <p:spPr bwMode="auto">
          <a:xfrm flipH="0" flipV="0">
            <a:off x="5435657" y="4247732"/>
            <a:ext cx="1547182" cy="287261"/>
          </a:xfrm>
          <a:prstGeom prst="rect">
            <a:avLst/>
          </a:prstGeom>
          <a:noFill/>
          <a:ln w="29158">
            <a:solidFill>
              <a:srgbClr val="94070A"/>
            </a:solidFill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3" name="Line 9" hidden="0"/>
          <p:cNvSpPr>
            <a:spLocks noGrp="1"/>
          </p:cNvSpPr>
          <p:nvPr isPhoto="0" userDrawn="0"/>
        </p:nvSpPr>
        <p:spPr bwMode="auto">
          <a:xfrm flipV="1">
            <a:off x="6155612" y="4536074"/>
            <a:ext cx="359" cy="935941"/>
          </a:xfrm>
          <a:prstGeom prst="line">
            <a:avLst/>
          </a:prstGeom>
          <a:ln w="12700">
            <a:solidFill>
              <a:srgbClr val="000000"/>
            </a:solidFill>
            <a:tailEnd type="triangle"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14" name="CustomShape 10" hidden="0"/>
          <p:cNvSpPr>
            <a:spLocks noGrp="1"/>
          </p:cNvSpPr>
          <p:nvPr isPhoto="0" userDrawn="0"/>
        </p:nvSpPr>
        <p:spPr bwMode="auto">
          <a:xfrm flipH="0" flipV="0">
            <a:off x="4877332" y="5517372"/>
            <a:ext cx="2537480" cy="60152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Chamada de sistema</a:t>
            </a:r>
            <a:br>
              <a:rPr strike="noStrike"/>
            </a:br>
            <a:r>
              <a:rPr sz="1800" u="none">
                <a:solidFill>
                  <a:srgbClr val="000000"/>
                </a:solidFill>
                <a:latin typeface="Arial"/>
                <a:ea typeface="DejaVu Sans"/>
                <a:cs typeface="DejaVu Sans"/>
              </a:rPr>
              <a:t>Para acessar hardware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2" hidden="0"/>
          <p:cNvSpPr/>
          <p:nvPr isPhoto="0" userDrawn="0"/>
        </p:nvSpPr>
        <p:spPr bwMode="auto">
          <a:xfrm>
            <a:off x="657318" y="1485986"/>
            <a:ext cx="8025694" cy="472074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1800" b="0" strike="noStrike" spc="0">
              <a:latin typeface="Arial"/>
            </a:endParaRPr>
          </a:p>
        </p:txBody>
      </p:sp>
      <p:sp>
        <p:nvSpPr>
          <p:cNvPr id="5" name="CustomShape 3" hidden="0"/>
          <p:cNvSpPr/>
          <p:nvPr isPhoto="0" userDrawn="0"/>
        </p:nvSpPr>
        <p:spPr bwMode="auto">
          <a:xfrm>
            <a:off x="84234" y="6401836"/>
            <a:ext cx="638239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8479173F-E34A-6BE2-8038-BDF7D5AA17A9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6" name="CustomShape 4" hidden="0"/>
          <p:cNvSpPr/>
          <p:nvPr isPhoto="0" userDrawn="0"/>
        </p:nvSpPr>
        <p:spPr bwMode="auto">
          <a:xfrm>
            <a:off x="657678" y="1485986"/>
            <a:ext cx="8025694" cy="472074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r>
              <a:rPr lang="pt-BR" sz="2400" b="0" u="sng" strike="noStrike" spc="0">
                <a:solidFill>
                  <a:srgbClr val="000000"/>
                </a:solidFill>
                <a:latin typeface="Verdana"/>
                <a:ea typeface="Verdana"/>
              </a:rPr>
              <a:t>Kernel</a:t>
            </a:r>
            <a:r>
              <a:rPr lang="pt-BR" sz="2400" b="0" u="sng" strike="noStrike" spc="0">
                <a:solidFill>
                  <a:srgbClr val="000000"/>
                </a:solidFill>
                <a:latin typeface="Verdana"/>
                <a:ea typeface="Verdana"/>
              </a:rPr>
              <a:t>: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 software do sistema que gerencia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endParaRPr lang="pt-BR" sz="2400" b="0" strike="noStrike" spc="0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Font typeface="Arial"/>
              <a:buChar char="•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Programas</a:t>
            </a:r>
            <a:endParaRPr lang="pt-BR" sz="2400" b="0" strike="noStrike" spc="0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Font typeface="Arial"/>
              <a:buChar char="•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Memória</a:t>
            </a:r>
            <a:endParaRPr lang="pt-BR" sz="2400" b="0" strike="noStrike" spc="0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Font typeface="Arial"/>
              <a:buChar char="•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Recursos do hardware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Roda com privilégios totais no hardware. Grosso modo, é um conjunto de handlers de interrupção. 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7" name="CustomShape 1" hidden="0"/>
          <p:cNvSpPr/>
          <p:nvPr isPhoto="0" userDrawn="0"/>
        </p:nvSpPr>
        <p:spPr bwMode="auto">
          <a:xfrm>
            <a:off x="457530" y="781510"/>
            <a:ext cx="8224761" cy="61483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8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Criação de processos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0" marR="0" indent="0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Criamos processos usando a chamada de sistema </a:t>
            </a:r>
            <a:r>
              <a:rPr sz="1800" i="1" u="none">
                <a:latin typeface="Liberation Sans"/>
                <a:ea typeface="Noto Sans CJK SC Regular"/>
                <a:cs typeface="DejaVu Sans"/>
              </a:rPr>
              <a:t>fork</a:t>
            </a:r>
            <a:br>
              <a:rPr strike="noStrike"/>
            </a:br>
            <a:r>
              <a:rPr sz="1800" u="none">
                <a:latin typeface="DejaVu Sans Mono"/>
                <a:ea typeface="Noto Sans CJK SC Regular"/>
                <a:cs typeface="DejaVu Sans"/>
              </a:rPr>
              <a:t>	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pid_t fork();</a:t>
            </a:r>
            <a:br>
              <a:rPr strike="noStrike"/>
            </a:br>
            <a:r>
              <a:rPr sz="1800" u="none">
                <a:solidFill>
                  <a:srgbClr val="000000"/>
                </a:solidFill>
                <a:latin typeface="Liberation Sans"/>
                <a:ea typeface="Noto Sans CJK SC Regular"/>
                <a:cs typeface="DejaVu Sans"/>
              </a:rPr>
              <a:t>O fork cria um clone do processo atual e retorna duas vezes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" hidden="0"/>
          <p:cNvSpPr>
            <a:spLocks noAdjustHandles="0" noChangeArrowheads="0"/>
          </p:cNvSpPr>
          <p:nvPr isPhoto="0" userDrawn="0"/>
        </p:nvSpPr>
        <p:spPr bwMode="auto">
          <a:xfrm>
            <a:off x="403893" y="3685446"/>
            <a:ext cx="3780932" cy="192441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>
            <a:spAutoFit/>
          </a:bodyPr>
          <a:lstStyle/>
          <a:p>
            <a:pPr>
              <a:defRPr/>
            </a:pPr>
            <a:r>
              <a:rPr sz="2000"/>
              <a:t>No processo original (pai) </a:t>
            </a:r>
            <a:br>
              <a:rPr sz="2000"/>
            </a:br>
            <a:r>
              <a:rPr sz="2000" strike="noStrike">
                <a:latin typeface="DejaVu Sans Mono"/>
              </a:rPr>
              <a:t>fork </a:t>
            </a:r>
            <a:r>
              <a:rPr sz="2000"/>
              <a:t>retorna o pid do filho</a:t>
            </a:r>
            <a:br>
              <a:rPr sz="2000"/>
            </a:br>
            <a:br>
              <a:rPr sz="2000"/>
            </a:br>
            <a:r>
              <a:rPr sz="2000"/>
              <a:t>O pid do pai é obtido chamando</a:t>
            </a:r>
            <a:br>
              <a:rPr sz="2000"/>
            </a:br>
            <a:br>
              <a:rPr sz="2000"/>
            </a:br>
            <a:r>
              <a:rPr sz="2000" strike="noStrike">
                <a:latin typeface="DejaVu Sans Mono"/>
              </a:rPr>
              <a:t>pid_t getpid();</a:t>
            </a:r>
            <a:endParaRPr sz="2000"/>
          </a:p>
        </p:txBody>
      </p:sp>
      <p:sp>
        <p:nvSpPr>
          <p:cNvPr id="9" name="" hidden="0"/>
          <p:cNvSpPr>
            <a:spLocks noAdjustHandles="0" noChangeArrowheads="0"/>
          </p:cNvSpPr>
          <p:nvPr isPhoto="0" userDrawn="0"/>
        </p:nvSpPr>
        <p:spPr bwMode="auto">
          <a:xfrm>
            <a:off x="4571712" y="3635769"/>
            <a:ext cx="4815404" cy="344841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>
            <a:spAutoFit/>
          </a:bodyPr>
          <a:lstStyle/>
          <a:p>
            <a:pPr>
              <a:defRPr/>
            </a:pPr>
            <a:r>
              <a:rPr sz="2000"/>
              <a:t>No processo filho </a:t>
            </a:r>
            <a:r>
              <a:rPr sz="2000" strike="noStrike">
                <a:latin typeface="DejaVu Sans Mono"/>
              </a:rPr>
              <a:t>fork</a:t>
            </a:r>
            <a:r>
              <a:rPr sz="2000"/>
              <a:t> retorna o valor 0. </a:t>
            </a:r>
            <a:br>
              <a:rPr sz="2000"/>
            </a:br>
            <a:r>
              <a:rPr sz="2000"/>
              <a:t>O pid do filho é obtido usando</a:t>
            </a:r>
            <a:br>
              <a:rPr sz="2000"/>
            </a:br>
            <a:br>
              <a:rPr sz="2000"/>
            </a:br>
            <a:r>
              <a:rPr sz="2000" strike="noStrike">
                <a:latin typeface="DejaVu Sans Mono"/>
              </a:rPr>
              <a:t>pid_t getpid();</a:t>
            </a:r>
            <a:br>
              <a:rPr sz="2000"/>
            </a:br>
            <a:br>
              <a:rPr sz="2000"/>
            </a:br>
            <a:r>
              <a:rPr sz="2000"/>
              <a:t>O pid do pai pode ser obtido usando a</a:t>
            </a:r>
            <a:br>
              <a:rPr sz="2000"/>
            </a:br>
            <a:r>
              <a:rPr sz="2000"/>
              <a:t>chamada </a:t>
            </a:r>
            <a:br>
              <a:rPr sz="2000"/>
            </a:br>
            <a:br>
              <a:rPr sz="2000"/>
            </a:br>
            <a:br>
              <a:rPr sz="2000"/>
            </a:br>
            <a:r>
              <a:rPr sz="2000" strike="noStrike">
                <a:latin typeface="DejaVu Sans Mono"/>
              </a:rPr>
              <a:t>pid_t getppid();</a:t>
            </a:r>
            <a:br>
              <a:rPr sz="2000"/>
            </a:br>
            <a:endParaRPr sz="2000"/>
          </a:p>
        </p:txBody>
      </p:sp>
      <p:sp>
        <p:nvSpPr>
          <p:cNvPr id="10" name="" hidden="0"/>
          <p:cNvSpPr>
            <a:spLocks noGrp="1"/>
          </p:cNvSpPr>
          <p:nvPr isPhoto="0" userDrawn="0"/>
        </p:nvSpPr>
        <p:spPr bwMode="auto">
          <a:xfrm>
            <a:off x="4283730" y="3599773"/>
            <a:ext cx="0" cy="3023809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wrap="none" lIns="89993" tIns="44996" rIns="89993" bIns="44996" anchor="ctr"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71" y="2920468"/>
            <a:ext cx="8228001" cy="6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4" y="6401836"/>
            <a:ext cx="640399" cy="3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72E1C00F-FDFF-96FF-C426-1087CBCF406E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6" y="4088163"/>
            <a:ext cx="8137413" cy="3634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 chamada fork</a:t>
            </a:r>
            <a:endParaRPr sz="2000" b="1"/>
          </a:p>
          <a:p>
            <a:pPr>
              <a:defRPr/>
            </a:pPr>
            <a:endParaRPr sz="2000"/>
          </a:p>
          <a:p>
            <a:pPr marL="305898" indent="-305898">
              <a:buAutoNum type="arabicPeriod"/>
              <a:defRPr/>
            </a:pPr>
            <a:r>
              <a:rPr sz="2000" b="0"/>
              <a:t>Criação de processos</a:t>
            </a:r>
            <a:endParaRPr sz="2000" b="0"/>
          </a:p>
          <a:p>
            <a:pPr marL="305898" indent="-305898">
              <a:buAutoNum type="arabicPeriod"/>
              <a:defRPr/>
            </a:pPr>
            <a:r>
              <a:rPr sz="2000" b="0"/>
              <a:t>Utilização do manual para dúvidas sobre as chamadas</a:t>
            </a:r>
            <a:endParaRPr sz="2000" b="0"/>
          </a:p>
          <a:p>
            <a:pPr marL="305898" indent="-305898">
              <a:buAutoNum type="arabicPeriod"/>
              <a:defRPr/>
            </a:pPr>
            <a:endParaRPr sz="2000" b="0"/>
          </a:p>
          <a:p>
            <a:pPr marL="305898" indent="-305898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29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Criação de processos (exercício)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>
            <a:off x="4444272" y="3352583"/>
            <a:ext cx="254916" cy="24387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2"/>
          <a:srcRect l="0" t="0" r="32293" b="0"/>
          <a:stretch/>
        </p:blipFill>
        <p:spPr bwMode="auto">
          <a:xfrm flipH="0" flipV="0">
            <a:off x="116931" y="1569462"/>
            <a:ext cx="8522734" cy="397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781150"/>
            <a:ext cx="8228001" cy="6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Parentesco de processos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34" y="6401836"/>
            <a:ext cx="640399" cy="36393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551F950-27D0-8FE4-6D2B-3017BA2E4A56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pic>
        <p:nvPicPr>
          <p:cNvPr id="7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664534" y="1727890"/>
            <a:ext cx="5738398" cy="467970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1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Valor de retorno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0" marR="0" lvl="0" indent="215986" algn="l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Um processo pode esperar pelo fim de outro processo filho usando as funções</a:t>
            </a:r>
            <a:endParaRPr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none">
                <a:latin typeface="DejaVu Sans Mono"/>
                <a:ea typeface="Noto Sans CJK SC Regular"/>
                <a:cs typeface="DejaVu Sans"/>
              </a:rPr>
              <a:t>pid_t wait(int *wstatus);</a:t>
            </a:r>
            <a:br>
              <a:rPr strike="noStrike"/>
            </a:br>
            <a:r>
              <a:rPr sz="1800" u="none">
                <a:latin typeface="DejaVu Sans Mono"/>
                <a:ea typeface="Noto Sans CJK SC Regular"/>
                <a:cs typeface="DejaVu Sans"/>
              </a:rPr>
              <a:t>pid_t waitpid(pid_t pid, int *wstatus, int options);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defRPr/>
            </a:pP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A primeira espera qualquer um dos filhos, enquanto a segunda espera um filho (ou grupo de filhos) específico. 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Ambas bloqueiam até que um processo filho termine e retornam o pid do processo que acabou de terminar.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695"/>
              </a:spcBef>
              <a:spcAft>
                <a:spcPts val="1134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O valor de retorno do processo é retornado via o ponteiro 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wstatus. 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2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E se o processo filho deu ruim?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283879" lvl="1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2000" u="none">
                <a:latin typeface="Liberation Sans"/>
                <a:ea typeface="Noto Sans CJK SC Regular"/>
                <a:cs typeface="DejaVu Sans"/>
              </a:rPr>
              <a:t>É possível checar se um processo filho terminou corretamente usando o conteúdo de </a:t>
            </a:r>
            <a:r>
              <a:rPr sz="2000" u="none">
                <a:latin typeface="DejaVu Sans Mono"/>
                <a:ea typeface="Noto Sans CJK SC Regular"/>
                <a:cs typeface="DejaVu Sans"/>
              </a:rPr>
              <a:t>wstatus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 e as seguintes macros:</a:t>
            </a:r>
            <a:endParaRPr sz="1100"/>
          </a:p>
          <a:p>
            <a:pPr marL="283879" lvl="1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2000" u="none">
                <a:latin typeface="DejaVu Sans Mono"/>
                <a:ea typeface="Noto Sans CJK SC Regular"/>
                <a:cs typeface="DejaVu Sans"/>
              </a:rPr>
              <a:t>WIFEXITED(wstatus)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: </a:t>
            </a:r>
            <a:r>
              <a:rPr sz="2000" u="none">
                <a:latin typeface="DejaVu Sans Mono"/>
                <a:ea typeface="Noto Sans CJK SC Regular"/>
                <a:cs typeface="DejaVu Sans"/>
              </a:rPr>
              <a:t>true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 se o filho acabou sem erros</a:t>
            </a:r>
            <a:endParaRPr sz="1100"/>
          </a:p>
          <a:p>
            <a:pPr marL="283879" lvl="1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2000" u="none">
                <a:latin typeface="DejaVu Sans Mono"/>
                <a:ea typeface="Noto Sans CJK SC Regular"/>
                <a:cs typeface="DejaVu Sans"/>
              </a:rPr>
              <a:t>WEXITSTATUS(wstatus)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: valor retornado pelo main</a:t>
            </a:r>
            <a:endParaRPr sz="1100"/>
          </a:p>
          <a:p>
            <a:pPr marL="283879" lvl="1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2000" u="none">
                <a:latin typeface="DejaVu Sans Mono"/>
                <a:ea typeface="Noto Sans CJK SC Regular"/>
                <a:cs typeface="DejaVu Sans"/>
              </a:rPr>
              <a:t>WIFSIGNALED(wstatus)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: </a:t>
            </a:r>
            <a:r>
              <a:rPr sz="2000" u="none">
                <a:latin typeface="DejaVu Sans Mono"/>
                <a:ea typeface="Noto Sans CJK SC Regular"/>
                <a:cs typeface="DejaVu Sans"/>
              </a:rPr>
              <a:t>true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 se o filho foi terminado de maneira abrupta (tanto por um ctrl+c quanto por um erro)</a:t>
            </a:r>
            <a:endParaRPr sz="1100"/>
          </a:p>
          <a:p>
            <a:pPr marL="283879" lvl="1" indent="-283879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sz="2000" u="none">
                <a:latin typeface="DejaVu Sans Mono"/>
                <a:ea typeface="Noto Sans CJK SC Regular"/>
                <a:cs typeface="DejaVu Sans"/>
              </a:rPr>
              <a:t>WTERMSIG(wstatus)</a:t>
            </a:r>
            <a:r>
              <a:rPr sz="2000" u="none">
                <a:latin typeface="Liberation Sans"/>
                <a:ea typeface="Noto Sans CJK SC Regular"/>
                <a:cs typeface="DejaVu Sans"/>
              </a:rPr>
              <a:t>: código numérico representando a razão do encerramento do filho</a:t>
            </a:r>
            <a:endParaRPr sz="1100"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170" y="2920468"/>
            <a:ext cx="8228000" cy="6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1987" y="85673"/>
            <a:ext cx="7227983" cy="35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33" y="6401835"/>
            <a:ext cx="640398" cy="36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F63DDD9-E976-E4FB-E9C9-08362D4B0A8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26" y="4088162"/>
            <a:ext cx="8137413" cy="3634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A chamada wait</a:t>
            </a:r>
            <a:endParaRPr sz="2000" b="1"/>
          </a:p>
          <a:p>
            <a:pPr>
              <a:defRPr/>
            </a:pPr>
            <a:endParaRPr sz="2000"/>
          </a:p>
          <a:p>
            <a:pPr marL="305898" indent="-305898">
              <a:buAutoNum type="arabicPeriod"/>
              <a:defRPr/>
            </a:pPr>
            <a:r>
              <a:rPr sz="2000" b="0"/>
              <a:t>Criação de processos</a:t>
            </a:r>
            <a:endParaRPr sz="2000" b="0"/>
          </a:p>
          <a:p>
            <a:pPr marL="305898" indent="-305898">
              <a:buAutoNum type="arabicPeriod"/>
              <a:defRPr/>
            </a:pPr>
            <a:r>
              <a:rPr sz="2000" b="0"/>
              <a:t>Identificação de término de processos</a:t>
            </a:r>
            <a:endParaRPr sz="2000" b="0"/>
          </a:p>
          <a:p>
            <a:pPr marL="305898" indent="-305898">
              <a:buAutoNum type="arabicPeriod"/>
              <a:defRPr/>
            </a:pPr>
            <a:r>
              <a:rPr sz="2000" b="0"/>
              <a:t>Utilização do manual para dúvidas sobre as chamadas</a:t>
            </a:r>
            <a:endParaRPr sz="2000" b="0"/>
          </a:p>
          <a:p>
            <a:pPr marL="305898" indent="-305898">
              <a:buAutoNum type="arabicPeriod"/>
              <a:defRPr/>
            </a:pPr>
            <a:endParaRPr sz="2000" b="0"/>
          </a:p>
          <a:p>
            <a:pPr marL="305898" indent="-305898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781150"/>
            <a:ext cx="8228001" cy="61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Parentesco de processos – II</a:t>
            </a:r>
            <a:endParaRPr lang="pt-BR" sz="3200" b="0" strike="noStrike" spc="0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34" y="6401836"/>
            <a:ext cx="640399" cy="36393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77A8D0F-837F-51EF-45E3-C373CA39B71D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pic>
        <p:nvPicPr>
          <p:cNvPr id="7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664534" y="1727890"/>
            <a:ext cx="5738398" cy="467970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4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1" y="284742"/>
            <a:ext cx="8228001" cy="1114489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Como executar novos programas?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33339" y="1629977"/>
            <a:ext cx="8027854" cy="4722902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lstStyle/>
          <a:p>
            <a:pPr marL="0" marR="0" lvl="0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fork só permite a criação de clones de um processo!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Família de funções 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exec</a:t>
            </a:r>
            <a:r>
              <a:rPr sz="1800" u="none">
                <a:latin typeface="Liberation Sans"/>
                <a:ea typeface="Noto Sans CJK SC Regular"/>
                <a:cs typeface="DejaVu Sans"/>
              </a:rPr>
              <a:t> permite o carregamento de um programa do disco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É permitido setar as variáveis de ambiente do novo programa e seus argumentos.</a:t>
            </a:r>
            <a:endParaRPr/>
          </a:p>
          <a:p>
            <a:pPr marL="0" marR="0" lvl="0" indent="215986" algn="l">
              <a:lnSpc>
                <a:spcPct val="100000"/>
              </a:lnSpc>
              <a:spcBef>
                <a:spcPts val="1977"/>
              </a:spcBef>
              <a:spcAft>
                <a:spcPts val="1417"/>
              </a:spcAft>
              <a:buSzPct val="45000"/>
              <a:buFont typeface="StarSymbol"/>
              <a:buChar char="●"/>
              <a:defRPr/>
            </a:pPr>
            <a:r>
              <a:rPr sz="1800" u="none">
                <a:latin typeface="Liberation Sans"/>
                <a:ea typeface="Noto Sans CJK SC Regular"/>
                <a:cs typeface="DejaVu Sans"/>
              </a:rPr>
              <a:t>Funções da família </a:t>
            </a:r>
            <a:r>
              <a:rPr sz="1800" u="none">
                <a:latin typeface="DejaVu Sans Mono"/>
                <a:ea typeface="Noto Sans CJK SC Regular"/>
                <a:cs typeface="DejaVu Sans"/>
              </a:rPr>
              <a:t>exec</a:t>
            </a:r>
            <a:r>
              <a:rPr sz="1800" u="none">
                <a:latin typeface="Liberation Sans"/>
                <a:ea typeface="Noto Sans CJK SC Regular"/>
                <a:cs typeface="DejaVu Sans"/>
              </a:rPr>
              <a:t> nunca retornam: o programa atual é destruído durante o carregamento do novo programa</a:t>
            </a: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161989" y="85674"/>
            <a:ext cx="7227984" cy="3513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7" name="CustomShape 4" hidden="0"/>
          <p:cNvSpPr>
            <a:spLocks noGrp="1"/>
          </p:cNvSpPr>
          <p:nvPr isPhoto="0" userDrawn="0"/>
        </p:nvSpPr>
        <p:spPr bwMode="auto">
          <a:xfrm flipH="0" flipV="0">
            <a:off x="84234" y="6401836"/>
            <a:ext cx="640399" cy="363937"/>
          </a:xfrm>
          <a:prstGeom prst="rect">
            <a:avLst/>
          </a:prstGeom>
          <a:noFill/>
          <a:ln>
            <a:noFill/>
          </a:ln>
        </p:spPr>
        <p:txBody>
          <a:bodyPr lIns="89993" tIns="44996" rIns="89993" bIns="44996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5CC2A059-B141-45A7-B910-B096D6D0682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35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0" y="0"/>
            <a:ext cx="9142344" cy="6856488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dist="23038" dir="0" rotWithShape="0" algn="tl">
              <a:srgbClr val="000000">
                <a:alpha val="35000"/>
              </a:srgbClr>
            </a:outerShdw>
          </a:effectLst>
        </p:spPr>
        <p:txBody>
          <a:bodyPr lIns="89993" tIns="44996" rIns="89993" bIns="44996" anchor="t"/>
          <a:p>
            <a:pPr>
              <a:defRPr/>
            </a:pP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3067726" y="3635770"/>
            <a:ext cx="3002570" cy="455371"/>
          </a:xfrm>
          <a:prstGeom prst="rect">
            <a:avLst/>
          </a:prstGeom>
          <a:noFill/>
          <a:ln>
            <a:noFill/>
          </a:ln>
        </p:spPr>
        <p:txBody>
          <a:bodyPr wrap="none" lIns="89993" tIns="44996" rIns="89993" bIns="44996" anchor="t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400" u="none">
                <a:solidFill>
                  <a:srgbClr val="FFFFFF"/>
                </a:solidFill>
                <a:latin typeface="Verdana"/>
                <a:ea typeface="DejaVu Sans"/>
                <a:cs typeface="DejaVu Sans"/>
              </a:rPr>
              <a:t>www.insper.edu.br</a:t>
            </a:r>
            <a:endParaRPr/>
          </a:p>
        </p:txBody>
      </p:sp>
      <p:pic>
        <p:nvPicPr>
          <p:cNvPr id="6" name="Picture 2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3703086" y="2844540"/>
            <a:ext cx="1731850" cy="61124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2" hidden="0"/>
          <p:cNvSpPr/>
          <p:nvPr isPhoto="0" userDrawn="0"/>
        </p:nvSpPr>
        <p:spPr bwMode="auto">
          <a:xfrm>
            <a:off x="657318" y="1485986"/>
            <a:ext cx="8025694" cy="472074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18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1800" b="0" strike="noStrike" spc="0">
              <a:latin typeface="Arial"/>
            </a:endParaRPr>
          </a:p>
        </p:txBody>
      </p:sp>
      <p:sp>
        <p:nvSpPr>
          <p:cNvPr id="5" name="CustomShape 3" hidden="0"/>
          <p:cNvSpPr/>
          <p:nvPr isPhoto="0" userDrawn="0"/>
        </p:nvSpPr>
        <p:spPr bwMode="auto">
          <a:xfrm>
            <a:off x="84234" y="6401836"/>
            <a:ext cx="638239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7E6B3D1-D541-9DD5-8897-6E2F186D192E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6" name="CustomShape 4" hidden="0"/>
          <p:cNvSpPr/>
          <p:nvPr isPhoto="0" userDrawn="0"/>
        </p:nvSpPr>
        <p:spPr bwMode="auto">
          <a:xfrm>
            <a:off x="657678" y="1485986"/>
            <a:ext cx="8025694" cy="472074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r>
              <a:rPr lang="pt-BR" sz="2400" b="0" u="sng" strike="noStrike" spc="0">
                <a:solidFill>
                  <a:srgbClr val="000000"/>
                </a:solidFill>
                <a:latin typeface="Verdana"/>
                <a:ea typeface="Verdana"/>
              </a:rPr>
              <a:t>Processo de usuário: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 qualquer programa sendo executado no computador. </a:t>
            </a:r>
            <a:r>
              <a:rPr lang="pt-BR" sz="2400" b="1" strike="noStrike" spc="0">
                <a:solidFill>
                  <a:srgbClr val="000000"/>
                </a:solidFill>
                <a:latin typeface="Verdana"/>
                <a:ea typeface="Verdana"/>
              </a:rPr>
              <a:t>A falha de um processo não afeta os outros.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Roda com </a:t>
            </a:r>
            <a:r>
              <a:rPr lang="pt-BR" sz="2400" b="1" strike="noStrike" spc="0">
                <a:solidFill>
                  <a:srgbClr val="000000"/>
                </a:solidFill>
                <a:latin typeface="Verdana"/>
                <a:ea typeface="Verdana"/>
              </a:rPr>
              <a:t>privilégios limitados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. Interage com o hardware por meio de </a:t>
            </a:r>
            <a:r>
              <a:rPr lang="pt-BR" sz="2400" b="1" strike="noStrike" spc="0">
                <a:solidFill>
                  <a:srgbClr val="000000"/>
                </a:solidFill>
                <a:latin typeface="Verdana"/>
                <a:ea typeface="Verdana"/>
              </a:rPr>
              <a:t>chamadas ao kernel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 para obter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defRPr/>
            </a:pPr>
            <a:endParaRPr lang="pt-BR" sz="2400" b="0" strike="noStrike" spc="0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Memória</a:t>
            </a:r>
            <a:endParaRPr lang="pt-BR" sz="2400" b="0" strike="noStrike" spc="0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Acesso ao disco e outros periféricos</a:t>
            </a:r>
            <a:endParaRPr lang="pt-BR" sz="2400" b="0" strike="noStrike" spc="0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2"/>
              </a:spcBef>
              <a:spcAft>
                <a:spcPts val="282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Comunicar com outros processos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7" name="CustomShape 1" hidden="0"/>
          <p:cNvSpPr/>
          <p:nvPr isPhoto="0" userDrawn="0"/>
        </p:nvSpPr>
        <p:spPr bwMode="auto">
          <a:xfrm>
            <a:off x="457530" y="781510"/>
            <a:ext cx="8224761" cy="61483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781150"/>
            <a:ext cx="8225841" cy="615921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Interação de processos com Hardware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1989" y="85674"/>
            <a:ext cx="7225824" cy="34917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34" y="6401836"/>
            <a:ext cx="638239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B1D4D31-F984-677C-75A6-703E31667BC8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85821" y="2276136"/>
            <a:ext cx="1285479" cy="1092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1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 flipH="0" flipV="0">
            <a:off x="3450022" y="1979875"/>
            <a:ext cx="1602271" cy="381935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FFFF"/>
                </a:solidFill>
                <a:latin typeface="Arial"/>
                <a:ea typeface="DejaVu Sans"/>
              </a:rPr>
              <a:t>SISTEMA OPERACIONAL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330921" y="3021289"/>
            <a:ext cx="2117026" cy="2050790"/>
          </a:xfrm>
          <a:prstGeom prst="decagon">
            <a:avLst>
              <a:gd name="vf" fmla="val 105146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2400" b="0" strike="noStrike" spc="0">
                <a:solidFill>
                  <a:srgbClr val="FFFFFF"/>
                </a:solidFill>
                <a:latin typeface="Arial"/>
                <a:ea typeface="DejaVu Sans"/>
              </a:rPr>
              <a:t>Hardware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1" flipV="1">
            <a:off x="5036802" y="4028865"/>
            <a:ext cx="1287998" cy="13678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5039682" y="4175736"/>
            <a:ext cx="1377632" cy="31569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Interrupções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 flipV="1">
            <a:off x="1574180" y="2424807"/>
            <a:ext cx="1907519" cy="3959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1806365" y="2024152"/>
            <a:ext cx="1088211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 flipH="1" flipV="1">
            <a:off x="1570941" y="3109483"/>
            <a:ext cx="1879081" cy="359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>
            <a:off x="1565901" y="3228636"/>
            <a:ext cx="1725011" cy="91038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6" name="Line 13" hidden="0"/>
          <p:cNvSpPr/>
          <p:nvPr isPhoto="0" userDrawn="0"/>
        </p:nvSpPr>
        <p:spPr bwMode="auto">
          <a:xfrm>
            <a:off x="5038962" y="3743763"/>
            <a:ext cx="1368633" cy="359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5039682" y="3347789"/>
            <a:ext cx="1377632" cy="31569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Comandos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9342" y="4802457"/>
            <a:ext cx="1285479" cy="10928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N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 flipV="1">
            <a:off x="1567701" y="4951127"/>
            <a:ext cx="1907519" cy="3959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1799886" y="4550473"/>
            <a:ext cx="1088211" cy="36177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 flipH="1" flipV="1">
            <a:off x="1564461" y="5635804"/>
            <a:ext cx="1879081" cy="359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1565901" y="5748477"/>
            <a:ext cx="1725011" cy="91038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page16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>
            <a:spLocks noGrp="1"/>
          </p:cNvSpPr>
          <p:nvPr isPhoto="0" userDrawn="0"/>
        </p:nvSpPr>
        <p:spPr bwMode="auto">
          <a:xfrm flipH="0" flipV="0">
            <a:off x="457170" y="781149"/>
            <a:ext cx="8228000" cy="618080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200" u="none">
                <a:solidFill>
                  <a:srgbClr val="C00026"/>
                </a:solidFill>
                <a:latin typeface="Verdana"/>
                <a:ea typeface="Verdana"/>
                <a:cs typeface="DejaVu Sans"/>
              </a:rPr>
              <a:t>Níveis de proteção em x86</a:t>
            </a:r>
            <a:endParaRPr/>
          </a:p>
        </p:txBody>
      </p:sp>
      <p:sp>
        <p:nvSpPr>
          <p:cNvPr id="5" name="CustomShape 2" hidden="0"/>
          <p:cNvSpPr>
            <a:spLocks noGrp="1"/>
          </p:cNvSpPr>
          <p:nvPr isPhoto="0" userDrawn="0"/>
        </p:nvSpPr>
        <p:spPr bwMode="auto">
          <a:xfrm flipH="0" flipV="0">
            <a:off x="161988" y="85673"/>
            <a:ext cx="7227983" cy="351336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t"/>
          <a:p>
            <a:pPr>
              <a:defRPr/>
            </a:pPr>
            <a:endParaRPr/>
          </a:p>
        </p:txBody>
      </p:sp>
      <p:sp>
        <p:nvSpPr>
          <p:cNvPr id="6" name="CustomShape 3" hidden="0"/>
          <p:cNvSpPr>
            <a:spLocks noGrp="1"/>
          </p:cNvSpPr>
          <p:nvPr isPhoto="0" userDrawn="0"/>
        </p:nvSpPr>
        <p:spPr bwMode="auto">
          <a:xfrm flipH="0" flipV="0">
            <a:off x="84233" y="6401835"/>
            <a:ext cx="640398" cy="363936"/>
          </a:xfrm>
          <a:prstGeom prst="rect">
            <a:avLst/>
          </a:prstGeom>
          <a:noFill/>
          <a:ln>
            <a:noFill/>
          </a:ln>
        </p:spPr>
        <p:txBody>
          <a:bodyPr lIns="89992" tIns="44995" rIns="89992" bIns="44995" anchor="ctr"/>
          <a:lstStyle/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fld id="{043139FE-7415-4ED7-2DC0-98DD77ACFC47}" type="slidenum">
              <a:rPr/>
              <a:t/>
            </a:fld>
            <a:endParaRPr/>
          </a:p>
        </p:txBody>
      </p:sp>
      <p:pic>
        <p:nvPicPr>
          <p:cNvPr id="7" name="Picture 2" hidden="0"/>
          <p:cNvPicPr/>
          <p:nvPr isPhoto="0" userDrawn="0"/>
        </p:nvPicPr>
        <p:blipFill>
          <a:blip r:embed="rId2">
            <a:alphaModFix amt="100000"/>
            <a:lum bright="0" contrast="0"/>
          </a:blip>
          <a:stretch/>
        </p:blipFill>
        <p:spPr bwMode="auto">
          <a:xfrm>
            <a:off x="1561941" y="1866481"/>
            <a:ext cx="5650203" cy="4067742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>
            <a:spLocks noGrp="1"/>
          </p:cNvSpPr>
          <p:nvPr isPhoto="0" userDrawn="0"/>
        </p:nvSpPr>
        <p:spPr bwMode="auto">
          <a:xfrm flipH="0" flipV="0">
            <a:off x="1781886" y="6212127"/>
            <a:ext cx="5210670" cy="363936"/>
          </a:xfrm>
          <a:prstGeom prst="rect">
            <a:avLst/>
          </a:prstGeom>
          <a:noFill/>
          <a:ln>
            <a:noFill/>
          </a:ln>
        </p:spPr>
        <p:txBody>
          <a:bodyPr wrap="none" lIns="89992" tIns="44995" rIns="89992" bIns="44995" anchor="t"/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800" u="sng">
                <a:solidFill>
                  <a:srgbClr val="0000FF"/>
                </a:solidFill>
                <a:latin typeface="Calibri"/>
                <a:ea typeface="DejaVu Sans"/>
                <a:cs typeface="DejaVu Sans"/>
                <a:hlinkClick r:id="rId3" tooltip="https://en.wikipedia.org/wiki/Protection_ring"/>
              </a:rPr>
              <a:t>https://en.wikipedia.org/wiki/Protection_ring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284742"/>
            <a:ext cx="8226561" cy="1113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POSIX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38" y="1629977"/>
            <a:ext cx="8026414" cy="472146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3320" algn="ctr">
              <a:lnSpc>
                <a:spcPct val="100000"/>
              </a:lnSpc>
              <a:spcBef>
                <a:spcPts val="5096"/>
              </a:spcBef>
              <a:spcAft>
                <a:spcPts val="4534"/>
              </a:spcAft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26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The Portable Operating System Interface (POSIX) is a family of standards specified by the IEEE Computer Society for maintaining compatibility between operating systems. POSIX defines the </a:t>
            </a:r>
            <a:r>
              <a:rPr lang="pt-BR" sz="2600" b="1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application programming interface (API)</a:t>
            </a:r>
            <a:r>
              <a:rPr lang="pt-BR" sz="26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, along with command line shells and utility interfaces, for software compatibility with variants of Unix and other operating systems</a:t>
            </a:r>
            <a:endParaRPr lang="pt-BR" sz="2600" b="0" strike="noStrike" spc="0">
              <a:latin typeface="Arial"/>
            </a:endParaRPr>
          </a:p>
          <a:p>
            <a:pPr marL="285840" indent="-283320" algn="r">
              <a:lnSpc>
                <a:spcPct val="100000"/>
              </a:lnSpc>
              <a:spcBef>
                <a:spcPts val="5096"/>
              </a:spcBef>
              <a:spcAft>
                <a:spcPts val="4534"/>
              </a:spcAft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16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Wikipedia</a:t>
            </a:r>
            <a:endParaRPr lang="pt-BR" sz="16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1989" y="85674"/>
            <a:ext cx="7226544" cy="3498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34" y="6401836"/>
            <a:ext cx="638959" cy="36249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B5D85A7A-C917-E19B-DF48-185260E94B73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284742"/>
            <a:ext cx="8226561" cy="1113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POSIX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38" y="1629977"/>
            <a:ext cx="8026414" cy="472146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O SO disponibiliza uma API para interagir com o hardware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POSIX é uma API que pode ser implementada por vários sistemas diferentes</a:t>
            </a:r>
            <a:endParaRPr lang="pt-BR" sz="1800" b="0" strike="noStrike" spc="0">
              <a:latin typeface="Arial"/>
            </a:endParaRPr>
          </a:p>
          <a:p>
            <a:pPr marL="683928" lvl="3" indent="-283878">
              <a:lnSpc>
                <a:spcPct val="100000"/>
              </a:lnSpc>
              <a:spcBef>
                <a:spcPts val="560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Linux</a:t>
            </a:r>
            <a:endParaRPr lang="pt-BR" sz="1800" b="0" strike="noStrike" spc="0">
              <a:latin typeface="Arial"/>
            </a:endParaRPr>
          </a:p>
          <a:p>
            <a:pPr marL="683928" lvl="3" indent="-283878">
              <a:lnSpc>
                <a:spcPct val="100000"/>
              </a:lnSpc>
              <a:spcBef>
                <a:spcPts val="560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MacOS</a:t>
            </a:r>
            <a:endParaRPr lang="pt-BR" sz="1800" b="0" strike="noStrike" spc="0">
              <a:latin typeface="Arial"/>
            </a:endParaRPr>
          </a:p>
          <a:p>
            <a:pPr marL="683928" lvl="3" indent="-283878">
              <a:lnSpc>
                <a:spcPct val="100000"/>
              </a:lnSpc>
              <a:spcBef>
                <a:spcPts val="566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Haiku</a:t>
            </a:r>
            <a:endParaRPr lang="pt-BR" sz="1800" b="0" strike="noStrike" spc="0">
              <a:latin typeface="Arial"/>
            </a:endParaRPr>
          </a:p>
          <a:p>
            <a:pPr marL="683928" lvl="3" indent="-283878">
              <a:lnSpc>
                <a:spcPct val="100000"/>
              </a:lnSpc>
              <a:spcBef>
                <a:spcPts val="560"/>
              </a:spcBef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Windows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83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Sistemas </a:t>
            </a:r>
            <a:r>
              <a:rPr lang="pt-BR" sz="1800" b="0" i="1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POSIX compliant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 são compatíveis em nível de código fonte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83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Arquivo de cabeçalho &lt;unistd.h&gt;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1989" y="85674"/>
            <a:ext cx="7226544" cy="3498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34" y="6401836"/>
            <a:ext cx="638959" cy="36249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288FC6E-AF15-8939-35A8-ABAB5CEE0CF2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71" y="284742"/>
            <a:ext cx="8226561" cy="111304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Windows API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38" y="1629977"/>
            <a:ext cx="8026414" cy="4721462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Windows também disponibiliza sua API própria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u="sng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WINE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: implementação da API windows via POSIX:</a:t>
            </a:r>
            <a:endParaRPr lang="pt-BR" sz="1800" b="0" strike="noStrike" spc="0">
              <a:latin typeface="Arial"/>
            </a:endParaRPr>
          </a:p>
          <a:p>
            <a:pPr marL="283878" indent="-283878" algn="r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“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Instead of simulating internal Windows logic like a virtual machine or emulator, Wine translates Windows API calls into POSIX calls on-the-fly” (winehq.org)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u="sng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Cygwin</a:t>
            </a: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: implementação de API POSIX em cima da API windows. É necessário recompilar código para funcionar.</a:t>
            </a:r>
            <a:endParaRPr lang="pt-BR" sz="1800" b="0" strike="noStrike" spc="0">
              <a:latin typeface="Arial"/>
            </a:endParaRPr>
          </a:p>
          <a:p>
            <a:pPr marL="283878" indent="-283878">
              <a:lnSpc>
                <a:spcPct val="100000"/>
              </a:lnSpc>
              <a:spcBef>
                <a:spcPts val="1978"/>
              </a:spcBef>
              <a:spcAft>
                <a:spcPts val="1416"/>
              </a:spcAft>
              <a:buFont typeface="Arial"/>
              <a:buChar char="•"/>
              <a:defRPr/>
            </a:pPr>
            <a:r>
              <a:rPr lang="pt-BR" sz="1800" b="0" strike="noStrike" spc="0">
                <a:solidFill>
                  <a:srgbClr val="000000"/>
                </a:solidFill>
                <a:latin typeface="Arial"/>
                <a:ea typeface="Noto Sans CJK SC Regular"/>
              </a:rPr>
              <a:t>Documentação: </a:t>
            </a:r>
            <a:r>
              <a:rPr lang="pt-BR" sz="1800" b="0" u="sng" strike="noStrike" spc="0">
                <a:solidFill>
                  <a:srgbClr val="0000FF"/>
                </a:solidFill>
                <a:latin typeface="Arial"/>
                <a:ea typeface="Noto Sans CJK SC Regular"/>
                <a:hlinkClick r:id="rId2" tooltip="https://msdn.microsoft.com/en-us/library/windows/desktop/ff818516(v=vs.85).aspx"/>
              </a:rPr>
              <a:t>https://msdn.microsoft.com/en-us/library/windows/desktop/ff818516(v=vs.85).aspx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1989" y="85674"/>
            <a:ext cx="7226544" cy="3498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34" y="6401836"/>
            <a:ext cx="638959" cy="362496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669A0FD-914E-FDE8-2F0E-A334825CC1A4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_20_Slide">
  <a:themeElements>
    <a:clrScheme name="Blank_20_Slid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ank_20_Slid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Blank_20_Slid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Default">
  <a:themeElements>
    <a:clrScheme name="Defaul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Default_20_1">
  <a:themeElements>
    <a:clrScheme name="Default_20_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_20_1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_20_1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Default_20_2">
  <a:themeElements>
    <a:clrScheme name="Default_20_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_20_2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Default_20_2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satMod val="103000"/>
                <a:tint val="94000"/>
              </a:schemeClr>
            </a:gs>
            <a:gs pos="50000">
              <a:schemeClr val="phClr">
                <a:lumMod val="100000"/>
                <a:satMod val="110000"/>
                <a:shade val="100000"/>
              </a:schemeClr>
            </a:gs>
            <a:gs pos="100000">
              <a:schemeClr val="phClr">
                <a:lumMod val="120000"/>
                <a:sat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lumMod val="102000"/>
                <a:satMod val="150000"/>
                <a:tint val="93000"/>
                <a:shade val="98000"/>
              </a:schemeClr>
            </a:gs>
            <a:gs pos="50000">
              <a:schemeClr val="phClr">
                <a:lumMod val="103000"/>
                <a:satMod val="130000"/>
                <a:tint val="98000"/>
                <a:shade val="90000"/>
              </a:schemeClr>
            </a:gs>
            <a:gs pos="100000">
              <a:schemeClr val="phClr">
                <a:satMod val="120000"/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/>
  <Paragraphs>0</Paragraphs>
  <Slides>39</Slides>
  <Notes>39</Notes>
  <HiddenSlides>0</HiddenSlides>
  <MMClips>2</MMClips>
  <ScaleCrop>0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Theme 1</vt:lpstr>
      <vt:lpstr>Theme 2</vt:lpstr>
      <vt:lpstr>Theme 3</vt:lpstr>
      <vt:lpstr>Theme 4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3</cp:revision>
  <dcterms:modified xsi:type="dcterms:W3CDTF">2021-04-26T16:23:53Z</dcterms:modified>
  <cp:category/>
  <cp:contentStatus/>
  <cp:version/>
</cp:coreProperties>
</file>