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Relationship Id="rId15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8" y="2384278"/>
            <a:ext cx="7342199" cy="7127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6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8" y="3429000"/>
            <a:ext cx="7342199" cy="47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4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14 - Carregamento de Programas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9" y="5463358"/>
            <a:ext cx="7342199" cy="112967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6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Carrega registradores gravados e troca de espaço de endereçamento (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Verdana"/>
              </a:rPr>
              <a:t>context switch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 – chaveamento de contexto)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 flipV="1">
            <a:off x="3200400" y="358056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Carrega registradores gravados e troca de espaço de endereçamento (</a:t>
            </a: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Verdana"/>
              </a:rPr>
              <a:t>context switch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 – chaveamento de contexto)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 flipV="1">
            <a:off x="3200400" y="358056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5112000" y="1512000"/>
            <a:ext cx="1511280" cy="2375280"/>
          </a:xfrm>
          <a:prstGeom prst="rect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Line 25" hidden="0"/>
          <p:cNvSpPr/>
          <p:nvPr isPhoto="0" userDrawn="0"/>
        </p:nvSpPr>
        <p:spPr bwMode="auto">
          <a:xfrm>
            <a:off x="6624000" y="2664000"/>
            <a:ext cx="1008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6" hidden="0"/>
          <p:cNvSpPr/>
          <p:nvPr isPhoto="0" userDrawn="0"/>
        </p:nvSpPr>
        <p:spPr bwMode="auto">
          <a:xfrm>
            <a:off x="7546320" y="2461680"/>
            <a:ext cx="1472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Contexto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execução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Criação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Criamos processos usando a chamada de sistema </a:t>
            </a:r>
            <a:r>
              <a:rPr lang="pt-BR" sz="1800" b="0" i="1" strike="noStrike" spc="-1">
                <a:latin typeface="Arial"/>
                <a:ea typeface="Noto Sans CJK SC Regular"/>
              </a:rPr>
              <a:t>fork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	</a:t>
            </a:r>
            <a:r>
              <a:rPr lang="pt-BR" sz="1800" b="0" strike="noStrike" spc="-1">
                <a:latin typeface="DejaVu Sans Mono"/>
                <a:ea typeface="Noto Sans CJK SC Regular"/>
              </a:rPr>
              <a:t>pid_t fork();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 fork cria um clone do processo atual e retorna duas vezes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435103E-6B03-4971-9124-3B2018E138A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TextShape 5" hidden="0"/>
          <p:cNvSpPr>
            <a:spLocks noAdjustHandles="0" noChangeArrowheads="0"/>
          </p:cNvSpPr>
          <p:nvPr isPhoto="0" userDrawn="0"/>
        </p:nvSpPr>
        <p:spPr bwMode="auto">
          <a:xfrm>
            <a:off x="403920" y="3685680"/>
            <a:ext cx="3413160" cy="164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No processo original (pai)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fork </a:t>
            </a:r>
            <a:r>
              <a:rPr lang="pt-BR" sz="1800" b="0" strike="noStrike" spc="-1">
                <a:latin typeface="Arial"/>
              </a:rPr>
              <a:t>retorna o pid do filho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pai é obtido chamando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getpid();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572000" y="3636000"/>
            <a:ext cx="4408560" cy="294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No processo filho </a:t>
            </a:r>
            <a:r>
              <a:rPr lang="pt-BR" sz="1800" b="0" strike="noStrike" spc="-1">
                <a:latin typeface="DejaVu Sans Mono"/>
              </a:rPr>
              <a:t>fork</a:t>
            </a:r>
            <a:r>
              <a:rPr lang="pt-BR" sz="1800" b="0" strike="noStrike" spc="-1">
                <a:latin typeface="Arial"/>
              </a:rPr>
              <a:t> retorna o valor 0.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filho é obtido usando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getpid();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O pid do pai pode ser obtido usando a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chamada 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DejaVu Sans Mono"/>
              </a:rPr>
              <a:t>pid_t getppid();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>
            <a:off x="4284000" y="3600000"/>
            <a:ext cx="0" cy="30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Valor de retorno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Um processo pode esperar pelo fim de outro processo filho usando as funções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pid_t wait(int *wstatus);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DejaVu Sans Mono"/>
                <a:ea typeface="Noto Sans CJK SC Regular"/>
              </a:rPr>
              <a:t>pid_t waitpid(pid_t pid, int *wstatus, int options);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 primeira espera qualquer um dos filhos, enquanto a segunda espera um filho (ou grupo de filhos) específico. 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Ambas bloqueiam até que um processo filho termine e retornam o pid do processo que acabou de terminar.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O valor de retorno do processo é retornado via o ponteiro </a:t>
            </a:r>
            <a:r>
              <a:rPr lang="pt-BR" sz="1800" b="0" strike="noStrike" spc="-1">
                <a:latin typeface="DejaVu Sans Mono"/>
                <a:ea typeface="Noto Sans CJK SC Regular"/>
              </a:rPr>
              <a:t>wstatus.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79E130C-BE13-4304-BCB7-99516AD1624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9" y="2920651"/>
            <a:ext cx="8228519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8" y="85679"/>
            <a:ext cx="7228439" cy="35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9" y="6402239"/>
            <a:ext cx="640439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7AF596C-1CBF-BD72-DF7A-563936D4896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20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000" b="1" i="0" u="none" strike="noStrike" cap="none" spc="0">
                <a:latin typeface="+mn-lt"/>
                <a:ea typeface="+mn-ea"/>
                <a:cs typeface="+mn-cs"/>
              </a:rPr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Criação de processos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Identificação de término de processos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Utilização do manual para dúvidas sobre as chamadas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Parentesco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A60A9DB-64F2-4843-9688-6CFD56986B5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640" y="1728000"/>
            <a:ext cx="5738760" cy="46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Parentesco de processos – II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31894B0-8442-40F0-93FA-1C3CC025234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640" y="1728000"/>
            <a:ext cx="5738760" cy="46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1"/>
            <a:ext cx="8228518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FB69554-133C-F0D0-3E74-48418F2E59C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Argumentos: main(int argc, char *argv[])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sz="2000" b="0"/>
              <a:t>Recepção de argumentos por programas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Conversão de strings para inteiros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 chamada </a:t>
            </a:r>
            <a:r>
              <a:rPr lang="pt-BR" sz="3200" b="0" strike="noStrike" spc="-1">
                <a:solidFill>
                  <a:srgbClr val="C00026"/>
                </a:solidFill>
                <a:latin typeface="Courier New"/>
                <a:ea typeface="Verdana"/>
              </a:rPr>
              <a:t>execvp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defRPr/>
            </a:pPr>
            <a:r>
              <a:rPr lang="pt-BR" sz="1800" b="0" strike="noStrike" spc="-1">
                <a:latin typeface="Courier New"/>
                <a:ea typeface="Noto Sans CJK SC Regular"/>
              </a:rPr>
              <a:t>int execvp(const char *file, char *const argv[]);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A chamada </a:t>
            </a:r>
            <a:r>
              <a:rPr lang="pt-BR" sz="1800" b="0" strike="noStrike" spc="-1">
                <a:latin typeface="Courier New"/>
                <a:ea typeface="Noto Sans CJK SC Regular"/>
              </a:rPr>
              <a:t>execvp </a:t>
            </a:r>
            <a:r>
              <a:rPr lang="pt-BR" sz="1800" b="0" strike="noStrike" spc="-1">
                <a:latin typeface="Arial"/>
                <a:ea typeface="Noto Sans CJK SC Regular"/>
              </a:rPr>
              <a:t>faz duas coisas: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 </a:t>
            </a:r>
            <a:r>
              <a:rPr lang="pt-BR" sz="1800" b="0" strike="noStrike" spc="-1">
                <a:latin typeface="Arial"/>
                <a:ea typeface="Noto Sans CJK SC Regular"/>
              </a:rPr>
              <a:t>Carrega um programa na memória dentro do contexto do processo atual</a:t>
            </a: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latin typeface="Arial"/>
                <a:ea typeface="Noto Sans CJK SC Regular"/>
              </a:rPr>
              <a:t>Inicia esse programa, preenchendo os argumentos do main</a:t>
            </a:r>
            <a:endParaRPr lang="pt-BR" sz="1800" b="0" strike="noStrike" spc="0"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spcBef>
                <a:spcPts val="1694"/>
              </a:spcBef>
              <a:spcAft>
                <a:spcPts val="1133"/>
              </a:spcAft>
              <a:buClr>
                <a:srgbClr val="000000"/>
              </a:buClr>
              <a:buFont typeface="StarSymbol"/>
              <a:buAutoNum type="arabicPeriod"/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1694"/>
              </a:spcBef>
              <a:spcAft>
                <a:spcPts val="1133"/>
              </a:spcAft>
              <a:defRPr/>
            </a:pPr>
            <a:r>
              <a:rPr lang="pt-BR" sz="1800" b="0" strike="noStrike" spc="0">
                <a:latin typeface="Arial"/>
              </a:rPr>
              <a:t>O programa que estava em execução antes do </a:t>
            </a:r>
            <a:r>
              <a:rPr lang="pt-BR" sz="1800" b="0" i="0" u="none" strike="noStrike" cap="none" spc="0">
                <a:latin typeface="Courier New"/>
                <a:ea typeface="Noto Sans CJK SC Regular"/>
                <a:cs typeface="Courier New"/>
              </a:rPr>
              <a:t>execvp</a:t>
            </a:r>
            <a:r>
              <a:rPr lang="pt-BR" sz="1800" b="0" strike="noStrike" spc="0">
                <a:latin typeface="Arial"/>
              </a:rPr>
              <a:t> é completamente destruído.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179C16C-974A-45A7-80A2-7F8C43B5019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B9C5CCC-3A6E-4DD2-B958-508A35F97C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99" y="781198"/>
            <a:ext cx="8226358" cy="61595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98" y="85679"/>
            <a:ext cx="7226278" cy="3491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9" y="6402239"/>
            <a:ext cx="638278" cy="3617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72A5C97-1D04-B384-2CB8-F9CB32E1E3B1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38" y="2276279"/>
            <a:ext cx="1285559" cy="1092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239" y="1979999"/>
            <a:ext cx="1602370" cy="38195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19" y="3021479"/>
            <a:ext cx="2117159" cy="2050918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119" y="4029118"/>
            <a:ext cx="1288078" cy="1367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999" y="4175998"/>
            <a:ext cx="1377718" cy="31571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78" y="2424959"/>
            <a:ext cx="190763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78" y="2024279"/>
            <a:ext cx="1088279" cy="3617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039" y="3109678"/>
            <a:ext cx="1879199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99" y="3228839"/>
            <a:ext cx="1725119" cy="910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79" y="3743998"/>
            <a:ext cx="1368718" cy="358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999" y="3347999"/>
            <a:ext cx="1377718" cy="31571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59" y="4802759"/>
            <a:ext cx="1285559" cy="1092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99" y="4951438"/>
            <a:ext cx="190763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999" y="4550759"/>
            <a:ext cx="1088279" cy="36179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559" y="5636158"/>
            <a:ext cx="1879199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99" y="5748838"/>
            <a:ext cx="1725119" cy="910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415BFDA-A0FB-4583-97B1-1CEC694FC24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  <p:sp>
        <p:nvSpPr>
          <p:cNvPr id="9" name="Line 5" hidden="0"/>
          <p:cNvSpPr/>
          <p:nvPr isPhoto="0" userDrawn="0"/>
        </p:nvSpPr>
        <p:spPr bwMode="auto">
          <a:xfrm flipH="1" flipV="1">
            <a:off x="3456000" y="4608000"/>
            <a:ext cx="504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032000" y="5040000"/>
            <a:ext cx="4137120" cy="36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Essa linha só roda se o </a:t>
            </a:r>
            <a:r>
              <a:rPr lang="pt-BR" sz="1800" b="0" strike="noStrike" spc="-1">
                <a:latin typeface="Courier New"/>
              </a:rPr>
              <a:t>execvp</a:t>
            </a:r>
            <a:r>
              <a:rPr lang="pt-BR" sz="1800" b="0" strike="noStrike" spc="-1">
                <a:latin typeface="Arial"/>
              </a:rPr>
              <a:t> falhar!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85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 de uso - argumentos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B1C97FA-247B-48C9-83A7-622233BAE72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33360" y="1512000"/>
            <a:ext cx="7514640" cy="3942360"/>
          </a:xfrm>
          <a:prstGeom prst="rect">
            <a:avLst/>
          </a:prstGeom>
          <a:ln>
            <a:noFill/>
          </a:ln>
        </p:spPr>
      </p:pic>
      <p:sp>
        <p:nvSpPr>
          <p:cNvPr id="9" name="Line 5" hidden="0"/>
          <p:cNvSpPr/>
          <p:nvPr isPhoto="0" userDrawn="0"/>
        </p:nvSpPr>
        <p:spPr bwMode="auto">
          <a:xfrm flipH="1" flipV="1">
            <a:off x="2880000" y="3744000"/>
            <a:ext cx="108000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TextShape 6" hidden="0"/>
          <p:cNvSpPr>
            <a:spLocks noAdjustHandles="0" noChangeArrowheads="0"/>
          </p:cNvSpPr>
          <p:nvPr isPhoto="0" userDrawn="0"/>
        </p:nvSpPr>
        <p:spPr bwMode="auto">
          <a:xfrm>
            <a:off x="4032000" y="5040000"/>
            <a:ext cx="469332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defRPr/>
            </a:pPr>
            <a:r>
              <a:rPr lang="pt-BR" sz="1800" b="0" strike="noStrike" spc="-1">
                <a:latin typeface="Arial"/>
              </a:rPr>
              <a:t>Argumento </a:t>
            </a:r>
            <a:r>
              <a:rPr lang="pt-BR" sz="1800" b="0" strike="noStrike" spc="-1">
                <a:latin typeface="DejaVu Sans Mono"/>
              </a:rPr>
              <a:t>char *argv[]</a:t>
            </a:r>
            <a:r>
              <a:rPr lang="pt-BR" sz="1800" b="0" strike="noStrike" spc="-1">
                <a:latin typeface="Arial"/>
              </a:rPr>
              <a:t> do main!</a:t>
            </a: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1800" b="0" strike="noStrike" spc="-1">
                <a:latin typeface="Arial"/>
              </a:rPr>
              <a:t>Também seta </a:t>
            </a:r>
            <a:r>
              <a:rPr lang="pt-BR" sz="1800" b="0" strike="noStrike" spc="-1">
                <a:latin typeface="DejaVu Sans Mono"/>
              </a:rPr>
              <a:t>argc = 3</a:t>
            </a:r>
            <a:r>
              <a:rPr lang="pt-BR" sz="1800" b="0" strike="noStrike" spc="-1">
                <a:latin typeface="Arial"/>
              </a:rPr>
              <a:t>, pois tem 3 strings!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1"/>
            <a:ext cx="8228518" cy="61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BC11611-4B0D-432D-398B-F34DA400B0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5" cy="3634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exec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7" indent="-305897">
              <a:buAutoNum type="arabicPeriod"/>
              <a:defRPr/>
            </a:pPr>
            <a:r>
              <a:rPr sz="2000" b="0"/>
              <a:t>Carregamento de programas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Passagem de argumentos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Coleta de resultados de um programa</a:t>
            </a: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99" y="284759"/>
            <a:ext cx="8227078" cy="111311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58" y="1630079"/>
            <a:ext cx="8026919" cy="472175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5095"/>
              </a:spcBef>
              <a:spcAft>
                <a:spcPts val="4533"/>
              </a:spcAft>
              <a:defRPr/>
            </a:pP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The Portable Operating System Interface (POSIX) is a family of standards specified by the IEEE Computer Society for maintaining compatibility between operating systems. POSIX defines the </a:t>
            </a:r>
            <a:r>
              <a:rPr lang="pt-BR" sz="2600" b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application programming interface (API)</a:t>
            </a: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, along with command line shells and utility interfaces, for software compatibility with variants of Unix and other operating systems</a:t>
            </a:r>
            <a:endParaRPr lang="pt-BR" sz="2600" b="0" strike="noStrike" spc="0">
              <a:latin typeface="Arial"/>
            </a:endParaRPr>
          </a:p>
          <a:p>
            <a:pPr marL="285840" indent="-283320" algn="r">
              <a:lnSpc>
                <a:spcPct val="100000"/>
              </a:lnSpc>
              <a:spcBef>
                <a:spcPts val="5095"/>
              </a:spcBef>
              <a:spcAft>
                <a:spcPts val="4533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1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Wikipedia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98" y="85679"/>
            <a:ext cx="7226998" cy="34991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9" y="6402239"/>
            <a:ext cx="638998" cy="36251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59E3E61-285B-679D-5796-37B9C95A961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8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 - syscalls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729AFF6-E693-42FA-94D9-83A590EA98B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607500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Fluxo de controle lógico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programa parece ter uso exclusivo da CPU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Provido pelo mecanismo de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chaveamento de contexto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Espaço de endereçamento privado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programa parece ter uso exclusivo da memória principal</a:t>
            </a:r>
            <a:endParaRPr lang="pt-BR" sz="2400" b="0" strike="noStrike" spc="-1">
              <a:latin typeface="Arial"/>
            </a:endParaRPr>
          </a:p>
          <a:p>
            <a:pPr marL="1085760" lvl="1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Provido pelo mecanismo de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memória virtual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EFF1FAA-DC06-43DF-8A1C-1D0C04556B6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391520" y="448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CPU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543800" y="494568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Registers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7394760" y="252216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Memory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7531560" y="309240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Stack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7531560" y="339732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Heap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7531560" y="397008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Code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7531560" y="3686040"/>
            <a:ext cx="1065600" cy="303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Data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 ilusão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7475E7A-7D82-47BB-B4D9-9AC439EEEB0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420560" y="434304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572840" y="4800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42380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56060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56060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56060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156060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3200400" y="434340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352680" y="48006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320400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334044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334044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334044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334044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928400" y="3245040"/>
            <a:ext cx="535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777280" y="434340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929560" y="48006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780880" y="2369880"/>
            <a:ext cx="1370520" cy="190404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5917320" y="294012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5917320" y="32450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5917320" y="38178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5917320" y="35337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12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Execução de processos intercalada</a:t>
            </a:r>
            <a:endParaRPr lang="pt-BR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Espaços de endereçamento gerenciados pelo sistema de memória virtual</a:t>
            </a:r>
            <a:endParaRPr lang="pt-BR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Valores de registradores para processos em espera são gravados em memória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1440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05264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83808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Grava registradores na memória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1440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05264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83808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1447920" y="3573720"/>
            <a:ext cx="227520" cy="46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57120" y="435600"/>
            <a:ext cx="848124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Calibri"/>
                <a:ea typeface="Verdana"/>
              </a:rPr>
              <a:t>A realidade do multiprocessamento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533520" y="5257800"/>
            <a:ext cx="85334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Verdana"/>
              </a:rPr>
              <a:t>Escolhe próximo processo a ser executado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590920" y="4038480"/>
            <a:ext cx="1370520" cy="98964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729160" y="44956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1320" y="1219320"/>
            <a:ext cx="6029280" cy="25059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04040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104040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104040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04040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514600" y="1668600"/>
            <a:ext cx="1536840" cy="3435480"/>
          </a:xfrm>
          <a:prstGeom prst="rect">
            <a:avLst/>
          </a:prstGeom>
          <a:noFill/>
          <a:ln w="25560" cap="rnd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104040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73096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73096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273096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3096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273096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5321520" y="178956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321520" y="209448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5321520" y="266724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321520" y="2383200"/>
            <a:ext cx="1065600" cy="3038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5321520" y="3040200"/>
            <a:ext cx="1065600" cy="53244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Saved registers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306680" y="2165400"/>
            <a:ext cx="5857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1139</cp:revision>
  <dcterms:created xsi:type="dcterms:W3CDTF">2014-04-17T20:05:08Z</dcterms:created>
  <dcterms:modified xsi:type="dcterms:W3CDTF">2021-04-28T21:41:59Z</dcterms:modified>
  <cp:category/>
  <cp:contentStatus/>
  <cp:version/>
</cp:coreProperties>
</file>