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2FBB3B9-0F31-696A-EE6B-50265E6B865F}">
  <a:tblStyle styleId="{22FBB3B9-0F31-696A-EE6B-50265E6B865F}" styleName="Estilo Médio 1 - Ênfase 1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  <a:fill>
          <a:solidFill>
            <a:schemeClr val="accent1">
              <a:tint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680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software.intel.com/en-us/articles/intel-sdm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Sistemas Hardware-Software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05 – Condicionais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21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r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r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</a:t>
            </a:r>
            <a:endParaRPr sz="1400"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Códigos de condição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São como registradores de um bit só, que são preenchidos de acordo com o status de uma operação realizada.</a:t>
            </a:r>
            <a:endParaRPr lang="pt-BR" sz="1800" b="0" strike="noStrike" spc="-1">
              <a:latin typeface="Arial"/>
            </a:endParaRPr>
          </a:p>
          <a:p>
            <a:pPr>
              <a:spcBef>
                <a:spcPts val="360"/>
              </a:spcBef>
              <a:defRPr/>
            </a:pPr>
            <a:endParaRPr lang="pt-BR" sz="1800" b="0" strike="noStrike" spc="-1">
              <a:latin typeface="Courier New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EAF9BDD6-5D25-40B9-A860-4CAE5B69407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8" name="Tabela 2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17718" y="2778338"/>
          <a:ext cx="7631337" cy="26619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{22FBB3B9-0F31-696A-EE6B-50265E6B865F}</a:tableStyleId>
              </a:tblPr>
              <a:tblGrid>
                <a:gridCol w="2543779"/>
                <a:gridCol w="2543779"/>
                <a:gridCol w="2543779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Sigla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Significado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CF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pt-BR"/>
                        <a:t>Carry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Overflow </a:t>
                      </a:r>
                      <a:r>
                        <a:rPr lang="pt-BR"/>
                        <a:t>unsigned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Signal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Resultado da operação é negativo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OF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Overflow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Overflow </a:t>
                      </a:r>
                      <a:r>
                        <a:rPr lang="pt-BR"/>
                        <a:t>signed</a:t>
                      </a:r>
                      <a:r>
                        <a:rPr lang="pt-BR"/>
                        <a:t> (complemento de 2)</a:t>
                      </a:r>
                      <a:endParaRPr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pt-BR"/>
                        <a:t>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pt-BR"/>
                        <a:t>Zero flag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pt-BR"/>
                        <a:t>Resultado da operação é 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Códigos de condição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Os códigos de condição são </a:t>
            </a:r>
            <a:r>
              <a:rPr lang="pt-BR" sz="1800" b="0" strike="noStrike" spc="-1">
                <a:solidFill>
                  <a:srgbClr val="7030A0"/>
                </a:solidFill>
                <a:latin typeface="Verdana"/>
                <a:ea typeface="Verdana"/>
              </a:rPr>
              <a:t>“efeitos colaterais” de operações aritméticas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Considere a instrução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add S, D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, que calcula </a:t>
            </a:r>
            <a:r>
              <a:rPr lang="pt-BR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T = S + D 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 armazena o resultado </a:t>
            </a:r>
            <a:r>
              <a:rPr lang="pt-BR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T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de volta em </a:t>
            </a:r>
            <a:r>
              <a:rPr lang="pt-BR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D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Nota: a instrução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não gera códigos de condição.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C6CDB5E-367F-4178-A055-FA3C278AACE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8" name="Table 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57360" y="3293640"/>
          <a:ext cx="8029438" cy="2286000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{22FBB3B9-0F31-696A-EE6B-50265E6B865F}</a:tableStyleId>
              </a:tblPr>
              <a:tblGrid>
                <a:gridCol w="1560756"/>
                <a:gridCol w="6468682"/>
              </a:tblGrid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Flag set?</a:t>
                      </a:r>
                      <a:endParaRPr lang="pt-BR" sz="2000" strike="noStrike" spc="-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Significado</a:t>
                      </a:r>
                      <a:endParaRPr lang="pt-BR" sz="2000" strike="noStrike" spc="-1"/>
                    </a:p>
                  </a:txBody>
                  <a:tcPr/>
                </a:tc>
              </a:tr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CF</a:t>
                      </a:r>
                      <a:endParaRPr lang="pt-BR" sz="2000" strike="noStrike" spc="-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 + D deu </a:t>
                      </a:r>
                      <a:r>
                        <a:rPr lang="pt-BR" sz="2000" strike="noStrike" spc="-1"/>
                        <a:t>carry</a:t>
                      </a:r>
                      <a:r>
                        <a:rPr lang="pt-BR" sz="2000" strike="noStrike" spc="-1"/>
                        <a:t>-out. Equivale a overflow de </a:t>
                      </a:r>
                      <a:r>
                        <a:rPr lang="pt-BR" sz="2000" strike="noStrike" spc="-1"/>
                        <a:t>unsigned</a:t>
                      </a:r>
                      <a:r>
                        <a:rPr lang="pt-BR" sz="2000" strike="noStrike" spc="-1"/>
                        <a:t>.</a:t>
                      </a:r>
                      <a:endParaRPr lang="pt-BR" sz="2000" strike="noStrike" spc="-1"/>
                    </a:p>
                  </a:txBody>
                  <a:tcPr/>
                </a:tc>
              </a:tr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ZF</a:t>
                      </a:r>
                      <a:endParaRPr lang="pt-BR" sz="2000" strike="noStrike" spc="-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T == 0</a:t>
                      </a:r>
                      <a:endParaRPr lang="pt-BR" sz="2000" strike="noStrike" spc="-1"/>
                    </a:p>
                  </a:txBody>
                  <a:tcPr/>
                </a:tc>
              </a:tr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SF</a:t>
                      </a:r>
                      <a:endParaRPr lang="pt-BR" sz="2000" strike="noStrike" spc="-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T &lt; 0 (interpretando T como </a:t>
                      </a:r>
                      <a:r>
                        <a:rPr lang="pt-BR" sz="2000" strike="noStrike" spc="-1"/>
                        <a:t>signed</a:t>
                      </a:r>
                      <a:r>
                        <a:rPr lang="pt-BR" sz="2000" strike="noStrike" spc="-1"/>
                        <a:t>, claro).</a:t>
                      </a:r>
                      <a:endParaRPr lang="pt-BR" sz="2000" strike="noStrike" spc="-1"/>
                    </a:p>
                  </a:txBody>
                  <a:tcPr/>
                </a:tc>
              </a:tr>
              <a:tr h="600838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OF</a:t>
                      </a:r>
                      <a:endParaRPr lang="pt-BR" sz="2000" strike="noStrike" spc="-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 + D deu overflow de complemento-de-2, ou seja,</a:t>
                      </a:r>
                      <a:endParaRPr lang="pt-BR" sz="2000" strike="noStrike" spc="-1"/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(S &gt; 0 &amp;&amp; D &gt; 0 &amp;&amp; T &lt; 0) || (S &lt; 0 &amp;&amp; D &lt; 0 &amp;&amp; T &gt;= 0)</a:t>
                      </a:r>
                      <a:endParaRPr lang="pt-BR" sz="2000" strike="noStrike" spc="-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Instruções de comparação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Permitem preencher os códigos de condição sem modificar os registradores: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Instrução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cmp A, B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Compara valores A e B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 como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sub A, B 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sem gravar resultado no destino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F57B60F-63E6-4800-98B9-9B8FAA946B0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8" name="Table 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57360" y="3619440"/>
          <a:ext cx="8029080" cy="2608560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{22FBB3B9-0F31-696A-EE6B-50265E6B865F}</a:tableStyleId>
              </a:tblPr>
              <a:tblGrid>
                <a:gridCol w="1822680"/>
                <a:gridCol w="6206400"/>
              </a:tblGrid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Flag set?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Significado</a:t>
                      </a:r>
                      <a:endParaRPr/>
                    </a:p>
                  </a:txBody>
                  <a:tcPr/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CF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Carry</a:t>
                      </a:r>
                      <a:r>
                        <a:rPr lang="pt-BR" sz="2000" strike="noStrike" spc="-1"/>
                        <a:t>-out em B – A</a:t>
                      </a:r>
                      <a:endParaRPr/>
                    </a:p>
                  </a:txBody>
                  <a:tcPr/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B == A</a:t>
                      </a:r>
                      <a:endParaRPr/>
                    </a:p>
                  </a:txBody>
                  <a:tcPr/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(B – A) &lt; 0 (quando interpretado como </a:t>
                      </a:r>
                      <a:r>
                        <a:rPr lang="pt-BR" sz="2000" strike="noStrike" spc="-1"/>
                        <a:t>signed</a:t>
                      </a:r>
                      <a:r>
                        <a:rPr lang="pt-BR" sz="2000" strike="noStrike" spc="-1"/>
                        <a:t>)</a:t>
                      </a:r>
                      <a:endParaRPr/>
                    </a:p>
                  </a:txBody>
                  <a:tcPr/>
                </a:tc>
              </a:tr>
              <a:tr h="990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OF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Overflow de complemento-de-2: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(A &gt; 0 &amp;&amp; B &lt; 0 &amp;&amp; (B – A) &lt; 0) || </a:t>
                      </a:r>
                      <a:endParaRPr lang="pt-BR" sz="2000" strike="noStrike" spc="-1"/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(A &lt; 0 &amp;&amp; B &gt; 0 &amp;&amp; (B – A) &gt; 0)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Instruções de comparação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Instrução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test A, B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Testa o resultado de </a:t>
            </a:r>
            <a:r>
              <a:rPr lang="pt-BR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A &amp; B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 como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and A, B 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sem gravar resultado no destino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Útil para checar um dos valores, usando o outro como máscara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Normalmente usado com A e B sendo o mesmo registrador, ou seja: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test %rdi, %rdi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34E53757-E7D9-4536-8FB0-A883CBEF9D3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8" name="Table 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57360" y="4251600"/>
          <a:ext cx="8029080" cy="1189800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{22FBB3B9-0F31-696A-EE6B-50265E6B865F}</a:tableStyleId>
              </a:tblPr>
              <a:tblGrid>
                <a:gridCol w="1822680"/>
                <a:gridCol w="6206400"/>
              </a:tblGrid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Flag set?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Significado</a:t>
                      </a:r>
                      <a:endParaRPr/>
                    </a:p>
                  </a:txBody>
                  <a:tcPr/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A &amp; B == 0</a:t>
                      </a: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A &amp; B &lt; 0 (quando interpretado como </a:t>
                      </a:r>
                      <a:r>
                        <a:rPr lang="pt-BR" sz="2000" strike="noStrike" spc="-1"/>
                        <a:t>signed</a:t>
                      </a:r>
                      <a:r>
                        <a:rPr lang="pt-BR" sz="2000" strike="noStrike" spc="-1"/>
                        <a:t>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Acessando os códigos de condição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Instruções </a:t>
            </a: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Verdana"/>
              </a:rPr>
              <a:t>set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Preenchem o byte mais baixo do destino com 0x00 ou 0x01, dependendo de combinações de códigos de condição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Não alteram os 7 bytes restantes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665A1A2-C8C0-4A76-A672-96BB62CEF23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Acessando os códigos de condição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87C5E83-F2D4-4E52-8288-2886B34BDCD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7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743120"/>
          <a:ext cx="8229240" cy="4078440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{22FBB3B9-0F31-696A-EE6B-50265E6B865F}</a:tableStyleId>
              </a:tblPr>
              <a:tblGrid>
                <a:gridCol w="1345680"/>
                <a:gridCol w="2328840"/>
                <a:gridCol w="45547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Instrução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Condição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Descrição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Equal</a:t>
                      </a:r>
                      <a:r>
                        <a:rPr lang="pt-BR" sz="1800" strike="noStrike" spc="-1"/>
                        <a:t> /Zero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setne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Not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r>
                        <a:rPr lang="pt-BR" sz="1800" strike="noStrike" spc="-1"/>
                        <a:t> / </a:t>
                      </a:r>
                      <a:r>
                        <a:rPr lang="pt-BR" sz="1800" strike="noStrike" spc="-1"/>
                        <a:t>Not</a:t>
                      </a:r>
                      <a:r>
                        <a:rPr lang="pt-BR" sz="1800" strike="noStrike" spc="-1"/>
                        <a:t> Zero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Negativo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Não-negativo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(SF^OF)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Less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(SF^OF)|ZF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Less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or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~(SF^OF)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Greater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or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~(SF^OF) &amp; 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Greater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CF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unsigned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Below</a:t>
                      </a:r>
                      <a:endParaRPr/>
                    </a:p>
                  </a:txBody>
                  <a:tcPr/>
                </a:tc>
              </a:tr>
              <a:tr h="370439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~CF &amp; 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unsigned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Above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EDED80C-E8BB-DF58-C3E0-EA9F9280A69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Expressões booleanas</a:t>
            </a:r>
            <a:endParaRPr sz="2000" b="1"/>
          </a:p>
          <a:p>
            <a:pPr>
              <a:defRPr/>
            </a:pPr>
            <a:endParaRPr sz="2000"/>
          </a:p>
          <a:p>
            <a:pPr marL="305903" indent="-305903">
              <a:buAutoNum type="arabicPeriod"/>
              <a:defRPr/>
            </a:pPr>
            <a:r>
              <a:rPr sz="2000" b="0"/>
              <a:t>Identificar expressões booleanas a partir de código assembly</a:t>
            </a:r>
            <a:endParaRPr sz="2000" b="0"/>
          </a:p>
          <a:p>
            <a:pPr marL="305903" indent="-305903">
              <a:buAutoNum type="arabicPeriod"/>
              <a:defRPr/>
            </a:pPr>
            <a:r>
              <a:rPr sz="2000" b="0"/>
              <a:t>Reconstruir expressões booleanas em C a partir de sequências de instruções cmp/test e set*</a:t>
            </a:r>
            <a:endParaRPr sz="2000" b="0"/>
          </a:p>
          <a:p>
            <a:pPr marL="305903" indent="-30590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Desvios (ou saltos) condicionais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Permitem saltar para outra parte do código dependendo dos códigos de condição. </a:t>
            </a: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Verdana"/>
              </a:rPr>
              <a:t>Finalmente vamos ter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if</a:t>
            </a: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Verdana"/>
              </a:rPr>
              <a:t> !!!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Equivalem ao código C: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if (</a:t>
            </a:r>
            <a:r>
              <a:rPr lang="pt-BR" sz="1800" b="1" i="1" strike="noStrike" spc="-1">
                <a:solidFill>
                  <a:srgbClr val="000000"/>
                </a:solidFill>
                <a:latin typeface="Courier New"/>
                <a:ea typeface="Verdana"/>
              </a:rPr>
              <a:t>condição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  goto </a:t>
            </a:r>
            <a:r>
              <a:rPr lang="pt-BR" sz="1800" b="1" i="1" strike="noStrike" spc="-1">
                <a:solidFill>
                  <a:srgbClr val="000000"/>
                </a:solidFill>
                <a:latin typeface="Courier New"/>
                <a:ea typeface="Verdana"/>
              </a:rPr>
              <a:t>label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}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Exemplo: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cmp    $0xa,%rdi   # Compara %rdi:10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jge    400573      # Se &gt;, pula para 400573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40F8933-9820-4C1A-ADFC-83AF703C622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Desvios (ou saltos) condicionais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21DBAFF0-694D-422B-8D7A-51EDC92575B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7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743120"/>
          <a:ext cx="8229240" cy="4389120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{22FBB3B9-0F31-696A-EE6B-50265E6B865F}</a:tableStyleId>
              </a:tblPr>
              <a:tblGrid>
                <a:gridCol w="1345680"/>
                <a:gridCol w="2328840"/>
                <a:gridCol w="4554720"/>
              </a:tblGrid>
              <a:tr h="166362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Instrução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Condição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Descrição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jmp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Incondicional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Equal</a:t>
                      </a:r>
                      <a:r>
                        <a:rPr lang="pt-BR" sz="1800" strike="noStrike" spc="-1"/>
                        <a:t> /Zero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jne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Not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r>
                        <a:rPr lang="pt-BR" sz="1800" strike="noStrike" spc="-1"/>
                        <a:t> / </a:t>
                      </a:r>
                      <a:r>
                        <a:rPr lang="pt-BR" sz="1800" strike="noStrike" spc="-1"/>
                        <a:t>Not</a:t>
                      </a:r>
                      <a:r>
                        <a:rPr lang="pt-BR" sz="1800" strike="noStrike" spc="-1"/>
                        <a:t> Zero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Negativo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Não-negativo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(SF^OF)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Less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(SF^OF)|ZF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Less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or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~(SF^OF)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Greater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or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~(SF^OF) &amp; 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Greater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CF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unsigned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Below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~CF &amp; 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unsigned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Above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 comando </a:t>
            </a:r>
            <a:r>
              <a:rPr lang="pt-BR" sz="3200" b="1" strike="noStrike" spc="-1">
                <a:solidFill>
                  <a:srgbClr val="C00026"/>
                </a:solidFill>
                <a:latin typeface="DejaVu Sans Mono"/>
                <a:ea typeface="Verdana"/>
              </a:rPr>
              <a:t>goto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584000" y="3073680"/>
            <a:ext cx="7703280" cy="236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int main(int argc, char **argv)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goto pula_para_ca;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printf("Este printf não aparece!\n");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pula_para_ca: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printf("Print2!\n");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68000" y="1728000"/>
            <a:ext cx="6176880" cy="894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Definimos um 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usando a sintaxe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nome: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DejaVu Sans Mono"/>
                <a:ea typeface="DejaVu Sans"/>
              </a:rPr>
              <a:t>goto 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d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esvia o fluxo para a linha de código abaixo do label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40000" y="5688000"/>
            <a:ext cx="505368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DejaVu Sans Mono"/>
                <a:ea typeface="DejaVu Sans"/>
              </a:rPr>
              <a:t>goto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só funciona dentro de uma mesma função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para entrega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A7AACA2-9EDA-1927-56A5-2A495341E0F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Funções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Identificação de tipos de parâmetros de funções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Artimética usando LEA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Retorno de funções</a:t>
            </a:r>
            <a:endParaRPr sz="2000" b="0"/>
          </a:p>
          <a:p>
            <a:pPr marL="305902" indent="-305902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 par de comandos </a:t>
            </a:r>
            <a:r>
              <a:rPr lang="pt-BR" sz="3200" b="1" strike="noStrike" spc="-1">
                <a:solidFill>
                  <a:srgbClr val="C00026"/>
                </a:solidFill>
                <a:latin typeface="DejaVu Sans Mono"/>
                <a:ea typeface="Verdana"/>
              </a:rPr>
              <a:t>if-goto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96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par de comandos if-goto é equivalente às instruções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cmp/test seguidas de um jump condicional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492199" y="3456000"/>
            <a:ext cx="2662941" cy="141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cmp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0x4, %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rdi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jle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 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...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751999" y="3456000"/>
            <a:ext cx="3410365" cy="168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(a &lt;= 4)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goto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 par de comandos </a:t>
            </a:r>
            <a:r>
              <a:rPr lang="pt-BR" sz="3200" b="1" strike="noStrike" spc="-1">
                <a:solidFill>
                  <a:srgbClr val="C00026"/>
                </a:solidFill>
                <a:latin typeface="DejaVu Sans Mono"/>
                <a:ea typeface="Verdana"/>
              </a:rPr>
              <a:t>if-goto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96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par de comandos if-goto é equivalente às instruções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cmp/test seguidas de um jump condicional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492200" y="3456000"/>
            <a:ext cx="1963080" cy="141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cmp 0x4, %rdi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jle label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 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...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752000" y="3456000"/>
            <a:ext cx="3329682" cy="168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(a &lt;= 4)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goto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576000" y="5616000"/>
            <a:ext cx="660492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Vamos chamar código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use somente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if-goto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gotoC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Padrões de geração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81032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Compiladores transformam o código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diversas maneiras durante geração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 código.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439998" y="3289680"/>
            <a:ext cx="2664001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cond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0" y="3289680"/>
            <a:ext cx="3418200" cy="1946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(!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cond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)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goto depois;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depois: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2088000" y="2736000"/>
            <a:ext cx="34452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400360" y="2772000"/>
            <a:ext cx="115092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gotoC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Padrões de geração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81032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Compiladores transformam o código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diversas maneiras durante geração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 código.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439998" y="3289680"/>
            <a:ext cx="2836165" cy="168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cond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else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(bloco2)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0" y="3289680"/>
            <a:ext cx="3531240" cy="3008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(!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cond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)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goto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else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goto fim;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else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(bloco2)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fim: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2088000" y="2736000"/>
            <a:ext cx="34452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400360" y="2772000"/>
            <a:ext cx="115092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gotoC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Código C com </a:t>
            </a: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goto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B6B245DC-03C1-4F28-91EC-F93724F1DD4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154480" y="2506680"/>
            <a:ext cx="3194640" cy="35596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foo_j(long x, long y) {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result;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int ntest = x &lt;= y;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if (ntest) goto Else;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result = x - y;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goto Done;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Else: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result = y - x;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Done: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result = result + 1;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return result;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84240" y="1846440"/>
            <a:ext cx="3863519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Para entender o código assembly, devemos traduzir código C normal em código C com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goto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4031640" y="4287240"/>
            <a:ext cx="112140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1062000" y="3146760"/>
            <a:ext cx="2968200" cy="227916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foo(long x, long y) {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result;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if (x &gt; y) {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  result = x - y;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}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else {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 result = y - x;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}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return result + 1;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Código C com </a:t>
            </a: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goto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CCD21BC-569F-47B8-9C5E-EC2FAF682DC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81440" y="2134800"/>
            <a:ext cx="3194640" cy="35596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foo_j(long x, long y) {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result;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int ntest = x &lt;= y;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if (ntest) goto Else;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result = x - y;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goto Done;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Else: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result = y - x;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Done: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result = result + 1;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return result;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319640" y="2899800"/>
            <a:ext cx="4678560" cy="200736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0000000000000000 &lt;foo&gt;: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0:   48 39 f7     cmp    %rsi,%rdi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3:   7e 08        jle    d &lt;foo+0xd&gt;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5:   48 29 f7     sub    %rsi,%rdi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8:   48 89 fe     mov    %rdi,%rsi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b:   eb 03        jmp    10 &lt;foo+0x10&gt;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 d:   48 29 fe     sub    %rdi,%rsi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10:   48 8d 46 01  lea    0x1(%rsi),%rax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14:   c3           retq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3377160" y="3915360"/>
            <a:ext cx="94104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4572000" y="4209840"/>
            <a:ext cx="429840" cy="214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0000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4572000" y="4413960"/>
            <a:ext cx="429840" cy="214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0000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B1D2BCB-11EE-88F8-18A9-E137316C812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Condicionais: if e if/else</a:t>
            </a:r>
            <a:endParaRPr sz="2000" b="1"/>
          </a:p>
          <a:p>
            <a:pPr>
              <a:defRPr/>
            </a:pPr>
            <a:endParaRPr sz="2000"/>
          </a:p>
          <a:p>
            <a:pPr marL="305903" indent="-305903">
              <a:buAutoNum type="arabicPeriod"/>
              <a:defRPr/>
            </a:pPr>
            <a:r>
              <a:rPr sz="2000" b="0"/>
              <a:t>Identificar as expressões booleanas testadas em instruções de pulo condicional</a:t>
            </a:r>
            <a:endParaRPr sz="2000" b="0"/>
          </a:p>
          <a:p>
            <a:pPr marL="305903" indent="-305903">
              <a:buAutoNum type="arabicPeriod"/>
              <a:defRPr/>
            </a:pPr>
            <a:r>
              <a:rPr sz="2000" b="0"/>
              <a:t>Reconstruir o fluxo de controle de um programa em C a partir de sua versão compilada</a:t>
            </a:r>
            <a:endParaRPr sz="2000" b="0"/>
          </a:p>
          <a:p>
            <a:pPr marL="305903" indent="-30590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560" cy="6856560"/>
          </a:xfrm>
          <a:prstGeom prst="rect">
            <a:avLst/>
          </a:prstGeom>
          <a:solidFill>
            <a:srgbClr val="BA0E24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26880" y="3636000"/>
            <a:ext cx="30848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600" cy="6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7;p11" hidden="0"/>
          <p:cNvSpPr/>
          <p:nvPr isPhoto="0" userDrawn="0"/>
        </p:nvSpPr>
        <p:spPr bwMode="auto">
          <a:xfrm>
            <a:off x="457200" y="781200"/>
            <a:ext cx="8227800" cy="61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visão do programador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08;p11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09;p11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C13787E-EA3E-6A42-22C7-33649F7F692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410;p11" hidden="0"/>
          <p:cNvSpPr/>
          <p:nvPr isPhoto="0" userDrawn="0"/>
        </p:nvSpPr>
        <p:spPr bwMode="auto">
          <a:xfrm>
            <a:off x="1219318" y="1441080"/>
            <a:ext cx="3198600" cy="2207880"/>
          </a:xfrm>
          <a:prstGeom prst="rect">
            <a:avLst/>
          </a:prstGeom>
          <a:solidFill>
            <a:srgbClr val="EFBFBF"/>
          </a:solidFill>
          <a:ln w="28425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348" tIns="44273" rIns="90348" bIns="44273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CPU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411;p11" hidden="0"/>
          <p:cNvSpPr/>
          <p:nvPr isPhoto="0" userDrawn="0"/>
        </p:nvSpPr>
        <p:spPr bwMode="auto">
          <a:xfrm>
            <a:off x="1392120" y="2698200"/>
            <a:ext cx="1248480" cy="80208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PC: program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412;p11" hidden="0"/>
          <p:cNvSpPr/>
          <p:nvPr isPhoto="0" userDrawn="0"/>
        </p:nvSpPr>
        <p:spPr bwMode="auto">
          <a:xfrm>
            <a:off x="1392120" y="1898280"/>
            <a:ext cx="2839680" cy="6840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Registradores</a:t>
            </a:r>
            <a:endParaRPr lang="pt-BR"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413;p11" hidden="0"/>
          <p:cNvSpPr/>
          <p:nvPr isPhoto="0" userDrawn="0"/>
        </p:nvSpPr>
        <p:spPr bwMode="auto">
          <a:xfrm>
            <a:off x="6172200" y="1441080"/>
            <a:ext cx="1750680" cy="2207880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1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Memória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414;p11" hidden="0"/>
          <p:cNvSpPr/>
          <p:nvPr isPhoto="0" userDrawn="0"/>
        </p:nvSpPr>
        <p:spPr bwMode="auto">
          <a:xfrm>
            <a:off x="6248520" y="2104200"/>
            <a:ext cx="1598400" cy="100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48" tIns="44273" rIns="90348" bIns="44273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Pilha (Stack)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12" name="Google Shape;415;p11" hidden="0"/>
          <p:cNvCxnSpPr>
            <a:cxnSpLocks/>
          </p:cNvCxnSpPr>
          <p:nvPr isPhoto="0" userDrawn="0"/>
        </p:nvCxnSpPr>
        <p:spPr bwMode="auto">
          <a:xfrm>
            <a:off x="4419360" y="2075757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" name="Google Shape;416;p11" hidden="0"/>
          <p:cNvCxnSpPr>
            <a:cxnSpLocks/>
          </p:cNvCxnSpPr>
          <p:nvPr isPhoto="0" userDrawn="0"/>
        </p:nvCxnSpPr>
        <p:spPr bwMode="auto">
          <a:xfrm>
            <a:off x="4419360" y="2609280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4" name="Google Shape;417;p11" hidden="0"/>
          <p:cNvCxnSpPr>
            <a:cxnSpLocks/>
          </p:cNvCxnSpPr>
          <p:nvPr isPhoto="0" userDrawn="0"/>
        </p:nvCxnSpPr>
        <p:spPr bwMode="auto">
          <a:xfrm>
            <a:off x="4419360" y="3142440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triangle" w="lg" len="lg"/>
            <a:tailEnd type="none" w="sm" len="sm"/>
          </a:ln>
        </p:spPr>
      </p:cxnSp>
      <p:sp>
        <p:nvSpPr>
          <p:cNvPr id="15" name="Google Shape;418;p11" hidden="0"/>
          <p:cNvSpPr/>
          <p:nvPr isPhoto="0" userDrawn="0"/>
        </p:nvSpPr>
        <p:spPr bwMode="auto">
          <a:xfrm>
            <a:off x="4419720" y="1669680"/>
            <a:ext cx="175068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48" tIns="44273" rIns="90348" bIns="44273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Endereços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419;p11" hidden="0"/>
          <p:cNvSpPr/>
          <p:nvPr isPhoto="0" userDrawn="0"/>
        </p:nvSpPr>
        <p:spPr bwMode="auto">
          <a:xfrm>
            <a:off x="4419720" y="2228400"/>
            <a:ext cx="175068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48" tIns="44273" rIns="90348" bIns="44273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420;p11" hidden="0"/>
          <p:cNvSpPr/>
          <p:nvPr isPhoto="0" userDrawn="0"/>
        </p:nvSpPr>
        <p:spPr bwMode="auto">
          <a:xfrm>
            <a:off x="4419720" y="2761558"/>
            <a:ext cx="167472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48" tIns="44273" rIns="90348" bIns="44273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Instruções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421;p11" hidden="0"/>
          <p:cNvSpPr/>
          <p:nvPr isPhoto="0" userDrawn="0"/>
        </p:nvSpPr>
        <p:spPr bwMode="auto">
          <a:xfrm>
            <a:off x="2870638" y="2761558"/>
            <a:ext cx="1217520" cy="6840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Códigos de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Condição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422;p11" hidden="0"/>
          <p:cNvSpPr/>
          <p:nvPr isPhoto="0" userDrawn="0"/>
        </p:nvSpPr>
        <p:spPr bwMode="auto">
          <a:xfrm>
            <a:off x="33840" y="3778200"/>
            <a:ext cx="4570200" cy="264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60520" marR="0" lvl="0" indent="-22032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PC: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7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sng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pt-BR" sz="1800" b="1" i="0" u="sng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rip</a:t>
            </a:r>
            <a:r>
              <a:rPr lang="pt-BR" sz="18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Endereço da próxima instrução</a:t>
            </a:r>
            <a:endParaRPr sz="1800" b="0" i="0" u="sng" strike="noStrike" cap="none">
              <a:latin typeface="Arial"/>
              <a:ea typeface="Arial"/>
              <a:cs typeface="Arial"/>
            </a:endParaRPr>
          </a:p>
          <a:p>
            <a:pPr marL="560520" marR="0" lvl="0" indent="-22032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Registradores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7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 de uso muito frequente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60520" marR="0" lvl="0" indent="-22032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Códigos de condição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7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Informação sobre o resultado das operações aritméticas ou lógicas mais recentes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839877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Usado para saltos condicionais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423;p11" hidden="0"/>
          <p:cNvSpPr/>
          <p:nvPr isPhoto="0" userDrawn="0"/>
        </p:nvSpPr>
        <p:spPr bwMode="auto">
          <a:xfrm>
            <a:off x="4942800" y="3762720"/>
            <a:ext cx="3854160" cy="14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91960" marR="0" lvl="0" indent="-17603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Memória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7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 vetor de bytes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7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Armazena código e dados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7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Armazena estado atual do programa (pilha)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04920" y="685800"/>
            <a:ext cx="79902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1" strike="noStrike" spc="0">
                <a:solidFill>
                  <a:srgbClr val="C00026"/>
                </a:solidFill>
                <a:latin typeface="Courier New"/>
                <a:ea typeface="Verdana"/>
              </a:rPr>
              <a:t>movq</a:t>
            </a: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 : Combinações de operandos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57200" y="5943600"/>
            <a:ext cx="813924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359"/>
              </a:spcBef>
              <a:defRPr/>
            </a:pPr>
            <a:r>
              <a:rPr lang="pt-BR" sz="1800" b="0" i="1" strike="noStrike" spc="0">
                <a:solidFill>
                  <a:srgbClr val="C00000"/>
                </a:solidFill>
                <a:latin typeface="Verdana"/>
                <a:ea typeface="Verdana"/>
              </a:rPr>
              <a:t>Não é permitido fazer transferência direta memória-memória com uma única instrução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240120" y="3772080"/>
            <a:ext cx="9115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Courier New"/>
                <a:ea typeface="DejaVu Sans"/>
              </a:rPr>
              <a:t>movq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610640" y="2705040"/>
            <a:ext cx="737639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Imm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10640" y="377208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623600" y="4915080"/>
            <a:ext cx="82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Mem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2829960" y="247644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2842920" y="2933639"/>
            <a:ext cx="82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Mem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2829960" y="361944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2842920" y="4065480"/>
            <a:ext cx="82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Mem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2829960" y="491508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1459440" y="1752480"/>
            <a:ext cx="102420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Calibri"/>
                <a:ea typeface="DejaVu Sans"/>
              </a:rPr>
              <a:t>Source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830680" y="1752480"/>
            <a:ext cx="737639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Calibri"/>
                <a:ea typeface="DejaVu Sans"/>
              </a:rPr>
              <a:t>Dest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1295279" y="2629080"/>
            <a:ext cx="303480" cy="2741760"/>
          </a:xfrm>
          <a:prstGeom prst="leftBrace">
            <a:avLst>
              <a:gd name="adj1" fmla="val 75000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15" hidden="0"/>
          <p:cNvSpPr/>
          <p:nvPr isPhoto="0" userDrawn="0"/>
        </p:nvSpPr>
        <p:spPr bwMode="auto">
          <a:xfrm>
            <a:off x="2514599" y="2552760"/>
            <a:ext cx="303480" cy="760680"/>
          </a:xfrm>
          <a:prstGeom prst="leftBrace">
            <a:avLst>
              <a:gd name="adj1" fmla="val 2083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" name="CustomShape 16" hidden="0"/>
          <p:cNvSpPr/>
          <p:nvPr isPhoto="0" userDrawn="0"/>
        </p:nvSpPr>
        <p:spPr bwMode="auto">
          <a:xfrm>
            <a:off x="2514599" y="3695760"/>
            <a:ext cx="303480" cy="760680"/>
          </a:xfrm>
          <a:prstGeom prst="leftBrace">
            <a:avLst>
              <a:gd name="adj1" fmla="val 2083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6876360" y="1752480"/>
            <a:ext cx="1268279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Calibri"/>
                <a:ea typeface="DejaVu Sans"/>
              </a:rPr>
              <a:t>C Analog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3745800" y="2506680"/>
            <a:ext cx="23137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000000"/>
                </a:solidFill>
                <a:latin typeface="Courier New"/>
                <a:ea typeface="DejaVu Sans"/>
              </a:rPr>
              <a:t>movq $0x4,%rax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6674760" y="2506680"/>
            <a:ext cx="18565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000000"/>
                </a:solidFill>
                <a:latin typeface="Courier New"/>
                <a:ea typeface="DejaVu Sans"/>
              </a:rPr>
              <a:t>temp = 0x4;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3748320" y="2963880"/>
            <a:ext cx="27709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000000"/>
                </a:solidFill>
                <a:latin typeface="Courier New"/>
                <a:ea typeface="DejaVu Sans"/>
              </a:rPr>
              <a:t>movq $-147,(%rax)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6675120" y="2963880"/>
            <a:ext cx="17038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000000"/>
                </a:solidFill>
                <a:latin typeface="Courier New"/>
                <a:ea typeface="DejaVu Sans"/>
              </a:rPr>
              <a:t>*p = -147;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3745800" y="3649680"/>
            <a:ext cx="23137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000000"/>
                </a:solidFill>
                <a:latin typeface="Courier New"/>
                <a:ea typeface="DejaVu Sans"/>
              </a:rPr>
              <a:t>movq %rax,%rdx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>
            <a:off x="6674760" y="3649680"/>
            <a:ext cx="23137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000000"/>
                </a:solidFill>
                <a:latin typeface="Courier New"/>
                <a:ea typeface="DejaVu Sans"/>
              </a:rPr>
              <a:t>temp2 = temp1;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3747600" y="4095720"/>
            <a:ext cx="26182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000000"/>
                </a:solidFill>
                <a:latin typeface="Courier New"/>
                <a:ea typeface="DejaVu Sans"/>
              </a:rPr>
              <a:t>movq %rax,(%rdx)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6675120" y="4095720"/>
            <a:ext cx="17038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000000"/>
                </a:solidFill>
                <a:latin typeface="Courier New"/>
                <a:ea typeface="DejaVu Sans"/>
              </a:rPr>
              <a:t>*p = temp;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3747600" y="4944960"/>
            <a:ext cx="26182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000000"/>
                </a:solidFill>
                <a:latin typeface="Courier New"/>
                <a:ea typeface="DejaVu Sans"/>
              </a:rPr>
              <a:t>movq (%rax),%rdx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30" name="CustomShape 27" hidden="0"/>
          <p:cNvSpPr/>
          <p:nvPr isPhoto="0" userDrawn="0"/>
        </p:nvSpPr>
        <p:spPr bwMode="auto">
          <a:xfrm>
            <a:off x="6675120" y="4944960"/>
            <a:ext cx="17038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000000"/>
                </a:solidFill>
                <a:latin typeface="Courier New"/>
                <a:ea typeface="DejaVu Sans"/>
              </a:rPr>
              <a:t>temp = *p;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4588560" y="1752480"/>
            <a:ext cx="11858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Calibri"/>
                <a:ea typeface="DejaVu Sans"/>
              </a:rPr>
              <a:t>Src,Dest</a:t>
            </a:r>
            <a:endParaRPr lang="pt-BR" sz="2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lea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“Prima” da instrução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Mas ao invés de pegar dados da memória, apenas calcula o endereço de memória desejado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Daí vem o nome: </a:t>
            </a:r>
            <a:r>
              <a:rPr lang="pt-BR" sz="1800" b="0" i="1" strike="noStrike" spc="-1">
                <a:solidFill>
                  <a:srgbClr val="7030A0"/>
                </a:solidFill>
                <a:latin typeface="Verdana"/>
                <a:ea typeface="Verdana"/>
              </a:rPr>
              <a:t>Load Effective Address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Funcionamento: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lea </a:t>
            </a:r>
            <a:r>
              <a:rPr lang="pt-BR" sz="1800" b="1" i="1" strike="noStrike" spc="-1">
                <a:solidFill>
                  <a:srgbClr val="FF0000"/>
                </a:solidFill>
                <a:latin typeface="Courier New"/>
                <a:ea typeface="Verdana"/>
              </a:rPr>
              <a:t>Mem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, </a:t>
            </a:r>
            <a:r>
              <a:rPr lang="pt-BR" sz="1800" b="1" i="1" strike="noStrike" spc="-1">
                <a:solidFill>
                  <a:srgbClr val="FF0000"/>
                </a:solidFill>
                <a:latin typeface="Courier New"/>
                <a:ea typeface="Verdana"/>
              </a:rPr>
              <a:t>Dst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Mem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operando de endereçamento da forma D(Rb, Ri, S)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Exemplo: </a:t>
            </a:r>
            <a:r>
              <a:rPr lang="pt-BR" sz="1800" b="1" strike="noStrike" spc="-1">
                <a:solidFill>
                  <a:srgbClr val="002060"/>
                </a:solidFill>
                <a:latin typeface="Courier New"/>
                <a:ea typeface="Verdana"/>
              </a:rPr>
              <a:t>$0x4(%rax, %rbx, 4)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Dst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registrador destino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Exemplo: </a:t>
            </a:r>
            <a:r>
              <a:rPr lang="pt-BR" sz="1800" b="1" strike="noStrike" spc="-1">
                <a:solidFill>
                  <a:srgbClr val="002060"/>
                </a:solidFill>
                <a:latin typeface="Courier New"/>
                <a:ea typeface="Verdana"/>
              </a:rPr>
              <a:t>%rsi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Efeito final: calcula o endereço especificado pelo operando </a:t>
            </a: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Mem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, e armazena em </a:t>
            </a: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Dst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BF12F92-973D-44C2-8FAF-3A1EC4DE72A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Usos da instrução </a:t>
            </a: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lea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equivale em C a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p =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&amp;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v[i]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equivale em C a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p = v[i]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A instrução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também é muito usada para fazer cálculos matemáticos simples, por exemplo: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Vantagem: lea é muito rápida!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40BDD3DE-9856-47A6-8540-92D0E0AEAEE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25760" y="3754800"/>
            <a:ext cx="2856240" cy="989280"/>
          </a:xfrm>
          <a:prstGeom prst="rect">
            <a:avLst/>
          </a:prstGeom>
          <a:solidFill>
            <a:srgbClr val="CDF1C5"/>
          </a:solidFill>
          <a:ln w="12600">
            <a:solidFill>
              <a:srgbClr val="000000"/>
            </a:solidFill>
            <a:miter/>
          </a:ln>
          <a:effectLst>
            <a:outerShdw dist="50760" dir="5400000">
              <a:srgbClr val="EEECE1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182880" tIns="0" rIns="0" bIns="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long m12(long x)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  return x*12;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}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725760" y="4841280"/>
            <a:ext cx="7959600" cy="684360"/>
          </a:xfrm>
          <a:prstGeom prst="rect">
            <a:avLst/>
          </a:prstGeom>
          <a:solidFill>
            <a:srgbClr val="FFFF99"/>
          </a:solidFill>
          <a:ln w="12600">
            <a:solidFill>
              <a:srgbClr val="000000"/>
            </a:solidFill>
            <a:miter/>
          </a:ln>
          <a:effectLst>
            <a:outerShdw dist="50760" dir="5400000">
              <a:srgbClr val="EEECE1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76320" tIns="76320" rIns="76320" bIns="7632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leaq (%rdi,%rdi,2), %rax  # t &lt;- x + x*2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salq $2, %rax             # return t &lt;&lt; 2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Operações aritméticas simples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Instruções de dois operandos: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i="1" strike="noStrike" spc="-1">
                <a:solidFill>
                  <a:srgbClr val="FF0000"/>
                </a:solidFill>
                <a:latin typeface="Verdana"/>
                <a:ea typeface="Verdana"/>
              </a:rPr>
              <a:t>Instrução 	Cálculo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addq	S, D	D = D +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subq 	S, D	D = D -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imulq 	S, D	D = D *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salq 	S, D	D = D &lt;&lt; S  # Tanto arit. como lógico.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sarq 	S, D	D = D &gt;&gt; S  # Aritmético.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shrq 	S, D	D = D &gt;&gt; S  # Lógico.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xorq 	S, D	D = D ^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andq 	S, D	D = D &amp;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orq 	S, D	D = D |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Não há distinção entre signed e unsigned. (Porque?)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5AAFAF7E-27D3-4708-A2E5-B134CEB37E4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Operações aritméticas simples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Instruções de um operando operandos: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i="1" strike="noStrike" spc="-1">
                <a:solidFill>
                  <a:srgbClr val="FF0000"/>
                </a:solidFill>
                <a:latin typeface="Verdana"/>
                <a:ea typeface="Verdana"/>
              </a:rPr>
              <a:t>Instrução 	Cálculo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incq	D	D = D + 1	# Incremento.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decq 	D	D = D – 1	# Decremento.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negq 	D	D = -D	# Negativo.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notq 	D	D = ~D	# Operador “not” bit-a-bit.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Ver livro para mais instruções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Para referência completa: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u="sng" strike="noStrike" spc="-1">
                <a:solidFill>
                  <a:srgbClr val="0000FF"/>
                </a:solidFill>
                <a:latin typeface="Verdana"/>
                <a:ea typeface="Verdana"/>
                <a:hlinkClick r:id="rId2" tooltip="https://software.intel.com/en-us/articles/intel-sdm"/>
              </a:rPr>
              <a:t>https://software.intel.com/en-us/articles/intel-sdm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(somente 4684 páginas!)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BE855393-7882-4677-9A66-A0FEDB4D33C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Estado do processador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14021620-E666-49D6-B9AA-DCBC717B375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466880" y="5410080"/>
            <a:ext cx="2055960" cy="307080"/>
          </a:xfrm>
          <a:prstGeom prst="rect">
            <a:avLst/>
          </a:prstGeom>
          <a:solidFill>
            <a:srgbClr val="D6D6F4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95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%rip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316760" y="1828800"/>
            <a:ext cx="1827360" cy="380520"/>
          </a:xfrm>
          <a:prstGeom prst="rect">
            <a:avLst/>
          </a:prstGeom>
          <a:noFill/>
          <a:ln w="1908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Registradores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494760" y="5334120"/>
            <a:ext cx="2426400" cy="379800"/>
          </a:xfrm>
          <a:prstGeom prst="rect">
            <a:avLst/>
          </a:prstGeom>
          <a:noFill/>
          <a:ln w="1908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Instruction pointer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4485960" y="6019920"/>
            <a:ext cx="532080" cy="532080"/>
          </a:xfrm>
          <a:prstGeom prst="rect">
            <a:avLst/>
          </a:prstGeom>
          <a:solidFill>
            <a:srgbClr val="C5FEB8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CF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5158800" y="6019920"/>
            <a:ext cx="532080" cy="532080"/>
          </a:xfrm>
          <a:prstGeom prst="rect">
            <a:avLst/>
          </a:prstGeom>
          <a:solidFill>
            <a:srgbClr val="C5FEB8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ZF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5832000" y="6019920"/>
            <a:ext cx="532080" cy="532080"/>
          </a:xfrm>
          <a:prstGeom prst="rect">
            <a:avLst/>
          </a:prstGeom>
          <a:solidFill>
            <a:srgbClr val="C5FEB8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SF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6505200" y="6019920"/>
            <a:ext cx="532080" cy="532080"/>
          </a:xfrm>
          <a:prstGeom prst="rect">
            <a:avLst/>
          </a:prstGeom>
          <a:solidFill>
            <a:srgbClr val="C5FEB8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OF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7189920" y="5857920"/>
            <a:ext cx="1800360" cy="443160"/>
          </a:xfrm>
          <a:prstGeom prst="rect">
            <a:avLst/>
          </a:prstGeom>
          <a:noFill/>
          <a:ln w="1908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C00000"/>
                </a:solidFill>
                <a:latin typeface="Calibri Bold"/>
                <a:ea typeface="Calibri Bold"/>
              </a:rPr>
              <a:t>Códigos de condição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4466880" y="4376160"/>
            <a:ext cx="2030400" cy="303480"/>
          </a:xfrm>
          <a:prstGeom prst="rect">
            <a:avLst/>
          </a:prstGeom>
          <a:solidFill>
            <a:srgbClr val="EFBFB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%rsp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6730920" y="22860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6730920" y="26344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%r9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6730920" y="29826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6730920" y="33310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6730920" y="36792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%r12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6730920" y="40276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6730920" y="437616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6730920" y="47242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4466880" y="22860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%rax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466880" y="26344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%rbx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>
            <a:off x="4466880" y="29826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%rcx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4466880" y="33310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%rdx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4466880" y="36792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%rsi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4466880" y="40276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%rdi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" name="CustomShape 27" hidden="0"/>
          <p:cNvSpPr/>
          <p:nvPr isPhoto="0" userDrawn="0"/>
        </p:nvSpPr>
        <p:spPr bwMode="auto">
          <a:xfrm>
            <a:off x="4466880" y="47242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%rbp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380880" y="1397160"/>
            <a:ext cx="3338640" cy="46249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t">
            <a:noAutofit/>
          </a:bodyPr>
          <a:lstStyle/>
          <a:p>
            <a:pPr marL="1905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alibri Bold"/>
                <a:ea typeface="DejaVu Sans"/>
              </a:rPr>
              <a:t>Informação sobre o programa sendo executado:</a:t>
            </a:r>
            <a:endParaRPr lang="pt-BR" sz="2400" b="0" strike="noStrike" spc="-1">
              <a:latin typeface="Arial"/>
            </a:endParaRPr>
          </a:p>
          <a:p>
            <a:pPr marL="662305" lvl="1" indent="-3429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Dados temporários</a:t>
            </a:r>
            <a:br>
              <a:rPr/>
            </a:b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( 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%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rax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, … )</a:t>
            </a:r>
            <a:endParaRPr lang="pt-BR" sz="2000" b="0" strike="noStrike" spc="-1">
              <a:latin typeface="Arial"/>
            </a:endParaRPr>
          </a:p>
          <a:p>
            <a:pPr marL="662305" lvl="1" indent="-3429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Topo da pilha</a:t>
            </a:r>
            <a:br>
              <a:rPr/>
            </a:b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( 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%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rsp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 )</a:t>
            </a:r>
            <a:endParaRPr lang="pt-BR" sz="2000" b="0" strike="noStrike" spc="-1">
              <a:latin typeface="Arial"/>
            </a:endParaRPr>
          </a:p>
          <a:p>
            <a:pPr marL="662305" lvl="1" indent="-3429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Posição da instrução atual ( 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%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rip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, … )</a:t>
            </a:r>
            <a:endParaRPr lang="pt-BR" sz="2000" b="0" strike="noStrike" spc="-1">
              <a:latin typeface="Arial"/>
            </a:endParaRPr>
          </a:p>
          <a:p>
            <a:pPr marL="662305" lvl="1" indent="-3429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FF0000"/>
                </a:solidFill>
                <a:latin typeface="Calibri"/>
                <a:ea typeface="ヒラギノ角ゴ ProN W3"/>
              </a:rPr>
              <a:t>Flags de estado dos testes recentes</a:t>
            </a:r>
            <a:br>
              <a:rPr/>
            </a:br>
            <a:r>
              <a:rPr lang="pt-BR" sz="2000" b="0" strike="noStrike" spc="-1">
                <a:solidFill>
                  <a:srgbClr val="FF0000"/>
                </a:solidFill>
                <a:latin typeface="Calibri"/>
                <a:ea typeface="ヒラギノ角ゴ ProN W3"/>
              </a:rPr>
              <a:t>( </a:t>
            </a:r>
            <a:r>
              <a:rPr lang="pt-BR" sz="2000" b="0" strike="noStrike" spc="-1">
                <a:solidFill>
                  <a:srgbClr val="FF0000"/>
                </a:solidFill>
                <a:latin typeface="Calibri Bold"/>
                <a:ea typeface="Calibri Bold"/>
              </a:rPr>
              <a:t>CF, ZF, SF, OF</a:t>
            </a:r>
            <a:r>
              <a:rPr lang="pt-BR" sz="2000" b="0" strike="noStrike" spc="-1">
                <a:solidFill>
                  <a:srgbClr val="FF0000"/>
                </a:solidFill>
                <a:latin typeface="Calibri"/>
                <a:ea typeface="ヒラギノ角ゴ ProN W3"/>
              </a:rPr>
              <a:t> )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896</cp:revision>
  <dcterms:created xsi:type="dcterms:W3CDTF">2014-04-17T20:05:08Z</dcterms:created>
  <dcterms:modified xsi:type="dcterms:W3CDTF">2021-03-15T11:57:45Z</dcterms:modified>
  <cp:category/>
  <cp:contentStatus/>
  <cp:version/>
</cp:coreProperties>
</file>