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DBB4C-4330-43D0-9ECA-2CD396AC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BD9387-75BD-40C4-8E3F-935FA6F9D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B7871-1609-4AAA-A714-C1E5D5FF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11C9-5FE6-4C75-AE00-B3A78B4DA156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71F8C4-795F-4B59-894F-0845BDBD2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691D12-9DF8-4FCF-B780-B40FF5CE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05D6-AA16-4960-BCE0-12B8276FF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47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FFBB4-E5F5-45C7-98A3-79E1ECF1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901A04-4353-4D7E-A9DD-4F5EB9C7E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D834EB-D70F-46F8-809E-39CB70DF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11C9-5FE6-4C75-AE00-B3A78B4DA156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A5F0B-06ED-443E-BCE2-303F40BC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E5E11-2859-4109-A168-3D6EC42A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05D6-AA16-4960-BCE0-12B8276FF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51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C8DC1B-E810-4E13-8F75-CF23B7C65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1A2A11-DFAB-4702-B3D9-3DD3E6B58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C8B934-BCFF-42A1-8746-9C1E6927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11C9-5FE6-4C75-AE00-B3A78B4DA156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585D7-9FD8-452A-8120-217DF230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F379E2-42E1-4713-BFEF-5CDA478E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05D6-AA16-4960-BCE0-12B8276FF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6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5D864-CA9B-4744-ABAB-C9E1F5E5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C9410E-7F5D-42C9-8BB3-DBD77F15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2144D-8353-40A6-964F-9AB0E660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11C9-5FE6-4C75-AE00-B3A78B4DA156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51A6E-1CB1-4C0A-A034-3958331B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8C40C5-59B9-4184-8B8A-8C675A60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05D6-AA16-4960-BCE0-12B8276FF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9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49E70-9F78-4297-AC7E-5C92DCD2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2622BA-0594-4835-B093-2A571B985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FBFC2-D74E-40B1-B921-AA273822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11C9-5FE6-4C75-AE00-B3A78B4DA156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6C589-E968-4689-B0AA-3179FE31B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505E7-7D11-497E-84F2-6FD581EE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05D6-AA16-4960-BCE0-12B8276FF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8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B13E5-83DC-4AE9-9D88-1A973DD7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79BD21-F34B-45FB-9D9D-54CE773A1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134841-823C-4A2C-8B6F-58E86D16D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F75975-F4CF-4D30-9367-4B3DC8509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11C9-5FE6-4C75-AE00-B3A78B4DA156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F1B4FB-95DB-4822-B53F-800AD895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BCECB-265F-4803-BE01-F4F87615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05D6-AA16-4960-BCE0-12B8276FF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95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20913-3EC8-4E22-94A7-2DD859CA1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A56E62-9CA8-490C-965B-4C522F17E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A9A023-1E36-4A28-A26F-F5BA412A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213249-4067-47D7-BB91-116EAD8DF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D6E9AA-CA96-430C-96C3-8AED5A12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A7CE74-F031-4490-BECF-77073B85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11C9-5FE6-4C75-AE00-B3A78B4DA156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1784D0-F20E-4F31-B183-4ECD0AB3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E6BF08-7A3F-4B20-938C-D095C8BC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05D6-AA16-4960-BCE0-12B8276FF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54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6D09D-9B18-4294-8723-78E17B29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15B6C0-D8ED-4242-949A-86867A7F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11C9-5FE6-4C75-AE00-B3A78B4DA156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FF093C-B25E-4A0F-BA9D-6AAFF3F2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833F82-6F92-480C-BB6D-23867080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05D6-AA16-4960-BCE0-12B8276FF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23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378085-E52D-430B-842A-D5C2EA93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11C9-5FE6-4C75-AE00-B3A78B4DA156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429DBA-11BB-4F97-BE2D-2F3C42206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9EB361-509A-4FED-9F7C-05CE4F39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05D6-AA16-4960-BCE0-12B8276FF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02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E17F6-AFA7-49F0-B82B-7AB39897D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21ACCD-F45E-45F1-917A-298454E92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5926BD-06D8-4606-81C1-B3A87676F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A29E02-94AB-40C8-B74A-68AFC73E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11C9-5FE6-4C75-AE00-B3A78B4DA156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2E5EB4-4C34-4CC1-AB2A-4B2F2381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F799A2-864A-4A56-A3CC-6ACED94B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05D6-AA16-4960-BCE0-12B8276FF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52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E4DF5-A725-404F-80E1-742B4A0D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F19F13-C7D2-480B-A1B0-9BCCF96DA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8698BC-6052-4133-A661-4FEBEB1CF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62FC65-E67A-4D89-B1B7-CCFBB050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11C9-5FE6-4C75-AE00-B3A78B4DA156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BD938A-A7A7-4059-82CD-EBAB5B69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BA0C3-1E9A-46F6-87BC-D00147DD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05D6-AA16-4960-BCE0-12B8276FF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95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030AB8-B841-401A-8729-A76DED5E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2B5A1C-29D9-4741-BC60-408AE2255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8BCAA-8125-4CC6-8F0D-D8EE0844C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B11C9-5FE6-4C75-AE00-B3A78B4DA156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48BDA-7329-4079-A3AA-971FD7497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DF286-B129-45D4-80DE-2EFB36B0A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705D6-AA16-4960-BCE0-12B8276FF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19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제목 3">
                <a:extLst>
                  <a:ext uri="{FF2B5EF4-FFF2-40B4-BE49-F238E27FC236}">
                    <a16:creationId xmlns:a16="http://schemas.microsoft.com/office/drawing/2014/main" id="{DBDD1F29-34A5-4D9F-B471-9BEF0A3C440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행위는 복수개의 시작점을 가질 수 있다</a:t>
                </a:r>
                <a:r>
                  <a:rPr lang="en-US" altLang="ko-KR" sz="2000" dirty="0"/>
                  <a:t>. </a:t>
                </a:r>
                <a:br>
                  <a:rPr lang="en-US" altLang="ko-KR" sz="20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 dirty="0"/>
                          <m:t>Segment</m:t>
                        </m:r>
                      </m:e>
                      <m:sup>
                        <m:r>
                          <m:rPr>
                            <m:nor/>
                          </m:rPr>
                          <a:rPr lang="ko-KR" altLang="en-US" sz="2000" dirty="0"/>
                          <m:t>𝜑</m:t>
                        </m:r>
                      </m:sup>
                    </m:sSup>
                  </m:oMath>
                </a14:m>
                <a:r>
                  <a:rPr lang="en-US" altLang="ko-KR" sz="2000" dirty="0"/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000" dirty="0"/>
                          <m:t>𝜑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000" dirty="0"/>
                          <m:t>𝜑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2000" dirty="0"/>
                          <m:t>𝜑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2000" dirty="0"/>
                  <a:t>}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4" name="제목 3">
                <a:extLst>
                  <a:ext uri="{FF2B5EF4-FFF2-40B4-BE49-F238E27FC236}">
                    <a16:creationId xmlns:a16="http://schemas.microsoft.com/office/drawing/2014/main" id="{DBDD1F29-34A5-4D9F-B471-9BEF0A3C4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6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AED1BD-17DF-4F19-9600-97FF48DC1C7A}"/>
                  </a:ext>
                </a:extLst>
              </p:cNvPr>
              <p:cNvSpPr txBox="1"/>
              <p:nvPr/>
            </p:nvSpPr>
            <p:spPr>
              <a:xfrm>
                <a:off x="394447" y="2209932"/>
                <a:ext cx="9777506" cy="2366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altLang="ko-KR" sz="1400" dirty="0"/>
                  <a:t>1. </a:t>
                </a:r>
                <a:r>
                  <a:rPr lang="ko-KR" altLang="en-US" sz="1400" dirty="0"/>
                  <a:t>시작 가능 경우의 수</a:t>
                </a:r>
                <a:r>
                  <a:rPr lang="en-US" altLang="ko-KR" sz="1400" dirty="0"/>
                  <a:t>: Number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of start point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000" i="1" dirty="0">
                    <a:latin typeface="Cambria Math" panose="02040503050406030204" pitchFamily="18" charset="0"/>
                  </a:rPr>
                  <a:t>(n = number of children ,  r = number of value fixed children)</a:t>
                </a:r>
              </a:p>
              <a:p>
                <a:pPr marL="0" indent="0">
                  <a:buNone/>
                </a:pPr>
                <a:endParaRPr lang="en-US" altLang="ko-KR" sz="10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sz="1400" dirty="0"/>
                      <m:t>시작점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구</m:t>
                    </m:r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기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각</m:t>
                    </m:r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도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법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1400" dirty="0"/>
                          <m:t>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ko-KR" sz="1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dirty="0"/>
                          <m:t>(</m:t>
                        </m:r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1010111…</m:t>
                        </m:r>
                        <m:r>
                          <m:rPr>
                            <m:nor/>
                          </m:rPr>
                          <a:rPr lang="en-US" altLang="ko-KR" sz="1400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ko-KR" sz="1400" dirty="0"/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1400" dirty="0"/>
                  <a:t>  x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360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altLang="ko-KR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sz="1400" dirty="0"/>
                      <m:t>시작점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구</m:t>
                    </m:r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기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호</m:t>
                    </m:r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도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법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1400" dirty="0"/>
                          <m:t>𝜑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dirty="0"/>
                      <m:t>rad</m:t>
                    </m:r>
                    <m:r>
                      <m:rPr>
                        <m:nor/>
                      </m:rPr>
                      <a:rPr lang="en-US" altLang="ko-KR" sz="1400" dirty="0"/>
                      <m:t>=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dirty="0"/>
                          <m:t>(</m:t>
                        </m:r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01010111…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ko-KR" sz="1400" dirty="0"/>
                          <m:t>)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ko-KR" altLang="en-US" sz="1400" dirty="0"/>
                      <m:t> </m:t>
                    </m:r>
                    <m:r>
                      <m:rPr>
                        <m:nor/>
                      </m:rPr>
                      <a:rPr lang="en-US" altLang="ko-KR" sz="1400" dirty="0"/>
                      <m:t>/ 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en-US" altLang="ko-KR" sz="1400" dirty="0"/>
                      <m:t>  </m:t>
                    </m:r>
                    <m:r>
                      <m:rPr>
                        <m:nor/>
                      </m:rPr>
                      <a:rPr lang="en-US" altLang="ko-KR" sz="1400" dirty="0"/>
                      <m:t>x</m:t>
                    </m:r>
                    <m:r>
                      <m:rPr>
                        <m:nor/>
                      </m:rPr>
                      <a:rPr lang="en-US" altLang="ko-KR" sz="1400" dirty="0"/>
                      <m:t> </m:t>
                    </m:r>
                    <m:r>
                      <m:rPr>
                        <m:nor/>
                      </m:rPr>
                      <a:rPr lang="en-US" altLang="ko-KR" sz="1400" dirty="0"/>
                      <m:t>radian</m:t>
                    </m:r>
                  </m:oMath>
                </a14:m>
                <a:endParaRPr lang="en-US" altLang="ko-KR" sz="1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1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400" dirty="0"/>
                  <a:t>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1400" dirty="0"/>
                          <m:t>Segment</m:t>
                        </m:r>
                      </m:e>
                      <m:sup>
                        <m:r>
                          <m:rPr>
                            <m:nor/>
                          </m:rPr>
                          <a:rPr lang="ko-KR" altLang="en-US" sz="1400" dirty="0"/>
                          <m:t>𝜑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값</m:t>
                    </m:r>
                    <m:r>
                      <m:rPr>
                        <m:nor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b="0" i="0" dirty="0" smtClean="0"/>
                      <m:t>Start</m:t>
                    </m:r>
                    <m:r>
                      <m:rPr>
                        <m:nor/>
                      </m:rPr>
                      <a:rPr lang="en-US" altLang="ko-KR" sz="1400" b="0" i="0" dirty="0" smtClean="0"/>
                      <m:t> </m:t>
                    </m:r>
                    <m:r>
                      <m:rPr>
                        <m:nor/>
                      </m:rPr>
                      <a:rPr lang="en-US" altLang="ko-KR" sz="1400" b="0" i="0" dirty="0" smtClean="0"/>
                      <m:t>Point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공</m:t>
                    </m:r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식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1400" dirty="0"/>
                          <m:t>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en-US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1400" dirty="0"/>
                  <a:t>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1400" dirty="0"/>
                  <a:t>  x </a:t>
                </a:r>
                <a14:m>
                  <m:oMath xmlns:m="http://schemas.openxmlformats.org/officeDocument/2006/math">
                    <m:r>
                      <a:rPr lang="en-US" altLang="ko-KR" sz="14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sz="1400" dirty="0"/>
                  <a:t> </a:t>
                </a:r>
              </a:p>
              <a:p>
                <a:r>
                  <a:rPr lang="en-US" altLang="ko-KR" sz="1000" i="1" dirty="0">
                    <a:latin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000" i="1" dirty="0">
                    <a:latin typeface="Cambria Math" panose="02040503050406030204" pitchFamily="18" charset="0"/>
                  </a:rPr>
                  <a:t> = The value of the i-th child (1 or 0))</a:t>
                </a:r>
              </a:p>
              <a:p>
                <a:endParaRPr lang="en-US" altLang="ko-KR" sz="1400" dirty="0"/>
              </a:p>
              <a:p>
                <a:r>
                  <a:rPr lang="en-US" altLang="ko-KR" sz="1400" dirty="0"/>
                  <a:t>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1400" dirty="0"/>
                          <m:t>Segment</m:t>
                        </m:r>
                      </m:e>
                      <m:sup>
                        <m:r>
                          <m:rPr>
                            <m:nor/>
                          </m:rPr>
                          <a:rPr lang="ko-KR" altLang="en-US" sz="1400" dirty="0"/>
                          <m:t>𝜑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값</m:t>
                    </m:r>
                  </m:oMath>
                </a14:m>
                <a:r>
                  <a:rPr lang="en-US" altLang="ko-KR" sz="1400" dirty="0"/>
                  <a:t> Causal </a:t>
                </a:r>
                <a:r>
                  <a:rPr lang="ko-KR" altLang="en-US" sz="1400" dirty="0"/>
                  <a:t>공식 </a:t>
                </a:r>
                <a:r>
                  <a:rPr lang="en-US" altLang="ko-KR" sz="1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1400" dirty="0"/>
                          <m:t>𝜑</m:t>
                        </m:r>
                      </m:e>
                      <m:sub>
                        <m:r>
                          <a:rPr lang="ko-KR" altLang="en-US" sz="1400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ko-KR" sz="1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en-US" sz="1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14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1400" dirty="0"/>
                  <a:t>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1400" dirty="0"/>
                  <a:t>  x </a:t>
                </a:r>
                <a14:m>
                  <m:oMath xmlns:m="http://schemas.openxmlformats.org/officeDocument/2006/math">
                    <m:r>
                      <a:rPr lang="en-US" altLang="ko-KR" sz="14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sz="1400" dirty="0"/>
              </a:p>
              <a:p>
                <a:r>
                  <a:rPr lang="en-US" altLang="ko-KR" sz="1000" i="1" dirty="0">
                    <a:latin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ko-KR" altLang="en-US" sz="10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1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000" i="1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1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ko-KR" altLang="en-US" sz="1000" i="1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sz="1000" i="1" dirty="0">
                    <a:latin typeface="Cambria Math" panose="02040503050406030204" pitchFamily="18" charset="0"/>
                  </a:rPr>
                  <a:t>/n, </a:t>
                </a:r>
                <a14:m>
                  <m:oMath xmlns:m="http://schemas.openxmlformats.org/officeDocument/2006/math">
                    <m:r>
                      <a:rPr lang="en-US" altLang="ko-KR" sz="10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1000" i="1" dirty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000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sz="1000" i="1" dirty="0">
                    <a:latin typeface="Cambria Math" panose="02040503050406030204" pitchFamily="18" charset="0"/>
                  </a:rPr>
                  <a:t> = The Causal of the i-th child when </a:t>
                </a:r>
                <a14:m>
                  <m:oMath xmlns:m="http://schemas.openxmlformats.org/officeDocument/2006/math">
                    <m:r>
                      <a:rPr lang="ko-KR" altLang="en-US" sz="10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1000" i="1" dirty="0">
                    <a:latin typeface="Cambria Math" panose="02040503050406030204" pitchFamily="18" charset="0"/>
                  </a:rPr>
                  <a:t>(1=causal or 0=noncausal))</a:t>
                </a:r>
                <a:endParaRPr lang="en-US" altLang="ko-KR" sz="105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AED1BD-17DF-4F19-9600-97FF48DC1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47" y="2209932"/>
                <a:ext cx="9777506" cy="2366545"/>
              </a:xfrm>
              <a:prstGeom prst="rect">
                <a:avLst/>
              </a:prstGeom>
              <a:blipFill>
                <a:blip r:embed="rId3"/>
                <a:stretch>
                  <a:fillRect l="-187" t="-773" b="-87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 descr="The rotating spherical coordinate system (r , ϕ, θ): θ ∈ [− π 2 , π 2 ]...  | Download Scientific Diagram">
            <a:extLst>
              <a:ext uri="{FF2B5EF4-FFF2-40B4-BE49-F238E27FC236}">
                <a16:creationId xmlns:a16="http://schemas.microsoft.com/office/drawing/2014/main" id="{2AB5783F-CBC3-42AB-9BD2-BE7E1A5FC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680" b="90709" l="10000" r="90471">
                        <a14:foregroundMark x1="28588" y1="25550" x2="34588" y2="43888"/>
                        <a14:foregroundMark x1="41294" y1="28362" x2="56235" y2="52200"/>
                        <a14:foregroundMark x1="56000" y1="18582" x2="67176" y2="47800"/>
                        <a14:foregroundMark x1="54118" y1="34963" x2="64000" y2="55379"/>
                        <a14:foregroundMark x1="49412" y1="9291" x2="51647" y2="9780"/>
                        <a14:foregroundMark x1="50471" y1="8924" x2="51882" y2="8924"/>
                        <a14:foregroundMark x1="47647" y1="9169" x2="50235" y2="8680"/>
                        <a14:foregroundMark x1="51412" y1="9902" x2="51412" y2="13692"/>
                        <a14:foregroundMark x1="59765" y1="10147" x2="71529" y2="15648"/>
                        <a14:foregroundMark x1="66588" y1="14303" x2="69294" y2="16870"/>
                        <a14:foregroundMark x1="67412" y1="15281" x2="70941" y2="18704"/>
                        <a14:foregroundMark x1="72941" y1="19438" x2="75412" y2="23594"/>
                        <a14:foregroundMark x1="75529" y1="20416" x2="77647" y2="24694"/>
                        <a14:foregroundMark x1="76941" y1="21760" x2="74471" y2="26528"/>
                        <a14:foregroundMark x1="62235" y1="33619" x2="51059" y2="43521"/>
                        <a14:foregroundMark x1="36118" y1="47800" x2="28588" y2="52445"/>
                        <a14:foregroundMark x1="24706" y1="47188" x2="23412" y2="50733"/>
                        <a14:foregroundMark x1="32941" y1="46699" x2="32706" y2="53301"/>
                        <a14:foregroundMark x1="39529" y1="48044" x2="34588" y2="53301"/>
                        <a14:foregroundMark x1="42353" y1="43399" x2="47059" y2="49144"/>
                        <a14:foregroundMark x1="47059" y1="49144" x2="53294" y2="53301"/>
                        <a14:foregroundMark x1="57765" y1="35697" x2="67647" y2="44743"/>
                        <a14:foregroundMark x1="65882" y1="18582" x2="74118" y2="32029"/>
                        <a14:foregroundMark x1="72235" y1="28729" x2="74471" y2="35941"/>
                        <a14:foregroundMark x1="77647" y1="18337" x2="78824" y2="19315"/>
                        <a14:foregroundMark x1="48353" y1="90220" x2="49294" y2="90465"/>
                        <a14:foregroundMark x1="50824" y1="90831" x2="55059" y2="90831"/>
                        <a14:foregroundMark x1="90471" y1="47555" x2="90000" y2="50489"/>
                        <a14:foregroundMark x1="23294" y1="45355" x2="21647" y2="48533"/>
                        <a14:foregroundMark x1="22118" y1="46577" x2="19412" y2="50489"/>
                        <a14:foregroundMark x1="21294" y1="46210" x2="23294" y2="49756"/>
                        <a14:foregroundMark x1="24706" y1="48900" x2="25765" y2="51834"/>
                        <a14:foregroundMark x1="27529" y1="48411" x2="27529" y2="52323"/>
                        <a14:foregroundMark x1="26588" y1="46577" x2="28235" y2="53545"/>
                        <a14:foregroundMark x1="27647" y1="45721" x2="32353" y2="53545"/>
                        <a14:backgroundMark x1="9882" y1="8802" x2="5059" y2="15281"/>
                        <a14:backgroundMark x1="5529" y1="63692" x2="7529" y2="72372"/>
                        <a14:backgroundMark x1="75529" y1="14181" x2="84000" y2="17482"/>
                        <a14:backgroundMark x1="76824" y1="15770" x2="78235" y2="16504"/>
                        <a14:backgroundMark x1="78824" y1="16626" x2="84118" y2="20171"/>
                      </a14:backgroundRemoval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286" y="262608"/>
            <a:ext cx="2643188" cy="254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0D220D-8DC6-4718-88A7-4B1147CD2DA6}"/>
                  </a:ext>
                </a:extLst>
              </p:cNvPr>
              <p:cNvSpPr txBox="1"/>
              <p:nvPr/>
            </p:nvSpPr>
            <p:spPr>
              <a:xfrm>
                <a:off x="7144589" y="2470554"/>
                <a:ext cx="3368581" cy="6882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/n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sz="1800" dirty="0"/>
                          <m:t>𝜑</m:t>
                        </m:r>
                      </m:e>
                      <m:sub>
                        <m:r>
                          <a:rPr lang="ko-KR" altLang="en-US" sz="1800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ko-KR" sz="18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en-US" sz="1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18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1800" dirty="0"/>
                  <a:t>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1800" dirty="0"/>
                  <a:t>  x </a:t>
                </a:r>
                <a14:m>
                  <m:oMath xmlns:m="http://schemas.openxmlformats.org/officeDocument/2006/math">
                    <m:r>
                      <a:rPr lang="en-US" altLang="ko-KR" sz="18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ko-KR" altLang="en-US" sz="1800" i="1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0D220D-8DC6-4718-88A7-4B1147CD2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589" y="2470554"/>
                <a:ext cx="3368581" cy="688265"/>
              </a:xfrm>
              <a:prstGeom prst="rect">
                <a:avLst/>
              </a:prstGeom>
              <a:blipFill>
                <a:blip r:embed="rId6"/>
                <a:stretch>
                  <a:fillRect t="-22124" b="-955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604B81DB-08EB-4BE1-8479-EA6DC37C58E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44480" y="3563621"/>
              <a:ext cx="4368800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1870">
                      <a:extLst>
                        <a:ext uri="{9D8B030D-6E8A-4147-A177-3AD203B41FA5}">
                          <a16:colId xmlns:a16="http://schemas.microsoft.com/office/drawing/2014/main" val="4240707279"/>
                        </a:ext>
                      </a:extLst>
                    </a:gridCol>
                    <a:gridCol w="765650">
                      <a:extLst>
                        <a:ext uri="{9D8B030D-6E8A-4147-A177-3AD203B41FA5}">
                          <a16:colId xmlns:a16="http://schemas.microsoft.com/office/drawing/2014/main" val="2825683218"/>
                        </a:ext>
                      </a:extLst>
                    </a:gridCol>
                    <a:gridCol w="873760">
                      <a:extLst>
                        <a:ext uri="{9D8B030D-6E8A-4147-A177-3AD203B41FA5}">
                          <a16:colId xmlns:a16="http://schemas.microsoft.com/office/drawing/2014/main" val="338525937"/>
                        </a:ext>
                      </a:extLst>
                    </a:gridCol>
                    <a:gridCol w="873760">
                      <a:extLst>
                        <a:ext uri="{9D8B030D-6E8A-4147-A177-3AD203B41FA5}">
                          <a16:colId xmlns:a16="http://schemas.microsoft.com/office/drawing/2014/main" val="3323042440"/>
                        </a:ext>
                      </a:extLst>
                    </a:gridCol>
                    <a:gridCol w="873760">
                      <a:extLst>
                        <a:ext uri="{9D8B030D-6E8A-4147-A177-3AD203B41FA5}">
                          <a16:colId xmlns:a16="http://schemas.microsoft.com/office/drawing/2014/main" val="3075476040"/>
                        </a:ext>
                      </a:extLst>
                    </a:gridCol>
                  </a:tblGrid>
                  <a:tr h="17256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Value of Child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800" i="1" dirty="0" smtClean="0">
                                    <a:latin typeface="Cambria Math" panose="02040503050406030204" pitchFamily="18" charset="0"/>
                                  </a:rPr>
                                  <m:t>Seg</m:t>
                                </m:r>
                                <m:r>
                                  <a:rPr lang="en-US" altLang="ko-KR" sz="8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800" i="1" dirty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sz="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800" i="1" dirty="0" smtClean="0">
                                    <a:latin typeface="Cambria Math" panose="02040503050406030204" pitchFamily="18" charset="0"/>
                                  </a:rPr>
                                  <m:t>Seg</m:t>
                                </m:r>
                                <m:r>
                                  <a:rPr lang="en-US" altLang="ko-KR" sz="8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800" i="1" dirty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sz="8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800" i="1" dirty="0" smtClean="0">
                                    <a:latin typeface="Cambria Math" panose="02040503050406030204" pitchFamily="18" charset="0"/>
                                  </a:rPr>
                                  <m:t>Seg</m:t>
                                </m:r>
                                <m:r>
                                  <a:rPr lang="en-US" altLang="ko-KR" sz="8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800" i="1" dirty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sz="80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800" i="1" dirty="0" smtClean="0">
                                    <a:latin typeface="Cambria Math" panose="02040503050406030204" pitchFamily="18" charset="0"/>
                                  </a:rPr>
                                  <m:t>Seg</m:t>
                                </m:r>
                                <m:r>
                                  <a:rPr lang="en-US" altLang="ko-KR" sz="8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800" i="1" dirty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sz="80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3147733"/>
                      </a:ext>
                    </a:extLst>
                  </a:tr>
                  <a:tr h="17256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80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sz="8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800" dirty="0"/>
                            <a:t>(start point)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9724086"/>
                      </a:ext>
                    </a:extLst>
                  </a:tr>
                  <a:tr h="17256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80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ko-KR" altLang="en-US" sz="800" dirty="0"/>
                            <a:t> </a:t>
                          </a:r>
                          <a:r>
                            <a:rPr lang="en-US" altLang="ko-KR" sz="800" dirty="0"/>
                            <a:t>(Going)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61267"/>
                      </a:ext>
                    </a:extLst>
                  </a:tr>
                  <a:tr h="17256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2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80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ko-KR" altLang="en-US" sz="800" dirty="0"/>
                            <a:t> </a:t>
                          </a:r>
                          <a:r>
                            <a:rPr lang="en-US" altLang="ko-KR" sz="800" dirty="0"/>
                            <a:t>(Going)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764268"/>
                      </a:ext>
                    </a:extLst>
                  </a:tr>
                  <a:tr h="17256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3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80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ko-KR" altLang="en-US" sz="800" dirty="0"/>
                            <a:t> </a:t>
                          </a:r>
                          <a:r>
                            <a:rPr lang="en-US" altLang="ko-KR" sz="800" dirty="0"/>
                            <a:t>(Going)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5406816"/>
                      </a:ext>
                    </a:extLst>
                  </a:tr>
                  <a:tr h="17256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4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80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ko-KR" altLang="en-US" sz="800" dirty="0"/>
                            <a:t> </a:t>
                          </a:r>
                          <a:r>
                            <a:rPr lang="en-US" altLang="ko-KR" sz="800" dirty="0"/>
                            <a:t>(Finish)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6665172"/>
                      </a:ext>
                    </a:extLst>
                  </a:tr>
                  <a:tr h="172566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800" dirty="0"/>
                            <a:t>0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80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sz="8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800" dirty="0"/>
                            <a:t>(start point)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6906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604B81DB-08EB-4BE1-8479-EA6DC37C58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4486516"/>
                  </p:ext>
                </p:extLst>
              </p:nvPr>
            </p:nvGraphicFramePr>
            <p:xfrm>
              <a:off x="6644480" y="3563621"/>
              <a:ext cx="4368800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1870">
                      <a:extLst>
                        <a:ext uri="{9D8B030D-6E8A-4147-A177-3AD203B41FA5}">
                          <a16:colId xmlns:a16="http://schemas.microsoft.com/office/drawing/2014/main" val="4240707279"/>
                        </a:ext>
                      </a:extLst>
                    </a:gridCol>
                    <a:gridCol w="765650">
                      <a:extLst>
                        <a:ext uri="{9D8B030D-6E8A-4147-A177-3AD203B41FA5}">
                          <a16:colId xmlns:a16="http://schemas.microsoft.com/office/drawing/2014/main" val="2825683218"/>
                        </a:ext>
                      </a:extLst>
                    </a:gridCol>
                    <a:gridCol w="873760">
                      <a:extLst>
                        <a:ext uri="{9D8B030D-6E8A-4147-A177-3AD203B41FA5}">
                          <a16:colId xmlns:a16="http://schemas.microsoft.com/office/drawing/2014/main" val="338525937"/>
                        </a:ext>
                      </a:extLst>
                    </a:gridCol>
                    <a:gridCol w="873760">
                      <a:extLst>
                        <a:ext uri="{9D8B030D-6E8A-4147-A177-3AD203B41FA5}">
                          <a16:colId xmlns:a16="http://schemas.microsoft.com/office/drawing/2014/main" val="3323042440"/>
                        </a:ext>
                      </a:extLst>
                    </a:gridCol>
                    <a:gridCol w="873760">
                      <a:extLst>
                        <a:ext uri="{9D8B030D-6E8A-4147-A177-3AD203B41FA5}">
                          <a16:colId xmlns:a16="http://schemas.microsoft.com/office/drawing/2014/main" val="3075476040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Value of Child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28571" t="-2857" r="-345238" b="-6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2857" r="-202083" b="-6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302098" t="-2857" r="-103497" b="-6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399306" t="-2857" r="-2778" b="-6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3147733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621" t="-102857" r="-348447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9724086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621" t="-202857" r="-348447" b="-4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6126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621" t="-294444" r="-348447" b="-3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76426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621" t="-405714" r="-348447" b="-21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5406816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621" t="-505714" r="-348447" b="-11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6665172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621" t="-605714" r="-348447" b="-1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0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690647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884B5CD0-8939-498F-BD1A-192A846873EB}"/>
              </a:ext>
            </a:extLst>
          </p:cNvPr>
          <p:cNvGrpSpPr/>
          <p:nvPr/>
        </p:nvGrpSpPr>
        <p:grpSpPr>
          <a:xfrm>
            <a:off x="3451342" y="4657518"/>
            <a:ext cx="2457450" cy="2139818"/>
            <a:chOff x="1552221" y="1958429"/>
            <a:chExt cx="4831080" cy="4452806"/>
          </a:xfrm>
        </p:grpSpPr>
        <p:pic>
          <p:nvPicPr>
            <p:cNvPr id="12" name="그림 11" descr="풀볼이(가) 표시된 사진&#10;&#10;자동 생성된 설명">
              <a:extLst>
                <a:ext uri="{FF2B5EF4-FFF2-40B4-BE49-F238E27FC236}">
                  <a16:creationId xmlns:a16="http://schemas.microsoft.com/office/drawing/2014/main" id="{9A22ECE5-8997-45D7-82F4-4AA8CF27EA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1" t="10467" r="13443" b="24635"/>
            <a:stretch/>
          </p:blipFill>
          <p:spPr>
            <a:xfrm>
              <a:off x="1552221" y="1958429"/>
              <a:ext cx="4831080" cy="445280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551FBD4-2312-40C7-AEE2-E85B59686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455" y="3802989"/>
              <a:ext cx="763691" cy="763691"/>
            </a:xfrm>
            <a:prstGeom prst="rect">
              <a:avLst/>
            </a:prstGeom>
          </p:spPr>
        </p:pic>
        <p:pic>
          <p:nvPicPr>
            <p:cNvPr id="14" name="그림 13" descr="옅은이(가) 표시된 사진&#10;&#10;자동 생성된 설명">
              <a:extLst>
                <a:ext uri="{FF2B5EF4-FFF2-40B4-BE49-F238E27FC236}">
                  <a16:creationId xmlns:a16="http://schemas.microsoft.com/office/drawing/2014/main" id="{979068A3-B0AC-4C79-98CF-4FE69AEEB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3798" y="4696199"/>
              <a:ext cx="823921" cy="703464"/>
            </a:xfrm>
            <a:prstGeom prst="rect">
              <a:avLst/>
            </a:prstGeom>
          </p:spPr>
        </p:pic>
        <p:pic>
          <p:nvPicPr>
            <p:cNvPr id="16" name="그림 15" descr="풀볼이(가) 표시된 사진&#10;&#10;자동 생성된 설명">
              <a:extLst>
                <a:ext uri="{FF2B5EF4-FFF2-40B4-BE49-F238E27FC236}">
                  <a16:creationId xmlns:a16="http://schemas.microsoft.com/office/drawing/2014/main" id="{2DC56482-6110-4E40-AE53-649257395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502" y="3466072"/>
              <a:ext cx="823920" cy="809465"/>
            </a:xfrm>
            <a:prstGeom prst="rect">
              <a:avLst/>
            </a:prstGeom>
          </p:spPr>
        </p:pic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699A37A-9026-46D2-9895-F4652E9805A7}"/>
                </a:ext>
              </a:extLst>
            </p:cNvPr>
            <p:cNvCxnSpPr>
              <a:stCxn id="13" idx="3"/>
              <a:endCxn id="16" idx="1"/>
            </p:cNvCxnSpPr>
            <p:nvPr/>
          </p:nvCxnSpPr>
          <p:spPr>
            <a:xfrm flipV="1">
              <a:off x="2743146" y="3870805"/>
              <a:ext cx="1035356" cy="3140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A11249B-9D91-4DAD-A3CA-01FFF6CFF10F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4602422" y="3870805"/>
              <a:ext cx="360189" cy="588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CFEB9C8-6F23-495B-8CF1-656D3E38342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2743146" y="4184835"/>
              <a:ext cx="683626" cy="732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3D7E7C3-00A9-494B-BEA4-ABB2D084F4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0462" y="4459415"/>
              <a:ext cx="772149" cy="457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D0E2D6E-6CF4-4499-9643-C08D9846E421}"/>
                </a:ext>
              </a:extLst>
            </p:cNvPr>
            <p:cNvSpPr txBox="1"/>
            <p:nvPr/>
          </p:nvSpPr>
          <p:spPr>
            <a:xfrm>
              <a:off x="2026718" y="4365646"/>
              <a:ext cx="854640" cy="512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Seg1</a:t>
              </a:r>
              <a:endParaRPr lang="ko-KR" altLang="en-US" sz="1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29F680-AE6F-4BB1-B044-4F2959F0CDF3}"/>
                </a:ext>
              </a:extLst>
            </p:cNvPr>
            <p:cNvSpPr txBox="1"/>
            <p:nvPr/>
          </p:nvSpPr>
          <p:spPr>
            <a:xfrm>
              <a:off x="3426773" y="5287803"/>
              <a:ext cx="801069" cy="4803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Seg3</a:t>
              </a:r>
              <a:endParaRPr lang="ko-KR" altLang="en-US" sz="9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05951A-4444-45A2-B4BE-F4710E0D9C64}"/>
                </a:ext>
              </a:extLst>
            </p:cNvPr>
            <p:cNvSpPr txBox="1"/>
            <p:nvPr/>
          </p:nvSpPr>
          <p:spPr>
            <a:xfrm>
              <a:off x="3667550" y="4050477"/>
              <a:ext cx="854640" cy="512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Seg2</a:t>
              </a:r>
              <a:endParaRPr lang="ko-KR" altLang="en-US" sz="1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465F9D-EA16-4277-AD78-0F4B119E884D}"/>
                </a:ext>
              </a:extLst>
            </p:cNvPr>
            <p:cNvSpPr txBox="1"/>
            <p:nvPr/>
          </p:nvSpPr>
          <p:spPr>
            <a:xfrm>
              <a:off x="4489660" y="4550312"/>
              <a:ext cx="854640" cy="512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Seg4</a:t>
              </a:r>
              <a:endParaRPr lang="ko-KR" altLang="en-US" sz="1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5EE6E8A-EF39-4FB0-A636-64459CDDA725}"/>
                </a:ext>
              </a:extLst>
            </p:cNvPr>
            <p:cNvSpPr txBox="1"/>
            <p:nvPr/>
          </p:nvSpPr>
          <p:spPr>
            <a:xfrm>
              <a:off x="3206179" y="2535231"/>
              <a:ext cx="1529025" cy="528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Segment A</a:t>
              </a:r>
              <a:endParaRPr lang="ko-KR" altLang="en-US" sz="1000" dirty="0"/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B3CF6E51-2CC1-4A92-A4CD-32E420ABB585}"/>
                </a:ext>
              </a:extLst>
            </p:cNvPr>
            <p:cNvCxnSpPr>
              <a:cxnSpLocks/>
              <a:stCxn id="13" idx="0"/>
              <a:endCxn id="34" idx="0"/>
            </p:cNvCxnSpPr>
            <p:nvPr/>
          </p:nvCxnSpPr>
          <p:spPr>
            <a:xfrm rot="16200000" flipH="1">
              <a:off x="3692944" y="2471345"/>
              <a:ext cx="284024" cy="2947314"/>
            </a:xfrm>
            <a:prstGeom prst="bentConnector3">
              <a:avLst>
                <a:gd name="adj1" fmla="val -167486"/>
              </a:avLst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그림 33" descr="옅은이(가) 표시된 사진&#10;&#10;자동 생성된 설명">
              <a:extLst>
                <a:ext uri="{FF2B5EF4-FFF2-40B4-BE49-F238E27FC236}">
                  <a16:creationId xmlns:a16="http://schemas.microsoft.com/office/drawing/2014/main" id="{147D48C3-42C0-4AA8-A0AD-49AB50EE8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6654" y="4087013"/>
              <a:ext cx="823921" cy="70346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9B4E998-7D9B-4306-BE7F-6FE2C8A48B7E}"/>
              </a:ext>
            </a:extLst>
          </p:cNvPr>
          <p:cNvSpPr txBox="1"/>
          <p:nvPr/>
        </p:nvSpPr>
        <p:spPr>
          <a:xfrm>
            <a:off x="1520986" y="5502043"/>
            <a:ext cx="205056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Ex) Segment A = { </a:t>
            </a:r>
          </a:p>
          <a:p>
            <a:r>
              <a:rPr lang="en-US" altLang="ko-KR" sz="1050" dirty="0"/>
              <a:t>	Seg1 &gt; Seg2 ; Seg1 &gt; Seg3</a:t>
            </a:r>
          </a:p>
          <a:p>
            <a:r>
              <a:rPr lang="en-US" altLang="ko-KR" sz="1050" dirty="0"/>
              <a:t>	Seg2 &gt; Seg4 ; Seg3 &gt; Seg4</a:t>
            </a:r>
          </a:p>
          <a:p>
            <a:r>
              <a:rPr lang="en-US" altLang="ko-KR" sz="1050" dirty="0"/>
              <a:t>	Seg1 &lt;|&gt; Seg4</a:t>
            </a:r>
          </a:p>
          <a:p>
            <a:r>
              <a:rPr lang="en-US" altLang="ko-KR" sz="1050" dirty="0"/>
              <a:t> }</a:t>
            </a:r>
            <a:endParaRPr lang="ko-KR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표 2">
                <a:extLst>
                  <a:ext uri="{FF2B5EF4-FFF2-40B4-BE49-F238E27FC236}">
                    <a16:creationId xmlns:a16="http://schemas.microsoft.com/office/drawing/2014/main" id="{1FBA5F26-4C31-46B0-A57A-EA8F5D62E73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49860" y="5416036"/>
              <a:ext cx="4368800" cy="1072261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81870">
                      <a:extLst>
                        <a:ext uri="{9D8B030D-6E8A-4147-A177-3AD203B41FA5}">
                          <a16:colId xmlns:a16="http://schemas.microsoft.com/office/drawing/2014/main" val="4240707279"/>
                        </a:ext>
                      </a:extLst>
                    </a:gridCol>
                    <a:gridCol w="765650">
                      <a:extLst>
                        <a:ext uri="{9D8B030D-6E8A-4147-A177-3AD203B41FA5}">
                          <a16:colId xmlns:a16="http://schemas.microsoft.com/office/drawing/2014/main" val="2825683218"/>
                        </a:ext>
                      </a:extLst>
                    </a:gridCol>
                    <a:gridCol w="873760">
                      <a:extLst>
                        <a:ext uri="{9D8B030D-6E8A-4147-A177-3AD203B41FA5}">
                          <a16:colId xmlns:a16="http://schemas.microsoft.com/office/drawing/2014/main" val="338525937"/>
                        </a:ext>
                      </a:extLst>
                    </a:gridCol>
                    <a:gridCol w="873760">
                      <a:extLst>
                        <a:ext uri="{9D8B030D-6E8A-4147-A177-3AD203B41FA5}">
                          <a16:colId xmlns:a16="http://schemas.microsoft.com/office/drawing/2014/main" val="3323042440"/>
                        </a:ext>
                      </a:extLst>
                    </a:gridCol>
                    <a:gridCol w="873760">
                      <a:extLst>
                        <a:ext uri="{9D8B030D-6E8A-4147-A177-3AD203B41FA5}">
                          <a16:colId xmlns:a16="http://schemas.microsoft.com/office/drawing/2014/main" val="3075476040"/>
                        </a:ext>
                      </a:extLst>
                    </a:gridCol>
                  </a:tblGrid>
                  <a:tr h="17256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Causal of Child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800" dirty="0" smtClean="0">
                                    <a:latin typeface="Cambria Math" panose="02040503050406030204" pitchFamily="18" charset="0"/>
                                  </a:rPr>
                                  <m:t>Seg</m:t>
                                </m:r>
                                <m:r>
                                  <a:rPr lang="en-US" altLang="ko-KR" sz="800" b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800" i="1" dirty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ko-KR" sz="800" b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8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800" b="1" i="0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ko-KR" altLang="en-US" sz="800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800" dirty="0" smtClean="0">
                                    <a:latin typeface="Cambria Math" panose="02040503050406030204" pitchFamily="18" charset="0"/>
                                  </a:rPr>
                                  <m:t>Seg</m:t>
                                </m:r>
                                <m:r>
                                  <a:rPr lang="en-US" altLang="ko-KR" sz="800" b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800" i="1" dirty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ko-KR" sz="8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8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800" b="1" i="0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ko-KR" altLang="en-US" sz="800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800" dirty="0" smtClean="0">
                                    <a:latin typeface="Cambria Math" panose="02040503050406030204" pitchFamily="18" charset="0"/>
                                  </a:rPr>
                                  <m:t>Seg</m:t>
                                </m:r>
                                <m:r>
                                  <a:rPr lang="en-US" altLang="ko-KR" sz="800" b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800" i="1" dirty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ko-KR" sz="80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8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800" b="1" i="0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ko-KR" altLang="en-US" sz="800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800" dirty="0" smtClean="0">
                                    <a:latin typeface="Cambria Math" panose="02040503050406030204" pitchFamily="18" charset="0"/>
                                  </a:rPr>
                                  <m:t>Seg</m:t>
                                </m:r>
                                <m:r>
                                  <a:rPr lang="en-US" altLang="ko-KR" sz="800" b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800" i="1" dirty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ko-KR" sz="80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ko-KR" sz="8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800" b="1" i="0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ko-KR" altLang="en-US" sz="800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3147733"/>
                      </a:ext>
                    </a:extLst>
                  </a:tr>
                  <a:tr h="17256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800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ko-KR" altLang="en-US" sz="800" dirty="0"/>
                            <a:t> </a:t>
                          </a:r>
                          <a:r>
                            <a:rPr lang="en-US" altLang="ko-KR" sz="800" dirty="0"/>
                            <a:t>(Seg1 Finish)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TRUE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TRUE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TRUE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TRUE</a:t>
                          </a:r>
                          <a:endParaRPr lang="ko-KR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61267"/>
                      </a:ext>
                    </a:extLst>
                  </a:tr>
                  <a:tr h="17256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2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800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ko-KR" altLang="en-US" sz="800" dirty="0"/>
                            <a:t>  </a:t>
                          </a:r>
                          <a:r>
                            <a:rPr lang="en-US" altLang="ko-KR" sz="800" dirty="0"/>
                            <a:t>(Seg2 Finish)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TRUE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TRUE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FALSE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TRUE</a:t>
                          </a:r>
                          <a:endParaRPr lang="ko-KR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764268"/>
                      </a:ext>
                    </a:extLst>
                  </a:tr>
                  <a:tr h="17256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3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800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ko-KR" altLang="en-US" sz="800" dirty="0"/>
                            <a:t>  </a:t>
                          </a:r>
                          <a:r>
                            <a:rPr lang="en-US" altLang="ko-KR" sz="800" dirty="0"/>
                            <a:t>(Seg3 Finish)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TRUE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FALSE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TRUE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TRUE</a:t>
                          </a:r>
                          <a:endParaRPr lang="ko-KR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5406816"/>
                      </a:ext>
                    </a:extLst>
                  </a:tr>
                  <a:tr h="17256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4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800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ko-KR" altLang="en-US" sz="800" dirty="0"/>
                            <a:t> </a:t>
                          </a:r>
                          <a:r>
                            <a:rPr lang="en-US" altLang="ko-KR" sz="800" dirty="0"/>
                            <a:t>(Seg4 Finish)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TRUE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TRUE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TRUE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TRUE</a:t>
                          </a:r>
                          <a:endParaRPr lang="ko-KR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66651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표 2">
                <a:extLst>
                  <a:ext uri="{FF2B5EF4-FFF2-40B4-BE49-F238E27FC236}">
                    <a16:creationId xmlns:a16="http://schemas.microsoft.com/office/drawing/2014/main" id="{1FBA5F26-4C31-46B0-A57A-EA8F5D62E7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4825363"/>
                  </p:ext>
                </p:extLst>
              </p:nvPr>
            </p:nvGraphicFramePr>
            <p:xfrm>
              <a:off x="6649860" y="5416036"/>
              <a:ext cx="4368800" cy="1072261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81870">
                      <a:extLst>
                        <a:ext uri="{9D8B030D-6E8A-4147-A177-3AD203B41FA5}">
                          <a16:colId xmlns:a16="http://schemas.microsoft.com/office/drawing/2014/main" val="4240707279"/>
                        </a:ext>
                      </a:extLst>
                    </a:gridCol>
                    <a:gridCol w="765650">
                      <a:extLst>
                        <a:ext uri="{9D8B030D-6E8A-4147-A177-3AD203B41FA5}">
                          <a16:colId xmlns:a16="http://schemas.microsoft.com/office/drawing/2014/main" val="2825683218"/>
                        </a:ext>
                      </a:extLst>
                    </a:gridCol>
                    <a:gridCol w="873760">
                      <a:extLst>
                        <a:ext uri="{9D8B030D-6E8A-4147-A177-3AD203B41FA5}">
                          <a16:colId xmlns:a16="http://schemas.microsoft.com/office/drawing/2014/main" val="338525937"/>
                        </a:ext>
                      </a:extLst>
                    </a:gridCol>
                    <a:gridCol w="873760">
                      <a:extLst>
                        <a:ext uri="{9D8B030D-6E8A-4147-A177-3AD203B41FA5}">
                          <a16:colId xmlns:a16="http://schemas.microsoft.com/office/drawing/2014/main" val="3323042440"/>
                        </a:ext>
                      </a:extLst>
                    </a:gridCol>
                    <a:gridCol w="873760">
                      <a:extLst>
                        <a:ext uri="{9D8B030D-6E8A-4147-A177-3AD203B41FA5}">
                          <a16:colId xmlns:a16="http://schemas.microsoft.com/office/drawing/2014/main" val="3075476040"/>
                        </a:ext>
                      </a:extLst>
                    </a:gridCol>
                  </a:tblGrid>
                  <a:tr h="21882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Causal of Child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1"/>
                          <a:stretch>
                            <a:fillRect l="-128571" t="-2778" r="-345238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1"/>
                          <a:stretch>
                            <a:fillRect l="-200000" t="-2778" r="-20208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1"/>
                          <a:stretch>
                            <a:fillRect l="-302098" t="-2778" r="-103497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1"/>
                          <a:stretch>
                            <a:fillRect l="-399306" t="-2778" r="-2778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3147733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1"/>
                          <a:stretch>
                            <a:fillRect l="-621" t="-105714" r="-348447" b="-31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TRUE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TRUE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TRUE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TRUE</a:t>
                          </a:r>
                          <a:endParaRPr lang="ko-KR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6126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1"/>
                          <a:stretch>
                            <a:fillRect l="-621" t="-200000" r="-348447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TRUE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TRUE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FALSE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TRUE</a:t>
                          </a:r>
                          <a:endParaRPr lang="ko-KR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76426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1"/>
                          <a:stretch>
                            <a:fillRect l="-621" t="-308571" r="-348447" b="-1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TRUE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FALSE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TRUE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TRUE</a:t>
                          </a:r>
                          <a:endParaRPr lang="ko-KR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5406816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1"/>
                          <a:stretch>
                            <a:fillRect l="-621" t="-408571" r="-348447" b="-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TRUE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TRUE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TRUE</a:t>
                          </a:r>
                          <a:endParaRPr lang="ko-KR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TRUE</a:t>
                          </a:r>
                          <a:endParaRPr lang="ko-KR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666517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5A58DEF-60DA-438D-9BE3-6B1D781F8EAD}"/>
                  </a:ext>
                </a:extLst>
              </p:cNvPr>
              <p:cNvSpPr txBox="1"/>
              <p:nvPr/>
            </p:nvSpPr>
            <p:spPr>
              <a:xfrm>
                <a:off x="6519732" y="6557950"/>
                <a:ext cx="5283200" cy="244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9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9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9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900" i="1" dirty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900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sz="900" i="1" dirty="0">
                    <a:latin typeface="Cambria Math" panose="02040503050406030204" pitchFamily="18" charset="0"/>
                  </a:rPr>
                  <a:t> : </a:t>
                </a:r>
                <a14:m>
                  <m:oMath xmlns:m="http://schemas.openxmlformats.org/officeDocument/2006/math">
                    <m:r>
                      <a:rPr lang="ko-KR" altLang="en-US" sz="9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900" i="1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900" i="1" dirty="0">
                    <a:latin typeface="Cambria Math" panose="02040503050406030204" pitchFamily="18" charset="0"/>
                  </a:rPr>
                  <a:t>시점에 모든 </a:t>
                </a:r>
                <a:r>
                  <a:rPr lang="en-US" altLang="ko-KR" sz="900" i="1" dirty="0">
                    <a:latin typeface="Cambria Math" panose="02040503050406030204" pitchFamily="18" charset="0"/>
                  </a:rPr>
                  <a:t>Node</a:t>
                </a:r>
                <a:r>
                  <a:rPr lang="ko-KR" altLang="en-US" sz="900" i="1" dirty="0">
                    <a:latin typeface="Cambria Math" panose="02040503050406030204" pitchFamily="18" charset="0"/>
                  </a:rPr>
                  <a:t>별로 </a:t>
                </a:r>
                <a:r>
                  <a:rPr lang="en-US" altLang="ko-KR" sz="900" i="1" dirty="0">
                    <a:latin typeface="Cambria Math" panose="02040503050406030204" pitchFamily="18" charset="0"/>
                  </a:rPr>
                  <a:t>Causal </a:t>
                </a:r>
                <a:r>
                  <a:rPr lang="ko-KR" altLang="en-US" sz="900" i="1" dirty="0">
                    <a:latin typeface="Cambria Math" panose="02040503050406030204" pitchFamily="18" charset="0"/>
                  </a:rPr>
                  <a:t>계산 </a:t>
                </a:r>
                <a:r>
                  <a:rPr lang="en-US" altLang="ko-KR" sz="900" i="1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sz="900" i="1" dirty="0">
                    <a:latin typeface="Cambria Math" panose="02040503050406030204" pitchFamily="18" charset="0"/>
                  </a:rPr>
                  <a:t>병렬 </a:t>
                </a:r>
                <a:r>
                  <a:rPr lang="en-US" altLang="ko-KR" sz="900" i="1" dirty="0">
                    <a:latin typeface="Cambria Math" panose="02040503050406030204" pitchFamily="18" charset="0"/>
                  </a:rPr>
                  <a:t>Start/Reset Edge </a:t>
                </a:r>
                <a:r>
                  <a:rPr lang="ko-KR" altLang="en-US" sz="900" i="1" dirty="0">
                    <a:latin typeface="Cambria Math" panose="02040503050406030204" pitchFamily="18" charset="0"/>
                  </a:rPr>
                  <a:t>존재시에 </a:t>
                </a:r>
                <a:r>
                  <a:rPr lang="en-US" altLang="ko-KR" sz="900" i="1" dirty="0">
                    <a:latin typeface="Cambria Math" panose="02040503050406030204" pitchFamily="18" charset="0"/>
                  </a:rPr>
                  <a:t>noncausal </a:t>
                </a:r>
                <a:r>
                  <a:rPr lang="ko-KR" altLang="en-US" sz="900" i="1" dirty="0">
                    <a:latin typeface="Cambria Math" panose="02040503050406030204" pitchFamily="18" charset="0"/>
                  </a:rPr>
                  <a:t>판정</a:t>
                </a:r>
                <a:r>
                  <a:rPr lang="en-US" altLang="ko-KR" sz="900" i="1" dirty="0">
                    <a:latin typeface="Cambria Math" panose="02040503050406030204" pitchFamily="18" charset="0"/>
                  </a:rPr>
                  <a:t>)</a:t>
                </a:r>
                <a:endParaRPr lang="ko-KR" altLang="en-US" sz="9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5A58DEF-60DA-438D-9BE3-6B1D781F8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732" y="6557950"/>
                <a:ext cx="5283200" cy="244106"/>
              </a:xfrm>
              <a:prstGeom prst="rect">
                <a:avLst/>
              </a:prstGeom>
              <a:blipFill>
                <a:blip r:embed="rId1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87AECA5-A5AB-46C8-9075-5E865CCC5D6E}"/>
                  </a:ext>
                </a:extLst>
              </p:cNvPr>
              <p:cNvSpPr txBox="1"/>
              <p:nvPr/>
            </p:nvSpPr>
            <p:spPr>
              <a:xfrm>
                <a:off x="6519732" y="5092721"/>
                <a:ext cx="2946997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9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900" i="1" dirty="0">
                    <a:latin typeface="Cambria Math" panose="02040503050406030204" pitchFamily="18" charset="0"/>
                  </a:rPr>
                  <a:t>  : </a:t>
                </a:r>
                <a14:m>
                  <m:oMath xmlns:m="http://schemas.openxmlformats.org/officeDocument/2006/math">
                    <m:r>
                      <a:rPr lang="ko-KR" altLang="en-US" sz="9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900" i="1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900" i="1" dirty="0">
                    <a:latin typeface="Cambria Math" panose="02040503050406030204" pitchFamily="18" charset="0"/>
                  </a:rPr>
                  <a:t>시점에 모든 </a:t>
                </a:r>
                <a:r>
                  <a:rPr lang="en-US" altLang="ko-KR" sz="900" i="1" dirty="0">
                    <a:latin typeface="Cambria Math" panose="02040503050406030204" pitchFamily="18" charset="0"/>
                  </a:rPr>
                  <a:t>Node</a:t>
                </a:r>
                <a:r>
                  <a:rPr lang="ko-KR" altLang="en-US" sz="900" i="1" dirty="0">
                    <a:latin typeface="Cambria Math" panose="02040503050406030204" pitchFamily="18" charset="0"/>
                  </a:rPr>
                  <a:t>별로 </a:t>
                </a:r>
                <a:r>
                  <a:rPr lang="en-US" altLang="ko-KR" sz="900" i="1" dirty="0">
                    <a:latin typeface="Cambria Math" panose="02040503050406030204" pitchFamily="18" charset="0"/>
                  </a:rPr>
                  <a:t> Value </a:t>
                </a:r>
                <a:r>
                  <a:rPr lang="ko-KR" altLang="en-US" sz="900" i="1" dirty="0">
                    <a:latin typeface="Cambria Math" panose="02040503050406030204" pitchFamily="18" charset="0"/>
                  </a:rPr>
                  <a:t>관찰 </a:t>
                </a:r>
                <a:r>
                  <a:rPr lang="en-US" altLang="ko-KR" sz="900" i="1" dirty="0">
                    <a:latin typeface="Cambria Math" panose="02040503050406030204" pitchFamily="18" charset="0"/>
                  </a:rPr>
                  <a:t>(On :1 , Off: 0)</a:t>
                </a:r>
                <a:endParaRPr lang="ko-KR" altLang="en-US" sz="9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87AECA5-A5AB-46C8-9075-5E865CCC5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732" y="5092721"/>
                <a:ext cx="2946997" cy="230832"/>
              </a:xfrm>
              <a:prstGeom prst="rect">
                <a:avLst/>
              </a:prstGeom>
              <a:blipFill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59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6E389A37581AA41A17D496BA5357702" ma:contentTypeVersion="12" ma:contentTypeDescription="새 문서를 만듭니다." ma:contentTypeScope="" ma:versionID="9bc36addf1cb6923d834f4028219f64a">
  <xsd:schema xmlns:xsd="http://www.w3.org/2001/XMLSchema" xmlns:xs="http://www.w3.org/2001/XMLSchema" xmlns:p="http://schemas.microsoft.com/office/2006/metadata/properties" xmlns:ns3="66042521-1bb4-473b-a104-7f2e93a9d1eb" xmlns:ns4="8c038fad-d990-44ff-a885-63a60266fd1c" targetNamespace="http://schemas.microsoft.com/office/2006/metadata/properties" ma:root="true" ma:fieldsID="5f114cd9ca0e9999864cc7c28b14f1ce" ns3:_="" ns4:_="">
    <xsd:import namespace="66042521-1bb4-473b-a104-7f2e93a9d1eb"/>
    <xsd:import namespace="8c038fad-d990-44ff-a885-63a60266fd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042521-1bb4-473b-a104-7f2e93a9d1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38fad-d990-44ff-a885-63a60266fd1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66AF32-4D9D-4942-AC59-B9A1F1D36545}">
  <ds:schemaRefs>
    <ds:schemaRef ds:uri="66042521-1bb4-473b-a104-7f2e93a9d1eb"/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8c038fad-d990-44ff-a885-63a60266fd1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DF33A23-97A6-411D-A70A-40932BC218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FCF4C2-4D43-44D4-96B3-638FB95AED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042521-1bb4-473b-a104-7f2e93a9d1eb"/>
    <ds:schemaRef ds:uri="8c038fad-d990-44ff-a885-63a60266fd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와이드스크린</PresentationFormat>
  <Paragraphs>86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Cambria Math</vt:lpstr>
      <vt:lpstr>Office 테마</vt:lpstr>
      <vt:lpstr>행위는 복수개의 시작점을 가질 수 있다.  〖"Segment" 〗^"φ"  = {"φ" _1, "φ" _2, …, "φ" _k}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2</cp:revision>
  <dcterms:created xsi:type="dcterms:W3CDTF">2022-03-04T02:01:51Z</dcterms:created>
  <dcterms:modified xsi:type="dcterms:W3CDTF">2022-03-15T07:39:55Z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0x010100B6E389A37581AA41A17D496BA5357702</vt:lpwstr>
  </property>
</Properties>
</file>