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90" r:id="rId4"/>
    <p:sldId id="259" r:id="rId5"/>
    <p:sldId id="291" r:id="rId6"/>
    <p:sldId id="292" r:id="rId7"/>
    <p:sldId id="260" r:id="rId8"/>
    <p:sldId id="293" r:id="rId9"/>
    <p:sldId id="262" r:id="rId10"/>
    <p:sldId id="263" r:id="rId11"/>
    <p:sldId id="296" r:id="rId12"/>
    <p:sldId id="297" r:id="rId13"/>
    <p:sldId id="298" r:id="rId14"/>
    <p:sldId id="299" r:id="rId15"/>
    <p:sldId id="295" r:id="rId16"/>
    <p:sldId id="265" r:id="rId17"/>
    <p:sldId id="304" r:id="rId18"/>
    <p:sldId id="268" r:id="rId19"/>
    <p:sldId id="269" r:id="rId20"/>
    <p:sldId id="271" r:id="rId21"/>
    <p:sldId id="272" r:id="rId22"/>
    <p:sldId id="302" r:id="rId23"/>
    <p:sldId id="273" r:id="rId24"/>
    <p:sldId id="276" r:id="rId25"/>
    <p:sldId id="274" r:id="rId26"/>
    <p:sldId id="275" r:id="rId27"/>
    <p:sldId id="278" r:id="rId28"/>
    <p:sldId id="279" r:id="rId29"/>
    <p:sldId id="280" r:id="rId30"/>
    <p:sldId id="281" r:id="rId31"/>
    <p:sldId id="282" r:id="rId32"/>
    <p:sldId id="301" r:id="rId33"/>
    <p:sldId id="285" r:id="rId34"/>
    <p:sldId id="284" r:id="rId35"/>
    <p:sldId id="286" r:id="rId36"/>
    <p:sldId id="289" r:id="rId37"/>
    <p:sldId id="287" r:id="rId38"/>
    <p:sldId id="303" r:id="rId39"/>
    <p:sldId id="288"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7"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78339" autoAdjust="0"/>
  </p:normalViewPr>
  <p:slideViewPr>
    <p:cSldViewPr snapToGrid="0">
      <p:cViewPr>
        <p:scale>
          <a:sx n="75" d="100"/>
          <a:sy n="75" d="100"/>
        </p:scale>
        <p:origin x="1026" y="-690"/>
      </p:cViewPr>
      <p:guideLst/>
    </p:cSldViewPr>
  </p:slideViewPr>
  <p:notesTextViewPr>
    <p:cViewPr>
      <p:scale>
        <a:sx n="1" d="1"/>
        <a:sy n="1" d="1"/>
      </p:scale>
      <p:origin x="0" y="-70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分析现有的图计算的特点，抽象出在流式场景下图计算算法的典型特征。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r>
            <a:rPr lang="zh-CN" altLang="en-US" dirty="0" smtClean="0"/>
            <a:t>实现图计算中常用的算法，并给出这些算法的评测指标和评测结果。</a:t>
          </a:r>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结合金融反欺诈应用，验证整套系统的正确性和有效性。</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更细致的说明问题</a:t>
            </a:r>
            <a:endParaRPr lang="en-US" altLang="zh-CN" dirty="0" smtClean="0"/>
          </a:p>
          <a:p>
            <a:r>
              <a:rPr lang="zh-CN" altLang="en-US" dirty="0" smtClean="0"/>
              <a:t>影响范围，影响步数</a:t>
            </a:r>
            <a:endParaRPr lang="en-US" altLang="zh-CN" dirty="0" smtClean="0"/>
          </a:p>
          <a:p>
            <a:r>
              <a:rPr lang="zh-CN" altLang="en-US" dirty="0" smtClean="0"/>
              <a:t>有些过程需要一条一条处理，有些需要整体到达后批处理</a:t>
            </a:r>
            <a:endParaRPr lang="en-US" altLang="zh-CN" dirty="0" smtClean="0"/>
          </a:p>
          <a:p>
            <a:endParaRPr lang="en-US" altLang="zh-CN" dirty="0" smtClean="0"/>
          </a:p>
          <a:p>
            <a:r>
              <a:rPr lang="zh-CN" altLang="en-US" dirty="0" smtClean="0"/>
              <a:t>有些是一步做完，有些是多步做完；有些影响范围是局部的，有些是全部的。</a:t>
            </a:r>
            <a:endParaRPr lang="en-US" altLang="zh-CN" dirty="0" smtClean="0"/>
          </a:p>
          <a:p>
            <a:endParaRPr lang="en-US" altLang="zh-CN" dirty="0" smtClean="0"/>
          </a:p>
          <a:p>
            <a:r>
              <a:rPr lang="zh-CN" altLang="en-US" dirty="0" smtClean="0"/>
              <a:t>更新测策略是多样化的：针对不同的算法有不同的方案</a:t>
            </a:r>
            <a:endParaRPr lang="en-US" altLang="zh-CN" dirty="0" smtClean="0"/>
          </a:p>
          <a:p>
            <a:r>
              <a:rPr lang="zh-CN" altLang="en-US" dirty="0" smtClean="0"/>
              <a:t>多步传播</a:t>
            </a:r>
            <a:r>
              <a:rPr lang="en-US" altLang="zh-CN" dirty="0" smtClean="0"/>
              <a:t>-&gt;</a:t>
            </a:r>
            <a:r>
              <a:rPr lang="en-US" altLang="zh-CN" baseline="0" dirty="0" smtClean="0"/>
              <a:t> 1. </a:t>
            </a:r>
            <a:r>
              <a:rPr lang="zh-CN" altLang="en-US" baseline="0" dirty="0" smtClean="0"/>
              <a:t>更新的边和点放在同一个</a:t>
            </a:r>
            <a:r>
              <a:rPr lang="en-US" altLang="zh-CN" baseline="0" dirty="0" smtClean="0"/>
              <a:t>partition,</a:t>
            </a:r>
            <a:endParaRPr lang="en-US" altLang="zh-CN" dirty="0" smtClean="0"/>
          </a:p>
          <a:p>
            <a:endParaRPr lang="en-US" altLang="zh-CN" dirty="0" smtClean="0"/>
          </a:p>
          <a:p>
            <a:r>
              <a:rPr lang="zh-CN" altLang="en-US" dirty="0" smtClean="0"/>
              <a:t>在流场景下，设计代价小，精确度高的模型。</a:t>
            </a:r>
            <a:endParaRPr lang="en-US" altLang="zh-CN" dirty="0" smtClean="0"/>
          </a:p>
          <a:p>
            <a:endParaRPr lang="en-US" altLang="zh-CN" dirty="0" smtClean="0"/>
          </a:p>
          <a:p>
            <a:r>
              <a:rPr lang="zh-CN" altLang="en-US" dirty="0" smtClean="0"/>
              <a:t>和批代价小相比，提高多少倍</a:t>
            </a:r>
            <a:endParaRPr lang="en-US" altLang="zh-CN" dirty="0" smtClean="0"/>
          </a:p>
          <a:p>
            <a:endParaRPr lang="en-US" altLang="zh-CN" dirty="0" smtClean="0"/>
          </a:p>
          <a:p>
            <a:r>
              <a:rPr lang="zh-CN" altLang="en-US" dirty="0" smtClean="0"/>
              <a:t>和流的精确度比，提高多少</a:t>
            </a:r>
            <a:endParaRPr lang="en-US" altLang="zh-CN" dirty="0" smtClean="0"/>
          </a:p>
          <a:p>
            <a:endParaRPr lang="en-US" altLang="zh-CN" dirty="0" smtClean="0"/>
          </a:p>
          <a:p>
            <a:r>
              <a:rPr lang="zh-CN" altLang="en-US" dirty="0" smtClean="0"/>
              <a:t>可调的更新模式，</a:t>
            </a:r>
            <a:endParaRPr lang="en-US" altLang="zh-CN" dirty="0" smtClean="0"/>
          </a:p>
          <a:p>
            <a:r>
              <a:rPr lang="zh-CN" altLang="en-US" dirty="0" smtClean="0"/>
              <a:t>转换成流或批的方式，</a:t>
            </a:r>
            <a:endParaRPr lang="en-US" altLang="zh-CN" dirty="0" smtClean="0"/>
          </a:p>
          <a:p>
            <a:r>
              <a:rPr lang="zh-CN" altLang="en-US" dirty="0" smtClean="0"/>
              <a:t>图划分问题</a:t>
            </a:r>
            <a:endParaRPr lang="en-US" altLang="zh-CN" dirty="0" smtClean="0"/>
          </a:p>
          <a:p>
            <a:r>
              <a:rPr lang="zh-CN" altLang="en-US" dirty="0" smtClean="0"/>
              <a:t>并发做更新。</a:t>
            </a:r>
            <a:endParaRPr lang="en-US" altLang="zh-CN" dirty="0" smtClean="0"/>
          </a:p>
          <a:p>
            <a:r>
              <a:rPr lang="en-US" altLang="zh-CN" dirty="0" smtClean="0"/>
              <a:t>Delta</a:t>
            </a:r>
            <a:r>
              <a:rPr lang="zh-CN" altLang="en-US" dirty="0" smtClean="0"/>
              <a:t>并发更新</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16</a:t>
            </a:fld>
            <a:endParaRPr lang="zh-CN" altLang="en-US"/>
          </a:p>
        </p:txBody>
      </p:sp>
    </p:spTree>
    <p:extLst>
      <p:ext uri="{BB962C8B-B14F-4D97-AF65-F5344CB8AC3E}">
        <p14:creationId xmlns:p14="http://schemas.microsoft.com/office/powerpoint/2010/main" val="219216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17</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18</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22</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847580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en-US" altLang="zh-CN" sz="1200" b="1" kern="1200" dirty="0" smtClean="0">
                <a:solidFill>
                  <a:schemeClr val="tx1"/>
                </a:solidFill>
                <a:effectLst/>
                <a:latin typeface="+mn-lt"/>
                <a:ea typeface="+mn-ea"/>
                <a:cs typeface="+mn-cs"/>
              </a:rPr>
              <a:t>Application</a:t>
            </a:r>
            <a:r>
              <a:rPr lang="zh-CN" altLang="zh-CN" sz="1200" kern="1200" dirty="0" smtClean="0">
                <a:solidFill>
                  <a:schemeClr val="tx1"/>
                </a:solidFill>
                <a:effectLst/>
                <a:latin typeface="+mn-lt"/>
                <a:ea typeface="+mn-ea"/>
                <a:cs typeface="+mn-cs"/>
              </a:rPr>
              <a:t>：面向用户的上层运用，这些运用涵盖了典型的使用场景，例如链接分析、欺诈检测、社区发现等，是针对某个具体问题的具体应用；</a:t>
            </a:r>
          </a:p>
          <a:p>
            <a:pPr lvl="0"/>
            <a:r>
              <a:rPr lang="en-US" altLang="zh-CN" sz="1200" b="1" kern="1200" dirty="0" smtClean="0">
                <a:solidFill>
                  <a:schemeClr val="tx1"/>
                </a:solidFill>
                <a:effectLst/>
                <a:latin typeface="+mn-lt"/>
                <a:ea typeface="+mn-ea"/>
                <a:cs typeface="+mn-cs"/>
              </a:rPr>
              <a:t>Library</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框架提供给用户使用的丰富的库函数和图算法。诸如</a:t>
            </a:r>
            <a:r>
              <a:rPr lang="en-US" altLang="zh-CN" sz="1200" kern="1200" dirty="0" smtClean="0">
                <a:solidFill>
                  <a:schemeClr val="tx1"/>
                </a:solidFill>
                <a:effectLst/>
                <a:latin typeface="+mn-lt"/>
                <a:ea typeface="+mn-ea"/>
                <a:cs typeface="+mn-cs"/>
              </a:rPr>
              <a:t>PageRank, Triangle Count, Connected Components</a:t>
            </a:r>
            <a:r>
              <a:rPr lang="zh-CN" altLang="zh-CN" sz="1200" kern="1200" dirty="0" smtClean="0">
                <a:solidFill>
                  <a:schemeClr val="tx1"/>
                </a:solidFill>
                <a:effectLst/>
                <a:latin typeface="+mn-lt"/>
                <a:ea typeface="+mn-ea"/>
                <a:cs typeface="+mn-cs"/>
              </a:rPr>
              <a:t>等算法包都会在该层中体现；</a:t>
            </a:r>
          </a:p>
          <a:p>
            <a:pPr lvl="0"/>
            <a:r>
              <a:rPr lang="en-US" altLang="zh-CN" sz="1200" b="1" kern="1200" dirty="0" smtClean="0">
                <a:solidFill>
                  <a:schemeClr val="tx1"/>
                </a:solidFill>
                <a:effectLst/>
                <a:latin typeface="+mn-lt"/>
                <a:ea typeface="+mn-ea"/>
                <a:cs typeface="+mn-cs"/>
              </a:rPr>
              <a:t>Graph Streaming Model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该层屏蔽了底层的实现细节，向用户提供了一个统一的流式图数据的处理模型，该层需要充分考虑图计算和流处理的特点，针对图计算的核心问题：存储、切分和计算，以及流处理的核心问题：计算、分片和窗口，能够很好的将两者融合起来，为上层用户提供一个统一的视角，</a:t>
            </a:r>
            <a:r>
              <a:rPr lang="zh-CN" altLang="zh-CN" sz="1200" b="1" kern="1200" dirty="0" smtClean="0">
                <a:solidFill>
                  <a:schemeClr val="tx1"/>
                </a:solidFill>
                <a:effectLst/>
                <a:latin typeface="+mn-lt"/>
                <a:ea typeface="+mn-ea"/>
                <a:cs typeface="+mn-cs"/>
              </a:rPr>
              <a:t>构建面向连续流式图数据的计算模型</a:t>
            </a:r>
            <a:r>
              <a:rPr lang="zh-CN" altLang="zh-CN" sz="1200" kern="1200" dirty="0" smtClean="0">
                <a:solidFill>
                  <a:schemeClr val="tx1"/>
                </a:solidFill>
                <a:effectLst/>
                <a:latin typeface="+mn-lt"/>
                <a:ea typeface="+mn-ea"/>
                <a:cs typeface="+mn-cs"/>
              </a:rPr>
              <a:t>；</a:t>
            </a:r>
          </a:p>
          <a:p>
            <a:pPr lvl="0"/>
            <a:r>
              <a:rPr lang="en-US" altLang="zh-CN" sz="1200" b="1" kern="1200" dirty="0" smtClean="0">
                <a:solidFill>
                  <a:schemeClr val="tx1"/>
                </a:solidFill>
                <a:effectLst/>
                <a:latin typeface="+mn-lt"/>
                <a:ea typeface="+mn-ea"/>
                <a:cs typeface="+mn-cs"/>
              </a:rPr>
              <a:t>Specific Engine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最底层的具体的引擎，例如可以借用现有的</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这样的分布式并行计算框架作为整个系统的底层执行引擎。</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2017/1/9</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38</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针对静态图批处理模型和动态图流处理模型，现有的工作已经很多。对于静态图批处理模型，它应用的场景一般是假设图数据是稳定的，适合离线的图数据分析，而对于图数据是动态变化的场景则不适用</a:t>
            </a:r>
            <a:r>
              <a:rPr lang="zh-CN" altLang="en-US" sz="1200" kern="1200" dirty="0" smtClean="0">
                <a:solidFill>
                  <a:schemeClr val="tx1"/>
                </a:solidFill>
                <a:effectLst/>
                <a:latin typeface="+mn-lt"/>
                <a:ea typeface="+mn-ea"/>
                <a:cs typeface="+mn-cs"/>
              </a:rPr>
              <a:t>，而且离线计算的实时性差，不能实时反馈计算结果，这在实时性要求高的场景，比如欺诈检测是非常不适用的</a:t>
            </a:r>
            <a:r>
              <a:rPr lang="zh-CN" altLang="zh-CN" sz="1200" kern="1200" dirty="0" smtClean="0">
                <a:solidFill>
                  <a:schemeClr val="tx1"/>
                </a:solidFill>
                <a:effectLst/>
                <a:latin typeface="+mn-lt"/>
                <a:ea typeface="+mn-ea"/>
                <a:cs typeface="+mn-cs"/>
              </a:rPr>
              <a:t>；而针对动态图的流处理模型，现有论文的研究工作主要集中在如何采用抽样和化简的方式来进行估算。虽然已有大量文献通过各种优化的方式提高了这种估算的精度，但这种估算毕竟不是准确计算，在对结果要求苛刻的场景中缺乏可信度。</a:t>
            </a:r>
            <a:r>
              <a:rPr lang="zh-CN" altLang="en-US" sz="1200" kern="1200" dirty="0" smtClean="0">
                <a:solidFill>
                  <a:schemeClr val="tx1"/>
                </a:solidFill>
                <a:effectLst/>
                <a:latin typeface="+mn-lt"/>
                <a:ea typeface="+mn-ea"/>
                <a:cs typeface="+mn-cs"/>
              </a:rPr>
              <a:t>而且现</a:t>
            </a:r>
            <a:r>
              <a:rPr lang="zh-CN" altLang="en-US" dirty="0" smtClean="0"/>
              <a:t>有的流处理模型，主要都是针对特定的问题，给出特定的解决方案，可能在一个场景中非常适用，在另外一个场景中不再适用，没有一个统一的模型。</a:t>
            </a:r>
            <a:endParaRPr lang="en-US" altLang="zh-CN" dirty="0" smtClean="0"/>
          </a:p>
          <a:p>
            <a:r>
              <a:rPr lang="zh-CN" altLang="en-US" dirty="0" smtClean="0"/>
              <a:t>因此，文本提出的面向连续流式图数据的处理系统，希望构建一个统一的模型，来解决动态图计算的问题。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55968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package" Target="../embeddings/Microsoft_Visio___1.vsd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package" Target="../embeddings/Microsoft_Visio___2.vsdx"/></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Visio___4.vsdx"/><Relationship Id="rId5" Type="http://schemas.openxmlformats.org/officeDocument/2006/relationships/image" Target="../media/image35.emf"/><Relationship Id="rId4" Type="http://schemas.openxmlformats.org/officeDocument/2006/relationships/package" Target="../embeddings/Microsoft_Visio___3.vsdx"/></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2.emf"/><Relationship Id="rId5" Type="http://schemas.openxmlformats.org/officeDocument/2006/relationships/package" Target="../embeddings/Microsoft_Visio___6.vsdx"/><Relationship Id="rId4" Type="http://schemas.openxmlformats.org/officeDocument/2006/relationships/image" Target="../media/image41.emf"/></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面向连续流式图计算</a:t>
            </a:r>
            <a:r>
              <a:rPr lang="en-US" altLang="zh-CN" dirty="0" smtClean="0"/>
              <a:t/>
            </a:r>
            <a:br>
              <a:rPr lang="en-US" altLang="zh-CN" dirty="0" smtClean="0"/>
            </a:br>
            <a:r>
              <a:rPr lang="zh-CN" altLang="en-US" dirty="0" smtClean="0"/>
              <a:t>系统的设计与实现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26190"/>
    </mc:Choice>
    <mc:Fallback xmlns="">
      <p:transition spd="slow" advTm="261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目标：建立面向连续流式图数据的增量图计算模型</a:t>
            </a:r>
          </a:p>
        </p:txBody>
      </p:sp>
      <p:graphicFrame>
        <p:nvGraphicFramePr>
          <p:cNvPr id="22" name="图示 21"/>
          <p:cNvGraphicFramePr/>
          <p:nvPr>
            <p:extLst>
              <p:ext uri="{D42A27DB-BD31-4B8C-83A1-F6EECF244321}">
                <p14:modId xmlns:p14="http://schemas.microsoft.com/office/powerpoint/2010/main" val="1411999136"/>
              </p:ext>
            </p:extLst>
          </p:nvPr>
        </p:nvGraphicFramePr>
        <p:xfrm>
          <a:off x="1348468" y="2128837"/>
          <a:ext cx="6266770"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graphicFrame>
        <p:nvGraphicFramePr>
          <p:cNvPr id="5" name="表格 4"/>
          <p:cNvGraphicFramePr>
            <a:graphicFrameLocks noGrp="1"/>
          </p:cNvGraphicFramePr>
          <p:nvPr>
            <p:extLst>
              <p:ext uri="{D42A27DB-BD31-4B8C-83A1-F6EECF244321}">
                <p14:modId xmlns:p14="http://schemas.microsoft.com/office/powerpoint/2010/main" val="2865484722"/>
              </p:ext>
            </p:extLst>
          </p:nvPr>
        </p:nvGraphicFramePr>
        <p:xfrm>
          <a:off x="377371" y="1990692"/>
          <a:ext cx="8302171" cy="3697932"/>
        </p:xfrm>
        <a:graphic>
          <a:graphicData uri="http://schemas.openxmlformats.org/drawingml/2006/table">
            <a:tbl>
              <a:tblPr firstRow="1" bandRow="1">
                <a:tableStyleId>{5C22544A-7EE6-4342-B048-85BDC9FD1C3A}</a:tableStyleId>
              </a:tblPr>
              <a:tblGrid>
                <a:gridCol w="1469558"/>
                <a:gridCol w="1769201"/>
                <a:gridCol w="1687804"/>
                <a:gridCol w="1809448"/>
                <a:gridCol w="1566160"/>
              </a:tblGrid>
              <a:tr h="699609">
                <a:tc>
                  <a:txBody>
                    <a:bodyPr/>
                    <a:lstStyle/>
                    <a:p>
                      <a:endParaRPr lang="zh-CN" altLang="en-US" dirty="0"/>
                    </a:p>
                  </a:txBody>
                  <a:tcPr/>
                </a:tc>
                <a:tc>
                  <a:txBody>
                    <a:bodyPr/>
                    <a:lstStyle/>
                    <a:p>
                      <a:r>
                        <a:rPr lang="en-US" altLang="zh-CN" dirty="0" smtClean="0"/>
                        <a:t>Degree</a:t>
                      </a:r>
                      <a:endParaRPr lang="zh-CN" altLang="en-US" dirty="0"/>
                    </a:p>
                  </a:txBody>
                  <a:tcPr/>
                </a:tc>
                <a:tc>
                  <a:txBody>
                    <a:bodyPr/>
                    <a:lstStyle/>
                    <a:p>
                      <a:r>
                        <a:rPr lang="en-US" altLang="zh-CN" dirty="0" smtClean="0"/>
                        <a:t>Triangle Count</a:t>
                      </a:r>
                      <a:endParaRPr lang="zh-CN" altLang="en-US" dirty="0"/>
                    </a:p>
                  </a:txBody>
                  <a:tcPr/>
                </a:tc>
                <a:tc>
                  <a:txBody>
                    <a:bodyPr/>
                    <a:lstStyle/>
                    <a:p>
                      <a:r>
                        <a:rPr lang="en-US" altLang="zh-CN" dirty="0" smtClean="0"/>
                        <a:t>Single Source Shortest Path</a:t>
                      </a:r>
                      <a:endParaRPr lang="zh-CN" altLang="en-US" dirty="0"/>
                    </a:p>
                  </a:txBody>
                  <a:tcPr/>
                </a:tc>
                <a:tc>
                  <a:txBody>
                    <a:bodyPr/>
                    <a:lstStyle/>
                    <a:p>
                      <a:r>
                        <a:rPr lang="en-US" altLang="zh-CN" dirty="0" smtClean="0"/>
                        <a:t>PageRank</a:t>
                      </a:r>
                      <a:endParaRPr lang="zh-CN" altLang="en-US" dirty="0"/>
                    </a:p>
                  </a:txBody>
                  <a:tcPr/>
                </a:tc>
              </a:tr>
              <a:tr h="999441">
                <a:tc>
                  <a:txBody>
                    <a:bodyPr/>
                    <a:lstStyle/>
                    <a:p>
                      <a:r>
                        <a:rPr lang="zh-CN" altLang="en-US" dirty="0" smtClean="0"/>
                        <a:t>影响范围</a:t>
                      </a:r>
                      <a:endParaRPr lang="zh-CN" altLang="en-US" dirty="0"/>
                    </a:p>
                  </a:txBody>
                  <a:tcPr/>
                </a:tc>
                <a:tc>
                  <a:txBody>
                    <a:bodyPr/>
                    <a:lstStyle/>
                    <a:p>
                      <a:r>
                        <a:rPr lang="zh-CN" altLang="en-US" dirty="0" smtClean="0"/>
                        <a:t>节点本身</a:t>
                      </a:r>
                      <a:endParaRPr lang="zh-CN" altLang="en-US" dirty="0"/>
                    </a:p>
                  </a:txBody>
                  <a:tcPr/>
                </a:tc>
                <a:tc>
                  <a:txBody>
                    <a:bodyPr/>
                    <a:lstStyle/>
                    <a:p>
                      <a:r>
                        <a:rPr lang="zh-CN" altLang="en-US" dirty="0" smtClean="0"/>
                        <a:t>节点及其邻接点</a:t>
                      </a:r>
                      <a:endParaRPr lang="zh-CN" altLang="en-US" dirty="0"/>
                    </a:p>
                  </a:txBody>
                  <a:tcPr/>
                </a:tc>
                <a:tc>
                  <a:txBody>
                    <a:bodyPr/>
                    <a:lstStyle/>
                    <a:p>
                      <a:r>
                        <a:rPr lang="zh-CN" altLang="en-US" dirty="0" smtClean="0"/>
                        <a:t>由节点向外延展的单向路径</a:t>
                      </a:r>
                      <a:endParaRPr lang="zh-CN" altLang="en-US" dirty="0"/>
                    </a:p>
                  </a:txBody>
                  <a:tcPr/>
                </a:tc>
                <a:tc>
                  <a:txBody>
                    <a:bodyPr/>
                    <a:lstStyle/>
                    <a:p>
                      <a:r>
                        <a:rPr lang="zh-CN" altLang="en-US" dirty="0" smtClean="0"/>
                        <a:t>节点所在的整个连通子图</a:t>
                      </a:r>
                      <a:endParaRPr lang="zh-CN" altLang="en-US" dirty="0"/>
                    </a:p>
                  </a:txBody>
                  <a:tcPr/>
                </a:tc>
              </a:tr>
              <a:tr h="999441">
                <a:tc>
                  <a:txBody>
                    <a:bodyPr/>
                    <a:lstStyle/>
                    <a:p>
                      <a:r>
                        <a:rPr lang="zh-CN" altLang="en-US" dirty="0" smtClean="0"/>
                        <a:t>计算次数</a:t>
                      </a:r>
                      <a:endParaRPr lang="zh-CN" altLang="en-US" dirty="0"/>
                    </a:p>
                  </a:txBody>
                  <a:tcPr/>
                </a:tc>
                <a:tc>
                  <a:txBody>
                    <a:bodyPr/>
                    <a:lstStyle/>
                    <a:p>
                      <a:r>
                        <a:rPr lang="zh-CN" altLang="en-US" dirty="0" smtClean="0"/>
                        <a:t>受影响的节点仅计算一次</a:t>
                      </a:r>
                      <a:endParaRPr lang="zh-CN" altLang="en-US" dirty="0"/>
                    </a:p>
                  </a:txBody>
                  <a:tcPr/>
                </a:tc>
                <a:tc>
                  <a:txBody>
                    <a:bodyPr/>
                    <a:lstStyle/>
                    <a:p>
                      <a:r>
                        <a:rPr lang="zh-CN" altLang="en-US" dirty="0" smtClean="0"/>
                        <a:t>受影响的节点仅计算一次</a:t>
                      </a:r>
                      <a:endParaRPr lang="zh-CN" altLang="en-US" dirty="0"/>
                    </a:p>
                  </a:txBody>
                  <a:tcPr/>
                </a:tc>
                <a:tc>
                  <a:txBody>
                    <a:bodyPr/>
                    <a:lstStyle/>
                    <a:p>
                      <a:r>
                        <a:rPr lang="zh-CN" altLang="en-US" dirty="0" smtClean="0"/>
                        <a:t>受影响的节点仅计算一次</a:t>
                      </a:r>
                      <a:endParaRPr lang="zh-CN" altLang="en-US" dirty="0"/>
                    </a:p>
                  </a:txBody>
                  <a:tcPr/>
                </a:tc>
                <a:tc>
                  <a:txBody>
                    <a:bodyPr/>
                    <a:lstStyle/>
                    <a:p>
                      <a:r>
                        <a:rPr lang="zh-CN" altLang="en-US" dirty="0" smtClean="0"/>
                        <a:t>受影响节点多次迭代计算</a:t>
                      </a:r>
                      <a:endParaRPr lang="zh-CN" altLang="en-US" dirty="0"/>
                    </a:p>
                  </a:txBody>
                  <a:tcPr/>
                </a:tc>
              </a:tr>
              <a:tr h="999441">
                <a:tc>
                  <a:txBody>
                    <a:bodyPr/>
                    <a:lstStyle/>
                    <a:p>
                      <a:r>
                        <a:rPr lang="zh-CN" altLang="en-US" dirty="0" smtClean="0"/>
                        <a:t>计算顺序</a:t>
                      </a:r>
                      <a:endParaRPr lang="zh-CN" altLang="en-US" dirty="0"/>
                    </a:p>
                  </a:txBody>
                  <a:tcPr/>
                </a:tc>
                <a:tc>
                  <a:txBody>
                    <a:bodyPr/>
                    <a:lstStyle/>
                    <a:p>
                      <a:r>
                        <a:rPr lang="zh-CN" altLang="en-US" dirty="0" smtClean="0"/>
                        <a:t>计算结果与各个节点的计算顺序无关</a:t>
                      </a:r>
                      <a:endParaRPr lang="zh-CN" altLang="en-US" dirty="0"/>
                    </a:p>
                  </a:txBody>
                  <a:tcPr/>
                </a:tc>
                <a:tc>
                  <a:txBody>
                    <a:bodyPr/>
                    <a:lstStyle/>
                    <a:p>
                      <a:r>
                        <a:rPr lang="zh-CN" altLang="en-US" dirty="0" smtClean="0"/>
                        <a:t>计算结果与各个节点的计算顺序无关</a:t>
                      </a:r>
                      <a:endParaRPr lang="zh-CN" altLang="en-US" dirty="0"/>
                    </a:p>
                  </a:txBody>
                  <a:tcPr/>
                </a:tc>
                <a:tc>
                  <a:txBody>
                    <a:bodyPr/>
                    <a:lstStyle/>
                    <a:p>
                      <a:r>
                        <a:rPr lang="zh-CN" altLang="en-US" dirty="0" smtClean="0"/>
                        <a:t>计算结果与各个节点的计算顺序无关</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计算结果与各个节点的计算顺序相关</a:t>
                      </a:r>
                    </a:p>
                  </a:txBody>
                  <a:tcPr/>
                </a:tc>
              </a:tr>
            </a:tbl>
          </a:graphicData>
        </a:graphic>
      </p:graphicFrame>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grpSp>
        <p:nvGrpSpPr>
          <p:cNvPr id="8" name="组合 7"/>
          <p:cNvGrpSpPr/>
          <p:nvPr/>
        </p:nvGrpSpPr>
        <p:grpSpPr>
          <a:xfrm>
            <a:off x="356712" y="1900237"/>
            <a:ext cx="7785802" cy="3731305"/>
            <a:chOff x="1161416" y="734616"/>
            <a:chExt cx="10397488" cy="5287037"/>
          </a:xfrm>
        </p:grpSpPr>
        <p:sp>
          <p:nvSpPr>
            <p:cNvPr id="12" name="矩形 11"/>
            <p:cNvSpPr/>
            <p:nvPr/>
          </p:nvSpPr>
          <p:spPr>
            <a:xfrm>
              <a:off x="1161416" y="750153"/>
              <a:ext cx="6191884" cy="52715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矩形 12"/>
            <p:cNvSpPr/>
            <p:nvPr/>
          </p:nvSpPr>
          <p:spPr>
            <a:xfrm>
              <a:off x="1185546" y="742385"/>
              <a:ext cx="10373358" cy="52715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 name="矩形 10"/>
            <p:cNvSpPr/>
            <p:nvPr/>
          </p:nvSpPr>
          <p:spPr>
            <a:xfrm>
              <a:off x="1161416" y="734616"/>
              <a:ext cx="3829684" cy="52715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矩形 6"/>
            <p:cNvSpPr/>
            <p:nvPr/>
          </p:nvSpPr>
          <p:spPr>
            <a:xfrm>
              <a:off x="1161416" y="734617"/>
              <a:ext cx="3829684" cy="2196676"/>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pic>
          <p:nvPicPr>
            <p:cNvPr id="6" name="图片 5"/>
            <p:cNvPicPr>
              <a:picLocks noChangeAspect="1"/>
            </p:cNvPicPr>
            <p:nvPr/>
          </p:nvPicPr>
          <p:blipFill>
            <a:blip r:embed="rId3"/>
            <a:stretch>
              <a:fillRect/>
            </a:stretch>
          </p:blipFill>
          <p:spPr>
            <a:xfrm>
              <a:off x="1237617" y="750153"/>
              <a:ext cx="9869167" cy="5260782"/>
            </a:xfrm>
            <a:prstGeom prst="rect">
              <a:avLst/>
            </a:prstGeom>
          </p:spPr>
        </p:pic>
      </p:grpSp>
      <p:sp>
        <p:nvSpPr>
          <p:cNvPr id="19" name="文本框 18"/>
          <p:cNvSpPr txBox="1"/>
          <p:nvPr/>
        </p:nvSpPr>
        <p:spPr>
          <a:xfrm>
            <a:off x="3407204" y="1482015"/>
            <a:ext cx="2914030" cy="415498"/>
          </a:xfrm>
          <a:prstGeom prst="rect">
            <a:avLst/>
          </a:prstGeom>
          <a:noFill/>
        </p:spPr>
        <p:txBody>
          <a:bodyPr wrap="square" rtlCol="0">
            <a:spAutoFit/>
          </a:bodyPr>
          <a:lstStyle/>
          <a:p>
            <a:r>
              <a:rPr lang="zh-CN" altLang="en-US" sz="2100" dirty="0"/>
              <a:t>影响</a:t>
            </a:r>
            <a:r>
              <a:rPr lang="zh-CN" altLang="en-US" sz="2100" dirty="0" smtClean="0"/>
              <a:t>范围是不同的</a:t>
            </a:r>
            <a:endParaRPr lang="zh-CN" altLang="en-US" sz="2100" dirty="0"/>
          </a:p>
        </p:txBody>
      </p:sp>
    </p:spTree>
    <p:extLst>
      <p:ext uri="{BB962C8B-B14F-4D97-AF65-F5344CB8AC3E}">
        <p14:creationId xmlns:p14="http://schemas.microsoft.com/office/powerpoint/2010/main" val="65471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a:t>
            </a:r>
            <a:r>
              <a:rPr lang="zh-CN" altLang="en-US" dirty="0" smtClean="0"/>
              <a:t>、研究内容</a:t>
            </a:r>
            <a:r>
              <a:rPr lang="en-US" altLang="zh-CN" dirty="0" smtClean="0"/>
              <a:t>-</a:t>
            </a:r>
            <a:r>
              <a:rPr lang="zh-CN" altLang="en-US" sz="2400" dirty="0" smtClean="0"/>
              <a:t>模型</a:t>
            </a:r>
            <a:r>
              <a:rPr lang="zh-CN" altLang="en-US" sz="2400" dirty="0"/>
              <a:t>构建</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6" name="Rectangle 2"/>
          <p:cNvSpPr>
            <a:spLocks noChangeArrowheads="1"/>
          </p:cNvSpPr>
          <p:nvPr/>
        </p:nvSpPr>
        <p:spPr bwMode="auto">
          <a:xfrm>
            <a:off x="1104900" y="1786292"/>
            <a:ext cx="132870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7" name="对象 6"/>
          <p:cNvGraphicFramePr>
            <a:graphicFrameLocks noChangeAspect="1"/>
          </p:cNvGraphicFramePr>
          <p:nvPr>
            <p:extLst/>
          </p:nvPr>
        </p:nvGraphicFramePr>
        <p:xfrm>
          <a:off x="1104900" y="2417658"/>
          <a:ext cx="6396846" cy="2625830"/>
        </p:xfrm>
        <a:graphic>
          <a:graphicData uri="http://schemas.openxmlformats.org/presentationml/2006/ole">
            <mc:AlternateContent xmlns:mc="http://schemas.openxmlformats.org/markup-compatibility/2006">
              <mc:Choice xmlns:v="urn:schemas-microsoft-com:vml" Requires="v">
                <p:oleObj spid="_x0000_s7187" name="Visio" r:id="rId4" imgW="10307769" imgH="4213807" progId="Visio.Drawing.15">
                  <p:embed/>
                </p:oleObj>
              </mc:Choice>
              <mc:Fallback>
                <p:oleObj name="Visio" r:id="rId4" imgW="10307769" imgH="4213807"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2417658"/>
                        <a:ext cx="6396846" cy="2625830"/>
                      </a:xfrm>
                      <a:prstGeom prst="rect">
                        <a:avLst/>
                      </a:prstGeom>
                      <a:noFill/>
                    </p:spPr>
                  </p:pic>
                </p:oleObj>
              </mc:Fallback>
            </mc:AlternateContent>
          </a:graphicData>
        </a:graphic>
      </p:graphicFrame>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17</a:t>
            </a:fld>
            <a:endParaRPr lang="zh-CN" altLang="en-US"/>
          </a:p>
        </p:txBody>
      </p:sp>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7" name="文本框 6"/>
          <p:cNvSpPr txBox="1"/>
          <p:nvPr/>
        </p:nvSpPr>
        <p:spPr>
          <a:xfrm>
            <a:off x="2196798" y="1488667"/>
            <a:ext cx="4006576" cy="415498"/>
          </a:xfrm>
          <a:prstGeom prst="rect">
            <a:avLst/>
          </a:prstGeom>
          <a:noFill/>
        </p:spPr>
        <p:txBody>
          <a:bodyPr wrap="square" rtlCol="0">
            <a:spAutoFit/>
          </a:bodyPr>
          <a:lstStyle/>
          <a:p>
            <a:r>
              <a:rPr lang="zh-CN" altLang="en-US" sz="2100" dirty="0"/>
              <a:t>基于状态更新的动态图计算模型</a:t>
            </a:r>
          </a:p>
        </p:txBody>
      </p:sp>
      <p:graphicFrame>
        <p:nvGraphicFramePr>
          <p:cNvPr id="6" name="对象 5"/>
          <p:cNvGraphicFramePr>
            <a:graphicFrameLocks noChangeAspect="1"/>
          </p:cNvGraphicFramePr>
          <p:nvPr>
            <p:extLst>
              <p:ext uri="{D42A27DB-BD31-4B8C-83A1-F6EECF244321}">
                <p14:modId xmlns:p14="http://schemas.microsoft.com/office/powerpoint/2010/main" val="1258079102"/>
              </p:ext>
            </p:extLst>
          </p:nvPr>
        </p:nvGraphicFramePr>
        <p:xfrm>
          <a:off x="1512306" y="2867521"/>
          <a:ext cx="5833858" cy="2021842"/>
        </p:xfrm>
        <a:graphic>
          <a:graphicData uri="http://schemas.openxmlformats.org/presentationml/2006/ole">
            <mc:AlternateContent xmlns:mc="http://schemas.openxmlformats.org/markup-compatibility/2006">
              <mc:Choice xmlns:v="urn:schemas-microsoft-com:vml" Requires="v">
                <p:oleObj spid="_x0000_s3299"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2867521"/>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4884501"/>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1927249"/>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1906203"/>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70860" y="2145891"/>
                <a:ext cx="4312803" cy="2516073"/>
              </a:xfrm>
              <a:prstGeom prst="rect">
                <a:avLst/>
              </a:prstGeom>
            </p:spPr>
            <p:txBody>
              <a:bodyPr wrap="square">
                <a:spAutoFit/>
              </a:bodyPr>
              <a:lstStyle/>
              <a:p>
                <a:pPr indent="200025" algn="just"/>
                <a:endParaRPr lang="en-US" altLang="zh-CN" kern="100" dirty="0" smtClean="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endParaRPr lang="en-US" altLang="zh-CN" sz="135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70860" y="2145891"/>
                <a:ext cx="4312803" cy="2516073"/>
              </a:xfrm>
              <a:prstGeom prst="rect">
                <a:avLst/>
              </a:prstGeom>
              <a:blipFill rotWithShape="0">
                <a:blip r:embed="rId2"/>
                <a:stretch>
                  <a:fillRect l="-1273" r="-6365"/>
                </a:stretch>
              </a:blipFill>
            </p:spPr>
            <p:txBody>
              <a:bodyPr/>
              <a:lstStyle/>
              <a:p>
                <a:r>
                  <a:rPr lang="zh-CN" altLang="en-US">
                    <a:noFill/>
                  </a:rPr>
                  <a:t> </a:t>
                </a:r>
              </a:p>
            </p:txBody>
          </p:sp>
        </mc:Fallback>
      </mc:AlternateContent>
      <p:pic>
        <p:nvPicPr>
          <p:cNvPr id="16" name="图片 15"/>
          <p:cNvPicPr>
            <a:picLocks noChangeAspect="1"/>
          </p:cNvPicPr>
          <p:nvPr/>
        </p:nvPicPr>
        <p:blipFill>
          <a:blip r:embed="rId3"/>
          <a:stretch>
            <a:fillRect/>
          </a:stretch>
        </p:blipFill>
        <p:spPr>
          <a:xfrm>
            <a:off x="4883663" y="1904642"/>
            <a:ext cx="2380384" cy="1761485"/>
          </a:xfrm>
          <a:prstGeom prst="rect">
            <a:avLst/>
          </a:prstGeom>
        </p:spPr>
      </p:pic>
      <p:sp>
        <p:nvSpPr>
          <p:cNvPr id="17" name="文本框 16"/>
          <p:cNvSpPr txBox="1"/>
          <p:nvPr/>
        </p:nvSpPr>
        <p:spPr>
          <a:xfrm>
            <a:off x="7264047" y="2299050"/>
            <a:ext cx="1693718" cy="923330"/>
          </a:xfrm>
          <a:prstGeom prst="rect">
            <a:avLst/>
          </a:prstGeom>
          <a:noFill/>
        </p:spPr>
        <p:txBody>
          <a:bodyPr wrap="square" rtlCol="0">
            <a:spAutoFit/>
          </a:bodyPr>
          <a:lstStyle/>
          <a:p>
            <a:r>
              <a:rPr lang="en-US" altLang="zh-CN" sz="1350" dirty="0"/>
              <a:t>State1 :</a:t>
            </a:r>
          </a:p>
          <a:p>
            <a:r>
              <a:rPr lang="zh-CN" altLang="en-US" sz="1350" dirty="0"/>
              <a:t>（</a:t>
            </a:r>
            <a:r>
              <a:rPr lang="en-US" altLang="zh-CN" sz="1350" dirty="0"/>
              <a:t>a,1</a:t>
            </a:r>
            <a:r>
              <a:rPr lang="zh-CN" altLang="en-US" sz="1350" dirty="0"/>
              <a:t>）</a:t>
            </a:r>
            <a:r>
              <a:rPr lang="en-US" altLang="zh-CN" sz="1350" dirty="0"/>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p>
        </p:txBody>
      </p:sp>
      <p:sp>
        <p:nvSpPr>
          <p:cNvPr id="18" name="文本框 17"/>
          <p:cNvSpPr txBox="1"/>
          <p:nvPr/>
        </p:nvSpPr>
        <p:spPr>
          <a:xfrm>
            <a:off x="7264047" y="4396507"/>
            <a:ext cx="1392382" cy="507831"/>
          </a:xfrm>
          <a:prstGeom prst="rect">
            <a:avLst/>
          </a:prstGeom>
          <a:noFill/>
        </p:spPr>
        <p:txBody>
          <a:bodyPr wrap="square" rtlCol="0">
            <a:spAutoFit/>
          </a:bodyPr>
          <a:lstStyle/>
          <a:p>
            <a:r>
              <a:rPr lang="en-US" altLang="zh-CN" sz="1350" dirty="0"/>
              <a:t>Event:</a:t>
            </a:r>
          </a:p>
          <a:p>
            <a:r>
              <a:rPr lang="en-US" altLang="zh-CN" sz="1350" dirty="0"/>
              <a:t>Z = (e(a, f)</a:t>
            </a:r>
            <a:r>
              <a:rPr lang="zh-CN" altLang="en-US" sz="1350" dirty="0"/>
              <a:t>，</a:t>
            </a:r>
            <a:r>
              <a:rPr lang="en-US" altLang="zh-CN" sz="1350" dirty="0"/>
              <a:t>add)</a:t>
            </a:r>
            <a:endParaRPr lang="zh-CN" altLang="en-US" sz="1350" dirty="0"/>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23" name="图片 22"/>
          <p:cNvPicPr>
            <a:picLocks noChangeAspect="1"/>
          </p:cNvPicPr>
          <p:nvPr/>
        </p:nvPicPr>
        <p:blipFill>
          <a:blip r:embed="rId4"/>
          <a:stretch>
            <a:fillRect/>
          </a:stretch>
        </p:blipFill>
        <p:spPr>
          <a:xfrm>
            <a:off x="6203373" y="4176200"/>
            <a:ext cx="437324" cy="1196598"/>
          </a:xfrm>
          <a:prstGeom prst="rect">
            <a:avLst/>
          </a:prstGeom>
        </p:spPr>
      </p:pic>
    </p:spTree>
    <p:extLst>
      <p:ext uri="{BB962C8B-B14F-4D97-AF65-F5344CB8AC3E}">
        <p14:creationId xmlns:p14="http://schemas.microsoft.com/office/powerpoint/2010/main" val="3767807175"/>
      </p:ext>
    </p:extLst>
  </p:cSld>
  <p:clrMapOvr>
    <a:masterClrMapping/>
  </p:clrMapOvr>
  <mc:AlternateContent xmlns:mc="http://schemas.openxmlformats.org/markup-compatibility/2006" xmlns:p14="http://schemas.microsoft.com/office/powerpoint/2010/main">
    <mc:Choice Requires="p14">
      <p:transition spd="slow" p14:dur="2000" advTm="2420"/>
    </mc:Choice>
    <mc:Fallback xmlns="">
      <p:transition spd="slow" advTm="242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背景和现状</a:t>
            </a:r>
            <a:endParaRPr lang="en-US" altLang="zh-CN" dirty="0" smtClean="0"/>
          </a:p>
          <a:p>
            <a:r>
              <a:rPr lang="zh-CN" altLang="en-US" dirty="0" smtClean="0"/>
              <a:t>研究</a:t>
            </a:r>
            <a:r>
              <a:rPr lang="zh-CN" altLang="en-US" dirty="0"/>
              <a:t>目标</a:t>
            </a:r>
            <a:endParaRPr lang="en-US" altLang="zh-CN" dirty="0" smtClean="0"/>
          </a:p>
          <a:p>
            <a:r>
              <a:rPr lang="zh-CN" altLang="en-US" dirty="0" smtClean="0"/>
              <a:t>研究内容</a:t>
            </a:r>
            <a:endParaRPr lang="en-US" altLang="zh-CN" dirty="0" smtClean="0"/>
          </a:p>
          <a:p>
            <a:r>
              <a:rPr lang="zh-CN" altLang="en-US" dirty="0" smtClean="0"/>
              <a:t>系统设计与实现</a:t>
            </a:r>
            <a:endParaRPr lang="en-US" altLang="zh-CN" dirty="0" smtClean="0"/>
          </a:p>
          <a:p>
            <a:r>
              <a:rPr lang="zh-CN" altLang="en-US" dirty="0" smtClean="0"/>
              <a:t>系统验证</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3080"/>
    </mc:Choice>
    <mc:Fallback xmlns="">
      <p:transition spd="slow" advTm="308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58324" y="1893217"/>
                <a:ext cx="5167067" cy="923330"/>
              </a:xfrm>
              <a:prstGeom prst="rect">
                <a:avLst/>
              </a:prstGeom>
            </p:spPr>
            <p:txBody>
              <a:bodyPr wrap="square">
                <a:spAutoFit/>
              </a:bodyPr>
              <a:lstStyle/>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en-US" dirty="0"/>
                  <a:t>（</a:t>
                </a:r>
                <a:r>
                  <a:rPr lang="en-US" altLang="zh-CN" dirty="0"/>
                  <a:t>3</a:t>
                </a:r>
                <a:r>
                  <a:rPr lang="zh-CN" altLang="en-US" dirty="0"/>
                  <a:t>）</a:t>
                </a:r>
                <a:r>
                  <a:rPr lang="zh-CN" altLang="zh-CN" dirty="0"/>
                  <a:t>定义图的</a:t>
                </a:r>
                <a14:m>
                  <m:oMath xmlns:m="http://schemas.openxmlformats.org/officeDocument/2006/math">
                    <m:r>
                      <a:rPr lang="en-US" altLang="zh-CN" i="1">
                        <a:latin typeface="Cambria Math" panose="02040503050406030204" pitchFamily="18" charset="0"/>
                      </a:rPr>
                      <m:t>𝑈𝑝𝑑𝑎𝑡𝑒</m:t>
                    </m:r>
                  </m:oMath>
                </a14:m>
                <a:r>
                  <a:rPr lang="zh-CN" altLang="zh-CN" dirty="0"/>
                  <a:t>方法：</a:t>
                </a:r>
              </a:p>
              <a:p>
                <a:r>
                  <a:rPr lang="en-US" altLang="zh-CN" dirty="0"/>
                  <a:t>	</a:t>
                </a:r>
                <a:endParaRPr lang="en-US" altLang="zh-CN"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44431" y="1381289"/>
                <a:ext cx="6889423" cy="1200329"/>
              </a:xfrm>
              <a:prstGeom prst="rect">
                <a:avLst/>
              </a:prstGeom>
              <a:blipFill rotWithShape="0">
                <a:blip r:embed="rId2"/>
                <a:stretch>
                  <a:fillRect/>
                </a:stretch>
              </a:blipFill>
            </p:spPr>
            <p:txBody>
              <a:bodyPr/>
              <a:lstStyle/>
              <a:p>
                <a:r>
                  <a:rPr lang="zh-CN" altLang="en-US">
                    <a:noFill/>
                  </a:rPr>
                  <a:t> </a:t>
                </a:r>
              </a:p>
            </p:txBody>
          </p:sp>
        </mc:Fallback>
      </mc:AlternateContent>
      <p:sp>
        <p:nvSpPr>
          <p:cNvPr id="17" name="文本框 16"/>
          <p:cNvSpPr txBox="1"/>
          <p:nvPr/>
        </p:nvSpPr>
        <p:spPr>
          <a:xfrm>
            <a:off x="5725391" y="4202422"/>
            <a:ext cx="1693718" cy="923330"/>
          </a:xfrm>
          <a:prstGeom prst="rect">
            <a:avLst/>
          </a:prstGeom>
          <a:noFill/>
        </p:spPr>
        <p:txBody>
          <a:bodyPr wrap="square" rtlCol="0">
            <a:spAutoFit/>
          </a:bodyPr>
          <a:lstStyle/>
          <a:p>
            <a:r>
              <a:rPr lang="en-US" altLang="zh-CN" sz="1350" dirty="0"/>
              <a:t>State2 :</a:t>
            </a:r>
          </a:p>
          <a:p>
            <a:r>
              <a:rPr lang="zh-CN" altLang="en-US" sz="1350" dirty="0">
                <a:solidFill>
                  <a:srgbClr val="ED7D31"/>
                </a:solidFill>
              </a:rPr>
              <a:t>（</a:t>
            </a:r>
            <a:r>
              <a:rPr lang="en-US" altLang="zh-CN" sz="1350" dirty="0">
                <a:solidFill>
                  <a:srgbClr val="ED7D31"/>
                </a:solidFill>
              </a:rPr>
              <a:t>a,2</a:t>
            </a:r>
            <a:r>
              <a:rPr lang="zh-CN" altLang="en-US" sz="1350" dirty="0">
                <a:solidFill>
                  <a:srgbClr val="ED7D31"/>
                </a:solidFill>
              </a:rPr>
              <a:t>）</a:t>
            </a:r>
            <a:r>
              <a:rPr lang="en-US" altLang="zh-CN" sz="1350" dirty="0">
                <a:solidFill>
                  <a:srgbClr val="ED7D31"/>
                </a:solidFill>
              </a:rPr>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r>
              <a:rPr lang="zh-CN" altLang="en-US" sz="1350" dirty="0">
                <a:solidFill>
                  <a:srgbClr val="ED7D31"/>
                </a:solidFill>
              </a:rPr>
              <a:t>（</a:t>
            </a:r>
            <a:r>
              <a:rPr lang="en-US" altLang="zh-CN" sz="1350" dirty="0">
                <a:solidFill>
                  <a:srgbClr val="ED7D31"/>
                </a:solidFill>
              </a:rPr>
              <a:t>f,1</a:t>
            </a:r>
            <a:r>
              <a:rPr lang="zh-CN" altLang="en-US" sz="1350" dirty="0">
                <a:solidFill>
                  <a:srgbClr val="ED7D31"/>
                </a:solidFill>
              </a:rPr>
              <a:t>）</a:t>
            </a:r>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487818" y="2206878"/>
            <a:ext cx="2435714" cy="1714286"/>
          </a:xfrm>
          <a:prstGeom prst="rect">
            <a:avLst/>
          </a:prstGeom>
        </p:spPr>
      </p:pic>
      <p:pic>
        <p:nvPicPr>
          <p:cNvPr id="4" name="图片 3"/>
          <p:cNvPicPr>
            <a:picLocks noChangeAspect="1"/>
          </p:cNvPicPr>
          <p:nvPr/>
        </p:nvPicPr>
        <p:blipFill>
          <a:blip r:embed="rId4"/>
          <a:stretch>
            <a:fillRect/>
          </a:stretch>
        </p:blipFill>
        <p:spPr>
          <a:xfrm>
            <a:off x="1498742" y="2516228"/>
            <a:ext cx="2753943" cy="3144086"/>
          </a:xfrm>
          <a:prstGeom prst="rect">
            <a:avLst/>
          </a:prstGeom>
        </p:spPr>
      </p:pic>
    </p:spTree>
    <p:extLst>
      <p:ext uri="{BB962C8B-B14F-4D97-AF65-F5344CB8AC3E}">
        <p14:creationId xmlns:p14="http://schemas.microsoft.com/office/powerpoint/2010/main" val="371076836"/>
      </p:ext>
    </p:extLst>
  </p:cSld>
  <p:clrMapOvr>
    <a:masterClrMapping/>
  </p:clrMapOvr>
  <mc:AlternateContent xmlns:mc="http://schemas.openxmlformats.org/markup-compatibility/2006" xmlns:p14="http://schemas.microsoft.com/office/powerpoint/2010/main">
    <mc:Choice Requires="p14">
      <p:transition spd="slow" p14:dur="2000" advTm="855"/>
    </mc:Choice>
    <mc:Fallback xmlns="">
      <p:transition spd="slow" advTm="85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立方体 11"/>
          <p:cNvSpPr/>
          <p:nvPr/>
        </p:nvSpPr>
        <p:spPr>
          <a:xfrm>
            <a:off x="3172595" y="4001323"/>
            <a:ext cx="3673795" cy="1461329"/>
          </a:xfrm>
          <a:prstGeom prst="cube">
            <a:avLst>
              <a:gd name="adj" fmla="val 58148"/>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7" name="立方体 56"/>
          <p:cNvSpPr/>
          <p:nvPr/>
        </p:nvSpPr>
        <p:spPr>
          <a:xfrm>
            <a:off x="3168652" y="2460745"/>
            <a:ext cx="3673794" cy="2370664"/>
          </a:xfrm>
          <a:prstGeom prst="cube">
            <a:avLst>
              <a:gd name="adj" fmla="val 35329"/>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grpSp>
        <p:nvGrpSpPr>
          <p:cNvPr id="48" name="组合 47"/>
          <p:cNvGrpSpPr/>
          <p:nvPr/>
        </p:nvGrpSpPr>
        <p:grpSpPr>
          <a:xfrm>
            <a:off x="4029622" y="4442670"/>
            <a:ext cx="3740510" cy="569408"/>
            <a:chOff x="4029622" y="4442670"/>
            <a:chExt cx="3740510" cy="569408"/>
          </a:xfrm>
        </p:grpSpPr>
        <p:sp>
          <p:nvSpPr>
            <p:cNvPr id="10" name="文本框 9"/>
            <p:cNvSpPr txBox="1"/>
            <p:nvPr/>
          </p:nvSpPr>
          <p:spPr>
            <a:xfrm>
              <a:off x="6478360" y="4442670"/>
              <a:ext cx="1291772" cy="369332"/>
            </a:xfrm>
            <a:prstGeom prst="rect">
              <a:avLst/>
            </a:prstGeom>
            <a:noFill/>
          </p:spPr>
          <p:txBody>
            <a:bodyPr wrap="square" rtlCol="0">
              <a:spAutoFit/>
            </a:bodyPr>
            <a:lstStyle/>
            <a:p>
              <a:r>
                <a:rPr lang="zh-CN" altLang="en-US" dirty="0"/>
                <a:t>更新</a:t>
              </a:r>
              <a:r>
                <a:rPr lang="zh-CN" altLang="en-US" dirty="0" smtClean="0"/>
                <a:t>次数</a:t>
              </a:r>
              <a:endParaRPr lang="zh-CN" altLang="en-US" dirty="0"/>
            </a:p>
          </p:txBody>
        </p:sp>
        <p:grpSp>
          <p:nvGrpSpPr>
            <p:cNvPr id="47" name="组合 46"/>
            <p:cNvGrpSpPr/>
            <p:nvPr/>
          </p:nvGrpSpPr>
          <p:grpSpPr>
            <a:xfrm>
              <a:off x="4029622" y="4563686"/>
              <a:ext cx="2457903" cy="448392"/>
              <a:chOff x="4029622" y="4563686"/>
              <a:chExt cx="2457903" cy="448392"/>
            </a:xfrm>
          </p:grpSpPr>
          <p:cxnSp>
            <p:nvCxnSpPr>
              <p:cNvPr id="7" name="直接箭头连接符 6"/>
              <p:cNvCxnSpPr/>
              <p:nvPr/>
            </p:nvCxnSpPr>
            <p:spPr>
              <a:xfrm flipV="1">
                <a:off x="4029622" y="4627336"/>
                <a:ext cx="2457903"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08860" y="4642746"/>
                <a:ext cx="654958" cy="369332"/>
              </a:xfrm>
              <a:prstGeom prst="rect">
                <a:avLst/>
              </a:prstGeom>
              <a:noFill/>
            </p:spPr>
            <p:txBody>
              <a:bodyPr wrap="square" rtlCol="0">
                <a:spAutoFit/>
              </a:bodyPr>
              <a:lstStyle/>
              <a:p>
                <a:r>
                  <a:rPr lang="zh-CN" altLang="en-US" dirty="0" smtClean="0"/>
                  <a:t>一次</a:t>
                </a:r>
                <a:endParaRPr lang="zh-CN" altLang="en-US" dirty="0"/>
              </a:p>
            </p:txBody>
          </p:sp>
          <p:sp>
            <p:nvSpPr>
              <p:cNvPr id="24" name="文本框 23"/>
              <p:cNvSpPr txBox="1"/>
              <p:nvPr/>
            </p:nvSpPr>
            <p:spPr>
              <a:xfrm>
                <a:off x="5431518" y="4640393"/>
                <a:ext cx="654958" cy="369332"/>
              </a:xfrm>
              <a:prstGeom prst="rect">
                <a:avLst/>
              </a:prstGeom>
              <a:noFill/>
            </p:spPr>
            <p:txBody>
              <a:bodyPr wrap="square" rtlCol="0">
                <a:spAutoFit/>
              </a:bodyPr>
              <a:lstStyle/>
              <a:p>
                <a:r>
                  <a:rPr lang="zh-CN" altLang="en-US" dirty="0"/>
                  <a:t>多</a:t>
                </a:r>
                <a:r>
                  <a:rPr lang="zh-CN" altLang="en-US" dirty="0" smtClean="0"/>
                  <a:t>次</a:t>
                </a:r>
                <a:endParaRPr lang="zh-CN" altLang="en-US" dirty="0"/>
              </a:p>
            </p:txBody>
          </p:sp>
          <p:cxnSp>
            <p:nvCxnSpPr>
              <p:cNvPr id="28" name="直接连接符 27"/>
              <p:cNvCxnSpPr/>
              <p:nvPr/>
            </p:nvCxnSpPr>
            <p:spPr>
              <a:xfrm flipV="1">
                <a:off x="5728061" y="4563686"/>
                <a:ext cx="0" cy="700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5" name="组合 44"/>
          <p:cNvGrpSpPr/>
          <p:nvPr/>
        </p:nvGrpSpPr>
        <p:grpSpPr>
          <a:xfrm>
            <a:off x="1496438" y="4627336"/>
            <a:ext cx="2530370" cy="1560402"/>
            <a:chOff x="1496438" y="4627336"/>
            <a:chExt cx="2530370" cy="1560402"/>
          </a:xfrm>
        </p:grpSpPr>
        <p:cxnSp>
          <p:nvCxnSpPr>
            <p:cNvPr id="17" name="直接箭头连接符 16"/>
            <p:cNvCxnSpPr/>
            <p:nvPr/>
          </p:nvCxnSpPr>
          <p:spPr>
            <a:xfrm flipH="1">
              <a:off x="2525486" y="4627336"/>
              <a:ext cx="1501322" cy="147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496438" y="5818406"/>
              <a:ext cx="1295400" cy="369332"/>
            </a:xfrm>
            <a:prstGeom prst="rect">
              <a:avLst/>
            </a:prstGeom>
            <a:noFill/>
          </p:spPr>
          <p:txBody>
            <a:bodyPr wrap="square" rtlCol="0">
              <a:spAutoFit/>
            </a:bodyPr>
            <a:lstStyle/>
            <a:p>
              <a:r>
                <a:rPr lang="zh-CN" altLang="en-US" dirty="0" smtClean="0"/>
                <a:t>更新顺序</a:t>
              </a:r>
              <a:endParaRPr lang="zh-CN" altLang="en-US" dirty="0"/>
            </a:p>
          </p:txBody>
        </p:sp>
        <p:sp>
          <p:nvSpPr>
            <p:cNvPr id="26" name="文本框 25"/>
            <p:cNvSpPr txBox="1"/>
            <p:nvPr/>
          </p:nvSpPr>
          <p:spPr>
            <a:xfrm>
              <a:off x="2962822" y="4825059"/>
              <a:ext cx="870856" cy="369332"/>
            </a:xfrm>
            <a:prstGeom prst="rect">
              <a:avLst/>
            </a:prstGeom>
            <a:noFill/>
          </p:spPr>
          <p:txBody>
            <a:bodyPr wrap="square" rtlCol="0">
              <a:spAutoFit/>
            </a:bodyPr>
            <a:lstStyle/>
            <a:p>
              <a:r>
                <a:rPr lang="zh-CN" altLang="en-US" dirty="0" smtClean="0"/>
                <a:t>无关</a:t>
              </a:r>
              <a:endParaRPr lang="zh-CN" altLang="en-US" dirty="0"/>
            </a:p>
          </p:txBody>
        </p:sp>
        <p:sp>
          <p:nvSpPr>
            <p:cNvPr id="27" name="文本框 26"/>
            <p:cNvSpPr txBox="1"/>
            <p:nvPr/>
          </p:nvSpPr>
          <p:spPr>
            <a:xfrm>
              <a:off x="2475324" y="5262636"/>
              <a:ext cx="870856" cy="369332"/>
            </a:xfrm>
            <a:prstGeom prst="rect">
              <a:avLst/>
            </a:prstGeom>
            <a:noFill/>
          </p:spPr>
          <p:txBody>
            <a:bodyPr wrap="square" rtlCol="0">
              <a:spAutoFit/>
            </a:bodyPr>
            <a:lstStyle/>
            <a:p>
              <a:r>
                <a:rPr lang="zh-CN" altLang="en-US" dirty="0" smtClean="0"/>
                <a:t>相关</a:t>
              </a:r>
              <a:endParaRPr lang="zh-CN" altLang="en-US" dirty="0"/>
            </a:p>
          </p:txBody>
        </p:sp>
        <p:cxnSp>
          <p:nvCxnSpPr>
            <p:cNvPr id="25" name="直接连接符 24"/>
            <p:cNvCxnSpPr>
              <a:stCxn id="26" idx="2"/>
              <a:endCxn id="26" idx="2"/>
            </p:cNvCxnSpPr>
            <p:nvPr/>
          </p:nvCxnSpPr>
          <p:spPr>
            <a:xfrm>
              <a:off x="3398250" y="51943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525156" y="5024965"/>
              <a:ext cx="0" cy="7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60336" y="5479439"/>
              <a:ext cx="0" cy="7763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箭头连接符 13"/>
          <p:cNvCxnSpPr/>
          <p:nvPr/>
        </p:nvCxnSpPr>
        <p:spPr>
          <a:xfrm flipH="1" flipV="1">
            <a:off x="3988707" y="2277901"/>
            <a:ext cx="6351" cy="2365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70925" y="1908569"/>
            <a:ext cx="1161143" cy="369332"/>
          </a:xfrm>
          <a:prstGeom prst="rect">
            <a:avLst/>
          </a:prstGeom>
          <a:noFill/>
        </p:spPr>
        <p:txBody>
          <a:bodyPr wrap="square" rtlCol="0">
            <a:spAutoFit/>
          </a:bodyPr>
          <a:lstStyle/>
          <a:p>
            <a:r>
              <a:rPr lang="zh-CN" altLang="en-US" dirty="0" smtClean="0"/>
              <a:t>更新范围</a:t>
            </a:r>
            <a:endParaRPr lang="zh-CN" altLang="en-US" dirty="0"/>
          </a:p>
        </p:txBody>
      </p:sp>
      <p:sp>
        <p:nvSpPr>
          <p:cNvPr id="20" name="文本框 19"/>
          <p:cNvSpPr txBox="1"/>
          <p:nvPr/>
        </p:nvSpPr>
        <p:spPr>
          <a:xfrm>
            <a:off x="3366409" y="3865869"/>
            <a:ext cx="669923" cy="369332"/>
          </a:xfrm>
          <a:prstGeom prst="rect">
            <a:avLst/>
          </a:prstGeom>
          <a:noFill/>
        </p:spPr>
        <p:txBody>
          <a:bodyPr wrap="square" rtlCol="0">
            <a:spAutoFit/>
          </a:bodyPr>
          <a:lstStyle/>
          <a:p>
            <a:r>
              <a:rPr lang="zh-CN" altLang="en-US" dirty="0" smtClean="0"/>
              <a:t>自身</a:t>
            </a:r>
            <a:endParaRPr lang="zh-CN" altLang="en-US" dirty="0"/>
          </a:p>
        </p:txBody>
      </p:sp>
      <p:sp>
        <p:nvSpPr>
          <p:cNvPr id="21" name="文本框 20"/>
          <p:cNvSpPr txBox="1"/>
          <p:nvPr/>
        </p:nvSpPr>
        <p:spPr>
          <a:xfrm>
            <a:off x="3140845" y="3316807"/>
            <a:ext cx="870856" cy="369332"/>
          </a:xfrm>
          <a:prstGeom prst="rect">
            <a:avLst/>
          </a:prstGeom>
          <a:noFill/>
        </p:spPr>
        <p:txBody>
          <a:bodyPr wrap="square" rtlCol="0">
            <a:spAutoFit/>
          </a:bodyPr>
          <a:lstStyle/>
          <a:p>
            <a:r>
              <a:rPr lang="zh-CN" altLang="en-US" dirty="0"/>
              <a:t>邻接点</a:t>
            </a:r>
          </a:p>
        </p:txBody>
      </p:sp>
      <p:sp>
        <p:nvSpPr>
          <p:cNvPr id="22" name="文本框 21"/>
          <p:cNvSpPr txBox="1"/>
          <p:nvPr/>
        </p:nvSpPr>
        <p:spPr>
          <a:xfrm>
            <a:off x="3140845" y="2833251"/>
            <a:ext cx="870856" cy="369332"/>
          </a:xfrm>
          <a:prstGeom prst="rect">
            <a:avLst/>
          </a:prstGeom>
          <a:noFill/>
        </p:spPr>
        <p:txBody>
          <a:bodyPr wrap="square" rtlCol="0">
            <a:spAutoFit/>
          </a:bodyPr>
          <a:lstStyle/>
          <a:p>
            <a:r>
              <a:rPr lang="zh-CN" altLang="en-US" dirty="0"/>
              <a:t>连通图</a:t>
            </a:r>
          </a:p>
        </p:txBody>
      </p:sp>
      <p:sp>
        <p:nvSpPr>
          <p:cNvPr id="31" name="文本框 30"/>
          <p:cNvSpPr txBox="1"/>
          <p:nvPr/>
        </p:nvSpPr>
        <p:spPr>
          <a:xfrm>
            <a:off x="3124202" y="2266196"/>
            <a:ext cx="870856" cy="369332"/>
          </a:xfrm>
          <a:prstGeom prst="rect">
            <a:avLst/>
          </a:prstGeom>
          <a:noFill/>
        </p:spPr>
        <p:txBody>
          <a:bodyPr wrap="square" rtlCol="0">
            <a:spAutoFit/>
          </a:bodyPr>
          <a:lstStyle/>
          <a:p>
            <a:r>
              <a:rPr lang="zh-CN" altLang="en-US" dirty="0"/>
              <a:t>整个</a:t>
            </a:r>
            <a:r>
              <a:rPr lang="zh-CN" altLang="en-US" dirty="0" smtClean="0"/>
              <a:t>图</a:t>
            </a:r>
            <a:endParaRPr lang="zh-CN" altLang="en-US" dirty="0"/>
          </a:p>
        </p:txBody>
      </p:sp>
      <p:cxnSp>
        <p:nvCxnSpPr>
          <p:cNvPr id="16" name="直接连接符 15"/>
          <p:cNvCxnSpPr/>
          <p:nvPr/>
        </p:nvCxnSpPr>
        <p:spPr>
          <a:xfrm flipV="1">
            <a:off x="4833164" y="4550986"/>
            <a:ext cx="0" cy="7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88706" y="4022993"/>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988706" y="3476972"/>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88706" y="2994372"/>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82811" y="2450862"/>
            <a:ext cx="75294"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748520" y="5005490"/>
            <a:ext cx="1916340" cy="369332"/>
          </a:xfrm>
          <a:prstGeom prst="rect">
            <a:avLst/>
          </a:prstGeom>
          <a:noFill/>
        </p:spPr>
        <p:txBody>
          <a:bodyPr wrap="square" rtlCol="0">
            <a:spAutoFit/>
          </a:bodyPr>
          <a:lstStyle/>
          <a:p>
            <a:r>
              <a:rPr lang="zh-CN" altLang="en-US" dirty="0" smtClean="0"/>
              <a:t>独立状态更新</a:t>
            </a:r>
            <a:endParaRPr lang="zh-CN" altLang="en-US" dirty="0"/>
          </a:p>
        </p:txBody>
      </p:sp>
      <p:sp>
        <p:nvSpPr>
          <p:cNvPr id="58" name="文本框 57"/>
          <p:cNvSpPr txBox="1"/>
          <p:nvPr/>
        </p:nvSpPr>
        <p:spPr>
          <a:xfrm>
            <a:off x="4192195" y="3542987"/>
            <a:ext cx="1647825" cy="369332"/>
          </a:xfrm>
          <a:prstGeom prst="rect">
            <a:avLst/>
          </a:prstGeom>
          <a:noFill/>
        </p:spPr>
        <p:txBody>
          <a:bodyPr wrap="square" rtlCol="0">
            <a:spAutoFit/>
          </a:bodyPr>
          <a:lstStyle/>
          <a:p>
            <a:r>
              <a:rPr lang="zh-CN" altLang="en-US" dirty="0" smtClean="0"/>
              <a:t>关联状态更新</a:t>
            </a:r>
            <a:endParaRPr lang="zh-CN" altLang="en-US" dirty="0"/>
          </a:p>
        </p:txBody>
      </p:sp>
      <p:cxnSp>
        <p:nvCxnSpPr>
          <p:cNvPr id="60" name="直接连接符 59"/>
          <p:cNvCxnSpPr/>
          <p:nvPr/>
        </p:nvCxnSpPr>
        <p:spPr>
          <a:xfrm flipH="1">
            <a:off x="3168653" y="4017516"/>
            <a:ext cx="823229" cy="81389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000708" y="4017516"/>
            <a:ext cx="2841738" cy="358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xmlns:p14="http://schemas.microsoft.com/office/powerpoint/2010/main">
    <mc:Choice Requires="p14">
      <p:transition spd="slow" p14:dur="2000" advTm="82024"/>
    </mc:Choice>
    <mc:Fallback xmlns="">
      <p:transition spd="slow" advTm="8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7" grpId="0" animBg="1"/>
      <p:bldP spid="56"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587226"/>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549230" y="2587226"/>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68751" y="2271451"/>
            <a:ext cx="1438650"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节点将如何进行更新呢？</a:t>
            </a:r>
          </a:p>
        </p:txBody>
      </p:sp>
      <p:pic>
        <p:nvPicPr>
          <p:cNvPr id="4" name="图片 3"/>
          <p:cNvPicPr>
            <a:picLocks noChangeAspect="1"/>
          </p:cNvPicPr>
          <p:nvPr/>
        </p:nvPicPr>
        <p:blipFill>
          <a:blip r:embed="rId2"/>
          <a:stretch>
            <a:fillRect/>
          </a:stretch>
        </p:blipFill>
        <p:spPr>
          <a:xfrm>
            <a:off x="2972017" y="2847144"/>
            <a:ext cx="3348291" cy="3034125"/>
          </a:xfrm>
          <a:prstGeom prst="rect">
            <a:avLst/>
          </a:prstGeom>
        </p:spPr>
      </p:pic>
    </p:spTree>
    <p:extLst>
      <p:ext uri="{BB962C8B-B14F-4D97-AF65-F5344CB8AC3E}">
        <p14:creationId xmlns:p14="http://schemas.microsoft.com/office/powerpoint/2010/main" val="1718202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5" y="1533205"/>
            <a:ext cx="4426213"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关联状态的存储和更新：串行更新</a:t>
            </a:r>
            <a:endParaRPr lang="en-US" altLang="zh-CN" sz="2100" kern="100" dirty="0">
              <a:latin typeface="Calibri" panose="020F0502020204030204" pitchFamily="34" charset="0"/>
              <a:cs typeface="Times New Roman" panose="02020603050405020304" pitchFamily="18" charset="0"/>
            </a:endParaRPr>
          </a:p>
        </p:txBody>
      </p:sp>
      <p:sp>
        <p:nvSpPr>
          <p:cNvPr id="15" name="文本框 14"/>
          <p:cNvSpPr txBox="1"/>
          <p:nvPr/>
        </p:nvSpPr>
        <p:spPr>
          <a:xfrm>
            <a:off x="1423555" y="2166505"/>
            <a:ext cx="2743200" cy="507831"/>
          </a:xfrm>
          <a:prstGeom prst="rect">
            <a:avLst/>
          </a:prstGeom>
          <a:noFill/>
        </p:spPr>
        <p:txBody>
          <a:bodyPr wrap="square" rtlCol="0">
            <a:spAutoFit/>
          </a:bodyPr>
          <a:lstStyle/>
          <a:p>
            <a:r>
              <a:rPr lang="en-US" altLang="zh-CN" sz="1350" dirty="0"/>
              <a:t>a</a:t>
            </a:r>
            <a:r>
              <a:rPr lang="zh-CN" altLang="en-US" sz="1350" dirty="0"/>
              <a:t>节点先对其影响的节点进行更新，在此更新阶段，其他节点不更新</a:t>
            </a:r>
          </a:p>
        </p:txBody>
      </p:sp>
      <p:sp>
        <p:nvSpPr>
          <p:cNvPr id="16" name="文本框 15"/>
          <p:cNvSpPr txBox="1"/>
          <p:nvPr/>
        </p:nvSpPr>
        <p:spPr>
          <a:xfrm>
            <a:off x="5340926" y="2166505"/>
            <a:ext cx="2743200" cy="507831"/>
          </a:xfrm>
          <a:prstGeom prst="rect">
            <a:avLst/>
          </a:prstGeom>
          <a:noFill/>
        </p:spPr>
        <p:txBody>
          <a:bodyPr wrap="square" rtlCol="0">
            <a:spAutoFit/>
          </a:bodyPr>
          <a:lstStyle/>
          <a:p>
            <a:r>
              <a:rPr lang="en-US" altLang="zh-CN" sz="1350" dirty="0"/>
              <a:t>a</a:t>
            </a:r>
            <a:r>
              <a:rPr lang="zh-CN" altLang="en-US" sz="1350" dirty="0"/>
              <a:t>节点更新完毕之后，</a:t>
            </a:r>
            <a:r>
              <a:rPr lang="en-US" altLang="zh-CN" sz="1350" dirty="0"/>
              <a:t>e</a:t>
            </a:r>
            <a:r>
              <a:rPr lang="zh-CN" altLang="en-US" sz="1350" dirty="0"/>
              <a:t>节点再对其影响的节点进行更新</a:t>
            </a:r>
          </a:p>
        </p:txBody>
      </p:sp>
      <p:sp>
        <p:nvSpPr>
          <p:cNvPr id="17" name="右箭头 16"/>
          <p:cNvSpPr/>
          <p:nvPr/>
        </p:nvSpPr>
        <p:spPr>
          <a:xfrm>
            <a:off x="4331681" y="2249632"/>
            <a:ext cx="759865" cy="301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p:cNvPicPr>
            <a:picLocks noChangeAspect="1"/>
          </p:cNvPicPr>
          <p:nvPr/>
        </p:nvPicPr>
        <p:blipFill>
          <a:blip r:embed="rId2"/>
          <a:stretch>
            <a:fillRect/>
          </a:stretch>
        </p:blipFill>
        <p:spPr>
          <a:xfrm>
            <a:off x="1197951" y="2714786"/>
            <a:ext cx="3194407" cy="3034125"/>
          </a:xfrm>
          <a:prstGeom prst="rect">
            <a:avLst/>
          </a:prstGeom>
        </p:spPr>
      </p:pic>
      <p:pic>
        <p:nvPicPr>
          <p:cNvPr id="5" name="图片 4"/>
          <p:cNvPicPr>
            <a:picLocks noChangeAspect="1"/>
          </p:cNvPicPr>
          <p:nvPr/>
        </p:nvPicPr>
        <p:blipFill>
          <a:blip r:embed="rId3"/>
          <a:stretch>
            <a:fillRect/>
          </a:stretch>
        </p:blipFill>
        <p:spPr>
          <a:xfrm>
            <a:off x="5091546" y="2674336"/>
            <a:ext cx="3194407" cy="3034125"/>
          </a:xfrm>
          <a:prstGeom prst="rect">
            <a:avLst/>
          </a:prstGeom>
        </p:spPr>
      </p:pic>
    </p:spTree>
    <p:extLst>
      <p:ext uri="{BB962C8B-B14F-4D97-AF65-F5344CB8AC3E}">
        <p14:creationId xmlns:p14="http://schemas.microsoft.com/office/powerpoint/2010/main" val="2654290422"/>
      </p:ext>
    </p:extLst>
  </p:cSld>
  <p:clrMapOvr>
    <a:masterClrMapping/>
  </p:clrMapOvr>
  <mc:AlternateContent xmlns:mc="http://schemas.openxmlformats.org/markup-compatibility/2006" xmlns:p14="http://schemas.microsoft.com/office/powerpoint/2010/main">
    <mc:Choice Requires="p14">
      <p:transition spd="slow" p14:dur="2000" advTm="23684"/>
    </mc:Choice>
    <mc:Fallback xmlns="">
      <p:transition spd="slow" advTm="2368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983923" y="1533205"/>
            <a:ext cx="4695517" cy="738664"/>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关联状态的存储和更新：半并行更新</a:t>
            </a: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圆角矩形标注 5"/>
              <p:cNvSpPr/>
              <p:nvPr/>
            </p:nvSpPr>
            <p:spPr>
              <a:xfrm>
                <a:off x="1839191" y="2478241"/>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节点的更新，记录为</a:t>
                </a:r>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𝑎</m:t>
                        </m:r>
                      </m:sub>
                    </m:sSub>
                  </m:oMath>
                </a14:m>
                <a:endParaRPr lang="zh-CN" altLang="en-US" sz="1350" dirty="0"/>
              </a:p>
            </p:txBody>
          </p:sp>
        </mc:Choice>
        <mc:Fallback xmlns="">
          <p:sp>
            <p:nvSpPr>
              <p:cNvPr id="6" name="圆角矩形标注 5"/>
              <p:cNvSpPr>
                <a:spLocks noRot="1" noChangeAspect="1" noMove="1" noResize="1" noEditPoints="1" noAdjustHandles="1" noChangeArrowheads="1" noChangeShapeType="1" noTextEdit="1"/>
              </p:cNvSpPr>
              <p:nvPr/>
            </p:nvSpPr>
            <p:spPr>
              <a:xfrm>
                <a:off x="2452255" y="2161321"/>
                <a:ext cx="2410690" cy="1094509"/>
              </a:xfrm>
              <a:prstGeom prst="wedgeRoundRectCallout">
                <a:avLst>
                  <a:gd name="adj1" fmla="val 52156"/>
                  <a:gd name="adj2" fmla="val 80147"/>
                  <a:gd name="adj3" fmla="val 16667"/>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标注 10"/>
              <p:cNvSpPr/>
              <p:nvPr/>
            </p:nvSpPr>
            <p:spPr>
              <a:xfrm>
                <a:off x="5524656" y="2478240"/>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节点的更新，记录为</a:t>
                </a:r>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𝑒</m:t>
                        </m:r>
                      </m:sub>
                    </m:sSub>
                  </m:oMath>
                </a14:m>
                <a:endParaRPr lang="zh-CN" altLang="en-US" sz="1350" dirty="0"/>
              </a:p>
            </p:txBody>
          </p:sp>
        </mc:Choice>
        <mc:Fallback xmlns="">
          <p:sp>
            <p:nvSpPr>
              <p:cNvPr id="11" name="圆角矩形标注 10"/>
              <p:cNvSpPr>
                <a:spLocks noRot="1" noChangeAspect="1" noMove="1" noResize="1" noEditPoints="1" noAdjustHandles="1" noChangeArrowheads="1" noChangeShapeType="1" noTextEdit="1"/>
              </p:cNvSpPr>
              <p:nvPr/>
            </p:nvSpPr>
            <p:spPr>
              <a:xfrm>
                <a:off x="5524656" y="2478240"/>
                <a:ext cx="1808018" cy="820882"/>
              </a:xfrm>
              <a:prstGeom prst="wedgeRoundRectCallout">
                <a:avLst>
                  <a:gd name="adj1" fmla="val -51292"/>
                  <a:gd name="adj2" fmla="val 83945"/>
                  <a:gd name="adj3" fmla="val 16667"/>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标注 11"/>
              <p:cNvSpPr/>
              <p:nvPr/>
            </p:nvSpPr>
            <p:spPr>
              <a:xfrm>
                <a:off x="3748520" y="1914949"/>
                <a:ext cx="1718080" cy="810509"/>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节点将接收一系列的更新请求：</a:t>
                </a:r>
                <a:endParaRPr lang="en-US" altLang="zh-CN" sz="1350" dirty="0"/>
              </a:p>
              <a:p>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𝑎</m:t>
                        </m:r>
                      </m:sub>
                    </m:sSub>
                  </m:oMath>
                </a14:m>
                <a:r>
                  <a:rPr lang="zh-CN" altLang="en-US" sz="1350" dirty="0"/>
                  <a:t>，</a:t>
                </a:r>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𝑒</m:t>
                        </m:r>
                      </m:sub>
                    </m:sSub>
                  </m:oMath>
                </a14:m>
                <a:r>
                  <a:rPr lang="zh-CN" altLang="en-US" sz="1350" dirty="0"/>
                  <a:t>，定时更新</a:t>
                </a:r>
              </a:p>
            </p:txBody>
          </p:sp>
        </mc:Choice>
        <mc:Fallback xmlns="">
          <p:sp>
            <p:nvSpPr>
              <p:cNvPr id="12" name="圆角矩形标注 11"/>
              <p:cNvSpPr>
                <a:spLocks noRot="1" noChangeAspect="1" noMove="1" noResize="1" noEditPoints="1" noAdjustHandles="1" noChangeArrowheads="1" noChangeShapeType="1" noTextEdit="1"/>
              </p:cNvSpPr>
              <p:nvPr/>
            </p:nvSpPr>
            <p:spPr>
              <a:xfrm>
                <a:off x="3748520" y="1914949"/>
                <a:ext cx="1718080" cy="810509"/>
              </a:xfrm>
              <a:prstGeom prst="wedgeRoundRectCallout">
                <a:avLst>
                  <a:gd name="adj1" fmla="val -1867"/>
                  <a:gd name="adj2" fmla="val 49767"/>
                  <a:gd name="adj3" fmla="val 16667"/>
                </a:avLst>
              </a:prstGeom>
              <a:blipFill rotWithShape="0">
                <a:blip r:embed="rId4"/>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3010357" y="2751510"/>
            <a:ext cx="3194407" cy="3034125"/>
          </a:xfrm>
          <a:prstGeom prst="rect">
            <a:avLst/>
          </a:prstGeom>
        </p:spPr>
      </p:pic>
    </p:spTree>
    <p:extLst>
      <p:ext uri="{BB962C8B-B14F-4D97-AF65-F5344CB8AC3E}">
        <p14:creationId xmlns:p14="http://schemas.microsoft.com/office/powerpoint/2010/main" val="2742384940"/>
      </p:ext>
    </p:extLst>
  </p:cSld>
  <p:clrMapOvr>
    <a:masterClrMapping/>
  </p:clrMapOvr>
  <mc:AlternateContent xmlns:mc="http://schemas.openxmlformats.org/markup-compatibility/2006" xmlns:p14="http://schemas.microsoft.com/office/powerpoint/2010/main">
    <mc:Choice Requires="p14">
      <p:transition spd="slow" p14:dur="2000" advTm="8508"/>
    </mc:Choice>
    <mc:Fallback xmlns="">
      <p:transition spd="slow" advTm="850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639499" y="3142205"/>
            <a:ext cx="1576366" cy="1000498"/>
          </a:xfrm>
          <a:prstGeom prst="rect">
            <a:avLst/>
          </a:prstGeom>
        </p:spPr>
      </p:pic>
      <p:pic>
        <p:nvPicPr>
          <p:cNvPr id="7" name="图片 6"/>
          <p:cNvPicPr>
            <a:picLocks noChangeAspect="1"/>
          </p:cNvPicPr>
          <p:nvPr/>
        </p:nvPicPr>
        <p:blipFill>
          <a:blip r:embed="rId4"/>
          <a:stretch>
            <a:fillRect/>
          </a:stretch>
        </p:blipFill>
        <p:spPr>
          <a:xfrm>
            <a:off x="362617" y="1970157"/>
            <a:ext cx="2130131" cy="928150"/>
          </a:xfrm>
          <a:prstGeom prst="rect">
            <a:avLst/>
          </a:prstGeom>
        </p:spPr>
      </p:pic>
      <p:pic>
        <p:nvPicPr>
          <p:cNvPr id="10" name="图片 9"/>
          <p:cNvPicPr>
            <a:picLocks noChangeAspect="1"/>
          </p:cNvPicPr>
          <p:nvPr/>
        </p:nvPicPr>
        <p:blipFill>
          <a:blip r:embed="rId5"/>
          <a:stretch>
            <a:fillRect/>
          </a:stretch>
        </p:blipFill>
        <p:spPr>
          <a:xfrm>
            <a:off x="614593" y="439345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2" name="文本框 11"/>
          <p:cNvSpPr txBox="1"/>
          <p:nvPr/>
        </p:nvSpPr>
        <p:spPr>
          <a:xfrm>
            <a:off x="2814919" y="3217939"/>
            <a:ext cx="5851099" cy="507831"/>
          </a:xfrm>
          <a:prstGeom prst="rect">
            <a:avLst/>
          </a:prstGeom>
          <a:noFill/>
        </p:spPr>
        <p:txBody>
          <a:bodyPr wrap="square" rtlCol="0">
            <a:spAutoFit/>
          </a:bodyPr>
          <a:lstStyle/>
          <a:p>
            <a:r>
              <a:rPr lang="zh-CN" altLang="en-US" sz="1350" dirty="0"/>
              <a:t>半并行更新：实现最复杂，而且需要记录中间结果，能够在一定程度上提高并行度。</a:t>
            </a:r>
          </a:p>
        </p:txBody>
      </p:sp>
      <p:sp>
        <p:nvSpPr>
          <p:cNvPr id="13" name="文本框 12"/>
          <p:cNvSpPr txBox="1"/>
          <p:nvPr/>
        </p:nvSpPr>
        <p:spPr>
          <a:xfrm>
            <a:off x="2814918" y="460526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Connected Components</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smtClean="0"/>
              <a:t>一、背景和现状</a:t>
            </a:r>
            <a:r>
              <a:rPr lang="en-US" altLang="zh-CN" dirty="0" smtClean="0"/>
              <a:t>-</a:t>
            </a:r>
            <a:r>
              <a:rPr lang="zh-CN" altLang="en-US" sz="2100" dirty="0"/>
              <a:t>图计算框架</a:t>
            </a:r>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a:t>欺诈监测</a:t>
                </a:r>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smtClean="0"/>
                <a:t>GASModel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520"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521"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a:t>
            </a:r>
            <a:r>
              <a:rPr lang="zh-CN" altLang="en-US" sz="2100" dirty="0" smtClean="0"/>
              <a:t>构建</a:t>
            </a:r>
            <a:endParaRPr lang="zh-CN" altLang="en-US" sz="2100" dirty="0"/>
          </a:p>
        </p:txBody>
      </p:sp>
      <p:sp>
        <p:nvSpPr>
          <p:cNvPr id="3" name="矩形 2"/>
          <p:cNvSpPr/>
          <p:nvPr/>
        </p:nvSpPr>
        <p:spPr>
          <a:xfrm>
            <a:off x="1293668" y="601645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993620"/>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697555" y="3004431"/>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23555" y="2712123"/>
            <a:ext cx="1725675"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smtClean="0"/>
              <a:t>Sb = min{current , Sa}</a:t>
            </a:r>
            <a:endParaRPr lang="zh-CN" altLang="en-US" sz="1350" dirty="0"/>
          </a:p>
        </p:txBody>
      </p:sp>
      <p:pic>
        <p:nvPicPr>
          <p:cNvPr id="4" name="图片 3"/>
          <p:cNvPicPr>
            <a:picLocks noChangeAspect="1"/>
          </p:cNvPicPr>
          <p:nvPr/>
        </p:nvPicPr>
        <p:blipFill>
          <a:blip r:embed="rId2"/>
          <a:stretch>
            <a:fillRect/>
          </a:stretch>
        </p:blipFill>
        <p:spPr>
          <a:xfrm>
            <a:off x="2972017" y="3240838"/>
            <a:ext cx="3348291" cy="3034125"/>
          </a:xfrm>
          <a:prstGeom prst="rect">
            <a:avLst/>
          </a:prstGeom>
        </p:spPr>
      </p:pic>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sp>
        <p:nvSpPr>
          <p:cNvPr id="10" name="文本框 9"/>
          <p:cNvSpPr txBox="1"/>
          <p:nvPr/>
        </p:nvSpPr>
        <p:spPr>
          <a:xfrm>
            <a:off x="2603501" y="1889842"/>
            <a:ext cx="4087586" cy="646331"/>
          </a:xfrm>
          <a:prstGeom prst="rect">
            <a:avLst/>
          </a:prstGeom>
          <a:noFill/>
        </p:spPr>
        <p:txBody>
          <a:bodyPr wrap="square" rtlCol="0">
            <a:spAutoFit/>
          </a:bodyPr>
          <a:lstStyle/>
          <a:p>
            <a:r>
              <a:rPr lang="zh-CN" altLang="en-US" dirty="0" smtClean="0"/>
              <a:t>更新路径上的所有节点           更新一次          </a:t>
            </a:r>
            <a:endParaRPr lang="en-US" altLang="zh-CN" dirty="0" smtClean="0"/>
          </a:p>
          <a:p>
            <a:r>
              <a:rPr lang="zh-CN" altLang="en-US" dirty="0" smtClean="0"/>
              <a:t>更新顺序与最终结果无关</a:t>
            </a:r>
            <a:endParaRPr lang="zh-CN" altLang="en-US"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a:latin typeface="Calibri" panose="020F0502020204030204" pitchFamily="34" charset="0"/>
                <a:cs typeface="Times New Roman" panose="02020603050405020304" pitchFamily="18" charset="0"/>
              </a:rPr>
              <a:t>Connected Components</a:t>
            </a:r>
          </a:p>
          <a:p>
            <a:pPr indent="200025" algn="ctr"/>
            <a:endParaRPr lang="en-US" altLang="zh-CN" sz="2100" kern="100" dirty="0">
              <a:latin typeface="Calibri" panose="020F0502020204030204" pitchFamily="34"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60479002"/>
              </p:ext>
            </p:extLst>
          </p:nvPr>
        </p:nvGraphicFramePr>
        <p:xfrm>
          <a:off x="844194" y="2908383"/>
          <a:ext cx="3007745" cy="1868890"/>
        </p:xfrm>
        <a:graphic>
          <a:graphicData uri="http://schemas.openxmlformats.org/presentationml/2006/ole">
            <mc:AlternateContent xmlns:mc="http://schemas.openxmlformats.org/markup-compatibility/2006">
              <mc:Choice xmlns:v="urn:schemas-microsoft-com:vml" Requires="v">
                <p:oleObj spid="_x0000_s6537" name="Visio" r:id="rId3" imgW="4434284" imgH="2754131" progId="Visio.Drawing.15">
                  <p:embed/>
                </p:oleObj>
              </mc:Choice>
              <mc:Fallback>
                <p:oleObj name="Visio" r:id="rId3" imgW="4434284" imgH="2754131"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194" y="2908383"/>
                        <a:ext cx="3007745" cy="1868890"/>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173479503"/>
              </p:ext>
            </p:extLst>
          </p:nvPr>
        </p:nvGraphicFramePr>
        <p:xfrm>
          <a:off x="4987061" y="2908383"/>
          <a:ext cx="3110061" cy="1868890"/>
        </p:xfrm>
        <a:graphic>
          <a:graphicData uri="http://schemas.openxmlformats.org/presentationml/2006/ole">
            <mc:AlternateContent xmlns:mc="http://schemas.openxmlformats.org/markup-compatibility/2006">
              <mc:Choice xmlns:v="urn:schemas-microsoft-com:vml" Requires="v">
                <p:oleObj spid="_x0000_s6538" name="Visio" r:id="rId5" imgW="4554322" imgH="2754131" progId="Visio.Drawing.15">
                  <p:embed/>
                </p:oleObj>
              </mc:Choice>
              <mc:Fallback>
                <p:oleObj name="Visio" r:id="rId5" imgW="4554322" imgH="2754131"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7061" y="2908383"/>
                        <a:ext cx="3110061" cy="1868890"/>
                      </a:xfrm>
                      <a:prstGeom prst="rect">
                        <a:avLst/>
                      </a:prstGeom>
                      <a:noFill/>
                    </p:spPr>
                  </p:pic>
                </p:oleObj>
              </mc:Fallback>
            </mc:AlternateContent>
          </a:graphicData>
        </a:graphic>
      </p:graphicFrame>
      <p:sp>
        <p:nvSpPr>
          <p:cNvPr id="13" name="Rectangle 3"/>
          <p:cNvSpPr>
            <a:spLocks noChangeArrowheads="1"/>
          </p:cNvSpPr>
          <p:nvPr/>
        </p:nvSpPr>
        <p:spPr bwMode="auto">
          <a:xfrm>
            <a:off x="3470564" y="2628045"/>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4" name="Rectangle 4"/>
          <p:cNvSpPr>
            <a:spLocks noChangeArrowheads="1"/>
          </p:cNvSpPr>
          <p:nvPr/>
        </p:nvSpPr>
        <p:spPr bwMode="auto">
          <a:xfrm>
            <a:off x="7894767" y="3760062"/>
            <a:ext cx="29559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algn="ctr" defTabSz="685800" eaLnBrk="0" fontAlgn="base" hangingPunct="0">
              <a:spcBef>
                <a:spcPct val="0"/>
              </a:spcBef>
              <a:spcAft>
                <a:spcPct val="0"/>
              </a:spcAft>
            </a:pPr>
            <a:r>
              <a:rPr lang="en-US" altLang="zh-CN" sz="750">
                <a:latin typeface="Calibri" panose="020F0502020204030204" pitchFamily="34" charset="0"/>
                <a:ea typeface="宋体" panose="02010600030101010101" pitchFamily="2" charset="-122"/>
                <a:cs typeface="Times New Roman" panose="02020603050405020304" pitchFamily="18" charset="0"/>
              </a:rPr>
              <a:t>       </a:t>
            </a:r>
            <a:endParaRPr lang="en-US" altLang="zh-CN" sz="1350">
              <a:latin typeface="Arial" panose="020B0604020202020204" pitchFamily="34" charset="0"/>
            </a:endParaRPr>
          </a:p>
        </p:txBody>
      </p:sp>
      <p:sp>
        <p:nvSpPr>
          <p:cNvPr id="15" name="矩形 14"/>
          <p:cNvSpPr/>
          <p:nvPr/>
        </p:nvSpPr>
        <p:spPr>
          <a:xfrm>
            <a:off x="1780846" y="4806189"/>
            <a:ext cx="1013419" cy="300082"/>
          </a:xfrm>
          <a:prstGeom prst="rect">
            <a:avLst/>
          </a:prstGeom>
        </p:spPr>
        <p:txBody>
          <a:bodyPr wrap="none">
            <a:spAutoFit/>
          </a:bodyPr>
          <a:lstStyle/>
          <a:p>
            <a:r>
              <a:rPr lang="zh-CN" altLang="zh-CN" sz="1350" dirty="0">
                <a:latin typeface="Calibri" panose="020F0502020204030204" pitchFamily="34" charset="0"/>
                <a:cs typeface="Times New Roman" panose="02020603050405020304" pitchFamily="18" charset="0"/>
              </a:rPr>
              <a:t>图</a:t>
            </a:r>
            <a:r>
              <a:rPr lang="en-US" altLang="zh-CN" sz="1350" dirty="0">
                <a:latin typeface="Calibri" panose="020F0502020204030204" pitchFamily="34" charset="0"/>
                <a:cs typeface="Times New Roman" panose="02020603050405020304" pitchFamily="18" charset="0"/>
              </a:rPr>
              <a:t>a)</a:t>
            </a:r>
            <a:r>
              <a:rPr lang="zh-CN" altLang="zh-CN" sz="1350" dirty="0">
                <a:latin typeface="Calibri" panose="020F0502020204030204" pitchFamily="34" charset="0"/>
                <a:cs typeface="Times New Roman" panose="02020603050405020304" pitchFamily="18" charset="0"/>
              </a:rPr>
              <a:t>有向图</a:t>
            </a:r>
            <a:endParaRPr lang="zh-CN" altLang="en-US" sz="1350" dirty="0"/>
          </a:p>
        </p:txBody>
      </p:sp>
      <p:sp>
        <p:nvSpPr>
          <p:cNvPr id="16" name="矩形 15"/>
          <p:cNvSpPr/>
          <p:nvPr/>
        </p:nvSpPr>
        <p:spPr>
          <a:xfrm>
            <a:off x="5836850" y="4777272"/>
            <a:ext cx="1136850" cy="300082"/>
          </a:xfrm>
          <a:prstGeom prst="rect">
            <a:avLst/>
          </a:prstGeom>
        </p:spPr>
        <p:txBody>
          <a:bodyPr wrap="none">
            <a:spAutoFit/>
          </a:bodyPr>
          <a:lstStyle/>
          <a:p>
            <a:r>
              <a:rPr lang="zh-CN" altLang="zh-CN" sz="1350" dirty="0">
                <a:ea typeface="Calibri" panose="020F0502020204030204" pitchFamily="34" charset="0"/>
                <a:cs typeface="Times New Roman" panose="02020603050405020304" pitchFamily="18" charset="0"/>
              </a:rPr>
              <a:t> </a:t>
            </a:r>
            <a:r>
              <a:rPr lang="zh-CN" altLang="zh-CN" sz="1350" dirty="0">
                <a:latin typeface="Calibri" panose="020F0502020204030204" pitchFamily="34" charset="0"/>
                <a:cs typeface="Times New Roman" panose="02020603050405020304" pitchFamily="18" charset="0"/>
              </a:rPr>
              <a:t>图</a:t>
            </a:r>
            <a:r>
              <a:rPr lang="zh-CN" altLang="zh-CN" sz="1350" dirty="0">
                <a:ea typeface="Calibri" panose="020F0502020204030204" pitchFamily="34" charset="0"/>
                <a:cs typeface="Times New Roman" panose="02020603050405020304" pitchFamily="18" charset="0"/>
              </a:rPr>
              <a:t> </a:t>
            </a:r>
            <a:r>
              <a:rPr lang="en-US" altLang="zh-CN" sz="1350" dirty="0">
                <a:latin typeface="Calibri" panose="020F0502020204030204" pitchFamily="34" charset="0"/>
                <a:cs typeface="Times New Roman" panose="02020603050405020304" pitchFamily="18" charset="0"/>
              </a:rPr>
              <a:t> b)</a:t>
            </a:r>
            <a:r>
              <a:rPr lang="zh-CN" altLang="zh-CN" sz="1350" dirty="0">
                <a:latin typeface="Calibri" panose="020F0502020204030204" pitchFamily="34" charset="0"/>
                <a:cs typeface="Times New Roman" panose="02020603050405020304" pitchFamily="18" charset="0"/>
              </a:rPr>
              <a:t>无向图</a:t>
            </a:r>
            <a:endParaRPr lang="zh-CN" altLang="en-US" sz="1350" dirty="0"/>
          </a:p>
        </p:txBody>
      </p:sp>
      <p:sp>
        <p:nvSpPr>
          <p:cNvPr id="17" name="矩形 16"/>
          <p:cNvSpPr/>
          <p:nvPr/>
        </p:nvSpPr>
        <p:spPr>
          <a:xfrm>
            <a:off x="978694" y="2191922"/>
            <a:ext cx="7025879" cy="507831"/>
          </a:xfrm>
          <a:prstGeom prst="rect">
            <a:avLst/>
          </a:prstGeom>
        </p:spPr>
        <p:txBody>
          <a:bodyPr wrap="square">
            <a:spAutoFit/>
          </a:bodyPr>
          <a:lstStyle/>
          <a:p>
            <a:r>
              <a:rPr lang="en-US" altLang="zh-CN" sz="1350" dirty="0">
                <a:latin typeface="Calibri" panose="020F0502020204030204" pitchFamily="34" charset="0"/>
                <a:cs typeface="Times New Roman" panose="02020603050405020304" pitchFamily="18" charset="0"/>
              </a:rPr>
              <a:t>        </a:t>
            </a:r>
            <a:r>
              <a:rPr lang="zh-CN" altLang="zh-CN" sz="1350" dirty="0">
                <a:latin typeface="Calibri" panose="020F0502020204030204" pitchFamily="34" charset="0"/>
                <a:cs typeface="Times New Roman" panose="02020603050405020304" pitchFamily="18" charset="0"/>
              </a:rPr>
              <a:t>如果一个图中，每对顶点都有路径相连，则称其为</a:t>
            </a:r>
            <a:r>
              <a:rPr lang="zh-CN" altLang="zh-CN" sz="1350" b="1" dirty="0">
                <a:latin typeface="Calibri" panose="020F0502020204030204" pitchFamily="34" charset="0"/>
                <a:cs typeface="Times New Roman" panose="02020603050405020304" pitchFamily="18" charset="0"/>
              </a:rPr>
              <a:t>连通图</a:t>
            </a:r>
            <a:r>
              <a:rPr lang="zh-CN" altLang="zh-CN" sz="1350" dirty="0">
                <a:latin typeface="Calibri" panose="020F0502020204030204" pitchFamily="34" charset="0"/>
                <a:cs typeface="Times New Roman" panose="02020603050405020304" pitchFamily="18" charset="0"/>
              </a:rPr>
              <a:t>。如果图的子图中任意两个顶点都是可达的，则这个子图称之为图的</a:t>
            </a:r>
            <a:r>
              <a:rPr lang="zh-CN" altLang="zh-CN" sz="1350" b="1" dirty="0">
                <a:latin typeface="Calibri" panose="020F0502020204030204" pitchFamily="34" charset="0"/>
                <a:cs typeface="Times New Roman" panose="02020603050405020304" pitchFamily="18" charset="0"/>
              </a:rPr>
              <a:t>连通分支</a:t>
            </a:r>
            <a:r>
              <a:rPr lang="zh-CN" altLang="zh-CN" sz="1350" dirty="0">
                <a:latin typeface="Calibri" panose="020F0502020204030204" pitchFamily="34" charset="0"/>
                <a:cs typeface="Times New Roman" panose="02020603050405020304" pitchFamily="18" charset="0"/>
              </a:rPr>
              <a:t>。</a:t>
            </a:r>
            <a:endParaRPr lang="zh-CN" altLang="en-US" sz="1350" dirty="0"/>
          </a:p>
        </p:txBody>
      </p:sp>
    </p:spTree>
    <p:extLst>
      <p:ext uri="{BB962C8B-B14F-4D97-AF65-F5344CB8AC3E}">
        <p14:creationId xmlns:p14="http://schemas.microsoft.com/office/powerpoint/2010/main" val="4148193111"/>
      </p:ext>
    </p:extLst>
  </p:cSld>
  <p:clrMapOvr>
    <a:masterClrMapping/>
  </p:clrMapOvr>
  <mc:AlternateContent xmlns:mc="http://schemas.openxmlformats.org/markup-compatibility/2006" xmlns:p14="http://schemas.microsoft.com/office/powerpoint/2010/main">
    <mc:Choice Requires="p14">
      <p:transition spd="slow" p14:dur="2000" advTm="1181"/>
    </mc:Choice>
    <mc:Fallback xmlns="">
      <p:transition spd="slow" advTm="118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11" name="矩形 10"/>
          <p:cNvSpPr/>
          <p:nvPr/>
        </p:nvSpPr>
        <p:spPr>
          <a:xfrm>
            <a:off x="586638" y="135097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Connected </a:t>
            </a:r>
            <a:r>
              <a:rPr lang="en-US" altLang="zh-CN" sz="2100" kern="100" dirty="0" smtClean="0">
                <a:latin typeface="Calibri" panose="020F0502020204030204" pitchFamily="34" charset="0"/>
                <a:cs typeface="Times New Roman" panose="02020603050405020304" pitchFamily="18" charset="0"/>
              </a:rPr>
              <a:t>Components</a:t>
            </a: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36363"/>
                <a:ext cx="7647703" cy="1581202"/>
              </a:xfrm>
              <a:prstGeom prst="rect">
                <a:avLst/>
              </a:prstGeom>
            </p:spPr>
            <p:txBody>
              <a:bodyPr wrap="square">
                <a:spAutoFit/>
              </a:bodyPr>
              <a:lstStyle/>
              <a:p>
                <a:r>
                  <a:rPr lang="zh-CN" altLang="zh-CN" sz="1350" dirty="0" smtClean="0"/>
                  <a:t>（</a:t>
                </a:r>
                <a:r>
                  <a:rPr lang="en-US" altLang="zh-CN" sz="1350" dirty="0"/>
                  <a:t>1</a:t>
                </a:r>
                <a:r>
                  <a:rPr lang="zh-CN" altLang="zh-CN" sz="1350" dirty="0"/>
                  <a:t>）</a:t>
                </a:r>
                <a14:m>
                  <m:oMath xmlns:m="http://schemas.openxmlformats.org/officeDocument/2006/math">
                    <m:r>
                      <a:rPr lang="en-US" altLang="zh-CN" sz="1350" i="1">
                        <a:latin typeface="Cambria Math" panose="02040503050406030204" pitchFamily="18" charset="0"/>
                      </a:rPr>
                      <m:t>𝑆𝑡𝑎</m:t>
                    </m:r>
                    <m:r>
                      <a:rPr lang="en-US" altLang="zh-CN" sz="1350" b="0" i="1" smtClean="0">
                        <a:latin typeface="Cambria Math" panose="02040503050406030204" pitchFamily="18" charset="0"/>
                      </a:rPr>
                      <m:t>𝑡</m:t>
                    </m:r>
                    <m:r>
                      <a:rPr lang="en-US" altLang="zh-CN" sz="1350" i="1">
                        <a:latin typeface="Cambria Math" panose="02040503050406030204" pitchFamily="18" charset="0"/>
                      </a:rPr>
                      <m:t>𝑒</m:t>
                    </m:r>
                  </m:oMath>
                </a14:m>
                <a:r>
                  <a:rPr lang="en-US" altLang="zh-CN" sz="1350" dirty="0"/>
                  <a:t>:</a:t>
                </a:r>
                <a:r>
                  <a:rPr lang="zh-CN" altLang="zh-CN" sz="1350" dirty="0"/>
                  <a:t>当前图的所有的连通分支，</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𝑆𝑡𝑎</m:t>
                        </m:r>
                        <m:r>
                          <a:rPr lang="en-US" altLang="zh-CN" sz="1350" b="0" i="1" smtClean="0">
                            <a:latin typeface="Cambria Math" panose="02040503050406030204" pitchFamily="18" charset="0"/>
                          </a:rPr>
                          <m:t>𝑡</m:t>
                        </m:r>
                        <m:r>
                          <a:rPr lang="en-US" altLang="zh-CN" sz="1350" i="1">
                            <a:latin typeface="Cambria Math" panose="02040503050406030204" pitchFamily="18" charset="0"/>
                          </a:rPr>
                          <m:t>𝑒</m:t>
                        </m:r>
                        <m:r>
                          <a:rPr lang="en-US" altLang="zh-CN" sz="1350" i="1">
                            <a:latin typeface="Cambria Math" panose="02040503050406030204" pitchFamily="18" charset="0"/>
                          </a:rPr>
                          <m:t>={</m:t>
                        </m:r>
                        <m:r>
                          <a:rPr lang="en-US" altLang="zh-CN" sz="1350" i="1">
                            <a:latin typeface="Cambria Math" panose="02040503050406030204" pitchFamily="18" charset="0"/>
                          </a:rPr>
                          <m:t>𝑠</m:t>
                        </m:r>
                      </m:e>
                      <m:sub>
                        <m:r>
                          <a:rPr lang="en-US" altLang="zh-CN" sz="1350" i="1">
                            <a:latin typeface="Cambria Math" panose="02040503050406030204" pitchFamily="18" charset="0"/>
                          </a:rPr>
                          <m:t>1</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2</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𝑛</m:t>
                        </m:r>
                      </m:sub>
                    </m:sSub>
                    <m:r>
                      <a:rPr lang="en-US" altLang="zh-CN" sz="1350" i="1">
                        <a:latin typeface="Cambria Math" panose="02040503050406030204" pitchFamily="18" charset="0"/>
                      </a:rPr>
                      <m:t>}</m:t>
                    </m:r>
                  </m:oMath>
                </a14:m>
                <a:r>
                  <a:rPr lang="zh-CN" altLang="zh-CN" sz="1350" dirty="0"/>
                  <a:t>，其中</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𝑘</m:t>
                        </m:r>
                      </m:sub>
                    </m:sSub>
                  </m:oMath>
                </a14:m>
                <a:r>
                  <a:rPr lang="zh-CN" altLang="zh-CN" sz="1350" dirty="0"/>
                  <a:t>表示第</a:t>
                </a:r>
                <a:r>
                  <a:rPr lang="en-US" altLang="zh-CN" sz="1350" dirty="0"/>
                  <a:t>k</a:t>
                </a:r>
                <a:r>
                  <a:rPr lang="zh-CN" altLang="zh-CN" sz="1350" dirty="0"/>
                  <a:t>个连通分支，</a:t>
                </a:r>
                <a14:m>
                  <m:oMath xmlns:m="http://schemas.openxmlformats.org/officeDocument/2006/math">
                    <m:r>
                      <a:rPr lang="zh-CN" altLang="zh-CN" sz="1350">
                        <a:latin typeface="Cambria Math" panose="02040503050406030204" pitchFamily="18" charset="0"/>
                      </a:rPr>
                      <m:t> </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𝑘</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𝑚𝑖𝑛</m:t>
                            </m:r>
                          </m:sub>
                        </m:sSub>
                      </m:sub>
                    </m:sSub>
                    <m:r>
                      <a:rPr lang="en-US" altLang="zh-CN" sz="1350" i="1">
                        <a:latin typeface="Cambria Math" panose="02040503050406030204" pitchFamily="18" charset="0"/>
                      </a:rPr>
                      <m:t>,</m:t>
                    </m:r>
                    <m:d>
                      <m:dPr>
                        <m:begChr m:val="{"/>
                        <m:endChr m:val="}"/>
                        <m:ctrlPr>
                          <a:rPr lang="zh-CN" altLang="zh-CN" sz="1350" i="1">
                            <a:latin typeface="Cambria Math" panose="02040503050406030204" pitchFamily="18" charset="0"/>
                          </a:rPr>
                        </m:ctrlPr>
                      </m:dPr>
                      <m:e>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1</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2</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𝑟</m:t>
                                </m:r>
                              </m:sub>
                            </m:sSub>
                          </m:sub>
                        </m:sSub>
                      </m:e>
                    </m:d>
                    <m:r>
                      <a:rPr lang="en-US" altLang="zh-CN" sz="1350">
                        <a:latin typeface="Cambria Math" panose="02040503050406030204" pitchFamily="18" charset="0"/>
                      </a:rPr>
                      <m:t>)</m:t>
                    </m:r>
                  </m:oMath>
                </a14:m>
                <a:r>
                  <a:rPr lang="en-US" altLang="zh-CN" sz="1350" dirty="0"/>
                  <a:t>, </a:t>
                </a:r>
                <a:r>
                  <a:rPr lang="zh-CN" altLang="zh-CN" sz="1350" dirty="0"/>
                  <a:t>其中</a:t>
                </a:r>
                <a14:m>
                  <m:oMath xmlns:m="http://schemas.openxmlformats.org/officeDocument/2006/math">
                    <m:d>
                      <m:dPr>
                        <m:begChr m:val="{"/>
                        <m:endChr m:val="}"/>
                        <m:ctrlPr>
                          <a:rPr lang="zh-CN" altLang="zh-CN" sz="1350" i="1">
                            <a:latin typeface="Cambria Math" panose="02040503050406030204" pitchFamily="18" charset="0"/>
                          </a:rPr>
                        </m:ctrlPr>
                      </m:dPr>
                      <m:e>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1</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2</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𝑟</m:t>
                                </m:r>
                              </m:sub>
                            </m:sSub>
                          </m:sub>
                        </m:sSub>
                      </m:e>
                    </m:d>
                  </m:oMath>
                </a14:m>
                <a:r>
                  <a:rPr lang="zh-CN" altLang="zh-CN" sz="1350" dirty="0"/>
                  <a:t>表示由这些顶点构成了一个连通分支，</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𝑚𝑖𝑛</m:t>
                            </m:r>
                          </m:sub>
                        </m:sSub>
                      </m:sub>
                    </m:sSub>
                  </m:oMath>
                </a14:m>
                <a:r>
                  <a:rPr lang="zh-CN" altLang="zh-CN" sz="1350" dirty="0"/>
                  <a:t>是这些顶点中标号最小的点。</a:t>
                </a:r>
              </a:p>
              <a:p>
                <a:r>
                  <a:rPr lang="zh-CN" altLang="zh-CN" sz="1350" dirty="0"/>
                  <a:t>（</a:t>
                </a:r>
                <a:r>
                  <a:rPr lang="en-US" altLang="zh-CN" sz="1350" dirty="0"/>
                  <a:t>2</a:t>
                </a:r>
                <a:r>
                  <a:rPr lang="zh-CN" altLang="zh-CN" sz="1350" dirty="0"/>
                  <a:t>）</a:t>
                </a:r>
                <a14:m>
                  <m:oMath xmlns:m="http://schemas.openxmlformats.org/officeDocument/2006/math">
                    <m:r>
                      <a:rPr lang="en-US" altLang="zh-CN" sz="1350" i="1">
                        <a:latin typeface="Cambria Math" panose="02040503050406030204" pitchFamily="18" charset="0"/>
                      </a:rPr>
                      <m:t>𝐸𝑣𝑒𝑛𝑡</m:t>
                    </m:r>
                  </m:oMath>
                </a14:m>
                <a:r>
                  <a:rPr lang="en-US" altLang="zh-CN" sz="1350" dirty="0"/>
                  <a:t>:</a:t>
                </a:r>
                <a:r>
                  <a:rPr lang="zh-CN" altLang="zh-CN" sz="1350" dirty="0"/>
                  <a:t>图的</a:t>
                </a:r>
                <a14:m>
                  <m:oMath xmlns:m="http://schemas.openxmlformats.org/officeDocument/2006/math">
                    <m:r>
                      <a:rPr lang="en-US" altLang="zh-CN" sz="1350" i="1">
                        <a:latin typeface="Cambria Math" panose="02040503050406030204" pitchFamily="18" charset="0"/>
                      </a:rPr>
                      <m:t>𝐸𝑣𝑒𝑛𝑡</m:t>
                    </m:r>
                  </m:oMath>
                </a14:m>
                <a:r>
                  <a:rPr lang="zh-CN" altLang="zh-CN" sz="1350" dirty="0"/>
                  <a:t>为图中新增了一条边，</a:t>
                </a:r>
                <a14:m>
                  <m:oMath xmlns:m="http://schemas.openxmlformats.org/officeDocument/2006/math">
                    <m:r>
                      <a:rPr lang="zh-CN" altLang="zh-CN" sz="1350">
                        <a:latin typeface="Cambria Math" panose="02040503050406030204" pitchFamily="18" charset="0"/>
                      </a:rPr>
                      <m:t>即</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𝐸𝑣𝑒𝑛𝑡</m:t>
                        </m:r>
                        <m:r>
                          <a:rPr lang="en-US" altLang="zh-CN" sz="1350" i="1">
                            <a:latin typeface="Cambria Math" panose="02040503050406030204" pitchFamily="18" charset="0"/>
                          </a:rPr>
                          <m:t>={</m:t>
                        </m:r>
                        <m:r>
                          <a:rPr lang="en-US" altLang="zh-CN" sz="1350" i="1">
                            <a:latin typeface="Cambria Math" panose="02040503050406030204" pitchFamily="18" charset="0"/>
                          </a:rPr>
                          <m:t>𝑧</m:t>
                        </m:r>
                      </m:e>
                      <m:sub>
                        <m:r>
                          <a:rPr lang="en-US" altLang="zh-CN" sz="1350" i="1">
                            <a:latin typeface="Cambria Math" panose="02040503050406030204" pitchFamily="18" charset="0"/>
                          </a:rPr>
                          <m:t>1</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2</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𝑚</m:t>
                        </m:r>
                      </m:sub>
                    </m:sSub>
                    <m:r>
                      <a:rPr lang="en-US" altLang="zh-CN" sz="1350" i="1">
                        <a:latin typeface="Cambria Math" panose="02040503050406030204" pitchFamily="18" charset="0"/>
                      </a:rPr>
                      <m:t>}</m:t>
                    </m:r>
                  </m:oMath>
                </a14:m>
                <a:r>
                  <a:rPr lang="zh-CN" altLang="zh-CN" sz="1350" dirty="0"/>
                  <a:t>，其中</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𝑘</m:t>
                        </m:r>
                      </m:sub>
                    </m:sSub>
                  </m:oMath>
                </a14:m>
                <a:r>
                  <a:rPr lang="zh-CN" altLang="zh-CN" sz="1350" dirty="0"/>
                  <a:t>表示新增边</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𝑒</m:t>
                        </m:r>
                      </m:e>
                      <m:sub>
                        <m:r>
                          <a:rPr lang="en-US" altLang="zh-CN" sz="1350" i="1">
                            <a:latin typeface="Cambria Math" panose="02040503050406030204" pitchFamily="18" charset="0"/>
                          </a:rPr>
                          <m:t>𝑘</m:t>
                        </m:r>
                      </m:sub>
                    </m:sSub>
                  </m:oMath>
                </a14:m>
                <a:r>
                  <a:rPr lang="zh-CN" altLang="zh-CN" sz="1350" dirty="0"/>
                  <a:t>，</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𝑘</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𝑒</m:t>
                        </m:r>
                      </m:e>
                      <m:sub>
                        <m:r>
                          <a:rPr lang="en-US" altLang="zh-CN" sz="1350" i="1">
                            <a:latin typeface="Cambria Math" panose="02040503050406030204" pitchFamily="18" charset="0"/>
                          </a:rPr>
                          <m:t>𝑘</m:t>
                        </m:r>
                      </m:sub>
                    </m:sSub>
                    <m:r>
                      <a:rPr lang="en-US" altLang="zh-CN" sz="1350" i="1">
                        <a:latin typeface="Cambria Math" panose="02040503050406030204" pitchFamily="18" charset="0"/>
                      </a:rPr>
                      <m:t>,</m:t>
                    </m:r>
                    <m:r>
                      <a:rPr lang="en-US" altLang="zh-CN" sz="1350" i="1">
                        <a:latin typeface="Cambria Math" panose="02040503050406030204" pitchFamily="18" charset="0"/>
                      </a:rPr>
                      <m:t>𝑎𝑑𝑑</m:t>
                    </m:r>
                    <m:r>
                      <a:rPr lang="en-US" altLang="zh-CN" sz="1350" i="1">
                        <a:latin typeface="Cambria Math" panose="02040503050406030204" pitchFamily="18" charset="0"/>
                      </a:rPr>
                      <m:t>)</m:t>
                    </m:r>
                  </m:oMath>
                </a14:m>
                <a:r>
                  <a:rPr lang="zh-CN" altLang="zh-CN" sz="1350" dirty="0"/>
                  <a:t>；</a:t>
                </a:r>
              </a:p>
              <a:p>
                <a:r>
                  <a:rPr lang="zh-CN" altLang="zh-CN" sz="1350" dirty="0"/>
                  <a:t>（</a:t>
                </a:r>
                <a:r>
                  <a:rPr lang="en-US" altLang="zh-CN" sz="1350" dirty="0"/>
                  <a:t>3</a:t>
                </a:r>
                <a:r>
                  <a:rPr lang="zh-CN" altLang="zh-CN" sz="1350" dirty="0"/>
                  <a:t>）</a:t>
                </a:r>
                <a14:m>
                  <m:oMath xmlns:m="http://schemas.openxmlformats.org/officeDocument/2006/math">
                    <m:r>
                      <a:rPr lang="en-US" altLang="zh-CN" sz="1350" i="1">
                        <a:latin typeface="Cambria Math" panose="02040503050406030204" pitchFamily="18" charset="0"/>
                      </a:rPr>
                      <m:t>𝑈𝑝𝑑𝑎𝑡𝑒</m:t>
                    </m:r>
                  </m:oMath>
                </a14:m>
                <a:r>
                  <a:rPr lang="en-US" altLang="zh-CN" sz="1350" dirty="0"/>
                  <a:t>:</a:t>
                </a:r>
                <a:r>
                  <a:rPr lang="zh-CN" altLang="zh-CN" sz="1350" dirty="0"/>
                  <a:t>图在动态变化过程中，</a:t>
                </a:r>
                <a14:m>
                  <m:oMath xmlns:m="http://schemas.openxmlformats.org/officeDocument/2006/math">
                    <m:r>
                      <a:rPr lang="en-US" altLang="zh-CN" sz="1350" i="1">
                        <a:latin typeface="Cambria Math" panose="02040503050406030204" pitchFamily="18" charset="0"/>
                      </a:rPr>
                      <m:t>𝑆𝑡𝑎</m:t>
                    </m:r>
                    <m:r>
                      <a:rPr lang="en-US" altLang="zh-CN" sz="1350" b="0" i="1" smtClean="0">
                        <a:latin typeface="Cambria Math" panose="02040503050406030204" pitchFamily="18" charset="0"/>
                      </a:rPr>
                      <m:t>𝑡</m:t>
                    </m:r>
                    <m:r>
                      <a:rPr lang="en-US" altLang="zh-CN" sz="1350" i="1">
                        <a:latin typeface="Cambria Math" panose="02040503050406030204" pitchFamily="18" charset="0"/>
                      </a:rPr>
                      <m:t>𝑒</m:t>
                    </m:r>
                  </m:oMath>
                </a14:m>
                <a:r>
                  <a:rPr lang="zh-CN" altLang="zh-CN" sz="1350" dirty="0"/>
                  <a:t>的更新过程如下：</a:t>
                </a: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36363"/>
                <a:ext cx="7647703" cy="1581202"/>
              </a:xfrm>
              <a:prstGeom prst="rect">
                <a:avLst/>
              </a:prstGeom>
              <a:blipFill rotWithShape="0">
                <a:blip r:embed="rId3"/>
                <a:stretch>
                  <a:fillRect l="-159" t="-1544"/>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5141504" y="2769177"/>
            <a:ext cx="3111584" cy="1370359"/>
          </a:xfrm>
          <a:prstGeom prst="rect">
            <a:avLst/>
          </a:prstGeom>
        </p:spPr>
      </p:pic>
      <p:pic>
        <p:nvPicPr>
          <p:cNvPr id="7" name="图片 6"/>
          <p:cNvPicPr>
            <a:picLocks noChangeAspect="1"/>
          </p:cNvPicPr>
          <p:nvPr/>
        </p:nvPicPr>
        <p:blipFill>
          <a:blip r:embed="rId5"/>
          <a:stretch>
            <a:fillRect/>
          </a:stretch>
        </p:blipFill>
        <p:spPr>
          <a:xfrm>
            <a:off x="4946010" y="4140352"/>
            <a:ext cx="3469316" cy="1453478"/>
          </a:xfrm>
          <a:prstGeom prst="rect">
            <a:avLst/>
          </a:prstGeom>
        </p:spPr>
      </p:pic>
      <p:pic>
        <p:nvPicPr>
          <p:cNvPr id="8" name="图片 7"/>
          <p:cNvPicPr>
            <a:picLocks noChangeAspect="1"/>
          </p:cNvPicPr>
          <p:nvPr/>
        </p:nvPicPr>
        <p:blipFill>
          <a:blip r:embed="rId6"/>
          <a:stretch>
            <a:fillRect/>
          </a:stretch>
        </p:blipFill>
        <p:spPr>
          <a:xfrm>
            <a:off x="891036" y="3131697"/>
            <a:ext cx="3452598" cy="2586932"/>
          </a:xfrm>
          <a:prstGeom prst="rect">
            <a:avLst/>
          </a:prstGeom>
        </p:spPr>
      </p:pic>
    </p:spTree>
    <p:extLst>
      <p:ext uri="{BB962C8B-B14F-4D97-AF65-F5344CB8AC3E}">
        <p14:creationId xmlns:p14="http://schemas.microsoft.com/office/powerpoint/2010/main" val="682724217"/>
      </p:ext>
    </p:extLst>
  </p:cSld>
  <p:clrMapOvr>
    <a:masterClrMapping/>
  </p:clrMapOvr>
  <mc:AlternateContent xmlns:mc="http://schemas.openxmlformats.org/markup-compatibility/2006" xmlns:p14="http://schemas.microsoft.com/office/powerpoint/2010/main">
    <mc:Choice Requires="p14">
      <p:transition spd="slow" p14:dur="2000" advTm="331"/>
    </mc:Choice>
    <mc:Fallback xmlns="">
      <p:transition spd="slow" advTm="33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363071" y="2021063"/>
            <a:ext cx="8136609" cy="3612630"/>
          </a:xfrm>
          <a:prstGeom prst="rect">
            <a:avLst/>
          </a:prstGeom>
        </p:spPr>
      </p:pic>
      <p:sp>
        <p:nvSpPr>
          <p:cNvPr id="8" name="文本框 7"/>
          <p:cNvSpPr txBox="1"/>
          <p:nvPr/>
        </p:nvSpPr>
        <p:spPr>
          <a:xfrm>
            <a:off x="2436321" y="1628647"/>
            <a:ext cx="3990110" cy="415498"/>
          </a:xfrm>
          <a:prstGeom prst="rect">
            <a:avLst/>
          </a:prstGeom>
          <a:noFill/>
        </p:spPr>
        <p:txBody>
          <a:bodyPr wrap="square" rtlCol="0">
            <a:spAutoFit/>
          </a:bodyPr>
          <a:lstStyle/>
          <a:p>
            <a:r>
              <a:rPr lang="zh-CN" altLang="en-US" sz="2100" dirty="0"/>
              <a:t>面向连续流式图计算系统框架图</a:t>
            </a:r>
          </a:p>
        </p:txBody>
      </p:sp>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、系统验证</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稳定性</a:t>
            </a: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1131208" y="2066922"/>
            <a:ext cx="1948543" cy="923330"/>
          </a:xfrm>
          <a:prstGeom prst="rect">
            <a:avLst/>
          </a:prstGeom>
          <a:noFill/>
        </p:spPr>
        <p:txBody>
          <a:bodyPr wrap="square" rtlCol="0">
            <a:spAutoFit/>
          </a:bodyPr>
          <a:lstStyle/>
          <a:p>
            <a:r>
              <a:rPr lang="zh-CN" altLang="en-US" dirty="0"/>
              <a:t>系统的算法是正确的，运算的结果符合预期指标。</a:t>
            </a:r>
          </a:p>
        </p:txBody>
      </p:sp>
      <p:sp>
        <p:nvSpPr>
          <p:cNvPr id="27" name="文本框 26"/>
          <p:cNvSpPr txBox="1"/>
          <p:nvPr/>
        </p:nvSpPr>
        <p:spPr>
          <a:xfrm>
            <a:off x="5857461" y="1862884"/>
            <a:ext cx="1948543" cy="1200329"/>
          </a:xfrm>
          <a:prstGeom prst="rect">
            <a:avLst/>
          </a:prstGeom>
          <a:noFill/>
        </p:spPr>
        <p:txBody>
          <a:bodyPr wrap="square" rtlCol="0">
            <a:spAutoFit/>
          </a:bodyPr>
          <a:lstStyle/>
          <a:p>
            <a:r>
              <a:rPr lang="zh-CN" altLang="en-US" dirty="0"/>
              <a:t>算法能够在执行过程中，实时反馈计算结果，延迟在毫秒级别。</a:t>
            </a:r>
          </a:p>
        </p:txBody>
      </p:sp>
      <p:sp>
        <p:nvSpPr>
          <p:cNvPr id="28" name="文本框 27"/>
          <p:cNvSpPr txBox="1"/>
          <p:nvPr/>
        </p:nvSpPr>
        <p:spPr>
          <a:xfrm>
            <a:off x="5840300" y="3938645"/>
            <a:ext cx="1948543" cy="1200329"/>
          </a:xfrm>
          <a:prstGeom prst="rect">
            <a:avLst/>
          </a:prstGeom>
          <a:noFill/>
        </p:spPr>
        <p:txBody>
          <a:bodyPr wrap="square" rtlCol="0">
            <a:spAutoFit/>
          </a:bodyPr>
          <a:lstStyle/>
          <a:p>
            <a:r>
              <a:rPr lang="zh-CN" altLang="en-US" dirty="0"/>
              <a:t>针对连续流式的海量图数据，算法能够长时间持续稳定运行。</a:t>
            </a:r>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六、总结和后期计划</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6" name="右箭头 5"/>
          <p:cNvSpPr/>
          <p:nvPr/>
        </p:nvSpPr>
        <p:spPr>
          <a:xfrm>
            <a:off x="306161" y="2698665"/>
            <a:ext cx="8511268" cy="893989"/>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同心圆 6"/>
          <p:cNvSpPr/>
          <p:nvPr/>
        </p:nvSpPr>
        <p:spPr>
          <a:xfrm>
            <a:off x="805710"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文本框 9"/>
          <p:cNvSpPr txBox="1"/>
          <p:nvPr/>
        </p:nvSpPr>
        <p:spPr>
          <a:xfrm>
            <a:off x="288926" y="3592652"/>
            <a:ext cx="1530804" cy="415498"/>
          </a:xfrm>
          <a:prstGeom prst="rect">
            <a:avLst/>
          </a:prstGeom>
          <a:noFill/>
        </p:spPr>
        <p:txBody>
          <a:bodyPr wrap="square" rtlCol="0">
            <a:spAutoFit/>
          </a:bodyPr>
          <a:lstStyle/>
          <a:p>
            <a:r>
              <a:rPr lang="zh-CN" altLang="en-US" sz="2100" dirty="0"/>
              <a:t>背景和现状</a:t>
            </a:r>
          </a:p>
        </p:txBody>
      </p:sp>
      <p:sp>
        <p:nvSpPr>
          <p:cNvPr id="11" name="同心圆 10"/>
          <p:cNvSpPr/>
          <p:nvPr/>
        </p:nvSpPr>
        <p:spPr>
          <a:xfrm>
            <a:off x="2718873"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2" name="文本框 11"/>
          <p:cNvSpPr txBox="1"/>
          <p:nvPr/>
        </p:nvSpPr>
        <p:spPr>
          <a:xfrm>
            <a:off x="2222892" y="3595282"/>
            <a:ext cx="1530804" cy="1523494"/>
          </a:xfrm>
          <a:prstGeom prst="rect">
            <a:avLst/>
          </a:prstGeom>
          <a:noFill/>
        </p:spPr>
        <p:txBody>
          <a:bodyPr wrap="square" rtlCol="0">
            <a:spAutoFit/>
          </a:bodyPr>
          <a:lstStyle/>
          <a:p>
            <a:r>
              <a:rPr lang="zh-CN" altLang="en-US" sz="2100" dirty="0"/>
              <a:t>  系统设计</a:t>
            </a:r>
            <a:endParaRPr lang="en-US" altLang="zh-CN" sz="2100" dirty="0"/>
          </a:p>
          <a:p>
            <a:pPr marL="342900" indent="-342900">
              <a:buFont typeface="Wingdings" panose="05000000000000000000" pitchFamily="2" charset="2"/>
              <a:buChar char="Ø"/>
            </a:pPr>
            <a:r>
              <a:rPr lang="zh-CN" altLang="en-US" dirty="0"/>
              <a:t>架构设计</a:t>
            </a:r>
            <a:endParaRPr lang="en-US" altLang="zh-CN" dirty="0"/>
          </a:p>
          <a:p>
            <a:pPr marL="342900" indent="-342900">
              <a:buFont typeface="Wingdings" panose="05000000000000000000" pitchFamily="2" charset="2"/>
              <a:buChar char="Ø"/>
            </a:pPr>
            <a:r>
              <a:rPr lang="zh-CN" altLang="en-US" dirty="0"/>
              <a:t>框架设计</a:t>
            </a:r>
            <a:endParaRPr lang="en-US" altLang="zh-CN" dirty="0"/>
          </a:p>
          <a:p>
            <a:pPr marL="342900" indent="-342900">
              <a:buFont typeface="Wingdings" panose="05000000000000000000" pitchFamily="2" charset="2"/>
              <a:buChar char="Ø"/>
            </a:pPr>
            <a:r>
              <a:rPr lang="zh-CN" altLang="en-US" dirty="0"/>
              <a:t>模型设计</a:t>
            </a:r>
            <a:endParaRPr lang="en-US" altLang="zh-CN" dirty="0"/>
          </a:p>
          <a:p>
            <a:pPr marL="342900" indent="-342900">
              <a:buFont typeface="Wingdings" panose="05000000000000000000" pitchFamily="2" charset="2"/>
              <a:buChar char="Ø"/>
            </a:pPr>
            <a:r>
              <a:rPr lang="zh-CN" altLang="en-US" dirty="0">
                <a:solidFill>
                  <a:srgbClr val="FF0000"/>
                </a:solidFill>
              </a:rPr>
              <a:t>算法设计</a:t>
            </a:r>
          </a:p>
        </p:txBody>
      </p:sp>
      <p:sp>
        <p:nvSpPr>
          <p:cNvPr id="13" name="同心圆 12"/>
          <p:cNvSpPr/>
          <p:nvPr/>
        </p:nvSpPr>
        <p:spPr>
          <a:xfrm>
            <a:off x="4678759"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文本框 13"/>
          <p:cNvSpPr txBox="1"/>
          <p:nvPr/>
        </p:nvSpPr>
        <p:spPr>
          <a:xfrm>
            <a:off x="4182778" y="3615364"/>
            <a:ext cx="1530804" cy="1523494"/>
          </a:xfrm>
          <a:prstGeom prst="rect">
            <a:avLst/>
          </a:prstGeom>
          <a:noFill/>
        </p:spPr>
        <p:txBody>
          <a:bodyPr wrap="square" rtlCol="0">
            <a:spAutoFit/>
          </a:bodyPr>
          <a:lstStyle/>
          <a:p>
            <a:r>
              <a:rPr lang="zh-CN" altLang="en-US" sz="2100" dirty="0"/>
              <a:t>  系统实现</a:t>
            </a:r>
          </a:p>
          <a:p>
            <a:pPr marL="342900" indent="-342900">
              <a:buFont typeface="Wingdings" panose="05000000000000000000" pitchFamily="2" charset="2"/>
              <a:buChar char="Ø"/>
            </a:pPr>
            <a:r>
              <a:rPr lang="zh-CN" altLang="en-US" dirty="0"/>
              <a:t>框架实现</a:t>
            </a:r>
            <a:endParaRPr lang="en-US" altLang="zh-CN" dirty="0"/>
          </a:p>
          <a:p>
            <a:pPr marL="342900" indent="-342900">
              <a:buFont typeface="Wingdings" panose="05000000000000000000" pitchFamily="2" charset="2"/>
              <a:buChar char="Ø"/>
            </a:pPr>
            <a:r>
              <a:rPr lang="zh-CN" altLang="en-US" dirty="0"/>
              <a:t>模型实现</a:t>
            </a:r>
            <a:endParaRPr lang="en-US" altLang="zh-CN" dirty="0"/>
          </a:p>
          <a:p>
            <a:pPr marL="342900" indent="-342900">
              <a:buFont typeface="Wingdings" panose="05000000000000000000" pitchFamily="2" charset="2"/>
              <a:buChar char="Ø"/>
            </a:pPr>
            <a:r>
              <a:rPr lang="zh-CN" altLang="en-US" dirty="0">
                <a:solidFill>
                  <a:srgbClr val="FF0000"/>
                </a:solidFill>
              </a:rPr>
              <a:t>算法实现</a:t>
            </a:r>
            <a:endParaRPr lang="en-US" altLang="zh-CN" dirty="0">
              <a:solidFill>
                <a:srgbClr val="FF0000"/>
              </a:solidFill>
            </a:endParaRPr>
          </a:p>
          <a:p>
            <a:pPr marL="342900" indent="-342900">
              <a:buFont typeface="Wingdings" panose="05000000000000000000" pitchFamily="2" charset="2"/>
              <a:buChar char="Ø"/>
            </a:pPr>
            <a:endParaRPr lang="en-US" altLang="zh-CN" dirty="0"/>
          </a:p>
        </p:txBody>
      </p:sp>
      <p:sp>
        <p:nvSpPr>
          <p:cNvPr id="15" name="同心圆 14"/>
          <p:cNvSpPr/>
          <p:nvPr/>
        </p:nvSpPr>
        <p:spPr>
          <a:xfrm>
            <a:off x="6636975"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6" name="文本框 15"/>
          <p:cNvSpPr txBox="1"/>
          <p:nvPr/>
        </p:nvSpPr>
        <p:spPr>
          <a:xfrm>
            <a:off x="6184658" y="3613908"/>
            <a:ext cx="1530804" cy="1523494"/>
          </a:xfrm>
          <a:prstGeom prst="rect">
            <a:avLst/>
          </a:prstGeom>
          <a:noFill/>
        </p:spPr>
        <p:txBody>
          <a:bodyPr wrap="square" rtlCol="0">
            <a:spAutoFit/>
          </a:bodyPr>
          <a:lstStyle/>
          <a:p>
            <a:r>
              <a:rPr lang="zh-CN" altLang="en-US" sz="2100" dirty="0"/>
              <a:t>  系统验证</a:t>
            </a:r>
          </a:p>
          <a:p>
            <a:pPr marL="342900" indent="-342900">
              <a:buFont typeface="Wingdings" panose="05000000000000000000" pitchFamily="2" charset="2"/>
              <a:buChar char="Ø"/>
            </a:pPr>
            <a:r>
              <a:rPr lang="zh-CN" altLang="en-US" dirty="0"/>
              <a:t>实验设计</a:t>
            </a:r>
            <a:endParaRPr lang="en-US" altLang="zh-CN" dirty="0"/>
          </a:p>
          <a:p>
            <a:pPr marL="342900" indent="-342900">
              <a:buFont typeface="Wingdings" panose="05000000000000000000" pitchFamily="2" charset="2"/>
              <a:buChar char="Ø"/>
            </a:pPr>
            <a:r>
              <a:rPr lang="zh-CN" altLang="en-US" dirty="0">
                <a:solidFill>
                  <a:srgbClr val="FF0000"/>
                </a:solidFill>
              </a:rPr>
              <a:t>实验结果</a:t>
            </a:r>
            <a:endParaRPr lang="en-US" altLang="zh-CN" dirty="0">
              <a:solidFill>
                <a:srgbClr val="FF0000"/>
              </a:solidFill>
            </a:endParaRPr>
          </a:p>
          <a:p>
            <a:pPr marL="342900" indent="-342900">
              <a:buFont typeface="Wingdings" panose="05000000000000000000" pitchFamily="2" charset="2"/>
              <a:buChar char="Ø"/>
            </a:pPr>
            <a:r>
              <a:rPr lang="zh-CN" altLang="en-US" dirty="0">
                <a:solidFill>
                  <a:srgbClr val="FF0000"/>
                </a:solidFill>
              </a:rPr>
              <a:t>实验结论</a:t>
            </a:r>
            <a:endParaRPr lang="en-US" altLang="zh-CN" dirty="0">
              <a:solidFill>
                <a:srgbClr val="FF0000"/>
              </a:solidFill>
            </a:endParaRPr>
          </a:p>
          <a:p>
            <a:pPr marL="342900" indent="-342900">
              <a:buFont typeface="Wingdings" panose="05000000000000000000" pitchFamily="2" charset="2"/>
              <a:buChar char="Ø"/>
            </a:pPr>
            <a:r>
              <a:rPr lang="zh-CN" altLang="en-US" dirty="0">
                <a:solidFill>
                  <a:srgbClr val="FF0000"/>
                </a:solidFill>
              </a:rPr>
              <a:t>应用</a:t>
            </a:r>
            <a:endParaRPr lang="en-US" altLang="zh-CN" dirty="0">
              <a:solidFill>
                <a:srgbClr val="FF0000"/>
              </a:solidFill>
            </a:endParaRPr>
          </a:p>
        </p:txBody>
      </p:sp>
      <p:sp>
        <p:nvSpPr>
          <p:cNvPr id="17" name="文本框 16"/>
          <p:cNvSpPr txBox="1"/>
          <p:nvPr/>
        </p:nvSpPr>
        <p:spPr>
          <a:xfrm>
            <a:off x="306160" y="2414725"/>
            <a:ext cx="1494065" cy="300082"/>
          </a:xfrm>
          <a:prstGeom prst="rect">
            <a:avLst/>
          </a:prstGeom>
          <a:noFill/>
        </p:spPr>
        <p:txBody>
          <a:bodyPr wrap="square" rtlCol="0">
            <a:spAutoFit/>
          </a:bodyPr>
          <a:lstStyle/>
          <a:p>
            <a:r>
              <a:rPr lang="en-US" altLang="zh-CN" sz="1350" dirty="0"/>
              <a:t>2016.10-2016.12</a:t>
            </a:r>
            <a:endParaRPr lang="zh-CN" altLang="en-US" sz="1350" dirty="0"/>
          </a:p>
        </p:txBody>
      </p:sp>
      <p:sp>
        <p:nvSpPr>
          <p:cNvPr id="18" name="文本框 17"/>
          <p:cNvSpPr txBox="1"/>
          <p:nvPr/>
        </p:nvSpPr>
        <p:spPr>
          <a:xfrm>
            <a:off x="2259631" y="2422986"/>
            <a:ext cx="1494065" cy="300082"/>
          </a:xfrm>
          <a:prstGeom prst="rect">
            <a:avLst/>
          </a:prstGeom>
          <a:noFill/>
        </p:spPr>
        <p:txBody>
          <a:bodyPr wrap="square" rtlCol="0">
            <a:spAutoFit/>
          </a:bodyPr>
          <a:lstStyle/>
          <a:p>
            <a:r>
              <a:rPr lang="en-US" altLang="zh-CN" sz="1350" dirty="0"/>
              <a:t>2016.11-2016.12</a:t>
            </a:r>
            <a:endParaRPr lang="zh-CN" altLang="en-US" sz="1350" dirty="0"/>
          </a:p>
        </p:txBody>
      </p:sp>
      <p:sp>
        <p:nvSpPr>
          <p:cNvPr id="19" name="文本框 18"/>
          <p:cNvSpPr txBox="1"/>
          <p:nvPr/>
        </p:nvSpPr>
        <p:spPr>
          <a:xfrm>
            <a:off x="4201147" y="2432416"/>
            <a:ext cx="1494065" cy="300082"/>
          </a:xfrm>
          <a:prstGeom prst="rect">
            <a:avLst/>
          </a:prstGeom>
          <a:noFill/>
        </p:spPr>
        <p:txBody>
          <a:bodyPr wrap="square" rtlCol="0">
            <a:spAutoFit/>
          </a:bodyPr>
          <a:lstStyle/>
          <a:p>
            <a:r>
              <a:rPr lang="en-US" altLang="zh-CN" sz="1350" dirty="0"/>
              <a:t>2016.11-2016.12</a:t>
            </a:r>
            <a:endParaRPr lang="zh-CN" altLang="en-US" sz="1350" dirty="0"/>
          </a:p>
        </p:txBody>
      </p:sp>
      <p:sp>
        <p:nvSpPr>
          <p:cNvPr id="20" name="文本框 19"/>
          <p:cNvSpPr txBox="1"/>
          <p:nvPr/>
        </p:nvSpPr>
        <p:spPr>
          <a:xfrm>
            <a:off x="6159363" y="2421664"/>
            <a:ext cx="1494065" cy="300082"/>
          </a:xfrm>
          <a:prstGeom prst="rect">
            <a:avLst/>
          </a:prstGeom>
          <a:noFill/>
        </p:spPr>
        <p:txBody>
          <a:bodyPr wrap="square" rtlCol="0">
            <a:spAutoFit/>
          </a:bodyPr>
          <a:lstStyle/>
          <a:p>
            <a:r>
              <a:rPr lang="en-US" altLang="zh-CN" sz="1350" dirty="0"/>
              <a:t>2017.01-2017.04</a:t>
            </a:r>
            <a:endParaRPr lang="zh-CN" altLang="en-US" sz="1350"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38</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816610"/>
            <a:ext cx="7011560" cy="5078313"/>
          </a:xfrm>
          <a:prstGeom prst="rect">
            <a:avLst/>
          </a:prstGeom>
        </p:spPr>
        <p:txBody>
          <a:bodyPr wrap="square">
            <a:spAutoFit/>
          </a:bodyPr>
          <a:lstStyle/>
          <a:p>
            <a:r>
              <a:rPr lang="zh-CN" altLang="en-US" b="1" dirty="0" smtClean="0"/>
              <a:t>•</a:t>
            </a:r>
            <a:r>
              <a:rPr lang="zh-CN" altLang="en-US" b="1" dirty="0"/>
              <a:t>安全可靠集成开发工具研发：东华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a:t>•大并发服务引擎系统：503所项目（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a:t>•待申请专利一项: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文本框 20"/>
          <p:cNvSpPr txBox="1"/>
          <p:nvPr/>
        </p:nvSpPr>
        <p:spPr>
          <a:xfrm>
            <a:off x="2057399" y="2930190"/>
            <a:ext cx="5219700" cy="1569660"/>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dirty="0"/>
              <a:t>王伟、许利杰老师</a:t>
            </a:r>
            <a:endParaRPr lang="en-US" altLang="zh-CN" sz="2400" dirty="0"/>
          </a:p>
          <a:p>
            <a:pPr algn="ctr"/>
            <a:r>
              <a:rPr lang="zh-CN" altLang="en-US" sz="2400" dirty="0"/>
              <a:t>同组师兄师弟师妹们</a:t>
            </a:r>
            <a:endParaRPr lang="en-US" altLang="zh-CN" sz="2400" dirty="0"/>
          </a:p>
          <a:p>
            <a:pPr algn="ctr"/>
            <a:r>
              <a:rPr lang="zh-CN" altLang="en-US" sz="2400" dirty="0"/>
              <a:t>继续奋战</a:t>
            </a:r>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30" y="1618598"/>
            <a:ext cx="4359730" cy="415498"/>
          </a:xfrm>
          <a:prstGeom prst="rect">
            <a:avLst/>
          </a:prstGeom>
          <a:noFill/>
        </p:spPr>
        <p:txBody>
          <a:bodyPr wrap="square" rtlCol="0">
            <a:spAutoFit/>
          </a:bodyPr>
          <a:lstStyle/>
          <a:p>
            <a:r>
              <a:rPr lang="zh-CN" altLang="en-US" sz="2100" dirty="0"/>
              <a:t>批处理模型：解决静态图计算问题</a:t>
            </a:r>
          </a:p>
        </p:txBody>
      </p:sp>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一、背景和现状</a:t>
            </a:r>
            <a:r>
              <a:rPr lang="en-US" altLang="zh-CN" sz="3300" dirty="0" smtClean="0"/>
              <a:t>-</a:t>
            </a:r>
            <a:r>
              <a:rPr lang="zh-CN" altLang="en-US" sz="2100" dirty="0" smtClean="0"/>
              <a:t>批处理</a:t>
            </a:r>
            <a:r>
              <a:rPr lang="zh-CN" altLang="en-US" sz="2100" dirty="0"/>
              <a:t>模型</a:t>
            </a:r>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30" y="1618598"/>
            <a:ext cx="4359730" cy="415498"/>
          </a:xfrm>
          <a:prstGeom prst="rect">
            <a:avLst/>
          </a:prstGeom>
          <a:noFill/>
        </p:spPr>
        <p:txBody>
          <a:bodyPr wrap="square" rtlCol="0">
            <a:spAutoFit/>
          </a:bodyPr>
          <a:lstStyle/>
          <a:p>
            <a:r>
              <a:rPr lang="zh-CN" altLang="en-US" sz="2100" dirty="0"/>
              <a:t>批处理模型：解决动态图计算问题</a:t>
            </a:r>
          </a:p>
        </p:txBody>
      </p:sp>
      <p:sp>
        <p:nvSpPr>
          <p:cNvPr id="31" name="标题 1"/>
          <p:cNvSpPr txBox="1">
            <a:spLocks/>
          </p:cNvSpPr>
          <p:nvPr/>
        </p:nvSpPr>
        <p:spPr>
          <a:xfrm>
            <a:off x="0" y="1081008"/>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一、背景和现状</a:t>
            </a:r>
            <a:r>
              <a:rPr lang="en-US" altLang="zh-CN" sz="3300" dirty="0" smtClean="0"/>
              <a:t>-</a:t>
            </a:r>
            <a:r>
              <a:rPr lang="zh-CN" altLang="en-US" sz="2100" dirty="0" smtClean="0"/>
              <a:t>批处理</a:t>
            </a:r>
            <a:r>
              <a:rPr lang="zh-CN" altLang="en-US" sz="2100" dirty="0"/>
              <a:t>模型</a:t>
            </a:r>
          </a:p>
        </p:txBody>
      </p:sp>
      <p:sp>
        <p:nvSpPr>
          <p:cNvPr id="43" name="圆角矩形标注 42"/>
          <p:cNvSpPr/>
          <p:nvPr/>
        </p:nvSpPr>
        <p:spPr>
          <a:xfrm>
            <a:off x="5200650" y="1259866"/>
            <a:ext cx="3057525" cy="800819"/>
          </a:xfrm>
          <a:prstGeom prst="wedgeRoundRectCallout">
            <a:avLst>
              <a:gd name="adj1" fmla="val -64905"/>
              <a:gd name="adj2" fmla="val 4793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流处理模型</a:t>
            </a:r>
          </a:p>
        </p:txBody>
      </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53998"/>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Model </a:t>
            </a:r>
            <a:r>
              <a:rPr lang="zh-CN" altLang="en-US" sz="1500" dirty="0"/>
              <a:t>；如果一个流中即有添加模式，也有删除模式，则这样的流称之为</a:t>
            </a:r>
            <a:r>
              <a:rPr lang="en-US" altLang="zh-CN" sz="1500" dirty="0"/>
              <a:t>Turnstile Model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grpSp>
        <p:nvGrpSpPr>
          <p:cNvPr id="3" name="Group 4"/>
          <p:cNvGrpSpPr>
            <a:grpSpLocks noChangeAspect="1"/>
          </p:cNvGrpSpPr>
          <p:nvPr/>
        </p:nvGrpSpPr>
        <p:grpSpPr bwMode="auto">
          <a:xfrm>
            <a:off x="285750" y="3013075"/>
            <a:ext cx="8588375" cy="1858963"/>
            <a:chOff x="180" y="1898"/>
            <a:chExt cx="5410" cy="1171"/>
          </a:xfrm>
        </p:grpSpPr>
        <p:sp>
          <p:nvSpPr>
            <p:cNvPr id="4" name="AutoShape 3"/>
            <p:cNvSpPr>
              <a:spLocks noChangeAspect="1" noChangeArrowheads="1" noTextEdit="1"/>
            </p:cNvSpPr>
            <p:nvPr/>
          </p:nvSpPr>
          <p:spPr bwMode="auto">
            <a:xfrm>
              <a:off x="180" y="1898"/>
              <a:ext cx="5410" cy="1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Group 205"/>
            <p:cNvGrpSpPr>
              <a:grpSpLocks/>
            </p:cNvGrpSpPr>
            <p:nvPr/>
          </p:nvGrpSpPr>
          <p:grpSpPr bwMode="auto">
            <a:xfrm>
              <a:off x="189" y="1907"/>
              <a:ext cx="5392" cy="1142"/>
              <a:chOff x="189" y="1907"/>
              <a:chExt cx="5392" cy="1142"/>
            </a:xfrm>
          </p:grpSpPr>
          <p:sp>
            <p:nvSpPr>
              <p:cNvPr id="45" name="Freeform 5"/>
              <p:cNvSpPr>
                <a:spLocks/>
              </p:cNvSpPr>
              <p:nvPr/>
            </p:nvSpPr>
            <p:spPr bwMode="auto">
              <a:xfrm>
                <a:off x="189" y="1907"/>
                <a:ext cx="5293" cy="312"/>
              </a:xfrm>
              <a:custGeom>
                <a:avLst/>
                <a:gdLst>
                  <a:gd name="T0" fmla="*/ 363 w 19261"/>
                  <a:gd name="T1" fmla="*/ 0 h 1134"/>
                  <a:gd name="T2" fmla="*/ 0 w 19261"/>
                  <a:gd name="T3" fmla="*/ 567 h 1134"/>
                  <a:gd name="T4" fmla="*/ 363 w 19261"/>
                  <a:gd name="T5" fmla="*/ 1134 h 1134"/>
                  <a:gd name="T6" fmla="*/ 363 w 19261"/>
                  <a:gd name="T7" fmla="*/ 1134 h 1134"/>
                  <a:gd name="T8" fmla="*/ 363 w 19261"/>
                  <a:gd name="T9" fmla="*/ 1134 h 1134"/>
                  <a:gd name="T10" fmla="*/ 19261 w 19261"/>
                  <a:gd name="T11" fmla="*/ 1134 h 1134"/>
                  <a:gd name="T12" fmla="*/ 19261 w 19261"/>
                  <a:gd name="T13" fmla="*/ 0 h 1134"/>
                  <a:gd name="T14" fmla="*/ 363 w 19261"/>
                  <a:gd name="T15" fmla="*/ 0 h 1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61" h="1134">
                    <a:moveTo>
                      <a:pt x="363" y="0"/>
                    </a:moveTo>
                    <a:cubicBezTo>
                      <a:pt x="163" y="0"/>
                      <a:pt x="0" y="254"/>
                      <a:pt x="0" y="567"/>
                    </a:cubicBezTo>
                    <a:cubicBezTo>
                      <a:pt x="0" y="881"/>
                      <a:pt x="163" y="1134"/>
                      <a:pt x="363" y="1134"/>
                    </a:cubicBezTo>
                    <a:cubicBezTo>
                      <a:pt x="363" y="1134"/>
                      <a:pt x="363" y="1134"/>
                      <a:pt x="363" y="1134"/>
                    </a:cubicBezTo>
                    <a:lnTo>
                      <a:pt x="363" y="1134"/>
                    </a:lnTo>
                    <a:lnTo>
                      <a:pt x="19261" y="1134"/>
                    </a:lnTo>
                    <a:lnTo>
                      <a:pt x="19261" y="0"/>
                    </a:lnTo>
                    <a:lnTo>
                      <a:pt x="363" y="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6"/>
              <p:cNvSpPr>
                <a:spLocks/>
              </p:cNvSpPr>
              <p:nvPr/>
            </p:nvSpPr>
            <p:spPr bwMode="auto">
              <a:xfrm>
                <a:off x="189" y="1907"/>
                <a:ext cx="5293" cy="312"/>
              </a:xfrm>
              <a:custGeom>
                <a:avLst/>
                <a:gdLst>
                  <a:gd name="T0" fmla="*/ 363 w 19261"/>
                  <a:gd name="T1" fmla="*/ 0 h 1134"/>
                  <a:gd name="T2" fmla="*/ 0 w 19261"/>
                  <a:gd name="T3" fmla="*/ 567 h 1134"/>
                  <a:gd name="T4" fmla="*/ 363 w 19261"/>
                  <a:gd name="T5" fmla="*/ 1134 h 1134"/>
                  <a:gd name="T6" fmla="*/ 363 w 19261"/>
                  <a:gd name="T7" fmla="*/ 1134 h 1134"/>
                  <a:gd name="T8" fmla="*/ 363 w 19261"/>
                  <a:gd name="T9" fmla="*/ 1134 h 1134"/>
                  <a:gd name="T10" fmla="*/ 19261 w 19261"/>
                  <a:gd name="T11" fmla="*/ 1134 h 1134"/>
                  <a:gd name="T12" fmla="*/ 19261 w 19261"/>
                  <a:gd name="T13" fmla="*/ 0 h 1134"/>
                  <a:gd name="T14" fmla="*/ 363 w 19261"/>
                  <a:gd name="T15" fmla="*/ 0 h 1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61" h="1134">
                    <a:moveTo>
                      <a:pt x="363" y="0"/>
                    </a:moveTo>
                    <a:cubicBezTo>
                      <a:pt x="163" y="0"/>
                      <a:pt x="0" y="254"/>
                      <a:pt x="0" y="567"/>
                    </a:cubicBezTo>
                    <a:cubicBezTo>
                      <a:pt x="0" y="881"/>
                      <a:pt x="163" y="1134"/>
                      <a:pt x="363" y="1134"/>
                    </a:cubicBezTo>
                    <a:cubicBezTo>
                      <a:pt x="363" y="1134"/>
                      <a:pt x="363" y="1134"/>
                      <a:pt x="363" y="1134"/>
                    </a:cubicBezTo>
                    <a:lnTo>
                      <a:pt x="363" y="1134"/>
                    </a:lnTo>
                    <a:lnTo>
                      <a:pt x="19261" y="1134"/>
                    </a:lnTo>
                    <a:lnTo>
                      <a:pt x="19261" y="0"/>
                    </a:lnTo>
                    <a:lnTo>
                      <a:pt x="363" y="0"/>
                    </a:lnTo>
                    <a:close/>
                  </a:path>
                </a:pathLst>
              </a:custGeom>
              <a:noFill/>
              <a:ln w="635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7"/>
              <p:cNvSpPr>
                <a:spLocks noChangeArrowheads="1"/>
              </p:cNvSpPr>
              <p:nvPr/>
            </p:nvSpPr>
            <p:spPr bwMode="auto">
              <a:xfrm>
                <a:off x="5382" y="1907"/>
                <a:ext cx="199" cy="31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Oval 8"/>
              <p:cNvSpPr>
                <a:spLocks noChangeArrowheads="1"/>
              </p:cNvSpPr>
              <p:nvPr/>
            </p:nvSpPr>
            <p:spPr bwMode="auto">
              <a:xfrm>
                <a:off x="5382" y="1907"/>
                <a:ext cx="199" cy="312"/>
              </a:xfrm>
              <a:prstGeom prst="ellipse">
                <a:avLst/>
              </a:prstGeom>
              <a:noFill/>
              <a:ln w="635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9"/>
              <p:cNvSpPr>
                <a:spLocks noChangeArrowheads="1"/>
              </p:cNvSpPr>
              <p:nvPr/>
            </p:nvSpPr>
            <p:spPr bwMode="auto">
              <a:xfrm>
                <a:off x="615"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0" name="Rectangle 10"/>
              <p:cNvSpPr>
                <a:spLocks noChangeArrowheads="1"/>
              </p:cNvSpPr>
              <p:nvPr/>
            </p:nvSpPr>
            <p:spPr bwMode="auto">
              <a:xfrm>
                <a:off x="756"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1" name="Rectangle 11"/>
              <p:cNvSpPr>
                <a:spLocks noChangeArrowheads="1"/>
              </p:cNvSpPr>
              <p:nvPr/>
            </p:nvSpPr>
            <p:spPr bwMode="auto">
              <a:xfrm>
                <a:off x="826" y="1969"/>
                <a:ext cx="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5B9BD5"/>
                    </a:solidFill>
                    <a:effectLst/>
                    <a:latin typeface="Calibri" panose="020F0502020204030204" pitchFamily="34"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2" name="Rectangle 12"/>
              <p:cNvSpPr>
                <a:spLocks noChangeArrowheads="1"/>
              </p:cNvSpPr>
              <p:nvPr/>
            </p:nvSpPr>
            <p:spPr bwMode="auto">
              <a:xfrm>
                <a:off x="862"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3" name="Rectangle 13"/>
              <p:cNvSpPr>
                <a:spLocks noChangeArrowheads="1"/>
              </p:cNvSpPr>
              <p:nvPr/>
            </p:nvSpPr>
            <p:spPr bwMode="auto">
              <a:xfrm>
                <a:off x="1002"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4" name="Rectangle 14"/>
              <p:cNvSpPr>
                <a:spLocks noChangeArrowheads="1"/>
              </p:cNvSpPr>
              <p:nvPr/>
            </p:nvSpPr>
            <p:spPr bwMode="auto">
              <a:xfrm>
                <a:off x="1073"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5" name="Rectangle 15"/>
              <p:cNvSpPr>
                <a:spLocks noChangeArrowheads="1"/>
              </p:cNvSpPr>
              <p:nvPr/>
            </p:nvSpPr>
            <p:spPr bwMode="auto">
              <a:xfrm>
                <a:off x="1139" y="1969"/>
                <a:ext cx="1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5B9BD5"/>
                    </a:solidFill>
                    <a:effectLst/>
                    <a:latin typeface="Calibri" panose="020F0502020204030204" pitchFamily="34" charset="0"/>
                  </a:rPr>
                  <a:t>b</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6" name="Rectangle 16"/>
              <p:cNvSpPr>
                <a:spLocks noChangeArrowheads="1"/>
              </p:cNvSpPr>
              <p:nvPr/>
            </p:nvSpPr>
            <p:spPr bwMode="auto">
              <a:xfrm>
                <a:off x="1213"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7" name="Rectangle 17"/>
              <p:cNvSpPr>
                <a:spLocks noChangeArrowheads="1"/>
              </p:cNvSpPr>
              <p:nvPr/>
            </p:nvSpPr>
            <p:spPr bwMode="auto">
              <a:xfrm>
                <a:off x="1495" y="1969"/>
                <a:ext cx="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8" name="Rectangle 18"/>
              <p:cNvSpPr>
                <a:spLocks noChangeArrowheads="1"/>
              </p:cNvSpPr>
              <p:nvPr/>
            </p:nvSpPr>
            <p:spPr bwMode="auto">
              <a:xfrm>
                <a:off x="1530"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9" name="Rectangle 19"/>
              <p:cNvSpPr>
                <a:spLocks noChangeArrowheads="1"/>
              </p:cNvSpPr>
              <p:nvPr/>
            </p:nvSpPr>
            <p:spPr bwMode="auto">
              <a:xfrm>
                <a:off x="1671"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0" name="Rectangle 20"/>
              <p:cNvSpPr>
                <a:spLocks noChangeArrowheads="1"/>
              </p:cNvSpPr>
              <p:nvPr/>
            </p:nvSpPr>
            <p:spPr bwMode="auto">
              <a:xfrm>
                <a:off x="1741" y="1969"/>
                <a:ext cx="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1" name="Rectangle 21"/>
              <p:cNvSpPr>
                <a:spLocks noChangeArrowheads="1"/>
              </p:cNvSpPr>
              <p:nvPr/>
            </p:nvSpPr>
            <p:spPr bwMode="auto">
              <a:xfrm>
                <a:off x="1776"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2" name="Rectangle 22"/>
              <p:cNvSpPr>
                <a:spLocks noChangeArrowheads="1"/>
              </p:cNvSpPr>
              <p:nvPr/>
            </p:nvSpPr>
            <p:spPr bwMode="auto">
              <a:xfrm>
                <a:off x="1917"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3" name="Rectangle 23"/>
              <p:cNvSpPr>
                <a:spLocks noChangeArrowheads="1"/>
              </p:cNvSpPr>
              <p:nvPr/>
            </p:nvSpPr>
            <p:spPr bwMode="auto">
              <a:xfrm>
                <a:off x="1983"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4" name="Rectangle 24"/>
              <p:cNvSpPr>
                <a:spLocks noChangeArrowheads="1"/>
              </p:cNvSpPr>
              <p:nvPr/>
            </p:nvSpPr>
            <p:spPr bwMode="auto">
              <a:xfrm>
                <a:off x="2049" y="1969"/>
                <a:ext cx="1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5" name="Rectangle 25"/>
              <p:cNvSpPr>
                <a:spLocks noChangeArrowheads="1"/>
              </p:cNvSpPr>
              <p:nvPr/>
            </p:nvSpPr>
            <p:spPr bwMode="auto">
              <a:xfrm>
                <a:off x="2123"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6" name="Rectangle 26"/>
              <p:cNvSpPr>
                <a:spLocks noChangeArrowheads="1"/>
              </p:cNvSpPr>
              <p:nvPr/>
            </p:nvSpPr>
            <p:spPr bwMode="auto">
              <a:xfrm>
                <a:off x="2405" y="1969"/>
                <a:ext cx="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 name="Rectangle 27"/>
              <p:cNvSpPr>
                <a:spLocks noChangeArrowheads="1"/>
              </p:cNvSpPr>
              <p:nvPr/>
            </p:nvSpPr>
            <p:spPr bwMode="auto">
              <a:xfrm>
                <a:off x="2440"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8" name="Rectangle 28"/>
              <p:cNvSpPr>
                <a:spLocks noChangeArrowheads="1"/>
              </p:cNvSpPr>
              <p:nvPr/>
            </p:nvSpPr>
            <p:spPr bwMode="auto">
              <a:xfrm>
                <a:off x="2581"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9" name="Rectangle 29"/>
              <p:cNvSpPr>
                <a:spLocks noChangeArrowheads="1"/>
              </p:cNvSpPr>
              <p:nvPr/>
            </p:nvSpPr>
            <p:spPr bwMode="auto">
              <a:xfrm>
                <a:off x="2651" y="1969"/>
                <a:ext cx="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0" name="Rectangle 30"/>
              <p:cNvSpPr>
                <a:spLocks noChangeArrowheads="1"/>
              </p:cNvSpPr>
              <p:nvPr/>
            </p:nvSpPr>
            <p:spPr bwMode="auto">
              <a:xfrm>
                <a:off x="2686"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1" name="Rectangle 31"/>
              <p:cNvSpPr>
                <a:spLocks noChangeArrowheads="1"/>
              </p:cNvSpPr>
              <p:nvPr/>
            </p:nvSpPr>
            <p:spPr bwMode="auto">
              <a:xfrm>
                <a:off x="2827"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2" name="Rectangle 32"/>
              <p:cNvSpPr>
                <a:spLocks noChangeArrowheads="1"/>
              </p:cNvSpPr>
              <p:nvPr/>
            </p:nvSpPr>
            <p:spPr bwMode="auto">
              <a:xfrm>
                <a:off x="2893"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3" name="Rectangle 33"/>
              <p:cNvSpPr>
                <a:spLocks noChangeArrowheads="1"/>
              </p:cNvSpPr>
              <p:nvPr/>
            </p:nvSpPr>
            <p:spPr bwMode="auto">
              <a:xfrm>
                <a:off x="2959" y="1969"/>
                <a:ext cx="1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4" name="Rectangle 34"/>
              <p:cNvSpPr>
                <a:spLocks noChangeArrowheads="1"/>
              </p:cNvSpPr>
              <p:nvPr/>
            </p:nvSpPr>
            <p:spPr bwMode="auto">
              <a:xfrm>
                <a:off x="3029"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5" name="Rectangle 35"/>
              <p:cNvSpPr>
                <a:spLocks noChangeArrowheads="1"/>
              </p:cNvSpPr>
              <p:nvPr/>
            </p:nvSpPr>
            <p:spPr bwMode="auto">
              <a:xfrm>
                <a:off x="3311" y="1969"/>
                <a:ext cx="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6" name="Rectangle 36"/>
              <p:cNvSpPr>
                <a:spLocks noChangeArrowheads="1"/>
              </p:cNvSpPr>
              <p:nvPr/>
            </p:nvSpPr>
            <p:spPr bwMode="auto">
              <a:xfrm>
                <a:off x="3341"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7" name="Rectangle 37"/>
              <p:cNvSpPr>
                <a:spLocks noChangeArrowheads="1"/>
              </p:cNvSpPr>
              <p:nvPr/>
            </p:nvSpPr>
            <p:spPr bwMode="auto">
              <a:xfrm>
                <a:off x="3482"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8" name="Rectangle 38"/>
              <p:cNvSpPr>
                <a:spLocks noChangeArrowheads="1"/>
              </p:cNvSpPr>
              <p:nvPr/>
            </p:nvSpPr>
            <p:spPr bwMode="auto">
              <a:xfrm>
                <a:off x="3552" y="1969"/>
                <a:ext cx="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9" name="Rectangle 39"/>
              <p:cNvSpPr>
                <a:spLocks noChangeArrowheads="1"/>
              </p:cNvSpPr>
              <p:nvPr/>
            </p:nvSpPr>
            <p:spPr bwMode="auto">
              <a:xfrm>
                <a:off x="3588"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0" name="Rectangle 40"/>
              <p:cNvSpPr>
                <a:spLocks noChangeArrowheads="1"/>
              </p:cNvSpPr>
              <p:nvPr/>
            </p:nvSpPr>
            <p:spPr bwMode="auto">
              <a:xfrm>
                <a:off x="3728" y="1969"/>
                <a:ext cx="1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1" name="Rectangle 41"/>
              <p:cNvSpPr>
                <a:spLocks noChangeArrowheads="1"/>
              </p:cNvSpPr>
              <p:nvPr/>
            </p:nvSpPr>
            <p:spPr bwMode="auto">
              <a:xfrm>
                <a:off x="3803"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2" name="Rectangle 42"/>
              <p:cNvSpPr>
                <a:spLocks noChangeArrowheads="1"/>
              </p:cNvSpPr>
              <p:nvPr/>
            </p:nvSpPr>
            <p:spPr bwMode="auto">
              <a:xfrm>
                <a:off x="3869" y="1969"/>
                <a:ext cx="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3" name="Rectangle 43"/>
              <p:cNvSpPr>
                <a:spLocks noChangeArrowheads="1"/>
              </p:cNvSpPr>
              <p:nvPr/>
            </p:nvSpPr>
            <p:spPr bwMode="auto">
              <a:xfrm>
                <a:off x="3930"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4" name="Rectangle 44"/>
              <p:cNvSpPr>
                <a:spLocks noChangeArrowheads="1"/>
              </p:cNvSpPr>
              <p:nvPr/>
            </p:nvSpPr>
            <p:spPr bwMode="auto">
              <a:xfrm>
                <a:off x="4212" y="1969"/>
                <a:ext cx="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5" name="Rectangle 45"/>
              <p:cNvSpPr>
                <a:spLocks noChangeArrowheads="1"/>
              </p:cNvSpPr>
              <p:nvPr/>
            </p:nvSpPr>
            <p:spPr bwMode="auto">
              <a:xfrm>
                <a:off x="4247"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6" name="Rectangle 46"/>
              <p:cNvSpPr>
                <a:spLocks noChangeArrowheads="1"/>
              </p:cNvSpPr>
              <p:nvPr/>
            </p:nvSpPr>
            <p:spPr bwMode="auto">
              <a:xfrm>
                <a:off x="4388" y="1969"/>
                <a:ext cx="1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7" name="Rectangle 47"/>
              <p:cNvSpPr>
                <a:spLocks noChangeArrowheads="1"/>
              </p:cNvSpPr>
              <p:nvPr/>
            </p:nvSpPr>
            <p:spPr bwMode="auto">
              <a:xfrm>
                <a:off x="4432" y="1969"/>
                <a:ext cx="1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8" name="Rectangle 48"/>
              <p:cNvSpPr>
                <a:spLocks noChangeArrowheads="1"/>
              </p:cNvSpPr>
              <p:nvPr/>
            </p:nvSpPr>
            <p:spPr bwMode="auto">
              <a:xfrm>
                <a:off x="4467"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9" name="Rectangle 49"/>
              <p:cNvSpPr>
                <a:spLocks noChangeArrowheads="1"/>
              </p:cNvSpPr>
              <p:nvPr/>
            </p:nvSpPr>
            <p:spPr bwMode="auto">
              <a:xfrm>
                <a:off x="4608"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0" name="Rectangle 50"/>
              <p:cNvSpPr>
                <a:spLocks noChangeArrowheads="1"/>
              </p:cNvSpPr>
              <p:nvPr/>
            </p:nvSpPr>
            <p:spPr bwMode="auto">
              <a:xfrm>
                <a:off x="4673" y="1969"/>
                <a:ext cx="1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 name="Rectangle 51"/>
              <p:cNvSpPr>
                <a:spLocks noChangeArrowheads="1"/>
              </p:cNvSpPr>
              <p:nvPr/>
            </p:nvSpPr>
            <p:spPr bwMode="auto">
              <a:xfrm>
                <a:off x="4739" y="1969"/>
                <a:ext cx="1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Calibri" panose="020F0502020204030204" pitchFamily="34" charset="0"/>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2" name="Rectangle 52"/>
              <p:cNvSpPr>
                <a:spLocks noChangeArrowheads="1"/>
              </p:cNvSpPr>
              <p:nvPr/>
            </p:nvSpPr>
            <p:spPr bwMode="auto">
              <a:xfrm>
                <a:off x="4814" y="1982"/>
                <a:ext cx="22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5B9BD5"/>
                    </a:solidFill>
                    <a:effectLst/>
                    <a:latin typeface="黑体" panose="02010609060101010101" pitchFamily="49" charset="-122"/>
                    <a:ea typeface="黑体" panose="02010609060101010101" pitchFamily="49"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3" name="Rectangle 53"/>
              <p:cNvSpPr>
                <a:spLocks noChangeArrowheads="1"/>
              </p:cNvSpPr>
              <p:nvPr/>
            </p:nvSpPr>
            <p:spPr bwMode="auto">
              <a:xfrm>
                <a:off x="5096" y="1969"/>
                <a:ext cx="1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5B9BD5"/>
                    </a:solidFill>
                    <a:effectLst/>
                    <a:latin typeface="Calibri" panose="020F0502020204030204" pitchFamily="34"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4" name="Rectangle 54"/>
              <p:cNvSpPr>
                <a:spLocks noChangeArrowheads="1"/>
              </p:cNvSpPr>
              <p:nvPr/>
            </p:nvSpPr>
            <p:spPr bwMode="auto">
              <a:xfrm>
                <a:off x="3552" y="2463"/>
                <a:ext cx="150" cy="14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5"/>
              <p:cNvSpPr>
                <a:spLocks/>
              </p:cNvSpPr>
              <p:nvPr/>
            </p:nvSpPr>
            <p:spPr bwMode="auto">
              <a:xfrm>
                <a:off x="3556" y="2465"/>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7" y="0"/>
                      <a:pt x="263" y="0"/>
                    </a:cubicBezTo>
                    <a:cubicBezTo>
                      <a:pt x="408" y="0"/>
                      <a:pt x="526" y="117"/>
                      <a:pt x="526" y="263"/>
                    </a:cubicBezTo>
                    <a:cubicBezTo>
                      <a:pt x="526" y="263"/>
                      <a:pt x="526" y="263"/>
                      <a:pt x="526" y="263"/>
                    </a:cubicBezTo>
                    <a:cubicBezTo>
                      <a:pt x="526" y="408"/>
                      <a:pt x="408" y="526"/>
                      <a:pt x="263" y="526"/>
                    </a:cubicBezTo>
                    <a:cubicBezTo>
                      <a:pt x="117"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Rectangle 56"/>
              <p:cNvSpPr>
                <a:spLocks noChangeArrowheads="1"/>
              </p:cNvSpPr>
              <p:nvPr/>
            </p:nvSpPr>
            <p:spPr bwMode="auto">
              <a:xfrm>
                <a:off x="3552" y="2463"/>
                <a:ext cx="150" cy="14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Rectangle 57"/>
              <p:cNvSpPr>
                <a:spLocks noChangeArrowheads="1"/>
              </p:cNvSpPr>
              <p:nvPr/>
            </p:nvSpPr>
            <p:spPr bwMode="auto">
              <a:xfrm>
                <a:off x="3552" y="246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8"/>
              <p:cNvSpPr>
                <a:spLocks/>
              </p:cNvSpPr>
              <p:nvPr/>
            </p:nvSpPr>
            <p:spPr bwMode="auto">
              <a:xfrm>
                <a:off x="3554" y="2463"/>
                <a:ext cx="149" cy="150"/>
              </a:xfrm>
              <a:custGeom>
                <a:avLst/>
                <a:gdLst>
                  <a:gd name="T0" fmla="*/ 2 w 149"/>
                  <a:gd name="T1" fmla="*/ 60 h 150"/>
                  <a:gd name="T2" fmla="*/ 13 w 149"/>
                  <a:gd name="T3" fmla="*/ 33 h 150"/>
                  <a:gd name="T4" fmla="*/ 33 w 149"/>
                  <a:gd name="T5" fmla="*/ 13 h 150"/>
                  <a:gd name="T6" fmla="*/ 60 w 149"/>
                  <a:gd name="T7" fmla="*/ 2 h 150"/>
                  <a:gd name="T8" fmla="*/ 90 w 149"/>
                  <a:gd name="T9" fmla="*/ 2 h 150"/>
                  <a:gd name="T10" fmla="*/ 116 w 149"/>
                  <a:gd name="T11" fmla="*/ 13 h 150"/>
                  <a:gd name="T12" fmla="*/ 136 w 149"/>
                  <a:gd name="T13" fmla="*/ 33 h 150"/>
                  <a:gd name="T14" fmla="*/ 148 w 149"/>
                  <a:gd name="T15" fmla="*/ 60 h 150"/>
                  <a:gd name="T16" fmla="*/ 148 w 149"/>
                  <a:gd name="T17" fmla="*/ 90 h 150"/>
                  <a:gd name="T18" fmla="*/ 136 w 149"/>
                  <a:gd name="T19" fmla="*/ 117 h 150"/>
                  <a:gd name="T20" fmla="*/ 116 w 149"/>
                  <a:gd name="T21" fmla="*/ 137 h 150"/>
                  <a:gd name="T22" fmla="*/ 90 w 149"/>
                  <a:gd name="T23" fmla="*/ 148 h 150"/>
                  <a:gd name="T24" fmla="*/ 60 w 149"/>
                  <a:gd name="T25" fmla="*/ 148 h 150"/>
                  <a:gd name="T26" fmla="*/ 33 w 149"/>
                  <a:gd name="T27" fmla="*/ 137 h 150"/>
                  <a:gd name="T28" fmla="*/ 13 w 149"/>
                  <a:gd name="T29" fmla="*/ 117 h 150"/>
                  <a:gd name="T30" fmla="*/ 2 w 149"/>
                  <a:gd name="T31" fmla="*/ 90 h 150"/>
                  <a:gd name="T32" fmla="*/ 4 w 149"/>
                  <a:gd name="T33" fmla="*/ 73 h 150"/>
                  <a:gd name="T34" fmla="*/ 6 w 149"/>
                  <a:gd name="T35" fmla="*/ 89 h 150"/>
                  <a:gd name="T36" fmla="*/ 10 w 149"/>
                  <a:gd name="T37" fmla="*/ 102 h 150"/>
                  <a:gd name="T38" fmla="*/ 16 w 149"/>
                  <a:gd name="T39" fmla="*/ 114 h 150"/>
                  <a:gd name="T40" fmla="*/ 25 w 149"/>
                  <a:gd name="T41" fmla="*/ 124 h 150"/>
                  <a:gd name="T42" fmla="*/ 35 w 149"/>
                  <a:gd name="T43" fmla="*/ 133 h 150"/>
                  <a:gd name="T44" fmla="*/ 47 w 149"/>
                  <a:gd name="T45" fmla="*/ 140 h 150"/>
                  <a:gd name="T46" fmla="*/ 60 w 149"/>
                  <a:gd name="T47" fmla="*/ 144 h 150"/>
                  <a:gd name="T48" fmla="*/ 74 w 149"/>
                  <a:gd name="T49" fmla="*/ 145 h 150"/>
                  <a:gd name="T50" fmla="*/ 88 w 149"/>
                  <a:gd name="T51" fmla="*/ 144 h 150"/>
                  <a:gd name="T52" fmla="*/ 102 w 149"/>
                  <a:gd name="T53" fmla="*/ 140 h 150"/>
                  <a:gd name="T54" fmla="*/ 113 w 149"/>
                  <a:gd name="T55" fmla="*/ 133 h 150"/>
                  <a:gd name="T56" fmla="*/ 124 w 149"/>
                  <a:gd name="T57" fmla="*/ 125 h 150"/>
                  <a:gd name="T58" fmla="*/ 132 w 149"/>
                  <a:gd name="T59" fmla="*/ 114 h 150"/>
                  <a:gd name="T60" fmla="*/ 139 w 149"/>
                  <a:gd name="T61" fmla="*/ 102 h 150"/>
                  <a:gd name="T62" fmla="*/ 143 w 149"/>
                  <a:gd name="T63" fmla="*/ 89 h 150"/>
                  <a:gd name="T64" fmla="*/ 145 w 149"/>
                  <a:gd name="T65" fmla="*/ 75 h 150"/>
                  <a:gd name="T66" fmla="*/ 143 w 149"/>
                  <a:gd name="T67" fmla="*/ 61 h 150"/>
                  <a:gd name="T68" fmla="*/ 139 w 149"/>
                  <a:gd name="T69" fmla="*/ 47 h 150"/>
                  <a:gd name="T70" fmla="*/ 133 w 149"/>
                  <a:gd name="T71" fmla="*/ 36 h 150"/>
                  <a:gd name="T72" fmla="*/ 124 w 149"/>
                  <a:gd name="T73" fmla="*/ 25 h 150"/>
                  <a:gd name="T74" fmla="*/ 114 w 149"/>
                  <a:gd name="T75" fmla="*/ 17 h 150"/>
                  <a:gd name="T76" fmla="*/ 102 w 149"/>
                  <a:gd name="T77" fmla="*/ 10 h 150"/>
                  <a:gd name="T78" fmla="*/ 89 w 149"/>
                  <a:gd name="T79" fmla="*/ 6 h 150"/>
                  <a:gd name="T80" fmla="*/ 75 w 149"/>
                  <a:gd name="T81" fmla="*/ 4 h 150"/>
                  <a:gd name="T82" fmla="*/ 61 w 149"/>
                  <a:gd name="T83" fmla="*/ 6 h 150"/>
                  <a:gd name="T84" fmla="*/ 47 w 149"/>
                  <a:gd name="T85" fmla="*/ 10 h 150"/>
                  <a:gd name="T86" fmla="*/ 36 w 149"/>
                  <a:gd name="T87" fmla="*/ 17 h 150"/>
                  <a:gd name="T88" fmla="*/ 25 w 149"/>
                  <a:gd name="T89" fmla="*/ 25 h 150"/>
                  <a:gd name="T90" fmla="*/ 16 w 149"/>
                  <a:gd name="T91" fmla="*/ 35 h 150"/>
                  <a:gd name="T92" fmla="*/ 10 w 149"/>
                  <a:gd name="T93" fmla="*/ 47 h 150"/>
                  <a:gd name="T94" fmla="*/ 6 w 149"/>
                  <a:gd name="T95" fmla="*/ 60 h 150"/>
                  <a:gd name="T96" fmla="*/ 0 w 149"/>
                  <a:gd name="T9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50">
                    <a:moveTo>
                      <a:pt x="0" y="77"/>
                    </a:moveTo>
                    <a:lnTo>
                      <a:pt x="2" y="60"/>
                    </a:lnTo>
                    <a:lnTo>
                      <a:pt x="6" y="46"/>
                    </a:lnTo>
                    <a:lnTo>
                      <a:pt x="13" y="33"/>
                    </a:lnTo>
                    <a:lnTo>
                      <a:pt x="22" y="22"/>
                    </a:lnTo>
                    <a:lnTo>
                      <a:pt x="33" y="13"/>
                    </a:lnTo>
                    <a:lnTo>
                      <a:pt x="45" y="6"/>
                    </a:lnTo>
                    <a:lnTo>
                      <a:pt x="60" y="2"/>
                    </a:lnTo>
                    <a:lnTo>
                      <a:pt x="74" y="0"/>
                    </a:lnTo>
                    <a:lnTo>
                      <a:pt x="90" y="2"/>
                    </a:lnTo>
                    <a:lnTo>
                      <a:pt x="104" y="6"/>
                    </a:lnTo>
                    <a:lnTo>
                      <a:pt x="116" y="13"/>
                    </a:lnTo>
                    <a:lnTo>
                      <a:pt x="127" y="22"/>
                    </a:lnTo>
                    <a:lnTo>
                      <a:pt x="136" y="33"/>
                    </a:lnTo>
                    <a:lnTo>
                      <a:pt x="143" y="46"/>
                    </a:lnTo>
                    <a:lnTo>
                      <a:pt x="148" y="60"/>
                    </a:lnTo>
                    <a:lnTo>
                      <a:pt x="149" y="75"/>
                    </a:lnTo>
                    <a:lnTo>
                      <a:pt x="148" y="90"/>
                    </a:lnTo>
                    <a:lnTo>
                      <a:pt x="143" y="104"/>
                    </a:lnTo>
                    <a:lnTo>
                      <a:pt x="136" y="117"/>
                    </a:lnTo>
                    <a:lnTo>
                      <a:pt x="127" y="128"/>
                    </a:lnTo>
                    <a:lnTo>
                      <a:pt x="116" y="137"/>
                    </a:lnTo>
                    <a:lnTo>
                      <a:pt x="104" y="144"/>
                    </a:lnTo>
                    <a:lnTo>
                      <a:pt x="90" y="148"/>
                    </a:lnTo>
                    <a:lnTo>
                      <a:pt x="74" y="150"/>
                    </a:lnTo>
                    <a:lnTo>
                      <a:pt x="60" y="148"/>
                    </a:lnTo>
                    <a:lnTo>
                      <a:pt x="45" y="144"/>
                    </a:lnTo>
                    <a:lnTo>
                      <a:pt x="33" y="137"/>
                    </a:lnTo>
                    <a:lnTo>
                      <a:pt x="22" y="128"/>
                    </a:lnTo>
                    <a:lnTo>
                      <a:pt x="13" y="117"/>
                    </a:lnTo>
                    <a:lnTo>
                      <a:pt x="6" y="104"/>
                    </a:lnTo>
                    <a:lnTo>
                      <a:pt x="2" y="90"/>
                    </a:lnTo>
                    <a:lnTo>
                      <a:pt x="0" y="73"/>
                    </a:lnTo>
                    <a:lnTo>
                      <a:pt x="4" y="73"/>
                    </a:lnTo>
                    <a:lnTo>
                      <a:pt x="6" y="89"/>
                    </a:lnTo>
                    <a:lnTo>
                      <a:pt x="6" y="89"/>
                    </a:lnTo>
                    <a:lnTo>
                      <a:pt x="10" y="102"/>
                    </a:lnTo>
                    <a:lnTo>
                      <a:pt x="10" y="102"/>
                    </a:lnTo>
                    <a:lnTo>
                      <a:pt x="17" y="114"/>
                    </a:lnTo>
                    <a:lnTo>
                      <a:pt x="16" y="114"/>
                    </a:lnTo>
                    <a:lnTo>
                      <a:pt x="25" y="125"/>
                    </a:lnTo>
                    <a:lnTo>
                      <a:pt x="25" y="124"/>
                    </a:lnTo>
                    <a:lnTo>
                      <a:pt x="36" y="133"/>
                    </a:lnTo>
                    <a:lnTo>
                      <a:pt x="35" y="133"/>
                    </a:lnTo>
                    <a:lnTo>
                      <a:pt x="47" y="140"/>
                    </a:lnTo>
                    <a:lnTo>
                      <a:pt x="47" y="140"/>
                    </a:lnTo>
                    <a:lnTo>
                      <a:pt x="61" y="144"/>
                    </a:lnTo>
                    <a:lnTo>
                      <a:pt x="60" y="144"/>
                    </a:lnTo>
                    <a:lnTo>
                      <a:pt x="75" y="145"/>
                    </a:lnTo>
                    <a:lnTo>
                      <a:pt x="74" y="145"/>
                    </a:lnTo>
                    <a:lnTo>
                      <a:pt x="89" y="144"/>
                    </a:lnTo>
                    <a:lnTo>
                      <a:pt x="88" y="144"/>
                    </a:lnTo>
                    <a:lnTo>
                      <a:pt x="102" y="140"/>
                    </a:lnTo>
                    <a:lnTo>
                      <a:pt x="102" y="140"/>
                    </a:lnTo>
                    <a:lnTo>
                      <a:pt x="114" y="133"/>
                    </a:lnTo>
                    <a:lnTo>
                      <a:pt x="113" y="133"/>
                    </a:lnTo>
                    <a:lnTo>
                      <a:pt x="124" y="124"/>
                    </a:lnTo>
                    <a:lnTo>
                      <a:pt x="124" y="125"/>
                    </a:lnTo>
                    <a:lnTo>
                      <a:pt x="133" y="114"/>
                    </a:lnTo>
                    <a:lnTo>
                      <a:pt x="132" y="114"/>
                    </a:lnTo>
                    <a:lnTo>
                      <a:pt x="139" y="102"/>
                    </a:lnTo>
                    <a:lnTo>
                      <a:pt x="139" y="102"/>
                    </a:lnTo>
                    <a:lnTo>
                      <a:pt x="143" y="89"/>
                    </a:lnTo>
                    <a:lnTo>
                      <a:pt x="143" y="89"/>
                    </a:lnTo>
                    <a:lnTo>
                      <a:pt x="145" y="75"/>
                    </a:lnTo>
                    <a:lnTo>
                      <a:pt x="145" y="75"/>
                    </a:lnTo>
                    <a:lnTo>
                      <a:pt x="143" y="60"/>
                    </a:lnTo>
                    <a:lnTo>
                      <a:pt x="143" y="61"/>
                    </a:lnTo>
                    <a:lnTo>
                      <a:pt x="139" y="47"/>
                    </a:lnTo>
                    <a:lnTo>
                      <a:pt x="139" y="47"/>
                    </a:lnTo>
                    <a:lnTo>
                      <a:pt x="132" y="35"/>
                    </a:lnTo>
                    <a:lnTo>
                      <a:pt x="133" y="36"/>
                    </a:lnTo>
                    <a:lnTo>
                      <a:pt x="124" y="25"/>
                    </a:lnTo>
                    <a:lnTo>
                      <a:pt x="124" y="25"/>
                    </a:lnTo>
                    <a:lnTo>
                      <a:pt x="113" y="17"/>
                    </a:lnTo>
                    <a:lnTo>
                      <a:pt x="114" y="17"/>
                    </a:lnTo>
                    <a:lnTo>
                      <a:pt x="102" y="10"/>
                    </a:lnTo>
                    <a:lnTo>
                      <a:pt x="102" y="10"/>
                    </a:lnTo>
                    <a:lnTo>
                      <a:pt x="88" y="6"/>
                    </a:lnTo>
                    <a:lnTo>
                      <a:pt x="89" y="6"/>
                    </a:lnTo>
                    <a:lnTo>
                      <a:pt x="74" y="4"/>
                    </a:lnTo>
                    <a:lnTo>
                      <a:pt x="75" y="4"/>
                    </a:lnTo>
                    <a:lnTo>
                      <a:pt x="60" y="6"/>
                    </a:lnTo>
                    <a:lnTo>
                      <a:pt x="61" y="6"/>
                    </a:lnTo>
                    <a:lnTo>
                      <a:pt x="47" y="10"/>
                    </a:lnTo>
                    <a:lnTo>
                      <a:pt x="47" y="10"/>
                    </a:lnTo>
                    <a:lnTo>
                      <a:pt x="35" y="17"/>
                    </a:lnTo>
                    <a:lnTo>
                      <a:pt x="36" y="17"/>
                    </a:lnTo>
                    <a:lnTo>
                      <a:pt x="25" y="25"/>
                    </a:lnTo>
                    <a:lnTo>
                      <a:pt x="25" y="25"/>
                    </a:lnTo>
                    <a:lnTo>
                      <a:pt x="16" y="36"/>
                    </a:lnTo>
                    <a:lnTo>
                      <a:pt x="16" y="35"/>
                    </a:lnTo>
                    <a:lnTo>
                      <a:pt x="10" y="47"/>
                    </a:lnTo>
                    <a:lnTo>
                      <a:pt x="10" y="47"/>
                    </a:lnTo>
                    <a:lnTo>
                      <a:pt x="6" y="61"/>
                    </a:lnTo>
                    <a:lnTo>
                      <a:pt x="6" y="60"/>
                    </a:lnTo>
                    <a:lnTo>
                      <a:pt x="4"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Rectangle 59"/>
              <p:cNvSpPr>
                <a:spLocks noChangeArrowheads="1"/>
              </p:cNvSpPr>
              <p:nvPr/>
            </p:nvSpPr>
            <p:spPr bwMode="auto">
              <a:xfrm>
                <a:off x="3552" y="246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60"/>
              <p:cNvSpPr>
                <a:spLocks/>
              </p:cNvSpPr>
              <p:nvPr/>
            </p:nvSpPr>
            <p:spPr bwMode="auto">
              <a:xfrm>
                <a:off x="3554" y="2454"/>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8" y="0"/>
                      <a:pt x="263" y="0"/>
                    </a:cubicBezTo>
                    <a:cubicBezTo>
                      <a:pt x="408" y="0"/>
                      <a:pt x="526" y="117"/>
                      <a:pt x="526" y="263"/>
                    </a:cubicBezTo>
                    <a:cubicBezTo>
                      <a:pt x="526" y="263"/>
                      <a:pt x="526" y="263"/>
                      <a:pt x="526" y="263"/>
                    </a:cubicBezTo>
                    <a:cubicBezTo>
                      <a:pt x="526" y="408"/>
                      <a:pt x="408"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1"/>
              <p:cNvSpPr>
                <a:spLocks/>
              </p:cNvSpPr>
              <p:nvPr/>
            </p:nvSpPr>
            <p:spPr bwMode="auto">
              <a:xfrm>
                <a:off x="3554" y="2454"/>
                <a:ext cx="145" cy="145"/>
              </a:xfrm>
              <a:custGeom>
                <a:avLst/>
                <a:gdLst>
                  <a:gd name="T0" fmla="*/ 0 w 145"/>
                  <a:gd name="T1" fmla="*/ 72 h 145"/>
                  <a:gd name="T2" fmla="*/ 72 w 145"/>
                  <a:gd name="T3" fmla="*/ 0 h 145"/>
                  <a:gd name="T4" fmla="*/ 145 w 145"/>
                  <a:gd name="T5" fmla="*/ 72 h 145"/>
                  <a:gd name="T6" fmla="*/ 145 w 145"/>
                  <a:gd name="T7" fmla="*/ 72 h 145"/>
                  <a:gd name="T8" fmla="*/ 72 w 145"/>
                  <a:gd name="T9" fmla="*/ 145 h 145"/>
                  <a:gd name="T10" fmla="*/ 0 w 145"/>
                  <a:gd name="T11" fmla="*/ 72 h 145"/>
                </a:gdLst>
                <a:ahLst/>
                <a:cxnLst>
                  <a:cxn ang="0">
                    <a:pos x="T0" y="T1"/>
                  </a:cxn>
                  <a:cxn ang="0">
                    <a:pos x="T2" y="T3"/>
                  </a:cxn>
                  <a:cxn ang="0">
                    <a:pos x="T4" y="T5"/>
                  </a:cxn>
                  <a:cxn ang="0">
                    <a:pos x="T6" y="T7"/>
                  </a:cxn>
                  <a:cxn ang="0">
                    <a:pos x="T8" y="T9"/>
                  </a:cxn>
                  <a:cxn ang="0">
                    <a:pos x="T10" y="T11"/>
                  </a:cxn>
                </a:cxnLst>
                <a:rect l="0" t="0" r="r" b="b"/>
                <a:pathLst>
                  <a:path w="145" h="145">
                    <a:moveTo>
                      <a:pt x="0" y="72"/>
                    </a:moveTo>
                    <a:cubicBezTo>
                      <a:pt x="0" y="32"/>
                      <a:pt x="32" y="0"/>
                      <a:pt x="72" y="0"/>
                    </a:cubicBezTo>
                    <a:cubicBezTo>
                      <a:pt x="112" y="0"/>
                      <a:pt x="145" y="32"/>
                      <a:pt x="145" y="72"/>
                    </a:cubicBezTo>
                    <a:cubicBezTo>
                      <a:pt x="145" y="72"/>
                      <a:pt x="145" y="72"/>
                      <a:pt x="145" y="72"/>
                    </a:cubicBezTo>
                    <a:cubicBezTo>
                      <a:pt x="145" y="112"/>
                      <a:pt x="112" y="145"/>
                      <a:pt x="72" y="145"/>
                    </a:cubicBezTo>
                    <a:cubicBezTo>
                      <a:pt x="32" y="145"/>
                      <a:pt x="0" y="112"/>
                      <a:pt x="0" y="72"/>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Rectangle 62"/>
              <p:cNvSpPr>
                <a:spLocks noChangeArrowheads="1"/>
              </p:cNvSpPr>
              <p:nvPr/>
            </p:nvSpPr>
            <p:spPr bwMode="auto">
              <a:xfrm>
                <a:off x="3609" y="2489"/>
                <a:ext cx="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3" name="Rectangle 63"/>
              <p:cNvSpPr>
                <a:spLocks noChangeArrowheads="1"/>
              </p:cNvSpPr>
              <p:nvPr/>
            </p:nvSpPr>
            <p:spPr bwMode="auto">
              <a:xfrm>
                <a:off x="3552" y="2679"/>
                <a:ext cx="198" cy="198"/>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64"/>
              <p:cNvSpPr>
                <a:spLocks/>
              </p:cNvSpPr>
              <p:nvPr/>
            </p:nvSpPr>
            <p:spPr bwMode="auto">
              <a:xfrm>
                <a:off x="3556" y="2683"/>
                <a:ext cx="193" cy="193"/>
              </a:xfrm>
              <a:custGeom>
                <a:avLst/>
                <a:gdLst>
                  <a:gd name="T0" fmla="*/ 0 w 701"/>
                  <a:gd name="T1" fmla="*/ 351 h 701"/>
                  <a:gd name="T2" fmla="*/ 350 w 701"/>
                  <a:gd name="T3" fmla="*/ 0 h 701"/>
                  <a:gd name="T4" fmla="*/ 701 w 701"/>
                  <a:gd name="T5" fmla="*/ 351 h 701"/>
                  <a:gd name="T6" fmla="*/ 701 w 701"/>
                  <a:gd name="T7" fmla="*/ 351 h 701"/>
                  <a:gd name="T8" fmla="*/ 350 w 701"/>
                  <a:gd name="T9" fmla="*/ 701 h 701"/>
                  <a:gd name="T10" fmla="*/ 0 w 701"/>
                  <a:gd name="T11" fmla="*/ 351 h 701"/>
                </a:gdLst>
                <a:ahLst/>
                <a:cxnLst>
                  <a:cxn ang="0">
                    <a:pos x="T0" y="T1"/>
                  </a:cxn>
                  <a:cxn ang="0">
                    <a:pos x="T2" y="T3"/>
                  </a:cxn>
                  <a:cxn ang="0">
                    <a:pos x="T4" y="T5"/>
                  </a:cxn>
                  <a:cxn ang="0">
                    <a:pos x="T6" y="T7"/>
                  </a:cxn>
                  <a:cxn ang="0">
                    <a:pos x="T8" y="T9"/>
                  </a:cxn>
                  <a:cxn ang="0">
                    <a:pos x="T10" y="T11"/>
                  </a:cxn>
                </a:cxnLst>
                <a:rect l="0" t="0" r="r" b="b"/>
                <a:pathLst>
                  <a:path w="701" h="701">
                    <a:moveTo>
                      <a:pt x="0" y="351"/>
                    </a:moveTo>
                    <a:cubicBezTo>
                      <a:pt x="0" y="157"/>
                      <a:pt x="157" y="0"/>
                      <a:pt x="350" y="0"/>
                    </a:cubicBezTo>
                    <a:cubicBezTo>
                      <a:pt x="544" y="0"/>
                      <a:pt x="701" y="157"/>
                      <a:pt x="701" y="351"/>
                    </a:cubicBezTo>
                    <a:cubicBezTo>
                      <a:pt x="701" y="351"/>
                      <a:pt x="701" y="351"/>
                      <a:pt x="701" y="351"/>
                    </a:cubicBezTo>
                    <a:cubicBezTo>
                      <a:pt x="701" y="544"/>
                      <a:pt x="544" y="701"/>
                      <a:pt x="350" y="701"/>
                    </a:cubicBezTo>
                    <a:cubicBezTo>
                      <a:pt x="157" y="701"/>
                      <a:pt x="0" y="544"/>
                      <a:pt x="0" y="35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Rectangle 65"/>
              <p:cNvSpPr>
                <a:spLocks noChangeArrowheads="1"/>
              </p:cNvSpPr>
              <p:nvPr/>
            </p:nvSpPr>
            <p:spPr bwMode="auto">
              <a:xfrm>
                <a:off x="3552" y="2679"/>
                <a:ext cx="198" cy="198"/>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Rectangle 66"/>
              <p:cNvSpPr>
                <a:spLocks noChangeArrowheads="1"/>
              </p:cNvSpPr>
              <p:nvPr/>
            </p:nvSpPr>
            <p:spPr bwMode="auto">
              <a:xfrm>
                <a:off x="3552" y="2679"/>
                <a:ext cx="203" cy="202"/>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67"/>
              <p:cNvSpPr>
                <a:spLocks/>
              </p:cNvSpPr>
              <p:nvPr/>
            </p:nvSpPr>
            <p:spPr bwMode="auto">
              <a:xfrm>
                <a:off x="3554" y="2681"/>
                <a:ext cx="197" cy="197"/>
              </a:xfrm>
              <a:custGeom>
                <a:avLst/>
                <a:gdLst>
                  <a:gd name="T0" fmla="*/ 2 w 197"/>
                  <a:gd name="T1" fmla="*/ 79 h 197"/>
                  <a:gd name="T2" fmla="*/ 17 w 197"/>
                  <a:gd name="T3" fmla="*/ 43 h 197"/>
                  <a:gd name="T4" fmla="*/ 43 w 197"/>
                  <a:gd name="T5" fmla="*/ 17 h 197"/>
                  <a:gd name="T6" fmla="*/ 79 w 197"/>
                  <a:gd name="T7" fmla="*/ 2 h 197"/>
                  <a:gd name="T8" fmla="*/ 118 w 197"/>
                  <a:gd name="T9" fmla="*/ 2 h 197"/>
                  <a:gd name="T10" fmla="*/ 154 w 197"/>
                  <a:gd name="T11" fmla="*/ 17 h 197"/>
                  <a:gd name="T12" fmla="*/ 180 w 197"/>
                  <a:gd name="T13" fmla="*/ 43 h 197"/>
                  <a:gd name="T14" fmla="*/ 195 w 197"/>
                  <a:gd name="T15" fmla="*/ 79 h 197"/>
                  <a:gd name="T16" fmla="*/ 195 w 197"/>
                  <a:gd name="T17" fmla="*/ 118 h 197"/>
                  <a:gd name="T18" fmla="*/ 180 w 197"/>
                  <a:gd name="T19" fmla="*/ 154 h 197"/>
                  <a:gd name="T20" fmla="*/ 154 w 197"/>
                  <a:gd name="T21" fmla="*/ 180 h 197"/>
                  <a:gd name="T22" fmla="*/ 118 w 197"/>
                  <a:gd name="T23" fmla="*/ 195 h 197"/>
                  <a:gd name="T24" fmla="*/ 79 w 197"/>
                  <a:gd name="T25" fmla="*/ 195 h 197"/>
                  <a:gd name="T26" fmla="*/ 43 w 197"/>
                  <a:gd name="T27" fmla="*/ 180 h 197"/>
                  <a:gd name="T28" fmla="*/ 17 w 197"/>
                  <a:gd name="T29" fmla="*/ 154 h 197"/>
                  <a:gd name="T30" fmla="*/ 2 w 197"/>
                  <a:gd name="T31" fmla="*/ 118 h 197"/>
                  <a:gd name="T32" fmla="*/ 4 w 197"/>
                  <a:gd name="T33" fmla="*/ 96 h 197"/>
                  <a:gd name="T34" fmla="*/ 6 w 197"/>
                  <a:gd name="T35" fmla="*/ 117 h 197"/>
                  <a:gd name="T36" fmla="*/ 12 w 197"/>
                  <a:gd name="T37" fmla="*/ 135 h 197"/>
                  <a:gd name="T38" fmla="*/ 21 w 197"/>
                  <a:gd name="T39" fmla="*/ 151 h 197"/>
                  <a:gd name="T40" fmla="*/ 32 w 197"/>
                  <a:gd name="T41" fmla="*/ 165 h 197"/>
                  <a:gd name="T42" fmla="*/ 46 w 197"/>
                  <a:gd name="T43" fmla="*/ 176 h 197"/>
                  <a:gd name="T44" fmla="*/ 62 w 197"/>
                  <a:gd name="T45" fmla="*/ 185 h 197"/>
                  <a:gd name="T46" fmla="*/ 79 w 197"/>
                  <a:gd name="T47" fmla="*/ 191 h 197"/>
                  <a:gd name="T48" fmla="*/ 98 w 197"/>
                  <a:gd name="T49" fmla="*/ 193 h 197"/>
                  <a:gd name="T50" fmla="*/ 117 w 197"/>
                  <a:gd name="T51" fmla="*/ 191 h 197"/>
                  <a:gd name="T52" fmla="*/ 135 w 197"/>
                  <a:gd name="T53" fmla="*/ 185 h 197"/>
                  <a:gd name="T54" fmla="*/ 151 w 197"/>
                  <a:gd name="T55" fmla="*/ 177 h 197"/>
                  <a:gd name="T56" fmla="*/ 165 w 197"/>
                  <a:gd name="T57" fmla="*/ 165 h 197"/>
                  <a:gd name="T58" fmla="*/ 176 w 197"/>
                  <a:gd name="T59" fmla="*/ 152 h 197"/>
                  <a:gd name="T60" fmla="*/ 185 w 197"/>
                  <a:gd name="T61" fmla="*/ 135 h 197"/>
                  <a:gd name="T62" fmla="*/ 191 w 197"/>
                  <a:gd name="T63" fmla="*/ 118 h 197"/>
                  <a:gd name="T64" fmla="*/ 193 w 197"/>
                  <a:gd name="T65" fmla="*/ 99 h 197"/>
                  <a:gd name="T66" fmla="*/ 191 w 197"/>
                  <a:gd name="T67" fmla="*/ 80 h 197"/>
                  <a:gd name="T68" fmla="*/ 185 w 197"/>
                  <a:gd name="T69" fmla="*/ 62 h 197"/>
                  <a:gd name="T70" fmla="*/ 177 w 197"/>
                  <a:gd name="T71" fmla="*/ 46 h 197"/>
                  <a:gd name="T72" fmla="*/ 165 w 197"/>
                  <a:gd name="T73" fmla="*/ 32 h 197"/>
                  <a:gd name="T74" fmla="*/ 151 w 197"/>
                  <a:gd name="T75" fmla="*/ 20 h 197"/>
                  <a:gd name="T76" fmla="*/ 135 w 197"/>
                  <a:gd name="T77" fmla="*/ 12 h 197"/>
                  <a:gd name="T78" fmla="*/ 118 w 197"/>
                  <a:gd name="T79" fmla="*/ 6 h 197"/>
                  <a:gd name="T80" fmla="*/ 99 w 197"/>
                  <a:gd name="T81" fmla="*/ 4 h 197"/>
                  <a:gd name="T82" fmla="*/ 80 w 197"/>
                  <a:gd name="T83" fmla="*/ 6 h 197"/>
                  <a:gd name="T84" fmla="*/ 62 w 197"/>
                  <a:gd name="T85" fmla="*/ 12 h 197"/>
                  <a:gd name="T86" fmla="*/ 46 w 197"/>
                  <a:gd name="T87" fmla="*/ 20 h 197"/>
                  <a:gd name="T88" fmla="*/ 32 w 197"/>
                  <a:gd name="T89" fmla="*/ 32 h 197"/>
                  <a:gd name="T90" fmla="*/ 21 w 197"/>
                  <a:gd name="T91" fmla="*/ 46 h 197"/>
                  <a:gd name="T92" fmla="*/ 12 w 197"/>
                  <a:gd name="T93" fmla="*/ 62 h 197"/>
                  <a:gd name="T94" fmla="*/ 6 w 197"/>
                  <a:gd name="T95" fmla="*/ 79 h 197"/>
                  <a:gd name="T96" fmla="*/ 0 w 197"/>
                  <a:gd name="T97" fmla="*/ 10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 h="197">
                    <a:moveTo>
                      <a:pt x="0" y="101"/>
                    </a:moveTo>
                    <a:lnTo>
                      <a:pt x="2" y="79"/>
                    </a:lnTo>
                    <a:lnTo>
                      <a:pt x="8" y="60"/>
                    </a:lnTo>
                    <a:lnTo>
                      <a:pt x="17" y="43"/>
                    </a:lnTo>
                    <a:lnTo>
                      <a:pt x="29" y="29"/>
                    </a:lnTo>
                    <a:lnTo>
                      <a:pt x="43" y="17"/>
                    </a:lnTo>
                    <a:lnTo>
                      <a:pt x="60" y="8"/>
                    </a:lnTo>
                    <a:lnTo>
                      <a:pt x="79" y="2"/>
                    </a:lnTo>
                    <a:lnTo>
                      <a:pt x="98" y="0"/>
                    </a:lnTo>
                    <a:lnTo>
                      <a:pt x="118" y="2"/>
                    </a:lnTo>
                    <a:lnTo>
                      <a:pt x="137" y="8"/>
                    </a:lnTo>
                    <a:lnTo>
                      <a:pt x="154" y="17"/>
                    </a:lnTo>
                    <a:lnTo>
                      <a:pt x="168" y="29"/>
                    </a:lnTo>
                    <a:lnTo>
                      <a:pt x="180" y="43"/>
                    </a:lnTo>
                    <a:lnTo>
                      <a:pt x="189" y="60"/>
                    </a:lnTo>
                    <a:lnTo>
                      <a:pt x="195" y="79"/>
                    </a:lnTo>
                    <a:lnTo>
                      <a:pt x="197" y="98"/>
                    </a:lnTo>
                    <a:lnTo>
                      <a:pt x="195" y="118"/>
                    </a:lnTo>
                    <a:lnTo>
                      <a:pt x="189" y="137"/>
                    </a:lnTo>
                    <a:lnTo>
                      <a:pt x="180" y="154"/>
                    </a:lnTo>
                    <a:lnTo>
                      <a:pt x="168" y="168"/>
                    </a:lnTo>
                    <a:lnTo>
                      <a:pt x="154" y="180"/>
                    </a:lnTo>
                    <a:lnTo>
                      <a:pt x="137" y="189"/>
                    </a:lnTo>
                    <a:lnTo>
                      <a:pt x="118" y="195"/>
                    </a:lnTo>
                    <a:lnTo>
                      <a:pt x="98" y="197"/>
                    </a:lnTo>
                    <a:lnTo>
                      <a:pt x="79" y="195"/>
                    </a:lnTo>
                    <a:lnTo>
                      <a:pt x="60" y="189"/>
                    </a:lnTo>
                    <a:lnTo>
                      <a:pt x="43" y="180"/>
                    </a:lnTo>
                    <a:lnTo>
                      <a:pt x="29" y="168"/>
                    </a:lnTo>
                    <a:lnTo>
                      <a:pt x="17" y="154"/>
                    </a:lnTo>
                    <a:lnTo>
                      <a:pt x="8" y="137"/>
                    </a:lnTo>
                    <a:lnTo>
                      <a:pt x="2" y="118"/>
                    </a:lnTo>
                    <a:lnTo>
                      <a:pt x="0" y="97"/>
                    </a:lnTo>
                    <a:lnTo>
                      <a:pt x="4" y="96"/>
                    </a:lnTo>
                    <a:lnTo>
                      <a:pt x="6" y="118"/>
                    </a:lnTo>
                    <a:lnTo>
                      <a:pt x="6" y="117"/>
                    </a:lnTo>
                    <a:lnTo>
                      <a:pt x="12" y="135"/>
                    </a:lnTo>
                    <a:lnTo>
                      <a:pt x="12" y="135"/>
                    </a:lnTo>
                    <a:lnTo>
                      <a:pt x="21" y="152"/>
                    </a:lnTo>
                    <a:lnTo>
                      <a:pt x="21" y="151"/>
                    </a:lnTo>
                    <a:lnTo>
                      <a:pt x="32" y="165"/>
                    </a:lnTo>
                    <a:lnTo>
                      <a:pt x="32" y="165"/>
                    </a:lnTo>
                    <a:lnTo>
                      <a:pt x="46" y="177"/>
                    </a:lnTo>
                    <a:lnTo>
                      <a:pt x="46" y="176"/>
                    </a:lnTo>
                    <a:lnTo>
                      <a:pt x="62" y="185"/>
                    </a:lnTo>
                    <a:lnTo>
                      <a:pt x="62" y="185"/>
                    </a:lnTo>
                    <a:lnTo>
                      <a:pt x="80" y="191"/>
                    </a:lnTo>
                    <a:lnTo>
                      <a:pt x="79" y="191"/>
                    </a:lnTo>
                    <a:lnTo>
                      <a:pt x="99" y="193"/>
                    </a:lnTo>
                    <a:lnTo>
                      <a:pt x="98" y="193"/>
                    </a:lnTo>
                    <a:lnTo>
                      <a:pt x="118" y="191"/>
                    </a:lnTo>
                    <a:lnTo>
                      <a:pt x="117" y="191"/>
                    </a:lnTo>
                    <a:lnTo>
                      <a:pt x="135" y="185"/>
                    </a:lnTo>
                    <a:lnTo>
                      <a:pt x="135" y="185"/>
                    </a:lnTo>
                    <a:lnTo>
                      <a:pt x="151" y="176"/>
                    </a:lnTo>
                    <a:lnTo>
                      <a:pt x="151" y="177"/>
                    </a:lnTo>
                    <a:lnTo>
                      <a:pt x="165" y="165"/>
                    </a:lnTo>
                    <a:lnTo>
                      <a:pt x="165" y="165"/>
                    </a:lnTo>
                    <a:lnTo>
                      <a:pt x="177" y="151"/>
                    </a:lnTo>
                    <a:lnTo>
                      <a:pt x="176" y="152"/>
                    </a:lnTo>
                    <a:lnTo>
                      <a:pt x="185" y="135"/>
                    </a:lnTo>
                    <a:lnTo>
                      <a:pt x="185" y="135"/>
                    </a:lnTo>
                    <a:lnTo>
                      <a:pt x="191" y="117"/>
                    </a:lnTo>
                    <a:lnTo>
                      <a:pt x="191" y="118"/>
                    </a:lnTo>
                    <a:lnTo>
                      <a:pt x="193" y="98"/>
                    </a:lnTo>
                    <a:lnTo>
                      <a:pt x="193" y="99"/>
                    </a:lnTo>
                    <a:lnTo>
                      <a:pt x="191" y="79"/>
                    </a:lnTo>
                    <a:lnTo>
                      <a:pt x="191" y="80"/>
                    </a:lnTo>
                    <a:lnTo>
                      <a:pt x="185" y="62"/>
                    </a:lnTo>
                    <a:lnTo>
                      <a:pt x="185" y="62"/>
                    </a:lnTo>
                    <a:lnTo>
                      <a:pt x="176" y="46"/>
                    </a:lnTo>
                    <a:lnTo>
                      <a:pt x="177" y="46"/>
                    </a:lnTo>
                    <a:lnTo>
                      <a:pt x="165" y="32"/>
                    </a:lnTo>
                    <a:lnTo>
                      <a:pt x="165" y="32"/>
                    </a:lnTo>
                    <a:lnTo>
                      <a:pt x="151" y="20"/>
                    </a:lnTo>
                    <a:lnTo>
                      <a:pt x="151" y="20"/>
                    </a:lnTo>
                    <a:lnTo>
                      <a:pt x="135" y="12"/>
                    </a:lnTo>
                    <a:lnTo>
                      <a:pt x="135" y="12"/>
                    </a:lnTo>
                    <a:lnTo>
                      <a:pt x="117" y="6"/>
                    </a:lnTo>
                    <a:lnTo>
                      <a:pt x="118" y="6"/>
                    </a:lnTo>
                    <a:lnTo>
                      <a:pt x="98" y="4"/>
                    </a:lnTo>
                    <a:lnTo>
                      <a:pt x="99" y="4"/>
                    </a:lnTo>
                    <a:lnTo>
                      <a:pt x="79" y="6"/>
                    </a:lnTo>
                    <a:lnTo>
                      <a:pt x="80" y="6"/>
                    </a:lnTo>
                    <a:lnTo>
                      <a:pt x="62" y="12"/>
                    </a:lnTo>
                    <a:lnTo>
                      <a:pt x="62" y="12"/>
                    </a:lnTo>
                    <a:lnTo>
                      <a:pt x="46" y="20"/>
                    </a:lnTo>
                    <a:lnTo>
                      <a:pt x="46" y="20"/>
                    </a:lnTo>
                    <a:lnTo>
                      <a:pt x="32" y="32"/>
                    </a:lnTo>
                    <a:lnTo>
                      <a:pt x="32" y="32"/>
                    </a:lnTo>
                    <a:lnTo>
                      <a:pt x="21" y="46"/>
                    </a:lnTo>
                    <a:lnTo>
                      <a:pt x="21" y="46"/>
                    </a:lnTo>
                    <a:lnTo>
                      <a:pt x="12" y="62"/>
                    </a:lnTo>
                    <a:lnTo>
                      <a:pt x="12" y="62"/>
                    </a:lnTo>
                    <a:lnTo>
                      <a:pt x="6" y="80"/>
                    </a:lnTo>
                    <a:lnTo>
                      <a:pt x="6" y="79"/>
                    </a:lnTo>
                    <a:lnTo>
                      <a:pt x="4" y="101"/>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Rectangle 68"/>
              <p:cNvSpPr>
                <a:spLocks noChangeArrowheads="1"/>
              </p:cNvSpPr>
              <p:nvPr/>
            </p:nvSpPr>
            <p:spPr bwMode="auto">
              <a:xfrm>
                <a:off x="3552" y="2679"/>
                <a:ext cx="203" cy="202"/>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9"/>
              <p:cNvSpPr>
                <a:spLocks/>
              </p:cNvSpPr>
              <p:nvPr/>
            </p:nvSpPr>
            <p:spPr bwMode="auto">
              <a:xfrm>
                <a:off x="3554" y="2671"/>
                <a:ext cx="193" cy="193"/>
              </a:xfrm>
              <a:custGeom>
                <a:avLst/>
                <a:gdLst>
                  <a:gd name="T0" fmla="*/ 0 w 702"/>
                  <a:gd name="T1" fmla="*/ 350 h 701"/>
                  <a:gd name="T2" fmla="*/ 351 w 702"/>
                  <a:gd name="T3" fmla="*/ 0 h 701"/>
                  <a:gd name="T4" fmla="*/ 702 w 702"/>
                  <a:gd name="T5" fmla="*/ 350 h 701"/>
                  <a:gd name="T6" fmla="*/ 702 w 702"/>
                  <a:gd name="T7" fmla="*/ 350 h 701"/>
                  <a:gd name="T8" fmla="*/ 351 w 702"/>
                  <a:gd name="T9" fmla="*/ 701 h 701"/>
                  <a:gd name="T10" fmla="*/ 0 w 702"/>
                  <a:gd name="T11" fmla="*/ 350 h 701"/>
                </a:gdLst>
                <a:ahLst/>
                <a:cxnLst>
                  <a:cxn ang="0">
                    <a:pos x="T0" y="T1"/>
                  </a:cxn>
                  <a:cxn ang="0">
                    <a:pos x="T2" y="T3"/>
                  </a:cxn>
                  <a:cxn ang="0">
                    <a:pos x="T4" y="T5"/>
                  </a:cxn>
                  <a:cxn ang="0">
                    <a:pos x="T6" y="T7"/>
                  </a:cxn>
                  <a:cxn ang="0">
                    <a:pos x="T8" y="T9"/>
                  </a:cxn>
                  <a:cxn ang="0">
                    <a:pos x="T10" y="T11"/>
                  </a:cxn>
                </a:cxnLst>
                <a:rect l="0" t="0" r="r" b="b"/>
                <a:pathLst>
                  <a:path w="702" h="701">
                    <a:moveTo>
                      <a:pt x="0" y="350"/>
                    </a:moveTo>
                    <a:cubicBezTo>
                      <a:pt x="0" y="157"/>
                      <a:pt x="157" y="0"/>
                      <a:pt x="351" y="0"/>
                    </a:cubicBezTo>
                    <a:cubicBezTo>
                      <a:pt x="545" y="0"/>
                      <a:pt x="702" y="157"/>
                      <a:pt x="702" y="350"/>
                    </a:cubicBezTo>
                    <a:cubicBezTo>
                      <a:pt x="702" y="350"/>
                      <a:pt x="702" y="350"/>
                      <a:pt x="702" y="350"/>
                    </a:cubicBezTo>
                    <a:cubicBezTo>
                      <a:pt x="702" y="544"/>
                      <a:pt x="545" y="701"/>
                      <a:pt x="351" y="701"/>
                    </a:cubicBezTo>
                    <a:cubicBezTo>
                      <a:pt x="157" y="701"/>
                      <a:pt x="0" y="544"/>
                      <a:pt x="0" y="350"/>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70"/>
              <p:cNvSpPr>
                <a:spLocks/>
              </p:cNvSpPr>
              <p:nvPr/>
            </p:nvSpPr>
            <p:spPr bwMode="auto">
              <a:xfrm>
                <a:off x="3554" y="2671"/>
                <a:ext cx="193" cy="193"/>
              </a:xfrm>
              <a:custGeom>
                <a:avLst/>
                <a:gdLst>
                  <a:gd name="T0" fmla="*/ 0 w 193"/>
                  <a:gd name="T1" fmla="*/ 97 h 193"/>
                  <a:gd name="T2" fmla="*/ 96 w 193"/>
                  <a:gd name="T3" fmla="*/ 0 h 193"/>
                  <a:gd name="T4" fmla="*/ 193 w 193"/>
                  <a:gd name="T5" fmla="*/ 97 h 193"/>
                  <a:gd name="T6" fmla="*/ 193 w 193"/>
                  <a:gd name="T7" fmla="*/ 97 h 193"/>
                  <a:gd name="T8" fmla="*/ 96 w 193"/>
                  <a:gd name="T9" fmla="*/ 193 h 193"/>
                  <a:gd name="T10" fmla="*/ 0 w 193"/>
                  <a:gd name="T11" fmla="*/ 97 h 193"/>
                </a:gdLst>
                <a:ahLst/>
                <a:cxnLst>
                  <a:cxn ang="0">
                    <a:pos x="T0" y="T1"/>
                  </a:cxn>
                  <a:cxn ang="0">
                    <a:pos x="T2" y="T3"/>
                  </a:cxn>
                  <a:cxn ang="0">
                    <a:pos x="T4" y="T5"/>
                  </a:cxn>
                  <a:cxn ang="0">
                    <a:pos x="T6" y="T7"/>
                  </a:cxn>
                  <a:cxn ang="0">
                    <a:pos x="T8" y="T9"/>
                  </a:cxn>
                  <a:cxn ang="0">
                    <a:pos x="T10" y="T11"/>
                  </a:cxn>
                </a:cxnLst>
                <a:rect l="0" t="0" r="r" b="b"/>
                <a:pathLst>
                  <a:path w="193" h="193">
                    <a:moveTo>
                      <a:pt x="0" y="97"/>
                    </a:moveTo>
                    <a:cubicBezTo>
                      <a:pt x="0" y="43"/>
                      <a:pt x="43" y="0"/>
                      <a:pt x="96" y="0"/>
                    </a:cubicBezTo>
                    <a:cubicBezTo>
                      <a:pt x="150" y="0"/>
                      <a:pt x="193" y="43"/>
                      <a:pt x="193" y="97"/>
                    </a:cubicBezTo>
                    <a:cubicBezTo>
                      <a:pt x="193" y="97"/>
                      <a:pt x="193" y="97"/>
                      <a:pt x="193" y="97"/>
                    </a:cubicBezTo>
                    <a:cubicBezTo>
                      <a:pt x="193" y="150"/>
                      <a:pt x="150" y="193"/>
                      <a:pt x="96" y="193"/>
                    </a:cubicBezTo>
                    <a:cubicBezTo>
                      <a:pt x="43" y="193"/>
                      <a:pt x="0" y="150"/>
                      <a:pt x="0" y="97"/>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71"/>
              <p:cNvSpPr>
                <a:spLocks noChangeArrowheads="1"/>
              </p:cNvSpPr>
              <p:nvPr/>
            </p:nvSpPr>
            <p:spPr bwMode="auto">
              <a:xfrm>
                <a:off x="3636" y="2731"/>
                <a:ext cx="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2" name="Rectangle 72"/>
              <p:cNvSpPr>
                <a:spLocks noChangeArrowheads="1"/>
              </p:cNvSpPr>
              <p:nvPr/>
            </p:nvSpPr>
            <p:spPr bwMode="auto">
              <a:xfrm>
                <a:off x="3869" y="2586"/>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73"/>
              <p:cNvSpPr>
                <a:spLocks/>
              </p:cNvSpPr>
              <p:nvPr/>
            </p:nvSpPr>
            <p:spPr bwMode="auto">
              <a:xfrm>
                <a:off x="3869" y="2586"/>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9" y="0"/>
                      <a:pt x="526" y="118"/>
                      <a:pt x="526" y="263"/>
                    </a:cubicBezTo>
                    <a:cubicBezTo>
                      <a:pt x="526" y="263"/>
                      <a:pt x="526" y="263"/>
                      <a:pt x="526" y="263"/>
                    </a:cubicBezTo>
                    <a:cubicBezTo>
                      <a:pt x="526" y="408"/>
                      <a:pt x="409" y="526"/>
                      <a:pt x="263" y="526"/>
                    </a:cubicBezTo>
                    <a:cubicBezTo>
                      <a:pt x="118"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Rectangle 74"/>
              <p:cNvSpPr>
                <a:spLocks noChangeArrowheads="1"/>
              </p:cNvSpPr>
              <p:nvPr/>
            </p:nvSpPr>
            <p:spPr bwMode="auto">
              <a:xfrm>
                <a:off x="3869" y="2586"/>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Rectangle 75"/>
              <p:cNvSpPr>
                <a:spLocks noChangeArrowheads="1"/>
              </p:cNvSpPr>
              <p:nvPr/>
            </p:nvSpPr>
            <p:spPr bwMode="auto">
              <a:xfrm>
                <a:off x="3864" y="2582"/>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76"/>
              <p:cNvSpPr>
                <a:spLocks/>
              </p:cNvSpPr>
              <p:nvPr/>
            </p:nvSpPr>
            <p:spPr bwMode="auto">
              <a:xfrm>
                <a:off x="3867" y="2584"/>
                <a:ext cx="149" cy="149"/>
              </a:xfrm>
              <a:custGeom>
                <a:avLst/>
                <a:gdLst>
                  <a:gd name="T0" fmla="*/ 2 w 149"/>
                  <a:gd name="T1" fmla="*/ 60 h 149"/>
                  <a:gd name="T2" fmla="*/ 13 w 149"/>
                  <a:gd name="T3" fmla="*/ 33 h 149"/>
                  <a:gd name="T4" fmla="*/ 33 w 149"/>
                  <a:gd name="T5" fmla="*/ 13 h 149"/>
                  <a:gd name="T6" fmla="*/ 60 w 149"/>
                  <a:gd name="T7" fmla="*/ 1 h 149"/>
                  <a:gd name="T8" fmla="*/ 90 w 149"/>
                  <a:gd name="T9" fmla="*/ 1 h 149"/>
                  <a:gd name="T10" fmla="*/ 116 w 149"/>
                  <a:gd name="T11" fmla="*/ 13 h 149"/>
                  <a:gd name="T12" fmla="*/ 136 w 149"/>
                  <a:gd name="T13" fmla="*/ 33 h 149"/>
                  <a:gd name="T14" fmla="*/ 148 w 149"/>
                  <a:gd name="T15" fmla="*/ 60 h 149"/>
                  <a:gd name="T16" fmla="*/ 148 w 149"/>
                  <a:gd name="T17" fmla="*/ 90 h 149"/>
                  <a:gd name="T18" fmla="*/ 136 w 149"/>
                  <a:gd name="T19" fmla="*/ 116 h 149"/>
                  <a:gd name="T20" fmla="*/ 116 w 149"/>
                  <a:gd name="T21" fmla="*/ 136 h 149"/>
                  <a:gd name="T22" fmla="*/ 90 w 149"/>
                  <a:gd name="T23" fmla="*/ 148 h 149"/>
                  <a:gd name="T24" fmla="*/ 60 w 149"/>
                  <a:gd name="T25" fmla="*/ 148 h 149"/>
                  <a:gd name="T26" fmla="*/ 33 w 149"/>
                  <a:gd name="T27" fmla="*/ 136 h 149"/>
                  <a:gd name="T28" fmla="*/ 13 w 149"/>
                  <a:gd name="T29" fmla="*/ 116 h 149"/>
                  <a:gd name="T30" fmla="*/ 2 w 149"/>
                  <a:gd name="T31" fmla="*/ 90 h 149"/>
                  <a:gd name="T32" fmla="*/ 4 w 149"/>
                  <a:gd name="T33" fmla="*/ 72 h 149"/>
                  <a:gd name="T34" fmla="*/ 6 w 149"/>
                  <a:gd name="T35" fmla="*/ 89 h 149"/>
                  <a:gd name="T36" fmla="*/ 10 w 149"/>
                  <a:gd name="T37" fmla="*/ 102 h 149"/>
                  <a:gd name="T38" fmla="*/ 16 w 149"/>
                  <a:gd name="T39" fmla="*/ 114 h 149"/>
                  <a:gd name="T40" fmla="*/ 25 w 149"/>
                  <a:gd name="T41" fmla="*/ 124 h 149"/>
                  <a:gd name="T42" fmla="*/ 35 w 149"/>
                  <a:gd name="T43" fmla="*/ 133 h 149"/>
                  <a:gd name="T44" fmla="*/ 47 w 149"/>
                  <a:gd name="T45" fmla="*/ 139 h 149"/>
                  <a:gd name="T46" fmla="*/ 60 w 149"/>
                  <a:gd name="T47" fmla="*/ 144 h 149"/>
                  <a:gd name="T48" fmla="*/ 74 w 149"/>
                  <a:gd name="T49" fmla="*/ 145 h 149"/>
                  <a:gd name="T50" fmla="*/ 88 w 149"/>
                  <a:gd name="T51" fmla="*/ 144 h 149"/>
                  <a:gd name="T52" fmla="*/ 102 w 149"/>
                  <a:gd name="T53" fmla="*/ 139 h 149"/>
                  <a:gd name="T54" fmla="*/ 113 w 149"/>
                  <a:gd name="T55" fmla="*/ 133 h 149"/>
                  <a:gd name="T56" fmla="*/ 124 w 149"/>
                  <a:gd name="T57" fmla="*/ 124 h 149"/>
                  <a:gd name="T58" fmla="*/ 132 w 149"/>
                  <a:gd name="T59" fmla="*/ 114 h 149"/>
                  <a:gd name="T60" fmla="*/ 139 w 149"/>
                  <a:gd name="T61" fmla="*/ 102 h 149"/>
                  <a:gd name="T62" fmla="*/ 143 w 149"/>
                  <a:gd name="T63" fmla="*/ 89 h 149"/>
                  <a:gd name="T64" fmla="*/ 145 w 149"/>
                  <a:gd name="T65" fmla="*/ 75 h 149"/>
                  <a:gd name="T66" fmla="*/ 143 w 149"/>
                  <a:gd name="T67" fmla="*/ 61 h 149"/>
                  <a:gd name="T68" fmla="*/ 139 w 149"/>
                  <a:gd name="T69" fmla="*/ 47 h 149"/>
                  <a:gd name="T70" fmla="*/ 133 w 149"/>
                  <a:gd name="T71" fmla="*/ 36 h 149"/>
                  <a:gd name="T72" fmla="*/ 124 w 149"/>
                  <a:gd name="T73" fmla="*/ 25 h 149"/>
                  <a:gd name="T74" fmla="*/ 114 w 149"/>
                  <a:gd name="T75" fmla="*/ 16 h 149"/>
                  <a:gd name="T76" fmla="*/ 102 w 149"/>
                  <a:gd name="T77" fmla="*/ 10 h 149"/>
                  <a:gd name="T78" fmla="*/ 89 w 149"/>
                  <a:gd name="T79" fmla="*/ 6 h 149"/>
                  <a:gd name="T80" fmla="*/ 75 w 149"/>
                  <a:gd name="T81" fmla="*/ 4 h 149"/>
                  <a:gd name="T82" fmla="*/ 61 w 149"/>
                  <a:gd name="T83" fmla="*/ 6 h 149"/>
                  <a:gd name="T84" fmla="*/ 48 w 149"/>
                  <a:gd name="T85" fmla="*/ 10 h 149"/>
                  <a:gd name="T86" fmla="*/ 36 w 149"/>
                  <a:gd name="T87" fmla="*/ 16 h 149"/>
                  <a:gd name="T88" fmla="*/ 25 w 149"/>
                  <a:gd name="T89" fmla="*/ 25 h 149"/>
                  <a:gd name="T90" fmla="*/ 17 w 149"/>
                  <a:gd name="T91" fmla="*/ 35 h 149"/>
                  <a:gd name="T92" fmla="*/ 10 w 149"/>
                  <a:gd name="T93" fmla="*/ 47 h 149"/>
                  <a:gd name="T94" fmla="*/ 6 w 149"/>
                  <a:gd name="T95" fmla="*/ 60 h 149"/>
                  <a:gd name="T96" fmla="*/ 0 w 149"/>
                  <a:gd name="T97" fmla="*/ 7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0" y="77"/>
                    </a:moveTo>
                    <a:lnTo>
                      <a:pt x="2" y="60"/>
                    </a:lnTo>
                    <a:lnTo>
                      <a:pt x="6" y="46"/>
                    </a:lnTo>
                    <a:lnTo>
                      <a:pt x="13" y="33"/>
                    </a:lnTo>
                    <a:lnTo>
                      <a:pt x="22" y="22"/>
                    </a:lnTo>
                    <a:lnTo>
                      <a:pt x="33" y="13"/>
                    </a:lnTo>
                    <a:lnTo>
                      <a:pt x="46" y="6"/>
                    </a:lnTo>
                    <a:lnTo>
                      <a:pt x="60" y="1"/>
                    </a:lnTo>
                    <a:lnTo>
                      <a:pt x="74" y="0"/>
                    </a:lnTo>
                    <a:lnTo>
                      <a:pt x="90" y="1"/>
                    </a:lnTo>
                    <a:lnTo>
                      <a:pt x="104" y="6"/>
                    </a:lnTo>
                    <a:lnTo>
                      <a:pt x="116" y="13"/>
                    </a:lnTo>
                    <a:lnTo>
                      <a:pt x="127" y="22"/>
                    </a:lnTo>
                    <a:lnTo>
                      <a:pt x="136" y="33"/>
                    </a:lnTo>
                    <a:lnTo>
                      <a:pt x="143" y="46"/>
                    </a:lnTo>
                    <a:lnTo>
                      <a:pt x="148" y="60"/>
                    </a:lnTo>
                    <a:lnTo>
                      <a:pt x="149" y="74"/>
                    </a:lnTo>
                    <a:lnTo>
                      <a:pt x="148" y="90"/>
                    </a:lnTo>
                    <a:lnTo>
                      <a:pt x="143" y="104"/>
                    </a:lnTo>
                    <a:lnTo>
                      <a:pt x="136" y="116"/>
                    </a:lnTo>
                    <a:lnTo>
                      <a:pt x="127" y="127"/>
                    </a:lnTo>
                    <a:lnTo>
                      <a:pt x="116" y="136"/>
                    </a:lnTo>
                    <a:lnTo>
                      <a:pt x="104" y="143"/>
                    </a:lnTo>
                    <a:lnTo>
                      <a:pt x="90" y="148"/>
                    </a:lnTo>
                    <a:lnTo>
                      <a:pt x="74" y="149"/>
                    </a:lnTo>
                    <a:lnTo>
                      <a:pt x="60" y="148"/>
                    </a:lnTo>
                    <a:lnTo>
                      <a:pt x="46" y="143"/>
                    </a:lnTo>
                    <a:lnTo>
                      <a:pt x="33" y="136"/>
                    </a:lnTo>
                    <a:lnTo>
                      <a:pt x="22" y="127"/>
                    </a:lnTo>
                    <a:lnTo>
                      <a:pt x="13" y="116"/>
                    </a:lnTo>
                    <a:lnTo>
                      <a:pt x="6" y="104"/>
                    </a:lnTo>
                    <a:lnTo>
                      <a:pt x="2" y="90"/>
                    </a:lnTo>
                    <a:lnTo>
                      <a:pt x="0" y="73"/>
                    </a:lnTo>
                    <a:lnTo>
                      <a:pt x="4" y="72"/>
                    </a:lnTo>
                    <a:lnTo>
                      <a:pt x="6" y="89"/>
                    </a:lnTo>
                    <a:lnTo>
                      <a:pt x="6" y="89"/>
                    </a:lnTo>
                    <a:lnTo>
                      <a:pt x="10" y="102"/>
                    </a:lnTo>
                    <a:lnTo>
                      <a:pt x="10" y="102"/>
                    </a:lnTo>
                    <a:lnTo>
                      <a:pt x="17" y="114"/>
                    </a:lnTo>
                    <a:lnTo>
                      <a:pt x="16" y="114"/>
                    </a:lnTo>
                    <a:lnTo>
                      <a:pt x="25" y="124"/>
                    </a:lnTo>
                    <a:lnTo>
                      <a:pt x="25" y="124"/>
                    </a:lnTo>
                    <a:lnTo>
                      <a:pt x="36" y="133"/>
                    </a:lnTo>
                    <a:lnTo>
                      <a:pt x="35" y="133"/>
                    </a:lnTo>
                    <a:lnTo>
                      <a:pt x="48" y="139"/>
                    </a:lnTo>
                    <a:lnTo>
                      <a:pt x="47" y="139"/>
                    </a:lnTo>
                    <a:lnTo>
                      <a:pt x="61" y="144"/>
                    </a:lnTo>
                    <a:lnTo>
                      <a:pt x="60" y="144"/>
                    </a:lnTo>
                    <a:lnTo>
                      <a:pt x="75" y="145"/>
                    </a:lnTo>
                    <a:lnTo>
                      <a:pt x="74" y="145"/>
                    </a:lnTo>
                    <a:lnTo>
                      <a:pt x="89" y="144"/>
                    </a:lnTo>
                    <a:lnTo>
                      <a:pt x="88" y="144"/>
                    </a:lnTo>
                    <a:lnTo>
                      <a:pt x="102" y="139"/>
                    </a:lnTo>
                    <a:lnTo>
                      <a:pt x="102" y="139"/>
                    </a:lnTo>
                    <a:lnTo>
                      <a:pt x="114" y="133"/>
                    </a:lnTo>
                    <a:lnTo>
                      <a:pt x="113" y="133"/>
                    </a:lnTo>
                    <a:lnTo>
                      <a:pt x="124" y="124"/>
                    </a:lnTo>
                    <a:lnTo>
                      <a:pt x="124" y="124"/>
                    </a:lnTo>
                    <a:lnTo>
                      <a:pt x="133" y="114"/>
                    </a:lnTo>
                    <a:lnTo>
                      <a:pt x="132" y="114"/>
                    </a:lnTo>
                    <a:lnTo>
                      <a:pt x="139" y="102"/>
                    </a:lnTo>
                    <a:lnTo>
                      <a:pt x="139" y="102"/>
                    </a:lnTo>
                    <a:lnTo>
                      <a:pt x="143" y="89"/>
                    </a:lnTo>
                    <a:lnTo>
                      <a:pt x="143" y="89"/>
                    </a:lnTo>
                    <a:lnTo>
                      <a:pt x="145" y="74"/>
                    </a:lnTo>
                    <a:lnTo>
                      <a:pt x="145" y="75"/>
                    </a:lnTo>
                    <a:lnTo>
                      <a:pt x="143" y="60"/>
                    </a:lnTo>
                    <a:lnTo>
                      <a:pt x="143" y="61"/>
                    </a:lnTo>
                    <a:lnTo>
                      <a:pt x="139" y="47"/>
                    </a:lnTo>
                    <a:lnTo>
                      <a:pt x="139" y="47"/>
                    </a:lnTo>
                    <a:lnTo>
                      <a:pt x="132" y="35"/>
                    </a:lnTo>
                    <a:lnTo>
                      <a:pt x="133" y="36"/>
                    </a:lnTo>
                    <a:lnTo>
                      <a:pt x="124" y="25"/>
                    </a:lnTo>
                    <a:lnTo>
                      <a:pt x="124" y="25"/>
                    </a:lnTo>
                    <a:lnTo>
                      <a:pt x="113" y="16"/>
                    </a:lnTo>
                    <a:lnTo>
                      <a:pt x="114" y="16"/>
                    </a:lnTo>
                    <a:lnTo>
                      <a:pt x="102" y="10"/>
                    </a:lnTo>
                    <a:lnTo>
                      <a:pt x="102" y="10"/>
                    </a:lnTo>
                    <a:lnTo>
                      <a:pt x="88" y="6"/>
                    </a:lnTo>
                    <a:lnTo>
                      <a:pt x="89" y="6"/>
                    </a:lnTo>
                    <a:lnTo>
                      <a:pt x="74" y="4"/>
                    </a:lnTo>
                    <a:lnTo>
                      <a:pt x="75" y="4"/>
                    </a:lnTo>
                    <a:lnTo>
                      <a:pt x="60" y="6"/>
                    </a:lnTo>
                    <a:lnTo>
                      <a:pt x="61" y="6"/>
                    </a:lnTo>
                    <a:lnTo>
                      <a:pt x="47" y="10"/>
                    </a:lnTo>
                    <a:lnTo>
                      <a:pt x="48" y="10"/>
                    </a:lnTo>
                    <a:lnTo>
                      <a:pt x="35" y="17"/>
                    </a:lnTo>
                    <a:lnTo>
                      <a:pt x="36" y="16"/>
                    </a:lnTo>
                    <a:lnTo>
                      <a:pt x="25" y="25"/>
                    </a:lnTo>
                    <a:lnTo>
                      <a:pt x="25" y="25"/>
                    </a:lnTo>
                    <a:lnTo>
                      <a:pt x="16" y="36"/>
                    </a:lnTo>
                    <a:lnTo>
                      <a:pt x="17" y="35"/>
                    </a:lnTo>
                    <a:lnTo>
                      <a:pt x="10" y="47"/>
                    </a:lnTo>
                    <a:lnTo>
                      <a:pt x="10" y="47"/>
                    </a:lnTo>
                    <a:lnTo>
                      <a:pt x="6" y="61"/>
                    </a:lnTo>
                    <a:lnTo>
                      <a:pt x="6" y="60"/>
                    </a:lnTo>
                    <a:lnTo>
                      <a:pt x="4"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Rectangle 77"/>
              <p:cNvSpPr>
                <a:spLocks noChangeArrowheads="1"/>
              </p:cNvSpPr>
              <p:nvPr/>
            </p:nvSpPr>
            <p:spPr bwMode="auto">
              <a:xfrm>
                <a:off x="3864" y="2582"/>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8"/>
              <p:cNvSpPr>
                <a:spLocks/>
              </p:cNvSpPr>
              <p:nvPr/>
            </p:nvSpPr>
            <p:spPr bwMode="auto">
              <a:xfrm>
                <a:off x="3867" y="2574"/>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8" y="0"/>
                      <a:pt x="526" y="118"/>
                      <a:pt x="526" y="263"/>
                    </a:cubicBezTo>
                    <a:cubicBezTo>
                      <a:pt x="526" y="263"/>
                      <a:pt x="526" y="263"/>
                      <a:pt x="526" y="263"/>
                    </a:cubicBezTo>
                    <a:cubicBezTo>
                      <a:pt x="526" y="408"/>
                      <a:pt x="408"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79"/>
              <p:cNvSpPr>
                <a:spLocks/>
              </p:cNvSpPr>
              <p:nvPr/>
            </p:nvSpPr>
            <p:spPr bwMode="auto">
              <a:xfrm>
                <a:off x="3867" y="2574"/>
                <a:ext cx="145" cy="145"/>
              </a:xfrm>
              <a:custGeom>
                <a:avLst/>
                <a:gdLst>
                  <a:gd name="T0" fmla="*/ 0 w 145"/>
                  <a:gd name="T1" fmla="*/ 73 h 145"/>
                  <a:gd name="T2" fmla="*/ 73 w 145"/>
                  <a:gd name="T3" fmla="*/ 0 h 145"/>
                  <a:gd name="T4" fmla="*/ 145 w 145"/>
                  <a:gd name="T5" fmla="*/ 73 h 145"/>
                  <a:gd name="T6" fmla="*/ 145 w 145"/>
                  <a:gd name="T7" fmla="*/ 73 h 145"/>
                  <a:gd name="T8" fmla="*/ 73 w 145"/>
                  <a:gd name="T9" fmla="*/ 145 h 145"/>
                  <a:gd name="T10" fmla="*/ 0 w 145"/>
                  <a:gd name="T11" fmla="*/ 73 h 145"/>
                </a:gdLst>
                <a:ahLst/>
                <a:cxnLst>
                  <a:cxn ang="0">
                    <a:pos x="T0" y="T1"/>
                  </a:cxn>
                  <a:cxn ang="0">
                    <a:pos x="T2" y="T3"/>
                  </a:cxn>
                  <a:cxn ang="0">
                    <a:pos x="T4" y="T5"/>
                  </a:cxn>
                  <a:cxn ang="0">
                    <a:pos x="T6" y="T7"/>
                  </a:cxn>
                  <a:cxn ang="0">
                    <a:pos x="T8" y="T9"/>
                  </a:cxn>
                  <a:cxn ang="0">
                    <a:pos x="T10" y="T11"/>
                  </a:cxn>
                </a:cxnLst>
                <a:rect l="0" t="0" r="r" b="b"/>
                <a:pathLst>
                  <a:path w="145" h="145">
                    <a:moveTo>
                      <a:pt x="0" y="73"/>
                    </a:moveTo>
                    <a:cubicBezTo>
                      <a:pt x="0" y="33"/>
                      <a:pt x="33" y="0"/>
                      <a:pt x="73" y="0"/>
                    </a:cubicBezTo>
                    <a:cubicBezTo>
                      <a:pt x="112" y="0"/>
                      <a:pt x="145" y="33"/>
                      <a:pt x="145" y="73"/>
                    </a:cubicBezTo>
                    <a:cubicBezTo>
                      <a:pt x="145" y="73"/>
                      <a:pt x="145" y="73"/>
                      <a:pt x="145" y="73"/>
                    </a:cubicBezTo>
                    <a:cubicBezTo>
                      <a:pt x="145" y="113"/>
                      <a:pt x="112" y="145"/>
                      <a:pt x="73" y="145"/>
                    </a:cubicBezTo>
                    <a:cubicBezTo>
                      <a:pt x="33"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Rectangle 80"/>
              <p:cNvSpPr>
                <a:spLocks noChangeArrowheads="1"/>
              </p:cNvSpPr>
              <p:nvPr/>
            </p:nvSpPr>
            <p:spPr bwMode="auto">
              <a:xfrm>
                <a:off x="3926" y="2612"/>
                <a:ext cx="6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1" name="Rectangle 81"/>
              <p:cNvSpPr>
                <a:spLocks noChangeArrowheads="1"/>
              </p:cNvSpPr>
              <p:nvPr/>
            </p:nvSpPr>
            <p:spPr bwMode="auto">
              <a:xfrm>
                <a:off x="3966" y="2873"/>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82"/>
              <p:cNvSpPr>
                <a:spLocks/>
              </p:cNvSpPr>
              <p:nvPr/>
            </p:nvSpPr>
            <p:spPr bwMode="auto">
              <a:xfrm>
                <a:off x="3966" y="2876"/>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8" y="0"/>
                      <a:pt x="526" y="118"/>
                      <a:pt x="526" y="263"/>
                    </a:cubicBezTo>
                    <a:cubicBezTo>
                      <a:pt x="526" y="263"/>
                      <a:pt x="526" y="263"/>
                      <a:pt x="526" y="263"/>
                    </a:cubicBezTo>
                    <a:cubicBezTo>
                      <a:pt x="526" y="409"/>
                      <a:pt x="408" y="526"/>
                      <a:pt x="263" y="526"/>
                    </a:cubicBezTo>
                    <a:cubicBezTo>
                      <a:pt x="118" y="526"/>
                      <a:pt x="0" y="409"/>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Rectangle 83"/>
              <p:cNvSpPr>
                <a:spLocks noChangeArrowheads="1"/>
              </p:cNvSpPr>
              <p:nvPr/>
            </p:nvSpPr>
            <p:spPr bwMode="auto">
              <a:xfrm>
                <a:off x="3966" y="2873"/>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Rectangle 84"/>
              <p:cNvSpPr>
                <a:spLocks noChangeArrowheads="1"/>
              </p:cNvSpPr>
              <p:nvPr/>
            </p:nvSpPr>
            <p:spPr bwMode="auto">
              <a:xfrm>
                <a:off x="3961" y="287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85"/>
              <p:cNvSpPr>
                <a:spLocks/>
              </p:cNvSpPr>
              <p:nvPr/>
            </p:nvSpPr>
            <p:spPr bwMode="auto">
              <a:xfrm>
                <a:off x="3963" y="2874"/>
                <a:ext cx="150" cy="149"/>
              </a:xfrm>
              <a:custGeom>
                <a:avLst/>
                <a:gdLst>
                  <a:gd name="T0" fmla="*/ 2 w 150"/>
                  <a:gd name="T1" fmla="*/ 60 h 149"/>
                  <a:gd name="T2" fmla="*/ 13 w 150"/>
                  <a:gd name="T3" fmla="*/ 33 h 149"/>
                  <a:gd name="T4" fmla="*/ 33 w 150"/>
                  <a:gd name="T5" fmla="*/ 13 h 149"/>
                  <a:gd name="T6" fmla="*/ 60 w 150"/>
                  <a:gd name="T7" fmla="*/ 1 h 149"/>
                  <a:gd name="T8" fmla="*/ 90 w 150"/>
                  <a:gd name="T9" fmla="*/ 1 h 149"/>
                  <a:gd name="T10" fmla="*/ 117 w 150"/>
                  <a:gd name="T11" fmla="*/ 13 h 149"/>
                  <a:gd name="T12" fmla="*/ 137 w 150"/>
                  <a:gd name="T13" fmla="*/ 33 h 149"/>
                  <a:gd name="T14" fmla="*/ 148 w 150"/>
                  <a:gd name="T15" fmla="*/ 60 h 149"/>
                  <a:gd name="T16" fmla="*/ 148 w 150"/>
                  <a:gd name="T17" fmla="*/ 90 h 149"/>
                  <a:gd name="T18" fmla="*/ 137 w 150"/>
                  <a:gd name="T19" fmla="*/ 116 h 149"/>
                  <a:gd name="T20" fmla="*/ 117 w 150"/>
                  <a:gd name="T21" fmla="*/ 136 h 149"/>
                  <a:gd name="T22" fmla="*/ 90 w 150"/>
                  <a:gd name="T23" fmla="*/ 148 h 149"/>
                  <a:gd name="T24" fmla="*/ 60 w 150"/>
                  <a:gd name="T25" fmla="*/ 148 h 149"/>
                  <a:gd name="T26" fmla="*/ 33 w 150"/>
                  <a:gd name="T27" fmla="*/ 136 h 149"/>
                  <a:gd name="T28" fmla="*/ 13 w 150"/>
                  <a:gd name="T29" fmla="*/ 116 h 149"/>
                  <a:gd name="T30" fmla="*/ 2 w 150"/>
                  <a:gd name="T31" fmla="*/ 90 h 149"/>
                  <a:gd name="T32" fmla="*/ 5 w 150"/>
                  <a:gd name="T33" fmla="*/ 72 h 149"/>
                  <a:gd name="T34" fmla="*/ 6 w 150"/>
                  <a:gd name="T35" fmla="*/ 88 h 149"/>
                  <a:gd name="T36" fmla="*/ 10 w 150"/>
                  <a:gd name="T37" fmla="*/ 102 h 149"/>
                  <a:gd name="T38" fmla="*/ 17 w 150"/>
                  <a:gd name="T39" fmla="*/ 114 h 149"/>
                  <a:gd name="T40" fmla="*/ 25 w 150"/>
                  <a:gd name="T41" fmla="*/ 124 h 149"/>
                  <a:gd name="T42" fmla="*/ 36 w 150"/>
                  <a:gd name="T43" fmla="*/ 133 h 149"/>
                  <a:gd name="T44" fmla="*/ 48 w 150"/>
                  <a:gd name="T45" fmla="*/ 139 h 149"/>
                  <a:gd name="T46" fmla="*/ 61 w 150"/>
                  <a:gd name="T47" fmla="*/ 144 h 149"/>
                  <a:gd name="T48" fmla="*/ 75 w 150"/>
                  <a:gd name="T49" fmla="*/ 145 h 149"/>
                  <a:gd name="T50" fmla="*/ 89 w 150"/>
                  <a:gd name="T51" fmla="*/ 144 h 149"/>
                  <a:gd name="T52" fmla="*/ 102 w 150"/>
                  <a:gd name="T53" fmla="*/ 139 h 149"/>
                  <a:gd name="T54" fmla="*/ 114 w 150"/>
                  <a:gd name="T55" fmla="*/ 133 h 149"/>
                  <a:gd name="T56" fmla="*/ 124 w 150"/>
                  <a:gd name="T57" fmla="*/ 124 h 149"/>
                  <a:gd name="T58" fmla="*/ 133 w 150"/>
                  <a:gd name="T59" fmla="*/ 114 h 149"/>
                  <a:gd name="T60" fmla="*/ 139 w 150"/>
                  <a:gd name="T61" fmla="*/ 102 h 149"/>
                  <a:gd name="T62" fmla="*/ 144 w 150"/>
                  <a:gd name="T63" fmla="*/ 89 h 149"/>
                  <a:gd name="T64" fmla="*/ 145 w 150"/>
                  <a:gd name="T65" fmla="*/ 75 h 149"/>
                  <a:gd name="T66" fmla="*/ 144 w 150"/>
                  <a:gd name="T67" fmla="*/ 61 h 149"/>
                  <a:gd name="T68" fmla="*/ 139 w 150"/>
                  <a:gd name="T69" fmla="*/ 47 h 149"/>
                  <a:gd name="T70" fmla="*/ 133 w 150"/>
                  <a:gd name="T71" fmla="*/ 36 h 149"/>
                  <a:gd name="T72" fmla="*/ 125 w 150"/>
                  <a:gd name="T73" fmla="*/ 25 h 149"/>
                  <a:gd name="T74" fmla="*/ 114 w 150"/>
                  <a:gd name="T75" fmla="*/ 17 h 149"/>
                  <a:gd name="T76" fmla="*/ 102 w 150"/>
                  <a:gd name="T77" fmla="*/ 10 h 149"/>
                  <a:gd name="T78" fmla="*/ 89 w 150"/>
                  <a:gd name="T79" fmla="*/ 6 h 149"/>
                  <a:gd name="T80" fmla="*/ 75 w 150"/>
                  <a:gd name="T81" fmla="*/ 4 h 149"/>
                  <a:gd name="T82" fmla="*/ 61 w 150"/>
                  <a:gd name="T83" fmla="*/ 6 h 149"/>
                  <a:gd name="T84" fmla="*/ 48 w 150"/>
                  <a:gd name="T85" fmla="*/ 10 h 149"/>
                  <a:gd name="T86" fmla="*/ 36 w 150"/>
                  <a:gd name="T87" fmla="*/ 16 h 149"/>
                  <a:gd name="T88" fmla="*/ 26 w 150"/>
                  <a:gd name="T89" fmla="*/ 25 h 149"/>
                  <a:gd name="T90" fmla="*/ 17 w 150"/>
                  <a:gd name="T91" fmla="*/ 35 h 149"/>
                  <a:gd name="T92" fmla="*/ 11 w 150"/>
                  <a:gd name="T93" fmla="*/ 47 h 149"/>
                  <a:gd name="T94" fmla="*/ 6 w 150"/>
                  <a:gd name="T95" fmla="*/ 60 h 149"/>
                  <a:gd name="T96" fmla="*/ 0 w 150"/>
                  <a:gd name="T97" fmla="*/ 7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49">
                    <a:moveTo>
                      <a:pt x="0" y="77"/>
                    </a:moveTo>
                    <a:lnTo>
                      <a:pt x="2" y="60"/>
                    </a:lnTo>
                    <a:lnTo>
                      <a:pt x="6" y="45"/>
                    </a:lnTo>
                    <a:lnTo>
                      <a:pt x="13" y="33"/>
                    </a:lnTo>
                    <a:lnTo>
                      <a:pt x="22" y="22"/>
                    </a:lnTo>
                    <a:lnTo>
                      <a:pt x="33" y="13"/>
                    </a:lnTo>
                    <a:lnTo>
                      <a:pt x="46" y="6"/>
                    </a:lnTo>
                    <a:lnTo>
                      <a:pt x="60" y="1"/>
                    </a:lnTo>
                    <a:lnTo>
                      <a:pt x="75" y="0"/>
                    </a:lnTo>
                    <a:lnTo>
                      <a:pt x="90" y="1"/>
                    </a:lnTo>
                    <a:lnTo>
                      <a:pt x="104" y="6"/>
                    </a:lnTo>
                    <a:lnTo>
                      <a:pt x="117" y="13"/>
                    </a:lnTo>
                    <a:lnTo>
                      <a:pt x="128" y="22"/>
                    </a:lnTo>
                    <a:lnTo>
                      <a:pt x="137" y="33"/>
                    </a:lnTo>
                    <a:lnTo>
                      <a:pt x="144" y="45"/>
                    </a:lnTo>
                    <a:lnTo>
                      <a:pt x="148" y="60"/>
                    </a:lnTo>
                    <a:lnTo>
                      <a:pt x="150" y="74"/>
                    </a:lnTo>
                    <a:lnTo>
                      <a:pt x="148" y="90"/>
                    </a:lnTo>
                    <a:lnTo>
                      <a:pt x="144" y="104"/>
                    </a:lnTo>
                    <a:lnTo>
                      <a:pt x="137" y="116"/>
                    </a:lnTo>
                    <a:lnTo>
                      <a:pt x="128" y="127"/>
                    </a:lnTo>
                    <a:lnTo>
                      <a:pt x="117" y="136"/>
                    </a:lnTo>
                    <a:lnTo>
                      <a:pt x="104" y="143"/>
                    </a:lnTo>
                    <a:lnTo>
                      <a:pt x="90" y="148"/>
                    </a:lnTo>
                    <a:lnTo>
                      <a:pt x="75" y="149"/>
                    </a:lnTo>
                    <a:lnTo>
                      <a:pt x="60" y="148"/>
                    </a:lnTo>
                    <a:lnTo>
                      <a:pt x="46" y="143"/>
                    </a:lnTo>
                    <a:lnTo>
                      <a:pt x="33" y="136"/>
                    </a:lnTo>
                    <a:lnTo>
                      <a:pt x="22" y="127"/>
                    </a:lnTo>
                    <a:lnTo>
                      <a:pt x="13" y="116"/>
                    </a:lnTo>
                    <a:lnTo>
                      <a:pt x="6" y="104"/>
                    </a:lnTo>
                    <a:lnTo>
                      <a:pt x="2" y="90"/>
                    </a:lnTo>
                    <a:lnTo>
                      <a:pt x="0" y="73"/>
                    </a:lnTo>
                    <a:lnTo>
                      <a:pt x="5" y="72"/>
                    </a:lnTo>
                    <a:lnTo>
                      <a:pt x="6" y="89"/>
                    </a:lnTo>
                    <a:lnTo>
                      <a:pt x="6" y="88"/>
                    </a:lnTo>
                    <a:lnTo>
                      <a:pt x="11" y="102"/>
                    </a:lnTo>
                    <a:lnTo>
                      <a:pt x="10" y="102"/>
                    </a:lnTo>
                    <a:lnTo>
                      <a:pt x="17" y="114"/>
                    </a:lnTo>
                    <a:lnTo>
                      <a:pt x="17" y="114"/>
                    </a:lnTo>
                    <a:lnTo>
                      <a:pt x="26" y="124"/>
                    </a:lnTo>
                    <a:lnTo>
                      <a:pt x="25" y="124"/>
                    </a:lnTo>
                    <a:lnTo>
                      <a:pt x="36" y="133"/>
                    </a:lnTo>
                    <a:lnTo>
                      <a:pt x="36" y="133"/>
                    </a:lnTo>
                    <a:lnTo>
                      <a:pt x="48" y="139"/>
                    </a:lnTo>
                    <a:lnTo>
                      <a:pt x="48" y="139"/>
                    </a:lnTo>
                    <a:lnTo>
                      <a:pt x="61" y="144"/>
                    </a:lnTo>
                    <a:lnTo>
                      <a:pt x="61" y="144"/>
                    </a:lnTo>
                    <a:lnTo>
                      <a:pt x="75" y="145"/>
                    </a:lnTo>
                    <a:lnTo>
                      <a:pt x="75" y="145"/>
                    </a:lnTo>
                    <a:lnTo>
                      <a:pt x="89" y="144"/>
                    </a:lnTo>
                    <a:lnTo>
                      <a:pt x="89" y="144"/>
                    </a:lnTo>
                    <a:lnTo>
                      <a:pt x="102" y="139"/>
                    </a:lnTo>
                    <a:lnTo>
                      <a:pt x="102" y="139"/>
                    </a:lnTo>
                    <a:lnTo>
                      <a:pt x="114" y="133"/>
                    </a:lnTo>
                    <a:lnTo>
                      <a:pt x="114" y="133"/>
                    </a:lnTo>
                    <a:lnTo>
                      <a:pt x="125" y="124"/>
                    </a:lnTo>
                    <a:lnTo>
                      <a:pt x="124" y="124"/>
                    </a:lnTo>
                    <a:lnTo>
                      <a:pt x="133" y="114"/>
                    </a:lnTo>
                    <a:lnTo>
                      <a:pt x="133" y="114"/>
                    </a:lnTo>
                    <a:lnTo>
                      <a:pt x="139" y="102"/>
                    </a:lnTo>
                    <a:lnTo>
                      <a:pt x="139" y="102"/>
                    </a:lnTo>
                    <a:lnTo>
                      <a:pt x="144" y="88"/>
                    </a:lnTo>
                    <a:lnTo>
                      <a:pt x="144" y="89"/>
                    </a:lnTo>
                    <a:lnTo>
                      <a:pt x="145" y="74"/>
                    </a:lnTo>
                    <a:lnTo>
                      <a:pt x="145" y="75"/>
                    </a:lnTo>
                    <a:lnTo>
                      <a:pt x="144" y="60"/>
                    </a:lnTo>
                    <a:lnTo>
                      <a:pt x="144" y="61"/>
                    </a:lnTo>
                    <a:lnTo>
                      <a:pt x="139" y="47"/>
                    </a:lnTo>
                    <a:lnTo>
                      <a:pt x="139" y="47"/>
                    </a:lnTo>
                    <a:lnTo>
                      <a:pt x="133" y="35"/>
                    </a:lnTo>
                    <a:lnTo>
                      <a:pt x="133" y="36"/>
                    </a:lnTo>
                    <a:lnTo>
                      <a:pt x="124" y="25"/>
                    </a:lnTo>
                    <a:lnTo>
                      <a:pt x="125" y="25"/>
                    </a:lnTo>
                    <a:lnTo>
                      <a:pt x="114" y="16"/>
                    </a:lnTo>
                    <a:lnTo>
                      <a:pt x="114" y="17"/>
                    </a:lnTo>
                    <a:lnTo>
                      <a:pt x="102" y="10"/>
                    </a:lnTo>
                    <a:lnTo>
                      <a:pt x="102" y="10"/>
                    </a:lnTo>
                    <a:lnTo>
                      <a:pt x="89" y="6"/>
                    </a:lnTo>
                    <a:lnTo>
                      <a:pt x="89" y="6"/>
                    </a:lnTo>
                    <a:lnTo>
                      <a:pt x="75" y="4"/>
                    </a:lnTo>
                    <a:lnTo>
                      <a:pt x="75" y="4"/>
                    </a:lnTo>
                    <a:lnTo>
                      <a:pt x="61" y="6"/>
                    </a:lnTo>
                    <a:lnTo>
                      <a:pt x="61" y="6"/>
                    </a:lnTo>
                    <a:lnTo>
                      <a:pt x="48" y="10"/>
                    </a:lnTo>
                    <a:lnTo>
                      <a:pt x="48" y="10"/>
                    </a:lnTo>
                    <a:lnTo>
                      <a:pt x="36" y="17"/>
                    </a:lnTo>
                    <a:lnTo>
                      <a:pt x="36" y="16"/>
                    </a:lnTo>
                    <a:lnTo>
                      <a:pt x="25" y="25"/>
                    </a:lnTo>
                    <a:lnTo>
                      <a:pt x="26" y="25"/>
                    </a:lnTo>
                    <a:lnTo>
                      <a:pt x="17" y="36"/>
                    </a:lnTo>
                    <a:lnTo>
                      <a:pt x="17" y="35"/>
                    </a:lnTo>
                    <a:lnTo>
                      <a:pt x="11" y="47"/>
                    </a:lnTo>
                    <a:lnTo>
                      <a:pt x="11" y="47"/>
                    </a:lnTo>
                    <a:lnTo>
                      <a:pt x="6" y="61"/>
                    </a:lnTo>
                    <a:lnTo>
                      <a:pt x="6" y="60"/>
                    </a:lnTo>
                    <a:lnTo>
                      <a:pt x="5"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Rectangle 86"/>
              <p:cNvSpPr>
                <a:spLocks noChangeArrowheads="1"/>
              </p:cNvSpPr>
              <p:nvPr/>
            </p:nvSpPr>
            <p:spPr bwMode="auto">
              <a:xfrm>
                <a:off x="3961" y="287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87"/>
              <p:cNvSpPr>
                <a:spLocks/>
              </p:cNvSpPr>
              <p:nvPr/>
            </p:nvSpPr>
            <p:spPr bwMode="auto">
              <a:xfrm>
                <a:off x="3964" y="2864"/>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7" y="0"/>
                      <a:pt x="263" y="0"/>
                    </a:cubicBezTo>
                    <a:cubicBezTo>
                      <a:pt x="408" y="0"/>
                      <a:pt x="526" y="118"/>
                      <a:pt x="526" y="263"/>
                    </a:cubicBezTo>
                    <a:cubicBezTo>
                      <a:pt x="526" y="263"/>
                      <a:pt x="526" y="263"/>
                      <a:pt x="526" y="263"/>
                    </a:cubicBezTo>
                    <a:cubicBezTo>
                      <a:pt x="526" y="408"/>
                      <a:pt x="408" y="526"/>
                      <a:pt x="263" y="526"/>
                    </a:cubicBezTo>
                    <a:cubicBezTo>
                      <a:pt x="117"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88"/>
              <p:cNvSpPr>
                <a:spLocks/>
              </p:cNvSpPr>
              <p:nvPr/>
            </p:nvSpPr>
            <p:spPr bwMode="auto">
              <a:xfrm>
                <a:off x="3964" y="2864"/>
                <a:ext cx="144" cy="145"/>
              </a:xfrm>
              <a:custGeom>
                <a:avLst/>
                <a:gdLst>
                  <a:gd name="T0" fmla="*/ 0 w 144"/>
                  <a:gd name="T1" fmla="*/ 73 h 145"/>
                  <a:gd name="T2" fmla="*/ 72 w 144"/>
                  <a:gd name="T3" fmla="*/ 0 h 145"/>
                  <a:gd name="T4" fmla="*/ 144 w 144"/>
                  <a:gd name="T5" fmla="*/ 73 h 145"/>
                  <a:gd name="T6" fmla="*/ 144 w 144"/>
                  <a:gd name="T7" fmla="*/ 73 h 145"/>
                  <a:gd name="T8" fmla="*/ 72 w 144"/>
                  <a:gd name="T9" fmla="*/ 145 h 145"/>
                  <a:gd name="T10" fmla="*/ 0 w 144"/>
                  <a:gd name="T11" fmla="*/ 73 h 145"/>
                </a:gdLst>
                <a:ahLst/>
                <a:cxnLst>
                  <a:cxn ang="0">
                    <a:pos x="T0" y="T1"/>
                  </a:cxn>
                  <a:cxn ang="0">
                    <a:pos x="T2" y="T3"/>
                  </a:cxn>
                  <a:cxn ang="0">
                    <a:pos x="T4" y="T5"/>
                  </a:cxn>
                  <a:cxn ang="0">
                    <a:pos x="T6" y="T7"/>
                  </a:cxn>
                  <a:cxn ang="0">
                    <a:pos x="T8" y="T9"/>
                  </a:cxn>
                  <a:cxn ang="0">
                    <a:pos x="T10" y="T11"/>
                  </a:cxn>
                </a:cxnLst>
                <a:rect l="0" t="0" r="r" b="b"/>
                <a:pathLst>
                  <a:path w="144" h="145">
                    <a:moveTo>
                      <a:pt x="0" y="73"/>
                    </a:moveTo>
                    <a:cubicBezTo>
                      <a:pt x="0" y="33"/>
                      <a:pt x="32" y="0"/>
                      <a:pt x="72" y="0"/>
                    </a:cubicBezTo>
                    <a:cubicBezTo>
                      <a:pt x="112" y="0"/>
                      <a:pt x="144" y="33"/>
                      <a:pt x="144" y="73"/>
                    </a:cubicBezTo>
                    <a:cubicBezTo>
                      <a:pt x="144" y="73"/>
                      <a:pt x="144" y="73"/>
                      <a:pt x="144" y="73"/>
                    </a:cubicBezTo>
                    <a:cubicBezTo>
                      <a:pt x="144" y="113"/>
                      <a:pt x="112" y="145"/>
                      <a:pt x="72" y="145"/>
                    </a:cubicBezTo>
                    <a:cubicBezTo>
                      <a:pt x="32"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Rectangle 89"/>
              <p:cNvSpPr>
                <a:spLocks noChangeArrowheads="1"/>
              </p:cNvSpPr>
              <p:nvPr/>
            </p:nvSpPr>
            <p:spPr bwMode="auto">
              <a:xfrm>
                <a:off x="4018" y="2903"/>
                <a:ext cx="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0" name="Rectangle 90"/>
              <p:cNvSpPr>
                <a:spLocks noChangeArrowheads="1"/>
              </p:cNvSpPr>
              <p:nvPr/>
            </p:nvSpPr>
            <p:spPr bwMode="auto">
              <a:xfrm>
                <a:off x="3869" y="2295"/>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91"/>
              <p:cNvSpPr>
                <a:spLocks/>
              </p:cNvSpPr>
              <p:nvPr/>
            </p:nvSpPr>
            <p:spPr bwMode="auto">
              <a:xfrm>
                <a:off x="3869" y="2296"/>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9" y="0"/>
                      <a:pt x="526" y="118"/>
                      <a:pt x="526" y="263"/>
                    </a:cubicBezTo>
                    <a:cubicBezTo>
                      <a:pt x="526" y="263"/>
                      <a:pt x="526" y="263"/>
                      <a:pt x="526" y="263"/>
                    </a:cubicBezTo>
                    <a:cubicBezTo>
                      <a:pt x="526" y="408"/>
                      <a:pt x="409" y="526"/>
                      <a:pt x="263" y="526"/>
                    </a:cubicBezTo>
                    <a:cubicBezTo>
                      <a:pt x="118"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Rectangle 92"/>
              <p:cNvSpPr>
                <a:spLocks noChangeArrowheads="1"/>
              </p:cNvSpPr>
              <p:nvPr/>
            </p:nvSpPr>
            <p:spPr bwMode="auto">
              <a:xfrm>
                <a:off x="3869" y="2295"/>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Rectangle 93"/>
              <p:cNvSpPr>
                <a:spLocks noChangeArrowheads="1"/>
              </p:cNvSpPr>
              <p:nvPr/>
            </p:nvSpPr>
            <p:spPr bwMode="auto">
              <a:xfrm>
                <a:off x="3864" y="2291"/>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94"/>
              <p:cNvSpPr>
                <a:spLocks/>
              </p:cNvSpPr>
              <p:nvPr/>
            </p:nvSpPr>
            <p:spPr bwMode="auto">
              <a:xfrm>
                <a:off x="3867" y="2294"/>
                <a:ext cx="149" cy="149"/>
              </a:xfrm>
              <a:custGeom>
                <a:avLst/>
                <a:gdLst>
                  <a:gd name="T0" fmla="*/ 2 w 149"/>
                  <a:gd name="T1" fmla="*/ 60 h 149"/>
                  <a:gd name="T2" fmla="*/ 13 w 149"/>
                  <a:gd name="T3" fmla="*/ 33 h 149"/>
                  <a:gd name="T4" fmla="*/ 33 w 149"/>
                  <a:gd name="T5" fmla="*/ 13 h 149"/>
                  <a:gd name="T6" fmla="*/ 60 w 149"/>
                  <a:gd name="T7" fmla="*/ 1 h 149"/>
                  <a:gd name="T8" fmla="*/ 90 w 149"/>
                  <a:gd name="T9" fmla="*/ 1 h 149"/>
                  <a:gd name="T10" fmla="*/ 116 w 149"/>
                  <a:gd name="T11" fmla="*/ 13 h 149"/>
                  <a:gd name="T12" fmla="*/ 136 w 149"/>
                  <a:gd name="T13" fmla="*/ 33 h 149"/>
                  <a:gd name="T14" fmla="*/ 148 w 149"/>
                  <a:gd name="T15" fmla="*/ 60 h 149"/>
                  <a:gd name="T16" fmla="*/ 148 w 149"/>
                  <a:gd name="T17" fmla="*/ 90 h 149"/>
                  <a:gd name="T18" fmla="*/ 136 w 149"/>
                  <a:gd name="T19" fmla="*/ 116 h 149"/>
                  <a:gd name="T20" fmla="*/ 116 w 149"/>
                  <a:gd name="T21" fmla="*/ 137 h 149"/>
                  <a:gd name="T22" fmla="*/ 90 w 149"/>
                  <a:gd name="T23" fmla="*/ 148 h 149"/>
                  <a:gd name="T24" fmla="*/ 60 w 149"/>
                  <a:gd name="T25" fmla="*/ 148 h 149"/>
                  <a:gd name="T26" fmla="*/ 33 w 149"/>
                  <a:gd name="T27" fmla="*/ 137 h 149"/>
                  <a:gd name="T28" fmla="*/ 13 w 149"/>
                  <a:gd name="T29" fmla="*/ 116 h 149"/>
                  <a:gd name="T30" fmla="*/ 2 w 149"/>
                  <a:gd name="T31" fmla="*/ 90 h 149"/>
                  <a:gd name="T32" fmla="*/ 4 w 149"/>
                  <a:gd name="T33" fmla="*/ 72 h 149"/>
                  <a:gd name="T34" fmla="*/ 6 w 149"/>
                  <a:gd name="T35" fmla="*/ 89 h 149"/>
                  <a:gd name="T36" fmla="*/ 10 w 149"/>
                  <a:gd name="T37" fmla="*/ 102 h 149"/>
                  <a:gd name="T38" fmla="*/ 16 w 149"/>
                  <a:gd name="T39" fmla="*/ 114 h 149"/>
                  <a:gd name="T40" fmla="*/ 25 w 149"/>
                  <a:gd name="T41" fmla="*/ 124 h 149"/>
                  <a:gd name="T42" fmla="*/ 35 w 149"/>
                  <a:gd name="T43" fmla="*/ 133 h 149"/>
                  <a:gd name="T44" fmla="*/ 47 w 149"/>
                  <a:gd name="T45" fmla="*/ 139 h 149"/>
                  <a:gd name="T46" fmla="*/ 60 w 149"/>
                  <a:gd name="T47" fmla="*/ 144 h 149"/>
                  <a:gd name="T48" fmla="*/ 74 w 149"/>
                  <a:gd name="T49" fmla="*/ 145 h 149"/>
                  <a:gd name="T50" fmla="*/ 88 w 149"/>
                  <a:gd name="T51" fmla="*/ 144 h 149"/>
                  <a:gd name="T52" fmla="*/ 102 w 149"/>
                  <a:gd name="T53" fmla="*/ 139 h 149"/>
                  <a:gd name="T54" fmla="*/ 113 w 149"/>
                  <a:gd name="T55" fmla="*/ 133 h 149"/>
                  <a:gd name="T56" fmla="*/ 124 w 149"/>
                  <a:gd name="T57" fmla="*/ 124 h 149"/>
                  <a:gd name="T58" fmla="*/ 132 w 149"/>
                  <a:gd name="T59" fmla="*/ 114 h 149"/>
                  <a:gd name="T60" fmla="*/ 139 w 149"/>
                  <a:gd name="T61" fmla="*/ 102 h 149"/>
                  <a:gd name="T62" fmla="*/ 143 w 149"/>
                  <a:gd name="T63" fmla="*/ 89 h 149"/>
                  <a:gd name="T64" fmla="*/ 145 w 149"/>
                  <a:gd name="T65" fmla="*/ 75 h 149"/>
                  <a:gd name="T66" fmla="*/ 143 w 149"/>
                  <a:gd name="T67" fmla="*/ 61 h 149"/>
                  <a:gd name="T68" fmla="*/ 139 w 149"/>
                  <a:gd name="T69" fmla="*/ 48 h 149"/>
                  <a:gd name="T70" fmla="*/ 133 w 149"/>
                  <a:gd name="T71" fmla="*/ 36 h 149"/>
                  <a:gd name="T72" fmla="*/ 124 w 149"/>
                  <a:gd name="T73" fmla="*/ 25 h 149"/>
                  <a:gd name="T74" fmla="*/ 114 w 149"/>
                  <a:gd name="T75" fmla="*/ 16 h 149"/>
                  <a:gd name="T76" fmla="*/ 102 w 149"/>
                  <a:gd name="T77" fmla="*/ 10 h 149"/>
                  <a:gd name="T78" fmla="*/ 89 w 149"/>
                  <a:gd name="T79" fmla="*/ 6 h 149"/>
                  <a:gd name="T80" fmla="*/ 75 w 149"/>
                  <a:gd name="T81" fmla="*/ 4 h 149"/>
                  <a:gd name="T82" fmla="*/ 61 w 149"/>
                  <a:gd name="T83" fmla="*/ 6 h 149"/>
                  <a:gd name="T84" fmla="*/ 48 w 149"/>
                  <a:gd name="T85" fmla="*/ 10 h 149"/>
                  <a:gd name="T86" fmla="*/ 36 w 149"/>
                  <a:gd name="T87" fmla="*/ 16 h 149"/>
                  <a:gd name="T88" fmla="*/ 25 w 149"/>
                  <a:gd name="T89" fmla="*/ 25 h 149"/>
                  <a:gd name="T90" fmla="*/ 17 w 149"/>
                  <a:gd name="T91" fmla="*/ 35 h 149"/>
                  <a:gd name="T92" fmla="*/ 10 w 149"/>
                  <a:gd name="T93" fmla="*/ 47 h 149"/>
                  <a:gd name="T94" fmla="*/ 6 w 149"/>
                  <a:gd name="T95" fmla="*/ 60 h 149"/>
                  <a:gd name="T96" fmla="*/ 0 w 149"/>
                  <a:gd name="T97" fmla="*/ 7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0" y="77"/>
                    </a:moveTo>
                    <a:lnTo>
                      <a:pt x="2" y="60"/>
                    </a:lnTo>
                    <a:lnTo>
                      <a:pt x="6" y="46"/>
                    </a:lnTo>
                    <a:lnTo>
                      <a:pt x="13" y="33"/>
                    </a:lnTo>
                    <a:lnTo>
                      <a:pt x="22" y="22"/>
                    </a:lnTo>
                    <a:lnTo>
                      <a:pt x="33" y="13"/>
                    </a:lnTo>
                    <a:lnTo>
                      <a:pt x="46" y="6"/>
                    </a:lnTo>
                    <a:lnTo>
                      <a:pt x="60" y="1"/>
                    </a:lnTo>
                    <a:lnTo>
                      <a:pt x="74" y="0"/>
                    </a:lnTo>
                    <a:lnTo>
                      <a:pt x="90" y="1"/>
                    </a:lnTo>
                    <a:lnTo>
                      <a:pt x="104" y="6"/>
                    </a:lnTo>
                    <a:lnTo>
                      <a:pt x="116" y="13"/>
                    </a:lnTo>
                    <a:lnTo>
                      <a:pt x="127" y="22"/>
                    </a:lnTo>
                    <a:lnTo>
                      <a:pt x="136" y="33"/>
                    </a:lnTo>
                    <a:lnTo>
                      <a:pt x="143" y="46"/>
                    </a:lnTo>
                    <a:lnTo>
                      <a:pt x="148" y="60"/>
                    </a:lnTo>
                    <a:lnTo>
                      <a:pt x="149" y="75"/>
                    </a:lnTo>
                    <a:lnTo>
                      <a:pt x="148" y="90"/>
                    </a:lnTo>
                    <a:lnTo>
                      <a:pt x="143" y="104"/>
                    </a:lnTo>
                    <a:lnTo>
                      <a:pt x="136" y="116"/>
                    </a:lnTo>
                    <a:lnTo>
                      <a:pt x="127" y="127"/>
                    </a:lnTo>
                    <a:lnTo>
                      <a:pt x="116" y="137"/>
                    </a:lnTo>
                    <a:lnTo>
                      <a:pt x="104" y="143"/>
                    </a:lnTo>
                    <a:lnTo>
                      <a:pt x="90" y="148"/>
                    </a:lnTo>
                    <a:lnTo>
                      <a:pt x="74" y="149"/>
                    </a:lnTo>
                    <a:lnTo>
                      <a:pt x="60" y="148"/>
                    </a:lnTo>
                    <a:lnTo>
                      <a:pt x="46" y="143"/>
                    </a:lnTo>
                    <a:lnTo>
                      <a:pt x="33" y="137"/>
                    </a:lnTo>
                    <a:lnTo>
                      <a:pt x="22" y="127"/>
                    </a:lnTo>
                    <a:lnTo>
                      <a:pt x="13" y="116"/>
                    </a:lnTo>
                    <a:lnTo>
                      <a:pt x="6" y="104"/>
                    </a:lnTo>
                    <a:lnTo>
                      <a:pt x="2" y="90"/>
                    </a:lnTo>
                    <a:lnTo>
                      <a:pt x="0" y="73"/>
                    </a:lnTo>
                    <a:lnTo>
                      <a:pt x="4" y="72"/>
                    </a:lnTo>
                    <a:lnTo>
                      <a:pt x="6" y="89"/>
                    </a:lnTo>
                    <a:lnTo>
                      <a:pt x="6" y="89"/>
                    </a:lnTo>
                    <a:lnTo>
                      <a:pt x="10" y="102"/>
                    </a:lnTo>
                    <a:lnTo>
                      <a:pt x="10" y="102"/>
                    </a:lnTo>
                    <a:lnTo>
                      <a:pt x="17" y="114"/>
                    </a:lnTo>
                    <a:lnTo>
                      <a:pt x="16" y="114"/>
                    </a:lnTo>
                    <a:lnTo>
                      <a:pt x="25" y="124"/>
                    </a:lnTo>
                    <a:lnTo>
                      <a:pt x="25" y="124"/>
                    </a:lnTo>
                    <a:lnTo>
                      <a:pt x="36" y="133"/>
                    </a:lnTo>
                    <a:lnTo>
                      <a:pt x="35" y="133"/>
                    </a:lnTo>
                    <a:lnTo>
                      <a:pt x="48" y="139"/>
                    </a:lnTo>
                    <a:lnTo>
                      <a:pt x="47" y="139"/>
                    </a:lnTo>
                    <a:lnTo>
                      <a:pt x="61" y="144"/>
                    </a:lnTo>
                    <a:lnTo>
                      <a:pt x="60" y="144"/>
                    </a:lnTo>
                    <a:lnTo>
                      <a:pt x="75" y="145"/>
                    </a:lnTo>
                    <a:lnTo>
                      <a:pt x="74" y="145"/>
                    </a:lnTo>
                    <a:lnTo>
                      <a:pt x="89" y="144"/>
                    </a:lnTo>
                    <a:lnTo>
                      <a:pt x="88" y="144"/>
                    </a:lnTo>
                    <a:lnTo>
                      <a:pt x="102" y="139"/>
                    </a:lnTo>
                    <a:lnTo>
                      <a:pt x="102" y="139"/>
                    </a:lnTo>
                    <a:lnTo>
                      <a:pt x="114" y="133"/>
                    </a:lnTo>
                    <a:lnTo>
                      <a:pt x="113" y="133"/>
                    </a:lnTo>
                    <a:lnTo>
                      <a:pt x="124" y="124"/>
                    </a:lnTo>
                    <a:lnTo>
                      <a:pt x="124" y="124"/>
                    </a:lnTo>
                    <a:lnTo>
                      <a:pt x="133" y="114"/>
                    </a:lnTo>
                    <a:lnTo>
                      <a:pt x="132" y="114"/>
                    </a:lnTo>
                    <a:lnTo>
                      <a:pt x="139" y="102"/>
                    </a:lnTo>
                    <a:lnTo>
                      <a:pt x="139" y="102"/>
                    </a:lnTo>
                    <a:lnTo>
                      <a:pt x="143" y="89"/>
                    </a:lnTo>
                    <a:lnTo>
                      <a:pt x="143" y="89"/>
                    </a:lnTo>
                    <a:lnTo>
                      <a:pt x="145" y="75"/>
                    </a:lnTo>
                    <a:lnTo>
                      <a:pt x="145" y="75"/>
                    </a:lnTo>
                    <a:lnTo>
                      <a:pt x="143" y="60"/>
                    </a:lnTo>
                    <a:lnTo>
                      <a:pt x="143" y="61"/>
                    </a:lnTo>
                    <a:lnTo>
                      <a:pt x="139" y="47"/>
                    </a:lnTo>
                    <a:lnTo>
                      <a:pt x="139" y="48"/>
                    </a:lnTo>
                    <a:lnTo>
                      <a:pt x="132" y="35"/>
                    </a:lnTo>
                    <a:lnTo>
                      <a:pt x="133" y="36"/>
                    </a:lnTo>
                    <a:lnTo>
                      <a:pt x="124" y="25"/>
                    </a:lnTo>
                    <a:lnTo>
                      <a:pt x="124" y="25"/>
                    </a:lnTo>
                    <a:lnTo>
                      <a:pt x="113" y="16"/>
                    </a:lnTo>
                    <a:lnTo>
                      <a:pt x="114" y="16"/>
                    </a:lnTo>
                    <a:lnTo>
                      <a:pt x="102" y="10"/>
                    </a:lnTo>
                    <a:lnTo>
                      <a:pt x="102" y="10"/>
                    </a:lnTo>
                    <a:lnTo>
                      <a:pt x="88" y="6"/>
                    </a:lnTo>
                    <a:lnTo>
                      <a:pt x="89" y="6"/>
                    </a:lnTo>
                    <a:lnTo>
                      <a:pt x="74" y="4"/>
                    </a:lnTo>
                    <a:lnTo>
                      <a:pt x="75" y="4"/>
                    </a:lnTo>
                    <a:lnTo>
                      <a:pt x="60" y="6"/>
                    </a:lnTo>
                    <a:lnTo>
                      <a:pt x="61" y="6"/>
                    </a:lnTo>
                    <a:lnTo>
                      <a:pt x="47" y="10"/>
                    </a:lnTo>
                    <a:lnTo>
                      <a:pt x="48" y="10"/>
                    </a:lnTo>
                    <a:lnTo>
                      <a:pt x="35" y="17"/>
                    </a:lnTo>
                    <a:lnTo>
                      <a:pt x="36" y="16"/>
                    </a:lnTo>
                    <a:lnTo>
                      <a:pt x="25" y="25"/>
                    </a:lnTo>
                    <a:lnTo>
                      <a:pt x="25" y="25"/>
                    </a:lnTo>
                    <a:lnTo>
                      <a:pt x="16" y="36"/>
                    </a:lnTo>
                    <a:lnTo>
                      <a:pt x="17" y="35"/>
                    </a:lnTo>
                    <a:lnTo>
                      <a:pt x="10" y="48"/>
                    </a:lnTo>
                    <a:lnTo>
                      <a:pt x="10" y="47"/>
                    </a:lnTo>
                    <a:lnTo>
                      <a:pt x="6" y="61"/>
                    </a:lnTo>
                    <a:lnTo>
                      <a:pt x="6" y="60"/>
                    </a:lnTo>
                    <a:lnTo>
                      <a:pt x="4"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Rectangle 95"/>
              <p:cNvSpPr>
                <a:spLocks noChangeArrowheads="1"/>
              </p:cNvSpPr>
              <p:nvPr/>
            </p:nvSpPr>
            <p:spPr bwMode="auto">
              <a:xfrm>
                <a:off x="3864" y="2291"/>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96"/>
              <p:cNvSpPr>
                <a:spLocks/>
              </p:cNvSpPr>
              <p:nvPr/>
            </p:nvSpPr>
            <p:spPr bwMode="auto">
              <a:xfrm>
                <a:off x="3867" y="2284"/>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8" y="0"/>
                      <a:pt x="526" y="118"/>
                      <a:pt x="526" y="263"/>
                    </a:cubicBezTo>
                    <a:cubicBezTo>
                      <a:pt x="526" y="263"/>
                      <a:pt x="526" y="263"/>
                      <a:pt x="526" y="263"/>
                    </a:cubicBezTo>
                    <a:cubicBezTo>
                      <a:pt x="526" y="408"/>
                      <a:pt x="408"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97"/>
              <p:cNvSpPr>
                <a:spLocks/>
              </p:cNvSpPr>
              <p:nvPr/>
            </p:nvSpPr>
            <p:spPr bwMode="auto">
              <a:xfrm>
                <a:off x="3867" y="2284"/>
                <a:ext cx="145" cy="145"/>
              </a:xfrm>
              <a:custGeom>
                <a:avLst/>
                <a:gdLst>
                  <a:gd name="T0" fmla="*/ 0 w 145"/>
                  <a:gd name="T1" fmla="*/ 73 h 145"/>
                  <a:gd name="T2" fmla="*/ 73 w 145"/>
                  <a:gd name="T3" fmla="*/ 0 h 145"/>
                  <a:gd name="T4" fmla="*/ 145 w 145"/>
                  <a:gd name="T5" fmla="*/ 73 h 145"/>
                  <a:gd name="T6" fmla="*/ 145 w 145"/>
                  <a:gd name="T7" fmla="*/ 73 h 145"/>
                  <a:gd name="T8" fmla="*/ 73 w 145"/>
                  <a:gd name="T9" fmla="*/ 145 h 145"/>
                  <a:gd name="T10" fmla="*/ 0 w 145"/>
                  <a:gd name="T11" fmla="*/ 73 h 145"/>
                </a:gdLst>
                <a:ahLst/>
                <a:cxnLst>
                  <a:cxn ang="0">
                    <a:pos x="T0" y="T1"/>
                  </a:cxn>
                  <a:cxn ang="0">
                    <a:pos x="T2" y="T3"/>
                  </a:cxn>
                  <a:cxn ang="0">
                    <a:pos x="T4" y="T5"/>
                  </a:cxn>
                  <a:cxn ang="0">
                    <a:pos x="T6" y="T7"/>
                  </a:cxn>
                  <a:cxn ang="0">
                    <a:pos x="T8" y="T9"/>
                  </a:cxn>
                  <a:cxn ang="0">
                    <a:pos x="T10" y="T11"/>
                  </a:cxn>
                </a:cxnLst>
                <a:rect l="0" t="0" r="r" b="b"/>
                <a:pathLst>
                  <a:path w="145" h="145">
                    <a:moveTo>
                      <a:pt x="0" y="73"/>
                    </a:moveTo>
                    <a:cubicBezTo>
                      <a:pt x="0" y="33"/>
                      <a:pt x="33" y="0"/>
                      <a:pt x="73" y="0"/>
                    </a:cubicBezTo>
                    <a:cubicBezTo>
                      <a:pt x="112" y="0"/>
                      <a:pt x="145" y="33"/>
                      <a:pt x="145" y="73"/>
                    </a:cubicBezTo>
                    <a:cubicBezTo>
                      <a:pt x="145" y="73"/>
                      <a:pt x="145" y="73"/>
                      <a:pt x="145" y="73"/>
                    </a:cubicBezTo>
                    <a:cubicBezTo>
                      <a:pt x="145" y="113"/>
                      <a:pt x="112" y="145"/>
                      <a:pt x="73" y="145"/>
                    </a:cubicBezTo>
                    <a:cubicBezTo>
                      <a:pt x="33"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Rectangle 98"/>
              <p:cNvSpPr>
                <a:spLocks noChangeArrowheads="1"/>
              </p:cNvSpPr>
              <p:nvPr/>
            </p:nvSpPr>
            <p:spPr bwMode="auto">
              <a:xfrm>
                <a:off x="3926" y="2321"/>
                <a:ext cx="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9" name="Line 99"/>
              <p:cNvSpPr>
                <a:spLocks noChangeShapeType="1"/>
              </p:cNvSpPr>
              <p:nvPr/>
            </p:nvSpPr>
            <p:spPr bwMode="auto">
              <a:xfrm flipH="1" flipV="1">
                <a:off x="3626" y="2599"/>
                <a:ext cx="24" cy="72"/>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Line 100"/>
              <p:cNvSpPr>
                <a:spLocks noChangeShapeType="1"/>
              </p:cNvSpPr>
              <p:nvPr/>
            </p:nvSpPr>
            <p:spPr bwMode="auto">
              <a:xfrm flipV="1">
                <a:off x="3719" y="2408"/>
                <a:ext cx="169" cy="291"/>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Line 101"/>
              <p:cNvSpPr>
                <a:spLocks noChangeShapeType="1"/>
              </p:cNvSpPr>
              <p:nvPr/>
            </p:nvSpPr>
            <p:spPr bwMode="auto">
              <a:xfrm>
                <a:off x="3699" y="2526"/>
                <a:ext cx="189" cy="70"/>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Line 102"/>
              <p:cNvSpPr>
                <a:spLocks noChangeShapeType="1"/>
              </p:cNvSpPr>
              <p:nvPr/>
            </p:nvSpPr>
            <p:spPr bwMode="auto">
              <a:xfrm>
                <a:off x="3719" y="2836"/>
                <a:ext cx="245" cy="101"/>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Rectangle 103"/>
              <p:cNvSpPr>
                <a:spLocks noChangeArrowheads="1"/>
              </p:cNvSpPr>
              <p:nvPr/>
            </p:nvSpPr>
            <p:spPr bwMode="auto">
              <a:xfrm>
                <a:off x="1613" y="2388"/>
                <a:ext cx="150" cy="14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04"/>
              <p:cNvSpPr>
                <a:spLocks/>
              </p:cNvSpPr>
              <p:nvPr/>
            </p:nvSpPr>
            <p:spPr bwMode="auto">
              <a:xfrm>
                <a:off x="1617" y="2389"/>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8" y="0"/>
                      <a:pt x="263" y="0"/>
                    </a:cubicBezTo>
                    <a:cubicBezTo>
                      <a:pt x="408" y="0"/>
                      <a:pt x="526" y="117"/>
                      <a:pt x="526" y="263"/>
                    </a:cubicBezTo>
                    <a:cubicBezTo>
                      <a:pt x="526" y="263"/>
                      <a:pt x="526" y="263"/>
                      <a:pt x="526" y="263"/>
                    </a:cubicBezTo>
                    <a:cubicBezTo>
                      <a:pt x="526" y="408"/>
                      <a:pt x="408" y="526"/>
                      <a:pt x="263" y="526"/>
                    </a:cubicBezTo>
                    <a:cubicBezTo>
                      <a:pt x="118"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Rectangle 105"/>
              <p:cNvSpPr>
                <a:spLocks noChangeArrowheads="1"/>
              </p:cNvSpPr>
              <p:nvPr/>
            </p:nvSpPr>
            <p:spPr bwMode="auto">
              <a:xfrm>
                <a:off x="1613" y="2388"/>
                <a:ext cx="150" cy="14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Rectangle 106"/>
              <p:cNvSpPr>
                <a:spLocks noChangeArrowheads="1"/>
              </p:cNvSpPr>
              <p:nvPr/>
            </p:nvSpPr>
            <p:spPr bwMode="auto">
              <a:xfrm>
                <a:off x="1613" y="238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07"/>
              <p:cNvSpPr>
                <a:spLocks/>
              </p:cNvSpPr>
              <p:nvPr/>
            </p:nvSpPr>
            <p:spPr bwMode="auto">
              <a:xfrm>
                <a:off x="1615" y="2387"/>
                <a:ext cx="149" cy="149"/>
              </a:xfrm>
              <a:custGeom>
                <a:avLst/>
                <a:gdLst>
                  <a:gd name="T0" fmla="*/ 1 w 149"/>
                  <a:gd name="T1" fmla="*/ 60 h 149"/>
                  <a:gd name="T2" fmla="*/ 13 w 149"/>
                  <a:gd name="T3" fmla="*/ 33 h 149"/>
                  <a:gd name="T4" fmla="*/ 33 w 149"/>
                  <a:gd name="T5" fmla="*/ 13 h 149"/>
                  <a:gd name="T6" fmla="*/ 59 w 149"/>
                  <a:gd name="T7" fmla="*/ 1 h 149"/>
                  <a:gd name="T8" fmla="*/ 89 w 149"/>
                  <a:gd name="T9" fmla="*/ 1 h 149"/>
                  <a:gd name="T10" fmla="*/ 116 w 149"/>
                  <a:gd name="T11" fmla="*/ 13 h 149"/>
                  <a:gd name="T12" fmla="*/ 136 w 149"/>
                  <a:gd name="T13" fmla="*/ 33 h 149"/>
                  <a:gd name="T14" fmla="*/ 147 w 149"/>
                  <a:gd name="T15" fmla="*/ 60 h 149"/>
                  <a:gd name="T16" fmla="*/ 147 w 149"/>
                  <a:gd name="T17" fmla="*/ 90 h 149"/>
                  <a:gd name="T18" fmla="*/ 136 w 149"/>
                  <a:gd name="T19" fmla="*/ 116 h 149"/>
                  <a:gd name="T20" fmla="*/ 116 w 149"/>
                  <a:gd name="T21" fmla="*/ 136 h 149"/>
                  <a:gd name="T22" fmla="*/ 89 w 149"/>
                  <a:gd name="T23" fmla="*/ 148 h 149"/>
                  <a:gd name="T24" fmla="*/ 59 w 149"/>
                  <a:gd name="T25" fmla="*/ 148 h 149"/>
                  <a:gd name="T26" fmla="*/ 33 w 149"/>
                  <a:gd name="T27" fmla="*/ 136 h 149"/>
                  <a:gd name="T28" fmla="*/ 13 w 149"/>
                  <a:gd name="T29" fmla="*/ 116 h 149"/>
                  <a:gd name="T30" fmla="*/ 1 w 149"/>
                  <a:gd name="T31" fmla="*/ 90 h 149"/>
                  <a:gd name="T32" fmla="*/ 4 w 149"/>
                  <a:gd name="T33" fmla="*/ 72 h 149"/>
                  <a:gd name="T34" fmla="*/ 6 w 149"/>
                  <a:gd name="T35" fmla="*/ 88 h 149"/>
                  <a:gd name="T36" fmla="*/ 10 w 149"/>
                  <a:gd name="T37" fmla="*/ 102 h 149"/>
                  <a:gd name="T38" fmla="*/ 16 w 149"/>
                  <a:gd name="T39" fmla="*/ 114 h 149"/>
                  <a:gd name="T40" fmla="*/ 25 w 149"/>
                  <a:gd name="T41" fmla="*/ 124 h 149"/>
                  <a:gd name="T42" fmla="*/ 35 w 149"/>
                  <a:gd name="T43" fmla="*/ 133 h 149"/>
                  <a:gd name="T44" fmla="*/ 47 w 149"/>
                  <a:gd name="T45" fmla="*/ 139 h 149"/>
                  <a:gd name="T46" fmla="*/ 60 w 149"/>
                  <a:gd name="T47" fmla="*/ 144 h 149"/>
                  <a:gd name="T48" fmla="*/ 74 w 149"/>
                  <a:gd name="T49" fmla="*/ 145 h 149"/>
                  <a:gd name="T50" fmla="*/ 88 w 149"/>
                  <a:gd name="T51" fmla="*/ 144 h 149"/>
                  <a:gd name="T52" fmla="*/ 101 w 149"/>
                  <a:gd name="T53" fmla="*/ 139 h 149"/>
                  <a:gd name="T54" fmla="*/ 113 w 149"/>
                  <a:gd name="T55" fmla="*/ 133 h 149"/>
                  <a:gd name="T56" fmla="*/ 124 w 149"/>
                  <a:gd name="T57" fmla="*/ 124 h 149"/>
                  <a:gd name="T58" fmla="*/ 132 w 149"/>
                  <a:gd name="T59" fmla="*/ 114 h 149"/>
                  <a:gd name="T60" fmla="*/ 139 w 149"/>
                  <a:gd name="T61" fmla="*/ 102 h 149"/>
                  <a:gd name="T62" fmla="*/ 143 w 149"/>
                  <a:gd name="T63" fmla="*/ 89 h 149"/>
                  <a:gd name="T64" fmla="*/ 145 w 149"/>
                  <a:gd name="T65" fmla="*/ 75 h 149"/>
                  <a:gd name="T66" fmla="*/ 143 w 149"/>
                  <a:gd name="T67" fmla="*/ 61 h 149"/>
                  <a:gd name="T68" fmla="*/ 139 w 149"/>
                  <a:gd name="T69" fmla="*/ 47 h 149"/>
                  <a:gd name="T70" fmla="*/ 132 w 149"/>
                  <a:gd name="T71" fmla="*/ 36 h 149"/>
                  <a:gd name="T72" fmla="*/ 124 w 149"/>
                  <a:gd name="T73" fmla="*/ 25 h 149"/>
                  <a:gd name="T74" fmla="*/ 114 w 149"/>
                  <a:gd name="T75" fmla="*/ 17 h 149"/>
                  <a:gd name="T76" fmla="*/ 102 w 149"/>
                  <a:gd name="T77" fmla="*/ 10 h 149"/>
                  <a:gd name="T78" fmla="*/ 89 w 149"/>
                  <a:gd name="T79" fmla="*/ 6 h 149"/>
                  <a:gd name="T80" fmla="*/ 74 w 149"/>
                  <a:gd name="T81" fmla="*/ 4 h 149"/>
                  <a:gd name="T82" fmla="*/ 60 w 149"/>
                  <a:gd name="T83" fmla="*/ 6 h 149"/>
                  <a:gd name="T84" fmla="*/ 47 w 149"/>
                  <a:gd name="T85" fmla="*/ 10 h 149"/>
                  <a:gd name="T86" fmla="*/ 35 w 149"/>
                  <a:gd name="T87" fmla="*/ 16 h 149"/>
                  <a:gd name="T88" fmla="*/ 25 w 149"/>
                  <a:gd name="T89" fmla="*/ 25 h 149"/>
                  <a:gd name="T90" fmla="*/ 16 w 149"/>
                  <a:gd name="T91" fmla="*/ 35 h 149"/>
                  <a:gd name="T92" fmla="*/ 10 w 149"/>
                  <a:gd name="T93" fmla="*/ 47 h 149"/>
                  <a:gd name="T94" fmla="*/ 6 w 149"/>
                  <a:gd name="T95" fmla="*/ 60 h 149"/>
                  <a:gd name="T96" fmla="*/ 0 w 149"/>
                  <a:gd name="T97" fmla="*/ 7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0" y="77"/>
                    </a:moveTo>
                    <a:lnTo>
                      <a:pt x="1" y="60"/>
                    </a:lnTo>
                    <a:lnTo>
                      <a:pt x="6" y="45"/>
                    </a:lnTo>
                    <a:lnTo>
                      <a:pt x="13" y="33"/>
                    </a:lnTo>
                    <a:lnTo>
                      <a:pt x="22" y="22"/>
                    </a:lnTo>
                    <a:lnTo>
                      <a:pt x="33" y="13"/>
                    </a:lnTo>
                    <a:lnTo>
                      <a:pt x="45" y="6"/>
                    </a:lnTo>
                    <a:lnTo>
                      <a:pt x="59" y="1"/>
                    </a:lnTo>
                    <a:lnTo>
                      <a:pt x="74" y="0"/>
                    </a:lnTo>
                    <a:lnTo>
                      <a:pt x="89" y="1"/>
                    </a:lnTo>
                    <a:lnTo>
                      <a:pt x="103" y="6"/>
                    </a:lnTo>
                    <a:lnTo>
                      <a:pt x="116" y="13"/>
                    </a:lnTo>
                    <a:lnTo>
                      <a:pt x="127" y="22"/>
                    </a:lnTo>
                    <a:lnTo>
                      <a:pt x="136" y="33"/>
                    </a:lnTo>
                    <a:lnTo>
                      <a:pt x="143" y="45"/>
                    </a:lnTo>
                    <a:lnTo>
                      <a:pt x="147" y="60"/>
                    </a:lnTo>
                    <a:lnTo>
                      <a:pt x="149" y="74"/>
                    </a:lnTo>
                    <a:lnTo>
                      <a:pt x="147" y="90"/>
                    </a:lnTo>
                    <a:lnTo>
                      <a:pt x="143" y="104"/>
                    </a:lnTo>
                    <a:lnTo>
                      <a:pt x="136" y="116"/>
                    </a:lnTo>
                    <a:lnTo>
                      <a:pt x="127" y="127"/>
                    </a:lnTo>
                    <a:lnTo>
                      <a:pt x="116" y="136"/>
                    </a:lnTo>
                    <a:lnTo>
                      <a:pt x="103" y="143"/>
                    </a:lnTo>
                    <a:lnTo>
                      <a:pt x="89" y="148"/>
                    </a:lnTo>
                    <a:lnTo>
                      <a:pt x="74" y="149"/>
                    </a:lnTo>
                    <a:lnTo>
                      <a:pt x="59" y="148"/>
                    </a:lnTo>
                    <a:lnTo>
                      <a:pt x="45" y="143"/>
                    </a:lnTo>
                    <a:lnTo>
                      <a:pt x="33" y="136"/>
                    </a:lnTo>
                    <a:lnTo>
                      <a:pt x="22" y="127"/>
                    </a:lnTo>
                    <a:lnTo>
                      <a:pt x="13" y="116"/>
                    </a:lnTo>
                    <a:lnTo>
                      <a:pt x="6" y="104"/>
                    </a:lnTo>
                    <a:lnTo>
                      <a:pt x="1" y="90"/>
                    </a:lnTo>
                    <a:lnTo>
                      <a:pt x="0" y="72"/>
                    </a:lnTo>
                    <a:lnTo>
                      <a:pt x="4" y="72"/>
                    </a:lnTo>
                    <a:lnTo>
                      <a:pt x="6" y="89"/>
                    </a:lnTo>
                    <a:lnTo>
                      <a:pt x="6" y="88"/>
                    </a:lnTo>
                    <a:lnTo>
                      <a:pt x="10" y="102"/>
                    </a:lnTo>
                    <a:lnTo>
                      <a:pt x="10" y="102"/>
                    </a:lnTo>
                    <a:lnTo>
                      <a:pt x="17" y="114"/>
                    </a:lnTo>
                    <a:lnTo>
                      <a:pt x="16" y="114"/>
                    </a:lnTo>
                    <a:lnTo>
                      <a:pt x="25" y="124"/>
                    </a:lnTo>
                    <a:lnTo>
                      <a:pt x="25" y="124"/>
                    </a:lnTo>
                    <a:lnTo>
                      <a:pt x="35" y="133"/>
                    </a:lnTo>
                    <a:lnTo>
                      <a:pt x="35" y="133"/>
                    </a:lnTo>
                    <a:lnTo>
                      <a:pt x="47" y="139"/>
                    </a:lnTo>
                    <a:lnTo>
                      <a:pt x="47" y="139"/>
                    </a:lnTo>
                    <a:lnTo>
                      <a:pt x="60" y="144"/>
                    </a:lnTo>
                    <a:lnTo>
                      <a:pt x="60" y="144"/>
                    </a:lnTo>
                    <a:lnTo>
                      <a:pt x="74" y="145"/>
                    </a:lnTo>
                    <a:lnTo>
                      <a:pt x="74" y="145"/>
                    </a:lnTo>
                    <a:lnTo>
                      <a:pt x="89" y="144"/>
                    </a:lnTo>
                    <a:lnTo>
                      <a:pt x="88" y="144"/>
                    </a:lnTo>
                    <a:lnTo>
                      <a:pt x="102" y="139"/>
                    </a:lnTo>
                    <a:lnTo>
                      <a:pt x="101" y="139"/>
                    </a:lnTo>
                    <a:lnTo>
                      <a:pt x="114" y="133"/>
                    </a:lnTo>
                    <a:lnTo>
                      <a:pt x="113" y="133"/>
                    </a:lnTo>
                    <a:lnTo>
                      <a:pt x="124" y="124"/>
                    </a:lnTo>
                    <a:lnTo>
                      <a:pt x="124" y="124"/>
                    </a:lnTo>
                    <a:lnTo>
                      <a:pt x="132" y="114"/>
                    </a:lnTo>
                    <a:lnTo>
                      <a:pt x="132" y="114"/>
                    </a:lnTo>
                    <a:lnTo>
                      <a:pt x="139" y="102"/>
                    </a:lnTo>
                    <a:lnTo>
                      <a:pt x="139" y="102"/>
                    </a:lnTo>
                    <a:lnTo>
                      <a:pt x="143" y="88"/>
                    </a:lnTo>
                    <a:lnTo>
                      <a:pt x="143" y="89"/>
                    </a:lnTo>
                    <a:lnTo>
                      <a:pt x="145" y="74"/>
                    </a:lnTo>
                    <a:lnTo>
                      <a:pt x="145" y="75"/>
                    </a:lnTo>
                    <a:lnTo>
                      <a:pt x="143" y="60"/>
                    </a:lnTo>
                    <a:lnTo>
                      <a:pt x="143" y="61"/>
                    </a:lnTo>
                    <a:lnTo>
                      <a:pt x="139" y="47"/>
                    </a:lnTo>
                    <a:lnTo>
                      <a:pt x="139" y="47"/>
                    </a:lnTo>
                    <a:lnTo>
                      <a:pt x="132" y="35"/>
                    </a:lnTo>
                    <a:lnTo>
                      <a:pt x="132" y="36"/>
                    </a:lnTo>
                    <a:lnTo>
                      <a:pt x="124" y="25"/>
                    </a:lnTo>
                    <a:lnTo>
                      <a:pt x="124" y="25"/>
                    </a:lnTo>
                    <a:lnTo>
                      <a:pt x="113" y="16"/>
                    </a:lnTo>
                    <a:lnTo>
                      <a:pt x="114" y="17"/>
                    </a:lnTo>
                    <a:lnTo>
                      <a:pt x="101" y="10"/>
                    </a:lnTo>
                    <a:lnTo>
                      <a:pt x="102" y="10"/>
                    </a:lnTo>
                    <a:lnTo>
                      <a:pt x="88" y="6"/>
                    </a:lnTo>
                    <a:lnTo>
                      <a:pt x="89" y="6"/>
                    </a:lnTo>
                    <a:lnTo>
                      <a:pt x="74" y="4"/>
                    </a:lnTo>
                    <a:lnTo>
                      <a:pt x="74" y="4"/>
                    </a:lnTo>
                    <a:lnTo>
                      <a:pt x="60" y="6"/>
                    </a:lnTo>
                    <a:lnTo>
                      <a:pt x="60" y="6"/>
                    </a:lnTo>
                    <a:lnTo>
                      <a:pt x="47" y="10"/>
                    </a:lnTo>
                    <a:lnTo>
                      <a:pt x="47" y="10"/>
                    </a:lnTo>
                    <a:lnTo>
                      <a:pt x="35" y="17"/>
                    </a:lnTo>
                    <a:lnTo>
                      <a:pt x="35" y="16"/>
                    </a:lnTo>
                    <a:lnTo>
                      <a:pt x="25" y="25"/>
                    </a:lnTo>
                    <a:lnTo>
                      <a:pt x="25" y="25"/>
                    </a:lnTo>
                    <a:lnTo>
                      <a:pt x="16" y="36"/>
                    </a:lnTo>
                    <a:lnTo>
                      <a:pt x="16" y="35"/>
                    </a:lnTo>
                    <a:lnTo>
                      <a:pt x="10" y="47"/>
                    </a:lnTo>
                    <a:lnTo>
                      <a:pt x="10" y="47"/>
                    </a:lnTo>
                    <a:lnTo>
                      <a:pt x="6" y="61"/>
                    </a:lnTo>
                    <a:lnTo>
                      <a:pt x="6" y="60"/>
                    </a:lnTo>
                    <a:lnTo>
                      <a:pt x="4"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Rectangle 108"/>
              <p:cNvSpPr>
                <a:spLocks noChangeArrowheads="1"/>
              </p:cNvSpPr>
              <p:nvPr/>
            </p:nvSpPr>
            <p:spPr bwMode="auto">
              <a:xfrm>
                <a:off x="1613" y="238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09"/>
              <p:cNvSpPr>
                <a:spLocks/>
              </p:cNvSpPr>
              <p:nvPr/>
            </p:nvSpPr>
            <p:spPr bwMode="auto">
              <a:xfrm>
                <a:off x="1615" y="2377"/>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8" y="0"/>
                      <a:pt x="263" y="0"/>
                    </a:cubicBezTo>
                    <a:cubicBezTo>
                      <a:pt x="409" y="0"/>
                      <a:pt x="526" y="117"/>
                      <a:pt x="526" y="263"/>
                    </a:cubicBezTo>
                    <a:cubicBezTo>
                      <a:pt x="526" y="263"/>
                      <a:pt x="526" y="263"/>
                      <a:pt x="526" y="263"/>
                    </a:cubicBezTo>
                    <a:cubicBezTo>
                      <a:pt x="526" y="408"/>
                      <a:pt x="409"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10"/>
              <p:cNvSpPr>
                <a:spLocks/>
              </p:cNvSpPr>
              <p:nvPr/>
            </p:nvSpPr>
            <p:spPr bwMode="auto">
              <a:xfrm>
                <a:off x="1615" y="2377"/>
                <a:ext cx="144" cy="145"/>
              </a:xfrm>
              <a:custGeom>
                <a:avLst/>
                <a:gdLst>
                  <a:gd name="T0" fmla="*/ 0 w 144"/>
                  <a:gd name="T1" fmla="*/ 73 h 145"/>
                  <a:gd name="T2" fmla="*/ 72 w 144"/>
                  <a:gd name="T3" fmla="*/ 0 h 145"/>
                  <a:gd name="T4" fmla="*/ 144 w 144"/>
                  <a:gd name="T5" fmla="*/ 73 h 145"/>
                  <a:gd name="T6" fmla="*/ 144 w 144"/>
                  <a:gd name="T7" fmla="*/ 73 h 145"/>
                  <a:gd name="T8" fmla="*/ 72 w 144"/>
                  <a:gd name="T9" fmla="*/ 145 h 145"/>
                  <a:gd name="T10" fmla="*/ 0 w 144"/>
                  <a:gd name="T11" fmla="*/ 73 h 145"/>
                </a:gdLst>
                <a:ahLst/>
                <a:cxnLst>
                  <a:cxn ang="0">
                    <a:pos x="T0" y="T1"/>
                  </a:cxn>
                  <a:cxn ang="0">
                    <a:pos x="T2" y="T3"/>
                  </a:cxn>
                  <a:cxn ang="0">
                    <a:pos x="T4" y="T5"/>
                  </a:cxn>
                  <a:cxn ang="0">
                    <a:pos x="T6" y="T7"/>
                  </a:cxn>
                  <a:cxn ang="0">
                    <a:pos x="T8" y="T9"/>
                  </a:cxn>
                  <a:cxn ang="0">
                    <a:pos x="T10" y="T11"/>
                  </a:cxn>
                </a:cxnLst>
                <a:rect l="0" t="0" r="r" b="b"/>
                <a:pathLst>
                  <a:path w="144" h="145">
                    <a:moveTo>
                      <a:pt x="0" y="73"/>
                    </a:moveTo>
                    <a:cubicBezTo>
                      <a:pt x="0" y="33"/>
                      <a:pt x="32" y="0"/>
                      <a:pt x="72" y="0"/>
                    </a:cubicBezTo>
                    <a:cubicBezTo>
                      <a:pt x="112" y="0"/>
                      <a:pt x="144" y="33"/>
                      <a:pt x="144" y="73"/>
                    </a:cubicBezTo>
                    <a:cubicBezTo>
                      <a:pt x="144" y="73"/>
                      <a:pt x="144" y="73"/>
                      <a:pt x="144" y="73"/>
                    </a:cubicBezTo>
                    <a:cubicBezTo>
                      <a:pt x="144" y="113"/>
                      <a:pt x="112" y="145"/>
                      <a:pt x="72" y="145"/>
                    </a:cubicBezTo>
                    <a:cubicBezTo>
                      <a:pt x="32"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Rectangle 111"/>
              <p:cNvSpPr>
                <a:spLocks noChangeArrowheads="1"/>
              </p:cNvSpPr>
              <p:nvPr/>
            </p:nvSpPr>
            <p:spPr bwMode="auto">
              <a:xfrm>
                <a:off x="1671" y="2414"/>
                <a:ext cx="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52" name="Rectangle 112"/>
              <p:cNvSpPr>
                <a:spLocks noChangeArrowheads="1"/>
              </p:cNvSpPr>
              <p:nvPr/>
            </p:nvSpPr>
            <p:spPr bwMode="auto">
              <a:xfrm>
                <a:off x="1697" y="2709"/>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13"/>
              <p:cNvSpPr>
                <a:spLocks/>
              </p:cNvSpPr>
              <p:nvPr/>
            </p:nvSpPr>
            <p:spPr bwMode="auto">
              <a:xfrm>
                <a:off x="1700" y="2714"/>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7" y="0"/>
                      <a:pt x="263" y="0"/>
                    </a:cubicBezTo>
                    <a:cubicBezTo>
                      <a:pt x="408" y="0"/>
                      <a:pt x="526" y="117"/>
                      <a:pt x="526" y="263"/>
                    </a:cubicBezTo>
                    <a:cubicBezTo>
                      <a:pt x="526" y="263"/>
                      <a:pt x="526" y="263"/>
                      <a:pt x="526" y="263"/>
                    </a:cubicBezTo>
                    <a:cubicBezTo>
                      <a:pt x="526" y="408"/>
                      <a:pt x="408" y="526"/>
                      <a:pt x="263" y="526"/>
                    </a:cubicBezTo>
                    <a:cubicBezTo>
                      <a:pt x="117"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Rectangle 114"/>
              <p:cNvSpPr>
                <a:spLocks noChangeArrowheads="1"/>
              </p:cNvSpPr>
              <p:nvPr/>
            </p:nvSpPr>
            <p:spPr bwMode="auto">
              <a:xfrm>
                <a:off x="1697" y="2709"/>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Rectangle 115"/>
              <p:cNvSpPr>
                <a:spLocks noChangeArrowheads="1"/>
              </p:cNvSpPr>
              <p:nvPr/>
            </p:nvSpPr>
            <p:spPr bwMode="auto">
              <a:xfrm>
                <a:off x="1697" y="2709"/>
                <a:ext cx="154" cy="155"/>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16"/>
              <p:cNvSpPr>
                <a:spLocks/>
              </p:cNvSpPr>
              <p:nvPr/>
            </p:nvSpPr>
            <p:spPr bwMode="auto">
              <a:xfrm>
                <a:off x="1697" y="2711"/>
                <a:ext cx="150" cy="150"/>
              </a:xfrm>
              <a:custGeom>
                <a:avLst/>
                <a:gdLst>
                  <a:gd name="T0" fmla="*/ 2 w 150"/>
                  <a:gd name="T1" fmla="*/ 60 h 150"/>
                  <a:gd name="T2" fmla="*/ 13 w 150"/>
                  <a:gd name="T3" fmla="*/ 33 h 150"/>
                  <a:gd name="T4" fmla="*/ 33 w 150"/>
                  <a:gd name="T5" fmla="*/ 13 h 150"/>
                  <a:gd name="T6" fmla="*/ 60 w 150"/>
                  <a:gd name="T7" fmla="*/ 2 h 150"/>
                  <a:gd name="T8" fmla="*/ 90 w 150"/>
                  <a:gd name="T9" fmla="*/ 2 h 150"/>
                  <a:gd name="T10" fmla="*/ 117 w 150"/>
                  <a:gd name="T11" fmla="*/ 13 h 150"/>
                  <a:gd name="T12" fmla="*/ 137 w 150"/>
                  <a:gd name="T13" fmla="*/ 33 h 150"/>
                  <a:gd name="T14" fmla="*/ 148 w 150"/>
                  <a:gd name="T15" fmla="*/ 60 h 150"/>
                  <a:gd name="T16" fmla="*/ 148 w 150"/>
                  <a:gd name="T17" fmla="*/ 90 h 150"/>
                  <a:gd name="T18" fmla="*/ 137 w 150"/>
                  <a:gd name="T19" fmla="*/ 117 h 150"/>
                  <a:gd name="T20" fmla="*/ 117 w 150"/>
                  <a:gd name="T21" fmla="*/ 137 h 150"/>
                  <a:gd name="T22" fmla="*/ 90 w 150"/>
                  <a:gd name="T23" fmla="*/ 148 h 150"/>
                  <a:gd name="T24" fmla="*/ 60 w 150"/>
                  <a:gd name="T25" fmla="*/ 148 h 150"/>
                  <a:gd name="T26" fmla="*/ 33 w 150"/>
                  <a:gd name="T27" fmla="*/ 137 h 150"/>
                  <a:gd name="T28" fmla="*/ 13 w 150"/>
                  <a:gd name="T29" fmla="*/ 117 h 150"/>
                  <a:gd name="T30" fmla="*/ 2 w 150"/>
                  <a:gd name="T31" fmla="*/ 90 h 150"/>
                  <a:gd name="T32" fmla="*/ 5 w 150"/>
                  <a:gd name="T33" fmla="*/ 73 h 150"/>
                  <a:gd name="T34" fmla="*/ 6 w 150"/>
                  <a:gd name="T35" fmla="*/ 89 h 150"/>
                  <a:gd name="T36" fmla="*/ 11 w 150"/>
                  <a:gd name="T37" fmla="*/ 102 h 150"/>
                  <a:gd name="T38" fmla="*/ 17 w 150"/>
                  <a:gd name="T39" fmla="*/ 114 h 150"/>
                  <a:gd name="T40" fmla="*/ 25 w 150"/>
                  <a:gd name="T41" fmla="*/ 125 h 150"/>
                  <a:gd name="T42" fmla="*/ 36 w 150"/>
                  <a:gd name="T43" fmla="*/ 133 h 150"/>
                  <a:gd name="T44" fmla="*/ 47 w 150"/>
                  <a:gd name="T45" fmla="*/ 140 h 150"/>
                  <a:gd name="T46" fmla="*/ 61 w 150"/>
                  <a:gd name="T47" fmla="*/ 144 h 150"/>
                  <a:gd name="T48" fmla="*/ 75 w 150"/>
                  <a:gd name="T49" fmla="*/ 146 h 150"/>
                  <a:gd name="T50" fmla="*/ 89 w 150"/>
                  <a:gd name="T51" fmla="*/ 144 h 150"/>
                  <a:gd name="T52" fmla="*/ 102 w 150"/>
                  <a:gd name="T53" fmla="*/ 140 h 150"/>
                  <a:gd name="T54" fmla="*/ 114 w 150"/>
                  <a:gd name="T55" fmla="*/ 134 h 150"/>
                  <a:gd name="T56" fmla="*/ 124 w 150"/>
                  <a:gd name="T57" fmla="*/ 125 h 150"/>
                  <a:gd name="T58" fmla="*/ 133 w 150"/>
                  <a:gd name="T59" fmla="*/ 115 h 150"/>
                  <a:gd name="T60" fmla="*/ 140 w 150"/>
                  <a:gd name="T61" fmla="*/ 103 h 150"/>
                  <a:gd name="T62" fmla="*/ 144 w 150"/>
                  <a:gd name="T63" fmla="*/ 90 h 150"/>
                  <a:gd name="T64" fmla="*/ 145 w 150"/>
                  <a:gd name="T65" fmla="*/ 75 h 150"/>
                  <a:gd name="T66" fmla="*/ 144 w 150"/>
                  <a:gd name="T67" fmla="*/ 61 h 150"/>
                  <a:gd name="T68" fmla="*/ 140 w 150"/>
                  <a:gd name="T69" fmla="*/ 48 h 150"/>
                  <a:gd name="T70" fmla="*/ 133 w 150"/>
                  <a:gd name="T71" fmla="*/ 36 h 150"/>
                  <a:gd name="T72" fmla="*/ 125 w 150"/>
                  <a:gd name="T73" fmla="*/ 26 h 150"/>
                  <a:gd name="T74" fmla="*/ 114 w 150"/>
                  <a:gd name="T75" fmla="*/ 17 h 150"/>
                  <a:gd name="T76" fmla="*/ 102 w 150"/>
                  <a:gd name="T77" fmla="*/ 11 h 150"/>
                  <a:gd name="T78" fmla="*/ 89 w 150"/>
                  <a:gd name="T79" fmla="*/ 6 h 150"/>
                  <a:gd name="T80" fmla="*/ 75 w 150"/>
                  <a:gd name="T81" fmla="*/ 5 h 150"/>
                  <a:gd name="T82" fmla="*/ 61 w 150"/>
                  <a:gd name="T83" fmla="*/ 6 h 150"/>
                  <a:gd name="T84" fmla="*/ 48 w 150"/>
                  <a:gd name="T85" fmla="*/ 10 h 150"/>
                  <a:gd name="T86" fmla="*/ 36 w 150"/>
                  <a:gd name="T87" fmla="*/ 17 h 150"/>
                  <a:gd name="T88" fmla="*/ 26 w 150"/>
                  <a:gd name="T89" fmla="*/ 25 h 150"/>
                  <a:gd name="T90" fmla="*/ 17 w 150"/>
                  <a:gd name="T91" fmla="*/ 36 h 150"/>
                  <a:gd name="T92" fmla="*/ 11 w 150"/>
                  <a:gd name="T93" fmla="*/ 48 h 150"/>
                  <a:gd name="T94" fmla="*/ 6 w 150"/>
                  <a:gd name="T95" fmla="*/ 61 h 150"/>
                  <a:gd name="T96" fmla="*/ 0 w 150"/>
                  <a:gd name="T9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50">
                    <a:moveTo>
                      <a:pt x="0" y="77"/>
                    </a:moveTo>
                    <a:lnTo>
                      <a:pt x="2" y="60"/>
                    </a:lnTo>
                    <a:lnTo>
                      <a:pt x="7" y="46"/>
                    </a:lnTo>
                    <a:lnTo>
                      <a:pt x="13" y="33"/>
                    </a:lnTo>
                    <a:lnTo>
                      <a:pt x="22" y="22"/>
                    </a:lnTo>
                    <a:lnTo>
                      <a:pt x="33" y="13"/>
                    </a:lnTo>
                    <a:lnTo>
                      <a:pt x="46" y="6"/>
                    </a:lnTo>
                    <a:lnTo>
                      <a:pt x="60" y="2"/>
                    </a:lnTo>
                    <a:lnTo>
                      <a:pt x="75" y="0"/>
                    </a:lnTo>
                    <a:lnTo>
                      <a:pt x="90" y="2"/>
                    </a:lnTo>
                    <a:lnTo>
                      <a:pt x="104" y="6"/>
                    </a:lnTo>
                    <a:lnTo>
                      <a:pt x="117" y="13"/>
                    </a:lnTo>
                    <a:lnTo>
                      <a:pt x="128" y="22"/>
                    </a:lnTo>
                    <a:lnTo>
                      <a:pt x="137" y="33"/>
                    </a:lnTo>
                    <a:lnTo>
                      <a:pt x="144" y="46"/>
                    </a:lnTo>
                    <a:lnTo>
                      <a:pt x="148" y="60"/>
                    </a:lnTo>
                    <a:lnTo>
                      <a:pt x="150" y="75"/>
                    </a:lnTo>
                    <a:lnTo>
                      <a:pt x="148" y="90"/>
                    </a:lnTo>
                    <a:lnTo>
                      <a:pt x="144" y="104"/>
                    </a:lnTo>
                    <a:lnTo>
                      <a:pt x="137" y="117"/>
                    </a:lnTo>
                    <a:lnTo>
                      <a:pt x="128" y="128"/>
                    </a:lnTo>
                    <a:lnTo>
                      <a:pt x="117" y="137"/>
                    </a:lnTo>
                    <a:lnTo>
                      <a:pt x="104" y="144"/>
                    </a:lnTo>
                    <a:lnTo>
                      <a:pt x="90" y="148"/>
                    </a:lnTo>
                    <a:lnTo>
                      <a:pt x="75" y="150"/>
                    </a:lnTo>
                    <a:lnTo>
                      <a:pt x="60" y="148"/>
                    </a:lnTo>
                    <a:lnTo>
                      <a:pt x="46" y="144"/>
                    </a:lnTo>
                    <a:lnTo>
                      <a:pt x="33" y="137"/>
                    </a:lnTo>
                    <a:lnTo>
                      <a:pt x="22" y="128"/>
                    </a:lnTo>
                    <a:lnTo>
                      <a:pt x="13" y="117"/>
                    </a:lnTo>
                    <a:lnTo>
                      <a:pt x="7" y="104"/>
                    </a:lnTo>
                    <a:lnTo>
                      <a:pt x="2" y="90"/>
                    </a:lnTo>
                    <a:lnTo>
                      <a:pt x="0" y="73"/>
                    </a:lnTo>
                    <a:lnTo>
                      <a:pt x="5" y="73"/>
                    </a:lnTo>
                    <a:lnTo>
                      <a:pt x="6" y="90"/>
                    </a:lnTo>
                    <a:lnTo>
                      <a:pt x="6" y="89"/>
                    </a:lnTo>
                    <a:lnTo>
                      <a:pt x="11" y="103"/>
                    </a:lnTo>
                    <a:lnTo>
                      <a:pt x="11" y="102"/>
                    </a:lnTo>
                    <a:lnTo>
                      <a:pt x="17" y="115"/>
                    </a:lnTo>
                    <a:lnTo>
                      <a:pt x="17" y="114"/>
                    </a:lnTo>
                    <a:lnTo>
                      <a:pt x="26" y="125"/>
                    </a:lnTo>
                    <a:lnTo>
                      <a:pt x="25" y="125"/>
                    </a:lnTo>
                    <a:lnTo>
                      <a:pt x="36" y="134"/>
                    </a:lnTo>
                    <a:lnTo>
                      <a:pt x="36" y="133"/>
                    </a:lnTo>
                    <a:lnTo>
                      <a:pt x="48" y="140"/>
                    </a:lnTo>
                    <a:lnTo>
                      <a:pt x="47" y="140"/>
                    </a:lnTo>
                    <a:lnTo>
                      <a:pt x="61" y="144"/>
                    </a:lnTo>
                    <a:lnTo>
                      <a:pt x="61" y="144"/>
                    </a:lnTo>
                    <a:lnTo>
                      <a:pt x="75" y="146"/>
                    </a:lnTo>
                    <a:lnTo>
                      <a:pt x="75" y="146"/>
                    </a:lnTo>
                    <a:lnTo>
                      <a:pt x="89" y="144"/>
                    </a:lnTo>
                    <a:lnTo>
                      <a:pt x="89" y="144"/>
                    </a:lnTo>
                    <a:lnTo>
                      <a:pt x="102" y="140"/>
                    </a:lnTo>
                    <a:lnTo>
                      <a:pt x="102" y="140"/>
                    </a:lnTo>
                    <a:lnTo>
                      <a:pt x="114" y="133"/>
                    </a:lnTo>
                    <a:lnTo>
                      <a:pt x="114" y="134"/>
                    </a:lnTo>
                    <a:lnTo>
                      <a:pt x="125" y="125"/>
                    </a:lnTo>
                    <a:lnTo>
                      <a:pt x="124" y="125"/>
                    </a:lnTo>
                    <a:lnTo>
                      <a:pt x="133" y="114"/>
                    </a:lnTo>
                    <a:lnTo>
                      <a:pt x="133" y="115"/>
                    </a:lnTo>
                    <a:lnTo>
                      <a:pt x="140" y="102"/>
                    </a:lnTo>
                    <a:lnTo>
                      <a:pt x="140" y="103"/>
                    </a:lnTo>
                    <a:lnTo>
                      <a:pt x="144" y="89"/>
                    </a:lnTo>
                    <a:lnTo>
                      <a:pt x="144" y="90"/>
                    </a:lnTo>
                    <a:lnTo>
                      <a:pt x="145" y="75"/>
                    </a:lnTo>
                    <a:lnTo>
                      <a:pt x="145" y="75"/>
                    </a:lnTo>
                    <a:lnTo>
                      <a:pt x="144" y="61"/>
                    </a:lnTo>
                    <a:lnTo>
                      <a:pt x="144" y="61"/>
                    </a:lnTo>
                    <a:lnTo>
                      <a:pt x="140" y="48"/>
                    </a:lnTo>
                    <a:lnTo>
                      <a:pt x="140" y="48"/>
                    </a:lnTo>
                    <a:lnTo>
                      <a:pt x="133" y="36"/>
                    </a:lnTo>
                    <a:lnTo>
                      <a:pt x="133" y="36"/>
                    </a:lnTo>
                    <a:lnTo>
                      <a:pt x="124" y="25"/>
                    </a:lnTo>
                    <a:lnTo>
                      <a:pt x="125" y="26"/>
                    </a:lnTo>
                    <a:lnTo>
                      <a:pt x="114" y="17"/>
                    </a:lnTo>
                    <a:lnTo>
                      <a:pt x="114" y="17"/>
                    </a:lnTo>
                    <a:lnTo>
                      <a:pt x="102" y="11"/>
                    </a:lnTo>
                    <a:lnTo>
                      <a:pt x="102" y="11"/>
                    </a:lnTo>
                    <a:lnTo>
                      <a:pt x="89" y="6"/>
                    </a:lnTo>
                    <a:lnTo>
                      <a:pt x="89" y="6"/>
                    </a:lnTo>
                    <a:lnTo>
                      <a:pt x="75" y="5"/>
                    </a:lnTo>
                    <a:lnTo>
                      <a:pt x="75" y="5"/>
                    </a:lnTo>
                    <a:lnTo>
                      <a:pt x="61" y="6"/>
                    </a:lnTo>
                    <a:lnTo>
                      <a:pt x="61" y="6"/>
                    </a:lnTo>
                    <a:lnTo>
                      <a:pt x="47" y="11"/>
                    </a:lnTo>
                    <a:lnTo>
                      <a:pt x="48" y="10"/>
                    </a:lnTo>
                    <a:lnTo>
                      <a:pt x="36" y="17"/>
                    </a:lnTo>
                    <a:lnTo>
                      <a:pt x="36" y="17"/>
                    </a:lnTo>
                    <a:lnTo>
                      <a:pt x="25" y="26"/>
                    </a:lnTo>
                    <a:lnTo>
                      <a:pt x="26" y="25"/>
                    </a:lnTo>
                    <a:lnTo>
                      <a:pt x="17" y="36"/>
                    </a:lnTo>
                    <a:lnTo>
                      <a:pt x="17" y="36"/>
                    </a:lnTo>
                    <a:lnTo>
                      <a:pt x="10" y="48"/>
                    </a:lnTo>
                    <a:lnTo>
                      <a:pt x="11" y="48"/>
                    </a:lnTo>
                    <a:lnTo>
                      <a:pt x="6" y="61"/>
                    </a:lnTo>
                    <a:lnTo>
                      <a:pt x="6" y="61"/>
                    </a:lnTo>
                    <a:lnTo>
                      <a:pt x="5" y="78"/>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Rectangle 117"/>
              <p:cNvSpPr>
                <a:spLocks noChangeArrowheads="1"/>
              </p:cNvSpPr>
              <p:nvPr/>
            </p:nvSpPr>
            <p:spPr bwMode="auto">
              <a:xfrm>
                <a:off x="1697" y="2709"/>
                <a:ext cx="154" cy="155"/>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18"/>
              <p:cNvSpPr>
                <a:spLocks/>
              </p:cNvSpPr>
              <p:nvPr/>
            </p:nvSpPr>
            <p:spPr bwMode="auto">
              <a:xfrm>
                <a:off x="1697" y="2702"/>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8" y="0"/>
                      <a:pt x="263" y="0"/>
                    </a:cubicBezTo>
                    <a:cubicBezTo>
                      <a:pt x="409" y="0"/>
                      <a:pt x="526" y="117"/>
                      <a:pt x="526" y="263"/>
                    </a:cubicBezTo>
                    <a:cubicBezTo>
                      <a:pt x="526" y="263"/>
                      <a:pt x="526" y="263"/>
                      <a:pt x="526" y="263"/>
                    </a:cubicBezTo>
                    <a:cubicBezTo>
                      <a:pt x="526" y="408"/>
                      <a:pt x="409"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19"/>
              <p:cNvSpPr>
                <a:spLocks/>
              </p:cNvSpPr>
              <p:nvPr/>
            </p:nvSpPr>
            <p:spPr bwMode="auto">
              <a:xfrm>
                <a:off x="1697" y="2702"/>
                <a:ext cx="145" cy="145"/>
              </a:xfrm>
              <a:custGeom>
                <a:avLst/>
                <a:gdLst>
                  <a:gd name="T0" fmla="*/ 0 w 145"/>
                  <a:gd name="T1" fmla="*/ 73 h 145"/>
                  <a:gd name="T2" fmla="*/ 73 w 145"/>
                  <a:gd name="T3" fmla="*/ 0 h 145"/>
                  <a:gd name="T4" fmla="*/ 145 w 145"/>
                  <a:gd name="T5" fmla="*/ 73 h 145"/>
                  <a:gd name="T6" fmla="*/ 145 w 145"/>
                  <a:gd name="T7" fmla="*/ 73 h 145"/>
                  <a:gd name="T8" fmla="*/ 73 w 145"/>
                  <a:gd name="T9" fmla="*/ 145 h 145"/>
                  <a:gd name="T10" fmla="*/ 0 w 145"/>
                  <a:gd name="T11" fmla="*/ 73 h 145"/>
                </a:gdLst>
                <a:ahLst/>
                <a:cxnLst>
                  <a:cxn ang="0">
                    <a:pos x="T0" y="T1"/>
                  </a:cxn>
                  <a:cxn ang="0">
                    <a:pos x="T2" y="T3"/>
                  </a:cxn>
                  <a:cxn ang="0">
                    <a:pos x="T4" y="T5"/>
                  </a:cxn>
                  <a:cxn ang="0">
                    <a:pos x="T6" y="T7"/>
                  </a:cxn>
                  <a:cxn ang="0">
                    <a:pos x="T8" y="T9"/>
                  </a:cxn>
                  <a:cxn ang="0">
                    <a:pos x="T10" y="T11"/>
                  </a:cxn>
                </a:cxnLst>
                <a:rect l="0" t="0" r="r" b="b"/>
                <a:pathLst>
                  <a:path w="145" h="145">
                    <a:moveTo>
                      <a:pt x="0" y="73"/>
                    </a:moveTo>
                    <a:cubicBezTo>
                      <a:pt x="0" y="32"/>
                      <a:pt x="33" y="0"/>
                      <a:pt x="73" y="0"/>
                    </a:cubicBezTo>
                    <a:cubicBezTo>
                      <a:pt x="113" y="0"/>
                      <a:pt x="145" y="32"/>
                      <a:pt x="145" y="73"/>
                    </a:cubicBezTo>
                    <a:cubicBezTo>
                      <a:pt x="145" y="73"/>
                      <a:pt x="145" y="73"/>
                      <a:pt x="145" y="73"/>
                    </a:cubicBezTo>
                    <a:cubicBezTo>
                      <a:pt x="145" y="112"/>
                      <a:pt x="113" y="145"/>
                      <a:pt x="73" y="145"/>
                    </a:cubicBezTo>
                    <a:cubicBezTo>
                      <a:pt x="33" y="145"/>
                      <a:pt x="0" y="112"/>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Rectangle 120"/>
              <p:cNvSpPr>
                <a:spLocks noChangeArrowheads="1"/>
              </p:cNvSpPr>
              <p:nvPr/>
            </p:nvSpPr>
            <p:spPr bwMode="auto">
              <a:xfrm>
                <a:off x="1754" y="2740"/>
                <a:ext cx="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1" name="Rectangle 121"/>
              <p:cNvSpPr>
                <a:spLocks noChangeArrowheads="1"/>
              </p:cNvSpPr>
              <p:nvPr/>
            </p:nvSpPr>
            <p:spPr bwMode="auto">
              <a:xfrm>
                <a:off x="2022" y="2798"/>
                <a:ext cx="150"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22"/>
              <p:cNvSpPr>
                <a:spLocks/>
              </p:cNvSpPr>
              <p:nvPr/>
            </p:nvSpPr>
            <p:spPr bwMode="auto">
              <a:xfrm>
                <a:off x="2026" y="2800"/>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9" y="0"/>
                      <a:pt x="526" y="118"/>
                      <a:pt x="526" y="263"/>
                    </a:cubicBezTo>
                    <a:cubicBezTo>
                      <a:pt x="526" y="263"/>
                      <a:pt x="526" y="263"/>
                      <a:pt x="526" y="263"/>
                    </a:cubicBezTo>
                    <a:cubicBezTo>
                      <a:pt x="526" y="409"/>
                      <a:pt x="409" y="526"/>
                      <a:pt x="263" y="526"/>
                    </a:cubicBezTo>
                    <a:cubicBezTo>
                      <a:pt x="118" y="526"/>
                      <a:pt x="0" y="409"/>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Rectangle 123"/>
              <p:cNvSpPr>
                <a:spLocks noChangeArrowheads="1"/>
              </p:cNvSpPr>
              <p:nvPr/>
            </p:nvSpPr>
            <p:spPr bwMode="auto">
              <a:xfrm>
                <a:off x="2022" y="2798"/>
                <a:ext cx="150"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Rectangle 124"/>
              <p:cNvSpPr>
                <a:spLocks noChangeArrowheads="1"/>
              </p:cNvSpPr>
              <p:nvPr/>
            </p:nvSpPr>
            <p:spPr bwMode="auto">
              <a:xfrm>
                <a:off x="2022" y="2793"/>
                <a:ext cx="154" cy="155"/>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25"/>
              <p:cNvSpPr>
                <a:spLocks/>
              </p:cNvSpPr>
              <p:nvPr/>
            </p:nvSpPr>
            <p:spPr bwMode="auto">
              <a:xfrm>
                <a:off x="2024" y="2797"/>
                <a:ext cx="149" cy="150"/>
              </a:xfrm>
              <a:custGeom>
                <a:avLst/>
                <a:gdLst>
                  <a:gd name="T0" fmla="*/ 2 w 149"/>
                  <a:gd name="T1" fmla="*/ 60 h 150"/>
                  <a:gd name="T2" fmla="*/ 13 w 149"/>
                  <a:gd name="T3" fmla="*/ 33 h 150"/>
                  <a:gd name="T4" fmla="*/ 33 w 149"/>
                  <a:gd name="T5" fmla="*/ 13 h 150"/>
                  <a:gd name="T6" fmla="*/ 60 w 149"/>
                  <a:gd name="T7" fmla="*/ 2 h 150"/>
                  <a:gd name="T8" fmla="*/ 90 w 149"/>
                  <a:gd name="T9" fmla="*/ 2 h 150"/>
                  <a:gd name="T10" fmla="*/ 116 w 149"/>
                  <a:gd name="T11" fmla="*/ 13 h 150"/>
                  <a:gd name="T12" fmla="*/ 136 w 149"/>
                  <a:gd name="T13" fmla="*/ 33 h 150"/>
                  <a:gd name="T14" fmla="*/ 148 w 149"/>
                  <a:gd name="T15" fmla="*/ 60 h 150"/>
                  <a:gd name="T16" fmla="*/ 148 w 149"/>
                  <a:gd name="T17" fmla="*/ 90 h 150"/>
                  <a:gd name="T18" fmla="*/ 136 w 149"/>
                  <a:gd name="T19" fmla="*/ 117 h 150"/>
                  <a:gd name="T20" fmla="*/ 116 w 149"/>
                  <a:gd name="T21" fmla="*/ 137 h 150"/>
                  <a:gd name="T22" fmla="*/ 90 w 149"/>
                  <a:gd name="T23" fmla="*/ 148 h 150"/>
                  <a:gd name="T24" fmla="*/ 60 w 149"/>
                  <a:gd name="T25" fmla="*/ 148 h 150"/>
                  <a:gd name="T26" fmla="*/ 33 w 149"/>
                  <a:gd name="T27" fmla="*/ 137 h 150"/>
                  <a:gd name="T28" fmla="*/ 13 w 149"/>
                  <a:gd name="T29" fmla="*/ 117 h 150"/>
                  <a:gd name="T30" fmla="*/ 2 w 149"/>
                  <a:gd name="T31" fmla="*/ 90 h 150"/>
                  <a:gd name="T32" fmla="*/ 5 w 149"/>
                  <a:gd name="T33" fmla="*/ 73 h 150"/>
                  <a:gd name="T34" fmla="*/ 6 w 149"/>
                  <a:gd name="T35" fmla="*/ 89 h 150"/>
                  <a:gd name="T36" fmla="*/ 10 w 149"/>
                  <a:gd name="T37" fmla="*/ 103 h 150"/>
                  <a:gd name="T38" fmla="*/ 17 w 149"/>
                  <a:gd name="T39" fmla="*/ 114 h 150"/>
                  <a:gd name="T40" fmla="*/ 25 w 149"/>
                  <a:gd name="T41" fmla="*/ 125 h 150"/>
                  <a:gd name="T42" fmla="*/ 35 w 149"/>
                  <a:gd name="T43" fmla="*/ 133 h 150"/>
                  <a:gd name="T44" fmla="*/ 47 w 149"/>
                  <a:gd name="T45" fmla="*/ 140 h 150"/>
                  <a:gd name="T46" fmla="*/ 60 w 149"/>
                  <a:gd name="T47" fmla="*/ 144 h 150"/>
                  <a:gd name="T48" fmla="*/ 75 w 149"/>
                  <a:gd name="T49" fmla="*/ 146 h 150"/>
                  <a:gd name="T50" fmla="*/ 89 w 149"/>
                  <a:gd name="T51" fmla="*/ 144 h 150"/>
                  <a:gd name="T52" fmla="*/ 102 w 149"/>
                  <a:gd name="T53" fmla="*/ 140 h 150"/>
                  <a:gd name="T54" fmla="*/ 114 w 149"/>
                  <a:gd name="T55" fmla="*/ 134 h 150"/>
                  <a:gd name="T56" fmla="*/ 124 w 149"/>
                  <a:gd name="T57" fmla="*/ 125 h 150"/>
                  <a:gd name="T58" fmla="*/ 133 w 149"/>
                  <a:gd name="T59" fmla="*/ 115 h 150"/>
                  <a:gd name="T60" fmla="*/ 139 w 149"/>
                  <a:gd name="T61" fmla="*/ 103 h 150"/>
                  <a:gd name="T62" fmla="*/ 144 w 149"/>
                  <a:gd name="T63" fmla="*/ 90 h 150"/>
                  <a:gd name="T64" fmla="*/ 145 w 149"/>
                  <a:gd name="T65" fmla="*/ 75 h 150"/>
                  <a:gd name="T66" fmla="*/ 144 w 149"/>
                  <a:gd name="T67" fmla="*/ 61 h 150"/>
                  <a:gd name="T68" fmla="*/ 139 w 149"/>
                  <a:gd name="T69" fmla="*/ 48 h 150"/>
                  <a:gd name="T70" fmla="*/ 133 w 149"/>
                  <a:gd name="T71" fmla="*/ 36 h 150"/>
                  <a:gd name="T72" fmla="*/ 124 w 149"/>
                  <a:gd name="T73" fmla="*/ 26 h 150"/>
                  <a:gd name="T74" fmla="*/ 114 w 149"/>
                  <a:gd name="T75" fmla="*/ 17 h 150"/>
                  <a:gd name="T76" fmla="*/ 102 w 149"/>
                  <a:gd name="T77" fmla="*/ 11 h 150"/>
                  <a:gd name="T78" fmla="*/ 89 w 149"/>
                  <a:gd name="T79" fmla="*/ 6 h 150"/>
                  <a:gd name="T80" fmla="*/ 75 w 149"/>
                  <a:gd name="T81" fmla="*/ 5 h 150"/>
                  <a:gd name="T82" fmla="*/ 61 w 149"/>
                  <a:gd name="T83" fmla="*/ 6 h 150"/>
                  <a:gd name="T84" fmla="*/ 48 w 149"/>
                  <a:gd name="T85" fmla="*/ 11 h 150"/>
                  <a:gd name="T86" fmla="*/ 36 w 149"/>
                  <a:gd name="T87" fmla="*/ 17 h 150"/>
                  <a:gd name="T88" fmla="*/ 25 w 149"/>
                  <a:gd name="T89" fmla="*/ 25 h 150"/>
                  <a:gd name="T90" fmla="*/ 17 w 149"/>
                  <a:gd name="T91" fmla="*/ 36 h 150"/>
                  <a:gd name="T92" fmla="*/ 10 w 149"/>
                  <a:gd name="T93" fmla="*/ 48 h 150"/>
                  <a:gd name="T94" fmla="*/ 6 w 149"/>
                  <a:gd name="T95" fmla="*/ 61 h 150"/>
                  <a:gd name="T96" fmla="*/ 0 w 149"/>
                  <a:gd name="T9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50">
                    <a:moveTo>
                      <a:pt x="0" y="77"/>
                    </a:moveTo>
                    <a:lnTo>
                      <a:pt x="2" y="60"/>
                    </a:lnTo>
                    <a:lnTo>
                      <a:pt x="6" y="46"/>
                    </a:lnTo>
                    <a:lnTo>
                      <a:pt x="13" y="33"/>
                    </a:lnTo>
                    <a:lnTo>
                      <a:pt x="22" y="22"/>
                    </a:lnTo>
                    <a:lnTo>
                      <a:pt x="33" y="13"/>
                    </a:lnTo>
                    <a:lnTo>
                      <a:pt x="46" y="6"/>
                    </a:lnTo>
                    <a:lnTo>
                      <a:pt x="60" y="2"/>
                    </a:lnTo>
                    <a:lnTo>
                      <a:pt x="75" y="0"/>
                    </a:lnTo>
                    <a:lnTo>
                      <a:pt x="90" y="2"/>
                    </a:lnTo>
                    <a:lnTo>
                      <a:pt x="104" y="6"/>
                    </a:lnTo>
                    <a:lnTo>
                      <a:pt x="116" y="13"/>
                    </a:lnTo>
                    <a:lnTo>
                      <a:pt x="127" y="22"/>
                    </a:lnTo>
                    <a:lnTo>
                      <a:pt x="136" y="33"/>
                    </a:lnTo>
                    <a:lnTo>
                      <a:pt x="143" y="46"/>
                    </a:lnTo>
                    <a:lnTo>
                      <a:pt x="148" y="60"/>
                    </a:lnTo>
                    <a:lnTo>
                      <a:pt x="149" y="75"/>
                    </a:lnTo>
                    <a:lnTo>
                      <a:pt x="148" y="90"/>
                    </a:lnTo>
                    <a:lnTo>
                      <a:pt x="143" y="105"/>
                    </a:lnTo>
                    <a:lnTo>
                      <a:pt x="136" y="117"/>
                    </a:lnTo>
                    <a:lnTo>
                      <a:pt x="127" y="128"/>
                    </a:lnTo>
                    <a:lnTo>
                      <a:pt x="116" y="137"/>
                    </a:lnTo>
                    <a:lnTo>
                      <a:pt x="104" y="144"/>
                    </a:lnTo>
                    <a:lnTo>
                      <a:pt x="90" y="148"/>
                    </a:lnTo>
                    <a:lnTo>
                      <a:pt x="75" y="150"/>
                    </a:lnTo>
                    <a:lnTo>
                      <a:pt x="60" y="148"/>
                    </a:lnTo>
                    <a:lnTo>
                      <a:pt x="46" y="144"/>
                    </a:lnTo>
                    <a:lnTo>
                      <a:pt x="33" y="137"/>
                    </a:lnTo>
                    <a:lnTo>
                      <a:pt x="22" y="128"/>
                    </a:lnTo>
                    <a:lnTo>
                      <a:pt x="13" y="117"/>
                    </a:lnTo>
                    <a:lnTo>
                      <a:pt x="6" y="105"/>
                    </a:lnTo>
                    <a:lnTo>
                      <a:pt x="2" y="90"/>
                    </a:lnTo>
                    <a:lnTo>
                      <a:pt x="0" y="73"/>
                    </a:lnTo>
                    <a:lnTo>
                      <a:pt x="5" y="73"/>
                    </a:lnTo>
                    <a:lnTo>
                      <a:pt x="6" y="90"/>
                    </a:lnTo>
                    <a:lnTo>
                      <a:pt x="6" y="89"/>
                    </a:lnTo>
                    <a:lnTo>
                      <a:pt x="10" y="103"/>
                    </a:lnTo>
                    <a:lnTo>
                      <a:pt x="10" y="103"/>
                    </a:lnTo>
                    <a:lnTo>
                      <a:pt x="17" y="115"/>
                    </a:lnTo>
                    <a:lnTo>
                      <a:pt x="17" y="114"/>
                    </a:lnTo>
                    <a:lnTo>
                      <a:pt x="25" y="125"/>
                    </a:lnTo>
                    <a:lnTo>
                      <a:pt x="25" y="125"/>
                    </a:lnTo>
                    <a:lnTo>
                      <a:pt x="36" y="134"/>
                    </a:lnTo>
                    <a:lnTo>
                      <a:pt x="35" y="133"/>
                    </a:lnTo>
                    <a:lnTo>
                      <a:pt x="48" y="140"/>
                    </a:lnTo>
                    <a:lnTo>
                      <a:pt x="47" y="140"/>
                    </a:lnTo>
                    <a:lnTo>
                      <a:pt x="61" y="144"/>
                    </a:lnTo>
                    <a:lnTo>
                      <a:pt x="60" y="144"/>
                    </a:lnTo>
                    <a:lnTo>
                      <a:pt x="75" y="146"/>
                    </a:lnTo>
                    <a:lnTo>
                      <a:pt x="75" y="146"/>
                    </a:lnTo>
                    <a:lnTo>
                      <a:pt x="89" y="144"/>
                    </a:lnTo>
                    <a:lnTo>
                      <a:pt x="89" y="144"/>
                    </a:lnTo>
                    <a:lnTo>
                      <a:pt x="102" y="140"/>
                    </a:lnTo>
                    <a:lnTo>
                      <a:pt x="102" y="140"/>
                    </a:lnTo>
                    <a:lnTo>
                      <a:pt x="114" y="133"/>
                    </a:lnTo>
                    <a:lnTo>
                      <a:pt x="114" y="134"/>
                    </a:lnTo>
                    <a:lnTo>
                      <a:pt x="124" y="125"/>
                    </a:lnTo>
                    <a:lnTo>
                      <a:pt x="124" y="125"/>
                    </a:lnTo>
                    <a:lnTo>
                      <a:pt x="133" y="114"/>
                    </a:lnTo>
                    <a:lnTo>
                      <a:pt x="133" y="115"/>
                    </a:lnTo>
                    <a:lnTo>
                      <a:pt x="139" y="103"/>
                    </a:lnTo>
                    <a:lnTo>
                      <a:pt x="139" y="103"/>
                    </a:lnTo>
                    <a:lnTo>
                      <a:pt x="144" y="89"/>
                    </a:lnTo>
                    <a:lnTo>
                      <a:pt x="144" y="90"/>
                    </a:lnTo>
                    <a:lnTo>
                      <a:pt x="145" y="75"/>
                    </a:lnTo>
                    <a:lnTo>
                      <a:pt x="145" y="75"/>
                    </a:lnTo>
                    <a:lnTo>
                      <a:pt x="144" y="61"/>
                    </a:lnTo>
                    <a:lnTo>
                      <a:pt x="144" y="61"/>
                    </a:lnTo>
                    <a:lnTo>
                      <a:pt x="139" y="48"/>
                    </a:lnTo>
                    <a:lnTo>
                      <a:pt x="139" y="48"/>
                    </a:lnTo>
                    <a:lnTo>
                      <a:pt x="133" y="36"/>
                    </a:lnTo>
                    <a:lnTo>
                      <a:pt x="133" y="36"/>
                    </a:lnTo>
                    <a:lnTo>
                      <a:pt x="124" y="25"/>
                    </a:lnTo>
                    <a:lnTo>
                      <a:pt x="124" y="26"/>
                    </a:lnTo>
                    <a:lnTo>
                      <a:pt x="114" y="17"/>
                    </a:lnTo>
                    <a:lnTo>
                      <a:pt x="114" y="17"/>
                    </a:lnTo>
                    <a:lnTo>
                      <a:pt x="102" y="10"/>
                    </a:lnTo>
                    <a:lnTo>
                      <a:pt x="102" y="11"/>
                    </a:lnTo>
                    <a:lnTo>
                      <a:pt x="89" y="6"/>
                    </a:lnTo>
                    <a:lnTo>
                      <a:pt x="89" y="6"/>
                    </a:lnTo>
                    <a:lnTo>
                      <a:pt x="75" y="5"/>
                    </a:lnTo>
                    <a:lnTo>
                      <a:pt x="75" y="5"/>
                    </a:lnTo>
                    <a:lnTo>
                      <a:pt x="60" y="6"/>
                    </a:lnTo>
                    <a:lnTo>
                      <a:pt x="61" y="6"/>
                    </a:lnTo>
                    <a:lnTo>
                      <a:pt x="47" y="11"/>
                    </a:lnTo>
                    <a:lnTo>
                      <a:pt x="48" y="11"/>
                    </a:lnTo>
                    <a:lnTo>
                      <a:pt x="35" y="17"/>
                    </a:lnTo>
                    <a:lnTo>
                      <a:pt x="36" y="17"/>
                    </a:lnTo>
                    <a:lnTo>
                      <a:pt x="25" y="26"/>
                    </a:lnTo>
                    <a:lnTo>
                      <a:pt x="25" y="25"/>
                    </a:lnTo>
                    <a:lnTo>
                      <a:pt x="17" y="36"/>
                    </a:lnTo>
                    <a:lnTo>
                      <a:pt x="17" y="36"/>
                    </a:lnTo>
                    <a:lnTo>
                      <a:pt x="10" y="48"/>
                    </a:lnTo>
                    <a:lnTo>
                      <a:pt x="10" y="48"/>
                    </a:lnTo>
                    <a:lnTo>
                      <a:pt x="6" y="61"/>
                    </a:lnTo>
                    <a:lnTo>
                      <a:pt x="6" y="61"/>
                    </a:lnTo>
                    <a:lnTo>
                      <a:pt x="5" y="78"/>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26"/>
              <p:cNvSpPr>
                <a:spLocks noChangeArrowheads="1"/>
              </p:cNvSpPr>
              <p:nvPr/>
            </p:nvSpPr>
            <p:spPr bwMode="auto">
              <a:xfrm>
                <a:off x="2022" y="2793"/>
                <a:ext cx="154" cy="155"/>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27"/>
              <p:cNvSpPr>
                <a:spLocks/>
              </p:cNvSpPr>
              <p:nvPr/>
            </p:nvSpPr>
            <p:spPr bwMode="auto">
              <a:xfrm>
                <a:off x="2024" y="2788"/>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8" y="0"/>
                      <a:pt x="526" y="118"/>
                      <a:pt x="526" y="263"/>
                    </a:cubicBezTo>
                    <a:cubicBezTo>
                      <a:pt x="526" y="263"/>
                      <a:pt x="526" y="263"/>
                      <a:pt x="526" y="263"/>
                    </a:cubicBezTo>
                    <a:cubicBezTo>
                      <a:pt x="526" y="408"/>
                      <a:pt x="408"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28"/>
              <p:cNvSpPr>
                <a:spLocks/>
              </p:cNvSpPr>
              <p:nvPr/>
            </p:nvSpPr>
            <p:spPr bwMode="auto">
              <a:xfrm>
                <a:off x="2024" y="2788"/>
                <a:ext cx="145" cy="145"/>
              </a:xfrm>
              <a:custGeom>
                <a:avLst/>
                <a:gdLst>
                  <a:gd name="T0" fmla="*/ 0 w 145"/>
                  <a:gd name="T1" fmla="*/ 73 h 145"/>
                  <a:gd name="T2" fmla="*/ 73 w 145"/>
                  <a:gd name="T3" fmla="*/ 0 h 145"/>
                  <a:gd name="T4" fmla="*/ 145 w 145"/>
                  <a:gd name="T5" fmla="*/ 73 h 145"/>
                  <a:gd name="T6" fmla="*/ 145 w 145"/>
                  <a:gd name="T7" fmla="*/ 73 h 145"/>
                  <a:gd name="T8" fmla="*/ 73 w 145"/>
                  <a:gd name="T9" fmla="*/ 145 h 145"/>
                  <a:gd name="T10" fmla="*/ 0 w 145"/>
                  <a:gd name="T11" fmla="*/ 73 h 145"/>
                </a:gdLst>
                <a:ahLst/>
                <a:cxnLst>
                  <a:cxn ang="0">
                    <a:pos x="T0" y="T1"/>
                  </a:cxn>
                  <a:cxn ang="0">
                    <a:pos x="T2" y="T3"/>
                  </a:cxn>
                  <a:cxn ang="0">
                    <a:pos x="T4" y="T5"/>
                  </a:cxn>
                  <a:cxn ang="0">
                    <a:pos x="T6" y="T7"/>
                  </a:cxn>
                  <a:cxn ang="0">
                    <a:pos x="T8" y="T9"/>
                  </a:cxn>
                  <a:cxn ang="0">
                    <a:pos x="T10" y="T11"/>
                  </a:cxn>
                </a:cxnLst>
                <a:rect l="0" t="0" r="r" b="b"/>
                <a:pathLst>
                  <a:path w="145" h="145">
                    <a:moveTo>
                      <a:pt x="0" y="73"/>
                    </a:moveTo>
                    <a:cubicBezTo>
                      <a:pt x="0" y="33"/>
                      <a:pt x="33" y="0"/>
                      <a:pt x="73" y="0"/>
                    </a:cubicBezTo>
                    <a:cubicBezTo>
                      <a:pt x="113" y="0"/>
                      <a:pt x="145" y="33"/>
                      <a:pt x="145" y="73"/>
                    </a:cubicBezTo>
                    <a:cubicBezTo>
                      <a:pt x="145" y="73"/>
                      <a:pt x="145" y="73"/>
                      <a:pt x="145" y="73"/>
                    </a:cubicBezTo>
                    <a:cubicBezTo>
                      <a:pt x="145" y="112"/>
                      <a:pt x="113" y="145"/>
                      <a:pt x="73" y="145"/>
                    </a:cubicBezTo>
                    <a:cubicBezTo>
                      <a:pt x="33" y="145"/>
                      <a:pt x="0" y="112"/>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Rectangle 129"/>
              <p:cNvSpPr>
                <a:spLocks noChangeArrowheads="1"/>
              </p:cNvSpPr>
              <p:nvPr/>
            </p:nvSpPr>
            <p:spPr bwMode="auto">
              <a:xfrm>
                <a:off x="2079" y="2824"/>
                <a:ext cx="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70" name="Line 130"/>
              <p:cNvSpPr>
                <a:spLocks noChangeShapeType="1"/>
              </p:cNvSpPr>
              <p:nvPr/>
            </p:nvSpPr>
            <p:spPr bwMode="auto">
              <a:xfrm flipH="1" flipV="1">
                <a:off x="1687" y="2522"/>
                <a:ext cx="83" cy="180"/>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Line 131"/>
              <p:cNvSpPr>
                <a:spLocks noChangeShapeType="1"/>
              </p:cNvSpPr>
              <p:nvPr/>
            </p:nvSpPr>
            <p:spPr bwMode="auto">
              <a:xfrm>
                <a:off x="1821" y="2826"/>
                <a:ext cx="203" cy="35"/>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Rectangle 132"/>
              <p:cNvSpPr>
                <a:spLocks noChangeArrowheads="1"/>
              </p:cNvSpPr>
              <p:nvPr/>
            </p:nvSpPr>
            <p:spPr bwMode="auto">
              <a:xfrm>
                <a:off x="813" y="2388"/>
                <a:ext cx="185" cy="185"/>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33"/>
              <p:cNvSpPr>
                <a:spLocks/>
              </p:cNvSpPr>
              <p:nvPr/>
            </p:nvSpPr>
            <p:spPr bwMode="auto">
              <a:xfrm>
                <a:off x="814" y="2389"/>
                <a:ext cx="178" cy="178"/>
              </a:xfrm>
              <a:custGeom>
                <a:avLst/>
                <a:gdLst>
                  <a:gd name="T0" fmla="*/ 0 w 646"/>
                  <a:gd name="T1" fmla="*/ 323 h 647"/>
                  <a:gd name="T2" fmla="*/ 323 w 646"/>
                  <a:gd name="T3" fmla="*/ 0 h 647"/>
                  <a:gd name="T4" fmla="*/ 646 w 646"/>
                  <a:gd name="T5" fmla="*/ 323 h 647"/>
                  <a:gd name="T6" fmla="*/ 646 w 646"/>
                  <a:gd name="T7" fmla="*/ 323 h 647"/>
                  <a:gd name="T8" fmla="*/ 323 w 646"/>
                  <a:gd name="T9" fmla="*/ 647 h 647"/>
                  <a:gd name="T10" fmla="*/ 0 w 646"/>
                  <a:gd name="T11" fmla="*/ 323 h 647"/>
                </a:gdLst>
                <a:ahLst/>
                <a:cxnLst>
                  <a:cxn ang="0">
                    <a:pos x="T0" y="T1"/>
                  </a:cxn>
                  <a:cxn ang="0">
                    <a:pos x="T2" y="T3"/>
                  </a:cxn>
                  <a:cxn ang="0">
                    <a:pos x="T4" y="T5"/>
                  </a:cxn>
                  <a:cxn ang="0">
                    <a:pos x="T6" y="T7"/>
                  </a:cxn>
                  <a:cxn ang="0">
                    <a:pos x="T8" y="T9"/>
                  </a:cxn>
                  <a:cxn ang="0">
                    <a:pos x="T10" y="T11"/>
                  </a:cxn>
                </a:cxnLst>
                <a:rect l="0" t="0" r="r" b="b"/>
                <a:pathLst>
                  <a:path w="646" h="647">
                    <a:moveTo>
                      <a:pt x="0" y="323"/>
                    </a:moveTo>
                    <a:cubicBezTo>
                      <a:pt x="0" y="145"/>
                      <a:pt x="144" y="0"/>
                      <a:pt x="323" y="0"/>
                    </a:cubicBezTo>
                    <a:cubicBezTo>
                      <a:pt x="502" y="0"/>
                      <a:pt x="646" y="145"/>
                      <a:pt x="646" y="323"/>
                    </a:cubicBezTo>
                    <a:cubicBezTo>
                      <a:pt x="646" y="323"/>
                      <a:pt x="646" y="323"/>
                      <a:pt x="646" y="323"/>
                    </a:cubicBezTo>
                    <a:cubicBezTo>
                      <a:pt x="646" y="502"/>
                      <a:pt x="502" y="647"/>
                      <a:pt x="323" y="647"/>
                    </a:cubicBezTo>
                    <a:cubicBezTo>
                      <a:pt x="144" y="647"/>
                      <a:pt x="0" y="502"/>
                      <a:pt x="0" y="32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4" name="Rectangle 134"/>
              <p:cNvSpPr>
                <a:spLocks noChangeArrowheads="1"/>
              </p:cNvSpPr>
              <p:nvPr/>
            </p:nvSpPr>
            <p:spPr bwMode="auto">
              <a:xfrm>
                <a:off x="813" y="2388"/>
                <a:ext cx="185" cy="185"/>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35"/>
              <p:cNvSpPr>
                <a:spLocks noChangeArrowheads="1"/>
              </p:cNvSpPr>
              <p:nvPr/>
            </p:nvSpPr>
            <p:spPr bwMode="auto">
              <a:xfrm>
                <a:off x="809" y="2383"/>
                <a:ext cx="189" cy="19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36"/>
              <p:cNvSpPr>
                <a:spLocks/>
              </p:cNvSpPr>
              <p:nvPr/>
            </p:nvSpPr>
            <p:spPr bwMode="auto">
              <a:xfrm>
                <a:off x="812" y="2387"/>
                <a:ext cx="182" cy="183"/>
              </a:xfrm>
              <a:custGeom>
                <a:avLst/>
                <a:gdLst>
                  <a:gd name="T0" fmla="*/ 2 w 182"/>
                  <a:gd name="T1" fmla="*/ 73 h 183"/>
                  <a:gd name="T2" fmla="*/ 16 w 182"/>
                  <a:gd name="T3" fmla="*/ 40 h 183"/>
                  <a:gd name="T4" fmla="*/ 40 w 182"/>
                  <a:gd name="T5" fmla="*/ 15 h 183"/>
                  <a:gd name="T6" fmla="*/ 73 w 182"/>
                  <a:gd name="T7" fmla="*/ 2 h 183"/>
                  <a:gd name="T8" fmla="*/ 109 w 182"/>
                  <a:gd name="T9" fmla="*/ 2 h 183"/>
                  <a:gd name="T10" fmla="*/ 142 w 182"/>
                  <a:gd name="T11" fmla="*/ 15 h 183"/>
                  <a:gd name="T12" fmla="*/ 167 w 182"/>
                  <a:gd name="T13" fmla="*/ 40 h 183"/>
                  <a:gd name="T14" fmla="*/ 180 w 182"/>
                  <a:gd name="T15" fmla="*/ 73 h 183"/>
                  <a:gd name="T16" fmla="*/ 180 w 182"/>
                  <a:gd name="T17" fmla="*/ 109 h 183"/>
                  <a:gd name="T18" fmla="*/ 167 w 182"/>
                  <a:gd name="T19" fmla="*/ 142 h 183"/>
                  <a:gd name="T20" fmla="*/ 142 w 182"/>
                  <a:gd name="T21" fmla="*/ 167 h 183"/>
                  <a:gd name="T22" fmla="*/ 109 w 182"/>
                  <a:gd name="T23" fmla="*/ 181 h 183"/>
                  <a:gd name="T24" fmla="*/ 73 w 182"/>
                  <a:gd name="T25" fmla="*/ 181 h 183"/>
                  <a:gd name="T26" fmla="*/ 40 w 182"/>
                  <a:gd name="T27" fmla="*/ 167 h 183"/>
                  <a:gd name="T28" fmla="*/ 16 w 182"/>
                  <a:gd name="T29" fmla="*/ 142 h 183"/>
                  <a:gd name="T30" fmla="*/ 2 w 182"/>
                  <a:gd name="T31" fmla="*/ 109 h 183"/>
                  <a:gd name="T32" fmla="*/ 4 w 182"/>
                  <a:gd name="T33" fmla="*/ 89 h 183"/>
                  <a:gd name="T34" fmla="*/ 6 w 182"/>
                  <a:gd name="T35" fmla="*/ 108 h 183"/>
                  <a:gd name="T36" fmla="*/ 11 w 182"/>
                  <a:gd name="T37" fmla="*/ 125 h 183"/>
                  <a:gd name="T38" fmla="*/ 19 w 182"/>
                  <a:gd name="T39" fmla="*/ 139 h 183"/>
                  <a:gd name="T40" fmla="*/ 30 w 182"/>
                  <a:gd name="T41" fmla="*/ 152 h 183"/>
                  <a:gd name="T42" fmla="*/ 42 w 182"/>
                  <a:gd name="T43" fmla="*/ 163 h 183"/>
                  <a:gd name="T44" fmla="*/ 57 w 182"/>
                  <a:gd name="T45" fmla="*/ 171 h 183"/>
                  <a:gd name="T46" fmla="*/ 73 w 182"/>
                  <a:gd name="T47" fmla="*/ 176 h 183"/>
                  <a:gd name="T48" fmla="*/ 91 w 182"/>
                  <a:gd name="T49" fmla="*/ 178 h 183"/>
                  <a:gd name="T50" fmla="*/ 108 w 182"/>
                  <a:gd name="T51" fmla="*/ 176 h 183"/>
                  <a:gd name="T52" fmla="*/ 125 w 182"/>
                  <a:gd name="T53" fmla="*/ 171 h 183"/>
                  <a:gd name="T54" fmla="*/ 139 w 182"/>
                  <a:gd name="T55" fmla="*/ 163 h 183"/>
                  <a:gd name="T56" fmla="*/ 152 w 182"/>
                  <a:gd name="T57" fmla="*/ 153 h 183"/>
                  <a:gd name="T58" fmla="*/ 163 w 182"/>
                  <a:gd name="T59" fmla="*/ 140 h 183"/>
                  <a:gd name="T60" fmla="*/ 171 w 182"/>
                  <a:gd name="T61" fmla="*/ 125 h 183"/>
                  <a:gd name="T62" fmla="*/ 176 w 182"/>
                  <a:gd name="T63" fmla="*/ 109 h 183"/>
                  <a:gd name="T64" fmla="*/ 178 w 182"/>
                  <a:gd name="T65" fmla="*/ 91 h 183"/>
                  <a:gd name="T66" fmla="*/ 176 w 182"/>
                  <a:gd name="T67" fmla="*/ 74 h 183"/>
                  <a:gd name="T68" fmla="*/ 171 w 182"/>
                  <a:gd name="T69" fmla="*/ 57 h 183"/>
                  <a:gd name="T70" fmla="*/ 163 w 182"/>
                  <a:gd name="T71" fmla="*/ 43 h 183"/>
                  <a:gd name="T72" fmla="*/ 153 w 182"/>
                  <a:gd name="T73" fmla="*/ 30 h 183"/>
                  <a:gd name="T74" fmla="*/ 140 w 182"/>
                  <a:gd name="T75" fmla="*/ 19 h 183"/>
                  <a:gd name="T76" fmla="*/ 125 w 182"/>
                  <a:gd name="T77" fmla="*/ 11 h 183"/>
                  <a:gd name="T78" fmla="*/ 109 w 182"/>
                  <a:gd name="T79" fmla="*/ 6 h 183"/>
                  <a:gd name="T80" fmla="*/ 91 w 182"/>
                  <a:gd name="T81" fmla="*/ 4 h 183"/>
                  <a:gd name="T82" fmla="*/ 74 w 182"/>
                  <a:gd name="T83" fmla="*/ 6 h 183"/>
                  <a:gd name="T84" fmla="*/ 57 w 182"/>
                  <a:gd name="T85" fmla="*/ 11 h 183"/>
                  <a:gd name="T86" fmla="*/ 43 w 182"/>
                  <a:gd name="T87" fmla="*/ 19 h 183"/>
                  <a:gd name="T88" fmla="*/ 30 w 182"/>
                  <a:gd name="T89" fmla="*/ 30 h 183"/>
                  <a:gd name="T90" fmla="*/ 19 w 182"/>
                  <a:gd name="T91" fmla="*/ 42 h 183"/>
                  <a:gd name="T92" fmla="*/ 11 w 182"/>
                  <a:gd name="T93" fmla="*/ 57 h 183"/>
                  <a:gd name="T94" fmla="*/ 6 w 182"/>
                  <a:gd name="T95" fmla="*/ 73 h 183"/>
                  <a:gd name="T96" fmla="*/ 0 w 182"/>
                  <a:gd name="T97" fmla="*/ 9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2" h="183">
                    <a:moveTo>
                      <a:pt x="0" y="93"/>
                    </a:moveTo>
                    <a:lnTo>
                      <a:pt x="2" y="73"/>
                    </a:lnTo>
                    <a:lnTo>
                      <a:pt x="7" y="55"/>
                    </a:lnTo>
                    <a:lnTo>
                      <a:pt x="16" y="40"/>
                    </a:lnTo>
                    <a:lnTo>
                      <a:pt x="27" y="27"/>
                    </a:lnTo>
                    <a:lnTo>
                      <a:pt x="40" y="15"/>
                    </a:lnTo>
                    <a:lnTo>
                      <a:pt x="56" y="7"/>
                    </a:lnTo>
                    <a:lnTo>
                      <a:pt x="73" y="2"/>
                    </a:lnTo>
                    <a:lnTo>
                      <a:pt x="91" y="0"/>
                    </a:lnTo>
                    <a:lnTo>
                      <a:pt x="109" y="2"/>
                    </a:lnTo>
                    <a:lnTo>
                      <a:pt x="127" y="7"/>
                    </a:lnTo>
                    <a:lnTo>
                      <a:pt x="142" y="15"/>
                    </a:lnTo>
                    <a:lnTo>
                      <a:pt x="156" y="27"/>
                    </a:lnTo>
                    <a:lnTo>
                      <a:pt x="167" y="40"/>
                    </a:lnTo>
                    <a:lnTo>
                      <a:pt x="175" y="55"/>
                    </a:lnTo>
                    <a:lnTo>
                      <a:pt x="180" y="73"/>
                    </a:lnTo>
                    <a:lnTo>
                      <a:pt x="182" y="91"/>
                    </a:lnTo>
                    <a:lnTo>
                      <a:pt x="180" y="109"/>
                    </a:lnTo>
                    <a:lnTo>
                      <a:pt x="175" y="127"/>
                    </a:lnTo>
                    <a:lnTo>
                      <a:pt x="167" y="142"/>
                    </a:lnTo>
                    <a:lnTo>
                      <a:pt x="156" y="156"/>
                    </a:lnTo>
                    <a:lnTo>
                      <a:pt x="142" y="167"/>
                    </a:lnTo>
                    <a:lnTo>
                      <a:pt x="127" y="176"/>
                    </a:lnTo>
                    <a:lnTo>
                      <a:pt x="109" y="181"/>
                    </a:lnTo>
                    <a:lnTo>
                      <a:pt x="91" y="183"/>
                    </a:lnTo>
                    <a:lnTo>
                      <a:pt x="73" y="181"/>
                    </a:lnTo>
                    <a:lnTo>
                      <a:pt x="56" y="176"/>
                    </a:lnTo>
                    <a:lnTo>
                      <a:pt x="40" y="167"/>
                    </a:lnTo>
                    <a:lnTo>
                      <a:pt x="27" y="156"/>
                    </a:lnTo>
                    <a:lnTo>
                      <a:pt x="16" y="142"/>
                    </a:lnTo>
                    <a:lnTo>
                      <a:pt x="7" y="127"/>
                    </a:lnTo>
                    <a:lnTo>
                      <a:pt x="2" y="109"/>
                    </a:lnTo>
                    <a:lnTo>
                      <a:pt x="0" y="89"/>
                    </a:lnTo>
                    <a:lnTo>
                      <a:pt x="4" y="89"/>
                    </a:lnTo>
                    <a:lnTo>
                      <a:pt x="6" y="109"/>
                    </a:lnTo>
                    <a:lnTo>
                      <a:pt x="6" y="108"/>
                    </a:lnTo>
                    <a:lnTo>
                      <a:pt x="11" y="125"/>
                    </a:lnTo>
                    <a:lnTo>
                      <a:pt x="11" y="125"/>
                    </a:lnTo>
                    <a:lnTo>
                      <a:pt x="19" y="140"/>
                    </a:lnTo>
                    <a:lnTo>
                      <a:pt x="19" y="139"/>
                    </a:lnTo>
                    <a:lnTo>
                      <a:pt x="30" y="153"/>
                    </a:lnTo>
                    <a:lnTo>
                      <a:pt x="30" y="152"/>
                    </a:lnTo>
                    <a:lnTo>
                      <a:pt x="43" y="163"/>
                    </a:lnTo>
                    <a:lnTo>
                      <a:pt x="42" y="163"/>
                    </a:lnTo>
                    <a:lnTo>
                      <a:pt x="57" y="171"/>
                    </a:lnTo>
                    <a:lnTo>
                      <a:pt x="57" y="171"/>
                    </a:lnTo>
                    <a:lnTo>
                      <a:pt x="74" y="176"/>
                    </a:lnTo>
                    <a:lnTo>
                      <a:pt x="73" y="176"/>
                    </a:lnTo>
                    <a:lnTo>
                      <a:pt x="91" y="178"/>
                    </a:lnTo>
                    <a:lnTo>
                      <a:pt x="91" y="178"/>
                    </a:lnTo>
                    <a:lnTo>
                      <a:pt x="109" y="176"/>
                    </a:lnTo>
                    <a:lnTo>
                      <a:pt x="108" y="176"/>
                    </a:lnTo>
                    <a:lnTo>
                      <a:pt x="125" y="171"/>
                    </a:lnTo>
                    <a:lnTo>
                      <a:pt x="125" y="171"/>
                    </a:lnTo>
                    <a:lnTo>
                      <a:pt x="140" y="163"/>
                    </a:lnTo>
                    <a:lnTo>
                      <a:pt x="139" y="163"/>
                    </a:lnTo>
                    <a:lnTo>
                      <a:pt x="153" y="152"/>
                    </a:lnTo>
                    <a:lnTo>
                      <a:pt x="152" y="153"/>
                    </a:lnTo>
                    <a:lnTo>
                      <a:pt x="163" y="139"/>
                    </a:lnTo>
                    <a:lnTo>
                      <a:pt x="163" y="140"/>
                    </a:lnTo>
                    <a:lnTo>
                      <a:pt x="171" y="125"/>
                    </a:lnTo>
                    <a:lnTo>
                      <a:pt x="171" y="125"/>
                    </a:lnTo>
                    <a:lnTo>
                      <a:pt x="176" y="108"/>
                    </a:lnTo>
                    <a:lnTo>
                      <a:pt x="176" y="109"/>
                    </a:lnTo>
                    <a:lnTo>
                      <a:pt x="178" y="91"/>
                    </a:lnTo>
                    <a:lnTo>
                      <a:pt x="178" y="91"/>
                    </a:lnTo>
                    <a:lnTo>
                      <a:pt x="176" y="73"/>
                    </a:lnTo>
                    <a:lnTo>
                      <a:pt x="176" y="74"/>
                    </a:lnTo>
                    <a:lnTo>
                      <a:pt x="171" y="57"/>
                    </a:lnTo>
                    <a:lnTo>
                      <a:pt x="171" y="57"/>
                    </a:lnTo>
                    <a:lnTo>
                      <a:pt x="163" y="42"/>
                    </a:lnTo>
                    <a:lnTo>
                      <a:pt x="163" y="43"/>
                    </a:lnTo>
                    <a:lnTo>
                      <a:pt x="152" y="30"/>
                    </a:lnTo>
                    <a:lnTo>
                      <a:pt x="153" y="30"/>
                    </a:lnTo>
                    <a:lnTo>
                      <a:pt x="139" y="19"/>
                    </a:lnTo>
                    <a:lnTo>
                      <a:pt x="140" y="19"/>
                    </a:lnTo>
                    <a:lnTo>
                      <a:pt x="125" y="11"/>
                    </a:lnTo>
                    <a:lnTo>
                      <a:pt x="125" y="11"/>
                    </a:lnTo>
                    <a:lnTo>
                      <a:pt x="108" y="6"/>
                    </a:lnTo>
                    <a:lnTo>
                      <a:pt x="109" y="6"/>
                    </a:lnTo>
                    <a:lnTo>
                      <a:pt x="91" y="4"/>
                    </a:lnTo>
                    <a:lnTo>
                      <a:pt x="91" y="4"/>
                    </a:lnTo>
                    <a:lnTo>
                      <a:pt x="73" y="6"/>
                    </a:lnTo>
                    <a:lnTo>
                      <a:pt x="74" y="6"/>
                    </a:lnTo>
                    <a:lnTo>
                      <a:pt x="57" y="11"/>
                    </a:lnTo>
                    <a:lnTo>
                      <a:pt x="57" y="11"/>
                    </a:lnTo>
                    <a:lnTo>
                      <a:pt x="42" y="19"/>
                    </a:lnTo>
                    <a:lnTo>
                      <a:pt x="43" y="19"/>
                    </a:lnTo>
                    <a:lnTo>
                      <a:pt x="30" y="30"/>
                    </a:lnTo>
                    <a:lnTo>
                      <a:pt x="30" y="30"/>
                    </a:lnTo>
                    <a:lnTo>
                      <a:pt x="19" y="43"/>
                    </a:lnTo>
                    <a:lnTo>
                      <a:pt x="19" y="42"/>
                    </a:lnTo>
                    <a:lnTo>
                      <a:pt x="11" y="57"/>
                    </a:lnTo>
                    <a:lnTo>
                      <a:pt x="11" y="57"/>
                    </a:lnTo>
                    <a:lnTo>
                      <a:pt x="6" y="74"/>
                    </a:lnTo>
                    <a:lnTo>
                      <a:pt x="6" y="73"/>
                    </a:lnTo>
                    <a:lnTo>
                      <a:pt x="4" y="93"/>
                    </a:lnTo>
                    <a:lnTo>
                      <a:pt x="0"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37"/>
              <p:cNvSpPr>
                <a:spLocks noChangeArrowheads="1"/>
              </p:cNvSpPr>
              <p:nvPr/>
            </p:nvSpPr>
            <p:spPr bwMode="auto">
              <a:xfrm>
                <a:off x="809" y="2383"/>
                <a:ext cx="189" cy="19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38"/>
              <p:cNvSpPr>
                <a:spLocks/>
              </p:cNvSpPr>
              <p:nvPr/>
            </p:nvSpPr>
            <p:spPr bwMode="auto">
              <a:xfrm>
                <a:off x="812" y="2377"/>
                <a:ext cx="178" cy="179"/>
              </a:xfrm>
              <a:custGeom>
                <a:avLst/>
                <a:gdLst>
                  <a:gd name="T0" fmla="*/ 0 w 647"/>
                  <a:gd name="T1" fmla="*/ 323 h 647"/>
                  <a:gd name="T2" fmla="*/ 324 w 647"/>
                  <a:gd name="T3" fmla="*/ 0 h 647"/>
                  <a:gd name="T4" fmla="*/ 647 w 647"/>
                  <a:gd name="T5" fmla="*/ 323 h 647"/>
                  <a:gd name="T6" fmla="*/ 647 w 647"/>
                  <a:gd name="T7" fmla="*/ 323 h 647"/>
                  <a:gd name="T8" fmla="*/ 324 w 647"/>
                  <a:gd name="T9" fmla="*/ 647 h 647"/>
                  <a:gd name="T10" fmla="*/ 0 w 647"/>
                  <a:gd name="T11" fmla="*/ 323 h 647"/>
                </a:gdLst>
                <a:ahLst/>
                <a:cxnLst>
                  <a:cxn ang="0">
                    <a:pos x="T0" y="T1"/>
                  </a:cxn>
                  <a:cxn ang="0">
                    <a:pos x="T2" y="T3"/>
                  </a:cxn>
                  <a:cxn ang="0">
                    <a:pos x="T4" y="T5"/>
                  </a:cxn>
                  <a:cxn ang="0">
                    <a:pos x="T6" y="T7"/>
                  </a:cxn>
                  <a:cxn ang="0">
                    <a:pos x="T8" y="T9"/>
                  </a:cxn>
                  <a:cxn ang="0">
                    <a:pos x="T10" y="T11"/>
                  </a:cxn>
                </a:cxnLst>
                <a:rect l="0" t="0" r="r" b="b"/>
                <a:pathLst>
                  <a:path w="647" h="647">
                    <a:moveTo>
                      <a:pt x="0" y="323"/>
                    </a:moveTo>
                    <a:cubicBezTo>
                      <a:pt x="0" y="144"/>
                      <a:pt x="145" y="0"/>
                      <a:pt x="324" y="0"/>
                    </a:cubicBezTo>
                    <a:cubicBezTo>
                      <a:pt x="502" y="0"/>
                      <a:pt x="647" y="144"/>
                      <a:pt x="647" y="323"/>
                    </a:cubicBezTo>
                    <a:cubicBezTo>
                      <a:pt x="647" y="323"/>
                      <a:pt x="647" y="323"/>
                      <a:pt x="647" y="323"/>
                    </a:cubicBezTo>
                    <a:cubicBezTo>
                      <a:pt x="647" y="502"/>
                      <a:pt x="502" y="647"/>
                      <a:pt x="324" y="647"/>
                    </a:cubicBezTo>
                    <a:cubicBezTo>
                      <a:pt x="145" y="647"/>
                      <a:pt x="0" y="502"/>
                      <a:pt x="0" y="32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139"/>
              <p:cNvSpPr>
                <a:spLocks/>
              </p:cNvSpPr>
              <p:nvPr/>
            </p:nvSpPr>
            <p:spPr bwMode="auto">
              <a:xfrm>
                <a:off x="812" y="2377"/>
                <a:ext cx="178" cy="179"/>
              </a:xfrm>
              <a:custGeom>
                <a:avLst/>
                <a:gdLst>
                  <a:gd name="T0" fmla="*/ 0 w 178"/>
                  <a:gd name="T1" fmla="*/ 89 h 179"/>
                  <a:gd name="T2" fmla="*/ 89 w 178"/>
                  <a:gd name="T3" fmla="*/ 0 h 179"/>
                  <a:gd name="T4" fmla="*/ 178 w 178"/>
                  <a:gd name="T5" fmla="*/ 89 h 179"/>
                  <a:gd name="T6" fmla="*/ 178 w 178"/>
                  <a:gd name="T7" fmla="*/ 89 h 179"/>
                  <a:gd name="T8" fmla="*/ 89 w 178"/>
                  <a:gd name="T9" fmla="*/ 179 h 179"/>
                  <a:gd name="T10" fmla="*/ 0 w 178"/>
                  <a:gd name="T11" fmla="*/ 89 h 179"/>
                </a:gdLst>
                <a:ahLst/>
                <a:cxnLst>
                  <a:cxn ang="0">
                    <a:pos x="T0" y="T1"/>
                  </a:cxn>
                  <a:cxn ang="0">
                    <a:pos x="T2" y="T3"/>
                  </a:cxn>
                  <a:cxn ang="0">
                    <a:pos x="T4" y="T5"/>
                  </a:cxn>
                  <a:cxn ang="0">
                    <a:pos x="T6" y="T7"/>
                  </a:cxn>
                  <a:cxn ang="0">
                    <a:pos x="T8" y="T9"/>
                  </a:cxn>
                  <a:cxn ang="0">
                    <a:pos x="T10" y="T11"/>
                  </a:cxn>
                </a:cxnLst>
                <a:rect l="0" t="0" r="r" b="b"/>
                <a:pathLst>
                  <a:path w="178" h="179">
                    <a:moveTo>
                      <a:pt x="0" y="89"/>
                    </a:moveTo>
                    <a:cubicBezTo>
                      <a:pt x="0" y="40"/>
                      <a:pt x="40" y="0"/>
                      <a:pt x="89" y="0"/>
                    </a:cubicBezTo>
                    <a:cubicBezTo>
                      <a:pt x="138" y="0"/>
                      <a:pt x="178" y="40"/>
                      <a:pt x="178" y="89"/>
                    </a:cubicBezTo>
                    <a:cubicBezTo>
                      <a:pt x="178" y="89"/>
                      <a:pt x="178" y="89"/>
                      <a:pt x="178" y="89"/>
                    </a:cubicBezTo>
                    <a:cubicBezTo>
                      <a:pt x="178" y="139"/>
                      <a:pt x="138" y="179"/>
                      <a:pt x="89" y="179"/>
                    </a:cubicBezTo>
                    <a:cubicBezTo>
                      <a:pt x="40" y="179"/>
                      <a:pt x="0" y="139"/>
                      <a:pt x="0" y="89"/>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Rectangle 140"/>
              <p:cNvSpPr>
                <a:spLocks noChangeArrowheads="1"/>
              </p:cNvSpPr>
              <p:nvPr/>
            </p:nvSpPr>
            <p:spPr bwMode="auto">
              <a:xfrm>
                <a:off x="884" y="2432"/>
                <a:ext cx="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1" name="Rectangle 141"/>
              <p:cNvSpPr>
                <a:spLocks noChangeArrowheads="1"/>
              </p:cNvSpPr>
              <p:nvPr/>
            </p:nvSpPr>
            <p:spPr bwMode="auto">
              <a:xfrm>
                <a:off x="914" y="2718"/>
                <a:ext cx="185" cy="18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42"/>
              <p:cNvSpPr>
                <a:spLocks/>
              </p:cNvSpPr>
              <p:nvPr/>
            </p:nvSpPr>
            <p:spPr bwMode="auto">
              <a:xfrm>
                <a:off x="916" y="2721"/>
                <a:ext cx="178" cy="179"/>
              </a:xfrm>
              <a:custGeom>
                <a:avLst/>
                <a:gdLst>
                  <a:gd name="T0" fmla="*/ 0 w 647"/>
                  <a:gd name="T1" fmla="*/ 324 h 647"/>
                  <a:gd name="T2" fmla="*/ 324 w 647"/>
                  <a:gd name="T3" fmla="*/ 0 h 647"/>
                  <a:gd name="T4" fmla="*/ 647 w 647"/>
                  <a:gd name="T5" fmla="*/ 324 h 647"/>
                  <a:gd name="T6" fmla="*/ 647 w 647"/>
                  <a:gd name="T7" fmla="*/ 324 h 647"/>
                  <a:gd name="T8" fmla="*/ 324 w 647"/>
                  <a:gd name="T9" fmla="*/ 647 h 647"/>
                  <a:gd name="T10" fmla="*/ 0 w 647"/>
                  <a:gd name="T11" fmla="*/ 324 h 647"/>
                </a:gdLst>
                <a:ahLst/>
                <a:cxnLst>
                  <a:cxn ang="0">
                    <a:pos x="T0" y="T1"/>
                  </a:cxn>
                  <a:cxn ang="0">
                    <a:pos x="T2" y="T3"/>
                  </a:cxn>
                  <a:cxn ang="0">
                    <a:pos x="T4" y="T5"/>
                  </a:cxn>
                  <a:cxn ang="0">
                    <a:pos x="T6" y="T7"/>
                  </a:cxn>
                  <a:cxn ang="0">
                    <a:pos x="T8" y="T9"/>
                  </a:cxn>
                  <a:cxn ang="0">
                    <a:pos x="T10" y="T11"/>
                  </a:cxn>
                </a:cxnLst>
                <a:rect l="0" t="0" r="r" b="b"/>
                <a:pathLst>
                  <a:path w="647" h="647">
                    <a:moveTo>
                      <a:pt x="0" y="324"/>
                    </a:moveTo>
                    <a:cubicBezTo>
                      <a:pt x="0" y="145"/>
                      <a:pt x="145" y="0"/>
                      <a:pt x="324" y="0"/>
                    </a:cubicBezTo>
                    <a:cubicBezTo>
                      <a:pt x="503" y="0"/>
                      <a:pt x="647" y="145"/>
                      <a:pt x="647" y="324"/>
                    </a:cubicBezTo>
                    <a:cubicBezTo>
                      <a:pt x="647" y="324"/>
                      <a:pt x="647" y="324"/>
                      <a:pt x="647" y="324"/>
                    </a:cubicBezTo>
                    <a:cubicBezTo>
                      <a:pt x="647" y="502"/>
                      <a:pt x="503" y="647"/>
                      <a:pt x="324" y="647"/>
                    </a:cubicBezTo>
                    <a:cubicBezTo>
                      <a:pt x="145" y="647"/>
                      <a:pt x="0" y="502"/>
                      <a:pt x="0" y="324"/>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3" name="Rectangle 143"/>
              <p:cNvSpPr>
                <a:spLocks noChangeArrowheads="1"/>
              </p:cNvSpPr>
              <p:nvPr/>
            </p:nvSpPr>
            <p:spPr bwMode="auto">
              <a:xfrm>
                <a:off x="914" y="2718"/>
                <a:ext cx="185" cy="186"/>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Rectangle 144"/>
              <p:cNvSpPr>
                <a:spLocks noChangeArrowheads="1"/>
              </p:cNvSpPr>
              <p:nvPr/>
            </p:nvSpPr>
            <p:spPr bwMode="auto">
              <a:xfrm>
                <a:off x="910" y="2718"/>
                <a:ext cx="189" cy="19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45"/>
              <p:cNvSpPr>
                <a:spLocks/>
              </p:cNvSpPr>
              <p:nvPr/>
            </p:nvSpPr>
            <p:spPr bwMode="auto">
              <a:xfrm>
                <a:off x="914" y="2719"/>
                <a:ext cx="182" cy="183"/>
              </a:xfrm>
              <a:custGeom>
                <a:avLst/>
                <a:gdLst>
                  <a:gd name="T0" fmla="*/ 2 w 182"/>
                  <a:gd name="T1" fmla="*/ 73 h 183"/>
                  <a:gd name="T2" fmla="*/ 16 w 182"/>
                  <a:gd name="T3" fmla="*/ 41 h 183"/>
                  <a:gd name="T4" fmla="*/ 40 w 182"/>
                  <a:gd name="T5" fmla="*/ 16 h 183"/>
                  <a:gd name="T6" fmla="*/ 73 w 182"/>
                  <a:gd name="T7" fmla="*/ 2 h 183"/>
                  <a:gd name="T8" fmla="*/ 110 w 182"/>
                  <a:gd name="T9" fmla="*/ 2 h 183"/>
                  <a:gd name="T10" fmla="*/ 142 w 182"/>
                  <a:gd name="T11" fmla="*/ 16 h 183"/>
                  <a:gd name="T12" fmla="*/ 167 w 182"/>
                  <a:gd name="T13" fmla="*/ 41 h 183"/>
                  <a:gd name="T14" fmla="*/ 180 w 182"/>
                  <a:gd name="T15" fmla="*/ 73 h 183"/>
                  <a:gd name="T16" fmla="*/ 180 w 182"/>
                  <a:gd name="T17" fmla="*/ 110 h 183"/>
                  <a:gd name="T18" fmla="*/ 167 w 182"/>
                  <a:gd name="T19" fmla="*/ 143 h 183"/>
                  <a:gd name="T20" fmla="*/ 142 w 182"/>
                  <a:gd name="T21" fmla="*/ 167 h 183"/>
                  <a:gd name="T22" fmla="*/ 110 w 182"/>
                  <a:gd name="T23" fmla="*/ 181 h 183"/>
                  <a:gd name="T24" fmla="*/ 73 w 182"/>
                  <a:gd name="T25" fmla="*/ 181 h 183"/>
                  <a:gd name="T26" fmla="*/ 40 w 182"/>
                  <a:gd name="T27" fmla="*/ 167 h 183"/>
                  <a:gd name="T28" fmla="*/ 16 w 182"/>
                  <a:gd name="T29" fmla="*/ 143 h 183"/>
                  <a:gd name="T30" fmla="*/ 2 w 182"/>
                  <a:gd name="T31" fmla="*/ 110 h 183"/>
                  <a:gd name="T32" fmla="*/ 4 w 182"/>
                  <a:gd name="T33" fmla="*/ 89 h 183"/>
                  <a:gd name="T34" fmla="*/ 6 w 182"/>
                  <a:gd name="T35" fmla="*/ 109 h 183"/>
                  <a:gd name="T36" fmla="*/ 11 w 182"/>
                  <a:gd name="T37" fmla="*/ 126 h 183"/>
                  <a:gd name="T38" fmla="*/ 19 w 182"/>
                  <a:gd name="T39" fmla="*/ 140 h 183"/>
                  <a:gd name="T40" fmla="*/ 30 w 182"/>
                  <a:gd name="T41" fmla="*/ 153 h 183"/>
                  <a:gd name="T42" fmla="*/ 43 w 182"/>
                  <a:gd name="T43" fmla="*/ 164 h 183"/>
                  <a:gd name="T44" fmla="*/ 57 w 182"/>
                  <a:gd name="T45" fmla="*/ 172 h 183"/>
                  <a:gd name="T46" fmla="*/ 74 w 182"/>
                  <a:gd name="T47" fmla="*/ 177 h 183"/>
                  <a:gd name="T48" fmla="*/ 91 w 182"/>
                  <a:gd name="T49" fmla="*/ 179 h 183"/>
                  <a:gd name="T50" fmla="*/ 109 w 182"/>
                  <a:gd name="T51" fmla="*/ 177 h 183"/>
                  <a:gd name="T52" fmla="*/ 125 w 182"/>
                  <a:gd name="T53" fmla="*/ 172 h 183"/>
                  <a:gd name="T54" fmla="*/ 140 w 182"/>
                  <a:gd name="T55" fmla="*/ 164 h 183"/>
                  <a:gd name="T56" fmla="*/ 153 w 182"/>
                  <a:gd name="T57" fmla="*/ 153 h 183"/>
                  <a:gd name="T58" fmla="*/ 163 w 182"/>
                  <a:gd name="T59" fmla="*/ 140 h 183"/>
                  <a:gd name="T60" fmla="*/ 171 w 182"/>
                  <a:gd name="T61" fmla="*/ 126 h 183"/>
                  <a:gd name="T62" fmla="*/ 176 w 182"/>
                  <a:gd name="T63" fmla="*/ 110 h 183"/>
                  <a:gd name="T64" fmla="*/ 178 w 182"/>
                  <a:gd name="T65" fmla="*/ 92 h 183"/>
                  <a:gd name="T66" fmla="*/ 176 w 182"/>
                  <a:gd name="T67" fmla="*/ 75 h 183"/>
                  <a:gd name="T68" fmla="*/ 171 w 182"/>
                  <a:gd name="T69" fmla="*/ 58 h 183"/>
                  <a:gd name="T70" fmla="*/ 163 w 182"/>
                  <a:gd name="T71" fmla="*/ 43 h 183"/>
                  <a:gd name="T72" fmla="*/ 153 w 182"/>
                  <a:gd name="T73" fmla="*/ 30 h 183"/>
                  <a:gd name="T74" fmla="*/ 140 w 182"/>
                  <a:gd name="T75" fmla="*/ 19 h 183"/>
                  <a:gd name="T76" fmla="*/ 125 w 182"/>
                  <a:gd name="T77" fmla="*/ 11 h 183"/>
                  <a:gd name="T78" fmla="*/ 109 w 182"/>
                  <a:gd name="T79" fmla="*/ 6 h 183"/>
                  <a:gd name="T80" fmla="*/ 92 w 182"/>
                  <a:gd name="T81" fmla="*/ 5 h 183"/>
                  <a:gd name="T82" fmla="*/ 74 w 182"/>
                  <a:gd name="T83" fmla="*/ 6 h 183"/>
                  <a:gd name="T84" fmla="*/ 58 w 182"/>
                  <a:gd name="T85" fmla="*/ 11 h 183"/>
                  <a:gd name="T86" fmla="*/ 43 w 182"/>
                  <a:gd name="T87" fmla="*/ 19 h 183"/>
                  <a:gd name="T88" fmla="*/ 30 w 182"/>
                  <a:gd name="T89" fmla="*/ 30 h 183"/>
                  <a:gd name="T90" fmla="*/ 19 w 182"/>
                  <a:gd name="T91" fmla="*/ 43 h 183"/>
                  <a:gd name="T92" fmla="*/ 11 w 182"/>
                  <a:gd name="T93" fmla="*/ 58 h 183"/>
                  <a:gd name="T94" fmla="*/ 6 w 182"/>
                  <a:gd name="T95" fmla="*/ 74 h 183"/>
                  <a:gd name="T96" fmla="*/ 0 w 182"/>
                  <a:gd name="T97" fmla="*/ 9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2" h="183">
                    <a:moveTo>
                      <a:pt x="0" y="94"/>
                    </a:moveTo>
                    <a:lnTo>
                      <a:pt x="2" y="73"/>
                    </a:lnTo>
                    <a:lnTo>
                      <a:pt x="7" y="56"/>
                    </a:lnTo>
                    <a:lnTo>
                      <a:pt x="16" y="41"/>
                    </a:lnTo>
                    <a:lnTo>
                      <a:pt x="27" y="27"/>
                    </a:lnTo>
                    <a:lnTo>
                      <a:pt x="40" y="16"/>
                    </a:lnTo>
                    <a:lnTo>
                      <a:pt x="56" y="7"/>
                    </a:lnTo>
                    <a:lnTo>
                      <a:pt x="73" y="2"/>
                    </a:lnTo>
                    <a:lnTo>
                      <a:pt x="91" y="0"/>
                    </a:lnTo>
                    <a:lnTo>
                      <a:pt x="110" y="2"/>
                    </a:lnTo>
                    <a:lnTo>
                      <a:pt x="127" y="7"/>
                    </a:lnTo>
                    <a:lnTo>
                      <a:pt x="142" y="16"/>
                    </a:lnTo>
                    <a:lnTo>
                      <a:pt x="156" y="27"/>
                    </a:lnTo>
                    <a:lnTo>
                      <a:pt x="167" y="41"/>
                    </a:lnTo>
                    <a:lnTo>
                      <a:pt x="175" y="56"/>
                    </a:lnTo>
                    <a:lnTo>
                      <a:pt x="180" y="73"/>
                    </a:lnTo>
                    <a:lnTo>
                      <a:pt x="182" y="92"/>
                    </a:lnTo>
                    <a:lnTo>
                      <a:pt x="180" y="110"/>
                    </a:lnTo>
                    <a:lnTo>
                      <a:pt x="175" y="127"/>
                    </a:lnTo>
                    <a:lnTo>
                      <a:pt x="167" y="143"/>
                    </a:lnTo>
                    <a:lnTo>
                      <a:pt x="156" y="156"/>
                    </a:lnTo>
                    <a:lnTo>
                      <a:pt x="142" y="167"/>
                    </a:lnTo>
                    <a:lnTo>
                      <a:pt x="127" y="176"/>
                    </a:lnTo>
                    <a:lnTo>
                      <a:pt x="110" y="181"/>
                    </a:lnTo>
                    <a:lnTo>
                      <a:pt x="91" y="183"/>
                    </a:lnTo>
                    <a:lnTo>
                      <a:pt x="73" y="181"/>
                    </a:lnTo>
                    <a:lnTo>
                      <a:pt x="56" y="176"/>
                    </a:lnTo>
                    <a:lnTo>
                      <a:pt x="40" y="167"/>
                    </a:lnTo>
                    <a:lnTo>
                      <a:pt x="27" y="156"/>
                    </a:lnTo>
                    <a:lnTo>
                      <a:pt x="16" y="143"/>
                    </a:lnTo>
                    <a:lnTo>
                      <a:pt x="7" y="127"/>
                    </a:lnTo>
                    <a:lnTo>
                      <a:pt x="2" y="110"/>
                    </a:lnTo>
                    <a:lnTo>
                      <a:pt x="0" y="90"/>
                    </a:lnTo>
                    <a:lnTo>
                      <a:pt x="4" y="89"/>
                    </a:lnTo>
                    <a:lnTo>
                      <a:pt x="6" y="110"/>
                    </a:lnTo>
                    <a:lnTo>
                      <a:pt x="6" y="109"/>
                    </a:lnTo>
                    <a:lnTo>
                      <a:pt x="11" y="126"/>
                    </a:lnTo>
                    <a:lnTo>
                      <a:pt x="11" y="126"/>
                    </a:lnTo>
                    <a:lnTo>
                      <a:pt x="19" y="140"/>
                    </a:lnTo>
                    <a:lnTo>
                      <a:pt x="19" y="140"/>
                    </a:lnTo>
                    <a:lnTo>
                      <a:pt x="30" y="153"/>
                    </a:lnTo>
                    <a:lnTo>
                      <a:pt x="30" y="153"/>
                    </a:lnTo>
                    <a:lnTo>
                      <a:pt x="43" y="164"/>
                    </a:lnTo>
                    <a:lnTo>
                      <a:pt x="43" y="164"/>
                    </a:lnTo>
                    <a:lnTo>
                      <a:pt x="58" y="172"/>
                    </a:lnTo>
                    <a:lnTo>
                      <a:pt x="57" y="172"/>
                    </a:lnTo>
                    <a:lnTo>
                      <a:pt x="74" y="177"/>
                    </a:lnTo>
                    <a:lnTo>
                      <a:pt x="74" y="177"/>
                    </a:lnTo>
                    <a:lnTo>
                      <a:pt x="92" y="179"/>
                    </a:lnTo>
                    <a:lnTo>
                      <a:pt x="91" y="179"/>
                    </a:lnTo>
                    <a:lnTo>
                      <a:pt x="109" y="177"/>
                    </a:lnTo>
                    <a:lnTo>
                      <a:pt x="109" y="177"/>
                    </a:lnTo>
                    <a:lnTo>
                      <a:pt x="125" y="172"/>
                    </a:lnTo>
                    <a:lnTo>
                      <a:pt x="125" y="172"/>
                    </a:lnTo>
                    <a:lnTo>
                      <a:pt x="140" y="164"/>
                    </a:lnTo>
                    <a:lnTo>
                      <a:pt x="140" y="164"/>
                    </a:lnTo>
                    <a:lnTo>
                      <a:pt x="153" y="153"/>
                    </a:lnTo>
                    <a:lnTo>
                      <a:pt x="153" y="153"/>
                    </a:lnTo>
                    <a:lnTo>
                      <a:pt x="163" y="140"/>
                    </a:lnTo>
                    <a:lnTo>
                      <a:pt x="163" y="140"/>
                    </a:lnTo>
                    <a:lnTo>
                      <a:pt x="171" y="126"/>
                    </a:lnTo>
                    <a:lnTo>
                      <a:pt x="171" y="126"/>
                    </a:lnTo>
                    <a:lnTo>
                      <a:pt x="176" y="109"/>
                    </a:lnTo>
                    <a:lnTo>
                      <a:pt x="176" y="110"/>
                    </a:lnTo>
                    <a:lnTo>
                      <a:pt x="178" y="92"/>
                    </a:lnTo>
                    <a:lnTo>
                      <a:pt x="178" y="92"/>
                    </a:lnTo>
                    <a:lnTo>
                      <a:pt x="176" y="74"/>
                    </a:lnTo>
                    <a:lnTo>
                      <a:pt x="176" y="75"/>
                    </a:lnTo>
                    <a:lnTo>
                      <a:pt x="171" y="58"/>
                    </a:lnTo>
                    <a:lnTo>
                      <a:pt x="171" y="58"/>
                    </a:lnTo>
                    <a:lnTo>
                      <a:pt x="163" y="43"/>
                    </a:lnTo>
                    <a:lnTo>
                      <a:pt x="163" y="43"/>
                    </a:lnTo>
                    <a:lnTo>
                      <a:pt x="153" y="30"/>
                    </a:lnTo>
                    <a:lnTo>
                      <a:pt x="153" y="30"/>
                    </a:lnTo>
                    <a:lnTo>
                      <a:pt x="140" y="19"/>
                    </a:lnTo>
                    <a:lnTo>
                      <a:pt x="140" y="19"/>
                    </a:lnTo>
                    <a:lnTo>
                      <a:pt x="125" y="11"/>
                    </a:lnTo>
                    <a:lnTo>
                      <a:pt x="125" y="11"/>
                    </a:lnTo>
                    <a:lnTo>
                      <a:pt x="109" y="6"/>
                    </a:lnTo>
                    <a:lnTo>
                      <a:pt x="109" y="6"/>
                    </a:lnTo>
                    <a:lnTo>
                      <a:pt x="91" y="5"/>
                    </a:lnTo>
                    <a:lnTo>
                      <a:pt x="92" y="5"/>
                    </a:lnTo>
                    <a:lnTo>
                      <a:pt x="74" y="6"/>
                    </a:lnTo>
                    <a:lnTo>
                      <a:pt x="74" y="6"/>
                    </a:lnTo>
                    <a:lnTo>
                      <a:pt x="57" y="11"/>
                    </a:lnTo>
                    <a:lnTo>
                      <a:pt x="58" y="11"/>
                    </a:lnTo>
                    <a:lnTo>
                      <a:pt x="43" y="19"/>
                    </a:lnTo>
                    <a:lnTo>
                      <a:pt x="43" y="19"/>
                    </a:lnTo>
                    <a:lnTo>
                      <a:pt x="30" y="30"/>
                    </a:lnTo>
                    <a:lnTo>
                      <a:pt x="30" y="30"/>
                    </a:lnTo>
                    <a:lnTo>
                      <a:pt x="19" y="43"/>
                    </a:lnTo>
                    <a:lnTo>
                      <a:pt x="19" y="43"/>
                    </a:lnTo>
                    <a:lnTo>
                      <a:pt x="11" y="58"/>
                    </a:lnTo>
                    <a:lnTo>
                      <a:pt x="11" y="58"/>
                    </a:lnTo>
                    <a:lnTo>
                      <a:pt x="6" y="75"/>
                    </a:lnTo>
                    <a:lnTo>
                      <a:pt x="6" y="74"/>
                    </a:lnTo>
                    <a:lnTo>
                      <a:pt x="4" y="94"/>
                    </a:lnTo>
                    <a:lnTo>
                      <a:pt x="0" y="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Rectangle 146"/>
              <p:cNvSpPr>
                <a:spLocks noChangeArrowheads="1"/>
              </p:cNvSpPr>
              <p:nvPr/>
            </p:nvSpPr>
            <p:spPr bwMode="auto">
              <a:xfrm>
                <a:off x="910" y="2718"/>
                <a:ext cx="189" cy="19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47"/>
              <p:cNvSpPr>
                <a:spLocks/>
              </p:cNvSpPr>
              <p:nvPr/>
            </p:nvSpPr>
            <p:spPr bwMode="auto">
              <a:xfrm>
                <a:off x="914" y="2710"/>
                <a:ext cx="178" cy="178"/>
              </a:xfrm>
              <a:custGeom>
                <a:avLst/>
                <a:gdLst>
                  <a:gd name="T0" fmla="*/ 0 w 647"/>
                  <a:gd name="T1" fmla="*/ 324 h 647"/>
                  <a:gd name="T2" fmla="*/ 324 w 647"/>
                  <a:gd name="T3" fmla="*/ 0 h 647"/>
                  <a:gd name="T4" fmla="*/ 647 w 647"/>
                  <a:gd name="T5" fmla="*/ 324 h 647"/>
                  <a:gd name="T6" fmla="*/ 647 w 647"/>
                  <a:gd name="T7" fmla="*/ 324 h 647"/>
                  <a:gd name="T8" fmla="*/ 324 w 647"/>
                  <a:gd name="T9" fmla="*/ 647 h 647"/>
                  <a:gd name="T10" fmla="*/ 0 w 647"/>
                  <a:gd name="T11" fmla="*/ 324 h 647"/>
                </a:gdLst>
                <a:ahLst/>
                <a:cxnLst>
                  <a:cxn ang="0">
                    <a:pos x="T0" y="T1"/>
                  </a:cxn>
                  <a:cxn ang="0">
                    <a:pos x="T2" y="T3"/>
                  </a:cxn>
                  <a:cxn ang="0">
                    <a:pos x="T4" y="T5"/>
                  </a:cxn>
                  <a:cxn ang="0">
                    <a:pos x="T6" y="T7"/>
                  </a:cxn>
                  <a:cxn ang="0">
                    <a:pos x="T8" y="T9"/>
                  </a:cxn>
                  <a:cxn ang="0">
                    <a:pos x="T10" y="T11"/>
                  </a:cxn>
                </a:cxnLst>
                <a:rect l="0" t="0" r="r" b="b"/>
                <a:pathLst>
                  <a:path w="647" h="647">
                    <a:moveTo>
                      <a:pt x="0" y="324"/>
                    </a:moveTo>
                    <a:cubicBezTo>
                      <a:pt x="0" y="145"/>
                      <a:pt x="145" y="0"/>
                      <a:pt x="324" y="0"/>
                    </a:cubicBezTo>
                    <a:cubicBezTo>
                      <a:pt x="502" y="0"/>
                      <a:pt x="647" y="145"/>
                      <a:pt x="647" y="324"/>
                    </a:cubicBezTo>
                    <a:cubicBezTo>
                      <a:pt x="647" y="324"/>
                      <a:pt x="647" y="324"/>
                      <a:pt x="647" y="324"/>
                    </a:cubicBezTo>
                    <a:cubicBezTo>
                      <a:pt x="647" y="502"/>
                      <a:pt x="502" y="647"/>
                      <a:pt x="324" y="647"/>
                    </a:cubicBezTo>
                    <a:cubicBezTo>
                      <a:pt x="145" y="647"/>
                      <a:pt x="0" y="502"/>
                      <a:pt x="0" y="324"/>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148"/>
              <p:cNvSpPr>
                <a:spLocks/>
              </p:cNvSpPr>
              <p:nvPr/>
            </p:nvSpPr>
            <p:spPr bwMode="auto">
              <a:xfrm>
                <a:off x="914" y="2710"/>
                <a:ext cx="178" cy="178"/>
              </a:xfrm>
              <a:custGeom>
                <a:avLst/>
                <a:gdLst>
                  <a:gd name="T0" fmla="*/ 0 w 178"/>
                  <a:gd name="T1" fmla="*/ 89 h 178"/>
                  <a:gd name="T2" fmla="*/ 89 w 178"/>
                  <a:gd name="T3" fmla="*/ 0 h 178"/>
                  <a:gd name="T4" fmla="*/ 178 w 178"/>
                  <a:gd name="T5" fmla="*/ 89 h 178"/>
                  <a:gd name="T6" fmla="*/ 178 w 178"/>
                  <a:gd name="T7" fmla="*/ 89 h 178"/>
                  <a:gd name="T8" fmla="*/ 89 w 178"/>
                  <a:gd name="T9" fmla="*/ 178 h 178"/>
                  <a:gd name="T10" fmla="*/ 0 w 178"/>
                  <a:gd name="T11" fmla="*/ 89 h 178"/>
                </a:gdLst>
                <a:ahLst/>
                <a:cxnLst>
                  <a:cxn ang="0">
                    <a:pos x="T0" y="T1"/>
                  </a:cxn>
                  <a:cxn ang="0">
                    <a:pos x="T2" y="T3"/>
                  </a:cxn>
                  <a:cxn ang="0">
                    <a:pos x="T4" y="T5"/>
                  </a:cxn>
                  <a:cxn ang="0">
                    <a:pos x="T6" y="T7"/>
                  </a:cxn>
                  <a:cxn ang="0">
                    <a:pos x="T8" y="T9"/>
                  </a:cxn>
                  <a:cxn ang="0">
                    <a:pos x="T10" y="T11"/>
                  </a:cxn>
                </a:cxnLst>
                <a:rect l="0" t="0" r="r" b="b"/>
                <a:pathLst>
                  <a:path w="178" h="178">
                    <a:moveTo>
                      <a:pt x="0" y="89"/>
                    </a:moveTo>
                    <a:cubicBezTo>
                      <a:pt x="0" y="40"/>
                      <a:pt x="40" y="0"/>
                      <a:pt x="89" y="0"/>
                    </a:cubicBezTo>
                    <a:cubicBezTo>
                      <a:pt x="138" y="0"/>
                      <a:pt x="178" y="40"/>
                      <a:pt x="178" y="89"/>
                    </a:cubicBezTo>
                    <a:cubicBezTo>
                      <a:pt x="178" y="89"/>
                      <a:pt x="178" y="89"/>
                      <a:pt x="178" y="89"/>
                    </a:cubicBezTo>
                    <a:cubicBezTo>
                      <a:pt x="178" y="138"/>
                      <a:pt x="138" y="178"/>
                      <a:pt x="89" y="178"/>
                    </a:cubicBezTo>
                    <a:cubicBezTo>
                      <a:pt x="40" y="178"/>
                      <a:pt x="0" y="138"/>
                      <a:pt x="0" y="89"/>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Rectangle 149"/>
              <p:cNvSpPr>
                <a:spLocks noChangeArrowheads="1"/>
              </p:cNvSpPr>
              <p:nvPr/>
            </p:nvSpPr>
            <p:spPr bwMode="auto">
              <a:xfrm>
                <a:off x="989" y="2762"/>
                <a:ext cx="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0" name="Line 150"/>
              <p:cNvSpPr>
                <a:spLocks noChangeShapeType="1"/>
              </p:cNvSpPr>
              <p:nvPr/>
            </p:nvSpPr>
            <p:spPr bwMode="auto">
              <a:xfrm flipH="1" flipV="1">
                <a:off x="901" y="2556"/>
                <a:ext cx="102" cy="154"/>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Rectangle 151"/>
              <p:cNvSpPr>
                <a:spLocks noChangeArrowheads="1"/>
              </p:cNvSpPr>
              <p:nvPr/>
            </p:nvSpPr>
            <p:spPr bwMode="auto">
              <a:xfrm>
                <a:off x="2585" y="2485"/>
                <a:ext cx="150" cy="14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52"/>
              <p:cNvSpPr>
                <a:spLocks/>
              </p:cNvSpPr>
              <p:nvPr/>
            </p:nvSpPr>
            <p:spPr bwMode="auto">
              <a:xfrm>
                <a:off x="2586" y="2487"/>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8" y="0"/>
                      <a:pt x="263" y="0"/>
                    </a:cubicBezTo>
                    <a:cubicBezTo>
                      <a:pt x="408" y="0"/>
                      <a:pt x="526" y="117"/>
                      <a:pt x="526" y="263"/>
                    </a:cubicBezTo>
                    <a:cubicBezTo>
                      <a:pt x="526" y="263"/>
                      <a:pt x="526" y="263"/>
                      <a:pt x="526" y="263"/>
                    </a:cubicBezTo>
                    <a:cubicBezTo>
                      <a:pt x="526" y="408"/>
                      <a:pt x="408" y="526"/>
                      <a:pt x="263" y="526"/>
                    </a:cubicBezTo>
                    <a:cubicBezTo>
                      <a:pt x="118"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Rectangle 153"/>
              <p:cNvSpPr>
                <a:spLocks noChangeArrowheads="1"/>
              </p:cNvSpPr>
              <p:nvPr/>
            </p:nvSpPr>
            <p:spPr bwMode="auto">
              <a:xfrm>
                <a:off x="2585" y="2485"/>
                <a:ext cx="150" cy="14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Rectangle 154"/>
              <p:cNvSpPr>
                <a:spLocks noChangeArrowheads="1"/>
              </p:cNvSpPr>
              <p:nvPr/>
            </p:nvSpPr>
            <p:spPr bwMode="auto">
              <a:xfrm>
                <a:off x="2581" y="2485"/>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55"/>
              <p:cNvSpPr>
                <a:spLocks/>
              </p:cNvSpPr>
              <p:nvPr/>
            </p:nvSpPr>
            <p:spPr bwMode="auto">
              <a:xfrm>
                <a:off x="2584" y="2485"/>
                <a:ext cx="149" cy="149"/>
              </a:xfrm>
              <a:custGeom>
                <a:avLst/>
                <a:gdLst>
                  <a:gd name="T0" fmla="*/ 2 w 149"/>
                  <a:gd name="T1" fmla="*/ 60 h 149"/>
                  <a:gd name="T2" fmla="*/ 13 w 149"/>
                  <a:gd name="T3" fmla="*/ 33 h 149"/>
                  <a:gd name="T4" fmla="*/ 33 w 149"/>
                  <a:gd name="T5" fmla="*/ 13 h 149"/>
                  <a:gd name="T6" fmla="*/ 60 w 149"/>
                  <a:gd name="T7" fmla="*/ 1 h 149"/>
                  <a:gd name="T8" fmla="*/ 90 w 149"/>
                  <a:gd name="T9" fmla="*/ 1 h 149"/>
                  <a:gd name="T10" fmla="*/ 116 w 149"/>
                  <a:gd name="T11" fmla="*/ 13 h 149"/>
                  <a:gd name="T12" fmla="*/ 137 w 149"/>
                  <a:gd name="T13" fmla="*/ 33 h 149"/>
                  <a:gd name="T14" fmla="*/ 148 w 149"/>
                  <a:gd name="T15" fmla="*/ 60 h 149"/>
                  <a:gd name="T16" fmla="*/ 148 w 149"/>
                  <a:gd name="T17" fmla="*/ 90 h 149"/>
                  <a:gd name="T18" fmla="*/ 137 w 149"/>
                  <a:gd name="T19" fmla="*/ 116 h 149"/>
                  <a:gd name="T20" fmla="*/ 116 w 149"/>
                  <a:gd name="T21" fmla="*/ 137 h 149"/>
                  <a:gd name="T22" fmla="*/ 90 w 149"/>
                  <a:gd name="T23" fmla="*/ 148 h 149"/>
                  <a:gd name="T24" fmla="*/ 60 w 149"/>
                  <a:gd name="T25" fmla="*/ 148 h 149"/>
                  <a:gd name="T26" fmla="*/ 33 w 149"/>
                  <a:gd name="T27" fmla="*/ 137 h 149"/>
                  <a:gd name="T28" fmla="*/ 13 w 149"/>
                  <a:gd name="T29" fmla="*/ 116 h 149"/>
                  <a:gd name="T30" fmla="*/ 2 w 149"/>
                  <a:gd name="T31" fmla="*/ 90 h 149"/>
                  <a:gd name="T32" fmla="*/ 5 w 149"/>
                  <a:gd name="T33" fmla="*/ 72 h 149"/>
                  <a:gd name="T34" fmla="*/ 6 w 149"/>
                  <a:gd name="T35" fmla="*/ 89 h 149"/>
                  <a:gd name="T36" fmla="*/ 10 w 149"/>
                  <a:gd name="T37" fmla="*/ 102 h 149"/>
                  <a:gd name="T38" fmla="*/ 17 w 149"/>
                  <a:gd name="T39" fmla="*/ 114 h 149"/>
                  <a:gd name="T40" fmla="*/ 25 w 149"/>
                  <a:gd name="T41" fmla="*/ 124 h 149"/>
                  <a:gd name="T42" fmla="*/ 35 w 149"/>
                  <a:gd name="T43" fmla="*/ 133 h 149"/>
                  <a:gd name="T44" fmla="*/ 47 w 149"/>
                  <a:gd name="T45" fmla="*/ 139 h 149"/>
                  <a:gd name="T46" fmla="*/ 60 w 149"/>
                  <a:gd name="T47" fmla="*/ 144 h 149"/>
                  <a:gd name="T48" fmla="*/ 75 w 149"/>
                  <a:gd name="T49" fmla="*/ 145 h 149"/>
                  <a:gd name="T50" fmla="*/ 89 w 149"/>
                  <a:gd name="T51" fmla="*/ 144 h 149"/>
                  <a:gd name="T52" fmla="*/ 102 w 149"/>
                  <a:gd name="T53" fmla="*/ 139 h 149"/>
                  <a:gd name="T54" fmla="*/ 114 w 149"/>
                  <a:gd name="T55" fmla="*/ 133 h 149"/>
                  <a:gd name="T56" fmla="*/ 124 w 149"/>
                  <a:gd name="T57" fmla="*/ 124 h 149"/>
                  <a:gd name="T58" fmla="*/ 133 w 149"/>
                  <a:gd name="T59" fmla="*/ 114 h 149"/>
                  <a:gd name="T60" fmla="*/ 139 w 149"/>
                  <a:gd name="T61" fmla="*/ 102 h 149"/>
                  <a:gd name="T62" fmla="*/ 144 w 149"/>
                  <a:gd name="T63" fmla="*/ 89 h 149"/>
                  <a:gd name="T64" fmla="*/ 145 w 149"/>
                  <a:gd name="T65" fmla="*/ 75 h 149"/>
                  <a:gd name="T66" fmla="*/ 144 w 149"/>
                  <a:gd name="T67" fmla="*/ 61 h 149"/>
                  <a:gd name="T68" fmla="*/ 139 w 149"/>
                  <a:gd name="T69" fmla="*/ 47 h 149"/>
                  <a:gd name="T70" fmla="*/ 133 w 149"/>
                  <a:gd name="T71" fmla="*/ 36 h 149"/>
                  <a:gd name="T72" fmla="*/ 124 w 149"/>
                  <a:gd name="T73" fmla="*/ 25 h 149"/>
                  <a:gd name="T74" fmla="*/ 114 w 149"/>
                  <a:gd name="T75" fmla="*/ 17 h 149"/>
                  <a:gd name="T76" fmla="*/ 102 w 149"/>
                  <a:gd name="T77" fmla="*/ 10 h 149"/>
                  <a:gd name="T78" fmla="*/ 89 w 149"/>
                  <a:gd name="T79" fmla="*/ 6 h 149"/>
                  <a:gd name="T80" fmla="*/ 75 w 149"/>
                  <a:gd name="T81" fmla="*/ 4 h 149"/>
                  <a:gd name="T82" fmla="*/ 61 w 149"/>
                  <a:gd name="T83" fmla="*/ 6 h 149"/>
                  <a:gd name="T84" fmla="*/ 48 w 149"/>
                  <a:gd name="T85" fmla="*/ 10 h 149"/>
                  <a:gd name="T86" fmla="*/ 36 w 149"/>
                  <a:gd name="T87" fmla="*/ 16 h 149"/>
                  <a:gd name="T88" fmla="*/ 26 w 149"/>
                  <a:gd name="T89" fmla="*/ 25 h 149"/>
                  <a:gd name="T90" fmla="*/ 17 w 149"/>
                  <a:gd name="T91" fmla="*/ 35 h 149"/>
                  <a:gd name="T92" fmla="*/ 10 w 149"/>
                  <a:gd name="T93" fmla="*/ 47 h 149"/>
                  <a:gd name="T94" fmla="*/ 6 w 149"/>
                  <a:gd name="T95" fmla="*/ 60 h 149"/>
                  <a:gd name="T96" fmla="*/ 0 w 149"/>
                  <a:gd name="T97" fmla="*/ 7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0" y="77"/>
                    </a:moveTo>
                    <a:lnTo>
                      <a:pt x="2" y="60"/>
                    </a:lnTo>
                    <a:lnTo>
                      <a:pt x="6" y="45"/>
                    </a:lnTo>
                    <a:lnTo>
                      <a:pt x="13" y="33"/>
                    </a:lnTo>
                    <a:lnTo>
                      <a:pt x="22" y="22"/>
                    </a:lnTo>
                    <a:lnTo>
                      <a:pt x="33" y="13"/>
                    </a:lnTo>
                    <a:lnTo>
                      <a:pt x="46" y="6"/>
                    </a:lnTo>
                    <a:lnTo>
                      <a:pt x="60" y="1"/>
                    </a:lnTo>
                    <a:lnTo>
                      <a:pt x="75" y="0"/>
                    </a:lnTo>
                    <a:lnTo>
                      <a:pt x="90" y="1"/>
                    </a:lnTo>
                    <a:lnTo>
                      <a:pt x="104" y="6"/>
                    </a:lnTo>
                    <a:lnTo>
                      <a:pt x="116" y="13"/>
                    </a:lnTo>
                    <a:lnTo>
                      <a:pt x="127" y="22"/>
                    </a:lnTo>
                    <a:lnTo>
                      <a:pt x="137" y="33"/>
                    </a:lnTo>
                    <a:lnTo>
                      <a:pt x="143" y="45"/>
                    </a:lnTo>
                    <a:lnTo>
                      <a:pt x="148" y="60"/>
                    </a:lnTo>
                    <a:lnTo>
                      <a:pt x="149" y="75"/>
                    </a:lnTo>
                    <a:lnTo>
                      <a:pt x="148" y="90"/>
                    </a:lnTo>
                    <a:lnTo>
                      <a:pt x="143" y="104"/>
                    </a:lnTo>
                    <a:lnTo>
                      <a:pt x="137" y="116"/>
                    </a:lnTo>
                    <a:lnTo>
                      <a:pt x="127" y="127"/>
                    </a:lnTo>
                    <a:lnTo>
                      <a:pt x="116" y="137"/>
                    </a:lnTo>
                    <a:lnTo>
                      <a:pt x="104" y="143"/>
                    </a:lnTo>
                    <a:lnTo>
                      <a:pt x="90" y="148"/>
                    </a:lnTo>
                    <a:lnTo>
                      <a:pt x="75" y="149"/>
                    </a:lnTo>
                    <a:lnTo>
                      <a:pt x="60" y="148"/>
                    </a:lnTo>
                    <a:lnTo>
                      <a:pt x="46" y="143"/>
                    </a:lnTo>
                    <a:lnTo>
                      <a:pt x="33" y="137"/>
                    </a:lnTo>
                    <a:lnTo>
                      <a:pt x="22" y="127"/>
                    </a:lnTo>
                    <a:lnTo>
                      <a:pt x="13" y="116"/>
                    </a:lnTo>
                    <a:lnTo>
                      <a:pt x="6" y="104"/>
                    </a:lnTo>
                    <a:lnTo>
                      <a:pt x="2" y="90"/>
                    </a:lnTo>
                    <a:lnTo>
                      <a:pt x="0" y="73"/>
                    </a:lnTo>
                    <a:lnTo>
                      <a:pt x="5" y="72"/>
                    </a:lnTo>
                    <a:lnTo>
                      <a:pt x="6" y="89"/>
                    </a:lnTo>
                    <a:lnTo>
                      <a:pt x="6" y="89"/>
                    </a:lnTo>
                    <a:lnTo>
                      <a:pt x="10" y="102"/>
                    </a:lnTo>
                    <a:lnTo>
                      <a:pt x="10" y="102"/>
                    </a:lnTo>
                    <a:lnTo>
                      <a:pt x="17" y="114"/>
                    </a:lnTo>
                    <a:lnTo>
                      <a:pt x="17" y="114"/>
                    </a:lnTo>
                    <a:lnTo>
                      <a:pt x="26" y="124"/>
                    </a:lnTo>
                    <a:lnTo>
                      <a:pt x="25" y="124"/>
                    </a:lnTo>
                    <a:lnTo>
                      <a:pt x="36" y="133"/>
                    </a:lnTo>
                    <a:lnTo>
                      <a:pt x="35" y="133"/>
                    </a:lnTo>
                    <a:lnTo>
                      <a:pt x="48" y="139"/>
                    </a:lnTo>
                    <a:lnTo>
                      <a:pt x="47" y="139"/>
                    </a:lnTo>
                    <a:lnTo>
                      <a:pt x="61" y="144"/>
                    </a:lnTo>
                    <a:lnTo>
                      <a:pt x="60" y="144"/>
                    </a:lnTo>
                    <a:lnTo>
                      <a:pt x="75" y="145"/>
                    </a:lnTo>
                    <a:lnTo>
                      <a:pt x="75" y="145"/>
                    </a:lnTo>
                    <a:lnTo>
                      <a:pt x="89" y="144"/>
                    </a:lnTo>
                    <a:lnTo>
                      <a:pt x="89" y="144"/>
                    </a:lnTo>
                    <a:lnTo>
                      <a:pt x="102" y="139"/>
                    </a:lnTo>
                    <a:lnTo>
                      <a:pt x="102" y="139"/>
                    </a:lnTo>
                    <a:lnTo>
                      <a:pt x="114" y="133"/>
                    </a:lnTo>
                    <a:lnTo>
                      <a:pt x="114" y="133"/>
                    </a:lnTo>
                    <a:lnTo>
                      <a:pt x="124" y="124"/>
                    </a:lnTo>
                    <a:lnTo>
                      <a:pt x="124" y="124"/>
                    </a:lnTo>
                    <a:lnTo>
                      <a:pt x="133" y="114"/>
                    </a:lnTo>
                    <a:lnTo>
                      <a:pt x="133" y="114"/>
                    </a:lnTo>
                    <a:lnTo>
                      <a:pt x="139" y="102"/>
                    </a:lnTo>
                    <a:lnTo>
                      <a:pt x="139" y="102"/>
                    </a:lnTo>
                    <a:lnTo>
                      <a:pt x="144" y="89"/>
                    </a:lnTo>
                    <a:lnTo>
                      <a:pt x="144" y="89"/>
                    </a:lnTo>
                    <a:lnTo>
                      <a:pt x="145" y="75"/>
                    </a:lnTo>
                    <a:lnTo>
                      <a:pt x="145" y="75"/>
                    </a:lnTo>
                    <a:lnTo>
                      <a:pt x="144" y="60"/>
                    </a:lnTo>
                    <a:lnTo>
                      <a:pt x="144" y="61"/>
                    </a:lnTo>
                    <a:lnTo>
                      <a:pt x="139" y="47"/>
                    </a:lnTo>
                    <a:lnTo>
                      <a:pt x="139" y="47"/>
                    </a:lnTo>
                    <a:lnTo>
                      <a:pt x="133" y="35"/>
                    </a:lnTo>
                    <a:lnTo>
                      <a:pt x="133" y="36"/>
                    </a:lnTo>
                    <a:lnTo>
                      <a:pt x="124" y="25"/>
                    </a:lnTo>
                    <a:lnTo>
                      <a:pt x="124" y="25"/>
                    </a:lnTo>
                    <a:lnTo>
                      <a:pt x="114" y="16"/>
                    </a:lnTo>
                    <a:lnTo>
                      <a:pt x="114" y="17"/>
                    </a:lnTo>
                    <a:lnTo>
                      <a:pt x="102" y="10"/>
                    </a:lnTo>
                    <a:lnTo>
                      <a:pt x="102" y="10"/>
                    </a:lnTo>
                    <a:lnTo>
                      <a:pt x="89" y="6"/>
                    </a:lnTo>
                    <a:lnTo>
                      <a:pt x="89" y="6"/>
                    </a:lnTo>
                    <a:lnTo>
                      <a:pt x="75" y="4"/>
                    </a:lnTo>
                    <a:lnTo>
                      <a:pt x="75" y="4"/>
                    </a:lnTo>
                    <a:lnTo>
                      <a:pt x="60" y="6"/>
                    </a:lnTo>
                    <a:lnTo>
                      <a:pt x="61" y="6"/>
                    </a:lnTo>
                    <a:lnTo>
                      <a:pt x="47" y="10"/>
                    </a:lnTo>
                    <a:lnTo>
                      <a:pt x="48" y="10"/>
                    </a:lnTo>
                    <a:lnTo>
                      <a:pt x="35" y="17"/>
                    </a:lnTo>
                    <a:lnTo>
                      <a:pt x="36" y="16"/>
                    </a:lnTo>
                    <a:lnTo>
                      <a:pt x="25" y="25"/>
                    </a:lnTo>
                    <a:lnTo>
                      <a:pt x="26" y="25"/>
                    </a:lnTo>
                    <a:lnTo>
                      <a:pt x="17" y="36"/>
                    </a:lnTo>
                    <a:lnTo>
                      <a:pt x="17" y="35"/>
                    </a:lnTo>
                    <a:lnTo>
                      <a:pt x="10" y="47"/>
                    </a:lnTo>
                    <a:lnTo>
                      <a:pt x="10" y="47"/>
                    </a:lnTo>
                    <a:lnTo>
                      <a:pt x="6" y="61"/>
                    </a:lnTo>
                    <a:lnTo>
                      <a:pt x="6" y="60"/>
                    </a:lnTo>
                    <a:lnTo>
                      <a:pt x="5"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Rectangle 156"/>
              <p:cNvSpPr>
                <a:spLocks noChangeArrowheads="1"/>
              </p:cNvSpPr>
              <p:nvPr/>
            </p:nvSpPr>
            <p:spPr bwMode="auto">
              <a:xfrm>
                <a:off x="2581" y="2485"/>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57"/>
              <p:cNvSpPr>
                <a:spLocks/>
              </p:cNvSpPr>
              <p:nvPr/>
            </p:nvSpPr>
            <p:spPr bwMode="auto">
              <a:xfrm>
                <a:off x="2584" y="2475"/>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8" y="0"/>
                      <a:pt x="263" y="0"/>
                    </a:cubicBezTo>
                    <a:cubicBezTo>
                      <a:pt x="408" y="0"/>
                      <a:pt x="526" y="117"/>
                      <a:pt x="526" y="263"/>
                    </a:cubicBezTo>
                    <a:cubicBezTo>
                      <a:pt x="526" y="263"/>
                      <a:pt x="526" y="263"/>
                      <a:pt x="526" y="263"/>
                    </a:cubicBezTo>
                    <a:cubicBezTo>
                      <a:pt x="526" y="408"/>
                      <a:pt x="408"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58"/>
              <p:cNvSpPr>
                <a:spLocks/>
              </p:cNvSpPr>
              <p:nvPr/>
            </p:nvSpPr>
            <p:spPr bwMode="auto">
              <a:xfrm>
                <a:off x="2584" y="2475"/>
                <a:ext cx="145" cy="145"/>
              </a:xfrm>
              <a:custGeom>
                <a:avLst/>
                <a:gdLst>
                  <a:gd name="T0" fmla="*/ 0 w 145"/>
                  <a:gd name="T1" fmla="*/ 73 h 145"/>
                  <a:gd name="T2" fmla="*/ 73 w 145"/>
                  <a:gd name="T3" fmla="*/ 0 h 145"/>
                  <a:gd name="T4" fmla="*/ 145 w 145"/>
                  <a:gd name="T5" fmla="*/ 73 h 145"/>
                  <a:gd name="T6" fmla="*/ 145 w 145"/>
                  <a:gd name="T7" fmla="*/ 73 h 145"/>
                  <a:gd name="T8" fmla="*/ 73 w 145"/>
                  <a:gd name="T9" fmla="*/ 145 h 145"/>
                  <a:gd name="T10" fmla="*/ 0 w 145"/>
                  <a:gd name="T11" fmla="*/ 73 h 145"/>
                </a:gdLst>
                <a:ahLst/>
                <a:cxnLst>
                  <a:cxn ang="0">
                    <a:pos x="T0" y="T1"/>
                  </a:cxn>
                  <a:cxn ang="0">
                    <a:pos x="T2" y="T3"/>
                  </a:cxn>
                  <a:cxn ang="0">
                    <a:pos x="T4" y="T5"/>
                  </a:cxn>
                  <a:cxn ang="0">
                    <a:pos x="T6" y="T7"/>
                  </a:cxn>
                  <a:cxn ang="0">
                    <a:pos x="T8" y="T9"/>
                  </a:cxn>
                  <a:cxn ang="0">
                    <a:pos x="T10" y="T11"/>
                  </a:cxn>
                </a:cxnLst>
                <a:rect l="0" t="0" r="r" b="b"/>
                <a:pathLst>
                  <a:path w="145" h="145">
                    <a:moveTo>
                      <a:pt x="0" y="73"/>
                    </a:moveTo>
                    <a:cubicBezTo>
                      <a:pt x="0" y="33"/>
                      <a:pt x="33" y="0"/>
                      <a:pt x="73" y="0"/>
                    </a:cubicBezTo>
                    <a:cubicBezTo>
                      <a:pt x="113" y="0"/>
                      <a:pt x="145" y="33"/>
                      <a:pt x="145" y="73"/>
                    </a:cubicBezTo>
                    <a:cubicBezTo>
                      <a:pt x="145" y="73"/>
                      <a:pt x="145" y="73"/>
                      <a:pt x="145" y="73"/>
                    </a:cubicBezTo>
                    <a:cubicBezTo>
                      <a:pt x="145" y="113"/>
                      <a:pt x="113" y="145"/>
                      <a:pt x="73" y="145"/>
                    </a:cubicBezTo>
                    <a:cubicBezTo>
                      <a:pt x="33"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Rectangle 159"/>
              <p:cNvSpPr>
                <a:spLocks noChangeArrowheads="1"/>
              </p:cNvSpPr>
              <p:nvPr/>
            </p:nvSpPr>
            <p:spPr bwMode="auto">
              <a:xfrm>
                <a:off x="2642" y="2511"/>
                <a:ext cx="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0" name="Rectangle 160"/>
              <p:cNvSpPr>
                <a:spLocks noChangeArrowheads="1"/>
              </p:cNvSpPr>
              <p:nvPr/>
            </p:nvSpPr>
            <p:spPr bwMode="auto">
              <a:xfrm>
                <a:off x="2585" y="2701"/>
                <a:ext cx="198" cy="198"/>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61"/>
              <p:cNvSpPr>
                <a:spLocks/>
              </p:cNvSpPr>
              <p:nvPr/>
            </p:nvSpPr>
            <p:spPr bwMode="auto">
              <a:xfrm>
                <a:off x="2586" y="2705"/>
                <a:ext cx="193" cy="193"/>
              </a:xfrm>
              <a:custGeom>
                <a:avLst/>
                <a:gdLst>
                  <a:gd name="T0" fmla="*/ 0 w 702"/>
                  <a:gd name="T1" fmla="*/ 350 h 701"/>
                  <a:gd name="T2" fmla="*/ 351 w 702"/>
                  <a:gd name="T3" fmla="*/ 0 h 701"/>
                  <a:gd name="T4" fmla="*/ 702 w 702"/>
                  <a:gd name="T5" fmla="*/ 350 h 701"/>
                  <a:gd name="T6" fmla="*/ 702 w 702"/>
                  <a:gd name="T7" fmla="*/ 350 h 701"/>
                  <a:gd name="T8" fmla="*/ 351 w 702"/>
                  <a:gd name="T9" fmla="*/ 701 h 701"/>
                  <a:gd name="T10" fmla="*/ 0 w 702"/>
                  <a:gd name="T11" fmla="*/ 350 h 701"/>
                </a:gdLst>
                <a:ahLst/>
                <a:cxnLst>
                  <a:cxn ang="0">
                    <a:pos x="T0" y="T1"/>
                  </a:cxn>
                  <a:cxn ang="0">
                    <a:pos x="T2" y="T3"/>
                  </a:cxn>
                  <a:cxn ang="0">
                    <a:pos x="T4" y="T5"/>
                  </a:cxn>
                  <a:cxn ang="0">
                    <a:pos x="T6" y="T7"/>
                  </a:cxn>
                  <a:cxn ang="0">
                    <a:pos x="T8" y="T9"/>
                  </a:cxn>
                  <a:cxn ang="0">
                    <a:pos x="T10" y="T11"/>
                  </a:cxn>
                </a:cxnLst>
                <a:rect l="0" t="0" r="r" b="b"/>
                <a:pathLst>
                  <a:path w="702" h="701">
                    <a:moveTo>
                      <a:pt x="0" y="350"/>
                    </a:moveTo>
                    <a:cubicBezTo>
                      <a:pt x="0" y="157"/>
                      <a:pt x="157" y="0"/>
                      <a:pt x="351" y="0"/>
                    </a:cubicBezTo>
                    <a:cubicBezTo>
                      <a:pt x="545" y="0"/>
                      <a:pt x="702" y="157"/>
                      <a:pt x="702" y="350"/>
                    </a:cubicBezTo>
                    <a:cubicBezTo>
                      <a:pt x="702" y="350"/>
                      <a:pt x="702" y="350"/>
                      <a:pt x="702" y="350"/>
                    </a:cubicBezTo>
                    <a:cubicBezTo>
                      <a:pt x="702" y="544"/>
                      <a:pt x="545" y="701"/>
                      <a:pt x="351" y="701"/>
                    </a:cubicBezTo>
                    <a:cubicBezTo>
                      <a:pt x="157" y="701"/>
                      <a:pt x="0" y="544"/>
                      <a:pt x="0" y="35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Rectangle 162"/>
              <p:cNvSpPr>
                <a:spLocks noChangeArrowheads="1"/>
              </p:cNvSpPr>
              <p:nvPr/>
            </p:nvSpPr>
            <p:spPr bwMode="auto">
              <a:xfrm>
                <a:off x="2585" y="2701"/>
                <a:ext cx="198" cy="198"/>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Rectangle 163"/>
              <p:cNvSpPr>
                <a:spLocks noChangeArrowheads="1"/>
              </p:cNvSpPr>
              <p:nvPr/>
            </p:nvSpPr>
            <p:spPr bwMode="auto">
              <a:xfrm>
                <a:off x="2581" y="2701"/>
                <a:ext cx="202" cy="203"/>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64"/>
              <p:cNvSpPr>
                <a:spLocks/>
              </p:cNvSpPr>
              <p:nvPr/>
            </p:nvSpPr>
            <p:spPr bwMode="auto">
              <a:xfrm>
                <a:off x="2584" y="2702"/>
                <a:ext cx="198" cy="198"/>
              </a:xfrm>
              <a:custGeom>
                <a:avLst/>
                <a:gdLst>
                  <a:gd name="T0" fmla="*/ 2 w 198"/>
                  <a:gd name="T1" fmla="*/ 79 h 198"/>
                  <a:gd name="T2" fmla="*/ 17 w 198"/>
                  <a:gd name="T3" fmla="*/ 44 h 198"/>
                  <a:gd name="T4" fmla="*/ 44 w 198"/>
                  <a:gd name="T5" fmla="*/ 17 h 198"/>
                  <a:gd name="T6" fmla="*/ 79 w 198"/>
                  <a:gd name="T7" fmla="*/ 3 h 198"/>
                  <a:gd name="T8" fmla="*/ 119 w 198"/>
                  <a:gd name="T9" fmla="*/ 3 h 198"/>
                  <a:gd name="T10" fmla="*/ 154 w 198"/>
                  <a:gd name="T11" fmla="*/ 17 h 198"/>
                  <a:gd name="T12" fmla="*/ 181 w 198"/>
                  <a:gd name="T13" fmla="*/ 44 h 198"/>
                  <a:gd name="T14" fmla="*/ 196 w 198"/>
                  <a:gd name="T15" fmla="*/ 79 h 198"/>
                  <a:gd name="T16" fmla="*/ 196 w 198"/>
                  <a:gd name="T17" fmla="*/ 119 h 198"/>
                  <a:gd name="T18" fmla="*/ 181 w 198"/>
                  <a:gd name="T19" fmla="*/ 154 h 198"/>
                  <a:gd name="T20" fmla="*/ 154 w 198"/>
                  <a:gd name="T21" fmla="*/ 181 h 198"/>
                  <a:gd name="T22" fmla="*/ 119 w 198"/>
                  <a:gd name="T23" fmla="*/ 196 h 198"/>
                  <a:gd name="T24" fmla="*/ 79 w 198"/>
                  <a:gd name="T25" fmla="*/ 196 h 198"/>
                  <a:gd name="T26" fmla="*/ 44 w 198"/>
                  <a:gd name="T27" fmla="*/ 181 h 198"/>
                  <a:gd name="T28" fmla="*/ 17 w 198"/>
                  <a:gd name="T29" fmla="*/ 154 h 198"/>
                  <a:gd name="T30" fmla="*/ 2 w 198"/>
                  <a:gd name="T31" fmla="*/ 119 h 198"/>
                  <a:gd name="T32" fmla="*/ 5 w 198"/>
                  <a:gd name="T33" fmla="*/ 97 h 198"/>
                  <a:gd name="T34" fmla="*/ 7 w 198"/>
                  <a:gd name="T35" fmla="*/ 118 h 198"/>
                  <a:gd name="T36" fmla="*/ 12 w 198"/>
                  <a:gd name="T37" fmla="*/ 136 h 198"/>
                  <a:gd name="T38" fmla="*/ 21 w 198"/>
                  <a:gd name="T39" fmla="*/ 152 h 198"/>
                  <a:gd name="T40" fmla="*/ 32 w 198"/>
                  <a:gd name="T41" fmla="*/ 166 h 198"/>
                  <a:gd name="T42" fmla="*/ 46 w 198"/>
                  <a:gd name="T43" fmla="*/ 177 h 198"/>
                  <a:gd name="T44" fmla="*/ 62 w 198"/>
                  <a:gd name="T45" fmla="*/ 186 h 198"/>
                  <a:gd name="T46" fmla="*/ 80 w 198"/>
                  <a:gd name="T47" fmla="*/ 192 h 198"/>
                  <a:gd name="T48" fmla="*/ 99 w 198"/>
                  <a:gd name="T49" fmla="*/ 194 h 198"/>
                  <a:gd name="T50" fmla="*/ 118 w 198"/>
                  <a:gd name="T51" fmla="*/ 192 h 198"/>
                  <a:gd name="T52" fmla="*/ 136 w 198"/>
                  <a:gd name="T53" fmla="*/ 186 h 198"/>
                  <a:gd name="T54" fmla="*/ 151 w 198"/>
                  <a:gd name="T55" fmla="*/ 178 h 198"/>
                  <a:gd name="T56" fmla="*/ 165 w 198"/>
                  <a:gd name="T57" fmla="*/ 166 h 198"/>
                  <a:gd name="T58" fmla="*/ 177 w 198"/>
                  <a:gd name="T59" fmla="*/ 152 h 198"/>
                  <a:gd name="T60" fmla="*/ 186 w 198"/>
                  <a:gd name="T61" fmla="*/ 136 h 198"/>
                  <a:gd name="T62" fmla="*/ 191 w 198"/>
                  <a:gd name="T63" fmla="*/ 119 h 198"/>
                  <a:gd name="T64" fmla="*/ 193 w 198"/>
                  <a:gd name="T65" fmla="*/ 99 h 198"/>
                  <a:gd name="T66" fmla="*/ 191 w 198"/>
                  <a:gd name="T67" fmla="*/ 81 h 198"/>
                  <a:gd name="T68" fmla="*/ 186 w 198"/>
                  <a:gd name="T69" fmla="*/ 63 h 198"/>
                  <a:gd name="T70" fmla="*/ 177 w 198"/>
                  <a:gd name="T71" fmla="*/ 47 h 198"/>
                  <a:gd name="T72" fmla="*/ 166 w 198"/>
                  <a:gd name="T73" fmla="*/ 33 h 198"/>
                  <a:gd name="T74" fmla="*/ 152 w 198"/>
                  <a:gd name="T75" fmla="*/ 21 h 198"/>
                  <a:gd name="T76" fmla="*/ 136 w 198"/>
                  <a:gd name="T77" fmla="*/ 12 h 198"/>
                  <a:gd name="T78" fmla="*/ 118 w 198"/>
                  <a:gd name="T79" fmla="*/ 7 h 198"/>
                  <a:gd name="T80" fmla="*/ 99 w 198"/>
                  <a:gd name="T81" fmla="*/ 5 h 198"/>
                  <a:gd name="T82" fmla="*/ 80 w 198"/>
                  <a:gd name="T83" fmla="*/ 7 h 198"/>
                  <a:gd name="T84" fmla="*/ 62 w 198"/>
                  <a:gd name="T85" fmla="*/ 12 h 198"/>
                  <a:gd name="T86" fmla="*/ 47 w 198"/>
                  <a:gd name="T87" fmla="*/ 21 h 198"/>
                  <a:gd name="T88" fmla="*/ 33 w 198"/>
                  <a:gd name="T89" fmla="*/ 33 h 198"/>
                  <a:gd name="T90" fmla="*/ 21 w 198"/>
                  <a:gd name="T91" fmla="*/ 46 h 198"/>
                  <a:gd name="T92" fmla="*/ 12 w 198"/>
                  <a:gd name="T93" fmla="*/ 62 h 198"/>
                  <a:gd name="T94" fmla="*/ 7 w 198"/>
                  <a:gd name="T95" fmla="*/ 80 h 198"/>
                  <a:gd name="T96" fmla="*/ 0 w 198"/>
                  <a:gd name="T97"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8" h="198">
                    <a:moveTo>
                      <a:pt x="0" y="101"/>
                    </a:moveTo>
                    <a:lnTo>
                      <a:pt x="2" y="79"/>
                    </a:lnTo>
                    <a:lnTo>
                      <a:pt x="8" y="61"/>
                    </a:lnTo>
                    <a:lnTo>
                      <a:pt x="17" y="44"/>
                    </a:lnTo>
                    <a:lnTo>
                      <a:pt x="29" y="30"/>
                    </a:lnTo>
                    <a:lnTo>
                      <a:pt x="44" y="17"/>
                    </a:lnTo>
                    <a:lnTo>
                      <a:pt x="60" y="8"/>
                    </a:lnTo>
                    <a:lnTo>
                      <a:pt x="79" y="3"/>
                    </a:lnTo>
                    <a:lnTo>
                      <a:pt x="99" y="0"/>
                    </a:lnTo>
                    <a:lnTo>
                      <a:pt x="119" y="3"/>
                    </a:lnTo>
                    <a:lnTo>
                      <a:pt x="138" y="8"/>
                    </a:lnTo>
                    <a:lnTo>
                      <a:pt x="154" y="17"/>
                    </a:lnTo>
                    <a:lnTo>
                      <a:pt x="169" y="30"/>
                    </a:lnTo>
                    <a:lnTo>
                      <a:pt x="181" y="44"/>
                    </a:lnTo>
                    <a:lnTo>
                      <a:pt x="190" y="61"/>
                    </a:lnTo>
                    <a:lnTo>
                      <a:pt x="196" y="79"/>
                    </a:lnTo>
                    <a:lnTo>
                      <a:pt x="198" y="99"/>
                    </a:lnTo>
                    <a:lnTo>
                      <a:pt x="196" y="119"/>
                    </a:lnTo>
                    <a:lnTo>
                      <a:pt x="190" y="138"/>
                    </a:lnTo>
                    <a:lnTo>
                      <a:pt x="181" y="154"/>
                    </a:lnTo>
                    <a:lnTo>
                      <a:pt x="169" y="169"/>
                    </a:lnTo>
                    <a:lnTo>
                      <a:pt x="154" y="181"/>
                    </a:lnTo>
                    <a:lnTo>
                      <a:pt x="138" y="190"/>
                    </a:lnTo>
                    <a:lnTo>
                      <a:pt x="119" y="196"/>
                    </a:lnTo>
                    <a:lnTo>
                      <a:pt x="99" y="198"/>
                    </a:lnTo>
                    <a:lnTo>
                      <a:pt x="79" y="196"/>
                    </a:lnTo>
                    <a:lnTo>
                      <a:pt x="60" y="190"/>
                    </a:lnTo>
                    <a:lnTo>
                      <a:pt x="44" y="181"/>
                    </a:lnTo>
                    <a:lnTo>
                      <a:pt x="29" y="169"/>
                    </a:lnTo>
                    <a:lnTo>
                      <a:pt x="17" y="154"/>
                    </a:lnTo>
                    <a:lnTo>
                      <a:pt x="8" y="138"/>
                    </a:lnTo>
                    <a:lnTo>
                      <a:pt x="2" y="119"/>
                    </a:lnTo>
                    <a:lnTo>
                      <a:pt x="0" y="97"/>
                    </a:lnTo>
                    <a:lnTo>
                      <a:pt x="5" y="97"/>
                    </a:lnTo>
                    <a:lnTo>
                      <a:pt x="7" y="119"/>
                    </a:lnTo>
                    <a:lnTo>
                      <a:pt x="7" y="118"/>
                    </a:lnTo>
                    <a:lnTo>
                      <a:pt x="12" y="136"/>
                    </a:lnTo>
                    <a:lnTo>
                      <a:pt x="12" y="136"/>
                    </a:lnTo>
                    <a:lnTo>
                      <a:pt x="21" y="152"/>
                    </a:lnTo>
                    <a:lnTo>
                      <a:pt x="21" y="152"/>
                    </a:lnTo>
                    <a:lnTo>
                      <a:pt x="33" y="166"/>
                    </a:lnTo>
                    <a:lnTo>
                      <a:pt x="32" y="166"/>
                    </a:lnTo>
                    <a:lnTo>
                      <a:pt x="47" y="178"/>
                    </a:lnTo>
                    <a:lnTo>
                      <a:pt x="46" y="177"/>
                    </a:lnTo>
                    <a:lnTo>
                      <a:pt x="62" y="186"/>
                    </a:lnTo>
                    <a:lnTo>
                      <a:pt x="62" y="186"/>
                    </a:lnTo>
                    <a:lnTo>
                      <a:pt x="80" y="192"/>
                    </a:lnTo>
                    <a:lnTo>
                      <a:pt x="80" y="192"/>
                    </a:lnTo>
                    <a:lnTo>
                      <a:pt x="99" y="194"/>
                    </a:lnTo>
                    <a:lnTo>
                      <a:pt x="99" y="194"/>
                    </a:lnTo>
                    <a:lnTo>
                      <a:pt x="118" y="192"/>
                    </a:lnTo>
                    <a:lnTo>
                      <a:pt x="118" y="192"/>
                    </a:lnTo>
                    <a:lnTo>
                      <a:pt x="136" y="186"/>
                    </a:lnTo>
                    <a:lnTo>
                      <a:pt x="136" y="186"/>
                    </a:lnTo>
                    <a:lnTo>
                      <a:pt x="152" y="177"/>
                    </a:lnTo>
                    <a:lnTo>
                      <a:pt x="151" y="178"/>
                    </a:lnTo>
                    <a:lnTo>
                      <a:pt x="166" y="166"/>
                    </a:lnTo>
                    <a:lnTo>
                      <a:pt x="165" y="166"/>
                    </a:lnTo>
                    <a:lnTo>
                      <a:pt x="177" y="152"/>
                    </a:lnTo>
                    <a:lnTo>
                      <a:pt x="177" y="152"/>
                    </a:lnTo>
                    <a:lnTo>
                      <a:pt x="186" y="136"/>
                    </a:lnTo>
                    <a:lnTo>
                      <a:pt x="186" y="136"/>
                    </a:lnTo>
                    <a:lnTo>
                      <a:pt x="191" y="118"/>
                    </a:lnTo>
                    <a:lnTo>
                      <a:pt x="191" y="119"/>
                    </a:lnTo>
                    <a:lnTo>
                      <a:pt x="193" y="99"/>
                    </a:lnTo>
                    <a:lnTo>
                      <a:pt x="193" y="99"/>
                    </a:lnTo>
                    <a:lnTo>
                      <a:pt x="191" y="80"/>
                    </a:lnTo>
                    <a:lnTo>
                      <a:pt x="191" y="81"/>
                    </a:lnTo>
                    <a:lnTo>
                      <a:pt x="186" y="62"/>
                    </a:lnTo>
                    <a:lnTo>
                      <a:pt x="186" y="63"/>
                    </a:lnTo>
                    <a:lnTo>
                      <a:pt x="177" y="46"/>
                    </a:lnTo>
                    <a:lnTo>
                      <a:pt x="177" y="47"/>
                    </a:lnTo>
                    <a:lnTo>
                      <a:pt x="165" y="33"/>
                    </a:lnTo>
                    <a:lnTo>
                      <a:pt x="166" y="33"/>
                    </a:lnTo>
                    <a:lnTo>
                      <a:pt x="151" y="21"/>
                    </a:lnTo>
                    <a:lnTo>
                      <a:pt x="152" y="21"/>
                    </a:lnTo>
                    <a:lnTo>
                      <a:pt x="136" y="12"/>
                    </a:lnTo>
                    <a:lnTo>
                      <a:pt x="136" y="12"/>
                    </a:lnTo>
                    <a:lnTo>
                      <a:pt x="118" y="7"/>
                    </a:lnTo>
                    <a:lnTo>
                      <a:pt x="118" y="7"/>
                    </a:lnTo>
                    <a:lnTo>
                      <a:pt x="99" y="5"/>
                    </a:lnTo>
                    <a:lnTo>
                      <a:pt x="99" y="5"/>
                    </a:lnTo>
                    <a:lnTo>
                      <a:pt x="80" y="7"/>
                    </a:lnTo>
                    <a:lnTo>
                      <a:pt x="80" y="7"/>
                    </a:lnTo>
                    <a:lnTo>
                      <a:pt x="62" y="12"/>
                    </a:lnTo>
                    <a:lnTo>
                      <a:pt x="62" y="12"/>
                    </a:lnTo>
                    <a:lnTo>
                      <a:pt x="46" y="21"/>
                    </a:lnTo>
                    <a:lnTo>
                      <a:pt x="47" y="21"/>
                    </a:lnTo>
                    <a:lnTo>
                      <a:pt x="32" y="33"/>
                    </a:lnTo>
                    <a:lnTo>
                      <a:pt x="33" y="33"/>
                    </a:lnTo>
                    <a:lnTo>
                      <a:pt x="21" y="47"/>
                    </a:lnTo>
                    <a:lnTo>
                      <a:pt x="21" y="46"/>
                    </a:lnTo>
                    <a:lnTo>
                      <a:pt x="12" y="63"/>
                    </a:lnTo>
                    <a:lnTo>
                      <a:pt x="12" y="62"/>
                    </a:lnTo>
                    <a:lnTo>
                      <a:pt x="7" y="81"/>
                    </a:lnTo>
                    <a:lnTo>
                      <a:pt x="7" y="80"/>
                    </a:lnTo>
                    <a:lnTo>
                      <a:pt x="5" y="101"/>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Rectangle 165"/>
              <p:cNvSpPr>
                <a:spLocks noChangeArrowheads="1"/>
              </p:cNvSpPr>
              <p:nvPr/>
            </p:nvSpPr>
            <p:spPr bwMode="auto">
              <a:xfrm>
                <a:off x="2581" y="2701"/>
                <a:ext cx="202" cy="203"/>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66"/>
              <p:cNvSpPr>
                <a:spLocks/>
              </p:cNvSpPr>
              <p:nvPr/>
            </p:nvSpPr>
            <p:spPr bwMode="auto">
              <a:xfrm>
                <a:off x="2584" y="2693"/>
                <a:ext cx="193" cy="193"/>
              </a:xfrm>
              <a:custGeom>
                <a:avLst/>
                <a:gdLst>
                  <a:gd name="T0" fmla="*/ 0 w 701"/>
                  <a:gd name="T1" fmla="*/ 350 h 701"/>
                  <a:gd name="T2" fmla="*/ 350 w 701"/>
                  <a:gd name="T3" fmla="*/ 0 h 701"/>
                  <a:gd name="T4" fmla="*/ 701 w 701"/>
                  <a:gd name="T5" fmla="*/ 350 h 701"/>
                  <a:gd name="T6" fmla="*/ 701 w 701"/>
                  <a:gd name="T7" fmla="*/ 350 h 701"/>
                  <a:gd name="T8" fmla="*/ 350 w 701"/>
                  <a:gd name="T9" fmla="*/ 701 h 701"/>
                  <a:gd name="T10" fmla="*/ 0 w 701"/>
                  <a:gd name="T11" fmla="*/ 350 h 701"/>
                </a:gdLst>
                <a:ahLst/>
                <a:cxnLst>
                  <a:cxn ang="0">
                    <a:pos x="T0" y="T1"/>
                  </a:cxn>
                  <a:cxn ang="0">
                    <a:pos x="T2" y="T3"/>
                  </a:cxn>
                  <a:cxn ang="0">
                    <a:pos x="T4" y="T5"/>
                  </a:cxn>
                  <a:cxn ang="0">
                    <a:pos x="T6" y="T7"/>
                  </a:cxn>
                  <a:cxn ang="0">
                    <a:pos x="T8" y="T9"/>
                  </a:cxn>
                  <a:cxn ang="0">
                    <a:pos x="T10" y="T11"/>
                  </a:cxn>
                </a:cxnLst>
                <a:rect l="0" t="0" r="r" b="b"/>
                <a:pathLst>
                  <a:path w="701" h="701">
                    <a:moveTo>
                      <a:pt x="0" y="350"/>
                    </a:moveTo>
                    <a:cubicBezTo>
                      <a:pt x="0" y="157"/>
                      <a:pt x="157" y="0"/>
                      <a:pt x="350" y="0"/>
                    </a:cubicBezTo>
                    <a:cubicBezTo>
                      <a:pt x="544" y="0"/>
                      <a:pt x="701" y="157"/>
                      <a:pt x="701" y="350"/>
                    </a:cubicBezTo>
                    <a:cubicBezTo>
                      <a:pt x="701" y="350"/>
                      <a:pt x="701" y="350"/>
                      <a:pt x="701" y="350"/>
                    </a:cubicBezTo>
                    <a:cubicBezTo>
                      <a:pt x="701" y="544"/>
                      <a:pt x="544" y="701"/>
                      <a:pt x="350" y="701"/>
                    </a:cubicBezTo>
                    <a:cubicBezTo>
                      <a:pt x="157" y="701"/>
                      <a:pt x="0" y="544"/>
                      <a:pt x="0" y="350"/>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67"/>
              <p:cNvSpPr>
                <a:spLocks/>
              </p:cNvSpPr>
              <p:nvPr/>
            </p:nvSpPr>
            <p:spPr bwMode="auto">
              <a:xfrm>
                <a:off x="2584" y="2693"/>
                <a:ext cx="193" cy="193"/>
              </a:xfrm>
              <a:custGeom>
                <a:avLst/>
                <a:gdLst>
                  <a:gd name="T0" fmla="*/ 0 w 193"/>
                  <a:gd name="T1" fmla="*/ 96 h 193"/>
                  <a:gd name="T2" fmla="*/ 97 w 193"/>
                  <a:gd name="T3" fmla="*/ 0 h 193"/>
                  <a:gd name="T4" fmla="*/ 193 w 193"/>
                  <a:gd name="T5" fmla="*/ 96 h 193"/>
                  <a:gd name="T6" fmla="*/ 193 w 193"/>
                  <a:gd name="T7" fmla="*/ 96 h 193"/>
                  <a:gd name="T8" fmla="*/ 97 w 193"/>
                  <a:gd name="T9" fmla="*/ 193 h 193"/>
                  <a:gd name="T10" fmla="*/ 0 w 193"/>
                  <a:gd name="T11" fmla="*/ 96 h 193"/>
                </a:gdLst>
                <a:ahLst/>
                <a:cxnLst>
                  <a:cxn ang="0">
                    <a:pos x="T0" y="T1"/>
                  </a:cxn>
                  <a:cxn ang="0">
                    <a:pos x="T2" y="T3"/>
                  </a:cxn>
                  <a:cxn ang="0">
                    <a:pos x="T4" y="T5"/>
                  </a:cxn>
                  <a:cxn ang="0">
                    <a:pos x="T6" y="T7"/>
                  </a:cxn>
                  <a:cxn ang="0">
                    <a:pos x="T8" y="T9"/>
                  </a:cxn>
                  <a:cxn ang="0">
                    <a:pos x="T10" y="T11"/>
                  </a:cxn>
                </a:cxnLst>
                <a:rect l="0" t="0" r="r" b="b"/>
                <a:pathLst>
                  <a:path w="193" h="193">
                    <a:moveTo>
                      <a:pt x="0" y="96"/>
                    </a:moveTo>
                    <a:cubicBezTo>
                      <a:pt x="0" y="43"/>
                      <a:pt x="44" y="0"/>
                      <a:pt x="97" y="0"/>
                    </a:cubicBezTo>
                    <a:cubicBezTo>
                      <a:pt x="150" y="0"/>
                      <a:pt x="193" y="43"/>
                      <a:pt x="193" y="96"/>
                    </a:cubicBezTo>
                    <a:cubicBezTo>
                      <a:pt x="193" y="96"/>
                      <a:pt x="193" y="96"/>
                      <a:pt x="193" y="96"/>
                    </a:cubicBezTo>
                    <a:cubicBezTo>
                      <a:pt x="193" y="150"/>
                      <a:pt x="150" y="193"/>
                      <a:pt x="97" y="193"/>
                    </a:cubicBezTo>
                    <a:cubicBezTo>
                      <a:pt x="44" y="193"/>
                      <a:pt x="0" y="150"/>
                      <a:pt x="0" y="96"/>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Rectangle 168"/>
              <p:cNvSpPr>
                <a:spLocks noChangeArrowheads="1"/>
              </p:cNvSpPr>
              <p:nvPr/>
            </p:nvSpPr>
            <p:spPr bwMode="auto">
              <a:xfrm>
                <a:off x="2669" y="2753"/>
                <a:ext cx="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9" name="Rectangle 169"/>
              <p:cNvSpPr>
                <a:spLocks noChangeArrowheads="1"/>
              </p:cNvSpPr>
              <p:nvPr/>
            </p:nvSpPr>
            <p:spPr bwMode="auto">
              <a:xfrm>
                <a:off x="2994" y="2895"/>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70"/>
              <p:cNvSpPr>
                <a:spLocks/>
              </p:cNvSpPr>
              <p:nvPr/>
            </p:nvSpPr>
            <p:spPr bwMode="auto">
              <a:xfrm>
                <a:off x="2996" y="2898"/>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7" y="0"/>
                      <a:pt x="263" y="0"/>
                    </a:cubicBezTo>
                    <a:cubicBezTo>
                      <a:pt x="408" y="0"/>
                      <a:pt x="526" y="118"/>
                      <a:pt x="526" y="263"/>
                    </a:cubicBezTo>
                    <a:cubicBezTo>
                      <a:pt x="526" y="263"/>
                      <a:pt x="526" y="263"/>
                      <a:pt x="526" y="263"/>
                    </a:cubicBezTo>
                    <a:cubicBezTo>
                      <a:pt x="526" y="408"/>
                      <a:pt x="408" y="526"/>
                      <a:pt x="263" y="526"/>
                    </a:cubicBezTo>
                    <a:cubicBezTo>
                      <a:pt x="117"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1" name="Rectangle 171"/>
              <p:cNvSpPr>
                <a:spLocks noChangeArrowheads="1"/>
              </p:cNvSpPr>
              <p:nvPr/>
            </p:nvSpPr>
            <p:spPr bwMode="auto">
              <a:xfrm>
                <a:off x="2994" y="2895"/>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Rectangle 172"/>
              <p:cNvSpPr>
                <a:spLocks noChangeArrowheads="1"/>
              </p:cNvSpPr>
              <p:nvPr/>
            </p:nvSpPr>
            <p:spPr bwMode="auto">
              <a:xfrm>
                <a:off x="2994" y="2895"/>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73"/>
              <p:cNvSpPr>
                <a:spLocks/>
              </p:cNvSpPr>
              <p:nvPr/>
            </p:nvSpPr>
            <p:spPr bwMode="auto">
              <a:xfrm>
                <a:off x="2994" y="2896"/>
                <a:ext cx="149" cy="149"/>
              </a:xfrm>
              <a:custGeom>
                <a:avLst/>
                <a:gdLst>
                  <a:gd name="T0" fmla="*/ 2 w 149"/>
                  <a:gd name="T1" fmla="*/ 59 h 149"/>
                  <a:gd name="T2" fmla="*/ 13 w 149"/>
                  <a:gd name="T3" fmla="*/ 33 h 149"/>
                  <a:gd name="T4" fmla="*/ 33 w 149"/>
                  <a:gd name="T5" fmla="*/ 12 h 149"/>
                  <a:gd name="T6" fmla="*/ 60 w 149"/>
                  <a:gd name="T7" fmla="*/ 1 h 149"/>
                  <a:gd name="T8" fmla="*/ 90 w 149"/>
                  <a:gd name="T9" fmla="*/ 1 h 149"/>
                  <a:gd name="T10" fmla="*/ 116 w 149"/>
                  <a:gd name="T11" fmla="*/ 12 h 149"/>
                  <a:gd name="T12" fmla="*/ 136 w 149"/>
                  <a:gd name="T13" fmla="*/ 33 h 149"/>
                  <a:gd name="T14" fmla="*/ 148 w 149"/>
                  <a:gd name="T15" fmla="*/ 59 h 149"/>
                  <a:gd name="T16" fmla="*/ 148 w 149"/>
                  <a:gd name="T17" fmla="*/ 89 h 149"/>
                  <a:gd name="T18" fmla="*/ 136 w 149"/>
                  <a:gd name="T19" fmla="*/ 116 h 149"/>
                  <a:gd name="T20" fmla="*/ 116 w 149"/>
                  <a:gd name="T21" fmla="*/ 136 h 149"/>
                  <a:gd name="T22" fmla="*/ 90 w 149"/>
                  <a:gd name="T23" fmla="*/ 148 h 149"/>
                  <a:gd name="T24" fmla="*/ 60 w 149"/>
                  <a:gd name="T25" fmla="*/ 148 h 149"/>
                  <a:gd name="T26" fmla="*/ 33 w 149"/>
                  <a:gd name="T27" fmla="*/ 136 h 149"/>
                  <a:gd name="T28" fmla="*/ 13 w 149"/>
                  <a:gd name="T29" fmla="*/ 116 h 149"/>
                  <a:gd name="T30" fmla="*/ 2 w 149"/>
                  <a:gd name="T31" fmla="*/ 89 h 149"/>
                  <a:gd name="T32" fmla="*/ 4 w 149"/>
                  <a:gd name="T33" fmla="*/ 72 h 149"/>
                  <a:gd name="T34" fmla="*/ 6 w 149"/>
                  <a:gd name="T35" fmla="*/ 88 h 149"/>
                  <a:gd name="T36" fmla="*/ 10 w 149"/>
                  <a:gd name="T37" fmla="*/ 101 h 149"/>
                  <a:gd name="T38" fmla="*/ 16 w 149"/>
                  <a:gd name="T39" fmla="*/ 113 h 149"/>
                  <a:gd name="T40" fmla="*/ 25 w 149"/>
                  <a:gd name="T41" fmla="*/ 124 h 149"/>
                  <a:gd name="T42" fmla="*/ 35 w 149"/>
                  <a:gd name="T43" fmla="*/ 132 h 149"/>
                  <a:gd name="T44" fmla="*/ 47 w 149"/>
                  <a:gd name="T45" fmla="*/ 139 h 149"/>
                  <a:gd name="T46" fmla="*/ 60 w 149"/>
                  <a:gd name="T47" fmla="*/ 143 h 149"/>
                  <a:gd name="T48" fmla="*/ 74 w 149"/>
                  <a:gd name="T49" fmla="*/ 145 h 149"/>
                  <a:gd name="T50" fmla="*/ 88 w 149"/>
                  <a:gd name="T51" fmla="*/ 143 h 149"/>
                  <a:gd name="T52" fmla="*/ 102 w 149"/>
                  <a:gd name="T53" fmla="*/ 139 h 149"/>
                  <a:gd name="T54" fmla="*/ 113 w 149"/>
                  <a:gd name="T55" fmla="*/ 133 h 149"/>
                  <a:gd name="T56" fmla="*/ 124 w 149"/>
                  <a:gd name="T57" fmla="*/ 124 h 149"/>
                  <a:gd name="T58" fmla="*/ 132 w 149"/>
                  <a:gd name="T59" fmla="*/ 114 h 149"/>
                  <a:gd name="T60" fmla="*/ 139 w 149"/>
                  <a:gd name="T61" fmla="*/ 102 h 149"/>
                  <a:gd name="T62" fmla="*/ 143 w 149"/>
                  <a:gd name="T63" fmla="*/ 89 h 149"/>
                  <a:gd name="T64" fmla="*/ 145 w 149"/>
                  <a:gd name="T65" fmla="*/ 74 h 149"/>
                  <a:gd name="T66" fmla="*/ 143 w 149"/>
                  <a:gd name="T67" fmla="*/ 60 h 149"/>
                  <a:gd name="T68" fmla="*/ 139 w 149"/>
                  <a:gd name="T69" fmla="*/ 47 h 149"/>
                  <a:gd name="T70" fmla="*/ 133 w 149"/>
                  <a:gd name="T71" fmla="*/ 35 h 149"/>
                  <a:gd name="T72" fmla="*/ 124 w 149"/>
                  <a:gd name="T73" fmla="*/ 25 h 149"/>
                  <a:gd name="T74" fmla="*/ 114 w 149"/>
                  <a:gd name="T75" fmla="*/ 16 h 149"/>
                  <a:gd name="T76" fmla="*/ 102 w 149"/>
                  <a:gd name="T77" fmla="*/ 10 h 149"/>
                  <a:gd name="T78" fmla="*/ 89 w 149"/>
                  <a:gd name="T79" fmla="*/ 5 h 149"/>
                  <a:gd name="T80" fmla="*/ 75 w 149"/>
                  <a:gd name="T81" fmla="*/ 4 h 149"/>
                  <a:gd name="T82" fmla="*/ 61 w 149"/>
                  <a:gd name="T83" fmla="*/ 5 h 149"/>
                  <a:gd name="T84" fmla="*/ 47 w 149"/>
                  <a:gd name="T85" fmla="*/ 9 h 149"/>
                  <a:gd name="T86" fmla="*/ 36 w 149"/>
                  <a:gd name="T87" fmla="*/ 16 h 149"/>
                  <a:gd name="T88" fmla="*/ 25 w 149"/>
                  <a:gd name="T89" fmla="*/ 25 h 149"/>
                  <a:gd name="T90" fmla="*/ 17 w 149"/>
                  <a:gd name="T91" fmla="*/ 35 h 149"/>
                  <a:gd name="T92" fmla="*/ 10 w 149"/>
                  <a:gd name="T93" fmla="*/ 47 h 149"/>
                  <a:gd name="T94" fmla="*/ 6 w 149"/>
                  <a:gd name="T95" fmla="*/ 60 h 149"/>
                  <a:gd name="T96" fmla="*/ 0 w 149"/>
                  <a:gd name="T97" fmla="*/ 7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0" y="76"/>
                    </a:moveTo>
                    <a:lnTo>
                      <a:pt x="2" y="59"/>
                    </a:lnTo>
                    <a:lnTo>
                      <a:pt x="6" y="45"/>
                    </a:lnTo>
                    <a:lnTo>
                      <a:pt x="13" y="33"/>
                    </a:lnTo>
                    <a:lnTo>
                      <a:pt x="22" y="22"/>
                    </a:lnTo>
                    <a:lnTo>
                      <a:pt x="33" y="12"/>
                    </a:lnTo>
                    <a:lnTo>
                      <a:pt x="45" y="6"/>
                    </a:lnTo>
                    <a:lnTo>
                      <a:pt x="60" y="1"/>
                    </a:lnTo>
                    <a:lnTo>
                      <a:pt x="74" y="0"/>
                    </a:lnTo>
                    <a:lnTo>
                      <a:pt x="90" y="1"/>
                    </a:lnTo>
                    <a:lnTo>
                      <a:pt x="104" y="6"/>
                    </a:lnTo>
                    <a:lnTo>
                      <a:pt x="116" y="12"/>
                    </a:lnTo>
                    <a:lnTo>
                      <a:pt x="127" y="22"/>
                    </a:lnTo>
                    <a:lnTo>
                      <a:pt x="136" y="33"/>
                    </a:lnTo>
                    <a:lnTo>
                      <a:pt x="143" y="45"/>
                    </a:lnTo>
                    <a:lnTo>
                      <a:pt x="148" y="59"/>
                    </a:lnTo>
                    <a:lnTo>
                      <a:pt x="149" y="74"/>
                    </a:lnTo>
                    <a:lnTo>
                      <a:pt x="148" y="89"/>
                    </a:lnTo>
                    <a:lnTo>
                      <a:pt x="143" y="103"/>
                    </a:lnTo>
                    <a:lnTo>
                      <a:pt x="136" y="116"/>
                    </a:lnTo>
                    <a:lnTo>
                      <a:pt x="127" y="127"/>
                    </a:lnTo>
                    <a:lnTo>
                      <a:pt x="116" y="136"/>
                    </a:lnTo>
                    <a:lnTo>
                      <a:pt x="104" y="143"/>
                    </a:lnTo>
                    <a:lnTo>
                      <a:pt x="90" y="148"/>
                    </a:lnTo>
                    <a:lnTo>
                      <a:pt x="74" y="149"/>
                    </a:lnTo>
                    <a:lnTo>
                      <a:pt x="60" y="148"/>
                    </a:lnTo>
                    <a:lnTo>
                      <a:pt x="45" y="143"/>
                    </a:lnTo>
                    <a:lnTo>
                      <a:pt x="33" y="136"/>
                    </a:lnTo>
                    <a:lnTo>
                      <a:pt x="22" y="127"/>
                    </a:lnTo>
                    <a:lnTo>
                      <a:pt x="13" y="116"/>
                    </a:lnTo>
                    <a:lnTo>
                      <a:pt x="6" y="103"/>
                    </a:lnTo>
                    <a:lnTo>
                      <a:pt x="2" y="89"/>
                    </a:lnTo>
                    <a:lnTo>
                      <a:pt x="0" y="72"/>
                    </a:lnTo>
                    <a:lnTo>
                      <a:pt x="4" y="72"/>
                    </a:lnTo>
                    <a:lnTo>
                      <a:pt x="6" y="89"/>
                    </a:lnTo>
                    <a:lnTo>
                      <a:pt x="6" y="88"/>
                    </a:lnTo>
                    <a:lnTo>
                      <a:pt x="10" y="102"/>
                    </a:lnTo>
                    <a:lnTo>
                      <a:pt x="10" y="101"/>
                    </a:lnTo>
                    <a:lnTo>
                      <a:pt x="17" y="114"/>
                    </a:lnTo>
                    <a:lnTo>
                      <a:pt x="16" y="113"/>
                    </a:lnTo>
                    <a:lnTo>
                      <a:pt x="25" y="124"/>
                    </a:lnTo>
                    <a:lnTo>
                      <a:pt x="25" y="124"/>
                    </a:lnTo>
                    <a:lnTo>
                      <a:pt x="36" y="133"/>
                    </a:lnTo>
                    <a:lnTo>
                      <a:pt x="35" y="132"/>
                    </a:lnTo>
                    <a:lnTo>
                      <a:pt x="47" y="139"/>
                    </a:lnTo>
                    <a:lnTo>
                      <a:pt x="47" y="139"/>
                    </a:lnTo>
                    <a:lnTo>
                      <a:pt x="61" y="143"/>
                    </a:lnTo>
                    <a:lnTo>
                      <a:pt x="60" y="143"/>
                    </a:lnTo>
                    <a:lnTo>
                      <a:pt x="75" y="145"/>
                    </a:lnTo>
                    <a:lnTo>
                      <a:pt x="74" y="145"/>
                    </a:lnTo>
                    <a:lnTo>
                      <a:pt x="89" y="143"/>
                    </a:lnTo>
                    <a:lnTo>
                      <a:pt x="88" y="143"/>
                    </a:lnTo>
                    <a:lnTo>
                      <a:pt x="102" y="139"/>
                    </a:lnTo>
                    <a:lnTo>
                      <a:pt x="102" y="139"/>
                    </a:lnTo>
                    <a:lnTo>
                      <a:pt x="114" y="132"/>
                    </a:lnTo>
                    <a:lnTo>
                      <a:pt x="113" y="133"/>
                    </a:lnTo>
                    <a:lnTo>
                      <a:pt x="124" y="124"/>
                    </a:lnTo>
                    <a:lnTo>
                      <a:pt x="124" y="124"/>
                    </a:lnTo>
                    <a:lnTo>
                      <a:pt x="133" y="113"/>
                    </a:lnTo>
                    <a:lnTo>
                      <a:pt x="132" y="114"/>
                    </a:lnTo>
                    <a:lnTo>
                      <a:pt x="139" y="101"/>
                    </a:lnTo>
                    <a:lnTo>
                      <a:pt x="139" y="102"/>
                    </a:lnTo>
                    <a:lnTo>
                      <a:pt x="143" y="88"/>
                    </a:lnTo>
                    <a:lnTo>
                      <a:pt x="143" y="89"/>
                    </a:lnTo>
                    <a:lnTo>
                      <a:pt x="145" y="74"/>
                    </a:lnTo>
                    <a:lnTo>
                      <a:pt x="145" y="74"/>
                    </a:lnTo>
                    <a:lnTo>
                      <a:pt x="143" y="60"/>
                    </a:lnTo>
                    <a:lnTo>
                      <a:pt x="143" y="60"/>
                    </a:lnTo>
                    <a:lnTo>
                      <a:pt x="139" y="47"/>
                    </a:lnTo>
                    <a:lnTo>
                      <a:pt x="139" y="47"/>
                    </a:lnTo>
                    <a:lnTo>
                      <a:pt x="132" y="35"/>
                    </a:lnTo>
                    <a:lnTo>
                      <a:pt x="133" y="35"/>
                    </a:lnTo>
                    <a:lnTo>
                      <a:pt x="124" y="25"/>
                    </a:lnTo>
                    <a:lnTo>
                      <a:pt x="124" y="25"/>
                    </a:lnTo>
                    <a:lnTo>
                      <a:pt x="113" y="16"/>
                    </a:lnTo>
                    <a:lnTo>
                      <a:pt x="114" y="16"/>
                    </a:lnTo>
                    <a:lnTo>
                      <a:pt x="102" y="10"/>
                    </a:lnTo>
                    <a:lnTo>
                      <a:pt x="102" y="10"/>
                    </a:lnTo>
                    <a:lnTo>
                      <a:pt x="88" y="5"/>
                    </a:lnTo>
                    <a:lnTo>
                      <a:pt x="89" y="5"/>
                    </a:lnTo>
                    <a:lnTo>
                      <a:pt x="74" y="4"/>
                    </a:lnTo>
                    <a:lnTo>
                      <a:pt x="75" y="4"/>
                    </a:lnTo>
                    <a:lnTo>
                      <a:pt x="60" y="5"/>
                    </a:lnTo>
                    <a:lnTo>
                      <a:pt x="61" y="5"/>
                    </a:lnTo>
                    <a:lnTo>
                      <a:pt x="47" y="10"/>
                    </a:lnTo>
                    <a:lnTo>
                      <a:pt x="47" y="9"/>
                    </a:lnTo>
                    <a:lnTo>
                      <a:pt x="35" y="16"/>
                    </a:lnTo>
                    <a:lnTo>
                      <a:pt x="36" y="16"/>
                    </a:lnTo>
                    <a:lnTo>
                      <a:pt x="25" y="25"/>
                    </a:lnTo>
                    <a:lnTo>
                      <a:pt x="25" y="25"/>
                    </a:lnTo>
                    <a:lnTo>
                      <a:pt x="16" y="35"/>
                    </a:lnTo>
                    <a:lnTo>
                      <a:pt x="17" y="35"/>
                    </a:lnTo>
                    <a:lnTo>
                      <a:pt x="10" y="47"/>
                    </a:lnTo>
                    <a:lnTo>
                      <a:pt x="10" y="47"/>
                    </a:lnTo>
                    <a:lnTo>
                      <a:pt x="6" y="60"/>
                    </a:lnTo>
                    <a:lnTo>
                      <a:pt x="6" y="60"/>
                    </a:lnTo>
                    <a:lnTo>
                      <a:pt x="4" y="77"/>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Rectangle 174"/>
              <p:cNvSpPr>
                <a:spLocks noChangeArrowheads="1"/>
              </p:cNvSpPr>
              <p:nvPr/>
            </p:nvSpPr>
            <p:spPr bwMode="auto">
              <a:xfrm>
                <a:off x="2994" y="2895"/>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75"/>
              <p:cNvSpPr>
                <a:spLocks/>
              </p:cNvSpPr>
              <p:nvPr/>
            </p:nvSpPr>
            <p:spPr bwMode="auto">
              <a:xfrm>
                <a:off x="2994" y="2886"/>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9" y="0"/>
                      <a:pt x="526" y="118"/>
                      <a:pt x="526" y="263"/>
                    </a:cubicBezTo>
                    <a:cubicBezTo>
                      <a:pt x="526" y="263"/>
                      <a:pt x="526" y="263"/>
                      <a:pt x="526" y="263"/>
                    </a:cubicBezTo>
                    <a:cubicBezTo>
                      <a:pt x="526" y="408"/>
                      <a:pt x="409"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76"/>
              <p:cNvSpPr>
                <a:spLocks/>
              </p:cNvSpPr>
              <p:nvPr/>
            </p:nvSpPr>
            <p:spPr bwMode="auto">
              <a:xfrm>
                <a:off x="2994" y="2886"/>
                <a:ext cx="144" cy="145"/>
              </a:xfrm>
              <a:custGeom>
                <a:avLst/>
                <a:gdLst>
                  <a:gd name="T0" fmla="*/ 0 w 144"/>
                  <a:gd name="T1" fmla="*/ 73 h 145"/>
                  <a:gd name="T2" fmla="*/ 72 w 144"/>
                  <a:gd name="T3" fmla="*/ 0 h 145"/>
                  <a:gd name="T4" fmla="*/ 144 w 144"/>
                  <a:gd name="T5" fmla="*/ 73 h 145"/>
                  <a:gd name="T6" fmla="*/ 144 w 144"/>
                  <a:gd name="T7" fmla="*/ 73 h 145"/>
                  <a:gd name="T8" fmla="*/ 72 w 144"/>
                  <a:gd name="T9" fmla="*/ 145 h 145"/>
                  <a:gd name="T10" fmla="*/ 0 w 144"/>
                  <a:gd name="T11" fmla="*/ 73 h 145"/>
                </a:gdLst>
                <a:ahLst/>
                <a:cxnLst>
                  <a:cxn ang="0">
                    <a:pos x="T0" y="T1"/>
                  </a:cxn>
                  <a:cxn ang="0">
                    <a:pos x="T2" y="T3"/>
                  </a:cxn>
                  <a:cxn ang="0">
                    <a:pos x="T4" y="T5"/>
                  </a:cxn>
                  <a:cxn ang="0">
                    <a:pos x="T6" y="T7"/>
                  </a:cxn>
                  <a:cxn ang="0">
                    <a:pos x="T8" y="T9"/>
                  </a:cxn>
                  <a:cxn ang="0">
                    <a:pos x="T10" y="T11"/>
                  </a:cxn>
                </a:cxnLst>
                <a:rect l="0" t="0" r="r" b="b"/>
                <a:pathLst>
                  <a:path w="144" h="145">
                    <a:moveTo>
                      <a:pt x="0" y="73"/>
                    </a:moveTo>
                    <a:cubicBezTo>
                      <a:pt x="0" y="33"/>
                      <a:pt x="32" y="0"/>
                      <a:pt x="72" y="0"/>
                    </a:cubicBezTo>
                    <a:cubicBezTo>
                      <a:pt x="112" y="0"/>
                      <a:pt x="144" y="33"/>
                      <a:pt x="144" y="73"/>
                    </a:cubicBezTo>
                    <a:cubicBezTo>
                      <a:pt x="144" y="73"/>
                      <a:pt x="144" y="73"/>
                      <a:pt x="144" y="73"/>
                    </a:cubicBezTo>
                    <a:cubicBezTo>
                      <a:pt x="144" y="113"/>
                      <a:pt x="112" y="145"/>
                      <a:pt x="72" y="145"/>
                    </a:cubicBezTo>
                    <a:cubicBezTo>
                      <a:pt x="32"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Rectangle 177"/>
              <p:cNvSpPr>
                <a:spLocks noChangeArrowheads="1"/>
              </p:cNvSpPr>
              <p:nvPr/>
            </p:nvSpPr>
            <p:spPr bwMode="auto">
              <a:xfrm>
                <a:off x="3051" y="2921"/>
                <a:ext cx="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18" name="Rectangle 178"/>
              <p:cNvSpPr>
                <a:spLocks noChangeArrowheads="1"/>
              </p:cNvSpPr>
              <p:nvPr/>
            </p:nvSpPr>
            <p:spPr bwMode="auto">
              <a:xfrm>
                <a:off x="2897" y="2317"/>
                <a:ext cx="150"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79"/>
              <p:cNvSpPr>
                <a:spLocks/>
              </p:cNvSpPr>
              <p:nvPr/>
            </p:nvSpPr>
            <p:spPr bwMode="auto">
              <a:xfrm>
                <a:off x="2900" y="2318"/>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8" y="0"/>
                      <a:pt x="526" y="118"/>
                      <a:pt x="526" y="263"/>
                    </a:cubicBezTo>
                    <a:cubicBezTo>
                      <a:pt x="526" y="263"/>
                      <a:pt x="526" y="263"/>
                      <a:pt x="526" y="263"/>
                    </a:cubicBezTo>
                    <a:cubicBezTo>
                      <a:pt x="526" y="408"/>
                      <a:pt x="408" y="526"/>
                      <a:pt x="263" y="526"/>
                    </a:cubicBezTo>
                    <a:cubicBezTo>
                      <a:pt x="118"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Rectangle 180"/>
              <p:cNvSpPr>
                <a:spLocks noChangeArrowheads="1"/>
              </p:cNvSpPr>
              <p:nvPr/>
            </p:nvSpPr>
            <p:spPr bwMode="auto">
              <a:xfrm>
                <a:off x="2897" y="2317"/>
                <a:ext cx="150"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Rectangle 181"/>
              <p:cNvSpPr>
                <a:spLocks noChangeArrowheads="1"/>
              </p:cNvSpPr>
              <p:nvPr/>
            </p:nvSpPr>
            <p:spPr bwMode="auto">
              <a:xfrm>
                <a:off x="2897" y="231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82"/>
              <p:cNvSpPr>
                <a:spLocks/>
              </p:cNvSpPr>
              <p:nvPr/>
            </p:nvSpPr>
            <p:spPr bwMode="auto">
              <a:xfrm>
                <a:off x="2897" y="2316"/>
                <a:ext cx="150" cy="149"/>
              </a:xfrm>
              <a:custGeom>
                <a:avLst/>
                <a:gdLst>
                  <a:gd name="T0" fmla="*/ 2 w 150"/>
                  <a:gd name="T1" fmla="*/ 59 h 149"/>
                  <a:gd name="T2" fmla="*/ 13 w 150"/>
                  <a:gd name="T3" fmla="*/ 33 h 149"/>
                  <a:gd name="T4" fmla="*/ 33 w 150"/>
                  <a:gd name="T5" fmla="*/ 13 h 149"/>
                  <a:gd name="T6" fmla="*/ 60 w 150"/>
                  <a:gd name="T7" fmla="*/ 1 h 149"/>
                  <a:gd name="T8" fmla="*/ 90 w 150"/>
                  <a:gd name="T9" fmla="*/ 1 h 149"/>
                  <a:gd name="T10" fmla="*/ 117 w 150"/>
                  <a:gd name="T11" fmla="*/ 13 h 149"/>
                  <a:gd name="T12" fmla="*/ 137 w 150"/>
                  <a:gd name="T13" fmla="*/ 33 h 149"/>
                  <a:gd name="T14" fmla="*/ 148 w 150"/>
                  <a:gd name="T15" fmla="*/ 59 h 149"/>
                  <a:gd name="T16" fmla="*/ 148 w 150"/>
                  <a:gd name="T17" fmla="*/ 89 h 149"/>
                  <a:gd name="T18" fmla="*/ 137 w 150"/>
                  <a:gd name="T19" fmla="*/ 116 h 149"/>
                  <a:gd name="T20" fmla="*/ 117 w 150"/>
                  <a:gd name="T21" fmla="*/ 136 h 149"/>
                  <a:gd name="T22" fmla="*/ 90 w 150"/>
                  <a:gd name="T23" fmla="*/ 148 h 149"/>
                  <a:gd name="T24" fmla="*/ 60 w 150"/>
                  <a:gd name="T25" fmla="*/ 148 h 149"/>
                  <a:gd name="T26" fmla="*/ 33 w 150"/>
                  <a:gd name="T27" fmla="*/ 136 h 149"/>
                  <a:gd name="T28" fmla="*/ 13 w 150"/>
                  <a:gd name="T29" fmla="*/ 116 h 149"/>
                  <a:gd name="T30" fmla="*/ 2 w 150"/>
                  <a:gd name="T31" fmla="*/ 89 h 149"/>
                  <a:gd name="T32" fmla="*/ 5 w 150"/>
                  <a:gd name="T33" fmla="*/ 72 h 149"/>
                  <a:gd name="T34" fmla="*/ 6 w 150"/>
                  <a:gd name="T35" fmla="*/ 88 h 149"/>
                  <a:gd name="T36" fmla="*/ 11 w 150"/>
                  <a:gd name="T37" fmla="*/ 102 h 149"/>
                  <a:gd name="T38" fmla="*/ 17 w 150"/>
                  <a:gd name="T39" fmla="*/ 113 h 149"/>
                  <a:gd name="T40" fmla="*/ 25 w 150"/>
                  <a:gd name="T41" fmla="*/ 124 h 149"/>
                  <a:gd name="T42" fmla="*/ 36 w 150"/>
                  <a:gd name="T43" fmla="*/ 132 h 149"/>
                  <a:gd name="T44" fmla="*/ 48 w 150"/>
                  <a:gd name="T45" fmla="*/ 139 h 149"/>
                  <a:gd name="T46" fmla="*/ 61 w 150"/>
                  <a:gd name="T47" fmla="*/ 143 h 149"/>
                  <a:gd name="T48" fmla="*/ 75 w 150"/>
                  <a:gd name="T49" fmla="*/ 145 h 149"/>
                  <a:gd name="T50" fmla="*/ 89 w 150"/>
                  <a:gd name="T51" fmla="*/ 143 h 149"/>
                  <a:gd name="T52" fmla="*/ 102 w 150"/>
                  <a:gd name="T53" fmla="*/ 139 h 149"/>
                  <a:gd name="T54" fmla="*/ 114 w 150"/>
                  <a:gd name="T55" fmla="*/ 133 h 149"/>
                  <a:gd name="T56" fmla="*/ 124 w 150"/>
                  <a:gd name="T57" fmla="*/ 124 h 149"/>
                  <a:gd name="T58" fmla="*/ 133 w 150"/>
                  <a:gd name="T59" fmla="*/ 114 h 149"/>
                  <a:gd name="T60" fmla="*/ 140 w 150"/>
                  <a:gd name="T61" fmla="*/ 102 h 149"/>
                  <a:gd name="T62" fmla="*/ 144 w 150"/>
                  <a:gd name="T63" fmla="*/ 89 h 149"/>
                  <a:gd name="T64" fmla="*/ 145 w 150"/>
                  <a:gd name="T65" fmla="*/ 75 h 149"/>
                  <a:gd name="T66" fmla="*/ 144 w 150"/>
                  <a:gd name="T67" fmla="*/ 61 h 149"/>
                  <a:gd name="T68" fmla="*/ 140 w 150"/>
                  <a:gd name="T69" fmla="*/ 47 h 149"/>
                  <a:gd name="T70" fmla="*/ 133 w 150"/>
                  <a:gd name="T71" fmla="*/ 35 h 149"/>
                  <a:gd name="T72" fmla="*/ 125 w 150"/>
                  <a:gd name="T73" fmla="*/ 25 h 149"/>
                  <a:gd name="T74" fmla="*/ 115 w 150"/>
                  <a:gd name="T75" fmla="*/ 16 h 149"/>
                  <a:gd name="T76" fmla="*/ 102 w 150"/>
                  <a:gd name="T77" fmla="*/ 10 h 149"/>
                  <a:gd name="T78" fmla="*/ 90 w 150"/>
                  <a:gd name="T79" fmla="*/ 5 h 149"/>
                  <a:gd name="T80" fmla="*/ 75 w 150"/>
                  <a:gd name="T81" fmla="*/ 4 h 149"/>
                  <a:gd name="T82" fmla="*/ 61 w 150"/>
                  <a:gd name="T83" fmla="*/ 5 h 149"/>
                  <a:gd name="T84" fmla="*/ 48 w 150"/>
                  <a:gd name="T85" fmla="*/ 10 h 149"/>
                  <a:gd name="T86" fmla="*/ 36 w 150"/>
                  <a:gd name="T87" fmla="*/ 16 h 149"/>
                  <a:gd name="T88" fmla="*/ 26 w 150"/>
                  <a:gd name="T89" fmla="*/ 25 h 149"/>
                  <a:gd name="T90" fmla="*/ 17 w 150"/>
                  <a:gd name="T91" fmla="*/ 35 h 149"/>
                  <a:gd name="T92" fmla="*/ 11 w 150"/>
                  <a:gd name="T93" fmla="*/ 47 h 149"/>
                  <a:gd name="T94" fmla="*/ 6 w 150"/>
                  <a:gd name="T95" fmla="*/ 60 h 149"/>
                  <a:gd name="T96" fmla="*/ 0 w 150"/>
                  <a:gd name="T97" fmla="*/ 7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49">
                    <a:moveTo>
                      <a:pt x="0" y="77"/>
                    </a:moveTo>
                    <a:lnTo>
                      <a:pt x="2" y="59"/>
                    </a:lnTo>
                    <a:lnTo>
                      <a:pt x="7" y="45"/>
                    </a:lnTo>
                    <a:lnTo>
                      <a:pt x="13" y="33"/>
                    </a:lnTo>
                    <a:lnTo>
                      <a:pt x="22" y="22"/>
                    </a:lnTo>
                    <a:lnTo>
                      <a:pt x="33" y="13"/>
                    </a:lnTo>
                    <a:lnTo>
                      <a:pt x="46" y="6"/>
                    </a:lnTo>
                    <a:lnTo>
                      <a:pt x="60" y="1"/>
                    </a:lnTo>
                    <a:lnTo>
                      <a:pt x="75" y="0"/>
                    </a:lnTo>
                    <a:lnTo>
                      <a:pt x="90" y="1"/>
                    </a:lnTo>
                    <a:lnTo>
                      <a:pt x="104" y="6"/>
                    </a:lnTo>
                    <a:lnTo>
                      <a:pt x="117" y="13"/>
                    </a:lnTo>
                    <a:lnTo>
                      <a:pt x="128" y="22"/>
                    </a:lnTo>
                    <a:lnTo>
                      <a:pt x="137" y="33"/>
                    </a:lnTo>
                    <a:lnTo>
                      <a:pt x="144" y="45"/>
                    </a:lnTo>
                    <a:lnTo>
                      <a:pt x="148" y="59"/>
                    </a:lnTo>
                    <a:lnTo>
                      <a:pt x="150" y="74"/>
                    </a:lnTo>
                    <a:lnTo>
                      <a:pt x="148" y="89"/>
                    </a:lnTo>
                    <a:lnTo>
                      <a:pt x="144" y="104"/>
                    </a:lnTo>
                    <a:lnTo>
                      <a:pt x="137" y="116"/>
                    </a:lnTo>
                    <a:lnTo>
                      <a:pt x="128" y="127"/>
                    </a:lnTo>
                    <a:lnTo>
                      <a:pt x="117" y="136"/>
                    </a:lnTo>
                    <a:lnTo>
                      <a:pt x="104" y="143"/>
                    </a:lnTo>
                    <a:lnTo>
                      <a:pt x="90" y="148"/>
                    </a:lnTo>
                    <a:lnTo>
                      <a:pt x="75" y="149"/>
                    </a:lnTo>
                    <a:lnTo>
                      <a:pt x="60" y="148"/>
                    </a:lnTo>
                    <a:lnTo>
                      <a:pt x="46" y="143"/>
                    </a:lnTo>
                    <a:lnTo>
                      <a:pt x="33" y="136"/>
                    </a:lnTo>
                    <a:lnTo>
                      <a:pt x="22" y="127"/>
                    </a:lnTo>
                    <a:lnTo>
                      <a:pt x="13" y="116"/>
                    </a:lnTo>
                    <a:lnTo>
                      <a:pt x="7" y="104"/>
                    </a:lnTo>
                    <a:lnTo>
                      <a:pt x="2" y="89"/>
                    </a:lnTo>
                    <a:lnTo>
                      <a:pt x="0" y="72"/>
                    </a:lnTo>
                    <a:lnTo>
                      <a:pt x="5" y="72"/>
                    </a:lnTo>
                    <a:lnTo>
                      <a:pt x="6" y="89"/>
                    </a:lnTo>
                    <a:lnTo>
                      <a:pt x="6" y="88"/>
                    </a:lnTo>
                    <a:lnTo>
                      <a:pt x="11" y="102"/>
                    </a:lnTo>
                    <a:lnTo>
                      <a:pt x="11" y="102"/>
                    </a:lnTo>
                    <a:lnTo>
                      <a:pt x="17" y="114"/>
                    </a:lnTo>
                    <a:lnTo>
                      <a:pt x="17" y="113"/>
                    </a:lnTo>
                    <a:lnTo>
                      <a:pt x="26" y="124"/>
                    </a:lnTo>
                    <a:lnTo>
                      <a:pt x="25" y="124"/>
                    </a:lnTo>
                    <a:lnTo>
                      <a:pt x="36" y="133"/>
                    </a:lnTo>
                    <a:lnTo>
                      <a:pt x="36" y="132"/>
                    </a:lnTo>
                    <a:lnTo>
                      <a:pt x="48" y="139"/>
                    </a:lnTo>
                    <a:lnTo>
                      <a:pt x="48" y="139"/>
                    </a:lnTo>
                    <a:lnTo>
                      <a:pt x="61" y="143"/>
                    </a:lnTo>
                    <a:lnTo>
                      <a:pt x="61" y="143"/>
                    </a:lnTo>
                    <a:lnTo>
                      <a:pt x="75" y="145"/>
                    </a:lnTo>
                    <a:lnTo>
                      <a:pt x="75" y="145"/>
                    </a:lnTo>
                    <a:lnTo>
                      <a:pt x="90" y="143"/>
                    </a:lnTo>
                    <a:lnTo>
                      <a:pt x="89" y="143"/>
                    </a:lnTo>
                    <a:lnTo>
                      <a:pt x="102" y="139"/>
                    </a:lnTo>
                    <a:lnTo>
                      <a:pt x="102" y="139"/>
                    </a:lnTo>
                    <a:lnTo>
                      <a:pt x="115" y="132"/>
                    </a:lnTo>
                    <a:lnTo>
                      <a:pt x="114" y="133"/>
                    </a:lnTo>
                    <a:lnTo>
                      <a:pt x="125" y="124"/>
                    </a:lnTo>
                    <a:lnTo>
                      <a:pt x="124" y="124"/>
                    </a:lnTo>
                    <a:lnTo>
                      <a:pt x="133" y="113"/>
                    </a:lnTo>
                    <a:lnTo>
                      <a:pt x="133" y="114"/>
                    </a:lnTo>
                    <a:lnTo>
                      <a:pt x="140" y="102"/>
                    </a:lnTo>
                    <a:lnTo>
                      <a:pt x="140" y="102"/>
                    </a:lnTo>
                    <a:lnTo>
                      <a:pt x="144" y="88"/>
                    </a:lnTo>
                    <a:lnTo>
                      <a:pt x="144" y="89"/>
                    </a:lnTo>
                    <a:lnTo>
                      <a:pt x="145" y="74"/>
                    </a:lnTo>
                    <a:lnTo>
                      <a:pt x="145" y="75"/>
                    </a:lnTo>
                    <a:lnTo>
                      <a:pt x="144" y="60"/>
                    </a:lnTo>
                    <a:lnTo>
                      <a:pt x="144" y="61"/>
                    </a:lnTo>
                    <a:lnTo>
                      <a:pt x="140" y="47"/>
                    </a:lnTo>
                    <a:lnTo>
                      <a:pt x="140" y="47"/>
                    </a:lnTo>
                    <a:lnTo>
                      <a:pt x="133" y="35"/>
                    </a:lnTo>
                    <a:lnTo>
                      <a:pt x="133" y="35"/>
                    </a:lnTo>
                    <a:lnTo>
                      <a:pt x="124" y="25"/>
                    </a:lnTo>
                    <a:lnTo>
                      <a:pt x="125" y="25"/>
                    </a:lnTo>
                    <a:lnTo>
                      <a:pt x="114" y="16"/>
                    </a:lnTo>
                    <a:lnTo>
                      <a:pt x="115" y="16"/>
                    </a:lnTo>
                    <a:lnTo>
                      <a:pt x="102" y="10"/>
                    </a:lnTo>
                    <a:lnTo>
                      <a:pt x="102" y="10"/>
                    </a:lnTo>
                    <a:lnTo>
                      <a:pt x="89" y="5"/>
                    </a:lnTo>
                    <a:lnTo>
                      <a:pt x="90" y="5"/>
                    </a:lnTo>
                    <a:lnTo>
                      <a:pt x="75" y="4"/>
                    </a:lnTo>
                    <a:lnTo>
                      <a:pt x="75" y="4"/>
                    </a:lnTo>
                    <a:lnTo>
                      <a:pt x="61" y="5"/>
                    </a:lnTo>
                    <a:lnTo>
                      <a:pt x="61" y="5"/>
                    </a:lnTo>
                    <a:lnTo>
                      <a:pt x="48" y="10"/>
                    </a:lnTo>
                    <a:lnTo>
                      <a:pt x="48" y="10"/>
                    </a:lnTo>
                    <a:lnTo>
                      <a:pt x="36" y="16"/>
                    </a:lnTo>
                    <a:lnTo>
                      <a:pt x="36" y="16"/>
                    </a:lnTo>
                    <a:lnTo>
                      <a:pt x="25" y="25"/>
                    </a:lnTo>
                    <a:lnTo>
                      <a:pt x="26" y="25"/>
                    </a:lnTo>
                    <a:lnTo>
                      <a:pt x="17" y="35"/>
                    </a:lnTo>
                    <a:lnTo>
                      <a:pt x="17" y="35"/>
                    </a:lnTo>
                    <a:lnTo>
                      <a:pt x="11" y="47"/>
                    </a:lnTo>
                    <a:lnTo>
                      <a:pt x="11" y="47"/>
                    </a:lnTo>
                    <a:lnTo>
                      <a:pt x="6" y="61"/>
                    </a:lnTo>
                    <a:lnTo>
                      <a:pt x="6" y="60"/>
                    </a:lnTo>
                    <a:lnTo>
                      <a:pt x="5"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Rectangle 183"/>
              <p:cNvSpPr>
                <a:spLocks noChangeArrowheads="1"/>
              </p:cNvSpPr>
              <p:nvPr/>
            </p:nvSpPr>
            <p:spPr bwMode="auto">
              <a:xfrm>
                <a:off x="2897" y="231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84"/>
              <p:cNvSpPr>
                <a:spLocks/>
              </p:cNvSpPr>
              <p:nvPr/>
            </p:nvSpPr>
            <p:spPr bwMode="auto">
              <a:xfrm>
                <a:off x="2898" y="2306"/>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7" y="0"/>
                      <a:pt x="263" y="0"/>
                    </a:cubicBezTo>
                    <a:cubicBezTo>
                      <a:pt x="408" y="0"/>
                      <a:pt x="526" y="118"/>
                      <a:pt x="526" y="263"/>
                    </a:cubicBezTo>
                    <a:cubicBezTo>
                      <a:pt x="526" y="263"/>
                      <a:pt x="526" y="263"/>
                      <a:pt x="526" y="263"/>
                    </a:cubicBezTo>
                    <a:cubicBezTo>
                      <a:pt x="526" y="408"/>
                      <a:pt x="408" y="526"/>
                      <a:pt x="263" y="526"/>
                    </a:cubicBezTo>
                    <a:cubicBezTo>
                      <a:pt x="117"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85"/>
              <p:cNvSpPr>
                <a:spLocks/>
              </p:cNvSpPr>
              <p:nvPr/>
            </p:nvSpPr>
            <p:spPr bwMode="auto">
              <a:xfrm>
                <a:off x="2898" y="2306"/>
                <a:ext cx="144" cy="145"/>
              </a:xfrm>
              <a:custGeom>
                <a:avLst/>
                <a:gdLst>
                  <a:gd name="T0" fmla="*/ 0 w 144"/>
                  <a:gd name="T1" fmla="*/ 73 h 145"/>
                  <a:gd name="T2" fmla="*/ 72 w 144"/>
                  <a:gd name="T3" fmla="*/ 0 h 145"/>
                  <a:gd name="T4" fmla="*/ 144 w 144"/>
                  <a:gd name="T5" fmla="*/ 73 h 145"/>
                  <a:gd name="T6" fmla="*/ 144 w 144"/>
                  <a:gd name="T7" fmla="*/ 73 h 145"/>
                  <a:gd name="T8" fmla="*/ 72 w 144"/>
                  <a:gd name="T9" fmla="*/ 145 h 145"/>
                  <a:gd name="T10" fmla="*/ 0 w 144"/>
                  <a:gd name="T11" fmla="*/ 73 h 145"/>
                </a:gdLst>
                <a:ahLst/>
                <a:cxnLst>
                  <a:cxn ang="0">
                    <a:pos x="T0" y="T1"/>
                  </a:cxn>
                  <a:cxn ang="0">
                    <a:pos x="T2" y="T3"/>
                  </a:cxn>
                  <a:cxn ang="0">
                    <a:pos x="T4" y="T5"/>
                  </a:cxn>
                  <a:cxn ang="0">
                    <a:pos x="T6" y="T7"/>
                  </a:cxn>
                  <a:cxn ang="0">
                    <a:pos x="T8" y="T9"/>
                  </a:cxn>
                  <a:cxn ang="0">
                    <a:pos x="T10" y="T11"/>
                  </a:cxn>
                </a:cxnLst>
                <a:rect l="0" t="0" r="r" b="b"/>
                <a:pathLst>
                  <a:path w="144" h="145">
                    <a:moveTo>
                      <a:pt x="0" y="73"/>
                    </a:moveTo>
                    <a:cubicBezTo>
                      <a:pt x="0" y="33"/>
                      <a:pt x="32" y="0"/>
                      <a:pt x="72" y="0"/>
                    </a:cubicBezTo>
                    <a:cubicBezTo>
                      <a:pt x="112" y="0"/>
                      <a:pt x="144" y="33"/>
                      <a:pt x="144" y="73"/>
                    </a:cubicBezTo>
                    <a:cubicBezTo>
                      <a:pt x="144" y="73"/>
                      <a:pt x="144" y="73"/>
                      <a:pt x="144" y="73"/>
                    </a:cubicBezTo>
                    <a:cubicBezTo>
                      <a:pt x="144" y="113"/>
                      <a:pt x="112" y="145"/>
                      <a:pt x="72" y="145"/>
                    </a:cubicBezTo>
                    <a:cubicBezTo>
                      <a:pt x="32"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Rectangle 186"/>
              <p:cNvSpPr>
                <a:spLocks noChangeArrowheads="1"/>
              </p:cNvSpPr>
              <p:nvPr/>
            </p:nvSpPr>
            <p:spPr bwMode="auto">
              <a:xfrm>
                <a:off x="2954" y="2343"/>
                <a:ext cx="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7" name="Line 187"/>
              <p:cNvSpPr>
                <a:spLocks noChangeShapeType="1"/>
              </p:cNvSpPr>
              <p:nvPr/>
            </p:nvSpPr>
            <p:spPr bwMode="auto">
              <a:xfrm flipH="1" flipV="1">
                <a:off x="2657" y="2620"/>
                <a:ext cx="24" cy="73"/>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Line 188"/>
              <p:cNvSpPr>
                <a:spLocks noChangeShapeType="1"/>
              </p:cNvSpPr>
              <p:nvPr/>
            </p:nvSpPr>
            <p:spPr bwMode="auto">
              <a:xfrm flipV="1">
                <a:off x="2749" y="2430"/>
                <a:ext cx="170" cy="291"/>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Line 189"/>
              <p:cNvSpPr>
                <a:spLocks noChangeShapeType="1"/>
              </p:cNvSpPr>
              <p:nvPr/>
            </p:nvSpPr>
            <p:spPr bwMode="auto">
              <a:xfrm>
                <a:off x="2749" y="2858"/>
                <a:ext cx="245" cy="101"/>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Rectangle 190"/>
              <p:cNvSpPr>
                <a:spLocks noChangeArrowheads="1"/>
              </p:cNvSpPr>
              <p:nvPr/>
            </p:nvSpPr>
            <p:spPr bwMode="auto">
              <a:xfrm>
                <a:off x="4383" y="2463"/>
                <a:ext cx="150" cy="14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91"/>
              <p:cNvSpPr>
                <a:spLocks/>
              </p:cNvSpPr>
              <p:nvPr/>
            </p:nvSpPr>
            <p:spPr bwMode="auto">
              <a:xfrm>
                <a:off x="4387" y="2465"/>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8" y="0"/>
                      <a:pt x="263" y="0"/>
                    </a:cubicBezTo>
                    <a:cubicBezTo>
                      <a:pt x="408" y="0"/>
                      <a:pt x="526" y="117"/>
                      <a:pt x="526" y="263"/>
                    </a:cubicBezTo>
                    <a:cubicBezTo>
                      <a:pt x="526" y="263"/>
                      <a:pt x="526" y="263"/>
                      <a:pt x="526" y="263"/>
                    </a:cubicBezTo>
                    <a:cubicBezTo>
                      <a:pt x="526" y="408"/>
                      <a:pt x="408" y="526"/>
                      <a:pt x="263" y="526"/>
                    </a:cubicBezTo>
                    <a:cubicBezTo>
                      <a:pt x="118"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 name="Rectangle 192"/>
              <p:cNvSpPr>
                <a:spLocks noChangeArrowheads="1"/>
              </p:cNvSpPr>
              <p:nvPr/>
            </p:nvSpPr>
            <p:spPr bwMode="auto">
              <a:xfrm>
                <a:off x="4383" y="2463"/>
                <a:ext cx="150" cy="149"/>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Rectangle 193"/>
              <p:cNvSpPr>
                <a:spLocks noChangeArrowheads="1"/>
              </p:cNvSpPr>
              <p:nvPr/>
            </p:nvSpPr>
            <p:spPr bwMode="auto">
              <a:xfrm>
                <a:off x="4383" y="246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94"/>
              <p:cNvSpPr>
                <a:spLocks/>
              </p:cNvSpPr>
              <p:nvPr/>
            </p:nvSpPr>
            <p:spPr bwMode="auto">
              <a:xfrm>
                <a:off x="4385" y="2463"/>
                <a:ext cx="149" cy="150"/>
              </a:xfrm>
              <a:custGeom>
                <a:avLst/>
                <a:gdLst>
                  <a:gd name="T0" fmla="*/ 1 w 149"/>
                  <a:gd name="T1" fmla="*/ 60 h 150"/>
                  <a:gd name="T2" fmla="*/ 13 w 149"/>
                  <a:gd name="T3" fmla="*/ 33 h 150"/>
                  <a:gd name="T4" fmla="*/ 33 w 149"/>
                  <a:gd name="T5" fmla="*/ 13 h 150"/>
                  <a:gd name="T6" fmla="*/ 59 w 149"/>
                  <a:gd name="T7" fmla="*/ 2 h 150"/>
                  <a:gd name="T8" fmla="*/ 89 w 149"/>
                  <a:gd name="T9" fmla="*/ 2 h 150"/>
                  <a:gd name="T10" fmla="*/ 116 w 149"/>
                  <a:gd name="T11" fmla="*/ 13 h 150"/>
                  <a:gd name="T12" fmla="*/ 136 w 149"/>
                  <a:gd name="T13" fmla="*/ 33 h 150"/>
                  <a:gd name="T14" fmla="*/ 147 w 149"/>
                  <a:gd name="T15" fmla="*/ 60 h 150"/>
                  <a:gd name="T16" fmla="*/ 147 w 149"/>
                  <a:gd name="T17" fmla="*/ 90 h 150"/>
                  <a:gd name="T18" fmla="*/ 136 w 149"/>
                  <a:gd name="T19" fmla="*/ 117 h 150"/>
                  <a:gd name="T20" fmla="*/ 116 w 149"/>
                  <a:gd name="T21" fmla="*/ 137 h 150"/>
                  <a:gd name="T22" fmla="*/ 89 w 149"/>
                  <a:gd name="T23" fmla="*/ 148 h 150"/>
                  <a:gd name="T24" fmla="*/ 59 w 149"/>
                  <a:gd name="T25" fmla="*/ 148 h 150"/>
                  <a:gd name="T26" fmla="*/ 33 w 149"/>
                  <a:gd name="T27" fmla="*/ 137 h 150"/>
                  <a:gd name="T28" fmla="*/ 13 w 149"/>
                  <a:gd name="T29" fmla="*/ 117 h 150"/>
                  <a:gd name="T30" fmla="*/ 1 w 149"/>
                  <a:gd name="T31" fmla="*/ 90 h 150"/>
                  <a:gd name="T32" fmla="*/ 4 w 149"/>
                  <a:gd name="T33" fmla="*/ 73 h 150"/>
                  <a:gd name="T34" fmla="*/ 5 w 149"/>
                  <a:gd name="T35" fmla="*/ 89 h 150"/>
                  <a:gd name="T36" fmla="*/ 10 w 149"/>
                  <a:gd name="T37" fmla="*/ 102 h 150"/>
                  <a:gd name="T38" fmla="*/ 16 w 149"/>
                  <a:gd name="T39" fmla="*/ 114 h 150"/>
                  <a:gd name="T40" fmla="*/ 25 w 149"/>
                  <a:gd name="T41" fmla="*/ 124 h 150"/>
                  <a:gd name="T42" fmla="*/ 35 w 149"/>
                  <a:gd name="T43" fmla="*/ 133 h 150"/>
                  <a:gd name="T44" fmla="*/ 47 w 149"/>
                  <a:gd name="T45" fmla="*/ 140 h 150"/>
                  <a:gd name="T46" fmla="*/ 60 w 149"/>
                  <a:gd name="T47" fmla="*/ 144 h 150"/>
                  <a:gd name="T48" fmla="*/ 74 w 149"/>
                  <a:gd name="T49" fmla="*/ 145 h 150"/>
                  <a:gd name="T50" fmla="*/ 88 w 149"/>
                  <a:gd name="T51" fmla="*/ 144 h 150"/>
                  <a:gd name="T52" fmla="*/ 101 w 149"/>
                  <a:gd name="T53" fmla="*/ 140 h 150"/>
                  <a:gd name="T54" fmla="*/ 113 w 149"/>
                  <a:gd name="T55" fmla="*/ 133 h 150"/>
                  <a:gd name="T56" fmla="*/ 124 w 149"/>
                  <a:gd name="T57" fmla="*/ 125 h 150"/>
                  <a:gd name="T58" fmla="*/ 132 w 149"/>
                  <a:gd name="T59" fmla="*/ 114 h 150"/>
                  <a:gd name="T60" fmla="*/ 139 w 149"/>
                  <a:gd name="T61" fmla="*/ 102 h 150"/>
                  <a:gd name="T62" fmla="*/ 143 w 149"/>
                  <a:gd name="T63" fmla="*/ 89 h 150"/>
                  <a:gd name="T64" fmla="*/ 145 w 149"/>
                  <a:gd name="T65" fmla="*/ 75 h 150"/>
                  <a:gd name="T66" fmla="*/ 143 w 149"/>
                  <a:gd name="T67" fmla="*/ 61 h 150"/>
                  <a:gd name="T68" fmla="*/ 139 w 149"/>
                  <a:gd name="T69" fmla="*/ 47 h 150"/>
                  <a:gd name="T70" fmla="*/ 132 w 149"/>
                  <a:gd name="T71" fmla="*/ 36 h 150"/>
                  <a:gd name="T72" fmla="*/ 124 w 149"/>
                  <a:gd name="T73" fmla="*/ 25 h 150"/>
                  <a:gd name="T74" fmla="*/ 114 w 149"/>
                  <a:gd name="T75" fmla="*/ 17 h 150"/>
                  <a:gd name="T76" fmla="*/ 102 w 149"/>
                  <a:gd name="T77" fmla="*/ 10 h 150"/>
                  <a:gd name="T78" fmla="*/ 89 w 149"/>
                  <a:gd name="T79" fmla="*/ 6 h 150"/>
                  <a:gd name="T80" fmla="*/ 74 w 149"/>
                  <a:gd name="T81" fmla="*/ 4 h 150"/>
                  <a:gd name="T82" fmla="*/ 60 w 149"/>
                  <a:gd name="T83" fmla="*/ 6 h 150"/>
                  <a:gd name="T84" fmla="*/ 47 w 149"/>
                  <a:gd name="T85" fmla="*/ 10 h 150"/>
                  <a:gd name="T86" fmla="*/ 35 w 149"/>
                  <a:gd name="T87" fmla="*/ 17 h 150"/>
                  <a:gd name="T88" fmla="*/ 25 w 149"/>
                  <a:gd name="T89" fmla="*/ 25 h 150"/>
                  <a:gd name="T90" fmla="*/ 16 w 149"/>
                  <a:gd name="T91" fmla="*/ 35 h 150"/>
                  <a:gd name="T92" fmla="*/ 10 w 149"/>
                  <a:gd name="T93" fmla="*/ 47 h 150"/>
                  <a:gd name="T94" fmla="*/ 5 w 149"/>
                  <a:gd name="T95" fmla="*/ 60 h 150"/>
                  <a:gd name="T96" fmla="*/ 0 w 149"/>
                  <a:gd name="T97" fmla="*/ 7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50">
                    <a:moveTo>
                      <a:pt x="0" y="77"/>
                    </a:moveTo>
                    <a:lnTo>
                      <a:pt x="1" y="60"/>
                    </a:lnTo>
                    <a:lnTo>
                      <a:pt x="6" y="46"/>
                    </a:lnTo>
                    <a:lnTo>
                      <a:pt x="13" y="33"/>
                    </a:lnTo>
                    <a:lnTo>
                      <a:pt x="22" y="22"/>
                    </a:lnTo>
                    <a:lnTo>
                      <a:pt x="33" y="13"/>
                    </a:lnTo>
                    <a:lnTo>
                      <a:pt x="45" y="6"/>
                    </a:lnTo>
                    <a:lnTo>
                      <a:pt x="59" y="2"/>
                    </a:lnTo>
                    <a:lnTo>
                      <a:pt x="74" y="0"/>
                    </a:lnTo>
                    <a:lnTo>
                      <a:pt x="89" y="2"/>
                    </a:lnTo>
                    <a:lnTo>
                      <a:pt x="103" y="6"/>
                    </a:lnTo>
                    <a:lnTo>
                      <a:pt x="116" y="13"/>
                    </a:lnTo>
                    <a:lnTo>
                      <a:pt x="127" y="22"/>
                    </a:lnTo>
                    <a:lnTo>
                      <a:pt x="136" y="33"/>
                    </a:lnTo>
                    <a:lnTo>
                      <a:pt x="143" y="46"/>
                    </a:lnTo>
                    <a:lnTo>
                      <a:pt x="147" y="60"/>
                    </a:lnTo>
                    <a:lnTo>
                      <a:pt x="149" y="75"/>
                    </a:lnTo>
                    <a:lnTo>
                      <a:pt x="147" y="90"/>
                    </a:lnTo>
                    <a:lnTo>
                      <a:pt x="143" y="104"/>
                    </a:lnTo>
                    <a:lnTo>
                      <a:pt x="136" y="117"/>
                    </a:lnTo>
                    <a:lnTo>
                      <a:pt x="127" y="128"/>
                    </a:lnTo>
                    <a:lnTo>
                      <a:pt x="116" y="137"/>
                    </a:lnTo>
                    <a:lnTo>
                      <a:pt x="103" y="144"/>
                    </a:lnTo>
                    <a:lnTo>
                      <a:pt x="89" y="148"/>
                    </a:lnTo>
                    <a:lnTo>
                      <a:pt x="74" y="150"/>
                    </a:lnTo>
                    <a:lnTo>
                      <a:pt x="59" y="148"/>
                    </a:lnTo>
                    <a:lnTo>
                      <a:pt x="45" y="144"/>
                    </a:lnTo>
                    <a:lnTo>
                      <a:pt x="33" y="137"/>
                    </a:lnTo>
                    <a:lnTo>
                      <a:pt x="22" y="128"/>
                    </a:lnTo>
                    <a:lnTo>
                      <a:pt x="13" y="117"/>
                    </a:lnTo>
                    <a:lnTo>
                      <a:pt x="6" y="104"/>
                    </a:lnTo>
                    <a:lnTo>
                      <a:pt x="1" y="90"/>
                    </a:lnTo>
                    <a:lnTo>
                      <a:pt x="0" y="73"/>
                    </a:lnTo>
                    <a:lnTo>
                      <a:pt x="4" y="73"/>
                    </a:lnTo>
                    <a:lnTo>
                      <a:pt x="5" y="89"/>
                    </a:lnTo>
                    <a:lnTo>
                      <a:pt x="5" y="89"/>
                    </a:lnTo>
                    <a:lnTo>
                      <a:pt x="10" y="102"/>
                    </a:lnTo>
                    <a:lnTo>
                      <a:pt x="10" y="102"/>
                    </a:lnTo>
                    <a:lnTo>
                      <a:pt x="16" y="114"/>
                    </a:lnTo>
                    <a:lnTo>
                      <a:pt x="16" y="114"/>
                    </a:lnTo>
                    <a:lnTo>
                      <a:pt x="25" y="125"/>
                    </a:lnTo>
                    <a:lnTo>
                      <a:pt x="25" y="124"/>
                    </a:lnTo>
                    <a:lnTo>
                      <a:pt x="35" y="133"/>
                    </a:lnTo>
                    <a:lnTo>
                      <a:pt x="35" y="133"/>
                    </a:lnTo>
                    <a:lnTo>
                      <a:pt x="47" y="140"/>
                    </a:lnTo>
                    <a:lnTo>
                      <a:pt x="47" y="140"/>
                    </a:lnTo>
                    <a:lnTo>
                      <a:pt x="60" y="144"/>
                    </a:lnTo>
                    <a:lnTo>
                      <a:pt x="60" y="144"/>
                    </a:lnTo>
                    <a:lnTo>
                      <a:pt x="74" y="145"/>
                    </a:lnTo>
                    <a:lnTo>
                      <a:pt x="74" y="145"/>
                    </a:lnTo>
                    <a:lnTo>
                      <a:pt x="89" y="144"/>
                    </a:lnTo>
                    <a:lnTo>
                      <a:pt x="88" y="144"/>
                    </a:lnTo>
                    <a:lnTo>
                      <a:pt x="102" y="140"/>
                    </a:lnTo>
                    <a:lnTo>
                      <a:pt x="101" y="140"/>
                    </a:lnTo>
                    <a:lnTo>
                      <a:pt x="114" y="133"/>
                    </a:lnTo>
                    <a:lnTo>
                      <a:pt x="113" y="133"/>
                    </a:lnTo>
                    <a:lnTo>
                      <a:pt x="124" y="124"/>
                    </a:lnTo>
                    <a:lnTo>
                      <a:pt x="124" y="125"/>
                    </a:lnTo>
                    <a:lnTo>
                      <a:pt x="132" y="114"/>
                    </a:lnTo>
                    <a:lnTo>
                      <a:pt x="132" y="114"/>
                    </a:lnTo>
                    <a:lnTo>
                      <a:pt x="139" y="102"/>
                    </a:lnTo>
                    <a:lnTo>
                      <a:pt x="139" y="102"/>
                    </a:lnTo>
                    <a:lnTo>
                      <a:pt x="143" y="89"/>
                    </a:lnTo>
                    <a:lnTo>
                      <a:pt x="143" y="89"/>
                    </a:lnTo>
                    <a:lnTo>
                      <a:pt x="145" y="75"/>
                    </a:lnTo>
                    <a:lnTo>
                      <a:pt x="145" y="75"/>
                    </a:lnTo>
                    <a:lnTo>
                      <a:pt x="143" y="60"/>
                    </a:lnTo>
                    <a:lnTo>
                      <a:pt x="143" y="61"/>
                    </a:lnTo>
                    <a:lnTo>
                      <a:pt x="139" y="47"/>
                    </a:lnTo>
                    <a:lnTo>
                      <a:pt x="139" y="47"/>
                    </a:lnTo>
                    <a:lnTo>
                      <a:pt x="132" y="35"/>
                    </a:lnTo>
                    <a:lnTo>
                      <a:pt x="132" y="36"/>
                    </a:lnTo>
                    <a:lnTo>
                      <a:pt x="124" y="25"/>
                    </a:lnTo>
                    <a:lnTo>
                      <a:pt x="124" y="25"/>
                    </a:lnTo>
                    <a:lnTo>
                      <a:pt x="113" y="17"/>
                    </a:lnTo>
                    <a:lnTo>
                      <a:pt x="114" y="17"/>
                    </a:lnTo>
                    <a:lnTo>
                      <a:pt x="101" y="10"/>
                    </a:lnTo>
                    <a:lnTo>
                      <a:pt x="102" y="10"/>
                    </a:lnTo>
                    <a:lnTo>
                      <a:pt x="88" y="6"/>
                    </a:lnTo>
                    <a:lnTo>
                      <a:pt x="89" y="6"/>
                    </a:lnTo>
                    <a:lnTo>
                      <a:pt x="74" y="4"/>
                    </a:lnTo>
                    <a:lnTo>
                      <a:pt x="74" y="4"/>
                    </a:lnTo>
                    <a:lnTo>
                      <a:pt x="60" y="6"/>
                    </a:lnTo>
                    <a:lnTo>
                      <a:pt x="60" y="6"/>
                    </a:lnTo>
                    <a:lnTo>
                      <a:pt x="47" y="10"/>
                    </a:lnTo>
                    <a:lnTo>
                      <a:pt x="47" y="10"/>
                    </a:lnTo>
                    <a:lnTo>
                      <a:pt x="35" y="17"/>
                    </a:lnTo>
                    <a:lnTo>
                      <a:pt x="35" y="17"/>
                    </a:lnTo>
                    <a:lnTo>
                      <a:pt x="25" y="25"/>
                    </a:lnTo>
                    <a:lnTo>
                      <a:pt x="25" y="25"/>
                    </a:lnTo>
                    <a:lnTo>
                      <a:pt x="16" y="36"/>
                    </a:lnTo>
                    <a:lnTo>
                      <a:pt x="16" y="35"/>
                    </a:lnTo>
                    <a:lnTo>
                      <a:pt x="10" y="47"/>
                    </a:lnTo>
                    <a:lnTo>
                      <a:pt x="10" y="47"/>
                    </a:lnTo>
                    <a:lnTo>
                      <a:pt x="5" y="61"/>
                    </a:lnTo>
                    <a:lnTo>
                      <a:pt x="5" y="60"/>
                    </a:lnTo>
                    <a:lnTo>
                      <a:pt x="4"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Rectangle 195"/>
              <p:cNvSpPr>
                <a:spLocks noChangeArrowheads="1"/>
              </p:cNvSpPr>
              <p:nvPr/>
            </p:nvSpPr>
            <p:spPr bwMode="auto">
              <a:xfrm>
                <a:off x="4383" y="246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96"/>
              <p:cNvSpPr>
                <a:spLocks/>
              </p:cNvSpPr>
              <p:nvPr/>
            </p:nvSpPr>
            <p:spPr bwMode="auto">
              <a:xfrm>
                <a:off x="4385" y="2454"/>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7"/>
                      <a:pt x="118" y="0"/>
                      <a:pt x="263" y="0"/>
                    </a:cubicBezTo>
                    <a:cubicBezTo>
                      <a:pt x="408" y="0"/>
                      <a:pt x="526" y="117"/>
                      <a:pt x="526" y="263"/>
                    </a:cubicBezTo>
                    <a:cubicBezTo>
                      <a:pt x="526" y="263"/>
                      <a:pt x="526" y="263"/>
                      <a:pt x="526" y="263"/>
                    </a:cubicBezTo>
                    <a:cubicBezTo>
                      <a:pt x="526" y="408"/>
                      <a:pt x="408"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97"/>
              <p:cNvSpPr>
                <a:spLocks/>
              </p:cNvSpPr>
              <p:nvPr/>
            </p:nvSpPr>
            <p:spPr bwMode="auto">
              <a:xfrm>
                <a:off x="4385" y="2454"/>
                <a:ext cx="145" cy="145"/>
              </a:xfrm>
              <a:custGeom>
                <a:avLst/>
                <a:gdLst>
                  <a:gd name="T0" fmla="*/ 0 w 145"/>
                  <a:gd name="T1" fmla="*/ 72 h 145"/>
                  <a:gd name="T2" fmla="*/ 72 w 145"/>
                  <a:gd name="T3" fmla="*/ 0 h 145"/>
                  <a:gd name="T4" fmla="*/ 145 w 145"/>
                  <a:gd name="T5" fmla="*/ 72 h 145"/>
                  <a:gd name="T6" fmla="*/ 145 w 145"/>
                  <a:gd name="T7" fmla="*/ 72 h 145"/>
                  <a:gd name="T8" fmla="*/ 72 w 145"/>
                  <a:gd name="T9" fmla="*/ 145 h 145"/>
                  <a:gd name="T10" fmla="*/ 0 w 145"/>
                  <a:gd name="T11" fmla="*/ 72 h 145"/>
                </a:gdLst>
                <a:ahLst/>
                <a:cxnLst>
                  <a:cxn ang="0">
                    <a:pos x="T0" y="T1"/>
                  </a:cxn>
                  <a:cxn ang="0">
                    <a:pos x="T2" y="T3"/>
                  </a:cxn>
                  <a:cxn ang="0">
                    <a:pos x="T4" y="T5"/>
                  </a:cxn>
                  <a:cxn ang="0">
                    <a:pos x="T6" y="T7"/>
                  </a:cxn>
                  <a:cxn ang="0">
                    <a:pos x="T8" y="T9"/>
                  </a:cxn>
                  <a:cxn ang="0">
                    <a:pos x="T10" y="T11"/>
                  </a:cxn>
                </a:cxnLst>
                <a:rect l="0" t="0" r="r" b="b"/>
                <a:pathLst>
                  <a:path w="145" h="145">
                    <a:moveTo>
                      <a:pt x="0" y="72"/>
                    </a:moveTo>
                    <a:cubicBezTo>
                      <a:pt x="0" y="32"/>
                      <a:pt x="32" y="0"/>
                      <a:pt x="72" y="0"/>
                    </a:cubicBezTo>
                    <a:cubicBezTo>
                      <a:pt x="112" y="0"/>
                      <a:pt x="145" y="32"/>
                      <a:pt x="145" y="72"/>
                    </a:cubicBezTo>
                    <a:cubicBezTo>
                      <a:pt x="145" y="72"/>
                      <a:pt x="145" y="72"/>
                      <a:pt x="145" y="72"/>
                    </a:cubicBezTo>
                    <a:cubicBezTo>
                      <a:pt x="145" y="112"/>
                      <a:pt x="112" y="145"/>
                      <a:pt x="72" y="145"/>
                    </a:cubicBezTo>
                    <a:cubicBezTo>
                      <a:pt x="32" y="145"/>
                      <a:pt x="0" y="112"/>
                      <a:pt x="0" y="72"/>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Rectangle 198"/>
              <p:cNvSpPr>
                <a:spLocks noChangeArrowheads="1"/>
              </p:cNvSpPr>
              <p:nvPr/>
            </p:nvSpPr>
            <p:spPr bwMode="auto">
              <a:xfrm>
                <a:off x="4440" y="2489"/>
                <a:ext cx="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9" name="Rectangle 199"/>
              <p:cNvSpPr>
                <a:spLocks noChangeArrowheads="1"/>
              </p:cNvSpPr>
              <p:nvPr/>
            </p:nvSpPr>
            <p:spPr bwMode="auto">
              <a:xfrm>
                <a:off x="4383" y="2679"/>
                <a:ext cx="198" cy="198"/>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00"/>
              <p:cNvSpPr>
                <a:spLocks/>
              </p:cNvSpPr>
              <p:nvPr/>
            </p:nvSpPr>
            <p:spPr bwMode="auto">
              <a:xfrm>
                <a:off x="4387" y="2683"/>
                <a:ext cx="193" cy="193"/>
              </a:xfrm>
              <a:custGeom>
                <a:avLst/>
                <a:gdLst>
                  <a:gd name="T0" fmla="*/ 0 w 702"/>
                  <a:gd name="T1" fmla="*/ 351 h 701"/>
                  <a:gd name="T2" fmla="*/ 351 w 702"/>
                  <a:gd name="T3" fmla="*/ 0 h 701"/>
                  <a:gd name="T4" fmla="*/ 702 w 702"/>
                  <a:gd name="T5" fmla="*/ 351 h 701"/>
                  <a:gd name="T6" fmla="*/ 702 w 702"/>
                  <a:gd name="T7" fmla="*/ 351 h 701"/>
                  <a:gd name="T8" fmla="*/ 351 w 702"/>
                  <a:gd name="T9" fmla="*/ 701 h 701"/>
                  <a:gd name="T10" fmla="*/ 0 w 702"/>
                  <a:gd name="T11" fmla="*/ 351 h 701"/>
                </a:gdLst>
                <a:ahLst/>
                <a:cxnLst>
                  <a:cxn ang="0">
                    <a:pos x="T0" y="T1"/>
                  </a:cxn>
                  <a:cxn ang="0">
                    <a:pos x="T2" y="T3"/>
                  </a:cxn>
                  <a:cxn ang="0">
                    <a:pos x="T4" y="T5"/>
                  </a:cxn>
                  <a:cxn ang="0">
                    <a:pos x="T6" y="T7"/>
                  </a:cxn>
                  <a:cxn ang="0">
                    <a:pos x="T8" y="T9"/>
                  </a:cxn>
                  <a:cxn ang="0">
                    <a:pos x="T10" y="T11"/>
                  </a:cxn>
                </a:cxnLst>
                <a:rect l="0" t="0" r="r" b="b"/>
                <a:pathLst>
                  <a:path w="702" h="701">
                    <a:moveTo>
                      <a:pt x="0" y="351"/>
                    </a:moveTo>
                    <a:cubicBezTo>
                      <a:pt x="0" y="157"/>
                      <a:pt x="157" y="0"/>
                      <a:pt x="351" y="0"/>
                    </a:cubicBezTo>
                    <a:cubicBezTo>
                      <a:pt x="545" y="0"/>
                      <a:pt x="702" y="157"/>
                      <a:pt x="702" y="351"/>
                    </a:cubicBezTo>
                    <a:cubicBezTo>
                      <a:pt x="702" y="351"/>
                      <a:pt x="702" y="351"/>
                      <a:pt x="702" y="351"/>
                    </a:cubicBezTo>
                    <a:cubicBezTo>
                      <a:pt x="702" y="544"/>
                      <a:pt x="545" y="701"/>
                      <a:pt x="351" y="701"/>
                    </a:cubicBezTo>
                    <a:cubicBezTo>
                      <a:pt x="157" y="701"/>
                      <a:pt x="0" y="544"/>
                      <a:pt x="0" y="35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1" name="Rectangle 201"/>
              <p:cNvSpPr>
                <a:spLocks noChangeArrowheads="1"/>
              </p:cNvSpPr>
              <p:nvPr/>
            </p:nvSpPr>
            <p:spPr bwMode="auto">
              <a:xfrm>
                <a:off x="4383" y="2679"/>
                <a:ext cx="198" cy="198"/>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Rectangle 202"/>
              <p:cNvSpPr>
                <a:spLocks noChangeArrowheads="1"/>
              </p:cNvSpPr>
              <p:nvPr/>
            </p:nvSpPr>
            <p:spPr bwMode="auto">
              <a:xfrm>
                <a:off x="4383" y="2679"/>
                <a:ext cx="203" cy="202"/>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03"/>
              <p:cNvSpPr>
                <a:spLocks/>
              </p:cNvSpPr>
              <p:nvPr/>
            </p:nvSpPr>
            <p:spPr bwMode="auto">
              <a:xfrm>
                <a:off x="4385" y="2681"/>
                <a:ext cx="197" cy="197"/>
              </a:xfrm>
              <a:custGeom>
                <a:avLst/>
                <a:gdLst>
                  <a:gd name="T0" fmla="*/ 2 w 197"/>
                  <a:gd name="T1" fmla="*/ 79 h 197"/>
                  <a:gd name="T2" fmla="*/ 17 w 197"/>
                  <a:gd name="T3" fmla="*/ 43 h 197"/>
                  <a:gd name="T4" fmla="*/ 43 w 197"/>
                  <a:gd name="T5" fmla="*/ 17 h 197"/>
                  <a:gd name="T6" fmla="*/ 79 w 197"/>
                  <a:gd name="T7" fmla="*/ 2 h 197"/>
                  <a:gd name="T8" fmla="*/ 118 w 197"/>
                  <a:gd name="T9" fmla="*/ 2 h 197"/>
                  <a:gd name="T10" fmla="*/ 154 w 197"/>
                  <a:gd name="T11" fmla="*/ 17 h 197"/>
                  <a:gd name="T12" fmla="*/ 180 w 197"/>
                  <a:gd name="T13" fmla="*/ 43 h 197"/>
                  <a:gd name="T14" fmla="*/ 195 w 197"/>
                  <a:gd name="T15" fmla="*/ 79 h 197"/>
                  <a:gd name="T16" fmla="*/ 195 w 197"/>
                  <a:gd name="T17" fmla="*/ 118 h 197"/>
                  <a:gd name="T18" fmla="*/ 180 w 197"/>
                  <a:gd name="T19" fmla="*/ 154 h 197"/>
                  <a:gd name="T20" fmla="*/ 154 w 197"/>
                  <a:gd name="T21" fmla="*/ 180 h 197"/>
                  <a:gd name="T22" fmla="*/ 118 w 197"/>
                  <a:gd name="T23" fmla="*/ 195 h 197"/>
                  <a:gd name="T24" fmla="*/ 79 w 197"/>
                  <a:gd name="T25" fmla="*/ 195 h 197"/>
                  <a:gd name="T26" fmla="*/ 43 w 197"/>
                  <a:gd name="T27" fmla="*/ 180 h 197"/>
                  <a:gd name="T28" fmla="*/ 17 w 197"/>
                  <a:gd name="T29" fmla="*/ 154 h 197"/>
                  <a:gd name="T30" fmla="*/ 2 w 197"/>
                  <a:gd name="T31" fmla="*/ 118 h 197"/>
                  <a:gd name="T32" fmla="*/ 4 w 197"/>
                  <a:gd name="T33" fmla="*/ 96 h 197"/>
                  <a:gd name="T34" fmla="*/ 6 w 197"/>
                  <a:gd name="T35" fmla="*/ 117 h 197"/>
                  <a:gd name="T36" fmla="*/ 12 w 197"/>
                  <a:gd name="T37" fmla="*/ 135 h 197"/>
                  <a:gd name="T38" fmla="*/ 20 w 197"/>
                  <a:gd name="T39" fmla="*/ 151 h 197"/>
                  <a:gd name="T40" fmla="*/ 32 w 197"/>
                  <a:gd name="T41" fmla="*/ 165 h 197"/>
                  <a:gd name="T42" fmla="*/ 46 w 197"/>
                  <a:gd name="T43" fmla="*/ 176 h 197"/>
                  <a:gd name="T44" fmla="*/ 62 w 197"/>
                  <a:gd name="T45" fmla="*/ 185 h 197"/>
                  <a:gd name="T46" fmla="*/ 79 w 197"/>
                  <a:gd name="T47" fmla="*/ 191 h 197"/>
                  <a:gd name="T48" fmla="*/ 98 w 197"/>
                  <a:gd name="T49" fmla="*/ 193 h 197"/>
                  <a:gd name="T50" fmla="*/ 117 w 197"/>
                  <a:gd name="T51" fmla="*/ 191 h 197"/>
                  <a:gd name="T52" fmla="*/ 135 w 197"/>
                  <a:gd name="T53" fmla="*/ 185 h 197"/>
                  <a:gd name="T54" fmla="*/ 151 w 197"/>
                  <a:gd name="T55" fmla="*/ 177 h 197"/>
                  <a:gd name="T56" fmla="*/ 165 w 197"/>
                  <a:gd name="T57" fmla="*/ 165 h 197"/>
                  <a:gd name="T58" fmla="*/ 176 w 197"/>
                  <a:gd name="T59" fmla="*/ 152 h 197"/>
                  <a:gd name="T60" fmla="*/ 185 w 197"/>
                  <a:gd name="T61" fmla="*/ 135 h 197"/>
                  <a:gd name="T62" fmla="*/ 191 w 197"/>
                  <a:gd name="T63" fmla="*/ 118 h 197"/>
                  <a:gd name="T64" fmla="*/ 193 w 197"/>
                  <a:gd name="T65" fmla="*/ 99 h 197"/>
                  <a:gd name="T66" fmla="*/ 191 w 197"/>
                  <a:gd name="T67" fmla="*/ 80 h 197"/>
                  <a:gd name="T68" fmla="*/ 185 w 197"/>
                  <a:gd name="T69" fmla="*/ 62 h 197"/>
                  <a:gd name="T70" fmla="*/ 177 w 197"/>
                  <a:gd name="T71" fmla="*/ 46 h 197"/>
                  <a:gd name="T72" fmla="*/ 165 w 197"/>
                  <a:gd name="T73" fmla="*/ 32 h 197"/>
                  <a:gd name="T74" fmla="*/ 151 w 197"/>
                  <a:gd name="T75" fmla="*/ 20 h 197"/>
                  <a:gd name="T76" fmla="*/ 135 w 197"/>
                  <a:gd name="T77" fmla="*/ 12 h 197"/>
                  <a:gd name="T78" fmla="*/ 118 w 197"/>
                  <a:gd name="T79" fmla="*/ 6 h 197"/>
                  <a:gd name="T80" fmla="*/ 99 w 197"/>
                  <a:gd name="T81" fmla="*/ 4 h 197"/>
                  <a:gd name="T82" fmla="*/ 80 w 197"/>
                  <a:gd name="T83" fmla="*/ 6 h 197"/>
                  <a:gd name="T84" fmla="*/ 62 w 197"/>
                  <a:gd name="T85" fmla="*/ 12 h 197"/>
                  <a:gd name="T86" fmla="*/ 46 w 197"/>
                  <a:gd name="T87" fmla="*/ 20 h 197"/>
                  <a:gd name="T88" fmla="*/ 32 w 197"/>
                  <a:gd name="T89" fmla="*/ 32 h 197"/>
                  <a:gd name="T90" fmla="*/ 21 w 197"/>
                  <a:gd name="T91" fmla="*/ 46 h 197"/>
                  <a:gd name="T92" fmla="*/ 12 w 197"/>
                  <a:gd name="T93" fmla="*/ 62 h 197"/>
                  <a:gd name="T94" fmla="*/ 6 w 197"/>
                  <a:gd name="T95" fmla="*/ 79 h 197"/>
                  <a:gd name="T96" fmla="*/ 0 w 197"/>
                  <a:gd name="T97" fmla="*/ 10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 h="197">
                    <a:moveTo>
                      <a:pt x="0" y="101"/>
                    </a:moveTo>
                    <a:lnTo>
                      <a:pt x="2" y="79"/>
                    </a:lnTo>
                    <a:lnTo>
                      <a:pt x="8" y="60"/>
                    </a:lnTo>
                    <a:lnTo>
                      <a:pt x="17" y="43"/>
                    </a:lnTo>
                    <a:lnTo>
                      <a:pt x="29" y="29"/>
                    </a:lnTo>
                    <a:lnTo>
                      <a:pt x="43" y="17"/>
                    </a:lnTo>
                    <a:lnTo>
                      <a:pt x="60" y="8"/>
                    </a:lnTo>
                    <a:lnTo>
                      <a:pt x="79" y="2"/>
                    </a:lnTo>
                    <a:lnTo>
                      <a:pt x="98" y="0"/>
                    </a:lnTo>
                    <a:lnTo>
                      <a:pt x="118" y="2"/>
                    </a:lnTo>
                    <a:lnTo>
                      <a:pt x="137" y="8"/>
                    </a:lnTo>
                    <a:lnTo>
                      <a:pt x="154" y="17"/>
                    </a:lnTo>
                    <a:lnTo>
                      <a:pt x="168" y="29"/>
                    </a:lnTo>
                    <a:lnTo>
                      <a:pt x="180" y="43"/>
                    </a:lnTo>
                    <a:lnTo>
                      <a:pt x="189" y="60"/>
                    </a:lnTo>
                    <a:lnTo>
                      <a:pt x="195" y="79"/>
                    </a:lnTo>
                    <a:lnTo>
                      <a:pt x="197" y="98"/>
                    </a:lnTo>
                    <a:lnTo>
                      <a:pt x="195" y="118"/>
                    </a:lnTo>
                    <a:lnTo>
                      <a:pt x="189" y="137"/>
                    </a:lnTo>
                    <a:lnTo>
                      <a:pt x="180" y="154"/>
                    </a:lnTo>
                    <a:lnTo>
                      <a:pt x="168" y="168"/>
                    </a:lnTo>
                    <a:lnTo>
                      <a:pt x="154" y="180"/>
                    </a:lnTo>
                    <a:lnTo>
                      <a:pt x="137" y="189"/>
                    </a:lnTo>
                    <a:lnTo>
                      <a:pt x="118" y="195"/>
                    </a:lnTo>
                    <a:lnTo>
                      <a:pt x="98" y="197"/>
                    </a:lnTo>
                    <a:lnTo>
                      <a:pt x="79" y="195"/>
                    </a:lnTo>
                    <a:lnTo>
                      <a:pt x="60" y="189"/>
                    </a:lnTo>
                    <a:lnTo>
                      <a:pt x="43" y="180"/>
                    </a:lnTo>
                    <a:lnTo>
                      <a:pt x="29" y="168"/>
                    </a:lnTo>
                    <a:lnTo>
                      <a:pt x="17" y="154"/>
                    </a:lnTo>
                    <a:lnTo>
                      <a:pt x="8" y="137"/>
                    </a:lnTo>
                    <a:lnTo>
                      <a:pt x="2" y="118"/>
                    </a:lnTo>
                    <a:lnTo>
                      <a:pt x="0" y="97"/>
                    </a:lnTo>
                    <a:lnTo>
                      <a:pt x="4" y="96"/>
                    </a:lnTo>
                    <a:lnTo>
                      <a:pt x="6" y="118"/>
                    </a:lnTo>
                    <a:lnTo>
                      <a:pt x="6" y="117"/>
                    </a:lnTo>
                    <a:lnTo>
                      <a:pt x="12" y="135"/>
                    </a:lnTo>
                    <a:lnTo>
                      <a:pt x="12" y="135"/>
                    </a:lnTo>
                    <a:lnTo>
                      <a:pt x="21" y="152"/>
                    </a:lnTo>
                    <a:lnTo>
                      <a:pt x="20" y="151"/>
                    </a:lnTo>
                    <a:lnTo>
                      <a:pt x="32" y="165"/>
                    </a:lnTo>
                    <a:lnTo>
                      <a:pt x="32" y="165"/>
                    </a:lnTo>
                    <a:lnTo>
                      <a:pt x="46" y="177"/>
                    </a:lnTo>
                    <a:lnTo>
                      <a:pt x="46" y="176"/>
                    </a:lnTo>
                    <a:lnTo>
                      <a:pt x="62" y="185"/>
                    </a:lnTo>
                    <a:lnTo>
                      <a:pt x="62" y="185"/>
                    </a:lnTo>
                    <a:lnTo>
                      <a:pt x="80" y="191"/>
                    </a:lnTo>
                    <a:lnTo>
                      <a:pt x="79" y="191"/>
                    </a:lnTo>
                    <a:lnTo>
                      <a:pt x="99" y="193"/>
                    </a:lnTo>
                    <a:lnTo>
                      <a:pt x="98" y="193"/>
                    </a:lnTo>
                    <a:lnTo>
                      <a:pt x="118" y="191"/>
                    </a:lnTo>
                    <a:lnTo>
                      <a:pt x="117" y="191"/>
                    </a:lnTo>
                    <a:lnTo>
                      <a:pt x="135" y="185"/>
                    </a:lnTo>
                    <a:lnTo>
                      <a:pt x="135" y="185"/>
                    </a:lnTo>
                    <a:lnTo>
                      <a:pt x="151" y="176"/>
                    </a:lnTo>
                    <a:lnTo>
                      <a:pt x="151" y="177"/>
                    </a:lnTo>
                    <a:lnTo>
                      <a:pt x="165" y="165"/>
                    </a:lnTo>
                    <a:lnTo>
                      <a:pt x="165" y="165"/>
                    </a:lnTo>
                    <a:lnTo>
                      <a:pt x="177" y="151"/>
                    </a:lnTo>
                    <a:lnTo>
                      <a:pt x="176" y="152"/>
                    </a:lnTo>
                    <a:lnTo>
                      <a:pt x="185" y="135"/>
                    </a:lnTo>
                    <a:lnTo>
                      <a:pt x="185" y="135"/>
                    </a:lnTo>
                    <a:lnTo>
                      <a:pt x="191" y="117"/>
                    </a:lnTo>
                    <a:lnTo>
                      <a:pt x="191" y="118"/>
                    </a:lnTo>
                    <a:lnTo>
                      <a:pt x="193" y="98"/>
                    </a:lnTo>
                    <a:lnTo>
                      <a:pt x="193" y="99"/>
                    </a:lnTo>
                    <a:lnTo>
                      <a:pt x="191" y="79"/>
                    </a:lnTo>
                    <a:lnTo>
                      <a:pt x="191" y="80"/>
                    </a:lnTo>
                    <a:lnTo>
                      <a:pt x="185" y="62"/>
                    </a:lnTo>
                    <a:lnTo>
                      <a:pt x="185" y="62"/>
                    </a:lnTo>
                    <a:lnTo>
                      <a:pt x="176" y="46"/>
                    </a:lnTo>
                    <a:lnTo>
                      <a:pt x="177" y="46"/>
                    </a:lnTo>
                    <a:lnTo>
                      <a:pt x="165" y="32"/>
                    </a:lnTo>
                    <a:lnTo>
                      <a:pt x="165" y="32"/>
                    </a:lnTo>
                    <a:lnTo>
                      <a:pt x="151" y="20"/>
                    </a:lnTo>
                    <a:lnTo>
                      <a:pt x="151" y="20"/>
                    </a:lnTo>
                    <a:lnTo>
                      <a:pt x="135" y="12"/>
                    </a:lnTo>
                    <a:lnTo>
                      <a:pt x="135" y="12"/>
                    </a:lnTo>
                    <a:lnTo>
                      <a:pt x="117" y="6"/>
                    </a:lnTo>
                    <a:lnTo>
                      <a:pt x="118" y="6"/>
                    </a:lnTo>
                    <a:lnTo>
                      <a:pt x="98" y="4"/>
                    </a:lnTo>
                    <a:lnTo>
                      <a:pt x="99" y="4"/>
                    </a:lnTo>
                    <a:lnTo>
                      <a:pt x="79" y="6"/>
                    </a:lnTo>
                    <a:lnTo>
                      <a:pt x="80" y="6"/>
                    </a:lnTo>
                    <a:lnTo>
                      <a:pt x="62" y="12"/>
                    </a:lnTo>
                    <a:lnTo>
                      <a:pt x="62" y="12"/>
                    </a:lnTo>
                    <a:lnTo>
                      <a:pt x="46" y="20"/>
                    </a:lnTo>
                    <a:lnTo>
                      <a:pt x="46" y="20"/>
                    </a:lnTo>
                    <a:lnTo>
                      <a:pt x="32" y="32"/>
                    </a:lnTo>
                    <a:lnTo>
                      <a:pt x="32" y="32"/>
                    </a:lnTo>
                    <a:lnTo>
                      <a:pt x="20" y="46"/>
                    </a:lnTo>
                    <a:lnTo>
                      <a:pt x="21" y="46"/>
                    </a:lnTo>
                    <a:lnTo>
                      <a:pt x="12" y="62"/>
                    </a:lnTo>
                    <a:lnTo>
                      <a:pt x="12" y="62"/>
                    </a:lnTo>
                    <a:lnTo>
                      <a:pt x="6" y="80"/>
                    </a:lnTo>
                    <a:lnTo>
                      <a:pt x="6" y="79"/>
                    </a:lnTo>
                    <a:lnTo>
                      <a:pt x="4" y="101"/>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Rectangle 204"/>
              <p:cNvSpPr>
                <a:spLocks noChangeArrowheads="1"/>
              </p:cNvSpPr>
              <p:nvPr/>
            </p:nvSpPr>
            <p:spPr bwMode="auto">
              <a:xfrm>
                <a:off x="4383" y="2679"/>
                <a:ext cx="203" cy="202"/>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Freeform 206"/>
            <p:cNvSpPr>
              <a:spLocks/>
            </p:cNvSpPr>
            <p:nvPr/>
          </p:nvSpPr>
          <p:spPr bwMode="auto">
            <a:xfrm>
              <a:off x="4385" y="2671"/>
              <a:ext cx="193" cy="193"/>
            </a:xfrm>
            <a:custGeom>
              <a:avLst/>
              <a:gdLst>
                <a:gd name="T0" fmla="*/ 0 w 701"/>
                <a:gd name="T1" fmla="*/ 350 h 701"/>
                <a:gd name="T2" fmla="*/ 350 w 701"/>
                <a:gd name="T3" fmla="*/ 0 h 701"/>
                <a:gd name="T4" fmla="*/ 701 w 701"/>
                <a:gd name="T5" fmla="*/ 350 h 701"/>
                <a:gd name="T6" fmla="*/ 701 w 701"/>
                <a:gd name="T7" fmla="*/ 350 h 701"/>
                <a:gd name="T8" fmla="*/ 350 w 701"/>
                <a:gd name="T9" fmla="*/ 701 h 701"/>
                <a:gd name="T10" fmla="*/ 0 w 701"/>
                <a:gd name="T11" fmla="*/ 350 h 701"/>
              </a:gdLst>
              <a:ahLst/>
              <a:cxnLst>
                <a:cxn ang="0">
                  <a:pos x="T0" y="T1"/>
                </a:cxn>
                <a:cxn ang="0">
                  <a:pos x="T2" y="T3"/>
                </a:cxn>
                <a:cxn ang="0">
                  <a:pos x="T4" y="T5"/>
                </a:cxn>
                <a:cxn ang="0">
                  <a:pos x="T6" y="T7"/>
                </a:cxn>
                <a:cxn ang="0">
                  <a:pos x="T8" y="T9"/>
                </a:cxn>
                <a:cxn ang="0">
                  <a:pos x="T10" y="T11"/>
                </a:cxn>
              </a:cxnLst>
              <a:rect l="0" t="0" r="r" b="b"/>
              <a:pathLst>
                <a:path w="701" h="701">
                  <a:moveTo>
                    <a:pt x="0" y="350"/>
                  </a:moveTo>
                  <a:cubicBezTo>
                    <a:pt x="0" y="157"/>
                    <a:pt x="157" y="0"/>
                    <a:pt x="350" y="0"/>
                  </a:cubicBezTo>
                  <a:cubicBezTo>
                    <a:pt x="544" y="0"/>
                    <a:pt x="701" y="157"/>
                    <a:pt x="701" y="350"/>
                  </a:cubicBezTo>
                  <a:cubicBezTo>
                    <a:pt x="701" y="350"/>
                    <a:pt x="701" y="350"/>
                    <a:pt x="701" y="350"/>
                  </a:cubicBezTo>
                  <a:cubicBezTo>
                    <a:pt x="701" y="544"/>
                    <a:pt x="544" y="701"/>
                    <a:pt x="350" y="701"/>
                  </a:cubicBezTo>
                  <a:cubicBezTo>
                    <a:pt x="157" y="701"/>
                    <a:pt x="0" y="544"/>
                    <a:pt x="0" y="350"/>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207"/>
            <p:cNvSpPr>
              <a:spLocks/>
            </p:cNvSpPr>
            <p:nvPr/>
          </p:nvSpPr>
          <p:spPr bwMode="auto">
            <a:xfrm>
              <a:off x="4385" y="2671"/>
              <a:ext cx="193" cy="193"/>
            </a:xfrm>
            <a:custGeom>
              <a:avLst/>
              <a:gdLst>
                <a:gd name="T0" fmla="*/ 0 w 193"/>
                <a:gd name="T1" fmla="*/ 97 h 193"/>
                <a:gd name="T2" fmla="*/ 96 w 193"/>
                <a:gd name="T3" fmla="*/ 0 h 193"/>
                <a:gd name="T4" fmla="*/ 193 w 193"/>
                <a:gd name="T5" fmla="*/ 97 h 193"/>
                <a:gd name="T6" fmla="*/ 193 w 193"/>
                <a:gd name="T7" fmla="*/ 97 h 193"/>
                <a:gd name="T8" fmla="*/ 96 w 193"/>
                <a:gd name="T9" fmla="*/ 193 h 193"/>
                <a:gd name="T10" fmla="*/ 0 w 193"/>
                <a:gd name="T11" fmla="*/ 97 h 193"/>
              </a:gdLst>
              <a:ahLst/>
              <a:cxnLst>
                <a:cxn ang="0">
                  <a:pos x="T0" y="T1"/>
                </a:cxn>
                <a:cxn ang="0">
                  <a:pos x="T2" y="T3"/>
                </a:cxn>
                <a:cxn ang="0">
                  <a:pos x="T4" y="T5"/>
                </a:cxn>
                <a:cxn ang="0">
                  <a:pos x="T6" y="T7"/>
                </a:cxn>
                <a:cxn ang="0">
                  <a:pos x="T8" y="T9"/>
                </a:cxn>
                <a:cxn ang="0">
                  <a:pos x="T10" y="T11"/>
                </a:cxn>
              </a:cxnLst>
              <a:rect l="0" t="0" r="r" b="b"/>
              <a:pathLst>
                <a:path w="193" h="193">
                  <a:moveTo>
                    <a:pt x="0" y="97"/>
                  </a:moveTo>
                  <a:cubicBezTo>
                    <a:pt x="0" y="43"/>
                    <a:pt x="43" y="0"/>
                    <a:pt x="96" y="0"/>
                  </a:cubicBezTo>
                  <a:cubicBezTo>
                    <a:pt x="149" y="0"/>
                    <a:pt x="193" y="43"/>
                    <a:pt x="193" y="97"/>
                  </a:cubicBezTo>
                  <a:cubicBezTo>
                    <a:pt x="193" y="97"/>
                    <a:pt x="193" y="97"/>
                    <a:pt x="193" y="97"/>
                  </a:cubicBezTo>
                  <a:cubicBezTo>
                    <a:pt x="193" y="150"/>
                    <a:pt x="149" y="193"/>
                    <a:pt x="96" y="193"/>
                  </a:cubicBezTo>
                  <a:cubicBezTo>
                    <a:pt x="43" y="193"/>
                    <a:pt x="0" y="150"/>
                    <a:pt x="0" y="97"/>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208"/>
            <p:cNvSpPr>
              <a:spLocks noChangeArrowheads="1"/>
            </p:cNvSpPr>
            <p:nvPr/>
          </p:nvSpPr>
          <p:spPr bwMode="auto">
            <a:xfrm>
              <a:off x="4467" y="2731"/>
              <a:ext cx="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209"/>
            <p:cNvSpPr>
              <a:spLocks noChangeArrowheads="1"/>
            </p:cNvSpPr>
            <p:nvPr/>
          </p:nvSpPr>
          <p:spPr bwMode="auto">
            <a:xfrm>
              <a:off x="4700" y="2586"/>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10"/>
            <p:cNvSpPr>
              <a:spLocks/>
            </p:cNvSpPr>
            <p:nvPr/>
          </p:nvSpPr>
          <p:spPr bwMode="auto">
            <a:xfrm>
              <a:off x="4700" y="2586"/>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8" y="0"/>
                    <a:pt x="526" y="118"/>
                    <a:pt x="526" y="263"/>
                  </a:cubicBezTo>
                  <a:cubicBezTo>
                    <a:pt x="526" y="263"/>
                    <a:pt x="526" y="263"/>
                    <a:pt x="526" y="263"/>
                  </a:cubicBezTo>
                  <a:cubicBezTo>
                    <a:pt x="526" y="408"/>
                    <a:pt x="408" y="526"/>
                    <a:pt x="263" y="526"/>
                  </a:cubicBezTo>
                  <a:cubicBezTo>
                    <a:pt x="118"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211"/>
            <p:cNvSpPr>
              <a:spLocks noChangeArrowheads="1"/>
            </p:cNvSpPr>
            <p:nvPr/>
          </p:nvSpPr>
          <p:spPr bwMode="auto">
            <a:xfrm>
              <a:off x="4700" y="2586"/>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212"/>
            <p:cNvSpPr>
              <a:spLocks noChangeArrowheads="1"/>
            </p:cNvSpPr>
            <p:nvPr/>
          </p:nvSpPr>
          <p:spPr bwMode="auto">
            <a:xfrm>
              <a:off x="4695" y="2582"/>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13"/>
            <p:cNvSpPr>
              <a:spLocks/>
            </p:cNvSpPr>
            <p:nvPr/>
          </p:nvSpPr>
          <p:spPr bwMode="auto">
            <a:xfrm>
              <a:off x="4698" y="2584"/>
              <a:ext cx="149" cy="149"/>
            </a:xfrm>
            <a:custGeom>
              <a:avLst/>
              <a:gdLst>
                <a:gd name="T0" fmla="*/ 2 w 149"/>
                <a:gd name="T1" fmla="*/ 60 h 149"/>
                <a:gd name="T2" fmla="*/ 13 w 149"/>
                <a:gd name="T3" fmla="*/ 33 h 149"/>
                <a:gd name="T4" fmla="*/ 33 w 149"/>
                <a:gd name="T5" fmla="*/ 13 h 149"/>
                <a:gd name="T6" fmla="*/ 60 w 149"/>
                <a:gd name="T7" fmla="*/ 1 h 149"/>
                <a:gd name="T8" fmla="*/ 90 w 149"/>
                <a:gd name="T9" fmla="*/ 1 h 149"/>
                <a:gd name="T10" fmla="*/ 116 w 149"/>
                <a:gd name="T11" fmla="*/ 13 h 149"/>
                <a:gd name="T12" fmla="*/ 136 w 149"/>
                <a:gd name="T13" fmla="*/ 33 h 149"/>
                <a:gd name="T14" fmla="*/ 148 w 149"/>
                <a:gd name="T15" fmla="*/ 60 h 149"/>
                <a:gd name="T16" fmla="*/ 148 w 149"/>
                <a:gd name="T17" fmla="*/ 90 h 149"/>
                <a:gd name="T18" fmla="*/ 136 w 149"/>
                <a:gd name="T19" fmla="*/ 116 h 149"/>
                <a:gd name="T20" fmla="*/ 116 w 149"/>
                <a:gd name="T21" fmla="*/ 136 h 149"/>
                <a:gd name="T22" fmla="*/ 90 w 149"/>
                <a:gd name="T23" fmla="*/ 148 h 149"/>
                <a:gd name="T24" fmla="*/ 60 w 149"/>
                <a:gd name="T25" fmla="*/ 148 h 149"/>
                <a:gd name="T26" fmla="*/ 33 w 149"/>
                <a:gd name="T27" fmla="*/ 136 h 149"/>
                <a:gd name="T28" fmla="*/ 13 w 149"/>
                <a:gd name="T29" fmla="*/ 116 h 149"/>
                <a:gd name="T30" fmla="*/ 2 w 149"/>
                <a:gd name="T31" fmla="*/ 90 h 149"/>
                <a:gd name="T32" fmla="*/ 4 w 149"/>
                <a:gd name="T33" fmla="*/ 72 h 149"/>
                <a:gd name="T34" fmla="*/ 6 w 149"/>
                <a:gd name="T35" fmla="*/ 89 h 149"/>
                <a:gd name="T36" fmla="*/ 10 w 149"/>
                <a:gd name="T37" fmla="*/ 102 h 149"/>
                <a:gd name="T38" fmla="*/ 16 w 149"/>
                <a:gd name="T39" fmla="*/ 114 h 149"/>
                <a:gd name="T40" fmla="*/ 25 w 149"/>
                <a:gd name="T41" fmla="*/ 124 h 149"/>
                <a:gd name="T42" fmla="*/ 35 w 149"/>
                <a:gd name="T43" fmla="*/ 133 h 149"/>
                <a:gd name="T44" fmla="*/ 47 w 149"/>
                <a:gd name="T45" fmla="*/ 139 h 149"/>
                <a:gd name="T46" fmla="*/ 60 w 149"/>
                <a:gd name="T47" fmla="*/ 144 h 149"/>
                <a:gd name="T48" fmla="*/ 74 w 149"/>
                <a:gd name="T49" fmla="*/ 145 h 149"/>
                <a:gd name="T50" fmla="*/ 88 w 149"/>
                <a:gd name="T51" fmla="*/ 144 h 149"/>
                <a:gd name="T52" fmla="*/ 102 w 149"/>
                <a:gd name="T53" fmla="*/ 139 h 149"/>
                <a:gd name="T54" fmla="*/ 113 w 149"/>
                <a:gd name="T55" fmla="*/ 133 h 149"/>
                <a:gd name="T56" fmla="*/ 124 w 149"/>
                <a:gd name="T57" fmla="*/ 124 h 149"/>
                <a:gd name="T58" fmla="*/ 132 w 149"/>
                <a:gd name="T59" fmla="*/ 114 h 149"/>
                <a:gd name="T60" fmla="*/ 139 w 149"/>
                <a:gd name="T61" fmla="*/ 102 h 149"/>
                <a:gd name="T62" fmla="*/ 143 w 149"/>
                <a:gd name="T63" fmla="*/ 89 h 149"/>
                <a:gd name="T64" fmla="*/ 145 w 149"/>
                <a:gd name="T65" fmla="*/ 75 h 149"/>
                <a:gd name="T66" fmla="*/ 143 w 149"/>
                <a:gd name="T67" fmla="*/ 61 h 149"/>
                <a:gd name="T68" fmla="*/ 139 w 149"/>
                <a:gd name="T69" fmla="*/ 47 h 149"/>
                <a:gd name="T70" fmla="*/ 133 w 149"/>
                <a:gd name="T71" fmla="*/ 36 h 149"/>
                <a:gd name="T72" fmla="*/ 124 w 149"/>
                <a:gd name="T73" fmla="*/ 25 h 149"/>
                <a:gd name="T74" fmla="*/ 114 w 149"/>
                <a:gd name="T75" fmla="*/ 17 h 149"/>
                <a:gd name="T76" fmla="*/ 102 w 149"/>
                <a:gd name="T77" fmla="*/ 10 h 149"/>
                <a:gd name="T78" fmla="*/ 89 w 149"/>
                <a:gd name="T79" fmla="*/ 6 h 149"/>
                <a:gd name="T80" fmla="*/ 75 w 149"/>
                <a:gd name="T81" fmla="*/ 4 h 149"/>
                <a:gd name="T82" fmla="*/ 61 w 149"/>
                <a:gd name="T83" fmla="*/ 6 h 149"/>
                <a:gd name="T84" fmla="*/ 47 w 149"/>
                <a:gd name="T85" fmla="*/ 10 h 149"/>
                <a:gd name="T86" fmla="*/ 36 w 149"/>
                <a:gd name="T87" fmla="*/ 16 h 149"/>
                <a:gd name="T88" fmla="*/ 25 w 149"/>
                <a:gd name="T89" fmla="*/ 25 h 149"/>
                <a:gd name="T90" fmla="*/ 17 w 149"/>
                <a:gd name="T91" fmla="*/ 35 h 149"/>
                <a:gd name="T92" fmla="*/ 10 w 149"/>
                <a:gd name="T93" fmla="*/ 47 h 149"/>
                <a:gd name="T94" fmla="*/ 6 w 149"/>
                <a:gd name="T95" fmla="*/ 60 h 149"/>
                <a:gd name="T96" fmla="*/ 0 w 149"/>
                <a:gd name="T97" fmla="*/ 7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0" y="77"/>
                  </a:moveTo>
                  <a:lnTo>
                    <a:pt x="2" y="60"/>
                  </a:lnTo>
                  <a:lnTo>
                    <a:pt x="6" y="46"/>
                  </a:lnTo>
                  <a:lnTo>
                    <a:pt x="13" y="33"/>
                  </a:lnTo>
                  <a:lnTo>
                    <a:pt x="22" y="22"/>
                  </a:lnTo>
                  <a:lnTo>
                    <a:pt x="33" y="13"/>
                  </a:lnTo>
                  <a:lnTo>
                    <a:pt x="46" y="6"/>
                  </a:lnTo>
                  <a:lnTo>
                    <a:pt x="60" y="1"/>
                  </a:lnTo>
                  <a:lnTo>
                    <a:pt x="74" y="0"/>
                  </a:lnTo>
                  <a:lnTo>
                    <a:pt x="90" y="1"/>
                  </a:lnTo>
                  <a:lnTo>
                    <a:pt x="104" y="6"/>
                  </a:lnTo>
                  <a:lnTo>
                    <a:pt x="116" y="13"/>
                  </a:lnTo>
                  <a:lnTo>
                    <a:pt x="127" y="22"/>
                  </a:lnTo>
                  <a:lnTo>
                    <a:pt x="136" y="33"/>
                  </a:lnTo>
                  <a:lnTo>
                    <a:pt x="143" y="46"/>
                  </a:lnTo>
                  <a:lnTo>
                    <a:pt x="148" y="60"/>
                  </a:lnTo>
                  <a:lnTo>
                    <a:pt x="149" y="74"/>
                  </a:lnTo>
                  <a:lnTo>
                    <a:pt x="148" y="90"/>
                  </a:lnTo>
                  <a:lnTo>
                    <a:pt x="143" y="104"/>
                  </a:lnTo>
                  <a:lnTo>
                    <a:pt x="136" y="116"/>
                  </a:lnTo>
                  <a:lnTo>
                    <a:pt x="127" y="127"/>
                  </a:lnTo>
                  <a:lnTo>
                    <a:pt x="116" y="136"/>
                  </a:lnTo>
                  <a:lnTo>
                    <a:pt x="104" y="143"/>
                  </a:lnTo>
                  <a:lnTo>
                    <a:pt x="90" y="148"/>
                  </a:lnTo>
                  <a:lnTo>
                    <a:pt x="74" y="149"/>
                  </a:lnTo>
                  <a:lnTo>
                    <a:pt x="60" y="148"/>
                  </a:lnTo>
                  <a:lnTo>
                    <a:pt x="46" y="143"/>
                  </a:lnTo>
                  <a:lnTo>
                    <a:pt x="33" y="136"/>
                  </a:lnTo>
                  <a:lnTo>
                    <a:pt x="22" y="127"/>
                  </a:lnTo>
                  <a:lnTo>
                    <a:pt x="13" y="116"/>
                  </a:lnTo>
                  <a:lnTo>
                    <a:pt x="6" y="104"/>
                  </a:lnTo>
                  <a:lnTo>
                    <a:pt x="2" y="90"/>
                  </a:lnTo>
                  <a:lnTo>
                    <a:pt x="0" y="73"/>
                  </a:lnTo>
                  <a:lnTo>
                    <a:pt x="4" y="72"/>
                  </a:lnTo>
                  <a:lnTo>
                    <a:pt x="6" y="89"/>
                  </a:lnTo>
                  <a:lnTo>
                    <a:pt x="6" y="89"/>
                  </a:lnTo>
                  <a:lnTo>
                    <a:pt x="10" y="102"/>
                  </a:lnTo>
                  <a:lnTo>
                    <a:pt x="10" y="102"/>
                  </a:lnTo>
                  <a:lnTo>
                    <a:pt x="17" y="114"/>
                  </a:lnTo>
                  <a:lnTo>
                    <a:pt x="16" y="114"/>
                  </a:lnTo>
                  <a:lnTo>
                    <a:pt x="25" y="124"/>
                  </a:lnTo>
                  <a:lnTo>
                    <a:pt x="25" y="124"/>
                  </a:lnTo>
                  <a:lnTo>
                    <a:pt x="36" y="133"/>
                  </a:lnTo>
                  <a:lnTo>
                    <a:pt x="35" y="133"/>
                  </a:lnTo>
                  <a:lnTo>
                    <a:pt x="47" y="139"/>
                  </a:lnTo>
                  <a:lnTo>
                    <a:pt x="47" y="139"/>
                  </a:lnTo>
                  <a:lnTo>
                    <a:pt x="61" y="144"/>
                  </a:lnTo>
                  <a:lnTo>
                    <a:pt x="60" y="144"/>
                  </a:lnTo>
                  <a:lnTo>
                    <a:pt x="75" y="145"/>
                  </a:lnTo>
                  <a:lnTo>
                    <a:pt x="74" y="145"/>
                  </a:lnTo>
                  <a:lnTo>
                    <a:pt x="89" y="144"/>
                  </a:lnTo>
                  <a:lnTo>
                    <a:pt x="88" y="144"/>
                  </a:lnTo>
                  <a:lnTo>
                    <a:pt x="102" y="139"/>
                  </a:lnTo>
                  <a:lnTo>
                    <a:pt x="102" y="139"/>
                  </a:lnTo>
                  <a:lnTo>
                    <a:pt x="114" y="133"/>
                  </a:lnTo>
                  <a:lnTo>
                    <a:pt x="113" y="133"/>
                  </a:lnTo>
                  <a:lnTo>
                    <a:pt x="124" y="124"/>
                  </a:lnTo>
                  <a:lnTo>
                    <a:pt x="124" y="124"/>
                  </a:lnTo>
                  <a:lnTo>
                    <a:pt x="133" y="114"/>
                  </a:lnTo>
                  <a:lnTo>
                    <a:pt x="132" y="114"/>
                  </a:lnTo>
                  <a:lnTo>
                    <a:pt x="139" y="102"/>
                  </a:lnTo>
                  <a:lnTo>
                    <a:pt x="139" y="102"/>
                  </a:lnTo>
                  <a:lnTo>
                    <a:pt x="143" y="89"/>
                  </a:lnTo>
                  <a:lnTo>
                    <a:pt x="143" y="89"/>
                  </a:lnTo>
                  <a:lnTo>
                    <a:pt x="145" y="74"/>
                  </a:lnTo>
                  <a:lnTo>
                    <a:pt x="145" y="75"/>
                  </a:lnTo>
                  <a:lnTo>
                    <a:pt x="143" y="60"/>
                  </a:lnTo>
                  <a:lnTo>
                    <a:pt x="143" y="61"/>
                  </a:lnTo>
                  <a:lnTo>
                    <a:pt x="139" y="47"/>
                  </a:lnTo>
                  <a:lnTo>
                    <a:pt x="139" y="47"/>
                  </a:lnTo>
                  <a:lnTo>
                    <a:pt x="132" y="35"/>
                  </a:lnTo>
                  <a:lnTo>
                    <a:pt x="133" y="36"/>
                  </a:lnTo>
                  <a:lnTo>
                    <a:pt x="124" y="25"/>
                  </a:lnTo>
                  <a:lnTo>
                    <a:pt x="124" y="25"/>
                  </a:lnTo>
                  <a:lnTo>
                    <a:pt x="113" y="16"/>
                  </a:lnTo>
                  <a:lnTo>
                    <a:pt x="114" y="17"/>
                  </a:lnTo>
                  <a:lnTo>
                    <a:pt x="102" y="10"/>
                  </a:lnTo>
                  <a:lnTo>
                    <a:pt x="102" y="10"/>
                  </a:lnTo>
                  <a:lnTo>
                    <a:pt x="88" y="6"/>
                  </a:lnTo>
                  <a:lnTo>
                    <a:pt x="89" y="6"/>
                  </a:lnTo>
                  <a:lnTo>
                    <a:pt x="74" y="4"/>
                  </a:lnTo>
                  <a:lnTo>
                    <a:pt x="75" y="4"/>
                  </a:lnTo>
                  <a:lnTo>
                    <a:pt x="60" y="6"/>
                  </a:lnTo>
                  <a:lnTo>
                    <a:pt x="61" y="6"/>
                  </a:lnTo>
                  <a:lnTo>
                    <a:pt x="47" y="10"/>
                  </a:lnTo>
                  <a:lnTo>
                    <a:pt x="47" y="10"/>
                  </a:lnTo>
                  <a:lnTo>
                    <a:pt x="35" y="17"/>
                  </a:lnTo>
                  <a:lnTo>
                    <a:pt x="36" y="16"/>
                  </a:lnTo>
                  <a:lnTo>
                    <a:pt x="25" y="25"/>
                  </a:lnTo>
                  <a:lnTo>
                    <a:pt x="25" y="25"/>
                  </a:lnTo>
                  <a:lnTo>
                    <a:pt x="16" y="36"/>
                  </a:lnTo>
                  <a:lnTo>
                    <a:pt x="17" y="35"/>
                  </a:lnTo>
                  <a:lnTo>
                    <a:pt x="10" y="47"/>
                  </a:lnTo>
                  <a:lnTo>
                    <a:pt x="10" y="47"/>
                  </a:lnTo>
                  <a:lnTo>
                    <a:pt x="6" y="61"/>
                  </a:lnTo>
                  <a:lnTo>
                    <a:pt x="6" y="60"/>
                  </a:lnTo>
                  <a:lnTo>
                    <a:pt x="4"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214"/>
            <p:cNvSpPr>
              <a:spLocks noChangeArrowheads="1"/>
            </p:cNvSpPr>
            <p:nvPr/>
          </p:nvSpPr>
          <p:spPr bwMode="auto">
            <a:xfrm>
              <a:off x="4695" y="2582"/>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15"/>
            <p:cNvSpPr>
              <a:spLocks/>
            </p:cNvSpPr>
            <p:nvPr/>
          </p:nvSpPr>
          <p:spPr bwMode="auto">
            <a:xfrm>
              <a:off x="4698" y="2574"/>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7" y="0"/>
                    <a:pt x="263" y="0"/>
                  </a:cubicBezTo>
                  <a:cubicBezTo>
                    <a:pt x="408" y="0"/>
                    <a:pt x="526" y="118"/>
                    <a:pt x="526" y="263"/>
                  </a:cubicBezTo>
                  <a:cubicBezTo>
                    <a:pt x="526" y="263"/>
                    <a:pt x="526" y="263"/>
                    <a:pt x="526" y="263"/>
                  </a:cubicBezTo>
                  <a:cubicBezTo>
                    <a:pt x="526" y="408"/>
                    <a:pt x="408" y="526"/>
                    <a:pt x="263" y="526"/>
                  </a:cubicBezTo>
                  <a:cubicBezTo>
                    <a:pt x="117"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216"/>
            <p:cNvSpPr>
              <a:spLocks/>
            </p:cNvSpPr>
            <p:nvPr/>
          </p:nvSpPr>
          <p:spPr bwMode="auto">
            <a:xfrm>
              <a:off x="4698" y="2574"/>
              <a:ext cx="145" cy="145"/>
            </a:xfrm>
            <a:custGeom>
              <a:avLst/>
              <a:gdLst>
                <a:gd name="T0" fmla="*/ 0 w 145"/>
                <a:gd name="T1" fmla="*/ 73 h 145"/>
                <a:gd name="T2" fmla="*/ 73 w 145"/>
                <a:gd name="T3" fmla="*/ 0 h 145"/>
                <a:gd name="T4" fmla="*/ 145 w 145"/>
                <a:gd name="T5" fmla="*/ 73 h 145"/>
                <a:gd name="T6" fmla="*/ 145 w 145"/>
                <a:gd name="T7" fmla="*/ 73 h 145"/>
                <a:gd name="T8" fmla="*/ 73 w 145"/>
                <a:gd name="T9" fmla="*/ 145 h 145"/>
                <a:gd name="T10" fmla="*/ 0 w 145"/>
                <a:gd name="T11" fmla="*/ 73 h 145"/>
              </a:gdLst>
              <a:ahLst/>
              <a:cxnLst>
                <a:cxn ang="0">
                  <a:pos x="T0" y="T1"/>
                </a:cxn>
                <a:cxn ang="0">
                  <a:pos x="T2" y="T3"/>
                </a:cxn>
                <a:cxn ang="0">
                  <a:pos x="T4" y="T5"/>
                </a:cxn>
                <a:cxn ang="0">
                  <a:pos x="T6" y="T7"/>
                </a:cxn>
                <a:cxn ang="0">
                  <a:pos x="T8" y="T9"/>
                </a:cxn>
                <a:cxn ang="0">
                  <a:pos x="T10" y="T11"/>
                </a:cxn>
              </a:cxnLst>
              <a:rect l="0" t="0" r="r" b="b"/>
              <a:pathLst>
                <a:path w="145" h="145">
                  <a:moveTo>
                    <a:pt x="0" y="73"/>
                  </a:moveTo>
                  <a:cubicBezTo>
                    <a:pt x="0" y="33"/>
                    <a:pt x="32" y="0"/>
                    <a:pt x="73" y="0"/>
                  </a:cubicBezTo>
                  <a:cubicBezTo>
                    <a:pt x="112" y="0"/>
                    <a:pt x="145" y="33"/>
                    <a:pt x="145" y="73"/>
                  </a:cubicBezTo>
                  <a:cubicBezTo>
                    <a:pt x="145" y="73"/>
                    <a:pt x="145" y="73"/>
                    <a:pt x="145" y="73"/>
                  </a:cubicBezTo>
                  <a:cubicBezTo>
                    <a:pt x="145" y="113"/>
                    <a:pt x="112" y="145"/>
                    <a:pt x="73" y="145"/>
                  </a:cubicBezTo>
                  <a:cubicBezTo>
                    <a:pt x="32"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217"/>
            <p:cNvSpPr>
              <a:spLocks noChangeArrowheads="1"/>
            </p:cNvSpPr>
            <p:nvPr/>
          </p:nvSpPr>
          <p:spPr bwMode="auto">
            <a:xfrm>
              <a:off x="4757" y="2612"/>
              <a:ext cx="6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Rectangle 218"/>
            <p:cNvSpPr>
              <a:spLocks noChangeArrowheads="1"/>
            </p:cNvSpPr>
            <p:nvPr/>
          </p:nvSpPr>
          <p:spPr bwMode="auto">
            <a:xfrm>
              <a:off x="4797" y="2873"/>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9"/>
            <p:cNvSpPr>
              <a:spLocks/>
            </p:cNvSpPr>
            <p:nvPr/>
          </p:nvSpPr>
          <p:spPr bwMode="auto">
            <a:xfrm>
              <a:off x="4797" y="2876"/>
              <a:ext cx="144"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7" y="0"/>
                    <a:pt x="263" y="0"/>
                  </a:cubicBezTo>
                  <a:cubicBezTo>
                    <a:pt x="408" y="0"/>
                    <a:pt x="526" y="118"/>
                    <a:pt x="526" y="263"/>
                  </a:cubicBezTo>
                  <a:cubicBezTo>
                    <a:pt x="526" y="263"/>
                    <a:pt x="526" y="263"/>
                    <a:pt x="526" y="263"/>
                  </a:cubicBezTo>
                  <a:cubicBezTo>
                    <a:pt x="526" y="409"/>
                    <a:pt x="408" y="526"/>
                    <a:pt x="263" y="526"/>
                  </a:cubicBezTo>
                  <a:cubicBezTo>
                    <a:pt x="117" y="526"/>
                    <a:pt x="0" y="409"/>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220"/>
            <p:cNvSpPr>
              <a:spLocks noChangeArrowheads="1"/>
            </p:cNvSpPr>
            <p:nvPr/>
          </p:nvSpPr>
          <p:spPr bwMode="auto">
            <a:xfrm>
              <a:off x="4797" y="2873"/>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21"/>
            <p:cNvSpPr>
              <a:spLocks noChangeArrowheads="1"/>
            </p:cNvSpPr>
            <p:nvPr/>
          </p:nvSpPr>
          <p:spPr bwMode="auto">
            <a:xfrm>
              <a:off x="4792" y="287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2"/>
            <p:cNvSpPr>
              <a:spLocks/>
            </p:cNvSpPr>
            <p:nvPr/>
          </p:nvSpPr>
          <p:spPr bwMode="auto">
            <a:xfrm>
              <a:off x="4794" y="2874"/>
              <a:ext cx="150" cy="149"/>
            </a:xfrm>
            <a:custGeom>
              <a:avLst/>
              <a:gdLst>
                <a:gd name="T0" fmla="*/ 2 w 150"/>
                <a:gd name="T1" fmla="*/ 60 h 149"/>
                <a:gd name="T2" fmla="*/ 13 w 150"/>
                <a:gd name="T3" fmla="*/ 33 h 149"/>
                <a:gd name="T4" fmla="*/ 33 w 150"/>
                <a:gd name="T5" fmla="*/ 13 h 149"/>
                <a:gd name="T6" fmla="*/ 60 w 150"/>
                <a:gd name="T7" fmla="*/ 1 h 149"/>
                <a:gd name="T8" fmla="*/ 90 w 150"/>
                <a:gd name="T9" fmla="*/ 1 h 149"/>
                <a:gd name="T10" fmla="*/ 117 w 150"/>
                <a:gd name="T11" fmla="*/ 13 h 149"/>
                <a:gd name="T12" fmla="*/ 137 w 150"/>
                <a:gd name="T13" fmla="*/ 33 h 149"/>
                <a:gd name="T14" fmla="*/ 148 w 150"/>
                <a:gd name="T15" fmla="*/ 60 h 149"/>
                <a:gd name="T16" fmla="*/ 148 w 150"/>
                <a:gd name="T17" fmla="*/ 90 h 149"/>
                <a:gd name="T18" fmla="*/ 137 w 150"/>
                <a:gd name="T19" fmla="*/ 116 h 149"/>
                <a:gd name="T20" fmla="*/ 117 w 150"/>
                <a:gd name="T21" fmla="*/ 136 h 149"/>
                <a:gd name="T22" fmla="*/ 90 w 150"/>
                <a:gd name="T23" fmla="*/ 148 h 149"/>
                <a:gd name="T24" fmla="*/ 60 w 150"/>
                <a:gd name="T25" fmla="*/ 148 h 149"/>
                <a:gd name="T26" fmla="*/ 33 w 150"/>
                <a:gd name="T27" fmla="*/ 136 h 149"/>
                <a:gd name="T28" fmla="*/ 13 w 150"/>
                <a:gd name="T29" fmla="*/ 116 h 149"/>
                <a:gd name="T30" fmla="*/ 2 w 150"/>
                <a:gd name="T31" fmla="*/ 90 h 149"/>
                <a:gd name="T32" fmla="*/ 5 w 150"/>
                <a:gd name="T33" fmla="*/ 72 h 149"/>
                <a:gd name="T34" fmla="*/ 6 w 150"/>
                <a:gd name="T35" fmla="*/ 88 h 149"/>
                <a:gd name="T36" fmla="*/ 10 w 150"/>
                <a:gd name="T37" fmla="*/ 102 h 149"/>
                <a:gd name="T38" fmla="*/ 17 w 150"/>
                <a:gd name="T39" fmla="*/ 114 h 149"/>
                <a:gd name="T40" fmla="*/ 25 w 150"/>
                <a:gd name="T41" fmla="*/ 124 h 149"/>
                <a:gd name="T42" fmla="*/ 36 w 150"/>
                <a:gd name="T43" fmla="*/ 133 h 149"/>
                <a:gd name="T44" fmla="*/ 47 w 150"/>
                <a:gd name="T45" fmla="*/ 139 h 149"/>
                <a:gd name="T46" fmla="*/ 61 w 150"/>
                <a:gd name="T47" fmla="*/ 144 h 149"/>
                <a:gd name="T48" fmla="*/ 75 w 150"/>
                <a:gd name="T49" fmla="*/ 145 h 149"/>
                <a:gd name="T50" fmla="*/ 89 w 150"/>
                <a:gd name="T51" fmla="*/ 144 h 149"/>
                <a:gd name="T52" fmla="*/ 102 w 150"/>
                <a:gd name="T53" fmla="*/ 139 h 149"/>
                <a:gd name="T54" fmla="*/ 114 w 150"/>
                <a:gd name="T55" fmla="*/ 133 h 149"/>
                <a:gd name="T56" fmla="*/ 124 w 150"/>
                <a:gd name="T57" fmla="*/ 124 h 149"/>
                <a:gd name="T58" fmla="*/ 133 w 150"/>
                <a:gd name="T59" fmla="*/ 114 h 149"/>
                <a:gd name="T60" fmla="*/ 139 w 150"/>
                <a:gd name="T61" fmla="*/ 102 h 149"/>
                <a:gd name="T62" fmla="*/ 144 w 150"/>
                <a:gd name="T63" fmla="*/ 89 h 149"/>
                <a:gd name="T64" fmla="*/ 145 w 150"/>
                <a:gd name="T65" fmla="*/ 75 h 149"/>
                <a:gd name="T66" fmla="*/ 144 w 150"/>
                <a:gd name="T67" fmla="*/ 61 h 149"/>
                <a:gd name="T68" fmla="*/ 139 w 150"/>
                <a:gd name="T69" fmla="*/ 47 h 149"/>
                <a:gd name="T70" fmla="*/ 133 w 150"/>
                <a:gd name="T71" fmla="*/ 36 h 149"/>
                <a:gd name="T72" fmla="*/ 125 w 150"/>
                <a:gd name="T73" fmla="*/ 25 h 149"/>
                <a:gd name="T74" fmla="*/ 114 w 150"/>
                <a:gd name="T75" fmla="*/ 17 h 149"/>
                <a:gd name="T76" fmla="*/ 102 w 150"/>
                <a:gd name="T77" fmla="*/ 10 h 149"/>
                <a:gd name="T78" fmla="*/ 89 w 150"/>
                <a:gd name="T79" fmla="*/ 6 h 149"/>
                <a:gd name="T80" fmla="*/ 75 w 150"/>
                <a:gd name="T81" fmla="*/ 4 h 149"/>
                <a:gd name="T82" fmla="*/ 61 w 150"/>
                <a:gd name="T83" fmla="*/ 6 h 149"/>
                <a:gd name="T84" fmla="*/ 48 w 150"/>
                <a:gd name="T85" fmla="*/ 10 h 149"/>
                <a:gd name="T86" fmla="*/ 36 w 150"/>
                <a:gd name="T87" fmla="*/ 16 h 149"/>
                <a:gd name="T88" fmla="*/ 26 w 150"/>
                <a:gd name="T89" fmla="*/ 25 h 149"/>
                <a:gd name="T90" fmla="*/ 17 w 150"/>
                <a:gd name="T91" fmla="*/ 35 h 149"/>
                <a:gd name="T92" fmla="*/ 11 w 150"/>
                <a:gd name="T93" fmla="*/ 47 h 149"/>
                <a:gd name="T94" fmla="*/ 6 w 150"/>
                <a:gd name="T95" fmla="*/ 60 h 149"/>
                <a:gd name="T96" fmla="*/ 0 w 150"/>
                <a:gd name="T97" fmla="*/ 7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49">
                  <a:moveTo>
                    <a:pt x="0" y="77"/>
                  </a:moveTo>
                  <a:lnTo>
                    <a:pt x="2" y="60"/>
                  </a:lnTo>
                  <a:lnTo>
                    <a:pt x="6" y="45"/>
                  </a:lnTo>
                  <a:lnTo>
                    <a:pt x="13" y="33"/>
                  </a:lnTo>
                  <a:lnTo>
                    <a:pt x="22" y="22"/>
                  </a:lnTo>
                  <a:lnTo>
                    <a:pt x="33" y="13"/>
                  </a:lnTo>
                  <a:lnTo>
                    <a:pt x="46" y="6"/>
                  </a:lnTo>
                  <a:lnTo>
                    <a:pt x="60" y="1"/>
                  </a:lnTo>
                  <a:lnTo>
                    <a:pt x="75" y="0"/>
                  </a:lnTo>
                  <a:lnTo>
                    <a:pt x="90" y="1"/>
                  </a:lnTo>
                  <a:lnTo>
                    <a:pt x="104" y="6"/>
                  </a:lnTo>
                  <a:lnTo>
                    <a:pt x="117" y="13"/>
                  </a:lnTo>
                  <a:lnTo>
                    <a:pt x="128" y="22"/>
                  </a:lnTo>
                  <a:lnTo>
                    <a:pt x="137" y="33"/>
                  </a:lnTo>
                  <a:lnTo>
                    <a:pt x="144" y="45"/>
                  </a:lnTo>
                  <a:lnTo>
                    <a:pt x="148" y="60"/>
                  </a:lnTo>
                  <a:lnTo>
                    <a:pt x="150" y="74"/>
                  </a:lnTo>
                  <a:lnTo>
                    <a:pt x="148" y="90"/>
                  </a:lnTo>
                  <a:lnTo>
                    <a:pt x="144" y="104"/>
                  </a:lnTo>
                  <a:lnTo>
                    <a:pt x="137" y="116"/>
                  </a:lnTo>
                  <a:lnTo>
                    <a:pt x="128" y="127"/>
                  </a:lnTo>
                  <a:lnTo>
                    <a:pt x="117" y="136"/>
                  </a:lnTo>
                  <a:lnTo>
                    <a:pt x="104" y="143"/>
                  </a:lnTo>
                  <a:lnTo>
                    <a:pt x="90" y="148"/>
                  </a:lnTo>
                  <a:lnTo>
                    <a:pt x="75" y="149"/>
                  </a:lnTo>
                  <a:lnTo>
                    <a:pt x="60" y="148"/>
                  </a:lnTo>
                  <a:lnTo>
                    <a:pt x="46" y="143"/>
                  </a:lnTo>
                  <a:lnTo>
                    <a:pt x="33" y="136"/>
                  </a:lnTo>
                  <a:lnTo>
                    <a:pt x="22" y="127"/>
                  </a:lnTo>
                  <a:lnTo>
                    <a:pt x="13" y="116"/>
                  </a:lnTo>
                  <a:lnTo>
                    <a:pt x="6" y="104"/>
                  </a:lnTo>
                  <a:lnTo>
                    <a:pt x="2" y="90"/>
                  </a:lnTo>
                  <a:lnTo>
                    <a:pt x="0" y="73"/>
                  </a:lnTo>
                  <a:lnTo>
                    <a:pt x="5" y="72"/>
                  </a:lnTo>
                  <a:lnTo>
                    <a:pt x="6" y="89"/>
                  </a:lnTo>
                  <a:lnTo>
                    <a:pt x="6" y="88"/>
                  </a:lnTo>
                  <a:lnTo>
                    <a:pt x="11" y="102"/>
                  </a:lnTo>
                  <a:lnTo>
                    <a:pt x="10" y="102"/>
                  </a:lnTo>
                  <a:lnTo>
                    <a:pt x="17" y="114"/>
                  </a:lnTo>
                  <a:lnTo>
                    <a:pt x="17" y="114"/>
                  </a:lnTo>
                  <a:lnTo>
                    <a:pt x="26" y="124"/>
                  </a:lnTo>
                  <a:lnTo>
                    <a:pt x="25" y="124"/>
                  </a:lnTo>
                  <a:lnTo>
                    <a:pt x="36" y="133"/>
                  </a:lnTo>
                  <a:lnTo>
                    <a:pt x="36" y="133"/>
                  </a:lnTo>
                  <a:lnTo>
                    <a:pt x="48" y="139"/>
                  </a:lnTo>
                  <a:lnTo>
                    <a:pt x="47" y="139"/>
                  </a:lnTo>
                  <a:lnTo>
                    <a:pt x="61" y="144"/>
                  </a:lnTo>
                  <a:lnTo>
                    <a:pt x="61" y="144"/>
                  </a:lnTo>
                  <a:lnTo>
                    <a:pt x="75" y="145"/>
                  </a:lnTo>
                  <a:lnTo>
                    <a:pt x="75" y="145"/>
                  </a:lnTo>
                  <a:lnTo>
                    <a:pt x="89" y="144"/>
                  </a:lnTo>
                  <a:lnTo>
                    <a:pt x="89" y="144"/>
                  </a:lnTo>
                  <a:lnTo>
                    <a:pt x="102" y="139"/>
                  </a:lnTo>
                  <a:lnTo>
                    <a:pt x="102" y="139"/>
                  </a:lnTo>
                  <a:lnTo>
                    <a:pt x="114" y="133"/>
                  </a:lnTo>
                  <a:lnTo>
                    <a:pt x="114" y="133"/>
                  </a:lnTo>
                  <a:lnTo>
                    <a:pt x="125" y="124"/>
                  </a:lnTo>
                  <a:lnTo>
                    <a:pt x="124" y="124"/>
                  </a:lnTo>
                  <a:lnTo>
                    <a:pt x="133" y="114"/>
                  </a:lnTo>
                  <a:lnTo>
                    <a:pt x="133" y="114"/>
                  </a:lnTo>
                  <a:lnTo>
                    <a:pt x="139" y="102"/>
                  </a:lnTo>
                  <a:lnTo>
                    <a:pt x="139" y="102"/>
                  </a:lnTo>
                  <a:lnTo>
                    <a:pt x="144" y="88"/>
                  </a:lnTo>
                  <a:lnTo>
                    <a:pt x="144" y="89"/>
                  </a:lnTo>
                  <a:lnTo>
                    <a:pt x="145" y="74"/>
                  </a:lnTo>
                  <a:lnTo>
                    <a:pt x="145" y="75"/>
                  </a:lnTo>
                  <a:lnTo>
                    <a:pt x="144" y="60"/>
                  </a:lnTo>
                  <a:lnTo>
                    <a:pt x="144" y="61"/>
                  </a:lnTo>
                  <a:lnTo>
                    <a:pt x="139" y="47"/>
                  </a:lnTo>
                  <a:lnTo>
                    <a:pt x="139" y="47"/>
                  </a:lnTo>
                  <a:lnTo>
                    <a:pt x="133" y="35"/>
                  </a:lnTo>
                  <a:lnTo>
                    <a:pt x="133" y="36"/>
                  </a:lnTo>
                  <a:lnTo>
                    <a:pt x="124" y="25"/>
                  </a:lnTo>
                  <a:lnTo>
                    <a:pt x="125" y="25"/>
                  </a:lnTo>
                  <a:lnTo>
                    <a:pt x="114" y="16"/>
                  </a:lnTo>
                  <a:lnTo>
                    <a:pt x="114" y="17"/>
                  </a:lnTo>
                  <a:lnTo>
                    <a:pt x="102" y="10"/>
                  </a:lnTo>
                  <a:lnTo>
                    <a:pt x="102" y="10"/>
                  </a:lnTo>
                  <a:lnTo>
                    <a:pt x="89" y="6"/>
                  </a:lnTo>
                  <a:lnTo>
                    <a:pt x="89" y="6"/>
                  </a:lnTo>
                  <a:lnTo>
                    <a:pt x="75" y="4"/>
                  </a:lnTo>
                  <a:lnTo>
                    <a:pt x="75" y="4"/>
                  </a:lnTo>
                  <a:lnTo>
                    <a:pt x="61" y="6"/>
                  </a:lnTo>
                  <a:lnTo>
                    <a:pt x="61" y="6"/>
                  </a:lnTo>
                  <a:lnTo>
                    <a:pt x="47" y="10"/>
                  </a:lnTo>
                  <a:lnTo>
                    <a:pt x="48" y="10"/>
                  </a:lnTo>
                  <a:lnTo>
                    <a:pt x="36" y="16"/>
                  </a:lnTo>
                  <a:lnTo>
                    <a:pt x="36" y="16"/>
                  </a:lnTo>
                  <a:lnTo>
                    <a:pt x="25" y="25"/>
                  </a:lnTo>
                  <a:lnTo>
                    <a:pt x="26" y="25"/>
                  </a:lnTo>
                  <a:lnTo>
                    <a:pt x="17" y="36"/>
                  </a:lnTo>
                  <a:lnTo>
                    <a:pt x="17" y="35"/>
                  </a:lnTo>
                  <a:lnTo>
                    <a:pt x="11" y="47"/>
                  </a:lnTo>
                  <a:lnTo>
                    <a:pt x="11" y="47"/>
                  </a:lnTo>
                  <a:lnTo>
                    <a:pt x="6" y="61"/>
                  </a:lnTo>
                  <a:lnTo>
                    <a:pt x="6" y="60"/>
                  </a:lnTo>
                  <a:lnTo>
                    <a:pt x="5"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23"/>
            <p:cNvSpPr>
              <a:spLocks noChangeArrowheads="1"/>
            </p:cNvSpPr>
            <p:nvPr/>
          </p:nvSpPr>
          <p:spPr bwMode="auto">
            <a:xfrm>
              <a:off x="4792" y="2873"/>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24"/>
            <p:cNvSpPr>
              <a:spLocks/>
            </p:cNvSpPr>
            <p:nvPr/>
          </p:nvSpPr>
          <p:spPr bwMode="auto">
            <a:xfrm>
              <a:off x="4794" y="2864"/>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9" y="0"/>
                    <a:pt x="526" y="118"/>
                    <a:pt x="526" y="263"/>
                  </a:cubicBezTo>
                  <a:cubicBezTo>
                    <a:pt x="526" y="263"/>
                    <a:pt x="526" y="263"/>
                    <a:pt x="526" y="263"/>
                  </a:cubicBezTo>
                  <a:cubicBezTo>
                    <a:pt x="526" y="408"/>
                    <a:pt x="409" y="526"/>
                    <a:pt x="263" y="526"/>
                  </a:cubicBezTo>
                  <a:cubicBezTo>
                    <a:pt x="118"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25"/>
            <p:cNvSpPr>
              <a:spLocks/>
            </p:cNvSpPr>
            <p:nvPr/>
          </p:nvSpPr>
          <p:spPr bwMode="auto">
            <a:xfrm>
              <a:off x="4794" y="2864"/>
              <a:ext cx="145" cy="145"/>
            </a:xfrm>
            <a:custGeom>
              <a:avLst/>
              <a:gdLst>
                <a:gd name="T0" fmla="*/ 0 w 145"/>
                <a:gd name="T1" fmla="*/ 73 h 145"/>
                <a:gd name="T2" fmla="*/ 73 w 145"/>
                <a:gd name="T3" fmla="*/ 0 h 145"/>
                <a:gd name="T4" fmla="*/ 145 w 145"/>
                <a:gd name="T5" fmla="*/ 73 h 145"/>
                <a:gd name="T6" fmla="*/ 145 w 145"/>
                <a:gd name="T7" fmla="*/ 73 h 145"/>
                <a:gd name="T8" fmla="*/ 73 w 145"/>
                <a:gd name="T9" fmla="*/ 145 h 145"/>
                <a:gd name="T10" fmla="*/ 0 w 145"/>
                <a:gd name="T11" fmla="*/ 73 h 145"/>
              </a:gdLst>
              <a:ahLst/>
              <a:cxnLst>
                <a:cxn ang="0">
                  <a:pos x="T0" y="T1"/>
                </a:cxn>
                <a:cxn ang="0">
                  <a:pos x="T2" y="T3"/>
                </a:cxn>
                <a:cxn ang="0">
                  <a:pos x="T4" y="T5"/>
                </a:cxn>
                <a:cxn ang="0">
                  <a:pos x="T6" y="T7"/>
                </a:cxn>
                <a:cxn ang="0">
                  <a:pos x="T8" y="T9"/>
                </a:cxn>
                <a:cxn ang="0">
                  <a:pos x="T10" y="T11"/>
                </a:cxn>
              </a:cxnLst>
              <a:rect l="0" t="0" r="r" b="b"/>
              <a:pathLst>
                <a:path w="145" h="145">
                  <a:moveTo>
                    <a:pt x="0" y="73"/>
                  </a:moveTo>
                  <a:cubicBezTo>
                    <a:pt x="0" y="33"/>
                    <a:pt x="33" y="0"/>
                    <a:pt x="73" y="0"/>
                  </a:cubicBezTo>
                  <a:cubicBezTo>
                    <a:pt x="113" y="0"/>
                    <a:pt x="145" y="33"/>
                    <a:pt x="145" y="73"/>
                  </a:cubicBezTo>
                  <a:cubicBezTo>
                    <a:pt x="145" y="73"/>
                    <a:pt x="145" y="73"/>
                    <a:pt x="145" y="73"/>
                  </a:cubicBezTo>
                  <a:cubicBezTo>
                    <a:pt x="145" y="113"/>
                    <a:pt x="113" y="145"/>
                    <a:pt x="73" y="145"/>
                  </a:cubicBezTo>
                  <a:cubicBezTo>
                    <a:pt x="33"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26"/>
            <p:cNvSpPr>
              <a:spLocks noChangeArrowheads="1"/>
            </p:cNvSpPr>
            <p:nvPr/>
          </p:nvSpPr>
          <p:spPr bwMode="auto">
            <a:xfrm>
              <a:off x="4849" y="2903"/>
              <a:ext cx="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Rectangle 227"/>
            <p:cNvSpPr>
              <a:spLocks noChangeArrowheads="1"/>
            </p:cNvSpPr>
            <p:nvPr/>
          </p:nvSpPr>
          <p:spPr bwMode="auto">
            <a:xfrm>
              <a:off x="4700" y="2295"/>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8"/>
            <p:cNvSpPr>
              <a:spLocks/>
            </p:cNvSpPr>
            <p:nvPr/>
          </p:nvSpPr>
          <p:spPr bwMode="auto">
            <a:xfrm>
              <a:off x="4700" y="2296"/>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8" y="0"/>
                    <a:pt x="263" y="0"/>
                  </a:cubicBezTo>
                  <a:cubicBezTo>
                    <a:pt x="408" y="0"/>
                    <a:pt x="526" y="118"/>
                    <a:pt x="526" y="263"/>
                  </a:cubicBezTo>
                  <a:cubicBezTo>
                    <a:pt x="526" y="263"/>
                    <a:pt x="526" y="263"/>
                    <a:pt x="526" y="263"/>
                  </a:cubicBezTo>
                  <a:cubicBezTo>
                    <a:pt x="526" y="408"/>
                    <a:pt x="408" y="526"/>
                    <a:pt x="263" y="526"/>
                  </a:cubicBezTo>
                  <a:cubicBezTo>
                    <a:pt x="118" y="526"/>
                    <a:pt x="0" y="408"/>
                    <a:pt x="0" y="263"/>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229"/>
            <p:cNvSpPr>
              <a:spLocks noChangeArrowheads="1"/>
            </p:cNvSpPr>
            <p:nvPr/>
          </p:nvSpPr>
          <p:spPr bwMode="auto">
            <a:xfrm>
              <a:off x="4700" y="2295"/>
              <a:ext cx="149" cy="15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230"/>
            <p:cNvSpPr>
              <a:spLocks noChangeArrowheads="1"/>
            </p:cNvSpPr>
            <p:nvPr/>
          </p:nvSpPr>
          <p:spPr bwMode="auto">
            <a:xfrm>
              <a:off x="4695" y="2291"/>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31"/>
            <p:cNvSpPr>
              <a:spLocks/>
            </p:cNvSpPr>
            <p:nvPr/>
          </p:nvSpPr>
          <p:spPr bwMode="auto">
            <a:xfrm>
              <a:off x="4698" y="2294"/>
              <a:ext cx="149" cy="149"/>
            </a:xfrm>
            <a:custGeom>
              <a:avLst/>
              <a:gdLst>
                <a:gd name="T0" fmla="*/ 2 w 149"/>
                <a:gd name="T1" fmla="*/ 60 h 149"/>
                <a:gd name="T2" fmla="*/ 13 w 149"/>
                <a:gd name="T3" fmla="*/ 33 h 149"/>
                <a:gd name="T4" fmla="*/ 33 w 149"/>
                <a:gd name="T5" fmla="*/ 13 h 149"/>
                <a:gd name="T6" fmla="*/ 60 w 149"/>
                <a:gd name="T7" fmla="*/ 1 h 149"/>
                <a:gd name="T8" fmla="*/ 90 w 149"/>
                <a:gd name="T9" fmla="*/ 1 h 149"/>
                <a:gd name="T10" fmla="*/ 116 w 149"/>
                <a:gd name="T11" fmla="*/ 13 h 149"/>
                <a:gd name="T12" fmla="*/ 136 w 149"/>
                <a:gd name="T13" fmla="*/ 33 h 149"/>
                <a:gd name="T14" fmla="*/ 148 w 149"/>
                <a:gd name="T15" fmla="*/ 60 h 149"/>
                <a:gd name="T16" fmla="*/ 148 w 149"/>
                <a:gd name="T17" fmla="*/ 90 h 149"/>
                <a:gd name="T18" fmla="*/ 136 w 149"/>
                <a:gd name="T19" fmla="*/ 116 h 149"/>
                <a:gd name="T20" fmla="*/ 116 w 149"/>
                <a:gd name="T21" fmla="*/ 137 h 149"/>
                <a:gd name="T22" fmla="*/ 90 w 149"/>
                <a:gd name="T23" fmla="*/ 148 h 149"/>
                <a:gd name="T24" fmla="*/ 60 w 149"/>
                <a:gd name="T25" fmla="*/ 148 h 149"/>
                <a:gd name="T26" fmla="*/ 33 w 149"/>
                <a:gd name="T27" fmla="*/ 137 h 149"/>
                <a:gd name="T28" fmla="*/ 13 w 149"/>
                <a:gd name="T29" fmla="*/ 116 h 149"/>
                <a:gd name="T30" fmla="*/ 2 w 149"/>
                <a:gd name="T31" fmla="*/ 90 h 149"/>
                <a:gd name="T32" fmla="*/ 4 w 149"/>
                <a:gd name="T33" fmla="*/ 72 h 149"/>
                <a:gd name="T34" fmla="*/ 6 w 149"/>
                <a:gd name="T35" fmla="*/ 89 h 149"/>
                <a:gd name="T36" fmla="*/ 10 w 149"/>
                <a:gd name="T37" fmla="*/ 102 h 149"/>
                <a:gd name="T38" fmla="*/ 16 w 149"/>
                <a:gd name="T39" fmla="*/ 114 h 149"/>
                <a:gd name="T40" fmla="*/ 25 w 149"/>
                <a:gd name="T41" fmla="*/ 124 h 149"/>
                <a:gd name="T42" fmla="*/ 35 w 149"/>
                <a:gd name="T43" fmla="*/ 133 h 149"/>
                <a:gd name="T44" fmla="*/ 47 w 149"/>
                <a:gd name="T45" fmla="*/ 139 h 149"/>
                <a:gd name="T46" fmla="*/ 60 w 149"/>
                <a:gd name="T47" fmla="*/ 144 h 149"/>
                <a:gd name="T48" fmla="*/ 74 w 149"/>
                <a:gd name="T49" fmla="*/ 145 h 149"/>
                <a:gd name="T50" fmla="*/ 88 w 149"/>
                <a:gd name="T51" fmla="*/ 144 h 149"/>
                <a:gd name="T52" fmla="*/ 102 w 149"/>
                <a:gd name="T53" fmla="*/ 139 h 149"/>
                <a:gd name="T54" fmla="*/ 113 w 149"/>
                <a:gd name="T55" fmla="*/ 133 h 149"/>
                <a:gd name="T56" fmla="*/ 124 w 149"/>
                <a:gd name="T57" fmla="*/ 124 h 149"/>
                <a:gd name="T58" fmla="*/ 132 w 149"/>
                <a:gd name="T59" fmla="*/ 114 h 149"/>
                <a:gd name="T60" fmla="*/ 139 w 149"/>
                <a:gd name="T61" fmla="*/ 102 h 149"/>
                <a:gd name="T62" fmla="*/ 143 w 149"/>
                <a:gd name="T63" fmla="*/ 89 h 149"/>
                <a:gd name="T64" fmla="*/ 145 w 149"/>
                <a:gd name="T65" fmla="*/ 75 h 149"/>
                <a:gd name="T66" fmla="*/ 143 w 149"/>
                <a:gd name="T67" fmla="*/ 61 h 149"/>
                <a:gd name="T68" fmla="*/ 139 w 149"/>
                <a:gd name="T69" fmla="*/ 48 h 149"/>
                <a:gd name="T70" fmla="*/ 133 w 149"/>
                <a:gd name="T71" fmla="*/ 36 h 149"/>
                <a:gd name="T72" fmla="*/ 124 w 149"/>
                <a:gd name="T73" fmla="*/ 25 h 149"/>
                <a:gd name="T74" fmla="*/ 114 w 149"/>
                <a:gd name="T75" fmla="*/ 17 h 149"/>
                <a:gd name="T76" fmla="*/ 102 w 149"/>
                <a:gd name="T77" fmla="*/ 10 h 149"/>
                <a:gd name="T78" fmla="*/ 89 w 149"/>
                <a:gd name="T79" fmla="*/ 6 h 149"/>
                <a:gd name="T80" fmla="*/ 75 w 149"/>
                <a:gd name="T81" fmla="*/ 4 h 149"/>
                <a:gd name="T82" fmla="*/ 61 w 149"/>
                <a:gd name="T83" fmla="*/ 6 h 149"/>
                <a:gd name="T84" fmla="*/ 47 w 149"/>
                <a:gd name="T85" fmla="*/ 10 h 149"/>
                <a:gd name="T86" fmla="*/ 36 w 149"/>
                <a:gd name="T87" fmla="*/ 16 h 149"/>
                <a:gd name="T88" fmla="*/ 25 w 149"/>
                <a:gd name="T89" fmla="*/ 25 h 149"/>
                <a:gd name="T90" fmla="*/ 17 w 149"/>
                <a:gd name="T91" fmla="*/ 35 h 149"/>
                <a:gd name="T92" fmla="*/ 10 w 149"/>
                <a:gd name="T93" fmla="*/ 47 h 149"/>
                <a:gd name="T94" fmla="*/ 6 w 149"/>
                <a:gd name="T95" fmla="*/ 60 h 149"/>
                <a:gd name="T96" fmla="*/ 0 w 149"/>
                <a:gd name="T97" fmla="*/ 7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149">
                  <a:moveTo>
                    <a:pt x="0" y="77"/>
                  </a:moveTo>
                  <a:lnTo>
                    <a:pt x="2" y="60"/>
                  </a:lnTo>
                  <a:lnTo>
                    <a:pt x="6" y="46"/>
                  </a:lnTo>
                  <a:lnTo>
                    <a:pt x="13" y="33"/>
                  </a:lnTo>
                  <a:lnTo>
                    <a:pt x="22" y="22"/>
                  </a:lnTo>
                  <a:lnTo>
                    <a:pt x="33" y="13"/>
                  </a:lnTo>
                  <a:lnTo>
                    <a:pt x="46" y="6"/>
                  </a:lnTo>
                  <a:lnTo>
                    <a:pt x="60" y="1"/>
                  </a:lnTo>
                  <a:lnTo>
                    <a:pt x="74" y="0"/>
                  </a:lnTo>
                  <a:lnTo>
                    <a:pt x="90" y="1"/>
                  </a:lnTo>
                  <a:lnTo>
                    <a:pt x="104" y="6"/>
                  </a:lnTo>
                  <a:lnTo>
                    <a:pt x="116" y="13"/>
                  </a:lnTo>
                  <a:lnTo>
                    <a:pt x="127" y="22"/>
                  </a:lnTo>
                  <a:lnTo>
                    <a:pt x="136" y="33"/>
                  </a:lnTo>
                  <a:lnTo>
                    <a:pt x="143" y="46"/>
                  </a:lnTo>
                  <a:lnTo>
                    <a:pt x="148" y="60"/>
                  </a:lnTo>
                  <a:lnTo>
                    <a:pt x="149" y="75"/>
                  </a:lnTo>
                  <a:lnTo>
                    <a:pt x="148" y="90"/>
                  </a:lnTo>
                  <a:lnTo>
                    <a:pt x="143" y="104"/>
                  </a:lnTo>
                  <a:lnTo>
                    <a:pt x="136" y="116"/>
                  </a:lnTo>
                  <a:lnTo>
                    <a:pt x="127" y="127"/>
                  </a:lnTo>
                  <a:lnTo>
                    <a:pt x="116" y="137"/>
                  </a:lnTo>
                  <a:lnTo>
                    <a:pt x="104" y="143"/>
                  </a:lnTo>
                  <a:lnTo>
                    <a:pt x="90" y="148"/>
                  </a:lnTo>
                  <a:lnTo>
                    <a:pt x="74" y="149"/>
                  </a:lnTo>
                  <a:lnTo>
                    <a:pt x="60" y="148"/>
                  </a:lnTo>
                  <a:lnTo>
                    <a:pt x="46" y="143"/>
                  </a:lnTo>
                  <a:lnTo>
                    <a:pt x="33" y="137"/>
                  </a:lnTo>
                  <a:lnTo>
                    <a:pt x="22" y="127"/>
                  </a:lnTo>
                  <a:lnTo>
                    <a:pt x="13" y="116"/>
                  </a:lnTo>
                  <a:lnTo>
                    <a:pt x="6" y="104"/>
                  </a:lnTo>
                  <a:lnTo>
                    <a:pt x="2" y="90"/>
                  </a:lnTo>
                  <a:lnTo>
                    <a:pt x="0" y="73"/>
                  </a:lnTo>
                  <a:lnTo>
                    <a:pt x="4" y="72"/>
                  </a:lnTo>
                  <a:lnTo>
                    <a:pt x="6" y="89"/>
                  </a:lnTo>
                  <a:lnTo>
                    <a:pt x="6" y="89"/>
                  </a:lnTo>
                  <a:lnTo>
                    <a:pt x="10" y="102"/>
                  </a:lnTo>
                  <a:lnTo>
                    <a:pt x="10" y="102"/>
                  </a:lnTo>
                  <a:lnTo>
                    <a:pt x="17" y="114"/>
                  </a:lnTo>
                  <a:lnTo>
                    <a:pt x="16" y="114"/>
                  </a:lnTo>
                  <a:lnTo>
                    <a:pt x="25" y="124"/>
                  </a:lnTo>
                  <a:lnTo>
                    <a:pt x="25" y="124"/>
                  </a:lnTo>
                  <a:lnTo>
                    <a:pt x="36" y="133"/>
                  </a:lnTo>
                  <a:lnTo>
                    <a:pt x="35" y="133"/>
                  </a:lnTo>
                  <a:lnTo>
                    <a:pt x="47" y="139"/>
                  </a:lnTo>
                  <a:lnTo>
                    <a:pt x="47" y="139"/>
                  </a:lnTo>
                  <a:lnTo>
                    <a:pt x="61" y="144"/>
                  </a:lnTo>
                  <a:lnTo>
                    <a:pt x="60" y="144"/>
                  </a:lnTo>
                  <a:lnTo>
                    <a:pt x="75" y="145"/>
                  </a:lnTo>
                  <a:lnTo>
                    <a:pt x="74" y="145"/>
                  </a:lnTo>
                  <a:lnTo>
                    <a:pt x="89" y="144"/>
                  </a:lnTo>
                  <a:lnTo>
                    <a:pt x="88" y="144"/>
                  </a:lnTo>
                  <a:lnTo>
                    <a:pt x="102" y="139"/>
                  </a:lnTo>
                  <a:lnTo>
                    <a:pt x="102" y="139"/>
                  </a:lnTo>
                  <a:lnTo>
                    <a:pt x="114" y="133"/>
                  </a:lnTo>
                  <a:lnTo>
                    <a:pt x="113" y="133"/>
                  </a:lnTo>
                  <a:lnTo>
                    <a:pt x="124" y="124"/>
                  </a:lnTo>
                  <a:lnTo>
                    <a:pt x="124" y="124"/>
                  </a:lnTo>
                  <a:lnTo>
                    <a:pt x="133" y="114"/>
                  </a:lnTo>
                  <a:lnTo>
                    <a:pt x="132" y="114"/>
                  </a:lnTo>
                  <a:lnTo>
                    <a:pt x="139" y="102"/>
                  </a:lnTo>
                  <a:lnTo>
                    <a:pt x="139" y="102"/>
                  </a:lnTo>
                  <a:lnTo>
                    <a:pt x="143" y="89"/>
                  </a:lnTo>
                  <a:lnTo>
                    <a:pt x="143" y="89"/>
                  </a:lnTo>
                  <a:lnTo>
                    <a:pt x="145" y="75"/>
                  </a:lnTo>
                  <a:lnTo>
                    <a:pt x="145" y="75"/>
                  </a:lnTo>
                  <a:lnTo>
                    <a:pt x="143" y="60"/>
                  </a:lnTo>
                  <a:lnTo>
                    <a:pt x="143" y="61"/>
                  </a:lnTo>
                  <a:lnTo>
                    <a:pt x="139" y="47"/>
                  </a:lnTo>
                  <a:lnTo>
                    <a:pt x="139" y="48"/>
                  </a:lnTo>
                  <a:lnTo>
                    <a:pt x="132" y="35"/>
                  </a:lnTo>
                  <a:lnTo>
                    <a:pt x="133" y="36"/>
                  </a:lnTo>
                  <a:lnTo>
                    <a:pt x="124" y="25"/>
                  </a:lnTo>
                  <a:lnTo>
                    <a:pt x="124" y="25"/>
                  </a:lnTo>
                  <a:lnTo>
                    <a:pt x="113" y="16"/>
                  </a:lnTo>
                  <a:lnTo>
                    <a:pt x="114" y="17"/>
                  </a:lnTo>
                  <a:lnTo>
                    <a:pt x="102" y="10"/>
                  </a:lnTo>
                  <a:lnTo>
                    <a:pt x="102" y="10"/>
                  </a:lnTo>
                  <a:lnTo>
                    <a:pt x="88" y="6"/>
                  </a:lnTo>
                  <a:lnTo>
                    <a:pt x="89" y="6"/>
                  </a:lnTo>
                  <a:lnTo>
                    <a:pt x="74" y="4"/>
                  </a:lnTo>
                  <a:lnTo>
                    <a:pt x="75" y="4"/>
                  </a:lnTo>
                  <a:lnTo>
                    <a:pt x="60" y="6"/>
                  </a:lnTo>
                  <a:lnTo>
                    <a:pt x="61" y="6"/>
                  </a:lnTo>
                  <a:lnTo>
                    <a:pt x="47" y="10"/>
                  </a:lnTo>
                  <a:lnTo>
                    <a:pt x="47" y="10"/>
                  </a:lnTo>
                  <a:lnTo>
                    <a:pt x="35" y="17"/>
                  </a:lnTo>
                  <a:lnTo>
                    <a:pt x="36" y="16"/>
                  </a:lnTo>
                  <a:lnTo>
                    <a:pt x="25" y="25"/>
                  </a:lnTo>
                  <a:lnTo>
                    <a:pt x="25" y="25"/>
                  </a:lnTo>
                  <a:lnTo>
                    <a:pt x="16" y="36"/>
                  </a:lnTo>
                  <a:lnTo>
                    <a:pt x="17" y="35"/>
                  </a:lnTo>
                  <a:lnTo>
                    <a:pt x="10" y="48"/>
                  </a:lnTo>
                  <a:lnTo>
                    <a:pt x="10" y="47"/>
                  </a:lnTo>
                  <a:lnTo>
                    <a:pt x="6" y="61"/>
                  </a:lnTo>
                  <a:lnTo>
                    <a:pt x="6" y="60"/>
                  </a:lnTo>
                  <a:lnTo>
                    <a:pt x="4" y="77"/>
                  </a:lnTo>
                  <a:lnTo>
                    <a:pt x="0"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232"/>
            <p:cNvSpPr>
              <a:spLocks noChangeArrowheads="1"/>
            </p:cNvSpPr>
            <p:nvPr/>
          </p:nvSpPr>
          <p:spPr bwMode="auto">
            <a:xfrm>
              <a:off x="4695" y="2291"/>
              <a:ext cx="154" cy="154"/>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33"/>
            <p:cNvSpPr>
              <a:spLocks/>
            </p:cNvSpPr>
            <p:nvPr/>
          </p:nvSpPr>
          <p:spPr bwMode="auto">
            <a:xfrm>
              <a:off x="4698" y="2284"/>
              <a:ext cx="145" cy="145"/>
            </a:xfrm>
            <a:custGeom>
              <a:avLst/>
              <a:gdLst>
                <a:gd name="T0" fmla="*/ 0 w 526"/>
                <a:gd name="T1" fmla="*/ 263 h 526"/>
                <a:gd name="T2" fmla="*/ 263 w 526"/>
                <a:gd name="T3" fmla="*/ 0 h 526"/>
                <a:gd name="T4" fmla="*/ 526 w 526"/>
                <a:gd name="T5" fmla="*/ 263 h 526"/>
                <a:gd name="T6" fmla="*/ 526 w 526"/>
                <a:gd name="T7" fmla="*/ 263 h 526"/>
                <a:gd name="T8" fmla="*/ 263 w 526"/>
                <a:gd name="T9" fmla="*/ 526 h 526"/>
                <a:gd name="T10" fmla="*/ 0 w 526"/>
                <a:gd name="T11" fmla="*/ 263 h 526"/>
              </a:gdLst>
              <a:ahLst/>
              <a:cxnLst>
                <a:cxn ang="0">
                  <a:pos x="T0" y="T1"/>
                </a:cxn>
                <a:cxn ang="0">
                  <a:pos x="T2" y="T3"/>
                </a:cxn>
                <a:cxn ang="0">
                  <a:pos x="T4" y="T5"/>
                </a:cxn>
                <a:cxn ang="0">
                  <a:pos x="T6" y="T7"/>
                </a:cxn>
                <a:cxn ang="0">
                  <a:pos x="T8" y="T9"/>
                </a:cxn>
                <a:cxn ang="0">
                  <a:pos x="T10" y="T11"/>
                </a:cxn>
              </a:cxnLst>
              <a:rect l="0" t="0" r="r" b="b"/>
              <a:pathLst>
                <a:path w="526" h="526">
                  <a:moveTo>
                    <a:pt x="0" y="263"/>
                  </a:moveTo>
                  <a:cubicBezTo>
                    <a:pt x="0" y="118"/>
                    <a:pt x="117" y="0"/>
                    <a:pt x="263" y="0"/>
                  </a:cubicBezTo>
                  <a:cubicBezTo>
                    <a:pt x="408" y="0"/>
                    <a:pt x="526" y="118"/>
                    <a:pt x="526" y="263"/>
                  </a:cubicBezTo>
                  <a:cubicBezTo>
                    <a:pt x="526" y="263"/>
                    <a:pt x="526" y="263"/>
                    <a:pt x="526" y="263"/>
                  </a:cubicBezTo>
                  <a:cubicBezTo>
                    <a:pt x="526" y="408"/>
                    <a:pt x="408" y="526"/>
                    <a:pt x="263" y="526"/>
                  </a:cubicBezTo>
                  <a:cubicBezTo>
                    <a:pt x="117" y="526"/>
                    <a:pt x="0" y="408"/>
                    <a:pt x="0" y="263"/>
                  </a:cubicBezTo>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234"/>
            <p:cNvSpPr>
              <a:spLocks/>
            </p:cNvSpPr>
            <p:nvPr/>
          </p:nvSpPr>
          <p:spPr bwMode="auto">
            <a:xfrm>
              <a:off x="4698" y="2284"/>
              <a:ext cx="145" cy="145"/>
            </a:xfrm>
            <a:custGeom>
              <a:avLst/>
              <a:gdLst>
                <a:gd name="T0" fmla="*/ 0 w 145"/>
                <a:gd name="T1" fmla="*/ 73 h 145"/>
                <a:gd name="T2" fmla="*/ 73 w 145"/>
                <a:gd name="T3" fmla="*/ 0 h 145"/>
                <a:gd name="T4" fmla="*/ 145 w 145"/>
                <a:gd name="T5" fmla="*/ 73 h 145"/>
                <a:gd name="T6" fmla="*/ 145 w 145"/>
                <a:gd name="T7" fmla="*/ 73 h 145"/>
                <a:gd name="T8" fmla="*/ 73 w 145"/>
                <a:gd name="T9" fmla="*/ 145 h 145"/>
                <a:gd name="T10" fmla="*/ 0 w 145"/>
                <a:gd name="T11" fmla="*/ 73 h 145"/>
              </a:gdLst>
              <a:ahLst/>
              <a:cxnLst>
                <a:cxn ang="0">
                  <a:pos x="T0" y="T1"/>
                </a:cxn>
                <a:cxn ang="0">
                  <a:pos x="T2" y="T3"/>
                </a:cxn>
                <a:cxn ang="0">
                  <a:pos x="T4" y="T5"/>
                </a:cxn>
                <a:cxn ang="0">
                  <a:pos x="T6" y="T7"/>
                </a:cxn>
                <a:cxn ang="0">
                  <a:pos x="T8" y="T9"/>
                </a:cxn>
                <a:cxn ang="0">
                  <a:pos x="T10" y="T11"/>
                </a:cxn>
              </a:cxnLst>
              <a:rect l="0" t="0" r="r" b="b"/>
              <a:pathLst>
                <a:path w="145" h="145">
                  <a:moveTo>
                    <a:pt x="0" y="73"/>
                  </a:moveTo>
                  <a:cubicBezTo>
                    <a:pt x="0" y="33"/>
                    <a:pt x="32" y="0"/>
                    <a:pt x="73" y="0"/>
                  </a:cubicBezTo>
                  <a:cubicBezTo>
                    <a:pt x="112" y="0"/>
                    <a:pt x="145" y="33"/>
                    <a:pt x="145" y="73"/>
                  </a:cubicBezTo>
                  <a:cubicBezTo>
                    <a:pt x="145" y="73"/>
                    <a:pt x="145" y="73"/>
                    <a:pt x="145" y="73"/>
                  </a:cubicBezTo>
                  <a:cubicBezTo>
                    <a:pt x="145" y="113"/>
                    <a:pt x="112" y="145"/>
                    <a:pt x="73" y="145"/>
                  </a:cubicBezTo>
                  <a:cubicBezTo>
                    <a:pt x="32" y="145"/>
                    <a:pt x="0" y="113"/>
                    <a:pt x="0" y="73"/>
                  </a:cubicBezTo>
                </a:path>
              </a:pathLst>
            </a:cu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235"/>
            <p:cNvSpPr>
              <a:spLocks noChangeArrowheads="1"/>
            </p:cNvSpPr>
            <p:nvPr/>
          </p:nvSpPr>
          <p:spPr bwMode="auto">
            <a:xfrm>
              <a:off x="4757" y="2321"/>
              <a:ext cx="6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700" b="0" i="0" u="none" strike="noStrike" cap="none" normalizeH="0" baseline="0" smtClean="0">
                  <a:ln>
                    <a:noFill/>
                  </a:ln>
                  <a:solidFill>
                    <a:srgbClr val="FEFFFF"/>
                  </a:solidFill>
                  <a:effectLst/>
                  <a:latin typeface="Calibri" panose="020F0502020204030204" pitchFamily="34" charset="0"/>
                </a:rPr>
                <a:t>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2" name="Line 236"/>
            <p:cNvSpPr>
              <a:spLocks noChangeShapeType="1"/>
            </p:cNvSpPr>
            <p:nvPr/>
          </p:nvSpPr>
          <p:spPr bwMode="auto">
            <a:xfrm flipV="1">
              <a:off x="4549" y="2408"/>
              <a:ext cx="170" cy="291"/>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237"/>
            <p:cNvSpPr>
              <a:spLocks noChangeShapeType="1"/>
            </p:cNvSpPr>
            <p:nvPr/>
          </p:nvSpPr>
          <p:spPr bwMode="auto">
            <a:xfrm>
              <a:off x="4530" y="2526"/>
              <a:ext cx="189" cy="70"/>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238"/>
            <p:cNvSpPr>
              <a:spLocks noChangeShapeType="1"/>
            </p:cNvSpPr>
            <p:nvPr/>
          </p:nvSpPr>
          <p:spPr bwMode="auto">
            <a:xfrm>
              <a:off x="4549" y="2836"/>
              <a:ext cx="245" cy="101"/>
            </a:xfrm>
            <a:prstGeom prst="line">
              <a:avLst/>
            </a:prstGeom>
            <a:noFill/>
            <a:ln w="952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模型比较</a:t>
            </a:r>
          </a:p>
        </p:txBody>
      </p:sp>
      <p:sp>
        <p:nvSpPr>
          <p:cNvPr id="20" name="文本框 19"/>
          <p:cNvSpPr txBox="1"/>
          <p:nvPr/>
        </p:nvSpPr>
        <p:spPr>
          <a:xfrm>
            <a:off x="2131047" y="2042359"/>
            <a:ext cx="4238887" cy="507831"/>
          </a:xfrm>
          <a:prstGeom prst="rect">
            <a:avLst/>
          </a:prstGeom>
          <a:noFill/>
        </p:spPr>
        <p:txBody>
          <a:bodyPr wrap="square" rtlCol="0">
            <a:spAutoFit/>
          </a:bodyPr>
          <a:lstStyle/>
          <a:p>
            <a:r>
              <a:rPr lang="zh-CN" altLang="en-US" sz="2700" dirty="0"/>
              <a:t>批处理模型 </a:t>
            </a:r>
            <a:r>
              <a:rPr lang="en-US" altLang="zh-CN" sz="2700" dirty="0"/>
              <a:t>VS </a:t>
            </a:r>
            <a:r>
              <a:rPr lang="zh-CN" altLang="en-US" sz="2700" dirty="0"/>
              <a:t>流处理模型</a:t>
            </a:r>
          </a:p>
        </p:txBody>
      </p:sp>
      <p:cxnSp>
        <p:nvCxnSpPr>
          <p:cNvPr id="21" name="直接连接符 20"/>
          <p:cNvCxnSpPr/>
          <p:nvPr/>
        </p:nvCxnSpPr>
        <p:spPr>
          <a:xfrm>
            <a:off x="4250490" y="2632983"/>
            <a:ext cx="1" cy="25430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369172" y="2900399"/>
            <a:ext cx="1679383" cy="2308324"/>
          </a:xfrm>
          <a:prstGeom prst="rect">
            <a:avLst/>
          </a:prstGeom>
          <a:noFill/>
        </p:spPr>
        <p:txBody>
          <a:bodyPr wrap="square" rtlCol="0">
            <a:spAutoFit/>
          </a:bodyPr>
          <a:lstStyle/>
          <a:p>
            <a:r>
              <a:rPr lang="zh-CN" altLang="en-US" dirty="0"/>
              <a:t>静态图数据</a:t>
            </a:r>
            <a:endParaRPr lang="en-US" altLang="zh-CN" dirty="0"/>
          </a:p>
          <a:p>
            <a:endParaRPr lang="en-US" altLang="zh-CN" dirty="0"/>
          </a:p>
          <a:p>
            <a:r>
              <a:rPr lang="zh-CN" altLang="en-US" dirty="0"/>
              <a:t>离线计算</a:t>
            </a:r>
            <a:endParaRPr lang="en-US" altLang="zh-CN" dirty="0"/>
          </a:p>
          <a:p>
            <a:r>
              <a:rPr lang="zh-CN" altLang="en-US" dirty="0"/>
              <a:t>占用较多内存</a:t>
            </a:r>
            <a:endParaRPr lang="en-US" altLang="zh-CN" dirty="0"/>
          </a:p>
          <a:p>
            <a:endParaRPr lang="en-US" altLang="zh-CN" dirty="0"/>
          </a:p>
          <a:p>
            <a:r>
              <a:rPr lang="zh-CN" altLang="en-US" dirty="0"/>
              <a:t>模型通用性强</a:t>
            </a:r>
            <a:endParaRPr lang="en-US" altLang="zh-CN" dirty="0"/>
          </a:p>
          <a:p>
            <a:r>
              <a:rPr lang="zh-CN" altLang="en-US" dirty="0"/>
              <a:t>计算结果准确</a:t>
            </a:r>
            <a:endParaRPr lang="en-US" altLang="zh-CN" dirty="0"/>
          </a:p>
          <a:p>
            <a:endParaRPr lang="en-US" altLang="zh-CN" dirty="0"/>
          </a:p>
        </p:txBody>
      </p:sp>
      <p:sp>
        <p:nvSpPr>
          <p:cNvPr id="27" name="文本框 26"/>
          <p:cNvSpPr txBox="1"/>
          <p:nvPr/>
        </p:nvSpPr>
        <p:spPr>
          <a:xfrm>
            <a:off x="4671501" y="2895672"/>
            <a:ext cx="2236030" cy="2031325"/>
          </a:xfrm>
          <a:prstGeom prst="rect">
            <a:avLst/>
          </a:prstGeom>
          <a:noFill/>
        </p:spPr>
        <p:txBody>
          <a:bodyPr wrap="square" rtlCol="0">
            <a:spAutoFit/>
          </a:bodyPr>
          <a:lstStyle/>
          <a:p>
            <a:r>
              <a:rPr lang="zh-CN" altLang="en-US" dirty="0"/>
              <a:t>动态图数据</a:t>
            </a:r>
            <a:endParaRPr lang="en-US" altLang="zh-CN" dirty="0"/>
          </a:p>
          <a:p>
            <a:endParaRPr lang="en-US" altLang="zh-CN" dirty="0"/>
          </a:p>
          <a:p>
            <a:r>
              <a:rPr lang="zh-CN" altLang="en-US" dirty="0"/>
              <a:t>实时计算</a:t>
            </a:r>
            <a:endParaRPr lang="en-US" altLang="zh-CN" dirty="0"/>
          </a:p>
          <a:p>
            <a:r>
              <a:rPr lang="zh-CN" altLang="en-US" dirty="0"/>
              <a:t>占用较少内存</a:t>
            </a:r>
            <a:endParaRPr lang="en-US" altLang="zh-CN" dirty="0"/>
          </a:p>
          <a:p>
            <a:endParaRPr lang="en-US" altLang="zh-CN" dirty="0"/>
          </a:p>
          <a:p>
            <a:r>
              <a:rPr lang="zh-CN" altLang="en-US" dirty="0"/>
              <a:t>模型通用性差</a:t>
            </a:r>
            <a:endParaRPr lang="en-US" altLang="zh-CN" dirty="0"/>
          </a:p>
          <a:p>
            <a:r>
              <a:rPr lang="zh-CN" altLang="en-US" dirty="0"/>
              <a:t>估计计算</a:t>
            </a:r>
            <a:endParaRPr lang="en-US" altLang="zh-CN" dirty="0"/>
          </a:p>
        </p:txBody>
      </p:sp>
    </p:spTree>
    <p:extLst>
      <p:ext uri="{BB962C8B-B14F-4D97-AF65-F5344CB8AC3E}">
        <p14:creationId xmlns:p14="http://schemas.microsoft.com/office/powerpoint/2010/main" val="140011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600200" y="1898295"/>
            <a:ext cx="5386388" cy="415498"/>
          </a:xfrm>
          <a:prstGeom prst="rect">
            <a:avLst/>
          </a:prstGeom>
          <a:noFill/>
        </p:spPr>
        <p:txBody>
          <a:bodyPr wrap="square" rtlCol="0">
            <a:spAutoFit/>
          </a:bodyPr>
          <a:lstStyle/>
          <a:p>
            <a:r>
              <a:rPr lang="zh-CN" altLang="en-US" sz="2100" dirty="0"/>
              <a:t>建立面向连续流式图数据的增量图计算模型</a:t>
            </a:r>
          </a:p>
        </p:txBody>
      </p:sp>
      <p:sp>
        <p:nvSpPr>
          <p:cNvPr id="6" name="文本框 5"/>
          <p:cNvSpPr txBox="1"/>
          <p:nvPr/>
        </p:nvSpPr>
        <p:spPr>
          <a:xfrm>
            <a:off x="442913" y="2700338"/>
            <a:ext cx="2828925"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b="1" dirty="0"/>
              <a:t>代价较小</a:t>
            </a:r>
            <a:r>
              <a:rPr lang="zh-CN" altLang="en-US" dirty="0"/>
              <a:t>。</a:t>
            </a:r>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857376" y="2290710"/>
            <a:ext cx="2314575"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a:endCxn id="23" idx="0"/>
          </p:cNvCxnSpPr>
          <p:nvPr/>
        </p:nvCxnSpPr>
        <p:spPr>
          <a:xfrm>
            <a:off x="4293394" y="2313793"/>
            <a:ext cx="2178844" cy="38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10396</TotalTime>
  <Words>5147</Words>
  <Application>Microsoft Office PowerPoint</Application>
  <PresentationFormat>全屏显示(4:3)</PresentationFormat>
  <Paragraphs>591</Paragraphs>
  <Slides>39</Slides>
  <Notes>29</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9" baseType="lpstr">
      <vt:lpstr>黑体</vt:lpstr>
      <vt:lpstr>宋体</vt:lpstr>
      <vt:lpstr>Arial</vt:lpstr>
      <vt:lpstr>Calibri</vt:lpstr>
      <vt:lpstr>Calibri Light</vt:lpstr>
      <vt:lpstr>Cambria Math</vt:lpstr>
      <vt:lpstr>Times New Roman</vt:lpstr>
      <vt:lpstr>Wingdings</vt:lpstr>
      <vt:lpstr>Office 主题</vt:lpstr>
      <vt:lpstr>Visio</vt:lpstr>
      <vt:lpstr>面向连续流式图计算 系统的设计与实现</vt:lpstr>
      <vt:lpstr>纲要</vt:lpstr>
      <vt:lpstr>一、背景和现状-图计算框架</vt:lpstr>
      <vt:lpstr>PowerPoint 演示文稿</vt:lpstr>
      <vt:lpstr>PowerPoint 演示文稿</vt:lpstr>
      <vt:lpstr>一、背景和现状-流处理模型</vt:lpstr>
      <vt:lpstr>一、背景和现状-流处理模型</vt:lpstr>
      <vt:lpstr>一、背景和现状-模型比较</vt:lpstr>
      <vt:lpstr>二、研究目标</vt:lpstr>
      <vt:lpstr>三、研究内容</vt:lpstr>
      <vt:lpstr>三、研究内容-特征分析</vt:lpstr>
      <vt:lpstr>三、研究内容-特征分析</vt:lpstr>
      <vt:lpstr>三、研究内容-特征分析</vt:lpstr>
      <vt:lpstr>三、研究内容-特征分析</vt:lpstr>
      <vt:lpstr>三、研究内容-特征分析</vt:lpstr>
      <vt:lpstr>三、研究内容-特征分析</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三、研究内容-算法构建</vt:lpstr>
      <vt:lpstr>三、研究内容-算法构建</vt:lpstr>
      <vt:lpstr>三、研究内容-算法构建</vt:lpstr>
      <vt:lpstr>三、研究内容-算法构建</vt:lpstr>
      <vt:lpstr>三、研究内容-算法构建</vt:lpstr>
      <vt:lpstr>三、研究内容-算法构建</vt:lpstr>
      <vt:lpstr>四、系统设计与实现</vt:lpstr>
      <vt:lpstr>五、系统验证</vt:lpstr>
      <vt:lpstr>六、总结和后期计划</vt:lpstr>
      <vt:lpstr>七、科研经历</vt:lpstr>
      <vt:lpstr>八、感谢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249</cp:revision>
  <dcterms:created xsi:type="dcterms:W3CDTF">2016-12-23T09:57:57Z</dcterms:created>
  <dcterms:modified xsi:type="dcterms:W3CDTF">2017-01-15T15:07:26Z</dcterms:modified>
</cp:coreProperties>
</file>