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90" r:id="rId4"/>
    <p:sldId id="259" r:id="rId5"/>
    <p:sldId id="291" r:id="rId6"/>
    <p:sldId id="292" r:id="rId7"/>
    <p:sldId id="260" r:id="rId8"/>
    <p:sldId id="262" r:id="rId9"/>
    <p:sldId id="263" r:id="rId10"/>
    <p:sldId id="296" r:id="rId11"/>
    <p:sldId id="297" r:id="rId12"/>
    <p:sldId id="298" r:id="rId13"/>
    <p:sldId id="299" r:id="rId14"/>
    <p:sldId id="295" r:id="rId15"/>
    <p:sldId id="305" r:id="rId16"/>
    <p:sldId id="304" r:id="rId17"/>
    <p:sldId id="268" r:id="rId18"/>
    <p:sldId id="269" r:id="rId19"/>
    <p:sldId id="271" r:id="rId20"/>
    <p:sldId id="272" r:id="rId21"/>
    <p:sldId id="302" r:id="rId22"/>
    <p:sldId id="273" r:id="rId23"/>
    <p:sldId id="276" r:id="rId24"/>
    <p:sldId id="274" r:id="rId25"/>
    <p:sldId id="278" r:id="rId26"/>
    <p:sldId id="306" r:id="rId27"/>
    <p:sldId id="313" r:id="rId28"/>
    <p:sldId id="307" r:id="rId29"/>
    <p:sldId id="279" r:id="rId30"/>
    <p:sldId id="280" r:id="rId31"/>
    <p:sldId id="281" r:id="rId32"/>
    <p:sldId id="282" r:id="rId33"/>
    <p:sldId id="301" r:id="rId34"/>
    <p:sldId id="286" r:id="rId35"/>
    <p:sldId id="289" r:id="rId36"/>
    <p:sldId id="309" r:id="rId37"/>
    <p:sldId id="310" r:id="rId38"/>
    <p:sldId id="311" r:id="rId39"/>
    <p:sldId id="312" r:id="rId40"/>
    <p:sldId id="314" r:id="rId41"/>
    <p:sldId id="287" r:id="rId42"/>
    <p:sldId id="303" r:id="rId43"/>
    <p:sldId id="288"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7"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8" autoAdjust="0"/>
    <p:restoredTop sz="78339" autoAdjust="0"/>
  </p:normalViewPr>
  <p:slideViewPr>
    <p:cSldViewPr snapToGrid="0">
      <p:cViewPr>
        <p:scale>
          <a:sx n="75" d="100"/>
          <a:sy n="75" d="100"/>
        </p:scale>
        <p:origin x="1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算法准确率测试</a:t>
            </a:r>
            <a:r>
              <a:rPr lang="zh-CN" altLang="en-US" dirty="0"/>
              <a:t>结果</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c:ext xmlns:c16="http://schemas.microsoft.com/office/drawing/2014/chart" uri="{C3380CC4-5D6E-409C-BE32-E72D297353CC}">
              <c16:uniqueId val="{00000000-0658-4099-8BDA-EA69A8C2272E}"/>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1-0658-4099-8BDA-EA69A8C2272E}"/>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2-0658-4099-8BDA-EA69A8C2272E}"/>
            </c:ext>
          </c:extLst>
        </c:ser>
        <c:dLbls>
          <c:showLegendKey val="0"/>
          <c:showVal val="0"/>
          <c:showCatName val="0"/>
          <c:showSerName val="0"/>
          <c:showPercent val="0"/>
          <c:showBubbleSize val="0"/>
        </c:dLbls>
        <c:gapWidth val="219"/>
        <c:overlap val="-27"/>
        <c:axId val="390218640"/>
        <c:axId val="390215312"/>
      </c:barChart>
      <c:catAx>
        <c:axId val="39021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5312"/>
        <c:crosses val="autoZero"/>
        <c:auto val="1"/>
        <c:lblAlgn val="ctr"/>
        <c:lblOffset val="100"/>
        <c:noMultiLvlLbl val="0"/>
      </c:catAx>
      <c:valAx>
        <c:axId val="390215312"/>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2070068895"/>
        <c:axId val="2070115071"/>
      </c:barChart>
      <c:catAx>
        <c:axId val="2070068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115071"/>
        <c:crosses val="autoZero"/>
        <c:auto val="1"/>
        <c:lblAlgn val="ctr"/>
        <c:lblOffset val="100"/>
        <c:noMultiLvlLbl val="0"/>
      </c:catAx>
      <c:valAx>
        <c:axId val="2070115071"/>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0688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2070068895"/>
        <c:axId val="2070115071"/>
      </c:barChart>
      <c:catAx>
        <c:axId val="2070068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115071"/>
        <c:crosses val="autoZero"/>
        <c:auto val="1"/>
        <c:lblAlgn val="ctr"/>
        <c:lblOffset val="100"/>
        <c:noMultiLvlLbl val="0"/>
      </c:catAx>
      <c:valAx>
        <c:axId val="2070115071"/>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0688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a:t>
            </a:r>
            <a:endParaRPr lang="zh-CN"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c:ext xmlns:c16="http://schemas.microsoft.com/office/drawing/2014/chart" uri="{C3380CC4-5D6E-409C-BE32-E72D297353CC}">
              <c16:uniqueId val="{00000000-8948-49BB-8CA1-841E0EFDC753}"/>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1-8948-49BB-8CA1-841E0EFDC753}"/>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2-8948-49BB-8CA1-841E0EFDC753}"/>
            </c:ext>
          </c:extLst>
        </c:ser>
        <c:dLbls>
          <c:showLegendKey val="0"/>
          <c:showVal val="0"/>
          <c:showCatName val="0"/>
          <c:showSerName val="0"/>
          <c:showPercent val="0"/>
          <c:showBubbleSize val="0"/>
        </c:dLbls>
        <c:gapWidth val="219"/>
        <c:overlap val="-27"/>
        <c:axId val="390218640"/>
        <c:axId val="390215312"/>
      </c:barChart>
      <c:catAx>
        <c:axId val="39021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5312"/>
        <c:crosses val="autoZero"/>
        <c:auto val="1"/>
        <c:lblAlgn val="ctr"/>
        <c:lblOffset val="100"/>
        <c:noMultiLvlLbl val="0"/>
      </c:catAx>
      <c:valAx>
        <c:axId val="390215312"/>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a:t>
            </a:r>
            <a:r>
              <a:rPr lang="en-US" altLang="zh-CN"/>
              <a:t>CDF</a:t>
            </a:r>
            <a:r>
              <a:rPr lang="zh-CN" altLang="en-US"/>
              <a:t>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tc!$K$1:$K$40</c:f>
              <c:numCache>
                <c:formatCode>General</c:formatCode>
                <c:ptCount val="40"/>
                <c:pt idx="0">
                  <c:v>0</c:v>
                </c:pt>
                <c:pt idx="1">
                  <c:v>0</c:v>
                </c:pt>
                <c:pt idx="2">
                  <c:v>2.9650523132080764E-4</c:v>
                </c:pt>
                <c:pt idx="3">
                  <c:v>0.13473146736106095</c:v>
                </c:pt>
                <c:pt idx="4">
                  <c:v>0.63800364472046522</c:v>
                </c:pt>
                <c:pt idx="5">
                  <c:v>0.90776223508871789</c:v>
                </c:pt>
                <c:pt idx="6">
                  <c:v>0.9598825873267377</c:v>
                </c:pt>
                <c:pt idx="7">
                  <c:v>0.97230777073094066</c:v>
                </c:pt>
                <c:pt idx="8">
                  <c:v>0.97611221321189934</c:v>
                </c:pt>
                <c:pt idx="9">
                  <c:v>0.97817925397924466</c:v>
                </c:pt>
                <c:pt idx="10">
                  <c:v>0.97987332684816641</c:v>
                </c:pt>
                <c:pt idx="11">
                  <c:v>0.98148244119808503</c:v>
                </c:pt>
                <c:pt idx="12">
                  <c:v>0.98310175057028404</c:v>
                </c:pt>
                <c:pt idx="13">
                  <c:v>0.98465309312728055</c:v>
                </c:pt>
                <c:pt idx="14">
                  <c:v>0.98607359956501239</c:v>
                </c:pt>
                <c:pt idx="15">
                  <c:v>0.9876206941960588</c:v>
                </c:pt>
                <c:pt idx="16">
                  <c:v>0.98909387491557244</c:v>
                </c:pt>
                <c:pt idx="17">
                  <c:v>0.99058659609445687</c:v>
                </c:pt>
                <c:pt idx="18">
                  <c:v>0.99197057036901737</c:v>
                </c:pt>
                <c:pt idx="19">
                  <c:v>0.99312685581264948</c:v>
                </c:pt>
                <c:pt idx="20">
                  <c:v>0.99405375325497325</c:v>
                </c:pt>
                <c:pt idx="21">
                  <c:v>0.99486000960031262</c:v>
                </c:pt>
                <c:pt idx="22">
                  <c:v>0.99562548585653055</c:v>
                </c:pt>
                <c:pt idx="23">
                  <c:v>0.99633403990501634</c:v>
                </c:pt>
                <c:pt idx="24">
                  <c:v>0.99705108980540247</c:v>
                </c:pt>
                <c:pt idx="25">
                  <c:v>0.99779022892072944</c:v>
                </c:pt>
                <c:pt idx="26">
                  <c:v>0.99858459107340836</c:v>
                </c:pt>
                <c:pt idx="27">
                  <c:v>0.99922093038074156</c:v>
                </c:pt>
                <c:pt idx="28">
                  <c:v>0.99964742214613711</c:v>
                </c:pt>
                <c:pt idx="29">
                  <c:v>0.99983263171756387</c:v>
                </c:pt>
                <c:pt idx="30">
                  <c:v>0.99992948442922747</c:v>
                </c:pt>
                <c:pt idx="31">
                  <c:v>0.99996346783682866</c:v>
                </c:pt>
                <c:pt idx="32">
                  <c:v>0.99997536202948911</c:v>
                </c:pt>
                <c:pt idx="33">
                  <c:v>0.99998385788138944</c:v>
                </c:pt>
                <c:pt idx="34">
                  <c:v>0.99998640663695948</c:v>
                </c:pt>
                <c:pt idx="35">
                  <c:v>0.99999320331847974</c:v>
                </c:pt>
                <c:pt idx="36">
                  <c:v>0.99999575207404989</c:v>
                </c:pt>
                <c:pt idx="37">
                  <c:v>0.99999660165923987</c:v>
                </c:pt>
                <c:pt idx="38">
                  <c:v>0.99999915041481002</c:v>
                </c:pt>
                <c:pt idx="39">
                  <c:v>1</c:v>
                </c:pt>
              </c:numCache>
            </c:numRef>
          </c:val>
          <c:smooth val="0"/>
          <c:extLst>
            <c:ext xmlns:c16="http://schemas.microsoft.com/office/drawing/2014/chart" uri="{C3380CC4-5D6E-409C-BE32-E72D297353CC}">
              <c16:uniqueId val="{00000000-73D2-4FF1-805B-C4C99265676A}"/>
            </c:ext>
          </c:extLst>
        </c:ser>
        <c:dLbls>
          <c:showLegendKey val="0"/>
          <c:showVal val="0"/>
          <c:showCatName val="0"/>
          <c:showSerName val="0"/>
          <c:showPercent val="0"/>
          <c:showBubbleSize val="0"/>
        </c:dLbls>
        <c:smooth val="0"/>
        <c:axId val="925644736"/>
        <c:axId val="925647648"/>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tc!$J$1:$J$40</c15:sqref>
                        </c15:formulaRef>
                      </c:ext>
                    </c:extLst>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46</c:v>
                      </c:pt>
                    </c:numCache>
                  </c:numRef>
                </c:val>
                <c:smooth val="0"/>
                <c:extLst>
                  <c:ext xmlns:c16="http://schemas.microsoft.com/office/drawing/2014/chart" uri="{C3380CC4-5D6E-409C-BE32-E72D297353CC}">
                    <c16:uniqueId val="{00000001-73D2-4FF1-805B-C4C99265676A}"/>
                  </c:ext>
                </c:extLst>
              </c15:ser>
            </c15:filteredLineSeries>
          </c:ext>
        </c:extLst>
      </c:lineChart>
      <c:catAx>
        <c:axId val="925644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5647648"/>
        <c:crosses val="autoZero"/>
        <c:auto val="1"/>
        <c:lblAlgn val="ctr"/>
        <c:lblOffset val="100"/>
        <c:noMultiLvlLbl val="0"/>
      </c:catAx>
      <c:valAx>
        <c:axId val="9256476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5644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a:t>
            </a:r>
            <a:r>
              <a:rPr lang="en-US" altLang="zh-CN"/>
              <a:t>CDF</a:t>
            </a:r>
            <a:r>
              <a:rPr lang="zh-CN" altLang="en-US"/>
              <a:t>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dd!$G$1:$G$14</c:f>
              <c:numCache>
                <c:formatCode>General</c:formatCode>
                <c:ptCount val="14"/>
                <c:pt idx="0">
                  <c:v>1.6940498410872504E-2</c:v>
                </c:pt>
                <c:pt idx="1">
                  <c:v>0.67869209837043276</c:v>
                </c:pt>
                <c:pt idx="2">
                  <c:v>0.98756224188890807</c:v>
                </c:pt>
                <c:pt idx="3">
                  <c:v>0.99859395562337039</c:v>
                </c:pt>
                <c:pt idx="4">
                  <c:v>0.99944098054391406</c:v>
                </c:pt>
                <c:pt idx="5">
                  <c:v>0.99961854143498086</c:v>
                </c:pt>
                <c:pt idx="6">
                  <c:v>0.99967376372167627</c:v>
                </c:pt>
                <c:pt idx="7">
                  <c:v>0.99972983558201312</c:v>
                </c:pt>
                <c:pt idx="8">
                  <c:v>0.99985897077551633</c:v>
                </c:pt>
                <c:pt idx="9">
                  <c:v>0.99994477771330459</c:v>
                </c:pt>
                <c:pt idx="10">
                  <c:v>0.99997961023260473</c:v>
                </c:pt>
                <c:pt idx="11">
                  <c:v>0.99999065468994386</c:v>
                </c:pt>
                <c:pt idx="12">
                  <c:v>0.99999490255815116</c:v>
                </c:pt>
                <c:pt idx="13">
                  <c:v>1</c:v>
                </c:pt>
              </c:numCache>
            </c:numRef>
          </c:val>
          <c:smooth val="0"/>
          <c:extLst>
            <c:ext xmlns:c16="http://schemas.microsoft.com/office/drawing/2014/chart" uri="{C3380CC4-5D6E-409C-BE32-E72D297353CC}">
              <c16:uniqueId val="{00000000-F207-4D81-B182-EB639007C4B3}"/>
            </c:ext>
          </c:extLst>
        </c:ser>
        <c:dLbls>
          <c:showLegendKey val="0"/>
          <c:showVal val="0"/>
          <c:showCatName val="0"/>
          <c:showSerName val="0"/>
          <c:showPercent val="0"/>
          <c:showBubbleSize val="0"/>
        </c:dLbls>
        <c:smooth val="0"/>
        <c:axId val="1165990192"/>
        <c:axId val="1165991024"/>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dd!$F$1:$F$14</c15:sqref>
                        </c15:formulaRef>
                      </c:ext>
                    </c:extLst>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val>
                <c:smooth val="0"/>
                <c:extLst>
                  <c:ext xmlns:c16="http://schemas.microsoft.com/office/drawing/2014/chart" uri="{C3380CC4-5D6E-409C-BE32-E72D297353CC}">
                    <c16:uniqueId val="{00000001-F207-4D81-B182-EB639007C4B3}"/>
                  </c:ext>
                </c:extLst>
              </c15:ser>
            </c15:filteredLineSeries>
          </c:ext>
        </c:extLst>
      </c:lineChart>
      <c:catAx>
        <c:axId val="1165990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91024"/>
        <c:crosses val="autoZero"/>
        <c:auto val="1"/>
        <c:lblAlgn val="ctr"/>
        <c:lblOffset val="100"/>
        <c:noMultiLvlLbl val="0"/>
      </c:catAx>
      <c:valAx>
        <c:axId val="116599102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90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算法响应时间分布图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dd!$I$1:$I$14</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cat>
          <c:val>
            <c:numRef>
              <c:f>dd!$K$1:$K$14</c:f>
              <c:numCache>
                <c:formatCode>General</c:formatCode>
                <c:ptCount val="14"/>
                <c:pt idx="0">
                  <c:v>1.6940498410872504E-2</c:v>
                </c:pt>
                <c:pt idx="1">
                  <c:v>0.66175159995956034</c:v>
                </c:pt>
                <c:pt idx="2">
                  <c:v>0.30887014351847525</c:v>
                </c:pt>
                <c:pt idx="3">
                  <c:v>1.1031713734462359E-2</c:v>
                </c:pt>
                <c:pt idx="4">
                  <c:v>8.470249205436252E-4</c:v>
                </c:pt>
                <c:pt idx="5">
                  <c:v>1.7756089106681812E-4</c:v>
                </c:pt>
                <c:pt idx="6">
                  <c:v>5.52222866954219E-5</c:v>
                </c:pt>
                <c:pt idx="7">
                  <c:v>5.6071860336889931E-5</c:v>
                </c:pt>
                <c:pt idx="8">
                  <c:v>1.2913519350314046E-4</c:v>
                </c:pt>
                <c:pt idx="9">
                  <c:v>8.5806937788270959E-5</c:v>
                </c:pt>
                <c:pt idx="10">
                  <c:v>3.4832519300189203E-5</c:v>
                </c:pt>
                <c:pt idx="11">
                  <c:v>1.104445733908438E-5</c:v>
                </c:pt>
                <c:pt idx="12">
                  <c:v>4.2478682073401464E-6</c:v>
                </c:pt>
                <c:pt idx="13">
                  <c:v>5.097441848808176E-6</c:v>
                </c:pt>
              </c:numCache>
            </c:numRef>
          </c:val>
          <c:extLst>
            <c:ext xmlns:c16="http://schemas.microsoft.com/office/drawing/2014/chart" uri="{C3380CC4-5D6E-409C-BE32-E72D297353CC}">
              <c16:uniqueId val="{00000000-A45B-41A9-88E7-E838CF85836A}"/>
            </c:ext>
          </c:extLst>
        </c:ser>
        <c:dLbls>
          <c:showLegendKey val="0"/>
          <c:showVal val="0"/>
          <c:showCatName val="0"/>
          <c:showSerName val="0"/>
          <c:showPercent val="0"/>
          <c:showBubbleSize val="0"/>
        </c:dLbls>
        <c:gapWidth val="219"/>
        <c:overlap val="-27"/>
        <c:axId val="1184157440"/>
        <c:axId val="1184181568"/>
      </c:barChart>
      <c:catAx>
        <c:axId val="1184157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81568"/>
        <c:crosses val="autoZero"/>
        <c:auto val="1"/>
        <c:lblAlgn val="ctr"/>
        <c:lblOffset val="100"/>
        <c:noMultiLvlLbl val="0"/>
      </c:catAx>
      <c:valAx>
        <c:axId val="1184181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57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算法响应时间分布图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tc!$M$1:$M$56</c:f>
              <c:numCache>
                <c:formatCode>General</c:formatCode>
                <c:ptCount val="20"/>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numCache>
              <c:extLst/>
            </c:numRef>
          </c:cat>
          <c:val>
            <c:numRef>
              <c:f>tc!$O$1:$O$56</c:f>
              <c:numCache>
                <c:formatCode>General</c:formatCode>
                <c:ptCount val="20"/>
                <c:pt idx="0">
                  <c:v>2.9650523132080764E-4</c:v>
                </c:pt>
                <c:pt idx="1">
                  <c:v>0.13443496212974015</c:v>
                </c:pt>
                <c:pt idx="2">
                  <c:v>0.50327217735940422</c:v>
                </c:pt>
                <c:pt idx="3">
                  <c:v>0.26975859036825273</c:v>
                </c:pt>
                <c:pt idx="4">
                  <c:v>5.2120352238019786E-2</c:v>
                </c:pt>
                <c:pt idx="5">
                  <c:v>1.2425183404202898E-2</c:v>
                </c:pt>
                <c:pt idx="6">
                  <c:v>3.8044424809586721E-3</c:v>
                </c:pt>
                <c:pt idx="7">
                  <c:v>2.0670407673453435E-3</c:v>
                </c:pt>
                <c:pt idx="8">
                  <c:v>1.694072868921749E-3</c:v>
                </c:pt>
                <c:pt idx="9">
                  <c:v>1.6091143499186522E-3</c:v>
                </c:pt>
                <c:pt idx="10">
                  <c:v>1.6193093721990238E-3</c:v>
                </c:pt>
                <c:pt idx="11">
                  <c:v>1.5513425569965464E-3</c:v>
                </c:pt>
                <c:pt idx="12">
                  <c:v>1.4205064377317775E-3</c:v>
                </c:pt>
                <c:pt idx="13">
                  <c:v>1.5470946310463915E-3</c:v>
                </c:pt>
                <c:pt idx="14">
                  <c:v>1.4731807195136975E-3</c:v>
                </c:pt>
                <c:pt idx="15">
                  <c:v>1.4927211788844097E-3</c:v>
                </c:pt>
                <c:pt idx="16">
                  <c:v>1.3839742745604458E-3</c:v>
                </c:pt>
                <c:pt idx="17">
                  <c:v>1.1562854436321466E-3</c:v>
                </c:pt>
                <c:pt idx="18">
                  <c:v>9.2689744232378544E-4</c:v>
                </c:pt>
                <c:pt idx="19">
                  <c:v>8.0625634533938804E-4</c:v>
                </c:pt>
              </c:numCache>
              <c:extLst/>
            </c:numRef>
          </c:val>
          <c:extLst>
            <c:ext xmlns:c16="http://schemas.microsoft.com/office/drawing/2014/chart" uri="{C3380CC4-5D6E-409C-BE32-E72D297353CC}">
              <c16:uniqueId val="{00000000-952C-4941-80F8-ABD80E09F4C6}"/>
            </c:ext>
          </c:extLst>
        </c:ser>
        <c:dLbls>
          <c:showLegendKey val="0"/>
          <c:showVal val="0"/>
          <c:showCatName val="0"/>
          <c:showSerName val="0"/>
          <c:showPercent val="0"/>
          <c:showBubbleSize val="0"/>
        </c:dLbls>
        <c:gapWidth val="219"/>
        <c:overlap val="-27"/>
        <c:axId val="1083520416"/>
        <c:axId val="1083533728"/>
      </c:barChart>
      <c:catAx>
        <c:axId val="108352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3533728"/>
        <c:crosses val="autoZero"/>
        <c:auto val="1"/>
        <c:lblAlgn val="ctr"/>
        <c:lblOffset val="100"/>
        <c:noMultiLvlLbl val="0"/>
      </c:catAx>
      <c:valAx>
        <c:axId val="1083533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352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a:t>
            </a:r>
            <a:r>
              <a:rPr lang="en-US" altLang="zh-CN"/>
              <a:t>CDF</a:t>
            </a:r>
            <a:r>
              <a:rPr lang="zh-CN" altLang="en-US"/>
              <a:t>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sssp!$K$1:$K$31</c:f>
              <c:numCache>
                <c:formatCode>General</c:formatCode>
                <c:ptCount val="31"/>
                <c:pt idx="0">
                  <c:v>9.337922858467752E-3</c:v>
                </c:pt>
                <c:pt idx="1">
                  <c:v>0.38466409201303903</c:v>
                </c:pt>
                <c:pt idx="2">
                  <c:v>0.91813702674823661</c:v>
                </c:pt>
                <c:pt idx="3">
                  <c:v>0.97191912639576306</c:v>
                </c:pt>
                <c:pt idx="4">
                  <c:v>0.97786394369371887</c:v>
                </c:pt>
                <c:pt idx="5">
                  <c:v>0.97953898845191278</c:v>
                </c:pt>
                <c:pt idx="6">
                  <c:v>0.98062729436825347</c:v>
                </c:pt>
                <c:pt idx="7">
                  <c:v>0.98174743215724602</c:v>
                </c:pt>
                <c:pt idx="8">
                  <c:v>0.98298973551155111</c:v>
                </c:pt>
                <c:pt idx="9">
                  <c:v>0.98415460998643278</c:v>
                </c:pt>
                <c:pt idx="10">
                  <c:v>0.9850398801745075</c:v>
                </c:pt>
                <c:pt idx="11">
                  <c:v>0.98581502928962439</c:v>
                </c:pt>
                <c:pt idx="12">
                  <c:v>0.98652737498032017</c:v>
                </c:pt>
                <c:pt idx="13">
                  <c:v>0.98737995297486059</c:v>
                </c:pt>
                <c:pt idx="14">
                  <c:v>0.98814047663497528</c:v>
                </c:pt>
                <c:pt idx="15">
                  <c:v>0.98890702254126739</c:v>
                </c:pt>
                <c:pt idx="16">
                  <c:v>0.98975615925227789</c:v>
                </c:pt>
                <c:pt idx="17">
                  <c:v>0.99055969895651685</c:v>
                </c:pt>
                <c:pt idx="18">
                  <c:v>0.99134603224310602</c:v>
                </c:pt>
                <c:pt idx="19">
                  <c:v>0.99217452125293693</c:v>
                </c:pt>
                <c:pt idx="20">
                  <c:v>0.99295655293511376</c:v>
                </c:pt>
                <c:pt idx="21">
                  <c:v>0.99358200621667869</c:v>
                </c:pt>
                <c:pt idx="22">
                  <c:v>0.99409561778352085</c:v>
                </c:pt>
                <c:pt idx="23">
                  <c:v>0.99467547405831425</c:v>
                </c:pt>
                <c:pt idx="24">
                  <c:v>0.99537577525665522</c:v>
                </c:pt>
                <c:pt idx="25">
                  <c:v>0.99618447688618905</c:v>
                </c:pt>
                <c:pt idx="26">
                  <c:v>0.99695016247159862</c:v>
                </c:pt>
                <c:pt idx="27">
                  <c:v>0.99774767992966018</c:v>
                </c:pt>
                <c:pt idx="28">
                  <c:v>0.99851508615683482</c:v>
                </c:pt>
                <c:pt idx="29">
                  <c:v>0.99924463826518017</c:v>
                </c:pt>
                <c:pt idx="30">
                  <c:v>1</c:v>
                </c:pt>
              </c:numCache>
            </c:numRef>
          </c:val>
          <c:smooth val="0"/>
          <c:extLst>
            <c:ext xmlns:c16="http://schemas.microsoft.com/office/drawing/2014/chart" uri="{C3380CC4-5D6E-409C-BE32-E72D297353CC}">
              <c16:uniqueId val="{00000000-DF07-4E8D-8155-E8062E9D893F}"/>
            </c:ext>
          </c:extLst>
        </c:ser>
        <c:dLbls>
          <c:showLegendKey val="0"/>
          <c:showVal val="0"/>
          <c:showCatName val="0"/>
          <c:showSerName val="0"/>
          <c:showPercent val="0"/>
          <c:showBubbleSize val="0"/>
        </c:dLbls>
        <c:smooth val="0"/>
        <c:axId val="1165960240"/>
        <c:axId val="1165962320"/>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sssp!$J$1:$J$31</c15:sqref>
                        </c15:formulaRef>
                      </c:ext>
                    </c:extLst>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val>
                <c:smooth val="0"/>
                <c:extLst>
                  <c:ext xmlns:c16="http://schemas.microsoft.com/office/drawing/2014/chart" uri="{C3380CC4-5D6E-409C-BE32-E72D297353CC}">
                    <c16:uniqueId val="{00000001-DF07-4E8D-8155-E8062E9D893F}"/>
                  </c:ext>
                </c:extLst>
              </c15:ser>
            </c15:filteredLineSeries>
          </c:ext>
        </c:extLst>
      </c:lineChart>
      <c:catAx>
        <c:axId val="11659602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62320"/>
        <c:crosses val="autoZero"/>
        <c:auto val="1"/>
        <c:lblAlgn val="ctr"/>
        <c:lblOffset val="100"/>
        <c:noMultiLvlLbl val="0"/>
      </c:catAx>
      <c:valAx>
        <c:axId val="116596232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60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算法响应时间分布图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sssp!$M$1:$M$31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extLst/>
            </c:numRef>
          </c:cat>
          <c:val>
            <c:numRef>
              <c:f>sssp!$O$1:$O$31</c:f>
              <c:numCache>
                <c:formatCode>General</c:formatCode>
                <c:ptCount val="21"/>
                <c:pt idx="0">
                  <c:v>9.337922858467752E-3</c:v>
                </c:pt>
                <c:pt idx="1">
                  <c:v>0.37532616915457129</c:v>
                </c:pt>
                <c:pt idx="2">
                  <c:v>0.53347293473519752</c:v>
                </c:pt>
                <c:pt idx="3">
                  <c:v>5.3782099647526532E-2</c:v>
                </c:pt>
                <c:pt idx="4">
                  <c:v>5.9448172979557918E-3</c:v>
                </c:pt>
                <c:pt idx="5">
                  <c:v>1.6750447581939112E-3</c:v>
                </c:pt>
                <c:pt idx="6">
                  <c:v>1.0883059163406766E-3</c:v>
                </c:pt>
                <c:pt idx="7">
                  <c:v>1.1201377889925384E-3</c:v>
                </c:pt>
                <c:pt idx="8">
                  <c:v>1.2423033543050887E-3</c:v>
                </c:pt>
                <c:pt idx="9">
                  <c:v>1.1648744748816414E-3</c:v>
                </c:pt>
                <c:pt idx="10">
                  <c:v>8.8527018807474812E-4</c:v>
                </c:pt>
                <c:pt idx="11">
                  <c:v>7.7514911511695637E-4</c:v>
                </c:pt>
                <c:pt idx="12">
                  <c:v>7.1234569069571565E-4</c:v>
                </c:pt>
                <c:pt idx="13">
                  <c:v>8.5257799454040368E-4</c:v>
                </c:pt>
                <c:pt idx="14">
                  <c:v>7.6052366011474957E-4</c:v>
                </c:pt>
                <c:pt idx="15">
                  <c:v>7.6654590629212879E-4</c:v>
                </c:pt>
                <c:pt idx="16">
                  <c:v>8.4913671101047273E-4</c:v>
                </c:pt>
                <c:pt idx="17">
                  <c:v>8.0353970423888707E-4</c:v>
                </c:pt>
                <c:pt idx="18">
                  <c:v>7.8633328658923201E-4</c:v>
                </c:pt>
                <c:pt idx="19">
                  <c:v>8.2848900983088672E-4</c:v>
                </c:pt>
                <c:pt idx="20">
                  <c:v>7.8203168217681827E-4</c:v>
                </c:pt>
              </c:numCache>
              <c:extLst/>
            </c:numRef>
          </c:val>
          <c:extLst>
            <c:ext xmlns:c16="http://schemas.microsoft.com/office/drawing/2014/chart" uri="{C3380CC4-5D6E-409C-BE32-E72D297353CC}">
              <c16:uniqueId val="{00000000-2AAD-4341-98C5-2712540E4DC3}"/>
            </c:ext>
          </c:extLst>
        </c:ser>
        <c:dLbls>
          <c:showLegendKey val="0"/>
          <c:showVal val="0"/>
          <c:showCatName val="0"/>
          <c:showSerName val="0"/>
          <c:showPercent val="0"/>
          <c:showBubbleSize val="0"/>
        </c:dLbls>
        <c:gapWidth val="219"/>
        <c:overlap val="-27"/>
        <c:axId val="1184136224"/>
        <c:axId val="1184138304"/>
      </c:barChart>
      <c:catAx>
        <c:axId val="1184136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38304"/>
        <c:crosses val="autoZero"/>
        <c:auto val="1"/>
        <c:lblAlgn val="ctr"/>
        <c:lblOffset val="100"/>
        <c:noMultiLvlLbl val="0"/>
      </c:catAx>
      <c:valAx>
        <c:axId val="118413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36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算法响应时间分布图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pr!$E$1:$E$40</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pr!$I$1:$I$40</c:f>
              <c:numCache>
                <c:formatCode>General</c:formatCode>
                <c:ptCount val="20"/>
                <c:pt idx="0">
                  <c:v>3.2345435633434283E-5</c:v>
                </c:pt>
                <c:pt idx="1">
                  <c:v>2.8102225195732446E-2</c:v>
                </c:pt>
                <c:pt idx="2">
                  <c:v>0.19728247268938678</c:v>
                </c:pt>
                <c:pt idx="3">
                  <c:v>0.22524084581611789</c:v>
                </c:pt>
                <c:pt idx="4">
                  <c:v>0.1481974229199757</c:v>
                </c:pt>
                <c:pt idx="5">
                  <c:v>9.2479856454361437E-2</c:v>
                </c:pt>
                <c:pt idx="6">
                  <c:v>6.5744651511978877E-2</c:v>
                </c:pt>
                <c:pt idx="7">
                  <c:v>5.0200967298764575E-2</c:v>
                </c:pt>
                <c:pt idx="8">
                  <c:v>3.7141923259602763E-2</c:v>
                </c:pt>
                <c:pt idx="9">
                  <c:v>2.7339553871323048E-2</c:v>
                </c:pt>
                <c:pt idx="10">
                  <c:v>2.1671441874400971E-2</c:v>
                </c:pt>
                <c:pt idx="11">
                  <c:v>1.7135420124649095E-2</c:v>
                </c:pt>
                <c:pt idx="12">
                  <c:v>1.3448040462437586E-2</c:v>
                </c:pt>
                <c:pt idx="13">
                  <c:v>1.0475665166859887E-2</c:v>
                </c:pt>
                <c:pt idx="14">
                  <c:v>9.9734597188670931E-3</c:v>
                </c:pt>
                <c:pt idx="15">
                  <c:v>8.9128699083602745E-3</c:v>
                </c:pt>
                <c:pt idx="16">
                  <c:v>7.3679497590265043E-3</c:v>
                </c:pt>
                <c:pt idx="17">
                  <c:v>6.2656513604660465E-3</c:v>
                </c:pt>
                <c:pt idx="18">
                  <c:v>5.3080562265814786E-3</c:v>
                </c:pt>
                <c:pt idx="19">
                  <c:v>4.189585110204304E-3</c:v>
                </c:pt>
              </c:numCache>
            </c:numRef>
          </c:val>
          <c:extLst>
            <c:ext xmlns:c16="http://schemas.microsoft.com/office/drawing/2014/chart" uri="{C3380CC4-5D6E-409C-BE32-E72D297353CC}">
              <c16:uniqueId val="{00000000-7760-4FD6-993A-D99F0C91A294}"/>
            </c:ext>
          </c:extLst>
        </c:ser>
        <c:dLbls>
          <c:showLegendKey val="0"/>
          <c:showVal val="0"/>
          <c:showCatName val="0"/>
          <c:showSerName val="0"/>
          <c:showPercent val="0"/>
          <c:showBubbleSize val="0"/>
        </c:dLbls>
        <c:gapWidth val="219"/>
        <c:overlap val="-27"/>
        <c:axId val="2103945920"/>
        <c:axId val="2103945504"/>
      </c:barChart>
      <c:catAx>
        <c:axId val="2103945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3945504"/>
        <c:crosses val="autoZero"/>
        <c:auto val="1"/>
        <c:lblAlgn val="ctr"/>
        <c:lblOffset val="100"/>
        <c:noMultiLvlLbl val="0"/>
      </c:catAx>
      <c:valAx>
        <c:axId val="2103945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3945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a:t>
            </a:r>
            <a:r>
              <a:rPr lang="en-US" altLang="zh-CN"/>
              <a:t>CDF</a:t>
            </a:r>
            <a:r>
              <a:rPr lang="zh-CN" altLang="en-US"/>
              <a:t>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pr!$H$1:$H$40</c:f>
              <c:numCache>
                <c:formatCode>General</c:formatCode>
                <c:ptCount val="40"/>
                <c:pt idx="0">
                  <c:v>3.2345435633434283E-5</c:v>
                </c:pt>
                <c:pt idx="1">
                  <c:v>2.8134570631365881E-2</c:v>
                </c:pt>
                <c:pt idx="2">
                  <c:v>0.22541704332075266</c:v>
                </c:pt>
                <c:pt idx="3">
                  <c:v>0.45065788913687055</c:v>
                </c:pt>
                <c:pt idx="4">
                  <c:v>0.59885531205684628</c:v>
                </c:pt>
                <c:pt idx="5">
                  <c:v>0.69133516851120769</c:v>
                </c:pt>
                <c:pt idx="6">
                  <c:v>0.75707982002318652</c:v>
                </c:pt>
                <c:pt idx="7">
                  <c:v>0.80728078732195119</c:v>
                </c:pt>
                <c:pt idx="8">
                  <c:v>0.84442271058155394</c:v>
                </c:pt>
                <c:pt idx="9">
                  <c:v>0.87176226445287697</c:v>
                </c:pt>
                <c:pt idx="10">
                  <c:v>0.89343370632727792</c:v>
                </c:pt>
                <c:pt idx="11">
                  <c:v>0.910569126451927</c:v>
                </c:pt>
                <c:pt idx="12">
                  <c:v>0.92401716691436464</c:v>
                </c:pt>
                <c:pt idx="13">
                  <c:v>0.93449283208122447</c:v>
                </c:pt>
                <c:pt idx="14">
                  <c:v>0.94446629180009156</c:v>
                </c:pt>
                <c:pt idx="15">
                  <c:v>0.95337916170845183</c:v>
                </c:pt>
                <c:pt idx="16">
                  <c:v>0.96074711146747838</c:v>
                </c:pt>
                <c:pt idx="17">
                  <c:v>0.96701276282794446</c:v>
                </c:pt>
                <c:pt idx="18">
                  <c:v>0.97232081905452594</c:v>
                </c:pt>
                <c:pt idx="19">
                  <c:v>0.97651040416473023</c:v>
                </c:pt>
                <c:pt idx="20">
                  <c:v>0.97968876881355238</c:v>
                </c:pt>
                <c:pt idx="21">
                  <c:v>0.98252154801850156</c:v>
                </c:pt>
                <c:pt idx="22">
                  <c:v>0.98507768862921741</c:v>
                </c:pt>
                <c:pt idx="23">
                  <c:v>0.98761254934806919</c:v>
                </c:pt>
                <c:pt idx="24">
                  <c:v>0.98980097342737339</c:v>
                </c:pt>
                <c:pt idx="25">
                  <c:v>0.99161061543149664</c:v>
                </c:pt>
                <c:pt idx="26">
                  <c:v>0.99316319634190142</c:v>
                </c:pt>
                <c:pt idx="27">
                  <c:v>0.99486814127805323</c:v>
                </c:pt>
                <c:pt idx="28">
                  <c:v>0.99623005435735579</c:v>
                </c:pt>
                <c:pt idx="29">
                  <c:v>0.99727276905869677</c:v>
                </c:pt>
                <c:pt idx="30">
                  <c:v>0.99802777962203504</c:v>
                </c:pt>
                <c:pt idx="31">
                  <c:v>0.99855892572296301</c:v>
                </c:pt>
                <c:pt idx="32">
                  <c:v>0.99890706475385971</c:v>
                </c:pt>
                <c:pt idx="33">
                  <c:v>0.99912752443357189</c:v>
                </c:pt>
                <c:pt idx="34">
                  <c:v>0.99929776356848465</c:v>
                </c:pt>
                <c:pt idx="35">
                  <c:v>0.99943650846343857</c:v>
                </c:pt>
                <c:pt idx="36">
                  <c:v>0.99956333661894858</c:v>
                </c:pt>
                <c:pt idx="37">
                  <c:v>0.99970463510092622</c:v>
                </c:pt>
                <c:pt idx="38">
                  <c:v>0.9998374216261583</c:v>
                </c:pt>
                <c:pt idx="39">
                  <c:v>1</c:v>
                </c:pt>
              </c:numCache>
            </c:numRef>
          </c:val>
          <c:smooth val="0"/>
          <c:extLst>
            <c:ext xmlns:c16="http://schemas.microsoft.com/office/drawing/2014/chart" uri="{C3380CC4-5D6E-409C-BE32-E72D297353CC}">
              <c16:uniqueId val="{00000000-90CB-4F25-BB80-5C96D5F69C27}"/>
            </c:ext>
          </c:extLst>
        </c:ser>
        <c:dLbls>
          <c:showLegendKey val="0"/>
          <c:showVal val="0"/>
          <c:showCatName val="0"/>
          <c:showSerName val="0"/>
          <c:showPercent val="0"/>
          <c:showBubbleSize val="0"/>
        </c:dLbls>
        <c:smooth val="0"/>
        <c:axId val="1972950576"/>
        <c:axId val="1972947664"/>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pr!$E$1:$E$40</c15:sqref>
                        </c15:formulaRef>
                      </c:ext>
                    </c:extLst>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val>
                <c:smooth val="0"/>
                <c:extLst>
                  <c:ext xmlns:c16="http://schemas.microsoft.com/office/drawing/2014/chart" uri="{C3380CC4-5D6E-409C-BE32-E72D297353CC}">
                    <c16:uniqueId val="{00000001-90CB-4F25-BB80-5C96D5F69C27}"/>
                  </c:ext>
                </c:extLst>
              </c15:ser>
            </c15:filteredLineSeries>
          </c:ext>
        </c:extLst>
      </c:lineChart>
      <c:catAx>
        <c:axId val="19729505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72947664"/>
        <c:crosses val="autoZero"/>
        <c:auto val="1"/>
        <c:lblAlgn val="ctr"/>
        <c:lblOffset val="100"/>
        <c:noMultiLvlLbl val="0"/>
      </c:catAx>
      <c:valAx>
        <c:axId val="19729476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729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分析了现有的图计算的特点，抽象出在流式场景下图计算算法的典型特征。</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设计了面向连续流式图数据的基于状态更新的图计算模型。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实现了基于该模型的系统</a:t>
          </a:r>
          <a:r>
            <a:rPr lang="en-US" altLang="zh-CN" dirty="0" smtClean="0"/>
            <a:t>GraphFlow</a:t>
          </a:r>
          <a:r>
            <a:rPr lang="zh-CN" altLang="en-US" dirty="0" smtClean="0"/>
            <a:t>和对应的流式图算法，并且采用真实数据对系统的实时性、准确性、更新冲突进行了测试。</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0EB0E07E-7D98-4033-8917-6E5E1A85C8BB}">
      <dgm:prSet phldrT="[文本]"/>
      <dgm:spPr/>
      <dgm:t>
        <a:bodyPr/>
        <a:lstStyle/>
        <a:p>
          <a:r>
            <a:rPr lang="zh-CN" altLang="en-US" dirty="0" smtClean="0"/>
            <a:t>在该模型的基础之上，设计了典型的流式图算法。</a:t>
          </a:r>
          <a:endParaRPr lang="zh-CN" altLang="en-US" dirty="0"/>
        </a:p>
      </dgm:t>
    </dgm:pt>
    <dgm:pt modelId="{FF6F9AB7-7AD8-448C-A0C3-66B2E58BCB13}" type="parTrans" cxnId="{296C9B26-EC53-4E8B-80FE-39429321E3B9}">
      <dgm:prSet/>
      <dgm:spPr/>
      <dgm:t>
        <a:bodyPr/>
        <a:lstStyle/>
        <a:p>
          <a:endParaRPr lang="zh-CN" altLang="en-US"/>
        </a:p>
      </dgm:t>
    </dgm:pt>
    <dgm:pt modelId="{ACA1759A-F6AA-4E82-9CB5-A58C276CDE38}" type="sibTrans" cxnId="{296C9B26-EC53-4E8B-80FE-39429321E3B9}">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296C9B26-EC53-4E8B-80FE-39429321E3B9}" srcId="{19F7FD2E-861B-4CA8-A82D-108557E21F95}" destId="{0EB0E07E-7D98-4033-8917-6E5E1A85C8BB}" srcOrd="1" destOrd="0" parTransId="{FF6F9AB7-7AD8-448C-A0C3-66B2E58BCB13}" sibTransId="{ACA1759A-F6AA-4E82-9CB5-A58C276CDE38}"/>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37D4A9E-6C0C-4171-8ABE-CC5059985EAB}" type="presOf" srcId="{0EB0E07E-7D98-4033-8917-6E5E1A85C8BB}" destId="{5D1E8CD3-68BD-43DB-9D55-282605778999}" srcOrd="0" destOrd="1" presId="urn:microsoft.com/office/officeart/2005/8/layout/chevron2"/>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01734" y="203789"/>
          <a:ext cx="1344894" cy="94142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分析</a:t>
          </a:r>
          <a:endParaRPr lang="zh-CN" altLang="en-US" sz="2500" kern="1200" dirty="0"/>
        </a:p>
      </dsp:txBody>
      <dsp:txXfrm rot="-5400000">
        <a:off x="0" y="472768"/>
        <a:ext cx="941426" cy="403468"/>
      </dsp:txXfrm>
    </dsp:sp>
    <dsp:sp modelId="{FBC75C2F-95B7-4011-8EFE-8AEDD33447DA}">
      <dsp:nvSpPr>
        <dsp:cNvPr id="0" name=""/>
        <dsp:cNvSpPr/>
      </dsp:nvSpPr>
      <dsp:spPr>
        <a:xfrm rot="5400000">
          <a:off x="3302738" y="-2359256"/>
          <a:ext cx="874181" cy="559680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分析了现有的图计算的特点，抽象出在流式场景下图计算算法的典型特征。</a:t>
          </a:r>
          <a:endParaRPr lang="zh-CN" altLang="en-US" sz="1500" kern="1200" dirty="0"/>
        </a:p>
      </dsp:txBody>
      <dsp:txXfrm rot="-5400000">
        <a:off x="941426" y="44730"/>
        <a:ext cx="5554131" cy="788833"/>
      </dsp:txXfrm>
    </dsp:sp>
    <dsp:sp modelId="{469B0C62-FE7E-4BA6-B220-32A9933FE760}">
      <dsp:nvSpPr>
        <dsp:cNvPr id="0" name=""/>
        <dsp:cNvSpPr/>
      </dsp:nvSpPr>
      <dsp:spPr>
        <a:xfrm rot="5400000">
          <a:off x="-201734" y="1350943"/>
          <a:ext cx="1344894" cy="941426"/>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设计</a:t>
          </a:r>
          <a:endParaRPr lang="zh-CN" altLang="en-US" sz="2500" kern="1200" dirty="0"/>
        </a:p>
      </dsp:txBody>
      <dsp:txXfrm rot="-5400000">
        <a:off x="0" y="1619922"/>
        <a:ext cx="941426" cy="403468"/>
      </dsp:txXfrm>
    </dsp:sp>
    <dsp:sp modelId="{5D1E8CD3-68BD-43DB-9D55-282605778999}">
      <dsp:nvSpPr>
        <dsp:cNvPr id="0" name=""/>
        <dsp:cNvSpPr/>
      </dsp:nvSpPr>
      <dsp:spPr>
        <a:xfrm rot="5400000">
          <a:off x="3302738" y="-1212102"/>
          <a:ext cx="874181" cy="5596805"/>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设计了面向连续流式图数据的基于状态更新的图计算模型。</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在该模型的基础之上，设计了典型的流式图算法。</a:t>
          </a:r>
          <a:endParaRPr lang="zh-CN" altLang="en-US" sz="1500" kern="1200" dirty="0"/>
        </a:p>
      </dsp:txBody>
      <dsp:txXfrm rot="-5400000">
        <a:off x="941426" y="1191884"/>
        <a:ext cx="5554131" cy="788833"/>
      </dsp:txXfrm>
    </dsp:sp>
    <dsp:sp modelId="{8C837D46-903F-4DD1-8C03-843C7FB31D88}">
      <dsp:nvSpPr>
        <dsp:cNvPr id="0" name=""/>
        <dsp:cNvSpPr/>
      </dsp:nvSpPr>
      <dsp:spPr>
        <a:xfrm rot="5400000">
          <a:off x="-201734" y="2498096"/>
          <a:ext cx="1344894" cy="94142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实现</a:t>
          </a:r>
          <a:endParaRPr lang="zh-CN" altLang="en-US" sz="2500" kern="1200" dirty="0"/>
        </a:p>
      </dsp:txBody>
      <dsp:txXfrm rot="-5400000">
        <a:off x="0" y="2767075"/>
        <a:ext cx="941426" cy="403468"/>
      </dsp:txXfrm>
    </dsp:sp>
    <dsp:sp modelId="{2CA7DC52-D0BC-4441-9113-70B44FC63684}">
      <dsp:nvSpPr>
        <dsp:cNvPr id="0" name=""/>
        <dsp:cNvSpPr/>
      </dsp:nvSpPr>
      <dsp:spPr>
        <a:xfrm rot="5400000">
          <a:off x="3302738" y="-64949"/>
          <a:ext cx="874181" cy="5596805"/>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实现了基于该模型的系统</a:t>
          </a:r>
          <a:r>
            <a:rPr lang="en-US" altLang="zh-CN" sz="1500" kern="1200" dirty="0" smtClean="0"/>
            <a:t>GraphFlow</a:t>
          </a:r>
          <a:r>
            <a:rPr lang="zh-CN" altLang="en-US" sz="1500" kern="1200" dirty="0" smtClean="0"/>
            <a:t>和对应的流式图算法，并且采用真实数据对系统的实时性、准确性、更新冲突进行了测试。</a:t>
          </a:r>
          <a:endParaRPr lang="zh-CN" altLang="en-US" sz="1500" kern="1200" dirty="0"/>
        </a:p>
      </dsp:txBody>
      <dsp:txXfrm rot="-5400000">
        <a:off x="941426" y="2339037"/>
        <a:ext cx="5554131" cy="788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2017/3/30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a:t>
            </a:r>
            <a:r>
              <a:rPr lang="zh-CN" altLang="en-US" smtClean="0"/>
              <a:t>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我们从影响范围、计算方法、计算顺序、计算性质和计算次数这</a:t>
            </a:r>
            <a:r>
              <a:rPr lang="en-US" altLang="zh-CN" dirty="0" smtClean="0"/>
              <a:t>5</a:t>
            </a:r>
            <a:r>
              <a:rPr lang="zh-CN" altLang="en-US" dirty="0" smtClean="0"/>
              <a:t>个方面对图算法进行归纳总结。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）影响范围是指新增加的这条边可能会影响到哪些顶点的状态；</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）计算方法是指采用何种计算模型来进行计算；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）计算顺序是指被影响的顶点谁先参与计算对最终的计算结果是否相关；</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）计算特性是指被影响的顶点的更新函数满足哪些代数运算的性质；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）计算次数是指这种更新函数是否会被多次触发</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111623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16</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17</a:t>
            </a:fld>
            <a:endParaRPr lang="zh-CN" altLang="en-US"/>
          </a:p>
        </p:txBody>
      </p:sp>
    </p:spTree>
    <p:extLst>
      <p:ext uri="{BB962C8B-B14F-4D97-AF65-F5344CB8AC3E}">
        <p14:creationId xmlns:p14="http://schemas.microsoft.com/office/powerpoint/2010/main" val="1932626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C3C563-C797-4C8B-8F0E-EEACFB564611}" type="slidenum">
              <a:rPr lang="zh-CN" altLang="en-US" smtClean="0"/>
              <a:t>21</a:t>
            </a:fld>
            <a:endParaRPr lang="zh-CN" altLang="en-US"/>
          </a:p>
        </p:txBody>
      </p:sp>
    </p:spTree>
    <p:extLst>
      <p:ext uri="{BB962C8B-B14F-4D97-AF65-F5344CB8AC3E}">
        <p14:creationId xmlns:p14="http://schemas.microsoft.com/office/powerpoint/2010/main" val="3877103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𝑒𝑣𝑒𝑛𝑡</m:t>
                    </m:r>
                  </m:oMath>
                </a14:m>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个顶点，则两个计算节点同时更新同一个顶点的概率为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den>
                    </m:f>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𝐴</m:t>
                            </m:r>
                          </m:e>
                          <m: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sub>
                          <m:sup>
                            <m:r>
                              <a:rPr lang="en-US" altLang="zh-CN" sz="1200" i="1" kern="1200">
                                <a:solidFill>
                                  <a:schemeClr val="tx1"/>
                                </a:solidFill>
                                <a:effectLst/>
                                <a:latin typeface="Cambria Math" panose="02040503050406030204" pitchFamily="18" charset="0"/>
                                <a:ea typeface="+mn-ea"/>
                                <a:cs typeface="+mn-cs"/>
                              </a:rPr>
                              <m:t>𝑁</m:t>
                            </m:r>
                          </m:sup>
                        </m:sSubSup>
                      </m:num>
                      <m:den>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e>
                          <m:sup>
                            <m:r>
                              <a:rPr lang="en-US" altLang="zh-CN" sz="1200" i="1" kern="1200">
                                <a:solidFill>
                                  <a:schemeClr val="tx1"/>
                                </a:solidFill>
                                <a:effectLst/>
                                <a:latin typeface="Cambria Math" panose="02040503050406030204" pitchFamily="18" charset="0"/>
                                <a:ea typeface="+mn-ea"/>
                                <a:cs typeface="+mn-cs"/>
                              </a:rPr>
                              <m:t>𝑁</m:t>
                            </m:r>
                          </m:sup>
                        </m:sSup>
                      </m:den>
                    </m:f>
                  </m:oMath>
                </a14:m>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r>
                  <a:rPr lang="en-US" altLang="zh-CN" sz="1200" i="0" kern="1200">
                    <a:solidFill>
                      <a:schemeClr val="tx1"/>
                    </a:solidFill>
                    <a:effectLst/>
                    <a:latin typeface="+mn-lt"/>
                    <a:ea typeface="+mn-ea"/>
                    <a:cs typeface="+mn-cs"/>
                  </a:rPr>
                  <a:t>𝑒𝑣𝑒𝑛𝑡</a:t>
                </a:r>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r>
                  <a:rPr lang="en-US" altLang="zh-CN" sz="1200" i="0" kern="1200">
                    <a:solidFill>
                      <a:schemeClr val="tx1"/>
                    </a:solidFill>
                    <a:effectLst/>
                    <a:latin typeface="+mn-lt"/>
                    <a:ea typeface="+mn-ea"/>
                    <a:cs typeface="+mn-cs"/>
                  </a:rPr>
                  <a:t>|𝑉|</a:t>
                </a:r>
                <a:r>
                  <a:rPr lang="zh-CN" altLang="zh-CN" sz="1200" kern="1200" dirty="0">
                    <a:solidFill>
                      <a:schemeClr val="tx1"/>
                    </a:solidFill>
                    <a:effectLst/>
                    <a:latin typeface="+mn-lt"/>
                    <a:ea typeface="+mn-ea"/>
                    <a:cs typeface="+mn-cs"/>
                  </a:rPr>
                  <a:t>个顶点，则两个计算节点同时更新同一个顶点的概率为</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 </a:t>
                </a:r>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324904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精确度高，代价度小的面向连续流式图数据的引擎</a:t>
            </a:r>
            <a:endParaRPr lang="en-US" altLang="zh-CN" dirty="0" smtClean="0"/>
          </a:p>
          <a:p>
            <a:r>
              <a:rPr lang="zh-CN" altLang="en-US" dirty="0" smtClean="0"/>
              <a:t>状态更新问题</a:t>
            </a:r>
            <a:endParaRPr lang="en-US" altLang="zh-CN" dirty="0" smtClean="0"/>
          </a:p>
          <a:p>
            <a:r>
              <a:rPr lang="zh-CN" altLang="en-US" dirty="0" smtClean="0"/>
              <a:t>并行化更新问题</a:t>
            </a:r>
            <a:endParaRPr lang="en-US" altLang="zh-CN" dirty="0" smtClean="0"/>
          </a:p>
          <a:p>
            <a:r>
              <a:rPr lang="zh-CN" altLang="en-US" dirty="0" smtClean="0"/>
              <a:t>（</a:t>
            </a:r>
            <a:r>
              <a:rPr lang="en-US" altLang="zh-CN" dirty="0" smtClean="0"/>
              <a:t>1</a:t>
            </a:r>
            <a:r>
              <a:rPr lang="zh-CN" altLang="en-US" dirty="0" smtClean="0"/>
              <a:t>）图划分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）冲突检测，冲突处理。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局部更新</a:t>
            </a:r>
            <a:r>
              <a:rPr lang="en-US" altLang="zh-CN" dirty="0" smtClean="0"/>
              <a:t>+</a:t>
            </a:r>
            <a:r>
              <a:rPr lang="zh-CN" altLang="en-US" dirty="0" smtClean="0"/>
              <a:t>全局同步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1037329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32</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33</a:t>
            </a:fld>
            <a:endParaRPr lang="zh-CN" altLang="en-US"/>
          </a:p>
        </p:txBody>
      </p:sp>
    </p:spTree>
    <p:extLst>
      <p:ext uri="{BB962C8B-B14F-4D97-AF65-F5344CB8AC3E}">
        <p14:creationId xmlns:p14="http://schemas.microsoft.com/office/powerpoint/2010/main" val="3931604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摄入层：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系统的输入，图数据以流的形式流入到系统的各个计算节点中。这些图数据可以以文件的形式存储，也可以存储在如</a:t>
            </a:r>
            <a:r>
              <a:rPr lang="en-US" altLang="zh-CN" sz="1200" kern="1200" dirty="0" smtClean="0">
                <a:solidFill>
                  <a:schemeClr val="tx1"/>
                </a:solidFill>
                <a:effectLst/>
                <a:latin typeface="+mn-lt"/>
                <a:ea typeface="+mn-ea"/>
                <a:cs typeface="+mn-cs"/>
              </a:rPr>
              <a:t>Kafka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等其它分布式系统中。</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系统提供了接口，能够很好的将这些数据源对接到系统。</a:t>
            </a:r>
          </a:p>
          <a:p>
            <a:pPr lvl="0"/>
            <a:r>
              <a:rPr lang="zh-CN" altLang="zh-CN" sz="1200" kern="1200" dirty="0" smtClean="0">
                <a:solidFill>
                  <a:schemeClr val="tx1"/>
                </a:solidFill>
                <a:effectLst/>
                <a:latin typeface="+mn-lt"/>
                <a:ea typeface="+mn-ea"/>
                <a:cs typeface="+mn-cs"/>
              </a:rPr>
              <a:t>计算层：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系统的核心层。摄入层提供的数据将分配到各个计算节点， 计算节点可以访问存储层中的图状态，并且根据图的状态和当前接收的事件来触发图状态的更新，并且将这种更新同步到存储节点中，以便其它计算节点能够立刻使用。</a:t>
            </a:r>
          </a:p>
          <a:p>
            <a:pPr lvl="0"/>
            <a:r>
              <a:rPr lang="zh-CN" altLang="zh-CN" sz="1200" kern="1200" dirty="0" smtClean="0">
                <a:solidFill>
                  <a:schemeClr val="tx1"/>
                </a:solidFill>
                <a:effectLst/>
                <a:latin typeface="+mn-lt"/>
                <a:ea typeface="+mn-ea"/>
                <a:cs typeface="+mn-cs"/>
              </a:rPr>
              <a:t>存储层：负责整个系统的状态的存储。该层采用分布式存储架构，系统内的状态分散到各个存储节点上进行存储和备份，同时还提供了持久化接口，也可以将这些状态异步备份到永久性介质上，进一步提高系统的可靠性。由前文可知，状态是从用户的视角进行定义的，直接反应了用户关心的数据，所以在同一时刻，系统可能存在多种不同类型的状态，这些状态对系统内部可以由计算节点直接访问，对系统外部也可以由用户根据访问节点，实时访问中间计算结果。在本层我们利用开源产品内存数据网格</a:t>
            </a:r>
            <a:r>
              <a:rPr lang="en-US" altLang="zh-CN" sz="1200" kern="1200" dirty="0" smtClean="0">
                <a:solidFill>
                  <a:schemeClr val="tx1"/>
                </a:solidFill>
                <a:effectLst/>
                <a:latin typeface="+mn-lt"/>
                <a:ea typeface="+mn-ea"/>
                <a:cs typeface="+mn-cs"/>
              </a:rPr>
              <a:t>Hazelcast [46]</a:t>
            </a:r>
            <a:r>
              <a:rPr lang="zh-CN" altLang="zh-CN" sz="1200" kern="1200" dirty="0" smtClean="0">
                <a:solidFill>
                  <a:schemeClr val="tx1"/>
                </a:solidFill>
                <a:effectLst/>
                <a:latin typeface="+mn-lt"/>
                <a:ea typeface="+mn-ea"/>
                <a:cs typeface="+mn-cs"/>
              </a:rPr>
              <a:t>来作为存储层，存储图的状态信息。</a:t>
            </a:r>
          </a:p>
          <a:p>
            <a:pPr lvl="0"/>
            <a:r>
              <a:rPr lang="zh-CN" altLang="zh-CN" sz="1200" kern="1200" dirty="0" smtClean="0">
                <a:solidFill>
                  <a:schemeClr val="tx1"/>
                </a:solidFill>
                <a:effectLst/>
                <a:latin typeface="+mn-lt"/>
                <a:ea typeface="+mn-ea"/>
                <a:cs typeface="+mn-cs"/>
              </a:rPr>
              <a:t>访问层：向最终用户提供接口，允许用户在任意时刻访问图的状态。在本层我们使用</a:t>
            </a:r>
            <a:r>
              <a:rPr lang="en-US" altLang="zh-CN" sz="1200" kern="1200" dirty="0" smtClean="0">
                <a:solidFill>
                  <a:schemeClr val="tx1"/>
                </a:solidFill>
                <a:effectLst/>
                <a:latin typeface="+mn-lt"/>
                <a:ea typeface="+mn-ea"/>
                <a:cs typeface="+mn-cs"/>
              </a:rPr>
              <a:t>RESTful</a:t>
            </a:r>
            <a:r>
              <a:rPr lang="zh-CN" altLang="zh-CN" sz="1200" kern="1200" dirty="0" smtClean="0">
                <a:solidFill>
                  <a:schemeClr val="tx1"/>
                </a:solidFill>
                <a:effectLst/>
                <a:latin typeface="+mn-lt"/>
                <a:ea typeface="+mn-ea"/>
                <a:cs typeface="+mn-cs"/>
              </a:rPr>
              <a:t>规范来设计数据的访问规则，利用</a:t>
            </a:r>
            <a:r>
              <a:rPr lang="en-US" altLang="zh-CN" sz="1200" kern="1200" dirty="0" smtClean="0">
                <a:solidFill>
                  <a:schemeClr val="tx1"/>
                </a:solidFill>
                <a:effectLst/>
                <a:latin typeface="+mn-lt"/>
                <a:ea typeface="+mn-ea"/>
                <a:cs typeface="+mn-cs"/>
              </a:rPr>
              <a:t>Jetty</a:t>
            </a:r>
            <a:r>
              <a:rPr lang="zh-CN" altLang="zh-CN" sz="1200" kern="1200" dirty="0" smtClean="0">
                <a:solidFill>
                  <a:schemeClr val="tx1"/>
                </a:solidFill>
                <a:effectLst/>
                <a:latin typeface="+mn-lt"/>
                <a:ea typeface="+mn-ea"/>
                <a:cs typeface="+mn-cs"/>
              </a:rPr>
              <a:t>作为内嵌的服务器，向用户提供数据访问能力。</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注意添加引用</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定义完这三个算法的准准确率计算公式后，我们在</a:t>
            </a:r>
            <a:r>
              <a:rPr lang="en-US" altLang="zh-CN" sz="1200" kern="1200" dirty="0" smtClean="0">
                <a:solidFill>
                  <a:schemeClr val="tx1"/>
                </a:solidFill>
                <a:effectLst/>
                <a:latin typeface="+mn-lt"/>
                <a:ea typeface="+mn-ea"/>
                <a:cs typeface="+mn-cs"/>
              </a:rPr>
              <a:t>D1-D10</a:t>
            </a:r>
            <a:r>
              <a:rPr lang="zh-CN" altLang="zh-CN" sz="1200" kern="1200" dirty="0" smtClean="0">
                <a:solidFill>
                  <a:schemeClr val="tx1"/>
                </a:solidFill>
                <a:effectLst/>
                <a:latin typeface="+mn-lt"/>
                <a:ea typeface="+mn-ea"/>
                <a:cs typeface="+mn-cs"/>
              </a:rPr>
              <a:t>数据集上分别进行测试，同时为了考虑不同并发度对计算结果准确性的影响，我们分别测试了这三个算法在计算节点总数为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下的准确率</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1463161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从算法的</a:t>
            </a:r>
            <a:r>
              <a:rPr lang="en-US" altLang="zh-CN" sz="1200" kern="1200" dirty="0" smtClean="0">
                <a:solidFill>
                  <a:schemeClr val="tx1"/>
                </a:solidFill>
                <a:effectLst/>
                <a:latin typeface="+mn-lt"/>
                <a:ea typeface="+mn-ea"/>
                <a:cs typeface="+mn-cs"/>
              </a:rPr>
              <a:t>CDF</a:t>
            </a:r>
            <a:r>
              <a:rPr lang="zh-CN" altLang="zh-CN" sz="1200" kern="1200" dirty="0" smtClean="0">
                <a:solidFill>
                  <a:schemeClr val="tx1"/>
                </a:solidFill>
                <a:effectLst/>
                <a:latin typeface="+mn-lt"/>
                <a:ea typeface="+mn-ea"/>
                <a:cs typeface="+mn-cs"/>
              </a:rPr>
              <a:t>图来看，这四个算法的</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内立即得到响应，符合实时性的要求；从算法的实时性分布图来看，不同算法的响应时间略有不同，但整体的响应时间分布符合长尾效应：（</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算法的平均响应时间最短，超过一半的更新请求都能够在</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的时间内得到响应；（</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算法的平均响应时间比</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算法要长，而且大部分请求的响应时间都集中在</a:t>
            </a:r>
            <a:r>
              <a:rPr lang="en-US" altLang="zh-CN" sz="1200"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4ms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算法的平均响应时间最长，但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内得到响应，而请求的响应时间大部分都集中在</a:t>
            </a:r>
            <a:r>
              <a:rPr lang="en-US" altLang="zh-CN" sz="1200" kern="1200" dirty="0" smtClean="0">
                <a:solidFill>
                  <a:schemeClr val="tx1"/>
                </a:solidFill>
                <a:effectLst/>
                <a:latin typeface="+mn-lt"/>
                <a:ea typeface="+mn-ea"/>
                <a:cs typeface="+mn-cs"/>
              </a:rPr>
              <a:t>4ms-8ms</a:t>
            </a:r>
            <a:r>
              <a:rPr lang="zh-CN" altLang="zh-CN" sz="1200" kern="1200" dirty="0" smtClean="0">
                <a:solidFill>
                  <a:schemeClr val="tx1"/>
                </a:solidFill>
                <a:effectLst/>
                <a:latin typeface="+mn-lt"/>
                <a:ea typeface="+mn-ea"/>
                <a:cs typeface="+mn-cs"/>
              </a:rPr>
              <a:t>之间。</a:t>
            </a:r>
          </a:p>
          <a:p>
            <a:r>
              <a:rPr lang="zh-CN" altLang="zh-CN" sz="1200" kern="1200" dirty="0" smtClean="0">
                <a:solidFill>
                  <a:schemeClr val="tx1"/>
                </a:solidFill>
                <a:effectLst/>
                <a:latin typeface="+mn-lt"/>
                <a:ea typeface="+mn-ea"/>
                <a:cs typeface="+mn-cs"/>
              </a:rPr>
              <a:t>不同算法的更新代价之所以不同，是因为不同算法所影响的顶点的数目不同。如对于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算法，每次到达的边数据只会影响这条边的源顶点和目标顶点，而且这种影响不会传播给其它的顶点，所以响应时间最短；对于</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算法，它不仅影响这条边的两个顶点，还会影响这两个顶点的所有公共邻接点；对于</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算法，它会以源顶点为中心，将这种影响按照往外扩散的路径将影响传播开来；而对于</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在极端情况下它可能影响到整个连通子图，所以响应时间最长。因此，增量数据对不同算法所带来的更新的影响范围是不同的，这种不同直观反映在了更新请求的响应时间。此外，我们还发现尽管不同算法的响应时间不同，但其分布符合长尾效应。这是因为自然状态下的图数据分布是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规则的，而符合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图的顶点分布即为长尾分布。这也使得有极少数的顶点拥有大量的邻接点，它们的更新代价很高，而大部分顶点的邻接点都很少，所以更新的很快，因此大多数顶点的响应时间都很短，只有极少数顶点的响应时间很长。</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38026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38</a:t>
            </a:fld>
            <a:endParaRPr lang="zh-CN" altLang="en-US"/>
          </a:p>
        </p:txBody>
      </p:sp>
    </p:spTree>
    <p:extLst>
      <p:ext uri="{BB962C8B-B14F-4D97-AF65-F5344CB8AC3E}">
        <p14:creationId xmlns:p14="http://schemas.microsoft.com/office/powerpoint/2010/main" val="279758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图计算的应用场景是非常广泛的</a:t>
            </a:r>
            <a:endParaRPr lang="en-US" altLang="zh-CN" dirty="0" smtClean="0"/>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dirty="0" smtClean="0"/>
              <a:t>欺诈检测在金融领域中使用广泛，</a:t>
            </a:r>
            <a:endParaRPr lang="en-US" altLang="zh-CN" dirty="0" smtClean="0"/>
          </a:p>
          <a:p>
            <a:r>
              <a:rPr lang="zh-CN" altLang="en-US" sz="1200" b="0" i="0" kern="1200" dirty="0" smtClean="0">
                <a:solidFill>
                  <a:schemeClr val="tx1"/>
                </a:solidFill>
                <a:effectLst/>
                <a:latin typeface="+mn-lt"/>
                <a:ea typeface="+mn-ea"/>
                <a:cs typeface="+mn-cs"/>
              </a:rPr>
              <a:t>传统的风控和反欺诈依赖于专家系统的规则匹配，在团伙欺诈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淘宝刷钻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金融风控等利用关系网络的场景中规则匹配很难发现这些特征。基于连接关系的图计算系统和图算法在这些场景中能很好的弥补这个问题。</a:t>
            </a:r>
          </a:p>
          <a:p>
            <a:r>
              <a:rPr lang="zh-CN" altLang="en-US" sz="1200" b="0" i="0" kern="1200" dirty="0" smtClean="0">
                <a:solidFill>
                  <a:schemeClr val="tx1"/>
                </a:solidFill>
                <a:effectLst/>
                <a:latin typeface="+mn-lt"/>
                <a:ea typeface="+mn-ea"/>
                <a:cs typeface="+mn-cs"/>
              </a:rPr>
              <a:t>同时，这些欺诈场景一般是在线发生，通过离线计算事后补救效果不大，理想的做法是在线发现这些风险，实时止损。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1492690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40</a:t>
            </a:fld>
            <a:endParaRPr lang="zh-CN" altLang="en-US"/>
          </a:p>
        </p:txBody>
      </p:sp>
    </p:spTree>
    <p:extLst>
      <p:ext uri="{BB962C8B-B14F-4D97-AF65-F5344CB8AC3E}">
        <p14:creationId xmlns:p14="http://schemas.microsoft.com/office/powerpoint/2010/main" val="574041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41</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2017/3/30</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42</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43</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为实现这个目标，我们首先需要分析流式场景下图算法的典型特点，在该特点的基础之上，抽象出通用的图计算模型，并反过来在该模型的基础上再去构建算法，最后实现该模型和算法，并且验证了模型和算法的正确性和实时性。</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2017/3/30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package" Target="../embeddings/Microsoft_Visio___.vsd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package" Target="../embeddings/Microsoft_Visio___1.vsdx"/></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0.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Visio___3.vsdx"/><Relationship Id="rId5" Type="http://schemas.openxmlformats.org/officeDocument/2006/relationships/image" Target="../media/image36.emf"/><Relationship Id="rId4" Type="http://schemas.openxmlformats.org/officeDocument/2006/relationships/package" Target="../embeddings/Microsoft_Visio___2.vsdx"/></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流式图计算</a:t>
            </a:r>
            <a:r>
              <a:rPr lang="en-US" altLang="zh-CN" dirty="0" smtClean="0"/>
              <a:t/>
            </a:r>
            <a:br>
              <a:rPr lang="en-US" altLang="zh-CN" dirty="0" smtClean="0"/>
            </a:br>
            <a:r>
              <a:rPr lang="zh-CN" altLang="en-US" dirty="0" smtClean="0"/>
              <a:t>系统的设计与实现</a:t>
            </a:r>
            <a:endParaRPr lang="zh-CN" altLang="en-US"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指导老师：王伟，许利杰</a:t>
            </a:r>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26190"/>
    </mc:Choice>
    <mc:Fallback xmlns="">
      <p:transition spd="slow" advTm="261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graphicFrame>
        <p:nvGraphicFramePr>
          <p:cNvPr id="3" name="表格 2"/>
          <p:cNvGraphicFramePr>
            <a:graphicFrameLocks noGrp="1"/>
          </p:cNvGraphicFramePr>
          <p:nvPr>
            <p:extLst>
              <p:ext uri="{D42A27DB-BD31-4B8C-83A1-F6EECF244321}">
                <p14:modId xmlns:p14="http://schemas.microsoft.com/office/powerpoint/2010/main" val="3886955155"/>
              </p:ext>
            </p:extLst>
          </p:nvPr>
        </p:nvGraphicFramePr>
        <p:xfrm>
          <a:off x="588432" y="1477486"/>
          <a:ext cx="8144933" cy="5071430"/>
        </p:xfrm>
        <a:graphic>
          <a:graphicData uri="http://schemas.openxmlformats.org/drawingml/2006/table">
            <a:tbl>
              <a:tblPr firstRow="1" firstCol="1" bandRow="1">
                <a:tableStyleId>{5C22544A-7EE6-4342-B048-85BDC9FD1C3A}</a:tableStyleId>
              </a:tblPr>
              <a:tblGrid>
                <a:gridCol w="746244">
                  <a:extLst>
                    <a:ext uri="{9D8B030D-6E8A-4147-A177-3AD203B41FA5}">
                      <a16:colId xmlns:a16="http://schemas.microsoft.com/office/drawing/2014/main" val="1052445899"/>
                    </a:ext>
                  </a:extLst>
                </a:gridCol>
                <a:gridCol w="1618984">
                  <a:extLst>
                    <a:ext uri="{9D8B030D-6E8A-4147-A177-3AD203B41FA5}">
                      <a16:colId xmlns:a16="http://schemas.microsoft.com/office/drawing/2014/main" val="3459462674"/>
                    </a:ext>
                  </a:extLst>
                </a:gridCol>
                <a:gridCol w="1446890">
                  <a:extLst>
                    <a:ext uri="{9D8B030D-6E8A-4147-A177-3AD203B41FA5}">
                      <a16:colId xmlns:a16="http://schemas.microsoft.com/office/drawing/2014/main" val="203285374"/>
                    </a:ext>
                  </a:extLst>
                </a:gridCol>
                <a:gridCol w="1408641">
                  <a:extLst>
                    <a:ext uri="{9D8B030D-6E8A-4147-A177-3AD203B41FA5}">
                      <a16:colId xmlns:a16="http://schemas.microsoft.com/office/drawing/2014/main" val="2768004889"/>
                    </a:ext>
                  </a:extLst>
                </a:gridCol>
                <a:gridCol w="1391709">
                  <a:extLst>
                    <a:ext uri="{9D8B030D-6E8A-4147-A177-3AD203B41FA5}">
                      <a16:colId xmlns:a16="http://schemas.microsoft.com/office/drawing/2014/main" val="3795103737"/>
                    </a:ext>
                  </a:extLst>
                </a:gridCol>
                <a:gridCol w="1532465">
                  <a:extLst>
                    <a:ext uri="{9D8B030D-6E8A-4147-A177-3AD203B41FA5}">
                      <a16:colId xmlns:a16="http://schemas.microsoft.com/office/drawing/2014/main" val="3619591535"/>
                    </a:ext>
                  </a:extLst>
                </a:gridCol>
              </a:tblGrid>
              <a:tr h="189189">
                <a:tc>
                  <a:txBody>
                    <a:bodyPr/>
                    <a:lstStyle/>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影响范围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计算方法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计算顺序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计算性质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计算次数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2935134402"/>
                  </a:ext>
                </a:extLst>
              </a:tr>
              <a:tr h="756754">
                <a:tc>
                  <a:txBody>
                    <a:bodyPr/>
                    <a:lstStyle/>
                    <a:p>
                      <a:pPr algn="just">
                        <a:lnSpc>
                          <a:spcPct val="125000"/>
                        </a:lnSpc>
                        <a:spcAft>
                          <a:spcPts val="0"/>
                        </a:spcAft>
                      </a:pPr>
                      <a:r>
                        <a:rPr lang="en-US" sz="1600" kern="100">
                          <a:effectLst/>
                        </a:rPr>
                        <a:t>DD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影响新增这条边的源点和目标点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266331502"/>
                  </a:ext>
                </a:extLst>
              </a:tr>
              <a:tr h="1135132">
                <a:tc>
                  <a:txBody>
                    <a:bodyPr/>
                    <a:lstStyle/>
                    <a:p>
                      <a:pPr algn="just">
                        <a:lnSpc>
                          <a:spcPct val="125000"/>
                        </a:lnSpc>
                        <a:spcAft>
                          <a:spcPts val="0"/>
                        </a:spcAft>
                      </a:pPr>
                      <a:r>
                        <a:rPr lang="en-US" sz="1600" kern="100">
                          <a:effectLst/>
                        </a:rPr>
                        <a:t>TC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影响新增这条边的源点和目标点，以及这两个点的公共邻接点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631344543"/>
                  </a:ext>
                </a:extLst>
              </a:tr>
              <a:tr h="1135132">
                <a:tc>
                  <a:txBody>
                    <a:bodyPr/>
                    <a:lstStyle/>
                    <a:p>
                      <a:pPr algn="just">
                        <a:lnSpc>
                          <a:spcPct val="125000"/>
                        </a:lnSpc>
                        <a:spcAft>
                          <a:spcPts val="0"/>
                        </a:spcAft>
                      </a:pPr>
                      <a:r>
                        <a:rPr lang="en-US" sz="1600" kern="100">
                          <a:effectLst/>
                        </a:rPr>
                        <a:t>SSSP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以这条边的某个节点为起点，沿着某条路径往其他节点传播影响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a:t>
                      </a:r>
                      <a:r>
                        <a:rPr lang="en-US" sz="1600" kern="100">
                          <a:effectLst/>
                        </a:rPr>
                        <a:t>Min</a:t>
                      </a:r>
                      <a:r>
                        <a:rPr lang="zh-CN" sz="1600" kern="100">
                          <a:effectLst/>
                        </a:rPr>
                        <a:t>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被影响的节点可能会参与计算多次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2128716520"/>
                  </a:ext>
                </a:extLst>
              </a:tr>
              <a:tr h="1135132">
                <a:tc>
                  <a:txBody>
                    <a:bodyPr/>
                    <a:lstStyle/>
                    <a:p>
                      <a:pPr algn="just">
                        <a:lnSpc>
                          <a:spcPct val="125000"/>
                        </a:lnSpc>
                        <a:spcAft>
                          <a:spcPts val="0"/>
                        </a:spcAft>
                      </a:pPr>
                      <a:r>
                        <a:rPr lang="en-US" sz="1600" kern="100">
                          <a:effectLst/>
                        </a:rPr>
                        <a:t>PR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影响这条边的源点和目标点所在的整个连通子图内的所有节点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更新函数为累加运算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被影响的节点一般会参与计算多次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894744060"/>
                  </a:ext>
                </a:extLst>
              </a:tr>
            </a:tbl>
          </a:graphicData>
        </a:graphic>
      </p:graphicFrame>
      <p:sp>
        <p:nvSpPr>
          <p:cNvPr id="5" name="矩形 4"/>
          <p:cNvSpPr/>
          <p:nvPr/>
        </p:nvSpPr>
        <p:spPr>
          <a:xfrm>
            <a:off x="2974975" y="1488668"/>
            <a:ext cx="1384300" cy="528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2143125"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增量计算方法</a:t>
            </a:r>
            <a:endParaRPr lang="zh-CN" altLang="en-US" dirty="0"/>
          </a:p>
        </p:txBody>
      </p:sp>
      <p:sp>
        <p:nvSpPr>
          <p:cNvPr id="9" name="圆角矩形标注 8"/>
          <p:cNvSpPr/>
          <p:nvPr/>
        </p:nvSpPr>
        <p:spPr>
          <a:xfrm>
            <a:off x="3943350"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0" name="圆角矩形标注 9"/>
          <p:cNvSpPr/>
          <p:nvPr/>
        </p:nvSpPr>
        <p:spPr>
          <a:xfrm>
            <a:off x="5785908" y="685800"/>
            <a:ext cx="1859492" cy="568734"/>
          </a:xfrm>
          <a:prstGeom prst="wedgeRoundRectCallout">
            <a:avLst>
              <a:gd name="adj1" fmla="val -4281"/>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交换律和结合律</a:t>
            </a:r>
            <a:endParaRPr lang="zh-CN" altLang="en-US" dirty="0"/>
          </a:p>
        </p:txBody>
      </p:sp>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0.00069 -4.81481E-6 L 0.15417 -4.81481E-6 " pathEditMode="relative" rAng="0" ptsTypes="AA">
                                      <p:cBhvr>
                                        <p:cTn id="15" dur="2000" fill="hold"/>
                                        <p:tgtEl>
                                          <p:spTgt spid="5"/>
                                        </p:tgtEl>
                                        <p:attrNameLst>
                                          <p:attrName>ppt_x</p:attrName>
                                          <p:attrName>ppt_y</p:attrName>
                                        </p:attrNameLst>
                                      </p:cBhvr>
                                      <p:rCtr x="7743" y="0"/>
                                    </p:animMotion>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2" nodeType="clickEffect">
                                  <p:stCondLst>
                                    <p:cond delay="0"/>
                                  </p:stCondLst>
                                  <p:childTnLst>
                                    <p:animMotion origin="layout" path="M 0.15416 -4.81481E-6 L 0.31041 0.00047 " pathEditMode="relative" rAng="0" ptsTypes="AA">
                                      <p:cBhvr>
                                        <p:cTn id="23" dur="2000" fill="hold"/>
                                        <p:tgtEl>
                                          <p:spTgt spid="5"/>
                                        </p:tgtEl>
                                        <p:attrNameLst>
                                          <p:attrName>ppt_x</p:attrName>
                                          <p:attrName>ppt_y</p:attrName>
                                        </p:attrNameLst>
                                      </p:cBhvr>
                                      <p:rCtr x="7813" y="23"/>
                                    </p:animMotion>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特征</a:t>
            </a:r>
            <a:r>
              <a:rPr lang="zh-CN" altLang="en-US" sz="2100" dirty="0"/>
              <a:t>总结</a:t>
            </a:r>
          </a:p>
        </p:txBody>
      </p:sp>
      <p:sp>
        <p:nvSpPr>
          <p:cNvPr id="4" name="矩形 3"/>
          <p:cNvSpPr/>
          <p:nvPr/>
        </p:nvSpPr>
        <p:spPr>
          <a:xfrm>
            <a:off x="942663" y="2194467"/>
            <a:ext cx="3533340"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1</a:t>
            </a:r>
            <a:r>
              <a:rPr lang="zh-CN" altLang="zh-CN" dirty="0">
                <a:cs typeface="Times New Roman" panose="02020603050405020304" pitchFamily="18" charset="0"/>
              </a:rPr>
              <a:t>）计算方法满足</a:t>
            </a:r>
            <a:r>
              <a:rPr lang="zh-CN" altLang="zh-CN" b="1" dirty="0">
                <a:cs typeface="Times New Roman" panose="02020603050405020304" pitchFamily="18" charset="0"/>
              </a:rPr>
              <a:t>增量计算</a:t>
            </a:r>
            <a:r>
              <a:rPr lang="zh-CN" altLang="zh-CN" dirty="0">
                <a:cs typeface="Times New Roman" panose="02020603050405020304" pitchFamily="18" charset="0"/>
              </a:rPr>
              <a:t>特性</a:t>
            </a:r>
            <a:endParaRPr lang="zh-CN" altLang="en-US" dirty="0"/>
          </a:p>
        </p:txBody>
      </p:sp>
      <p:sp>
        <p:nvSpPr>
          <p:cNvPr id="5" name="矩形 4"/>
          <p:cNvSpPr/>
          <p:nvPr/>
        </p:nvSpPr>
        <p:spPr>
          <a:xfrm>
            <a:off x="942663" y="2900266"/>
            <a:ext cx="3302507"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2</a:t>
            </a:r>
            <a:r>
              <a:rPr lang="zh-CN" altLang="zh-CN" dirty="0">
                <a:cs typeface="Times New Roman" panose="02020603050405020304" pitchFamily="18" charset="0"/>
              </a:rPr>
              <a:t>）计算顺序满足</a:t>
            </a:r>
            <a:r>
              <a:rPr lang="zh-CN" altLang="zh-CN" b="1" dirty="0">
                <a:cs typeface="Times New Roman" panose="02020603050405020304" pitchFamily="18" charset="0"/>
              </a:rPr>
              <a:t>序列一致性</a:t>
            </a:r>
            <a:endParaRPr lang="zh-CN" altLang="en-US" b="1" dirty="0"/>
          </a:p>
        </p:txBody>
      </p:sp>
      <p:sp>
        <p:nvSpPr>
          <p:cNvPr id="6" name="矩形 5"/>
          <p:cNvSpPr/>
          <p:nvPr/>
        </p:nvSpPr>
        <p:spPr>
          <a:xfrm>
            <a:off x="942663" y="3642997"/>
            <a:ext cx="5322670" cy="369332"/>
          </a:xfrm>
          <a:prstGeom prst="rect">
            <a:avLst/>
          </a:prstGeom>
        </p:spPr>
        <p:txBody>
          <a:bodyPr wrap="squar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3</a:t>
            </a:r>
            <a:r>
              <a:rPr lang="zh-CN" altLang="zh-CN" dirty="0">
                <a:cs typeface="Times New Roman" panose="02020603050405020304" pitchFamily="18" charset="0"/>
              </a:rPr>
              <a:t>）计算性质满足代数运算的</a:t>
            </a:r>
            <a:r>
              <a:rPr lang="zh-CN" altLang="zh-CN" b="1" dirty="0">
                <a:cs typeface="Times New Roman" panose="02020603050405020304" pitchFamily="18" charset="0"/>
              </a:rPr>
              <a:t>交换律</a:t>
            </a:r>
            <a:r>
              <a:rPr lang="zh-CN" altLang="zh-CN" dirty="0">
                <a:cs typeface="Times New Roman" panose="02020603050405020304" pitchFamily="18" charset="0"/>
              </a:rPr>
              <a:t>和</a:t>
            </a:r>
            <a:r>
              <a:rPr lang="zh-CN" altLang="zh-CN" b="1" dirty="0">
                <a:cs typeface="Times New Roman" panose="02020603050405020304" pitchFamily="18" charset="0"/>
              </a:rPr>
              <a:t>结合律</a:t>
            </a:r>
            <a:endParaRPr lang="zh-CN" altLang="en-US" b="1" dirty="0"/>
          </a:p>
        </p:txBody>
      </p:sp>
    </p:spTree>
    <p:extLst>
      <p:ext uri="{BB962C8B-B14F-4D97-AF65-F5344CB8AC3E}">
        <p14:creationId xmlns:p14="http://schemas.microsoft.com/office/powerpoint/2010/main" val="1120650191"/>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6" name="Rectangle 2"/>
          <p:cNvSpPr>
            <a:spLocks noChangeArrowheads="1"/>
          </p:cNvSpPr>
          <p:nvPr/>
        </p:nvSpPr>
        <p:spPr bwMode="auto">
          <a:xfrm>
            <a:off x="1104900" y="1786292"/>
            <a:ext cx="132870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graphicFrame>
        <p:nvGraphicFramePr>
          <p:cNvPr id="7" name="对象 6"/>
          <p:cNvGraphicFramePr>
            <a:graphicFrameLocks noChangeAspect="1"/>
          </p:cNvGraphicFramePr>
          <p:nvPr>
            <p:extLst/>
          </p:nvPr>
        </p:nvGraphicFramePr>
        <p:xfrm>
          <a:off x="1104900" y="2417658"/>
          <a:ext cx="6396846" cy="2625830"/>
        </p:xfrm>
        <a:graphic>
          <a:graphicData uri="http://schemas.openxmlformats.org/presentationml/2006/ole">
            <mc:AlternateContent xmlns:mc="http://schemas.openxmlformats.org/markup-compatibility/2006">
              <mc:Choice xmlns:v="urn:schemas-microsoft-com:vml" Requires="v">
                <p:oleObj spid="_x0000_s7285" name="Visio" r:id="rId4" imgW="10307769" imgH="4213807" progId="Visio.Drawing.15">
                  <p:embed/>
                </p:oleObj>
              </mc:Choice>
              <mc:Fallback>
                <p:oleObj name="Visio" r:id="rId4" imgW="10307769" imgH="4213807"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2417658"/>
                        <a:ext cx="6396846" cy="2625830"/>
                      </a:xfrm>
                      <a:prstGeom prst="rect">
                        <a:avLst/>
                      </a:prstGeom>
                      <a:noFill/>
                    </p:spPr>
                  </p:pic>
                </p:oleObj>
              </mc:Fallback>
            </mc:AlternateContent>
          </a:graphicData>
        </a:graphic>
      </p:graphicFrame>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16</a:t>
            </a:fld>
            <a:endParaRPr lang="zh-CN" altLang="en-US"/>
          </a:p>
        </p:txBody>
      </p:sp>
    </p:spTree>
    <p:extLst>
      <p:ext uri="{BB962C8B-B14F-4D97-AF65-F5344CB8AC3E}">
        <p14:creationId xmlns:p14="http://schemas.microsoft.com/office/powerpoint/2010/main" val="390946213"/>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7" name="文本框 6"/>
          <p:cNvSpPr txBox="1"/>
          <p:nvPr/>
        </p:nvSpPr>
        <p:spPr>
          <a:xfrm>
            <a:off x="2196798" y="1488667"/>
            <a:ext cx="4006576" cy="415498"/>
          </a:xfrm>
          <a:prstGeom prst="rect">
            <a:avLst/>
          </a:prstGeom>
          <a:noFill/>
        </p:spPr>
        <p:txBody>
          <a:bodyPr wrap="square" rtlCol="0">
            <a:spAutoFit/>
          </a:bodyPr>
          <a:lstStyle/>
          <a:p>
            <a:r>
              <a:rPr lang="zh-CN" altLang="en-US" sz="2100" dirty="0"/>
              <a:t>基于状态更新的动态图计算模型</a:t>
            </a:r>
          </a:p>
        </p:txBody>
      </p:sp>
      <p:graphicFrame>
        <p:nvGraphicFramePr>
          <p:cNvPr id="6" name="对象 5"/>
          <p:cNvGraphicFramePr>
            <a:graphicFrameLocks noChangeAspect="1"/>
          </p:cNvGraphicFramePr>
          <p:nvPr>
            <p:extLst>
              <p:ext uri="{D42A27DB-BD31-4B8C-83A1-F6EECF244321}">
                <p14:modId xmlns:p14="http://schemas.microsoft.com/office/powerpoint/2010/main" val="1258079102"/>
              </p:ext>
            </p:extLst>
          </p:nvPr>
        </p:nvGraphicFramePr>
        <p:xfrm>
          <a:off x="1512306" y="2867521"/>
          <a:ext cx="5833858" cy="2021842"/>
        </p:xfrm>
        <a:graphic>
          <a:graphicData uri="http://schemas.openxmlformats.org/presentationml/2006/ole">
            <mc:AlternateContent xmlns:mc="http://schemas.openxmlformats.org/markup-compatibility/2006">
              <mc:Choice xmlns:v="urn:schemas-microsoft-com:vml" Requires="v">
                <p:oleObj spid="_x0000_s3397"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1512306" y="2867521"/>
                        <a:ext cx="5833858" cy="2021842"/>
                      </a:xfrm>
                      <a:prstGeom prst="rect">
                        <a:avLst/>
                      </a:prstGeom>
                      <a:noFill/>
                    </p:spPr>
                  </p:pic>
                </p:oleObj>
              </mc:Fallback>
            </mc:AlternateContent>
          </a:graphicData>
        </a:graphic>
      </p:graphicFrame>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圆角矩形标注 8"/>
          <p:cNvSpPr/>
          <p:nvPr/>
        </p:nvSpPr>
        <p:spPr>
          <a:xfrm>
            <a:off x="2196797" y="4884501"/>
            <a:ext cx="4862945" cy="945134"/>
          </a:xfrm>
          <a:prstGeom prst="wedgeRoundRectCallout">
            <a:avLst>
              <a:gd name="adj1" fmla="val -35256"/>
              <a:gd name="adj2" fmla="val -7382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1</a:t>
            </a:r>
            <a:r>
              <a:rPr lang="zh-CN" altLang="zh-CN" sz="1500" dirty="0">
                <a:latin typeface="Calibri" panose="020F0502020204030204" pitchFamily="34" charset="0"/>
                <a:cs typeface="Times New Roman" panose="02020603050405020304" pitchFamily="18" charset="0"/>
              </a:rPr>
              <a:t>）状态（</a:t>
            </a:r>
            <a:r>
              <a:rPr lang="en-US" altLang="zh-CN" sz="1500" dirty="0">
                <a:latin typeface="Calibri" panose="020F0502020204030204" pitchFamily="34" charset="0"/>
                <a:cs typeface="Times New Roman" panose="02020603050405020304" pitchFamily="18" charset="0"/>
              </a:rPr>
              <a:t>State</a:t>
            </a:r>
            <a:r>
              <a:rPr lang="zh-CN" altLang="zh-CN" sz="15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endParaRPr lang="en-US" altLang="zh-CN" sz="1500" dirty="0">
              <a:latin typeface="Calibri" panose="020F0502020204030204" pitchFamily="34" charset="0"/>
              <a:cs typeface="Times New Roman" panose="02020603050405020304" pitchFamily="18" charset="0"/>
            </a:endParaRPr>
          </a:p>
        </p:txBody>
      </p:sp>
      <p:sp>
        <p:nvSpPr>
          <p:cNvPr id="10" name="圆角矩形标注 9"/>
          <p:cNvSpPr/>
          <p:nvPr/>
        </p:nvSpPr>
        <p:spPr>
          <a:xfrm>
            <a:off x="103029" y="1927249"/>
            <a:ext cx="3979718" cy="1070528"/>
          </a:xfrm>
          <a:prstGeom prst="wedgeRoundRectCallout">
            <a:avLst>
              <a:gd name="adj1" fmla="val 53057"/>
              <a:gd name="adj2" fmla="val 3160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2</a:t>
            </a:r>
            <a:r>
              <a:rPr lang="zh-CN" altLang="zh-CN" sz="1500" dirty="0">
                <a:latin typeface="Calibri" panose="020F0502020204030204" pitchFamily="34" charset="0"/>
                <a:cs typeface="Times New Roman" panose="02020603050405020304" pitchFamily="18" charset="0"/>
              </a:rPr>
              <a:t>）事件（</a:t>
            </a:r>
            <a:r>
              <a:rPr lang="en-US" altLang="zh-CN" sz="1500" dirty="0">
                <a:latin typeface="Calibri" panose="020F0502020204030204" pitchFamily="34" charset="0"/>
                <a:cs typeface="Times New Roman" panose="02020603050405020304" pitchFamily="18" charset="0"/>
              </a:rPr>
              <a:t>Event</a:t>
            </a:r>
            <a:r>
              <a:rPr lang="zh-CN" altLang="zh-CN" sz="1500" dirty="0">
                <a:latin typeface="Calibri" panose="020F0502020204030204" pitchFamily="34" charset="0"/>
                <a:cs typeface="Times New Roman" panose="02020603050405020304" pitchFamily="18" charset="0"/>
              </a:rPr>
              <a:t>）：触发图由</a:t>
            </a:r>
            <a:r>
              <a:rPr lang="en-US" altLang="zh-CN" sz="1500" dirty="0">
                <a:latin typeface="Calibri" panose="020F0502020204030204" pitchFamily="34" charset="0"/>
                <a:cs typeface="Times New Roman" panose="02020603050405020304" pitchFamily="18" charset="0"/>
              </a:rPr>
              <a:t>T1</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转换为</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的事件，例如在</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时刻新增加了一条边，将使得图由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经过某种运算得到</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en-US" altLang="zh-CN" sz="1500" dirty="0">
              <a:latin typeface="Calibri" panose="020F0502020204030204" pitchFamily="34" charset="0"/>
              <a:cs typeface="Times New Roman" panose="02020603050405020304" pitchFamily="18" charset="0"/>
            </a:endParaRPr>
          </a:p>
        </p:txBody>
      </p:sp>
      <p:sp>
        <p:nvSpPr>
          <p:cNvPr id="12" name="圆角矩形标注 11"/>
          <p:cNvSpPr/>
          <p:nvPr/>
        </p:nvSpPr>
        <p:spPr>
          <a:xfrm>
            <a:off x="5413663" y="1906203"/>
            <a:ext cx="3532910" cy="1070528"/>
          </a:xfrm>
          <a:prstGeom prst="wedgeRoundRectCallout">
            <a:avLst>
              <a:gd name="adj1" fmla="val -73480"/>
              <a:gd name="adj2" fmla="val 12170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3</a:t>
            </a:r>
            <a:r>
              <a:rPr lang="zh-CN" altLang="zh-CN" sz="1500" dirty="0">
                <a:latin typeface="Calibri" panose="020F0502020204030204" pitchFamily="34" charset="0"/>
                <a:cs typeface="Times New Roman" panose="02020603050405020304" pitchFamily="18" charset="0"/>
              </a:rPr>
              <a:t>）更新（</a:t>
            </a:r>
            <a:r>
              <a:rPr lang="en-US" altLang="zh-CN" sz="1500" dirty="0">
                <a:latin typeface="Calibri" panose="020F0502020204030204" pitchFamily="34" charset="0"/>
                <a:cs typeface="Times New Roman" panose="02020603050405020304" pitchFamily="18" charset="0"/>
              </a:rPr>
              <a:t>Update</a:t>
            </a:r>
            <a:r>
              <a:rPr lang="zh-CN" altLang="zh-CN" sz="15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转换成</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zh-CN" altLang="en-US" sz="1500" dirty="0"/>
          </a:p>
        </p:txBody>
      </p:sp>
    </p:spTree>
    <p:extLst>
      <p:ext uri="{BB962C8B-B14F-4D97-AF65-F5344CB8AC3E}">
        <p14:creationId xmlns:p14="http://schemas.microsoft.com/office/powerpoint/2010/main" val="3498642722"/>
      </p:ext>
    </p:extLst>
  </p:cSld>
  <p:clrMapOvr>
    <a:masterClrMapping/>
  </p:clrMapOvr>
  <mc:AlternateContent xmlns:mc="http://schemas.openxmlformats.org/markup-compatibility/2006" xmlns:p14="http://schemas.microsoft.com/office/powerpoint/2010/main">
    <mc:Choice Requires="p14">
      <p:transition spd="slow" p14:dur="2000" advTm="40933"/>
    </mc:Choice>
    <mc:Fallback xmlns="">
      <p:transition spd="slow" advTm="4093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70860" y="2145891"/>
                <a:ext cx="4312803" cy="2516073"/>
              </a:xfrm>
              <a:prstGeom prst="rect">
                <a:avLst/>
              </a:prstGeom>
            </p:spPr>
            <p:txBody>
              <a:bodyPr wrap="square">
                <a:spAutoFit/>
              </a:bodyPr>
              <a:lstStyle/>
              <a:p>
                <a:pPr indent="200025" algn="just"/>
                <a:endParaRPr lang="en-US" altLang="zh-CN" kern="100" dirty="0" smtClean="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𝑛</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的度为</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𝐸𝑣𝑒𝑛𝑡</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𝑚</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𝑎𝑑𝑑</m:t>
                    </m:r>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endParaRPr lang="en-US" altLang="zh-CN" sz="135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70860" y="2145891"/>
                <a:ext cx="4312803" cy="2516073"/>
              </a:xfrm>
              <a:prstGeom prst="rect">
                <a:avLst/>
              </a:prstGeom>
              <a:blipFill rotWithShape="0">
                <a:blip r:embed="rId2"/>
                <a:stretch>
                  <a:fillRect l="-1273" r="-6365"/>
                </a:stretch>
              </a:blipFill>
            </p:spPr>
            <p:txBody>
              <a:bodyPr/>
              <a:lstStyle/>
              <a:p>
                <a:r>
                  <a:rPr lang="zh-CN" altLang="en-US">
                    <a:noFill/>
                  </a:rPr>
                  <a:t> </a:t>
                </a:r>
              </a:p>
            </p:txBody>
          </p:sp>
        </mc:Fallback>
      </mc:AlternateContent>
      <p:pic>
        <p:nvPicPr>
          <p:cNvPr id="16" name="图片 15"/>
          <p:cNvPicPr>
            <a:picLocks noChangeAspect="1"/>
          </p:cNvPicPr>
          <p:nvPr/>
        </p:nvPicPr>
        <p:blipFill>
          <a:blip r:embed="rId3"/>
          <a:stretch>
            <a:fillRect/>
          </a:stretch>
        </p:blipFill>
        <p:spPr>
          <a:xfrm>
            <a:off x="4883663" y="1904642"/>
            <a:ext cx="2380384" cy="1761485"/>
          </a:xfrm>
          <a:prstGeom prst="rect">
            <a:avLst/>
          </a:prstGeom>
        </p:spPr>
      </p:pic>
      <p:sp>
        <p:nvSpPr>
          <p:cNvPr id="17" name="文本框 16"/>
          <p:cNvSpPr txBox="1"/>
          <p:nvPr/>
        </p:nvSpPr>
        <p:spPr>
          <a:xfrm>
            <a:off x="7264047" y="2299050"/>
            <a:ext cx="1693718" cy="923330"/>
          </a:xfrm>
          <a:prstGeom prst="rect">
            <a:avLst/>
          </a:prstGeom>
          <a:noFill/>
        </p:spPr>
        <p:txBody>
          <a:bodyPr wrap="square" rtlCol="0">
            <a:spAutoFit/>
          </a:bodyPr>
          <a:lstStyle/>
          <a:p>
            <a:r>
              <a:rPr lang="en-US" altLang="zh-CN" sz="1350" dirty="0"/>
              <a:t>State1 :</a:t>
            </a:r>
          </a:p>
          <a:p>
            <a:r>
              <a:rPr lang="zh-CN" altLang="en-US" sz="1350" dirty="0"/>
              <a:t>（</a:t>
            </a:r>
            <a:r>
              <a:rPr lang="en-US" altLang="zh-CN" sz="1350" dirty="0"/>
              <a:t>a,1</a:t>
            </a:r>
            <a:r>
              <a:rPr lang="zh-CN" altLang="en-US" sz="1350" dirty="0"/>
              <a:t>）</a:t>
            </a:r>
            <a:r>
              <a:rPr lang="en-US" altLang="zh-CN" sz="1350" dirty="0"/>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p>
        </p:txBody>
      </p:sp>
      <p:sp>
        <p:nvSpPr>
          <p:cNvPr id="18" name="文本框 17"/>
          <p:cNvSpPr txBox="1"/>
          <p:nvPr/>
        </p:nvSpPr>
        <p:spPr>
          <a:xfrm>
            <a:off x="7264047" y="4396507"/>
            <a:ext cx="1392382" cy="507831"/>
          </a:xfrm>
          <a:prstGeom prst="rect">
            <a:avLst/>
          </a:prstGeom>
          <a:noFill/>
        </p:spPr>
        <p:txBody>
          <a:bodyPr wrap="square" rtlCol="0">
            <a:spAutoFit/>
          </a:bodyPr>
          <a:lstStyle/>
          <a:p>
            <a:r>
              <a:rPr lang="en-US" altLang="zh-CN" sz="1350" dirty="0"/>
              <a:t>Event:</a:t>
            </a:r>
          </a:p>
          <a:p>
            <a:r>
              <a:rPr lang="en-US" altLang="zh-CN" sz="1350" dirty="0"/>
              <a:t>Z = (e(a, f)</a:t>
            </a:r>
            <a:r>
              <a:rPr lang="zh-CN" altLang="en-US" sz="1350" dirty="0"/>
              <a:t>，</a:t>
            </a:r>
            <a:r>
              <a:rPr lang="en-US" altLang="zh-CN" sz="1350" dirty="0"/>
              <a:t>add)</a:t>
            </a:r>
            <a:endParaRPr lang="zh-CN" altLang="en-US" sz="1350" dirty="0"/>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23" name="图片 22"/>
          <p:cNvPicPr>
            <a:picLocks noChangeAspect="1"/>
          </p:cNvPicPr>
          <p:nvPr/>
        </p:nvPicPr>
        <p:blipFill>
          <a:blip r:embed="rId4"/>
          <a:stretch>
            <a:fillRect/>
          </a:stretch>
        </p:blipFill>
        <p:spPr>
          <a:xfrm>
            <a:off x="6203373" y="4176200"/>
            <a:ext cx="437324" cy="1196598"/>
          </a:xfrm>
          <a:prstGeom prst="rect">
            <a:avLst/>
          </a:prstGeom>
        </p:spPr>
      </p:pic>
    </p:spTree>
    <p:extLst>
      <p:ext uri="{BB962C8B-B14F-4D97-AF65-F5344CB8AC3E}">
        <p14:creationId xmlns:p14="http://schemas.microsoft.com/office/powerpoint/2010/main" val="3767807175"/>
      </p:ext>
    </p:extLst>
  </p:cSld>
  <p:clrMapOvr>
    <a:masterClrMapping/>
  </p:clrMapOvr>
  <mc:AlternateContent xmlns:mc="http://schemas.openxmlformats.org/markup-compatibility/2006" xmlns:p14="http://schemas.microsoft.com/office/powerpoint/2010/main">
    <mc:Choice Requires="p14">
      <p:transition spd="slow" p14:dur="2000" advTm="2420"/>
    </mc:Choice>
    <mc:Fallback xmlns="">
      <p:transition spd="slow" advTm="242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58324" y="1893217"/>
                <a:ext cx="5167067" cy="923330"/>
              </a:xfrm>
              <a:prstGeom prst="rect">
                <a:avLst/>
              </a:prstGeom>
            </p:spPr>
            <p:txBody>
              <a:bodyPr wrap="square">
                <a:spAutoFit/>
              </a:bodyPr>
              <a:lstStyle/>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en-US" dirty="0"/>
                  <a:t>（</a:t>
                </a:r>
                <a:r>
                  <a:rPr lang="en-US" altLang="zh-CN" dirty="0"/>
                  <a:t>3</a:t>
                </a:r>
                <a:r>
                  <a:rPr lang="zh-CN" altLang="en-US" dirty="0"/>
                  <a:t>）</a:t>
                </a:r>
                <a:r>
                  <a:rPr lang="zh-CN" altLang="zh-CN" dirty="0"/>
                  <a:t>定义图的</a:t>
                </a:r>
                <a14:m>
                  <m:oMath xmlns:m="http://schemas.openxmlformats.org/officeDocument/2006/math">
                    <m:r>
                      <a:rPr lang="en-US" altLang="zh-CN" i="1">
                        <a:latin typeface="Cambria Math" panose="02040503050406030204" pitchFamily="18" charset="0"/>
                      </a:rPr>
                      <m:t>𝑈𝑝𝑑𝑎𝑡𝑒</m:t>
                    </m:r>
                  </m:oMath>
                </a14:m>
                <a:r>
                  <a:rPr lang="zh-CN" altLang="zh-CN" dirty="0"/>
                  <a:t>方法：</a:t>
                </a:r>
              </a:p>
              <a:p>
                <a:r>
                  <a:rPr lang="en-US" altLang="zh-CN" dirty="0"/>
                  <a:t>	</a:t>
                </a:r>
                <a:endParaRPr lang="en-US" altLang="zh-CN"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44431" y="1381289"/>
                <a:ext cx="6889423" cy="1200329"/>
              </a:xfrm>
              <a:prstGeom prst="rect">
                <a:avLst/>
              </a:prstGeom>
              <a:blipFill rotWithShape="0">
                <a:blip r:embed="rId2"/>
                <a:stretch>
                  <a:fillRect/>
                </a:stretch>
              </a:blipFill>
            </p:spPr>
            <p:txBody>
              <a:bodyPr/>
              <a:lstStyle/>
              <a:p>
                <a:r>
                  <a:rPr lang="zh-CN" altLang="en-US">
                    <a:noFill/>
                  </a:rPr>
                  <a:t> </a:t>
                </a:r>
              </a:p>
            </p:txBody>
          </p:sp>
        </mc:Fallback>
      </mc:AlternateContent>
      <p:sp>
        <p:nvSpPr>
          <p:cNvPr id="17" name="文本框 16"/>
          <p:cNvSpPr txBox="1"/>
          <p:nvPr/>
        </p:nvSpPr>
        <p:spPr>
          <a:xfrm>
            <a:off x="5725391" y="4202422"/>
            <a:ext cx="1693718" cy="923330"/>
          </a:xfrm>
          <a:prstGeom prst="rect">
            <a:avLst/>
          </a:prstGeom>
          <a:noFill/>
        </p:spPr>
        <p:txBody>
          <a:bodyPr wrap="square" rtlCol="0">
            <a:spAutoFit/>
          </a:bodyPr>
          <a:lstStyle/>
          <a:p>
            <a:r>
              <a:rPr lang="en-US" altLang="zh-CN" sz="1350" dirty="0"/>
              <a:t>State2 :</a:t>
            </a:r>
          </a:p>
          <a:p>
            <a:r>
              <a:rPr lang="zh-CN" altLang="en-US" sz="1350" dirty="0">
                <a:solidFill>
                  <a:srgbClr val="ED7D31"/>
                </a:solidFill>
              </a:rPr>
              <a:t>（</a:t>
            </a:r>
            <a:r>
              <a:rPr lang="en-US" altLang="zh-CN" sz="1350" dirty="0">
                <a:solidFill>
                  <a:srgbClr val="ED7D31"/>
                </a:solidFill>
              </a:rPr>
              <a:t>a,2</a:t>
            </a:r>
            <a:r>
              <a:rPr lang="zh-CN" altLang="en-US" sz="1350" dirty="0">
                <a:solidFill>
                  <a:srgbClr val="ED7D31"/>
                </a:solidFill>
              </a:rPr>
              <a:t>）</a:t>
            </a:r>
            <a:r>
              <a:rPr lang="en-US" altLang="zh-CN" sz="1350" dirty="0">
                <a:solidFill>
                  <a:srgbClr val="ED7D31"/>
                </a:solidFill>
              </a:rPr>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r>
              <a:rPr lang="zh-CN" altLang="en-US" sz="1350" dirty="0">
                <a:solidFill>
                  <a:srgbClr val="ED7D31"/>
                </a:solidFill>
              </a:rPr>
              <a:t>（</a:t>
            </a:r>
            <a:r>
              <a:rPr lang="en-US" altLang="zh-CN" sz="1350" dirty="0">
                <a:solidFill>
                  <a:srgbClr val="ED7D31"/>
                </a:solidFill>
              </a:rPr>
              <a:t>f,1</a:t>
            </a:r>
            <a:r>
              <a:rPr lang="zh-CN" altLang="en-US" sz="1350" dirty="0">
                <a:solidFill>
                  <a:srgbClr val="ED7D31"/>
                </a:solidFill>
              </a:rPr>
              <a:t>）</a:t>
            </a:r>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5487818" y="2206878"/>
            <a:ext cx="2435714" cy="1714286"/>
          </a:xfrm>
          <a:prstGeom prst="rect">
            <a:avLst/>
          </a:prstGeom>
        </p:spPr>
      </p:pic>
      <p:pic>
        <p:nvPicPr>
          <p:cNvPr id="4" name="图片 3"/>
          <p:cNvPicPr>
            <a:picLocks noChangeAspect="1"/>
          </p:cNvPicPr>
          <p:nvPr/>
        </p:nvPicPr>
        <p:blipFill>
          <a:blip r:embed="rId4"/>
          <a:stretch>
            <a:fillRect/>
          </a:stretch>
        </p:blipFill>
        <p:spPr>
          <a:xfrm>
            <a:off x="1498742" y="2516228"/>
            <a:ext cx="2753943" cy="3144086"/>
          </a:xfrm>
          <a:prstGeom prst="rect">
            <a:avLst/>
          </a:prstGeom>
        </p:spPr>
      </p:pic>
    </p:spTree>
    <p:extLst>
      <p:ext uri="{BB962C8B-B14F-4D97-AF65-F5344CB8AC3E}">
        <p14:creationId xmlns:p14="http://schemas.microsoft.com/office/powerpoint/2010/main" val="371076836"/>
      </p:ext>
    </p:extLst>
  </p:cSld>
  <p:clrMapOvr>
    <a:masterClrMapping/>
  </p:clrMapOvr>
  <mc:AlternateContent xmlns:mc="http://schemas.openxmlformats.org/markup-compatibility/2006" xmlns:p14="http://schemas.microsoft.com/office/powerpoint/2010/main">
    <mc:Choice Requires="p14">
      <p:transition spd="slow" p14:dur="2000" advTm="855"/>
    </mc:Choice>
    <mc:Fallback xmlns="">
      <p:transition spd="slow" advTm="85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lstStyle/>
          <a:p>
            <a:r>
              <a:rPr lang="zh-CN" altLang="en-US" dirty="0" smtClean="0"/>
              <a:t>研究背景与相关工作</a:t>
            </a:r>
            <a:endParaRPr lang="en-US" altLang="zh-CN" dirty="0" smtClean="0"/>
          </a:p>
          <a:p>
            <a:r>
              <a:rPr lang="zh-CN" altLang="en-US" dirty="0" smtClean="0"/>
              <a:t>研究目标</a:t>
            </a:r>
            <a:endParaRPr lang="en-US" altLang="zh-CN" dirty="0" smtClean="0"/>
          </a:p>
          <a:p>
            <a:r>
              <a:rPr lang="zh-CN" altLang="en-US" dirty="0" smtClean="0"/>
              <a:t>模型与算法设计</a:t>
            </a:r>
            <a:endParaRPr lang="en-US" altLang="zh-CN" dirty="0" smtClean="0"/>
          </a:p>
          <a:p>
            <a:r>
              <a:rPr lang="zh-CN" altLang="en-US" dirty="0" smtClean="0"/>
              <a:t>系统设计与实现</a:t>
            </a:r>
            <a:endParaRPr lang="en-US" altLang="zh-CN" dirty="0" smtClean="0"/>
          </a:p>
          <a:p>
            <a:r>
              <a:rPr lang="zh-CN" altLang="en-US" dirty="0" smtClean="0"/>
              <a:t>实验结果和演示</a:t>
            </a:r>
            <a:endParaRPr lang="en-US" altLang="zh-CN" dirty="0" smtClean="0"/>
          </a:p>
          <a:p>
            <a:r>
              <a:rPr lang="zh-CN" altLang="en-US" dirty="0" smtClean="0"/>
              <a:t>总结和计划</a:t>
            </a:r>
            <a:endParaRPr lang="zh-CN" altLang="en-US" dirty="0"/>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3080"/>
    </mc:Choice>
    <mc:Fallback xmlns="">
      <p:transition spd="slow" advTm="308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状态如何存储和更新？</a:t>
            </a:r>
            <a:endParaRPr lang="en-US" altLang="zh-CN" sz="2100"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1875557" y="2145058"/>
            <a:ext cx="1117025" cy="369332"/>
          </a:xfrm>
          <a:prstGeom prst="rect">
            <a:avLst/>
          </a:prstGeom>
          <a:noFill/>
        </p:spPr>
        <p:txBody>
          <a:bodyPr wrap="square" rtlCol="0">
            <a:spAutoFit/>
          </a:bodyPr>
          <a:lstStyle/>
          <a:p>
            <a:r>
              <a:rPr lang="zh-CN" altLang="en-US" dirty="0"/>
              <a:t>独立状态</a:t>
            </a:r>
          </a:p>
        </p:txBody>
      </p:sp>
      <p:sp>
        <p:nvSpPr>
          <p:cNvPr id="10" name="文本框 9"/>
          <p:cNvSpPr txBox="1"/>
          <p:nvPr/>
        </p:nvSpPr>
        <p:spPr>
          <a:xfrm>
            <a:off x="5608491" y="2111193"/>
            <a:ext cx="1148197" cy="369332"/>
          </a:xfrm>
          <a:prstGeom prst="rect">
            <a:avLst/>
          </a:prstGeom>
          <a:noFill/>
        </p:spPr>
        <p:txBody>
          <a:bodyPr wrap="square" rtlCol="0">
            <a:spAutoFit/>
          </a:bodyPr>
          <a:lstStyle/>
          <a:p>
            <a:r>
              <a:rPr lang="zh-CN" altLang="en-US" dirty="0"/>
              <a:t>关联状态</a:t>
            </a:r>
          </a:p>
        </p:txBody>
      </p:sp>
      <p:sp>
        <p:nvSpPr>
          <p:cNvPr id="5" name="文本框 4"/>
          <p:cNvSpPr txBox="1"/>
          <p:nvPr/>
        </p:nvSpPr>
        <p:spPr>
          <a:xfrm>
            <a:off x="923461" y="2554222"/>
            <a:ext cx="3387437" cy="1477328"/>
          </a:xfrm>
          <a:prstGeom prst="rect">
            <a:avLst/>
          </a:prstGeom>
          <a:noFill/>
        </p:spPr>
        <p:txBody>
          <a:bodyPr wrap="square" rtlCol="0">
            <a:spAutoFit/>
          </a:bodyPr>
          <a:lstStyle/>
          <a:p>
            <a:r>
              <a:rPr lang="zh-CN" altLang="en-US" dirty="0"/>
              <a:t>状态内部的各个</a:t>
            </a:r>
            <a:r>
              <a:rPr lang="zh-CN" altLang="en-US" b="1" dirty="0"/>
              <a:t>因子</a:t>
            </a:r>
            <a:r>
              <a:rPr lang="en-US" altLang="zh-CN" sz="1200" dirty="0"/>
              <a:t>[</a:t>
            </a:r>
            <a:r>
              <a:rPr lang="zh-CN" altLang="en-US" sz="1200" dirty="0"/>
              <a:t>注</a:t>
            </a:r>
            <a:r>
              <a:rPr lang="en-US" altLang="zh-CN" sz="1200" dirty="0"/>
              <a:t>1]</a:t>
            </a:r>
            <a:r>
              <a:rPr lang="zh-CN" altLang="en-US" dirty="0"/>
              <a:t>之间是独立的，一个因子状态的更新不会影响到其他因子状态的跟新。</a:t>
            </a:r>
            <a:endParaRPr lang="en-US" altLang="zh-CN" dirty="0"/>
          </a:p>
          <a:p>
            <a:endParaRPr lang="en-US" altLang="zh-CN" dirty="0"/>
          </a:p>
          <a:p>
            <a:r>
              <a:rPr lang="zh-CN" altLang="en-US" dirty="0" smtClean="0"/>
              <a:t>如</a:t>
            </a:r>
            <a:r>
              <a:rPr lang="en-US" altLang="zh-CN" dirty="0" smtClean="0"/>
              <a:t>Degree Distribution</a:t>
            </a:r>
            <a:r>
              <a:rPr lang="zh-CN" altLang="en-US" dirty="0" smtClean="0"/>
              <a:t>算法等</a:t>
            </a:r>
            <a:r>
              <a:rPr lang="zh-CN" altLang="en-US" dirty="0"/>
              <a:t>。</a:t>
            </a:r>
          </a:p>
        </p:txBody>
      </p:sp>
      <p:sp>
        <p:nvSpPr>
          <p:cNvPr id="12" name="文本框 11"/>
          <p:cNvSpPr txBox="1"/>
          <p:nvPr/>
        </p:nvSpPr>
        <p:spPr>
          <a:xfrm>
            <a:off x="4816184" y="2548680"/>
            <a:ext cx="3423807" cy="1754326"/>
          </a:xfrm>
          <a:prstGeom prst="rect">
            <a:avLst/>
          </a:prstGeom>
          <a:noFill/>
        </p:spPr>
        <p:txBody>
          <a:bodyPr wrap="square" rtlCol="0">
            <a:spAutoFit/>
          </a:bodyPr>
          <a:lstStyle/>
          <a:p>
            <a:r>
              <a:rPr lang="zh-CN" altLang="en-US" dirty="0"/>
              <a:t>状态内部的各个因子之间是相关的，一个因子的状态发生变化后，会引起其他因子的状态的更新。</a:t>
            </a:r>
            <a:endParaRPr lang="en-US" altLang="zh-CN" dirty="0"/>
          </a:p>
          <a:p>
            <a:endParaRPr lang="en-US" altLang="zh-CN" dirty="0"/>
          </a:p>
          <a:p>
            <a:r>
              <a:rPr lang="zh-CN" altLang="en-US" dirty="0"/>
              <a:t>如</a:t>
            </a:r>
            <a:r>
              <a:rPr lang="en-US" altLang="zh-CN" dirty="0"/>
              <a:t>PageRank</a:t>
            </a:r>
            <a:r>
              <a:rPr lang="zh-CN" altLang="en-US" dirty="0"/>
              <a:t>算法，</a:t>
            </a:r>
            <a:endParaRPr lang="en-US" altLang="zh-CN" dirty="0"/>
          </a:p>
          <a:p>
            <a:r>
              <a:rPr lang="en-US" altLang="zh-CN" kern="100" dirty="0">
                <a:latin typeface="Calibri" panose="020F0502020204030204" pitchFamily="34" charset="0"/>
                <a:cs typeface="Times New Roman" panose="02020603050405020304" pitchFamily="18" charset="0"/>
              </a:rPr>
              <a:t>Single Source Shortest Path</a:t>
            </a:r>
            <a:r>
              <a:rPr lang="zh-CN" altLang="en-US" kern="100" dirty="0">
                <a:latin typeface="Calibri" panose="020F0502020204030204" pitchFamily="34" charset="0"/>
                <a:cs typeface="Times New Roman" panose="02020603050405020304" pitchFamily="18" charset="0"/>
              </a:rPr>
              <a:t>算法</a:t>
            </a:r>
            <a:r>
              <a:rPr lang="zh-CN" altLang="en-US" dirty="0"/>
              <a:t>等。</a:t>
            </a:r>
          </a:p>
        </p:txBody>
      </p:sp>
      <p:sp>
        <p:nvSpPr>
          <p:cNvPr id="6" name="文本框 5"/>
          <p:cNvSpPr txBox="1"/>
          <p:nvPr/>
        </p:nvSpPr>
        <p:spPr>
          <a:xfrm>
            <a:off x="1018309" y="4567820"/>
            <a:ext cx="7221682" cy="715581"/>
          </a:xfrm>
          <a:prstGeom prst="rect">
            <a:avLst/>
          </a:prstGeom>
          <a:noFill/>
        </p:spPr>
        <p:txBody>
          <a:bodyPr wrap="square" rtlCol="0">
            <a:spAutoFit/>
          </a:bodyPr>
          <a:lstStyle/>
          <a:p>
            <a:r>
              <a:rPr lang="zh-CN" altLang="en-US" sz="1350" dirty="0"/>
              <a:t>注</a:t>
            </a:r>
            <a:r>
              <a:rPr lang="en-US" altLang="zh-CN" sz="1350" dirty="0"/>
              <a:t>1</a:t>
            </a:r>
            <a:r>
              <a:rPr lang="zh-CN" altLang="en-US" sz="1350" dirty="0"/>
              <a:t>： 这里所说的因子，是指状态的基本组成单位，如在统计各个顶点的度时，这里的因子就可以是顶点；在统计整个图的顶点数目时，这里的因子就是一个计数器。因此，因子是从用户角度定义的，是状态的基元。</a:t>
            </a:r>
          </a:p>
        </p:txBody>
      </p:sp>
    </p:spTree>
    <p:extLst>
      <p:ext uri="{BB962C8B-B14F-4D97-AF65-F5344CB8AC3E}">
        <p14:creationId xmlns:p14="http://schemas.microsoft.com/office/powerpoint/2010/main" val="3755150898"/>
      </p:ext>
    </p:extLst>
  </p:cSld>
  <p:clrMapOvr>
    <a:masterClrMapping/>
  </p:clrMapOvr>
  <mc:AlternateContent xmlns:mc="http://schemas.openxmlformats.org/markup-compatibility/2006" xmlns:p14="http://schemas.microsoft.com/office/powerpoint/2010/main">
    <mc:Choice Requires="p14">
      <p:transition spd="slow" p14:dur="2000" advTm="68166"/>
    </mc:Choice>
    <mc:Fallback xmlns="">
      <p:transition spd="slow" advTm="68166"/>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37" name="图片 36" descr="图片1"/>
          <p:cNvPicPr/>
          <p:nvPr/>
        </p:nvPicPr>
        <p:blipFill>
          <a:blip r:embed="rId4">
            <a:extLst>
              <a:ext uri="{28A0092B-C50C-407E-A947-70E740481C1C}">
                <a14:useLocalDpi xmlns:a14="http://schemas.microsoft.com/office/drawing/2010/main" val="0"/>
              </a:ext>
            </a:extLst>
          </a:blip>
          <a:srcRect/>
          <a:stretch>
            <a:fillRect/>
          </a:stretch>
        </p:blipFill>
        <p:spPr bwMode="auto">
          <a:xfrm>
            <a:off x="2806261" y="1948703"/>
            <a:ext cx="4524703" cy="3540457"/>
          </a:xfrm>
          <a:prstGeom prst="rect">
            <a:avLst/>
          </a:prstGeom>
          <a:noFill/>
          <a:ln>
            <a:noFill/>
          </a:ln>
        </p:spPr>
      </p:pic>
    </p:spTree>
    <p:custDataLst>
      <p:tags r:id="rId1"/>
    </p:custDataLst>
    <p:extLst>
      <p:ext uri="{BB962C8B-B14F-4D97-AF65-F5344CB8AC3E}">
        <p14:creationId xmlns:p14="http://schemas.microsoft.com/office/powerpoint/2010/main" val="3903038008"/>
      </p:ext>
    </p:extLst>
  </p:cSld>
  <p:clrMapOvr>
    <a:masterClrMapping/>
  </p:clrMapOvr>
  <mc:AlternateContent xmlns:mc="http://schemas.openxmlformats.org/markup-compatibility/2006" xmlns:p14="http://schemas.microsoft.com/office/powerpoint/2010/main">
    <mc:Choice Requires="p14">
      <p:transition spd="slow" p14:dur="2000" advTm="82024"/>
    </mc:Choice>
    <mc:Fallback xmlns="">
      <p:transition spd="slow" advTm="82024"/>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353143" y="1533205"/>
            <a:ext cx="595708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独立状态的存储和更新：分布式存储</a:t>
            </a:r>
            <a:r>
              <a:rPr lang="en-US" altLang="zh-CN" sz="2100" kern="100" dirty="0">
                <a:latin typeface="Calibri" panose="020F0502020204030204" pitchFamily="34" charset="0"/>
                <a:cs typeface="Times New Roman" panose="02020603050405020304" pitchFamily="18" charset="0"/>
              </a:rPr>
              <a:t>&amp;</a:t>
            </a:r>
            <a:r>
              <a:rPr lang="zh-CN" altLang="en-US" sz="2100" kern="100" dirty="0">
                <a:latin typeface="Calibri" panose="020F0502020204030204" pitchFamily="34" charset="0"/>
                <a:cs typeface="Times New Roman" panose="02020603050405020304" pitchFamily="18" charset="0"/>
              </a:rPr>
              <a:t>并发更新</a:t>
            </a:r>
            <a:endParaRPr lang="en-US" altLang="zh-CN" sz="2100" kern="100" dirty="0">
              <a:latin typeface="Calibri" panose="020F0502020204030204" pitchFamily="34" charset="0"/>
              <a:cs typeface="Times New Roman" panose="02020603050405020304" pitchFamily="18" charset="0"/>
            </a:endParaRPr>
          </a:p>
        </p:txBody>
      </p:sp>
      <p:sp>
        <p:nvSpPr>
          <p:cNvPr id="14" name="文本框 13"/>
          <p:cNvSpPr txBox="1"/>
          <p:nvPr/>
        </p:nvSpPr>
        <p:spPr>
          <a:xfrm>
            <a:off x="758536" y="2404137"/>
            <a:ext cx="2992583" cy="715581"/>
          </a:xfrm>
          <a:prstGeom prst="rect">
            <a:avLst/>
          </a:prstGeom>
          <a:noFill/>
        </p:spPr>
        <p:txBody>
          <a:bodyPr wrap="square" rtlCol="0">
            <a:spAutoFit/>
          </a:bodyPr>
          <a:lstStyle/>
          <a:p>
            <a:r>
              <a:rPr lang="zh-CN" altLang="en-US" sz="1350" dirty="0"/>
              <a:t>独立状态因为因子之间不会相互干扰，所以可以独立</a:t>
            </a:r>
            <a:r>
              <a:rPr lang="zh-CN" altLang="en-US" sz="1350" b="1" dirty="0"/>
              <a:t>分布式存储</a:t>
            </a:r>
            <a:r>
              <a:rPr lang="zh-CN" altLang="en-US" sz="1350" dirty="0"/>
              <a:t>在多机节点上，并且可以进行</a:t>
            </a:r>
            <a:r>
              <a:rPr lang="zh-CN" altLang="en-US" sz="1350" b="1" dirty="0"/>
              <a:t>并发更新</a:t>
            </a:r>
          </a:p>
        </p:txBody>
      </p:sp>
      <p:pic>
        <p:nvPicPr>
          <p:cNvPr id="4" name="图片 3"/>
          <p:cNvPicPr>
            <a:picLocks noChangeAspect="1"/>
          </p:cNvPicPr>
          <p:nvPr/>
        </p:nvPicPr>
        <p:blipFill>
          <a:blip r:embed="rId2"/>
          <a:stretch>
            <a:fillRect/>
          </a:stretch>
        </p:blipFill>
        <p:spPr>
          <a:xfrm>
            <a:off x="1001603" y="1993240"/>
            <a:ext cx="6660159" cy="4271164"/>
          </a:xfrm>
          <a:prstGeom prst="rect">
            <a:avLst/>
          </a:prstGeom>
        </p:spPr>
      </p:pic>
    </p:spTree>
    <p:extLst>
      <p:ext uri="{BB962C8B-B14F-4D97-AF65-F5344CB8AC3E}">
        <p14:creationId xmlns:p14="http://schemas.microsoft.com/office/powerpoint/2010/main" val="3141845770"/>
      </p:ext>
    </p:extLst>
  </p:cSld>
  <p:clrMapOvr>
    <a:masterClrMapping/>
  </p:clrMapOvr>
  <mc:AlternateContent xmlns:mc="http://schemas.openxmlformats.org/markup-compatibility/2006" xmlns:p14="http://schemas.microsoft.com/office/powerpoint/2010/main">
    <mc:Choice Requires="p14">
      <p:transition spd="slow" p14:dur="2000" advTm="12310"/>
    </mc:Choice>
    <mc:Fallback xmlns="">
      <p:transition spd="slow" advTm="1231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8"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sp>
        <p:nvSpPr>
          <p:cNvPr id="6" name="圆角矩形标注 5"/>
          <p:cNvSpPr/>
          <p:nvPr/>
        </p:nvSpPr>
        <p:spPr>
          <a:xfrm>
            <a:off x="1839191" y="2587226"/>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a:t>
            </a:r>
          </a:p>
        </p:txBody>
      </p:sp>
      <p:sp>
        <p:nvSpPr>
          <p:cNvPr id="11" name="圆角矩形标注 10"/>
          <p:cNvSpPr/>
          <p:nvPr/>
        </p:nvSpPr>
        <p:spPr>
          <a:xfrm>
            <a:off x="5549230" y="2587226"/>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a:t>
            </a:r>
          </a:p>
        </p:txBody>
      </p:sp>
      <p:sp>
        <p:nvSpPr>
          <p:cNvPr id="12" name="圆角矩形标注 11"/>
          <p:cNvSpPr/>
          <p:nvPr/>
        </p:nvSpPr>
        <p:spPr>
          <a:xfrm>
            <a:off x="3868751" y="2271451"/>
            <a:ext cx="1438650" cy="562993"/>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b</a:t>
            </a:r>
            <a:r>
              <a:rPr lang="zh-CN" altLang="en-US" sz="1350" dirty="0"/>
              <a:t>节点将如何进行更新呢？</a:t>
            </a:r>
          </a:p>
        </p:txBody>
      </p:sp>
      <p:pic>
        <p:nvPicPr>
          <p:cNvPr id="4" name="图片 3"/>
          <p:cNvPicPr>
            <a:picLocks noChangeAspect="1"/>
          </p:cNvPicPr>
          <p:nvPr/>
        </p:nvPicPr>
        <p:blipFill>
          <a:blip r:embed="rId2"/>
          <a:stretch>
            <a:fillRect/>
          </a:stretch>
        </p:blipFill>
        <p:spPr>
          <a:xfrm>
            <a:off x="2972017" y="2847144"/>
            <a:ext cx="3348291" cy="3034125"/>
          </a:xfrm>
          <a:prstGeom prst="rect">
            <a:avLst/>
          </a:prstGeom>
        </p:spPr>
      </p:pic>
    </p:spTree>
    <p:extLst>
      <p:ext uri="{BB962C8B-B14F-4D97-AF65-F5344CB8AC3E}">
        <p14:creationId xmlns:p14="http://schemas.microsoft.com/office/powerpoint/2010/main" val="171820262"/>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5" y="1533205"/>
            <a:ext cx="4426213"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关联状态的存储和更新：串行更新</a:t>
            </a:r>
            <a:endParaRPr lang="en-US" altLang="zh-CN" sz="2100" kern="100" dirty="0">
              <a:latin typeface="Calibri" panose="020F0502020204030204" pitchFamily="34" charset="0"/>
              <a:cs typeface="Times New Roman" panose="02020603050405020304" pitchFamily="18" charset="0"/>
            </a:endParaRPr>
          </a:p>
        </p:txBody>
      </p:sp>
      <p:sp>
        <p:nvSpPr>
          <p:cNvPr id="15" name="文本框 14"/>
          <p:cNvSpPr txBox="1"/>
          <p:nvPr/>
        </p:nvSpPr>
        <p:spPr>
          <a:xfrm>
            <a:off x="1423555" y="2166505"/>
            <a:ext cx="2743200" cy="507831"/>
          </a:xfrm>
          <a:prstGeom prst="rect">
            <a:avLst/>
          </a:prstGeom>
          <a:noFill/>
        </p:spPr>
        <p:txBody>
          <a:bodyPr wrap="square" rtlCol="0">
            <a:spAutoFit/>
          </a:bodyPr>
          <a:lstStyle/>
          <a:p>
            <a:r>
              <a:rPr lang="en-US" altLang="zh-CN" sz="1350" dirty="0"/>
              <a:t>a</a:t>
            </a:r>
            <a:r>
              <a:rPr lang="zh-CN" altLang="en-US" sz="1350" dirty="0"/>
              <a:t>节点先对其影响的节点进行更新，在此更新阶段，其他节点不更新</a:t>
            </a:r>
          </a:p>
        </p:txBody>
      </p:sp>
      <p:sp>
        <p:nvSpPr>
          <p:cNvPr id="16" name="文本框 15"/>
          <p:cNvSpPr txBox="1"/>
          <p:nvPr/>
        </p:nvSpPr>
        <p:spPr>
          <a:xfrm>
            <a:off x="5340926" y="2166505"/>
            <a:ext cx="2743200" cy="507831"/>
          </a:xfrm>
          <a:prstGeom prst="rect">
            <a:avLst/>
          </a:prstGeom>
          <a:noFill/>
        </p:spPr>
        <p:txBody>
          <a:bodyPr wrap="square" rtlCol="0">
            <a:spAutoFit/>
          </a:bodyPr>
          <a:lstStyle/>
          <a:p>
            <a:r>
              <a:rPr lang="en-US" altLang="zh-CN" sz="1350" dirty="0"/>
              <a:t>a</a:t>
            </a:r>
            <a:r>
              <a:rPr lang="zh-CN" altLang="en-US" sz="1350" dirty="0"/>
              <a:t>节点更新完毕之后，</a:t>
            </a:r>
            <a:r>
              <a:rPr lang="en-US" altLang="zh-CN" sz="1350" dirty="0"/>
              <a:t>e</a:t>
            </a:r>
            <a:r>
              <a:rPr lang="zh-CN" altLang="en-US" sz="1350" dirty="0"/>
              <a:t>节点再对其影响的节点进行更新</a:t>
            </a:r>
          </a:p>
        </p:txBody>
      </p:sp>
      <p:sp>
        <p:nvSpPr>
          <p:cNvPr id="17" name="右箭头 16"/>
          <p:cNvSpPr/>
          <p:nvPr/>
        </p:nvSpPr>
        <p:spPr>
          <a:xfrm>
            <a:off x="4331681" y="2249632"/>
            <a:ext cx="759865" cy="301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p:cNvPicPr>
            <a:picLocks noChangeAspect="1"/>
          </p:cNvPicPr>
          <p:nvPr/>
        </p:nvPicPr>
        <p:blipFill>
          <a:blip r:embed="rId2"/>
          <a:stretch>
            <a:fillRect/>
          </a:stretch>
        </p:blipFill>
        <p:spPr>
          <a:xfrm>
            <a:off x="1197951" y="2714786"/>
            <a:ext cx="3194407" cy="3034125"/>
          </a:xfrm>
          <a:prstGeom prst="rect">
            <a:avLst/>
          </a:prstGeom>
        </p:spPr>
      </p:pic>
      <p:pic>
        <p:nvPicPr>
          <p:cNvPr id="5" name="图片 4"/>
          <p:cNvPicPr>
            <a:picLocks noChangeAspect="1"/>
          </p:cNvPicPr>
          <p:nvPr/>
        </p:nvPicPr>
        <p:blipFill>
          <a:blip r:embed="rId3"/>
          <a:stretch>
            <a:fillRect/>
          </a:stretch>
        </p:blipFill>
        <p:spPr>
          <a:xfrm>
            <a:off x="5091546" y="2674336"/>
            <a:ext cx="3194407" cy="3034125"/>
          </a:xfrm>
          <a:prstGeom prst="rect">
            <a:avLst/>
          </a:prstGeom>
        </p:spPr>
      </p:pic>
    </p:spTree>
    <p:extLst>
      <p:ext uri="{BB962C8B-B14F-4D97-AF65-F5344CB8AC3E}">
        <p14:creationId xmlns:p14="http://schemas.microsoft.com/office/powerpoint/2010/main" val="2654290422"/>
      </p:ext>
    </p:extLst>
  </p:cSld>
  <p:clrMapOvr>
    <a:masterClrMapping/>
  </p:clrMapOvr>
  <mc:AlternateContent xmlns:mc="http://schemas.openxmlformats.org/markup-compatibility/2006" xmlns:p14="http://schemas.microsoft.com/office/powerpoint/2010/main">
    <mc:Choice Requires="p14">
      <p:transition spd="slow" p14:dur="2000" advTm="23684"/>
    </mc:Choice>
    <mc:Fallback xmlns="">
      <p:transition spd="slow" advTm="23684"/>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849271"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关联状态的存储和更新：分区并行更新</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943350" y="2136627"/>
            <a:ext cx="4235985" cy="3569074"/>
          </a:xfrm>
          <a:prstGeom prst="rect">
            <a:avLst/>
          </a:prstGeom>
        </p:spPr>
      </p:pic>
      <p:sp>
        <p:nvSpPr>
          <p:cNvPr id="8" name="文本框 7"/>
          <p:cNvSpPr txBox="1"/>
          <p:nvPr/>
        </p:nvSpPr>
        <p:spPr>
          <a:xfrm>
            <a:off x="488372" y="2909467"/>
            <a:ext cx="3034146" cy="1338828"/>
          </a:xfrm>
          <a:prstGeom prst="rect">
            <a:avLst/>
          </a:prstGeom>
          <a:noFill/>
        </p:spPr>
        <p:txBody>
          <a:bodyPr wrap="square" rtlCol="0">
            <a:spAutoFit/>
          </a:bodyPr>
          <a:lstStyle/>
          <a:p>
            <a:pPr marL="257175" indent="-257175">
              <a:buAutoNum type="arabicPeriod"/>
            </a:pPr>
            <a:r>
              <a:rPr lang="zh-CN" altLang="en-US" sz="1350" dirty="0"/>
              <a:t>将原来的图划分成若干个子图，这些子图之间联系是松散的，子图内部联系是紧密的。</a:t>
            </a:r>
            <a:endParaRPr lang="en-US" altLang="zh-CN" sz="1350" dirty="0"/>
          </a:p>
          <a:p>
            <a:pPr marL="257175" indent="-257175">
              <a:buAutoNum type="arabicPeriod"/>
            </a:pPr>
            <a:endParaRPr lang="en-US" altLang="zh-CN" sz="1350" dirty="0"/>
          </a:p>
          <a:p>
            <a:pPr marL="257175" indent="-257175">
              <a:buAutoNum type="arabicPeriod"/>
            </a:pPr>
            <a:r>
              <a:rPr lang="zh-CN" altLang="en-US" sz="1350" dirty="0"/>
              <a:t>子图之间的更新是并行的，子图内部之间的更新是串行的。</a:t>
            </a:r>
          </a:p>
        </p:txBody>
      </p:sp>
      <p:sp>
        <p:nvSpPr>
          <p:cNvPr id="4" name="矩形 3"/>
          <p:cNvSpPr/>
          <p:nvPr/>
        </p:nvSpPr>
        <p:spPr>
          <a:xfrm>
            <a:off x="141890" y="5847458"/>
            <a:ext cx="9002110" cy="784830"/>
          </a:xfrm>
          <a:prstGeom prst="rect">
            <a:avLst/>
          </a:prstGeom>
        </p:spPr>
        <p:txBody>
          <a:bodyPr wrap="square">
            <a:spAutoFit/>
          </a:bodyPr>
          <a:lstStyle/>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[1] </a:t>
            </a:r>
            <a:r>
              <a:rPr lang="en-US" altLang="zh-CN" sz="1200" kern="100" dirty="0" err="1" smtClean="0">
                <a:latin typeface="Times New Roman" panose="02020603050405020304" pitchFamily="18" charset="0"/>
                <a:ea typeface="等线" panose="02010600030101010101" pitchFamily="2" charset="-122"/>
                <a:cs typeface="Times New Roman" panose="02020603050405020304" pitchFamily="18" charset="0"/>
              </a:rPr>
              <a:t>Ioanna</a:t>
            </a: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Filippidou</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and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Yannis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Kotidis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Online and On-demand Partitioning of Streaming Graphs. In 2015 IEEE International Conference on Big Data (Big Data), 2015.</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[2] Isabelle </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Stanton and Gabriel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Kliot</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Streaming Graph Partitioning for Large Distributed Graphs. In KDD '12, pages 1222-1230, 2012.</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7933997"/>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sp>
        <p:nvSpPr>
          <p:cNvPr id="4" name="圆柱形 3"/>
          <p:cNvSpPr/>
          <p:nvPr/>
        </p:nvSpPr>
        <p:spPr>
          <a:xfrm>
            <a:off x="601097" y="4299006"/>
            <a:ext cx="7485202" cy="17054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83680" y="2383596"/>
            <a:ext cx="135466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计算节点</a:t>
            </a:r>
            <a:endParaRPr lang="zh-CN" altLang="en-US" dirty="0"/>
          </a:p>
        </p:txBody>
      </p:sp>
      <p:grpSp>
        <p:nvGrpSpPr>
          <p:cNvPr id="11" name="组合 10"/>
          <p:cNvGrpSpPr/>
          <p:nvPr/>
        </p:nvGrpSpPr>
        <p:grpSpPr>
          <a:xfrm>
            <a:off x="2698357" y="4499786"/>
            <a:ext cx="3431510" cy="1385341"/>
            <a:chOff x="2998682" y="1555750"/>
            <a:chExt cx="6018318" cy="2667000"/>
          </a:xfrm>
        </p:grpSpPr>
        <p:sp>
          <p:nvSpPr>
            <p:cNvPr id="12" name="流程图: 联系 3"/>
            <p:cNvSpPr/>
            <p:nvPr/>
          </p:nvSpPr>
          <p:spPr>
            <a:xfrm>
              <a:off x="2998682" y="1613666"/>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0</a:t>
              </a:r>
              <a:endParaRPr lang="zh-CN" altLang="en-US" dirty="0"/>
            </a:p>
          </p:txBody>
        </p:sp>
        <p:sp>
          <p:nvSpPr>
            <p:cNvPr id="13" name="流程图: 联系 4"/>
            <p:cNvSpPr/>
            <p:nvPr/>
          </p:nvSpPr>
          <p:spPr>
            <a:xfrm>
              <a:off x="3770352" y="2392030"/>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2</a:t>
              </a:r>
              <a:endParaRPr lang="zh-CN" altLang="en-US" dirty="0">
                <a:solidFill>
                  <a:schemeClr val="dk1"/>
                </a:solidFill>
              </a:endParaRPr>
            </a:p>
          </p:txBody>
        </p:sp>
        <p:sp>
          <p:nvSpPr>
            <p:cNvPr id="14" name="流程图: 联系 5"/>
            <p:cNvSpPr/>
            <p:nvPr/>
          </p:nvSpPr>
          <p:spPr>
            <a:xfrm>
              <a:off x="2998682" y="3144779"/>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0</a:t>
              </a:r>
              <a:endParaRPr lang="zh-CN" altLang="en-US" dirty="0">
                <a:solidFill>
                  <a:schemeClr val="dk1"/>
                </a:solidFill>
              </a:endParaRPr>
            </a:p>
          </p:txBody>
        </p:sp>
        <p:sp>
          <p:nvSpPr>
            <p:cNvPr id="15" name="流程图: 联系 6"/>
            <p:cNvSpPr/>
            <p:nvPr/>
          </p:nvSpPr>
          <p:spPr>
            <a:xfrm>
              <a:off x="3971575" y="3528381"/>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2</a:t>
              </a:r>
              <a:endParaRPr lang="zh-CN" altLang="en-US" dirty="0">
                <a:solidFill>
                  <a:schemeClr val="dk1"/>
                </a:solidFill>
              </a:endParaRPr>
            </a:p>
          </p:txBody>
        </p:sp>
        <p:sp>
          <p:nvSpPr>
            <p:cNvPr id="16" name="流程图: 联系 7"/>
            <p:cNvSpPr/>
            <p:nvPr/>
          </p:nvSpPr>
          <p:spPr>
            <a:xfrm>
              <a:off x="4920984" y="2387547"/>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3</a:t>
              </a:r>
              <a:endParaRPr lang="zh-CN" altLang="en-US" dirty="0">
                <a:solidFill>
                  <a:schemeClr val="dk1"/>
                </a:solidFill>
              </a:endParaRPr>
            </a:p>
          </p:txBody>
        </p:sp>
        <p:sp>
          <p:nvSpPr>
            <p:cNvPr id="17" name="流程图: 联系 8"/>
            <p:cNvSpPr/>
            <p:nvPr/>
          </p:nvSpPr>
          <p:spPr>
            <a:xfrm>
              <a:off x="4339500" y="1555750"/>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sp>
          <p:nvSpPr>
            <p:cNvPr id="18" name="流程图: 联系 9"/>
            <p:cNvSpPr/>
            <p:nvPr/>
          </p:nvSpPr>
          <p:spPr>
            <a:xfrm>
              <a:off x="5808602" y="3509101"/>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0</a:t>
              </a:r>
              <a:endParaRPr lang="zh-CN" altLang="en-US" dirty="0">
                <a:solidFill>
                  <a:schemeClr val="dk1"/>
                </a:solidFill>
              </a:endParaRPr>
            </a:p>
          </p:txBody>
        </p:sp>
        <p:sp>
          <p:nvSpPr>
            <p:cNvPr id="19" name="流程图: 联系 10"/>
            <p:cNvSpPr/>
            <p:nvPr/>
          </p:nvSpPr>
          <p:spPr>
            <a:xfrm>
              <a:off x="6105513" y="2515375"/>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cxnSp>
          <p:nvCxnSpPr>
            <p:cNvPr id="20" name="直接连接符 19"/>
            <p:cNvCxnSpPr>
              <a:stCxn id="17" idx="2"/>
              <a:endCxn id="12" idx="6"/>
            </p:cNvCxnSpPr>
            <p:nvPr/>
          </p:nvCxnSpPr>
          <p:spPr>
            <a:xfrm flipH="1">
              <a:off x="3567830" y="1839443"/>
              <a:ext cx="792000" cy="72000"/>
            </a:xfrm>
            <a:prstGeom prst="line">
              <a:avLst/>
            </a:prstGeom>
          </p:spPr>
          <p:style>
            <a:lnRef idx="2">
              <a:schemeClr val="dk1"/>
            </a:lnRef>
            <a:fillRef idx="1">
              <a:schemeClr val="lt1"/>
            </a:fillRef>
            <a:effectRef idx="0">
              <a:schemeClr val="dk1"/>
            </a:effectRef>
            <a:fontRef idx="minor">
              <a:schemeClr val="dk1"/>
            </a:fontRef>
          </p:style>
        </p:cxnSp>
        <p:cxnSp>
          <p:nvCxnSpPr>
            <p:cNvPr id="21" name="直接连接符 20"/>
            <p:cNvCxnSpPr>
              <a:stCxn id="14" idx="5"/>
              <a:endCxn id="15" idx="2"/>
            </p:cNvCxnSpPr>
            <p:nvPr/>
          </p:nvCxnSpPr>
          <p:spPr>
            <a:xfrm>
              <a:off x="3484480" y="3629072"/>
              <a:ext cx="487095" cy="183002"/>
            </a:xfrm>
            <a:prstGeom prst="line">
              <a:avLst/>
            </a:prstGeom>
          </p:spPr>
          <p:style>
            <a:lnRef idx="2">
              <a:schemeClr val="dk1"/>
            </a:lnRef>
            <a:fillRef idx="1">
              <a:schemeClr val="lt1"/>
            </a:fillRef>
            <a:effectRef idx="0">
              <a:schemeClr val="dk1"/>
            </a:effectRef>
            <a:fontRef idx="minor">
              <a:schemeClr val="dk1"/>
            </a:fontRef>
          </p:style>
        </p:cxnSp>
        <p:cxnSp>
          <p:nvCxnSpPr>
            <p:cNvPr id="22" name="直接连接符 21"/>
            <p:cNvCxnSpPr>
              <a:stCxn id="13" idx="7"/>
              <a:endCxn id="17" idx="3"/>
            </p:cNvCxnSpPr>
            <p:nvPr/>
          </p:nvCxnSpPr>
          <p:spPr>
            <a:xfrm flipV="1">
              <a:off x="4256149" y="2040043"/>
              <a:ext cx="166701" cy="435079"/>
            </a:xfrm>
            <a:prstGeom prst="line">
              <a:avLst/>
            </a:prstGeom>
          </p:spPr>
          <p:style>
            <a:lnRef idx="2">
              <a:schemeClr val="dk1"/>
            </a:lnRef>
            <a:fillRef idx="1">
              <a:schemeClr val="lt1"/>
            </a:fillRef>
            <a:effectRef idx="0">
              <a:schemeClr val="dk1"/>
            </a:effectRef>
            <a:fontRef idx="minor">
              <a:schemeClr val="dk1"/>
            </a:fontRef>
          </p:style>
        </p:cxnSp>
        <p:cxnSp>
          <p:nvCxnSpPr>
            <p:cNvPr id="23" name="直接连接符 22"/>
            <p:cNvCxnSpPr>
              <a:stCxn id="16" idx="6"/>
              <a:endCxn id="19" idx="2"/>
            </p:cNvCxnSpPr>
            <p:nvPr/>
          </p:nvCxnSpPr>
          <p:spPr>
            <a:xfrm>
              <a:off x="5490132" y="2671240"/>
              <a:ext cx="615380" cy="127828"/>
            </a:xfrm>
            <a:prstGeom prst="line">
              <a:avLst/>
            </a:prstGeom>
          </p:spPr>
          <p:style>
            <a:lnRef idx="2">
              <a:schemeClr val="dk1"/>
            </a:lnRef>
            <a:fillRef idx="1">
              <a:schemeClr val="lt1"/>
            </a:fillRef>
            <a:effectRef idx="0">
              <a:schemeClr val="dk1"/>
            </a:effectRef>
            <a:fontRef idx="minor">
              <a:schemeClr val="dk1"/>
            </a:fontRef>
          </p:style>
        </p:cxnSp>
        <p:cxnSp>
          <p:nvCxnSpPr>
            <p:cNvPr id="24" name="直接连接符 23"/>
            <p:cNvCxnSpPr>
              <a:stCxn id="16" idx="5"/>
              <a:endCxn id="18" idx="1"/>
            </p:cNvCxnSpPr>
            <p:nvPr/>
          </p:nvCxnSpPr>
          <p:spPr>
            <a:xfrm>
              <a:off x="5406782" y="2871840"/>
              <a:ext cx="485170" cy="720353"/>
            </a:xfrm>
            <a:prstGeom prst="line">
              <a:avLst/>
            </a:prstGeom>
          </p:spPr>
          <p:style>
            <a:lnRef idx="2">
              <a:schemeClr val="dk1"/>
            </a:lnRef>
            <a:fillRef idx="1">
              <a:schemeClr val="lt1"/>
            </a:fillRef>
            <a:effectRef idx="0">
              <a:schemeClr val="dk1"/>
            </a:effectRef>
            <a:fontRef idx="minor">
              <a:schemeClr val="dk1"/>
            </a:fontRef>
          </p:style>
        </p:cxnSp>
        <p:cxnSp>
          <p:nvCxnSpPr>
            <p:cNvPr id="25" name="直接连接符 24"/>
            <p:cNvCxnSpPr>
              <a:stCxn id="19" idx="3"/>
              <a:endCxn id="15" idx="6"/>
            </p:cNvCxnSpPr>
            <p:nvPr/>
          </p:nvCxnSpPr>
          <p:spPr>
            <a:xfrm flipH="1">
              <a:off x="4540723" y="2999668"/>
              <a:ext cx="1648140" cy="812406"/>
            </a:xfrm>
            <a:prstGeom prst="line">
              <a:avLst/>
            </a:prstGeom>
          </p:spPr>
          <p:style>
            <a:lnRef idx="2">
              <a:schemeClr val="dk1"/>
            </a:lnRef>
            <a:fillRef idx="1">
              <a:schemeClr val="lt1"/>
            </a:fillRef>
            <a:effectRef idx="0">
              <a:schemeClr val="dk1"/>
            </a:effectRef>
            <a:fontRef idx="minor">
              <a:schemeClr val="dk1"/>
            </a:fontRef>
          </p:style>
        </p:cxnSp>
        <p:cxnSp>
          <p:nvCxnSpPr>
            <p:cNvPr id="26" name="直接连接符 25"/>
            <p:cNvCxnSpPr/>
            <p:nvPr/>
          </p:nvCxnSpPr>
          <p:spPr>
            <a:xfrm flipV="1">
              <a:off x="4339498" y="2696584"/>
              <a:ext cx="581485" cy="4483"/>
            </a:xfrm>
            <a:prstGeom prst="line">
              <a:avLst/>
            </a:prstGeom>
            <a:ln/>
          </p:spPr>
          <p:style>
            <a:lnRef idx="3">
              <a:schemeClr val="dk1"/>
            </a:lnRef>
            <a:fillRef idx="0">
              <a:schemeClr val="dk1"/>
            </a:fillRef>
            <a:effectRef idx="2">
              <a:schemeClr val="dk1"/>
            </a:effectRef>
            <a:fontRef idx="minor">
              <a:schemeClr val="tx1"/>
            </a:fontRef>
          </p:style>
        </p:cxnSp>
        <p:sp>
          <p:nvSpPr>
            <p:cNvPr id="27" name="流程图: 联系 19"/>
            <p:cNvSpPr/>
            <p:nvPr/>
          </p:nvSpPr>
          <p:spPr>
            <a:xfrm>
              <a:off x="7278016" y="1756350"/>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cxnSp>
          <p:nvCxnSpPr>
            <p:cNvPr id="28" name="直接连接符 27"/>
            <p:cNvCxnSpPr>
              <a:stCxn id="17" idx="5"/>
              <a:endCxn id="16" idx="0"/>
            </p:cNvCxnSpPr>
            <p:nvPr/>
          </p:nvCxnSpPr>
          <p:spPr>
            <a:xfrm>
              <a:off x="4825298" y="2040043"/>
              <a:ext cx="380261" cy="347504"/>
            </a:xfrm>
            <a:prstGeom prst="line">
              <a:avLst/>
            </a:prstGeom>
          </p:spPr>
          <p:style>
            <a:lnRef idx="2">
              <a:schemeClr val="dk1"/>
            </a:lnRef>
            <a:fillRef idx="1">
              <a:schemeClr val="lt1"/>
            </a:fillRef>
            <a:effectRef idx="0">
              <a:schemeClr val="dk1"/>
            </a:effectRef>
            <a:fontRef idx="minor">
              <a:schemeClr val="dk1"/>
            </a:fontRef>
          </p:style>
        </p:cxnSp>
        <p:cxnSp>
          <p:nvCxnSpPr>
            <p:cNvPr id="29" name="直接连接符 28"/>
            <p:cNvCxnSpPr>
              <a:stCxn id="13" idx="4"/>
              <a:endCxn id="15" idx="0"/>
            </p:cNvCxnSpPr>
            <p:nvPr/>
          </p:nvCxnSpPr>
          <p:spPr>
            <a:xfrm>
              <a:off x="4054926" y="2959415"/>
              <a:ext cx="201224" cy="568966"/>
            </a:xfrm>
            <a:prstGeom prst="line">
              <a:avLst/>
            </a:prstGeom>
          </p:spPr>
          <p:style>
            <a:lnRef idx="2">
              <a:schemeClr val="dk1"/>
            </a:lnRef>
            <a:fillRef idx="1">
              <a:schemeClr val="lt1"/>
            </a:fillRef>
            <a:effectRef idx="0">
              <a:schemeClr val="dk1"/>
            </a:effectRef>
            <a:fontRef idx="minor">
              <a:schemeClr val="dk1"/>
            </a:fontRef>
          </p:style>
        </p:cxnSp>
        <p:cxnSp>
          <p:nvCxnSpPr>
            <p:cNvPr id="30" name="直接连接符 29"/>
            <p:cNvCxnSpPr>
              <a:stCxn id="15" idx="7"/>
              <a:endCxn id="16" idx="4"/>
            </p:cNvCxnSpPr>
            <p:nvPr/>
          </p:nvCxnSpPr>
          <p:spPr>
            <a:xfrm flipV="1">
              <a:off x="4457373" y="2954932"/>
              <a:ext cx="748185" cy="656542"/>
            </a:xfrm>
            <a:prstGeom prst="line">
              <a:avLst/>
            </a:prstGeom>
          </p:spPr>
          <p:style>
            <a:lnRef idx="2">
              <a:schemeClr val="dk1"/>
            </a:lnRef>
            <a:fillRef idx="1">
              <a:schemeClr val="lt1"/>
            </a:fillRef>
            <a:effectRef idx="0">
              <a:schemeClr val="dk1"/>
            </a:effectRef>
            <a:fontRef idx="minor">
              <a:schemeClr val="dk1"/>
            </a:fontRef>
          </p:style>
        </p:cxnSp>
        <p:sp>
          <p:nvSpPr>
            <p:cNvPr id="31" name="流程图: 联系 23"/>
            <p:cNvSpPr/>
            <p:nvPr/>
          </p:nvSpPr>
          <p:spPr>
            <a:xfrm>
              <a:off x="7076481" y="2960996"/>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0</a:t>
              </a:r>
              <a:endParaRPr lang="zh-CN" altLang="en-US" dirty="0">
                <a:solidFill>
                  <a:schemeClr val="dk1"/>
                </a:solidFill>
              </a:endParaRPr>
            </a:p>
          </p:txBody>
        </p:sp>
        <p:sp>
          <p:nvSpPr>
            <p:cNvPr id="32" name="流程图: 联系 24"/>
            <p:cNvSpPr/>
            <p:nvPr/>
          </p:nvSpPr>
          <p:spPr>
            <a:xfrm>
              <a:off x="8048388" y="3655365"/>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sp>
          <p:nvSpPr>
            <p:cNvPr id="33" name="流程图: 联系 25"/>
            <p:cNvSpPr/>
            <p:nvPr/>
          </p:nvSpPr>
          <p:spPr>
            <a:xfrm>
              <a:off x="8447852" y="2474235"/>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cxnSp>
          <p:nvCxnSpPr>
            <p:cNvPr id="34" name="直接连接符 33"/>
            <p:cNvCxnSpPr>
              <a:stCxn id="19" idx="5"/>
              <a:endCxn id="31" idx="2"/>
            </p:cNvCxnSpPr>
            <p:nvPr/>
          </p:nvCxnSpPr>
          <p:spPr>
            <a:xfrm>
              <a:off x="6591310" y="2999668"/>
              <a:ext cx="485170" cy="245021"/>
            </a:xfrm>
            <a:prstGeom prst="line">
              <a:avLst/>
            </a:prstGeom>
          </p:spPr>
          <p:style>
            <a:lnRef idx="2">
              <a:schemeClr val="dk1"/>
            </a:lnRef>
            <a:fillRef idx="1">
              <a:schemeClr val="lt1"/>
            </a:fillRef>
            <a:effectRef idx="0">
              <a:schemeClr val="dk1"/>
            </a:effectRef>
            <a:fontRef idx="minor">
              <a:schemeClr val="dk1"/>
            </a:fontRef>
          </p:style>
        </p:cxnSp>
        <p:cxnSp>
          <p:nvCxnSpPr>
            <p:cNvPr id="35" name="直接连接符 34"/>
            <p:cNvCxnSpPr>
              <a:stCxn id="27" idx="5"/>
              <a:endCxn id="33" idx="1"/>
            </p:cNvCxnSpPr>
            <p:nvPr/>
          </p:nvCxnSpPr>
          <p:spPr>
            <a:xfrm>
              <a:off x="7763814" y="2240643"/>
              <a:ext cx="767388" cy="316684"/>
            </a:xfrm>
            <a:prstGeom prst="line">
              <a:avLst/>
            </a:prstGeom>
          </p:spPr>
          <p:style>
            <a:lnRef idx="2">
              <a:schemeClr val="dk1"/>
            </a:lnRef>
            <a:fillRef idx="1">
              <a:schemeClr val="lt1"/>
            </a:fillRef>
            <a:effectRef idx="0">
              <a:schemeClr val="dk1"/>
            </a:effectRef>
            <a:fontRef idx="minor">
              <a:schemeClr val="dk1"/>
            </a:fontRef>
          </p:style>
        </p:cxnSp>
        <p:cxnSp>
          <p:nvCxnSpPr>
            <p:cNvPr id="36" name="直接连接符 35"/>
            <p:cNvCxnSpPr>
              <a:stCxn id="33" idx="4"/>
              <a:endCxn id="32" idx="7"/>
            </p:cNvCxnSpPr>
            <p:nvPr/>
          </p:nvCxnSpPr>
          <p:spPr>
            <a:xfrm flipH="1">
              <a:off x="8534186" y="3041620"/>
              <a:ext cx="198240" cy="696837"/>
            </a:xfrm>
            <a:prstGeom prst="line">
              <a:avLst/>
            </a:prstGeom>
          </p:spPr>
          <p:style>
            <a:lnRef idx="2">
              <a:schemeClr val="dk1"/>
            </a:lnRef>
            <a:fillRef idx="1">
              <a:schemeClr val="lt1"/>
            </a:fillRef>
            <a:effectRef idx="0">
              <a:schemeClr val="dk1"/>
            </a:effectRef>
            <a:fontRef idx="minor">
              <a:schemeClr val="dk1"/>
            </a:fontRef>
          </p:style>
        </p:cxnSp>
        <p:cxnSp>
          <p:nvCxnSpPr>
            <p:cNvPr id="37" name="直接连接符 36"/>
            <p:cNvCxnSpPr>
              <a:stCxn id="27" idx="4"/>
              <a:endCxn id="32" idx="1"/>
            </p:cNvCxnSpPr>
            <p:nvPr/>
          </p:nvCxnSpPr>
          <p:spPr>
            <a:xfrm>
              <a:off x="7562590" y="2323735"/>
              <a:ext cx="569148" cy="1414722"/>
            </a:xfrm>
            <a:prstGeom prst="line">
              <a:avLst/>
            </a:prstGeom>
          </p:spPr>
          <p:style>
            <a:lnRef idx="2">
              <a:schemeClr val="dk1"/>
            </a:lnRef>
            <a:fillRef idx="1">
              <a:schemeClr val="lt1"/>
            </a:fillRef>
            <a:effectRef idx="0">
              <a:schemeClr val="dk1"/>
            </a:effectRef>
            <a:fontRef idx="minor">
              <a:schemeClr val="dk1"/>
            </a:fontRef>
          </p:style>
        </p:cxnSp>
      </p:grpSp>
      <p:cxnSp>
        <p:nvCxnSpPr>
          <p:cNvPr id="38" name="直接箭头连接符 37"/>
          <p:cNvCxnSpPr/>
          <p:nvPr/>
        </p:nvCxnSpPr>
        <p:spPr>
          <a:xfrm>
            <a:off x="2031999" y="3145596"/>
            <a:ext cx="16934"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65879" y="5011896"/>
            <a:ext cx="100474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存储</a:t>
            </a:r>
            <a:endParaRPr lang="en-US" altLang="zh-CN" dirty="0"/>
          </a:p>
          <a:p>
            <a:r>
              <a:rPr lang="zh-CN" altLang="en-US" dirty="0"/>
              <a:t>节点</a:t>
            </a:r>
          </a:p>
        </p:txBody>
      </p:sp>
      <p:sp>
        <p:nvSpPr>
          <p:cNvPr id="41" name="文本框 40"/>
          <p:cNvSpPr txBox="1"/>
          <p:nvPr/>
        </p:nvSpPr>
        <p:spPr>
          <a:xfrm>
            <a:off x="1429134" y="3246902"/>
            <a:ext cx="1004747" cy="923330"/>
          </a:xfrm>
          <a:prstGeom prst="rect">
            <a:avLst/>
          </a:prstGeom>
          <a:noFill/>
        </p:spPr>
        <p:txBody>
          <a:bodyPr wrap="square" rtlCol="0">
            <a:spAutoFit/>
          </a:bodyPr>
          <a:lstStyle/>
          <a:p>
            <a:r>
              <a:rPr lang="zh-CN" altLang="en-US" dirty="0" smtClean="0"/>
              <a:t>请求</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cxnSp>
        <p:nvCxnSpPr>
          <p:cNvPr id="46" name="直接箭头连接符 45"/>
          <p:cNvCxnSpPr/>
          <p:nvPr/>
        </p:nvCxnSpPr>
        <p:spPr>
          <a:xfrm flipV="1">
            <a:off x="2698357" y="3145596"/>
            <a:ext cx="0"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789663" y="3246902"/>
            <a:ext cx="1004747" cy="923330"/>
          </a:xfrm>
          <a:prstGeom prst="rect">
            <a:avLst/>
          </a:prstGeom>
          <a:noFill/>
        </p:spPr>
        <p:txBody>
          <a:bodyPr wrap="square" rtlCol="0">
            <a:spAutoFit/>
          </a:bodyPr>
          <a:lstStyle/>
          <a:p>
            <a:r>
              <a:rPr lang="zh-CN" altLang="en-US" dirty="0" smtClean="0"/>
              <a:t>返回</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sp>
        <p:nvSpPr>
          <p:cNvPr id="48" name="矩形 47"/>
          <p:cNvSpPr/>
          <p:nvPr/>
        </p:nvSpPr>
        <p:spPr>
          <a:xfrm>
            <a:off x="5492883" y="2368098"/>
            <a:ext cx="135466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计算节点</a:t>
            </a:r>
            <a:endParaRPr lang="zh-CN" altLang="en-US" dirty="0"/>
          </a:p>
        </p:txBody>
      </p:sp>
      <p:cxnSp>
        <p:nvCxnSpPr>
          <p:cNvPr id="49" name="直接箭头连接符 48"/>
          <p:cNvCxnSpPr/>
          <p:nvPr/>
        </p:nvCxnSpPr>
        <p:spPr>
          <a:xfrm>
            <a:off x="5741202" y="3130098"/>
            <a:ext cx="16934"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138337" y="3231404"/>
            <a:ext cx="1004747" cy="923330"/>
          </a:xfrm>
          <a:prstGeom prst="rect">
            <a:avLst/>
          </a:prstGeom>
          <a:noFill/>
        </p:spPr>
        <p:txBody>
          <a:bodyPr wrap="square" rtlCol="0">
            <a:spAutoFit/>
          </a:bodyPr>
          <a:lstStyle/>
          <a:p>
            <a:r>
              <a:rPr lang="zh-CN" altLang="en-US" dirty="0" smtClean="0"/>
              <a:t>请求</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cxnSp>
        <p:nvCxnSpPr>
          <p:cNvPr id="51" name="直接箭头连接符 50"/>
          <p:cNvCxnSpPr/>
          <p:nvPr/>
        </p:nvCxnSpPr>
        <p:spPr>
          <a:xfrm flipV="1">
            <a:off x="6407560" y="3130098"/>
            <a:ext cx="0"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6498866" y="3231404"/>
            <a:ext cx="1004747" cy="923330"/>
          </a:xfrm>
          <a:prstGeom prst="rect">
            <a:avLst/>
          </a:prstGeom>
          <a:noFill/>
        </p:spPr>
        <p:txBody>
          <a:bodyPr wrap="square" rtlCol="0">
            <a:spAutoFit/>
          </a:bodyPr>
          <a:lstStyle/>
          <a:p>
            <a:r>
              <a:rPr lang="zh-CN" altLang="en-US" dirty="0" smtClean="0"/>
              <a:t>返回</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sp>
        <p:nvSpPr>
          <p:cNvPr id="53" name="圆角矩形标注 52"/>
          <p:cNvSpPr/>
          <p:nvPr/>
        </p:nvSpPr>
        <p:spPr>
          <a:xfrm>
            <a:off x="7142856" y="1828709"/>
            <a:ext cx="1886886" cy="929964"/>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如何控制多个计算节点对同一因子的更新请求？</a:t>
            </a:r>
            <a:endParaRPr lang="zh-CN" altLang="en-US" dirty="0"/>
          </a:p>
        </p:txBody>
      </p:sp>
    </p:spTree>
    <p:extLst>
      <p:ext uri="{BB962C8B-B14F-4D97-AF65-F5344CB8AC3E}">
        <p14:creationId xmlns:p14="http://schemas.microsoft.com/office/powerpoint/2010/main" val="3419850719"/>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sp>
        <p:nvSpPr>
          <p:cNvPr id="53" name="圆角矩形标注 52"/>
          <p:cNvSpPr/>
          <p:nvPr/>
        </p:nvSpPr>
        <p:spPr>
          <a:xfrm>
            <a:off x="6507222" y="2571664"/>
            <a:ext cx="1886886" cy="929964"/>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如何控制多个计算节点对同一因子的更新请求？</a:t>
            </a:r>
            <a:endParaRPr lang="zh-CN" altLang="en-US" dirty="0"/>
          </a:p>
        </p:txBody>
      </p:sp>
      <p:pic>
        <p:nvPicPr>
          <p:cNvPr id="45" name="图片 44" descr="C:\Users\SkyDream\Desktop\毕业设计\GraduationThesis\post-graduate paper\图片\3.3.3 关联状态.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7733" y="2288743"/>
            <a:ext cx="6112932" cy="3062189"/>
          </a:xfrm>
          <a:prstGeom prst="rect">
            <a:avLst/>
          </a:prstGeom>
          <a:noFill/>
          <a:ln>
            <a:noFill/>
          </a:ln>
        </p:spPr>
      </p:pic>
    </p:spTree>
    <p:extLst>
      <p:ext uri="{BB962C8B-B14F-4D97-AF65-F5344CB8AC3E}">
        <p14:creationId xmlns:p14="http://schemas.microsoft.com/office/powerpoint/2010/main" val="2305232418"/>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pic>
        <p:nvPicPr>
          <p:cNvPr id="45" name="图片 44"/>
          <p:cNvPicPr/>
          <p:nvPr/>
        </p:nvPicPr>
        <p:blipFill>
          <a:blip r:embed="rId3">
            <a:extLst>
              <a:ext uri="{28A0092B-C50C-407E-A947-70E740481C1C}">
                <a14:useLocalDpi xmlns:a14="http://schemas.microsoft.com/office/drawing/2010/main" val="0"/>
              </a:ext>
            </a:extLst>
          </a:blip>
          <a:srcRect/>
          <a:stretch>
            <a:fillRect/>
          </a:stretch>
        </p:blipFill>
        <p:spPr bwMode="auto">
          <a:xfrm>
            <a:off x="650598" y="2112941"/>
            <a:ext cx="2316239" cy="4221293"/>
          </a:xfrm>
          <a:prstGeom prst="rect">
            <a:avLst/>
          </a:prstGeom>
          <a:noFill/>
          <a:ln>
            <a:noFill/>
          </a:ln>
        </p:spPr>
      </p:pic>
      <mc:AlternateContent xmlns:mc="http://schemas.openxmlformats.org/markup-compatibility/2006" xmlns:a14="http://schemas.microsoft.com/office/drawing/2010/main">
        <mc:Choice Requires="a14">
          <p:sp>
            <p:nvSpPr>
              <p:cNvPr id="3" name="文本框 2"/>
              <p:cNvSpPr txBox="1"/>
              <p:nvPr/>
            </p:nvSpPr>
            <p:spPr>
              <a:xfrm>
                <a:off x="2837793" y="2112941"/>
                <a:ext cx="5754414"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通过加锁的方式，将针对同一个顶点的状态的更新串行化。</a:t>
                </a:r>
                <a:endParaRPr lang="en-US" altLang="zh-CN" dirty="0" smtClean="0"/>
              </a:p>
              <a:p>
                <a:pPr marL="285750" indent="-285750">
                  <a:buFont typeface="Wingdings" panose="05000000000000000000" pitchFamily="2" charset="2"/>
                  <a:buChar char="Ø"/>
                </a:pPr>
                <a:r>
                  <a:rPr lang="zh-CN" altLang="en-US" dirty="0" smtClean="0"/>
                  <a:t>更新函数满足“增量计算”，“序列一致性”，“交换律和结合律”三个特性。</a:t>
                </a:r>
                <a:endParaRPr lang="en-US" altLang="zh-CN" dirty="0" smtClean="0"/>
              </a:p>
              <a:p>
                <a:endParaRPr lang="en-US" altLang="zh-CN" i="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𝑛𝑒𝑤</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𝑜𝑙𝑑</m:t>
                          </m:r>
                        </m:sub>
                      </m:sSub>
                      <m:r>
                        <a:rPr lang="en-US" altLang="zh-CN" i="1">
                          <a:latin typeface="Cambria Math" panose="02040503050406030204" pitchFamily="18" charset="0"/>
                        </a:rPr>
                        <m:t>,</m:t>
                      </m:r>
                      <m:r>
                        <a:rPr lang="en-US" altLang="zh-CN" i="1">
                          <a:latin typeface="Cambria Math" panose="02040503050406030204" pitchFamily="18" charset="0"/>
                        </a:rPr>
                        <m:t>𝑒𝑣𝑒𝑛𝑡</m:t>
                      </m:r>
                      <m:r>
                        <a:rPr lang="en-US" altLang="zh-CN" i="1">
                          <a:latin typeface="Cambria Math" panose="02040503050406030204" pitchFamily="18" charset="0"/>
                        </a:rPr>
                        <m:t>)</m:t>
                      </m:r>
                    </m:oMath>
                  </m:oMathPara>
                </a14:m>
                <a:endParaRPr lang="en-US" altLang="zh-CN" dirty="0" smtClean="0"/>
              </a:p>
              <a:p>
                <a:endParaRPr lang="en-US" altLang="zh-CN" dirty="0"/>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837793" y="2112941"/>
                <a:ext cx="5754414" cy="2308324"/>
              </a:xfrm>
              <a:prstGeom prst="rect">
                <a:avLst/>
              </a:prstGeom>
              <a:blipFill>
                <a:blip r:embed="rId4"/>
                <a:stretch>
                  <a:fillRect l="-742" t="-1587" r="-7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837793" y="4421265"/>
                <a:ext cx="6022428" cy="415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𝑛𝑒𝑤</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𝑜𝑙𝑑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2</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837793" y="4421265"/>
                <a:ext cx="6022428" cy="415178"/>
              </a:xfrm>
              <a:prstGeom prst="rect">
                <a:avLst/>
              </a:prstGeom>
              <a:blipFill>
                <a:blip r:embed="rId5"/>
                <a:stretch>
                  <a:fillRect t="-151471" r="-9726" b="-2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966837" y="4087105"/>
                <a:ext cx="5254515" cy="369332"/>
              </a:xfrm>
              <a:prstGeom prst="rect">
                <a:avLst/>
              </a:prstGeom>
            </p:spPr>
            <p:txBody>
              <a:bodyPr wrap="none">
                <a:spAutoFit/>
              </a:bodyPr>
              <a:lstStyle/>
              <a:p>
                <a:r>
                  <a:rPr lang="zh-CN" altLang="zh-CN" dirty="0">
                    <a:cs typeface="Times New Roman" panose="02020603050405020304" pitchFamily="18" charset="0"/>
                  </a:rPr>
                  <a:t>假设有若干个事件</a:t>
                </a:r>
                <a14:m>
                  <m:oMath xmlns:m="http://schemas.openxmlformats.org/officeDocument/2006/math">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𝑘</m:t>
                        </m:r>
                      </m:sub>
                    </m:sSub>
                    <m:r>
                      <a:rPr lang="zh-CN" altLang="en-US" i="1" smtClean="0">
                        <a:latin typeface="Cambria Math" panose="02040503050406030204" pitchFamily="18" charset="0"/>
                        <a:cs typeface="Times New Roman" panose="02020603050405020304" pitchFamily="18" charset="0"/>
                      </a:rPr>
                      <m:t>，</m:t>
                    </m:r>
                  </m:oMath>
                </a14:m>
                <a:r>
                  <a:rPr lang="zh-CN" altLang="en-US" dirty="0" smtClean="0"/>
                  <a:t>则：</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966837" y="4087105"/>
                <a:ext cx="5254515" cy="369332"/>
              </a:xfrm>
              <a:prstGeom prst="rect">
                <a:avLst/>
              </a:prstGeom>
              <a:blipFill>
                <a:blip r:embed="rId6"/>
                <a:stretch>
                  <a:fillRect l="-1044" t="-13115" r="-348"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0155636"/>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362617" y="1970157"/>
            <a:ext cx="2130131" cy="928150"/>
          </a:xfrm>
          <a:prstGeom prst="rect">
            <a:avLst/>
          </a:prstGeom>
        </p:spPr>
      </p:pic>
      <p:pic>
        <p:nvPicPr>
          <p:cNvPr id="10" name="图片 9"/>
          <p:cNvPicPr>
            <a:picLocks noChangeAspect="1"/>
          </p:cNvPicPr>
          <p:nvPr/>
        </p:nvPicPr>
        <p:blipFill>
          <a:blip r:embed="rId4"/>
          <a:stretch>
            <a:fillRect/>
          </a:stretch>
        </p:blipFill>
        <p:spPr>
          <a:xfrm>
            <a:off x="614593" y="3089596"/>
            <a:ext cx="1626177" cy="1370153"/>
          </a:xfrm>
          <a:prstGeom prst="rect">
            <a:avLst/>
          </a:prstGeom>
        </p:spPr>
      </p:pic>
      <p:sp>
        <p:nvSpPr>
          <p:cNvPr id="11" name="文本框 10"/>
          <p:cNvSpPr txBox="1"/>
          <p:nvPr/>
        </p:nvSpPr>
        <p:spPr>
          <a:xfrm>
            <a:off x="2814920" y="2072987"/>
            <a:ext cx="5851099" cy="507831"/>
          </a:xfrm>
          <a:prstGeom prst="rect">
            <a:avLst/>
          </a:prstGeom>
          <a:noFill/>
        </p:spPr>
        <p:txBody>
          <a:bodyPr wrap="square" rtlCol="0">
            <a:spAutoFit/>
          </a:bodyPr>
          <a:lstStyle/>
          <a:p>
            <a:r>
              <a:rPr lang="zh-CN" altLang="en-US" sz="1350" dirty="0"/>
              <a:t>串行更新： 实现最简单，也不需要保存中间状态结果，但并行度最低，即使两个不会相互影响的点也不能够同时更新。</a:t>
            </a:r>
          </a:p>
        </p:txBody>
      </p:sp>
      <p:sp>
        <p:nvSpPr>
          <p:cNvPr id="13" name="文本框 12"/>
          <p:cNvSpPr txBox="1"/>
          <p:nvPr/>
        </p:nvSpPr>
        <p:spPr>
          <a:xfrm>
            <a:off x="2814918" y="3301406"/>
            <a:ext cx="5851099" cy="507831"/>
          </a:xfrm>
          <a:prstGeom prst="rect">
            <a:avLst/>
          </a:prstGeom>
          <a:noFill/>
        </p:spPr>
        <p:txBody>
          <a:bodyPr wrap="square" rtlCol="0">
            <a:spAutoFit/>
          </a:bodyPr>
          <a:lstStyle/>
          <a:p>
            <a:r>
              <a:rPr lang="zh-CN" altLang="en-US" sz="1350" dirty="0"/>
              <a:t>分区并行更新：重点是实现合理的分区算法，不需要保存中间状态结果，能够在一定程度上提高并行度，但容易出现倾斜现象。</a:t>
            </a:r>
          </a:p>
        </p:txBody>
      </p:sp>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870694" y="4651038"/>
            <a:ext cx="1113973" cy="1890250"/>
          </a:xfrm>
          <a:prstGeom prst="rect">
            <a:avLst/>
          </a:prstGeom>
          <a:noFill/>
          <a:ln>
            <a:noFill/>
          </a:ln>
        </p:spPr>
      </p:pic>
      <p:sp>
        <p:nvSpPr>
          <p:cNvPr id="15" name="文本框 14"/>
          <p:cNvSpPr txBox="1"/>
          <p:nvPr/>
        </p:nvSpPr>
        <p:spPr>
          <a:xfrm>
            <a:off x="2791837" y="4948842"/>
            <a:ext cx="5851099" cy="507831"/>
          </a:xfrm>
          <a:prstGeom prst="rect">
            <a:avLst/>
          </a:prstGeom>
          <a:noFill/>
        </p:spPr>
        <p:txBody>
          <a:bodyPr wrap="square" rtlCol="0">
            <a:spAutoFit/>
          </a:bodyPr>
          <a:lstStyle/>
          <a:p>
            <a:r>
              <a:rPr lang="zh-CN" altLang="en-US" sz="1350" dirty="0" smtClean="0"/>
              <a:t>基于细粒度锁更新：最大程度的提高了系统的并发度，但需要能够灵活控制锁的获取和释放，锁冲突的概率要非常小。</a:t>
            </a:r>
            <a:endParaRPr lang="zh-CN" altLang="en-US" sz="1350" dirty="0"/>
          </a:p>
        </p:txBody>
      </p:sp>
    </p:spTree>
    <p:extLst>
      <p:ext uri="{BB962C8B-B14F-4D97-AF65-F5344CB8AC3E}">
        <p14:creationId xmlns:p14="http://schemas.microsoft.com/office/powerpoint/2010/main" val="2583895088"/>
      </p:ext>
    </p:extLst>
  </p:cSld>
  <p:clrMapOvr>
    <a:masterClrMapping/>
  </p:clrMapOvr>
  <mc:AlternateContent xmlns:mc="http://schemas.openxmlformats.org/markup-compatibility/2006" xmlns:p14="http://schemas.microsoft.com/office/powerpoint/2010/main">
    <mc:Choice Requires="p14">
      <p:transition spd="slow" p14:dur="2000" advTm="37173"/>
    </mc:Choice>
    <mc:Fallback xmlns="">
      <p:transition spd="slow" advTm="3717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a:t>一、研究背景与相关</a:t>
            </a:r>
            <a:r>
              <a:rPr lang="zh-CN" altLang="en-US" dirty="0" smtClean="0"/>
              <a:t>工作</a:t>
            </a:r>
            <a:r>
              <a:rPr lang="en-US" altLang="zh-CN" dirty="0" smtClean="0"/>
              <a:t>-</a:t>
            </a:r>
            <a:r>
              <a:rPr lang="zh-CN" altLang="en-US" sz="2100" dirty="0" smtClean="0"/>
              <a:t>图计算框架</a:t>
            </a:r>
            <a:endParaRPr lang="zh-CN" altLang="en-US" sz="2100" dirty="0"/>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a:t>欺诈监测</a:t>
                </a:r>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05732"/>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smtClean="0"/>
                <a:t>GASModel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80036"/>
            <a:ext cx="1071563" cy="91893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4"/>
            <a:ext cx="1071563" cy="94607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底层细节</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6" y="3500678"/>
            <a:ext cx="3024452" cy="38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5" y="2738603"/>
            <a:ext cx="248263"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546259"/>
            <a:ext cx="8658225" cy="1169551"/>
          </a:xfrm>
          <a:prstGeom prst="rect">
            <a:avLst/>
          </a:prstGeom>
          <a:noFill/>
        </p:spPr>
        <p:txBody>
          <a:bodyPr wrap="square" rtlCol="0">
            <a:spAutoFit/>
          </a:bodyPr>
          <a:lstStyle/>
          <a:p>
            <a:r>
              <a:rPr lang="en-US" altLang="zh-CN" sz="1400" dirty="0" smtClean="0"/>
              <a:t>[1] BSP(</a:t>
            </a:r>
            <a:r>
              <a:rPr lang="en-US" altLang="zh-CN" sz="1400" dirty="0"/>
              <a:t>Bulk Synchronous Parallel</a:t>
            </a:r>
            <a:r>
              <a:rPr lang="en-US" altLang="zh-CN" sz="1400" dirty="0" smtClean="0"/>
              <a:t>) Model:  Valiant </a:t>
            </a:r>
            <a:r>
              <a:rPr lang="en-US" altLang="zh-CN" sz="1400" dirty="0"/>
              <a:t>L G. A bridging model for parallel computation[J]. Communications of the ACM, 1990, 33(8): 103-111</a:t>
            </a:r>
            <a:r>
              <a:rPr lang="en-US" altLang="zh-CN" sz="1400" dirty="0" smtClean="0"/>
              <a:t>.</a:t>
            </a:r>
          </a:p>
          <a:p>
            <a:r>
              <a:rPr lang="en-US" altLang="zh-CN" sz="1400" dirty="0" smtClean="0"/>
              <a:t>[2]GAS(Gather Apply Scatter)Model: </a:t>
            </a:r>
            <a:r>
              <a:rPr lang="en-US" altLang="zh-CN" sz="1400" dirty="0"/>
              <a:t>Gonzalez J E, Low Y, </a:t>
            </a:r>
            <a:r>
              <a:rPr lang="en-US" altLang="zh-CN" sz="1400" dirty="0" err="1"/>
              <a:t>Gu</a:t>
            </a:r>
            <a:r>
              <a:rPr lang="en-US" altLang="zh-CN" sz="1400" dirty="0"/>
              <a:t> H, et al. </a:t>
            </a:r>
            <a:r>
              <a:rPr lang="en-US" altLang="zh-CN" sz="1400" dirty="0" err="1"/>
              <a:t>Powergraph</a:t>
            </a:r>
            <a:r>
              <a:rPr lang="en-US" altLang="zh-CN" sz="1400" dirty="0"/>
              <a:t>: Distributed graph-parallel computation on natural graphs[C]//Presented as part of the 10th USENIX Symposium on Operating Systems Design and Implementation (OSDI 12). 2012: 17-30.</a:t>
            </a:r>
            <a:endParaRPr lang="zh-CN" altLang="en-US" sz="1400" dirty="0"/>
          </a:p>
        </p:txBody>
      </p: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smtClean="0">
                <a:latin typeface="Calibri" panose="020F0502020204030204" pitchFamily="34" charset="0"/>
                <a:cs typeface="Times New Roman" panose="02020603050405020304" pitchFamily="18" charset="0"/>
              </a:rPr>
              <a:t>Degree Distribution</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716"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717"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895794" y="5818914"/>
            <a:ext cx="4080568" cy="338554"/>
          </a:xfrm>
          <a:prstGeom prst="rect">
            <a:avLst/>
          </a:prstGeom>
        </p:spPr>
        <p:txBody>
          <a:bodyPr wrap="squar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(c) 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a:t>
            </a:r>
            <a:endParaRPr lang="en-US" altLang="zh-CN" sz="1600" dirty="0">
              <a:latin typeface="等线 Light" panose="02010600030101010101" pitchFamily="2" charset="-122"/>
              <a:ea typeface="黑体" panose="02010609060101010101" pitchFamily="49" charset="-122"/>
              <a:cs typeface="Times New Roman" panose="02020603050405020304" pitchFamily="18" charset="0"/>
            </a:endParaRPr>
          </a:p>
        </p:txBody>
      </p:sp>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pic>
        <p:nvPicPr>
          <p:cNvPr id="8196" name="图片 19" descr="sss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940" y="2010720"/>
            <a:ext cx="3633051" cy="1557022"/>
          </a:xfrm>
          <a:prstGeom prst="rect">
            <a:avLst/>
          </a:prstGeom>
          <a:noFill/>
          <a:extLst>
            <a:ext uri="{909E8E84-426E-40DD-AFC4-6F175D3DCCD1}">
              <a14:hiddenFill xmlns:a14="http://schemas.microsoft.com/office/drawing/2010/main">
                <a:solidFill>
                  <a:srgbClr val="FFFFFF"/>
                </a:solidFill>
              </a14:hiddenFill>
            </a:ext>
          </a:extLst>
        </p:spPr>
      </p:pic>
      <p:pic>
        <p:nvPicPr>
          <p:cNvPr id="8195" name="图片 16" descr="sss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362" y="2117245"/>
            <a:ext cx="3642642" cy="1476374"/>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17" descr="sss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94" y="4320744"/>
            <a:ext cx="3832204" cy="1538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20" descr="sssp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1732" y="4160321"/>
            <a:ext cx="3217271" cy="1455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166648" y="190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1166648" y="339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200" b="0" i="0" u="none" strike="noStrike" cap="none" normalizeH="0" baseline="0" smtClean="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5484648" y="3741316"/>
            <a:ext cx="3432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(b) 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 </a:t>
            </a:r>
          </a:p>
        </p:txBody>
      </p:sp>
      <p:sp>
        <p:nvSpPr>
          <p:cNvPr id="13" name="Rectangle 8"/>
          <p:cNvSpPr>
            <a:spLocks noChangeArrowheads="1"/>
          </p:cNvSpPr>
          <p:nvPr/>
        </p:nvSpPr>
        <p:spPr bwMode="auto">
          <a:xfrm>
            <a:off x="1166648" y="544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5396916" y="5759387"/>
            <a:ext cx="28889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(d) 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均已经存在于系统中</a:t>
            </a:r>
          </a:p>
        </p:txBody>
      </p:sp>
      <p:sp>
        <p:nvSpPr>
          <p:cNvPr id="15" name="矩形 14"/>
          <p:cNvSpPr/>
          <p:nvPr/>
        </p:nvSpPr>
        <p:spPr>
          <a:xfrm>
            <a:off x="1484148" y="3774966"/>
            <a:ext cx="2073003" cy="338554"/>
          </a:xfrm>
          <a:prstGeom prst="rect">
            <a:avLst/>
          </a:prstGeom>
        </p:spPr>
        <p:txBody>
          <a:bodyPr wrap="non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 (a) </a:t>
            </a:r>
            <a:r>
              <a:rPr lang="en-US" altLang="zh-CN" sz="1600" i="1" dirty="0">
                <a:latin typeface="Cambria Math" panose="02040503050406030204" pitchFamily="18" charset="0"/>
                <a:ea typeface="黑体" panose="02010609060101010101" pitchFamily="49" charset="-122"/>
                <a:cs typeface="Times New Roman" panose="02020603050405020304" pitchFamily="18" charset="0"/>
              </a:rPr>
              <a:t>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均为新顶点 </a:t>
            </a:r>
            <a:endParaRPr lang="zh-CN" altLang="en-US" sz="1600"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8" name="文本框 7"/>
          <p:cNvSpPr txBox="1"/>
          <p:nvPr/>
        </p:nvSpPr>
        <p:spPr>
          <a:xfrm>
            <a:off x="2791921" y="1530299"/>
            <a:ext cx="3990110" cy="415498"/>
          </a:xfrm>
          <a:prstGeom prst="rect">
            <a:avLst/>
          </a:prstGeom>
          <a:noFill/>
        </p:spPr>
        <p:txBody>
          <a:bodyPr wrap="square" rtlCol="0">
            <a:spAutoFit/>
          </a:bodyPr>
          <a:lstStyle/>
          <a:p>
            <a:r>
              <a:rPr lang="zh-CN" altLang="en-US" sz="2100" dirty="0" smtClean="0"/>
              <a:t>流式</a:t>
            </a:r>
            <a:r>
              <a:rPr lang="zh-CN" altLang="en-US" sz="2100" dirty="0"/>
              <a:t>图</a:t>
            </a:r>
            <a:r>
              <a:rPr lang="zh-CN" altLang="en-US" sz="2100" dirty="0" smtClean="0"/>
              <a:t>计算系统</a:t>
            </a:r>
            <a:r>
              <a:rPr lang="zh-CN" altLang="en-US" sz="2100" dirty="0"/>
              <a:t>架构</a:t>
            </a:r>
            <a:r>
              <a:rPr lang="zh-CN" altLang="en-US" sz="2100" dirty="0" smtClean="0"/>
              <a:t>图</a:t>
            </a:r>
            <a:endParaRPr lang="zh-CN" altLang="en-US" sz="2100" dirty="0"/>
          </a:p>
        </p:txBody>
      </p:sp>
      <p:pic>
        <p:nvPicPr>
          <p:cNvPr id="7" name="图片 6" descr="C:\Users\SkyDream\Desktop\毕业设计\GraduationThesis\post-graduate paper\图片\系统架构.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3668" y="2115820"/>
            <a:ext cx="6055399" cy="3218180"/>
          </a:xfrm>
          <a:prstGeom prst="rect">
            <a:avLst/>
          </a:prstGeom>
          <a:noFill/>
          <a:ln>
            <a:noFill/>
          </a:ln>
        </p:spPr>
      </p:pic>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endParaRPr lang="en-US" altLang="zh-CN"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smtClean="0">
                <a:ln w="0"/>
                <a:solidFill>
                  <a:schemeClr val="tx1"/>
                </a:solidFill>
                <a:effectLst>
                  <a:outerShdw blurRad="38100" dist="19050" dir="2700000" algn="tl" rotWithShape="0">
                    <a:schemeClr val="dk1">
                      <a:alpha val="40000"/>
                    </a:schemeClr>
                  </a:outerShdw>
                </a:effectLst>
              </a:rPr>
              <a:t>更新冲突概率</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876300" y="2066922"/>
            <a:ext cx="2203451" cy="923330"/>
          </a:xfrm>
          <a:prstGeom prst="rect">
            <a:avLst/>
          </a:prstGeom>
          <a:noFill/>
        </p:spPr>
        <p:txBody>
          <a:bodyPr wrap="square" rtlCol="0">
            <a:spAutoFit/>
          </a:bodyPr>
          <a:lstStyle/>
          <a:p>
            <a:r>
              <a:rPr lang="zh-CN" altLang="en-US" dirty="0"/>
              <a:t>系统的算法是正确的，运算的</a:t>
            </a:r>
            <a:r>
              <a:rPr lang="zh-CN" altLang="en-US" dirty="0" smtClean="0"/>
              <a:t>结果正确率在</a:t>
            </a:r>
            <a:r>
              <a:rPr lang="en-US" altLang="zh-CN" dirty="0" smtClean="0"/>
              <a:t>95%</a:t>
            </a:r>
            <a:r>
              <a:rPr lang="zh-CN" altLang="en-US" dirty="0" smtClean="0"/>
              <a:t>以上。</a:t>
            </a:r>
            <a:endParaRPr lang="zh-CN" altLang="en-US" dirty="0"/>
          </a:p>
        </p:txBody>
      </p:sp>
      <p:sp>
        <p:nvSpPr>
          <p:cNvPr id="27" name="文本框 26"/>
          <p:cNvSpPr txBox="1"/>
          <p:nvPr/>
        </p:nvSpPr>
        <p:spPr>
          <a:xfrm>
            <a:off x="5857462" y="1862884"/>
            <a:ext cx="1931382" cy="1200329"/>
          </a:xfrm>
          <a:prstGeom prst="rect">
            <a:avLst/>
          </a:prstGeom>
          <a:noFill/>
        </p:spPr>
        <p:txBody>
          <a:bodyPr wrap="square" rtlCol="0">
            <a:spAutoFit/>
          </a:bodyPr>
          <a:lstStyle/>
          <a:p>
            <a:r>
              <a:rPr lang="zh-CN" altLang="en-US" dirty="0"/>
              <a:t>算法能够在执行过程中，实时反馈计算结果，延迟</a:t>
            </a:r>
            <a:r>
              <a:rPr lang="zh-CN" altLang="en-US" dirty="0" smtClean="0"/>
              <a:t>在</a:t>
            </a:r>
            <a:r>
              <a:rPr lang="en-US" altLang="zh-CN" dirty="0" smtClean="0"/>
              <a:t>20ms</a:t>
            </a:r>
            <a:r>
              <a:rPr lang="zh-CN" altLang="en-US" dirty="0"/>
              <a:t>以内</a:t>
            </a:r>
            <a:r>
              <a:rPr lang="zh-CN" altLang="en-US" dirty="0" smtClean="0"/>
              <a:t>。</a:t>
            </a:r>
            <a:endParaRPr lang="zh-CN" altLang="en-US" dirty="0"/>
          </a:p>
        </p:txBody>
      </p:sp>
      <p:sp>
        <p:nvSpPr>
          <p:cNvPr id="28" name="文本框 27"/>
          <p:cNvSpPr txBox="1"/>
          <p:nvPr/>
        </p:nvSpPr>
        <p:spPr>
          <a:xfrm>
            <a:off x="5840300" y="3938645"/>
            <a:ext cx="1948543" cy="923330"/>
          </a:xfrm>
          <a:prstGeom prst="rect">
            <a:avLst/>
          </a:prstGeom>
          <a:noFill/>
        </p:spPr>
        <p:txBody>
          <a:bodyPr wrap="square" rtlCol="0">
            <a:spAutoFit/>
          </a:bodyPr>
          <a:lstStyle/>
          <a:p>
            <a:r>
              <a:rPr lang="zh-CN" altLang="en-US" dirty="0" smtClean="0"/>
              <a:t>多个计算节点之间发生更新冲突的概率</a:t>
            </a:r>
            <a:r>
              <a:rPr lang="en-US" altLang="zh-CN" dirty="0" smtClean="0"/>
              <a:t>&lt;10%</a:t>
            </a:r>
            <a:r>
              <a:rPr lang="zh-CN" altLang="en-US" dirty="0" smtClean="0"/>
              <a:t>。</a:t>
            </a:r>
            <a:endParaRPr lang="zh-CN" altLang="en-US" dirty="0"/>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a:t>
            </a:r>
            <a:r>
              <a:rPr lang="zh-CN" altLang="en-US" dirty="0" smtClean="0"/>
              <a:t>演示</a:t>
            </a:r>
            <a:r>
              <a:rPr lang="en-US" altLang="zh-CN" dirty="0" smtClean="0"/>
              <a:t>-</a:t>
            </a:r>
            <a:r>
              <a:rPr lang="zh-CN" altLang="en-US" sz="2100" dirty="0" smtClean="0"/>
              <a:t>正确性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18" name="图表 17"/>
          <p:cNvGraphicFramePr>
            <a:graphicFrameLocks/>
          </p:cNvGraphicFramePr>
          <p:nvPr>
            <p:extLst>
              <p:ext uri="{D42A27DB-BD31-4B8C-83A1-F6EECF244321}">
                <p14:modId xmlns:p14="http://schemas.microsoft.com/office/powerpoint/2010/main" val="12923014"/>
              </p:ext>
            </p:extLst>
          </p:nvPr>
        </p:nvGraphicFramePr>
        <p:xfrm>
          <a:off x="1879599" y="1828801"/>
          <a:ext cx="5334001" cy="32173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519333" y="643467"/>
            <a:ext cx="2319867" cy="1185334"/>
          </a:xfrm>
          <a:prstGeom prst="wedgeRoundRectCallout">
            <a:avLst>
              <a:gd name="adj1" fmla="val -55140"/>
              <a:gd name="adj2" fmla="val 79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在不同数据规模，不同并发度下算法的正确率仍然保持</a:t>
            </a:r>
            <a:r>
              <a:rPr lang="en-US" altLang="zh-CN" dirty="0" smtClean="0"/>
              <a:t>100%</a:t>
            </a:r>
            <a:endParaRPr lang="zh-CN" altLang="en-US" dirty="0"/>
          </a:p>
        </p:txBody>
      </p:sp>
    </p:spTree>
    <p:extLst>
      <p:ext uri="{BB962C8B-B14F-4D97-AF65-F5344CB8AC3E}">
        <p14:creationId xmlns:p14="http://schemas.microsoft.com/office/powerpoint/2010/main" val="989760506"/>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5" name="图表 4"/>
          <p:cNvGraphicFramePr>
            <a:graphicFrameLocks/>
          </p:cNvGraphicFramePr>
          <p:nvPr>
            <p:extLst>
              <p:ext uri="{D42A27DB-BD31-4B8C-83A1-F6EECF244321}">
                <p14:modId xmlns:p14="http://schemas.microsoft.com/office/powerpoint/2010/main" val="488128652"/>
              </p:ext>
            </p:extLst>
          </p:nvPr>
        </p:nvGraphicFramePr>
        <p:xfrm>
          <a:off x="399886" y="4080932"/>
          <a:ext cx="4222914" cy="2601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956324741"/>
              </p:ext>
            </p:extLst>
          </p:nvPr>
        </p:nvGraphicFramePr>
        <p:xfrm>
          <a:off x="399886" y="1469461"/>
          <a:ext cx="4222914" cy="2453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965977068"/>
              </p:ext>
            </p:extLst>
          </p:nvPr>
        </p:nvGraphicFramePr>
        <p:xfrm>
          <a:off x="4622800" y="1485661"/>
          <a:ext cx="4182533" cy="24214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a:graphicFrameLocks/>
          </p:cNvGraphicFramePr>
          <p:nvPr>
            <p:extLst>
              <p:ext uri="{D42A27DB-BD31-4B8C-83A1-F6EECF244321}">
                <p14:modId xmlns:p14="http://schemas.microsoft.com/office/powerpoint/2010/main" val="1113680748"/>
              </p:ext>
            </p:extLst>
          </p:nvPr>
        </p:nvGraphicFramePr>
        <p:xfrm>
          <a:off x="4857391" y="4092302"/>
          <a:ext cx="4226560" cy="232038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83101727"/>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7" name="图表 6"/>
          <p:cNvGraphicFramePr>
            <a:graphicFrameLocks/>
          </p:cNvGraphicFramePr>
          <p:nvPr>
            <p:extLst>
              <p:ext uri="{D42A27DB-BD31-4B8C-83A1-F6EECF244321}">
                <p14:modId xmlns:p14="http://schemas.microsoft.com/office/powerpoint/2010/main" val="2458482434"/>
              </p:ext>
            </p:extLst>
          </p:nvPr>
        </p:nvGraphicFramePr>
        <p:xfrm>
          <a:off x="349739" y="1488668"/>
          <a:ext cx="4222914" cy="2489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2569227488"/>
              </p:ext>
            </p:extLst>
          </p:nvPr>
        </p:nvGraphicFramePr>
        <p:xfrm>
          <a:off x="4753058" y="1488668"/>
          <a:ext cx="4222261" cy="24899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1047393933"/>
              </p:ext>
            </p:extLst>
          </p:nvPr>
        </p:nvGraphicFramePr>
        <p:xfrm>
          <a:off x="4793241" y="4094683"/>
          <a:ext cx="4141893" cy="24683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p:cNvGraphicFramePr>
          <p:nvPr>
            <p:extLst>
              <p:ext uri="{D42A27DB-BD31-4B8C-83A1-F6EECF244321}">
                <p14:modId xmlns:p14="http://schemas.microsoft.com/office/powerpoint/2010/main" val="2256866058"/>
              </p:ext>
            </p:extLst>
          </p:nvPr>
        </p:nvGraphicFramePr>
        <p:xfrm>
          <a:off x="349739" y="4094683"/>
          <a:ext cx="4222914" cy="2468356"/>
        </p:xfrm>
        <a:graphic>
          <a:graphicData uri="http://schemas.openxmlformats.org/drawingml/2006/chart">
            <c:chart xmlns:c="http://schemas.openxmlformats.org/drawingml/2006/chart" xmlns:r="http://schemas.openxmlformats.org/officeDocument/2006/relationships" r:id="rId6"/>
          </a:graphicData>
        </a:graphic>
      </p:graphicFrame>
      <p:sp>
        <p:nvSpPr>
          <p:cNvPr id="4" name="圆角矩形标注 3"/>
          <p:cNvSpPr/>
          <p:nvPr/>
        </p:nvSpPr>
        <p:spPr>
          <a:xfrm>
            <a:off x="5492717" y="256393"/>
            <a:ext cx="3482602"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dirty="0" smtClean="0"/>
              <a:t>从</a:t>
            </a:r>
            <a:r>
              <a:rPr lang="en-US" altLang="zh-CN" dirty="0" smtClean="0"/>
              <a:t>CDF</a:t>
            </a:r>
            <a:r>
              <a:rPr lang="zh-CN" altLang="en-US" dirty="0" smtClean="0"/>
              <a:t>图看，符合长尾效应；</a:t>
            </a:r>
            <a:endParaRPr lang="en-US" altLang="zh-CN" dirty="0" smtClean="0"/>
          </a:p>
          <a:p>
            <a:pPr marL="285750" indent="-285750" algn="just">
              <a:buFont typeface="Arial" panose="020B0604020202020204" pitchFamily="34" charset="0"/>
              <a:buChar char="•"/>
            </a:pPr>
            <a:r>
              <a:rPr lang="zh-CN" altLang="en-US" dirty="0"/>
              <a:t>从分布图看，</a:t>
            </a:r>
            <a:r>
              <a:rPr lang="en-US" altLang="zh-CN" dirty="0"/>
              <a:t>90%</a:t>
            </a:r>
            <a:r>
              <a:rPr lang="zh-CN" altLang="en-US" dirty="0"/>
              <a:t>请求在</a:t>
            </a:r>
            <a:r>
              <a:rPr lang="en-US" altLang="zh-CN" dirty="0" smtClean="0"/>
              <a:t>12ms</a:t>
            </a:r>
            <a:r>
              <a:rPr lang="zh-CN" altLang="en-US" dirty="0" smtClean="0"/>
              <a:t>内得到</a:t>
            </a:r>
            <a:r>
              <a:rPr lang="zh-CN" altLang="en-US" dirty="0"/>
              <a:t>响应</a:t>
            </a:r>
          </a:p>
        </p:txBody>
      </p:sp>
    </p:spTree>
    <p:extLst>
      <p:ext uri="{BB962C8B-B14F-4D97-AF65-F5344CB8AC3E}">
        <p14:creationId xmlns:p14="http://schemas.microsoft.com/office/powerpoint/2010/main" val="20191414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a:t>更新</a:t>
            </a:r>
            <a:r>
              <a:rPr lang="zh-CN" altLang="en-US" sz="2100" dirty="0" smtClean="0"/>
              <a:t>冲突概率</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808860497"/>
              </p:ext>
            </p:extLst>
          </p:nvPr>
        </p:nvGraphicFramePr>
        <p:xfrm>
          <a:off x="1794933" y="1989666"/>
          <a:ext cx="5249333" cy="32427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908800" y="1049867"/>
            <a:ext cx="1964267" cy="1083733"/>
          </a:xfrm>
          <a:prstGeom prst="wedgeRoundRectCallout">
            <a:avLst>
              <a:gd name="adj1" fmla="val -82040"/>
              <a:gd name="adj2" fmla="val 500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任意两个计算节点的更新冲突概率</a:t>
            </a:r>
            <a:r>
              <a:rPr lang="en-US" altLang="zh-CN" dirty="0" smtClean="0"/>
              <a:t>&lt;3%</a:t>
            </a:r>
            <a:r>
              <a:rPr lang="zh-CN" altLang="en-US" dirty="0" smtClean="0"/>
              <a:t>。</a:t>
            </a:r>
            <a:endParaRPr lang="zh-CN" altLang="en-US" dirty="0"/>
          </a:p>
        </p:txBody>
      </p:sp>
    </p:spTree>
    <p:extLst>
      <p:ext uri="{BB962C8B-B14F-4D97-AF65-F5344CB8AC3E}">
        <p14:creationId xmlns:p14="http://schemas.microsoft.com/office/powerpoint/2010/main" val="2305455833"/>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扩展性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361174441"/>
              </p:ext>
            </p:extLst>
          </p:nvPr>
        </p:nvGraphicFramePr>
        <p:xfrm>
          <a:off x="728133" y="4158507"/>
          <a:ext cx="4097867" cy="24045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1025500320"/>
              </p:ext>
            </p:extLst>
          </p:nvPr>
        </p:nvGraphicFramePr>
        <p:xfrm>
          <a:off x="355599" y="1684806"/>
          <a:ext cx="4470401" cy="2235201"/>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638800" y="2317693"/>
            <a:ext cx="2929466" cy="923330"/>
          </a:xfrm>
          <a:prstGeom prst="rect">
            <a:avLst/>
          </a:prstGeom>
          <a:noFill/>
        </p:spPr>
        <p:txBody>
          <a:bodyPr wrap="square" rtlCol="0">
            <a:spAutoFit/>
          </a:bodyPr>
          <a:lstStyle/>
          <a:p>
            <a:r>
              <a:rPr lang="zh-CN" altLang="en-US" dirty="0" smtClean="0"/>
              <a:t>在</a:t>
            </a:r>
            <a:r>
              <a:rPr lang="en-US" altLang="zh-CN" dirty="0" smtClean="0"/>
              <a:t>1-10</a:t>
            </a:r>
            <a:r>
              <a:rPr lang="zh-CN" altLang="en-US" dirty="0" smtClean="0"/>
              <a:t>个计算节点的扩展中，算法的正确率依旧保持</a:t>
            </a:r>
            <a:r>
              <a:rPr lang="en-US" altLang="zh-CN" dirty="0" smtClean="0"/>
              <a:t>100%</a:t>
            </a:r>
            <a:endParaRPr lang="zh-CN" altLang="en-US" dirty="0"/>
          </a:p>
        </p:txBody>
      </p:sp>
      <p:sp>
        <p:nvSpPr>
          <p:cNvPr id="8" name="文本框 7"/>
          <p:cNvSpPr txBox="1"/>
          <p:nvPr/>
        </p:nvSpPr>
        <p:spPr>
          <a:xfrm>
            <a:off x="5638800" y="4993378"/>
            <a:ext cx="2929466" cy="923330"/>
          </a:xfrm>
          <a:prstGeom prst="rect">
            <a:avLst/>
          </a:prstGeom>
          <a:noFill/>
        </p:spPr>
        <p:txBody>
          <a:bodyPr wrap="square" rtlCol="0">
            <a:spAutoFit/>
          </a:bodyPr>
          <a:lstStyle/>
          <a:p>
            <a:r>
              <a:rPr lang="zh-CN" altLang="en-US" dirty="0" smtClean="0"/>
              <a:t>在</a:t>
            </a:r>
            <a:r>
              <a:rPr lang="en-US" altLang="zh-CN" dirty="0" smtClean="0"/>
              <a:t>10</a:t>
            </a:r>
            <a:r>
              <a:rPr lang="zh-CN" altLang="en-US" dirty="0" smtClean="0"/>
              <a:t>个计算节点同时更新过程中，更新冲突概率仍然小于</a:t>
            </a:r>
            <a:r>
              <a:rPr lang="en-US" altLang="zh-CN" dirty="0" smtClean="0"/>
              <a:t>3%</a:t>
            </a:r>
            <a:endParaRPr lang="zh-CN" altLang="en-US" dirty="0"/>
          </a:p>
        </p:txBody>
      </p:sp>
      <p:sp>
        <p:nvSpPr>
          <p:cNvPr id="7" name="右箭头 6"/>
          <p:cNvSpPr/>
          <p:nvPr/>
        </p:nvSpPr>
        <p:spPr>
          <a:xfrm>
            <a:off x="4826000" y="2607733"/>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820419" y="5283418"/>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008585"/>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六、总结和下一步工作</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文本框 3"/>
          <p:cNvSpPr txBox="1"/>
          <p:nvPr/>
        </p:nvSpPr>
        <p:spPr>
          <a:xfrm>
            <a:off x="927100" y="1993900"/>
            <a:ext cx="6959600" cy="2031325"/>
          </a:xfrm>
          <a:prstGeom prst="rect">
            <a:avLst/>
          </a:prstGeom>
          <a:noFill/>
        </p:spPr>
        <p:txBody>
          <a:bodyPr wrap="square" rtlCol="0">
            <a:spAutoFit/>
          </a:bodyPr>
          <a:lstStyle/>
          <a:p>
            <a:pPr marL="342900" indent="-342900">
              <a:buAutoNum type="arabicPeriod"/>
            </a:pPr>
            <a:r>
              <a:rPr lang="zh-CN" altLang="en-US" dirty="0" smtClean="0"/>
              <a:t>针对流式场景下图算法的归纳，抽象出它们的典型特征，并在该基础上设计了基于状态更新的流式图计算模型，在该模型的基础上设计了流式图算法；</a:t>
            </a:r>
            <a:endParaRPr lang="en-US" altLang="zh-CN" dirty="0" smtClean="0"/>
          </a:p>
          <a:p>
            <a:pPr marL="342900" indent="-342900">
              <a:buAutoNum type="arabicPeriod"/>
            </a:pPr>
            <a:r>
              <a:rPr lang="zh-CN" altLang="en-US" dirty="0" smtClean="0"/>
              <a:t>设计并实现了基于该模型的系统</a:t>
            </a:r>
            <a:r>
              <a:rPr lang="en-US" altLang="zh-CN" dirty="0" smtClean="0"/>
              <a:t>GraphFlow</a:t>
            </a:r>
            <a:r>
              <a:rPr lang="zh-CN" altLang="en-US" dirty="0" smtClean="0"/>
              <a:t>，从数据的摄入、计算、存储和访问四个层次构建完备的流式图处理系统；</a:t>
            </a:r>
            <a:endParaRPr lang="en-US" altLang="zh-CN" dirty="0" smtClean="0"/>
          </a:p>
          <a:p>
            <a:pPr marL="342900" indent="-342900">
              <a:buAutoNum type="arabicPeriod"/>
            </a:pPr>
            <a:r>
              <a:rPr lang="zh-CN" altLang="en-US" dirty="0" smtClean="0"/>
              <a:t>设计实验，在真实数据集上对系统进行实时性、准确性和更新冲突的测试。</a:t>
            </a:r>
            <a:endParaRPr lang="zh-CN" altLang="en-US" dirty="0"/>
          </a:p>
        </p:txBody>
      </p:sp>
      <p:sp>
        <p:nvSpPr>
          <p:cNvPr id="5" name="文本框 4"/>
          <p:cNvSpPr txBox="1"/>
          <p:nvPr/>
        </p:nvSpPr>
        <p:spPr>
          <a:xfrm>
            <a:off x="696768" y="1624568"/>
            <a:ext cx="1193800" cy="369332"/>
          </a:xfrm>
          <a:prstGeom prst="rect">
            <a:avLst/>
          </a:prstGeom>
          <a:noFill/>
        </p:spPr>
        <p:txBody>
          <a:bodyPr wrap="square" rtlCol="0">
            <a:spAutoFit/>
          </a:bodyPr>
          <a:lstStyle/>
          <a:p>
            <a:r>
              <a:rPr lang="zh-CN" altLang="en-US" dirty="0" smtClean="0"/>
              <a:t>总结：</a:t>
            </a:r>
            <a:endParaRPr lang="zh-CN" altLang="en-US" dirty="0"/>
          </a:p>
        </p:txBody>
      </p:sp>
      <p:sp>
        <p:nvSpPr>
          <p:cNvPr id="6" name="文本框 5"/>
          <p:cNvSpPr txBox="1"/>
          <p:nvPr/>
        </p:nvSpPr>
        <p:spPr>
          <a:xfrm>
            <a:off x="696768" y="4325575"/>
            <a:ext cx="1652732" cy="369332"/>
          </a:xfrm>
          <a:prstGeom prst="rect">
            <a:avLst/>
          </a:prstGeom>
          <a:noFill/>
        </p:spPr>
        <p:txBody>
          <a:bodyPr wrap="square" rtlCol="0">
            <a:spAutoFit/>
          </a:bodyPr>
          <a:lstStyle/>
          <a:p>
            <a:r>
              <a:rPr lang="zh-CN" altLang="en-US" dirty="0" smtClean="0"/>
              <a:t>下一步工作：</a:t>
            </a:r>
            <a:endParaRPr lang="zh-CN" altLang="en-US" dirty="0"/>
          </a:p>
        </p:txBody>
      </p:sp>
      <p:sp>
        <p:nvSpPr>
          <p:cNvPr id="7" name="文本框 6"/>
          <p:cNvSpPr txBox="1"/>
          <p:nvPr/>
        </p:nvSpPr>
        <p:spPr>
          <a:xfrm>
            <a:off x="1130300" y="4826675"/>
            <a:ext cx="6959600" cy="1200329"/>
          </a:xfrm>
          <a:prstGeom prst="rect">
            <a:avLst/>
          </a:prstGeom>
          <a:noFill/>
        </p:spPr>
        <p:txBody>
          <a:bodyPr wrap="square" rtlCol="0">
            <a:spAutoFit/>
          </a:bodyPr>
          <a:lstStyle/>
          <a:p>
            <a:r>
              <a:rPr lang="zh-CN" altLang="en-US" dirty="0"/>
              <a:t>模型</a:t>
            </a:r>
            <a:r>
              <a:rPr lang="zh-CN" altLang="en-US" dirty="0" smtClean="0"/>
              <a:t>方向：通过分析流式场景下更多的图算法，进一步对模型进行完善；</a:t>
            </a:r>
            <a:endParaRPr lang="en-US" altLang="zh-CN" dirty="0" smtClean="0"/>
          </a:p>
          <a:p>
            <a:r>
              <a:rPr lang="zh-CN" altLang="en-US" dirty="0" smtClean="0"/>
              <a:t>算法方向：利用该模型来实现更多的流式图算法。</a:t>
            </a:r>
            <a:endParaRPr lang="en-US" altLang="zh-CN" dirty="0" smtClean="0"/>
          </a:p>
          <a:p>
            <a:pPr marL="342900" indent="-342900">
              <a:buAutoNum type="arabicPeriod"/>
            </a:pPr>
            <a:endParaRPr lang="zh-CN" altLang="en-US" dirty="0"/>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七、科研经历</a:t>
            </a:r>
            <a:endParaRPr lang="zh-CN" altLang="en-US" sz="2400" dirty="0"/>
          </a:p>
        </p:txBody>
      </p:sp>
      <p:sp>
        <p:nvSpPr>
          <p:cNvPr id="4" name="灯片编号占位符 3"/>
          <p:cNvSpPr>
            <a:spLocks noGrp="1"/>
          </p:cNvSpPr>
          <p:nvPr>
            <p:ph type="sldNum" sz="quarter" idx="12"/>
          </p:nvPr>
        </p:nvSpPr>
        <p:spPr/>
        <p:txBody>
          <a:bodyPr/>
          <a:lstStyle/>
          <a:p>
            <a:fld id="{EA0DD783-C42D-4E47-8876-0A845A2BA196}" type="slidenum">
              <a:rPr lang="zh-CN" altLang="en-US" smtClean="0"/>
              <a:t>42</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970390" y="1444080"/>
            <a:ext cx="7011560" cy="5909310"/>
          </a:xfrm>
          <a:prstGeom prst="rect">
            <a:avLst/>
          </a:prstGeom>
        </p:spPr>
        <p:txBody>
          <a:bodyPr wrap="square">
            <a:spAutoFit/>
          </a:bodyPr>
          <a:lstStyle/>
          <a:p>
            <a:r>
              <a:rPr lang="zh-CN" altLang="en-US" b="1" dirty="0" smtClean="0"/>
              <a:t>• 安全</a:t>
            </a:r>
            <a:r>
              <a:rPr lang="zh-CN" altLang="en-US" b="1" dirty="0"/>
              <a:t>可靠集成开发工具研发：东华</a:t>
            </a:r>
            <a:r>
              <a:rPr lang="zh-CN" altLang="en-US" b="1" dirty="0" smtClean="0"/>
              <a:t>软件（</a:t>
            </a:r>
            <a:r>
              <a:rPr lang="en-US" altLang="zh-CN" b="1" dirty="0" smtClean="0"/>
              <a:t>2015.07-2015.08</a:t>
            </a:r>
            <a:r>
              <a:rPr lang="zh-CN" altLang="en-US" b="1" dirty="0" smtClean="0"/>
              <a:t>）</a:t>
            </a:r>
            <a:endParaRPr lang="zh-CN" altLang="en-US" b="1" dirty="0"/>
          </a:p>
          <a:p>
            <a:r>
              <a:rPr lang="zh-CN" altLang="en-US" dirty="0"/>
              <a:t>         基于安全可靠软硬件的集成开发环境DHC IDE，实现了安全可靠软硬件环境下的Java、web、JavaScript的开发，具有高定制性，高扩展性，高开放性的特点。</a:t>
            </a:r>
            <a:endParaRPr lang="en-US" altLang="zh-CN" dirty="0"/>
          </a:p>
          <a:p>
            <a:endParaRPr lang="en-US" altLang="zh-CN" dirty="0" smtClean="0"/>
          </a:p>
          <a:p>
            <a:r>
              <a:rPr lang="zh-CN" altLang="en-US" b="1" dirty="0"/>
              <a:t>• </a:t>
            </a:r>
            <a:r>
              <a:rPr lang="en-US" altLang="zh-CN" b="1" dirty="0" smtClean="0"/>
              <a:t>OW2 </a:t>
            </a:r>
            <a:r>
              <a:rPr lang="zh-CN" altLang="en-US" b="1" dirty="0" smtClean="0"/>
              <a:t>国际开源比赛</a:t>
            </a:r>
            <a:r>
              <a:rPr lang="zh-CN" altLang="en-US" b="1" dirty="0"/>
              <a:t>（</a:t>
            </a:r>
            <a:r>
              <a:rPr lang="en-US" altLang="zh-CN" b="1" dirty="0" smtClean="0"/>
              <a:t>2015.08-2015.09</a:t>
            </a:r>
            <a:r>
              <a:rPr lang="zh-CN" altLang="en-US" b="1" dirty="0" smtClean="0"/>
              <a:t>）</a:t>
            </a:r>
            <a:endParaRPr lang="en-US" altLang="zh-CN" b="1" dirty="0" smtClean="0"/>
          </a:p>
          <a:p>
            <a:r>
              <a:rPr lang="en-US" altLang="zh-CN" b="1" dirty="0"/>
              <a:t> </a:t>
            </a:r>
            <a:r>
              <a:rPr lang="en-US" altLang="zh-CN" b="1" dirty="0" smtClean="0"/>
              <a:t>       </a:t>
            </a:r>
            <a:r>
              <a:rPr lang="zh-CN" altLang="en-US" dirty="0" smtClean="0"/>
              <a:t>参加</a:t>
            </a:r>
            <a:r>
              <a:rPr lang="en-US" altLang="zh-CN" dirty="0" smtClean="0"/>
              <a:t>OW2</a:t>
            </a:r>
            <a:r>
              <a:rPr lang="zh-CN" altLang="en-US" dirty="0" smtClean="0"/>
              <a:t>国际开源代码比赛，获得比赛第一名成绩。</a:t>
            </a:r>
            <a:endParaRPr lang="zh-CN" altLang="en-US" dirty="0"/>
          </a:p>
          <a:p>
            <a:endParaRPr lang="zh-CN" altLang="en-US" dirty="0"/>
          </a:p>
          <a:p>
            <a:r>
              <a:rPr lang="zh-CN" altLang="en-US" b="1" dirty="0" smtClean="0"/>
              <a:t>• 大</a:t>
            </a:r>
            <a:r>
              <a:rPr lang="zh-CN" altLang="en-US" b="1" dirty="0"/>
              <a:t>并发服务引擎系统：503所项目（</a:t>
            </a:r>
            <a:r>
              <a:rPr lang="en-US" altLang="zh-CN" b="1" dirty="0" smtClean="0"/>
              <a:t>2015.09-2016.11</a:t>
            </a:r>
            <a:r>
              <a:rPr lang="zh-CN" altLang="en-US" b="1" dirty="0" smtClean="0"/>
              <a:t>）</a:t>
            </a:r>
            <a:endParaRPr lang="zh-CN" altLang="en-US" b="1" dirty="0"/>
          </a:p>
          <a:p>
            <a:r>
              <a:rPr lang="zh-CN" altLang="en-US" dirty="0"/>
              <a:t>         大并发服务引擎系统软件，面向智慧农业。分布在农作中的传感器设备，实时的把农业大棚中的环境信息，发送给数据处理系统，为科学、高效、集约的农业生产提供技术支持。</a:t>
            </a:r>
            <a:endParaRPr lang="en-US" altLang="zh-CN" dirty="0"/>
          </a:p>
          <a:p>
            <a:endParaRPr lang="zh-CN" altLang="en-US" dirty="0"/>
          </a:p>
          <a:p>
            <a:r>
              <a:rPr lang="zh-CN" altLang="en-US" b="1" dirty="0" smtClean="0"/>
              <a:t>• 待</a:t>
            </a:r>
            <a:r>
              <a:rPr lang="zh-CN" altLang="en-US" b="1" dirty="0"/>
              <a:t>申请专利一项:  项目科研</a:t>
            </a:r>
            <a:r>
              <a:rPr lang="zh-CN" altLang="en-US" b="1" dirty="0" smtClean="0"/>
              <a:t>任务（</a:t>
            </a:r>
            <a:r>
              <a:rPr lang="en-US" altLang="zh-CN" b="1" dirty="0" smtClean="0"/>
              <a:t>2016.02-2016.03</a:t>
            </a:r>
            <a:r>
              <a:rPr lang="zh-CN" altLang="en-US" b="1" dirty="0" smtClean="0"/>
              <a:t>）</a:t>
            </a:r>
            <a:endParaRPr lang="en-US" altLang="zh-CN" b="1" dirty="0"/>
          </a:p>
          <a:p>
            <a:r>
              <a:rPr lang="en-US" altLang="zh-CN" b="1" dirty="0"/>
              <a:t> </a:t>
            </a:r>
            <a:r>
              <a:rPr lang="en-US" altLang="zh-CN" b="1" dirty="0" smtClean="0"/>
              <a:t>       </a:t>
            </a:r>
            <a:r>
              <a:rPr lang="zh-CN" altLang="en-US" dirty="0" smtClean="0"/>
              <a:t>一</a:t>
            </a:r>
            <a:r>
              <a:rPr lang="zh-CN" altLang="en-US" dirty="0"/>
              <a:t>种基于混合存储的流式数据自适应持久化方法。(已经定稿，待审</a:t>
            </a:r>
            <a:r>
              <a:rPr lang="zh-CN" altLang="en-US" dirty="0" smtClean="0"/>
              <a:t>)</a:t>
            </a:r>
            <a:endParaRPr lang="en-US" altLang="zh-CN" dirty="0" smtClean="0"/>
          </a:p>
          <a:p>
            <a:endParaRPr lang="en-US" altLang="zh-CN" dirty="0"/>
          </a:p>
          <a:p>
            <a:r>
              <a:rPr lang="zh-CN" altLang="en-US" b="1" dirty="0" smtClean="0"/>
              <a:t>• 华为项目</a:t>
            </a:r>
            <a:r>
              <a:rPr lang="en-US" altLang="zh-CN" b="1" dirty="0" smtClean="0"/>
              <a:t>2</a:t>
            </a:r>
            <a:r>
              <a:rPr lang="zh-CN" altLang="en-US" b="1" dirty="0" smtClean="0"/>
              <a:t>：流式图计算系统的研究（</a:t>
            </a:r>
            <a:r>
              <a:rPr lang="en-US" altLang="zh-CN" b="1" dirty="0" smtClean="0"/>
              <a:t>2016.10-</a:t>
            </a:r>
            <a:r>
              <a:rPr lang="zh-CN" altLang="en-US" b="1" dirty="0" smtClean="0"/>
              <a:t>至今）</a:t>
            </a:r>
            <a:endParaRPr lang="en-US" altLang="zh-CN" b="1" dirty="0" smtClean="0"/>
          </a:p>
          <a:p>
            <a:r>
              <a:rPr lang="en-US" altLang="zh-CN" dirty="0"/>
              <a:t> </a:t>
            </a:r>
            <a:r>
              <a:rPr lang="en-US" altLang="zh-CN" dirty="0" smtClean="0"/>
              <a:t>       </a:t>
            </a:r>
            <a:r>
              <a:rPr lang="zh-CN" altLang="en-US" dirty="0" smtClean="0"/>
              <a:t>流式图计算系统的可行性研究、系统设计、系统实现。</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21" name="文本框 20"/>
          <p:cNvSpPr txBox="1"/>
          <p:nvPr/>
        </p:nvSpPr>
        <p:spPr>
          <a:xfrm>
            <a:off x="2057399" y="2930190"/>
            <a:ext cx="5219700" cy="1569660"/>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b="1" dirty="0" smtClean="0"/>
              <a:t>王伟</a:t>
            </a:r>
            <a:r>
              <a:rPr lang="zh-CN" altLang="en-US" sz="2400" dirty="0" smtClean="0"/>
              <a:t>、</a:t>
            </a:r>
            <a:r>
              <a:rPr lang="zh-CN" altLang="en-US" sz="2400" b="1" dirty="0"/>
              <a:t>许利杰</a:t>
            </a:r>
            <a:r>
              <a:rPr lang="zh-CN" altLang="en-US" sz="2400" dirty="0"/>
              <a:t>老师</a:t>
            </a:r>
            <a:endParaRPr lang="en-US" altLang="zh-CN" sz="2400" dirty="0"/>
          </a:p>
          <a:p>
            <a:pPr algn="ctr"/>
            <a:r>
              <a:rPr lang="zh-CN" altLang="en-US" sz="2400" b="1" dirty="0"/>
              <a:t>同组</a:t>
            </a:r>
            <a:r>
              <a:rPr lang="zh-CN" altLang="en-US" sz="2400" dirty="0"/>
              <a:t>师兄师弟</a:t>
            </a:r>
            <a:r>
              <a:rPr lang="zh-CN" altLang="en-US" sz="2400" dirty="0" smtClean="0"/>
              <a:t>师妹们</a:t>
            </a:r>
            <a:endParaRPr lang="en-US" altLang="zh-CN" sz="2400" dirty="0" smtClean="0"/>
          </a:p>
          <a:p>
            <a:pPr algn="ctr"/>
            <a:r>
              <a:rPr lang="zh-CN" altLang="en-US" sz="2400" b="1" dirty="0" smtClean="0"/>
              <a:t>实验室</a:t>
            </a:r>
            <a:r>
              <a:rPr lang="zh-CN" altLang="en-US" sz="2400" dirty="0" smtClean="0"/>
              <a:t>所有的老师同学们</a:t>
            </a:r>
            <a:endParaRPr lang="en-US" altLang="zh-CN" sz="2400" dirty="0"/>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标注 42"/>
          <p:cNvSpPr/>
          <p:nvPr/>
        </p:nvSpPr>
        <p:spPr>
          <a:xfrm>
            <a:off x="6598738" y="1381223"/>
            <a:ext cx="2279254" cy="698222"/>
          </a:xfrm>
          <a:prstGeom prst="wedgeRoundRectCallout">
            <a:avLst>
              <a:gd name="adj1" fmla="val -68363"/>
              <a:gd name="adj2" fmla="val 637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
        <p:nvSpPr>
          <p:cNvPr id="9" name="文本框 8"/>
          <p:cNvSpPr txBox="1"/>
          <p:nvPr/>
        </p:nvSpPr>
        <p:spPr>
          <a:xfrm>
            <a:off x="471029" y="1618598"/>
            <a:ext cx="6623454" cy="415498"/>
          </a:xfrm>
          <a:prstGeom prst="rect">
            <a:avLst/>
          </a:prstGeom>
          <a:noFill/>
        </p:spPr>
        <p:txBody>
          <a:bodyPr wrap="square" rtlCol="0">
            <a:spAutoFit/>
          </a:bodyPr>
          <a:lstStyle/>
          <a:p>
            <a:r>
              <a:rPr lang="zh-CN" altLang="en-US" sz="2100" dirty="0"/>
              <a:t>批处理模型</a:t>
            </a:r>
            <a:r>
              <a:rPr lang="zh-CN" altLang="en-US" sz="2100" dirty="0" smtClean="0"/>
              <a:t>：解决</a:t>
            </a:r>
            <a:r>
              <a:rPr lang="zh-CN" altLang="en-US" sz="2100" dirty="0"/>
              <a:t>静态图计算</a:t>
            </a:r>
            <a:r>
              <a:rPr lang="zh-CN" altLang="en-US" sz="2100" dirty="0" smtClean="0"/>
              <a:t>问题，适合离线计算</a:t>
            </a:r>
            <a:endParaRPr lang="zh-CN" altLang="en-US" sz="2100" dirty="0"/>
          </a:p>
        </p:txBody>
      </p:sp>
      <p:sp>
        <p:nvSpPr>
          <p:cNvPr id="10"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pic>
        <p:nvPicPr>
          <p:cNvPr id="15" name="图片 14"/>
          <p:cNvPicPr>
            <a:picLocks noChangeAspect="1"/>
          </p:cNvPicPr>
          <p:nvPr/>
        </p:nvPicPr>
        <p:blipFill>
          <a:blip r:embed="rId3"/>
          <a:stretch>
            <a:fillRect/>
          </a:stretch>
        </p:blipFill>
        <p:spPr>
          <a:xfrm>
            <a:off x="286248" y="3012405"/>
            <a:ext cx="8588096" cy="1859633"/>
          </a:xfrm>
          <a:prstGeom prst="rect">
            <a:avLst/>
          </a:prstGeom>
        </p:spPr>
      </p:pic>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342515"/>
            <a:ext cx="8314828" cy="553998"/>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Model </a:t>
            </a:r>
            <a:r>
              <a:rPr lang="zh-CN" altLang="en-US" sz="1500" dirty="0"/>
              <a:t>；如果一个流中即有添加模式，也有删除模式，则这样的流称之为</a:t>
            </a:r>
            <a:r>
              <a:rPr lang="en-US" altLang="zh-CN" sz="1500" dirty="0"/>
              <a:t>Turnstile Model </a:t>
            </a:r>
            <a:r>
              <a:rPr lang="zh-CN" altLang="en-US" sz="1500" dirty="0"/>
              <a:t>。</a:t>
            </a:r>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
        <p:nvSpPr>
          <p:cNvPr id="9" name="文本框 8"/>
          <p:cNvSpPr txBox="1"/>
          <p:nvPr/>
        </p:nvSpPr>
        <p:spPr>
          <a:xfrm>
            <a:off x="471029" y="1618598"/>
            <a:ext cx="6127709" cy="415498"/>
          </a:xfrm>
          <a:prstGeom prst="rect">
            <a:avLst/>
          </a:prstGeom>
          <a:noFill/>
        </p:spPr>
        <p:txBody>
          <a:bodyPr wrap="square" rtlCol="0">
            <a:spAutoFit/>
          </a:bodyPr>
          <a:lstStyle/>
          <a:p>
            <a:r>
              <a:rPr lang="zh-CN" altLang="en-US" sz="2100" dirty="0" smtClean="0"/>
              <a:t>流处理</a:t>
            </a:r>
            <a:r>
              <a:rPr lang="zh-CN" altLang="en-US" sz="2100" dirty="0"/>
              <a:t>模型</a:t>
            </a:r>
            <a:r>
              <a:rPr lang="zh-CN" altLang="en-US" sz="2100" dirty="0" smtClean="0"/>
              <a:t>：解决</a:t>
            </a:r>
            <a:r>
              <a:rPr lang="zh-CN" altLang="en-US" sz="2100" dirty="0"/>
              <a:t>动态图计算</a:t>
            </a:r>
            <a:r>
              <a:rPr lang="zh-CN" altLang="en-US" sz="2100" dirty="0" smtClean="0"/>
              <a:t>问题，适合在线分析</a:t>
            </a:r>
            <a:endParaRPr lang="zh-CN" altLang="en-US" sz="2100" dirty="0"/>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sp>
        <p:nvSpPr>
          <p:cNvPr id="5" name="文本框 4"/>
          <p:cNvSpPr txBox="1"/>
          <p:nvPr/>
        </p:nvSpPr>
        <p:spPr>
          <a:xfrm>
            <a:off x="1600200" y="1898295"/>
            <a:ext cx="5386388" cy="415498"/>
          </a:xfrm>
          <a:prstGeom prst="rect">
            <a:avLst/>
          </a:prstGeom>
          <a:noFill/>
        </p:spPr>
        <p:txBody>
          <a:bodyPr wrap="square" rtlCol="0">
            <a:spAutoFit/>
          </a:bodyPr>
          <a:lstStyle/>
          <a:p>
            <a:r>
              <a:rPr lang="zh-CN" altLang="en-US" sz="2100" dirty="0"/>
              <a:t>建立面向连续流式图数据的增量图计算模型</a:t>
            </a:r>
          </a:p>
        </p:txBody>
      </p:sp>
      <p:sp>
        <p:nvSpPr>
          <p:cNvPr id="6" name="文本框 5"/>
          <p:cNvSpPr txBox="1"/>
          <p:nvPr/>
        </p:nvSpPr>
        <p:spPr>
          <a:xfrm>
            <a:off x="442913" y="2700338"/>
            <a:ext cx="2828925" cy="1200329"/>
          </a:xfrm>
          <a:prstGeom prst="rect">
            <a:avLst/>
          </a:prstGeom>
          <a:noFill/>
        </p:spPr>
        <p:txBody>
          <a:bodyPr wrap="square" rtlCol="0">
            <a:spAutoFit/>
          </a:bodyPr>
          <a:lstStyle/>
          <a:p>
            <a:r>
              <a:rPr lang="zh-CN" altLang="en-US" dirty="0"/>
              <a:t>相比批处理模型：</a:t>
            </a:r>
            <a:endParaRPr lang="en-US" altLang="zh-CN" dirty="0"/>
          </a:p>
          <a:p>
            <a:r>
              <a:rPr lang="en-US" altLang="zh-CN" dirty="0"/>
              <a:t>        </a:t>
            </a:r>
            <a:r>
              <a:rPr lang="zh-CN" altLang="en-US" dirty="0"/>
              <a:t>该模型根据增量数据进行增量计算而不需要在全局重算一遍</a:t>
            </a:r>
            <a:r>
              <a:rPr lang="zh-CN" altLang="en-US" dirty="0" smtClean="0"/>
              <a:t>，</a:t>
            </a:r>
            <a:r>
              <a:rPr lang="zh-CN" altLang="en-US" b="1" dirty="0" smtClean="0"/>
              <a:t>实时性强</a:t>
            </a:r>
            <a:r>
              <a:rPr lang="zh-CN" altLang="en-US" dirty="0" smtClean="0"/>
              <a:t>。</a:t>
            </a:r>
            <a:endParaRPr lang="zh-CN" altLang="en-US" dirty="0"/>
          </a:p>
        </p:txBody>
      </p:sp>
      <p:sp>
        <p:nvSpPr>
          <p:cNvPr id="23" name="文本框 22"/>
          <p:cNvSpPr txBox="1"/>
          <p:nvPr/>
        </p:nvSpPr>
        <p:spPr>
          <a:xfrm>
            <a:off x="5057775" y="2700338"/>
            <a:ext cx="2828925" cy="1200329"/>
          </a:xfrm>
          <a:prstGeom prst="rect">
            <a:avLst/>
          </a:prstGeom>
          <a:noFill/>
        </p:spPr>
        <p:txBody>
          <a:bodyPr wrap="square" rtlCol="0">
            <a:spAutoFit/>
          </a:bodyPr>
          <a:lstStyle/>
          <a:p>
            <a:r>
              <a:rPr lang="zh-CN" altLang="en-US" dirty="0"/>
              <a:t>相比流处理模型：</a:t>
            </a:r>
            <a:endParaRPr lang="en-US" altLang="zh-CN" dirty="0"/>
          </a:p>
          <a:p>
            <a:r>
              <a:rPr lang="en-US" altLang="zh-CN" dirty="0"/>
              <a:t>        </a:t>
            </a:r>
            <a:r>
              <a:rPr lang="zh-CN" altLang="en-US" dirty="0"/>
              <a:t>该模型建立统一的处理方案，采用精确计算的方式</a:t>
            </a:r>
            <a:r>
              <a:rPr lang="zh-CN" altLang="en-US" dirty="0" smtClean="0"/>
              <a:t>，</a:t>
            </a:r>
            <a:r>
              <a:rPr lang="zh-CN" altLang="en-US" b="1" dirty="0" smtClean="0"/>
              <a:t>结果准确</a:t>
            </a:r>
            <a:r>
              <a:rPr lang="zh-CN" altLang="en-US" dirty="0" smtClean="0"/>
              <a:t>。</a:t>
            </a:r>
            <a:endParaRPr lang="zh-CN" altLang="en-US" dirty="0"/>
          </a:p>
        </p:txBody>
      </p:sp>
      <p:cxnSp>
        <p:nvCxnSpPr>
          <p:cNvPr id="8" name="直接连接符 7"/>
          <p:cNvCxnSpPr>
            <a:endCxn id="6" idx="0"/>
          </p:cNvCxnSpPr>
          <p:nvPr/>
        </p:nvCxnSpPr>
        <p:spPr>
          <a:xfrm flipH="1">
            <a:off x="1857376" y="2290710"/>
            <a:ext cx="2314575" cy="409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2"/>
            <a:endCxn id="23" idx="0"/>
          </p:cNvCxnSpPr>
          <p:nvPr/>
        </p:nvCxnSpPr>
        <p:spPr>
          <a:xfrm>
            <a:off x="4293394" y="2313793"/>
            <a:ext cx="2178844" cy="3865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、研究目标</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目标：建立面向连续流式图数据的增量图计算模型</a:t>
            </a:r>
          </a:p>
        </p:txBody>
      </p:sp>
      <p:graphicFrame>
        <p:nvGraphicFramePr>
          <p:cNvPr id="22" name="图示 21"/>
          <p:cNvGraphicFramePr/>
          <p:nvPr>
            <p:extLst>
              <p:ext uri="{D42A27DB-BD31-4B8C-83A1-F6EECF244321}">
                <p14:modId xmlns:p14="http://schemas.microsoft.com/office/powerpoint/2010/main" val="4257375880"/>
              </p:ext>
            </p:extLst>
          </p:nvPr>
        </p:nvGraphicFramePr>
        <p:xfrm>
          <a:off x="1348468" y="2128837"/>
          <a:ext cx="6538232"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0.3|9.6|2.3|2.8"/>
</p:tagLst>
</file>

<file path=ppt/tags/tag4.xml><?xml version="1.0" encoding="utf-8"?>
<p:tagLst xmlns:a="http://schemas.openxmlformats.org/drawingml/2006/main" xmlns:r="http://schemas.openxmlformats.org/officeDocument/2006/relationships" xmlns:p="http://schemas.openxmlformats.org/presentationml/2006/main">
  <p:tag name="TIMING" val="|11.8|2.9|10.2|0.9|1|0.6"/>
</p:tagLst>
</file>

<file path=ppt/tags/tag5.xml><?xml version="1.0" encoding="utf-8"?>
<p:tagLst xmlns:a="http://schemas.openxmlformats.org/drawingml/2006/main" xmlns:r="http://schemas.openxmlformats.org/officeDocument/2006/relationships" xmlns:p="http://schemas.openxmlformats.org/presentationml/2006/main">
  <p:tag name="TIMING" val="|1.5|2.4|1.1|0.6|0.5|0.6"/>
</p:tagLst>
</file>

<file path=ppt/tags/tag6.xml><?xml version="1.0" encoding="utf-8"?>
<p:tagLst xmlns:a="http://schemas.openxmlformats.org/drawingml/2006/main" xmlns:r="http://schemas.openxmlformats.org/officeDocument/2006/relationships" xmlns:p="http://schemas.openxmlformats.org/presentationml/2006/main">
  <p:tag name="TIMING" val="|0.6|0.6|1.8|1.5"/>
</p:tagLst>
</file>

<file path=ppt/tags/tag7.xml><?xml version="1.0" encoding="utf-8"?>
<p:tagLst xmlns:a="http://schemas.openxmlformats.org/drawingml/2006/main" xmlns:r="http://schemas.openxmlformats.org/officeDocument/2006/relationships" xmlns:p="http://schemas.openxmlformats.org/presentationml/2006/main">
  <p:tag name="TIMING" val="|59.1|1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1809</TotalTime>
  <Words>6720</Words>
  <Application>Microsoft Office PowerPoint</Application>
  <PresentationFormat>全屏显示(4:3)</PresentationFormat>
  <Paragraphs>558</Paragraphs>
  <Slides>43</Slides>
  <Notes>34</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5" baseType="lpstr">
      <vt:lpstr>等线</vt:lpstr>
      <vt:lpstr>等线 Light</vt:lpstr>
      <vt:lpstr>黑体</vt:lpstr>
      <vt:lpstr>宋体</vt:lpstr>
      <vt:lpstr>Arial</vt:lpstr>
      <vt:lpstr>Calibri</vt:lpstr>
      <vt:lpstr>Calibri Light</vt:lpstr>
      <vt:lpstr>Cambria Math</vt:lpstr>
      <vt:lpstr>Times New Roman</vt:lpstr>
      <vt:lpstr>Wingdings</vt:lpstr>
      <vt:lpstr>Office 主题</vt:lpstr>
      <vt:lpstr>Visio</vt:lpstr>
      <vt:lpstr>流式图计算 系统的设计与实现</vt:lpstr>
      <vt:lpstr>纲要</vt:lpstr>
      <vt:lpstr>一、研究背景与相关工作-图计算框架</vt:lpstr>
      <vt:lpstr>PowerPoint 演示文稿</vt:lpstr>
      <vt:lpstr>PowerPoint 演示文稿</vt:lpstr>
      <vt:lpstr>一、研究背景与相关工作-流处理模型</vt:lpstr>
      <vt:lpstr>一、研究背景与相关工作-流处理模型</vt:lpstr>
      <vt:lpstr>二、研究目标</vt:lpstr>
      <vt:lpstr>二、研究目标</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三、模型与算法设计-特征总结</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三、模型与算法设计-算法设计</vt:lpstr>
      <vt:lpstr>三、模型与算法设计-算法设计</vt:lpstr>
      <vt:lpstr>三、模型与算法设计-算法设计</vt:lpstr>
      <vt:lpstr>三、模型与算法设计-算法设计</vt:lpstr>
      <vt:lpstr>四、系统设计与实现</vt:lpstr>
      <vt:lpstr>五、实验结果和演示</vt:lpstr>
      <vt:lpstr>五、实验结果和演示-正确性</vt:lpstr>
      <vt:lpstr>五、实验结果和演示-实时性</vt:lpstr>
      <vt:lpstr>五、实验结果和演示-实时性</vt:lpstr>
      <vt:lpstr>五、实验结果和演示-更新冲突概率</vt:lpstr>
      <vt:lpstr>五、实验结果和演示-扩展性</vt:lpstr>
      <vt:lpstr>六、总结和下一步工作</vt:lpstr>
      <vt:lpstr>七、科研经历</vt:lpstr>
      <vt:lpstr>八、感谢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347</cp:revision>
  <dcterms:created xsi:type="dcterms:W3CDTF">2016-12-23T09:57:57Z</dcterms:created>
  <dcterms:modified xsi:type="dcterms:W3CDTF">2017-03-30T08:38:26Z</dcterms:modified>
</cp:coreProperties>
</file>