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315" r:id="rId18"/>
    <p:sldId id="316" r:id="rId19"/>
    <p:sldId id="317" r:id="rId20"/>
    <p:sldId id="318" r:id="rId21"/>
    <p:sldId id="268" r:id="rId22"/>
    <p:sldId id="272" r:id="rId23"/>
    <p:sldId id="302" r:id="rId24"/>
    <p:sldId id="273" r:id="rId25"/>
    <p:sldId id="319" r:id="rId26"/>
    <p:sldId id="320" r:id="rId27"/>
    <p:sldId id="278" r:id="rId28"/>
    <p:sldId id="313" r:id="rId29"/>
    <p:sldId id="307" r:id="rId30"/>
    <p:sldId id="279" r:id="rId31"/>
    <p:sldId id="280" r:id="rId32"/>
    <p:sldId id="281" r:id="rId33"/>
    <p:sldId id="282" r:id="rId34"/>
    <p:sldId id="301" r:id="rId35"/>
    <p:sldId id="286" r:id="rId36"/>
    <p:sldId id="289" r:id="rId37"/>
    <p:sldId id="309" r:id="rId38"/>
    <p:sldId id="310" r:id="rId39"/>
    <p:sldId id="311" r:id="rId40"/>
    <p:sldId id="312" r:id="rId41"/>
    <p:sldId id="314" r:id="rId42"/>
    <p:sldId id="287" r:id="rId43"/>
    <p:sldId id="303" r:id="rId44"/>
    <p:sldId id="288"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75875" autoAdjust="0"/>
  </p:normalViewPr>
  <p:slideViewPr>
    <p:cSldViewPr snapToGrid="0">
      <p:cViewPr varScale="1">
        <p:scale>
          <a:sx n="60" d="100"/>
          <a:sy n="60"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866891072"/>
        <c:axId val="866884000"/>
      </c:barChart>
      <c:catAx>
        <c:axId val="86689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84000"/>
        <c:crosses val="autoZero"/>
        <c:auto val="1"/>
        <c:lblAlgn val="ctr"/>
        <c:lblOffset val="100"/>
        <c:noMultiLvlLbl val="0"/>
      </c:catAx>
      <c:valAx>
        <c:axId val="866884000"/>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91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1144035056"/>
        <c:axId val="1144041584"/>
      </c:barChart>
      <c:catAx>
        <c:axId val="114403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41584"/>
        <c:crosses val="autoZero"/>
        <c:auto val="1"/>
        <c:lblAlgn val="ctr"/>
        <c:lblOffset val="100"/>
        <c:noMultiLvlLbl val="0"/>
      </c:catAx>
      <c:valAx>
        <c:axId val="1144041584"/>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5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1144042128"/>
        <c:axId val="1144027984"/>
      </c:barChart>
      <c:catAx>
        <c:axId val="1144042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27984"/>
        <c:crosses val="autoZero"/>
        <c:auto val="1"/>
        <c:lblAlgn val="ctr"/>
        <c:lblOffset val="100"/>
        <c:noMultiLvlLbl val="0"/>
      </c:catAx>
      <c:valAx>
        <c:axId val="1144027984"/>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42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1144322224"/>
        <c:axId val="1144310256"/>
      </c:barChart>
      <c:catAx>
        <c:axId val="114432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310256"/>
        <c:crosses val="autoZero"/>
        <c:auto val="1"/>
        <c:lblAlgn val="ctr"/>
        <c:lblOffset val="100"/>
        <c:noMultiLvlLbl val="0"/>
      </c:catAx>
      <c:valAx>
        <c:axId val="1144310256"/>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322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xmlns:c16r2="http://schemas.microsoft.com/office/drawing/2015/06/char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866888896"/>
        <c:axId val="866886176"/>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xmlns:c16r2="http://schemas.microsoft.com/office/drawing/2015/06/chart">
                  <c:ext xmlns:c16="http://schemas.microsoft.com/office/drawing/2014/chart" uri="{C3380CC4-5D6E-409C-BE32-E72D297353CC}">
                    <c16:uniqueId val="{00000001-73D2-4FF1-805B-C4C99265676A}"/>
                  </c:ext>
                </c:extLst>
              </c15:ser>
            </c15:filteredLineSeries>
          </c:ext>
        </c:extLst>
      </c:lineChart>
      <c:catAx>
        <c:axId val="866888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86176"/>
        <c:crosses val="autoZero"/>
        <c:auto val="1"/>
        <c:lblAlgn val="ctr"/>
        <c:lblOffset val="100"/>
        <c:noMultiLvlLbl val="0"/>
      </c:catAx>
      <c:valAx>
        <c:axId val="86688617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88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xmlns:c16r2="http://schemas.microsoft.com/office/drawing/2015/06/char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866889440"/>
        <c:axId val="86688998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xmlns:c16r2="http://schemas.microsoft.com/office/drawing/2015/06/chart">
                  <c:ext xmlns:c16="http://schemas.microsoft.com/office/drawing/2014/chart" uri="{C3380CC4-5D6E-409C-BE32-E72D297353CC}">
                    <c16:uniqueId val="{00000001-F207-4D81-B182-EB639007C4B3}"/>
                  </c:ext>
                </c:extLst>
              </c15:ser>
            </c15:filteredLineSeries>
          </c:ext>
        </c:extLst>
      </c:lineChart>
      <c:catAx>
        <c:axId val="86688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89984"/>
        <c:crosses val="autoZero"/>
        <c:auto val="1"/>
        <c:lblAlgn val="ctr"/>
        <c:lblOffset val="100"/>
        <c:noMultiLvlLbl val="0"/>
      </c:catAx>
      <c:valAx>
        <c:axId val="8668899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89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xmlns:c16r2="http://schemas.microsoft.com/office/drawing/2015/06/char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866892704"/>
        <c:axId val="1144035600"/>
      </c:barChart>
      <c:catAx>
        <c:axId val="866892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5600"/>
        <c:crosses val="autoZero"/>
        <c:auto val="1"/>
        <c:lblAlgn val="ctr"/>
        <c:lblOffset val="100"/>
        <c:noMultiLvlLbl val="0"/>
      </c:catAx>
      <c:valAx>
        <c:axId val="1144035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6892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xmlns:c16r2="http://schemas.microsoft.com/office/drawing/2015/06/char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144027440"/>
        <c:axId val="1144032880"/>
      </c:barChart>
      <c:catAx>
        <c:axId val="114402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2880"/>
        <c:crosses val="autoZero"/>
        <c:auto val="1"/>
        <c:lblAlgn val="ctr"/>
        <c:lblOffset val="100"/>
        <c:noMultiLvlLbl val="0"/>
      </c:catAx>
      <c:valAx>
        <c:axId val="1144032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2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xmlns:c16r2="http://schemas.microsoft.com/office/drawing/2015/06/char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44030704"/>
        <c:axId val="1144029072"/>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xmlns:c16r2="http://schemas.microsoft.com/office/drawing/2015/06/chart">
                  <c:ext xmlns:c16="http://schemas.microsoft.com/office/drawing/2014/chart" uri="{C3380CC4-5D6E-409C-BE32-E72D297353CC}">
                    <c16:uniqueId val="{00000001-DF07-4E8D-8155-E8062E9D893F}"/>
                  </c:ext>
                </c:extLst>
              </c15:ser>
            </c15:filteredLineSeries>
          </c:ext>
        </c:extLst>
      </c:lineChart>
      <c:catAx>
        <c:axId val="1144030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29072"/>
        <c:crosses val="autoZero"/>
        <c:auto val="1"/>
        <c:lblAlgn val="ctr"/>
        <c:lblOffset val="100"/>
        <c:noMultiLvlLbl val="0"/>
      </c:catAx>
      <c:valAx>
        <c:axId val="11440290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0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xmlns:c16r2="http://schemas.microsoft.com/office/drawing/2015/06/char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44038864"/>
        <c:axId val="1144042672"/>
      </c:barChart>
      <c:catAx>
        <c:axId val="1144038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42672"/>
        <c:crosses val="autoZero"/>
        <c:auto val="1"/>
        <c:lblAlgn val="ctr"/>
        <c:lblOffset val="100"/>
        <c:noMultiLvlLbl val="0"/>
      </c:catAx>
      <c:valAx>
        <c:axId val="1144042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8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xmlns:c16r2="http://schemas.microsoft.com/office/drawing/2015/06/char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1144028528"/>
        <c:axId val="1144034512"/>
      </c:barChart>
      <c:catAx>
        <c:axId val="1144028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4512"/>
        <c:crosses val="autoZero"/>
        <c:auto val="1"/>
        <c:lblAlgn val="ctr"/>
        <c:lblOffset val="100"/>
        <c:noMultiLvlLbl val="0"/>
      </c:catAx>
      <c:valAx>
        <c:axId val="114403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28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xmlns:c16r2="http://schemas.microsoft.com/office/drawing/2015/06/char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144031792"/>
        <c:axId val="1144038320"/>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xmlns:c16r2="http://schemas.microsoft.com/office/drawing/2015/06/chart">
                  <c:ext xmlns:c16="http://schemas.microsoft.com/office/drawing/2014/chart" uri="{C3380CC4-5D6E-409C-BE32-E72D297353CC}">
                    <c16:uniqueId val="{00000001-90CB-4F25-BB80-5C96D5F69C27}"/>
                  </c:ext>
                </c:extLst>
              </c15:ser>
            </c15:filteredLineSeries>
          </c:ext>
        </c:extLst>
      </c:lineChart>
      <c:catAx>
        <c:axId val="11440317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8320"/>
        <c:crosses val="autoZero"/>
        <c:auto val="1"/>
        <c:lblAlgn val="ctr"/>
        <c:lblOffset val="100"/>
        <c:noMultiLvlLbl val="0"/>
      </c:catAx>
      <c:valAx>
        <c:axId val="1144038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4031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设计了面向连续流式图数据的基于状态更新的图计算模型。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实现了基于该模型的系统</a:t>
          </a:r>
          <a:r>
            <a:rPr lang="en-US" altLang="zh-CN" dirty="0" smtClean="0"/>
            <a:t>GraphFlow</a:t>
          </a:r>
          <a:r>
            <a:rPr lang="zh-CN" altLang="en-US" dirty="0" smtClean="0"/>
            <a:t>和对应的流式图算法，并且采用真实数据对系统的实时性、准确性、更新冲突进行了测试。</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在该模型的基础之上，设计了典型的流式图算法。</a:t>
          </a:r>
          <a:endParaRPr lang="zh-CN" altLang="en-US" dirty="0"/>
        </a:p>
      </dgm:t>
    </dgm:pt>
    <dgm:pt modelId="{FF6F9AB7-7AD8-448C-A0C3-66B2E58BCB13}" type="parTrans" cxnId="{296C9B26-EC53-4E8B-80FE-39429321E3B9}">
      <dgm:prSet/>
      <dgm:spPr/>
      <dgm:t>
        <a:bodyPr/>
        <a:lstStyle/>
        <a:p>
          <a:endParaRPr lang="zh-CN" altLang="en-US"/>
        </a:p>
      </dgm:t>
    </dgm:pt>
    <dgm:pt modelId="{ACA1759A-F6AA-4E82-9CB5-A58C276CDE38}" type="sibTrans" cxnId="{296C9B26-EC53-4E8B-80FE-39429321E3B9}">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分析了现有的图计算的特点，抽象出在流式场景下图计算算法的典型特征。</a:t>
          </a:r>
          <a:endParaRPr lang="zh-CN" altLang="en-US" sz="14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设计了面向连续流式图数据的基于状态更新的图计算模型。</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在该模型的基础之上，设计了典型的流式图算法。</a:t>
          </a:r>
          <a:endParaRPr lang="zh-CN" altLang="en-US" sz="1400" kern="1200" dirty="0"/>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实现了基于该模型的系统</a:t>
          </a:r>
          <a:r>
            <a:rPr lang="en-US" altLang="zh-CN" sz="1400" kern="1200" dirty="0" smtClean="0"/>
            <a:t>GraphFlow</a:t>
          </a:r>
          <a:r>
            <a:rPr lang="zh-CN" altLang="en-US" sz="1400" kern="1200" dirty="0" smtClean="0"/>
            <a:t>和对应的流式图算法，并且采用真实数据对系统的实时性、准确性、更新冲突进行了测试。</a:t>
          </a:r>
          <a:endParaRPr lang="zh-CN" altLang="en-US" sz="14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在完成算法分析之后，我们开始进行模型设计。算法分析的结果，将在模型设计中使用。</a:t>
            </a:r>
            <a:endParaRPr lang="en-US" altLang="zh-CN" dirty="0" smtClean="0"/>
          </a:p>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18</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19</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在分析完算法特征和我们的改进之后，正式介绍一下我们的模型。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23</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首先我们看这张图，它显示了整个图计算中的关键技术，包括应用、算法、模型、系统和底层细节这五个层面。</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应用层是面向具体场景或需求的，是实际问题的通用解决方案。</a:t>
            </a:r>
            <a:endParaRPr lang="en-US" altLang="zh-CN" sz="1200" b="0" i="0" kern="1200" dirty="0" smtClean="0">
              <a:solidFill>
                <a:schemeClr val="tx1"/>
              </a:solidFill>
              <a:effectLst/>
              <a:latin typeface="+mn-lt"/>
              <a:ea typeface="+mn-ea"/>
              <a:cs typeface="+mn-cs"/>
            </a:endParaRPr>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摄入层：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2017/5/22</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43</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44</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6.emf"/><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package" Target="../embeddings/Microsoft_Visio___1.vsd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8.emf"/><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3.vsdx"/><Relationship Id="rId5" Type="http://schemas.openxmlformats.org/officeDocument/2006/relationships/image" Target="../media/image36.emf"/><Relationship Id="rId4" Type="http://schemas.openxmlformats.org/officeDocument/2006/relationships/package" Target="../embeddings/Microsoft_Visio___2.vsdx"/></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842" y="1122363"/>
            <a:ext cx="8137358" cy="2387600"/>
          </a:xfrm>
        </p:spPr>
        <p:txBody>
          <a:bodyPr>
            <a:normAutofit/>
          </a:bodyPr>
          <a:lstStyle/>
          <a:p>
            <a:r>
              <a:rPr lang="zh-CN" altLang="en-US" sz="4400" dirty="0" smtClean="0"/>
              <a:t>基于状态更新传播的流式</a:t>
            </a:r>
            <a:r>
              <a:rPr lang="zh-CN" altLang="en-US" sz="4400" dirty="0" smtClean="0"/>
              <a:t>图</a:t>
            </a:r>
            <a:r>
              <a:rPr lang="zh-CN" altLang="en-US" sz="4400" dirty="0" smtClean="0"/>
              <a:t>计算系统设计</a:t>
            </a:r>
            <a:r>
              <a:rPr lang="zh-CN" altLang="en-US" sz="4400" dirty="0" smtClean="0"/>
              <a:t>与实现</a:t>
            </a:r>
            <a:endParaRPr lang="zh-CN" altLang="en-US" sz="4400"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a:t>
            </a:r>
            <a:r>
              <a:rPr lang="zh-CN" altLang="en-US" dirty="0" smtClean="0"/>
              <a:t>伟 副研究员</a:t>
            </a:r>
            <a:endParaRPr lang="en-US" altLang="zh-CN" dirty="0"/>
          </a:p>
          <a:p>
            <a:pPr algn="r"/>
            <a:r>
              <a:rPr lang="zh-CN" altLang="en-US" dirty="0" smtClean="0"/>
              <a:t>许利杰 助理研究员</a:t>
            </a:r>
            <a:endParaRPr lang="zh-CN" altLang="en-US" dirty="0" smtClean="0"/>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14193"/>
    </mc:Choice>
    <mc:Fallback xmlns="">
      <p:transition spd="slow" advTm="141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xmlns="" val="1052445899"/>
                    </a:ext>
                  </a:extLst>
                </a:gridCol>
                <a:gridCol w="1618984">
                  <a:extLst>
                    <a:ext uri="{9D8B030D-6E8A-4147-A177-3AD203B41FA5}">
                      <a16:colId xmlns:a16="http://schemas.microsoft.com/office/drawing/2014/main" xmlns="" val="3459462674"/>
                    </a:ext>
                  </a:extLst>
                </a:gridCol>
                <a:gridCol w="1446890">
                  <a:extLst>
                    <a:ext uri="{9D8B030D-6E8A-4147-A177-3AD203B41FA5}">
                      <a16:colId xmlns:a16="http://schemas.microsoft.com/office/drawing/2014/main" xmlns="" val="203285374"/>
                    </a:ext>
                  </a:extLst>
                </a:gridCol>
                <a:gridCol w="1408641">
                  <a:extLst>
                    <a:ext uri="{9D8B030D-6E8A-4147-A177-3AD203B41FA5}">
                      <a16:colId xmlns:a16="http://schemas.microsoft.com/office/drawing/2014/main" xmlns="" val="2768004889"/>
                    </a:ext>
                  </a:extLst>
                </a:gridCol>
                <a:gridCol w="1391709">
                  <a:extLst>
                    <a:ext uri="{9D8B030D-6E8A-4147-A177-3AD203B41FA5}">
                      <a16:colId xmlns:a16="http://schemas.microsoft.com/office/drawing/2014/main" xmlns="" val="3795103737"/>
                    </a:ext>
                  </a:extLst>
                </a:gridCol>
                <a:gridCol w="1532465">
                  <a:extLst>
                    <a:ext uri="{9D8B030D-6E8A-4147-A177-3AD203B41FA5}">
                      <a16:colId xmlns:a16="http://schemas.microsoft.com/office/drawing/2014/main" xmlns=""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pic>
        <p:nvPicPr>
          <p:cNvPr id="14" name="图片 13"/>
          <p:cNvPicPr>
            <a:picLocks noChangeAspect="1"/>
          </p:cNvPicPr>
          <p:nvPr/>
        </p:nvPicPr>
        <p:blipFill>
          <a:blip r:embed="rId3"/>
          <a:stretch>
            <a:fillRect/>
          </a:stretch>
        </p:blipFill>
        <p:spPr>
          <a:xfrm>
            <a:off x="6849180" y="2475546"/>
            <a:ext cx="723899" cy="722290"/>
          </a:xfrm>
          <a:prstGeom prst="rect">
            <a:avLst/>
          </a:prstGeom>
        </p:spPr>
      </p:pic>
      <p:cxnSp>
        <p:nvCxnSpPr>
          <p:cNvPr id="16" name="直接连接符 15"/>
          <p:cNvCxnSpPr/>
          <p:nvPr/>
        </p:nvCxnSpPr>
        <p:spPr>
          <a:xfrm>
            <a:off x="6181725" y="2830477"/>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7053543" y="1282700"/>
            <a:ext cx="1709457"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4"/>
          <a:stretch>
            <a:fillRect/>
          </a:stretch>
        </p:blipFill>
        <p:spPr>
          <a:xfrm>
            <a:off x="1285905" y="2272119"/>
            <a:ext cx="5215778" cy="3983448"/>
          </a:xfrm>
          <a:prstGeom prst="rect">
            <a:avLst/>
          </a:prstGeom>
        </p:spPr>
      </p:pic>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527965" y="1783366"/>
            <a:ext cx="6183033"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smtClean="0"/>
              <a:t>模型针对增量图数据的解决方案</a:t>
            </a:r>
            <a:endParaRPr lang="zh-CN" altLang="en-US" sz="24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17</a:t>
            </a:fld>
            <a:endParaRPr lang="zh-CN" altLang="en-US"/>
          </a:p>
        </p:txBody>
      </p:sp>
      <p:sp>
        <p:nvSpPr>
          <p:cNvPr id="7" name="圆角矩形标注 6"/>
          <p:cNvSpPr/>
          <p:nvPr/>
        </p:nvSpPr>
        <p:spPr>
          <a:xfrm>
            <a:off x="7053543" y="2298755"/>
            <a:ext cx="1823757" cy="1892245"/>
          </a:xfrm>
          <a:prstGeom prst="wedgeRoundRectCallout">
            <a:avLst>
              <a:gd name="adj1" fmla="val -60526"/>
              <a:gd name="adj2" fmla="val -25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927407" y="2245031"/>
            <a:ext cx="4865623" cy="4149305"/>
          </a:xfrm>
          <a:prstGeom prst="rect">
            <a:avLst/>
          </a:prstGeom>
        </p:spPr>
      </p:pic>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18</a:t>
            </a:fld>
            <a:endParaRPr lang="zh-CN" altLang="en-US"/>
          </a:p>
        </p:txBody>
      </p:sp>
      <p:sp>
        <p:nvSpPr>
          <p:cNvPr id="19" name="矩形 18"/>
          <p:cNvSpPr/>
          <p:nvPr/>
        </p:nvSpPr>
        <p:spPr>
          <a:xfrm>
            <a:off x="633479" y="5712405"/>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4307246"/>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2122869"/>
            <a:ext cx="6243572" cy="3537850"/>
          </a:xfrm>
          <a:prstGeom prst="rect">
            <a:avLst/>
          </a:prstGeom>
        </p:spPr>
      </p:pic>
      <p:pic>
        <p:nvPicPr>
          <p:cNvPr id="25" name="图片 24"/>
          <p:cNvPicPr>
            <a:picLocks noChangeAspect="1"/>
          </p:cNvPicPr>
          <p:nvPr/>
        </p:nvPicPr>
        <p:blipFill>
          <a:blip r:embed="rId4"/>
          <a:stretch>
            <a:fillRect/>
          </a:stretch>
        </p:blipFill>
        <p:spPr>
          <a:xfrm>
            <a:off x="643744" y="5516700"/>
            <a:ext cx="6242832" cy="1204776"/>
          </a:xfrm>
          <a:prstGeom prst="rect">
            <a:avLst/>
          </a:prstGeom>
        </p:spPr>
      </p:pic>
      <p:pic>
        <p:nvPicPr>
          <p:cNvPr id="28" name="图片 27"/>
          <p:cNvPicPr>
            <a:picLocks noChangeAspect="1"/>
          </p:cNvPicPr>
          <p:nvPr/>
        </p:nvPicPr>
        <p:blipFill>
          <a:blip r:embed="rId5"/>
          <a:stretch>
            <a:fillRect/>
          </a:stretch>
        </p:blipFill>
        <p:spPr>
          <a:xfrm>
            <a:off x="6849180" y="2035547"/>
            <a:ext cx="903036" cy="901029"/>
          </a:xfrm>
          <a:prstGeom prst="rect">
            <a:avLst/>
          </a:prstGeom>
        </p:spPr>
      </p:pic>
      <p:cxnSp>
        <p:nvCxnSpPr>
          <p:cNvPr id="29" name="直接连接符 28"/>
          <p:cNvCxnSpPr/>
          <p:nvPr/>
        </p:nvCxnSpPr>
        <p:spPr>
          <a:xfrm flipV="1">
            <a:off x="6457950" y="2438588"/>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6740435" y="468092"/>
            <a:ext cx="2103120" cy="1125578"/>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887119"/>
            <a:ext cx="7193790" cy="2334526"/>
          </a:xfrm>
          <a:prstGeom prst="rect">
            <a:avLst/>
          </a:prstGeom>
        </p:spPr>
      </p:pic>
      <p:sp>
        <p:nvSpPr>
          <p:cNvPr id="35" name="文本框 34"/>
          <p:cNvSpPr txBox="1"/>
          <p:nvPr/>
        </p:nvSpPr>
        <p:spPr>
          <a:xfrm>
            <a:off x="301779" y="5426886"/>
            <a:ext cx="7837715" cy="923330"/>
          </a:xfrm>
          <a:prstGeom prst="rect">
            <a:avLst/>
          </a:prstGeom>
          <a:noFill/>
        </p:spPr>
        <p:txBody>
          <a:bodyPr wrap="square" rtlCol="0">
            <a:spAutoFit/>
          </a:bodyPr>
          <a:lstStyle/>
          <a:p>
            <a:r>
              <a:rPr lang="zh-CN" altLang="en-US" dirty="0" smtClean="0"/>
              <a:t>采用增量计算的方式，直接在上一轮的迭代结果上进行计算，只需要额外两步即可完成计算！但在这两轮迭代中，所有节点都要参与通信和计算，代价仍然较高！</a:t>
            </a:r>
            <a:endParaRPr lang="zh-CN" altLang="en-US" dirty="0"/>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3.7037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19</a:t>
            </a:fld>
            <a:endParaRPr lang="zh-CN" altLang="en-US" dirty="0"/>
          </a:p>
        </p:txBody>
      </p:sp>
      <p:pic>
        <p:nvPicPr>
          <p:cNvPr id="5" name="图片 4"/>
          <p:cNvPicPr>
            <a:picLocks noChangeAspect="1"/>
          </p:cNvPicPr>
          <p:nvPr/>
        </p:nvPicPr>
        <p:blipFill>
          <a:blip r:embed="rId3"/>
          <a:stretch>
            <a:fillRect/>
          </a:stretch>
        </p:blipFill>
        <p:spPr>
          <a:xfrm>
            <a:off x="498651" y="2225600"/>
            <a:ext cx="6554892" cy="1063596"/>
          </a:xfrm>
          <a:prstGeom prst="rect">
            <a:avLst/>
          </a:prstGeom>
        </p:spPr>
      </p:pic>
      <p:sp>
        <p:nvSpPr>
          <p:cNvPr id="6" name="圆角矩形标注 5"/>
          <p:cNvSpPr/>
          <p:nvPr/>
        </p:nvSpPr>
        <p:spPr>
          <a:xfrm>
            <a:off x="7053543" y="171123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3319898"/>
            <a:ext cx="6554892" cy="1063596"/>
          </a:xfrm>
          <a:prstGeom prst="rect">
            <a:avLst/>
          </a:prstGeom>
        </p:spPr>
      </p:pic>
      <p:sp>
        <p:nvSpPr>
          <p:cNvPr id="21" name="圆角矩形标注 20"/>
          <p:cNvSpPr/>
          <p:nvPr/>
        </p:nvSpPr>
        <p:spPr>
          <a:xfrm>
            <a:off x="7053543" y="3054548"/>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4591363"/>
            <a:ext cx="6554892" cy="896913"/>
          </a:xfrm>
          <a:prstGeom prst="rect">
            <a:avLst/>
          </a:prstGeom>
        </p:spPr>
      </p:pic>
      <p:sp>
        <p:nvSpPr>
          <p:cNvPr id="22" name="圆角矩形标注 21"/>
          <p:cNvSpPr/>
          <p:nvPr/>
        </p:nvSpPr>
        <p:spPr>
          <a:xfrm>
            <a:off x="7053543" y="4313563"/>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传播源不再继续传播时结束</a:t>
            </a:r>
            <a:endParaRPr lang="zh-CN" altLang="en-US" dirty="0"/>
          </a:p>
        </p:txBody>
      </p:sp>
      <p:sp>
        <p:nvSpPr>
          <p:cNvPr id="12" name="矩形 11"/>
          <p:cNvSpPr/>
          <p:nvPr/>
        </p:nvSpPr>
        <p:spPr>
          <a:xfrm>
            <a:off x="5081451" y="2103120"/>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914400" y="5695406"/>
            <a:ext cx="6766560" cy="646331"/>
          </a:xfrm>
          <a:prstGeom prst="rect">
            <a:avLst/>
          </a:prstGeom>
          <a:noFill/>
        </p:spPr>
        <p:txBody>
          <a:bodyPr wrap="square" rtlCol="0">
            <a:spAutoFit/>
          </a:bodyPr>
          <a:lstStyle/>
          <a:p>
            <a:r>
              <a:rPr lang="zh-CN" altLang="en-US" dirty="0" smtClean="0"/>
              <a:t>以变化传播的方式对节点进行增量式的更新，有效避免了全图内所有顶点都需参与计算的问题，将影响范围限制在最小域内。</a:t>
            </a:r>
            <a:endParaRPr lang="zh-CN" altLang="en-US" dirty="0"/>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模型与算法设计</a:t>
            </a:r>
            <a:endParaRPr lang="en-US" altLang="zh-CN" dirty="0" smtClean="0"/>
          </a:p>
          <a:p>
            <a:r>
              <a:rPr lang="zh-CN" altLang="en-US" dirty="0" smtClean="0"/>
              <a:t>系统设计与实现</a:t>
            </a:r>
            <a:endParaRPr lang="en-US" altLang="zh-CN" dirty="0" smtClean="0"/>
          </a:p>
          <a:p>
            <a:r>
              <a:rPr lang="zh-CN" altLang="en-US" dirty="0" smtClean="0"/>
              <a:t>实验结果和演示</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dirty="0"/>
          </a:p>
        </p:txBody>
      </p:sp>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pic>
        <p:nvPicPr>
          <p:cNvPr id="3" name="图片 2"/>
          <p:cNvPicPr>
            <a:picLocks noChangeAspect="1"/>
          </p:cNvPicPr>
          <p:nvPr/>
        </p:nvPicPr>
        <p:blipFill>
          <a:blip r:embed="rId4"/>
          <a:stretch>
            <a:fillRect/>
          </a:stretch>
        </p:blipFill>
        <p:spPr>
          <a:xfrm>
            <a:off x="490488" y="5088750"/>
            <a:ext cx="3167107" cy="1557023"/>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sp>
        <p:nvSpPr>
          <p:cNvPr id="16" name="文本框 15"/>
          <p:cNvSpPr txBox="1"/>
          <p:nvPr/>
        </p:nvSpPr>
        <p:spPr>
          <a:xfrm>
            <a:off x="1528349" y="4755911"/>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sp>
        <p:nvSpPr>
          <p:cNvPr id="8" name="文本框 7"/>
          <p:cNvSpPr txBox="1"/>
          <p:nvPr/>
        </p:nvSpPr>
        <p:spPr>
          <a:xfrm>
            <a:off x="3992336" y="2207835"/>
            <a:ext cx="4651465" cy="1477328"/>
          </a:xfrm>
          <a:prstGeom prst="rect">
            <a:avLst/>
          </a:prstGeom>
          <a:noFill/>
        </p:spPr>
        <p:txBody>
          <a:bodyPr wrap="square" rtlCol="0">
            <a:spAutoFit/>
          </a:bodyPr>
          <a:lstStyle/>
          <a:p>
            <a:r>
              <a:rPr lang="zh-CN" altLang="en-US" dirty="0" smtClean="0"/>
              <a:t>相比较</a:t>
            </a:r>
            <a:r>
              <a:rPr lang="en-US" altLang="zh-CN" dirty="0" smtClean="0"/>
              <a:t>BSP</a:t>
            </a:r>
            <a:r>
              <a:rPr lang="zh-CN" altLang="en-US" dirty="0" smtClean="0"/>
              <a:t>模型，我们的改进有如下优势：</a:t>
            </a:r>
            <a:endParaRPr lang="en-US" altLang="zh-CN" dirty="0" smtClean="0"/>
          </a:p>
          <a:p>
            <a:endParaRPr lang="en-US" altLang="zh-CN" dirty="0" smtClean="0"/>
          </a:p>
          <a:p>
            <a:pPr marL="342900" indent="-342900">
              <a:buAutoNum type="arabicPeriod"/>
            </a:pPr>
            <a:r>
              <a:rPr lang="zh-CN" altLang="en-US" dirty="0" smtClean="0"/>
              <a:t>增量模型 </a:t>
            </a:r>
            <a:r>
              <a:rPr lang="en-US" altLang="zh-CN" dirty="0" smtClean="0"/>
              <a:t>=&gt; </a:t>
            </a:r>
            <a:r>
              <a:rPr lang="zh-CN" altLang="en-US" dirty="0" smtClean="0"/>
              <a:t>缩短整体迭代所需时间</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变化传播 </a:t>
            </a:r>
            <a:r>
              <a:rPr lang="en-US" altLang="zh-CN" dirty="0" smtClean="0"/>
              <a:t>=&gt; </a:t>
            </a:r>
            <a:r>
              <a:rPr lang="zh-CN" altLang="en-US" dirty="0" smtClean="0"/>
              <a:t>缩小增量数据影响范围</a:t>
            </a:r>
            <a:endParaRPr lang="zh-CN" altLang="en-US" dirty="0"/>
          </a:p>
        </p:txBody>
      </p:sp>
      <p:sp>
        <p:nvSpPr>
          <p:cNvPr id="18" name="文本框 17"/>
          <p:cNvSpPr txBox="1"/>
          <p:nvPr/>
        </p:nvSpPr>
        <p:spPr>
          <a:xfrm>
            <a:off x="4148082" y="4104140"/>
            <a:ext cx="3984992" cy="369332"/>
          </a:xfrm>
          <a:prstGeom prst="rect">
            <a:avLst/>
          </a:prstGeom>
          <a:noFill/>
        </p:spPr>
        <p:txBody>
          <a:bodyPr wrap="square" rtlCol="0">
            <a:spAutoFit/>
          </a:bodyPr>
          <a:lstStyle/>
          <a:p>
            <a:pPr algn="ctr"/>
            <a:r>
              <a:rPr lang="zh-CN" altLang="en-US" dirty="0" smtClean="0"/>
              <a:t>收敛速度更快，参与计算节点更少！</a:t>
            </a:r>
            <a:endParaRPr lang="zh-CN" altLang="en-US" dirty="0"/>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7" name="文本框 6"/>
          <p:cNvSpPr txBox="1"/>
          <p:nvPr/>
        </p:nvSpPr>
        <p:spPr>
          <a:xfrm>
            <a:off x="1293668" y="1473872"/>
            <a:ext cx="6490002" cy="738664"/>
          </a:xfrm>
          <a:prstGeom prst="rect">
            <a:avLst/>
          </a:prstGeom>
          <a:noFill/>
        </p:spPr>
        <p:txBody>
          <a:bodyPr wrap="square" rtlCol="0">
            <a:spAutoFit/>
          </a:bodyPr>
          <a:lstStyle/>
          <a:p>
            <a:pPr algn="ctr"/>
            <a:r>
              <a:rPr lang="zh-CN" altLang="en-US" sz="2100" dirty="0"/>
              <a:t>基于状态更新</a:t>
            </a:r>
            <a:r>
              <a:rPr lang="zh-CN" altLang="en-US" sz="2100" dirty="0" smtClean="0"/>
              <a:t>的图</a:t>
            </a:r>
            <a:r>
              <a:rPr lang="zh-CN" altLang="en-US" sz="2100" dirty="0"/>
              <a:t>计算</a:t>
            </a:r>
            <a:r>
              <a:rPr lang="zh-CN" altLang="en-US" sz="2100" dirty="0" smtClean="0"/>
              <a:t>模型</a:t>
            </a:r>
            <a:endParaRPr lang="en-US" altLang="zh-CN" sz="2100" dirty="0" smtClean="0"/>
          </a:p>
          <a:p>
            <a:pPr algn="ctr"/>
            <a:r>
              <a:rPr lang="zh-CN" altLang="en-US" sz="2100" dirty="0" smtClean="0"/>
              <a:t>采用</a:t>
            </a:r>
            <a:r>
              <a:rPr lang="zh-CN" altLang="en-US" sz="2100" b="1" dirty="0" smtClean="0"/>
              <a:t>增量计算</a:t>
            </a:r>
            <a:r>
              <a:rPr lang="zh-CN" altLang="en-US" sz="2100" dirty="0" smtClean="0"/>
              <a:t>和</a:t>
            </a:r>
            <a:r>
              <a:rPr lang="zh-CN" altLang="en-US" sz="2100" b="1" dirty="0" smtClean="0"/>
              <a:t>变化传播</a:t>
            </a:r>
            <a:r>
              <a:rPr lang="zh-CN" altLang="en-US" sz="2100" dirty="0" smtClean="0"/>
              <a:t>的方式更新图的状态</a:t>
            </a:r>
            <a:endParaRPr lang="zh-CN" altLang="en-US" sz="2100" dirty="0"/>
          </a:p>
        </p:txBody>
      </p:sp>
      <p:graphicFrame>
        <p:nvGraphicFramePr>
          <p:cNvPr id="6" name="对象 5"/>
          <p:cNvGraphicFramePr>
            <a:graphicFrameLocks noChangeAspect="1"/>
          </p:cNvGraphicFramePr>
          <p:nvPr>
            <p:extLst>
              <p:ext uri="{D42A27DB-BD31-4B8C-83A1-F6EECF244321}">
                <p14:modId xmlns:p14="http://schemas.microsoft.com/office/powerpoint/2010/main" val="2921049323"/>
              </p:ext>
            </p:extLst>
          </p:nvPr>
        </p:nvGraphicFramePr>
        <p:xfrm>
          <a:off x="1512306" y="3167970"/>
          <a:ext cx="5833858" cy="2021842"/>
        </p:xfrm>
        <a:graphic>
          <a:graphicData uri="http://schemas.openxmlformats.org/presentationml/2006/ole">
            <mc:AlternateContent xmlns:mc="http://schemas.openxmlformats.org/markup-compatibility/2006">
              <mc:Choice xmlns:v="urn:schemas-microsoft-com:vml" Requires="v">
                <p:oleObj spid="_x0000_s3435"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3167970"/>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5184950"/>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2227698"/>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2206652"/>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smtClean="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37" name="图片 36" descr="图片1"/>
          <p:cNvPicPr/>
          <p:nvPr/>
        </p:nvPicPr>
        <p:blipFill>
          <a:blip r:embed="rId4">
            <a:extLst>
              <a:ext uri="{28A0092B-C50C-407E-A947-70E740481C1C}">
                <a14:useLocalDpi xmlns:a14="http://schemas.microsoft.com/office/drawing/2010/main" val="0"/>
              </a:ext>
            </a:extLst>
          </a:blip>
          <a:srcRect/>
          <a:stretch>
            <a:fillRect/>
          </a:stretch>
        </p:blipFill>
        <p:spPr bwMode="auto">
          <a:xfrm>
            <a:off x="2348290" y="1993240"/>
            <a:ext cx="4524703" cy="3540457"/>
          </a:xfrm>
          <a:prstGeom prst="rect">
            <a:avLst/>
          </a:prstGeom>
          <a:noFill/>
          <a:ln>
            <a:noFill/>
          </a:ln>
        </p:spPr>
      </p:pic>
      <p:pic>
        <p:nvPicPr>
          <p:cNvPr id="4" name="图片 3"/>
          <p:cNvPicPr>
            <a:picLocks noChangeAspect="1"/>
          </p:cNvPicPr>
          <p:nvPr/>
        </p:nvPicPr>
        <p:blipFill>
          <a:blip r:embed="rId5"/>
          <a:stretch>
            <a:fillRect/>
          </a:stretch>
        </p:blipFill>
        <p:spPr>
          <a:xfrm>
            <a:off x="2146164" y="2563260"/>
            <a:ext cx="4726829" cy="3313474"/>
          </a:xfrm>
          <a:prstGeom prst="rect">
            <a:avLst/>
          </a:prstGeom>
        </p:spPr>
      </p:pic>
      <p:sp>
        <p:nvSpPr>
          <p:cNvPr id="6" name="圆角矩形标注 5"/>
          <p:cNvSpPr/>
          <p:nvPr/>
        </p:nvSpPr>
        <p:spPr>
          <a:xfrm>
            <a:off x="6400800" y="2675967"/>
            <a:ext cx="1627094" cy="645458"/>
          </a:xfrm>
          <a:prstGeom prst="wedgeRoundRectCallout">
            <a:avLst>
              <a:gd name="adj1" fmla="val -32403"/>
              <a:gd name="adj2" fmla="val 6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a:t>
            </a:r>
            <a:endParaRPr lang="zh-CN" altLang="en-US" dirty="0"/>
          </a:p>
        </p:txBody>
      </p:sp>
      <p:sp>
        <p:nvSpPr>
          <p:cNvPr id="10" name="圆角矩形标注 9"/>
          <p:cNvSpPr/>
          <p:nvPr/>
        </p:nvSpPr>
        <p:spPr>
          <a:xfrm>
            <a:off x="3696031" y="1780496"/>
            <a:ext cx="1627094"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1" name="圆角矩形标注 10"/>
          <p:cNvSpPr/>
          <p:nvPr/>
        </p:nvSpPr>
        <p:spPr>
          <a:xfrm>
            <a:off x="1332616" y="2675967"/>
            <a:ext cx="2015702" cy="645458"/>
          </a:xfrm>
          <a:prstGeom prst="wedgeRoundRectCallout">
            <a:avLst>
              <a:gd name="adj1" fmla="val -9263"/>
              <a:gd name="adj2" fmla="val 66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结合律和交换律</a:t>
            </a:r>
            <a:endParaRPr lang="zh-CN" altLang="en-US" dirty="0"/>
          </a:p>
        </p:txBody>
      </p:sp>
      <p:sp>
        <p:nvSpPr>
          <p:cNvPr id="7" name="椭圆 6"/>
          <p:cNvSpPr/>
          <p:nvPr/>
        </p:nvSpPr>
        <p:spPr>
          <a:xfrm>
            <a:off x="2460812" y="532503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396799" y="5341687"/>
            <a:ext cx="1235219" cy="672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1"/>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7" grpId="0" animBg="1"/>
      <p:bldP spid="7" grpId="1" animBg="1"/>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smtClean="0"/>
              <a:t>5</a:t>
            </a:r>
            <a:r>
              <a:rPr lang="zh-CN" altLang="en-US" sz="1350" dirty="0" smtClean="0"/>
              <a:t>更新时会影响</a:t>
            </a:r>
            <a:r>
              <a:rPr lang="en-US" altLang="zh-CN" sz="1350" dirty="0" smtClean="0"/>
              <a:t>1</a:t>
            </a:r>
            <a:r>
              <a:rPr lang="zh-CN" altLang="en-US" sz="1350" dirty="0" smtClean="0"/>
              <a:t>的值</a:t>
            </a:r>
            <a:endParaRPr lang="zh-CN" altLang="en-US" sz="135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a:t>2</a:t>
            </a:r>
            <a:r>
              <a:rPr lang="zh-CN" altLang="en-US" sz="1350" dirty="0" smtClean="0"/>
              <a:t>更新时也会影响</a:t>
            </a:r>
            <a:r>
              <a:rPr lang="en-US" altLang="zh-CN" sz="1350" dirty="0" smtClean="0"/>
              <a:t>1</a:t>
            </a:r>
            <a:r>
              <a:rPr lang="zh-CN" altLang="en-US" sz="1350" dirty="0" smtClean="0"/>
              <a:t>的值</a:t>
            </a:r>
            <a:endParaRPr lang="zh-CN" altLang="en-US" sz="135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该顶点的值该如何更新呢？</a:t>
            </a:r>
            <a:endParaRPr lang="zh-CN" altLang="en-US" sz="135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8" y="1533205"/>
            <a:ext cx="4426212"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a:t>
            </a:r>
            <a:r>
              <a:rPr lang="zh-CN" altLang="en-US" sz="2100" kern="100" dirty="0" smtClean="0">
                <a:latin typeface="Calibri" panose="020F0502020204030204" pitchFamily="34" charset="0"/>
                <a:cs typeface="Times New Roman" panose="02020603050405020304" pitchFamily="18" charset="0"/>
              </a:rPr>
              <a:t>更新：串行更新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390720" y="2188679"/>
            <a:ext cx="6120424" cy="3479085"/>
          </a:xfrm>
          <a:prstGeom prst="rect">
            <a:avLst/>
          </a:prstGeom>
        </p:spPr>
      </p:pic>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
        <p:nvSpPr>
          <p:cNvPr id="4" name="矩形 3"/>
          <p:cNvSpPr/>
          <p:nvPr/>
        </p:nvSpPr>
        <p:spPr>
          <a:xfrm>
            <a:off x="141890" y="5847458"/>
            <a:ext cx="9002110" cy="784830"/>
          </a:xfrm>
          <a:prstGeom prst="rect">
            <a:avLst/>
          </a:prstGeom>
        </p:spPr>
        <p:txBody>
          <a:bodyPr wrap="square">
            <a:spAutoFit/>
          </a:bodyPr>
          <a:lstStyle/>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[1] </a:t>
            </a:r>
            <a:r>
              <a:rPr lang="en-US" altLang="zh-CN" sz="1200" kern="100" dirty="0" err="1" smtClean="0">
                <a:latin typeface="Times New Roman" panose="02020603050405020304" pitchFamily="18" charset="0"/>
                <a:ea typeface="等线" panose="02010600030101010101" pitchFamily="2" charset="-122"/>
                <a:cs typeface="Times New Roman" panose="02020603050405020304" pitchFamily="18" charset="0"/>
              </a:rPr>
              <a:t>Ioanna</a:t>
            </a: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Filippidou</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Yannis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Kotidis</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Online and On-demand Partitioning of Streaming Graphs. In 2015 IEEE International Conference on Big Data (Big Data), 2015.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25000"/>
              </a:lnSpc>
              <a:spcAft>
                <a:spcPts val="0"/>
              </a:spcAft>
            </a:pPr>
            <a:r>
              <a:rPr lang="en-US" altLang="zh-CN" sz="1200" kern="100" dirty="0" smtClean="0">
                <a:latin typeface="Times New Roman" panose="02020603050405020304" pitchFamily="18" charset="0"/>
                <a:ea typeface="等线" panose="02010600030101010101" pitchFamily="2" charset="-122"/>
                <a:cs typeface="Times New Roman" panose="02020603050405020304" pitchFamily="18" charset="0"/>
              </a:rPr>
              <a:t>[2] Isabelle </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Stanton and Gabriel </a:t>
            </a:r>
            <a:r>
              <a:rPr lang="en-US" altLang="zh-CN" sz="1200" kern="100" dirty="0" err="1">
                <a:latin typeface="Times New Roman" panose="02020603050405020304" pitchFamily="18" charset="0"/>
                <a:ea typeface="等线" panose="02010600030101010101" pitchFamily="2" charset="-122"/>
                <a:cs typeface="Times New Roman" panose="02020603050405020304" pitchFamily="18" charset="0"/>
              </a:rPr>
              <a:t>Kliot</a:t>
            </a:r>
            <a:r>
              <a:rPr lang="en-US" altLang="zh-CN" sz="1200" kern="100" dirty="0">
                <a:latin typeface="Times New Roman" panose="02020603050405020304" pitchFamily="18" charset="0"/>
                <a:ea typeface="等线" panose="02010600030101010101" pitchFamily="2" charset="-122"/>
                <a:cs typeface="Times New Roman" panose="02020603050405020304" pitchFamily="18" charset="0"/>
              </a:rPr>
              <a:t>. Streaming Graph Partitioning for Large Distributed Graphs. In KDD '12, pages 1222-1230, 2012.</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733" y="2377440"/>
            <a:ext cx="6112932" cy="2973492"/>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smtClean="0"/>
                  <a:t>欺诈检测</a:t>
                </a:r>
                <a:endParaRPr lang="zh-CN" altLang="en-US" sz="1500" dirty="0"/>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基于细粒度锁更新：最大程度的提高了系统的并发度，但需要能够灵活控制锁的获取和释放，锁冲突的概率要非常小。</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790"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791"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7" name="图片 6" descr="C:\Users\SkyDream\Desktop\毕业设计\GraduationThesis\post-graduate paper\图片\系统架构.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3668" y="2115820"/>
            <a:ext cx="6055399" cy="32181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a:t>
            </a:r>
            <a:r>
              <a:rPr lang="zh-CN" altLang="en-US" dirty="0" smtClean="0"/>
              <a:t>演示</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五、实验结果和演示</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，从数据的摄入、计算、存储和访问四个层次构建完备的流式图处理系统；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325575"/>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1130300" y="4826675"/>
            <a:ext cx="6959600" cy="1200329"/>
          </a:xfrm>
          <a:prstGeom prst="rect">
            <a:avLst/>
          </a:prstGeom>
          <a:noFill/>
        </p:spPr>
        <p:txBody>
          <a:bodyPr wrap="square" rtlCol="0">
            <a:spAutoFit/>
          </a:bodyPr>
          <a:lstStyle/>
          <a:p>
            <a:r>
              <a:rPr lang="zh-CN" altLang="en-US" dirty="0"/>
              <a:t>模型</a:t>
            </a:r>
            <a:r>
              <a:rPr lang="zh-CN" altLang="en-US" dirty="0" smtClean="0"/>
              <a:t>方向：通过分析流式场景下更多的图算法，进一步对模型进行完善；</a:t>
            </a:r>
            <a:endParaRPr lang="en-US" altLang="zh-CN" dirty="0" smtClean="0"/>
          </a:p>
          <a:p>
            <a:r>
              <a:rPr lang="zh-CN" altLang="en-US" dirty="0" smtClean="0"/>
              <a:t>算法方向：利用该模型来实现更多的流式图算法。</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43</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1961146" y="2208296"/>
            <a:ext cx="5219700" cy="1938992"/>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a:t>
            </a:r>
            <a:r>
              <a:rPr lang="zh-CN" altLang="en-US" sz="2400" dirty="0" smtClean="0"/>
              <a:t>同学们</a:t>
            </a:r>
            <a:endParaRPr lang="en-US" altLang="zh-CN" sz="2400" dirty="0" smtClean="0"/>
          </a:p>
          <a:p>
            <a:pPr algn="ctr"/>
            <a:r>
              <a:rPr lang="zh-CN" altLang="en-US" sz="2400" dirty="0" smtClean="0"/>
              <a:t>参与论文审阅、答辩的所有老师们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69387"/>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a:t>
            </a:r>
            <a:r>
              <a:rPr lang="en-US" altLang="zh-CN" sz="1500" dirty="0" smtClean="0"/>
              <a:t>Model </a:t>
            </a:r>
            <a:r>
              <a:rPr lang="en-US" altLang="zh-CN" sz="1400" baseline="30000" dirty="0" smtClean="0"/>
              <a:t>[1]</a:t>
            </a:r>
            <a:r>
              <a:rPr lang="en-US" altLang="zh-CN" sz="1500" dirty="0" smtClean="0"/>
              <a:t> </a:t>
            </a:r>
            <a:r>
              <a:rPr lang="zh-CN" altLang="en-US" sz="1500" dirty="0"/>
              <a:t>；如果一个流中即有添加模式，也有删除模式，则这样的流称之为</a:t>
            </a:r>
            <a:r>
              <a:rPr lang="en-US" altLang="zh-CN" sz="1500" dirty="0"/>
              <a:t>Turnstile </a:t>
            </a:r>
            <a:r>
              <a:rPr lang="en-US" altLang="zh-CN" sz="1500" dirty="0" smtClean="0"/>
              <a:t>Model</a:t>
            </a:r>
            <a:r>
              <a:rPr lang="en-US" altLang="zh-CN" sz="1500" baseline="30000" dirty="0" smtClean="0"/>
              <a:t>[1]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
        <p:nvSpPr>
          <p:cNvPr id="10" name="文本框 9"/>
          <p:cNvSpPr txBox="1"/>
          <p:nvPr/>
        </p:nvSpPr>
        <p:spPr>
          <a:xfrm>
            <a:off x="286248" y="6118776"/>
            <a:ext cx="8314828" cy="584775"/>
          </a:xfrm>
          <a:prstGeom prst="rect">
            <a:avLst/>
          </a:prstGeom>
          <a:noFill/>
        </p:spPr>
        <p:txBody>
          <a:bodyPr wrap="square" rtlCol="0">
            <a:spAutoFit/>
          </a:bodyPr>
          <a:lstStyle/>
          <a:p>
            <a:pPr lvl="0"/>
            <a:r>
              <a:rPr lang="en-US" altLang="zh-CN" sz="1600" dirty="0" smtClean="0"/>
              <a:t>[1] S</a:t>
            </a:r>
            <a:r>
              <a:rPr lang="en-US" altLang="zh-CN" sz="1600" dirty="0"/>
              <a:t>. </a:t>
            </a:r>
            <a:r>
              <a:rPr lang="en-US" altLang="zh-CN" sz="1600" dirty="0" err="1"/>
              <a:t>Muthukrishnan</a:t>
            </a:r>
            <a:r>
              <a:rPr lang="en-US" altLang="zh-CN" sz="1600" dirty="0"/>
              <a:t>. Data Streams: Algorithms and Applications. Foundations and Trends in Theoretical Computer Science, 1(2), 2005.</a:t>
            </a:r>
            <a:endParaRPr lang="zh-CN" altLang="zh-CN" sz="16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921669" y="1898296"/>
            <a:ext cx="5386388" cy="415498"/>
          </a:xfrm>
          <a:prstGeom prst="rect">
            <a:avLst/>
          </a:prstGeom>
          <a:noFill/>
        </p:spPr>
        <p:txBody>
          <a:bodyPr wrap="square" rtlCol="0">
            <a:spAutoFit/>
          </a:bodyPr>
          <a:lstStyle/>
          <a:p>
            <a:r>
              <a:rPr lang="zh-CN" altLang="en-US" sz="2100" dirty="0"/>
              <a:t>建立</a:t>
            </a:r>
            <a:r>
              <a:rPr lang="zh-CN" altLang="en-US" sz="2100" dirty="0" smtClean="0"/>
              <a:t>面向流式</a:t>
            </a:r>
            <a:r>
              <a:rPr lang="zh-CN" altLang="en-US" sz="2100" dirty="0"/>
              <a:t>图数据</a:t>
            </a:r>
            <a:r>
              <a:rPr lang="zh-CN" altLang="en-US" sz="2100" dirty="0" smtClean="0"/>
              <a:t>的图</a:t>
            </a:r>
            <a:r>
              <a:rPr lang="zh-CN" altLang="en-US" sz="2100" dirty="0"/>
              <a:t>计算模型</a:t>
            </a:r>
          </a:p>
        </p:txBody>
      </p:sp>
      <p:sp>
        <p:nvSpPr>
          <p:cNvPr id="6" name="文本框 5"/>
          <p:cNvSpPr txBox="1"/>
          <p:nvPr/>
        </p:nvSpPr>
        <p:spPr>
          <a:xfrm>
            <a:off x="442914" y="2700338"/>
            <a:ext cx="2974054"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929941" y="2290710"/>
            <a:ext cx="2242012"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23" idx="0"/>
          </p:cNvCxnSpPr>
          <p:nvPr/>
        </p:nvCxnSpPr>
        <p:spPr>
          <a:xfrm>
            <a:off x="4686301" y="2290710"/>
            <a:ext cx="1785937" cy="4096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a:t>
            </a:r>
            <a:r>
              <a:rPr lang="zh-CN" altLang="en-US" sz="2100" dirty="0" smtClean="0"/>
              <a:t>面向流式</a:t>
            </a:r>
            <a:r>
              <a:rPr lang="zh-CN" altLang="en-US" sz="2100" dirty="0"/>
              <a:t>图数据的增量图计算模型</a:t>
            </a:r>
          </a:p>
        </p:txBody>
      </p:sp>
      <p:graphicFrame>
        <p:nvGraphicFramePr>
          <p:cNvPr id="22" name="图示 21"/>
          <p:cNvGraphicFramePr/>
          <p:nvPr>
            <p:extLst>
              <p:ext uri="{D42A27DB-BD31-4B8C-83A1-F6EECF244321}">
                <p14:modId xmlns:p14="http://schemas.microsoft.com/office/powerpoint/2010/main" val="4257375880"/>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2071</TotalTime>
  <Words>6950</Words>
  <Application>Microsoft Office PowerPoint</Application>
  <PresentationFormat>全屏显示(4:3)</PresentationFormat>
  <Paragraphs>558</Paragraphs>
  <Slides>44</Slides>
  <Notes>39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基于状态更新传播的流式图计算系统设计与实现</vt:lpstr>
      <vt:lpstr>纲要</vt:lpstr>
      <vt:lpstr>一、研究背景与相关工作-图计算框架</vt:lpstr>
      <vt:lpstr>PowerPoint 演示文稿</vt:lpstr>
      <vt:lpstr>PowerPoint 演示文稿</vt:lpstr>
      <vt:lpstr>一、研究背景与相关工作-流处理模型</vt:lpstr>
      <vt:lpstr>一、研究背景与相关工作-流处理模型</vt:lpstr>
      <vt:lpstr>二、研究目标</vt:lpstr>
      <vt:lpstr>二、研究目标</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五、实验结果和演示</vt:lpstr>
      <vt:lpstr>五、实验结果和演示-正确性</vt:lpstr>
      <vt:lpstr>五、实验结果和演示-实时性</vt:lpstr>
      <vt:lpstr>五、实验结果和演示-实时性</vt:lpstr>
      <vt:lpstr>五、实验结果和演示-更新冲突概率</vt:lpstr>
      <vt:lpstr>五、实验结果和演示-扩展性</vt:lpstr>
      <vt:lpstr>六、总结和下一步工作</vt:lpstr>
      <vt:lpstr>七、科研经历</vt:lpstr>
      <vt:lpstr>八、感谢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389</cp:revision>
  <dcterms:created xsi:type="dcterms:W3CDTF">2016-12-23T09:57:57Z</dcterms:created>
  <dcterms:modified xsi:type="dcterms:W3CDTF">2017-05-22T07:37:01Z</dcterms:modified>
</cp:coreProperties>
</file>