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32398970" cy="43199050"/>
  <p:notesSz cx="6858000" cy="9144000"/>
  <p:embeddedFontLst>
    <p:embeddedFont>
      <p:font typeface="Calibri" panose="020F0502020204030204" charset="0"/>
      <p:regular r:id="rId9"/>
      <p:bold r:id="rId10"/>
      <p:italic r:id="rId11"/>
      <p:boldItalic r:id="rId12"/>
    </p:embeddedFont>
    <p:embeddedFont>
      <p:font typeface="微软雅黑" panose="020B0503020204020204" pitchFamily="34" charset="-122"/>
      <p:regular r:id="rId13"/>
    </p:embeddedFont>
    <p:embeddedFont>
      <p:font typeface="方正姚体" panose="02010601030101010101" pitchFamily="2" charset="-122"/>
      <p:regular r:id="rId14"/>
    </p:embeddedFont>
    <p:embeddedFont>
      <p:font typeface="等线" panose="02010600030101010101" charset="-122"/>
      <p:regular r:id="rId15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97FF"/>
    <a:srgbClr val="008EEE"/>
    <a:srgbClr val="5B9BD5"/>
    <a:srgbClr val="FFFFCC"/>
    <a:srgbClr val="47B0FF"/>
    <a:srgbClr val="A7C6E5"/>
    <a:srgbClr val="0198FF"/>
    <a:srgbClr val="0071C0"/>
    <a:srgbClr val="C9A4E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395" autoAdjust="0"/>
    <p:restoredTop sz="95951"/>
  </p:normalViewPr>
  <p:slideViewPr>
    <p:cSldViewPr snapToGrid="0" snapToObjects="1">
      <p:cViewPr>
        <p:scale>
          <a:sx n="24" d="100"/>
          <a:sy n="24" d="100"/>
        </p:scale>
        <p:origin x="1123" y="-3206"/>
      </p:cViewPr>
      <p:guideLst>
        <p:guide orient="horz" pos="13912"/>
        <p:guide pos="102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font" Target="fonts/font7.fntdata"/><Relationship Id="rId14" Type="http://schemas.openxmlformats.org/officeDocument/2006/relationships/font" Target="fonts/font6.fntdata"/><Relationship Id="rId13" Type="http://schemas.openxmlformats.org/officeDocument/2006/relationships/font" Target="fonts/font5.fntdata"/><Relationship Id="rId12" Type="http://schemas.openxmlformats.org/officeDocument/2006/relationships/font" Target="fonts/font4.fntdata"/><Relationship Id="rId11" Type="http://schemas.openxmlformats.org/officeDocument/2006/relationships/font" Target="fonts/font3.fntdata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48CDD4D-C113-46A4-BB44-C64D88ED8302}" type="datetimeFigureOut">
              <a:rPr lang="en-US" altLang="en-US"/>
            </a:fld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CF9811B-8A7F-4B31-AC08-4080A04FF5E8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49713" y="7069138"/>
            <a:ext cx="24299862" cy="150399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49713" y="22690138"/>
            <a:ext cx="24299862" cy="104298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en-US" smtClean="0"/>
              <a:t>单击此处编辑母版副标题样式</a:t>
            </a: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C8F3B-5B24-4616-83B9-30A036454798}" type="datetime1">
              <a:rPr lang="en-US" altLang="en-US"/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FC1B3-954A-48CE-9FD0-DC82E306D81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  <a:p>
            <a:pPr lvl="1"/>
            <a:r>
              <a:rPr lang="en-US" altLang="en-US" smtClean="0"/>
              <a:t>二级</a:t>
            </a:r>
            <a:endParaRPr lang="en-US" altLang="en-US" smtClean="0"/>
          </a:p>
          <a:p>
            <a:pPr lvl="2"/>
            <a:r>
              <a:rPr lang="en-US" altLang="en-US" smtClean="0"/>
              <a:t>三级</a:t>
            </a:r>
            <a:endParaRPr lang="en-US" altLang="en-US" smtClean="0"/>
          </a:p>
          <a:p>
            <a:pPr lvl="3"/>
            <a:r>
              <a:rPr lang="en-US" altLang="en-US" smtClean="0"/>
              <a:t>四级</a:t>
            </a:r>
            <a:endParaRPr lang="en-US" altLang="en-US" smtClean="0"/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B761F-848C-44AF-8108-4A03EED61BA6}" type="datetime1">
              <a:rPr lang="en-US" altLang="en-US"/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A195B-8E53-4D50-B0F3-27F9A17BFB7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3490238" y="1731963"/>
            <a:ext cx="7289800" cy="36858575"/>
          </a:xfrm>
        </p:spPr>
        <p:txBody>
          <a:bodyPr vert="eaVert"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619250" y="1731963"/>
            <a:ext cx="21718588" cy="36858575"/>
          </a:xfrm>
        </p:spPr>
        <p:txBody>
          <a:bodyPr vert="eaVert"/>
          <a:lstStyle/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  <a:p>
            <a:pPr lvl="1"/>
            <a:r>
              <a:rPr lang="en-US" altLang="en-US" smtClean="0"/>
              <a:t>二级</a:t>
            </a:r>
            <a:endParaRPr lang="en-US" altLang="en-US" smtClean="0"/>
          </a:p>
          <a:p>
            <a:pPr lvl="2"/>
            <a:r>
              <a:rPr lang="en-US" altLang="en-US" smtClean="0"/>
              <a:t>三级</a:t>
            </a:r>
            <a:endParaRPr lang="en-US" altLang="en-US" smtClean="0"/>
          </a:p>
          <a:p>
            <a:pPr lvl="3"/>
            <a:r>
              <a:rPr lang="en-US" altLang="en-US" smtClean="0"/>
              <a:t>四级</a:t>
            </a:r>
            <a:endParaRPr lang="en-US" altLang="en-US" smtClean="0"/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18A47-9627-4BA5-A00F-E95182364880}" type="datetime1">
              <a:rPr lang="en-US" altLang="en-US"/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2DDA9-7A99-4877-B92A-EDC266FC8F8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  <a:p>
            <a:pPr lvl="1"/>
            <a:r>
              <a:rPr lang="en-US" altLang="en-US" smtClean="0"/>
              <a:t>二级</a:t>
            </a:r>
            <a:endParaRPr lang="en-US" altLang="en-US" smtClean="0"/>
          </a:p>
          <a:p>
            <a:pPr lvl="2"/>
            <a:r>
              <a:rPr lang="en-US" altLang="en-US" smtClean="0"/>
              <a:t>三级</a:t>
            </a:r>
            <a:endParaRPr lang="en-US" altLang="en-US" smtClean="0"/>
          </a:p>
          <a:p>
            <a:pPr lvl="3"/>
            <a:r>
              <a:rPr lang="en-US" altLang="en-US" smtClean="0"/>
              <a:t>四级</a:t>
            </a:r>
            <a:endParaRPr lang="en-US" altLang="en-US" smtClean="0"/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B1E07-3C35-421C-BF3B-E7908032888F}" type="datetime1">
              <a:rPr lang="en-US" altLang="en-US"/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78848-11E4-4192-91C4-8FDA52B5F0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800" y="10769600"/>
            <a:ext cx="27944763" cy="179705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09800" y="28909963"/>
            <a:ext cx="27944763" cy="94488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B13BA-950F-4744-A5A3-28E3FD7C94A2}" type="datetime1">
              <a:rPr lang="en-US" altLang="en-US"/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10147-D942-4A4C-BEA9-ABCE04453E5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19250" y="10080625"/>
            <a:ext cx="14503400" cy="28509913"/>
          </a:xfrm>
        </p:spPr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  <a:p>
            <a:pPr lvl="1"/>
            <a:r>
              <a:rPr lang="en-US" altLang="en-US" smtClean="0"/>
              <a:t>二级</a:t>
            </a:r>
            <a:endParaRPr lang="en-US" altLang="en-US" smtClean="0"/>
          </a:p>
          <a:p>
            <a:pPr lvl="2"/>
            <a:r>
              <a:rPr lang="en-US" altLang="en-US" smtClean="0"/>
              <a:t>三级</a:t>
            </a:r>
            <a:endParaRPr lang="en-US" altLang="en-US" smtClean="0"/>
          </a:p>
          <a:p>
            <a:pPr lvl="3"/>
            <a:r>
              <a:rPr lang="en-US" altLang="en-US" smtClean="0"/>
              <a:t>四级</a:t>
            </a:r>
            <a:endParaRPr lang="en-US" altLang="en-US" smtClean="0"/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275050" y="10080625"/>
            <a:ext cx="14504988" cy="28509913"/>
          </a:xfrm>
        </p:spPr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  <a:p>
            <a:pPr lvl="1"/>
            <a:r>
              <a:rPr lang="en-US" altLang="en-US" smtClean="0"/>
              <a:t>二级</a:t>
            </a:r>
            <a:endParaRPr lang="en-US" altLang="en-US" smtClean="0"/>
          </a:p>
          <a:p>
            <a:pPr lvl="2"/>
            <a:r>
              <a:rPr lang="en-US" altLang="en-US" smtClean="0"/>
              <a:t>三级</a:t>
            </a:r>
            <a:endParaRPr lang="en-US" altLang="en-US" smtClean="0"/>
          </a:p>
          <a:p>
            <a:pPr lvl="3"/>
            <a:r>
              <a:rPr lang="en-US" altLang="en-US" smtClean="0"/>
              <a:t>四级</a:t>
            </a:r>
            <a:endParaRPr lang="en-US" altLang="en-US" smtClean="0"/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79DE4-1751-4943-9A5F-F3571B90FCBF}" type="datetime1">
              <a:rPr lang="en-US" altLang="en-US"/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2FA67-CF68-4D95-BF03-F05DACBDC98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2025" y="2300288"/>
            <a:ext cx="27944763" cy="8350250"/>
          </a:xfrm>
        </p:spPr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32025" y="10590213"/>
            <a:ext cx="13706475" cy="51895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232025" y="15779750"/>
            <a:ext cx="13706475" cy="23209250"/>
          </a:xfrm>
        </p:spPr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  <a:p>
            <a:pPr lvl="1"/>
            <a:r>
              <a:rPr lang="en-US" altLang="en-US" smtClean="0"/>
              <a:t>二级</a:t>
            </a:r>
            <a:endParaRPr lang="en-US" altLang="en-US" smtClean="0"/>
          </a:p>
          <a:p>
            <a:pPr lvl="2"/>
            <a:r>
              <a:rPr lang="en-US" altLang="en-US" smtClean="0"/>
              <a:t>三级</a:t>
            </a:r>
            <a:endParaRPr lang="en-US" altLang="en-US" smtClean="0"/>
          </a:p>
          <a:p>
            <a:pPr lvl="3"/>
            <a:r>
              <a:rPr lang="en-US" altLang="en-US" smtClean="0"/>
              <a:t>四级</a:t>
            </a:r>
            <a:endParaRPr lang="en-US" altLang="en-US" smtClean="0"/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6402050" y="10590213"/>
            <a:ext cx="13774738" cy="51895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6402050" y="15779750"/>
            <a:ext cx="13774738" cy="23209250"/>
          </a:xfrm>
        </p:spPr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  <a:p>
            <a:pPr lvl="1"/>
            <a:r>
              <a:rPr lang="en-US" altLang="en-US" smtClean="0"/>
              <a:t>二级</a:t>
            </a:r>
            <a:endParaRPr lang="en-US" altLang="en-US" smtClean="0"/>
          </a:p>
          <a:p>
            <a:pPr lvl="2"/>
            <a:r>
              <a:rPr lang="en-US" altLang="en-US" smtClean="0"/>
              <a:t>三级</a:t>
            </a:r>
            <a:endParaRPr lang="en-US" altLang="en-US" smtClean="0"/>
          </a:p>
          <a:p>
            <a:pPr lvl="3"/>
            <a:r>
              <a:rPr lang="en-US" altLang="en-US" smtClean="0"/>
              <a:t>四级</a:t>
            </a:r>
            <a:endParaRPr lang="en-US" altLang="en-US" smtClean="0"/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08534-F17E-4280-B0C9-6467F551D84F}" type="datetime1">
              <a:rPr lang="en-US" altLang="en-US"/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23516-752A-4A32-A87C-1AF5B1F1A53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43A7D-6F35-4D31-8B2C-9D94688DDD05}" type="datetime1">
              <a:rPr lang="en-US" altLang="en-US"/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458BD-2D38-4C49-8E91-9484CE14A33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ADC80-200A-440F-A648-D2F487EA571C}" type="datetime1">
              <a:rPr lang="en-US" altLang="en-US"/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85A95-32CE-42D6-B21B-AEB07AF7FF2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2025" y="2879725"/>
            <a:ext cx="10448925" cy="100806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73150" y="6219825"/>
            <a:ext cx="16403638" cy="3069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  <a:p>
            <a:pPr lvl="1"/>
            <a:r>
              <a:rPr lang="en-US" altLang="en-US" smtClean="0"/>
              <a:t>二级</a:t>
            </a:r>
            <a:endParaRPr lang="en-US" altLang="en-US" smtClean="0"/>
          </a:p>
          <a:p>
            <a:pPr lvl="2"/>
            <a:r>
              <a:rPr lang="en-US" altLang="en-US" smtClean="0"/>
              <a:t>三级</a:t>
            </a:r>
            <a:endParaRPr lang="en-US" altLang="en-US" smtClean="0"/>
          </a:p>
          <a:p>
            <a:pPr lvl="3"/>
            <a:r>
              <a:rPr lang="en-US" altLang="en-US" smtClean="0"/>
              <a:t>四级</a:t>
            </a:r>
            <a:endParaRPr lang="en-US" altLang="en-US" smtClean="0"/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2025" y="12960350"/>
            <a:ext cx="10448925" cy="24009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CD85C-C0EA-46BC-B486-EA992D0CD4DD}" type="datetime1">
              <a:rPr lang="en-US" altLang="en-US"/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4EF97-E7E1-474E-A3A0-630BD472191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2025" y="2879725"/>
            <a:ext cx="10448925" cy="100806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773150" y="6219825"/>
            <a:ext cx="16403638" cy="3069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2025" y="12960350"/>
            <a:ext cx="10448925" cy="24009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8B7D8-91ED-4C9A-9389-DD869C91CD66}" type="datetime1">
              <a:rPr lang="en-US" altLang="en-US"/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3A2FD-72F8-40F8-AC20-514282BB0D3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9250" y="1731963"/>
            <a:ext cx="29160788" cy="7199312"/>
          </a:xfrm>
          <a:prstGeom prst="rect">
            <a:avLst/>
          </a:prstGeom>
          <a:noFill/>
          <a:ln>
            <a:noFill/>
          </a:ln>
        </p:spPr>
        <p:txBody>
          <a:bodyPr vert="horz" wrap="square" lIns="431996" tIns="215998" rIns="431996" bIns="215998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0" y="10080625"/>
            <a:ext cx="29160788" cy="2850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431996" tIns="215998" rIns="431996" bIns="215998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  <a:p>
            <a:pPr lvl="2"/>
            <a:r>
              <a:rPr lang="zh-CN" altLang="zh-CN" smtClean="0"/>
              <a:t>第三级</a:t>
            </a:r>
            <a:endParaRPr lang="zh-CN" altLang="zh-CN" smtClean="0"/>
          </a:p>
          <a:p>
            <a:pPr lvl="3"/>
            <a:r>
              <a:rPr lang="zh-CN" altLang="zh-CN" smtClean="0"/>
              <a:t>第四级</a:t>
            </a:r>
            <a:endParaRPr lang="zh-CN" altLang="zh-CN" smtClean="0"/>
          </a:p>
          <a:p>
            <a:pPr lvl="4"/>
            <a:r>
              <a:rPr lang="zh-CN" altLang="zh-CN" smtClean="0"/>
              <a:t>第五级</a:t>
            </a:r>
            <a:endParaRPr lang="zh-CN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19250" y="39341425"/>
            <a:ext cx="7562850" cy="3000375"/>
          </a:xfrm>
          <a:prstGeom prst="rect">
            <a:avLst/>
          </a:prstGeom>
          <a:noFill/>
          <a:ln>
            <a:noFill/>
          </a:ln>
        </p:spPr>
        <p:txBody>
          <a:bodyPr vert="horz" wrap="square" lIns="431996" tIns="215998" rIns="431996" bIns="215998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66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AC255A2-3BAA-47CC-A279-73F974C6E45E}" type="datetime1">
              <a:rPr lang="en-US" altLang="en-US"/>
            </a:fld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69638" y="39341425"/>
            <a:ext cx="10260012" cy="3000375"/>
          </a:xfrm>
          <a:prstGeom prst="rect">
            <a:avLst/>
          </a:prstGeom>
          <a:noFill/>
          <a:ln>
            <a:noFill/>
          </a:ln>
        </p:spPr>
        <p:txBody>
          <a:bodyPr vert="horz" wrap="square" lIns="431996" tIns="215998" rIns="431996" bIns="215998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66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18775" y="39341425"/>
            <a:ext cx="7561263" cy="3000375"/>
          </a:xfrm>
          <a:prstGeom prst="rect">
            <a:avLst/>
          </a:prstGeom>
          <a:noFill/>
          <a:ln>
            <a:noFill/>
          </a:ln>
        </p:spPr>
        <p:txBody>
          <a:bodyPr vert="horz" wrap="square" lIns="431996" tIns="215998" rIns="431996" bIns="215998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66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1F73E1-C063-4C1E-A426-405488C619BA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270" rtl="0" eaLnBrk="0" fontAlgn="base" hangingPunct="0">
        <a:spcBef>
          <a:spcPct val="0"/>
        </a:spcBef>
        <a:spcAft>
          <a:spcPct val="0"/>
        </a:spcAft>
        <a:defRPr sz="207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19270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4319270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4319270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4319270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4319270" rtl="0" fontAlgn="base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4319270" rtl="0" fontAlgn="base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4319270" rtl="0" fontAlgn="base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4319270" rtl="0" fontAlgn="base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1619250" indent="-1619250" algn="l" defTabSz="4319270" rtl="0" eaLnBrk="0" fontAlgn="base" hangingPunct="0">
        <a:spcBef>
          <a:spcPct val="20000"/>
        </a:spcBef>
        <a:spcAft>
          <a:spcPct val="0"/>
        </a:spcAft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280" indent="-1349375" algn="l" defTabSz="4319270" rtl="0" eaLnBrk="0" fontAlgn="base" hangingPunct="0">
        <a:spcBef>
          <a:spcPct val="20000"/>
        </a:spcBef>
        <a:spcAft>
          <a:spcPct val="0"/>
        </a:spcAft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1405" algn="l" defTabSz="4319270" rtl="0" eaLnBrk="0" fontAlgn="base" hangingPunct="0">
        <a:spcBef>
          <a:spcPct val="20000"/>
        </a:spcBef>
        <a:spcAft>
          <a:spcPct val="0"/>
        </a:spcAft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9675" indent="-1079500" algn="l" defTabSz="4319270" rtl="0" eaLnBrk="0" fontAlgn="base" hangingPunct="0">
        <a:spcBef>
          <a:spcPct val="20000"/>
        </a:spcBef>
        <a:spcAft>
          <a:spcPct val="0"/>
        </a:spcAft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4pPr>
      <a:lvl5pPr marL="9720580" indent="-1081405" algn="l" defTabSz="4319270" rtl="0" eaLnBrk="0" fontAlgn="base" hangingPunct="0">
        <a:spcBef>
          <a:spcPct val="20000"/>
        </a:spcBef>
        <a:spcAft>
          <a:spcPct val="0"/>
        </a:spcAft>
        <a:buChar char="»"/>
        <a:defRPr sz="9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emf"/><Relationship Id="rId8" Type="http://schemas.openxmlformats.org/officeDocument/2006/relationships/image" Target="../media/image8.emf"/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emf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1" name="Picture 2" descr="所标（标准版）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5975" y="331788"/>
            <a:ext cx="4256088" cy="1944687"/>
          </a:xfrm>
          <a:prstGeom prst="rect">
            <a:avLst/>
          </a:prstGeom>
          <a:noFill/>
          <a:ln>
            <a:noFill/>
          </a:ln>
        </p:spPr>
      </p:pic>
      <p:sp>
        <p:nvSpPr>
          <p:cNvPr id="3082" name="Text Box 3"/>
          <p:cNvSpPr txBox="1">
            <a:spLocks noChangeArrowheads="1"/>
          </p:cNvSpPr>
          <p:nvPr/>
        </p:nvSpPr>
        <p:spPr bwMode="auto">
          <a:xfrm>
            <a:off x="19042063" y="354013"/>
            <a:ext cx="12971462" cy="18462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5700" b="1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中国科学院软件研究所学术年会’</a:t>
            </a:r>
            <a:r>
              <a:rPr lang="en-US" altLang="zh-CN" sz="5700" b="1" dirty="0" smtClean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en-US" altLang="zh-CN" sz="5700" b="1" dirty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5700" b="1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暨计算机科学国家重点实验室开放周</a:t>
            </a:r>
            <a:endParaRPr lang="zh-CN" altLang="en-US" sz="5700" b="1" dirty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5" name="矩形 1"/>
          <p:cNvSpPr>
            <a:spLocks noChangeArrowheads="1"/>
          </p:cNvSpPr>
          <p:nvPr/>
        </p:nvSpPr>
        <p:spPr bwMode="auto">
          <a:xfrm>
            <a:off x="495300" y="8107045"/>
            <a:ext cx="31518225" cy="7985760"/>
          </a:xfrm>
          <a:prstGeom prst="rect">
            <a:avLst/>
          </a:prstGeom>
          <a:noFill/>
          <a:ln w="88900">
            <a:solidFill>
              <a:schemeClr val="accent1"/>
            </a:solidFill>
            <a:prstDash val="sysDash"/>
            <a:round/>
          </a:ln>
        </p:spPr>
        <p:txBody>
          <a:bodyPr/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矩形 14357"/>
          <p:cNvSpPr/>
          <p:nvPr/>
        </p:nvSpPr>
        <p:spPr>
          <a:xfrm>
            <a:off x="2980637" y="3250028"/>
            <a:ext cx="24473366" cy="156966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en-US" altLang="zh-CN" sz="9600" b="1" dirty="0" smtClean="0">
                <a:ln w="22225">
                  <a:solidFill>
                    <a:srgbClr val="0071C0"/>
                  </a:solidFill>
                  <a:prstDash val="solid"/>
                </a:ln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GraphFlow:</a:t>
            </a:r>
            <a:r>
              <a:rPr kumimoji="1" lang="zh-CN" altLang="en-US" sz="9600" b="1" dirty="0" smtClean="0">
                <a:ln w="22225">
                  <a:solidFill>
                    <a:srgbClr val="0071C0"/>
                  </a:solidFill>
                  <a:prstDash val="solid"/>
                </a:ln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基于增量计算的流式图计算系统</a:t>
            </a:r>
            <a:endParaRPr kumimoji="1" lang="zh-CN" altLang="en-US" sz="9600" b="1" dirty="0" smtClean="0">
              <a:ln w="22225">
                <a:solidFill>
                  <a:srgbClr val="0071C0"/>
                </a:solidFill>
                <a:prstDash val="solid"/>
              </a:ln>
              <a:solidFill>
                <a:srgbClr val="0070C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圆角矩形 125"/>
          <p:cNvSpPr>
            <a:spLocks noChangeArrowheads="1"/>
          </p:cNvSpPr>
          <p:nvPr/>
        </p:nvSpPr>
        <p:spPr bwMode="auto">
          <a:xfrm>
            <a:off x="782320" y="7658100"/>
            <a:ext cx="4519930" cy="1111250"/>
          </a:xfrm>
          <a:prstGeom prst="roundRect">
            <a:avLst/>
          </a:prstGeom>
          <a:gradFill flip="none" rotWithShape="1">
            <a:gsLst>
              <a:gs pos="2000">
                <a:schemeClr val="bg1"/>
              </a:gs>
              <a:gs pos="68000">
                <a:srgbClr val="0070C0"/>
              </a:gs>
            </a:gsLst>
            <a:lin ang="10800000" scaled="1"/>
            <a:tileRect/>
          </a:gra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1419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2902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4322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5741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7224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8644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70063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1546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09270" y="16781145"/>
            <a:ext cx="15939770" cy="14161135"/>
          </a:xfrm>
          <a:prstGeom prst="rect">
            <a:avLst/>
          </a:prstGeom>
          <a:noFill/>
          <a:ln w="88900">
            <a:solidFill>
              <a:schemeClr val="accent1"/>
            </a:solidFill>
            <a:prstDash val="sysDash"/>
            <a:round/>
          </a:ln>
        </p:spPr>
        <p:txBody>
          <a:bodyPr/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54140" y="5327603"/>
            <a:ext cx="18703925" cy="2103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/>
              <a:t>段世凯</a:t>
            </a:r>
            <a:r>
              <a:rPr lang="zh-CN" altLang="en-US" sz="4400" dirty="0"/>
              <a:t>、赵伟、康锴</a:t>
            </a:r>
            <a:r>
              <a:rPr lang="zh-CN" altLang="en-US" sz="4400" dirty="0" smtClean="0"/>
              <a:t>、许利杰、王伟</a:t>
            </a:r>
            <a:endParaRPr lang="zh-CN" altLang="en-US" sz="4400" dirty="0"/>
          </a:p>
          <a:p>
            <a:pPr algn="ctr"/>
            <a:r>
              <a:rPr lang="zh-CN" altLang="en-US" sz="4400" dirty="0"/>
              <a:t>软件工程技术研究开发中心</a:t>
            </a:r>
            <a:endParaRPr lang="zh-CN" altLang="en-US" sz="4400" dirty="0"/>
          </a:p>
          <a:p>
            <a:pPr algn="ctr"/>
            <a:r>
              <a:rPr lang="en-US" altLang="zh-CN" sz="4400" dirty="0"/>
              <a:t>wangwei@otcaix.iscas.ac.cn   xulijie09@otcaix.iscas.ac.cn</a:t>
            </a:r>
            <a:endParaRPr lang="en-US" altLang="zh-CN" sz="4400" dirty="0"/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782320" y="16437610"/>
            <a:ext cx="4519930" cy="1111250"/>
          </a:xfrm>
          <a:prstGeom prst="roundRect">
            <a:avLst/>
          </a:prstGeom>
          <a:gradFill flip="none" rotWithShape="1">
            <a:gsLst>
              <a:gs pos="2000">
                <a:schemeClr val="bg1"/>
              </a:gs>
              <a:gs pos="68000">
                <a:srgbClr val="0070C0"/>
              </a:gs>
            </a:gsLst>
            <a:lin ang="10800000" scaled="1"/>
            <a:tileRect/>
          </a:gra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1419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2902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4322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5741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7224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8644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70063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1546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模型设计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82321" y="9295765"/>
            <a:ext cx="21323300" cy="6797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just"/>
            <a:r>
              <a:rPr lang="zh-CN" altLang="en-US" sz="4400" b="0" u="none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图数据结构能够很</a:t>
            </a:r>
            <a:r>
              <a:rPr lang="zh-CN" altLang="en-US" sz="4400" b="0" u="none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好的表达数据之间的关联性，因此在社交分析、商品推荐、舆论监测和欺诈检测等应用中被广泛使用。随着互联网的发展，现实社会和生产环境中的图数据越来越呈现海量和动态特性，然而现有的成熟的图计算框架所处理的图数据为静态稳定地图数据，针对流式图数据的处理，也大多集中在算法研究层面上，</a:t>
            </a:r>
            <a:r>
              <a:rPr lang="zh-CN" altLang="en-US" sz="4400" b="0" u="none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缺乏能够实时精确处理流式图数据</a:t>
            </a:r>
            <a:r>
              <a:rPr lang="zh-CN" altLang="en-US" sz="4400" b="0" u="none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的系统。</a:t>
            </a:r>
            <a:endParaRPr lang="zh-CN" altLang="en-US" sz="4400" b="0" u="none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/>
            <a:r>
              <a:rPr lang="zh-CN" altLang="en-US" sz="4400" b="0" u="none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为此</a:t>
            </a:r>
            <a:r>
              <a:rPr lang="zh-CN" altLang="en-US" sz="4400" b="0" u="none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，我们构建了基于增量计算的流式图计算系统</a:t>
            </a:r>
            <a:r>
              <a:rPr lang="zh-CN" altLang="en-US" sz="4400" b="0" u="none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zh-CN" sz="4400" dirty="0">
                <a:latin typeface="Times New Roman" panose="02020603050405020304" pitchFamily="18" charset="0"/>
              </a:rPr>
              <a:t>它将连续不断的图数据流抽象成一系列的事件流，将用户关心的图计算结果抽象成图的状态，用户只需要定义图状态如何根据到达的事件增量式地进行状态转换，就能够完成事件流到状态流的映射，提供实时反馈中间计算结果的能力</a:t>
            </a:r>
            <a:r>
              <a:rPr lang="zh-CN" altLang="zh-CN" sz="4400" dirty="0" smtClean="0">
                <a:latin typeface="Times New Roman" panose="02020603050405020304" pitchFamily="18" charset="0"/>
              </a:rPr>
              <a:t>。</a:t>
            </a:r>
            <a:endParaRPr lang="en-US" altLang="zh-CN" sz="4400" dirty="0" smtClean="0">
              <a:latin typeface="Times New Roman" panose="02020603050405020304" pitchFamily="18" charset="0"/>
            </a:endParaRPr>
          </a:p>
          <a:p>
            <a:pPr marL="0" indent="0" algn="just"/>
            <a:r>
              <a:rPr lang="en-US" altLang="zh-CN" sz="4400" b="0" u="none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4400" b="0" u="none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lang="zh-CN" altLang="en-US" sz="4400" b="0" u="none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619970" y="8432165"/>
            <a:ext cx="9347200" cy="7431405"/>
            <a:chOff x="35381" y="14830"/>
            <a:chExt cx="14720" cy="11703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24" y="15802"/>
              <a:ext cx="5746" cy="3835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36777" y="14850"/>
              <a:ext cx="3137" cy="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/>
                <a:t>社交分析</a:t>
              </a:r>
              <a:endParaRPr lang="zh-CN" altLang="en-US" sz="3200" b="1" dirty="0"/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41" y="15893"/>
              <a:ext cx="6260" cy="3709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45312" y="14830"/>
              <a:ext cx="3137" cy="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/>
                <a:t>商品推荐</a:t>
              </a:r>
              <a:endParaRPr lang="zh-CN" altLang="en-US" sz="3200" b="1" dirty="0"/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81" y="22247"/>
              <a:ext cx="5746" cy="4287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36777" y="21335"/>
              <a:ext cx="3137" cy="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/>
                <a:t>舆论监测</a:t>
              </a:r>
              <a:endParaRPr lang="zh-CN" altLang="en-US" sz="3200" b="1" dirty="0"/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491"/>
            <a:stretch>
              <a:fillRect/>
            </a:stretch>
          </p:blipFill>
          <p:spPr>
            <a:xfrm>
              <a:off x="44008" y="22247"/>
              <a:ext cx="5925" cy="4123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45443" y="21335"/>
              <a:ext cx="3137" cy="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/>
                <a:t>欺诈</a:t>
              </a:r>
              <a:r>
                <a:rPr lang="zh-CN" altLang="en-US" sz="3200" b="1" dirty="0" smtClean="0"/>
                <a:t>监测</a:t>
              </a:r>
              <a:endParaRPr lang="zh-CN" altLang="en-US" sz="3200" b="1" dirty="0"/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411" y="19075"/>
              <a:ext cx="4078" cy="4072"/>
            </a:xfrm>
            <a:prstGeom prst="rect">
              <a:avLst/>
            </a:prstGeom>
          </p:spPr>
        </p:pic>
      </p:grpSp>
      <p:sp>
        <p:nvSpPr>
          <p:cNvPr id="132" name="矩形 131"/>
          <p:cNvSpPr>
            <a:spLocks noChangeArrowheads="1"/>
          </p:cNvSpPr>
          <p:nvPr/>
        </p:nvSpPr>
        <p:spPr bwMode="auto">
          <a:xfrm>
            <a:off x="16758920" y="16781145"/>
            <a:ext cx="15254605" cy="14161135"/>
          </a:xfrm>
          <a:prstGeom prst="rect">
            <a:avLst/>
          </a:prstGeom>
          <a:noFill/>
          <a:ln w="88900">
            <a:solidFill>
              <a:schemeClr val="accent1"/>
            </a:solidFill>
            <a:prstDash val="sysDash"/>
            <a:round/>
          </a:ln>
        </p:spPr>
        <p:txBody>
          <a:bodyPr/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33" name="圆角矩形 132"/>
          <p:cNvSpPr>
            <a:spLocks noChangeArrowheads="1"/>
          </p:cNvSpPr>
          <p:nvPr/>
        </p:nvSpPr>
        <p:spPr bwMode="auto">
          <a:xfrm>
            <a:off x="17208059" y="16437610"/>
            <a:ext cx="4519930" cy="1111250"/>
          </a:xfrm>
          <a:prstGeom prst="roundRect">
            <a:avLst/>
          </a:prstGeom>
          <a:gradFill flip="none" rotWithShape="1">
            <a:gsLst>
              <a:gs pos="2000">
                <a:schemeClr val="bg1"/>
              </a:gs>
              <a:gs pos="68000">
                <a:srgbClr val="0070C0"/>
              </a:gs>
            </a:gsLst>
            <a:lin ang="10800000" scaled="1"/>
            <a:tileRect/>
          </a:gra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1419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2902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4322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5741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7224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8644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70063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1546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关键</a:t>
            </a:r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135" name="图片 1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34595" y="18931934"/>
            <a:ext cx="5956300" cy="5078730"/>
          </a:xfrm>
          <a:prstGeom prst="rect">
            <a:avLst/>
          </a:prstGeom>
        </p:spPr>
      </p:pic>
      <p:grpSp>
        <p:nvGrpSpPr>
          <p:cNvPr id="158" name="组合 157"/>
          <p:cNvGrpSpPr/>
          <p:nvPr/>
        </p:nvGrpSpPr>
        <p:grpSpPr>
          <a:xfrm>
            <a:off x="17433925" y="18851289"/>
            <a:ext cx="6591300" cy="4312285"/>
            <a:chOff x="28357" y="34245"/>
            <a:chExt cx="9868" cy="6272"/>
          </a:xfrm>
        </p:grpSpPr>
        <p:pic>
          <p:nvPicPr>
            <p:cNvPr id="139" name="图片 13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085" y="34557"/>
              <a:ext cx="1140" cy="1137"/>
            </a:xfrm>
            <a:prstGeom prst="rect">
              <a:avLst/>
            </a:prstGeom>
          </p:spPr>
        </p:pic>
        <p:cxnSp>
          <p:nvCxnSpPr>
            <p:cNvPr id="140" name="直接连接符 139"/>
            <p:cNvCxnSpPr/>
            <p:nvPr/>
          </p:nvCxnSpPr>
          <p:spPr>
            <a:xfrm>
              <a:off x="36070" y="35125"/>
              <a:ext cx="1063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1" name="图片 14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357" y="34245"/>
              <a:ext cx="8214" cy="6273"/>
            </a:xfrm>
            <a:prstGeom prst="rect">
              <a:avLst/>
            </a:prstGeom>
          </p:spPr>
        </p:pic>
      </p:grpSp>
      <p:sp>
        <p:nvSpPr>
          <p:cNvPr id="142" name="文本框 141"/>
          <p:cNvSpPr txBox="1"/>
          <p:nvPr/>
        </p:nvSpPr>
        <p:spPr>
          <a:xfrm>
            <a:off x="22480603" y="18349558"/>
            <a:ext cx="177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增量图数据</a:t>
            </a:r>
            <a:endParaRPr lang="zh-CN" altLang="en-US" sz="2400" dirty="0"/>
          </a:p>
        </p:txBody>
      </p:sp>
      <p:sp>
        <p:nvSpPr>
          <p:cNvPr id="160" name=" 160"/>
          <p:cNvSpPr/>
          <p:nvPr/>
        </p:nvSpPr>
        <p:spPr>
          <a:xfrm>
            <a:off x="23068915" y="18851289"/>
            <a:ext cx="356870" cy="46609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17034510" y="25101463"/>
            <a:ext cx="6795135" cy="3398520"/>
            <a:chOff x="28357" y="41671"/>
            <a:chExt cx="8918" cy="4384"/>
          </a:xfrm>
        </p:grpSpPr>
        <p:pic>
          <p:nvPicPr>
            <p:cNvPr id="147" name="图片 14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357" y="41671"/>
              <a:ext cx="8919" cy="4385"/>
            </a:xfrm>
            <a:prstGeom prst="rect">
              <a:avLst/>
            </a:prstGeom>
          </p:spPr>
        </p:pic>
        <p:sp>
          <p:nvSpPr>
            <p:cNvPr id="148" name="矩形 147"/>
            <p:cNvSpPr/>
            <p:nvPr/>
          </p:nvSpPr>
          <p:spPr>
            <a:xfrm>
              <a:off x="34646" y="41671"/>
              <a:ext cx="2531" cy="4385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en-US" altLang="en-US" sz="8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9" name=" 149"/>
          <p:cNvSpPr/>
          <p:nvPr/>
        </p:nvSpPr>
        <p:spPr>
          <a:xfrm>
            <a:off x="23373080" y="20831853"/>
            <a:ext cx="1578610" cy="1044000"/>
          </a:xfrm>
          <a:prstGeom prst="rightArrow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0" name=" 149"/>
          <p:cNvSpPr/>
          <p:nvPr/>
        </p:nvSpPr>
        <p:spPr>
          <a:xfrm rot="5400000">
            <a:off x="20033850" y="23260890"/>
            <a:ext cx="895514" cy="1044000"/>
          </a:xfrm>
          <a:prstGeom prst="rightArrow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7150683" y="18390070"/>
            <a:ext cx="305564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 smtClean="0">
                <a:sym typeface="+mn-ea"/>
              </a:rPr>
              <a:t>传统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BSP</a:t>
            </a:r>
            <a:r>
              <a:rPr lang="zh-CN" altLang="en-US" sz="2800" b="1" dirty="0" smtClean="0">
                <a:sym typeface="+mn-ea"/>
              </a:rPr>
              <a:t>模型方案</a:t>
            </a:r>
            <a:endParaRPr lang="zh-CN" altLang="en-US" sz="2800" b="1" dirty="0"/>
          </a:p>
        </p:txBody>
      </p:sp>
      <p:sp>
        <p:nvSpPr>
          <p:cNvPr id="153" name="文本框 152"/>
          <p:cNvSpPr txBox="1"/>
          <p:nvPr/>
        </p:nvSpPr>
        <p:spPr>
          <a:xfrm>
            <a:off x="17608276" y="24451946"/>
            <a:ext cx="5929828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ym typeface="+mn-ea"/>
              </a:rPr>
              <a:t>基于增量计算和变化传播的改进模型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25230505" y="26974261"/>
            <a:ext cx="7066280" cy="2651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相比较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BSP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模型，我们的改进有如下优势：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algn="just"/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增量模型 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=&gt; 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缩短整体迭代所需次数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变化传播 </a:t>
            </a:r>
            <a:r>
              <a:rPr lang="en-US" altLang="zh-CN" sz="2800" dirty="0" smtClean="0">
                <a:latin typeface="Times New Roman" panose="02020603050405020304" pitchFamily="18" charset="0"/>
                <a:sym typeface="+mn-ea"/>
              </a:rPr>
              <a:t>=&gt; 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缩小增量数据影响范围</a:t>
            </a:r>
            <a:endParaRPr lang="zh-CN" altLang="en-US" sz="2800" dirty="0" smtClean="0">
              <a:latin typeface="Times New Roman" panose="02020603050405020304" pitchFamily="18" charset="0"/>
              <a:sym typeface="+mn-ea"/>
            </a:endParaRPr>
          </a:p>
          <a:p>
            <a:pPr marL="342900" indent="-342900" algn="just">
              <a:buAutoNum type="arabicPeriod"/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收敛速度更快，参与计算的顶点更少！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5334595" y="24154284"/>
            <a:ext cx="6118541" cy="1554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        </a:t>
            </a:r>
            <a:r>
              <a:rPr lang="zh-CN" sz="2400" dirty="0" smtClean="0">
                <a:latin typeface="Times New Roman" panose="02020603050405020304" pitchFamily="18" charset="0"/>
                <a:sym typeface="+mn-ea"/>
              </a:rPr>
              <a:t>面对</a:t>
            </a:r>
            <a:r>
              <a:rPr lang="zh-CN" sz="2400" dirty="0">
                <a:latin typeface="Times New Roman" panose="02020603050405020304" pitchFamily="18" charset="0"/>
                <a:sym typeface="+mn-ea"/>
              </a:rPr>
              <a:t>增量图数据，传统的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BSP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模型是将增量数据和原始数据合并成大图后，在大图上重新进行迭代计算，没有充分利用上次迭代计算的结果。</a:t>
            </a:r>
            <a:endParaRPr lang="zh-CN" altLang="en-US" sz="2400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17208500" y="28780193"/>
            <a:ext cx="6546215" cy="1554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        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改进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的模型在上一轮迭代计算结果的基础上进行增量式计算，而且通过变化传播的方式，将增量数据带来的影响控制在一定范围内，避免了全部顶点都参与计算。</a:t>
            </a:r>
            <a:endParaRPr lang="zh-CN" altLang="en-US" sz="2400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59" name=" 149"/>
          <p:cNvSpPr/>
          <p:nvPr/>
        </p:nvSpPr>
        <p:spPr>
          <a:xfrm rot="5400000">
            <a:off x="27742168" y="25721752"/>
            <a:ext cx="1100455" cy="1044000"/>
          </a:xfrm>
          <a:prstGeom prst="rightArrow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1" name=" 149"/>
          <p:cNvSpPr/>
          <p:nvPr/>
        </p:nvSpPr>
        <p:spPr>
          <a:xfrm>
            <a:off x="23910925" y="26956555"/>
            <a:ext cx="1183432" cy="1044000"/>
          </a:xfrm>
          <a:prstGeom prst="rightArrow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22710775" y="17626374"/>
            <a:ext cx="3089307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200" b="1" dirty="0">
                <a:sym typeface="+mn-ea"/>
              </a:rPr>
              <a:t>改进的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BSP</a:t>
            </a:r>
            <a:r>
              <a:rPr lang="zh-CN" altLang="en-US" sz="3200" b="1" dirty="0">
                <a:sym typeface="+mn-ea"/>
              </a:rPr>
              <a:t>模型</a:t>
            </a:r>
            <a:endParaRPr lang="zh-CN" altLang="en-US" sz="3200" b="1" dirty="0">
              <a:sym typeface="+mn-ea"/>
            </a:endParaRPr>
          </a:p>
        </p:txBody>
      </p:sp>
      <p:sp>
        <p:nvSpPr>
          <p:cNvPr id="166" name="矩形 165"/>
          <p:cNvSpPr>
            <a:spLocks noChangeArrowheads="1"/>
          </p:cNvSpPr>
          <p:nvPr/>
        </p:nvSpPr>
        <p:spPr bwMode="auto">
          <a:xfrm>
            <a:off x="16758920" y="31415355"/>
            <a:ext cx="15254605" cy="11357610"/>
          </a:xfrm>
          <a:prstGeom prst="rect">
            <a:avLst/>
          </a:prstGeom>
          <a:noFill/>
          <a:ln w="88900">
            <a:solidFill>
              <a:schemeClr val="accent1"/>
            </a:solidFill>
            <a:prstDash val="sysDash"/>
            <a:round/>
          </a:ln>
        </p:spPr>
        <p:txBody>
          <a:bodyPr/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67" name="圆角矩形 166"/>
          <p:cNvSpPr>
            <a:spLocks noChangeArrowheads="1"/>
          </p:cNvSpPr>
          <p:nvPr/>
        </p:nvSpPr>
        <p:spPr bwMode="auto">
          <a:xfrm>
            <a:off x="17208059" y="31189295"/>
            <a:ext cx="4519930" cy="1111250"/>
          </a:xfrm>
          <a:prstGeom prst="roundRect">
            <a:avLst/>
          </a:prstGeom>
          <a:gradFill flip="none" rotWithShape="1">
            <a:gsLst>
              <a:gs pos="2000">
                <a:schemeClr val="bg1"/>
              </a:gs>
              <a:gs pos="68000">
                <a:srgbClr val="0070C0"/>
              </a:gs>
            </a:gsLst>
            <a:lin ang="10800000" scaled="1"/>
            <a:tileRect/>
          </a:gra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1419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2902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4322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5741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7224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8644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70063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1546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实验</a:t>
            </a:r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171" name="图片 170" descr="图片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952006" y="34011059"/>
            <a:ext cx="6501130" cy="3911600"/>
          </a:xfrm>
          <a:prstGeom prst="rect">
            <a:avLst/>
          </a:prstGeom>
        </p:spPr>
      </p:pic>
      <p:pic>
        <p:nvPicPr>
          <p:cNvPr id="172" name="图片 171" descr="图片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433290" y="34011059"/>
            <a:ext cx="6501765" cy="3911600"/>
          </a:xfrm>
          <a:prstGeom prst="rect">
            <a:avLst/>
          </a:prstGeom>
        </p:spPr>
      </p:pic>
      <p:pic>
        <p:nvPicPr>
          <p:cNvPr id="173" name="图片 172" descr="图片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433290" y="38443994"/>
            <a:ext cx="6516370" cy="3920490"/>
          </a:xfrm>
          <a:prstGeom prst="rect">
            <a:avLst/>
          </a:prstGeom>
        </p:spPr>
      </p:pic>
      <p:sp>
        <p:nvSpPr>
          <p:cNvPr id="174" name="文本框 173"/>
          <p:cNvSpPr txBox="1"/>
          <p:nvPr/>
        </p:nvSpPr>
        <p:spPr>
          <a:xfrm>
            <a:off x="24504388" y="38922642"/>
            <a:ext cx="6929700" cy="3078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GraphFlow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系统采用增量计算的方式，根据新增图数据和历史计算结果来进行增量式的更新，实时性强，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90%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的更新请求都能够在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12ms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内得到响应；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GraphFlow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系统采用基于细粒度锁的方式进行并发更新，保证了算法较高的准确率，而且锁更新冲突的概率在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3%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以内。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74344" y="42773600"/>
            <a:ext cx="184666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495300" y="31415355"/>
            <a:ext cx="15939770" cy="11357610"/>
          </a:xfrm>
          <a:prstGeom prst="rect">
            <a:avLst/>
          </a:prstGeom>
          <a:noFill/>
          <a:ln w="88900">
            <a:solidFill>
              <a:schemeClr val="accent1"/>
            </a:solidFill>
            <a:prstDash val="sysDash"/>
            <a:round/>
          </a:ln>
        </p:spPr>
        <p:txBody>
          <a:bodyPr/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1" name="圆角矩形 20"/>
          <p:cNvSpPr>
            <a:spLocks noChangeArrowheads="1"/>
          </p:cNvSpPr>
          <p:nvPr/>
        </p:nvSpPr>
        <p:spPr bwMode="auto">
          <a:xfrm>
            <a:off x="782320" y="31189295"/>
            <a:ext cx="4519930" cy="1111250"/>
          </a:xfrm>
          <a:prstGeom prst="roundRect">
            <a:avLst/>
          </a:prstGeom>
          <a:gradFill flip="none" rotWithShape="1">
            <a:gsLst>
              <a:gs pos="2000">
                <a:schemeClr val="bg1"/>
              </a:gs>
              <a:gs pos="68000">
                <a:srgbClr val="0070C0"/>
              </a:gs>
            </a:gsLst>
            <a:lin ang="10800000" scaled="1"/>
            <a:tileRect/>
          </a:gra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1419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2902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4322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5741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7224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8644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70063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1546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算法</a:t>
            </a:r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22" name="图片 21" descr="图片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73172" y="17847103"/>
            <a:ext cx="9453245" cy="4893310"/>
          </a:xfrm>
          <a:prstGeom prst="rect">
            <a:avLst/>
          </a:prstGeom>
        </p:spPr>
      </p:pic>
      <p:graphicFrame>
        <p:nvGraphicFramePr>
          <p:cNvPr id="41" name="表格 40"/>
          <p:cNvGraphicFramePr/>
          <p:nvPr/>
        </p:nvGraphicFramePr>
        <p:xfrm>
          <a:off x="1056201" y="23251520"/>
          <a:ext cx="79992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939"/>
                <a:gridCol w="3404261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方法签名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方法作用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State GET-STATE(Factor)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获取指定因子的状态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SET-STATE(Factor, State)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设置指定因子的状态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SET-STATE(State)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设置整个图的状态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Map GET-STATE()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获取整个图的状态</a:t>
                      </a:r>
                      <a:endParaRPr lang="zh-CN" altLang="en-US"/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SPREAD-TO-OUT-NEIGHBOR(State)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传播因子状态到邻接点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表格 41"/>
          <p:cNvGraphicFramePr/>
          <p:nvPr/>
        </p:nvGraphicFramePr>
        <p:xfrm>
          <a:off x="1056201" y="26523349"/>
          <a:ext cx="7999200" cy="1626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968"/>
                <a:gridCol w="3999232"/>
              </a:tblGrid>
              <a:tr h="5422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方法签名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方法作用</a:t>
                      </a:r>
                      <a:endParaRPr lang="zh-CN" altLang="en-US"/>
                    </a:p>
                  </a:txBody>
                  <a:tcPr/>
                </a:tc>
              </a:tr>
              <a:tr h="5422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Value GET-VALUE(Event)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获取指定事件的值</a:t>
                      </a:r>
                      <a:endParaRPr lang="zh-CN" altLang="en-US"/>
                    </a:p>
                  </a:txBody>
                  <a:tcPr/>
                </a:tc>
              </a:tr>
              <a:tr h="5422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Type GET-TYPE(Event)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获取指定事件的类型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表格 42"/>
          <p:cNvGraphicFramePr/>
          <p:nvPr/>
        </p:nvGraphicFramePr>
        <p:xfrm>
          <a:off x="1056201" y="29181624"/>
          <a:ext cx="7999200" cy="1121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600"/>
                <a:gridCol w="3999600"/>
              </a:tblGrid>
              <a:tr h="5606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方法签名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方法作用</a:t>
                      </a:r>
                      <a:endParaRPr lang="zh-CN" altLang="en-US"/>
                    </a:p>
                  </a:txBody>
                  <a:tcPr/>
                </a:tc>
              </a:tr>
              <a:tr h="5606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TRANSFORM(State, Event)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根据事件转换状态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955675" y="18579465"/>
            <a:ext cx="5498465" cy="3078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</a:rPr>
              <a:t>基于增量计算的流式图计算模型，将图在每个时刻抽象成一个对应的状态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State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，将流动的图数据抽象成一系列事件流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Event Stream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，事件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Event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触发了图由一个状态转换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Transform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成另一个状态。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782732" y="17344081"/>
            <a:ext cx="523412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ym typeface="+mn-ea"/>
              </a:rPr>
              <a:t>基于增量计算的流式图计算模型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988041" y="22686852"/>
            <a:ext cx="2135521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State </a:t>
            </a: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接口表</a:t>
            </a:r>
            <a:endParaRPr lang="zh-CN" altLang="en-US" sz="2800" b="1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928730" y="25927695"/>
            <a:ext cx="2254143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Event </a:t>
            </a: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接口表</a:t>
            </a:r>
            <a:endParaRPr lang="zh-CN" altLang="en-US" sz="2800" b="1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598223" y="28485487"/>
            <a:ext cx="291515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Transform</a:t>
            </a: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接口表</a:t>
            </a:r>
            <a:endParaRPr lang="zh-CN" altLang="en-US" sz="2800" b="1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274947" y="23230950"/>
            <a:ext cx="6840000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dirty="0" smtClean="0">
                <a:latin typeface="Times New Roman" panose="02020603050405020304" pitchFamily="18" charset="0"/>
              </a:rPr>
              <a:t>状态</a:t>
            </a:r>
            <a:r>
              <a:rPr lang="en-US" altLang="zh-CN" sz="2800" dirty="0">
                <a:latin typeface="Times New Roman" panose="02020603050405020304" pitchFamily="18" charset="0"/>
              </a:rPr>
              <a:t>(State)</a:t>
            </a:r>
            <a:r>
              <a:rPr lang="zh-CN" altLang="en-US" sz="2800" dirty="0">
                <a:latin typeface="Times New Roman" panose="02020603050405020304" pitchFamily="18" charset="0"/>
              </a:rPr>
              <a:t>反应了图当前的特征信息，这些特征信息可以以顶点为单位进行体现，也可以由用户自定义的特征信息来体现，状态是由因子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Factor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组成，因子是指组成状态的基本单位。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274947" y="26735515"/>
            <a:ext cx="684000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sz="2800" dirty="0" smtClean="0">
                <a:latin typeface="Times New Roman" panose="02020603050405020304" pitchFamily="18" charset="0"/>
              </a:rPr>
              <a:t>事件触发图由</a:t>
            </a:r>
            <a:r>
              <a:rPr sz="2800" dirty="0">
                <a:latin typeface="Times New Roman" panose="02020603050405020304" pitchFamily="18" charset="0"/>
              </a:rPr>
              <a:t>T1时刻的State1转换为T2时刻的State2，事件是由事件值（Event </a:t>
            </a:r>
            <a:r>
              <a:rPr sz="2800" dirty="0" err="1">
                <a:latin typeface="Times New Roman" panose="02020603050405020304" pitchFamily="18" charset="0"/>
              </a:rPr>
              <a:t>Value）和事件类型（Event</a:t>
            </a:r>
            <a:r>
              <a:rPr sz="2800" dirty="0">
                <a:latin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</a:rPr>
              <a:t>Type）组成</a:t>
            </a:r>
            <a:r>
              <a:rPr sz="2800" dirty="0">
                <a:latin typeface="Times New Roman" panose="02020603050405020304" pitchFamily="18" charset="0"/>
              </a:rPr>
              <a:t>。</a:t>
            </a:r>
            <a:endParaRPr sz="2800" dirty="0">
              <a:latin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274947" y="29121418"/>
            <a:ext cx="684000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sz="2800" dirty="0" smtClean="0">
                <a:latin typeface="Times New Roman" panose="02020603050405020304" pitchFamily="18" charset="0"/>
              </a:rPr>
              <a:t>转换是由事件触发的图的更新过程</a:t>
            </a:r>
            <a:r>
              <a:rPr sz="2800" dirty="0">
                <a:latin typeface="Times New Roman" panose="02020603050405020304" pitchFamily="18" charset="0"/>
              </a:rPr>
              <a:t>，即图是如何根据相应的事件来由State1转换成State2。</a:t>
            </a:r>
            <a:endParaRPr sz="2800" dirty="0">
              <a:latin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82320" y="32338645"/>
            <a:ext cx="1565275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</a:rPr>
              <a:t>我们以单源点最短路径算法为例，讲解如何进行流式图算法的设计。如下四幅图中，黑点为源点，橘色为新增的边及其两个顶点；</a:t>
            </a:r>
            <a:r>
              <a:rPr lang="zh-CN" sz="2800" dirty="0">
                <a:latin typeface="Times New Roman" panose="02020603050405020304" pitchFamily="18" charset="0"/>
              </a:rPr>
              <a:t>左边为原图，右边为新增边之后的新图；</a:t>
            </a:r>
            <a:r>
              <a:rPr lang="zh-CN" sz="2800" dirty="0">
                <a:latin typeface="Times New Roman" panose="02020603050405020304" pitchFamily="18" charset="0"/>
                <a:sym typeface="+mn-ea"/>
              </a:rPr>
              <a:t>顶点的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SP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值即为顶点到源点的最短路径值。</a:t>
            </a:r>
            <a:r>
              <a:rPr lang="zh-CN" sz="2800" dirty="0">
                <a:latin typeface="Times New Roman" panose="02020603050405020304" pitchFamily="18" charset="0"/>
              </a:rPr>
              <a:t>根据新增的边的两个顶点是否已经在原图中存在，分为以下四种情况：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433290" y="32526605"/>
            <a:ext cx="140198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   </a:t>
            </a:r>
            <a:r>
              <a:rPr lang="zh-CN" altLang="en-US" sz="2800" dirty="0"/>
              <a:t>系统在</a:t>
            </a:r>
            <a:r>
              <a:rPr lang="en-US" altLang="zh-CN" sz="2800" dirty="0"/>
              <a:t>10</a:t>
            </a:r>
            <a:r>
              <a:rPr lang="zh-CN" altLang="en-US" sz="2800" dirty="0"/>
              <a:t>个计算节点搭建的集群上运行和测试，主要测试统计顶点的度</a:t>
            </a:r>
            <a:r>
              <a:rPr lang="en-US" altLang="zh-CN" sz="2800" dirty="0"/>
              <a:t>(DD)</a:t>
            </a:r>
            <a:r>
              <a:rPr lang="zh-CN" altLang="en-US" sz="2800" dirty="0"/>
              <a:t>，统计三角形数目</a:t>
            </a:r>
            <a:r>
              <a:rPr lang="en-US" altLang="zh-CN" sz="2800" dirty="0"/>
              <a:t>(TC)</a:t>
            </a:r>
            <a:r>
              <a:rPr lang="zh-CN" altLang="en-US" sz="2800" dirty="0"/>
              <a:t>，单源点最短路径</a:t>
            </a:r>
            <a:r>
              <a:rPr lang="en-US" altLang="zh-CN" sz="2800" dirty="0"/>
              <a:t>(SSSP)</a:t>
            </a:r>
            <a:r>
              <a:rPr lang="zh-CN" altLang="en-US" sz="2800" dirty="0"/>
              <a:t>和</a:t>
            </a:r>
            <a:r>
              <a:rPr lang="en-US" altLang="zh-CN" sz="2800" dirty="0"/>
              <a:t>PageRank(PR)</a:t>
            </a:r>
            <a:r>
              <a:rPr lang="zh-CN" altLang="en-US" sz="2800" dirty="0"/>
              <a:t>这四个流式图算法。</a:t>
            </a:r>
            <a:endParaRPr lang="zh-CN" altLang="en-US" sz="2800" dirty="0"/>
          </a:p>
        </p:txBody>
      </p:sp>
      <p:sp>
        <p:nvSpPr>
          <p:cNvPr id="101" name="文本框 100"/>
          <p:cNvSpPr txBox="1"/>
          <p:nvPr/>
        </p:nvSpPr>
        <p:spPr>
          <a:xfrm>
            <a:off x="2282191" y="34347785"/>
            <a:ext cx="5080000" cy="274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l"/>
            <a:r>
              <a:rPr lang="en-US" altLang="zh-CN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200" b="0" u="none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</a:t>
            </a:r>
            <a:endParaRPr lang="zh-CN" altLang="en-US"/>
          </a:p>
        </p:txBody>
      </p:sp>
      <p:pic>
        <p:nvPicPr>
          <p:cNvPr id="19" name="图片 19" descr="C:\Users\SkyDream\Desktop\毕业设计\GraduationThesis\post-graduate paper\图片\sssp3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3340" y="33968055"/>
            <a:ext cx="6153150" cy="262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6" descr="C:\Users\SkyDream\Desktop\毕业设计\GraduationThesis\post-graduate paper\图片\sssp1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5675" y="38262560"/>
            <a:ext cx="6786245" cy="2738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7" descr="C:\Users\SkyDream\Desktop\毕业设计\GraduationThesis\post-graduate paper\图片\sssp2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97975" y="33968055"/>
            <a:ext cx="6511925" cy="262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20" descr="C:\Users\SkyDream\Desktop\毕业设计\GraduationThesis\post-graduate paper\图片\sssp4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97975" y="38200330"/>
            <a:ext cx="6319520" cy="285369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842010" y="36593780"/>
            <a:ext cx="7452000" cy="1554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ym typeface="+mn-ea"/>
              </a:rPr>
              <a:t>a. </a:t>
            </a:r>
            <a:r>
              <a:rPr lang="zh-CN" altLang="en-US" sz="2400" dirty="0">
                <a:sym typeface="+mn-ea"/>
              </a:rPr>
              <a:t>新增的两个顶点都为最新顶点</a:t>
            </a:r>
            <a:endParaRPr lang="zh-CN" altLang="en-US" sz="2400" dirty="0">
              <a:sym typeface="+mn-ea"/>
            </a:endParaRPr>
          </a:p>
          <a:p>
            <a:pPr algn="just"/>
            <a:r>
              <a:rPr lang="zh-CN" altLang="en-US" sz="2400" dirty="0">
                <a:sym typeface="+mn-ea"/>
              </a:rPr>
              <a:t>这两个顶点都是原图中不存在的顶点，所以原图中没有任何顶点能够到达这个两个顶点，因此这两个顶点的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值均为无穷大。</a:t>
            </a:r>
            <a:endParaRPr lang="zh-CN" altLang="en-US" sz="2400" dirty="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674417" y="36593780"/>
            <a:ext cx="7452000" cy="1554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ym typeface="+mn-ea"/>
              </a:rPr>
              <a:t>b. </a:t>
            </a:r>
            <a:r>
              <a:rPr lang="zh-CN" altLang="en-US" sz="2400" dirty="0">
                <a:sym typeface="+mn-ea"/>
              </a:rPr>
              <a:t>源顶点是新顶点，目标顶点已经存在</a:t>
            </a:r>
            <a:endParaRPr lang="zh-CN" altLang="en-US" sz="2400" dirty="0">
              <a:sym typeface="+mn-ea"/>
            </a:endParaRPr>
          </a:p>
          <a:p>
            <a:pPr algn="just"/>
            <a:r>
              <a:rPr lang="zh-CN" sz="2400" dirty="0">
                <a:sym typeface="+mn-ea"/>
              </a:rPr>
              <a:t>源顶点为新的顶点，而原图中没有其它顶点指向源顶点，所以源顶点的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值为无穷大，而目标顶点的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值保持不变。</a:t>
            </a:r>
            <a:endParaRPr lang="zh-CN" altLang="en-US" sz="2400" dirty="0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42010" y="41036875"/>
            <a:ext cx="7452000" cy="1554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ym typeface="+mn-ea"/>
              </a:rPr>
              <a:t>c. </a:t>
            </a:r>
            <a:r>
              <a:rPr lang="zh-CN" altLang="en-US" sz="2400" dirty="0">
                <a:sym typeface="+mn-ea"/>
              </a:rPr>
              <a:t>源顶点已经存在，目标顶点是新顶点</a:t>
            </a:r>
            <a:endParaRPr lang="zh-CN" altLang="en-US" sz="2400" dirty="0">
              <a:sym typeface="+mn-ea"/>
            </a:endParaRPr>
          </a:p>
          <a:p>
            <a:pPr algn="just"/>
            <a:r>
              <a:rPr lang="zh-CN" altLang="en-US" sz="2400" dirty="0">
                <a:sym typeface="+mn-ea"/>
              </a:rPr>
              <a:t>新增的边没有改变指向源顶点的顶点集合，因此源顶点的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值保持不变，目标顶点的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值为源顶点的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值加上边的权重。</a:t>
            </a:r>
            <a:endParaRPr lang="zh-CN" altLang="en-US" sz="2400" dirty="0"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674417" y="41036875"/>
            <a:ext cx="7452000" cy="1554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ym typeface="+mn-ea"/>
              </a:rPr>
              <a:t>d. </a:t>
            </a:r>
            <a:r>
              <a:rPr lang="zh-CN" altLang="en-US" sz="2400" dirty="0">
                <a:sym typeface="+mn-ea"/>
              </a:rPr>
              <a:t>新增两个顶点都是已经存在的点</a:t>
            </a:r>
            <a:endParaRPr lang="zh-CN" altLang="en-US" sz="2400" dirty="0">
              <a:sym typeface="+mn-ea"/>
            </a:endParaRPr>
          </a:p>
          <a:p>
            <a:pPr algn="just"/>
            <a:r>
              <a:rPr lang="zh-CN" altLang="en-US" sz="2400" dirty="0">
                <a:sym typeface="+mn-ea"/>
              </a:rPr>
              <a:t>目标顶点的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值取源顶点的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值加边的权重和原来的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值中的最小值，如果目标顶点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变小，则通知目标顶点的后继顶点继续更新自己的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值。</a:t>
            </a:r>
            <a:endParaRPr lang="zh-CN" altLang="en-US" sz="24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en-US" sz="85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en-US" sz="85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2058</Words>
  <Application>WPS 演示</Application>
  <PresentationFormat>自定义</PresentationFormat>
  <Paragraphs>130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Arial</vt:lpstr>
      <vt:lpstr>Calibri</vt:lpstr>
      <vt:lpstr>微软雅黑</vt:lpstr>
      <vt:lpstr>方正姚体</vt:lpstr>
      <vt:lpstr>Times New Roman</vt:lpstr>
      <vt:lpstr>等线</vt:lpstr>
      <vt:lpstr>默认设计模板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Ying</dc:creator>
  <cp:lastModifiedBy>SkyDream</cp:lastModifiedBy>
  <cp:revision>431</cp:revision>
  <dcterms:created xsi:type="dcterms:W3CDTF">2013-01-25T01:44:00Z</dcterms:created>
  <dcterms:modified xsi:type="dcterms:W3CDTF">2017-04-10T07:32:36Z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