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398970" cy="43199050"/>
  <p:notesSz cx="6858000" cy="9144000"/>
  <p:embeddedFontLst>
    <p:embeddedFont>
      <p:font typeface="Calibri" panose="020F050202020403020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</p:embeddedFont>
    <p:embeddedFont>
      <p:font typeface="方正姚体" panose="02010601030101010101" pitchFamily="2" charset="-122"/>
      <p:regular r:id="rId14"/>
    </p:embeddedFont>
    <p:embeddedFont>
      <p:font typeface="等线" panose="02010600030101010101" charset="-122"/>
      <p:regular r:id="rId1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CC"/>
    <a:srgbClr val="47B0FF"/>
    <a:srgbClr val="008EEE"/>
    <a:srgbClr val="A7C6E5"/>
    <a:srgbClr val="0198FF"/>
    <a:srgbClr val="0071C0"/>
    <a:srgbClr val="0D97FF"/>
    <a:srgbClr val="C9A4E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25" d="100"/>
          <a:sy n="25" d="100"/>
        </p:scale>
        <p:origin x="1200" y="-924"/>
      </p:cViewPr>
      <p:guideLst>
        <p:guide orient="horz" pos="13912"/>
        <p:guide pos="10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所标（标准版）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331788"/>
            <a:ext cx="4256088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19042063" y="354013"/>
            <a:ext cx="12971462" cy="1846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中国科学院软件研究所学术年会’</a:t>
            </a:r>
            <a:r>
              <a:rPr lang="en-US" altLang="zh-CN" sz="5700" b="1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暨计算机科学国家重点实验室开放周</a:t>
            </a:r>
            <a:endParaRPr lang="zh-CN" altLang="en-US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79857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2980637" y="3250028"/>
            <a:ext cx="24473366" cy="156966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96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  <a:endParaRPr lang="zh-CN" altLang="en-US" sz="9600" b="1" dirty="0" smtClean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20" name="文本框 2"/>
          <p:cNvSpPr txBox="1">
            <a:spLocks noChangeArrowheads="1"/>
          </p:cNvSpPr>
          <p:nvPr/>
        </p:nvSpPr>
        <p:spPr bwMode="auto">
          <a:xfrm>
            <a:off x="19259550" y="41036875"/>
            <a:ext cx="1217453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 :  wangwei@otcaix.iscas.ac.cn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6781145"/>
            <a:ext cx="15939770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4140" y="5327603"/>
            <a:ext cx="18703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  <a:endParaRPr lang="zh-CN" altLang="en-US" sz="4400" dirty="0"/>
          </a:p>
          <a:p>
            <a:pPr algn="ctr"/>
            <a:r>
              <a:rPr lang="en-US" altLang="zh-CN" sz="4400" dirty="0"/>
              <a:t>wangwei@otcaix.iscas.ac.cn</a:t>
            </a:r>
            <a:endParaRPr lang="en-US" altLang="zh-CN" sz="4400" dirty="0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6025" y="9295765"/>
            <a:ext cx="20889595" cy="6797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图数据结构能够很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好的表达数据之间的关联性，因此在社交分析、商品推荐、舆论监测和欺诈检测等应用中被广泛使用。随着互联网的发展，现实社会和生产环境中的图数据越来越呈现海量和动态特性，然而现有的成熟的图计算框架所处理的图数据为静态稳定地图数据，针对流式图数据的处理，也大多集中在算法研究层面上，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缺乏能够实时精确处理流式图数据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的系统。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为此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，我们构建了基于增量计算的流式图计算系统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4400" dirty="0">
                <a:latin typeface="Times New Roman" panose="02020603050405020304" pitchFamily="18" charset="0"/>
              </a:rPr>
              <a:t>它将连续不断的图数据流抽象成一系列的事件流，将用户关心的图计算结果抽象成图的状态，用户只需要定义图状态如何根据到达的事件增量式地进行状态转换，就能够完成事件流到状态流的映射，提供实时反馈中间计算结果的能力</a:t>
            </a:r>
            <a:r>
              <a:rPr lang="zh-CN" altLang="zh-CN" sz="4400" dirty="0" smtClean="0">
                <a:latin typeface="Times New Roman" panose="02020603050405020304" pitchFamily="18" charset="0"/>
              </a:rPr>
              <a:t>。</a:t>
            </a:r>
            <a:endParaRPr lang="en-US" altLang="zh-CN" sz="4400" dirty="0" smtClean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zh-CN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19970" y="8432165"/>
            <a:ext cx="9347200" cy="7431405"/>
            <a:chOff x="35381" y="14830"/>
            <a:chExt cx="14720" cy="1170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" y="15802"/>
              <a:ext cx="5746" cy="383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777" y="1485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社交分析</a:t>
              </a:r>
              <a:endParaRPr lang="zh-CN" altLang="en-US" sz="3200" b="1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1" y="15893"/>
              <a:ext cx="6260" cy="3709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5312" y="1483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商品推荐</a:t>
              </a:r>
              <a:endParaRPr lang="zh-CN" altLang="en-US" sz="3200" b="1" dirty="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" y="22247"/>
              <a:ext cx="5746" cy="42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6777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舆论监测</a:t>
              </a:r>
              <a:endParaRPr lang="zh-CN" altLang="en-US" sz="3200" b="1" dirty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91"/>
            <a:stretch>
              <a:fillRect/>
            </a:stretch>
          </p:blipFill>
          <p:spPr>
            <a:xfrm>
              <a:off x="44008" y="22247"/>
              <a:ext cx="5925" cy="412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5443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欺诈</a:t>
              </a:r>
              <a:r>
                <a:rPr lang="zh-CN" altLang="en-US" sz="3200" b="1" dirty="0" smtClean="0"/>
                <a:t>监测</a:t>
              </a:r>
              <a:endParaRPr lang="zh-CN" altLang="en-US" sz="3200" b="1" dirty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11" y="19075"/>
              <a:ext cx="4078" cy="4072"/>
            </a:xfrm>
            <a:prstGeom prst="rect">
              <a:avLst/>
            </a:prstGeom>
          </p:spPr>
        </p:pic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6781145"/>
            <a:ext cx="15254605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4595" y="19121120"/>
            <a:ext cx="5956300" cy="5078730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7433925" y="19040475"/>
            <a:ext cx="6591300" cy="431228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480603" y="18538744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增量图数据</a:t>
            </a:r>
            <a:endParaRPr lang="zh-CN" altLang="en-US" sz="2400" dirty="0"/>
          </a:p>
        </p:txBody>
      </p:sp>
      <p:sp>
        <p:nvSpPr>
          <p:cNvPr id="160" name=" 160"/>
          <p:cNvSpPr/>
          <p:nvPr/>
        </p:nvSpPr>
        <p:spPr>
          <a:xfrm>
            <a:off x="23068915" y="19040475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7034510" y="25637490"/>
            <a:ext cx="6795135" cy="339852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373080" y="21021040"/>
            <a:ext cx="1578610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19862640" y="23904100"/>
            <a:ext cx="1139509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18579256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 smtClean="0">
                <a:sym typeface="+mn-ea"/>
              </a:rPr>
              <a:t>传统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sym typeface="+mn-ea"/>
              </a:rPr>
              <a:t>模型方案</a:t>
            </a:r>
            <a:endParaRPr lang="zh-CN" altLang="en-US" sz="2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576745" y="25114097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ym typeface="+mn-ea"/>
              </a:rPr>
              <a:t>基于增量计算和变化传播的改进模型</a:t>
            </a:r>
            <a:endParaRPr lang="zh-CN" altLang="en-US" sz="2800" dirty="0">
              <a:sym typeface="+mn-ea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5230505" y="26974261"/>
            <a:ext cx="706628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相比较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模型，我们的改进有如下优势：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增量模型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缩短整体迭代所需次数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变化传播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缩小增量数据影响范围</a:t>
            </a:r>
            <a:endParaRPr lang="zh-CN" altLang="en-US" sz="2800" dirty="0" smtClean="0">
              <a:latin typeface="Times New Roman" panose="02020603050405020304" pitchFamily="18" charset="0"/>
              <a:sym typeface="+mn-ea"/>
            </a:endParaRPr>
          </a:p>
          <a:p>
            <a:pPr marL="342900" indent="-342900">
              <a:buAutoNum type="arabicPeriod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收敛速度更快，参与计算的顶点更少！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5252680" y="24199215"/>
            <a:ext cx="609092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sz="2400" dirty="0" smtClean="0">
                <a:latin typeface="Times New Roman" panose="02020603050405020304" pitchFamily="18" charset="0"/>
                <a:sym typeface="+mn-ea"/>
              </a:rPr>
              <a:t>面对</a:t>
            </a:r>
            <a:r>
              <a:rPr lang="zh-CN" sz="2400" dirty="0">
                <a:latin typeface="Times New Roman" panose="02020603050405020304" pitchFamily="18" charset="0"/>
                <a:sym typeface="+mn-ea"/>
              </a:rPr>
              <a:t>增量图数据，传统的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模型是将增量数据和原始数据合并成大图后，在大图上重新进行迭代计算，没有充分利用上次迭代计算的结果。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7208500" y="29158565"/>
            <a:ext cx="654621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改进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9" name=" 149"/>
          <p:cNvSpPr/>
          <p:nvPr/>
        </p:nvSpPr>
        <p:spPr>
          <a:xfrm rot="5400000">
            <a:off x="27853005" y="25709321"/>
            <a:ext cx="1100455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3910925" y="27492583"/>
            <a:ext cx="1183432" cy="82232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710775" y="17815560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改进的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3200" b="1" dirty="0">
                <a:sym typeface="+mn-ea"/>
              </a:rPr>
              <a:t>模型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2006" y="33254315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33290" y="33254315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33290" y="37687250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951746" y="37958395"/>
            <a:ext cx="6929700" cy="3078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系统采用增量计算的方式，根据新增图数据和历史计算结果来进行增量式的更新，实时性强，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的更新请求都能够在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内得到响应；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系统采用基于细粒度锁的方式进行并发更新，保证了算法较高的准确率，而且锁更新冲突的概率在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4344" y="42773600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95300" y="31415355"/>
            <a:ext cx="15939770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782320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2" name="图片 21" descr="图片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4140" y="17548860"/>
            <a:ext cx="9453245" cy="4893310"/>
          </a:xfrm>
          <a:prstGeom prst="rect">
            <a:avLst/>
          </a:prstGeom>
        </p:spPr>
      </p:pic>
      <p:graphicFrame>
        <p:nvGraphicFramePr>
          <p:cNvPr id="41" name="表格 40"/>
          <p:cNvGraphicFramePr/>
          <p:nvPr/>
        </p:nvGraphicFramePr>
        <p:xfrm>
          <a:off x="1216025" y="24161115"/>
          <a:ext cx="87515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475"/>
                <a:gridCol w="45700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方法签名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State GET-STATE(Factor)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SET-STATE(Factor, 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设置指定因子的状态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SET-STATE(State)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设置整个图的状态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Map GET-STATE()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获取整个图的状态</a:t>
                      </a:r>
                      <a:endParaRPr lang="zh-CN" altLang="en-US"/>
                    </a:p>
                  </a:txBody>
                  <a:tcPr/>
                </a:tc>
              </a:tr>
              <a:tr h="325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SPREAD-TO-OUT-NEIGHBOR(State)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传播因子状态到邻接点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2139315" y="27536140"/>
          <a:ext cx="690435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495"/>
                <a:gridCol w="345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方法签名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Value GET-VALUE(Event)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获取指定事件的值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Type GET-TYPE(Event)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获取指定事件的类型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/>
        </p:nvGraphicFramePr>
        <p:xfrm>
          <a:off x="2139315" y="29875480"/>
          <a:ext cx="68059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965"/>
                <a:gridCol w="340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方法签名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TRANSFORM(State, Event)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根据事件转换状态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55675" y="18579465"/>
            <a:ext cx="506285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基于增量计算的流式图计算模型，将图在每个时刻抽象成一个对应的状态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State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，将流动的图数据抽象成一系列事件流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Event Stream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，事件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Event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触发了图由一个状态转换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Transform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成另一个状态。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600385" y="22442017"/>
            <a:ext cx="5161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dirty="0">
                <a:sym typeface="+mn-ea"/>
              </a:rPr>
              <a:t>基于增量计算的流式图计算模型</a:t>
            </a:r>
            <a:endParaRPr lang="zh-CN" altLang="en-US" sz="2800" dirty="0"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02095" y="23596447"/>
            <a:ext cx="205041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State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02095" y="26974012"/>
            <a:ext cx="21685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Event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02095" y="29357167"/>
            <a:ext cx="273748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Transform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98100" y="24145875"/>
            <a:ext cx="625094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状态</a:t>
            </a:r>
            <a:r>
              <a:rPr lang="en-US" altLang="zh-CN" sz="2800">
                <a:latin typeface="Times New Roman" panose="02020603050405020304" pitchFamily="18" charset="0"/>
              </a:rPr>
              <a:t>(State)</a:t>
            </a:r>
            <a:r>
              <a:rPr lang="zh-CN" altLang="en-US" sz="2800">
                <a:latin typeface="Times New Roman" panose="02020603050405020304" pitchFamily="18" charset="0"/>
              </a:rPr>
              <a:t>反应了图当前的特征信息，这些特征信息可以以顶点为单位进行体现，也可以由用户自定义的特征信息来体现，状态是由因子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Factor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组成，因子是指组成状态的基本单位。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67595" y="27208480"/>
            <a:ext cx="66109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</a:rPr>
              <a:t>        </a:t>
            </a:r>
            <a:r>
              <a:rPr sz="2800">
                <a:latin typeface="Times New Roman" panose="02020603050405020304" pitchFamily="18" charset="0"/>
              </a:rPr>
              <a:t>事件触发图由T1时刻的State1转换为T2时刻的State2，事件是由事件值（Event Value）和事件类型（Event Type）组成。</a:t>
            </a:r>
            <a:endParaRPr sz="280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966960" y="29357320"/>
            <a:ext cx="648208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</a:rPr>
              <a:t>        </a:t>
            </a:r>
            <a:r>
              <a:rPr sz="2800">
                <a:latin typeface="Times New Roman" panose="02020603050405020304" pitchFamily="18" charset="0"/>
              </a:rPr>
              <a:t>转换是由事件触发的图的更新过程，即图是如何根据相应的事件来由State1转换成State2。</a:t>
            </a:r>
            <a:endParaRPr sz="2800">
              <a:latin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2320" y="32338645"/>
            <a:ext cx="156527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我们以单源点最短路径算法为例，讲解如何进行流式图算法的设计。如下四幅图中，黑点为源点，橘色为新增的边及其两个顶点；</a:t>
            </a:r>
            <a:r>
              <a:rPr lang="zh-CN" sz="2800">
                <a:latin typeface="Times New Roman" panose="02020603050405020304" pitchFamily="18" charset="0"/>
              </a:rPr>
              <a:t>左边为原图，右边为新增边之后的新图；</a:t>
            </a:r>
            <a:r>
              <a:rPr lang="zh-CN" sz="2800">
                <a:latin typeface="Times New Roman" panose="02020603050405020304" pitchFamily="18" charset="0"/>
                <a:sym typeface="+mn-ea"/>
              </a:rPr>
              <a:t>顶点的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SP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值即为顶点到源点的最短路径值。</a:t>
            </a:r>
            <a:r>
              <a:rPr lang="zh-CN" sz="2800">
                <a:latin typeface="Times New Roman" panose="02020603050405020304" pitchFamily="18" charset="0"/>
              </a:rPr>
              <a:t>根据新增的边的两个顶点是否已经在原图中存在，分为以下四种情况：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26220" y="31643955"/>
            <a:ext cx="958532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</a:t>
            </a:r>
            <a:r>
              <a:rPr lang="zh-CN" altLang="en-US" sz="2800"/>
              <a:t>系统在</a:t>
            </a:r>
            <a:r>
              <a:rPr lang="en-US" altLang="zh-CN" sz="2800"/>
              <a:t>10</a:t>
            </a:r>
            <a:r>
              <a:rPr lang="zh-CN" altLang="en-US" sz="2800"/>
              <a:t>个计算节点搭建的集群上运行和测试，主要测试统计顶点的度</a:t>
            </a:r>
            <a:r>
              <a:rPr lang="en-US" altLang="zh-CN" sz="2800"/>
              <a:t>(DD)</a:t>
            </a:r>
            <a:r>
              <a:rPr lang="zh-CN" altLang="en-US" sz="2800"/>
              <a:t>，统计三角形数目</a:t>
            </a:r>
            <a:r>
              <a:rPr lang="en-US" altLang="zh-CN" sz="2800"/>
              <a:t>(TC)</a:t>
            </a:r>
            <a:r>
              <a:rPr lang="zh-CN" altLang="en-US" sz="2800"/>
              <a:t>，单源点最短路径</a:t>
            </a:r>
            <a:r>
              <a:rPr lang="en-US" altLang="zh-CN" sz="2800"/>
              <a:t>(SSSP)</a:t>
            </a:r>
            <a:r>
              <a:rPr lang="zh-CN" altLang="en-US" sz="2800"/>
              <a:t>和</a:t>
            </a:r>
            <a:r>
              <a:rPr lang="en-US" altLang="zh-CN" sz="2800"/>
              <a:t>PageRank(PR)</a:t>
            </a:r>
            <a:r>
              <a:rPr lang="zh-CN" altLang="en-US" sz="2800"/>
              <a:t>这四个流式图算法。</a:t>
            </a:r>
            <a:endParaRPr lang="zh-CN" altLang="en-US" sz="2800"/>
          </a:p>
        </p:txBody>
      </p:sp>
      <p:sp>
        <p:nvSpPr>
          <p:cNvPr id="101" name="文本框 100"/>
          <p:cNvSpPr txBox="1"/>
          <p:nvPr/>
        </p:nvSpPr>
        <p:spPr>
          <a:xfrm>
            <a:off x="2282191" y="34347785"/>
            <a:ext cx="5080000" cy="27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b="0" u="none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endParaRPr lang="zh-CN" altLang="en-US"/>
          </a:p>
        </p:txBody>
      </p:sp>
      <p:pic>
        <p:nvPicPr>
          <p:cNvPr id="19" name="图片 19" descr="C:\Users\SkyDream\Desktop\毕业设计\GraduationThesis\post-graduate paper\图片\sssp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340" y="33968055"/>
            <a:ext cx="6153150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 descr="C:\Users\SkyDream\Desktop\毕业设计\GraduationThesis\post-graduate paper\图片\sssp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675" y="38262560"/>
            <a:ext cx="6786245" cy="27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 descr="C:\Users\SkyDream\Desktop\毕业设计\GraduationThesis\post-graduate paper\图片\sssp2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3968055"/>
            <a:ext cx="6511925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0" descr="C:\Users\SkyDream\Desktop\毕业设计\GraduationThesis\post-graduate paper\图片\sssp4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8200330"/>
            <a:ext cx="6319520" cy="285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955675" y="36593780"/>
            <a:ext cx="711581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ym typeface="+mn-ea"/>
              </a:rPr>
              <a:t>a. </a:t>
            </a:r>
            <a:r>
              <a:rPr lang="zh-CN" altLang="en-US" sz="2400" dirty="0">
                <a:sym typeface="+mn-ea"/>
              </a:rPr>
              <a:t>新增的两个顶点都为最新顶点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这两个顶点都是原图中不存在的顶点，所以原图中没有任何顶点能够到达这个两个顶点，因此这两个顶点的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值均为无穷大。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43670" y="36593780"/>
            <a:ext cx="711581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ym typeface="+mn-ea"/>
              </a:rPr>
              <a:t>b. </a:t>
            </a:r>
            <a:r>
              <a:rPr lang="zh-CN" altLang="en-US" sz="2400" dirty="0">
                <a:sym typeface="+mn-ea"/>
              </a:rPr>
              <a:t>源顶点是新顶点，目标顶点已经存在</a:t>
            </a:r>
            <a:endParaRPr lang="zh-CN" altLang="en-US" sz="2400" dirty="0">
              <a:sym typeface="+mn-ea"/>
            </a:endParaRPr>
          </a:p>
          <a:p>
            <a:r>
              <a:rPr lang="zh-CN" sz="2400" dirty="0">
                <a:sym typeface="+mn-ea"/>
              </a:rPr>
              <a:t>源顶点为新的顶点，而原图中没有其它顶点指向源顶点，所以源顶点的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值为无穷大，而目标顶点的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5675" y="41036875"/>
            <a:ext cx="711581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ym typeface="+mn-ea"/>
              </a:rPr>
              <a:t>c. </a:t>
            </a:r>
            <a:r>
              <a:rPr lang="zh-CN" altLang="en-US" sz="2400" dirty="0">
                <a:sym typeface="+mn-ea"/>
              </a:rPr>
              <a:t>源顶点已经存在，目标顶点是新顶点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新增的边没有改变指向源顶点的顶点集合，因此源顶点的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值加上边的权重。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00440" y="41036875"/>
            <a:ext cx="755904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ym typeface="+mn-ea"/>
              </a:rPr>
              <a:t>d. </a:t>
            </a:r>
            <a:r>
              <a:rPr lang="zh-CN" altLang="en-US" sz="2400" dirty="0">
                <a:sym typeface="+mn-ea"/>
              </a:rPr>
              <a:t>新增两个顶点都是已经存在的点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值取源顶点的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值加边的权重和原来的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值中的最小值，如果目标顶点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变小，则通知目标顶点的后继顶点继续更新自己的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值。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演示</Application>
  <PresentationFormat>自定义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</vt:lpstr>
      <vt:lpstr>Calibri</vt:lpstr>
      <vt:lpstr>微软雅黑</vt:lpstr>
      <vt:lpstr>方正姚体</vt:lpstr>
      <vt:lpstr>Times New Roman</vt:lpstr>
      <vt:lpstr>等线</vt:lpstr>
      <vt:lpstr>等线 Light</vt:lpstr>
      <vt:lpstr>黑体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SkyDream</cp:lastModifiedBy>
  <cp:revision>416</cp:revision>
  <dcterms:created xsi:type="dcterms:W3CDTF">2013-01-25T01:44:00Z</dcterms:created>
  <dcterms:modified xsi:type="dcterms:W3CDTF">2017-04-10T06:36:44Z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