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86"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8"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0" autoAdjust="0"/>
  </p:normalViewPr>
  <p:slideViewPr>
    <p:cSldViewPr snapToGrid="0">
      <p:cViewPr varScale="1">
        <p:scale>
          <a:sx n="53" d="100"/>
          <a:sy n="53" d="100"/>
        </p:scale>
        <p:origin x="1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2-23T15:35:56.375" idx="2">
    <p:pos x="2962" y="1922"/>
    <p:text>修改图</p:text>
    <p:extLst>
      <p:ext uri="{C676402C-5697-4E1C-873F-D02D1690AC5C}">
        <p15:threadingInfo xmlns:p15="http://schemas.microsoft.com/office/powerpoint/2012/main" timeZoneBias="-480"/>
      </p:ext>
    </p:extLst>
  </p:cm>
  <p:cm authorId="1" dt="2016-12-23T15:36:17.584" idx="3">
    <p:pos x="10" y="10"/>
    <p:text>论文引用列出来</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2-23T15:37:03.862" idx="4">
    <p:pos x="2985" y="1833"/>
    <p:text>画图说明</p:text>
    <p:extLst>
      <p:ext uri="{C676402C-5697-4E1C-873F-D02D1690AC5C}">
        <p15:threadingInfo xmlns:p15="http://schemas.microsoft.com/office/powerpoint/2012/main" timeZoneBias="-480"/>
      </p:ext>
    </p:extLst>
  </p:cm>
  <p:cm authorId="1" dt="2016-12-23T15:37:36.743" idx="5">
    <p:pos x="6468" y="1794"/>
    <p:text>画图说明</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12-23T15:41:48.741" idx="6">
    <p:pos x="10" y="10"/>
    <p:text>删掉本页，从研究问题、方法、实现三个层面来阐述</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12-23T15:42:23.455" idx="7">
    <p:pos x="10" y="10"/>
    <p:text>删掉</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12-23T15:42:34.948" idx="8">
    <p:pos x="10" y="10"/>
    <p:text>删掉</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分析现有的图计算模型的特点，结合具体应用</a:t>
          </a:r>
          <a:r>
            <a:rPr lang="zh-CN" altLang="en-US" dirty="0" smtClean="0"/>
            <a:t>场景。</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r>
            <a:rPr lang="zh-CN" altLang="en-US" dirty="0" smtClean="0"/>
            <a:t>实现图计算中常用的算法，并给出这些算法的评测指标和评测结果。</a:t>
          </a:r>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结合金融反欺诈应用，验证整套系统的正确性和有效性。</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8605BBB6-3D8D-4643-8004-7CF250FEBC99}" srcId="{B4942BD3-88A6-4765-BEF9-C0773460DA79}" destId="{19F7FD2E-861B-4CA8-A82D-108557E21F95}" srcOrd="1" destOrd="0" parTransId="{1AE79E56-2799-4251-BA68-2664D51AB314}" sibTransId="{A4C4745E-996F-42E5-A4D9-9B72E8E49793}"/>
    <dgm:cxn modelId="{EE02374A-2471-4DF9-8CBA-E2983A555BAF}" type="presOf" srcId="{19F7FD2E-861B-4CA8-A82D-108557E21F95}" destId="{469B0C62-FE7E-4BA6-B220-32A9933FE760}" srcOrd="0" destOrd="0" presId="urn:microsoft.com/office/officeart/2005/8/layout/chevron2"/>
    <dgm:cxn modelId="{D50CE796-4D94-4A33-9041-71E5B76B7344}" type="presOf" srcId="{A7B49AD8-1634-455C-854A-53938C600565}" destId="{47DB9946-43F8-4E10-999F-CA6AAC680881}"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69EABC77-DC49-4CD0-A786-3213B1A43393}"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17A7828D-3C41-4F02-93A3-2F861615C53A}" type="presOf" srcId="{816EC00E-0BE0-48C0-AF1A-2108E093D0A5}" destId="{8C837D46-903F-4DD1-8C03-843C7FB31D88}" srcOrd="0" destOrd="0" presId="urn:microsoft.com/office/officeart/2005/8/layout/chevron2"/>
    <dgm:cxn modelId="{DAC31225-3E2A-41BB-9257-6DC766C49C08}" type="presOf" srcId="{D96FE1BB-1861-49FC-9438-C8C3D19474C2}" destId="{2CA7DC52-D0BC-4441-9113-70B44FC63684}"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A01655A-4D63-46C4-BF8F-2A23B231C53C}" type="presOf" srcId="{AE5DE6B4-3EE3-4D7E-A3FB-E57A439293DE}" destId="{2CA7DC52-D0BC-4441-9113-70B44FC63684}" srcOrd="0" destOrd="1" presId="urn:microsoft.com/office/officeart/2005/8/layout/chevron2"/>
    <dgm:cxn modelId="{894BC311-04E3-4F33-9ADF-E98C1BCA37C4}"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103242E5-3CF7-48FC-9F53-87BE6D8E469D}" type="presOf" srcId="{08216AF3-6BED-4760-B6F3-D7EBF471BA29}" destId="{FBC75C2F-95B7-4011-8EFE-8AEDD33447DA}" srcOrd="0" destOrd="0" presId="urn:microsoft.com/office/officeart/2005/8/layout/chevron2"/>
    <dgm:cxn modelId="{0D65FBF3-9673-4D7F-8496-7E3A62E19774}" type="presParOf" srcId="{AFD8CECA-6C0B-48E9-AD37-163A2229E57A}" destId="{3DC32EE1-1B18-4758-80E3-212B780BE691}" srcOrd="0" destOrd="0" presId="urn:microsoft.com/office/officeart/2005/8/layout/chevron2"/>
    <dgm:cxn modelId="{E5B55FC3-FF2D-4F00-9A43-25404A787FA0}" type="presParOf" srcId="{3DC32EE1-1B18-4758-80E3-212B780BE691}" destId="{47DB9946-43F8-4E10-999F-CA6AAC680881}" srcOrd="0" destOrd="0" presId="urn:microsoft.com/office/officeart/2005/8/layout/chevron2"/>
    <dgm:cxn modelId="{12CAF9BC-7F08-4C31-84ED-AAB2AB605DF6}" type="presParOf" srcId="{3DC32EE1-1B18-4758-80E3-212B780BE691}" destId="{FBC75C2F-95B7-4011-8EFE-8AEDD33447DA}" srcOrd="1" destOrd="0" presId="urn:microsoft.com/office/officeart/2005/8/layout/chevron2"/>
    <dgm:cxn modelId="{A44D0E19-DBF4-43EF-9FB2-DBE89DC18468}" type="presParOf" srcId="{AFD8CECA-6C0B-48E9-AD37-163A2229E57A}" destId="{F3139D5E-A2F9-4D94-9DA6-E1A353415AF1}" srcOrd="1" destOrd="0" presId="urn:microsoft.com/office/officeart/2005/8/layout/chevron2"/>
    <dgm:cxn modelId="{B02ACF63-94AA-4AC8-ADBF-B9C3F9972B61}" type="presParOf" srcId="{AFD8CECA-6C0B-48E9-AD37-163A2229E57A}" destId="{81F56F9E-ABB4-481A-A76C-D8DF7E439C56}" srcOrd="2" destOrd="0" presId="urn:microsoft.com/office/officeart/2005/8/layout/chevron2"/>
    <dgm:cxn modelId="{AA3FB224-627D-4FC9-B8A0-BE78341159BA}" type="presParOf" srcId="{81F56F9E-ABB4-481A-A76C-D8DF7E439C56}" destId="{469B0C62-FE7E-4BA6-B220-32A9933FE760}" srcOrd="0" destOrd="0" presId="urn:microsoft.com/office/officeart/2005/8/layout/chevron2"/>
    <dgm:cxn modelId="{48315F83-FB74-4DAB-A9A5-B1FAA5A2FA44}" type="presParOf" srcId="{81F56F9E-ABB4-481A-A76C-D8DF7E439C56}" destId="{5D1E8CD3-68BD-43DB-9D55-282605778999}" srcOrd="1" destOrd="0" presId="urn:microsoft.com/office/officeart/2005/8/layout/chevron2"/>
    <dgm:cxn modelId="{B906FC52-7099-47BF-85D7-EEDB1A60ACFD}" type="presParOf" srcId="{AFD8CECA-6C0B-48E9-AD37-163A2229E57A}" destId="{4C4B4D3D-34F1-4669-83D8-CC4223E2F900}" srcOrd="3" destOrd="0" presId="urn:microsoft.com/office/officeart/2005/8/layout/chevron2"/>
    <dgm:cxn modelId="{126F6918-C8E0-4C2D-8A45-6C38C568874E}" type="presParOf" srcId="{AFD8CECA-6C0B-48E9-AD37-163A2229E57A}" destId="{8C7BC018-6FEA-4134-B1B5-674EF08D6079}" srcOrd="4" destOrd="0" presId="urn:microsoft.com/office/officeart/2005/8/layout/chevron2"/>
    <dgm:cxn modelId="{19F2C235-9C0F-40A2-9B93-980D99964FB8}" type="presParOf" srcId="{8C7BC018-6FEA-4134-B1B5-674EF08D6079}" destId="{8C837D46-903F-4DD1-8C03-843C7FB31D88}" srcOrd="0" destOrd="0" presId="urn:microsoft.com/office/officeart/2005/8/layout/chevron2"/>
    <dgm:cxn modelId="{6B92F9FD-B4FD-4913-ADDF-2B647AFC9048}"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89718" y="292805"/>
          <a:ext cx="1931458" cy="1352020"/>
        </a:xfrm>
        <a:prstGeom prst="chevron">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分析</a:t>
          </a:r>
          <a:endParaRPr lang="zh-CN" altLang="en-US" sz="3500" kern="1200" dirty="0"/>
        </a:p>
      </dsp:txBody>
      <dsp:txXfrm rot="-5400000">
        <a:off x="1" y="679096"/>
        <a:ext cx="1352020" cy="579438"/>
      </dsp:txXfrm>
    </dsp:sp>
    <dsp:sp modelId="{FBC75C2F-95B7-4011-8EFE-8AEDD33447DA}">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分析现有的图计算模型的特点，结合具体应用</a:t>
          </a:r>
          <a:r>
            <a:rPr lang="zh-CN" altLang="en-US" sz="2000" kern="1200" dirty="0" smtClean="0"/>
            <a:t>场景。</a:t>
          </a:r>
          <a:endParaRPr lang="zh-CN" altLang="en-US" sz="2000" kern="1200" dirty="0"/>
        </a:p>
      </dsp:txBody>
      <dsp:txXfrm rot="-5400000">
        <a:off x="1352020" y="64373"/>
        <a:ext cx="6714693" cy="1132875"/>
      </dsp:txXfrm>
    </dsp:sp>
    <dsp:sp modelId="{469B0C62-FE7E-4BA6-B220-32A9933FE760}">
      <dsp:nvSpPr>
        <dsp:cNvPr id="0" name=""/>
        <dsp:cNvSpPr/>
      </dsp:nvSpPr>
      <dsp:spPr>
        <a:xfrm rot="5400000">
          <a:off x="-289718" y="2033323"/>
          <a:ext cx="1931458" cy="1352020"/>
        </a:xfrm>
        <a:prstGeom prst="chevron">
          <a:avLst/>
        </a:prstGeom>
        <a:solidFill>
          <a:schemeClr val="accent4">
            <a:hueOff val="1329380"/>
            <a:satOff val="481"/>
            <a:lumOff val="-3921"/>
            <a:alphaOff val="0"/>
          </a:schemeClr>
        </a:solidFill>
        <a:ln w="19050" cap="rnd" cmpd="sng" algn="ctr">
          <a:solidFill>
            <a:schemeClr val="accent4">
              <a:hueOff val="1329380"/>
              <a:satOff val="481"/>
              <a:lumOff val="-3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设计</a:t>
          </a:r>
          <a:endParaRPr lang="zh-CN" altLang="en-US" sz="3500" kern="1200" dirty="0"/>
        </a:p>
      </dsp:txBody>
      <dsp:txXfrm rot="-5400000">
        <a:off x="1" y="2419614"/>
        <a:ext cx="1352020" cy="579438"/>
      </dsp:txXfrm>
    </dsp:sp>
    <dsp:sp modelId="{5D1E8CD3-68BD-43DB-9D55-282605778999}">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9050" cap="rnd" cmpd="sng" algn="ctr">
          <a:solidFill>
            <a:schemeClr val="accent4">
              <a:hueOff val="1329380"/>
              <a:satOff val="481"/>
              <a:lumOff val="-39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设计面向连续流式图数据的基于状态更新的图计算模型。</a:t>
          </a:r>
          <a:endParaRPr lang="zh-CN" altLang="en-US" sz="2000" kern="1200" dirty="0"/>
        </a:p>
      </dsp:txBody>
      <dsp:txXfrm rot="-5400000">
        <a:off x="1352020" y="1804891"/>
        <a:ext cx="6714693" cy="1132875"/>
      </dsp:txXfrm>
    </dsp:sp>
    <dsp:sp modelId="{8C837D46-903F-4DD1-8C03-843C7FB31D88}">
      <dsp:nvSpPr>
        <dsp:cNvPr id="0" name=""/>
        <dsp:cNvSpPr/>
      </dsp:nvSpPr>
      <dsp:spPr>
        <a:xfrm rot="5400000">
          <a:off x="-289718" y="3773840"/>
          <a:ext cx="1931458" cy="1352020"/>
        </a:xfrm>
        <a:prstGeom prst="chevron">
          <a:avLst/>
        </a:prstGeom>
        <a:solidFill>
          <a:schemeClr val="accent4">
            <a:hueOff val="2658761"/>
            <a:satOff val="962"/>
            <a:lumOff val="-7843"/>
            <a:alphaOff val="0"/>
          </a:schemeClr>
        </a:solidFill>
        <a:ln w="19050" cap="rnd" cmpd="sng" algn="ctr">
          <a:solidFill>
            <a:schemeClr val="accent4">
              <a:hueOff val="2658761"/>
              <a:satOff val="962"/>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kern="1200" dirty="0" smtClean="0"/>
            <a:t>实现</a:t>
          </a:r>
          <a:endParaRPr lang="zh-CN" altLang="en-US" sz="3500" kern="1200" dirty="0"/>
        </a:p>
      </dsp:txBody>
      <dsp:txXfrm rot="-5400000">
        <a:off x="1" y="4160131"/>
        <a:ext cx="1352020" cy="579438"/>
      </dsp:txXfrm>
    </dsp:sp>
    <dsp:sp modelId="{2CA7DC52-D0BC-4441-9113-70B44FC63684}">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9050" cap="rnd" cmpd="sng" algn="ctr">
          <a:solidFill>
            <a:schemeClr val="accent4">
              <a:hueOff val="2658761"/>
              <a:satOff val="962"/>
              <a:lumOff val="-7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实现图计算中常用的算法，并给出这些算法的评测指标和评测结果。</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结合金融反欺诈应用，验证整套系统的正确性和有效性。</a:t>
          </a:r>
          <a:endParaRPr lang="zh-CN" altLang="en-US" sz="2000" kern="1200" dirty="0"/>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C9012-3DED-4D00-9914-24C44A94612A}" type="datetimeFigureOut">
              <a:rPr lang="zh-CN" altLang="en-US" smtClean="0"/>
              <a:t>2016/12/23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4B2CB-4ADE-4A09-835C-63E5B0575095}" type="slidenum">
              <a:rPr lang="zh-CN" altLang="en-US" smtClean="0"/>
              <a:t>‹#›</a:t>
            </a:fld>
            <a:endParaRPr lang="zh-CN" altLang="en-US"/>
          </a:p>
        </p:txBody>
      </p:sp>
    </p:spTree>
    <p:extLst>
      <p:ext uri="{BB962C8B-B14F-4D97-AF65-F5344CB8AC3E}">
        <p14:creationId xmlns:p14="http://schemas.microsoft.com/office/powerpoint/2010/main" val="315012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a:t>
            </a:fld>
            <a:endParaRPr lang="zh-CN" altLang="en-US"/>
          </a:p>
        </p:txBody>
      </p:sp>
    </p:spTree>
    <p:extLst>
      <p:ext uri="{BB962C8B-B14F-4D97-AF65-F5344CB8AC3E}">
        <p14:creationId xmlns:p14="http://schemas.microsoft.com/office/powerpoint/2010/main" val="872032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b="1" kern="1200" dirty="0" smtClean="0">
                <a:solidFill>
                  <a:schemeClr val="tx1"/>
                </a:solidFill>
                <a:effectLst/>
                <a:latin typeface="+mn-lt"/>
                <a:ea typeface="+mn-ea"/>
                <a:cs typeface="+mn-cs"/>
              </a:rPr>
              <a:t>Application</a:t>
            </a:r>
            <a:r>
              <a:rPr lang="zh-CN" altLang="zh-CN" sz="1200" kern="1200" dirty="0" smtClean="0">
                <a:solidFill>
                  <a:schemeClr val="tx1"/>
                </a:solidFill>
                <a:effectLst/>
                <a:latin typeface="+mn-lt"/>
                <a:ea typeface="+mn-ea"/>
                <a:cs typeface="+mn-cs"/>
              </a:rPr>
              <a:t>：面向用户的上层运用，这些运用涵盖了典型的使用场景，例如链接分析、欺诈检测、社区发现等，是针对某个具体问题的具体应用；</a:t>
            </a:r>
          </a:p>
          <a:p>
            <a:pPr lvl="0"/>
            <a:r>
              <a:rPr lang="en-US" altLang="zh-CN" sz="1200" b="1" kern="1200" dirty="0" smtClean="0">
                <a:solidFill>
                  <a:schemeClr val="tx1"/>
                </a:solidFill>
                <a:effectLst/>
                <a:latin typeface="+mn-lt"/>
                <a:ea typeface="+mn-ea"/>
                <a:cs typeface="+mn-cs"/>
              </a:rPr>
              <a:t>Library</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框架提供给用户使用的丰富的库函数和图算法。诸如</a:t>
            </a:r>
            <a:r>
              <a:rPr lang="en-US" altLang="zh-CN" sz="1200" kern="1200" dirty="0" smtClean="0">
                <a:solidFill>
                  <a:schemeClr val="tx1"/>
                </a:solidFill>
                <a:effectLst/>
                <a:latin typeface="+mn-lt"/>
                <a:ea typeface="+mn-ea"/>
                <a:cs typeface="+mn-cs"/>
              </a:rPr>
              <a:t>PageRank, Triangle Count, Connected Components</a:t>
            </a:r>
            <a:r>
              <a:rPr lang="zh-CN" altLang="zh-CN" sz="1200" kern="1200" dirty="0" smtClean="0">
                <a:solidFill>
                  <a:schemeClr val="tx1"/>
                </a:solidFill>
                <a:effectLst/>
                <a:latin typeface="+mn-lt"/>
                <a:ea typeface="+mn-ea"/>
                <a:cs typeface="+mn-cs"/>
              </a:rPr>
              <a:t>等算法包都会在该层中体现；</a:t>
            </a:r>
          </a:p>
          <a:p>
            <a:pPr lvl="0"/>
            <a:r>
              <a:rPr lang="en-US" altLang="zh-CN" sz="1200" b="1" kern="1200" dirty="0" smtClean="0">
                <a:solidFill>
                  <a:schemeClr val="tx1"/>
                </a:solidFill>
                <a:effectLst/>
                <a:latin typeface="+mn-lt"/>
                <a:ea typeface="+mn-ea"/>
                <a:cs typeface="+mn-cs"/>
              </a:rPr>
              <a:t>Graph Streaming Model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该层屏蔽了底层的实现细节，向用户提供了一个统一的流式图数据的处理模型，该层需要充分考虑图计算和流处理的特点，针对图计算的核心问题：存储、切分和计算，以及流处理的核心问题：计算、分片和窗口，能够很好的将两者融合起来，为上层用户提供一个统一的视角，</a:t>
            </a:r>
            <a:r>
              <a:rPr lang="zh-CN" altLang="zh-CN" sz="1200" b="1" kern="1200" dirty="0" smtClean="0">
                <a:solidFill>
                  <a:schemeClr val="tx1"/>
                </a:solidFill>
                <a:effectLst/>
                <a:latin typeface="+mn-lt"/>
                <a:ea typeface="+mn-ea"/>
                <a:cs typeface="+mn-cs"/>
              </a:rPr>
              <a:t>构建面向连续流式图数据的计算模型</a:t>
            </a:r>
            <a:r>
              <a:rPr lang="zh-CN" altLang="zh-CN" sz="1200" kern="1200" dirty="0" smtClean="0">
                <a:solidFill>
                  <a:schemeClr val="tx1"/>
                </a:solidFill>
                <a:effectLst/>
                <a:latin typeface="+mn-lt"/>
                <a:ea typeface="+mn-ea"/>
                <a:cs typeface="+mn-cs"/>
              </a:rPr>
              <a:t>；</a:t>
            </a:r>
          </a:p>
          <a:p>
            <a:pPr lvl="0"/>
            <a:r>
              <a:rPr lang="en-US" altLang="zh-CN" sz="1200" b="1" kern="1200" dirty="0" smtClean="0">
                <a:solidFill>
                  <a:schemeClr val="tx1"/>
                </a:solidFill>
                <a:effectLst/>
                <a:latin typeface="+mn-lt"/>
                <a:ea typeface="+mn-ea"/>
                <a:cs typeface="+mn-cs"/>
              </a:rPr>
              <a:t>Specific Engine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最底层的具体的引擎，例如可以借用现有的</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这样的分布式并行计算框架作为整个系统的底层执行引擎。</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10</a:t>
            </a:fld>
            <a:endParaRPr lang="zh-CN" altLang="en-US"/>
          </a:p>
        </p:txBody>
      </p:sp>
    </p:spTree>
    <p:extLst>
      <p:ext uri="{BB962C8B-B14F-4D97-AF65-F5344CB8AC3E}">
        <p14:creationId xmlns:p14="http://schemas.microsoft.com/office/powerpoint/2010/main" val="262045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11</a:t>
            </a:fld>
            <a:endParaRPr lang="zh-CN" altLang="en-US"/>
          </a:p>
        </p:txBody>
      </p:sp>
    </p:spTree>
    <p:extLst>
      <p:ext uri="{BB962C8B-B14F-4D97-AF65-F5344CB8AC3E}">
        <p14:creationId xmlns:p14="http://schemas.microsoft.com/office/powerpoint/2010/main" val="1109117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12</a:t>
            </a:fld>
            <a:endParaRPr lang="zh-CN" altLang="en-US"/>
          </a:p>
        </p:txBody>
      </p:sp>
    </p:spTree>
    <p:extLst>
      <p:ext uri="{BB962C8B-B14F-4D97-AF65-F5344CB8AC3E}">
        <p14:creationId xmlns:p14="http://schemas.microsoft.com/office/powerpoint/2010/main" val="1426948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13</a:t>
            </a:fld>
            <a:endParaRPr lang="zh-CN" altLang="en-US"/>
          </a:p>
        </p:txBody>
      </p:sp>
    </p:spTree>
    <p:extLst>
      <p:ext uri="{BB962C8B-B14F-4D97-AF65-F5344CB8AC3E}">
        <p14:creationId xmlns:p14="http://schemas.microsoft.com/office/powerpoint/2010/main" val="4223554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14</a:t>
            </a:fld>
            <a:endParaRPr lang="zh-CN" altLang="en-US"/>
          </a:p>
        </p:txBody>
      </p:sp>
    </p:spTree>
    <p:extLst>
      <p:ext uri="{BB962C8B-B14F-4D97-AF65-F5344CB8AC3E}">
        <p14:creationId xmlns:p14="http://schemas.microsoft.com/office/powerpoint/2010/main" val="1115918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15</a:t>
            </a:fld>
            <a:endParaRPr lang="zh-CN" altLang="en-US"/>
          </a:p>
        </p:txBody>
      </p:sp>
    </p:spTree>
    <p:extLst>
      <p:ext uri="{BB962C8B-B14F-4D97-AF65-F5344CB8AC3E}">
        <p14:creationId xmlns:p14="http://schemas.microsoft.com/office/powerpoint/2010/main" val="1982350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16</a:t>
            </a:fld>
            <a:endParaRPr lang="zh-CN" altLang="en-US"/>
          </a:p>
        </p:txBody>
      </p:sp>
    </p:spTree>
    <p:extLst>
      <p:ext uri="{BB962C8B-B14F-4D97-AF65-F5344CB8AC3E}">
        <p14:creationId xmlns:p14="http://schemas.microsoft.com/office/powerpoint/2010/main" val="1629845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17</a:t>
            </a:fld>
            <a:endParaRPr lang="zh-CN" altLang="en-US"/>
          </a:p>
        </p:txBody>
      </p:sp>
    </p:spTree>
    <p:extLst>
      <p:ext uri="{BB962C8B-B14F-4D97-AF65-F5344CB8AC3E}">
        <p14:creationId xmlns:p14="http://schemas.microsoft.com/office/powerpoint/2010/main" val="809930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18</a:t>
            </a:fld>
            <a:endParaRPr lang="zh-CN" altLang="en-US"/>
          </a:p>
        </p:txBody>
      </p:sp>
    </p:spTree>
    <p:extLst>
      <p:ext uri="{BB962C8B-B14F-4D97-AF65-F5344CB8AC3E}">
        <p14:creationId xmlns:p14="http://schemas.microsoft.com/office/powerpoint/2010/main" val="1865931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19</a:t>
            </a:fld>
            <a:endParaRPr lang="zh-CN" altLang="en-US"/>
          </a:p>
        </p:txBody>
      </p:sp>
    </p:spTree>
    <p:extLst>
      <p:ext uri="{BB962C8B-B14F-4D97-AF65-F5344CB8AC3E}">
        <p14:creationId xmlns:p14="http://schemas.microsoft.com/office/powerpoint/2010/main" val="399114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整体概览一下，本次汇报的主要内容。</a:t>
            </a:r>
            <a:endParaRPr lang="en-US" altLang="zh-CN" dirty="0" smtClean="0"/>
          </a:p>
          <a:p>
            <a:r>
              <a:rPr lang="zh-CN" altLang="en-US" dirty="0" smtClean="0"/>
              <a:t>在背景和现状中，我将简单阐述图计算相关的应用场景，并总结现有的工作。</a:t>
            </a:r>
            <a:endParaRPr lang="en-US" altLang="zh-CN" dirty="0" smtClean="0"/>
          </a:p>
          <a:p>
            <a:r>
              <a:rPr lang="zh-CN" altLang="en-US" dirty="0" smtClean="0"/>
              <a:t>在论文工作中，我将阐述本文的主要工作。</a:t>
            </a:r>
            <a:endParaRPr lang="en-US" altLang="zh-CN" dirty="0" smtClean="0"/>
          </a:p>
          <a:p>
            <a:r>
              <a:rPr lang="zh-CN" altLang="en-US" dirty="0" smtClean="0"/>
              <a:t>系统设计就是讲本文的面向连续流式图计算的系统，该如何进行设计。</a:t>
            </a:r>
            <a:endParaRPr lang="en-US" altLang="zh-CN" dirty="0" smtClean="0"/>
          </a:p>
          <a:p>
            <a:r>
              <a:rPr lang="zh-CN" altLang="en-US" dirty="0" smtClean="0"/>
              <a:t>系统实现是依据系统设计，如何将我们设计的这套系统，结合现有的分布式计算引擎进行实现。</a:t>
            </a:r>
            <a:endParaRPr lang="en-US" altLang="zh-CN" dirty="0" smtClean="0"/>
          </a:p>
          <a:p>
            <a:r>
              <a:rPr lang="zh-CN" altLang="en-US" dirty="0" smtClean="0"/>
              <a:t>系统验证工作主要是对我们实现的系统、模型、算法进行测试和总结。</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a:t>
            </a:fld>
            <a:endParaRPr lang="zh-CN" altLang="en-US"/>
          </a:p>
        </p:txBody>
      </p:sp>
    </p:spTree>
    <p:extLst>
      <p:ext uri="{BB962C8B-B14F-4D97-AF65-F5344CB8AC3E}">
        <p14:creationId xmlns:p14="http://schemas.microsoft.com/office/powerpoint/2010/main" val="273696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138254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21</a:t>
            </a:fld>
            <a:endParaRPr lang="zh-CN" altLang="en-US"/>
          </a:p>
        </p:txBody>
      </p:sp>
    </p:spTree>
    <p:extLst>
      <p:ext uri="{BB962C8B-B14F-4D97-AF65-F5344CB8AC3E}">
        <p14:creationId xmlns:p14="http://schemas.microsoft.com/office/powerpoint/2010/main" val="1461596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22</a:t>
            </a:fld>
            <a:endParaRPr lang="zh-CN" altLang="en-US"/>
          </a:p>
        </p:txBody>
      </p:sp>
    </p:spTree>
    <p:extLst>
      <p:ext uri="{BB962C8B-B14F-4D97-AF65-F5344CB8AC3E}">
        <p14:creationId xmlns:p14="http://schemas.microsoft.com/office/powerpoint/2010/main" val="2185593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整体来看，</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有许多相似之处，诸如都提供了</a:t>
            </a:r>
            <a:r>
              <a:rPr lang="en-US" altLang="zh-CN" sz="1200" kern="1200" dirty="0" smtClean="0">
                <a:solidFill>
                  <a:schemeClr val="tx1"/>
                </a:solidFill>
                <a:effectLst/>
                <a:latin typeface="+mn-lt"/>
                <a:ea typeface="+mn-ea"/>
                <a:cs typeface="+mn-cs"/>
              </a:rPr>
              <a:t>Streaming/ML/Graph</a:t>
            </a:r>
            <a:r>
              <a:rPr lang="zh-CN" altLang="zh-CN" sz="1200" kern="1200" dirty="0" smtClean="0">
                <a:solidFill>
                  <a:schemeClr val="tx1"/>
                </a:solidFill>
                <a:effectLst/>
                <a:latin typeface="+mn-lt"/>
                <a:ea typeface="+mn-ea"/>
                <a:cs typeface="+mn-cs"/>
              </a:rPr>
              <a:t>相关的</a:t>
            </a:r>
            <a:r>
              <a:rPr lang="en-US" altLang="zh-CN" sz="1200" kern="1200" dirty="0" smtClean="0">
                <a:solidFill>
                  <a:schemeClr val="tx1"/>
                </a:solidFill>
                <a:effectLst/>
                <a:latin typeface="+mn-lt"/>
                <a:ea typeface="+mn-ea"/>
                <a:cs typeface="+mn-cs"/>
              </a:rPr>
              <a:t>Library</a:t>
            </a:r>
            <a:r>
              <a:rPr lang="zh-CN" altLang="zh-CN" sz="1200" kern="1200" dirty="0" smtClean="0">
                <a:solidFill>
                  <a:schemeClr val="tx1"/>
                </a:solidFill>
                <a:effectLst/>
                <a:latin typeface="+mn-lt"/>
                <a:ea typeface="+mn-ea"/>
                <a:cs typeface="+mn-cs"/>
              </a:rPr>
              <a:t>，都可以本地、集群或者在云上部署运行。但在某些方面也有所区别：（</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提供了精准的恰好一次的语义保障，这在失效恢复要求高的场景非常适用；（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针对批处理和流处理分别提供了两种独立的</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（需要说明的是在运行时刻，批处理也被当成流处理来执行），而</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中的流处理，本质上是微批次处理。（</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）流处理中，</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提供了更多的窗口模型来应对更多的场景。基于以上</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点，本文选择在</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上进行实现。需要特别说明的是，本文的工作重心并不是要比较</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的区别，而是希望能够在底层的执行引擎之上，构建一个相对统一的面向连续流式图数据的计算框架，搭建的这套框架也可以移植到</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引擎之上。</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23</a:t>
            </a:fld>
            <a:endParaRPr lang="zh-CN" altLang="en-US"/>
          </a:p>
        </p:txBody>
      </p:sp>
    </p:spTree>
    <p:extLst>
      <p:ext uri="{BB962C8B-B14F-4D97-AF65-F5344CB8AC3E}">
        <p14:creationId xmlns:p14="http://schemas.microsoft.com/office/powerpoint/2010/main" val="3051677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24</a:t>
            </a:fld>
            <a:endParaRPr lang="zh-CN" altLang="en-US"/>
          </a:p>
        </p:txBody>
      </p:sp>
    </p:spTree>
    <p:extLst>
      <p:ext uri="{BB962C8B-B14F-4D97-AF65-F5344CB8AC3E}">
        <p14:creationId xmlns:p14="http://schemas.microsoft.com/office/powerpoint/2010/main" val="3952733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需要注意的是，状态反应了用户的关注点，虽然是根据流动的图数据而动态计算生成的，但并不等价于图数据本身，即状态不直接存储原始的图数据，而只存储用户关心的图的某些特征信息。这使得系统无需存储庞大的图数据，只需要存储精巧的状态信息即可反应图的特征信息。</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25</a:t>
            </a:fld>
            <a:endParaRPr lang="zh-CN" altLang="en-US"/>
          </a:p>
        </p:txBody>
      </p:sp>
    </p:spTree>
    <p:extLst>
      <p:ext uri="{BB962C8B-B14F-4D97-AF65-F5344CB8AC3E}">
        <p14:creationId xmlns:p14="http://schemas.microsoft.com/office/powerpoint/2010/main" val="2923096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一般来说，事件的值分为两种：（顶点编号，顶点的值）和（边起点，边终点，边值）；而事件的类型分为三种：新增（</a:t>
            </a:r>
            <a:r>
              <a:rPr lang="en-US" altLang="zh-CN" sz="1200" kern="1200" dirty="0" smtClean="0">
                <a:solidFill>
                  <a:schemeClr val="tx1"/>
                </a:solidFill>
                <a:effectLst/>
                <a:latin typeface="+mn-lt"/>
                <a:ea typeface="+mn-ea"/>
                <a:cs typeface="+mn-cs"/>
              </a:rPr>
              <a:t>add</a:t>
            </a:r>
            <a:r>
              <a:rPr lang="zh-CN" altLang="zh-CN" sz="1200" kern="1200" dirty="0" smtClean="0">
                <a:solidFill>
                  <a:schemeClr val="tx1"/>
                </a:solidFill>
                <a:effectLst/>
                <a:latin typeface="+mn-lt"/>
                <a:ea typeface="+mn-ea"/>
                <a:cs typeface="+mn-cs"/>
              </a:rPr>
              <a:t>），删除（</a:t>
            </a:r>
            <a:r>
              <a:rPr lang="en-US" altLang="zh-CN" sz="1200" kern="1200" dirty="0" smtClean="0">
                <a:solidFill>
                  <a:schemeClr val="tx1"/>
                </a:solidFill>
                <a:effectLst/>
                <a:latin typeface="+mn-lt"/>
                <a:ea typeface="+mn-ea"/>
                <a:cs typeface="+mn-cs"/>
              </a:rPr>
              <a:t>delete</a:t>
            </a:r>
            <a:r>
              <a:rPr lang="zh-CN" altLang="zh-CN" sz="1200" kern="1200" dirty="0" smtClean="0">
                <a:solidFill>
                  <a:schemeClr val="tx1"/>
                </a:solidFill>
                <a:effectLst/>
                <a:latin typeface="+mn-lt"/>
                <a:ea typeface="+mn-ea"/>
                <a:cs typeface="+mn-cs"/>
              </a:rPr>
              <a:t>），更新（</a:t>
            </a:r>
            <a:r>
              <a:rPr lang="en-US" altLang="zh-CN" sz="1200" kern="1200" dirty="0" smtClean="0">
                <a:solidFill>
                  <a:schemeClr val="tx1"/>
                </a:solidFill>
                <a:effectLst/>
                <a:latin typeface="+mn-lt"/>
                <a:ea typeface="+mn-ea"/>
                <a:cs typeface="+mn-cs"/>
              </a:rPr>
              <a:t>update</a:t>
            </a:r>
            <a:r>
              <a:rPr lang="zh-CN" altLang="zh-CN" sz="1200" kern="1200" dirty="0" smtClean="0">
                <a:solidFill>
                  <a:schemeClr val="tx1"/>
                </a:solidFill>
                <a:effectLst/>
                <a:latin typeface="+mn-lt"/>
                <a:ea typeface="+mn-ea"/>
                <a:cs typeface="+mn-cs"/>
              </a:rPr>
              <a:t>）。这样总共可以组成</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种事件：新增边，删除边，更新边；新增顶点，删除顶点，更新顶点。这</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种事件基本涵盖了所有的图变化的情形。</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26</a:t>
            </a:fld>
            <a:endParaRPr lang="zh-CN" altLang="en-US"/>
          </a:p>
        </p:txBody>
      </p:sp>
    </p:spTree>
    <p:extLst>
      <p:ext uri="{BB962C8B-B14F-4D97-AF65-F5344CB8AC3E}">
        <p14:creationId xmlns:p14="http://schemas.microsoft.com/office/powerpoint/2010/main" val="4118104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例如我们希望统计图的边数，状态就设置为一个计数器反应当前时刻图的边数，而</a:t>
            </a:r>
            <a:r>
              <a:rPr lang="en-US" altLang="zh-CN" sz="1200" kern="1200" dirty="0" smtClean="0">
                <a:solidFill>
                  <a:schemeClr val="tx1"/>
                </a:solidFill>
                <a:effectLst/>
                <a:latin typeface="+mn-lt"/>
                <a:ea typeface="+mn-ea"/>
                <a:cs typeface="+mn-cs"/>
              </a:rPr>
              <a:t>update</a:t>
            </a:r>
            <a:r>
              <a:rPr lang="zh-CN" altLang="zh-CN" sz="1200" kern="1200" dirty="0" smtClean="0">
                <a:solidFill>
                  <a:schemeClr val="tx1"/>
                </a:solidFill>
                <a:effectLst/>
                <a:latin typeface="+mn-lt"/>
                <a:ea typeface="+mn-ea"/>
                <a:cs typeface="+mn-cs"/>
              </a:rPr>
              <a:t>函数每接收一个事件，就根据该事件的类型（</a:t>
            </a:r>
            <a:r>
              <a:rPr lang="en-US" altLang="zh-CN" sz="1200" kern="1200" dirty="0" smtClean="0">
                <a:solidFill>
                  <a:schemeClr val="tx1"/>
                </a:solidFill>
                <a:effectLst/>
                <a:latin typeface="+mn-lt"/>
                <a:ea typeface="+mn-ea"/>
                <a:cs typeface="+mn-cs"/>
              </a:rPr>
              <a:t>add, delete, update</a:t>
            </a:r>
            <a:r>
              <a:rPr lang="zh-CN" altLang="zh-CN" sz="1200" kern="1200" dirty="0" smtClean="0">
                <a:solidFill>
                  <a:schemeClr val="tx1"/>
                </a:solidFill>
                <a:effectLst/>
                <a:latin typeface="+mn-lt"/>
                <a:ea typeface="+mn-ea"/>
                <a:cs typeface="+mn-cs"/>
              </a:rPr>
              <a:t>）对计数器进行修改。更新函数接收一个状态和一个事件，然后将该事件应用在该状态上，返回一个新的状态，用户可以实现该接口以实现更复杂的转换过程</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27</a:t>
            </a:fld>
            <a:endParaRPr lang="zh-CN" altLang="en-US"/>
          </a:p>
        </p:txBody>
      </p:sp>
    </p:spTree>
    <p:extLst>
      <p:ext uri="{BB962C8B-B14F-4D97-AF65-F5344CB8AC3E}">
        <p14:creationId xmlns:p14="http://schemas.microsoft.com/office/powerpoint/2010/main" val="2300655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28</a:t>
            </a:fld>
            <a:endParaRPr lang="zh-CN" altLang="en-US"/>
          </a:p>
        </p:txBody>
      </p:sp>
    </p:spTree>
    <p:extLst>
      <p:ext uri="{BB962C8B-B14F-4D97-AF65-F5344CB8AC3E}">
        <p14:creationId xmlns:p14="http://schemas.microsoft.com/office/powerpoint/2010/main" val="2684811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29</a:t>
            </a:fld>
            <a:endParaRPr lang="zh-CN" altLang="en-US"/>
          </a:p>
        </p:txBody>
      </p:sp>
    </p:spTree>
    <p:extLst>
      <p:ext uri="{BB962C8B-B14F-4D97-AF65-F5344CB8AC3E}">
        <p14:creationId xmlns:p14="http://schemas.microsoft.com/office/powerpoint/2010/main" val="226061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3</a:t>
            </a:fld>
            <a:endParaRPr lang="zh-CN" altLang="en-US"/>
          </a:p>
        </p:txBody>
      </p:sp>
    </p:spTree>
    <p:extLst>
      <p:ext uri="{BB962C8B-B14F-4D97-AF65-F5344CB8AC3E}">
        <p14:creationId xmlns:p14="http://schemas.microsoft.com/office/powerpoint/2010/main" val="3630232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30</a:t>
            </a:fld>
            <a:endParaRPr lang="zh-CN" altLang="en-US"/>
          </a:p>
        </p:txBody>
      </p:sp>
    </p:spTree>
    <p:extLst>
      <p:ext uri="{BB962C8B-B14F-4D97-AF65-F5344CB8AC3E}">
        <p14:creationId xmlns:p14="http://schemas.microsoft.com/office/powerpoint/2010/main" val="2341828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31</a:t>
            </a:fld>
            <a:endParaRPr lang="zh-CN" altLang="en-US"/>
          </a:p>
        </p:txBody>
      </p:sp>
    </p:spTree>
    <p:extLst>
      <p:ext uri="{BB962C8B-B14F-4D97-AF65-F5344CB8AC3E}">
        <p14:creationId xmlns:p14="http://schemas.microsoft.com/office/powerpoint/2010/main" val="257779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a:t>
            </a:r>
            <a:r>
              <a:rPr lang="zh-CN" altLang="en-US" dirty="0" smtClean="0"/>
              <a:t>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4</a:t>
            </a:fld>
            <a:endParaRPr lang="zh-CN" altLang="en-US"/>
          </a:p>
        </p:txBody>
      </p:sp>
    </p:spTree>
    <p:extLst>
      <p:ext uri="{BB962C8B-B14F-4D97-AF65-F5344CB8AC3E}">
        <p14:creationId xmlns:p14="http://schemas.microsoft.com/office/powerpoint/2010/main" val="171804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5</a:t>
            </a:fld>
            <a:endParaRPr lang="zh-CN" altLang="en-US"/>
          </a:p>
        </p:txBody>
      </p:sp>
    </p:spTree>
    <p:extLst>
      <p:ext uri="{BB962C8B-B14F-4D97-AF65-F5344CB8AC3E}">
        <p14:creationId xmlns:p14="http://schemas.microsoft.com/office/powerpoint/2010/main" val="167130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针对静态图批处理模型和动态图流处理模型，现有的工作已经很多。对于静态图批处理模型，它应用的场景一般是假设图数据是稳定的，适合离线的图数据分析，而对于图数据是动态变化的场景则不适用</a:t>
            </a:r>
            <a:r>
              <a:rPr lang="zh-CN" altLang="en-US" sz="1200" kern="1200" dirty="0" smtClean="0">
                <a:solidFill>
                  <a:schemeClr val="tx1"/>
                </a:solidFill>
                <a:effectLst/>
                <a:latin typeface="+mn-lt"/>
                <a:ea typeface="+mn-ea"/>
                <a:cs typeface="+mn-cs"/>
              </a:rPr>
              <a:t>，而且离线计算的实时性差，不能实时反馈计算结果，这在实时性要求高的场景，比如欺诈检测是非常不适用的</a:t>
            </a:r>
            <a:r>
              <a:rPr lang="zh-CN" altLang="zh-CN" sz="1200" kern="1200" dirty="0" smtClean="0">
                <a:solidFill>
                  <a:schemeClr val="tx1"/>
                </a:solidFill>
                <a:effectLst/>
                <a:latin typeface="+mn-lt"/>
                <a:ea typeface="+mn-ea"/>
                <a:cs typeface="+mn-cs"/>
              </a:rPr>
              <a:t>；而针对动态图的流处理模型，现有论文的研究工作主要集中在如何采用抽样和化简的方式来进行估算。虽然已有大量文献通过各种优化的方式提高了这种估算的精度，但这种估算毕竟不是准确计算，在对结果要求苛刻的场景中缺乏可信度。</a:t>
            </a:r>
            <a:r>
              <a:rPr lang="zh-CN" altLang="en-US" sz="1200" kern="1200" dirty="0" smtClean="0">
                <a:solidFill>
                  <a:schemeClr val="tx1"/>
                </a:solidFill>
                <a:effectLst/>
                <a:latin typeface="+mn-lt"/>
                <a:ea typeface="+mn-ea"/>
                <a:cs typeface="+mn-cs"/>
              </a:rPr>
              <a:t>而且现</a:t>
            </a:r>
            <a:r>
              <a:rPr lang="zh-CN" altLang="en-US" dirty="0" smtClean="0"/>
              <a:t>有的流处理模型，主要都是针对特定的问题，给出特定的解决方案，可能在一个场景中非常适用，在另外一个场景中不再适用，没有一个统一的模型。</a:t>
            </a:r>
            <a:endParaRPr lang="en-US" altLang="zh-CN" dirty="0" smtClean="0"/>
          </a:p>
          <a:p>
            <a:r>
              <a:rPr lang="zh-CN" altLang="en-US" dirty="0" smtClean="0"/>
              <a:t>因此，文本提出的面向连续流式图数据的处理系统，希望构建一个统一的模型，来解决动态图计算的问题。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6</a:t>
            </a:fld>
            <a:endParaRPr lang="zh-CN" altLang="en-US"/>
          </a:p>
        </p:txBody>
      </p:sp>
    </p:spTree>
    <p:extLst>
      <p:ext uri="{BB962C8B-B14F-4D97-AF65-F5344CB8AC3E}">
        <p14:creationId xmlns:p14="http://schemas.microsoft.com/office/powerpoint/2010/main" val="559621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a:t>
            </a:r>
            <a:endParaRPr lang="en-US" altLang="zh-CN" dirty="0" smtClean="0"/>
          </a:p>
          <a:p>
            <a:r>
              <a:rPr lang="zh-CN" altLang="en-US" dirty="0" smtClean="0"/>
              <a:t>解决问题，方法，路径</a:t>
            </a:r>
            <a:endParaRPr lang="en-US" altLang="zh-CN" dirty="0" smtClean="0"/>
          </a:p>
          <a:p>
            <a:endParaRPr lang="en-US" altLang="zh-CN" dirty="0" smtClean="0"/>
          </a:p>
          <a:p>
            <a:r>
              <a:rPr lang="zh-CN" altLang="en-US" dirty="0" smtClean="0"/>
              <a:t>研究问题、方法、实现</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B34B2CB-4ADE-4A09-835C-63E5B0575095}" type="slidenum">
              <a:rPr lang="zh-CN" altLang="en-US" smtClean="0"/>
              <a:t>7</a:t>
            </a:fld>
            <a:endParaRPr lang="zh-CN" altLang="en-US"/>
          </a:p>
        </p:txBody>
      </p:sp>
    </p:spTree>
    <p:extLst>
      <p:ext uri="{BB962C8B-B14F-4D97-AF65-F5344CB8AC3E}">
        <p14:creationId xmlns:p14="http://schemas.microsoft.com/office/powerpoint/2010/main" val="553919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8</a:t>
            </a:fld>
            <a:endParaRPr lang="zh-CN" altLang="en-US"/>
          </a:p>
        </p:txBody>
      </p:sp>
    </p:spTree>
    <p:extLst>
      <p:ext uri="{BB962C8B-B14F-4D97-AF65-F5344CB8AC3E}">
        <p14:creationId xmlns:p14="http://schemas.microsoft.com/office/powerpoint/2010/main" val="92733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BSP-&gt;Streaming Graph </a:t>
            </a:r>
            <a:r>
              <a:rPr lang="zh-CN" altLang="en-US" dirty="0" smtClean="0"/>
              <a:t>的发展思路</a:t>
            </a:r>
            <a:endParaRPr lang="en-US" altLang="zh-CN" dirty="0" smtClean="0"/>
          </a:p>
          <a:p>
            <a:endParaRPr lang="en-US" altLang="zh-CN" dirty="0" smtClean="0"/>
          </a:p>
          <a:p>
            <a:r>
              <a:rPr lang="zh-CN" altLang="en-US" dirty="0" smtClean="0"/>
              <a:t>局部更新问题，</a:t>
            </a:r>
            <a:endParaRPr lang="en-US" altLang="zh-CN" dirty="0" smtClean="0"/>
          </a:p>
          <a:p>
            <a:r>
              <a:rPr lang="zh-CN" altLang="en-US" dirty="0" smtClean="0"/>
              <a:t>全局更新问题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9</a:t>
            </a:fld>
            <a:endParaRPr lang="zh-CN" altLang="en-US"/>
          </a:p>
        </p:txBody>
      </p:sp>
    </p:spTree>
    <p:extLst>
      <p:ext uri="{BB962C8B-B14F-4D97-AF65-F5344CB8AC3E}">
        <p14:creationId xmlns:p14="http://schemas.microsoft.com/office/powerpoint/2010/main" val="2778007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B0D657B-02D7-46AC-8BE5-4C747A49F864}" type="datetime1">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281586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F4DAD39-2C3D-469C-803D-620C27476BA9}" type="datetime1">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90556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4C7EA65-6A8B-4F0C-890E-B450336A7C84}" type="datetime1">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2085828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E3447DF-B75F-4646-991F-9FE484981706}" type="datetime1">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53108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C0953D8-AD1B-47E9-B467-E2802BD0C85D}" type="datetime1">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486232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883F8F-3336-4635-93CA-32BD06179627}" type="datetime1">
              <a:rPr lang="zh-CN" altLang="en-US" smtClean="0"/>
              <a:t>2016/12/23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656768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9A8B0B-2764-4006-BB7C-AF0C99071D54}" type="datetime1">
              <a:rPr lang="zh-CN" altLang="en-US" smtClean="0"/>
              <a:t>2016/12/23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057207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BB32DC-AC1C-4D52-8F6D-1194F9366CD4}" type="datetime1">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730065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15F11E1-5F6E-4E48-830D-5158A9CB2120}" type="datetime1">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76745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228013C3-292A-47DB-A3BD-5646A3D881BF}" type="datetime1">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70935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339CCB4-4CA0-4470-815B-DC073A6B2FA6}" type="datetime1">
              <a:rPr lang="zh-CN" altLang="en-US" smtClean="0"/>
              <a:t>2016/12/23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33905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6BD69-8C8A-48F7-80EC-B52F63B8841E}" type="datetime1">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406698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1B153F-42DB-42A0-A034-50E7583314E0}" type="datetime1">
              <a:rPr lang="zh-CN" altLang="en-US" smtClean="0"/>
              <a:t>2016/12/23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70728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94249AFB-EB12-47DC-BAD5-6045CC694298}" type="datetime1">
              <a:rPr lang="zh-CN" altLang="en-US" smtClean="0"/>
              <a:t>2016/12/23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366541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814612E-EB08-4073-86E3-F5172AFE1EF8}" type="datetime1">
              <a:rPr lang="zh-CN" altLang="en-US" smtClean="0"/>
              <a:t>2016/12/23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108587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029CDA8E-F0C2-4202-AA08-63E6B2E9AB20}" type="datetime1">
              <a:rPr lang="zh-CN" altLang="en-US" smtClean="0"/>
              <a:t>2016/12/23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240365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65CC06-F8F4-4CBA-B6C9-AFE0C129C17B}" type="datetime1">
              <a:rPr lang="zh-CN" altLang="en-US" smtClean="0"/>
              <a:t>2016/12/23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41575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430307C-AE15-4180-BC38-485C650FE585}" type="datetime1">
              <a:rPr lang="zh-CN" altLang="en-US" smtClean="0"/>
              <a:t>2016/12/23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12EA20-0EA2-474C-A87A-AB5751F0A801}" type="slidenum">
              <a:rPr lang="zh-CN" altLang="en-US" smtClean="0"/>
              <a:t>‹#›</a:t>
            </a:fld>
            <a:endParaRPr lang="zh-CN" altLang="en-US"/>
          </a:p>
        </p:txBody>
      </p:sp>
    </p:spTree>
    <p:extLst>
      <p:ext uri="{BB962C8B-B14F-4D97-AF65-F5344CB8AC3E}">
        <p14:creationId xmlns:p14="http://schemas.microsoft.com/office/powerpoint/2010/main" val="27542756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package" Target="../embeddings/Microsoft_Visio___3.vsd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package" Target="../embeddings/Microsoft_Visio___4.vsd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emf"/><Relationship Id="rId4" Type="http://schemas.openxmlformats.org/officeDocument/2006/relationships/package" Target="../embeddings/Microsoft_Visio___5.vsd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package" Target="../embeddings/Microsoft_Visio___7.vsdx"/><Relationship Id="rId5" Type="http://schemas.openxmlformats.org/officeDocument/2006/relationships/image" Target="../media/image24.emf"/><Relationship Id="rId4" Type="http://schemas.openxmlformats.org/officeDocument/2006/relationships/package" Target="../embeddings/Microsoft_Visio___6.vsd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emf"/><Relationship Id="rId4" Type="http://schemas.openxmlformats.org/officeDocument/2006/relationships/package" Target="../embeddings/Microsoft_Visio___8.vsdx"/></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omments" Target="../comments/comment4.xml"/><Relationship Id="rId5" Type="http://schemas.openxmlformats.org/officeDocument/2006/relationships/image" Target="../media/image15.emf"/><Relationship Id="rId4" Type="http://schemas.openxmlformats.org/officeDocument/2006/relationships/package" Target="../embeddings/Microsoft_Visio___1.vsdx"/></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omments" Target="../comments/comment5.xml"/><Relationship Id="rId5" Type="http://schemas.openxmlformats.org/officeDocument/2006/relationships/image" Target="../media/image16.emf"/><Relationship Id="rId4" Type="http://schemas.openxmlformats.org/officeDocument/2006/relationships/package" Target="../embeddings/Microsoft_Visio___2.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212" y="1877786"/>
            <a:ext cx="8825658" cy="2491381"/>
          </a:xfrm>
        </p:spPr>
        <p:txBody>
          <a:bodyPr/>
          <a:lstStyle/>
          <a:p>
            <a:pPr algn="ctr"/>
            <a:r>
              <a:rPr lang="zh-CN" altLang="en-US" dirty="0" smtClean="0"/>
              <a:t>面向连续流式图计算系统设计与实现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a:t>
            </a:r>
            <a:r>
              <a:rPr lang="zh-CN" altLang="en-US" dirty="0" smtClean="0"/>
              <a:t>：王伟，许利杰</a:t>
            </a:r>
            <a:endParaRPr lang="zh-CN" altLang="en-US" dirty="0"/>
          </a:p>
        </p:txBody>
      </p:sp>
      <p:sp>
        <p:nvSpPr>
          <p:cNvPr id="5" name="灯片编号占位符 4"/>
          <p:cNvSpPr>
            <a:spLocks noGrp="1"/>
          </p:cNvSpPr>
          <p:nvPr>
            <p:ph type="sldNum" sz="quarter" idx="12"/>
          </p:nvPr>
        </p:nvSpPr>
        <p:spPr/>
        <p:txBody>
          <a:bodyPr/>
          <a:lstStyle/>
          <a:p>
            <a:fld id="{C212EA20-0EA2-474C-A87A-AB5751F0A801}" type="slidenum">
              <a:rPr lang="zh-CN" altLang="en-US" smtClean="0"/>
              <a:t>1</a:t>
            </a:fld>
            <a:endParaRPr lang="zh-CN" altLang="en-US"/>
          </a:p>
        </p:txBody>
      </p:sp>
    </p:spTree>
    <p:extLst>
      <p:ext uri="{BB962C8B-B14F-4D97-AF65-F5344CB8AC3E}">
        <p14:creationId xmlns:p14="http://schemas.microsoft.com/office/powerpoint/2010/main" val="1458666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框架</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a:blip r:embed="rId3"/>
          <a:stretch>
            <a:fillRect/>
          </a:stretch>
        </p:blipFill>
        <p:spPr>
          <a:xfrm>
            <a:off x="567223" y="1446247"/>
            <a:ext cx="10848812" cy="4816840"/>
          </a:xfrm>
          <a:prstGeom prst="rect">
            <a:avLst/>
          </a:prstGeom>
        </p:spPr>
      </p:pic>
      <p:sp>
        <p:nvSpPr>
          <p:cNvPr id="7" name="灯片编号占位符 6"/>
          <p:cNvSpPr>
            <a:spLocks noGrp="1"/>
          </p:cNvSpPr>
          <p:nvPr>
            <p:ph type="sldNum" sz="quarter" idx="12"/>
          </p:nvPr>
        </p:nvSpPr>
        <p:spPr/>
        <p:txBody>
          <a:bodyPr/>
          <a:lstStyle/>
          <a:p>
            <a:fld id="{C212EA20-0EA2-474C-A87A-AB5751F0A801}" type="slidenum">
              <a:rPr lang="zh-CN" altLang="en-US" smtClean="0"/>
              <a:t>10</a:t>
            </a:fld>
            <a:endParaRPr lang="zh-CN" altLang="en-US"/>
          </a:p>
        </p:txBody>
      </p:sp>
    </p:spTree>
    <p:extLst>
      <p:ext uri="{BB962C8B-B14F-4D97-AF65-F5344CB8AC3E}">
        <p14:creationId xmlns:p14="http://schemas.microsoft.com/office/powerpoint/2010/main" val="1059496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51812961"/>
              </p:ext>
            </p:extLst>
          </p:nvPr>
        </p:nvGraphicFramePr>
        <p:xfrm>
          <a:off x="1473200" y="2080543"/>
          <a:ext cx="8529128" cy="3501107"/>
        </p:xfrm>
        <a:graphic>
          <a:graphicData uri="http://schemas.openxmlformats.org/presentationml/2006/ole">
            <mc:AlternateContent xmlns:mc="http://schemas.openxmlformats.org/markup-compatibility/2006">
              <mc:Choice xmlns:v="urn:schemas-microsoft-com:vml" Requires="v">
                <p:oleObj spid="_x0000_s10299" name="Visio" r:id="rId4" imgW="10307769" imgH="4213807" progId="Visio.Drawing.15">
                  <p:embed/>
                </p:oleObj>
              </mc:Choice>
              <mc:Fallback>
                <p:oleObj name="Visio" r:id="rId4" imgW="10307769" imgH="421380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080543"/>
                        <a:ext cx="8529128" cy="3501107"/>
                      </a:xfrm>
                      <a:prstGeom prst="rect">
                        <a:avLst/>
                      </a:prstGeom>
                      <a:noFill/>
                    </p:spPr>
                  </p:pic>
                </p:oleObj>
              </mc:Fallback>
            </mc:AlternateContent>
          </a:graphicData>
        </a:graphic>
      </p:graphicFrame>
      <p:sp>
        <p:nvSpPr>
          <p:cNvPr id="10" name="文本框 9"/>
          <p:cNvSpPr txBox="1"/>
          <p:nvPr/>
        </p:nvSpPr>
        <p:spPr>
          <a:xfrm>
            <a:off x="4506755" y="1308507"/>
            <a:ext cx="2960845" cy="584775"/>
          </a:xfrm>
          <a:prstGeom prst="rect">
            <a:avLst/>
          </a:prstGeom>
          <a:noFill/>
        </p:spPr>
        <p:txBody>
          <a:bodyPr wrap="square" rtlCol="0">
            <a:spAutoFit/>
          </a:bodyPr>
          <a:lstStyle/>
          <a:p>
            <a:r>
              <a:rPr lang="zh-CN" altLang="en-US" sz="3200" dirty="0" smtClean="0"/>
              <a:t>传统的</a:t>
            </a:r>
            <a:r>
              <a:rPr lang="en-US" altLang="zh-CN" sz="3200" dirty="0" smtClean="0"/>
              <a:t>BSP</a:t>
            </a:r>
            <a:r>
              <a:rPr lang="zh-CN" altLang="en-US" sz="3200" dirty="0" smtClean="0"/>
              <a:t>模型</a:t>
            </a:r>
            <a:endParaRPr lang="zh-CN" altLang="en-US" sz="32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11</a:t>
            </a:fld>
            <a:endParaRPr lang="zh-CN" altLang="en-US"/>
          </a:p>
        </p:txBody>
      </p:sp>
    </p:spTree>
    <p:extLst>
      <p:ext uri="{BB962C8B-B14F-4D97-AF65-F5344CB8AC3E}">
        <p14:creationId xmlns:p14="http://schemas.microsoft.com/office/powerpoint/2010/main" val="1255661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文本框 9"/>
          <p:cNvSpPr txBox="1"/>
          <p:nvPr/>
        </p:nvSpPr>
        <p:spPr>
          <a:xfrm>
            <a:off x="2915207" y="1400960"/>
            <a:ext cx="6371167" cy="584775"/>
          </a:xfrm>
          <a:prstGeom prst="rect">
            <a:avLst/>
          </a:prstGeom>
          <a:noFill/>
        </p:spPr>
        <p:txBody>
          <a:bodyPr wrap="square" rtlCol="0">
            <a:spAutoFit/>
          </a:bodyPr>
          <a:lstStyle/>
          <a:p>
            <a:r>
              <a:rPr lang="zh-CN" altLang="en-US" sz="3200" dirty="0" smtClean="0"/>
              <a:t>基于状态更新的动态图计算模型</a:t>
            </a:r>
            <a:endParaRPr lang="zh-CN" altLang="en-US" sz="3200" dirty="0"/>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381410613"/>
              </p:ext>
            </p:extLst>
          </p:nvPr>
        </p:nvGraphicFramePr>
        <p:xfrm>
          <a:off x="1681839" y="2423444"/>
          <a:ext cx="8837905" cy="3062956"/>
        </p:xfrm>
        <a:graphic>
          <a:graphicData uri="http://schemas.openxmlformats.org/presentationml/2006/ole">
            <mc:AlternateContent xmlns:mc="http://schemas.openxmlformats.org/markup-compatibility/2006">
              <mc:Choice xmlns:v="urn:schemas-microsoft-com:vml" Requires="v">
                <p:oleObj spid="_x0000_s11328" name="Visio" r:id="rId4" imgW="12467620" imgH="4329842" progId="Visio.Drawing.15">
                  <p:embed/>
                </p:oleObj>
              </mc:Choice>
              <mc:Fallback>
                <p:oleObj name="Visio" r:id="rId4" imgW="12467620" imgH="4329842" progId="Visio.Drawing.15">
                  <p:embed/>
                  <p:pic>
                    <p:nvPicPr>
                      <p:cNvPr id="0" name="Object 3"/>
                      <p:cNvPicPr>
                        <a:picLocks noChangeAspect="1" noChangeArrowheads="1"/>
                      </p:cNvPicPr>
                      <p:nvPr/>
                    </p:nvPicPr>
                    <p:blipFill>
                      <a:blip r:embed="rId5"/>
                      <a:srcRect/>
                      <a:stretch>
                        <a:fillRect/>
                      </a:stretch>
                    </p:blipFill>
                    <p:spPr bwMode="auto">
                      <a:xfrm>
                        <a:off x="1681839" y="2423444"/>
                        <a:ext cx="8837905" cy="3062956"/>
                      </a:xfrm>
                      <a:prstGeom prst="rect">
                        <a:avLst/>
                      </a:prstGeom>
                      <a:noFill/>
                    </p:spPr>
                  </p:pic>
                </p:oleObj>
              </mc:Fallback>
            </mc:AlternateContent>
          </a:graphicData>
        </a:graphic>
      </p:graphicFrame>
      <p:sp>
        <p:nvSpPr>
          <p:cNvPr id="8" name="灯片编号占位符 7"/>
          <p:cNvSpPr>
            <a:spLocks noGrp="1"/>
          </p:cNvSpPr>
          <p:nvPr>
            <p:ph type="sldNum" sz="quarter" idx="12"/>
          </p:nvPr>
        </p:nvSpPr>
        <p:spPr/>
        <p:txBody>
          <a:bodyPr/>
          <a:lstStyle/>
          <a:p>
            <a:fld id="{C212EA20-0EA2-474C-A87A-AB5751F0A801}" type="slidenum">
              <a:rPr lang="zh-CN" altLang="en-US" smtClean="0"/>
              <a:t>12</a:t>
            </a:fld>
            <a:endParaRPr lang="zh-CN" altLang="en-US"/>
          </a:p>
        </p:txBody>
      </p:sp>
    </p:spTree>
    <p:extLst>
      <p:ext uri="{BB962C8B-B14F-4D97-AF65-F5344CB8AC3E}">
        <p14:creationId xmlns:p14="http://schemas.microsoft.com/office/powerpoint/2010/main" val="1049581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909213" y="1198597"/>
            <a:ext cx="10261601" cy="5016758"/>
          </a:xfrm>
          <a:prstGeom prst="rect">
            <a:avLst/>
          </a:prstGeom>
        </p:spPr>
        <p:txBody>
          <a:bodyPr wrap="square">
            <a:spAutoFit/>
          </a:bodyPr>
          <a:lstStyle/>
          <a:p>
            <a:r>
              <a:rPr lang="zh-CN" altLang="zh-CN" sz="3200" dirty="0">
                <a:latin typeface="Calibri" panose="020F0502020204030204" pitchFamily="34" charset="0"/>
                <a:cs typeface="Times New Roman" panose="02020603050405020304" pitchFamily="18" charset="0"/>
              </a:rPr>
              <a:t>（</a:t>
            </a:r>
            <a:r>
              <a:rPr lang="en-US" altLang="zh-CN" sz="3200" dirty="0">
                <a:latin typeface="Calibri" panose="020F0502020204030204" pitchFamily="34" charset="0"/>
                <a:cs typeface="Times New Roman" panose="02020603050405020304" pitchFamily="18" charset="0"/>
              </a:rPr>
              <a:t>1</a:t>
            </a:r>
            <a:r>
              <a:rPr lang="zh-CN" altLang="zh-CN" sz="3200" dirty="0">
                <a:latin typeface="Calibri" panose="020F0502020204030204" pitchFamily="34" charset="0"/>
                <a:cs typeface="Times New Roman" panose="02020603050405020304" pitchFamily="18" charset="0"/>
              </a:rPr>
              <a:t>）状态（</a:t>
            </a:r>
            <a:r>
              <a:rPr lang="en-US" altLang="zh-CN" sz="3200" dirty="0">
                <a:latin typeface="Calibri" panose="020F0502020204030204" pitchFamily="34" charset="0"/>
                <a:cs typeface="Times New Roman" panose="02020603050405020304" pitchFamily="18" charset="0"/>
              </a:rPr>
              <a:t>Stage</a:t>
            </a:r>
            <a:r>
              <a:rPr lang="zh-CN" altLang="zh-CN" sz="32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r>
              <a:rPr lang="zh-CN" altLang="zh-CN" sz="3200" dirty="0" smtClean="0">
                <a:latin typeface="Calibri" panose="020F0502020204030204" pitchFamily="34" charset="0"/>
                <a:cs typeface="Times New Roman" panose="02020603050405020304" pitchFamily="18" charset="0"/>
              </a:rPr>
              <a:t>；</a:t>
            </a:r>
            <a:endParaRPr lang="en-US" altLang="zh-CN" sz="3200" dirty="0" smtClean="0">
              <a:latin typeface="Calibri" panose="020F0502020204030204" pitchFamily="34" charset="0"/>
              <a:cs typeface="Times New Roman" panose="02020603050405020304" pitchFamily="18" charset="0"/>
            </a:endParaRPr>
          </a:p>
          <a:p>
            <a:endParaRPr lang="en-US" altLang="zh-CN" sz="3200" dirty="0" smtClean="0">
              <a:latin typeface="Calibri" panose="020F0502020204030204" pitchFamily="34" charset="0"/>
              <a:cs typeface="Times New Roman" panose="02020603050405020304" pitchFamily="18" charset="0"/>
            </a:endParaRPr>
          </a:p>
          <a:p>
            <a:r>
              <a:rPr lang="zh-CN" altLang="zh-CN" sz="3200" dirty="0" smtClean="0">
                <a:latin typeface="Calibri" panose="020F0502020204030204" pitchFamily="34" charset="0"/>
                <a:cs typeface="Times New Roman" panose="02020603050405020304" pitchFamily="18" charset="0"/>
              </a:rPr>
              <a:t>（</a:t>
            </a:r>
            <a:r>
              <a:rPr lang="en-US" altLang="zh-CN" sz="3200" dirty="0">
                <a:latin typeface="Calibri" panose="020F0502020204030204" pitchFamily="34" charset="0"/>
                <a:cs typeface="Times New Roman" panose="02020603050405020304" pitchFamily="18" charset="0"/>
              </a:rPr>
              <a:t>2</a:t>
            </a:r>
            <a:r>
              <a:rPr lang="zh-CN" altLang="zh-CN" sz="3200" dirty="0">
                <a:latin typeface="Calibri" panose="020F0502020204030204" pitchFamily="34" charset="0"/>
                <a:cs typeface="Times New Roman" panose="02020603050405020304" pitchFamily="18" charset="0"/>
              </a:rPr>
              <a:t>）事件（</a:t>
            </a:r>
            <a:r>
              <a:rPr lang="en-US" altLang="zh-CN" sz="3200" dirty="0">
                <a:latin typeface="Calibri" panose="020F0502020204030204" pitchFamily="34" charset="0"/>
                <a:cs typeface="Times New Roman" panose="02020603050405020304" pitchFamily="18" charset="0"/>
              </a:rPr>
              <a:t>Event</a:t>
            </a:r>
            <a:r>
              <a:rPr lang="zh-CN" altLang="zh-CN" sz="3200" dirty="0">
                <a:latin typeface="Calibri" panose="020F0502020204030204" pitchFamily="34" charset="0"/>
                <a:cs typeface="Times New Roman" panose="02020603050405020304" pitchFamily="18" charset="0"/>
              </a:rPr>
              <a:t>）：触发图由</a:t>
            </a:r>
            <a:r>
              <a:rPr lang="en-US" altLang="zh-CN" sz="3200" dirty="0">
                <a:latin typeface="Calibri" panose="020F0502020204030204" pitchFamily="34" charset="0"/>
                <a:cs typeface="Times New Roman" panose="02020603050405020304" pitchFamily="18" charset="0"/>
              </a:rPr>
              <a:t>T1</a:t>
            </a:r>
            <a:r>
              <a:rPr lang="zh-CN" altLang="zh-CN" sz="3200" dirty="0">
                <a:latin typeface="Calibri" panose="020F0502020204030204" pitchFamily="34" charset="0"/>
                <a:cs typeface="Times New Roman" panose="02020603050405020304" pitchFamily="18" charset="0"/>
              </a:rPr>
              <a:t>时刻的</a:t>
            </a:r>
            <a:r>
              <a:rPr lang="en-US" altLang="zh-CN" sz="3200" dirty="0">
                <a:latin typeface="Calibri" panose="020F0502020204030204" pitchFamily="34" charset="0"/>
                <a:cs typeface="Times New Roman" panose="02020603050405020304" pitchFamily="18" charset="0"/>
              </a:rPr>
              <a:t>Stage1</a:t>
            </a:r>
            <a:r>
              <a:rPr lang="zh-CN" altLang="zh-CN" sz="3200" dirty="0">
                <a:latin typeface="Calibri" panose="020F0502020204030204" pitchFamily="34" charset="0"/>
                <a:cs typeface="Times New Roman" panose="02020603050405020304" pitchFamily="18" charset="0"/>
              </a:rPr>
              <a:t>转换为</a:t>
            </a:r>
            <a:r>
              <a:rPr lang="en-US" altLang="zh-CN" sz="3200" dirty="0">
                <a:latin typeface="Calibri" panose="020F0502020204030204" pitchFamily="34" charset="0"/>
                <a:cs typeface="Times New Roman" panose="02020603050405020304" pitchFamily="18" charset="0"/>
              </a:rPr>
              <a:t>T2</a:t>
            </a:r>
            <a:r>
              <a:rPr lang="zh-CN" altLang="zh-CN" sz="3200" dirty="0">
                <a:latin typeface="Calibri" panose="020F0502020204030204" pitchFamily="34" charset="0"/>
                <a:cs typeface="Times New Roman" panose="02020603050405020304" pitchFamily="18" charset="0"/>
              </a:rPr>
              <a:t>时刻的</a:t>
            </a:r>
            <a:r>
              <a:rPr lang="en-US" altLang="zh-CN" sz="3200" dirty="0">
                <a:latin typeface="Calibri" panose="020F0502020204030204" pitchFamily="34" charset="0"/>
                <a:cs typeface="Times New Roman" panose="02020603050405020304" pitchFamily="18" charset="0"/>
              </a:rPr>
              <a:t>Stage2</a:t>
            </a:r>
            <a:r>
              <a:rPr lang="zh-CN" altLang="zh-CN" sz="3200" dirty="0">
                <a:latin typeface="Calibri" panose="020F0502020204030204" pitchFamily="34" charset="0"/>
                <a:cs typeface="Times New Roman" panose="02020603050405020304" pitchFamily="18" charset="0"/>
              </a:rPr>
              <a:t>的事件，例如在</a:t>
            </a:r>
            <a:r>
              <a:rPr lang="en-US" altLang="zh-CN" sz="3200" dirty="0">
                <a:latin typeface="Calibri" panose="020F0502020204030204" pitchFamily="34" charset="0"/>
                <a:cs typeface="Times New Roman" panose="02020603050405020304" pitchFamily="18" charset="0"/>
              </a:rPr>
              <a:t>T2</a:t>
            </a:r>
            <a:r>
              <a:rPr lang="zh-CN" altLang="zh-CN" sz="3200" dirty="0">
                <a:latin typeface="Calibri" panose="020F0502020204030204" pitchFamily="34" charset="0"/>
                <a:cs typeface="Times New Roman" panose="02020603050405020304" pitchFamily="18" charset="0"/>
              </a:rPr>
              <a:t>时刻新增加了一条边，将使得图由</a:t>
            </a:r>
            <a:r>
              <a:rPr lang="en-US" altLang="zh-CN" sz="3200" dirty="0">
                <a:latin typeface="Calibri" panose="020F0502020204030204" pitchFamily="34" charset="0"/>
                <a:cs typeface="Times New Roman" panose="02020603050405020304" pitchFamily="18" charset="0"/>
              </a:rPr>
              <a:t>Stage1</a:t>
            </a:r>
            <a:r>
              <a:rPr lang="zh-CN" altLang="zh-CN" sz="3200" dirty="0">
                <a:latin typeface="Calibri" panose="020F0502020204030204" pitchFamily="34" charset="0"/>
                <a:cs typeface="Times New Roman" panose="02020603050405020304" pitchFamily="18" charset="0"/>
              </a:rPr>
              <a:t>经过某种运算得到</a:t>
            </a:r>
            <a:r>
              <a:rPr lang="en-US" altLang="zh-CN" sz="3200" dirty="0">
                <a:latin typeface="Calibri" panose="020F0502020204030204" pitchFamily="34" charset="0"/>
                <a:cs typeface="Times New Roman" panose="02020603050405020304" pitchFamily="18" charset="0"/>
              </a:rPr>
              <a:t>Stage2</a:t>
            </a:r>
            <a:r>
              <a:rPr lang="zh-CN" altLang="zh-CN" sz="3200" dirty="0" smtClean="0">
                <a:latin typeface="Calibri" panose="020F0502020204030204" pitchFamily="34" charset="0"/>
                <a:cs typeface="Times New Roman" panose="02020603050405020304" pitchFamily="18" charset="0"/>
              </a:rPr>
              <a:t>。</a:t>
            </a:r>
            <a:endParaRPr lang="en-US" altLang="zh-CN" sz="3200" dirty="0" smtClean="0">
              <a:latin typeface="Calibri" panose="020F0502020204030204" pitchFamily="34" charset="0"/>
              <a:cs typeface="Times New Roman" panose="02020603050405020304" pitchFamily="18" charset="0"/>
            </a:endParaRPr>
          </a:p>
          <a:p>
            <a:endParaRPr lang="en-US" altLang="zh-CN" sz="3200" dirty="0" smtClean="0">
              <a:latin typeface="Calibri" panose="020F0502020204030204" pitchFamily="34" charset="0"/>
              <a:cs typeface="Times New Roman" panose="02020603050405020304" pitchFamily="18" charset="0"/>
            </a:endParaRPr>
          </a:p>
          <a:p>
            <a:r>
              <a:rPr lang="zh-CN" altLang="zh-CN" sz="3200" dirty="0" smtClean="0">
                <a:latin typeface="Calibri" panose="020F0502020204030204" pitchFamily="34" charset="0"/>
                <a:cs typeface="Times New Roman" panose="02020603050405020304" pitchFamily="18" charset="0"/>
              </a:rPr>
              <a:t>（</a:t>
            </a:r>
            <a:r>
              <a:rPr lang="en-US" altLang="zh-CN" sz="3200" dirty="0">
                <a:latin typeface="Calibri" panose="020F0502020204030204" pitchFamily="34" charset="0"/>
                <a:cs typeface="Times New Roman" panose="02020603050405020304" pitchFamily="18" charset="0"/>
              </a:rPr>
              <a:t>3</a:t>
            </a:r>
            <a:r>
              <a:rPr lang="zh-CN" altLang="zh-CN" sz="3200" dirty="0">
                <a:latin typeface="Calibri" panose="020F0502020204030204" pitchFamily="34" charset="0"/>
                <a:cs typeface="Times New Roman" panose="02020603050405020304" pitchFamily="18" charset="0"/>
              </a:rPr>
              <a:t>）更新（</a:t>
            </a:r>
            <a:r>
              <a:rPr lang="en-US" altLang="zh-CN" sz="3200" dirty="0">
                <a:latin typeface="Calibri" panose="020F0502020204030204" pitchFamily="34" charset="0"/>
                <a:cs typeface="Times New Roman" panose="02020603050405020304" pitchFamily="18" charset="0"/>
              </a:rPr>
              <a:t>Update</a:t>
            </a:r>
            <a:r>
              <a:rPr lang="zh-CN" altLang="zh-CN" sz="32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3200" dirty="0">
                <a:latin typeface="Calibri" panose="020F0502020204030204" pitchFamily="34" charset="0"/>
                <a:cs typeface="Times New Roman" panose="02020603050405020304" pitchFamily="18" charset="0"/>
              </a:rPr>
              <a:t>Stage1</a:t>
            </a:r>
            <a:r>
              <a:rPr lang="zh-CN" altLang="zh-CN" sz="3200" dirty="0">
                <a:latin typeface="Calibri" panose="020F0502020204030204" pitchFamily="34" charset="0"/>
                <a:cs typeface="Times New Roman" panose="02020603050405020304" pitchFamily="18" charset="0"/>
              </a:rPr>
              <a:t>转换成</a:t>
            </a:r>
            <a:r>
              <a:rPr lang="en-US" altLang="zh-CN" sz="3200" dirty="0">
                <a:latin typeface="Calibri" panose="020F0502020204030204" pitchFamily="34" charset="0"/>
                <a:cs typeface="Times New Roman" panose="02020603050405020304" pitchFamily="18" charset="0"/>
              </a:rPr>
              <a:t>Stage2</a:t>
            </a:r>
            <a:r>
              <a:rPr lang="zh-CN" altLang="zh-CN" sz="3200" dirty="0">
                <a:latin typeface="Calibri" panose="020F0502020204030204" pitchFamily="34" charset="0"/>
                <a:cs typeface="Times New Roman" panose="02020603050405020304" pitchFamily="18" charset="0"/>
              </a:rPr>
              <a:t>。</a:t>
            </a:r>
            <a:endParaRPr lang="zh-CN" altLang="en-US" sz="3200" dirty="0"/>
          </a:p>
        </p:txBody>
      </p:sp>
      <p:sp>
        <p:nvSpPr>
          <p:cNvPr id="10" name="灯片编号占位符 9"/>
          <p:cNvSpPr>
            <a:spLocks noGrp="1"/>
          </p:cNvSpPr>
          <p:nvPr>
            <p:ph type="sldNum" sz="quarter" idx="12"/>
          </p:nvPr>
        </p:nvSpPr>
        <p:spPr/>
        <p:txBody>
          <a:bodyPr/>
          <a:lstStyle/>
          <a:p>
            <a:fld id="{C212EA20-0EA2-474C-A87A-AB5751F0A801}" type="slidenum">
              <a:rPr lang="zh-CN" altLang="en-US" smtClean="0"/>
              <a:t>13</a:t>
            </a:fld>
            <a:endParaRPr lang="zh-CN" altLang="en-US"/>
          </a:p>
        </p:txBody>
      </p:sp>
    </p:spTree>
    <p:extLst>
      <p:ext uri="{BB962C8B-B14F-4D97-AF65-F5344CB8AC3E}">
        <p14:creationId xmlns:p14="http://schemas.microsoft.com/office/powerpoint/2010/main" val="2582512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775863" y="1102454"/>
                <a:ext cx="10020300" cy="3539430"/>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800" kern="100" dirty="0" smtClean="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𝑆𝑡𝑎𝑔𝑒</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𝑛</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𝑑</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𝑑</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zh-CN" altLang="zh-CN" sz="28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𝐸𝑣𝑒𝑛𝑡</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𝑚</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𝑎𝑑𝑑</m:t>
                    </m:r>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75863" y="1102454"/>
                <a:ext cx="10020300" cy="3539430"/>
              </a:xfrm>
              <a:prstGeom prst="rect">
                <a:avLst/>
              </a:prstGeom>
              <a:blipFill rotWithShape="0">
                <a:blip r:embed="rId3"/>
                <a:stretch>
                  <a:fillRect l="-1217" t="-2586" r="-4866"/>
                </a:stretch>
              </a:blipFill>
            </p:spPr>
            <p:txBody>
              <a:bodyPr/>
              <a:lstStyle/>
              <a:p>
                <a:r>
                  <a:rPr lang="zh-CN" altLang="en-US">
                    <a:noFill/>
                  </a:rPr>
                  <a:t> </a:t>
                </a:r>
              </a:p>
            </p:txBody>
          </p:sp>
        </mc:Fallback>
      </mc:AlternateContent>
      <p:sp>
        <p:nvSpPr>
          <p:cNvPr id="10" name="灯片编号占位符 9"/>
          <p:cNvSpPr>
            <a:spLocks noGrp="1"/>
          </p:cNvSpPr>
          <p:nvPr>
            <p:ph type="sldNum" sz="quarter" idx="12"/>
          </p:nvPr>
        </p:nvSpPr>
        <p:spPr/>
        <p:txBody>
          <a:bodyPr/>
          <a:lstStyle/>
          <a:p>
            <a:fld id="{C212EA20-0EA2-474C-A87A-AB5751F0A801}" type="slidenum">
              <a:rPr lang="zh-CN" altLang="en-US" smtClean="0"/>
              <a:t>14</a:t>
            </a:fld>
            <a:endParaRPr lang="zh-CN" altLang="en-US"/>
          </a:p>
        </p:txBody>
      </p:sp>
    </p:spTree>
    <p:extLst>
      <p:ext uri="{BB962C8B-B14F-4D97-AF65-F5344CB8AC3E}">
        <p14:creationId xmlns:p14="http://schemas.microsoft.com/office/powerpoint/2010/main" val="2877821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775863" y="1102454"/>
                <a:ext cx="10020300" cy="4114203"/>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a:p>
                <a:r>
                  <a:rPr lang="zh-CN" altLang="zh-CN" sz="2800" dirty="0"/>
                  <a:t>（</a:t>
                </a:r>
                <a:r>
                  <a:rPr lang="en-US" altLang="zh-CN" sz="2800" dirty="0"/>
                  <a:t>3</a:t>
                </a:r>
                <a:r>
                  <a:rPr lang="zh-CN" altLang="zh-CN" sz="2800" dirty="0"/>
                  <a:t>）定义图的</a:t>
                </a:r>
                <a14:m>
                  <m:oMath xmlns:m="http://schemas.openxmlformats.org/officeDocument/2006/math">
                    <m:r>
                      <a:rPr lang="en-US" altLang="zh-CN" sz="2800" i="1">
                        <a:latin typeface="Cambria Math" panose="02040503050406030204" pitchFamily="18" charset="0"/>
                      </a:rPr>
                      <m:t>𝑈𝑝𝑑𝑎𝑡𝑒</m:t>
                    </m:r>
                  </m:oMath>
                </a14:m>
                <a:r>
                  <a:rPr lang="zh-CN" altLang="zh-CN" sz="2800" dirty="0"/>
                  <a:t>方法：</a:t>
                </a:r>
              </a:p>
              <a:p>
                <a:r>
                  <a:rPr lang="en-US" altLang="zh-CN" sz="2800" dirty="0"/>
                  <a:t>	</a:t>
                </a:r>
                <a:r>
                  <a:rPr lang="zh-CN" altLang="zh-CN" sz="2800" dirty="0"/>
                  <a:t>针对事件</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oMath>
                </a14:m>
                <a:r>
                  <a:rPr lang="zh-CN" altLang="zh-CN" sz="2800" dirty="0"/>
                  <a:t>，它表示新增了边</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𝑘</m:t>
                        </m:r>
                      </m:sub>
                    </m:sSub>
                  </m:oMath>
                </a14:m>
                <a:r>
                  <a:rPr lang="zh-CN" altLang="zh-CN" sz="2800" dirty="0"/>
                  <a:t>，设</a:t>
                </a:r>
                <a14:m>
                  <m:oMath xmlns:m="http://schemas.openxmlformats.org/officeDocument/2006/math">
                    <m:r>
                      <a:rPr lang="zh-CN" altLang="zh-CN" sz="2800">
                        <a:latin typeface="Cambria Math" panose="02040503050406030204" pitchFamily="18" charset="0"/>
                      </a:rPr>
                      <m:t>边</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𝑘</m:t>
                        </m:r>
                      </m:sub>
                    </m:sSub>
                  </m:oMath>
                </a14:m>
                <a:r>
                  <a:rPr lang="zh-CN" altLang="zh-CN" sz="2800" dirty="0"/>
                  <a:t>的源点和目标点分别为</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sub>
                    </m:sSub>
                  </m:oMath>
                </a14:m>
                <a:r>
                  <a:rPr lang="zh-CN" altLang="zh-CN" sz="2800" dirty="0"/>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r>
                      <a:rPr lang="en-US" altLang="zh-CN" sz="2800">
                        <a:latin typeface="Cambria Math" panose="02040503050406030204" pitchFamily="18" charset="0"/>
                      </a:rPr>
                      <m:t>∈1,2,…</m:t>
                    </m:r>
                    <m:r>
                      <m:rPr>
                        <m:sty m:val="p"/>
                      </m:rPr>
                      <a:rPr lang="en-US" altLang="zh-CN" sz="2800">
                        <a:latin typeface="Cambria Math" panose="02040503050406030204" pitchFamily="18" charset="0"/>
                      </a:rPr>
                      <m:t>n</m:t>
                    </m:r>
                  </m:oMath>
                </a14:m>
                <a:r>
                  <a:rPr lang="zh-CN" altLang="zh-CN" sz="2800" dirty="0"/>
                  <a:t>。</a:t>
                </a:r>
                <a14:m>
                  <m:oMath xmlns:m="http://schemas.openxmlformats.org/officeDocument/2006/math">
                    <m:r>
                      <a:rPr lang="zh-CN" altLang="zh-CN" sz="2800">
                        <a:latin typeface="Cambria Math" panose="02040503050406030204" pitchFamily="18" charset="0"/>
                      </a:rPr>
                      <m:t>顶点</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sub>
                    </m:sSub>
                  </m:oMath>
                </a14:m>
                <a:r>
                  <a:rPr lang="zh-CN" altLang="zh-CN" sz="2800" dirty="0"/>
                  <a:t>在</a:t>
                </a:r>
                <a14:m>
                  <m:oMath xmlns:m="http://schemas.openxmlformats.org/officeDocument/2006/math">
                    <m:r>
                      <a:rPr lang="en-US" altLang="zh-CN" sz="2800" i="1" kern="100" smtClean="0">
                        <a:latin typeface="Cambria Math" panose="02040503050406030204" pitchFamily="18" charset="0"/>
                        <a:cs typeface="Times New Roman" panose="02020603050405020304" pitchFamily="18" charset="0"/>
                      </a:rPr>
                      <m:t>𝑆𝑡𝑎𝑔𝑒</m:t>
                    </m:r>
                  </m:oMath>
                </a14:m>
                <a:r>
                  <a:rPr lang="zh-CN" altLang="zh-CN" sz="2800" dirty="0"/>
                  <a:t>中对应的状态分别是</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𝑠</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ub>
                        </m:sSub>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𝑠</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sub>
                        </m:sSub>
                      </m:sub>
                    </m:sSub>
                  </m:oMath>
                </a14:m>
                <a:r>
                  <a:rPr lang="zh-CN" altLang="zh-CN" sz="2800" dirty="0"/>
                  <a:t>。更新规则如下，首先检测</a:t>
                </a:r>
                <a14:m>
                  <m:oMath xmlns:m="http://schemas.openxmlformats.org/officeDocument/2006/math">
                    <m:r>
                      <a:rPr lang="en-US" altLang="zh-CN" sz="2800" i="1" kern="100" smtClean="0">
                        <a:latin typeface="Cambria Math" panose="02040503050406030204" pitchFamily="18" charset="0"/>
                        <a:cs typeface="Times New Roman" panose="02020603050405020304" pitchFamily="18" charset="0"/>
                      </a:rPr>
                      <m:t>𝑆𝑡𝑎𝑔𝑒</m:t>
                    </m:r>
                  </m:oMath>
                </a14:m>
                <a:r>
                  <a:rPr lang="zh-CN" altLang="zh-CN" sz="2800" dirty="0"/>
                  <a:t>中是否有这两个顶点的状态，如果没有，添加这两个顶点的初始状态，即记录当前这两个顶点的度为</a:t>
                </a:r>
                <a:r>
                  <a:rPr lang="en-US" altLang="zh-CN" sz="2800" dirty="0"/>
                  <a:t>1</a:t>
                </a:r>
                <a:r>
                  <a:rPr lang="zh-CN" altLang="zh-CN" sz="2800" dirty="0"/>
                  <a:t>，如果有，则将这两个顶点的度分别加</a:t>
                </a:r>
                <a:r>
                  <a:rPr lang="en-US" altLang="zh-CN" sz="2800" dirty="0"/>
                  <a:t>1</a:t>
                </a:r>
                <a:r>
                  <a:rPr lang="zh-CN" altLang="zh-CN" sz="2800" dirty="0"/>
                  <a:t>。</a:t>
                </a:r>
                <a:endParaRPr lang="en-US" altLang="zh-CN" sz="28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75863" y="1102454"/>
                <a:ext cx="10020300" cy="4114203"/>
              </a:xfrm>
              <a:prstGeom prst="rect">
                <a:avLst/>
              </a:prstGeom>
              <a:blipFill rotWithShape="0">
                <a:blip r:embed="rId3"/>
                <a:stretch>
                  <a:fillRect l="-1217" t="-2222" r="-547" b="-2963"/>
                </a:stretch>
              </a:blipFill>
            </p:spPr>
            <p:txBody>
              <a:bodyPr/>
              <a:lstStyle/>
              <a:p>
                <a:r>
                  <a:rPr lang="zh-CN" altLang="en-US">
                    <a:noFill/>
                  </a:rPr>
                  <a:t> </a:t>
                </a:r>
              </a:p>
            </p:txBody>
          </p:sp>
        </mc:Fallback>
      </mc:AlternateContent>
      <p:sp>
        <p:nvSpPr>
          <p:cNvPr id="10" name="灯片编号占位符 9"/>
          <p:cNvSpPr>
            <a:spLocks noGrp="1"/>
          </p:cNvSpPr>
          <p:nvPr>
            <p:ph type="sldNum" sz="quarter" idx="12"/>
          </p:nvPr>
        </p:nvSpPr>
        <p:spPr/>
        <p:txBody>
          <a:bodyPr/>
          <a:lstStyle/>
          <a:p>
            <a:fld id="{C212EA20-0EA2-474C-A87A-AB5751F0A801}" type="slidenum">
              <a:rPr lang="zh-CN" altLang="en-US" smtClean="0"/>
              <a:t>15</a:t>
            </a:fld>
            <a:endParaRPr lang="zh-CN" altLang="en-US"/>
          </a:p>
        </p:txBody>
      </p:sp>
    </p:spTree>
    <p:extLst>
      <p:ext uri="{BB962C8B-B14F-4D97-AF65-F5344CB8AC3E}">
        <p14:creationId xmlns:p14="http://schemas.microsoft.com/office/powerpoint/2010/main" val="1768174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sz="2800" kern="100" dirty="0">
              <a:latin typeface="Calibri" panose="020F0502020204030204" pitchFamily="34"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1715253" y="1877671"/>
            <a:ext cx="8141519" cy="4034607"/>
          </a:xfrm>
          <a:prstGeom prst="rect">
            <a:avLst/>
          </a:prstGeom>
        </p:spPr>
      </p:pic>
      <p:sp>
        <p:nvSpPr>
          <p:cNvPr id="11" name="灯片编号占位符 10"/>
          <p:cNvSpPr>
            <a:spLocks noGrp="1"/>
          </p:cNvSpPr>
          <p:nvPr>
            <p:ph type="sldNum" sz="quarter" idx="12"/>
          </p:nvPr>
        </p:nvSpPr>
        <p:spPr/>
        <p:txBody>
          <a:bodyPr/>
          <a:lstStyle/>
          <a:p>
            <a:fld id="{C212EA20-0EA2-474C-A87A-AB5751F0A801}" type="slidenum">
              <a:rPr lang="zh-CN" altLang="en-US" smtClean="0"/>
              <a:t>16</a:t>
            </a:fld>
            <a:endParaRPr lang="zh-CN" altLang="en-US"/>
          </a:p>
        </p:txBody>
      </p:sp>
    </p:spTree>
    <p:extLst>
      <p:ext uri="{BB962C8B-B14F-4D97-AF65-F5344CB8AC3E}">
        <p14:creationId xmlns:p14="http://schemas.microsoft.com/office/powerpoint/2010/main" val="1427283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模型</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523220"/>
          </a:xfrm>
          <a:prstGeom prst="rect">
            <a:avLst/>
          </a:prstGeom>
        </p:spPr>
        <p:txBody>
          <a:bodyPr wrap="squar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状态的分布式存储和并发更新</a:t>
            </a: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332569687"/>
              </p:ext>
            </p:extLst>
          </p:nvPr>
        </p:nvGraphicFramePr>
        <p:xfrm>
          <a:off x="2284185" y="1698604"/>
          <a:ext cx="7120537" cy="4578582"/>
        </p:xfrm>
        <a:graphic>
          <a:graphicData uri="http://schemas.openxmlformats.org/presentationml/2006/ole">
            <mc:AlternateContent xmlns:mc="http://schemas.openxmlformats.org/markup-compatibility/2006">
              <mc:Choice xmlns:v="urn:schemas-microsoft-com:vml" Requires="v">
                <p:oleObj spid="_x0000_s17466" name="Visio" r:id="rId4" imgW="29266273" imgH="18803427" progId="Visio.Drawing.15">
                  <p:embed/>
                </p:oleObj>
              </mc:Choice>
              <mc:Fallback>
                <p:oleObj name="Visio" r:id="rId4" imgW="29266273" imgH="18803427" progId="Visio.Drawing.15">
                  <p:embed/>
                  <p:pic>
                    <p:nvPicPr>
                      <p:cNvPr id="0" name="Object 1"/>
                      <p:cNvPicPr>
                        <a:picLocks noChangeAspect="1" noChangeArrowheads="1"/>
                      </p:cNvPicPr>
                      <p:nvPr/>
                    </p:nvPicPr>
                    <p:blipFill>
                      <a:blip r:embed="rId5"/>
                      <a:srcRect/>
                      <a:stretch>
                        <a:fillRect/>
                      </a:stretch>
                    </p:blipFill>
                    <p:spPr bwMode="auto">
                      <a:xfrm>
                        <a:off x="2284185" y="1698604"/>
                        <a:ext cx="7120537" cy="4578582"/>
                      </a:xfrm>
                      <a:prstGeom prst="rect">
                        <a:avLst/>
                      </a:prstGeom>
                      <a:noFill/>
                    </p:spPr>
                  </p:pic>
                </p:oleObj>
              </mc:Fallback>
            </mc:AlternateContent>
          </a:graphicData>
        </a:graphic>
      </p:graphicFrame>
      <p:sp>
        <p:nvSpPr>
          <p:cNvPr id="13" name="灯片编号占位符 12"/>
          <p:cNvSpPr>
            <a:spLocks noGrp="1"/>
          </p:cNvSpPr>
          <p:nvPr>
            <p:ph type="sldNum" sz="quarter" idx="12"/>
          </p:nvPr>
        </p:nvSpPr>
        <p:spPr/>
        <p:txBody>
          <a:bodyPr/>
          <a:lstStyle/>
          <a:p>
            <a:fld id="{C212EA20-0EA2-474C-A87A-AB5751F0A801}" type="slidenum">
              <a:rPr lang="zh-CN" altLang="en-US" smtClean="0"/>
              <a:t>17</a:t>
            </a:fld>
            <a:endParaRPr lang="zh-CN" altLang="en-US"/>
          </a:p>
        </p:txBody>
      </p:sp>
    </p:spTree>
    <p:extLst>
      <p:ext uri="{BB962C8B-B14F-4D97-AF65-F5344CB8AC3E}">
        <p14:creationId xmlns:p14="http://schemas.microsoft.com/office/powerpoint/2010/main" val="3939166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5693866"/>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Connected Components</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PageRank</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Single Source Shortest Path</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K-Core</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K-truss</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a:t>
            </a: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18</a:t>
            </a:fld>
            <a:endParaRPr lang="zh-CN" altLang="en-US"/>
          </a:p>
        </p:txBody>
      </p:sp>
    </p:spTree>
    <p:extLst>
      <p:ext uri="{BB962C8B-B14F-4D97-AF65-F5344CB8AC3E}">
        <p14:creationId xmlns:p14="http://schemas.microsoft.com/office/powerpoint/2010/main" val="430150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nvGrpSpPr>
          <p:cNvPr id="18" name="组合 17"/>
          <p:cNvGrpSpPr/>
          <p:nvPr/>
        </p:nvGrpSpPr>
        <p:grpSpPr>
          <a:xfrm>
            <a:off x="1965118" y="1886706"/>
            <a:ext cx="3402749" cy="3853694"/>
            <a:chOff x="2400300" y="2106671"/>
            <a:chExt cx="2428875" cy="3224128"/>
          </a:xfrm>
        </p:grpSpPr>
        <p:graphicFrame>
          <p:nvGraphicFramePr>
            <p:cNvPr id="10" name="对象 9"/>
            <p:cNvGraphicFramePr>
              <a:graphicFrameLocks noChangeAspect="1"/>
            </p:cNvGraphicFramePr>
            <p:nvPr>
              <p:extLst>
                <p:ext uri="{D42A27DB-BD31-4B8C-83A1-F6EECF244321}">
                  <p14:modId xmlns:p14="http://schemas.microsoft.com/office/powerpoint/2010/main" val="3645597075"/>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18536" name="Visio" r:id="rId4" imgW="5249789" imgH="5698709" progId="Visio.Drawing.15">
                    <p:embed/>
                  </p:oleObj>
                </mc:Choice>
                <mc:Fallback>
                  <p:oleObj name="Visio" r:id="rId4" imgW="5249789" imgH="5698709"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p:cNvSpPr txBox="1"/>
            <p:nvPr/>
          </p:nvSpPr>
          <p:spPr>
            <a:xfrm>
              <a:off x="2743199" y="4961467"/>
              <a:ext cx="2085975" cy="369332"/>
            </a:xfrm>
            <a:prstGeom prst="rect">
              <a:avLst/>
            </a:prstGeom>
            <a:noFill/>
          </p:spPr>
          <p:txBody>
            <a:bodyPr wrap="square" rtlCol="0">
              <a:spAutoFit/>
            </a:bodyPr>
            <a:lstStyle/>
            <a:p>
              <a:r>
                <a:rPr lang="zh-CN" altLang="en-US" dirty="0"/>
                <a:t>微</a:t>
              </a:r>
              <a:r>
                <a:rPr lang="zh-CN" altLang="en-US" dirty="0" smtClean="0"/>
                <a:t>博粉丝网络</a:t>
              </a:r>
              <a:endParaRPr lang="zh-CN" altLang="en-US" dirty="0"/>
            </a:p>
          </p:txBody>
        </p:sp>
      </p:grpSp>
      <p:grpSp>
        <p:nvGrpSpPr>
          <p:cNvPr id="19" name="组合 18"/>
          <p:cNvGrpSpPr/>
          <p:nvPr/>
        </p:nvGrpSpPr>
        <p:grpSpPr>
          <a:xfrm>
            <a:off x="6706285" y="2056561"/>
            <a:ext cx="3267448" cy="3683839"/>
            <a:chOff x="6706285" y="2056561"/>
            <a:chExt cx="2686050" cy="3274238"/>
          </a:xfrm>
        </p:grpSpPr>
        <p:graphicFrame>
          <p:nvGraphicFramePr>
            <p:cNvPr id="11" name="对象 10"/>
            <p:cNvGraphicFramePr>
              <a:graphicFrameLocks noChangeAspect="1"/>
            </p:cNvGraphicFramePr>
            <p:nvPr>
              <p:extLst>
                <p:ext uri="{D42A27DB-BD31-4B8C-83A1-F6EECF244321}">
                  <p14:modId xmlns:p14="http://schemas.microsoft.com/office/powerpoint/2010/main" val="2800556439"/>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18537" name="Visio" r:id="rId6" imgW="5251048" imgH="5158477" progId="Visio.Drawing.15">
                    <p:embed/>
                  </p:oleObj>
                </mc:Choice>
                <mc:Fallback>
                  <p:oleObj name="Visio" r:id="rId6" imgW="5251048" imgH="5158477"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本框 16"/>
            <p:cNvSpPr txBox="1"/>
            <p:nvPr/>
          </p:nvSpPr>
          <p:spPr>
            <a:xfrm>
              <a:off x="7117336" y="4961467"/>
              <a:ext cx="2085975" cy="369332"/>
            </a:xfrm>
            <a:prstGeom prst="rect">
              <a:avLst/>
            </a:prstGeom>
            <a:noFill/>
          </p:spPr>
          <p:txBody>
            <a:bodyPr wrap="square" rtlCol="0">
              <a:spAutoFit/>
            </a:bodyPr>
            <a:lstStyle/>
            <a:p>
              <a:r>
                <a:rPr lang="zh-CN" altLang="en-US" dirty="0"/>
                <a:t>微</a:t>
              </a:r>
              <a:r>
                <a:rPr lang="zh-CN" altLang="en-US" dirty="0" smtClean="0"/>
                <a:t>信朋友圈网络</a:t>
              </a:r>
              <a:endParaRPr lang="zh-CN" altLang="en-US" dirty="0"/>
            </a:p>
          </p:txBody>
        </p:sp>
      </p:grpSp>
      <p:sp>
        <p:nvSpPr>
          <p:cNvPr id="20" name="灯片编号占位符 19"/>
          <p:cNvSpPr>
            <a:spLocks noGrp="1"/>
          </p:cNvSpPr>
          <p:nvPr>
            <p:ph type="sldNum" sz="quarter" idx="12"/>
          </p:nvPr>
        </p:nvSpPr>
        <p:spPr/>
        <p:txBody>
          <a:bodyPr/>
          <a:lstStyle/>
          <a:p>
            <a:fld id="{C212EA20-0EA2-474C-A87A-AB5751F0A801}" type="slidenum">
              <a:rPr lang="zh-CN" altLang="en-US" smtClean="0"/>
              <a:t>19</a:t>
            </a:fld>
            <a:endParaRPr lang="zh-CN" altLang="en-US"/>
          </a:p>
        </p:txBody>
      </p:sp>
    </p:spTree>
    <p:extLst>
      <p:ext uri="{BB962C8B-B14F-4D97-AF65-F5344CB8AC3E}">
        <p14:creationId xmlns:p14="http://schemas.microsoft.com/office/powerpoint/2010/main" val="1107031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6" name="右箭头 5"/>
          <p:cNvSpPr/>
          <p:nvPr/>
        </p:nvSpPr>
        <p:spPr>
          <a:xfrm>
            <a:off x="408214" y="2579914"/>
            <a:ext cx="11348357" cy="1191985"/>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同心圆 6"/>
          <p:cNvSpPr/>
          <p:nvPr/>
        </p:nvSpPr>
        <p:spPr>
          <a:xfrm>
            <a:off x="871092"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p:nvSpPr>
        <p:spPr>
          <a:xfrm>
            <a:off x="2705334"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nvSpPr>
        <p:spPr>
          <a:xfrm>
            <a:off x="280377" y="3771898"/>
            <a:ext cx="2041072" cy="523220"/>
          </a:xfrm>
          <a:prstGeom prst="rect">
            <a:avLst/>
          </a:prstGeom>
          <a:noFill/>
        </p:spPr>
        <p:txBody>
          <a:bodyPr wrap="square" rtlCol="0">
            <a:spAutoFit/>
          </a:bodyPr>
          <a:lstStyle/>
          <a:p>
            <a:r>
              <a:rPr lang="zh-CN" altLang="en-US" sz="2800" dirty="0" smtClean="0"/>
              <a:t>背景</a:t>
            </a:r>
            <a:r>
              <a:rPr lang="zh-CN" altLang="en-US" sz="2800" dirty="0" smtClean="0"/>
              <a:t>和现状</a:t>
            </a:r>
            <a:endParaRPr lang="zh-CN" altLang="en-US" sz="2800" dirty="0"/>
          </a:p>
        </p:txBody>
      </p:sp>
      <p:sp>
        <p:nvSpPr>
          <p:cNvPr id="13" name="文本框 12"/>
          <p:cNvSpPr txBox="1"/>
          <p:nvPr/>
        </p:nvSpPr>
        <p:spPr>
          <a:xfrm>
            <a:off x="2329150" y="2187630"/>
            <a:ext cx="2041072" cy="523220"/>
          </a:xfrm>
          <a:prstGeom prst="rect">
            <a:avLst/>
          </a:prstGeom>
          <a:noFill/>
        </p:spPr>
        <p:txBody>
          <a:bodyPr wrap="square" rtlCol="0">
            <a:spAutoFit/>
          </a:bodyPr>
          <a:lstStyle/>
          <a:p>
            <a:r>
              <a:rPr lang="zh-CN" altLang="en-US" sz="2800" dirty="0" smtClean="0"/>
              <a:t>论文工作</a:t>
            </a:r>
            <a:endParaRPr lang="zh-CN" altLang="en-US" sz="2800" dirty="0"/>
          </a:p>
        </p:txBody>
      </p:sp>
      <p:sp>
        <p:nvSpPr>
          <p:cNvPr id="14" name="同心圆 13"/>
          <p:cNvSpPr/>
          <p:nvPr/>
        </p:nvSpPr>
        <p:spPr>
          <a:xfrm>
            <a:off x="4539576"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3878268" y="3775405"/>
            <a:ext cx="2041072" cy="2000548"/>
          </a:xfrm>
          <a:prstGeom prst="rect">
            <a:avLst/>
          </a:prstGeom>
          <a:noFill/>
        </p:spPr>
        <p:txBody>
          <a:bodyPr wrap="square" rtlCol="0">
            <a:spAutoFit/>
          </a:bodyPr>
          <a:lstStyle/>
          <a:p>
            <a:r>
              <a:rPr lang="zh-CN" altLang="en-US" sz="2800" dirty="0" smtClean="0"/>
              <a:t>  系统设计</a:t>
            </a:r>
            <a:endParaRPr lang="en-US" altLang="zh-CN" sz="2800" dirty="0" smtClean="0"/>
          </a:p>
          <a:p>
            <a:pPr marL="457200" indent="-457200">
              <a:buFont typeface="Wingdings" panose="05000000000000000000" pitchFamily="2" charset="2"/>
              <a:buChar char="Ø"/>
            </a:pPr>
            <a:r>
              <a:rPr lang="zh-CN" altLang="en-US" sz="2400" dirty="0" smtClean="0"/>
              <a:t>架构设计</a:t>
            </a:r>
            <a:endParaRPr lang="en-US" altLang="zh-CN" sz="2400" dirty="0" smtClean="0"/>
          </a:p>
          <a:p>
            <a:pPr marL="457200" indent="-457200">
              <a:buFont typeface="Wingdings" panose="05000000000000000000" pitchFamily="2" charset="2"/>
              <a:buChar char="Ø"/>
            </a:pPr>
            <a:r>
              <a:rPr lang="zh-CN" altLang="en-US" sz="2400" dirty="0" smtClean="0"/>
              <a:t>框架设计</a:t>
            </a:r>
            <a:endParaRPr lang="en-US" altLang="zh-CN" sz="2400" dirty="0" smtClean="0"/>
          </a:p>
          <a:p>
            <a:pPr marL="457200" indent="-457200">
              <a:buFont typeface="Wingdings" panose="05000000000000000000" pitchFamily="2" charset="2"/>
              <a:buChar char="Ø"/>
            </a:pPr>
            <a:r>
              <a:rPr lang="zh-CN" altLang="en-US" sz="2400" dirty="0" smtClean="0"/>
              <a:t>模型设计</a:t>
            </a:r>
            <a:endParaRPr lang="en-US" altLang="zh-CN" sz="2400" dirty="0" smtClean="0"/>
          </a:p>
          <a:p>
            <a:pPr marL="457200" indent="-457200">
              <a:buFont typeface="Wingdings" panose="05000000000000000000" pitchFamily="2" charset="2"/>
              <a:buChar char="Ø"/>
            </a:pPr>
            <a:r>
              <a:rPr lang="zh-CN" altLang="en-US" sz="2400" dirty="0"/>
              <a:t>算法设计</a:t>
            </a:r>
          </a:p>
        </p:txBody>
      </p:sp>
      <p:sp>
        <p:nvSpPr>
          <p:cNvPr id="17" name="同心圆 16"/>
          <p:cNvSpPr/>
          <p:nvPr/>
        </p:nvSpPr>
        <p:spPr>
          <a:xfrm>
            <a:off x="6373818"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722831" y="987877"/>
            <a:ext cx="2041072" cy="2000548"/>
          </a:xfrm>
          <a:prstGeom prst="rect">
            <a:avLst/>
          </a:prstGeom>
          <a:noFill/>
        </p:spPr>
        <p:txBody>
          <a:bodyPr wrap="square" rtlCol="0">
            <a:spAutoFit/>
          </a:bodyPr>
          <a:lstStyle/>
          <a:p>
            <a:r>
              <a:rPr lang="zh-CN" altLang="en-US" sz="2800" dirty="0" smtClean="0"/>
              <a:t>  系统实现</a:t>
            </a:r>
          </a:p>
          <a:p>
            <a:pPr marL="457200" indent="-457200">
              <a:buFont typeface="Wingdings" panose="05000000000000000000" pitchFamily="2" charset="2"/>
              <a:buChar char="Ø"/>
            </a:pPr>
            <a:r>
              <a:rPr lang="zh-CN" altLang="en-US" sz="2400" dirty="0" smtClean="0"/>
              <a:t>框架实现</a:t>
            </a:r>
            <a:endParaRPr lang="en-US" altLang="zh-CN" sz="2400" dirty="0" smtClean="0"/>
          </a:p>
          <a:p>
            <a:pPr marL="457200" indent="-457200">
              <a:buFont typeface="Wingdings" panose="05000000000000000000" pitchFamily="2" charset="2"/>
              <a:buChar char="Ø"/>
            </a:pPr>
            <a:r>
              <a:rPr lang="zh-CN" altLang="en-US" sz="2400" dirty="0" smtClean="0"/>
              <a:t>模型实现</a:t>
            </a:r>
            <a:endParaRPr lang="en-US" altLang="zh-CN" sz="2400" dirty="0" smtClean="0"/>
          </a:p>
          <a:p>
            <a:pPr marL="457200" indent="-457200">
              <a:buFont typeface="Wingdings" panose="05000000000000000000" pitchFamily="2" charset="2"/>
              <a:buChar char="Ø"/>
            </a:pPr>
            <a:r>
              <a:rPr lang="zh-CN" altLang="en-US" sz="2400" dirty="0"/>
              <a:t>算法实现</a:t>
            </a:r>
            <a:endParaRPr lang="en-US" altLang="zh-CN" sz="2400" dirty="0"/>
          </a:p>
          <a:p>
            <a:pPr marL="457200" indent="-457200">
              <a:buFont typeface="Wingdings" panose="05000000000000000000" pitchFamily="2" charset="2"/>
              <a:buChar char="Ø"/>
            </a:pPr>
            <a:endParaRPr lang="en-US" altLang="zh-CN" sz="2400" dirty="0" smtClean="0"/>
          </a:p>
        </p:txBody>
      </p:sp>
      <p:sp>
        <p:nvSpPr>
          <p:cNvPr id="19" name="同心圆 18"/>
          <p:cNvSpPr/>
          <p:nvPr/>
        </p:nvSpPr>
        <p:spPr>
          <a:xfrm>
            <a:off x="8188911"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7585823" y="3800239"/>
            <a:ext cx="2041072" cy="2000548"/>
          </a:xfrm>
          <a:prstGeom prst="rect">
            <a:avLst/>
          </a:prstGeom>
          <a:noFill/>
        </p:spPr>
        <p:txBody>
          <a:bodyPr wrap="square" rtlCol="0">
            <a:spAutoFit/>
          </a:bodyPr>
          <a:lstStyle/>
          <a:p>
            <a:r>
              <a:rPr lang="zh-CN" altLang="en-US" sz="2800" dirty="0" smtClean="0"/>
              <a:t>  系统验证</a:t>
            </a:r>
          </a:p>
          <a:p>
            <a:pPr marL="457200" indent="-457200">
              <a:buFont typeface="Wingdings" panose="05000000000000000000" pitchFamily="2" charset="2"/>
              <a:buChar char="Ø"/>
            </a:pPr>
            <a:r>
              <a:rPr lang="zh-CN" altLang="en-US" sz="2400" dirty="0" smtClean="0"/>
              <a:t>实验设计</a:t>
            </a:r>
            <a:endParaRPr lang="en-US" altLang="zh-CN" sz="2400" dirty="0" smtClean="0"/>
          </a:p>
          <a:p>
            <a:pPr marL="457200" indent="-457200">
              <a:buFont typeface="Wingdings" panose="05000000000000000000" pitchFamily="2" charset="2"/>
              <a:buChar char="Ø"/>
            </a:pPr>
            <a:r>
              <a:rPr lang="zh-CN" altLang="en-US" sz="2400" dirty="0"/>
              <a:t>实验结果</a:t>
            </a:r>
            <a:endParaRPr lang="en-US" altLang="zh-CN" sz="2400" dirty="0"/>
          </a:p>
          <a:p>
            <a:pPr marL="457200" indent="-457200">
              <a:buFont typeface="Wingdings" panose="05000000000000000000" pitchFamily="2" charset="2"/>
              <a:buChar char="Ø"/>
            </a:pPr>
            <a:r>
              <a:rPr lang="zh-CN" altLang="en-US" sz="2400" dirty="0"/>
              <a:t>实验结论</a:t>
            </a:r>
            <a:endParaRPr lang="en-US" altLang="zh-CN" sz="2400" dirty="0"/>
          </a:p>
          <a:p>
            <a:pPr marL="457200" indent="-457200">
              <a:buFont typeface="Wingdings" panose="05000000000000000000" pitchFamily="2" charset="2"/>
              <a:buChar char="Ø"/>
            </a:pPr>
            <a:r>
              <a:rPr lang="zh-CN" altLang="en-US" sz="2400" dirty="0"/>
              <a:t>应用</a:t>
            </a:r>
            <a:endParaRPr lang="en-US" altLang="zh-CN" sz="2400" dirty="0"/>
          </a:p>
        </p:txBody>
      </p:sp>
      <p:sp>
        <p:nvSpPr>
          <p:cNvPr id="25" name="同心圆 24"/>
          <p:cNvSpPr/>
          <p:nvPr/>
        </p:nvSpPr>
        <p:spPr>
          <a:xfrm>
            <a:off x="10062943" y="2782186"/>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p:cNvSpPr txBox="1"/>
          <p:nvPr/>
        </p:nvSpPr>
        <p:spPr>
          <a:xfrm>
            <a:off x="9397051" y="2117581"/>
            <a:ext cx="2326257" cy="523220"/>
          </a:xfrm>
          <a:prstGeom prst="rect">
            <a:avLst/>
          </a:prstGeom>
          <a:noFill/>
        </p:spPr>
        <p:txBody>
          <a:bodyPr wrap="square" rtlCol="0">
            <a:spAutoFit/>
          </a:bodyPr>
          <a:lstStyle/>
          <a:p>
            <a:r>
              <a:rPr lang="zh-CN" altLang="en-US" sz="2800" dirty="0" smtClean="0"/>
              <a:t>总结 </a:t>
            </a:r>
            <a:r>
              <a:rPr lang="en-US" altLang="zh-CN" sz="2800" dirty="0" smtClean="0"/>
              <a:t>&amp; </a:t>
            </a:r>
            <a:r>
              <a:rPr lang="zh-CN" altLang="en-US" sz="2800" dirty="0" smtClean="0"/>
              <a:t>计划</a:t>
            </a:r>
            <a:endParaRPr lang="zh-CN" altLang="en-US" sz="2800" dirty="0"/>
          </a:p>
        </p:txBody>
      </p:sp>
      <p:sp>
        <p:nvSpPr>
          <p:cNvPr id="4" name="灯片编号占位符 3"/>
          <p:cNvSpPr>
            <a:spLocks noGrp="1"/>
          </p:cNvSpPr>
          <p:nvPr>
            <p:ph type="sldNum" sz="quarter" idx="12"/>
          </p:nvPr>
        </p:nvSpPr>
        <p:spPr/>
        <p:txBody>
          <a:bodyPr/>
          <a:lstStyle/>
          <a:p>
            <a:fld id="{C212EA20-0EA2-474C-A87A-AB5751F0A801}" type="slidenum">
              <a:rPr lang="zh-CN" altLang="en-US" smtClean="0"/>
              <a:t>2</a:t>
            </a:fld>
            <a:endParaRPr lang="zh-CN" altLang="en-US"/>
          </a:p>
        </p:txBody>
      </p:sp>
    </p:spTree>
    <p:extLst>
      <p:ext uri="{BB962C8B-B14F-4D97-AF65-F5344CB8AC3E}">
        <p14:creationId xmlns:p14="http://schemas.microsoft.com/office/powerpoint/2010/main" val="1313038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5" name="矩形 14"/>
              <p:cNvSpPr/>
              <p:nvPr/>
            </p:nvSpPr>
            <p:spPr>
              <a:xfrm>
                <a:off x="646827" y="2221003"/>
                <a:ext cx="10149336" cy="2677656"/>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𝑆𝑡𝑎𝑔𝑒</m:t>
                    </m:r>
                  </m:oMath>
                </a14:m>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𝑆𝑡𝑎𝑔𝑒</m:t>
                    </m:r>
                  </m:oMath>
                </a14:m>
                <a:r>
                  <a:rPr lang="zh-CN" altLang="zh-CN" sz="280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𝑆𝑡𝑎𝑔𝑒</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𝑛</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𝑁</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𝑡</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𝑠</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𝑣</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𝑁</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𝑡</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algn="just">
                  <a:spcAft>
                    <a:spcPts val="0"/>
                  </a:spcAft>
                </a:pPr>
                <a:endParaRPr lang="zh-CN" altLang="zh-CN" sz="2800" kern="100" dirty="0">
                  <a:latin typeface="Calibri" panose="020F0502020204030204" pitchFamily="34" charset="0"/>
                  <a:cs typeface="Times New Roman" panose="02020603050405020304" pitchFamily="18" charset="0"/>
                </a:endParaRPr>
              </a:p>
              <a:p>
                <a:pPr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𝐸𝑣𝑒𝑛𝑡</m:t>
                    </m:r>
                  </m:oMath>
                </a14:m>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2800" i="1" kern="100">
                        <a:latin typeface="Cambria Math" panose="02040503050406030204" pitchFamily="18" charset="0"/>
                        <a:cs typeface="Times New Roman" panose="02020603050405020304" pitchFamily="18" charset="0"/>
                      </a:rPr>
                      <m:t>𝐸𝑣𝑒𝑛𝑡</m:t>
                    </m:r>
                  </m:oMath>
                </a14:m>
                <a:r>
                  <a:rPr lang="zh-CN" altLang="zh-CN" sz="280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2800" kern="100">
                        <a:latin typeface="Cambria Math" panose="02040503050406030204" pitchFamily="18" charset="0"/>
                        <a:cs typeface="Times New Roman" panose="02020603050405020304" pitchFamily="18" charset="0"/>
                      </a:rPr>
                      <m:t>即</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𝐸𝑣𝑒𝑛𝑡</m:t>
                        </m:r>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1</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2</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𝑚</m:t>
                        </m:r>
                      </m:sub>
                    </m:sSub>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oMath>
                </a14:m>
                <a:r>
                  <a:rPr lang="zh-CN" altLang="zh-CN" sz="280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𝑧</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𝑒</m:t>
                        </m:r>
                      </m:e>
                      <m:sub>
                        <m:r>
                          <a:rPr lang="en-US" altLang="zh-CN" sz="2800" i="1" kern="100">
                            <a:latin typeface="Cambria Math" panose="02040503050406030204" pitchFamily="18" charset="0"/>
                            <a:cs typeface="Times New Roman" panose="02020603050405020304" pitchFamily="18" charset="0"/>
                          </a:rPr>
                          <m:t>𝑘</m:t>
                        </m:r>
                      </m:sub>
                    </m:sSub>
                    <m:r>
                      <a:rPr lang="en-US" altLang="zh-CN" sz="2800" i="1" kern="100">
                        <a:latin typeface="Cambria Math" panose="02040503050406030204" pitchFamily="18" charset="0"/>
                        <a:cs typeface="Times New Roman" panose="02020603050405020304" pitchFamily="18" charset="0"/>
                      </a:rPr>
                      <m:t>,</m:t>
                    </m:r>
                    <m:r>
                      <a:rPr lang="en-US" altLang="zh-CN" sz="2800" i="1" kern="100">
                        <a:latin typeface="Cambria Math" panose="02040503050406030204" pitchFamily="18" charset="0"/>
                        <a:cs typeface="Times New Roman" panose="02020603050405020304" pitchFamily="18" charset="0"/>
                      </a:rPr>
                      <m:t>𝑎𝑑𝑑</m:t>
                    </m:r>
                    <m:r>
                      <a:rPr lang="en-US" altLang="zh-CN" sz="2800" i="1" kern="100">
                        <a:latin typeface="Cambria Math" panose="02040503050406030204" pitchFamily="18" charset="0"/>
                        <a:cs typeface="Times New Roman" panose="02020603050405020304" pitchFamily="18" charset="0"/>
                      </a:rPr>
                      <m:t>)</m:t>
                    </m:r>
                  </m:oMath>
                </a14:m>
                <a:r>
                  <a:rPr lang="zh-CN" altLang="zh-CN" sz="2800" kern="100" dirty="0">
                    <a:latin typeface="Calibri" panose="020F0502020204030204" pitchFamily="34" charset="0"/>
                    <a:cs typeface="Times New Roman" panose="02020603050405020304" pitchFamily="18" charset="0"/>
                  </a:rPr>
                  <a:t>；</a:t>
                </a:r>
              </a:p>
            </p:txBody>
          </p:sp>
        </mc:Choice>
        <mc:Fallback xmlns="">
          <p:sp>
            <p:nvSpPr>
              <p:cNvPr id="15" name="矩形 14"/>
              <p:cNvSpPr>
                <a:spLocks noRot="1" noChangeAspect="1" noMove="1" noResize="1" noEditPoints="1" noAdjustHandles="1" noChangeArrowheads="1" noChangeShapeType="1" noTextEdit="1"/>
              </p:cNvSpPr>
              <p:nvPr/>
            </p:nvSpPr>
            <p:spPr>
              <a:xfrm>
                <a:off x="646827" y="2221003"/>
                <a:ext cx="10149336" cy="2677656"/>
              </a:xfrm>
              <a:prstGeom prst="rect">
                <a:avLst/>
              </a:prstGeom>
              <a:blipFill rotWithShape="0">
                <a:blip r:embed="rId3"/>
                <a:stretch>
                  <a:fillRect l="-1201" t="-3182" r="-1261" b="-4318"/>
                </a:stretch>
              </a:blipFill>
            </p:spPr>
            <p:txBody>
              <a:bodyPr/>
              <a:lstStyle/>
              <a:p>
                <a:r>
                  <a:rPr lang="zh-CN" altLang="en-US">
                    <a:noFill/>
                  </a:rPr>
                  <a:t> </a:t>
                </a:r>
              </a:p>
            </p:txBody>
          </p:sp>
        </mc:Fallback>
      </mc:AlternateContent>
      <p:sp>
        <p:nvSpPr>
          <p:cNvPr id="11" name="灯片编号占位符 10"/>
          <p:cNvSpPr>
            <a:spLocks noGrp="1"/>
          </p:cNvSpPr>
          <p:nvPr>
            <p:ph type="sldNum" sz="quarter" idx="12"/>
          </p:nvPr>
        </p:nvSpPr>
        <p:spPr/>
        <p:txBody>
          <a:bodyPr/>
          <a:lstStyle/>
          <a:p>
            <a:fld id="{C212EA20-0EA2-474C-A87A-AB5751F0A801}" type="slidenum">
              <a:rPr lang="zh-CN" altLang="en-US" smtClean="0"/>
              <a:t>20</a:t>
            </a:fld>
            <a:endParaRPr lang="zh-CN" altLang="en-US"/>
          </a:p>
        </p:txBody>
      </p:sp>
    </p:spTree>
    <p:extLst>
      <p:ext uri="{BB962C8B-B14F-4D97-AF65-F5344CB8AC3E}">
        <p14:creationId xmlns:p14="http://schemas.microsoft.com/office/powerpoint/2010/main" val="1695705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a:t>算法</a:t>
            </a:r>
            <a:r>
              <a:rPr lang="zh-CN" altLang="en-US" sz="3200" dirty="0" smtClean="0"/>
              <a:t>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矩形 14"/>
          <p:cNvSpPr/>
          <p:nvPr/>
        </p:nvSpPr>
        <p:spPr>
          <a:xfrm>
            <a:off x="775863" y="1727203"/>
            <a:ext cx="10149336" cy="954107"/>
          </a:xfrm>
          <a:prstGeom prst="rect">
            <a:avLst/>
          </a:prstGeom>
        </p:spPr>
        <p:txBody>
          <a:bodyPr wrap="square">
            <a:spAutoFit/>
          </a:bodyPr>
          <a:lstStyle/>
          <a:p>
            <a:pPr algn="just">
              <a:spcAft>
                <a:spcPts val="0"/>
              </a:spcAft>
            </a:pPr>
            <a:r>
              <a:rPr lang="zh-CN" altLang="en-US" sz="2800" kern="100" dirty="0" smtClean="0">
                <a:latin typeface="Calibri" panose="020F0502020204030204" pitchFamily="34" charset="0"/>
                <a:cs typeface="Times New Roman" panose="02020603050405020304" pitchFamily="18" charset="0"/>
              </a:rPr>
              <a:t>（</a:t>
            </a:r>
            <a:r>
              <a:rPr lang="en-US" altLang="zh-CN" sz="2800" kern="100" dirty="0" smtClean="0">
                <a:latin typeface="Calibri" panose="020F0502020204030204" pitchFamily="34" charset="0"/>
                <a:cs typeface="Times New Roman" panose="02020603050405020304" pitchFamily="18" charset="0"/>
              </a:rPr>
              <a:t>3</a:t>
            </a:r>
            <a:r>
              <a:rPr lang="zh-CN" altLang="en-US" sz="2800" kern="100" dirty="0" smtClean="0">
                <a:latin typeface="Calibri" panose="020F0502020204030204" pitchFamily="34" charset="0"/>
                <a:cs typeface="Times New Roman" panose="02020603050405020304" pitchFamily="18" charset="0"/>
              </a:rPr>
              <a:t>）</a:t>
            </a:r>
            <a:r>
              <a:rPr lang="en-US" altLang="zh-CN" sz="2800" kern="100" dirty="0" smtClean="0">
                <a:latin typeface="Calibri" panose="020F0502020204030204" pitchFamily="34" charset="0"/>
                <a:cs typeface="Times New Roman" panose="02020603050405020304" pitchFamily="18" charset="0"/>
              </a:rPr>
              <a:t>Update</a:t>
            </a:r>
            <a:r>
              <a:rPr lang="zh-CN" altLang="en-US" sz="2800" kern="100" dirty="0" smtClean="0">
                <a:latin typeface="Calibri" panose="020F0502020204030204" pitchFamily="34" charset="0"/>
                <a:cs typeface="Times New Roman" panose="02020603050405020304" pitchFamily="18" charset="0"/>
              </a:rPr>
              <a:t>更新算法：</a:t>
            </a:r>
            <a:endParaRPr lang="en-US" altLang="zh-CN" sz="2800" kern="100" dirty="0" smtClean="0">
              <a:latin typeface="Calibri" panose="020F0502020204030204" pitchFamily="34" charset="0"/>
              <a:cs typeface="Times New Roman" panose="02020603050405020304" pitchFamily="18" charset="0"/>
            </a:endParaRPr>
          </a:p>
          <a:p>
            <a:pPr algn="just">
              <a:spcAft>
                <a:spcPts val="0"/>
              </a:spcAft>
            </a:pPr>
            <a:endParaRPr lang="zh-CN" altLang="zh-CN" sz="2800" kern="100" dirty="0">
              <a:latin typeface="Calibri" panose="020F0502020204030204" pitchFamily="34"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689096" y="2204256"/>
            <a:ext cx="4818082" cy="4024516"/>
          </a:xfrm>
          <a:prstGeom prst="rect">
            <a:avLst/>
          </a:prstGeom>
        </p:spPr>
      </p:pic>
      <p:pic>
        <p:nvPicPr>
          <p:cNvPr id="16" name="图片 15"/>
          <p:cNvPicPr>
            <a:picLocks noChangeAspect="1"/>
          </p:cNvPicPr>
          <p:nvPr/>
        </p:nvPicPr>
        <p:blipFill>
          <a:blip r:embed="rId4"/>
          <a:stretch>
            <a:fillRect/>
          </a:stretch>
        </p:blipFill>
        <p:spPr>
          <a:xfrm>
            <a:off x="9431724" y="2456233"/>
            <a:ext cx="2399451" cy="1617787"/>
          </a:xfrm>
          <a:prstGeom prst="rect">
            <a:avLst/>
          </a:prstGeom>
        </p:spPr>
      </p:pic>
      <p:pic>
        <p:nvPicPr>
          <p:cNvPr id="18" name="图片 17"/>
          <p:cNvPicPr>
            <a:picLocks noChangeAspect="1"/>
          </p:cNvPicPr>
          <p:nvPr/>
        </p:nvPicPr>
        <p:blipFill>
          <a:blip r:embed="rId5"/>
          <a:stretch>
            <a:fillRect/>
          </a:stretch>
        </p:blipFill>
        <p:spPr>
          <a:xfrm>
            <a:off x="8202324" y="4798749"/>
            <a:ext cx="1295260" cy="357176"/>
          </a:xfrm>
          <a:prstGeom prst="rect">
            <a:avLst/>
          </a:prstGeom>
        </p:spPr>
      </p:pic>
      <p:sp>
        <p:nvSpPr>
          <p:cNvPr id="19" name="左弧形箭头 18"/>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20" name="下弧形箭头 19"/>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pic>
        <p:nvPicPr>
          <p:cNvPr id="21" name="图片 20"/>
          <p:cNvPicPr>
            <a:picLocks noChangeAspect="1"/>
          </p:cNvPicPr>
          <p:nvPr/>
        </p:nvPicPr>
        <p:blipFill>
          <a:blip r:embed="rId6"/>
          <a:stretch>
            <a:fillRect/>
          </a:stretch>
        </p:blipFill>
        <p:spPr>
          <a:xfrm>
            <a:off x="6208468" y="2510537"/>
            <a:ext cx="2310160" cy="1557584"/>
          </a:xfrm>
          <a:prstGeom prst="rect">
            <a:avLst/>
          </a:prstGeom>
        </p:spPr>
      </p:pic>
      <p:sp>
        <p:nvSpPr>
          <p:cNvPr id="17" name="灯片编号占位符 16"/>
          <p:cNvSpPr>
            <a:spLocks noGrp="1"/>
          </p:cNvSpPr>
          <p:nvPr>
            <p:ph type="sldNum" sz="quarter" idx="12"/>
          </p:nvPr>
        </p:nvSpPr>
        <p:spPr/>
        <p:txBody>
          <a:bodyPr/>
          <a:lstStyle/>
          <a:p>
            <a:fld id="{C212EA20-0EA2-474C-A87A-AB5751F0A801}" type="slidenum">
              <a:rPr lang="zh-CN" altLang="en-US" smtClean="0"/>
              <a:t>21</a:t>
            </a:fld>
            <a:endParaRPr lang="zh-CN" altLang="en-US"/>
          </a:p>
        </p:txBody>
      </p:sp>
    </p:spTree>
    <p:extLst>
      <p:ext uri="{BB962C8B-B14F-4D97-AF65-F5344CB8AC3E}">
        <p14:creationId xmlns:p14="http://schemas.microsoft.com/office/powerpoint/2010/main" val="1225975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smtClean="0"/>
              <a:t>框架实现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17" name="图片 16"/>
          <p:cNvPicPr>
            <a:picLocks noChangeAspect="1"/>
          </p:cNvPicPr>
          <p:nvPr/>
        </p:nvPicPr>
        <p:blipFill>
          <a:blip r:embed="rId3"/>
          <a:stretch>
            <a:fillRect/>
          </a:stretch>
        </p:blipFill>
        <p:spPr>
          <a:xfrm>
            <a:off x="567223" y="1446247"/>
            <a:ext cx="10848812" cy="4816840"/>
          </a:xfrm>
          <a:prstGeom prst="rect">
            <a:avLst/>
          </a:prstGeom>
        </p:spPr>
      </p:pic>
      <p:sp>
        <p:nvSpPr>
          <p:cNvPr id="10" name="灯片编号占位符 9"/>
          <p:cNvSpPr>
            <a:spLocks noGrp="1"/>
          </p:cNvSpPr>
          <p:nvPr>
            <p:ph type="sldNum" sz="quarter" idx="12"/>
          </p:nvPr>
        </p:nvSpPr>
        <p:spPr/>
        <p:txBody>
          <a:bodyPr/>
          <a:lstStyle/>
          <a:p>
            <a:fld id="{C212EA20-0EA2-474C-A87A-AB5751F0A801}" type="slidenum">
              <a:rPr lang="zh-CN" altLang="en-US" smtClean="0"/>
              <a:t>22</a:t>
            </a:fld>
            <a:endParaRPr lang="zh-CN" altLang="en-US"/>
          </a:p>
        </p:txBody>
      </p:sp>
    </p:spTree>
    <p:extLst>
      <p:ext uri="{BB962C8B-B14F-4D97-AF65-F5344CB8AC3E}">
        <p14:creationId xmlns:p14="http://schemas.microsoft.com/office/powerpoint/2010/main" val="3704024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smtClean="0"/>
              <a:t>框架实现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4"/>
          <p:cNvSpPr>
            <a:spLocks noChangeArrowheads="1"/>
          </p:cNvSpPr>
          <p:nvPr/>
        </p:nvSpPr>
        <p:spPr bwMode="auto">
          <a:xfrm>
            <a:off x="1681839" y="2423443"/>
            <a:ext cx="16172236" cy="4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2400300" y="1923748"/>
            <a:ext cx="18196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15" name="图片 14" descr="D:\download\original\System\spark.png"/>
          <p:cNvPicPr/>
          <p:nvPr/>
        </p:nvPicPr>
        <p:blipFill>
          <a:blip r:embed="rId3">
            <a:extLst>
              <a:ext uri="{28A0092B-C50C-407E-A947-70E740481C1C}">
                <a14:useLocalDpi xmlns:a14="http://schemas.microsoft.com/office/drawing/2010/main" val="0"/>
              </a:ext>
            </a:extLst>
          </a:blip>
          <a:srcRect/>
          <a:stretch>
            <a:fillRect/>
          </a:stretch>
        </p:blipFill>
        <p:spPr bwMode="auto">
          <a:xfrm>
            <a:off x="189957" y="3141341"/>
            <a:ext cx="5550443" cy="2918932"/>
          </a:xfrm>
          <a:prstGeom prst="rect">
            <a:avLst/>
          </a:prstGeom>
          <a:noFill/>
          <a:ln>
            <a:noFill/>
          </a:ln>
        </p:spPr>
      </p:pic>
      <p:pic>
        <p:nvPicPr>
          <p:cNvPr id="16" name="图片 15" descr="http://flink.apache.org/img/flink-stack-frontpage.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141341"/>
            <a:ext cx="5228709" cy="3036281"/>
          </a:xfrm>
          <a:prstGeom prst="rect">
            <a:avLst/>
          </a:prstGeom>
          <a:noFill/>
          <a:ln>
            <a:noFill/>
          </a:ln>
        </p:spPr>
      </p:pic>
      <p:sp>
        <p:nvSpPr>
          <p:cNvPr id="8" name="文本框 7"/>
          <p:cNvSpPr txBox="1"/>
          <p:nvPr/>
        </p:nvSpPr>
        <p:spPr>
          <a:xfrm>
            <a:off x="1681839" y="2207552"/>
            <a:ext cx="2946401" cy="523220"/>
          </a:xfrm>
          <a:prstGeom prst="rect">
            <a:avLst/>
          </a:prstGeom>
          <a:noFill/>
        </p:spPr>
        <p:txBody>
          <a:bodyPr wrap="square" rtlCol="0">
            <a:spAutoFit/>
          </a:bodyPr>
          <a:lstStyle/>
          <a:p>
            <a:r>
              <a:rPr lang="en-US" altLang="zh-CN" sz="2800" dirty="0" smtClean="0"/>
              <a:t>Spark </a:t>
            </a:r>
            <a:r>
              <a:rPr lang="zh-CN" altLang="en-US" sz="2800" dirty="0" smtClean="0"/>
              <a:t>引擎</a:t>
            </a:r>
            <a:endParaRPr lang="zh-CN" altLang="en-US" sz="2800" dirty="0"/>
          </a:p>
        </p:txBody>
      </p:sp>
      <p:sp>
        <p:nvSpPr>
          <p:cNvPr id="18" name="文本框 17"/>
          <p:cNvSpPr txBox="1"/>
          <p:nvPr/>
        </p:nvSpPr>
        <p:spPr>
          <a:xfrm>
            <a:off x="7584171" y="2184692"/>
            <a:ext cx="2946401" cy="523220"/>
          </a:xfrm>
          <a:prstGeom prst="rect">
            <a:avLst/>
          </a:prstGeom>
          <a:noFill/>
        </p:spPr>
        <p:txBody>
          <a:bodyPr wrap="square" rtlCol="0">
            <a:spAutoFit/>
          </a:bodyPr>
          <a:lstStyle/>
          <a:p>
            <a:r>
              <a:rPr lang="en-US" altLang="zh-CN" sz="2800" dirty="0"/>
              <a:t>Flink</a:t>
            </a:r>
            <a:r>
              <a:rPr lang="en-US" altLang="zh-CN" sz="2800" dirty="0" smtClean="0"/>
              <a:t> </a:t>
            </a:r>
            <a:r>
              <a:rPr lang="zh-CN" altLang="en-US" sz="2800" dirty="0" smtClean="0"/>
              <a:t>引擎</a:t>
            </a:r>
            <a:endParaRPr lang="zh-CN" altLang="en-US" sz="2800" dirty="0"/>
          </a:p>
        </p:txBody>
      </p:sp>
      <p:sp>
        <p:nvSpPr>
          <p:cNvPr id="10" name="文本框 9"/>
          <p:cNvSpPr txBox="1"/>
          <p:nvPr/>
        </p:nvSpPr>
        <p:spPr>
          <a:xfrm>
            <a:off x="4106333" y="1135646"/>
            <a:ext cx="3979333" cy="584775"/>
          </a:xfrm>
          <a:prstGeom prst="rect">
            <a:avLst/>
          </a:prstGeom>
          <a:noFill/>
        </p:spPr>
        <p:txBody>
          <a:bodyPr wrap="square" rtlCol="0">
            <a:spAutoFit/>
          </a:bodyPr>
          <a:lstStyle/>
          <a:p>
            <a:r>
              <a:rPr lang="zh-CN" altLang="en-US" sz="3200" dirty="0"/>
              <a:t>站</a:t>
            </a:r>
            <a:r>
              <a:rPr lang="zh-CN" altLang="en-US" sz="3200" dirty="0" smtClean="0"/>
              <a:t>在巨人的肩膀上</a:t>
            </a:r>
            <a:endParaRPr lang="zh-CN" altLang="en-US" sz="3200" dirty="0"/>
          </a:p>
        </p:txBody>
      </p:sp>
      <p:sp>
        <p:nvSpPr>
          <p:cNvPr id="17" name="灯片编号占位符 16"/>
          <p:cNvSpPr>
            <a:spLocks noGrp="1"/>
          </p:cNvSpPr>
          <p:nvPr>
            <p:ph type="sldNum" sz="quarter" idx="12"/>
          </p:nvPr>
        </p:nvSpPr>
        <p:spPr/>
        <p:txBody>
          <a:bodyPr/>
          <a:lstStyle/>
          <a:p>
            <a:fld id="{C212EA20-0EA2-474C-A87A-AB5751F0A801}" type="slidenum">
              <a:rPr lang="zh-CN" altLang="en-US" smtClean="0"/>
              <a:t>23</a:t>
            </a:fld>
            <a:endParaRPr lang="zh-CN" altLang="en-US"/>
          </a:p>
        </p:txBody>
      </p:sp>
    </p:spTree>
    <p:extLst>
      <p:ext uri="{BB962C8B-B14F-4D97-AF65-F5344CB8AC3E}">
        <p14:creationId xmlns:p14="http://schemas.microsoft.com/office/powerpoint/2010/main" val="731285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9203311" y="1972240"/>
            <a:ext cx="2116667" cy="2246769"/>
          </a:xfrm>
          <a:prstGeom prst="rect">
            <a:avLst/>
          </a:prstGeom>
          <a:noFill/>
        </p:spPr>
        <p:txBody>
          <a:bodyPr wrap="square" rtlCol="0">
            <a:spAutoFit/>
          </a:bodyPr>
          <a:lstStyle/>
          <a:p>
            <a:r>
              <a:rPr lang="en-US" altLang="zh-CN" sz="2800" dirty="0" smtClean="0"/>
              <a:t>Stage</a:t>
            </a:r>
          </a:p>
          <a:p>
            <a:endParaRPr lang="en-US" altLang="zh-CN" sz="2800" dirty="0"/>
          </a:p>
          <a:p>
            <a:r>
              <a:rPr lang="en-US" altLang="zh-CN" sz="2800" dirty="0" smtClean="0"/>
              <a:t>Event</a:t>
            </a:r>
          </a:p>
          <a:p>
            <a:endParaRPr lang="en-US" altLang="zh-CN" sz="2800" dirty="0"/>
          </a:p>
          <a:p>
            <a:r>
              <a:rPr lang="en-US" altLang="zh-CN" sz="2800" dirty="0" smtClean="0"/>
              <a:t>Update</a:t>
            </a:r>
            <a:endParaRPr lang="zh-CN" altLang="en-US" sz="2800" dirty="0"/>
          </a:p>
        </p:txBody>
      </p:sp>
      <p:graphicFrame>
        <p:nvGraphicFramePr>
          <p:cNvPr id="20" name="对象 19"/>
          <p:cNvGraphicFramePr>
            <a:graphicFrameLocks noChangeAspect="1"/>
          </p:cNvGraphicFramePr>
          <p:nvPr>
            <p:extLst>
              <p:ext uri="{D42A27DB-BD31-4B8C-83A1-F6EECF244321}">
                <p14:modId xmlns:p14="http://schemas.microsoft.com/office/powerpoint/2010/main" val="1757897738"/>
              </p:ext>
            </p:extLst>
          </p:nvPr>
        </p:nvGraphicFramePr>
        <p:xfrm>
          <a:off x="781626" y="1972240"/>
          <a:ext cx="7897590" cy="2737071"/>
        </p:xfrm>
        <a:graphic>
          <a:graphicData uri="http://schemas.openxmlformats.org/presentationml/2006/ole">
            <mc:AlternateContent xmlns:mc="http://schemas.openxmlformats.org/markup-compatibility/2006">
              <mc:Choice xmlns:v="urn:schemas-microsoft-com:vml" Requires="v">
                <p:oleObj spid="_x0000_s20527"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781626" y="1972240"/>
                        <a:ext cx="7897590" cy="2737071"/>
                      </a:xfrm>
                      <a:prstGeom prst="rect">
                        <a:avLst/>
                      </a:prstGeom>
                      <a:noFill/>
                    </p:spPr>
                  </p:pic>
                </p:oleObj>
              </mc:Fallback>
            </mc:AlternateContent>
          </a:graphicData>
        </a:graphic>
      </p:graphicFrame>
      <p:sp>
        <p:nvSpPr>
          <p:cNvPr id="7" name="灯片编号占位符 6"/>
          <p:cNvSpPr>
            <a:spLocks noGrp="1"/>
          </p:cNvSpPr>
          <p:nvPr>
            <p:ph type="sldNum" sz="quarter" idx="12"/>
          </p:nvPr>
        </p:nvSpPr>
        <p:spPr/>
        <p:txBody>
          <a:bodyPr/>
          <a:lstStyle/>
          <a:p>
            <a:fld id="{C212EA20-0EA2-474C-A87A-AB5751F0A801}" type="slidenum">
              <a:rPr lang="zh-CN" altLang="en-US" smtClean="0"/>
              <a:t>24</a:t>
            </a:fld>
            <a:endParaRPr lang="zh-CN" altLang="en-US"/>
          </a:p>
        </p:txBody>
      </p:sp>
    </p:spTree>
    <p:extLst>
      <p:ext uri="{BB962C8B-B14F-4D97-AF65-F5344CB8AC3E}">
        <p14:creationId xmlns:p14="http://schemas.microsoft.com/office/powerpoint/2010/main" val="3522288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5318273" y="1014325"/>
            <a:ext cx="2116667" cy="523220"/>
          </a:xfrm>
          <a:prstGeom prst="rect">
            <a:avLst/>
          </a:prstGeom>
          <a:noFill/>
        </p:spPr>
        <p:txBody>
          <a:bodyPr wrap="square" rtlCol="0">
            <a:spAutoFit/>
          </a:bodyPr>
          <a:lstStyle/>
          <a:p>
            <a:r>
              <a:rPr lang="en-US" altLang="zh-CN" sz="2800" dirty="0" smtClean="0"/>
              <a:t>Stage</a:t>
            </a:r>
          </a:p>
        </p:txBody>
      </p:sp>
      <p:pic>
        <p:nvPicPr>
          <p:cNvPr id="12" name="图片 11"/>
          <p:cNvPicPr/>
          <p:nvPr/>
        </p:nvPicPr>
        <p:blipFill>
          <a:blip r:embed="rId3"/>
          <a:stretch>
            <a:fillRect/>
          </a:stretch>
        </p:blipFill>
        <p:spPr>
          <a:xfrm>
            <a:off x="4151470" y="3925015"/>
            <a:ext cx="3567324" cy="1668196"/>
          </a:xfrm>
          <a:prstGeom prst="rect">
            <a:avLst/>
          </a:prstGeom>
        </p:spPr>
      </p:pic>
      <p:sp>
        <p:nvSpPr>
          <p:cNvPr id="3" name="矩形 2"/>
          <p:cNvSpPr/>
          <p:nvPr/>
        </p:nvSpPr>
        <p:spPr>
          <a:xfrm>
            <a:off x="677332" y="1950284"/>
            <a:ext cx="10515599" cy="1384995"/>
          </a:xfrm>
          <a:prstGeom prst="rect">
            <a:avLst/>
          </a:prstGeom>
        </p:spPr>
        <p:txBody>
          <a:bodyPr wrap="square">
            <a:spAutoFit/>
          </a:bodyPr>
          <a:lstStyle/>
          <a:p>
            <a:r>
              <a:rPr lang="en-US" altLang="zh-CN" sz="2800" dirty="0" smtClean="0">
                <a:latin typeface="Calibri" panose="020F0502020204030204" pitchFamily="34" charset="0"/>
                <a:cs typeface="Times New Roman" panose="02020603050405020304" pitchFamily="18" charset="0"/>
              </a:rPr>
              <a:t>        Stage</a:t>
            </a:r>
            <a:r>
              <a:rPr lang="zh-CN" altLang="zh-CN" sz="2800" dirty="0">
                <a:latin typeface="Calibri" panose="020F0502020204030204" pitchFamily="34" charset="0"/>
                <a:cs typeface="Times New Roman" panose="02020603050405020304" pitchFamily="18" charset="0"/>
              </a:rPr>
              <a:t>定义了图当前的状态，应了图当前的特征信息，这些特征信息可以以顶点为单位进行体现，也可以使用用户自定义的特征信息来体现。</a:t>
            </a:r>
            <a:endParaRPr lang="zh-CN" altLang="en-US" sz="2800" dirty="0"/>
          </a:p>
        </p:txBody>
      </p:sp>
      <p:sp>
        <p:nvSpPr>
          <p:cNvPr id="8" name="灯片编号占位符 7"/>
          <p:cNvSpPr>
            <a:spLocks noGrp="1"/>
          </p:cNvSpPr>
          <p:nvPr>
            <p:ph type="sldNum" sz="quarter" idx="12"/>
          </p:nvPr>
        </p:nvSpPr>
        <p:spPr/>
        <p:txBody>
          <a:bodyPr/>
          <a:lstStyle/>
          <a:p>
            <a:fld id="{C212EA20-0EA2-474C-A87A-AB5751F0A801}" type="slidenum">
              <a:rPr lang="zh-CN" altLang="en-US" smtClean="0"/>
              <a:t>25</a:t>
            </a:fld>
            <a:endParaRPr lang="zh-CN" altLang="en-US"/>
          </a:p>
        </p:txBody>
      </p:sp>
    </p:spTree>
    <p:extLst>
      <p:ext uri="{BB962C8B-B14F-4D97-AF65-F5344CB8AC3E}">
        <p14:creationId xmlns:p14="http://schemas.microsoft.com/office/powerpoint/2010/main" val="2307862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4151470" y="1116004"/>
            <a:ext cx="4086450" cy="523220"/>
          </a:xfrm>
          <a:prstGeom prst="rect">
            <a:avLst/>
          </a:prstGeom>
          <a:noFill/>
        </p:spPr>
        <p:txBody>
          <a:bodyPr wrap="square" rtlCol="0">
            <a:spAutoFit/>
          </a:bodyPr>
          <a:lstStyle/>
          <a:p>
            <a:r>
              <a:rPr lang="en-US" altLang="zh-CN" sz="2800" dirty="0" smtClean="0"/>
              <a:t>Event &amp; Event Stream</a:t>
            </a:r>
          </a:p>
        </p:txBody>
      </p:sp>
      <p:sp>
        <p:nvSpPr>
          <p:cNvPr id="3" name="矩形 2"/>
          <p:cNvSpPr/>
          <p:nvPr/>
        </p:nvSpPr>
        <p:spPr>
          <a:xfrm>
            <a:off x="677332" y="1950284"/>
            <a:ext cx="10515599" cy="2246769"/>
          </a:xfrm>
          <a:prstGeom prst="rect">
            <a:avLst/>
          </a:prstGeom>
        </p:spPr>
        <p:txBody>
          <a:bodyPr wrap="square">
            <a:spAutoFit/>
          </a:bodyPr>
          <a:lstStyle/>
          <a:p>
            <a:r>
              <a:rPr lang="en-US" altLang="zh-CN" sz="2800" dirty="0" smtClean="0"/>
              <a:t>        Event</a:t>
            </a:r>
            <a:r>
              <a:rPr lang="zh-CN" altLang="zh-CN" sz="2800" dirty="0"/>
              <a:t>代表一个能够影响图数据的事件，那么连续的图数据流就可以抽象成连续的事件流（</a:t>
            </a:r>
            <a:r>
              <a:rPr lang="en-US" altLang="zh-CN" sz="2800" dirty="0"/>
              <a:t>Event Stream</a:t>
            </a:r>
            <a:r>
              <a:rPr lang="zh-CN" altLang="zh-CN" sz="2800" dirty="0"/>
              <a:t>）。事件是由事件值（</a:t>
            </a:r>
            <a:r>
              <a:rPr lang="en-US" altLang="zh-CN" sz="2800" dirty="0"/>
              <a:t>Event Value</a:t>
            </a:r>
            <a:r>
              <a:rPr lang="zh-CN" altLang="zh-CN" sz="2800" dirty="0"/>
              <a:t>）和事件类型</a:t>
            </a:r>
            <a:r>
              <a:rPr lang="en-US" altLang="zh-CN" sz="2800" dirty="0"/>
              <a:t>(Event Type)</a:t>
            </a:r>
            <a:r>
              <a:rPr lang="zh-CN" altLang="zh-CN" sz="2800" dirty="0"/>
              <a:t>组成。如“增加一条边</a:t>
            </a:r>
            <a:r>
              <a:rPr lang="en-US" altLang="zh-CN" sz="2800" dirty="0"/>
              <a:t>e(v1,v2)</a:t>
            </a:r>
            <a:r>
              <a:rPr lang="zh-CN" altLang="zh-CN" sz="2800" dirty="0"/>
              <a:t>”这个事件中，</a:t>
            </a:r>
            <a:r>
              <a:rPr lang="en-US" altLang="zh-CN" sz="2800" dirty="0"/>
              <a:t>e(v1,v2)</a:t>
            </a:r>
            <a:r>
              <a:rPr lang="zh-CN" altLang="zh-CN" sz="2800" dirty="0"/>
              <a:t>是事件的值，“增加”是事件的类型。</a:t>
            </a:r>
            <a:endParaRPr lang="zh-CN" altLang="en-US" sz="2800" dirty="0"/>
          </a:p>
        </p:txBody>
      </p:sp>
      <p:pic>
        <p:nvPicPr>
          <p:cNvPr id="7" name="图片 6"/>
          <p:cNvPicPr>
            <a:picLocks noChangeAspect="1"/>
          </p:cNvPicPr>
          <p:nvPr/>
        </p:nvPicPr>
        <p:blipFill>
          <a:blip r:embed="rId3"/>
          <a:stretch>
            <a:fillRect/>
          </a:stretch>
        </p:blipFill>
        <p:spPr>
          <a:xfrm>
            <a:off x="3094586" y="4016044"/>
            <a:ext cx="5534152" cy="2541610"/>
          </a:xfrm>
          <a:prstGeom prst="rect">
            <a:avLst/>
          </a:prstGeom>
        </p:spPr>
      </p:pic>
      <p:sp>
        <p:nvSpPr>
          <p:cNvPr id="10" name="灯片编号占位符 9"/>
          <p:cNvSpPr>
            <a:spLocks noGrp="1"/>
          </p:cNvSpPr>
          <p:nvPr>
            <p:ph type="sldNum" sz="quarter" idx="12"/>
          </p:nvPr>
        </p:nvSpPr>
        <p:spPr/>
        <p:txBody>
          <a:bodyPr/>
          <a:lstStyle/>
          <a:p>
            <a:fld id="{C212EA20-0EA2-474C-A87A-AB5751F0A801}" type="slidenum">
              <a:rPr lang="zh-CN" altLang="en-US" smtClean="0"/>
              <a:t>26</a:t>
            </a:fld>
            <a:endParaRPr lang="zh-CN" altLang="en-US"/>
          </a:p>
        </p:txBody>
      </p:sp>
    </p:spTree>
    <p:extLst>
      <p:ext uri="{BB962C8B-B14F-4D97-AF65-F5344CB8AC3E}">
        <p14:creationId xmlns:p14="http://schemas.microsoft.com/office/powerpoint/2010/main" val="313263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四、系统实现</a:t>
            </a:r>
            <a:r>
              <a:rPr lang="en-US" altLang="zh-CN" dirty="0" smtClean="0"/>
              <a:t>-</a:t>
            </a:r>
            <a:r>
              <a:rPr lang="zh-CN" altLang="en-US" sz="3200" dirty="0"/>
              <a:t>模型</a:t>
            </a:r>
            <a:r>
              <a:rPr lang="zh-CN" altLang="en-US" sz="3200" dirty="0" smtClean="0"/>
              <a:t>实现</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文本框 10"/>
          <p:cNvSpPr txBox="1"/>
          <p:nvPr/>
        </p:nvSpPr>
        <p:spPr>
          <a:xfrm>
            <a:off x="4151470" y="1116004"/>
            <a:ext cx="4086450" cy="523220"/>
          </a:xfrm>
          <a:prstGeom prst="rect">
            <a:avLst/>
          </a:prstGeom>
          <a:noFill/>
        </p:spPr>
        <p:txBody>
          <a:bodyPr wrap="square" rtlCol="0">
            <a:spAutoFit/>
          </a:bodyPr>
          <a:lstStyle/>
          <a:p>
            <a:r>
              <a:rPr lang="en-US" altLang="zh-CN" sz="2800" dirty="0" smtClean="0"/>
              <a:t>Update Function</a:t>
            </a:r>
          </a:p>
        </p:txBody>
      </p:sp>
      <p:sp>
        <p:nvSpPr>
          <p:cNvPr id="3" name="矩形 2"/>
          <p:cNvSpPr/>
          <p:nvPr/>
        </p:nvSpPr>
        <p:spPr>
          <a:xfrm>
            <a:off x="677332" y="1950284"/>
            <a:ext cx="10515599" cy="1815882"/>
          </a:xfrm>
          <a:prstGeom prst="rect">
            <a:avLst/>
          </a:prstGeom>
        </p:spPr>
        <p:txBody>
          <a:bodyPr wrap="square">
            <a:spAutoFit/>
          </a:bodyPr>
          <a:lstStyle/>
          <a:p>
            <a:r>
              <a:rPr lang="en-US" altLang="zh-CN" sz="2800" dirty="0" smtClean="0"/>
              <a:t>      </a:t>
            </a:r>
            <a:r>
              <a:rPr lang="zh-CN" altLang="zh-CN" sz="2800" dirty="0" smtClean="0"/>
              <a:t>更新函数</a:t>
            </a:r>
            <a:r>
              <a:rPr lang="zh-CN" altLang="zh-CN" sz="2800" dirty="0"/>
              <a:t>是动态图计算模型中的计算逻辑，详细定义了图如何根据到达的事件，从一个状态转变成另外一个状态。它可以称之为状态更新的图计算模型的驱动程序，驱动图从一系列的时间流转换成一系列对应的状态流</a:t>
            </a:r>
            <a:endParaRPr lang="zh-CN" altLang="en-US" sz="2800" dirty="0"/>
          </a:p>
        </p:txBody>
      </p:sp>
      <p:pic>
        <p:nvPicPr>
          <p:cNvPr id="12" name="图片 11"/>
          <p:cNvPicPr/>
          <p:nvPr/>
        </p:nvPicPr>
        <p:blipFill>
          <a:blip r:embed="rId3"/>
          <a:stretch>
            <a:fillRect/>
          </a:stretch>
        </p:blipFill>
        <p:spPr>
          <a:xfrm>
            <a:off x="3863604" y="4035415"/>
            <a:ext cx="4086450" cy="1752183"/>
          </a:xfrm>
          <a:prstGeom prst="rect">
            <a:avLst/>
          </a:prstGeom>
        </p:spPr>
      </p:pic>
      <p:sp>
        <p:nvSpPr>
          <p:cNvPr id="8" name="灯片编号占位符 7"/>
          <p:cNvSpPr>
            <a:spLocks noGrp="1"/>
          </p:cNvSpPr>
          <p:nvPr>
            <p:ph type="sldNum" sz="quarter" idx="12"/>
          </p:nvPr>
        </p:nvSpPr>
        <p:spPr/>
        <p:txBody>
          <a:bodyPr/>
          <a:lstStyle/>
          <a:p>
            <a:fld id="{C212EA20-0EA2-474C-A87A-AB5751F0A801}" type="slidenum">
              <a:rPr lang="zh-CN" altLang="en-US" smtClean="0"/>
              <a:t>27</a:t>
            </a:fld>
            <a:endParaRPr lang="zh-CN" altLang="en-US"/>
          </a:p>
        </p:txBody>
      </p:sp>
    </p:spTree>
    <p:extLst>
      <p:ext uri="{BB962C8B-B14F-4D97-AF65-F5344CB8AC3E}">
        <p14:creationId xmlns:p14="http://schemas.microsoft.com/office/powerpoint/2010/main" val="3212216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五</a:t>
            </a:r>
            <a:r>
              <a:rPr lang="zh-CN" altLang="en-US" dirty="0" smtClean="0"/>
              <a:t>、系统验证</a:t>
            </a:r>
            <a:r>
              <a:rPr lang="en-US" altLang="zh-CN" dirty="0" smtClean="0"/>
              <a:t>-</a:t>
            </a:r>
            <a:r>
              <a:rPr lang="zh-CN" altLang="en-US" sz="3200" dirty="0" smtClean="0"/>
              <a:t>实验设计</a:t>
            </a:r>
            <a:endParaRPr lang="zh-CN" altLang="en-US" sz="20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流程图: 联系 6"/>
          <p:cNvSpPr/>
          <p:nvPr/>
        </p:nvSpPr>
        <p:spPr>
          <a:xfrm>
            <a:off x="5140474" y="2779480"/>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实验</a:t>
            </a:r>
            <a:endParaRPr lang="en-US" altLang="zh-CN" dirty="0" smtClean="0"/>
          </a:p>
          <a:p>
            <a:pPr algn="ctr"/>
            <a:r>
              <a:rPr lang="zh-CN" altLang="en-US" dirty="0" smtClean="0"/>
              <a:t>指标</a:t>
            </a:r>
            <a:endParaRPr lang="zh-CN" altLang="en-US" dirty="0"/>
          </a:p>
        </p:txBody>
      </p:sp>
      <p:sp>
        <p:nvSpPr>
          <p:cNvPr id="15" name="流程图: 联系 14"/>
          <p:cNvSpPr/>
          <p:nvPr/>
        </p:nvSpPr>
        <p:spPr>
          <a:xfrm>
            <a:off x="6200016" y="1922938"/>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实时性</a:t>
            </a:r>
            <a:endParaRPr lang="zh-CN" altLang="en-US" dirty="0"/>
          </a:p>
        </p:txBody>
      </p:sp>
      <p:sp>
        <p:nvSpPr>
          <p:cNvPr id="16" name="流程图: 联系 15"/>
          <p:cNvSpPr/>
          <p:nvPr/>
        </p:nvSpPr>
        <p:spPr>
          <a:xfrm>
            <a:off x="6174614" y="3684366"/>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稳定性</a:t>
            </a:r>
            <a:endParaRPr lang="zh-CN" altLang="en-US" dirty="0"/>
          </a:p>
        </p:txBody>
      </p:sp>
      <p:sp>
        <p:nvSpPr>
          <p:cNvPr id="17" name="流程图: 联系 16"/>
          <p:cNvSpPr/>
          <p:nvPr/>
        </p:nvSpPr>
        <p:spPr>
          <a:xfrm>
            <a:off x="4004731" y="1999791"/>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正确性</a:t>
            </a:r>
            <a:endParaRPr lang="zh-CN" altLang="en-US" dirty="0"/>
          </a:p>
        </p:txBody>
      </p:sp>
      <p:sp>
        <p:nvSpPr>
          <p:cNvPr id="18" name="流程图: 联系 17"/>
          <p:cNvSpPr/>
          <p:nvPr/>
        </p:nvSpPr>
        <p:spPr>
          <a:xfrm>
            <a:off x="4080932" y="3649169"/>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扩展性</a:t>
            </a:r>
            <a:endParaRPr lang="zh-CN" altLang="en-US" dirty="0"/>
          </a:p>
        </p:txBody>
      </p:sp>
      <p:sp>
        <p:nvSpPr>
          <p:cNvPr id="8" name="文本框 7"/>
          <p:cNvSpPr txBox="1"/>
          <p:nvPr/>
        </p:nvSpPr>
        <p:spPr>
          <a:xfrm>
            <a:off x="1508277" y="1612896"/>
            <a:ext cx="2598057" cy="1200329"/>
          </a:xfrm>
          <a:prstGeom prst="rect">
            <a:avLst/>
          </a:prstGeom>
          <a:noFill/>
        </p:spPr>
        <p:txBody>
          <a:bodyPr wrap="square" rtlCol="0">
            <a:spAutoFit/>
          </a:bodyPr>
          <a:lstStyle/>
          <a:p>
            <a:r>
              <a:rPr lang="zh-CN" altLang="en-US" sz="2400" dirty="0" smtClean="0"/>
              <a:t>系统的算法是正确的，运算的结果符合预期指标。</a:t>
            </a:r>
            <a:endParaRPr lang="zh-CN" altLang="en-US" sz="2400" dirty="0"/>
          </a:p>
        </p:txBody>
      </p:sp>
      <p:sp>
        <p:nvSpPr>
          <p:cNvPr id="19" name="文本框 18"/>
          <p:cNvSpPr txBox="1"/>
          <p:nvPr/>
        </p:nvSpPr>
        <p:spPr>
          <a:xfrm>
            <a:off x="7809948" y="1340845"/>
            <a:ext cx="2598057" cy="1569660"/>
          </a:xfrm>
          <a:prstGeom prst="rect">
            <a:avLst/>
          </a:prstGeom>
          <a:noFill/>
        </p:spPr>
        <p:txBody>
          <a:bodyPr wrap="square" rtlCol="0">
            <a:spAutoFit/>
          </a:bodyPr>
          <a:lstStyle/>
          <a:p>
            <a:r>
              <a:rPr lang="zh-CN" altLang="en-US" sz="2400" dirty="0" smtClean="0"/>
              <a:t>算法能够在执行过程中，实时反馈计算结果，延迟在毫秒级别。</a:t>
            </a:r>
            <a:endParaRPr lang="zh-CN" altLang="en-US" sz="2400" dirty="0"/>
          </a:p>
        </p:txBody>
      </p:sp>
      <p:sp>
        <p:nvSpPr>
          <p:cNvPr id="20" name="文本框 19"/>
          <p:cNvSpPr txBox="1"/>
          <p:nvPr/>
        </p:nvSpPr>
        <p:spPr>
          <a:xfrm>
            <a:off x="7787066" y="4108527"/>
            <a:ext cx="2598057" cy="1569660"/>
          </a:xfrm>
          <a:prstGeom prst="rect">
            <a:avLst/>
          </a:prstGeom>
          <a:noFill/>
        </p:spPr>
        <p:txBody>
          <a:bodyPr wrap="square" rtlCol="0">
            <a:spAutoFit/>
          </a:bodyPr>
          <a:lstStyle/>
          <a:p>
            <a:r>
              <a:rPr lang="zh-CN" altLang="en-US" sz="2400" dirty="0" smtClean="0"/>
              <a:t>针对连续流式的海量图数据，算法能够长时间持续稳定运行。</a:t>
            </a:r>
            <a:endParaRPr lang="zh-CN" altLang="en-US" sz="2400" dirty="0"/>
          </a:p>
        </p:txBody>
      </p:sp>
      <p:sp>
        <p:nvSpPr>
          <p:cNvPr id="21" name="文本框 20"/>
          <p:cNvSpPr txBox="1"/>
          <p:nvPr/>
        </p:nvSpPr>
        <p:spPr>
          <a:xfrm>
            <a:off x="1503131" y="4085920"/>
            <a:ext cx="2598057" cy="1200329"/>
          </a:xfrm>
          <a:prstGeom prst="rect">
            <a:avLst/>
          </a:prstGeom>
          <a:noFill/>
        </p:spPr>
        <p:txBody>
          <a:bodyPr wrap="square" rtlCol="0">
            <a:spAutoFit/>
          </a:bodyPr>
          <a:lstStyle/>
          <a:p>
            <a:r>
              <a:rPr lang="zh-CN" altLang="en-US" sz="2400" dirty="0" smtClean="0"/>
              <a:t>任务能够多机执行，系统具备良好的扩展性。</a:t>
            </a:r>
            <a:endParaRPr lang="zh-CN" altLang="en-US" sz="2400" dirty="0"/>
          </a:p>
        </p:txBody>
      </p:sp>
      <p:cxnSp>
        <p:nvCxnSpPr>
          <p:cNvPr id="22" name="直接连接符 21"/>
          <p:cNvCxnSpPr/>
          <p:nvPr/>
        </p:nvCxnSpPr>
        <p:spPr>
          <a:xfrm flipH="1" flipV="1">
            <a:off x="1308702" y="2794777"/>
            <a:ext cx="2696029" cy="31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525102" y="2876550"/>
            <a:ext cx="2696028" cy="3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1318709" y="4050757"/>
            <a:ext cx="2696029" cy="31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7525101" y="4081891"/>
            <a:ext cx="2696029" cy="318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灯片编号占位符 9"/>
          <p:cNvSpPr>
            <a:spLocks noGrp="1"/>
          </p:cNvSpPr>
          <p:nvPr>
            <p:ph type="sldNum" sz="quarter" idx="12"/>
          </p:nvPr>
        </p:nvSpPr>
        <p:spPr/>
        <p:txBody>
          <a:bodyPr/>
          <a:lstStyle/>
          <a:p>
            <a:fld id="{C212EA20-0EA2-474C-A87A-AB5751F0A801}" type="slidenum">
              <a:rPr lang="zh-CN" altLang="en-US" smtClean="0"/>
              <a:t>28</a:t>
            </a:fld>
            <a:endParaRPr lang="zh-CN" altLang="en-US"/>
          </a:p>
        </p:txBody>
      </p:sp>
    </p:spTree>
    <p:extLst>
      <p:ext uri="{BB962C8B-B14F-4D97-AF65-F5344CB8AC3E}">
        <p14:creationId xmlns:p14="http://schemas.microsoft.com/office/powerpoint/2010/main" val="1797681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五</a:t>
            </a:r>
            <a:r>
              <a:rPr lang="zh-CN" altLang="en-US" dirty="0" smtClean="0"/>
              <a:t>、系统验证</a:t>
            </a:r>
            <a:r>
              <a:rPr lang="en-US" altLang="zh-CN" dirty="0" smtClean="0"/>
              <a:t>-</a:t>
            </a:r>
            <a:r>
              <a:rPr lang="zh-CN" altLang="en-US" sz="3200" dirty="0" smtClean="0"/>
              <a:t>实验结果</a:t>
            </a:r>
            <a:endParaRPr lang="zh-CN" altLang="en-US" sz="20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灯片编号占位符 6"/>
          <p:cNvSpPr>
            <a:spLocks noGrp="1"/>
          </p:cNvSpPr>
          <p:nvPr>
            <p:ph type="sldNum" sz="quarter" idx="12"/>
          </p:nvPr>
        </p:nvSpPr>
        <p:spPr/>
        <p:txBody>
          <a:bodyPr/>
          <a:lstStyle/>
          <a:p>
            <a:fld id="{C212EA20-0EA2-474C-A87A-AB5751F0A801}" type="slidenum">
              <a:rPr lang="zh-CN" altLang="en-US" smtClean="0"/>
              <a:t>29</a:t>
            </a:fld>
            <a:endParaRPr lang="zh-CN" altLang="en-US"/>
          </a:p>
        </p:txBody>
      </p:sp>
    </p:spTree>
    <p:extLst>
      <p:ext uri="{BB962C8B-B14F-4D97-AF65-F5344CB8AC3E}">
        <p14:creationId xmlns:p14="http://schemas.microsoft.com/office/powerpoint/2010/main" val="1743624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a:t>
            </a:r>
            <a:r>
              <a:rPr lang="zh-CN" altLang="en-US" dirty="0" smtClean="0"/>
              <a:t>、</a:t>
            </a:r>
            <a:r>
              <a:rPr lang="zh-CN" altLang="en-US" dirty="0"/>
              <a:t>研究</a:t>
            </a:r>
            <a:r>
              <a:rPr lang="zh-CN" altLang="en-US" dirty="0" smtClean="0"/>
              <a:t>背景</a:t>
            </a:r>
            <a:r>
              <a:rPr lang="en-US" altLang="zh-CN" dirty="0" smtClean="0"/>
              <a:t>-</a:t>
            </a:r>
            <a:r>
              <a:rPr lang="zh-CN" altLang="en-US" sz="3200" dirty="0" smtClean="0"/>
              <a:t>图计算</a:t>
            </a:r>
            <a:r>
              <a:rPr lang="zh-CN" altLang="en-US" sz="3200" dirty="0" smtClean="0"/>
              <a:t>应用</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664" y="1725093"/>
            <a:ext cx="2855497" cy="1905396"/>
          </a:xfrm>
          <a:prstGeom prst="rect">
            <a:avLst/>
          </a:prstGeom>
        </p:spPr>
      </p:pic>
      <p:sp>
        <p:nvSpPr>
          <p:cNvPr id="12" name="文本框 11"/>
          <p:cNvSpPr txBox="1"/>
          <p:nvPr/>
        </p:nvSpPr>
        <p:spPr>
          <a:xfrm>
            <a:off x="2415956" y="1120744"/>
            <a:ext cx="1992086" cy="584775"/>
          </a:xfrm>
          <a:prstGeom prst="rect">
            <a:avLst/>
          </a:prstGeom>
          <a:noFill/>
        </p:spPr>
        <p:txBody>
          <a:bodyPr wrap="square" rtlCol="0">
            <a:spAutoFit/>
          </a:bodyPr>
          <a:lstStyle/>
          <a:p>
            <a:r>
              <a:rPr lang="zh-CN" altLang="en-US" sz="3200" dirty="0" smtClean="0"/>
              <a:t>社交分析</a:t>
            </a:r>
            <a:endParaRPr lang="zh-CN" altLang="en-US" sz="3200" dirty="0"/>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6689" y="1782952"/>
            <a:ext cx="3111045" cy="1843260"/>
          </a:xfrm>
          <a:prstGeom prst="rect">
            <a:avLst/>
          </a:prstGeom>
        </p:spPr>
      </p:pic>
      <p:sp>
        <p:nvSpPr>
          <p:cNvPr id="14" name="文本框 13"/>
          <p:cNvSpPr txBox="1"/>
          <p:nvPr/>
        </p:nvSpPr>
        <p:spPr>
          <a:xfrm>
            <a:off x="7836169" y="1108142"/>
            <a:ext cx="1992086" cy="584775"/>
          </a:xfrm>
          <a:prstGeom prst="rect">
            <a:avLst/>
          </a:prstGeom>
          <a:noFill/>
        </p:spPr>
        <p:txBody>
          <a:bodyPr wrap="square" rtlCol="0">
            <a:spAutoFit/>
          </a:bodyPr>
          <a:lstStyle/>
          <a:p>
            <a:r>
              <a:rPr lang="zh-CN" altLang="en-US" sz="3200" dirty="0" smtClean="0"/>
              <a:t>商品推荐</a:t>
            </a:r>
            <a:endParaRPr lang="zh-CN" altLang="en-US" sz="3200" dirty="0"/>
          </a:p>
        </p:txBody>
      </p:sp>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415518"/>
            <a:ext cx="2855497" cy="2130640"/>
          </a:xfrm>
          <a:prstGeom prst="rect">
            <a:avLst/>
          </a:prstGeom>
        </p:spPr>
      </p:pic>
      <p:sp>
        <p:nvSpPr>
          <p:cNvPr id="17" name="文本框 16"/>
          <p:cNvSpPr txBox="1"/>
          <p:nvPr/>
        </p:nvSpPr>
        <p:spPr>
          <a:xfrm>
            <a:off x="2415956" y="3730616"/>
            <a:ext cx="1992086" cy="584775"/>
          </a:xfrm>
          <a:prstGeom prst="rect">
            <a:avLst/>
          </a:prstGeom>
          <a:noFill/>
        </p:spPr>
        <p:txBody>
          <a:bodyPr wrap="square" rtlCol="0">
            <a:spAutoFit/>
          </a:bodyPr>
          <a:lstStyle/>
          <a:p>
            <a:r>
              <a:rPr lang="zh-CN" altLang="en-US" sz="3200" dirty="0"/>
              <a:t>舆论监测</a:t>
            </a:r>
          </a:p>
        </p:txBody>
      </p:sp>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359976" y="4415518"/>
            <a:ext cx="2944470" cy="2048854"/>
          </a:xfrm>
          <a:prstGeom prst="rect">
            <a:avLst/>
          </a:prstGeom>
        </p:spPr>
      </p:pic>
      <p:sp>
        <p:nvSpPr>
          <p:cNvPr id="19" name="文本框 18"/>
          <p:cNvSpPr txBox="1"/>
          <p:nvPr/>
        </p:nvSpPr>
        <p:spPr>
          <a:xfrm>
            <a:off x="7836169" y="3730616"/>
            <a:ext cx="1992086" cy="584775"/>
          </a:xfrm>
          <a:prstGeom prst="rect">
            <a:avLst/>
          </a:prstGeom>
          <a:noFill/>
        </p:spPr>
        <p:txBody>
          <a:bodyPr wrap="square" rtlCol="0">
            <a:spAutoFit/>
          </a:bodyPr>
          <a:lstStyle/>
          <a:p>
            <a:r>
              <a:rPr lang="zh-CN" altLang="en-US" sz="3200" dirty="0"/>
              <a:t>欺诈</a:t>
            </a:r>
            <a:r>
              <a:rPr lang="zh-CN" altLang="en-US" sz="3200" dirty="0" smtClean="0"/>
              <a:t>监测</a:t>
            </a:r>
            <a:endParaRPr lang="zh-CN" altLang="en-US" sz="3200" dirty="0"/>
          </a:p>
        </p:txBody>
      </p:sp>
      <p:pic>
        <p:nvPicPr>
          <p:cNvPr id="4" name="图片 3"/>
          <p:cNvPicPr>
            <a:picLocks noChangeAspect="1"/>
          </p:cNvPicPr>
          <p:nvPr/>
        </p:nvPicPr>
        <p:blipFill>
          <a:blip r:embed="rId7"/>
          <a:stretch>
            <a:fillRect/>
          </a:stretch>
        </p:blipFill>
        <p:spPr>
          <a:xfrm>
            <a:off x="4723564" y="2766489"/>
            <a:ext cx="2589839" cy="2585531"/>
          </a:xfrm>
          <a:prstGeom prst="rect">
            <a:avLst/>
          </a:prstGeom>
        </p:spPr>
      </p:pic>
      <p:sp>
        <p:nvSpPr>
          <p:cNvPr id="5" name="灯片编号占位符 4"/>
          <p:cNvSpPr>
            <a:spLocks noGrp="1"/>
          </p:cNvSpPr>
          <p:nvPr>
            <p:ph type="sldNum" sz="quarter" idx="12"/>
          </p:nvPr>
        </p:nvSpPr>
        <p:spPr/>
        <p:txBody>
          <a:bodyPr/>
          <a:lstStyle/>
          <a:p>
            <a:fld id="{C212EA20-0EA2-474C-A87A-AB5751F0A801}" type="slidenum">
              <a:rPr lang="zh-CN" altLang="en-US" smtClean="0"/>
              <a:t>3</a:t>
            </a:fld>
            <a:endParaRPr lang="zh-CN" altLang="en-US"/>
          </a:p>
        </p:txBody>
      </p:sp>
    </p:spTree>
    <p:extLst>
      <p:ext uri="{BB962C8B-B14F-4D97-AF65-F5344CB8AC3E}">
        <p14:creationId xmlns:p14="http://schemas.microsoft.com/office/powerpoint/2010/main" val="206953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六</a:t>
            </a:r>
            <a:r>
              <a:rPr lang="zh-CN" altLang="en-US" dirty="0" smtClean="0"/>
              <a:t>、总结计划</a:t>
            </a:r>
            <a:endParaRPr lang="zh-CN" altLang="en-US" sz="20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右箭头 9"/>
          <p:cNvSpPr/>
          <p:nvPr/>
        </p:nvSpPr>
        <p:spPr>
          <a:xfrm>
            <a:off x="408214" y="2579914"/>
            <a:ext cx="11348357" cy="1191985"/>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同心圆 10"/>
          <p:cNvSpPr/>
          <p:nvPr/>
        </p:nvSpPr>
        <p:spPr>
          <a:xfrm>
            <a:off x="1074280"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385235" y="3771898"/>
            <a:ext cx="2041072" cy="523220"/>
          </a:xfrm>
          <a:prstGeom prst="rect">
            <a:avLst/>
          </a:prstGeom>
          <a:noFill/>
        </p:spPr>
        <p:txBody>
          <a:bodyPr wrap="square" rtlCol="0">
            <a:spAutoFit/>
          </a:bodyPr>
          <a:lstStyle/>
          <a:p>
            <a:r>
              <a:rPr lang="zh-CN" altLang="en-US" sz="2800" dirty="0" smtClean="0"/>
              <a:t>背景和现状</a:t>
            </a:r>
            <a:endParaRPr lang="zh-CN" altLang="en-US" sz="2800" dirty="0"/>
          </a:p>
        </p:txBody>
      </p:sp>
      <p:sp>
        <p:nvSpPr>
          <p:cNvPr id="17" name="同心圆 16"/>
          <p:cNvSpPr/>
          <p:nvPr/>
        </p:nvSpPr>
        <p:spPr>
          <a:xfrm>
            <a:off x="3625164"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2963856" y="3775405"/>
            <a:ext cx="2041072" cy="2000548"/>
          </a:xfrm>
          <a:prstGeom prst="rect">
            <a:avLst/>
          </a:prstGeom>
          <a:noFill/>
        </p:spPr>
        <p:txBody>
          <a:bodyPr wrap="square" rtlCol="0">
            <a:spAutoFit/>
          </a:bodyPr>
          <a:lstStyle/>
          <a:p>
            <a:r>
              <a:rPr lang="zh-CN" altLang="en-US" sz="2800" dirty="0" smtClean="0"/>
              <a:t>  系统设计</a:t>
            </a:r>
            <a:endParaRPr lang="en-US" altLang="zh-CN" sz="2800" dirty="0" smtClean="0"/>
          </a:p>
          <a:p>
            <a:pPr marL="457200" indent="-457200">
              <a:buFont typeface="Wingdings" panose="05000000000000000000" pitchFamily="2" charset="2"/>
              <a:buChar char="Ø"/>
            </a:pPr>
            <a:r>
              <a:rPr lang="zh-CN" altLang="en-US" sz="2400" dirty="0" smtClean="0"/>
              <a:t>架构设计</a:t>
            </a:r>
            <a:endParaRPr lang="en-US" altLang="zh-CN" sz="2400" dirty="0" smtClean="0"/>
          </a:p>
          <a:p>
            <a:pPr marL="457200" indent="-457200">
              <a:buFont typeface="Wingdings" panose="05000000000000000000" pitchFamily="2" charset="2"/>
              <a:buChar char="Ø"/>
            </a:pPr>
            <a:r>
              <a:rPr lang="zh-CN" altLang="en-US" sz="2400" dirty="0" smtClean="0"/>
              <a:t>框架设计</a:t>
            </a:r>
            <a:endParaRPr lang="en-US" altLang="zh-CN" sz="2400" dirty="0" smtClean="0"/>
          </a:p>
          <a:p>
            <a:pPr marL="457200" indent="-457200">
              <a:buFont typeface="Wingdings" panose="05000000000000000000" pitchFamily="2" charset="2"/>
              <a:buChar char="Ø"/>
            </a:pPr>
            <a:r>
              <a:rPr lang="zh-CN" altLang="en-US" sz="2400" dirty="0" smtClean="0"/>
              <a:t>模型设计</a:t>
            </a:r>
            <a:endParaRPr lang="en-US" altLang="zh-CN" sz="2400" dirty="0" smtClean="0"/>
          </a:p>
          <a:p>
            <a:pPr marL="457200" indent="-457200">
              <a:buFont typeface="Wingdings" panose="05000000000000000000" pitchFamily="2" charset="2"/>
              <a:buChar char="Ø"/>
            </a:pPr>
            <a:r>
              <a:rPr lang="zh-CN" altLang="en-US" sz="2400" dirty="0" smtClean="0">
                <a:solidFill>
                  <a:srgbClr val="FF0000"/>
                </a:solidFill>
              </a:rPr>
              <a:t>算法设计</a:t>
            </a:r>
            <a:endParaRPr lang="zh-CN" altLang="en-US" sz="2400" dirty="0">
              <a:solidFill>
                <a:srgbClr val="FF0000"/>
              </a:solidFill>
            </a:endParaRPr>
          </a:p>
        </p:txBody>
      </p:sp>
      <p:sp>
        <p:nvSpPr>
          <p:cNvPr id="19" name="同心圆 18"/>
          <p:cNvSpPr/>
          <p:nvPr/>
        </p:nvSpPr>
        <p:spPr>
          <a:xfrm>
            <a:off x="6238345"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5577037" y="3802181"/>
            <a:ext cx="2041072" cy="2000548"/>
          </a:xfrm>
          <a:prstGeom prst="rect">
            <a:avLst/>
          </a:prstGeom>
          <a:noFill/>
        </p:spPr>
        <p:txBody>
          <a:bodyPr wrap="square" rtlCol="0">
            <a:spAutoFit/>
          </a:bodyPr>
          <a:lstStyle/>
          <a:p>
            <a:r>
              <a:rPr lang="zh-CN" altLang="en-US" sz="2800" dirty="0" smtClean="0"/>
              <a:t>  系统实现</a:t>
            </a:r>
          </a:p>
          <a:p>
            <a:pPr marL="457200" indent="-457200">
              <a:buFont typeface="Wingdings" panose="05000000000000000000" pitchFamily="2" charset="2"/>
              <a:buChar char="Ø"/>
            </a:pPr>
            <a:r>
              <a:rPr lang="zh-CN" altLang="en-US" sz="2400" dirty="0" smtClean="0"/>
              <a:t>框架实现</a:t>
            </a:r>
            <a:endParaRPr lang="en-US" altLang="zh-CN" sz="2400" dirty="0" smtClean="0"/>
          </a:p>
          <a:p>
            <a:pPr marL="457200" indent="-457200">
              <a:buFont typeface="Wingdings" panose="05000000000000000000" pitchFamily="2" charset="2"/>
              <a:buChar char="Ø"/>
            </a:pPr>
            <a:r>
              <a:rPr lang="zh-CN" altLang="en-US" sz="2400" dirty="0" smtClean="0"/>
              <a:t>模型实现</a:t>
            </a:r>
            <a:endParaRPr lang="en-US" altLang="zh-CN" sz="2400" dirty="0" smtClean="0"/>
          </a:p>
          <a:p>
            <a:pPr marL="457200" indent="-457200">
              <a:buFont typeface="Wingdings" panose="05000000000000000000" pitchFamily="2" charset="2"/>
              <a:buChar char="Ø"/>
            </a:pPr>
            <a:r>
              <a:rPr lang="zh-CN" altLang="en-US" sz="2400" dirty="0" smtClean="0">
                <a:solidFill>
                  <a:srgbClr val="FF0000"/>
                </a:solidFill>
              </a:rPr>
              <a:t>算法实现</a:t>
            </a:r>
            <a:endParaRPr lang="en-US" altLang="zh-CN" sz="2400" dirty="0" smtClean="0">
              <a:solidFill>
                <a:srgbClr val="FF0000"/>
              </a:solidFill>
            </a:endParaRPr>
          </a:p>
          <a:p>
            <a:pPr marL="457200" indent="-457200">
              <a:buFont typeface="Wingdings" panose="05000000000000000000" pitchFamily="2" charset="2"/>
              <a:buChar char="Ø"/>
            </a:pPr>
            <a:endParaRPr lang="en-US" altLang="zh-CN" sz="2400" dirty="0" smtClean="0"/>
          </a:p>
        </p:txBody>
      </p:sp>
      <p:sp>
        <p:nvSpPr>
          <p:cNvPr id="21" name="同心圆 20"/>
          <p:cNvSpPr/>
          <p:nvPr/>
        </p:nvSpPr>
        <p:spPr>
          <a:xfrm>
            <a:off x="8849299" y="2812573"/>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p:cNvSpPr txBox="1"/>
          <p:nvPr/>
        </p:nvSpPr>
        <p:spPr>
          <a:xfrm>
            <a:off x="8246211" y="3800239"/>
            <a:ext cx="2041072" cy="2000548"/>
          </a:xfrm>
          <a:prstGeom prst="rect">
            <a:avLst/>
          </a:prstGeom>
          <a:noFill/>
        </p:spPr>
        <p:txBody>
          <a:bodyPr wrap="square" rtlCol="0">
            <a:spAutoFit/>
          </a:bodyPr>
          <a:lstStyle/>
          <a:p>
            <a:r>
              <a:rPr lang="zh-CN" altLang="en-US" sz="2800" dirty="0" smtClean="0"/>
              <a:t>  系统验证</a:t>
            </a:r>
          </a:p>
          <a:p>
            <a:pPr marL="457200" indent="-457200">
              <a:buFont typeface="Wingdings" panose="05000000000000000000" pitchFamily="2" charset="2"/>
              <a:buChar char="Ø"/>
            </a:pPr>
            <a:r>
              <a:rPr lang="zh-CN" altLang="en-US" sz="2400" dirty="0" smtClean="0"/>
              <a:t>实验设计</a:t>
            </a:r>
            <a:endParaRPr lang="en-US" altLang="zh-CN" sz="2400" dirty="0" smtClean="0"/>
          </a:p>
          <a:p>
            <a:pPr marL="457200" indent="-457200">
              <a:buFont typeface="Wingdings" panose="05000000000000000000" pitchFamily="2" charset="2"/>
              <a:buChar char="Ø"/>
            </a:pPr>
            <a:r>
              <a:rPr lang="zh-CN" altLang="en-US" sz="2400" dirty="0">
                <a:solidFill>
                  <a:srgbClr val="FF0000"/>
                </a:solidFill>
              </a:rPr>
              <a:t>实验</a:t>
            </a:r>
            <a:r>
              <a:rPr lang="zh-CN" altLang="en-US" sz="2400" dirty="0" smtClean="0">
                <a:solidFill>
                  <a:srgbClr val="FF0000"/>
                </a:solidFill>
              </a:rPr>
              <a:t>结果</a:t>
            </a:r>
            <a:endParaRPr lang="en-US" altLang="zh-CN" sz="2400" dirty="0" smtClean="0">
              <a:solidFill>
                <a:srgbClr val="FF0000"/>
              </a:solidFill>
            </a:endParaRPr>
          </a:p>
          <a:p>
            <a:pPr marL="457200" indent="-457200">
              <a:buFont typeface="Wingdings" panose="05000000000000000000" pitchFamily="2" charset="2"/>
              <a:buChar char="Ø"/>
            </a:pPr>
            <a:r>
              <a:rPr lang="zh-CN" altLang="en-US" sz="2400" dirty="0" smtClean="0">
                <a:solidFill>
                  <a:srgbClr val="FF0000"/>
                </a:solidFill>
              </a:rPr>
              <a:t>实验结论</a:t>
            </a:r>
            <a:endParaRPr lang="en-US" altLang="zh-CN" sz="2400" dirty="0" smtClean="0">
              <a:solidFill>
                <a:srgbClr val="FF0000"/>
              </a:solidFill>
            </a:endParaRPr>
          </a:p>
          <a:p>
            <a:pPr marL="457200" indent="-457200">
              <a:buFont typeface="Wingdings" panose="05000000000000000000" pitchFamily="2" charset="2"/>
              <a:buChar char="Ø"/>
            </a:pPr>
            <a:r>
              <a:rPr lang="zh-CN" altLang="en-US" sz="2400" dirty="0">
                <a:solidFill>
                  <a:srgbClr val="FF0000"/>
                </a:solidFill>
              </a:rPr>
              <a:t>应用</a:t>
            </a:r>
            <a:endParaRPr lang="en-US" altLang="zh-CN" sz="2400" dirty="0" smtClean="0">
              <a:solidFill>
                <a:srgbClr val="FF0000"/>
              </a:solidFill>
            </a:endParaRPr>
          </a:p>
        </p:txBody>
      </p:sp>
      <p:sp>
        <p:nvSpPr>
          <p:cNvPr id="3" name="文本框 2"/>
          <p:cNvSpPr txBox="1"/>
          <p:nvPr/>
        </p:nvSpPr>
        <p:spPr>
          <a:xfrm>
            <a:off x="408214" y="2201329"/>
            <a:ext cx="1992086" cy="369332"/>
          </a:xfrm>
          <a:prstGeom prst="rect">
            <a:avLst/>
          </a:prstGeom>
          <a:noFill/>
        </p:spPr>
        <p:txBody>
          <a:bodyPr wrap="square" rtlCol="0">
            <a:spAutoFit/>
          </a:bodyPr>
          <a:lstStyle/>
          <a:p>
            <a:r>
              <a:rPr lang="en-US" altLang="zh-CN" dirty="0" smtClean="0"/>
              <a:t>2016.10-2016.12</a:t>
            </a:r>
            <a:endParaRPr lang="zh-CN" altLang="en-US" dirty="0"/>
          </a:p>
        </p:txBody>
      </p:sp>
      <p:sp>
        <p:nvSpPr>
          <p:cNvPr id="25" name="文本框 24"/>
          <p:cNvSpPr txBox="1"/>
          <p:nvPr/>
        </p:nvSpPr>
        <p:spPr>
          <a:xfrm>
            <a:off x="3012842" y="2212343"/>
            <a:ext cx="1992086" cy="369332"/>
          </a:xfrm>
          <a:prstGeom prst="rect">
            <a:avLst/>
          </a:prstGeom>
          <a:noFill/>
        </p:spPr>
        <p:txBody>
          <a:bodyPr wrap="square" rtlCol="0">
            <a:spAutoFit/>
          </a:bodyPr>
          <a:lstStyle/>
          <a:p>
            <a:r>
              <a:rPr lang="en-US" altLang="zh-CN" dirty="0" smtClean="0"/>
              <a:t>2016.11-2016.12</a:t>
            </a:r>
            <a:endParaRPr lang="zh-CN" altLang="en-US" dirty="0"/>
          </a:p>
        </p:txBody>
      </p:sp>
      <p:sp>
        <p:nvSpPr>
          <p:cNvPr id="26" name="文本框 25"/>
          <p:cNvSpPr txBox="1"/>
          <p:nvPr/>
        </p:nvSpPr>
        <p:spPr>
          <a:xfrm>
            <a:off x="5601530" y="2224916"/>
            <a:ext cx="1992086" cy="369332"/>
          </a:xfrm>
          <a:prstGeom prst="rect">
            <a:avLst/>
          </a:prstGeom>
          <a:noFill/>
        </p:spPr>
        <p:txBody>
          <a:bodyPr wrap="square" rtlCol="0">
            <a:spAutoFit/>
          </a:bodyPr>
          <a:lstStyle/>
          <a:p>
            <a:r>
              <a:rPr lang="en-US" altLang="zh-CN" dirty="0" smtClean="0"/>
              <a:t>2016.11-2016.12</a:t>
            </a:r>
            <a:endParaRPr lang="zh-CN" altLang="en-US" dirty="0"/>
          </a:p>
        </p:txBody>
      </p:sp>
      <p:sp>
        <p:nvSpPr>
          <p:cNvPr id="27" name="文本框 26"/>
          <p:cNvSpPr txBox="1"/>
          <p:nvPr/>
        </p:nvSpPr>
        <p:spPr>
          <a:xfrm>
            <a:off x="8212484" y="2210581"/>
            <a:ext cx="1992086" cy="369332"/>
          </a:xfrm>
          <a:prstGeom prst="rect">
            <a:avLst/>
          </a:prstGeom>
          <a:noFill/>
        </p:spPr>
        <p:txBody>
          <a:bodyPr wrap="square" rtlCol="0">
            <a:spAutoFit/>
          </a:bodyPr>
          <a:lstStyle/>
          <a:p>
            <a:r>
              <a:rPr lang="en-US" altLang="zh-CN" dirty="0" smtClean="0"/>
              <a:t>2017.01-2017.04</a:t>
            </a:r>
            <a:endParaRPr lang="zh-CN" altLang="en-US" dirty="0"/>
          </a:p>
        </p:txBody>
      </p:sp>
      <p:sp>
        <p:nvSpPr>
          <p:cNvPr id="7" name="灯片编号占位符 6"/>
          <p:cNvSpPr>
            <a:spLocks noGrp="1"/>
          </p:cNvSpPr>
          <p:nvPr>
            <p:ph type="sldNum" sz="quarter" idx="12"/>
          </p:nvPr>
        </p:nvSpPr>
        <p:spPr/>
        <p:txBody>
          <a:bodyPr/>
          <a:lstStyle/>
          <a:p>
            <a:fld id="{C212EA20-0EA2-474C-A87A-AB5751F0A801}" type="slidenum">
              <a:rPr lang="zh-CN" altLang="en-US" smtClean="0"/>
              <a:t>30</a:t>
            </a:fld>
            <a:endParaRPr lang="zh-CN" altLang="en-US"/>
          </a:p>
        </p:txBody>
      </p:sp>
    </p:spTree>
    <p:extLst>
      <p:ext uri="{BB962C8B-B14F-4D97-AF65-F5344CB8AC3E}">
        <p14:creationId xmlns:p14="http://schemas.microsoft.com/office/powerpoint/2010/main" val="34586056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七、感谢</a:t>
            </a:r>
            <a:endParaRPr lang="zh-CN" altLang="en-US" sz="20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1473199" y="1400528"/>
            <a:ext cx="177160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473199" y="2080542"/>
            <a:ext cx="15460225" cy="52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 name="文本框 2"/>
          <p:cNvSpPr txBox="1"/>
          <p:nvPr/>
        </p:nvSpPr>
        <p:spPr>
          <a:xfrm>
            <a:off x="2743199" y="2763920"/>
            <a:ext cx="6959600" cy="2062103"/>
          </a:xfrm>
          <a:prstGeom prst="rect">
            <a:avLst/>
          </a:prstGeom>
          <a:noFill/>
        </p:spPr>
        <p:txBody>
          <a:bodyPr wrap="square" rtlCol="0">
            <a:spAutoFit/>
          </a:bodyPr>
          <a:lstStyle/>
          <a:p>
            <a:pPr algn="ctr"/>
            <a:r>
              <a:rPr lang="zh-CN" altLang="en-US" sz="3200" b="1" dirty="0" smtClean="0"/>
              <a:t>特别感谢 </a:t>
            </a:r>
            <a:endParaRPr lang="en-US" altLang="zh-CN" sz="3200" b="1" dirty="0" smtClean="0"/>
          </a:p>
          <a:p>
            <a:pPr algn="ctr"/>
            <a:r>
              <a:rPr lang="zh-CN" altLang="en-US" sz="3200" dirty="0" smtClean="0"/>
              <a:t>王伟、许利杰老师</a:t>
            </a:r>
            <a:endParaRPr lang="en-US" altLang="zh-CN" sz="3200" dirty="0" smtClean="0"/>
          </a:p>
          <a:p>
            <a:pPr algn="ctr"/>
            <a:r>
              <a:rPr lang="zh-CN" altLang="en-US" sz="3200" dirty="0" smtClean="0"/>
              <a:t>同</a:t>
            </a:r>
            <a:r>
              <a:rPr lang="zh-CN" altLang="en-US" sz="3200" dirty="0" smtClean="0"/>
              <a:t>组师兄师弟师妹们</a:t>
            </a:r>
            <a:endParaRPr lang="en-US" altLang="zh-CN" sz="3200" dirty="0" smtClean="0"/>
          </a:p>
          <a:p>
            <a:pPr algn="ctr"/>
            <a:r>
              <a:rPr lang="zh-CN" altLang="en-US" sz="3200" dirty="0" smtClean="0"/>
              <a:t>继续奋战</a:t>
            </a:r>
            <a:endParaRPr lang="zh-CN" altLang="en-US" sz="3200" dirty="0"/>
          </a:p>
        </p:txBody>
      </p:sp>
      <p:sp>
        <p:nvSpPr>
          <p:cNvPr id="8" name="灯片编号占位符 7"/>
          <p:cNvSpPr>
            <a:spLocks noGrp="1"/>
          </p:cNvSpPr>
          <p:nvPr>
            <p:ph type="sldNum" sz="quarter" idx="12"/>
          </p:nvPr>
        </p:nvSpPr>
        <p:spPr/>
        <p:txBody>
          <a:bodyPr/>
          <a:lstStyle/>
          <a:p>
            <a:fld id="{C212EA20-0EA2-474C-A87A-AB5751F0A801}" type="slidenum">
              <a:rPr lang="zh-CN" altLang="en-US" smtClean="0"/>
              <a:t>31</a:t>
            </a:fld>
            <a:endParaRPr lang="zh-CN" altLang="en-US"/>
          </a:p>
        </p:txBody>
      </p:sp>
    </p:spTree>
    <p:extLst>
      <p:ext uri="{BB962C8B-B14F-4D97-AF65-F5344CB8AC3E}">
        <p14:creationId xmlns:p14="http://schemas.microsoft.com/office/powerpoint/2010/main" val="3404078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问题记录</a:t>
            </a:r>
            <a:endParaRPr lang="zh-CN" altLang="en-US" dirty="0"/>
          </a:p>
        </p:txBody>
      </p:sp>
      <p:sp>
        <p:nvSpPr>
          <p:cNvPr id="3" name="内容占位符 2"/>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C212EA20-0EA2-474C-A87A-AB5751F0A801}" type="slidenum">
              <a:rPr lang="zh-CN" altLang="en-US" smtClean="0"/>
              <a:t>32</a:t>
            </a:fld>
            <a:endParaRPr lang="zh-CN" altLang="en-US"/>
          </a:p>
        </p:txBody>
      </p:sp>
    </p:spTree>
    <p:extLst>
      <p:ext uri="{BB962C8B-B14F-4D97-AF65-F5344CB8AC3E}">
        <p14:creationId xmlns:p14="http://schemas.microsoft.com/office/powerpoint/2010/main" val="3174000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a:t>
            </a:r>
            <a:r>
              <a:rPr lang="zh-CN" altLang="en-US" dirty="0" smtClean="0"/>
              <a:t>、</a:t>
            </a:r>
            <a:r>
              <a:rPr lang="zh-CN" altLang="en-US" dirty="0"/>
              <a:t>研究</a:t>
            </a:r>
            <a:r>
              <a:rPr lang="zh-CN" altLang="en-US" dirty="0" smtClean="0"/>
              <a:t>背景</a:t>
            </a:r>
            <a:r>
              <a:rPr lang="en-US" altLang="zh-CN" dirty="0" smtClean="0"/>
              <a:t>-</a:t>
            </a:r>
            <a:r>
              <a:rPr lang="zh-CN" altLang="en-US" sz="3200" dirty="0" smtClean="0"/>
              <a:t>批处理模型</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832756" y="1126671"/>
            <a:ext cx="5812973" cy="523220"/>
          </a:xfrm>
          <a:prstGeom prst="rect">
            <a:avLst/>
          </a:prstGeom>
          <a:noFill/>
        </p:spPr>
        <p:txBody>
          <a:bodyPr wrap="square" rtlCol="0">
            <a:spAutoFit/>
          </a:bodyPr>
          <a:lstStyle/>
          <a:p>
            <a:r>
              <a:rPr lang="zh-CN" altLang="en-US" sz="2800" dirty="0" smtClean="0"/>
              <a:t>批处理模型：解决静态图计算问题</a:t>
            </a:r>
            <a:endParaRPr lang="zh-CN" altLang="en-US" sz="28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71" y="3050421"/>
            <a:ext cx="4141890" cy="2958493"/>
          </a:xfrm>
          <a:prstGeom prst="rect">
            <a:avLst/>
          </a:prstGeom>
        </p:spPr>
      </p:pic>
      <p:sp>
        <p:nvSpPr>
          <p:cNvPr id="20" name="文本框 19"/>
          <p:cNvSpPr txBox="1"/>
          <p:nvPr/>
        </p:nvSpPr>
        <p:spPr>
          <a:xfrm>
            <a:off x="1747156" y="2234813"/>
            <a:ext cx="1992086" cy="584775"/>
          </a:xfrm>
          <a:prstGeom prst="rect">
            <a:avLst/>
          </a:prstGeom>
          <a:noFill/>
        </p:spPr>
        <p:txBody>
          <a:bodyPr wrap="square" rtlCol="0">
            <a:spAutoFit/>
          </a:bodyPr>
          <a:lstStyle/>
          <a:p>
            <a:r>
              <a:rPr lang="en-US" altLang="zh-CN" sz="3200" dirty="0" smtClean="0"/>
              <a:t>BSP</a:t>
            </a:r>
            <a:r>
              <a:rPr lang="zh-CN" altLang="en-US" sz="3200" dirty="0" smtClean="0"/>
              <a:t>模型</a:t>
            </a:r>
            <a:endParaRPr lang="zh-CN" altLang="en-US" sz="3200"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2482" y="3567507"/>
            <a:ext cx="3657600" cy="1103841"/>
          </a:xfrm>
          <a:prstGeom prst="rect">
            <a:avLst/>
          </a:prstGeom>
        </p:spPr>
      </p:pic>
      <p:pic>
        <p:nvPicPr>
          <p:cNvPr id="8" name="图片 7"/>
          <p:cNvPicPr>
            <a:picLocks noChangeAspect="1"/>
          </p:cNvPicPr>
          <p:nvPr/>
        </p:nvPicPr>
        <p:blipFill>
          <a:blip r:embed="rId5"/>
          <a:stretch>
            <a:fillRect/>
          </a:stretch>
        </p:blipFill>
        <p:spPr>
          <a:xfrm>
            <a:off x="6992482" y="1978992"/>
            <a:ext cx="3642859" cy="1071429"/>
          </a:xfrm>
          <a:prstGeom prst="rect">
            <a:avLst/>
          </a:prstGeom>
        </p:spPr>
      </p:pic>
      <p:pic>
        <p:nvPicPr>
          <p:cNvPr id="10" name="图片 9"/>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6977741" y="5036406"/>
            <a:ext cx="3657600" cy="1061357"/>
          </a:xfrm>
          <a:prstGeom prst="rect">
            <a:avLst/>
          </a:prstGeom>
        </p:spPr>
      </p:pic>
      <p:sp>
        <p:nvSpPr>
          <p:cNvPr id="21" name="右箭头 20"/>
          <p:cNvSpPr/>
          <p:nvPr/>
        </p:nvSpPr>
        <p:spPr>
          <a:xfrm>
            <a:off x="5241471" y="3706586"/>
            <a:ext cx="1404258" cy="109401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C212EA20-0EA2-474C-A87A-AB5751F0A801}" type="slidenum">
              <a:rPr lang="zh-CN" altLang="en-US" smtClean="0"/>
              <a:t>4</a:t>
            </a:fld>
            <a:endParaRPr lang="zh-CN" altLang="en-US"/>
          </a:p>
        </p:txBody>
      </p:sp>
    </p:spTree>
    <p:extLst>
      <p:ext uri="{BB962C8B-B14F-4D97-AF65-F5344CB8AC3E}">
        <p14:creationId xmlns:p14="http://schemas.microsoft.com/office/powerpoint/2010/main" val="4123178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a:t>
            </a:r>
            <a:r>
              <a:rPr lang="zh-CN" altLang="en-US" dirty="0" smtClean="0"/>
              <a:t>、研究背景</a:t>
            </a:r>
            <a:r>
              <a:rPr lang="en-US" altLang="zh-CN" dirty="0">
                <a:solidFill>
                  <a:srgbClr val="EBEBEB"/>
                </a:solidFill>
              </a:rPr>
              <a:t>-</a:t>
            </a:r>
            <a:r>
              <a:rPr lang="zh-CN" altLang="en-US" sz="3200" dirty="0">
                <a:solidFill>
                  <a:srgbClr val="EBEBEB"/>
                </a:solidFill>
              </a:rPr>
              <a:t>流处理模型</a:t>
            </a:r>
            <a:endParaRPr lang="zh-CN" altLang="en-US"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832756" y="1126671"/>
            <a:ext cx="5812973" cy="523220"/>
          </a:xfrm>
          <a:prstGeom prst="rect">
            <a:avLst/>
          </a:prstGeom>
          <a:noFill/>
        </p:spPr>
        <p:txBody>
          <a:bodyPr wrap="square" rtlCol="0">
            <a:spAutoFit/>
          </a:bodyPr>
          <a:lstStyle/>
          <a:p>
            <a:r>
              <a:rPr lang="zh-CN" altLang="en-US" sz="2800" dirty="0"/>
              <a:t>流</a:t>
            </a:r>
            <a:r>
              <a:rPr lang="zh-CN" altLang="en-US" sz="2800" dirty="0" smtClean="0"/>
              <a:t>处理模型：解决动态图计算问题</a:t>
            </a:r>
            <a:endParaRPr lang="zh-CN" altLang="en-US" sz="2800" dirty="0"/>
          </a:p>
        </p:txBody>
      </p:sp>
      <p:sp>
        <p:nvSpPr>
          <p:cNvPr id="20" name="文本框 19"/>
          <p:cNvSpPr txBox="1"/>
          <p:nvPr/>
        </p:nvSpPr>
        <p:spPr>
          <a:xfrm>
            <a:off x="2237013" y="2385851"/>
            <a:ext cx="1992086" cy="584775"/>
          </a:xfrm>
          <a:prstGeom prst="rect">
            <a:avLst/>
          </a:prstGeom>
          <a:noFill/>
        </p:spPr>
        <p:txBody>
          <a:bodyPr wrap="square" rtlCol="0">
            <a:spAutoFit/>
          </a:bodyPr>
          <a:lstStyle/>
          <a:p>
            <a:r>
              <a:rPr lang="zh-CN" altLang="en-US" sz="3200" dirty="0" smtClean="0"/>
              <a:t>数据流</a:t>
            </a:r>
            <a:endParaRPr lang="zh-CN" altLang="en-US" sz="3200" dirty="0"/>
          </a:p>
        </p:txBody>
      </p:sp>
      <p:sp>
        <p:nvSpPr>
          <p:cNvPr id="21" name="右箭头 20"/>
          <p:cNvSpPr/>
          <p:nvPr/>
        </p:nvSpPr>
        <p:spPr>
          <a:xfrm>
            <a:off x="5241471" y="3706586"/>
            <a:ext cx="1404258" cy="109401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文本框 12"/>
          <p:cNvSpPr txBox="1"/>
          <p:nvPr/>
        </p:nvSpPr>
        <p:spPr>
          <a:xfrm>
            <a:off x="1012372" y="3414198"/>
            <a:ext cx="4229099" cy="584775"/>
          </a:xfrm>
          <a:prstGeom prst="rect">
            <a:avLst/>
          </a:prstGeom>
          <a:noFill/>
        </p:spPr>
        <p:txBody>
          <a:bodyPr wrap="square" rtlCol="0">
            <a:spAutoFit/>
          </a:bodyPr>
          <a:lstStyle/>
          <a:p>
            <a:r>
              <a:rPr lang="en-US" altLang="zh-CN" sz="3200" dirty="0"/>
              <a:t>Cash Register Model </a:t>
            </a:r>
            <a:endParaRPr lang="zh-CN" altLang="en-US" sz="3200" dirty="0"/>
          </a:p>
        </p:txBody>
      </p:sp>
      <p:sp>
        <p:nvSpPr>
          <p:cNvPr id="14" name="文本框 13"/>
          <p:cNvSpPr txBox="1"/>
          <p:nvPr/>
        </p:nvSpPr>
        <p:spPr>
          <a:xfrm>
            <a:off x="1012371" y="4442546"/>
            <a:ext cx="4229099" cy="584775"/>
          </a:xfrm>
          <a:prstGeom prst="rect">
            <a:avLst/>
          </a:prstGeom>
          <a:noFill/>
        </p:spPr>
        <p:txBody>
          <a:bodyPr wrap="square" rtlCol="0">
            <a:spAutoFit/>
          </a:bodyPr>
          <a:lstStyle/>
          <a:p>
            <a:pPr algn="ctr"/>
            <a:r>
              <a:rPr lang="en-US" altLang="zh-CN" sz="3200" dirty="0"/>
              <a:t>Turnstile Model </a:t>
            </a:r>
            <a:endParaRPr lang="zh-CN" altLang="en-US" sz="3200" dirty="0"/>
          </a:p>
        </p:txBody>
      </p:sp>
      <p:sp>
        <p:nvSpPr>
          <p:cNvPr id="15" name="文本框 14"/>
          <p:cNvSpPr txBox="1"/>
          <p:nvPr/>
        </p:nvSpPr>
        <p:spPr>
          <a:xfrm>
            <a:off x="8115299" y="2387731"/>
            <a:ext cx="1992086" cy="584775"/>
          </a:xfrm>
          <a:prstGeom prst="rect">
            <a:avLst/>
          </a:prstGeom>
          <a:noFill/>
        </p:spPr>
        <p:txBody>
          <a:bodyPr wrap="square" rtlCol="0">
            <a:spAutoFit/>
          </a:bodyPr>
          <a:lstStyle/>
          <a:p>
            <a:r>
              <a:rPr lang="zh-CN" altLang="en-US" sz="3200" dirty="0" smtClean="0"/>
              <a:t>流计算</a:t>
            </a:r>
            <a:endParaRPr lang="zh-CN" altLang="en-US" sz="3200" dirty="0"/>
          </a:p>
        </p:txBody>
      </p:sp>
      <p:sp>
        <p:nvSpPr>
          <p:cNvPr id="16" name="文本框 15"/>
          <p:cNvSpPr txBox="1"/>
          <p:nvPr/>
        </p:nvSpPr>
        <p:spPr>
          <a:xfrm>
            <a:off x="7326080" y="3369848"/>
            <a:ext cx="3766461" cy="584775"/>
          </a:xfrm>
          <a:prstGeom prst="rect">
            <a:avLst/>
          </a:prstGeom>
          <a:noFill/>
        </p:spPr>
        <p:txBody>
          <a:bodyPr wrap="square" rtlCol="0">
            <a:spAutoFit/>
          </a:bodyPr>
          <a:lstStyle/>
          <a:p>
            <a:r>
              <a:rPr lang="zh-CN" altLang="en-US" sz="3200" dirty="0" smtClean="0"/>
              <a:t>采样（</a:t>
            </a:r>
            <a:r>
              <a:rPr lang="en-US" altLang="zh-CN" sz="3200" dirty="0" smtClean="0"/>
              <a:t>Sampling</a:t>
            </a:r>
            <a:r>
              <a:rPr lang="zh-CN" altLang="en-US" sz="3200" dirty="0" smtClean="0"/>
              <a:t>）</a:t>
            </a:r>
            <a:endParaRPr lang="zh-CN" altLang="en-US" sz="3200" dirty="0"/>
          </a:p>
        </p:txBody>
      </p:sp>
      <p:sp>
        <p:nvSpPr>
          <p:cNvPr id="17" name="文本框 16"/>
          <p:cNvSpPr txBox="1"/>
          <p:nvPr/>
        </p:nvSpPr>
        <p:spPr>
          <a:xfrm>
            <a:off x="7326080" y="4362131"/>
            <a:ext cx="4332518" cy="584775"/>
          </a:xfrm>
          <a:prstGeom prst="rect">
            <a:avLst/>
          </a:prstGeom>
          <a:noFill/>
        </p:spPr>
        <p:txBody>
          <a:bodyPr wrap="square" rtlCol="0">
            <a:spAutoFit/>
          </a:bodyPr>
          <a:lstStyle/>
          <a:p>
            <a:r>
              <a:rPr lang="zh-CN" altLang="en-US" sz="3200" dirty="0" smtClean="0"/>
              <a:t>概要（</a:t>
            </a:r>
            <a:r>
              <a:rPr lang="en-US" altLang="zh-CN" sz="3200" dirty="0"/>
              <a:t>summarization</a:t>
            </a:r>
            <a:r>
              <a:rPr lang="zh-CN" altLang="en-US" sz="3200" dirty="0" smtClean="0"/>
              <a:t>）</a:t>
            </a:r>
            <a:endParaRPr lang="zh-CN" altLang="en-US" sz="3200" dirty="0"/>
          </a:p>
        </p:txBody>
      </p:sp>
      <p:sp>
        <p:nvSpPr>
          <p:cNvPr id="4" name="灯片编号占位符 3"/>
          <p:cNvSpPr>
            <a:spLocks noGrp="1"/>
          </p:cNvSpPr>
          <p:nvPr>
            <p:ph type="sldNum" sz="quarter" idx="12"/>
          </p:nvPr>
        </p:nvSpPr>
        <p:spPr/>
        <p:txBody>
          <a:bodyPr/>
          <a:lstStyle/>
          <a:p>
            <a:fld id="{C212EA20-0EA2-474C-A87A-AB5751F0A801}" type="slidenum">
              <a:rPr lang="zh-CN" altLang="en-US" smtClean="0"/>
              <a:t>5</a:t>
            </a:fld>
            <a:endParaRPr lang="zh-CN" altLang="en-US"/>
          </a:p>
        </p:txBody>
      </p:sp>
    </p:spTree>
    <p:extLst>
      <p:ext uri="{BB962C8B-B14F-4D97-AF65-F5344CB8AC3E}">
        <p14:creationId xmlns:p14="http://schemas.microsoft.com/office/powerpoint/2010/main" val="51504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一</a:t>
            </a:r>
            <a:r>
              <a:rPr lang="zh-CN" altLang="en-US" dirty="0" smtClean="0"/>
              <a:t>、研究背景</a:t>
            </a:r>
            <a:r>
              <a:rPr lang="en-US" altLang="zh-CN" dirty="0" smtClean="0"/>
              <a:t>-</a:t>
            </a:r>
            <a:r>
              <a:rPr lang="zh-CN" altLang="en-US" sz="3200" dirty="0" smtClean="0"/>
              <a:t>模型比较</a:t>
            </a:r>
            <a:endParaRPr lang="zh-CN" altLang="en-US"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2841395" y="1580144"/>
            <a:ext cx="5651849" cy="646331"/>
          </a:xfrm>
          <a:prstGeom prst="rect">
            <a:avLst/>
          </a:prstGeom>
          <a:noFill/>
        </p:spPr>
        <p:txBody>
          <a:bodyPr wrap="square" rtlCol="0">
            <a:spAutoFit/>
          </a:bodyPr>
          <a:lstStyle/>
          <a:p>
            <a:r>
              <a:rPr lang="zh-CN" altLang="en-US" sz="3600" dirty="0" smtClean="0"/>
              <a:t>批处理</a:t>
            </a:r>
            <a:r>
              <a:rPr lang="zh-CN" altLang="en-US" sz="3600" dirty="0" smtClean="0"/>
              <a:t>模型 </a:t>
            </a:r>
            <a:r>
              <a:rPr lang="en-US" altLang="zh-CN" sz="3600" dirty="0" smtClean="0"/>
              <a:t>VS </a:t>
            </a:r>
            <a:r>
              <a:rPr lang="zh-CN" altLang="en-US" sz="3600" dirty="0" smtClean="0"/>
              <a:t>流处理模型</a:t>
            </a:r>
            <a:endParaRPr lang="zh-CN" altLang="en-US" sz="3600" dirty="0"/>
          </a:p>
        </p:txBody>
      </p:sp>
      <p:cxnSp>
        <p:nvCxnSpPr>
          <p:cNvPr id="18" name="直接连接符 17"/>
          <p:cNvCxnSpPr/>
          <p:nvPr/>
        </p:nvCxnSpPr>
        <p:spPr>
          <a:xfrm>
            <a:off x="5667319" y="2367643"/>
            <a:ext cx="1" cy="33907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841395" y="2724198"/>
            <a:ext cx="3054096" cy="2677656"/>
          </a:xfrm>
          <a:prstGeom prst="rect">
            <a:avLst/>
          </a:prstGeom>
          <a:noFill/>
        </p:spPr>
        <p:txBody>
          <a:bodyPr wrap="square" rtlCol="0">
            <a:spAutoFit/>
          </a:bodyPr>
          <a:lstStyle/>
          <a:p>
            <a:r>
              <a:rPr lang="zh-CN" altLang="en-US" sz="2400" dirty="0" smtClean="0"/>
              <a:t>静态图数据</a:t>
            </a:r>
            <a:endParaRPr lang="en-US" altLang="zh-CN" sz="2400" dirty="0" smtClean="0"/>
          </a:p>
          <a:p>
            <a:endParaRPr lang="en-US" altLang="zh-CN" sz="2400" dirty="0" smtClean="0"/>
          </a:p>
          <a:p>
            <a:r>
              <a:rPr lang="zh-CN" altLang="en-US" sz="2400" dirty="0" smtClean="0"/>
              <a:t>模型通用性强</a:t>
            </a:r>
            <a:endParaRPr lang="en-US" altLang="zh-CN" sz="2400" dirty="0" smtClean="0"/>
          </a:p>
          <a:p>
            <a:r>
              <a:rPr lang="zh-CN" altLang="en-US" sz="2400" dirty="0" smtClean="0"/>
              <a:t>计算结果准确</a:t>
            </a:r>
            <a:endParaRPr lang="en-US" altLang="zh-CN" sz="2400" dirty="0" smtClean="0"/>
          </a:p>
          <a:p>
            <a:endParaRPr lang="en-US" altLang="zh-CN" sz="2400" dirty="0" smtClean="0"/>
          </a:p>
          <a:p>
            <a:r>
              <a:rPr lang="zh-CN" altLang="en-US" sz="2400" dirty="0"/>
              <a:t>离线</a:t>
            </a:r>
            <a:r>
              <a:rPr lang="zh-CN" altLang="en-US" sz="2400" dirty="0" smtClean="0"/>
              <a:t>计算</a:t>
            </a:r>
            <a:endParaRPr lang="en-US" altLang="zh-CN" sz="2400" dirty="0" smtClean="0"/>
          </a:p>
          <a:p>
            <a:r>
              <a:rPr lang="zh-CN" altLang="en-US" sz="2400" dirty="0" smtClean="0"/>
              <a:t>占用较多</a:t>
            </a:r>
            <a:r>
              <a:rPr lang="zh-CN" altLang="en-US" sz="2400" dirty="0" smtClean="0"/>
              <a:t>内存</a:t>
            </a:r>
            <a:endParaRPr lang="en-US" altLang="zh-CN" sz="2400" dirty="0"/>
          </a:p>
        </p:txBody>
      </p:sp>
      <p:sp>
        <p:nvSpPr>
          <p:cNvPr id="22" name="文本框 21"/>
          <p:cNvSpPr txBox="1"/>
          <p:nvPr/>
        </p:nvSpPr>
        <p:spPr>
          <a:xfrm>
            <a:off x="6254067" y="2724198"/>
            <a:ext cx="2981373" cy="2677656"/>
          </a:xfrm>
          <a:prstGeom prst="rect">
            <a:avLst/>
          </a:prstGeom>
          <a:noFill/>
        </p:spPr>
        <p:txBody>
          <a:bodyPr wrap="square" rtlCol="0">
            <a:spAutoFit/>
          </a:bodyPr>
          <a:lstStyle/>
          <a:p>
            <a:r>
              <a:rPr lang="zh-CN" altLang="en-US" sz="2400" dirty="0" smtClean="0"/>
              <a:t>动态图数据</a:t>
            </a:r>
            <a:endParaRPr lang="en-US" altLang="zh-CN" sz="2400" dirty="0" smtClean="0"/>
          </a:p>
          <a:p>
            <a:endParaRPr lang="en-US" altLang="zh-CN" sz="2400" dirty="0" smtClean="0"/>
          </a:p>
          <a:p>
            <a:r>
              <a:rPr lang="zh-CN" altLang="en-US" sz="2400" dirty="0"/>
              <a:t>实时</a:t>
            </a:r>
            <a:r>
              <a:rPr lang="zh-CN" altLang="en-US" sz="2400" dirty="0" smtClean="0"/>
              <a:t>计算</a:t>
            </a:r>
            <a:endParaRPr lang="en-US" altLang="zh-CN" sz="2400" dirty="0"/>
          </a:p>
          <a:p>
            <a:r>
              <a:rPr lang="zh-CN" altLang="en-US" sz="2400" dirty="0" smtClean="0"/>
              <a:t>占用较少内存</a:t>
            </a:r>
            <a:endParaRPr lang="en-US" altLang="zh-CN" sz="2400" dirty="0" smtClean="0"/>
          </a:p>
          <a:p>
            <a:endParaRPr lang="en-US" altLang="zh-CN" sz="2400" dirty="0" smtClean="0"/>
          </a:p>
          <a:p>
            <a:r>
              <a:rPr lang="zh-CN" altLang="en-US" sz="2400" dirty="0" smtClean="0"/>
              <a:t>模型通用性差</a:t>
            </a:r>
            <a:endParaRPr lang="en-US" altLang="zh-CN" sz="2400" dirty="0" smtClean="0"/>
          </a:p>
          <a:p>
            <a:r>
              <a:rPr lang="zh-CN" altLang="en-US" sz="2400" dirty="0" smtClean="0"/>
              <a:t>估计计算</a:t>
            </a:r>
            <a:endParaRPr lang="en-US" altLang="zh-CN" sz="2400" dirty="0" smtClean="0"/>
          </a:p>
        </p:txBody>
      </p:sp>
      <p:sp>
        <p:nvSpPr>
          <p:cNvPr id="4" name="灯片编号占位符 3"/>
          <p:cNvSpPr>
            <a:spLocks noGrp="1"/>
          </p:cNvSpPr>
          <p:nvPr>
            <p:ph type="sldNum" sz="quarter" idx="12"/>
          </p:nvPr>
        </p:nvSpPr>
        <p:spPr/>
        <p:txBody>
          <a:bodyPr/>
          <a:lstStyle/>
          <a:p>
            <a:fld id="{C212EA20-0EA2-474C-A87A-AB5751F0A801}" type="slidenum">
              <a:rPr lang="zh-CN" altLang="en-US" smtClean="0"/>
              <a:t>6</a:t>
            </a:fld>
            <a:endParaRPr lang="zh-CN" altLang="en-US"/>
          </a:p>
        </p:txBody>
      </p:sp>
    </p:spTree>
    <p:extLst>
      <p:ext uri="{BB962C8B-B14F-4D97-AF65-F5344CB8AC3E}">
        <p14:creationId xmlns:p14="http://schemas.microsoft.com/office/powerpoint/2010/main" val="3093534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smtClean="0"/>
              <a:t>二、论文工作</a:t>
            </a:r>
            <a:endParaRPr lang="zh-CN" altLang="en-US"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extLst>
              <p:ext uri="{D42A27DB-BD31-4B8C-83A1-F6EECF244321}">
                <p14:modId xmlns:p14="http://schemas.microsoft.com/office/powerpoint/2010/main" val="424732459"/>
              </p:ext>
            </p:extLst>
          </p:nvPr>
        </p:nvGraphicFramePr>
        <p:xfrm>
          <a:off x="1836057" y="11919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C212EA20-0EA2-474C-A87A-AB5751F0A801}" type="slidenum">
              <a:rPr lang="zh-CN" altLang="en-US" smtClean="0"/>
              <a:t>7</a:t>
            </a:fld>
            <a:endParaRPr lang="zh-CN" altLang="en-US"/>
          </a:p>
        </p:txBody>
      </p:sp>
    </p:spTree>
    <p:extLst>
      <p:ext uri="{BB962C8B-B14F-4D97-AF65-F5344CB8AC3E}">
        <p14:creationId xmlns:p14="http://schemas.microsoft.com/office/powerpoint/2010/main" val="2632282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smtClean="0"/>
              <a:t>架构设计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44472140"/>
              </p:ext>
            </p:extLst>
          </p:nvPr>
        </p:nvGraphicFramePr>
        <p:xfrm>
          <a:off x="2129366" y="1169388"/>
          <a:ext cx="7505699" cy="4904446"/>
        </p:xfrm>
        <a:graphic>
          <a:graphicData uri="http://schemas.openxmlformats.org/presentationml/2006/ole">
            <mc:AlternateContent xmlns:mc="http://schemas.openxmlformats.org/markup-compatibility/2006">
              <mc:Choice xmlns:v="urn:schemas-microsoft-com:vml" Requires="v">
                <p:oleObj spid="_x0000_s2111" name="Visio" r:id="rId4" imgW="11904363" imgH="7787745" progId="Visio.Drawing.15">
                  <p:embed/>
                </p:oleObj>
              </mc:Choice>
              <mc:Fallback>
                <p:oleObj name="Visio" r:id="rId4" imgW="11904363" imgH="7787745"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9366" y="1169388"/>
                        <a:ext cx="7505699" cy="4904446"/>
                      </a:xfrm>
                      <a:prstGeom prst="rect">
                        <a:avLst/>
                      </a:prstGeom>
                      <a:noFill/>
                    </p:spPr>
                  </p:pic>
                </p:oleObj>
              </mc:Fallback>
            </mc:AlternateContent>
          </a:graphicData>
        </a:graphic>
      </p:graphicFrame>
      <p:sp>
        <p:nvSpPr>
          <p:cNvPr id="8" name="文本框 7"/>
          <p:cNvSpPr txBox="1"/>
          <p:nvPr/>
        </p:nvSpPr>
        <p:spPr>
          <a:xfrm>
            <a:off x="1756832" y="1271976"/>
            <a:ext cx="4897968" cy="584775"/>
          </a:xfrm>
          <a:prstGeom prst="rect">
            <a:avLst/>
          </a:prstGeom>
          <a:noFill/>
        </p:spPr>
        <p:txBody>
          <a:bodyPr wrap="square" rtlCol="0">
            <a:spAutoFit/>
          </a:bodyPr>
          <a:lstStyle/>
          <a:p>
            <a:r>
              <a:rPr lang="zh-CN" altLang="en-US" sz="3200" dirty="0" smtClean="0"/>
              <a:t>物理视图：分布式计算</a:t>
            </a:r>
            <a:endParaRPr lang="zh-CN" altLang="en-US" sz="3200" dirty="0"/>
          </a:p>
        </p:txBody>
      </p:sp>
      <p:sp>
        <p:nvSpPr>
          <p:cNvPr id="4" name="灯片编号占位符 3"/>
          <p:cNvSpPr>
            <a:spLocks noGrp="1"/>
          </p:cNvSpPr>
          <p:nvPr>
            <p:ph type="sldNum" sz="quarter" idx="12"/>
          </p:nvPr>
        </p:nvSpPr>
        <p:spPr/>
        <p:txBody>
          <a:bodyPr/>
          <a:lstStyle/>
          <a:p>
            <a:fld id="{C212EA20-0EA2-474C-A87A-AB5751F0A801}" type="slidenum">
              <a:rPr lang="zh-CN" altLang="en-US" smtClean="0"/>
              <a:t>8</a:t>
            </a:fld>
            <a:endParaRPr lang="zh-CN" altLang="en-US"/>
          </a:p>
        </p:txBody>
      </p:sp>
    </p:spTree>
    <p:extLst>
      <p:ext uri="{BB962C8B-B14F-4D97-AF65-F5344CB8AC3E}">
        <p14:creationId xmlns:p14="http://schemas.microsoft.com/office/powerpoint/2010/main" val="1973236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404723" cy="1400530"/>
          </a:xfrm>
        </p:spPr>
        <p:txBody>
          <a:bodyPr/>
          <a:lstStyle/>
          <a:p>
            <a:r>
              <a:rPr lang="zh-CN" altLang="en-US" dirty="0"/>
              <a:t>三</a:t>
            </a:r>
            <a:r>
              <a:rPr lang="zh-CN" altLang="en-US" dirty="0" smtClean="0"/>
              <a:t>、系统设计</a:t>
            </a:r>
            <a:r>
              <a:rPr lang="en-US" altLang="zh-CN" dirty="0" smtClean="0"/>
              <a:t>-</a:t>
            </a:r>
            <a:r>
              <a:rPr lang="zh-CN" altLang="en-US" sz="3200" dirty="0" smtClean="0"/>
              <a:t>架构设计</a:t>
            </a:r>
            <a:endParaRPr lang="zh-CN" altLang="en-US" sz="3200" dirty="0"/>
          </a:p>
        </p:txBody>
      </p:sp>
      <p:sp>
        <p:nvSpPr>
          <p:cNvPr id="9" name="Rectangle 2"/>
          <p:cNvSpPr>
            <a:spLocks noChangeArrowheads="1"/>
          </p:cNvSpPr>
          <p:nvPr/>
        </p:nvSpPr>
        <p:spPr bwMode="auto">
          <a:xfrm>
            <a:off x="1338940" y="1400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2400300" y="1400529"/>
            <a:ext cx="15882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1473199" y="2423443"/>
            <a:ext cx="151683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437839844"/>
              </p:ext>
            </p:extLst>
          </p:nvPr>
        </p:nvGraphicFramePr>
        <p:xfrm>
          <a:off x="914400" y="2271043"/>
          <a:ext cx="10329933" cy="2876690"/>
        </p:xfrm>
        <a:graphic>
          <a:graphicData uri="http://schemas.openxmlformats.org/presentationml/2006/ole">
            <mc:AlternateContent xmlns:mc="http://schemas.openxmlformats.org/markup-compatibility/2006">
              <mc:Choice xmlns:v="urn:schemas-microsoft-com:vml" Requires="v">
                <p:oleObj spid="_x0000_s8253" name="Visio" r:id="rId4" imgW="10287623" imgH="2871847" progId="Visio.Drawing.15">
                  <p:embed/>
                </p:oleObj>
              </mc:Choice>
              <mc:Fallback>
                <p:oleObj name="Visio" r:id="rId4" imgW="10287623" imgH="287184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71043"/>
                        <a:ext cx="10329933" cy="2876690"/>
                      </a:xfrm>
                      <a:prstGeom prst="rect">
                        <a:avLst/>
                      </a:prstGeom>
                      <a:noFill/>
                    </p:spPr>
                  </p:pic>
                </p:oleObj>
              </mc:Fallback>
            </mc:AlternateContent>
          </a:graphicData>
        </a:graphic>
      </p:graphicFrame>
      <p:sp>
        <p:nvSpPr>
          <p:cNvPr id="10" name="文本框 9"/>
          <p:cNvSpPr txBox="1"/>
          <p:nvPr/>
        </p:nvSpPr>
        <p:spPr>
          <a:xfrm>
            <a:off x="1756832" y="1271976"/>
            <a:ext cx="4897968" cy="584775"/>
          </a:xfrm>
          <a:prstGeom prst="rect">
            <a:avLst/>
          </a:prstGeom>
          <a:noFill/>
        </p:spPr>
        <p:txBody>
          <a:bodyPr wrap="square" rtlCol="0">
            <a:spAutoFit/>
          </a:bodyPr>
          <a:lstStyle/>
          <a:p>
            <a:r>
              <a:rPr lang="zh-CN" altLang="en-US" sz="3200" dirty="0"/>
              <a:t>逻辑</a:t>
            </a:r>
            <a:r>
              <a:rPr lang="zh-CN" altLang="en-US" sz="3200" dirty="0" smtClean="0"/>
              <a:t>视图：分布式计算</a:t>
            </a:r>
            <a:endParaRPr lang="zh-CN" altLang="en-US" sz="3200" dirty="0"/>
          </a:p>
        </p:txBody>
      </p:sp>
      <p:sp>
        <p:nvSpPr>
          <p:cNvPr id="7" name="灯片编号占位符 6"/>
          <p:cNvSpPr>
            <a:spLocks noGrp="1"/>
          </p:cNvSpPr>
          <p:nvPr>
            <p:ph type="sldNum" sz="quarter" idx="12"/>
          </p:nvPr>
        </p:nvSpPr>
        <p:spPr/>
        <p:txBody>
          <a:bodyPr/>
          <a:lstStyle/>
          <a:p>
            <a:fld id="{C212EA20-0EA2-474C-A87A-AB5751F0A801}" type="slidenum">
              <a:rPr lang="zh-CN" altLang="en-US" smtClean="0"/>
              <a:t>9</a:t>
            </a:fld>
            <a:endParaRPr lang="zh-CN" altLang="en-US"/>
          </a:p>
        </p:txBody>
      </p:sp>
    </p:spTree>
    <p:extLst>
      <p:ext uri="{BB962C8B-B14F-4D97-AF65-F5344CB8AC3E}">
        <p14:creationId xmlns:p14="http://schemas.microsoft.com/office/powerpoint/2010/main" val="150367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519</TotalTime>
  <Words>3108</Words>
  <Application>Microsoft Office PowerPoint</Application>
  <PresentationFormat>宽屏</PresentationFormat>
  <Paragraphs>314</Paragraphs>
  <Slides>32</Slides>
  <Notes>31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2" baseType="lpstr">
      <vt:lpstr>宋体</vt:lpstr>
      <vt:lpstr>Arial</vt:lpstr>
      <vt:lpstr>Calibri</vt:lpstr>
      <vt:lpstr>Cambria Math</vt:lpstr>
      <vt:lpstr>Century Gothic</vt:lpstr>
      <vt:lpstr>Times New Roman</vt:lpstr>
      <vt:lpstr>Wingdings</vt:lpstr>
      <vt:lpstr>Wingdings 3</vt:lpstr>
      <vt:lpstr>离子</vt:lpstr>
      <vt:lpstr>Visio</vt:lpstr>
      <vt:lpstr>面向连续流式图计算系统设计与实现</vt:lpstr>
      <vt:lpstr>纲要</vt:lpstr>
      <vt:lpstr>一、研究背景-图计算应用</vt:lpstr>
      <vt:lpstr>一、研究背景-批处理模型</vt:lpstr>
      <vt:lpstr>一、研究背景-流处理模型</vt:lpstr>
      <vt:lpstr>一、研究背景-模型比较</vt:lpstr>
      <vt:lpstr>二、论文工作</vt:lpstr>
      <vt:lpstr>三、系统设计-架构设计</vt:lpstr>
      <vt:lpstr>三、系统设计-架构设计</vt:lpstr>
      <vt:lpstr>三、系统设计-框架设计</vt:lpstr>
      <vt:lpstr>三、系统设计-模型设计</vt:lpstr>
      <vt:lpstr>三、系统设计-模型设计</vt:lpstr>
      <vt:lpstr>三、系统设计-模型设计</vt:lpstr>
      <vt:lpstr>三、系统设计-模型设计</vt:lpstr>
      <vt:lpstr>三、系统设计-模型设计</vt:lpstr>
      <vt:lpstr>三、系统设计-模型设计</vt:lpstr>
      <vt:lpstr>三、系统设计-模型设计</vt:lpstr>
      <vt:lpstr>三、系统设计-算法设计</vt:lpstr>
      <vt:lpstr>三、系统设计-算法设计</vt:lpstr>
      <vt:lpstr>三、系统设计-算法设计</vt:lpstr>
      <vt:lpstr>三、系统设计-算法设计</vt:lpstr>
      <vt:lpstr>四、系统实现-框架实现</vt:lpstr>
      <vt:lpstr>四、系统实现-框架实现</vt:lpstr>
      <vt:lpstr>四、系统实现-模型实现</vt:lpstr>
      <vt:lpstr>四、系统实现-模型实现</vt:lpstr>
      <vt:lpstr>四、系统实现-模型实现</vt:lpstr>
      <vt:lpstr>四、系统实现-模型实现</vt:lpstr>
      <vt:lpstr>五、系统验证-实验设计</vt:lpstr>
      <vt:lpstr>五、系统验证-实验结果</vt:lpstr>
      <vt:lpstr>六、总结计划</vt:lpstr>
      <vt:lpstr>七、感谢</vt:lpstr>
      <vt:lpstr>问题记录</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面向连续流式图计算系统设计与实现</dc:title>
  <dc:creator>Shikai Duan</dc:creator>
  <cp:lastModifiedBy>Shikai Duan</cp:lastModifiedBy>
  <cp:revision>77</cp:revision>
  <dcterms:created xsi:type="dcterms:W3CDTF">2016-12-21T06:09:01Z</dcterms:created>
  <dcterms:modified xsi:type="dcterms:W3CDTF">2016-12-23T08:19:16Z</dcterms:modified>
</cp:coreProperties>
</file>