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6" r:id="rId19"/>
    <p:sldId id="274" r:id="rId20"/>
    <p:sldId id="275" r:id="rId21"/>
    <p:sldId id="278" r:id="rId22"/>
    <p:sldId id="279" r:id="rId23"/>
    <p:sldId id="280" r:id="rId24"/>
    <p:sldId id="281" r:id="rId25"/>
    <p:sldId id="282" r:id="rId26"/>
    <p:sldId id="285" r:id="rId27"/>
    <p:sldId id="284" r:id="rId28"/>
    <p:sldId id="286" r:id="rId29"/>
    <p:sldId id="289" r:id="rId30"/>
    <p:sldId id="287" r:id="rId31"/>
    <p:sldId id="28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8" autoAdjust="0"/>
    <p:restoredTop sz="68773" autoAdjust="0"/>
  </p:normalViewPr>
  <p:slideViewPr>
    <p:cSldViewPr snapToGrid="0">
      <p:cViewPr varScale="1">
        <p:scale>
          <a:sx n="51" d="100"/>
          <a:sy n="51" d="100"/>
        </p:scale>
        <p:origin x="12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2-23T18:05:46.714" idx="1">
    <p:pos x="7392" y="9"/>
    <p:text>注意再此插入批处理模型</p:text>
    <p:extLst>
      <p:ext uri="{C676402C-5697-4E1C-873F-D02D1690AC5C}">
        <p15:threadingInfo xmlns:p15="http://schemas.microsoft.com/office/powerpoint/2012/main" timeZoneBias="-480"/>
      </p:ext>
    </p:extLst>
  </p:cm>
  <p:cm authorId="1" dt="2016-12-25T14:45:36.271" idx="2">
    <p:pos x="10" y="10"/>
    <p:text>应用-&gt;算法-&gt;模型-&gt;系统-&gt;细节</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2-25T14:56:08.601" idx="3">
    <p:pos x="3235" y="1719"/>
    <p:text>找一个更具体的图</p:text>
    <p:extLst>
      <p:ext uri="{C676402C-5697-4E1C-873F-D02D1690AC5C}">
        <p15:threadingInfo xmlns:p15="http://schemas.microsoft.com/office/powerpoint/2012/main" timeZoneBias="-480"/>
      </p:ext>
    </p:extLst>
  </p:cm>
  <p:cm authorId="1" dt="2016-12-25T14:57:56.405" idx="4">
    <p:pos x="3235" y="1855"/>
    <p:text>图划分 -&gt; 运算过程</p:text>
    <p:extLst>
      <p:ext uri="{C676402C-5697-4E1C-873F-D02D1690AC5C}">
        <p15:threadingInfo xmlns:p15="http://schemas.microsoft.com/office/powerpoint/2012/main" timeZoneBias="-48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2-25T15:12:00.582" idx="5">
    <p:pos x="3761" y="1129"/>
    <p:text>修改图片</p:text>
    <p:extLst>
      <p:ext uri="{C676402C-5697-4E1C-873F-D02D1690AC5C}">
        <p15:threadingInfo xmlns:p15="http://schemas.microsoft.com/office/powerpoint/2012/main" timeZoneBias="-480"/>
      </p:ext>
    </p:extLst>
  </p:cm>
  <p:cm authorId="1" dt="2016-12-25T15:15:05.403" idx="6">
    <p:pos x="6598" y="1208"/>
    <p:text>修改更详细一点</p:text>
    <p:extLst>
      <p:ext uri="{C676402C-5697-4E1C-873F-D02D1690AC5C}">
        <p15:threadingInfo xmlns:p15="http://schemas.microsoft.com/office/powerpoint/2012/main" timeZoneBias="-480"/>
      </p:ext>
    </p:extLst>
  </p:cm>
  <p:cm authorId="1" dt="2016-12-25T15:15:35.008" idx="7">
    <p:pos x="6598" y="1344"/>
    <p:text>（+，a）（-，b）</p:text>
    <p:extLst>
      <p:ext uri="{C676402C-5697-4E1C-873F-D02D1690AC5C}">
        <p15:threadingInfo xmlns:p15="http://schemas.microsoft.com/office/powerpoint/2012/main" timeZoneBias="-480">
          <p15:parentCm authorId="1" idx="6"/>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2016/12/26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24</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25</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27</a:t>
            </a:fld>
            <a:endParaRPr lang="zh-CN" altLang="en-US"/>
          </a:p>
        </p:txBody>
      </p:sp>
    </p:spTree>
    <p:extLst>
      <p:ext uri="{BB962C8B-B14F-4D97-AF65-F5344CB8AC3E}">
        <p14:creationId xmlns:p14="http://schemas.microsoft.com/office/powerpoint/2010/main" val="384758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kern="1200" dirty="0" smtClean="0">
                <a:solidFill>
                  <a:schemeClr val="tx1"/>
                </a:solidFill>
                <a:effectLst/>
                <a:latin typeface="+mn-lt"/>
                <a:ea typeface="+mn-ea"/>
                <a:cs typeface="+mn-cs"/>
              </a:rPr>
              <a:t>Application</a:t>
            </a:r>
            <a:r>
              <a:rPr lang="zh-CN" altLang="zh-CN" sz="1200" kern="1200" dirty="0" smtClean="0">
                <a:solidFill>
                  <a:schemeClr val="tx1"/>
                </a:solidFill>
                <a:effectLst/>
                <a:latin typeface="+mn-lt"/>
                <a:ea typeface="+mn-ea"/>
                <a:cs typeface="+mn-cs"/>
              </a:rPr>
              <a:t>：面向用户的上层运用，这些运用涵盖了典型的使用场景，例如链接分析、欺诈检测、社区发现等，是针对某个具体问题的具体应用；</a:t>
            </a:r>
          </a:p>
          <a:p>
            <a:pPr lvl="0"/>
            <a:r>
              <a:rPr lang="en-US" altLang="zh-CN" sz="1200" b="1" kern="1200" dirty="0" smtClean="0">
                <a:solidFill>
                  <a:schemeClr val="tx1"/>
                </a:solidFill>
                <a:effectLst/>
                <a:latin typeface="+mn-lt"/>
                <a:ea typeface="+mn-ea"/>
                <a:cs typeface="+mn-cs"/>
              </a:rPr>
              <a:t>Library</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框架提供给用户使用的丰富的库函数和图算法。诸如</a:t>
            </a:r>
            <a:r>
              <a:rPr lang="en-US" altLang="zh-CN" sz="1200" kern="1200" dirty="0" smtClean="0">
                <a:solidFill>
                  <a:schemeClr val="tx1"/>
                </a:solidFill>
                <a:effectLst/>
                <a:latin typeface="+mn-lt"/>
                <a:ea typeface="+mn-ea"/>
                <a:cs typeface="+mn-cs"/>
              </a:rPr>
              <a:t>PageRank, Triangle Count, Connected Components</a:t>
            </a:r>
            <a:r>
              <a:rPr lang="zh-CN" altLang="zh-CN" sz="1200" kern="1200" dirty="0" smtClean="0">
                <a:solidFill>
                  <a:schemeClr val="tx1"/>
                </a:solidFill>
                <a:effectLst/>
                <a:latin typeface="+mn-lt"/>
                <a:ea typeface="+mn-ea"/>
                <a:cs typeface="+mn-cs"/>
              </a:rPr>
              <a:t>等算法包都会在该层中体现；</a:t>
            </a:r>
          </a:p>
          <a:p>
            <a:pPr lvl="0"/>
            <a:r>
              <a:rPr lang="en-US" altLang="zh-CN" sz="1200" b="1" kern="1200" dirty="0" smtClean="0">
                <a:solidFill>
                  <a:schemeClr val="tx1"/>
                </a:solidFill>
                <a:effectLst/>
                <a:latin typeface="+mn-lt"/>
                <a:ea typeface="+mn-ea"/>
                <a:cs typeface="+mn-cs"/>
              </a:rPr>
              <a:t>Graph Streaming Model</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该层屏蔽了底层的实现细节，向用户提供了一个统一的流式图数据的处理模型，该层需要充分考虑图计算和流处理的特点，针对图计算的核心问题：存储、切分和计算，以及流处理的核心问题：计算、分片和窗口，能够很好的将两者融合起来，为上层用户提供一个统一的视角，</a:t>
            </a:r>
            <a:r>
              <a:rPr lang="zh-CN" altLang="zh-CN" sz="1200" b="1" kern="1200" dirty="0" smtClean="0">
                <a:solidFill>
                  <a:schemeClr val="tx1"/>
                </a:solidFill>
                <a:effectLst/>
                <a:latin typeface="+mn-lt"/>
                <a:ea typeface="+mn-ea"/>
                <a:cs typeface="+mn-cs"/>
              </a:rPr>
              <a:t>构建面向连续流式图数据的计算模型</a:t>
            </a:r>
            <a:r>
              <a:rPr lang="zh-CN" altLang="zh-CN" sz="1200" kern="1200" dirty="0" smtClean="0">
                <a:solidFill>
                  <a:schemeClr val="tx1"/>
                </a:solidFill>
                <a:effectLst/>
                <a:latin typeface="+mn-lt"/>
                <a:ea typeface="+mn-ea"/>
                <a:cs typeface="+mn-cs"/>
              </a:rPr>
              <a:t>；</a:t>
            </a:r>
          </a:p>
          <a:p>
            <a:pPr lvl="0"/>
            <a:r>
              <a:rPr lang="en-US" altLang="zh-CN" sz="1200" b="1" kern="1200" dirty="0" smtClean="0">
                <a:solidFill>
                  <a:schemeClr val="tx1"/>
                </a:solidFill>
                <a:effectLst/>
                <a:latin typeface="+mn-lt"/>
                <a:ea typeface="+mn-ea"/>
                <a:cs typeface="+mn-cs"/>
              </a:rPr>
              <a:t>Specific Engine</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最底层的具体的引擎，例如可以借用现有的</a:t>
            </a:r>
            <a:r>
              <a:rPr lang="en-US" altLang="zh-CN" sz="1200" kern="1200" dirty="0" smtClean="0">
                <a:solidFill>
                  <a:schemeClr val="tx1"/>
                </a:solidFill>
                <a:effectLst/>
                <a:latin typeface="+mn-lt"/>
                <a:ea typeface="+mn-ea"/>
                <a:cs typeface="+mn-cs"/>
              </a:rPr>
              <a:t>Spark</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这样的分布式并行计算框架作为整个系统的底层执行引擎。</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140334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针对静态图批处理模型和动态图流处理模型，现有的工作已经很多。对于静态图批处理模型，它应用的场景一般是假设图数据是稳定的，适合离线的图数据分析，而对于图数据是动态变化的场景则不适用</a:t>
            </a:r>
            <a:r>
              <a:rPr lang="zh-CN" altLang="en-US" sz="1200" kern="1200" dirty="0" smtClean="0">
                <a:solidFill>
                  <a:schemeClr val="tx1"/>
                </a:solidFill>
                <a:effectLst/>
                <a:latin typeface="+mn-lt"/>
                <a:ea typeface="+mn-ea"/>
                <a:cs typeface="+mn-cs"/>
              </a:rPr>
              <a:t>，而且离线计算的实时性差，不能实时反馈计算结果，这在实时性要求高的场景，比如欺诈检测是非常不适用的</a:t>
            </a:r>
            <a:r>
              <a:rPr lang="zh-CN" altLang="zh-CN" sz="1200" kern="1200" dirty="0" smtClean="0">
                <a:solidFill>
                  <a:schemeClr val="tx1"/>
                </a:solidFill>
                <a:effectLst/>
                <a:latin typeface="+mn-lt"/>
                <a:ea typeface="+mn-ea"/>
                <a:cs typeface="+mn-cs"/>
              </a:rPr>
              <a:t>；而针对动态图的流处理模型，现有论文的研究工作主要集中在如何采用抽样和化简的方式来进行估算。虽然已有大量文献通过各种优化的方式提高了这种估算的精度，但这种估算毕竟不是准确计算，在对结果要求苛刻的场景中缺乏可信度。</a:t>
            </a:r>
            <a:r>
              <a:rPr lang="zh-CN" altLang="en-US" sz="1200" kern="1200" dirty="0" smtClean="0">
                <a:solidFill>
                  <a:schemeClr val="tx1"/>
                </a:solidFill>
                <a:effectLst/>
                <a:latin typeface="+mn-lt"/>
                <a:ea typeface="+mn-ea"/>
                <a:cs typeface="+mn-cs"/>
              </a:rPr>
              <a:t>而且现</a:t>
            </a:r>
            <a:r>
              <a:rPr lang="zh-CN" altLang="en-US" dirty="0" smtClean="0"/>
              <a:t>有的流处理模型，主要都是针对特定的问题，给出特定的解决方案，可能在一个场景中非常适用，在另外一个场景中不再适用，没有一个统一的模型。</a:t>
            </a:r>
            <a:endParaRPr lang="en-US" altLang="zh-CN" dirty="0" smtClean="0"/>
          </a:p>
          <a:p>
            <a:r>
              <a:rPr lang="zh-CN" altLang="en-US" dirty="0" smtClean="0"/>
              <a:t>因此，文本提出的面向连续流式图数据的处理系统，希望构建一个统一的模型，来解决动态图计算的问题。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3294185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更细致的说明问题</a:t>
            </a:r>
            <a:endParaRPr lang="en-US" altLang="zh-CN" dirty="0" smtClean="0"/>
          </a:p>
          <a:p>
            <a:r>
              <a:rPr lang="zh-CN" altLang="en-US" dirty="0" smtClean="0"/>
              <a:t>影响范围，影响步数</a:t>
            </a:r>
            <a:endParaRPr lang="en-US" altLang="zh-CN" dirty="0" smtClean="0"/>
          </a:p>
          <a:p>
            <a:r>
              <a:rPr lang="zh-CN" altLang="en-US" dirty="0" smtClean="0"/>
              <a:t>有些过程需要一条一条处理，有些需要整体到达后批处理</a:t>
            </a:r>
            <a:endParaRPr lang="en-US" altLang="zh-CN" dirty="0" smtClean="0"/>
          </a:p>
          <a:p>
            <a:endParaRPr lang="en-US" altLang="zh-CN" dirty="0" smtClean="0"/>
          </a:p>
          <a:p>
            <a:r>
              <a:rPr lang="zh-CN" altLang="en-US" dirty="0" smtClean="0"/>
              <a:t>有些是一步做完，有些是多步做完；有些影响范围是局部的，有些是全部的。</a:t>
            </a:r>
            <a:endParaRPr lang="en-US" altLang="zh-CN" dirty="0" smtClean="0"/>
          </a:p>
          <a:p>
            <a:endParaRPr lang="en-US" altLang="zh-CN" dirty="0" smtClean="0"/>
          </a:p>
          <a:p>
            <a:r>
              <a:rPr lang="zh-CN" altLang="en-US" dirty="0" smtClean="0"/>
              <a:t>更新测策略是多样化的：针对不同的算法有不同的方案</a:t>
            </a:r>
            <a:endParaRPr lang="en-US" altLang="zh-CN" dirty="0" smtClean="0"/>
          </a:p>
          <a:p>
            <a:r>
              <a:rPr lang="zh-CN" altLang="en-US" dirty="0" smtClean="0"/>
              <a:t>多步传播</a:t>
            </a:r>
            <a:r>
              <a:rPr lang="en-US" altLang="zh-CN" dirty="0" smtClean="0"/>
              <a:t>-&gt;</a:t>
            </a:r>
            <a:r>
              <a:rPr lang="en-US" altLang="zh-CN" baseline="0" dirty="0" smtClean="0"/>
              <a:t> 1. </a:t>
            </a:r>
            <a:r>
              <a:rPr lang="zh-CN" altLang="en-US" baseline="0" dirty="0" smtClean="0"/>
              <a:t>更新的边和点放在同一个</a:t>
            </a:r>
            <a:r>
              <a:rPr lang="en-US" altLang="zh-CN" baseline="0" dirty="0" smtClean="0"/>
              <a:t>partition,</a:t>
            </a:r>
            <a:endParaRPr lang="en-US" altLang="zh-CN" dirty="0" smtClean="0"/>
          </a:p>
          <a:p>
            <a:endParaRPr lang="en-US" altLang="zh-CN" dirty="0" smtClean="0"/>
          </a:p>
          <a:p>
            <a:r>
              <a:rPr lang="zh-CN" altLang="en-US" dirty="0" smtClean="0"/>
              <a:t>在流场景下，设计代价小，精确度高的模型。</a:t>
            </a:r>
            <a:endParaRPr lang="en-US" altLang="zh-CN" dirty="0" smtClean="0"/>
          </a:p>
          <a:p>
            <a:endParaRPr lang="en-US" altLang="zh-CN" dirty="0" smtClean="0"/>
          </a:p>
          <a:p>
            <a:r>
              <a:rPr lang="zh-CN" altLang="en-US" dirty="0" smtClean="0"/>
              <a:t>和批代价小相比，提高多少倍</a:t>
            </a:r>
            <a:endParaRPr lang="en-US" altLang="zh-CN" dirty="0" smtClean="0"/>
          </a:p>
          <a:p>
            <a:endParaRPr lang="en-US" altLang="zh-CN" dirty="0" smtClean="0"/>
          </a:p>
          <a:p>
            <a:r>
              <a:rPr lang="zh-CN" altLang="en-US" dirty="0" smtClean="0"/>
              <a:t>和流的精确度比，提高多少</a:t>
            </a:r>
            <a:endParaRPr lang="en-US" altLang="zh-CN" dirty="0" smtClean="0"/>
          </a:p>
          <a:p>
            <a:endParaRPr lang="en-US" altLang="zh-CN" dirty="0" smtClean="0"/>
          </a:p>
          <a:p>
            <a:r>
              <a:rPr lang="zh-CN" altLang="en-US" dirty="0" smtClean="0"/>
              <a:t>可调的更新模式，</a:t>
            </a:r>
            <a:endParaRPr lang="en-US" altLang="zh-CN" dirty="0" smtClean="0"/>
          </a:p>
          <a:p>
            <a:r>
              <a:rPr lang="zh-CN" altLang="en-US" dirty="0" smtClean="0"/>
              <a:t>转换成流或批的方式，</a:t>
            </a:r>
            <a:endParaRPr lang="en-US" altLang="zh-CN" dirty="0" smtClean="0"/>
          </a:p>
          <a:p>
            <a:r>
              <a:rPr lang="zh-CN" altLang="en-US" dirty="0" smtClean="0"/>
              <a:t>图划分问题</a:t>
            </a:r>
            <a:endParaRPr lang="en-US" altLang="zh-CN" dirty="0" smtClean="0"/>
          </a:p>
          <a:p>
            <a:r>
              <a:rPr lang="zh-CN" altLang="en-US" dirty="0" smtClean="0"/>
              <a:t>并发做更新。</a:t>
            </a:r>
            <a:endParaRPr lang="en-US" altLang="zh-CN" dirty="0" smtClean="0"/>
          </a:p>
          <a:p>
            <a:r>
              <a:rPr lang="en-US" altLang="zh-CN" dirty="0" smtClean="0"/>
              <a:t>Delta</a:t>
            </a:r>
            <a:r>
              <a:rPr lang="zh-CN" altLang="en-US" dirty="0" smtClean="0"/>
              <a:t>并发更新</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219216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22</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02987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518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68677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61248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3458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287101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215138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3507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30526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1207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8148F8-7DF0-4C39-8865-7D6C0322E3B0}" type="datetimeFigureOut">
              <a:rPr lang="zh-CN" altLang="en-US" smtClean="0"/>
              <a:t>2016/12/26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25116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2016/12/26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773876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package" Target="../embeddings/Microsoft_Visio___2.vsdx"/></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package" Target="../embeddings/Microsoft_Visio___4.vsdx"/><Relationship Id="rId3" Type="http://schemas.openxmlformats.org/officeDocument/2006/relationships/notesSlide" Target="../notesSlides/notesSlide10.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emf"/><Relationship Id="rId5" Type="http://schemas.openxmlformats.org/officeDocument/2006/relationships/package" Target="../embeddings/Microsoft_Visio___3.vsdx"/><Relationship Id="rId4" Type="http://schemas.openxmlformats.org/officeDocument/2006/relationships/oleObject" Target="../embeddings/oleObject3.bin"/><Relationship Id="rId9" Type="http://schemas.openxmlformats.org/officeDocument/2006/relationships/image" Target="../media/image36.emf"/></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5.bin"/><Relationship Id="rId7" Type="http://schemas.openxmlformats.org/officeDocument/2006/relationships/package" Target="../embeddings/Microsoft_Visio___6.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42.emf"/><Relationship Id="rId4" Type="http://schemas.openxmlformats.org/officeDocument/2006/relationships/package" Target="../embeddings/Microsoft_Visio___5.vsdx"/></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g"/><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面向连续流式图计算</a:t>
            </a:r>
            <a:r>
              <a:rPr lang="en-US" altLang="zh-CN" dirty="0" smtClean="0"/>
              <a:t/>
            </a:r>
            <a:br>
              <a:rPr lang="en-US" altLang="zh-CN" dirty="0" smtClean="0"/>
            </a:br>
            <a:r>
              <a:rPr lang="zh-CN" altLang="en-US" dirty="0" smtClean="0"/>
              <a:t>系统设计与实现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20" name="文本框 19"/>
          <p:cNvSpPr txBox="1"/>
          <p:nvPr/>
        </p:nvSpPr>
        <p:spPr>
          <a:xfrm>
            <a:off x="457198" y="841890"/>
            <a:ext cx="6386945" cy="523220"/>
          </a:xfrm>
          <a:prstGeom prst="rect">
            <a:avLst/>
          </a:prstGeom>
          <a:noFill/>
        </p:spPr>
        <p:txBody>
          <a:bodyPr wrap="square" rtlCol="0">
            <a:spAutoFit/>
          </a:bodyPr>
          <a:lstStyle/>
          <a:p>
            <a:r>
              <a:rPr lang="zh-CN" altLang="en-US" sz="2800" dirty="0" smtClean="0"/>
              <a:t>如何建立面向连续流式的图计算模型呢？</a:t>
            </a:r>
            <a:endParaRPr lang="zh-CN" altLang="en-US" sz="2800" dirty="0"/>
          </a:p>
        </p:txBody>
      </p:sp>
      <p:graphicFrame>
        <p:nvGraphicFramePr>
          <p:cNvPr id="21" name="对象 20"/>
          <p:cNvGraphicFramePr>
            <a:graphicFrameLocks noChangeAspect="1"/>
          </p:cNvGraphicFramePr>
          <p:nvPr>
            <p:extLst>
              <p:ext uri="{D42A27DB-BD31-4B8C-83A1-F6EECF244321}">
                <p14:modId xmlns:p14="http://schemas.microsoft.com/office/powerpoint/2010/main" val="3255853894"/>
              </p:ext>
            </p:extLst>
          </p:nvPr>
        </p:nvGraphicFramePr>
        <p:xfrm>
          <a:off x="1473200" y="2011792"/>
          <a:ext cx="8529638" cy="3500438"/>
        </p:xfrm>
        <a:graphic>
          <a:graphicData uri="http://schemas.openxmlformats.org/presentationml/2006/ole">
            <mc:AlternateContent xmlns:mc="http://schemas.openxmlformats.org/markup-compatibility/2006">
              <mc:Choice xmlns:v="urn:schemas-microsoft-com:vml" Requires="v">
                <p:oleObj spid="_x0000_s1133" name="Visio" r:id="rId5" imgW="10307769" imgH="4213807" progId="Visio.Drawing.15">
                  <p:embed/>
                </p:oleObj>
              </mc:Choice>
              <mc:Fallback>
                <p:oleObj name="Visio" r:id="rId5" imgW="10307769" imgH="4213807"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011792"/>
                        <a:ext cx="8529638" cy="3500438"/>
                      </a:xfrm>
                      <a:prstGeom prst="rect">
                        <a:avLst/>
                      </a:prstGeom>
                      <a:noFill/>
                    </p:spPr>
                  </p:pic>
                </p:oleObj>
              </mc:Fallback>
            </mc:AlternateContent>
          </a:graphicData>
        </a:graphic>
      </p:graphicFrame>
      <p:sp>
        <p:nvSpPr>
          <p:cNvPr id="10" name="文本框 9"/>
          <p:cNvSpPr txBox="1"/>
          <p:nvPr/>
        </p:nvSpPr>
        <p:spPr>
          <a:xfrm>
            <a:off x="3158829" y="1418773"/>
            <a:ext cx="5611096" cy="461665"/>
          </a:xfrm>
          <a:prstGeom prst="rect">
            <a:avLst/>
          </a:prstGeom>
          <a:noFill/>
        </p:spPr>
        <p:txBody>
          <a:bodyPr wrap="square" rtlCol="0">
            <a:spAutoFit/>
          </a:bodyPr>
          <a:lstStyle/>
          <a:p>
            <a:r>
              <a:rPr lang="zh-CN" altLang="en-US" sz="2400" dirty="0" smtClean="0"/>
              <a:t>传统的</a:t>
            </a:r>
            <a:r>
              <a:rPr lang="en-US" altLang="zh-CN" sz="2400" dirty="0" smtClean="0"/>
              <a:t>BSP</a:t>
            </a:r>
            <a:r>
              <a:rPr lang="zh-CN" altLang="en-US" sz="2400" dirty="0" smtClean="0"/>
              <a:t>模型：运行在静态图数据上</a:t>
            </a:r>
            <a:endParaRPr lang="zh-CN" altLang="en-US" sz="2400" dirty="0"/>
          </a:p>
        </p:txBody>
      </p:sp>
    </p:spTree>
    <p:extLst>
      <p:ext uri="{BB962C8B-B14F-4D97-AF65-F5344CB8AC3E}">
        <p14:creationId xmlns:p14="http://schemas.microsoft.com/office/powerpoint/2010/main" val="654712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20" name="文本框 19"/>
          <p:cNvSpPr txBox="1"/>
          <p:nvPr/>
        </p:nvSpPr>
        <p:spPr>
          <a:xfrm>
            <a:off x="457198" y="841890"/>
            <a:ext cx="6386945" cy="523220"/>
          </a:xfrm>
          <a:prstGeom prst="rect">
            <a:avLst/>
          </a:prstGeom>
          <a:noFill/>
        </p:spPr>
        <p:txBody>
          <a:bodyPr wrap="square" rtlCol="0">
            <a:spAutoFit/>
          </a:bodyPr>
          <a:lstStyle/>
          <a:p>
            <a:r>
              <a:rPr lang="zh-CN" altLang="en-US" sz="2800" dirty="0" smtClean="0"/>
              <a:t>如何建立面向连续流式的图计算模型呢？</a:t>
            </a:r>
            <a:endParaRPr lang="zh-CN" altLang="en-US" sz="2800" dirty="0"/>
          </a:p>
        </p:txBody>
      </p:sp>
      <p:sp>
        <p:nvSpPr>
          <p:cNvPr id="10" name="文本框 9"/>
          <p:cNvSpPr txBox="1"/>
          <p:nvPr/>
        </p:nvSpPr>
        <p:spPr>
          <a:xfrm>
            <a:off x="3158829" y="1377209"/>
            <a:ext cx="5611096" cy="461665"/>
          </a:xfrm>
          <a:prstGeom prst="rect">
            <a:avLst/>
          </a:prstGeom>
          <a:noFill/>
        </p:spPr>
        <p:txBody>
          <a:bodyPr wrap="square" rtlCol="0">
            <a:spAutoFit/>
          </a:bodyPr>
          <a:lstStyle/>
          <a:p>
            <a:r>
              <a:rPr lang="zh-CN" altLang="en-US" sz="2400" dirty="0" smtClean="0"/>
              <a:t>传统的</a:t>
            </a:r>
            <a:r>
              <a:rPr lang="en-US" altLang="zh-CN" sz="2400" dirty="0" smtClean="0"/>
              <a:t>BSP</a:t>
            </a:r>
            <a:r>
              <a:rPr lang="zh-CN" altLang="en-US" sz="2400" dirty="0" smtClean="0"/>
              <a:t>模型：运行在动态图数据上</a:t>
            </a:r>
            <a:endParaRPr lang="zh-CN" altLang="en-US" sz="2400" dirty="0"/>
          </a:p>
        </p:txBody>
      </p:sp>
      <p:pic>
        <p:nvPicPr>
          <p:cNvPr id="6" name="图片 5"/>
          <p:cNvPicPr>
            <a:picLocks noChangeAspect="1"/>
          </p:cNvPicPr>
          <p:nvPr/>
        </p:nvPicPr>
        <p:blipFill>
          <a:blip r:embed="rId2"/>
          <a:stretch>
            <a:fillRect/>
          </a:stretch>
        </p:blipFill>
        <p:spPr>
          <a:xfrm>
            <a:off x="2629238" y="1852732"/>
            <a:ext cx="6445483" cy="4516990"/>
          </a:xfrm>
          <a:prstGeom prst="rect">
            <a:avLst/>
          </a:prstGeom>
        </p:spPr>
      </p:pic>
      <p:sp>
        <p:nvSpPr>
          <p:cNvPr id="3" name="圆角矩形标注 2"/>
          <p:cNvSpPr/>
          <p:nvPr/>
        </p:nvSpPr>
        <p:spPr>
          <a:xfrm>
            <a:off x="9247908" y="1377209"/>
            <a:ext cx="2680855" cy="1352136"/>
          </a:xfrm>
          <a:prstGeom prst="wedgeRoundRectCallout">
            <a:avLst>
              <a:gd name="adj1" fmla="val -50530"/>
              <a:gd name="adj2" fmla="val 7318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简单的增加一条边，系统却需要在整个数据集上重跑一遍！</a:t>
            </a:r>
            <a:endParaRPr lang="zh-CN" altLang="en-US" dirty="0"/>
          </a:p>
        </p:txBody>
      </p:sp>
    </p:spTree>
    <p:extLst>
      <p:ext uri="{BB962C8B-B14F-4D97-AF65-F5344CB8AC3E}">
        <p14:creationId xmlns:p14="http://schemas.microsoft.com/office/powerpoint/2010/main" val="4115211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7" name="文本框 6"/>
          <p:cNvSpPr txBox="1"/>
          <p:nvPr/>
        </p:nvSpPr>
        <p:spPr>
          <a:xfrm>
            <a:off x="2929062" y="841890"/>
            <a:ext cx="6371167" cy="584775"/>
          </a:xfrm>
          <a:prstGeom prst="rect">
            <a:avLst/>
          </a:prstGeom>
          <a:noFill/>
        </p:spPr>
        <p:txBody>
          <a:bodyPr wrap="square" rtlCol="0">
            <a:spAutoFit/>
          </a:bodyPr>
          <a:lstStyle/>
          <a:p>
            <a:r>
              <a:rPr lang="zh-CN" altLang="en-US" sz="3200" dirty="0" smtClean="0"/>
              <a:t>基于状态更新的动态图计算模型</a:t>
            </a:r>
            <a:endParaRPr lang="zh-CN" altLang="en-US" sz="3200" dirty="0"/>
          </a:p>
        </p:txBody>
      </p:sp>
      <p:pic>
        <p:nvPicPr>
          <p:cNvPr id="4" name="图片 3"/>
          <p:cNvPicPr>
            <a:picLocks noChangeAspect="1"/>
          </p:cNvPicPr>
          <p:nvPr/>
        </p:nvPicPr>
        <p:blipFill>
          <a:blip r:embed="rId2"/>
          <a:stretch>
            <a:fillRect/>
          </a:stretch>
        </p:blipFill>
        <p:spPr>
          <a:xfrm>
            <a:off x="2929062" y="1426665"/>
            <a:ext cx="5996220" cy="4457615"/>
          </a:xfrm>
          <a:prstGeom prst="rect">
            <a:avLst/>
          </a:prstGeom>
        </p:spPr>
      </p:pic>
      <p:sp>
        <p:nvSpPr>
          <p:cNvPr id="5" name="圆角矩形标注 4"/>
          <p:cNvSpPr/>
          <p:nvPr/>
        </p:nvSpPr>
        <p:spPr>
          <a:xfrm>
            <a:off x="9452629" y="2353143"/>
            <a:ext cx="2448426" cy="1733947"/>
          </a:xfrm>
          <a:prstGeom prst="wedgeRoundRectCallout">
            <a:avLst>
              <a:gd name="adj1" fmla="val -195330"/>
              <a:gd name="adj2" fmla="val 5212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衡量增加的这条边对图的影响，在原有的计算结果基础上进行增量式的更新</a:t>
            </a:r>
            <a:endParaRPr lang="zh-CN" altLang="en-US" dirty="0"/>
          </a:p>
        </p:txBody>
      </p:sp>
    </p:spTree>
    <p:extLst>
      <p:ext uri="{BB962C8B-B14F-4D97-AF65-F5344CB8AC3E}">
        <p14:creationId xmlns:p14="http://schemas.microsoft.com/office/powerpoint/2010/main" val="2347439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7" name="文本框 6"/>
          <p:cNvSpPr txBox="1"/>
          <p:nvPr/>
        </p:nvSpPr>
        <p:spPr>
          <a:xfrm>
            <a:off x="2929062" y="841890"/>
            <a:ext cx="6371167" cy="523220"/>
          </a:xfrm>
          <a:prstGeom prst="rect">
            <a:avLst/>
          </a:prstGeom>
          <a:noFill/>
        </p:spPr>
        <p:txBody>
          <a:bodyPr wrap="square" rtlCol="0">
            <a:spAutoFit/>
          </a:bodyPr>
          <a:lstStyle/>
          <a:p>
            <a:r>
              <a:rPr lang="zh-CN" altLang="en-US" sz="2800" dirty="0" smtClean="0"/>
              <a:t>基于状态更新的动态图计算模型</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3949421536"/>
              </p:ext>
            </p:extLst>
          </p:nvPr>
        </p:nvGraphicFramePr>
        <p:xfrm>
          <a:off x="2016407" y="2680361"/>
          <a:ext cx="7778477" cy="2695789"/>
        </p:xfrm>
        <a:graphic>
          <a:graphicData uri="http://schemas.openxmlformats.org/presentationml/2006/ole">
            <mc:AlternateContent xmlns:mc="http://schemas.openxmlformats.org/markup-compatibility/2006">
              <mc:Choice xmlns:v="urn:schemas-microsoft-com:vml" Requires="v">
                <p:oleObj spid="_x0000_s3179"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2016407" y="2680361"/>
                        <a:ext cx="7778477" cy="2695789"/>
                      </a:xfrm>
                      <a:prstGeom prst="rect">
                        <a:avLst/>
                      </a:prstGeom>
                      <a:noFill/>
                    </p:spPr>
                  </p:pic>
                </p:oleObj>
              </mc:Fallback>
            </mc:AlternateContent>
          </a:graphicData>
        </a:graphic>
      </p:graphicFrame>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圆角矩形标注 8"/>
          <p:cNvSpPr/>
          <p:nvPr/>
        </p:nvSpPr>
        <p:spPr>
          <a:xfrm>
            <a:off x="2929062" y="5369668"/>
            <a:ext cx="6483927" cy="1260178"/>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2000" dirty="0" smtClean="0">
                <a:latin typeface="Calibri" panose="020F0502020204030204" pitchFamily="34" charset="0"/>
                <a:cs typeface="Times New Roman" panose="02020603050405020304" pitchFamily="18" charset="0"/>
              </a:rPr>
              <a:t>（</a:t>
            </a:r>
            <a:r>
              <a:rPr lang="en-US" altLang="zh-CN" sz="2000" dirty="0" smtClean="0">
                <a:latin typeface="Calibri" panose="020F0502020204030204" pitchFamily="34" charset="0"/>
                <a:cs typeface="Times New Roman" panose="02020603050405020304" pitchFamily="18" charset="0"/>
              </a:rPr>
              <a:t>1</a:t>
            </a:r>
            <a:r>
              <a:rPr lang="zh-CN" altLang="zh-CN" sz="2000" dirty="0" smtClean="0">
                <a:latin typeface="Calibri" panose="020F0502020204030204" pitchFamily="34" charset="0"/>
                <a:cs typeface="Times New Roman" panose="02020603050405020304" pitchFamily="18" charset="0"/>
              </a:rPr>
              <a:t>）状态（</a:t>
            </a:r>
            <a:r>
              <a:rPr lang="en-US" altLang="zh-CN" sz="2000" dirty="0" smtClean="0">
                <a:latin typeface="Calibri" panose="020F0502020204030204" pitchFamily="34" charset="0"/>
                <a:cs typeface="Times New Roman" panose="02020603050405020304" pitchFamily="18" charset="0"/>
              </a:rPr>
              <a:t>State</a:t>
            </a:r>
            <a:r>
              <a:rPr lang="zh-CN" altLang="zh-CN" sz="2000" dirty="0" smtClean="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2000" dirty="0" smtClean="0">
              <a:latin typeface="Calibri" panose="020F0502020204030204" pitchFamily="34" charset="0"/>
              <a:cs typeface="Times New Roman" panose="02020603050405020304" pitchFamily="18" charset="0"/>
            </a:endParaRPr>
          </a:p>
        </p:txBody>
      </p:sp>
      <p:sp>
        <p:nvSpPr>
          <p:cNvPr id="10" name="圆角矩形标注 9"/>
          <p:cNvSpPr/>
          <p:nvPr/>
        </p:nvSpPr>
        <p:spPr>
          <a:xfrm>
            <a:off x="137371" y="1426665"/>
            <a:ext cx="5306291" cy="1427371"/>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2000" dirty="0" smtClean="0">
                <a:latin typeface="Calibri" panose="020F0502020204030204" pitchFamily="34" charset="0"/>
                <a:cs typeface="Times New Roman" panose="02020603050405020304" pitchFamily="18" charset="0"/>
              </a:rPr>
              <a:t>（</a:t>
            </a:r>
            <a:r>
              <a:rPr lang="en-US" altLang="zh-CN" sz="2000" dirty="0" smtClean="0">
                <a:latin typeface="Calibri" panose="020F0502020204030204" pitchFamily="34" charset="0"/>
                <a:cs typeface="Times New Roman" panose="02020603050405020304" pitchFamily="18" charset="0"/>
              </a:rPr>
              <a:t>2</a:t>
            </a:r>
            <a:r>
              <a:rPr lang="zh-CN" altLang="zh-CN" sz="2000" dirty="0" smtClean="0">
                <a:latin typeface="Calibri" panose="020F0502020204030204" pitchFamily="34" charset="0"/>
                <a:cs typeface="Times New Roman" panose="02020603050405020304" pitchFamily="18" charset="0"/>
              </a:rPr>
              <a:t>）事件（</a:t>
            </a:r>
            <a:r>
              <a:rPr lang="en-US" altLang="zh-CN" sz="2000" dirty="0" smtClean="0">
                <a:latin typeface="Calibri" panose="020F0502020204030204" pitchFamily="34" charset="0"/>
                <a:cs typeface="Times New Roman" panose="02020603050405020304" pitchFamily="18" charset="0"/>
              </a:rPr>
              <a:t>Event</a:t>
            </a:r>
            <a:r>
              <a:rPr lang="zh-CN" altLang="zh-CN" sz="2000" dirty="0" smtClean="0">
                <a:latin typeface="Calibri" panose="020F0502020204030204" pitchFamily="34" charset="0"/>
                <a:cs typeface="Times New Roman" panose="02020603050405020304" pitchFamily="18" charset="0"/>
              </a:rPr>
              <a:t>）：触发图由</a:t>
            </a:r>
            <a:r>
              <a:rPr lang="en-US" altLang="zh-CN" sz="2000" dirty="0" smtClean="0">
                <a:latin typeface="Calibri" panose="020F0502020204030204" pitchFamily="34" charset="0"/>
                <a:cs typeface="Times New Roman" panose="02020603050405020304" pitchFamily="18" charset="0"/>
              </a:rPr>
              <a:t>T1</a:t>
            </a:r>
            <a:r>
              <a:rPr lang="zh-CN" altLang="zh-CN" sz="2000" dirty="0" smtClean="0">
                <a:latin typeface="Calibri" panose="020F0502020204030204" pitchFamily="34" charset="0"/>
                <a:cs typeface="Times New Roman" panose="02020603050405020304" pitchFamily="18" charset="0"/>
              </a:rPr>
              <a:t>时刻的</a:t>
            </a:r>
            <a:r>
              <a:rPr lang="en-US" altLang="zh-CN" sz="2000" dirty="0" smtClean="0">
                <a:latin typeface="Calibri" panose="020F0502020204030204" pitchFamily="34" charset="0"/>
                <a:cs typeface="Times New Roman" panose="02020603050405020304" pitchFamily="18" charset="0"/>
              </a:rPr>
              <a:t>State1</a:t>
            </a:r>
            <a:r>
              <a:rPr lang="zh-CN" altLang="zh-CN" sz="2000" dirty="0" smtClean="0">
                <a:latin typeface="Calibri" panose="020F0502020204030204" pitchFamily="34" charset="0"/>
                <a:cs typeface="Times New Roman" panose="02020603050405020304" pitchFamily="18" charset="0"/>
              </a:rPr>
              <a:t>转换为</a:t>
            </a:r>
            <a:r>
              <a:rPr lang="en-US" altLang="zh-CN" sz="2000" dirty="0" smtClean="0">
                <a:latin typeface="Calibri" panose="020F0502020204030204" pitchFamily="34" charset="0"/>
                <a:cs typeface="Times New Roman" panose="02020603050405020304" pitchFamily="18" charset="0"/>
              </a:rPr>
              <a:t>T2</a:t>
            </a:r>
            <a:r>
              <a:rPr lang="zh-CN" altLang="zh-CN" sz="2000" dirty="0" smtClean="0">
                <a:latin typeface="Calibri" panose="020F0502020204030204" pitchFamily="34" charset="0"/>
                <a:cs typeface="Times New Roman" panose="02020603050405020304" pitchFamily="18" charset="0"/>
              </a:rPr>
              <a:t>时刻的</a:t>
            </a:r>
            <a:r>
              <a:rPr lang="en-US" altLang="zh-CN" sz="2000" dirty="0" smtClean="0">
                <a:latin typeface="Calibri" panose="020F0502020204030204" pitchFamily="34" charset="0"/>
                <a:cs typeface="Times New Roman" panose="02020603050405020304" pitchFamily="18" charset="0"/>
              </a:rPr>
              <a:t>State2</a:t>
            </a:r>
            <a:r>
              <a:rPr lang="zh-CN" altLang="zh-CN" sz="2000" dirty="0" smtClean="0">
                <a:latin typeface="Calibri" panose="020F0502020204030204" pitchFamily="34" charset="0"/>
                <a:cs typeface="Times New Roman" panose="02020603050405020304" pitchFamily="18" charset="0"/>
              </a:rPr>
              <a:t>的事件，例如在</a:t>
            </a:r>
            <a:r>
              <a:rPr lang="en-US" altLang="zh-CN" sz="2000" dirty="0" smtClean="0">
                <a:latin typeface="Calibri" panose="020F0502020204030204" pitchFamily="34" charset="0"/>
                <a:cs typeface="Times New Roman" panose="02020603050405020304" pitchFamily="18" charset="0"/>
              </a:rPr>
              <a:t>T2</a:t>
            </a:r>
            <a:r>
              <a:rPr lang="zh-CN" altLang="zh-CN" sz="2000" dirty="0" smtClean="0">
                <a:latin typeface="Calibri" panose="020F0502020204030204" pitchFamily="34" charset="0"/>
                <a:cs typeface="Times New Roman" panose="02020603050405020304" pitchFamily="18" charset="0"/>
              </a:rPr>
              <a:t>时刻新增加了一条边，将使得图由</a:t>
            </a:r>
            <a:r>
              <a:rPr lang="en-US" altLang="zh-CN" sz="2000" dirty="0" smtClean="0">
                <a:latin typeface="Calibri" panose="020F0502020204030204" pitchFamily="34" charset="0"/>
                <a:cs typeface="Times New Roman" panose="02020603050405020304" pitchFamily="18" charset="0"/>
              </a:rPr>
              <a:t>State1</a:t>
            </a:r>
            <a:r>
              <a:rPr lang="zh-CN" altLang="zh-CN" sz="2000" dirty="0" smtClean="0">
                <a:latin typeface="Calibri" panose="020F0502020204030204" pitchFamily="34" charset="0"/>
                <a:cs typeface="Times New Roman" panose="02020603050405020304" pitchFamily="18" charset="0"/>
              </a:rPr>
              <a:t>经过某种运算得到</a:t>
            </a:r>
            <a:r>
              <a:rPr lang="en-US" altLang="zh-CN" sz="2000" dirty="0" smtClean="0">
                <a:latin typeface="Calibri" panose="020F0502020204030204" pitchFamily="34" charset="0"/>
                <a:cs typeface="Times New Roman" panose="02020603050405020304" pitchFamily="18" charset="0"/>
              </a:rPr>
              <a:t>State2</a:t>
            </a:r>
            <a:r>
              <a:rPr lang="zh-CN" altLang="zh-CN" sz="2000" dirty="0" smtClean="0">
                <a:latin typeface="Calibri" panose="020F0502020204030204" pitchFamily="34" charset="0"/>
                <a:cs typeface="Times New Roman" panose="02020603050405020304" pitchFamily="18" charset="0"/>
              </a:rPr>
              <a:t>。</a:t>
            </a:r>
            <a:endParaRPr lang="en-US" altLang="zh-CN" sz="2000" dirty="0" smtClean="0">
              <a:latin typeface="Calibri" panose="020F0502020204030204" pitchFamily="34" charset="0"/>
              <a:cs typeface="Times New Roman" panose="02020603050405020304" pitchFamily="18" charset="0"/>
            </a:endParaRPr>
          </a:p>
        </p:txBody>
      </p:sp>
      <p:sp>
        <p:nvSpPr>
          <p:cNvPr id="12" name="圆角矩形标注 11"/>
          <p:cNvSpPr/>
          <p:nvPr/>
        </p:nvSpPr>
        <p:spPr>
          <a:xfrm>
            <a:off x="7218218" y="1398603"/>
            <a:ext cx="4710546" cy="1427371"/>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2000" dirty="0" smtClean="0">
                <a:latin typeface="Calibri" panose="020F0502020204030204" pitchFamily="34" charset="0"/>
                <a:cs typeface="Times New Roman" panose="02020603050405020304" pitchFamily="18" charset="0"/>
              </a:rPr>
              <a:t>（</a:t>
            </a:r>
            <a:r>
              <a:rPr lang="en-US" altLang="zh-CN" sz="2000" dirty="0" smtClean="0">
                <a:latin typeface="Calibri" panose="020F0502020204030204" pitchFamily="34" charset="0"/>
                <a:cs typeface="Times New Roman" panose="02020603050405020304" pitchFamily="18" charset="0"/>
              </a:rPr>
              <a:t>3</a:t>
            </a:r>
            <a:r>
              <a:rPr lang="zh-CN" altLang="zh-CN" sz="2000" dirty="0" smtClean="0">
                <a:latin typeface="Calibri" panose="020F0502020204030204" pitchFamily="34" charset="0"/>
                <a:cs typeface="Times New Roman" panose="02020603050405020304" pitchFamily="18" charset="0"/>
              </a:rPr>
              <a:t>）更新（</a:t>
            </a:r>
            <a:r>
              <a:rPr lang="en-US" altLang="zh-CN" sz="2000" dirty="0" smtClean="0">
                <a:latin typeface="Calibri" panose="020F0502020204030204" pitchFamily="34" charset="0"/>
                <a:cs typeface="Times New Roman" panose="02020603050405020304" pitchFamily="18" charset="0"/>
              </a:rPr>
              <a:t>Update</a:t>
            </a:r>
            <a:r>
              <a:rPr lang="zh-CN" altLang="zh-CN" sz="2000" dirty="0" smtClean="0">
                <a:latin typeface="Calibri" panose="020F0502020204030204" pitchFamily="34" charset="0"/>
                <a:cs typeface="Times New Roman" panose="02020603050405020304" pitchFamily="18" charset="0"/>
              </a:rPr>
              <a:t>）：由事件触发的图的更新过程，即图是如何根据相应的事件来由</a:t>
            </a:r>
            <a:r>
              <a:rPr lang="en-US" altLang="zh-CN" sz="2000" dirty="0" smtClean="0">
                <a:latin typeface="Calibri" panose="020F0502020204030204" pitchFamily="34" charset="0"/>
                <a:cs typeface="Times New Roman" panose="02020603050405020304" pitchFamily="18" charset="0"/>
              </a:rPr>
              <a:t>State1</a:t>
            </a:r>
            <a:r>
              <a:rPr lang="zh-CN" altLang="zh-CN" sz="2000" dirty="0" smtClean="0">
                <a:latin typeface="Calibri" panose="020F0502020204030204" pitchFamily="34" charset="0"/>
                <a:cs typeface="Times New Roman" panose="02020603050405020304" pitchFamily="18" charset="0"/>
              </a:rPr>
              <a:t>转换成</a:t>
            </a:r>
            <a:r>
              <a:rPr lang="en-US" altLang="zh-CN" sz="2000" dirty="0" smtClean="0">
                <a:latin typeface="Calibri" panose="020F0502020204030204" pitchFamily="34" charset="0"/>
                <a:cs typeface="Times New Roman" panose="02020603050405020304" pitchFamily="18" charset="0"/>
              </a:rPr>
              <a:t>State2</a:t>
            </a:r>
            <a:r>
              <a:rPr lang="zh-CN" altLang="zh-CN" sz="2000" dirty="0" smtClean="0">
                <a:latin typeface="Calibri" panose="020F0502020204030204" pitchFamily="34" charset="0"/>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498642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761146" y="1718188"/>
                <a:ext cx="5750404" cy="3323987"/>
              </a:xfrm>
              <a:prstGeom prst="rect">
                <a:avLst/>
              </a:prstGeom>
            </p:spPr>
            <p:txBody>
              <a:bodyPr wrap="square">
                <a:spAutoFit/>
              </a:bodyPr>
              <a:lstStyle/>
              <a:p>
                <a:pPr indent="266700" algn="just">
                  <a:spcAft>
                    <a:spcPts val="0"/>
                  </a:spcAft>
                </a:pP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smtClean="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1</a:t>
                </a:r>
                <a:r>
                  <a:rPr lang="zh-CN" altLang="zh-CN" sz="24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𝑆𝑡𝑎𝑔𝑒</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𝑠</m:t>
                        </m:r>
                      </m:e>
                      <m:sub>
                        <m:r>
                          <a:rPr lang="en-US" altLang="zh-CN" sz="2400" i="1" kern="100">
                            <a:latin typeface="Cambria Math" panose="02040503050406030204" pitchFamily="18" charset="0"/>
                            <a:cs typeface="Times New Roman" panose="02020603050405020304" pitchFamily="18" charset="0"/>
                          </a:rPr>
                          <m:t>1</m:t>
                        </m:r>
                      </m:sub>
                    </m:sSub>
                    <m:r>
                      <a:rPr lang="en-US" altLang="zh-CN" sz="2400" i="1" kern="100">
                        <a:latin typeface="Cambria Math" panose="02040503050406030204" pitchFamily="18" charset="0"/>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𝑠</m:t>
                        </m:r>
                      </m:e>
                      <m:sub>
                        <m:r>
                          <a:rPr lang="en-US" altLang="zh-CN" sz="2400" i="1" kern="100">
                            <a:latin typeface="Cambria Math" panose="02040503050406030204" pitchFamily="18" charset="0"/>
                            <a:cs typeface="Times New Roman" panose="02020603050405020304" pitchFamily="18" charset="0"/>
                          </a:rPr>
                          <m:t>2</m:t>
                        </m:r>
                      </m:sub>
                    </m:sSub>
                    <m:r>
                      <a:rPr lang="en-US" altLang="zh-CN" sz="2400" i="1" kern="100">
                        <a:latin typeface="Cambria Math" panose="02040503050406030204" pitchFamily="18" charset="0"/>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𝑠</m:t>
                        </m:r>
                      </m:e>
                      <m:sub>
                        <m:r>
                          <a:rPr lang="en-US" altLang="zh-CN" sz="2400" i="1" kern="100">
                            <a:latin typeface="Cambria Math" panose="02040503050406030204" pitchFamily="18" charset="0"/>
                            <a:cs typeface="Times New Roman" panose="02020603050405020304" pitchFamily="18" charset="0"/>
                          </a:rPr>
                          <m:t>𝑛</m:t>
                        </m:r>
                      </m:sub>
                    </m:sSub>
                    <m:r>
                      <a:rPr lang="en-US" altLang="zh-CN" sz="2400" i="1" kern="100">
                        <a:latin typeface="Cambria Math" panose="02040503050406030204" pitchFamily="18" charset="0"/>
                        <a:cs typeface="Times New Roman" panose="02020603050405020304" pitchFamily="18" charset="0"/>
                      </a:rPr>
                      <m:t>}</m:t>
                    </m:r>
                  </m:oMath>
                </a14:m>
                <a:r>
                  <a:rPr lang="zh-CN" altLang="zh-CN" sz="24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𝑠</m:t>
                        </m:r>
                      </m:e>
                      <m:sub>
                        <m:r>
                          <a:rPr lang="en-US" altLang="zh-CN" sz="2400" i="1" kern="100">
                            <a:latin typeface="Cambria Math" panose="02040503050406030204" pitchFamily="18" charset="0"/>
                            <a:cs typeface="Times New Roman" panose="02020603050405020304" pitchFamily="18" charset="0"/>
                          </a:rPr>
                          <m:t>𝑘</m:t>
                        </m:r>
                      </m:sub>
                    </m:sSub>
                  </m:oMath>
                </a14:m>
                <a:r>
                  <a:rPr lang="zh-CN" altLang="zh-CN" sz="240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𝑣</m:t>
                        </m:r>
                      </m:e>
                      <m:sub>
                        <m:r>
                          <a:rPr lang="en-US" altLang="zh-CN" sz="2400" i="1" kern="100">
                            <a:latin typeface="Cambria Math" panose="02040503050406030204" pitchFamily="18" charset="0"/>
                            <a:cs typeface="Times New Roman" panose="02020603050405020304" pitchFamily="18" charset="0"/>
                          </a:rPr>
                          <m:t>𝑘</m:t>
                        </m:r>
                      </m:sub>
                    </m:sSub>
                  </m:oMath>
                </a14:m>
                <a:r>
                  <a:rPr lang="zh-CN" altLang="zh-CN" sz="2400"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𝑑</m:t>
                        </m:r>
                      </m:e>
                      <m:sub>
                        <m:r>
                          <a:rPr lang="en-US" altLang="zh-CN" sz="2400" i="1" kern="100">
                            <a:latin typeface="Cambria Math" panose="02040503050406030204" pitchFamily="18" charset="0"/>
                            <a:cs typeface="Times New Roman" panose="02020603050405020304" pitchFamily="18" charset="0"/>
                          </a:rPr>
                          <m:t>𝑘</m:t>
                        </m:r>
                      </m:sub>
                    </m:sSub>
                  </m:oMath>
                </a14:m>
                <a:r>
                  <a:rPr lang="zh-CN" altLang="zh-CN" sz="24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𝑠</m:t>
                        </m:r>
                      </m:e>
                      <m:sub>
                        <m:r>
                          <a:rPr lang="en-US" altLang="zh-CN" sz="2400" i="1" kern="100">
                            <a:latin typeface="Cambria Math" panose="02040503050406030204" pitchFamily="18" charset="0"/>
                            <a:cs typeface="Times New Roman" panose="02020603050405020304" pitchFamily="18" charset="0"/>
                          </a:rPr>
                          <m:t>𝑘</m:t>
                        </m:r>
                      </m:sub>
                    </m:sSub>
                    <m:r>
                      <a:rPr lang="en-US" altLang="zh-CN" sz="2400" kern="100">
                        <a:latin typeface="Cambria Math" panose="02040503050406030204" pitchFamily="18" charset="0"/>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𝑣</m:t>
                        </m:r>
                      </m:e>
                      <m:sub>
                        <m:r>
                          <a:rPr lang="en-US" altLang="zh-CN" sz="2400" i="1" kern="100">
                            <a:latin typeface="Cambria Math" panose="02040503050406030204" pitchFamily="18" charset="0"/>
                            <a:cs typeface="Times New Roman" panose="02020603050405020304" pitchFamily="18" charset="0"/>
                          </a:rPr>
                          <m:t>𝑘</m:t>
                        </m:r>
                      </m:sub>
                    </m:sSub>
                    <m:r>
                      <a:rPr lang="en-US" altLang="zh-CN" sz="2400" i="1" kern="100">
                        <a:latin typeface="Cambria Math" panose="02040503050406030204" pitchFamily="18" charset="0"/>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𝑑</m:t>
                        </m:r>
                      </m:e>
                      <m:sub>
                        <m:r>
                          <a:rPr lang="en-US" altLang="zh-CN" sz="2400" i="1" kern="100">
                            <a:latin typeface="Cambria Math" panose="02040503050406030204" pitchFamily="18" charset="0"/>
                            <a:cs typeface="Times New Roman" panose="02020603050405020304" pitchFamily="18" charset="0"/>
                          </a:rPr>
                          <m:t>𝑘</m:t>
                        </m:r>
                      </m:sub>
                    </m:sSub>
                    <m:r>
                      <a:rPr lang="en-US" altLang="zh-CN" sz="2400" i="1" kern="100">
                        <a:latin typeface="Cambria Math" panose="02040503050406030204" pitchFamily="18" charset="0"/>
                        <a:cs typeface="Times New Roman" panose="02020603050405020304" pitchFamily="18" charset="0"/>
                      </a:rPr>
                      <m:t>)</m:t>
                    </m:r>
                  </m:oMath>
                </a14:m>
                <a:r>
                  <a:rPr lang="zh-CN" altLang="zh-CN" sz="2400" kern="100" dirty="0" smtClean="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endParaRPr lang="en-US" altLang="zh-CN" sz="2400" kern="100" dirty="0" smtClean="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smtClean="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zh-CN" sz="2400"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𝐸𝑣𝑒𝑛𝑡</m:t>
                        </m:r>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𝑧</m:t>
                        </m:r>
                      </m:e>
                      <m:sub>
                        <m:r>
                          <a:rPr lang="en-US" altLang="zh-CN" sz="2400" i="1" kern="100">
                            <a:latin typeface="Cambria Math" panose="02040503050406030204" pitchFamily="18" charset="0"/>
                            <a:cs typeface="Times New Roman" panose="02020603050405020304" pitchFamily="18" charset="0"/>
                          </a:rPr>
                          <m:t>1</m:t>
                        </m:r>
                      </m:sub>
                    </m:sSub>
                    <m:r>
                      <a:rPr lang="en-US" altLang="zh-CN" sz="2400" i="1" kern="100">
                        <a:latin typeface="Cambria Math" panose="02040503050406030204" pitchFamily="18" charset="0"/>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𝑧</m:t>
                        </m:r>
                      </m:e>
                      <m:sub>
                        <m:r>
                          <a:rPr lang="en-US" altLang="zh-CN" sz="2400" i="1" kern="100">
                            <a:latin typeface="Cambria Math" panose="02040503050406030204" pitchFamily="18" charset="0"/>
                            <a:cs typeface="Times New Roman" panose="02020603050405020304" pitchFamily="18" charset="0"/>
                          </a:rPr>
                          <m:t>2</m:t>
                        </m:r>
                      </m:sub>
                    </m:sSub>
                    <m:r>
                      <a:rPr lang="en-US" altLang="zh-CN" sz="2400" i="1" kern="100">
                        <a:latin typeface="Cambria Math" panose="02040503050406030204" pitchFamily="18" charset="0"/>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𝑧</m:t>
                        </m:r>
                      </m:e>
                      <m:sub>
                        <m:r>
                          <a:rPr lang="en-US" altLang="zh-CN" sz="2400" i="1" kern="100">
                            <a:latin typeface="Cambria Math" panose="02040503050406030204" pitchFamily="18" charset="0"/>
                            <a:cs typeface="Times New Roman" panose="02020603050405020304" pitchFamily="18" charset="0"/>
                          </a:rPr>
                          <m:t>𝑚</m:t>
                        </m:r>
                      </m:sub>
                    </m:sSub>
                    <m:r>
                      <a:rPr lang="en-US" altLang="zh-CN" sz="2400" i="1" kern="100">
                        <a:latin typeface="Cambria Math" panose="02040503050406030204" pitchFamily="18" charset="0"/>
                        <a:cs typeface="Times New Roman" panose="02020603050405020304" pitchFamily="18" charset="0"/>
                      </a:rPr>
                      <m:t>}</m:t>
                    </m:r>
                  </m:oMath>
                </a14:m>
                <a:r>
                  <a:rPr lang="zh-CN" altLang="zh-CN" sz="240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𝑧</m:t>
                        </m:r>
                      </m:e>
                      <m:sub>
                        <m:r>
                          <a:rPr lang="en-US" altLang="zh-CN" sz="2400" i="1" kern="100">
                            <a:latin typeface="Cambria Math" panose="02040503050406030204" pitchFamily="18" charset="0"/>
                            <a:cs typeface="Times New Roman" panose="02020603050405020304" pitchFamily="18" charset="0"/>
                          </a:rPr>
                          <m:t>𝑘</m:t>
                        </m:r>
                      </m:sub>
                    </m:sSub>
                  </m:oMath>
                </a14:m>
                <a:r>
                  <a:rPr lang="zh-CN" altLang="zh-CN" sz="240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𝑒</m:t>
                        </m:r>
                      </m:e>
                      <m:sub>
                        <m:r>
                          <a:rPr lang="en-US" altLang="zh-CN" sz="2400" i="1" kern="100">
                            <a:latin typeface="Cambria Math" panose="02040503050406030204" pitchFamily="18" charset="0"/>
                            <a:cs typeface="Times New Roman" panose="02020603050405020304" pitchFamily="18" charset="0"/>
                          </a:rPr>
                          <m:t>𝑘</m:t>
                        </m:r>
                      </m:sub>
                    </m:sSub>
                  </m:oMath>
                </a14:m>
                <a:r>
                  <a:rPr lang="zh-CN" altLang="zh-CN" sz="2400"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𝑧</m:t>
                        </m:r>
                      </m:e>
                      <m:sub>
                        <m:r>
                          <a:rPr lang="en-US" altLang="zh-CN" sz="2400" i="1" kern="100">
                            <a:latin typeface="Cambria Math" panose="02040503050406030204" pitchFamily="18" charset="0"/>
                            <a:cs typeface="Times New Roman" panose="02020603050405020304" pitchFamily="18" charset="0"/>
                          </a:rPr>
                          <m:t>𝑘</m:t>
                        </m:r>
                      </m:sub>
                    </m:sSub>
                    <m:r>
                      <a:rPr lang="en-US" altLang="zh-CN" sz="2400" i="1" kern="100">
                        <a:latin typeface="Cambria Math" panose="02040503050406030204" pitchFamily="18" charset="0"/>
                        <a:cs typeface="Times New Roman" panose="02020603050405020304" pitchFamily="18" charset="0"/>
                      </a:rPr>
                      <m:t>=(</m:t>
                    </m:r>
                    <m:sSub>
                      <m:sSubPr>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𝑒</m:t>
                        </m:r>
                      </m:e>
                      <m:sub>
                        <m:r>
                          <a:rPr lang="en-US" altLang="zh-CN" sz="2400" i="1" kern="100">
                            <a:latin typeface="Cambria Math" panose="02040503050406030204" pitchFamily="18" charset="0"/>
                            <a:cs typeface="Times New Roman" panose="02020603050405020304" pitchFamily="18" charset="0"/>
                          </a:rPr>
                          <m:t>𝑘</m:t>
                        </m:r>
                      </m:sub>
                    </m:sSub>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𝑎𝑑𝑑</m:t>
                    </m:r>
                    <m:r>
                      <a:rPr lang="en-US" altLang="zh-CN" sz="2400" i="1" kern="100">
                        <a:latin typeface="Cambria Math" panose="02040503050406030204" pitchFamily="18" charset="0"/>
                        <a:cs typeface="Times New Roman" panose="02020603050405020304" pitchFamily="18" charset="0"/>
                      </a:rPr>
                      <m:t>)</m:t>
                    </m:r>
                  </m:oMath>
                </a14:m>
                <a:r>
                  <a:rPr lang="zh-CN" altLang="zh-CN" sz="2400" kern="100" dirty="0" smtClean="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endParaRPr lang="en-US" altLang="zh-CN" sz="2400" kern="100" dirty="0" smtClean="0">
                  <a:latin typeface="Calibri" panose="020F0502020204030204" pitchFamily="34" charset="0"/>
                  <a:cs typeface="Times New Roman" panose="02020603050405020304" pitchFamily="18" charset="0"/>
                </a:endParaRPr>
              </a:p>
              <a:p>
                <a:pPr indent="266700" algn="just">
                  <a:spcAft>
                    <a:spcPts val="0"/>
                  </a:spcAft>
                </a:pPr>
                <a:endParaRPr lang="en-US" altLang="zh-CN" kern="100" dirty="0" smtClean="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61146" y="1718188"/>
                <a:ext cx="5750404" cy="3323987"/>
              </a:xfrm>
              <a:prstGeom prst="rect">
                <a:avLst/>
              </a:prstGeom>
              <a:blipFill rotWithShape="0">
                <a:blip r:embed="rId2"/>
                <a:stretch>
                  <a:fillRect l="-1697" r="-1591"/>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6511550" y="1396523"/>
            <a:ext cx="3173845" cy="2348646"/>
          </a:xfrm>
          <a:prstGeom prst="rect">
            <a:avLst/>
          </a:prstGeom>
        </p:spPr>
      </p:pic>
      <p:sp>
        <p:nvSpPr>
          <p:cNvPr id="17" name="文本框 16"/>
          <p:cNvSpPr txBox="1"/>
          <p:nvPr/>
        </p:nvSpPr>
        <p:spPr>
          <a:xfrm>
            <a:off x="9685395" y="1922400"/>
            <a:ext cx="2258291" cy="923330"/>
          </a:xfrm>
          <a:prstGeom prst="rect">
            <a:avLst/>
          </a:prstGeom>
          <a:noFill/>
        </p:spPr>
        <p:txBody>
          <a:bodyPr wrap="square" rtlCol="0">
            <a:spAutoFit/>
          </a:bodyPr>
          <a:lstStyle/>
          <a:p>
            <a:r>
              <a:rPr lang="en-US" altLang="zh-CN" dirty="0" smtClean="0"/>
              <a:t>State1 :</a:t>
            </a:r>
          </a:p>
          <a:p>
            <a:r>
              <a:rPr lang="zh-CN" altLang="en-US" dirty="0" smtClean="0"/>
              <a:t>（</a:t>
            </a:r>
            <a:r>
              <a:rPr lang="en-US" altLang="zh-CN" dirty="0" smtClean="0"/>
              <a:t>a,1</a:t>
            </a:r>
            <a:r>
              <a:rPr lang="zh-CN" altLang="en-US" dirty="0" smtClean="0"/>
              <a:t>）</a:t>
            </a:r>
            <a:r>
              <a:rPr lang="en-US" altLang="zh-CN" dirty="0"/>
              <a:t> </a:t>
            </a:r>
            <a:r>
              <a:rPr lang="zh-CN" altLang="en-US" dirty="0" smtClean="0"/>
              <a:t>（</a:t>
            </a:r>
            <a:r>
              <a:rPr lang="en-US" altLang="zh-CN" dirty="0" smtClean="0"/>
              <a:t>b,3</a:t>
            </a:r>
            <a:r>
              <a:rPr lang="zh-CN" altLang="en-US" dirty="0" smtClean="0"/>
              <a:t>）（</a:t>
            </a:r>
            <a:r>
              <a:rPr lang="en-US" altLang="zh-CN" dirty="0" smtClean="0"/>
              <a:t>c,2</a:t>
            </a:r>
            <a:r>
              <a:rPr lang="zh-CN" altLang="en-US" dirty="0" smtClean="0"/>
              <a:t>）</a:t>
            </a:r>
            <a:endParaRPr lang="en-US" altLang="zh-CN" dirty="0"/>
          </a:p>
          <a:p>
            <a:r>
              <a:rPr lang="zh-CN" altLang="en-US" dirty="0" smtClean="0"/>
              <a:t>（</a:t>
            </a:r>
            <a:r>
              <a:rPr lang="en-US" altLang="zh-CN" dirty="0" smtClean="0"/>
              <a:t>d,1</a:t>
            </a:r>
            <a:r>
              <a:rPr lang="zh-CN" altLang="en-US" dirty="0" smtClean="0"/>
              <a:t>）（</a:t>
            </a:r>
            <a:r>
              <a:rPr lang="en-US" altLang="zh-CN" dirty="0" smtClean="0"/>
              <a:t>e,1</a:t>
            </a:r>
            <a:r>
              <a:rPr lang="zh-CN" altLang="en-US" dirty="0" smtClean="0"/>
              <a:t>）</a:t>
            </a:r>
            <a:endParaRPr lang="zh-CN" altLang="en-US" dirty="0"/>
          </a:p>
        </p:txBody>
      </p:sp>
      <p:sp>
        <p:nvSpPr>
          <p:cNvPr id="18" name="文本框 17"/>
          <p:cNvSpPr txBox="1"/>
          <p:nvPr/>
        </p:nvSpPr>
        <p:spPr>
          <a:xfrm>
            <a:off x="9685395" y="4719008"/>
            <a:ext cx="1856509" cy="646331"/>
          </a:xfrm>
          <a:prstGeom prst="rect">
            <a:avLst/>
          </a:prstGeom>
          <a:noFill/>
        </p:spPr>
        <p:txBody>
          <a:bodyPr wrap="square" rtlCol="0">
            <a:spAutoFit/>
          </a:bodyPr>
          <a:lstStyle/>
          <a:p>
            <a:r>
              <a:rPr lang="en-US" altLang="zh-CN" dirty="0" smtClean="0"/>
              <a:t>Event:</a:t>
            </a:r>
          </a:p>
          <a:p>
            <a:r>
              <a:rPr lang="en-US" altLang="zh-CN" dirty="0" smtClean="0"/>
              <a:t>Z = (e(a, f)</a:t>
            </a:r>
            <a:r>
              <a:rPr lang="zh-CN" altLang="en-US" dirty="0" smtClean="0"/>
              <a:t>，</a:t>
            </a:r>
            <a:r>
              <a:rPr lang="en-US" altLang="zh-CN" dirty="0" smtClean="0"/>
              <a:t>add)</a:t>
            </a:r>
            <a:endParaRPr lang="zh-CN" altLang="en-US" dirty="0"/>
          </a:p>
        </p:txBody>
      </p:sp>
      <p:sp>
        <p:nvSpPr>
          <p:cNvPr id="20" name="矩形 19"/>
          <p:cNvSpPr/>
          <p:nvPr/>
        </p:nvSpPr>
        <p:spPr>
          <a:xfrm>
            <a:off x="2496474" y="901273"/>
            <a:ext cx="6558207" cy="523220"/>
          </a:xfrm>
          <a:prstGeom prst="rect">
            <a:avLst/>
          </a:prstGeom>
        </p:spPr>
        <p:txBody>
          <a:bodyPr wrap="non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8271163" y="4425267"/>
            <a:ext cx="583099" cy="1595464"/>
          </a:xfrm>
          <a:prstGeom prst="rect">
            <a:avLst/>
          </a:prstGeom>
        </p:spPr>
      </p:pic>
    </p:spTree>
    <p:extLst>
      <p:ext uri="{BB962C8B-B14F-4D97-AF65-F5344CB8AC3E}">
        <p14:creationId xmlns:p14="http://schemas.microsoft.com/office/powerpoint/2010/main" val="3767807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744431" y="1381289"/>
                <a:ext cx="6889423" cy="1200329"/>
              </a:xfrm>
              <a:prstGeom prst="rect">
                <a:avLst/>
              </a:prstGeom>
            </p:spPr>
            <p:txBody>
              <a:bodyPr wrap="square">
                <a:spAutoFit/>
              </a:bodyPr>
              <a:lstStyle/>
              <a:p>
                <a:pPr indent="266700" algn="just">
                  <a:spcAft>
                    <a:spcPts val="0"/>
                  </a:spcAft>
                </a:pPr>
                <a:endParaRPr lang="en-US" altLang="zh-CN" sz="2400" kern="100" dirty="0" smtClean="0">
                  <a:latin typeface="Calibri" panose="020F0502020204030204" pitchFamily="34" charset="0"/>
                  <a:cs typeface="Times New Roman" panose="02020603050405020304" pitchFamily="18" charset="0"/>
                </a:endParaRPr>
              </a:p>
              <a:p>
                <a:pPr indent="266700" algn="just">
                  <a:spcAft>
                    <a:spcPts val="0"/>
                  </a:spcAft>
                </a:pPr>
                <a:r>
                  <a:rPr lang="zh-CN" altLang="en-US" sz="2400" dirty="0" smtClean="0"/>
                  <a:t>（</a:t>
                </a:r>
                <a:r>
                  <a:rPr lang="en-US" altLang="zh-CN" sz="2400" dirty="0" smtClean="0"/>
                  <a:t>3</a:t>
                </a:r>
                <a:r>
                  <a:rPr lang="zh-CN" altLang="en-US" sz="2400" dirty="0" smtClean="0"/>
                  <a:t>）</a:t>
                </a:r>
                <a:r>
                  <a:rPr lang="zh-CN" altLang="zh-CN" sz="2400" dirty="0" smtClean="0"/>
                  <a:t>定义</a:t>
                </a:r>
                <a:r>
                  <a:rPr lang="zh-CN" altLang="zh-CN" sz="2400" dirty="0"/>
                  <a:t>图的</a:t>
                </a:r>
                <a14:m>
                  <m:oMath xmlns:m="http://schemas.openxmlformats.org/officeDocument/2006/math">
                    <m:r>
                      <a:rPr lang="en-US" altLang="zh-CN" sz="2400" i="1">
                        <a:latin typeface="Cambria Math" panose="02040503050406030204" pitchFamily="18" charset="0"/>
                      </a:rPr>
                      <m:t>𝑈𝑝𝑑𝑎𝑡𝑒</m:t>
                    </m:r>
                  </m:oMath>
                </a14:m>
                <a:r>
                  <a:rPr lang="zh-CN" altLang="zh-CN" sz="2400" dirty="0"/>
                  <a:t>方法：</a:t>
                </a:r>
              </a:p>
              <a:p>
                <a:r>
                  <a:rPr lang="en-US" altLang="zh-CN" sz="2400" dirty="0"/>
                  <a:t>	</a:t>
                </a:r>
                <a:endParaRPr lang="en-US" altLang="zh-CN" sz="240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7633854" y="4460229"/>
            <a:ext cx="2258291" cy="923330"/>
          </a:xfrm>
          <a:prstGeom prst="rect">
            <a:avLst/>
          </a:prstGeom>
          <a:noFill/>
        </p:spPr>
        <p:txBody>
          <a:bodyPr wrap="square" rtlCol="0">
            <a:spAutoFit/>
          </a:bodyPr>
          <a:lstStyle/>
          <a:p>
            <a:r>
              <a:rPr lang="en-US" altLang="zh-CN" dirty="0" smtClean="0"/>
              <a:t>State2 :</a:t>
            </a:r>
          </a:p>
          <a:p>
            <a:r>
              <a:rPr lang="zh-CN" altLang="en-US" dirty="0" smtClean="0">
                <a:solidFill>
                  <a:srgbClr val="ED7D31"/>
                </a:solidFill>
              </a:rPr>
              <a:t>（</a:t>
            </a:r>
            <a:r>
              <a:rPr lang="en-US" altLang="zh-CN" dirty="0" smtClean="0">
                <a:solidFill>
                  <a:srgbClr val="ED7D31"/>
                </a:solidFill>
              </a:rPr>
              <a:t>a,2</a:t>
            </a:r>
            <a:r>
              <a:rPr lang="zh-CN" altLang="en-US" dirty="0" smtClean="0">
                <a:solidFill>
                  <a:srgbClr val="ED7D31"/>
                </a:solidFill>
              </a:rPr>
              <a:t>）</a:t>
            </a:r>
            <a:r>
              <a:rPr lang="en-US" altLang="zh-CN" dirty="0" smtClean="0">
                <a:solidFill>
                  <a:srgbClr val="ED7D31"/>
                </a:solidFill>
              </a:rPr>
              <a:t> </a:t>
            </a:r>
            <a:r>
              <a:rPr lang="zh-CN" altLang="en-US" dirty="0" smtClean="0"/>
              <a:t>（</a:t>
            </a:r>
            <a:r>
              <a:rPr lang="en-US" altLang="zh-CN" dirty="0" smtClean="0"/>
              <a:t>b,3</a:t>
            </a:r>
            <a:r>
              <a:rPr lang="zh-CN" altLang="en-US" dirty="0" smtClean="0"/>
              <a:t>）（</a:t>
            </a:r>
            <a:r>
              <a:rPr lang="en-US" altLang="zh-CN" dirty="0" smtClean="0"/>
              <a:t>c,2</a:t>
            </a:r>
            <a:r>
              <a:rPr lang="zh-CN" altLang="en-US" dirty="0" smtClean="0"/>
              <a:t>）</a:t>
            </a:r>
            <a:endParaRPr lang="en-US" altLang="zh-CN" dirty="0"/>
          </a:p>
          <a:p>
            <a:r>
              <a:rPr lang="zh-CN" altLang="en-US" dirty="0" smtClean="0"/>
              <a:t>（</a:t>
            </a:r>
            <a:r>
              <a:rPr lang="en-US" altLang="zh-CN" dirty="0" smtClean="0"/>
              <a:t>d,1</a:t>
            </a:r>
            <a:r>
              <a:rPr lang="zh-CN" altLang="en-US" dirty="0" smtClean="0"/>
              <a:t>）（</a:t>
            </a:r>
            <a:r>
              <a:rPr lang="en-US" altLang="zh-CN" dirty="0" smtClean="0"/>
              <a:t>e,1</a:t>
            </a:r>
            <a:r>
              <a:rPr lang="zh-CN" altLang="en-US" dirty="0" smtClean="0"/>
              <a:t>）</a:t>
            </a:r>
            <a:r>
              <a:rPr lang="zh-CN" altLang="en-US" dirty="0" smtClean="0">
                <a:solidFill>
                  <a:srgbClr val="ED7D31"/>
                </a:solidFill>
              </a:rPr>
              <a:t>（</a:t>
            </a:r>
            <a:r>
              <a:rPr lang="en-US" altLang="zh-CN" dirty="0" smtClean="0">
                <a:solidFill>
                  <a:srgbClr val="ED7D31"/>
                </a:solidFill>
              </a:rPr>
              <a:t>f,1</a:t>
            </a:r>
            <a:r>
              <a:rPr lang="zh-CN" altLang="en-US" dirty="0" smtClean="0">
                <a:solidFill>
                  <a:srgbClr val="ED7D31"/>
                </a:solidFill>
              </a:rPr>
              <a:t>）</a:t>
            </a:r>
            <a:endParaRPr lang="zh-CN" altLang="en-US" dirty="0">
              <a:solidFill>
                <a:srgbClr val="ED7D31"/>
              </a:solidFill>
            </a:endParaRPr>
          </a:p>
        </p:txBody>
      </p:sp>
      <p:sp>
        <p:nvSpPr>
          <p:cNvPr id="20" name="矩形 19"/>
          <p:cNvSpPr/>
          <p:nvPr/>
        </p:nvSpPr>
        <p:spPr>
          <a:xfrm>
            <a:off x="2496474" y="901273"/>
            <a:ext cx="6558207" cy="523220"/>
          </a:xfrm>
          <a:prstGeom prst="rect">
            <a:avLst/>
          </a:prstGeom>
        </p:spPr>
        <p:txBody>
          <a:bodyPr wrap="non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举例说明：统计无向图中各个节点的度</a:t>
            </a:r>
            <a:endParaRPr lang="en-US" altLang="zh-CN" sz="2800" kern="100" dirty="0" smtClean="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7317090" y="1799504"/>
            <a:ext cx="3247619" cy="2285714"/>
          </a:xfrm>
          <a:prstGeom prst="rect">
            <a:avLst/>
          </a:prstGeom>
        </p:spPr>
      </p:pic>
      <p:pic>
        <p:nvPicPr>
          <p:cNvPr id="9" name="图片 8"/>
          <p:cNvPicPr>
            <a:picLocks noChangeAspect="1"/>
          </p:cNvPicPr>
          <p:nvPr/>
        </p:nvPicPr>
        <p:blipFill rotWithShape="1">
          <a:blip r:embed="rId4"/>
          <a:srcRect r="49135"/>
          <a:stretch/>
        </p:blipFill>
        <p:spPr>
          <a:xfrm>
            <a:off x="1634386" y="2246639"/>
            <a:ext cx="4141191" cy="4034607"/>
          </a:xfrm>
          <a:prstGeom prst="rect">
            <a:avLst/>
          </a:prstGeom>
        </p:spPr>
      </p:pic>
    </p:spTree>
    <p:extLst>
      <p:ext uri="{BB962C8B-B14F-4D97-AF65-F5344CB8AC3E}">
        <p14:creationId xmlns:p14="http://schemas.microsoft.com/office/powerpoint/2010/main" val="37107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矩形 8"/>
          <p:cNvSpPr/>
          <p:nvPr/>
        </p:nvSpPr>
        <p:spPr>
          <a:xfrm>
            <a:off x="3753226" y="901273"/>
            <a:ext cx="4044697" cy="523220"/>
          </a:xfrm>
          <a:prstGeom prst="rect">
            <a:avLst/>
          </a:prstGeom>
        </p:spPr>
        <p:txBody>
          <a:bodyPr wrap="non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状态如何存储和更新？</a:t>
            </a:r>
            <a:endParaRPr lang="en-US" altLang="zh-CN" sz="2800" kern="100" dirty="0" smtClean="0">
              <a:latin typeface="Calibri" panose="020F0502020204030204" pitchFamily="34" charset="0"/>
              <a:cs typeface="Times New Roman" panose="02020603050405020304" pitchFamily="18" charset="0"/>
            </a:endParaRPr>
          </a:p>
        </p:txBody>
      </p:sp>
      <p:sp>
        <p:nvSpPr>
          <p:cNvPr id="4" name="文本框 3"/>
          <p:cNvSpPr txBox="1"/>
          <p:nvPr/>
        </p:nvSpPr>
        <p:spPr>
          <a:xfrm>
            <a:off x="2500743" y="1717077"/>
            <a:ext cx="1489366" cy="461665"/>
          </a:xfrm>
          <a:prstGeom prst="rect">
            <a:avLst/>
          </a:prstGeom>
          <a:noFill/>
        </p:spPr>
        <p:txBody>
          <a:bodyPr wrap="square" rtlCol="0">
            <a:spAutoFit/>
          </a:bodyPr>
          <a:lstStyle/>
          <a:p>
            <a:r>
              <a:rPr lang="zh-CN" altLang="en-US" sz="2400" dirty="0" smtClean="0"/>
              <a:t>独立状态</a:t>
            </a:r>
            <a:endParaRPr lang="zh-CN" altLang="en-US" sz="2400" dirty="0"/>
          </a:p>
        </p:txBody>
      </p:sp>
      <p:sp>
        <p:nvSpPr>
          <p:cNvPr id="10" name="文本框 9"/>
          <p:cNvSpPr txBox="1"/>
          <p:nvPr/>
        </p:nvSpPr>
        <p:spPr>
          <a:xfrm>
            <a:off x="7477987" y="1671924"/>
            <a:ext cx="1530929" cy="461665"/>
          </a:xfrm>
          <a:prstGeom prst="rect">
            <a:avLst/>
          </a:prstGeom>
          <a:noFill/>
        </p:spPr>
        <p:txBody>
          <a:bodyPr wrap="square" rtlCol="0">
            <a:spAutoFit/>
          </a:bodyPr>
          <a:lstStyle/>
          <a:p>
            <a:r>
              <a:rPr lang="zh-CN" altLang="en-US" sz="2400" dirty="0" smtClean="0"/>
              <a:t>关联状态</a:t>
            </a:r>
            <a:endParaRPr lang="zh-CN" altLang="en-US" sz="2400" dirty="0"/>
          </a:p>
        </p:txBody>
      </p:sp>
      <p:sp>
        <p:nvSpPr>
          <p:cNvPr id="5" name="文本框 4"/>
          <p:cNvSpPr txBox="1"/>
          <p:nvPr/>
        </p:nvSpPr>
        <p:spPr>
          <a:xfrm>
            <a:off x="1231282" y="2262630"/>
            <a:ext cx="4516582" cy="2308324"/>
          </a:xfrm>
          <a:prstGeom prst="rect">
            <a:avLst/>
          </a:prstGeom>
          <a:noFill/>
        </p:spPr>
        <p:txBody>
          <a:bodyPr wrap="square" rtlCol="0">
            <a:spAutoFit/>
          </a:bodyPr>
          <a:lstStyle/>
          <a:p>
            <a:r>
              <a:rPr lang="zh-CN" altLang="en-US" sz="2400" dirty="0" smtClean="0"/>
              <a:t>状态内部的各个</a:t>
            </a:r>
            <a:r>
              <a:rPr lang="zh-CN" altLang="en-US" sz="2400" b="1" dirty="0" smtClean="0"/>
              <a:t>因子</a:t>
            </a:r>
            <a:r>
              <a:rPr lang="en-US" altLang="zh-CN" sz="1600" dirty="0" smtClean="0"/>
              <a:t>[</a:t>
            </a:r>
            <a:r>
              <a:rPr lang="zh-CN" altLang="en-US" sz="1600" dirty="0" smtClean="0"/>
              <a:t>注</a:t>
            </a:r>
            <a:r>
              <a:rPr lang="en-US" altLang="zh-CN" sz="1600" dirty="0" smtClean="0"/>
              <a:t>1]</a:t>
            </a:r>
            <a:r>
              <a:rPr lang="zh-CN" altLang="en-US" sz="2400" dirty="0" smtClean="0"/>
              <a:t>之间是独立的，一个因子状态的更新不会影响到其他因子状态的跟新。</a:t>
            </a:r>
            <a:endParaRPr lang="en-US" altLang="zh-CN" sz="2400" dirty="0" smtClean="0"/>
          </a:p>
          <a:p>
            <a:endParaRPr lang="en-US" altLang="zh-CN" sz="2400" dirty="0"/>
          </a:p>
          <a:p>
            <a:r>
              <a:rPr lang="zh-CN" altLang="en-US" sz="2400" dirty="0" smtClean="0"/>
              <a:t>如</a:t>
            </a:r>
            <a:r>
              <a:rPr lang="en-US" altLang="zh-CN" sz="2400" dirty="0" smtClean="0"/>
              <a:t>Triangle Count</a:t>
            </a:r>
            <a:r>
              <a:rPr lang="zh-CN" altLang="en-US" sz="2400" dirty="0" smtClean="0"/>
              <a:t>算法，</a:t>
            </a:r>
            <a:r>
              <a:rPr lang="en-US" altLang="zh-CN" sz="2400" dirty="0" smtClean="0"/>
              <a:t>Connected Components </a:t>
            </a:r>
            <a:r>
              <a:rPr lang="zh-CN" altLang="en-US" sz="2400" dirty="0" smtClean="0"/>
              <a:t>算法等。</a:t>
            </a:r>
            <a:endParaRPr lang="zh-CN" altLang="en-US" sz="2400" dirty="0"/>
          </a:p>
        </p:txBody>
      </p:sp>
      <p:sp>
        <p:nvSpPr>
          <p:cNvPr id="12" name="文本框 11"/>
          <p:cNvSpPr txBox="1"/>
          <p:nvPr/>
        </p:nvSpPr>
        <p:spPr>
          <a:xfrm>
            <a:off x="6421578" y="2255240"/>
            <a:ext cx="4565076" cy="2308324"/>
          </a:xfrm>
          <a:prstGeom prst="rect">
            <a:avLst/>
          </a:prstGeom>
          <a:noFill/>
        </p:spPr>
        <p:txBody>
          <a:bodyPr wrap="square" rtlCol="0">
            <a:spAutoFit/>
          </a:bodyPr>
          <a:lstStyle/>
          <a:p>
            <a:r>
              <a:rPr lang="zh-CN" altLang="en-US" sz="2400" dirty="0" smtClean="0"/>
              <a:t>状态内部的各个因子之间是相关的，一个因子的状态发生变化后，会引起其他因子的状态的更新。</a:t>
            </a:r>
            <a:endParaRPr lang="en-US" altLang="zh-CN" sz="2400" dirty="0" smtClean="0"/>
          </a:p>
          <a:p>
            <a:endParaRPr lang="en-US" altLang="zh-CN" sz="2400" dirty="0"/>
          </a:p>
          <a:p>
            <a:r>
              <a:rPr lang="zh-CN" altLang="en-US" sz="2400" dirty="0" smtClean="0"/>
              <a:t>如</a:t>
            </a:r>
            <a:r>
              <a:rPr lang="en-US" altLang="zh-CN" sz="2400" dirty="0" smtClean="0"/>
              <a:t>PageRank</a:t>
            </a:r>
            <a:r>
              <a:rPr lang="zh-CN" altLang="en-US" sz="2400" dirty="0" smtClean="0"/>
              <a:t>算法，</a:t>
            </a:r>
            <a:endParaRPr lang="en-US" altLang="zh-CN" sz="2400" dirty="0" smtClean="0"/>
          </a:p>
          <a:p>
            <a:r>
              <a:rPr lang="en-US" altLang="zh-CN" sz="2400" kern="100" dirty="0" smtClean="0">
                <a:latin typeface="Calibri" panose="020F0502020204030204" pitchFamily="34" charset="0"/>
                <a:cs typeface="Times New Roman" panose="02020603050405020304" pitchFamily="18" charset="0"/>
              </a:rPr>
              <a:t>Single Source Shortest Path</a:t>
            </a:r>
            <a:r>
              <a:rPr lang="zh-CN" altLang="en-US" sz="2400" kern="100" dirty="0" smtClean="0">
                <a:latin typeface="Calibri" panose="020F0502020204030204" pitchFamily="34" charset="0"/>
                <a:cs typeface="Times New Roman" panose="02020603050405020304" pitchFamily="18" charset="0"/>
              </a:rPr>
              <a:t>算法</a:t>
            </a:r>
            <a:r>
              <a:rPr lang="zh-CN" altLang="en-US" sz="2400" dirty="0" smtClean="0"/>
              <a:t>等。</a:t>
            </a:r>
            <a:endParaRPr lang="zh-CN" altLang="en-US" sz="2400" dirty="0"/>
          </a:p>
        </p:txBody>
      </p:sp>
      <p:sp>
        <p:nvSpPr>
          <p:cNvPr id="6" name="文本框 5"/>
          <p:cNvSpPr txBox="1"/>
          <p:nvPr/>
        </p:nvSpPr>
        <p:spPr>
          <a:xfrm>
            <a:off x="1357745" y="4947426"/>
            <a:ext cx="9628909" cy="923330"/>
          </a:xfrm>
          <a:prstGeom prst="rect">
            <a:avLst/>
          </a:prstGeom>
          <a:noFill/>
        </p:spPr>
        <p:txBody>
          <a:bodyPr wrap="square" rtlCol="0">
            <a:spAutoFit/>
          </a:bodyPr>
          <a:lstStyle/>
          <a:p>
            <a:r>
              <a:rPr lang="zh-CN" altLang="en-US" dirty="0" smtClean="0"/>
              <a:t>注</a:t>
            </a:r>
            <a:r>
              <a:rPr lang="en-US" altLang="zh-CN" dirty="0" smtClean="0"/>
              <a:t>1</a:t>
            </a:r>
            <a:r>
              <a:rPr lang="zh-CN" altLang="en-US" dirty="0" smtClean="0"/>
              <a:t>： 这里所说的因子，是指状态的基本组成单位，如在统计各个顶点的度时，这里的因子就可以是顶点；在统计整个图的顶点数目时，这里的因子就是一个计数器。因此，因子是从用户角度定义的，是状态的基元。</a:t>
            </a:r>
            <a:endParaRPr lang="zh-CN" altLang="en-US" dirty="0"/>
          </a:p>
        </p:txBody>
      </p:sp>
    </p:spTree>
    <p:extLst>
      <p:ext uri="{BB962C8B-B14F-4D97-AF65-F5344CB8AC3E}">
        <p14:creationId xmlns:p14="http://schemas.microsoft.com/office/powerpoint/2010/main" val="3755150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矩形 8"/>
          <p:cNvSpPr/>
          <p:nvPr/>
        </p:nvSpPr>
        <p:spPr>
          <a:xfrm>
            <a:off x="1835235" y="901273"/>
            <a:ext cx="7880684" cy="523220"/>
          </a:xfrm>
          <a:prstGeom prst="rect">
            <a:avLst/>
          </a:prstGeom>
        </p:spPr>
        <p:txBody>
          <a:bodyPr wrap="none">
            <a:spAutoFit/>
          </a:bodyPr>
          <a:lstStyle/>
          <a:p>
            <a:pPr indent="266700" algn="ctr">
              <a:spcAft>
                <a:spcPts val="0"/>
              </a:spcAft>
            </a:pPr>
            <a:r>
              <a:rPr lang="zh-CN" altLang="en-US" sz="2800" kern="100" dirty="0" smtClean="0">
                <a:latin typeface="Calibri" panose="020F0502020204030204" pitchFamily="34" charset="0"/>
                <a:cs typeface="Times New Roman" panose="02020603050405020304" pitchFamily="18" charset="0"/>
              </a:rPr>
              <a:t>独立状态的存储和更新：分布式存储</a:t>
            </a:r>
            <a:r>
              <a:rPr lang="en-US" altLang="zh-CN" sz="2800" kern="100" dirty="0" smtClean="0">
                <a:latin typeface="Calibri" panose="020F0502020204030204" pitchFamily="34" charset="0"/>
                <a:cs typeface="Times New Roman" panose="02020603050405020304" pitchFamily="18" charset="0"/>
              </a:rPr>
              <a:t>&amp;</a:t>
            </a:r>
            <a:r>
              <a:rPr lang="zh-CN" altLang="en-US" sz="2800" kern="100" dirty="0" smtClean="0">
                <a:latin typeface="Calibri" panose="020F0502020204030204" pitchFamily="34" charset="0"/>
                <a:cs typeface="Times New Roman" panose="02020603050405020304" pitchFamily="18" charset="0"/>
              </a:rPr>
              <a:t>并发更新</a:t>
            </a:r>
            <a:endParaRPr lang="en-US" altLang="zh-CN" sz="2800" kern="100" dirty="0" smtClean="0">
              <a:latin typeface="Calibri" panose="020F0502020204030204" pitchFamily="34" charset="0"/>
              <a:cs typeface="Times New Roman" panose="02020603050405020304" pitchFamily="18" charset="0"/>
            </a:endParaRPr>
          </a:p>
        </p:txBody>
      </p:sp>
      <p:pic>
        <p:nvPicPr>
          <p:cNvPr id="13" name="图片 12"/>
          <p:cNvPicPr>
            <a:picLocks noChangeAspect="1"/>
          </p:cNvPicPr>
          <p:nvPr/>
        </p:nvPicPr>
        <p:blipFill>
          <a:blip r:embed="rId2"/>
          <a:stretch>
            <a:fillRect/>
          </a:stretch>
        </p:blipFill>
        <p:spPr>
          <a:xfrm>
            <a:off x="2060037" y="1479913"/>
            <a:ext cx="7651995" cy="4786080"/>
          </a:xfrm>
          <a:prstGeom prst="rect">
            <a:avLst/>
          </a:prstGeom>
        </p:spPr>
      </p:pic>
      <p:sp>
        <p:nvSpPr>
          <p:cNvPr id="14" name="文本框 13"/>
          <p:cNvSpPr txBox="1"/>
          <p:nvPr/>
        </p:nvSpPr>
        <p:spPr>
          <a:xfrm>
            <a:off x="1011381" y="2062516"/>
            <a:ext cx="3990110" cy="923330"/>
          </a:xfrm>
          <a:prstGeom prst="rect">
            <a:avLst/>
          </a:prstGeom>
          <a:noFill/>
        </p:spPr>
        <p:txBody>
          <a:bodyPr wrap="square" rtlCol="0">
            <a:spAutoFit/>
          </a:bodyPr>
          <a:lstStyle/>
          <a:p>
            <a:r>
              <a:rPr lang="zh-CN" altLang="en-US" dirty="0" smtClean="0"/>
              <a:t>独立状态因为因子之间不会相互干扰，所以可以独立</a:t>
            </a:r>
            <a:r>
              <a:rPr lang="zh-CN" altLang="en-US" b="1" dirty="0" smtClean="0"/>
              <a:t>分布式存储</a:t>
            </a:r>
            <a:r>
              <a:rPr lang="zh-CN" altLang="en-US" dirty="0" smtClean="0"/>
              <a:t>在多机节点上，并且可以进行</a:t>
            </a:r>
            <a:r>
              <a:rPr lang="zh-CN" altLang="en-US" b="1" dirty="0" smtClean="0"/>
              <a:t>并发更新</a:t>
            </a:r>
            <a:endParaRPr lang="zh-CN" altLang="en-US" b="1" dirty="0"/>
          </a:p>
        </p:txBody>
      </p:sp>
    </p:spTree>
    <p:extLst>
      <p:ext uri="{BB962C8B-B14F-4D97-AF65-F5344CB8AC3E}">
        <p14:creationId xmlns:p14="http://schemas.microsoft.com/office/powerpoint/2010/main" val="3141845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矩形 8"/>
          <p:cNvSpPr/>
          <p:nvPr/>
        </p:nvSpPr>
        <p:spPr>
          <a:xfrm>
            <a:off x="3753227" y="901273"/>
            <a:ext cx="4044697" cy="523220"/>
          </a:xfrm>
          <a:prstGeom prst="rect">
            <a:avLst/>
          </a:prstGeom>
        </p:spPr>
        <p:txBody>
          <a:bodyPr wrap="none">
            <a:spAutoFit/>
          </a:bodyPr>
          <a:lstStyle/>
          <a:p>
            <a:pPr indent="266700" algn="ctr">
              <a:spcAft>
                <a:spcPts val="0"/>
              </a:spcAft>
            </a:pPr>
            <a:r>
              <a:rPr lang="zh-CN" altLang="en-US" sz="2800" kern="100" dirty="0">
                <a:latin typeface="Calibri" panose="020F0502020204030204" pitchFamily="34" charset="0"/>
                <a:cs typeface="Times New Roman" panose="02020603050405020304" pitchFamily="18" charset="0"/>
              </a:rPr>
              <a:t>关联</a:t>
            </a:r>
            <a:r>
              <a:rPr lang="zh-CN" altLang="en-US" sz="2800" kern="100" dirty="0" smtClean="0">
                <a:latin typeface="Calibri" panose="020F0502020204030204" pitchFamily="34" charset="0"/>
                <a:cs typeface="Times New Roman" panose="02020603050405020304" pitchFamily="18" charset="0"/>
              </a:rPr>
              <a:t>状态的存储和更新</a:t>
            </a:r>
            <a:endParaRPr lang="en-US" altLang="zh-CN" sz="2800" kern="100" dirty="0" smtClean="0">
              <a:latin typeface="Calibri" panose="020F0502020204030204" pitchFamily="34" charset="0"/>
              <a:cs typeface="Times New Roman" panose="02020603050405020304" pitchFamily="18" charset="0"/>
            </a:endParaRPr>
          </a:p>
        </p:txBody>
      </p:sp>
      <p:sp>
        <p:nvSpPr>
          <p:cNvPr id="6" name="圆角矩形标注 5"/>
          <p:cNvSpPr/>
          <p:nvPr/>
        </p:nvSpPr>
        <p:spPr>
          <a:xfrm>
            <a:off x="2452255" y="2161321"/>
            <a:ext cx="2410690" cy="1094509"/>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a</a:t>
            </a:r>
            <a:r>
              <a:rPr lang="zh-CN" altLang="en-US" dirty="0" smtClean="0"/>
              <a:t>节点的更新将会影响</a:t>
            </a:r>
            <a:r>
              <a:rPr lang="en-US" altLang="zh-CN" dirty="0" smtClean="0"/>
              <a:t>b</a:t>
            </a:r>
            <a:r>
              <a:rPr lang="zh-CN" altLang="en-US" dirty="0" smtClean="0"/>
              <a:t>节点的更新</a:t>
            </a:r>
            <a:endParaRPr lang="zh-CN" altLang="en-US" dirty="0"/>
          </a:p>
        </p:txBody>
      </p:sp>
      <p:pic>
        <p:nvPicPr>
          <p:cNvPr id="7" name="图片 6"/>
          <p:cNvPicPr>
            <a:picLocks noChangeAspect="1"/>
          </p:cNvPicPr>
          <p:nvPr/>
        </p:nvPicPr>
        <p:blipFill>
          <a:blip r:embed="rId2"/>
          <a:stretch>
            <a:fillRect/>
          </a:stretch>
        </p:blipFill>
        <p:spPr>
          <a:xfrm>
            <a:off x="3657600" y="2490944"/>
            <a:ext cx="4836545" cy="3686625"/>
          </a:xfrm>
          <a:prstGeom prst="rect">
            <a:avLst/>
          </a:prstGeom>
        </p:spPr>
      </p:pic>
      <p:sp>
        <p:nvSpPr>
          <p:cNvPr id="11" name="圆角矩形标注 10"/>
          <p:cNvSpPr/>
          <p:nvPr/>
        </p:nvSpPr>
        <p:spPr>
          <a:xfrm>
            <a:off x="7288800" y="2161320"/>
            <a:ext cx="2410690" cy="1094509"/>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e</a:t>
            </a:r>
            <a:r>
              <a:rPr lang="zh-CN" altLang="en-US" dirty="0" smtClean="0"/>
              <a:t>节点的更新</a:t>
            </a:r>
            <a:r>
              <a:rPr lang="zh-CN" altLang="en-US" dirty="0"/>
              <a:t>也将</a:t>
            </a:r>
            <a:r>
              <a:rPr lang="zh-CN" altLang="en-US" dirty="0" smtClean="0"/>
              <a:t>影响</a:t>
            </a:r>
            <a:r>
              <a:rPr lang="en-US" altLang="zh-CN" dirty="0" smtClean="0"/>
              <a:t>b</a:t>
            </a:r>
            <a:r>
              <a:rPr lang="zh-CN" altLang="en-US" dirty="0" smtClean="0"/>
              <a:t>节点的更新</a:t>
            </a:r>
            <a:endParaRPr lang="zh-CN" altLang="en-US" dirty="0"/>
          </a:p>
        </p:txBody>
      </p:sp>
      <p:sp>
        <p:nvSpPr>
          <p:cNvPr id="12" name="圆角矩形标注 11"/>
          <p:cNvSpPr/>
          <p:nvPr/>
        </p:nvSpPr>
        <p:spPr>
          <a:xfrm>
            <a:off x="5158335" y="1740287"/>
            <a:ext cx="1918200" cy="750657"/>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b</a:t>
            </a:r>
            <a:r>
              <a:rPr lang="zh-CN" altLang="en-US" dirty="0" smtClean="0"/>
              <a:t>节点将如何进行更新呢？</a:t>
            </a:r>
            <a:endParaRPr lang="zh-CN" altLang="en-US" dirty="0"/>
          </a:p>
        </p:txBody>
      </p:sp>
    </p:spTree>
    <p:extLst>
      <p:ext uri="{BB962C8B-B14F-4D97-AF65-F5344CB8AC3E}">
        <p14:creationId xmlns:p14="http://schemas.microsoft.com/office/powerpoint/2010/main" val="171820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矩形 8"/>
          <p:cNvSpPr/>
          <p:nvPr/>
        </p:nvSpPr>
        <p:spPr>
          <a:xfrm>
            <a:off x="2855545" y="901273"/>
            <a:ext cx="5840060" cy="523220"/>
          </a:xfrm>
          <a:prstGeom prst="rect">
            <a:avLst/>
          </a:prstGeom>
        </p:spPr>
        <p:txBody>
          <a:bodyPr wrap="none">
            <a:spAutoFit/>
          </a:bodyPr>
          <a:lstStyle/>
          <a:p>
            <a:pPr indent="266700" algn="ctr">
              <a:spcAft>
                <a:spcPts val="0"/>
              </a:spcAft>
            </a:pPr>
            <a:r>
              <a:rPr lang="zh-CN" altLang="en-US" sz="2800" kern="100" dirty="0">
                <a:latin typeface="Calibri" panose="020F0502020204030204" pitchFamily="34" charset="0"/>
                <a:cs typeface="Times New Roman" panose="02020603050405020304" pitchFamily="18" charset="0"/>
              </a:rPr>
              <a:t>关联</a:t>
            </a:r>
            <a:r>
              <a:rPr lang="zh-CN" altLang="en-US" sz="2800" kern="100" dirty="0" smtClean="0">
                <a:latin typeface="Calibri" panose="020F0502020204030204" pitchFamily="34" charset="0"/>
                <a:cs typeface="Times New Roman" panose="02020603050405020304" pitchFamily="18" charset="0"/>
              </a:rPr>
              <a:t>状态的存储和更新：串行更新</a:t>
            </a:r>
            <a:endParaRPr lang="en-US" altLang="zh-CN" sz="2800" kern="100" dirty="0" smtClean="0">
              <a:latin typeface="Calibri" panose="020F0502020204030204" pitchFamily="34"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1142346" y="2476715"/>
            <a:ext cx="4836545" cy="3686625"/>
          </a:xfrm>
          <a:prstGeom prst="rect">
            <a:avLst/>
          </a:prstGeom>
        </p:spPr>
      </p:pic>
      <p:pic>
        <p:nvPicPr>
          <p:cNvPr id="10" name="图片 9"/>
          <p:cNvPicPr>
            <a:picLocks noChangeAspect="1"/>
          </p:cNvPicPr>
          <p:nvPr/>
        </p:nvPicPr>
        <p:blipFill>
          <a:blip r:embed="rId3"/>
          <a:stretch>
            <a:fillRect/>
          </a:stretch>
        </p:blipFill>
        <p:spPr>
          <a:xfrm>
            <a:off x="6531763" y="2476714"/>
            <a:ext cx="4836545" cy="3686625"/>
          </a:xfrm>
          <a:prstGeom prst="rect">
            <a:avLst/>
          </a:prstGeom>
        </p:spPr>
      </p:pic>
      <p:sp>
        <p:nvSpPr>
          <p:cNvPr id="15" name="文本框 14"/>
          <p:cNvSpPr txBox="1"/>
          <p:nvPr/>
        </p:nvSpPr>
        <p:spPr>
          <a:xfrm>
            <a:off x="1898073" y="1745673"/>
            <a:ext cx="3657600" cy="646331"/>
          </a:xfrm>
          <a:prstGeom prst="rect">
            <a:avLst/>
          </a:prstGeom>
          <a:noFill/>
        </p:spPr>
        <p:txBody>
          <a:bodyPr wrap="square" rtlCol="0">
            <a:spAutoFit/>
          </a:bodyPr>
          <a:lstStyle/>
          <a:p>
            <a:r>
              <a:rPr lang="en-US" altLang="zh-CN" dirty="0" smtClean="0"/>
              <a:t>a</a:t>
            </a:r>
            <a:r>
              <a:rPr lang="zh-CN" altLang="en-US" dirty="0" smtClean="0"/>
              <a:t>节点先对其影响的节点进行更新，在此更新阶段，其他节点不更新</a:t>
            </a:r>
            <a:endParaRPr lang="zh-CN" altLang="en-US" dirty="0"/>
          </a:p>
        </p:txBody>
      </p:sp>
      <p:sp>
        <p:nvSpPr>
          <p:cNvPr id="16" name="文本框 15"/>
          <p:cNvSpPr txBox="1"/>
          <p:nvPr/>
        </p:nvSpPr>
        <p:spPr>
          <a:xfrm>
            <a:off x="7121235" y="1745673"/>
            <a:ext cx="3657600" cy="646331"/>
          </a:xfrm>
          <a:prstGeom prst="rect">
            <a:avLst/>
          </a:prstGeom>
          <a:noFill/>
        </p:spPr>
        <p:txBody>
          <a:bodyPr wrap="square" rtlCol="0">
            <a:spAutoFit/>
          </a:bodyPr>
          <a:lstStyle/>
          <a:p>
            <a:r>
              <a:rPr lang="en-US" altLang="zh-CN" dirty="0"/>
              <a:t>a</a:t>
            </a:r>
            <a:r>
              <a:rPr lang="zh-CN" altLang="en-US" dirty="0" smtClean="0"/>
              <a:t>节点更新完毕之后，</a:t>
            </a:r>
            <a:r>
              <a:rPr lang="en-US" altLang="zh-CN" dirty="0" smtClean="0"/>
              <a:t>e</a:t>
            </a:r>
            <a:r>
              <a:rPr lang="zh-CN" altLang="en-US" dirty="0" smtClean="0"/>
              <a:t>节点再对其影响的节点进行更新</a:t>
            </a:r>
            <a:endParaRPr lang="zh-CN" altLang="en-US" dirty="0"/>
          </a:p>
        </p:txBody>
      </p:sp>
      <p:sp>
        <p:nvSpPr>
          <p:cNvPr id="17" name="右箭头 16"/>
          <p:cNvSpPr/>
          <p:nvPr/>
        </p:nvSpPr>
        <p:spPr>
          <a:xfrm>
            <a:off x="5775574" y="1856509"/>
            <a:ext cx="1013153"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54290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背景和现状</a:t>
            </a:r>
            <a:endParaRPr lang="en-US" altLang="zh-CN" dirty="0" smtClean="0"/>
          </a:p>
          <a:p>
            <a:r>
              <a:rPr lang="zh-CN" altLang="en-US" dirty="0" smtClean="0"/>
              <a:t>研究问题</a:t>
            </a:r>
            <a:endParaRPr lang="en-US" altLang="zh-CN" dirty="0" smtClean="0"/>
          </a:p>
          <a:p>
            <a:r>
              <a:rPr lang="zh-CN" altLang="en-US" dirty="0" smtClean="0"/>
              <a:t>研究内容</a:t>
            </a:r>
            <a:endParaRPr lang="en-US" altLang="zh-CN" dirty="0" smtClean="0"/>
          </a:p>
          <a:p>
            <a:r>
              <a:rPr lang="zh-CN" altLang="en-US" dirty="0" smtClean="0"/>
              <a:t>系统设计与实现</a:t>
            </a:r>
            <a:endParaRPr lang="en-US" altLang="zh-CN" dirty="0" smtClean="0"/>
          </a:p>
          <a:p>
            <a:r>
              <a:rPr lang="zh-CN" altLang="en-US" dirty="0" smtClean="0"/>
              <a:t>系统验证</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矩形 8"/>
          <p:cNvSpPr/>
          <p:nvPr/>
        </p:nvSpPr>
        <p:spPr>
          <a:xfrm>
            <a:off x="2676009" y="901273"/>
            <a:ext cx="6199133" cy="954107"/>
          </a:xfrm>
          <a:prstGeom prst="rect">
            <a:avLst/>
          </a:prstGeom>
        </p:spPr>
        <p:txBody>
          <a:bodyPr wrap="none">
            <a:spAutoFit/>
          </a:bodyPr>
          <a:lstStyle/>
          <a:p>
            <a:pPr indent="266700" algn="ctr"/>
            <a:r>
              <a:rPr lang="zh-CN" altLang="en-US" sz="2800" kern="100" dirty="0">
                <a:latin typeface="Calibri" panose="020F0502020204030204" pitchFamily="34" charset="0"/>
                <a:cs typeface="Times New Roman" panose="02020603050405020304" pitchFamily="18" charset="0"/>
              </a:rPr>
              <a:t>关联</a:t>
            </a:r>
            <a:r>
              <a:rPr lang="zh-CN" altLang="en-US" sz="2800" kern="100" dirty="0" smtClean="0">
                <a:latin typeface="Calibri" panose="020F0502020204030204" pitchFamily="34" charset="0"/>
                <a:cs typeface="Times New Roman" panose="02020603050405020304" pitchFamily="18" charset="0"/>
              </a:rPr>
              <a:t>状态的存储和更新：半并行更新</a:t>
            </a: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endParaRPr lang="en-US" altLang="zh-CN" sz="2800" kern="100" dirty="0" smtClean="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圆角矩形标注 5"/>
              <p:cNvSpPr/>
              <p:nvPr/>
            </p:nvSpPr>
            <p:spPr>
              <a:xfrm>
                <a:off x="2452255" y="2161321"/>
                <a:ext cx="2410690" cy="1094509"/>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a</a:t>
                </a:r>
                <a:r>
                  <a:rPr lang="zh-CN" altLang="en-US" dirty="0" smtClean="0"/>
                  <a:t>节点的更新将会影响</a:t>
                </a:r>
                <a:r>
                  <a:rPr lang="en-US" altLang="zh-CN" dirty="0" smtClean="0"/>
                  <a:t>b</a:t>
                </a:r>
                <a:r>
                  <a:rPr lang="zh-CN" altLang="en-US" dirty="0" smtClean="0"/>
                  <a:t>节点的更新，记录为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𝑎</m:t>
                        </m:r>
                      </m:sub>
                    </m:sSub>
                  </m:oMath>
                </a14:m>
                <a:endParaRPr lang="zh-CN" altLang="en-US" dirty="0"/>
              </a:p>
            </p:txBody>
          </p:sp>
        </mc:Choice>
        <mc:Fallback xmlns="">
          <p:sp>
            <p:nvSpPr>
              <p:cNvPr id="6" name="圆角矩形标注 5"/>
              <p:cNvSpPr>
                <a:spLocks noRot="1" noChangeAspect="1" noMove="1" noResize="1" noEditPoints="1" noAdjustHandles="1" noChangeArrowheads="1" noChangeShapeType="1" noTextEdit="1"/>
              </p:cNvSpPr>
              <p:nvPr/>
            </p:nvSpPr>
            <p:spPr>
              <a:xfrm>
                <a:off x="2452255" y="2161321"/>
                <a:ext cx="2410690" cy="1094509"/>
              </a:xfrm>
              <a:prstGeom prst="wedgeRoundRectCallout">
                <a:avLst>
                  <a:gd name="adj1" fmla="val 52156"/>
                  <a:gd name="adj2" fmla="val 80147"/>
                  <a:gd name="adj3" fmla="val 16667"/>
                </a:avLst>
              </a:prstGeom>
              <a:blipFill rotWithShape="0">
                <a:blip r:embed="rId2"/>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657600" y="2490944"/>
            <a:ext cx="4836545" cy="3686625"/>
          </a:xfrm>
          <a:prstGeom prst="rect">
            <a:avLst/>
          </a:prstGeom>
        </p:spPr>
      </p:pic>
      <mc:AlternateContent xmlns:mc="http://schemas.openxmlformats.org/markup-compatibility/2006" xmlns:a14="http://schemas.microsoft.com/office/drawing/2010/main">
        <mc:Choice Requires="a14">
          <p:sp>
            <p:nvSpPr>
              <p:cNvPr id="11" name="圆角矩形标注 10"/>
              <p:cNvSpPr/>
              <p:nvPr/>
            </p:nvSpPr>
            <p:spPr>
              <a:xfrm>
                <a:off x="7288800" y="2161320"/>
                <a:ext cx="2410690" cy="1094509"/>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e</a:t>
                </a:r>
                <a:r>
                  <a:rPr lang="zh-CN" altLang="en-US" dirty="0" smtClean="0"/>
                  <a:t>节点的更新</a:t>
                </a:r>
                <a:r>
                  <a:rPr lang="zh-CN" altLang="en-US" dirty="0"/>
                  <a:t>也将</a:t>
                </a:r>
                <a:r>
                  <a:rPr lang="zh-CN" altLang="en-US" dirty="0" smtClean="0"/>
                  <a:t>影响</a:t>
                </a:r>
                <a:r>
                  <a:rPr lang="en-US" altLang="zh-CN" dirty="0" smtClean="0"/>
                  <a:t>b</a:t>
                </a:r>
                <a:r>
                  <a:rPr lang="zh-CN" altLang="en-US" dirty="0" smtClean="0"/>
                  <a:t>节点的更新，记录为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𝑒</m:t>
                        </m:r>
                      </m:sub>
                    </m:sSub>
                  </m:oMath>
                </a14:m>
                <a:endParaRPr lang="zh-CN" altLang="en-US" dirty="0"/>
              </a:p>
            </p:txBody>
          </p:sp>
        </mc:Choice>
        <mc:Fallback xmlns="">
          <p:sp>
            <p:nvSpPr>
              <p:cNvPr id="11" name="圆角矩形标注 10"/>
              <p:cNvSpPr>
                <a:spLocks noRot="1" noChangeAspect="1" noMove="1" noResize="1" noEditPoints="1" noAdjustHandles="1" noChangeArrowheads="1" noChangeShapeType="1" noTextEdit="1"/>
              </p:cNvSpPr>
              <p:nvPr/>
            </p:nvSpPr>
            <p:spPr>
              <a:xfrm>
                <a:off x="7288800" y="2161320"/>
                <a:ext cx="2410690" cy="1094509"/>
              </a:xfrm>
              <a:prstGeom prst="wedgeRoundRectCallout">
                <a:avLst>
                  <a:gd name="adj1" fmla="val -51292"/>
                  <a:gd name="adj2" fmla="val 83945"/>
                  <a:gd name="adj3" fmla="val 16667"/>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标注 11"/>
              <p:cNvSpPr/>
              <p:nvPr/>
            </p:nvSpPr>
            <p:spPr>
              <a:xfrm>
                <a:off x="4998026" y="1483876"/>
                <a:ext cx="2193793" cy="1007068"/>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smtClean="0"/>
                  <a:t>b</a:t>
                </a:r>
                <a:r>
                  <a:rPr lang="zh-CN" altLang="en-US" dirty="0" smtClean="0"/>
                  <a:t>节点将接收一系列的更新请求：</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𝑎</m:t>
                        </m:r>
                      </m:sub>
                    </m:sSub>
                  </m:oMath>
                </a14:m>
                <a:r>
                  <a:rPr lang="zh-CN" altLang="en-US"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𝑒</m:t>
                        </m:r>
                      </m:sub>
                    </m:sSub>
                  </m:oMath>
                </a14:m>
                <a:r>
                  <a:rPr lang="zh-CN" altLang="en-US" dirty="0" smtClean="0"/>
                  <a:t>，定时更新</a:t>
                </a:r>
                <a:endParaRPr lang="zh-CN" altLang="en-US" dirty="0"/>
              </a:p>
            </p:txBody>
          </p:sp>
        </mc:Choice>
        <mc:Fallback xmlns="">
          <p:sp>
            <p:nvSpPr>
              <p:cNvPr id="12" name="圆角矩形标注 11"/>
              <p:cNvSpPr>
                <a:spLocks noRot="1" noChangeAspect="1" noMove="1" noResize="1" noEditPoints="1" noAdjustHandles="1" noChangeArrowheads="1" noChangeShapeType="1" noTextEdit="1"/>
              </p:cNvSpPr>
              <p:nvPr/>
            </p:nvSpPr>
            <p:spPr>
              <a:xfrm>
                <a:off x="4998026" y="1483876"/>
                <a:ext cx="2193793" cy="1007068"/>
              </a:xfrm>
              <a:prstGeom prst="wedgeRoundRectCallout">
                <a:avLst>
                  <a:gd name="adj1" fmla="val -1867"/>
                  <a:gd name="adj2" fmla="val 49767"/>
                  <a:gd name="adj3" fmla="val 16667"/>
                </a:avLst>
              </a:prstGeom>
              <a:blipFill rotWithShape="0">
                <a:blip r:embed="rId5"/>
                <a:stretch>
                  <a:fillRect b="-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2384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矩形 8"/>
          <p:cNvSpPr/>
          <p:nvPr/>
        </p:nvSpPr>
        <p:spPr>
          <a:xfrm>
            <a:off x="2496472" y="901273"/>
            <a:ext cx="6558206" cy="523220"/>
          </a:xfrm>
          <a:prstGeom prst="rect">
            <a:avLst/>
          </a:prstGeom>
        </p:spPr>
        <p:txBody>
          <a:bodyPr wrap="none">
            <a:spAutoFit/>
          </a:bodyPr>
          <a:lstStyle/>
          <a:p>
            <a:pPr indent="266700" algn="ctr"/>
            <a:r>
              <a:rPr lang="zh-CN" altLang="en-US" sz="2800" kern="100" dirty="0" smtClean="0">
                <a:latin typeface="Calibri" panose="020F0502020204030204" pitchFamily="34" charset="0"/>
                <a:cs typeface="Times New Roman" panose="02020603050405020304" pitchFamily="18" charset="0"/>
              </a:rPr>
              <a:t>关联状态的存储和更新：分区并行更新</a:t>
            </a:r>
            <a:endParaRPr lang="en-US" altLang="zh-CN" sz="2800" kern="100" dirty="0" smtClean="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257800" y="1705835"/>
            <a:ext cx="5647980" cy="4758765"/>
          </a:xfrm>
          <a:prstGeom prst="rect">
            <a:avLst/>
          </a:prstGeom>
        </p:spPr>
      </p:pic>
      <p:sp>
        <p:nvSpPr>
          <p:cNvPr id="8" name="文本框 7"/>
          <p:cNvSpPr txBox="1"/>
          <p:nvPr/>
        </p:nvSpPr>
        <p:spPr>
          <a:xfrm>
            <a:off x="651163" y="2736288"/>
            <a:ext cx="4045528" cy="1754326"/>
          </a:xfrm>
          <a:prstGeom prst="rect">
            <a:avLst/>
          </a:prstGeom>
          <a:noFill/>
        </p:spPr>
        <p:txBody>
          <a:bodyPr wrap="square" rtlCol="0">
            <a:spAutoFit/>
          </a:bodyPr>
          <a:lstStyle/>
          <a:p>
            <a:pPr marL="342900" indent="-342900">
              <a:buAutoNum type="arabicPeriod"/>
            </a:pPr>
            <a:r>
              <a:rPr lang="zh-CN" altLang="en-US" dirty="0" smtClean="0"/>
              <a:t>将原来的图划分成若干个子图，这些子图之间联系是松散的，子图内部联系是紧密的。</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子图之间的更新是并行的，子图内部之间的更新是串行的。</a:t>
            </a:r>
            <a:endParaRPr lang="zh-CN" altLang="en-US" dirty="0"/>
          </a:p>
        </p:txBody>
      </p:sp>
    </p:spTree>
    <p:extLst>
      <p:ext uri="{BB962C8B-B14F-4D97-AF65-F5344CB8AC3E}">
        <p14:creationId xmlns:p14="http://schemas.microsoft.com/office/powerpoint/2010/main" val="4257933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模型构建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9" name="矩形 8"/>
          <p:cNvSpPr/>
          <p:nvPr/>
        </p:nvSpPr>
        <p:spPr>
          <a:xfrm>
            <a:off x="3753226" y="901273"/>
            <a:ext cx="4044697" cy="523220"/>
          </a:xfrm>
          <a:prstGeom prst="rect">
            <a:avLst/>
          </a:prstGeom>
        </p:spPr>
        <p:txBody>
          <a:bodyPr wrap="none">
            <a:spAutoFit/>
          </a:bodyPr>
          <a:lstStyle/>
          <a:p>
            <a:pPr indent="266700" algn="ctr"/>
            <a:r>
              <a:rPr lang="zh-CN" altLang="en-US" sz="2800" kern="100" dirty="0" smtClean="0">
                <a:latin typeface="Calibri" panose="020F0502020204030204" pitchFamily="34" charset="0"/>
                <a:cs typeface="Times New Roman" panose="02020603050405020304" pitchFamily="18" charset="0"/>
              </a:rPr>
              <a:t>关联状态的存储和更新</a:t>
            </a:r>
            <a:endParaRPr lang="en-US" altLang="zh-CN" sz="2800" kern="100" dirty="0" smtClean="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852665" y="3046606"/>
            <a:ext cx="2101821" cy="1333997"/>
          </a:xfrm>
          <a:prstGeom prst="rect">
            <a:avLst/>
          </a:prstGeom>
        </p:spPr>
      </p:pic>
      <p:pic>
        <p:nvPicPr>
          <p:cNvPr id="7" name="图片 6"/>
          <p:cNvPicPr>
            <a:picLocks noChangeAspect="1"/>
          </p:cNvPicPr>
          <p:nvPr/>
        </p:nvPicPr>
        <p:blipFill>
          <a:blip r:embed="rId4"/>
          <a:stretch>
            <a:fillRect/>
          </a:stretch>
        </p:blipFill>
        <p:spPr>
          <a:xfrm>
            <a:off x="483489" y="1483876"/>
            <a:ext cx="2840175" cy="1237533"/>
          </a:xfrm>
          <a:prstGeom prst="rect">
            <a:avLst/>
          </a:prstGeom>
        </p:spPr>
      </p:pic>
      <p:pic>
        <p:nvPicPr>
          <p:cNvPr id="10" name="图片 9"/>
          <p:cNvPicPr>
            <a:picLocks noChangeAspect="1"/>
          </p:cNvPicPr>
          <p:nvPr/>
        </p:nvPicPr>
        <p:blipFill>
          <a:blip r:embed="rId5"/>
          <a:stretch>
            <a:fillRect/>
          </a:stretch>
        </p:blipFill>
        <p:spPr>
          <a:xfrm>
            <a:off x="819457" y="4714941"/>
            <a:ext cx="2168236" cy="1826870"/>
          </a:xfrm>
          <a:prstGeom prst="rect">
            <a:avLst/>
          </a:prstGeom>
        </p:spPr>
      </p:pic>
      <p:sp>
        <p:nvSpPr>
          <p:cNvPr id="11" name="文本框 10"/>
          <p:cNvSpPr txBox="1"/>
          <p:nvPr/>
        </p:nvSpPr>
        <p:spPr>
          <a:xfrm>
            <a:off x="3753226" y="1620982"/>
            <a:ext cx="7801465" cy="646331"/>
          </a:xfrm>
          <a:prstGeom prst="rect">
            <a:avLst/>
          </a:prstGeom>
          <a:noFill/>
        </p:spPr>
        <p:txBody>
          <a:bodyPr wrap="square" rtlCol="0">
            <a:spAutoFit/>
          </a:bodyPr>
          <a:lstStyle/>
          <a:p>
            <a:r>
              <a:rPr lang="zh-CN" altLang="en-US" dirty="0" smtClean="0"/>
              <a:t>串行更新： 实现最简单，也不需要保存中间状态结果，但并行度最低，即使两个不会相互影响的点也不能够同时更新。</a:t>
            </a:r>
            <a:endParaRPr lang="zh-CN" altLang="en-US" dirty="0"/>
          </a:p>
        </p:txBody>
      </p:sp>
      <p:sp>
        <p:nvSpPr>
          <p:cNvPr id="12" name="文本框 11"/>
          <p:cNvSpPr txBox="1"/>
          <p:nvPr/>
        </p:nvSpPr>
        <p:spPr>
          <a:xfrm>
            <a:off x="3753225" y="3147585"/>
            <a:ext cx="7801465" cy="646331"/>
          </a:xfrm>
          <a:prstGeom prst="rect">
            <a:avLst/>
          </a:prstGeom>
          <a:noFill/>
        </p:spPr>
        <p:txBody>
          <a:bodyPr wrap="square" rtlCol="0">
            <a:spAutoFit/>
          </a:bodyPr>
          <a:lstStyle/>
          <a:p>
            <a:r>
              <a:rPr lang="zh-CN" altLang="en-US" dirty="0" smtClean="0"/>
              <a:t>半并行更新：实现最复杂，而且需要记录中间结果，能够在一定程度上提高并行度。</a:t>
            </a:r>
            <a:endParaRPr lang="zh-CN" altLang="en-US" dirty="0"/>
          </a:p>
        </p:txBody>
      </p:sp>
      <p:sp>
        <p:nvSpPr>
          <p:cNvPr id="13" name="文本框 12"/>
          <p:cNvSpPr txBox="1"/>
          <p:nvPr/>
        </p:nvSpPr>
        <p:spPr>
          <a:xfrm>
            <a:off x="3753224" y="4997354"/>
            <a:ext cx="7801465" cy="646331"/>
          </a:xfrm>
          <a:prstGeom prst="rect">
            <a:avLst/>
          </a:prstGeom>
          <a:noFill/>
        </p:spPr>
        <p:txBody>
          <a:bodyPr wrap="square" rtlCol="0">
            <a:spAutoFit/>
          </a:bodyPr>
          <a:lstStyle/>
          <a:p>
            <a:r>
              <a:rPr lang="zh-CN" altLang="en-US" dirty="0" smtClean="0"/>
              <a:t>分区并行更新：重点是实现合理的分区算法，不需要保存中间状态结果，能够在一定程度上提高并行度，但容易出现倾斜现象。</a:t>
            </a:r>
            <a:endParaRPr lang="zh-CN" altLang="en-US" dirty="0"/>
          </a:p>
        </p:txBody>
      </p:sp>
    </p:spTree>
    <p:extLst>
      <p:ext uri="{BB962C8B-B14F-4D97-AF65-F5344CB8AC3E}">
        <p14:creationId xmlns:p14="http://schemas.microsoft.com/office/powerpoint/2010/main" val="2583895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算法构建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4" name="矩形 3"/>
          <p:cNvSpPr/>
          <p:nvPr/>
        </p:nvSpPr>
        <p:spPr>
          <a:xfrm>
            <a:off x="2715491" y="1069723"/>
            <a:ext cx="6096000" cy="4401205"/>
          </a:xfrm>
          <a:prstGeom prst="rect">
            <a:avLst/>
          </a:prstGeom>
        </p:spPr>
        <p:txBody>
          <a:bodyPr>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Connected Components</a:t>
            </a:r>
          </a:p>
          <a:p>
            <a:pPr indent="266700" algn="ctr">
              <a:spcAft>
                <a:spcPts val="0"/>
              </a:spcAft>
            </a:pP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PageRank</a:t>
            </a:r>
          </a:p>
          <a:p>
            <a:pPr indent="266700" algn="ctr">
              <a:spcAft>
                <a:spcPts val="0"/>
              </a:spcAft>
            </a:pP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Single Source Shortest Path</a:t>
            </a:r>
          </a:p>
          <a:p>
            <a:pPr indent="266700" algn="ctr">
              <a:spcAft>
                <a:spcPts val="0"/>
              </a:spcAft>
            </a:pP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a:t>
            </a:r>
            <a:endParaRPr lang="en-US"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8313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算法构建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grpSp>
        <p:nvGrpSpPr>
          <p:cNvPr id="5" name="组合 4"/>
          <p:cNvGrpSpPr/>
          <p:nvPr/>
        </p:nvGrpSpPr>
        <p:grpSpPr>
          <a:xfrm>
            <a:off x="1965118" y="2634855"/>
            <a:ext cx="3402749" cy="3853694"/>
            <a:chOff x="2400300" y="2106671"/>
            <a:chExt cx="2428875" cy="3224128"/>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280" name="Visio" r:id="rId5" imgW="5249789" imgH="5698709" progId="Visio.Drawing.15">
                    <p:embed/>
                  </p:oleObj>
                </mc:Choice>
                <mc:Fallback>
                  <p:oleObj name="Visio" r:id="rId5" imgW="5249789" imgH="5698709"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69332"/>
            </a:xfrm>
            <a:prstGeom prst="rect">
              <a:avLst/>
            </a:prstGeom>
            <a:noFill/>
          </p:spPr>
          <p:txBody>
            <a:bodyPr wrap="square" rtlCol="0">
              <a:spAutoFit/>
            </a:bodyPr>
            <a:lstStyle/>
            <a:p>
              <a:r>
                <a:rPr lang="zh-CN" altLang="en-US" dirty="0"/>
                <a:t>微</a:t>
              </a:r>
              <a:r>
                <a:rPr lang="zh-CN" altLang="en-US" dirty="0" smtClean="0"/>
                <a:t>博粉丝网络</a:t>
              </a:r>
              <a:endParaRPr lang="zh-CN" altLang="en-US" dirty="0"/>
            </a:p>
          </p:txBody>
        </p:sp>
      </p:grpSp>
      <p:grpSp>
        <p:nvGrpSpPr>
          <p:cNvPr id="8" name="组合 7"/>
          <p:cNvGrpSpPr/>
          <p:nvPr/>
        </p:nvGrpSpPr>
        <p:grpSpPr>
          <a:xfrm>
            <a:off x="6706285" y="2804710"/>
            <a:ext cx="3267448" cy="3683839"/>
            <a:chOff x="6706285" y="2056561"/>
            <a:chExt cx="2686050" cy="327423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281" name="Visio" r:id="rId8" imgW="5251048" imgH="5158477" progId="Visio.Drawing.15">
                    <p:embed/>
                  </p:oleObj>
                </mc:Choice>
                <mc:Fallback>
                  <p:oleObj name="Visio" r:id="rId8" imgW="5251048" imgH="5158477" progId="Visio.Drawing.15">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6" y="4961467"/>
              <a:ext cx="2085975" cy="369332"/>
            </a:xfrm>
            <a:prstGeom prst="rect">
              <a:avLst/>
            </a:prstGeom>
            <a:noFill/>
          </p:spPr>
          <p:txBody>
            <a:bodyPr wrap="square" rtlCol="0">
              <a:spAutoFit/>
            </a:bodyPr>
            <a:lstStyle/>
            <a:p>
              <a:r>
                <a:rPr lang="zh-CN" altLang="en-US" dirty="0"/>
                <a:t>微</a:t>
              </a:r>
              <a:r>
                <a:rPr lang="zh-CN" altLang="en-US" dirty="0" smtClean="0"/>
                <a:t>信朋友圈网络</a:t>
              </a:r>
              <a:endParaRPr lang="zh-CN" altLang="en-US" dirty="0"/>
            </a:p>
          </p:txBody>
        </p:sp>
      </p:grpSp>
      <p:sp>
        <p:nvSpPr>
          <p:cNvPr id="11" name="矩形 10"/>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
        <p:nvSpPr>
          <p:cNvPr id="12" name="矩形 11"/>
          <p:cNvSpPr/>
          <p:nvPr/>
        </p:nvSpPr>
        <p:spPr>
          <a:xfrm>
            <a:off x="1255759" y="1594896"/>
            <a:ext cx="9272156" cy="923330"/>
          </a:xfrm>
          <a:prstGeom prst="rect">
            <a:avLst/>
          </a:prstGeom>
        </p:spPr>
        <p:txBody>
          <a:bodyPr wrap="square">
            <a:spAutoFit/>
          </a:bodyPr>
          <a:lstStyle/>
          <a:p>
            <a:pPr indent="266700" algn="just">
              <a:spcAft>
                <a:spcPts val="0"/>
              </a:spcAft>
            </a:pPr>
            <a:r>
              <a:rPr lang="en-US" altLang="zh-CN" kern="100" dirty="0">
                <a:latin typeface="Calibri" panose="020F0502020204030204" pitchFamily="34" charset="0"/>
                <a:cs typeface="Times New Roman" panose="02020603050405020304" pitchFamily="18" charset="0"/>
              </a:rPr>
              <a:t>Triangle Count</a:t>
            </a:r>
            <a:r>
              <a:rPr lang="zh-CN" altLang="zh-CN" kern="100" dirty="0">
                <a:latin typeface="Calibri" panose="020F0502020204030204" pitchFamily="34" charset="0"/>
                <a:cs typeface="Times New Roman" panose="02020603050405020304" pitchFamily="18" charset="0"/>
              </a:rPr>
              <a:t>算法是用来统计有向</a:t>
            </a:r>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算法构建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782184" y="1146219"/>
                <a:ext cx="10196937" cy="1754326"/>
              </a:xfrm>
              <a:prstGeom prst="rect">
                <a:avLst/>
              </a:prstGeom>
            </p:spPr>
            <p:txBody>
              <a:bodyPr wrap="square">
                <a:spAutoFit/>
              </a:bodyPr>
              <a:lstStyle/>
              <a:p>
                <a:pPr algn="just">
                  <a:spcAft>
                    <a:spcPts val="0"/>
                  </a:spcAft>
                </a:pPr>
                <a:r>
                  <a:rPr lang="zh-CN" altLang="zh-CN" kern="100" dirty="0" smtClean="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𝑆𝑡𝑎𝑔𝑒</m:t>
                    </m:r>
                  </m:oMath>
                </a14:m>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𝑆𝑡𝑎𝑔𝑒</m:t>
                    </m:r>
                  </m:oMath>
                </a14:m>
                <a:r>
                  <a:rPr lang="zh-CN" altLang="zh-CN"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𝑆𝑡𝑎𝑔𝑒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𝑁</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𝑡</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𝑁</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𝑡</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smtClean="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𝐸𝑣𝑒𝑛𝑡</m:t>
                    </m:r>
                  </m:oMath>
                </a14:m>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𝐸𝑣𝑒𝑛𝑡</m:t>
                    </m:r>
                  </m:oMath>
                </a14:m>
                <a:r>
                  <a:rPr lang="zh-CN" altLang="zh-CN"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kern="100">
                        <a:latin typeface="Cambria Math" panose="02040503050406030204" pitchFamily="18" charset="0"/>
                        <a:cs typeface="Times New Roman" panose="02020603050405020304" pitchFamily="18" charset="0"/>
                      </a:rPr>
                      <m:t>即</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smtClean="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algn="just"/>
                <a:r>
                  <a:rPr lang="zh-CN" altLang="en-US" kern="100" dirty="0" smtClean="0">
                    <a:latin typeface="Calibri" panose="020F0502020204030204" pitchFamily="34" charset="0"/>
                    <a:cs typeface="Times New Roman" panose="02020603050405020304" pitchFamily="18" charset="0"/>
                  </a:rPr>
                  <a:t>（</a:t>
                </a:r>
                <a:r>
                  <a:rPr lang="en-US" altLang="zh-CN" kern="100" dirty="0" smtClean="0">
                    <a:latin typeface="Calibri" panose="020F0502020204030204" pitchFamily="34" charset="0"/>
                    <a:cs typeface="Times New Roman" panose="02020603050405020304" pitchFamily="18" charset="0"/>
                  </a:rPr>
                  <a:t>3</a:t>
                </a:r>
                <a:r>
                  <a:rPr lang="zh-CN" altLang="en-US" kern="100" dirty="0" smtClean="0">
                    <a:latin typeface="Calibri" panose="020F0502020204030204" pitchFamily="34" charset="0"/>
                    <a:cs typeface="Times New Roman" panose="02020603050405020304" pitchFamily="18" charset="0"/>
                  </a:rPr>
                  <a:t>）</a:t>
                </a:r>
                <a:r>
                  <a:rPr lang="en-US" altLang="zh-CN" kern="100" dirty="0" smtClean="0">
                    <a:latin typeface="Calibri" panose="020F0502020204030204" pitchFamily="34" charset="0"/>
                    <a:cs typeface="Times New Roman" panose="02020603050405020304" pitchFamily="18" charset="0"/>
                  </a:rPr>
                  <a:t>Update</a:t>
                </a:r>
                <a:r>
                  <a:rPr lang="zh-CN" altLang="en-US" kern="100" dirty="0" smtClean="0">
                    <a:latin typeface="Calibri" panose="020F0502020204030204" pitchFamily="34" charset="0"/>
                    <a:cs typeface="Times New Roman" panose="02020603050405020304" pitchFamily="18" charset="0"/>
                  </a:rPr>
                  <a:t>更新算法：</a:t>
                </a:r>
                <a:endParaRPr lang="en-US" altLang="zh-CN" kern="100" dirty="0" smtClean="0">
                  <a:latin typeface="Calibri" panose="020F0502020204030204" pitchFamily="34" charset="0"/>
                  <a:cs typeface="Times New Roman" panose="02020603050405020304" pitchFamily="18" charset="0"/>
                </a:endParaRPr>
              </a:p>
              <a:p>
                <a:pPr algn="just">
                  <a:spcAft>
                    <a:spcPts val="0"/>
                  </a:spcAft>
                </a:pPr>
                <a:endParaRPr lang="zh-CN" altLang="zh-CN"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782184" y="1146219"/>
                <a:ext cx="10196937" cy="1754326"/>
              </a:xfrm>
              <a:prstGeom prst="rect">
                <a:avLst/>
              </a:prstGeom>
              <a:blipFill rotWithShape="0">
                <a:blip r:embed="rId3"/>
                <a:stretch>
                  <a:fillRect l="-478" t="-2778" r="-538"/>
                </a:stretch>
              </a:blipFill>
            </p:spPr>
            <p:txBody>
              <a:bodyPr/>
              <a:lstStyle/>
              <a:p>
                <a:r>
                  <a:rPr lang="zh-CN" altLang="en-US">
                    <a:noFill/>
                  </a:rPr>
                  <a:t> </a:t>
                </a:r>
              </a:p>
            </p:txBody>
          </p:sp>
        </mc:Fallback>
      </mc:AlternateContent>
      <p:pic>
        <p:nvPicPr>
          <p:cNvPr id="12" name="图片 11"/>
          <p:cNvPicPr>
            <a:picLocks noChangeAspect="1"/>
          </p:cNvPicPr>
          <p:nvPr/>
        </p:nvPicPr>
        <p:blipFill>
          <a:blip r:embed="rId4"/>
          <a:stretch>
            <a:fillRect/>
          </a:stretch>
        </p:blipFill>
        <p:spPr>
          <a:xfrm>
            <a:off x="914993" y="2619284"/>
            <a:ext cx="4398361" cy="3673926"/>
          </a:xfrm>
          <a:prstGeom prst="rect">
            <a:avLst/>
          </a:prstGeom>
        </p:spPr>
      </p:pic>
      <p:grpSp>
        <p:nvGrpSpPr>
          <p:cNvPr id="18" name="组合 17"/>
          <p:cNvGrpSpPr/>
          <p:nvPr/>
        </p:nvGrpSpPr>
        <p:grpSpPr>
          <a:xfrm>
            <a:off x="5446163" y="2871928"/>
            <a:ext cx="5622707" cy="2699692"/>
            <a:chOff x="6208468" y="2456233"/>
            <a:chExt cx="5622707" cy="2699692"/>
          </a:xfrm>
        </p:grpSpPr>
        <p:pic>
          <p:nvPicPr>
            <p:cNvPr id="13" name="图片 12"/>
            <p:cNvPicPr>
              <a:picLocks noChangeAspect="1"/>
            </p:cNvPicPr>
            <p:nvPr/>
          </p:nvPicPr>
          <p:blipFill>
            <a:blip r:embed="rId5"/>
            <a:stretch>
              <a:fillRect/>
            </a:stretch>
          </p:blipFill>
          <p:spPr>
            <a:xfrm>
              <a:off x="9431724" y="2456233"/>
              <a:ext cx="2399451" cy="1617787"/>
            </a:xfrm>
            <a:prstGeom prst="rect">
              <a:avLst/>
            </a:prstGeom>
          </p:spPr>
        </p:pic>
        <p:pic>
          <p:nvPicPr>
            <p:cNvPr id="14" name="图片 13"/>
            <p:cNvPicPr>
              <a:picLocks noChangeAspect="1"/>
            </p:cNvPicPr>
            <p:nvPr/>
          </p:nvPicPr>
          <p:blipFill>
            <a:blip r:embed="rId6"/>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pic>
          <p:nvPicPr>
            <p:cNvPr id="17" name="图片 16"/>
            <p:cNvPicPr>
              <a:picLocks noChangeAspect="1"/>
            </p:cNvPicPr>
            <p:nvPr/>
          </p:nvPicPr>
          <p:blipFill>
            <a:blip r:embed="rId7"/>
            <a:stretch>
              <a:fillRect/>
            </a:stretch>
          </p:blipFill>
          <p:spPr>
            <a:xfrm>
              <a:off x="6208468" y="2510537"/>
              <a:ext cx="2310160" cy="1557584"/>
            </a:xfrm>
            <a:prstGeom prst="rect">
              <a:avLst/>
            </a:prstGeom>
          </p:spPr>
        </p:pic>
      </p:grpSp>
      <p:sp>
        <p:nvSpPr>
          <p:cNvPr id="21" name="矩形 20"/>
          <p:cNvSpPr/>
          <p:nvPr/>
        </p:nvSpPr>
        <p:spPr>
          <a:xfrm>
            <a:off x="782184" y="658295"/>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Triangle Count-</a:t>
            </a:r>
            <a:r>
              <a:rPr lang="zh-CN" altLang="en-US" sz="2800" kern="100" dirty="0" smtClean="0">
                <a:latin typeface="Calibri" panose="020F0502020204030204" pitchFamily="34" charset="0"/>
                <a:cs typeface="Times New Roman" panose="02020603050405020304" pitchFamily="18" charset="0"/>
              </a:rPr>
              <a:t>独立状态更新模型</a:t>
            </a: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2538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算法构建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11" name="矩形 10"/>
          <p:cNvSpPr/>
          <p:nvPr/>
        </p:nvSpPr>
        <p:spPr>
          <a:xfrm>
            <a:off x="775863" y="1102454"/>
            <a:ext cx="10020300" cy="954107"/>
          </a:xfrm>
          <a:prstGeom prst="rect">
            <a:avLst/>
          </a:prstGeom>
        </p:spPr>
        <p:txBody>
          <a:bodyPr wrap="square">
            <a:spAutoFit/>
          </a:bodyPr>
          <a:lstStyle/>
          <a:p>
            <a:pPr indent="266700" algn="ctr">
              <a:spcAft>
                <a:spcPts val="0"/>
              </a:spcAft>
            </a:pPr>
            <a:r>
              <a:rPr lang="en-US" altLang="zh-CN" sz="2800" kern="100" smtClean="0">
                <a:latin typeface="Calibri" panose="020F0502020204030204" pitchFamily="34" charset="0"/>
                <a:cs typeface="Times New Roman" panose="02020603050405020304" pitchFamily="18" charset="0"/>
              </a:rPr>
              <a:t>Connected Components</a:t>
            </a: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60479002"/>
              </p:ext>
            </p:extLst>
          </p:nvPr>
        </p:nvGraphicFramePr>
        <p:xfrm>
          <a:off x="1125592" y="2734843"/>
          <a:ext cx="4010326" cy="2491853"/>
        </p:xfrm>
        <a:graphic>
          <a:graphicData uri="http://schemas.openxmlformats.org/presentationml/2006/ole">
            <mc:AlternateContent xmlns:mc="http://schemas.openxmlformats.org/markup-compatibility/2006">
              <mc:Choice xmlns:v="urn:schemas-microsoft-com:vml" Requires="v">
                <p:oleObj spid="_x0000_s6297" name="Visio" r:id="rId4" imgW="4434284" imgH="2754131" progId="Visio.Drawing.15">
                  <p:embed/>
                </p:oleObj>
              </mc:Choice>
              <mc:Fallback>
                <p:oleObj name="Visio" r:id="rId4" imgW="4434284" imgH="2754131" progId="Visio.Drawing.1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92" y="2734843"/>
                        <a:ext cx="4010326" cy="2491853"/>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173479503"/>
              </p:ext>
            </p:extLst>
          </p:nvPr>
        </p:nvGraphicFramePr>
        <p:xfrm>
          <a:off x="6649415" y="2734843"/>
          <a:ext cx="4146748" cy="2491853"/>
        </p:xfrm>
        <a:graphic>
          <a:graphicData uri="http://schemas.openxmlformats.org/presentationml/2006/ole">
            <mc:AlternateContent xmlns:mc="http://schemas.openxmlformats.org/markup-compatibility/2006">
              <mc:Choice xmlns:v="urn:schemas-microsoft-com:vml" Requires="v">
                <p:oleObj spid="_x0000_s6298" name="Visio" r:id="rId7" imgW="4554322" imgH="2754131" progId="Visio.Drawing.15">
                  <p:embed/>
                </p:oleObj>
              </mc:Choice>
              <mc:Fallback>
                <p:oleObj name="Visio" r:id="rId7" imgW="4554322" imgH="2754131"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9415" y="2734843"/>
                        <a:ext cx="4146748" cy="2491853"/>
                      </a:xfrm>
                      <a:prstGeom prst="rect">
                        <a:avLst/>
                      </a:prstGeom>
                      <a:noFill/>
                    </p:spPr>
                  </p:pic>
                </p:oleObj>
              </mc:Fallback>
            </mc:AlternateContent>
          </a:graphicData>
        </a:graphic>
      </p:graphicFrame>
      <p:sp>
        <p:nvSpPr>
          <p:cNvPr id="13" name="Rectangle 3"/>
          <p:cNvSpPr>
            <a:spLocks noChangeArrowheads="1"/>
          </p:cNvSpPr>
          <p:nvPr/>
        </p:nvSpPr>
        <p:spPr bwMode="auto">
          <a:xfrm>
            <a:off x="4627418" y="2317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4"/>
          <p:cNvSpPr>
            <a:spLocks noChangeArrowheads="1"/>
          </p:cNvSpPr>
          <p:nvPr/>
        </p:nvSpPr>
        <p:spPr bwMode="auto">
          <a:xfrm>
            <a:off x="4627418" y="3993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4"/>
          <p:cNvSpPr/>
          <p:nvPr/>
        </p:nvSpPr>
        <p:spPr>
          <a:xfrm>
            <a:off x="2374460" y="5265252"/>
            <a:ext cx="1289135" cy="369332"/>
          </a:xfrm>
          <a:prstGeom prst="rect">
            <a:avLst/>
          </a:prstGeom>
        </p:spPr>
        <p:txBody>
          <a:bodyPr wrap="none">
            <a:spAutoFit/>
          </a:bodyPr>
          <a:lstStyle/>
          <a:p>
            <a:r>
              <a:rPr lang="zh-CN" altLang="zh-CN" dirty="0" smtClean="0">
                <a:latin typeface="Calibri" panose="020F0502020204030204" pitchFamily="34" charset="0"/>
                <a:cs typeface="Times New Roman" panose="02020603050405020304" pitchFamily="18" charset="0"/>
              </a:rPr>
              <a:t>图</a:t>
            </a:r>
            <a:r>
              <a:rPr lang="en-US" altLang="zh-CN" dirty="0" smtClean="0">
                <a:latin typeface="Calibri" panose="020F0502020204030204" pitchFamily="34" charset="0"/>
                <a:cs typeface="Times New Roman" panose="02020603050405020304" pitchFamily="18" charset="0"/>
              </a:rPr>
              <a:t>a</a:t>
            </a:r>
            <a:r>
              <a:rPr lang="en-US" altLang="zh-CN" dirty="0">
                <a:latin typeface="Calibri" panose="020F0502020204030204" pitchFamily="34" charset="0"/>
                <a:cs typeface="Times New Roman" panose="02020603050405020304" pitchFamily="18" charset="0"/>
              </a:rPr>
              <a:t>)</a:t>
            </a:r>
            <a:r>
              <a:rPr lang="zh-CN" altLang="zh-CN" dirty="0">
                <a:latin typeface="Calibri" panose="020F0502020204030204" pitchFamily="34" charset="0"/>
                <a:cs typeface="Times New Roman" panose="02020603050405020304" pitchFamily="18" charset="0"/>
              </a:rPr>
              <a:t>有向图</a:t>
            </a:r>
            <a:endParaRPr lang="zh-CN" altLang="en-US" dirty="0"/>
          </a:p>
        </p:txBody>
      </p:sp>
      <p:sp>
        <p:nvSpPr>
          <p:cNvPr id="16" name="矩形 15"/>
          <p:cNvSpPr/>
          <p:nvPr/>
        </p:nvSpPr>
        <p:spPr>
          <a:xfrm>
            <a:off x="7782467" y="5226696"/>
            <a:ext cx="1459054" cy="369332"/>
          </a:xfrm>
          <a:prstGeom prst="rect">
            <a:avLst/>
          </a:prstGeom>
        </p:spPr>
        <p:txBody>
          <a:bodyPr wrap="none">
            <a:spAutoFit/>
          </a:bodyPr>
          <a:lstStyle/>
          <a:p>
            <a:r>
              <a:rPr lang="zh-CN" altLang="zh-CN" dirty="0" smtClean="0">
                <a:effectLst/>
                <a:ea typeface="Calibri" panose="020F0502020204030204" pitchFamily="34" charset="0"/>
                <a:cs typeface="Times New Roman" panose="02020603050405020304" pitchFamily="18" charset="0"/>
              </a:rPr>
              <a:t> </a:t>
            </a:r>
            <a:r>
              <a:rPr lang="zh-CN" altLang="zh-CN" dirty="0">
                <a:latin typeface="Calibri" panose="020F0502020204030204" pitchFamily="34" charset="0"/>
                <a:cs typeface="Times New Roman" panose="02020603050405020304" pitchFamily="18" charset="0"/>
              </a:rPr>
              <a:t>图</a:t>
            </a:r>
            <a:r>
              <a:rPr lang="zh-CN" altLang="zh-CN" dirty="0" smtClean="0">
                <a:effectLst/>
                <a:ea typeface="Calibri" panose="020F0502020204030204" pitchFamily="34" charset="0"/>
                <a:cs typeface="Times New Roman" panose="02020603050405020304" pitchFamily="18" charset="0"/>
              </a:rPr>
              <a:t> </a:t>
            </a:r>
            <a:r>
              <a:rPr lang="en-US" altLang="zh-CN" dirty="0" smtClean="0">
                <a:latin typeface="Calibri" panose="020F0502020204030204" pitchFamily="34" charset="0"/>
                <a:cs typeface="Times New Roman" panose="02020603050405020304" pitchFamily="18" charset="0"/>
              </a:rPr>
              <a:t> b</a:t>
            </a:r>
            <a:r>
              <a:rPr lang="en-US" altLang="zh-CN" dirty="0">
                <a:latin typeface="Calibri" panose="020F0502020204030204" pitchFamily="34" charset="0"/>
                <a:cs typeface="Times New Roman" panose="02020603050405020304" pitchFamily="18" charset="0"/>
              </a:rPr>
              <a:t>)</a:t>
            </a:r>
            <a:r>
              <a:rPr lang="zh-CN" altLang="zh-CN" dirty="0">
                <a:latin typeface="Calibri" panose="020F0502020204030204" pitchFamily="34" charset="0"/>
                <a:cs typeface="Times New Roman" panose="02020603050405020304" pitchFamily="18" charset="0"/>
              </a:rPr>
              <a:t>无向图</a:t>
            </a:r>
            <a:endParaRPr lang="zh-CN" altLang="en-US" dirty="0"/>
          </a:p>
        </p:txBody>
      </p:sp>
      <p:sp>
        <p:nvSpPr>
          <p:cNvPr id="17" name="矩形 16"/>
          <p:cNvSpPr/>
          <p:nvPr/>
        </p:nvSpPr>
        <p:spPr>
          <a:xfrm>
            <a:off x="1304925" y="1779562"/>
            <a:ext cx="9367838" cy="646331"/>
          </a:xfrm>
          <a:prstGeom prst="rect">
            <a:avLst/>
          </a:prstGeom>
        </p:spPr>
        <p:txBody>
          <a:bodyPr wrap="square">
            <a:spAutoFit/>
          </a:bodyPr>
          <a:lstStyle/>
          <a:p>
            <a:r>
              <a:rPr lang="en-US" altLang="zh-CN" dirty="0" smtClean="0">
                <a:latin typeface="Calibri" panose="020F0502020204030204" pitchFamily="34" charset="0"/>
                <a:cs typeface="Times New Roman" panose="02020603050405020304" pitchFamily="18" charset="0"/>
              </a:rPr>
              <a:t>        </a:t>
            </a:r>
            <a:r>
              <a:rPr lang="zh-CN" altLang="zh-CN" dirty="0" smtClean="0">
                <a:latin typeface="Calibri" panose="020F0502020204030204" pitchFamily="34" charset="0"/>
                <a:cs typeface="Times New Roman" panose="02020603050405020304" pitchFamily="18" charset="0"/>
              </a:rPr>
              <a:t>如果</a:t>
            </a:r>
            <a:r>
              <a:rPr lang="zh-CN" altLang="zh-CN" dirty="0">
                <a:latin typeface="Calibri" panose="020F0502020204030204" pitchFamily="34" charset="0"/>
                <a:cs typeface="Times New Roman" panose="02020603050405020304" pitchFamily="18" charset="0"/>
              </a:rPr>
              <a:t>一个图中，每对顶点都有路径相连，则称其为</a:t>
            </a:r>
            <a:r>
              <a:rPr lang="zh-CN" altLang="zh-CN" b="1" dirty="0">
                <a:latin typeface="Calibri" panose="020F0502020204030204" pitchFamily="34" charset="0"/>
                <a:cs typeface="Times New Roman" panose="02020603050405020304" pitchFamily="18" charset="0"/>
              </a:rPr>
              <a:t>连通图</a:t>
            </a:r>
            <a:r>
              <a:rPr lang="zh-CN" altLang="zh-CN" dirty="0">
                <a:latin typeface="Calibri" panose="020F0502020204030204" pitchFamily="34" charset="0"/>
                <a:cs typeface="Times New Roman" panose="02020603050405020304" pitchFamily="18" charset="0"/>
              </a:rPr>
              <a:t>。如果图的子图中任意两个顶点都是可达的，则这个子图称之为图的</a:t>
            </a:r>
            <a:r>
              <a:rPr lang="zh-CN" altLang="zh-CN" b="1" dirty="0">
                <a:latin typeface="Calibri" panose="020F0502020204030204" pitchFamily="34" charset="0"/>
                <a:cs typeface="Times New Roman" panose="02020603050405020304" pitchFamily="18" charset="0"/>
              </a:rPr>
              <a:t>连通分支</a:t>
            </a:r>
            <a:r>
              <a:rPr lang="zh-CN" altLang="zh-CN" dirty="0">
                <a:latin typeface="Calibri" panose="020F0502020204030204" pitchFamily="34"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4148193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算法构建</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11" name="矩形 10"/>
          <p:cNvSpPr/>
          <p:nvPr/>
        </p:nvSpPr>
        <p:spPr>
          <a:xfrm>
            <a:off x="782184" y="658295"/>
            <a:ext cx="10020300" cy="954107"/>
          </a:xfrm>
          <a:prstGeom prst="rect">
            <a:avLst/>
          </a:prstGeom>
        </p:spPr>
        <p:txBody>
          <a:bodyPr wrap="square">
            <a:spAutoFit/>
          </a:bodyPr>
          <a:lstStyle/>
          <a:p>
            <a:pPr indent="266700" algn="ctr">
              <a:spcAft>
                <a:spcPts val="0"/>
              </a:spcAft>
            </a:pPr>
            <a:r>
              <a:rPr lang="en-US" altLang="zh-CN" sz="2800" kern="100" dirty="0" smtClean="0">
                <a:latin typeface="Calibri" panose="020F0502020204030204" pitchFamily="34" charset="0"/>
                <a:cs typeface="Times New Roman" panose="02020603050405020304" pitchFamily="18" charset="0"/>
              </a:rPr>
              <a:t>Connected Components-</a:t>
            </a:r>
            <a:r>
              <a:rPr lang="zh-CN" altLang="en-US" sz="2800" kern="100" dirty="0" smtClean="0">
                <a:latin typeface="Calibri" panose="020F0502020204030204" pitchFamily="34" charset="0"/>
                <a:cs typeface="Times New Roman" panose="02020603050405020304" pitchFamily="18" charset="0"/>
              </a:rPr>
              <a:t>独立状态更新模型</a:t>
            </a:r>
            <a:endParaRPr lang="en-US" altLang="zh-CN" sz="2800" kern="100" dirty="0" smtClean="0">
              <a:latin typeface="Calibri" panose="020F0502020204030204" pitchFamily="34" charset="0"/>
              <a:cs typeface="Times New Roman" panose="02020603050405020304" pitchFamily="18" charset="0"/>
            </a:endParaRPr>
          </a:p>
          <a:p>
            <a:pPr indent="266700" algn="ctr">
              <a:spcAft>
                <a:spcPts val="0"/>
              </a:spcAft>
            </a:pPr>
            <a:endParaRPr lang="en-US" altLang="zh-CN" sz="2800" kern="100"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782184" y="1172150"/>
                <a:ext cx="10196937" cy="2135456"/>
              </a:xfrm>
              <a:prstGeom prst="rect">
                <a:avLst/>
              </a:prstGeom>
            </p:spPr>
            <p:txBody>
              <a:bodyPr wrap="square">
                <a:spAutoFit/>
              </a:bodyPr>
              <a:lstStyle/>
              <a:p>
                <a:r>
                  <a:rPr lang="zh-CN" altLang="zh-CN" dirty="0"/>
                  <a:t>（</a:t>
                </a:r>
                <a:r>
                  <a:rPr lang="en-US" altLang="zh-CN" dirty="0"/>
                  <a:t>1</a:t>
                </a:r>
                <a:r>
                  <a:rPr lang="zh-CN" altLang="zh-CN" dirty="0"/>
                  <a:t>）</a:t>
                </a:r>
                <a14:m>
                  <m:oMath xmlns:m="http://schemas.openxmlformats.org/officeDocument/2006/math">
                    <m:r>
                      <a:rPr lang="en-US" altLang="zh-CN" i="1">
                        <a:latin typeface="Cambria Math" panose="02040503050406030204" pitchFamily="18" charset="0"/>
                      </a:rPr>
                      <m:t>𝑆𝑡𝑎𝑔𝑒</m:t>
                    </m:r>
                  </m:oMath>
                </a14:m>
                <a:r>
                  <a:rPr lang="en-US" altLang="zh-CN" dirty="0"/>
                  <a:t>:</a:t>
                </a:r>
                <a:r>
                  <a:rPr lang="zh-CN" altLang="zh-CN" dirty="0"/>
                  <a:t>当前图的所有的连通分支，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𝑆𝑡𝑎𝑔𝑒</m:t>
                        </m:r>
                        <m:r>
                          <a:rPr lang="en-US" altLang="zh-CN" i="1">
                            <a:latin typeface="Cambria Math" panose="02040503050406030204" pitchFamily="18" charset="0"/>
                          </a:rPr>
                          <m:t>={</m:t>
                        </m:r>
                        <m:r>
                          <a:rPr lang="en-US" altLang="zh-CN" i="1">
                            <a:latin typeface="Cambria Math" panose="02040503050406030204" pitchFamily="18" charset="0"/>
                          </a:rPr>
                          <m:t>𝑠</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𝑘</m:t>
                        </m:r>
                      </m:sub>
                    </m:sSub>
                  </m:oMath>
                </a14:m>
                <a:r>
                  <a:rPr lang="zh-CN" altLang="zh-CN" dirty="0"/>
                  <a:t>表示第</a:t>
                </a:r>
                <a:r>
                  <a:rPr lang="en-US" altLang="zh-CN" dirty="0"/>
                  <a:t>k</a:t>
                </a:r>
                <a:r>
                  <a:rPr lang="zh-CN" altLang="zh-CN" dirty="0"/>
                  <a:t>个连通分支，</a:t>
                </a:r>
                <a14:m>
                  <m:oMath xmlns:m="http://schemas.openxmlformats.org/officeDocument/2006/math">
                    <m:r>
                      <a:rPr lang="zh-CN"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𝑚𝑖𝑛</m:t>
                            </m:r>
                          </m:sub>
                        </m:sSub>
                      </m:sub>
                    </m:sSub>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𝑟</m:t>
                                </m:r>
                              </m:sub>
                            </m:sSub>
                          </m:sub>
                        </m:sSub>
                      </m:e>
                    </m:d>
                    <m:r>
                      <a:rPr lang="en-US" altLang="zh-CN">
                        <a:latin typeface="Cambria Math" panose="02040503050406030204" pitchFamily="18" charset="0"/>
                      </a:rPr>
                      <m:t>)</m:t>
                    </m:r>
                  </m:oMath>
                </a14:m>
                <a:r>
                  <a:rPr lang="en-US" altLang="zh-CN" dirty="0"/>
                  <a:t>, </a:t>
                </a:r>
                <a:r>
                  <a:rPr lang="zh-CN" altLang="zh-CN" dirty="0"/>
                  <a:t>其中</a:t>
                </a:r>
                <a14:m>
                  <m:oMath xmlns:m="http://schemas.openxmlformats.org/officeDocument/2006/math">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1</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𝑟</m:t>
                                </m:r>
                              </m:sub>
                            </m:sSub>
                          </m:sub>
                        </m:sSub>
                      </m:e>
                    </m:d>
                  </m:oMath>
                </a14:m>
                <a:r>
                  <a:rPr lang="zh-CN" altLang="zh-CN" dirty="0"/>
                  <a:t>表示由这些顶点构成了一个连通分支，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𝑚𝑖𝑛</m:t>
                            </m:r>
                          </m:sub>
                        </m:sSub>
                      </m:sub>
                    </m:sSub>
                  </m:oMath>
                </a14:m>
                <a:r>
                  <a:rPr lang="zh-CN" altLang="zh-CN" dirty="0"/>
                  <a:t>是这些顶点中标号最小的点。</a:t>
                </a:r>
              </a:p>
              <a:p>
                <a:r>
                  <a:rPr lang="zh-CN" altLang="zh-CN" dirty="0"/>
                  <a:t>（</a:t>
                </a:r>
                <a:r>
                  <a:rPr lang="en-US" altLang="zh-CN" dirty="0"/>
                  <a:t>2</a:t>
                </a:r>
                <a:r>
                  <a:rPr lang="zh-CN" altLang="zh-CN" dirty="0"/>
                  <a:t>）</a:t>
                </a:r>
                <a14:m>
                  <m:oMath xmlns:m="http://schemas.openxmlformats.org/officeDocument/2006/math">
                    <m:r>
                      <a:rPr lang="en-US" altLang="zh-CN" i="1">
                        <a:latin typeface="Cambria Math" panose="02040503050406030204" pitchFamily="18" charset="0"/>
                      </a:rPr>
                      <m:t>𝐸𝑣𝑒𝑛𝑡</m:t>
                    </m:r>
                  </m:oMath>
                </a14:m>
                <a:r>
                  <a:rPr lang="en-US" altLang="zh-CN" dirty="0"/>
                  <a:t>:</a:t>
                </a:r>
                <a:r>
                  <a:rPr lang="zh-CN" altLang="zh-CN" dirty="0"/>
                  <a:t>图的</a:t>
                </a:r>
                <a14:m>
                  <m:oMath xmlns:m="http://schemas.openxmlformats.org/officeDocument/2006/math">
                    <m:r>
                      <a:rPr lang="en-US" altLang="zh-CN" i="1">
                        <a:latin typeface="Cambria Math" panose="02040503050406030204" pitchFamily="18" charset="0"/>
                      </a:rPr>
                      <m:t>𝐸𝑣𝑒𝑛𝑡</m:t>
                    </m:r>
                  </m:oMath>
                </a14:m>
                <a:r>
                  <a:rPr lang="zh-CN" altLang="zh-CN" dirty="0"/>
                  <a:t>为图中新增了一条边，</a:t>
                </a:r>
                <a14:m>
                  <m:oMath xmlns:m="http://schemas.openxmlformats.org/officeDocument/2006/math">
                    <m:r>
                      <a:rPr lang="zh-CN" altLang="zh-CN">
                        <a:latin typeface="Cambria Math" panose="02040503050406030204" pitchFamily="18" charset="0"/>
                      </a:rPr>
                      <m:t>即</m:t>
                    </m:r>
                    <m:sSub>
                      <m:sSubPr>
                        <m:ctrlPr>
                          <a:rPr lang="zh-CN" altLang="zh-CN" i="1">
                            <a:latin typeface="Cambria Math" panose="02040503050406030204" pitchFamily="18" charset="0"/>
                          </a:rPr>
                        </m:ctrlPr>
                      </m:sSubPr>
                      <m:e>
                        <m:r>
                          <a:rPr lang="en-US" altLang="zh-CN" i="1">
                            <a:latin typeface="Cambria Math" panose="02040503050406030204" pitchFamily="18" charset="0"/>
                          </a:rPr>
                          <m:t>𝐸𝑣𝑒𝑛𝑡</m:t>
                        </m:r>
                        <m:r>
                          <a:rPr lang="en-US" altLang="zh-CN" i="1">
                            <a:latin typeface="Cambria Math" panose="02040503050406030204" pitchFamily="18" charset="0"/>
                          </a:rPr>
                          <m:t>={</m:t>
                        </m:r>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oMath>
                </a14:m>
                <a:r>
                  <a:rPr lang="zh-CN" altLang="zh-CN" dirty="0"/>
                  <a:t>表示新增边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𝑎𝑑𝑑</m:t>
                    </m:r>
                    <m:r>
                      <a:rPr lang="en-US" altLang="zh-CN" i="1">
                        <a:latin typeface="Cambria Math" panose="02040503050406030204" pitchFamily="18" charset="0"/>
                      </a:rPr>
                      <m:t>)</m:t>
                    </m:r>
                  </m:oMath>
                </a14:m>
                <a:r>
                  <a:rPr lang="zh-CN" altLang="zh-CN" dirty="0"/>
                  <a:t>；</a:t>
                </a:r>
              </a:p>
              <a:p>
                <a:r>
                  <a:rPr lang="zh-CN" altLang="zh-CN" dirty="0"/>
                  <a:t>（</a:t>
                </a:r>
                <a:r>
                  <a:rPr lang="en-US" altLang="zh-CN" dirty="0"/>
                  <a:t>3</a:t>
                </a:r>
                <a:r>
                  <a:rPr lang="zh-CN" altLang="zh-CN" dirty="0"/>
                  <a:t>）</a:t>
                </a:r>
                <a14:m>
                  <m:oMath xmlns:m="http://schemas.openxmlformats.org/officeDocument/2006/math">
                    <m:r>
                      <a:rPr lang="en-US" altLang="zh-CN" i="1">
                        <a:latin typeface="Cambria Math" panose="02040503050406030204" pitchFamily="18" charset="0"/>
                      </a:rPr>
                      <m:t>𝑈𝑝𝑑𝑎𝑡𝑒</m:t>
                    </m:r>
                  </m:oMath>
                </a14:m>
                <a:r>
                  <a:rPr lang="en-US" altLang="zh-CN" dirty="0"/>
                  <a:t>:</a:t>
                </a:r>
                <a:r>
                  <a:rPr lang="zh-CN" altLang="zh-CN" dirty="0"/>
                  <a:t>图在动态变化过程中，</a:t>
                </a:r>
                <a14:m>
                  <m:oMath xmlns:m="http://schemas.openxmlformats.org/officeDocument/2006/math">
                    <m:r>
                      <a:rPr lang="en-US" altLang="zh-CN" i="1">
                        <a:latin typeface="Cambria Math" panose="02040503050406030204" pitchFamily="18" charset="0"/>
                      </a:rPr>
                      <m:t>𝑆𝑡𝑎𝑔𝑒</m:t>
                    </m:r>
                  </m:oMath>
                </a14:m>
                <a:r>
                  <a:rPr lang="zh-CN" altLang="zh-CN" dirty="0"/>
                  <a:t>的更新过程如下：</a:t>
                </a:r>
              </a:p>
              <a:p>
                <a:pPr algn="just">
                  <a:spcAft>
                    <a:spcPts val="0"/>
                  </a:spcAft>
                </a:pPr>
                <a:endParaRPr lang="zh-CN" altLang="zh-CN"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782184" y="1172150"/>
                <a:ext cx="10196937" cy="2135456"/>
              </a:xfrm>
              <a:prstGeom prst="rect">
                <a:avLst/>
              </a:prstGeom>
              <a:blipFill rotWithShape="0">
                <a:blip r:embed="rId3"/>
                <a:stretch>
                  <a:fillRect l="-478" t="-2279"/>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197832" y="3076058"/>
            <a:ext cx="4343998" cy="3239381"/>
          </a:xfrm>
          <a:prstGeom prst="rect">
            <a:avLst/>
          </a:prstGeom>
        </p:spPr>
      </p:pic>
      <p:pic>
        <p:nvPicPr>
          <p:cNvPr id="6" name="图片 5"/>
          <p:cNvPicPr>
            <a:picLocks noChangeAspect="1"/>
          </p:cNvPicPr>
          <p:nvPr/>
        </p:nvPicPr>
        <p:blipFill>
          <a:blip r:embed="rId5"/>
          <a:stretch>
            <a:fillRect/>
          </a:stretch>
        </p:blipFill>
        <p:spPr>
          <a:xfrm>
            <a:off x="6855339" y="2549236"/>
            <a:ext cx="4148778" cy="1827145"/>
          </a:xfrm>
          <a:prstGeom prst="rect">
            <a:avLst/>
          </a:prstGeom>
        </p:spPr>
      </p:pic>
      <p:pic>
        <p:nvPicPr>
          <p:cNvPr id="7" name="图片 6"/>
          <p:cNvPicPr>
            <a:picLocks noChangeAspect="1"/>
          </p:cNvPicPr>
          <p:nvPr/>
        </p:nvPicPr>
        <p:blipFill>
          <a:blip r:embed="rId6"/>
          <a:stretch>
            <a:fillRect/>
          </a:stretch>
        </p:blipFill>
        <p:spPr>
          <a:xfrm>
            <a:off x="6594680" y="4377468"/>
            <a:ext cx="4625754" cy="1937971"/>
          </a:xfrm>
          <a:prstGeom prst="rect">
            <a:avLst/>
          </a:prstGeom>
        </p:spPr>
      </p:pic>
    </p:spTree>
    <p:extLst>
      <p:ext uri="{BB962C8B-B14F-4D97-AF65-F5344CB8AC3E}">
        <p14:creationId xmlns:p14="http://schemas.microsoft.com/office/powerpoint/2010/main" val="682724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a:t>四</a:t>
            </a:r>
            <a:r>
              <a:rPr lang="zh-CN" altLang="en-US" dirty="0" smtClean="0"/>
              <a:t>、系统设计与实现</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484095" y="1551750"/>
            <a:ext cx="10848812" cy="4816840"/>
          </a:xfrm>
          <a:prstGeom prst="rect">
            <a:avLst/>
          </a:prstGeom>
        </p:spPr>
      </p:pic>
      <p:sp>
        <p:nvSpPr>
          <p:cNvPr id="8" name="文本框 7"/>
          <p:cNvSpPr txBox="1"/>
          <p:nvPr/>
        </p:nvSpPr>
        <p:spPr>
          <a:xfrm>
            <a:off x="3248428" y="1028530"/>
            <a:ext cx="5320146" cy="523220"/>
          </a:xfrm>
          <a:prstGeom prst="rect">
            <a:avLst/>
          </a:prstGeom>
          <a:noFill/>
        </p:spPr>
        <p:txBody>
          <a:bodyPr wrap="square" rtlCol="0">
            <a:spAutoFit/>
          </a:bodyPr>
          <a:lstStyle/>
          <a:p>
            <a:r>
              <a:rPr lang="zh-CN" altLang="en-US" sz="2800" dirty="0" smtClean="0"/>
              <a:t>面向连续流式图计算系统框架图</a:t>
            </a:r>
            <a:endParaRPr lang="zh-CN" altLang="en-US" sz="2800" dirty="0"/>
          </a:p>
        </p:txBody>
      </p:sp>
    </p:spTree>
    <p:extLst>
      <p:ext uri="{BB962C8B-B14F-4D97-AF65-F5344CB8AC3E}">
        <p14:creationId xmlns:p14="http://schemas.microsoft.com/office/powerpoint/2010/main" val="2689266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a:t>五</a:t>
            </a:r>
            <a:r>
              <a:rPr lang="zh-CN" altLang="en-US" dirty="0" smtClean="0"/>
              <a:t>、系统验证</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21" name="流程图: 联系 20"/>
          <p:cNvSpPr/>
          <p:nvPr/>
        </p:nvSpPr>
        <p:spPr>
          <a:xfrm>
            <a:off x="5140474" y="2779480"/>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实验</a:t>
            </a:r>
            <a:endParaRPr lang="en-US" altLang="zh-CN" dirty="0" smtClean="0"/>
          </a:p>
          <a:p>
            <a:pPr algn="ctr"/>
            <a:r>
              <a:rPr lang="zh-CN" altLang="en-US" dirty="0" smtClean="0"/>
              <a:t>指标</a:t>
            </a:r>
            <a:endParaRPr lang="zh-CN" altLang="en-US" dirty="0"/>
          </a:p>
        </p:txBody>
      </p:sp>
      <p:sp>
        <p:nvSpPr>
          <p:cNvPr id="22" name="流程图: 联系 21"/>
          <p:cNvSpPr/>
          <p:nvPr/>
        </p:nvSpPr>
        <p:spPr>
          <a:xfrm>
            <a:off x="6200016" y="1922938"/>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实时性</a:t>
            </a:r>
            <a:endParaRPr lang="zh-CN" altLang="en-US" dirty="0"/>
          </a:p>
        </p:txBody>
      </p:sp>
      <p:sp>
        <p:nvSpPr>
          <p:cNvPr id="23" name="流程图: 联系 22"/>
          <p:cNvSpPr/>
          <p:nvPr/>
        </p:nvSpPr>
        <p:spPr>
          <a:xfrm>
            <a:off x="6174614" y="3684366"/>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稳定性</a:t>
            </a:r>
            <a:endParaRPr lang="zh-CN" altLang="en-US" dirty="0"/>
          </a:p>
        </p:txBody>
      </p:sp>
      <p:sp>
        <p:nvSpPr>
          <p:cNvPr id="24" name="流程图: 联系 23"/>
          <p:cNvSpPr/>
          <p:nvPr/>
        </p:nvSpPr>
        <p:spPr>
          <a:xfrm>
            <a:off x="4004731" y="1999791"/>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正确性</a:t>
            </a:r>
            <a:endParaRPr lang="zh-CN" altLang="en-US" dirty="0"/>
          </a:p>
        </p:txBody>
      </p:sp>
      <p:sp>
        <p:nvSpPr>
          <p:cNvPr id="25" name="流程图: 联系 24"/>
          <p:cNvSpPr/>
          <p:nvPr/>
        </p:nvSpPr>
        <p:spPr>
          <a:xfrm>
            <a:off x="4080932" y="3649169"/>
            <a:ext cx="1378857" cy="1349829"/>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扩展性</a:t>
            </a:r>
            <a:endParaRPr lang="zh-CN" altLang="en-US" dirty="0"/>
          </a:p>
        </p:txBody>
      </p:sp>
      <p:sp>
        <p:nvSpPr>
          <p:cNvPr id="26" name="文本框 25"/>
          <p:cNvSpPr txBox="1"/>
          <p:nvPr/>
        </p:nvSpPr>
        <p:spPr>
          <a:xfrm>
            <a:off x="1508277" y="1612896"/>
            <a:ext cx="2598057" cy="1200329"/>
          </a:xfrm>
          <a:prstGeom prst="rect">
            <a:avLst/>
          </a:prstGeom>
          <a:noFill/>
        </p:spPr>
        <p:txBody>
          <a:bodyPr wrap="square" rtlCol="0">
            <a:spAutoFit/>
          </a:bodyPr>
          <a:lstStyle/>
          <a:p>
            <a:r>
              <a:rPr lang="zh-CN" altLang="en-US" sz="2400" dirty="0" smtClean="0"/>
              <a:t>系统的算法是正确的，运算的结果符合预期指标。</a:t>
            </a:r>
            <a:endParaRPr lang="zh-CN" altLang="en-US" sz="2400" dirty="0"/>
          </a:p>
        </p:txBody>
      </p:sp>
      <p:sp>
        <p:nvSpPr>
          <p:cNvPr id="27" name="文本框 26"/>
          <p:cNvSpPr txBox="1"/>
          <p:nvPr/>
        </p:nvSpPr>
        <p:spPr>
          <a:xfrm>
            <a:off x="7809948" y="1340845"/>
            <a:ext cx="2598057" cy="1569660"/>
          </a:xfrm>
          <a:prstGeom prst="rect">
            <a:avLst/>
          </a:prstGeom>
          <a:noFill/>
        </p:spPr>
        <p:txBody>
          <a:bodyPr wrap="square" rtlCol="0">
            <a:spAutoFit/>
          </a:bodyPr>
          <a:lstStyle/>
          <a:p>
            <a:r>
              <a:rPr lang="zh-CN" altLang="en-US" sz="2400" dirty="0" smtClean="0"/>
              <a:t>算法能够在执行过程中，实时反馈计算结果，延迟在毫秒级别。</a:t>
            </a:r>
            <a:endParaRPr lang="zh-CN" altLang="en-US" sz="2400" dirty="0"/>
          </a:p>
        </p:txBody>
      </p:sp>
      <p:sp>
        <p:nvSpPr>
          <p:cNvPr id="28" name="文本框 27"/>
          <p:cNvSpPr txBox="1"/>
          <p:nvPr/>
        </p:nvSpPr>
        <p:spPr>
          <a:xfrm>
            <a:off x="7787066" y="4108527"/>
            <a:ext cx="2598057" cy="1569660"/>
          </a:xfrm>
          <a:prstGeom prst="rect">
            <a:avLst/>
          </a:prstGeom>
          <a:noFill/>
        </p:spPr>
        <p:txBody>
          <a:bodyPr wrap="square" rtlCol="0">
            <a:spAutoFit/>
          </a:bodyPr>
          <a:lstStyle/>
          <a:p>
            <a:r>
              <a:rPr lang="zh-CN" altLang="en-US" sz="2400" dirty="0" smtClean="0"/>
              <a:t>针对连续流式的海量图数据，算法能够长时间持续稳定运行。</a:t>
            </a:r>
            <a:endParaRPr lang="zh-CN" altLang="en-US" sz="2400" dirty="0"/>
          </a:p>
        </p:txBody>
      </p:sp>
      <p:sp>
        <p:nvSpPr>
          <p:cNvPr id="29" name="文本框 28"/>
          <p:cNvSpPr txBox="1"/>
          <p:nvPr/>
        </p:nvSpPr>
        <p:spPr>
          <a:xfrm>
            <a:off x="1503131" y="4085920"/>
            <a:ext cx="2598057" cy="1200329"/>
          </a:xfrm>
          <a:prstGeom prst="rect">
            <a:avLst/>
          </a:prstGeom>
          <a:noFill/>
        </p:spPr>
        <p:txBody>
          <a:bodyPr wrap="square" rtlCol="0">
            <a:spAutoFit/>
          </a:bodyPr>
          <a:lstStyle/>
          <a:p>
            <a:r>
              <a:rPr lang="zh-CN" altLang="en-US" sz="2400" dirty="0" smtClean="0"/>
              <a:t>任务能够多机执行，系统具备良好的扩展性。</a:t>
            </a:r>
            <a:endParaRPr lang="zh-CN" altLang="en-US" sz="2400" dirty="0"/>
          </a:p>
        </p:txBody>
      </p:sp>
      <p:cxnSp>
        <p:nvCxnSpPr>
          <p:cNvPr id="30" name="直接连接符 29"/>
          <p:cNvCxnSpPr/>
          <p:nvPr/>
        </p:nvCxnSpPr>
        <p:spPr>
          <a:xfrm flipH="1" flipV="1">
            <a:off x="1308702" y="279477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525102" y="2876550"/>
            <a:ext cx="2696028" cy="3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318709" y="4050757"/>
            <a:ext cx="2696029" cy="31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7525101" y="4081891"/>
            <a:ext cx="2696029" cy="318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856664" y="968991"/>
            <a:ext cx="8658936" cy="5577167"/>
            <a:chOff x="1856664" y="1108142"/>
            <a:chExt cx="8531070" cy="5438016"/>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664" y="1725093"/>
              <a:ext cx="2855497" cy="1905396"/>
            </a:xfrm>
            <a:prstGeom prst="rect">
              <a:avLst/>
            </a:prstGeom>
          </p:spPr>
        </p:pic>
        <p:sp>
          <p:nvSpPr>
            <p:cNvPr id="14" name="文本框 13"/>
            <p:cNvSpPr txBox="1"/>
            <p:nvPr/>
          </p:nvSpPr>
          <p:spPr>
            <a:xfrm>
              <a:off x="2415956" y="1120744"/>
              <a:ext cx="1992086" cy="584775"/>
            </a:xfrm>
            <a:prstGeom prst="rect">
              <a:avLst/>
            </a:prstGeom>
            <a:noFill/>
          </p:spPr>
          <p:txBody>
            <a:bodyPr wrap="square" rtlCol="0">
              <a:spAutoFit/>
            </a:bodyPr>
            <a:lstStyle/>
            <a:p>
              <a:r>
                <a:rPr lang="zh-CN" altLang="en-US" sz="3200" dirty="0" smtClean="0"/>
                <a:t>社交分析</a:t>
              </a:r>
              <a:endParaRPr lang="zh-CN" altLang="en-US" sz="3200" dirty="0"/>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6689" y="1782952"/>
              <a:ext cx="3111045" cy="1843260"/>
            </a:xfrm>
            <a:prstGeom prst="rect">
              <a:avLst/>
            </a:prstGeom>
          </p:spPr>
        </p:pic>
        <p:sp>
          <p:nvSpPr>
            <p:cNvPr id="16" name="文本框 15"/>
            <p:cNvSpPr txBox="1"/>
            <p:nvPr/>
          </p:nvSpPr>
          <p:spPr>
            <a:xfrm>
              <a:off x="7836169" y="1108142"/>
              <a:ext cx="1992086" cy="584775"/>
            </a:xfrm>
            <a:prstGeom prst="rect">
              <a:avLst/>
            </a:prstGeom>
            <a:noFill/>
          </p:spPr>
          <p:txBody>
            <a:bodyPr wrap="square" rtlCol="0">
              <a:spAutoFit/>
            </a:bodyPr>
            <a:lstStyle/>
            <a:p>
              <a:r>
                <a:rPr lang="zh-CN" altLang="en-US" sz="3200" dirty="0" smtClean="0"/>
                <a:t>商品推荐</a:t>
              </a:r>
              <a:endParaRPr lang="zh-CN" altLang="en-US" sz="3200" dirty="0"/>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415518"/>
              <a:ext cx="2855497" cy="2130640"/>
            </a:xfrm>
            <a:prstGeom prst="rect">
              <a:avLst/>
            </a:prstGeom>
          </p:spPr>
        </p:pic>
        <p:sp>
          <p:nvSpPr>
            <p:cNvPr id="18" name="文本框 17"/>
            <p:cNvSpPr txBox="1"/>
            <p:nvPr/>
          </p:nvSpPr>
          <p:spPr>
            <a:xfrm>
              <a:off x="2415956" y="3730616"/>
              <a:ext cx="1992086" cy="584775"/>
            </a:xfrm>
            <a:prstGeom prst="rect">
              <a:avLst/>
            </a:prstGeom>
            <a:noFill/>
          </p:spPr>
          <p:txBody>
            <a:bodyPr wrap="square" rtlCol="0">
              <a:spAutoFit/>
            </a:bodyPr>
            <a:lstStyle/>
            <a:p>
              <a:r>
                <a:rPr lang="zh-CN" altLang="en-US" sz="3200" dirty="0"/>
                <a:t>舆论监测</a:t>
              </a:r>
            </a:p>
          </p:txBody>
        </p:sp>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359976" y="4415518"/>
              <a:ext cx="2944470" cy="2048854"/>
            </a:xfrm>
            <a:prstGeom prst="rect">
              <a:avLst/>
            </a:prstGeom>
          </p:spPr>
        </p:pic>
        <p:sp>
          <p:nvSpPr>
            <p:cNvPr id="20" name="文本框 19"/>
            <p:cNvSpPr txBox="1"/>
            <p:nvPr/>
          </p:nvSpPr>
          <p:spPr>
            <a:xfrm>
              <a:off x="7836169" y="3730616"/>
              <a:ext cx="1992086" cy="584775"/>
            </a:xfrm>
            <a:prstGeom prst="rect">
              <a:avLst/>
            </a:prstGeom>
            <a:noFill/>
          </p:spPr>
          <p:txBody>
            <a:bodyPr wrap="square" rtlCol="0">
              <a:spAutoFit/>
            </a:bodyPr>
            <a:lstStyle/>
            <a:p>
              <a:r>
                <a:rPr lang="zh-CN" altLang="en-US" sz="3200" dirty="0"/>
                <a:t>欺诈</a:t>
              </a:r>
              <a:r>
                <a:rPr lang="zh-CN" altLang="en-US" sz="3200" dirty="0" smtClean="0"/>
                <a:t>监测</a:t>
              </a:r>
              <a:endParaRPr lang="zh-CN" altLang="en-US" sz="3200" dirty="0"/>
            </a:p>
          </p:txBody>
        </p:sp>
        <p:pic>
          <p:nvPicPr>
            <p:cNvPr id="21" name="图片 20"/>
            <p:cNvPicPr>
              <a:picLocks noChangeAspect="1"/>
            </p:cNvPicPr>
            <p:nvPr/>
          </p:nvPicPr>
          <p:blipFill>
            <a:blip r:embed="rId7"/>
            <a:stretch>
              <a:fillRect/>
            </a:stretch>
          </p:blipFill>
          <p:spPr>
            <a:xfrm>
              <a:off x="4723564" y="2766489"/>
              <a:ext cx="2589839" cy="2585531"/>
            </a:xfrm>
            <a:prstGeom prst="rect">
              <a:avLst/>
            </a:prstGeom>
          </p:spPr>
        </p:pic>
      </p:grpSp>
      <p:sp>
        <p:nvSpPr>
          <p:cNvPr id="24" name="标题 1"/>
          <p:cNvSpPr>
            <a:spLocks noGrp="1"/>
          </p:cNvSpPr>
          <p:nvPr>
            <p:ph type="title"/>
          </p:nvPr>
        </p:nvSpPr>
        <p:spPr>
          <a:xfrm>
            <a:off x="0" y="-23878"/>
            <a:ext cx="10515600" cy="865768"/>
          </a:xfrm>
        </p:spPr>
        <p:txBody>
          <a:bodyPr/>
          <a:lstStyle/>
          <a:p>
            <a:r>
              <a:rPr lang="zh-CN" altLang="en-US" dirty="0" smtClean="0"/>
              <a:t>一、背景和现状</a:t>
            </a:r>
            <a:r>
              <a:rPr lang="en-US" altLang="zh-CN" dirty="0" smtClean="0"/>
              <a:t>-</a:t>
            </a:r>
            <a:r>
              <a:rPr lang="zh-CN" altLang="en-US" sz="2800" dirty="0"/>
              <a:t>图计算应用</a:t>
            </a:r>
          </a:p>
        </p:txBody>
      </p:sp>
    </p:spTree>
    <p:extLst>
      <p:ext uri="{BB962C8B-B14F-4D97-AF65-F5344CB8AC3E}">
        <p14:creationId xmlns:p14="http://schemas.microsoft.com/office/powerpoint/2010/main" val="3541295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六、总结和后期计划</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6" name="右箭头 5"/>
          <p:cNvSpPr/>
          <p:nvPr/>
        </p:nvSpPr>
        <p:spPr>
          <a:xfrm>
            <a:off x="408214" y="2455219"/>
            <a:ext cx="11348357" cy="1191985"/>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同心圆 6"/>
          <p:cNvSpPr/>
          <p:nvPr/>
        </p:nvSpPr>
        <p:spPr>
          <a:xfrm>
            <a:off x="1074280" y="2687878"/>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385235" y="3647203"/>
            <a:ext cx="2041072" cy="523220"/>
          </a:xfrm>
          <a:prstGeom prst="rect">
            <a:avLst/>
          </a:prstGeom>
          <a:noFill/>
        </p:spPr>
        <p:txBody>
          <a:bodyPr wrap="square" rtlCol="0">
            <a:spAutoFit/>
          </a:bodyPr>
          <a:lstStyle/>
          <a:p>
            <a:r>
              <a:rPr lang="zh-CN" altLang="en-US" sz="2800" dirty="0" smtClean="0"/>
              <a:t>背景和现状</a:t>
            </a:r>
            <a:endParaRPr lang="zh-CN" altLang="en-US" sz="2800" dirty="0"/>
          </a:p>
        </p:txBody>
      </p:sp>
      <p:sp>
        <p:nvSpPr>
          <p:cNvPr id="11" name="同心圆 10"/>
          <p:cNvSpPr/>
          <p:nvPr/>
        </p:nvSpPr>
        <p:spPr>
          <a:xfrm>
            <a:off x="3625164" y="2687878"/>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nvSpPr>
        <p:spPr>
          <a:xfrm>
            <a:off x="2963856" y="3650710"/>
            <a:ext cx="2041072" cy="2000548"/>
          </a:xfrm>
          <a:prstGeom prst="rect">
            <a:avLst/>
          </a:prstGeom>
          <a:noFill/>
        </p:spPr>
        <p:txBody>
          <a:bodyPr wrap="square" rtlCol="0">
            <a:spAutoFit/>
          </a:bodyPr>
          <a:lstStyle/>
          <a:p>
            <a:r>
              <a:rPr lang="zh-CN" altLang="en-US" sz="2800" dirty="0" smtClean="0"/>
              <a:t>  系统设计</a:t>
            </a:r>
            <a:endParaRPr lang="en-US" altLang="zh-CN" sz="2800" dirty="0" smtClean="0"/>
          </a:p>
          <a:p>
            <a:pPr marL="457200" indent="-457200">
              <a:buFont typeface="Wingdings" panose="05000000000000000000" pitchFamily="2" charset="2"/>
              <a:buChar char="Ø"/>
            </a:pPr>
            <a:r>
              <a:rPr lang="zh-CN" altLang="en-US" sz="2400" dirty="0" smtClean="0"/>
              <a:t>架构设计</a:t>
            </a:r>
            <a:endParaRPr lang="en-US" altLang="zh-CN" sz="2400" dirty="0" smtClean="0"/>
          </a:p>
          <a:p>
            <a:pPr marL="457200" indent="-457200">
              <a:buFont typeface="Wingdings" panose="05000000000000000000" pitchFamily="2" charset="2"/>
              <a:buChar char="Ø"/>
            </a:pPr>
            <a:r>
              <a:rPr lang="zh-CN" altLang="en-US" sz="2400" dirty="0" smtClean="0"/>
              <a:t>框架设计</a:t>
            </a:r>
            <a:endParaRPr lang="en-US" altLang="zh-CN" sz="2400" dirty="0" smtClean="0"/>
          </a:p>
          <a:p>
            <a:pPr marL="457200" indent="-457200">
              <a:buFont typeface="Wingdings" panose="05000000000000000000" pitchFamily="2" charset="2"/>
              <a:buChar char="Ø"/>
            </a:pPr>
            <a:r>
              <a:rPr lang="zh-CN" altLang="en-US" sz="2400" dirty="0" smtClean="0"/>
              <a:t>模型设计</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算法设计</a:t>
            </a:r>
            <a:endParaRPr lang="zh-CN" altLang="en-US" sz="2400" dirty="0">
              <a:solidFill>
                <a:srgbClr val="FF0000"/>
              </a:solidFill>
            </a:endParaRPr>
          </a:p>
        </p:txBody>
      </p:sp>
      <p:sp>
        <p:nvSpPr>
          <p:cNvPr id="13" name="同心圆 12"/>
          <p:cNvSpPr/>
          <p:nvPr/>
        </p:nvSpPr>
        <p:spPr>
          <a:xfrm>
            <a:off x="6238345" y="2687878"/>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5577037" y="3677486"/>
            <a:ext cx="2041072" cy="2000548"/>
          </a:xfrm>
          <a:prstGeom prst="rect">
            <a:avLst/>
          </a:prstGeom>
          <a:noFill/>
        </p:spPr>
        <p:txBody>
          <a:bodyPr wrap="square" rtlCol="0">
            <a:spAutoFit/>
          </a:bodyPr>
          <a:lstStyle/>
          <a:p>
            <a:r>
              <a:rPr lang="zh-CN" altLang="en-US" sz="2800" dirty="0" smtClean="0"/>
              <a:t>  系统实现</a:t>
            </a:r>
          </a:p>
          <a:p>
            <a:pPr marL="457200" indent="-457200">
              <a:buFont typeface="Wingdings" panose="05000000000000000000" pitchFamily="2" charset="2"/>
              <a:buChar char="Ø"/>
            </a:pPr>
            <a:r>
              <a:rPr lang="zh-CN" altLang="en-US" sz="2400" dirty="0" smtClean="0"/>
              <a:t>框架实现</a:t>
            </a:r>
            <a:endParaRPr lang="en-US" altLang="zh-CN" sz="2400" dirty="0" smtClean="0"/>
          </a:p>
          <a:p>
            <a:pPr marL="457200" indent="-457200">
              <a:buFont typeface="Wingdings" panose="05000000000000000000" pitchFamily="2" charset="2"/>
              <a:buChar char="Ø"/>
            </a:pPr>
            <a:r>
              <a:rPr lang="zh-CN" altLang="en-US" sz="2400" dirty="0" smtClean="0"/>
              <a:t>模型实现</a:t>
            </a:r>
            <a:endParaRPr lang="en-US" altLang="zh-CN" sz="2400" dirty="0" smtClean="0"/>
          </a:p>
          <a:p>
            <a:pPr marL="457200" indent="-457200">
              <a:buFont typeface="Wingdings" panose="05000000000000000000" pitchFamily="2" charset="2"/>
              <a:buChar char="Ø"/>
            </a:pPr>
            <a:r>
              <a:rPr lang="zh-CN" altLang="en-US" sz="2400" dirty="0" smtClean="0">
                <a:solidFill>
                  <a:srgbClr val="FF0000"/>
                </a:solidFill>
              </a:rPr>
              <a:t>算法实现</a:t>
            </a:r>
            <a:endParaRPr lang="en-US" altLang="zh-CN" sz="2400" dirty="0" smtClean="0">
              <a:solidFill>
                <a:srgbClr val="FF0000"/>
              </a:solidFill>
            </a:endParaRPr>
          </a:p>
          <a:p>
            <a:pPr marL="457200" indent="-457200">
              <a:buFont typeface="Wingdings" panose="05000000000000000000" pitchFamily="2" charset="2"/>
              <a:buChar char="Ø"/>
            </a:pPr>
            <a:endParaRPr lang="en-US" altLang="zh-CN" sz="2400" dirty="0" smtClean="0"/>
          </a:p>
        </p:txBody>
      </p:sp>
      <p:sp>
        <p:nvSpPr>
          <p:cNvPr id="15" name="同心圆 14"/>
          <p:cNvSpPr/>
          <p:nvPr/>
        </p:nvSpPr>
        <p:spPr>
          <a:xfrm>
            <a:off x="8849299" y="2687878"/>
            <a:ext cx="718457" cy="726666"/>
          </a:xfrm>
          <a:prstGeom prst="donu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8246211" y="3675544"/>
            <a:ext cx="2041072" cy="2000548"/>
          </a:xfrm>
          <a:prstGeom prst="rect">
            <a:avLst/>
          </a:prstGeom>
          <a:noFill/>
        </p:spPr>
        <p:txBody>
          <a:bodyPr wrap="square" rtlCol="0">
            <a:spAutoFit/>
          </a:bodyPr>
          <a:lstStyle/>
          <a:p>
            <a:r>
              <a:rPr lang="zh-CN" altLang="en-US" sz="2800" dirty="0" smtClean="0"/>
              <a:t>  系统验证</a:t>
            </a:r>
          </a:p>
          <a:p>
            <a:pPr marL="457200" indent="-457200">
              <a:buFont typeface="Wingdings" panose="05000000000000000000" pitchFamily="2" charset="2"/>
              <a:buChar char="Ø"/>
            </a:pPr>
            <a:r>
              <a:rPr lang="zh-CN" altLang="en-US" sz="2400" dirty="0" smtClean="0"/>
              <a:t>实验设计</a:t>
            </a:r>
            <a:endParaRPr lang="en-US" altLang="zh-CN" sz="2400" dirty="0" smtClean="0"/>
          </a:p>
          <a:p>
            <a:pPr marL="457200" indent="-457200">
              <a:buFont typeface="Wingdings" panose="05000000000000000000" pitchFamily="2" charset="2"/>
              <a:buChar char="Ø"/>
            </a:pPr>
            <a:r>
              <a:rPr lang="zh-CN" altLang="en-US" sz="2400" dirty="0">
                <a:solidFill>
                  <a:srgbClr val="FF0000"/>
                </a:solidFill>
              </a:rPr>
              <a:t>实验</a:t>
            </a:r>
            <a:r>
              <a:rPr lang="zh-CN" altLang="en-US" sz="2400" dirty="0" smtClean="0">
                <a:solidFill>
                  <a:srgbClr val="FF0000"/>
                </a:solidFill>
              </a:rPr>
              <a:t>结果</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smtClean="0">
                <a:solidFill>
                  <a:srgbClr val="FF0000"/>
                </a:solidFill>
              </a:rPr>
              <a:t>实验结论</a:t>
            </a:r>
            <a:endParaRPr lang="en-US" altLang="zh-CN" sz="2400" dirty="0" smtClean="0">
              <a:solidFill>
                <a:srgbClr val="FF0000"/>
              </a:solidFill>
            </a:endParaRPr>
          </a:p>
          <a:p>
            <a:pPr marL="457200" indent="-457200">
              <a:buFont typeface="Wingdings" panose="05000000000000000000" pitchFamily="2" charset="2"/>
              <a:buChar char="Ø"/>
            </a:pPr>
            <a:r>
              <a:rPr lang="zh-CN" altLang="en-US" sz="2400" dirty="0">
                <a:solidFill>
                  <a:srgbClr val="FF0000"/>
                </a:solidFill>
              </a:rPr>
              <a:t>应用</a:t>
            </a:r>
            <a:endParaRPr lang="en-US" altLang="zh-CN" sz="2400" dirty="0" smtClean="0">
              <a:solidFill>
                <a:srgbClr val="FF0000"/>
              </a:solidFill>
            </a:endParaRPr>
          </a:p>
        </p:txBody>
      </p:sp>
      <p:sp>
        <p:nvSpPr>
          <p:cNvPr id="17" name="文本框 16"/>
          <p:cNvSpPr txBox="1"/>
          <p:nvPr/>
        </p:nvSpPr>
        <p:spPr>
          <a:xfrm>
            <a:off x="408214" y="2076634"/>
            <a:ext cx="1992086" cy="369332"/>
          </a:xfrm>
          <a:prstGeom prst="rect">
            <a:avLst/>
          </a:prstGeom>
          <a:noFill/>
        </p:spPr>
        <p:txBody>
          <a:bodyPr wrap="square" rtlCol="0">
            <a:spAutoFit/>
          </a:bodyPr>
          <a:lstStyle/>
          <a:p>
            <a:r>
              <a:rPr lang="en-US" altLang="zh-CN" dirty="0" smtClean="0"/>
              <a:t>2016.10-2016.12</a:t>
            </a:r>
            <a:endParaRPr lang="zh-CN" altLang="en-US" dirty="0"/>
          </a:p>
        </p:txBody>
      </p:sp>
      <p:sp>
        <p:nvSpPr>
          <p:cNvPr id="18" name="文本框 17"/>
          <p:cNvSpPr txBox="1"/>
          <p:nvPr/>
        </p:nvSpPr>
        <p:spPr>
          <a:xfrm>
            <a:off x="3012842" y="2087648"/>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19" name="文本框 18"/>
          <p:cNvSpPr txBox="1"/>
          <p:nvPr/>
        </p:nvSpPr>
        <p:spPr>
          <a:xfrm>
            <a:off x="5601530" y="2100221"/>
            <a:ext cx="1992086" cy="369332"/>
          </a:xfrm>
          <a:prstGeom prst="rect">
            <a:avLst/>
          </a:prstGeom>
          <a:noFill/>
        </p:spPr>
        <p:txBody>
          <a:bodyPr wrap="square" rtlCol="0">
            <a:spAutoFit/>
          </a:bodyPr>
          <a:lstStyle/>
          <a:p>
            <a:r>
              <a:rPr lang="en-US" altLang="zh-CN" dirty="0" smtClean="0"/>
              <a:t>2016.11-2016.12</a:t>
            </a:r>
            <a:endParaRPr lang="zh-CN" altLang="en-US" dirty="0"/>
          </a:p>
        </p:txBody>
      </p:sp>
      <p:sp>
        <p:nvSpPr>
          <p:cNvPr id="20" name="文本框 19"/>
          <p:cNvSpPr txBox="1"/>
          <p:nvPr/>
        </p:nvSpPr>
        <p:spPr>
          <a:xfrm>
            <a:off x="8212484" y="2085886"/>
            <a:ext cx="1992086" cy="369332"/>
          </a:xfrm>
          <a:prstGeom prst="rect">
            <a:avLst/>
          </a:prstGeom>
          <a:noFill/>
        </p:spPr>
        <p:txBody>
          <a:bodyPr wrap="square" rtlCol="0">
            <a:spAutoFit/>
          </a:bodyPr>
          <a:lstStyle/>
          <a:p>
            <a:r>
              <a:rPr lang="en-US" altLang="zh-CN" dirty="0" smtClean="0"/>
              <a:t>2017.01-2017.04</a:t>
            </a:r>
            <a:endParaRPr lang="zh-CN" altLang="en-US" dirty="0"/>
          </a:p>
        </p:txBody>
      </p:sp>
    </p:spTree>
    <p:extLst>
      <p:ext uri="{BB962C8B-B14F-4D97-AF65-F5344CB8AC3E}">
        <p14:creationId xmlns:p14="http://schemas.microsoft.com/office/powerpoint/2010/main" val="4171373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七、感谢</a:t>
            </a:r>
            <a:endParaRPr lang="zh-CN" altLang="en-US" sz="2800" dirty="0"/>
          </a:p>
        </p:txBody>
      </p:sp>
      <p:sp>
        <p:nvSpPr>
          <p:cNvPr id="3" name="矩形 2"/>
          <p:cNvSpPr/>
          <p:nvPr/>
        </p:nvSpPr>
        <p:spPr>
          <a:xfrm>
            <a:off x="1724890" y="6745943"/>
            <a:ext cx="6546273" cy="830997"/>
          </a:xfrm>
          <a:prstGeom prst="rect">
            <a:avLst/>
          </a:prstGeom>
        </p:spPr>
        <p:txBody>
          <a:bodyPr wrap="square">
            <a:spAutoFit/>
          </a:bodyPr>
          <a:lstStyle/>
          <a:p>
            <a:endParaRPr lang="en-US" altLang="zh-CN" sz="2400" dirty="0" smtClean="0">
              <a:latin typeface="Calibri" panose="020F0502020204030204" pitchFamily="34" charset="0"/>
              <a:cs typeface="Times New Roman" panose="02020603050405020304" pitchFamily="18" charset="0"/>
            </a:endParaRPr>
          </a:p>
          <a:p>
            <a:endParaRPr lang="en-US" altLang="zh-CN" sz="2400" dirty="0" smtClean="0">
              <a:latin typeface="Calibri" panose="020F0502020204030204" pitchFamily="34" charset="0"/>
              <a:cs typeface="Times New Roman" panose="02020603050405020304" pitchFamily="18" charset="0"/>
            </a:endParaRPr>
          </a:p>
        </p:txBody>
      </p:sp>
      <p:sp>
        <p:nvSpPr>
          <p:cNvPr id="21" name="文本框 20"/>
          <p:cNvSpPr txBox="1"/>
          <p:nvPr/>
        </p:nvSpPr>
        <p:spPr>
          <a:xfrm>
            <a:off x="2743199" y="2763920"/>
            <a:ext cx="6959600" cy="2062103"/>
          </a:xfrm>
          <a:prstGeom prst="rect">
            <a:avLst/>
          </a:prstGeom>
          <a:noFill/>
        </p:spPr>
        <p:txBody>
          <a:bodyPr wrap="square" rtlCol="0">
            <a:spAutoFit/>
          </a:bodyPr>
          <a:lstStyle/>
          <a:p>
            <a:pPr algn="ctr"/>
            <a:r>
              <a:rPr lang="zh-CN" altLang="en-US" sz="3200" b="1" dirty="0" smtClean="0"/>
              <a:t>特别感谢 </a:t>
            </a:r>
            <a:endParaRPr lang="en-US" altLang="zh-CN" sz="3200" b="1" dirty="0" smtClean="0"/>
          </a:p>
          <a:p>
            <a:pPr algn="ctr"/>
            <a:r>
              <a:rPr lang="zh-CN" altLang="en-US" sz="3200" dirty="0" smtClean="0"/>
              <a:t>王伟、许利杰老师</a:t>
            </a:r>
            <a:endParaRPr lang="en-US" altLang="zh-CN" sz="3200" dirty="0" smtClean="0"/>
          </a:p>
          <a:p>
            <a:pPr algn="ctr"/>
            <a:r>
              <a:rPr lang="zh-CN" altLang="en-US" sz="3200" dirty="0" smtClean="0"/>
              <a:t>同组师兄师弟师妹们</a:t>
            </a:r>
            <a:endParaRPr lang="en-US" altLang="zh-CN" sz="3200" dirty="0" smtClean="0"/>
          </a:p>
          <a:p>
            <a:pPr algn="ctr"/>
            <a:r>
              <a:rPr lang="zh-CN" altLang="en-US" sz="3200" dirty="0" smtClean="0"/>
              <a:t>继续奋战</a:t>
            </a:r>
            <a:endParaRPr lang="zh-CN" altLang="en-US" sz="3200" dirty="0"/>
          </a:p>
        </p:txBody>
      </p:sp>
    </p:spTree>
    <p:extLst>
      <p:ext uri="{BB962C8B-B14F-4D97-AF65-F5344CB8AC3E}">
        <p14:creationId xmlns:p14="http://schemas.microsoft.com/office/powerpoint/2010/main" val="2306929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628039" y="1015131"/>
            <a:ext cx="5812973" cy="523220"/>
          </a:xfrm>
          <a:prstGeom prst="rect">
            <a:avLst/>
          </a:prstGeom>
          <a:noFill/>
        </p:spPr>
        <p:txBody>
          <a:bodyPr wrap="square" rtlCol="0">
            <a:spAutoFit/>
          </a:bodyPr>
          <a:lstStyle/>
          <a:p>
            <a:r>
              <a:rPr lang="zh-CN" altLang="en-US" sz="2800" dirty="0" smtClean="0"/>
              <a:t>批处理模型：解决静态图计算问题</a:t>
            </a:r>
            <a:endParaRPr lang="zh-CN" altLang="en-US" sz="2800" dirty="0"/>
          </a:p>
        </p:txBody>
      </p:sp>
      <p:sp>
        <p:nvSpPr>
          <p:cNvPr id="26" name="文本框 25"/>
          <p:cNvSpPr txBox="1"/>
          <p:nvPr/>
        </p:nvSpPr>
        <p:spPr>
          <a:xfrm>
            <a:off x="1815059" y="2134678"/>
            <a:ext cx="1992086" cy="584775"/>
          </a:xfrm>
          <a:prstGeom prst="rect">
            <a:avLst/>
          </a:prstGeom>
          <a:noFill/>
        </p:spPr>
        <p:txBody>
          <a:bodyPr wrap="square" rtlCol="0">
            <a:spAutoFit/>
          </a:bodyPr>
          <a:lstStyle/>
          <a:p>
            <a:r>
              <a:rPr lang="en-US" altLang="zh-CN" sz="3200" dirty="0" smtClean="0"/>
              <a:t>BSP</a:t>
            </a:r>
            <a:r>
              <a:rPr lang="zh-CN" altLang="en-US" sz="3200" dirty="0" smtClean="0"/>
              <a:t>模型</a:t>
            </a:r>
            <a:endParaRPr lang="zh-CN" altLang="en-US" sz="3200" dirty="0"/>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82" y="3567507"/>
            <a:ext cx="3657600" cy="1103841"/>
          </a:xfrm>
          <a:prstGeom prst="rect">
            <a:avLst/>
          </a:prstGeom>
        </p:spPr>
      </p:pic>
      <p:pic>
        <p:nvPicPr>
          <p:cNvPr id="28" name="图片 27"/>
          <p:cNvPicPr>
            <a:picLocks noChangeAspect="1"/>
          </p:cNvPicPr>
          <p:nvPr/>
        </p:nvPicPr>
        <p:blipFill>
          <a:blip r:embed="rId4"/>
          <a:stretch>
            <a:fillRect/>
          </a:stretch>
        </p:blipFill>
        <p:spPr>
          <a:xfrm>
            <a:off x="6992482" y="1978992"/>
            <a:ext cx="3642859" cy="1071429"/>
          </a:xfrm>
          <a:prstGeom prst="rect">
            <a:avLst/>
          </a:prstGeom>
        </p:spPr>
      </p:pic>
      <p:pic>
        <p:nvPicPr>
          <p:cNvPr id="29" name="图片 28"/>
          <p:cNvPicPr>
            <a:picLocks noChangeAspect="1"/>
          </p:cNvPicPr>
          <p:nvPr/>
        </p:nvPicPr>
        <p:blipFill rotWithShape="1">
          <a:blip r:embed="rId5">
            <a:extLst>
              <a:ext uri="{28A0092B-C50C-407E-A947-70E740481C1C}">
                <a14:useLocalDpi xmlns:a14="http://schemas.microsoft.com/office/drawing/2010/main" val="0"/>
              </a:ext>
            </a:extLst>
          </a:blip>
          <a:srcRect b="42857"/>
          <a:stretch/>
        </p:blipFill>
        <p:spPr>
          <a:xfrm>
            <a:off x="6977741" y="5036406"/>
            <a:ext cx="3657600" cy="1061357"/>
          </a:xfrm>
          <a:prstGeom prst="rect">
            <a:avLst/>
          </a:prstGeom>
        </p:spPr>
      </p:pic>
      <p:sp>
        <p:nvSpPr>
          <p:cNvPr id="30" name="右箭头 29"/>
          <p:cNvSpPr/>
          <p:nvPr/>
        </p:nvSpPr>
        <p:spPr>
          <a:xfrm>
            <a:off x="5241471" y="3706586"/>
            <a:ext cx="1404258" cy="109401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1" name="标题 1"/>
          <p:cNvSpPr txBox="1">
            <a:spLocks/>
          </p:cNvSpPr>
          <p:nvPr/>
        </p:nvSpPr>
        <p:spPr>
          <a:xfrm>
            <a:off x="0" y="-23878"/>
            <a:ext cx="10515600" cy="865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一、背景和现状</a:t>
            </a:r>
            <a:r>
              <a:rPr lang="en-US" altLang="zh-CN" dirty="0" smtClean="0"/>
              <a:t>-</a:t>
            </a:r>
            <a:r>
              <a:rPr lang="zh-CN" altLang="en-US" sz="2800" dirty="0" smtClean="0"/>
              <a:t>流处理模型</a:t>
            </a:r>
            <a:endParaRPr lang="zh-CN" altLang="en-US" sz="2800" dirty="0"/>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691" y="2729345"/>
            <a:ext cx="4637393" cy="3481679"/>
          </a:xfrm>
          <a:prstGeom prst="rect">
            <a:avLst/>
          </a:prstGeom>
        </p:spPr>
      </p:pic>
    </p:spTree>
    <p:extLst>
      <p:ext uri="{BB962C8B-B14F-4D97-AF65-F5344CB8AC3E}">
        <p14:creationId xmlns:p14="http://schemas.microsoft.com/office/powerpoint/2010/main" val="1690896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一、背景和现状</a:t>
            </a:r>
            <a:r>
              <a:rPr lang="en-US" altLang="zh-CN" dirty="0" smtClean="0"/>
              <a:t>-</a:t>
            </a:r>
            <a:r>
              <a:rPr lang="zh-CN" altLang="en-US" sz="2800" dirty="0"/>
              <a:t>流</a:t>
            </a:r>
            <a:r>
              <a:rPr lang="zh-CN" altLang="en-US" sz="2800" dirty="0" smtClean="0"/>
              <a:t>处理模型</a:t>
            </a:r>
            <a:endParaRPr lang="zh-CN" altLang="en-US" sz="2800" dirty="0"/>
          </a:p>
        </p:txBody>
      </p:sp>
      <p:grpSp>
        <p:nvGrpSpPr>
          <p:cNvPr id="13" name="组合 12"/>
          <p:cNvGrpSpPr/>
          <p:nvPr/>
        </p:nvGrpSpPr>
        <p:grpSpPr>
          <a:xfrm>
            <a:off x="780527" y="3999858"/>
            <a:ext cx="9762369" cy="2558037"/>
            <a:chOff x="753231" y="3494882"/>
            <a:chExt cx="9762369" cy="2558037"/>
          </a:xfrm>
        </p:grpSpPr>
        <p:sp>
          <p:nvSpPr>
            <p:cNvPr id="10" name="文本框 9"/>
            <p:cNvSpPr txBox="1"/>
            <p:nvPr/>
          </p:nvSpPr>
          <p:spPr>
            <a:xfrm>
              <a:off x="753231" y="4349519"/>
              <a:ext cx="1992086" cy="584775"/>
            </a:xfrm>
            <a:prstGeom prst="rect">
              <a:avLst/>
            </a:prstGeom>
            <a:noFill/>
          </p:spPr>
          <p:txBody>
            <a:bodyPr wrap="square" rtlCol="0">
              <a:spAutoFit/>
            </a:bodyPr>
            <a:lstStyle/>
            <a:p>
              <a:r>
                <a:rPr lang="zh-CN" altLang="en-US" sz="3200" dirty="0" smtClean="0"/>
                <a:t>流</a:t>
              </a:r>
              <a:r>
                <a:rPr lang="zh-CN" altLang="en-US" sz="3200" dirty="0"/>
                <a:t>计算</a:t>
              </a:r>
            </a:p>
          </p:txBody>
        </p:sp>
        <p:grpSp>
          <p:nvGrpSpPr>
            <p:cNvPr id="7" name="组合 6"/>
            <p:cNvGrpSpPr/>
            <p:nvPr/>
          </p:nvGrpSpPr>
          <p:grpSpPr>
            <a:xfrm>
              <a:off x="3158483" y="3517890"/>
              <a:ext cx="3064408" cy="2535029"/>
              <a:chOff x="2922410" y="3563122"/>
              <a:chExt cx="3064408" cy="2535029"/>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4080" t="17313" r="6667" b="3483"/>
              <a:stretch/>
            </p:blipFill>
            <p:spPr>
              <a:xfrm>
                <a:off x="2922410" y="4058628"/>
                <a:ext cx="3064408" cy="2039523"/>
              </a:xfrm>
              <a:prstGeom prst="rect">
                <a:avLst/>
              </a:prstGeom>
            </p:spPr>
          </p:pic>
          <p:sp>
            <p:nvSpPr>
              <p:cNvPr id="6" name="矩形 5"/>
              <p:cNvSpPr/>
              <p:nvPr/>
            </p:nvSpPr>
            <p:spPr>
              <a:xfrm>
                <a:off x="3739241" y="3563122"/>
                <a:ext cx="1967205" cy="369332"/>
              </a:xfrm>
              <a:prstGeom prst="rect">
                <a:avLst/>
              </a:prstGeom>
            </p:spPr>
            <p:txBody>
              <a:bodyPr wrap="none">
                <a:spAutoFit/>
              </a:bodyPr>
              <a:lstStyle/>
              <a:p>
                <a:r>
                  <a:rPr lang="zh-CN" altLang="en-US" dirty="0" smtClean="0"/>
                  <a:t>采样（</a:t>
                </a:r>
                <a:r>
                  <a:rPr lang="en-US" altLang="zh-CN" dirty="0" smtClean="0"/>
                  <a:t>Sampling</a:t>
                </a:r>
                <a:r>
                  <a:rPr lang="zh-CN" altLang="en-US" dirty="0" smtClean="0"/>
                  <a:t>）</a:t>
                </a:r>
                <a:endParaRPr lang="zh-CN" altLang="en-US" dirty="0"/>
              </a:p>
            </p:txBody>
          </p:sp>
        </p:grpSp>
        <p:grpSp>
          <p:nvGrpSpPr>
            <p:cNvPr id="8" name="组合 7"/>
            <p:cNvGrpSpPr/>
            <p:nvPr/>
          </p:nvGrpSpPr>
          <p:grpSpPr>
            <a:xfrm>
              <a:off x="6636057" y="3494882"/>
              <a:ext cx="3879543" cy="2558037"/>
              <a:chOff x="6930828" y="3494882"/>
              <a:chExt cx="3879543" cy="2558037"/>
            </a:xfrm>
          </p:grpSpPr>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0828" y="4058628"/>
                <a:ext cx="3879543" cy="1994291"/>
              </a:xfrm>
              <a:prstGeom prst="rect">
                <a:avLst/>
              </a:prstGeom>
            </p:spPr>
          </p:pic>
          <p:sp>
            <p:nvSpPr>
              <p:cNvPr id="14" name="文本框 13"/>
              <p:cNvSpPr txBox="1"/>
              <p:nvPr/>
            </p:nvSpPr>
            <p:spPr>
              <a:xfrm>
                <a:off x="7938038" y="3494882"/>
                <a:ext cx="2548398" cy="369332"/>
              </a:xfrm>
              <a:prstGeom prst="rect">
                <a:avLst/>
              </a:prstGeom>
              <a:noFill/>
            </p:spPr>
            <p:txBody>
              <a:bodyPr wrap="square" rtlCol="0">
                <a:spAutoFit/>
              </a:bodyPr>
              <a:lstStyle/>
              <a:p>
                <a:r>
                  <a:rPr lang="zh-CN" altLang="en-US" dirty="0"/>
                  <a:t>概要（</a:t>
                </a:r>
                <a:r>
                  <a:rPr lang="en-US" altLang="zh-CN" dirty="0" smtClean="0"/>
                  <a:t>summarization</a:t>
                </a:r>
                <a:r>
                  <a:rPr lang="zh-CN" altLang="en-US" dirty="0" smtClean="0"/>
                  <a:t>）</a:t>
                </a:r>
                <a:endParaRPr lang="zh-CN" altLang="en-US" sz="3200" dirty="0"/>
              </a:p>
            </p:txBody>
          </p:sp>
        </p:grpSp>
      </p:grpSp>
      <p:grpSp>
        <p:nvGrpSpPr>
          <p:cNvPr id="19" name="组合 18"/>
          <p:cNvGrpSpPr/>
          <p:nvPr/>
        </p:nvGrpSpPr>
        <p:grpSpPr>
          <a:xfrm>
            <a:off x="823587" y="1471616"/>
            <a:ext cx="9651069" cy="2120186"/>
            <a:chOff x="823587" y="1157712"/>
            <a:chExt cx="9651069" cy="2120186"/>
          </a:xfrm>
        </p:grpSpPr>
        <p:sp>
          <p:nvSpPr>
            <p:cNvPr id="26" name="文本框 25"/>
            <p:cNvSpPr txBox="1"/>
            <p:nvPr/>
          </p:nvSpPr>
          <p:spPr>
            <a:xfrm>
              <a:off x="823587" y="1842867"/>
              <a:ext cx="1992086" cy="584775"/>
            </a:xfrm>
            <a:prstGeom prst="rect">
              <a:avLst/>
            </a:prstGeom>
            <a:noFill/>
          </p:spPr>
          <p:txBody>
            <a:bodyPr wrap="square" rtlCol="0">
              <a:spAutoFit/>
            </a:bodyPr>
            <a:lstStyle/>
            <a:p>
              <a:r>
                <a:rPr lang="zh-CN" altLang="en-US" sz="3200" dirty="0"/>
                <a:t>流式图</a:t>
              </a: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6581" y="1604540"/>
              <a:ext cx="3648075" cy="1257300"/>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7110" y="1477673"/>
              <a:ext cx="2533650" cy="1800225"/>
            </a:xfrm>
            <a:prstGeom prst="rect">
              <a:avLst/>
            </a:prstGeom>
          </p:spPr>
        </p:pic>
        <p:sp>
          <p:nvSpPr>
            <p:cNvPr id="17" name="矩形 16"/>
            <p:cNvSpPr/>
            <p:nvPr/>
          </p:nvSpPr>
          <p:spPr>
            <a:xfrm>
              <a:off x="3640747" y="1157712"/>
              <a:ext cx="2153666" cy="369332"/>
            </a:xfrm>
            <a:prstGeom prst="rect">
              <a:avLst/>
            </a:prstGeom>
          </p:spPr>
          <p:txBody>
            <a:bodyPr wrap="none">
              <a:spAutoFit/>
            </a:bodyPr>
            <a:lstStyle/>
            <a:p>
              <a:r>
                <a:rPr lang="en-US" altLang="zh-CN" dirty="0" smtClean="0"/>
                <a:t>Cash Register Model </a:t>
              </a:r>
              <a:endParaRPr lang="zh-CN" altLang="en-US" dirty="0"/>
            </a:p>
          </p:txBody>
        </p:sp>
      </p:grpSp>
      <p:sp>
        <p:nvSpPr>
          <p:cNvPr id="25" name="文本框 24"/>
          <p:cNvSpPr txBox="1"/>
          <p:nvPr/>
        </p:nvSpPr>
        <p:spPr>
          <a:xfrm>
            <a:off x="7547731" y="1309264"/>
            <a:ext cx="2129051" cy="584775"/>
          </a:xfrm>
          <a:prstGeom prst="rect">
            <a:avLst/>
          </a:prstGeom>
          <a:noFill/>
        </p:spPr>
        <p:txBody>
          <a:bodyPr wrap="square" rtlCol="0">
            <a:spAutoFit/>
          </a:bodyPr>
          <a:lstStyle/>
          <a:p>
            <a:pPr algn="ctr"/>
            <a:r>
              <a:rPr lang="en-US" altLang="zh-CN" dirty="0"/>
              <a:t>Turnstile</a:t>
            </a:r>
            <a:r>
              <a:rPr lang="en-US" altLang="zh-CN" sz="3200" dirty="0"/>
              <a:t> </a:t>
            </a:r>
            <a:r>
              <a:rPr lang="en-US" altLang="zh-CN" dirty="0"/>
              <a:t>Model</a:t>
            </a:r>
            <a:r>
              <a:rPr lang="en-US" altLang="zh-CN" sz="3200" dirty="0"/>
              <a:t> </a:t>
            </a:r>
            <a:endParaRPr lang="zh-CN" altLang="en-US" sz="3200" dirty="0"/>
          </a:p>
        </p:txBody>
      </p:sp>
      <p:sp>
        <p:nvSpPr>
          <p:cNvPr id="18" name="下箭头 17"/>
          <p:cNvSpPr/>
          <p:nvPr/>
        </p:nvSpPr>
        <p:spPr>
          <a:xfrm>
            <a:off x="1164538" y="3259279"/>
            <a:ext cx="655092" cy="945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628039" y="1015131"/>
            <a:ext cx="5812973" cy="523220"/>
          </a:xfrm>
          <a:prstGeom prst="rect">
            <a:avLst/>
          </a:prstGeom>
          <a:noFill/>
        </p:spPr>
        <p:txBody>
          <a:bodyPr wrap="square" rtlCol="0">
            <a:spAutoFit/>
          </a:bodyPr>
          <a:lstStyle/>
          <a:p>
            <a:r>
              <a:rPr lang="zh-CN" altLang="en-US" sz="2800" dirty="0"/>
              <a:t>流</a:t>
            </a:r>
            <a:r>
              <a:rPr lang="zh-CN" altLang="en-US" sz="2800" dirty="0" smtClean="0"/>
              <a:t>处理模型：解决动态图计算问题</a:t>
            </a:r>
            <a:endParaRPr lang="zh-CN" altLang="en-US" sz="2800" dirty="0"/>
          </a:p>
        </p:txBody>
      </p:sp>
    </p:spTree>
    <p:extLst>
      <p:ext uri="{BB962C8B-B14F-4D97-AF65-F5344CB8AC3E}">
        <p14:creationId xmlns:p14="http://schemas.microsoft.com/office/powerpoint/2010/main" val="2097617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一、背景和现状</a:t>
            </a:r>
            <a:r>
              <a:rPr lang="en-US" altLang="zh-CN" dirty="0" smtClean="0"/>
              <a:t>-</a:t>
            </a:r>
            <a:r>
              <a:rPr lang="zh-CN" altLang="en-US" sz="2800" dirty="0" smtClean="0"/>
              <a:t>模型比较</a:t>
            </a:r>
            <a:endParaRPr lang="zh-CN" altLang="en-US" sz="2800" dirty="0"/>
          </a:p>
        </p:txBody>
      </p:sp>
      <p:sp>
        <p:nvSpPr>
          <p:cNvPr id="20" name="文本框 19"/>
          <p:cNvSpPr txBox="1"/>
          <p:nvPr/>
        </p:nvSpPr>
        <p:spPr>
          <a:xfrm>
            <a:off x="2841395" y="1580144"/>
            <a:ext cx="5651849" cy="646331"/>
          </a:xfrm>
          <a:prstGeom prst="rect">
            <a:avLst/>
          </a:prstGeom>
          <a:noFill/>
        </p:spPr>
        <p:txBody>
          <a:bodyPr wrap="square" rtlCol="0">
            <a:spAutoFit/>
          </a:bodyPr>
          <a:lstStyle/>
          <a:p>
            <a:r>
              <a:rPr lang="zh-CN" altLang="en-US" sz="3600" dirty="0" smtClean="0"/>
              <a:t>批处理模型 </a:t>
            </a:r>
            <a:r>
              <a:rPr lang="en-US" altLang="zh-CN" sz="3600" dirty="0" smtClean="0"/>
              <a:t>VS </a:t>
            </a:r>
            <a:r>
              <a:rPr lang="zh-CN" altLang="en-US" sz="3600" dirty="0" smtClean="0"/>
              <a:t>流处理模型</a:t>
            </a:r>
            <a:endParaRPr lang="zh-CN" altLang="en-US" sz="3600" dirty="0"/>
          </a:p>
        </p:txBody>
      </p:sp>
      <p:cxnSp>
        <p:nvCxnSpPr>
          <p:cNvPr id="21" name="直接连接符 20"/>
          <p:cNvCxnSpPr/>
          <p:nvPr/>
        </p:nvCxnSpPr>
        <p:spPr>
          <a:xfrm>
            <a:off x="5667319" y="2367643"/>
            <a:ext cx="1" cy="33907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58895" y="2724198"/>
            <a:ext cx="2239177" cy="3046988"/>
          </a:xfrm>
          <a:prstGeom prst="rect">
            <a:avLst/>
          </a:prstGeom>
          <a:noFill/>
        </p:spPr>
        <p:txBody>
          <a:bodyPr wrap="square" rtlCol="0">
            <a:spAutoFit/>
          </a:bodyPr>
          <a:lstStyle/>
          <a:p>
            <a:r>
              <a:rPr lang="zh-CN" altLang="en-US" sz="2400" dirty="0" smtClean="0"/>
              <a:t>静态图数据</a:t>
            </a:r>
            <a:endParaRPr lang="en-US" altLang="zh-CN" sz="2400" dirty="0" smtClean="0"/>
          </a:p>
          <a:p>
            <a:endParaRPr lang="en-US" altLang="zh-CN" sz="2400" dirty="0" smtClean="0"/>
          </a:p>
          <a:p>
            <a:r>
              <a:rPr lang="zh-CN" altLang="en-US" sz="2400" dirty="0" smtClean="0"/>
              <a:t>离线计算</a:t>
            </a:r>
            <a:endParaRPr lang="en-US" altLang="zh-CN" sz="2400" dirty="0" smtClean="0"/>
          </a:p>
          <a:p>
            <a:r>
              <a:rPr lang="zh-CN" altLang="en-US" sz="2400" dirty="0" smtClean="0"/>
              <a:t>占用较多内存</a:t>
            </a:r>
            <a:endParaRPr lang="en-US" altLang="zh-CN" sz="2400" dirty="0" smtClean="0"/>
          </a:p>
          <a:p>
            <a:endParaRPr lang="en-US" altLang="zh-CN" sz="2400" dirty="0" smtClean="0"/>
          </a:p>
          <a:p>
            <a:r>
              <a:rPr lang="zh-CN" altLang="en-US" sz="2400" dirty="0" smtClean="0"/>
              <a:t>模型通用性强</a:t>
            </a:r>
            <a:endParaRPr lang="en-US" altLang="zh-CN" sz="2400" dirty="0" smtClean="0"/>
          </a:p>
          <a:p>
            <a:r>
              <a:rPr lang="zh-CN" altLang="en-US" sz="2400" dirty="0" smtClean="0"/>
              <a:t>计算结果准确</a:t>
            </a:r>
            <a:endParaRPr lang="en-US" altLang="zh-CN" sz="2400" dirty="0" smtClean="0"/>
          </a:p>
          <a:p>
            <a:endParaRPr lang="en-US" altLang="zh-CN" sz="2400" dirty="0" smtClean="0"/>
          </a:p>
        </p:txBody>
      </p:sp>
      <p:sp>
        <p:nvSpPr>
          <p:cNvPr id="27" name="文本框 26"/>
          <p:cNvSpPr txBox="1"/>
          <p:nvPr/>
        </p:nvSpPr>
        <p:spPr>
          <a:xfrm>
            <a:off x="6228667" y="2717896"/>
            <a:ext cx="2981373" cy="2677656"/>
          </a:xfrm>
          <a:prstGeom prst="rect">
            <a:avLst/>
          </a:prstGeom>
          <a:noFill/>
        </p:spPr>
        <p:txBody>
          <a:bodyPr wrap="square" rtlCol="0">
            <a:spAutoFit/>
          </a:bodyPr>
          <a:lstStyle/>
          <a:p>
            <a:r>
              <a:rPr lang="zh-CN" altLang="en-US" sz="2400" dirty="0" smtClean="0"/>
              <a:t>动态图数据</a:t>
            </a:r>
            <a:endParaRPr lang="en-US" altLang="zh-CN" sz="2400" dirty="0" smtClean="0"/>
          </a:p>
          <a:p>
            <a:endParaRPr lang="en-US" altLang="zh-CN" sz="2400" dirty="0" smtClean="0"/>
          </a:p>
          <a:p>
            <a:r>
              <a:rPr lang="zh-CN" altLang="en-US" sz="2400" dirty="0"/>
              <a:t>实时</a:t>
            </a:r>
            <a:r>
              <a:rPr lang="zh-CN" altLang="en-US" sz="2400" dirty="0" smtClean="0"/>
              <a:t>计算</a:t>
            </a:r>
            <a:endParaRPr lang="en-US" altLang="zh-CN" sz="2400" dirty="0"/>
          </a:p>
          <a:p>
            <a:r>
              <a:rPr lang="zh-CN" altLang="en-US" sz="2400" dirty="0" smtClean="0"/>
              <a:t>占用较少内存</a:t>
            </a:r>
            <a:endParaRPr lang="en-US" altLang="zh-CN" sz="2400" dirty="0" smtClean="0"/>
          </a:p>
          <a:p>
            <a:endParaRPr lang="en-US" altLang="zh-CN" sz="2400" dirty="0" smtClean="0"/>
          </a:p>
          <a:p>
            <a:r>
              <a:rPr lang="zh-CN" altLang="en-US" sz="2400" dirty="0" smtClean="0"/>
              <a:t>模型通用性差</a:t>
            </a:r>
            <a:endParaRPr lang="en-US" altLang="zh-CN" sz="2400" dirty="0" smtClean="0"/>
          </a:p>
          <a:p>
            <a:r>
              <a:rPr lang="zh-CN" altLang="en-US" sz="2400" dirty="0" smtClean="0"/>
              <a:t>估计计算</a:t>
            </a:r>
            <a:endParaRPr lang="en-US" altLang="zh-CN" sz="2400" dirty="0" smtClean="0"/>
          </a:p>
        </p:txBody>
      </p:sp>
    </p:spTree>
    <p:extLst>
      <p:ext uri="{BB962C8B-B14F-4D97-AF65-F5344CB8AC3E}">
        <p14:creationId xmlns:p14="http://schemas.microsoft.com/office/powerpoint/2010/main" val="3378914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a:t>二</a:t>
            </a:r>
            <a:r>
              <a:rPr lang="zh-CN" altLang="en-US" dirty="0" smtClean="0"/>
              <a:t>、研究问题</a:t>
            </a:r>
            <a:endParaRPr lang="zh-CN" altLang="en-US" sz="2800" dirty="0"/>
          </a:p>
        </p:txBody>
      </p:sp>
      <p:grpSp>
        <p:nvGrpSpPr>
          <p:cNvPr id="3" name="组合 2"/>
          <p:cNvGrpSpPr/>
          <p:nvPr/>
        </p:nvGrpSpPr>
        <p:grpSpPr>
          <a:xfrm>
            <a:off x="1220344" y="1272604"/>
            <a:ext cx="9892156" cy="4505886"/>
            <a:chOff x="2841395" y="1684633"/>
            <a:chExt cx="11570257" cy="4724249"/>
          </a:xfrm>
        </p:grpSpPr>
        <p:sp>
          <p:nvSpPr>
            <p:cNvPr id="20" name="文本框 19"/>
            <p:cNvSpPr txBox="1"/>
            <p:nvPr/>
          </p:nvSpPr>
          <p:spPr>
            <a:xfrm>
              <a:off x="3287028" y="1686667"/>
              <a:ext cx="5651849" cy="548575"/>
            </a:xfrm>
            <a:prstGeom prst="rect">
              <a:avLst/>
            </a:prstGeom>
            <a:noFill/>
          </p:spPr>
          <p:txBody>
            <a:bodyPr wrap="square" rtlCol="0">
              <a:spAutoFit/>
            </a:bodyPr>
            <a:lstStyle/>
            <a:p>
              <a:pPr algn="ctr"/>
              <a:r>
                <a:rPr lang="zh-CN" altLang="en-US" sz="2800" dirty="0" smtClean="0"/>
                <a:t>批处理模型 </a:t>
              </a:r>
              <a:r>
                <a:rPr lang="en-US" altLang="zh-CN" sz="2800" dirty="0" smtClean="0"/>
                <a:t>VS </a:t>
              </a:r>
              <a:r>
                <a:rPr lang="zh-CN" altLang="en-US" sz="2800" dirty="0" smtClean="0"/>
                <a:t>流处理模型</a:t>
              </a:r>
              <a:endParaRPr lang="zh-CN" altLang="en-US" sz="2800" dirty="0"/>
            </a:p>
          </p:txBody>
        </p:sp>
        <p:cxnSp>
          <p:nvCxnSpPr>
            <p:cNvPr id="21" name="直接连接符 20"/>
            <p:cNvCxnSpPr/>
            <p:nvPr/>
          </p:nvCxnSpPr>
          <p:spPr>
            <a:xfrm>
              <a:off x="6119448" y="2630991"/>
              <a:ext cx="0" cy="377789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841395" y="2630992"/>
              <a:ext cx="3054096" cy="3581875"/>
            </a:xfrm>
            <a:prstGeom prst="rect">
              <a:avLst/>
            </a:prstGeom>
            <a:noFill/>
          </p:spPr>
          <p:txBody>
            <a:bodyPr wrap="square" rtlCol="0">
              <a:spAutoFit/>
            </a:bodyPr>
            <a:lstStyle/>
            <a:p>
              <a:pPr algn="ctr"/>
              <a:r>
                <a:rPr lang="zh-CN" altLang="en-US" sz="2400" dirty="0" smtClean="0"/>
                <a:t>静态图数据</a:t>
              </a:r>
              <a:endParaRPr lang="en-US" altLang="zh-CN" sz="2400" dirty="0" smtClean="0"/>
            </a:p>
            <a:p>
              <a:pPr algn="ctr"/>
              <a:endParaRPr lang="en-US" altLang="zh-CN" sz="2400" dirty="0" smtClean="0"/>
            </a:p>
            <a:p>
              <a:pPr algn="ctr"/>
              <a:r>
                <a:rPr lang="zh-CN" altLang="en-US" sz="2400" dirty="0" smtClean="0"/>
                <a:t>离线计算</a:t>
              </a:r>
              <a:endParaRPr lang="en-US" altLang="zh-CN" sz="2400" dirty="0" smtClean="0"/>
            </a:p>
            <a:p>
              <a:pPr algn="ctr"/>
              <a:endParaRPr lang="en-US" altLang="zh-CN" sz="2400" dirty="0" smtClean="0"/>
            </a:p>
            <a:p>
              <a:pPr algn="ctr"/>
              <a:r>
                <a:rPr lang="zh-CN" altLang="en-US" sz="2400" dirty="0" smtClean="0"/>
                <a:t>占用较多内存</a:t>
              </a:r>
              <a:endParaRPr lang="en-US" altLang="zh-CN" sz="2400" dirty="0" smtClean="0"/>
            </a:p>
            <a:p>
              <a:pPr algn="ctr"/>
              <a:endParaRPr lang="en-US" altLang="zh-CN" sz="2400" dirty="0" smtClean="0"/>
            </a:p>
            <a:p>
              <a:pPr algn="ctr"/>
              <a:r>
                <a:rPr lang="zh-CN" altLang="en-US" sz="2400" dirty="0" smtClean="0"/>
                <a:t>模型通用性强</a:t>
              </a:r>
              <a:endParaRPr lang="en-US" altLang="zh-CN" sz="2400" dirty="0" smtClean="0"/>
            </a:p>
            <a:p>
              <a:pPr algn="ctr"/>
              <a:endParaRPr lang="en-US" altLang="zh-CN" sz="2400" dirty="0" smtClean="0"/>
            </a:p>
            <a:p>
              <a:pPr algn="ctr"/>
              <a:r>
                <a:rPr lang="zh-CN" altLang="en-US" sz="2400" dirty="0" smtClean="0"/>
                <a:t>计算结果准确</a:t>
              </a:r>
              <a:endParaRPr lang="en-US" altLang="zh-CN" sz="2400" dirty="0" smtClean="0"/>
            </a:p>
          </p:txBody>
        </p:sp>
        <p:sp>
          <p:nvSpPr>
            <p:cNvPr id="27" name="文本框 26"/>
            <p:cNvSpPr txBox="1"/>
            <p:nvPr/>
          </p:nvSpPr>
          <p:spPr>
            <a:xfrm>
              <a:off x="6254068" y="2630991"/>
              <a:ext cx="2981373" cy="3581875"/>
            </a:xfrm>
            <a:prstGeom prst="rect">
              <a:avLst/>
            </a:prstGeom>
            <a:noFill/>
          </p:spPr>
          <p:txBody>
            <a:bodyPr wrap="square" rtlCol="0">
              <a:spAutoFit/>
            </a:bodyPr>
            <a:lstStyle/>
            <a:p>
              <a:pPr algn="ctr"/>
              <a:r>
                <a:rPr lang="zh-CN" altLang="en-US" sz="2400" dirty="0" smtClean="0"/>
                <a:t>动态图数据</a:t>
              </a:r>
              <a:endParaRPr lang="en-US" altLang="zh-CN" sz="2400" dirty="0" smtClean="0"/>
            </a:p>
            <a:p>
              <a:pPr algn="ctr"/>
              <a:endParaRPr lang="en-US" altLang="zh-CN" sz="2400" dirty="0" smtClean="0"/>
            </a:p>
            <a:p>
              <a:pPr algn="ctr"/>
              <a:r>
                <a:rPr lang="zh-CN" altLang="en-US" sz="2400" dirty="0"/>
                <a:t>实时</a:t>
              </a:r>
              <a:r>
                <a:rPr lang="zh-CN" altLang="en-US" sz="2400" dirty="0" smtClean="0"/>
                <a:t>计算</a:t>
              </a:r>
              <a:endParaRPr lang="en-US" altLang="zh-CN" sz="2400" dirty="0" smtClean="0"/>
            </a:p>
            <a:p>
              <a:pPr algn="ctr"/>
              <a:endParaRPr lang="en-US" altLang="zh-CN" sz="2400" dirty="0"/>
            </a:p>
            <a:p>
              <a:pPr algn="ctr"/>
              <a:r>
                <a:rPr lang="zh-CN" altLang="en-US" sz="2400" dirty="0" smtClean="0"/>
                <a:t>占用较少内存</a:t>
              </a:r>
              <a:endParaRPr lang="en-US" altLang="zh-CN" sz="2400" dirty="0" smtClean="0"/>
            </a:p>
            <a:p>
              <a:pPr algn="ctr"/>
              <a:endParaRPr lang="en-US" altLang="zh-CN" sz="2400" dirty="0" smtClean="0"/>
            </a:p>
            <a:p>
              <a:pPr algn="ctr"/>
              <a:r>
                <a:rPr lang="zh-CN" altLang="en-US" sz="2400" dirty="0" smtClean="0"/>
                <a:t>模型通用性差</a:t>
              </a:r>
              <a:endParaRPr lang="en-US" altLang="zh-CN" sz="2400" dirty="0" smtClean="0"/>
            </a:p>
            <a:p>
              <a:pPr algn="ctr"/>
              <a:endParaRPr lang="en-US" altLang="zh-CN" sz="2400" dirty="0" smtClean="0"/>
            </a:p>
            <a:p>
              <a:pPr algn="ctr"/>
              <a:r>
                <a:rPr lang="zh-CN" altLang="en-US" sz="2400" dirty="0" smtClean="0"/>
                <a:t>估计计算</a:t>
              </a:r>
              <a:endParaRPr lang="en-US" altLang="zh-CN" sz="2400" dirty="0" smtClean="0"/>
            </a:p>
          </p:txBody>
        </p:sp>
        <p:sp>
          <p:nvSpPr>
            <p:cNvPr id="42" name="文本框 41"/>
            <p:cNvSpPr txBox="1"/>
            <p:nvPr/>
          </p:nvSpPr>
          <p:spPr>
            <a:xfrm>
              <a:off x="8759803" y="1684633"/>
              <a:ext cx="5651849" cy="548575"/>
            </a:xfrm>
            <a:prstGeom prst="rect">
              <a:avLst/>
            </a:prstGeom>
            <a:noFill/>
          </p:spPr>
          <p:txBody>
            <a:bodyPr wrap="square" rtlCol="0">
              <a:spAutoFit/>
            </a:bodyPr>
            <a:lstStyle/>
            <a:p>
              <a:pPr algn="ctr"/>
              <a:r>
                <a:rPr lang="zh-CN" altLang="en-US" sz="2800" dirty="0" smtClean="0"/>
                <a:t>总结问题</a:t>
              </a:r>
              <a:endParaRPr lang="zh-CN" altLang="en-US" sz="2800" dirty="0"/>
            </a:p>
          </p:txBody>
        </p:sp>
      </p:grpSp>
      <p:cxnSp>
        <p:nvCxnSpPr>
          <p:cNvPr id="18" name="直接箭头连接符 17"/>
          <p:cNvCxnSpPr/>
          <p:nvPr/>
        </p:nvCxnSpPr>
        <p:spPr>
          <a:xfrm flipV="1">
            <a:off x="1358900" y="2616200"/>
            <a:ext cx="5328124"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346280" y="2175226"/>
            <a:ext cx="3256020" cy="461665"/>
          </a:xfrm>
          <a:prstGeom prst="rect">
            <a:avLst/>
          </a:prstGeom>
          <a:noFill/>
        </p:spPr>
        <p:txBody>
          <a:bodyPr wrap="none" rtlCol="0">
            <a:spAutoFit/>
          </a:bodyPr>
          <a:lstStyle/>
          <a:p>
            <a:pPr algn="ctr"/>
            <a:r>
              <a:rPr lang="en-US" altLang="zh-CN" sz="2400" dirty="0" smtClean="0"/>
              <a:t>1. </a:t>
            </a:r>
            <a:r>
              <a:rPr lang="zh-CN" altLang="en-US" sz="2400" dirty="0" smtClean="0"/>
              <a:t>图数据是动态变化的</a:t>
            </a:r>
            <a:endParaRPr lang="zh-CN" altLang="en-US" sz="2400" dirty="0"/>
          </a:p>
        </p:txBody>
      </p:sp>
      <p:cxnSp>
        <p:nvCxnSpPr>
          <p:cNvPr id="34" name="直接箭头连接符 33"/>
          <p:cNvCxnSpPr/>
          <p:nvPr/>
        </p:nvCxnSpPr>
        <p:spPr>
          <a:xfrm flipV="1">
            <a:off x="1320710" y="3314700"/>
            <a:ext cx="5328124"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346280" y="2861026"/>
            <a:ext cx="2948243" cy="461665"/>
          </a:xfrm>
          <a:prstGeom prst="rect">
            <a:avLst/>
          </a:prstGeom>
          <a:noFill/>
        </p:spPr>
        <p:txBody>
          <a:bodyPr wrap="none" rtlCol="0">
            <a:spAutoFit/>
          </a:bodyPr>
          <a:lstStyle/>
          <a:p>
            <a:pPr algn="ctr"/>
            <a:r>
              <a:rPr lang="en-US" altLang="zh-CN" sz="2400" dirty="0"/>
              <a:t>2</a:t>
            </a:r>
            <a:r>
              <a:rPr lang="en-US" altLang="zh-CN" sz="2400" dirty="0" smtClean="0"/>
              <a:t>. </a:t>
            </a:r>
            <a:r>
              <a:rPr lang="zh-CN" altLang="en-US" sz="2400" dirty="0" smtClean="0"/>
              <a:t>计算结果是实时的</a:t>
            </a:r>
            <a:endParaRPr lang="zh-CN" altLang="en-US" sz="2400" dirty="0"/>
          </a:p>
        </p:txBody>
      </p:sp>
      <p:cxnSp>
        <p:nvCxnSpPr>
          <p:cNvPr id="36" name="直接箭头连接符 35"/>
          <p:cNvCxnSpPr/>
          <p:nvPr/>
        </p:nvCxnSpPr>
        <p:spPr>
          <a:xfrm flipV="1">
            <a:off x="1320710" y="4022160"/>
            <a:ext cx="5328124"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346280" y="3604573"/>
            <a:ext cx="3256020" cy="461665"/>
          </a:xfrm>
          <a:prstGeom prst="rect">
            <a:avLst/>
          </a:prstGeom>
          <a:noFill/>
        </p:spPr>
        <p:txBody>
          <a:bodyPr wrap="none" rtlCol="0">
            <a:spAutoFit/>
          </a:bodyPr>
          <a:lstStyle/>
          <a:p>
            <a:pPr algn="ctr"/>
            <a:r>
              <a:rPr lang="en-US" altLang="zh-CN" sz="2400" dirty="0"/>
              <a:t>3</a:t>
            </a:r>
            <a:r>
              <a:rPr lang="en-US" altLang="zh-CN" sz="2400" dirty="0" smtClean="0"/>
              <a:t>. </a:t>
            </a:r>
            <a:r>
              <a:rPr lang="zh-CN" altLang="en-US" sz="2400" dirty="0" smtClean="0"/>
              <a:t>占用少量的内存空间</a:t>
            </a:r>
            <a:endParaRPr lang="zh-CN" altLang="en-US" sz="2400" dirty="0"/>
          </a:p>
        </p:txBody>
      </p:sp>
      <p:cxnSp>
        <p:nvCxnSpPr>
          <p:cNvPr id="38" name="直接箭头连接符 37"/>
          <p:cNvCxnSpPr/>
          <p:nvPr/>
        </p:nvCxnSpPr>
        <p:spPr>
          <a:xfrm flipV="1">
            <a:off x="1358900" y="4749636"/>
            <a:ext cx="5328124"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346280" y="4310020"/>
            <a:ext cx="3256020" cy="461665"/>
          </a:xfrm>
          <a:prstGeom prst="rect">
            <a:avLst/>
          </a:prstGeom>
          <a:noFill/>
        </p:spPr>
        <p:txBody>
          <a:bodyPr wrap="none" rtlCol="0">
            <a:spAutoFit/>
          </a:bodyPr>
          <a:lstStyle/>
          <a:p>
            <a:pPr algn="ctr"/>
            <a:r>
              <a:rPr lang="en-US" altLang="zh-CN" sz="2400" dirty="0" smtClean="0"/>
              <a:t>4. </a:t>
            </a:r>
            <a:r>
              <a:rPr lang="zh-CN" altLang="en-US" sz="2400" dirty="0" smtClean="0"/>
              <a:t>建立统一的计算模型</a:t>
            </a:r>
            <a:endParaRPr lang="zh-CN" altLang="en-US" sz="2400" dirty="0"/>
          </a:p>
        </p:txBody>
      </p:sp>
      <p:sp>
        <p:nvSpPr>
          <p:cNvPr id="40" name="文本框 39"/>
          <p:cNvSpPr txBox="1"/>
          <p:nvPr/>
        </p:nvSpPr>
        <p:spPr>
          <a:xfrm>
            <a:off x="7346280" y="5142760"/>
            <a:ext cx="2948243" cy="461665"/>
          </a:xfrm>
          <a:prstGeom prst="rect">
            <a:avLst/>
          </a:prstGeom>
          <a:noFill/>
        </p:spPr>
        <p:txBody>
          <a:bodyPr wrap="none" rtlCol="0">
            <a:spAutoFit/>
          </a:bodyPr>
          <a:lstStyle/>
          <a:p>
            <a:pPr algn="ctr"/>
            <a:r>
              <a:rPr lang="en-US" altLang="zh-CN" sz="2400" dirty="0"/>
              <a:t>5</a:t>
            </a:r>
            <a:r>
              <a:rPr lang="en-US" altLang="zh-CN" sz="2400" dirty="0" smtClean="0"/>
              <a:t>. </a:t>
            </a:r>
            <a:r>
              <a:rPr lang="zh-CN" altLang="en-US" sz="2400" dirty="0" smtClean="0"/>
              <a:t>计算结果是准确的</a:t>
            </a:r>
            <a:endParaRPr lang="zh-CN" altLang="en-US" sz="2400" dirty="0"/>
          </a:p>
        </p:txBody>
      </p:sp>
      <p:cxnSp>
        <p:nvCxnSpPr>
          <p:cNvPr id="41" name="直接箭头连接符 40"/>
          <p:cNvCxnSpPr/>
          <p:nvPr/>
        </p:nvCxnSpPr>
        <p:spPr>
          <a:xfrm flipV="1">
            <a:off x="1358900" y="5587836"/>
            <a:ext cx="5328124"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endParaRPr lang="zh-CN" altLang="en-US" sz="2800" dirty="0"/>
          </a:p>
        </p:txBody>
      </p:sp>
      <p:sp>
        <p:nvSpPr>
          <p:cNvPr id="42" name="文本框 41"/>
          <p:cNvSpPr txBox="1"/>
          <p:nvPr/>
        </p:nvSpPr>
        <p:spPr>
          <a:xfrm>
            <a:off x="825500" y="866204"/>
            <a:ext cx="2997200" cy="523219"/>
          </a:xfrm>
          <a:prstGeom prst="rect">
            <a:avLst/>
          </a:prstGeom>
          <a:noFill/>
        </p:spPr>
        <p:txBody>
          <a:bodyPr wrap="square" rtlCol="0">
            <a:spAutoFit/>
          </a:bodyPr>
          <a:lstStyle/>
          <a:p>
            <a:pPr algn="ctr"/>
            <a:r>
              <a:rPr lang="zh-CN" altLang="en-US" sz="2800" dirty="0" smtClean="0"/>
              <a:t>总结问题</a:t>
            </a:r>
            <a:endParaRPr lang="zh-CN" altLang="en-US" sz="2800" dirty="0"/>
          </a:p>
        </p:txBody>
      </p:sp>
      <p:sp>
        <p:nvSpPr>
          <p:cNvPr id="31" name="文本框 30"/>
          <p:cNvSpPr txBox="1"/>
          <p:nvPr/>
        </p:nvSpPr>
        <p:spPr>
          <a:xfrm>
            <a:off x="653380" y="1768826"/>
            <a:ext cx="3256020" cy="461665"/>
          </a:xfrm>
          <a:prstGeom prst="rect">
            <a:avLst/>
          </a:prstGeom>
          <a:noFill/>
        </p:spPr>
        <p:txBody>
          <a:bodyPr wrap="none" rtlCol="0">
            <a:spAutoFit/>
          </a:bodyPr>
          <a:lstStyle/>
          <a:p>
            <a:pPr algn="ctr"/>
            <a:r>
              <a:rPr lang="en-US" altLang="zh-CN" sz="2400" dirty="0" smtClean="0"/>
              <a:t>1. </a:t>
            </a:r>
            <a:r>
              <a:rPr lang="zh-CN" altLang="en-US" sz="2400" dirty="0" smtClean="0"/>
              <a:t>图数据是动态变化的</a:t>
            </a:r>
            <a:endParaRPr lang="zh-CN" altLang="en-US" sz="2400" dirty="0"/>
          </a:p>
        </p:txBody>
      </p:sp>
      <p:sp>
        <p:nvSpPr>
          <p:cNvPr id="35" name="文本框 34"/>
          <p:cNvSpPr txBox="1"/>
          <p:nvPr/>
        </p:nvSpPr>
        <p:spPr>
          <a:xfrm>
            <a:off x="653380" y="2454626"/>
            <a:ext cx="2948243" cy="461665"/>
          </a:xfrm>
          <a:prstGeom prst="rect">
            <a:avLst/>
          </a:prstGeom>
          <a:noFill/>
        </p:spPr>
        <p:txBody>
          <a:bodyPr wrap="none" rtlCol="0">
            <a:spAutoFit/>
          </a:bodyPr>
          <a:lstStyle/>
          <a:p>
            <a:pPr algn="ctr"/>
            <a:r>
              <a:rPr lang="en-US" altLang="zh-CN" sz="2400" dirty="0"/>
              <a:t>2</a:t>
            </a:r>
            <a:r>
              <a:rPr lang="en-US" altLang="zh-CN" sz="2400" dirty="0" smtClean="0"/>
              <a:t>. </a:t>
            </a:r>
            <a:r>
              <a:rPr lang="zh-CN" altLang="en-US" sz="2400" dirty="0" smtClean="0"/>
              <a:t>计算结果是实时的</a:t>
            </a:r>
            <a:endParaRPr lang="zh-CN" altLang="en-US" sz="2400" dirty="0"/>
          </a:p>
        </p:txBody>
      </p:sp>
      <p:sp>
        <p:nvSpPr>
          <p:cNvPr id="37" name="文本框 36"/>
          <p:cNvSpPr txBox="1"/>
          <p:nvPr/>
        </p:nvSpPr>
        <p:spPr>
          <a:xfrm>
            <a:off x="653380" y="3198173"/>
            <a:ext cx="3256020" cy="461665"/>
          </a:xfrm>
          <a:prstGeom prst="rect">
            <a:avLst/>
          </a:prstGeom>
          <a:noFill/>
        </p:spPr>
        <p:txBody>
          <a:bodyPr wrap="none" rtlCol="0">
            <a:spAutoFit/>
          </a:bodyPr>
          <a:lstStyle/>
          <a:p>
            <a:pPr algn="ctr"/>
            <a:r>
              <a:rPr lang="en-US" altLang="zh-CN" sz="2400" dirty="0"/>
              <a:t>3</a:t>
            </a:r>
            <a:r>
              <a:rPr lang="en-US" altLang="zh-CN" sz="2400" dirty="0" smtClean="0"/>
              <a:t>. </a:t>
            </a:r>
            <a:r>
              <a:rPr lang="zh-CN" altLang="en-US" sz="2400" dirty="0" smtClean="0"/>
              <a:t>占用少量的内存空间</a:t>
            </a:r>
            <a:endParaRPr lang="zh-CN" altLang="en-US" sz="2400" dirty="0"/>
          </a:p>
        </p:txBody>
      </p:sp>
      <p:sp>
        <p:nvSpPr>
          <p:cNvPr id="39" name="文本框 38"/>
          <p:cNvSpPr txBox="1"/>
          <p:nvPr/>
        </p:nvSpPr>
        <p:spPr>
          <a:xfrm>
            <a:off x="653380" y="3903620"/>
            <a:ext cx="3256020" cy="461665"/>
          </a:xfrm>
          <a:prstGeom prst="rect">
            <a:avLst/>
          </a:prstGeom>
          <a:noFill/>
        </p:spPr>
        <p:txBody>
          <a:bodyPr wrap="none" rtlCol="0">
            <a:spAutoFit/>
          </a:bodyPr>
          <a:lstStyle/>
          <a:p>
            <a:pPr algn="ctr"/>
            <a:r>
              <a:rPr lang="en-US" altLang="zh-CN" sz="2400" dirty="0" smtClean="0"/>
              <a:t>4. </a:t>
            </a:r>
            <a:r>
              <a:rPr lang="zh-CN" altLang="en-US" sz="2400" dirty="0" smtClean="0"/>
              <a:t>建立统一的计算模型</a:t>
            </a:r>
            <a:endParaRPr lang="zh-CN" altLang="en-US" sz="2400" dirty="0"/>
          </a:p>
        </p:txBody>
      </p:sp>
      <p:sp>
        <p:nvSpPr>
          <p:cNvPr id="40" name="文本框 39"/>
          <p:cNvSpPr txBox="1"/>
          <p:nvPr/>
        </p:nvSpPr>
        <p:spPr>
          <a:xfrm>
            <a:off x="653380" y="4736360"/>
            <a:ext cx="2948243" cy="461665"/>
          </a:xfrm>
          <a:prstGeom prst="rect">
            <a:avLst/>
          </a:prstGeom>
          <a:noFill/>
        </p:spPr>
        <p:txBody>
          <a:bodyPr wrap="none" rtlCol="0">
            <a:spAutoFit/>
          </a:bodyPr>
          <a:lstStyle/>
          <a:p>
            <a:pPr algn="ctr"/>
            <a:r>
              <a:rPr lang="en-US" altLang="zh-CN" sz="2400" dirty="0"/>
              <a:t>5</a:t>
            </a:r>
            <a:r>
              <a:rPr lang="en-US" altLang="zh-CN" sz="2400" dirty="0" smtClean="0"/>
              <a:t>. </a:t>
            </a:r>
            <a:r>
              <a:rPr lang="zh-CN" altLang="en-US" sz="2400" dirty="0" smtClean="0"/>
              <a:t>计算结果是准确的</a:t>
            </a:r>
            <a:endParaRPr lang="zh-CN" altLang="en-US" sz="2400" dirty="0"/>
          </a:p>
        </p:txBody>
      </p:sp>
      <p:sp>
        <p:nvSpPr>
          <p:cNvPr id="32" name="文本框 31"/>
          <p:cNvSpPr txBox="1"/>
          <p:nvPr/>
        </p:nvSpPr>
        <p:spPr>
          <a:xfrm>
            <a:off x="7029450" y="0"/>
            <a:ext cx="2997200" cy="523219"/>
          </a:xfrm>
          <a:prstGeom prst="rect">
            <a:avLst/>
          </a:prstGeom>
          <a:noFill/>
        </p:spPr>
        <p:txBody>
          <a:bodyPr wrap="square" rtlCol="0">
            <a:spAutoFit/>
          </a:bodyPr>
          <a:lstStyle/>
          <a:p>
            <a:pPr algn="ctr"/>
            <a:r>
              <a:rPr lang="zh-CN" altLang="en-US" sz="2800" dirty="0" smtClean="0"/>
              <a:t>研究内容</a:t>
            </a:r>
            <a:endParaRPr lang="zh-CN" altLang="en-US" sz="2800" dirty="0"/>
          </a:p>
        </p:txBody>
      </p:sp>
      <p:sp>
        <p:nvSpPr>
          <p:cNvPr id="11" name="文本框 10"/>
          <p:cNvSpPr txBox="1"/>
          <p:nvPr/>
        </p:nvSpPr>
        <p:spPr>
          <a:xfrm>
            <a:off x="5391150" y="578498"/>
            <a:ext cx="5715000" cy="1938992"/>
          </a:xfrm>
          <a:prstGeom prst="rect">
            <a:avLst/>
          </a:prstGeom>
          <a:noFill/>
        </p:spPr>
        <p:txBody>
          <a:bodyPr wrap="square" rtlCol="0">
            <a:spAutoFit/>
          </a:bodyPr>
          <a:lstStyle/>
          <a:p>
            <a:pPr marL="342900" indent="-342900">
              <a:buAutoNum type="arabicPeriod"/>
            </a:pPr>
            <a:r>
              <a:rPr lang="zh-CN" altLang="en-US" sz="2400" dirty="0" smtClean="0"/>
              <a:t>面向连续流式图数据的计算问题的定义，</a:t>
            </a:r>
            <a:endParaRPr lang="en-US" altLang="zh-CN" sz="2400" dirty="0" smtClean="0"/>
          </a:p>
          <a:p>
            <a:r>
              <a:rPr lang="zh-CN" altLang="en-US" sz="2400" dirty="0" smtClean="0"/>
              <a:t>与传统的面向静态批式的图数据的区别。</a:t>
            </a:r>
            <a:endParaRPr lang="en-US" altLang="zh-CN" sz="2400" dirty="0" smtClean="0"/>
          </a:p>
          <a:p>
            <a:r>
              <a:rPr lang="zh-CN" altLang="en-US" sz="2400" dirty="0" smtClean="0"/>
              <a:t>特征分析：流计算的特点 计算状态分析，计算步骤分析，一条一条处理，一批一批处理</a:t>
            </a:r>
            <a:endParaRPr lang="zh-CN" altLang="en-US" sz="2400" dirty="0"/>
          </a:p>
        </p:txBody>
      </p:sp>
      <p:sp>
        <p:nvSpPr>
          <p:cNvPr id="28" name="文本框 27"/>
          <p:cNvSpPr txBox="1"/>
          <p:nvPr/>
        </p:nvSpPr>
        <p:spPr>
          <a:xfrm>
            <a:off x="5359400" y="2687696"/>
            <a:ext cx="5715000" cy="830997"/>
          </a:xfrm>
          <a:prstGeom prst="rect">
            <a:avLst/>
          </a:prstGeom>
          <a:noFill/>
        </p:spPr>
        <p:txBody>
          <a:bodyPr wrap="square" rtlCol="0">
            <a:spAutoFit/>
          </a:bodyPr>
          <a:lstStyle/>
          <a:p>
            <a:r>
              <a:rPr lang="en-US" altLang="zh-CN" sz="2400" dirty="0" smtClean="0"/>
              <a:t>2. </a:t>
            </a:r>
            <a:r>
              <a:rPr lang="zh-CN" altLang="en-US" sz="2400" dirty="0" smtClean="0"/>
              <a:t>构建统一的计算模型</a:t>
            </a:r>
            <a:r>
              <a:rPr lang="en-US" altLang="zh-CN" sz="2400" dirty="0" smtClean="0"/>
              <a:t>-</a:t>
            </a:r>
            <a:r>
              <a:rPr lang="zh-CN" altLang="en-US" sz="2400" dirty="0" smtClean="0"/>
              <a:t>基于状态更新的动态图计算模型。</a:t>
            </a:r>
            <a:endParaRPr lang="zh-CN" altLang="en-US" sz="2400" dirty="0"/>
          </a:p>
        </p:txBody>
      </p:sp>
      <p:sp>
        <p:nvSpPr>
          <p:cNvPr id="29" name="文本框 28"/>
          <p:cNvSpPr txBox="1"/>
          <p:nvPr/>
        </p:nvSpPr>
        <p:spPr>
          <a:xfrm>
            <a:off x="5359400" y="3665591"/>
            <a:ext cx="5715000" cy="830997"/>
          </a:xfrm>
          <a:prstGeom prst="rect">
            <a:avLst/>
          </a:prstGeom>
          <a:noFill/>
        </p:spPr>
        <p:txBody>
          <a:bodyPr wrap="square" rtlCol="0">
            <a:spAutoFit/>
          </a:bodyPr>
          <a:lstStyle/>
          <a:p>
            <a:r>
              <a:rPr lang="en-US" altLang="zh-CN" sz="2400" dirty="0"/>
              <a:t>3</a:t>
            </a:r>
            <a:r>
              <a:rPr lang="en-US" altLang="zh-CN" sz="2400" dirty="0" smtClean="0"/>
              <a:t>. </a:t>
            </a:r>
            <a:r>
              <a:rPr lang="zh-CN" altLang="en-US" sz="2400" dirty="0" smtClean="0"/>
              <a:t>在</a:t>
            </a:r>
            <a:r>
              <a:rPr lang="en-US" altLang="zh-CN" sz="2400" dirty="0" smtClean="0"/>
              <a:t>2</a:t>
            </a:r>
            <a:r>
              <a:rPr lang="zh-CN" altLang="en-US" sz="2400" dirty="0" smtClean="0"/>
              <a:t>中建立的模型之上，实现典型的精确计算算法，并且对算法进行试验评估。</a:t>
            </a:r>
            <a:endParaRPr lang="zh-CN" altLang="en-US" sz="2400" dirty="0"/>
          </a:p>
        </p:txBody>
      </p:sp>
      <p:sp>
        <p:nvSpPr>
          <p:cNvPr id="30" name="文本框 29"/>
          <p:cNvSpPr txBox="1"/>
          <p:nvPr/>
        </p:nvSpPr>
        <p:spPr>
          <a:xfrm>
            <a:off x="5359400" y="4660911"/>
            <a:ext cx="5715000" cy="1200329"/>
          </a:xfrm>
          <a:prstGeom prst="rect">
            <a:avLst/>
          </a:prstGeom>
          <a:noFill/>
        </p:spPr>
        <p:txBody>
          <a:bodyPr wrap="square" rtlCol="0">
            <a:spAutoFit/>
          </a:bodyPr>
          <a:lstStyle/>
          <a:p>
            <a:r>
              <a:rPr lang="en-US" altLang="zh-CN" sz="2400" dirty="0" smtClean="0"/>
              <a:t>4. </a:t>
            </a:r>
            <a:r>
              <a:rPr lang="zh-CN" altLang="en-US" sz="2400" dirty="0" smtClean="0"/>
              <a:t>结合</a:t>
            </a:r>
            <a:r>
              <a:rPr lang="en-US" altLang="zh-CN" sz="2400" dirty="0" smtClean="0"/>
              <a:t>2</a:t>
            </a:r>
            <a:r>
              <a:rPr lang="zh-CN" altLang="en-US" sz="2400" dirty="0" smtClean="0"/>
              <a:t>的模型和</a:t>
            </a:r>
            <a:r>
              <a:rPr lang="en-US" altLang="zh-CN" sz="2400" dirty="0" smtClean="0"/>
              <a:t>3</a:t>
            </a:r>
            <a:r>
              <a:rPr lang="zh-CN" altLang="en-US" sz="2400" dirty="0" smtClean="0"/>
              <a:t>的算法，实现一套完整的面向连续流式图计算的系统，并且实现金融反欺诈检测的应用。</a:t>
            </a:r>
            <a:endParaRPr lang="zh-CN" altLang="en-US" sz="2400" dirty="0"/>
          </a:p>
        </p:txBody>
      </p:sp>
      <p:cxnSp>
        <p:nvCxnSpPr>
          <p:cNvPr id="13" name="直接箭头连接符 12"/>
          <p:cNvCxnSpPr>
            <a:stCxn id="31" idx="3"/>
            <a:endCxn id="11" idx="1"/>
          </p:cNvCxnSpPr>
          <p:nvPr/>
        </p:nvCxnSpPr>
        <p:spPr>
          <a:xfrm flipV="1">
            <a:off x="3909400" y="1547994"/>
            <a:ext cx="1481750" cy="45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35" idx="3"/>
            <a:endCxn id="11" idx="1"/>
          </p:cNvCxnSpPr>
          <p:nvPr/>
        </p:nvCxnSpPr>
        <p:spPr>
          <a:xfrm flipV="1">
            <a:off x="3601623" y="1547994"/>
            <a:ext cx="1789527" cy="113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925275" y="1981592"/>
            <a:ext cx="1450000" cy="133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9" idx="3"/>
            <a:endCxn id="28" idx="1"/>
          </p:cNvCxnSpPr>
          <p:nvPr/>
        </p:nvCxnSpPr>
        <p:spPr>
          <a:xfrm flipV="1">
            <a:off x="3909400" y="3103195"/>
            <a:ext cx="1450000" cy="103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0" idx="3"/>
          </p:cNvCxnSpPr>
          <p:nvPr/>
        </p:nvCxnSpPr>
        <p:spPr>
          <a:xfrm flipV="1">
            <a:off x="3601623" y="4134452"/>
            <a:ext cx="1757777" cy="83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982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3878"/>
            <a:ext cx="10515600" cy="865768"/>
          </a:xfrm>
        </p:spPr>
        <p:txBody>
          <a:bodyPr/>
          <a:lstStyle/>
          <a:p>
            <a:r>
              <a:rPr lang="zh-CN" altLang="en-US" dirty="0" smtClean="0"/>
              <a:t>三、研究内容</a:t>
            </a:r>
            <a:r>
              <a:rPr lang="en-US" altLang="zh-CN" dirty="0" smtClean="0"/>
              <a:t>-</a:t>
            </a:r>
            <a:r>
              <a:rPr lang="zh-CN" altLang="en-US" sz="2800" dirty="0" smtClean="0"/>
              <a:t>问题定义</a:t>
            </a:r>
            <a:endParaRPr lang="zh-CN" altLang="en-US" sz="2800" dirty="0"/>
          </a:p>
        </p:txBody>
      </p:sp>
      <p:sp>
        <p:nvSpPr>
          <p:cNvPr id="3" name="文本框 2"/>
          <p:cNvSpPr txBox="1"/>
          <p:nvPr/>
        </p:nvSpPr>
        <p:spPr>
          <a:xfrm>
            <a:off x="2646217" y="1144868"/>
            <a:ext cx="6386945" cy="523220"/>
          </a:xfrm>
          <a:prstGeom prst="rect">
            <a:avLst/>
          </a:prstGeom>
          <a:noFill/>
        </p:spPr>
        <p:txBody>
          <a:bodyPr wrap="square" rtlCol="0">
            <a:spAutoFit/>
          </a:bodyPr>
          <a:lstStyle/>
          <a:p>
            <a:r>
              <a:rPr lang="zh-CN" altLang="en-US" sz="2800" dirty="0" smtClean="0"/>
              <a:t>目标：构建面向连续流式图计算的系统</a:t>
            </a:r>
            <a:endParaRPr lang="zh-CN" altLang="en-US" sz="2800" dirty="0"/>
          </a:p>
        </p:txBody>
      </p:sp>
      <p:grpSp>
        <p:nvGrpSpPr>
          <p:cNvPr id="5" name="组合 4"/>
          <p:cNvGrpSpPr/>
          <p:nvPr/>
        </p:nvGrpSpPr>
        <p:grpSpPr>
          <a:xfrm>
            <a:off x="628215" y="2107606"/>
            <a:ext cx="3648075" cy="2776347"/>
            <a:chOff x="600507" y="1969061"/>
            <a:chExt cx="3648075" cy="2776347"/>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7" y="3488108"/>
              <a:ext cx="3648075" cy="1257300"/>
            </a:xfrm>
            <a:prstGeom prst="rect">
              <a:avLst/>
            </a:prstGeom>
          </p:spPr>
        </p:pic>
        <p:sp>
          <p:nvSpPr>
            <p:cNvPr id="9" name="文本框 8"/>
            <p:cNvSpPr txBox="1"/>
            <p:nvPr/>
          </p:nvSpPr>
          <p:spPr>
            <a:xfrm>
              <a:off x="1600199" y="1969061"/>
              <a:ext cx="2299852" cy="461665"/>
            </a:xfrm>
            <a:prstGeom prst="rect">
              <a:avLst/>
            </a:prstGeom>
            <a:noFill/>
          </p:spPr>
          <p:txBody>
            <a:bodyPr wrap="square" rtlCol="0">
              <a:spAutoFit/>
            </a:bodyPr>
            <a:lstStyle/>
            <a:p>
              <a:r>
                <a:rPr lang="zh-CN" altLang="en-US" sz="2400" dirty="0" smtClean="0"/>
                <a:t>数据流模型</a:t>
              </a:r>
              <a:endParaRPr lang="zh-CN" altLang="en-US" sz="2400" dirty="0"/>
            </a:p>
          </p:txBody>
        </p:sp>
        <p:sp>
          <p:nvSpPr>
            <p:cNvPr id="4" name="文本框 3"/>
            <p:cNvSpPr txBox="1"/>
            <p:nvPr/>
          </p:nvSpPr>
          <p:spPr>
            <a:xfrm>
              <a:off x="1600199" y="3003383"/>
              <a:ext cx="1724892" cy="584775"/>
            </a:xfrm>
            <a:prstGeom prst="rect">
              <a:avLst/>
            </a:prstGeom>
            <a:noFill/>
          </p:spPr>
          <p:txBody>
            <a:bodyPr wrap="square" rtlCol="0">
              <a:spAutoFit/>
            </a:bodyPr>
            <a:lstStyle/>
            <a:p>
              <a:r>
                <a:rPr lang="en-US" altLang="zh-CN" dirty="0" smtClean="0"/>
                <a:t>Turnstile</a:t>
              </a:r>
              <a:r>
                <a:rPr lang="en-US" altLang="zh-CN" sz="3200" dirty="0" smtClean="0"/>
                <a:t> </a:t>
              </a:r>
              <a:r>
                <a:rPr lang="en-US" altLang="zh-CN" dirty="0" smtClean="0"/>
                <a:t>Model</a:t>
              </a:r>
              <a:endParaRPr lang="zh-CN" altLang="en-US" sz="3200" dirty="0" smtClean="0"/>
            </a:p>
          </p:txBody>
        </p:sp>
      </p:grpSp>
      <p:sp>
        <p:nvSpPr>
          <p:cNvPr id="6" name="文本框 5"/>
          <p:cNvSpPr txBox="1"/>
          <p:nvPr/>
        </p:nvSpPr>
        <p:spPr>
          <a:xfrm>
            <a:off x="8063344" y="2087639"/>
            <a:ext cx="1427018" cy="461665"/>
          </a:xfrm>
          <a:prstGeom prst="rect">
            <a:avLst/>
          </a:prstGeom>
          <a:noFill/>
        </p:spPr>
        <p:txBody>
          <a:bodyPr wrap="square" rtlCol="0">
            <a:spAutoFit/>
          </a:bodyPr>
          <a:lstStyle/>
          <a:p>
            <a:r>
              <a:rPr lang="zh-CN" altLang="en-US" sz="2400" dirty="0" smtClean="0"/>
              <a:t>计算模型</a:t>
            </a:r>
            <a:endParaRPr lang="zh-CN" altLang="en-US" sz="2400" dirty="0"/>
          </a:p>
        </p:txBody>
      </p:sp>
      <p:grpSp>
        <p:nvGrpSpPr>
          <p:cNvPr id="12" name="组合 11"/>
          <p:cNvGrpSpPr/>
          <p:nvPr/>
        </p:nvGrpSpPr>
        <p:grpSpPr>
          <a:xfrm>
            <a:off x="5322960" y="3282241"/>
            <a:ext cx="2857500" cy="1658806"/>
            <a:chOff x="4667249" y="2878203"/>
            <a:chExt cx="2857500" cy="1658806"/>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49" y="2936809"/>
              <a:ext cx="2857500" cy="1600200"/>
            </a:xfrm>
            <a:prstGeom prst="rect">
              <a:avLst/>
            </a:prstGeom>
          </p:spPr>
        </p:pic>
        <p:sp>
          <p:nvSpPr>
            <p:cNvPr id="17" name="文本框 16"/>
            <p:cNvSpPr txBox="1"/>
            <p:nvPr/>
          </p:nvSpPr>
          <p:spPr>
            <a:xfrm>
              <a:off x="5839689" y="2878203"/>
              <a:ext cx="1427018" cy="400110"/>
            </a:xfrm>
            <a:prstGeom prst="rect">
              <a:avLst/>
            </a:prstGeom>
            <a:noFill/>
          </p:spPr>
          <p:txBody>
            <a:bodyPr wrap="square" rtlCol="0">
              <a:spAutoFit/>
            </a:bodyPr>
            <a:lstStyle/>
            <a:p>
              <a:r>
                <a:rPr lang="zh-CN" altLang="en-US" sz="2000" dirty="0" smtClean="0"/>
                <a:t>实时计算</a:t>
              </a:r>
              <a:endParaRPr lang="zh-CN" altLang="en-US" sz="2000" dirty="0"/>
            </a:p>
          </p:txBody>
        </p:sp>
      </p:grpSp>
      <p:grpSp>
        <p:nvGrpSpPr>
          <p:cNvPr id="14" name="组合 13"/>
          <p:cNvGrpSpPr/>
          <p:nvPr/>
        </p:nvGrpSpPr>
        <p:grpSpPr>
          <a:xfrm>
            <a:off x="8963025" y="3243729"/>
            <a:ext cx="3105150" cy="2023147"/>
            <a:chOff x="8839199" y="2860806"/>
            <a:chExt cx="3105150" cy="2023147"/>
          </a:xfrm>
        </p:grpSpPr>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199" y="3407578"/>
              <a:ext cx="3105150" cy="1476375"/>
            </a:xfrm>
            <a:prstGeom prst="rect">
              <a:avLst/>
            </a:prstGeom>
          </p:spPr>
        </p:pic>
        <p:sp>
          <p:nvSpPr>
            <p:cNvPr id="18" name="文本框 17"/>
            <p:cNvSpPr txBox="1"/>
            <p:nvPr/>
          </p:nvSpPr>
          <p:spPr>
            <a:xfrm>
              <a:off x="9699920" y="2860806"/>
              <a:ext cx="1427018" cy="400110"/>
            </a:xfrm>
            <a:prstGeom prst="rect">
              <a:avLst/>
            </a:prstGeom>
            <a:noFill/>
          </p:spPr>
          <p:txBody>
            <a:bodyPr wrap="square" rtlCol="0">
              <a:spAutoFit/>
            </a:bodyPr>
            <a:lstStyle/>
            <a:p>
              <a:r>
                <a:rPr lang="zh-CN" altLang="en-US" sz="2000" dirty="0"/>
                <a:t>精确</a:t>
              </a:r>
              <a:r>
                <a:rPr lang="zh-CN" altLang="en-US" sz="2000" dirty="0" smtClean="0"/>
                <a:t>计算</a:t>
              </a:r>
              <a:endParaRPr lang="zh-CN" altLang="en-US" sz="2000" dirty="0"/>
            </a:p>
          </p:txBody>
        </p:sp>
      </p:grpSp>
      <p:cxnSp>
        <p:nvCxnSpPr>
          <p:cNvPr id="16" name="直接箭头连接符 15"/>
          <p:cNvCxnSpPr>
            <a:stCxn id="6" idx="2"/>
            <a:endCxn id="17" idx="0"/>
          </p:cNvCxnSpPr>
          <p:nvPr/>
        </p:nvCxnSpPr>
        <p:spPr>
          <a:xfrm flipH="1">
            <a:off x="7208909" y="2549304"/>
            <a:ext cx="1567944" cy="73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2"/>
            <a:endCxn id="18" idx="0"/>
          </p:cNvCxnSpPr>
          <p:nvPr/>
        </p:nvCxnSpPr>
        <p:spPr>
          <a:xfrm>
            <a:off x="8776853" y="2549304"/>
            <a:ext cx="1760402" cy="694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490353" y="2559287"/>
            <a:ext cx="0" cy="6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9" idx="0"/>
          </p:cNvCxnSpPr>
          <p:nvPr/>
        </p:nvCxnSpPr>
        <p:spPr>
          <a:xfrm flipH="1">
            <a:off x="2777833" y="1658105"/>
            <a:ext cx="2902531" cy="449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6" idx="0"/>
          </p:cNvCxnSpPr>
          <p:nvPr/>
        </p:nvCxnSpPr>
        <p:spPr>
          <a:xfrm>
            <a:off x="6040582" y="1658105"/>
            <a:ext cx="2736271" cy="429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949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3419</Words>
  <Application>Microsoft Office PowerPoint</Application>
  <PresentationFormat>宽屏</PresentationFormat>
  <Paragraphs>335</Paragraphs>
  <Slides>31</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0" baseType="lpstr">
      <vt:lpstr>宋体</vt:lpstr>
      <vt:lpstr>Arial</vt:lpstr>
      <vt:lpstr>Calibri</vt:lpstr>
      <vt:lpstr>Calibri Light</vt:lpstr>
      <vt:lpstr>Cambria Math</vt:lpstr>
      <vt:lpstr>Times New Roman</vt:lpstr>
      <vt:lpstr>Wingdings</vt:lpstr>
      <vt:lpstr>Office 主题</vt:lpstr>
      <vt:lpstr>Visio</vt:lpstr>
      <vt:lpstr>面向连续流式图计算 系统设计与实现</vt:lpstr>
      <vt:lpstr>纲要</vt:lpstr>
      <vt:lpstr>一、背景和现状-图计算应用</vt:lpstr>
      <vt:lpstr>PowerPoint 演示文稿</vt:lpstr>
      <vt:lpstr>一、背景和现状-流处理模型</vt:lpstr>
      <vt:lpstr>一、背景和现状-模型比较</vt:lpstr>
      <vt:lpstr>二、研究问题</vt:lpstr>
      <vt:lpstr>三、研究内容</vt:lpstr>
      <vt:lpstr>三、研究内容-问题定义</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三、研究内容-模型构建</vt:lpstr>
      <vt:lpstr>三、研究内容-算法构建</vt:lpstr>
      <vt:lpstr>三、研究内容-算法构建</vt:lpstr>
      <vt:lpstr>三、研究内容-算法构建</vt:lpstr>
      <vt:lpstr>三、研究内容-算法构建</vt:lpstr>
      <vt:lpstr>三、研究内容-算法构建</vt:lpstr>
      <vt:lpstr>四、系统设计与实现</vt:lpstr>
      <vt:lpstr>五、系统验证</vt:lpstr>
      <vt:lpstr>六、总结和后期计划</vt:lpstr>
      <vt:lpstr>七、感谢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126</cp:revision>
  <dcterms:created xsi:type="dcterms:W3CDTF">2016-12-23T09:57:57Z</dcterms:created>
  <dcterms:modified xsi:type="dcterms:W3CDTF">2016-12-26T06:30:18Z</dcterms:modified>
</cp:coreProperties>
</file>