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23"/>
  </p:notesMasterIdLst>
  <p:sldIdLst>
    <p:sldId id="256" r:id="rId2"/>
    <p:sldId id="257" r:id="rId3"/>
    <p:sldId id="259" r:id="rId4"/>
    <p:sldId id="260" r:id="rId5"/>
    <p:sldId id="261" r:id="rId6"/>
    <p:sldId id="262" r:id="rId7"/>
    <p:sldId id="263" r:id="rId8"/>
    <p:sldId id="281" r:id="rId9"/>
    <p:sldId id="280" r:id="rId10"/>
    <p:sldId id="284" r:id="rId11"/>
    <p:sldId id="268" r:id="rId12"/>
    <p:sldId id="267" r:id="rId13"/>
    <p:sldId id="269" r:id="rId14"/>
    <p:sldId id="270" r:id="rId15"/>
    <p:sldId id="271" r:id="rId16"/>
    <p:sldId id="272" r:id="rId17"/>
    <p:sldId id="273" r:id="rId18"/>
    <p:sldId id="274" r:id="rId19"/>
    <p:sldId id="282" r:id="rId20"/>
    <p:sldId id="278" r:id="rId21"/>
    <p:sldId id="283"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93D5"/>
    <a:srgbClr val="093BDB"/>
    <a:srgbClr val="180ED6"/>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147" autoAdjust="0"/>
  </p:normalViewPr>
  <p:slideViewPr>
    <p:cSldViewPr snapToGrid="0">
      <p:cViewPr varScale="1">
        <p:scale>
          <a:sx n="71" d="100"/>
          <a:sy n="71" d="100"/>
        </p:scale>
        <p:origin x="19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A374E4-EAC8-490D-AB80-7FE02B096AB8}" type="datetimeFigureOut">
              <a:rPr lang="zh-CN" altLang="en-US" smtClean="0"/>
              <a:t>2015/12/23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50A298-D958-4352-AFCC-6627FEECC822}" type="slidenum">
              <a:rPr lang="zh-CN" altLang="en-US" smtClean="0"/>
              <a:t>‹#›</a:t>
            </a:fld>
            <a:endParaRPr lang="zh-CN" altLang="en-US"/>
          </a:p>
        </p:txBody>
      </p:sp>
    </p:spTree>
    <p:extLst>
      <p:ext uri="{BB962C8B-B14F-4D97-AF65-F5344CB8AC3E}">
        <p14:creationId xmlns:p14="http://schemas.microsoft.com/office/powerpoint/2010/main" val="1584778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各位老师各位同学，大家早上好！</a:t>
            </a:r>
          </a:p>
          <a:p>
            <a:r>
              <a:rPr lang="zh-CN" altLang="en-US" dirty="0" smtClean="0"/>
              <a:t>我叫江勇，导师是徐罡老师，我今天报告的题目是“</a:t>
            </a:r>
            <a:r>
              <a:rPr lang="zh-CN" altLang="en-US" sz="1200" dirty="0" smtClean="0"/>
              <a:t>内存数据网格</a:t>
            </a:r>
            <a:r>
              <a:rPr lang="en-US" altLang="zh-CN" sz="1200" dirty="0" smtClean="0"/>
              <a:t>Cache-Aside</a:t>
            </a:r>
            <a:r>
              <a:rPr lang="zh-CN" altLang="en-US" sz="1200" dirty="0" smtClean="0"/>
              <a:t>模式的设计与实现</a:t>
            </a:r>
            <a:r>
              <a:rPr lang="zh-CN" altLang="en-US" dirty="0" smtClean="0"/>
              <a:t>”</a:t>
            </a:r>
          </a:p>
          <a:p>
            <a:endParaRPr lang="zh-CN" altLang="en-US" dirty="0"/>
          </a:p>
        </p:txBody>
      </p:sp>
      <p:sp>
        <p:nvSpPr>
          <p:cNvPr id="4" name="灯片编号占位符 3"/>
          <p:cNvSpPr>
            <a:spLocks noGrp="1"/>
          </p:cNvSpPr>
          <p:nvPr>
            <p:ph type="sldNum" sz="quarter" idx="10"/>
          </p:nvPr>
        </p:nvSpPr>
        <p:spPr/>
        <p:txBody>
          <a:bodyPr/>
          <a:lstStyle/>
          <a:p>
            <a:fld id="{FD50A298-D958-4352-AFCC-6627FEECC822}" type="slidenum">
              <a:rPr lang="zh-CN" altLang="en-US" smtClean="0"/>
              <a:t>1</a:t>
            </a:fld>
            <a:endParaRPr lang="zh-CN" altLang="en-US"/>
          </a:p>
        </p:txBody>
      </p:sp>
    </p:spTree>
    <p:extLst>
      <p:ext uri="{BB962C8B-B14F-4D97-AF65-F5344CB8AC3E}">
        <p14:creationId xmlns:p14="http://schemas.microsoft.com/office/powerpoint/2010/main" val="2539057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图中是</a:t>
            </a:r>
            <a:r>
              <a:rPr lang="zh-CN" altLang="zh-CN" dirty="0" smtClean="0">
                <a:latin typeface="微软雅黑" panose="020B0503020204020204" pitchFamily="34" charset="-122"/>
                <a:ea typeface="微软雅黑" panose="020B0503020204020204" pitchFamily="34" charset="-122"/>
                <a:cs typeface="Times New Roman" panose="02020603050405020304" pitchFamily="18" charset="0"/>
              </a:rPr>
              <a:t>我国铁路客户服务中心网站</a:t>
            </a:r>
            <a:r>
              <a:rPr lang="en-US" altLang="zh-CN" dirty="0" smtClean="0">
                <a:latin typeface="微软雅黑" panose="020B0503020204020204" pitchFamily="34" charset="-122"/>
                <a:ea typeface="微软雅黑" panose="020B0503020204020204" pitchFamily="34" charset="-122"/>
              </a:rPr>
              <a:t>12306</a:t>
            </a:r>
            <a:r>
              <a:rPr lang="zh-CN" altLang="zh-CN" dirty="0" smtClean="0">
                <a:latin typeface="微软雅黑" panose="020B0503020204020204" pitchFamily="34" charset="-122"/>
                <a:ea typeface="微软雅黑" panose="020B0503020204020204" pitchFamily="34" charset="-122"/>
                <a:cs typeface="Times New Roman" panose="02020603050405020304" pitchFamily="18" charset="0"/>
              </a:rPr>
              <a:t>在二期建设时，利用</a:t>
            </a:r>
            <a:r>
              <a:rPr lang="en-US" altLang="zh-CN" dirty="0" smtClean="0">
                <a:latin typeface="微软雅黑" panose="020B0503020204020204" pitchFamily="34" charset="-122"/>
                <a:ea typeface="微软雅黑" panose="020B0503020204020204" pitchFamily="34" charset="-122"/>
              </a:rPr>
              <a:t>VMWare </a:t>
            </a:r>
            <a:r>
              <a:rPr lang="en-US" altLang="zh-CN" dirty="0" err="1" smtClean="0">
                <a:latin typeface="微软雅黑" panose="020B0503020204020204" pitchFamily="34" charset="-122"/>
                <a:ea typeface="微软雅黑" panose="020B0503020204020204" pitchFamily="34" charset="-122"/>
              </a:rPr>
              <a:t>GemFire</a:t>
            </a:r>
            <a:r>
              <a:rPr lang="zh-CN" altLang="en-US" dirty="0" smtClean="0">
                <a:latin typeface="微软雅黑" panose="020B0503020204020204" pitchFamily="34" charset="-122"/>
                <a:ea typeface="微软雅黑" panose="020B0503020204020204" pitchFamily="34" charset="-122"/>
              </a:rPr>
              <a:t>内存数据网格</a:t>
            </a:r>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Cache-aside</a:t>
            </a: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模式</a:t>
            </a:r>
            <a:r>
              <a:rPr lang="zh-CN" altLang="zh-CN" dirty="0" smtClean="0">
                <a:latin typeface="微软雅黑" panose="020B0503020204020204" pitchFamily="34" charset="-122"/>
                <a:ea typeface="微软雅黑" panose="020B0503020204020204" pitchFamily="34" charset="-122"/>
                <a:cs typeface="Times New Roman" panose="02020603050405020304" pitchFamily="18" charset="0"/>
              </a:rPr>
              <a:t>，实现基于内存的余票和订单的查询</a:t>
            </a: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，余票单次查询时间缩短了</a:t>
            </a:r>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75</a:t>
            </a: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倍以上，吞吐量提升了</a:t>
            </a:r>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20</a:t>
            </a: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倍以上，是内存数据网格</a:t>
            </a:r>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Cache-aside</a:t>
            </a: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模式的成功案例。</a:t>
            </a:r>
            <a:endParaRPr lang="en-US" altLang="zh-CN" dirty="0" smtClean="0">
              <a:solidFill>
                <a:srgbClr val="0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FD50A298-D958-4352-AFCC-6627FEECC822}"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3581250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Arial" charset="0"/>
              </a:rPr>
              <a:t>目前国外已有的内存数据网格产品主要包括</a:t>
            </a:r>
            <a:r>
              <a:rPr lang="en-US" altLang="zh-CN" dirty="0" smtClean="0">
                <a:latin typeface="Arial" charset="0"/>
              </a:rPr>
              <a:t>Oracle</a:t>
            </a:r>
            <a:r>
              <a:rPr lang="en-US" altLang="zh-CN" baseline="0" dirty="0" smtClean="0">
                <a:latin typeface="Arial" charset="0"/>
              </a:rPr>
              <a:t> Coherence</a:t>
            </a:r>
            <a:r>
              <a:rPr lang="zh-CN" altLang="en-US" baseline="0" dirty="0" smtClean="0">
                <a:latin typeface="Arial" charset="0"/>
              </a:rPr>
              <a:t>，</a:t>
            </a:r>
            <a:r>
              <a:rPr lang="en-US" altLang="zh-CN" baseline="0" dirty="0" err="1" smtClean="0">
                <a:latin typeface="Arial" charset="0"/>
              </a:rPr>
              <a:t>Gigaspaces</a:t>
            </a:r>
            <a:r>
              <a:rPr lang="en-US" altLang="zh-CN" baseline="0" dirty="0" smtClean="0">
                <a:latin typeface="Arial" charset="0"/>
              </a:rPr>
              <a:t> XAP</a:t>
            </a:r>
            <a:r>
              <a:rPr lang="zh-CN" altLang="en-US" baseline="0" dirty="0" smtClean="0">
                <a:latin typeface="Arial" charset="0"/>
              </a:rPr>
              <a:t>等商业产品，</a:t>
            </a:r>
            <a:endParaRPr lang="en-US" altLang="zh-CN" baseline="0" dirty="0" smtClean="0">
              <a:latin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latin typeface="Arial" charset="0"/>
              </a:rPr>
              <a:t>同时也有</a:t>
            </a:r>
            <a:r>
              <a:rPr lang="en-US" altLang="zh-CN" baseline="0" dirty="0" smtClean="0">
                <a:latin typeface="Arial" charset="0"/>
              </a:rPr>
              <a:t>terracotta</a:t>
            </a:r>
            <a:r>
              <a:rPr lang="zh-CN" altLang="en-US" baseline="0" dirty="0" smtClean="0">
                <a:latin typeface="Arial" charset="0"/>
              </a:rPr>
              <a:t>，</a:t>
            </a:r>
            <a:r>
              <a:rPr lang="en-US" altLang="zh-CN" baseline="0" dirty="0" err="1" smtClean="0">
                <a:latin typeface="Arial" charset="0"/>
              </a:rPr>
              <a:t>hazelcast</a:t>
            </a:r>
            <a:r>
              <a:rPr lang="zh-CN" altLang="en-US" baseline="0" dirty="0" smtClean="0">
                <a:latin typeface="Arial" charset="0"/>
              </a:rPr>
              <a:t>等开源产品，</a:t>
            </a:r>
            <a:endParaRPr lang="en-US" altLang="zh-CN" baseline="0" dirty="0" smtClean="0">
              <a:latin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latin typeface="Arial" charset="0"/>
              </a:rPr>
              <a:t>以及由</a:t>
            </a:r>
            <a:r>
              <a:rPr lang="zh-CN" altLang="en-US" sz="1200" b="0" dirty="0" smtClean="0">
                <a:ln>
                  <a:solidFill>
                    <a:srgbClr val="FFFFFF"/>
                  </a:solidFill>
                </a:ln>
                <a:solidFill>
                  <a:srgbClr val="003366"/>
                </a:solidFill>
                <a:latin typeface="微软雅黑" pitchFamily="34" charset="-122"/>
                <a:ea typeface="微软雅黑" pitchFamily="34" charset="-122"/>
              </a:rPr>
              <a:t>中科院软件所软件工程技术研发中心研制的内存数据网格系统</a:t>
            </a:r>
            <a:r>
              <a:rPr lang="en-US" altLang="zh-CN" sz="1200" b="0" dirty="0" smtClean="0">
                <a:ln>
                  <a:solidFill>
                    <a:srgbClr val="FFFFFF"/>
                  </a:solidFill>
                </a:ln>
                <a:solidFill>
                  <a:srgbClr val="003366"/>
                </a:solidFill>
                <a:latin typeface="微软雅黑" pitchFamily="34" charset="-122"/>
                <a:ea typeface="微软雅黑" pitchFamily="34" charset="-122"/>
              </a:rPr>
              <a:t>EasyCahe2.0</a:t>
            </a:r>
            <a:endParaRPr lang="zh-CN" altLang="en-US" sz="1200" b="0" dirty="0" smtClean="0">
              <a:ln>
                <a:solidFill>
                  <a:srgbClr val="FFFFFF"/>
                </a:solidFill>
              </a:ln>
              <a:solidFill>
                <a:srgbClr val="003366"/>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FD50A298-D958-4352-AFCC-6627FEECC822}" type="slidenum">
              <a:rPr lang="zh-CN" altLang="en-US" smtClean="0"/>
              <a:t>11</a:t>
            </a:fld>
            <a:endParaRPr lang="zh-CN" altLang="en-US"/>
          </a:p>
        </p:txBody>
      </p:sp>
    </p:spTree>
    <p:extLst>
      <p:ext uri="{BB962C8B-B14F-4D97-AF65-F5344CB8AC3E}">
        <p14:creationId xmlns:p14="http://schemas.microsoft.com/office/powerpoint/2010/main" val="3148722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Arial" charset="0"/>
              </a:rPr>
              <a:t>目前的内存数据网格产品在数据加载方面，开源产品如</a:t>
            </a:r>
            <a:r>
              <a:rPr lang="en-US" altLang="zh-CN" dirty="0" err="1" smtClean="0">
                <a:latin typeface="Arial" charset="0"/>
              </a:rPr>
              <a:t>hazalcast</a:t>
            </a:r>
            <a:r>
              <a:rPr lang="zh-CN" altLang="en-US" dirty="0" smtClean="0">
                <a:latin typeface="Arial" charset="0"/>
              </a:rPr>
              <a:t>等仍缺少与关系型数据库集成的具体实现；</a:t>
            </a:r>
            <a:endParaRPr lang="en-US" altLang="zh-CN" dirty="0" smtClean="0">
              <a:latin typeface="Arial"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Arial" charset="0"/>
              </a:rPr>
              <a:t>部分商业产品</a:t>
            </a:r>
            <a:r>
              <a:rPr lang="zh-CN" altLang="en-US" kern="0" dirty="0" smtClean="0">
                <a:latin typeface="微软雅黑" pitchFamily="34" charset="-122"/>
                <a:ea typeface="微软雅黑" pitchFamily="34" charset="-122"/>
              </a:rPr>
              <a:t>实现了数据的自动加载，如</a:t>
            </a:r>
            <a:r>
              <a:rPr lang="en-US" altLang="zh-CN" kern="0" dirty="0" smtClean="0">
                <a:latin typeface="微软雅黑" pitchFamily="34" charset="-122"/>
                <a:ea typeface="微软雅黑" pitchFamily="34" charset="-122"/>
              </a:rPr>
              <a:t>Oracle Coherence</a:t>
            </a:r>
            <a:r>
              <a:rPr lang="zh-CN" altLang="en-US" kern="0" dirty="0" smtClean="0">
                <a:latin typeface="微软雅黑" pitchFamily="34" charset="-122"/>
                <a:ea typeface="微软雅黑" pitchFamily="34" charset="-122"/>
              </a:rPr>
              <a:t>实现了</a:t>
            </a:r>
            <a:r>
              <a:rPr lang="zh-CN" altLang="en-US" sz="1200" kern="0" dirty="0" smtClean="0">
                <a:latin typeface="微软雅黑" pitchFamily="34" charset="-122"/>
                <a:ea typeface="微软雅黑" pitchFamily="34" charset="-122"/>
              </a:rPr>
              <a:t>批量加载和分布式加载，</a:t>
            </a:r>
            <a:r>
              <a:rPr lang="en-US" altLang="zh-CN" kern="0" dirty="0" err="1" smtClean="0">
                <a:latin typeface="微软雅黑" pitchFamily="34" charset="-122"/>
                <a:ea typeface="微软雅黑" pitchFamily="34" charset="-122"/>
              </a:rPr>
              <a:t>Gigaspaces</a:t>
            </a:r>
            <a:r>
              <a:rPr lang="en-US" altLang="zh-CN" kern="0" dirty="0" smtClean="0">
                <a:latin typeface="微软雅黑" pitchFamily="34" charset="-122"/>
                <a:ea typeface="微软雅黑" pitchFamily="34" charset="-122"/>
              </a:rPr>
              <a:t> XAP</a:t>
            </a:r>
            <a:r>
              <a:rPr lang="zh-CN" altLang="en-US" kern="0" dirty="0" smtClean="0">
                <a:latin typeface="微软雅黑" pitchFamily="34" charset="-122"/>
                <a:ea typeface="微软雅黑" pitchFamily="34" charset="-122"/>
              </a:rPr>
              <a:t>通过</a:t>
            </a:r>
            <a:r>
              <a:rPr lang="en-US" altLang="zh-CN" kern="0" dirty="0" smtClean="0">
                <a:latin typeface="微软雅黑" pitchFamily="34" charset="-122"/>
                <a:ea typeface="微软雅黑" pitchFamily="34" charset="-122"/>
              </a:rPr>
              <a:t>Hibernate</a:t>
            </a:r>
            <a:r>
              <a:rPr lang="zh-CN" altLang="en-US" kern="0" dirty="0" smtClean="0">
                <a:latin typeface="微软雅黑" pitchFamily="34" charset="-122"/>
                <a:ea typeface="微软雅黑" pitchFamily="34" charset="-122"/>
              </a:rPr>
              <a:t>与</a:t>
            </a:r>
            <a:r>
              <a:rPr lang="en-US" altLang="zh-CN" kern="0" dirty="0" smtClean="0">
                <a:latin typeface="微软雅黑" pitchFamily="34" charset="-122"/>
                <a:ea typeface="微软雅黑" pitchFamily="34" charset="-122"/>
              </a:rPr>
              <a:t>DB</a:t>
            </a:r>
            <a:r>
              <a:rPr lang="zh-CN" altLang="en-US" kern="0" dirty="0" smtClean="0">
                <a:latin typeface="微软雅黑" pitchFamily="34" charset="-122"/>
                <a:ea typeface="微软雅黑" pitchFamily="34" charset="-122"/>
              </a:rPr>
              <a:t>集成实现数据的加载</a:t>
            </a:r>
            <a:endParaRPr lang="en-US" altLang="zh-CN" kern="0" dirty="0" smtClean="0">
              <a:latin typeface="微软雅黑" pitchFamily="34" charset="-122"/>
              <a:ea typeface="微软雅黑" pitchFamily="34" charset="-12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kern="0" dirty="0" smtClean="0">
                <a:latin typeface="微软雅黑" pitchFamily="34" charset="-122"/>
                <a:ea typeface="微软雅黑" pitchFamily="34" charset="-122"/>
              </a:rPr>
              <a:t>EasyCache2.0 </a:t>
            </a:r>
            <a:r>
              <a:rPr lang="zh-CN" altLang="en-US" kern="0" dirty="0" smtClean="0">
                <a:latin typeface="微软雅黑" pitchFamily="34" charset="-122"/>
                <a:ea typeface="微软雅黑" pitchFamily="34" charset="-122"/>
              </a:rPr>
              <a:t>利用</a:t>
            </a:r>
            <a:r>
              <a:rPr lang="zh-CN" altLang="en-US" kern="0" baseline="0" dirty="0" smtClean="0">
                <a:latin typeface="微软雅黑" pitchFamily="34" charset="-122"/>
                <a:ea typeface="微软雅黑" pitchFamily="34" charset="-122"/>
              </a:rPr>
              <a:t>数据表的元数据自动构造</a:t>
            </a:r>
            <a:r>
              <a:rPr lang="en-US" altLang="zh-CN" kern="0" baseline="0" dirty="0" smtClean="0">
                <a:latin typeface="微软雅黑" pitchFamily="34" charset="-122"/>
                <a:ea typeface="微软雅黑" pitchFamily="34" charset="-122"/>
              </a:rPr>
              <a:t>Java</a:t>
            </a:r>
            <a:r>
              <a:rPr lang="zh-CN" altLang="en-US" kern="0" baseline="0" dirty="0" smtClean="0">
                <a:latin typeface="微软雅黑" pitchFamily="34" charset="-122"/>
                <a:ea typeface="微软雅黑" pitchFamily="34" charset="-122"/>
              </a:rPr>
              <a:t>类和自动生成</a:t>
            </a:r>
            <a:r>
              <a:rPr lang="en-US" altLang="zh-CN" kern="0" baseline="0" dirty="0" smtClean="0">
                <a:latin typeface="微软雅黑" pitchFamily="34" charset="-122"/>
                <a:ea typeface="微软雅黑" pitchFamily="34" charset="-122"/>
              </a:rPr>
              <a:t>Java</a:t>
            </a:r>
            <a:r>
              <a:rPr lang="zh-CN" altLang="en-US" kern="0" baseline="0" dirty="0" smtClean="0">
                <a:latin typeface="微软雅黑" pitchFamily="34" charset="-122"/>
                <a:ea typeface="微软雅黑" pitchFamily="34" charset="-122"/>
              </a:rPr>
              <a:t>对象，实现数据全局加载</a:t>
            </a:r>
            <a:endParaRPr lang="en-US" altLang="zh-CN" kern="0" baseline="0" dirty="0" smtClean="0">
              <a:latin typeface="微软雅黑" pitchFamily="34" charset="-122"/>
              <a:ea typeface="微软雅黑" pitchFamily="34" charset="-12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kern="0" baseline="0" dirty="0" smtClean="0">
                <a:latin typeface="微软雅黑" pitchFamily="34" charset="-122"/>
                <a:ea typeface="微软雅黑" pitchFamily="34" charset="-122"/>
              </a:rPr>
              <a:t>但是当数据量较大时，数据加载会需要较长时间，且内存消耗大</a:t>
            </a:r>
          </a:p>
          <a:p>
            <a:pPr marL="0" marR="0" lvl="1" indent="0" algn="l" defTabSz="914400" rtl="0" eaLnBrk="1" fontAlgn="auto" latinLnBrk="0" hangingPunct="1">
              <a:lnSpc>
                <a:spcPct val="100000"/>
              </a:lnSpc>
              <a:spcBef>
                <a:spcPts val="0"/>
              </a:spcBef>
              <a:spcAft>
                <a:spcPts val="0"/>
              </a:spcAft>
              <a:buClrTx/>
              <a:buSzTx/>
              <a:buFontTx/>
              <a:buNone/>
              <a:tabLst/>
              <a:defRPr/>
            </a:pPr>
            <a:endParaRPr lang="zh-CN" altLang="en-US" kern="0" dirty="0" smtClean="0">
              <a:latin typeface="微软雅黑" pitchFamily="34" charset="-122"/>
              <a:ea typeface="微软雅黑" pitchFamily="34" charset="-12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sz="1200" kern="0" dirty="0" smtClean="0">
              <a:latin typeface="微软雅黑" pitchFamily="34" charset="-122"/>
              <a:ea typeface="微软雅黑" pitchFamily="34" charset="-12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kern="0" dirty="0" smtClean="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FD50A298-D958-4352-AFCC-6627FEECC822}" type="slidenum">
              <a:rPr lang="zh-CN" altLang="en-US" smtClean="0"/>
              <a:t>12</a:t>
            </a:fld>
            <a:endParaRPr lang="zh-CN" altLang="en-US"/>
          </a:p>
        </p:txBody>
      </p:sp>
    </p:spTree>
    <p:extLst>
      <p:ext uri="{BB962C8B-B14F-4D97-AF65-F5344CB8AC3E}">
        <p14:creationId xmlns:p14="http://schemas.microsoft.com/office/powerpoint/2010/main" val="2479293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Arial" charset="0"/>
              </a:rPr>
              <a:t>在数据访问接口上主要是以</a:t>
            </a:r>
            <a:r>
              <a:rPr lang="en-US" altLang="zh-CN" dirty="0" smtClean="0">
                <a:latin typeface="Arial" charset="0"/>
              </a:rPr>
              <a:t>Map</a:t>
            </a:r>
            <a:r>
              <a:rPr lang="zh-CN" altLang="en-US" dirty="0" smtClean="0">
                <a:latin typeface="Arial" charset="0"/>
              </a:rPr>
              <a:t>的</a:t>
            </a:r>
            <a:r>
              <a:rPr lang="en-US" altLang="zh-CN" dirty="0" smtClean="0">
                <a:latin typeface="Arial" charset="0"/>
              </a:rPr>
              <a:t>get</a:t>
            </a:r>
            <a:r>
              <a:rPr lang="zh-CN" altLang="en-US" dirty="0" smtClean="0">
                <a:latin typeface="Arial" charset="0"/>
              </a:rPr>
              <a:t>，</a:t>
            </a:r>
            <a:r>
              <a:rPr lang="en-US" altLang="zh-CN" dirty="0" smtClean="0">
                <a:latin typeface="Arial" charset="0"/>
              </a:rPr>
              <a:t>set</a:t>
            </a:r>
            <a:r>
              <a:rPr lang="zh-CN" altLang="en-US" dirty="0" smtClean="0">
                <a:latin typeface="Arial" charset="0"/>
              </a:rPr>
              <a:t>接口为主，这与其底层的</a:t>
            </a:r>
            <a:r>
              <a:rPr lang="en-US" altLang="zh-CN" dirty="0" err="1" smtClean="0">
                <a:latin typeface="Arial" charset="0"/>
              </a:rPr>
              <a:t>kv</a:t>
            </a:r>
            <a:r>
              <a:rPr lang="zh-CN" altLang="en-US" dirty="0" smtClean="0">
                <a:latin typeface="Arial" charset="0"/>
              </a:rPr>
              <a:t>存储结构相一致，如</a:t>
            </a:r>
            <a:r>
              <a:rPr lang="en-US" altLang="zh-CN" dirty="0" err="1" smtClean="0">
                <a:latin typeface="Arial" charset="0"/>
              </a:rPr>
              <a:t>Hazelcast</a:t>
            </a:r>
            <a:r>
              <a:rPr lang="zh-CN" altLang="en-US" dirty="0" smtClean="0">
                <a:latin typeface="Arial" charset="0"/>
              </a:rPr>
              <a:t>等；</a:t>
            </a:r>
            <a:endParaRPr lang="en-US" altLang="zh-CN" dirty="0" smtClean="0">
              <a:latin typeface="Arial"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Arial" charset="0"/>
              </a:rPr>
              <a:t>除此之外，</a:t>
            </a:r>
            <a:r>
              <a:rPr lang="en-US" altLang="zh-CN" dirty="0" err="1" smtClean="0">
                <a:latin typeface="Arial" charset="0"/>
              </a:rPr>
              <a:t>gigaspaces</a:t>
            </a:r>
            <a:r>
              <a:rPr lang="zh-CN" altLang="en-US" dirty="0" smtClean="0">
                <a:latin typeface="Arial" charset="0"/>
              </a:rPr>
              <a:t>提供了对标准</a:t>
            </a:r>
            <a:r>
              <a:rPr lang="en-US" altLang="zh-CN" dirty="0" smtClean="0">
                <a:latin typeface="Arial" charset="0"/>
              </a:rPr>
              <a:t>SQL</a:t>
            </a:r>
            <a:r>
              <a:rPr lang="zh-CN" altLang="en-US" dirty="0" smtClean="0">
                <a:latin typeface="Arial" charset="0"/>
              </a:rPr>
              <a:t>语法的支持，</a:t>
            </a:r>
            <a:r>
              <a:rPr lang="en-US" altLang="zh-CN" dirty="0" smtClean="0">
                <a:latin typeface="Arial" charset="0"/>
              </a:rPr>
              <a:t>Coherence</a:t>
            </a:r>
            <a:r>
              <a:rPr lang="zh-CN" altLang="en-US" dirty="0" smtClean="0">
                <a:latin typeface="Arial" charset="0"/>
              </a:rPr>
              <a:t>和</a:t>
            </a:r>
            <a:r>
              <a:rPr lang="en-US" altLang="zh-CN" kern="0" dirty="0" smtClean="0">
                <a:latin typeface="微软雅黑" pitchFamily="34" charset="-122"/>
                <a:ea typeface="微软雅黑" pitchFamily="34" charset="-122"/>
              </a:rPr>
              <a:t>EasyCache2.0</a:t>
            </a:r>
            <a:r>
              <a:rPr lang="zh-CN" altLang="en-US" dirty="0" smtClean="0">
                <a:latin typeface="Arial" charset="0"/>
              </a:rPr>
              <a:t>都提供了对</a:t>
            </a:r>
            <a:r>
              <a:rPr lang="en-US" altLang="zh-CN" dirty="0" smtClean="0">
                <a:latin typeface="Arial" charset="0"/>
              </a:rPr>
              <a:t>SQL</a:t>
            </a:r>
            <a:r>
              <a:rPr lang="en-US" altLang="zh-CN" baseline="0" dirty="0" smtClean="0">
                <a:latin typeface="Arial" charset="0"/>
              </a:rPr>
              <a:t> Like</a:t>
            </a:r>
            <a:r>
              <a:rPr lang="zh-CN" altLang="en-US" baseline="0" dirty="0" smtClean="0">
                <a:latin typeface="Arial" charset="0"/>
              </a:rPr>
              <a:t>语法的支持，所谓</a:t>
            </a:r>
            <a:r>
              <a:rPr lang="en-US" altLang="zh-CN" baseline="0" dirty="0" smtClean="0">
                <a:latin typeface="Arial" charset="0"/>
              </a:rPr>
              <a:t>SQL Like</a:t>
            </a:r>
            <a:r>
              <a:rPr lang="zh-CN" altLang="en-US" baseline="0" dirty="0" smtClean="0">
                <a:latin typeface="Arial" charset="0"/>
              </a:rPr>
              <a:t>语法，是指语法格式与标准</a:t>
            </a:r>
            <a:r>
              <a:rPr lang="en-US" altLang="zh-CN" baseline="0" dirty="0" smtClean="0">
                <a:latin typeface="Arial" charset="0"/>
              </a:rPr>
              <a:t>SQL</a:t>
            </a:r>
            <a:r>
              <a:rPr lang="zh-CN" altLang="en-US" baseline="0" dirty="0" smtClean="0">
                <a:latin typeface="Arial" charset="0"/>
              </a:rPr>
              <a:t>类似，但语法功能不完备，是标准</a:t>
            </a:r>
            <a:r>
              <a:rPr lang="en-US" altLang="zh-CN" baseline="0" dirty="0" smtClean="0">
                <a:latin typeface="Arial" charset="0"/>
              </a:rPr>
              <a:t>SQL</a:t>
            </a:r>
            <a:r>
              <a:rPr lang="zh-CN" altLang="en-US" baseline="0" dirty="0" smtClean="0">
                <a:latin typeface="Arial" charset="0"/>
              </a:rPr>
              <a:t>的一个子集。正是由于接口功能的不完善，如不支持</a:t>
            </a:r>
            <a:r>
              <a:rPr lang="en-US" altLang="zh-CN" baseline="0" dirty="0" smtClean="0">
                <a:latin typeface="Arial" charset="0"/>
              </a:rPr>
              <a:t>limit</a:t>
            </a:r>
            <a:r>
              <a:rPr lang="zh-CN" altLang="en-US" baseline="0" dirty="0" smtClean="0">
                <a:latin typeface="Arial" charset="0"/>
              </a:rPr>
              <a:t>、</a:t>
            </a:r>
            <a:r>
              <a:rPr lang="en-US" altLang="zh-CN" baseline="0" dirty="0" smtClean="0">
                <a:latin typeface="Arial" charset="0"/>
              </a:rPr>
              <a:t>order by</a:t>
            </a:r>
            <a:r>
              <a:rPr lang="zh-CN" altLang="en-US" baseline="0" dirty="0" smtClean="0">
                <a:latin typeface="Arial" charset="0"/>
              </a:rPr>
              <a:t>、 </a:t>
            </a:r>
            <a:r>
              <a:rPr lang="en-US" altLang="zh-CN" baseline="0" dirty="0" smtClean="0">
                <a:latin typeface="Arial" charset="0"/>
              </a:rPr>
              <a:t>max</a:t>
            </a:r>
            <a:r>
              <a:rPr lang="zh-CN" altLang="en-US" baseline="0" dirty="0" smtClean="0">
                <a:latin typeface="Arial" charset="0"/>
              </a:rPr>
              <a:t>等，使得</a:t>
            </a:r>
            <a:r>
              <a:rPr lang="zh-CN" altLang="en-US" dirty="0" smtClean="0">
                <a:latin typeface="Arial" charset="0"/>
              </a:rPr>
              <a:t>遗留应用想要向内存数据网格迁移，其成本依然比较高。</a:t>
            </a:r>
            <a:endParaRPr lang="zh-CN" altLang="en-US" dirty="0"/>
          </a:p>
        </p:txBody>
      </p:sp>
      <p:sp>
        <p:nvSpPr>
          <p:cNvPr id="4" name="灯片编号占位符 3"/>
          <p:cNvSpPr>
            <a:spLocks noGrp="1"/>
          </p:cNvSpPr>
          <p:nvPr>
            <p:ph type="sldNum" sz="quarter" idx="10"/>
          </p:nvPr>
        </p:nvSpPr>
        <p:spPr/>
        <p:txBody>
          <a:bodyPr/>
          <a:lstStyle/>
          <a:p>
            <a:fld id="{FD50A298-D958-4352-AFCC-6627FEECC822}" type="slidenum">
              <a:rPr lang="zh-CN" altLang="en-US" smtClean="0"/>
              <a:t>13</a:t>
            </a:fld>
            <a:endParaRPr lang="zh-CN" altLang="en-US"/>
          </a:p>
        </p:txBody>
      </p:sp>
    </p:spTree>
    <p:extLst>
      <p:ext uri="{BB962C8B-B14F-4D97-AF65-F5344CB8AC3E}">
        <p14:creationId xmlns:p14="http://schemas.microsoft.com/office/powerpoint/2010/main" val="2983217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在堆外存储方面，</a:t>
            </a:r>
            <a:endParaRPr lang="en-US" altLang="zh-CN" dirty="0" smtClean="0"/>
          </a:p>
          <a:p>
            <a:r>
              <a:rPr lang="en-US" altLang="zh-CN" dirty="0" smtClean="0"/>
              <a:t>Oracle Coherence</a:t>
            </a:r>
            <a:r>
              <a:rPr lang="zh-CN" altLang="zh-CN" sz="1200" kern="1200" dirty="0" smtClean="0">
                <a:solidFill>
                  <a:schemeClr val="tx1"/>
                </a:solidFill>
                <a:effectLst/>
                <a:latin typeface="+mn-lt"/>
                <a:ea typeface="+mn-ea"/>
                <a:cs typeface="+mn-cs"/>
              </a:rPr>
              <a:t>将备份数据存储在堆外，这样可以降低垃圾回收时的时间开销，同时因为备份数据的访问频率较低，将数据放于堆外带来的反序列化开销代价很小</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Terracotta</a:t>
            </a:r>
            <a:r>
              <a:rPr lang="zh-CN" altLang="zh-CN" sz="1200" kern="1200" dirty="0" smtClean="0">
                <a:solidFill>
                  <a:schemeClr val="tx1"/>
                </a:solidFill>
                <a:effectLst/>
                <a:latin typeface="+mn-lt"/>
                <a:ea typeface="+mn-ea"/>
                <a:cs typeface="+mn-cs"/>
              </a:rPr>
              <a:t>实现了自己的内存管理器从而完全绕过了</a:t>
            </a:r>
            <a:r>
              <a:rPr lang="en-US" altLang="zh-CN" sz="1200" kern="1200" dirty="0" smtClean="0">
                <a:solidFill>
                  <a:schemeClr val="tx1"/>
                </a:solidFill>
                <a:effectLst/>
                <a:latin typeface="+mn-lt"/>
                <a:ea typeface="+mn-ea"/>
                <a:cs typeface="+mn-cs"/>
              </a:rPr>
              <a:t>JVM</a:t>
            </a:r>
            <a:r>
              <a:rPr lang="zh-CN" altLang="zh-CN" sz="1200" kern="1200" dirty="0" smtClean="0">
                <a:solidFill>
                  <a:schemeClr val="tx1"/>
                </a:solidFill>
                <a:effectLst/>
                <a:latin typeface="+mn-lt"/>
                <a:ea typeface="+mn-ea"/>
                <a:cs typeface="+mn-cs"/>
              </a:rPr>
              <a:t>的垃圾回收，通过</a:t>
            </a:r>
            <a:r>
              <a:rPr lang="en-US" altLang="zh-CN" sz="1200" kern="1200" dirty="0" err="1" smtClean="0">
                <a:solidFill>
                  <a:schemeClr val="tx1"/>
                </a:solidFill>
                <a:effectLst/>
                <a:latin typeface="+mn-lt"/>
                <a:ea typeface="+mn-ea"/>
                <a:cs typeface="+mn-cs"/>
              </a:rPr>
              <a:t>BigMemory</a:t>
            </a:r>
            <a:r>
              <a:rPr lang="zh-CN" altLang="zh-CN" sz="1200" kern="1200" dirty="0" smtClean="0">
                <a:solidFill>
                  <a:schemeClr val="tx1"/>
                </a:solidFill>
                <a:effectLst/>
                <a:latin typeface="+mn-lt"/>
                <a:ea typeface="+mn-ea"/>
                <a:cs typeface="+mn-cs"/>
              </a:rPr>
              <a:t>机制来支持进程内堆外存储。</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EasyCache2.0</a:t>
            </a:r>
            <a:r>
              <a:rPr lang="en-US" altLang="zh-CN" sz="1200" kern="1200" baseline="0" dirty="0" smtClean="0">
                <a:solidFill>
                  <a:schemeClr val="tx1"/>
                </a:solidFill>
                <a:effectLst/>
                <a:latin typeface="+mn-lt"/>
                <a:ea typeface="+mn-ea"/>
                <a:cs typeface="+mn-cs"/>
              </a:rPr>
              <a:t> </a:t>
            </a:r>
            <a:r>
              <a:rPr lang="zh-CN" altLang="en-US" sz="1200" kern="1200" baseline="0" dirty="0" smtClean="0">
                <a:solidFill>
                  <a:schemeClr val="tx1"/>
                </a:solidFill>
                <a:effectLst/>
                <a:latin typeface="+mn-lt"/>
                <a:ea typeface="+mn-ea"/>
                <a:cs typeface="+mn-cs"/>
              </a:rPr>
              <a:t>尚未实现堆外存储，当堆分配较大内存空间时，</a:t>
            </a:r>
            <a:r>
              <a:rPr lang="en-US" altLang="zh-CN" sz="1200" kern="1200" baseline="0" dirty="0" smtClean="0">
                <a:solidFill>
                  <a:schemeClr val="tx1"/>
                </a:solidFill>
                <a:effectLst/>
                <a:latin typeface="+mn-lt"/>
                <a:ea typeface="+mn-ea"/>
                <a:cs typeface="+mn-cs"/>
              </a:rPr>
              <a:t>GC</a:t>
            </a:r>
            <a:r>
              <a:rPr lang="zh-CN" altLang="en-US" sz="1200" kern="1200" baseline="0" dirty="0" smtClean="0">
                <a:solidFill>
                  <a:schemeClr val="tx1"/>
                </a:solidFill>
                <a:effectLst/>
                <a:latin typeface="+mn-lt"/>
                <a:ea typeface="+mn-ea"/>
                <a:cs typeface="+mn-cs"/>
              </a:rPr>
              <a:t>效率低。</a:t>
            </a:r>
            <a:endParaRPr lang="zh-CN" altLang="en-US" dirty="0"/>
          </a:p>
        </p:txBody>
      </p:sp>
      <p:sp>
        <p:nvSpPr>
          <p:cNvPr id="4" name="灯片编号占位符 3"/>
          <p:cNvSpPr>
            <a:spLocks noGrp="1"/>
          </p:cNvSpPr>
          <p:nvPr>
            <p:ph type="sldNum" sz="quarter" idx="10"/>
          </p:nvPr>
        </p:nvSpPr>
        <p:spPr/>
        <p:txBody>
          <a:bodyPr/>
          <a:lstStyle/>
          <a:p>
            <a:fld id="{FD50A298-D958-4352-AFCC-6627FEECC822}" type="slidenum">
              <a:rPr lang="zh-CN" altLang="en-US" smtClean="0"/>
              <a:t>14</a:t>
            </a:fld>
            <a:endParaRPr lang="zh-CN" altLang="en-US"/>
          </a:p>
        </p:txBody>
      </p:sp>
    </p:spTree>
    <p:extLst>
      <p:ext uri="{BB962C8B-B14F-4D97-AF65-F5344CB8AC3E}">
        <p14:creationId xmlns:p14="http://schemas.microsoft.com/office/powerpoint/2010/main" val="116847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论文的预期目标是在</a:t>
            </a:r>
            <a:r>
              <a:rPr lang="en-US" altLang="zh-CN" sz="1200" dirty="0" smtClean="0">
                <a:solidFill>
                  <a:srgbClr val="FF0000"/>
                </a:solidFill>
                <a:latin typeface="微软雅黑" panose="020B0503020204020204" pitchFamily="34" charset="-122"/>
                <a:ea typeface="微软雅黑" panose="020B0503020204020204" pitchFamily="34" charset="-122"/>
              </a:rPr>
              <a:t>EasyCache2.0</a:t>
            </a:r>
            <a:r>
              <a:rPr lang="zh-CN" altLang="zh-CN" sz="1200" dirty="0" smtClean="0">
                <a:solidFill>
                  <a:srgbClr val="FF0000"/>
                </a:solidFill>
                <a:latin typeface="微软雅黑" panose="020B0503020204020204" pitchFamily="34" charset="-122"/>
                <a:ea typeface="微软雅黑" panose="020B0503020204020204" pitchFamily="34" charset="-122"/>
              </a:rPr>
              <a:t>基础上设计实现一个完整的内存数据网格</a:t>
            </a:r>
            <a:r>
              <a:rPr lang="en-US" altLang="zh-CN" sz="1200" dirty="0" smtClean="0">
                <a:solidFill>
                  <a:srgbClr val="FF0000"/>
                </a:solidFill>
                <a:latin typeface="微软雅黑" panose="020B0503020204020204" pitchFamily="34" charset="-122"/>
                <a:ea typeface="微软雅黑" panose="020B0503020204020204" pitchFamily="34" charset="-122"/>
              </a:rPr>
              <a:t>Cache-Aside</a:t>
            </a:r>
            <a:r>
              <a:rPr lang="zh-CN" altLang="zh-CN" sz="1200" dirty="0" smtClean="0">
                <a:solidFill>
                  <a:srgbClr val="FF0000"/>
                </a:solidFill>
                <a:latin typeface="微软雅黑" panose="020B0503020204020204" pitchFamily="34" charset="-122"/>
                <a:ea typeface="微软雅黑" panose="020B0503020204020204" pitchFamily="34" charset="-122"/>
              </a:rPr>
              <a:t>产品</a:t>
            </a:r>
            <a:r>
              <a:rPr lang="zh-CN" altLang="en-US" sz="1200" dirty="0" smtClean="0">
                <a:solidFill>
                  <a:srgbClr val="FF0000"/>
                </a:solidFill>
                <a:latin typeface="微软雅黑" panose="020B0503020204020204" pitchFamily="34" charset="-122"/>
                <a:ea typeface="微软雅黑" panose="020B0503020204020204" pitchFamily="34" charset="-122"/>
              </a:rPr>
              <a:t>，主要内容主要包括四个部分：</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kern="0" dirty="0" smtClean="0">
                <a:latin typeface="微软雅黑" pitchFamily="34" charset="-122"/>
                <a:ea typeface="微软雅黑" pitchFamily="34" charset="-122"/>
              </a:rPr>
              <a:t>内存数据网格</a:t>
            </a:r>
            <a:r>
              <a:rPr lang="en-US" altLang="zh-CN" kern="0" dirty="0" smtClean="0">
                <a:latin typeface="微软雅黑" pitchFamily="34" charset="-122"/>
                <a:ea typeface="微软雅黑" pitchFamily="34" charset="-122"/>
              </a:rPr>
              <a:t>Cache-Aside</a:t>
            </a:r>
            <a:r>
              <a:rPr lang="zh-CN" altLang="en-US" kern="0" dirty="0" smtClean="0">
                <a:latin typeface="微软雅黑" pitchFamily="34" charset="-122"/>
                <a:ea typeface="微软雅黑" pitchFamily="34" charset="-122"/>
              </a:rPr>
              <a:t>模式系统架构设计、数据局部自动加载、</a:t>
            </a:r>
            <a:r>
              <a:rPr lang="zh-CN" altLang="zh-CN" dirty="0" smtClean="0">
                <a:latin typeface="微软雅黑" panose="020B0503020204020204" pitchFamily="34" charset="-122"/>
                <a:ea typeface="微软雅黑" panose="020B0503020204020204" pitchFamily="34" charset="-122"/>
              </a:rPr>
              <a:t>数据访问的透明集成技术</a:t>
            </a:r>
            <a:r>
              <a:rPr lang="zh-CN" altLang="en-US" dirty="0" smtClean="0">
                <a:latin typeface="微软雅黑" panose="020B0503020204020204" pitchFamily="34" charset="-122"/>
                <a:ea typeface="微软雅黑" panose="020B0503020204020204" pitchFamily="34" charset="-122"/>
              </a:rPr>
              <a:t>、</a:t>
            </a:r>
            <a:r>
              <a:rPr lang="zh-CN" altLang="en-US" kern="0" dirty="0" smtClean="0">
                <a:latin typeface="微软雅黑" pitchFamily="34" charset="-122"/>
                <a:ea typeface="微软雅黑" pitchFamily="34" charset="-122"/>
              </a:rPr>
              <a:t>堆外存储优化</a:t>
            </a:r>
            <a:endParaRPr lang="en-US" altLang="zh-CN" kern="0" dirty="0" smtClean="0">
              <a:latin typeface="微软雅黑" pitchFamily="34" charset="-122"/>
              <a:ea typeface="微软雅黑" pitchFamily="34" charset="-12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kern="0" dirty="0" smtClean="0">
              <a:latin typeface="微软雅黑" pitchFamily="34" charset="-122"/>
              <a:ea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solidFill>
                <a:srgbClr val="FF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FD50A298-D958-4352-AFCC-6627FEECC822}" type="slidenum">
              <a:rPr lang="zh-CN" altLang="en-US" smtClean="0"/>
              <a:t>15</a:t>
            </a:fld>
            <a:endParaRPr lang="zh-CN" altLang="en-US"/>
          </a:p>
        </p:txBody>
      </p:sp>
    </p:spTree>
    <p:extLst>
      <p:ext uri="{BB962C8B-B14F-4D97-AF65-F5344CB8AC3E}">
        <p14:creationId xmlns:p14="http://schemas.microsoft.com/office/powerpoint/2010/main" val="769776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传统的应用程序中经常使用</a:t>
            </a:r>
            <a:r>
              <a:rPr lang="en-US" altLang="zh-CN" dirty="0" smtClean="0"/>
              <a:t>cache</a:t>
            </a:r>
            <a:r>
              <a:rPr lang="zh-CN" altLang="en-US" dirty="0" smtClean="0"/>
              <a:t>来优化那种需要频繁、重复地访问存储中数据的情景。但一般情况下很难使</a:t>
            </a:r>
            <a:r>
              <a:rPr lang="en-US" altLang="zh-CN" dirty="0" smtClean="0"/>
              <a:t>cache</a:t>
            </a:r>
            <a:r>
              <a:rPr lang="zh-CN" altLang="en-US" dirty="0" smtClean="0"/>
              <a:t>中的数据与底层存储中的数据达到完全一致性，</a:t>
            </a:r>
            <a:endParaRPr lang="en-US" altLang="zh-CN" dirty="0" smtClean="0"/>
          </a:p>
          <a:p>
            <a:r>
              <a:rPr lang="zh-CN" altLang="en-US" dirty="0" smtClean="0"/>
              <a:t>而且由于其依赖关系型数据库，其扩展性也受到了限制</a:t>
            </a:r>
          </a:p>
          <a:p>
            <a:r>
              <a:rPr lang="zh-CN" altLang="en-US" dirty="0" smtClean="0"/>
              <a:t>内存数据网格的</a:t>
            </a:r>
            <a:r>
              <a:rPr lang="en-US" altLang="zh-CN" dirty="0" smtClean="0"/>
              <a:t>Cache-Aside</a:t>
            </a:r>
            <a:r>
              <a:rPr lang="zh-CN" altLang="en-US" dirty="0" smtClean="0"/>
              <a:t>模式是一种内外存融合架构，在</a:t>
            </a:r>
            <a:r>
              <a:rPr lang="en-US" altLang="zh-CN" sz="1200" kern="1200" dirty="0" smtClean="0">
                <a:solidFill>
                  <a:schemeClr val="tx1"/>
                </a:solidFill>
                <a:effectLst/>
                <a:latin typeface="+mn-lt"/>
                <a:ea typeface="+mn-ea"/>
                <a:cs typeface="+mn-cs"/>
              </a:rPr>
              <a:t>Cache-Aside</a:t>
            </a:r>
            <a:r>
              <a:rPr lang="zh-CN" altLang="zh-CN" sz="1200" kern="1200" dirty="0" smtClean="0">
                <a:solidFill>
                  <a:schemeClr val="tx1"/>
                </a:solidFill>
                <a:effectLst/>
                <a:latin typeface="+mn-lt"/>
                <a:ea typeface="+mn-ea"/>
                <a:cs typeface="+mn-cs"/>
              </a:rPr>
              <a:t>模式下，我们仅加载与系统关键业务逻辑相关的数据，具体数据可由用户配置。在数据访问时，对于未加载数据，直接交由数据库服务器处理，对于已加载的数据，可交由内存数据网格来执行，</a:t>
            </a:r>
            <a:r>
              <a:rPr lang="en-US" altLang="zh-CN" sz="1200" kern="1200" dirty="0" smtClean="0">
                <a:solidFill>
                  <a:schemeClr val="tx1"/>
                </a:solidFill>
                <a:effectLst/>
                <a:latin typeface="+mn-lt"/>
                <a:ea typeface="+mn-ea"/>
                <a:cs typeface="+mn-cs"/>
              </a:rPr>
              <a:t>Cache-Aside</a:t>
            </a:r>
            <a:r>
              <a:rPr lang="zh-CN" altLang="zh-CN" sz="1200" kern="1200" dirty="0" smtClean="0">
                <a:solidFill>
                  <a:schemeClr val="tx1"/>
                </a:solidFill>
                <a:effectLst/>
                <a:latin typeface="+mn-lt"/>
                <a:ea typeface="+mn-ea"/>
                <a:cs typeface="+mn-cs"/>
              </a:rPr>
              <a:t>只需做到关键业务逻辑的兼容，便可使整个内存数据网格以很低的代价的迁移到现有系统中</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FD50A298-D958-4352-AFCC-6627FEECC822}" type="slidenum">
              <a:rPr lang="zh-CN" altLang="en-US" smtClean="0"/>
              <a:t>16</a:t>
            </a:fld>
            <a:endParaRPr lang="zh-CN" altLang="en-US"/>
          </a:p>
        </p:txBody>
      </p:sp>
    </p:spTree>
    <p:extLst>
      <p:ext uri="{BB962C8B-B14F-4D97-AF65-F5344CB8AC3E}">
        <p14:creationId xmlns:p14="http://schemas.microsoft.com/office/powerpoint/2010/main" val="3767146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50A298-D958-4352-AFCC-6627FEECC822}" type="slidenum">
              <a:rPr lang="zh-CN" altLang="en-US" smtClean="0"/>
              <a:t>17</a:t>
            </a:fld>
            <a:endParaRPr lang="zh-CN" altLang="en-US"/>
          </a:p>
        </p:txBody>
      </p:sp>
    </p:spTree>
    <p:extLst>
      <p:ext uri="{BB962C8B-B14F-4D97-AF65-F5344CB8AC3E}">
        <p14:creationId xmlns:p14="http://schemas.microsoft.com/office/powerpoint/2010/main" val="2202274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50A298-D958-4352-AFCC-6627FEECC822}" type="slidenum">
              <a:rPr lang="zh-CN" altLang="en-US" smtClean="0"/>
              <a:t>18</a:t>
            </a:fld>
            <a:endParaRPr lang="zh-CN" altLang="en-US"/>
          </a:p>
        </p:txBody>
      </p:sp>
    </p:spTree>
    <p:extLst>
      <p:ext uri="{BB962C8B-B14F-4D97-AF65-F5344CB8AC3E}">
        <p14:creationId xmlns:p14="http://schemas.microsoft.com/office/powerpoint/2010/main" val="18701604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50A298-D958-4352-AFCC-6627FEECC822}" type="slidenum">
              <a:rPr lang="zh-CN" altLang="en-US" smtClean="0"/>
              <a:t>19</a:t>
            </a:fld>
            <a:endParaRPr lang="zh-CN" altLang="en-US"/>
          </a:p>
        </p:txBody>
      </p:sp>
    </p:spTree>
    <p:extLst>
      <p:ext uri="{BB962C8B-B14F-4D97-AF65-F5344CB8AC3E}">
        <p14:creationId xmlns:p14="http://schemas.microsoft.com/office/powerpoint/2010/main" val="2596637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下面，我将从以下四个方面来介绍，分别是：</a:t>
            </a:r>
            <a:r>
              <a:rPr lang="zh-CN" altLang="en-US" sz="1200" b="1" dirty="0" smtClean="0">
                <a:latin typeface="微软雅黑" panose="020B0503020204020204" pitchFamily="34" charset="-122"/>
                <a:ea typeface="微软雅黑" panose="020B0503020204020204" pitchFamily="34" charset="-122"/>
              </a:rPr>
              <a:t>选题背景和意义，本学科领域发展现状，主要研究内容与预期目标，研究计划和工作安排</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1"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1"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1"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FD50A298-D958-4352-AFCC-6627FEECC822}" type="slidenum">
              <a:rPr lang="zh-CN" altLang="en-US" smtClean="0"/>
              <a:t>2</a:t>
            </a:fld>
            <a:endParaRPr lang="zh-CN" altLang="en-US"/>
          </a:p>
        </p:txBody>
      </p:sp>
    </p:spTree>
    <p:extLst>
      <p:ext uri="{BB962C8B-B14F-4D97-AF65-F5344CB8AC3E}">
        <p14:creationId xmlns:p14="http://schemas.microsoft.com/office/powerpoint/2010/main" val="17229665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50A298-D958-4352-AFCC-6627FEECC822}" type="slidenum">
              <a:rPr lang="zh-CN" altLang="en-US" smtClean="0"/>
              <a:t>20</a:t>
            </a:fld>
            <a:endParaRPr lang="zh-CN" altLang="en-US"/>
          </a:p>
        </p:txBody>
      </p:sp>
    </p:spTree>
    <p:extLst>
      <p:ext uri="{BB962C8B-B14F-4D97-AF65-F5344CB8AC3E}">
        <p14:creationId xmlns:p14="http://schemas.microsoft.com/office/powerpoint/2010/main" val="1768844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000" dirty="0" smtClean="0"/>
              <a:t>首先是选题的背景和意义。我们知道，传统关系型数据库基于</a:t>
            </a:r>
            <a:r>
              <a:rPr lang="zh-CN" altLang="zh-CN" sz="1000" kern="1200" dirty="0" smtClean="0">
                <a:solidFill>
                  <a:schemeClr val="tx1"/>
                </a:solidFill>
                <a:effectLst/>
                <a:latin typeface="+mn-lt"/>
                <a:ea typeface="+mn-ea"/>
                <a:cs typeface="+mn-cs"/>
              </a:rPr>
              <a:t>关系型数据模型</a:t>
            </a:r>
            <a:r>
              <a:rPr lang="zh-CN" altLang="en-US" sz="1000" kern="1200" dirty="0" smtClean="0">
                <a:solidFill>
                  <a:schemeClr val="tx1"/>
                </a:solidFill>
                <a:effectLst/>
                <a:latin typeface="+mn-lt"/>
                <a:ea typeface="+mn-ea"/>
                <a:cs typeface="+mn-cs"/>
              </a:rPr>
              <a:t>，</a:t>
            </a:r>
            <a:r>
              <a:rPr lang="zh-CN" altLang="en-US" sz="1000" dirty="0" smtClean="0"/>
              <a:t>具有表结构存储方式，访问接口标准化，基于磁盘集中存储等特点，这些特点保证了关系型数据库可以高效的执行关联查询等复杂操作，同时更容易维护数据的一致性，</a:t>
            </a:r>
            <a:r>
              <a:rPr lang="zh-CN" altLang="zh-CN" sz="1000" kern="1200" dirty="0" smtClean="0">
                <a:solidFill>
                  <a:schemeClr val="tx1"/>
                </a:solidFill>
                <a:effectLst/>
                <a:latin typeface="+mn-lt"/>
                <a:ea typeface="+mn-ea"/>
                <a:cs typeface="+mn-cs"/>
              </a:rPr>
              <a:t>使得关系型数据库在过去几十年间一直处于统治地位</a:t>
            </a:r>
            <a:r>
              <a:rPr lang="zh-CN" altLang="en-US" sz="1000" kern="1200" dirty="0" smtClean="0">
                <a:solidFill>
                  <a:schemeClr val="tx1"/>
                </a:solidFill>
                <a:effectLst/>
                <a:latin typeface="+mn-lt"/>
                <a:ea typeface="+mn-ea"/>
                <a:cs typeface="+mn-cs"/>
              </a:rPr>
              <a:t>。</a:t>
            </a:r>
            <a:endParaRPr lang="zh-CN" altLang="en-US" sz="1000" dirty="0" smtClean="0"/>
          </a:p>
          <a:p>
            <a:endParaRPr lang="zh-CN" altLang="en-US" dirty="0"/>
          </a:p>
        </p:txBody>
      </p:sp>
      <p:sp>
        <p:nvSpPr>
          <p:cNvPr id="4" name="灯片编号占位符 3"/>
          <p:cNvSpPr>
            <a:spLocks noGrp="1"/>
          </p:cNvSpPr>
          <p:nvPr>
            <p:ph type="sldNum" sz="quarter" idx="10"/>
          </p:nvPr>
        </p:nvSpPr>
        <p:spPr/>
        <p:txBody>
          <a:bodyPr/>
          <a:lstStyle/>
          <a:p>
            <a:fld id="{FD50A298-D958-4352-AFCC-6627FEECC822}" type="slidenum">
              <a:rPr lang="zh-CN" altLang="en-US" smtClean="0"/>
              <a:t>3</a:t>
            </a:fld>
            <a:endParaRPr lang="zh-CN" altLang="en-US"/>
          </a:p>
        </p:txBody>
      </p:sp>
    </p:spTree>
    <p:extLst>
      <p:ext uri="{BB962C8B-B14F-4D97-AF65-F5344CB8AC3E}">
        <p14:creationId xmlns:p14="http://schemas.microsoft.com/office/powerpoint/2010/main" val="3554443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000" dirty="0" smtClean="0"/>
              <a:t>然而，</a:t>
            </a:r>
            <a:r>
              <a:rPr lang="zh-CN" altLang="zh-CN" sz="1000" kern="1200" dirty="0" smtClean="0">
                <a:solidFill>
                  <a:schemeClr val="tx1"/>
                </a:solidFill>
                <a:effectLst/>
                <a:latin typeface="+mn-lt"/>
                <a:ea typeface="+mn-ea"/>
                <a:cs typeface="+mn-cs"/>
              </a:rPr>
              <a:t>随着网络技术的发展，用户数量和网络流量出现了爆炸性的增长，网络化应用面临超大规模的用户量和数据量</a:t>
            </a:r>
            <a:r>
              <a:rPr lang="zh-CN" altLang="en-US" sz="1000" kern="1200" dirty="0" smtClean="0">
                <a:solidFill>
                  <a:schemeClr val="tx1"/>
                </a:solidFill>
                <a:effectLst/>
                <a:latin typeface="+mn-lt"/>
                <a:ea typeface="+mn-ea"/>
                <a:cs typeface="+mn-cs"/>
              </a:rPr>
              <a:t>，</a:t>
            </a:r>
            <a:endParaRPr lang="en-US" altLang="zh-CN" sz="10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在这样的挑战下，关系型数据库面临着许多困难，主要有：存储灵活性不足，扩展能力不足，高并发写能力不足等。</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FD50A298-D958-4352-AFCC-6627FEECC822}" type="slidenum">
              <a:rPr lang="zh-CN" altLang="en-US" smtClean="0"/>
              <a:t>4</a:t>
            </a:fld>
            <a:endParaRPr lang="zh-CN" altLang="en-US"/>
          </a:p>
        </p:txBody>
      </p:sp>
    </p:spTree>
    <p:extLst>
      <p:ext uri="{BB962C8B-B14F-4D97-AF65-F5344CB8AC3E}">
        <p14:creationId xmlns:p14="http://schemas.microsoft.com/office/powerpoint/2010/main" val="1652908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图中展示了一个典型的</a:t>
            </a:r>
            <a:r>
              <a:rPr lang="en-US" altLang="zh-CN" dirty="0" smtClean="0"/>
              <a:t>Web</a:t>
            </a:r>
            <a:r>
              <a:rPr lang="zh-CN" altLang="en-US" dirty="0" smtClean="0"/>
              <a:t>应用的系统架构，从图中可以看出，数据库服务器不能像应用服务器那样采用集群的方式来应对大负载，极易成为整个系统的性能瓶颈。</a:t>
            </a:r>
            <a:endParaRPr lang="en-US" altLang="zh-CN" dirty="0" smtClean="0"/>
          </a:p>
          <a:p>
            <a:r>
              <a:rPr lang="zh-CN" altLang="en-US" dirty="0" smtClean="0"/>
              <a:t>与传统的关系型数据库相对应的是将数据直接存放在内存中进行操作的内存数据库。内存数据库具有读取速度快、性能高等优点，然而，由于内存数据库的数据模型跟传统的关系型数据库是一样的，它也没有克服传统关系型数据库具有的缺乏灵活性和拓展性的缺点。在这种情况下，靠增加单个服务器的计算能力、存储能力和网络带宽等方法是难以应对不断增加的并发用户的规模。在实践中，内存数据库并没有被广泛应用。</a:t>
            </a:r>
            <a:endParaRPr lang="zh-CN" altLang="en-US" dirty="0"/>
          </a:p>
        </p:txBody>
      </p:sp>
      <p:sp>
        <p:nvSpPr>
          <p:cNvPr id="4" name="灯片编号占位符 3"/>
          <p:cNvSpPr>
            <a:spLocks noGrp="1"/>
          </p:cNvSpPr>
          <p:nvPr>
            <p:ph type="sldNum" sz="quarter" idx="10"/>
          </p:nvPr>
        </p:nvSpPr>
        <p:spPr/>
        <p:txBody>
          <a:bodyPr/>
          <a:lstStyle/>
          <a:p>
            <a:fld id="{FD50A298-D958-4352-AFCC-6627FEECC822}" type="slidenum">
              <a:rPr lang="zh-CN" altLang="en-US" smtClean="0"/>
              <a:t>5</a:t>
            </a:fld>
            <a:endParaRPr lang="zh-CN" altLang="en-US"/>
          </a:p>
        </p:txBody>
      </p:sp>
    </p:spTree>
    <p:extLst>
      <p:ext uri="{BB962C8B-B14F-4D97-AF65-F5344CB8AC3E}">
        <p14:creationId xmlns:p14="http://schemas.microsoft.com/office/powerpoint/2010/main" val="40402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在这种背景下，</a:t>
            </a:r>
            <a:r>
              <a:rPr lang="zh-CN" altLang="en-US" dirty="0" smtClean="0">
                <a:solidFill>
                  <a:srgbClr val="CC0000"/>
                </a:solidFill>
                <a:latin typeface="微软雅黑" panose="020B0503020204020204" pitchFamily="34" charset="-122"/>
                <a:ea typeface="微软雅黑" panose="020B0503020204020204" pitchFamily="34" charset="-122"/>
                <a:cs typeface="Times New Roman" panose="02020603050405020304" pitchFamily="18" charset="0"/>
              </a:rPr>
              <a:t>内存数据网格（</a:t>
            </a:r>
            <a:r>
              <a:rPr lang="en-US" altLang="zh-CN" dirty="0" smtClean="0">
                <a:solidFill>
                  <a:srgbClr val="CC0000"/>
                </a:solidFill>
                <a:latin typeface="微软雅黑" panose="020B0503020204020204" pitchFamily="34" charset="-122"/>
                <a:ea typeface="微软雅黑" panose="020B0503020204020204" pitchFamily="34" charset="-122"/>
                <a:cs typeface="Times New Roman" panose="02020603050405020304" pitchFamily="18" charset="0"/>
              </a:rPr>
              <a:t>IMDG</a:t>
            </a:r>
            <a:r>
              <a:rPr lang="zh-CN" altLang="en-US" dirty="0" smtClean="0">
                <a:solidFill>
                  <a:srgbClr val="CC0000"/>
                </a:solidFill>
                <a:latin typeface="微软雅黑" panose="020B0503020204020204" pitchFamily="34" charset="-122"/>
                <a:ea typeface="微软雅黑" panose="020B0503020204020204" pitchFamily="34" charset="-122"/>
                <a:cs typeface="Times New Roman" panose="02020603050405020304" pitchFamily="18" charset="0"/>
              </a:rPr>
              <a:t>）作为一种新型中间件被提出来。内存数据网格</a:t>
            </a:r>
            <a:r>
              <a:rPr lang="zh-CN" altLang="zh-CN" dirty="0" smtClean="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提供基于分布式内存的低时延、可扩展数据访问，</a:t>
            </a:r>
            <a:r>
              <a:rPr lang="zh-CN" altLang="en-US" kern="0" dirty="0" smtClean="0">
                <a:latin typeface="微软雅黑" panose="020B0503020204020204" pitchFamily="34" charset="-122"/>
                <a:ea typeface="微软雅黑" panose="020B0503020204020204" pitchFamily="34" charset="-122"/>
              </a:rPr>
              <a:t>屏蔽了交互的细节，数据由内存数据网格统一管理！</a:t>
            </a:r>
            <a:endParaRPr lang="zh-CN" altLang="en-US" dirty="0"/>
          </a:p>
        </p:txBody>
      </p:sp>
      <p:sp>
        <p:nvSpPr>
          <p:cNvPr id="4" name="灯片编号占位符 3"/>
          <p:cNvSpPr>
            <a:spLocks noGrp="1"/>
          </p:cNvSpPr>
          <p:nvPr>
            <p:ph type="sldNum" sz="quarter" idx="10"/>
          </p:nvPr>
        </p:nvSpPr>
        <p:spPr/>
        <p:txBody>
          <a:bodyPr/>
          <a:lstStyle/>
          <a:p>
            <a:fld id="{FD50A298-D958-4352-AFCC-6627FEECC822}" type="slidenum">
              <a:rPr lang="zh-CN" altLang="en-US" smtClean="0"/>
              <a:t>6</a:t>
            </a:fld>
            <a:endParaRPr lang="zh-CN" altLang="en-US"/>
          </a:p>
        </p:txBody>
      </p:sp>
    </p:spTree>
    <p:extLst>
      <p:ext uri="{BB962C8B-B14F-4D97-AF65-F5344CB8AC3E}">
        <p14:creationId xmlns:p14="http://schemas.microsoft.com/office/powerpoint/2010/main" val="2722456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同时，内存数据网格具有数据模型灵活、易扩展、内存存储等优点，真是由于这些优点，内存数据网格得到了高速的发展。</a:t>
            </a:r>
            <a:endParaRPr lang="zh-CN" altLang="en-US" dirty="0"/>
          </a:p>
        </p:txBody>
      </p:sp>
      <p:sp>
        <p:nvSpPr>
          <p:cNvPr id="4" name="灯片编号占位符 3"/>
          <p:cNvSpPr>
            <a:spLocks noGrp="1"/>
          </p:cNvSpPr>
          <p:nvPr>
            <p:ph type="sldNum" sz="quarter" idx="10"/>
          </p:nvPr>
        </p:nvSpPr>
        <p:spPr/>
        <p:txBody>
          <a:bodyPr/>
          <a:lstStyle/>
          <a:p>
            <a:fld id="{FD50A298-D958-4352-AFCC-6627FEECC822}" type="slidenum">
              <a:rPr lang="zh-CN" altLang="en-US" smtClean="0"/>
              <a:t>7</a:t>
            </a:fld>
            <a:endParaRPr lang="zh-CN" altLang="en-US"/>
          </a:p>
        </p:txBody>
      </p:sp>
    </p:spTree>
    <p:extLst>
      <p:ext uri="{BB962C8B-B14F-4D97-AF65-F5344CB8AC3E}">
        <p14:creationId xmlns:p14="http://schemas.microsoft.com/office/powerpoint/2010/main" val="1614025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然后，单节点存储能力不足、</a:t>
            </a:r>
            <a:r>
              <a:rPr lang="zh-CN" altLang="en-US" dirty="0" smtClean="0">
                <a:latin typeface="微软雅黑" pitchFamily="34" charset="-122"/>
                <a:ea typeface="微软雅黑" pitchFamily="34" charset="-122"/>
              </a:rPr>
              <a:t>对遗留系统兼容能力不足、大内存堆</a:t>
            </a:r>
            <a:r>
              <a:rPr lang="en-US" altLang="zh-CN" dirty="0" smtClean="0">
                <a:latin typeface="微软雅黑" pitchFamily="34" charset="-122"/>
                <a:ea typeface="微软雅黑" pitchFamily="34" charset="-122"/>
              </a:rPr>
              <a:t>GC</a:t>
            </a:r>
            <a:r>
              <a:rPr lang="zh-CN" altLang="en-US" dirty="0" smtClean="0">
                <a:latin typeface="微软雅黑" pitchFamily="34" charset="-122"/>
                <a:ea typeface="微软雅黑" pitchFamily="34" charset="-122"/>
              </a:rPr>
              <a:t>效率低等因素却一直制约着内存数据网格的发展。</a:t>
            </a:r>
            <a:endParaRPr lang="en-US" altLang="zh-CN" dirty="0" smtClean="0">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fld id="{FD50A298-D958-4352-AFCC-6627FEECC822}"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3674344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图中是</a:t>
            </a:r>
            <a:r>
              <a:rPr lang="zh-CN" altLang="zh-CN" dirty="0" smtClean="0">
                <a:latin typeface="微软雅黑" panose="020B0503020204020204" pitchFamily="34" charset="-122"/>
                <a:ea typeface="微软雅黑" panose="020B0503020204020204" pitchFamily="34" charset="-122"/>
                <a:cs typeface="Times New Roman" panose="02020603050405020304" pitchFamily="18" charset="0"/>
              </a:rPr>
              <a:t>我国铁路客户服务中心网站</a:t>
            </a:r>
            <a:r>
              <a:rPr lang="en-US" altLang="zh-CN" dirty="0" smtClean="0">
                <a:latin typeface="微软雅黑" panose="020B0503020204020204" pitchFamily="34" charset="-122"/>
                <a:ea typeface="微软雅黑" panose="020B0503020204020204" pitchFamily="34" charset="-122"/>
              </a:rPr>
              <a:t>12306</a:t>
            </a:r>
            <a:r>
              <a:rPr lang="zh-CN" altLang="zh-CN" dirty="0" smtClean="0">
                <a:latin typeface="微软雅黑" panose="020B0503020204020204" pitchFamily="34" charset="-122"/>
                <a:ea typeface="微软雅黑" panose="020B0503020204020204" pitchFamily="34" charset="-122"/>
                <a:cs typeface="Times New Roman" panose="02020603050405020304" pitchFamily="18" charset="0"/>
              </a:rPr>
              <a:t>在二期建设时，利用</a:t>
            </a:r>
            <a:r>
              <a:rPr lang="en-US" altLang="zh-CN" dirty="0" smtClean="0">
                <a:latin typeface="微软雅黑" panose="020B0503020204020204" pitchFamily="34" charset="-122"/>
                <a:ea typeface="微软雅黑" panose="020B0503020204020204" pitchFamily="34" charset="-122"/>
              </a:rPr>
              <a:t>VMWare </a:t>
            </a:r>
            <a:r>
              <a:rPr lang="en-US" altLang="zh-CN" dirty="0" err="1" smtClean="0">
                <a:latin typeface="微软雅黑" panose="020B0503020204020204" pitchFamily="34" charset="-122"/>
                <a:ea typeface="微软雅黑" panose="020B0503020204020204" pitchFamily="34" charset="-122"/>
              </a:rPr>
              <a:t>GemFire</a:t>
            </a:r>
            <a:r>
              <a:rPr lang="zh-CN" altLang="en-US" dirty="0" smtClean="0">
                <a:latin typeface="微软雅黑" panose="020B0503020204020204" pitchFamily="34" charset="-122"/>
                <a:ea typeface="微软雅黑" panose="020B0503020204020204" pitchFamily="34" charset="-122"/>
              </a:rPr>
              <a:t>内存数据网格</a:t>
            </a:r>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Cache-aside</a:t>
            </a: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模式</a:t>
            </a:r>
            <a:r>
              <a:rPr lang="zh-CN" altLang="zh-CN" dirty="0" smtClean="0">
                <a:latin typeface="微软雅黑" panose="020B0503020204020204" pitchFamily="34" charset="-122"/>
                <a:ea typeface="微软雅黑" panose="020B0503020204020204" pitchFamily="34" charset="-122"/>
                <a:cs typeface="Times New Roman" panose="02020603050405020304" pitchFamily="18" charset="0"/>
              </a:rPr>
              <a:t>，实现基于内存的余票和订单的查询</a:t>
            </a: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，余票单次查询时间缩短了</a:t>
            </a:r>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75</a:t>
            </a: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倍以上，吞吐量提升了</a:t>
            </a:r>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20</a:t>
            </a: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倍以上，是内存数据网格</a:t>
            </a:r>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Cache-aside</a:t>
            </a: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模式的成功案例。</a:t>
            </a:r>
            <a:endParaRPr lang="en-US" altLang="zh-CN" dirty="0" smtClean="0">
              <a:solidFill>
                <a:srgbClr val="0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FD50A298-D958-4352-AFCC-6627FEECC822}"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3321632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33564" y="2486345"/>
            <a:ext cx="8866598" cy="737830"/>
          </a:xfrm>
        </p:spPr>
        <p:txBody>
          <a:bodyPr anchor="b">
            <a:normAutofit/>
          </a:bodyPr>
          <a:lstStyle>
            <a:lvl1pPr algn="ctr">
              <a:defRPr sz="3200"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4602822" y="3602038"/>
            <a:ext cx="3398178" cy="1432299"/>
          </a:xfrm>
        </p:spPr>
        <p:txBody>
          <a:bodyPr>
            <a:normAutofit/>
          </a:bodyPr>
          <a:lstStyle>
            <a:lvl1pPr marL="0" indent="0" algn="l">
              <a:buNone/>
              <a:defRPr sz="2000" b="1">
                <a:latin typeface="黑体" panose="02010609060101010101" pitchFamily="49" charset="-122"/>
                <a:ea typeface="黑体" panose="020106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5" name="Footer Placeholder 4"/>
          <p:cNvSpPr>
            <a:spLocks noGrp="1"/>
          </p:cNvSpPr>
          <p:nvPr>
            <p:ph type="ftr" sz="quarter" idx="11"/>
          </p:nvPr>
        </p:nvSpPr>
        <p:spPr/>
        <p:txBody>
          <a:bodyPr/>
          <a:lstStyle/>
          <a:p>
            <a:r>
              <a:rPr lang="en-US" altLang="zh-CN" dirty="0" smtClean="0"/>
              <a:t>1</a:t>
            </a:r>
            <a:endParaRPr lang="zh-CN" altLang="en-US" dirty="0"/>
          </a:p>
        </p:txBody>
      </p:sp>
      <p:cxnSp>
        <p:nvCxnSpPr>
          <p:cNvPr id="7" name="直接连接符 6"/>
          <p:cNvCxnSpPr/>
          <p:nvPr userDrawn="1"/>
        </p:nvCxnSpPr>
        <p:spPr>
          <a:xfrm flipV="1">
            <a:off x="685800" y="3459340"/>
            <a:ext cx="7829550" cy="1"/>
          </a:xfrm>
          <a:prstGeom prst="line">
            <a:avLst/>
          </a:prstGeom>
          <a:ln w="57150">
            <a:solidFill>
              <a:srgbClr val="0F93D5"/>
            </a:solidFill>
          </a:ln>
          <a:effectLst/>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41281436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ltLang="zh-CN" dirty="0" smtClean="0"/>
              <a:t>2</a:t>
            </a:r>
            <a:endParaRPr lang="zh-CN" altLang="en-US" dirty="0"/>
          </a:p>
        </p:txBody>
      </p:sp>
      <p:cxnSp>
        <p:nvCxnSpPr>
          <p:cNvPr id="6" name="直接连接符 5"/>
          <p:cNvCxnSpPr/>
          <p:nvPr userDrawn="1"/>
        </p:nvCxnSpPr>
        <p:spPr>
          <a:xfrm>
            <a:off x="572142" y="1116085"/>
            <a:ext cx="7999716" cy="1"/>
          </a:xfrm>
          <a:prstGeom prst="line">
            <a:avLst/>
          </a:prstGeom>
          <a:ln w="57150">
            <a:solidFill>
              <a:srgbClr val="0F93D5"/>
            </a:solidFill>
          </a:ln>
          <a:effectLst/>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3973943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437046"/>
            <a:ext cx="7886700" cy="682838"/>
          </a:xfrm>
        </p:spPr>
        <p:txBody>
          <a:bodyPr>
            <a:normAutofit/>
          </a:bodyPr>
          <a:lstStyle>
            <a:lvl1pPr>
              <a:defRPr sz="2800" b="1">
                <a:latin typeface="微软雅黑" panose="020B0503020204020204" pitchFamily="34" charset="-122"/>
                <a:ea typeface="微软雅黑" panose="020B0503020204020204" pitchFamily="34" charset="-122"/>
              </a:defRPr>
            </a:lvl1pPr>
          </a:lstStyle>
          <a:p>
            <a:endParaRPr lang="zh-CN" altLang="en-US" dirty="0"/>
          </a:p>
        </p:txBody>
      </p:sp>
      <p:sp>
        <p:nvSpPr>
          <p:cNvPr id="4" name="页脚占位符 3"/>
          <p:cNvSpPr>
            <a:spLocks noGrp="1"/>
          </p:cNvSpPr>
          <p:nvPr>
            <p:ph type="ftr" sz="quarter" idx="11"/>
          </p:nvPr>
        </p:nvSpPr>
        <p:spPr/>
        <p:txBody>
          <a:bodyPr/>
          <a:lstStyle/>
          <a:p>
            <a:endParaRPr lang="zh-CN" altLang="en-US" dirty="0"/>
          </a:p>
        </p:txBody>
      </p:sp>
      <p:cxnSp>
        <p:nvCxnSpPr>
          <p:cNvPr id="6" name="直接连接符 5"/>
          <p:cNvCxnSpPr/>
          <p:nvPr userDrawn="1"/>
        </p:nvCxnSpPr>
        <p:spPr>
          <a:xfrm>
            <a:off x="572142" y="1119884"/>
            <a:ext cx="7999716" cy="1"/>
          </a:xfrm>
          <a:prstGeom prst="line">
            <a:avLst/>
          </a:prstGeom>
          <a:ln w="57150">
            <a:solidFill>
              <a:srgbClr val="0F93D5"/>
            </a:solidFill>
          </a:ln>
          <a:effectLst/>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90635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2142" y="508172"/>
            <a:ext cx="7886700" cy="575370"/>
          </a:xfrm>
        </p:spPr>
        <p:txBody>
          <a:bodyPr>
            <a:normAutofit/>
          </a:bodyPr>
          <a:lstStyle>
            <a:lvl1pPr>
              <a:defRPr sz="2800"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28650" y="1400435"/>
            <a:ext cx="7886700" cy="4351338"/>
          </a:xfrm>
        </p:spPr>
        <p:txBody>
          <a:bodyPr>
            <a:normAutofit/>
          </a:bodyPr>
          <a:lstStyle>
            <a:lvl1pPr marL="0" indent="0">
              <a:buNone/>
              <a:defRPr sz="1800" b="0">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p>
        </p:txBody>
      </p:sp>
      <p:sp>
        <p:nvSpPr>
          <p:cNvPr id="5" name="页脚占位符 4"/>
          <p:cNvSpPr>
            <a:spLocks noGrp="1"/>
          </p:cNvSpPr>
          <p:nvPr>
            <p:ph type="ftr" sz="quarter" idx="11"/>
          </p:nvPr>
        </p:nvSpPr>
        <p:spPr/>
        <p:txBody>
          <a:bodyPr/>
          <a:lstStyle/>
          <a:p>
            <a:endParaRPr lang="zh-CN" altLang="en-US"/>
          </a:p>
        </p:txBody>
      </p:sp>
      <p:cxnSp>
        <p:nvCxnSpPr>
          <p:cNvPr id="7" name="直接连接符 6"/>
          <p:cNvCxnSpPr/>
          <p:nvPr userDrawn="1"/>
        </p:nvCxnSpPr>
        <p:spPr>
          <a:xfrm>
            <a:off x="572142" y="1119884"/>
            <a:ext cx="7999716" cy="1"/>
          </a:xfrm>
          <a:prstGeom prst="line">
            <a:avLst/>
          </a:prstGeom>
          <a:ln w="57150">
            <a:solidFill>
              <a:srgbClr val="0F93D5"/>
            </a:solidFill>
          </a:ln>
          <a:effectLst/>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3507876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874262-B94A-4C2E-BBE3-D6DA8E1B33BE}" type="datetimeFigureOut">
              <a:rPr lang="zh-CN" altLang="en-US" smtClean="0"/>
              <a:t>2015/12/23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902CD3-6371-421D-AB7F-C39A826DEA2B}" type="slidenum">
              <a:rPr lang="zh-CN" altLang="en-US" smtClean="0"/>
              <a:t>‹#›</a:t>
            </a:fld>
            <a:endParaRPr lang="zh-CN" altLang="en-US"/>
          </a:p>
        </p:txBody>
      </p:sp>
    </p:spTree>
    <p:extLst>
      <p:ext uri="{BB962C8B-B14F-4D97-AF65-F5344CB8AC3E}">
        <p14:creationId xmlns:p14="http://schemas.microsoft.com/office/powerpoint/2010/main" val="1738001028"/>
      </p:ext>
    </p:extLst>
  </p:cSld>
  <p:clrMap bg1="lt1" tx1="dk1" bg2="lt2" tx2="dk2" accent1="accent1" accent2="accent2" accent3="accent3" accent4="accent4" accent5="accent5" accent6="accent6" hlink="hlink" folHlink="folHlink"/>
  <p:sldLayoutIdLst>
    <p:sldLayoutId id="2147483657" r:id="rId1"/>
    <p:sldLayoutId id="2147483663" r:id="rId2"/>
    <p:sldLayoutId id="2147483664" r:id="rId3"/>
    <p:sldLayoutId id="2147483677"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1185" y="2313543"/>
            <a:ext cx="8901629" cy="909982"/>
          </a:xfrm>
        </p:spPr>
        <p:txBody>
          <a:bodyPr>
            <a:normAutofit/>
          </a:bodyPr>
          <a:lstStyle/>
          <a:p>
            <a:r>
              <a:rPr lang="zh-CN" altLang="en-US" sz="2800" dirty="0" smtClean="0"/>
              <a:t>内存数据网格</a:t>
            </a:r>
            <a:r>
              <a:rPr lang="en-US" altLang="zh-CN" sz="2800" dirty="0" smtClean="0"/>
              <a:t>Cache-Aside</a:t>
            </a:r>
            <a:r>
              <a:rPr lang="zh-CN" altLang="en-US" sz="2800" dirty="0" smtClean="0"/>
              <a:t>模式的设计与实现</a:t>
            </a:r>
            <a:endParaRPr lang="zh-CN" altLang="en-US" sz="2800" dirty="0"/>
          </a:p>
        </p:txBody>
      </p:sp>
      <p:sp>
        <p:nvSpPr>
          <p:cNvPr id="3" name="副标题 2"/>
          <p:cNvSpPr>
            <a:spLocks noGrp="1"/>
          </p:cNvSpPr>
          <p:nvPr>
            <p:ph type="subTitle" idx="1"/>
          </p:nvPr>
        </p:nvSpPr>
        <p:spPr>
          <a:xfrm>
            <a:off x="5442333" y="3888477"/>
            <a:ext cx="3040655" cy="1322501"/>
          </a:xfrm>
        </p:spPr>
        <p:txBody>
          <a:bodyPr/>
          <a:lstStyle/>
          <a:p>
            <a:r>
              <a:rPr lang="zh-CN" altLang="en-US" dirty="0" smtClean="0">
                <a:latin typeface="黑体" panose="02010609060101010101" pitchFamily="49" charset="-122"/>
                <a:ea typeface="黑体" panose="02010609060101010101" pitchFamily="49" charset="-122"/>
              </a:rPr>
              <a:t>导师：徐罡 副研究员</a:t>
            </a:r>
            <a:endParaRPr lang="en-US" altLang="zh-CN" dirty="0" smtClean="0">
              <a:latin typeface="黑体" panose="02010609060101010101" pitchFamily="49" charset="-122"/>
              <a:ea typeface="黑体" panose="02010609060101010101" pitchFamily="49" charset="-122"/>
            </a:endParaRPr>
          </a:p>
          <a:p>
            <a:r>
              <a:rPr lang="zh-CN" altLang="en-US" dirty="0" smtClean="0"/>
              <a:t>姓名：江勇</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02085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prstClr val="black"/>
                </a:solidFill>
              </a:rPr>
              <a:t>选题背景和意义 </a:t>
            </a:r>
            <a:r>
              <a:rPr lang="en-US" altLang="zh-CN" sz="1800" dirty="0" smtClean="0">
                <a:solidFill>
                  <a:prstClr val="black"/>
                </a:solidFill>
              </a:rPr>
              <a:t>—— </a:t>
            </a:r>
            <a:r>
              <a:rPr lang="en-US" altLang="zh-CN" sz="1800" dirty="0" smtClean="0"/>
              <a:t>Cache-Aside</a:t>
            </a:r>
            <a:r>
              <a:rPr lang="zh-CN" altLang="en-US" sz="1800" dirty="0" smtClean="0"/>
              <a:t>架构</a:t>
            </a:r>
            <a:endParaRPr lang="zh-CN" altLang="en-US"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10" y="1492624"/>
            <a:ext cx="8902163" cy="4855881"/>
          </a:xfrm>
          <a:prstGeom prst="rect">
            <a:avLst/>
          </a:prstGeom>
        </p:spPr>
      </p:pic>
    </p:spTree>
    <p:extLst>
      <p:ext uri="{BB962C8B-B14F-4D97-AF65-F5344CB8AC3E}">
        <p14:creationId xmlns:p14="http://schemas.microsoft.com/office/powerpoint/2010/main" val="1418749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本学科领域发展现状</a:t>
            </a:r>
          </a:p>
        </p:txBody>
      </p:sp>
      <p:grpSp>
        <p:nvGrpSpPr>
          <p:cNvPr id="4" name="组合 3"/>
          <p:cNvGrpSpPr/>
          <p:nvPr/>
        </p:nvGrpSpPr>
        <p:grpSpPr>
          <a:xfrm>
            <a:off x="672805" y="1628800"/>
            <a:ext cx="4691494" cy="5112568"/>
            <a:chOff x="678889" y="2789564"/>
            <a:chExt cx="2884999" cy="2346064"/>
          </a:xfrm>
        </p:grpSpPr>
        <p:sp>
          <p:nvSpPr>
            <p:cNvPr id="5" name="内容占位符 2"/>
            <p:cNvSpPr txBox="1">
              <a:spLocks/>
            </p:cNvSpPr>
            <p:nvPr/>
          </p:nvSpPr>
          <p:spPr bwMode="gray">
            <a:xfrm>
              <a:off x="678889" y="2789564"/>
              <a:ext cx="2884999" cy="23460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marL="457200" marR="0" lvl="0" indent="-457200" algn="l" defTabSz="914400" rtl="0" eaLnBrk="1" fontAlgn="base" latinLnBrk="0" hangingPunct="1">
                <a:lnSpc>
                  <a:spcPct val="150000"/>
                </a:lnSpc>
                <a:spcBef>
                  <a:spcPct val="20000"/>
                </a:spcBef>
                <a:spcAft>
                  <a:spcPct val="0"/>
                </a:spcAft>
                <a:buClr>
                  <a:schemeClr val="accent2"/>
                </a:buClr>
                <a:buSzTx/>
                <a:buFont typeface="Wingdings" pitchFamily="2" charset="2"/>
                <a:buChar char="p"/>
                <a:tabLst/>
                <a:defRPr/>
              </a:pPr>
              <a:r>
                <a:rPr lang="zh-CN" altLang="en-US" sz="2400" kern="0" noProof="0" dirty="0" smtClean="0">
                  <a:latin typeface="微软雅黑" pitchFamily="34" charset="-122"/>
                  <a:ea typeface="微软雅黑" pitchFamily="34" charset="-122"/>
                </a:rPr>
                <a:t>国内外现有产品</a:t>
              </a:r>
              <a:endParaRPr kumimoji="0" lang="en-US" altLang="zh-CN" sz="240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endParaRPr>
            </a:p>
            <a:p>
              <a:pPr marL="742950" lvl="1" indent="-285750">
                <a:lnSpc>
                  <a:spcPct val="150000"/>
                </a:lnSpc>
                <a:spcBef>
                  <a:spcPct val="20000"/>
                </a:spcBef>
                <a:buClr>
                  <a:schemeClr val="accent2"/>
                </a:buClr>
                <a:buFont typeface="Wingdings" pitchFamily="2" charset="2"/>
                <a:buChar char="ü"/>
                <a:defRPr/>
              </a:pPr>
              <a:r>
                <a:rPr lang="en-US" altLang="zh-CN" kern="0" noProof="0" dirty="0" smtClean="0">
                  <a:latin typeface="微软雅黑" pitchFamily="34" charset="-122"/>
                  <a:ea typeface="微软雅黑" pitchFamily="34" charset="-122"/>
                </a:rPr>
                <a:t>Oracle Coherence</a:t>
              </a:r>
            </a:p>
            <a:p>
              <a:pPr marL="742950" lvl="1" indent="-285750">
                <a:lnSpc>
                  <a:spcPct val="150000"/>
                </a:lnSpc>
                <a:spcBef>
                  <a:spcPct val="20000"/>
                </a:spcBef>
                <a:buClr>
                  <a:schemeClr val="accent2"/>
                </a:buClr>
                <a:buFont typeface="Wingdings" pitchFamily="2" charset="2"/>
                <a:buChar char="ü"/>
                <a:defRPr/>
              </a:pPr>
              <a:r>
                <a:rPr lang="en-US" altLang="zh-CN" kern="0" dirty="0" err="1" smtClean="0">
                  <a:latin typeface="微软雅黑" pitchFamily="34" charset="-122"/>
                  <a:ea typeface="微软雅黑" pitchFamily="34" charset="-122"/>
                </a:rPr>
                <a:t>Gigaspaces</a:t>
              </a:r>
              <a:r>
                <a:rPr lang="en-US" altLang="zh-CN" kern="0" dirty="0" smtClean="0">
                  <a:latin typeface="微软雅黑" pitchFamily="34" charset="-122"/>
                  <a:ea typeface="微软雅黑" pitchFamily="34" charset="-122"/>
                </a:rPr>
                <a:t> XAP</a:t>
              </a:r>
            </a:p>
            <a:p>
              <a:pPr marL="742950" lvl="1" indent="-285750">
                <a:lnSpc>
                  <a:spcPct val="150000"/>
                </a:lnSpc>
                <a:spcBef>
                  <a:spcPct val="20000"/>
                </a:spcBef>
                <a:buClr>
                  <a:schemeClr val="accent2"/>
                </a:buClr>
                <a:buFont typeface="Wingdings" pitchFamily="2" charset="2"/>
                <a:buChar char="ü"/>
                <a:defRPr/>
              </a:pPr>
              <a:r>
                <a:rPr lang="en-US" altLang="zh-CN" kern="0" dirty="0" smtClean="0">
                  <a:latin typeface="微软雅黑" pitchFamily="34" charset="-122"/>
                  <a:ea typeface="微软雅黑" pitchFamily="34" charset="-122"/>
                </a:rPr>
                <a:t>Infinispan</a:t>
              </a:r>
            </a:p>
            <a:p>
              <a:pPr marL="742950" lvl="1" indent="-285750">
                <a:lnSpc>
                  <a:spcPct val="150000"/>
                </a:lnSpc>
                <a:spcBef>
                  <a:spcPct val="20000"/>
                </a:spcBef>
                <a:buClr>
                  <a:schemeClr val="accent2"/>
                </a:buClr>
                <a:buFont typeface="Wingdings" pitchFamily="2" charset="2"/>
                <a:buChar char="ü"/>
                <a:defRPr/>
              </a:pPr>
              <a:r>
                <a:rPr lang="en-US" altLang="zh-CN" kern="0" dirty="0" smtClean="0">
                  <a:latin typeface="微软雅黑" pitchFamily="34" charset="-122"/>
                  <a:ea typeface="微软雅黑" pitchFamily="34" charset="-122"/>
                </a:rPr>
                <a:t>Terracotta</a:t>
              </a:r>
            </a:p>
            <a:p>
              <a:pPr marL="742950" lvl="1" indent="-285750">
                <a:lnSpc>
                  <a:spcPct val="150000"/>
                </a:lnSpc>
                <a:spcBef>
                  <a:spcPct val="20000"/>
                </a:spcBef>
                <a:buClr>
                  <a:schemeClr val="accent2"/>
                </a:buClr>
                <a:buFont typeface="Wingdings" pitchFamily="2" charset="2"/>
                <a:buChar char="ü"/>
                <a:defRPr/>
              </a:pPr>
              <a:r>
                <a:rPr lang="en-US" altLang="zh-CN" kern="0" dirty="0">
                  <a:latin typeface="微软雅黑" pitchFamily="34" charset="-122"/>
                  <a:ea typeface="微软雅黑" pitchFamily="34" charset="-122"/>
                </a:rPr>
                <a:t>Hazelcast</a:t>
              </a:r>
              <a:endParaRPr lang="en-US" altLang="zh-CN" kern="0" dirty="0" smtClean="0">
                <a:latin typeface="微软雅黑" pitchFamily="34" charset="-122"/>
                <a:ea typeface="微软雅黑" pitchFamily="34" charset="-122"/>
              </a:endParaRPr>
            </a:p>
            <a:p>
              <a:pPr marL="742950" lvl="1" indent="-285750">
                <a:lnSpc>
                  <a:spcPct val="150000"/>
                </a:lnSpc>
                <a:spcBef>
                  <a:spcPct val="20000"/>
                </a:spcBef>
                <a:buClr>
                  <a:schemeClr val="accent2"/>
                </a:buClr>
                <a:buFont typeface="Wingdings" pitchFamily="2" charset="2"/>
                <a:buChar char="ü"/>
                <a:defRPr/>
              </a:pPr>
              <a:r>
                <a:rPr lang="en-US" altLang="zh-CN" kern="0" dirty="0" smtClean="0">
                  <a:latin typeface="微软雅黑" pitchFamily="34" charset="-122"/>
                  <a:ea typeface="微软雅黑" pitchFamily="34" charset="-122"/>
                </a:rPr>
                <a:t>EasyCache2.0</a:t>
              </a:r>
            </a:p>
            <a:p>
              <a:pPr marL="742950" lvl="1" indent="-285750">
                <a:lnSpc>
                  <a:spcPct val="150000"/>
                </a:lnSpc>
                <a:spcBef>
                  <a:spcPct val="20000"/>
                </a:spcBef>
                <a:buClr>
                  <a:schemeClr val="accent2"/>
                </a:buClr>
                <a:buFont typeface="Wingdings" pitchFamily="2" charset="2"/>
                <a:buChar char="ü"/>
                <a:defRPr/>
              </a:pPr>
              <a:r>
                <a:rPr lang="en-US" altLang="zh-CN" kern="0" dirty="0" smtClean="0">
                  <a:latin typeface="微软雅黑" pitchFamily="34" charset="-122"/>
                  <a:ea typeface="微软雅黑" pitchFamily="34" charset="-122"/>
                </a:rPr>
                <a:t>…..</a:t>
              </a:r>
            </a:p>
          </p:txBody>
        </p:sp>
        <p:sp>
          <p:nvSpPr>
            <p:cNvPr id="6" name="矩形 5"/>
            <p:cNvSpPr/>
            <p:nvPr/>
          </p:nvSpPr>
          <p:spPr>
            <a:xfrm>
              <a:off x="683568" y="2789564"/>
              <a:ext cx="2880320" cy="1817374"/>
            </a:xfrm>
            <a:prstGeom prst="rect">
              <a:avLst/>
            </a:prstGeom>
            <a:noFill/>
            <a:ln>
              <a:solidFill>
                <a:schemeClr val="accent2"/>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4067944" y="2700246"/>
            <a:ext cx="4680520" cy="3672408"/>
            <a:chOff x="4644008" y="3846916"/>
            <a:chExt cx="3816424" cy="2390396"/>
          </a:xfrm>
        </p:grpSpPr>
        <p:sp>
          <p:nvSpPr>
            <p:cNvPr id="8" name="矩形 7"/>
            <p:cNvSpPr/>
            <p:nvPr/>
          </p:nvSpPr>
          <p:spPr>
            <a:xfrm>
              <a:off x="4715342" y="3846916"/>
              <a:ext cx="3745090" cy="2390396"/>
            </a:xfrm>
            <a:prstGeom prst="rect">
              <a:avLst/>
            </a:prstGeom>
            <a:solidFill>
              <a:schemeClr val="bg1"/>
            </a:solidFill>
            <a:ln>
              <a:solidFill>
                <a:schemeClr val="accent2"/>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2" descr="C:\Users\muye\Desktop\WebSphere eXtreme Scale.png"/>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8424" y="3933056"/>
              <a:ext cx="1080000" cy="1080000"/>
            </a:xfrm>
            <a:prstGeom prst="rect">
              <a:avLst/>
            </a:prstGeom>
            <a:noFill/>
            <a:effectLst>
              <a:outerShdw blurRad="50800" dist="38100" dir="18900000" algn="b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 name="Picture 8" descr="C:\Users\muye\Desktop\Terracotta-Distribution-Logo.jp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299" y="5085184"/>
              <a:ext cx="1080000" cy="1080000"/>
            </a:xfrm>
            <a:prstGeom prst="rect">
              <a:avLst/>
            </a:prstGeom>
            <a:noFill/>
            <a:effectLst>
              <a:outerShdw blurRad="50800" dist="38100" dir="18900000" algn="b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 name="Picture 4" descr="C:\Users\muye\Desktop\Oracle Coherence Grid Edition.pn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4008" y="3933176"/>
              <a:ext cx="1080000" cy="1080000"/>
            </a:xfrm>
            <a:prstGeom prst="rect">
              <a:avLst/>
            </a:prstGeom>
            <a:noFill/>
            <a:ln>
              <a:noFill/>
            </a:ln>
            <a:effectLst>
              <a:outerShdw blurRad="50800" dist="38100" dir="18900000" algn="b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9" descr="C:\Users\muye\Desktop\Hazelcast.jpg"/>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0152" y="3933176"/>
              <a:ext cx="1080000" cy="1080000"/>
            </a:xfrm>
            <a:prstGeom prst="rect">
              <a:avLst/>
            </a:prstGeom>
            <a:noFill/>
            <a:ln>
              <a:noFill/>
            </a:ln>
            <a:effectLst>
              <a:outerShdw blurRad="50800" dist="38100" dir="18900000" algn="b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 name="Picture 7" descr="C:\Users\muye\Desktop\GigaSpaces.jpg"/>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2280" y="5085304"/>
              <a:ext cx="1080000" cy="1080000"/>
            </a:xfrm>
            <a:prstGeom prst="rect">
              <a:avLst/>
            </a:prstGeom>
            <a:noFill/>
            <a:effectLst>
              <a:outerShdw blurRad="50800" dist="38100" dir="18900000" algn="b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4" name="Picture 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08304" y="5085184"/>
              <a:ext cx="1080000" cy="1080000"/>
            </a:xfrm>
            <a:prstGeom prst="rect">
              <a:avLst/>
            </a:prstGeom>
            <a:noFill/>
            <a:ln>
              <a:noFill/>
            </a:ln>
            <a:effectLst>
              <a:outerShdw blurRad="50800" dist="38100" dir="18900000" algn="b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95101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本学科领域发展</a:t>
            </a:r>
            <a:r>
              <a:rPr lang="zh-CN" altLang="en-US" dirty="0" smtClean="0"/>
              <a:t>现状 </a:t>
            </a:r>
            <a:r>
              <a:rPr lang="en-US" altLang="zh-CN" sz="1800" dirty="0" smtClean="0">
                <a:solidFill>
                  <a:prstClr val="black"/>
                </a:solidFill>
              </a:rPr>
              <a:t>—— </a:t>
            </a:r>
            <a:r>
              <a:rPr lang="zh-CN" altLang="en-US" sz="1800" dirty="0">
                <a:solidFill>
                  <a:prstClr val="black"/>
                </a:solidFill>
              </a:rPr>
              <a:t>数据加载</a:t>
            </a:r>
            <a:endParaRPr lang="zh-CN" altLang="en-US" dirty="0"/>
          </a:p>
        </p:txBody>
      </p:sp>
      <p:grpSp>
        <p:nvGrpSpPr>
          <p:cNvPr id="4" name="组合 3"/>
          <p:cNvGrpSpPr/>
          <p:nvPr/>
        </p:nvGrpSpPr>
        <p:grpSpPr>
          <a:xfrm>
            <a:off x="683568" y="1621736"/>
            <a:ext cx="3749095" cy="4805958"/>
            <a:chOff x="678889" y="2789564"/>
            <a:chExt cx="2884999" cy="4106385"/>
          </a:xfrm>
        </p:grpSpPr>
        <p:sp>
          <p:nvSpPr>
            <p:cNvPr id="5" name="内容占位符 2"/>
            <p:cNvSpPr txBox="1">
              <a:spLocks/>
            </p:cNvSpPr>
            <p:nvPr/>
          </p:nvSpPr>
          <p:spPr bwMode="gray">
            <a:xfrm>
              <a:off x="678889" y="2789564"/>
              <a:ext cx="2884999" cy="410638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p"/>
                <a:tabLst/>
                <a:defRPr/>
              </a:pPr>
              <a:r>
                <a:rPr lang="zh-CN" altLang="en-US" sz="2000" b="1" kern="0" dirty="0" smtClean="0">
                  <a:latin typeface="微软雅黑" pitchFamily="34" charset="-122"/>
                  <a:ea typeface="微软雅黑" pitchFamily="34" charset="-122"/>
                </a:rPr>
                <a:t> </a:t>
              </a:r>
              <a:r>
                <a:rPr lang="zh-CN" altLang="en-US" sz="2000" kern="0" dirty="0" smtClean="0">
                  <a:latin typeface="微软雅黑" pitchFamily="34" charset="-122"/>
                  <a:ea typeface="微软雅黑" pitchFamily="34" charset="-122"/>
                </a:rPr>
                <a:t>数据加载</a:t>
              </a:r>
              <a:endParaRPr kumimoji="0" lang="en-US" altLang="zh-CN" sz="200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endParaRPr>
            </a:p>
            <a:p>
              <a:pPr marL="742950" lvl="1" indent="-285750">
                <a:lnSpc>
                  <a:spcPct val="150000"/>
                </a:lnSpc>
                <a:spcBef>
                  <a:spcPct val="20000"/>
                </a:spcBef>
                <a:buClr>
                  <a:schemeClr val="accent2"/>
                </a:buClr>
                <a:buFont typeface="Wingdings" panose="05000000000000000000" pitchFamily="2" charset="2"/>
                <a:buChar char="ü"/>
                <a:defRPr/>
              </a:pPr>
              <a:r>
                <a:rPr lang="en-US" altLang="zh-CN" kern="0" dirty="0">
                  <a:latin typeface="微软雅黑" pitchFamily="34" charset="-122"/>
                  <a:ea typeface="微软雅黑" pitchFamily="34" charset="-122"/>
                </a:rPr>
                <a:t>Oracle Coherence</a:t>
              </a:r>
            </a:p>
            <a:p>
              <a:pPr lvl="2">
                <a:spcBef>
                  <a:spcPct val="20000"/>
                </a:spcBef>
                <a:buClr>
                  <a:schemeClr val="accent2"/>
                </a:buClr>
                <a:buSzPct val="100000"/>
                <a:defRPr/>
              </a:pPr>
              <a:r>
                <a:rPr lang="zh-CN" altLang="en-US" sz="1600" kern="0" dirty="0" smtClean="0">
                  <a:latin typeface="微软雅黑" pitchFamily="34" charset="-122"/>
                  <a:ea typeface="微软雅黑" pitchFamily="34" charset="-122"/>
                </a:rPr>
                <a:t>实现批量加载和分布式加载</a:t>
              </a:r>
              <a:endParaRPr lang="en-US" altLang="zh-CN" sz="1600" kern="0" dirty="0">
                <a:latin typeface="微软雅黑" pitchFamily="34" charset="-122"/>
                <a:ea typeface="微软雅黑" pitchFamily="34" charset="-122"/>
              </a:endParaRPr>
            </a:p>
            <a:p>
              <a:pPr marL="742950" lvl="1" indent="-285750">
                <a:spcBef>
                  <a:spcPct val="20000"/>
                </a:spcBef>
                <a:buClr>
                  <a:schemeClr val="accent2"/>
                </a:buClr>
                <a:buFont typeface="Wingdings" panose="05000000000000000000" pitchFamily="2" charset="2"/>
                <a:buChar char="ü"/>
                <a:defRPr/>
              </a:pPr>
              <a:r>
                <a:rPr lang="en-US" altLang="zh-CN" kern="0" dirty="0" err="1" smtClean="0">
                  <a:latin typeface="微软雅黑" pitchFamily="34" charset="-122"/>
                  <a:ea typeface="微软雅黑" pitchFamily="34" charset="-122"/>
                </a:rPr>
                <a:t>Gigaspaces</a:t>
              </a:r>
              <a:r>
                <a:rPr lang="en-US" altLang="zh-CN" kern="0" dirty="0" smtClean="0">
                  <a:latin typeface="微软雅黑" pitchFamily="34" charset="-122"/>
                  <a:ea typeface="微软雅黑" pitchFamily="34" charset="-122"/>
                </a:rPr>
                <a:t> XAP</a:t>
              </a:r>
            </a:p>
            <a:p>
              <a:pPr lvl="2">
                <a:spcBef>
                  <a:spcPct val="20000"/>
                </a:spcBef>
                <a:buClr>
                  <a:schemeClr val="accent2"/>
                </a:buClr>
                <a:defRPr/>
              </a:pPr>
              <a:r>
                <a:rPr lang="zh-CN" altLang="en-US" sz="1600" kern="0" dirty="0" smtClean="0">
                  <a:latin typeface="微软雅黑" pitchFamily="34" charset="-122"/>
                  <a:ea typeface="微软雅黑" pitchFamily="34" charset="-122"/>
                </a:rPr>
                <a:t>通过</a:t>
              </a:r>
              <a:r>
                <a:rPr lang="en-US" altLang="zh-CN" sz="1600" kern="0" dirty="0">
                  <a:latin typeface="微软雅黑" pitchFamily="34" charset="-122"/>
                  <a:ea typeface="微软雅黑" pitchFamily="34" charset="-122"/>
                </a:rPr>
                <a:t>Hibernate</a:t>
              </a:r>
              <a:r>
                <a:rPr lang="zh-CN" altLang="en-US" sz="1600" kern="0" dirty="0">
                  <a:latin typeface="微软雅黑" pitchFamily="34" charset="-122"/>
                  <a:ea typeface="微软雅黑" pitchFamily="34" charset="-122"/>
                </a:rPr>
                <a:t>与</a:t>
              </a:r>
              <a:r>
                <a:rPr lang="en-US" altLang="zh-CN" sz="1600" kern="0" dirty="0">
                  <a:latin typeface="微软雅黑" pitchFamily="34" charset="-122"/>
                  <a:ea typeface="微软雅黑" pitchFamily="34" charset="-122"/>
                </a:rPr>
                <a:t>DB</a:t>
              </a:r>
              <a:r>
                <a:rPr lang="zh-CN" altLang="en-US" sz="1600" kern="0" dirty="0" smtClean="0">
                  <a:latin typeface="微软雅黑" pitchFamily="34" charset="-122"/>
                  <a:ea typeface="微软雅黑" pitchFamily="34" charset="-122"/>
                </a:rPr>
                <a:t>集成实现</a:t>
              </a:r>
              <a:r>
                <a:rPr lang="zh-CN" altLang="en-US" sz="1600" kern="0" dirty="0">
                  <a:latin typeface="微软雅黑" pitchFamily="34" charset="-122"/>
                  <a:ea typeface="微软雅黑" pitchFamily="34" charset="-122"/>
                </a:rPr>
                <a:t>数据的加载</a:t>
              </a:r>
              <a:endParaRPr lang="en-US" altLang="zh-CN" sz="1600" kern="0" dirty="0" smtClean="0">
                <a:latin typeface="微软雅黑" pitchFamily="34" charset="-122"/>
                <a:ea typeface="微软雅黑" pitchFamily="34" charset="-122"/>
              </a:endParaRPr>
            </a:p>
            <a:p>
              <a:pPr marL="742950" lvl="1" indent="-285750">
                <a:spcBef>
                  <a:spcPct val="20000"/>
                </a:spcBef>
                <a:buClr>
                  <a:schemeClr val="accent2"/>
                </a:buClr>
                <a:buFont typeface="Wingdings" panose="05000000000000000000" pitchFamily="2" charset="2"/>
                <a:buChar char="ü"/>
                <a:defRPr/>
              </a:pPr>
              <a:r>
                <a:rPr lang="en-US" altLang="zh-CN" kern="0" dirty="0" err="1" smtClean="0">
                  <a:latin typeface="微软雅黑" pitchFamily="34" charset="-122"/>
                  <a:ea typeface="微软雅黑" pitchFamily="34" charset="-122"/>
                </a:rPr>
                <a:t>Hazelcast</a:t>
              </a:r>
              <a:r>
                <a:rPr lang="en-US" altLang="zh-CN" kern="0" dirty="0" smtClean="0">
                  <a:latin typeface="微软雅黑" pitchFamily="34" charset="-122"/>
                  <a:ea typeface="微软雅黑" pitchFamily="34" charset="-122"/>
                </a:rPr>
                <a:t> (</a:t>
              </a:r>
              <a:r>
                <a:rPr lang="zh-CN" altLang="en-US" kern="0" dirty="0" smtClean="0">
                  <a:latin typeface="微软雅黑" pitchFamily="34" charset="-122"/>
                  <a:ea typeface="微软雅黑" pitchFamily="34" charset="-122"/>
                </a:rPr>
                <a:t>开源</a:t>
              </a:r>
              <a:r>
                <a:rPr lang="en-US" altLang="zh-CN" kern="0" dirty="0" smtClean="0">
                  <a:latin typeface="微软雅黑" pitchFamily="34" charset="-122"/>
                  <a:ea typeface="微软雅黑" pitchFamily="34" charset="-122"/>
                </a:rPr>
                <a:t>)</a:t>
              </a:r>
            </a:p>
            <a:p>
              <a:pPr lvl="2">
                <a:spcBef>
                  <a:spcPct val="20000"/>
                </a:spcBef>
                <a:buClr>
                  <a:schemeClr val="accent2"/>
                </a:buClr>
                <a:defRPr/>
              </a:pPr>
              <a:r>
                <a:rPr lang="zh-CN" altLang="en-US" sz="1600" kern="0" dirty="0" smtClean="0">
                  <a:latin typeface="微软雅黑" pitchFamily="34" charset="-122"/>
                  <a:ea typeface="微软雅黑" pitchFamily="34" charset="-122"/>
                </a:rPr>
                <a:t>未实现</a:t>
              </a:r>
              <a:endParaRPr lang="en-US" altLang="zh-CN" sz="1600" kern="0" dirty="0" smtClean="0">
                <a:latin typeface="微软雅黑" pitchFamily="34" charset="-122"/>
                <a:ea typeface="微软雅黑" pitchFamily="34" charset="-122"/>
              </a:endParaRPr>
            </a:p>
            <a:p>
              <a:pPr marL="742950" lvl="1" indent="-285750">
                <a:spcBef>
                  <a:spcPct val="20000"/>
                </a:spcBef>
                <a:buClr>
                  <a:schemeClr val="accent2"/>
                </a:buClr>
                <a:buFont typeface="Wingdings" panose="05000000000000000000" pitchFamily="2" charset="2"/>
                <a:buChar char="ü"/>
                <a:defRPr/>
              </a:pPr>
              <a:r>
                <a:rPr lang="en-US" altLang="zh-CN" kern="0" dirty="0" smtClean="0">
                  <a:latin typeface="微软雅黑" pitchFamily="34" charset="-122"/>
                  <a:ea typeface="微软雅黑" pitchFamily="34" charset="-122"/>
                </a:rPr>
                <a:t>EasyCache2.0</a:t>
              </a:r>
            </a:p>
            <a:p>
              <a:pPr lvl="2">
                <a:spcBef>
                  <a:spcPct val="20000"/>
                </a:spcBef>
                <a:buClr>
                  <a:schemeClr val="accent2"/>
                </a:buClr>
                <a:defRPr/>
              </a:pPr>
              <a:r>
                <a:rPr lang="zh-CN" altLang="en-US" sz="1600" kern="0" dirty="0">
                  <a:latin typeface="微软雅黑" pitchFamily="34" charset="-122"/>
                  <a:ea typeface="微软雅黑" pitchFamily="34" charset="-122"/>
                </a:rPr>
                <a:t>数据表的元数据自动构造</a:t>
              </a:r>
              <a:r>
                <a:rPr lang="en-US" altLang="zh-CN" sz="1600" kern="0" dirty="0">
                  <a:latin typeface="微软雅黑" pitchFamily="34" charset="-122"/>
                  <a:ea typeface="微软雅黑" pitchFamily="34" charset="-122"/>
                </a:rPr>
                <a:t>Java</a:t>
              </a:r>
              <a:r>
                <a:rPr lang="zh-CN" altLang="en-US" sz="1600" kern="0" dirty="0">
                  <a:latin typeface="微软雅黑" pitchFamily="34" charset="-122"/>
                  <a:ea typeface="微软雅黑" pitchFamily="34" charset="-122"/>
                </a:rPr>
                <a:t>类和自动生成</a:t>
              </a:r>
              <a:r>
                <a:rPr lang="en-US" altLang="zh-CN" sz="1600" kern="0" dirty="0">
                  <a:latin typeface="微软雅黑" pitchFamily="34" charset="-122"/>
                  <a:ea typeface="微软雅黑" pitchFamily="34" charset="-122"/>
                </a:rPr>
                <a:t>Java</a:t>
              </a:r>
              <a:r>
                <a:rPr lang="zh-CN" altLang="en-US" sz="1600" kern="0" dirty="0" smtClean="0">
                  <a:latin typeface="微软雅黑" pitchFamily="34" charset="-122"/>
                  <a:ea typeface="微软雅黑" pitchFamily="34" charset="-122"/>
                </a:rPr>
                <a:t>对象，实现数据全局加载</a:t>
              </a:r>
              <a:endParaRPr lang="en-US" altLang="zh-CN" sz="1600" kern="0" dirty="0" smtClean="0">
                <a:latin typeface="微软雅黑" pitchFamily="34" charset="-122"/>
                <a:ea typeface="微软雅黑" pitchFamily="34" charset="-122"/>
              </a:endParaRPr>
            </a:p>
          </p:txBody>
        </p:sp>
        <p:sp>
          <p:nvSpPr>
            <p:cNvPr id="6" name="矩形 5"/>
            <p:cNvSpPr/>
            <p:nvPr/>
          </p:nvSpPr>
          <p:spPr>
            <a:xfrm>
              <a:off x="683568" y="2789564"/>
              <a:ext cx="2880320" cy="4106385"/>
            </a:xfrm>
            <a:prstGeom prst="rect">
              <a:avLst/>
            </a:prstGeom>
            <a:noFill/>
            <a:ln>
              <a:solidFill>
                <a:schemeClr val="accent2"/>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内容占位符 2"/>
          <p:cNvSpPr txBox="1">
            <a:spLocks/>
          </p:cNvSpPr>
          <p:nvPr/>
        </p:nvSpPr>
        <p:spPr bwMode="gray">
          <a:xfrm>
            <a:off x="4716016" y="1628800"/>
            <a:ext cx="3751173" cy="3252482"/>
          </a:xfrm>
          <a:prstGeom prst="rect">
            <a:avLst/>
          </a:prstGeom>
          <a:noFill/>
          <a:ln w="19050">
            <a:solidFill>
              <a:schemeClr val="accent1"/>
            </a:solidFill>
            <a:prstDash val="dash"/>
            <a:miter lim="800000"/>
            <a:headEnd/>
            <a:tailEnd/>
          </a:ln>
          <a:effectLst/>
        </p:spPr>
        <p:txBody>
          <a:bodyPr vert="horz" wrap="square" lIns="91440" tIns="90000" rIns="91440" bIns="90000" numCol="1" anchor="ctr" anchorCtr="0" compatLnSpc="1">
            <a:prstTxWarp prst="textNoShape">
              <a:avLst/>
            </a:prstTxWarp>
            <a:normAutofit/>
          </a:bodyPr>
          <a:lstStyle/>
          <a:p>
            <a:pPr lvl="1" indent="-457200">
              <a:spcBef>
                <a:spcPts val="576"/>
              </a:spcBef>
              <a:buClr>
                <a:schemeClr val="accent1"/>
              </a:buClr>
              <a:buFont typeface="Wingdings" pitchFamily="2" charset="2"/>
              <a:buChar char="p"/>
              <a:defRPr/>
            </a:pPr>
            <a:r>
              <a:rPr lang="zh-CN" altLang="en-US" sz="2000" kern="0" dirty="0" smtClean="0">
                <a:latin typeface="微软雅黑" pitchFamily="34" charset="-122"/>
                <a:ea typeface="微软雅黑" pitchFamily="34" charset="-122"/>
              </a:rPr>
              <a:t>不足之处</a:t>
            </a:r>
            <a:endParaRPr lang="en-US" altLang="zh-CN" sz="2000" kern="0" dirty="0" smtClean="0">
              <a:latin typeface="微软雅黑" pitchFamily="34" charset="-122"/>
              <a:ea typeface="微软雅黑" pitchFamily="34" charset="-122"/>
            </a:endParaRPr>
          </a:p>
          <a:p>
            <a:pPr marL="742950" lvl="1" indent="-285750">
              <a:spcBef>
                <a:spcPct val="20000"/>
              </a:spcBef>
              <a:buClr>
                <a:schemeClr val="accent1"/>
              </a:buClr>
              <a:buFont typeface="Wingdings" pitchFamily="2" charset="2"/>
              <a:buChar char="ü"/>
              <a:defRPr/>
            </a:pPr>
            <a:r>
              <a:rPr lang="zh-CN" altLang="en-US" kern="0" dirty="0" smtClean="0">
                <a:latin typeface="微软雅黑" pitchFamily="34" charset="-122"/>
                <a:ea typeface="微软雅黑" pitchFamily="34" charset="-122"/>
              </a:rPr>
              <a:t>开源产品目前仍缺少与关系数据库集成的具体实现</a:t>
            </a:r>
            <a:endParaRPr lang="en-US" altLang="zh-CN" kern="0" dirty="0" smtClean="0">
              <a:latin typeface="微软雅黑" pitchFamily="34" charset="-122"/>
              <a:ea typeface="微软雅黑" pitchFamily="34" charset="-122"/>
            </a:endParaRPr>
          </a:p>
          <a:p>
            <a:pPr marL="742950" lvl="1" indent="-285750">
              <a:spcBef>
                <a:spcPct val="20000"/>
              </a:spcBef>
              <a:buClr>
                <a:schemeClr val="accent1"/>
              </a:buClr>
              <a:buFont typeface="Wingdings" pitchFamily="2" charset="2"/>
              <a:buChar char="ü"/>
              <a:defRPr/>
            </a:pPr>
            <a:r>
              <a:rPr lang="zh-CN" altLang="en-US" kern="0" dirty="0" smtClean="0">
                <a:latin typeface="微软雅黑" pitchFamily="34" charset="-122"/>
                <a:ea typeface="微软雅黑" pitchFamily="34" charset="-122"/>
              </a:rPr>
              <a:t>当数据量较大时，数据加载时间长，内存消耗大</a:t>
            </a:r>
            <a:endParaRPr lang="en-US" altLang="zh-CN" kern="0" dirty="0" smtClean="0">
              <a:latin typeface="微软雅黑" pitchFamily="34" charset="-122"/>
              <a:ea typeface="微软雅黑" pitchFamily="34" charset="-122"/>
            </a:endParaRPr>
          </a:p>
        </p:txBody>
      </p:sp>
    </p:spTree>
    <p:extLst>
      <p:ext uri="{BB962C8B-B14F-4D97-AF65-F5344CB8AC3E}">
        <p14:creationId xmlns:p14="http://schemas.microsoft.com/office/powerpoint/2010/main" val="427021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prstClr val="black"/>
                </a:solidFill>
              </a:rPr>
              <a:t>本学科领域发展现状 </a:t>
            </a:r>
            <a:r>
              <a:rPr lang="en-US" altLang="zh-CN" sz="1800" dirty="0">
                <a:solidFill>
                  <a:prstClr val="black"/>
                </a:solidFill>
              </a:rPr>
              <a:t>—— </a:t>
            </a:r>
            <a:r>
              <a:rPr lang="zh-CN" altLang="en-US" sz="1800" dirty="0" smtClean="0">
                <a:solidFill>
                  <a:prstClr val="black"/>
                </a:solidFill>
              </a:rPr>
              <a:t>数据访问</a:t>
            </a:r>
            <a:endParaRPr lang="zh-CN" altLang="en-US" dirty="0"/>
          </a:p>
        </p:txBody>
      </p:sp>
      <p:grpSp>
        <p:nvGrpSpPr>
          <p:cNvPr id="8" name="组合 7"/>
          <p:cNvGrpSpPr/>
          <p:nvPr/>
        </p:nvGrpSpPr>
        <p:grpSpPr>
          <a:xfrm>
            <a:off x="672805" y="1628800"/>
            <a:ext cx="3899195" cy="3803812"/>
            <a:chOff x="678889" y="2789564"/>
            <a:chExt cx="2884999" cy="4121465"/>
          </a:xfrm>
        </p:grpSpPr>
        <p:sp>
          <p:nvSpPr>
            <p:cNvPr id="9" name="内容占位符 2"/>
            <p:cNvSpPr txBox="1">
              <a:spLocks/>
            </p:cNvSpPr>
            <p:nvPr/>
          </p:nvSpPr>
          <p:spPr bwMode="gray">
            <a:xfrm>
              <a:off x="678889" y="2789564"/>
              <a:ext cx="2884999" cy="39946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457200" marR="0" lvl="0" indent="-457200" algn="l" defTabSz="914400" rtl="0" eaLnBrk="1" fontAlgn="base" latinLnBrk="0" hangingPunct="1">
                <a:lnSpc>
                  <a:spcPct val="150000"/>
                </a:lnSpc>
                <a:spcBef>
                  <a:spcPct val="20000"/>
                </a:spcBef>
                <a:spcAft>
                  <a:spcPct val="0"/>
                </a:spcAft>
                <a:buClr>
                  <a:schemeClr val="accent2"/>
                </a:buClr>
                <a:buSzTx/>
                <a:buFont typeface="Wingdings" pitchFamily="2" charset="2"/>
                <a:buChar char="p"/>
                <a:tabLst/>
                <a:defRPr/>
              </a:pPr>
              <a:r>
                <a:rPr lang="zh-CN" altLang="en-US" sz="2000" kern="0" dirty="0" smtClean="0">
                  <a:latin typeface="微软雅黑" pitchFamily="34" charset="-122"/>
                  <a:ea typeface="微软雅黑" pitchFamily="34" charset="-122"/>
                </a:rPr>
                <a:t>现有访问方式</a:t>
              </a:r>
              <a:endParaRPr kumimoji="0" lang="en-US" altLang="zh-CN" sz="200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endParaRPr>
            </a:p>
            <a:p>
              <a:pPr marL="742950" lvl="1" indent="-285750">
                <a:lnSpc>
                  <a:spcPct val="150000"/>
                </a:lnSpc>
                <a:spcBef>
                  <a:spcPct val="20000"/>
                </a:spcBef>
                <a:buClr>
                  <a:schemeClr val="accent2"/>
                </a:buClr>
                <a:buFont typeface="Wingdings" pitchFamily="2" charset="2"/>
                <a:buChar char="ü"/>
                <a:defRPr/>
              </a:pPr>
              <a:r>
                <a:rPr lang="en-US" altLang="zh-CN" kern="0" noProof="0" dirty="0" smtClean="0">
                  <a:latin typeface="微软雅黑" pitchFamily="34" charset="-122"/>
                  <a:ea typeface="微软雅黑" pitchFamily="34" charset="-122"/>
                </a:rPr>
                <a:t>Oracle Coherence</a:t>
              </a:r>
            </a:p>
            <a:p>
              <a:pPr marL="1200150" lvl="2" indent="-285750">
                <a:lnSpc>
                  <a:spcPct val="150000"/>
                </a:lnSpc>
                <a:spcBef>
                  <a:spcPct val="20000"/>
                </a:spcBef>
                <a:buClr>
                  <a:schemeClr val="accent2"/>
                </a:buClr>
                <a:buSzPct val="70000"/>
                <a:buFont typeface="Wingdings" pitchFamily="2" charset="2"/>
                <a:buChar char="n"/>
                <a:defRPr/>
              </a:pP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Map</a:t>
              </a:r>
              <a:r>
                <a:rPr kumimoji="0" lang="zh-CN" altLang="en-US" sz="14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JPA</a:t>
              </a:r>
              <a:r>
                <a:rPr kumimoji="0" lang="zh-CN" altLang="en-US" sz="14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r>
                <a:rPr kumimoji="0" lang="en-US" altLang="zh-CN" sz="1400" b="0" i="0" u="none" strike="noStrike" kern="0" cap="none" spc="0" normalizeH="0" baseline="0" noProof="0" dirty="0" err="1" smtClean="0">
                  <a:ln>
                    <a:noFill/>
                  </a:ln>
                  <a:solidFill>
                    <a:schemeClr val="tx1"/>
                  </a:solidFill>
                  <a:effectLst/>
                  <a:uLnTx/>
                  <a:uFillTx/>
                  <a:latin typeface="微软雅黑" pitchFamily="34" charset="-122"/>
                  <a:ea typeface="微软雅黑" pitchFamily="34" charset="-122"/>
                </a:rPr>
                <a:t>CohQL</a:t>
              </a:r>
              <a:endPar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endParaRPr>
            </a:p>
            <a:p>
              <a:pPr marL="742950" lvl="1" indent="-285750">
                <a:lnSpc>
                  <a:spcPct val="150000"/>
                </a:lnSpc>
                <a:spcBef>
                  <a:spcPct val="20000"/>
                </a:spcBef>
                <a:buClr>
                  <a:schemeClr val="accent2"/>
                </a:buClr>
                <a:buFont typeface="Wingdings" pitchFamily="2" charset="2"/>
                <a:buChar char="ü"/>
                <a:defRPr/>
              </a:pPr>
              <a:r>
                <a:rPr lang="en-US" altLang="zh-CN" kern="0" dirty="0" err="1" smtClean="0">
                  <a:latin typeface="微软雅黑" pitchFamily="34" charset="-122"/>
                  <a:ea typeface="微软雅黑" pitchFamily="34" charset="-122"/>
                </a:rPr>
                <a:t>Gigaspaces</a:t>
              </a:r>
              <a:r>
                <a:rPr lang="en-US" altLang="zh-CN" kern="0" dirty="0" smtClean="0">
                  <a:latin typeface="微软雅黑" pitchFamily="34" charset="-122"/>
                  <a:ea typeface="微软雅黑" pitchFamily="34" charset="-122"/>
                </a:rPr>
                <a:t> XAP</a:t>
              </a:r>
            </a:p>
            <a:p>
              <a:pPr marL="1200150" lvl="2" indent="-285750">
                <a:lnSpc>
                  <a:spcPct val="150000"/>
                </a:lnSpc>
                <a:spcBef>
                  <a:spcPct val="20000"/>
                </a:spcBef>
                <a:buClr>
                  <a:schemeClr val="accent2"/>
                </a:buClr>
                <a:buSzPct val="70000"/>
                <a:buFont typeface="Wingdings" pitchFamily="2" charset="2"/>
                <a:buChar char="n"/>
                <a:defRPr/>
              </a:pPr>
              <a:r>
                <a:rPr lang="en-US" altLang="zh-CN" sz="1400" kern="0" dirty="0" smtClean="0">
                  <a:latin typeface="微软雅黑" pitchFamily="34" charset="-122"/>
                  <a:ea typeface="微软雅黑" pitchFamily="34" charset="-122"/>
                </a:rPr>
                <a:t>Map</a:t>
              </a:r>
              <a:r>
                <a:rPr lang="zh-CN" altLang="en-US" sz="1400" kern="0" dirty="0" smtClean="0">
                  <a:latin typeface="微软雅黑" pitchFamily="34" charset="-122"/>
                  <a:ea typeface="微软雅黑" pitchFamily="34" charset="-122"/>
                </a:rPr>
                <a:t>、</a:t>
              </a:r>
              <a:r>
                <a:rPr lang="en-US" altLang="zh-CN" sz="1400" kern="0" dirty="0" smtClean="0">
                  <a:latin typeface="微软雅黑" pitchFamily="34" charset="-122"/>
                  <a:ea typeface="微软雅黑" pitchFamily="34" charset="-122"/>
                </a:rPr>
                <a:t>JPA</a:t>
              </a:r>
              <a:r>
                <a:rPr lang="zh-CN" altLang="en-US" sz="1400" kern="0" dirty="0" smtClean="0">
                  <a:latin typeface="微软雅黑" pitchFamily="34" charset="-122"/>
                  <a:ea typeface="微软雅黑" pitchFamily="34" charset="-122"/>
                </a:rPr>
                <a:t>、</a:t>
              </a:r>
              <a:r>
                <a:rPr lang="en-US" altLang="zh-CN" sz="1400" kern="0" dirty="0" smtClean="0">
                  <a:latin typeface="微软雅黑" pitchFamily="34" charset="-122"/>
                  <a:ea typeface="微软雅黑" pitchFamily="34" charset="-122"/>
                </a:rPr>
                <a:t>JDBC</a:t>
              </a:r>
              <a:endParaRPr lang="en-US" altLang="zh-CN" sz="1400" kern="0" dirty="0">
                <a:latin typeface="微软雅黑" pitchFamily="34" charset="-122"/>
                <a:ea typeface="微软雅黑" pitchFamily="34" charset="-122"/>
              </a:endParaRPr>
            </a:p>
            <a:p>
              <a:pPr marL="742950" lvl="1" indent="-285750">
                <a:lnSpc>
                  <a:spcPct val="150000"/>
                </a:lnSpc>
                <a:spcBef>
                  <a:spcPct val="20000"/>
                </a:spcBef>
                <a:buClr>
                  <a:schemeClr val="accent2"/>
                </a:buClr>
                <a:buFont typeface="Wingdings" pitchFamily="2" charset="2"/>
                <a:buChar char="ü"/>
                <a:defRPr/>
              </a:pPr>
              <a:r>
                <a:rPr lang="en-US" altLang="zh-CN" kern="0" dirty="0" smtClean="0">
                  <a:latin typeface="微软雅黑" pitchFamily="34" charset="-122"/>
                  <a:ea typeface="微软雅黑" pitchFamily="34" charset="-122"/>
                </a:rPr>
                <a:t>EasyCache2.0</a:t>
              </a:r>
            </a:p>
            <a:p>
              <a:pPr marL="1200150" lvl="2" indent="-285750">
                <a:lnSpc>
                  <a:spcPct val="150000"/>
                </a:lnSpc>
                <a:spcBef>
                  <a:spcPct val="20000"/>
                </a:spcBef>
                <a:buClr>
                  <a:schemeClr val="accent2"/>
                </a:buClr>
                <a:buSzPct val="65000"/>
                <a:buFont typeface="Wingdings" panose="05000000000000000000" pitchFamily="2" charset="2"/>
                <a:buChar char="n"/>
                <a:defRPr/>
              </a:pPr>
              <a:r>
                <a:rPr lang="en-US" altLang="zh-CN" sz="1400" kern="0" dirty="0" smtClean="0">
                  <a:latin typeface="微软雅黑" pitchFamily="34" charset="-122"/>
                  <a:ea typeface="微软雅黑" pitchFamily="34" charset="-122"/>
                </a:rPr>
                <a:t>Map</a:t>
              </a:r>
              <a:r>
                <a:rPr lang="zh-CN" altLang="en-US" sz="1400" kern="0" dirty="0" smtClean="0">
                  <a:latin typeface="微软雅黑" pitchFamily="34" charset="-122"/>
                  <a:ea typeface="微软雅黑" pitchFamily="34" charset="-122"/>
                </a:rPr>
                <a:t>、</a:t>
              </a:r>
              <a:r>
                <a:rPr lang="en-US" altLang="zh-CN" sz="1400" kern="0" dirty="0" err="1" smtClean="0">
                  <a:latin typeface="微软雅黑" pitchFamily="34" charset="-122"/>
                  <a:ea typeface="微软雅黑" pitchFamily="34" charset="-122"/>
                </a:rPr>
                <a:t>SqlPredicate</a:t>
              </a:r>
              <a:endParaRPr lang="en-US" altLang="zh-CN" sz="1400" kern="0" dirty="0" smtClean="0">
                <a:latin typeface="微软雅黑" pitchFamily="34" charset="-122"/>
                <a:ea typeface="微软雅黑" pitchFamily="34" charset="-122"/>
              </a:endParaRPr>
            </a:p>
            <a:p>
              <a:pPr lvl="2">
                <a:lnSpc>
                  <a:spcPct val="150000"/>
                </a:lnSpc>
                <a:spcBef>
                  <a:spcPct val="20000"/>
                </a:spcBef>
                <a:buClr>
                  <a:schemeClr val="accent2"/>
                </a:buClr>
                <a:defRPr/>
              </a:pPr>
              <a:endParaRPr lang="en-US" altLang="zh-CN" sz="1400" kern="0" dirty="0">
                <a:latin typeface="微软雅黑" pitchFamily="34" charset="-122"/>
                <a:ea typeface="微软雅黑" pitchFamily="34" charset="-122"/>
              </a:endParaRPr>
            </a:p>
          </p:txBody>
        </p:sp>
        <p:sp>
          <p:nvSpPr>
            <p:cNvPr id="10" name="矩形 9"/>
            <p:cNvSpPr/>
            <p:nvPr/>
          </p:nvSpPr>
          <p:spPr>
            <a:xfrm>
              <a:off x="683568" y="2789564"/>
              <a:ext cx="2880320" cy="4121465"/>
            </a:xfrm>
            <a:prstGeom prst="rect">
              <a:avLst/>
            </a:prstGeom>
            <a:noFill/>
            <a:ln>
              <a:solidFill>
                <a:schemeClr val="accent2"/>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a:p>
          </p:txBody>
        </p:sp>
      </p:grpSp>
      <p:sp>
        <p:nvSpPr>
          <p:cNvPr id="11" name="内容占位符 2"/>
          <p:cNvSpPr txBox="1">
            <a:spLocks/>
          </p:cNvSpPr>
          <p:nvPr/>
        </p:nvSpPr>
        <p:spPr bwMode="gray">
          <a:xfrm>
            <a:off x="4716016" y="1628800"/>
            <a:ext cx="3751173" cy="2520280"/>
          </a:xfrm>
          <a:prstGeom prst="rect">
            <a:avLst/>
          </a:prstGeom>
          <a:noFill/>
          <a:ln w="19050">
            <a:solidFill>
              <a:schemeClr val="accent1"/>
            </a:solidFill>
            <a:prstDash val="dash"/>
            <a:miter lim="800000"/>
            <a:headEnd/>
            <a:tailEnd/>
          </a:ln>
          <a:effectLst/>
        </p:spPr>
        <p:txBody>
          <a:bodyPr vert="horz" wrap="square" lIns="91440" tIns="46800" rIns="91440" bIns="46800" numCol="1" anchor="t" anchorCtr="0" compatLnSpc="1">
            <a:prstTxWarp prst="textNoShape">
              <a:avLst/>
            </a:prstTxWarp>
            <a:normAutofit/>
          </a:bodyPr>
          <a:lstStyle/>
          <a:p>
            <a:pPr lvl="1" indent="-457200">
              <a:lnSpc>
                <a:spcPct val="150000"/>
              </a:lnSpc>
              <a:spcBef>
                <a:spcPts val="576"/>
              </a:spcBef>
              <a:buClr>
                <a:schemeClr val="accent1"/>
              </a:buClr>
              <a:buFont typeface="Wingdings" pitchFamily="2" charset="2"/>
              <a:buChar char="p"/>
              <a:defRPr/>
            </a:pPr>
            <a:r>
              <a:rPr lang="zh-CN" altLang="en-US" sz="2000" kern="0" dirty="0" smtClean="0">
                <a:latin typeface="微软雅黑" pitchFamily="34" charset="-122"/>
                <a:ea typeface="微软雅黑" pitchFamily="34" charset="-122"/>
              </a:rPr>
              <a:t>不足之处</a:t>
            </a:r>
            <a:endParaRPr lang="en-US" altLang="zh-CN" sz="2000" kern="0" dirty="0" smtClean="0">
              <a:latin typeface="微软雅黑" pitchFamily="34" charset="-122"/>
              <a:ea typeface="微软雅黑" pitchFamily="34" charset="-122"/>
            </a:endParaRPr>
          </a:p>
          <a:p>
            <a:pPr marL="742950" lvl="1" indent="-285750">
              <a:lnSpc>
                <a:spcPct val="150000"/>
              </a:lnSpc>
              <a:spcBef>
                <a:spcPct val="20000"/>
              </a:spcBef>
              <a:buClr>
                <a:schemeClr val="accent1"/>
              </a:buClr>
              <a:buFont typeface="Wingdings" pitchFamily="2" charset="2"/>
              <a:buChar char="ü"/>
              <a:defRPr/>
            </a:pPr>
            <a:r>
              <a:rPr lang="zh-CN" altLang="en-US" kern="0" dirty="0" smtClean="0">
                <a:latin typeface="微软雅黑" pitchFamily="34" charset="-122"/>
                <a:ea typeface="微软雅黑" pitchFamily="34" charset="-122"/>
              </a:rPr>
              <a:t>接口</a:t>
            </a:r>
            <a:r>
              <a:rPr lang="zh-CN" altLang="en-US" kern="0" dirty="0">
                <a:latin typeface="微软雅黑" pitchFamily="34" charset="-122"/>
                <a:ea typeface="微软雅黑" pitchFamily="34" charset="-122"/>
              </a:rPr>
              <a:t>功能不</a:t>
            </a:r>
            <a:r>
              <a:rPr lang="zh-CN" altLang="en-US" kern="0" dirty="0" smtClean="0">
                <a:latin typeface="微软雅黑" pitchFamily="34" charset="-122"/>
                <a:ea typeface="微软雅黑" pitchFamily="34" charset="-122"/>
              </a:rPr>
              <a:t>完善</a:t>
            </a:r>
            <a:endParaRPr lang="en-US" altLang="zh-CN" kern="0" dirty="0" smtClean="0">
              <a:latin typeface="微软雅黑" pitchFamily="34" charset="-122"/>
              <a:ea typeface="微软雅黑" pitchFamily="34" charset="-122"/>
            </a:endParaRPr>
          </a:p>
          <a:p>
            <a:pPr marL="742950" lvl="1" indent="-285750">
              <a:lnSpc>
                <a:spcPct val="150000"/>
              </a:lnSpc>
              <a:spcBef>
                <a:spcPct val="20000"/>
              </a:spcBef>
              <a:buClr>
                <a:schemeClr val="accent1"/>
              </a:buClr>
              <a:buFont typeface="Wingdings" pitchFamily="2" charset="2"/>
              <a:buChar char="ü"/>
              <a:defRPr/>
            </a:pPr>
            <a:r>
              <a:rPr lang="zh-CN" altLang="en-US" kern="0" dirty="0" smtClean="0">
                <a:latin typeface="微软雅黑" pitchFamily="34" charset="-122"/>
                <a:ea typeface="微软雅黑" pitchFamily="34" charset="-122"/>
              </a:rPr>
              <a:t>遗留系统迁移成本高</a:t>
            </a:r>
            <a:endParaRPr lang="zh-CN" altLang="en-US" kern="0" dirty="0">
              <a:latin typeface="微软雅黑" pitchFamily="34" charset="-122"/>
              <a:ea typeface="微软雅黑" pitchFamily="34" charset="-122"/>
            </a:endParaRPr>
          </a:p>
        </p:txBody>
      </p:sp>
      <p:pic>
        <p:nvPicPr>
          <p:cNvPr id="12" name="Picture 4" descr="C:\Users\muye\Desktop\图片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4217728"/>
            <a:ext cx="2608842" cy="216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894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prstClr val="black"/>
                </a:solidFill>
              </a:rPr>
              <a:t>本学科领域发展现状 </a:t>
            </a:r>
            <a:r>
              <a:rPr lang="en-US" altLang="zh-CN" sz="1800" dirty="0">
                <a:solidFill>
                  <a:prstClr val="black"/>
                </a:solidFill>
              </a:rPr>
              <a:t>—— </a:t>
            </a:r>
            <a:r>
              <a:rPr lang="zh-CN" altLang="en-US" sz="1800" dirty="0" smtClean="0">
                <a:solidFill>
                  <a:prstClr val="black"/>
                </a:solidFill>
              </a:rPr>
              <a:t>堆外存储优化</a:t>
            </a:r>
            <a:endParaRPr lang="zh-CN" altLang="en-US" dirty="0"/>
          </a:p>
        </p:txBody>
      </p:sp>
      <p:grpSp>
        <p:nvGrpSpPr>
          <p:cNvPr id="4" name="组合 3"/>
          <p:cNvGrpSpPr/>
          <p:nvPr/>
        </p:nvGrpSpPr>
        <p:grpSpPr>
          <a:xfrm>
            <a:off x="672805" y="1628800"/>
            <a:ext cx="3899195" cy="4680520"/>
            <a:chOff x="678889" y="2789564"/>
            <a:chExt cx="2884999" cy="4121465"/>
          </a:xfrm>
        </p:grpSpPr>
        <p:sp>
          <p:nvSpPr>
            <p:cNvPr id="5" name="内容占位符 2"/>
            <p:cNvSpPr txBox="1">
              <a:spLocks/>
            </p:cNvSpPr>
            <p:nvPr/>
          </p:nvSpPr>
          <p:spPr bwMode="gray">
            <a:xfrm>
              <a:off x="678889" y="2789564"/>
              <a:ext cx="2884999" cy="39946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pPr marL="457200" marR="0" lvl="0" indent="-457200" algn="l" defTabSz="914400" rtl="0" eaLnBrk="1" fontAlgn="base" latinLnBrk="0" hangingPunct="1">
                <a:lnSpc>
                  <a:spcPct val="150000"/>
                </a:lnSpc>
                <a:spcBef>
                  <a:spcPct val="20000"/>
                </a:spcBef>
                <a:spcAft>
                  <a:spcPct val="0"/>
                </a:spcAft>
                <a:buClr>
                  <a:schemeClr val="accent2"/>
                </a:buClr>
                <a:buSzTx/>
                <a:buFont typeface="Wingdings" pitchFamily="2" charset="2"/>
                <a:buChar char="p"/>
                <a:tabLst/>
                <a:defRPr/>
              </a:pPr>
              <a:r>
                <a:rPr lang="zh-CN" altLang="en-US" sz="2400" kern="0" noProof="0" dirty="0">
                  <a:latin typeface="微软雅黑" pitchFamily="34" charset="-122"/>
                  <a:ea typeface="微软雅黑" pitchFamily="34" charset="-122"/>
                </a:rPr>
                <a:t>堆</a:t>
              </a:r>
              <a:r>
                <a:rPr lang="zh-CN" altLang="en-US" sz="2400" kern="0" noProof="0" dirty="0" smtClean="0">
                  <a:latin typeface="微软雅黑" pitchFamily="34" charset="-122"/>
                  <a:ea typeface="微软雅黑" pitchFamily="34" charset="-122"/>
                </a:rPr>
                <a:t>外存储</a:t>
              </a:r>
              <a:endParaRPr kumimoji="0" lang="en-US" altLang="zh-CN" sz="240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endParaRPr>
            </a:p>
            <a:p>
              <a:pPr marL="742950" lvl="1" indent="-285750">
                <a:lnSpc>
                  <a:spcPct val="150000"/>
                </a:lnSpc>
                <a:spcBef>
                  <a:spcPct val="20000"/>
                </a:spcBef>
                <a:buClr>
                  <a:schemeClr val="accent2"/>
                </a:buClr>
                <a:buFont typeface="Wingdings" pitchFamily="2" charset="2"/>
                <a:buChar char="ü"/>
                <a:defRPr/>
              </a:pPr>
              <a:r>
                <a:rPr lang="en-US" altLang="zh-CN" kern="0" noProof="0" dirty="0" smtClean="0">
                  <a:latin typeface="微软雅黑" pitchFamily="34" charset="-122"/>
                  <a:ea typeface="微软雅黑" pitchFamily="34" charset="-122"/>
                </a:rPr>
                <a:t>Oracle Coherence</a:t>
              </a:r>
            </a:p>
            <a:p>
              <a:pPr lvl="2">
                <a:lnSpc>
                  <a:spcPct val="150000"/>
                </a:lnSpc>
                <a:spcBef>
                  <a:spcPct val="20000"/>
                </a:spcBef>
                <a:buClr>
                  <a:schemeClr val="accent2"/>
                </a:buClr>
                <a:defRPr/>
              </a:pPr>
              <a:r>
                <a:rPr lang="zh-CN" altLang="en-US" sz="1400" kern="0" dirty="0">
                  <a:latin typeface="微软雅黑" pitchFamily="34" charset="-122"/>
                  <a:ea typeface="微软雅黑" pitchFamily="34" charset="-122"/>
                </a:rPr>
                <a:t>将备份数据存储在堆外，这样可以降低垃圾回收时的时间</a:t>
              </a:r>
              <a:r>
                <a:rPr lang="zh-CN" altLang="en-US" sz="1400" kern="0" dirty="0" smtClean="0">
                  <a:latin typeface="微软雅黑" pitchFamily="34" charset="-122"/>
                  <a:ea typeface="微软雅黑" pitchFamily="34" charset="-122"/>
                </a:rPr>
                <a:t>开销</a:t>
              </a:r>
              <a:r>
                <a:rPr lang="zh-CN" altLang="en-US" sz="1400" kern="0" dirty="0">
                  <a:latin typeface="微软雅黑" pitchFamily="34" charset="-122"/>
                  <a:ea typeface="微软雅黑" pitchFamily="34" charset="-122"/>
                </a:rPr>
                <a:t>。</a:t>
              </a:r>
              <a:endParaRPr lang="en-US" altLang="zh-CN" sz="1400" kern="0" noProof="0" dirty="0" smtClean="0">
                <a:latin typeface="微软雅黑" pitchFamily="34" charset="-122"/>
                <a:ea typeface="微软雅黑" pitchFamily="34" charset="-122"/>
              </a:endParaRPr>
            </a:p>
            <a:p>
              <a:pPr marL="742950" lvl="1" indent="-285750">
                <a:lnSpc>
                  <a:spcPct val="150000"/>
                </a:lnSpc>
                <a:spcBef>
                  <a:spcPct val="20000"/>
                </a:spcBef>
                <a:buClr>
                  <a:schemeClr val="accent2"/>
                </a:buClr>
                <a:buFont typeface="Wingdings" pitchFamily="2" charset="2"/>
                <a:buChar char="ü"/>
                <a:defRPr/>
              </a:pPr>
              <a:r>
                <a:rPr lang="en-US" altLang="zh-CN" dirty="0" smtClean="0">
                  <a:latin typeface="微软雅黑" panose="020B0503020204020204" pitchFamily="34" charset="-122"/>
                  <a:ea typeface="微软雅黑" panose="020B0503020204020204" pitchFamily="34" charset="-122"/>
                </a:rPr>
                <a:t>Terracotta</a:t>
              </a:r>
              <a:endParaRPr lang="en-US" altLang="zh-CN" kern="0" dirty="0" smtClean="0">
                <a:latin typeface="微软雅黑" pitchFamily="34" charset="-122"/>
                <a:ea typeface="微软雅黑" pitchFamily="34" charset="-122"/>
              </a:endParaRPr>
            </a:p>
            <a:p>
              <a:pPr lvl="2">
                <a:lnSpc>
                  <a:spcPct val="150000"/>
                </a:lnSpc>
                <a:spcBef>
                  <a:spcPct val="20000"/>
                </a:spcBef>
                <a:buClr>
                  <a:schemeClr val="accent2"/>
                </a:buClr>
                <a:buSzPct val="70000"/>
                <a:defRPr/>
              </a:pPr>
              <a:r>
                <a:rPr lang="zh-CN" altLang="en-US" sz="1400" kern="0" dirty="0">
                  <a:latin typeface="微软雅黑" pitchFamily="34" charset="-122"/>
                  <a:ea typeface="微软雅黑" pitchFamily="34" charset="-122"/>
                </a:rPr>
                <a:t>实现了自己的内存管理器从而完全绕过了</a:t>
              </a:r>
              <a:r>
                <a:rPr lang="en-US" altLang="zh-CN" sz="1400" kern="0" dirty="0">
                  <a:latin typeface="微软雅黑" pitchFamily="34" charset="-122"/>
                  <a:ea typeface="微软雅黑" pitchFamily="34" charset="-122"/>
                </a:rPr>
                <a:t>JVM</a:t>
              </a:r>
              <a:r>
                <a:rPr lang="zh-CN" altLang="en-US" sz="1400" kern="0" dirty="0">
                  <a:latin typeface="微软雅黑" pitchFamily="34" charset="-122"/>
                  <a:ea typeface="微软雅黑" pitchFamily="34" charset="-122"/>
                </a:rPr>
                <a:t>的垃圾回收，通过</a:t>
              </a:r>
              <a:r>
                <a:rPr lang="en-US" altLang="zh-CN" sz="1400" kern="0" dirty="0" err="1" smtClean="0">
                  <a:latin typeface="微软雅黑" pitchFamily="34" charset="-122"/>
                  <a:ea typeface="微软雅黑" pitchFamily="34" charset="-122"/>
                </a:rPr>
                <a:t>BigMemory</a:t>
              </a:r>
              <a:r>
                <a:rPr lang="zh-CN" altLang="en-US" sz="1400" kern="0" dirty="0" smtClean="0">
                  <a:latin typeface="微软雅黑" pitchFamily="34" charset="-122"/>
                  <a:ea typeface="微软雅黑" pitchFamily="34" charset="-122"/>
                </a:rPr>
                <a:t>机制</a:t>
              </a:r>
              <a:r>
                <a:rPr lang="zh-CN" altLang="en-US" sz="1400" kern="0" dirty="0">
                  <a:latin typeface="微软雅黑" pitchFamily="34" charset="-122"/>
                  <a:ea typeface="微软雅黑" pitchFamily="34" charset="-122"/>
                </a:rPr>
                <a:t>来支持进程内堆外存储。</a:t>
              </a:r>
              <a:endParaRPr lang="en-US" altLang="zh-CN" sz="1400" kern="0" dirty="0" smtClean="0">
                <a:latin typeface="微软雅黑" pitchFamily="34" charset="-122"/>
                <a:ea typeface="微软雅黑" pitchFamily="34" charset="-122"/>
              </a:endParaRPr>
            </a:p>
            <a:p>
              <a:pPr marL="742950" lvl="1" indent="-285750">
                <a:lnSpc>
                  <a:spcPct val="150000"/>
                </a:lnSpc>
                <a:spcBef>
                  <a:spcPct val="20000"/>
                </a:spcBef>
                <a:buClr>
                  <a:schemeClr val="accent2"/>
                </a:buClr>
                <a:buFont typeface="Wingdings" pitchFamily="2" charset="2"/>
                <a:buChar char="ü"/>
                <a:defRPr/>
              </a:pPr>
              <a:r>
                <a:rPr lang="en-US" altLang="zh-CN" kern="0" dirty="0" smtClean="0">
                  <a:latin typeface="微软雅黑" pitchFamily="34" charset="-122"/>
                  <a:ea typeface="微软雅黑" pitchFamily="34" charset="-122"/>
                </a:rPr>
                <a:t>EasyCache2.0</a:t>
              </a:r>
            </a:p>
            <a:p>
              <a:pPr lvl="2">
                <a:lnSpc>
                  <a:spcPct val="150000"/>
                </a:lnSpc>
                <a:spcBef>
                  <a:spcPct val="20000"/>
                </a:spcBef>
                <a:buClr>
                  <a:schemeClr val="accent2"/>
                </a:buClr>
                <a:defRPr/>
              </a:pPr>
              <a:r>
                <a:rPr lang="zh-CN" altLang="en-US" sz="1400" kern="0" dirty="0" smtClean="0">
                  <a:latin typeface="微软雅黑" pitchFamily="34" charset="-122"/>
                  <a:ea typeface="微软雅黑" pitchFamily="34" charset="-122"/>
                </a:rPr>
                <a:t>未实现</a:t>
              </a:r>
              <a:endParaRPr lang="en-US" altLang="zh-CN" sz="1400" kern="0" dirty="0" smtClean="0">
                <a:latin typeface="微软雅黑" pitchFamily="34" charset="-122"/>
                <a:ea typeface="微软雅黑" pitchFamily="34" charset="-122"/>
              </a:endParaRPr>
            </a:p>
          </p:txBody>
        </p:sp>
        <p:sp>
          <p:nvSpPr>
            <p:cNvPr id="6" name="矩形 5"/>
            <p:cNvSpPr/>
            <p:nvPr/>
          </p:nvSpPr>
          <p:spPr>
            <a:xfrm>
              <a:off x="683568" y="2789564"/>
              <a:ext cx="2880320" cy="4121465"/>
            </a:xfrm>
            <a:prstGeom prst="rect">
              <a:avLst/>
            </a:prstGeom>
            <a:noFill/>
            <a:ln>
              <a:solidFill>
                <a:schemeClr val="accent2"/>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a:p>
          </p:txBody>
        </p:sp>
      </p:grpSp>
      <p:sp>
        <p:nvSpPr>
          <p:cNvPr id="7" name="内容占位符 2"/>
          <p:cNvSpPr txBox="1">
            <a:spLocks/>
          </p:cNvSpPr>
          <p:nvPr/>
        </p:nvSpPr>
        <p:spPr bwMode="gray">
          <a:xfrm>
            <a:off x="4716016" y="1628800"/>
            <a:ext cx="3751173" cy="2520280"/>
          </a:xfrm>
          <a:prstGeom prst="rect">
            <a:avLst/>
          </a:prstGeom>
          <a:noFill/>
          <a:ln w="19050">
            <a:solidFill>
              <a:schemeClr val="accent1"/>
            </a:solidFill>
            <a:prstDash val="dash"/>
            <a:miter lim="800000"/>
            <a:headEnd/>
            <a:tailEnd/>
          </a:ln>
          <a:effectLst/>
        </p:spPr>
        <p:txBody>
          <a:bodyPr vert="horz" wrap="square" lIns="91440" tIns="46800" rIns="91440" bIns="46800" numCol="1" anchor="t" anchorCtr="0" compatLnSpc="1">
            <a:prstTxWarp prst="textNoShape">
              <a:avLst/>
            </a:prstTxWarp>
            <a:normAutofit/>
          </a:bodyPr>
          <a:lstStyle/>
          <a:p>
            <a:pPr lvl="1" indent="-457200">
              <a:lnSpc>
                <a:spcPct val="150000"/>
              </a:lnSpc>
              <a:spcBef>
                <a:spcPts val="576"/>
              </a:spcBef>
              <a:buClr>
                <a:schemeClr val="accent1"/>
              </a:buClr>
              <a:buFont typeface="Wingdings" pitchFamily="2" charset="2"/>
              <a:buChar char="p"/>
              <a:defRPr/>
            </a:pPr>
            <a:r>
              <a:rPr lang="zh-CN" altLang="en-US" sz="2400" kern="0" dirty="0" smtClean="0">
                <a:latin typeface="微软雅黑" pitchFamily="34" charset="-122"/>
                <a:ea typeface="微软雅黑" pitchFamily="34" charset="-122"/>
              </a:rPr>
              <a:t>不足之处</a:t>
            </a:r>
            <a:endParaRPr lang="en-US" altLang="zh-CN" sz="2400" kern="0" dirty="0" smtClean="0">
              <a:latin typeface="微软雅黑" pitchFamily="34" charset="-122"/>
              <a:ea typeface="微软雅黑" pitchFamily="34" charset="-122"/>
            </a:endParaRPr>
          </a:p>
          <a:p>
            <a:pPr marL="742950" lvl="1" indent="-285750">
              <a:lnSpc>
                <a:spcPct val="150000"/>
              </a:lnSpc>
              <a:spcBef>
                <a:spcPct val="20000"/>
              </a:spcBef>
              <a:buClr>
                <a:schemeClr val="accent1"/>
              </a:buClr>
              <a:buFont typeface="Wingdings" pitchFamily="2" charset="2"/>
              <a:buChar char="ü"/>
              <a:defRPr/>
            </a:pPr>
            <a:r>
              <a:rPr lang="en-US" altLang="zh-CN" kern="0" dirty="0" smtClean="0">
                <a:latin typeface="微软雅黑" pitchFamily="34" charset="-122"/>
                <a:ea typeface="微软雅黑" pitchFamily="34" charset="-122"/>
              </a:rPr>
              <a:t>EasyCache2.0</a:t>
            </a:r>
            <a:r>
              <a:rPr lang="zh-CN" altLang="en-US" kern="0" dirty="0" smtClean="0">
                <a:latin typeface="微软雅黑" pitchFamily="34" charset="-122"/>
                <a:ea typeface="微软雅黑" pitchFamily="34" charset="-122"/>
              </a:rPr>
              <a:t>尚未实现堆外存储；</a:t>
            </a:r>
            <a:endParaRPr lang="en-US" altLang="zh-CN" kern="0" dirty="0" smtClean="0">
              <a:latin typeface="微软雅黑" pitchFamily="34" charset="-122"/>
              <a:ea typeface="微软雅黑" pitchFamily="34" charset="-122"/>
            </a:endParaRPr>
          </a:p>
          <a:p>
            <a:pPr marL="742950" lvl="1" indent="-285750">
              <a:lnSpc>
                <a:spcPct val="150000"/>
              </a:lnSpc>
              <a:spcBef>
                <a:spcPct val="20000"/>
              </a:spcBef>
              <a:buClr>
                <a:schemeClr val="accent1"/>
              </a:buClr>
              <a:buFont typeface="Wingdings" pitchFamily="2" charset="2"/>
              <a:buChar char="ü"/>
              <a:defRPr/>
            </a:pPr>
            <a:r>
              <a:rPr lang="zh-CN" altLang="en-US" kern="0" dirty="0" smtClean="0">
                <a:latin typeface="微软雅黑" pitchFamily="34" charset="-122"/>
                <a:ea typeface="微软雅黑" pitchFamily="34" charset="-122"/>
              </a:rPr>
              <a:t>大内存堆</a:t>
            </a:r>
            <a:r>
              <a:rPr lang="en-US" altLang="zh-CN" kern="0" dirty="0" smtClean="0">
                <a:latin typeface="微软雅黑" pitchFamily="34" charset="-122"/>
                <a:ea typeface="微软雅黑" pitchFamily="34" charset="-122"/>
              </a:rPr>
              <a:t>GC</a:t>
            </a:r>
            <a:r>
              <a:rPr lang="zh-CN" altLang="en-US" kern="0" dirty="0" smtClean="0">
                <a:latin typeface="微软雅黑" pitchFamily="34" charset="-122"/>
                <a:ea typeface="微软雅黑" pitchFamily="34" charset="-122"/>
              </a:rPr>
              <a:t>效率低</a:t>
            </a:r>
            <a:endParaRPr lang="zh-CN" altLang="en-US" kern="0" dirty="0">
              <a:latin typeface="微软雅黑" pitchFamily="34" charset="-122"/>
              <a:ea typeface="微软雅黑" pitchFamily="34" charset="-122"/>
            </a:endParaRPr>
          </a:p>
        </p:txBody>
      </p:sp>
    </p:spTree>
    <p:extLst>
      <p:ext uri="{BB962C8B-B14F-4D97-AF65-F5344CB8AC3E}">
        <p14:creationId xmlns:p14="http://schemas.microsoft.com/office/powerpoint/2010/main" val="11116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主要研究内容与预期</a:t>
            </a:r>
            <a:r>
              <a:rPr lang="zh-CN" altLang="en-US" dirty="0" smtClean="0"/>
              <a:t>目标</a:t>
            </a:r>
            <a:endParaRPr lang="zh-CN" altLang="en-US" dirty="0"/>
          </a:p>
        </p:txBody>
      </p:sp>
      <p:sp>
        <p:nvSpPr>
          <p:cNvPr id="10" name="内容占位符 2"/>
          <p:cNvSpPr txBox="1">
            <a:spLocks/>
          </p:cNvSpPr>
          <p:nvPr/>
        </p:nvSpPr>
        <p:spPr bwMode="gray">
          <a:xfrm>
            <a:off x="1737984" y="3036607"/>
            <a:ext cx="5555016" cy="3252482"/>
          </a:xfrm>
          <a:prstGeom prst="rect">
            <a:avLst/>
          </a:prstGeom>
          <a:noFill/>
          <a:ln w="19050">
            <a:solidFill>
              <a:schemeClr val="accent1"/>
            </a:solidFill>
            <a:prstDash val="dash"/>
            <a:miter lim="800000"/>
            <a:headEnd/>
            <a:tailEnd/>
          </a:ln>
          <a:effectLst/>
        </p:spPr>
        <p:txBody>
          <a:bodyPr vert="horz" wrap="square" lIns="91440" tIns="90000" rIns="91440" bIns="90000" numCol="1" anchor="ctr" anchorCtr="0" compatLnSpc="1">
            <a:prstTxWarp prst="textNoShape">
              <a:avLst/>
            </a:prstTxWarp>
            <a:normAutofit/>
          </a:bodyPr>
          <a:lstStyle/>
          <a:p>
            <a:pPr lvl="1" indent="-457200">
              <a:spcBef>
                <a:spcPts val="576"/>
              </a:spcBef>
              <a:buClr>
                <a:schemeClr val="accent1"/>
              </a:buClr>
              <a:buFont typeface="Wingdings" pitchFamily="2" charset="2"/>
              <a:buChar char="p"/>
              <a:defRPr/>
            </a:pPr>
            <a:r>
              <a:rPr lang="zh-CN" altLang="en-US" sz="2000" kern="0" dirty="0">
                <a:solidFill>
                  <a:schemeClr val="accent1"/>
                </a:solidFill>
                <a:latin typeface="微软雅黑" pitchFamily="34" charset="-122"/>
                <a:ea typeface="微软雅黑" pitchFamily="34" charset="-122"/>
              </a:rPr>
              <a:t>主要内容</a:t>
            </a:r>
            <a:endParaRPr lang="en-US" altLang="zh-CN" sz="2000" kern="0" dirty="0" smtClean="0">
              <a:solidFill>
                <a:schemeClr val="accent1"/>
              </a:solidFill>
              <a:latin typeface="微软雅黑" pitchFamily="34" charset="-122"/>
              <a:ea typeface="微软雅黑" pitchFamily="34" charset="-122"/>
            </a:endParaRPr>
          </a:p>
          <a:p>
            <a:pPr marL="742950" lvl="1" indent="-285750">
              <a:spcBef>
                <a:spcPct val="20000"/>
              </a:spcBef>
              <a:buClr>
                <a:schemeClr val="accent1"/>
              </a:buClr>
              <a:buFont typeface="Wingdings" pitchFamily="2" charset="2"/>
              <a:buChar char="ü"/>
              <a:defRPr/>
            </a:pPr>
            <a:r>
              <a:rPr lang="zh-CN" altLang="en-US" kern="0" dirty="0" smtClean="0">
                <a:latin typeface="微软雅黑" pitchFamily="34" charset="-122"/>
                <a:ea typeface="微软雅黑" pitchFamily="34" charset="-122"/>
              </a:rPr>
              <a:t>内存数据网格</a:t>
            </a:r>
            <a:r>
              <a:rPr lang="en-US" altLang="zh-CN" kern="0" dirty="0" smtClean="0">
                <a:latin typeface="微软雅黑" pitchFamily="34" charset="-122"/>
                <a:ea typeface="微软雅黑" pitchFamily="34" charset="-122"/>
              </a:rPr>
              <a:t>Cache-Aside</a:t>
            </a:r>
            <a:r>
              <a:rPr lang="zh-CN" altLang="en-US" kern="0" dirty="0" smtClean="0">
                <a:latin typeface="微软雅黑" pitchFamily="34" charset="-122"/>
                <a:ea typeface="微软雅黑" pitchFamily="34" charset="-122"/>
              </a:rPr>
              <a:t>模式系统架构设计</a:t>
            </a:r>
            <a:endParaRPr lang="en-US" altLang="zh-CN" kern="0" dirty="0" smtClean="0">
              <a:latin typeface="微软雅黑" pitchFamily="34" charset="-122"/>
              <a:ea typeface="微软雅黑" pitchFamily="34" charset="-122"/>
            </a:endParaRPr>
          </a:p>
          <a:p>
            <a:pPr marL="742950" lvl="1" indent="-285750">
              <a:spcBef>
                <a:spcPct val="20000"/>
              </a:spcBef>
              <a:buClr>
                <a:schemeClr val="accent1"/>
              </a:buClr>
              <a:buFont typeface="Wingdings" pitchFamily="2" charset="2"/>
              <a:buChar char="ü"/>
              <a:defRPr/>
            </a:pPr>
            <a:r>
              <a:rPr lang="zh-CN" altLang="en-US" kern="0" dirty="0" smtClean="0">
                <a:latin typeface="微软雅黑" pitchFamily="34" charset="-122"/>
                <a:ea typeface="微软雅黑" pitchFamily="34" charset="-122"/>
              </a:rPr>
              <a:t>数据局部自动加载</a:t>
            </a:r>
            <a:endParaRPr lang="en-US" altLang="zh-CN" kern="0" dirty="0" smtClean="0">
              <a:latin typeface="微软雅黑" pitchFamily="34" charset="-122"/>
              <a:ea typeface="微软雅黑" pitchFamily="34" charset="-122"/>
            </a:endParaRPr>
          </a:p>
          <a:p>
            <a:pPr marL="742950" lvl="1" indent="-285750">
              <a:spcBef>
                <a:spcPct val="20000"/>
              </a:spcBef>
              <a:buClr>
                <a:schemeClr val="accent1"/>
              </a:buClr>
              <a:buFont typeface="Wingdings" pitchFamily="2" charset="2"/>
              <a:buChar char="ü"/>
              <a:defRPr/>
            </a:pPr>
            <a:r>
              <a:rPr lang="zh-CN" altLang="zh-CN" dirty="0">
                <a:latin typeface="微软雅黑" panose="020B0503020204020204" pitchFamily="34" charset="-122"/>
                <a:ea typeface="微软雅黑" panose="020B0503020204020204" pitchFamily="34" charset="-122"/>
              </a:rPr>
              <a:t>数据访问的透明集成</a:t>
            </a:r>
            <a:r>
              <a:rPr lang="zh-CN" altLang="zh-CN" dirty="0" smtClean="0">
                <a:latin typeface="微软雅黑" panose="020B0503020204020204" pitchFamily="34" charset="-122"/>
                <a:ea typeface="微软雅黑" panose="020B0503020204020204" pitchFamily="34" charset="-122"/>
              </a:rPr>
              <a:t>技术</a:t>
            </a:r>
            <a:endParaRPr lang="en-US" altLang="zh-CN" dirty="0" smtClean="0">
              <a:latin typeface="微软雅黑" panose="020B0503020204020204" pitchFamily="34" charset="-122"/>
              <a:ea typeface="微软雅黑" panose="020B0503020204020204" pitchFamily="34" charset="-122"/>
            </a:endParaRPr>
          </a:p>
          <a:p>
            <a:pPr marL="742950" lvl="1" indent="-285750">
              <a:spcBef>
                <a:spcPct val="20000"/>
              </a:spcBef>
              <a:buClr>
                <a:schemeClr val="accent1"/>
              </a:buClr>
              <a:buFont typeface="Wingdings" pitchFamily="2" charset="2"/>
              <a:buChar char="ü"/>
              <a:defRPr/>
            </a:pPr>
            <a:r>
              <a:rPr lang="zh-CN" altLang="en-US" kern="0" dirty="0">
                <a:latin typeface="微软雅黑" pitchFamily="34" charset="-122"/>
                <a:ea typeface="微软雅黑" pitchFamily="34" charset="-122"/>
              </a:rPr>
              <a:t>堆</a:t>
            </a:r>
            <a:r>
              <a:rPr lang="zh-CN" altLang="en-US" kern="0" dirty="0" smtClean="0">
                <a:latin typeface="微软雅黑" pitchFamily="34" charset="-122"/>
                <a:ea typeface="微软雅黑" pitchFamily="34" charset="-122"/>
              </a:rPr>
              <a:t>外存储技术</a:t>
            </a:r>
            <a:endParaRPr lang="en-US" altLang="zh-CN" kern="0" dirty="0" smtClean="0">
              <a:latin typeface="微软雅黑" pitchFamily="34" charset="-122"/>
              <a:ea typeface="微软雅黑" pitchFamily="34" charset="-122"/>
            </a:endParaRPr>
          </a:p>
        </p:txBody>
      </p:sp>
      <p:sp>
        <p:nvSpPr>
          <p:cNvPr id="12" name="矩形 11"/>
          <p:cNvSpPr/>
          <p:nvPr/>
        </p:nvSpPr>
        <p:spPr>
          <a:xfrm>
            <a:off x="1169895" y="1506071"/>
            <a:ext cx="6777317" cy="1008529"/>
          </a:xfrm>
          <a:prstGeom prst="rect">
            <a:avLst/>
          </a:prstGeom>
          <a:ln>
            <a:prstDash val="lgDash"/>
          </a:ln>
        </p:spPr>
        <p:style>
          <a:lnRef idx="2">
            <a:schemeClr val="accent2"/>
          </a:lnRef>
          <a:fillRef idx="1">
            <a:schemeClr val="lt1"/>
          </a:fillRef>
          <a:effectRef idx="0">
            <a:schemeClr val="accent2"/>
          </a:effectRef>
          <a:fontRef idx="minor">
            <a:schemeClr val="dk1"/>
          </a:fontRef>
        </p:style>
        <p:txBody>
          <a:bodyPr rtlCol="0" anchor="ctr"/>
          <a:lstStyle/>
          <a:p>
            <a:r>
              <a:rPr lang="zh-CN" altLang="zh-CN" sz="2000" dirty="0">
                <a:solidFill>
                  <a:srgbClr val="FF0000"/>
                </a:solidFill>
                <a:latin typeface="微软雅黑" panose="020B0503020204020204" pitchFamily="34" charset="-122"/>
                <a:ea typeface="微软雅黑" panose="020B0503020204020204" pitchFamily="34" charset="-122"/>
              </a:rPr>
              <a:t>预期目标</a:t>
            </a:r>
            <a:r>
              <a:rPr lang="zh-CN" altLang="en-US" sz="2000" dirty="0">
                <a:solidFill>
                  <a:srgbClr val="FF0000"/>
                </a:solidFill>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EasyCache2.0</a:t>
            </a:r>
            <a:r>
              <a:rPr lang="zh-CN" altLang="zh-CN" dirty="0">
                <a:latin typeface="微软雅黑" panose="020B0503020204020204" pitchFamily="34" charset="-122"/>
                <a:ea typeface="微软雅黑" panose="020B0503020204020204" pitchFamily="34" charset="-122"/>
              </a:rPr>
              <a:t>基础上设计实现一个完整的内存数据网格</a:t>
            </a:r>
            <a:r>
              <a:rPr lang="en-US" altLang="zh-CN" dirty="0">
                <a:latin typeface="微软雅黑" panose="020B0503020204020204" pitchFamily="34" charset="-122"/>
                <a:ea typeface="微软雅黑" panose="020B0503020204020204" pitchFamily="34" charset="-122"/>
              </a:rPr>
              <a:t>Cache-Aside</a:t>
            </a:r>
            <a:r>
              <a:rPr lang="zh-CN" altLang="zh-CN" dirty="0">
                <a:latin typeface="微软雅黑" panose="020B0503020204020204" pitchFamily="34" charset="-122"/>
                <a:ea typeface="微软雅黑" panose="020B0503020204020204" pitchFamily="34" charset="-122"/>
              </a:rPr>
              <a:t>产品</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060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主要研究</a:t>
            </a:r>
            <a:r>
              <a:rPr lang="zh-CN" altLang="en-US" dirty="0" smtClean="0"/>
              <a:t>内容 </a:t>
            </a:r>
            <a:r>
              <a:rPr lang="en-US" altLang="zh-CN" sz="1800" dirty="0">
                <a:solidFill>
                  <a:prstClr val="black"/>
                </a:solidFill>
              </a:rPr>
              <a:t>—— </a:t>
            </a:r>
            <a:r>
              <a:rPr lang="zh-CN" altLang="en-US" sz="1800" dirty="0" smtClean="0">
                <a:solidFill>
                  <a:prstClr val="black"/>
                </a:solidFill>
              </a:rPr>
              <a:t>系统架构设计</a:t>
            </a:r>
            <a:endParaRPr lang="zh-CN" altLang="en-US" dirty="0"/>
          </a:p>
        </p:txBody>
      </p:sp>
      <p:sp>
        <p:nvSpPr>
          <p:cNvPr id="4" name="矩形 3"/>
          <p:cNvSpPr/>
          <p:nvPr/>
        </p:nvSpPr>
        <p:spPr>
          <a:xfrm>
            <a:off x="667764" y="1950932"/>
            <a:ext cx="2848857" cy="400110"/>
          </a:xfrm>
          <a:prstGeom prst="rect">
            <a:avLst/>
          </a:prstGeom>
        </p:spPr>
        <p:txBody>
          <a:bodyPr wrap="none">
            <a:spAutoFit/>
          </a:bodyPr>
          <a:lstStyle/>
          <a:p>
            <a:pPr algn="ctr"/>
            <a:r>
              <a:rPr lang="zh-CN" altLang="en-US" sz="2000" b="1" dirty="0" smtClean="0">
                <a:solidFill>
                  <a:srgbClr val="000000"/>
                </a:solidFill>
                <a:ea typeface="微软雅黑" pitchFamily="34" charset="-122"/>
              </a:rPr>
              <a:t>传统架构</a:t>
            </a:r>
            <a:r>
              <a:rPr lang="en-US" altLang="zh-CN" sz="2000" b="1" dirty="0" smtClean="0">
                <a:solidFill>
                  <a:srgbClr val="000000"/>
                </a:solidFill>
                <a:ea typeface="微软雅黑" pitchFamily="34" charset="-122"/>
              </a:rPr>
              <a:t>(cache-aside)</a:t>
            </a:r>
            <a:endParaRPr lang="zh-CN" altLang="en-US" sz="2000" b="1" dirty="0">
              <a:solidFill>
                <a:srgbClr val="000000"/>
              </a:solidFill>
              <a:ea typeface="微软雅黑" pitchFamily="34" charset="-122"/>
            </a:endParaRPr>
          </a:p>
        </p:txBody>
      </p:sp>
      <p:sp>
        <p:nvSpPr>
          <p:cNvPr id="5" name="圆角矩形 4"/>
          <p:cNvSpPr/>
          <p:nvPr/>
        </p:nvSpPr>
        <p:spPr bwMode="gray">
          <a:xfrm>
            <a:off x="1036363" y="2608296"/>
            <a:ext cx="2095477" cy="432048"/>
          </a:xfrm>
          <a:prstGeom prst="round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zh-CN" altLang="en-US" sz="1600" dirty="0" smtClean="0">
                <a:solidFill>
                  <a:srgbClr val="000000"/>
                </a:solidFill>
                <a:ea typeface="微软雅黑" pitchFamily="34" charset="-122"/>
              </a:rPr>
              <a:t>客户端</a:t>
            </a:r>
            <a:endParaRPr lang="zh-CN" altLang="en-US" sz="2400" dirty="0">
              <a:solidFill>
                <a:srgbClr val="000000"/>
              </a:solidFill>
              <a:ea typeface="微软雅黑" pitchFamily="34" charset="-122"/>
            </a:endParaRPr>
          </a:p>
        </p:txBody>
      </p:sp>
      <p:sp>
        <p:nvSpPr>
          <p:cNvPr id="6" name="圆角矩形 5"/>
          <p:cNvSpPr/>
          <p:nvPr/>
        </p:nvSpPr>
        <p:spPr bwMode="gray">
          <a:xfrm>
            <a:off x="1036363" y="3400384"/>
            <a:ext cx="2095477" cy="432048"/>
          </a:xfrm>
          <a:prstGeom prst="round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zh-CN" altLang="en-US" sz="1600" dirty="0" smtClean="0">
                <a:solidFill>
                  <a:srgbClr val="000000"/>
                </a:solidFill>
                <a:ea typeface="微软雅黑" pitchFamily="34" charset="-122"/>
              </a:rPr>
              <a:t>应用逻辑 </a:t>
            </a:r>
            <a:r>
              <a:rPr lang="en-US" altLang="zh-CN" sz="1600" dirty="0" smtClean="0">
                <a:solidFill>
                  <a:srgbClr val="000000"/>
                </a:solidFill>
                <a:ea typeface="微软雅黑" pitchFamily="34" charset="-122"/>
              </a:rPr>
              <a:t>+ </a:t>
            </a:r>
            <a:r>
              <a:rPr lang="zh-CN" altLang="en-US" sz="1600" b="1" dirty="0" smtClean="0">
                <a:solidFill>
                  <a:srgbClr val="C00000"/>
                </a:solidFill>
                <a:ea typeface="微软雅黑" pitchFamily="34" charset="-122"/>
              </a:rPr>
              <a:t>缓存逻辑</a:t>
            </a:r>
            <a:endParaRPr lang="zh-CN" altLang="en-US" sz="2400" b="1" dirty="0">
              <a:solidFill>
                <a:srgbClr val="C00000"/>
              </a:solidFill>
              <a:ea typeface="微软雅黑" pitchFamily="34" charset="-122"/>
            </a:endParaRPr>
          </a:p>
        </p:txBody>
      </p:sp>
      <p:sp>
        <p:nvSpPr>
          <p:cNvPr id="7" name="流程图: 数据 6"/>
          <p:cNvSpPr/>
          <p:nvPr/>
        </p:nvSpPr>
        <p:spPr bwMode="gray">
          <a:xfrm>
            <a:off x="539552" y="5013415"/>
            <a:ext cx="1126976" cy="604832"/>
          </a:xfrm>
          <a:prstGeom prst="flowChartInputOutpu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zh-CN" altLang="en-US" sz="1600" dirty="0">
                <a:solidFill>
                  <a:srgbClr val="000000"/>
                </a:solidFill>
                <a:ea typeface="微软雅黑" pitchFamily="34" charset="-122"/>
              </a:rPr>
              <a:t>缓存</a:t>
            </a:r>
            <a:endParaRPr lang="zh-CN" altLang="en-US" sz="2400" dirty="0">
              <a:solidFill>
                <a:srgbClr val="000000"/>
              </a:solidFill>
              <a:ea typeface="微软雅黑" pitchFamily="34" charset="-122"/>
            </a:endParaRPr>
          </a:p>
        </p:txBody>
      </p:sp>
      <p:sp>
        <p:nvSpPr>
          <p:cNvPr id="8" name="流程图: 磁盘 7"/>
          <p:cNvSpPr/>
          <p:nvPr/>
        </p:nvSpPr>
        <p:spPr bwMode="gray">
          <a:xfrm>
            <a:off x="2593178" y="4927023"/>
            <a:ext cx="871897" cy="777617"/>
          </a:xfrm>
          <a:prstGeom prst="flowChartMagneticDisk">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zh-CN" altLang="en-US" sz="1600" dirty="0" smtClean="0">
                <a:solidFill>
                  <a:srgbClr val="000000"/>
                </a:solidFill>
                <a:ea typeface="微软雅黑" pitchFamily="34" charset="-122"/>
              </a:rPr>
              <a:t>数据库</a:t>
            </a:r>
            <a:endParaRPr lang="zh-CN" altLang="en-US" sz="2400" dirty="0">
              <a:solidFill>
                <a:srgbClr val="000000"/>
              </a:solidFill>
              <a:ea typeface="微软雅黑" pitchFamily="34" charset="-122"/>
            </a:endParaRPr>
          </a:p>
        </p:txBody>
      </p:sp>
      <p:cxnSp>
        <p:nvCxnSpPr>
          <p:cNvPr id="9" name="直接箭头连接符 8"/>
          <p:cNvCxnSpPr>
            <a:stCxn id="5" idx="2"/>
            <a:endCxn id="6" idx="0"/>
          </p:cNvCxnSpPr>
          <p:nvPr/>
        </p:nvCxnSpPr>
        <p:spPr bwMode="auto">
          <a:xfrm>
            <a:off x="2084102" y="3040344"/>
            <a:ext cx="0" cy="36004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0" name="直接箭头连接符 9"/>
          <p:cNvCxnSpPr>
            <a:endCxn id="7" idx="1"/>
          </p:cNvCxnSpPr>
          <p:nvPr/>
        </p:nvCxnSpPr>
        <p:spPr bwMode="auto">
          <a:xfrm flipH="1">
            <a:off x="1103040" y="3830890"/>
            <a:ext cx="337270" cy="118252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a:endCxn id="8" idx="1"/>
          </p:cNvCxnSpPr>
          <p:nvPr/>
        </p:nvCxnSpPr>
        <p:spPr bwMode="auto">
          <a:xfrm>
            <a:off x="2750821" y="3830890"/>
            <a:ext cx="278306" cy="109613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2" name="矩形 11"/>
          <p:cNvSpPr/>
          <p:nvPr/>
        </p:nvSpPr>
        <p:spPr>
          <a:xfrm>
            <a:off x="2985596" y="4193966"/>
            <a:ext cx="813043" cy="307777"/>
          </a:xfrm>
          <a:prstGeom prst="rect">
            <a:avLst/>
          </a:prstGeom>
        </p:spPr>
        <p:txBody>
          <a:bodyPr wrap="none">
            <a:spAutoFit/>
          </a:bodyPr>
          <a:lstStyle/>
          <a:p>
            <a:r>
              <a:rPr lang="en-US" altLang="zh-CN" sz="1400" dirty="0" smtClean="0">
                <a:solidFill>
                  <a:srgbClr val="000000"/>
                </a:solidFill>
                <a:latin typeface="黑体" panose="02010609060101010101" pitchFamily="49" charset="-122"/>
                <a:ea typeface="黑体" panose="02010609060101010101" pitchFamily="49" charset="-122"/>
              </a:rPr>
              <a:t>SQL</a:t>
            </a:r>
            <a:r>
              <a:rPr lang="zh-CN" altLang="en-US" sz="1400" dirty="0" smtClean="0">
                <a:solidFill>
                  <a:srgbClr val="000000"/>
                </a:solidFill>
                <a:latin typeface="黑体" panose="02010609060101010101" pitchFamily="49" charset="-122"/>
                <a:ea typeface="黑体" panose="02010609060101010101" pitchFamily="49" charset="-122"/>
              </a:rPr>
              <a:t>操作</a:t>
            </a:r>
            <a:endParaRPr lang="zh-CN" altLang="en-US" sz="1400" dirty="0">
              <a:solidFill>
                <a:srgbClr val="000000"/>
              </a:solidFill>
              <a:latin typeface="黑体" panose="02010609060101010101" pitchFamily="49" charset="-122"/>
              <a:ea typeface="黑体" panose="02010609060101010101" pitchFamily="49" charset="-122"/>
            </a:endParaRPr>
          </a:p>
        </p:txBody>
      </p:sp>
      <p:grpSp>
        <p:nvGrpSpPr>
          <p:cNvPr id="13" name="组合 12"/>
          <p:cNvGrpSpPr/>
          <p:nvPr/>
        </p:nvGrpSpPr>
        <p:grpSpPr>
          <a:xfrm>
            <a:off x="3275856" y="1416098"/>
            <a:ext cx="1872000" cy="4576670"/>
            <a:chOff x="3275856" y="1416098"/>
            <a:chExt cx="1872000" cy="4576670"/>
          </a:xfrm>
        </p:grpSpPr>
        <p:cxnSp>
          <p:nvCxnSpPr>
            <p:cNvPr id="14" name="直接连接符 13"/>
            <p:cNvCxnSpPr/>
            <p:nvPr/>
          </p:nvCxnSpPr>
          <p:spPr bwMode="auto">
            <a:xfrm>
              <a:off x="4211960" y="1456768"/>
              <a:ext cx="0" cy="45360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5" name="矩形 14"/>
            <p:cNvSpPr/>
            <p:nvPr/>
          </p:nvSpPr>
          <p:spPr>
            <a:xfrm>
              <a:off x="3275856" y="1416098"/>
              <a:ext cx="1872000" cy="400110"/>
            </a:xfrm>
            <a:prstGeom prst="rect">
              <a:avLst/>
            </a:prstGeom>
            <a:solidFill>
              <a:srgbClr val="FFC000"/>
            </a:solidFill>
          </p:spPr>
          <p:txBody>
            <a:bodyPr wrap="square" anchor="ctr">
              <a:spAutoFit/>
            </a:bodyPr>
            <a:lstStyle/>
            <a:p>
              <a:pPr algn="ctr"/>
              <a:r>
                <a:rPr lang="zh-CN" altLang="en-US" sz="2000" b="1" dirty="0" smtClean="0">
                  <a:solidFill>
                    <a:srgbClr val="FFFFFF"/>
                  </a:solidFill>
                  <a:effectLst>
                    <a:outerShdw blurRad="38100" dist="38100" dir="2700000" algn="tl">
                      <a:srgbClr val="000000"/>
                    </a:outerShdw>
                  </a:effectLst>
                  <a:ea typeface="微软雅黑" pitchFamily="34" charset="-122"/>
                </a:rPr>
                <a:t>架构</a:t>
              </a:r>
              <a:r>
                <a:rPr lang="zh-CN" altLang="en-US" sz="2000" b="1" dirty="0">
                  <a:solidFill>
                    <a:srgbClr val="FFFFFF"/>
                  </a:solidFill>
                  <a:effectLst>
                    <a:outerShdw blurRad="38100" dist="38100" dir="2700000" algn="tl">
                      <a:srgbClr val="000000"/>
                    </a:outerShdw>
                  </a:effectLst>
                  <a:ea typeface="微软雅黑" pitchFamily="34" charset="-122"/>
                </a:rPr>
                <a:t>创新</a:t>
              </a:r>
              <a:endParaRPr lang="zh-CN" altLang="en-US" sz="2000" b="1" dirty="0">
                <a:solidFill>
                  <a:srgbClr val="000000"/>
                </a:solidFill>
              </a:endParaRPr>
            </a:p>
          </p:txBody>
        </p:sp>
      </p:grpSp>
      <p:sp>
        <p:nvSpPr>
          <p:cNvPr id="16" name="矩形 15"/>
          <p:cNvSpPr/>
          <p:nvPr/>
        </p:nvSpPr>
        <p:spPr>
          <a:xfrm>
            <a:off x="2593178" y="6053766"/>
            <a:ext cx="954107" cy="400110"/>
          </a:xfrm>
          <a:prstGeom prst="rect">
            <a:avLst/>
          </a:prstGeom>
        </p:spPr>
        <p:txBody>
          <a:bodyPr wrap="none">
            <a:spAutoFit/>
          </a:bodyPr>
          <a:lstStyle/>
          <a:p>
            <a:pPr algn="ctr"/>
            <a:r>
              <a:rPr lang="zh-CN" altLang="en-US" sz="2000" b="1" dirty="0" smtClean="0">
                <a:solidFill>
                  <a:srgbClr val="C00000"/>
                </a:solidFill>
                <a:ea typeface="微软雅黑" pitchFamily="34" charset="-122"/>
              </a:rPr>
              <a:t>难扩展</a:t>
            </a:r>
            <a:endParaRPr lang="zh-CN" altLang="en-US" sz="2000" b="1" dirty="0">
              <a:solidFill>
                <a:srgbClr val="C00000"/>
              </a:solidFill>
              <a:ea typeface="微软雅黑" pitchFamily="34" charset="-122"/>
            </a:endParaRPr>
          </a:p>
        </p:txBody>
      </p:sp>
      <p:sp>
        <p:nvSpPr>
          <p:cNvPr id="17" name="矩形 16"/>
          <p:cNvSpPr/>
          <p:nvPr/>
        </p:nvSpPr>
        <p:spPr>
          <a:xfrm>
            <a:off x="532223" y="6053766"/>
            <a:ext cx="954107" cy="400110"/>
          </a:xfrm>
          <a:prstGeom prst="rect">
            <a:avLst/>
          </a:prstGeom>
        </p:spPr>
        <p:txBody>
          <a:bodyPr wrap="none">
            <a:spAutoFit/>
          </a:bodyPr>
          <a:lstStyle/>
          <a:p>
            <a:pPr algn="ctr"/>
            <a:r>
              <a:rPr lang="zh-CN" altLang="en-US" sz="2000" b="1" dirty="0" smtClean="0">
                <a:solidFill>
                  <a:srgbClr val="C00000"/>
                </a:solidFill>
                <a:ea typeface="微软雅黑" pitchFamily="34" charset="-122"/>
              </a:rPr>
              <a:t>难使用</a:t>
            </a:r>
            <a:endParaRPr lang="zh-CN" altLang="en-US" sz="2000" b="1" dirty="0">
              <a:solidFill>
                <a:srgbClr val="C00000"/>
              </a:solidFill>
              <a:ea typeface="微软雅黑" pitchFamily="34" charset="-122"/>
            </a:endParaRPr>
          </a:p>
        </p:txBody>
      </p:sp>
      <p:sp>
        <p:nvSpPr>
          <p:cNvPr id="18" name="右箭头 17"/>
          <p:cNvSpPr/>
          <p:nvPr/>
        </p:nvSpPr>
        <p:spPr bwMode="gray">
          <a:xfrm rot="16200000">
            <a:off x="861202" y="5745959"/>
            <a:ext cx="296144" cy="318197"/>
          </a:xfrm>
          <a:prstGeom prst="rightArrow">
            <a:avLst/>
          </a:prstGeom>
          <a:solidFill>
            <a:schemeClr val="bg1">
              <a:lumMod val="75000"/>
            </a:schemeClr>
          </a:solidFill>
          <a:ln w="19050" cap="rnd" algn="ctr">
            <a:solidFill>
              <a:schemeClr val="bg1">
                <a:lumMod val="75000"/>
              </a:schemeClr>
            </a:solidFill>
            <a:miter lim="800000"/>
            <a:headEnd/>
            <a:tailEnd/>
          </a:ln>
          <a:effectLst/>
        </p:spPr>
        <p:txBody>
          <a:bodyPr wrap="none" rtlCol="0" anchor="ctr"/>
          <a:lstStyle/>
          <a:p>
            <a:pPr algn="ctr"/>
            <a:endParaRPr lang="zh-CN" altLang="en-US" sz="2400">
              <a:solidFill>
                <a:srgbClr val="FFFFFF"/>
              </a:solidFill>
              <a:effectLst>
                <a:outerShdw blurRad="38100" dist="38100" dir="2700000" algn="tl">
                  <a:srgbClr val="000000"/>
                </a:outerShdw>
              </a:effectLst>
              <a:ea typeface="微软雅黑" pitchFamily="34" charset="-122"/>
            </a:endParaRPr>
          </a:p>
        </p:txBody>
      </p:sp>
      <p:sp>
        <p:nvSpPr>
          <p:cNvPr id="19" name="右箭头 18"/>
          <p:cNvSpPr/>
          <p:nvPr/>
        </p:nvSpPr>
        <p:spPr bwMode="gray">
          <a:xfrm rot="16200000">
            <a:off x="2905914" y="5745959"/>
            <a:ext cx="296144" cy="318197"/>
          </a:xfrm>
          <a:prstGeom prst="rightArrow">
            <a:avLst/>
          </a:prstGeom>
          <a:solidFill>
            <a:schemeClr val="bg1">
              <a:lumMod val="75000"/>
            </a:schemeClr>
          </a:solidFill>
          <a:ln w="19050" cap="rnd" algn="ctr">
            <a:solidFill>
              <a:schemeClr val="bg1">
                <a:lumMod val="75000"/>
              </a:schemeClr>
            </a:solidFill>
            <a:miter lim="800000"/>
            <a:headEnd/>
            <a:tailEnd/>
          </a:ln>
          <a:effectLst/>
        </p:spPr>
        <p:txBody>
          <a:bodyPr wrap="none" rtlCol="0" anchor="ctr"/>
          <a:lstStyle/>
          <a:p>
            <a:pPr algn="ctr"/>
            <a:endParaRPr lang="zh-CN" altLang="en-US" sz="2400">
              <a:solidFill>
                <a:srgbClr val="FFFFFF"/>
              </a:solidFill>
              <a:effectLst>
                <a:outerShdw blurRad="38100" dist="38100" dir="2700000" algn="tl">
                  <a:srgbClr val="000000"/>
                </a:outerShdw>
              </a:effectLst>
              <a:ea typeface="微软雅黑" pitchFamily="34" charset="-122"/>
            </a:endParaRPr>
          </a:p>
        </p:txBody>
      </p:sp>
      <p:grpSp>
        <p:nvGrpSpPr>
          <p:cNvPr id="20" name="组合 19"/>
          <p:cNvGrpSpPr/>
          <p:nvPr/>
        </p:nvGrpSpPr>
        <p:grpSpPr>
          <a:xfrm>
            <a:off x="5278175" y="5756986"/>
            <a:ext cx="3020735" cy="696890"/>
            <a:chOff x="5278175" y="5756986"/>
            <a:chExt cx="3020735" cy="696890"/>
          </a:xfrm>
        </p:grpSpPr>
        <p:sp>
          <p:nvSpPr>
            <p:cNvPr id="21" name="矩形 20"/>
            <p:cNvSpPr/>
            <p:nvPr/>
          </p:nvSpPr>
          <p:spPr>
            <a:xfrm>
              <a:off x="7344803" y="6053766"/>
              <a:ext cx="954107" cy="400110"/>
            </a:xfrm>
            <a:prstGeom prst="rect">
              <a:avLst/>
            </a:prstGeom>
          </p:spPr>
          <p:txBody>
            <a:bodyPr wrap="none">
              <a:spAutoFit/>
            </a:bodyPr>
            <a:lstStyle/>
            <a:p>
              <a:pPr algn="ctr"/>
              <a:r>
                <a:rPr lang="zh-CN" altLang="en-US" sz="2000" b="1" dirty="0">
                  <a:solidFill>
                    <a:srgbClr val="3399FF"/>
                  </a:solidFill>
                  <a:ea typeface="微软雅黑" pitchFamily="34" charset="-122"/>
                </a:rPr>
                <a:t>易</a:t>
              </a:r>
              <a:r>
                <a:rPr lang="zh-CN" altLang="en-US" sz="2000" b="1" dirty="0" smtClean="0">
                  <a:solidFill>
                    <a:srgbClr val="3399FF"/>
                  </a:solidFill>
                  <a:ea typeface="微软雅黑" pitchFamily="34" charset="-122"/>
                </a:rPr>
                <a:t>扩展</a:t>
              </a:r>
              <a:endParaRPr lang="zh-CN" altLang="en-US" sz="2000" b="1" dirty="0">
                <a:solidFill>
                  <a:srgbClr val="3399FF"/>
                </a:solidFill>
                <a:ea typeface="微软雅黑" pitchFamily="34" charset="-122"/>
              </a:endParaRPr>
            </a:p>
          </p:txBody>
        </p:sp>
        <p:sp>
          <p:nvSpPr>
            <p:cNvPr id="22" name="矩形 21"/>
            <p:cNvSpPr/>
            <p:nvPr/>
          </p:nvSpPr>
          <p:spPr>
            <a:xfrm>
              <a:off x="5278175" y="6053766"/>
              <a:ext cx="954107" cy="400110"/>
            </a:xfrm>
            <a:prstGeom prst="rect">
              <a:avLst/>
            </a:prstGeom>
          </p:spPr>
          <p:txBody>
            <a:bodyPr wrap="none">
              <a:spAutoFit/>
            </a:bodyPr>
            <a:lstStyle/>
            <a:p>
              <a:pPr algn="ctr"/>
              <a:r>
                <a:rPr lang="zh-CN" altLang="en-US" sz="2000" b="1" dirty="0" smtClean="0">
                  <a:solidFill>
                    <a:srgbClr val="3399FF"/>
                  </a:solidFill>
                  <a:ea typeface="微软雅黑" pitchFamily="34" charset="-122"/>
                </a:rPr>
                <a:t>易使用</a:t>
              </a:r>
              <a:endParaRPr lang="zh-CN" altLang="en-US" sz="2000" b="1" dirty="0">
                <a:solidFill>
                  <a:srgbClr val="3399FF"/>
                </a:solidFill>
                <a:ea typeface="微软雅黑" pitchFamily="34" charset="-122"/>
              </a:endParaRPr>
            </a:p>
          </p:txBody>
        </p:sp>
        <p:sp>
          <p:nvSpPr>
            <p:cNvPr id="23" name="右箭头 22"/>
            <p:cNvSpPr/>
            <p:nvPr/>
          </p:nvSpPr>
          <p:spPr bwMode="gray">
            <a:xfrm rot="16200000">
              <a:off x="5607156" y="5745959"/>
              <a:ext cx="296144" cy="318197"/>
            </a:xfrm>
            <a:prstGeom prst="rightArrow">
              <a:avLst/>
            </a:prstGeom>
            <a:solidFill>
              <a:srgbClr val="66CCFF"/>
            </a:solidFill>
            <a:ln w="19050" cap="rnd" algn="ctr">
              <a:noFill/>
              <a:miter lim="800000"/>
              <a:headEnd/>
              <a:tailEnd/>
            </a:ln>
            <a:effectLst/>
          </p:spPr>
          <p:txBody>
            <a:bodyPr wrap="none" rtlCol="0" anchor="ctr"/>
            <a:lstStyle/>
            <a:p>
              <a:pPr algn="ctr"/>
              <a:endParaRPr lang="zh-CN" altLang="en-US" sz="2400">
                <a:solidFill>
                  <a:srgbClr val="FFFFFF"/>
                </a:solidFill>
                <a:effectLst>
                  <a:outerShdw blurRad="38100" dist="38100" dir="2700000" algn="tl">
                    <a:srgbClr val="000000"/>
                  </a:outerShdw>
                </a:effectLst>
                <a:ea typeface="微软雅黑" pitchFamily="34" charset="-122"/>
              </a:endParaRPr>
            </a:p>
          </p:txBody>
        </p:sp>
        <p:sp>
          <p:nvSpPr>
            <p:cNvPr id="24" name="右箭头 23"/>
            <p:cNvSpPr/>
            <p:nvPr/>
          </p:nvSpPr>
          <p:spPr bwMode="gray">
            <a:xfrm rot="16200000">
              <a:off x="7651308" y="5745959"/>
              <a:ext cx="296144" cy="318197"/>
            </a:xfrm>
            <a:prstGeom prst="rightArrow">
              <a:avLst/>
            </a:prstGeom>
            <a:solidFill>
              <a:srgbClr val="66CCFF"/>
            </a:solidFill>
            <a:ln w="19050" cap="rnd" algn="ctr">
              <a:noFill/>
              <a:miter lim="800000"/>
              <a:headEnd/>
              <a:tailEnd/>
            </a:ln>
            <a:effectLst/>
          </p:spPr>
          <p:txBody>
            <a:bodyPr wrap="none" rtlCol="0" anchor="ctr"/>
            <a:lstStyle/>
            <a:p>
              <a:pPr algn="ctr"/>
              <a:endParaRPr lang="zh-CN" altLang="en-US" sz="2400">
                <a:solidFill>
                  <a:srgbClr val="FFFFFF"/>
                </a:solidFill>
                <a:effectLst>
                  <a:outerShdw blurRad="38100" dist="38100" dir="2700000" algn="tl">
                    <a:srgbClr val="000000"/>
                  </a:outerShdw>
                </a:effectLst>
                <a:ea typeface="微软雅黑" pitchFamily="34" charset="-122"/>
              </a:endParaRPr>
            </a:p>
          </p:txBody>
        </p:sp>
      </p:grpSp>
      <p:grpSp>
        <p:nvGrpSpPr>
          <p:cNvPr id="25" name="组合 24"/>
          <p:cNvGrpSpPr/>
          <p:nvPr/>
        </p:nvGrpSpPr>
        <p:grpSpPr>
          <a:xfrm>
            <a:off x="4638096" y="1888216"/>
            <a:ext cx="4125653" cy="3989056"/>
            <a:chOff x="4638096" y="1888216"/>
            <a:chExt cx="4125653" cy="3989056"/>
          </a:xfrm>
        </p:grpSpPr>
        <p:sp>
          <p:nvSpPr>
            <p:cNvPr id="26" name="矩形 25"/>
            <p:cNvSpPr/>
            <p:nvPr/>
          </p:nvSpPr>
          <p:spPr>
            <a:xfrm>
              <a:off x="5617274" y="1888216"/>
              <a:ext cx="2339102" cy="461665"/>
            </a:xfrm>
            <a:prstGeom prst="rect">
              <a:avLst/>
            </a:prstGeom>
          </p:spPr>
          <p:txBody>
            <a:bodyPr wrap="none">
              <a:spAutoFit/>
            </a:bodyPr>
            <a:lstStyle/>
            <a:p>
              <a:pPr algn="ctr"/>
              <a:r>
                <a:rPr lang="zh-CN" altLang="en-US" sz="2400" b="1" dirty="0" smtClean="0">
                  <a:solidFill>
                    <a:srgbClr val="3399FF"/>
                  </a:solidFill>
                  <a:ea typeface="微软雅黑" pitchFamily="34" charset="-122"/>
                </a:rPr>
                <a:t>内外存融合架构</a:t>
              </a:r>
              <a:endParaRPr lang="zh-CN" altLang="en-US" sz="2400" b="1" dirty="0">
                <a:solidFill>
                  <a:srgbClr val="3399FF"/>
                </a:solidFill>
                <a:ea typeface="微软雅黑" pitchFamily="34" charset="-122"/>
              </a:endParaRPr>
            </a:p>
          </p:txBody>
        </p:sp>
        <p:sp>
          <p:nvSpPr>
            <p:cNvPr id="27" name="圆角矩形 26"/>
            <p:cNvSpPr/>
            <p:nvPr/>
          </p:nvSpPr>
          <p:spPr bwMode="gray">
            <a:xfrm>
              <a:off x="5770044" y="2492896"/>
              <a:ext cx="2095477" cy="432048"/>
            </a:xfrm>
            <a:prstGeom prst="round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zh-CN" altLang="en-US" sz="1600" dirty="0" smtClean="0">
                  <a:solidFill>
                    <a:srgbClr val="000000"/>
                  </a:solidFill>
                  <a:ea typeface="微软雅黑" pitchFamily="34" charset="-122"/>
                </a:rPr>
                <a:t>客户端</a:t>
              </a:r>
              <a:endParaRPr lang="zh-CN" altLang="en-US" sz="2400" dirty="0">
                <a:solidFill>
                  <a:srgbClr val="000000"/>
                </a:solidFill>
                <a:ea typeface="微软雅黑" pitchFamily="34" charset="-122"/>
              </a:endParaRPr>
            </a:p>
          </p:txBody>
        </p:sp>
        <p:sp>
          <p:nvSpPr>
            <p:cNvPr id="28" name="圆角矩形 27"/>
            <p:cNvSpPr/>
            <p:nvPr/>
          </p:nvSpPr>
          <p:spPr bwMode="gray">
            <a:xfrm>
              <a:off x="5770044" y="3140968"/>
              <a:ext cx="2095477" cy="432048"/>
            </a:xfrm>
            <a:prstGeom prst="round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zh-CN" altLang="en-US" sz="1600" dirty="0" smtClean="0">
                  <a:solidFill>
                    <a:srgbClr val="000000"/>
                  </a:solidFill>
                  <a:ea typeface="微软雅黑" pitchFamily="34" charset="-122"/>
                </a:rPr>
                <a:t>应用逻辑</a:t>
              </a:r>
              <a:endParaRPr lang="zh-CN" altLang="en-US" sz="2400" dirty="0">
                <a:solidFill>
                  <a:srgbClr val="000000"/>
                </a:solidFill>
                <a:ea typeface="微软雅黑" pitchFamily="34" charset="-122"/>
              </a:endParaRPr>
            </a:p>
          </p:txBody>
        </p:sp>
        <p:sp>
          <p:nvSpPr>
            <p:cNvPr id="29" name="流程图: 数据 28"/>
            <p:cNvSpPr/>
            <p:nvPr/>
          </p:nvSpPr>
          <p:spPr bwMode="gray">
            <a:xfrm>
              <a:off x="5189375" y="5027560"/>
              <a:ext cx="1126976" cy="604832"/>
            </a:xfrm>
            <a:prstGeom prst="flowChartInputOutput">
              <a:avLst/>
            </a:prstGeom>
            <a:solidFill>
              <a:srgbClr val="FFC000"/>
            </a:solidFill>
            <a:ln>
              <a:headEnd/>
              <a:tailEnd/>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rtlCol="0" anchor="ctr"/>
            <a:lstStyle/>
            <a:p>
              <a:pPr algn="ctr"/>
              <a:r>
                <a:rPr lang="zh-CN" altLang="en-US" sz="1600" dirty="0">
                  <a:solidFill>
                    <a:srgbClr val="000000"/>
                  </a:solidFill>
                  <a:ea typeface="微软雅黑" pitchFamily="34" charset="-122"/>
                </a:rPr>
                <a:t>缓存</a:t>
              </a:r>
              <a:endParaRPr lang="zh-CN" altLang="en-US" sz="2400" dirty="0">
                <a:solidFill>
                  <a:srgbClr val="000000"/>
                </a:solidFill>
                <a:ea typeface="微软雅黑" pitchFamily="34" charset="-122"/>
              </a:endParaRPr>
            </a:p>
          </p:txBody>
        </p:sp>
        <p:sp>
          <p:nvSpPr>
            <p:cNvPr id="30" name="流程图: 磁盘 29"/>
            <p:cNvSpPr/>
            <p:nvPr/>
          </p:nvSpPr>
          <p:spPr bwMode="gray">
            <a:xfrm>
              <a:off x="7413822" y="4941168"/>
              <a:ext cx="871897" cy="777617"/>
            </a:xfrm>
            <a:prstGeom prst="flowChartMagneticDisk">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zh-CN" altLang="en-US" sz="1600" dirty="0" smtClean="0">
                  <a:solidFill>
                    <a:srgbClr val="000000"/>
                  </a:solidFill>
                  <a:ea typeface="微软雅黑" pitchFamily="34" charset="-122"/>
                </a:rPr>
                <a:t>数据库</a:t>
              </a:r>
              <a:endParaRPr lang="zh-CN" altLang="en-US" sz="2400" dirty="0">
                <a:solidFill>
                  <a:srgbClr val="000000"/>
                </a:solidFill>
                <a:ea typeface="微软雅黑" pitchFamily="34" charset="-122"/>
              </a:endParaRPr>
            </a:p>
          </p:txBody>
        </p:sp>
        <p:cxnSp>
          <p:nvCxnSpPr>
            <p:cNvPr id="31" name="直接箭头连接符 30"/>
            <p:cNvCxnSpPr>
              <a:stCxn id="27" idx="2"/>
              <a:endCxn id="28" idx="0"/>
            </p:cNvCxnSpPr>
            <p:nvPr/>
          </p:nvCxnSpPr>
          <p:spPr bwMode="auto">
            <a:xfrm>
              <a:off x="6817783" y="2924944"/>
              <a:ext cx="0" cy="216024"/>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p:cNvCxnSpPr>
              <a:endCxn id="29" idx="1"/>
            </p:cNvCxnSpPr>
            <p:nvPr/>
          </p:nvCxnSpPr>
          <p:spPr bwMode="auto">
            <a:xfrm flipH="1">
              <a:off x="5752863" y="4228161"/>
              <a:ext cx="610098" cy="799399"/>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p:cNvCxnSpPr>
              <a:endCxn id="30" idx="1"/>
            </p:cNvCxnSpPr>
            <p:nvPr/>
          </p:nvCxnSpPr>
          <p:spPr bwMode="auto">
            <a:xfrm>
              <a:off x="7240843" y="4228161"/>
              <a:ext cx="608928" cy="713007"/>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34" name="矩形 33"/>
            <p:cNvSpPr/>
            <p:nvPr/>
          </p:nvSpPr>
          <p:spPr>
            <a:xfrm>
              <a:off x="7591633" y="4477343"/>
              <a:ext cx="1172116" cy="307777"/>
            </a:xfrm>
            <a:prstGeom prst="rect">
              <a:avLst/>
            </a:prstGeom>
          </p:spPr>
          <p:txBody>
            <a:bodyPr wrap="none">
              <a:spAutoFit/>
            </a:bodyPr>
            <a:lstStyle/>
            <a:p>
              <a:pPr algn="ctr"/>
              <a:r>
                <a:rPr lang="zh-CN" altLang="en-US" sz="1400" dirty="0" smtClean="0">
                  <a:solidFill>
                    <a:srgbClr val="000000"/>
                  </a:solidFill>
                  <a:latin typeface="黑体" panose="02010609060101010101" pitchFamily="49" charset="-122"/>
                  <a:ea typeface="黑体" panose="02010609060101010101" pitchFamily="49" charset="-122"/>
                </a:rPr>
                <a:t>其它</a:t>
              </a:r>
              <a:r>
                <a:rPr lang="en-US" altLang="zh-CN" sz="1400" dirty="0" smtClean="0">
                  <a:solidFill>
                    <a:srgbClr val="000000"/>
                  </a:solidFill>
                  <a:latin typeface="黑体" panose="02010609060101010101" pitchFamily="49" charset="-122"/>
                  <a:ea typeface="黑体" panose="02010609060101010101" pitchFamily="49" charset="-122"/>
                </a:rPr>
                <a:t>SQL</a:t>
              </a:r>
              <a:r>
                <a:rPr lang="zh-CN" altLang="en-US" sz="1400" dirty="0" smtClean="0">
                  <a:solidFill>
                    <a:srgbClr val="000000"/>
                  </a:solidFill>
                  <a:latin typeface="黑体" panose="02010609060101010101" pitchFamily="49" charset="-122"/>
                  <a:ea typeface="黑体" panose="02010609060101010101" pitchFamily="49" charset="-122"/>
                </a:rPr>
                <a:t>操作</a:t>
              </a:r>
              <a:endParaRPr lang="en-US" altLang="zh-CN" sz="1400" dirty="0" smtClean="0">
                <a:solidFill>
                  <a:srgbClr val="000000"/>
                </a:solidFill>
                <a:latin typeface="黑体" panose="02010609060101010101" pitchFamily="49" charset="-122"/>
                <a:ea typeface="黑体" panose="02010609060101010101" pitchFamily="49" charset="-122"/>
              </a:endParaRPr>
            </a:p>
          </p:txBody>
        </p:sp>
        <p:sp>
          <p:nvSpPr>
            <p:cNvPr id="35" name="矩形 34"/>
            <p:cNvSpPr/>
            <p:nvPr/>
          </p:nvSpPr>
          <p:spPr>
            <a:xfrm>
              <a:off x="4638096" y="4489375"/>
              <a:ext cx="1351652" cy="307777"/>
            </a:xfrm>
            <a:prstGeom prst="rect">
              <a:avLst/>
            </a:prstGeom>
          </p:spPr>
          <p:txBody>
            <a:bodyPr wrap="none">
              <a:spAutoFit/>
            </a:bodyPr>
            <a:lstStyle/>
            <a:p>
              <a:pPr algn="ctr"/>
              <a:r>
                <a:rPr lang="zh-CN" altLang="en-US" sz="1400" dirty="0" smtClean="0">
                  <a:solidFill>
                    <a:srgbClr val="000000"/>
                  </a:solidFill>
                  <a:latin typeface="黑体" panose="02010609060101010101" pitchFamily="49" charset="-122"/>
                  <a:ea typeface="黑体" panose="02010609060101010101" pitchFamily="49" charset="-122"/>
                </a:rPr>
                <a:t>增删改</a:t>
              </a:r>
              <a:r>
                <a:rPr lang="en-US" altLang="zh-CN" sz="1400" dirty="0" smtClean="0">
                  <a:solidFill>
                    <a:srgbClr val="000000"/>
                  </a:solidFill>
                  <a:latin typeface="黑体" panose="02010609060101010101" pitchFamily="49" charset="-122"/>
                  <a:ea typeface="黑体" panose="02010609060101010101" pitchFamily="49" charset="-122"/>
                </a:rPr>
                <a:t>/</a:t>
              </a:r>
              <a:r>
                <a:rPr lang="zh-CN" altLang="en-US" sz="1400" dirty="0" smtClean="0">
                  <a:solidFill>
                    <a:srgbClr val="000000"/>
                  </a:solidFill>
                  <a:latin typeface="黑体" panose="02010609060101010101" pitchFamily="49" charset="-122"/>
                  <a:ea typeface="黑体" panose="02010609060101010101" pitchFamily="49" charset="-122"/>
                </a:rPr>
                <a:t>简单查</a:t>
              </a:r>
              <a:endParaRPr lang="en-US" altLang="zh-CN" sz="1400" dirty="0" smtClean="0">
                <a:solidFill>
                  <a:srgbClr val="000000"/>
                </a:solidFill>
                <a:latin typeface="黑体" panose="02010609060101010101" pitchFamily="49" charset="-122"/>
                <a:ea typeface="黑体" panose="02010609060101010101" pitchFamily="49" charset="-122"/>
              </a:endParaRPr>
            </a:p>
          </p:txBody>
        </p:sp>
        <p:cxnSp>
          <p:nvCxnSpPr>
            <p:cNvPr id="36" name="直接箭头连接符 35"/>
            <p:cNvCxnSpPr/>
            <p:nvPr/>
          </p:nvCxnSpPr>
          <p:spPr bwMode="auto">
            <a:xfrm>
              <a:off x="6119430" y="5558343"/>
              <a:ext cx="1296000" cy="1"/>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37" name="矩形 36"/>
            <p:cNvSpPr/>
            <p:nvPr/>
          </p:nvSpPr>
          <p:spPr>
            <a:xfrm>
              <a:off x="6338032" y="5569495"/>
              <a:ext cx="902811" cy="307777"/>
            </a:xfrm>
            <a:prstGeom prst="rect">
              <a:avLst/>
            </a:prstGeom>
          </p:spPr>
          <p:txBody>
            <a:bodyPr wrap="none">
              <a:spAutoFit/>
            </a:bodyPr>
            <a:lstStyle/>
            <a:p>
              <a:pPr algn="ctr"/>
              <a:r>
                <a:rPr lang="zh-CN" altLang="en-US" sz="1400" dirty="0" smtClean="0">
                  <a:solidFill>
                    <a:srgbClr val="000000"/>
                  </a:solidFill>
                  <a:latin typeface="黑体" panose="02010609060101010101" pitchFamily="49" charset="-122"/>
                  <a:ea typeface="黑体" panose="02010609060101010101" pitchFamily="49" charset="-122"/>
                </a:rPr>
                <a:t>自动更新</a:t>
              </a:r>
              <a:endParaRPr lang="zh-CN" altLang="en-US" sz="1400" dirty="0">
                <a:solidFill>
                  <a:srgbClr val="000000"/>
                </a:solidFill>
                <a:latin typeface="黑体" panose="02010609060101010101" pitchFamily="49" charset="-122"/>
                <a:ea typeface="黑体" panose="02010609060101010101" pitchFamily="49" charset="-122"/>
              </a:endParaRPr>
            </a:p>
          </p:txBody>
        </p:sp>
        <p:sp>
          <p:nvSpPr>
            <p:cNvPr id="38" name="矩形 37"/>
            <p:cNvSpPr/>
            <p:nvPr/>
          </p:nvSpPr>
          <p:spPr>
            <a:xfrm>
              <a:off x="6362961" y="4941168"/>
              <a:ext cx="902811" cy="307777"/>
            </a:xfrm>
            <a:prstGeom prst="rect">
              <a:avLst/>
            </a:prstGeom>
          </p:spPr>
          <p:txBody>
            <a:bodyPr wrap="none">
              <a:spAutoFit/>
            </a:bodyPr>
            <a:lstStyle/>
            <a:p>
              <a:pPr algn="ctr"/>
              <a:r>
                <a:rPr lang="zh-CN" altLang="en-US" sz="1400" dirty="0" smtClean="0">
                  <a:solidFill>
                    <a:srgbClr val="000000"/>
                  </a:solidFill>
                  <a:latin typeface="黑体" panose="02010609060101010101" pitchFamily="49" charset="-122"/>
                  <a:ea typeface="黑体" panose="02010609060101010101" pitchFamily="49" charset="-122"/>
                </a:rPr>
                <a:t>自动加载</a:t>
              </a:r>
              <a:endParaRPr lang="zh-CN" altLang="en-US" sz="1400" dirty="0">
                <a:solidFill>
                  <a:srgbClr val="000000"/>
                </a:solidFill>
                <a:latin typeface="黑体" panose="02010609060101010101" pitchFamily="49" charset="-122"/>
                <a:ea typeface="黑体" panose="02010609060101010101" pitchFamily="49" charset="-122"/>
              </a:endParaRPr>
            </a:p>
          </p:txBody>
        </p:sp>
        <p:cxnSp>
          <p:nvCxnSpPr>
            <p:cNvPr id="39" name="直接箭头连接符 38"/>
            <p:cNvCxnSpPr>
              <a:stCxn id="29" idx="5"/>
              <a:endCxn id="30" idx="2"/>
            </p:cNvCxnSpPr>
            <p:nvPr/>
          </p:nvCxnSpPr>
          <p:spPr bwMode="auto">
            <a:xfrm>
              <a:off x="6203653" y="5329976"/>
              <a:ext cx="1210169" cy="1"/>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40" name="流程图: 准备 39"/>
            <p:cNvSpPr/>
            <p:nvPr/>
          </p:nvSpPr>
          <p:spPr bwMode="gray">
            <a:xfrm>
              <a:off x="5989782" y="3975598"/>
              <a:ext cx="1656000" cy="504000"/>
            </a:xfrm>
            <a:prstGeom prst="flowChartPreparation">
              <a:avLst/>
            </a:prstGeom>
            <a:solidFill>
              <a:srgbClr val="C00000"/>
            </a:solidFill>
            <a:ln w="19050" cap="rnd"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altLang="zh-CN" sz="1400" dirty="0" err="1" smtClean="0">
                  <a:solidFill>
                    <a:schemeClr val="bg1"/>
                  </a:solidFill>
                  <a:ea typeface="微软雅黑" pitchFamily="34" charset="-122"/>
                </a:rPr>
                <a:t>EasyCache</a:t>
              </a:r>
              <a:endParaRPr lang="en-US" altLang="zh-CN" sz="1400" dirty="0" smtClean="0">
                <a:solidFill>
                  <a:schemeClr val="bg1"/>
                </a:solidFill>
                <a:ea typeface="微软雅黑" pitchFamily="34" charset="-122"/>
              </a:endParaRPr>
            </a:p>
            <a:p>
              <a:pPr algn="ctr"/>
              <a:r>
                <a:rPr lang="zh-CN" altLang="en-US" sz="1400" dirty="0" smtClean="0">
                  <a:solidFill>
                    <a:schemeClr val="bg1"/>
                  </a:solidFill>
                  <a:ea typeface="微软雅黑" pitchFamily="34" charset="-122"/>
                </a:rPr>
                <a:t>数据访问代理</a:t>
              </a:r>
              <a:endParaRPr lang="zh-CN" altLang="en-US" sz="1400" dirty="0">
                <a:solidFill>
                  <a:schemeClr val="bg1"/>
                </a:solidFill>
                <a:ea typeface="微软雅黑" pitchFamily="34" charset="-122"/>
              </a:endParaRPr>
            </a:p>
          </p:txBody>
        </p:sp>
        <p:cxnSp>
          <p:nvCxnSpPr>
            <p:cNvPr id="41" name="直接箭头连接符 40"/>
            <p:cNvCxnSpPr>
              <a:stCxn id="28" idx="2"/>
              <a:endCxn id="40" idx="0"/>
            </p:cNvCxnSpPr>
            <p:nvPr/>
          </p:nvCxnSpPr>
          <p:spPr bwMode="auto">
            <a:xfrm flipH="1">
              <a:off x="6817782" y="3573016"/>
              <a:ext cx="1" cy="402582"/>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42" name="矩形 41"/>
            <p:cNvSpPr/>
            <p:nvPr/>
          </p:nvSpPr>
          <p:spPr>
            <a:xfrm>
              <a:off x="6817782" y="3640086"/>
              <a:ext cx="813043" cy="307777"/>
            </a:xfrm>
            <a:prstGeom prst="rect">
              <a:avLst/>
            </a:prstGeom>
          </p:spPr>
          <p:txBody>
            <a:bodyPr wrap="none">
              <a:spAutoFit/>
            </a:bodyPr>
            <a:lstStyle/>
            <a:p>
              <a:pPr algn="ctr"/>
              <a:r>
                <a:rPr lang="en-US" altLang="zh-CN" sz="1400" dirty="0" smtClean="0">
                  <a:solidFill>
                    <a:srgbClr val="000000"/>
                  </a:solidFill>
                  <a:latin typeface="黑体" panose="02010609060101010101" pitchFamily="49" charset="-122"/>
                  <a:ea typeface="黑体" panose="02010609060101010101" pitchFamily="49" charset="-122"/>
                </a:rPr>
                <a:t>SQL</a:t>
              </a:r>
              <a:r>
                <a:rPr lang="zh-CN" altLang="en-US" sz="1400" dirty="0" smtClean="0">
                  <a:solidFill>
                    <a:srgbClr val="000000"/>
                  </a:solidFill>
                  <a:latin typeface="黑体" panose="02010609060101010101" pitchFamily="49" charset="-122"/>
                  <a:ea typeface="黑体" panose="02010609060101010101" pitchFamily="49" charset="-122"/>
                </a:rPr>
                <a:t>操作</a:t>
              </a:r>
              <a:endParaRPr lang="en-US" altLang="zh-CN" sz="1400" dirty="0" smtClean="0">
                <a:solidFill>
                  <a:srgbClr val="000000"/>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167021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prstClr val="black"/>
                </a:solidFill>
              </a:rPr>
              <a:t>主要研究内容 </a:t>
            </a:r>
            <a:r>
              <a:rPr lang="en-US" altLang="zh-CN" sz="1800" dirty="0">
                <a:solidFill>
                  <a:prstClr val="black"/>
                </a:solidFill>
              </a:rPr>
              <a:t>—— </a:t>
            </a:r>
            <a:r>
              <a:rPr lang="zh-CN" altLang="en-US" sz="1800" dirty="0" smtClean="0">
                <a:solidFill>
                  <a:prstClr val="black"/>
                </a:solidFill>
              </a:rPr>
              <a:t>数据自动局部加载</a:t>
            </a:r>
            <a:endParaRPr lang="zh-CN" altLang="en-US" dirty="0"/>
          </a:p>
        </p:txBody>
      </p:sp>
      <p:sp>
        <p:nvSpPr>
          <p:cNvPr id="6" name="矩形 5"/>
          <p:cNvSpPr/>
          <p:nvPr/>
        </p:nvSpPr>
        <p:spPr>
          <a:xfrm>
            <a:off x="993702" y="1532688"/>
            <a:ext cx="7289459" cy="791381"/>
          </a:xfrm>
          <a:prstGeom prst="rect">
            <a:avLst/>
          </a:prstGeom>
          <a:noFill/>
          <a:ln>
            <a:solidFill>
              <a:schemeClr val="accent2"/>
            </a:solidFill>
            <a:prstDash val="lgDash"/>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a:p>
        </p:txBody>
      </p:sp>
      <p:sp>
        <p:nvSpPr>
          <p:cNvPr id="7" name="文本框 6"/>
          <p:cNvSpPr txBox="1"/>
          <p:nvPr/>
        </p:nvSpPr>
        <p:spPr>
          <a:xfrm>
            <a:off x="993703" y="1616183"/>
            <a:ext cx="7182110" cy="615553"/>
          </a:xfrm>
          <a:prstGeom prst="rect">
            <a:avLst/>
          </a:prstGeom>
          <a:noFill/>
        </p:spPr>
        <p:txBody>
          <a:bodyPr wrap="squar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需求：</a:t>
            </a:r>
            <a:r>
              <a:rPr lang="zh-CN" altLang="en-US" sz="1600" dirty="0" smtClean="0">
                <a:latin typeface="微软雅黑" panose="020B0503020204020204" pitchFamily="34" charset="-122"/>
                <a:ea typeface="微软雅黑" panose="020B0503020204020204" pitchFamily="34" charset="-122"/>
              </a:rPr>
              <a:t>内存</a:t>
            </a:r>
            <a:r>
              <a:rPr lang="zh-CN" altLang="en-US" sz="1600" dirty="0">
                <a:latin typeface="微软雅黑" panose="020B0503020204020204" pitchFamily="34" charset="-122"/>
                <a:ea typeface="微软雅黑" panose="020B0503020204020204" pitchFamily="34" charset="-122"/>
              </a:rPr>
              <a:t>数据网格不能持久化的存储数据，系统启动的时候需要将数据从关系型数据库加载到内存数据网格</a:t>
            </a:r>
            <a:r>
              <a:rPr lang="zh-CN" altLang="en-US" sz="1600" dirty="0" smtClean="0">
                <a:latin typeface="微软雅黑" panose="020B0503020204020204" pitchFamily="34" charset="-122"/>
                <a:ea typeface="微软雅黑" panose="020B0503020204020204" pitchFamily="34" charset="-122"/>
              </a:rPr>
              <a:t>中。</a:t>
            </a:r>
            <a:endParaRPr lang="zh-CN" altLang="en-US" sz="16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993701" y="2532052"/>
            <a:ext cx="7289459" cy="2123658"/>
          </a:xfrm>
          <a:prstGeom prst="rect">
            <a:avLst/>
          </a:prstGeom>
          <a:ln>
            <a:prstDash val="lgDash"/>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000" dirty="0" smtClean="0">
                <a:solidFill>
                  <a:srgbClr val="FF0000"/>
                </a:solidFill>
                <a:latin typeface="微软雅黑" panose="020B0503020204020204" pitchFamily="34" charset="-122"/>
                <a:ea typeface="微软雅黑" panose="020B0503020204020204" pitchFamily="34" charset="-122"/>
              </a:rPr>
              <a:t>难点：</a:t>
            </a:r>
            <a:endParaRPr lang="en-US" altLang="zh-CN" sz="2000" dirty="0" smtClean="0">
              <a:solidFill>
                <a:srgbClr val="FF0000"/>
              </a:solidFill>
              <a:latin typeface="微软雅黑" panose="020B0503020204020204" pitchFamily="34" charset="-122"/>
              <a:ea typeface="微软雅黑" panose="020B0503020204020204" pitchFamily="34" charset="-122"/>
            </a:endParaRPr>
          </a:p>
          <a:p>
            <a:pPr marL="742950" lvl="1" indent="-285750">
              <a:buClr>
                <a:schemeClr val="accent1"/>
              </a:buClr>
              <a:buFont typeface="Wingdings" panose="05000000000000000000" pitchFamily="2" charset="2"/>
              <a:buChar char="n"/>
            </a:pPr>
            <a:r>
              <a:rPr lang="zh-CN" altLang="en-US" sz="1600" dirty="0" smtClean="0">
                <a:latin typeface="微软雅黑" panose="020B0503020204020204" pitchFamily="34" charset="-122"/>
                <a:ea typeface="微软雅黑" panose="020B0503020204020204" pitchFamily="34" charset="-122"/>
              </a:rPr>
              <a:t>数据模型</a:t>
            </a:r>
            <a:r>
              <a:rPr lang="zh-CN" altLang="en-US" sz="1600" dirty="0">
                <a:latin typeface="微软雅黑" panose="020B0503020204020204" pitchFamily="34" charset="-122"/>
                <a:ea typeface="微软雅黑" panose="020B0503020204020204" pitchFamily="34" charset="-122"/>
              </a:rPr>
              <a:t>映射：内存数据网格中数据遵循</a:t>
            </a:r>
            <a:r>
              <a:rPr lang="en-US" altLang="zh-CN" sz="1600" dirty="0">
                <a:latin typeface="微软雅黑" panose="020B0503020204020204" pitchFamily="34" charset="-122"/>
                <a:ea typeface="微软雅黑" panose="020B0503020204020204" pitchFamily="34" charset="-122"/>
              </a:rPr>
              <a:t>key/value</a:t>
            </a:r>
            <a:r>
              <a:rPr lang="zh-CN" altLang="en-US" sz="1600" dirty="0">
                <a:latin typeface="微软雅黑" panose="020B0503020204020204" pitchFamily="34" charset="-122"/>
                <a:ea typeface="微软雅黑" panose="020B0503020204020204" pitchFamily="34" charset="-122"/>
              </a:rPr>
              <a:t>数据模型，所以加载数据时需要解决从关系型数据模型到</a:t>
            </a:r>
            <a:r>
              <a:rPr lang="en-US" altLang="zh-CN" sz="1600" dirty="0">
                <a:latin typeface="微软雅黑" panose="020B0503020204020204" pitchFamily="34" charset="-122"/>
                <a:ea typeface="微软雅黑" panose="020B0503020204020204" pitchFamily="34" charset="-122"/>
              </a:rPr>
              <a:t>key/value</a:t>
            </a:r>
            <a:r>
              <a:rPr lang="zh-CN" altLang="en-US" sz="1600" dirty="0">
                <a:latin typeface="微软雅黑" panose="020B0503020204020204" pitchFamily="34" charset="-122"/>
                <a:ea typeface="微软雅黑" panose="020B0503020204020204" pitchFamily="34" charset="-122"/>
              </a:rPr>
              <a:t>数据模型的映射问题。</a:t>
            </a:r>
          </a:p>
          <a:p>
            <a:pPr marL="742950" lvl="1" indent="-285750">
              <a:buClr>
                <a:schemeClr val="accent1"/>
              </a:buClr>
              <a:buFont typeface="Wingdings" panose="05000000000000000000" pitchFamily="2" charset="2"/>
              <a:buChar char="n"/>
            </a:pPr>
            <a:r>
              <a:rPr lang="zh-CN" altLang="en-US" sz="1600" dirty="0">
                <a:latin typeface="微软雅黑" panose="020B0503020204020204" pitchFamily="34" charset="-122"/>
                <a:ea typeface="微软雅黑" panose="020B0503020204020204" pitchFamily="34" charset="-122"/>
              </a:rPr>
              <a:t>类和对象自动构造：内存数据网格产品存储的</a:t>
            </a:r>
            <a:r>
              <a:rPr lang="en-US" altLang="zh-CN" sz="1600" dirty="0">
                <a:latin typeface="微软雅黑" panose="020B0503020204020204" pitchFamily="34" charset="-122"/>
                <a:ea typeface="微软雅黑" panose="020B0503020204020204" pitchFamily="34" charset="-122"/>
              </a:rPr>
              <a:t>value</a:t>
            </a:r>
            <a:r>
              <a:rPr lang="zh-CN" altLang="en-US" sz="1600" dirty="0">
                <a:latin typeface="微软雅黑" panose="020B0503020204020204" pitchFamily="34" charset="-122"/>
                <a:ea typeface="微软雅黑" panose="020B0503020204020204" pitchFamily="34" charset="-122"/>
              </a:rPr>
              <a:t>多</a:t>
            </a:r>
            <a:r>
              <a:rPr lang="zh-CN" altLang="en-US" sz="1600" dirty="0" smtClean="0">
                <a:latin typeface="微软雅黑" panose="020B0503020204020204" pitchFamily="34" charset="-122"/>
                <a:ea typeface="微软雅黑" panose="020B0503020204020204" pitchFamily="34" charset="-122"/>
              </a:rPr>
              <a:t>是</a:t>
            </a:r>
            <a:r>
              <a:rPr lang="en-US" altLang="zh-CN" sz="1600" dirty="0" smtClean="0">
                <a:latin typeface="微软雅黑" panose="020B0503020204020204" pitchFamily="34" charset="-122"/>
                <a:ea typeface="微软雅黑" panose="020B0503020204020204" pitchFamily="34" charset="-122"/>
              </a:rPr>
              <a:t>JavaBeans</a:t>
            </a:r>
            <a:r>
              <a:rPr lang="zh-CN" altLang="en-US" sz="1600" dirty="0">
                <a:latin typeface="微软雅黑" panose="020B0503020204020204" pitchFamily="34" charset="-122"/>
                <a:ea typeface="微软雅黑" panose="020B0503020204020204" pitchFamily="34" charset="-122"/>
              </a:rPr>
              <a:t>对象</a:t>
            </a:r>
            <a:r>
              <a:rPr lang="zh-CN" altLang="en-US" sz="1600" dirty="0" smtClean="0">
                <a:latin typeface="微软雅黑" panose="020B0503020204020204" pitchFamily="34" charset="-122"/>
                <a:ea typeface="微软雅黑" panose="020B0503020204020204" pitchFamily="34" charset="-122"/>
              </a:rPr>
              <a:t>，数据</a:t>
            </a:r>
            <a:r>
              <a:rPr lang="zh-CN" altLang="en-US" sz="1600" dirty="0">
                <a:latin typeface="微软雅黑" panose="020B0503020204020204" pitchFamily="34" charset="-122"/>
                <a:ea typeface="微软雅黑" panose="020B0503020204020204" pitchFamily="34" charset="-122"/>
              </a:rPr>
              <a:t>加载的过程需要解决根据数据表的元信息自动构造类和自动生成 </a:t>
            </a:r>
            <a:r>
              <a:rPr lang="en-US" altLang="zh-CN" sz="1600" dirty="0">
                <a:latin typeface="微软雅黑" panose="020B0503020204020204" pitchFamily="34" charset="-122"/>
                <a:ea typeface="微软雅黑" panose="020B0503020204020204" pitchFamily="34" charset="-122"/>
              </a:rPr>
              <a:t>Java</a:t>
            </a:r>
            <a:r>
              <a:rPr lang="zh-CN" altLang="en-US" sz="1600" dirty="0">
                <a:latin typeface="微软雅黑" panose="020B0503020204020204" pitchFamily="34" charset="-122"/>
                <a:ea typeface="微软雅黑" panose="020B0503020204020204" pitchFamily="34" charset="-122"/>
              </a:rPr>
              <a:t>对象的问题</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742950" lvl="1" indent="-285750">
              <a:buClr>
                <a:schemeClr val="accent1"/>
              </a:buClr>
              <a:buFont typeface="Wingdings" panose="05000000000000000000" pitchFamily="2" charset="2"/>
              <a:buChar char="n"/>
            </a:pPr>
            <a:r>
              <a:rPr lang="zh-CN" altLang="en-US" sz="1600" dirty="0" smtClean="0">
                <a:latin typeface="微软雅黑" panose="020B0503020204020204" pitchFamily="34" charset="-122"/>
                <a:ea typeface="微软雅黑" panose="020B0503020204020204" pitchFamily="34" charset="-122"/>
              </a:rPr>
              <a:t>数据的局部加载：需要动态加载与关键业务相关的数据，以及数据的自动更新等。</a:t>
            </a:r>
            <a:endParaRPr lang="zh-CN" altLang="en-US" sz="16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940028" y="5009995"/>
            <a:ext cx="7289459" cy="1138773"/>
          </a:xfrm>
          <a:prstGeom prst="rect">
            <a:avLst/>
          </a:prstGeom>
          <a:ln>
            <a:prstDash val="lgDash"/>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2000" dirty="0" smtClean="0">
                <a:solidFill>
                  <a:srgbClr val="FF0000"/>
                </a:solidFill>
                <a:latin typeface="微软雅黑" panose="020B0503020204020204" pitchFamily="34" charset="-122"/>
                <a:ea typeface="微软雅黑" panose="020B0503020204020204" pitchFamily="34" charset="-122"/>
              </a:rPr>
              <a:t>技术要点：</a:t>
            </a:r>
            <a:endParaRPr lang="en-US" altLang="zh-CN" sz="2000" dirty="0" smtClean="0">
              <a:solidFill>
                <a:srgbClr val="FF0000"/>
              </a:solidFill>
              <a:latin typeface="微软雅黑" panose="020B0503020204020204" pitchFamily="34" charset="-122"/>
              <a:ea typeface="微软雅黑" panose="020B0503020204020204" pitchFamily="34" charset="-122"/>
            </a:endParaRPr>
          </a:p>
          <a:p>
            <a:pPr marL="742950" lvl="1" indent="-285750">
              <a:buClr>
                <a:schemeClr val="accent6"/>
              </a:buClr>
              <a:buFont typeface="Wingdings" panose="05000000000000000000" pitchFamily="2" charset="2"/>
              <a:buChar char="n"/>
            </a:pPr>
            <a:r>
              <a:rPr lang="zh-CN" altLang="en-US" sz="1600" dirty="0" smtClean="0">
                <a:latin typeface="微软雅黑" panose="020B0503020204020204" pitchFamily="34" charset="-122"/>
                <a:ea typeface="微软雅黑" panose="020B0503020204020204" pitchFamily="34" charset="-122"/>
              </a:rPr>
              <a:t>研究关系型数据模型与</a:t>
            </a:r>
            <a:r>
              <a:rPr lang="en-US" altLang="zh-CN" sz="1600" dirty="0">
                <a:latin typeface="微软雅黑" panose="020B0503020204020204" pitchFamily="34" charset="-122"/>
                <a:ea typeface="微软雅黑" panose="020B0503020204020204" pitchFamily="34" charset="-122"/>
              </a:rPr>
              <a:t>K</a:t>
            </a:r>
            <a:r>
              <a:rPr lang="en-US" altLang="zh-CN" sz="1600" dirty="0" smtClean="0">
                <a:latin typeface="微软雅黑" panose="020B0503020204020204" pitchFamily="34" charset="-122"/>
                <a:ea typeface="微软雅黑" panose="020B0503020204020204" pitchFamily="34" charset="-122"/>
              </a:rPr>
              <a:t>-V</a:t>
            </a:r>
            <a:r>
              <a:rPr lang="zh-CN" altLang="en-US" sz="1600" dirty="0" smtClean="0">
                <a:latin typeface="微软雅黑" panose="020B0503020204020204" pitchFamily="34" charset="-122"/>
                <a:ea typeface="微软雅黑" panose="020B0503020204020204" pitchFamily="34" charset="-122"/>
              </a:rPr>
              <a:t>数据模型</a:t>
            </a:r>
            <a:endParaRPr lang="en-US" altLang="zh-CN" sz="1600" dirty="0" smtClean="0">
              <a:latin typeface="微软雅黑" panose="020B0503020204020204" pitchFamily="34" charset="-122"/>
              <a:ea typeface="微软雅黑" panose="020B0503020204020204" pitchFamily="34" charset="-122"/>
            </a:endParaRPr>
          </a:p>
          <a:p>
            <a:pPr marL="742950" lvl="1" indent="-285750">
              <a:buClr>
                <a:schemeClr val="accent6"/>
              </a:buClr>
              <a:buFont typeface="Wingdings" panose="05000000000000000000" pitchFamily="2" charset="2"/>
              <a:buChar char="n"/>
            </a:pPr>
            <a:r>
              <a:rPr lang="en-US" altLang="zh-CN" sz="1600" dirty="0" err="1" smtClean="0">
                <a:latin typeface="微软雅黑" panose="020B0503020204020204" pitchFamily="34" charset="-122"/>
                <a:ea typeface="微软雅黑" panose="020B0503020204020204" pitchFamily="34" charset="-122"/>
              </a:rPr>
              <a:t>Cglib</a:t>
            </a:r>
            <a:r>
              <a:rPr lang="zh-CN" altLang="en-US" sz="1600" dirty="0" smtClean="0">
                <a:latin typeface="微软雅黑" panose="020B0503020204020204" pitchFamily="34" charset="-122"/>
                <a:ea typeface="微软雅黑" panose="020B0503020204020204" pitchFamily="34" charset="-122"/>
              </a:rPr>
              <a:t>动态构造类</a:t>
            </a:r>
            <a:endParaRPr lang="en-US" altLang="zh-CN" sz="1600" dirty="0" smtClean="0">
              <a:latin typeface="微软雅黑" panose="020B0503020204020204" pitchFamily="34" charset="-122"/>
              <a:ea typeface="微软雅黑" panose="020B0503020204020204" pitchFamily="34" charset="-122"/>
            </a:endParaRPr>
          </a:p>
          <a:p>
            <a:pPr marL="742950" lvl="1" indent="-285750">
              <a:buClr>
                <a:schemeClr val="accent6"/>
              </a:buClr>
              <a:buFont typeface="Wingdings" panose="05000000000000000000" pitchFamily="2" charset="2"/>
              <a:buChar char="n"/>
            </a:pPr>
            <a:r>
              <a:rPr lang="zh-CN" altLang="en-US" sz="1600" dirty="0" smtClean="0">
                <a:latin typeface="微软雅黑" panose="020B0503020204020204" pitchFamily="34" charset="-122"/>
                <a:ea typeface="微软雅黑" panose="020B0503020204020204" pitchFamily="34" charset="-122"/>
              </a:rPr>
              <a:t>动态配置，局部加载</a:t>
            </a:r>
            <a:endParaRPr lang="en-US" altLang="zh-CN" sz="16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7432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prstClr val="black"/>
                </a:solidFill>
              </a:rPr>
              <a:t>主要研究内容 </a:t>
            </a:r>
            <a:r>
              <a:rPr lang="en-US" altLang="zh-CN" sz="1800" dirty="0" smtClean="0">
                <a:solidFill>
                  <a:prstClr val="black"/>
                </a:solidFill>
              </a:rPr>
              <a:t>—— </a:t>
            </a:r>
            <a:r>
              <a:rPr lang="zh-CN" altLang="en-US" sz="1800" dirty="0" smtClean="0">
                <a:solidFill>
                  <a:prstClr val="black"/>
                </a:solidFill>
              </a:rPr>
              <a:t>数据访问的透明集成</a:t>
            </a:r>
            <a:endParaRPr lang="zh-CN" altLang="en-US" dirty="0"/>
          </a:p>
        </p:txBody>
      </p:sp>
      <p:sp>
        <p:nvSpPr>
          <p:cNvPr id="4" name="内容占位符 2"/>
          <p:cNvSpPr txBox="1">
            <a:spLocks/>
          </p:cNvSpPr>
          <p:nvPr/>
        </p:nvSpPr>
        <p:spPr bwMode="gray">
          <a:xfrm>
            <a:off x="611560" y="1484784"/>
            <a:ext cx="4014228" cy="4714310"/>
          </a:xfrm>
          <a:prstGeom prst="rect">
            <a:avLst/>
          </a:prstGeom>
          <a:ln>
            <a:prstDash val="lgDash"/>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normAutofit/>
          </a:bodyPr>
          <a:lstStyle/>
          <a:p>
            <a:pPr marL="514350" marR="0" lvl="0" indent="-514350" algn="l" defTabSz="914400" rtl="0" eaLnBrk="1" fontAlgn="base" latinLnBrk="0" hangingPunct="1">
              <a:lnSpc>
                <a:spcPct val="150000"/>
              </a:lnSpc>
              <a:spcBef>
                <a:spcPct val="20000"/>
              </a:spcBef>
              <a:spcAft>
                <a:spcPct val="0"/>
              </a:spcAft>
              <a:buClr>
                <a:schemeClr val="accent2"/>
              </a:buClr>
              <a:buSzTx/>
              <a:buFont typeface="Wingdings" pitchFamily="2" charset="2"/>
              <a:buChar char="p"/>
              <a:tabLst/>
              <a:defRPr/>
            </a:pPr>
            <a:r>
              <a:rPr lang="zh-CN" altLang="en-US" sz="2000" b="1" kern="0" noProof="0" dirty="0" smtClean="0">
                <a:solidFill>
                  <a:srgbClr val="FF0000"/>
                </a:solidFill>
                <a:latin typeface="微软雅黑" pitchFamily="34" charset="-122"/>
                <a:ea typeface="微软雅黑" pitchFamily="34" charset="-122"/>
              </a:rPr>
              <a:t>数据访问透明集成</a:t>
            </a:r>
            <a:endParaRPr lang="en-US" altLang="zh-CN" sz="2000" b="1" kern="0" noProof="0" dirty="0" smtClean="0">
              <a:solidFill>
                <a:srgbClr val="FF0000"/>
              </a:solidFill>
              <a:latin typeface="微软雅黑" pitchFamily="34" charset="-122"/>
              <a:ea typeface="微软雅黑" pitchFamily="34" charset="-122"/>
            </a:endParaRPr>
          </a:p>
          <a:p>
            <a:pPr marL="971550" lvl="1" indent="-514350" fontAlgn="base">
              <a:lnSpc>
                <a:spcPct val="150000"/>
              </a:lnSpc>
              <a:spcBef>
                <a:spcPct val="20000"/>
              </a:spcBef>
              <a:spcAft>
                <a:spcPct val="0"/>
              </a:spcAft>
              <a:buClr>
                <a:schemeClr val="accent2"/>
              </a:buClr>
              <a:buFont typeface="Wingdings" panose="05000000000000000000" pitchFamily="2" charset="2"/>
              <a:buChar char="ü"/>
              <a:defRPr/>
            </a:pPr>
            <a:r>
              <a:rPr lang="en-US" altLang="zh-CN" kern="0" dirty="0" smtClean="0">
                <a:latin typeface="微软雅黑" pitchFamily="34" charset="-122"/>
                <a:ea typeface="微软雅黑" pitchFamily="34" charset="-122"/>
              </a:rPr>
              <a:t>JDBC</a:t>
            </a:r>
            <a:r>
              <a:rPr lang="zh-CN" altLang="en-US" kern="0" dirty="0" smtClean="0">
                <a:latin typeface="微软雅黑" pitchFamily="34" charset="-122"/>
                <a:ea typeface="微软雅黑" pitchFamily="34" charset="-122"/>
              </a:rPr>
              <a:t>接口的扩展</a:t>
            </a:r>
            <a:endParaRPr lang="en-US" altLang="zh-CN" kern="0" dirty="0" smtClean="0">
              <a:latin typeface="微软雅黑" pitchFamily="34" charset="-122"/>
              <a:ea typeface="微软雅黑" pitchFamily="34" charset="-122"/>
            </a:endParaRPr>
          </a:p>
          <a:p>
            <a:pPr marL="1428750" lvl="2" indent="-514350" fontAlgn="base">
              <a:lnSpc>
                <a:spcPct val="150000"/>
              </a:lnSpc>
              <a:spcBef>
                <a:spcPct val="20000"/>
              </a:spcBef>
              <a:spcAft>
                <a:spcPct val="0"/>
              </a:spcAft>
              <a:buClr>
                <a:schemeClr val="accent2"/>
              </a:buClr>
              <a:buFont typeface="Wingdings" panose="05000000000000000000" pitchFamily="2" charset="2"/>
              <a:buChar char="n"/>
              <a:defRPr/>
            </a:pPr>
            <a:r>
              <a:rPr kumimoji="0" lang="en-US" altLang="zh-CN" sz="1600" i="0" u="none" strike="noStrike" kern="0" cap="none" spc="0" normalizeH="0" baseline="0" noProof="0" dirty="0" err="1" smtClean="0">
                <a:ln>
                  <a:noFill/>
                </a:ln>
                <a:solidFill>
                  <a:schemeClr val="tx1"/>
                </a:solidFill>
                <a:effectLst/>
                <a:uLnTx/>
                <a:uFillTx/>
                <a:latin typeface="微软雅黑" pitchFamily="34" charset="-122"/>
                <a:ea typeface="微软雅黑" pitchFamily="34" charset="-122"/>
              </a:rPr>
              <a:t>executeBatch</a:t>
            </a:r>
            <a:r>
              <a:rPr kumimoji="0" lang="zh-CN" altLang="en-US" sz="160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r>
              <a:rPr kumimoji="0" lang="en-US" altLang="zh-CN" sz="160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execute</a:t>
            </a:r>
            <a:r>
              <a:rPr kumimoji="0" lang="zh-CN" altLang="en-US" sz="160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r>
              <a:rPr kumimoji="0" lang="en-US" altLang="zh-CN" sz="160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commit</a:t>
            </a:r>
            <a:r>
              <a:rPr kumimoji="0" lang="zh-CN" altLang="en-US" sz="160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r>
              <a:rPr kumimoji="0" lang="en-US" altLang="zh-CN" sz="160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rollback</a:t>
            </a:r>
            <a:r>
              <a:rPr kumimoji="0" lang="zh-CN" altLang="en-US" sz="160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等</a:t>
            </a:r>
            <a:endParaRPr kumimoji="0" lang="en-US" altLang="zh-CN" sz="160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endParaRPr>
          </a:p>
          <a:p>
            <a:pPr marL="971550" lvl="1" indent="-514350" fontAlgn="base">
              <a:lnSpc>
                <a:spcPct val="150000"/>
              </a:lnSpc>
              <a:spcBef>
                <a:spcPct val="20000"/>
              </a:spcBef>
              <a:spcAft>
                <a:spcPct val="0"/>
              </a:spcAft>
              <a:buClr>
                <a:schemeClr val="accent2"/>
              </a:buClr>
              <a:buFont typeface="Wingdings" panose="05000000000000000000" pitchFamily="2" charset="2"/>
              <a:buChar char="ü"/>
              <a:defRPr/>
            </a:pPr>
            <a:r>
              <a:rPr lang="en-US" altLang="zh-CN" kern="0" dirty="0" smtClean="0">
                <a:latin typeface="微软雅黑" pitchFamily="34" charset="-122"/>
                <a:ea typeface="微软雅黑" pitchFamily="34" charset="-122"/>
              </a:rPr>
              <a:t>SQL</a:t>
            </a:r>
            <a:r>
              <a:rPr lang="zh-CN" altLang="en-US" kern="0" dirty="0" smtClean="0">
                <a:latin typeface="微软雅黑" pitchFamily="34" charset="-122"/>
                <a:ea typeface="微软雅黑" pitchFamily="34" charset="-122"/>
              </a:rPr>
              <a:t>语言的扩展</a:t>
            </a:r>
            <a:endParaRPr lang="en-US" altLang="zh-CN" kern="0" dirty="0" smtClean="0">
              <a:latin typeface="微软雅黑" pitchFamily="34" charset="-122"/>
              <a:ea typeface="微软雅黑" pitchFamily="34" charset="-122"/>
            </a:endParaRPr>
          </a:p>
          <a:p>
            <a:pPr marL="1428750" lvl="2" indent="-514350" fontAlgn="base">
              <a:lnSpc>
                <a:spcPct val="150000"/>
              </a:lnSpc>
              <a:spcBef>
                <a:spcPct val="20000"/>
              </a:spcBef>
              <a:spcAft>
                <a:spcPct val="0"/>
              </a:spcAft>
              <a:buClr>
                <a:schemeClr val="accent2"/>
              </a:buClr>
              <a:buFont typeface="Wingdings" panose="05000000000000000000" pitchFamily="2" charset="2"/>
              <a:buChar char="n"/>
              <a:defRPr/>
            </a:pPr>
            <a:r>
              <a:rPr lang="en-US" altLang="zh-CN" sz="1600" kern="0" dirty="0" smtClean="0">
                <a:latin typeface="微软雅黑" pitchFamily="34" charset="-122"/>
                <a:ea typeface="微软雅黑" pitchFamily="34" charset="-122"/>
              </a:rPr>
              <a:t>limit</a:t>
            </a:r>
            <a:r>
              <a:rPr lang="zh-CN" altLang="en-US" sz="1600" kern="0" dirty="0" smtClean="0">
                <a:latin typeface="微软雅黑" pitchFamily="34" charset="-122"/>
                <a:ea typeface="微软雅黑" pitchFamily="34" charset="-122"/>
              </a:rPr>
              <a:t>、</a:t>
            </a:r>
            <a:r>
              <a:rPr lang="en-US" altLang="zh-CN" sz="1600" kern="0" dirty="0" smtClean="0">
                <a:latin typeface="微软雅黑" pitchFamily="34" charset="-122"/>
                <a:ea typeface="微软雅黑" pitchFamily="34" charset="-122"/>
              </a:rPr>
              <a:t>order by</a:t>
            </a:r>
            <a:r>
              <a:rPr lang="zh-CN" altLang="en-US" sz="1600" kern="0" dirty="0" smtClean="0">
                <a:latin typeface="微软雅黑" pitchFamily="34" charset="-122"/>
                <a:ea typeface="微软雅黑" pitchFamily="34" charset="-122"/>
              </a:rPr>
              <a:t>、</a:t>
            </a:r>
            <a:r>
              <a:rPr lang="en-US" altLang="zh-CN" sz="1600" kern="0" dirty="0" smtClean="0">
                <a:latin typeface="微软雅黑" pitchFamily="34" charset="-122"/>
                <a:ea typeface="微软雅黑" pitchFamily="34" charset="-122"/>
              </a:rPr>
              <a:t>max</a:t>
            </a:r>
            <a:r>
              <a:rPr lang="zh-CN" altLang="en-US" sz="1600" kern="0" dirty="0" smtClean="0">
                <a:latin typeface="微软雅黑" pitchFamily="34" charset="-122"/>
                <a:ea typeface="微软雅黑" pitchFamily="34" charset="-122"/>
              </a:rPr>
              <a:t>等</a:t>
            </a:r>
            <a:endParaRPr lang="en-US" altLang="zh-CN" sz="1600" kern="0" dirty="0" smtClean="0">
              <a:latin typeface="微软雅黑" pitchFamily="34" charset="-122"/>
              <a:ea typeface="微软雅黑" pitchFamily="34" charset="-122"/>
            </a:endParaRPr>
          </a:p>
          <a:p>
            <a:pPr marL="971550" lvl="1" indent="-514350" fontAlgn="base">
              <a:lnSpc>
                <a:spcPct val="150000"/>
              </a:lnSpc>
              <a:spcBef>
                <a:spcPct val="20000"/>
              </a:spcBef>
              <a:spcAft>
                <a:spcPct val="0"/>
              </a:spcAft>
              <a:buClr>
                <a:schemeClr val="accent2"/>
              </a:buClr>
              <a:buFont typeface="Wingdings" panose="05000000000000000000" pitchFamily="2" charset="2"/>
              <a:buChar char="ü"/>
              <a:defRPr/>
            </a:pPr>
            <a:r>
              <a:rPr lang="zh-CN" altLang="en-US" kern="0" dirty="0" smtClean="0">
                <a:latin typeface="微软雅黑" pitchFamily="34" charset="-122"/>
                <a:ea typeface="微软雅黑" pitchFamily="34" charset="-122"/>
              </a:rPr>
              <a:t>数据类型的扩展</a:t>
            </a:r>
            <a:endParaRPr lang="en-US" altLang="zh-CN" kern="0" dirty="0" smtClean="0">
              <a:latin typeface="微软雅黑" pitchFamily="34" charset="-122"/>
              <a:ea typeface="微软雅黑" pitchFamily="34" charset="-122"/>
            </a:endParaRPr>
          </a:p>
          <a:p>
            <a:pPr marL="1428750" lvl="2" indent="-514350" fontAlgn="base">
              <a:lnSpc>
                <a:spcPct val="150000"/>
              </a:lnSpc>
              <a:spcBef>
                <a:spcPct val="20000"/>
              </a:spcBef>
              <a:spcAft>
                <a:spcPct val="0"/>
              </a:spcAft>
              <a:buClr>
                <a:schemeClr val="accent2"/>
              </a:buClr>
              <a:buFont typeface="Wingdings" panose="05000000000000000000" pitchFamily="2" charset="2"/>
              <a:buChar char="n"/>
              <a:defRPr/>
            </a:pPr>
            <a:r>
              <a:rPr lang="en-US" altLang="zh-CN" sz="1600" kern="0" dirty="0" err="1" smtClean="0">
                <a:latin typeface="微软雅黑" pitchFamily="34" charset="-122"/>
                <a:ea typeface="微软雅黑" pitchFamily="34" charset="-122"/>
              </a:rPr>
              <a:t>Clob</a:t>
            </a:r>
            <a:r>
              <a:rPr lang="zh-CN" altLang="en-US" sz="1600" kern="0" dirty="0" smtClean="0">
                <a:latin typeface="微软雅黑" pitchFamily="34" charset="-122"/>
                <a:ea typeface="微软雅黑" pitchFamily="34" charset="-122"/>
              </a:rPr>
              <a:t>、</a:t>
            </a:r>
            <a:r>
              <a:rPr lang="en-US" altLang="zh-CN" sz="1600" kern="0" dirty="0" err="1" smtClean="0">
                <a:latin typeface="微软雅黑" pitchFamily="34" charset="-122"/>
                <a:ea typeface="微软雅黑" pitchFamily="34" charset="-122"/>
              </a:rPr>
              <a:t>bigDecimal</a:t>
            </a:r>
            <a:r>
              <a:rPr lang="zh-CN" altLang="en-US" sz="1600" kern="0" dirty="0" smtClean="0">
                <a:latin typeface="微软雅黑" pitchFamily="34" charset="-122"/>
                <a:ea typeface="微软雅黑" pitchFamily="34" charset="-122"/>
              </a:rPr>
              <a:t>等</a:t>
            </a:r>
            <a:endParaRPr lang="en-US" altLang="zh-CN" sz="1600" kern="0" dirty="0" smtClean="0">
              <a:latin typeface="微软雅黑" pitchFamily="34" charset="-122"/>
              <a:ea typeface="微软雅黑" pitchFamily="34" charset="-122"/>
            </a:endParaRPr>
          </a:p>
          <a:p>
            <a:pPr marL="971550" lvl="1" indent="-514350" fontAlgn="base">
              <a:lnSpc>
                <a:spcPct val="150000"/>
              </a:lnSpc>
              <a:spcBef>
                <a:spcPct val="20000"/>
              </a:spcBef>
              <a:spcAft>
                <a:spcPct val="0"/>
              </a:spcAft>
              <a:buClr>
                <a:schemeClr val="accent2"/>
              </a:buClr>
              <a:buFont typeface="Wingdings" panose="05000000000000000000" pitchFamily="2" charset="2"/>
              <a:buChar char="ü"/>
              <a:defRPr/>
            </a:pPr>
            <a:r>
              <a:rPr kumimoji="0" lang="zh-CN" altLang="en-US" i="0" u="none" strike="noStrike" kern="0" cap="none" spc="0" normalizeH="0" baseline="0" noProof="0" dirty="0">
                <a:ln>
                  <a:noFill/>
                </a:ln>
                <a:solidFill>
                  <a:schemeClr val="tx1"/>
                </a:solidFill>
                <a:effectLst/>
                <a:uLnTx/>
                <a:uFillTx/>
                <a:latin typeface="微软雅黑" pitchFamily="34" charset="-122"/>
                <a:ea typeface="微软雅黑" pitchFamily="34" charset="-122"/>
              </a:rPr>
              <a:t>连接</a:t>
            </a:r>
            <a:r>
              <a:rPr kumimoji="0" lang="zh-CN" altLang="en-US"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池管理</a:t>
            </a:r>
            <a:endParaRPr kumimoji="0" lang="en-US" altLang="zh-CN" i="0" u="none" strike="noStrike" kern="0" cap="none" spc="0" normalizeH="0" baseline="0" noProof="0" dirty="0" smtClean="0">
              <a:ln>
                <a:noFill/>
              </a:ln>
              <a:solidFill>
                <a:schemeClr val="tx1"/>
              </a:solidFill>
              <a:effectLst/>
              <a:uLnTx/>
              <a:uFillTx/>
              <a:latin typeface="微软雅黑" pitchFamily="34" charset="-122"/>
              <a:ea typeface="微软雅黑" pitchFamily="34" charset="-122"/>
            </a:endParaRPr>
          </a:p>
          <a:p>
            <a:pPr marL="1428750" lvl="2" indent="-514350" fontAlgn="base">
              <a:lnSpc>
                <a:spcPct val="150000"/>
              </a:lnSpc>
              <a:spcBef>
                <a:spcPct val="20000"/>
              </a:spcBef>
              <a:spcAft>
                <a:spcPct val="0"/>
              </a:spcAft>
              <a:buClr>
                <a:schemeClr val="accent2"/>
              </a:buClr>
              <a:buFont typeface="Wingdings" panose="05000000000000000000" pitchFamily="2" charset="2"/>
              <a:buChar char="n"/>
              <a:defRPr/>
            </a:pPr>
            <a:r>
              <a:rPr lang="en-US" altLang="zh-CN" sz="1600" kern="0" dirty="0" err="1">
                <a:latin typeface="微软雅黑" pitchFamily="34" charset="-122"/>
                <a:ea typeface="微软雅黑" pitchFamily="34" charset="-122"/>
              </a:rPr>
              <a:t>proxool</a:t>
            </a:r>
            <a:endParaRPr kumimoji="0" lang="en-US" altLang="zh-CN" sz="160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endParaRPr>
          </a:p>
        </p:txBody>
      </p:sp>
      <p:sp>
        <p:nvSpPr>
          <p:cNvPr id="7" name="内容占位符 2"/>
          <p:cNvSpPr txBox="1">
            <a:spLocks/>
          </p:cNvSpPr>
          <p:nvPr/>
        </p:nvSpPr>
        <p:spPr bwMode="gray">
          <a:xfrm>
            <a:off x="4838418" y="1484784"/>
            <a:ext cx="4211453" cy="4714310"/>
          </a:xfrm>
          <a:prstGeom prst="rect">
            <a:avLst/>
          </a:prstGeom>
          <a:ln>
            <a:prstDash val="lgDash"/>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normAutofit/>
          </a:bodyPr>
          <a:lstStyle/>
          <a:p>
            <a:pPr marL="514350" marR="0" lvl="0" indent="-514350" algn="l" defTabSz="914400" rtl="0" eaLnBrk="1" fontAlgn="base" latinLnBrk="0" hangingPunct="1">
              <a:lnSpc>
                <a:spcPct val="150000"/>
              </a:lnSpc>
              <a:spcBef>
                <a:spcPct val="20000"/>
              </a:spcBef>
              <a:spcAft>
                <a:spcPct val="0"/>
              </a:spcAft>
              <a:buClr>
                <a:schemeClr val="accent1"/>
              </a:buClr>
              <a:buSzTx/>
              <a:buFont typeface="Wingdings" pitchFamily="2" charset="2"/>
              <a:buChar char="p"/>
              <a:tabLst/>
              <a:defRPr/>
            </a:pPr>
            <a:r>
              <a:rPr lang="zh-CN" altLang="en-US" sz="2000" b="1" kern="0" noProof="0" dirty="0" smtClean="0">
                <a:solidFill>
                  <a:srgbClr val="FF0000"/>
                </a:solidFill>
                <a:latin typeface="微软雅黑" pitchFamily="34" charset="-122"/>
                <a:ea typeface="微软雅黑" pitchFamily="34" charset="-122"/>
              </a:rPr>
              <a:t>技术要点</a:t>
            </a:r>
            <a:endParaRPr lang="en-US" altLang="zh-CN" sz="2000" b="1" kern="0" noProof="0" dirty="0" smtClean="0">
              <a:solidFill>
                <a:srgbClr val="FF0000"/>
              </a:solidFill>
              <a:latin typeface="微软雅黑" pitchFamily="34" charset="-122"/>
              <a:ea typeface="微软雅黑" pitchFamily="34" charset="-122"/>
            </a:endParaRPr>
          </a:p>
          <a:p>
            <a:pPr marL="742950" lvl="1" indent="-285750" fontAlgn="base">
              <a:lnSpc>
                <a:spcPct val="150000"/>
              </a:lnSpc>
              <a:spcBef>
                <a:spcPct val="20000"/>
              </a:spcBef>
              <a:spcAft>
                <a:spcPct val="0"/>
              </a:spcAft>
              <a:buClr>
                <a:schemeClr val="accent1"/>
              </a:buClr>
              <a:buFont typeface="Wingdings" panose="05000000000000000000" pitchFamily="2" charset="2"/>
              <a:buChar char="ü"/>
              <a:defRPr/>
            </a:pPr>
            <a:r>
              <a:rPr lang="en-US" altLang="zh-CN" kern="0" dirty="0" smtClean="0">
                <a:latin typeface="微软雅黑" pitchFamily="34" charset="-122"/>
                <a:ea typeface="微软雅黑" pitchFamily="34" charset="-122"/>
              </a:rPr>
              <a:t>JDBC</a:t>
            </a:r>
            <a:r>
              <a:rPr lang="zh-CN" altLang="en-US" kern="0" dirty="0" smtClean="0">
                <a:latin typeface="微软雅黑" pitchFamily="34" charset="-122"/>
                <a:ea typeface="微软雅黑" pitchFamily="34" charset="-122"/>
              </a:rPr>
              <a:t>接口的扩展</a:t>
            </a:r>
            <a:endParaRPr lang="en-US" altLang="zh-CN" kern="0" dirty="0" smtClean="0">
              <a:latin typeface="微软雅黑" pitchFamily="34" charset="-122"/>
              <a:ea typeface="微软雅黑" pitchFamily="34" charset="-122"/>
            </a:endParaRPr>
          </a:p>
          <a:p>
            <a:pPr marL="1428750" lvl="2" indent="-514350" fontAlgn="base">
              <a:lnSpc>
                <a:spcPct val="150000"/>
              </a:lnSpc>
              <a:spcBef>
                <a:spcPct val="20000"/>
              </a:spcBef>
              <a:spcAft>
                <a:spcPct val="0"/>
              </a:spcAft>
              <a:buClr>
                <a:schemeClr val="accent1"/>
              </a:buClr>
              <a:buFont typeface="Wingdings" panose="05000000000000000000" pitchFamily="2" charset="2"/>
              <a:buChar char="n"/>
              <a:defRPr/>
            </a:pPr>
            <a:r>
              <a:rPr lang="zh-CN" altLang="en-US" sz="1600" kern="0" dirty="0" smtClean="0">
                <a:solidFill>
                  <a:schemeClr val="tx1"/>
                </a:solidFill>
                <a:latin typeface="微软雅黑" pitchFamily="34" charset="-122"/>
                <a:ea typeface="微软雅黑" pitchFamily="34" charset="-122"/>
              </a:rPr>
              <a:t>参考</a:t>
            </a:r>
            <a:r>
              <a:rPr lang="en-US" altLang="zh-CN" sz="1600" dirty="0" err="1" smtClean="0">
                <a:latin typeface="微软雅黑" panose="020B0503020204020204" pitchFamily="34" charset="-122"/>
                <a:ea typeface="微软雅黑" panose="020B0503020204020204" pitchFamily="34" charset="-122"/>
              </a:rPr>
              <a:t>GigaSpaces</a:t>
            </a:r>
            <a:r>
              <a:rPr lang="zh-CN" altLang="en-US" sz="1600" dirty="0" smtClean="0">
                <a:latin typeface="微软雅黑" panose="020B0503020204020204" pitchFamily="34" charset="-122"/>
                <a:ea typeface="微软雅黑" panose="020B0503020204020204" pitchFamily="34" charset="-122"/>
              </a:rPr>
              <a:t>对</a:t>
            </a:r>
            <a:r>
              <a:rPr lang="en-US" altLang="zh-CN" sz="1600" dirty="0" smtClean="0">
                <a:latin typeface="微软雅黑" panose="020B0503020204020204" pitchFamily="34" charset="-122"/>
                <a:ea typeface="微软雅黑" panose="020B0503020204020204" pitchFamily="34" charset="-122"/>
              </a:rPr>
              <a:t>JDBC</a:t>
            </a:r>
            <a:r>
              <a:rPr lang="zh-CN" altLang="en-US" sz="1600" dirty="0" smtClean="0">
                <a:latin typeface="微软雅黑" panose="020B0503020204020204" pitchFamily="34" charset="-122"/>
                <a:ea typeface="微软雅黑" panose="020B0503020204020204" pitchFamily="34" charset="-122"/>
              </a:rPr>
              <a:t>驱动的支持</a:t>
            </a:r>
            <a:endParaRPr kumimoji="0" lang="en-US" altLang="zh-CN" sz="160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endParaRPr>
          </a:p>
          <a:p>
            <a:pPr marL="971550" lvl="1" indent="-514350" fontAlgn="base">
              <a:lnSpc>
                <a:spcPct val="150000"/>
              </a:lnSpc>
              <a:spcBef>
                <a:spcPct val="20000"/>
              </a:spcBef>
              <a:spcAft>
                <a:spcPct val="0"/>
              </a:spcAft>
              <a:buClr>
                <a:schemeClr val="accent1"/>
              </a:buClr>
              <a:buFont typeface="Wingdings" panose="05000000000000000000" pitchFamily="2" charset="2"/>
              <a:buChar char="ü"/>
              <a:defRPr/>
            </a:pPr>
            <a:r>
              <a:rPr lang="en-US" altLang="zh-CN" kern="0" dirty="0" smtClean="0">
                <a:latin typeface="微软雅黑" pitchFamily="34" charset="-122"/>
                <a:ea typeface="微软雅黑" pitchFamily="34" charset="-122"/>
              </a:rPr>
              <a:t>SQL</a:t>
            </a:r>
            <a:r>
              <a:rPr lang="zh-CN" altLang="en-US" kern="0" dirty="0" smtClean="0">
                <a:latin typeface="微软雅黑" pitchFamily="34" charset="-122"/>
                <a:ea typeface="微软雅黑" pitchFamily="34" charset="-122"/>
              </a:rPr>
              <a:t>语言的扩展</a:t>
            </a:r>
            <a:endParaRPr lang="en-US" altLang="zh-CN" kern="0" dirty="0" smtClean="0">
              <a:latin typeface="微软雅黑" pitchFamily="34" charset="-122"/>
              <a:ea typeface="微软雅黑" pitchFamily="34" charset="-122"/>
            </a:endParaRPr>
          </a:p>
          <a:p>
            <a:pPr marL="1428750" lvl="2" indent="-514350" fontAlgn="base">
              <a:lnSpc>
                <a:spcPct val="150000"/>
              </a:lnSpc>
              <a:spcBef>
                <a:spcPct val="20000"/>
              </a:spcBef>
              <a:spcAft>
                <a:spcPct val="0"/>
              </a:spcAft>
              <a:buClr>
                <a:schemeClr val="accent1"/>
              </a:buClr>
              <a:buFont typeface="Wingdings" panose="05000000000000000000" pitchFamily="2" charset="2"/>
              <a:buChar char="n"/>
              <a:defRPr/>
            </a:pPr>
            <a:r>
              <a:rPr lang="en-US" altLang="zh-CN" sz="1600" kern="0" dirty="0" err="1" smtClean="0">
                <a:latin typeface="微软雅黑" pitchFamily="34" charset="-122"/>
                <a:ea typeface="微软雅黑" pitchFamily="34" charset="-122"/>
              </a:rPr>
              <a:t>JSQLPraser</a:t>
            </a:r>
            <a:r>
              <a:rPr lang="zh-CN" altLang="en-US" sz="1600" kern="0" dirty="0" smtClean="0">
                <a:latin typeface="微软雅黑" pitchFamily="34" charset="-122"/>
                <a:ea typeface="微软雅黑" pitchFamily="34" charset="-122"/>
              </a:rPr>
              <a:t>、</a:t>
            </a:r>
            <a:r>
              <a:rPr lang="en-US" altLang="zh-CN" sz="1600" kern="0" dirty="0" err="1" smtClean="0">
                <a:latin typeface="微软雅黑" pitchFamily="34" charset="-122"/>
                <a:ea typeface="微软雅黑" pitchFamily="34" charset="-122"/>
              </a:rPr>
              <a:t>hazlecast</a:t>
            </a:r>
            <a:endParaRPr lang="en-US" altLang="zh-CN" sz="1600" kern="0" dirty="0" smtClean="0">
              <a:latin typeface="微软雅黑" pitchFamily="34" charset="-122"/>
              <a:ea typeface="微软雅黑" pitchFamily="34" charset="-122"/>
            </a:endParaRPr>
          </a:p>
          <a:p>
            <a:pPr marL="971550" lvl="1" indent="-514350" fontAlgn="base">
              <a:lnSpc>
                <a:spcPct val="150000"/>
              </a:lnSpc>
              <a:spcBef>
                <a:spcPct val="20000"/>
              </a:spcBef>
              <a:spcAft>
                <a:spcPct val="0"/>
              </a:spcAft>
              <a:buClr>
                <a:schemeClr val="accent1"/>
              </a:buClr>
              <a:buFont typeface="Wingdings" panose="05000000000000000000" pitchFamily="2" charset="2"/>
              <a:buChar char="ü"/>
              <a:defRPr/>
            </a:pPr>
            <a:r>
              <a:rPr lang="zh-CN" altLang="en-US" kern="0" dirty="0" smtClean="0">
                <a:latin typeface="微软雅黑" pitchFamily="34" charset="-122"/>
                <a:ea typeface="微软雅黑" pitchFamily="34" charset="-122"/>
              </a:rPr>
              <a:t>数据类型的扩展</a:t>
            </a:r>
            <a:endParaRPr lang="en-US" altLang="zh-CN" kern="0" dirty="0" smtClean="0">
              <a:latin typeface="微软雅黑" pitchFamily="34" charset="-122"/>
              <a:ea typeface="微软雅黑" pitchFamily="34" charset="-122"/>
            </a:endParaRPr>
          </a:p>
          <a:p>
            <a:pPr marL="1428750" lvl="2" indent="-514350" fontAlgn="base">
              <a:lnSpc>
                <a:spcPct val="150000"/>
              </a:lnSpc>
              <a:spcBef>
                <a:spcPct val="20000"/>
              </a:spcBef>
              <a:spcAft>
                <a:spcPct val="0"/>
              </a:spcAft>
              <a:buClr>
                <a:schemeClr val="accent1"/>
              </a:buClr>
              <a:buFont typeface="Wingdings" panose="05000000000000000000" pitchFamily="2" charset="2"/>
              <a:buChar char="n"/>
              <a:defRPr/>
            </a:pPr>
            <a:r>
              <a:rPr lang="en-US" altLang="zh-CN" sz="1600" kern="0" dirty="0" smtClean="0">
                <a:latin typeface="微软雅黑" pitchFamily="34" charset="-122"/>
                <a:ea typeface="微软雅黑" pitchFamily="34" charset="-122"/>
              </a:rPr>
              <a:t>Oracle</a:t>
            </a:r>
            <a:r>
              <a:rPr lang="zh-CN" altLang="en-US" sz="1600" kern="0" dirty="0" smtClean="0">
                <a:latin typeface="微软雅黑" pitchFamily="34" charset="-122"/>
                <a:ea typeface="微软雅黑" pitchFamily="34" charset="-122"/>
              </a:rPr>
              <a:t>的</a:t>
            </a:r>
            <a:r>
              <a:rPr lang="en-US" altLang="zh-CN" sz="1600" dirty="0" err="1" smtClean="0">
                <a:latin typeface="微软雅黑" panose="020B0503020204020204" pitchFamily="34" charset="-122"/>
                <a:ea typeface="微软雅黑" panose="020B0503020204020204" pitchFamily="34" charset="-122"/>
              </a:rPr>
              <a:t>dbms_lob</a:t>
            </a:r>
            <a:r>
              <a:rPr lang="zh-CN" altLang="en-US" sz="1600" dirty="0">
                <a:latin typeface="微软雅黑" panose="020B0503020204020204" pitchFamily="34" charset="-122"/>
                <a:ea typeface="微软雅黑" panose="020B0503020204020204" pitchFamily="34" charset="-122"/>
              </a:rPr>
              <a:t>扩展包</a:t>
            </a:r>
            <a:endParaRPr lang="en-US" altLang="zh-CN" sz="1600" kern="0" dirty="0" smtClean="0">
              <a:latin typeface="微软雅黑" pitchFamily="34" charset="-122"/>
              <a:ea typeface="微软雅黑" pitchFamily="34" charset="-122"/>
            </a:endParaRPr>
          </a:p>
          <a:p>
            <a:pPr marL="971550" lvl="1" indent="-514350" fontAlgn="base">
              <a:lnSpc>
                <a:spcPct val="150000"/>
              </a:lnSpc>
              <a:spcBef>
                <a:spcPct val="20000"/>
              </a:spcBef>
              <a:spcAft>
                <a:spcPct val="0"/>
              </a:spcAft>
              <a:buClr>
                <a:schemeClr val="accent1"/>
              </a:buClr>
              <a:buFont typeface="Wingdings" panose="05000000000000000000" pitchFamily="2" charset="2"/>
              <a:buChar char="ü"/>
              <a:defRPr/>
            </a:pPr>
            <a:r>
              <a:rPr kumimoji="0" lang="zh-CN" altLang="en-US"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连接池管理</a:t>
            </a:r>
            <a:endParaRPr kumimoji="0" lang="en-US" altLang="zh-CN" i="0" u="none" strike="noStrike" kern="0" cap="none" spc="0" normalizeH="0" baseline="0" noProof="0" dirty="0" smtClean="0">
              <a:ln>
                <a:noFill/>
              </a:ln>
              <a:solidFill>
                <a:schemeClr val="tx1"/>
              </a:solidFill>
              <a:effectLst/>
              <a:uLnTx/>
              <a:uFillTx/>
              <a:latin typeface="微软雅黑" pitchFamily="34" charset="-122"/>
              <a:ea typeface="微软雅黑" pitchFamily="34" charset="-122"/>
            </a:endParaRPr>
          </a:p>
          <a:p>
            <a:pPr marL="1428750" lvl="2" indent="-514350" fontAlgn="base">
              <a:lnSpc>
                <a:spcPct val="150000"/>
              </a:lnSpc>
              <a:spcBef>
                <a:spcPct val="20000"/>
              </a:spcBef>
              <a:spcAft>
                <a:spcPct val="0"/>
              </a:spcAft>
              <a:buClr>
                <a:schemeClr val="accent1"/>
              </a:buClr>
              <a:buFont typeface="Wingdings" panose="05000000000000000000" pitchFamily="2" charset="2"/>
              <a:buChar char="n"/>
              <a:defRPr/>
            </a:pPr>
            <a:r>
              <a:rPr lang="en-US" altLang="zh-CN" sz="1600" kern="0" dirty="0" err="1" smtClean="0">
                <a:latin typeface="微软雅黑" pitchFamily="34" charset="-122"/>
                <a:ea typeface="微软雅黑" pitchFamily="34" charset="-122"/>
              </a:rPr>
              <a:t>proxool</a:t>
            </a:r>
            <a:endParaRPr kumimoji="0" lang="en-US" altLang="zh-CN" sz="160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282866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prstClr val="black"/>
                </a:solidFill>
              </a:rPr>
              <a:t>主要研究内容 </a:t>
            </a:r>
            <a:r>
              <a:rPr lang="en-US" altLang="zh-CN" sz="1800" dirty="0">
                <a:solidFill>
                  <a:prstClr val="black"/>
                </a:solidFill>
              </a:rPr>
              <a:t>—— </a:t>
            </a:r>
            <a:r>
              <a:rPr lang="zh-CN" altLang="en-US" sz="1800" dirty="0">
                <a:solidFill>
                  <a:prstClr val="black"/>
                </a:solidFill>
              </a:rPr>
              <a:t>堆</a:t>
            </a:r>
            <a:r>
              <a:rPr lang="zh-CN" altLang="en-US" sz="1800" dirty="0" smtClean="0">
                <a:solidFill>
                  <a:prstClr val="black"/>
                </a:solidFill>
              </a:rPr>
              <a:t>外存储技术</a:t>
            </a:r>
            <a:endParaRPr lang="zh-CN" altLang="en-US" dirty="0"/>
          </a:p>
        </p:txBody>
      </p:sp>
      <p:sp>
        <p:nvSpPr>
          <p:cNvPr id="5" name="矩形 4"/>
          <p:cNvSpPr/>
          <p:nvPr/>
        </p:nvSpPr>
        <p:spPr>
          <a:xfrm>
            <a:off x="993701" y="1510276"/>
            <a:ext cx="7289459" cy="791381"/>
          </a:xfrm>
          <a:prstGeom prst="rect">
            <a:avLst/>
          </a:prstGeom>
          <a:noFill/>
          <a:ln>
            <a:solidFill>
              <a:schemeClr val="accent2"/>
            </a:solidFill>
            <a:prstDash val="lgDash"/>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zh-CN" dirty="0"/>
              <a:t>内存数据网格单点资源管理通过将运用堆外存储技术，通过将数据存储在堆外内存中，避免回收机制带来的性能抖动</a:t>
            </a:r>
            <a:endParaRPr lang="zh-CN" altLang="en-US" dirty="0"/>
          </a:p>
        </p:txBody>
      </p:sp>
      <p:sp>
        <p:nvSpPr>
          <p:cNvPr id="7" name="文本框 6"/>
          <p:cNvSpPr txBox="1"/>
          <p:nvPr/>
        </p:nvSpPr>
        <p:spPr>
          <a:xfrm>
            <a:off x="1012320" y="1567412"/>
            <a:ext cx="7252220" cy="646331"/>
          </a:xfrm>
          <a:prstGeom prst="rect">
            <a:avLst/>
          </a:prstGeom>
          <a:noFill/>
        </p:spPr>
        <p:txBody>
          <a:bodyPr wrap="square" rtlCol="0">
            <a:spAutoFit/>
          </a:bodyPr>
          <a:lstStyle/>
          <a:p>
            <a:r>
              <a:rPr lang="zh-CN" altLang="en-US" sz="2000" dirty="0" smtClean="0">
                <a:solidFill>
                  <a:srgbClr val="FF0000"/>
                </a:solidFill>
                <a:latin typeface="微软雅黑" panose="020B0503020204020204" pitchFamily="34" charset="-122"/>
                <a:ea typeface="微软雅黑" panose="020B0503020204020204" pitchFamily="34" charset="-122"/>
              </a:rPr>
              <a:t>需求：</a:t>
            </a:r>
            <a:r>
              <a:rPr lang="zh-CN" altLang="zh-CN" sz="1600" dirty="0" smtClean="0">
                <a:latin typeface="微软雅黑" panose="020B0503020204020204" pitchFamily="34" charset="-122"/>
                <a:ea typeface="微软雅黑" panose="020B0503020204020204" pitchFamily="34" charset="-122"/>
              </a:rPr>
              <a:t>内存</a:t>
            </a:r>
            <a:r>
              <a:rPr lang="zh-CN" altLang="zh-CN" sz="1600" dirty="0">
                <a:latin typeface="微软雅黑" panose="020B0503020204020204" pitchFamily="34" charset="-122"/>
                <a:ea typeface="微软雅黑" panose="020B0503020204020204" pitchFamily="34" charset="-122"/>
              </a:rPr>
              <a:t>数据网格单点</a:t>
            </a:r>
            <a:r>
              <a:rPr lang="zh-CN" altLang="zh-CN" sz="1600" dirty="0" smtClean="0">
                <a:latin typeface="微软雅黑" panose="020B0503020204020204" pitchFamily="34" charset="-122"/>
                <a:ea typeface="微软雅黑" panose="020B0503020204020204" pitchFamily="34" charset="-122"/>
              </a:rPr>
              <a:t>资源管理</a:t>
            </a:r>
            <a:r>
              <a:rPr lang="zh-CN" altLang="en-US" sz="1600" dirty="0" smtClean="0">
                <a:latin typeface="微软雅黑" panose="020B0503020204020204" pitchFamily="34" charset="-122"/>
                <a:ea typeface="微软雅黑" panose="020B0503020204020204" pitchFamily="34" charset="-122"/>
              </a:rPr>
              <a:t>通常</a:t>
            </a:r>
            <a:r>
              <a:rPr lang="zh-CN" altLang="zh-CN" sz="1600" dirty="0" smtClean="0">
                <a:latin typeface="微软雅黑" panose="020B0503020204020204" pitchFamily="34" charset="-122"/>
                <a:ea typeface="微软雅黑" panose="020B0503020204020204" pitchFamily="34" charset="-122"/>
              </a:rPr>
              <a:t>运用</a:t>
            </a:r>
            <a:r>
              <a:rPr lang="zh-CN" altLang="zh-CN" sz="1600" dirty="0">
                <a:latin typeface="微软雅黑" panose="020B0503020204020204" pitchFamily="34" charset="-122"/>
                <a:ea typeface="微软雅黑" panose="020B0503020204020204" pitchFamily="34" charset="-122"/>
              </a:rPr>
              <a:t>堆外存储技术，通过将数据存储在堆外内存中，避免回收机制带来的性能抖动</a:t>
            </a:r>
            <a:endParaRPr lang="zh-CN" altLang="en-US" sz="16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993700" y="2810845"/>
            <a:ext cx="7270840" cy="1138773"/>
          </a:xfrm>
          <a:prstGeom prst="rect">
            <a:avLst/>
          </a:prstGeom>
          <a:ln>
            <a:prstDash val="lgDash"/>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000" dirty="0" smtClean="0">
                <a:solidFill>
                  <a:srgbClr val="FF0000"/>
                </a:solidFill>
                <a:latin typeface="微软雅黑" panose="020B0503020204020204" pitchFamily="34" charset="-122"/>
                <a:ea typeface="微软雅黑" panose="020B0503020204020204" pitchFamily="34" charset="-122"/>
              </a:rPr>
              <a:t>需要解决的问题：</a:t>
            </a:r>
            <a:endParaRPr lang="en-US" altLang="zh-CN" sz="2000" dirty="0" smtClean="0">
              <a:solidFill>
                <a:srgbClr val="FF0000"/>
              </a:solidFill>
              <a:latin typeface="微软雅黑" panose="020B0503020204020204" pitchFamily="34" charset="-122"/>
              <a:ea typeface="微软雅黑" panose="020B0503020204020204" pitchFamily="34" charset="-122"/>
            </a:endParaRPr>
          </a:p>
          <a:p>
            <a:pPr marL="742950" lvl="1" indent="-285750">
              <a:buClr>
                <a:schemeClr val="accent1"/>
              </a:buClr>
              <a:buFont typeface="Wingdings" panose="05000000000000000000" pitchFamily="2" charset="2"/>
              <a:buChar char="n"/>
            </a:pPr>
            <a:r>
              <a:rPr lang="zh-CN" altLang="zh-CN" sz="1600" dirty="0" smtClean="0">
                <a:latin typeface="微软雅黑" panose="020B0503020204020204" pitchFamily="34" charset="-122"/>
                <a:ea typeface="微软雅黑" panose="020B0503020204020204" pitchFamily="34" charset="-122"/>
              </a:rPr>
              <a:t>探讨</a:t>
            </a:r>
            <a:r>
              <a:rPr lang="zh-CN" altLang="zh-CN" sz="1600" dirty="0">
                <a:latin typeface="微软雅黑" panose="020B0503020204020204" pitchFamily="34" charset="-122"/>
                <a:ea typeface="微软雅黑" panose="020B0503020204020204" pitchFamily="34" charset="-122"/>
              </a:rPr>
              <a:t>什么样的数据适合放置在堆</a:t>
            </a:r>
            <a:r>
              <a:rPr lang="zh-CN" altLang="zh-CN" sz="1600" dirty="0" smtClean="0">
                <a:latin typeface="微软雅黑" panose="020B0503020204020204" pitchFamily="34" charset="-122"/>
                <a:ea typeface="微软雅黑" panose="020B0503020204020204" pitchFamily="34" charset="-122"/>
              </a:rPr>
              <a:t>外</a:t>
            </a:r>
            <a:endParaRPr lang="en-US" altLang="zh-CN" sz="1600" dirty="0" smtClean="0">
              <a:latin typeface="微软雅黑" panose="020B0503020204020204" pitchFamily="34" charset="-122"/>
              <a:ea typeface="微软雅黑" panose="020B0503020204020204" pitchFamily="34" charset="-122"/>
            </a:endParaRPr>
          </a:p>
          <a:p>
            <a:pPr marL="742950" lvl="1" indent="-285750">
              <a:buClr>
                <a:schemeClr val="accent1"/>
              </a:buClr>
              <a:buFont typeface="Wingdings" panose="05000000000000000000" pitchFamily="2" charset="2"/>
              <a:buChar char="n"/>
            </a:pPr>
            <a:r>
              <a:rPr lang="zh-CN" altLang="en-US" sz="1600" dirty="0" smtClean="0">
                <a:latin typeface="微软雅黑" panose="020B0503020204020204" pitchFamily="34" charset="-122"/>
                <a:ea typeface="微软雅黑" panose="020B0503020204020204" pitchFamily="34" charset="-122"/>
              </a:rPr>
              <a:t>怎样</a:t>
            </a:r>
            <a:r>
              <a:rPr lang="zh-CN" altLang="zh-CN" sz="1600" dirty="0" smtClean="0">
                <a:latin typeface="微软雅黑" panose="020B0503020204020204" pitchFamily="34" charset="-122"/>
                <a:ea typeface="微软雅黑" panose="020B0503020204020204" pitchFamily="34" charset="-122"/>
              </a:rPr>
              <a:t>重新设计一种新的内存资源管理器</a:t>
            </a:r>
            <a:endParaRPr lang="en-US" altLang="zh-CN" sz="1600" dirty="0" smtClean="0">
              <a:latin typeface="微软雅黑" panose="020B0503020204020204" pitchFamily="34" charset="-122"/>
              <a:ea typeface="微软雅黑" panose="020B0503020204020204" pitchFamily="34" charset="-122"/>
            </a:endParaRPr>
          </a:p>
          <a:p>
            <a:pPr marL="742950" lvl="1" indent="-285750">
              <a:buClr>
                <a:schemeClr val="accent1"/>
              </a:buClr>
              <a:buFont typeface="Wingdings" panose="05000000000000000000" pitchFamily="2" charset="2"/>
              <a:buChar char="n"/>
            </a:pPr>
            <a:r>
              <a:rPr lang="zh-CN" altLang="en-US" sz="1600" dirty="0" smtClean="0">
                <a:latin typeface="微软雅黑" panose="020B0503020204020204" pitchFamily="34" charset="-122"/>
                <a:ea typeface="微软雅黑" panose="020B0503020204020204" pitchFamily="34" charset="-122"/>
              </a:rPr>
              <a:t>堆外存储带来的序列化和反序列化开销</a:t>
            </a:r>
            <a:endParaRPr lang="zh-CN" altLang="en-US" sz="16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1012320" y="4458806"/>
            <a:ext cx="7446522" cy="1384995"/>
          </a:xfrm>
          <a:prstGeom prst="rect">
            <a:avLst/>
          </a:prstGeom>
          <a:ln>
            <a:prstDash val="lgDash"/>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2000" dirty="0" smtClean="0">
                <a:solidFill>
                  <a:srgbClr val="FF0000"/>
                </a:solidFill>
                <a:latin typeface="微软雅黑" panose="020B0503020204020204" pitchFamily="34" charset="-122"/>
                <a:ea typeface="微软雅黑" panose="020B0503020204020204" pitchFamily="34" charset="-122"/>
              </a:rPr>
              <a:t>技术要点：</a:t>
            </a:r>
            <a:endParaRPr lang="en-US" altLang="zh-CN" sz="2000" dirty="0" smtClean="0">
              <a:solidFill>
                <a:srgbClr val="FF0000"/>
              </a:solidFill>
              <a:latin typeface="微软雅黑" panose="020B0503020204020204" pitchFamily="34" charset="-122"/>
              <a:ea typeface="微软雅黑" panose="020B0503020204020204" pitchFamily="34" charset="-122"/>
            </a:endParaRPr>
          </a:p>
          <a:p>
            <a:pPr marL="742950" lvl="1" indent="-285750">
              <a:buClr>
                <a:schemeClr val="accent6"/>
              </a:buClr>
              <a:buFont typeface="Wingdings" panose="05000000000000000000" pitchFamily="2" charset="2"/>
              <a:buChar char="n"/>
            </a:pPr>
            <a:r>
              <a:rPr lang="zh-CN" altLang="zh-CN" sz="1600" dirty="0">
                <a:latin typeface="微软雅黑" panose="020B0503020204020204" pitchFamily="34" charset="-122"/>
                <a:ea typeface="微软雅黑" panose="020B0503020204020204" pitchFamily="34" charset="-122"/>
              </a:rPr>
              <a:t>借鉴</a:t>
            </a:r>
            <a:r>
              <a:rPr lang="en-US" altLang="zh-CN" sz="1600" dirty="0">
                <a:latin typeface="微软雅黑" panose="020B0503020204020204" pitchFamily="34" charset="-122"/>
                <a:ea typeface="微软雅黑" panose="020B0503020204020204" pitchFamily="34" charset="-122"/>
              </a:rPr>
              <a:t>Coherence</a:t>
            </a:r>
            <a:r>
              <a:rPr lang="zh-CN" altLang="zh-CN" sz="1600" dirty="0">
                <a:latin typeface="微软雅黑" panose="020B0503020204020204" pitchFamily="34" charset="-122"/>
                <a:ea typeface="微软雅黑" panose="020B0503020204020204" pitchFamily="34" charset="-122"/>
              </a:rPr>
              <a:t>的技术方案，将备份数据存储在堆</a:t>
            </a:r>
            <a:r>
              <a:rPr lang="zh-CN" altLang="zh-CN" sz="1600" dirty="0" smtClean="0">
                <a:latin typeface="微软雅黑" panose="020B0503020204020204" pitchFamily="34" charset="-122"/>
                <a:ea typeface="微软雅黑" panose="020B0503020204020204" pitchFamily="34" charset="-122"/>
              </a:rPr>
              <a:t>外</a:t>
            </a:r>
            <a:endParaRPr lang="en-US" altLang="zh-CN" sz="1600" dirty="0" smtClean="0">
              <a:latin typeface="微软雅黑" panose="020B0503020204020204" pitchFamily="34" charset="-122"/>
              <a:ea typeface="微软雅黑" panose="020B0503020204020204" pitchFamily="34" charset="-122"/>
            </a:endParaRPr>
          </a:p>
          <a:p>
            <a:pPr marL="742950" lvl="1" indent="-285750">
              <a:buClr>
                <a:schemeClr val="accent6"/>
              </a:buClr>
              <a:buFont typeface="Wingdings" panose="05000000000000000000" pitchFamily="2" charset="2"/>
              <a:buChar char="n"/>
            </a:pPr>
            <a:r>
              <a:rPr lang="zh-CN" altLang="zh-CN" sz="1600" dirty="0">
                <a:latin typeface="微软雅黑" panose="020B0503020204020204" pitchFamily="34" charset="-122"/>
                <a:ea typeface="微软雅黑" panose="020B0503020204020204" pitchFamily="34" charset="-122"/>
              </a:rPr>
              <a:t>参照</a:t>
            </a:r>
            <a:r>
              <a:rPr lang="en-US" altLang="zh-CN" sz="1600" dirty="0">
                <a:latin typeface="微软雅黑" panose="020B0503020204020204" pitchFamily="34" charset="-122"/>
                <a:ea typeface="微软雅黑" panose="020B0503020204020204" pitchFamily="34" charset="-122"/>
              </a:rPr>
              <a:t>Terracotta</a:t>
            </a:r>
            <a:r>
              <a:rPr lang="zh-CN" altLang="zh-CN" sz="1600" dirty="0">
                <a:latin typeface="微软雅黑" panose="020B0503020204020204" pitchFamily="34" charset="-122"/>
                <a:ea typeface="微软雅黑" panose="020B0503020204020204" pitchFamily="34" charset="-122"/>
              </a:rPr>
              <a:t>的</a:t>
            </a:r>
            <a:r>
              <a:rPr lang="en-US" altLang="zh-CN" sz="1600" dirty="0" err="1">
                <a:latin typeface="微软雅黑" panose="020B0503020204020204" pitchFamily="34" charset="-122"/>
                <a:ea typeface="微软雅黑" panose="020B0503020204020204" pitchFamily="34" charset="-122"/>
              </a:rPr>
              <a:t>BigMemory</a:t>
            </a:r>
            <a:r>
              <a:rPr lang="zh-CN" altLang="zh-CN" sz="1600" dirty="0" smtClean="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BigMemory</a:t>
            </a:r>
            <a:r>
              <a:rPr lang="zh-CN" altLang="en-US" sz="1600" dirty="0">
                <a:latin typeface="微软雅黑" panose="020B0503020204020204" pitchFamily="34" charset="-122"/>
                <a:ea typeface="微软雅黑" panose="020B0503020204020204" pitchFamily="34" charset="-122"/>
              </a:rPr>
              <a:t>通过直接的</a:t>
            </a:r>
            <a:r>
              <a:rPr lang="en-US" altLang="zh-CN" sz="1600" dirty="0" err="1">
                <a:latin typeface="微软雅黑" panose="020B0503020204020204" pitchFamily="34" charset="-122"/>
                <a:ea typeface="微软雅黑" panose="020B0503020204020204" pitchFamily="34" charset="-122"/>
              </a:rPr>
              <a:t>ByteBuffers</a:t>
            </a:r>
            <a:r>
              <a:rPr lang="zh-CN" altLang="en-US" sz="1600" dirty="0">
                <a:latin typeface="微软雅黑" panose="020B0503020204020204" pitchFamily="34" charset="-122"/>
                <a:ea typeface="微软雅黑" panose="020B0503020204020204" pitchFamily="34" charset="-122"/>
              </a:rPr>
              <a:t>使用</a:t>
            </a:r>
            <a:r>
              <a:rPr lang="en-US" altLang="zh-CN" sz="1600" dirty="0">
                <a:latin typeface="微软雅黑" panose="020B0503020204020204" pitchFamily="34" charset="-122"/>
                <a:ea typeface="微软雅黑" panose="020B0503020204020204" pitchFamily="34" charset="-122"/>
              </a:rPr>
              <a:t>JVM</a:t>
            </a:r>
            <a:r>
              <a:rPr lang="zh-CN" altLang="en-US" sz="1600" dirty="0">
                <a:latin typeface="微软雅黑" panose="020B0503020204020204" pitchFamily="34" charset="-122"/>
                <a:ea typeface="微软雅黑" panose="020B0503020204020204" pitchFamily="34" charset="-122"/>
              </a:rPr>
              <a:t>进程的内存地址空间，不像其他原生</a:t>
            </a:r>
            <a:r>
              <a:rPr lang="en-US" altLang="zh-CN" sz="1600" dirty="0">
                <a:latin typeface="微软雅黑" panose="020B0503020204020204" pitchFamily="34" charset="-122"/>
                <a:ea typeface="微软雅黑" panose="020B0503020204020204" pitchFamily="34" charset="-122"/>
              </a:rPr>
              <a:t>Java</a:t>
            </a:r>
            <a:r>
              <a:rPr lang="zh-CN" altLang="en-US" sz="1600" dirty="0">
                <a:latin typeface="微软雅黑" panose="020B0503020204020204" pitchFamily="34" charset="-122"/>
                <a:ea typeface="微软雅黑" panose="020B0503020204020204" pitchFamily="34" charset="-122"/>
              </a:rPr>
              <a:t>对象接受</a:t>
            </a:r>
            <a:r>
              <a:rPr lang="en-US" altLang="zh-CN" sz="1600" dirty="0">
                <a:latin typeface="微软雅黑" panose="020B0503020204020204" pitchFamily="34" charset="-122"/>
                <a:ea typeface="微软雅黑" panose="020B0503020204020204" pitchFamily="34" charset="-122"/>
              </a:rPr>
              <a:t>GC</a:t>
            </a:r>
            <a:r>
              <a:rPr lang="zh-CN" altLang="en-US" sz="1600" dirty="0" smtClean="0">
                <a:latin typeface="微软雅黑" panose="020B0503020204020204" pitchFamily="34" charset="-122"/>
                <a:ea typeface="微软雅黑" panose="020B0503020204020204" pitchFamily="34" charset="-122"/>
              </a:rPr>
              <a:t>管束</a:t>
            </a:r>
            <a:endParaRPr lang="en-US" altLang="zh-CN" sz="1600" dirty="0" smtClean="0">
              <a:latin typeface="微软雅黑" panose="020B0503020204020204" pitchFamily="34" charset="-122"/>
              <a:ea typeface="微软雅黑" panose="020B0503020204020204" pitchFamily="34" charset="-122"/>
            </a:endParaRPr>
          </a:p>
          <a:p>
            <a:pPr marL="742950" lvl="1" indent="-285750">
              <a:buClr>
                <a:schemeClr val="accent6"/>
              </a:buClr>
              <a:buFont typeface="Wingdings" panose="05000000000000000000" pitchFamily="2" charset="2"/>
              <a:buChar char="n"/>
            </a:pPr>
            <a:r>
              <a:rPr lang="zh-CN" altLang="en-US" sz="1600" dirty="0" smtClean="0">
                <a:latin typeface="微软雅黑" panose="020B0503020204020204" pitchFamily="34" charset="-122"/>
                <a:ea typeface="微软雅黑" panose="020B0503020204020204" pitchFamily="34" charset="-122"/>
              </a:rPr>
              <a:t>参照</a:t>
            </a:r>
            <a:r>
              <a:rPr lang="en-US" altLang="zh-CN" sz="1600" dirty="0" err="1" smtClean="0">
                <a:latin typeface="微软雅黑" panose="020B0503020204020204" pitchFamily="34" charset="-122"/>
                <a:ea typeface="微软雅黑" panose="020B0503020204020204" pitchFamily="34" charset="-122"/>
              </a:rPr>
              <a:t>hazelcast</a:t>
            </a:r>
            <a:r>
              <a:rPr lang="zh-CN" altLang="en-US" sz="1600" dirty="0" smtClean="0">
                <a:latin typeface="微软雅黑" panose="020B0503020204020204" pitchFamily="34" charset="-122"/>
                <a:ea typeface="微软雅黑" panose="020B0503020204020204" pitchFamily="34" charset="-122"/>
              </a:rPr>
              <a:t>动态管理每个</a:t>
            </a:r>
            <a:r>
              <a:rPr lang="en-US" altLang="zh-CN" sz="1600" dirty="0" smtClean="0">
                <a:latin typeface="微软雅黑" panose="020B0503020204020204" pitchFamily="34" charset="-122"/>
                <a:ea typeface="微软雅黑" panose="020B0503020204020204" pitchFamily="34" charset="-122"/>
              </a:rPr>
              <a:t>map</a:t>
            </a:r>
            <a:r>
              <a:rPr lang="zh-CN" altLang="en-US" sz="1600" dirty="0" smtClean="0">
                <a:latin typeface="微软雅黑" panose="020B0503020204020204" pitchFamily="34" charset="-122"/>
                <a:ea typeface="微软雅黑" panose="020B0503020204020204" pitchFamily="34" charset="-122"/>
              </a:rPr>
              <a:t>，可配置为</a:t>
            </a:r>
            <a:r>
              <a:rPr lang="en-US" altLang="zh-CN" sz="1600" dirty="0" smtClean="0">
                <a:latin typeface="微软雅黑" panose="020B0503020204020204" pitchFamily="34" charset="-122"/>
                <a:ea typeface="微软雅黑" panose="020B0503020204020204" pitchFamily="34" charset="-122"/>
              </a:rPr>
              <a:t>off-heap</a:t>
            </a:r>
            <a:r>
              <a:rPr lang="zh-CN" altLang="en-US" sz="1600" dirty="0" smtClean="0">
                <a:latin typeface="微软雅黑" panose="020B0503020204020204" pitchFamily="34" charset="-122"/>
                <a:ea typeface="微软雅黑" panose="020B0503020204020204" pitchFamily="34" charset="-122"/>
              </a:rPr>
              <a:t>或</a:t>
            </a:r>
            <a:r>
              <a:rPr lang="en-US" altLang="zh-CN" sz="1600" dirty="0" smtClean="0">
                <a:latin typeface="微软雅黑" panose="020B0503020204020204" pitchFamily="34" charset="-122"/>
                <a:ea typeface="微软雅黑" panose="020B0503020204020204" pitchFamily="34" charset="-122"/>
              </a:rPr>
              <a:t>on-heap</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8654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内容提纲</a:t>
            </a:r>
            <a:endParaRPr lang="zh-CN" altLang="en-US" dirty="0"/>
          </a:p>
        </p:txBody>
      </p:sp>
      <p:sp>
        <p:nvSpPr>
          <p:cNvPr id="7" name="圆角矩形 6"/>
          <p:cNvSpPr/>
          <p:nvPr/>
        </p:nvSpPr>
        <p:spPr>
          <a:xfrm>
            <a:off x="2332007" y="1520225"/>
            <a:ext cx="4582122" cy="506775"/>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b="1" dirty="0" smtClean="0">
                <a:latin typeface="微软雅黑" panose="020B0503020204020204" pitchFamily="34" charset="-122"/>
                <a:ea typeface="微软雅黑" panose="020B0503020204020204" pitchFamily="34" charset="-122"/>
              </a:rPr>
              <a:t>选题背景和意义</a:t>
            </a:r>
            <a:endParaRPr lang="zh-CN" altLang="en-US" sz="2000" b="1" dirty="0">
              <a:latin typeface="微软雅黑" panose="020B0503020204020204" pitchFamily="34" charset="-122"/>
              <a:ea typeface="微软雅黑" panose="020B0503020204020204" pitchFamily="34" charset="-122"/>
            </a:endParaRPr>
          </a:p>
        </p:txBody>
      </p:sp>
      <p:sp>
        <p:nvSpPr>
          <p:cNvPr id="12" name="圆角矩形 11"/>
          <p:cNvSpPr/>
          <p:nvPr/>
        </p:nvSpPr>
        <p:spPr>
          <a:xfrm>
            <a:off x="2332007" y="2771890"/>
            <a:ext cx="4582122" cy="506775"/>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b="1" dirty="0" smtClean="0">
                <a:latin typeface="微软雅黑" panose="020B0503020204020204" pitchFamily="34" charset="-122"/>
                <a:ea typeface="微软雅黑" panose="020B0503020204020204" pitchFamily="34" charset="-122"/>
              </a:rPr>
              <a:t>本学科领域发展现状</a:t>
            </a:r>
            <a:endParaRPr lang="zh-CN" altLang="en-US" sz="2000" b="1" dirty="0">
              <a:latin typeface="微软雅黑" panose="020B0503020204020204" pitchFamily="34" charset="-122"/>
              <a:ea typeface="微软雅黑" panose="020B0503020204020204" pitchFamily="34" charset="-122"/>
            </a:endParaRPr>
          </a:p>
        </p:txBody>
      </p:sp>
      <p:sp>
        <p:nvSpPr>
          <p:cNvPr id="13" name="圆角矩形 12"/>
          <p:cNvSpPr/>
          <p:nvPr/>
        </p:nvSpPr>
        <p:spPr>
          <a:xfrm>
            <a:off x="2332007" y="4023555"/>
            <a:ext cx="4582122" cy="506775"/>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b="1" dirty="0" smtClean="0">
                <a:latin typeface="微软雅黑" panose="020B0503020204020204" pitchFamily="34" charset="-122"/>
                <a:ea typeface="微软雅黑" panose="020B0503020204020204" pitchFamily="34" charset="-122"/>
              </a:rPr>
              <a:t>主要研究内容与预期目标</a:t>
            </a:r>
            <a:endParaRPr lang="zh-CN" altLang="en-US" sz="2000" b="1" dirty="0">
              <a:latin typeface="微软雅黑" panose="020B0503020204020204" pitchFamily="34" charset="-122"/>
              <a:ea typeface="微软雅黑" panose="020B0503020204020204" pitchFamily="34" charset="-122"/>
            </a:endParaRPr>
          </a:p>
        </p:txBody>
      </p:sp>
      <p:sp>
        <p:nvSpPr>
          <p:cNvPr id="15" name="圆角矩形 14"/>
          <p:cNvSpPr/>
          <p:nvPr/>
        </p:nvSpPr>
        <p:spPr>
          <a:xfrm>
            <a:off x="2332007" y="5275220"/>
            <a:ext cx="4582122" cy="506775"/>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b="1" dirty="0" smtClean="0">
                <a:latin typeface="微软雅黑" panose="020B0503020204020204" pitchFamily="34" charset="-122"/>
                <a:ea typeface="微软雅黑" panose="020B0503020204020204" pitchFamily="34" charset="-122"/>
              </a:rPr>
              <a:t>研究计划和工作安排</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7366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研究计划和工作</a:t>
            </a:r>
            <a:r>
              <a:rPr lang="zh-CN" altLang="en-US" dirty="0" smtClean="0"/>
              <a:t>安排</a:t>
            </a:r>
            <a:endParaRPr lang="zh-CN" altLang="en-US" dirty="0"/>
          </a:p>
        </p:txBody>
      </p:sp>
      <p:sp>
        <p:nvSpPr>
          <p:cNvPr id="7" name="内容占位符 2"/>
          <p:cNvSpPr txBox="1">
            <a:spLocks/>
          </p:cNvSpPr>
          <p:nvPr/>
        </p:nvSpPr>
        <p:spPr bwMode="gray">
          <a:xfrm>
            <a:off x="850477" y="1385046"/>
            <a:ext cx="7608365" cy="5042647"/>
          </a:xfrm>
          <a:prstGeom prst="rect">
            <a:avLst/>
          </a:prstGeom>
          <a:noFill/>
          <a:ln w="19050">
            <a:solidFill>
              <a:schemeClr val="accent1"/>
            </a:solidFill>
            <a:prstDash val="dash"/>
            <a:miter lim="800000"/>
            <a:headEnd/>
            <a:tailEnd/>
          </a:ln>
          <a:effectLst/>
        </p:spPr>
        <p:txBody>
          <a:bodyPr vert="horz" wrap="square" lIns="91440" tIns="90000" rIns="91440" bIns="90000" numCol="1" anchor="ctr" anchorCtr="0" compatLnSpc="1">
            <a:prstTxWarp prst="textNoShape">
              <a:avLst/>
            </a:prstTxWarp>
            <a:normAutofit/>
          </a:bodyPr>
          <a:lstStyle/>
          <a:p>
            <a:r>
              <a:rPr lang="zh-CN" altLang="en-US" sz="2000" dirty="0">
                <a:solidFill>
                  <a:srgbClr val="FF0000"/>
                </a:solidFill>
                <a:latin typeface="微软雅黑" panose="020B0503020204020204" pitchFamily="34" charset="-122"/>
                <a:ea typeface="微软雅黑" panose="020B0503020204020204" pitchFamily="34" charset="-122"/>
              </a:rPr>
              <a:t>研究计划和工作安排：</a:t>
            </a:r>
            <a:endParaRPr lang="en-US" altLang="zh-CN" sz="2000" dirty="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Clr>
                <a:schemeClr val="accent1"/>
              </a:buClr>
              <a:buFont typeface="Wingdings" panose="05000000000000000000" pitchFamily="2" charset="2"/>
              <a:buChar char="ü"/>
            </a:pPr>
            <a:r>
              <a:rPr lang="en-US" altLang="zh-CN" sz="1600" dirty="0">
                <a:latin typeface="微软雅黑" panose="020B0503020204020204" pitchFamily="34" charset="-122"/>
                <a:ea typeface="微软雅黑" panose="020B0503020204020204" pitchFamily="34" charset="-122"/>
              </a:rPr>
              <a:t>2015.04</a:t>
            </a:r>
            <a:r>
              <a:rPr lang="zh-CN" altLang="zh-CN" sz="1600" dirty="0">
                <a:latin typeface="微软雅黑" panose="020B0503020204020204" pitchFamily="34" charset="-122"/>
                <a:ea typeface="微软雅黑" panose="020B0503020204020204" pitchFamily="34" charset="-122"/>
              </a:rPr>
              <a:t>至</a:t>
            </a:r>
            <a:r>
              <a:rPr lang="en-US" altLang="zh-CN" sz="1600" dirty="0" smtClean="0">
                <a:latin typeface="微软雅黑" panose="020B0503020204020204" pitchFamily="34" charset="-122"/>
                <a:ea typeface="微软雅黑" panose="020B0503020204020204" pitchFamily="34" charset="-122"/>
              </a:rPr>
              <a:t>2013.05</a:t>
            </a:r>
          </a:p>
          <a:p>
            <a:pPr marL="742950" lvl="1" indent="-285750">
              <a:lnSpc>
                <a:spcPct val="150000"/>
              </a:lnSpc>
              <a:buClr>
                <a:schemeClr val="accent1"/>
              </a:buClr>
              <a:buFont typeface="Wingdings" panose="05000000000000000000" pitchFamily="2" charset="2"/>
              <a:buChar char="n"/>
            </a:pPr>
            <a:r>
              <a:rPr lang="zh-CN" altLang="zh-CN" sz="1600" dirty="0" smtClean="0">
                <a:latin typeface="微软雅黑" panose="020B0503020204020204" pitchFamily="34" charset="-122"/>
                <a:ea typeface="微软雅黑" panose="020B0503020204020204" pitchFamily="34" charset="-122"/>
              </a:rPr>
              <a:t>调研内存数据网格相关文献，</a:t>
            </a:r>
            <a:r>
              <a:rPr lang="zh-CN" altLang="zh-CN" sz="1600" dirty="0">
                <a:latin typeface="微软雅黑" panose="020B0503020204020204" pitchFamily="34" charset="-122"/>
                <a:ea typeface="微软雅黑" panose="020B0503020204020204" pitchFamily="34" charset="-122"/>
              </a:rPr>
              <a:t>设计出内存数据网格</a:t>
            </a:r>
            <a:r>
              <a:rPr lang="en-US" altLang="zh-CN" sz="1600" dirty="0">
                <a:latin typeface="微软雅黑" panose="020B0503020204020204" pitchFamily="34" charset="-122"/>
                <a:ea typeface="微软雅黑" panose="020B0503020204020204" pitchFamily="34" charset="-122"/>
              </a:rPr>
              <a:t>Cache-Aside</a:t>
            </a:r>
            <a:r>
              <a:rPr lang="zh-CN" altLang="zh-CN" sz="1600" dirty="0">
                <a:latin typeface="微软雅黑" panose="020B0503020204020204" pitchFamily="34" charset="-122"/>
                <a:ea typeface="微软雅黑" panose="020B0503020204020204" pitchFamily="34" charset="-122"/>
              </a:rPr>
              <a:t>架构</a:t>
            </a:r>
            <a:r>
              <a:rPr lang="zh-CN"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Clr>
                <a:schemeClr val="accent1"/>
              </a:buClr>
              <a:buFont typeface="Wingdings" panose="05000000000000000000" pitchFamily="2" charset="2"/>
              <a:buChar char="ü"/>
            </a:pPr>
            <a:r>
              <a:rPr lang="en-US" altLang="zh-CN" sz="1600" dirty="0">
                <a:latin typeface="微软雅黑" panose="020B0503020204020204" pitchFamily="34" charset="-122"/>
                <a:ea typeface="微软雅黑" panose="020B0503020204020204" pitchFamily="34" charset="-122"/>
              </a:rPr>
              <a:t>2015.06</a:t>
            </a:r>
            <a:r>
              <a:rPr lang="zh-CN" altLang="zh-CN" sz="1600" dirty="0">
                <a:latin typeface="微软雅黑" panose="020B0503020204020204" pitchFamily="34" charset="-122"/>
                <a:ea typeface="微软雅黑" panose="020B0503020204020204" pitchFamily="34" charset="-122"/>
              </a:rPr>
              <a:t>至</a:t>
            </a:r>
            <a:r>
              <a:rPr lang="en-US" altLang="zh-CN" sz="1600" dirty="0" smtClean="0">
                <a:latin typeface="微软雅黑" panose="020B0503020204020204" pitchFamily="34" charset="-122"/>
                <a:ea typeface="微软雅黑" panose="020B0503020204020204" pitchFamily="34" charset="-122"/>
              </a:rPr>
              <a:t>2015.07</a:t>
            </a:r>
          </a:p>
          <a:p>
            <a:pPr marL="742950" lvl="1" indent="-285750">
              <a:lnSpc>
                <a:spcPct val="150000"/>
              </a:lnSpc>
              <a:buClr>
                <a:schemeClr val="accent1"/>
              </a:buClr>
              <a:buFont typeface="Wingdings" panose="05000000000000000000" pitchFamily="2" charset="2"/>
              <a:buChar char="n"/>
            </a:pPr>
            <a:r>
              <a:rPr lang="en-US" altLang="zh-CN" sz="1600"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研究关系型</a:t>
            </a:r>
            <a:r>
              <a:rPr lang="zh-CN" altLang="zh-CN" sz="1600" dirty="0">
                <a:latin typeface="微软雅黑" panose="020B0503020204020204" pitchFamily="34" charset="-122"/>
                <a:ea typeface="微软雅黑" panose="020B0503020204020204" pitchFamily="34" charset="-122"/>
              </a:rPr>
              <a:t>数据模型</a:t>
            </a:r>
            <a:r>
              <a:rPr lang="zh-CN" altLang="zh-CN" sz="1600" dirty="0" smtClean="0">
                <a:latin typeface="微软雅黑" panose="020B0503020204020204" pitchFamily="34" charset="-122"/>
                <a:ea typeface="微软雅黑" panose="020B0503020204020204" pitchFamily="34" charset="-122"/>
              </a:rPr>
              <a:t>和</a:t>
            </a:r>
            <a:r>
              <a:rPr lang="x-none" altLang="zh-CN" sz="1600" dirty="0" smtClean="0">
                <a:latin typeface="微软雅黑" panose="020B0503020204020204" pitchFamily="34" charset="-122"/>
                <a:ea typeface="微软雅黑" panose="020B0503020204020204" pitchFamily="34" charset="-122"/>
              </a:rPr>
              <a:t>key/value </a:t>
            </a:r>
            <a:r>
              <a:rPr lang="zh-CN" altLang="zh-CN" sz="1600" dirty="0">
                <a:latin typeface="微软雅黑" panose="020B0503020204020204" pitchFamily="34" charset="-122"/>
                <a:ea typeface="微软雅黑" panose="020B0503020204020204" pitchFamily="34" charset="-122"/>
              </a:rPr>
              <a:t>数据模型，以及开源工具</a:t>
            </a:r>
            <a:r>
              <a:rPr lang="x-none" altLang="zh-CN" sz="1600" dirty="0">
                <a:latin typeface="微软雅黑" panose="020B0503020204020204" pitchFamily="34" charset="-122"/>
                <a:ea typeface="微软雅黑" panose="020B0503020204020204" pitchFamily="34" charset="-122"/>
              </a:rPr>
              <a:t>cglib</a:t>
            </a:r>
            <a:r>
              <a:rPr lang="zh-CN" altLang="zh-CN" sz="1600" dirty="0">
                <a:latin typeface="微软雅黑" panose="020B0503020204020204" pitchFamily="34" charset="-122"/>
                <a:ea typeface="微软雅黑" panose="020B0503020204020204" pitchFamily="34" charset="-122"/>
              </a:rPr>
              <a:t>， 实现数据的局部自动加载</a:t>
            </a:r>
            <a:r>
              <a:rPr lang="zh-CN"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Clr>
                <a:schemeClr val="accent1"/>
              </a:buClr>
              <a:buFont typeface="Wingdings" panose="05000000000000000000" pitchFamily="2" charset="2"/>
              <a:buChar char="ü"/>
            </a:pPr>
            <a:r>
              <a:rPr lang="en-US" altLang="zh-CN" sz="1600" dirty="0">
                <a:latin typeface="微软雅黑" panose="020B0503020204020204" pitchFamily="34" charset="-122"/>
                <a:ea typeface="微软雅黑" panose="020B0503020204020204" pitchFamily="34" charset="-122"/>
              </a:rPr>
              <a:t>2015.08</a:t>
            </a:r>
            <a:r>
              <a:rPr lang="zh-CN" altLang="zh-CN" sz="1600" dirty="0">
                <a:latin typeface="微软雅黑" panose="020B0503020204020204" pitchFamily="34" charset="-122"/>
                <a:ea typeface="微软雅黑" panose="020B0503020204020204" pitchFamily="34" charset="-122"/>
              </a:rPr>
              <a:t>至</a:t>
            </a:r>
            <a:r>
              <a:rPr lang="en-US" altLang="zh-CN" sz="1600" dirty="0" smtClean="0">
                <a:latin typeface="微软雅黑" panose="020B0503020204020204" pitchFamily="34" charset="-122"/>
                <a:ea typeface="微软雅黑" panose="020B0503020204020204" pitchFamily="34" charset="-122"/>
              </a:rPr>
              <a:t>2015.11</a:t>
            </a:r>
          </a:p>
          <a:p>
            <a:pPr marL="742950" lvl="1" indent="-285750">
              <a:lnSpc>
                <a:spcPct val="150000"/>
              </a:lnSpc>
              <a:buClr>
                <a:schemeClr val="accent1"/>
              </a:buClr>
              <a:buFont typeface="Wingdings" panose="05000000000000000000" pitchFamily="2" charset="2"/>
              <a:buChar char="n"/>
            </a:pPr>
            <a:r>
              <a:rPr lang="zh-CN" altLang="en-US" sz="1600" dirty="0" smtClean="0">
                <a:latin typeface="微软雅黑" panose="020B0503020204020204" pitchFamily="34" charset="-122"/>
                <a:ea typeface="微软雅黑" panose="020B0503020204020204" pitchFamily="34" charset="-122"/>
              </a:rPr>
              <a:t>从</a:t>
            </a:r>
            <a:r>
              <a:rPr lang="en-US" altLang="zh-CN" sz="1600" dirty="0" smtClean="0">
                <a:latin typeface="微软雅黑" panose="020B0503020204020204" pitchFamily="34" charset="-122"/>
                <a:ea typeface="微软雅黑" panose="020B0503020204020204" pitchFamily="34" charset="-122"/>
              </a:rPr>
              <a:t>JDBC</a:t>
            </a:r>
            <a:r>
              <a:rPr lang="zh-CN" altLang="en-US" sz="1600" dirty="0" smtClean="0">
                <a:latin typeface="微软雅黑" panose="020B0503020204020204" pitchFamily="34" charset="-122"/>
                <a:ea typeface="微软雅黑" panose="020B0503020204020204" pitchFamily="34" charset="-122"/>
              </a:rPr>
              <a:t>接口、</a:t>
            </a:r>
            <a:r>
              <a:rPr lang="en-US" altLang="zh-CN" sz="1600" dirty="0" err="1" smtClean="0">
                <a:latin typeface="微软雅黑" panose="020B0503020204020204" pitchFamily="34" charset="-122"/>
                <a:ea typeface="微软雅黑" panose="020B0503020204020204" pitchFamily="34" charset="-122"/>
              </a:rPr>
              <a:t>sql</a:t>
            </a:r>
            <a:r>
              <a:rPr lang="zh-CN" altLang="en-US" sz="1600" dirty="0" smtClean="0">
                <a:latin typeface="微软雅黑" panose="020B0503020204020204" pitchFamily="34" charset="-122"/>
                <a:ea typeface="微软雅黑" panose="020B0503020204020204" pitchFamily="34" charset="-122"/>
              </a:rPr>
              <a:t>解析、数据类型扩展、连接池管理等方面实现数据访问的透明集成。</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Clr>
                <a:schemeClr val="accent1"/>
              </a:buClr>
              <a:buFont typeface="Wingdings" panose="05000000000000000000" pitchFamily="2" charset="2"/>
              <a:buChar char="ü"/>
            </a:pPr>
            <a:r>
              <a:rPr lang="en-US" altLang="zh-CN" sz="1600" dirty="0" smtClean="0">
                <a:latin typeface="微软雅黑" panose="020B0503020204020204" pitchFamily="34" charset="-122"/>
                <a:ea typeface="微软雅黑" panose="020B0503020204020204" pitchFamily="34" charset="-122"/>
              </a:rPr>
              <a:t>2015.12</a:t>
            </a:r>
            <a:r>
              <a:rPr lang="zh-CN" altLang="zh-CN" sz="1600" dirty="0" smtClean="0">
                <a:latin typeface="微软雅黑" panose="020B0503020204020204" pitchFamily="34" charset="-122"/>
                <a:ea typeface="微软雅黑" panose="020B0503020204020204" pitchFamily="34" charset="-122"/>
              </a:rPr>
              <a:t>至</a:t>
            </a:r>
            <a:r>
              <a:rPr lang="en-US" altLang="zh-CN" sz="1600" dirty="0" smtClean="0">
                <a:latin typeface="微软雅黑" panose="020B0503020204020204" pitchFamily="34" charset="-122"/>
                <a:ea typeface="微软雅黑" panose="020B0503020204020204" pitchFamily="34" charset="-122"/>
              </a:rPr>
              <a:t>2016.03</a:t>
            </a:r>
          </a:p>
          <a:p>
            <a:pPr marL="742950" lvl="1" indent="-285750">
              <a:lnSpc>
                <a:spcPct val="150000"/>
              </a:lnSpc>
              <a:buClr>
                <a:schemeClr val="accent1"/>
              </a:buClr>
              <a:buFont typeface="Wingdings" panose="05000000000000000000" pitchFamily="2" charset="2"/>
              <a:buChar char="n"/>
            </a:pPr>
            <a:r>
              <a:rPr lang="zh-CN" altLang="zh-CN" sz="1600" dirty="0" smtClean="0">
                <a:latin typeface="微软雅黑" panose="020B0503020204020204" pitchFamily="34" charset="-122"/>
                <a:ea typeface="微软雅黑" panose="020B0503020204020204" pitchFamily="34" charset="-122"/>
              </a:rPr>
              <a:t>研究不同存储模型下的</a:t>
            </a:r>
            <a:r>
              <a:rPr lang="zh-CN" altLang="zh-CN" sz="1600" dirty="0">
                <a:latin typeface="微软雅黑" panose="020B0503020204020204" pitchFamily="34" charset="-122"/>
                <a:ea typeface="微软雅黑" panose="020B0503020204020204" pitchFamily="34" charset="-122"/>
              </a:rPr>
              <a:t>堆外存储性能，在系统中添加对堆外存储的支持。</a:t>
            </a:r>
          </a:p>
          <a:p>
            <a:pPr marL="285750" indent="-285750">
              <a:lnSpc>
                <a:spcPct val="150000"/>
              </a:lnSpc>
              <a:buClr>
                <a:schemeClr val="accent1"/>
              </a:buClr>
              <a:buFont typeface="Wingdings" panose="05000000000000000000" pitchFamily="2" charset="2"/>
              <a:buChar char="ü"/>
            </a:pPr>
            <a:r>
              <a:rPr lang="en-US" altLang="zh-CN" sz="1600" dirty="0">
                <a:latin typeface="微软雅黑" panose="020B0503020204020204" pitchFamily="34" charset="-122"/>
                <a:ea typeface="微软雅黑" panose="020B0503020204020204" pitchFamily="34" charset="-122"/>
              </a:rPr>
              <a:t>2016.04</a:t>
            </a:r>
            <a:r>
              <a:rPr lang="zh-CN" altLang="zh-CN" sz="1600" dirty="0">
                <a:latin typeface="微软雅黑" panose="020B0503020204020204" pitchFamily="34" charset="-122"/>
                <a:ea typeface="微软雅黑" panose="020B0503020204020204" pitchFamily="34" charset="-122"/>
              </a:rPr>
              <a:t>至</a:t>
            </a:r>
            <a:r>
              <a:rPr lang="en-US" altLang="zh-CN" sz="1600" dirty="0" smtClean="0">
                <a:latin typeface="微软雅黑" panose="020B0503020204020204" pitchFamily="34" charset="-122"/>
                <a:ea typeface="微软雅黑" panose="020B0503020204020204" pitchFamily="34" charset="-122"/>
              </a:rPr>
              <a:t>2016.05</a:t>
            </a:r>
          </a:p>
          <a:p>
            <a:pPr marL="742950" lvl="1" indent="-285750">
              <a:lnSpc>
                <a:spcPct val="150000"/>
              </a:lnSpc>
              <a:buClr>
                <a:schemeClr val="accent1"/>
              </a:buClr>
              <a:buFont typeface="Wingdings" panose="05000000000000000000" pitchFamily="2" charset="2"/>
              <a:buChar char="n"/>
            </a:pPr>
            <a:r>
              <a:rPr lang="zh-CN" altLang="zh-CN" sz="1600" dirty="0" smtClean="0">
                <a:latin typeface="微软雅黑" panose="020B0503020204020204" pitchFamily="34" charset="-122"/>
                <a:ea typeface="微软雅黑" panose="020B0503020204020204" pitchFamily="34" charset="-122"/>
              </a:rPr>
              <a:t>总结</a:t>
            </a:r>
            <a:r>
              <a:rPr lang="zh-CN" altLang="zh-CN" sz="1600" dirty="0">
                <a:latin typeface="微软雅黑" panose="020B0503020204020204" pitchFamily="34" charset="-122"/>
                <a:ea typeface="微软雅黑" panose="020B0503020204020204" pitchFamily="34" charset="-122"/>
              </a:rPr>
              <a:t>系统开发工作，撰写硕士论文。</a:t>
            </a:r>
          </a:p>
          <a:p>
            <a:pPr>
              <a:buClr>
                <a:schemeClr val="accent1"/>
              </a:buClr>
            </a:pPr>
            <a:endParaRPr lang="zh-CN"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93820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致谢</a:t>
            </a:r>
            <a:endParaRPr lang="zh-CN" altLang="en-US" dirty="0"/>
          </a:p>
        </p:txBody>
      </p:sp>
      <p:sp>
        <p:nvSpPr>
          <p:cNvPr id="4" name="矩形 3"/>
          <p:cNvSpPr/>
          <p:nvPr/>
        </p:nvSpPr>
        <p:spPr>
          <a:xfrm>
            <a:off x="2171342" y="2967335"/>
            <a:ext cx="4801314" cy="707886"/>
          </a:xfrm>
          <a:prstGeom prst="rect">
            <a:avLst/>
          </a:prstGeom>
          <a:noFill/>
        </p:spPr>
        <p:txBody>
          <a:bodyPr wrap="none" lIns="91440" tIns="45720" rIns="91440" bIns="45720">
            <a:spAutoFit/>
          </a:bodyPr>
          <a:lstStyle/>
          <a:p>
            <a:pPr algn="ctr"/>
            <a:r>
              <a:rPr lang="zh-CN" altLang="en-US" sz="4000" b="0" cap="none" spc="0" dirty="0" smtClea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敬请老师批评指正！</a:t>
            </a:r>
            <a:endParaRPr lang="zh-CN" altLang="en-US" sz="4000" b="0" cap="none" spc="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616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选题背景和</a:t>
            </a:r>
            <a:r>
              <a:rPr lang="zh-CN" altLang="en-US" dirty="0" smtClean="0"/>
              <a:t>意义 </a:t>
            </a:r>
            <a:r>
              <a:rPr lang="en-US" altLang="zh-CN" sz="1800" dirty="0" smtClean="0"/>
              <a:t>—— </a:t>
            </a:r>
            <a:r>
              <a:rPr lang="zh-CN" altLang="zh-CN" sz="1800" dirty="0" smtClean="0"/>
              <a:t>关系型</a:t>
            </a:r>
            <a:r>
              <a:rPr lang="zh-CN" altLang="zh-CN" sz="1800" dirty="0"/>
              <a:t>数据库的局限性</a:t>
            </a:r>
            <a:endParaRPr lang="zh-CN" altLang="en-US" sz="1800" dirty="0"/>
          </a:p>
        </p:txBody>
      </p:sp>
      <p:grpSp>
        <p:nvGrpSpPr>
          <p:cNvPr id="74" name="组合 73"/>
          <p:cNvGrpSpPr/>
          <p:nvPr/>
        </p:nvGrpSpPr>
        <p:grpSpPr>
          <a:xfrm>
            <a:off x="576064" y="1397001"/>
            <a:ext cx="3744416" cy="4959350"/>
            <a:chOff x="683568" y="1412776"/>
            <a:chExt cx="3744416" cy="4680521"/>
          </a:xfrm>
        </p:grpSpPr>
        <p:sp>
          <p:nvSpPr>
            <p:cNvPr id="75" name="矩形 74"/>
            <p:cNvSpPr/>
            <p:nvPr/>
          </p:nvSpPr>
          <p:spPr>
            <a:xfrm>
              <a:off x="683568" y="1412777"/>
              <a:ext cx="3744416" cy="4680520"/>
            </a:xfrm>
            <a:prstGeom prst="rect">
              <a:avLst/>
            </a:prstGeom>
            <a:noFill/>
            <a:ln>
              <a:solidFill>
                <a:schemeClr val="accent2"/>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grpSp>
          <p:nvGrpSpPr>
            <p:cNvPr id="76" name="组合 75"/>
            <p:cNvGrpSpPr/>
            <p:nvPr/>
          </p:nvGrpSpPr>
          <p:grpSpPr>
            <a:xfrm>
              <a:off x="899591" y="1869975"/>
              <a:ext cx="3312369" cy="1277186"/>
              <a:chOff x="899591" y="1869975"/>
              <a:chExt cx="3312369" cy="1277186"/>
            </a:xfrm>
          </p:grpSpPr>
          <p:sp>
            <p:nvSpPr>
              <p:cNvPr id="84" name="矩形标注 83"/>
              <p:cNvSpPr/>
              <p:nvPr/>
            </p:nvSpPr>
            <p:spPr>
              <a:xfrm rot="16200000">
                <a:off x="1917182" y="852384"/>
                <a:ext cx="1277186" cy="3312368"/>
              </a:xfrm>
              <a:prstGeom prst="wedgeRectCallout">
                <a:avLst>
                  <a:gd name="adj1" fmla="val -39351"/>
                  <a:gd name="adj2" fmla="val 65754"/>
                </a:avLst>
              </a:prstGeom>
              <a:solidFill>
                <a:srgbClr val="E4ED8F"/>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85" name="矩形 84"/>
              <p:cNvSpPr/>
              <p:nvPr/>
            </p:nvSpPr>
            <p:spPr>
              <a:xfrm>
                <a:off x="899592" y="1916832"/>
                <a:ext cx="3312368" cy="115577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nSpc>
                    <a:spcPct val="150000"/>
                  </a:lnSpc>
                </a:pPr>
                <a:r>
                  <a:rPr lang="en-US" altLang="zh-CN" dirty="0" smtClean="0">
                    <a:latin typeface="微软雅黑" pitchFamily="34" charset="-122"/>
                    <a:ea typeface="微软雅黑" pitchFamily="34" charset="-122"/>
                  </a:rPr>
                  <a:t>1. </a:t>
                </a:r>
                <a:r>
                  <a:rPr lang="zh-CN" altLang="en-US" dirty="0" smtClean="0">
                    <a:latin typeface="微软雅黑" pitchFamily="34" charset="-122"/>
                    <a:ea typeface="微软雅黑" pitchFamily="34" charset="-122"/>
                  </a:rPr>
                  <a:t>表结构的存储方式</a:t>
                </a:r>
                <a:endParaRPr lang="en-US" altLang="zh-CN" dirty="0" smtClean="0">
                  <a:latin typeface="微软雅黑" pitchFamily="34" charset="-122"/>
                  <a:ea typeface="微软雅黑" pitchFamily="34" charset="-122"/>
                </a:endParaRPr>
              </a:p>
              <a:p>
                <a:pPr marL="742950" lvl="1" indent="-285750">
                  <a:buFont typeface="Arial" pitchFamily="34" charset="0"/>
                  <a:buChar char="•"/>
                </a:pPr>
                <a:r>
                  <a:rPr lang="zh-CN" altLang="en-US" sz="1400" dirty="0" smtClean="0">
                    <a:latin typeface="微软雅黑" pitchFamily="34" charset="-122"/>
                    <a:ea typeface="微软雅黑" pitchFamily="34" charset="-122"/>
                  </a:rPr>
                  <a:t>满足第三范式约束</a:t>
                </a:r>
                <a:endParaRPr lang="en-US" altLang="zh-CN" sz="1400" dirty="0" smtClean="0">
                  <a:latin typeface="微软雅黑" pitchFamily="34" charset="-122"/>
                  <a:ea typeface="微软雅黑" pitchFamily="34" charset="-122"/>
                </a:endParaRPr>
              </a:p>
              <a:p>
                <a:pPr marL="742950" lvl="1" indent="-285750">
                  <a:buFont typeface="Arial" pitchFamily="34" charset="0"/>
                  <a:buChar char="•"/>
                </a:pPr>
                <a:r>
                  <a:rPr lang="zh-CN" altLang="en-US" sz="1400" dirty="0" smtClean="0">
                    <a:latin typeface="微软雅黑" pitchFamily="34" charset="-122"/>
                    <a:ea typeface="微软雅黑" pitchFamily="34" charset="-122"/>
                  </a:rPr>
                  <a:t>降低数据冗余</a:t>
                </a:r>
                <a:endParaRPr lang="zh-CN" altLang="en-US" sz="1400" dirty="0">
                  <a:latin typeface="微软雅黑" pitchFamily="34" charset="-122"/>
                  <a:ea typeface="微软雅黑" pitchFamily="34" charset="-122"/>
                </a:endParaRPr>
              </a:p>
            </p:txBody>
          </p:sp>
        </p:grpSp>
        <p:grpSp>
          <p:nvGrpSpPr>
            <p:cNvPr id="77" name="组合 76"/>
            <p:cNvGrpSpPr/>
            <p:nvPr/>
          </p:nvGrpSpPr>
          <p:grpSpPr>
            <a:xfrm>
              <a:off x="827585" y="3284985"/>
              <a:ext cx="3492001" cy="1278089"/>
              <a:chOff x="827586" y="1866526"/>
              <a:chExt cx="3492001" cy="1278089"/>
            </a:xfrm>
          </p:grpSpPr>
          <p:sp>
            <p:nvSpPr>
              <p:cNvPr id="82" name="矩形标注 81"/>
              <p:cNvSpPr/>
              <p:nvPr/>
            </p:nvSpPr>
            <p:spPr>
              <a:xfrm rot="16200000">
                <a:off x="1934542" y="759570"/>
                <a:ext cx="1278089" cy="3492001"/>
              </a:xfrm>
              <a:prstGeom prst="wedgeRectCallout">
                <a:avLst>
                  <a:gd name="adj1" fmla="val -39351"/>
                  <a:gd name="adj2" fmla="val 65754"/>
                </a:avLst>
              </a:prstGeom>
              <a:solidFill>
                <a:srgbClr val="E4ED8F"/>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83" name="矩形 82"/>
              <p:cNvSpPr/>
              <p:nvPr/>
            </p:nvSpPr>
            <p:spPr>
              <a:xfrm>
                <a:off x="899592" y="1916832"/>
                <a:ext cx="3312368" cy="115577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nSpc>
                    <a:spcPct val="150000"/>
                  </a:lnSpc>
                </a:pPr>
                <a:r>
                  <a:rPr lang="en-US" altLang="zh-CN" dirty="0">
                    <a:latin typeface="微软雅黑" pitchFamily="34" charset="-122"/>
                    <a:ea typeface="微软雅黑" pitchFamily="34" charset="-122"/>
                  </a:rPr>
                  <a:t>2</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访问接口标准化</a:t>
                </a:r>
                <a:endParaRPr lang="en-US" altLang="zh-CN" dirty="0" smtClean="0">
                  <a:latin typeface="微软雅黑" pitchFamily="34" charset="-122"/>
                  <a:ea typeface="微软雅黑" pitchFamily="34" charset="-122"/>
                </a:endParaRPr>
              </a:p>
              <a:p>
                <a:pPr marL="742950" lvl="1" indent="-285750">
                  <a:buFont typeface="Arial" pitchFamily="34" charset="0"/>
                  <a:buChar char="•"/>
                </a:pPr>
                <a:r>
                  <a:rPr lang="zh-CN" altLang="en-US" sz="1400" dirty="0">
                    <a:latin typeface="微软雅黑" pitchFamily="34" charset="-122"/>
                    <a:ea typeface="微软雅黑" pitchFamily="34" charset="-122"/>
                  </a:rPr>
                  <a:t>保证了</a:t>
                </a:r>
                <a:r>
                  <a:rPr lang="zh-CN" altLang="en-US" sz="1400" dirty="0" smtClean="0">
                    <a:latin typeface="微软雅黑" pitchFamily="34" charset="-122"/>
                    <a:ea typeface="微软雅黑" pitchFamily="34" charset="-122"/>
                  </a:rPr>
                  <a:t>数据访问规范</a:t>
                </a:r>
                <a:endParaRPr lang="en-US" altLang="zh-CN" sz="1400" dirty="0" smtClean="0">
                  <a:latin typeface="微软雅黑" pitchFamily="34" charset="-122"/>
                  <a:ea typeface="微软雅黑" pitchFamily="34" charset="-122"/>
                </a:endParaRPr>
              </a:p>
            </p:txBody>
          </p:sp>
        </p:grpSp>
        <p:grpSp>
          <p:nvGrpSpPr>
            <p:cNvPr id="78" name="组合 77"/>
            <p:cNvGrpSpPr/>
            <p:nvPr/>
          </p:nvGrpSpPr>
          <p:grpSpPr>
            <a:xfrm>
              <a:off x="827585" y="4731391"/>
              <a:ext cx="3492000" cy="1278089"/>
              <a:chOff x="827585" y="1866525"/>
              <a:chExt cx="3492000" cy="1278089"/>
            </a:xfrm>
          </p:grpSpPr>
          <p:sp>
            <p:nvSpPr>
              <p:cNvPr id="80" name="矩形标注 79"/>
              <p:cNvSpPr/>
              <p:nvPr/>
            </p:nvSpPr>
            <p:spPr>
              <a:xfrm rot="16200000">
                <a:off x="1934540" y="759570"/>
                <a:ext cx="1278089" cy="3492000"/>
              </a:xfrm>
              <a:prstGeom prst="wedgeRectCallout">
                <a:avLst>
                  <a:gd name="adj1" fmla="val -39351"/>
                  <a:gd name="adj2" fmla="val 65754"/>
                </a:avLst>
              </a:prstGeom>
              <a:solidFill>
                <a:srgbClr val="E4ED8F"/>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81" name="矩形 80"/>
              <p:cNvSpPr/>
              <p:nvPr/>
            </p:nvSpPr>
            <p:spPr>
              <a:xfrm>
                <a:off x="899592" y="1916832"/>
                <a:ext cx="3312368" cy="115577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nSpc>
                    <a:spcPct val="150000"/>
                  </a:lnSpc>
                </a:pPr>
                <a:r>
                  <a:rPr lang="en-US" altLang="zh-CN" dirty="0">
                    <a:latin typeface="微软雅黑" pitchFamily="34" charset="-122"/>
                    <a:ea typeface="微软雅黑" pitchFamily="34" charset="-122"/>
                  </a:rPr>
                  <a:t>3</a:t>
                </a:r>
                <a:r>
                  <a:rPr lang="en-US" altLang="zh-CN" dirty="0" smtClean="0">
                    <a:latin typeface="微软雅黑" pitchFamily="34" charset="-122"/>
                    <a:ea typeface="微软雅黑" pitchFamily="34" charset="-122"/>
                  </a:rPr>
                  <a:t>. </a:t>
                </a:r>
                <a:r>
                  <a:rPr lang="zh-CN" altLang="en-US" dirty="0">
                    <a:latin typeface="微软雅黑" pitchFamily="34" charset="-122"/>
                    <a:ea typeface="微软雅黑" pitchFamily="34" charset="-122"/>
                  </a:rPr>
                  <a:t>基于</a:t>
                </a:r>
                <a:r>
                  <a:rPr lang="zh-CN" altLang="en-US" dirty="0" smtClean="0">
                    <a:latin typeface="微软雅黑" pitchFamily="34" charset="-122"/>
                    <a:ea typeface="微软雅黑" pitchFamily="34" charset="-122"/>
                  </a:rPr>
                  <a:t>磁盘集中存储</a:t>
                </a:r>
                <a:endParaRPr lang="en-US" altLang="zh-CN" dirty="0" smtClean="0">
                  <a:latin typeface="微软雅黑" pitchFamily="34" charset="-122"/>
                  <a:ea typeface="微软雅黑" pitchFamily="34" charset="-122"/>
                </a:endParaRPr>
              </a:p>
              <a:p>
                <a:pPr marL="742950" lvl="1" indent="-285750">
                  <a:buFont typeface="Arial" pitchFamily="34" charset="0"/>
                  <a:buChar char="•"/>
                </a:pPr>
                <a:r>
                  <a:rPr lang="zh-CN" altLang="en-US" sz="1400" dirty="0" smtClean="0">
                    <a:latin typeface="微软雅黑" pitchFamily="34" charset="-122"/>
                    <a:ea typeface="微软雅黑" pitchFamily="34" charset="-122"/>
                  </a:rPr>
                  <a:t>相比内存有更大的存储空间</a:t>
                </a:r>
                <a:endParaRPr lang="en-US" altLang="zh-CN" sz="1400" dirty="0" smtClean="0">
                  <a:latin typeface="微软雅黑" pitchFamily="34" charset="-122"/>
                  <a:ea typeface="微软雅黑" pitchFamily="34" charset="-122"/>
                </a:endParaRPr>
              </a:p>
              <a:p>
                <a:pPr marL="742950" lvl="1" indent="-285750">
                  <a:buFont typeface="Arial" pitchFamily="34" charset="0"/>
                  <a:buChar char="•"/>
                </a:pPr>
                <a:r>
                  <a:rPr lang="zh-CN" altLang="en-US" sz="1400" dirty="0">
                    <a:latin typeface="微软雅黑" pitchFamily="34" charset="-122"/>
                    <a:ea typeface="微软雅黑" pitchFamily="34" charset="-122"/>
                  </a:rPr>
                  <a:t>易于数据一致性</a:t>
                </a:r>
                <a:r>
                  <a:rPr lang="zh-CN" altLang="en-US" sz="1400" dirty="0" smtClean="0">
                    <a:latin typeface="微软雅黑" pitchFamily="34" charset="-122"/>
                    <a:ea typeface="微软雅黑" pitchFamily="34" charset="-122"/>
                  </a:rPr>
                  <a:t>维护</a:t>
                </a:r>
                <a:endParaRPr lang="zh-CN" altLang="en-US" sz="1400" dirty="0">
                  <a:latin typeface="微软雅黑" pitchFamily="34" charset="-122"/>
                  <a:ea typeface="微软雅黑" pitchFamily="34" charset="-122"/>
                </a:endParaRPr>
              </a:p>
            </p:txBody>
          </p:sp>
        </p:grpSp>
        <p:sp>
          <p:nvSpPr>
            <p:cNvPr id="79" name="矩形 78"/>
            <p:cNvSpPr/>
            <p:nvPr/>
          </p:nvSpPr>
          <p:spPr>
            <a:xfrm>
              <a:off x="827584" y="1412776"/>
              <a:ext cx="3492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微软雅黑" pitchFamily="34" charset="-122"/>
                  <a:ea typeface="微软雅黑" pitchFamily="34" charset="-122"/>
                </a:rPr>
                <a:t>传统关系数据库的特点</a:t>
              </a:r>
              <a:endParaRPr lang="zh-CN" altLang="en-US" sz="2000" b="1" dirty="0">
                <a:solidFill>
                  <a:schemeClr val="tx1"/>
                </a:solidFill>
                <a:latin typeface="微软雅黑" pitchFamily="34" charset="-122"/>
                <a:ea typeface="微软雅黑" pitchFamily="34" charset="-122"/>
              </a:endParaRPr>
            </a:p>
          </p:txBody>
        </p:sp>
      </p:grpSp>
      <p:pic>
        <p:nvPicPr>
          <p:cNvPr id="86" name="Picture 2" descr="C:\Users\muye\Desktop\Lab\开题报告\中期报告\王彦士\论文\配图\Relational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3657" y="3575340"/>
            <a:ext cx="3733334" cy="2166667"/>
          </a:xfrm>
          <a:prstGeom prst="rect">
            <a:avLst/>
          </a:prstGeom>
          <a:noFill/>
          <a:ln>
            <a:noFill/>
          </a:ln>
          <a:effectLst/>
        </p:spPr>
      </p:pic>
    </p:spTree>
    <p:extLst>
      <p:ext uri="{BB962C8B-B14F-4D97-AF65-F5344CB8AC3E}">
        <p14:creationId xmlns:p14="http://schemas.microsoft.com/office/powerpoint/2010/main" val="1001877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选题背景和</a:t>
            </a:r>
            <a:r>
              <a:rPr lang="zh-CN" altLang="en-US" dirty="0" smtClean="0"/>
              <a:t>意义 </a:t>
            </a:r>
            <a:r>
              <a:rPr lang="en-US" altLang="zh-CN" sz="1800" dirty="0" smtClean="0"/>
              <a:t>—— </a:t>
            </a:r>
            <a:r>
              <a:rPr lang="zh-CN" altLang="zh-CN" sz="1800" dirty="0" smtClean="0"/>
              <a:t>关系型</a:t>
            </a:r>
            <a:r>
              <a:rPr lang="zh-CN" altLang="zh-CN" sz="1800" dirty="0"/>
              <a:t>数据库的局限性</a:t>
            </a:r>
            <a:endParaRPr lang="zh-CN" altLang="en-US" sz="1800" dirty="0"/>
          </a:p>
        </p:txBody>
      </p:sp>
      <p:grpSp>
        <p:nvGrpSpPr>
          <p:cNvPr id="16" name="组合 15"/>
          <p:cNvGrpSpPr/>
          <p:nvPr/>
        </p:nvGrpSpPr>
        <p:grpSpPr>
          <a:xfrm>
            <a:off x="683568" y="1484783"/>
            <a:ext cx="3744416" cy="2216754"/>
            <a:chOff x="683568" y="1484783"/>
            <a:chExt cx="3744416" cy="2216754"/>
          </a:xfrm>
        </p:grpSpPr>
        <p:sp>
          <p:nvSpPr>
            <p:cNvPr id="17" name="矩形标注 16"/>
            <p:cNvSpPr/>
            <p:nvPr/>
          </p:nvSpPr>
          <p:spPr>
            <a:xfrm rot="16200000">
              <a:off x="2359314" y="1540738"/>
              <a:ext cx="428540" cy="3492000"/>
            </a:xfrm>
            <a:prstGeom prst="wedgeRectCallout">
              <a:avLst>
                <a:gd name="adj1" fmla="val -39351"/>
                <a:gd name="adj2" fmla="val 65754"/>
              </a:avLst>
            </a:prstGeom>
            <a:solidFill>
              <a:srgbClr val="E4ED8F"/>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18" name="矩形标注 17"/>
            <p:cNvSpPr/>
            <p:nvPr/>
          </p:nvSpPr>
          <p:spPr>
            <a:xfrm rot="16200000">
              <a:off x="2357585" y="957369"/>
              <a:ext cx="432000" cy="3492000"/>
            </a:xfrm>
            <a:prstGeom prst="wedgeRectCallout">
              <a:avLst>
                <a:gd name="adj1" fmla="val -39351"/>
                <a:gd name="adj2" fmla="val 65754"/>
              </a:avLst>
            </a:prstGeom>
            <a:solidFill>
              <a:srgbClr val="E4ED8F"/>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grpSp>
          <p:nvGrpSpPr>
            <p:cNvPr id="19" name="组合 18"/>
            <p:cNvGrpSpPr/>
            <p:nvPr/>
          </p:nvGrpSpPr>
          <p:grpSpPr>
            <a:xfrm>
              <a:off x="683568" y="1484783"/>
              <a:ext cx="3744416" cy="2216754"/>
              <a:chOff x="683568" y="1412776"/>
              <a:chExt cx="3744416" cy="2216754"/>
            </a:xfrm>
          </p:grpSpPr>
          <p:sp>
            <p:nvSpPr>
              <p:cNvPr id="20" name="矩形 19"/>
              <p:cNvSpPr/>
              <p:nvPr/>
            </p:nvSpPr>
            <p:spPr>
              <a:xfrm>
                <a:off x="683568" y="1412777"/>
                <a:ext cx="3744416" cy="2216753"/>
              </a:xfrm>
              <a:prstGeom prst="rect">
                <a:avLst/>
              </a:prstGeom>
              <a:noFill/>
              <a:ln>
                <a:solidFill>
                  <a:schemeClr val="accent2"/>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grpSp>
            <p:nvGrpSpPr>
              <p:cNvPr id="21" name="组合 20"/>
              <p:cNvGrpSpPr/>
              <p:nvPr/>
            </p:nvGrpSpPr>
            <p:grpSpPr>
              <a:xfrm>
                <a:off x="827585" y="1844873"/>
                <a:ext cx="3600399" cy="432000"/>
                <a:chOff x="827585" y="1844873"/>
                <a:chExt cx="3600399" cy="432000"/>
              </a:xfrm>
            </p:grpSpPr>
            <p:sp>
              <p:nvSpPr>
                <p:cNvPr id="25" name="矩形标注 24"/>
                <p:cNvSpPr/>
                <p:nvPr/>
              </p:nvSpPr>
              <p:spPr>
                <a:xfrm rot="16200000">
                  <a:off x="2357585" y="314873"/>
                  <a:ext cx="432000" cy="3492000"/>
                </a:xfrm>
                <a:prstGeom prst="wedgeRectCallout">
                  <a:avLst>
                    <a:gd name="adj1" fmla="val -39351"/>
                    <a:gd name="adj2" fmla="val 65754"/>
                  </a:avLst>
                </a:prstGeom>
                <a:solidFill>
                  <a:srgbClr val="E4ED8F"/>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26" name="矩形 25"/>
                <p:cNvSpPr/>
                <p:nvPr/>
              </p:nvSpPr>
              <p:spPr>
                <a:xfrm>
                  <a:off x="935985" y="1864703"/>
                  <a:ext cx="3491999" cy="41217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r>
                    <a:rPr lang="en-US" altLang="zh-CN" dirty="0" smtClean="0">
                      <a:latin typeface="微软雅黑" pitchFamily="34" charset="-122"/>
                      <a:ea typeface="微软雅黑" pitchFamily="34" charset="-122"/>
                    </a:rPr>
                    <a:t>1. </a:t>
                  </a:r>
                  <a:r>
                    <a:rPr lang="zh-CN" altLang="en-US" dirty="0" smtClean="0">
                      <a:latin typeface="微软雅黑" pitchFamily="34" charset="-122"/>
                      <a:ea typeface="微软雅黑" pitchFamily="34" charset="-122"/>
                    </a:rPr>
                    <a:t>海量用户</a:t>
                  </a:r>
                  <a:endParaRPr lang="en-US" altLang="zh-CN" dirty="0" smtClean="0">
                    <a:latin typeface="微软雅黑" pitchFamily="34" charset="-122"/>
                    <a:ea typeface="微软雅黑" pitchFamily="34" charset="-122"/>
                  </a:endParaRPr>
                </a:p>
              </p:txBody>
            </p:sp>
          </p:grpSp>
          <p:sp>
            <p:nvSpPr>
              <p:cNvPr id="22" name="矩形 21"/>
              <p:cNvSpPr/>
              <p:nvPr/>
            </p:nvSpPr>
            <p:spPr>
              <a:xfrm>
                <a:off x="935984" y="2435191"/>
                <a:ext cx="3492000" cy="41774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r>
                  <a:rPr lang="en-US" altLang="zh-CN" dirty="0">
                    <a:latin typeface="微软雅黑" pitchFamily="34" charset="-122"/>
                    <a:ea typeface="微软雅黑" pitchFamily="34" charset="-122"/>
                  </a:rPr>
                  <a:t>2</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海量数据</a:t>
                </a:r>
                <a:endParaRPr lang="en-US" altLang="zh-CN" dirty="0" smtClean="0">
                  <a:latin typeface="微软雅黑" pitchFamily="34" charset="-122"/>
                  <a:ea typeface="微软雅黑" pitchFamily="34" charset="-122"/>
                </a:endParaRPr>
              </a:p>
            </p:txBody>
          </p:sp>
          <p:sp>
            <p:nvSpPr>
              <p:cNvPr id="23" name="矩形 22"/>
              <p:cNvSpPr/>
              <p:nvPr/>
            </p:nvSpPr>
            <p:spPr>
              <a:xfrm>
                <a:off x="935984" y="3014715"/>
                <a:ext cx="3492000" cy="41428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r>
                  <a:rPr lang="en-US" altLang="zh-CN" dirty="0">
                    <a:latin typeface="微软雅黑" pitchFamily="34" charset="-122"/>
                    <a:ea typeface="微软雅黑" pitchFamily="34" charset="-122"/>
                  </a:rPr>
                  <a:t>3</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非结构化</a:t>
                </a:r>
                <a:endParaRPr lang="en-US" altLang="zh-CN" dirty="0" smtClean="0">
                  <a:latin typeface="微软雅黑" pitchFamily="34" charset="-122"/>
                  <a:ea typeface="微软雅黑" pitchFamily="34" charset="-122"/>
                </a:endParaRPr>
              </a:p>
            </p:txBody>
          </p:sp>
          <p:sp>
            <p:nvSpPr>
              <p:cNvPr id="24" name="矩形 23"/>
              <p:cNvSpPr/>
              <p:nvPr/>
            </p:nvSpPr>
            <p:spPr>
              <a:xfrm>
                <a:off x="827584" y="1412776"/>
                <a:ext cx="3492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微软雅黑" pitchFamily="34" charset="-122"/>
                    <a:ea typeface="微软雅黑" pitchFamily="34" charset="-122"/>
                  </a:rPr>
                  <a:t>海量非结构数据时代的到来</a:t>
                </a:r>
                <a:endParaRPr lang="zh-CN" altLang="en-US" b="1" dirty="0">
                  <a:solidFill>
                    <a:schemeClr val="tx1"/>
                  </a:solidFill>
                  <a:latin typeface="微软雅黑" pitchFamily="34" charset="-122"/>
                  <a:ea typeface="微软雅黑" pitchFamily="34" charset="-122"/>
                </a:endParaRPr>
              </a:p>
            </p:txBody>
          </p:sp>
        </p:grpSp>
      </p:grpSp>
      <p:grpSp>
        <p:nvGrpSpPr>
          <p:cNvPr id="27" name="组合 26"/>
          <p:cNvGrpSpPr/>
          <p:nvPr/>
        </p:nvGrpSpPr>
        <p:grpSpPr>
          <a:xfrm>
            <a:off x="683568" y="4005064"/>
            <a:ext cx="3744416" cy="2216754"/>
            <a:chOff x="683568" y="4005064"/>
            <a:chExt cx="3744416" cy="2216754"/>
          </a:xfrm>
        </p:grpSpPr>
        <p:grpSp>
          <p:nvGrpSpPr>
            <p:cNvPr id="28" name="组合 27"/>
            <p:cNvGrpSpPr/>
            <p:nvPr/>
          </p:nvGrpSpPr>
          <p:grpSpPr>
            <a:xfrm>
              <a:off x="827584" y="5079658"/>
              <a:ext cx="3492001" cy="1013639"/>
              <a:chOff x="827584" y="5079658"/>
              <a:chExt cx="3492001" cy="1013639"/>
            </a:xfrm>
          </p:grpSpPr>
          <p:sp>
            <p:nvSpPr>
              <p:cNvPr id="37" name="矩形标注 36"/>
              <p:cNvSpPr/>
              <p:nvPr/>
            </p:nvSpPr>
            <p:spPr>
              <a:xfrm rot="16200000">
                <a:off x="2359314" y="4133027"/>
                <a:ext cx="428540" cy="3492000"/>
              </a:xfrm>
              <a:prstGeom prst="wedgeRectCallout">
                <a:avLst>
                  <a:gd name="adj1" fmla="val -39351"/>
                  <a:gd name="adj2" fmla="val 65754"/>
                </a:avLst>
              </a:prstGeom>
              <a:solidFill>
                <a:srgbClr val="E4ED8F"/>
              </a:solidFill>
              <a:ln>
                <a:solidFill>
                  <a:schemeClr val="tx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38" name="矩形标注 37"/>
              <p:cNvSpPr/>
              <p:nvPr/>
            </p:nvSpPr>
            <p:spPr>
              <a:xfrm rot="16200000">
                <a:off x="2357585" y="3549658"/>
                <a:ext cx="432000" cy="3492000"/>
              </a:xfrm>
              <a:prstGeom prst="wedgeRectCallout">
                <a:avLst>
                  <a:gd name="adj1" fmla="val -39351"/>
                  <a:gd name="adj2" fmla="val 65754"/>
                </a:avLst>
              </a:prstGeom>
              <a:solidFill>
                <a:srgbClr val="E4ED8F"/>
              </a:solidFill>
              <a:ln>
                <a:solidFill>
                  <a:schemeClr val="tx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grpSp>
        <p:grpSp>
          <p:nvGrpSpPr>
            <p:cNvPr id="29" name="组合 28"/>
            <p:cNvGrpSpPr/>
            <p:nvPr/>
          </p:nvGrpSpPr>
          <p:grpSpPr>
            <a:xfrm>
              <a:off x="827585" y="4509169"/>
              <a:ext cx="3600399" cy="432000"/>
              <a:chOff x="827585" y="4509169"/>
              <a:chExt cx="3600399" cy="432000"/>
            </a:xfrm>
          </p:grpSpPr>
          <p:sp>
            <p:nvSpPr>
              <p:cNvPr id="35" name="矩形标注 34"/>
              <p:cNvSpPr/>
              <p:nvPr/>
            </p:nvSpPr>
            <p:spPr>
              <a:xfrm rot="16200000">
                <a:off x="2357585" y="2979169"/>
                <a:ext cx="432000" cy="3492000"/>
              </a:xfrm>
              <a:prstGeom prst="wedgeRectCallout">
                <a:avLst>
                  <a:gd name="adj1" fmla="val -39351"/>
                  <a:gd name="adj2" fmla="val 65754"/>
                </a:avLst>
              </a:prstGeom>
              <a:solidFill>
                <a:srgbClr val="E4ED8F"/>
              </a:solidFill>
              <a:ln>
                <a:solidFill>
                  <a:schemeClr val="tx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36" name="矩形 35"/>
              <p:cNvSpPr/>
              <p:nvPr/>
            </p:nvSpPr>
            <p:spPr>
              <a:xfrm>
                <a:off x="935985" y="4528999"/>
                <a:ext cx="3491999" cy="41217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r>
                  <a:rPr lang="en-US" altLang="zh-CN" dirty="0" smtClean="0">
                    <a:latin typeface="微软雅黑" pitchFamily="34" charset="-122"/>
                    <a:ea typeface="微软雅黑" pitchFamily="34" charset="-122"/>
                  </a:rPr>
                  <a:t>1.</a:t>
                </a:r>
                <a:r>
                  <a:rPr lang="zh-CN" altLang="zh-CN" dirty="0">
                    <a:latin typeface="微软雅黑" panose="020B0503020204020204" pitchFamily="34" charset="-122"/>
                    <a:ea typeface="微软雅黑" panose="020B0503020204020204" pitchFamily="34" charset="-122"/>
                  </a:rPr>
                  <a:t>存储灵活性不足</a:t>
                </a:r>
                <a:endParaRPr lang="en-US" altLang="zh-CN" dirty="0" smtClean="0">
                  <a:latin typeface="微软雅黑" pitchFamily="34" charset="-122"/>
                  <a:ea typeface="微软雅黑" pitchFamily="34" charset="-122"/>
                </a:endParaRPr>
              </a:p>
            </p:txBody>
          </p:sp>
        </p:grpSp>
        <p:grpSp>
          <p:nvGrpSpPr>
            <p:cNvPr id="30" name="组合 29"/>
            <p:cNvGrpSpPr/>
            <p:nvPr/>
          </p:nvGrpSpPr>
          <p:grpSpPr>
            <a:xfrm>
              <a:off x="683568" y="4005064"/>
              <a:ext cx="3744416" cy="2216754"/>
              <a:chOff x="683568" y="4077072"/>
              <a:chExt cx="3744416" cy="2216754"/>
            </a:xfrm>
          </p:grpSpPr>
          <p:sp>
            <p:nvSpPr>
              <p:cNvPr id="31" name="矩形 30"/>
              <p:cNvSpPr/>
              <p:nvPr/>
            </p:nvSpPr>
            <p:spPr>
              <a:xfrm>
                <a:off x="683568" y="4077073"/>
                <a:ext cx="3744416" cy="2216753"/>
              </a:xfrm>
              <a:prstGeom prst="rect">
                <a:avLst/>
              </a:prstGeom>
              <a:noFill/>
              <a:ln>
                <a:solidFill>
                  <a:schemeClr val="tx2">
                    <a:lumMod val="60000"/>
                    <a:lumOff val="4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2" name="矩形 31"/>
              <p:cNvSpPr/>
              <p:nvPr/>
            </p:nvSpPr>
            <p:spPr>
              <a:xfrm>
                <a:off x="935984" y="5171494"/>
                <a:ext cx="3492000" cy="41774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r>
                  <a:rPr lang="en-US" altLang="zh-CN" dirty="0">
                    <a:latin typeface="微软雅黑" pitchFamily="34" charset="-122"/>
                    <a:ea typeface="微软雅黑" pitchFamily="34" charset="-122"/>
                  </a:rPr>
                  <a:t>2</a:t>
                </a:r>
                <a:r>
                  <a:rPr lang="en-US" altLang="zh-CN" dirty="0" smtClean="0">
                    <a:latin typeface="微软雅黑" pitchFamily="34" charset="-122"/>
                    <a:ea typeface="微软雅黑" pitchFamily="34" charset="-122"/>
                  </a:rPr>
                  <a:t>.</a:t>
                </a:r>
                <a:r>
                  <a:rPr lang="zh-CN" altLang="zh-CN" dirty="0">
                    <a:latin typeface="微软雅黑" panose="020B0503020204020204" pitchFamily="34" charset="-122"/>
                    <a:ea typeface="微软雅黑" panose="020B0503020204020204" pitchFamily="34" charset="-122"/>
                  </a:rPr>
                  <a:t>扩展能力不足</a:t>
                </a:r>
                <a:endParaRPr lang="en-US" altLang="zh-CN" dirty="0" smtClean="0">
                  <a:latin typeface="微软雅黑" pitchFamily="34" charset="-122"/>
                  <a:ea typeface="微软雅黑" pitchFamily="34" charset="-122"/>
                </a:endParaRPr>
              </a:p>
            </p:txBody>
          </p:sp>
          <p:sp>
            <p:nvSpPr>
              <p:cNvPr id="33" name="矩形 32"/>
              <p:cNvSpPr/>
              <p:nvPr/>
            </p:nvSpPr>
            <p:spPr>
              <a:xfrm>
                <a:off x="935984" y="5751018"/>
                <a:ext cx="3492000" cy="41428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r>
                  <a:rPr lang="en-US" altLang="zh-CN" dirty="0">
                    <a:latin typeface="微软雅黑" pitchFamily="34" charset="-122"/>
                    <a:ea typeface="微软雅黑" pitchFamily="34" charset="-122"/>
                  </a:rPr>
                  <a:t>3</a:t>
                </a:r>
                <a:r>
                  <a:rPr lang="en-US" altLang="zh-CN" dirty="0" smtClean="0">
                    <a:latin typeface="微软雅黑" pitchFamily="34" charset="-122"/>
                    <a:ea typeface="微软雅黑" pitchFamily="34" charset="-122"/>
                  </a:rPr>
                  <a:t>.</a:t>
                </a:r>
                <a:r>
                  <a:rPr lang="zh-CN" altLang="zh-CN" dirty="0">
                    <a:latin typeface="微软雅黑" panose="020B0503020204020204" pitchFamily="34" charset="-122"/>
                    <a:ea typeface="微软雅黑" panose="020B0503020204020204" pitchFamily="34" charset="-122"/>
                  </a:rPr>
                  <a:t>高并发写能力不足</a:t>
                </a:r>
                <a:endParaRPr lang="en-US" altLang="zh-CN" dirty="0" smtClean="0">
                  <a:latin typeface="微软雅黑" pitchFamily="34" charset="-122"/>
                  <a:ea typeface="微软雅黑" pitchFamily="34" charset="-122"/>
                </a:endParaRPr>
              </a:p>
            </p:txBody>
          </p:sp>
          <p:sp>
            <p:nvSpPr>
              <p:cNvPr id="34" name="矩形 33"/>
              <p:cNvSpPr/>
              <p:nvPr/>
            </p:nvSpPr>
            <p:spPr>
              <a:xfrm>
                <a:off x="827584" y="4077072"/>
                <a:ext cx="3492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微软雅黑" pitchFamily="34" charset="-122"/>
                    <a:ea typeface="微软雅黑" pitchFamily="34" charset="-122"/>
                  </a:rPr>
                  <a:t>关系型数据库的局限性</a:t>
                </a:r>
                <a:endParaRPr lang="zh-CN" altLang="en-US" b="1" dirty="0">
                  <a:solidFill>
                    <a:schemeClr val="tx1"/>
                  </a:solidFill>
                  <a:latin typeface="微软雅黑" pitchFamily="34" charset="-122"/>
                  <a:ea typeface="微软雅黑" pitchFamily="34" charset="-122"/>
                </a:endParaRPr>
              </a:p>
            </p:txBody>
          </p:sp>
        </p:grpSp>
      </p:grpSp>
      <p:grpSp>
        <p:nvGrpSpPr>
          <p:cNvPr id="40" name="组合 39"/>
          <p:cNvGrpSpPr/>
          <p:nvPr/>
        </p:nvGrpSpPr>
        <p:grpSpPr>
          <a:xfrm>
            <a:off x="5364088" y="1628800"/>
            <a:ext cx="2891244" cy="4392488"/>
            <a:chOff x="5281156" y="1844824"/>
            <a:chExt cx="2891244" cy="4392488"/>
          </a:xfrm>
          <a:effectLst>
            <a:outerShdw dist="38100" dir="18000000" sx="101000" sy="101000" algn="ctr" rotWithShape="0">
              <a:srgbClr val="000000">
                <a:alpha val="40000"/>
              </a:srgbClr>
            </a:outerShdw>
          </a:effectLst>
        </p:grpSpPr>
        <p:pic>
          <p:nvPicPr>
            <p:cNvPr id="41" name="Picture 2" descr="C:\Users\muye\Desktop\Lab\开题报告\中期报告\王彦士\论文\配图\big-data.jpg"/>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81156" y="3306396"/>
              <a:ext cx="2880000" cy="1440000"/>
            </a:xfrm>
            <a:prstGeom prst="rect">
              <a:avLst/>
            </a:prstGeom>
            <a:noFill/>
            <a:ln>
              <a:noFill/>
            </a:ln>
            <a:effectLst/>
            <a:extLst>
              <a:ext uri="{909E8E84-426E-40DD-AFC4-6F175D3DCCD1}">
                <a14:hiddenFill xmlns:a14="http://schemas.microsoft.com/office/drawing/2010/main">
                  <a:solidFill>
                    <a:srgbClr val="FFFFFF"/>
                  </a:solidFill>
                </a14:hiddenFill>
              </a:ext>
            </a:extLst>
          </p:spPr>
        </p:pic>
        <p:pic>
          <p:nvPicPr>
            <p:cNvPr id="42" name="Picture 3" descr="C:\Users\muye\Desktop\Lab\开题报告\中期报告\王彦士\论文\配图\1networking.jpg"/>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92400" y="1844824"/>
              <a:ext cx="2880000" cy="1440000"/>
            </a:xfrm>
            <a:prstGeom prst="rect">
              <a:avLst/>
            </a:prstGeom>
            <a:noFill/>
            <a:ln>
              <a:noFill/>
            </a:ln>
            <a:effectLst/>
            <a:extLst>
              <a:ext uri="{909E8E84-426E-40DD-AFC4-6F175D3DCCD1}">
                <a14:hiddenFill xmlns:a14="http://schemas.microsoft.com/office/drawing/2010/main">
                  <a:solidFill>
                    <a:srgbClr val="FFFFFF"/>
                  </a:solidFill>
                </a14:hiddenFill>
              </a:ext>
            </a:extLst>
          </p:spPr>
        </p:pic>
        <p:pic>
          <p:nvPicPr>
            <p:cNvPr id="43" name="Picture 4"/>
            <p:cNvPicPr>
              <a:picLocks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292080" y="4797312"/>
              <a:ext cx="2880000" cy="1440000"/>
            </a:xfrm>
            <a:prstGeom prst="rect">
              <a:avLst/>
            </a:prstGeom>
            <a:noFill/>
            <a:ln>
              <a:noFill/>
            </a:ln>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4906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选题背景和</a:t>
            </a:r>
            <a:r>
              <a:rPr lang="zh-CN" altLang="en-US" dirty="0" smtClean="0"/>
              <a:t>意义 </a:t>
            </a:r>
            <a:r>
              <a:rPr lang="en-US" altLang="zh-CN" sz="1800" dirty="0" smtClean="0"/>
              <a:t>—— </a:t>
            </a:r>
            <a:r>
              <a:rPr lang="zh-CN" altLang="zh-CN" sz="1800" dirty="0" smtClean="0"/>
              <a:t>关系型</a:t>
            </a:r>
            <a:r>
              <a:rPr lang="zh-CN" altLang="zh-CN" sz="1800" dirty="0"/>
              <a:t>数据库的局限性</a:t>
            </a:r>
            <a:endParaRPr lang="zh-CN" altLang="en-US" sz="1800" dirty="0"/>
          </a:p>
        </p:txBody>
      </p:sp>
      <p:pic>
        <p:nvPicPr>
          <p:cNvPr id="4" name="图片 3" descr="QQ截图20130414102616"/>
          <p:cNvPicPr/>
          <p:nvPr/>
        </p:nvPicPr>
        <p:blipFill>
          <a:blip r:embed="rId3">
            <a:extLst>
              <a:ext uri="{28A0092B-C50C-407E-A947-70E740481C1C}">
                <a14:useLocalDpi xmlns:a14="http://schemas.microsoft.com/office/drawing/2010/main" val="0"/>
              </a:ext>
            </a:extLst>
          </a:blip>
          <a:srcRect/>
          <a:stretch>
            <a:fillRect/>
          </a:stretch>
        </p:blipFill>
        <p:spPr bwMode="auto">
          <a:xfrm>
            <a:off x="4464501" y="1657350"/>
            <a:ext cx="4273099" cy="4044950"/>
          </a:xfrm>
          <a:prstGeom prst="rect">
            <a:avLst/>
          </a:prstGeom>
          <a:noFill/>
        </p:spPr>
      </p:pic>
      <p:grpSp>
        <p:nvGrpSpPr>
          <p:cNvPr id="5" name="组合 4"/>
          <p:cNvGrpSpPr/>
          <p:nvPr/>
        </p:nvGrpSpPr>
        <p:grpSpPr>
          <a:xfrm>
            <a:off x="467668" y="1657350"/>
            <a:ext cx="3744416" cy="648072"/>
            <a:chOff x="683568" y="4409690"/>
            <a:chExt cx="3744416" cy="648072"/>
          </a:xfrm>
        </p:grpSpPr>
        <p:grpSp>
          <p:nvGrpSpPr>
            <p:cNvPr id="6" name="组合 5"/>
            <p:cNvGrpSpPr/>
            <p:nvPr/>
          </p:nvGrpSpPr>
          <p:grpSpPr>
            <a:xfrm>
              <a:off x="827585" y="4509168"/>
              <a:ext cx="3600399" cy="432001"/>
              <a:chOff x="827585" y="4509168"/>
              <a:chExt cx="3600399" cy="432001"/>
            </a:xfrm>
          </p:grpSpPr>
          <p:sp>
            <p:nvSpPr>
              <p:cNvPr id="8" name="矩形标注 7"/>
              <p:cNvSpPr/>
              <p:nvPr/>
            </p:nvSpPr>
            <p:spPr>
              <a:xfrm rot="16200000">
                <a:off x="2345317" y="2991436"/>
                <a:ext cx="420920" cy="3456384"/>
              </a:xfrm>
              <a:prstGeom prst="wedgeRectCallout">
                <a:avLst>
                  <a:gd name="adj1" fmla="val -39351"/>
                  <a:gd name="adj2" fmla="val 65754"/>
                </a:avLst>
              </a:prstGeom>
              <a:solidFill>
                <a:srgbClr val="E4ED8F"/>
              </a:solidFill>
              <a:ln>
                <a:solidFill>
                  <a:schemeClr val="tx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9" name="矩形 8"/>
              <p:cNvSpPr/>
              <p:nvPr/>
            </p:nvSpPr>
            <p:spPr>
              <a:xfrm>
                <a:off x="935985" y="4528999"/>
                <a:ext cx="3491999" cy="41217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r>
                  <a:rPr lang="zh-CN" altLang="zh-CN" dirty="0">
                    <a:latin typeface="微软雅黑" panose="020B0503020204020204" pitchFamily="34" charset="-122"/>
                    <a:ea typeface="微软雅黑" panose="020B0503020204020204" pitchFamily="34" charset="-122"/>
                  </a:rPr>
                  <a:t>传统</a:t>
                </a:r>
                <a:r>
                  <a:rPr lang="en-US" altLang="zh-CN" dirty="0">
                    <a:latin typeface="微软雅黑" panose="020B0503020204020204" pitchFamily="34" charset="-122"/>
                    <a:ea typeface="微软雅黑" panose="020B0503020204020204" pitchFamily="34" charset="-122"/>
                  </a:rPr>
                  <a:t>Web</a:t>
                </a:r>
                <a:r>
                  <a:rPr lang="zh-CN" altLang="zh-CN" dirty="0">
                    <a:latin typeface="微软雅黑" panose="020B0503020204020204" pitchFamily="34" charset="-122"/>
                    <a:ea typeface="微软雅黑" panose="020B0503020204020204" pitchFamily="34" charset="-122"/>
                  </a:rPr>
                  <a:t>应用系统架构</a:t>
                </a:r>
                <a:endParaRPr lang="en-US" altLang="zh-CN" dirty="0" smtClean="0">
                  <a:latin typeface="微软雅黑" pitchFamily="34" charset="-122"/>
                  <a:ea typeface="微软雅黑" pitchFamily="34" charset="-122"/>
                </a:endParaRPr>
              </a:p>
            </p:txBody>
          </p:sp>
        </p:grpSp>
        <p:sp>
          <p:nvSpPr>
            <p:cNvPr id="7" name="矩形 6"/>
            <p:cNvSpPr/>
            <p:nvPr/>
          </p:nvSpPr>
          <p:spPr>
            <a:xfrm>
              <a:off x="683568" y="4409690"/>
              <a:ext cx="3744416" cy="648072"/>
            </a:xfrm>
            <a:prstGeom prst="rect">
              <a:avLst/>
            </a:prstGeom>
            <a:noFill/>
            <a:ln>
              <a:solidFill>
                <a:schemeClr val="tx2">
                  <a:lumMod val="60000"/>
                  <a:lumOff val="4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grpSp>
      <p:grpSp>
        <p:nvGrpSpPr>
          <p:cNvPr id="10" name="组合 9"/>
          <p:cNvGrpSpPr/>
          <p:nvPr/>
        </p:nvGrpSpPr>
        <p:grpSpPr>
          <a:xfrm>
            <a:off x="611685" y="2879230"/>
            <a:ext cx="3456384" cy="2594470"/>
            <a:chOff x="678889" y="2789564"/>
            <a:chExt cx="2884999" cy="3519756"/>
          </a:xfrm>
        </p:grpSpPr>
        <p:sp>
          <p:nvSpPr>
            <p:cNvPr id="11" name="内容占位符 2"/>
            <p:cNvSpPr txBox="1">
              <a:spLocks/>
            </p:cNvSpPr>
            <p:nvPr/>
          </p:nvSpPr>
          <p:spPr bwMode="gray">
            <a:xfrm>
              <a:off x="678889" y="2789564"/>
              <a:ext cx="2884999" cy="35197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a:bodyPr>
            <a:lstStyle/>
            <a:p>
              <a:pPr lvl="0" fontAlgn="base">
                <a:spcBef>
                  <a:spcPct val="20000"/>
                </a:spcBef>
                <a:spcAft>
                  <a:spcPct val="0"/>
                </a:spcAft>
                <a:buClr>
                  <a:schemeClr val="hlink"/>
                </a:buClr>
                <a:defRPr/>
              </a:pPr>
              <a:r>
                <a:rPr kumimoji="0" lang="zh-CN" altLang="en-US"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内存数据库</a:t>
              </a:r>
              <a:endParaRPr kumimoji="0" lang="en-US" altLang="zh-CN"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endParaRPr>
            </a:p>
            <a:p>
              <a:pPr lvl="0" fontAlgn="base">
                <a:spcBef>
                  <a:spcPct val="20000"/>
                </a:spcBef>
                <a:spcAft>
                  <a:spcPct val="0"/>
                </a:spcAft>
                <a:buClr>
                  <a:schemeClr val="hlink"/>
                </a:buClr>
                <a:defRPr/>
              </a:pPr>
              <a:r>
                <a:rPr lang="zh-CN" altLang="en-US" dirty="0" smtClean="0">
                  <a:latin typeface="微软雅黑" panose="020B0503020204020204" pitchFamily="34" charset="-122"/>
                  <a:ea typeface="微软雅黑" panose="020B0503020204020204" pitchFamily="34" charset="-122"/>
                </a:rPr>
                <a:t> 优点：</a:t>
              </a:r>
              <a:endParaRPr lang="en-US" altLang="zh-CN" dirty="0" smtClean="0">
                <a:latin typeface="微软雅黑" panose="020B0503020204020204" pitchFamily="34" charset="-122"/>
                <a:ea typeface="微软雅黑" panose="020B0503020204020204" pitchFamily="34" charset="-122"/>
              </a:endParaRPr>
            </a:p>
            <a:p>
              <a:pPr lvl="0" fontAlgn="base">
                <a:spcBef>
                  <a:spcPct val="20000"/>
                </a:spcBef>
                <a:spcAft>
                  <a:spcPct val="0"/>
                </a:spcAft>
                <a:buClr>
                  <a:schemeClr val="hlink"/>
                </a:buClr>
                <a:defRPr/>
              </a:pPr>
              <a:r>
                <a:rPr lang="en-US" altLang="zh-CN" dirty="0" smtClean="0">
                  <a:latin typeface="微软雅黑" panose="020B0503020204020204" pitchFamily="34" charset="-122"/>
                  <a:ea typeface="微软雅黑" panose="020B0503020204020204" pitchFamily="34" charset="-122"/>
                </a:rPr>
                <a:t>     </a:t>
              </a:r>
              <a:r>
                <a:rPr lang="zh-CN" altLang="zh-CN" dirty="0" smtClean="0">
                  <a:latin typeface="微软雅黑" panose="020B0503020204020204" pitchFamily="34" charset="-122"/>
                  <a:ea typeface="微软雅黑" panose="020B0503020204020204" pitchFamily="34" charset="-122"/>
                </a:rPr>
                <a:t>读取</a:t>
              </a:r>
              <a:r>
                <a:rPr lang="zh-CN" altLang="zh-CN" dirty="0">
                  <a:latin typeface="微软雅黑" panose="020B0503020204020204" pitchFamily="34" charset="-122"/>
                  <a:ea typeface="微软雅黑" panose="020B0503020204020204" pitchFamily="34" charset="-122"/>
                </a:rPr>
                <a:t>速度</a:t>
              </a:r>
              <a:r>
                <a:rPr lang="zh-CN" altLang="zh-CN" dirty="0" smtClean="0">
                  <a:latin typeface="微软雅黑" panose="020B0503020204020204" pitchFamily="34" charset="-122"/>
                  <a:ea typeface="微软雅黑" panose="020B0503020204020204" pitchFamily="34" charset="-122"/>
                </a:rPr>
                <a:t>快</a:t>
              </a:r>
              <a:endParaRPr lang="en-US" altLang="zh-CN" dirty="0">
                <a:latin typeface="微软雅黑" panose="020B0503020204020204" pitchFamily="34" charset="-122"/>
                <a:ea typeface="微软雅黑" panose="020B0503020204020204" pitchFamily="34" charset="-122"/>
              </a:endParaRPr>
            </a:p>
            <a:p>
              <a:pPr lvl="0" fontAlgn="base">
                <a:spcBef>
                  <a:spcPct val="20000"/>
                </a:spcBef>
                <a:spcAft>
                  <a:spcPct val="0"/>
                </a:spcAft>
                <a:buClr>
                  <a:schemeClr val="hlink"/>
                </a:buClr>
                <a:defRPr/>
              </a:pPr>
              <a:r>
                <a:rPr lang="zh-CN" altLang="en-US" dirty="0" smtClean="0">
                  <a:latin typeface="微软雅黑" panose="020B0503020204020204" pitchFamily="34" charset="-122"/>
                  <a:ea typeface="微软雅黑" panose="020B0503020204020204" pitchFamily="34" charset="-122"/>
                </a:rPr>
                <a:t>     性能高</a:t>
              </a:r>
              <a:endParaRPr lang="en-US" altLang="zh-CN" dirty="0" smtClean="0">
                <a:latin typeface="微软雅黑" panose="020B0503020204020204" pitchFamily="34" charset="-122"/>
                <a:ea typeface="微软雅黑" panose="020B0503020204020204" pitchFamily="34" charset="-122"/>
              </a:endParaRPr>
            </a:p>
            <a:p>
              <a:pPr lvl="0" fontAlgn="base">
                <a:spcBef>
                  <a:spcPct val="20000"/>
                </a:spcBef>
                <a:spcAft>
                  <a:spcPct val="0"/>
                </a:spcAft>
                <a:buClr>
                  <a:schemeClr val="hlink"/>
                </a:buClr>
                <a:defRPr/>
              </a:pPr>
              <a:r>
                <a:rPr lang="zh-CN" altLang="en-US" dirty="0" smtClean="0">
                  <a:latin typeface="微软雅黑" panose="020B0503020204020204" pitchFamily="34" charset="-122"/>
                  <a:ea typeface="微软雅黑" panose="020B0503020204020204" pitchFamily="34" charset="-122"/>
                </a:rPr>
                <a:t> 缺点：</a:t>
              </a:r>
              <a:endParaRPr lang="en-US" altLang="zh-CN" dirty="0" smtClean="0">
                <a:latin typeface="微软雅黑" panose="020B0503020204020204" pitchFamily="34" charset="-122"/>
                <a:ea typeface="微软雅黑" panose="020B0503020204020204" pitchFamily="34" charset="-122"/>
              </a:endParaRPr>
            </a:p>
            <a:p>
              <a:pPr lvl="0" fontAlgn="base">
                <a:spcBef>
                  <a:spcPct val="20000"/>
                </a:spcBef>
                <a:spcAft>
                  <a:spcPct val="0"/>
                </a:spcAft>
                <a:buClr>
                  <a:schemeClr val="hlink"/>
                </a:buClr>
                <a:defRPr/>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系统架构和传统应用一样</a:t>
              </a:r>
              <a:r>
                <a:rPr lang="en-US" altLang="zh-CN" dirty="0" smtClean="0">
                  <a:latin typeface="微软雅黑" panose="020B0503020204020204" pitchFamily="34" charset="-122"/>
                  <a:ea typeface="微软雅黑" panose="020B0503020204020204" pitchFamily="34" charset="-122"/>
                </a:rPr>
                <a:t>     </a:t>
              </a:r>
            </a:p>
            <a:p>
              <a:pPr lvl="0" fontAlgn="base">
                <a:spcBef>
                  <a:spcPct val="20000"/>
                </a:spcBef>
                <a:spcAft>
                  <a:spcPct val="0"/>
                </a:spcAft>
                <a:buClr>
                  <a:schemeClr val="hlink"/>
                </a:buClr>
                <a:defRPr/>
              </a:pPr>
              <a:r>
                <a:rPr lang="en-US" altLang="zh-CN" dirty="0" smtClean="0">
                  <a:latin typeface="微软雅黑" panose="020B0503020204020204" pitchFamily="34" charset="-122"/>
                  <a:ea typeface="微软雅黑" panose="020B0503020204020204" pitchFamily="34" charset="-122"/>
                </a:rPr>
                <a:t>     </a:t>
              </a:r>
              <a:r>
                <a:rPr lang="zh-CN" altLang="zh-CN" dirty="0" smtClean="0">
                  <a:latin typeface="微软雅黑" panose="020B0503020204020204" pitchFamily="34" charset="-122"/>
                  <a:ea typeface="微软雅黑" panose="020B0503020204020204" pitchFamily="34" charset="-122"/>
                </a:rPr>
                <a:t>缺乏</a:t>
              </a:r>
              <a:r>
                <a:rPr lang="zh-CN" altLang="zh-CN" dirty="0">
                  <a:latin typeface="微软雅黑" panose="020B0503020204020204" pitchFamily="34" charset="-122"/>
                  <a:ea typeface="微软雅黑" panose="020B0503020204020204" pitchFamily="34" charset="-122"/>
                </a:rPr>
                <a:t>灵活性和拓展性</a:t>
              </a:r>
              <a:endParaRPr kumimoji="0" lang="en-US" altLang="zh-CN"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endParaRPr>
            </a:p>
          </p:txBody>
        </p:sp>
        <p:sp>
          <p:nvSpPr>
            <p:cNvPr id="12" name="矩形 11"/>
            <p:cNvSpPr/>
            <p:nvPr/>
          </p:nvSpPr>
          <p:spPr>
            <a:xfrm>
              <a:off x="683568" y="2789564"/>
              <a:ext cx="2880320" cy="3519756"/>
            </a:xfrm>
            <a:prstGeom prst="rect">
              <a:avLst/>
            </a:prstGeom>
            <a:noFill/>
            <a:ln>
              <a:solidFill>
                <a:schemeClr val="accent2"/>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733056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选题背景和</a:t>
            </a:r>
            <a:r>
              <a:rPr lang="zh-CN" altLang="en-US" dirty="0" smtClean="0"/>
              <a:t>意义 </a:t>
            </a:r>
            <a:r>
              <a:rPr lang="en-US" altLang="zh-CN" sz="1800" dirty="0" smtClean="0"/>
              <a:t>—— </a:t>
            </a:r>
            <a:r>
              <a:rPr lang="zh-CN" altLang="en-US" sz="1800" dirty="0" smtClean="0"/>
              <a:t>内</a:t>
            </a:r>
            <a:r>
              <a:rPr lang="zh-CN" altLang="zh-CN" sz="1800" dirty="0" smtClean="0"/>
              <a:t>存</a:t>
            </a:r>
            <a:r>
              <a:rPr lang="zh-CN" altLang="zh-CN" sz="1800" dirty="0"/>
              <a:t>数据网格的发展与不足</a:t>
            </a:r>
            <a:endParaRPr lang="zh-CN" altLang="en-US" sz="1800" dirty="0"/>
          </a:p>
        </p:txBody>
      </p:sp>
      <p:sp>
        <p:nvSpPr>
          <p:cNvPr id="4" name="矩形 3"/>
          <p:cNvSpPr/>
          <p:nvPr/>
        </p:nvSpPr>
        <p:spPr>
          <a:xfrm>
            <a:off x="673421" y="1345337"/>
            <a:ext cx="7684142" cy="923330"/>
          </a:xfrm>
          <a:prstGeom prst="rect">
            <a:avLst/>
          </a:prstGeom>
        </p:spPr>
        <p:txBody>
          <a:bodyPr wrap="square">
            <a:spAutoFit/>
          </a:bodyPr>
          <a:lstStyle/>
          <a:p>
            <a:pPr marL="0" lvl="1" algn="just"/>
            <a:r>
              <a:rPr lang="zh-CN" altLang="en-US" dirty="0" smtClean="0">
                <a:solidFill>
                  <a:srgbClr val="CC0000"/>
                </a:solidFill>
                <a:latin typeface="微软雅黑" panose="020B0503020204020204" pitchFamily="34" charset="-122"/>
                <a:ea typeface="微软雅黑" panose="020B0503020204020204" pitchFamily="34" charset="-122"/>
                <a:cs typeface="Times New Roman" panose="02020603050405020304" pitchFamily="18" charset="0"/>
              </a:rPr>
              <a:t>以内存数据网格（</a:t>
            </a:r>
            <a:r>
              <a:rPr lang="en-US" altLang="zh-CN" dirty="0" smtClean="0">
                <a:solidFill>
                  <a:srgbClr val="CC0000"/>
                </a:solidFill>
                <a:latin typeface="微软雅黑" panose="020B0503020204020204" pitchFamily="34" charset="-122"/>
                <a:ea typeface="微软雅黑" panose="020B0503020204020204" pitchFamily="34" charset="-122"/>
                <a:cs typeface="Times New Roman" panose="02020603050405020304" pitchFamily="18" charset="0"/>
              </a:rPr>
              <a:t>IMDG</a:t>
            </a:r>
            <a:r>
              <a:rPr lang="zh-CN" altLang="en-US" dirty="0" smtClean="0">
                <a:solidFill>
                  <a:srgbClr val="CC0000"/>
                </a:solidFill>
                <a:latin typeface="微软雅黑" panose="020B0503020204020204" pitchFamily="34" charset="-122"/>
                <a:ea typeface="微软雅黑" panose="020B0503020204020204" pitchFamily="34" charset="-122"/>
                <a:cs typeface="Times New Roman" panose="02020603050405020304" pitchFamily="18" charset="0"/>
              </a:rPr>
              <a:t>）为代表的</a:t>
            </a:r>
            <a:r>
              <a:rPr lang="zh-CN" altLang="zh-CN" dirty="0" smtClean="0">
                <a:solidFill>
                  <a:srgbClr val="CC0000"/>
                </a:solidFill>
                <a:latin typeface="微软雅黑" panose="020B0503020204020204" pitchFamily="34" charset="-122"/>
                <a:ea typeface="微软雅黑" panose="020B0503020204020204" pitchFamily="34" charset="-122"/>
                <a:cs typeface="Times New Roman" panose="02020603050405020304" pitchFamily="18" charset="0"/>
              </a:rPr>
              <a:t>新型中间件</a:t>
            </a:r>
            <a:r>
              <a:rPr lang="zh-CN" altLang="zh-CN" dirty="0" smtClean="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，提供基于分布式内存的低时延、可扩展数据访问，</a:t>
            </a:r>
            <a:r>
              <a:rPr lang="zh-CN" altLang="en-US" kern="0" dirty="0">
                <a:latin typeface="微软雅黑" panose="020B0503020204020204" pitchFamily="34" charset="-122"/>
                <a:ea typeface="微软雅黑" panose="020B0503020204020204" pitchFamily="34" charset="-122"/>
              </a:rPr>
              <a:t>屏蔽了交互的细节</a:t>
            </a:r>
            <a:r>
              <a:rPr lang="zh-CN" altLang="en-US" kern="0" dirty="0" smtClean="0">
                <a:latin typeface="微软雅黑" panose="020B0503020204020204" pitchFamily="34" charset="-122"/>
                <a:ea typeface="微软雅黑" panose="020B0503020204020204" pitchFamily="34" charset="-122"/>
              </a:rPr>
              <a:t>，数据</a:t>
            </a:r>
            <a:r>
              <a:rPr lang="zh-CN" altLang="en-US" kern="0" dirty="0">
                <a:latin typeface="微软雅黑" panose="020B0503020204020204" pitchFamily="34" charset="-122"/>
                <a:ea typeface="微软雅黑" panose="020B0503020204020204" pitchFamily="34" charset="-122"/>
              </a:rPr>
              <a:t>由内存数据网格统一管理</a:t>
            </a:r>
            <a:r>
              <a:rPr lang="zh-CN" altLang="en-US" kern="0" dirty="0" smtClean="0">
                <a:latin typeface="微软雅黑" panose="020B0503020204020204" pitchFamily="34" charset="-122"/>
                <a:ea typeface="微软雅黑" panose="020B0503020204020204" pitchFamily="34" charset="-122"/>
              </a:rPr>
              <a:t>！</a:t>
            </a:r>
            <a:endParaRPr lang="en-US" altLang="zh-CN" kern="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0151" y="2668624"/>
            <a:ext cx="6650681" cy="3507302"/>
          </a:xfrm>
          <a:prstGeom prst="rect">
            <a:avLst/>
          </a:prstGeom>
        </p:spPr>
      </p:pic>
    </p:spTree>
    <p:extLst>
      <p:ext uri="{BB962C8B-B14F-4D97-AF65-F5344CB8AC3E}">
        <p14:creationId xmlns:p14="http://schemas.microsoft.com/office/powerpoint/2010/main" val="77585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选题背景和意义 </a:t>
            </a:r>
            <a:r>
              <a:rPr lang="en-US" altLang="zh-CN" sz="1800" dirty="0"/>
              <a:t>—— </a:t>
            </a:r>
            <a:r>
              <a:rPr lang="zh-CN" altLang="en-US" sz="1800" dirty="0"/>
              <a:t>内</a:t>
            </a:r>
            <a:r>
              <a:rPr lang="zh-CN" altLang="zh-CN" sz="1800" dirty="0"/>
              <a:t>存数据网格的发展与不足</a:t>
            </a:r>
            <a:endParaRPr lang="zh-CN" altLang="en-US" sz="1800" dirty="0"/>
          </a:p>
        </p:txBody>
      </p:sp>
      <p:grpSp>
        <p:nvGrpSpPr>
          <p:cNvPr id="4" name="组合 3"/>
          <p:cNvGrpSpPr/>
          <p:nvPr/>
        </p:nvGrpSpPr>
        <p:grpSpPr>
          <a:xfrm>
            <a:off x="576064" y="1675829"/>
            <a:ext cx="3744416" cy="4680521"/>
            <a:chOff x="683568" y="1412776"/>
            <a:chExt cx="3744416" cy="4680521"/>
          </a:xfrm>
        </p:grpSpPr>
        <p:sp>
          <p:nvSpPr>
            <p:cNvPr id="5" name="矩形 4"/>
            <p:cNvSpPr/>
            <p:nvPr/>
          </p:nvSpPr>
          <p:spPr>
            <a:xfrm>
              <a:off x="683568" y="1412777"/>
              <a:ext cx="3744416" cy="4680520"/>
            </a:xfrm>
            <a:prstGeom prst="rect">
              <a:avLst/>
            </a:prstGeom>
            <a:noFill/>
            <a:ln>
              <a:solidFill>
                <a:schemeClr val="accent2"/>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grpSp>
          <p:nvGrpSpPr>
            <p:cNvPr id="6" name="组合 5"/>
            <p:cNvGrpSpPr/>
            <p:nvPr/>
          </p:nvGrpSpPr>
          <p:grpSpPr>
            <a:xfrm>
              <a:off x="899591" y="1754761"/>
              <a:ext cx="3312369" cy="1392400"/>
              <a:chOff x="899591" y="1754761"/>
              <a:chExt cx="3312369" cy="1392400"/>
            </a:xfrm>
          </p:grpSpPr>
          <p:sp>
            <p:nvSpPr>
              <p:cNvPr id="14" name="矩形标注 13"/>
              <p:cNvSpPr/>
              <p:nvPr/>
            </p:nvSpPr>
            <p:spPr>
              <a:xfrm rot="16200000">
                <a:off x="1859575" y="794777"/>
                <a:ext cx="1392400" cy="3312368"/>
              </a:xfrm>
              <a:prstGeom prst="wedgeRectCallout">
                <a:avLst>
                  <a:gd name="adj1" fmla="val -39351"/>
                  <a:gd name="adj2" fmla="val 65754"/>
                </a:avLst>
              </a:prstGeom>
              <a:solidFill>
                <a:srgbClr val="E4ED8F"/>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15" name="矩形 14"/>
              <p:cNvSpPr/>
              <p:nvPr/>
            </p:nvSpPr>
            <p:spPr>
              <a:xfrm>
                <a:off x="899592" y="1916832"/>
                <a:ext cx="3312368" cy="115577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nSpc>
                    <a:spcPct val="150000"/>
                  </a:lnSpc>
                </a:pPr>
                <a:r>
                  <a:rPr lang="en-US" altLang="zh-CN" dirty="0" smtClean="0">
                    <a:latin typeface="微软雅黑" pitchFamily="34" charset="-122"/>
                    <a:ea typeface="微软雅黑" pitchFamily="34" charset="-122"/>
                  </a:rPr>
                  <a:t>1. </a:t>
                </a:r>
                <a:r>
                  <a:rPr lang="zh-CN" altLang="en-US" dirty="0" smtClean="0">
                    <a:latin typeface="微软雅黑" pitchFamily="34" charset="-122"/>
                    <a:ea typeface="微软雅黑" pitchFamily="34" charset="-122"/>
                  </a:rPr>
                  <a:t>灵活的数据模型</a:t>
                </a:r>
                <a:endParaRPr lang="en-US" altLang="zh-CN" dirty="0" smtClean="0">
                  <a:latin typeface="微软雅黑" pitchFamily="34" charset="-122"/>
                  <a:ea typeface="微软雅黑" pitchFamily="34" charset="-122"/>
                </a:endParaRPr>
              </a:p>
              <a:p>
                <a:pPr marL="742950" lvl="1" indent="-285750">
                  <a:buFont typeface="Arial" pitchFamily="34" charset="0"/>
                  <a:buChar char="•"/>
                </a:pPr>
                <a:r>
                  <a:rPr lang="zh-CN" altLang="en-US" sz="1400" dirty="0" smtClean="0">
                    <a:latin typeface="微软雅黑" pitchFamily="34" charset="-122"/>
                    <a:ea typeface="微软雅黑" pitchFamily="34" charset="-122"/>
                  </a:rPr>
                  <a:t>非键值对存储模型</a:t>
                </a:r>
                <a:endParaRPr lang="en-US" altLang="zh-CN" sz="1400" dirty="0" smtClean="0">
                  <a:latin typeface="微软雅黑" pitchFamily="34" charset="-122"/>
                  <a:ea typeface="微软雅黑" pitchFamily="34" charset="-122"/>
                </a:endParaRPr>
              </a:p>
              <a:p>
                <a:pPr marL="742950" lvl="1" indent="-285750">
                  <a:buFont typeface="Arial" pitchFamily="34" charset="0"/>
                  <a:buChar char="•"/>
                </a:pPr>
                <a:r>
                  <a:rPr lang="zh-CN" altLang="en-US" sz="1400" dirty="0" smtClean="0">
                    <a:latin typeface="微软雅黑" pitchFamily="34" charset="-122"/>
                    <a:ea typeface="微软雅黑" pitchFamily="34" charset="-122"/>
                  </a:rPr>
                  <a:t>数据存储灵活</a:t>
                </a:r>
                <a:endParaRPr lang="zh-CN" altLang="en-US" sz="1400" dirty="0">
                  <a:latin typeface="微软雅黑" pitchFamily="34" charset="-122"/>
                  <a:ea typeface="微软雅黑" pitchFamily="34" charset="-122"/>
                </a:endParaRPr>
              </a:p>
            </p:txBody>
          </p:sp>
        </p:grpSp>
        <p:grpSp>
          <p:nvGrpSpPr>
            <p:cNvPr id="7" name="组合 6"/>
            <p:cNvGrpSpPr/>
            <p:nvPr/>
          </p:nvGrpSpPr>
          <p:grpSpPr>
            <a:xfrm>
              <a:off x="827584" y="3284984"/>
              <a:ext cx="3492000" cy="1278089"/>
              <a:chOff x="827585" y="1866525"/>
              <a:chExt cx="3492000" cy="1278089"/>
            </a:xfrm>
          </p:grpSpPr>
          <p:sp>
            <p:nvSpPr>
              <p:cNvPr id="12" name="矩形标注 11"/>
              <p:cNvSpPr/>
              <p:nvPr/>
            </p:nvSpPr>
            <p:spPr>
              <a:xfrm rot="16200000">
                <a:off x="1934540" y="759570"/>
                <a:ext cx="1278089" cy="3492000"/>
              </a:xfrm>
              <a:prstGeom prst="wedgeRectCallout">
                <a:avLst>
                  <a:gd name="adj1" fmla="val -39351"/>
                  <a:gd name="adj2" fmla="val 65754"/>
                </a:avLst>
              </a:prstGeom>
              <a:solidFill>
                <a:srgbClr val="E4ED8F"/>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13" name="矩形 12"/>
              <p:cNvSpPr/>
              <p:nvPr/>
            </p:nvSpPr>
            <p:spPr>
              <a:xfrm>
                <a:off x="899592" y="1916832"/>
                <a:ext cx="3312368" cy="115577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nSpc>
                    <a:spcPct val="150000"/>
                  </a:lnSpc>
                </a:pPr>
                <a:r>
                  <a:rPr lang="en-US" altLang="zh-CN" dirty="0">
                    <a:latin typeface="微软雅黑" pitchFamily="34" charset="-122"/>
                    <a:ea typeface="微软雅黑" pitchFamily="34" charset="-122"/>
                  </a:rPr>
                  <a:t>2</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易扩展</a:t>
                </a:r>
                <a:endParaRPr lang="en-US" altLang="zh-CN" dirty="0" smtClean="0">
                  <a:latin typeface="微软雅黑" pitchFamily="34" charset="-122"/>
                  <a:ea typeface="微软雅黑" pitchFamily="34" charset="-122"/>
                </a:endParaRPr>
              </a:p>
              <a:p>
                <a:pPr marL="742950" lvl="1" indent="-285750">
                  <a:buFont typeface="Arial" pitchFamily="34" charset="0"/>
                  <a:buChar char="•"/>
                </a:pPr>
                <a:r>
                  <a:rPr lang="zh-CN" altLang="en-US" sz="1400" dirty="0" smtClean="0">
                    <a:latin typeface="微软雅黑" pitchFamily="34" charset="-122"/>
                    <a:ea typeface="微软雅黑" pitchFamily="34" charset="-122"/>
                  </a:rPr>
                  <a:t>可动态加入删除节点</a:t>
                </a:r>
                <a:endParaRPr lang="en-US" altLang="zh-CN" sz="1400" dirty="0" smtClean="0">
                  <a:latin typeface="微软雅黑" pitchFamily="34" charset="-122"/>
                  <a:ea typeface="微软雅黑" pitchFamily="34" charset="-122"/>
                </a:endParaRPr>
              </a:p>
              <a:p>
                <a:pPr marL="742950" lvl="1" indent="-285750">
                  <a:buFont typeface="Arial" pitchFamily="34" charset="0"/>
                  <a:buChar char="•"/>
                </a:pPr>
                <a:r>
                  <a:rPr lang="zh-CN" altLang="en-US" sz="1400" dirty="0" smtClean="0">
                    <a:latin typeface="微软雅黑" pitchFamily="34" charset="-122"/>
                    <a:ea typeface="微软雅黑" pitchFamily="34" charset="-122"/>
                  </a:rPr>
                  <a:t>避免单点瓶颈</a:t>
                </a:r>
                <a:endParaRPr lang="zh-CN" altLang="en-US" sz="1400" dirty="0">
                  <a:latin typeface="微软雅黑" pitchFamily="34" charset="-122"/>
                  <a:ea typeface="微软雅黑" pitchFamily="34" charset="-122"/>
                </a:endParaRPr>
              </a:p>
            </p:txBody>
          </p:sp>
        </p:grpSp>
        <p:grpSp>
          <p:nvGrpSpPr>
            <p:cNvPr id="8" name="组合 7"/>
            <p:cNvGrpSpPr/>
            <p:nvPr/>
          </p:nvGrpSpPr>
          <p:grpSpPr>
            <a:xfrm>
              <a:off x="827585" y="4731391"/>
              <a:ext cx="3492000" cy="1278089"/>
              <a:chOff x="827585" y="1866525"/>
              <a:chExt cx="3492000" cy="1278089"/>
            </a:xfrm>
          </p:grpSpPr>
          <p:sp>
            <p:nvSpPr>
              <p:cNvPr id="10" name="矩形标注 9"/>
              <p:cNvSpPr/>
              <p:nvPr/>
            </p:nvSpPr>
            <p:spPr>
              <a:xfrm rot="16200000">
                <a:off x="1934540" y="759570"/>
                <a:ext cx="1278089" cy="3492000"/>
              </a:xfrm>
              <a:prstGeom prst="wedgeRectCallout">
                <a:avLst>
                  <a:gd name="adj1" fmla="val -39351"/>
                  <a:gd name="adj2" fmla="val 65754"/>
                </a:avLst>
              </a:prstGeom>
              <a:solidFill>
                <a:srgbClr val="E4ED8F"/>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11" name="矩形 10"/>
              <p:cNvSpPr/>
              <p:nvPr/>
            </p:nvSpPr>
            <p:spPr>
              <a:xfrm>
                <a:off x="899592" y="1916832"/>
                <a:ext cx="3312368" cy="115577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nSpc>
                    <a:spcPct val="150000"/>
                  </a:lnSpc>
                </a:pPr>
                <a:r>
                  <a:rPr lang="en-US" altLang="zh-CN" dirty="0">
                    <a:latin typeface="微软雅黑" pitchFamily="34" charset="-122"/>
                    <a:ea typeface="微软雅黑" pitchFamily="34" charset="-122"/>
                  </a:rPr>
                  <a:t>3</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内存存储</a:t>
                </a:r>
                <a:endParaRPr lang="en-US" altLang="zh-CN" dirty="0" smtClean="0">
                  <a:latin typeface="微软雅黑" pitchFamily="34" charset="-122"/>
                  <a:ea typeface="微软雅黑" pitchFamily="34" charset="-122"/>
                </a:endParaRPr>
              </a:p>
              <a:p>
                <a:pPr marL="742950" lvl="1" indent="-285750">
                  <a:buFont typeface="Arial" pitchFamily="34" charset="0"/>
                  <a:buChar char="•"/>
                </a:pPr>
                <a:r>
                  <a:rPr lang="zh-CN" altLang="en-US" sz="1400" dirty="0" smtClean="0">
                    <a:latin typeface="微软雅黑" pitchFamily="34" charset="-122"/>
                    <a:ea typeface="微软雅黑" pitchFamily="34" charset="-122"/>
                  </a:rPr>
                  <a:t>避免磁盘读写速度慢的短板</a:t>
                </a:r>
                <a:endParaRPr lang="en-US" altLang="zh-CN" sz="1400" dirty="0" smtClean="0">
                  <a:latin typeface="微软雅黑" pitchFamily="34" charset="-122"/>
                  <a:ea typeface="微软雅黑" pitchFamily="34" charset="-122"/>
                </a:endParaRPr>
              </a:p>
            </p:txBody>
          </p:sp>
        </p:grpSp>
        <p:sp>
          <p:nvSpPr>
            <p:cNvPr id="9" name="矩形 8"/>
            <p:cNvSpPr/>
            <p:nvPr/>
          </p:nvSpPr>
          <p:spPr>
            <a:xfrm>
              <a:off x="827584" y="1412776"/>
              <a:ext cx="3492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内存数据网格的优势</a:t>
              </a:r>
              <a:endParaRPr lang="zh-CN" altLang="en-US" dirty="0">
                <a:solidFill>
                  <a:schemeClr val="tx1"/>
                </a:solidFill>
                <a:latin typeface="微软雅黑" pitchFamily="34" charset="-122"/>
                <a:ea typeface="微软雅黑" pitchFamily="34" charset="-122"/>
              </a:endParaRPr>
            </a:p>
          </p:txBody>
        </p:sp>
      </p:grpSp>
      <p:pic>
        <p:nvPicPr>
          <p:cNvPr id="16" name="Picture 2" descr="http://www.gridgain.com/images/in_memory_data_grid.png"/>
          <p:cNvPicPr>
            <a:picLocks noChangeAspect="1" noChangeArrowheads="1"/>
          </p:cNvPicPr>
          <p:nvPr/>
        </p:nvPicPr>
        <p:blipFill>
          <a:blip r:embed="rId3" cstate="print"/>
          <a:srcRect/>
          <a:stretch>
            <a:fillRect/>
          </a:stretch>
        </p:blipFill>
        <p:spPr bwMode="auto">
          <a:xfrm>
            <a:off x="4765746" y="1500087"/>
            <a:ext cx="3693096" cy="2427852"/>
          </a:xfrm>
          <a:prstGeom prst="rect">
            <a:avLst/>
          </a:prstGeom>
          <a:noFill/>
        </p:spPr>
      </p:pic>
      <p:graphicFrame>
        <p:nvGraphicFramePr>
          <p:cNvPr id="17" name="表格 16"/>
          <p:cNvGraphicFramePr>
            <a:graphicFrameLocks noGrp="1"/>
          </p:cNvGraphicFramePr>
          <p:nvPr>
            <p:extLst>
              <p:ext uri="{D42A27DB-BD31-4B8C-83A1-F6EECF244321}">
                <p14:modId xmlns:p14="http://schemas.microsoft.com/office/powerpoint/2010/main" val="2032194405"/>
              </p:ext>
            </p:extLst>
          </p:nvPr>
        </p:nvGraphicFramePr>
        <p:xfrm>
          <a:off x="4644008" y="4365103"/>
          <a:ext cx="4396432" cy="1872209"/>
        </p:xfrm>
        <a:graphic>
          <a:graphicData uri="http://schemas.openxmlformats.org/drawingml/2006/table">
            <a:tbl>
              <a:tblPr firstRow="1" bandRow="1">
                <a:effectLst/>
                <a:tableStyleId>{EB344D84-9AFB-497E-A393-DC336BA19D2E}</a:tableStyleId>
              </a:tblPr>
              <a:tblGrid>
                <a:gridCol w="3096344"/>
                <a:gridCol w="1300088"/>
              </a:tblGrid>
              <a:tr h="394149">
                <a:tc gridSpan="2">
                  <a:txBody>
                    <a:bodyPr/>
                    <a:lstStyle/>
                    <a:p>
                      <a:pPr algn="ctr"/>
                      <a:r>
                        <a:rPr lang="zh-CN" altLang="en-US" sz="1800" dirty="0" smtClean="0">
                          <a:solidFill>
                            <a:schemeClr val="tx1"/>
                          </a:solidFill>
                          <a:latin typeface="微软雅黑" pitchFamily="34" charset="-122"/>
                          <a:ea typeface="微软雅黑" pitchFamily="34" charset="-122"/>
                        </a:rPr>
                        <a:t>典型配置的 </a:t>
                      </a:r>
                      <a:r>
                        <a:rPr lang="en-US" altLang="zh-CN" sz="1800" dirty="0" smtClean="0">
                          <a:solidFill>
                            <a:schemeClr val="tx1"/>
                          </a:solidFill>
                          <a:latin typeface="微软雅黑" pitchFamily="34" charset="-122"/>
                          <a:ea typeface="微软雅黑" pitchFamily="34" charset="-122"/>
                        </a:rPr>
                        <a:t>1GHz </a:t>
                      </a:r>
                      <a:r>
                        <a:rPr lang="zh-CN" altLang="en-US" sz="1800" dirty="0" smtClean="0">
                          <a:solidFill>
                            <a:schemeClr val="tx1"/>
                          </a:solidFill>
                          <a:latin typeface="微软雅黑" pitchFamily="34" charset="-122"/>
                          <a:ea typeface="微软雅黑" pitchFamily="34" charset="-122"/>
                        </a:rPr>
                        <a:t>个人计算机标准</a:t>
                      </a:r>
                      <a:endParaRPr lang="zh-CN" altLang="en-US" sz="1800" b="0" dirty="0">
                        <a:solidFill>
                          <a:schemeClr val="tx1"/>
                        </a:solidFill>
                        <a:latin typeface="微软雅黑" pitchFamily="34" charset="-122"/>
                        <a:ea typeface="微软雅黑" pitchFamily="34" charset="-122"/>
                      </a:endParaRPr>
                    </a:p>
                  </a:txBody>
                  <a:tcPr anchor="ctr"/>
                </a:tc>
                <a:tc hMerge="1">
                  <a:txBody>
                    <a:bodyPr/>
                    <a:lstStyle/>
                    <a:p>
                      <a:endParaRPr lang="zh-CN" altLang="en-US" sz="1800" b="0" dirty="0">
                        <a:latin typeface="+mn-ea"/>
                        <a:ea typeface="+mn-ea"/>
                      </a:endParaRPr>
                    </a:p>
                  </a:txBody>
                  <a:tcPr anchor="ctr"/>
                </a:tc>
              </a:tr>
              <a:tr h="295612">
                <a:tc>
                  <a:txBody>
                    <a:bodyPr/>
                    <a:lstStyle/>
                    <a:p>
                      <a:r>
                        <a:rPr lang="zh-CN" altLang="en-US" sz="1200" dirty="0" smtClean="0">
                          <a:effectLst/>
                          <a:latin typeface="微软雅黑" pitchFamily="34" charset="-122"/>
                          <a:ea typeface="微软雅黑" pitchFamily="34" charset="-122"/>
                        </a:rPr>
                        <a:t>执行单一指令</a:t>
                      </a:r>
                      <a:endParaRPr lang="zh-CN" altLang="en-US" sz="1200" b="0" dirty="0">
                        <a:latin typeface="微软雅黑" pitchFamily="34" charset="-122"/>
                        <a:ea typeface="微软雅黑" pitchFamily="34" charset="-122"/>
                      </a:endParaRPr>
                    </a:p>
                  </a:txBody>
                  <a:tcPr anchor="ctr"/>
                </a:tc>
                <a:tc>
                  <a:txBody>
                    <a:bodyPr/>
                    <a:lstStyle/>
                    <a:p>
                      <a:pPr algn="l"/>
                      <a:r>
                        <a:rPr lang="en-US" altLang="zh-CN" sz="1200" dirty="0">
                          <a:effectLst/>
                          <a:latin typeface="微软雅黑" pitchFamily="34" charset="-122"/>
                          <a:ea typeface="微软雅黑" pitchFamily="34" charset="-122"/>
                        </a:rPr>
                        <a:t>1 </a:t>
                      </a:r>
                      <a:r>
                        <a:rPr lang="en-US" altLang="zh-CN" sz="1200" dirty="0" smtClean="0">
                          <a:effectLst/>
                          <a:latin typeface="微软雅黑" pitchFamily="34" charset="-122"/>
                          <a:ea typeface="微软雅黑" pitchFamily="34" charset="-122"/>
                        </a:rPr>
                        <a:t>ns</a:t>
                      </a:r>
                      <a:endParaRPr lang="zh-CN" altLang="en-US" sz="1200" b="0" dirty="0">
                        <a:latin typeface="微软雅黑" pitchFamily="34" charset="-122"/>
                        <a:ea typeface="微软雅黑" pitchFamily="34" charset="-122"/>
                      </a:endParaRPr>
                    </a:p>
                  </a:txBody>
                  <a:tcPr anchor="ctr"/>
                </a:tc>
              </a:tr>
              <a:tr h="295612">
                <a:tc>
                  <a:txBody>
                    <a:bodyPr/>
                    <a:lstStyle/>
                    <a:p>
                      <a:r>
                        <a:rPr lang="zh-CN" altLang="en-US" sz="1200" dirty="0">
                          <a:effectLst/>
                          <a:latin typeface="微软雅黑" pitchFamily="34" charset="-122"/>
                          <a:ea typeface="微软雅黑" pitchFamily="34" charset="-122"/>
                        </a:rPr>
                        <a:t>从</a:t>
                      </a:r>
                      <a:r>
                        <a:rPr lang="en-US" altLang="zh-CN" sz="1200" dirty="0">
                          <a:effectLst/>
                          <a:latin typeface="微软雅黑" pitchFamily="34" charset="-122"/>
                          <a:ea typeface="微软雅黑" pitchFamily="34" charset="-122"/>
                        </a:rPr>
                        <a:t>L1 </a:t>
                      </a:r>
                      <a:r>
                        <a:rPr lang="zh-CN" altLang="en-US" sz="1200" dirty="0">
                          <a:effectLst/>
                          <a:latin typeface="微软雅黑" pitchFamily="34" charset="-122"/>
                          <a:ea typeface="微软雅黑" pitchFamily="34" charset="-122"/>
                        </a:rPr>
                        <a:t>高速缓存取一个字</a:t>
                      </a:r>
                      <a:endParaRPr lang="zh-CN" altLang="en-US" sz="1200" dirty="0">
                        <a:latin typeface="微软雅黑" pitchFamily="34" charset="-122"/>
                        <a:ea typeface="微软雅黑" pitchFamily="34" charset="-122"/>
                      </a:endParaRPr>
                    </a:p>
                  </a:txBody>
                  <a:tcPr anchor="ctr"/>
                </a:tc>
                <a:tc>
                  <a:txBody>
                    <a:bodyPr/>
                    <a:lstStyle/>
                    <a:p>
                      <a:pPr algn="l"/>
                      <a:r>
                        <a:rPr lang="en-US" altLang="zh-CN" sz="1200" dirty="0">
                          <a:effectLst/>
                          <a:latin typeface="微软雅黑" pitchFamily="34" charset="-122"/>
                          <a:ea typeface="微软雅黑" pitchFamily="34" charset="-122"/>
                        </a:rPr>
                        <a:t>2 </a:t>
                      </a:r>
                      <a:r>
                        <a:rPr lang="en-US" altLang="zh-CN" sz="1200" dirty="0" smtClean="0">
                          <a:effectLst/>
                          <a:latin typeface="微软雅黑" pitchFamily="34" charset="-122"/>
                          <a:ea typeface="微软雅黑" pitchFamily="34" charset="-122"/>
                        </a:rPr>
                        <a:t>ns</a:t>
                      </a:r>
                      <a:endParaRPr lang="zh-CN" altLang="en-US" sz="1200" dirty="0">
                        <a:latin typeface="微软雅黑" pitchFamily="34" charset="-122"/>
                        <a:ea typeface="微软雅黑" pitchFamily="34" charset="-122"/>
                      </a:endParaRPr>
                    </a:p>
                  </a:txBody>
                  <a:tcPr anchor="ctr"/>
                </a:tc>
              </a:tr>
              <a:tr h="295612">
                <a:tc>
                  <a:txBody>
                    <a:bodyPr/>
                    <a:lstStyle/>
                    <a:p>
                      <a:r>
                        <a:rPr lang="zh-CN" altLang="en-US" sz="1200" dirty="0" smtClean="0">
                          <a:solidFill>
                            <a:srgbClr val="C00000"/>
                          </a:solidFill>
                          <a:effectLst/>
                          <a:latin typeface="微软雅黑" pitchFamily="34" charset="-122"/>
                          <a:ea typeface="微软雅黑" pitchFamily="34" charset="-122"/>
                        </a:rPr>
                        <a:t>从内存取一个字</a:t>
                      </a:r>
                      <a:endParaRPr lang="zh-CN" altLang="en-US" sz="1200" dirty="0">
                        <a:solidFill>
                          <a:srgbClr val="C00000"/>
                        </a:solidFill>
                        <a:latin typeface="微软雅黑" pitchFamily="34" charset="-122"/>
                        <a:ea typeface="微软雅黑" pitchFamily="34" charset="-122"/>
                      </a:endParaRPr>
                    </a:p>
                  </a:txBody>
                  <a:tcPr anchor="ctr"/>
                </a:tc>
                <a:tc>
                  <a:txBody>
                    <a:bodyPr/>
                    <a:lstStyle/>
                    <a:p>
                      <a:pPr algn="l"/>
                      <a:r>
                        <a:rPr lang="en-US" altLang="zh-CN" sz="1200" dirty="0" smtClean="0">
                          <a:solidFill>
                            <a:srgbClr val="C00000"/>
                          </a:solidFill>
                          <a:effectLst/>
                          <a:latin typeface="微软雅黑" pitchFamily="34" charset="-122"/>
                          <a:ea typeface="微软雅黑" pitchFamily="34" charset="-122"/>
                        </a:rPr>
                        <a:t>10 ns</a:t>
                      </a:r>
                      <a:endParaRPr lang="zh-CN" altLang="en-US" sz="1200" dirty="0">
                        <a:solidFill>
                          <a:srgbClr val="C00000"/>
                        </a:solidFill>
                        <a:latin typeface="微软雅黑" pitchFamily="34" charset="-122"/>
                        <a:ea typeface="微软雅黑" pitchFamily="34" charset="-122"/>
                      </a:endParaRPr>
                    </a:p>
                  </a:txBody>
                  <a:tcPr anchor="ctr"/>
                </a:tc>
              </a:tr>
              <a:tr h="295612">
                <a:tc>
                  <a:txBody>
                    <a:bodyPr/>
                    <a:lstStyle/>
                    <a:p>
                      <a:r>
                        <a:rPr lang="zh-CN" altLang="en-US" sz="1200" dirty="0">
                          <a:effectLst/>
                          <a:latin typeface="微软雅黑" pitchFamily="34" charset="-122"/>
                          <a:ea typeface="微软雅黑" pitchFamily="34" charset="-122"/>
                        </a:rPr>
                        <a:t>从磁盘取连续存放的一个字</a:t>
                      </a:r>
                      <a:endParaRPr lang="zh-CN" altLang="en-US" sz="1200" dirty="0">
                        <a:latin typeface="微软雅黑" pitchFamily="34" charset="-122"/>
                        <a:ea typeface="微软雅黑" pitchFamily="34" charset="-122"/>
                      </a:endParaRPr>
                    </a:p>
                  </a:txBody>
                  <a:tcPr anchor="ctr"/>
                </a:tc>
                <a:tc>
                  <a:txBody>
                    <a:bodyPr/>
                    <a:lstStyle/>
                    <a:p>
                      <a:pPr algn="l"/>
                      <a:r>
                        <a:rPr lang="en-US" altLang="zh-CN" sz="1200" dirty="0">
                          <a:effectLst/>
                          <a:latin typeface="微软雅黑" pitchFamily="34" charset="-122"/>
                          <a:ea typeface="微软雅黑" pitchFamily="34" charset="-122"/>
                        </a:rPr>
                        <a:t>200 </a:t>
                      </a:r>
                      <a:r>
                        <a:rPr lang="en-US" altLang="zh-CN" sz="1200" dirty="0" smtClean="0">
                          <a:effectLst/>
                          <a:latin typeface="微软雅黑" pitchFamily="34" charset="-122"/>
                          <a:ea typeface="微软雅黑" pitchFamily="34" charset="-122"/>
                        </a:rPr>
                        <a:t>ns</a:t>
                      </a:r>
                      <a:endParaRPr lang="zh-CN" altLang="en-US" sz="1200" dirty="0">
                        <a:latin typeface="微软雅黑" pitchFamily="34" charset="-122"/>
                        <a:ea typeface="微软雅黑" pitchFamily="34" charset="-122"/>
                      </a:endParaRPr>
                    </a:p>
                  </a:txBody>
                  <a:tcPr anchor="ctr"/>
                </a:tc>
              </a:tr>
              <a:tr h="295612">
                <a:tc>
                  <a:txBody>
                    <a:bodyPr/>
                    <a:lstStyle/>
                    <a:p>
                      <a:r>
                        <a:rPr lang="zh-CN" altLang="en-US" sz="1200" dirty="0">
                          <a:solidFill>
                            <a:srgbClr val="C00000"/>
                          </a:solidFill>
                          <a:effectLst/>
                          <a:latin typeface="微软雅黑" pitchFamily="34" charset="-122"/>
                          <a:ea typeface="微软雅黑" pitchFamily="34" charset="-122"/>
                        </a:rPr>
                        <a:t>磁盘寻址并取字</a:t>
                      </a:r>
                      <a:endParaRPr lang="zh-CN" altLang="en-US" sz="1200" dirty="0">
                        <a:solidFill>
                          <a:srgbClr val="C00000"/>
                        </a:solidFill>
                        <a:latin typeface="微软雅黑" pitchFamily="34" charset="-122"/>
                        <a:ea typeface="微软雅黑" pitchFamily="34" charset="-122"/>
                      </a:endParaRPr>
                    </a:p>
                  </a:txBody>
                  <a:tcPr anchor="ctr"/>
                </a:tc>
                <a:tc>
                  <a:txBody>
                    <a:bodyPr/>
                    <a:lstStyle/>
                    <a:p>
                      <a:pPr algn="l"/>
                      <a:r>
                        <a:rPr lang="en-US" altLang="zh-CN" sz="1200" dirty="0" smtClean="0">
                          <a:solidFill>
                            <a:srgbClr val="C00000"/>
                          </a:solidFill>
                          <a:effectLst/>
                          <a:latin typeface="微软雅黑" pitchFamily="34" charset="-122"/>
                          <a:ea typeface="微软雅黑" pitchFamily="34" charset="-122"/>
                        </a:rPr>
                        <a:t>8 ms</a:t>
                      </a:r>
                      <a:endParaRPr lang="zh-CN" altLang="en-US" sz="1200" dirty="0">
                        <a:solidFill>
                          <a:srgbClr val="C00000"/>
                        </a:solidFill>
                        <a:latin typeface="微软雅黑" pitchFamily="34" charset="-122"/>
                        <a:ea typeface="微软雅黑" pitchFamily="34" charset="-122"/>
                      </a:endParaRPr>
                    </a:p>
                  </a:txBody>
                  <a:tcPr anchor="ctr"/>
                </a:tc>
              </a:tr>
            </a:tbl>
          </a:graphicData>
        </a:graphic>
      </p:graphicFrame>
    </p:spTree>
    <p:extLst>
      <p:ext uri="{BB962C8B-B14F-4D97-AF65-F5344CB8AC3E}">
        <p14:creationId xmlns:p14="http://schemas.microsoft.com/office/powerpoint/2010/main" val="2886109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prstClr val="black"/>
                </a:solidFill>
              </a:rPr>
              <a:t>选题背景和意义 </a:t>
            </a:r>
            <a:r>
              <a:rPr lang="en-US" altLang="zh-CN" sz="1800" dirty="0">
                <a:solidFill>
                  <a:prstClr val="black"/>
                </a:solidFill>
              </a:rPr>
              <a:t>—— </a:t>
            </a:r>
            <a:r>
              <a:rPr lang="zh-CN" altLang="en-US" sz="1800" dirty="0">
                <a:solidFill>
                  <a:prstClr val="black"/>
                </a:solidFill>
              </a:rPr>
              <a:t>内</a:t>
            </a:r>
            <a:r>
              <a:rPr lang="zh-CN" altLang="zh-CN" sz="1800" dirty="0">
                <a:solidFill>
                  <a:prstClr val="black"/>
                </a:solidFill>
              </a:rPr>
              <a:t>存数据网格的发展与不足</a:t>
            </a:r>
            <a:endParaRPr lang="zh-CN" altLang="en-US" dirty="0"/>
          </a:p>
        </p:txBody>
      </p:sp>
      <p:grpSp>
        <p:nvGrpSpPr>
          <p:cNvPr id="4" name="组合 3"/>
          <p:cNvGrpSpPr/>
          <p:nvPr/>
        </p:nvGrpSpPr>
        <p:grpSpPr>
          <a:xfrm>
            <a:off x="576064" y="1675829"/>
            <a:ext cx="3744416" cy="4680521"/>
            <a:chOff x="683568" y="1412776"/>
            <a:chExt cx="3744416" cy="4680521"/>
          </a:xfrm>
        </p:grpSpPr>
        <p:sp>
          <p:nvSpPr>
            <p:cNvPr id="5" name="矩形 4"/>
            <p:cNvSpPr/>
            <p:nvPr/>
          </p:nvSpPr>
          <p:spPr>
            <a:xfrm>
              <a:off x="683568" y="1412777"/>
              <a:ext cx="3744416" cy="4680520"/>
            </a:xfrm>
            <a:prstGeom prst="rect">
              <a:avLst/>
            </a:prstGeom>
            <a:noFill/>
            <a:ln>
              <a:solidFill>
                <a:schemeClr val="accent2"/>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solidFill>
                  <a:prstClr val="black"/>
                </a:solidFill>
              </a:endParaRPr>
            </a:p>
          </p:txBody>
        </p:sp>
        <p:grpSp>
          <p:nvGrpSpPr>
            <p:cNvPr id="6" name="组合 5"/>
            <p:cNvGrpSpPr/>
            <p:nvPr/>
          </p:nvGrpSpPr>
          <p:grpSpPr>
            <a:xfrm>
              <a:off x="899591" y="1754761"/>
              <a:ext cx="3312369" cy="1392400"/>
              <a:chOff x="899591" y="1754761"/>
              <a:chExt cx="3312369" cy="1392400"/>
            </a:xfrm>
          </p:grpSpPr>
          <p:sp>
            <p:nvSpPr>
              <p:cNvPr id="14" name="矩形标注 13"/>
              <p:cNvSpPr/>
              <p:nvPr/>
            </p:nvSpPr>
            <p:spPr>
              <a:xfrm rot="16200000">
                <a:off x="1859575" y="794777"/>
                <a:ext cx="1392400" cy="3312368"/>
              </a:xfrm>
              <a:prstGeom prst="wedgeRectCallout">
                <a:avLst>
                  <a:gd name="adj1" fmla="val -39351"/>
                  <a:gd name="adj2" fmla="val 65754"/>
                </a:avLst>
              </a:prstGeom>
              <a:solidFill>
                <a:srgbClr val="E4ED8F"/>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solidFill>
                    <a:prstClr val="black"/>
                  </a:solidFill>
                </a:endParaRPr>
              </a:p>
            </p:txBody>
          </p:sp>
          <p:sp>
            <p:nvSpPr>
              <p:cNvPr id="15" name="矩形 14"/>
              <p:cNvSpPr/>
              <p:nvPr/>
            </p:nvSpPr>
            <p:spPr>
              <a:xfrm>
                <a:off x="899592" y="1916832"/>
                <a:ext cx="3312368" cy="115577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nSpc>
                    <a:spcPct val="150000"/>
                  </a:lnSpc>
                </a:pPr>
                <a:r>
                  <a:rPr lang="en-US" altLang="zh-CN" dirty="0" smtClean="0">
                    <a:solidFill>
                      <a:prstClr val="black"/>
                    </a:solidFill>
                    <a:latin typeface="微软雅黑" pitchFamily="34" charset="-122"/>
                    <a:ea typeface="微软雅黑" pitchFamily="34" charset="-122"/>
                  </a:rPr>
                  <a:t>1. </a:t>
                </a:r>
                <a:r>
                  <a:rPr lang="zh-CN" altLang="en-US" dirty="0">
                    <a:solidFill>
                      <a:prstClr val="black"/>
                    </a:solidFill>
                    <a:latin typeface="微软雅黑" pitchFamily="34" charset="-122"/>
                    <a:ea typeface="微软雅黑" pitchFamily="34" charset="-122"/>
                  </a:rPr>
                  <a:t>单</a:t>
                </a:r>
                <a:r>
                  <a:rPr lang="zh-CN" altLang="en-US" dirty="0" smtClean="0">
                    <a:solidFill>
                      <a:prstClr val="black"/>
                    </a:solidFill>
                    <a:latin typeface="微软雅黑" pitchFamily="34" charset="-122"/>
                    <a:ea typeface="微软雅黑" pitchFamily="34" charset="-122"/>
                  </a:rPr>
                  <a:t>节点存储能力不足</a:t>
                </a:r>
                <a:endParaRPr lang="en-US" altLang="zh-CN" dirty="0" smtClean="0">
                  <a:solidFill>
                    <a:prstClr val="black"/>
                  </a:solidFill>
                  <a:latin typeface="微软雅黑" pitchFamily="34" charset="-122"/>
                  <a:ea typeface="微软雅黑" pitchFamily="34" charset="-122"/>
                </a:endParaRPr>
              </a:p>
              <a:p>
                <a:pPr marL="742950" lvl="1" indent="-285750">
                  <a:buFont typeface="Arial" pitchFamily="34" charset="0"/>
                  <a:buChar char="•"/>
                </a:pPr>
                <a:r>
                  <a:rPr lang="zh-CN" altLang="en-US" sz="1400" dirty="0" smtClean="0">
                    <a:solidFill>
                      <a:prstClr val="black"/>
                    </a:solidFill>
                    <a:latin typeface="微软雅黑" pitchFamily="34" charset="-122"/>
                    <a:ea typeface="微软雅黑" pitchFamily="34" charset="-122"/>
                  </a:rPr>
                  <a:t>单节点内存无法提供大容量存储能力</a:t>
                </a:r>
                <a:endParaRPr lang="en-US" altLang="zh-CN" sz="1400" dirty="0" smtClean="0">
                  <a:solidFill>
                    <a:prstClr val="black"/>
                  </a:solidFill>
                  <a:latin typeface="微软雅黑" pitchFamily="34" charset="-122"/>
                  <a:ea typeface="微软雅黑" pitchFamily="34" charset="-122"/>
                </a:endParaRPr>
              </a:p>
            </p:txBody>
          </p:sp>
        </p:grpSp>
        <p:grpSp>
          <p:nvGrpSpPr>
            <p:cNvPr id="7" name="组合 6"/>
            <p:cNvGrpSpPr/>
            <p:nvPr/>
          </p:nvGrpSpPr>
          <p:grpSpPr>
            <a:xfrm>
              <a:off x="827584" y="3284984"/>
              <a:ext cx="3492000" cy="1278089"/>
              <a:chOff x="827585" y="1866525"/>
              <a:chExt cx="3492000" cy="1278089"/>
            </a:xfrm>
          </p:grpSpPr>
          <p:sp>
            <p:nvSpPr>
              <p:cNvPr id="12" name="矩形标注 11"/>
              <p:cNvSpPr/>
              <p:nvPr/>
            </p:nvSpPr>
            <p:spPr>
              <a:xfrm rot="16200000">
                <a:off x="1934540" y="759570"/>
                <a:ext cx="1278089" cy="3492000"/>
              </a:xfrm>
              <a:prstGeom prst="wedgeRectCallout">
                <a:avLst>
                  <a:gd name="adj1" fmla="val -39351"/>
                  <a:gd name="adj2" fmla="val 65754"/>
                </a:avLst>
              </a:prstGeom>
              <a:solidFill>
                <a:srgbClr val="E4ED8F"/>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solidFill>
                    <a:prstClr val="black"/>
                  </a:solidFill>
                </a:endParaRPr>
              </a:p>
            </p:txBody>
          </p:sp>
          <p:sp>
            <p:nvSpPr>
              <p:cNvPr id="13" name="矩形 12"/>
              <p:cNvSpPr/>
              <p:nvPr/>
            </p:nvSpPr>
            <p:spPr>
              <a:xfrm>
                <a:off x="899592" y="1916832"/>
                <a:ext cx="3312368" cy="115577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nSpc>
                    <a:spcPct val="150000"/>
                  </a:lnSpc>
                </a:pPr>
                <a:r>
                  <a:rPr lang="en-US" altLang="zh-CN" dirty="0">
                    <a:solidFill>
                      <a:prstClr val="black"/>
                    </a:solidFill>
                    <a:latin typeface="微软雅黑" pitchFamily="34" charset="-122"/>
                    <a:ea typeface="微软雅黑" pitchFamily="34" charset="-122"/>
                  </a:rPr>
                  <a:t>2</a:t>
                </a:r>
                <a:r>
                  <a:rPr lang="en-US" altLang="zh-CN" dirty="0" smtClean="0">
                    <a:solidFill>
                      <a:prstClr val="black"/>
                    </a:solidFill>
                    <a:latin typeface="微软雅黑" pitchFamily="34" charset="-122"/>
                    <a:ea typeface="微软雅黑" pitchFamily="34" charset="-122"/>
                  </a:rPr>
                  <a:t>. </a:t>
                </a:r>
                <a:r>
                  <a:rPr lang="zh-CN" altLang="en-US" dirty="0" smtClean="0">
                    <a:solidFill>
                      <a:prstClr val="black"/>
                    </a:solidFill>
                    <a:latin typeface="微软雅黑" pitchFamily="34" charset="-122"/>
                    <a:ea typeface="微软雅黑" pitchFamily="34" charset="-122"/>
                  </a:rPr>
                  <a:t>对遗留系统兼容能力不足</a:t>
                </a:r>
                <a:endParaRPr lang="en-US" altLang="zh-CN" dirty="0" smtClean="0">
                  <a:solidFill>
                    <a:prstClr val="black"/>
                  </a:solidFill>
                  <a:latin typeface="微软雅黑" pitchFamily="34" charset="-122"/>
                  <a:ea typeface="微软雅黑" pitchFamily="34" charset="-122"/>
                </a:endParaRPr>
              </a:p>
              <a:p>
                <a:pPr marL="742950" lvl="1" indent="-285750">
                  <a:buFont typeface="Arial" pitchFamily="34" charset="0"/>
                  <a:buChar char="•"/>
                </a:pPr>
                <a:r>
                  <a:rPr lang="zh-CN" altLang="en-US" sz="1400" dirty="0" smtClean="0">
                    <a:solidFill>
                      <a:prstClr val="black"/>
                    </a:solidFill>
                    <a:latin typeface="微软雅黑" pitchFamily="34" charset="-122"/>
                    <a:ea typeface="微软雅黑" pitchFamily="34" charset="-122"/>
                  </a:rPr>
                  <a:t>对结构化查询语言支持不够完善</a:t>
                </a:r>
                <a:endParaRPr lang="en-US" altLang="zh-CN" sz="1400" dirty="0" smtClean="0">
                  <a:solidFill>
                    <a:prstClr val="black"/>
                  </a:solidFill>
                  <a:latin typeface="微软雅黑" pitchFamily="34" charset="-122"/>
                  <a:ea typeface="微软雅黑" pitchFamily="34" charset="-122"/>
                </a:endParaRPr>
              </a:p>
              <a:p>
                <a:pPr marL="742950" lvl="1" indent="-285750">
                  <a:buFont typeface="Arial" pitchFamily="34" charset="0"/>
                  <a:buChar char="•"/>
                </a:pPr>
                <a:r>
                  <a:rPr lang="zh-CN" altLang="en-US" sz="1400" dirty="0" smtClean="0">
                    <a:solidFill>
                      <a:prstClr val="black"/>
                    </a:solidFill>
                    <a:latin typeface="微软雅黑" pitchFamily="34" charset="-122"/>
                    <a:ea typeface="微软雅黑" pitchFamily="34" charset="-122"/>
                  </a:rPr>
                  <a:t>迁移代价高</a:t>
                </a:r>
                <a:endParaRPr lang="zh-CN" altLang="en-US" sz="1400" dirty="0">
                  <a:solidFill>
                    <a:prstClr val="black"/>
                  </a:solidFill>
                  <a:latin typeface="微软雅黑" pitchFamily="34" charset="-122"/>
                  <a:ea typeface="微软雅黑" pitchFamily="34" charset="-122"/>
                </a:endParaRPr>
              </a:p>
            </p:txBody>
          </p:sp>
        </p:grpSp>
        <p:grpSp>
          <p:nvGrpSpPr>
            <p:cNvPr id="8" name="组合 7"/>
            <p:cNvGrpSpPr/>
            <p:nvPr/>
          </p:nvGrpSpPr>
          <p:grpSpPr>
            <a:xfrm>
              <a:off x="827585" y="4731391"/>
              <a:ext cx="3492000" cy="1278089"/>
              <a:chOff x="827585" y="1866525"/>
              <a:chExt cx="3492000" cy="1278089"/>
            </a:xfrm>
          </p:grpSpPr>
          <p:sp>
            <p:nvSpPr>
              <p:cNvPr id="10" name="矩形标注 9"/>
              <p:cNvSpPr/>
              <p:nvPr/>
            </p:nvSpPr>
            <p:spPr>
              <a:xfrm rot="16200000">
                <a:off x="1934540" y="759570"/>
                <a:ext cx="1278089" cy="3492000"/>
              </a:xfrm>
              <a:prstGeom prst="wedgeRectCallout">
                <a:avLst>
                  <a:gd name="adj1" fmla="val -39351"/>
                  <a:gd name="adj2" fmla="val 65754"/>
                </a:avLst>
              </a:prstGeom>
              <a:solidFill>
                <a:srgbClr val="E4ED8F"/>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solidFill>
                    <a:prstClr val="black"/>
                  </a:solidFill>
                </a:endParaRPr>
              </a:p>
            </p:txBody>
          </p:sp>
          <p:sp>
            <p:nvSpPr>
              <p:cNvPr id="11" name="矩形 10"/>
              <p:cNvSpPr/>
              <p:nvPr/>
            </p:nvSpPr>
            <p:spPr>
              <a:xfrm>
                <a:off x="899592" y="1916832"/>
                <a:ext cx="3312368" cy="115577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nSpc>
                    <a:spcPct val="150000"/>
                  </a:lnSpc>
                </a:pPr>
                <a:r>
                  <a:rPr lang="en-US" altLang="zh-CN" dirty="0" smtClean="0">
                    <a:solidFill>
                      <a:prstClr val="black"/>
                    </a:solidFill>
                    <a:latin typeface="微软雅黑" pitchFamily="34" charset="-122"/>
                    <a:ea typeface="微软雅黑" pitchFamily="34" charset="-122"/>
                  </a:rPr>
                  <a:t>3. </a:t>
                </a:r>
                <a:r>
                  <a:rPr lang="zh-CN" altLang="en-US" dirty="0" smtClean="0">
                    <a:solidFill>
                      <a:prstClr val="black"/>
                    </a:solidFill>
                    <a:latin typeface="微软雅黑" pitchFamily="34" charset="-122"/>
                    <a:ea typeface="微软雅黑" pitchFamily="34" charset="-122"/>
                  </a:rPr>
                  <a:t>大内存堆</a:t>
                </a:r>
                <a:r>
                  <a:rPr lang="en-US" altLang="zh-CN" dirty="0" smtClean="0">
                    <a:solidFill>
                      <a:prstClr val="black"/>
                    </a:solidFill>
                    <a:latin typeface="微软雅黑" pitchFamily="34" charset="-122"/>
                    <a:ea typeface="微软雅黑" pitchFamily="34" charset="-122"/>
                  </a:rPr>
                  <a:t>GC</a:t>
                </a:r>
                <a:r>
                  <a:rPr lang="zh-CN" altLang="en-US" dirty="0" smtClean="0">
                    <a:solidFill>
                      <a:prstClr val="black"/>
                    </a:solidFill>
                    <a:latin typeface="微软雅黑" pitchFamily="34" charset="-122"/>
                    <a:ea typeface="微软雅黑" pitchFamily="34" charset="-122"/>
                  </a:rPr>
                  <a:t>效率低</a:t>
                </a:r>
                <a:endParaRPr lang="en-US" altLang="zh-CN" dirty="0" smtClean="0">
                  <a:solidFill>
                    <a:prstClr val="black"/>
                  </a:solidFill>
                  <a:latin typeface="微软雅黑" pitchFamily="34" charset="-122"/>
                  <a:ea typeface="微软雅黑" pitchFamily="34" charset="-122"/>
                </a:endParaRPr>
              </a:p>
              <a:p>
                <a:pPr marL="742950" lvl="1" indent="-285750">
                  <a:buFont typeface="Arial" pitchFamily="34" charset="0"/>
                  <a:buChar char="•"/>
                </a:pPr>
                <a:r>
                  <a:rPr lang="en-US" altLang="zh-CN" sz="1400" dirty="0" smtClean="0">
                    <a:solidFill>
                      <a:prstClr val="black"/>
                    </a:solidFill>
                    <a:latin typeface="微软雅黑" pitchFamily="34" charset="-122"/>
                    <a:ea typeface="微软雅黑" pitchFamily="34" charset="-122"/>
                  </a:rPr>
                  <a:t>GC</a:t>
                </a:r>
                <a:r>
                  <a:rPr lang="zh-CN" altLang="en-US" sz="1400" dirty="0" smtClean="0">
                    <a:solidFill>
                      <a:prstClr val="black"/>
                    </a:solidFill>
                    <a:latin typeface="微软雅黑" pitchFamily="34" charset="-122"/>
                    <a:ea typeface="微软雅黑" pitchFamily="34" charset="-122"/>
                  </a:rPr>
                  <a:t>时线程暂时性休克</a:t>
                </a:r>
                <a:endParaRPr lang="en-US" altLang="zh-CN" sz="1400" dirty="0" smtClean="0">
                  <a:solidFill>
                    <a:prstClr val="black"/>
                  </a:solidFill>
                  <a:latin typeface="微软雅黑" pitchFamily="34" charset="-122"/>
                  <a:ea typeface="微软雅黑" pitchFamily="34" charset="-122"/>
                </a:endParaRPr>
              </a:p>
              <a:p>
                <a:pPr marL="742950" lvl="1" indent="-285750">
                  <a:buFont typeface="Arial" pitchFamily="34" charset="0"/>
                  <a:buChar char="•"/>
                </a:pPr>
                <a:r>
                  <a:rPr lang="zh-CN" altLang="en-US" sz="1400" dirty="0" smtClean="0">
                    <a:solidFill>
                      <a:prstClr val="black"/>
                    </a:solidFill>
                    <a:latin typeface="微软雅黑" pitchFamily="34" charset="-122"/>
                    <a:ea typeface="微软雅黑" pitchFamily="34" charset="-122"/>
                  </a:rPr>
                  <a:t>垃圾清理回收代价</a:t>
                </a:r>
                <a:endParaRPr lang="en-US" altLang="zh-CN" sz="1400" dirty="0" smtClean="0">
                  <a:solidFill>
                    <a:prstClr val="black"/>
                  </a:solidFill>
                  <a:latin typeface="微软雅黑" pitchFamily="34" charset="-122"/>
                  <a:ea typeface="微软雅黑" pitchFamily="34" charset="-122"/>
                </a:endParaRPr>
              </a:p>
            </p:txBody>
          </p:sp>
        </p:grpSp>
        <p:sp>
          <p:nvSpPr>
            <p:cNvPr id="9" name="矩形 8"/>
            <p:cNvSpPr/>
            <p:nvPr/>
          </p:nvSpPr>
          <p:spPr>
            <a:xfrm>
              <a:off x="827584" y="1412776"/>
              <a:ext cx="3492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微软雅黑" pitchFamily="34" charset="-122"/>
                  <a:ea typeface="微软雅黑" pitchFamily="34" charset="-122"/>
                </a:rPr>
                <a:t>内存数据网格的不足</a:t>
              </a:r>
              <a:endParaRPr lang="zh-CN" altLang="en-US" dirty="0">
                <a:solidFill>
                  <a:prstClr val="black"/>
                </a:solidFill>
                <a:latin typeface="微软雅黑" pitchFamily="34" charset="-122"/>
                <a:ea typeface="微软雅黑" pitchFamily="34" charset="-122"/>
              </a:endParaRPr>
            </a:p>
          </p:txBody>
        </p:sp>
      </p:grpSp>
      <p:pic>
        <p:nvPicPr>
          <p:cNvPr id="16" name="Picture 3" descr="C:\Users\muye\Desktop\2013-05-18-java-offheap-memory-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4618" y="3571003"/>
            <a:ext cx="4359682" cy="2629524"/>
          </a:xfrm>
          <a:prstGeom prst="rect">
            <a:avLst/>
          </a:prstGeom>
          <a:noFill/>
          <a:extLst>
            <a:ext uri="{909E8E84-426E-40DD-AFC4-6F175D3DCCD1}">
              <a14:hiddenFill xmlns:a14="http://schemas.microsoft.com/office/drawing/2010/main">
                <a:solidFill>
                  <a:srgbClr val="FFFFFF"/>
                </a:solidFill>
              </a14:hiddenFill>
            </a:ext>
          </a:extLst>
        </p:spPr>
      </p:pic>
      <p:pic>
        <p:nvPicPr>
          <p:cNvPr id="17" name="图片 16"/>
          <p:cNvPicPr>
            <a:picLocks noChangeAspect="1"/>
          </p:cNvPicPr>
          <p:nvPr/>
        </p:nvPicPr>
        <p:blipFill>
          <a:blip r:embed="rId4"/>
          <a:stretch>
            <a:fillRect/>
          </a:stretch>
        </p:blipFill>
        <p:spPr>
          <a:xfrm>
            <a:off x="4644618" y="1576160"/>
            <a:ext cx="4468621" cy="1818003"/>
          </a:xfrm>
          <a:prstGeom prst="rect">
            <a:avLst/>
          </a:prstGeom>
        </p:spPr>
      </p:pic>
    </p:spTree>
    <p:extLst>
      <p:ext uri="{BB962C8B-B14F-4D97-AF65-F5344CB8AC3E}">
        <p14:creationId xmlns:p14="http://schemas.microsoft.com/office/powerpoint/2010/main" val="4199978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prstClr val="black"/>
                </a:solidFill>
              </a:rPr>
              <a:t>选题背景和意义 </a:t>
            </a:r>
            <a:r>
              <a:rPr lang="en-US" altLang="zh-CN" sz="1800" dirty="0" smtClean="0">
                <a:solidFill>
                  <a:prstClr val="black"/>
                </a:solidFill>
              </a:rPr>
              <a:t>—— </a:t>
            </a:r>
            <a:r>
              <a:rPr lang="zh-CN" altLang="en-US" sz="1800" dirty="0" smtClean="0"/>
              <a:t>成功应用实例</a:t>
            </a:r>
            <a:endParaRPr lang="zh-CN" altLang="en-US" dirty="0"/>
          </a:p>
        </p:txBody>
      </p:sp>
      <p:sp>
        <p:nvSpPr>
          <p:cNvPr id="7" name="矩形 6"/>
          <p:cNvSpPr/>
          <p:nvPr/>
        </p:nvSpPr>
        <p:spPr>
          <a:xfrm>
            <a:off x="572142" y="2384211"/>
            <a:ext cx="7688569" cy="830997"/>
          </a:xfrm>
          <a:prstGeom prst="rect">
            <a:avLst/>
          </a:prstGeom>
        </p:spPr>
        <p:txBody>
          <a:bodyPr wrap="square">
            <a:spAutoFit/>
          </a:bodyPr>
          <a:lstStyle/>
          <a:p>
            <a:pPr marL="285750" indent="-285750" algn="just">
              <a:buFont typeface="Wingdings" panose="05000000000000000000" pitchFamily="2" charset="2"/>
              <a:buChar char="ü"/>
            </a:pPr>
            <a:r>
              <a:rPr lang="zh-CN" altLang="zh-CN" sz="1600" dirty="0">
                <a:solidFill>
                  <a:srgbClr val="0066FF"/>
                </a:solidFill>
                <a:latin typeface="微软雅黑" panose="020B0503020204020204" pitchFamily="34" charset="-122"/>
                <a:ea typeface="微软雅黑" panose="020B0503020204020204" pitchFamily="34" charset="-122"/>
              </a:rPr>
              <a:t>余票单次查询的最长时间从之前的</a:t>
            </a:r>
            <a:r>
              <a:rPr lang="en-US" altLang="zh-CN" sz="1600" dirty="0">
                <a:solidFill>
                  <a:srgbClr val="0066FF"/>
                </a:solidFill>
                <a:latin typeface="微软雅黑" panose="020B0503020204020204" pitchFamily="34" charset="-122"/>
                <a:ea typeface="微软雅黑" panose="020B0503020204020204" pitchFamily="34" charset="-122"/>
              </a:rPr>
              <a:t>15</a:t>
            </a:r>
            <a:r>
              <a:rPr lang="zh-CN" altLang="zh-CN" sz="1600" dirty="0">
                <a:solidFill>
                  <a:srgbClr val="0066FF"/>
                </a:solidFill>
                <a:latin typeface="微软雅黑" panose="020B0503020204020204" pitchFamily="34" charset="-122"/>
                <a:ea typeface="微软雅黑" panose="020B0503020204020204" pitchFamily="34" charset="-122"/>
              </a:rPr>
              <a:t>秒左右下降到</a:t>
            </a:r>
            <a:r>
              <a:rPr lang="en-US" altLang="zh-CN" sz="1600" dirty="0">
                <a:solidFill>
                  <a:srgbClr val="0066FF"/>
                </a:solidFill>
                <a:latin typeface="微软雅黑" panose="020B0503020204020204" pitchFamily="34" charset="-122"/>
                <a:ea typeface="微软雅黑" panose="020B0503020204020204" pitchFamily="34" charset="-122"/>
              </a:rPr>
              <a:t>0.2</a:t>
            </a:r>
            <a:r>
              <a:rPr lang="zh-CN" altLang="zh-CN" sz="1600" dirty="0">
                <a:solidFill>
                  <a:srgbClr val="0066FF"/>
                </a:solidFill>
                <a:latin typeface="微软雅黑" panose="020B0503020204020204" pitchFamily="34" charset="-122"/>
                <a:ea typeface="微软雅黑" panose="020B0503020204020204" pitchFamily="34" charset="-122"/>
              </a:rPr>
              <a:t>秒以下，</a:t>
            </a:r>
            <a:r>
              <a:rPr lang="zh-CN" altLang="zh-CN" sz="1600" b="1" dirty="0">
                <a:solidFill>
                  <a:srgbClr val="C00000"/>
                </a:solidFill>
                <a:latin typeface="微软雅黑" panose="020B0503020204020204" pitchFamily="34" charset="-122"/>
                <a:ea typeface="微软雅黑" panose="020B0503020204020204" pitchFamily="34" charset="-122"/>
              </a:rPr>
              <a:t>缩短了</a:t>
            </a:r>
            <a:r>
              <a:rPr lang="en-US" altLang="zh-CN" sz="1600" b="1" dirty="0">
                <a:solidFill>
                  <a:srgbClr val="C00000"/>
                </a:solidFill>
                <a:latin typeface="微软雅黑" panose="020B0503020204020204" pitchFamily="34" charset="-122"/>
                <a:ea typeface="微软雅黑" panose="020B0503020204020204" pitchFamily="34" charset="-122"/>
              </a:rPr>
              <a:t>75</a:t>
            </a:r>
            <a:r>
              <a:rPr lang="zh-CN" altLang="zh-CN" sz="1600" b="1" dirty="0">
                <a:solidFill>
                  <a:srgbClr val="C00000"/>
                </a:solidFill>
                <a:latin typeface="微软雅黑" panose="020B0503020204020204" pitchFamily="34" charset="-122"/>
                <a:ea typeface="微软雅黑" panose="020B0503020204020204" pitchFamily="34" charset="-122"/>
              </a:rPr>
              <a:t>倍</a:t>
            </a:r>
            <a:r>
              <a:rPr lang="zh-CN" altLang="zh-CN" sz="1600" b="1" dirty="0" smtClean="0">
                <a:solidFill>
                  <a:srgbClr val="C00000"/>
                </a:solidFill>
                <a:latin typeface="微软雅黑" panose="020B0503020204020204" pitchFamily="34" charset="-122"/>
                <a:ea typeface="微软雅黑" panose="020B0503020204020204" pitchFamily="34" charset="-122"/>
              </a:rPr>
              <a:t>以上</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marL="285750" indent="-285750" algn="just">
              <a:buFont typeface="Wingdings" panose="05000000000000000000" pitchFamily="2" charset="2"/>
              <a:buChar char="ü"/>
            </a:pPr>
            <a:r>
              <a:rPr lang="zh-CN" altLang="zh-CN" sz="1600" dirty="0" smtClean="0">
                <a:solidFill>
                  <a:srgbClr val="0066FF"/>
                </a:solidFill>
                <a:latin typeface="微软雅黑" panose="020B0503020204020204" pitchFamily="34" charset="-122"/>
                <a:ea typeface="微软雅黑" panose="020B0503020204020204" pitchFamily="34" charset="-122"/>
              </a:rPr>
              <a:t>订单</a:t>
            </a:r>
            <a:r>
              <a:rPr lang="zh-CN" altLang="zh-CN" sz="1600" dirty="0">
                <a:solidFill>
                  <a:srgbClr val="0066FF"/>
                </a:solidFill>
                <a:latin typeface="微软雅黑" panose="020B0503020204020204" pitchFamily="34" charset="-122"/>
                <a:ea typeface="微软雅黑" panose="020B0503020204020204" pitchFamily="34" charset="-122"/>
              </a:rPr>
              <a:t>查询从每秒</a:t>
            </a:r>
            <a:r>
              <a:rPr lang="en-US" altLang="zh-CN" sz="1600" dirty="0">
                <a:solidFill>
                  <a:srgbClr val="0066FF"/>
                </a:solidFill>
                <a:latin typeface="微软雅黑" panose="020B0503020204020204" pitchFamily="34" charset="-122"/>
                <a:ea typeface="微软雅黑" panose="020B0503020204020204" pitchFamily="34" charset="-122"/>
              </a:rPr>
              <a:t>300-400</a:t>
            </a:r>
            <a:r>
              <a:rPr lang="zh-CN" altLang="zh-CN" sz="1600" dirty="0">
                <a:solidFill>
                  <a:srgbClr val="0066FF"/>
                </a:solidFill>
                <a:latin typeface="微软雅黑" panose="020B0503020204020204" pitchFamily="34" charset="-122"/>
                <a:ea typeface="微软雅黑" panose="020B0503020204020204" pitchFamily="34" charset="-122"/>
              </a:rPr>
              <a:t>次的吞吐量提升到每秒上万次</a:t>
            </a:r>
            <a:r>
              <a:rPr lang="zh-CN" altLang="zh-CN" sz="1600" dirty="0" smtClean="0">
                <a:solidFill>
                  <a:srgbClr val="0066FF"/>
                </a:solidFill>
                <a:latin typeface="微软雅黑" panose="020B0503020204020204" pitchFamily="34" charset="-122"/>
                <a:ea typeface="微软雅黑" panose="020B0503020204020204" pitchFamily="34" charset="-122"/>
              </a:rPr>
              <a:t>，</a:t>
            </a:r>
            <a:r>
              <a:rPr lang="zh-CN" altLang="en-US" sz="1600" b="1" dirty="0" smtClean="0">
                <a:solidFill>
                  <a:srgbClr val="C00000"/>
                </a:solidFill>
                <a:latin typeface="微软雅黑" panose="020B0503020204020204" pitchFamily="34" charset="-122"/>
                <a:ea typeface="微软雅黑" panose="020B0503020204020204" pitchFamily="34" charset="-122"/>
              </a:rPr>
              <a:t>提升</a:t>
            </a:r>
            <a:r>
              <a:rPr lang="en-US" altLang="zh-CN" sz="1600" b="1" dirty="0" smtClean="0">
                <a:solidFill>
                  <a:srgbClr val="C00000"/>
                </a:solidFill>
                <a:latin typeface="微软雅黑" panose="020B0503020204020204" pitchFamily="34" charset="-122"/>
                <a:ea typeface="微软雅黑" panose="020B0503020204020204" pitchFamily="34" charset="-122"/>
              </a:rPr>
              <a:t>20</a:t>
            </a:r>
            <a:r>
              <a:rPr lang="zh-CN" altLang="en-US" sz="1600" b="1" dirty="0" smtClean="0">
                <a:solidFill>
                  <a:srgbClr val="C00000"/>
                </a:solidFill>
                <a:latin typeface="微软雅黑" panose="020B0503020204020204" pitchFamily="34" charset="-122"/>
                <a:ea typeface="微软雅黑" panose="020B0503020204020204" pitchFamily="34" charset="-122"/>
              </a:rPr>
              <a:t>倍以上</a:t>
            </a:r>
            <a:r>
              <a:rPr lang="zh-CN" altLang="en-US" sz="1600" dirty="0" smtClean="0">
                <a:solidFill>
                  <a:srgbClr val="0066FF"/>
                </a:solidFill>
                <a:latin typeface="微软雅黑" panose="020B0503020204020204" pitchFamily="34" charset="-122"/>
                <a:ea typeface="微软雅黑" panose="020B0503020204020204" pitchFamily="34" charset="-122"/>
              </a:rPr>
              <a:t>，</a:t>
            </a:r>
            <a:r>
              <a:rPr lang="zh-CN" altLang="zh-CN" sz="1600" dirty="0" smtClean="0">
                <a:solidFill>
                  <a:srgbClr val="0066FF"/>
                </a:solidFill>
                <a:latin typeface="微软雅黑" panose="020B0503020204020204" pitchFamily="34" charset="-122"/>
                <a:ea typeface="微软雅黑" panose="020B0503020204020204" pitchFamily="34" charset="-122"/>
              </a:rPr>
              <a:t>并且</a:t>
            </a:r>
            <a:r>
              <a:rPr lang="zh-CN" altLang="zh-CN" sz="1600" dirty="0">
                <a:solidFill>
                  <a:srgbClr val="0066FF"/>
                </a:solidFill>
                <a:latin typeface="微软雅黑" panose="020B0503020204020204" pitchFamily="34" charset="-122"/>
                <a:ea typeface="微软雅黑" panose="020B0503020204020204" pitchFamily="34" charset="-122"/>
              </a:rPr>
              <a:t>查询速度保障在</a:t>
            </a:r>
            <a:r>
              <a:rPr lang="en-US" altLang="zh-CN" sz="1600" dirty="0">
                <a:solidFill>
                  <a:srgbClr val="0066FF"/>
                </a:solidFill>
                <a:latin typeface="微软雅黑" panose="020B0503020204020204" pitchFamily="34" charset="-122"/>
                <a:ea typeface="微软雅黑" panose="020B0503020204020204" pitchFamily="34" charset="-122"/>
              </a:rPr>
              <a:t>20</a:t>
            </a:r>
            <a:r>
              <a:rPr lang="zh-CN" altLang="zh-CN" sz="1600" dirty="0">
                <a:solidFill>
                  <a:srgbClr val="0066FF"/>
                </a:solidFill>
                <a:latin typeface="微软雅黑" panose="020B0503020204020204" pitchFamily="34" charset="-122"/>
                <a:ea typeface="微软雅黑" panose="020B0503020204020204" pitchFamily="34" charset="-122"/>
              </a:rPr>
              <a:t>毫秒左右</a:t>
            </a:r>
            <a:endParaRPr lang="zh-CN" altLang="en-US" sz="1600" dirty="0">
              <a:solidFill>
                <a:srgbClr val="0066FF"/>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347" y="3523129"/>
            <a:ext cx="5228994" cy="2852270"/>
          </a:xfrm>
          <a:prstGeom prst="rect">
            <a:avLst/>
          </a:prstGeom>
        </p:spPr>
      </p:pic>
      <p:sp>
        <p:nvSpPr>
          <p:cNvPr id="3" name="文本框 2"/>
          <p:cNvSpPr txBox="1"/>
          <p:nvPr/>
        </p:nvSpPr>
        <p:spPr>
          <a:xfrm>
            <a:off x="726141" y="1479176"/>
            <a:ext cx="7732701" cy="646331"/>
          </a:xfrm>
          <a:prstGeom prst="rect">
            <a:avLst/>
          </a:prstGeom>
          <a:ln>
            <a:prstDash val="lgDash"/>
          </a:ln>
        </p:spPr>
        <p:style>
          <a:lnRef idx="2">
            <a:schemeClr val="accent4"/>
          </a:lnRef>
          <a:fillRef idx="1">
            <a:schemeClr val="lt1"/>
          </a:fillRef>
          <a:effectRef idx="0">
            <a:schemeClr val="accent4"/>
          </a:effectRef>
          <a:fontRef idx="minor">
            <a:schemeClr val="dk1"/>
          </a:fontRef>
        </p:style>
        <p:txBody>
          <a:bodyPr wrap="square" rtlCol="0">
            <a:spAutoFit/>
          </a:bodyPr>
          <a:lstStyle/>
          <a:p>
            <a:pPr marL="285750" indent="-285750">
              <a:buFont typeface="Wingdings" panose="05000000000000000000" pitchFamily="2" charset="2"/>
              <a:buChar char="p"/>
            </a:pP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我国铁路客户服务中心网站</a:t>
            </a:r>
            <a:r>
              <a:rPr lang="en-US" altLang="zh-CN" dirty="0">
                <a:latin typeface="微软雅黑" panose="020B0503020204020204" pitchFamily="34" charset="-122"/>
                <a:ea typeface="微软雅黑" panose="020B0503020204020204" pitchFamily="34" charset="-122"/>
              </a:rPr>
              <a:t>12306</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在二期建设时，利用</a:t>
            </a:r>
            <a:r>
              <a:rPr lang="en-US" altLang="zh-CN" dirty="0">
                <a:latin typeface="微软雅黑" panose="020B0503020204020204" pitchFamily="34" charset="-122"/>
                <a:ea typeface="微软雅黑" panose="020B0503020204020204" pitchFamily="34" charset="-122"/>
              </a:rPr>
              <a:t>VMWare </a:t>
            </a:r>
            <a:r>
              <a:rPr lang="en-US" altLang="zh-CN" dirty="0" err="1">
                <a:latin typeface="微软雅黑" panose="020B0503020204020204" pitchFamily="34" charset="-122"/>
                <a:ea typeface="微软雅黑" panose="020B0503020204020204" pitchFamily="34" charset="-122"/>
              </a:rPr>
              <a:t>GemFire</a:t>
            </a:r>
            <a:r>
              <a:rPr lang="zh-CN" altLang="en-US" dirty="0">
                <a:latin typeface="微软雅黑" panose="020B0503020204020204" pitchFamily="34" charset="-122"/>
                <a:ea typeface="微软雅黑" panose="020B0503020204020204" pitchFamily="34" charset="-122"/>
              </a:rPr>
              <a:t>内存数据网格</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，实现基于内存的余票和订单的</a:t>
            </a:r>
            <a:r>
              <a:rPr lang="zh-CN" altLang="zh-CN" dirty="0" smtClean="0">
                <a:latin typeface="微软雅黑" panose="020B0503020204020204" pitchFamily="34" charset="-122"/>
                <a:ea typeface="微软雅黑" panose="020B0503020204020204" pitchFamily="34" charset="-122"/>
                <a:cs typeface="Times New Roman" panose="02020603050405020304" pitchFamily="18" charset="0"/>
              </a:rPr>
              <a:t>查询</a:t>
            </a:r>
            <a:endParaRPr lang="en-US" altLang="zh-CN" dirty="0">
              <a:solidFill>
                <a:srgbClr val="000000"/>
              </a:solidFill>
              <a:latin typeface="微软雅黑" panose="020B0503020204020204" pitchFamily="34" charset="-122"/>
              <a:ea typeface="微软雅黑" panose="020B0503020204020204" pitchFamily="34" charset="-122"/>
            </a:endParaRPr>
          </a:p>
        </p:txBody>
      </p:sp>
      <p:sp>
        <p:nvSpPr>
          <p:cNvPr id="4" name="右箭头 3"/>
          <p:cNvSpPr/>
          <p:nvPr/>
        </p:nvSpPr>
        <p:spPr>
          <a:xfrm>
            <a:off x="5553341" y="4602116"/>
            <a:ext cx="686736" cy="52677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 name="矩形 4"/>
          <p:cNvSpPr/>
          <p:nvPr/>
        </p:nvSpPr>
        <p:spPr>
          <a:xfrm>
            <a:off x="6240077" y="4297082"/>
            <a:ext cx="2218765" cy="1304364"/>
          </a:xfrm>
          <a:prstGeom prst="rect">
            <a:avLst/>
          </a:prstGeom>
          <a:ln>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solidFill>
                  <a:srgbClr val="FF0000"/>
                </a:solidFill>
                <a:latin typeface="微软雅黑" panose="020B0503020204020204" pitchFamily="34" charset="-122"/>
                <a:ea typeface="微软雅黑" panose="020B0503020204020204" pitchFamily="34" charset="-122"/>
              </a:rPr>
              <a:t>Cache-Aside</a:t>
            </a:r>
            <a:r>
              <a:rPr lang="zh-CN" altLang="en-US" dirty="0" smtClean="0">
                <a:solidFill>
                  <a:srgbClr val="FF0000"/>
                </a:solidFill>
                <a:latin typeface="微软雅黑" panose="020B0503020204020204" pitchFamily="34" charset="-122"/>
                <a:ea typeface="微软雅黑" panose="020B0503020204020204" pitchFamily="34" charset="-122"/>
              </a:rPr>
              <a:t>架构</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039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2068</TotalTime>
  <Words>2508</Words>
  <Application>Microsoft Office PowerPoint</Application>
  <PresentationFormat>全屏显示(4:3)</PresentationFormat>
  <Paragraphs>259</Paragraphs>
  <Slides>21</Slides>
  <Notes>20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黑体</vt:lpstr>
      <vt:lpstr>宋体</vt:lpstr>
      <vt:lpstr>微软雅黑</vt:lpstr>
      <vt:lpstr>Arial</vt:lpstr>
      <vt:lpstr>Calibri</vt:lpstr>
      <vt:lpstr>Calibri Light</vt:lpstr>
      <vt:lpstr>Times New Roman</vt:lpstr>
      <vt:lpstr>Wingdings</vt:lpstr>
      <vt:lpstr>Office 主题</vt:lpstr>
      <vt:lpstr>内存数据网格Cache-Aside模式的设计与实现</vt:lpstr>
      <vt:lpstr>内容提纲</vt:lpstr>
      <vt:lpstr>选题背景和意义 —— 关系型数据库的局限性</vt:lpstr>
      <vt:lpstr>选题背景和意义 —— 关系型数据库的局限性</vt:lpstr>
      <vt:lpstr>选题背景和意义 —— 关系型数据库的局限性</vt:lpstr>
      <vt:lpstr>选题背景和意义 —— 内存数据网格的发展与不足</vt:lpstr>
      <vt:lpstr>选题背景和意义 —— 内存数据网格的发展与不足</vt:lpstr>
      <vt:lpstr>选题背景和意义 —— 内存数据网格的发展与不足</vt:lpstr>
      <vt:lpstr>选题背景和意义 —— 成功应用实例</vt:lpstr>
      <vt:lpstr>选题背景和意义 —— Cache-Aside架构</vt:lpstr>
      <vt:lpstr>本学科领域发展现状</vt:lpstr>
      <vt:lpstr>本学科领域发展现状 —— 数据加载</vt:lpstr>
      <vt:lpstr>本学科领域发展现状 —— 数据访问</vt:lpstr>
      <vt:lpstr>本学科领域发展现状 —— 堆外存储优化</vt:lpstr>
      <vt:lpstr>主要研究内容与预期目标</vt:lpstr>
      <vt:lpstr>主要研究内容 —— 系统架构设计</vt:lpstr>
      <vt:lpstr>主要研究内容 —— 数据自动局部加载</vt:lpstr>
      <vt:lpstr>主要研究内容 —— 数据访问的透明集成</vt:lpstr>
      <vt:lpstr>主要研究内容 —— 堆外存储技术</vt:lpstr>
      <vt:lpstr>研究计划和工作安排</vt:lpstr>
      <vt:lpstr>致谢</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imdg</dc:creator>
  <cp:lastModifiedBy>imdg</cp:lastModifiedBy>
  <cp:revision>202</cp:revision>
  <dcterms:created xsi:type="dcterms:W3CDTF">2015-03-26T02:08:40Z</dcterms:created>
  <dcterms:modified xsi:type="dcterms:W3CDTF">2015-12-23T13:52:41Z</dcterms:modified>
</cp:coreProperties>
</file>