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4"/>
  </p:notesMasterIdLst>
  <p:sldIdLst>
    <p:sldId id="256" r:id="rId2"/>
    <p:sldId id="286"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00" autoAdjust="0"/>
  </p:normalViewPr>
  <p:slideViewPr>
    <p:cSldViewPr snapToGrid="0">
      <p:cViewPr varScale="1">
        <p:scale>
          <a:sx n="53" d="100"/>
          <a:sy n="53"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23T15:35:56.375" idx="2">
    <p:pos x="2962" y="1922"/>
    <p:text>修改图</p:text>
    <p:extLst>
      <p:ext uri="{C676402C-5697-4E1C-873F-D02D1690AC5C}">
        <p15:threadingInfo xmlns:p15="http://schemas.microsoft.com/office/powerpoint/2012/main" timeZoneBias="-480"/>
      </p:ext>
    </p:extLst>
  </p:cm>
  <p:cm authorId="1" dt="2016-12-23T15:36:17.584" idx="3">
    <p:pos x="10" y="10"/>
    <p:text>论文引用列出来</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23T15:37:03.862" idx="4">
    <p:pos x="2985" y="1833"/>
    <p:text>画图说明</p:text>
    <p:extLst>
      <p:ext uri="{C676402C-5697-4E1C-873F-D02D1690AC5C}">
        <p15:threadingInfo xmlns:p15="http://schemas.microsoft.com/office/powerpoint/2012/main" timeZoneBias="-480"/>
      </p:ext>
    </p:extLst>
  </p:cm>
  <p:cm authorId="1" dt="2016-12-23T15:37:36.743" idx="5">
    <p:pos x="6468" y="1794"/>
    <p:text>画图说明</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2-23T15:41:48.741" idx="6">
    <p:pos x="10" y="10"/>
    <p:text>删掉本页，从研究问题、方法、实现三个层面来阐述</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2-23T15:42:23.455" idx="7">
    <p:pos x="10" y="10"/>
    <p:text>删掉</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2-23T15:42:34.948" idx="8">
    <p:pos x="10" y="10"/>
    <p:text>删掉</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分析现有的图计算模型的特点，结合具体应用场景。</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r>
            <a:rPr lang="zh-CN" altLang="en-US" dirty="0" smtClean="0"/>
            <a:t>实现图计算中常用的算法，并给出这些算法的评测指标和评测结果。</a:t>
          </a:r>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结合金融反欺诈应用，验证整套系统的正确性和有效性。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8605BBB6-3D8D-4643-8004-7CF250FEBC99}" srcId="{B4942BD3-88A6-4765-BEF9-C0773460DA79}" destId="{19F7FD2E-861B-4CA8-A82D-108557E21F95}" srcOrd="1" destOrd="0" parTransId="{1AE79E56-2799-4251-BA68-2664D51AB314}" sibTransId="{A4C4745E-996F-42E5-A4D9-9B72E8E49793}"/>
    <dgm:cxn modelId="{EE02374A-2471-4DF9-8CBA-E2983A555BAF}" type="presOf" srcId="{19F7FD2E-861B-4CA8-A82D-108557E21F95}" destId="{469B0C62-FE7E-4BA6-B220-32A9933FE760}" srcOrd="0" destOrd="0" presId="urn:microsoft.com/office/officeart/2005/8/layout/chevron2"/>
    <dgm:cxn modelId="{D50CE796-4D94-4A33-9041-71E5B76B7344}" type="presOf" srcId="{A7B49AD8-1634-455C-854A-53938C600565}" destId="{47DB9946-43F8-4E10-999F-CA6AAC680881}"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69EABC77-DC49-4CD0-A786-3213B1A43393}"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17A7828D-3C41-4F02-93A3-2F861615C53A}" type="presOf" srcId="{816EC00E-0BE0-48C0-AF1A-2108E093D0A5}" destId="{8C837D46-903F-4DD1-8C03-843C7FB31D88}" srcOrd="0" destOrd="0" presId="urn:microsoft.com/office/officeart/2005/8/layout/chevron2"/>
    <dgm:cxn modelId="{DAC31225-3E2A-41BB-9257-6DC766C49C08}" type="presOf" srcId="{D96FE1BB-1861-49FC-9438-C8C3D19474C2}" destId="{2CA7DC52-D0BC-4441-9113-70B44FC63684}"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A01655A-4D63-46C4-BF8F-2A23B231C53C}" type="presOf" srcId="{AE5DE6B4-3EE3-4D7E-A3FB-E57A439293DE}" destId="{2CA7DC52-D0BC-4441-9113-70B44FC63684}" srcOrd="0" destOrd="1" presId="urn:microsoft.com/office/officeart/2005/8/layout/chevron2"/>
    <dgm:cxn modelId="{894BC311-04E3-4F33-9ADF-E98C1BCA37C4}"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103242E5-3CF7-48FC-9F53-87BE6D8E469D}" type="presOf" srcId="{08216AF3-6BED-4760-B6F3-D7EBF471BA29}" destId="{FBC75C2F-95B7-4011-8EFE-8AEDD33447DA}" srcOrd="0" destOrd="0" presId="urn:microsoft.com/office/officeart/2005/8/layout/chevron2"/>
    <dgm:cxn modelId="{0D65FBF3-9673-4D7F-8496-7E3A62E19774}" type="presParOf" srcId="{AFD8CECA-6C0B-48E9-AD37-163A2229E57A}" destId="{3DC32EE1-1B18-4758-80E3-212B780BE691}" srcOrd="0" destOrd="0" presId="urn:microsoft.com/office/officeart/2005/8/layout/chevron2"/>
    <dgm:cxn modelId="{E5B55FC3-FF2D-4F00-9A43-25404A787FA0}" type="presParOf" srcId="{3DC32EE1-1B18-4758-80E3-212B780BE691}" destId="{47DB9946-43F8-4E10-999F-CA6AAC680881}" srcOrd="0" destOrd="0" presId="urn:microsoft.com/office/officeart/2005/8/layout/chevron2"/>
    <dgm:cxn modelId="{12CAF9BC-7F08-4C31-84ED-AAB2AB605DF6}" type="presParOf" srcId="{3DC32EE1-1B18-4758-80E3-212B780BE691}" destId="{FBC75C2F-95B7-4011-8EFE-8AEDD33447DA}" srcOrd="1" destOrd="0" presId="urn:microsoft.com/office/officeart/2005/8/layout/chevron2"/>
    <dgm:cxn modelId="{A44D0E19-DBF4-43EF-9FB2-DBE89DC18468}" type="presParOf" srcId="{AFD8CECA-6C0B-48E9-AD37-163A2229E57A}" destId="{F3139D5E-A2F9-4D94-9DA6-E1A353415AF1}" srcOrd="1" destOrd="0" presId="urn:microsoft.com/office/officeart/2005/8/layout/chevron2"/>
    <dgm:cxn modelId="{B02ACF63-94AA-4AC8-ADBF-B9C3F9972B61}" type="presParOf" srcId="{AFD8CECA-6C0B-48E9-AD37-163A2229E57A}" destId="{81F56F9E-ABB4-481A-A76C-D8DF7E439C56}" srcOrd="2" destOrd="0" presId="urn:microsoft.com/office/officeart/2005/8/layout/chevron2"/>
    <dgm:cxn modelId="{AA3FB224-627D-4FC9-B8A0-BE78341159BA}" type="presParOf" srcId="{81F56F9E-ABB4-481A-A76C-D8DF7E439C56}" destId="{469B0C62-FE7E-4BA6-B220-32A9933FE760}" srcOrd="0" destOrd="0" presId="urn:microsoft.com/office/officeart/2005/8/layout/chevron2"/>
    <dgm:cxn modelId="{48315F83-FB74-4DAB-A9A5-B1FAA5A2FA44}" type="presParOf" srcId="{81F56F9E-ABB4-481A-A76C-D8DF7E439C56}" destId="{5D1E8CD3-68BD-43DB-9D55-282605778999}" srcOrd="1" destOrd="0" presId="urn:microsoft.com/office/officeart/2005/8/layout/chevron2"/>
    <dgm:cxn modelId="{B906FC52-7099-47BF-85D7-EEDB1A60ACFD}" type="presParOf" srcId="{AFD8CECA-6C0B-48E9-AD37-163A2229E57A}" destId="{4C4B4D3D-34F1-4669-83D8-CC4223E2F900}" srcOrd="3" destOrd="0" presId="urn:microsoft.com/office/officeart/2005/8/layout/chevron2"/>
    <dgm:cxn modelId="{126F6918-C8E0-4C2D-8A45-6C38C568874E}" type="presParOf" srcId="{AFD8CECA-6C0B-48E9-AD37-163A2229E57A}" destId="{8C7BC018-6FEA-4134-B1B5-674EF08D6079}" srcOrd="4" destOrd="0" presId="urn:microsoft.com/office/officeart/2005/8/layout/chevron2"/>
    <dgm:cxn modelId="{19F2C235-9C0F-40A2-9B93-980D99964FB8}" type="presParOf" srcId="{8C7BC018-6FEA-4134-B1B5-674EF08D6079}" destId="{8C837D46-903F-4DD1-8C03-843C7FB31D88}" srcOrd="0" destOrd="0" presId="urn:microsoft.com/office/officeart/2005/8/layout/chevron2"/>
    <dgm:cxn modelId="{6B92F9FD-B4FD-4913-ADDF-2B647AFC9048}"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89718" y="292805"/>
          <a:ext cx="1931458" cy="135202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分析</a:t>
          </a:r>
          <a:endParaRPr lang="zh-CN" altLang="en-US" sz="3500" kern="1200" dirty="0"/>
        </a:p>
      </dsp:txBody>
      <dsp:txXfrm rot="-5400000">
        <a:off x="1" y="679096"/>
        <a:ext cx="1352020" cy="579438"/>
      </dsp:txXfrm>
    </dsp:sp>
    <dsp:sp modelId="{FBC75C2F-95B7-4011-8EFE-8AEDD33447DA}">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分析现有的图计算模型的特点，结合具体应用场景。</a:t>
          </a:r>
          <a:endParaRPr lang="zh-CN" altLang="en-US" sz="2000" kern="1200" dirty="0"/>
        </a:p>
      </dsp:txBody>
      <dsp:txXfrm rot="-5400000">
        <a:off x="1352020" y="64373"/>
        <a:ext cx="6714693" cy="1132875"/>
      </dsp:txXfrm>
    </dsp:sp>
    <dsp:sp modelId="{469B0C62-FE7E-4BA6-B220-32A9933FE760}">
      <dsp:nvSpPr>
        <dsp:cNvPr id="0" name=""/>
        <dsp:cNvSpPr/>
      </dsp:nvSpPr>
      <dsp:spPr>
        <a:xfrm rot="5400000">
          <a:off x="-289718" y="2033323"/>
          <a:ext cx="1931458" cy="1352020"/>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设计</a:t>
          </a:r>
          <a:endParaRPr lang="zh-CN" altLang="en-US" sz="3500" kern="1200" dirty="0"/>
        </a:p>
      </dsp:txBody>
      <dsp:txXfrm rot="-5400000">
        <a:off x="1" y="2419614"/>
        <a:ext cx="1352020" cy="579438"/>
      </dsp:txXfrm>
    </dsp:sp>
    <dsp:sp modelId="{5D1E8CD3-68BD-43DB-9D55-282605778999}">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设计面向连续流式图数据的基于状态更新的图计算模型。</a:t>
          </a:r>
          <a:endParaRPr lang="zh-CN" altLang="en-US" sz="2000" kern="1200" dirty="0"/>
        </a:p>
      </dsp:txBody>
      <dsp:txXfrm rot="-5400000">
        <a:off x="1352020" y="1804891"/>
        <a:ext cx="6714693" cy="1132875"/>
      </dsp:txXfrm>
    </dsp:sp>
    <dsp:sp modelId="{8C837D46-903F-4DD1-8C03-843C7FB31D88}">
      <dsp:nvSpPr>
        <dsp:cNvPr id="0" name=""/>
        <dsp:cNvSpPr/>
      </dsp:nvSpPr>
      <dsp:spPr>
        <a:xfrm rot="5400000">
          <a:off x="-289718" y="3773840"/>
          <a:ext cx="1931458" cy="1352020"/>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实现</a:t>
          </a:r>
          <a:endParaRPr lang="zh-CN" altLang="en-US" sz="3500" kern="1200" dirty="0"/>
        </a:p>
      </dsp:txBody>
      <dsp:txXfrm rot="-5400000">
        <a:off x="1" y="4160131"/>
        <a:ext cx="1352020" cy="579438"/>
      </dsp:txXfrm>
    </dsp:sp>
    <dsp:sp modelId="{2CA7DC52-D0BC-4441-9113-70B44FC63684}">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实现图计算中常用的算法，并给出这些算法的评测指标和评测结果。</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结合金融反欺诈应用，验证整套系统的正确性和有效性。</a:t>
          </a:r>
          <a:endParaRPr lang="zh-CN" altLang="en-US" sz="2000" kern="1200" dirty="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C9012-3DED-4D00-9914-24C44A94612A}" type="datetimeFigureOut">
              <a:rPr lang="zh-CN" altLang="en-US" smtClean="0"/>
              <a:t>2016/12/23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4B2CB-4ADE-4A09-835C-63E5B0575095}" type="slidenum">
              <a:rPr lang="zh-CN" altLang="en-US" smtClean="0"/>
              <a:t>‹#›</a:t>
            </a:fld>
            <a:endParaRPr lang="zh-CN" altLang="en-US"/>
          </a:p>
        </p:txBody>
      </p:sp>
    </p:spTree>
    <p:extLst>
      <p:ext uri="{BB962C8B-B14F-4D97-AF65-F5344CB8AC3E}">
        <p14:creationId xmlns:p14="http://schemas.microsoft.com/office/powerpoint/2010/main" val="315012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a:t>
            </a:fld>
            <a:endParaRPr lang="zh-CN" altLang="en-US"/>
          </a:p>
        </p:txBody>
      </p:sp>
    </p:spTree>
    <p:extLst>
      <p:ext uri="{BB962C8B-B14F-4D97-AF65-F5344CB8AC3E}">
        <p14:creationId xmlns:p14="http://schemas.microsoft.com/office/powerpoint/2010/main" val="87203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10</a:t>
            </a:fld>
            <a:endParaRPr lang="zh-CN" altLang="en-US"/>
          </a:p>
        </p:txBody>
      </p:sp>
    </p:spTree>
    <p:extLst>
      <p:ext uri="{BB962C8B-B14F-4D97-AF65-F5344CB8AC3E}">
        <p14:creationId xmlns:p14="http://schemas.microsoft.com/office/powerpoint/2010/main" val="262045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11</a:t>
            </a:fld>
            <a:endParaRPr lang="zh-CN" altLang="en-US"/>
          </a:p>
        </p:txBody>
      </p:sp>
    </p:spTree>
    <p:extLst>
      <p:ext uri="{BB962C8B-B14F-4D97-AF65-F5344CB8AC3E}">
        <p14:creationId xmlns:p14="http://schemas.microsoft.com/office/powerpoint/2010/main" val="110911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12</a:t>
            </a:fld>
            <a:endParaRPr lang="zh-CN" altLang="en-US"/>
          </a:p>
        </p:txBody>
      </p:sp>
    </p:spTree>
    <p:extLst>
      <p:ext uri="{BB962C8B-B14F-4D97-AF65-F5344CB8AC3E}">
        <p14:creationId xmlns:p14="http://schemas.microsoft.com/office/powerpoint/2010/main" val="142694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13</a:t>
            </a:fld>
            <a:endParaRPr lang="zh-CN" altLang="en-US"/>
          </a:p>
        </p:txBody>
      </p:sp>
    </p:spTree>
    <p:extLst>
      <p:ext uri="{BB962C8B-B14F-4D97-AF65-F5344CB8AC3E}">
        <p14:creationId xmlns:p14="http://schemas.microsoft.com/office/powerpoint/2010/main" val="422355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14</a:t>
            </a:fld>
            <a:endParaRPr lang="zh-CN" altLang="en-US"/>
          </a:p>
        </p:txBody>
      </p:sp>
    </p:spTree>
    <p:extLst>
      <p:ext uri="{BB962C8B-B14F-4D97-AF65-F5344CB8AC3E}">
        <p14:creationId xmlns:p14="http://schemas.microsoft.com/office/powerpoint/2010/main" val="1115918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15</a:t>
            </a:fld>
            <a:endParaRPr lang="zh-CN" altLang="en-US"/>
          </a:p>
        </p:txBody>
      </p:sp>
    </p:spTree>
    <p:extLst>
      <p:ext uri="{BB962C8B-B14F-4D97-AF65-F5344CB8AC3E}">
        <p14:creationId xmlns:p14="http://schemas.microsoft.com/office/powerpoint/2010/main" val="1982350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162984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809930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18</a:t>
            </a:fld>
            <a:endParaRPr lang="zh-CN" altLang="en-US"/>
          </a:p>
        </p:txBody>
      </p:sp>
    </p:spTree>
    <p:extLst>
      <p:ext uri="{BB962C8B-B14F-4D97-AF65-F5344CB8AC3E}">
        <p14:creationId xmlns:p14="http://schemas.microsoft.com/office/powerpoint/2010/main" val="186593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19</a:t>
            </a:fld>
            <a:endParaRPr lang="zh-CN" altLang="en-US"/>
          </a:p>
        </p:txBody>
      </p:sp>
    </p:spTree>
    <p:extLst>
      <p:ext uri="{BB962C8B-B14F-4D97-AF65-F5344CB8AC3E}">
        <p14:creationId xmlns:p14="http://schemas.microsoft.com/office/powerpoint/2010/main" val="399114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整体概览一下，本次汇报的主要内容。</a:t>
            </a:r>
            <a:endParaRPr lang="en-US" altLang="zh-CN" dirty="0" smtClean="0"/>
          </a:p>
          <a:p>
            <a:r>
              <a:rPr lang="zh-CN" altLang="en-US" dirty="0" smtClean="0"/>
              <a:t>在背景和现状中，我将简单阐述图计算相关的应用场景，并总结现有的工作。</a:t>
            </a:r>
            <a:endParaRPr lang="en-US" altLang="zh-CN" dirty="0" smtClean="0"/>
          </a:p>
          <a:p>
            <a:r>
              <a:rPr lang="zh-CN" altLang="en-US" dirty="0" smtClean="0"/>
              <a:t>在论文工作中，我将阐述本文的主要工作。</a:t>
            </a:r>
            <a:endParaRPr lang="en-US" altLang="zh-CN" dirty="0" smtClean="0"/>
          </a:p>
          <a:p>
            <a:r>
              <a:rPr lang="zh-CN" altLang="en-US" dirty="0" smtClean="0"/>
              <a:t>系统设计就是讲本文的面向连续流式图计算的系统，该如何进行设计。</a:t>
            </a:r>
            <a:endParaRPr lang="en-US" altLang="zh-CN" dirty="0" smtClean="0"/>
          </a:p>
          <a:p>
            <a:r>
              <a:rPr lang="zh-CN" altLang="en-US" dirty="0" smtClean="0"/>
              <a:t>系统实现是依据系统设计，如何将我们设计的这套系统，结合现有的分布式计算引擎进行实现。</a:t>
            </a:r>
            <a:endParaRPr lang="en-US" altLang="zh-CN" dirty="0" smtClean="0"/>
          </a:p>
          <a:p>
            <a:r>
              <a:rPr lang="zh-CN" altLang="en-US" dirty="0" smtClean="0"/>
              <a:t>系统验证工作主要是对我们实现的系统、模型、算法进行测试和总结</a:t>
            </a:r>
            <a:r>
              <a:rPr lang="zh-CN" altLang="en-US" dirty="0" smtClean="0"/>
              <a:t>。</a:t>
            </a:r>
            <a:endParaRPr lang="en-US" altLang="zh-CN" dirty="0" smtClean="0"/>
          </a:p>
          <a:p>
            <a:endParaRPr lang="en-US" altLang="zh-CN" dirty="0" smtClean="0"/>
          </a:p>
          <a:p>
            <a:r>
              <a:rPr lang="zh-CN" altLang="en-US" dirty="0" smtClean="0"/>
              <a:t>研究背景</a:t>
            </a:r>
            <a:endParaRPr lang="en-US" altLang="zh-CN" dirty="0" smtClean="0"/>
          </a:p>
          <a:p>
            <a:r>
              <a:rPr lang="zh-CN" altLang="en-US" dirty="0" smtClean="0"/>
              <a:t>研究问题</a:t>
            </a:r>
            <a:endParaRPr lang="en-US" altLang="zh-CN" dirty="0" smtClean="0"/>
          </a:p>
          <a:p>
            <a:r>
              <a:rPr lang="zh-CN" altLang="en-US" dirty="0" smtClean="0"/>
              <a:t>研究内容</a:t>
            </a:r>
            <a:endParaRPr lang="en-US" altLang="zh-CN" dirty="0" smtClean="0"/>
          </a:p>
          <a:p>
            <a:r>
              <a:rPr lang="zh-CN" altLang="en-US" dirty="0" smtClean="0"/>
              <a:t>研究方法</a:t>
            </a:r>
            <a:endParaRPr lang="en-US" altLang="zh-CN" dirty="0" smtClean="0"/>
          </a:p>
          <a:p>
            <a:r>
              <a:rPr lang="zh-CN" altLang="en-US" dirty="0" smtClean="0"/>
              <a:t>系统设计与实现</a:t>
            </a:r>
            <a:endParaRPr lang="en-US" altLang="zh-CN" dirty="0" smtClean="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a:t>
            </a:fld>
            <a:endParaRPr lang="zh-CN" altLang="en-US"/>
          </a:p>
        </p:txBody>
      </p:sp>
    </p:spTree>
    <p:extLst>
      <p:ext uri="{BB962C8B-B14F-4D97-AF65-F5344CB8AC3E}">
        <p14:creationId xmlns:p14="http://schemas.microsoft.com/office/powerpoint/2010/main" val="273696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138254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1461596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18559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整体来看，</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有许多相似之处，诸如都提供了</a:t>
            </a:r>
            <a:r>
              <a:rPr lang="en-US" altLang="zh-CN" sz="1200" kern="1200" dirty="0" smtClean="0">
                <a:solidFill>
                  <a:schemeClr val="tx1"/>
                </a:solidFill>
                <a:effectLst/>
                <a:latin typeface="+mn-lt"/>
                <a:ea typeface="+mn-ea"/>
                <a:cs typeface="+mn-cs"/>
              </a:rPr>
              <a:t>Streaming/ML/Graph</a:t>
            </a:r>
            <a:r>
              <a:rPr lang="zh-CN" altLang="zh-CN" sz="1200" kern="1200" dirty="0" smtClean="0">
                <a:solidFill>
                  <a:schemeClr val="tx1"/>
                </a:solidFill>
                <a:effectLst/>
                <a:latin typeface="+mn-lt"/>
                <a:ea typeface="+mn-ea"/>
                <a:cs typeface="+mn-cs"/>
              </a:rPr>
              <a:t>相关的</a:t>
            </a:r>
            <a:r>
              <a:rPr lang="en-US" altLang="zh-CN" sz="1200" kern="1200" dirty="0" smtClean="0">
                <a:solidFill>
                  <a:schemeClr val="tx1"/>
                </a:solidFill>
                <a:effectLst/>
                <a:latin typeface="+mn-lt"/>
                <a:ea typeface="+mn-ea"/>
                <a:cs typeface="+mn-cs"/>
              </a:rPr>
              <a:t>Library</a:t>
            </a:r>
            <a:r>
              <a:rPr lang="zh-CN" altLang="zh-CN" sz="1200" kern="1200" dirty="0" smtClean="0">
                <a:solidFill>
                  <a:schemeClr val="tx1"/>
                </a:solidFill>
                <a:effectLst/>
                <a:latin typeface="+mn-lt"/>
                <a:ea typeface="+mn-ea"/>
                <a:cs typeface="+mn-cs"/>
              </a:rPr>
              <a:t>，都可以本地、集群或者在云上部署运行。但在某些方面也有所区别：（</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提供了精准的恰好一次的语义保障，这在失效恢复要求高的场景非常适用；（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针对批处理和流处理分别提供了两种独立的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（需要说明的是在运行时刻，批处理也被当成流处理来执行），而</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中的流处理，本质上是微批次处理。（</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）流处理中，</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提供了更多的窗口模型来应对更多的场景。基于以上</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点，本文选择在</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上进行实现。需要特别说明的是，本文的工作重心并不是要比较</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的区别，而是希望能够在底层的执行引擎之上，构建一个相对统一的面向连续流式图数据的计算框架，搭建的这套框架也可以移植到</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引擎之上。</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305167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3952733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需要注意的是，状态反应了用户的关注点，虽然是根据流动的图数据而动态计算生成的，但并不等价于图数据本身，即状态不直接存储原始的图数据，而只存储用户关心的图的某些特征信息。这使得系统无需存储庞大的图数据，只需要存储精巧的状态信息即可反应图的特征信息。</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25</a:t>
            </a:fld>
            <a:endParaRPr lang="zh-CN" altLang="en-US"/>
          </a:p>
        </p:txBody>
      </p:sp>
    </p:spTree>
    <p:extLst>
      <p:ext uri="{BB962C8B-B14F-4D97-AF65-F5344CB8AC3E}">
        <p14:creationId xmlns:p14="http://schemas.microsoft.com/office/powerpoint/2010/main" val="2923096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一般来说，事件的值分为两种：（顶点编号，顶点的值）和（边起点，边终点，边值）；而事件的类型分为三种：新增（</a:t>
            </a:r>
            <a:r>
              <a:rPr lang="en-US" altLang="zh-CN" sz="1200" kern="1200" dirty="0" smtClean="0">
                <a:solidFill>
                  <a:schemeClr val="tx1"/>
                </a:solidFill>
                <a:effectLst/>
                <a:latin typeface="+mn-lt"/>
                <a:ea typeface="+mn-ea"/>
                <a:cs typeface="+mn-cs"/>
              </a:rPr>
              <a:t>add</a:t>
            </a:r>
            <a:r>
              <a:rPr lang="zh-CN" altLang="zh-CN" sz="1200" kern="1200" dirty="0" smtClean="0">
                <a:solidFill>
                  <a:schemeClr val="tx1"/>
                </a:solidFill>
                <a:effectLst/>
                <a:latin typeface="+mn-lt"/>
                <a:ea typeface="+mn-ea"/>
                <a:cs typeface="+mn-cs"/>
              </a:rPr>
              <a:t>），删除（</a:t>
            </a:r>
            <a:r>
              <a:rPr lang="en-US" altLang="zh-CN" sz="1200" kern="1200" dirty="0" smtClean="0">
                <a:solidFill>
                  <a:schemeClr val="tx1"/>
                </a:solidFill>
                <a:effectLst/>
                <a:latin typeface="+mn-lt"/>
                <a:ea typeface="+mn-ea"/>
                <a:cs typeface="+mn-cs"/>
              </a:rPr>
              <a:t>delete</a:t>
            </a:r>
            <a:r>
              <a:rPr lang="zh-CN" altLang="zh-CN" sz="1200" kern="1200" dirty="0" smtClean="0">
                <a:solidFill>
                  <a:schemeClr val="tx1"/>
                </a:solidFill>
                <a:effectLst/>
                <a:latin typeface="+mn-lt"/>
                <a:ea typeface="+mn-ea"/>
                <a:cs typeface="+mn-cs"/>
              </a:rPr>
              <a:t>），更新（</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）。这样总共可以组成</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种事件：新增边，删除边，更新边；新增顶点，删除顶点，更新顶点。这</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种事件基本涵盖了所有的图变化的情形</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按模块组织描述，不要</a:t>
            </a:r>
            <a:r>
              <a:rPr lang="zh-CN" altLang="en-US" sz="1200" kern="1200" smtClean="0">
                <a:solidFill>
                  <a:schemeClr val="tx1"/>
                </a:solidFill>
                <a:effectLst/>
                <a:latin typeface="+mn-lt"/>
                <a:ea typeface="+mn-ea"/>
                <a:cs typeface="+mn-cs"/>
              </a:rPr>
              <a:t>太细致</a:t>
            </a:r>
            <a:r>
              <a:rPr lang="zh-CN" altLang="en-US" sz="1200" kern="1200" dirty="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34B2CB-4ADE-4A09-835C-63E5B0575095}" type="slidenum">
              <a:rPr lang="zh-CN" altLang="en-US" smtClean="0"/>
              <a:t>26</a:t>
            </a:fld>
            <a:endParaRPr lang="zh-CN" altLang="en-US"/>
          </a:p>
        </p:txBody>
      </p:sp>
    </p:spTree>
    <p:extLst>
      <p:ext uri="{BB962C8B-B14F-4D97-AF65-F5344CB8AC3E}">
        <p14:creationId xmlns:p14="http://schemas.microsoft.com/office/powerpoint/2010/main" val="4118104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例如我们希望统计图的边数，状态就设置为一个计数器反应当前时刻图的边数，而</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函数每接收一个事件，就根据该事件的类型（</a:t>
            </a:r>
            <a:r>
              <a:rPr lang="en-US" altLang="zh-CN" sz="1200" kern="1200" dirty="0" smtClean="0">
                <a:solidFill>
                  <a:schemeClr val="tx1"/>
                </a:solidFill>
                <a:effectLst/>
                <a:latin typeface="+mn-lt"/>
                <a:ea typeface="+mn-ea"/>
                <a:cs typeface="+mn-cs"/>
              </a:rPr>
              <a:t>add, delete, update</a:t>
            </a:r>
            <a:r>
              <a:rPr lang="zh-CN" altLang="zh-CN" sz="1200" kern="1200" dirty="0" smtClean="0">
                <a:solidFill>
                  <a:schemeClr val="tx1"/>
                </a:solidFill>
                <a:effectLst/>
                <a:latin typeface="+mn-lt"/>
                <a:ea typeface="+mn-ea"/>
                <a:cs typeface="+mn-cs"/>
              </a:rPr>
              <a:t>）对计数器进行修改。更新函数接收一个状态和一个事件，然后将该事件应用在该状态上，返回一个新的状态，用户可以实现该接口以实现更复杂的转换过程</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27</a:t>
            </a:fld>
            <a:endParaRPr lang="zh-CN" altLang="en-US"/>
          </a:p>
        </p:txBody>
      </p:sp>
    </p:spTree>
    <p:extLst>
      <p:ext uri="{BB962C8B-B14F-4D97-AF65-F5344CB8AC3E}">
        <p14:creationId xmlns:p14="http://schemas.microsoft.com/office/powerpoint/2010/main" val="2300655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28</a:t>
            </a:fld>
            <a:endParaRPr lang="zh-CN" altLang="en-US"/>
          </a:p>
        </p:txBody>
      </p:sp>
    </p:spTree>
    <p:extLst>
      <p:ext uri="{BB962C8B-B14F-4D97-AF65-F5344CB8AC3E}">
        <p14:creationId xmlns:p14="http://schemas.microsoft.com/office/powerpoint/2010/main" val="2684811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29</a:t>
            </a:fld>
            <a:endParaRPr lang="zh-CN" altLang="en-US"/>
          </a:p>
        </p:txBody>
      </p:sp>
    </p:spTree>
    <p:extLst>
      <p:ext uri="{BB962C8B-B14F-4D97-AF65-F5344CB8AC3E}">
        <p14:creationId xmlns:p14="http://schemas.microsoft.com/office/powerpoint/2010/main" val="226061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a:t>
            </a:fld>
            <a:endParaRPr lang="zh-CN" altLang="en-US"/>
          </a:p>
        </p:txBody>
      </p:sp>
    </p:spTree>
    <p:extLst>
      <p:ext uri="{BB962C8B-B14F-4D97-AF65-F5344CB8AC3E}">
        <p14:creationId xmlns:p14="http://schemas.microsoft.com/office/powerpoint/2010/main" val="3630232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30</a:t>
            </a:fld>
            <a:endParaRPr lang="zh-CN" altLang="en-US"/>
          </a:p>
        </p:txBody>
      </p:sp>
    </p:spTree>
    <p:extLst>
      <p:ext uri="{BB962C8B-B14F-4D97-AF65-F5344CB8AC3E}">
        <p14:creationId xmlns:p14="http://schemas.microsoft.com/office/powerpoint/2010/main" val="2341828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31</a:t>
            </a:fld>
            <a:endParaRPr lang="zh-CN" altLang="en-US"/>
          </a:p>
        </p:txBody>
      </p:sp>
    </p:spTree>
    <p:extLst>
      <p:ext uri="{BB962C8B-B14F-4D97-AF65-F5344CB8AC3E}">
        <p14:creationId xmlns:p14="http://schemas.microsoft.com/office/powerpoint/2010/main" val="257779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4</a:t>
            </a:fld>
            <a:endParaRPr lang="zh-CN" altLang="en-US"/>
          </a:p>
        </p:txBody>
      </p:sp>
    </p:spTree>
    <p:extLst>
      <p:ext uri="{BB962C8B-B14F-4D97-AF65-F5344CB8AC3E}">
        <p14:creationId xmlns:p14="http://schemas.microsoft.com/office/powerpoint/2010/main" val="171804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5</a:t>
            </a:fld>
            <a:endParaRPr lang="zh-CN" altLang="en-US"/>
          </a:p>
        </p:txBody>
      </p:sp>
    </p:spTree>
    <p:extLst>
      <p:ext uri="{BB962C8B-B14F-4D97-AF65-F5344CB8AC3E}">
        <p14:creationId xmlns:p14="http://schemas.microsoft.com/office/powerpoint/2010/main" val="167130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针对静态图批处理模型和动态图流处理模型，现有的工作已经很多。对于静态图批处理模型，它应用的场景一般是假设图数据是稳定的，适合离线的图数据分析，而对于图数据是动态变化的场景则不适用</a:t>
            </a:r>
            <a:r>
              <a:rPr lang="zh-CN" altLang="en-US" sz="1200" kern="1200" dirty="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6</a:t>
            </a:fld>
            <a:endParaRPr lang="zh-CN" altLang="en-US"/>
          </a:p>
        </p:txBody>
      </p:sp>
    </p:spTree>
    <p:extLst>
      <p:ext uri="{BB962C8B-B14F-4D97-AF65-F5344CB8AC3E}">
        <p14:creationId xmlns:p14="http://schemas.microsoft.com/office/powerpoint/2010/main" val="55962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endParaRPr lang="en-US" altLang="zh-CN" dirty="0" smtClean="0"/>
          </a:p>
          <a:p>
            <a:r>
              <a:rPr lang="zh-CN" altLang="en-US" dirty="0" smtClean="0"/>
              <a:t>解决问题，方法，路径</a:t>
            </a:r>
            <a:endParaRPr lang="en-US" altLang="zh-CN" dirty="0" smtClean="0"/>
          </a:p>
          <a:p>
            <a:endParaRPr lang="en-US" altLang="zh-CN" dirty="0" smtClean="0"/>
          </a:p>
          <a:p>
            <a:r>
              <a:rPr lang="zh-CN" altLang="en-US" dirty="0" smtClean="0"/>
              <a:t>研究问题、方法、实现</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B34B2CB-4ADE-4A09-835C-63E5B0575095}" type="slidenum">
              <a:rPr lang="zh-CN" altLang="en-US" smtClean="0"/>
              <a:t>7</a:t>
            </a:fld>
            <a:endParaRPr lang="zh-CN" altLang="en-US"/>
          </a:p>
        </p:txBody>
      </p:sp>
    </p:spTree>
    <p:extLst>
      <p:ext uri="{BB962C8B-B14F-4D97-AF65-F5344CB8AC3E}">
        <p14:creationId xmlns:p14="http://schemas.microsoft.com/office/powerpoint/2010/main" val="55391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8</a:t>
            </a:fld>
            <a:endParaRPr lang="zh-CN" altLang="en-US"/>
          </a:p>
        </p:txBody>
      </p:sp>
    </p:spTree>
    <p:extLst>
      <p:ext uri="{BB962C8B-B14F-4D97-AF65-F5344CB8AC3E}">
        <p14:creationId xmlns:p14="http://schemas.microsoft.com/office/powerpoint/2010/main" val="9273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BSP-&gt;Streaming Graph </a:t>
            </a:r>
            <a:r>
              <a:rPr lang="zh-CN" altLang="en-US" dirty="0" smtClean="0"/>
              <a:t>的发展思路</a:t>
            </a:r>
            <a:endParaRPr lang="en-US" altLang="zh-CN" dirty="0" smtClean="0"/>
          </a:p>
          <a:p>
            <a:endParaRPr lang="en-US" altLang="zh-CN" dirty="0" smtClean="0"/>
          </a:p>
          <a:p>
            <a:r>
              <a:rPr lang="zh-CN" altLang="en-US" dirty="0" smtClean="0"/>
              <a:t>局部更新问题，</a:t>
            </a:r>
            <a:endParaRPr lang="en-US" altLang="zh-CN" dirty="0" smtClean="0"/>
          </a:p>
          <a:p>
            <a:r>
              <a:rPr lang="zh-CN" altLang="en-US" dirty="0" smtClean="0"/>
              <a:t>全局更新问题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9</a:t>
            </a:fld>
            <a:endParaRPr lang="zh-CN" altLang="en-US"/>
          </a:p>
        </p:txBody>
      </p:sp>
    </p:spTree>
    <p:extLst>
      <p:ext uri="{BB962C8B-B14F-4D97-AF65-F5344CB8AC3E}">
        <p14:creationId xmlns:p14="http://schemas.microsoft.com/office/powerpoint/2010/main" val="277800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0D657B-02D7-46AC-8BE5-4C747A49F864}" type="datetime1">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60936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BB32DC-AC1C-4D52-8F6D-1194F9366CD4}" type="datetime1">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59374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5F11E1-5F6E-4E48-830D-5158A9CB2120}" type="datetime1">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44814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8013C3-292A-47DB-A3BD-5646A3D881BF}" type="datetime1">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49565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339CCB4-4CA0-4470-815B-DC073A6B2FA6}" type="datetime1">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62612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E6BD69-8C8A-48F7-80EC-B52F63B8841E}" type="datetime1">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40519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1B153F-42DB-42A0-A034-50E7583314E0}" type="datetime1">
              <a:rPr lang="zh-CN" altLang="en-US" smtClean="0"/>
              <a:t>2016/12/23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7725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249AFB-EB12-47DC-BAD5-6045CC694298}" type="datetime1">
              <a:rPr lang="zh-CN" altLang="en-US" smtClean="0"/>
              <a:t>2016/12/23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85790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14612E-EB08-4073-86E3-F5172AFE1EF8}" type="datetime1">
              <a:rPr lang="zh-CN" altLang="en-US" smtClean="0"/>
              <a:t>2016/12/23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16015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29CDA8E-F0C2-4202-AA08-63E6B2E9AB20}" type="datetime1">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28247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65CC06-F8F4-4CBA-B6C9-AFE0C129C17B}" type="datetime1">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97817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307C-AE15-4180-BC38-485C650FE585}" type="datetime1">
              <a:rPr lang="zh-CN" altLang="en-US" smtClean="0"/>
              <a:t>2016/12/23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41108927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package" Target="../embeddings/Microsoft_Visio___3.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package" Target="../embeddings/Microsoft_Visio___4.vsd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package" Target="../embeddings/Microsoft_Visio___5.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Visio___7.vsdx"/><Relationship Id="rId5" Type="http://schemas.openxmlformats.org/officeDocument/2006/relationships/image" Target="../media/image17.emf"/><Relationship Id="rId4" Type="http://schemas.openxmlformats.org/officeDocument/2006/relationships/package" Target="../embeddings/Microsoft_Visio___6.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5.emf"/><Relationship Id="rId4" Type="http://schemas.openxmlformats.org/officeDocument/2006/relationships/package" Target="../embeddings/Microsoft_Visio___8.vsdx"/></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omments" Target="../comments/comment4.xml"/><Relationship Id="rId5" Type="http://schemas.openxmlformats.org/officeDocument/2006/relationships/image" Target="../media/image10.emf"/><Relationship Id="rId4" Type="http://schemas.openxmlformats.org/officeDocument/2006/relationships/package" Target="../embeddings/Microsoft_Visio___1.vsd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omments" Target="../comments/comment5.xml"/><Relationship Id="rId5" Type="http://schemas.openxmlformats.org/officeDocument/2006/relationships/image" Target="../media/image11.emf"/><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57797"/>
            <a:ext cx="8825658" cy="2491381"/>
          </a:xfrm>
        </p:spPr>
        <p:txBody>
          <a:bodyPr/>
          <a:lstStyle/>
          <a:p>
            <a:pPr algn="ctr"/>
            <a:r>
              <a:rPr lang="zh-CN" altLang="en-US" dirty="0" smtClean="0"/>
              <a:t>面向连续流式图计算系统设计与实现</a:t>
            </a:r>
            <a:endParaRPr lang="zh-CN" altLang="en-US" dirty="0"/>
          </a:p>
        </p:txBody>
      </p:sp>
      <p:sp>
        <p:nvSpPr>
          <p:cNvPr id="3" name="副标题 2"/>
          <p:cNvSpPr>
            <a:spLocks noGrp="1"/>
          </p:cNvSpPr>
          <p:nvPr>
            <p:ph type="subTitle" idx="1"/>
          </p:nvPr>
        </p:nvSpPr>
        <p:spPr>
          <a:xfrm>
            <a:off x="1720948" y="4224883"/>
            <a:ext cx="9144000" cy="1655762"/>
          </a:xfrm>
        </p:spPr>
        <p:txBody>
          <a:bodyPr/>
          <a:lstStyle/>
          <a:p>
            <a:pPr algn="r"/>
            <a:r>
              <a:rPr lang="zh-CN" altLang="en-US" dirty="0" smtClean="0"/>
              <a:t>学生：段世凯</a:t>
            </a:r>
            <a:endParaRPr lang="en-US" altLang="zh-CN" dirty="0" smtClean="0"/>
          </a:p>
          <a:p>
            <a:pPr algn="r"/>
            <a:r>
              <a:rPr lang="zh-CN" altLang="en-US" dirty="0" smtClean="0"/>
              <a:t>指导老师：王伟，许利杰</a:t>
            </a:r>
            <a:endParaRPr lang="zh-CN" altLang="en-US" dirty="0"/>
          </a:p>
        </p:txBody>
      </p:sp>
      <p:sp>
        <p:nvSpPr>
          <p:cNvPr id="5" name="灯片编号占位符 4"/>
          <p:cNvSpPr>
            <a:spLocks noGrp="1"/>
          </p:cNvSpPr>
          <p:nvPr>
            <p:ph type="sldNum" sz="quarter" idx="12"/>
          </p:nvPr>
        </p:nvSpPr>
        <p:spPr/>
        <p:txBody>
          <a:bodyPr/>
          <a:lstStyle/>
          <a:p>
            <a:fld id="{C212EA20-0EA2-474C-A87A-AB5751F0A801}" type="slidenum">
              <a:rPr lang="zh-CN" altLang="en-US" smtClean="0"/>
              <a:t>1</a:t>
            </a:fld>
            <a:endParaRPr lang="zh-CN" altLang="en-US"/>
          </a:p>
        </p:txBody>
      </p:sp>
    </p:spTree>
    <p:extLst>
      <p:ext uri="{BB962C8B-B14F-4D97-AF65-F5344CB8AC3E}">
        <p14:creationId xmlns:p14="http://schemas.microsoft.com/office/powerpoint/2010/main" val="145866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框架</a:t>
            </a:r>
            <a:r>
              <a:rPr lang="zh-CN" altLang="en-US" sz="3200" dirty="0" smtClean="0"/>
              <a:t>设计</a:t>
            </a:r>
            <a:endParaRPr lang="zh-CN" altLang="en-US" sz="3200"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10</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3"/>
          <a:stretch>
            <a:fillRect/>
          </a:stretch>
        </p:blipFill>
        <p:spPr>
          <a:xfrm>
            <a:off x="567223" y="1446247"/>
            <a:ext cx="10848812" cy="4816840"/>
          </a:xfrm>
          <a:prstGeom prst="rect">
            <a:avLst/>
          </a:prstGeom>
        </p:spPr>
      </p:pic>
    </p:spTree>
    <p:extLst>
      <p:ext uri="{BB962C8B-B14F-4D97-AF65-F5344CB8AC3E}">
        <p14:creationId xmlns:p14="http://schemas.microsoft.com/office/powerpoint/2010/main" val="1059496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11</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51812961"/>
              </p:ext>
            </p:extLst>
          </p:nvPr>
        </p:nvGraphicFramePr>
        <p:xfrm>
          <a:off x="1473200" y="2080543"/>
          <a:ext cx="8529128" cy="3501107"/>
        </p:xfrm>
        <a:graphic>
          <a:graphicData uri="http://schemas.openxmlformats.org/presentationml/2006/ole">
            <mc:AlternateContent xmlns:mc="http://schemas.openxmlformats.org/markup-compatibility/2006">
              <mc:Choice xmlns:v="urn:schemas-microsoft-com:vml" Requires="v">
                <p:oleObj spid="_x0000_s10306" name="Visio" r:id="rId4" imgW="10307769" imgH="4213807" progId="Visio.Drawing.15">
                  <p:embed/>
                </p:oleObj>
              </mc:Choice>
              <mc:Fallback>
                <p:oleObj name="Visio" r:id="rId4" imgW="10307769" imgH="421380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080543"/>
                        <a:ext cx="8529128" cy="3501107"/>
                      </a:xfrm>
                      <a:prstGeom prst="rect">
                        <a:avLst/>
                      </a:prstGeom>
                      <a:noFill/>
                    </p:spPr>
                  </p:pic>
                </p:oleObj>
              </mc:Fallback>
            </mc:AlternateContent>
          </a:graphicData>
        </a:graphic>
      </p:graphicFrame>
      <p:sp>
        <p:nvSpPr>
          <p:cNvPr id="10" name="文本框 9"/>
          <p:cNvSpPr txBox="1"/>
          <p:nvPr/>
        </p:nvSpPr>
        <p:spPr>
          <a:xfrm>
            <a:off x="4506755" y="1308507"/>
            <a:ext cx="2960845" cy="584775"/>
          </a:xfrm>
          <a:prstGeom prst="rect">
            <a:avLst/>
          </a:prstGeom>
          <a:noFill/>
        </p:spPr>
        <p:txBody>
          <a:bodyPr wrap="square" rtlCol="0">
            <a:spAutoFit/>
          </a:bodyPr>
          <a:lstStyle/>
          <a:p>
            <a:r>
              <a:rPr lang="zh-CN" altLang="en-US" sz="3200" dirty="0" smtClean="0"/>
              <a:t>传统的</a:t>
            </a:r>
            <a:r>
              <a:rPr lang="en-US" altLang="zh-CN" sz="3200" dirty="0" smtClean="0"/>
              <a:t>BSP</a:t>
            </a:r>
            <a:r>
              <a:rPr lang="zh-CN" altLang="en-US" sz="3200" dirty="0" smtClean="0"/>
              <a:t>模型</a:t>
            </a:r>
            <a:endParaRPr lang="zh-CN" altLang="en-US" sz="3200" dirty="0"/>
          </a:p>
        </p:txBody>
      </p:sp>
    </p:spTree>
    <p:extLst>
      <p:ext uri="{BB962C8B-B14F-4D97-AF65-F5344CB8AC3E}">
        <p14:creationId xmlns:p14="http://schemas.microsoft.com/office/powerpoint/2010/main" val="1255661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8" name="灯片编号占位符 7"/>
          <p:cNvSpPr>
            <a:spLocks noGrp="1"/>
          </p:cNvSpPr>
          <p:nvPr>
            <p:ph type="sldNum" sz="quarter" idx="12"/>
          </p:nvPr>
        </p:nvSpPr>
        <p:spPr/>
        <p:txBody>
          <a:bodyPr/>
          <a:lstStyle/>
          <a:p>
            <a:fld id="{C212EA20-0EA2-474C-A87A-AB5751F0A801}" type="slidenum">
              <a:rPr lang="zh-CN" altLang="en-US" smtClean="0"/>
              <a:t>12</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2915207" y="1400960"/>
            <a:ext cx="6371167" cy="584775"/>
          </a:xfrm>
          <a:prstGeom prst="rect">
            <a:avLst/>
          </a:prstGeom>
          <a:noFill/>
        </p:spPr>
        <p:txBody>
          <a:bodyPr wrap="square" rtlCol="0">
            <a:spAutoFit/>
          </a:bodyPr>
          <a:lstStyle/>
          <a:p>
            <a:r>
              <a:rPr lang="zh-CN" altLang="en-US" sz="3200" dirty="0" smtClean="0"/>
              <a:t>基于状态更新的动态图计算模型</a:t>
            </a:r>
            <a:endParaRPr lang="zh-CN" altLang="en-US" sz="3200" dirty="0"/>
          </a:p>
        </p:txBody>
      </p:sp>
      <p:graphicFrame>
        <p:nvGraphicFramePr>
          <p:cNvPr id="13" name="对象 12"/>
          <p:cNvGraphicFramePr>
            <a:graphicFrameLocks noChangeAspect="1"/>
          </p:cNvGraphicFramePr>
          <p:nvPr>
            <p:extLst>
              <p:ext uri="{D42A27DB-BD31-4B8C-83A1-F6EECF244321}">
                <p14:modId xmlns:p14="http://schemas.microsoft.com/office/powerpoint/2010/main" val="296600853"/>
              </p:ext>
            </p:extLst>
          </p:nvPr>
        </p:nvGraphicFramePr>
        <p:xfrm>
          <a:off x="1681839" y="2423444"/>
          <a:ext cx="8837905" cy="3062956"/>
        </p:xfrm>
        <a:graphic>
          <a:graphicData uri="http://schemas.openxmlformats.org/presentationml/2006/ole">
            <mc:AlternateContent xmlns:mc="http://schemas.openxmlformats.org/markup-compatibility/2006">
              <mc:Choice xmlns:v="urn:schemas-microsoft-com:vml" Requires="v">
                <p:oleObj spid="_x0000_s11335" name="Visio" r:id="rId4" imgW="12467620" imgH="4329842" progId="Visio.Drawing.15">
                  <p:embed/>
                </p:oleObj>
              </mc:Choice>
              <mc:Fallback>
                <p:oleObj name="Visio" r:id="rId4" imgW="12467620" imgH="4329842" progId="Visio.Drawing.15">
                  <p:embed/>
                  <p:pic>
                    <p:nvPicPr>
                      <p:cNvPr id="0" name="Object 3"/>
                      <p:cNvPicPr>
                        <a:picLocks noChangeAspect="1" noChangeArrowheads="1"/>
                      </p:cNvPicPr>
                      <p:nvPr/>
                    </p:nvPicPr>
                    <p:blipFill>
                      <a:blip r:embed="rId5"/>
                      <a:srcRect/>
                      <a:stretch>
                        <a:fillRect/>
                      </a:stretch>
                    </p:blipFill>
                    <p:spPr bwMode="auto">
                      <a:xfrm>
                        <a:off x="1681839" y="2423444"/>
                        <a:ext cx="8837905" cy="3062956"/>
                      </a:xfrm>
                      <a:prstGeom prst="rect">
                        <a:avLst/>
                      </a:prstGeom>
                      <a:noFill/>
                    </p:spPr>
                  </p:pic>
                </p:oleObj>
              </mc:Fallback>
            </mc:AlternateContent>
          </a:graphicData>
        </a:graphic>
      </p:graphicFrame>
    </p:spTree>
    <p:extLst>
      <p:ext uri="{BB962C8B-B14F-4D97-AF65-F5344CB8AC3E}">
        <p14:creationId xmlns:p14="http://schemas.microsoft.com/office/powerpoint/2010/main" val="104958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13</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909213" y="1198597"/>
            <a:ext cx="10261601" cy="5016758"/>
          </a:xfrm>
          <a:prstGeom prst="rect">
            <a:avLst/>
          </a:prstGeom>
        </p:spPr>
        <p:txBody>
          <a:bodyPr wrap="square">
            <a:spAutoFit/>
          </a:bodyPr>
          <a:lstStyle/>
          <a:p>
            <a:r>
              <a:rPr lang="zh-CN" altLang="zh-CN" sz="3200" dirty="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1</a:t>
            </a:r>
            <a:r>
              <a:rPr lang="zh-CN" altLang="zh-CN" sz="3200" dirty="0">
                <a:latin typeface="Calibri" panose="020F0502020204030204" pitchFamily="34" charset="0"/>
                <a:cs typeface="Times New Roman" panose="02020603050405020304" pitchFamily="18" charset="0"/>
              </a:rPr>
              <a:t>）状态（</a:t>
            </a:r>
            <a:r>
              <a:rPr lang="en-US" altLang="zh-CN" sz="3200" dirty="0">
                <a:latin typeface="Calibri" panose="020F0502020204030204" pitchFamily="34" charset="0"/>
                <a:cs typeface="Times New Roman" panose="02020603050405020304" pitchFamily="18" charset="0"/>
              </a:rPr>
              <a:t>Stage</a:t>
            </a:r>
            <a:r>
              <a:rPr lang="zh-CN" altLang="zh-CN" sz="32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r>
              <a:rPr lang="zh-CN" altLang="zh-CN" sz="3200" dirty="0" smtClean="0">
                <a:latin typeface="Calibri" panose="020F0502020204030204" pitchFamily="34" charset="0"/>
                <a:cs typeface="Times New Roman" panose="02020603050405020304" pitchFamily="18" charset="0"/>
              </a:rPr>
              <a:t>；</a:t>
            </a:r>
            <a:endParaRPr lang="en-US" altLang="zh-CN" sz="3200" dirty="0" smtClean="0">
              <a:latin typeface="Calibri" panose="020F0502020204030204" pitchFamily="34" charset="0"/>
              <a:cs typeface="Times New Roman" panose="02020603050405020304" pitchFamily="18" charset="0"/>
            </a:endParaRPr>
          </a:p>
          <a:p>
            <a:endParaRPr lang="en-US" altLang="zh-CN" sz="3200" dirty="0" smtClean="0">
              <a:latin typeface="Calibri" panose="020F0502020204030204" pitchFamily="34" charset="0"/>
              <a:cs typeface="Times New Roman" panose="02020603050405020304" pitchFamily="18" charset="0"/>
            </a:endParaRPr>
          </a:p>
          <a:p>
            <a:r>
              <a:rPr lang="zh-CN" altLang="zh-CN" sz="3200" dirty="0" smtClean="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2</a:t>
            </a:r>
            <a:r>
              <a:rPr lang="zh-CN" altLang="zh-CN" sz="3200" dirty="0">
                <a:latin typeface="Calibri" panose="020F0502020204030204" pitchFamily="34" charset="0"/>
                <a:cs typeface="Times New Roman" panose="02020603050405020304" pitchFamily="18" charset="0"/>
              </a:rPr>
              <a:t>）事件（</a:t>
            </a:r>
            <a:r>
              <a:rPr lang="en-US" altLang="zh-CN" sz="3200" dirty="0">
                <a:latin typeface="Calibri" panose="020F0502020204030204" pitchFamily="34" charset="0"/>
                <a:cs typeface="Times New Roman" panose="02020603050405020304" pitchFamily="18" charset="0"/>
              </a:rPr>
              <a:t>Event</a:t>
            </a:r>
            <a:r>
              <a:rPr lang="zh-CN" altLang="zh-CN" sz="3200" dirty="0">
                <a:latin typeface="Calibri" panose="020F0502020204030204" pitchFamily="34" charset="0"/>
                <a:cs typeface="Times New Roman" panose="02020603050405020304" pitchFamily="18" charset="0"/>
              </a:rPr>
              <a:t>）：触发图由</a:t>
            </a:r>
            <a:r>
              <a:rPr lang="en-US" altLang="zh-CN" sz="3200" dirty="0">
                <a:latin typeface="Calibri" panose="020F0502020204030204" pitchFamily="34" charset="0"/>
                <a:cs typeface="Times New Roman" panose="02020603050405020304" pitchFamily="18" charset="0"/>
              </a:rPr>
              <a:t>T1</a:t>
            </a:r>
            <a:r>
              <a:rPr lang="zh-CN" altLang="zh-CN" sz="3200" dirty="0">
                <a:latin typeface="Calibri" panose="020F0502020204030204" pitchFamily="34" charset="0"/>
                <a:cs typeface="Times New Roman" panose="02020603050405020304" pitchFamily="18" charset="0"/>
              </a:rPr>
              <a:t>时刻的</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转换为</a:t>
            </a:r>
            <a:r>
              <a:rPr lang="en-US" altLang="zh-CN" sz="3200" dirty="0">
                <a:latin typeface="Calibri" panose="020F0502020204030204" pitchFamily="34" charset="0"/>
                <a:cs typeface="Times New Roman" panose="02020603050405020304" pitchFamily="18" charset="0"/>
              </a:rPr>
              <a:t>T2</a:t>
            </a:r>
            <a:r>
              <a:rPr lang="zh-CN" altLang="zh-CN" sz="3200" dirty="0">
                <a:latin typeface="Calibri" panose="020F0502020204030204" pitchFamily="34" charset="0"/>
                <a:cs typeface="Times New Roman" panose="02020603050405020304" pitchFamily="18" charset="0"/>
              </a:rPr>
              <a:t>时刻的</a:t>
            </a:r>
            <a:r>
              <a:rPr lang="en-US" altLang="zh-CN" sz="3200" dirty="0">
                <a:latin typeface="Calibri" panose="020F0502020204030204" pitchFamily="34" charset="0"/>
                <a:cs typeface="Times New Roman" panose="02020603050405020304" pitchFamily="18" charset="0"/>
              </a:rPr>
              <a:t>Stage2</a:t>
            </a:r>
            <a:r>
              <a:rPr lang="zh-CN" altLang="zh-CN" sz="3200" dirty="0">
                <a:latin typeface="Calibri" panose="020F0502020204030204" pitchFamily="34" charset="0"/>
                <a:cs typeface="Times New Roman" panose="02020603050405020304" pitchFamily="18" charset="0"/>
              </a:rPr>
              <a:t>的事件，例如在</a:t>
            </a:r>
            <a:r>
              <a:rPr lang="en-US" altLang="zh-CN" sz="3200" dirty="0">
                <a:latin typeface="Calibri" panose="020F0502020204030204" pitchFamily="34" charset="0"/>
                <a:cs typeface="Times New Roman" panose="02020603050405020304" pitchFamily="18" charset="0"/>
              </a:rPr>
              <a:t>T2</a:t>
            </a:r>
            <a:r>
              <a:rPr lang="zh-CN" altLang="zh-CN" sz="3200" dirty="0">
                <a:latin typeface="Calibri" panose="020F0502020204030204" pitchFamily="34" charset="0"/>
                <a:cs typeface="Times New Roman" panose="02020603050405020304" pitchFamily="18" charset="0"/>
              </a:rPr>
              <a:t>时刻新增加了一条边，将使得图由</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经过某种运算得到</a:t>
            </a:r>
            <a:r>
              <a:rPr lang="en-US" altLang="zh-CN" sz="3200" dirty="0">
                <a:latin typeface="Calibri" panose="020F0502020204030204" pitchFamily="34" charset="0"/>
                <a:cs typeface="Times New Roman" panose="02020603050405020304" pitchFamily="18" charset="0"/>
              </a:rPr>
              <a:t>Stage2</a:t>
            </a:r>
            <a:r>
              <a:rPr lang="zh-CN" altLang="zh-CN" sz="3200" dirty="0" smtClean="0">
                <a:latin typeface="Calibri" panose="020F0502020204030204" pitchFamily="34" charset="0"/>
                <a:cs typeface="Times New Roman" panose="02020603050405020304" pitchFamily="18" charset="0"/>
              </a:rPr>
              <a:t>。</a:t>
            </a:r>
            <a:endParaRPr lang="en-US" altLang="zh-CN" sz="3200" dirty="0" smtClean="0">
              <a:latin typeface="Calibri" panose="020F0502020204030204" pitchFamily="34" charset="0"/>
              <a:cs typeface="Times New Roman" panose="02020603050405020304" pitchFamily="18" charset="0"/>
            </a:endParaRPr>
          </a:p>
          <a:p>
            <a:endParaRPr lang="en-US" altLang="zh-CN" sz="3200" dirty="0" smtClean="0">
              <a:latin typeface="Calibri" panose="020F0502020204030204" pitchFamily="34" charset="0"/>
              <a:cs typeface="Times New Roman" panose="02020603050405020304" pitchFamily="18" charset="0"/>
            </a:endParaRPr>
          </a:p>
          <a:p>
            <a:r>
              <a:rPr lang="zh-CN" altLang="zh-CN" sz="3200" dirty="0" smtClean="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3</a:t>
            </a:r>
            <a:r>
              <a:rPr lang="zh-CN" altLang="zh-CN" sz="3200" dirty="0">
                <a:latin typeface="Calibri" panose="020F0502020204030204" pitchFamily="34" charset="0"/>
                <a:cs typeface="Times New Roman" panose="02020603050405020304" pitchFamily="18" charset="0"/>
              </a:rPr>
              <a:t>）更新（</a:t>
            </a:r>
            <a:r>
              <a:rPr lang="en-US" altLang="zh-CN" sz="3200" dirty="0">
                <a:latin typeface="Calibri" panose="020F0502020204030204" pitchFamily="34" charset="0"/>
                <a:cs typeface="Times New Roman" panose="02020603050405020304" pitchFamily="18" charset="0"/>
              </a:rPr>
              <a:t>Update</a:t>
            </a:r>
            <a:r>
              <a:rPr lang="zh-CN" altLang="zh-CN" sz="32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转换成</a:t>
            </a:r>
            <a:r>
              <a:rPr lang="en-US" altLang="zh-CN" sz="3200" dirty="0">
                <a:latin typeface="Calibri" panose="020F0502020204030204" pitchFamily="34" charset="0"/>
                <a:cs typeface="Times New Roman" panose="02020603050405020304" pitchFamily="18" charset="0"/>
              </a:rPr>
              <a:t>Stage2</a:t>
            </a:r>
            <a:r>
              <a:rPr lang="zh-CN" altLang="zh-CN" sz="3200" dirty="0">
                <a:latin typeface="Calibri" panose="020F0502020204030204" pitchFamily="34" charset="0"/>
                <a:cs typeface="Times New Roman" panose="02020603050405020304" pitchFamily="18" charset="0"/>
              </a:rPr>
              <a:t>。</a:t>
            </a:r>
            <a:endParaRPr lang="zh-CN" altLang="en-US" sz="3200" dirty="0"/>
          </a:p>
        </p:txBody>
      </p:sp>
    </p:spTree>
    <p:extLst>
      <p:ext uri="{BB962C8B-B14F-4D97-AF65-F5344CB8AC3E}">
        <p14:creationId xmlns:p14="http://schemas.microsoft.com/office/powerpoint/2010/main" val="258251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14</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775863" y="1102454"/>
                <a:ext cx="10020300" cy="3539430"/>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800" kern="100" dirty="0" smtClean="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𝑆𝑡𝑎𝑔𝑒</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𝑛</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zh-CN" altLang="zh-CN" sz="28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𝐸𝑣𝑒𝑛𝑡</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𝑚</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𝑎𝑑𝑑</m:t>
                    </m:r>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75863" y="1102454"/>
                <a:ext cx="10020300" cy="3539430"/>
              </a:xfrm>
              <a:prstGeom prst="rect">
                <a:avLst/>
              </a:prstGeom>
              <a:blipFill rotWithShape="0">
                <a:blip r:embed="rId3"/>
                <a:stretch>
                  <a:fillRect l="-1217" t="-2586" r="-48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7821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15</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775863" y="1102454"/>
                <a:ext cx="10020300" cy="4114203"/>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a:p>
                <a:r>
                  <a:rPr lang="zh-CN" altLang="zh-CN" sz="2800" dirty="0"/>
                  <a:t>（</a:t>
                </a:r>
                <a:r>
                  <a:rPr lang="en-US" altLang="zh-CN" sz="2800" dirty="0"/>
                  <a:t>3</a:t>
                </a:r>
                <a:r>
                  <a:rPr lang="zh-CN" altLang="zh-CN" sz="2800" dirty="0"/>
                  <a:t>）定义图的</a:t>
                </a:r>
                <a14:m>
                  <m:oMath xmlns:m="http://schemas.openxmlformats.org/officeDocument/2006/math">
                    <m:r>
                      <a:rPr lang="en-US" altLang="zh-CN" sz="2800" i="1">
                        <a:latin typeface="Cambria Math" panose="02040503050406030204" pitchFamily="18" charset="0"/>
                      </a:rPr>
                      <m:t>𝑈𝑝𝑑𝑎𝑡𝑒</m:t>
                    </m:r>
                  </m:oMath>
                </a14:m>
                <a:r>
                  <a:rPr lang="zh-CN" altLang="zh-CN" sz="2800" dirty="0"/>
                  <a:t>方法：</a:t>
                </a:r>
              </a:p>
              <a:p>
                <a:r>
                  <a:rPr lang="en-US" altLang="zh-CN" sz="2800" dirty="0"/>
                  <a:t>	</a:t>
                </a:r>
                <a:r>
                  <a:rPr lang="zh-CN" altLang="zh-CN" sz="2800" dirty="0"/>
                  <a:t>针对事件</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oMath>
                </a14:m>
                <a:r>
                  <a:rPr lang="zh-CN" altLang="zh-CN" sz="2800" dirty="0"/>
                  <a:t>，它表示新增了边</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𝑘</m:t>
                        </m:r>
                      </m:sub>
                    </m:sSub>
                  </m:oMath>
                </a14:m>
                <a:r>
                  <a:rPr lang="zh-CN" altLang="zh-CN" sz="2800" dirty="0"/>
                  <a:t>，设</a:t>
                </a:r>
                <a14:m>
                  <m:oMath xmlns:m="http://schemas.openxmlformats.org/officeDocument/2006/math">
                    <m:r>
                      <a:rPr lang="zh-CN" altLang="zh-CN" sz="2800">
                        <a:latin typeface="Cambria Math" panose="02040503050406030204" pitchFamily="18" charset="0"/>
                      </a:rPr>
                      <m:t>边</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𝑘</m:t>
                        </m:r>
                      </m:sub>
                    </m:sSub>
                  </m:oMath>
                </a14:m>
                <a:r>
                  <a:rPr lang="zh-CN" altLang="zh-CN" sz="2800" dirty="0"/>
                  <a:t>的源点和目标点分别为</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oMath>
                </a14:m>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r>
                      <a:rPr lang="en-US" altLang="zh-CN" sz="2800">
                        <a:latin typeface="Cambria Math" panose="02040503050406030204" pitchFamily="18" charset="0"/>
                      </a:rPr>
                      <m:t>∈1,2,…</m:t>
                    </m:r>
                    <m:r>
                      <m:rPr>
                        <m:sty m:val="p"/>
                      </m:rPr>
                      <a:rPr lang="en-US" altLang="zh-CN" sz="2800">
                        <a:latin typeface="Cambria Math" panose="02040503050406030204" pitchFamily="18" charset="0"/>
                      </a:rPr>
                      <m:t>n</m:t>
                    </m:r>
                  </m:oMath>
                </a14:m>
                <a:r>
                  <a:rPr lang="zh-CN" altLang="zh-CN" sz="2800" dirty="0"/>
                  <a:t>。</a:t>
                </a:r>
                <a14:m>
                  <m:oMath xmlns:m="http://schemas.openxmlformats.org/officeDocument/2006/math">
                    <m:r>
                      <a:rPr lang="zh-CN" altLang="zh-CN" sz="2800">
                        <a:latin typeface="Cambria Math" panose="02040503050406030204" pitchFamily="18" charset="0"/>
                      </a:rPr>
                      <m:t>顶点</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oMath>
                </a14:m>
                <a:r>
                  <a:rPr lang="zh-CN" altLang="zh-CN" sz="2800" dirty="0"/>
                  <a:t>在</a:t>
                </a:r>
                <a14:m>
                  <m:oMath xmlns:m="http://schemas.openxmlformats.org/officeDocument/2006/math">
                    <m:r>
                      <a:rPr lang="en-US" altLang="zh-CN" sz="2800" i="1" kern="100" smtClean="0">
                        <a:latin typeface="Cambria Math" panose="02040503050406030204" pitchFamily="18" charset="0"/>
                        <a:cs typeface="Times New Roman" panose="02020603050405020304" pitchFamily="18" charset="0"/>
                      </a:rPr>
                      <m:t>𝑆𝑡𝑎𝑔𝑒</m:t>
                    </m:r>
                  </m:oMath>
                </a14:m>
                <a:r>
                  <a:rPr lang="zh-CN" altLang="zh-CN" sz="2800" dirty="0"/>
                  <a:t>中对应的状态分别是</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sub>
                    </m:sSub>
                  </m:oMath>
                </a14:m>
                <a:r>
                  <a:rPr lang="zh-CN" altLang="zh-CN" sz="2800" dirty="0"/>
                  <a:t>。更新规则如下，首先检测</a:t>
                </a:r>
                <a14:m>
                  <m:oMath xmlns:m="http://schemas.openxmlformats.org/officeDocument/2006/math">
                    <m:r>
                      <a:rPr lang="en-US" altLang="zh-CN" sz="2800" i="1" kern="100" smtClean="0">
                        <a:latin typeface="Cambria Math" panose="02040503050406030204" pitchFamily="18" charset="0"/>
                        <a:cs typeface="Times New Roman" panose="02020603050405020304" pitchFamily="18" charset="0"/>
                      </a:rPr>
                      <m:t>𝑆𝑡𝑎𝑔𝑒</m:t>
                    </m:r>
                  </m:oMath>
                </a14:m>
                <a:r>
                  <a:rPr lang="zh-CN" altLang="zh-CN" sz="2800" dirty="0"/>
                  <a:t>中是否有这两个顶点的状态，如果没有，添加这两个顶点的初始状态，即记录当前这两个顶点的度为</a:t>
                </a:r>
                <a:r>
                  <a:rPr lang="en-US" altLang="zh-CN" sz="2800" dirty="0"/>
                  <a:t>1</a:t>
                </a:r>
                <a:r>
                  <a:rPr lang="zh-CN" altLang="zh-CN" sz="2800" dirty="0"/>
                  <a:t>，如果有，则将这两个顶点的度分别加</a:t>
                </a:r>
                <a:r>
                  <a:rPr lang="en-US" altLang="zh-CN" sz="2800" dirty="0"/>
                  <a:t>1</a:t>
                </a:r>
                <a:r>
                  <a:rPr lang="zh-CN" altLang="zh-CN" sz="2800" dirty="0"/>
                  <a:t>。</a:t>
                </a:r>
                <a:endParaRPr lang="en-US" altLang="zh-CN" sz="28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75863" y="1102454"/>
                <a:ext cx="10020300" cy="4114203"/>
              </a:xfrm>
              <a:prstGeom prst="rect">
                <a:avLst/>
              </a:prstGeom>
              <a:blipFill rotWithShape="0">
                <a:blip r:embed="rId3"/>
                <a:stretch>
                  <a:fillRect l="-1217" t="-2222" r="-547" b="-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174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1715253" y="1877671"/>
            <a:ext cx="8141519" cy="4034607"/>
          </a:xfrm>
          <a:prstGeom prst="rect">
            <a:avLst/>
          </a:prstGeom>
        </p:spPr>
      </p:pic>
    </p:spTree>
    <p:extLst>
      <p:ext uri="{BB962C8B-B14F-4D97-AF65-F5344CB8AC3E}">
        <p14:creationId xmlns:p14="http://schemas.microsoft.com/office/powerpoint/2010/main" val="1427283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13" name="灯片编号占位符 12"/>
          <p:cNvSpPr>
            <a:spLocks noGrp="1"/>
          </p:cNvSpPr>
          <p:nvPr>
            <p:ph type="sldNum" sz="quarter" idx="12"/>
          </p:nvPr>
        </p:nvSpPr>
        <p:spPr/>
        <p:txBody>
          <a:bodyPr/>
          <a:lstStyle/>
          <a:p>
            <a:fld id="{C212EA20-0EA2-474C-A87A-AB5751F0A801}" type="slidenum">
              <a:rPr lang="zh-CN" altLang="en-US" smtClean="0"/>
              <a:t>17</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523220"/>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状态的分布式存储和并发更新</a:t>
            </a: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332569687"/>
              </p:ext>
            </p:extLst>
          </p:nvPr>
        </p:nvGraphicFramePr>
        <p:xfrm>
          <a:off x="2284185" y="1698604"/>
          <a:ext cx="7120537" cy="4578582"/>
        </p:xfrm>
        <a:graphic>
          <a:graphicData uri="http://schemas.openxmlformats.org/presentationml/2006/ole">
            <mc:AlternateContent xmlns:mc="http://schemas.openxmlformats.org/markup-compatibility/2006">
              <mc:Choice xmlns:v="urn:schemas-microsoft-com:vml" Requires="v">
                <p:oleObj spid="_x0000_s17473" name="Visio" r:id="rId4" imgW="29266273" imgH="18803427" progId="Visio.Drawing.15">
                  <p:embed/>
                </p:oleObj>
              </mc:Choice>
              <mc:Fallback>
                <p:oleObj name="Visio" r:id="rId4" imgW="29266273" imgH="18803427" progId="Visio.Drawing.15">
                  <p:embed/>
                  <p:pic>
                    <p:nvPicPr>
                      <p:cNvPr id="0" name="Object 1"/>
                      <p:cNvPicPr>
                        <a:picLocks noChangeAspect="1" noChangeArrowheads="1"/>
                      </p:cNvPicPr>
                      <p:nvPr/>
                    </p:nvPicPr>
                    <p:blipFill>
                      <a:blip r:embed="rId5"/>
                      <a:srcRect/>
                      <a:stretch>
                        <a:fillRect/>
                      </a:stretch>
                    </p:blipFill>
                    <p:spPr bwMode="auto">
                      <a:xfrm>
                        <a:off x="2284185" y="1698604"/>
                        <a:ext cx="7120537" cy="4578582"/>
                      </a:xfrm>
                      <a:prstGeom prst="rect">
                        <a:avLst/>
                      </a:prstGeom>
                      <a:noFill/>
                    </p:spPr>
                  </p:pic>
                </p:oleObj>
              </mc:Fallback>
            </mc:AlternateContent>
          </a:graphicData>
        </a:graphic>
      </p:graphicFrame>
    </p:spTree>
    <p:extLst>
      <p:ext uri="{BB962C8B-B14F-4D97-AF65-F5344CB8AC3E}">
        <p14:creationId xmlns:p14="http://schemas.microsoft.com/office/powerpoint/2010/main" val="3939166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18</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5693866"/>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Connected Components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PageRank</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Single Source Shortest Path</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K-Core</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K-truss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a:t>
            </a: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3015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20" name="灯片编号占位符 19"/>
          <p:cNvSpPr>
            <a:spLocks noGrp="1"/>
          </p:cNvSpPr>
          <p:nvPr>
            <p:ph type="sldNum" sz="quarter" idx="12"/>
          </p:nvPr>
        </p:nvSpPr>
        <p:spPr/>
        <p:txBody>
          <a:bodyPr/>
          <a:lstStyle/>
          <a:p>
            <a:fld id="{C212EA20-0EA2-474C-A87A-AB5751F0A801}" type="slidenum">
              <a:rPr lang="zh-CN" altLang="en-US" smtClean="0"/>
              <a:t>19</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nvGrpSpPr>
          <p:cNvPr id="18" name="组合 17"/>
          <p:cNvGrpSpPr/>
          <p:nvPr/>
        </p:nvGrpSpPr>
        <p:grpSpPr>
          <a:xfrm>
            <a:off x="1965118" y="1886706"/>
            <a:ext cx="3402749" cy="3853694"/>
            <a:chOff x="2400300" y="2106671"/>
            <a:chExt cx="2428875" cy="3224128"/>
          </a:xfrm>
        </p:grpSpPr>
        <p:graphicFrame>
          <p:nvGraphicFramePr>
            <p:cNvPr id="10" name="对象 9"/>
            <p:cNvGraphicFramePr>
              <a:graphicFrameLocks noChangeAspect="1"/>
            </p:cNvGraphicFramePr>
            <p:nvPr>
              <p:extLst>
                <p:ext uri="{D42A27DB-BD31-4B8C-83A1-F6EECF244321}">
                  <p14:modId xmlns:p14="http://schemas.microsoft.com/office/powerpoint/2010/main" val="3645597075"/>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18550" name="Visio" r:id="rId4" imgW="5249789" imgH="5698709" progId="Visio.Drawing.15">
                    <p:embed/>
                  </p:oleObj>
                </mc:Choice>
                <mc:Fallback>
                  <p:oleObj name="Visio" r:id="rId4" imgW="5249789" imgH="5698709"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2743199" y="4961467"/>
              <a:ext cx="2085975" cy="369332"/>
            </a:xfrm>
            <a:prstGeom prst="rect">
              <a:avLst/>
            </a:prstGeom>
            <a:noFill/>
          </p:spPr>
          <p:txBody>
            <a:bodyPr wrap="square" rtlCol="0">
              <a:spAutoFit/>
            </a:bodyPr>
            <a:lstStyle/>
            <a:p>
              <a:r>
                <a:rPr lang="zh-CN" altLang="en-US" dirty="0"/>
                <a:t>微</a:t>
              </a:r>
              <a:r>
                <a:rPr lang="zh-CN" altLang="en-US" dirty="0" smtClean="0"/>
                <a:t>博粉丝网络</a:t>
              </a:r>
              <a:endParaRPr lang="zh-CN" altLang="en-US" dirty="0"/>
            </a:p>
          </p:txBody>
        </p:sp>
      </p:grpSp>
      <p:grpSp>
        <p:nvGrpSpPr>
          <p:cNvPr id="19" name="组合 18"/>
          <p:cNvGrpSpPr/>
          <p:nvPr/>
        </p:nvGrpSpPr>
        <p:grpSpPr>
          <a:xfrm>
            <a:off x="6706285" y="2056561"/>
            <a:ext cx="3267448" cy="3683839"/>
            <a:chOff x="6706285" y="2056561"/>
            <a:chExt cx="2686050" cy="3274238"/>
          </a:xfrm>
        </p:grpSpPr>
        <p:graphicFrame>
          <p:nvGraphicFramePr>
            <p:cNvPr id="11" name="对象 10"/>
            <p:cNvGraphicFramePr>
              <a:graphicFrameLocks noChangeAspect="1"/>
            </p:cNvGraphicFramePr>
            <p:nvPr>
              <p:extLst>
                <p:ext uri="{D42A27DB-BD31-4B8C-83A1-F6EECF244321}">
                  <p14:modId xmlns:p14="http://schemas.microsoft.com/office/powerpoint/2010/main" val="2800556439"/>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18551" name="Visio" r:id="rId6" imgW="5251048" imgH="5158477" progId="Visio.Drawing.15">
                    <p:embed/>
                  </p:oleObj>
                </mc:Choice>
                <mc:Fallback>
                  <p:oleObj name="Visio" r:id="rId6" imgW="5251048" imgH="5158477"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7117336" y="4961467"/>
              <a:ext cx="2085975" cy="369332"/>
            </a:xfrm>
            <a:prstGeom prst="rect">
              <a:avLst/>
            </a:prstGeom>
            <a:noFill/>
          </p:spPr>
          <p:txBody>
            <a:bodyPr wrap="square" rtlCol="0">
              <a:spAutoFit/>
            </a:bodyPr>
            <a:lstStyle/>
            <a:p>
              <a:r>
                <a:rPr lang="zh-CN" altLang="en-US" dirty="0"/>
                <a:t>微</a:t>
              </a:r>
              <a:r>
                <a:rPr lang="zh-CN" altLang="en-US" dirty="0" smtClean="0"/>
                <a:t>信朋友圈网络</a:t>
              </a:r>
              <a:endParaRPr lang="zh-CN" altLang="en-US" dirty="0"/>
            </a:p>
          </p:txBody>
        </p:sp>
      </p:grpSp>
    </p:spTree>
    <p:extLst>
      <p:ext uri="{BB962C8B-B14F-4D97-AF65-F5344CB8AC3E}">
        <p14:creationId xmlns:p14="http://schemas.microsoft.com/office/powerpoint/2010/main" val="1107031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2</a:t>
            </a:fld>
            <a:endParaRPr lang="zh-CN" altLang="en-US"/>
          </a:p>
        </p:txBody>
      </p:sp>
      <p:sp>
        <p:nvSpPr>
          <p:cNvPr id="6" name="右箭头 5"/>
          <p:cNvSpPr/>
          <p:nvPr/>
        </p:nvSpPr>
        <p:spPr>
          <a:xfrm>
            <a:off x="408214" y="2579914"/>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同心圆 6"/>
          <p:cNvSpPr/>
          <p:nvPr/>
        </p:nvSpPr>
        <p:spPr>
          <a:xfrm>
            <a:off x="871092"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p:nvSpPr>
        <p:spPr>
          <a:xfrm>
            <a:off x="2705334"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280377" y="3771898"/>
            <a:ext cx="2041072" cy="523220"/>
          </a:xfrm>
          <a:prstGeom prst="rect">
            <a:avLst/>
          </a:prstGeom>
          <a:noFill/>
        </p:spPr>
        <p:txBody>
          <a:bodyPr wrap="square" rtlCol="0">
            <a:spAutoFit/>
          </a:bodyPr>
          <a:lstStyle/>
          <a:p>
            <a:r>
              <a:rPr lang="zh-CN" altLang="en-US" sz="2800" dirty="0" smtClean="0"/>
              <a:t>背景和</a:t>
            </a:r>
            <a:r>
              <a:rPr lang="zh-CN" altLang="en-US" sz="2800" dirty="0"/>
              <a:t>问题</a:t>
            </a:r>
          </a:p>
        </p:txBody>
      </p:sp>
      <p:sp>
        <p:nvSpPr>
          <p:cNvPr id="13" name="文本框 12"/>
          <p:cNvSpPr txBox="1"/>
          <p:nvPr/>
        </p:nvSpPr>
        <p:spPr>
          <a:xfrm>
            <a:off x="2329150" y="2187630"/>
            <a:ext cx="2041072" cy="523220"/>
          </a:xfrm>
          <a:prstGeom prst="rect">
            <a:avLst/>
          </a:prstGeom>
          <a:noFill/>
        </p:spPr>
        <p:txBody>
          <a:bodyPr wrap="square" rtlCol="0">
            <a:spAutoFit/>
          </a:bodyPr>
          <a:lstStyle/>
          <a:p>
            <a:r>
              <a:rPr lang="zh-CN" altLang="en-US" sz="2800" dirty="0" smtClean="0"/>
              <a:t>论文工作</a:t>
            </a:r>
            <a:endParaRPr lang="zh-CN" altLang="en-US" sz="2800" dirty="0"/>
          </a:p>
        </p:txBody>
      </p:sp>
      <p:sp>
        <p:nvSpPr>
          <p:cNvPr id="14" name="同心圆 13"/>
          <p:cNvSpPr/>
          <p:nvPr/>
        </p:nvSpPr>
        <p:spPr>
          <a:xfrm>
            <a:off x="4539576"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3878268" y="3775405"/>
            <a:ext cx="2041072" cy="1815882"/>
          </a:xfrm>
          <a:prstGeom prst="rect">
            <a:avLst/>
          </a:prstGeom>
          <a:noFill/>
        </p:spPr>
        <p:txBody>
          <a:bodyPr wrap="square" rtlCol="0">
            <a:spAutoFit/>
          </a:bodyPr>
          <a:lstStyle/>
          <a:p>
            <a:pPr algn="ctr"/>
            <a:r>
              <a:rPr lang="zh-CN" altLang="en-US" sz="2800" dirty="0" smtClean="0"/>
              <a:t>  </a:t>
            </a:r>
            <a:r>
              <a:rPr lang="zh-CN" altLang="en-US" sz="2800" dirty="0" smtClean="0"/>
              <a:t>基于状态更新的图计算</a:t>
            </a:r>
            <a:r>
              <a:rPr lang="zh-CN" altLang="en-US" sz="2800" b="1" dirty="0" smtClean="0"/>
              <a:t>模型</a:t>
            </a:r>
            <a:r>
              <a:rPr lang="zh-CN" altLang="en-US" sz="2800" dirty="0" smtClean="0"/>
              <a:t>的设计与实现</a:t>
            </a:r>
            <a:endParaRPr lang="zh-CN" altLang="en-US" sz="2400" dirty="0"/>
          </a:p>
        </p:txBody>
      </p:sp>
      <p:sp>
        <p:nvSpPr>
          <p:cNvPr id="17" name="同心圆 16"/>
          <p:cNvSpPr/>
          <p:nvPr/>
        </p:nvSpPr>
        <p:spPr>
          <a:xfrm>
            <a:off x="6373818"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722831" y="987877"/>
            <a:ext cx="2041072" cy="1815882"/>
          </a:xfrm>
          <a:prstGeom prst="rect">
            <a:avLst/>
          </a:prstGeom>
          <a:noFill/>
        </p:spPr>
        <p:txBody>
          <a:bodyPr wrap="square" rtlCol="0">
            <a:spAutoFit/>
          </a:bodyPr>
          <a:lstStyle/>
          <a:p>
            <a:pPr algn="ctr"/>
            <a:r>
              <a:rPr lang="zh-CN" altLang="en-US" sz="2800" dirty="0" smtClean="0"/>
              <a:t>  </a:t>
            </a:r>
            <a:r>
              <a:rPr lang="zh-CN" altLang="en-US" sz="2800" dirty="0" smtClean="0"/>
              <a:t>面向连续流式图数据</a:t>
            </a:r>
            <a:r>
              <a:rPr lang="zh-CN" altLang="en-US" sz="2800" b="1" dirty="0" smtClean="0"/>
              <a:t>系统</a:t>
            </a:r>
            <a:r>
              <a:rPr lang="zh-CN" altLang="en-US" sz="2800" dirty="0" smtClean="0"/>
              <a:t>的设计与实现</a:t>
            </a:r>
            <a:endParaRPr lang="en-US" altLang="zh-CN" sz="2400" dirty="0" smtClean="0"/>
          </a:p>
        </p:txBody>
      </p:sp>
      <p:sp>
        <p:nvSpPr>
          <p:cNvPr id="19" name="同心圆 18"/>
          <p:cNvSpPr/>
          <p:nvPr/>
        </p:nvSpPr>
        <p:spPr>
          <a:xfrm>
            <a:off x="8188911"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7585823" y="3800239"/>
            <a:ext cx="2041072" cy="1815882"/>
          </a:xfrm>
          <a:prstGeom prst="rect">
            <a:avLst/>
          </a:prstGeom>
          <a:noFill/>
        </p:spPr>
        <p:txBody>
          <a:bodyPr wrap="square" rtlCol="0">
            <a:spAutoFit/>
          </a:bodyPr>
          <a:lstStyle/>
          <a:p>
            <a:pPr algn="ctr"/>
            <a:r>
              <a:rPr lang="zh-CN" altLang="en-US" sz="2800" dirty="0" smtClean="0"/>
              <a:t>  </a:t>
            </a:r>
            <a:r>
              <a:rPr lang="zh-CN" altLang="en-US" sz="2800" dirty="0" smtClean="0"/>
              <a:t>金融反欺诈检测</a:t>
            </a:r>
            <a:r>
              <a:rPr lang="zh-CN" altLang="en-US" sz="2800" b="1" dirty="0" smtClean="0"/>
              <a:t>应用</a:t>
            </a:r>
            <a:r>
              <a:rPr lang="zh-CN" altLang="en-US" sz="2800" dirty="0" smtClean="0"/>
              <a:t>的设计与实现</a:t>
            </a:r>
            <a:endParaRPr lang="en-US" altLang="zh-CN" sz="2400" dirty="0"/>
          </a:p>
        </p:txBody>
      </p:sp>
      <p:sp>
        <p:nvSpPr>
          <p:cNvPr id="25" name="同心圆 24"/>
          <p:cNvSpPr/>
          <p:nvPr/>
        </p:nvSpPr>
        <p:spPr>
          <a:xfrm>
            <a:off x="10062943" y="2782186"/>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9397051" y="2117581"/>
            <a:ext cx="2326257" cy="523220"/>
          </a:xfrm>
          <a:prstGeom prst="rect">
            <a:avLst/>
          </a:prstGeom>
          <a:noFill/>
        </p:spPr>
        <p:txBody>
          <a:bodyPr wrap="square" rtlCol="0">
            <a:spAutoFit/>
          </a:bodyPr>
          <a:lstStyle/>
          <a:p>
            <a:r>
              <a:rPr lang="zh-CN" altLang="en-US" sz="2800" dirty="0" smtClean="0"/>
              <a:t>总结 </a:t>
            </a:r>
            <a:r>
              <a:rPr lang="en-US" altLang="zh-CN" sz="2800" dirty="0" smtClean="0"/>
              <a:t>&amp; </a:t>
            </a:r>
            <a:r>
              <a:rPr lang="zh-CN" altLang="en-US" sz="2800" dirty="0" smtClean="0"/>
              <a:t>计划</a:t>
            </a:r>
            <a:endParaRPr lang="zh-CN" altLang="en-US" sz="2800" dirty="0"/>
          </a:p>
        </p:txBody>
      </p:sp>
    </p:spTree>
    <p:extLst>
      <p:ext uri="{BB962C8B-B14F-4D97-AF65-F5344CB8AC3E}">
        <p14:creationId xmlns:p14="http://schemas.microsoft.com/office/powerpoint/2010/main" val="1313038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5" name="矩形 14"/>
              <p:cNvSpPr/>
              <p:nvPr/>
            </p:nvSpPr>
            <p:spPr>
              <a:xfrm>
                <a:off x="646827" y="2221003"/>
                <a:ext cx="10149336"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𝑆𝑡𝑎𝑔𝑒</m:t>
                    </m:r>
                  </m:oMath>
                </a14:m>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𝑆𝑡𝑎𝑔𝑒</m:t>
                    </m:r>
                  </m:oMath>
                </a14:m>
                <a:r>
                  <a:rPr lang="zh-CN" altLang="zh-CN" sz="280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𝑆𝑡𝑎𝑔𝑒</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𝑛</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𝑁</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𝑡</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𝑁</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𝑡</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2800" kern="100" dirty="0">
                  <a:latin typeface="Calibri" panose="020F0502020204030204" pitchFamily="34" charset="0"/>
                  <a:cs typeface="Times New Roman" panose="02020603050405020304" pitchFamily="18" charset="0"/>
                </a:endParaRPr>
              </a:p>
              <a:p>
                <a:pPr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𝐸𝑣𝑒𝑛𝑡</m:t>
                    </m:r>
                  </m:oMath>
                </a14:m>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𝐸𝑣𝑒𝑛𝑡</m:t>
                    </m:r>
                  </m:oMath>
                </a14:m>
                <a:r>
                  <a:rPr lang="zh-CN" altLang="zh-CN" sz="280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2800" kern="100">
                        <a:latin typeface="Cambria Math" panose="02040503050406030204" pitchFamily="18" charset="0"/>
                        <a:cs typeface="Times New Roman" panose="02020603050405020304" pitchFamily="18" charset="0"/>
                      </a:rPr>
                      <m:t>即</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𝐸𝑣𝑒𝑛𝑡</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𝑚</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𝑎𝑑𝑑</m:t>
                    </m:r>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a:t>
                </a:r>
              </a:p>
            </p:txBody>
          </p:sp>
        </mc:Choice>
        <mc:Fallback xmlns="">
          <p:sp>
            <p:nvSpPr>
              <p:cNvPr id="15" name="矩形 14"/>
              <p:cNvSpPr>
                <a:spLocks noRot="1" noChangeAspect="1" noMove="1" noResize="1" noEditPoints="1" noAdjustHandles="1" noChangeArrowheads="1" noChangeShapeType="1" noTextEdit="1"/>
              </p:cNvSpPr>
              <p:nvPr/>
            </p:nvSpPr>
            <p:spPr>
              <a:xfrm>
                <a:off x="646827" y="2221003"/>
                <a:ext cx="10149336" cy="2677656"/>
              </a:xfrm>
              <a:prstGeom prst="rect">
                <a:avLst/>
              </a:prstGeom>
              <a:blipFill rotWithShape="0">
                <a:blip r:embed="rId3"/>
                <a:stretch>
                  <a:fillRect l="-1201" t="-3182" r="-1261" b="-4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5705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17" name="灯片编号占位符 16"/>
          <p:cNvSpPr>
            <a:spLocks noGrp="1"/>
          </p:cNvSpPr>
          <p:nvPr>
            <p:ph type="sldNum" sz="quarter" idx="12"/>
          </p:nvPr>
        </p:nvSpPr>
        <p:spPr/>
        <p:txBody>
          <a:bodyPr/>
          <a:lstStyle/>
          <a:p>
            <a:fld id="{C212EA20-0EA2-474C-A87A-AB5751F0A801}" type="slidenum">
              <a:rPr lang="zh-CN" altLang="en-US" smtClean="0"/>
              <a:t>21</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4"/>
          <p:cNvSpPr/>
          <p:nvPr/>
        </p:nvSpPr>
        <p:spPr>
          <a:xfrm>
            <a:off x="775863" y="1727203"/>
            <a:ext cx="10149336" cy="954107"/>
          </a:xfrm>
          <a:prstGeom prst="rect">
            <a:avLst/>
          </a:prstGeom>
        </p:spPr>
        <p:txBody>
          <a:bodyPr wrap="square">
            <a:spAutoFit/>
          </a:bodyPr>
          <a:lstStyle/>
          <a:p>
            <a:pPr algn="just">
              <a:spcAft>
                <a:spcPts val="0"/>
              </a:spcAft>
            </a:pP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3</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Update</a:t>
            </a:r>
            <a:r>
              <a:rPr lang="zh-CN" altLang="en-US" sz="2800" kern="100" dirty="0" smtClean="0">
                <a:latin typeface="Calibri" panose="020F0502020204030204" pitchFamily="34" charset="0"/>
                <a:cs typeface="Times New Roman" panose="02020603050405020304" pitchFamily="18" charset="0"/>
              </a:rPr>
              <a:t>更新算法：</a:t>
            </a:r>
            <a:endParaRPr lang="en-US" altLang="zh-CN" sz="28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2800" kern="100" dirty="0">
              <a:latin typeface="Calibri" panose="020F0502020204030204" pitchFamily="34"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689096" y="2204256"/>
            <a:ext cx="4818082" cy="4024516"/>
          </a:xfrm>
          <a:prstGeom prst="rect">
            <a:avLst/>
          </a:prstGeom>
        </p:spPr>
      </p:pic>
      <p:pic>
        <p:nvPicPr>
          <p:cNvPr id="16" name="图片 15"/>
          <p:cNvPicPr>
            <a:picLocks noChangeAspect="1"/>
          </p:cNvPicPr>
          <p:nvPr/>
        </p:nvPicPr>
        <p:blipFill>
          <a:blip r:embed="rId4"/>
          <a:stretch>
            <a:fillRect/>
          </a:stretch>
        </p:blipFill>
        <p:spPr>
          <a:xfrm>
            <a:off x="9431724" y="2456233"/>
            <a:ext cx="2399451" cy="1617787"/>
          </a:xfrm>
          <a:prstGeom prst="rect">
            <a:avLst/>
          </a:prstGeom>
        </p:spPr>
      </p:pic>
      <p:pic>
        <p:nvPicPr>
          <p:cNvPr id="18" name="图片 17"/>
          <p:cNvPicPr>
            <a:picLocks noChangeAspect="1"/>
          </p:cNvPicPr>
          <p:nvPr/>
        </p:nvPicPr>
        <p:blipFill>
          <a:blip r:embed="rId5"/>
          <a:stretch>
            <a:fillRect/>
          </a:stretch>
        </p:blipFill>
        <p:spPr>
          <a:xfrm>
            <a:off x="8202324" y="4798749"/>
            <a:ext cx="1295260" cy="357176"/>
          </a:xfrm>
          <a:prstGeom prst="rect">
            <a:avLst/>
          </a:prstGeom>
        </p:spPr>
      </p:pic>
      <p:sp>
        <p:nvSpPr>
          <p:cNvPr id="19" name="左弧形箭头 18"/>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20" name="下弧形箭头 19"/>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pic>
        <p:nvPicPr>
          <p:cNvPr id="21" name="图片 20"/>
          <p:cNvPicPr>
            <a:picLocks noChangeAspect="1"/>
          </p:cNvPicPr>
          <p:nvPr/>
        </p:nvPicPr>
        <p:blipFill>
          <a:blip r:embed="rId6"/>
          <a:stretch>
            <a:fillRect/>
          </a:stretch>
        </p:blipFill>
        <p:spPr>
          <a:xfrm>
            <a:off x="6208468" y="2510537"/>
            <a:ext cx="2310160" cy="1557584"/>
          </a:xfrm>
          <a:prstGeom prst="rect">
            <a:avLst/>
          </a:prstGeom>
        </p:spPr>
      </p:pic>
    </p:spTree>
    <p:extLst>
      <p:ext uri="{BB962C8B-B14F-4D97-AF65-F5344CB8AC3E}">
        <p14:creationId xmlns:p14="http://schemas.microsoft.com/office/powerpoint/2010/main" val="1225975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smtClean="0"/>
              <a:t>框架实现</a:t>
            </a:r>
            <a:endParaRPr lang="zh-CN" altLang="en-US" sz="32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22</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7" name="图片 16"/>
          <p:cNvPicPr>
            <a:picLocks noChangeAspect="1"/>
          </p:cNvPicPr>
          <p:nvPr/>
        </p:nvPicPr>
        <p:blipFill>
          <a:blip r:embed="rId3"/>
          <a:stretch>
            <a:fillRect/>
          </a:stretch>
        </p:blipFill>
        <p:spPr>
          <a:xfrm>
            <a:off x="567223" y="1446247"/>
            <a:ext cx="10848812" cy="4816840"/>
          </a:xfrm>
          <a:prstGeom prst="rect">
            <a:avLst/>
          </a:prstGeom>
        </p:spPr>
      </p:pic>
    </p:spTree>
    <p:extLst>
      <p:ext uri="{BB962C8B-B14F-4D97-AF65-F5344CB8AC3E}">
        <p14:creationId xmlns:p14="http://schemas.microsoft.com/office/powerpoint/2010/main" val="3704024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smtClean="0"/>
              <a:t>框架实现</a:t>
            </a:r>
            <a:endParaRPr lang="zh-CN" altLang="en-US" sz="3200" dirty="0"/>
          </a:p>
        </p:txBody>
      </p:sp>
      <p:sp>
        <p:nvSpPr>
          <p:cNvPr id="17" name="灯片编号占位符 16"/>
          <p:cNvSpPr>
            <a:spLocks noGrp="1"/>
          </p:cNvSpPr>
          <p:nvPr>
            <p:ph type="sldNum" sz="quarter" idx="12"/>
          </p:nvPr>
        </p:nvSpPr>
        <p:spPr/>
        <p:txBody>
          <a:bodyPr/>
          <a:lstStyle/>
          <a:p>
            <a:fld id="{C212EA20-0EA2-474C-A87A-AB5751F0A801}" type="slidenum">
              <a:rPr lang="zh-CN" altLang="en-US" smtClean="0"/>
              <a:t>23</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5" name="图片 14" descr="D:\download\original\System\spark.png"/>
          <p:cNvPicPr/>
          <p:nvPr/>
        </p:nvPicPr>
        <p:blipFill>
          <a:blip r:embed="rId3">
            <a:extLst>
              <a:ext uri="{28A0092B-C50C-407E-A947-70E740481C1C}">
                <a14:useLocalDpi xmlns:a14="http://schemas.microsoft.com/office/drawing/2010/main" val="0"/>
              </a:ext>
            </a:extLst>
          </a:blip>
          <a:srcRect/>
          <a:stretch>
            <a:fillRect/>
          </a:stretch>
        </p:blipFill>
        <p:spPr bwMode="auto">
          <a:xfrm>
            <a:off x="189957" y="3141341"/>
            <a:ext cx="5550443" cy="2918932"/>
          </a:xfrm>
          <a:prstGeom prst="rect">
            <a:avLst/>
          </a:prstGeom>
          <a:noFill/>
          <a:ln>
            <a:noFill/>
          </a:ln>
        </p:spPr>
      </p:pic>
      <p:pic>
        <p:nvPicPr>
          <p:cNvPr id="16" name="图片 15" descr="http://flink.apache.org/img/flink-stack-frontpage.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141341"/>
            <a:ext cx="5228709" cy="3036281"/>
          </a:xfrm>
          <a:prstGeom prst="rect">
            <a:avLst/>
          </a:prstGeom>
          <a:noFill/>
          <a:ln>
            <a:noFill/>
          </a:ln>
        </p:spPr>
      </p:pic>
      <p:sp>
        <p:nvSpPr>
          <p:cNvPr id="8" name="文本框 7"/>
          <p:cNvSpPr txBox="1"/>
          <p:nvPr/>
        </p:nvSpPr>
        <p:spPr>
          <a:xfrm>
            <a:off x="1681839" y="2207552"/>
            <a:ext cx="2946401" cy="523220"/>
          </a:xfrm>
          <a:prstGeom prst="rect">
            <a:avLst/>
          </a:prstGeom>
          <a:noFill/>
        </p:spPr>
        <p:txBody>
          <a:bodyPr wrap="square" rtlCol="0">
            <a:spAutoFit/>
          </a:bodyPr>
          <a:lstStyle/>
          <a:p>
            <a:r>
              <a:rPr lang="en-US" altLang="zh-CN" sz="2800" dirty="0" smtClean="0"/>
              <a:t>Spark </a:t>
            </a:r>
            <a:r>
              <a:rPr lang="zh-CN" altLang="en-US" sz="2800" dirty="0" smtClean="0"/>
              <a:t>引擎</a:t>
            </a:r>
            <a:endParaRPr lang="zh-CN" altLang="en-US" sz="2800" dirty="0"/>
          </a:p>
        </p:txBody>
      </p:sp>
      <p:sp>
        <p:nvSpPr>
          <p:cNvPr id="18" name="文本框 17"/>
          <p:cNvSpPr txBox="1"/>
          <p:nvPr/>
        </p:nvSpPr>
        <p:spPr>
          <a:xfrm>
            <a:off x="7584171" y="2184692"/>
            <a:ext cx="2946401" cy="523220"/>
          </a:xfrm>
          <a:prstGeom prst="rect">
            <a:avLst/>
          </a:prstGeom>
          <a:noFill/>
        </p:spPr>
        <p:txBody>
          <a:bodyPr wrap="square" rtlCol="0">
            <a:spAutoFit/>
          </a:bodyPr>
          <a:lstStyle/>
          <a:p>
            <a:r>
              <a:rPr lang="en-US" altLang="zh-CN" sz="2800" dirty="0"/>
              <a:t>Flink</a:t>
            </a:r>
            <a:r>
              <a:rPr lang="en-US" altLang="zh-CN" sz="2800" dirty="0" smtClean="0"/>
              <a:t> </a:t>
            </a:r>
            <a:r>
              <a:rPr lang="zh-CN" altLang="en-US" sz="2800" dirty="0" smtClean="0"/>
              <a:t>引擎</a:t>
            </a:r>
            <a:endParaRPr lang="zh-CN" altLang="en-US" sz="2800" dirty="0"/>
          </a:p>
        </p:txBody>
      </p:sp>
      <p:sp>
        <p:nvSpPr>
          <p:cNvPr id="10" name="文本框 9"/>
          <p:cNvSpPr txBox="1"/>
          <p:nvPr/>
        </p:nvSpPr>
        <p:spPr>
          <a:xfrm>
            <a:off x="4106333" y="1135646"/>
            <a:ext cx="3979333" cy="584775"/>
          </a:xfrm>
          <a:prstGeom prst="rect">
            <a:avLst/>
          </a:prstGeom>
          <a:noFill/>
        </p:spPr>
        <p:txBody>
          <a:bodyPr wrap="square" rtlCol="0">
            <a:spAutoFit/>
          </a:bodyPr>
          <a:lstStyle/>
          <a:p>
            <a:r>
              <a:rPr lang="zh-CN" altLang="en-US" sz="3200" dirty="0"/>
              <a:t>站</a:t>
            </a:r>
            <a:r>
              <a:rPr lang="zh-CN" altLang="en-US" sz="3200" dirty="0" smtClean="0"/>
              <a:t>在巨人的肩膀上</a:t>
            </a:r>
            <a:endParaRPr lang="zh-CN" altLang="en-US" sz="3200" dirty="0"/>
          </a:p>
        </p:txBody>
      </p:sp>
    </p:spTree>
    <p:extLst>
      <p:ext uri="{BB962C8B-B14F-4D97-AF65-F5344CB8AC3E}">
        <p14:creationId xmlns:p14="http://schemas.microsoft.com/office/powerpoint/2010/main" val="731285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24</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9203311" y="1972240"/>
            <a:ext cx="2116667" cy="2246769"/>
          </a:xfrm>
          <a:prstGeom prst="rect">
            <a:avLst/>
          </a:prstGeom>
          <a:noFill/>
        </p:spPr>
        <p:txBody>
          <a:bodyPr wrap="square" rtlCol="0">
            <a:spAutoFit/>
          </a:bodyPr>
          <a:lstStyle/>
          <a:p>
            <a:r>
              <a:rPr lang="en-US" altLang="zh-CN" sz="2800" dirty="0" smtClean="0"/>
              <a:t>Stage</a:t>
            </a:r>
          </a:p>
          <a:p>
            <a:endParaRPr lang="en-US" altLang="zh-CN" sz="2800" dirty="0"/>
          </a:p>
          <a:p>
            <a:r>
              <a:rPr lang="en-US" altLang="zh-CN" sz="2800" dirty="0" smtClean="0"/>
              <a:t>Event</a:t>
            </a:r>
          </a:p>
          <a:p>
            <a:endParaRPr lang="en-US" altLang="zh-CN" sz="2800" dirty="0"/>
          </a:p>
          <a:p>
            <a:r>
              <a:rPr lang="en-US" altLang="zh-CN" sz="2800" dirty="0" smtClean="0"/>
              <a:t>Update</a:t>
            </a:r>
            <a:endParaRPr lang="zh-CN" altLang="en-US" sz="2800" dirty="0"/>
          </a:p>
        </p:txBody>
      </p:sp>
      <p:graphicFrame>
        <p:nvGraphicFramePr>
          <p:cNvPr id="20" name="对象 19"/>
          <p:cNvGraphicFramePr>
            <a:graphicFrameLocks noChangeAspect="1"/>
          </p:cNvGraphicFramePr>
          <p:nvPr>
            <p:extLst>
              <p:ext uri="{D42A27DB-BD31-4B8C-83A1-F6EECF244321}">
                <p14:modId xmlns:p14="http://schemas.microsoft.com/office/powerpoint/2010/main" val="1757897738"/>
              </p:ext>
            </p:extLst>
          </p:nvPr>
        </p:nvGraphicFramePr>
        <p:xfrm>
          <a:off x="781626" y="1972240"/>
          <a:ext cx="7897590" cy="2737071"/>
        </p:xfrm>
        <a:graphic>
          <a:graphicData uri="http://schemas.openxmlformats.org/presentationml/2006/ole">
            <mc:AlternateContent xmlns:mc="http://schemas.openxmlformats.org/markup-compatibility/2006">
              <mc:Choice xmlns:v="urn:schemas-microsoft-com:vml" Requires="v">
                <p:oleObj spid="_x0000_s20534"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781626" y="1972240"/>
                        <a:ext cx="7897590" cy="2737071"/>
                      </a:xfrm>
                      <a:prstGeom prst="rect">
                        <a:avLst/>
                      </a:prstGeom>
                      <a:noFill/>
                    </p:spPr>
                  </p:pic>
                </p:oleObj>
              </mc:Fallback>
            </mc:AlternateContent>
          </a:graphicData>
        </a:graphic>
      </p:graphicFrame>
    </p:spTree>
    <p:extLst>
      <p:ext uri="{BB962C8B-B14F-4D97-AF65-F5344CB8AC3E}">
        <p14:creationId xmlns:p14="http://schemas.microsoft.com/office/powerpoint/2010/main" val="3522288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8" name="灯片编号占位符 7"/>
          <p:cNvSpPr>
            <a:spLocks noGrp="1"/>
          </p:cNvSpPr>
          <p:nvPr>
            <p:ph type="sldNum" sz="quarter" idx="12"/>
          </p:nvPr>
        </p:nvSpPr>
        <p:spPr/>
        <p:txBody>
          <a:bodyPr/>
          <a:lstStyle/>
          <a:p>
            <a:fld id="{C212EA20-0EA2-474C-A87A-AB5751F0A801}" type="slidenum">
              <a:rPr lang="zh-CN" altLang="en-US" smtClean="0"/>
              <a:t>25</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5318273" y="1014325"/>
            <a:ext cx="2116667" cy="523220"/>
          </a:xfrm>
          <a:prstGeom prst="rect">
            <a:avLst/>
          </a:prstGeom>
          <a:noFill/>
        </p:spPr>
        <p:txBody>
          <a:bodyPr wrap="square" rtlCol="0">
            <a:spAutoFit/>
          </a:bodyPr>
          <a:lstStyle/>
          <a:p>
            <a:r>
              <a:rPr lang="en-US" altLang="zh-CN" sz="2800" dirty="0" smtClean="0"/>
              <a:t>Stage</a:t>
            </a:r>
          </a:p>
        </p:txBody>
      </p:sp>
      <p:pic>
        <p:nvPicPr>
          <p:cNvPr id="12" name="图片 11"/>
          <p:cNvPicPr/>
          <p:nvPr/>
        </p:nvPicPr>
        <p:blipFill>
          <a:blip r:embed="rId3"/>
          <a:stretch>
            <a:fillRect/>
          </a:stretch>
        </p:blipFill>
        <p:spPr>
          <a:xfrm>
            <a:off x="4151470" y="3925015"/>
            <a:ext cx="3567324" cy="1668196"/>
          </a:xfrm>
          <a:prstGeom prst="rect">
            <a:avLst/>
          </a:prstGeom>
        </p:spPr>
      </p:pic>
      <p:sp>
        <p:nvSpPr>
          <p:cNvPr id="3" name="矩形 2"/>
          <p:cNvSpPr/>
          <p:nvPr/>
        </p:nvSpPr>
        <p:spPr>
          <a:xfrm>
            <a:off x="677332" y="1950284"/>
            <a:ext cx="10515599" cy="1384995"/>
          </a:xfrm>
          <a:prstGeom prst="rect">
            <a:avLst/>
          </a:prstGeom>
        </p:spPr>
        <p:txBody>
          <a:bodyPr wrap="square">
            <a:spAutoFit/>
          </a:bodyPr>
          <a:lstStyle/>
          <a:p>
            <a:r>
              <a:rPr lang="en-US" altLang="zh-CN" sz="2800" dirty="0" smtClean="0">
                <a:latin typeface="Calibri" panose="020F0502020204030204" pitchFamily="34" charset="0"/>
                <a:cs typeface="Times New Roman" panose="02020603050405020304" pitchFamily="18" charset="0"/>
              </a:rPr>
              <a:t>        Stage</a:t>
            </a:r>
            <a:r>
              <a:rPr lang="zh-CN" altLang="zh-CN" sz="2800" dirty="0">
                <a:latin typeface="Calibri" panose="020F0502020204030204" pitchFamily="34" charset="0"/>
                <a:cs typeface="Times New Roman" panose="02020603050405020304" pitchFamily="18" charset="0"/>
              </a:rPr>
              <a:t>定义了图当前的状态，应了图当前的特征信息，这些特征信息可以以顶点为单位进行体现，也可以使用用户自定义的特征信息来体现。</a:t>
            </a:r>
            <a:endParaRPr lang="zh-CN" altLang="en-US" sz="2800" dirty="0"/>
          </a:p>
        </p:txBody>
      </p:sp>
    </p:spTree>
    <p:extLst>
      <p:ext uri="{BB962C8B-B14F-4D97-AF65-F5344CB8AC3E}">
        <p14:creationId xmlns:p14="http://schemas.microsoft.com/office/powerpoint/2010/main" val="230786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26</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4151470" y="1116004"/>
            <a:ext cx="4086450" cy="523220"/>
          </a:xfrm>
          <a:prstGeom prst="rect">
            <a:avLst/>
          </a:prstGeom>
          <a:noFill/>
        </p:spPr>
        <p:txBody>
          <a:bodyPr wrap="square" rtlCol="0">
            <a:spAutoFit/>
          </a:bodyPr>
          <a:lstStyle/>
          <a:p>
            <a:r>
              <a:rPr lang="en-US" altLang="zh-CN" sz="2800" dirty="0" smtClean="0"/>
              <a:t>Event &amp; Event Stream</a:t>
            </a:r>
          </a:p>
        </p:txBody>
      </p:sp>
      <p:sp>
        <p:nvSpPr>
          <p:cNvPr id="3" name="矩形 2"/>
          <p:cNvSpPr/>
          <p:nvPr/>
        </p:nvSpPr>
        <p:spPr>
          <a:xfrm>
            <a:off x="677332" y="1950284"/>
            <a:ext cx="10515599" cy="2246769"/>
          </a:xfrm>
          <a:prstGeom prst="rect">
            <a:avLst/>
          </a:prstGeom>
        </p:spPr>
        <p:txBody>
          <a:bodyPr wrap="square">
            <a:spAutoFit/>
          </a:bodyPr>
          <a:lstStyle/>
          <a:p>
            <a:r>
              <a:rPr lang="en-US" altLang="zh-CN" sz="2800" dirty="0" smtClean="0"/>
              <a:t>        Event</a:t>
            </a:r>
            <a:r>
              <a:rPr lang="zh-CN" altLang="zh-CN" sz="2800" dirty="0"/>
              <a:t>代表一个能够影响图数据的事件，那么连续的图数据流就可以抽象成连续的事件流（</a:t>
            </a:r>
            <a:r>
              <a:rPr lang="en-US" altLang="zh-CN" sz="2800" dirty="0"/>
              <a:t>Event Stream</a:t>
            </a:r>
            <a:r>
              <a:rPr lang="zh-CN" altLang="zh-CN" sz="2800" dirty="0"/>
              <a:t>）。事件是由事件值（</a:t>
            </a:r>
            <a:r>
              <a:rPr lang="en-US" altLang="zh-CN" sz="2800" dirty="0"/>
              <a:t>Event Value</a:t>
            </a:r>
            <a:r>
              <a:rPr lang="zh-CN" altLang="zh-CN" sz="2800" dirty="0"/>
              <a:t>）和事件类型</a:t>
            </a:r>
            <a:r>
              <a:rPr lang="en-US" altLang="zh-CN" sz="2800" dirty="0"/>
              <a:t>(Event Type)</a:t>
            </a:r>
            <a:r>
              <a:rPr lang="zh-CN" altLang="zh-CN" sz="2800" dirty="0"/>
              <a:t>组成。如“增加一条边</a:t>
            </a:r>
            <a:r>
              <a:rPr lang="en-US" altLang="zh-CN" sz="2800" dirty="0"/>
              <a:t>e(v1,v2)</a:t>
            </a:r>
            <a:r>
              <a:rPr lang="zh-CN" altLang="zh-CN" sz="2800" dirty="0"/>
              <a:t>”这个事件中，</a:t>
            </a:r>
            <a:r>
              <a:rPr lang="en-US" altLang="zh-CN" sz="2800" dirty="0"/>
              <a:t>e(v1,v2)</a:t>
            </a:r>
            <a:r>
              <a:rPr lang="zh-CN" altLang="zh-CN" sz="2800" dirty="0"/>
              <a:t>是事件的值，“增加”是事件的类型。</a:t>
            </a:r>
            <a:endParaRPr lang="zh-CN" altLang="en-US" sz="2800" dirty="0"/>
          </a:p>
        </p:txBody>
      </p:sp>
      <p:pic>
        <p:nvPicPr>
          <p:cNvPr id="7" name="图片 6"/>
          <p:cNvPicPr>
            <a:picLocks noChangeAspect="1"/>
          </p:cNvPicPr>
          <p:nvPr/>
        </p:nvPicPr>
        <p:blipFill>
          <a:blip r:embed="rId3"/>
          <a:stretch>
            <a:fillRect/>
          </a:stretch>
        </p:blipFill>
        <p:spPr>
          <a:xfrm>
            <a:off x="3094586" y="4016044"/>
            <a:ext cx="5534152" cy="2541610"/>
          </a:xfrm>
          <a:prstGeom prst="rect">
            <a:avLst/>
          </a:prstGeom>
        </p:spPr>
      </p:pic>
    </p:spTree>
    <p:extLst>
      <p:ext uri="{BB962C8B-B14F-4D97-AF65-F5344CB8AC3E}">
        <p14:creationId xmlns:p14="http://schemas.microsoft.com/office/powerpoint/2010/main" val="313263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8" name="灯片编号占位符 7"/>
          <p:cNvSpPr>
            <a:spLocks noGrp="1"/>
          </p:cNvSpPr>
          <p:nvPr>
            <p:ph type="sldNum" sz="quarter" idx="12"/>
          </p:nvPr>
        </p:nvSpPr>
        <p:spPr/>
        <p:txBody>
          <a:bodyPr/>
          <a:lstStyle/>
          <a:p>
            <a:fld id="{C212EA20-0EA2-474C-A87A-AB5751F0A801}" type="slidenum">
              <a:rPr lang="zh-CN" altLang="en-US" smtClean="0"/>
              <a:t>27</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4151470" y="1116004"/>
            <a:ext cx="4086450" cy="523220"/>
          </a:xfrm>
          <a:prstGeom prst="rect">
            <a:avLst/>
          </a:prstGeom>
          <a:noFill/>
        </p:spPr>
        <p:txBody>
          <a:bodyPr wrap="square" rtlCol="0">
            <a:spAutoFit/>
          </a:bodyPr>
          <a:lstStyle/>
          <a:p>
            <a:r>
              <a:rPr lang="en-US" altLang="zh-CN" sz="2800" dirty="0" smtClean="0"/>
              <a:t>Update Function</a:t>
            </a:r>
          </a:p>
        </p:txBody>
      </p:sp>
      <p:sp>
        <p:nvSpPr>
          <p:cNvPr id="3" name="矩形 2"/>
          <p:cNvSpPr/>
          <p:nvPr/>
        </p:nvSpPr>
        <p:spPr>
          <a:xfrm>
            <a:off x="677332" y="1950284"/>
            <a:ext cx="10515599" cy="1815882"/>
          </a:xfrm>
          <a:prstGeom prst="rect">
            <a:avLst/>
          </a:prstGeom>
        </p:spPr>
        <p:txBody>
          <a:bodyPr wrap="square">
            <a:spAutoFit/>
          </a:bodyPr>
          <a:lstStyle/>
          <a:p>
            <a:r>
              <a:rPr lang="en-US" altLang="zh-CN" sz="2800" dirty="0" smtClean="0"/>
              <a:t>      </a:t>
            </a:r>
            <a:r>
              <a:rPr lang="zh-CN" altLang="zh-CN" sz="2800" dirty="0" smtClean="0"/>
              <a:t>更新函数</a:t>
            </a:r>
            <a:r>
              <a:rPr lang="zh-CN" altLang="zh-CN" sz="2800" dirty="0"/>
              <a:t>是动态图计算模型中的计算逻辑，详细定义了图如何根据到达的事件，从一个状态转变成另外一个状态。它可以称之为状态更新的图计算模型的驱动程序，驱动图从一系列的时间流转换成一系列对应的状态流</a:t>
            </a:r>
            <a:endParaRPr lang="zh-CN" altLang="en-US" sz="2800" dirty="0"/>
          </a:p>
        </p:txBody>
      </p:sp>
      <p:pic>
        <p:nvPicPr>
          <p:cNvPr id="12" name="图片 11"/>
          <p:cNvPicPr/>
          <p:nvPr/>
        </p:nvPicPr>
        <p:blipFill>
          <a:blip r:embed="rId3"/>
          <a:stretch>
            <a:fillRect/>
          </a:stretch>
        </p:blipFill>
        <p:spPr>
          <a:xfrm>
            <a:off x="3863604" y="4035415"/>
            <a:ext cx="4086450" cy="1752183"/>
          </a:xfrm>
          <a:prstGeom prst="rect">
            <a:avLst/>
          </a:prstGeom>
        </p:spPr>
      </p:pic>
    </p:spTree>
    <p:extLst>
      <p:ext uri="{BB962C8B-B14F-4D97-AF65-F5344CB8AC3E}">
        <p14:creationId xmlns:p14="http://schemas.microsoft.com/office/powerpoint/2010/main" val="3212216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五</a:t>
            </a:r>
            <a:r>
              <a:rPr lang="zh-CN" altLang="en-US" dirty="0" smtClean="0"/>
              <a:t>、系统验证</a:t>
            </a:r>
            <a:r>
              <a:rPr lang="en-US" altLang="zh-CN" dirty="0" smtClean="0"/>
              <a:t>-</a:t>
            </a:r>
            <a:r>
              <a:rPr lang="zh-CN" altLang="en-US" sz="3200" dirty="0" smtClean="0"/>
              <a:t>实验设计</a:t>
            </a:r>
            <a:endParaRPr lang="zh-CN" altLang="en-US" sz="20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28</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流程图: 联系 6"/>
          <p:cNvSpPr/>
          <p:nvPr/>
        </p:nvSpPr>
        <p:spPr>
          <a:xfrm>
            <a:off x="5140474" y="2779480"/>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实验</a:t>
            </a:r>
            <a:endParaRPr lang="en-US" altLang="zh-CN" dirty="0" smtClean="0"/>
          </a:p>
          <a:p>
            <a:pPr algn="ctr"/>
            <a:r>
              <a:rPr lang="zh-CN" altLang="en-US" dirty="0" smtClean="0"/>
              <a:t>指标</a:t>
            </a:r>
            <a:endParaRPr lang="zh-CN" altLang="en-US" dirty="0"/>
          </a:p>
        </p:txBody>
      </p:sp>
      <p:sp>
        <p:nvSpPr>
          <p:cNvPr id="15" name="流程图: 联系 14"/>
          <p:cNvSpPr/>
          <p:nvPr/>
        </p:nvSpPr>
        <p:spPr>
          <a:xfrm>
            <a:off x="6200016" y="1922938"/>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实时性</a:t>
            </a:r>
            <a:endParaRPr lang="zh-CN" altLang="en-US" dirty="0"/>
          </a:p>
        </p:txBody>
      </p:sp>
      <p:sp>
        <p:nvSpPr>
          <p:cNvPr id="16" name="流程图: 联系 15"/>
          <p:cNvSpPr/>
          <p:nvPr/>
        </p:nvSpPr>
        <p:spPr>
          <a:xfrm>
            <a:off x="6174614" y="3684366"/>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稳定性</a:t>
            </a:r>
            <a:endParaRPr lang="zh-CN" altLang="en-US" dirty="0"/>
          </a:p>
        </p:txBody>
      </p:sp>
      <p:sp>
        <p:nvSpPr>
          <p:cNvPr id="17" name="流程图: 联系 16"/>
          <p:cNvSpPr/>
          <p:nvPr/>
        </p:nvSpPr>
        <p:spPr>
          <a:xfrm>
            <a:off x="4004731" y="1999791"/>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正确性</a:t>
            </a:r>
            <a:endParaRPr lang="zh-CN" altLang="en-US" dirty="0"/>
          </a:p>
        </p:txBody>
      </p:sp>
      <p:sp>
        <p:nvSpPr>
          <p:cNvPr id="18" name="流程图: 联系 17"/>
          <p:cNvSpPr/>
          <p:nvPr/>
        </p:nvSpPr>
        <p:spPr>
          <a:xfrm>
            <a:off x="4080932" y="3649169"/>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扩展性</a:t>
            </a:r>
            <a:endParaRPr lang="zh-CN" altLang="en-US" dirty="0"/>
          </a:p>
        </p:txBody>
      </p:sp>
      <p:sp>
        <p:nvSpPr>
          <p:cNvPr id="8" name="文本框 7"/>
          <p:cNvSpPr txBox="1"/>
          <p:nvPr/>
        </p:nvSpPr>
        <p:spPr>
          <a:xfrm>
            <a:off x="1508277" y="1612896"/>
            <a:ext cx="2598057" cy="1200329"/>
          </a:xfrm>
          <a:prstGeom prst="rect">
            <a:avLst/>
          </a:prstGeom>
          <a:noFill/>
        </p:spPr>
        <p:txBody>
          <a:bodyPr wrap="square" rtlCol="0">
            <a:spAutoFit/>
          </a:bodyPr>
          <a:lstStyle/>
          <a:p>
            <a:r>
              <a:rPr lang="zh-CN" altLang="en-US" sz="2400" dirty="0" smtClean="0"/>
              <a:t>系统的算法是正确的，运算的结果符合预期指标。</a:t>
            </a:r>
            <a:endParaRPr lang="zh-CN" altLang="en-US" sz="2400" dirty="0"/>
          </a:p>
        </p:txBody>
      </p:sp>
      <p:sp>
        <p:nvSpPr>
          <p:cNvPr id="19" name="文本框 18"/>
          <p:cNvSpPr txBox="1"/>
          <p:nvPr/>
        </p:nvSpPr>
        <p:spPr>
          <a:xfrm>
            <a:off x="7809948" y="1340845"/>
            <a:ext cx="2598057" cy="1569660"/>
          </a:xfrm>
          <a:prstGeom prst="rect">
            <a:avLst/>
          </a:prstGeom>
          <a:noFill/>
        </p:spPr>
        <p:txBody>
          <a:bodyPr wrap="square" rtlCol="0">
            <a:spAutoFit/>
          </a:bodyPr>
          <a:lstStyle/>
          <a:p>
            <a:r>
              <a:rPr lang="zh-CN" altLang="en-US" sz="2400" dirty="0" smtClean="0"/>
              <a:t>算法能够在执行过程中，实时反馈计算结果，延迟在毫秒级别。</a:t>
            </a:r>
            <a:endParaRPr lang="zh-CN" altLang="en-US" sz="2400" dirty="0"/>
          </a:p>
        </p:txBody>
      </p:sp>
      <p:sp>
        <p:nvSpPr>
          <p:cNvPr id="20" name="文本框 19"/>
          <p:cNvSpPr txBox="1"/>
          <p:nvPr/>
        </p:nvSpPr>
        <p:spPr>
          <a:xfrm>
            <a:off x="7787066" y="4108527"/>
            <a:ext cx="2598057" cy="1569660"/>
          </a:xfrm>
          <a:prstGeom prst="rect">
            <a:avLst/>
          </a:prstGeom>
          <a:noFill/>
        </p:spPr>
        <p:txBody>
          <a:bodyPr wrap="square" rtlCol="0">
            <a:spAutoFit/>
          </a:bodyPr>
          <a:lstStyle/>
          <a:p>
            <a:r>
              <a:rPr lang="zh-CN" altLang="en-US" sz="2400" dirty="0" smtClean="0"/>
              <a:t>针对连续流式的海量图数据，算法能够长时间持续稳定运行。</a:t>
            </a:r>
            <a:endParaRPr lang="zh-CN" altLang="en-US" sz="2400" dirty="0"/>
          </a:p>
        </p:txBody>
      </p:sp>
      <p:sp>
        <p:nvSpPr>
          <p:cNvPr id="21" name="文本框 20"/>
          <p:cNvSpPr txBox="1"/>
          <p:nvPr/>
        </p:nvSpPr>
        <p:spPr>
          <a:xfrm>
            <a:off x="1503131" y="4085920"/>
            <a:ext cx="2598057" cy="1200329"/>
          </a:xfrm>
          <a:prstGeom prst="rect">
            <a:avLst/>
          </a:prstGeom>
          <a:noFill/>
        </p:spPr>
        <p:txBody>
          <a:bodyPr wrap="square" rtlCol="0">
            <a:spAutoFit/>
          </a:bodyPr>
          <a:lstStyle/>
          <a:p>
            <a:r>
              <a:rPr lang="zh-CN" altLang="en-US" sz="2400" dirty="0" smtClean="0"/>
              <a:t>任务能够多机执行，系统具备良好的扩展性。</a:t>
            </a:r>
            <a:endParaRPr lang="zh-CN" altLang="en-US" sz="2400" dirty="0"/>
          </a:p>
        </p:txBody>
      </p:sp>
      <p:cxnSp>
        <p:nvCxnSpPr>
          <p:cNvPr id="22" name="直接连接符 21"/>
          <p:cNvCxnSpPr/>
          <p:nvPr/>
        </p:nvCxnSpPr>
        <p:spPr>
          <a:xfrm flipH="1" flipV="1">
            <a:off x="1308702" y="279477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25102" y="2876550"/>
            <a:ext cx="2696028" cy="3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318709" y="405075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525101" y="4081891"/>
            <a:ext cx="2696029" cy="318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681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五</a:t>
            </a:r>
            <a:r>
              <a:rPr lang="zh-CN" altLang="en-US" dirty="0" smtClean="0"/>
              <a:t>、系统验证</a:t>
            </a:r>
            <a:r>
              <a:rPr lang="en-US" altLang="zh-CN" dirty="0" smtClean="0"/>
              <a:t>-</a:t>
            </a:r>
            <a:r>
              <a:rPr lang="zh-CN" altLang="en-US" sz="3200" dirty="0" smtClean="0"/>
              <a:t>实验结果</a:t>
            </a:r>
            <a:endParaRPr lang="zh-CN" altLang="en-US" sz="2000"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29</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62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a:t>
            </a:r>
            <a:r>
              <a:rPr lang="zh-CN" altLang="en-US" dirty="0"/>
              <a:t>研究</a:t>
            </a:r>
            <a:r>
              <a:rPr lang="zh-CN" altLang="en-US" dirty="0" smtClean="0"/>
              <a:t>背景</a:t>
            </a:r>
            <a:r>
              <a:rPr lang="en-US" altLang="zh-CN" dirty="0" smtClean="0"/>
              <a:t>-</a:t>
            </a:r>
            <a:r>
              <a:rPr lang="zh-CN" altLang="en-US" sz="3200" dirty="0" smtClean="0"/>
              <a:t>图计算应用</a:t>
            </a:r>
            <a:endParaRPr lang="zh-CN" altLang="en-US" sz="3200" dirty="0"/>
          </a:p>
        </p:txBody>
      </p:sp>
      <p:sp>
        <p:nvSpPr>
          <p:cNvPr id="5" name="灯片编号占位符 4"/>
          <p:cNvSpPr>
            <a:spLocks noGrp="1"/>
          </p:cNvSpPr>
          <p:nvPr>
            <p:ph type="sldNum" sz="quarter" idx="12"/>
          </p:nvPr>
        </p:nvSpPr>
        <p:spPr/>
        <p:txBody>
          <a:bodyPr/>
          <a:lstStyle/>
          <a:p>
            <a:fld id="{C212EA20-0EA2-474C-A87A-AB5751F0A801}" type="slidenum">
              <a:rPr lang="zh-CN" altLang="en-US" smtClean="0"/>
              <a:t>3</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664" y="1725093"/>
            <a:ext cx="2855497" cy="1905396"/>
          </a:xfrm>
          <a:prstGeom prst="rect">
            <a:avLst/>
          </a:prstGeom>
        </p:spPr>
      </p:pic>
      <p:sp>
        <p:nvSpPr>
          <p:cNvPr id="12" name="文本框 11"/>
          <p:cNvSpPr txBox="1"/>
          <p:nvPr/>
        </p:nvSpPr>
        <p:spPr>
          <a:xfrm>
            <a:off x="2415956" y="1120744"/>
            <a:ext cx="1992086" cy="584775"/>
          </a:xfrm>
          <a:prstGeom prst="rect">
            <a:avLst/>
          </a:prstGeom>
          <a:noFill/>
        </p:spPr>
        <p:txBody>
          <a:bodyPr wrap="square" rtlCol="0">
            <a:spAutoFit/>
          </a:bodyPr>
          <a:lstStyle/>
          <a:p>
            <a:r>
              <a:rPr lang="zh-CN" altLang="en-US" sz="3200" dirty="0" smtClean="0"/>
              <a:t>社交分析</a:t>
            </a:r>
            <a:endParaRPr lang="zh-CN" altLang="en-US" sz="3200"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689" y="1782952"/>
            <a:ext cx="3111045" cy="1843260"/>
          </a:xfrm>
          <a:prstGeom prst="rect">
            <a:avLst/>
          </a:prstGeom>
        </p:spPr>
      </p:pic>
      <p:sp>
        <p:nvSpPr>
          <p:cNvPr id="14" name="文本框 13"/>
          <p:cNvSpPr txBox="1"/>
          <p:nvPr/>
        </p:nvSpPr>
        <p:spPr>
          <a:xfrm>
            <a:off x="7836169" y="1108142"/>
            <a:ext cx="1992086" cy="584775"/>
          </a:xfrm>
          <a:prstGeom prst="rect">
            <a:avLst/>
          </a:prstGeom>
          <a:noFill/>
        </p:spPr>
        <p:txBody>
          <a:bodyPr wrap="square" rtlCol="0">
            <a:spAutoFit/>
          </a:bodyPr>
          <a:lstStyle/>
          <a:p>
            <a:r>
              <a:rPr lang="zh-CN" altLang="en-US" sz="3200" dirty="0" smtClean="0"/>
              <a:t>商品推荐</a:t>
            </a:r>
            <a:endParaRPr lang="zh-CN" altLang="en-US" sz="3200" dirty="0"/>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415518"/>
            <a:ext cx="2855497" cy="2130640"/>
          </a:xfrm>
          <a:prstGeom prst="rect">
            <a:avLst/>
          </a:prstGeom>
        </p:spPr>
      </p:pic>
      <p:sp>
        <p:nvSpPr>
          <p:cNvPr id="17" name="文本框 16"/>
          <p:cNvSpPr txBox="1"/>
          <p:nvPr/>
        </p:nvSpPr>
        <p:spPr>
          <a:xfrm>
            <a:off x="2415956" y="3730616"/>
            <a:ext cx="1992086" cy="584775"/>
          </a:xfrm>
          <a:prstGeom prst="rect">
            <a:avLst/>
          </a:prstGeom>
          <a:noFill/>
        </p:spPr>
        <p:txBody>
          <a:bodyPr wrap="square" rtlCol="0">
            <a:spAutoFit/>
          </a:bodyPr>
          <a:lstStyle/>
          <a:p>
            <a:r>
              <a:rPr lang="zh-CN" altLang="en-US" sz="3200" dirty="0"/>
              <a:t>舆论监测</a:t>
            </a:r>
          </a:p>
        </p:txBody>
      </p:sp>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359976" y="4415518"/>
            <a:ext cx="2944470" cy="2048854"/>
          </a:xfrm>
          <a:prstGeom prst="rect">
            <a:avLst/>
          </a:prstGeom>
        </p:spPr>
      </p:pic>
      <p:sp>
        <p:nvSpPr>
          <p:cNvPr id="19" name="文本框 18"/>
          <p:cNvSpPr txBox="1"/>
          <p:nvPr/>
        </p:nvSpPr>
        <p:spPr>
          <a:xfrm>
            <a:off x="7836169" y="3730616"/>
            <a:ext cx="1992086" cy="584775"/>
          </a:xfrm>
          <a:prstGeom prst="rect">
            <a:avLst/>
          </a:prstGeom>
          <a:noFill/>
        </p:spPr>
        <p:txBody>
          <a:bodyPr wrap="square" rtlCol="0">
            <a:spAutoFit/>
          </a:bodyPr>
          <a:lstStyle/>
          <a:p>
            <a:r>
              <a:rPr lang="zh-CN" altLang="en-US" sz="3200" dirty="0"/>
              <a:t>欺诈</a:t>
            </a:r>
            <a:r>
              <a:rPr lang="zh-CN" altLang="en-US" sz="3200" dirty="0" smtClean="0"/>
              <a:t>监测</a:t>
            </a:r>
            <a:endParaRPr lang="zh-CN" altLang="en-US" sz="3200" dirty="0"/>
          </a:p>
        </p:txBody>
      </p:sp>
      <p:pic>
        <p:nvPicPr>
          <p:cNvPr id="4" name="图片 3"/>
          <p:cNvPicPr>
            <a:picLocks noChangeAspect="1"/>
          </p:cNvPicPr>
          <p:nvPr/>
        </p:nvPicPr>
        <p:blipFill>
          <a:blip r:embed="rId7"/>
          <a:stretch>
            <a:fillRect/>
          </a:stretch>
        </p:blipFill>
        <p:spPr>
          <a:xfrm>
            <a:off x="4723564" y="2766489"/>
            <a:ext cx="2589839" cy="2585531"/>
          </a:xfrm>
          <a:prstGeom prst="rect">
            <a:avLst/>
          </a:prstGeom>
        </p:spPr>
      </p:pic>
    </p:spTree>
    <p:extLst>
      <p:ext uri="{BB962C8B-B14F-4D97-AF65-F5344CB8AC3E}">
        <p14:creationId xmlns:p14="http://schemas.microsoft.com/office/powerpoint/2010/main" val="206953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六</a:t>
            </a:r>
            <a:r>
              <a:rPr lang="zh-CN" altLang="en-US" dirty="0" smtClean="0"/>
              <a:t>、总结计划</a:t>
            </a:r>
            <a:endParaRPr lang="zh-CN" altLang="en-US" sz="2000"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30</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右箭头 9"/>
          <p:cNvSpPr/>
          <p:nvPr/>
        </p:nvSpPr>
        <p:spPr>
          <a:xfrm>
            <a:off x="408214" y="2579914"/>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同心圆 10"/>
          <p:cNvSpPr/>
          <p:nvPr/>
        </p:nvSpPr>
        <p:spPr>
          <a:xfrm>
            <a:off x="1074280"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385235" y="3771898"/>
            <a:ext cx="2041072" cy="523220"/>
          </a:xfrm>
          <a:prstGeom prst="rect">
            <a:avLst/>
          </a:prstGeom>
          <a:noFill/>
        </p:spPr>
        <p:txBody>
          <a:bodyPr wrap="square" rtlCol="0">
            <a:spAutoFit/>
          </a:bodyPr>
          <a:lstStyle/>
          <a:p>
            <a:r>
              <a:rPr lang="zh-CN" altLang="en-US" sz="2800" dirty="0" smtClean="0"/>
              <a:t>背景和现状</a:t>
            </a:r>
            <a:endParaRPr lang="zh-CN" altLang="en-US" sz="2800" dirty="0"/>
          </a:p>
        </p:txBody>
      </p:sp>
      <p:sp>
        <p:nvSpPr>
          <p:cNvPr id="17" name="同心圆 16"/>
          <p:cNvSpPr/>
          <p:nvPr/>
        </p:nvSpPr>
        <p:spPr>
          <a:xfrm>
            <a:off x="3625164"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2963856" y="3775405"/>
            <a:ext cx="2041072" cy="2000548"/>
          </a:xfrm>
          <a:prstGeom prst="rect">
            <a:avLst/>
          </a:prstGeom>
          <a:noFill/>
        </p:spPr>
        <p:txBody>
          <a:bodyPr wrap="square" rtlCol="0">
            <a:spAutoFit/>
          </a:bodyPr>
          <a:lstStyle/>
          <a:p>
            <a:r>
              <a:rPr lang="zh-CN" altLang="en-US" sz="2800" dirty="0" smtClean="0"/>
              <a:t>  系统设计</a:t>
            </a:r>
            <a:endParaRPr lang="en-US" altLang="zh-CN" sz="2800" dirty="0" smtClean="0"/>
          </a:p>
          <a:p>
            <a:pPr marL="457200" indent="-457200">
              <a:buFont typeface="Wingdings" panose="05000000000000000000" pitchFamily="2" charset="2"/>
              <a:buChar char="Ø"/>
            </a:pPr>
            <a:r>
              <a:rPr lang="zh-CN" altLang="en-US" sz="2400" dirty="0" smtClean="0"/>
              <a:t>架构设计</a:t>
            </a:r>
            <a:endParaRPr lang="en-US" altLang="zh-CN" sz="2400" dirty="0" smtClean="0"/>
          </a:p>
          <a:p>
            <a:pPr marL="457200" indent="-457200">
              <a:buFont typeface="Wingdings" panose="05000000000000000000" pitchFamily="2" charset="2"/>
              <a:buChar char="Ø"/>
            </a:pPr>
            <a:r>
              <a:rPr lang="zh-CN" altLang="en-US" sz="2400" dirty="0" smtClean="0"/>
              <a:t>框架设计</a:t>
            </a:r>
            <a:endParaRPr lang="en-US" altLang="zh-CN" sz="2400" dirty="0" smtClean="0"/>
          </a:p>
          <a:p>
            <a:pPr marL="457200" indent="-457200">
              <a:buFont typeface="Wingdings" panose="05000000000000000000" pitchFamily="2" charset="2"/>
              <a:buChar char="Ø"/>
            </a:pPr>
            <a:r>
              <a:rPr lang="zh-CN" altLang="en-US" sz="2400" dirty="0" smtClean="0"/>
              <a:t>模型设计</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算法设计</a:t>
            </a:r>
            <a:endParaRPr lang="zh-CN" altLang="en-US" sz="2400" dirty="0">
              <a:solidFill>
                <a:srgbClr val="FF0000"/>
              </a:solidFill>
            </a:endParaRPr>
          </a:p>
        </p:txBody>
      </p:sp>
      <p:sp>
        <p:nvSpPr>
          <p:cNvPr id="19" name="同心圆 18"/>
          <p:cNvSpPr/>
          <p:nvPr/>
        </p:nvSpPr>
        <p:spPr>
          <a:xfrm>
            <a:off x="6238345"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5577037" y="3802181"/>
            <a:ext cx="2041072" cy="2000548"/>
          </a:xfrm>
          <a:prstGeom prst="rect">
            <a:avLst/>
          </a:prstGeom>
          <a:noFill/>
        </p:spPr>
        <p:txBody>
          <a:bodyPr wrap="square" rtlCol="0">
            <a:spAutoFit/>
          </a:bodyPr>
          <a:lstStyle/>
          <a:p>
            <a:r>
              <a:rPr lang="zh-CN" altLang="en-US" sz="2800" dirty="0" smtClean="0"/>
              <a:t>  系统实现</a:t>
            </a:r>
          </a:p>
          <a:p>
            <a:pPr marL="457200" indent="-457200">
              <a:buFont typeface="Wingdings" panose="05000000000000000000" pitchFamily="2" charset="2"/>
              <a:buChar char="Ø"/>
            </a:pPr>
            <a:r>
              <a:rPr lang="zh-CN" altLang="en-US" sz="2400" dirty="0" smtClean="0"/>
              <a:t>框架实现</a:t>
            </a:r>
            <a:endParaRPr lang="en-US" altLang="zh-CN" sz="2400" dirty="0" smtClean="0"/>
          </a:p>
          <a:p>
            <a:pPr marL="457200" indent="-457200">
              <a:buFont typeface="Wingdings" panose="05000000000000000000" pitchFamily="2" charset="2"/>
              <a:buChar char="Ø"/>
            </a:pPr>
            <a:r>
              <a:rPr lang="zh-CN" altLang="en-US" sz="2400" dirty="0" smtClean="0"/>
              <a:t>模型实现</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算法实现</a:t>
            </a:r>
            <a:endParaRPr lang="en-US" altLang="zh-CN" sz="2400" dirty="0" smtClean="0">
              <a:solidFill>
                <a:srgbClr val="FF0000"/>
              </a:solidFill>
            </a:endParaRPr>
          </a:p>
          <a:p>
            <a:pPr marL="457200" indent="-457200">
              <a:buFont typeface="Wingdings" panose="05000000000000000000" pitchFamily="2" charset="2"/>
              <a:buChar char="Ø"/>
            </a:pPr>
            <a:endParaRPr lang="en-US" altLang="zh-CN" sz="2400" dirty="0" smtClean="0"/>
          </a:p>
        </p:txBody>
      </p:sp>
      <p:sp>
        <p:nvSpPr>
          <p:cNvPr id="21" name="同心圆 20"/>
          <p:cNvSpPr/>
          <p:nvPr/>
        </p:nvSpPr>
        <p:spPr>
          <a:xfrm>
            <a:off x="8849299"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8246211" y="3800239"/>
            <a:ext cx="2041072" cy="2000548"/>
          </a:xfrm>
          <a:prstGeom prst="rect">
            <a:avLst/>
          </a:prstGeom>
          <a:noFill/>
        </p:spPr>
        <p:txBody>
          <a:bodyPr wrap="square" rtlCol="0">
            <a:spAutoFit/>
          </a:bodyPr>
          <a:lstStyle/>
          <a:p>
            <a:r>
              <a:rPr lang="zh-CN" altLang="en-US" sz="2800" dirty="0" smtClean="0"/>
              <a:t>  系统验证</a:t>
            </a:r>
          </a:p>
          <a:p>
            <a:pPr marL="457200" indent="-457200">
              <a:buFont typeface="Wingdings" panose="05000000000000000000" pitchFamily="2" charset="2"/>
              <a:buChar char="Ø"/>
            </a:pPr>
            <a:r>
              <a:rPr lang="zh-CN" altLang="en-US" sz="2400" dirty="0" smtClean="0"/>
              <a:t>实验设计</a:t>
            </a:r>
            <a:endParaRPr lang="en-US" altLang="zh-CN" sz="2400" dirty="0" smtClean="0"/>
          </a:p>
          <a:p>
            <a:pPr marL="457200" indent="-457200">
              <a:buFont typeface="Wingdings" panose="05000000000000000000" pitchFamily="2" charset="2"/>
              <a:buChar char="Ø"/>
            </a:pPr>
            <a:r>
              <a:rPr lang="zh-CN" altLang="en-US" sz="2400" dirty="0">
                <a:solidFill>
                  <a:srgbClr val="FF0000"/>
                </a:solidFill>
              </a:rPr>
              <a:t>实验</a:t>
            </a:r>
            <a:r>
              <a:rPr lang="zh-CN" altLang="en-US" sz="2400" dirty="0" smtClean="0">
                <a:solidFill>
                  <a:srgbClr val="FF0000"/>
                </a:solidFill>
              </a:rPr>
              <a:t>结果</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smtClean="0">
                <a:solidFill>
                  <a:srgbClr val="FF0000"/>
                </a:solidFill>
              </a:rPr>
              <a:t>实验结论</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a:solidFill>
                  <a:srgbClr val="FF0000"/>
                </a:solidFill>
              </a:rPr>
              <a:t>应用</a:t>
            </a:r>
            <a:endParaRPr lang="en-US" altLang="zh-CN" sz="2400" dirty="0" smtClean="0">
              <a:solidFill>
                <a:srgbClr val="FF0000"/>
              </a:solidFill>
            </a:endParaRPr>
          </a:p>
        </p:txBody>
      </p:sp>
      <p:sp>
        <p:nvSpPr>
          <p:cNvPr id="3" name="文本框 2"/>
          <p:cNvSpPr txBox="1"/>
          <p:nvPr/>
        </p:nvSpPr>
        <p:spPr>
          <a:xfrm>
            <a:off x="408214" y="2201329"/>
            <a:ext cx="1992086" cy="369332"/>
          </a:xfrm>
          <a:prstGeom prst="rect">
            <a:avLst/>
          </a:prstGeom>
          <a:noFill/>
        </p:spPr>
        <p:txBody>
          <a:bodyPr wrap="square" rtlCol="0">
            <a:spAutoFit/>
          </a:bodyPr>
          <a:lstStyle/>
          <a:p>
            <a:r>
              <a:rPr lang="en-US" altLang="zh-CN" dirty="0" smtClean="0"/>
              <a:t>2016.10-2016.12</a:t>
            </a:r>
            <a:endParaRPr lang="zh-CN" altLang="en-US" dirty="0"/>
          </a:p>
        </p:txBody>
      </p:sp>
      <p:sp>
        <p:nvSpPr>
          <p:cNvPr id="25" name="文本框 24"/>
          <p:cNvSpPr txBox="1"/>
          <p:nvPr/>
        </p:nvSpPr>
        <p:spPr>
          <a:xfrm>
            <a:off x="3012842" y="2212343"/>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6" name="文本框 25"/>
          <p:cNvSpPr txBox="1"/>
          <p:nvPr/>
        </p:nvSpPr>
        <p:spPr>
          <a:xfrm>
            <a:off x="5601530" y="2224916"/>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7" name="文本框 26"/>
          <p:cNvSpPr txBox="1"/>
          <p:nvPr/>
        </p:nvSpPr>
        <p:spPr>
          <a:xfrm>
            <a:off x="8212484" y="2210581"/>
            <a:ext cx="1992086" cy="369332"/>
          </a:xfrm>
          <a:prstGeom prst="rect">
            <a:avLst/>
          </a:prstGeom>
          <a:noFill/>
        </p:spPr>
        <p:txBody>
          <a:bodyPr wrap="square" rtlCol="0">
            <a:spAutoFit/>
          </a:bodyPr>
          <a:lstStyle/>
          <a:p>
            <a:r>
              <a:rPr lang="en-US" altLang="zh-CN" dirty="0" smtClean="0"/>
              <a:t>2017.01-2017.04</a:t>
            </a:r>
            <a:endParaRPr lang="zh-CN" altLang="en-US" dirty="0"/>
          </a:p>
        </p:txBody>
      </p:sp>
    </p:spTree>
    <p:extLst>
      <p:ext uri="{BB962C8B-B14F-4D97-AF65-F5344CB8AC3E}">
        <p14:creationId xmlns:p14="http://schemas.microsoft.com/office/powerpoint/2010/main" val="3458605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七、感谢</a:t>
            </a:r>
            <a:endParaRPr lang="zh-CN" altLang="en-US" sz="2000" dirty="0"/>
          </a:p>
        </p:txBody>
      </p:sp>
      <p:sp>
        <p:nvSpPr>
          <p:cNvPr id="8" name="灯片编号占位符 7"/>
          <p:cNvSpPr>
            <a:spLocks noGrp="1"/>
          </p:cNvSpPr>
          <p:nvPr>
            <p:ph type="sldNum" sz="quarter" idx="12"/>
          </p:nvPr>
        </p:nvSpPr>
        <p:spPr/>
        <p:txBody>
          <a:bodyPr/>
          <a:lstStyle/>
          <a:p>
            <a:fld id="{C212EA20-0EA2-474C-A87A-AB5751F0A801}" type="slidenum">
              <a:rPr lang="zh-CN" altLang="en-US" smtClean="0"/>
              <a:t>31</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2743199" y="2763920"/>
            <a:ext cx="6959600" cy="2062103"/>
          </a:xfrm>
          <a:prstGeom prst="rect">
            <a:avLst/>
          </a:prstGeom>
          <a:noFill/>
        </p:spPr>
        <p:txBody>
          <a:bodyPr wrap="square" rtlCol="0">
            <a:spAutoFit/>
          </a:bodyPr>
          <a:lstStyle/>
          <a:p>
            <a:pPr algn="ctr"/>
            <a:r>
              <a:rPr lang="zh-CN" altLang="en-US" sz="3200" b="1" dirty="0" smtClean="0"/>
              <a:t>特别感谢 </a:t>
            </a:r>
            <a:endParaRPr lang="en-US" altLang="zh-CN" sz="3200" b="1" dirty="0" smtClean="0"/>
          </a:p>
          <a:p>
            <a:pPr algn="ctr"/>
            <a:r>
              <a:rPr lang="zh-CN" altLang="en-US" sz="3200" dirty="0" smtClean="0"/>
              <a:t>王伟、许利杰老师</a:t>
            </a:r>
            <a:endParaRPr lang="en-US" altLang="zh-CN" sz="3200" dirty="0" smtClean="0"/>
          </a:p>
          <a:p>
            <a:pPr algn="ctr"/>
            <a:r>
              <a:rPr lang="zh-CN" altLang="en-US" sz="3200" dirty="0" smtClean="0"/>
              <a:t>同组师兄师弟师妹们</a:t>
            </a:r>
            <a:endParaRPr lang="en-US" altLang="zh-CN" sz="3200" dirty="0" smtClean="0"/>
          </a:p>
          <a:p>
            <a:pPr algn="ctr"/>
            <a:r>
              <a:rPr lang="zh-CN" altLang="en-US" sz="3200" dirty="0" smtClean="0"/>
              <a:t>继续奋战</a:t>
            </a:r>
            <a:endParaRPr lang="zh-CN" altLang="en-US" sz="3200" dirty="0"/>
          </a:p>
        </p:txBody>
      </p:sp>
    </p:spTree>
    <p:extLst>
      <p:ext uri="{BB962C8B-B14F-4D97-AF65-F5344CB8AC3E}">
        <p14:creationId xmlns:p14="http://schemas.microsoft.com/office/powerpoint/2010/main" val="3404078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问题记录</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C212EA20-0EA2-474C-A87A-AB5751F0A801}" type="slidenum">
              <a:rPr lang="zh-CN" altLang="en-US" smtClean="0"/>
              <a:t>32</a:t>
            </a:fld>
            <a:endParaRPr lang="zh-CN" altLang="en-US"/>
          </a:p>
        </p:txBody>
      </p:sp>
    </p:spTree>
    <p:extLst>
      <p:ext uri="{BB962C8B-B14F-4D97-AF65-F5344CB8AC3E}">
        <p14:creationId xmlns:p14="http://schemas.microsoft.com/office/powerpoint/2010/main" val="317400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a:t>
            </a:r>
            <a:r>
              <a:rPr lang="zh-CN" altLang="en-US" dirty="0"/>
              <a:t>研究</a:t>
            </a:r>
            <a:r>
              <a:rPr lang="zh-CN" altLang="en-US" dirty="0" smtClean="0"/>
              <a:t>背景</a:t>
            </a:r>
            <a:r>
              <a:rPr lang="en-US" altLang="zh-CN" dirty="0" smtClean="0"/>
              <a:t>-</a:t>
            </a:r>
            <a:r>
              <a:rPr lang="zh-CN" altLang="en-US" sz="3200" dirty="0" smtClean="0"/>
              <a:t>批处理模型</a:t>
            </a:r>
            <a:endParaRPr lang="zh-CN" altLang="en-US" sz="3200"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4</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32756" y="1126671"/>
            <a:ext cx="5812973" cy="523220"/>
          </a:xfrm>
          <a:prstGeom prst="rect">
            <a:avLst/>
          </a:prstGeom>
          <a:noFill/>
        </p:spPr>
        <p:txBody>
          <a:bodyPr wrap="square" rtlCol="0">
            <a:spAutoFit/>
          </a:bodyPr>
          <a:lstStyle/>
          <a:p>
            <a:r>
              <a:rPr lang="zh-CN" altLang="en-US" sz="2800" dirty="0" smtClean="0"/>
              <a:t>批处理模型：解决静态图计算问题</a:t>
            </a:r>
            <a:endParaRPr lang="zh-CN" altLang="en-US" sz="2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71" y="3050421"/>
            <a:ext cx="4141890" cy="2958493"/>
          </a:xfrm>
          <a:prstGeom prst="rect">
            <a:avLst/>
          </a:prstGeom>
        </p:spPr>
      </p:pic>
      <p:sp>
        <p:nvSpPr>
          <p:cNvPr id="20" name="文本框 19"/>
          <p:cNvSpPr txBox="1"/>
          <p:nvPr/>
        </p:nvSpPr>
        <p:spPr>
          <a:xfrm>
            <a:off x="1747156" y="2234813"/>
            <a:ext cx="1992086" cy="584775"/>
          </a:xfrm>
          <a:prstGeom prst="rect">
            <a:avLst/>
          </a:prstGeom>
          <a:noFill/>
        </p:spPr>
        <p:txBody>
          <a:bodyPr wrap="square" rtlCol="0">
            <a:spAutoFit/>
          </a:bodyPr>
          <a:lstStyle/>
          <a:p>
            <a:r>
              <a:rPr lang="en-US" altLang="zh-CN" sz="3200" dirty="0" smtClean="0"/>
              <a:t>BSP</a:t>
            </a:r>
            <a:r>
              <a:rPr lang="zh-CN" altLang="en-US" sz="3200" dirty="0" smtClean="0"/>
              <a:t>模型</a:t>
            </a:r>
            <a:endParaRPr lang="zh-CN" altLang="en-US" sz="32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482" y="3567507"/>
            <a:ext cx="3657600" cy="1103841"/>
          </a:xfrm>
          <a:prstGeom prst="rect">
            <a:avLst/>
          </a:prstGeom>
        </p:spPr>
      </p:pic>
      <p:pic>
        <p:nvPicPr>
          <p:cNvPr id="8" name="图片 7"/>
          <p:cNvPicPr>
            <a:picLocks noChangeAspect="1"/>
          </p:cNvPicPr>
          <p:nvPr/>
        </p:nvPicPr>
        <p:blipFill>
          <a:blip r:embed="rId5"/>
          <a:stretch>
            <a:fillRect/>
          </a:stretch>
        </p:blipFill>
        <p:spPr>
          <a:xfrm>
            <a:off x="6992482" y="1978992"/>
            <a:ext cx="3642859" cy="1071429"/>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6977741" y="5036406"/>
            <a:ext cx="3657600" cy="1061357"/>
          </a:xfrm>
          <a:prstGeom prst="rect">
            <a:avLst/>
          </a:prstGeom>
        </p:spPr>
      </p:pic>
      <p:sp>
        <p:nvSpPr>
          <p:cNvPr id="21" name="右箭头 20"/>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17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一、研究背景</a:t>
            </a:r>
            <a:r>
              <a:rPr lang="en-US" altLang="zh-CN" dirty="0"/>
              <a:t>-</a:t>
            </a:r>
            <a:r>
              <a:rPr lang="zh-CN" altLang="en-US" sz="3200" dirty="0"/>
              <a:t>流处理模型</a:t>
            </a:r>
            <a:endParaRPr lang="zh-CN" altLang="en-US"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5</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32756" y="1126671"/>
            <a:ext cx="5812973" cy="523220"/>
          </a:xfrm>
          <a:prstGeom prst="rect">
            <a:avLst/>
          </a:prstGeom>
          <a:noFill/>
        </p:spPr>
        <p:txBody>
          <a:bodyPr wrap="square" rtlCol="0">
            <a:spAutoFit/>
          </a:bodyPr>
          <a:lstStyle/>
          <a:p>
            <a:r>
              <a:rPr lang="zh-CN" altLang="en-US" sz="2800" dirty="0"/>
              <a:t>流</a:t>
            </a:r>
            <a:r>
              <a:rPr lang="zh-CN" altLang="en-US" sz="2800" dirty="0" smtClean="0"/>
              <a:t>处理模型：解决动态图计算问题</a:t>
            </a:r>
            <a:endParaRPr lang="zh-CN" altLang="en-US" sz="2800" dirty="0"/>
          </a:p>
        </p:txBody>
      </p:sp>
      <p:sp>
        <p:nvSpPr>
          <p:cNvPr id="20" name="文本框 19"/>
          <p:cNvSpPr txBox="1"/>
          <p:nvPr/>
        </p:nvSpPr>
        <p:spPr>
          <a:xfrm>
            <a:off x="2237013" y="2385851"/>
            <a:ext cx="1992086" cy="584775"/>
          </a:xfrm>
          <a:prstGeom prst="rect">
            <a:avLst/>
          </a:prstGeom>
          <a:noFill/>
        </p:spPr>
        <p:txBody>
          <a:bodyPr wrap="square" rtlCol="0">
            <a:spAutoFit/>
          </a:bodyPr>
          <a:lstStyle/>
          <a:p>
            <a:r>
              <a:rPr lang="zh-CN" altLang="en-US" sz="3200" dirty="0" smtClean="0"/>
              <a:t>数据流</a:t>
            </a:r>
            <a:endParaRPr lang="zh-CN" altLang="en-US" sz="3200" dirty="0"/>
          </a:p>
        </p:txBody>
      </p:sp>
      <p:sp>
        <p:nvSpPr>
          <p:cNvPr id="21" name="右箭头 20"/>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文本框 12"/>
          <p:cNvSpPr txBox="1"/>
          <p:nvPr/>
        </p:nvSpPr>
        <p:spPr>
          <a:xfrm>
            <a:off x="1012372" y="3414198"/>
            <a:ext cx="4229099" cy="584775"/>
          </a:xfrm>
          <a:prstGeom prst="rect">
            <a:avLst/>
          </a:prstGeom>
          <a:noFill/>
        </p:spPr>
        <p:txBody>
          <a:bodyPr wrap="square" rtlCol="0">
            <a:spAutoFit/>
          </a:bodyPr>
          <a:lstStyle/>
          <a:p>
            <a:r>
              <a:rPr lang="en-US" altLang="zh-CN" sz="3200" dirty="0"/>
              <a:t>Cash Register Model </a:t>
            </a:r>
            <a:endParaRPr lang="zh-CN" altLang="en-US" sz="3200" dirty="0"/>
          </a:p>
        </p:txBody>
      </p:sp>
      <p:sp>
        <p:nvSpPr>
          <p:cNvPr id="14" name="文本框 13"/>
          <p:cNvSpPr txBox="1"/>
          <p:nvPr/>
        </p:nvSpPr>
        <p:spPr>
          <a:xfrm>
            <a:off x="1012371" y="4442546"/>
            <a:ext cx="4229099" cy="584775"/>
          </a:xfrm>
          <a:prstGeom prst="rect">
            <a:avLst/>
          </a:prstGeom>
          <a:noFill/>
        </p:spPr>
        <p:txBody>
          <a:bodyPr wrap="square" rtlCol="0">
            <a:spAutoFit/>
          </a:bodyPr>
          <a:lstStyle/>
          <a:p>
            <a:pPr algn="ctr"/>
            <a:r>
              <a:rPr lang="en-US" altLang="zh-CN" sz="3200" dirty="0"/>
              <a:t>Turnstile Model </a:t>
            </a:r>
            <a:endParaRPr lang="zh-CN" altLang="en-US" sz="3200" dirty="0"/>
          </a:p>
        </p:txBody>
      </p:sp>
      <p:sp>
        <p:nvSpPr>
          <p:cNvPr id="15" name="文本框 14"/>
          <p:cNvSpPr txBox="1"/>
          <p:nvPr/>
        </p:nvSpPr>
        <p:spPr>
          <a:xfrm>
            <a:off x="8115299" y="2387731"/>
            <a:ext cx="1992086" cy="584775"/>
          </a:xfrm>
          <a:prstGeom prst="rect">
            <a:avLst/>
          </a:prstGeom>
          <a:noFill/>
        </p:spPr>
        <p:txBody>
          <a:bodyPr wrap="square" rtlCol="0">
            <a:spAutoFit/>
          </a:bodyPr>
          <a:lstStyle/>
          <a:p>
            <a:r>
              <a:rPr lang="zh-CN" altLang="en-US" sz="3200" dirty="0" smtClean="0"/>
              <a:t>流计算</a:t>
            </a:r>
            <a:endParaRPr lang="zh-CN" altLang="en-US" sz="3200" dirty="0"/>
          </a:p>
        </p:txBody>
      </p:sp>
      <p:sp>
        <p:nvSpPr>
          <p:cNvPr id="16" name="文本框 15"/>
          <p:cNvSpPr txBox="1"/>
          <p:nvPr/>
        </p:nvSpPr>
        <p:spPr>
          <a:xfrm>
            <a:off x="7326080" y="3369848"/>
            <a:ext cx="3766461" cy="584775"/>
          </a:xfrm>
          <a:prstGeom prst="rect">
            <a:avLst/>
          </a:prstGeom>
          <a:noFill/>
        </p:spPr>
        <p:txBody>
          <a:bodyPr wrap="square" rtlCol="0">
            <a:spAutoFit/>
          </a:bodyPr>
          <a:lstStyle/>
          <a:p>
            <a:r>
              <a:rPr lang="zh-CN" altLang="en-US" sz="3200" dirty="0" smtClean="0"/>
              <a:t>采样（</a:t>
            </a:r>
            <a:r>
              <a:rPr lang="en-US" altLang="zh-CN" sz="3200" dirty="0" smtClean="0"/>
              <a:t>Sampling</a:t>
            </a:r>
            <a:r>
              <a:rPr lang="zh-CN" altLang="en-US" sz="3200" dirty="0" smtClean="0"/>
              <a:t>）</a:t>
            </a:r>
            <a:endParaRPr lang="zh-CN" altLang="en-US" sz="3200" dirty="0"/>
          </a:p>
        </p:txBody>
      </p:sp>
      <p:sp>
        <p:nvSpPr>
          <p:cNvPr id="17" name="文本框 16"/>
          <p:cNvSpPr txBox="1"/>
          <p:nvPr/>
        </p:nvSpPr>
        <p:spPr>
          <a:xfrm>
            <a:off x="7326080" y="4362131"/>
            <a:ext cx="4332518" cy="584775"/>
          </a:xfrm>
          <a:prstGeom prst="rect">
            <a:avLst/>
          </a:prstGeom>
          <a:noFill/>
        </p:spPr>
        <p:txBody>
          <a:bodyPr wrap="square" rtlCol="0">
            <a:spAutoFit/>
          </a:bodyPr>
          <a:lstStyle/>
          <a:p>
            <a:r>
              <a:rPr lang="zh-CN" altLang="en-US" sz="3200" dirty="0" smtClean="0"/>
              <a:t>概要（</a:t>
            </a:r>
            <a:r>
              <a:rPr lang="en-US" altLang="zh-CN" sz="3200" dirty="0"/>
              <a:t>summarization</a:t>
            </a:r>
            <a:r>
              <a:rPr lang="zh-CN" altLang="en-US" sz="3200" dirty="0" smtClean="0"/>
              <a:t>）</a:t>
            </a:r>
            <a:endParaRPr lang="zh-CN" altLang="en-US" sz="3200" dirty="0"/>
          </a:p>
        </p:txBody>
      </p:sp>
    </p:spTree>
    <p:extLst>
      <p:ext uri="{BB962C8B-B14F-4D97-AF65-F5344CB8AC3E}">
        <p14:creationId xmlns:p14="http://schemas.microsoft.com/office/powerpoint/2010/main" val="51504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一、研究背景</a:t>
            </a:r>
            <a:r>
              <a:rPr lang="en-US" altLang="zh-CN" dirty="0" smtClean="0"/>
              <a:t>-</a:t>
            </a:r>
            <a:r>
              <a:rPr lang="zh-CN" altLang="en-US" sz="3200" dirty="0" smtClean="0"/>
              <a:t>模型比较</a:t>
            </a:r>
            <a:endParaRPr lang="zh-CN" altLang="en-US"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6</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2841395" y="1580144"/>
            <a:ext cx="5651849" cy="646331"/>
          </a:xfrm>
          <a:prstGeom prst="rect">
            <a:avLst/>
          </a:prstGeom>
          <a:noFill/>
        </p:spPr>
        <p:txBody>
          <a:bodyPr wrap="square" rtlCol="0">
            <a:spAutoFit/>
          </a:bodyPr>
          <a:lstStyle/>
          <a:p>
            <a:r>
              <a:rPr lang="zh-CN" altLang="en-US" sz="3600" dirty="0" smtClean="0"/>
              <a:t>批处理模型 </a:t>
            </a:r>
            <a:r>
              <a:rPr lang="en-US" altLang="zh-CN" sz="3600" dirty="0" smtClean="0"/>
              <a:t>VS </a:t>
            </a:r>
            <a:r>
              <a:rPr lang="zh-CN" altLang="en-US" sz="3600" dirty="0" smtClean="0"/>
              <a:t>流处理模型</a:t>
            </a:r>
            <a:endParaRPr lang="zh-CN" altLang="en-US" sz="3600" dirty="0"/>
          </a:p>
        </p:txBody>
      </p:sp>
      <p:cxnSp>
        <p:nvCxnSpPr>
          <p:cNvPr id="18" name="直接连接符 17"/>
          <p:cNvCxnSpPr/>
          <p:nvPr/>
        </p:nvCxnSpPr>
        <p:spPr>
          <a:xfrm>
            <a:off x="5667319" y="2367643"/>
            <a:ext cx="1" cy="33907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41395" y="2724198"/>
            <a:ext cx="3054096" cy="2677656"/>
          </a:xfrm>
          <a:prstGeom prst="rect">
            <a:avLst/>
          </a:prstGeom>
          <a:noFill/>
        </p:spPr>
        <p:txBody>
          <a:bodyPr wrap="square" rtlCol="0">
            <a:spAutoFit/>
          </a:bodyPr>
          <a:lstStyle/>
          <a:p>
            <a:r>
              <a:rPr lang="zh-CN" altLang="en-US" sz="2400" dirty="0" smtClean="0"/>
              <a:t>静态图数据</a:t>
            </a:r>
            <a:endParaRPr lang="en-US" altLang="zh-CN" sz="2400" dirty="0" smtClean="0"/>
          </a:p>
          <a:p>
            <a:endParaRPr lang="en-US" altLang="zh-CN" sz="2400" dirty="0" smtClean="0"/>
          </a:p>
          <a:p>
            <a:r>
              <a:rPr lang="zh-CN" altLang="en-US" sz="2400" dirty="0" smtClean="0"/>
              <a:t>模型通用性强</a:t>
            </a:r>
            <a:endParaRPr lang="en-US" altLang="zh-CN" sz="2400" dirty="0" smtClean="0"/>
          </a:p>
          <a:p>
            <a:r>
              <a:rPr lang="zh-CN" altLang="en-US" sz="2400" dirty="0" smtClean="0"/>
              <a:t>计算结果准确</a:t>
            </a:r>
            <a:endParaRPr lang="en-US" altLang="zh-CN" sz="2400" dirty="0" smtClean="0"/>
          </a:p>
          <a:p>
            <a:endParaRPr lang="en-US" altLang="zh-CN" sz="2400" dirty="0" smtClean="0"/>
          </a:p>
          <a:p>
            <a:r>
              <a:rPr lang="zh-CN" altLang="en-US" sz="2400" dirty="0"/>
              <a:t>离线</a:t>
            </a:r>
            <a:r>
              <a:rPr lang="zh-CN" altLang="en-US" sz="2400" dirty="0" smtClean="0"/>
              <a:t>计算</a:t>
            </a:r>
            <a:endParaRPr lang="en-US" altLang="zh-CN" sz="2400" dirty="0" smtClean="0"/>
          </a:p>
          <a:p>
            <a:r>
              <a:rPr lang="zh-CN" altLang="en-US" sz="2400" dirty="0" smtClean="0"/>
              <a:t>占用较多内存</a:t>
            </a:r>
            <a:endParaRPr lang="en-US" altLang="zh-CN" sz="2400" dirty="0"/>
          </a:p>
        </p:txBody>
      </p:sp>
      <p:sp>
        <p:nvSpPr>
          <p:cNvPr id="22" name="文本框 21"/>
          <p:cNvSpPr txBox="1"/>
          <p:nvPr/>
        </p:nvSpPr>
        <p:spPr>
          <a:xfrm>
            <a:off x="6254067" y="2724198"/>
            <a:ext cx="2981373" cy="2677656"/>
          </a:xfrm>
          <a:prstGeom prst="rect">
            <a:avLst/>
          </a:prstGeom>
          <a:noFill/>
        </p:spPr>
        <p:txBody>
          <a:bodyPr wrap="square" rtlCol="0">
            <a:spAutoFit/>
          </a:bodyPr>
          <a:lstStyle/>
          <a:p>
            <a:r>
              <a:rPr lang="zh-CN" altLang="en-US" sz="2400" dirty="0" smtClean="0"/>
              <a:t>动态图数据</a:t>
            </a:r>
            <a:endParaRPr lang="en-US" altLang="zh-CN" sz="2400" dirty="0" smtClean="0"/>
          </a:p>
          <a:p>
            <a:endParaRPr lang="en-US" altLang="zh-CN" sz="2400" dirty="0" smtClean="0"/>
          </a:p>
          <a:p>
            <a:r>
              <a:rPr lang="zh-CN" altLang="en-US" sz="2400" dirty="0"/>
              <a:t>实时</a:t>
            </a:r>
            <a:r>
              <a:rPr lang="zh-CN" altLang="en-US" sz="2400" dirty="0" smtClean="0"/>
              <a:t>计算</a:t>
            </a:r>
            <a:endParaRPr lang="en-US" altLang="zh-CN" sz="2400" dirty="0"/>
          </a:p>
          <a:p>
            <a:r>
              <a:rPr lang="zh-CN" altLang="en-US" sz="2400" dirty="0" smtClean="0"/>
              <a:t>占用较少内存</a:t>
            </a:r>
            <a:endParaRPr lang="en-US" altLang="zh-CN" sz="2400" dirty="0" smtClean="0"/>
          </a:p>
          <a:p>
            <a:endParaRPr lang="en-US" altLang="zh-CN" sz="2400" dirty="0" smtClean="0"/>
          </a:p>
          <a:p>
            <a:r>
              <a:rPr lang="zh-CN" altLang="en-US" sz="2400" dirty="0" smtClean="0"/>
              <a:t>模型通用性差</a:t>
            </a:r>
            <a:endParaRPr lang="en-US" altLang="zh-CN" sz="2400" dirty="0" smtClean="0"/>
          </a:p>
          <a:p>
            <a:r>
              <a:rPr lang="zh-CN" altLang="en-US" sz="2400" dirty="0" smtClean="0"/>
              <a:t>估计计算</a:t>
            </a:r>
            <a:endParaRPr lang="en-US" altLang="zh-CN" sz="2400" dirty="0" smtClean="0"/>
          </a:p>
        </p:txBody>
      </p:sp>
    </p:spTree>
    <p:extLst>
      <p:ext uri="{BB962C8B-B14F-4D97-AF65-F5344CB8AC3E}">
        <p14:creationId xmlns:p14="http://schemas.microsoft.com/office/powerpoint/2010/main" val="3093534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二、论文工作</a:t>
            </a:r>
            <a:endParaRPr lang="zh-CN" altLang="en-US"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7</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424732459"/>
              </p:ext>
            </p:extLst>
          </p:nvPr>
        </p:nvGraphicFramePr>
        <p:xfrm>
          <a:off x="1836057" y="11919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282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smtClean="0"/>
              <a:t>架构设计</a:t>
            </a:r>
            <a:endParaRPr lang="zh-CN" altLang="en-US" sz="3200"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8</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44472140"/>
              </p:ext>
            </p:extLst>
          </p:nvPr>
        </p:nvGraphicFramePr>
        <p:xfrm>
          <a:off x="2129366" y="1169388"/>
          <a:ext cx="7505699" cy="4904446"/>
        </p:xfrm>
        <a:graphic>
          <a:graphicData uri="http://schemas.openxmlformats.org/presentationml/2006/ole">
            <mc:AlternateContent xmlns:mc="http://schemas.openxmlformats.org/markup-compatibility/2006">
              <mc:Choice xmlns:v="urn:schemas-microsoft-com:vml" Requires="v">
                <p:oleObj spid="_x0000_s2118" name="Visio" r:id="rId4" imgW="11904363" imgH="7787745" progId="Visio.Drawing.15">
                  <p:embed/>
                </p:oleObj>
              </mc:Choice>
              <mc:Fallback>
                <p:oleObj name="Visio" r:id="rId4" imgW="11904363" imgH="778774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9366" y="1169388"/>
                        <a:ext cx="7505699" cy="4904446"/>
                      </a:xfrm>
                      <a:prstGeom prst="rect">
                        <a:avLst/>
                      </a:prstGeom>
                      <a:noFill/>
                    </p:spPr>
                  </p:pic>
                </p:oleObj>
              </mc:Fallback>
            </mc:AlternateContent>
          </a:graphicData>
        </a:graphic>
      </p:graphicFrame>
      <p:sp>
        <p:nvSpPr>
          <p:cNvPr id="8" name="文本框 7"/>
          <p:cNvSpPr txBox="1"/>
          <p:nvPr/>
        </p:nvSpPr>
        <p:spPr>
          <a:xfrm>
            <a:off x="1756832" y="1271976"/>
            <a:ext cx="4897968" cy="584775"/>
          </a:xfrm>
          <a:prstGeom prst="rect">
            <a:avLst/>
          </a:prstGeom>
          <a:noFill/>
        </p:spPr>
        <p:txBody>
          <a:bodyPr wrap="square" rtlCol="0">
            <a:spAutoFit/>
          </a:bodyPr>
          <a:lstStyle/>
          <a:p>
            <a:r>
              <a:rPr lang="zh-CN" altLang="en-US" sz="3200" dirty="0" smtClean="0"/>
              <a:t>物理视图：分布式计算</a:t>
            </a:r>
            <a:endParaRPr lang="zh-CN" altLang="en-US" sz="3200" dirty="0"/>
          </a:p>
        </p:txBody>
      </p:sp>
    </p:spTree>
    <p:extLst>
      <p:ext uri="{BB962C8B-B14F-4D97-AF65-F5344CB8AC3E}">
        <p14:creationId xmlns:p14="http://schemas.microsoft.com/office/powerpoint/2010/main" val="1973236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smtClean="0"/>
              <a:t>架构设计</a:t>
            </a:r>
            <a:endParaRPr lang="zh-CN" altLang="en-US" sz="3200"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9</a:t>
            </a:fld>
            <a:endParaRPr lang="zh-CN" altLang="en-US"/>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37839844"/>
              </p:ext>
            </p:extLst>
          </p:nvPr>
        </p:nvGraphicFramePr>
        <p:xfrm>
          <a:off x="914400" y="2271043"/>
          <a:ext cx="10329933" cy="2876690"/>
        </p:xfrm>
        <a:graphic>
          <a:graphicData uri="http://schemas.openxmlformats.org/presentationml/2006/ole">
            <mc:AlternateContent xmlns:mc="http://schemas.openxmlformats.org/markup-compatibility/2006">
              <mc:Choice xmlns:v="urn:schemas-microsoft-com:vml" Requires="v">
                <p:oleObj spid="_x0000_s8260" name="Visio" r:id="rId4" imgW="10287623" imgH="2871847" progId="Visio.Drawing.15">
                  <p:embed/>
                </p:oleObj>
              </mc:Choice>
              <mc:Fallback>
                <p:oleObj name="Visio" r:id="rId4" imgW="10287623" imgH="287184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71043"/>
                        <a:ext cx="10329933" cy="2876690"/>
                      </a:xfrm>
                      <a:prstGeom prst="rect">
                        <a:avLst/>
                      </a:prstGeom>
                      <a:noFill/>
                    </p:spPr>
                  </p:pic>
                </p:oleObj>
              </mc:Fallback>
            </mc:AlternateContent>
          </a:graphicData>
        </a:graphic>
      </p:graphicFrame>
      <p:sp>
        <p:nvSpPr>
          <p:cNvPr id="10" name="文本框 9"/>
          <p:cNvSpPr txBox="1"/>
          <p:nvPr/>
        </p:nvSpPr>
        <p:spPr>
          <a:xfrm>
            <a:off x="1756832" y="1271976"/>
            <a:ext cx="4897968" cy="584775"/>
          </a:xfrm>
          <a:prstGeom prst="rect">
            <a:avLst/>
          </a:prstGeom>
          <a:noFill/>
        </p:spPr>
        <p:txBody>
          <a:bodyPr wrap="square" rtlCol="0">
            <a:spAutoFit/>
          </a:bodyPr>
          <a:lstStyle/>
          <a:p>
            <a:r>
              <a:rPr lang="zh-CN" altLang="en-US" sz="3200" dirty="0"/>
              <a:t>逻辑</a:t>
            </a:r>
            <a:r>
              <a:rPr lang="zh-CN" altLang="en-US" sz="3200" dirty="0" smtClean="0"/>
              <a:t>视图：分布式计算</a:t>
            </a:r>
            <a:endParaRPr lang="zh-CN" altLang="en-US" sz="3200" dirty="0"/>
          </a:p>
        </p:txBody>
      </p:sp>
    </p:spTree>
    <p:extLst>
      <p:ext uri="{BB962C8B-B14F-4D97-AF65-F5344CB8AC3E}">
        <p14:creationId xmlns:p14="http://schemas.microsoft.com/office/powerpoint/2010/main" val="150367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TotalTime>
  <Words>3136</Words>
  <Application>Microsoft Office PowerPoint</Application>
  <PresentationFormat>宽屏</PresentationFormat>
  <Paragraphs>311</Paragraphs>
  <Slides>32</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1" baseType="lpstr">
      <vt:lpstr>宋体</vt:lpstr>
      <vt:lpstr>Arial</vt:lpstr>
      <vt:lpstr>Calibri</vt:lpstr>
      <vt:lpstr>Calibri Light</vt:lpstr>
      <vt:lpstr>Cambria Math</vt:lpstr>
      <vt:lpstr>Times New Roman</vt:lpstr>
      <vt:lpstr>Wingdings</vt:lpstr>
      <vt:lpstr>Office 主题</vt:lpstr>
      <vt:lpstr>Visio</vt:lpstr>
      <vt:lpstr>面向连续流式图计算系统设计与实现</vt:lpstr>
      <vt:lpstr>纲要</vt:lpstr>
      <vt:lpstr>一、研究背景-图计算应用</vt:lpstr>
      <vt:lpstr>一、研究背景-批处理模型</vt:lpstr>
      <vt:lpstr>一、研究背景-流处理模型</vt:lpstr>
      <vt:lpstr>一、研究背景-模型比较</vt:lpstr>
      <vt:lpstr>二、论文工作</vt:lpstr>
      <vt:lpstr>三、系统设计-架构设计</vt:lpstr>
      <vt:lpstr>三、系统设计-架构设计</vt:lpstr>
      <vt:lpstr>三、系统设计-框架设计</vt:lpstr>
      <vt:lpstr>三、系统设计-模型设计</vt:lpstr>
      <vt:lpstr>三、系统设计-模型设计</vt:lpstr>
      <vt:lpstr>三、系统设计-模型设计</vt:lpstr>
      <vt:lpstr>三、系统设计-模型设计</vt:lpstr>
      <vt:lpstr>三、系统设计-模型设计</vt:lpstr>
      <vt:lpstr>三、系统设计-模型设计</vt:lpstr>
      <vt:lpstr>三、系统设计-模型设计</vt:lpstr>
      <vt:lpstr>三、系统设计-算法设计</vt:lpstr>
      <vt:lpstr>三、系统设计-算法设计</vt:lpstr>
      <vt:lpstr>三、系统设计-算法设计</vt:lpstr>
      <vt:lpstr>三、系统设计-算法设计</vt:lpstr>
      <vt:lpstr>四、系统实现-框架实现</vt:lpstr>
      <vt:lpstr>四、系统实现-框架实现</vt:lpstr>
      <vt:lpstr>四、系统实现-模型实现</vt:lpstr>
      <vt:lpstr>四、系统实现-模型实现</vt:lpstr>
      <vt:lpstr>四、系统实现-模型实现</vt:lpstr>
      <vt:lpstr>四、系统实现-模型实现</vt:lpstr>
      <vt:lpstr>五、系统验证-实验设计</vt:lpstr>
      <vt:lpstr>五、系统验证-实验结果</vt:lpstr>
      <vt:lpstr>六、总结计划</vt:lpstr>
      <vt:lpstr>七、感谢</vt:lpstr>
      <vt:lpstr>问题记录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面向连续流式图计算系统设计与实现</dc:title>
  <dc:creator>Shikai Duan</dc:creator>
  <cp:lastModifiedBy>Shikai Duan</cp:lastModifiedBy>
  <cp:revision>85</cp:revision>
  <dcterms:created xsi:type="dcterms:W3CDTF">2016-12-21T06:09:01Z</dcterms:created>
  <dcterms:modified xsi:type="dcterms:W3CDTF">2016-12-23T09:56:08Z</dcterms:modified>
</cp:coreProperties>
</file>