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90" r:id="rId4"/>
    <p:sldId id="259" r:id="rId5"/>
    <p:sldId id="291" r:id="rId6"/>
    <p:sldId id="292" r:id="rId7"/>
    <p:sldId id="260" r:id="rId8"/>
    <p:sldId id="293" r:id="rId9"/>
    <p:sldId id="262" r:id="rId10"/>
    <p:sldId id="263" r:id="rId11"/>
    <p:sldId id="296" r:id="rId12"/>
    <p:sldId id="297" r:id="rId13"/>
    <p:sldId id="298" r:id="rId14"/>
    <p:sldId id="299" r:id="rId15"/>
    <p:sldId id="295" r:id="rId16"/>
    <p:sldId id="265" r:id="rId17"/>
    <p:sldId id="304" r:id="rId18"/>
    <p:sldId id="268" r:id="rId19"/>
    <p:sldId id="269" r:id="rId20"/>
    <p:sldId id="271" r:id="rId21"/>
    <p:sldId id="272" r:id="rId22"/>
    <p:sldId id="302" r:id="rId23"/>
    <p:sldId id="273" r:id="rId24"/>
    <p:sldId id="276" r:id="rId25"/>
    <p:sldId id="274" r:id="rId26"/>
    <p:sldId id="275" r:id="rId27"/>
    <p:sldId id="278" r:id="rId28"/>
    <p:sldId id="279" r:id="rId29"/>
    <p:sldId id="280" r:id="rId30"/>
    <p:sldId id="281" r:id="rId31"/>
    <p:sldId id="282" r:id="rId32"/>
    <p:sldId id="301" r:id="rId33"/>
    <p:sldId id="285" r:id="rId34"/>
    <p:sldId id="284" r:id="rId35"/>
    <p:sldId id="286" r:id="rId36"/>
    <p:sldId id="289" r:id="rId37"/>
    <p:sldId id="287" r:id="rId38"/>
    <p:sldId id="303" r:id="rId39"/>
    <p:sldId id="28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78339" autoAdjust="0"/>
  </p:normalViewPr>
  <p:slideViewPr>
    <p:cSldViewPr snapToGrid="0">
      <p:cViewPr varScale="1">
        <p:scale>
          <a:sx n="57" d="100"/>
          <a:sy n="57" d="100"/>
        </p:scale>
        <p:origin x="1566" y="60"/>
      </p:cViewPr>
      <p:guideLst/>
    </p:cSldViewPr>
  </p:slideViewPr>
  <p:notesTextViewPr>
    <p:cViewPr>
      <p:scale>
        <a:sx n="1" d="1"/>
        <a:sy n="1" d="1"/>
      </p:scale>
      <p:origin x="0" y="-71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r>
            <a:rPr lang="zh-CN" altLang="en-US" dirty="0" smtClean="0"/>
            <a:t>实现图计算中常用的算法，并给出这些算法的评测指标和评测结果。</a:t>
          </a:r>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结合金融反欺诈应用，验证整套系统的正确性和有效性。</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167007" y="-2223525"/>
          <a:ext cx="874181" cy="5325343"/>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分析现有的图计算的特点，抽象出在流式场景下图计算算法的典型特征。</a:t>
          </a:r>
          <a:endParaRPr lang="zh-CN" altLang="en-US" sz="1600" kern="1200" dirty="0"/>
        </a:p>
      </dsp:txBody>
      <dsp:txXfrm rot="-5400000">
        <a:off x="941426" y="44730"/>
        <a:ext cx="5282669"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167007" y="-1076371"/>
          <a:ext cx="874181" cy="5325343"/>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设计面向连续流式图数据的基于状态更新的图计算模型。</a:t>
          </a:r>
          <a:endParaRPr lang="zh-CN" altLang="en-US" sz="1600" kern="1200" dirty="0"/>
        </a:p>
      </dsp:txBody>
      <dsp:txXfrm rot="-5400000">
        <a:off x="941426" y="1191884"/>
        <a:ext cx="5282669"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167007" y="70781"/>
          <a:ext cx="874181" cy="5325343"/>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实现图计算中常用的算法，并给出这些算法的评测指标和评测结果。</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结合金融反欺诈应用，验证整套系统的正确性和有效性。</a:t>
          </a:r>
          <a:endParaRPr lang="zh-CN" altLang="en-US" sz="1600" kern="1200" dirty="0"/>
        </a:p>
      </dsp:txBody>
      <dsp:txXfrm rot="-5400000">
        <a:off x="941426" y="2339036"/>
        <a:ext cx="5282669"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2017/4/1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更细致的说明问题</a:t>
            </a:r>
            <a:endParaRPr lang="en-US" altLang="zh-CN" dirty="0" smtClean="0"/>
          </a:p>
          <a:p>
            <a:r>
              <a:rPr lang="zh-CN" altLang="en-US" dirty="0" smtClean="0"/>
              <a:t>影响范围，影响步数</a:t>
            </a:r>
            <a:endParaRPr lang="en-US" altLang="zh-CN" dirty="0" smtClean="0"/>
          </a:p>
          <a:p>
            <a:r>
              <a:rPr lang="zh-CN" altLang="en-US" dirty="0" smtClean="0"/>
              <a:t>有些过程需要一条一条处理，有些需要整体到达后批处理</a:t>
            </a:r>
            <a:endParaRPr lang="en-US" altLang="zh-CN" dirty="0" smtClean="0"/>
          </a:p>
          <a:p>
            <a:endParaRPr lang="en-US" altLang="zh-CN" dirty="0" smtClean="0"/>
          </a:p>
          <a:p>
            <a:r>
              <a:rPr lang="zh-CN" altLang="en-US" dirty="0" smtClean="0"/>
              <a:t>有些是一步做完，有些是多步做完；有些影响范围是局部的，有些是全部的。</a:t>
            </a:r>
            <a:endParaRPr lang="en-US" altLang="zh-CN" dirty="0" smtClean="0"/>
          </a:p>
          <a:p>
            <a:endParaRPr lang="en-US" altLang="zh-CN" dirty="0" smtClean="0"/>
          </a:p>
          <a:p>
            <a:r>
              <a:rPr lang="zh-CN" altLang="en-US" dirty="0" smtClean="0"/>
              <a:t>更新测策略是多样化的：针对不同的算法有不同的方案</a:t>
            </a:r>
            <a:endParaRPr lang="en-US" altLang="zh-CN" dirty="0" smtClean="0"/>
          </a:p>
          <a:p>
            <a:r>
              <a:rPr lang="zh-CN" altLang="en-US" dirty="0" smtClean="0"/>
              <a:t>多步传播</a:t>
            </a:r>
            <a:r>
              <a:rPr lang="en-US" altLang="zh-CN" dirty="0" smtClean="0"/>
              <a:t>-&gt;</a:t>
            </a:r>
            <a:r>
              <a:rPr lang="en-US" altLang="zh-CN" baseline="0" dirty="0" smtClean="0"/>
              <a:t> 1. </a:t>
            </a:r>
            <a:r>
              <a:rPr lang="zh-CN" altLang="en-US" baseline="0" dirty="0" smtClean="0"/>
              <a:t>更新的边和点放在同一个</a:t>
            </a:r>
            <a:r>
              <a:rPr lang="en-US" altLang="zh-CN" baseline="0" dirty="0" smtClean="0"/>
              <a:t>partition,</a:t>
            </a:r>
            <a:endParaRPr lang="en-US" altLang="zh-CN" dirty="0" smtClean="0"/>
          </a:p>
          <a:p>
            <a:endParaRPr lang="en-US" altLang="zh-CN" dirty="0" smtClean="0"/>
          </a:p>
          <a:p>
            <a:r>
              <a:rPr lang="zh-CN" altLang="en-US" dirty="0" smtClean="0"/>
              <a:t>在流场景下，设计代价小，精确度高的模型。</a:t>
            </a:r>
            <a:endParaRPr lang="en-US" altLang="zh-CN" dirty="0" smtClean="0"/>
          </a:p>
          <a:p>
            <a:endParaRPr lang="en-US" altLang="zh-CN" dirty="0" smtClean="0"/>
          </a:p>
          <a:p>
            <a:r>
              <a:rPr lang="zh-CN" altLang="en-US" dirty="0" smtClean="0"/>
              <a:t>和批代价小相比，提高多少倍</a:t>
            </a:r>
            <a:endParaRPr lang="en-US" altLang="zh-CN" dirty="0" smtClean="0"/>
          </a:p>
          <a:p>
            <a:endParaRPr lang="en-US" altLang="zh-CN" dirty="0" smtClean="0"/>
          </a:p>
          <a:p>
            <a:r>
              <a:rPr lang="zh-CN" altLang="en-US" dirty="0" smtClean="0"/>
              <a:t>和流的精确度比，提高多少</a:t>
            </a:r>
            <a:endParaRPr lang="en-US" altLang="zh-CN" dirty="0" smtClean="0"/>
          </a:p>
          <a:p>
            <a:endParaRPr lang="en-US" altLang="zh-CN" dirty="0" smtClean="0"/>
          </a:p>
          <a:p>
            <a:r>
              <a:rPr lang="zh-CN" altLang="en-US" dirty="0" smtClean="0"/>
              <a:t>可调的更新模式，</a:t>
            </a:r>
            <a:endParaRPr lang="en-US" altLang="zh-CN" dirty="0" smtClean="0"/>
          </a:p>
          <a:p>
            <a:r>
              <a:rPr lang="zh-CN" altLang="en-US" dirty="0" smtClean="0"/>
              <a:t>转换成流或批的方式，</a:t>
            </a:r>
            <a:endParaRPr lang="en-US" altLang="zh-CN" dirty="0" smtClean="0"/>
          </a:p>
          <a:p>
            <a:r>
              <a:rPr lang="zh-CN" altLang="en-US" dirty="0" smtClean="0"/>
              <a:t>图划分问题</a:t>
            </a:r>
            <a:endParaRPr lang="en-US" altLang="zh-CN" dirty="0" smtClean="0"/>
          </a:p>
          <a:p>
            <a:r>
              <a:rPr lang="zh-CN" altLang="en-US" dirty="0" smtClean="0"/>
              <a:t>并发做更新。</a:t>
            </a:r>
            <a:endParaRPr lang="en-US" altLang="zh-CN" dirty="0" smtClean="0"/>
          </a:p>
          <a:p>
            <a:r>
              <a:rPr lang="en-US" altLang="zh-CN" dirty="0" smtClean="0"/>
              <a:t>Delta</a:t>
            </a:r>
            <a:r>
              <a:rPr lang="zh-CN" altLang="en-US" dirty="0" smtClean="0"/>
              <a:t>并发更新</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19216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22</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847580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Application</a:t>
            </a:r>
            <a:r>
              <a:rPr lang="zh-CN" altLang="zh-CN" sz="1200" kern="1200" dirty="0" smtClean="0">
                <a:solidFill>
                  <a:schemeClr val="tx1"/>
                </a:solidFill>
                <a:effectLst/>
                <a:latin typeface="+mn-lt"/>
                <a:ea typeface="+mn-ea"/>
                <a:cs typeface="+mn-cs"/>
              </a:rPr>
              <a:t>：面向用户的上层运用，这些运用涵盖了典型的使用场景，例如链接分析、欺诈检测、社区发现等，是针对某个具体问题的具体应用；</a:t>
            </a:r>
          </a:p>
          <a:p>
            <a:pPr lvl="0"/>
            <a:r>
              <a:rPr lang="en-US" altLang="zh-CN" sz="1200" b="1" kern="1200" dirty="0" smtClean="0">
                <a:solidFill>
                  <a:schemeClr val="tx1"/>
                </a:solidFill>
                <a:effectLst/>
                <a:latin typeface="+mn-lt"/>
                <a:ea typeface="+mn-ea"/>
                <a:cs typeface="+mn-cs"/>
              </a:rPr>
              <a:t>Library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框架提供给用户使用的丰富的库函数和图算法。诸如</a:t>
            </a:r>
            <a:r>
              <a:rPr lang="en-US" altLang="zh-CN" sz="1200" kern="1200" dirty="0" smtClean="0">
                <a:solidFill>
                  <a:schemeClr val="tx1"/>
                </a:solidFill>
                <a:effectLst/>
                <a:latin typeface="+mn-lt"/>
                <a:ea typeface="+mn-ea"/>
                <a:cs typeface="+mn-cs"/>
              </a:rPr>
              <a:t>PageRank, Triangle Count, Connected Components</a:t>
            </a:r>
            <a:r>
              <a:rPr lang="zh-CN" altLang="zh-CN" sz="1200" kern="1200" dirty="0" smtClean="0">
                <a:solidFill>
                  <a:schemeClr val="tx1"/>
                </a:solidFill>
                <a:effectLst/>
                <a:latin typeface="+mn-lt"/>
                <a:ea typeface="+mn-ea"/>
                <a:cs typeface="+mn-cs"/>
              </a:rPr>
              <a:t>等算法包都会在该层中体现；</a:t>
            </a:r>
          </a:p>
          <a:p>
            <a:pPr lvl="0"/>
            <a:r>
              <a:rPr lang="en-US" altLang="zh-CN" sz="1200" b="1" kern="1200" dirty="0" smtClean="0">
                <a:solidFill>
                  <a:schemeClr val="tx1"/>
                </a:solidFill>
                <a:effectLst/>
                <a:latin typeface="+mn-lt"/>
                <a:ea typeface="+mn-ea"/>
                <a:cs typeface="+mn-cs"/>
              </a:rPr>
              <a:t>Graph Streaming Model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层屏蔽了底层的实现细节，向用户提供了一个统一的流式图数据的处理模型，该层需要充分考虑图计算和流处理的特点，针对图计算的核心问题：存储、切分和计算，以及流处理的核心问题：计算、分片和窗口，能够很好的将两者融合起来，为上层用户提供一个统一的视角，</a:t>
            </a:r>
            <a:r>
              <a:rPr lang="zh-CN" altLang="zh-CN" sz="1200" b="1" kern="1200" dirty="0" smtClean="0">
                <a:solidFill>
                  <a:schemeClr val="tx1"/>
                </a:solidFill>
                <a:effectLst/>
                <a:latin typeface="+mn-lt"/>
                <a:ea typeface="+mn-ea"/>
                <a:cs typeface="+mn-cs"/>
              </a:rPr>
              <a:t>构建面向连续流式图数据的计算模型</a:t>
            </a:r>
            <a:r>
              <a:rPr lang="zh-CN" altLang="zh-CN" sz="1200" kern="1200" dirty="0" smtClean="0">
                <a:solidFill>
                  <a:schemeClr val="tx1"/>
                </a:solidFill>
                <a:effectLst/>
                <a:latin typeface="+mn-lt"/>
                <a:ea typeface="+mn-ea"/>
                <a:cs typeface="+mn-cs"/>
              </a:rPr>
              <a:t>；</a:t>
            </a:r>
          </a:p>
          <a:p>
            <a:pPr lvl="0"/>
            <a:r>
              <a:rPr lang="en-US" altLang="zh-CN" sz="1200" b="1" kern="1200" dirty="0" smtClean="0">
                <a:solidFill>
                  <a:schemeClr val="tx1"/>
                </a:solidFill>
                <a:effectLst/>
                <a:latin typeface="+mn-lt"/>
                <a:ea typeface="+mn-ea"/>
                <a:cs typeface="+mn-cs"/>
              </a:rPr>
              <a:t>Specific Engine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最底层的具体的引擎，例如可以借用现有的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这样的分布式并行计算框架作为整个系统的底层执行引擎。</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2017/4/1</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38</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针对静态图批处理模型和动态图流处理模型，现有的工作已经很多。对于静态图批处理模型，它应用的场景一般是假设图数据是稳定的，适合离线的图数据分析，而对于图数据是动态变化的场景则不适用</a:t>
            </a:r>
            <a:r>
              <a:rPr lang="zh-CN" altLang="en-US" sz="1200" kern="1200" dirty="0" smtClean="0">
                <a:solidFill>
                  <a:schemeClr val="tx1"/>
                </a:solidFill>
                <a:effectLst/>
                <a:latin typeface="+mn-lt"/>
                <a:ea typeface="+mn-ea"/>
                <a:cs typeface="+mn-cs"/>
              </a:rPr>
              <a:t>，而且离线计算的实时性差，不能实时反馈计算结果，这在实时性要求高的场景，比如欺诈检测是非常不适用的</a:t>
            </a:r>
            <a:r>
              <a:rPr lang="zh-CN" altLang="zh-CN" sz="1200" kern="1200" dirty="0" smtClean="0">
                <a:solidFill>
                  <a:schemeClr val="tx1"/>
                </a:solidFill>
                <a:effectLst/>
                <a:latin typeface="+mn-lt"/>
                <a:ea typeface="+mn-ea"/>
                <a:cs typeface="+mn-cs"/>
              </a:rPr>
              <a:t>；而针对动态图的流处理模型，现有论文的研究工作主要集中在如何采用抽样和化简的方式来进行估算。虽然已有大量文献通过各种优化的方式提高了这种估算的精度，但这种估算毕竟不是准确计算，在对结果要求苛刻的场景中缺乏可信度。</a:t>
            </a:r>
            <a:r>
              <a:rPr lang="zh-CN" altLang="en-US" sz="1200" kern="1200" dirty="0" smtClean="0">
                <a:solidFill>
                  <a:schemeClr val="tx1"/>
                </a:solidFill>
                <a:effectLst/>
                <a:latin typeface="+mn-lt"/>
                <a:ea typeface="+mn-ea"/>
                <a:cs typeface="+mn-cs"/>
              </a:rPr>
              <a:t>而且现</a:t>
            </a:r>
            <a:r>
              <a:rPr lang="zh-CN" altLang="en-US" dirty="0" smtClean="0"/>
              <a:t>有的流处理模型，主要都是针对特定的问题，给出特定的解决方案，可能在一个场景中非常适用，在另外一个场景中不再适用，没有一个统一的模型。</a:t>
            </a:r>
            <a:endParaRPr lang="en-US" altLang="zh-CN" dirty="0" smtClean="0"/>
          </a:p>
          <a:p>
            <a:r>
              <a:rPr lang="zh-CN" altLang="en-US" dirty="0" smtClean="0"/>
              <a:t>因此，文本提出的面向连续流式图数据的处理系统，希望构建一个统一的模型，来解决动态图计算的问题。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55968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2017/4/1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package" Target="../embeddings/Microsoft_Visio___.vsd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package" Target="../embeddings/Microsoft_Visio___1.vsdx"/></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__3.vsdx"/><Relationship Id="rId5" Type="http://schemas.openxmlformats.org/officeDocument/2006/relationships/image" Target="../media/image35.emf"/><Relationship Id="rId4" Type="http://schemas.openxmlformats.org/officeDocument/2006/relationships/package" Target="../embeddings/Microsoft_Visio___2.vsdx"/></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2.emf"/><Relationship Id="rId5" Type="http://schemas.openxmlformats.org/officeDocument/2006/relationships/package" Target="../embeddings/Microsoft_Visio___5.vsdx"/><Relationship Id="rId4" Type="http://schemas.openxmlformats.org/officeDocument/2006/relationships/image" Target="../media/image41.emf"/></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面向连续流式图计算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1411999136"/>
              </p:ext>
            </p:extLst>
          </p:nvPr>
        </p:nvGraphicFramePr>
        <p:xfrm>
          <a:off x="1348468" y="2128837"/>
          <a:ext cx="6266770"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graphicFrame>
        <p:nvGraphicFramePr>
          <p:cNvPr id="5" name="表格 4"/>
          <p:cNvGraphicFramePr>
            <a:graphicFrameLocks noGrp="1"/>
          </p:cNvGraphicFramePr>
          <p:nvPr>
            <p:extLst>
              <p:ext uri="{D42A27DB-BD31-4B8C-83A1-F6EECF244321}">
                <p14:modId xmlns:p14="http://schemas.microsoft.com/office/powerpoint/2010/main" val="2865484722"/>
              </p:ext>
            </p:extLst>
          </p:nvPr>
        </p:nvGraphicFramePr>
        <p:xfrm>
          <a:off x="377371" y="1990692"/>
          <a:ext cx="8302171" cy="3697932"/>
        </p:xfrm>
        <a:graphic>
          <a:graphicData uri="http://schemas.openxmlformats.org/drawingml/2006/table">
            <a:tbl>
              <a:tblPr firstRow="1" bandRow="1">
                <a:tableStyleId>{5C22544A-7EE6-4342-B048-85BDC9FD1C3A}</a:tableStyleId>
              </a:tblPr>
              <a:tblGrid>
                <a:gridCol w="1469558">
                  <a:extLst>
                    <a:ext uri="{9D8B030D-6E8A-4147-A177-3AD203B41FA5}">
                      <a16:colId xmlns:a16="http://schemas.microsoft.com/office/drawing/2014/main" val="20000"/>
                    </a:ext>
                  </a:extLst>
                </a:gridCol>
                <a:gridCol w="1769201">
                  <a:extLst>
                    <a:ext uri="{9D8B030D-6E8A-4147-A177-3AD203B41FA5}">
                      <a16:colId xmlns:a16="http://schemas.microsoft.com/office/drawing/2014/main" val="20001"/>
                    </a:ext>
                  </a:extLst>
                </a:gridCol>
                <a:gridCol w="1687804">
                  <a:extLst>
                    <a:ext uri="{9D8B030D-6E8A-4147-A177-3AD203B41FA5}">
                      <a16:colId xmlns:a16="http://schemas.microsoft.com/office/drawing/2014/main" val="20002"/>
                    </a:ext>
                  </a:extLst>
                </a:gridCol>
                <a:gridCol w="1809448">
                  <a:extLst>
                    <a:ext uri="{9D8B030D-6E8A-4147-A177-3AD203B41FA5}">
                      <a16:colId xmlns:a16="http://schemas.microsoft.com/office/drawing/2014/main" val="20003"/>
                    </a:ext>
                  </a:extLst>
                </a:gridCol>
                <a:gridCol w="1566160">
                  <a:extLst>
                    <a:ext uri="{9D8B030D-6E8A-4147-A177-3AD203B41FA5}">
                      <a16:colId xmlns:a16="http://schemas.microsoft.com/office/drawing/2014/main" val="20004"/>
                    </a:ext>
                  </a:extLst>
                </a:gridCol>
              </a:tblGrid>
              <a:tr h="699609">
                <a:tc>
                  <a:txBody>
                    <a:bodyPr/>
                    <a:lstStyle/>
                    <a:p>
                      <a:endParaRPr lang="zh-CN" altLang="en-US" dirty="0"/>
                    </a:p>
                  </a:txBody>
                  <a:tcPr/>
                </a:tc>
                <a:tc>
                  <a:txBody>
                    <a:bodyPr/>
                    <a:lstStyle/>
                    <a:p>
                      <a:r>
                        <a:rPr lang="en-US" altLang="zh-CN" dirty="0" smtClean="0"/>
                        <a:t>Degree</a:t>
                      </a:r>
                      <a:endParaRPr lang="zh-CN" altLang="en-US" dirty="0"/>
                    </a:p>
                  </a:txBody>
                  <a:tcPr/>
                </a:tc>
                <a:tc>
                  <a:txBody>
                    <a:bodyPr/>
                    <a:lstStyle/>
                    <a:p>
                      <a:r>
                        <a:rPr lang="en-US" altLang="zh-CN" dirty="0" smtClean="0"/>
                        <a:t>Triangle Count</a:t>
                      </a:r>
                      <a:endParaRPr lang="zh-CN" altLang="en-US" dirty="0"/>
                    </a:p>
                  </a:txBody>
                  <a:tcPr/>
                </a:tc>
                <a:tc>
                  <a:txBody>
                    <a:bodyPr/>
                    <a:lstStyle/>
                    <a:p>
                      <a:r>
                        <a:rPr lang="en-US" altLang="zh-CN" dirty="0" smtClean="0"/>
                        <a:t>Single Source Shortest Path</a:t>
                      </a:r>
                      <a:endParaRPr lang="zh-CN" altLang="en-US" dirty="0"/>
                    </a:p>
                  </a:txBody>
                  <a:tcPr/>
                </a:tc>
                <a:tc>
                  <a:txBody>
                    <a:bodyPr/>
                    <a:lstStyle/>
                    <a:p>
                      <a:r>
                        <a:rPr lang="en-US" altLang="zh-CN" dirty="0" smtClean="0"/>
                        <a:t>PageRank</a:t>
                      </a:r>
                      <a:endParaRPr lang="zh-CN" altLang="en-US" dirty="0"/>
                    </a:p>
                  </a:txBody>
                  <a:tcPr/>
                </a:tc>
                <a:extLst>
                  <a:ext uri="{0D108BD9-81ED-4DB2-BD59-A6C34878D82A}">
                    <a16:rowId xmlns:a16="http://schemas.microsoft.com/office/drawing/2014/main" val="10000"/>
                  </a:ext>
                </a:extLst>
              </a:tr>
              <a:tr h="999441">
                <a:tc>
                  <a:txBody>
                    <a:bodyPr/>
                    <a:lstStyle/>
                    <a:p>
                      <a:r>
                        <a:rPr lang="zh-CN" altLang="en-US" dirty="0" smtClean="0"/>
                        <a:t>影响范围</a:t>
                      </a:r>
                      <a:endParaRPr lang="zh-CN" altLang="en-US" dirty="0"/>
                    </a:p>
                  </a:txBody>
                  <a:tcPr/>
                </a:tc>
                <a:tc>
                  <a:txBody>
                    <a:bodyPr/>
                    <a:lstStyle/>
                    <a:p>
                      <a:r>
                        <a:rPr lang="zh-CN" altLang="en-US" dirty="0" smtClean="0"/>
                        <a:t>节点本身</a:t>
                      </a:r>
                      <a:endParaRPr lang="zh-CN" altLang="en-US" dirty="0"/>
                    </a:p>
                  </a:txBody>
                  <a:tcPr/>
                </a:tc>
                <a:tc>
                  <a:txBody>
                    <a:bodyPr/>
                    <a:lstStyle/>
                    <a:p>
                      <a:r>
                        <a:rPr lang="zh-CN" altLang="en-US" dirty="0" smtClean="0"/>
                        <a:t>节点及其邻接点</a:t>
                      </a:r>
                      <a:endParaRPr lang="zh-CN" altLang="en-US" dirty="0"/>
                    </a:p>
                  </a:txBody>
                  <a:tcPr/>
                </a:tc>
                <a:tc>
                  <a:txBody>
                    <a:bodyPr/>
                    <a:lstStyle/>
                    <a:p>
                      <a:r>
                        <a:rPr lang="zh-CN" altLang="en-US" dirty="0" smtClean="0"/>
                        <a:t>由节点向外延展的单向路径</a:t>
                      </a:r>
                      <a:endParaRPr lang="zh-CN" altLang="en-US" dirty="0"/>
                    </a:p>
                  </a:txBody>
                  <a:tcPr/>
                </a:tc>
                <a:tc>
                  <a:txBody>
                    <a:bodyPr/>
                    <a:lstStyle/>
                    <a:p>
                      <a:r>
                        <a:rPr lang="zh-CN" altLang="en-US" dirty="0" smtClean="0"/>
                        <a:t>节点所在的整个连通子图</a:t>
                      </a:r>
                      <a:endParaRPr lang="zh-CN" altLang="en-US" dirty="0"/>
                    </a:p>
                  </a:txBody>
                  <a:tcPr/>
                </a:tc>
                <a:extLst>
                  <a:ext uri="{0D108BD9-81ED-4DB2-BD59-A6C34878D82A}">
                    <a16:rowId xmlns:a16="http://schemas.microsoft.com/office/drawing/2014/main" val="10001"/>
                  </a:ext>
                </a:extLst>
              </a:tr>
              <a:tr h="999441">
                <a:tc>
                  <a:txBody>
                    <a:bodyPr/>
                    <a:lstStyle/>
                    <a:p>
                      <a:r>
                        <a:rPr lang="zh-CN" altLang="en-US" dirty="0" smtClean="0"/>
                        <a:t>计算次数</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受影响的节点仅计算一次</a:t>
                      </a:r>
                      <a:endParaRPr lang="zh-CN" altLang="en-US" dirty="0"/>
                    </a:p>
                  </a:txBody>
                  <a:tcPr/>
                </a:tc>
                <a:tc>
                  <a:txBody>
                    <a:bodyPr/>
                    <a:lstStyle/>
                    <a:p>
                      <a:r>
                        <a:rPr lang="zh-CN" altLang="en-US" dirty="0" smtClean="0"/>
                        <a:t>受影响节点多次迭代计算</a:t>
                      </a:r>
                      <a:endParaRPr lang="zh-CN" altLang="en-US" dirty="0"/>
                    </a:p>
                  </a:txBody>
                  <a:tcPr/>
                </a:tc>
                <a:extLst>
                  <a:ext uri="{0D108BD9-81ED-4DB2-BD59-A6C34878D82A}">
                    <a16:rowId xmlns:a16="http://schemas.microsoft.com/office/drawing/2014/main" val="10002"/>
                  </a:ext>
                </a:extLst>
              </a:tr>
              <a:tr h="999441">
                <a:tc>
                  <a:txBody>
                    <a:bodyPr/>
                    <a:lstStyle/>
                    <a:p>
                      <a:r>
                        <a:rPr lang="zh-CN" altLang="en-US" dirty="0" smtClean="0"/>
                        <a:t>计算顺序</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r>
                        <a:rPr lang="zh-CN" altLang="en-US" dirty="0" smtClean="0"/>
                        <a:t>计算结果与各个节点的计算顺序无关</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计算结果与各个节点的计算顺序相关</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grpSp>
        <p:nvGrpSpPr>
          <p:cNvPr id="8" name="组合 7"/>
          <p:cNvGrpSpPr/>
          <p:nvPr/>
        </p:nvGrpSpPr>
        <p:grpSpPr>
          <a:xfrm>
            <a:off x="356712" y="1900237"/>
            <a:ext cx="7785802" cy="3731305"/>
            <a:chOff x="1161416" y="734616"/>
            <a:chExt cx="10397488" cy="5287037"/>
          </a:xfrm>
        </p:grpSpPr>
        <p:sp>
          <p:nvSpPr>
            <p:cNvPr id="12" name="矩形 11"/>
            <p:cNvSpPr/>
            <p:nvPr/>
          </p:nvSpPr>
          <p:spPr>
            <a:xfrm>
              <a:off x="1161416" y="750153"/>
              <a:ext cx="6191884"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矩形 12"/>
            <p:cNvSpPr/>
            <p:nvPr/>
          </p:nvSpPr>
          <p:spPr>
            <a:xfrm>
              <a:off x="1185546" y="742385"/>
              <a:ext cx="10373358"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 name="矩形 10"/>
            <p:cNvSpPr/>
            <p:nvPr/>
          </p:nvSpPr>
          <p:spPr>
            <a:xfrm>
              <a:off x="1161416" y="734616"/>
              <a:ext cx="3829684" cy="5271500"/>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矩形 6"/>
            <p:cNvSpPr/>
            <p:nvPr/>
          </p:nvSpPr>
          <p:spPr>
            <a:xfrm>
              <a:off x="1161416" y="734617"/>
              <a:ext cx="3829684" cy="2196676"/>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pic>
          <p:nvPicPr>
            <p:cNvPr id="6" name="图片 5"/>
            <p:cNvPicPr>
              <a:picLocks noChangeAspect="1"/>
            </p:cNvPicPr>
            <p:nvPr/>
          </p:nvPicPr>
          <p:blipFill>
            <a:blip r:embed="rId3"/>
            <a:stretch>
              <a:fillRect/>
            </a:stretch>
          </p:blipFill>
          <p:spPr>
            <a:xfrm>
              <a:off x="1237617" y="750153"/>
              <a:ext cx="9869167" cy="5260782"/>
            </a:xfrm>
            <a:prstGeom prst="rect">
              <a:avLst/>
            </a:prstGeom>
          </p:spPr>
        </p:pic>
      </p:grpSp>
      <p:sp>
        <p:nvSpPr>
          <p:cNvPr id="19" name="文本框 18"/>
          <p:cNvSpPr txBox="1"/>
          <p:nvPr/>
        </p:nvSpPr>
        <p:spPr>
          <a:xfrm>
            <a:off x="3407204" y="1482015"/>
            <a:ext cx="2914030" cy="415498"/>
          </a:xfrm>
          <a:prstGeom prst="rect">
            <a:avLst/>
          </a:prstGeom>
          <a:noFill/>
        </p:spPr>
        <p:txBody>
          <a:bodyPr wrap="square" rtlCol="0">
            <a:spAutoFit/>
          </a:bodyPr>
          <a:lstStyle/>
          <a:p>
            <a:r>
              <a:rPr lang="zh-CN" altLang="en-US" sz="2100" dirty="0"/>
              <a:t>影响</a:t>
            </a:r>
            <a:r>
              <a:rPr lang="zh-CN" altLang="en-US" sz="2100" dirty="0" smtClean="0"/>
              <a:t>范围是不同的</a:t>
            </a:r>
            <a:endParaRPr lang="zh-CN" altLang="en-US" sz="2100" dirty="0"/>
          </a:p>
        </p:txBody>
      </p:sp>
    </p:spTree>
    <p:extLst>
      <p:ext uri="{BB962C8B-B14F-4D97-AF65-F5344CB8AC3E}">
        <p14:creationId xmlns:p14="http://schemas.microsoft.com/office/powerpoint/2010/main" val="65471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a:t>
            </a:r>
            <a:r>
              <a:rPr lang="zh-CN" altLang="en-US" dirty="0" smtClean="0"/>
              <a:t>、研究内容</a:t>
            </a:r>
            <a:r>
              <a:rPr lang="en-US" altLang="zh-CN" dirty="0" smtClean="0"/>
              <a:t>-</a:t>
            </a:r>
            <a:r>
              <a:rPr lang="zh-CN" altLang="en-US" sz="2400" dirty="0" smtClean="0"/>
              <a:t>模型</a:t>
            </a:r>
            <a:r>
              <a:rPr lang="zh-CN" altLang="en-US" sz="2400" dirty="0"/>
              <a:t>构建</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04900" y="1786292"/>
            <a:ext cx="13287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p:cNvGraphicFramePr>
            <a:graphicFrameLocks noChangeAspect="1"/>
          </p:cNvGraphicFramePr>
          <p:nvPr>
            <p:extLst/>
          </p:nvPr>
        </p:nvGraphicFramePr>
        <p:xfrm>
          <a:off x="1104900" y="2417658"/>
          <a:ext cx="6396846" cy="2625830"/>
        </p:xfrm>
        <a:graphic>
          <a:graphicData uri="http://schemas.openxmlformats.org/presentationml/2006/ole">
            <mc:AlternateContent xmlns:mc="http://schemas.openxmlformats.org/markup-compatibility/2006">
              <mc:Choice xmlns:v="urn:schemas-microsoft-com:vml" Requires="v">
                <p:oleObj spid="_x0000_s7186" name="Visio" r:id="rId4" imgW="10307769" imgH="4213807" progId="Visio.Drawing.15">
                  <p:embed/>
                </p:oleObj>
              </mc:Choice>
              <mc:Fallback>
                <p:oleObj name="Visio" r:id="rId4" imgW="10307769" imgH="421380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2417658"/>
                        <a:ext cx="6396846" cy="2625830"/>
                      </a:xfrm>
                      <a:prstGeom prst="rect">
                        <a:avLst/>
                      </a:prstGeom>
                      <a:noFill/>
                    </p:spPr>
                  </p:pic>
                </p:oleObj>
              </mc:Fallback>
            </mc:AlternateContent>
          </a:graphicData>
        </a:graphic>
      </p:graphicFrame>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17</a:t>
            </a:fld>
            <a:endParaRPr lang="zh-CN" altLang="en-US"/>
          </a:p>
        </p:txBody>
      </p:sp>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7" name="文本框 6"/>
          <p:cNvSpPr txBox="1"/>
          <p:nvPr/>
        </p:nvSpPr>
        <p:spPr>
          <a:xfrm>
            <a:off x="2196798" y="1488667"/>
            <a:ext cx="4006576" cy="415498"/>
          </a:xfrm>
          <a:prstGeom prst="rect">
            <a:avLst/>
          </a:prstGeom>
          <a:noFill/>
        </p:spPr>
        <p:txBody>
          <a:bodyPr wrap="square" rtlCol="0">
            <a:spAutoFit/>
          </a:bodyPr>
          <a:lstStyle/>
          <a:p>
            <a:r>
              <a:rPr lang="zh-CN" altLang="en-US" sz="2100" dirty="0"/>
              <a:t>基于状态更新的动态图计算模型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258079102"/>
              </p:ext>
            </p:extLst>
          </p:nvPr>
        </p:nvGraphicFramePr>
        <p:xfrm>
          <a:off x="1512306" y="2867521"/>
          <a:ext cx="5833858" cy="2021842"/>
        </p:xfrm>
        <a:graphic>
          <a:graphicData uri="http://schemas.openxmlformats.org/presentationml/2006/ole">
            <mc:AlternateContent xmlns:mc="http://schemas.openxmlformats.org/markup-compatibility/2006">
              <mc:Choice xmlns:v="urn:schemas-microsoft-com:vml" Requires="v">
                <p:oleObj spid="_x0000_s3298"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2867521"/>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4884501"/>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1927249"/>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1906203"/>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70860" y="2145891"/>
                <a:ext cx="4312803" cy="2516073"/>
              </a:xfrm>
              <a:prstGeom prst="rect">
                <a:avLst/>
              </a:prstGeom>
            </p:spPr>
            <p:txBody>
              <a:bodyPr wrap="square">
                <a:spAutoFit/>
              </a:bodyPr>
              <a:lstStyle/>
              <a:p>
                <a:pPr indent="200025" algn="just"/>
                <a:endParaRPr lang="en-US" altLang="zh-CN" kern="100" dirty="0" smtClean="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endParaRPr lang="en-US" altLang="zh-CN" sz="135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70860" y="2145891"/>
                <a:ext cx="4312803" cy="2516073"/>
              </a:xfrm>
              <a:prstGeom prst="rect">
                <a:avLst/>
              </a:prstGeom>
              <a:blipFill rotWithShape="0">
                <a:blip r:embed="rId2"/>
                <a:stretch>
                  <a:fillRect l="-1273" r="-6365"/>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4883663" y="1904642"/>
            <a:ext cx="2380384" cy="1761485"/>
          </a:xfrm>
          <a:prstGeom prst="rect">
            <a:avLst/>
          </a:prstGeom>
        </p:spPr>
      </p:pic>
      <p:sp>
        <p:nvSpPr>
          <p:cNvPr id="17" name="文本框 16"/>
          <p:cNvSpPr txBox="1"/>
          <p:nvPr/>
        </p:nvSpPr>
        <p:spPr>
          <a:xfrm>
            <a:off x="7264047" y="2299050"/>
            <a:ext cx="1693718" cy="923330"/>
          </a:xfrm>
          <a:prstGeom prst="rect">
            <a:avLst/>
          </a:prstGeom>
          <a:noFill/>
        </p:spPr>
        <p:txBody>
          <a:bodyPr wrap="square" rtlCol="0">
            <a:spAutoFit/>
          </a:bodyPr>
          <a:lstStyle/>
          <a:p>
            <a:r>
              <a:rPr lang="en-US" altLang="zh-CN" sz="1350" dirty="0"/>
              <a:t>State1 :</a:t>
            </a:r>
          </a:p>
          <a:p>
            <a:r>
              <a:rPr lang="zh-CN" altLang="en-US" sz="1350" dirty="0"/>
              <a:t>（</a:t>
            </a:r>
            <a:r>
              <a:rPr lang="en-US" altLang="zh-CN" sz="1350" dirty="0"/>
              <a:t>a,1</a:t>
            </a:r>
            <a:r>
              <a:rPr lang="zh-CN" altLang="en-US" sz="1350" dirty="0"/>
              <a:t>）</a:t>
            </a:r>
            <a:r>
              <a:rPr lang="en-US" altLang="zh-CN" sz="1350" dirty="0"/>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p>
        </p:txBody>
      </p:sp>
      <p:sp>
        <p:nvSpPr>
          <p:cNvPr id="18" name="文本框 17"/>
          <p:cNvSpPr txBox="1"/>
          <p:nvPr/>
        </p:nvSpPr>
        <p:spPr>
          <a:xfrm>
            <a:off x="7264047" y="4396507"/>
            <a:ext cx="1392382" cy="507831"/>
          </a:xfrm>
          <a:prstGeom prst="rect">
            <a:avLst/>
          </a:prstGeom>
          <a:noFill/>
        </p:spPr>
        <p:txBody>
          <a:bodyPr wrap="square" rtlCol="0">
            <a:spAutoFit/>
          </a:bodyPr>
          <a:lstStyle/>
          <a:p>
            <a:r>
              <a:rPr lang="en-US" altLang="zh-CN" sz="1350" dirty="0"/>
              <a:t>Event:</a:t>
            </a:r>
          </a:p>
          <a:p>
            <a:r>
              <a:rPr lang="en-US" altLang="zh-CN" sz="1350" dirty="0"/>
              <a:t>Z = (e(a, f)</a:t>
            </a:r>
            <a:r>
              <a:rPr lang="zh-CN" altLang="en-US" sz="1350" dirty="0"/>
              <a:t>，</a:t>
            </a:r>
            <a:r>
              <a:rPr lang="en-US" altLang="zh-CN" sz="1350" dirty="0"/>
              <a:t>add)</a:t>
            </a:r>
            <a:endParaRPr lang="zh-CN" altLang="en-US" sz="1350" dirty="0"/>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6203373" y="4176200"/>
            <a:ext cx="437324" cy="1196598"/>
          </a:xfrm>
          <a:prstGeom prst="rect">
            <a:avLst/>
          </a:prstGeom>
        </p:spPr>
      </p:pic>
    </p:spTree>
    <p:extLst>
      <p:ext uri="{BB962C8B-B14F-4D97-AF65-F5344CB8AC3E}">
        <p14:creationId xmlns:p14="http://schemas.microsoft.com/office/powerpoint/2010/main" val="3767807175"/>
      </p:ext>
    </p:extLst>
  </p:cSld>
  <p:clrMapOvr>
    <a:masterClrMapping/>
  </p:clrMapOvr>
  <mc:AlternateContent xmlns:mc="http://schemas.openxmlformats.org/markup-compatibility/2006" xmlns:p14="http://schemas.microsoft.com/office/powerpoint/2010/main">
    <mc:Choice Requires="p14">
      <p:transition spd="slow" p14:dur="2000" advTm="2420"/>
    </mc:Choice>
    <mc:Fallback xmlns="">
      <p:transition spd="slow" advTm="242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背景和现状</a:t>
            </a:r>
            <a:endParaRPr lang="en-US" altLang="zh-CN" dirty="0" smtClean="0"/>
          </a:p>
          <a:p>
            <a:r>
              <a:rPr lang="zh-CN" altLang="en-US" dirty="0" smtClean="0"/>
              <a:t>研究</a:t>
            </a:r>
            <a:r>
              <a:rPr lang="zh-CN" altLang="en-US" dirty="0"/>
              <a:t>目标</a:t>
            </a:r>
            <a:endParaRPr lang="en-US" altLang="zh-CN" dirty="0" smtClean="0"/>
          </a:p>
          <a:p>
            <a:r>
              <a:rPr lang="zh-CN" altLang="en-US" dirty="0" smtClean="0"/>
              <a:t>研究内容</a:t>
            </a:r>
            <a:endParaRPr lang="en-US" altLang="zh-CN" dirty="0" smtClean="0"/>
          </a:p>
          <a:p>
            <a:r>
              <a:rPr lang="zh-CN" altLang="en-US" dirty="0" smtClean="0"/>
              <a:t>系统设计与实现</a:t>
            </a:r>
            <a:endParaRPr lang="en-US" altLang="zh-CN" dirty="0" smtClean="0"/>
          </a:p>
          <a:p>
            <a:r>
              <a:rPr lang="zh-CN" altLang="en-US" dirty="0" smtClean="0"/>
              <a:t>系统验证</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3080"/>
    </mc:Choice>
    <mc:Fallback xmlns="">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58324" y="1893217"/>
                <a:ext cx="5167067" cy="923330"/>
              </a:xfrm>
              <a:prstGeom prst="rect">
                <a:avLst/>
              </a:prstGeom>
            </p:spPr>
            <p:txBody>
              <a:bodyPr wrap="square">
                <a:spAutoFit/>
              </a:bodyPr>
              <a:lstStyle/>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en-US" dirty="0"/>
                  <a:t>（</a:t>
                </a:r>
                <a:r>
                  <a:rPr lang="en-US" altLang="zh-CN" dirty="0"/>
                  <a:t>3</a:t>
                </a:r>
                <a:r>
                  <a:rPr lang="zh-CN" altLang="en-US" dirty="0"/>
                  <a:t>）</a:t>
                </a:r>
                <a:r>
                  <a:rPr lang="zh-CN" altLang="zh-CN" dirty="0"/>
                  <a:t>定义图的</a:t>
                </a:r>
                <a14:m>
                  <m:oMath xmlns:m="http://schemas.openxmlformats.org/officeDocument/2006/math">
                    <m:r>
                      <a:rPr lang="en-US" altLang="zh-CN" i="1">
                        <a:latin typeface="Cambria Math" panose="02040503050406030204" pitchFamily="18" charset="0"/>
                      </a:rPr>
                      <m:t>𝑈𝑝𝑑𝑎𝑡𝑒</m:t>
                    </m:r>
                  </m:oMath>
                </a14:m>
                <a:r>
                  <a:rPr lang="zh-CN" altLang="zh-CN" dirty="0"/>
                  <a:t>方法：</a:t>
                </a:r>
              </a:p>
              <a:p>
                <a:r>
                  <a:rPr lang="en-US" altLang="zh-CN" dirty="0"/>
                  <a:t>	</a:t>
                </a:r>
                <a:endParaRPr lang="en-US" altLang="zh-CN"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5725391" y="4202422"/>
            <a:ext cx="1693718" cy="923330"/>
          </a:xfrm>
          <a:prstGeom prst="rect">
            <a:avLst/>
          </a:prstGeom>
          <a:noFill/>
        </p:spPr>
        <p:txBody>
          <a:bodyPr wrap="square" rtlCol="0">
            <a:spAutoFit/>
          </a:bodyPr>
          <a:lstStyle/>
          <a:p>
            <a:r>
              <a:rPr lang="en-US" altLang="zh-CN" sz="1350" dirty="0"/>
              <a:t>State2 :</a:t>
            </a:r>
          </a:p>
          <a:p>
            <a:r>
              <a:rPr lang="zh-CN" altLang="en-US" sz="1350" dirty="0">
                <a:solidFill>
                  <a:srgbClr val="ED7D31"/>
                </a:solidFill>
              </a:rPr>
              <a:t>（</a:t>
            </a:r>
            <a:r>
              <a:rPr lang="en-US" altLang="zh-CN" sz="1350" dirty="0">
                <a:solidFill>
                  <a:srgbClr val="ED7D31"/>
                </a:solidFill>
              </a:rPr>
              <a:t>a,2</a:t>
            </a:r>
            <a:r>
              <a:rPr lang="zh-CN" altLang="en-US" sz="1350" dirty="0">
                <a:solidFill>
                  <a:srgbClr val="ED7D31"/>
                </a:solidFill>
              </a:rPr>
              <a:t>）</a:t>
            </a:r>
            <a:r>
              <a:rPr lang="en-US" altLang="zh-CN" sz="1350" dirty="0">
                <a:solidFill>
                  <a:srgbClr val="ED7D31"/>
                </a:solidFill>
              </a:rPr>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r>
              <a:rPr lang="zh-CN" altLang="en-US" sz="1350" dirty="0">
                <a:solidFill>
                  <a:srgbClr val="ED7D31"/>
                </a:solidFill>
              </a:rPr>
              <a:t>（</a:t>
            </a:r>
            <a:r>
              <a:rPr lang="en-US" altLang="zh-CN" sz="1350" dirty="0">
                <a:solidFill>
                  <a:srgbClr val="ED7D31"/>
                </a:solidFill>
              </a:rPr>
              <a:t>f,1</a:t>
            </a:r>
            <a:r>
              <a:rPr lang="zh-CN" altLang="en-US" sz="1350" dirty="0">
                <a:solidFill>
                  <a:srgbClr val="ED7D31"/>
                </a:solidFill>
              </a:rPr>
              <a:t>）</a:t>
            </a:r>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487818" y="2206878"/>
            <a:ext cx="2435714" cy="1714286"/>
          </a:xfrm>
          <a:prstGeom prst="rect">
            <a:avLst/>
          </a:prstGeom>
        </p:spPr>
      </p:pic>
      <p:pic>
        <p:nvPicPr>
          <p:cNvPr id="4" name="图片 3"/>
          <p:cNvPicPr>
            <a:picLocks noChangeAspect="1"/>
          </p:cNvPicPr>
          <p:nvPr/>
        </p:nvPicPr>
        <p:blipFill>
          <a:blip r:embed="rId4"/>
          <a:stretch>
            <a:fillRect/>
          </a:stretch>
        </p:blipFill>
        <p:spPr>
          <a:xfrm>
            <a:off x="1498742" y="2516228"/>
            <a:ext cx="2753943" cy="3144086"/>
          </a:xfrm>
          <a:prstGeom prst="rect">
            <a:avLst/>
          </a:prstGeom>
        </p:spPr>
      </p:pic>
    </p:spTree>
    <p:extLst>
      <p:ext uri="{BB962C8B-B14F-4D97-AF65-F5344CB8AC3E}">
        <p14:creationId xmlns:p14="http://schemas.microsoft.com/office/powerpoint/2010/main" val="371076836"/>
      </p:ext>
    </p:extLst>
  </p:cSld>
  <p:clrMapOvr>
    <a:masterClrMapping/>
  </p:clrMapOvr>
  <mc:AlternateContent xmlns:mc="http://schemas.openxmlformats.org/markup-compatibility/2006" xmlns:p14="http://schemas.microsoft.com/office/powerpoint/2010/main">
    <mc:Choice Requires="p14">
      <p:transition spd="slow" p14:dur="2000" advTm="855"/>
    </mc:Choice>
    <mc:Fallback xmlns="">
      <p:transition spd="slow" advTm="85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立方体 11"/>
          <p:cNvSpPr/>
          <p:nvPr/>
        </p:nvSpPr>
        <p:spPr>
          <a:xfrm>
            <a:off x="3172595" y="4001323"/>
            <a:ext cx="3673795" cy="1461329"/>
          </a:xfrm>
          <a:prstGeom prst="cube">
            <a:avLst>
              <a:gd name="adj" fmla="val 58148"/>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7" name="立方体 56"/>
          <p:cNvSpPr/>
          <p:nvPr/>
        </p:nvSpPr>
        <p:spPr>
          <a:xfrm>
            <a:off x="3168652" y="2460745"/>
            <a:ext cx="3673794" cy="2370664"/>
          </a:xfrm>
          <a:prstGeom prst="cube">
            <a:avLst>
              <a:gd name="adj" fmla="val 35329"/>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grpSp>
        <p:nvGrpSpPr>
          <p:cNvPr id="48" name="组合 47"/>
          <p:cNvGrpSpPr/>
          <p:nvPr/>
        </p:nvGrpSpPr>
        <p:grpSpPr>
          <a:xfrm>
            <a:off x="4029622" y="4442670"/>
            <a:ext cx="3740510" cy="569408"/>
            <a:chOff x="4029622" y="4442670"/>
            <a:chExt cx="3740510" cy="569408"/>
          </a:xfrm>
        </p:grpSpPr>
        <p:sp>
          <p:nvSpPr>
            <p:cNvPr id="10" name="文本框 9"/>
            <p:cNvSpPr txBox="1"/>
            <p:nvPr/>
          </p:nvSpPr>
          <p:spPr>
            <a:xfrm>
              <a:off x="6478360" y="4442670"/>
              <a:ext cx="1291772" cy="369332"/>
            </a:xfrm>
            <a:prstGeom prst="rect">
              <a:avLst/>
            </a:prstGeom>
            <a:noFill/>
          </p:spPr>
          <p:txBody>
            <a:bodyPr wrap="square" rtlCol="0">
              <a:spAutoFit/>
            </a:bodyPr>
            <a:lstStyle/>
            <a:p>
              <a:r>
                <a:rPr lang="zh-CN" altLang="en-US" dirty="0"/>
                <a:t>更新</a:t>
              </a:r>
              <a:r>
                <a:rPr lang="zh-CN" altLang="en-US" dirty="0" smtClean="0"/>
                <a:t>次数</a:t>
              </a:r>
              <a:endParaRPr lang="zh-CN" altLang="en-US" dirty="0"/>
            </a:p>
          </p:txBody>
        </p:sp>
        <p:grpSp>
          <p:nvGrpSpPr>
            <p:cNvPr id="47" name="组合 46"/>
            <p:cNvGrpSpPr/>
            <p:nvPr/>
          </p:nvGrpSpPr>
          <p:grpSpPr>
            <a:xfrm>
              <a:off x="4029622" y="4563686"/>
              <a:ext cx="2457903" cy="448392"/>
              <a:chOff x="4029622" y="4563686"/>
              <a:chExt cx="2457903" cy="448392"/>
            </a:xfrm>
          </p:grpSpPr>
          <p:cxnSp>
            <p:nvCxnSpPr>
              <p:cNvPr id="7" name="直接箭头连接符 6"/>
              <p:cNvCxnSpPr/>
              <p:nvPr/>
            </p:nvCxnSpPr>
            <p:spPr>
              <a:xfrm flipV="1">
                <a:off x="4029622" y="4627336"/>
                <a:ext cx="2457903"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08860" y="4642746"/>
                <a:ext cx="654958" cy="369332"/>
              </a:xfrm>
              <a:prstGeom prst="rect">
                <a:avLst/>
              </a:prstGeom>
              <a:noFill/>
            </p:spPr>
            <p:txBody>
              <a:bodyPr wrap="square" rtlCol="0">
                <a:spAutoFit/>
              </a:bodyPr>
              <a:lstStyle/>
              <a:p>
                <a:r>
                  <a:rPr lang="zh-CN" altLang="en-US" dirty="0" smtClean="0"/>
                  <a:t>一次</a:t>
                </a:r>
                <a:endParaRPr lang="zh-CN" altLang="en-US" dirty="0"/>
              </a:p>
            </p:txBody>
          </p:sp>
          <p:sp>
            <p:nvSpPr>
              <p:cNvPr id="24" name="文本框 23"/>
              <p:cNvSpPr txBox="1"/>
              <p:nvPr/>
            </p:nvSpPr>
            <p:spPr>
              <a:xfrm>
                <a:off x="5431518" y="4640393"/>
                <a:ext cx="654958" cy="369332"/>
              </a:xfrm>
              <a:prstGeom prst="rect">
                <a:avLst/>
              </a:prstGeom>
              <a:noFill/>
            </p:spPr>
            <p:txBody>
              <a:bodyPr wrap="square" rtlCol="0">
                <a:spAutoFit/>
              </a:bodyPr>
              <a:lstStyle/>
              <a:p>
                <a:r>
                  <a:rPr lang="zh-CN" altLang="en-US" dirty="0"/>
                  <a:t>多</a:t>
                </a:r>
                <a:r>
                  <a:rPr lang="zh-CN" altLang="en-US" dirty="0" smtClean="0"/>
                  <a:t>次</a:t>
                </a:r>
                <a:endParaRPr lang="zh-CN" altLang="en-US" dirty="0"/>
              </a:p>
            </p:txBody>
          </p:sp>
          <p:cxnSp>
            <p:nvCxnSpPr>
              <p:cNvPr id="28" name="直接连接符 27"/>
              <p:cNvCxnSpPr/>
              <p:nvPr/>
            </p:nvCxnSpPr>
            <p:spPr>
              <a:xfrm flipV="1">
                <a:off x="5728061" y="4563686"/>
                <a:ext cx="0" cy="700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1496438" y="4627336"/>
            <a:ext cx="2530370" cy="1560402"/>
            <a:chOff x="1496438" y="4627336"/>
            <a:chExt cx="2530370" cy="1560402"/>
          </a:xfrm>
        </p:grpSpPr>
        <p:cxnSp>
          <p:nvCxnSpPr>
            <p:cNvPr id="17" name="直接箭头连接符 16"/>
            <p:cNvCxnSpPr/>
            <p:nvPr/>
          </p:nvCxnSpPr>
          <p:spPr>
            <a:xfrm flipH="1">
              <a:off x="2525486" y="4627336"/>
              <a:ext cx="1501322" cy="147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496438" y="5818406"/>
              <a:ext cx="1295400" cy="369332"/>
            </a:xfrm>
            <a:prstGeom prst="rect">
              <a:avLst/>
            </a:prstGeom>
            <a:noFill/>
          </p:spPr>
          <p:txBody>
            <a:bodyPr wrap="square" rtlCol="0">
              <a:spAutoFit/>
            </a:bodyPr>
            <a:lstStyle/>
            <a:p>
              <a:r>
                <a:rPr lang="zh-CN" altLang="en-US" dirty="0" smtClean="0"/>
                <a:t>更新顺序</a:t>
              </a:r>
              <a:endParaRPr lang="zh-CN" altLang="en-US" dirty="0"/>
            </a:p>
          </p:txBody>
        </p:sp>
        <p:sp>
          <p:nvSpPr>
            <p:cNvPr id="26" name="文本框 25"/>
            <p:cNvSpPr txBox="1"/>
            <p:nvPr/>
          </p:nvSpPr>
          <p:spPr>
            <a:xfrm>
              <a:off x="2962822" y="4825059"/>
              <a:ext cx="870856" cy="369332"/>
            </a:xfrm>
            <a:prstGeom prst="rect">
              <a:avLst/>
            </a:prstGeom>
            <a:noFill/>
          </p:spPr>
          <p:txBody>
            <a:bodyPr wrap="square" rtlCol="0">
              <a:spAutoFit/>
            </a:bodyPr>
            <a:lstStyle/>
            <a:p>
              <a:r>
                <a:rPr lang="zh-CN" altLang="en-US" dirty="0" smtClean="0"/>
                <a:t>无关</a:t>
              </a:r>
              <a:endParaRPr lang="zh-CN" altLang="en-US" dirty="0"/>
            </a:p>
          </p:txBody>
        </p:sp>
        <p:sp>
          <p:nvSpPr>
            <p:cNvPr id="27" name="文本框 26"/>
            <p:cNvSpPr txBox="1"/>
            <p:nvPr/>
          </p:nvSpPr>
          <p:spPr>
            <a:xfrm>
              <a:off x="2475324" y="5262636"/>
              <a:ext cx="870856" cy="369332"/>
            </a:xfrm>
            <a:prstGeom prst="rect">
              <a:avLst/>
            </a:prstGeom>
            <a:noFill/>
          </p:spPr>
          <p:txBody>
            <a:bodyPr wrap="square" rtlCol="0">
              <a:spAutoFit/>
            </a:bodyPr>
            <a:lstStyle/>
            <a:p>
              <a:r>
                <a:rPr lang="zh-CN" altLang="en-US" dirty="0" smtClean="0"/>
                <a:t>相关</a:t>
              </a:r>
              <a:endParaRPr lang="zh-CN" altLang="en-US" dirty="0"/>
            </a:p>
          </p:txBody>
        </p:sp>
        <p:cxnSp>
          <p:nvCxnSpPr>
            <p:cNvPr id="25" name="直接连接符 24"/>
            <p:cNvCxnSpPr>
              <a:stCxn id="26" idx="2"/>
              <a:endCxn id="26" idx="2"/>
            </p:cNvCxnSpPr>
            <p:nvPr/>
          </p:nvCxnSpPr>
          <p:spPr>
            <a:xfrm>
              <a:off x="3398250" y="51943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525156" y="5024965"/>
              <a:ext cx="0" cy="7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60336" y="5479439"/>
              <a:ext cx="0" cy="7763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箭头连接符 13"/>
          <p:cNvCxnSpPr/>
          <p:nvPr/>
        </p:nvCxnSpPr>
        <p:spPr>
          <a:xfrm flipH="1" flipV="1">
            <a:off x="3988707" y="2277901"/>
            <a:ext cx="6351" cy="236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70925" y="1908569"/>
            <a:ext cx="1161143" cy="369332"/>
          </a:xfrm>
          <a:prstGeom prst="rect">
            <a:avLst/>
          </a:prstGeom>
          <a:noFill/>
        </p:spPr>
        <p:txBody>
          <a:bodyPr wrap="square" rtlCol="0">
            <a:spAutoFit/>
          </a:bodyPr>
          <a:lstStyle/>
          <a:p>
            <a:r>
              <a:rPr lang="zh-CN" altLang="en-US" dirty="0" smtClean="0"/>
              <a:t>更新范围</a:t>
            </a:r>
            <a:endParaRPr lang="zh-CN" altLang="en-US" dirty="0"/>
          </a:p>
        </p:txBody>
      </p:sp>
      <p:sp>
        <p:nvSpPr>
          <p:cNvPr id="20" name="文本框 19"/>
          <p:cNvSpPr txBox="1"/>
          <p:nvPr/>
        </p:nvSpPr>
        <p:spPr>
          <a:xfrm>
            <a:off x="3366409" y="3865869"/>
            <a:ext cx="669923" cy="369332"/>
          </a:xfrm>
          <a:prstGeom prst="rect">
            <a:avLst/>
          </a:prstGeom>
          <a:noFill/>
        </p:spPr>
        <p:txBody>
          <a:bodyPr wrap="square" rtlCol="0">
            <a:spAutoFit/>
          </a:bodyPr>
          <a:lstStyle/>
          <a:p>
            <a:r>
              <a:rPr lang="zh-CN" altLang="en-US" dirty="0" smtClean="0"/>
              <a:t>自身</a:t>
            </a:r>
            <a:endParaRPr lang="zh-CN" altLang="en-US" dirty="0"/>
          </a:p>
        </p:txBody>
      </p:sp>
      <p:sp>
        <p:nvSpPr>
          <p:cNvPr id="21" name="文本框 20"/>
          <p:cNvSpPr txBox="1"/>
          <p:nvPr/>
        </p:nvSpPr>
        <p:spPr>
          <a:xfrm>
            <a:off x="3140845" y="3316807"/>
            <a:ext cx="870856" cy="369332"/>
          </a:xfrm>
          <a:prstGeom prst="rect">
            <a:avLst/>
          </a:prstGeom>
          <a:noFill/>
        </p:spPr>
        <p:txBody>
          <a:bodyPr wrap="square" rtlCol="0">
            <a:spAutoFit/>
          </a:bodyPr>
          <a:lstStyle/>
          <a:p>
            <a:r>
              <a:rPr lang="zh-CN" altLang="en-US" dirty="0"/>
              <a:t>邻接点</a:t>
            </a:r>
          </a:p>
        </p:txBody>
      </p:sp>
      <p:sp>
        <p:nvSpPr>
          <p:cNvPr id="22" name="文本框 21"/>
          <p:cNvSpPr txBox="1"/>
          <p:nvPr/>
        </p:nvSpPr>
        <p:spPr>
          <a:xfrm>
            <a:off x="3140845" y="2833251"/>
            <a:ext cx="870856" cy="369332"/>
          </a:xfrm>
          <a:prstGeom prst="rect">
            <a:avLst/>
          </a:prstGeom>
          <a:noFill/>
        </p:spPr>
        <p:txBody>
          <a:bodyPr wrap="square" rtlCol="0">
            <a:spAutoFit/>
          </a:bodyPr>
          <a:lstStyle/>
          <a:p>
            <a:r>
              <a:rPr lang="zh-CN" altLang="en-US" dirty="0"/>
              <a:t>连通图</a:t>
            </a:r>
          </a:p>
        </p:txBody>
      </p:sp>
      <p:sp>
        <p:nvSpPr>
          <p:cNvPr id="31" name="文本框 30"/>
          <p:cNvSpPr txBox="1"/>
          <p:nvPr/>
        </p:nvSpPr>
        <p:spPr>
          <a:xfrm>
            <a:off x="3124202" y="2266196"/>
            <a:ext cx="870856" cy="369332"/>
          </a:xfrm>
          <a:prstGeom prst="rect">
            <a:avLst/>
          </a:prstGeom>
          <a:noFill/>
        </p:spPr>
        <p:txBody>
          <a:bodyPr wrap="square" rtlCol="0">
            <a:spAutoFit/>
          </a:bodyPr>
          <a:lstStyle/>
          <a:p>
            <a:r>
              <a:rPr lang="zh-CN" altLang="en-US" dirty="0"/>
              <a:t>整个</a:t>
            </a:r>
            <a:r>
              <a:rPr lang="zh-CN" altLang="en-US" dirty="0" smtClean="0"/>
              <a:t>图</a:t>
            </a:r>
            <a:endParaRPr lang="zh-CN" altLang="en-US" dirty="0"/>
          </a:p>
        </p:txBody>
      </p:sp>
      <p:cxnSp>
        <p:nvCxnSpPr>
          <p:cNvPr id="16" name="直接连接符 15"/>
          <p:cNvCxnSpPr/>
          <p:nvPr/>
        </p:nvCxnSpPr>
        <p:spPr>
          <a:xfrm flipV="1">
            <a:off x="4833164" y="4550986"/>
            <a:ext cx="0" cy="7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88706" y="4022993"/>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88706" y="34769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88706" y="29943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82811" y="2450862"/>
            <a:ext cx="75294"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748520" y="5005490"/>
            <a:ext cx="1916340" cy="369332"/>
          </a:xfrm>
          <a:prstGeom prst="rect">
            <a:avLst/>
          </a:prstGeom>
          <a:noFill/>
        </p:spPr>
        <p:txBody>
          <a:bodyPr wrap="square" rtlCol="0">
            <a:spAutoFit/>
          </a:bodyPr>
          <a:lstStyle/>
          <a:p>
            <a:r>
              <a:rPr lang="zh-CN" altLang="en-US" dirty="0" smtClean="0"/>
              <a:t>独立状态更新</a:t>
            </a:r>
            <a:endParaRPr lang="zh-CN" altLang="en-US" dirty="0"/>
          </a:p>
        </p:txBody>
      </p:sp>
      <p:sp>
        <p:nvSpPr>
          <p:cNvPr id="58" name="文本框 57"/>
          <p:cNvSpPr txBox="1"/>
          <p:nvPr/>
        </p:nvSpPr>
        <p:spPr>
          <a:xfrm>
            <a:off x="4192195" y="3542987"/>
            <a:ext cx="1647825" cy="369332"/>
          </a:xfrm>
          <a:prstGeom prst="rect">
            <a:avLst/>
          </a:prstGeom>
          <a:noFill/>
        </p:spPr>
        <p:txBody>
          <a:bodyPr wrap="square" rtlCol="0">
            <a:spAutoFit/>
          </a:bodyPr>
          <a:lstStyle/>
          <a:p>
            <a:r>
              <a:rPr lang="zh-CN" altLang="en-US" dirty="0" smtClean="0"/>
              <a:t>关联状态更新</a:t>
            </a:r>
            <a:endParaRPr lang="zh-CN" altLang="en-US" dirty="0"/>
          </a:p>
        </p:txBody>
      </p:sp>
      <p:cxnSp>
        <p:nvCxnSpPr>
          <p:cNvPr id="60" name="直接连接符 59"/>
          <p:cNvCxnSpPr/>
          <p:nvPr/>
        </p:nvCxnSpPr>
        <p:spPr>
          <a:xfrm flipH="1">
            <a:off x="3168653" y="4017516"/>
            <a:ext cx="823229" cy="81389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000708" y="4017516"/>
            <a:ext cx="2841738" cy="358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7" grpId="0" animBg="1"/>
      <p:bldP spid="56"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587226"/>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549230" y="2587226"/>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68751" y="2271451"/>
            <a:ext cx="1438650"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节点将如何进行更新呢？</a:t>
            </a:r>
          </a:p>
        </p:txBody>
      </p:sp>
      <p:pic>
        <p:nvPicPr>
          <p:cNvPr id="4" name="图片 3"/>
          <p:cNvPicPr>
            <a:picLocks noChangeAspect="1"/>
          </p:cNvPicPr>
          <p:nvPr/>
        </p:nvPicPr>
        <p:blipFill>
          <a:blip r:embed="rId2"/>
          <a:stretch>
            <a:fillRect/>
          </a:stretch>
        </p:blipFill>
        <p:spPr>
          <a:xfrm>
            <a:off x="2972017" y="2847144"/>
            <a:ext cx="3348291" cy="3034125"/>
          </a:xfrm>
          <a:prstGeom prst="rect">
            <a:avLst/>
          </a:prstGeom>
        </p:spPr>
      </p:pic>
    </p:spTree>
    <p:extLst>
      <p:ext uri="{BB962C8B-B14F-4D97-AF65-F5344CB8AC3E}">
        <p14:creationId xmlns:p14="http://schemas.microsoft.com/office/powerpoint/2010/main" val="1718202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5" y="1533205"/>
            <a:ext cx="4426213"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关联状态的存储和更新：串行更新</a:t>
            </a:r>
            <a:endParaRPr lang="en-US" altLang="zh-CN" sz="2100" kern="100" dirty="0">
              <a:latin typeface="Calibri" panose="020F0502020204030204" pitchFamily="34" charset="0"/>
              <a:cs typeface="Times New Roman" panose="02020603050405020304" pitchFamily="18" charset="0"/>
            </a:endParaRPr>
          </a:p>
        </p:txBody>
      </p:sp>
      <p:sp>
        <p:nvSpPr>
          <p:cNvPr id="15" name="文本框 14"/>
          <p:cNvSpPr txBox="1"/>
          <p:nvPr/>
        </p:nvSpPr>
        <p:spPr>
          <a:xfrm>
            <a:off x="1423555" y="2166505"/>
            <a:ext cx="2743200" cy="507831"/>
          </a:xfrm>
          <a:prstGeom prst="rect">
            <a:avLst/>
          </a:prstGeom>
          <a:noFill/>
        </p:spPr>
        <p:txBody>
          <a:bodyPr wrap="square" rtlCol="0">
            <a:spAutoFit/>
          </a:bodyPr>
          <a:lstStyle/>
          <a:p>
            <a:r>
              <a:rPr lang="en-US" altLang="zh-CN" sz="1350" dirty="0"/>
              <a:t>a</a:t>
            </a:r>
            <a:r>
              <a:rPr lang="zh-CN" altLang="en-US" sz="1350" dirty="0"/>
              <a:t>节点先对其影响的节点进行更新，在此更新阶段，其他节点不更新</a:t>
            </a:r>
          </a:p>
        </p:txBody>
      </p:sp>
      <p:sp>
        <p:nvSpPr>
          <p:cNvPr id="16" name="文本框 15"/>
          <p:cNvSpPr txBox="1"/>
          <p:nvPr/>
        </p:nvSpPr>
        <p:spPr>
          <a:xfrm>
            <a:off x="5340926" y="2166505"/>
            <a:ext cx="2743200" cy="507831"/>
          </a:xfrm>
          <a:prstGeom prst="rect">
            <a:avLst/>
          </a:prstGeom>
          <a:noFill/>
        </p:spPr>
        <p:txBody>
          <a:bodyPr wrap="square" rtlCol="0">
            <a:spAutoFit/>
          </a:bodyPr>
          <a:lstStyle/>
          <a:p>
            <a:r>
              <a:rPr lang="en-US" altLang="zh-CN" sz="1350" dirty="0"/>
              <a:t>a</a:t>
            </a:r>
            <a:r>
              <a:rPr lang="zh-CN" altLang="en-US" sz="1350" dirty="0"/>
              <a:t>节点更新完毕之后，</a:t>
            </a:r>
            <a:r>
              <a:rPr lang="en-US" altLang="zh-CN" sz="1350" dirty="0"/>
              <a:t>e</a:t>
            </a:r>
            <a:r>
              <a:rPr lang="zh-CN" altLang="en-US" sz="1350" dirty="0"/>
              <a:t>节点再对其影响的节点进行更新</a:t>
            </a:r>
          </a:p>
        </p:txBody>
      </p:sp>
      <p:sp>
        <p:nvSpPr>
          <p:cNvPr id="17" name="右箭头 16"/>
          <p:cNvSpPr/>
          <p:nvPr/>
        </p:nvSpPr>
        <p:spPr>
          <a:xfrm>
            <a:off x="4331681" y="2249632"/>
            <a:ext cx="759865" cy="301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p:cNvPicPr>
            <a:picLocks noChangeAspect="1"/>
          </p:cNvPicPr>
          <p:nvPr/>
        </p:nvPicPr>
        <p:blipFill>
          <a:blip r:embed="rId2"/>
          <a:stretch>
            <a:fillRect/>
          </a:stretch>
        </p:blipFill>
        <p:spPr>
          <a:xfrm>
            <a:off x="1197951" y="2714786"/>
            <a:ext cx="3194407" cy="3034125"/>
          </a:xfrm>
          <a:prstGeom prst="rect">
            <a:avLst/>
          </a:prstGeom>
        </p:spPr>
      </p:pic>
      <p:pic>
        <p:nvPicPr>
          <p:cNvPr id="5" name="图片 4"/>
          <p:cNvPicPr>
            <a:picLocks noChangeAspect="1"/>
          </p:cNvPicPr>
          <p:nvPr/>
        </p:nvPicPr>
        <p:blipFill>
          <a:blip r:embed="rId3"/>
          <a:stretch>
            <a:fillRect/>
          </a:stretch>
        </p:blipFill>
        <p:spPr>
          <a:xfrm>
            <a:off x="5091546" y="2674336"/>
            <a:ext cx="3194407" cy="3034125"/>
          </a:xfrm>
          <a:prstGeom prst="rect">
            <a:avLst/>
          </a:prstGeom>
        </p:spPr>
      </p:pic>
    </p:spTree>
    <p:extLst>
      <p:ext uri="{BB962C8B-B14F-4D97-AF65-F5344CB8AC3E}">
        <p14:creationId xmlns:p14="http://schemas.microsoft.com/office/powerpoint/2010/main" val="2654290422"/>
      </p:ext>
    </p:extLst>
  </p:cSld>
  <p:clrMapOvr>
    <a:masterClrMapping/>
  </p:clrMapOvr>
  <mc:AlternateContent xmlns:mc="http://schemas.openxmlformats.org/markup-compatibility/2006" xmlns:p14="http://schemas.microsoft.com/office/powerpoint/2010/main">
    <mc:Choice Requires="p14">
      <p:transition spd="slow" p14:dur="2000" advTm="23684"/>
    </mc:Choice>
    <mc:Fallback xmlns="">
      <p:transition spd="slow" advTm="2368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983923" y="1533205"/>
            <a:ext cx="4695517" cy="738664"/>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关联状态的存储和更新：半并行更新</a:t>
            </a: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圆角矩形标注 5"/>
              <p:cNvSpPr/>
              <p:nvPr/>
            </p:nvSpPr>
            <p:spPr>
              <a:xfrm>
                <a:off x="1839191" y="2478241"/>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节点的更新，记录为</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𝑎</m:t>
                        </m:r>
                      </m:sub>
                    </m:sSub>
                  </m:oMath>
                </a14:m>
                <a:endParaRPr lang="zh-CN" altLang="en-US" sz="1350" dirty="0"/>
              </a:p>
            </p:txBody>
          </p:sp>
        </mc:Choice>
        <mc:Fallback xmlns="">
          <p:sp>
            <p:nvSpPr>
              <p:cNvPr id="6" name="圆角矩形标注 5"/>
              <p:cNvSpPr>
                <a:spLocks noRot="1" noChangeAspect="1" noMove="1" noResize="1" noEditPoints="1" noAdjustHandles="1" noChangeArrowheads="1" noChangeShapeType="1" noTextEdit="1"/>
              </p:cNvSpPr>
              <p:nvPr/>
            </p:nvSpPr>
            <p:spPr>
              <a:xfrm>
                <a:off x="2452255" y="2161321"/>
                <a:ext cx="2410690" cy="1094509"/>
              </a:xfrm>
              <a:prstGeom prst="wedgeRoundRectCallout">
                <a:avLst>
                  <a:gd name="adj1" fmla="val 52156"/>
                  <a:gd name="adj2" fmla="val 80147"/>
                  <a:gd name="adj3" fmla="val 16667"/>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标注 10"/>
              <p:cNvSpPr/>
              <p:nvPr/>
            </p:nvSpPr>
            <p:spPr>
              <a:xfrm>
                <a:off x="5524656" y="2478240"/>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节点的更新，记录为</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𝑒</m:t>
                        </m:r>
                      </m:sub>
                    </m:sSub>
                  </m:oMath>
                </a14:m>
                <a:endParaRPr lang="zh-CN" altLang="en-US" sz="1350" dirty="0"/>
              </a:p>
            </p:txBody>
          </p:sp>
        </mc:Choice>
        <mc:Fallback xmlns="">
          <p:sp>
            <p:nvSpPr>
              <p:cNvPr id="11" name="圆角矩形标注 10"/>
              <p:cNvSpPr>
                <a:spLocks noRot="1" noChangeAspect="1" noMove="1" noResize="1" noEditPoints="1" noAdjustHandles="1" noChangeArrowheads="1" noChangeShapeType="1" noTextEdit="1"/>
              </p:cNvSpPr>
              <p:nvPr/>
            </p:nvSpPr>
            <p:spPr>
              <a:xfrm>
                <a:off x="5524656" y="2478240"/>
                <a:ext cx="1808018" cy="820882"/>
              </a:xfrm>
              <a:prstGeom prst="wedgeRoundRectCallout">
                <a:avLst>
                  <a:gd name="adj1" fmla="val -51292"/>
                  <a:gd name="adj2" fmla="val 83945"/>
                  <a:gd name="adj3" fmla="val 16667"/>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标注 11"/>
              <p:cNvSpPr/>
              <p:nvPr/>
            </p:nvSpPr>
            <p:spPr>
              <a:xfrm>
                <a:off x="3748520" y="1914949"/>
                <a:ext cx="1718080" cy="810509"/>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节点将接收一系列的更新请求：</a:t>
                </a:r>
                <a:endParaRPr lang="en-US" altLang="zh-CN" sz="1350" dirty="0"/>
              </a:p>
              <a:p>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𝑎</m:t>
                        </m:r>
                      </m:sub>
                    </m:sSub>
                  </m:oMath>
                </a14:m>
                <a:r>
                  <a:rPr lang="zh-CN" altLang="en-US" sz="1350" dirty="0"/>
                  <a:t>，</a:t>
                </a:r>
                <a14:m>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𝑒</m:t>
                        </m:r>
                      </m:sub>
                    </m:sSub>
                  </m:oMath>
                </a14:m>
                <a:r>
                  <a:rPr lang="zh-CN" altLang="en-US" sz="1350" dirty="0"/>
                  <a:t>，定时更新</a:t>
                </a:r>
              </a:p>
            </p:txBody>
          </p:sp>
        </mc:Choice>
        <mc:Fallback xmlns="">
          <p:sp>
            <p:nvSpPr>
              <p:cNvPr id="12" name="圆角矩形标注 11"/>
              <p:cNvSpPr>
                <a:spLocks noRot="1" noChangeAspect="1" noMove="1" noResize="1" noEditPoints="1" noAdjustHandles="1" noChangeArrowheads="1" noChangeShapeType="1" noTextEdit="1"/>
              </p:cNvSpPr>
              <p:nvPr/>
            </p:nvSpPr>
            <p:spPr>
              <a:xfrm>
                <a:off x="3748520" y="1914949"/>
                <a:ext cx="1718080" cy="810509"/>
              </a:xfrm>
              <a:prstGeom prst="wedgeRoundRectCallout">
                <a:avLst>
                  <a:gd name="adj1" fmla="val -1867"/>
                  <a:gd name="adj2" fmla="val 49767"/>
                  <a:gd name="adj3" fmla="val 16667"/>
                </a:avLst>
              </a:prstGeom>
              <a:blipFill rotWithShape="0">
                <a:blip r:embed="rId4"/>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3010357" y="2751510"/>
            <a:ext cx="3194407" cy="3034125"/>
          </a:xfrm>
          <a:prstGeom prst="rect">
            <a:avLst/>
          </a:prstGeom>
        </p:spPr>
      </p:pic>
    </p:spTree>
    <p:extLst>
      <p:ext uri="{BB962C8B-B14F-4D97-AF65-F5344CB8AC3E}">
        <p14:creationId xmlns:p14="http://schemas.microsoft.com/office/powerpoint/2010/main" val="2742384940"/>
      </p:ext>
    </p:extLst>
  </p:cSld>
  <p:clrMapOvr>
    <a:masterClrMapping/>
  </p:clrMapOvr>
  <mc:AlternateContent xmlns:mc="http://schemas.openxmlformats.org/markup-compatibility/2006" xmlns:p14="http://schemas.microsoft.com/office/powerpoint/2010/main">
    <mc:Choice Requires="p14">
      <p:transition spd="slow" p14:dur="2000" advTm="8508"/>
    </mc:Choice>
    <mc:Fallback xmlns="">
      <p:transition spd="slow" advTm="8508"/>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模型构建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639499" y="3142205"/>
            <a:ext cx="1576366" cy="1000498"/>
          </a:xfrm>
          <a:prstGeom prst="rect">
            <a:avLst/>
          </a:prstGeom>
        </p:spPr>
      </p:pic>
      <p:pic>
        <p:nvPicPr>
          <p:cNvPr id="7" name="图片 6"/>
          <p:cNvPicPr>
            <a:picLocks noChangeAspect="1"/>
          </p:cNvPicPr>
          <p:nvPr/>
        </p:nvPicPr>
        <p:blipFill>
          <a:blip r:embed="rId4"/>
          <a:stretch>
            <a:fillRect/>
          </a:stretch>
        </p:blipFill>
        <p:spPr>
          <a:xfrm>
            <a:off x="362617" y="1970157"/>
            <a:ext cx="2130131" cy="928150"/>
          </a:xfrm>
          <a:prstGeom prst="rect">
            <a:avLst/>
          </a:prstGeom>
        </p:spPr>
      </p:pic>
      <p:pic>
        <p:nvPicPr>
          <p:cNvPr id="10" name="图片 9"/>
          <p:cNvPicPr>
            <a:picLocks noChangeAspect="1"/>
          </p:cNvPicPr>
          <p:nvPr/>
        </p:nvPicPr>
        <p:blipFill>
          <a:blip r:embed="rId5"/>
          <a:stretch>
            <a:fillRect/>
          </a:stretch>
        </p:blipFill>
        <p:spPr>
          <a:xfrm>
            <a:off x="614593" y="439345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2" name="文本框 11"/>
          <p:cNvSpPr txBox="1"/>
          <p:nvPr/>
        </p:nvSpPr>
        <p:spPr>
          <a:xfrm>
            <a:off x="2814919" y="3217939"/>
            <a:ext cx="5851099" cy="507831"/>
          </a:xfrm>
          <a:prstGeom prst="rect">
            <a:avLst/>
          </a:prstGeom>
          <a:noFill/>
        </p:spPr>
        <p:txBody>
          <a:bodyPr wrap="square" rtlCol="0">
            <a:spAutoFit/>
          </a:bodyPr>
          <a:lstStyle/>
          <a:p>
            <a:r>
              <a:rPr lang="zh-CN" altLang="en-US" sz="1350" dirty="0"/>
              <a:t>半并行更新：实现最复杂，而且需要记录中间结果，能够在一定程度上提高并行度。</a:t>
            </a:r>
          </a:p>
        </p:txBody>
      </p:sp>
      <p:sp>
        <p:nvSpPr>
          <p:cNvPr id="13" name="文本框 12"/>
          <p:cNvSpPr txBox="1"/>
          <p:nvPr/>
        </p:nvSpPr>
        <p:spPr>
          <a:xfrm>
            <a:off x="2814918" y="460526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smtClean="0"/>
              <a:t>一、背景和现状</a:t>
            </a:r>
            <a:r>
              <a:rPr lang="en-US" altLang="zh-CN" dirty="0" smtClean="0"/>
              <a:t>-</a:t>
            </a:r>
            <a:r>
              <a:rPr lang="zh-CN" altLang="en-US" sz="2100" dirty="0"/>
              <a:t>图计算框架</a:t>
            </a:r>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518"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519"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a:t>
            </a:r>
            <a:r>
              <a:rPr lang="zh-CN" altLang="en-US" sz="2100" dirty="0" smtClean="0"/>
              <a:t>构建</a:t>
            </a:r>
            <a:endParaRPr lang="zh-CN" altLang="en-US" sz="2100" dirty="0"/>
          </a:p>
        </p:txBody>
      </p:sp>
      <p:sp>
        <p:nvSpPr>
          <p:cNvPr id="3" name="矩形 2"/>
          <p:cNvSpPr/>
          <p:nvPr/>
        </p:nvSpPr>
        <p:spPr>
          <a:xfrm>
            <a:off x="1293668" y="601645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993620"/>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697555" y="3004431"/>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23555" y="2712123"/>
            <a:ext cx="1725675"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smtClean="0"/>
              <a:t>Sb = min{current , Sa}</a:t>
            </a:r>
            <a:endParaRPr lang="zh-CN" altLang="en-US" sz="1350" dirty="0"/>
          </a:p>
        </p:txBody>
      </p:sp>
      <p:pic>
        <p:nvPicPr>
          <p:cNvPr id="4" name="图片 3"/>
          <p:cNvPicPr>
            <a:picLocks noChangeAspect="1"/>
          </p:cNvPicPr>
          <p:nvPr/>
        </p:nvPicPr>
        <p:blipFill>
          <a:blip r:embed="rId2"/>
          <a:stretch>
            <a:fillRect/>
          </a:stretch>
        </p:blipFill>
        <p:spPr>
          <a:xfrm>
            <a:off x="2972017" y="3240838"/>
            <a:ext cx="3348291" cy="3034125"/>
          </a:xfrm>
          <a:prstGeom prst="rect">
            <a:avLst/>
          </a:prstGeom>
        </p:spPr>
      </p:pic>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sp>
        <p:nvSpPr>
          <p:cNvPr id="10" name="文本框 9"/>
          <p:cNvSpPr txBox="1"/>
          <p:nvPr/>
        </p:nvSpPr>
        <p:spPr>
          <a:xfrm>
            <a:off x="2603501" y="1889842"/>
            <a:ext cx="4087586" cy="646331"/>
          </a:xfrm>
          <a:prstGeom prst="rect">
            <a:avLst/>
          </a:prstGeom>
          <a:noFill/>
        </p:spPr>
        <p:txBody>
          <a:bodyPr wrap="square" rtlCol="0">
            <a:spAutoFit/>
          </a:bodyPr>
          <a:lstStyle/>
          <a:p>
            <a:r>
              <a:rPr lang="zh-CN" altLang="en-US" dirty="0" smtClean="0"/>
              <a:t>更新路径上的所有节点           更新一次          </a:t>
            </a:r>
            <a:endParaRPr lang="en-US" altLang="zh-CN" dirty="0" smtClean="0"/>
          </a:p>
          <a:p>
            <a:r>
              <a:rPr lang="zh-CN" altLang="en-US" dirty="0" smtClean="0"/>
              <a:t>更新顺序与最终结果无关</a:t>
            </a:r>
            <a:endParaRPr lang="zh-CN" altLang="en-US"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60479002"/>
              </p:ext>
            </p:extLst>
          </p:nvPr>
        </p:nvGraphicFramePr>
        <p:xfrm>
          <a:off x="844194" y="2908383"/>
          <a:ext cx="3007745" cy="1868890"/>
        </p:xfrm>
        <a:graphic>
          <a:graphicData uri="http://schemas.openxmlformats.org/presentationml/2006/ole">
            <mc:AlternateContent xmlns:mc="http://schemas.openxmlformats.org/markup-compatibility/2006">
              <mc:Choice xmlns:v="urn:schemas-microsoft-com:vml" Requires="v">
                <p:oleObj spid="_x0000_s6535" name="Visio" r:id="rId3" imgW="4434284" imgH="2754131" progId="Visio.Drawing.15">
                  <p:embed/>
                </p:oleObj>
              </mc:Choice>
              <mc:Fallback>
                <p:oleObj name="Visio" r:id="rId3" imgW="4434284" imgH="2754131" progId="Visio.Drawing.1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194" y="2908383"/>
                        <a:ext cx="3007745" cy="1868890"/>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173479503"/>
              </p:ext>
            </p:extLst>
          </p:nvPr>
        </p:nvGraphicFramePr>
        <p:xfrm>
          <a:off x="4987061" y="2908383"/>
          <a:ext cx="3110061" cy="1868890"/>
        </p:xfrm>
        <a:graphic>
          <a:graphicData uri="http://schemas.openxmlformats.org/presentationml/2006/ole">
            <mc:AlternateContent xmlns:mc="http://schemas.openxmlformats.org/markup-compatibility/2006">
              <mc:Choice xmlns:v="urn:schemas-microsoft-com:vml" Requires="v">
                <p:oleObj spid="_x0000_s6536" name="Visio" r:id="rId5" imgW="4554322" imgH="2754131" progId="Visio.Drawing.15">
                  <p:embed/>
                </p:oleObj>
              </mc:Choice>
              <mc:Fallback>
                <p:oleObj name="Visio" r:id="rId5" imgW="4554322" imgH="275413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7061" y="2908383"/>
                        <a:ext cx="3110061" cy="1868890"/>
                      </a:xfrm>
                      <a:prstGeom prst="rect">
                        <a:avLst/>
                      </a:prstGeom>
                      <a:noFill/>
                    </p:spPr>
                  </p:pic>
                </p:oleObj>
              </mc:Fallback>
            </mc:AlternateContent>
          </a:graphicData>
        </a:graphic>
      </p:graphicFrame>
      <p:sp>
        <p:nvSpPr>
          <p:cNvPr id="13" name="Rectangle 3"/>
          <p:cNvSpPr>
            <a:spLocks noChangeArrowheads="1"/>
          </p:cNvSpPr>
          <p:nvPr/>
        </p:nvSpPr>
        <p:spPr bwMode="auto">
          <a:xfrm>
            <a:off x="3470564" y="2628045"/>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4" name="Rectangle 4"/>
          <p:cNvSpPr>
            <a:spLocks noChangeArrowheads="1"/>
          </p:cNvSpPr>
          <p:nvPr/>
        </p:nvSpPr>
        <p:spPr bwMode="auto">
          <a:xfrm>
            <a:off x="7894767" y="3760062"/>
            <a:ext cx="29559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algn="ctr" defTabSz="685800" eaLnBrk="0" fontAlgn="base" hangingPunct="0">
              <a:spcBef>
                <a:spcPct val="0"/>
              </a:spcBef>
              <a:spcAft>
                <a:spcPct val="0"/>
              </a:spcAft>
            </a:pPr>
            <a:r>
              <a:rPr lang="en-US" altLang="zh-CN" sz="750">
                <a:latin typeface="Calibri" panose="020F0502020204030204" pitchFamily="34" charset="0"/>
                <a:ea typeface="宋体" panose="02010600030101010101" pitchFamily="2" charset="-122"/>
                <a:cs typeface="Times New Roman" panose="02020603050405020304" pitchFamily="18" charset="0"/>
              </a:rPr>
              <a:t>       </a:t>
            </a:r>
            <a:endParaRPr lang="en-US" altLang="zh-CN" sz="1350">
              <a:latin typeface="Arial" panose="020B0604020202020204" pitchFamily="34" charset="0"/>
            </a:endParaRPr>
          </a:p>
        </p:txBody>
      </p:sp>
      <p:sp>
        <p:nvSpPr>
          <p:cNvPr id="15" name="矩形 14"/>
          <p:cNvSpPr/>
          <p:nvPr/>
        </p:nvSpPr>
        <p:spPr>
          <a:xfrm>
            <a:off x="1780846" y="4806189"/>
            <a:ext cx="1013419" cy="300082"/>
          </a:xfrm>
          <a:prstGeom prst="rect">
            <a:avLst/>
          </a:prstGeom>
        </p:spPr>
        <p:txBody>
          <a:bodyPr wrap="none">
            <a:spAutoFit/>
          </a:bodyPr>
          <a:lstStyle/>
          <a:p>
            <a:r>
              <a:rPr lang="zh-CN" altLang="zh-CN" sz="1350" dirty="0">
                <a:latin typeface="Calibri" panose="020F0502020204030204" pitchFamily="34" charset="0"/>
                <a:cs typeface="Times New Roman" panose="02020603050405020304" pitchFamily="18" charset="0"/>
              </a:rPr>
              <a:t>图</a:t>
            </a:r>
            <a:r>
              <a:rPr lang="en-US" altLang="zh-CN" sz="1350" dirty="0">
                <a:latin typeface="Calibri" panose="020F0502020204030204" pitchFamily="34" charset="0"/>
                <a:cs typeface="Times New Roman" panose="02020603050405020304" pitchFamily="18" charset="0"/>
              </a:rPr>
              <a:t>a)</a:t>
            </a:r>
            <a:r>
              <a:rPr lang="zh-CN" altLang="zh-CN" sz="1350" dirty="0">
                <a:latin typeface="Calibri" panose="020F0502020204030204" pitchFamily="34" charset="0"/>
                <a:cs typeface="Times New Roman" panose="02020603050405020304" pitchFamily="18" charset="0"/>
              </a:rPr>
              <a:t>有向图</a:t>
            </a:r>
            <a:endParaRPr lang="zh-CN" altLang="en-US" sz="1350" dirty="0"/>
          </a:p>
        </p:txBody>
      </p:sp>
      <p:sp>
        <p:nvSpPr>
          <p:cNvPr id="16" name="矩形 15"/>
          <p:cNvSpPr/>
          <p:nvPr/>
        </p:nvSpPr>
        <p:spPr>
          <a:xfrm>
            <a:off x="5836850" y="4777272"/>
            <a:ext cx="1136850" cy="300082"/>
          </a:xfrm>
          <a:prstGeom prst="rect">
            <a:avLst/>
          </a:prstGeom>
        </p:spPr>
        <p:txBody>
          <a:bodyPr wrap="none">
            <a:spAutoFit/>
          </a:bodyPr>
          <a:lstStyle/>
          <a:p>
            <a:r>
              <a:rPr lang="zh-CN" altLang="zh-CN" sz="1350" dirty="0">
                <a:ea typeface="Calibri" panose="020F0502020204030204" pitchFamily="34" charset="0"/>
                <a:cs typeface="Times New Roman" panose="02020603050405020304" pitchFamily="18" charset="0"/>
              </a:rPr>
              <a:t> </a:t>
            </a:r>
            <a:r>
              <a:rPr lang="zh-CN" altLang="zh-CN" sz="1350" dirty="0">
                <a:latin typeface="Calibri" panose="020F0502020204030204" pitchFamily="34" charset="0"/>
                <a:cs typeface="Times New Roman" panose="02020603050405020304" pitchFamily="18" charset="0"/>
              </a:rPr>
              <a:t>图</a:t>
            </a:r>
            <a:r>
              <a:rPr lang="zh-CN" altLang="zh-CN" sz="1350" dirty="0">
                <a:ea typeface="Calibri" panose="020F0502020204030204" pitchFamily="34" charset="0"/>
                <a:cs typeface="Times New Roman" panose="02020603050405020304" pitchFamily="18" charset="0"/>
              </a:rPr>
              <a:t> </a:t>
            </a:r>
            <a:r>
              <a:rPr lang="en-US" altLang="zh-CN" sz="1350" dirty="0">
                <a:latin typeface="Calibri" panose="020F0502020204030204" pitchFamily="34" charset="0"/>
                <a:cs typeface="Times New Roman" panose="02020603050405020304" pitchFamily="18" charset="0"/>
              </a:rPr>
              <a:t> b)</a:t>
            </a:r>
            <a:r>
              <a:rPr lang="zh-CN" altLang="zh-CN" sz="1350" dirty="0">
                <a:latin typeface="Calibri" panose="020F0502020204030204" pitchFamily="34" charset="0"/>
                <a:cs typeface="Times New Roman" panose="02020603050405020304" pitchFamily="18" charset="0"/>
              </a:rPr>
              <a:t>无向图</a:t>
            </a:r>
            <a:endParaRPr lang="zh-CN" altLang="en-US" sz="1350" dirty="0"/>
          </a:p>
        </p:txBody>
      </p:sp>
      <p:sp>
        <p:nvSpPr>
          <p:cNvPr id="17" name="矩形 16"/>
          <p:cNvSpPr/>
          <p:nvPr/>
        </p:nvSpPr>
        <p:spPr>
          <a:xfrm>
            <a:off x="978694" y="2191922"/>
            <a:ext cx="7025879" cy="507831"/>
          </a:xfrm>
          <a:prstGeom prst="rect">
            <a:avLst/>
          </a:prstGeom>
        </p:spPr>
        <p:txBody>
          <a:bodyPr wrap="square">
            <a:spAutoFit/>
          </a:bodyPr>
          <a:lstStyle/>
          <a:p>
            <a:r>
              <a:rPr lang="en-US" altLang="zh-CN" sz="1350" dirty="0">
                <a:latin typeface="Calibri" panose="020F0502020204030204" pitchFamily="34" charset="0"/>
                <a:cs typeface="Times New Roman" panose="02020603050405020304" pitchFamily="18" charset="0"/>
              </a:rPr>
              <a:t>        </a:t>
            </a:r>
            <a:r>
              <a:rPr lang="zh-CN" altLang="zh-CN" sz="1350" dirty="0">
                <a:latin typeface="Calibri" panose="020F0502020204030204" pitchFamily="34" charset="0"/>
                <a:cs typeface="Times New Roman" panose="02020603050405020304" pitchFamily="18" charset="0"/>
              </a:rPr>
              <a:t>如果一个图中，每对顶点都有路径相连，则称其为</a:t>
            </a:r>
            <a:r>
              <a:rPr lang="zh-CN" altLang="zh-CN" sz="1350" b="1" dirty="0">
                <a:latin typeface="Calibri" panose="020F0502020204030204" pitchFamily="34" charset="0"/>
                <a:cs typeface="Times New Roman" panose="02020603050405020304" pitchFamily="18" charset="0"/>
              </a:rPr>
              <a:t>连通图</a:t>
            </a:r>
            <a:r>
              <a:rPr lang="zh-CN" altLang="zh-CN" sz="1350" dirty="0">
                <a:latin typeface="Calibri" panose="020F0502020204030204" pitchFamily="34" charset="0"/>
                <a:cs typeface="Times New Roman" panose="02020603050405020304" pitchFamily="18" charset="0"/>
              </a:rPr>
              <a:t>。如果图的子图中任意两个顶点都是可达的，则这个子图称之为图的</a:t>
            </a:r>
            <a:r>
              <a:rPr lang="zh-CN" altLang="zh-CN" sz="1350" b="1" dirty="0">
                <a:latin typeface="Calibri" panose="020F0502020204030204" pitchFamily="34" charset="0"/>
                <a:cs typeface="Times New Roman" panose="02020603050405020304" pitchFamily="18" charset="0"/>
              </a:rPr>
              <a:t>连通分支</a:t>
            </a:r>
            <a:r>
              <a:rPr lang="zh-CN" altLang="zh-CN" sz="1350" dirty="0">
                <a:latin typeface="Calibri" panose="020F0502020204030204" pitchFamily="34" charset="0"/>
                <a:cs typeface="Times New Roman" panose="02020603050405020304" pitchFamily="18" charset="0"/>
              </a:rPr>
              <a:t>。</a:t>
            </a:r>
            <a:endParaRPr lang="zh-CN" altLang="en-US" sz="1350" dirty="0"/>
          </a:p>
        </p:txBody>
      </p:sp>
    </p:spTree>
    <p:extLst>
      <p:ext uri="{BB962C8B-B14F-4D97-AF65-F5344CB8AC3E}">
        <p14:creationId xmlns:p14="http://schemas.microsoft.com/office/powerpoint/2010/main" val="4148193111"/>
      </p:ext>
    </p:extLst>
  </p:cSld>
  <p:clrMapOvr>
    <a:masterClrMapping/>
  </p:clrMapOvr>
  <mc:AlternateContent xmlns:mc="http://schemas.openxmlformats.org/markup-compatibility/2006" xmlns:p14="http://schemas.microsoft.com/office/powerpoint/2010/main">
    <mc:Choice Requires="p14">
      <p:transition spd="slow" p14:dur="2000" advTm="1181"/>
    </mc:Choice>
    <mc:Fallback xmlns="">
      <p:transition spd="slow" advTm="118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算法构建</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1" name="矩形 10"/>
          <p:cNvSpPr/>
          <p:nvPr/>
        </p:nvSpPr>
        <p:spPr>
          <a:xfrm>
            <a:off x="586638" y="135097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Connected </a:t>
            </a:r>
            <a:r>
              <a:rPr lang="en-US" altLang="zh-CN" sz="2100" kern="100" dirty="0" smtClean="0">
                <a:latin typeface="Calibri" panose="020F0502020204030204" pitchFamily="34" charset="0"/>
                <a:cs typeface="Times New Roman" panose="02020603050405020304" pitchFamily="18" charset="0"/>
              </a:rPr>
              <a:t>Components</a:t>
            </a: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36363"/>
                <a:ext cx="7647703" cy="1581202"/>
              </a:xfrm>
              <a:prstGeom prst="rect">
                <a:avLst/>
              </a:prstGeom>
            </p:spPr>
            <p:txBody>
              <a:bodyPr wrap="square">
                <a:spAutoFit/>
              </a:bodyPr>
              <a:lstStyle/>
              <a:p>
                <a:r>
                  <a:rPr lang="zh-CN" altLang="zh-CN" sz="1350" dirty="0" smtClean="0"/>
                  <a:t>（</a:t>
                </a:r>
                <a:r>
                  <a:rPr lang="en-US" altLang="zh-CN" sz="1350" dirty="0"/>
                  <a:t>1</a:t>
                </a:r>
                <a:r>
                  <a:rPr lang="zh-CN" altLang="zh-CN" sz="1350" dirty="0"/>
                  <a:t>）</a:t>
                </a:r>
                <a14:m>
                  <m:oMath xmlns:m="http://schemas.openxmlformats.org/officeDocument/2006/math">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oMath>
                </a14:m>
                <a:r>
                  <a:rPr lang="en-US" altLang="zh-CN" sz="1350" dirty="0"/>
                  <a:t>:</a:t>
                </a:r>
                <a:r>
                  <a:rPr lang="zh-CN" altLang="zh-CN" sz="1350" dirty="0"/>
                  <a:t>当前图的所有的连通分支，</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r>
                          <a:rPr lang="en-US" altLang="zh-CN" sz="1350" i="1">
                            <a:latin typeface="Cambria Math" panose="02040503050406030204" pitchFamily="18" charset="0"/>
                          </a:rPr>
                          <m:t>={</m:t>
                        </m:r>
                        <m:r>
                          <a:rPr lang="en-US" altLang="zh-CN" sz="1350" i="1">
                            <a:latin typeface="Cambria Math" panose="02040503050406030204" pitchFamily="18" charset="0"/>
                          </a:rPr>
                          <m:t>𝑠</m:t>
                        </m:r>
                      </m:e>
                      <m:sub>
                        <m:r>
                          <a:rPr lang="en-US" altLang="zh-CN" sz="1350" i="1">
                            <a:latin typeface="Cambria Math" panose="02040503050406030204" pitchFamily="18" charset="0"/>
                          </a:rPr>
                          <m:t>1</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2</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𝑛</m:t>
                        </m:r>
                      </m:sub>
                    </m:sSub>
                    <m:r>
                      <a:rPr lang="en-US" altLang="zh-CN" sz="1350" i="1">
                        <a:latin typeface="Cambria Math" panose="02040503050406030204" pitchFamily="18" charset="0"/>
                      </a:rPr>
                      <m:t>}</m:t>
                    </m:r>
                  </m:oMath>
                </a14:m>
                <a:r>
                  <a:rPr lang="zh-CN" altLang="zh-CN" sz="1350" dirty="0"/>
                  <a:t>，其中</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𝑘</m:t>
                        </m:r>
                      </m:sub>
                    </m:sSub>
                  </m:oMath>
                </a14:m>
                <a:r>
                  <a:rPr lang="zh-CN" altLang="zh-CN" sz="1350" dirty="0"/>
                  <a:t>表示第</a:t>
                </a:r>
                <a:r>
                  <a:rPr lang="en-US" altLang="zh-CN" sz="1350" dirty="0"/>
                  <a:t>k</a:t>
                </a:r>
                <a:r>
                  <a:rPr lang="zh-CN" altLang="zh-CN" sz="1350" dirty="0"/>
                  <a:t>个连通分支，</a:t>
                </a:r>
                <a14:m>
                  <m:oMath xmlns:m="http://schemas.openxmlformats.org/officeDocument/2006/math">
                    <m:r>
                      <a:rPr lang="zh-CN" altLang="zh-CN" sz="1350">
                        <a:latin typeface="Cambria Math" panose="02040503050406030204" pitchFamily="18" charset="0"/>
                      </a:rPr>
                      <m:t> </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𝑠</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𝑚𝑖𝑛</m:t>
                            </m:r>
                          </m:sub>
                        </m:sSub>
                      </m:sub>
                    </m:sSub>
                    <m:r>
                      <a:rPr lang="en-US" altLang="zh-CN" sz="1350" i="1">
                        <a:latin typeface="Cambria Math" panose="02040503050406030204" pitchFamily="18" charset="0"/>
                      </a:rPr>
                      <m:t>,</m:t>
                    </m:r>
                    <m:d>
                      <m:dPr>
                        <m:begChr m:val="{"/>
                        <m:endChr m:val="}"/>
                        <m:ctrlPr>
                          <a:rPr lang="zh-CN" altLang="zh-CN" sz="1350" i="1">
                            <a:latin typeface="Cambria Math" panose="02040503050406030204" pitchFamily="18" charset="0"/>
                          </a:rPr>
                        </m:ctrlPr>
                      </m:dPr>
                      <m:e>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1</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2</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𝑟</m:t>
                                </m:r>
                              </m:sub>
                            </m:sSub>
                          </m:sub>
                        </m:sSub>
                      </m:e>
                    </m:d>
                    <m:r>
                      <a:rPr lang="en-US" altLang="zh-CN" sz="1350">
                        <a:latin typeface="Cambria Math" panose="02040503050406030204" pitchFamily="18" charset="0"/>
                      </a:rPr>
                      <m:t>)</m:t>
                    </m:r>
                  </m:oMath>
                </a14:m>
                <a:r>
                  <a:rPr lang="en-US" altLang="zh-CN" sz="1350" dirty="0"/>
                  <a:t>, </a:t>
                </a:r>
                <a:r>
                  <a:rPr lang="zh-CN" altLang="zh-CN" sz="1350" dirty="0"/>
                  <a:t>其中</a:t>
                </a:r>
                <a14:m>
                  <m:oMath xmlns:m="http://schemas.openxmlformats.org/officeDocument/2006/math">
                    <m:d>
                      <m:dPr>
                        <m:begChr m:val="{"/>
                        <m:endChr m:val="}"/>
                        <m:ctrlPr>
                          <a:rPr lang="zh-CN" altLang="zh-CN" sz="1350" i="1">
                            <a:latin typeface="Cambria Math" panose="02040503050406030204" pitchFamily="18" charset="0"/>
                          </a:rPr>
                        </m:ctrlPr>
                      </m:dPr>
                      <m:e>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1</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2</m:t>
                                </m:r>
                              </m:sub>
                            </m:sSub>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𝑟</m:t>
                                </m:r>
                              </m:sub>
                            </m:sSub>
                          </m:sub>
                        </m:sSub>
                      </m:e>
                    </m:d>
                  </m:oMath>
                </a14:m>
                <a:r>
                  <a:rPr lang="zh-CN" altLang="zh-CN" sz="1350" dirty="0"/>
                  <a:t>表示由这些顶点构成了一个连通分支，</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𝑣</m:t>
                        </m:r>
                      </m:e>
                      <m:sub>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𝑘</m:t>
                            </m:r>
                          </m:e>
                          <m:sub>
                            <m:r>
                              <a:rPr lang="en-US" altLang="zh-CN" sz="1350" i="1">
                                <a:latin typeface="Cambria Math" panose="02040503050406030204" pitchFamily="18" charset="0"/>
                              </a:rPr>
                              <m:t>𝑚𝑖𝑛</m:t>
                            </m:r>
                          </m:sub>
                        </m:sSub>
                      </m:sub>
                    </m:sSub>
                  </m:oMath>
                </a14:m>
                <a:r>
                  <a:rPr lang="zh-CN" altLang="zh-CN" sz="1350" dirty="0"/>
                  <a:t>是这些顶点中标号最小的点。</a:t>
                </a:r>
              </a:p>
              <a:p>
                <a:r>
                  <a:rPr lang="zh-CN" altLang="zh-CN" sz="1350" dirty="0"/>
                  <a:t>（</a:t>
                </a:r>
                <a:r>
                  <a:rPr lang="en-US" altLang="zh-CN" sz="1350" dirty="0"/>
                  <a:t>2</a:t>
                </a:r>
                <a:r>
                  <a:rPr lang="zh-CN" altLang="zh-CN" sz="1350" dirty="0"/>
                  <a:t>）</a:t>
                </a:r>
                <a14:m>
                  <m:oMath xmlns:m="http://schemas.openxmlformats.org/officeDocument/2006/math">
                    <m:r>
                      <a:rPr lang="en-US" altLang="zh-CN" sz="1350" i="1">
                        <a:latin typeface="Cambria Math" panose="02040503050406030204" pitchFamily="18" charset="0"/>
                      </a:rPr>
                      <m:t>𝐸𝑣𝑒𝑛𝑡</m:t>
                    </m:r>
                  </m:oMath>
                </a14:m>
                <a:r>
                  <a:rPr lang="en-US" altLang="zh-CN" sz="1350" dirty="0"/>
                  <a:t>:</a:t>
                </a:r>
                <a:r>
                  <a:rPr lang="zh-CN" altLang="zh-CN" sz="1350" dirty="0"/>
                  <a:t>图的</a:t>
                </a:r>
                <a14:m>
                  <m:oMath xmlns:m="http://schemas.openxmlformats.org/officeDocument/2006/math">
                    <m:r>
                      <a:rPr lang="en-US" altLang="zh-CN" sz="1350" i="1">
                        <a:latin typeface="Cambria Math" panose="02040503050406030204" pitchFamily="18" charset="0"/>
                      </a:rPr>
                      <m:t>𝐸𝑣𝑒𝑛𝑡</m:t>
                    </m:r>
                  </m:oMath>
                </a14:m>
                <a:r>
                  <a:rPr lang="zh-CN" altLang="zh-CN" sz="1350" dirty="0"/>
                  <a:t>为图中新增了一条边，</a:t>
                </a:r>
                <a14:m>
                  <m:oMath xmlns:m="http://schemas.openxmlformats.org/officeDocument/2006/math">
                    <m:r>
                      <a:rPr lang="zh-CN" altLang="zh-CN" sz="1350">
                        <a:latin typeface="Cambria Math" panose="02040503050406030204" pitchFamily="18" charset="0"/>
                      </a:rPr>
                      <m:t>即</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𝐸𝑣𝑒𝑛𝑡</m:t>
                        </m:r>
                        <m:r>
                          <a:rPr lang="en-US" altLang="zh-CN" sz="1350" i="1">
                            <a:latin typeface="Cambria Math" panose="02040503050406030204" pitchFamily="18" charset="0"/>
                          </a:rPr>
                          <m:t>={</m:t>
                        </m:r>
                        <m:r>
                          <a:rPr lang="en-US" altLang="zh-CN" sz="1350" i="1">
                            <a:latin typeface="Cambria Math" panose="02040503050406030204" pitchFamily="18" charset="0"/>
                          </a:rPr>
                          <m:t>𝑧</m:t>
                        </m:r>
                      </m:e>
                      <m:sub>
                        <m:r>
                          <a:rPr lang="en-US" altLang="zh-CN" sz="1350" i="1">
                            <a:latin typeface="Cambria Math" panose="02040503050406030204" pitchFamily="18" charset="0"/>
                          </a:rPr>
                          <m:t>1</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2</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𝑚</m:t>
                        </m:r>
                      </m:sub>
                    </m:sSub>
                    <m:r>
                      <a:rPr lang="en-US" altLang="zh-CN" sz="1350" i="1">
                        <a:latin typeface="Cambria Math" panose="02040503050406030204" pitchFamily="18" charset="0"/>
                      </a:rPr>
                      <m:t>}</m:t>
                    </m:r>
                  </m:oMath>
                </a14:m>
                <a:r>
                  <a:rPr lang="zh-CN" altLang="zh-CN" sz="1350" dirty="0"/>
                  <a:t>，其中</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𝑘</m:t>
                        </m:r>
                      </m:sub>
                    </m:sSub>
                  </m:oMath>
                </a14:m>
                <a:r>
                  <a:rPr lang="zh-CN" altLang="zh-CN" sz="1350" dirty="0"/>
                  <a:t>表示新增边</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𝑒</m:t>
                        </m:r>
                      </m:e>
                      <m:sub>
                        <m:r>
                          <a:rPr lang="en-US" altLang="zh-CN" sz="1350" i="1">
                            <a:latin typeface="Cambria Math" panose="02040503050406030204" pitchFamily="18" charset="0"/>
                          </a:rPr>
                          <m:t>𝑘</m:t>
                        </m:r>
                      </m:sub>
                    </m:sSub>
                  </m:oMath>
                </a14:m>
                <a:r>
                  <a:rPr lang="zh-CN" altLang="zh-CN" sz="1350" dirty="0"/>
                  <a:t>，</a:t>
                </a:r>
                <a14:m>
                  <m:oMath xmlns:m="http://schemas.openxmlformats.org/officeDocument/2006/math">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𝑧</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sSub>
                      <m:sSubPr>
                        <m:ctrlPr>
                          <a:rPr lang="zh-CN" altLang="zh-CN" sz="1350" i="1">
                            <a:latin typeface="Cambria Math" panose="02040503050406030204" pitchFamily="18" charset="0"/>
                          </a:rPr>
                        </m:ctrlPr>
                      </m:sSubPr>
                      <m:e>
                        <m:r>
                          <a:rPr lang="en-US" altLang="zh-CN" sz="1350" i="1">
                            <a:latin typeface="Cambria Math" panose="02040503050406030204" pitchFamily="18" charset="0"/>
                          </a:rPr>
                          <m:t>𝑒</m:t>
                        </m:r>
                      </m:e>
                      <m:sub>
                        <m:r>
                          <a:rPr lang="en-US" altLang="zh-CN" sz="1350" i="1">
                            <a:latin typeface="Cambria Math" panose="02040503050406030204" pitchFamily="18" charset="0"/>
                          </a:rPr>
                          <m:t>𝑘</m:t>
                        </m:r>
                      </m:sub>
                    </m:sSub>
                    <m:r>
                      <a:rPr lang="en-US" altLang="zh-CN" sz="1350" i="1">
                        <a:latin typeface="Cambria Math" panose="02040503050406030204" pitchFamily="18" charset="0"/>
                      </a:rPr>
                      <m:t>,</m:t>
                    </m:r>
                    <m:r>
                      <a:rPr lang="en-US" altLang="zh-CN" sz="1350" i="1">
                        <a:latin typeface="Cambria Math" panose="02040503050406030204" pitchFamily="18" charset="0"/>
                      </a:rPr>
                      <m:t>𝑎𝑑𝑑</m:t>
                    </m:r>
                    <m:r>
                      <a:rPr lang="en-US" altLang="zh-CN" sz="1350" i="1">
                        <a:latin typeface="Cambria Math" panose="02040503050406030204" pitchFamily="18" charset="0"/>
                      </a:rPr>
                      <m:t>)</m:t>
                    </m:r>
                  </m:oMath>
                </a14:m>
                <a:r>
                  <a:rPr lang="zh-CN" altLang="zh-CN" sz="1350" dirty="0"/>
                  <a:t>；</a:t>
                </a:r>
              </a:p>
              <a:p>
                <a:r>
                  <a:rPr lang="zh-CN" altLang="zh-CN" sz="1350" dirty="0"/>
                  <a:t>（</a:t>
                </a:r>
                <a:r>
                  <a:rPr lang="en-US" altLang="zh-CN" sz="1350" dirty="0"/>
                  <a:t>3</a:t>
                </a:r>
                <a:r>
                  <a:rPr lang="zh-CN" altLang="zh-CN" sz="1350" dirty="0"/>
                  <a:t>）</a:t>
                </a:r>
                <a14:m>
                  <m:oMath xmlns:m="http://schemas.openxmlformats.org/officeDocument/2006/math">
                    <m:r>
                      <a:rPr lang="en-US" altLang="zh-CN" sz="1350" i="1">
                        <a:latin typeface="Cambria Math" panose="02040503050406030204" pitchFamily="18" charset="0"/>
                      </a:rPr>
                      <m:t>𝑈𝑝𝑑𝑎𝑡𝑒</m:t>
                    </m:r>
                  </m:oMath>
                </a14:m>
                <a:r>
                  <a:rPr lang="en-US" altLang="zh-CN" sz="1350" dirty="0"/>
                  <a:t>:</a:t>
                </a:r>
                <a:r>
                  <a:rPr lang="zh-CN" altLang="zh-CN" sz="1350" dirty="0"/>
                  <a:t>图在动态变化过程中，</a:t>
                </a:r>
                <a14:m>
                  <m:oMath xmlns:m="http://schemas.openxmlformats.org/officeDocument/2006/math">
                    <m:r>
                      <a:rPr lang="en-US" altLang="zh-CN" sz="1350" i="1">
                        <a:latin typeface="Cambria Math" panose="02040503050406030204" pitchFamily="18" charset="0"/>
                      </a:rPr>
                      <m:t>𝑆𝑡𝑎</m:t>
                    </m:r>
                    <m:r>
                      <a:rPr lang="en-US" altLang="zh-CN" sz="1350" b="0" i="1" smtClean="0">
                        <a:latin typeface="Cambria Math" panose="02040503050406030204" pitchFamily="18" charset="0"/>
                      </a:rPr>
                      <m:t>𝑡</m:t>
                    </m:r>
                    <m:r>
                      <a:rPr lang="en-US" altLang="zh-CN" sz="1350" i="1">
                        <a:latin typeface="Cambria Math" panose="02040503050406030204" pitchFamily="18" charset="0"/>
                      </a:rPr>
                      <m:t>𝑒</m:t>
                    </m:r>
                  </m:oMath>
                </a14:m>
                <a:r>
                  <a:rPr lang="zh-CN" altLang="zh-CN" sz="1350" dirty="0"/>
                  <a:t>的更新过程如下：</a:t>
                </a: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36363"/>
                <a:ext cx="7647703" cy="1581202"/>
              </a:xfrm>
              <a:prstGeom prst="rect">
                <a:avLst/>
              </a:prstGeom>
              <a:blipFill rotWithShape="0">
                <a:blip r:embed="rId3"/>
                <a:stretch>
                  <a:fillRect l="-159" t="-1544"/>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5141504" y="2769177"/>
            <a:ext cx="3111584" cy="1370359"/>
          </a:xfrm>
          <a:prstGeom prst="rect">
            <a:avLst/>
          </a:prstGeom>
        </p:spPr>
      </p:pic>
      <p:pic>
        <p:nvPicPr>
          <p:cNvPr id="7" name="图片 6"/>
          <p:cNvPicPr>
            <a:picLocks noChangeAspect="1"/>
          </p:cNvPicPr>
          <p:nvPr/>
        </p:nvPicPr>
        <p:blipFill>
          <a:blip r:embed="rId5"/>
          <a:stretch>
            <a:fillRect/>
          </a:stretch>
        </p:blipFill>
        <p:spPr>
          <a:xfrm>
            <a:off x="4946010" y="4140352"/>
            <a:ext cx="3469316" cy="1453478"/>
          </a:xfrm>
          <a:prstGeom prst="rect">
            <a:avLst/>
          </a:prstGeom>
        </p:spPr>
      </p:pic>
      <p:pic>
        <p:nvPicPr>
          <p:cNvPr id="8" name="图片 7"/>
          <p:cNvPicPr>
            <a:picLocks noChangeAspect="1"/>
          </p:cNvPicPr>
          <p:nvPr/>
        </p:nvPicPr>
        <p:blipFill>
          <a:blip r:embed="rId6"/>
          <a:stretch>
            <a:fillRect/>
          </a:stretch>
        </p:blipFill>
        <p:spPr>
          <a:xfrm>
            <a:off x="891036" y="3131697"/>
            <a:ext cx="3452598" cy="2586932"/>
          </a:xfrm>
          <a:prstGeom prst="rect">
            <a:avLst/>
          </a:prstGeom>
        </p:spPr>
      </p:pic>
    </p:spTree>
    <p:extLst>
      <p:ext uri="{BB962C8B-B14F-4D97-AF65-F5344CB8AC3E}">
        <p14:creationId xmlns:p14="http://schemas.microsoft.com/office/powerpoint/2010/main" val="682724217"/>
      </p:ext>
    </p:extLst>
  </p:cSld>
  <p:clrMapOvr>
    <a:masterClrMapping/>
  </p:clrMapOvr>
  <mc:AlternateContent xmlns:mc="http://schemas.openxmlformats.org/markup-compatibility/2006" xmlns:p14="http://schemas.microsoft.com/office/powerpoint/2010/main">
    <mc:Choice Requires="p14">
      <p:transition spd="slow" p14:dur="2000" advTm="331"/>
    </mc:Choice>
    <mc:Fallback xmlns="">
      <p:transition spd="slow" advTm="33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363071" y="2021063"/>
            <a:ext cx="8136609" cy="3612630"/>
          </a:xfrm>
          <a:prstGeom prst="rect">
            <a:avLst/>
          </a:prstGeom>
        </p:spPr>
      </p:pic>
      <p:sp>
        <p:nvSpPr>
          <p:cNvPr id="8" name="文本框 7"/>
          <p:cNvSpPr txBox="1"/>
          <p:nvPr/>
        </p:nvSpPr>
        <p:spPr>
          <a:xfrm>
            <a:off x="2436321" y="1628647"/>
            <a:ext cx="3990110" cy="415498"/>
          </a:xfrm>
          <a:prstGeom prst="rect">
            <a:avLst/>
          </a:prstGeom>
          <a:noFill/>
        </p:spPr>
        <p:txBody>
          <a:bodyPr wrap="square" rtlCol="0">
            <a:spAutoFit/>
          </a:bodyPr>
          <a:lstStyle/>
          <a:p>
            <a:r>
              <a:rPr lang="zh-CN" altLang="en-US" sz="2100" dirty="0"/>
              <a:t>面向连续流式图计算系统框架图</a:t>
            </a:r>
          </a:p>
        </p:txBody>
      </p:sp>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、系统验证</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稳定性</a:t>
            </a: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1131208" y="2066922"/>
            <a:ext cx="1948543" cy="923330"/>
          </a:xfrm>
          <a:prstGeom prst="rect">
            <a:avLst/>
          </a:prstGeom>
          <a:noFill/>
        </p:spPr>
        <p:txBody>
          <a:bodyPr wrap="square" rtlCol="0">
            <a:spAutoFit/>
          </a:bodyPr>
          <a:lstStyle/>
          <a:p>
            <a:r>
              <a:rPr lang="zh-CN" altLang="en-US" dirty="0"/>
              <a:t>系统的算法是正确的，运算的结果符合预期指标。</a:t>
            </a:r>
          </a:p>
        </p:txBody>
      </p:sp>
      <p:sp>
        <p:nvSpPr>
          <p:cNvPr id="27" name="文本框 26"/>
          <p:cNvSpPr txBox="1"/>
          <p:nvPr/>
        </p:nvSpPr>
        <p:spPr>
          <a:xfrm>
            <a:off x="5857461" y="1862884"/>
            <a:ext cx="1948543" cy="1200329"/>
          </a:xfrm>
          <a:prstGeom prst="rect">
            <a:avLst/>
          </a:prstGeom>
          <a:noFill/>
        </p:spPr>
        <p:txBody>
          <a:bodyPr wrap="square" rtlCol="0">
            <a:spAutoFit/>
          </a:bodyPr>
          <a:lstStyle/>
          <a:p>
            <a:r>
              <a:rPr lang="zh-CN" altLang="en-US" dirty="0"/>
              <a:t>算法能够在执行过程中，实时反馈计算结果，延迟在毫秒级别。</a:t>
            </a:r>
          </a:p>
        </p:txBody>
      </p:sp>
      <p:sp>
        <p:nvSpPr>
          <p:cNvPr id="28" name="文本框 27"/>
          <p:cNvSpPr txBox="1"/>
          <p:nvPr/>
        </p:nvSpPr>
        <p:spPr>
          <a:xfrm>
            <a:off x="5840300" y="3938645"/>
            <a:ext cx="1948543" cy="1200329"/>
          </a:xfrm>
          <a:prstGeom prst="rect">
            <a:avLst/>
          </a:prstGeom>
          <a:noFill/>
        </p:spPr>
        <p:txBody>
          <a:bodyPr wrap="square" rtlCol="0">
            <a:spAutoFit/>
          </a:bodyPr>
          <a:lstStyle/>
          <a:p>
            <a:r>
              <a:rPr lang="zh-CN" altLang="en-US" dirty="0"/>
              <a:t>针对连续流式的海量图数据，算法能够长时间持续稳定运行。</a:t>
            </a:r>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六、总结和后期计划</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6" name="右箭头 5"/>
          <p:cNvSpPr/>
          <p:nvPr/>
        </p:nvSpPr>
        <p:spPr>
          <a:xfrm>
            <a:off x="306161" y="2698665"/>
            <a:ext cx="8511268" cy="893989"/>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同心圆 6"/>
          <p:cNvSpPr/>
          <p:nvPr/>
        </p:nvSpPr>
        <p:spPr>
          <a:xfrm>
            <a:off x="805710"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文本框 9"/>
          <p:cNvSpPr txBox="1"/>
          <p:nvPr/>
        </p:nvSpPr>
        <p:spPr>
          <a:xfrm>
            <a:off x="288926" y="3592652"/>
            <a:ext cx="1530804" cy="415498"/>
          </a:xfrm>
          <a:prstGeom prst="rect">
            <a:avLst/>
          </a:prstGeom>
          <a:noFill/>
        </p:spPr>
        <p:txBody>
          <a:bodyPr wrap="square" rtlCol="0">
            <a:spAutoFit/>
          </a:bodyPr>
          <a:lstStyle/>
          <a:p>
            <a:r>
              <a:rPr lang="zh-CN" altLang="en-US" sz="2100" dirty="0"/>
              <a:t>背景和现状</a:t>
            </a:r>
          </a:p>
        </p:txBody>
      </p:sp>
      <p:sp>
        <p:nvSpPr>
          <p:cNvPr id="11" name="同心圆 10"/>
          <p:cNvSpPr/>
          <p:nvPr/>
        </p:nvSpPr>
        <p:spPr>
          <a:xfrm>
            <a:off x="2718873"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2" name="文本框 11"/>
          <p:cNvSpPr txBox="1"/>
          <p:nvPr/>
        </p:nvSpPr>
        <p:spPr>
          <a:xfrm>
            <a:off x="2222892" y="3595282"/>
            <a:ext cx="1530804" cy="1523494"/>
          </a:xfrm>
          <a:prstGeom prst="rect">
            <a:avLst/>
          </a:prstGeom>
          <a:noFill/>
        </p:spPr>
        <p:txBody>
          <a:bodyPr wrap="square" rtlCol="0">
            <a:spAutoFit/>
          </a:bodyPr>
          <a:lstStyle/>
          <a:p>
            <a:r>
              <a:rPr lang="zh-CN" altLang="en-US" sz="2100" dirty="0"/>
              <a:t>  系统设计</a:t>
            </a:r>
            <a:endParaRPr lang="en-US" altLang="zh-CN" sz="2100" dirty="0"/>
          </a:p>
          <a:p>
            <a:pPr marL="342900" indent="-342900">
              <a:buFont typeface="Wingdings" panose="05000000000000000000" pitchFamily="2" charset="2"/>
              <a:buChar char="Ø"/>
            </a:pPr>
            <a:r>
              <a:rPr lang="zh-CN" altLang="en-US" dirty="0"/>
              <a:t>架构设计</a:t>
            </a:r>
            <a:endParaRPr lang="en-US" altLang="zh-CN" dirty="0"/>
          </a:p>
          <a:p>
            <a:pPr marL="342900" indent="-342900">
              <a:buFont typeface="Wingdings" panose="05000000000000000000" pitchFamily="2" charset="2"/>
              <a:buChar char="Ø"/>
            </a:pPr>
            <a:r>
              <a:rPr lang="zh-CN" altLang="en-US" dirty="0"/>
              <a:t>框架设计</a:t>
            </a:r>
            <a:endParaRPr lang="en-US" altLang="zh-CN" dirty="0"/>
          </a:p>
          <a:p>
            <a:pPr marL="342900" indent="-342900">
              <a:buFont typeface="Wingdings" panose="05000000000000000000" pitchFamily="2" charset="2"/>
              <a:buChar char="Ø"/>
            </a:pPr>
            <a:r>
              <a:rPr lang="zh-CN" altLang="en-US" dirty="0"/>
              <a:t>模型设计</a:t>
            </a:r>
            <a:endParaRPr lang="en-US" altLang="zh-CN" dirty="0"/>
          </a:p>
          <a:p>
            <a:pPr marL="342900" indent="-342900">
              <a:buFont typeface="Wingdings" panose="05000000000000000000" pitchFamily="2" charset="2"/>
              <a:buChar char="Ø"/>
            </a:pPr>
            <a:r>
              <a:rPr lang="zh-CN" altLang="en-US" dirty="0">
                <a:solidFill>
                  <a:srgbClr val="FF0000"/>
                </a:solidFill>
              </a:rPr>
              <a:t>算法设计</a:t>
            </a:r>
          </a:p>
        </p:txBody>
      </p:sp>
      <p:sp>
        <p:nvSpPr>
          <p:cNvPr id="13" name="同心圆 12"/>
          <p:cNvSpPr/>
          <p:nvPr/>
        </p:nvSpPr>
        <p:spPr>
          <a:xfrm>
            <a:off x="4678759"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文本框 13"/>
          <p:cNvSpPr txBox="1"/>
          <p:nvPr/>
        </p:nvSpPr>
        <p:spPr>
          <a:xfrm>
            <a:off x="4182778" y="3615364"/>
            <a:ext cx="1530804" cy="1523494"/>
          </a:xfrm>
          <a:prstGeom prst="rect">
            <a:avLst/>
          </a:prstGeom>
          <a:noFill/>
        </p:spPr>
        <p:txBody>
          <a:bodyPr wrap="square" rtlCol="0">
            <a:spAutoFit/>
          </a:bodyPr>
          <a:lstStyle/>
          <a:p>
            <a:r>
              <a:rPr lang="zh-CN" altLang="en-US" sz="2100" dirty="0"/>
              <a:t>  系统实现</a:t>
            </a:r>
          </a:p>
          <a:p>
            <a:pPr marL="342900" indent="-342900">
              <a:buFont typeface="Wingdings" panose="05000000000000000000" pitchFamily="2" charset="2"/>
              <a:buChar char="Ø"/>
            </a:pPr>
            <a:r>
              <a:rPr lang="zh-CN" altLang="en-US" dirty="0"/>
              <a:t>框架实现</a:t>
            </a:r>
            <a:endParaRPr lang="en-US" altLang="zh-CN" dirty="0"/>
          </a:p>
          <a:p>
            <a:pPr marL="342900" indent="-342900">
              <a:buFont typeface="Wingdings" panose="05000000000000000000" pitchFamily="2" charset="2"/>
              <a:buChar char="Ø"/>
            </a:pPr>
            <a:r>
              <a:rPr lang="zh-CN" altLang="en-US" dirty="0"/>
              <a:t>模型实现</a:t>
            </a:r>
            <a:endParaRPr lang="en-US" altLang="zh-CN" dirty="0"/>
          </a:p>
          <a:p>
            <a:pPr marL="342900" indent="-342900">
              <a:buFont typeface="Wingdings" panose="05000000000000000000" pitchFamily="2" charset="2"/>
              <a:buChar char="Ø"/>
            </a:pPr>
            <a:r>
              <a:rPr lang="zh-CN" altLang="en-US" dirty="0">
                <a:solidFill>
                  <a:srgbClr val="FF0000"/>
                </a:solidFill>
              </a:rPr>
              <a:t>算法实现</a:t>
            </a:r>
            <a:endParaRPr lang="en-US" altLang="zh-CN" dirty="0">
              <a:solidFill>
                <a:srgbClr val="FF0000"/>
              </a:solidFill>
            </a:endParaRPr>
          </a:p>
          <a:p>
            <a:pPr marL="342900" indent="-342900">
              <a:buFont typeface="Wingdings" panose="05000000000000000000" pitchFamily="2" charset="2"/>
              <a:buChar char="Ø"/>
            </a:pPr>
            <a:endParaRPr lang="en-US" altLang="zh-CN" dirty="0"/>
          </a:p>
        </p:txBody>
      </p:sp>
      <p:sp>
        <p:nvSpPr>
          <p:cNvPr id="15" name="同心圆 14"/>
          <p:cNvSpPr/>
          <p:nvPr/>
        </p:nvSpPr>
        <p:spPr>
          <a:xfrm>
            <a:off x="6636975" y="2873158"/>
            <a:ext cx="538843" cy="545000"/>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6" name="文本框 15"/>
          <p:cNvSpPr txBox="1"/>
          <p:nvPr/>
        </p:nvSpPr>
        <p:spPr>
          <a:xfrm>
            <a:off x="6184658" y="3613908"/>
            <a:ext cx="1530804" cy="1523494"/>
          </a:xfrm>
          <a:prstGeom prst="rect">
            <a:avLst/>
          </a:prstGeom>
          <a:noFill/>
        </p:spPr>
        <p:txBody>
          <a:bodyPr wrap="square" rtlCol="0">
            <a:spAutoFit/>
          </a:bodyPr>
          <a:lstStyle/>
          <a:p>
            <a:r>
              <a:rPr lang="zh-CN" altLang="en-US" sz="2100" dirty="0"/>
              <a:t>  系统验证</a:t>
            </a:r>
          </a:p>
          <a:p>
            <a:pPr marL="342900" indent="-342900">
              <a:buFont typeface="Wingdings" panose="05000000000000000000" pitchFamily="2" charset="2"/>
              <a:buChar char="Ø"/>
            </a:pPr>
            <a:r>
              <a:rPr lang="zh-CN" altLang="en-US" dirty="0"/>
              <a:t>实验设计</a:t>
            </a:r>
            <a:endParaRPr lang="en-US" altLang="zh-CN" dirty="0"/>
          </a:p>
          <a:p>
            <a:pPr marL="342900" indent="-342900">
              <a:buFont typeface="Wingdings" panose="05000000000000000000" pitchFamily="2" charset="2"/>
              <a:buChar char="Ø"/>
            </a:pPr>
            <a:r>
              <a:rPr lang="zh-CN" altLang="en-US" dirty="0">
                <a:solidFill>
                  <a:srgbClr val="FF0000"/>
                </a:solidFill>
              </a:rPr>
              <a:t>实验结果</a:t>
            </a:r>
            <a:endParaRPr lang="en-US" altLang="zh-CN" dirty="0">
              <a:solidFill>
                <a:srgbClr val="FF0000"/>
              </a:solidFill>
            </a:endParaRPr>
          </a:p>
          <a:p>
            <a:pPr marL="342900" indent="-342900">
              <a:buFont typeface="Wingdings" panose="05000000000000000000" pitchFamily="2" charset="2"/>
              <a:buChar char="Ø"/>
            </a:pPr>
            <a:r>
              <a:rPr lang="zh-CN" altLang="en-US" dirty="0">
                <a:solidFill>
                  <a:srgbClr val="FF0000"/>
                </a:solidFill>
              </a:rPr>
              <a:t>实验结论</a:t>
            </a:r>
            <a:endParaRPr lang="en-US" altLang="zh-CN" dirty="0">
              <a:solidFill>
                <a:srgbClr val="FF0000"/>
              </a:solidFill>
            </a:endParaRPr>
          </a:p>
          <a:p>
            <a:pPr marL="342900" indent="-342900">
              <a:buFont typeface="Wingdings" panose="05000000000000000000" pitchFamily="2" charset="2"/>
              <a:buChar char="Ø"/>
            </a:pPr>
            <a:r>
              <a:rPr lang="zh-CN" altLang="en-US" dirty="0">
                <a:solidFill>
                  <a:srgbClr val="FF0000"/>
                </a:solidFill>
              </a:rPr>
              <a:t>应用</a:t>
            </a:r>
            <a:endParaRPr lang="en-US" altLang="zh-CN" dirty="0">
              <a:solidFill>
                <a:srgbClr val="FF0000"/>
              </a:solidFill>
            </a:endParaRPr>
          </a:p>
        </p:txBody>
      </p:sp>
      <p:sp>
        <p:nvSpPr>
          <p:cNvPr id="17" name="文本框 16"/>
          <p:cNvSpPr txBox="1"/>
          <p:nvPr/>
        </p:nvSpPr>
        <p:spPr>
          <a:xfrm>
            <a:off x="306160" y="2414725"/>
            <a:ext cx="1494065" cy="300082"/>
          </a:xfrm>
          <a:prstGeom prst="rect">
            <a:avLst/>
          </a:prstGeom>
          <a:noFill/>
        </p:spPr>
        <p:txBody>
          <a:bodyPr wrap="square" rtlCol="0">
            <a:spAutoFit/>
          </a:bodyPr>
          <a:lstStyle/>
          <a:p>
            <a:r>
              <a:rPr lang="en-US" altLang="zh-CN" sz="1350" dirty="0"/>
              <a:t>2016.10-2016.12</a:t>
            </a:r>
            <a:endParaRPr lang="zh-CN" altLang="en-US" sz="1350" dirty="0"/>
          </a:p>
        </p:txBody>
      </p:sp>
      <p:sp>
        <p:nvSpPr>
          <p:cNvPr id="18" name="文本框 17"/>
          <p:cNvSpPr txBox="1"/>
          <p:nvPr/>
        </p:nvSpPr>
        <p:spPr>
          <a:xfrm>
            <a:off x="2259631" y="2422986"/>
            <a:ext cx="1494065" cy="300082"/>
          </a:xfrm>
          <a:prstGeom prst="rect">
            <a:avLst/>
          </a:prstGeom>
          <a:noFill/>
        </p:spPr>
        <p:txBody>
          <a:bodyPr wrap="square" rtlCol="0">
            <a:spAutoFit/>
          </a:bodyPr>
          <a:lstStyle/>
          <a:p>
            <a:r>
              <a:rPr lang="en-US" altLang="zh-CN" sz="1350" dirty="0"/>
              <a:t>2016.11-2016.12</a:t>
            </a:r>
            <a:endParaRPr lang="zh-CN" altLang="en-US" sz="1350" dirty="0"/>
          </a:p>
        </p:txBody>
      </p:sp>
      <p:sp>
        <p:nvSpPr>
          <p:cNvPr id="19" name="文本框 18"/>
          <p:cNvSpPr txBox="1"/>
          <p:nvPr/>
        </p:nvSpPr>
        <p:spPr>
          <a:xfrm>
            <a:off x="4201147" y="2432416"/>
            <a:ext cx="1494065" cy="300082"/>
          </a:xfrm>
          <a:prstGeom prst="rect">
            <a:avLst/>
          </a:prstGeom>
          <a:noFill/>
        </p:spPr>
        <p:txBody>
          <a:bodyPr wrap="square" rtlCol="0">
            <a:spAutoFit/>
          </a:bodyPr>
          <a:lstStyle/>
          <a:p>
            <a:r>
              <a:rPr lang="en-US" altLang="zh-CN" sz="1350" dirty="0"/>
              <a:t>2016.11-2016.12</a:t>
            </a:r>
            <a:endParaRPr lang="zh-CN" altLang="en-US" sz="1350" dirty="0"/>
          </a:p>
        </p:txBody>
      </p:sp>
      <p:sp>
        <p:nvSpPr>
          <p:cNvPr id="20" name="文本框 19"/>
          <p:cNvSpPr txBox="1"/>
          <p:nvPr/>
        </p:nvSpPr>
        <p:spPr>
          <a:xfrm>
            <a:off x="6159363" y="2421664"/>
            <a:ext cx="1494065" cy="300082"/>
          </a:xfrm>
          <a:prstGeom prst="rect">
            <a:avLst/>
          </a:prstGeom>
          <a:noFill/>
        </p:spPr>
        <p:txBody>
          <a:bodyPr wrap="square" rtlCol="0">
            <a:spAutoFit/>
          </a:bodyPr>
          <a:lstStyle/>
          <a:p>
            <a:r>
              <a:rPr lang="en-US" altLang="zh-CN" sz="1350" dirty="0"/>
              <a:t>2017.01-2017.04</a:t>
            </a:r>
            <a:endParaRPr lang="zh-CN" altLang="en-US" sz="1350"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38</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816610"/>
            <a:ext cx="7011560" cy="5078313"/>
          </a:xfrm>
          <a:prstGeom prst="rect">
            <a:avLst/>
          </a:prstGeom>
        </p:spPr>
        <p:txBody>
          <a:bodyPr wrap="square">
            <a:spAutoFit/>
          </a:bodyPr>
          <a:lstStyle/>
          <a:p>
            <a:r>
              <a:rPr lang="zh-CN" altLang="en-US" b="1" dirty="0" smtClean="0"/>
              <a:t>•</a:t>
            </a:r>
            <a:r>
              <a:rPr lang="zh-CN" altLang="en-US" b="1" dirty="0"/>
              <a:t>安全可靠集成开发工具研发：东华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a:t>•大并发服务引擎系统：503所项目（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a:t>•待申请专利一项: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dirty="0"/>
              <a:t>王伟、许利杰老师</a:t>
            </a:r>
            <a:endParaRPr lang="en-US" altLang="zh-CN" sz="2400" dirty="0"/>
          </a:p>
          <a:p>
            <a:pPr algn="ctr"/>
            <a:r>
              <a:rPr lang="zh-CN" altLang="en-US" sz="2400" dirty="0"/>
              <a:t>同组师兄师弟师妹们</a:t>
            </a:r>
            <a:endParaRPr lang="en-US" altLang="zh-CN" sz="2400" dirty="0"/>
          </a:p>
          <a:p>
            <a:pPr algn="ctr"/>
            <a:r>
              <a:rPr lang="zh-CN" altLang="en-US" sz="2400" dirty="0"/>
              <a:t>继续奋战</a:t>
            </a:r>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批处理模型：解决静态图计算问题</a:t>
            </a:r>
          </a:p>
        </p:txBody>
      </p:sp>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批处理模型：解决动态图计算问题</a:t>
            </a:r>
          </a:p>
        </p:txBody>
      </p:sp>
      <p:sp>
        <p:nvSpPr>
          <p:cNvPr id="31" name="标题 1"/>
          <p:cNvSpPr txBox="1">
            <a:spLocks/>
          </p:cNvSpPr>
          <p:nvPr/>
        </p:nvSpPr>
        <p:spPr>
          <a:xfrm>
            <a:off x="0" y="1081008"/>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sp>
        <p:nvSpPr>
          <p:cNvPr id="43" name="圆角矩形标注 42"/>
          <p:cNvSpPr/>
          <p:nvPr/>
        </p:nvSpPr>
        <p:spPr>
          <a:xfrm>
            <a:off x="5200650" y="1259866"/>
            <a:ext cx="3057525" cy="800819"/>
          </a:xfrm>
          <a:prstGeom prst="wedgeRoundRectCallout">
            <a:avLst>
              <a:gd name="adj1" fmla="val -64905"/>
              <a:gd name="adj2" fmla="val 4793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模型比较</a:t>
            </a:r>
          </a:p>
        </p:txBody>
      </p:sp>
      <p:sp>
        <p:nvSpPr>
          <p:cNvPr id="20" name="文本框 19"/>
          <p:cNvSpPr txBox="1"/>
          <p:nvPr/>
        </p:nvSpPr>
        <p:spPr>
          <a:xfrm>
            <a:off x="2131047" y="2042359"/>
            <a:ext cx="4238887" cy="507831"/>
          </a:xfrm>
          <a:prstGeom prst="rect">
            <a:avLst/>
          </a:prstGeom>
          <a:noFill/>
        </p:spPr>
        <p:txBody>
          <a:bodyPr wrap="square" rtlCol="0">
            <a:spAutoFit/>
          </a:bodyPr>
          <a:lstStyle/>
          <a:p>
            <a:r>
              <a:rPr lang="zh-CN" altLang="en-US" sz="2700" dirty="0"/>
              <a:t>批处理模型 </a:t>
            </a:r>
            <a:r>
              <a:rPr lang="en-US" altLang="zh-CN" sz="2700" dirty="0"/>
              <a:t>VS </a:t>
            </a:r>
            <a:r>
              <a:rPr lang="zh-CN" altLang="en-US" sz="2700" dirty="0"/>
              <a:t>流处理模型</a:t>
            </a:r>
          </a:p>
        </p:txBody>
      </p:sp>
      <p:cxnSp>
        <p:nvCxnSpPr>
          <p:cNvPr id="21" name="直接连接符 20"/>
          <p:cNvCxnSpPr/>
          <p:nvPr/>
        </p:nvCxnSpPr>
        <p:spPr>
          <a:xfrm>
            <a:off x="4250490" y="2632983"/>
            <a:ext cx="1" cy="25430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369172" y="2900399"/>
            <a:ext cx="1679383" cy="2308324"/>
          </a:xfrm>
          <a:prstGeom prst="rect">
            <a:avLst/>
          </a:prstGeom>
          <a:noFill/>
        </p:spPr>
        <p:txBody>
          <a:bodyPr wrap="square" rtlCol="0">
            <a:spAutoFit/>
          </a:bodyPr>
          <a:lstStyle/>
          <a:p>
            <a:r>
              <a:rPr lang="zh-CN" altLang="en-US" dirty="0"/>
              <a:t>静态图数据</a:t>
            </a:r>
            <a:endParaRPr lang="en-US" altLang="zh-CN" dirty="0"/>
          </a:p>
          <a:p>
            <a:endParaRPr lang="en-US" altLang="zh-CN" dirty="0"/>
          </a:p>
          <a:p>
            <a:r>
              <a:rPr lang="zh-CN" altLang="en-US" dirty="0"/>
              <a:t>离线计算</a:t>
            </a:r>
            <a:endParaRPr lang="en-US" altLang="zh-CN" dirty="0"/>
          </a:p>
          <a:p>
            <a:r>
              <a:rPr lang="zh-CN" altLang="en-US" dirty="0"/>
              <a:t>占用较多内存</a:t>
            </a:r>
            <a:endParaRPr lang="en-US" altLang="zh-CN" dirty="0"/>
          </a:p>
          <a:p>
            <a:endParaRPr lang="en-US" altLang="zh-CN" dirty="0"/>
          </a:p>
          <a:p>
            <a:r>
              <a:rPr lang="zh-CN" altLang="en-US" dirty="0"/>
              <a:t>模型通用性强</a:t>
            </a:r>
            <a:endParaRPr lang="en-US" altLang="zh-CN" dirty="0"/>
          </a:p>
          <a:p>
            <a:r>
              <a:rPr lang="zh-CN" altLang="en-US" dirty="0"/>
              <a:t>计算结果准确</a:t>
            </a:r>
            <a:endParaRPr lang="en-US" altLang="zh-CN" dirty="0"/>
          </a:p>
          <a:p>
            <a:endParaRPr lang="en-US" altLang="zh-CN" dirty="0"/>
          </a:p>
        </p:txBody>
      </p:sp>
      <p:sp>
        <p:nvSpPr>
          <p:cNvPr id="27" name="文本框 26"/>
          <p:cNvSpPr txBox="1"/>
          <p:nvPr/>
        </p:nvSpPr>
        <p:spPr>
          <a:xfrm>
            <a:off x="4671501" y="2895672"/>
            <a:ext cx="2236030" cy="2031325"/>
          </a:xfrm>
          <a:prstGeom prst="rect">
            <a:avLst/>
          </a:prstGeom>
          <a:noFill/>
        </p:spPr>
        <p:txBody>
          <a:bodyPr wrap="square" rtlCol="0">
            <a:spAutoFit/>
          </a:bodyPr>
          <a:lstStyle/>
          <a:p>
            <a:r>
              <a:rPr lang="zh-CN" altLang="en-US" dirty="0"/>
              <a:t>动态图数据</a:t>
            </a:r>
            <a:endParaRPr lang="en-US" altLang="zh-CN" dirty="0"/>
          </a:p>
          <a:p>
            <a:endParaRPr lang="en-US" altLang="zh-CN" dirty="0"/>
          </a:p>
          <a:p>
            <a:r>
              <a:rPr lang="zh-CN" altLang="en-US" dirty="0"/>
              <a:t>实时计算</a:t>
            </a:r>
            <a:endParaRPr lang="en-US" altLang="zh-CN" dirty="0"/>
          </a:p>
          <a:p>
            <a:r>
              <a:rPr lang="zh-CN" altLang="en-US" dirty="0"/>
              <a:t>占用较少内存</a:t>
            </a:r>
            <a:endParaRPr lang="en-US" altLang="zh-CN" dirty="0"/>
          </a:p>
          <a:p>
            <a:endParaRPr lang="en-US" altLang="zh-CN" dirty="0"/>
          </a:p>
          <a:p>
            <a:r>
              <a:rPr lang="zh-CN" altLang="en-US" dirty="0"/>
              <a:t>模型通用性差</a:t>
            </a:r>
            <a:endParaRPr lang="en-US" altLang="zh-CN" dirty="0"/>
          </a:p>
          <a:p>
            <a:r>
              <a:rPr lang="zh-CN" altLang="en-US" dirty="0"/>
              <a:t>估计计算</a:t>
            </a:r>
            <a:endParaRPr lang="en-US" altLang="zh-CN" dirty="0"/>
          </a:p>
        </p:txBody>
      </p:sp>
    </p:spTree>
    <p:extLst>
      <p:ext uri="{BB962C8B-B14F-4D97-AF65-F5344CB8AC3E}">
        <p14:creationId xmlns:p14="http://schemas.microsoft.com/office/powerpoint/2010/main" val="140011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b="1" dirty="0"/>
              <a:t>代价较小</a:t>
            </a:r>
            <a:r>
              <a:rPr lang="zh-CN" altLang="en-US" dirty="0"/>
              <a:t>。</a:t>
            </a:r>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TotalTime>
  <Words>5080</Words>
  <Application>Microsoft Office PowerPoint</Application>
  <PresentationFormat>全屏显示(4:3)</PresentationFormat>
  <Paragraphs>527</Paragraphs>
  <Slides>39</Slides>
  <Notes>29</Notes>
  <HiddenSlides>3</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8" baseType="lpstr">
      <vt:lpstr>宋体</vt:lpstr>
      <vt:lpstr>Arial</vt:lpstr>
      <vt:lpstr>Calibri</vt:lpstr>
      <vt:lpstr>Calibri Light</vt:lpstr>
      <vt:lpstr>Cambria Math</vt:lpstr>
      <vt:lpstr>Times New Roman</vt:lpstr>
      <vt:lpstr>Wingdings</vt:lpstr>
      <vt:lpstr>Office 主题</vt:lpstr>
      <vt:lpstr>Visio</vt:lpstr>
      <vt:lpstr>面向连续流式图计算 系统的设计与实现</vt:lpstr>
      <vt:lpstr>纲要</vt:lpstr>
      <vt:lpstr>一、背景和现状-图计算框架</vt:lpstr>
      <vt:lpstr>PowerPoint 演示文稿</vt:lpstr>
      <vt:lpstr>PowerPoint 演示文稿</vt:lpstr>
      <vt:lpstr>一、背景和现状-流处理模型</vt:lpstr>
      <vt:lpstr>一、背景和现状-流处理模型</vt:lpstr>
      <vt:lpstr>一、背景和现状-模型比较</vt:lpstr>
      <vt:lpstr>二、研究目标</vt:lpstr>
      <vt:lpstr>三、研究内容</vt:lpstr>
      <vt:lpstr>三、研究内容-特征分析</vt:lpstr>
      <vt:lpstr>三、研究内容-特征分析</vt:lpstr>
      <vt:lpstr>三、研究内容-特征分析</vt:lpstr>
      <vt:lpstr>三、研究内容-特征分析</vt:lpstr>
      <vt:lpstr>三、研究内容-特征分析</vt:lpstr>
      <vt:lpstr>三、研究内容-特征分析</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三、研究内容-算法构建</vt:lpstr>
      <vt:lpstr>三、研究内容-算法构建</vt:lpstr>
      <vt:lpstr>三、研究内容-算法构建</vt:lpstr>
      <vt:lpstr>三、研究内容-算法构建</vt:lpstr>
      <vt:lpstr>三、研究内容-算法构建</vt:lpstr>
      <vt:lpstr>三、研究内容-算法构建</vt:lpstr>
      <vt:lpstr>四、系统设计与实现</vt:lpstr>
      <vt:lpstr>五、系统验证</vt:lpstr>
      <vt:lpstr>六、总结和后期计划</vt:lpstr>
      <vt:lpstr>七、科研经历</vt:lpstr>
      <vt:lpstr>八、感谢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248</cp:revision>
  <dcterms:created xsi:type="dcterms:W3CDTF">2016-12-23T09:57:57Z</dcterms:created>
  <dcterms:modified xsi:type="dcterms:W3CDTF">2017-03-31T17:48:05Z</dcterms:modified>
</cp:coreProperties>
</file>