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5"/>
  </p:notesMasterIdLst>
  <p:handoutMasterIdLst>
    <p:handoutMasterId r:id="rId56"/>
  </p:handoutMasterIdLst>
  <p:sldIdLst>
    <p:sldId id="256" r:id="rId2"/>
    <p:sldId id="371" r:id="rId3"/>
    <p:sldId id="354" r:id="rId4"/>
    <p:sldId id="372" r:id="rId5"/>
    <p:sldId id="373" r:id="rId6"/>
    <p:sldId id="406" r:id="rId7"/>
    <p:sldId id="374" r:id="rId8"/>
    <p:sldId id="407" r:id="rId9"/>
    <p:sldId id="418" r:id="rId10"/>
    <p:sldId id="408" r:id="rId11"/>
    <p:sldId id="420" r:id="rId12"/>
    <p:sldId id="377" r:id="rId13"/>
    <p:sldId id="357" r:id="rId14"/>
    <p:sldId id="358" r:id="rId15"/>
    <p:sldId id="381" r:id="rId16"/>
    <p:sldId id="382" r:id="rId17"/>
    <p:sldId id="383" r:id="rId18"/>
    <p:sldId id="359" r:id="rId19"/>
    <p:sldId id="378" r:id="rId20"/>
    <p:sldId id="361" r:id="rId21"/>
    <p:sldId id="379" r:id="rId22"/>
    <p:sldId id="364" r:id="rId23"/>
    <p:sldId id="421" r:id="rId24"/>
    <p:sldId id="365" r:id="rId25"/>
    <p:sldId id="384" r:id="rId26"/>
    <p:sldId id="366" r:id="rId27"/>
    <p:sldId id="367" r:id="rId28"/>
    <p:sldId id="385" r:id="rId29"/>
    <p:sldId id="386" r:id="rId30"/>
    <p:sldId id="389" r:id="rId31"/>
    <p:sldId id="387" r:id="rId32"/>
    <p:sldId id="392" r:id="rId33"/>
    <p:sldId id="394" r:id="rId34"/>
    <p:sldId id="393" r:id="rId35"/>
    <p:sldId id="395" r:id="rId36"/>
    <p:sldId id="396" r:id="rId37"/>
    <p:sldId id="388" r:id="rId38"/>
    <p:sldId id="403" r:id="rId39"/>
    <p:sldId id="404" r:id="rId40"/>
    <p:sldId id="422" r:id="rId41"/>
    <p:sldId id="368" r:id="rId42"/>
    <p:sldId id="423" r:id="rId43"/>
    <p:sldId id="369" r:id="rId44"/>
    <p:sldId id="412" r:id="rId45"/>
    <p:sldId id="398" r:id="rId46"/>
    <p:sldId id="400" r:id="rId47"/>
    <p:sldId id="399" r:id="rId48"/>
    <p:sldId id="413" r:id="rId49"/>
    <p:sldId id="414" r:id="rId50"/>
    <p:sldId id="415" r:id="rId51"/>
    <p:sldId id="416" r:id="rId52"/>
    <p:sldId id="417" r:id="rId53"/>
    <p:sldId id="262" r:id="rId54"/>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85630" autoAdjust="0"/>
  </p:normalViewPr>
  <p:slideViewPr>
    <p:cSldViewPr>
      <p:cViewPr>
        <p:scale>
          <a:sx n="80" d="100"/>
          <a:sy n="80" d="100"/>
        </p:scale>
        <p:origin x="-1278" y="0"/>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4"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9" y="0"/>
            <a:ext cx="4302231" cy="339884"/>
          </a:xfrm>
          <a:prstGeom prst="rect">
            <a:avLst/>
          </a:prstGeom>
        </p:spPr>
        <p:txBody>
          <a:bodyPr vert="horz" lIns="91440" tIns="45720" rIns="91440" bIns="45720" rtlCol="0"/>
          <a:lstStyle>
            <a:lvl1pPr algn="r">
              <a:defRPr sz="1200"/>
            </a:lvl1pPr>
          </a:lstStyle>
          <a:p>
            <a:fld id="{317B21AB-0FA3-4EBD-BCA6-18EC371E8E7E}" type="datetimeFigureOut">
              <a:rPr lang="zh-CN" altLang="en-US" smtClean="0"/>
              <a:t>2014/5/26</a:t>
            </a:fld>
            <a:endParaRPr lang="zh-CN" altLang="en-US"/>
          </a:p>
        </p:txBody>
      </p:sp>
      <p:sp>
        <p:nvSpPr>
          <p:cNvPr id="4" name="页脚占位符 3"/>
          <p:cNvSpPr>
            <a:spLocks noGrp="1"/>
          </p:cNvSpPr>
          <p:nvPr>
            <p:ph type="ftr" sz="quarter" idx="2"/>
          </p:nvPr>
        </p:nvSpPr>
        <p:spPr>
          <a:xfrm>
            <a:off x="2"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9" y="6456612"/>
            <a:ext cx="4302231" cy="339884"/>
          </a:xfrm>
          <a:prstGeom prst="rect">
            <a:avLst/>
          </a:prstGeom>
        </p:spPr>
        <p:txBody>
          <a:bodyPr vert="horz" lIns="91440" tIns="45720" rIns="91440" bIns="45720" rtlCol="0" anchor="b"/>
          <a:lstStyle>
            <a:lvl1pPr algn="r">
              <a:defRPr sz="1200"/>
            </a:lvl1pPr>
          </a:lstStyle>
          <a:p>
            <a:fld id="{0E8419AF-7973-49A8-974A-AE1BBE009B07}" type="slidenum">
              <a:rPr lang="zh-CN" altLang="en-US" smtClean="0"/>
              <a:t>‹#›</a:t>
            </a:fld>
            <a:endParaRPr lang="zh-CN" altLang="en-US"/>
          </a:p>
        </p:txBody>
      </p:sp>
    </p:spTree>
    <p:extLst>
      <p:ext uri="{BB962C8B-B14F-4D97-AF65-F5344CB8AC3E}">
        <p14:creationId xmlns:p14="http://schemas.microsoft.com/office/powerpoint/2010/main" val="3952996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9" y="0"/>
            <a:ext cx="4302231" cy="339884"/>
          </a:xfrm>
          <a:prstGeom prst="rect">
            <a:avLst/>
          </a:prstGeom>
        </p:spPr>
        <p:txBody>
          <a:bodyPr vert="horz" lIns="91440" tIns="45720" rIns="91440" bIns="45720" rtlCol="0"/>
          <a:lstStyle>
            <a:lvl1pPr algn="r">
              <a:defRPr sz="1200"/>
            </a:lvl1pPr>
          </a:lstStyle>
          <a:p>
            <a:fld id="{2360EC81-949C-4D89-8735-B54F0C43D423}" type="datetimeFigureOut">
              <a:rPr lang="zh-CN" altLang="en-US" smtClean="0"/>
              <a:t>2014/5/26</a:t>
            </a:fld>
            <a:endParaRPr lang="zh-CN" altLang="en-US"/>
          </a:p>
        </p:txBody>
      </p:sp>
      <p:sp>
        <p:nvSpPr>
          <p:cNvPr id="4" name="幻灯片图像占位符 3"/>
          <p:cNvSpPr>
            <a:spLocks noGrp="1" noRot="1" noChangeAspect="1"/>
          </p:cNvSpPr>
          <p:nvPr>
            <p:ph type="sldImg" idx="2"/>
          </p:nvPr>
        </p:nvSpPr>
        <p:spPr>
          <a:xfrm>
            <a:off x="3265488" y="511175"/>
            <a:ext cx="3397250" cy="2547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7"/>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2"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9" y="6456612"/>
            <a:ext cx="4302231" cy="339884"/>
          </a:xfrm>
          <a:prstGeom prst="rect">
            <a:avLst/>
          </a:prstGeom>
        </p:spPr>
        <p:txBody>
          <a:bodyPr vert="horz" lIns="91440" tIns="45720" rIns="91440" bIns="45720" rtlCol="0" anchor="b"/>
          <a:lstStyle>
            <a:lvl1pPr algn="r">
              <a:defRPr sz="1200"/>
            </a:lvl1pPr>
          </a:lstStyle>
          <a:p>
            <a:fld id="{60C16FC7-FADE-4739-8D18-17BA708E0425}" type="slidenum">
              <a:rPr lang="zh-CN" altLang="en-US" smtClean="0"/>
              <a:t>‹#›</a:t>
            </a:fld>
            <a:endParaRPr lang="zh-CN" altLang="en-US"/>
          </a:p>
        </p:txBody>
      </p:sp>
    </p:spTree>
    <p:extLst>
      <p:ext uri="{BB962C8B-B14F-4D97-AF65-F5344CB8AC3E}">
        <p14:creationId xmlns:p14="http://schemas.microsoft.com/office/powerpoint/2010/main" val="155777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a:t>
            </a:r>
            <a:r>
              <a:rPr lang="zh-CN" altLang="en-US" dirty="0" smtClean="0"/>
              <a:t>老师下午好</a:t>
            </a:r>
            <a:r>
              <a:rPr lang="zh-CN" altLang="en-US" dirty="0" smtClean="0"/>
              <a:t>，我是</a:t>
            </a:r>
            <a:r>
              <a:rPr lang="en-US" altLang="zh-CN" dirty="0" smtClean="0"/>
              <a:t>2011</a:t>
            </a:r>
            <a:r>
              <a:rPr lang="zh-CN" altLang="en-US" dirty="0" smtClean="0"/>
              <a:t>级硕士研究生赵薇</a:t>
            </a:r>
            <a:r>
              <a:rPr lang="zh-CN" altLang="en-US" dirty="0" smtClean="0"/>
              <a:t>，我</a:t>
            </a:r>
            <a:r>
              <a:rPr lang="zh-CN" altLang="en-US" dirty="0" smtClean="0"/>
              <a:t>毕业设计的题目是</a:t>
            </a:r>
            <a:r>
              <a:rPr lang="zh-CN" altLang="en-US" dirty="0" smtClean="0"/>
              <a:t>“</a:t>
            </a:r>
            <a:r>
              <a:rPr lang="zh-CN" altLang="en-US" sz="1200" b="1" dirty="0" smtClean="0">
                <a:latin typeface="黑体" pitchFamily="49" charset="-122"/>
                <a:ea typeface="黑体" pitchFamily="49" charset="-122"/>
              </a:rPr>
              <a:t>基于</a:t>
            </a:r>
            <a:r>
              <a:rPr lang="en-US" altLang="zh-CN" sz="1200" b="1" dirty="0" smtClean="0">
                <a:latin typeface="黑体" pitchFamily="49" charset="-122"/>
                <a:ea typeface="黑体" pitchFamily="49" charset="-122"/>
              </a:rPr>
              <a:t>Hadoop</a:t>
            </a:r>
            <a:r>
              <a:rPr lang="zh-CN" altLang="en-US" sz="1200" b="1" dirty="0" smtClean="0">
                <a:latin typeface="黑体" pitchFamily="49" charset="-122"/>
                <a:ea typeface="黑体" pitchFamily="49" charset="-122"/>
              </a:rPr>
              <a:t>的大数据分析平台的设计与实现</a:t>
            </a:r>
            <a:r>
              <a:rPr lang="zh-CN" altLang="en-US"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a:t>
            </a:fld>
            <a:endParaRPr lang="zh-CN" altLang="en-US"/>
          </a:p>
        </p:txBody>
      </p:sp>
    </p:spTree>
    <p:extLst>
      <p:ext uri="{BB962C8B-B14F-4D97-AF65-F5344CB8AC3E}">
        <p14:creationId xmlns:p14="http://schemas.microsoft.com/office/powerpoint/2010/main" val="4289966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上面的系统目标，本文设计了。。架构，最上层是用户层，用户可以看到平台提供的数据分析组件，可以利用这些组件构建数据分析业务模型。数据分析业务模型执行时会被提交给模型层，模型层管理着系统的组件库，并负责翻译并提交数据分析业务模型给执行层。平台的执行层十一组</a:t>
            </a:r>
            <a:r>
              <a:rPr lang="en-US" altLang="zh-CN" dirty="0" smtClean="0"/>
              <a:t>Hadoop</a:t>
            </a:r>
            <a:r>
              <a:rPr lang="zh-CN" altLang="en-US" dirty="0" smtClean="0"/>
              <a:t>分布式集群，集群上安装并集成了各种数据存储，数据处理，数据挖掘工具，以及分布式流程执行引擎</a:t>
            </a:r>
            <a:r>
              <a:rPr lang="en-US" altLang="zh-CN" dirty="0" smtClean="0"/>
              <a:t>Oozie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10</a:t>
            </a:fld>
            <a:endParaRPr lang="zh-CN" altLang="en-US"/>
          </a:p>
        </p:txBody>
      </p:sp>
    </p:spTree>
    <p:extLst>
      <p:ext uri="{BB962C8B-B14F-4D97-AF65-F5344CB8AC3E}">
        <p14:creationId xmlns:p14="http://schemas.microsoft.com/office/powerpoint/2010/main" val="94570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下面介绍大数据分析应用开发平台的第一个关键技术，基于组件和模型驱动的数据分析业务流程处理框架。</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11</a:t>
            </a:fld>
            <a:endParaRPr lang="zh-CN" altLang="en-US"/>
          </a:p>
        </p:txBody>
      </p:sp>
    </p:spTree>
    <p:extLst>
      <p:ext uri="{BB962C8B-B14F-4D97-AF65-F5344CB8AC3E}">
        <p14:creationId xmlns:p14="http://schemas.microsoft.com/office/powerpoint/2010/main" val="77503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首先我们定义了数据分析组件模型，该模型是。。。</a:t>
            </a:r>
            <a:endParaRPr lang="en-US" altLang="zh-CN" dirty="0" smtClean="0"/>
          </a:p>
          <a:p>
            <a:r>
              <a:rPr lang="zh-CN" altLang="en-US" dirty="0" smtClean="0"/>
              <a:t>每个组件有如下描述信息，包括组件</a:t>
            </a:r>
            <a:r>
              <a:rPr lang="en-US" altLang="zh-CN" dirty="0" smtClean="0"/>
              <a:t>ID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12</a:t>
            </a:fld>
            <a:endParaRPr lang="zh-CN" altLang="en-US"/>
          </a:p>
        </p:txBody>
      </p:sp>
    </p:spTree>
    <p:extLst>
      <p:ext uri="{BB962C8B-B14F-4D97-AF65-F5344CB8AC3E}">
        <p14:creationId xmlns:p14="http://schemas.microsoft.com/office/powerpoint/2010/main" val="676793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数据分析组件按照功能可以分为数据采集组件，数据资源组件。。。。</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13</a:t>
            </a:fld>
            <a:endParaRPr lang="zh-CN" altLang="en-US"/>
          </a:p>
        </p:txBody>
      </p:sp>
    </p:spTree>
    <p:extLst>
      <p:ext uri="{BB962C8B-B14F-4D97-AF65-F5344CB8AC3E}">
        <p14:creationId xmlns:p14="http://schemas.microsoft.com/office/powerpoint/2010/main" val="3268513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按照组件类型，可以分为</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14</a:t>
            </a:fld>
            <a:endParaRPr lang="zh-CN" altLang="en-US"/>
          </a:p>
        </p:txBody>
      </p:sp>
    </p:spTree>
    <p:extLst>
      <p:ext uri="{BB962C8B-B14F-4D97-AF65-F5344CB8AC3E}">
        <p14:creationId xmlns:p14="http://schemas.microsoft.com/office/powerpoint/2010/main" val="3316059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本文使用基于</a:t>
            </a:r>
            <a:r>
              <a:rPr lang="en-US" altLang="zh-CN" dirty="0" smtClean="0"/>
              <a:t>Java</a:t>
            </a:r>
            <a:r>
              <a:rPr lang="zh-CN" altLang="en-US" dirty="0" smtClean="0"/>
              <a:t>注解的组件描述方法，每个组件对应一个</a:t>
            </a:r>
            <a:r>
              <a:rPr lang="en-US" altLang="zh-CN" dirty="0" smtClean="0"/>
              <a:t>Java</a:t>
            </a:r>
            <a:r>
              <a:rPr lang="zh-CN" altLang="en-US" dirty="0" smtClean="0"/>
              <a:t>类，类的注解描述了组件的信息。这种方式有以下几个优势：</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15</a:t>
            </a:fld>
            <a:endParaRPr lang="zh-CN" altLang="en-US"/>
          </a:p>
        </p:txBody>
      </p:sp>
    </p:spTree>
    <p:extLst>
      <p:ext uri="{BB962C8B-B14F-4D97-AF65-F5344CB8AC3E}">
        <p14:creationId xmlns:p14="http://schemas.microsoft.com/office/powerpoint/2010/main" val="570284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当带有描述信息的组件被提交到</a:t>
            </a:r>
            <a:r>
              <a:rPr lang="en-US" altLang="zh-CN" dirty="0" smtClean="0"/>
              <a:t>lib</a:t>
            </a:r>
            <a:r>
              <a:rPr lang="zh-CN" altLang="en-US" dirty="0" smtClean="0"/>
              <a:t>文件夹下，</a:t>
            </a:r>
            <a:r>
              <a:rPr lang="en-US" altLang="zh-CN" dirty="0" smtClean="0"/>
              <a:t>tomcat</a:t>
            </a:r>
            <a:r>
              <a:rPr lang="zh-CN" altLang="en-US" dirty="0" smtClean="0"/>
              <a:t>会监听到</a:t>
            </a:r>
            <a:r>
              <a:rPr lang="en-US" altLang="zh-CN" dirty="0" smtClean="0"/>
              <a:t>lib</a:t>
            </a:r>
            <a:r>
              <a:rPr lang="zh-CN" altLang="en-US" dirty="0" smtClean="0"/>
              <a:t>文件发生变化，并将新加入的组件加载到</a:t>
            </a:r>
            <a:r>
              <a:rPr lang="en-US" altLang="zh-CN" dirty="0" smtClean="0"/>
              <a:t>Java</a:t>
            </a:r>
            <a:r>
              <a:rPr lang="zh-CN" altLang="en-US" dirty="0" smtClean="0"/>
              <a:t>虚拟机中，这样用户下次请求组件列表时，便可以得到更新后的组件列表了。</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16</a:t>
            </a:fld>
            <a:endParaRPr lang="zh-CN" altLang="en-US"/>
          </a:p>
        </p:txBody>
      </p:sp>
    </p:spTree>
    <p:extLst>
      <p:ext uri="{BB962C8B-B14F-4D97-AF65-F5344CB8AC3E}">
        <p14:creationId xmlns:p14="http://schemas.microsoft.com/office/powerpoint/2010/main" val="153823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组件的实现使用继承机制，每个组件类都需要直接或者间接继承自</a:t>
            </a:r>
            <a:r>
              <a:rPr lang="en-US" altLang="zh-CN" dirty="0" smtClean="0"/>
              <a:t>AbstractModule</a:t>
            </a:r>
            <a:r>
              <a:rPr lang="zh-CN" altLang="en-US" dirty="0" smtClean="0"/>
              <a:t>类。系统使用继承来约束每个组件需要提供的接口。</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17</a:t>
            </a:fld>
            <a:endParaRPr lang="zh-CN" altLang="en-US"/>
          </a:p>
        </p:txBody>
      </p:sp>
    </p:spTree>
    <p:extLst>
      <p:ext uri="{BB962C8B-B14F-4D97-AF65-F5344CB8AC3E}">
        <p14:creationId xmlns:p14="http://schemas.microsoft.com/office/powerpoint/2010/main" val="120197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下面我们定义数据分析业务流程模型，</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18</a:t>
            </a:fld>
            <a:endParaRPr lang="zh-CN" altLang="en-US"/>
          </a:p>
        </p:txBody>
      </p:sp>
    </p:spTree>
    <p:extLst>
      <p:ext uri="{BB962C8B-B14F-4D97-AF65-F5344CB8AC3E}">
        <p14:creationId xmlns:p14="http://schemas.microsoft.com/office/powerpoint/2010/main" val="2003011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我们使用数据流图描述数据分析业务流程，这里是数据流图的定义，数据流图是一个有向无环图，由节点和有向边组成，节点表示一个处理或者一个算法，边表示数据的流向。</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19</a:t>
            </a:fld>
            <a:endParaRPr lang="zh-CN" altLang="en-US"/>
          </a:p>
        </p:txBody>
      </p:sp>
    </p:spTree>
    <p:extLst>
      <p:ext uri="{BB962C8B-B14F-4D97-AF65-F5344CB8AC3E}">
        <p14:creationId xmlns:p14="http://schemas.microsoft.com/office/powerpoint/2010/main" val="357831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下面我将从选题背景，相关工作，关键技术，设计实现等等几个方面介绍。</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a:t>
            </a:fld>
            <a:endParaRPr lang="zh-CN" altLang="en-US"/>
          </a:p>
        </p:txBody>
      </p:sp>
    </p:spTree>
    <p:extLst>
      <p:ext uri="{BB962C8B-B14F-4D97-AF65-F5344CB8AC3E}">
        <p14:creationId xmlns:p14="http://schemas.microsoft.com/office/powerpoint/2010/main" val="2082608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Oozie</a:t>
            </a:r>
            <a:r>
              <a:rPr lang="zh-CN" altLang="en-US" dirty="0" smtClean="0"/>
              <a:t>分布式流程执行引擎</a:t>
            </a:r>
            <a:endParaRPr lang="en-US" altLang="zh-CN" dirty="0" smtClean="0"/>
          </a:p>
          <a:p>
            <a:r>
              <a:rPr lang="zh-CN" altLang="en-US" dirty="0" smtClean="0"/>
              <a:t>有向边规定了节点的先后执行顺序</a:t>
            </a:r>
          </a:p>
        </p:txBody>
      </p:sp>
      <p:sp>
        <p:nvSpPr>
          <p:cNvPr id="4" name="灯片编号占位符 3"/>
          <p:cNvSpPr>
            <a:spLocks noGrp="1"/>
          </p:cNvSpPr>
          <p:nvPr>
            <p:ph type="sldNum" sz="quarter" idx="10"/>
          </p:nvPr>
        </p:nvSpPr>
        <p:spPr/>
        <p:txBody>
          <a:bodyPr/>
          <a:lstStyle/>
          <a:p>
            <a:fld id="{60C16FC7-FADE-4739-8D18-17BA708E0425}" type="slidenum">
              <a:rPr lang="zh-CN" altLang="en-US" smtClean="0"/>
              <a:t>20</a:t>
            </a:fld>
            <a:endParaRPr lang="zh-CN" altLang="en-US"/>
          </a:p>
        </p:txBody>
      </p:sp>
    </p:spTree>
    <p:extLst>
      <p:ext uri="{BB962C8B-B14F-4D97-AF65-F5344CB8AC3E}">
        <p14:creationId xmlns:p14="http://schemas.microsoft.com/office/powerpoint/2010/main" val="1790353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C16FC7-FADE-4739-8D18-17BA708E0425}" type="slidenum">
              <a:rPr lang="zh-CN" altLang="en-US" smtClean="0"/>
              <a:t>21</a:t>
            </a:fld>
            <a:endParaRPr lang="zh-CN" altLang="en-US"/>
          </a:p>
        </p:txBody>
      </p:sp>
    </p:spTree>
    <p:extLst>
      <p:ext uri="{BB962C8B-B14F-4D97-AF65-F5344CB8AC3E}">
        <p14:creationId xmlns:p14="http://schemas.microsoft.com/office/powerpoint/2010/main" val="241099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上面我们定义了组件模型，数据分析业务流程模型，介绍了基于</a:t>
            </a:r>
            <a:r>
              <a:rPr lang="en-US" altLang="zh-CN" dirty="0" smtClean="0"/>
              <a:t>Oozie</a:t>
            </a:r>
            <a:r>
              <a:rPr lang="zh-CN" altLang="en-US" dirty="0" smtClean="0"/>
              <a:t>的执行模型，下面介绍基于模型驱动的数据分析流程处理框架</a:t>
            </a:r>
            <a:endParaRPr lang="en-US" altLang="zh-CN" dirty="0" smtClean="0"/>
          </a:p>
          <a:p>
            <a:r>
              <a:rPr lang="zh-CN" altLang="en-US" dirty="0" smtClean="0"/>
              <a:t>在系统中数据分析业务模型会被模型转换引擎转换为基于</a:t>
            </a:r>
            <a:r>
              <a:rPr lang="en-US" altLang="zh-CN" dirty="0" smtClean="0"/>
              <a:t>Oozie</a:t>
            </a:r>
            <a:r>
              <a:rPr lang="zh-CN" altLang="en-US" dirty="0" smtClean="0"/>
              <a:t>的执行模型实例，然后由流程提交引擎，提交给</a:t>
            </a:r>
            <a:r>
              <a:rPr lang="en-US" altLang="zh-CN" dirty="0" smtClean="0"/>
              <a:t>Hadoop</a:t>
            </a:r>
            <a:r>
              <a:rPr lang="zh-CN" altLang="en-US" dirty="0" smtClean="0"/>
              <a:t>集群。</a:t>
            </a:r>
            <a:endParaRPr lang="en-US" altLang="zh-CN" dirty="0" smtClean="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22</a:t>
            </a:fld>
            <a:endParaRPr lang="zh-CN" altLang="en-US"/>
          </a:p>
        </p:txBody>
      </p:sp>
    </p:spTree>
    <p:extLst>
      <p:ext uri="{BB962C8B-B14F-4D97-AF65-F5344CB8AC3E}">
        <p14:creationId xmlns:p14="http://schemas.microsoft.com/office/powerpoint/2010/main" val="2550213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23</a:t>
            </a:fld>
            <a:endParaRPr lang="zh-CN" altLang="en-US"/>
          </a:p>
        </p:txBody>
      </p:sp>
    </p:spTree>
    <p:extLst>
      <p:ext uri="{BB962C8B-B14F-4D97-AF65-F5344CB8AC3E}">
        <p14:creationId xmlns:p14="http://schemas.microsoft.com/office/powerpoint/2010/main" val="77503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我们使用数据流图描述数据分析业务流程模型，使用控制流图描述基于</a:t>
            </a:r>
            <a:r>
              <a:rPr lang="en-US" altLang="zh-CN" dirty="0" smtClean="0"/>
              <a:t>Oozie</a:t>
            </a:r>
            <a:r>
              <a:rPr lang="zh-CN" altLang="en-US" dirty="0" smtClean="0"/>
              <a:t>的执行模型，因此这个算法的目的就是完成数据流图到控制流图的转换。</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24</a:t>
            </a:fld>
            <a:endParaRPr lang="zh-CN" altLang="en-US"/>
          </a:p>
        </p:txBody>
      </p:sp>
    </p:spTree>
    <p:extLst>
      <p:ext uri="{BB962C8B-B14F-4D97-AF65-F5344CB8AC3E}">
        <p14:creationId xmlns:p14="http://schemas.microsoft.com/office/powerpoint/2010/main" val="1855793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数据分析业务模型由资源组件和功能组件组成，有向边表示数据的流向</a:t>
            </a:r>
            <a:endParaRPr lang="en-US" altLang="zh-CN" dirty="0" smtClean="0"/>
          </a:p>
          <a:p>
            <a:r>
              <a:rPr lang="en-US" altLang="zh-CN" dirty="0" smtClean="0"/>
              <a:t>Oozie</a:t>
            </a:r>
            <a:r>
              <a:rPr lang="zh-CN" altLang="en-US" dirty="0" smtClean="0"/>
              <a:t>流程执行模型由控制节点和动作节点组成，有向边表示节点执行的先后顺序</a:t>
            </a:r>
            <a:endParaRPr lang="en-US" altLang="zh-CN" dirty="0" smtClean="0"/>
          </a:p>
          <a:p>
            <a:r>
              <a:rPr lang="zh-CN" altLang="en-US" dirty="0" smtClean="0"/>
              <a:t>我们要做的是将上面的模型转换为下面的模型。</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25</a:t>
            </a:fld>
            <a:endParaRPr lang="zh-CN" altLang="en-US"/>
          </a:p>
        </p:txBody>
      </p:sp>
    </p:spTree>
    <p:extLst>
      <p:ext uri="{BB962C8B-B14F-4D97-AF65-F5344CB8AC3E}">
        <p14:creationId xmlns:p14="http://schemas.microsoft.com/office/powerpoint/2010/main" val="2840216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通过对比两种模型，我们可以看出数据分析业务模型的计算几点与</a:t>
            </a:r>
            <a:r>
              <a:rPr lang="en-US" altLang="zh-CN" dirty="0" smtClean="0"/>
              <a:t>Oozie</a:t>
            </a:r>
            <a:r>
              <a:rPr lang="zh-CN" altLang="en-US" dirty="0" smtClean="0"/>
              <a:t>执行模型的动作节点是一一对应的，我们需要做的就是删除数据分析业务模型中的资源组件，并添加</a:t>
            </a:r>
            <a:r>
              <a:rPr lang="en-US" altLang="zh-CN" dirty="0" smtClean="0"/>
              <a:t>Oozie</a:t>
            </a:r>
            <a:r>
              <a:rPr lang="zh-CN" altLang="en-US" dirty="0" smtClean="0"/>
              <a:t>执行模型中的控制节点。</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26</a:t>
            </a:fld>
            <a:endParaRPr lang="zh-CN" altLang="en-US"/>
          </a:p>
        </p:txBody>
      </p:sp>
    </p:spTree>
    <p:extLst>
      <p:ext uri="{BB962C8B-B14F-4D97-AF65-F5344CB8AC3E}">
        <p14:creationId xmlns:p14="http://schemas.microsoft.com/office/powerpoint/2010/main" val="948479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由此，我们得出模型转换步骤。</a:t>
            </a:r>
            <a:endParaRPr lang="en-US" altLang="zh-CN" dirty="0" smtClean="0"/>
          </a:p>
          <a:p>
            <a:endParaRPr lang="en-US" altLang="zh-CN" dirty="0" smtClean="0"/>
          </a:p>
          <a:p>
            <a:r>
              <a:rPr lang="zh-CN" altLang="en-US" dirty="0" smtClean="0"/>
              <a:t>其中的关键是第三四五步。</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27</a:t>
            </a:fld>
            <a:endParaRPr lang="zh-CN" altLang="en-US"/>
          </a:p>
        </p:txBody>
      </p:sp>
    </p:spTree>
    <p:extLst>
      <p:ext uri="{BB962C8B-B14F-4D97-AF65-F5344CB8AC3E}">
        <p14:creationId xmlns:p14="http://schemas.microsoft.com/office/powerpoint/2010/main" val="1135273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第三步中，算法首先要删除数据流图中的数据节点，并将数据节点携带的配置信息传递给邻近的功能节点。</a:t>
            </a:r>
            <a:endParaRPr lang="en-US" altLang="zh-CN" dirty="0" smtClean="0"/>
          </a:p>
          <a:p>
            <a:r>
              <a:rPr lang="zh-CN" altLang="en-US" dirty="0" smtClean="0"/>
              <a:t>然后再自动生成数据流图的中心数据的配置信息。</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28</a:t>
            </a:fld>
            <a:endParaRPr lang="zh-CN" altLang="en-US"/>
          </a:p>
        </p:txBody>
      </p:sp>
    </p:spTree>
    <p:extLst>
      <p:ext uri="{BB962C8B-B14F-4D97-AF65-F5344CB8AC3E}">
        <p14:creationId xmlns:p14="http://schemas.microsoft.com/office/powerpoint/2010/main" val="3235438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第四步是删除数据流图中的冗余边，我们认为删除后不影响节点间的拓扑关系的边为冗余边。</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29</a:t>
            </a:fld>
            <a:endParaRPr lang="zh-CN" altLang="en-US"/>
          </a:p>
        </p:txBody>
      </p:sp>
    </p:spTree>
    <p:extLst>
      <p:ext uri="{BB962C8B-B14F-4D97-AF65-F5344CB8AC3E}">
        <p14:creationId xmlns:p14="http://schemas.microsoft.com/office/powerpoint/2010/main" val="352103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首先，数据分析是企业用来。。，在传统的数据分析领域，</a:t>
            </a:r>
            <a:r>
              <a:rPr lang="en-US" altLang="zh-CN" dirty="0" smtClean="0"/>
              <a:t>IBM</a:t>
            </a:r>
            <a:r>
              <a:rPr lang="zh-CN" altLang="en-US" dirty="0" smtClean="0"/>
              <a:t>。。。</a:t>
            </a:r>
            <a:endParaRPr lang="en-US" altLang="zh-CN" dirty="0" smtClean="0"/>
          </a:p>
          <a:p>
            <a:r>
              <a:rPr lang="zh-CN" altLang="en-US" smtClean="0"/>
              <a:t>但是我们已经进入了大数据时代，根据</a:t>
            </a:r>
            <a:r>
              <a:rPr lang="zh-CN" altLang="en-US" dirty="0" smtClean="0"/>
              <a:t>根据</a:t>
            </a:r>
            <a:r>
              <a:rPr lang="fr-FR" altLang="zh-CN" dirty="0" smtClean="0"/>
              <a:t>Gartner</a:t>
            </a:r>
            <a:r>
              <a:rPr lang="zh-CN" altLang="fr-FR" dirty="0" smtClean="0"/>
              <a:t>的定义</a:t>
            </a:r>
            <a:r>
              <a:rPr lang="zh-CN" altLang="en-US" dirty="0" smtClean="0"/>
              <a:t>。。。</a:t>
            </a:r>
            <a:endParaRPr lang="en-US" altLang="zh-CN" dirty="0" smtClean="0"/>
          </a:p>
          <a:p>
            <a:r>
              <a:rPr lang="zh-CN" altLang="en-US" dirty="0" smtClean="0"/>
              <a:t>大数据给数据分析领域带来了新一轮的机遇和挑战，相伴产生了很多大数据处理和分析的工具</a:t>
            </a:r>
            <a:endParaRPr lang="en-US" altLang="zh-CN" dirty="0" smtClean="0"/>
          </a:p>
          <a:p>
            <a:r>
              <a:rPr lang="en-US" altLang="zh-CN" dirty="0" smtClean="0"/>
              <a:t>Hadoop</a:t>
            </a:r>
            <a:r>
              <a:rPr lang="zh-CN" altLang="en-US" dirty="0" smtClean="0"/>
              <a:t>俨然已经成为开源社区大数据处理的事实标准</a:t>
            </a:r>
            <a:endParaRPr lang="en-US" altLang="zh-CN" dirty="0" smtClean="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a:t>
            </a:fld>
            <a:endParaRPr lang="zh-CN" altLang="en-US"/>
          </a:p>
        </p:txBody>
      </p:sp>
    </p:spTree>
    <p:extLst>
      <p:ext uri="{BB962C8B-B14F-4D97-AF65-F5344CB8AC3E}">
        <p14:creationId xmlns:p14="http://schemas.microsoft.com/office/powerpoint/2010/main" val="348562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这里是删除冗余边的算法</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30</a:t>
            </a:fld>
            <a:endParaRPr lang="zh-CN" altLang="en-US"/>
          </a:p>
        </p:txBody>
      </p:sp>
    </p:spTree>
    <p:extLst>
      <p:ext uri="{BB962C8B-B14F-4D97-AF65-F5344CB8AC3E}">
        <p14:creationId xmlns:p14="http://schemas.microsoft.com/office/powerpoint/2010/main" val="1429008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第五步是添加</a:t>
            </a:r>
            <a:r>
              <a:rPr lang="en-US" altLang="zh-CN" dirty="0" smtClean="0"/>
              <a:t>FORK/JOIN</a:t>
            </a:r>
            <a:r>
              <a:rPr lang="zh-CN" altLang="en-US" dirty="0" smtClean="0"/>
              <a:t>节点，</a:t>
            </a:r>
            <a:r>
              <a:rPr lang="en-US" altLang="zh-CN" dirty="0" smtClean="0"/>
              <a:t>Oozie</a:t>
            </a:r>
            <a:r>
              <a:rPr lang="zh-CN" altLang="en-US" dirty="0" smtClean="0"/>
              <a:t>文档中对</a:t>
            </a:r>
            <a:r>
              <a:rPr lang="en-US" altLang="zh-CN" dirty="0" smtClean="0"/>
              <a:t>Fork</a:t>
            </a:r>
            <a:r>
              <a:rPr lang="zh-CN" altLang="en-US" dirty="0" smtClean="0"/>
              <a:t>和</a:t>
            </a:r>
            <a:r>
              <a:rPr lang="en-US" altLang="zh-CN" dirty="0" smtClean="0"/>
              <a:t>Join</a:t>
            </a:r>
            <a:r>
              <a:rPr lang="zh-CN" altLang="en-US" dirty="0" smtClean="0"/>
              <a:t>的解释如下，</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31</a:t>
            </a:fld>
            <a:endParaRPr lang="zh-CN" altLang="en-US"/>
          </a:p>
        </p:txBody>
      </p:sp>
    </p:spTree>
    <p:extLst>
      <p:ext uri="{BB962C8B-B14F-4D97-AF65-F5344CB8AC3E}">
        <p14:creationId xmlns:p14="http://schemas.microsoft.com/office/powerpoint/2010/main" val="2583402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从这个定义中我们可以得出满足如下定义的子图可以直接翻译成一个</a:t>
            </a:r>
            <a:r>
              <a:rPr lang="en-US" altLang="zh-CN" dirty="0" smtClean="0"/>
              <a:t>Fork/Join</a:t>
            </a:r>
            <a:r>
              <a:rPr lang="zh-CN" altLang="en-US" dirty="0" smtClean="0"/>
              <a:t>组合。</a:t>
            </a:r>
            <a:endParaRPr lang="en-US" altLang="zh-CN" dirty="0" smtClean="0"/>
          </a:p>
          <a:p>
            <a:r>
              <a:rPr lang="zh-CN" altLang="en-US" dirty="0" smtClean="0"/>
              <a:t>右边是一个可翻译子图的例子。</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32</a:t>
            </a:fld>
            <a:endParaRPr lang="zh-CN" altLang="en-US"/>
          </a:p>
        </p:txBody>
      </p:sp>
    </p:spTree>
    <p:extLst>
      <p:ext uri="{BB962C8B-B14F-4D97-AF65-F5344CB8AC3E}">
        <p14:creationId xmlns:p14="http://schemas.microsoft.com/office/powerpoint/2010/main" val="507093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有了如上的定义，我们首先判定数据流图是否满足</a:t>
            </a:r>
            <a:r>
              <a:rPr lang="en-US" altLang="zh-CN" dirty="0" smtClean="0"/>
              <a:t>Fork/Join</a:t>
            </a:r>
            <a:r>
              <a:rPr lang="zh-CN" altLang="en-US" dirty="0" smtClean="0"/>
              <a:t>语义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33</a:t>
            </a:fld>
            <a:endParaRPr lang="zh-CN" altLang="en-US"/>
          </a:p>
        </p:txBody>
      </p:sp>
    </p:spTree>
    <p:extLst>
      <p:ext uri="{BB962C8B-B14F-4D97-AF65-F5344CB8AC3E}">
        <p14:creationId xmlns:p14="http://schemas.microsoft.com/office/powerpoint/2010/main" val="980854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这里是判断数据流图是否满足</a:t>
            </a:r>
            <a:r>
              <a:rPr lang="en-US" altLang="zh-CN" dirty="0" smtClean="0"/>
              <a:t>Fork/Join</a:t>
            </a:r>
            <a:r>
              <a:rPr lang="zh-CN" altLang="en-US" dirty="0" smtClean="0"/>
              <a:t>语义的算法</a:t>
            </a:r>
            <a:endParaRPr lang="en-US" altLang="zh-CN" dirty="0" smtClean="0"/>
          </a:p>
          <a:p>
            <a:r>
              <a:rPr lang="zh-CN" altLang="en-US" dirty="0" smtClean="0"/>
              <a:t>我们给图的每条边添加一个</a:t>
            </a:r>
            <a:r>
              <a:rPr lang="en-US" altLang="zh-CN" dirty="0" smtClean="0"/>
              <a:t>fork-parent</a:t>
            </a:r>
            <a:r>
              <a:rPr lang="zh-CN" altLang="en-US" dirty="0" smtClean="0"/>
              <a:t>变量，表示当前边是这个节点的一条</a:t>
            </a:r>
            <a:r>
              <a:rPr lang="en-US" altLang="zh-CN" dirty="0" smtClean="0"/>
              <a:t>Fork</a:t>
            </a:r>
            <a:r>
              <a:rPr lang="zh-CN" altLang="en-US" dirty="0" smtClean="0"/>
              <a:t>路径</a:t>
            </a:r>
            <a:endParaRPr lang="en-US" altLang="zh-CN" dirty="0" smtClean="0"/>
          </a:p>
          <a:p>
            <a:r>
              <a:rPr lang="zh-CN" altLang="en-US" dirty="0" smtClean="0"/>
              <a:t>当有两条来自不同</a:t>
            </a:r>
            <a:r>
              <a:rPr lang="en-US" altLang="zh-CN" dirty="0" smtClean="0"/>
              <a:t>fork</a:t>
            </a:r>
            <a:r>
              <a:rPr lang="zh-CN" altLang="en-US" dirty="0" smtClean="0"/>
              <a:t>节点的边汇合时是，算法判定当前图不满足</a:t>
            </a:r>
            <a:r>
              <a:rPr lang="en-US" altLang="zh-CN" dirty="0" smtClean="0"/>
              <a:t>Fork/Join</a:t>
            </a:r>
            <a:r>
              <a:rPr lang="zh-CN" altLang="en-US" dirty="0" smtClean="0"/>
              <a:t>语义</a:t>
            </a:r>
            <a:endParaRPr lang="en-US" altLang="zh-CN" dirty="0" smtClean="0"/>
          </a:p>
          <a:p>
            <a:r>
              <a:rPr lang="zh-CN" altLang="en-US" dirty="0" smtClean="0"/>
              <a:t>如果所有节点遍历结束，则表示</a:t>
            </a:r>
            <a:r>
              <a:rPr lang="zh-CN" altLang="en-US" baseline="0" dirty="0" smtClean="0"/>
              <a:t>当前图满足</a:t>
            </a:r>
            <a:r>
              <a:rPr lang="en-US" altLang="zh-CN" baseline="0" dirty="0" smtClean="0"/>
              <a:t>Fork/Join</a:t>
            </a:r>
            <a:r>
              <a:rPr lang="zh-CN" altLang="en-US" baseline="0" dirty="0" smtClean="0"/>
              <a:t>语义</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34</a:t>
            </a:fld>
            <a:endParaRPr lang="zh-CN" altLang="en-US"/>
          </a:p>
        </p:txBody>
      </p:sp>
    </p:spTree>
    <p:extLst>
      <p:ext uri="{BB962C8B-B14F-4D97-AF65-F5344CB8AC3E}">
        <p14:creationId xmlns:p14="http://schemas.microsoft.com/office/powerpoint/2010/main" val="969831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判定数据流图满足</a:t>
            </a:r>
            <a:r>
              <a:rPr lang="en-US" altLang="zh-CN" dirty="0" smtClean="0"/>
              <a:t>Fork/Join</a:t>
            </a:r>
            <a:r>
              <a:rPr lang="zh-CN" altLang="en-US" dirty="0" smtClean="0"/>
              <a:t>语义，则按照图结构添加</a:t>
            </a:r>
            <a:r>
              <a:rPr lang="en-US" altLang="zh-CN" dirty="0" smtClean="0"/>
              <a:t>Fork/Join</a:t>
            </a:r>
            <a:r>
              <a:rPr lang="zh-CN" altLang="en-US" dirty="0" smtClean="0"/>
              <a:t>节点</a:t>
            </a:r>
            <a:endParaRPr lang="en-US" altLang="zh-CN" dirty="0" smtClean="0"/>
          </a:p>
          <a:p>
            <a:r>
              <a:rPr lang="zh-CN" altLang="en-US" dirty="0" smtClean="0"/>
              <a:t>图</a:t>
            </a:r>
            <a:r>
              <a:rPr lang="en-US" altLang="zh-CN" dirty="0" smtClean="0"/>
              <a:t>1</a:t>
            </a:r>
            <a:r>
              <a:rPr lang="zh-CN" altLang="en-US" dirty="0" smtClean="0"/>
              <a:t>展示了如何添加</a:t>
            </a:r>
            <a:r>
              <a:rPr lang="en-US" altLang="zh-CN" dirty="0" smtClean="0"/>
              <a:t>Fork</a:t>
            </a:r>
            <a:r>
              <a:rPr lang="zh-CN" altLang="en-US" dirty="0" smtClean="0"/>
              <a:t>节点，图</a:t>
            </a:r>
            <a:r>
              <a:rPr lang="en-US" altLang="zh-CN" dirty="0" smtClean="0"/>
              <a:t>2</a:t>
            </a:r>
            <a:r>
              <a:rPr lang="zh-CN" altLang="en-US" dirty="0" smtClean="0"/>
              <a:t>展示了如何添加</a:t>
            </a:r>
            <a:r>
              <a:rPr lang="en-US" altLang="zh-CN" dirty="0" smtClean="0"/>
              <a:t>Join</a:t>
            </a:r>
            <a:r>
              <a:rPr lang="zh-CN" altLang="en-US" dirty="0" smtClean="0"/>
              <a:t>节点</a:t>
            </a:r>
            <a:endParaRPr lang="en-US" altLang="zh-CN" dirty="0" smtClean="0"/>
          </a:p>
          <a:p>
            <a:r>
              <a:rPr lang="zh-CN" altLang="en-US" dirty="0" smtClean="0"/>
              <a:t>图</a:t>
            </a:r>
            <a:r>
              <a:rPr lang="en-US" altLang="zh-CN" dirty="0" smtClean="0"/>
              <a:t>3</a:t>
            </a:r>
            <a:r>
              <a:rPr lang="zh-CN" altLang="en-US" dirty="0" smtClean="0"/>
              <a:t>展示了一个添加</a:t>
            </a:r>
            <a:r>
              <a:rPr lang="en-US" altLang="zh-CN" dirty="0" smtClean="0"/>
              <a:t>Fork/Join</a:t>
            </a:r>
            <a:r>
              <a:rPr lang="zh-CN" altLang="en-US" dirty="0" smtClean="0"/>
              <a:t>节点的完整实例</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35</a:t>
            </a:fld>
            <a:endParaRPr lang="zh-CN" altLang="en-US"/>
          </a:p>
        </p:txBody>
      </p:sp>
    </p:spTree>
    <p:extLst>
      <p:ext uri="{BB962C8B-B14F-4D97-AF65-F5344CB8AC3E}">
        <p14:creationId xmlns:p14="http://schemas.microsoft.com/office/powerpoint/2010/main" val="1335983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如果数据流图不满足</a:t>
            </a:r>
            <a:r>
              <a:rPr lang="en-US" altLang="zh-CN" dirty="0" smtClean="0"/>
              <a:t>Fork/Join</a:t>
            </a:r>
            <a:r>
              <a:rPr lang="zh-CN" altLang="en-US" dirty="0" smtClean="0"/>
              <a:t>语义，则分层添加</a:t>
            </a:r>
            <a:r>
              <a:rPr lang="en-US" altLang="zh-CN" dirty="0" smtClean="0"/>
              <a:t>Fork/Join</a:t>
            </a:r>
            <a:r>
              <a:rPr lang="zh-CN" altLang="en-US" dirty="0" smtClean="0"/>
              <a:t>节点</a:t>
            </a:r>
            <a:endParaRPr lang="en-US" altLang="zh-CN" dirty="0" smtClean="0"/>
          </a:p>
          <a:p>
            <a:r>
              <a:rPr lang="zh-CN" altLang="en-US" dirty="0" smtClean="0"/>
              <a:t>如下图所示，先标注每个节点所在的层次，然后依次给有多个节点的层次添加</a:t>
            </a:r>
            <a:r>
              <a:rPr lang="en-US" altLang="zh-CN" dirty="0" smtClean="0"/>
              <a:t>Fork/Join</a:t>
            </a:r>
            <a:r>
              <a:rPr lang="zh-CN" altLang="en-US" dirty="0" smtClean="0"/>
              <a:t>节点</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36</a:t>
            </a:fld>
            <a:endParaRPr lang="zh-CN" altLang="en-US"/>
          </a:p>
        </p:txBody>
      </p:sp>
    </p:spTree>
    <p:extLst>
      <p:ext uri="{BB962C8B-B14F-4D97-AF65-F5344CB8AC3E}">
        <p14:creationId xmlns:p14="http://schemas.microsoft.com/office/powerpoint/2010/main" val="1110113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第七步是将控制流图翻译成</a:t>
            </a:r>
            <a:r>
              <a:rPr lang="en-US" altLang="zh-CN" dirty="0" smtClean="0"/>
              <a:t>Oozie</a:t>
            </a:r>
            <a:r>
              <a:rPr lang="zh-CN" altLang="en-US" dirty="0" smtClean="0"/>
              <a:t>的配置文件</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37</a:t>
            </a:fld>
            <a:endParaRPr lang="zh-CN" altLang="en-US"/>
          </a:p>
        </p:txBody>
      </p:sp>
    </p:spTree>
    <p:extLst>
      <p:ext uri="{BB962C8B-B14F-4D97-AF65-F5344CB8AC3E}">
        <p14:creationId xmlns:p14="http://schemas.microsoft.com/office/powerpoint/2010/main" val="3174201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这里是三个运行实例，左边的图为数据分析业务流程模型，其中蓝色的节点为资源节点，橘黄色的节点为计算节点，右侧围生成的基于</a:t>
            </a:r>
            <a:r>
              <a:rPr lang="en-US" altLang="zh-CN" dirty="0" smtClean="0"/>
              <a:t>Oozie</a:t>
            </a:r>
            <a:r>
              <a:rPr lang="zh-CN" altLang="en-US" dirty="0" smtClean="0"/>
              <a:t>的流程执行模型。在第一个例子中数据流图不需要添加并发节点，添加了</a:t>
            </a:r>
            <a:r>
              <a:rPr lang="en-US" altLang="zh-CN" dirty="0" smtClean="0"/>
              <a:t>Start</a:t>
            </a:r>
            <a:r>
              <a:rPr lang="zh-CN" altLang="en-US" dirty="0" smtClean="0"/>
              <a:t>和</a:t>
            </a:r>
            <a:r>
              <a:rPr lang="en-US" altLang="zh-CN" dirty="0" smtClean="0"/>
              <a:t>End</a:t>
            </a:r>
            <a:r>
              <a:rPr lang="zh-CN" altLang="en-US" dirty="0" smtClean="0"/>
              <a:t>节点。第二个例子满足</a:t>
            </a:r>
            <a:r>
              <a:rPr lang="en-US" altLang="zh-CN" dirty="0" smtClean="0"/>
              <a:t>Fork/Join</a:t>
            </a:r>
            <a:r>
              <a:rPr lang="zh-CN" altLang="en-US" dirty="0" smtClean="0"/>
              <a:t>语义，生成可并发的执行模型，右图中的正三角为</a:t>
            </a:r>
            <a:r>
              <a:rPr lang="en-US" altLang="zh-CN" dirty="0" smtClean="0"/>
              <a:t>Fork</a:t>
            </a:r>
            <a:r>
              <a:rPr lang="zh-CN" altLang="en-US" dirty="0" smtClean="0"/>
              <a:t>节点，倒三角为</a:t>
            </a:r>
            <a:r>
              <a:rPr lang="en-US" altLang="zh-CN" dirty="0" smtClean="0"/>
              <a:t>Join</a:t>
            </a:r>
            <a:r>
              <a:rPr lang="zh-CN" altLang="en-US" dirty="0" smtClean="0"/>
              <a:t>节点。</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38</a:t>
            </a:fld>
            <a:endParaRPr lang="zh-CN" altLang="en-US"/>
          </a:p>
        </p:txBody>
      </p:sp>
    </p:spTree>
    <p:extLst>
      <p:ext uri="{BB962C8B-B14F-4D97-AF65-F5344CB8AC3E}">
        <p14:creationId xmlns:p14="http://schemas.microsoft.com/office/powerpoint/2010/main" val="1198075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这是一个不满足</a:t>
            </a:r>
            <a:r>
              <a:rPr lang="en-US" altLang="zh-CN" dirty="0" smtClean="0"/>
              <a:t>Fork/Join</a:t>
            </a:r>
            <a:r>
              <a:rPr lang="zh-CN" altLang="en-US" dirty="0" smtClean="0"/>
              <a:t>的语义，算法使用基于分层的算法，逐层添加</a:t>
            </a:r>
            <a:r>
              <a:rPr lang="en-US" altLang="zh-CN" dirty="0" smtClean="0"/>
              <a:t>fork</a:t>
            </a:r>
            <a:r>
              <a:rPr lang="zh-CN" altLang="en-US" dirty="0" smtClean="0"/>
              <a:t>，</a:t>
            </a:r>
            <a:r>
              <a:rPr lang="en-US" altLang="zh-CN" dirty="0" smtClean="0"/>
              <a:t>Join</a:t>
            </a:r>
            <a:r>
              <a:rPr lang="zh-CN" altLang="en-US" dirty="0" smtClean="0"/>
              <a:t>节点。</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39</a:t>
            </a:fld>
            <a:endParaRPr lang="zh-CN" altLang="en-US"/>
          </a:p>
        </p:txBody>
      </p:sp>
    </p:spTree>
    <p:extLst>
      <p:ext uri="{BB962C8B-B14F-4D97-AF65-F5344CB8AC3E}">
        <p14:creationId xmlns:p14="http://schemas.microsoft.com/office/powerpoint/2010/main" val="2219108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a:t>
            </a:r>
            <a:r>
              <a:rPr lang="en-US" altLang="zh-CN" dirty="0" smtClean="0"/>
              <a:t>MapReduce</a:t>
            </a:r>
            <a:r>
              <a:rPr lang="zh-CN" altLang="en-US" dirty="0" smtClean="0"/>
              <a:t>，</a:t>
            </a:r>
            <a:r>
              <a:rPr lang="en-US" altLang="zh-CN" dirty="0" smtClean="0"/>
              <a:t>Hadoop</a:t>
            </a:r>
            <a:r>
              <a:rPr lang="zh-CN" altLang="en-US" dirty="0" smtClean="0"/>
              <a:t>还衍生出了很多数据处理，数据分析的工具，如</a:t>
            </a:r>
            <a:r>
              <a:rPr lang="en-US" altLang="zh-CN" dirty="0" smtClean="0"/>
              <a:t>Hive</a:t>
            </a:r>
            <a:r>
              <a:rPr lang="zh-CN" altLang="en-US" dirty="0" smtClean="0"/>
              <a:t>，</a:t>
            </a:r>
            <a:r>
              <a:rPr lang="en-US" altLang="zh-CN" dirty="0" smtClean="0"/>
              <a:t>Mahout</a:t>
            </a:r>
            <a:r>
              <a:rPr lang="zh-CN" altLang="en-US" dirty="0" smtClean="0"/>
              <a:t>，</a:t>
            </a:r>
            <a:r>
              <a:rPr lang="en-US" altLang="zh-CN" dirty="0" smtClean="0"/>
              <a:t>Storm</a:t>
            </a:r>
            <a:r>
              <a:rPr lang="zh-CN" altLang="en-US" dirty="0" smtClean="0"/>
              <a:t>等等。</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a:t>
            </a:fld>
            <a:endParaRPr lang="zh-CN" altLang="en-US"/>
          </a:p>
        </p:txBody>
      </p:sp>
    </p:spTree>
    <p:extLst>
      <p:ext uri="{BB962C8B-B14F-4D97-AF65-F5344CB8AC3E}">
        <p14:creationId xmlns:p14="http://schemas.microsoft.com/office/powerpoint/2010/main" val="4212711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接下来介绍基于</a:t>
            </a:r>
            <a:r>
              <a:rPr lang="en-US" altLang="zh-CN" dirty="0" smtClean="0"/>
              <a:t>HDFS</a:t>
            </a:r>
            <a:r>
              <a:rPr lang="zh-CN" altLang="en-US" dirty="0" smtClean="0"/>
              <a:t>的中间数据管理</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40</a:t>
            </a:fld>
            <a:endParaRPr lang="zh-CN" altLang="en-US"/>
          </a:p>
        </p:txBody>
      </p:sp>
    </p:spTree>
    <p:extLst>
      <p:ext uri="{BB962C8B-B14F-4D97-AF65-F5344CB8AC3E}">
        <p14:creationId xmlns:p14="http://schemas.microsoft.com/office/powerpoint/2010/main" val="775032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数据分析流程各个任务之间通过数据输入和输出依赖形成拓扑关系。这些中间任务输出的数据也称为中间数据，具有生命周期短、存储异构等特点。</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这些数据有可能存储在</a:t>
            </a:r>
            <a:r>
              <a:rPr lang="en-US" altLang="zh-CN" sz="1200" kern="1200" dirty="0" smtClean="0">
                <a:solidFill>
                  <a:schemeClr val="tx1"/>
                </a:solidFill>
                <a:effectLst/>
                <a:latin typeface="+mn-lt"/>
                <a:ea typeface="+mn-ea"/>
                <a:cs typeface="+mn-cs"/>
              </a:rPr>
              <a:t>HDFS</a:t>
            </a:r>
            <a:r>
              <a:rPr lang="zh-CN" altLang="en-US" sz="1200" kern="1200" dirty="0" smtClean="0">
                <a:solidFill>
                  <a:schemeClr val="tx1"/>
                </a:solidFill>
                <a:effectLst/>
                <a:latin typeface="+mn-lt"/>
                <a:ea typeface="+mn-ea"/>
                <a:cs typeface="+mn-cs"/>
              </a:rPr>
              <a:t>上面，存储在本地，存储在关系数据库中，存储在分布式数据库中，我们的做法是通过各种工具将这些数据都导入到</a:t>
            </a:r>
            <a:r>
              <a:rPr lang="en-US" altLang="zh-CN" sz="1200" kern="1200" dirty="0" smtClean="0">
                <a:solidFill>
                  <a:schemeClr val="tx1"/>
                </a:solidFill>
                <a:effectLst/>
                <a:latin typeface="+mn-lt"/>
                <a:ea typeface="+mn-ea"/>
                <a:cs typeface="+mn-cs"/>
              </a:rPr>
              <a:t>HDFS</a:t>
            </a:r>
            <a:r>
              <a:rPr lang="zh-CN" altLang="en-US" sz="1200" kern="1200" dirty="0" smtClean="0">
                <a:solidFill>
                  <a:schemeClr val="tx1"/>
                </a:solidFill>
                <a:effectLst/>
                <a:latin typeface="+mn-lt"/>
                <a:ea typeface="+mn-ea"/>
                <a:cs typeface="+mn-cs"/>
              </a:rPr>
              <a:t>分布式文件系统上面，组件直接访问</a:t>
            </a:r>
            <a:r>
              <a:rPr lang="en-US" altLang="zh-CN" sz="1200" kern="1200" dirty="0" smtClean="0">
                <a:solidFill>
                  <a:schemeClr val="tx1"/>
                </a:solidFill>
                <a:effectLst/>
                <a:latin typeface="+mn-lt"/>
                <a:ea typeface="+mn-ea"/>
                <a:cs typeface="+mn-cs"/>
              </a:rPr>
              <a:t>HDFS</a:t>
            </a:r>
            <a:r>
              <a:rPr lang="zh-CN" altLang="en-US" sz="1200" kern="1200" dirty="0" smtClean="0">
                <a:solidFill>
                  <a:schemeClr val="tx1"/>
                </a:solidFill>
                <a:effectLst/>
                <a:latin typeface="+mn-lt"/>
                <a:ea typeface="+mn-ea"/>
                <a:cs typeface="+mn-cs"/>
              </a:rPr>
              <a:t>获取数据。</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在数据分析业务流程中，用户只需要设定整个流程的输入和输出参数。。。</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41</a:t>
            </a:fld>
            <a:endParaRPr lang="zh-CN" altLang="en-US"/>
          </a:p>
        </p:txBody>
      </p:sp>
    </p:spTree>
    <p:extLst>
      <p:ext uri="{BB962C8B-B14F-4D97-AF65-F5344CB8AC3E}">
        <p14:creationId xmlns:p14="http://schemas.microsoft.com/office/powerpoint/2010/main" val="24030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接下来介绍基于</a:t>
            </a:r>
            <a:r>
              <a:rPr lang="en-US" altLang="zh-CN" dirty="0" smtClean="0"/>
              <a:t>Hadoop</a:t>
            </a:r>
            <a:r>
              <a:rPr lang="zh-CN" altLang="en-US" dirty="0" smtClean="0"/>
              <a:t>的大数据分析应用开发平台的设计与实现</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42</a:t>
            </a:fld>
            <a:endParaRPr lang="zh-CN" altLang="en-US"/>
          </a:p>
        </p:txBody>
      </p:sp>
    </p:spTree>
    <p:extLst>
      <p:ext uri="{BB962C8B-B14F-4D97-AF65-F5344CB8AC3E}">
        <p14:creationId xmlns:p14="http://schemas.microsoft.com/office/powerpoint/2010/main" val="775032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从实现角度来看，基于</a:t>
            </a:r>
            <a:r>
              <a:rPr lang="en-US" altLang="zh-CN" dirty="0" smtClean="0"/>
              <a:t>Hadoop</a:t>
            </a:r>
            <a:r>
              <a:rPr lang="zh-CN" altLang="en-US" dirty="0" smtClean="0"/>
              <a:t>的大数据分析应用开发平台</a:t>
            </a:r>
            <a:r>
              <a:rPr lang="en-US" altLang="zh-CN" dirty="0" smtClean="0"/>
              <a:t>Haflow</a:t>
            </a:r>
            <a:r>
              <a:rPr lang="zh-CN" altLang="en-US" dirty="0" smtClean="0"/>
              <a:t>的系统架构主要分为三层，最上面一层为展示层，分为用户视图和管理员视图，用户可以通过浏览器进行流程管理，流程设计，报表设计。。。等操作。业务实现层包含组件库，组件管理引擎，流程执行引擎，流程管理模块等等，基础设施层包括，</a:t>
            </a:r>
            <a:r>
              <a:rPr lang="en-US" altLang="zh-CN" dirty="0" smtClean="0"/>
              <a:t>Hadoop</a:t>
            </a:r>
            <a:r>
              <a:rPr lang="zh-CN" altLang="en-US" dirty="0" smtClean="0"/>
              <a:t>分布式集群，数据处理工具，数据库工具，数据分析工具等等。</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43</a:t>
            </a:fld>
            <a:endParaRPr lang="zh-CN" altLang="en-US"/>
          </a:p>
        </p:txBody>
      </p:sp>
    </p:spTree>
    <p:extLst>
      <p:ext uri="{BB962C8B-B14F-4D97-AF65-F5344CB8AC3E}">
        <p14:creationId xmlns:p14="http://schemas.microsoft.com/office/powerpoint/2010/main" val="2580928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Haflow</a:t>
            </a:r>
            <a:r>
              <a:rPr lang="zh-CN" altLang="en-US" dirty="0" smtClean="0"/>
              <a:t>这个架构设计使得</a:t>
            </a:r>
            <a:r>
              <a:rPr lang="en-US" altLang="zh-CN" dirty="0" smtClean="0"/>
              <a:t>Haflow</a:t>
            </a:r>
            <a:r>
              <a:rPr lang="zh-CN" altLang="en-US" dirty="0" smtClean="0"/>
              <a:t>具有如下几个方面的特色，</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44</a:t>
            </a:fld>
            <a:endParaRPr lang="zh-CN" altLang="en-US"/>
          </a:p>
        </p:txBody>
      </p:sp>
    </p:spTree>
    <p:extLst>
      <p:ext uri="{BB962C8B-B14F-4D97-AF65-F5344CB8AC3E}">
        <p14:creationId xmlns:p14="http://schemas.microsoft.com/office/powerpoint/2010/main" val="3987461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C16FC7-FADE-4739-8D18-17BA708E0425}" type="slidenum">
              <a:rPr lang="zh-CN" altLang="en-US" smtClean="0"/>
              <a:t>45</a:t>
            </a:fld>
            <a:endParaRPr lang="zh-CN" altLang="en-US"/>
          </a:p>
        </p:txBody>
      </p:sp>
    </p:spTree>
    <p:extLst>
      <p:ext uri="{BB962C8B-B14F-4D97-AF65-F5344CB8AC3E}">
        <p14:creationId xmlns:p14="http://schemas.microsoft.com/office/powerpoint/2010/main" val="16887895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C16FC7-FADE-4739-8D18-17BA708E0425}" type="slidenum">
              <a:rPr lang="zh-CN" altLang="en-US" smtClean="0"/>
              <a:t>46</a:t>
            </a:fld>
            <a:endParaRPr lang="zh-CN" altLang="en-US"/>
          </a:p>
        </p:txBody>
      </p:sp>
    </p:spTree>
    <p:extLst>
      <p:ext uri="{BB962C8B-B14F-4D97-AF65-F5344CB8AC3E}">
        <p14:creationId xmlns:p14="http://schemas.microsoft.com/office/powerpoint/2010/main" val="2623859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C16FC7-FADE-4739-8D18-17BA708E0425}" type="slidenum">
              <a:rPr lang="zh-CN" altLang="en-US" smtClean="0"/>
              <a:t>47</a:t>
            </a:fld>
            <a:endParaRPr lang="zh-CN" altLang="en-US"/>
          </a:p>
        </p:txBody>
      </p:sp>
    </p:spTree>
    <p:extLst>
      <p:ext uri="{BB962C8B-B14F-4D97-AF65-F5344CB8AC3E}">
        <p14:creationId xmlns:p14="http://schemas.microsoft.com/office/powerpoint/2010/main" val="3812574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最后我们对</a:t>
            </a:r>
            <a:r>
              <a:rPr lang="en-US" altLang="zh-CN" dirty="0" smtClean="0"/>
              <a:t>Haflow</a:t>
            </a:r>
            <a:r>
              <a:rPr lang="zh-CN" altLang="en-US" dirty="0" smtClean="0"/>
              <a:t>进行了应用验证。</a:t>
            </a:r>
            <a:r>
              <a:rPr lang="en-US" altLang="zh-CN" dirty="0" smtClean="0"/>
              <a:t>Haflow</a:t>
            </a:r>
            <a:r>
              <a:rPr lang="zh-CN" altLang="en-US" dirty="0" smtClean="0"/>
              <a:t>底层使用一个</a:t>
            </a:r>
            <a:r>
              <a:rPr lang="en-US" altLang="zh-CN" dirty="0" smtClean="0"/>
              <a:t>9</a:t>
            </a:r>
            <a:r>
              <a:rPr lang="zh-CN" altLang="en-US" dirty="0" smtClean="0"/>
              <a:t>节点的</a:t>
            </a:r>
            <a:r>
              <a:rPr lang="en-US" altLang="zh-CN" dirty="0" smtClean="0"/>
              <a:t>Hadoop</a:t>
            </a:r>
            <a:r>
              <a:rPr lang="zh-CN" altLang="en-US" dirty="0" smtClean="0"/>
              <a:t>集群，集群配置如下，</a:t>
            </a:r>
            <a:r>
              <a:rPr lang="en-US" altLang="zh-CN" dirty="0" smtClean="0"/>
              <a:t>Haflow</a:t>
            </a:r>
            <a:r>
              <a:rPr lang="zh-CN" altLang="en-US" dirty="0" smtClean="0"/>
              <a:t>部署在服务器上，并调用</a:t>
            </a:r>
            <a:r>
              <a:rPr lang="en-US" altLang="zh-CN" dirty="0" smtClean="0"/>
              <a:t>Hadoop</a:t>
            </a:r>
            <a:r>
              <a:rPr lang="zh-CN" altLang="en-US" dirty="0" smtClean="0"/>
              <a:t>集群提供的服务。</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48</a:t>
            </a:fld>
            <a:endParaRPr lang="zh-CN" altLang="en-US"/>
          </a:p>
        </p:txBody>
      </p:sp>
    </p:spTree>
    <p:extLst>
      <p:ext uri="{BB962C8B-B14F-4D97-AF65-F5344CB8AC3E}">
        <p14:creationId xmlns:p14="http://schemas.microsoft.com/office/powerpoint/2010/main" val="4197259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第一应用案例是河南省新农合的数据分析，我们从服务器中导出两个县的数据作为分析样本，导入</a:t>
            </a:r>
            <a:r>
              <a:rPr lang="en-US" altLang="zh-CN" dirty="0" smtClean="0"/>
              <a:t>Hive</a:t>
            </a:r>
            <a:r>
              <a:rPr lang="zh-CN" altLang="en-US" dirty="0" smtClean="0"/>
              <a:t>数据仓库中，在</a:t>
            </a:r>
            <a:r>
              <a:rPr lang="en-US" altLang="zh-CN" dirty="0" smtClean="0"/>
              <a:t>Haflow</a:t>
            </a:r>
            <a:r>
              <a:rPr lang="zh-CN" altLang="en-US" dirty="0" smtClean="0"/>
              <a:t>中执行</a:t>
            </a:r>
            <a:r>
              <a:rPr lang="en-US" altLang="zh-CN" dirty="0" smtClean="0"/>
              <a:t>HIVEQL</a:t>
            </a:r>
            <a:r>
              <a:rPr lang="zh-CN" altLang="en-US" dirty="0" smtClean="0"/>
              <a:t>脚本，</a:t>
            </a:r>
            <a:r>
              <a:rPr lang="en-US" altLang="zh-CN" dirty="0" smtClean="0"/>
              <a:t>Haflow</a:t>
            </a:r>
            <a:r>
              <a:rPr lang="zh-CN" altLang="en-US" dirty="0" smtClean="0"/>
              <a:t>读取生成的结果绘制相关报表。</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49</a:t>
            </a:fld>
            <a:endParaRPr lang="zh-CN" altLang="en-US"/>
          </a:p>
        </p:txBody>
      </p:sp>
    </p:spTree>
    <p:extLst>
      <p:ext uri="{BB962C8B-B14F-4D97-AF65-F5344CB8AC3E}">
        <p14:creationId xmlns:p14="http://schemas.microsoft.com/office/powerpoint/2010/main" val="16898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C16FC7-FADE-4739-8D18-17BA708E0425}" type="slidenum">
              <a:rPr lang="zh-CN" altLang="en-US" smtClean="0"/>
              <a:t>5</a:t>
            </a:fld>
            <a:endParaRPr lang="zh-CN" altLang="en-US"/>
          </a:p>
        </p:txBody>
      </p:sp>
    </p:spTree>
    <p:extLst>
      <p:ext uri="{BB962C8B-B14F-4D97-AF65-F5344CB8AC3E}">
        <p14:creationId xmlns:p14="http://schemas.microsoft.com/office/powerpoint/2010/main" val="2026654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第二个应用案例是标签云的生成，首先使用</a:t>
            </a:r>
            <a:r>
              <a:rPr lang="en-US" altLang="zh-CN" dirty="0" err="1" smtClean="0"/>
              <a:t>haflow</a:t>
            </a:r>
            <a:r>
              <a:rPr lang="zh-CN" altLang="en-US" dirty="0" smtClean="0"/>
              <a:t>设计标签云生成业务流程，提交后转换为右图的</a:t>
            </a:r>
            <a:r>
              <a:rPr lang="en-US" altLang="zh-CN" dirty="0" smtClean="0"/>
              <a:t>Oozie</a:t>
            </a:r>
            <a:r>
              <a:rPr lang="zh-CN" altLang="en-US" dirty="0" smtClean="0"/>
              <a:t>执行流程，流程执行生成标签云。</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50</a:t>
            </a:fld>
            <a:endParaRPr lang="zh-CN" altLang="en-US"/>
          </a:p>
        </p:txBody>
      </p:sp>
    </p:spTree>
    <p:extLst>
      <p:ext uri="{BB962C8B-B14F-4D97-AF65-F5344CB8AC3E}">
        <p14:creationId xmlns:p14="http://schemas.microsoft.com/office/powerpoint/2010/main" val="1143607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51</a:t>
            </a:fld>
            <a:endParaRPr lang="zh-CN" altLang="en-US"/>
          </a:p>
        </p:txBody>
      </p:sp>
    </p:spTree>
    <p:extLst>
      <p:ext uri="{BB962C8B-B14F-4D97-AF65-F5344CB8AC3E}">
        <p14:creationId xmlns:p14="http://schemas.microsoft.com/office/powerpoint/2010/main" val="27301958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论文总结了。。。</a:t>
            </a:r>
            <a:endParaRPr lang="en-US" altLang="zh-CN" dirty="0" smtClean="0"/>
          </a:p>
          <a:p>
            <a:r>
              <a:rPr lang="en-US" altLang="zh-CN" dirty="0" smtClean="0"/>
              <a:t>Haflow</a:t>
            </a:r>
            <a:r>
              <a:rPr lang="zh-CN" altLang="en-US" dirty="0" smtClean="0"/>
              <a:t>目前还有很多不成熟，不完善的功能，如用户工作空间的隔离等问题。</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52</a:t>
            </a:fld>
            <a:endParaRPr lang="zh-CN" altLang="en-US"/>
          </a:p>
        </p:txBody>
      </p:sp>
    </p:spTree>
    <p:extLst>
      <p:ext uri="{BB962C8B-B14F-4D97-AF65-F5344CB8AC3E}">
        <p14:creationId xmlns:p14="http://schemas.microsoft.com/office/powerpoint/2010/main" val="2137726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53</a:t>
            </a:fld>
            <a:endParaRPr lang="zh-CN" altLang="en-US"/>
          </a:p>
        </p:txBody>
      </p:sp>
    </p:spTree>
    <p:extLst>
      <p:ext uri="{BB962C8B-B14F-4D97-AF65-F5344CB8AC3E}">
        <p14:creationId xmlns:p14="http://schemas.microsoft.com/office/powerpoint/2010/main" val="179930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我们调查了现有的较成熟的数据分析平台，发现目前没有一个开源的，成熟的，支持大数据的分析平台。</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6</a:t>
            </a:fld>
            <a:endParaRPr lang="zh-CN" altLang="en-US"/>
          </a:p>
        </p:txBody>
      </p:sp>
    </p:spTree>
    <p:extLst>
      <p:ext uri="{BB962C8B-B14F-4D97-AF65-F5344CB8AC3E}">
        <p14:creationId xmlns:p14="http://schemas.microsoft.com/office/powerpoint/2010/main" val="262723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本文的目标是设计与实现一个基于</a:t>
            </a:r>
            <a:r>
              <a:rPr lang="en-US" altLang="zh-CN" dirty="0" smtClean="0"/>
              <a:t>Hadoop</a:t>
            </a:r>
            <a:r>
              <a:rPr lang="zh-CN" altLang="en-US" dirty="0" smtClean="0"/>
              <a:t>的大数据分析应用开发平台，该平台支持多租户，。。。。。</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7</a:t>
            </a:fld>
            <a:endParaRPr lang="zh-CN" altLang="en-US"/>
          </a:p>
        </p:txBody>
      </p:sp>
    </p:spTree>
    <p:extLst>
      <p:ext uri="{BB962C8B-B14F-4D97-AF65-F5344CB8AC3E}">
        <p14:creationId xmlns:p14="http://schemas.microsoft.com/office/powerpoint/2010/main" val="56024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下面介绍大数据分析应用开发平台的系统架构。</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8</a:t>
            </a:fld>
            <a:endParaRPr lang="zh-CN" altLang="en-US"/>
          </a:p>
        </p:txBody>
      </p:sp>
    </p:spTree>
    <p:extLst>
      <p:ext uri="{BB962C8B-B14F-4D97-AF65-F5344CB8AC3E}">
        <p14:creationId xmlns:p14="http://schemas.microsoft.com/office/powerpoint/2010/main" val="77503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a:t>
            </a:r>
            <a:r>
              <a:rPr lang="en-US" altLang="zh-CN" dirty="0" smtClean="0"/>
              <a:t>Hadoop</a:t>
            </a:r>
            <a:r>
              <a:rPr lang="zh-CN" altLang="en-US" dirty="0" smtClean="0"/>
              <a:t>的大数据分析应用开发平台的系统目标有三点。。。第一点，要支持大数据分析数据，加快大数据分析速度。第二点，开发一站式大数据分析应用开发平台，将数据分析人员从平台大家，工具集成。。。等繁杂的工作中抽离出来。第三点，构建基于</a:t>
            </a:r>
            <a:r>
              <a:rPr lang="en-US" altLang="zh-CN" dirty="0" smtClean="0"/>
              <a:t>Web</a:t>
            </a:r>
            <a:r>
              <a:rPr lang="zh-CN" altLang="en-US" dirty="0" smtClean="0"/>
              <a:t>的可视化、拖拽式的数据分析应用开发界面，加快开发速度。</a:t>
            </a:r>
            <a:endParaRPr lang="zh-CN" altLang="en-US" dirty="0"/>
          </a:p>
        </p:txBody>
      </p:sp>
      <p:sp>
        <p:nvSpPr>
          <p:cNvPr id="4" name="灯片编号占位符 3"/>
          <p:cNvSpPr>
            <a:spLocks noGrp="1"/>
          </p:cNvSpPr>
          <p:nvPr>
            <p:ph type="sldNum" sz="quarter" idx="10"/>
          </p:nvPr>
        </p:nvSpPr>
        <p:spPr/>
        <p:txBody>
          <a:bodyPr/>
          <a:lstStyle/>
          <a:p>
            <a:fld id="{60C16FC7-FADE-4739-8D18-17BA708E0425}" type="slidenum">
              <a:rPr lang="zh-CN" altLang="en-US" smtClean="0"/>
              <a:t>9</a:t>
            </a:fld>
            <a:endParaRPr lang="zh-CN" altLang="en-US"/>
          </a:p>
        </p:txBody>
      </p:sp>
    </p:spTree>
    <p:extLst>
      <p:ext uri="{BB962C8B-B14F-4D97-AF65-F5344CB8AC3E}">
        <p14:creationId xmlns:p14="http://schemas.microsoft.com/office/powerpoint/2010/main" val="56164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C4F463F-5208-4520-9CE3-77E69EA99876}" type="datetimeFigureOut">
              <a:rPr lang="zh-CN" altLang="en-US" smtClean="0"/>
              <a:t>2014/5/26</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C99409AE-2067-4316-8D4F-45D586B1A6F5}"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409AE-2067-4316-8D4F-45D586B1A6F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C4F463F-5208-4520-9CE3-77E69EA99876}" type="datetimeFigureOut">
              <a:rPr lang="zh-CN" altLang="en-US" smtClean="0"/>
              <a:t>2014/5/26</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C99409AE-2067-4316-8D4F-45D586B1A6F5}"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C4F463F-5208-4520-9CE3-77E69EA99876}" type="datetimeFigureOut">
              <a:rPr lang="zh-CN" altLang="en-US" smtClean="0"/>
              <a:t>2014/5/26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9409AE-2067-4316-8D4F-45D586B1A6F5}"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C4F463F-5208-4520-9CE3-77E69EA99876}" type="datetimeFigureOut">
              <a:rPr lang="zh-CN" altLang="en-US" smtClean="0"/>
              <a:t>2014/5/26</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99409AE-2067-4316-8D4F-45D586B1A6F5}"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7.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ozie.apache.org/docs/4.0.1/WorkflowFunctionalSpec.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2.e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41.e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4.emf"/><Relationship Id="rId4"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8.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47.emf"/></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63995"/>
            <a:ext cx="7772400" cy="1470025"/>
          </a:xfrm>
          <a:effectLst>
            <a:glow rad="139700">
              <a:schemeClr val="accent4">
                <a:satMod val="175000"/>
                <a:alpha val="40000"/>
              </a:schemeClr>
            </a:glow>
            <a:outerShdw blurRad="50800" dist="38100" dir="2700000" algn="tl" rotWithShape="0">
              <a:prstClr val="black">
                <a:alpha val="40000"/>
              </a:prstClr>
            </a:outerShdw>
          </a:effectLst>
        </p:spPr>
        <p:txBody>
          <a:bodyPr>
            <a:normAutofit fontScale="90000"/>
          </a:bodyPr>
          <a:lstStyle/>
          <a:p>
            <a:pPr algn="ctr"/>
            <a:r>
              <a:rPr lang="zh-CN" altLang="en-US" sz="4800" b="1" dirty="0">
                <a:latin typeface="黑体" pitchFamily="49" charset="-122"/>
                <a:ea typeface="黑体" pitchFamily="49" charset="-122"/>
              </a:rPr>
              <a:t>基于</a:t>
            </a:r>
            <a:r>
              <a:rPr lang="en-US" altLang="zh-CN" sz="4800" b="1" dirty="0">
                <a:latin typeface="黑体" pitchFamily="49" charset="-122"/>
                <a:ea typeface="黑体" pitchFamily="49" charset="-122"/>
              </a:rPr>
              <a:t>Hadoop</a:t>
            </a:r>
            <a:r>
              <a:rPr lang="zh-CN" altLang="en-US" sz="4800" b="1" dirty="0">
                <a:latin typeface="黑体" pitchFamily="49" charset="-122"/>
                <a:ea typeface="黑体" pitchFamily="49" charset="-122"/>
              </a:rPr>
              <a:t>的大</a:t>
            </a:r>
            <a:r>
              <a:rPr lang="zh-CN" altLang="en-US" sz="4800" b="1" dirty="0" smtClean="0">
                <a:latin typeface="黑体" pitchFamily="49" charset="-122"/>
                <a:ea typeface="黑体" pitchFamily="49" charset="-122"/>
              </a:rPr>
              <a:t>数据分析平台</a:t>
            </a:r>
            <a:r>
              <a:rPr lang="en-US" altLang="zh-CN" sz="4800" b="1" dirty="0" smtClean="0">
                <a:latin typeface="黑体" pitchFamily="49" charset="-122"/>
                <a:ea typeface="黑体" pitchFamily="49" charset="-122"/>
              </a:rPr>
              <a:t/>
            </a:r>
            <a:br>
              <a:rPr lang="en-US" altLang="zh-CN" sz="4800" b="1" dirty="0" smtClean="0">
                <a:latin typeface="黑体" pitchFamily="49" charset="-122"/>
                <a:ea typeface="黑体" pitchFamily="49" charset="-122"/>
              </a:rPr>
            </a:br>
            <a:r>
              <a:rPr lang="zh-CN" altLang="en-US" sz="4800" b="1" dirty="0" smtClean="0">
                <a:latin typeface="黑体" pitchFamily="49" charset="-122"/>
                <a:ea typeface="黑体" pitchFamily="49" charset="-122"/>
              </a:rPr>
              <a:t>的设计与实现</a:t>
            </a:r>
            <a:endParaRPr lang="zh-CN" altLang="en-US" sz="4800" b="1" dirty="0">
              <a:latin typeface="黑体" pitchFamily="49" charset="-122"/>
              <a:ea typeface="黑体" pitchFamily="49" charset="-122"/>
            </a:endParaRPr>
          </a:p>
        </p:txBody>
      </p:sp>
      <p:sp>
        <p:nvSpPr>
          <p:cNvPr id="3" name="副标题 2"/>
          <p:cNvSpPr>
            <a:spLocks noGrp="1"/>
          </p:cNvSpPr>
          <p:nvPr>
            <p:ph type="subTitle" idx="1"/>
          </p:nvPr>
        </p:nvSpPr>
        <p:spPr>
          <a:xfrm>
            <a:off x="899592" y="3645024"/>
            <a:ext cx="7344816" cy="2448272"/>
          </a:xfrm>
        </p:spPr>
        <p:txBody>
          <a:bodyPr>
            <a:normAutofit/>
          </a:bodyPr>
          <a:lstStyle/>
          <a:p>
            <a:r>
              <a:rPr lang="zh-CN" altLang="en-US" sz="2800" dirty="0" smtClean="0">
                <a:solidFill>
                  <a:schemeClr val="tx1"/>
                </a:solidFill>
                <a:latin typeface="黑体" pitchFamily="49" charset="-122"/>
                <a:ea typeface="黑体" pitchFamily="49" charset="-122"/>
              </a:rPr>
              <a:t>报告人：赵薇</a:t>
            </a:r>
            <a:endParaRPr lang="en-US" altLang="zh-CN" sz="2800" dirty="0" smtClean="0">
              <a:solidFill>
                <a:schemeClr val="tx1"/>
              </a:solidFill>
              <a:latin typeface="黑体" pitchFamily="49" charset="-122"/>
              <a:ea typeface="黑体" pitchFamily="49" charset="-122"/>
            </a:endParaRPr>
          </a:p>
          <a:p>
            <a:r>
              <a:rPr lang="zh-CN" altLang="en-US" sz="2800" dirty="0" smtClean="0">
                <a:solidFill>
                  <a:schemeClr val="tx1"/>
                </a:solidFill>
                <a:latin typeface="黑体" pitchFamily="49" charset="-122"/>
                <a:ea typeface="黑体" pitchFamily="49" charset="-122"/>
              </a:rPr>
              <a:t>导  师：叶丹</a:t>
            </a:r>
            <a:endParaRPr lang="en-US" altLang="zh-CN" sz="2800" dirty="0" smtClean="0">
              <a:solidFill>
                <a:schemeClr val="tx1"/>
              </a:solidFill>
              <a:latin typeface="黑体" pitchFamily="49" charset="-122"/>
              <a:ea typeface="黑体" pitchFamily="49" charset="-122"/>
            </a:endParaRPr>
          </a:p>
          <a:p>
            <a:endParaRPr lang="en-US" altLang="zh-CN" sz="2800" dirty="0" smtClean="0">
              <a:solidFill>
                <a:schemeClr val="tx1"/>
              </a:solidFill>
              <a:latin typeface="黑体" pitchFamily="49" charset="-122"/>
              <a:ea typeface="黑体" pitchFamily="49" charset="-122"/>
            </a:endParaRPr>
          </a:p>
          <a:p>
            <a:r>
              <a:rPr lang="zh-CN" altLang="en-US" sz="2800" dirty="0" smtClean="0">
                <a:solidFill>
                  <a:schemeClr val="tx1"/>
                </a:solidFill>
                <a:latin typeface="黑体" pitchFamily="49" charset="-122"/>
                <a:ea typeface="黑体" pitchFamily="49" charset="-122"/>
              </a:rPr>
              <a:t>答辩</a:t>
            </a:r>
            <a:r>
              <a:rPr lang="zh-CN" altLang="en-US" sz="2800" dirty="0">
                <a:solidFill>
                  <a:schemeClr val="tx1"/>
                </a:solidFill>
                <a:latin typeface="黑体" pitchFamily="49" charset="-122"/>
                <a:ea typeface="黑体" pitchFamily="49" charset="-122"/>
              </a:rPr>
              <a:t>日期</a:t>
            </a:r>
            <a:r>
              <a:rPr lang="zh-CN" altLang="en-US" sz="2800" dirty="0" smtClean="0">
                <a:solidFill>
                  <a:schemeClr val="tx1"/>
                </a:solidFill>
                <a:latin typeface="黑体" pitchFamily="49" charset="-122"/>
                <a:ea typeface="黑体" pitchFamily="49" charset="-122"/>
              </a:rPr>
              <a:t>：</a:t>
            </a:r>
            <a:r>
              <a:rPr lang="en-US" altLang="zh-CN" sz="2800" dirty="0" smtClean="0">
                <a:solidFill>
                  <a:schemeClr val="tx1"/>
                </a:solidFill>
                <a:latin typeface="黑体" pitchFamily="49" charset="-122"/>
                <a:ea typeface="黑体" pitchFamily="49" charset="-122"/>
              </a:rPr>
              <a:t>5/27/2014</a:t>
            </a:r>
            <a:endParaRPr lang="en-US" altLang="zh-CN" sz="2800" dirty="0" smtClean="0">
              <a:solidFill>
                <a:schemeClr val="tx1"/>
              </a:solidFill>
              <a:latin typeface="黑体" pitchFamily="49" charset="-122"/>
              <a:ea typeface="黑体"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3227"/>
            <a:ext cx="3410239" cy="461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D:\研究\BigData\研究项目\2013 haflow\文档\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57" y="2780928"/>
            <a:ext cx="5904656" cy="70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95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a:t>
            </a:r>
            <a:r>
              <a:rPr lang="en-US" altLang="zh-CN" dirty="0"/>
              <a:t>Hadoop</a:t>
            </a:r>
            <a:r>
              <a:rPr lang="zh-CN" altLang="zh-CN" dirty="0" smtClean="0"/>
              <a:t>的</a:t>
            </a:r>
            <a:r>
              <a:rPr lang="zh-CN" altLang="en-US" dirty="0"/>
              <a:t>大</a:t>
            </a:r>
            <a:r>
              <a:rPr lang="zh-CN" altLang="zh-CN" dirty="0" smtClean="0"/>
              <a:t>数据分析</a:t>
            </a:r>
            <a:r>
              <a:rPr lang="zh-CN" altLang="zh-CN" dirty="0"/>
              <a:t>应用开发平台</a:t>
            </a:r>
            <a:r>
              <a:rPr lang="zh-CN" altLang="zh-CN" dirty="0" smtClean="0"/>
              <a:t>架构</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41267214"/>
              </p:ext>
            </p:extLst>
          </p:nvPr>
        </p:nvGraphicFramePr>
        <p:xfrm>
          <a:off x="827584" y="1268760"/>
          <a:ext cx="7344816" cy="5001600"/>
        </p:xfrm>
        <a:graphic>
          <a:graphicData uri="http://schemas.openxmlformats.org/presentationml/2006/ole">
            <mc:AlternateContent xmlns:mc="http://schemas.openxmlformats.org/markup-compatibility/2006">
              <mc:Choice xmlns:v="urn:schemas-microsoft-com:vml" Requires="v">
                <p:oleObj spid="_x0000_s26693" name="Visio" r:id="rId4" imgW="5542830" imgH="3778909" progId="Visio.Drawing.11">
                  <p:embed/>
                </p:oleObj>
              </mc:Choice>
              <mc:Fallback>
                <p:oleObj name="Visio" r:id="rId4" imgW="5542830" imgH="377890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268760"/>
                        <a:ext cx="7344816" cy="5001600"/>
                      </a:xfrm>
                      <a:prstGeom prst="rect">
                        <a:avLst/>
                      </a:prstGeom>
                      <a:noFill/>
                    </p:spPr>
                  </p:pic>
                </p:oleObj>
              </mc:Fallback>
            </mc:AlternateContent>
          </a:graphicData>
        </a:graphic>
      </p:graphicFrame>
    </p:spTree>
    <p:extLst>
      <p:ext uri="{BB962C8B-B14F-4D97-AF65-F5344CB8AC3E}">
        <p14:creationId xmlns:p14="http://schemas.microsoft.com/office/powerpoint/2010/main" val="990385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t>选题的背景与相关工作</a:t>
            </a:r>
            <a:endParaRPr lang="zh-CN" altLang="en-US" dirty="0"/>
          </a:p>
          <a:p>
            <a:r>
              <a:rPr lang="zh-CN" altLang="en-US" dirty="0" smtClean="0"/>
              <a:t>大数据分析应用开发平台的关键技术</a:t>
            </a:r>
          </a:p>
          <a:p>
            <a:pPr lvl="1"/>
            <a:r>
              <a:rPr lang="zh-CN" altLang="en-US" dirty="0"/>
              <a:t>系统架构</a:t>
            </a:r>
            <a:endParaRPr lang="zh-CN" altLang="en-US" dirty="0"/>
          </a:p>
          <a:p>
            <a:pPr lvl="1"/>
            <a:r>
              <a:rPr lang="zh-CN" altLang="en-US" dirty="0">
                <a:solidFill>
                  <a:srgbClr val="FF0000"/>
                </a:solidFill>
              </a:rPr>
              <a:t>基于</a:t>
            </a:r>
            <a:r>
              <a:rPr lang="zh-CN" altLang="en-US" dirty="0">
                <a:solidFill>
                  <a:srgbClr val="FF0000"/>
                </a:solidFill>
              </a:rPr>
              <a:t>组件和</a:t>
            </a:r>
            <a:r>
              <a:rPr lang="zh-CN" altLang="en-US" dirty="0">
                <a:solidFill>
                  <a:srgbClr val="FF0000"/>
                </a:solidFill>
              </a:rPr>
              <a:t>模型驱动的</a:t>
            </a:r>
            <a:r>
              <a:rPr lang="zh-CN" altLang="en-US" dirty="0">
                <a:solidFill>
                  <a:srgbClr val="FF0000"/>
                </a:solidFill>
              </a:rPr>
              <a:t>数据分析业务流程</a:t>
            </a:r>
            <a:r>
              <a:rPr lang="zh-CN" altLang="en-US" dirty="0">
                <a:solidFill>
                  <a:srgbClr val="FF0000"/>
                </a:solidFill>
              </a:rPr>
              <a:t>处理</a:t>
            </a:r>
            <a:r>
              <a:rPr lang="zh-CN" altLang="en-US" dirty="0">
                <a:solidFill>
                  <a:srgbClr val="FF0000"/>
                </a:solidFill>
              </a:rPr>
              <a:t>框架</a:t>
            </a:r>
            <a:endParaRPr lang="zh-CN" altLang="en-US" dirty="0">
              <a:solidFill>
                <a:srgbClr val="FF0000"/>
              </a:solidFill>
            </a:endParaRPr>
          </a:p>
          <a:p>
            <a:pPr lvl="1"/>
            <a:r>
              <a:rPr lang="zh-CN" altLang="en-US" dirty="0" smtClean="0"/>
              <a:t>基于</a:t>
            </a:r>
            <a:r>
              <a:rPr lang="zh-CN" altLang="en-US" dirty="0"/>
              <a:t>嵌套</a:t>
            </a:r>
            <a:r>
              <a:rPr lang="zh-CN" altLang="en-US" dirty="0" smtClean="0"/>
              <a:t>图识别与分层的模型转换算法</a:t>
            </a:r>
            <a:endParaRPr lang="zh-CN" altLang="en-US" dirty="0"/>
          </a:p>
          <a:p>
            <a:pPr lvl="1"/>
            <a:r>
              <a:rPr lang="zh-CN" altLang="en-US" dirty="0" smtClean="0"/>
              <a:t>基于</a:t>
            </a:r>
            <a:r>
              <a:rPr lang="en-US" altLang="zh-CN" dirty="0" smtClean="0"/>
              <a:t>HDFS</a:t>
            </a:r>
            <a:r>
              <a:rPr lang="zh-CN" altLang="en-US" dirty="0" smtClean="0"/>
              <a:t>的中间</a:t>
            </a:r>
            <a:r>
              <a:rPr lang="zh-CN" altLang="en-US" dirty="0"/>
              <a:t>数据管理</a:t>
            </a:r>
          </a:p>
          <a:p>
            <a:r>
              <a:rPr lang="zh-CN" altLang="en-US" dirty="0"/>
              <a:t>基于</a:t>
            </a:r>
            <a:r>
              <a:rPr lang="en-US" altLang="zh-CN" dirty="0"/>
              <a:t>Hadoop</a:t>
            </a:r>
            <a:r>
              <a:rPr lang="zh-CN" altLang="en-US" dirty="0"/>
              <a:t>的大数据分析应用开发平台的设计与实现</a:t>
            </a:r>
          </a:p>
          <a:p>
            <a:r>
              <a:rPr lang="zh-CN" altLang="en-US" dirty="0" smtClean="0"/>
              <a:t>总结</a:t>
            </a:r>
            <a:endParaRPr lang="zh-CN" altLang="en-US" dirty="0"/>
          </a:p>
        </p:txBody>
      </p:sp>
    </p:spTree>
    <p:extLst>
      <p:ext uri="{BB962C8B-B14F-4D97-AF65-F5344CB8AC3E}">
        <p14:creationId xmlns:p14="http://schemas.microsoft.com/office/powerpoint/2010/main" val="4005626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数据分析组件模型</a:t>
            </a:r>
            <a:endParaRPr lang="zh-CN" altLang="en-US" dirty="0"/>
          </a:p>
        </p:txBody>
      </p:sp>
      <p:sp>
        <p:nvSpPr>
          <p:cNvPr id="3" name="内容占位符 2"/>
          <p:cNvSpPr>
            <a:spLocks noGrp="1"/>
          </p:cNvSpPr>
          <p:nvPr>
            <p:ph sz="quarter" idx="1"/>
          </p:nvPr>
        </p:nvSpPr>
        <p:spPr/>
        <p:txBody>
          <a:bodyPr/>
          <a:lstStyle/>
          <a:p>
            <a:r>
              <a:rPr lang="zh-CN" altLang="fr-FR" sz="2400" b="1" dirty="0">
                <a:solidFill>
                  <a:srgbClr val="0070C0"/>
                </a:solidFill>
              </a:rPr>
              <a:t>数据分析组件</a:t>
            </a:r>
            <a:r>
              <a:rPr lang="zh-CN" altLang="fr-FR" sz="2400" b="1" dirty="0" smtClean="0">
                <a:solidFill>
                  <a:srgbClr val="0070C0"/>
                </a:solidFill>
              </a:rPr>
              <a:t>模型</a:t>
            </a:r>
            <a:endParaRPr lang="en-US" altLang="zh-CN" sz="2400" b="1" dirty="0" smtClean="0">
              <a:solidFill>
                <a:srgbClr val="0070C0"/>
              </a:solidFill>
            </a:endParaRPr>
          </a:p>
          <a:p>
            <a:pPr lvl="1"/>
            <a:r>
              <a:rPr lang="zh-CN" altLang="en-US" sz="2000" dirty="0"/>
              <a:t>它</a:t>
            </a:r>
            <a:r>
              <a:rPr lang="zh-CN" altLang="fr-FR" sz="2000" dirty="0"/>
              <a:t>是对数据处理，数据挖掘，数据统计等常用的功能和算法的抽象描述和实现。</a:t>
            </a:r>
            <a:endParaRPr lang="fr-FR" altLang="zh-CN" sz="2000" dirty="0"/>
          </a:p>
          <a:p>
            <a:pPr lvl="1"/>
            <a:r>
              <a:rPr lang="zh-CN" altLang="en-US" sz="2000" dirty="0" smtClean="0"/>
              <a:t>从</a:t>
            </a:r>
            <a:r>
              <a:rPr lang="zh-CN" altLang="en-US" sz="2000" b="1" dirty="0" smtClean="0">
                <a:solidFill>
                  <a:srgbClr val="FF0000"/>
                </a:solidFill>
              </a:rPr>
              <a:t>组件使用者角度</a:t>
            </a:r>
            <a:r>
              <a:rPr lang="zh-CN" altLang="en-US" sz="2000" dirty="0" smtClean="0"/>
              <a:t>来看，</a:t>
            </a:r>
            <a:r>
              <a:rPr lang="zh-CN" altLang="fr-FR" sz="2000" dirty="0" smtClean="0"/>
              <a:t>每个</a:t>
            </a:r>
            <a:r>
              <a:rPr lang="zh-CN" altLang="fr-FR" sz="2000" dirty="0"/>
              <a:t>组件包含一段功能描述以及配置接口。比如数据清洗功能，或者聚类算法，或者分类算法等等。</a:t>
            </a:r>
            <a:endParaRPr lang="fr-FR" altLang="zh-CN" sz="2000" dirty="0"/>
          </a:p>
          <a:p>
            <a:pPr lvl="1"/>
            <a:r>
              <a:rPr lang="zh-CN" altLang="fr-FR" sz="2000" dirty="0" smtClean="0"/>
              <a:t>从</a:t>
            </a:r>
            <a:r>
              <a:rPr lang="zh-CN" altLang="fr-FR" sz="2000" b="1" dirty="0">
                <a:solidFill>
                  <a:srgbClr val="FF0000"/>
                </a:solidFill>
              </a:rPr>
              <a:t>执行角度</a:t>
            </a:r>
            <a:r>
              <a:rPr lang="zh-CN" altLang="fr-FR" sz="2000" dirty="0"/>
              <a:t>看，每个组件是一个可执行的节点，包含一段可执行的代码以及可调用的接口。</a:t>
            </a:r>
            <a:endParaRPr lang="fr-FR" altLang="zh-CN" sz="2000" dirty="0"/>
          </a:p>
          <a:p>
            <a:pPr lvl="1"/>
            <a:r>
              <a:rPr lang="zh-CN" altLang="fr-FR" sz="2000" dirty="0"/>
              <a:t>从</a:t>
            </a:r>
            <a:r>
              <a:rPr lang="zh-CN" altLang="fr-FR" sz="2000" b="1" dirty="0">
                <a:solidFill>
                  <a:srgbClr val="FF0000"/>
                </a:solidFill>
              </a:rPr>
              <a:t>组件开发者角度</a:t>
            </a:r>
            <a:r>
              <a:rPr lang="zh-CN" altLang="fr-FR" sz="2000" dirty="0"/>
              <a:t>来说，他们既要定义组件的描述及配置接口，又要编写可执行代码以及调用接口。</a:t>
            </a:r>
            <a:endParaRPr lang="en-US" altLang="zh-CN" sz="2000" dirty="0"/>
          </a:p>
          <a:p>
            <a:pPr lvl="1"/>
            <a:endParaRPr lang="fr-FR" altLang="zh-CN" sz="2000"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24104472"/>
              </p:ext>
            </p:extLst>
          </p:nvPr>
        </p:nvGraphicFramePr>
        <p:xfrm>
          <a:off x="5004048" y="4221088"/>
          <a:ext cx="3422978" cy="2088232"/>
        </p:xfrm>
        <a:graphic>
          <a:graphicData uri="http://schemas.openxmlformats.org/presentationml/2006/ole">
            <mc:AlternateContent xmlns:mc="http://schemas.openxmlformats.org/markup-compatibility/2006">
              <mc:Choice xmlns:v="urn:schemas-microsoft-com:vml" Requires="v">
                <p:oleObj spid="_x0000_s27716" name="Visio" r:id="rId4" imgW="2897100" imgH="1699943" progId="Visio.Drawing.11">
                  <p:embed/>
                </p:oleObj>
              </mc:Choice>
              <mc:Fallback>
                <p:oleObj name="Visio" r:id="rId4" imgW="2897100" imgH="169994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4221088"/>
                        <a:ext cx="3422978" cy="2088232"/>
                      </a:xfrm>
                      <a:prstGeom prst="rect">
                        <a:avLst/>
                      </a:prstGeom>
                      <a:noFill/>
                    </p:spPr>
                  </p:pic>
                </p:oleObj>
              </mc:Fallback>
            </mc:AlternateContent>
          </a:graphicData>
        </a:graphic>
      </p:graphicFrame>
    </p:spTree>
    <p:extLst>
      <p:ext uri="{BB962C8B-B14F-4D97-AF65-F5344CB8AC3E}">
        <p14:creationId xmlns:p14="http://schemas.microsoft.com/office/powerpoint/2010/main" val="3743352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数据分析组件</a:t>
            </a:r>
            <a:r>
              <a:rPr lang="zh-CN" altLang="en-US" dirty="0" smtClean="0"/>
              <a:t>模型</a:t>
            </a:r>
            <a:r>
              <a:rPr lang="en-US" altLang="zh-CN" dirty="0" smtClean="0"/>
              <a:t>——</a:t>
            </a:r>
            <a:r>
              <a:rPr lang="zh-CN" altLang="en-US" dirty="0" smtClean="0"/>
              <a:t>按照功能分类</a:t>
            </a:r>
            <a:endParaRPr lang="fr-FR" dirty="0"/>
          </a:p>
        </p:txBody>
      </p:sp>
      <p:graphicFrame>
        <p:nvGraphicFramePr>
          <p:cNvPr id="4" name="表格 3"/>
          <p:cNvGraphicFramePr>
            <a:graphicFrameLocks noGrp="1"/>
          </p:cNvGraphicFramePr>
          <p:nvPr>
            <p:extLst>
              <p:ext uri="{D42A27DB-BD31-4B8C-83A1-F6EECF244321}">
                <p14:modId xmlns:p14="http://schemas.microsoft.com/office/powerpoint/2010/main" val="2812039829"/>
              </p:ext>
            </p:extLst>
          </p:nvPr>
        </p:nvGraphicFramePr>
        <p:xfrm>
          <a:off x="592650" y="1556792"/>
          <a:ext cx="3543534" cy="4074927"/>
        </p:xfrm>
        <a:graphic>
          <a:graphicData uri="http://schemas.openxmlformats.org/drawingml/2006/table">
            <a:tbl>
              <a:tblPr firstRow="1" bandRow="1">
                <a:tableStyleId>{5C22544A-7EE6-4342-B048-85BDC9FD1C3A}</a:tableStyleId>
              </a:tblPr>
              <a:tblGrid>
                <a:gridCol w="1808756"/>
                <a:gridCol w="1734778"/>
              </a:tblGrid>
              <a:tr h="217267">
                <a:tc>
                  <a:txBody>
                    <a:bodyPr/>
                    <a:lstStyle/>
                    <a:p>
                      <a:pPr indent="0" algn="ctr">
                        <a:lnSpc>
                          <a:spcPct val="150000"/>
                        </a:lnSpc>
                        <a:spcAft>
                          <a:spcPts val="0"/>
                        </a:spcAft>
                      </a:pPr>
                      <a:r>
                        <a:rPr lang="zh-CN" sz="1800" kern="100" dirty="0">
                          <a:effectLst/>
                        </a:rPr>
                        <a:t>组件分类</a:t>
                      </a:r>
                      <a:endParaRPr lang="fr-FR" sz="1800" kern="100" dirty="0">
                        <a:effectLst/>
                        <a:latin typeface="Calibri"/>
                        <a:ea typeface="宋体"/>
                        <a:cs typeface="Times New Roman"/>
                      </a:endParaRPr>
                    </a:p>
                  </a:txBody>
                  <a:tcPr marL="0" marR="0" marT="0" marB="0"/>
                </a:tc>
                <a:tc>
                  <a:txBody>
                    <a:bodyPr/>
                    <a:lstStyle/>
                    <a:p>
                      <a:pPr indent="0" algn="ctr">
                        <a:lnSpc>
                          <a:spcPct val="150000"/>
                        </a:lnSpc>
                        <a:spcAft>
                          <a:spcPts val="0"/>
                        </a:spcAft>
                      </a:pPr>
                      <a:r>
                        <a:rPr lang="zh-CN" sz="1800" kern="100" dirty="0">
                          <a:effectLst/>
                        </a:rPr>
                        <a:t>组件列表</a:t>
                      </a:r>
                      <a:endParaRPr lang="fr-FR" sz="1800" kern="100" dirty="0">
                        <a:effectLst/>
                        <a:latin typeface="Calibri"/>
                        <a:ea typeface="宋体"/>
                        <a:cs typeface="Times New Roman"/>
                      </a:endParaRPr>
                    </a:p>
                  </a:txBody>
                  <a:tcPr marL="59034" marR="59034" marT="0" marB="0"/>
                </a:tc>
              </a:tr>
              <a:tr h="217267">
                <a:tc>
                  <a:txBody>
                    <a:bodyPr/>
                    <a:lstStyle/>
                    <a:p>
                      <a:pPr indent="0" algn="ctr">
                        <a:lnSpc>
                          <a:spcPct val="150000"/>
                        </a:lnSpc>
                        <a:spcAft>
                          <a:spcPts val="0"/>
                        </a:spcAft>
                      </a:pPr>
                      <a:r>
                        <a:rPr lang="zh-CN" altLang="en-US" sz="1800" kern="100" dirty="0" smtClean="0">
                          <a:effectLst/>
                          <a:latin typeface="+mn-ea"/>
                          <a:ea typeface="+mn-ea"/>
                          <a:cs typeface="Times New Roman"/>
                        </a:rPr>
                        <a:t>数据采集组件</a:t>
                      </a:r>
                      <a:endParaRPr lang="fr-FR" sz="1800" kern="100" dirty="0">
                        <a:effectLst/>
                        <a:latin typeface="+mn-ea"/>
                        <a:ea typeface="+mn-ea"/>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ea"/>
                          <a:ea typeface="+mn-ea"/>
                          <a:cs typeface="+mn-cs"/>
                        </a:rPr>
                        <a:t>数据抓取组件</a:t>
                      </a:r>
                      <a:endParaRPr kumimoji="0" lang="fr-FR" sz="1800" kern="100" dirty="0">
                        <a:solidFill>
                          <a:schemeClr val="dk1"/>
                        </a:solidFill>
                        <a:effectLst/>
                        <a:latin typeface="+mn-ea"/>
                        <a:ea typeface="+mn-ea"/>
                        <a:cs typeface="+mn-cs"/>
                      </a:endParaRPr>
                    </a:p>
                  </a:txBody>
                  <a:tcPr marL="59034" marR="59034" marT="0" marB="0"/>
                </a:tc>
              </a:tr>
              <a:tr h="217267">
                <a:tc rowSpan="4">
                  <a:txBody>
                    <a:bodyPr/>
                    <a:lstStyle/>
                    <a:p>
                      <a:pPr indent="0" algn="ctr">
                        <a:lnSpc>
                          <a:spcPct val="150000"/>
                        </a:lnSpc>
                        <a:spcAft>
                          <a:spcPts val="0"/>
                        </a:spcAft>
                      </a:pPr>
                      <a:r>
                        <a:rPr lang="zh-CN" sz="1800" kern="100" dirty="0">
                          <a:effectLst/>
                        </a:rPr>
                        <a:t>数据资源组件</a:t>
                      </a:r>
                      <a:endParaRPr lang="fr-FR" sz="1800" kern="100" dirty="0">
                        <a:effectLst/>
                        <a:latin typeface="Calibri"/>
                        <a:ea typeface="宋体"/>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US" sz="1800" kern="100" dirty="0">
                          <a:solidFill>
                            <a:schemeClr val="dk1"/>
                          </a:solidFill>
                          <a:effectLst/>
                          <a:latin typeface="+mn-lt"/>
                          <a:ea typeface="+mn-ea"/>
                          <a:cs typeface="+mn-cs"/>
                        </a:rPr>
                        <a:t>Hive</a:t>
                      </a:r>
                      <a:r>
                        <a:rPr kumimoji="0" lang="zh-CN" sz="1800" kern="100" dirty="0">
                          <a:solidFill>
                            <a:schemeClr val="dk1"/>
                          </a:solidFill>
                          <a:effectLst/>
                          <a:latin typeface="+mn-lt"/>
                          <a:ea typeface="+mn-ea"/>
                          <a:cs typeface="+mn-cs"/>
                        </a:rPr>
                        <a:t>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普通文本组件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US" sz="1800" kern="100" dirty="0">
                          <a:solidFill>
                            <a:schemeClr val="dk1"/>
                          </a:solidFill>
                          <a:effectLst/>
                          <a:latin typeface="+mn-lt"/>
                          <a:ea typeface="+mn-ea"/>
                          <a:cs typeface="+mn-cs"/>
                        </a:rPr>
                        <a:t>ARFF</a:t>
                      </a:r>
                      <a:r>
                        <a:rPr kumimoji="0" lang="zh-CN" sz="1800" kern="100" dirty="0">
                          <a:solidFill>
                            <a:schemeClr val="dk1"/>
                          </a:solidFill>
                          <a:effectLst/>
                          <a:latin typeface="+mn-lt"/>
                          <a:ea typeface="+mn-ea"/>
                          <a:cs typeface="+mn-cs"/>
                        </a:rPr>
                        <a:t>文本组件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US" sz="1800" kern="100" dirty="0">
                          <a:solidFill>
                            <a:schemeClr val="dk1"/>
                          </a:solidFill>
                          <a:effectLst/>
                          <a:latin typeface="+mn-lt"/>
                          <a:ea typeface="+mn-ea"/>
                          <a:cs typeface="+mn-cs"/>
                        </a:rPr>
                        <a:t>CSV</a:t>
                      </a:r>
                      <a:r>
                        <a:rPr kumimoji="0" lang="zh-CN" sz="1800" kern="100" dirty="0">
                          <a:solidFill>
                            <a:schemeClr val="dk1"/>
                          </a:solidFill>
                          <a:effectLst/>
                          <a:latin typeface="+mn-lt"/>
                          <a:ea typeface="+mn-ea"/>
                          <a:cs typeface="+mn-cs"/>
                        </a:rPr>
                        <a:t>文本组件</a:t>
                      </a:r>
                      <a:endParaRPr kumimoji="0" lang="fr-FR" sz="1800" kern="100" dirty="0">
                        <a:solidFill>
                          <a:schemeClr val="dk1"/>
                        </a:solidFill>
                        <a:effectLst/>
                        <a:latin typeface="+mn-lt"/>
                        <a:ea typeface="+mn-ea"/>
                        <a:cs typeface="+mn-cs"/>
                      </a:endParaRPr>
                    </a:p>
                  </a:txBody>
                  <a:tcPr marL="59034" marR="59034" marT="0" marB="0"/>
                </a:tc>
              </a:tr>
              <a:tr h="217267">
                <a:tc>
                  <a:txBody>
                    <a:bodyPr/>
                    <a:lstStyle/>
                    <a:p>
                      <a:pPr indent="0" algn="ctr">
                        <a:lnSpc>
                          <a:spcPct val="150000"/>
                        </a:lnSpc>
                        <a:spcAft>
                          <a:spcPts val="0"/>
                        </a:spcAft>
                      </a:pPr>
                      <a:r>
                        <a:rPr lang="zh-CN" sz="1800" kern="100">
                          <a:effectLst/>
                        </a:rPr>
                        <a:t>数据导入组件</a:t>
                      </a:r>
                      <a:endParaRPr lang="fr-FR" sz="1800" kern="100">
                        <a:effectLst/>
                        <a:latin typeface="Calibri"/>
                        <a:ea typeface="宋体"/>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US" sz="1800" kern="100" dirty="0">
                          <a:solidFill>
                            <a:schemeClr val="dk1"/>
                          </a:solidFill>
                          <a:effectLst/>
                          <a:latin typeface="+mn-lt"/>
                          <a:ea typeface="+mn-ea"/>
                          <a:cs typeface="+mn-cs"/>
                        </a:rPr>
                        <a:t>Sqoop</a:t>
                      </a:r>
                      <a:r>
                        <a:rPr kumimoji="0" lang="zh-CN" sz="1800" kern="100" dirty="0">
                          <a:solidFill>
                            <a:schemeClr val="dk1"/>
                          </a:solidFill>
                          <a:effectLst/>
                          <a:latin typeface="+mn-lt"/>
                          <a:ea typeface="+mn-ea"/>
                          <a:cs typeface="+mn-cs"/>
                        </a:rPr>
                        <a:t>组件</a:t>
                      </a:r>
                      <a:endParaRPr kumimoji="0" lang="fr-FR" sz="1800" kern="100" dirty="0">
                        <a:solidFill>
                          <a:schemeClr val="dk1"/>
                        </a:solidFill>
                        <a:effectLst/>
                        <a:latin typeface="+mn-lt"/>
                        <a:ea typeface="+mn-ea"/>
                        <a:cs typeface="+mn-cs"/>
                      </a:endParaRPr>
                    </a:p>
                  </a:txBody>
                  <a:tcPr marL="59034" marR="59034" marT="0" marB="0"/>
                </a:tc>
              </a:tr>
              <a:tr h="217267">
                <a:tc rowSpan="4">
                  <a:txBody>
                    <a:bodyPr/>
                    <a:lstStyle/>
                    <a:p>
                      <a:pPr indent="0" algn="ctr">
                        <a:lnSpc>
                          <a:spcPct val="150000"/>
                        </a:lnSpc>
                        <a:spcAft>
                          <a:spcPts val="0"/>
                        </a:spcAft>
                      </a:pPr>
                      <a:r>
                        <a:rPr lang="zh-CN" sz="1800" kern="100" dirty="0">
                          <a:effectLst/>
                        </a:rPr>
                        <a:t>数据处理组件</a:t>
                      </a:r>
                      <a:endParaRPr lang="fr-FR" sz="1800" kern="100" dirty="0">
                        <a:effectLst/>
                        <a:latin typeface="Calibri"/>
                        <a:ea typeface="宋体"/>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数据清理组件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数据过滤组件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en-US" sz="1800" kern="100" dirty="0">
                          <a:solidFill>
                            <a:schemeClr val="dk1"/>
                          </a:solidFill>
                          <a:effectLst/>
                          <a:latin typeface="+mn-lt"/>
                          <a:ea typeface="+mn-ea"/>
                          <a:cs typeface="+mn-cs"/>
                        </a:rPr>
                        <a:t>Hive Query</a:t>
                      </a:r>
                      <a:r>
                        <a:rPr kumimoji="0" lang="zh-CN" sz="1800" kern="100" dirty="0">
                          <a:solidFill>
                            <a:schemeClr val="dk1"/>
                          </a:solidFill>
                          <a:effectLst/>
                          <a:latin typeface="+mn-lt"/>
                          <a:ea typeface="+mn-ea"/>
                          <a:cs typeface="+mn-cs"/>
                        </a:rPr>
                        <a:t>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资源整合组件</a:t>
                      </a:r>
                      <a:endParaRPr kumimoji="0" lang="fr-FR" sz="1800" kern="100" dirty="0">
                        <a:solidFill>
                          <a:schemeClr val="dk1"/>
                        </a:solidFill>
                        <a:effectLst/>
                        <a:latin typeface="+mn-lt"/>
                        <a:ea typeface="+mn-ea"/>
                        <a:cs typeface="+mn-cs"/>
                      </a:endParaRPr>
                    </a:p>
                  </a:txBody>
                  <a:tcPr marL="59034" marR="59034"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03622859"/>
              </p:ext>
            </p:extLst>
          </p:nvPr>
        </p:nvGraphicFramePr>
        <p:xfrm>
          <a:off x="4523432" y="1548224"/>
          <a:ext cx="3940768" cy="4445768"/>
        </p:xfrm>
        <a:graphic>
          <a:graphicData uri="http://schemas.openxmlformats.org/drawingml/2006/table">
            <a:tbl>
              <a:tblPr firstRow="1" bandRow="1">
                <a:tableStyleId>{5C22544A-7EE6-4342-B048-85BDC9FD1C3A}</a:tableStyleId>
              </a:tblPr>
              <a:tblGrid>
                <a:gridCol w="2159000"/>
                <a:gridCol w="1781768"/>
              </a:tblGrid>
              <a:tr h="217267">
                <a:tc>
                  <a:txBody>
                    <a:bodyPr/>
                    <a:lstStyle/>
                    <a:p>
                      <a:pPr indent="0" algn="ctr">
                        <a:lnSpc>
                          <a:spcPct val="150000"/>
                        </a:lnSpc>
                        <a:spcAft>
                          <a:spcPts val="0"/>
                        </a:spcAft>
                      </a:pPr>
                      <a:r>
                        <a:rPr lang="zh-CN" sz="1800" kern="100" dirty="0">
                          <a:effectLst/>
                        </a:rPr>
                        <a:t>组件分类</a:t>
                      </a:r>
                      <a:endParaRPr lang="fr-FR" sz="1800" kern="100" dirty="0">
                        <a:effectLst/>
                        <a:latin typeface="Calibri"/>
                        <a:ea typeface="宋体"/>
                        <a:cs typeface="Times New Roman"/>
                      </a:endParaRPr>
                    </a:p>
                  </a:txBody>
                  <a:tcPr marL="0" marR="0" marT="0" marB="0"/>
                </a:tc>
                <a:tc>
                  <a:txBody>
                    <a:bodyPr/>
                    <a:lstStyle/>
                    <a:p>
                      <a:pPr indent="266700" algn="ctr">
                        <a:lnSpc>
                          <a:spcPct val="150000"/>
                        </a:lnSpc>
                        <a:spcAft>
                          <a:spcPts val="0"/>
                        </a:spcAft>
                      </a:pPr>
                      <a:r>
                        <a:rPr lang="zh-CN" sz="1800" kern="100" dirty="0">
                          <a:effectLst/>
                        </a:rPr>
                        <a:t>组件列表</a:t>
                      </a:r>
                      <a:endParaRPr lang="fr-FR" sz="1800" kern="100" dirty="0">
                        <a:effectLst/>
                        <a:latin typeface="Calibri"/>
                        <a:ea typeface="宋体"/>
                        <a:cs typeface="Times New Roman"/>
                      </a:endParaRPr>
                    </a:p>
                  </a:txBody>
                  <a:tcPr marL="59034" marR="59034" marT="0" marB="0"/>
                </a:tc>
              </a:tr>
              <a:tr h="217267">
                <a:tc rowSpan="6">
                  <a:txBody>
                    <a:bodyPr/>
                    <a:lstStyle/>
                    <a:p>
                      <a:pPr indent="0" algn="ctr">
                        <a:lnSpc>
                          <a:spcPct val="150000"/>
                        </a:lnSpc>
                        <a:spcAft>
                          <a:spcPts val="0"/>
                        </a:spcAft>
                      </a:pPr>
                      <a:r>
                        <a:rPr kumimoji="0" lang="zh-CN" altLang="en-US" sz="1800" b="0" kern="100" dirty="0" smtClean="0">
                          <a:solidFill>
                            <a:schemeClr val="tx1"/>
                          </a:solidFill>
                          <a:effectLst/>
                          <a:latin typeface="+mn-lt"/>
                          <a:ea typeface="+mn-ea"/>
                          <a:cs typeface="+mn-cs"/>
                        </a:rPr>
                        <a:t>数据挖掘组件</a:t>
                      </a:r>
                      <a:endParaRPr kumimoji="0" lang="fr-FR" sz="1800" b="0" kern="100" dirty="0">
                        <a:solidFill>
                          <a:schemeClr val="tx1"/>
                        </a:solidFill>
                        <a:effectLst/>
                        <a:latin typeface="+mn-lt"/>
                        <a:ea typeface="+mn-ea"/>
                        <a:cs typeface="+mn-cs"/>
                      </a:endParaRPr>
                    </a:p>
                  </a:txBody>
                  <a:tcPr marL="0" marR="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聚类组件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pPr indent="266700" algn="just">
                        <a:lnSpc>
                          <a:spcPct val="125000"/>
                        </a:lnSpc>
                        <a:spcAft>
                          <a:spcPts val="0"/>
                        </a:spcAft>
                      </a:pPr>
                      <a:endParaRPr lang="fr-FR" sz="1800" kern="100" dirty="0">
                        <a:effectLst/>
                        <a:latin typeface="Calibri"/>
                        <a:ea typeface="宋体"/>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分类组件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关联分析组件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决策组件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异常检测组件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pPr indent="266700" algn="just">
                        <a:lnSpc>
                          <a:spcPct val="125000"/>
                        </a:lnSpc>
                        <a:spcAft>
                          <a:spcPts val="0"/>
                        </a:spcAft>
                      </a:pPr>
                      <a:endParaRPr lang="fr-FR" sz="1800" kern="100" dirty="0">
                        <a:effectLst/>
                        <a:latin typeface="Calibri"/>
                        <a:ea typeface="宋体"/>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预测组件</a:t>
                      </a:r>
                      <a:endParaRPr kumimoji="0" lang="fr-FR" sz="1800" kern="100" dirty="0">
                        <a:solidFill>
                          <a:schemeClr val="dk1"/>
                        </a:solidFill>
                        <a:effectLst/>
                        <a:latin typeface="+mn-lt"/>
                        <a:ea typeface="+mn-ea"/>
                        <a:cs typeface="+mn-cs"/>
                      </a:endParaRPr>
                    </a:p>
                  </a:txBody>
                  <a:tcPr marL="59034" marR="59034" marT="0" marB="0"/>
                </a:tc>
              </a:tr>
              <a:tr h="217267">
                <a:tc rowSpan="5">
                  <a:txBody>
                    <a:bodyPr/>
                    <a:lstStyle/>
                    <a:p>
                      <a:pPr indent="0" algn="ctr">
                        <a:lnSpc>
                          <a:spcPct val="150000"/>
                        </a:lnSpc>
                        <a:spcAft>
                          <a:spcPts val="0"/>
                        </a:spcAft>
                      </a:pPr>
                      <a:r>
                        <a:rPr kumimoji="0" lang="zh-CN" altLang="en-US" sz="1800" b="0" kern="100" dirty="0" smtClean="0">
                          <a:solidFill>
                            <a:schemeClr val="tx1"/>
                          </a:solidFill>
                          <a:effectLst/>
                          <a:latin typeface="+mn-lt"/>
                          <a:ea typeface="+mn-ea"/>
                          <a:cs typeface="+mn-cs"/>
                        </a:rPr>
                        <a:t>数据</a:t>
                      </a:r>
                      <a:r>
                        <a:rPr kumimoji="0" lang="zh-CN" altLang="en-US" sz="1800" b="0" kern="100" dirty="0" smtClean="0">
                          <a:solidFill>
                            <a:schemeClr val="tx1"/>
                          </a:solidFill>
                          <a:effectLst/>
                          <a:latin typeface="+mn-lt"/>
                          <a:ea typeface="+mn-ea"/>
                          <a:cs typeface="+mn-cs"/>
                        </a:rPr>
                        <a:t>统计组件</a:t>
                      </a:r>
                      <a:endParaRPr kumimoji="0" lang="fr-FR" sz="1800" b="0" kern="100" dirty="0">
                        <a:solidFill>
                          <a:schemeClr val="tx1"/>
                        </a:solidFill>
                        <a:effectLst/>
                        <a:latin typeface="+mn-lt"/>
                        <a:ea typeface="+mn-ea"/>
                        <a:cs typeface="+mn-cs"/>
                      </a:endParaRPr>
                    </a:p>
                  </a:txBody>
                  <a:tcPr marL="0" marR="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平均数计算组件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pPr indent="266700" algn="just">
                        <a:lnSpc>
                          <a:spcPct val="125000"/>
                        </a:lnSpc>
                        <a:spcAft>
                          <a:spcPts val="0"/>
                        </a:spcAft>
                      </a:pPr>
                      <a:endParaRPr lang="fr-FR" sz="1800" kern="100" dirty="0">
                        <a:effectLst/>
                        <a:latin typeface="Calibri"/>
                        <a:ea typeface="宋体"/>
                        <a:cs typeface="Times New Roman"/>
                      </a:endParaRPr>
                    </a:p>
                  </a:txBody>
                  <a:tcPr marL="59034" marR="59034"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方差分析组件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相关分析组件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0" lang="zh-CN" sz="1800" kern="100" dirty="0">
                          <a:solidFill>
                            <a:schemeClr val="dk1"/>
                          </a:solidFill>
                          <a:effectLst/>
                          <a:latin typeface="+mn-lt"/>
                          <a:ea typeface="+mn-ea"/>
                          <a:cs typeface="+mn-cs"/>
                        </a:rPr>
                        <a:t>主成分分析</a:t>
                      </a:r>
                      <a:r>
                        <a:rPr kumimoji="0" lang="zh-CN" sz="1800" kern="100" dirty="0" smtClean="0">
                          <a:solidFill>
                            <a:schemeClr val="dk1"/>
                          </a:solidFill>
                          <a:effectLst/>
                          <a:latin typeface="+mn-lt"/>
                          <a:ea typeface="+mn-ea"/>
                          <a:cs typeface="+mn-cs"/>
                        </a:rPr>
                        <a:t>组件</a:t>
                      </a:r>
                      <a:endParaRPr kumimoji="0" lang="fr-FR" sz="1800" kern="100" dirty="0">
                        <a:solidFill>
                          <a:schemeClr val="dk1"/>
                        </a:solidFill>
                        <a:effectLst/>
                        <a:latin typeface="+mn-lt"/>
                        <a:ea typeface="+mn-ea"/>
                        <a:cs typeface="+mn-cs"/>
                      </a:endParaRPr>
                    </a:p>
                  </a:txBody>
                  <a:tcPr marL="59034" marR="59034" marT="0" marB="0"/>
                </a:tc>
              </a:tr>
              <a:tr h="217267">
                <a:tc vMerge="1">
                  <a:txBody>
                    <a:bodyPr/>
                    <a:lstStyle/>
                    <a:p>
                      <a:endParaRPr lang="fr-F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zh-CN" sz="1800" kern="100" dirty="0" smtClean="0">
                          <a:effectLst/>
                        </a:rPr>
                        <a:t>回归分析组件</a:t>
                      </a:r>
                      <a:endParaRPr lang="fr-FR" altLang="zh-CN" sz="1800" kern="100" dirty="0" smtClean="0">
                        <a:effectLst/>
                        <a:latin typeface="Calibri"/>
                        <a:ea typeface="宋体"/>
                        <a:cs typeface="Times New Roman"/>
                      </a:endParaRPr>
                    </a:p>
                  </a:txBody>
                  <a:tcPr marL="59034" marR="59034" marT="0" marB="0"/>
                </a:tc>
              </a:tr>
            </a:tbl>
          </a:graphicData>
        </a:graphic>
      </p:graphicFrame>
    </p:spTree>
    <p:extLst>
      <p:ext uri="{BB962C8B-B14F-4D97-AF65-F5344CB8AC3E}">
        <p14:creationId xmlns:p14="http://schemas.microsoft.com/office/powerpoint/2010/main" val="1731705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数据分析组件模型</a:t>
            </a:r>
            <a:r>
              <a:rPr lang="en-US" altLang="zh-CN" dirty="0"/>
              <a:t>——</a:t>
            </a:r>
            <a:r>
              <a:rPr lang="zh-CN" altLang="en-US" dirty="0" smtClean="0"/>
              <a:t>按照</a:t>
            </a:r>
            <a:r>
              <a:rPr lang="zh-CN" altLang="en-US" dirty="0"/>
              <a:t>类型</a:t>
            </a:r>
            <a:r>
              <a:rPr lang="zh-CN" altLang="en-US" dirty="0" smtClean="0"/>
              <a:t>分类</a:t>
            </a:r>
            <a:endParaRPr lang="fr-FR"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96247294"/>
              </p:ext>
            </p:extLst>
          </p:nvPr>
        </p:nvGraphicFramePr>
        <p:xfrm>
          <a:off x="516192" y="1484784"/>
          <a:ext cx="8088256" cy="4019427"/>
        </p:xfrm>
        <a:graphic>
          <a:graphicData uri="http://schemas.openxmlformats.org/drawingml/2006/table">
            <a:tbl>
              <a:tblPr firstRow="1" firstCol="1" bandRow="1">
                <a:tableStyleId>{5C22544A-7EE6-4342-B048-85BDC9FD1C3A}</a:tableStyleId>
              </a:tblPr>
              <a:tblGrid>
                <a:gridCol w="2093658"/>
                <a:gridCol w="5994598"/>
              </a:tblGrid>
              <a:tr h="0">
                <a:tc>
                  <a:txBody>
                    <a:bodyPr/>
                    <a:lstStyle/>
                    <a:p>
                      <a:pPr marL="0" indent="0" algn="ctr" rtl="0" eaLnBrk="1" latinLnBrk="0" hangingPunct="1">
                        <a:lnSpc>
                          <a:spcPct val="150000"/>
                        </a:lnSpc>
                        <a:spcAft>
                          <a:spcPts val="0"/>
                        </a:spcAft>
                      </a:pPr>
                      <a:r>
                        <a:rPr kumimoji="0" lang="zh-CN" sz="1800" b="1" kern="100" dirty="0">
                          <a:solidFill>
                            <a:schemeClr val="lt1"/>
                          </a:solidFill>
                          <a:effectLst/>
                          <a:latin typeface="+mn-lt"/>
                          <a:ea typeface="+mn-ea"/>
                          <a:cs typeface="+mn-cs"/>
                        </a:rPr>
                        <a:t>组件类型</a:t>
                      </a:r>
                      <a:endParaRPr kumimoji="0" lang="fr-FR" sz="1800" b="1" kern="100" dirty="0">
                        <a:solidFill>
                          <a:schemeClr val="lt1"/>
                        </a:solidFill>
                        <a:effectLst/>
                        <a:latin typeface="+mn-lt"/>
                        <a:ea typeface="+mn-ea"/>
                        <a:cs typeface="+mn-cs"/>
                      </a:endParaRPr>
                    </a:p>
                  </a:txBody>
                  <a:tcPr anchor="ctr"/>
                </a:tc>
                <a:tc>
                  <a:txBody>
                    <a:bodyPr/>
                    <a:lstStyle/>
                    <a:p>
                      <a:pPr marL="0" indent="0" algn="ctr" rtl="0" eaLnBrk="1" latinLnBrk="0" hangingPunct="1">
                        <a:lnSpc>
                          <a:spcPct val="150000"/>
                        </a:lnSpc>
                        <a:spcAft>
                          <a:spcPts val="0"/>
                        </a:spcAft>
                      </a:pPr>
                      <a:r>
                        <a:rPr kumimoji="0" lang="zh-CN" sz="1800" b="1" kern="100" dirty="0">
                          <a:solidFill>
                            <a:schemeClr val="lt1"/>
                          </a:solidFill>
                          <a:effectLst/>
                          <a:latin typeface="+mn-lt"/>
                          <a:ea typeface="+mn-ea"/>
                          <a:cs typeface="+mn-cs"/>
                        </a:rPr>
                        <a:t>描述</a:t>
                      </a:r>
                      <a:endParaRPr kumimoji="0" lang="fr-FR" sz="1800" b="1" kern="100" dirty="0">
                        <a:solidFill>
                          <a:schemeClr val="lt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zh-CN" sz="1800" b="1" kern="100" dirty="0">
                          <a:solidFill>
                            <a:schemeClr val="lt1"/>
                          </a:solidFill>
                          <a:effectLst/>
                          <a:latin typeface="+mn-lt"/>
                          <a:ea typeface="+mn-ea"/>
                          <a:cs typeface="+mn-cs"/>
                        </a:rPr>
                        <a:t>普通</a:t>
                      </a:r>
                      <a:r>
                        <a:rPr kumimoji="0" lang="en-US" sz="1800" b="1" kern="100" dirty="0">
                          <a:solidFill>
                            <a:schemeClr val="lt1"/>
                          </a:solidFill>
                          <a:effectLst/>
                          <a:latin typeface="+mn-lt"/>
                          <a:ea typeface="+mn-ea"/>
                          <a:cs typeface="+mn-cs"/>
                        </a:rPr>
                        <a:t>Java</a:t>
                      </a:r>
                      <a:r>
                        <a:rPr kumimoji="0" lang="zh-CN" sz="1800" b="1" kern="100" dirty="0">
                          <a:solidFill>
                            <a:schemeClr val="lt1"/>
                          </a:solidFill>
                          <a:effectLst/>
                          <a:latin typeface="+mn-lt"/>
                          <a:ea typeface="+mn-ea"/>
                          <a:cs typeface="+mn-cs"/>
                        </a:rPr>
                        <a:t>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普通</a:t>
                      </a:r>
                      <a:r>
                        <a:rPr kumimoji="0" lang="en-US" sz="1800" kern="100" dirty="0">
                          <a:solidFill>
                            <a:schemeClr val="dk1"/>
                          </a:solidFill>
                          <a:effectLst/>
                          <a:latin typeface="+mn-lt"/>
                          <a:ea typeface="+mn-ea"/>
                          <a:cs typeface="+mn-cs"/>
                        </a:rPr>
                        <a:t>Java</a:t>
                      </a:r>
                      <a:r>
                        <a:rPr kumimoji="0" lang="zh-CN" sz="1800" kern="100" dirty="0">
                          <a:solidFill>
                            <a:schemeClr val="dk1"/>
                          </a:solidFill>
                          <a:effectLst/>
                          <a:latin typeface="+mn-lt"/>
                          <a:ea typeface="+mn-ea"/>
                          <a:cs typeface="+mn-cs"/>
                        </a:rPr>
                        <a:t>程序编写而成，组件在单机上执行，不具备分布式能力。</a:t>
                      </a:r>
                      <a:endParaRPr kumimoji="0" lang="fr-FR" sz="1800" kern="100" dirty="0">
                        <a:solidFill>
                          <a:schemeClr val="dk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en-US" sz="1800" b="1" kern="100" dirty="0">
                          <a:solidFill>
                            <a:schemeClr val="lt1"/>
                          </a:solidFill>
                          <a:effectLst/>
                          <a:latin typeface="+mn-lt"/>
                          <a:ea typeface="+mn-ea"/>
                          <a:cs typeface="+mn-cs"/>
                        </a:rPr>
                        <a:t>MapReduce</a:t>
                      </a:r>
                      <a:r>
                        <a:rPr kumimoji="0" lang="zh-CN" sz="1800" b="1" kern="100" dirty="0">
                          <a:solidFill>
                            <a:schemeClr val="lt1"/>
                          </a:solidFill>
                          <a:effectLst/>
                          <a:latin typeface="+mn-lt"/>
                          <a:ea typeface="+mn-ea"/>
                          <a:cs typeface="+mn-cs"/>
                        </a:rPr>
                        <a:t>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用</a:t>
                      </a:r>
                      <a:r>
                        <a:rPr kumimoji="0" lang="en-US" sz="1800" kern="100" dirty="0">
                          <a:solidFill>
                            <a:schemeClr val="dk1"/>
                          </a:solidFill>
                          <a:effectLst/>
                          <a:latin typeface="+mn-lt"/>
                          <a:ea typeface="+mn-ea"/>
                          <a:cs typeface="+mn-cs"/>
                        </a:rPr>
                        <a:t>MapReduce</a:t>
                      </a:r>
                      <a:r>
                        <a:rPr kumimoji="0" lang="zh-CN" sz="1800" kern="100" dirty="0">
                          <a:solidFill>
                            <a:schemeClr val="dk1"/>
                          </a:solidFill>
                          <a:effectLst/>
                          <a:latin typeface="+mn-lt"/>
                          <a:ea typeface="+mn-ea"/>
                          <a:cs typeface="+mn-cs"/>
                        </a:rPr>
                        <a:t>编程框架编写的组件，运行在</a:t>
                      </a:r>
                      <a:r>
                        <a:rPr kumimoji="0" lang="en-US" sz="1800" kern="100" dirty="0">
                          <a:solidFill>
                            <a:schemeClr val="dk1"/>
                          </a:solidFill>
                          <a:effectLst/>
                          <a:latin typeface="+mn-lt"/>
                          <a:ea typeface="+mn-ea"/>
                          <a:cs typeface="+mn-cs"/>
                        </a:rPr>
                        <a:t>Hadoop</a:t>
                      </a:r>
                      <a:r>
                        <a:rPr kumimoji="0" lang="zh-CN" sz="1800" kern="100" dirty="0">
                          <a:solidFill>
                            <a:schemeClr val="dk1"/>
                          </a:solidFill>
                          <a:effectLst/>
                          <a:latin typeface="+mn-lt"/>
                          <a:ea typeface="+mn-ea"/>
                          <a:cs typeface="+mn-cs"/>
                        </a:rPr>
                        <a:t>集群上，具有分布式执行能力，可以处理大数据。</a:t>
                      </a:r>
                      <a:endParaRPr kumimoji="0" lang="fr-FR" sz="1800" kern="100" dirty="0">
                        <a:solidFill>
                          <a:schemeClr val="dk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en-US" sz="1800" b="1" kern="100" dirty="0">
                          <a:solidFill>
                            <a:schemeClr val="lt1"/>
                          </a:solidFill>
                          <a:effectLst/>
                          <a:latin typeface="+mn-lt"/>
                          <a:ea typeface="+mn-ea"/>
                          <a:cs typeface="+mn-cs"/>
                        </a:rPr>
                        <a:t>Hive</a:t>
                      </a:r>
                      <a:r>
                        <a:rPr kumimoji="0" lang="zh-CN" sz="1800" b="1" kern="100" dirty="0">
                          <a:solidFill>
                            <a:schemeClr val="lt1"/>
                          </a:solidFill>
                          <a:effectLst/>
                          <a:latin typeface="+mn-lt"/>
                          <a:ea typeface="+mn-ea"/>
                          <a:cs typeface="+mn-cs"/>
                        </a:rPr>
                        <a:t>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可以查询或者操作</a:t>
                      </a:r>
                      <a:r>
                        <a:rPr kumimoji="0" lang="en-US" sz="1800" kern="100" dirty="0">
                          <a:solidFill>
                            <a:schemeClr val="dk1"/>
                          </a:solidFill>
                          <a:effectLst/>
                          <a:latin typeface="+mn-lt"/>
                          <a:ea typeface="+mn-ea"/>
                          <a:cs typeface="+mn-cs"/>
                        </a:rPr>
                        <a:t>Hive</a:t>
                      </a:r>
                      <a:r>
                        <a:rPr kumimoji="0" lang="zh-CN" sz="1800" kern="100" dirty="0">
                          <a:solidFill>
                            <a:schemeClr val="dk1"/>
                          </a:solidFill>
                          <a:effectLst/>
                          <a:latin typeface="+mn-lt"/>
                          <a:ea typeface="+mn-ea"/>
                          <a:cs typeface="+mn-cs"/>
                        </a:rPr>
                        <a:t>数据库的组件。</a:t>
                      </a:r>
                      <a:endParaRPr kumimoji="0" lang="fr-FR" sz="1800" kern="100" dirty="0">
                        <a:solidFill>
                          <a:schemeClr val="dk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en-US" sz="1800" b="1" kern="100" dirty="0">
                          <a:solidFill>
                            <a:schemeClr val="lt1"/>
                          </a:solidFill>
                          <a:effectLst/>
                          <a:latin typeface="+mn-lt"/>
                          <a:ea typeface="+mn-ea"/>
                          <a:cs typeface="+mn-cs"/>
                        </a:rPr>
                        <a:t>Sqoop</a:t>
                      </a:r>
                      <a:r>
                        <a:rPr kumimoji="0" lang="zh-CN" sz="1800" b="1" kern="100" dirty="0">
                          <a:solidFill>
                            <a:schemeClr val="lt1"/>
                          </a:solidFill>
                          <a:effectLst/>
                          <a:latin typeface="+mn-lt"/>
                          <a:ea typeface="+mn-ea"/>
                          <a:cs typeface="+mn-cs"/>
                        </a:rPr>
                        <a:t>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可以调用</a:t>
                      </a:r>
                      <a:r>
                        <a:rPr kumimoji="0" lang="en-US" sz="1800" kern="100" dirty="0">
                          <a:solidFill>
                            <a:schemeClr val="dk1"/>
                          </a:solidFill>
                          <a:effectLst/>
                          <a:latin typeface="+mn-lt"/>
                          <a:ea typeface="+mn-ea"/>
                          <a:cs typeface="+mn-cs"/>
                        </a:rPr>
                        <a:t>Sqoop</a:t>
                      </a:r>
                      <a:r>
                        <a:rPr kumimoji="0" lang="zh-CN" sz="1800" kern="100" dirty="0">
                          <a:solidFill>
                            <a:schemeClr val="dk1"/>
                          </a:solidFill>
                          <a:effectLst/>
                          <a:latin typeface="+mn-lt"/>
                          <a:ea typeface="+mn-ea"/>
                          <a:cs typeface="+mn-cs"/>
                        </a:rPr>
                        <a:t>进行数据导入、导出功能的组件。</a:t>
                      </a:r>
                      <a:endParaRPr kumimoji="0" lang="fr-FR" sz="1800" kern="100" dirty="0">
                        <a:solidFill>
                          <a:schemeClr val="dk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zh-CN" sz="1800" b="1" kern="100" dirty="0">
                          <a:solidFill>
                            <a:schemeClr val="lt1"/>
                          </a:solidFill>
                          <a:effectLst/>
                          <a:latin typeface="+mn-lt"/>
                          <a:ea typeface="+mn-ea"/>
                          <a:cs typeface="+mn-cs"/>
                        </a:rPr>
                        <a:t>数据源组件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可以提供数据的加载地址和方式的组件。</a:t>
                      </a:r>
                      <a:endParaRPr kumimoji="0" lang="fr-FR" sz="1800" kern="100" dirty="0">
                        <a:solidFill>
                          <a:schemeClr val="dk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zh-CN" sz="1800" b="1" kern="100" dirty="0">
                          <a:solidFill>
                            <a:schemeClr val="lt1"/>
                          </a:solidFill>
                          <a:effectLst/>
                          <a:latin typeface="+mn-lt"/>
                          <a:ea typeface="+mn-ea"/>
                          <a:cs typeface="+mn-cs"/>
                        </a:rPr>
                        <a:t>数据存储组件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可以提供数据存储的地址和存储方式的组件。</a:t>
                      </a:r>
                      <a:endParaRPr kumimoji="0" lang="fr-FR" sz="1800" kern="100" dirty="0">
                        <a:solidFill>
                          <a:schemeClr val="dk1"/>
                        </a:solidFill>
                        <a:effectLst/>
                        <a:latin typeface="+mn-lt"/>
                        <a:ea typeface="+mn-ea"/>
                        <a:cs typeface="+mn-cs"/>
                      </a:endParaRPr>
                    </a:p>
                  </a:txBody>
                  <a:tcPr anchor="ctr"/>
                </a:tc>
              </a:tr>
              <a:tr h="0">
                <a:tc>
                  <a:txBody>
                    <a:bodyPr/>
                    <a:lstStyle/>
                    <a:p>
                      <a:pPr marL="0" indent="0" algn="ctr" rtl="0" eaLnBrk="1" latinLnBrk="0" hangingPunct="1">
                        <a:lnSpc>
                          <a:spcPct val="125000"/>
                        </a:lnSpc>
                        <a:spcBef>
                          <a:spcPts val="1200"/>
                        </a:spcBef>
                        <a:spcAft>
                          <a:spcPts val="1200"/>
                        </a:spcAft>
                      </a:pPr>
                      <a:r>
                        <a:rPr kumimoji="0" lang="zh-CN" sz="1800" b="1" kern="100" dirty="0">
                          <a:solidFill>
                            <a:schemeClr val="lt1"/>
                          </a:solidFill>
                          <a:effectLst/>
                          <a:latin typeface="+mn-lt"/>
                          <a:ea typeface="+mn-ea"/>
                          <a:cs typeface="+mn-cs"/>
                        </a:rPr>
                        <a:t>中间数据组件</a:t>
                      </a:r>
                      <a:endParaRPr kumimoji="0" lang="fr-FR" sz="1800" b="1" kern="100" dirty="0">
                        <a:solidFill>
                          <a:schemeClr val="lt1"/>
                        </a:solidFill>
                        <a:effectLst/>
                        <a:latin typeface="+mn-lt"/>
                        <a:ea typeface="+mn-ea"/>
                        <a:cs typeface="+mn-cs"/>
                      </a:endParaRPr>
                    </a:p>
                  </a:txBody>
                  <a:tcPr anchor="ctr"/>
                </a:tc>
                <a:tc>
                  <a:txBody>
                    <a:bodyPr/>
                    <a:lstStyle/>
                    <a:p>
                      <a:pPr marL="0" marR="0" indent="0" algn="just" defTabSz="914400" rtl="0" eaLnBrk="1" fontAlgn="auto" latinLnBrk="0" hangingPunct="1">
                        <a:lnSpc>
                          <a:spcPct val="125000"/>
                        </a:lnSpc>
                        <a:spcBef>
                          <a:spcPts val="1200"/>
                        </a:spcBef>
                        <a:spcAft>
                          <a:spcPts val="1200"/>
                        </a:spcAft>
                        <a:buClrTx/>
                        <a:buSzTx/>
                        <a:buFontTx/>
                        <a:buNone/>
                        <a:tabLst/>
                        <a:defRPr/>
                      </a:pPr>
                      <a:r>
                        <a:rPr kumimoji="0" lang="zh-CN" sz="1800" kern="100" dirty="0">
                          <a:solidFill>
                            <a:schemeClr val="dk1"/>
                          </a:solidFill>
                          <a:effectLst/>
                          <a:latin typeface="+mn-lt"/>
                          <a:ea typeface="+mn-ea"/>
                          <a:cs typeface="+mn-cs"/>
                        </a:rPr>
                        <a:t>可以提供数据的复制和数据的汇总。</a:t>
                      </a:r>
                      <a:endParaRPr kumimoji="0" lang="fr-FR" sz="1800" kern="100" dirty="0">
                        <a:solidFill>
                          <a:schemeClr val="dk1"/>
                        </a:solidFill>
                        <a:effectLst/>
                        <a:latin typeface="+mn-lt"/>
                        <a:ea typeface="+mn-ea"/>
                        <a:cs typeface="+mn-cs"/>
                      </a:endParaRPr>
                    </a:p>
                  </a:txBody>
                  <a:tcPr anchor="ctr"/>
                </a:tc>
              </a:tr>
            </a:tbl>
          </a:graphicData>
        </a:graphic>
      </p:graphicFrame>
    </p:spTree>
    <p:extLst>
      <p:ext uri="{BB962C8B-B14F-4D97-AF65-F5344CB8AC3E}">
        <p14:creationId xmlns:p14="http://schemas.microsoft.com/office/powerpoint/2010/main" val="2384546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Java</a:t>
            </a:r>
            <a:r>
              <a:rPr lang="zh-CN" altLang="en-US" dirty="0"/>
              <a:t>注解的组件描述方法</a:t>
            </a:r>
          </a:p>
        </p:txBody>
      </p:sp>
      <p:sp>
        <p:nvSpPr>
          <p:cNvPr id="3" name="内容占位符 2"/>
          <p:cNvSpPr>
            <a:spLocks noGrp="1"/>
          </p:cNvSpPr>
          <p:nvPr>
            <p:ph sz="quarter" idx="1"/>
          </p:nvPr>
        </p:nvSpPr>
        <p:spPr/>
        <p:txBody>
          <a:bodyPr/>
          <a:lstStyle/>
          <a:p>
            <a:pPr lvl="1"/>
            <a:r>
              <a:rPr lang="zh-CN" altLang="en-US" dirty="0" smtClean="0"/>
              <a:t>优势</a:t>
            </a:r>
            <a:r>
              <a:rPr lang="zh-CN" altLang="en-US" dirty="0" smtClean="0"/>
              <a:t>：</a:t>
            </a:r>
            <a:endParaRPr lang="en-US" altLang="zh-CN" dirty="0" smtClean="0"/>
          </a:p>
          <a:p>
            <a:pPr lvl="2"/>
            <a:r>
              <a:rPr lang="zh-CN" altLang="en-US" dirty="0" smtClean="0"/>
              <a:t>语法灵活；</a:t>
            </a:r>
            <a:endParaRPr lang="en-US" altLang="zh-CN" dirty="0" smtClean="0"/>
          </a:p>
          <a:p>
            <a:pPr lvl="2"/>
            <a:r>
              <a:rPr lang="zh-CN" altLang="en-US" dirty="0" smtClean="0"/>
              <a:t>编译时语法检查；</a:t>
            </a:r>
            <a:endParaRPr lang="en-US" altLang="zh-CN" dirty="0" smtClean="0"/>
          </a:p>
          <a:p>
            <a:pPr lvl="2"/>
            <a:r>
              <a:rPr lang="zh-CN" altLang="en-US" dirty="0" smtClean="0"/>
              <a:t>组件与组件描述绑定，不存在一致性问题；</a:t>
            </a:r>
            <a:endParaRPr lang="en-US" altLang="zh-CN" dirty="0" smtClean="0"/>
          </a:p>
          <a:p>
            <a:pPr lvl="2"/>
            <a:r>
              <a:rPr lang="zh-CN" altLang="en-US" dirty="0" smtClean="0"/>
              <a:t>运行时信息加载到内存，查询速度快。</a:t>
            </a:r>
            <a:endParaRPr lang="en-US" altLang="zh-CN" dirty="0" smtClean="0"/>
          </a:p>
          <a:p>
            <a:pPr lvl="2"/>
            <a:endParaRPr lang="en-US" altLang="zh-CN" dirty="0" smtClean="0"/>
          </a:p>
          <a:p>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07454"/>
            <a:ext cx="1512168" cy="216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p:cNvPicPr/>
          <p:nvPr/>
        </p:nvPicPr>
        <p:blipFill rotWithShape="1">
          <a:blip r:embed="rId4"/>
          <a:srcRect l="953" t="16279" r="2666" b="43419"/>
          <a:stretch/>
        </p:blipFill>
        <p:spPr bwMode="auto">
          <a:xfrm>
            <a:off x="3275856" y="3933056"/>
            <a:ext cx="5040560" cy="1800200"/>
          </a:xfrm>
          <a:prstGeom prst="rect">
            <a:avLst/>
          </a:prstGeom>
          <a:ln w="19050">
            <a:solidFill>
              <a:srgbClr val="0070C0"/>
            </a:solidFill>
          </a:ln>
          <a:extLst>
            <a:ext uri="{53640926-AAD7-44D8-BBD7-CCE9431645EC}">
              <a14:shadowObscured xmlns:a14="http://schemas.microsoft.com/office/drawing/2010/main"/>
            </a:ext>
          </a:extLst>
        </p:spPr>
      </p:pic>
      <p:sp>
        <p:nvSpPr>
          <p:cNvPr id="11" name="右箭头 10"/>
          <p:cNvSpPr/>
          <p:nvPr/>
        </p:nvSpPr>
        <p:spPr>
          <a:xfrm>
            <a:off x="2411760" y="4509120"/>
            <a:ext cx="765522" cy="5040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86815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Java</a:t>
            </a:r>
            <a:r>
              <a:rPr lang="zh-CN" altLang="en-US" dirty="0"/>
              <a:t>注解的组件管理框架</a:t>
            </a:r>
            <a:endParaRPr lang="zh-CN" altLang="en-US" dirty="0"/>
          </a:p>
        </p:txBody>
      </p:sp>
      <p:pic>
        <p:nvPicPr>
          <p:cNvPr id="4" name="图片 3" descr="12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4456" y="1531614"/>
            <a:ext cx="3321720" cy="3915122"/>
          </a:xfrm>
          <a:prstGeom prst="rect">
            <a:avLst/>
          </a:prstGeom>
          <a:noFill/>
          <a:ln>
            <a:noFill/>
          </a:ln>
        </p:spPr>
      </p:pic>
      <p:sp>
        <p:nvSpPr>
          <p:cNvPr id="5" name="TextBox 4"/>
          <p:cNvSpPr txBox="1"/>
          <p:nvPr/>
        </p:nvSpPr>
        <p:spPr>
          <a:xfrm>
            <a:off x="2690440" y="5852094"/>
            <a:ext cx="3456384" cy="338554"/>
          </a:xfrm>
          <a:prstGeom prst="rect">
            <a:avLst/>
          </a:prstGeom>
          <a:noFill/>
        </p:spPr>
        <p:txBody>
          <a:bodyPr wrap="square" rtlCol="0">
            <a:spAutoFit/>
          </a:bodyPr>
          <a:lstStyle/>
          <a:p>
            <a:pPr algn="ctr"/>
            <a:r>
              <a:rPr lang="zh-CN" altLang="en-US" sz="1600" dirty="0" smtClean="0">
                <a:solidFill>
                  <a:schemeClr val="bg1">
                    <a:lumMod val="50000"/>
                  </a:schemeClr>
                </a:solidFill>
              </a:rPr>
              <a:t>基于</a:t>
            </a:r>
            <a:r>
              <a:rPr lang="en-US" altLang="zh-CN" sz="1600" dirty="0" smtClean="0">
                <a:solidFill>
                  <a:schemeClr val="bg1">
                    <a:lumMod val="50000"/>
                  </a:schemeClr>
                </a:solidFill>
              </a:rPr>
              <a:t>Java</a:t>
            </a:r>
            <a:r>
              <a:rPr lang="zh-CN" altLang="en-US" sz="1600" dirty="0" smtClean="0">
                <a:solidFill>
                  <a:schemeClr val="bg1">
                    <a:lumMod val="50000"/>
                  </a:schemeClr>
                </a:solidFill>
              </a:rPr>
              <a:t>注解的组件管理原理图</a:t>
            </a:r>
            <a:endParaRPr lang="zh-CN" altLang="en-US" sz="1600" dirty="0">
              <a:solidFill>
                <a:schemeClr val="bg1">
                  <a:lumMod val="50000"/>
                </a:scheme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69984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基于继承</a:t>
            </a:r>
            <a:r>
              <a:rPr lang="zh-CN" altLang="en-US" dirty="0" smtClean="0"/>
              <a:t>的可扩展组件</a:t>
            </a:r>
            <a:r>
              <a:rPr lang="zh-CN" altLang="en-US" dirty="0" smtClean="0"/>
              <a:t>实现方法</a:t>
            </a:r>
            <a:endParaRPr lang="zh-CN" altLang="en-US" dirty="0"/>
          </a:p>
        </p:txBody>
      </p:sp>
      <p:sp>
        <p:nvSpPr>
          <p:cNvPr id="3" name="内容占位符 2"/>
          <p:cNvSpPr>
            <a:spLocks noGrp="1"/>
          </p:cNvSpPr>
          <p:nvPr>
            <p:ph sz="quarter" idx="1"/>
          </p:nvPr>
        </p:nvSpPr>
        <p:spPr/>
        <p:txBody>
          <a:bodyPr/>
          <a:lstStyle/>
          <a:p>
            <a:r>
              <a:rPr lang="en-US" altLang="zh-CN" dirty="0" smtClean="0"/>
              <a:t>Oozie</a:t>
            </a:r>
            <a:r>
              <a:rPr lang="zh-CN" altLang="en-US" dirty="0" smtClean="0"/>
              <a:t>执行模型中</a:t>
            </a:r>
            <a:r>
              <a:rPr lang="zh-CN" altLang="en-US" dirty="0"/>
              <a:t>，不同类型的执行节点有不同的参数配置和触发</a:t>
            </a:r>
            <a:r>
              <a:rPr lang="zh-CN" altLang="en-US" dirty="0" smtClean="0"/>
              <a:t>方式，我们使用继承来约束每个组件需要提供的接口。</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48740063"/>
              </p:ext>
            </p:extLst>
          </p:nvPr>
        </p:nvGraphicFramePr>
        <p:xfrm>
          <a:off x="539552" y="2564904"/>
          <a:ext cx="2093658" cy="3290824"/>
        </p:xfrm>
        <a:graphic>
          <a:graphicData uri="http://schemas.openxmlformats.org/drawingml/2006/table">
            <a:tbl>
              <a:tblPr firstRow="1" bandRow="1">
                <a:tableStyleId>{5C22544A-7EE6-4342-B048-85BDC9FD1C3A}</a:tableStyleId>
              </a:tblPr>
              <a:tblGrid>
                <a:gridCol w="2093658"/>
              </a:tblGrid>
              <a:tr h="0">
                <a:tc>
                  <a:txBody>
                    <a:bodyPr/>
                    <a:lstStyle/>
                    <a:p>
                      <a:pPr marL="0" indent="0" algn="ctr" rtl="0" eaLnBrk="1" latinLnBrk="0" hangingPunct="1">
                        <a:lnSpc>
                          <a:spcPct val="150000"/>
                        </a:lnSpc>
                        <a:spcAft>
                          <a:spcPts val="0"/>
                        </a:spcAft>
                      </a:pPr>
                      <a:r>
                        <a:rPr kumimoji="0" lang="zh-CN" sz="2000" b="1" kern="100" dirty="0">
                          <a:solidFill>
                            <a:schemeClr val="lt1"/>
                          </a:solidFill>
                          <a:effectLst/>
                          <a:latin typeface="+mn-lt"/>
                          <a:ea typeface="+mn-ea"/>
                          <a:cs typeface="+mn-cs"/>
                        </a:rPr>
                        <a:t>组件类型</a:t>
                      </a:r>
                      <a:endParaRPr kumimoji="0" lang="fr-FR" sz="2000" b="1" kern="100" dirty="0">
                        <a:solidFill>
                          <a:schemeClr val="lt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zh-CN" sz="2000" b="0" kern="100" dirty="0">
                          <a:solidFill>
                            <a:schemeClr val="tx1"/>
                          </a:solidFill>
                          <a:effectLst/>
                          <a:latin typeface="+mn-lt"/>
                          <a:ea typeface="+mn-ea"/>
                          <a:cs typeface="+mn-cs"/>
                        </a:rPr>
                        <a:t>普通</a:t>
                      </a:r>
                      <a:r>
                        <a:rPr kumimoji="0" lang="en-US" sz="2000" b="0" kern="100" dirty="0">
                          <a:solidFill>
                            <a:schemeClr val="tx1"/>
                          </a:solidFill>
                          <a:effectLst/>
                          <a:latin typeface="+mn-lt"/>
                          <a:ea typeface="+mn-ea"/>
                          <a:cs typeface="+mn-cs"/>
                        </a:rPr>
                        <a:t>Java</a:t>
                      </a:r>
                      <a:r>
                        <a:rPr kumimoji="0" lang="zh-CN" sz="2000" b="0" kern="100" dirty="0">
                          <a:solidFill>
                            <a:schemeClr val="tx1"/>
                          </a:solidFill>
                          <a:effectLst/>
                          <a:latin typeface="+mn-lt"/>
                          <a:ea typeface="+mn-ea"/>
                          <a:cs typeface="+mn-cs"/>
                        </a:rPr>
                        <a:t>组件</a:t>
                      </a:r>
                      <a:endParaRPr kumimoji="0" lang="fr-FR" sz="2000" b="0" kern="100" dirty="0">
                        <a:solidFill>
                          <a:schemeClr val="tx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en-US" sz="2000" b="0" kern="100" dirty="0">
                          <a:solidFill>
                            <a:schemeClr val="tx1"/>
                          </a:solidFill>
                          <a:effectLst/>
                          <a:latin typeface="+mn-lt"/>
                          <a:ea typeface="+mn-ea"/>
                          <a:cs typeface="+mn-cs"/>
                        </a:rPr>
                        <a:t>MapReduce</a:t>
                      </a:r>
                      <a:r>
                        <a:rPr kumimoji="0" lang="zh-CN" sz="2000" b="0" kern="100" dirty="0">
                          <a:solidFill>
                            <a:schemeClr val="tx1"/>
                          </a:solidFill>
                          <a:effectLst/>
                          <a:latin typeface="+mn-lt"/>
                          <a:ea typeface="+mn-ea"/>
                          <a:cs typeface="+mn-cs"/>
                        </a:rPr>
                        <a:t>组件</a:t>
                      </a:r>
                      <a:endParaRPr kumimoji="0" lang="fr-FR" sz="2000" b="0" kern="100" dirty="0">
                        <a:solidFill>
                          <a:schemeClr val="tx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en-US" sz="2000" b="0" kern="100" dirty="0">
                          <a:solidFill>
                            <a:schemeClr val="tx1"/>
                          </a:solidFill>
                          <a:effectLst/>
                          <a:latin typeface="+mn-lt"/>
                          <a:ea typeface="+mn-ea"/>
                          <a:cs typeface="+mn-cs"/>
                        </a:rPr>
                        <a:t>Hive</a:t>
                      </a:r>
                      <a:r>
                        <a:rPr kumimoji="0" lang="zh-CN" sz="2000" b="0" kern="100" dirty="0">
                          <a:solidFill>
                            <a:schemeClr val="tx1"/>
                          </a:solidFill>
                          <a:effectLst/>
                          <a:latin typeface="+mn-lt"/>
                          <a:ea typeface="+mn-ea"/>
                          <a:cs typeface="+mn-cs"/>
                        </a:rPr>
                        <a:t>组件</a:t>
                      </a:r>
                      <a:endParaRPr kumimoji="0" lang="fr-FR" sz="2000" b="0" kern="100" dirty="0">
                        <a:solidFill>
                          <a:schemeClr val="tx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en-US" sz="2000" b="0" kern="100" dirty="0">
                          <a:solidFill>
                            <a:schemeClr val="tx1"/>
                          </a:solidFill>
                          <a:effectLst/>
                          <a:latin typeface="+mn-lt"/>
                          <a:ea typeface="+mn-ea"/>
                          <a:cs typeface="+mn-cs"/>
                        </a:rPr>
                        <a:t>Sqoop</a:t>
                      </a:r>
                      <a:r>
                        <a:rPr kumimoji="0" lang="zh-CN" sz="2000" b="0" kern="100" dirty="0">
                          <a:solidFill>
                            <a:schemeClr val="tx1"/>
                          </a:solidFill>
                          <a:effectLst/>
                          <a:latin typeface="+mn-lt"/>
                          <a:ea typeface="+mn-ea"/>
                          <a:cs typeface="+mn-cs"/>
                        </a:rPr>
                        <a:t>组件</a:t>
                      </a:r>
                      <a:endParaRPr kumimoji="0" lang="fr-FR" sz="2000" b="0" kern="100" dirty="0">
                        <a:solidFill>
                          <a:schemeClr val="tx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zh-CN" sz="2000" b="0" kern="100" dirty="0">
                          <a:solidFill>
                            <a:schemeClr val="tx1"/>
                          </a:solidFill>
                          <a:effectLst/>
                          <a:latin typeface="+mn-lt"/>
                          <a:ea typeface="+mn-ea"/>
                          <a:cs typeface="+mn-cs"/>
                        </a:rPr>
                        <a:t>数据源组件</a:t>
                      </a:r>
                      <a:endParaRPr kumimoji="0" lang="fr-FR" sz="2000" b="0" kern="100" dirty="0">
                        <a:solidFill>
                          <a:schemeClr val="tx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zh-CN" sz="2000" b="0" kern="100" dirty="0">
                          <a:solidFill>
                            <a:schemeClr val="tx1"/>
                          </a:solidFill>
                          <a:effectLst/>
                          <a:latin typeface="+mn-lt"/>
                          <a:ea typeface="+mn-ea"/>
                          <a:cs typeface="+mn-cs"/>
                        </a:rPr>
                        <a:t>数据存储组件</a:t>
                      </a:r>
                      <a:endParaRPr kumimoji="0" lang="fr-FR" sz="2000" b="0" kern="100" dirty="0">
                        <a:solidFill>
                          <a:schemeClr val="tx1"/>
                        </a:solidFill>
                        <a:effectLst/>
                        <a:latin typeface="+mn-lt"/>
                        <a:ea typeface="+mn-ea"/>
                        <a:cs typeface="+mn-cs"/>
                      </a:endParaRPr>
                    </a:p>
                  </a:txBody>
                  <a:tcPr marL="68580" marR="68580" marT="0" marB="0" anchor="ctr"/>
                </a:tc>
              </a:tr>
              <a:tr h="0">
                <a:tc>
                  <a:txBody>
                    <a:bodyPr/>
                    <a:lstStyle/>
                    <a:p>
                      <a:pPr marL="0" indent="0" algn="ctr" rtl="0" eaLnBrk="1" latinLnBrk="0" hangingPunct="1">
                        <a:lnSpc>
                          <a:spcPct val="150000"/>
                        </a:lnSpc>
                        <a:spcAft>
                          <a:spcPts val="0"/>
                        </a:spcAft>
                      </a:pPr>
                      <a:r>
                        <a:rPr kumimoji="0" lang="zh-CN" sz="2000" b="0" kern="100" dirty="0">
                          <a:solidFill>
                            <a:schemeClr val="tx1"/>
                          </a:solidFill>
                          <a:effectLst/>
                          <a:latin typeface="+mn-lt"/>
                          <a:ea typeface="+mn-ea"/>
                          <a:cs typeface="+mn-cs"/>
                        </a:rPr>
                        <a:t>中间数据组件</a:t>
                      </a:r>
                      <a:endParaRPr kumimoji="0" lang="fr-FR" sz="2000" b="0" kern="100" dirty="0">
                        <a:solidFill>
                          <a:schemeClr val="tx1"/>
                        </a:solidFill>
                        <a:effectLst/>
                        <a:latin typeface="+mn-lt"/>
                        <a:ea typeface="+mn-ea"/>
                        <a:cs typeface="+mn-cs"/>
                      </a:endParaRPr>
                    </a:p>
                  </a:txBody>
                  <a:tcPr marL="68580" marR="68580" marT="0" marB="0" anchor="ctr"/>
                </a:tc>
              </a:tr>
            </a:tbl>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0792"/>
          <a:stretch/>
        </p:blipFill>
        <p:spPr bwMode="auto">
          <a:xfrm>
            <a:off x="3779912" y="2924944"/>
            <a:ext cx="4998930" cy="2780539"/>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2798366" y="4293096"/>
            <a:ext cx="765522" cy="50405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11984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smtClean="0"/>
              <a:t>数据分析</a:t>
            </a:r>
            <a:r>
              <a:rPr lang="zh-CN" altLang="fr-FR" dirty="0" smtClean="0"/>
              <a:t>业务</a:t>
            </a:r>
            <a:r>
              <a:rPr lang="zh-CN" altLang="en-US" dirty="0"/>
              <a:t>流程</a:t>
            </a:r>
            <a:r>
              <a:rPr lang="zh-CN" altLang="fr-FR" dirty="0" smtClean="0"/>
              <a:t>模型</a:t>
            </a:r>
            <a:endParaRPr lang="fr-FR" dirty="0"/>
          </a:p>
        </p:txBody>
      </p:sp>
      <p:sp>
        <p:nvSpPr>
          <p:cNvPr id="3" name="内容占位符 2"/>
          <p:cNvSpPr>
            <a:spLocks noGrp="1"/>
          </p:cNvSpPr>
          <p:nvPr>
            <p:ph sz="quarter" idx="1"/>
          </p:nvPr>
        </p:nvSpPr>
        <p:spPr/>
        <p:txBody>
          <a:bodyPr>
            <a:normAutofit lnSpcReduction="10000"/>
          </a:bodyPr>
          <a:lstStyle/>
          <a:p>
            <a:r>
              <a:rPr lang="zh-CN" altLang="fr-FR" dirty="0"/>
              <a:t>数据分析</a:t>
            </a:r>
            <a:r>
              <a:rPr lang="zh-CN" altLang="fr-FR" dirty="0" smtClean="0"/>
              <a:t>业务</a:t>
            </a:r>
            <a:r>
              <a:rPr lang="zh-CN" altLang="en-US" dirty="0"/>
              <a:t>流程</a:t>
            </a:r>
            <a:r>
              <a:rPr lang="zh-CN" altLang="fr-FR" dirty="0" smtClean="0"/>
              <a:t>模型</a:t>
            </a:r>
            <a:endParaRPr lang="en-US" altLang="zh-CN" dirty="0"/>
          </a:p>
          <a:p>
            <a:pPr lvl="1"/>
            <a:r>
              <a:rPr lang="zh-CN" altLang="en-US" dirty="0" smtClean="0"/>
              <a:t>它是</a:t>
            </a:r>
            <a:r>
              <a:rPr lang="zh-CN" altLang="fr-FR" dirty="0" smtClean="0"/>
              <a:t>从</a:t>
            </a:r>
            <a:r>
              <a:rPr lang="zh-CN" altLang="fr-FR" dirty="0">
                <a:solidFill>
                  <a:srgbClr val="FF0000"/>
                </a:solidFill>
              </a:rPr>
              <a:t>业务</a:t>
            </a:r>
            <a:r>
              <a:rPr lang="zh-CN" altLang="fr-FR" dirty="0"/>
              <a:t>和</a:t>
            </a:r>
            <a:r>
              <a:rPr lang="zh-CN" altLang="fr-FR" dirty="0">
                <a:solidFill>
                  <a:srgbClr val="FF0000"/>
                </a:solidFill>
              </a:rPr>
              <a:t>需求</a:t>
            </a:r>
            <a:r>
              <a:rPr lang="zh-CN" altLang="fr-FR" dirty="0"/>
              <a:t>角度描述数据分析任务的模型</a:t>
            </a:r>
            <a:r>
              <a:rPr lang="zh-CN" altLang="fr-FR" dirty="0" smtClean="0"/>
              <a:t>，与</a:t>
            </a:r>
            <a:r>
              <a:rPr lang="zh-CN" altLang="fr-FR" dirty="0"/>
              <a:t>实现方式，运行平台等无关</a:t>
            </a:r>
            <a:r>
              <a:rPr lang="zh-CN" altLang="fr-FR" dirty="0" smtClean="0"/>
              <a:t>。</a:t>
            </a:r>
            <a:endParaRPr lang="fr-FR" altLang="zh-CN" dirty="0" smtClean="0"/>
          </a:p>
          <a:p>
            <a:pPr lvl="1"/>
            <a:r>
              <a:rPr lang="zh-CN" altLang="en-US" dirty="0" smtClean="0"/>
              <a:t>它是</a:t>
            </a:r>
            <a:r>
              <a:rPr lang="zh-CN" altLang="fr-FR" dirty="0" smtClean="0"/>
              <a:t>整个</a:t>
            </a:r>
            <a:r>
              <a:rPr lang="zh-CN" altLang="fr-FR" dirty="0"/>
              <a:t>数据分析任务的抽象，用户可以使用多</a:t>
            </a:r>
            <a:r>
              <a:rPr lang="zh-CN" altLang="fr-FR" dirty="0" smtClean="0"/>
              <a:t>个</a:t>
            </a:r>
            <a:r>
              <a:rPr lang="zh-CN" altLang="en-US" dirty="0" smtClean="0"/>
              <a:t>数据分析</a:t>
            </a:r>
            <a:r>
              <a:rPr lang="zh-CN" altLang="fr-FR" dirty="0" smtClean="0"/>
              <a:t>组件</a:t>
            </a:r>
            <a:r>
              <a:rPr lang="zh-CN" altLang="fr-FR" dirty="0"/>
              <a:t>构建</a:t>
            </a:r>
            <a:r>
              <a:rPr lang="zh-CN" altLang="fr-FR" dirty="0" smtClean="0"/>
              <a:t>数据</a:t>
            </a:r>
            <a:r>
              <a:rPr lang="zh-CN" altLang="en-US" dirty="0" smtClean="0"/>
              <a:t>分析业务流程。</a:t>
            </a:r>
            <a:endParaRPr lang="en-US" altLang="zh-CN" dirty="0" smtClean="0"/>
          </a:p>
          <a:p>
            <a:pPr lvl="1"/>
            <a:r>
              <a:rPr lang="zh-CN" altLang="en-US" dirty="0" smtClean="0"/>
              <a:t>一般使用</a:t>
            </a:r>
            <a:r>
              <a:rPr lang="zh-CN" altLang="en-US" dirty="0" smtClean="0">
                <a:solidFill>
                  <a:srgbClr val="FF0000"/>
                </a:solidFill>
              </a:rPr>
              <a:t>数据流图</a:t>
            </a:r>
            <a:r>
              <a:rPr lang="zh-CN" altLang="en-US" dirty="0" smtClean="0"/>
              <a:t>模型</a:t>
            </a:r>
            <a:endParaRPr lang="en-US" altLang="zh-CN" dirty="0" smtClean="0"/>
          </a:p>
          <a:p>
            <a:pPr lvl="1"/>
            <a:endParaRPr lang="en-US" altLang="zh-CN" dirty="0" smtClean="0"/>
          </a:p>
          <a:p>
            <a:r>
              <a:rPr lang="zh-CN" altLang="en-US" dirty="0"/>
              <a:t>数据流图</a:t>
            </a:r>
            <a:endParaRPr lang="en-US" altLang="zh-CN" dirty="0"/>
          </a:p>
          <a:p>
            <a:pPr lvl="1"/>
            <a:r>
              <a:rPr lang="zh-CN" altLang="en-US" dirty="0"/>
              <a:t>英文缩写</a:t>
            </a:r>
            <a:r>
              <a:rPr lang="en-US" altLang="zh-CN" dirty="0"/>
              <a:t>DFD</a:t>
            </a:r>
            <a:r>
              <a:rPr lang="zh-CN" altLang="en-US" dirty="0"/>
              <a:t>（</a:t>
            </a:r>
            <a:r>
              <a:rPr lang="en-US" altLang="zh-CN" dirty="0"/>
              <a:t>Data Flow Diagram</a:t>
            </a:r>
            <a:r>
              <a:rPr lang="zh-CN" altLang="en-US" dirty="0"/>
              <a:t>），可以用来描述数据流模型。它以图形的方式描绘信息流和数据从输入移动到输出的过程中所经受的变换。</a:t>
            </a:r>
            <a:endParaRPr lang="en-US" altLang="zh-CN" dirty="0"/>
          </a:p>
          <a:p>
            <a:pPr lvl="1"/>
            <a:r>
              <a:rPr lang="en-US" altLang="zh-CN" dirty="0"/>
              <a:t>RapidMiner</a:t>
            </a:r>
            <a:r>
              <a:rPr lang="zh-CN" altLang="en-US" dirty="0"/>
              <a:t>，</a:t>
            </a:r>
            <a:r>
              <a:rPr lang="en-US" altLang="zh-CN" dirty="0"/>
              <a:t>Clementine</a:t>
            </a:r>
            <a:r>
              <a:rPr lang="zh-CN" altLang="en-US" dirty="0"/>
              <a:t>，</a:t>
            </a:r>
            <a:r>
              <a:rPr lang="en-US" altLang="zh-CN" dirty="0"/>
              <a:t>Weka</a:t>
            </a:r>
            <a:r>
              <a:rPr lang="zh-CN" altLang="en-US" dirty="0"/>
              <a:t>使用数据流图表示数据分析业务模型。</a:t>
            </a:r>
            <a:endParaRPr lang="fr-FR" altLang="zh-CN" dirty="0"/>
          </a:p>
          <a:p>
            <a:pPr lvl="1"/>
            <a:endParaRPr lang="fr-FR" dirty="0"/>
          </a:p>
        </p:txBody>
      </p:sp>
    </p:spTree>
    <p:extLst>
      <p:ext uri="{BB962C8B-B14F-4D97-AF65-F5344CB8AC3E}">
        <p14:creationId xmlns:p14="http://schemas.microsoft.com/office/powerpoint/2010/main" val="3586044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a:t>
            </a:r>
            <a:r>
              <a:rPr lang="zh-CN" altLang="en-US" dirty="0" smtClean="0"/>
              <a:t>业务流程模型</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数据分析业务流程图定义：</a:t>
            </a:r>
            <a:r>
              <a:rPr lang="en-US" altLang="zh-CN" dirty="0" smtClean="0"/>
              <a:t>G</a:t>
            </a:r>
            <a:r>
              <a:rPr lang="en-US" altLang="zh-CN" dirty="0"/>
              <a:t>=</a:t>
            </a:r>
            <a:r>
              <a:rPr lang="zh-CN" altLang="en-US" dirty="0"/>
              <a:t>（</a:t>
            </a:r>
            <a:r>
              <a:rPr lang="en-US" altLang="zh-CN" dirty="0"/>
              <a:t>V</a:t>
            </a:r>
            <a:r>
              <a:rPr lang="zh-CN" altLang="en-US" dirty="0"/>
              <a:t>，</a:t>
            </a:r>
            <a:r>
              <a:rPr lang="en-US" altLang="zh-CN" dirty="0"/>
              <a:t>E</a:t>
            </a:r>
            <a:r>
              <a:rPr lang="zh-CN" altLang="en-US" dirty="0"/>
              <a:t>）。</a:t>
            </a:r>
          </a:p>
          <a:p>
            <a:pPr lvl="1"/>
            <a:r>
              <a:rPr lang="en-US" altLang="zh-CN" dirty="0"/>
              <a:t>V=</a:t>
            </a:r>
            <a:r>
              <a:rPr lang="zh-CN" altLang="en-US" dirty="0"/>
              <a:t>（</a:t>
            </a:r>
            <a:r>
              <a:rPr lang="en-US" altLang="zh-CN" dirty="0"/>
              <a:t>v1</a:t>
            </a:r>
            <a:r>
              <a:rPr lang="zh-CN" altLang="en-US" dirty="0"/>
              <a:t>，</a:t>
            </a:r>
            <a:r>
              <a:rPr lang="en-US" altLang="zh-CN" dirty="0"/>
              <a:t>v2</a:t>
            </a:r>
            <a:r>
              <a:rPr lang="zh-CN" altLang="en-US" dirty="0"/>
              <a:t>，</a:t>
            </a:r>
            <a:r>
              <a:rPr lang="en-US" altLang="zh-CN" dirty="0"/>
              <a:t>… </a:t>
            </a:r>
            <a:r>
              <a:rPr lang="zh-CN" altLang="en-US" dirty="0"/>
              <a:t>，</a:t>
            </a:r>
            <a:r>
              <a:rPr lang="en-US" altLang="zh-CN" dirty="0" err="1"/>
              <a:t>vn</a:t>
            </a:r>
            <a:r>
              <a:rPr lang="zh-CN" altLang="en-US" dirty="0"/>
              <a:t>）是</a:t>
            </a:r>
            <a:r>
              <a:rPr lang="en-US" altLang="zh-CN" dirty="0"/>
              <a:t>DAG</a:t>
            </a:r>
            <a:r>
              <a:rPr lang="zh-CN" altLang="en-US" dirty="0"/>
              <a:t>图节点（一个图节点对应一个组件实例）的集合。</a:t>
            </a:r>
            <a:endParaRPr lang="zh-CN" altLang="en-US" dirty="0"/>
          </a:p>
          <a:p>
            <a:pPr lvl="2"/>
            <a:r>
              <a:rPr lang="en-US" altLang="zh-CN" dirty="0"/>
              <a:t>vi=</a:t>
            </a:r>
            <a:r>
              <a:rPr lang="zh-CN" altLang="en-US" dirty="0"/>
              <a:t>（</a:t>
            </a:r>
            <a:r>
              <a:rPr lang="en-US" altLang="zh-CN" dirty="0"/>
              <a:t>ID</a:t>
            </a:r>
            <a:r>
              <a:rPr lang="zh-CN" altLang="en-US" dirty="0"/>
              <a:t>，</a:t>
            </a:r>
            <a:r>
              <a:rPr lang="en-US" altLang="zh-CN" dirty="0"/>
              <a:t>I</a:t>
            </a:r>
            <a:r>
              <a:rPr lang="zh-CN" altLang="en-US" dirty="0"/>
              <a:t>，</a:t>
            </a:r>
            <a:r>
              <a:rPr lang="en-US" altLang="zh-CN" dirty="0"/>
              <a:t>O</a:t>
            </a:r>
            <a:r>
              <a:rPr lang="zh-CN" altLang="en-US" dirty="0"/>
              <a:t>，</a:t>
            </a:r>
            <a:r>
              <a:rPr lang="en-US" altLang="zh-CN" dirty="0"/>
              <a:t>C</a:t>
            </a:r>
            <a:r>
              <a:rPr lang="zh-CN" altLang="en-US" dirty="0"/>
              <a:t>）表示一个组件</a:t>
            </a:r>
            <a:r>
              <a:rPr lang="zh-CN" altLang="en-US" dirty="0" smtClean="0"/>
              <a:t>实例。</a:t>
            </a:r>
            <a:endParaRPr lang="en-US" altLang="zh-CN" dirty="0" smtClean="0"/>
          </a:p>
          <a:p>
            <a:pPr lvl="3"/>
            <a:r>
              <a:rPr lang="en-US" altLang="zh-CN" sz="1500" dirty="0" smtClean="0"/>
              <a:t>ID</a:t>
            </a:r>
            <a:r>
              <a:rPr lang="zh-CN" altLang="en-US" sz="1500" dirty="0"/>
              <a:t>：唯一标识节点的</a:t>
            </a:r>
            <a:r>
              <a:rPr lang="en-US" altLang="zh-CN" sz="1500" dirty="0"/>
              <a:t>ID</a:t>
            </a:r>
            <a:r>
              <a:rPr lang="zh-CN" altLang="en-US" sz="1500" dirty="0" smtClean="0"/>
              <a:t>号。</a:t>
            </a:r>
            <a:endParaRPr lang="en-US" altLang="zh-CN" sz="1500" dirty="0" smtClean="0"/>
          </a:p>
          <a:p>
            <a:pPr lvl="3"/>
            <a:r>
              <a:rPr lang="en-US" altLang="zh-CN" sz="1500" dirty="0" smtClean="0"/>
              <a:t>I</a:t>
            </a:r>
            <a:r>
              <a:rPr lang="zh-CN" altLang="en-US" sz="1500" dirty="0"/>
              <a:t>：组件实例的输入</a:t>
            </a:r>
            <a:r>
              <a:rPr lang="zh-CN" altLang="en-US" sz="1500" dirty="0" smtClean="0"/>
              <a:t>集合。</a:t>
            </a:r>
            <a:endParaRPr lang="en-US" altLang="zh-CN" sz="1500" dirty="0" smtClean="0"/>
          </a:p>
          <a:p>
            <a:pPr lvl="3"/>
            <a:r>
              <a:rPr lang="en-US" altLang="zh-CN" sz="1500" dirty="0" smtClean="0"/>
              <a:t>O</a:t>
            </a:r>
            <a:r>
              <a:rPr lang="zh-CN" altLang="en-US" sz="1500" dirty="0"/>
              <a:t>：组件实例的输出</a:t>
            </a:r>
            <a:r>
              <a:rPr lang="zh-CN" altLang="en-US" sz="1500" dirty="0" smtClean="0"/>
              <a:t>集合。</a:t>
            </a:r>
            <a:endParaRPr lang="en-US" altLang="zh-CN" sz="1500" dirty="0" smtClean="0"/>
          </a:p>
          <a:p>
            <a:pPr lvl="3"/>
            <a:r>
              <a:rPr lang="en-US" altLang="zh-CN" sz="1500" dirty="0" smtClean="0"/>
              <a:t>C</a:t>
            </a:r>
            <a:r>
              <a:rPr lang="zh-CN" altLang="en-US" sz="1500" dirty="0"/>
              <a:t>：组件</a:t>
            </a:r>
            <a:r>
              <a:rPr lang="zh-CN" altLang="en-US" sz="1500" dirty="0" smtClean="0"/>
              <a:t>实例的</a:t>
            </a:r>
            <a:r>
              <a:rPr lang="zh-CN" altLang="en-US" sz="1500" dirty="0"/>
              <a:t>参数集合</a:t>
            </a:r>
            <a:r>
              <a:rPr lang="zh-CN" altLang="en-US" sz="1500" dirty="0" smtClean="0"/>
              <a:t>。</a:t>
            </a:r>
            <a:endParaRPr lang="en-US" altLang="zh-CN" sz="1500" dirty="0" smtClean="0"/>
          </a:p>
          <a:p>
            <a:pPr lvl="3"/>
            <a:endParaRPr lang="en-US" altLang="zh-CN" dirty="0" smtClean="0"/>
          </a:p>
          <a:p>
            <a:pPr lvl="3"/>
            <a:endParaRPr lang="en-US" altLang="zh-CN" dirty="0" smtClean="0"/>
          </a:p>
          <a:p>
            <a:pPr lvl="1"/>
            <a:r>
              <a:rPr lang="en-US" altLang="zh-CN" dirty="0" smtClean="0"/>
              <a:t>E</a:t>
            </a:r>
            <a:r>
              <a:rPr lang="en-US" altLang="zh-CN" dirty="0"/>
              <a:t>=</a:t>
            </a:r>
            <a:r>
              <a:rPr lang="zh-CN" altLang="en-US" dirty="0"/>
              <a:t>（</a:t>
            </a:r>
            <a:r>
              <a:rPr lang="en-US" altLang="zh-CN" dirty="0" smtClean="0"/>
              <a:t>e1</a:t>
            </a:r>
            <a:r>
              <a:rPr lang="zh-CN" altLang="en-US" dirty="0" smtClean="0"/>
              <a:t>，</a:t>
            </a:r>
            <a:r>
              <a:rPr lang="en-US" altLang="zh-CN" dirty="0" smtClean="0"/>
              <a:t>e2</a:t>
            </a:r>
            <a:r>
              <a:rPr lang="zh-CN" altLang="en-US" dirty="0" smtClean="0"/>
              <a:t>，</a:t>
            </a:r>
            <a:r>
              <a:rPr lang="en-US" altLang="zh-CN" dirty="0" smtClean="0"/>
              <a:t>…</a:t>
            </a:r>
            <a:r>
              <a:rPr lang="zh-CN" altLang="en-US" dirty="0" smtClean="0"/>
              <a:t>，</a:t>
            </a:r>
            <a:r>
              <a:rPr lang="en-US" altLang="zh-CN" dirty="0" smtClean="0"/>
              <a:t>en</a:t>
            </a:r>
            <a:r>
              <a:rPr lang="zh-CN" altLang="en-US" dirty="0"/>
              <a:t>）是</a:t>
            </a:r>
            <a:r>
              <a:rPr lang="en-US" altLang="zh-CN" dirty="0"/>
              <a:t>DAG</a:t>
            </a:r>
            <a:r>
              <a:rPr lang="zh-CN" altLang="en-US" dirty="0"/>
              <a:t>图有向边的集合，它表示节点组件实例间的依赖关系和数据流向。</a:t>
            </a:r>
          </a:p>
          <a:p>
            <a:pPr lvl="2"/>
            <a:r>
              <a:rPr lang="en-US" altLang="zh-CN" dirty="0"/>
              <a:t>ei=</a:t>
            </a:r>
            <a:r>
              <a:rPr lang="zh-CN" altLang="en-US" dirty="0"/>
              <a:t>（</a:t>
            </a:r>
            <a:r>
              <a:rPr lang="en-US" altLang="zh-CN" dirty="0"/>
              <a:t>VB</a:t>
            </a:r>
            <a:r>
              <a:rPr lang="zh-CN" altLang="en-US" dirty="0"/>
              <a:t>，</a:t>
            </a:r>
            <a:r>
              <a:rPr lang="en-US" altLang="zh-CN" dirty="0"/>
              <a:t>PB</a:t>
            </a:r>
            <a:r>
              <a:rPr lang="zh-CN" altLang="en-US" dirty="0"/>
              <a:t>，</a:t>
            </a:r>
            <a:r>
              <a:rPr lang="en-US" altLang="zh-CN" dirty="0"/>
              <a:t>VE</a:t>
            </a:r>
            <a:r>
              <a:rPr lang="zh-CN" altLang="en-US" dirty="0"/>
              <a:t>，</a:t>
            </a:r>
            <a:r>
              <a:rPr lang="en-US" altLang="zh-CN" dirty="0"/>
              <a:t>PE</a:t>
            </a:r>
            <a:r>
              <a:rPr lang="zh-CN" altLang="en-US" dirty="0"/>
              <a:t>），表示一条边的实例</a:t>
            </a:r>
            <a:r>
              <a:rPr lang="zh-CN" altLang="en-US" dirty="0" smtClean="0"/>
              <a:t>。</a:t>
            </a:r>
            <a:endParaRPr lang="en-US" altLang="zh-CN" dirty="0" smtClean="0"/>
          </a:p>
          <a:p>
            <a:pPr lvl="3"/>
            <a:r>
              <a:rPr lang="en-US" altLang="zh-CN" sz="1300" dirty="0" smtClean="0"/>
              <a:t>VB</a:t>
            </a:r>
            <a:r>
              <a:rPr lang="zh-CN" altLang="en-US" sz="1300" dirty="0"/>
              <a:t>：表示</a:t>
            </a:r>
            <a:r>
              <a:rPr lang="en-US" altLang="zh-CN" sz="1300" dirty="0"/>
              <a:t>ei</a:t>
            </a:r>
            <a:r>
              <a:rPr lang="zh-CN" altLang="en-US" sz="1300" dirty="0"/>
              <a:t>数据传输有向边的起始节点</a:t>
            </a:r>
            <a:r>
              <a:rPr lang="zh-CN" altLang="en-US" sz="1300" dirty="0" smtClean="0"/>
              <a:t>。</a:t>
            </a:r>
            <a:endParaRPr lang="en-US" altLang="zh-CN" sz="1300" dirty="0" smtClean="0"/>
          </a:p>
          <a:p>
            <a:pPr lvl="3"/>
            <a:r>
              <a:rPr lang="en-US" altLang="zh-CN" sz="1300" dirty="0" smtClean="0"/>
              <a:t>PB</a:t>
            </a:r>
            <a:r>
              <a:rPr lang="zh-CN" altLang="en-US" sz="1300" dirty="0"/>
              <a:t>：表示</a:t>
            </a:r>
            <a:r>
              <a:rPr lang="en-US" altLang="zh-CN" sz="1300" dirty="0"/>
              <a:t>ei</a:t>
            </a:r>
            <a:r>
              <a:rPr lang="zh-CN" altLang="en-US" sz="1300" dirty="0"/>
              <a:t>与起始节点连接的端口</a:t>
            </a:r>
            <a:r>
              <a:rPr lang="zh-CN" altLang="en-US" sz="1300" dirty="0" smtClean="0"/>
              <a:t>。</a:t>
            </a:r>
            <a:endParaRPr lang="en-US" altLang="zh-CN" sz="1300" dirty="0" smtClean="0"/>
          </a:p>
          <a:p>
            <a:pPr lvl="3"/>
            <a:r>
              <a:rPr lang="en-US" altLang="zh-CN" sz="1300" dirty="0" smtClean="0"/>
              <a:t>VE</a:t>
            </a:r>
            <a:r>
              <a:rPr lang="zh-CN" altLang="en-US" sz="1300" dirty="0"/>
              <a:t>：表示</a:t>
            </a:r>
            <a:r>
              <a:rPr lang="en-US" altLang="zh-CN" sz="1300" dirty="0"/>
              <a:t>ei</a:t>
            </a:r>
            <a:r>
              <a:rPr lang="zh-CN" altLang="en-US" sz="1300" dirty="0"/>
              <a:t>数据传输有向边的终止节点</a:t>
            </a:r>
            <a:r>
              <a:rPr lang="zh-CN" altLang="en-US" sz="1300" dirty="0" smtClean="0"/>
              <a:t>。</a:t>
            </a:r>
            <a:endParaRPr lang="en-US" altLang="zh-CN" sz="1300" dirty="0" smtClean="0"/>
          </a:p>
          <a:p>
            <a:pPr lvl="3"/>
            <a:r>
              <a:rPr lang="en-US" altLang="zh-CN" sz="1300" dirty="0" smtClean="0"/>
              <a:t>PE</a:t>
            </a:r>
            <a:r>
              <a:rPr lang="zh-CN" altLang="en-US" sz="1300" dirty="0"/>
              <a:t>：表示</a:t>
            </a:r>
            <a:r>
              <a:rPr lang="en-US" altLang="zh-CN" sz="1300" dirty="0"/>
              <a:t>ei</a:t>
            </a:r>
            <a:r>
              <a:rPr lang="zh-CN" altLang="en-US" sz="1300" dirty="0"/>
              <a:t>与终止节点连接的端口</a:t>
            </a:r>
            <a:r>
              <a:rPr lang="zh-CN" altLang="en-US" sz="1300" dirty="0" smtClean="0"/>
              <a:t>。</a:t>
            </a:r>
            <a:endParaRPr lang="zh-CN" altLang="en-US" sz="1300" dirty="0"/>
          </a:p>
        </p:txBody>
      </p:sp>
      <p:sp>
        <p:nvSpPr>
          <p:cNvPr id="5" name="TextBox 4"/>
          <p:cNvSpPr txBox="1"/>
          <p:nvPr/>
        </p:nvSpPr>
        <p:spPr>
          <a:xfrm>
            <a:off x="4716016" y="3738518"/>
            <a:ext cx="3456384" cy="338554"/>
          </a:xfrm>
          <a:prstGeom prst="rect">
            <a:avLst/>
          </a:prstGeom>
          <a:noFill/>
        </p:spPr>
        <p:txBody>
          <a:bodyPr wrap="square" rtlCol="0">
            <a:spAutoFit/>
          </a:bodyPr>
          <a:lstStyle/>
          <a:p>
            <a:pPr algn="ctr"/>
            <a:r>
              <a:rPr lang="zh-CN" altLang="en-US" sz="1600" dirty="0">
                <a:solidFill>
                  <a:schemeClr val="bg1">
                    <a:lumMod val="50000"/>
                  </a:schemeClr>
                </a:solidFill>
              </a:rPr>
              <a:t>数据分析</a:t>
            </a:r>
            <a:r>
              <a:rPr lang="zh-CN" altLang="en-US" sz="1600" dirty="0" smtClean="0">
                <a:solidFill>
                  <a:schemeClr val="bg1">
                    <a:lumMod val="50000"/>
                  </a:schemeClr>
                </a:solidFill>
              </a:rPr>
              <a:t>业务流程模型</a:t>
            </a:r>
            <a:endParaRPr lang="zh-CN" altLang="en-US" sz="1600" dirty="0">
              <a:solidFill>
                <a:schemeClr val="bg1">
                  <a:lumMod val="50000"/>
                </a:schemeClr>
              </a:solidFill>
            </a:endParaRPr>
          </a:p>
        </p:txBody>
      </p:sp>
      <p:sp>
        <p:nvSpPr>
          <p:cNvPr id="6" name="Rectangle 2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0876160"/>
              </p:ext>
            </p:extLst>
          </p:nvPr>
        </p:nvGraphicFramePr>
        <p:xfrm>
          <a:off x="4402236" y="2659757"/>
          <a:ext cx="4371975" cy="1057275"/>
        </p:xfrm>
        <a:graphic>
          <a:graphicData uri="http://schemas.openxmlformats.org/presentationml/2006/ole">
            <mc:AlternateContent xmlns:mc="http://schemas.openxmlformats.org/markup-compatibility/2006">
              <mc:Choice xmlns:v="urn:schemas-microsoft-com:vml" Requires="v">
                <p:oleObj spid="_x0000_s11555" name="Visio" r:id="rId4" imgW="5722920" imgH="1389392" progId="Visio.Drawing.11">
                  <p:embed/>
                </p:oleObj>
              </mc:Choice>
              <mc:Fallback>
                <p:oleObj name="Visio" r:id="rId4" imgW="5722920" imgH="1389392" progId="Visio.Drawing.11">
                  <p:embed/>
                  <p:pic>
                    <p:nvPicPr>
                      <p:cNvPr id="0" name="Object 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236" y="2659757"/>
                        <a:ext cx="4371975"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2320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选题的背景及相关工作</a:t>
            </a:r>
            <a:endParaRPr lang="zh-CN" altLang="en-US" dirty="0">
              <a:solidFill>
                <a:srgbClr val="FF0000"/>
              </a:solidFill>
            </a:endParaRPr>
          </a:p>
          <a:p>
            <a:r>
              <a:rPr lang="zh-CN" altLang="en-US" dirty="0" smtClean="0"/>
              <a:t>大数据分析应用开发平台的关键技术</a:t>
            </a:r>
          </a:p>
          <a:p>
            <a:pPr lvl="1"/>
            <a:r>
              <a:rPr lang="zh-CN" altLang="en-US" dirty="0" smtClean="0"/>
              <a:t>系统架构</a:t>
            </a:r>
            <a:endParaRPr lang="zh-CN" altLang="en-US" dirty="0"/>
          </a:p>
          <a:p>
            <a:pPr lvl="1"/>
            <a:r>
              <a:rPr lang="zh-CN" altLang="en-US" dirty="0"/>
              <a:t>基于</a:t>
            </a:r>
            <a:r>
              <a:rPr lang="zh-CN" altLang="en-US" dirty="0" smtClean="0"/>
              <a:t>组件和</a:t>
            </a:r>
            <a:r>
              <a:rPr lang="zh-CN" altLang="en-US" dirty="0"/>
              <a:t>模型驱动的</a:t>
            </a:r>
            <a:r>
              <a:rPr lang="zh-CN" altLang="en-US" dirty="0" smtClean="0"/>
              <a:t>数据分析业务流程</a:t>
            </a:r>
            <a:r>
              <a:rPr lang="zh-CN" altLang="en-US" dirty="0"/>
              <a:t>处理</a:t>
            </a:r>
            <a:r>
              <a:rPr lang="zh-CN" altLang="en-US" dirty="0" smtClean="0"/>
              <a:t>框架</a:t>
            </a:r>
            <a:endParaRPr lang="zh-CN" altLang="en-US" dirty="0"/>
          </a:p>
          <a:p>
            <a:pPr lvl="1"/>
            <a:r>
              <a:rPr lang="zh-CN" altLang="en-US" dirty="0" smtClean="0"/>
              <a:t>基于</a:t>
            </a:r>
            <a:r>
              <a:rPr lang="zh-CN" altLang="en-US" dirty="0"/>
              <a:t>嵌套</a:t>
            </a:r>
            <a:r>
              <a:rPr lang="zh-CN" altLang="en-US" dirty="0" smtClean="0"/>
              <a:t>图识别与分层的模型转换算法</a:t>
            </a:r>
            <a:endParaRPr lang="zh-CN" altLang="en-US" dirty="0"/>
          </a:p>
          <a:p>
            <a:pPr lvl="1"/>
            <a:r>
              <a:rPr lang="zh-CN" altLang="en-US" dirty="0" smtClean="0"/>
              <a:t>基于</a:t>
            </a:r>
            <a:r>
              <a:rPr lang="en-US" altLang="zh-CN" dirty="0" smtClean="0"/>
              <a:t>HDFS</a:t>
            </a:r>
            <a:r>
              <a:rPr lang="zh-CN" altLang="en-US" dirty="0" smtClean="0"/>
              <a:t>的中间</a:t>
            </a:r>
            <a:r>
              <a:rPr lang="zh-CN" altLang="en-US" dirty="0"/>
              <a:t>数据管理</a:t>
            </a:r>
          </a:p>
          <a:p>
            <a:r>
              <a:rPr lang="zh-CN" altLang="en-US" dirty="0"/>
              <a:t>基于</a:t>
            </a:r>
            <a:r>
              <a:rPr lang="en-US" altLang="zh-CN" dirty="0"/>
              <a:t>Hadoop</a:t>
            </a:r>
            <a:r>
              <a:rPr lang="zh-CN" altLang="en-US" dirty="0"/>
              <a:t>的大数据分析应用开发平台的设计与实现</a:t>
            </a:r>
          </a:p>
          <a:p>
            <a:r>
              <a:rPr lang="zh-CN" altLang="en-US" dirty="0" smtClean="0"/>
              <a:t>总结</a:t>
            </a:r>
            <a:endParaRPr lang="zh-CN" altLang="en-US" dirty="0"/>
          </a:p>
        </p:txBody>
      </p:sp>
    </p:spTree>
    <p:extLst>
      <p:ext uri="{BB962C8B-B14F-4D97-AF65-F5344CB8AC3E}">
        <p14:creationId xmlns:p14="http://schemas.microsoft.com/office/powerpoint/2010/main" val="3345597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smtClean="0"/>
              <a:t>基于</a:t>
            </a:r>
            <a:r>
              <a:rPr lang="fr-FR" altLang="zh-CN" dirty="0" smtClean="0"/>
              <a:t>Oozie</a:t>
            </a:r>
            <a:r>
              <a:rPr lang="zh-CN" altLang="fr-FR" dirty="0" smtClean="0"/>
              <a:t>的</a:t>
            </a:r>
            <a:r>
              <a:rPr lang="zh-CN" altLang="en-US" dirty="0" smtClean="0"/>
              <a:t>数据分析</a:t>
            </a:r>
            <a:r>
              <a:rPr lang="zh-CN" altLang="fr-FR" dirty="0" smtClean="0"/>
              <a:t>执行</a:t>
            </a:r>
            <a:r>
              <a:rPr lang="zh-CN" altLang="fr-FR" dirty="0" smtClean="0"/>
              <a:t>模型</a:t>
            </a:r>
            <a:endParaRPr lang="fr-FR" dirty="0"/>
          </a:p>
        </p:txBody>
      </p:sp>
      <p:sp>
        <p:nvSpPr>
          <p:cNvPr id="3" name="内容占位符 2"/>
          <p:cNvSpPr>
            <a:spLocks noGrp="1"/>
          </p:cNvSpPr>
          <p:nvPr>
            <p:ph sz="quarter" idx="1"/>
          </p:nvPr>
        </p:nvSpPr>
        <p:spPr/>
        <p:txBody>
          <a:bodyPr>
            <a:normAutofit/>
          </a:bodyPr>
          <a:lstStyle/>
          <a:p>
            <a:r>
              <a:rPr lang="en-US" sz="2400" dirty="0" smtClean="0"/>
              <a:t>Oozie</a:t>
            </a:r>
            <a:r>
              <a:rPr lang="zh-CN" altLang="en-US" sz="2400" dirty="0" smtClean="0"/>
              <a:t>分布式流程执行引擎</a:t>
            </a:r>
            <a:endParaRPr lang="en-US" altLang="zh-CN" sz="2400" dirty="0" smtClean="0"/>
          </a:p>
          <a:p>
            <a:pPr lvl="1"/>
            <a:r>
              <a:rPr lang="zh-CN" altLang="en-US" sz="2100" dirty="0" smtClean="0"/>
              <a:t>管理</a:t>
            </a:r>
            <a:r>
              <a:rPr lang="zh-CN" altLang="en-US" sz="2100" dirty="0"/>
              <a:t>和协调多个运行在</a:t>
            </a:r>
            <a:r>
              <a:rPr lang="en-US" altLang="zh-CN" sz="2100" dirty="0"/>
              <a:t>Hadoop</a:t>
            </a:r>
            <a:r>
              <a:rPr lang="zh-CN" altLang="en-US" sz="2100" dirty="0"/>
              <a:t>平台上的作业。</a:t>
            </a:r>
            <a:endParaRPr lang="en-US" altLang="zh-CN" sz="2100" dirty="0" smtClean="0"/>
          </a:p>
          <a:p>
            <a:pPr lvl="1"/>
            <a:r>
              <a:rPr lang="zh-CN" altLang="fr-FR" sz="2100" dirty="0" smtClean="0"/>
              <a:t>使用</a:t>
            </a:r>
            <a:r>
              <a:rPr lang="zh-CN" altLang="fr-FR" sz="2100" dirty="0"/>
              <a:t>一个有向无环图（</a:t>
            </a:r>
            <a:r>
              <a:rPr lang="en-US" sz="2100" dirty="0"/>
              <a:t>DAG</a:t>
            </a:r>
            <a:r>
              <a:rPr lang="zh-CN" altLang="fr-FR" sz="2100" dirty="0"/>
              <a:t>）来定义一个任务执行工作</a:t>
            </a:r>
            <a:r>
              <a:rPr lang="zh-CN" altLang="fr-FR" sz="2100" dirty="0" smtClean="0"/>
              <a:t>流</a:t>
            </a:r>
            <a:r>
              <a:rPr lang="zh-CN" altLang="en-US" sz="2100" dirty="0" smtClean="0"/>
              <a:t>。</a:t>
            </a:r>
            <a:endParaRPr lang="en-US" altLang="zh-CN" sz="2100" dirty="0" smtClean="0"/>
          </a:p>
          <a:p>
            <a:pPr lvl="2"/>
            <a:r>
              <a:rPr lang="zh-CN" altLang="en-US" sz="1800" dirty="0" smtClean="0"/>
              <a:t>节点类型</a:t>
            </a:r>
            <a:endParaRPr lang="en-US" altLang="zh-CN" sz="1800" dirty="0" smtClean="0"/>
          </a:p>
          <a:p>
            <a:pPr lvl="3"/>
            <a:r>
              <a:rPr lang="zh-CN" altLang="fr-FR" sz="1600" dirty="0" smtClean="0"/>
              <a:t>控制</a:t>
            </a:r>
            <a:r>
              <a:rPr lang="zh-CN" altLang="fr-FR" sz="1600" dirty="0"/>
              <a:t>节点</a:t>
            </a:r>
            <a:r>
              <a:rPr lang="en-US" sz="1600" dirty="0"/>
              <a:t>(</a:t>
            </a:r>
            <a:r>
              <a:rPr lang="en-US" sz="1600" dirty="0" smtClean="0"/>
              <a:t>start</a:t>
            </a:r>
            <a:r>
              <a:rPr lang="zh-CN" altLang="en-US" sz="1600" dirty="0" smtClean="0"/>
              <a:t>，</a:t>
            </a:r>
            <a:r>
              <a:rPr lang="en-US" sz="1600" dirty="0" smtClean="0"/>
              <a:t>end</a:t>
            </a:r>
            <a:r>
              <a:rPr lang="zh-CN" altLang="en-US" sz="1600" dirty="0" smtClean="0"/>
              <a:t>，</a:t>
            </a:r>
            <a:r>
              <a:rPr lang="en-US" sz="1600" dirty="0" smtClean="0"/>
              <a:t>decision</a:t>
            </a:r>
            <a:r>
              <a:rPr lang="zh-CN" altLang="en-US" sz="1600" dirty="0" smtClean="0"/>
              <a:t>，</a:t>
            </a:r>
            <a:r>
              <a:rPr lang="en-US" sz="1600" dirty="0" smtClean="0"/>
              <a:t>fork</a:t>
            </a:r>
            <a:r>
              <a:rPr lang="zh-CN" altLang="en-US" sz="1600" dirty="0" smtClean="0"/>
              <a:t>，</a:t>
            </a:r>
            <a:r>
              <a:rPr lang="en-US" sz="1600" dirty="0" smtClean="0"/>
              <a:t>join</a:t>
            </a:r>
            <a:r>
              <a:rPr lang="zh-CN" altLang="en-US" sz="1600" dirty="0" smtClean="0"/>
              <a:t>，</a:t>
            </a:r>
            <a:r>
              <a:rPr lang="en-US" sz="1600" dirty="0" smtClean="0"/>
              <a:t>kill</a:t>
            </a:r>
            <a:r>
              <a:rPr lang="zh-CN" altLang="en-US" sz="1600" dirty="0" smtClean="0"/>
              <a:t>等</a:t>
            </a:r>
            <a:r>
              <a:rPr lang="en-US" sz="1600" dirty="0" smtClean="0"/>
              <a:t>) </a:t>
            </a:r>
            <a:endParaRPr lang="en-US" sz="1600" dirty="0"/>
          </a:p>
          <a:p>
            <a:pPr lvl="3"/>
            <a:r>
              <a:rPr lang="zh-CN" altLang="fr-FR" sz="1600" dirty="0" smtClean="0"/>
              <a:t>动作</a:t>
            </a:r>
            <a:r>
              <a:rPr lang="zh-CN" altLang="fr-FR" sz="1600" dirty="0"/>
              <a:t>节点</a:t>
            </a:r>
            <a:r>
              <a:rPr lang="en-US" sz="1600" dirty="0"/>
              <a:t>(</a:t>
            </a:r>
            <a:r>
              <a:rPr lang="en-US" sz="1600" dirty="0" smtClean="0"/>
              <a:t>map-reduce</a:t>
            </a:r>
            <a:r>
              <a:rPr lang="zh-CN" altLang="en-US" sz="1600" dirty="0" smtClean="0"/>
              <a:t>，</a:t>
            </a:r>
            <a:r>
              <a:rPr lang="en-US" sz="1600" dirty="0" smtClean="0"/>
              <a:t>pig</a:t>
            </a:r>
            <a:r>
              <a:rPr lang="zh-CN" altLang="en-US" sz="1600" dirty="0" smtClean="0"/>
              <a:t>，</a:t>
            </a:r>
            <a:r>
              <a:rPr lang="en-US" altLang="zh-CN" sz="1600" dirty="0" smtClean="0"/>
              <a:t>Java</a:t>
            </a:r>
            <a:r>
              <a:rPr lang="zh-CN" altLang="en-US" sz="1600" dirty="0" smtClean="0"/>
              <a:t>，</a:t>
            </a:r>
            <a:r>
              <a:rPr lang="en-US" altLang="zh-CN" sz="1600" dirty="0" smtClean="0"/>
              <a:t>Hive</a:t>
            </a:r>
            <a:r>
              <a:rPr lang="zh-CN" altLang="fr-FR" sz="1600" dirty="0" smtClean="0"/>
              <a:t>等</a:t>
            </a:r>
            <a:r>
              <a:rPr lang="en-US" sz="1600" dirty="0" smtClean="0"/>
              <a:t>)</a:t>
            </a:r>
            <a:r>
              <a:rPr lang="zh-CN" altLang="en-US" sz="1600" dirty="0" smtClean="0"/>
              <a:t>。</a:t>
            </a:r>
            <a:endParaRPr lang="fr-FR" sz="16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TextBox 5"/>
          <p:cNvSpPr txBox="1"/>
          <p:nvPr/>
        </p:nvSpPr>
        <p:spPr>
          <a:xfrm>
            <a:off x="2534221" y="5826750"/>
            <a:ext cx="3456384" cy="338554"/>
          </a:xfrm>
          <a:prstGeom prst="rect">
            <a:avLst/>
          </a:prstGeom>
          <a:noFill/>
        </p:spPr>
        <p:txBody>
          <a:bodyPr wrap="square" rtlCol="0">
            <a:spAutoFit/>
          </a:bodyPr>
          <a:lstStyle/>
          <a:p>
            <a:pPr algn="ctr"/>
            <a:r>
              <a:rPr lang="en-US" altLang="zh-CN" sz="1600" dirty="0" smtClean="0">
                <a:solidFill>
                  <a:schemeClr val="bg1">
                    <a:lumMod val="50000"/>
                  </a:schemeClr>
                </a:solidFill>
              </a:rPr>
              <a:t>Oozie</a:t>
            </a:r>
            <a:r>
              <a:rPr lang="zh-CN" altLang="en-US" sz="1600" dirty="0" smtClean="0">
                <a:solidFill>
                  <a:schemeClr val="bg1">
                    <a:lumMod val="50000"/>
                  </a:schemeClr>
                </a:solidFill>
              </a:rPr>
              <a:t>执行流程图示例</a:t>
            </a:r>
            <a:endParaRPr lang="zh-CN" altLang="en-US" sz="1600" dirty="0">
              <a:solidFill>
                <a:schemeClr val="bg1">
                  <a:lumMod val="50000"/>
                </a:schemeClr>
              </a:solidFill>
            </a:endParaRPr>
          </a:p>
        </p:txBody>
      </p:sp>
      <p:sp>
        <p:nvSpPr>
          <p:cNvPr id="7" name="Rectangle 2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54788263"/>
              </p:ext>
            </p:extLst>
          </p:nvPr>
        </p:nvGraphicFramePr>
        <p:xfrm>
          <a:off x="2080617" y="3717032"/>
          <a:ext cx="4867647" cy="2032765"/>
        </p:xfrm>
        <a:graphic>
          <a:graphicData uri="http://schemas.openxmlformats.org/presentationml/2006/ole">
            <mc:AlternateContent xmlns:mc="http://schemas.openxmlformats.org/markup-compatibility/2006">
              <mc:Choice xmlns:v="urn:schemas-microsoft-com:vml" Requires="v">
                <p:oleObj spid="_x0000_s5475" name="Visio" r:id="rId4" imgW="5246100" imgH="2177092" progId="Visio.Drawing.11">
                  <p:embed/>
                </p:oleObj>
              </mc:Choice>
              <mc:Fallback>
                <p:oleObj name="Visio" r:id="rId4" imgW="5246100" imgH="2177092" progId="Visio.Drawing.11">
                  <p:embed/>
                  <p:pic>
                    <p:nvPicPr>
                      <p:cNvPr id="0" name="Object 2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617" y="3717032"/>
                        <a:ext cx="4867647" cy="2032765"/>
                      </a:xfrm>
                      <a:prstGeom prst="rect">
                        <a:avLst/>
                      </a:prstGeom>
                      <a:noFill/>
                    </p:spPr>
                  </p:pic>
                </p:oleObj>
              </mc:Fallback>
            </mc:AlternateContent>
          </a:graphicData>
        </a:graphic>
      </p:graphicFrame>
    </p:spTree>
    <p:extLst>
      <p:ext uri="{BB962C8B-B14F-4D97-AF65-F5344CB8AC3E}">
        <p14:creationId xmlns:p14="http://schemas.microsoft.com/office/powerpoint/2010/main" val="3777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Oozie</a:t>
            </a:r>
            <a:r>
              <a:rPr lang="zh-CN" altLang="en-US" dirty="0" smtClean="0"/>
              <a:t>的执行模型</a:t>
            </a:r>
            <a:endParaRPr lang="zh-CN" altLang="en-US" dirty="0"/>
          </a:p>
        </p:txBody>
      </p:sp>
      <p:sp>
        <p:nvSpPr>
          <p:cNvPr id="3" name="内容占位符 2"/>
          <p:cNvSpPr>
            <a:spLocks noGrp="1"/>
          </p:cNvSpPr>
          <p:nvPr>
            <p:ph sz="quarter" idx="1"/>
          </p:nvPr>
        </p:nvSpPr>
        <p:spPr/>
        <p:txBody>
          <a:bodyPr/>
          <a:lstStyle/>
          <a:p>
            <a:r>
              <a:rPr lang="en-US" altLang="zh-CN" dirty="0"/>
              <a:t>Oozie</a:t>
            </a:r>
            <a:r>
              <a:rPr lang="zh-CN" altLang="en-US" dirty="0"/>
              <a:t>使用</a:t>
            </a:r>
            <a:r>
              <a:rPr lang="en-US" altLang="zh-CN" dirty="0"/>
              <a:t>Xml</a:t>
            </a:r>
            <a:r>
              <a:rPr lang="zh-CN" altLang="en-US" dirty="0" smtClean="0"/>
              <a:t>语言</a:t>
            </a:r>
            <a:r>
              <a:rPr lang="en-US" altLang="zh-CN" sz="2800" dirty="0" smtClean="0"/>
              <a:t>hPDL</a:t>
            </a:r>
            <a:r>
              <a:rPr lang="en-US" altLang="zh-CN" dirty="0" smtClean="0"/>
              <a:t>(</a:t>
            </a:r>
            <a:r>
              <a:rPr lang="en-US" altLang="zh-CN" sz="1800" dirty="0" smtClean="0"/>
              <a:t>Hadoop </a:t>
            </a:r>
            <a:r>
              <a:rPr lang="en-US" altLang="zh-CN" sz="1800" dirty="0"/>
              <a:t>Process Definition Language</a:t>
            </a:r>
            <a:r>
              <a:rPr lang="en-US" altLang="zh-CN" dirty="0"/>
              <a:t>)</a:t>
            </a:r>
            <a:r>
              <a:rPr lang="zh-CN" altLang="en-US" dirty="0" smtClean="0"/>
              <a:t>描述</a:t>
            </a:r>
            <a:r>
              <a:rPr lang="zh-CN" altLang="en-US" dirty="0"/>
              <a:t>执行</a:t>
            </a:r>
            <a:r>
              <a:rPr lang="zh-CN" altLang="en-US" dirty="0" smtClean="0"/>
              <a:t>流程。</a:t>
            </a:r>
            <a:endParaRPr lang="zh-CN" alt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060848"/>
            <a:ext cx="4608512" cy="448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线形标注 1 6"/>
          <p:cNvSpPr/>
          <p:nvPr/>
        </p:nvSpPr>
        <p:spPr>
          <a:xfrm>
            <a:off x="6372200" y="2294874"/>
            <a:ext cx="1584176" cy="324036"/>
          </a:xfrm>
          <a:prstGeom prst="borderCallout1">
            <a:avLst>
              <a:gd name="adj1" fmla="val 56656"/>
              <a:gd name="adj2" fmla="val -8333"/>
              <a:gd name="adj3" fmla="val 59852"/>
              <a:gd name="adj4" fmla="val -161959"/>
            </a:avLst>
          </a:prstGeom>
          <a:ln w="2222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控制节点</a:t>
            </a:r>
            <a:endParaRPr lang="zh-CN" altLang="en-US" dirty="0"/>
          </a:p>
        </p:txBody>
      </p:sp>
      <p:sp>
        <p:nvSpPr>
          <p:cNvPr id="10" name="线形标注 1 9"/>
          <p:cNvSpPr/>
          <p:nvPr/>
        </p:nvSpPr>
        <p:spPr>
          <a:xfrm>
            <a:off x="6379470" y="3248980"/>
            <a:ext cx="1584176" cy="324036"/>
          </a:xfrm>
          <a:prstGeom prst="borderCallout1">
            <a:avLst>
              <a:gd name="adj1" fmla="val 56656"/>
              <a:gd name="adj2" fmla="val -8333"/>
              <a:gd name="adj3" fmla="val -154950"/>
              <a:gd name="adj4" fmla="val -165405"/>
            </a:avLst>
          </a:prstGeom>
          <a:ln w="2222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动作</a:t>
            </a:r>
            <a:r>
              <a:rPr lang="zh-CN" altLang="en-US" dirty="0" smtClean="0"/>
              <a:t>节点</a:t>
            </a:r>
            <a:endParaRPr lang="zh-CN" altLang="en-US" dirty="0"/>
          </a:p>
        </p:txBody>
      </p:sp>
    </p:spTree>
    <p:extLst>
      <p:ext uri="{BB962C8B-B14F-4D97-AF65-F5344CB8AC3E}">
        <p14:creationId xmlns:p14="http://schemas.microsoft.com/office/powerpoint/2010/main" val="1182202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fr-FR" dirty="0" smtClean="0"/>
              <a:t>基于模型驱动的数据分析流程处理框架</a:t>
            </a:r>
            <a:endParaRPr lang="fr-F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TextBox 6"/>
          <p:cNvSpPr txBox="1"/>
          <p:nvPr/>
        </p:nvSpPr>
        <p:spPr>
          <a:xfrm>
            <a:off x="755576" y="6021288"/>
            <a:ext cx="3456384" cy="338554"/>
          </a:xfrm>
          <a:prstGeom prst="rect">
            <a:avLst/>
          </a:prstGeom>
          <a:noFill/>
        </p:spPr>
        <p:txBody>
          <a:bodyPr wrap="square" rtlCol="0">
            <a:spAutoFit/>
          </a:bodyPr>
          <a:lstStyle/>
          <a:p>
            <a:pPr algn="ctr"/>
            <a:r>
              <a:rPr lang="zh-CN" altLang="en-US" sz="1600" dirty="0" smtClean="0"/>
              <a:t>数据分析应用执行原理图</a:t>
            </a:r>
            <a:endParaRPr lang="zh-CN" altLang="en-US" sz="1600" dirty="0"/>
          </a:p>
        </p:txBody>
      </p:sp>
      <p:sp>
        <p:nvSpPr>
          <p:cNvPr id="8" name="TextBox 7"/>
          <p:cNvSpPr txBox="1"/>
          <p:nvPr/>
        </p:nvSpPr>
        <p:spPr>
          <a:xfrm>
            <a:off x="5004048" y="6021288"/>
            <a:ext cx="3456384" cy="338554"/>
          </a:xfrm>
          <a:prstGeom prst="rect">
            <a:avLst/>
          </a:prstGeom>
          <a:noFill/>
        </p:spPr>
        <p:txBody>
          <a:bodyPr wrap="square" rtlCol="0">
            <a:spAutoFit/>
          </a:bodyPr>
          <a:lstStyle/>
          <a:p>
            <a:pPr algn="ctr"/>
            <a:r>
              <a:rPr lang="zh-CN" altLang="en-US" sz="1600" dirty="0" smtClean="0"/>
              <a:t>数据分析应用执行流程图</a:t>
            </a:r>
            <a:endParaRPr lang="zh-CN" altLang="en-US" sz="1600" dirty="0"/>
          </a:p>
        </p:txBody>
      </p:sp>
      <p:cxnSp>
        <p:nvCxnSpPr>
          <p:cNvPr id="9" name="直接连接符 8"/>
          <p:cNvCxnSpPr/>
          <p:nvPr/>
        </p:nvCxnSpPr>
        <p:spPr>
          <a:xfrm>
            <a:off x="4499992" y="1171700"/>
            <a:ext cx="0" cy="5163090"/>
          </a:xfrm>
          <a:prstGeom prst="line">
            <a:avLst/>
          </a:prstGeom>
        </p:spPr>
        <p:style>
          <a:lnRef idx="3">
            <a:schemeClr val="accent1"/>
          </a:lnRef>
          <a:fillRef idx="0">
            <a:schemeClr val="accent1"/>
          </a:fillRef>
          <a:effectRef idx="2">
            <a:schemeClr val="accent1"/>
          </a:effectRef>
          <a:fontRef idx="minor">
            <a:schemeClr val="tx1"/>
          </a:fontRef>
        </p:style>
      </p:cxnSp>
      <p:sp>
        <p:nvSpPr>
          <p:cNvPr id="11" name="Rectangle 2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894966241"/>
              </p:ext>
            </p:extLst>
          </p:nvPr>
        </p:nvGraphicFramePr>
        <p:xfrm>
          <a:off x="911002" y="1976495"/>
          <a:ext cx="3156942" cy="3756761"/>
        </p:xfrm>
        <a:graphic>
          <a:graphicData uri="http://schemas.openxmlformats.org/presentationml/2006/ole">
            <mc:AlternateContent xmlns:mc="http://schemas.openxmlformats.org/markup-compatibility/2006">
              <mc:Choice xmlns:v="urn:schemas-microsoft-com:vml" Requires="v">
                <p:oleObj spid="_x0000_s6558" name="Visio" r:id="rId4" imgW="4175010" imgH="4930805" progId="Visio.Drawing.11">
                  <p:embed/>
                </p:oleObj>
              </mc:Choice>
              <mc:Fallback>
                <p:oleObj name="Visio" r:id="rId4" imgW="4175010" imgH="4930805" progId="Visio.Drawing.11">
                  <p:embed/>
                  <p:pic>
                    <p:nvPicPr>
                      <p:cNvPr id="0" name="Object 2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002" y="1976495"/>
                        <a:ext cx="3156942" cy="3756761"/>
                      </a:xfrm>
                      <a:prstGeom prst="rect">
                        <a:avLst/>
                      </a:prstGeom>
                      <a:noFill/>
                    </p:spPr>
                  </p:pic>
                </p:oleObj>
              </mc:Fallback>
            </mc:AlternateContent>
          </a:graphicData>
        </a:graphic>
      </p:graphicFrame>
      <p:sp>
        <p:nvSpPr>
          <p:cNvPr id="13" name="Rectangle 2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057754399"/>
              </p:ext>
            </p:extLst>
          </p:nvPr>
        </p:nvGraphicFramePr>
        <p:xfrm>
          <a:off x="4918496" y="1556792"/>
          <a:ext cx="3037880" cy="4208845"/>
        </p:xfrm>
        <a:graphic>
          <a:graphicData uri="http://schemas.openxmlformats.org/presentationml/2006/ole">
            <mc:AlternateContent xmlns:mc="http://schemas.openxmlformats.org/markup-compatibility/2006">
              <mc:Choice xmlns:v="urn:schemas-microsoft-com:vml" Requires="v">
                <p:oleObj spid="_x0000_s6559" name="Visio" r:id="rId6" imgW="3622590" imgH="5020034" progId="Visio.Drawing.11">
                  <p:embed/>
                </p:oleObj>
              </mc:Choice>
              <mc:Fallback>
                <p:oleObj name="Visio" r:id="rId6" imgW="3622590" imgH="5020034" progId="Visio.Drawing.11">
                  <p:embed/>
                  <p:pic>
                    <p:nvPicPr>
                      <p:cNvPr id="0" name="Object 2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8496" y="1556792"/>
                        <a:ext cx="3037880" cy="4208845"/>
                      </a:xfrm>
                      <a:prstGeom prst="rect">
                        <a:avLst/>
                      </a:prstGeom>
                      <a:noFill/>
                    </p:spPr>
                  </p:pic>
                </p:oleObj>
              </mc:Fallback>
            </mc:AlternateContent>
          </a:graphicData>
        </a:graphic>
      </p:graphicFrame>
      <p:sp>
        <p:nvSpPr>
          <p:cNvPr id="15" name="椭圆 14"/>
          <p:cNvSpPr/>
          <p:nvPr/>
        </p:nvSpPr>
        <p:spPr>
          <a:xfrm>
            <a:off x="2483768" y="2592200"/>
            <a:ext cx="1584176" cy="57606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581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t>选题的背景与相关工作</a:t>
            </a:r>
            <a:endParaRPr lang="zh-CN" altLang="en-US" dirty="0"/>
          </a:p>
          <a:p>
            <a:r>
              <a:rPr lang="zh-CN" altLang="en-US" dirty="0" smtClean="0"/>
              <a:t>大数据分析应用开发平台的关键技术</a:t>
            </a:r>
          </a:p>
          <a:p>
            <a:pPr lvl="1"/>
            <a:r>
              <a:rPr lang="zh-CN" altLang="en-US" dirty="0"/>
              <a:t>系统架构</a:t>
            </a:r>
            <a:endParaRPr lang="zh-CN" altLang="en-US" dirty="0"/>
          </a:p>
          <a:p>
            <a:pPr lvl="1"/>
            <a:r>
              <a:rPr lang="zh-CN" altLang="en-US" dirty="0"/>
              <a:t>基于</a:t>
            </a:r>
            <a:r>
              <a:rPr lang="zh-CN" altLang="en-US" dirty="0"/>
              <a:t>组件和</a:t>
            </a:r>
            <a:r>
              <a:rPr lang="zh-CN" altLang="en-US" dirty="0"/>
              <a:t>模型驱动的</a:t>
            </a:r>
            <a:r>
              <a:rPr lang="zh-CN" altLang="en-US" dirty="0"/>
              <a:t>数据分析业务流程</a:t>
            </a:r>
            <a:r>
              <a:rPr lang="zh-CN" altLang="en-US" dirty="0"/>
              <a:t>处理</a:t>
            </a:r>
            <a:r>
              <a:rPr lang="zh-CN" altLang="en-US" dirty="0"/>
              <a:t>框架</a:t>
            </a:r>
            <a:endParaRPr lang="zh-CN" altLang="en-US" dirty="0"/>
          </a:p>
          <a:p>
            <a:pPr lvl="1"/>
            <a:r>
              <a:rPr lang="zh-CN" altLang="en-US" dirty="0" smtClean="0">
                <a:solidFill>
                  <a:srgbClr val="FF0000"/>
                </a:solidFill>
              </a:rPr>
              <a:t>基于</a:t>
            </a:r>
            <a:r>
              <a:rPr lang="zh-CN" altLang="en-US" dirty="0">
                <a:solidFill>
                  <a:srgbClr val="FF0000"/>
                </a:solidFill>
              </a:rPr>
              <a:t>嵌套</a:t>
            </a:r>
            <a:r>
              <a:rPr lang="zh-CN" altLang="en-US" dirty="0" smtClean="0">
                <a:solidFill>
                  <a:srgbClr val="FF0000"/>
                </a:solidFill>
              </a:rPr>
              <a:t>图识别与分层的模型转换算法</a:t>
            </a:r>
            <a:endParaRPr lang="zh-CN" altLang="en-US" dirty="0">
              <a:solidFill>
                <a:srgbClr val="FF0000"/>
              </a:solidFill>
            </a:endParaRPr>
          </a:p>
          <a:p>
            <a:pPr lvl="1"/>
            <a:r>
              <a:rPr lang="zh-CN" altLang="en-US" dirty="0" smtClean="0"/>
              <a:t>基于</a:t>
            </a:r>
            <a:r>
              <a:rPr lang="en-US" altLang="zh-CN" dirty="0" smtClean="0"/>
              <a:t>HDFS</a:t>
            </a:r>
            <a:r>
              <a:rPr lang="zh-CN" altLang="en-US" dirty="0" smtClean="0"/>
              <a:t>的中间</a:t>
            </a:r>
            <a:r>
              <a:rPr lang="zh-CN" altLang="en-US" dirty="0"/>
              <a:t>数据管理</a:t>
            </a:r>
          </a:p>
          <a:p>
            <a:r>
              <a:rPr lang="zh-CN" altLang="en-US" dirty="0"/>
              <a:t>基于</a:t>
            </a:r>
            <a:r>
              <a:rPr lang="en-US" altLang="zh-CN" dirty="0"/>
              <a:t>Hadoop</a:t>
            </a:r>
            <a:r>
              <a:rPr lang="zh-CN" altLang="en-US" dirty="0"/>
              <a:t>的大数据分析应用开发平台的设计与实现</a:t>
            </a:r>
          </a:p>
          <a:p>
            <a:r>
              <a:rPr lang="zh-CN" altLang="en-US" dirty="0" smtClean="0"/>
              <a:t>总结</a:t>
            </a:r>
            <a:endParaRPr lang="zh-CN" altLang="en-US" dirty="0"/>
          </a:p>
        </p:txBody>
      </p:sp>
    </p:spTree>
    <p:extLst>
      <p:ext uri="{BB962C8B-B14F-4D97-AF65-F5344CB8AC3E}">
        <p14:creationId xmlns:p14="http://schemas.microsoft.com/office/powerpoint/2010/main" val="2528273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smtClean="0"/>
              <a:t>基于</a:t>
            </a:r>
            <a:r>
              <a:rPr lang="zh-CN" altLang="zh-CN" dirty="0"/>
              <a:t>嵌套图识别与分层</a:t>
            </a:r>
            <a:r>
              <a:rPr lang="zh-CN" altLang="fr-FR" dirty="0" smtClean="0"/>
              <a:t>的</a:t>
            </a:r>
            <a:r>
              <a:rPr lang="zh-CN" altLang="fr-FR" dirty="0" smtClean="0"/>
              <a:t>模型转换算法</a:t>
            </a:r>
            <a:endParaRPr lang="fr-FR" dirty="0"/>
          </a:p>
        </p:txBody>
      </p:sp>
      <p:sp>
        <p:nvSpPr>
          <p:cNvPr id="3" name="内容占位符 2"/>
          <p:cNvSpPr>
            <a:spLocks noGrp="1"/>
          </p:cNvSpPr>
          <p:nvPr>
            <p:ph sz="quarter" idx="1"/>
          </p:nvPr>
        </p:nvSpPr>
        <p:spPr/>
        <p:txBody>
          <a:bodyPr>
            <a:normAutofit/>
          </a:bodyPr>
          <a:lstStyle/>
          <a:p>
            <a:r>
              <a:rPr lang="zh-CN" altLang="en-US" b="1" dirty="0" smtClean="0"/>
              <a:t>数据分析</a:t>
            </a:r>
            <a:r>
              <a:rPr lang="zh-CN" altLang="en-US" b="1" dirty="0" smtClean="0"/>
              <a:t>业务流程模型</a:t>
            </a:r>
            <a:r>
              <a:rPr lang="en-US" altLang="zh-CN" b="1" dirty="0" smtClean="0"/>
              <a:t>——</a:t>
            </a:r>
            <a:r>
              <a:rPr lang="zh-CN" altLang="fr-FR" b="1" dirty="0" smtClean="0"/>
              <a:t>数据流图：</a:t>
            </a:r>
            <a:endParaRPr lang="fr-FR" altLang="zh-CN" b="1" dirty="0" smtClean="0"/>
          </a:p>
          <a:p>
            <a:pPr lvl="1"/>
            <a:r>
              <a:rPr lang="zh-CN" altLang="fr-FR" dirty="0" smtClean="0"/>
              <a:t>英</a:t>
            </a:r>
            <a:r>
              <a:rPr lang="zh-CN" altLang="fr-FR" dirty="0"/>
              <a:t>文缩写</a:t>
            </a:r>
            <a:r>
              <a:rPr lang="en-US" dirty="0"/>
              <a:t>DFD</a:t>
            </a:r>
            <a:r>
              <a:rPr lang="zh-CN" altLang="fr-FR" dirty="0"/>
              <a:t>（</a:t>
            </a:r>
            <a:r>
              <a:rPr lang="en-US" dirty="0"/>
              <a:t>Data Flow Diagram</a:t>
            </a:r>
            <a:r>
              <a:rPr lang="zh-CN" altLang="fr-FR" dirty="0"/>
              <a:t>），可以用来描述数据流模型。它以图形的方式描绘信息流和数据从输入移动到输出的过程中所经受的变换</a:t>
            </a:r>
            <a:r>
              <a:rPr lang="zh-CN" altLang="fr-FR" dirty="0" smtClean="0"/>
              <a:t>。</a:t>
            </a:r>
            <a:endParaRPr lang="fr-FR" dirty="0"/>
          </a:p>
          <a:p>
            <a:r>
              <a:rPr lang="zh-CN" altLang="en-US" b="1" dirty="0" smtClean="0"/>
              <a:t>基于</a:t>
            </a:r>
            <a:r>
              <a:rPr lang="en-US" altLang="zh-CN" b="1" dirty="0" smtClean="0"/>
              <a:t>Oozie</a:t>
            </a:r>
            <a:r>
              <a:rPr lang="zh-CN" altLang="en-US" b="1" dirty="0" smtClean="0"/>
              <a:t>的执行模型</a:t>
            </a:r>
            <a:r>
              <a:rPr lang="en-US" altLang="zh-CN" b="1" dirty="0" smtClean="0"/>
              <a:t>——</a:t>
            </a:r>
            <a:r>
              <a:rPr lang="zh-CN" altLang="fr-FR" b="1" dirty="0" smtClean="0"/>
              <a:t>控制流</a:t>
            </a:r>
            <a:r>
              <a:rPr lang="zh-CN" altLang="fr-FR" b="1" dirty="0"/>
              <a:t>图</a:t>
            </a:r>
            <a:r>
              <a:rPr lang="zh-CN" altLang="fr-FR" b="1" dirty="0" smtClean="0"/>
              <a:t>：</a:t>
            </a:r>
            <a:endParaRPr lang="fr-FR" altLang="zh-CN" b="1" dirty="0" smtClean="0"/>
          </a:p>
          <a:p>
            <a:pPr lvl="1"/>
            <a:r>
              <a:rPr lang="zh-CN" altLang="fr-FR" dirty="0" smtClean="0"/>
              <a:t>英</a:t>
            </a:r>
            <a:r>
              <a:rPr lang="zh-CN" altLang="fr-FR" dirty="0"/>
              <a:t>文缩写</a:t>
            </a:r>
            <a:r>
              <a:rPr lang="en-US" dirty="0"/>
              <a:t>CFD</a:t>
            </a:r>
            <a:r>
              <a:rPr lang="zh-CN" altLang="fr-FR" dirty="0"/>
              <a:t>（</a:t>
            </a:r>
            <a:r>
              <a:rPr lang="en-US" dirty="0"/>
              <a:t>Control Flow Diagram</a:t>
            </a:r>
            <a:r>
              <a:rPr lang="zh-CN" altLang="fr-FR" dirty="0"/>
              <a:t>）。可以用来描述控制流模型。它是程序执行中所有可能的事件顺序的一个抽象表示</a:t>
            </a:r>
            <a:r>
              <a:rPr lang="zh-CN" altLang="fr-FR" dirty="0" smtClean="0"/>
              <a:t>。</a:t>
            </a:r>
            <a:endParaRPr lang="fr-FR" dirty="0"/>
          </a:p>
        </p:txBody>
      </p:sp>
      <p:sp>
        <p:nvSpPr>
          <p:cNvPr id="4" name="TextBox 3"/>
          <p:cNvSpPr txBox="1"/>
          <p:nvPr/>
        </p:nvSpPr>
        <p:spPr>
          <a:xfrm>
            <a:off x="2238036" y="4838575"/>
            <a:ext cx="250902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b="1" dirty="0">
                <a:solidFill>
                  <a:srgbClr val="0070C0"/>
                </a:solidFill>
              </a:rPr>
              <a:t>数据分析业务</a:t>
            </a:r>
            <a:r>
              <a:rPr lang="zh-CN" altLang="en-US" b="1" dirty="0" smtClean="0">
                <a:solidFill>
                  <a:srgbClr val="0070C0"/>
                </a:solidFill>
              </a:rPr>
              <a:t>模型</a:t>
            </a:r>
            <a:endParaRPr lang="zh-CN" altLang="en-US" b="1" dirty="0">
              <a:solidFill>
                <a:srgbClr val="0070C0"/>
              </a:solidFill>
            </a:endParaRPr>
          </a:p>
        </p:txBody>
      </p:sp>
      <p:cxnSp>
        <p:nvCxnSpPr>
          <p:cNvPr id="5" name="直接箭头连接符 4"/>
          <p:cNvCxnSpPr>
            <a:stCxn id="4" idx="3"/>
            <a:endCxn id="6" idx="1"/>
          </p:cNvCxnSpPr>
          <p:nvPr/>
        </p:nvCxnSpPr>
        <p:spPr>
          <a:xfrm>
            <a:off x="4747056" y="5023241"/>
            <a:ext cx="769265" cy="4096"/>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16321" y="4842671"/>
            <a:ext cx="111440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solidFill>
                  <a:srgbClr val="0070C0"/>
                </a:solidFill>
              </a:rPr>
              <a:t>数据流图</a:t>
            </a:r>
            <a:endParaRPr lang="zh-CN" altLang="en-US" b="1" dirty="0">
              <a:solidFill>
                <a:srgbClr val="0070C0"/>
              </a:solidFill>
            </a:endParaRPr>
          </a:p>
        </p:txBody>
      </p:sp>
      <p:sp>
        <p:nvSpPr>
          <p:cNvPr id="7" name="TextBox 6"/>
          <p:cNvSpPr txBox="1"/>
          <p:nvPr/>
        </p:nvSpPr>
        <p:spPr>
          <a:xfrm>
            <a:off x="2238036" y="5360703"/>
            <a:ext cx="250902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zh-CN" altLang="en-US" b="1" dirty="0" smtClean="0">
                <a:solidFill>
                  <a:srgbClr val="0070C0"/>
                </a:solidFill>
              </a:rPr>
              <a:t>数据分析应用执行模型</a:t>
            </a:r>
            <a:endParaRPr lang="zh-CN" altLang="en-US" b="1" dirty="0">
              <a:solidFill>
                <a:srgbClr val="0070C0"/>
              </a:solidFill>
            </a:endParaRPr>
          </a:p>
        </p:txBody>
      </p:sp>
      <p:cxnSp>
        <p:nvCxnSpPr>
          <p:cNvPr id="8" name="直接箭头连接符 7"/>
          <p:cNvCxnSpPr>
            <a:stCxn id="7" idx="3"/>
            <a:endCxn id="9" idx="1"/>
          </p:cNvCxnSpPr>
          <p:nvPr/>
        </p:nvCxnSpPr>
        <p:spPr>
          <a:xfrm>
            <a:off x="4747056" y="5545369"/>
            <a:ext cx="769265" cy="3221"/>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16321" y="5363924"/>
            <a:ext cx="1114408"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rgbClr val="0070C0"/>
                </a:solidFill>
              </a:rPr>
              <a:t>控制流</a:t>
            </a:r>
            <a:r>
              <a:rPr lang="zh-CN" altLang="en-US" b="1" dirty="0" smtClean="0">
                <a:solidFill>
                  <a:srgbClr val="0070C0"/>
                </a:solidFill>
              </a:rPr>
              <a:t>图</a:t>
            </a:r>
            <a:endParaRPr lang="zh-CN" altLang="en-US" b="1" dirty="0">
              <a:solidFill>
                <a:srgbClr val="0070C0"/>
              </a:solidFill>
            </a:endParaRPr>
          </a:p>
        </p:txBody>
      </p:sp>
      <p:cxnSp>
        <p:nvCxnSpPr>
          <p:cNvPr id="10" name="曲线连接符 9"/>
          <p:cNvCxnSpPr>
            <a:stCxn id="4" idx="1"/>
            <a:endCxn id="7" idx="1"/>
          </p:cNvCxnSpPr>
          <p:nvPr/>
        </p:nvCxnSpPr>
        <p:spPr>
          <a:xfrm rot="10800000" flipV="1">
            <a:off x="2238036" y="5023241"/>
            <a:ext cx="12700" cy="522128"/>
          </a:xfrm>
          <a:prstGeom prst="curvedConnector3">
            <a:avLst>
              <a:gd name="adj1" fmla="val 1800000"/>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6" idx="3"/>
            <a:endCxn id="9" idx="3"/>
          </p:cNvCxnSpPr>
          <p:nvPr/>
        </p:nvCxnSpPr>
        <p:spPr>
          <a:xfrm>
            <a:off x="6630729" y="5027337"/>
            <a:ext cx="12700" cy="521253"/>
          </a:xfrm>
          <a:prstGeom prst="curvedConnector3">
            <a:avLst>
              <a:gd name="adj1" fmla="val 1800000"/>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15616" y="5103297"/>
            <a:ext cx="759908"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b="1" dirty="0" smtClean="0">
                <a:solidFill>
                  <a:srgbClr val="FF0000"/>
                </a:solidFill>
              </a:rPr>
              <a:t>转换</a:t>
            </a:r>
            <a:endParaRPr lang="zh-CN" altLang="en-US" b="1" dirty="0">
              <a:solidFill>
                <a:srgbClr val="FF0000"/>
              </a:solidFill>
            </a:endParaRPr>
          </a:p>
        </p:txBody>
      </p:sp>
      <p:sp>
        <p:nvSpPr>
          <p:cNvPr id="13" name="TextBox 12"/>
          <p:cNvSpPr txBox="1"/>
          <p:nvPr/>
        </p:nvSpPr>
        <p:spPr>
          <a:xfrm>
            <a:off x="7020272" y="5116904"/>
            <a:ext cx="759908" cy="36933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b="1" dirty="0">
                <a:solidFill>
                  <a:srgbClr val="FF0000"/>
                </a:solidFill>
              </a:rPr>
              <a:t>转换</a:t>
            </a:r>
          </a:p>
        </p:txBody>
      </p:sp>
    </p:spTree>
    <p:extLst>
      <p:ext uri="{BB962C8B-B14F-4D97-AF65-F5344CB8AC3E}">
        <p14:creationId xmlns:p14="http://schemas.microsoft.com/office/powerpoint/2010/main" val="26181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latin typeface="+mn-ea"/>
              </a:rPr>
              <a:t>模型的高效转换执行</a:t>
            </a:r>
            <a:r>
              <a:rPr lang="en-US" altLang="zh-CN" sz="3200" dirty="0">
                <a:latin typeface="+mn-ea"/>
              </a:rPr>
              <a:t>——</a:t>
            </a:r>
            <a:r>
              <a:rPr lang="zh-CN" altLang="en-US" sz="3200" dirty="0" smtClean="0">
                <a:latin typeface="+mn-ea"/>
              </a:rPr>
              <a:t>问题</a:t>
            </a:r>
            <a:r>
              <a:rPr lang="zh-CN" altLang="en-US" sz="3200" dirty="0">
                <a:latin typeface="+mn-ea"/>
              </a:rPr>
              <a:t>分析</a:t>
            </a:r>
            <a:endParaRPr lang="zh-CN" altLang="en-US" sz="3200" dirty="0">
              <a:latin typeface="黑体" pitchFamily="49" charset="-122"/>
              <a:ea typeface="黑体" pitchFamily="49" charset="-122"/>
            </a:endParaRPr>
          </a:p>
        </p:txBody>
      </p:sp>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29153"/>
            <a:ext cx="7200800" cy="2178143"/>
          </a:xfrm>
          <a:prstGeom prst="rect">
            <a:avLst/>
          </a:prstGeom>
          <a:ln>
            <a:solidFill>
              <a:schemeClr val="bg1">
                <a:lumMod val="65000"/>
              </a:schemeClr>
            </a:solidFill>
          </a:ln>
          <a:effectLst/>
          <a:extLst>
            <a:ext uri="{909E8E84-426E-40DD-AFC4-6F175D3DCCD1}">
              <a14:hiddenFill xmlns:a14="http://schemas.microsoft.com/office/drawing/2010/main">
                <a:solidFill>
                  <a:schemeClr val="accent1"/>
                </a:solidFill>
              </a14:hiddenFill>
            </a:ext>
          </a:extLst>
        </p:spPr>
      </p:pic>
      <p:sp>
        <p:nvSpPr>
          <p:cNvPr id="129" name="TextBox 128"/>
          <p:cNvSpPr txBox="1"/>
          <p:nvPr/>
        </p:nvSpPr>
        <p:spPr>
          <a:xfrm>
            <a:off x="1934086" y="3240272"/>
            <a:ext cx="1197754" cy="369332"/>
          </a:xfrm>
          <a:prstGeom prst="rect">
            <a:avLst/>
          </a:prstGeom>
          <a:noFill/>
        </p:spPr>
        <p:txBody>
          <a:bodyPr wrap="square" rtlCol="0">
            <a:spAutoFit/>
          </a:bodyPr>
          <a:lstStyle/>
          <a:p>
            <a:pPr algn="ctr"/>
            <a:r>
              <a:rPr lang="zh-CN" altLang="en-US" b="1" dirty="0">
                <a:solidFill>
                  <a:srgbClr val="FF0000"/>
                </a:solidFill>
              </a:rPr>
              <a:t>功能</a:t>
            </a:r>
            <a:r>
              <a:rPr lang="zh-CN" altLang="en-US" b="1" dirty="0" smtClean="0">
                <a:solidFill>
                  <a:srgbClr val="FF0000"/>
                </a:solidFill>
              </a:rPr>
              <a:t>组件</a:t>
            </a:r>
            <a:endParaRPr lang="zh-CN" altLang="en-US" b="1" dirty="0">
              <a:solidFill>
                <a:srgbClr val="FF0000"/>
              </a:solidFill>
            </a:endParaRPr>
          </a:p>
        </p:txBody>
      </p:sp>
      <p:cxnSp>
        <p:nvCxnSpPr>
          <p:cNvPr id="131" name="直接箭头连接符 130"/>
          <p:cNvCxnSpPr>
            <a:endCxn id="129" idx="0"/>
          </p:cNvCxnSpPr>
          <p:nvPr/>
        </p:nvCxnSpPr>
        <p:spPr>
          <a:xfrm>
            <a:off x="2304939" y="2592539"/>
            <a:ext cx="228024" cy="647733"/>
          </a:xfrm>
          <a:prstGeom prst="straightConnector1">
            <a:avLst/>
          </a:prstGeom>
          <a:ln w="3810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3" name="右弧形箭头 142"/>
          <p:cNvSpPr/>
          <p:nvPr/>
        </p:nvSpPr>
        <p:spPr>
          <a:xfrm>
            <a:off x="8100392" y="2542618"/>
            <a:ext cx="648072" cy="2579154"/>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144" name="矩形 143"/>
          <p:cNvSpPr/>
          <p:nvPr/>
        </p:nvSpPr>
        <p:spPr>
          <a:xfrm>
            <a:off x="8352928" y="2745508"/>
            <a:ext cx="755576" cy="206210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模型</a:t>
            </a: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转换</a:t>
            </a:r>
          </a:p>
        </p:txBody>
      </p:sp>
      <p:sp>
        <p:nvSpPr>
          <p:cNvPr id="29" name="矩形 28"/>
          <p:cNvSpPr/>
          <p:nvPr/>
        </p:nvSpPr>
        <p:spPr>
          <a:xfrm>
            <a:off x="395536" y="4041652"/>
            <a:ext cx="7200800" cy="2016224"/>
          </a:xfrm>
          <a:prstGeom prst="rect">
            <a:avLst/>
          </a:prstGeom>
          <a:ln>
            <a:solidFill>
              <a:schemeClr val="bg1">
                <a:lumMod val="6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椭圆 29"/>
          <p:cNvSpPr/>
          <p:nvPr/>
        </p:nvSpPr>
        <p:spPr>
          <a:xfrm>
            <a:off x="1854939" y="4660903"/>
            <a:ext cx="900000" cy="468000"/>
          </a:xfrm>
          <a:prstGeom prst="ellipse">
            <a:avLst/>
          </a:prstGeom>
          <a:ln w="19050">
            <a:solidFill>
              <a:schemeClr val="bg1">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Java</a:t>
            </a:r>
            <a:endParaRPr lang="zh-CN" altLang="en-US" sz="1600" dirty="0">
              <a:solidFill>
                <a:schemeClr val="tx1"/>
              </a:solidFill>
            </a:endParaRPr>
          </a:p>
        </p:txBody>
      </p:sp>
      <p:sp>
        <p:nvSpPr>
          <p:cNvPr id="31" name="椭圆 30"/>
          <p:cNvSpPr/>
          <p:nvPr/>
        </p:nvSpPr>
        <p:spPr>
          <a:xfrm>
            <a:off x="3311961" y="4660903"/>
            <a:ext cx="900000" cy="468000"/>
          </a:xfrm>
          <a:prstGeom prst="ellipse">
            <a:avLst/>
          </a:prstGeom>
          <a:ln w="19050">
            <a:solidFill>
              <a:schemeClr val="bg1">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Java</a:t>
            </a:r>
            <a:endParaRPr lang="zh-CN" altLang="en-US" sz="1600" dirty="0">
              <a:solidFill>
                <a:schemeClr val="tx1"/>
              </a:solidFill>
            </a:endParaRPr>
          </a:p>
        </p:txBody>
      </p:sp>
      <p:sp>
        <p:nvSpPr>
          <p:cNvPr id="32" name="椭圆 31"/>
          <p:cNvSpPr/>
          <p:nvPr/>
        </p:nvSpPr>
        <p:spPr>
          <a:xfrm>
            <a:off x="478503" y="4660903"/>
            <a:ext cx="900000" cy="468000"/>
          </a:xfrm>
          <a:prstGeom prst="ellipse">
            <a:avLst/>
          </a:prstGeom>
          <a:ln w="19050">
            <a:solidFill>
              <a:schemeClr val="bg1">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Start</a:t>
            </a:r>
            <a:endParaRPr lang="zh-CN" altLang="en-US" sz="1600" dirty="0">
              <a:solidFill>
                <a:schemeClr val="tx1"/>
              </a:solidFill>
            </a:endParaRPr>
          </a:p>
        </p:txBody>
      </p:sp>
      <p:sp>
        <p:nvSpPr>
          <p:cNvPr id="33" name="椭圆 32"/>
          <p:cNvSpPr/>
          <p:nvPr/>
        </p:nvSpPr>
        <p:spPr>
          <a:xfrm>
            <a:off x="4860033" y="4324109"/>
            <a:ext cx="900000" cy="468000"/>
          </a:xfrm>
          <a:prstGeom prst="ellipse">
            <a:avLst/>
          </a:prstGeom>
          <a:ln w="19050">
            <a:solidFill>
              <a:schemeClr val="bg1">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Java</a:t>
            </a:r>
            <a:endParaRPr lang="zh-CN" altLang="en-US" sz="1600" dirty="0">
              <a:solidFill>
                <a:schemeClr val="tx1"/>
              </a:solidFill>
            </a:endParaRPr>
          </a:p>
        </p:txBody>
      </p:sp>
      <p:sp>
        <p:nvSpPr>
          <p:cNvPr id="34" name="椭圆 33"/>
          <p:cNvSpPr/>
          <p:nvPr/>
        </p:nvSpPr>
        <p:spPr>
          <a:xfrm>
            <a:off x="4860033" y="5065852"/>
            <a:ext cx="900000" cy="468000"/>
          </a:xfrm>
          <a:prstGeom prst="ellipse">
            <a:avLst/>
          </a:prstGeom>
          <a:ln w="19050">
            <a:solidFill>
              <a:schemeClr val="bg1">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Java</a:t>
            </a:r>
            <a:endParaRPr lang="zh-CN" altLang="en-US" sz="1600" dirty="0">
              <a:solidFill>
                <a:schemeClr val="tx1"/>
              </a:solidFill>
            </a:endParaRPr>
          </a:p>
        </p:txBody>
      </p:sp>
      <p:sp>
        <p:nvSpPr>
          <p:cNvPr id="35" name="椭圆 34"/>
          <p:cNvSpPr/>
          <p:nvPr/>
        </p:nvSpPr>
        <p:spPr>
          <a:xfrm>
            <a:off x="6516217" y="4324109"/>
            <a:ext cx="900000" cy="468000"/>
          </a:xfrm>
          <a:prstGeom prst="ellipse">
            <a:avLst/>
          </a:prstGeom>
          <a:ln w="19050">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End</a:t>
            </a:r>
            <a:endParaRPr lang="zh-CN" altLang="en-US" sz="1600" dirty="0">
              <a:solidFill>
                <a:schemeClr val="tx1"/>
              </a:solidFill>
            </a:endParaRPr>
          </a:p>
        </p:txBody>
      </p:sp>
      <p:cxnSp>
        <p:nvCxnSpPr>
          <p:cNvPr id="36" name="直接箭头连接符 35"/>
          <p:cNvCxnSpPr>
            <a:stCxn id="32" idx="6"/>
            <a:endCxn id="30" idx="2"/>
          </p:cNvCxnSpPr>
          <p:nvPr/>
        </p:nvCxnSpPr>
        <p:spPr>
          <a:xfrm>
            <a:off x="1378503" y="4894903"/>
            <a:ext cx="476436"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6"/>
            <a:endCxn id="35" idx="2"/>
          </p:cNvCxnSpPr>
          <p:nvPr/>
        </p:nvCxnSpPr>
        <p:spPr>
          <a:xfrm flipV="1">
            <a:off x="5760033" y="4558109"/>
            <a:ext cx="756184" cy="741743"/>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3" idx="6"/>
            <a:endCxn id="35" idx="2"/>
          </p:cNvCxnSpPr>
          <p:nvPr/>
        </p:nvCxnSpPr>
        <p:spPr>
          <a:xfrm>
            <a:off x="5760033" y="4558109"/>
            <a:ext cx="756184"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34" idx="2"/>
          </p:cNvCxnSpPr>
          <p:nvPr/>
        </p:nvCxnSpPr>
        <p:spPr>
          <a:xfrm>
            <a:off x="4211961" y="4894903"/>
            <a:ext cx="648072" cy="404949"/>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6"/>
            <a:endCxn id="33" idx="2"/>
          </p:cNvCxnSpPr>
          <p:nvPr/>
        </p:nvCxnSpPr>
        <p:spPr>
          <a:xfrm flipV="1">
            <a:off x="4211961" y="4558109"/>
            <a:ext cx="648072" cy="336794"/>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0" idx="6"/>
            <a:endCxn id="31" idx="2"/>
          </p:cNvCxnSpPr>
          <p:nvPr/>
        </p:nvCxnSpPr>
        <p:spPr>
          <a:xfrm>
            <a:off x="2754939" y="4894903"/>
            <a:ext cx="557022"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6516217" y="5065852"/>
            <a:ext cx="900000" cy="468000"/>
          </a:xfrm>
          <a:prstGeom prst="ellipse">
            <a:avLst/>
          </a:prstGeom>
          <a:ln w="19050">
            <a:solidFill>
              <a:schemeClr val="bg1">
                <a:lumMod val="50000"/>
              </a:schemeClr>
            </a:solidFill>
          </a:ln>
        </p:spPr>
        <p:style>
          <a:lnRef idx="3">
            <a:schemeClr val="lt1"/>
          </a:lnRef>
          <a:fillRef idx="1">
            <a:schemeClr val="accent2"/>
          </a:fillRef>
          <a:effectRef idx="1">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smtClean="0">
                <a:solidFill>
                  <a:schemeClr val="tx1"/>
                </a:solidFill>
              </a:rPr>
              <a:t>Kill</a:t>
            </a:r>
            <a:endParaRPr lang="zh-CN" altLang="en-US" sz="1600" dirty="0">
              <a:solidFill>
                <a:schemeClr val="tx1"/>
              </a:solidFill>
            </a:endParaRPr>
          </a:p>
        </p:txBody>
      </p:sp>
      <p:cxnSp>
        <p:nvCxnSpPr>
          <p:cNvPr id="44" name="直接箭头连接符 43"/>
          <p:cNvCxnSpPr>
            <a:stCxn id="33" idx="6"/>
            <a:endCxn id="42" idx="2"/>
          </p:cNvCxnSpPr>
          <p:nvPr/>
        </p:nvCxnSpPr>
        <p:spPr>
          <a:xfrm>
            <a:off x="5760033" y="4558109"/>
            <a:ext cx="756184" cy="741743"/>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4" idx="6"/>
            <a:endCxn id="42" idx="2"/>
          </p:cNvCxnSpPr>
          <p:nvPr/>
        </p:nvCxnSpPr>
        <p:spPr>
          <a:xfrm>
            <a:off x="5760033" y="5299852"/>
            <a:ext cx="756184"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160830" y="5625828"/>
            <a:ext cx="1202261" cy="369332"/>
          </a:xfrm>
          <a:prstGeom prst="rect">
            <a:avLst/>
          </a:prstGeom>
          <a:noFill/>
        </p:spPr>
        <p:txBody>
          <a:bodyPr wrap="square" rtlCol="0">
            <a:spAutoFit/>
          </a:bodyPr>
          <a:lstStyle/>
          <a:p>
            <a:pPr algn="ctr"/>
            <a:r>
              <a:rPr lang="zh-CN" altLang="en-US" b="1" dirty="0" smtClean="0">
                <a:solidFill>
                  <a:srgbClr val="FF0000"/>
                </a:solidFill>
              </a:rPr>
              <a:t>动作节点</a:t>
            </a:r>
            <a:endParaRPr lang="zh-CN" altLang="en-US" b="1" dirty="0">
              <a:solidFill>
                <a:srgbClr val="FF0000"/>
              </a:solidFill>
            </a:endParaRPr>
          </a:p>
        </p:txBody>
      </p:sp>
      <p:cxnSp>
        <p:nvCxnSpPr>
          <p:cNvPr id="48" name="直接箭头连接符 47"/>
          <p:cNvCxnSpPr>
            <a:stCxn id="31" idx="4"/>
            <a:endCxn id="47" idx="0"/>
          </p:cNvCxnSpPr>
          <p:nvPr/>
        </p:nvCxnSpPr>
        <p:spPr>
          <a:xfrm>
            <a:off x="3761961" y="5128903"/>
            <a:ext cx="0" cy="496925"/>
          </a:xfrm>
          <a:prstGeom prst="straightConnector1">
            <a:avLst/>
          </a:prstGeom>
          <a:ln w="38100">
            <a:solidFill>
              <a:srgbClr val="FFC000"/>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49" name="TextBox 48"/>
          <p:cNvSpPr txBox="1"/>
          <p:nvPr/>
        </p:nvSpPr>
        <p:spPr>
          <a:xfrm>
            <a:off x="592319" y="5625828"/>
            <a:ext cx="1262620" cy="369332"/>
          </a:xfrm>
          <a:prstGeom prst="rect">
            <a:avLst/>
          </a:prstGeom>
          <a:noFill/>
        </p:spPr>
        <p:txBody>
          <a:bodyPr wrap="square" rtlCol="0">
            <a:spAutoFit/>
          </a:bodyPr>
          <a:lstStyle/>
          <a:p>
            <a:pPr algn="ctr"/>
            <a:r>
              <a:rPr lang="zh-CN" altLang="en-US" b="1" dirty="0" smtClean="0">
                <a:solidFill>
                  <a:srgbClr val="FF0000"/>
                </a:solidFill>
              </a:rPr>
              <a:t>控制节点</a:t>
            </a:r>
            <a:endParaRPr lang="zh-CN" altLang="en-US" b="1" dirty="0">
              <a:solidFill>
                <a:srgbClr val="FF0000"/>
              </a:solidFill>
            </a:endParaRPr>
          </a:p>
        </p:txBody>
      </p:sp>
      <p:cxnSp>
        <p:nvCxnSpPr>
          <p:cNvPr id="50" name="直接箭头连接符 49"/>
          <p:cNvCxnSpPr>
            <a:stCxn id="32" idx="4"/>
            <a:endCxn id="49" idx="0"/>
          </p:cNvCxnSpPr>
          <p:nvPr/>
        </p:nvCxnSpPr>
        <p:spPr>
          <a:xfrm>
            <a:off x="928503" y="5128903"/>
            <a:ext cx="295126" cy="496925"/>
          </a:xfrm>
          <a:prstGeom prst="straightConnector1">
            <a:avLst/>
          </a:prstGeom>
          <a:ln w="38100">
            <a:solidFill>
              <a:srgbClr val="FFC000"/>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52" name="TextBox 51"/>
          <p:cNvSpPr txBox="1"/>
          <p:nvPr/>
        </p:nvSpPr>
        <p:spPr>
          <a:xfrm>
            <a:off x="506030" y="3240272"/>
            <a:ext cx="1197754" cy="369332"/>
          </a:xfrm>
          <a:prstGeom prst="rect">
            <a:avLst/>
          </a:prstGeom>
          <a:noFill/>
        </p:spPr>
        <p:txBody>
          <a:bodyPr wrap="square" rtlCol="0">
            <a:spAutoFit/>
          </a:bodyPr>
          <a:lstStyle/>
          <a:p>
            <a:pPr algn="ctr"/>
            <a:r>
              <a:rPr lang="zh-CN" altLang="en-US" b="1" dirty="0">
                <a:solidFill>
                  <a:srgbClr val="FF0000"/>
                </a:solidFill>
              </a:rPr>
              <a:t>资源</a:t>
            </a:r>
            <a:r>
              <a:rPr lang="zh-CN" altLang="en-US" b="1" dirty="0" smtClean="0">
                <a:solidFill>
                  <a:srgbClr val="FF0000"/>
                </a:solidFill>
              </a:rPr>
              <a:t>组件</a:t>
            </a:r>
            <a:endParaRPr lang="zh-CN" altLang="en-US" b="1" dirty="0">
              <a:solidFill>
                <a:srgbClr val="FF0000"/>
              </a:solidFill>
            </a:endParaRPr>
          </a:p>
        </p:txBody>
      </p:sp>
      <p:cxnSp>
        <p:nvCxnSpPr>
          <p:cNvPr id="53" name="直接箭头连接符 52"/>
          <p:cNvCxnSpPr>
            <a:endCxn id="52" idx="0"/>
          </p:cNvCxnSpPr>
          <p:nvPr/>
        </p:nvCxnSpPr>
        <p:spPr>
          <a:xfrm>
            <a:off x="928503" y="2592539"/>
            <a:ext cx="176404" cy="647733"/>
          </a:xfrm>
          <a:prstGeom prst="straightConnector1">
            <a:avLst/>
          </a:prstGeom>
          <a:ln w="3810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5535" y="4046008"/>
            <a:ext cx="2651563" cy="369332"/>
          </a:xfrm>
          <a:prstGeom prst="rect">
            <a:avLst/>
          </a:prstGeom>
          <a:solidFill>
            <a:schemeClr val="bg1">
              <a:lumMod val="85000"/>
            </a:schemeClr>
          </a:solidFill>
          <a:ln w="19050">
            <a:solidFill>
              <a:schemeClr val="bg1">
                <a:lumMod val="50000"/>
              </a:schemeClr>
            </a:solidFill>
            <a:prstDash val="dash"/>
          </a:ln>
        </p:spPr>
        <p:txBody>
          <a:bodyPr wrap="square" rtlCol="0">
            <a:spAutoFit/>
          </a:bodyPr>
          <a:lstStyle/>
          <a:p>
            <a:pPr algn="ctr"/>
            <a:r>
              <a:rPr lang="en-US" altLang="zh-CN" dirty="0" smtClean="0"/>
              <a:t>Oozie</a:t>
            </a:r>
            <a:r>
              <a:rPr lang="zh-CN" altLang="en-US" dirty="0" smtClean="0"/>
              <a:t>流程执行模型实例</a:t>
            </a:r>
            <a:endParaRPr lang="en-US" altLang="zh-CN" dirty="0"/>
          </a:p>
        </p:txBody>
      </p:sp>
      <p:sp>
        <p:nvSpPr>
          <p:cNvPr id="57" name="TextBox 56"/>
          <p:cNvSpPr txBox="1"/>
          <p:nvPr/>
        </p:nvSpPr>
        <p:spPr>
          <a:xfrm>
            <a:off x="381888" y="1412776"/>
            <a:ext cx="2637915" cy="369332"/>
          </a:xfrm>
          <a:prstGeom prst="rect">
            <a:avLst/>
          </a:prstGeom>
          <a:solidFill>
            <a:schemeClr val="bg1">
              <a:lumMod val="85000"/>
            </a:schemeClr>
          </a:solidFill>
          <a:ln w="19050">
            <a:solidFill>
              <a:schemeClr val="bg1">
                <a:lumMod val="50000"/>
              </a:schemeClr>
            </a:solidFill>
            <a:prstDash val="dash"/>
          </a:ln>
        </p:spPr>
        <p:txBody>
          <a:bodyPr wrap="square" rtlCol="0">
            <a:spAutoFit/>
          </a:bodyPr>
          <a:lstStyle/>
          <a:p>
            <a:pPr algn="ctr"/>
            <a:r>
              <a:rPr lang="zh-CN" altLang="en-US" dirty="0" smtClean="0"/>
              <a:t>数据分析业务模型实例</a:t>
            </a:r>
            <a:endParaRPr lang="en-US" altLang="zh-CN" dirty="0"/>
          </a:p>
        </p:txBody>
      </p:sp>
      <p:sp>
        <p:nvSpPr>
          <p:cNvPr id="5" name="TextBox 4"/>
          <p:cNvSpPr txBox="1"/>
          <p:nvPr/>
        </p:nvSpPr>
        <p:spPr>
          <a:xfrm>
            <a:off x="7596336" y="2140166"/>
            <a:ext cx="461665" cy="904746"/>
          </a:xfrm>
          <a:prstGeom prst="rect">
            <a:avLst/>
          </a:prstGeom>
          <a:noFill/>
          <a:ln w="12700">
            <a:solidFill>
              <a:schemeClr val="bg1">
                <a:lumMod val="75000"/>
              </a:schemeClr>
            </a:solidFill>
          </a:ln>
        </p:spPr>
        <p:txBody>
          <a:bodyPr vert="eaVert" wrap="square" rtlCol="0" anchor="ctr">
            <a:spAutoFit/>
          </a:bodyPr>
          <a:lstStyle/>
          <a:p>
            <a:pPr algn="ctr"/>
            <a:r>
              <a:rPr lang="zh-CN" altLang="en-US" dirty="0" smtClean="0"/>
              <a:t>数据流</a:t>
            </a:r>
            <a:endParaRPr lang="zh-CN" altLang="en-US" dirty="0"/>
          </a:p>
        </p:txBody>
      </p:sp>
      <p:sp>
        <p:nvSpPr>
          <p:cNvPr id="58" name="TextBox 57"/>
          <p:cNvSpPr txBox="1"/>
          <p:nvPr/>
        </p:nvSpPr>
        <p:spPr>
          <a:xfrm>
            <a:off x="7599411" y="4629106"/>
            <a:ext cx="461665" cy="904746"/>
          </a:xfrm>
          <a:prstGeom prst="rect">
            <a:avLst/>
          </a:prstGeom>
          <a:noFill/>
          <a:ln w="12700">
            <a:solidFill>
              <a:schemeClr val="bg1">
                <a:lumMod val="75000"/>
              </a:schemeClr>
            </a:solidFill>
          </a:ln>
        </p:spPr>
        <p:txBody>
          <a:bodyPr vert="eaVert" wrap="square" rtlCol="0" anchor="ctr">
            <a:spAutoFit/>
          </a:bodyPr>
          <a:lstStyle/>
          <a:p>
            <a:pPr algn="ctr"/>
            <a:r>
              <a:rPr lang="zh-CN" altLang="en-US" dirty="0"/>
              <a:t>控制流</a:t>
            </a:r>
          </a:p>
        </p:txBody>
      </p:sp>
    </p:spTree>
    <p:custDataLst>
      <p:tags r:id="rId1"/>
    </p:custDataLst>
    <p:extLst>
      <p:ext uri="{BB962C8B-B14F-4D97-AF65-F5344CB8AC3E}">
        <p14:creationId xmlns:p14="http://schemas.microsoft.com/office/powerpoint/2010/main" val="539561507"/>
      </p:ext>
    </p:extLst>
  </p:cSld>
  <p:clrMapOvr>
    <a:masterClrMapping/>
  </p:clrMapOvr>
  <mc:AlternateContent xmlns:mc="http://schemas.openxmlformats.org/markup-compatibility/2006" xmlns:p14="http://schemas.microsoft.com/office/powerpoint/2010/main">
    <mc:Choice Requires="p14">
      <p:transition spd="slow" p14:dur="2000" advTm="105744"/>
    </mc:Choice>
    <mc:Fallback xmlns="">
      <p:transition spd="slow" advTm="10574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fr-FR" dirty="0"/>
              <a:t>基于层次的模型转换算法</a:t>
            </a:r>
            <a:endParaRPr lang="fr-FR"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70355040"/>
              </p:ext>
            </p:extLst>
          </p:nvPr>
        </p:nvGraphicFramePr>
        <p:xfrm>
          <a:off x="467544" y="1299552"/>
          <a:ext cx="8154798" cy="4440496"/>
        </p:xfrm>
        <a:graphic>
          <a:graphicData uri="http://schemas.openxmlformats.org/drawingml/2006/table">
            <a:tbl>
              <a:tblPr firstRow="1" lastRow="1" bandRow="1">
                <a:tableStyleId>{5C22544A-7EE6-4342-B048-85BDC9FD1C3A}</a:tableStyleId>
              </a:tblPr>
              <a:tblGrid>
                <a:gridCol w="1477010"/>
                <a:gridCol w="2166684"/>
                <a:gridCol w="867410"/>
                <a:gridCol w="1477010"/>
                <a:gridCol w="2166684"/>
              </a:tblGrid>
              <a:tr h="0">
                <a:tc gridSpan="2">
                  <a:txBody>
                    <a:bodyPr/>
                    <a:lstStyle/>
                    <a:p>
                      <a:pPr indent="0" algn="ctr">
                        <a:lnSpc>
                          <a:spcPct val="150000"/>
                        </a:lnSpc>
                        <a:spcAft>
                          <a:spcPts val="0"/>
                        </a:spcAft>
                      </a:pPr>
                      <a:r>
                        <a:rPr lang="zh-CN" sz="1800" kern="100" dirty="0">
                          <a:effectLst/>
                        </a:rPr>
                        <a:t>数据分析业务模型</a:t>
                      </a:r>
                      <a:endParaRPr lang="fr-FR" sz="1800" kern="100" dirty="0">
                        <a:effectLst/>
                        <a:latin typeface="Calibri"/>
                        <a:ea typeface="宋体"/>
                        <a:cs typeface="Times New Roman"/>
                      </a:endParaRPr>
                    </a:p>
                  </a:txBody>
                  <a:tcPr marL="68580" marR="68580" marT="0" marB="0" anchor="ctr"/>
                </a:tc>
                <a:tc hMerge="1">
                  <a:txBody>
                    <a:bodyPr/>
                    <a:lstStyle/>
                    <a:p>
                      <a:endParaRPr lang="fr-FR"/>
                    </a:p>
                  </a:txBody>
                  <a:tcPr/>
                </a:tc>
                <a:tc rowSpan="11">
                  <a:txBody>
                    <a:bodyPr/>
                    <a:lstStyle/>
                    <a:p>
                      <a:pPr indent="0" algn="ctr">
                        <a:lnSpc>
                          <a:spcPct val="150000"/>
                        </a:lnSpc>
                        <a:spcAft>
                          <a:spcPts val="0"/>
                        </a:spcAft>
                      </a:pPr>
                      <a:r>
                        <a:rPr lang="en-US" sz="1800" kern="100" dirty="0" smtClean="0">
                          <a:effectLst/>
                        </a:rPr>
                        <a:t>VS</a:t>
                      </a:r>
                      <a:r>
                        <a:rPr lang="en-US" sz="1800" kern="100" dirty="0">
                          <a:effectLst/>
                        </a:rPr>
                        <a:t> </a:t>
                      </a:r>
                      <a:endParaRPr lang="fr-FR" sz="1800" kern="100" dirty="0">
                        <a:effectLst/>
                        <a:latin typeface="Calibri"/>
                        <a:ea typeface="宋体"/>
                        <a:cs typeface="Times New Roman"/>
                      </a:endParaRPr>
                    </a:p>
                  </a:txBody>
                  <a:tcPr marL="68580" marR="68580" marT="0" marB="0" anchor="ctr"/>
                </a:tc>
                <a:tc gridSpan="2">
                  <a:txBody>
                    <a:bodyPr/>
                    <a:lstStyle/>
                    <a:p>
                      <a:pPr indent="0" algn="ctr">
                        <a:lnSpc>
                          <a:spcPct val="150000"/>
                        </a:lnSpc>
                        <a:spcAft>
                          <a:spcPts val="0"/>
                        </a:spcAft>
                      </a:pPr>
                      <a:r>
                        <a:rPr lang="en-US" sz="1800" kern="100" dirty="0">
                          <a:effectLst/>
                        </a:rPr>
                        <a:t>Oozie</a:t>
                      </a:r>
                      <a:r>
                        <a:rPr lang="zh-CN" sz="1800" kern="100" dirty="0">
                          <a:effectLst/>
                        </a:rPr>
                        <a:t>执行模型</a:t>
                      </a:r>
                      <a:endParaRPr lang="fr-FR" sz="1800" kern="100" dirty="0">
                        <a:effectLst/>
                        <a:latin typeface="Calibri"/>
                        <a:ea typeface="宋体"/>
                        <a:cs typeface="Times New Roman"/>
                      </a:endParaRPr>
                    </a:p>
                  </a:txBody>
                  <a:tcPr marL="68580" marR="68580" marT="0" marB="0" anchor="ctr"/>
                </a:tc>
                <a:tc hMerge="1">
                  <a:txBody>
                    <a:bodyPr/>
                    <a:lstStyle/>
                    <a:p>
                      <a:endParaRPr lang="fr-FR"/>
                    </a:p>
                  </a:txBody>
                  <a:tcPr/>
                </a:tc>
              </a:tr>
              <a:tr h="0">
                <a:tc rowSpan="5">
                  <a:txBody>
                    <a:bodyPr/>
                    <a:lstStyle/>
                    <a:p>
                      <a:pPr indent="0" algn="ctr">
                        <a:lnSpc>
                          <a:spcPct val="150000"/>
                        </a:lnSpc>
                        <a:spcAft>
                          <a:spcPts val="0"/>
                        </a:spcAft>
                      </a:pPr>
                      <a:r>
                        <a:rPr lang="zh-CN" sz="1800" kern="100" dirty="0">
                          <a:effectLst/>
                        </a:rPr>
                        <a:t>计算组件</a:t>
                      </a:r>
                      <a:endParaRPr lang="fr-FR" sz="1800" kern="100" dirty="0">
                        <a:effectLst/>
                        <a:latin typeface="Calibri"/>
                        <a:ea typeface="宋体"/>
                        <a:cs typeface="Times New Roman"/>
                      </a:endParaRPr>
                    </a:p>
                  </a:txBody>
                  <a:tcPr marL="68580" marR="68580" marT="0" marB="0" anchor="ctr"/>
                </a:tc>
                <a:tc>
                  <a:txBody>
                    <a:bodyPr/>
                    <a:lstStyle/>
                    <a:p>
                      <a:pPr indent="0" algn="ctr">
                        <a:lnSpc>
                          <a:spcPct val="150000"/>
                        </a:lnSpc>
                        <a:spcAft>
                          <a:spcPts val="0"/>
                        </a:spcAft>
                      </a:pPr>
                      <a:r>
                        <a:rPr lang="zh-CN" sz="1800" kern="100">
                          <a:effectLst/>
                        </a:rPr>
                        <a:t>普通</a:t>
                      </a:r>
                      <a:r>
                        <a:rPr lang="en-US" sz="1800" kern="100">
                          <a:effectLst/>
                        </a:rPr>
                        <a:t>Java</a:t>
                      </a:r>
                      <a:r>
                        <a:rPr lang="zh-CN" sz="1800" kern="100">
                          <a:effectLst/>
                        </a:rPr>
                        <a:t>组件</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rowSpan="5">
                  <a:txBody>
                    <a:bodyPr/>
                    <a:lstStyle/>
                    <a:p>
                      <a:pPr indent="0" algn="ctr">
                        <a:lnSpc>
                          <a:spcPct val="150000"/>
                        </a:lnSpc>
                        <a:spcAft>
                          <a:spcPts val="0"/>
                        </a:spcAft>
                      </a:pPr>
                      <a:r>
                        <a:rPr lang="zh-CN" sz="1800" kern="100">
                          <a:effectLst/>
                        </a:rPr>
                        <a:t>动作节点</a:t>
                      </a:r>
                      <a:endParaRPr lang="fr-FR" sz="1800" kern="100">
                        <a:effectLst/>
                        <a:latin typeface="Calibri"/>
                        <a:ea typeface="宋体"/>
                        <a:cs typeface="Times New Roman"/>
                      </a:endParaRPr>
                    </a:p>
                  </a:txBody>
                  <a:tcPr marL="68580" marR="68580" marT="0" marB="0" anchor="ctr"/>
                </a:tc>
                <a:tc>
                  <a:txBody>
                    <a:bodyPr/>
                    <a:lstStyle/>
                    <a:p>
                      <a:pPr indent="0" algn="ctr">
                        <a:lnSpc>
                          <a:spcPct val="150000"/>
                        </a:lnSpc>
                        <a:spcAft>
                          <a:spcPts val="0"/>
                        </a:spcAft>
                      </a:pPr>
                      <a:r>
                        <a:rPr lang="zh-CN" sz="1800" kern="100">
                          <a:effectLst/>
                        </a:rPr>
                        <a:t>普通</a:t>
                      </a:r>
                      <a:r>
                        <a:rPr lang="en-US" sz="1800" kern="100">
                          <a:effectLst/>
                        </a:rPr>
                        <a:t>Java</a:t>
                      </a:r>
                      <a:r>
                        <a:rPr lang="zh-CN" sz="1800" kern="100">
                          <a:effectLst/>
                        </a:rPr>
                        <a:t>节点</a:t>
                      </a:r>
                      <a:endParaRPr lang="fr-FR" sz="1800" kern="10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en-US" sz="1800" kern="100">
                          <a:effectLst/>
                        </a:rPr>
                        <a:t>MapReduce</a:t>
                      </a:r>
                      <a:r>
                        <a:rPr lang="zh-CN" sz="1800" kern="100">
                          <a:effectLst/>
                        </a:rPr>
                        <a:t>组件</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a:effectLst/>
                        </a:rPr>
                        <a:t>MapReduce</a:t>
                      </a:r>
                      <a:r>
                        <a:rPr lang="zh-CN" sz="1800" kern="100">
                          <a:effectLst/>
                        </a:rPr>
                        <a:t>节点</a:t>
                      </a:r>
                      <a:endParaRPr lang="fr-FR" sz="1800" kern="10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en-US" sz="1800" kern="100">
                          <a:effectLst/>
                        </a:rPr>
                        <a:t>Hive</a:t>
                      </a:r>
                      <a:r>
                        <a:rPr lang="zh-CN" sz="1800" kern="100">
                          <a:effectLst/>
                        </a:rPr>
                        <a:t>组件</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a:effectLst/>
                        </a:rPr>
                        <a:t>Hive</a:t>
                      </a:r>
                      <a:r>
                        <a:rPr lang="zh-CN" sz="1800" kern="100">
                          <a:effectLst/>
                        </a:rPr>
                        <a:t>节点</a:t>
                      </a:r>
                      <a:endParaRPr lang="fr-FR" sz="1800" kern="10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en-US" sz="1800" kern="100">
                          <a:effectLst/>
                        </a:rPr>
                        <a:t>Sqoop</a:t>
                      </a:r>
                      <a:r>
                        <a:rPr lang="zh-CN" sz="1800" kern="100">
                          <a:effectLst/>
                        </a:rPr>
                        <a:t>组件</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a:effectLst/>
                        </a:rPr>
                        <a:t>Sqoop</a:t>
                      </a:r>
                      <a:r>
                        <a:rPr lang="zh-CN" sz="1800" kern="100">
                          <a:effectLst/>
                        </a:rPr>
                        <a:t>节点</a:t>
                      </a:r>
                      <a:endParaRPr lang="fr-FR" sz="1800" kern="10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zh-CN" sz="1800" kern="100">
                          <a:effectLst/>
                        </a:rPr>
                        <a:t>……</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zh-CN" sz="1800" kern="100">
                          <a:effectLst/>
                        </a:rPr>
                        <a:t>……</a:t>
                      </a:r>
                      <a:endParaRPr lang="fr-FR" sz="1800" kern="100">
                        <a:effectLst/>
                        <a:latin typeface="Calibri"/>
                        <a:ea typeface="宋体"/>
                        <a:cs typeface="Times New Roman"/>
                      </a:endParaRPr>
                    </a:p>
                  </a:txBody>
                  <a:tcPr marL="68580" marR="68580" marT="0" marB="0" anchor="ctr"/>
                </a:tc>
              </a:tr>
              <a:tr h="0">
                <a:tc rowSpan="5">
                  <a:txBody>
                    <a:bodyPr/>
                    <a:lstStyle/>
                    <a:p>
                      <a:pPr indent="0" algn="ctr">
                        <a:lnSpc>
                          <a:spcPct val="150000"/>
                        </a:lnSpc>
                        <a:spcAft>
                          <a:spcPts val="0"/>
                        </a:spcAft>
                      </a:pPr>
                      <a:r>
                        <a:rPr lang="zh-CN" sz="1800" kern="100" dirty="0">
                          <a:solidFill>
                            <a:srgbClr val="FF0000"/>
                          </a:solidFill>
                          <a:effectLst/>
                        </a:rPr>
                        <a:t>资源组件</a:t>
                      </a:r>
                      <a:endParaRPr lang="fr-FR" sz="1800" kern="100" dirty="0">
                        <a:solidFill>
                          <a:srgbClr val="FF0000"/>
                        </a:solidFill>
                        <a:effectLst/>
                        <a:latin typeface="Calibri"/>
                        <a:ea typeface="宋体"/>
                        <a:cs typeface="Times New Roman"/>
                      </a:endParaRPr>
                    </a:p>
                  </a:txBody>
                  <a:tcPr marL="68580" marR="68580" marT="0" marB="0" anchor="ctr"/>
                </a:tc>
                <a:tc>
                  <a:txBody>
                    <a:bodyPr/>
                    <a:lstStyle/>
                    <a:p>
                      <a:pPr indent="0" algn="ctr">
                        <a:lnSpc>
                          <a:spcPct val="150000"/>
                        </a:lnSpc>
                        <a:spcAft>
                          <a:spcPts val="0"/>
                        </a:spcAft>
                      </a:pPr>
                      <a:r>
                        <a:rPr lang="zh-CN" sz="1800" kern="100" dirty="0">
                          <a:effectLst/>
                        </a:rPr>
                        <a:t>数据源组件</a:t>
                      </a:r>
                      <a:endParaRPr lang="fr-FR" sz="1800" kern="100" dirty="0">
                        <a:effectLst/>
                        <a:latin typeface="Calibri"/>
                        <a:ea typeface="宋体"/>
                        <a:cs typeface="Times New Roman"/>
                      </a:endParaRPr>
                    </a:p>
                  </a:txBody>
                  <a:tcPr marL="68580" marR="68580" marT="0" marB="0" anchor="ctr"/>
                </a:tc>
                <a:tc vMerge="1">
                  <a:txBody>
                    <a:bodyPr/>
                    <a:lstStyle/>
                    <a:p>
                      <a:endParaRPr lang="fr-FR"/>
                    </a:p>
                  </a:txBody>
                  <a:tcPr/>
                </a:tc>
                <a:tc rowSpan="5">
                  <a:txBody>
                    <a:bodyPr/>
                    <a:lstStyle/>
                    <a:p>
                      <a:pPr indent="0" algn="ctr">
                        <a:lnSpc>
                          <a:spcPct val="150000"/>
                        </a:lnSpc>
                        <a:spcAft>
                          <a:spcPts val="0"/>
                        </a:spcAft>
                      </a:pPr>
                      <a:r>
                        <a:rPr lang="zh-CN" sz="1800" kern="100" dirty="0">
                          <a:solidFill>
                            <a:srgbClr val="FF0000"/>
                          </a:solidFill>
                          <a:effectLst/>
                        </a:rPr>
                        <a:t>控制节点</a:t>
                      </a:r>
                      <a:endParaRPr lang="fr-FR" sz="1800" kern="100" dirty="0">
                        <a:solidFill>
                          <a:srgbClr val="FF0000"/>
                        </a:solidFill>
                        <a:effectLst/>
                        <a:latin typeface="Calibri"/>
                        <a:ea typeface="宋体"/>
                        <a:cs typeface="Times New Roman"/>
                      </a:endParaRPr>
                    </a:p>
                  </a:txBody>
                  <a:tcPr marL="68580" marR="68580" marT="0" marB="0" anchor="ctr"/>
                </a:tc>
                <a:tc>
                  <a:txBody>
                    <a:bodyPr/>
                    <a:lstStyle/>
                    <a:p>
                      <a:pPr indent="0" algn="ctr">
                        <a:lnSpc>
                          <a:spcPct val="150000"/>
                        </a:lnSpc>
                        <a:spcAft>
                          <a:spcPts val="0"/>
                        </a:spcAft>
                      </a:pPr>
                      <a:r>
                        <a:rPr lang="en-US" sz="1800" kern="100">
                          <a:effectLst/>
                        </a:rPr>
                        <a:t>Start</a:t>
                      </a:r>
                      <a:endParaRPr lang="fr-FR" sz="1800" kern="10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zh-CN" sz="1800" kern="100" dirty="0">
                          <a:effectLst/>
                        </a:rPr>
                        <a:t>数据存储组件</a:t>
                      </a:r>
                      <a:endParaRPr lang="fr-FR" sz="1800" kern="100" dirty="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dirty="0">
                          <a:effectLst/>
                        </a:rPr>
                        <a:t>End</a:t>
                      </a:r>
                      <a:endParaRPr lang="fr-FR" sz="1800" kern="100" dirty="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zh-CN" sz="1800" kern="100">
                          <a:effectLst/>
                        </a:rPr>
                        <a:t>中间数据组件</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dirty="0">
                          <a:effectLst/>
                        </a:rPr>
                        <a:t>Kill</a:t>
                      </a:r>
                      <a:endParaRPr lang="fr-FR" sz="1800" kern="100" dirty="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en-US" sz="1800" kern="100">
                          <a:effectLst/>
                        </a:rPr>
                        <a:t> </a:t>
                      </a:r>
                      <a:endParaRPr lang="fr-FR" sz="1800" kern="10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dirty="0">
                          <a:effectLst/>
                        </a:rPr>
                        <a:t>Fork/Join</a:t>
                      </a:r>
                      <a:endParaRPr lang="fr-FR" sz="1800" kern="100" dirty="0">
                        <a:effectLst/>
                        <a:latin typeface="Calibri"/>
                        <a:ea typeface="宋体"/>
                        <a:cs typeface="Times New Roman"/>
                      </a:endParaRPr>
                    </a:p>
                  </a:txBody>
                  <a:tcPr marL="68580" marR="68580" marT="0" marB="0" anchor="ctr"/>
                </a:tc>
              </a:tr>
              <a:tr h="0">
                <a:tc vMerge="1">
                  <a:txBody>
                    <a:bodyPr/>
                    <a:lstStyle/>
                    <a:p>
                      <a:endParaRPr lang="fr-FR"/>
                    </a:p>
                  </a:txBody>
                  <a:tcPr/>
                </a:tc>
                <a:tc>
                  <a:txBody>
                    <a:bodyPr/>
                    <a:lstStyle/>
                    <a:p>
                      <a:pPr indent="0" algn="ctr">
                        <a:lnSpc>
                          <a:spcPct val="150000"/>
                        </a:lnSpc>
                        <a:spcAft>
                          <a:spcPts val="0"/>
                        </a:spcAft>
                      </a:pPr>
                      <a:r>
                        <a:rPr lang="en-US" sz="1800" kern="100" dirty="0">
                          <a:effectLst/>
                        </a:rPr>
                        <a:t> </a:t>
                      </a:r>
                      <a:endParaRPr lang="fr-FR" sz="1800" kern="100" dirty="0">
                        <a:effectLst/>
                        <a:latin typeface="Calibri"/>
                        <a:ea typeface="宋体"/>
                        <a:cs typeface="Times New Roman"/>
                      </a:endParaRPr>
                    </a:p>
                  </a:txBody>
                  <a:tcPr marL="68580" marR="68580" marT="0" marB="0" anchor="ctr"/>
                </a:tc>
                <a:tc vMerge="1">
                  <a:txBody>
                    <a:bodyPr/>
                    <a:lstStyle/>
                    <a:p>
                      <a:endParaRPr lang="fr-FR"/>
                    </a:p>
                  </a:txBody>
                  <a:tcPr/>
                </a:tc>
                <a:tc vMerge="1">
                  <a:txBody>
                    <a:bodyPr/>
                    <a:lstStyle/>
                    <a:p>
                      <a:endParaRPr lang="fr-FR"/>
                    </a:p>
                  </a:txBody>
                  <a:tcPr/>
                </a:tc>
                <a:tc>
                  <a:txBody>
                    <a:bodyPr/>
                    <a:lstStyle/>
                    <a:p>
                      <a:pPr indent="0" algn="ctr">
                        <a:lnSpc>
                          <a:spcPct val="150000"/>
                        </a:lnSpc>
                        <a:spcAft>
                          <a:spcPts val="0"/>
                        </a:spcAft>
                      </a:pPr>
                      <a:r>
                        <a:rPr lang="en-US" sz="1800" kern="100" dirty="0">
                          <a:effectLst/>
                        </a:rPr>
                        <a:t>Decision</a:t>
                      </a:r>
                      <a:endParaRPr lang="fr-FR" sz="1800" kern="100" dirty="0">
                        <a:effectLst/>
                        <a:latin typeface="Calibri"/>
                        <a:ea typeface="宋体"/>
                        <a:cs typeface="Times New Roman"/>
                      </a:endParaRPr>
                    </a:p>
                  </a:txBody>
                  <a:tcPr marL="68580" marR="68580" marT="0" marB="0" anchor="ctr"/>
                </a:tc>
              </a:tr>
              <a:tr h="0">
                <a:tc gridSpan="5">
                  <a:txBody>
                    <a:bodyPr/>
                    <a:lstStyle/>
                    <a:p>
                      <a:pPr marL="0" indent="0" algn="ctr" rtl="0" eaLnBrk="1" latinLnBrk="0" hangingPunct="1">
                        <a:lnSpc>
                          <a:spcPct val="150000"/>
                        </a:lnSpc>
                        <a:spcAft>
                          <a:spcPts val="0"/>
                        </a:spcAft>
                      </a:pPr>
                      <a:r>
                        <a:rPr kumimoji="0" lang="zh-CN" altLang="en-US" sz="1800" b="1" kern="100" dirty="0" smtClean="0">
                          <a:solidFill>
                            <a:schemeClr val="lt1"/>
                          </a:solidFill>
                          <a:effectLst/>
                          <a:latin typeface="+mn-lt"/>
                          <a:ea typeface="+mn-ea"/>
                          <a:cs typeface="+mn-cs"/>
                        </a:rPr>
                        <a:t>模型组件类型对比</a:t>
                      </a:r>
                      <a:endParaRPr kumimoji="0" lang="fr-FR" sz="1800" b="1" kern="100" dirty="0">
                        <a:solidFill>
                          <a:schemeClr val="lt1"/>
                        </a:solidFill>
                        <a:effectLst/>
                        <a:latin typeface="+mn-lt"/>
                        <a:ea typeface="+mn-ea"/>
                        <a:cs typeface="+mn-cs"/>
                      </a:endParaRPr>
                    </a:p>
                  </a:txBody>
                  <a:tcPr marL="68580" marR="68580" marT="0" marB="0" anchor="ctr"/>
                </a:tc>
                <a:tc hMerge="1">
                  <a:txBody>
                    <a:bodyPr/>
                    <a:lstStyle/>
                    <a:p>
                      <a:pPr indent="0" algn="ctr">
                        <a:lnSpc>
                          <a:spcPct val="125000"/>
                        </a:lnSpc>
                        <a:spcAft>
                          <a:spcPts val="0"/>
                        </a:spcAft>
                      </a:pPr>
                      <a:endParaRPr lang="fr-FR" sz="2000" kern="100" dirty="0">
                        <a:effectLst/>
                        <a:latin typeface="Calibri"/>
                        <a:ea typeface="宋体"/>
                        <a:cs typeface="Times New Roman"/>
                      </a:endParaRPr>
                    </a:p>
                  </a:txBody>
                  <a:tcPr marL="68580" marR="68580" marT="0" marB="0" anchor="ctr"/>
                </a:tc>
                <a:tc hMerge="1">
                  <a:txBody>
                    <a:bodyPr/>
                    <a:lstStyle/>
                    <a:p>
                      <a:pPr indent="0" algn="ctr">
                        <a:lnSpc>
                          <a:spcPct val="125000"/>
                        </a:lnSpc>
                        <a:spcAft>
                          <a:spcPts val="0"/>
                        </a:spcAft>
                      </a:pPr>
                      <a:endParaRPr lang="fr-FR" sz="2000" kern="100" dirty="0">
                        <a:effectLst/>
                        <a:latin typeface="Calibri"/>
                        <a:ea typeface="宋体"/>
                        <a:cs typeface="Times New Roman"/>
                      </a:endParaRPr>
                    </a:p>
                  </a:txBody>
                  <a:tcPr marL="68580" marR="68580" marT="0" marB="0" anchor="ctr"/>
                </a:tc>
                <a:tc hMerge="1">
                  <a:txBody>
                    <a:bodyPr/>
                    <a:lstStyle/>
                    <a:p>
                      <a:pPr indent="0" algn="ctr">
                        <a:lnSpc>
                          <a:spcPct val="125000"/>
                        </a:lnSpc>
                        <a:spcAft>
                          <a:spcPts val="0"/>
                        </a:spcAft>
                      </a:pPr>
                      <a:endParaRPr lang="fr-FR" sz="2000" kern="100">
                        <a:effectLst/>
                        <a:latin typeface="Calibri"/>
                        <a:ea typeface="宋体"/>
                        <a:cs typeface="Times New Roman"/>
                      </a:endParaRPr>
                    </a:p>
                  </a:txBody>
                  <a:tcPr marL="68580" marR="68580" marT="0" marB="0" anchor="ctr"/>
                </a:tc>
                <a:tc hMerge="1">
                  <a:txBody>
                    <a:bodyPr/>
                    <a:lstStyle/>
                    <a:p>
                      <a:pPr indent="0" algn="ctr">
                        <a:lnSpc>
                          <a:spcPct val="125000"/>
                        </a:lnSpc>
                        <a:spcAft>
                          <a:spcPts val="0"/>
                        </a:spcAft>
                      </a:pPr>
                      <a:endParaRPr lang="fr-FR" sz="20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082873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fr-FR" dirty="0"/>
          </a:p>
        </p:txBody>
      </p:sp>
      <p:sp>
        <p:nvSpPr>
          <p:cNvPr id="3" name="内容占位符 2"/>
          <p:cNvSpPr>
            <a:spLocks noGrp="1"/>
          </p:cNvSpPr>
          <p:nvPr>
            <p:ph sz="quarter" idx="1"/>
          </p:nvPr>
        </p:nvSpPr>
        <p:spPr/>
        <p:txBody>
          <a:bodyPr>
            <a:normAutofit/>
          </a:bodyPr>
          <a:lstStyle/>
          <a:p>
            <a:pPr marL="0" lvl="0" indent="0">
              <a:buNone/>
            </a:pPr>
            <a:r>
              <a:rPr lang="zh-CN" altLang="fr-FR" b="1" dirty="0"/>
              <a:t>模型转换步骤</a:t>
            </a:r>
            <a:endParaRPr lang="fr-FR" dirty="0"/>
          </a:p>
          <a:p>
            <a:pPr lvl="1"/>
            <a:r>
              <a:rPr lang="zh-CN" altLang="fr-FR" dirty="0"/>
              <a:t>输入：数据流图</a:t>
            </a:r>
            <a:r>
              <a:rPr lang="en-US" dirty="0"/>
              <a:t>——</a:t>
            </a:r>
            <a:r>
              <a:rPr lang="en-US" i="1" dirty="0" err="1"/>
              <a:t>Dgraph</a:t>
            </a:r>
            <a:endParaRPr lang="fr-FR" dirty="0"/>
          </a:p>
          <a:p>
            <a:pPr lvl="1"/>
            <a:r>
              <a:rPr lang="zh-CN" altLang="fr-FR" dirty="0"/>
              <a:t>输出：</a:t>
            </a:r>
            <a:r>
              <a:rPr lang="en-US" dirty="0" err="1"/>
              <a:t>Oozie</a:t>
            </a:r>
            <a:r>
              <a:rPr lang="zh-CN" altLang="fr-FR" dirty="0"/>
              <a:t>控制流图</a:t>
            </a:r>
            <a:r>
              <a:rPr lang="en-US" dirty="0"/>
              <a:t>——</a:t>
            </a:r>
            <a:r>
              <a:rPr lang="en-US" i="1" dirty="0" err="1"/>
              <a:t>Cgraph</a:t>
            </a:r>
            <a:r>
              <a:rPr lang="zh-CN" altLang="fr-FR" dirty="0"/>
              <a:t>，及其配置文件</a:t>
            </a:r>
            <a:endParaRPr lang="fr-FR" dirty="0"/>
          </a:p>
          <a:p>
            <a:pPr lvl="1"/>
            <a:r>
              <a:rPr lang="zh-CN" altLang="fr-FR" dirty="0"/>
              <a:t>步骤：</a:t>
            </a:r>
            <a:endParaRPr lang="fr-FR" dirty="0"/>
          </a:p>
          <a:p>
            <a:pPr marL="1005840" lvl="2" indent="-457200">
              <a:spcBef>
                <a:spcPts val="800"/>
              </a:spcBef>
              <a:buClr>
                <a:schemeClr val="tx1"/>
              </a:buClr>
              <a:buFont typeface="+mj-ea"/>
              <a:buAutoNum type="circleNumDbPlain"/>
            </a:pPr>
            <a:r>
              <a:rPr lang="zh-CN" altLang="fr-FR" sz="1800" b="1" dirty="0"/>
              <a:t>验证图</a:t>
            </a:r>
            <a:r>
              <a:rPr lang="en-US" sz="1800" b="1" i="1" dirty="0" smtClean="0"/>
              <a:t>Dgraph</a:t>
            </a:r>
            <a:r>
              <a:rPr lang="en-US" sz="1500" dirty="0"/>
              <a:t> </a:t>
            </a:r>
            <a:r>
              <a:rPr lang="zh-CN" altLang="en-US" sz="1400" dirty="0" smtClean="0">
                <a:solidFill>
                  <a:schemeClr val="bg1">
                    <a:lumMod val="50000"/>
                  </a:schemeClr>
                </a:solidFill>
              </a:rPr>
              <a:t>：</a:t>
            </a:r>
            <a:r>
              <a:rPr lang="zh-CN" altLang="fr-FR" sz="1400" dirty="0" smtClean="0">
                <a:solidFill>
                  <a:schemeClr val="bg1">
                    <a:lumMod val="50000"/>
                  </a:schemeClr>
                </a:solidFill>
              </a:rPr>
              <a:t>包括</a:t>
            </a:r>
            <a:r>
              <a:rPr lang="zh-CN" altLang="fr-FR" sz="1400" dirty="0">
                <a:solidFill>
                  <a:schemeClr val="bg1">
                    <a:lumMod val="50000"/>
                  </a:schemeClr>
                </a:solidFill>
              </a:rPr>
              <a:t>输入，输出，参数配置信息等；</a:t>
            </a:r>
            <a:endParaRPr lang="fr-FR" sz="1400" dirty="0">
              <a:solidFill>
                <a:schemeClr val="bg1">
                  <a:lumMod val="50000"/>
                </a:schemeClr>
              </a:solidFill>
            </a:endParaRPr>
          </a:p>
          <a:p>
            <a:pPr marL="1005840" lvl="2" indent="-457200">
              <a:spcBef>
                <a:spcPts val="800"/>
              </a:spcBef>
              <a:buClr>
                <a:schemeClr val="tx1"/>
              </a:buClr>
              <a:buFont typeface="+mj-ea"/>
              <a:buAutoNum type="circleNumDbPlain"/>
            </a:pPr>
            <a:r>
              <a:rPr lang="zh-CN" altLang="en-US" sz="1800" b="1" dirty="0" smtClean="0"/>
              <a:t>验证中间数据</a:t>
            </a:r>
            <a:r>
              <a:rPr lang="en-US" altLang="zh-CN" sz="1500" dirty="0"/>
              <a:t> </a:t>
            </a:r>
            <a:r>
              <a:rPr lang="zh-CN" altLang="en-US" sz="1400" dirty="0" smtClean="0">
                <a:solidFill>
                  <a:schemeClr val="bg1">
                    <a:lumMod val="50000"/>
                  </a:schemeClr>
                </a:solidFill>
              </a:rPr>
              <a:t>：</a:t>
            </a:r>
            <a:r>
              <a:rPr lang="zh-CN" altLang="fr-FR" sz="1400" dirty="0" smtClean="0">
                <a:solidFill>
                  <a:schemeClr val="bg1">
                    <a:lumMod val="50000"/>
                  </a:schemeClr>
                </a:solidFill>
              </a:rPr>
              <a:t>根据</a:t>
            </a:r>
            <a:r>
              <a:rPr lang="zh-CN" altLang="fr-FR" sz="1400" dirty="0">
                <a:solidFill>
                  <a:schemeClr val="bg1">
                    <a:lumMod val="50000"/>
                  </a:schemeClr>
                </a:solidFill>
              </a:rPr>
              <a:t>数据流向，验证中间数据格式是否匹配；</a:t>
            </a:r>
            <a:endParaRPr lang="fr-FR" sz="1400" dirty="0">
              <a:solidFill>
                <a:schemeClr val="bg1">
                  <a:lumMod val="50000"/>
                </a:schemeClr>
              </a:solidFill>
            </a:endParaRPr>
          </a:p>
          <a:p>
            <a:pPr marL="1005840" lvl="2" indent="-457200">
              <a:spcBef>
                <a:spcPts val="800"/>
              </a:spcBef>
              <a:buClr>
                <a:schemeClr val="tx1"/>
              </a:buClr>
              <a:buFont typeface="+mj-ea"/>
              <a:buAutoNum type="circleNumDbPlain"/>
            </a:pPr>
            <a:r>
              <a:rPr lang="zh-CN" altLang="en-US" sz="1800" b="1" dirty="0" smtClean="0">
                <a:solidFill>
                  <a:srgbClr val="0070C0"/>
                </a:solidFill>
              </a:rPr>
              <a:t>删除数据节点 </a:t>
            </a:r>
            <a:r>
              <a:rPr lang="zh-CN" altLang="en-US" sz="1400" dirty="0" smtClean="0">
                <a:solidFill>
                  <a:schemeClr val="bg1">
                    <a:lumMod val="50000"/>
                  </a:schemeClr>
                </a:solidFill>
              </a:rPr>
              <a:t>：</a:t>
            </a:r>
            <a:r>
              <a:rPr lang="zh-CN" altLang="fr-FR" sz="1400" dirty="0" smtClean="0">
                <a:solidFill>
                  <a:schemeClr val="bg1">
                    <a:lumMod val="50000"/>
                  </a:schemeClr>
                </a:solidFill>
              </a:rPr>
              <a:t>删除</a:t>
            </a:r>
            <a:r>
              <a:rPr lang="en-US" altLang="zh-CN" sz="1400" dirty="0">
                <a:solidFill>
                  <a:schemeClr val="bg1">
                    <a:lumMod val="50000"/>
                  </a:schemeClr>
                </a:solidFill>
              </a:rPr>
              <a:t>Dgraph</a:t>
            </a:r>
            <a:r>
              <a:rPr lang="zh-CN" altLang="fr-FR" sz="1400" dirty="0">
                <a:solidFill>
                  <a:schemeClr val="bg1">
                    <a:lumMod val="50000"/>
                  </a:schemeClr>
                </a:solidFill>
              </a:rPr>
              <a:t>中所有的数据</a:t>
            </a:r>
            <a:r>
              <a:rPr lang="zh-CN" altLang="fr-FR" sz="1400" dirty="0" smtClean="0">
                <a:solidFill>
                  <a:schemeClr val="bg1">
                    <a:lumMod val="50000"/>
                  </a:schemeClr>
                </a:solidFill>
              </a:rPr>
              <a:t>节点</a:t>
            </a:r>
            <a:r>
              <a:rPr lang="zh-CN" altLang="en-US" sz="1400" dirty="0" smtClean="0">
                <a:solidFill>
                  <a:schemeClr val="bg1">
                    <a:lumMod val="50000"/>
                  </a:schemeClr>
                </a:solidFill>
              </a:rPr>
              <a:t>，并将数据节点中的配置信息传递给邻近的功能节点；</a:t>
            </a:r>
            <a:endParaRPr lang="en-US" altLang="zh-CN" sz="1400" dirty="0" smtClean="0">
              <a:solidFill>
                <a:schemeClr val="bg1">
                  <a:lumMod val="50000"/>
                </a:schemeClr>
              </a:solidFill>
            </a:endParaRPr>
          </a:p>
          <a:p>
            <a:pPr marL="1005840" lvl="2" indent="-457200">
              <a:spcBef>
                <a:spcPts val="800"/>
              </a:spcBef>
              <a:buClr>
                <a:schemeClr val="tx1"/>
              </a:buClr>
              <a:buFont typeface="+mj-ea"/>
              <a:buAutoNum type="circleNumDbPlain"/>
            </a:pPr>
            <a:r>
              <a:rPr lang="zh-CN" altLang="en-US" sz="1800" b="1" dirty="0" smtClean="0">
                <a:solidFill>
                  <a:srgbClr val="0070C0"/>
                </a:solidFill>
              </a:rPr>
              <a:t>删除冗余边；</a:t>
            </a:r>
            <a:endParaRPr lang="fr-FR" sz="1800" b="1" dirty="0">
              <a:solidFill>
                <a:srgbClr val="0070C0"/>
              </a:solidFill>
            </a:endParaRPr>
          </a:p>
          <a:p>
            <a:pPr marL="1005840" lvl="2" indent="-457200">
              <a:spcBef>
                <a:spcPts val="800"/>
              </a:spcBef>
              <a:buClr>
                <a:schemeClr val="tx1"/>
              </a:buClr>
              <a:buFont typeface="+mj-ea"/>
              <a:buAutoNum type="circleNumDbPlain"/>
            </a:pPr>
            <a:r>
              <a:rPr lang="zh-CN" altLang="en-US" sz="1800" b="1" dirty="0" smtClean="0">
                <a:solidFill>
                  <a:srgbClr val="FF0000"/>
                </a:solidFill>
              </a:rPr>
              <a:t>生成控制流图</a:t>
            </a:r>
            <a:r>
              <a:rPr lang="en-US" altLang="zh-CN" sz="1800" b="1" dirty="0" smtClean="0">
                <a:solidFill>
                  <a:srgbClr val="FF0000"/>
                </a:solidFill>
              </a:rPr>
              <a:t>Cgraph</a:t>
            </a:r>
            <a:r>
              <a:rPr lang="en-US" altLang="zh-CN" sz="1500" dirty="0">
                <a:solidFill>
                  <a:srgbClr val="FF0000"/>
                </a:solidFill>
              </a:rPr>
              <a:t> </a:t>
            </a:r>
            <a:r>
              <a:rPr lang="zh-CN" altLang="en-US" sz="1400" dirty="0" smtClean="0"/>
              <a:t>：</a:t>
            </a:r>
            <a:r>
              <a:rPr lang="zh-CN" altLang="fr-FR" sz="1400" dirty="0" smtClean="0">
                <a:solidFill>
                  <a:schemeClr val="bg1">
                    <a:lumMod val="50000"/>
                  </a:schemeClr>
                </a:solidFill>
              </a:rPr>
              <a:t>确定</a:t>
            </a:r>
            <a:r>
              <a:rPr lang="en-US" sz="1400" dirty="0" err="1">
                <a:solidFill>
                  <a:schemeClr val="bg1">
                    <a:lumMod val="50000"/>
                  </a:schemeClr>
                </a:solidFill>
              </a:rPr>
              <a:t>Dgraph</a:t>
            </a:r>
            <a:r>
              <a:rPr lang="zh-CN" altLang="fr-FR" sz="1400" dirty="0">
                <a:solidFill>
                  <a:schemeClr val="bg1">
                    <a:lumMod val="50000"/>
                  </a:schemeClr>
                </a:solidFill>
              </a:rPr>
              <a:t>中功能节点</a:t>
            </a:r>
            <a:r>
              <a:rPr lang="zh-CN" altLang="fr-FR" sz="1400" dirty="0" smtClean="0">
                <a:solidFill>
                  <a:schemeClr val="bg1">
                    <a:lumMod val="50000"/>
                  </a:schemeClr>
                </a:solidFill>
              </a:rPr>
              <a:t>的</a:t>
            </a:r>
            <a:r>
              <a:rPr lang="zh-CN" altLang="en-US" sz="1400" dirty="0">
                <a:solidFill>
                  <a:schemeClr val="bg1">
                    <a:lumMod val="50000"/>
                  </a:schemeClr>
                </a:solidFill>
              </a:rPr>
              <a:t>并发</a:t>
            </a:r>
            <a:r>
              <a:rPr lang="zh-CN" altLang="fr-FR" sz="1400" dirty="0" smtClean="0">
                <a:solidFill>
                  <a:schemeClr val="bg1">
                    <a:lumMod val="50000"/>
                  </a:schemeClr>
                </a:solidFill>
              </a:rPr>
              <a:t>顺序</a:t>
            </a:r>
            <a:r>
              <a:rPr lang="zh-CN" altLang="fr-FR" sz="1400" dirty="0">
                <a:solidFill>
                  <a:schemeClr val="bg1">
                    <a:lumMod val="50000"/>
                  </a:schemeClr>
                </a:solidFill>
              </a:rPr>
              <a:t>，添加</a:t>
            </a:r>
            <a:r>
              <a:rPr lang="en-US" sz="1400" dirty="0">
                <a:solidFill>
                  <a:schemeClr val="bg1">
                    <a:lumMod val="50000"/>
                  </a:schemeClr>
                </a:solidFill>
              </a:rPr>
              <a:t>Fork</a:t>
            </a:r>
            <a:r>
              <a:rPr lang="zh-CN" altLang="fr-FR" sz="1400" dirty="0">
                <a:solidFill>
                  <a:schemeClr val="bg1">
                    <a:lumMod val="50000"/>
                  </a:schemeClr>
                </a:solidFill>
              </a:rPr>
              <a:t>和</a:t>
            </a:r>
            <a:r>
              <a:rPr lang="en-US" sz="1400" dirty="0">
                <a:solidFill>
                  <a:schemeClr val="bg1">
                    <a:lumMod val="50000"/>
                  </a:schemeClr>
                </a:solidFill>
              </a:rPr>
              <a:t>Join</a:t>
            </a:r>
            <a:r>
              <a:rPr lang="zh-CN" altLang="fr-FR" sz="1400" dirty="0">
                <a:solidFill>
                  <a:schemeClr val="bg1">
                    <a:lumMod val="50000"/>
                  </a:schemeClr>
                </a:solidFill>
              </a:rPr>
              <a:t>节点，生成控制流图</a:t>
            </a:r>
            <a:r>
              <a:rPr lang="en-US" sz="1400" dirty="0" err="1">
                <a:solidFill>
                  <a:schemeClr val="bg1">
                    <a:lumMod val="50000"/>
                  </a:schemeClr>
                </a:solidFill>
              </a:rPr>
              <a:t>Cgraph</a:t>
            </a:r>
            <a:r>
              <a:rPr lang="zh-CN" altLang="fr-FR" sz="1400" dirty="0">
                <a:solidFill>
                  <a:schemeClr val="bg1">
                    <a:lumMod val="50000"/>
                  </a:schemeClr>
                </a:solidFill>
              </a:rPr>
              <a:t>；</a:t>
            </a:r>
            <a:endParaRPr lang="fr-FR" sz="1500" dirty="0">
              <a:solidFill>
                <a:schemeClr val="bg1">
                  <a:lumMod val="50000"/>
                </a:schemeClr>
              </a:solidFill>
            </a:endParaRPr>
          </a:p>
          <a:p>
            <a:pPr marL="1005840" lvl="2" indent="-457200">
              <a:spcBef>
                <a:spcPts val="800"/>
              </a:spcBef>
              <a:buClr>
                <a:schemeClr val="tx1"/>
              </a:buClr>
              <a:buFont typeface="+mj-ea"/>
              <a:buAutoNum type="circleNumDbPlain"/>
            </a:pPr>
            <a:r>
              <a:rPr lang="zh-CN" altLang="en-US" sz="1800" b="1" dirty="0" smtClean="0"/>
              <a:t>补全</a:t>
            </a:r>
            <a:r>
              <a:rPr lang="en-US" altLang="zh-CN" sz="1800" b="1" dirty="0" smtClean="0"/>
              <a:t>Cgraph</a:t>
            </a:r>
            <a:r>
              <a:rPr lang="en-US" altLang="zh-CN" sz="1500" dirty="0"/>
              <a:t> </a:t>
            </a:r>
            <a:r>
              <a:rPr lang="zh-CN" altLang="en-US" sz="1400" dirty="0" smtClean="0">
                <a:solidFill>
                  <a:schemeClr val="bg1">
                    <a:lumMod val="50000"/>
                  </a:schemeClr>
                </a:solidFill>
              </a:rPr>
              <a:t>：</a:t>
            </a:r>
            <a:r>
              <a:rPr lang="zh-CN" altLang="fr-FR" sz="1400" dirty="0" smtClean="0">
                <a:solidFill>
                  <a:schemeClr val="bg1">
                    <a:lumMod val="50000"/>
                  </a:schemeClr>
                </a:solidFill>
              </a:rPr>
              <a:t>为</a:t>
            </a:r>
            <a:r>
              <a:rPr lang="en-US" sz="1400" dirty="0" err="1">
                <a:solidFill>
                  <a:schemeClr val="bg1">
                    <a:lumMod val="50000"/>
                  </a:schemeClr>
                </a:solidFill>
              </a:rPr>
              <a:t>Cgraph</a:t>
            </a:r>
            <a:r>
              <a:rPr lang="zh-CN" altLang="fr-FR" sz="1400" dirty="0">
                <a:solidFill>
                  <a:schemeClr val="bg1">
                    <a:lumMod val="50000"/>
                  </a:schemeClr>
                </a:solidFill>
              </a:rPr>
              <a:t>添加</a:t>
            </a:r>
            <a:r>
              <a:rPr lang="en-US" sz="1400" dirty="0">
                <a:solidFill>
                  <a:schemeClr val="bg1">
                    <a:lumMod val="50000"/>
                  </a:schemeClr>
                </a:solidFill>
              </a:rPr>
              <a:t>Start</a:t>
            </a:r>
            <a:r>
              <a:rPr lang="zh-CN" altLang="fr-FR" sz="1400" dirty="0">
                <a:solidFill>
                  <a:schemeClr val="bg1">
                    <a:lumMod val="50000"/>
                  </a:schemeClr>
                </a:solidFill>
              </a:rPr>
              <a:t>节点，</a:t>
            </a:r>
            <a:r>
              <a:rPr lang="en-US" sz="1400" dirty="0">
                <a:solidFill>
                  <a:schemeClr val="bg1">
                    <a:lumMod val="50000"/>
                  </a:schemeClr>
                </a:solidFill>
              </a:rPr>
              <a:t>End</a:t>
            </a:r>
            <a:r>
              <a:rPr lang="zh-CN" altLang="fr-FR" sz="1400" dirty="0">
                <a:solidFill>
                  <a:schemeClr val="bg1">
                    <a:lumMod val="50000"/>
                  </a:schemeClr>
                </a:solidFill>
              </a:rPr>
              <a:t>节点，</a:t>
            </a:r>
            <a:r>
              <a:rPr lang="en-US" sz="1400" dirty="0">
                <a:solidFill>
                  <a:schemeClr val="bg1">
                    <a:lumMod val="50000"/>
                  </a:schemeClr>
                </a:solidFill>
              </a:rPr>
              <a:t>Kill</a:t>
            </a:r>
            <a:r>
              <a:rPr lang="zh-CN" altLang="fr-FR" sz="1400" dirty="0">
                <a:solidFill>
                  <a:schemeClr val="bg1">
                    <a:lumMod val="50000"/>
                  </a:schemeClr>
                </a:solidFill>
              </a:rPr>
              <a:t>节点，完成</a:t>
            </a:r>
            <a:r>
              <a:rPr lang="en-US" sz="1400" dirty="0" err="1">
                <a:solidFill>
                  <a:schemeClr val="bg1">
                    <a:lumMod val="50000"/>
                  </a:schemeClr>
                </a:solidFill>
              </a:rPr>
              <a:t>Cgraph</a:t>
            </a:r>
            <a:r>
              <a:rPr lang="zh-CN" altLang="fr-FR" sz="1400" dirty="0">
                <a:solidFill>
                  <a:schemeClr val="bg1">
                    <a:lumMod val="50000"/>
                  </a:schemeClr>
                </a:solidFill>
              </a:rPr>
              <a:t>的构建；</a:t>
            </a:r>
            <a:endParaRPr lang="fr-FR" sz="1400" dirty="0">
              <a:solidFill>
                <a:schemeClr val="bg1">
                  <a:lumMod val="50000"/>
                </a:schemeClr>
              </a:solidFill>
            </a:endParaRPr>
          </a:p>
          <a:p>
            <a:pPr marL="1005840" lvl="2" indent="-457200">
              <a:spcBef>
                <a:spcPts val="800"/>
              </a:spcBef>
              <a:buClr>
                <a:schemeClr val="tx1"/>
              </a:buClr>
              <a:buFont typeface="+mj-ea"/>
              <a:buAutoNum type="circleNumDbPlain"/>
            </a:pPr>
            <a:r>
              <a:rPr lang="zh-CN" altLang="en-US" sz="1800" b="1" dirty="0" smtClean="0"/>
              <a:t>生成</a:t>
            </a:r>
            <a:r>
              <a:rPr lang="en-US" altLang="zh-CN" sz="1800" b="1" dirty="0" smtClean="0"/>
              <a:t>Oozie</a:t>
            </a:r>
            <a:r>
              <a:rPr lang="zh-CN" altLang="en-US" sz="1800" b="1" dirty="0" smtClean="0"/>
              <a:t>配置文件</a:t>
            </a:r>
            <a:r>
              <a:rPr lang="zh-CN" altLang="en-US" sz="1400" dirty="0"/>
              <a:t>：</a:t>
            </a:r>
            <a:r>
              <a:rPr lang="zh-CN" altLang="fr-FR" sz="1400" dirty="0" smtClean="0">
                <a:solidFill>
                  <a:schemeClr val="bg1">
                    <a:lumMod val="50000"/>
                  </a:schemeClr>
                </a:solidFill>
              </a:rPr>
              <a:t>根据</a:t>
            </a:r>
            <a:r>
              <a:rPr lang="en-US" sz="1400" dirty="0" err="1">
                <a:solidFill>
                  <a:schemeClr val="bg1">
                    <a:lumMod val="50000"/>
                  </a:schemeClr>
                </a:solidFill>
              </a:rPr>
              <a:t>Oozie</a:t>
            </a:r>
            <a:r>
              <a:rPr lang="zh-CN" altLang="fr-FR" sz="1400" dirty="0">
                <a:solidFill>
                  <a:schemeClr val="bg1">
                    <a:lumMod val="50000"/>
                  </a:schemeClr>
                </a:solidFill>
              </a:rPr>
              <a:t>的</a:t>
            </a:r>
            <a:r>
              <a:rPr lang="en-US" sz="1400" dirty="0">
                <a:solidFill>
                  <a:schemeClr val="bg1">
                    <a:lumMod val="50000"/>
                  </a:schemeClr>
                </a:solidFill>
              </a:rPr>
              <a:t>Xml</a:t>
            </a:r>
            <a:r>
              <a:rPr lang="zh-CN" altLang="fr-FR" sz="1400" dirty="0">
                <a:solidFill>
                  <a:schemeClr val="bg1">
                    <a:lumMod val="50000"/>
                  </a:schemeClr>
                </a:solidFill>
              </a:rPr>
              <a:t>规范，将图</a:t>
            </a:r>
            <a:r>
              <a:rPr lang="en-US" sz="1400" i="1" dirty="0" err="1">
                <a:solidFill>
                  <a:schemeClr val="bg1">
                    <a:lumMod val="50000"/>
                  </a:schemeClr>
                </a:solidFill>
              </a:rPr>
              <a:t>Cgraph</a:t>
            </a:r>
            <a:r>
              <a:rPr lang="zh-CN" altLang="fr-FR" sz="1400" dirty="0">
                <a:solidFill>
                  <a:schemeClr val="bg1">
                    <a:lumMod val="50000"/>
                  </a:schemeClr>
                </a:solidFill>
              </a:rPr>
              <a:t>直译成</a:t>
            </a:r>
            <a:r>
              <a:rPr lang="en-US" sz="1400" dirty="0" err="1">
                <a:solidFill>
                  <a:schemeClr val="bg1">
                    <a:lumMod val="50000"/>
                  </a:schemeClr>
                </a:solidFill>
              </a:rPr>
              <a:t>Oozie</a:t>
            </a:r>
            <a:r>
              <a:rPr lang="zh-CN" altLang="fr-FR" sz="1400" dirty="0">
                <a:solidFill>
                  <a:schemeClr val="bg1">
                    <a:lumMod val="50000"/>
                  </a:schemeClr>
                </a:solidFill>
              </a:rPr>
              <a:t>配置文件。</a:t>
            </a:r>
            <a:endParaRPr lang="fr-FR" sz="1400" dirty="0">
              <a:solidFill>
                <a:schemeClr val="bg1">
                  <a:lumMod val="50000"/>
                </a:schemeClr>
              </a:solidFill>
            </a:endParaRPr>
          </a:p>
        </p:txBody>
      </p:sp>
    </p:spTree>
    <p:extLst>
      <p:ext uri="{BB962C8B-B14F-4D97-AF65-F5344CB8AC3E}">
        <p14:creationId xmlns:p14="http://schemas.microsoft.com/office/powerpoint/2010/main" val="3916932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r>
              <a:rPr lang="zh-CN" altLang="en-US" dirty="0" smtClean="0"/>
              <a:t>③数据节点删除</a:t>
            </a:r>
            <a:endParaRPr lang="en-US" altLang="zh-CN" dirty="0" smtClean="0"/>
          </a:p>
          <a:p>
            <a:pPr lvl="1"/>
            <a:r>
              <a:rPr lang="zh-CN" altLang="en-US" dirty="0" smtClean="0"/>
              <a:t>删除</a:t>
            </a:r>
            <a:r>
              <a:rPr lang="en-US" altLang="zh-CN" dirty="0"/>
              <a:t>Dgraph</a:t>
            </a:r>
            <a:r>
              <a:rPr lang="zh-CN" altLang="en-US" dirty="0"/>
              <a:t>中所有的数据</a:t>
            </a:r>
            <a:r>
              <a:rPr lang="zh-CN" altLang="en-US" dirty="0" smtClean="0"/>
              <a:t>节点，并传递配置信息；</a:t>
            </a:r>
            <a:endParaRPr lang="en-US" altLang="zh-CN" dirty="0" smtClean="0"/>
          </a:p>
          <a:p>
            <a:pPr lvl="2"/>
            <a:r>
              <a:rPr lang="zh-CN" altLang="en-US" dirty="0" smtClean="0"/>
              <a:t>将</a:t>
            </a:r>
            <a:r>
              <a:rPr lang="en-US" altLang="zh-CN" dirty="0" smtClean="0"/>
              <a:t>Source</a:t>
            </a:r>
            <a:r>
              <a:rPr lang="zh-CN" altLang="en-US" dirty="0" smtClean="0"/>
              <a:t>组件的资源配置参数传递给接下来的功能组件；</a:t>
            </a:r>
            <a:endParaRPr lang="en-US" altLang="zh-CN" dirty="0" smtClean="0"/>
          </a:p>
          <a:p>
            <a:pPr lvl="2"/>
            <a:r>
              <a:rPr lang="zh-CN" altLang="en-US" dirty="0" smtClean="0"/>
              <a:t>将</a:t>
            </a:r>
            <a:r>
              <a:rPr lang="en-US" altLang="zh-CN" dirty="0" err="1" smtClean="0"/>
              <a:t>Dest</a:t>
            </a:r>
            <a:r>
              <a:rPr lang="zh-CN" altLang="en-US" dirty="0" smtClean="0"/>
              <a:t>组件的资源配置参数传递给上一个功能组件；</a:t>
            </a:r>
            <a:endParaRPr lang="en-US" altLang="zh-CN" dirty="0" smtClean="0"/>
          </a:p>
          <a:p>
            <a:pPr lvl="2"/>
            <a:r>
              <a:rPr lang="zh-CN" altLang="en-US" dirty="0" smtClean="0"/>
              <a:t>将数据复制节点的配置参数传递给接下来的组件</a:t>
            </a:r>
            <a:endParaRPr lang="en-US" altLang="zh-CN" dirty="0" smtClean="0"/>
          </a:p>
          <a:p>
            <a:pPr lvl="1"/>
            <a:r>
              <a:rPr lang="zh-CN" altLang="en-US" dirty="0" smtClean="0"/>
              <a:t>自动</a:t>
            </a:r>
            <a:r>
              <a:rPr lang="zh-CN" altLang="en-US" dirty="0"/>
              <a:t>生成</a:t>
            </a:r>
            <a:r>
              <a:rPr lang="en-US" altLang="zh-CN" dirty="0"/>
              <a:t>Dgraph</a:t>
            </a:r>
            <a:r>
              <a:rPr lang="zh-CN" altLang="en-US" dirty="0"/>
              <a:t>中间</a:t>
            </a:r>
            <a:r>
              <a:rPr lang="zh-CN" altLang="en-US" dirty="0" smtClean="0"/>
              <a:t>数据的配置</a:t>
            </a:r>
            <a:r>
              <a:rPr lang="zh-CN" altLang="en-US" dirty="0"/>
              <a:t>信息；</a:t>
            </a:r>
            <a:endParaRPr lang="en-US" altLang="zh-CN" dirty="0"/>
          </a:p>
          <a:p>
            <a:pPr lvl="1"/>
            <a:endParaRPr lang="zh-CN" altLang="en-US" dirty="0"/>
          </a:p>
          <a:p>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919468"/>
            <a:ext cx="7200800" cy="2178143"/>
          </a:xfrm>
          <a:prstGeom prst="rect">
            <a:avLst/>
          </a:prstGeom>
          <a:ln>
            <a:solidFill>
              <a:schemeClr val="bg1">
                <a:lumMod val="65000"/>
              </a:schemeClr>
            </a:solidFill>
          </a:ln>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2366134" y="5730587"/>
            <a:ext cx="1197754" cy="369332"/>
          </a:xfrm>
          <a:prstGeom prst="rect">
            <a:avLst/>
          </a:prstGeom>
          <a:noFill/>
        </p:spPr>
        <p:txBody>
          <a:bodyPr wrap="square" rtlCol="0">
            <a:spAutoFit/>
          </a:bodyPr>
          <a:lstStyle/>
          <a:p>
            <a:pPr algn="ctr"/>
            <a:r>
              <a:rPr lang="zh-CN" altLang="en-US" b="1" dirty="0">
                <a:solidFill>
                  <a:srgbClr val="FF0000"/>
                </a:solidFill>
              </a:rPr>
              <a:t>功能</a:t>
            </a:r>
            <a:r>
              <a:rPr lang="zh-CN" altLang="en-US" b="1" dirty="0" smtClean="0">
                <a:solidFill>
                  <a:srgbClr val="FF0000"/>
                </a:solidFill>
              </a:rPr>
              <a:t>组件</a:t>
            </a:r>
            <a:endParaRPr lang="zh-CN" altLang="en-US" b="1" dirty="0">
              <a:solidFill>
                <a:srgbClr val="FF0000"/>
              </a:solidFill>
            </a:endParaRPr>
          </a:p>
        </p:txBody>
      </p:sp>
      <p:cxnSp>
        <p:nvCxnSpPr>
          <p:cNvPr id="6" name="直接箭头连接符 5"/>
          <p:cNvCxnSpPr>
            <a:endCxn id="5" idx="0"/>
          </p:cNvCxnSpPr>
          <p:nvPr/>
        </p:nvCxnSpPr>
        <p:spPr>
          <a:xfrm>
            <a:off x="2736987" y="5082854"/>
            <a:ext cx="228024" cy="647733"/>
          </a:xfrm>
          <a:prstGeom prst="straightConnector1">
            <a:avLst/>
          </a:prstGeom>
          <a:ln w="3810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38078" y="5730587"/>
            <a:ext cx="1197754" cy="369332"/>
          </a:xfrm>
          <a:prstGeom prst="rect">
            <a:avLst/>
          </a:prstGeom>
          <a:noFill/>
        </p:spPr>
        <p:txBody>
          <a:bodyPr wrap="square" rtlCol="0">
            <a:spAutoFit/>
          </a:bodyPr>
          <a:lstStyle/>
          <a:p>
            <a:pPr algn="ctr"/>
            <a:r>
              <a:rPr lang="zh-CN" altLang="en-US" b="1" dirty="0">
                <a:solidFill>
                  <a:srgbClr val="FF0000"/>
                </a:solidFill>
              </a:rPr>
              <a:t>资源</a:t>
            </a:r>
            <a:r>
              <a:rPr lang="zh-CN" altLang="en-US" b="1" dirty="0" smtClean="0">
                <a:solidFill>
                  <a:srgbClr val="FF0000"/>
                </a:solidFill>
              </a:rPr>
              <a:t>组件</a:t>
            </a:r>
            <a:endParaRPr lang="zh-CN" altLang="en-US" b="1" dirty="0">
              <a:solidFill>
                <a:srgbClr val="FF0000"/>
              </a:solidFill>
            </a:endParaRPr>
          </a:p>
        </p:txBody>
      </p:sp>
      <p:cxnSp>
        <p:nvCxnSpPr>
          <p:cNvPr id="10" name="直接箭头连接符 9"/>
          <p:cNvCxnSpPr>
            <a:endCxn id="9" idx="0"/>
          </p:cNvCxnSpPr>
          <p:nvPr/>
        </p:nvCxnSpPr>
        <p:spPr>
          <a:xfrm>
            <a:off x="1360551" y="5082854"/>
            <a:ext cx="176404" cy="647733"/>
          </a:xfrm>
          <a:prstGeom prst="straightConnector1">
            <a:avLst/>
          </a:prstGeom>
          <a:ln w="3810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3936" y="3903091"/>
            <a:ext cx="2637915" cy="369332"/>
          </a:xfrm>
          <a:prstGeom prst="rect">
            <a:avLst/>
          </a:prstGeom>
          <a:solidFill>
            <a:schemeClr val="bg1">
              <a:lumMod val="85000"/>
            </a:schemeClr>
          </a:solidFill>
          <a:ln w="19050">
            <a:solidFill>
              <a:schemeClr val="bg1">
                <a:lumMod val="50000"/>
              </a:schemeClr>
            </a:solidFill>
            <a:prstDash val="dash"/>
          </a:ln>
        </p:spPr>
        <p:txBody>
          <a:bodyPr wrap="square" rtlCol="0">
            <a:spAutoFit/>
          </a:bodyPr>
          <a:lstStyle/>
          <a:p>
            <a:pPr algn="ctr"/>
            <a:r>
              <a:rPr lang="zh-CN" altLang="en-US" dirty="0" smtClean="0"/>
              <a:t>数据分析业务模型实例</a:t>
            </a:r>
            <a:endParaRPr lang="en-US" altLang="zh-CN" dirty="0"/>
          </a:p>
        </p:txBody>
      </p:sp>
      <p:sp>
        <p:nvSpPr>
          <p:cNvPr id="12" name="TextBox 11"/>
          <p:cNvSpPr txBox="1"/>
          <p:nvPr/>
        </p:nvSpPr>
        <p:spPr>
          <a:xfrm>
            <a:off x="8028384" y="4630481"/>
            <a:ext cx="461665" cy="904746"/>
          </a:xfrm>
          <a:prstGeom prst="rect">
            <a:avLst/>
          </a:prstGeom>
          <a:noFill/>
          <a:ln w="12700">
            <a:solidFill>
              <a:schemeClr val="bg1">
                <a:lumMod val="75000"/>
              </a:schemeClr>
            </a:solidFill>
          </a:ln>
        </p:spPr>
        <p:txBody>
          <a:bodyPr vert="eaVert" wrap="square" rtlCol="0" anchor="ctr">
            <a:spAutoFit/>
          </a:bodyPr>
          <a:lstStyle/>
          <a:p>
            <a:pPr algn="ctr"/>
            <a:r>
              <a:rPr lang="zh-CN" altLang="en-US" dirty="0" smtClean="0"/>
              <a:t>数据流</a:t>
            </a:r>
            <a:endParaRPr lang="zh-CN" altLang="en-US" dirty="0"/>
          </a:p>
        </p:txBody>
      </p:sp>
      <p:sp>
        <p:nvSpPr>
          <p:cNvPr id="13" name="乘号 12"/>
          <p:cNvSpPr/>
          <p:nvPr/>
        </p:nvSpPr>
        <p:spPr>
          <a:xfrm>
            <a:off x="899592" y="4160340"/>
            <a:ext cx="697898" cy="1291507"/>
          </a:xfrm>
          <a:prstGeom prst="mathMultiply">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 name="乘号 13"/>
          <p:cNvSpPr/>
          <p:nvPr/>
        </p:nvSpPr>
        <p:spPr>
          <a:xfrm>
            <a:off x="7092280" y="3717032"/>
            <a:ext cx="697898" cy="1291507"/>
          </a:xfrm>
          <a:prstGeom prst="mathMultiply">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5" name="乘号 14"/>
          <p:cNvSpPr/>
          <p:nvPr/>
        </p:nvSpPr>
        <p:spPr>
          <a:xfrm>
            <a:off x="7092280" y="5082854"/>
            <a:ext cx="697898" cy="1291507"/>
          </a:xfrm>
          <a:prstGeom prst="mathMultiply">
            <a:avLst/>
          </a:prstGeom>
          <a:solidFill>
            <a:srgbClr val="FF000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2" name="上弧形箭头 21"/>
          <p:cNvSpPr/>
          <p:nvPr/>
        </p:nvSpPr>
        <p:spPr>
          <a:xfrm>
            <a:off x="6300192" y="3903091"/>
            <a:ext cx="720080" cy="324620"/>
          </a:xfrm>
          <a:prstGeom prst="curvedDownArrow">
            <a:avLst/>
          </a:prstGeom>
          <a:solidFill>
            <a:srgbClr val="FF0000"/>
          </a:solidFill>
          <a:ln>
            <a:solidFill>
              <a:srgbClr val="FF0000"/>
            </a:solidFill>
          </a:ln>
          <a:scene3d>
            <a:camera prst="orthographicFront">
              <a:rot lat="0" lon="10799999"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上弧形箭头 28"/>
          <p:cNvSpPr/>
          <p:nvPr/>
        </p:nvSpPr>
        <p:spPr>
          <a:xfrm>
            <a:off x="6352567" y="5235823"/>
            <a:ext cx="720080" cy="309443"/>
          </a:xfrm>
          <a:prstGeom prst="curvedDownArrow">
            <a:avLst/>
          </a:prstGeom>
          <a:solidFill>
            <a:srgbClr val="FF0000"/>
          </a:solidFill>
          <a:ln>
            <a:solidFill>
              <a:srgbClr val="FF0000"/>
            </a:solidFill>
          </a:ln>
          <a:scene3d>
            <a:camera prst="orthographicFront">
              <a:rot lat="0" lon="10799999"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上弧形箭头 35"/>
          <p:cNvSpPr/>
          <p:nvPr/>
        </p:nvSpPr>
        <p:spPr>
          <a:xfrm>
            <a:off x="1665025" y="4272423"/>
            <a:ext cx="720080" cy="331234"/>
          </a:xfrm>
          <a:prstGeom prst="curvedDownArrow">
            <a:avLst/>
          </a:prstGeom>
          <a:solidFill>
            <a:srgbClr val="FF0000"/>
          </a:solidFill>
          <a:ln>
            <a:solidFill>
              <a:srgbClr val="FF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上弧形箭头 37"/>
          <p:cNvSpPr/>
          <p:nvPr/>
        </p:nvSpPr>
        <p:spPr>
          <a:xfrm rot="-600000">
            <a:off x="3268257" y="3961856"/>
            <a:ext cx="1957220" cy="492552"/>
          </a:xfrm>
          <a:prstGeom prst="curvedDownArrow">
            <a:avLst/>
          </a:prstGeom>
          <a:solidFill>
            <a:srgbClr val="FF0000"/>
          </a:solidFill>
          <a:ln>
            <a:solidFill>
              <a:srgbClr val="FF00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上弧形箭头 38"/>
          <p:cNvSpPr/>
          <p:nvPr/>
        </p:nvSpPr>
        <p:spPr>
          <a:xfrm rot="1320000">
            <a:off x="3129221" y="5437536"/>
            <a:ext cx="2204764" cy="492552"/>
          </a:xfrm>
          <a:prstGeom prst="curvedDownArrow">
            <a:avLst/>
          </a:prstGeom>
          <a:solidFill>
            <a:srgbClr val="FF0000"/>
          </a:solidFill>
          <a:ln>
            <a:solidFill>
              <a:srgbClr val="FF0000"/>
            </a:solidFill>
          </a:ln>
          <a:scene3d>
            <a:camera prst="orthographicFront">
              <a:rot lat="1080000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1963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1000" fill="hold"/>
                                        <p:tgtEl>
                                          <p:spTgt spid="22"/>
                                        </p:tgtEl>
                                        <p:attrNameLst>
                                          <p:attrName>ppt_w</p:attrName>
                                        </p:attrNameLst>
                                      </p:cBhvr>
                                      <p:tavLst>
                                        <p:tav tm="0">
                                          <p:val>
                                            <p:fltVal val="0"/>
                                          </p:val>
                                        </p:tav>
                                        <p:tav tm="100000">
                                          <p:val>
                                            <p:strVal val="#ppt_w"/>
                                          </p:val>
                                        </p:tav>
                                      </p:tavLst>
                                    </p:anim>
                                    <p:anim calcmode="lin" valueType="num">
                                      <p:cBhvr>
                                        <p:cTn id="19" dur="1000" fill="hold"/>
                                        <p:tgtEl>
                                          <p:spTgt spid="22"/>
                                        </p:tgtEl>
                                        <p:attrNameLst>
                                          <p:attrName>ppt_h</p:attrName>
                                        </p:attrNameLst>
                                      </p:cBhvr>
                                      <p:tavLst>
                                        <p:tav tm="0">
                                          <p:val>
                                            <p:fltVal val="0"/>
                                          </p:val>
                                        </p:tav>
                                        <p:tav tm="100000">
                                          <p:val>
                                            <p:strVal val="#ppt_h"/>
                                          </p:val>
                                        </p:tav>
                                      </p:tavLst>
                                    </p:anim>
                                    <p:anim calcmode="lin" valueType="num">
                                      <p:cBhvr>
                                        <p:cTn id="20" dur="1000" fill="hold"/>
                                        <p:tgtEl>
                                          <p:spTgt spid="22"/>
                                        </p:tgtEl>
                                        <p:attrNameLst>
                                          <p:attrName>style.rotation</p:attrName>
                                        </p:attrNameLst>
                                      </p:cBhvr>
                                      <p:tavLst>
                                        <p:tav tm="0">
                                          <p:val>
                                            <p:fltVal val="90"/>
                                          </p:val>
                                        </p:tav>
                                        <p:tav tm="100000">
                                          <p:val>
                                            <p:fltVal val="0"/>
                                          </p:val>
                                        </p:tav>
                                      </p:tavLst>
                                    </p:anim>
                                    <p:animEffect transition="in" filter="fade">
                                      <p:cBhvr>
                                        <p:cTn id="21" dur="1000"/>
                                        <p:tgtEl>
                                          <p:spTgt spid="22"/>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1000" fill="hold"/>
                                        <p:tgtEl>
                                          <p:spTgt spid="29"/>
                                        </p:tgtEl>
                                        <p:attrNameLst>
                                          <p:attrName>ppt_w</p:attrName>
                                        </p:attrNameLst>
                                      </p:cBhvr>
                                      <p:tavLst>
                                        <p:tav tm="0">
                                          <p:val>
                                            <p:fltVal val="0"/>
                                          </p:val>
                                        </p:tav>
                                        <p:tav tm="100000">
                                          <p:val>
                                            <p:strVal val="#ppt_w"/>
                                          </p:val>
                                        </p:tav>
                                      </p:tavLst>
                                    </p:anim>
                                    <p:anim calcmode="lin" valueType="num">
                                      <p:cBhvr>
                                        <p:cTn id="25" dur="1000" fill="hold"/>
                                        <p:tgtEl>
                                          <p:spTgt spid="29"/>
                                        </p:tgtEl>
                                        <p:attrNameLst>
                                          <p:attrName>ppt_h</p:attrName>
                                        </p:attrNameLst>
                                      </p:cBhvr>
                                      <p:tavLst>
                                        <p:tav tm="0">
                                          <p:val>
                                            <p:fltVal val="0"/>
                                          </p:val>
                                        </p:tav>
                                        <p:tav tm="100000">
                                          <p:val>
                                            <p:strVal val="#ppt_h"/>
                                          </p:val>
                                        </p:tav>
                                      </p:tavLst>
                                    </p:anim>
                                    <p:anim calcmode="lin" valueType="num">
                                      <p:cBhvr>
                                        <p:cTn id="26" dur="1000" fill="hold"/>
                                        <p:tgtEl>
                                          <p:spTgt spid="29"/>
                                        </p:tgtEl>
                                        <p:attrNameLst>
                                          <p:attrName>style.rotation</p:attrName>
                                        </p:attrNameLst>
                                      </p:cBhvr>
                                      <p:tavLst>
                                        <p:tav tm="0">
                                          <p:val>
                                            <p:fltVal val="90"/>
                                          </p:val>
                                        </p:tav>
                                        <p:tav tm="100000">
                                          <p:val>
                                            <p:fltVal val="0"/>
                                          </p:val>
                                        </p:tav>
                                      </p:tavLst>
                                    </p:anim>
                                    <p:animEffect transition="in" filter="fade">
                                      <p:cBhvr>
                                        <p:cTn id="27" dur="1000"/>
                                        <p:tgtEl>
                                          <p:spTgt spid="29"/>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1000" fill="hold"/>
                                        <p:tgtEl>
                                          <p:spTgt spid="36"/>
                                        </p:tgtEl>
                                        <p:attrNameLst>
                                          <p:attrName>ppt_w</p:attrName>
                                        </p:attrNameLst>
                                      </p:cBhvr>
                                      <p:tavLst>
                                        <p:tav tm="0">
                                          <p:val>
                                            <p:fltVal val="0"/>
                                          </p:val>
                                        </p:tav>
                                        <p:tav tm="100000">
                                          <p:val>
                                            <p:strVal val="#ppt_w"/>
                                          </p:val>
                                        </p:tav>
                                      </p:tavLst>
                                    </p:anim>
                                    <p:anim calcmode="lin" valueType="num">
                                      <p:cBhvr>
                                        <p:cTn id="31" dur="1000" fill="hold"/>
                                        <p:tgtEl>
                                          <p:spTgt spid="36"/>
                                        </p:tgtEl>
                                        <p:attrNameLst>
                                          <p:attrName>ppt_h</p:attrName>
                                        </p:attrNameLst>
                                      </p:cBhvr>
                                      <p:tavLst>
                                        <p:tav tm="0">
                                          <p:val>
                                            <p:fltVal val="0"/>
                                          </p:val>
                                        </p:tav>
                                        <p:tav tm="100000">
                                          <p:val>
                                            <p:strVal val="#ppt_h"/>
                                          </p:val>
                                        </p:tav>
                                      </p:tavLst>
                                    </p:anim>
                                    <p:anim calcmode="lin" valueType="num">
                                      <p:cBhvr>
                                        <p:cTn id="32" dur="1000" fill="hold"/>
                                        <p:tgtEl>
                                          <p:spTgt spid="36"/>
                                        </p:tgtEl>
                                        <p:attrNameLst>
                                          <p:attrName>style.rotation</p:attrName>
                                        </p:attrNameLst>
                                      </p:cBhvr>
                                      <p:tavLst>
                                        <p:tav tm="0">
                                          <p:val>
                                            <p:fltVal val="90"/>
                                          </p:val>
                                        </p:tav>
                                        <p:tav tm="100000">
                                          <p:val>
                                            <p:fltVal val="0"/>
                                          </p:val>
                                        </p:tav>
                                      </p:tavLst>
                                    </p:anim>
                                    <p:animEffect transition="in" filter="fade">
                                      <p:cBhvr>
                                        <p:cTn id="33" dur="1000"/>
                                        <p:tgtEl>
                                          <p:spTgt spid="3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fill="hold"/>
                                        <p:tgtEl>
                                          <p:spTgt spid="38"/>
                                        </p:tgtEl>
                                        <p:attrNameLst>
                                          <p:attrName>ppt_w</p:attrName>
                                        </p:attrNameLst>
                                      </p:cBhvr>
                                      <p:tavLst>
                                        <p:tav tm="0">
                                          <p:val>
                                            <p:fltVal val="0"/>
                                          </p:val>
                                        </p:tav>
                                        <p:tav tm="100000">
                                          <p:val>
                                            <p:strVal val="#ppt_w"/>
                                          </p:val>
                                        </p:tav>
                                      </p:tavLst>
                                    </p:anim>
                                    <p:anim calcmode="lin" valueType="num">
                                      <p:cBhvr>
                                        <p:cTn id="37" dur="1000" fill="hold"/>
                                        <p:tgtEl>
                                          <p:spTgt spid="38"/>
                                        </p:tgtEl>
                                        <p:attrNameLst>
                                          <p:attrName>ppt_h</p:attrName>
                                        </p:attrNameLst>
                                      </p:cBhvr>
                                      <p:tavLst>
                                        <p:tav tm="0">
                                          <p:val>
                                            <p:fltVal val="0"/>
                                          </p:val>
                                        </p:tav>
                                        <p:tav tm="100000">
                                          <p:val>
                                            <p:strVal val="#ppt_h"/>
                                          </p:val>
                                        </p:tav>
                                      </p:tavLst>
                                    </p:anim>
                                    <p:anim calcmode="lin" valueType="num">
                                      <p:cBhvr>
                                        <p:cTn id="38" dur="1000" fill="hold"/>
                                        <p:tgtEl>
                                          <p:spTgt spid="38"/>
                                        </p:tgtEl>
                                        <p:attrNameLst>
                                          <p:attrName>style.rotation</p:attrName>
                                        </p:attrNameLst>
                                      </p:cBhvr>
                                      <p:tavLst>
                                        <p:tav tm="0">
                                          <p:val>
                                            <p:fltVal val="90"/>
                                          </p:val>
                                        </p:tav>
                                        <p:tav tm="100000">
                                          <p:val>
                                            <p:fltVal val="0"/>
                                          </p:val>
                                        </p:tav>
                                      </p:tavLst>
                                    </p:anim>
                                    <p:animEffect transition="in" filter="fade">
                                      <p:cBhvr>
                                        <p:cTn id="39" dur="1000"/>
                                        <p:tgtEl>
                                          <p:spTgt spid="38"/>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 calcmode="lin" valueType="num">
                                      <p:cBhvr>
                                        <p:cTn id="44" dur="1000" fill="hold"/>
                                        <p:tgtEl>
                                          <p:spTgt spid="39"/>
                                        </p:tgtEl>
                                        <p:attrNameLst>
                                          <p:attrName>style.rotation</p:attrName>
                                        </p:attrNameLst>
                                      </p:cBhvr>
                                      <p:tavLst>
                                        <p:tav tm="0">
                                          <p:val>
                                            <p:fltVal val="90"/>
                                          </p:val>
                                        </p:tav>
                                        <p:tav tm="100000">
                                          <p:val>
                                            <p:fltVal val="0"/>
                                          </p:val>
                                        </p:tav>
                                      </p:tavLst>
                                    </p:anim>
                                    <p:animEffect transition="in" filter="fade">
                                      <p:cBhvr>
                                        <p:cTn id="45"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2" grpId="0" animBg="1"/>
      <p:bldP spid="29" grpId="0" animBg="1"/>
      <p:bldP spid="36" grpId="0" animBg="1"/>
      <p:bldP spid="38"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r>
              <a:rPr lang="zh-CN" altLang="en-US" dirty="0" smtClean="0"/>
              <a:t>④删除</a:t>
            </a:r>
            <a:r>
              <a:rPr lang="en-US" altLang="zh-CN" dirty="0" smtClean="0"/>
              <a:t>Dgraph</a:t>
            </a:r>
            <a:r>
              <a:rPr lang="zh-CN" altLang="en-US" dirty="0" smtClean="0"/>
              <a:t>中的冗余边</a:t>
            </a:r>
            <a:endParaRPr lang="en-US" altLang="zh-CN" dirty="0" smtClean="0"/>
          </a:p>
          <a:p>
            <a:pPr lvl="1"/>
            <a:r>
              <a:rPr lang="zh-CN" altLang="en-US" dirty="0" smtClean="0"/>
              <a:t>冗余边定义：删除后不影响节点间的拓扑关系的边。</a:t>
            </a:r>
            <a:endParaRPr lang="en-US" altLang="zh-CN" dirty="0" smtClean="0"/>
          </a:p>
          <a:p>
            <a:pPr lvl="1"/>
            <a:r>
              <a:rPr lang="zh-CN" altLang="en-US" dirty="0"/>
              <a:t>冗余边</a:t>
            </a:r>
            <a:r>
              <a:rPr lang="zh-CN" altLang="en-US" dirty="0" smtClean="0"/>
              <a:t>举例：</a:t>
            </a:r>
            <a:endParaRPr lang="en-US" altLang="zh-CN" dirty="0" smtClean="0"/>
          </a:p>
          <a:p>
            <a:pPr lvl="2"/>
            <a:r>
              <a:rPr lang="zh-CN" altLang="en-US" dirty="0" smtClean="0"/>
              <a:t>图</a:t>
            </a:r>
            <a:r>
              <a:rPr lang="en-US" altLang="zh-CN" dirty="0" smtClean="0"/>
              <a:t>-</a:t>
            </a:r>
            <a:r>
              <a:rPr lang="en-US" altLang="zh-CN" dirty="0" smtClean="0">
                <a:latin typeface="Cambria Math" pitchFamily="18" charset="0"/>
                <a:ea typeface="Cambria Math" pitchFamily="18" charset="0"/>
              </a:rPr>
              <a:t>1</a:t>
            </a:r>
            <a:r>
              <a:rPr lang="zh-CN" altLang="en-US" dirty="0" smtClean="0"/>
              <a:t>中的边</a:t>
            </a:r>
            <a:r>
              <a:rPr lang="en-US" altLang="zh-CN" dirty="0" smtClean="0">
                <a:solidFill>
                  <a:srgbClr val="FF0000"/>
                </a:solidFill>
              </a:rPr>
              <a:t>A</a:t>
            </a:r>
            <a:r>
              <a:rPr lang="zh-CN" altLang="en-US" dirty="0" smtClean="0"/>
              <a:t>为冗余边；</a:t>
            </a:r>
            <a:endParaRPr lang="en-US" altLang="zh-CN" dirty="0" smtClean="0"/>
          </a:p>
          <a:p>
            <a:pPr lvl="2"/>
            <a:r>
              <a:rPr lang="zh-CN" altLang="en-US" dirty="0" smtClean="0"/>
              <a:t>图</a:t>
            </a:r>
            <a:r>
              <a:rPr lang="en-US" altLang="zh-CN" dirty="0" smtClean="0">
                <a:latin typeface="Cambria Math" pitchFamily="18" charset="0"/>
                <a:ea typeface="Cambria Math" pitchFamily="18" charset="0"/>
              </a:rPr>
              <a:t>-2</a:t>
            </a:r>
            <a:r>
              <a:rPr lang="zh-CN" altLang="en-US" dirty="0" smtClean="0"/>
              <a:t>中的边</a:t>
            </a:r>
            <a:r>
              <a:rPr lang="en-US" altLang="zh-CN" dirty="0" smtClean="0">
                <a:solidFill>
                  <a:srgbClr val="FF0000"/>
                </a:solidFill>
              </a:rPr>
              <a:t>B</a:t>
            </a:r>
            <a:r>
              <a:rPr lang="zh-CN" altLang="en-US" dirty="0" smtClean="0"/>
              <a:t>或者</a:t>
            </a:r>
            <a:r>
              <a:rPr lang="en-US" altLang="zh-CN" dirty="0" smtClean="0">
                <a:solidFill>
                  <a:srgbClr val="FF0000"/>
                </a:solidFill>
              </a:rPr>
              <a:t>C</a:t>
            </a:r>
            <a:r>
              <a:rPr lang="zh-CN" altLang="en-US" dirty="0" smtClean="0"/>
              <a:t>为冗余边。</a:t>
            </a:r>
            <a:endParaRPr lang="en-US" altLang="zh-CN" dirty="0" smtClean="0"/>
          </a:p>
          <a:p>
            <a:pPr lvl="2"/>
            <a:r>
              <a:rPr lang="zh-CN" altLang="en-US" dirty="0" smtClean="0"/>
              <a:t>图</a:t>
            </a:r>
            <a:r>
              <a:rPr lang="en-US" altLang="zh-CN" dirty="0" smtClean="0"/>
              <a:t>-3</a:t>
            </a:r>
            <a:r>
              <a:rPr lang="zh-CN" altLang="en-US" dirty="0" smtClean="0"/>
              <a:t>中没有冗余边。</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p:txBody>
      </p:sp>
      <p:pic>
        <p:nvPicPr>
          <p:cNvPr id="163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203779"/>
            <a:ext cx="8208912" cy="17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05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smtClean="0"/>
              <a:t>传统数据分析</a:t>
            </a:r>
            <a:r>
              <a:rPr lang="fr-FR" altLang="zh-CN" dirty="0" smtClean="0"/>
              <a:t>VS</a:t>
            </a:r>
            <a:r>
              <a:rPr lang="zh-CN" altLang="fr-FR" dirty="0" smtClean="0"/>
              <a:t>大数据分析 </a:t>
            </a:r>
            <a:endParaRPr lang="fr-FR" dirty="0"/>
          </a:p>
        </p:txBody>
      </p:sp>
      <p:sp>
        <p:nvSpPr>
          <p:cNvPr id="3" name="内容占位符 2"/>
          <p:cNvSpPr>
            <a:spLocks noGrp="1"/>
          </p:cNvSpPr>
          <p:nvPr>
            <p:ph sz="quarter" idx="1"/>
          </p:nvPr>
        </p:nvSpPr>
        <p:spPr/>
        <p:txBody>
          <a:bodyPr>
            <a:normAutofit fontScale="77500" lnSpcReduction="20000"/>
          </a:bodyPr>
          <a:lstStyle/>
          <a:p>
            <a:r>
              <a:rPr lang="zh-CN" altLang="en-US" dirty="0" smtClean="0"/>
              <a:t>数据分析</a:t>
            </a:r>
            <a:endParaRPr lang="en-US" altLang="zh-CN" dirty="0" smtClean="0"/>
          </a:p>
          <a:p>
            <a:pPr lvl="1"/>
            <a:r>
              <a:rPr lang="zh-CN" altLang="en-US" dirty="0"/>
              <a:t>数据分析</a:t>
            </a:r>
            <a:r>
              <a:rPr lang="zh-CN" altLang="en-US" dirty="0" smtClean="0"/>
              <a:t>是企业用来洞察数据的工具，帮助企业结合</a:t>
            </a:r>
            <a:r>
              <a:rPr lang="zh-CN" altLang="en-US" dirty="0"/>
              <a:t>领域知识创建报表和分析模型</a:t>
            </a:r>
            <a:r>
              <a:rPr lang="zh-CN" altLang="en-US" dirty="0" smtClean="0"/>
              <a:t>，辅助</a:t>
            </a:r>
            <a:r>
              <a:rPr lang="zh-CN" altLang="en-US" dirty="0"/>
              <a:t>企业做出决策。</a:t>
            </a:r>
            <a:endParaRPr lang="en-US" altLang="zh-CN" dirty="0" smtClean="0"/>
          </a:p>
          <a:p>
            <a:pPr lvl="1"/>
            <a:r>
              <a:rPr lang="zh-CN" altLang="fr-FR" dirty="0"/>
              <a:t>包括：数据采集和</a:t>
            </a:r>
            <a:r>
              <a:rPr lang="fr-FR" altLang="zh-CN" dirty="0"/>
              <a:t>ETL</a:t>
            </a:r>
            <a:r>
              <a:rPr lang="zh-CN" altLang="fr-FR" dirty="0"/>
              <a:t>；数据存取；统计分析；数据挖掘；数据展示</a:t>
            </a:r>
            <a:endParaRPr lang="fr-FR" altLang="zh-CN" dirty="0"/>
          </a:p>
          <a:p>
            <a:endParaRPr lang="en-US" altLang="zh-CN" dirty="0" smtClean="0"/>
          </a:p>
          <a:p>
            <a:r>
              <a:rPr lang="zh-CN" altLang="fr-FR" dirty="0" smtClean="0"/>
              <a:t>传统</a:t>
            </a:r>
            <a:r>
              <a:rPr lang="zh-CN" altLang="fr-FR" dirty="0"/>
              <a:t>的数据分</a:t>
            </a:r>
            <a:r>
              <a:rPr lang="zh-CN" altLang="fr-FR" dirty="0" smtClean="0"/>
              <a:t>析：</a:t>
            </a:r>
            <a:endParaRPr lang="fr-FR" altLang="zh-CN" dirty="0" smtClean="0"/>
          </a:p>
          <a:p>
            <a:pPr lvl="1"/>
            <a:r>
              <a:rPr lang="fr-FR" altLang="zh-CN" dirty="0" smtClean="0"/>
              <a:t>IBM</a:t>
            </a:r>
            <a:r>
              <a:rPr lang="zh-CN" altLang="fr-FR" dirty="0"/>
              <a:t>、</a:t>
            </a:r>
            <a:r>
              <a:rPr lang="fr-FR" altLang="zh-CN" dirty="0"/>
              <a:t>SAP</a:t>
            </a:r>
            <a:r>
              <a:rPr lang="zh-CN" altLang="fr-FR" dirty="0"/>
              <a:t>、</a:t>
            </a:r>
            <a:r>
              <a:rPr lang="fr-FR" altLang="zh-CN" dirty="0"/>
              <a:t>oracle</a:t>
            </a:r>
            <a:r>
              <a:rPr lang="zh-CN" altLang="fr-FR" dirty="0"/>
              <a:t>、</a:t>
            </a:r>
            <a:r>
              <a:rPr lang="fr-FR" altLang="zh-CN" dirty="0"/>
              <a:t>Microsoft</a:t>
            </a:r>
            <a:r>
              <a:rPr lang="zh-CN" altLang="fr-FR" dirty="0"/>
              <a:t>、</a:t>
            </a:r>
            <a:r>
              <a:rPr lang="fr-FR" altLang="zh-CN" dirty="0"/>
              <a:t>MicroStrategy</a:t>
            </a:r>
            <a:r>
              <a:rPr lang="zh-CN" altLang="fr-FR" dirty="0"/>
              <a:t>等公司都有自己的商业智能软件</a:t>
            </a:r>
            <a:r>
              <a:rPr lang="zh-CN" altLang="fr-FR" dirty="0" smtClean="0"/>
              <a:t>。</a:t>
            </a:r>
            <a:endParaRPr lang="fr-FR" altLang="zh-CN" dirty="0" smtClean="0"/>
          </a:p>
          <a:p>
            <a:pPr lvl="1"/>
            <a:endParaRPr lang="fr-FR" dirty="0"/>
          </a:p>
          <a:p>
            <a:r>
              <a:rPr lang="zh-CN" altLang="fr-FR" dirty="0" smtClean="0"/>
              <a:t>大数据</a:t>
            </a:r>
            <a:endParaRPr lang="fr-FR" altLang="zh-CN" dirty="0" smtClean="0"/>
          </a:p>
          <a:p>
            <a:pPr lvl="1"/>
            <a:r>
              <a:rPr lang="zh-CN" altLang="en-US" dirty="0"/>
              <a:t>根据</a:t>
            </a:r>
            <a:r>
              <a:rPr lang="fr-FR" altLang="zh-CN" dirty="0" smtClean="0"/>
              <a:t>Gartner</a:t>
            </a:r>
            <a:r>
              <a:rPr lang="zh-CN" altLang="fr-FR" dirty="0"/>
              <a:t>的定义，</a:t>
            </a:r>
            <a:r>
              <a:rPr lang="zh-CN" altLang="fr-FR" dirty="0">
                <a:solidFill>
                  <a:srgbClr val="FF0000"/>
                </a:solidFill>
              </a:rPr>
              <a:t>大数据可以理解为传统的方法和工具无法处理的大量数据。</a:t>
            </a:r>
            <a:r>
              <a:rPr lang="zh-CN" altLang="fr-FR" dirty="0"/>
              <a:t>它定义了那些超出正常处理范围和大小、迫使用户采用非传统处理方法的数据集</a:t>
            </a:r>
            <a:r>
              <a:rPr lang="zh-CN" altLang="fr-FR" dirty="0" smtClean="0"/>
              <a:t>。</a:t>
            </a:r>
            <a:endParaRPr lang="en-US" altLang="zh-CN" dirty="0" smtClean="0"/>
          </a:p>
          <a:p>
            <a:pPr lvl="1"/>
            <a:endParaRPr lang="en-US" altLang="zh-CN" dirty="0" smtClean="0"/>
          </a:p>
          <a:p>
            <a:r>
              <a:rPr lang="zh-CN" altLang="en-US" dirty="0"/>
              <a:t>大</a:t>
            </a:r>
            <a:r>
              <a:rPr lang="zh-CN" altLang="en-US" dirty="0" smtClean="0"/>
              <a:t>数据分析</a:t>
            </a:r>
            <a:endParaRPr lang="fr-FR" altLang="zh-CN" dirty="0" smtClean="0"/>
          </a:p>
          <a:p>
            <a:pPr lvl="1"/>
            <a:r>
              <a:rPr lang="zh-CN" altLang="fr-FR" dirty="0"/>
              <a:t>开</a:t>
            </a:r>
            <a:r>
              <a:rPr lang="zh-CN" altLang="fr-FR" dirty="0" smtClean="0"/>
              <a:t>源工具</a:t>
            </a:r>
            <a:r>
              <a:rPr lang="fr-FR" altLang="zh-CN" dirty="0" smtClean="0"/>
              <a:t>Hadoop</a:t>
            </a:r>
            <a:r>
              <a:rPr lang="zh-CN" altLang="en-US" dirty="0" smtClean="0"/>
              <a:t>及其生态系统中的其他数据处理，数据分析的工具</a:t>
            </a:r>
            <a:endParaRPr lang="fr-FR" dirty="0" smtClean="0"/>
          </a:p>
        </p:txBody>
      </p:sp>
    </p:spTree>
    <p:extLst>
      <p:ext uri="{BB962C8B-B14F-4D97-AF65-F5344CB8AC3E}">
        <p14:creationId xmlns:p14="http://schemas.microsoft.com/office/powerpoint/2010/main" val="3212408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r>
              <a:rPr lang="zh-CN" altLang="en-US" dirty="0" smtClean="0"/>
              <a:t>④删除</a:t>
            </a:r>
            <a:r>
              <a:rPr lang="en-US" altLang="zh-CN" dirty="0" smtClean="0"/>
              <a:t>Dgraph</a:t>
            </a:r>
            <a:r>
              <a:rPr lang="zh-CN" altLang="en-US" dirty="0" smtClean="0"/>
              <a:t>中的冗余边</a:t>
            </a:r>
            <a:endParaRPr lang="en-US" altLang="zh-CN" dirty="0" smtClean="0"/>
          </a:p>
          <a:p>
            <a:pPr lvl="1"/>
            <a:r>
              <a:rPr lang="zh-CN" altLang="en-US" dirty="0" smtClean="0"/>
              <a:t>冗余边删除算法：</a:t>
            </a:r>
            <a:endParaRPr lang="en-US" altLang="zh-CN" dirty="0" smtClean="0"/>
          </a:p>
          <a:p>
            <a:pPr lvl="2"/>
            <a:r>
              <a:rPr lang="zh-CN" altLang="en-US" dirty="0" smtClean="0"/>
              <a:t>输入：有向无环图</a:t>
            </a:r>
            <a:r>
              <a:rPr lang="en-US" altLang="zh-CN" dirty="0" smtClean="0"/>
              <a:t>G=</a:t>
            </a:r>
            <a:r>
              <a:rPr lang="zh-CN" altLang="en-US" dirty="0" smtClean="0"/>
              <a:t>（</a:t>
            </a:r>
            <a:r>
              <a:rPr lang="en-US" altLang="zh-CN" dirty="0" smtClean="0"/>
              <a:t>V</a:t>
            </a:r>
            <a:r>
              <a:rPr lang="zh-CN" altLang="en-US" dirty="0" smtClean="0"/>
              <a:t>，</a:t>
            </a:r>
            <a:r>
              <a:rPr lang="en-US" altLang="zh-CN" dirty="0" smtClean="0"/>
              <a:t>E</a:t>
            </a:r>
            <a:r>
              <a:rPr lang="zh-CN" altLang="en-US" dirty="0" smtClean="0"/>
              <a:t>），</a:t>
            </a:r>
            <a:r>
              <a:rPr lang="en-US" altLang="zh-CN" dirty="0" smtClean="0"/>
              <a:t>V={v</a:t>
            </a:r>
            <a:r>
              <a:rPr lang="en-US" altLang="zh-CN" baseline="-25000" dirty="0" smtClean="0"/>
              <a:t>1</a:t>
            </a:r>
            <a:r>
              <a:rPr lang="en-US" altLang="zh-CN" dirty="0" smtClean="0"/>
              <a:t>, v</a:t>
            </a:r>
            <a:r>
              <a:rPr lang="en-US" altLang="zh-CN" baseline="-25000" dirty="0" smtClean="0"/>
              <a:t>2</a:t>
            </a:r>
            <a:r>
              <a:rPr lang="en-US" altLang="zh-CN" dirty="0" smtClean="0"/>
              <a:t>, …}</a:t>
            </a:r>
            <a:r>
              <a:rPr lang="zh-CN" altLang="en-US" dirty="0" smtClean="0"/>
              <a:t>，</a:t>
            </a:r>
            <a:r>
              <a:rPr lang="en-US" altLang="zh-CN" dirty="0" smtClean="0"/>
              <a:t>E={e</a:t>
            </a:r>
            <a:r>
              <a:rPr lang="en-US" altLang="zh-CN" baseline="-25000" dirty="0" smtClean="0"/>
              <a:t>1</a:t>
            </a:r>
            <a:r>
              <a:rPr lang="en-US" altLang="zh-CN" dirty="0" smtClean="0"/>
              <a:t>, e</a:t>
            </a:r>
            <a:r>
              <a:rPr lang="en-US" altLang="zh-CN" baseline="-25000" dirty="0" smtClean="0"/>
              <a:t>2</a:t>
            </a:r>
            <a:r>
              <a:rPr lang="en-US" altLang="zh-CN" dirty="0" smtClean="0"/>
              <a:t>, …}</a:t>
            </a:r>
            <a:r>
              <a:rPr lang="zh-CN" altLang="en-US" dirty="0" smtClean="0"/>
              <a:t>，边</a:t>
            </a:r>
            <a:r>
              <a:rPr lang="en-US" altLang="zh-CN" dirty="0"/>
              <a:t>e</a:t>
            </a:r>
            <a:r>
              <a:rPr lang="en-US" altLang="zh-CN" baseline="-25000" dirty="0"/>
              <a:t>i</a:t>
            </a:r>
            <a:r>
              <a:rPr lang="zh-CN" altLang="en-US" dirty="0"/>
              <a:t>连接节点</a:t>
            </a:r>
            <a:r>
              <a:rPr lang="en-US" altLang="zh-CN" dirty="0" smtClean="0"/>
              <a:t>v</a:t>
            </a:r>
            <a:r>
              <a:rPr lang="en-US" altLang="zh-CN" baseline="-25000" dirty="0" smtClean="0"/>
              <a:t>i_s</a:t>
            </a:r>
            <a:r>
              <a:rPr lang="zh-CN" altLang="en-US" dirty="0" smtClean="0"/>
              <a:t>和</a:t>
            </a:r>
            <a:r>
              <a:rPr lang="en-US" altLang="zh-CN" dirty="0" smtClean="0"/>
              <a:t>V</a:t>
            </a:r>
            <a:r>
              <a:rPr lang="en-US" altLang="zh-CN" baseline="-25000" dirty="0" smtClean="0"/>
              <a:t>i_t</a:t>
            </a:r>
            <a:r>
              <a:rPr lang="zh-CN" altLang="en-US" dirty="0" smtClean="0"/>
              <a:t>。</a:t>
            </a:r>
            <a:endParaRPr lang="en-US" altLang="zh-CN" dirty="0" smtClean="0"/>
          </a:p>
          <a:p>
            <a:pPr lvl="2"/>
            <a:r>
              <a:rPr lang="zh-CN" altLang="en-US" dirty="0" smtClean="0"/>
              <a:t>输出：删除冗余边的有向无环图</a:t>
            </a:r>
            <a:r>
              <a:rPr lang="en-US" altLang="zh-CN" dirty="0" smtClean="0"/>
              <a:t>G’</a:t>
            </a:r>
          </a:p>
          <a:p>
            <a:pPr lvl="2"/>
            <a:r>
              <a:rPr lang="zh-CN" altLang="en-US" dirty="0" smtClean="0"/>
              <a:t>算法：</a:t>
            </a:r>
            <a:endParaRPr lang="en-US" altLang="zh-CN" dirty="0" smtClean="0"/>
          </a:p>
          <a:p>
            <a:pPr marL="1211580" lvl="3" indent="-342900">
              <a:buClr>
                <a:srgbClr val="0070C0"/>
              </a:buClr>
              <a:buFont typeface="+mj-ea"/>
              <a:buAutoNum type="circleNumDbPlain"/>
            </a:pPr>
            <a:r>
              <a:rPr lang="en-US" altLang="zh-CN" dirty="0" smtClean="0"/>
              <a:t>For every e</a:t>
            </a:r>
            <a:r>
              <a:rPr lang="en-US" altLang="zh-CN" baseline="-25000" dirty="0" smtClean="0"/>
              <a:t>i</a:t>
            </a:r>
            <a:r>
              <a:rPr lang="en-US" altLang="zh-CN" dirty="0" smtClean="0"/>
              <a:t> in E</a:t>
            </a:r>
          </a:p>
          <a:p>
            <a:pPr marL="1211580" lvl="3" indent="-342900">
              <a:buClr>
                <a:srgbClr val="0070C0"/>
              </a:buClr>
              <a:buFont typeface="+mj-ea"/>
              <a:buAutoNum type="circleNumDbPlain"/>
            </a:pPr>
            <a:r>
              <a:rPr lang="en-US" altLang="zh-CN" dirty="0"/>
              <a:t> </a:t>
            </a:r>
            <a:r>
              <a:rPr lang="en-US" altLang="zh-CN" dirty="0" smtClean="0"/>
              <a:t>   do deep first search from v</a:t>
            </a:r>
            <a:r>
              <a:rPr lang="en-US" altLang="zh-CN" baseline="-25000" dirty="0" smtClean="0"/>
              <a:t>i_s</a:t>
            </a:r>
            <a:r>
              <a:rPr lang="zh-CN" altLang="en-US" dirty="0" smtClean="0"/>
              <a:t>，</a:t>
            </a:r>
            <a:r>
              <a:rPr lang="en-US" altLang="zh-CN" dirty="0" smtClean="0"/>
              <a:t>mark every vertex that visited</a:t>
            </a:r>
          </a:p>
          <a:p>
            <a:pPr marL="1211580" lvl="3" indent="-342900">
              <a:buClr>
                <a:srgbClr val="0070C0"/>
              </a:buClr>
              <a:buFont typeface="+mj-ea"/>
              <a:buAutoNum type="circleNumDbPlain"/>
            </a:pPr>
            <a:r>
              <a:rPr lang="en-US" altLang="zh-CN" dirty="0" smtClean="0"/>
              <a:t>    if V</a:t>
            </a:r>
            <a:r>
              <a:rPr lang="en-US" altLang="zh-CN" baseline="-25000" dirty="0" smtClean="0"/>
              <a:t>i_t</a:t>
            </a:r>
            <a:r>
              <a:rPr lang="en-US" altLang="zh-CN" dirty="0" smtClean="0"/>
              <a:t> is marked then </a:t>
            </a:r>
          </a:p>
          <a:p>
            <a:pPr marL="1211580" lvl="3" indent="-342900">
              <a:buClr>
                <a:srgbClr val="0070C0"/>
              </a:buClr>
              <a:buFont typeface="+mj-ea"/>
              <a:buAutoNum type="circleNumDbPlain"/>
            </a:pPr>
            <a:r>
              <a:rPr lang="en-US" altLang="zh-CN" dirty="0" smtClean="0"/>
              <a:t>          do delete e</a:t>
            </a:r>
            <a:r>
              <a:rPr lang="en-US" altLang="zh-CN" baseline="-25000" dirty="0" smtClean="0"/>
              <a:t>i</a:t>
            </a:r>
            <a:r>
              <a:rPr lang="en-US" altLang="zh-CN" dirty="0" smtClean="0"/>
              <a:t> from E</a:t>
            </a:r>
          </a:p>
          <a:p>
            <a:pPr marL="1211580" lvl="3" indent="-342900">
              <a:buClr>
                <a:srgbClr val="0070C0"/>
              </a:buClr>
              <a:buFont typeface="+mj-ea"/>
              <a:buAutoNum type="circleNumDbPlain"/>
            </a:pPr>
            <a:r>
              <a:rPr lang="en-US" altLang="zh-CN" dirty="0"/>
              <a:t> </a:t>
            </a:r>
            <a:r>
              <a:rPr lang="en-US" altLang="zh-CN" dirty="0" smtClean="0"/>
              <a:t>   endif</a:t>
            </a:r>
          </a:p>
          <a:p>
            <a:pPr marL="1211580" lvl="3" indent="-342900">
              <a:buClr>
                <a:srgbClr val="0070C0"/>
              </a:buClr>
              <a:buFont typeface="+mj-ea"/>
              <a:buAutoNum type="circleNumDbPlain"/>
            </a:pPr>
            <a:r>
              <a:rPr lang="en-US" altLang="zh-CN" dirty="0" smtClean="0"/>
              <a:t>endfor</a:t>
            </a:r>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p:txBody>
      </p:sp>
    </p:spTree>
    <p:extLst>
      <p:ext uri="{BB962C8B-B14F-4D97-AF65-F5344CB8AC3E}">
        <p14:creationId xmlns:p14="http://schemas.microsoft.com/office/powerpoint/2010/main" val="402312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⑤添加</a:t>
            </a:r>
            <a:r>
              <a:rPr lang="en-US" altLang="zh-CN" dirty="0" smtClean="0"/>
              <a:t>Fork/Join</a:t>
            </a:r>
            <a:r>
              <a:rPr lang="zh-CN" altLang="en-US" dirty="0" smtClean="0"/>
              <a:t>节点</a:t>
            </a:r>
            <a:endParaRPr lang="en-US" altLang="zh-CN" dirty="0" smtClean="0"/>
          </a:p>
          <a:p>
            <a:pPr lvl="1"/>
            <a:r>
              <a:rPr lang="en-US" altLang="zh-CN" dirty="0" smtClean="0"/>
              <a:t>Oozie</a:t>
            </a:r>
            <a:r>
              <a:rPr lang="zh-CN" altLang="en-US" dirty="0" smtClean="0"/>
              <a:t>文档中对</a:t>
            </a:r>
            <a:r>
              <a:rPr lang="en-US" altLang="zh-CN" dirty="0" smtClean="0"/>
              <a:t>Fork</a:t>
            </a:r>
            <a:r>
              <a:rPr lang="zh-CN" altLang="en-US" dirty="0" smtClean="0"/>
              <a:t>和</a:t>
            </a:r>
            <a:r>
              <a:rPr lang="en-US" altLang="zh-CN" dirty="0" smtClean="0"/>
              <a:t>Join</a:t>
            </a:r>
            <a:r>
              <a:rPr lang="zh-CN" altLang="en-US" dirty="0" smtClean="0"/>
              <a:t>的解释：</a:t>
            </a:r>
            <a:endParaRPr lang="en-US" altLang="zh-CN" dirty="0" smtClean="0"/>
          </a:p>
          <a:p>
            <a:pPr lvl="2"/>
            <a:r>
              <a:rPr lang="zh-CN" altLang="en-US" i="1" dirty="0">
                <a:solidFill>
                  <a:srgbClr val="0070C0"/>
                </a:solidFill>
              </a:rPr>
              <a:t>“</a:t>
            </a:r>
            <a:r>
              <a:rPr lang="en-US" altLang="zh-CN" i="1" dirty="0" smtClean="0">
                <a:solidFill>
                  <a:srgbClr val="0070C0"/>
                </a:solidFill>
              </a:rPr>
              <a:t>A</a:t>
            </a:r>
            <a:r>
              <a:rPr lang="en-US" altLang="zh-CN" i="1" dirty="0">
                <a:solidFill>
                  <a:srgbClr val="0070C0"/>
                </a:solidFill>
              </a:rPr>
              <a:t> fork node splits one path of execution into multiple concurrent paths of execution</a:t>
            </a:r>
            <a:r>
              <a:rPr lang="en-US" altLang="zh-CN" i="1" dirty="0" smtClean="0">
                <a:solidFill>
                  <a:srgbClr val="0070C0"/>
                </a:solidFill>
              </a:rPr>
              <a:t>.</a:t>
            </a:r>
            <a:r>
              <a:rPr lang="zh-CN" altLang="en-US" i="1" dirty="0" smtClean="0">
                <a:solidFill>
                  <a:srgbClr val="0070C0"/>
                </a:solidFill>
              </a:rPr>
              <a:t>”</a:t>
            </a:r>
            <a:endParaRPr lang="en-US" altLang="zh-CN" i="1" dirty="0" smtClean="0">
              <a:solidFill>
                <a:srgbClr val="0070C0"/>
              </a:solidFill>
            </a:endParaRPr>
          </a:p>
          <a:p>
            <a:pPr lvl="3"/>
            <a:r>
              <a:rPr lang="en-US" altLang="zh-CN" dirty="0"/>
              <a:t>Fork</a:t>
            </a:r>
            <a:r>
              <a:rPr lang="zh-CN" altLang="en-US" dirty="0"/>
              <a:t>节点将一条执行路径并发成多条执行路径</a:t>
            </a:r>
            <a:r>
              <a:rPr lang="zh-CN" altLang="en-US" dirty="0" smtClean="0"/>
              <a:t>。</a:t>
            </a:r>
            <a:endParaRPr lang="en-US" altLang="zh-CN" dirty="0" smtClean="0"/>
          </a:p>
          <a:p>
            <a:pPr lvl="3"/>
            <a:endParaRPr lang="en-US" altLang="zh-CN" dirty="0"/>
          </a:p>
          <a:p>
            <a:pPr lvl="2"/>
            <a:r>
              <a:rPr lang="zh-CN" altLang="en-US" i="1" dirty="0" smtClean="0">
                <a:solidFill>
                  <a:srgbClr val="0070C0"/>
                </a:solidFill>
              </a:rPr>
              <a:t>“</a:t>
            </a:r>
            <a:r>
              <a:rPr lang="en-US" altLang="zh-CN" i="1" dirty="0" smtClean="0">
                <a:solidFill>
                  <a:srgbClr val="0070C0"/>
                </a:solidFill>
              </a:rPr>
              <a:t>A</a:t>
            </a:r>
            <a:r>
              <a:rPr lang="en-US" altLang="zh-CN" i="1" dirty="0">
                <a:solidFill>
                  <a:srgbClr val="0070C0"/>
                </a:solidFill>
              </a:rPr>
              <a:t> join node waits until every concurrent execution path of a previous fork node arrives to it</a:t>
            </a:r>
            <a:r>
              <a:rPr lang="en-US" altLang="zh-CN" i="1" dirty="0" smtClean="0">
                <a:solidFill>
                  <a:srgbClr val="0070C0"/>
                </a:solidFill>
              </a:rPr>
              <a:t>.</a:t>
            </a:r>
            <a:r>
              <a:rPr lang="zh-CN" altLang="en-US" i="1" dirty="0" smtClean="0">
                <a:solidFill>
                  <a:srgbClr val="0070C0"/>
                </a:solidFill>
              </a:rPr>
              <a:t>”</a:t>
            </a:r>
            <a:endParaRPr lang="en-US" altLang="zh-CN" i="1" dirty="0" smtClean="0">
              <a:solidFill>
                <a:srgbClr val="0070C0"/>
              </a:solidFill>
            </a:endParaRPr>
          </a:p>
          <a:p>
            <a:pPr lvl="3"/>
            <a:r>
              <a:rPr lang="en-US" altLang="zh-CN" dirty="0"/>
              <a:t>Join</a:t>
            </a:r>
            <a:r>
              <a:rPr lang="zh-CN" altLang="en-US" dirty="0"/>
              <a:t>节点等待所有</a:t>
            </a:r>
            <a:r>
              <a:rPr lang="en-US" altLang="zh-CN" dirty="0"/>
              <a:t>Fork</a:t>
            </a:r>
            <a:r>
              <a:rPr lang="zh-CN" altLang="en-US" dirty="0"/>
              <a:t>节点的并发执行路径都执行结束之后再继续执行</a:t>
            </a:r>
            <a:r>
              <a:rPr lang="zh-CN" altLang="en-US" dirty="0" smtClean="0"/>
              <a:t>。</a:t>
            </a:r>
            <a:endParaRPr lang="en-US" altLang="zh-CN" dirty="0" smtClean="0"/>
          </a:p>
          <a:p>
            <a:pPr lvl="3"/>
            <a:endParaRPr lang="en-US" altLang="zh-CN" dirty="0"/>
          </a:p>
          <a:p>
            <a:pPr lvl="2"/>
            <a:r>
              <a:rPr lang="zh-CN" altLang="en-US" i="1" dirty="0" smtClean="0">
                <a:solidFill>
                  <a:srgbClr val="0070C0"/>
                </a:solidFill>
              </a:rPr>
              <a:t>“</a:t>
            </a:r>
            <a:r>
              <a:rPr lang="en-US" altLang="zh-CN" i="1" dirty="0" smtClean="0">
                <a:solidFill>
                  <a:srgbClr val="FF0000"/>
                </a:solidFill>
              </a:rPr>
              <a:t>The</a:t>
            </a:r>
            <a:r>
              <a:rPr lang="en-US" altLang="zh-CN" i="1" dirty="0">
                <a:solidFill>
                  <a:srgbClr val="FF0000"/>
                </a:solidFill>
              </a:rPr>
              <a:t> fork and join nodes must be used in pairs. </a:t>
            </a:r>
            <a:r>
              <a:rPr lang="en-US" altLang="zh-CN" i="1" dirty="0">
                <a:solidFill>
                  <a:srgbClr val="0070C0"/>
                </a:solidFill>
              </a:rPr>
              <a:t>The join node assumes concurrent execution paths are children of the same fork node</a:t>
            </a:r>
            <a:r>
              <a:rPr lang="en-US" altLang="zh-CN" i="1" dirty="0" smtClean="0">
                <a:solidFill>
                  <a:srgbClr val="0070C0"/>
                </a:solidFill>
              </a:rPr>
              <a:t>.</a:t>
            </a:r>
            <a:r>
              <a:rPr lang="zh-CN" altLang="en-US" i="1" dirty="0" smtClean="0">
                <a:solidFill>
                  <a:srgbClr val="0070C0"/>
                </a:solidFill>
              </a:rPr>
              <a:t>”</a:t>
            </a:r>
            <a:endParaRPr lang="en-US" altLang="zh-CN" i="1" dirty="0" smtClean="0">
              <a:solidFill>
                <a:srgbClr val="0070C0"/>
              </a:solidFill>
            </a:endParaRPr>
          </a:p>
          <a:p>
            <a:pPr lvl="3"/>
            <a:r>
              <a:rPr lang="en-US" altLang="zh-CN" dirty="0" smtClean="0">
                <a:solidFill>
                  <a:srgbClr val="FF0000"/>
                </a:solidFill>
              </a:rPr>
              <a:t>Fork</a:t>
            </a:r>
            <a:r>
              <a:rPr lang="zh-CN" altLang="en-US" dirty="0" smtClean="0">
                <a:solidFill>
                  <a:srgbClr val="FF0000"/>
                </a:solidFill>
              </a:rPr>
              <a:t>节点与</a:t>
            </a:r>
            <a:r>
              <a:rPr lang="en-US" altLang="zh-CN" dirty="0" smtClean="0">
                <a:solidFill>
                  <a:srgbClr val="FF0000"/>
                </a:solidFill>
              </a:rPr>
              <a:t>Join</a:t>
            </a:r>
            <a:r>
              <a:rPr lang="zh-CN" altLang="en-US" dirty="0" smtClean="0">
                <a:solidFill>
                  <a:srgbClr val="FF0000"/>
                </a:solidFill>
              </a:rPr>
              <a:t>节点必须成对使用，</a:t>
            </a:r>
            <a:r>
              <a:rPr lang="en-US" altLang="zh-CN" dirty="0" smtClean="0"/>
              <a:t>Join</a:t>
            </a:r>
            <a:r>
              <a:rPr lang="zh-CN" altLang="en-US" dirty="0" smtClean="0"/>
              <a:t>节点只能接收来自同一个</a:t>
            </a:r>
            <a:r>
              <a:rPr lang="en-US" altLang="zh-CN" dirty="0" smtClean="0"/>
              <a:t>Fork</a:t>
            </a:r>
            <a:r>
              <a:rPr lang="zh-CN" altLang="en-US" dirty="0" smtClean="0"/>
              <a:t>节点的并发路径。</a:t>
            </a:r>
            <a:endParaRPr lang="en-US" altLang="zh-CN" i="1" dirty="0" smtClean="0">
              <a:solidFill>
                <a:schemeClr val="bg1">
                  <a:lumMod val="50000"/>
                </a:schemeClr>
              </a:solidFill>
            </a:endParaRPr>
          </a:p>
          <a:p>
            <a:pPr marL="868680" lvl="3" indent="0" algn="r">
              <a:buNone/>
            </a:pPr>
            <a:endParaRPr lang="en-US" altLang="zh-CN" sz="1600" i="1" dirty="0" smtClean="0">
              <a:solidFill>
                <a:schemeClr val="bg1">
                  <a:lumMod val="50000"/>
                </a:schemeClr>
              </a:solidFill>
            </a:endParaRPr>
          </a:p>
          <a:p>
            <a:pPr marL="868680" lvl="3" indent="0" algn="r">
              <a:buNone/>
            </a:pPr>
            <a:r>
              <a:rPr lang="zh-CN" altLang="en-US" sz="1600" i="1" dirty="0" smtClean="0">
                <a:solidFill>
                  <a:schemeClr val="bg1">
                    <a:lumMod val="50000"/>
                  </a:schemeClr>
                </a:solidFill>
              </a:rPr>
              <a:t>引自：</a:t>
            </a:r>
            <a:r>
              <a:rPr lang="en-US" altLang="zh-CN" sz="1600" i="1" dirty="0" smtClean="0">
                <a:solidFill>
                  <a:schemeClr val="bg1">
                    <a:lumMod val="50000"/>
                  </a:schemeClr>
                </a:solidFill>
                <a:hlinkClick r:id="rId3"/>
              </a:rPr>
              <a:t>https://oozie.apache.org/docs/4.0.1/WorkflowFunctionalSpec.html</a:t>
            </a:r>
            <a:endParaRPr lang="en-US" altLang="zh-CN" sz="1600" i="1" dirty="0" smtClean="0">
              <a:solidFill>
                <a:schemeClr val="bg1">
                  <a:lumMod val="50000"/>
                </a:schemeClr>
              </a:solidFill>
            </a:endParaRPr>
          </a:p>
        </p:txBody>
      </p:sp>
    </p:spTree>
    <p:extLst>
      <p:ext uri="{BB962C8B-B14F-4D97-AF65-F5344CB8AC3E}">
        <p14:creationId xmlns:p14="http://schemas.microsoft.com/office/powerpoint/2010/main" val="451488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zh-CN" altLang="en-US" dirty="0"/>
              <a:t>嵌套图识别与分层的模型转换算法</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smtClean="0"/>
              <a:t>⑤添加</a:t>
            </a:r>
            <a:r>
              <a:rPr lang="en-US" altLang="zh-CN" dirty="0" smtClean="0"/>
              <a:t>Fork/Join</a:t>
            </a:r>
            <a:r>
              <a:rPr lang="zh-CN" altLang="en-US" dirty="0" smtClean="0"/>
              <a:t>节点</a:t>
            </a:r>
            <a:endParaRPr lang="en-US" altLang="zh-CN" dirty="0" smtClean="0"/>
          </a:p>
          <a:p>
            <a:pPr lvl="1"/>
            <a:r>
              <a:rPr lang="en-US" altLang="zh-CN" dirty="0" smtClean="0"/>
              <a:t>Oozie</a:t>
            </a:r>
            <a:r>
              <a:rPr lang="zh-CN" altLang="en-US" dirty="0" smtClean="0"/>
              <a:t>中的</a:t>
            </a:r>
            <a:r>
              <a:rPr lang="en-US" altLang="zh-CN" dirty="0" smtClean="0"/>
              <a:t>Fork/Join</a:t>
            </a:r>
            <a:r>
              <a:rPr lang="zh-CN" altLang="en-US" dirty="0" smtClean="0"/>
              <a:t>语义</a:t>
            </a:r>
            <a:endParaRPr lang="en-US" altLang="zh-CN" dirty="0" smtClean="0"/>
          </a:p>
          <a:p>
            <a:pPr lvl="2"/>
            <a:r>
              <a:rPr lang="en-US" altLang="zh-CN" dirty="0" smtClean="0"/>
              <a:t>Fork</a:t>
            </a:r>
          </a:p>
          <a:p>
            <a:pPr lvl="2"/>
            <a:r>
              <a:rPr lang="en-US" altLang="zh-CN" dirty="0"/>
              <a:t> </a:t>
            </a:r>
            <a:r>
              <a:rPr lang="en-US" altLang="zh-CN" dirty="0" smtClean="0"/>
              <a:t>        C</a:t>
            </a:r>
            <a:r>
              <a:rPr lang="en-US" altLang="zh-CN" dirty="0" smtClean="0">
                <a:latin typeface="Cambria Math" pitchFamily="18" charset="0"/>
                <a:ea typeface="Cambria Math" pitchFamily="18" charset="0"/>
              </a:rPr>
              <a:t>1</a:t>
            </a:r>
            <a:r>
              <a:rPr lang="en-US" altLang="zh-CN" dirty="0" smtClean="0"/>
              <a:t> </a:t>
            </a:r>
            <a:r>
              <a:rPr lang="zh-CN" altLang="en-US" dirty="0" smtClean="0"/>
              <a:t>一个执行子图</a:t>
            </a:r>
            <a:endParaRPr lang="en-US" altLang="zh-CN" dirty="0" smtClean="0"/>
          </a:p>
          <a:p>
            <a:pPr lvl="2"/>
            <a:r>
              <a:rPr lang="en-US" altLang="zh-CN" dirty="0" smtClean="0"/>
              <a:t>      |  C</a:t>
            </a:r>
            <a:r>
              <a:rPr lang="en-US" altLang="zh-CN" dirty="0" smtClean="0">
                <a:latin typeface="Cambria Math" pitchFamily="18" charset="0"/>
                <a:ea typeface="Cambria Math" pitchFamily="18" charset="0"/>
              </a:rPr>
              <a:t>2</a:t>
            </a:r>
            <a:r>
              <a:rPr lang="en-US" altLang="zh-CN" dirty="0" smtClean="0"/>
              <a:t> </a:t>
            </a:r>
            <a:r>
              <a:rPr lang="zh-CN" altLang="en-US" dirty="0"/>
              <a:t>一个执行</a:t>
            </a:r>
            <a:r>
              <a:rPr lang="zh-CN" altLang="en-US" dirty="0" smtClean="0"/>
              <a:t>子图</a:t>
            </a:r>
            <a:endParaRPr lang="en-US" altLang="zh-CN" dirty="0" smtClean="0"/>
          </a:p>
          <a:p>
            <a:pPr lvl="2"/>
            <a:r>
              <a:rPr lang="en-US" altLang="zh-CN" dirty="0" smtClean="0"/>
              <a:t>      |  … …</a:t>
            </a:r>
          </a:p>
          <a:p>
            <a:pPr lvl="2"/>
            <a:r>
              <a:rPr lang="en-US" altLang="zh-CN" dirty="0"/>
              <a:t> </a:t>
            </a:r>
            <a:r>
              <a:rPr lang="en-US" altLang="zh-CN" dirty="0" smtClean="0"/>
              <a:t>     |  </a:t>
            </a:r>
            <a:r>
              <a:rPr lang="en-US" altLang="zh-CN" dirty="0" err="1" smtClean="0"/>
              <a:t>C</a:t>
            </a:r>
            <a:r>
              <a:rPr lang="en-US" altLang="zh-CN" dirty="0" err="1" smtClean="0">
                <a:latin typeface="Cambria Math" pitchFamily="18" charset="0"/>
                <a:ea typeface="Cambria Math" pitchFamily="18" charset="0"/>
              </a:rPr>
              <a:t>n</a:t>
            </a:r>
            <a:r>
              <a:rPr lang="en-US" altLang="zh-CN" dirty="0" smtClean="0">
                <a:latin typeface="Cambria Math" pitchFamily="18" charset="0"/>
                <a:ea typeface="Cambria Math" pitchFamily="18" charset="0"/>
              </a:rPr>
              <a:t> </a:t>
            </a:r>
            <a:r>
              <a:rPr lang="zh-CN" altLang="en-US" dirty="0"/>
              <a:t>一个执行子图</a:t>
            </a:r>
            <a:endParaRPr lang="en-US" altLang="zh-CN" dirty="0"/>
          </a:p>
          <a:p>
            <a:pPr lvl="2"/>
            <a:r>
              <a:rPr lang="en-US" altLang="zh-CN" dirty="0" smtClean="0"/>
              <a:t>Join</a:t>
            </a:r>
          </a:p>
          <a:p>
            <a:pPr lvl="2"/>
            <a:endParaRPr lang="en-US" altLang="zh-CN" dirty="0"/>
          </a:p>
          <a:p>
            <a:pPr lvl="1"/>
            <a:r>
              <a:rPr lang="zh-CN" altLang="en-US" dirty="0" smtClean="0"/>
              <a:t>满足如下语义的子图可以直接翻译成一个</a:t>
            </a:r>
            <a:r>
              <a:rPr lang="en-US" altLang="zh-CN" dirty="0" smtClean="0"/>
              <a:t>Fork/Join</a:t>
            </a:r>
            <a:r>
              <a:rPr lang="zh-CN" altLang="en-US" dirty="0"/>
              <a:t>组合</a:t>
            </a:r>
            <a:endParaRPr lang="en-US" altLang="zh-CN" dirty="0"/>
          </a:p>
          <a:p>
            <a:pPr lvl="2"/>
            <a:r>
              <a:rPr lang="en-US" altLang="zh-CN" dirty="0" smtClean="0"/>
              <a:t>P</a:t>
            </a:r>
            <a:r>
              <a:rPr lang="en-US" altLang="zh-CN" dirty="0"/>
              <a:t>( C</a:t>
            </a:r>
            <a:r>
              <a:rPr lang="en-US" altLang="zh-CN" dirty="0">
                <a:latin typeface="Cambria Math" pitchFamily="18" charset="0"/>
                <a:ea typeface="Cambria Math" pitchFamily="18" charset="0"/>
              </a:rPr>
              <a:t>1</a:t>
            </a:r>
            <a:r>
              <a:rPr lang="en-US" altLang="zh-CN" dirty="0"/>
              <a:t>, P( C2, . . . P( . . . , </a:t>
            </a:r>
            <a:r>
              <a:rPr lang="en-US" altLang="zh-CN" dirty="0" err="1"/>
              <a:t>Cn</a:t>
            </a:r>
            <a:r>
              <a:rPr lang="en-US" altLang="zh-CN" dirty="0"/>
              <a:t>) . . . </a:t>
            </a:r>
            <a:r>
              <a:rPr lang="en-US" altLang="zh-CN" dirty="0" smtClean="0"/>
              <a:t>))</a:t>
            </a:r>
          </a:p>
          <a:p>
            <a:pPr lvl="2"/>
            <a:r>
              <a:rPr lang="en-US" altLang="zh-CN" dirty="0" smtClean="0"/>
              <a:t>each </a:t>
            </a:r>
            <a:r>
              <a:rPr lang="en-US" altLang="zh-CN" dirty="0" err="1"/>
              <a:t>Ci</a:t>
            </a:r>
            <a:r>
              <a:rPr lang="en-US" altLang="zh-CN" dirty="0"/>
              <a:t> may be expressed </a:t>
            </a:r>
            <a:r>
              <a:rPr lang="en-US" altLang="zh-CN" dirty="0" smtClean="0"/>
              <a:t>as : </a:t>
            </a:r>
          </a:p>
          <a:p>
            <a:pPr lvl="2"/>
            <a:r>
              <a:rPr lang="en-US" altLang="zh-CN" dirty="0" smtClean="0"/>
              <a:t>S</a:t>
            </a:r>
            <a:r>
              <a:rPr lang="en-US" altLang="zh-CN" dirty="0"/>
              <a:t>( pi</a:t>
            </a:r>
            <a:r>
              <a:rPr lang="en-US" altLang="zh-CN" dirty="0">
                <a:latin typeface="Cambria Math" pitchFamily="18" charset="0"/>
                <a:ea typeface="Cambria Math" pitchFamily="18" charset="0"/>
              </a:rPr>
              <a:t>1</a:t>
            </a:r>
            <a:r>
              <a:rPr lang="en-US" altLang="zh-CN" dirty="0"/>
              <a:t>, S(pi2, . . . S( . . . , </a:t>
            </a:r>
            <a:r>
              <a:rPr lang="en-US" altLang="zh-CN" dirty="0" err="1"/>
              <a:t>pim</a:t>
            </a:r>
            <a:r>
              <a:rPr lang="en-US" altLang="zh-CN" dirty="0"/>
              <a:t>) . . . </a:t>
            </a:r>
            <a:r>
              <a:rPr lang="en-US" altLang="zh-CN" dirty="0" smtClean="0"/>
              <a:t>))</a:t>
            </a:r>
          </a:p>
          <a:p>
            <a:pPr lvl="2"/>
            <a:r>
              <a:rPr lang="zh-CN" altLang="en-US" dirty="0" smtClean="0"/>
              <a:t>其中，</a:t>
            </a:r>
            <a:endParaRPr lang="en-US" altLang="zh-CN" dirty="0" smtClean="0"/>
          </a:p>
          <a:p>
            <a:pPr lvl="3"/>
            <a:r>
              <a:rPr lang="en-US" altLang="zh-CN" dirty="0"/>
              <a:t>P</a:t>
            </a:r>
            <a:r>
              <a:rPr lang="zh-CN" altLang="en-US" dirty="0"/>
              <a:t>（</a:t>
            </a:r>
            <a:r>
              <a:rPr lang="en-US" altLang="zh-CN" dirty="0"/>
              <a:t>P1, P2</a:t>
            </a:r>
            <a:r>
              <a:rPr lang="zh-CN" altLang="en-US" dirty="0"/>
              <a:t>）表示</a:t>
            </a:r>
            <a:r>
              <a:rPr lang="en-US" altLang="zh-CN" dirty="0"/>
              <a:t>P1</a:t>
            </a:r>
            <a:r>
              <a:rPr lang="zh-CN" altLang="en-US" dirty="0"/>
              <a:t>和</a:t>
            </a:r>
            <a:r>
              <a:rPr lang="en-US" altLang="zh-CN" dirty="0"/>
              <a:t>P2</a:t>
            </a:r>
            <a:r>
              <a:rPr lang="zh-CN" altLang="en-US" dirty="0"/>
              <a:t>可以并发执行，并且</a:t>
            </a:r>
            <a:r>
              <a:rPr lang="en-US" altLang="zh-CN" dirty="0"/>
              <a:t>P1</a:t>
            </a:r>
            <a:r>
              <a:rPr lang="zh-CN" altLang="en-US" dirty="0"/>
              <a:t>和</a:t>
            </a:r>
            <a:r>
              <a:rPr lang="en-US" altLang="zh-CN" dirty="0"/>
              <a:t>P2</a:t>
            </a:r>
            <a:r>
              <a:rPr lang="zh-CN" altLang="en-US" dirty="0"/>
              <a:t>最终会汇合与一点。</a:t>
            </a:r>
            <a:r>
              <a:rPr lang="en-US" altLang="zh-CN" i="1" dirty="0">
                <a:solidFill>
                  <a:srgbClr val="0070C0"/>
                </a:solidFill>
              </a:rPr>
              <a:t> </a:t>
            </a:r>
          </a:p>
          <a:p>
            <a:pPr lvl="3"/>
            <a:r>
              <a:rPr lang="en-US" altLang="zh-CN" dirty="0"/>
              <a:t>S</a:t>
            </a:r>
            <a:r>
              <a:rPr lang="zh-CN" altLang="en-US" dirty="0"/>
              <a:t>（</a:t>
            </a:r>
            <a:r>
              <a:rPr lang="en-US" altLang="zh-CN" dirty="0"/>
              <a:t>P1,P2</a:t>
            </a:r>
            <a:r>
              <a:rPr lang="zh-CN" altLang="en-US" dirty="0"/>
              <a:t>）表示</a:t>
            </a:r>
            <a:r>
              <a:rPr lang="en-US" altLang="zh-CN" dirty="0"/>
              <a:t>P1</a:t>
            </a:r>
            <a:r>
              <a:rPr lang="zh-CN" altLang="en-US" dirty="0"/>
              <a:t>和</a:t>
            </a:r>
            <a:r>
              <a:rPr lang="en-US" altLang="zh-CN" dirty="0"/>
              <a:t>P2</a:t>
            </a:r>
            <a:r>
              <a:rPr lang="zh-CN" altLang="en-US" dirty="0"/>
              <a:t>串行执行，即</a:t>
            </a:r>
            <a:r>
              <a:rPr lang="en-US" altLang="zh-CN" dirty="0"/>
              <a:t>P1</a:t>
            </a:r>
            <a:r>
              <a:rPr lang="zh-CN" altLang="en-US" dirty="0"/>
              <a:t>执行结束后执行</a:t>
            </a:r>
            <a:r>
              <a:rPr lang="en-US" altLang="zh-CN" dirty="0" smtClean="0"/>
              <a:t>P2</a:t>
            </a:r>
          </a:p>
          <a:p>
            <a:pPr lvl="3"/>
            <a:endParaRPr lang="en-US" altLang="zh-CN" dirty="0" smtClean="0"/>
          </a:p>
          <a:p>
            <a:pPr lvl="3"/>
            <a:endParaRPr lang="en-US" altLang="zh-CN" dirty="0"/>
          </a:p>
          <a:p>
            <a:pPr lvl="3"/>
            <a:endParaRPr lang="en-US" altLang="zh-CN" dirty="0" smtClean="0"/>
          </a:p>
          <a:p>
            <a:pPr lvl="4"/>
            <a:endParaRPr lang="en-US" altLang="zh-CN" dirty="0" smtClean="0"/>
          </a:p>
        </p:txBody>
      </p:sp>
      <p:grpSp>
        <p:nvGrpSpPr>
          <p:cNvPr id="6" name="组合 5"/>
          <p:cNvGrpSpPr/>
          <p:nvPr/>
        </p:nvGrpSpPr>
        <p:grpSpPr>
          <a:xfrm>
            <a:off x="4860032" y="1552862"/>
            <a:ext cx="2982055" cy="2372089"/>
            <a:chOff x="4947025" y="1628800"/>
            <a:chExt cx="2982055" cy="2372089"/>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025" y="1628800"/>
              <a:ext cx="2982055" cy="23720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321" r="72845"/>
            <a:stretch/>
          </p:blipFill>
          <p:spPr bwMode="auto">
            <a:xfrm>
              <a:off x="6647307" y="3155645"/>
              <a:ext cx="1218597" cy="8452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5349103" y="1210400"/>
            <a:ext cx="1964525" cy="338554"/>
          </a:xfrm>
          <a:prstGeom prst="rect">
            <a:avLst/>
          </a:prstGeom>
          <a:noFill/>
          <a:ln>
            <a:solidFill>
              <a:schemeClr val="tx1"/>
            </a:solidFill>
            <a:prstDash val="dash"/>
          </a:ln>
        </p:spPr>
        <p:txBody>
          <a:bodyPr wrap="square" rtlCol="0">
            <a:spAutoFit/>
          </a:bodyPr>
          <a:lstStyle/>
          <a:p>
            <a:pPr algn="ctr"/>
            <a:r>
              <a:rPr lang="zh-CN" altLang="en-US" sz="1600" dirty="0" smtClean="0"/>
              <a:t>可翻译子图举例</a:t>
            </a:r>
            <a:endParaRPr lang="zh-CN" altLang="en-US" sz="1600" dirty="0"/>
          </a:p>
        </p:txBody>
      </p:sp>
    </p:spTree>
    <p:extLst>
      <p:ext uri="{BB962C8B-B14F-4D97-AF65-F5344CB8AC3E}">
        <p14:creationId xmlns:p14="http://schemas.microsoft.com/office/powerpoint/2010/main" val="2353695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r>
              <a:rPr lang="zh-CN" altLang="en-US" dirty="0"/>
              <a:t>⑤添加</a:t>
            </a:r>
            <a:r>
              <a:rPr lang="en-US" altLang="zh-CN" dirty="0"/>
              <a:t>Fork/Join</a:t>
            </a:r>
            <a:r>
              <a:rPr lang="zh-CN" altLang="en-US" dirty="0"/>
              <a:t>节点</a:t>
            </a:r>
            <a:endParaRPr lang="en-US" altLang="zh-CN" dirty="0"/>
          </a:p>
          <a:p>
            <a:pPr lvl="1"/>
            <a:r>
              <a:rPr lang="en-US" altLang="zh-CN" dirty="0" smtClean="0">
                <a:latin typeface="Cambria Math" pitchFamily="18" charset="0"/>
                <a:ea typeface="Cambria Math" pitchFamily="18" charset="0"/>
              </a:rPr>
              <a:t>5.1</a:t>
            </a:r>
            <a:r>
              <a:rPr lang="en-US" altLang="zh-CN" dirty="0" smtClean="0"/>
              <a:t> </a:t>
            </a:r>
            <a:r>
              <a:rPr lang="zh-CN" altLang="en-US" dirty="0" smtClean="0"/>
              <a:t>判断</a:t>
            </a:r>
            <a:r>
              <a:rPr lang="en-US" altLang="zh-CN" dirty="0" smtClean="0"/>
              <a:t>Dgraph</a:t>
            </a:r>
            <a:r>
              <a:rPr lang="zh-CN" altLang="en-US" dirty="0" smtClean="0"/>
              <a:t>是否满足</a:t>
            </a:r>
            <a:r>
              <a:rPr lang="en-US" altLang="zh-CN" dirty="0" smtClean="0"/>
              <a:t>Fork/Join</a:t>
            </a:r>
            <a:r>
              <a:rPr lang="zh-CN" altLang="en-US" dirty="0" smtClean="0"/>
              <a:t>语义</a:t>
            </a:r>
            <a:endParaRPr lang="en-US" altLang="zh-CN" dirty="0" smtClean="0"/>
          </a:p>
          <a:p>
            <a:pPr lvl="1"/>
            <a:r>
              <a:rPr lang="en-US" altLang="zh-CN" dirty="0" smtClean="0">
                <a:latin typeface="Cambria Math" pitchFamily="18" charset="0"/>
                <a:ea typeface="Cambria Math" pitchFamily="18" charset="0"/>
              </a:rPr>
              <a:t>5.2 </a:t>
            </a:r>
            <a:r>
              <a:rPr lang="zh-CN" altLang="en-US" dirty="0" smtClean="0"/>
              <a:t>如果满足，则按照图结构添加</a:t>
            </a:r>
            <a:r>
              <a:rPr lang="en-US" altLang="zh-CN" dirty="0" smtClean="0"/>
              <a:t>Fork/Join</a:t>
            </a:r>
            <a:r>
              <a:rPr lang="zh-CN" altLang="en-US" dirty="0" smtClean="0"/>
              <a:t>节点</a:t>
            </a:r>
            <a:endParaRPr lang="en-US" altLang="zh-CN" dirty="0" smtClean="0"/>
          </a:p>
          <a:p>
            <a:pPr lvl="1"/>
            <a:r>
              <a:rPr lang="en-US" altLang="zh-CN" dirty="0" smtClean="0">
                <a:latin typeface="Cambria Math" pitchFamily="18" charset="0"/>
                <a:ea typeface="Cambria Math" pitchFamily="18" charset="0"/>
              </a:rPr>
              <a:t>5.3 </a:t>
            </a:r>
            <a:r>
              <a:rPr lang="zh-CN" altLang="en-US" dirty="0" smtClean="0"/>
              <a:t>否则，按照图的层次关系分层添加</a:t>
            </a:r>
            <a:r>
              <a:rPr lang="en-US" altLang="zh-CN" dirty="0"/>
              <a:t>Fork/Join</a:t>
            </a:r>
            <a:r>
              <a:rPr lang="zh-CN" altLang="en-US" dirty="0"/>
              <a:t>节点</a:t>
            </a:r>
            <a:endParaRPr lang="en-US" altLang="zh-CN" dirty="0"/>
          </a:p>
          <a:p>
            <a:pPr lvl="1"/>
            <a:endParaRPr lang="zh-CN" altLang="en-US" dirty="0"/>
          </a:p>
        </p:txBody>
      </p:sp>
    </p:spTree>
    <p:extLst>
      <p:ext uri="{BB962C8B-B14F-4D97-AF65-F5344CB8AC3E}">
        <p14:creationId xmlns:p14="http://schemas.microsoft.com/office/powerpoint/2010/main" val="1311517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a:xfrm>
            <a:off x="457200" y="1219200"/>
            <a:ext cx="8229600" cy="5090120"/>
          </a:xfrm>
        </p:spPr>
        <p:txBody>
          <a:bodyPr>
            <a:normAutofit fontScale="55000" lnSpcReduction="20000"/>
          </a:bodyPr>
          <a:lstStyle/>
          <a:p>
            <a:r>
              <a:rPr lang="en-US" altLang="zh-CN" dirty="0" smtClean="0">
                <a:latin typeface="Cambria Math" pitchFamily="18" charset="0"/>
                <a:ea typeface="Cambria Math" pitchFamily="18" charset="0"/>
              </a:rPr>
              <a:t>5.1 </a:t>
            </a:r>
            <a:r>
              <a:rPr lang="zh-CN" altLang="en-US" dirty="0" smtClean="0"/>
              <a:t>判断</a:t>
            </a:r>
            <a:r>
              <a:rPr lang="en-US" altLang="zh-CN" dirty="0" smtClean="0"/>
              <a:t>Dgraph</a:t>
            </a:r>
            <a:r>
              <a:rPr lang="zh-CN" altLang="en-US" dirty="0" smtClean="0"/>
              <a:t>是否满足</a:t>
            </a:r>
            <a:r>
              <a:rPr lang="en-US" altLang="zh-CN" dirty="0" smtClean="0"/>
              <a:t>Fork/Join</a:t>
            </a:r>
            <a:r>
              <a:rPr lang="zh-CN" altLang="en-US" dirty="0" smtClean="0"/>
              <a:t>语义</a:t>
            </a:r>
            <a:endParaRPr lang="en-US" altLang="zh-CN" dirty="0" smtClean="0"/>
          </a:p>
          <a:p>
            <a:r>
              <a:rPr lang="zh-CN" altLang="en-US" dirty="0"/>
              <a:t>输入：有向无环图</a:t>
            </a:r>
            <a:r>
              <a:rPr lang="en-US" altLang="zh-CN" dirty="0"/>
              <a:t>G=</a:t>
            </a:r>
            <a:r>
              <a:rPr lang="zh-CN" altLang="en-US" dirty="0"/>
              <a:t>（</a:t>
            </a:r>
            <a:r>
              <a:rPr lang="en-US" altLang="zh-CN" dirty="0"/>
              <a:t>V</a:t>
            </a:r>
            <a:r>
              <a:rPr lang="zh-CN" altLang="en-US" dirty="0"/>
              <a:t>，</a:t>
            </a:r>
            <a:r>
              <a:rPr lang="en-US" altLang="zh-CN" dirty="0"/>
              <a:t>E</a:t>
            </a:r>
            <a:r>
              <a:rPr lang="zh-CN" altLang="en-US" dirty="0" smtClean="0"/>
              <a:t>），</a:t>
            </a:r>
            <a:endParaRPr lang="en-US" altLang="zh-CN" dirty="0" smtClean="0"/>
          </a:p>
          <a:p>
            <a:r>
              <a:rPr lang="en-US" altLang="zh-CN" dirty="0" smtClean="0"/>
              <a:t>V</a:t>
            </a:r>
            <a:r>
              <a:rPr lang="en-US" altLang="zh-CN" dirty="0"/>
              <a:t>={v</a:t>
            </a:r>
            <a:r>
              <a:rPr lang="en-US" altLang="zh-CN" baseline="-25000" dirty="0"/>
              <a:t>1</a:t>
            </a:r>
            <a:r>
              <a:rPr lang="en-US" altLang="zh-CN" dirty="0"/>
              <a:t>, v</a:t>
            </a:r>
            <a:r>
              <a:rPr lang="en-US" altLang="zh-CN" baseline="-25000" dirty="0"/>
              <a:t>2</a:t>
            </a:r>
            <a:r>
              <a:rPr lang="en-US" altLang="zh-CN" dirty="0"/>
              <a:t>, …}</a:t>
            </a:r>
            <a:r>
              <a:rPr lang="zh-CN" altLang="en-US" dirty="0"/>
              <a:t>，</a:t>
            </a:r>
            <a:r>
              <a:rPr lang="en-US" altLang="zh-CN" dirty="0"/>
              <a:t>E={e</a:t>
            </a:r>
            <a:r>
              <a:rPr lang="en-US" altLang="zh-CN" baseline="-25000" dirty="0"/>
              <a:t>1</a:t>
            </a:r>
            <a:r>
              <a:rPr lang="en-US" altLang="zh-CN" dirty="0"/>
              <a:t>, e</a:t>
            </a:r>
            <a:r>
              <a:rPr lang="en-US" altLang="zh-CN" baseline="-25000" dirty="0"/>
              <a:t>2</a:t>
            </a:r>
            <a:r>
              <a:rPr lang="en-US" altLang="zh-CN" dirty="0"/>
              <a:t>, …}</a:t>
            </a:r>
            <a:r>
              <a:rPr lang="zh-CN" altLang="en-US" dirty="0"/>
              <a:t>，边</a:t>
            </a:r>
            <a:r>
              <a:rPr lang="en-US" altLang="zh-CN" dirty="0"/>
              <a:t>e</a:t>
            </a:r>
            <a:r>
              <a:rPr lang="en-US" altLang="zh-CN" baseline="-25000" dirty="0"/>
              <a:t>i</a:t>
            </a:r>
            <a:r>
              <a:rPr lang="zh-CN" altLang="en-US" dirty="0"/>
              <a:t>连接节点</a:t>
            </a:r>
            <a:r>
              <a:rPr lang="en-US" altLang="zh-CN" dirty="0"/>
              <a:t>v</a:t>
            </a:r>
            <a:r>
              <a:rPr lang="en-US" altLang="zh-CN" baseline="-25000" dirty="0"/>
              <a:t>i_s</a:t>
            </a:r>
            <a:r>
              <a:rPr lang="zh-CN" altLang="en-US" dirty="0"/>
              <a:t>和</a:t>
            </a:r>
            <a:r>
              <a:rPr lang="en-US" altLang="zh-CN" dirty="0"/>
              <a:t>V</a:t>
            </a:r>
            <a:r>
              <a:rPr lang="en-US" altLang="zh-CN" baseline="-25000" dirty="0"/>
              <a:t>i_t</a:t>
            </a:r>
            <a:r>
              <a:rPr lang="zh-CN" altLang="en-US" dirty="0"/>
              <a:t>。</a:t>
            </a:r>
            <a:endParaRPr lang="en-US" altLang="zh-CN" dirty="0"/>
          </a:p>
          <a:p>
            <a:r>
              <a:rPr lang="zh-CN" altLang="en-US" dirty="0"/>
              <a:t>输出</a:t>
            </a:r>
            <a:r>
              <a:rPr lang="zh-CN" altLang="en-US" dirty="0" smtClean="0"/>
              <a:t>：图</a:t>
            </a:r>
            <a:r>
              <a:rPr lang="en-US" altLang="zh-CN" dirty="0" smtClean="0"/>
              <a:t>G</a:t>
            </a:r>
            <a:r>
              <a:rPr lang="zh-CN" altLang="en-US" dirty="0" smtClean="0"/>
              <a:t>是否满足</a:t>
            </a:r>
            <a:r>
              <a:rPr lang="en-US" altLang="zh-CN" dirty="0" smtClean="0"/>
              <a:t>Fork/Join</a:t>
            </a:r>
            <a:r>
              <a:rPr lang="zh-CN" altLang="en-US" dirty="0" smtClean="0"/>
              <a:t>语义</a:t>
            </a:r>
            <a:endParaRPr lang="en-US" altLang="zh-CN" dirty="0" smtClean="0"/>
          </a:p>
          <a:p>
            <a:pPr lvl="1"/>
            <a:r>
              <a:rPr lang="en-US" altLang="zh-CN" dirty="0" smtClean="0"/>
              <a:t>for each vertex vi do ( search by level which was calculated)</a:t>
            </a:r>
          </a:p>
          <a:p>
            <a:pPr lvl="1"/>
            <a:r>
              <a:rPr lang="en-US" altLang="zh-CN" dirty="0"/>
              <a:t> </a:t>
            </a:r>
            <a:r>
              <a:rPr lang="en-US" altLang="zh-CN" dirty="0" smtClean="0"/>
              <a:t>    If </a:t>
            </a:r>
            <a:r>
              <a:rPr lang="en-US" altLang="zh-CN" dirty="0"/>
              <a:t>vi has more than one output </a:t>
            </a:r>
            <a:r>
              <a:rPr lang="en-US" altLang="zh-CN" dirty="0" smtClean="0"/>
              <a:t>edge then </a:t>
            </a:r>
            <a:r>
              <a:rPr lang="en-US" altLang="zh-CN" dirty="0" smtClean="0">
                <a:solidFill>
                  <a:srgbClr val="00B050"/>
                </a:solidFill>
              </a:rPr>
              <a:t>//Fork-like node</a:t>
            </a:r>
            <a:endParaRPr lang="en-US" altLang="zh-CN" dirty="0">
              <a:solidFill>
                <a:srgbClr val="00B050"/>
              </a:solidFill>
            </a:endParaRPr>
          </a:p>
          <a:p>
            <a:pPr lvl="1"/>
            <a:r>
              <a:rPr lang="en-US" altLang="zh-CN" dirty="0"/>
              <a:t>          vi’s is-fork-like  ←  </a:t>
            </a:r>
            <a:r>
              <a:rPr lang="en-US" altLang="zh-CN" dirty="0" smtClean="0"/>
              <a:t>true</a:t>
            </a:r>
          </a:p>
          <a:p>
            <a:pPr lvl="1"/>
            <a:r>
              <a:rPr lang="en-US" altLang="zh-CN" dirty="0"/>
              <a:t> </a:t>
            </a:r>
            <a:r>
              <a:rPr lang="en-US" altLang="zh-CN" dirty="0" smtClean="0"/>
              <a:t>          vi’s all edges </a:t>
            </a:r>
            <a:r>
              <a:rPr lang="en-US" altLang="zh-CN" b="1" i="1" dirty="0" smtClean="0">
                <a:solidFill>
                  <a:srgbClr val="0070C0"/>
                </a:solidFill>
              </a:rPr>
              <a:t>fork-parent</a:t>
            </a:r>
            <a:r>
              <a:rPr lang="en-US" altLang="zh-CN" dirty="0" smtClean="0"/>
              <a:t> ← vi</a:t>
            </a:r>
            <a:endParaRPr lang="en-US" altLang="zh-CN" dirty="0"/>
          </a:p>
          <a:p>
            <a:pPr lvl="1"/>
            <a:r>
              <a:rPr lang="en-US" altLang="zh-CN" dirty="0"/>
              <a:t>     </a:t>
            </a:r>
            <a:r>
              <a:rPr lang="en-US" altLang="zh-CN" dirty="0" smtClean="0"/>
              <a:t>else then </a:t>
            </a:r>
            <a:r>
              <a:rPr lang="en-US" altLang="zh-CN" dirty="0" smtClean="0">
                <a:solidFill>
                  <a:srgbClr val="00B050"/>
                </a:solidFill>
              </a:rPr>
              <a:t>//has only on output edge</a:t>
            </a:r>
            <a:endParaRPr lang="en-US" altLang="zh-CN" dirty="0" smtClean="0"/>
          </a:p>
          <a:p>
            <a:pPr lvl="1"/>
            <a:r>
              <a:rPr lang="en-US" altLang="zh-CN" dirty="0" smtClean="0"/>
              <a:t>         If vi has only input edge then </a:t>
            </a:r>
            <a:r>
              <a:rPr lang="en-US" altLang="zh-CN" dirty="0" smtClean="0">
                <a:solidFill>
                  <a:srgbClr val="00B050"/>
                </a:solidFill>
              </a:rPr>
              <a:t>//normal node</a:t>
            </a:r>
            <a:endParaRPr lang="en-US" altLang="zh-CN" dirty="0" smtClean="0"/>
          </a:p>
          <a:p>
            <a:pPr lvl="1"/>
            <a:r>
              <a:rPr lang="en-US" altLang="zh-CN" dirty="0" smtClean="0"/>
              <a:t>             vi’s only output edge’s </a:t>
            </a:r>
            <a:r>
              <a:rPr lang="en-US" altLang="zh-CN" b="1" i="1" dirty="0" smtClean="0">
                <a:solidFill>
                  <a:srgbClr val="0070C0"/>
                </a:solidFill>
              </a:rPr>
              <a:t>fork-parent</a:t>
            </a:r>
            <a:r>
              <a:rPr lang="en-US" altLang="zh-CN" dirty="0" smtClean="0"/>
              <a:t>  </a:t>
            </a:r>
            <a:endParaRPr lang="en-US" altLang="zh-CN" dirty="0" smtClean="0"/>
          </a:p>
          <a:p>
            <a:pPr lvl="1"/>
            <a:r>
              <a:rPr lang="en-US" altLang="zh-CN" dirty="0" smtClean="0"/>
              <a:t>                        ← </a:t>
            </a:r>
            <a:r>
              <a:rPr lang="en-US" altLang="zh-CN" dirty="0" smtClean="0"/>
              <a:t>the only input edge’s fork-parent</a:t>
            </a:r>
          </a:p>
          <a:p>
            <a:pPr lvl="1"/>
            <a:r>
              <a:rPr lang="en-US" altLang="zh-CN" dirty="0" smtClean="0"/>
              <a:t>         else then </a:t>
            </a:r>
            <a:r>
              <a:rPr lang="en-US" altLang="zh-CN" dirty="0" smtClean="0">
                <a:solidFill>
                  <a:srgbClr val="00B050"/>
                </a:solidFill>
              </a:rPr>
              <a:t>//Join-like node</a:t>
            </a:r>
            <a:endParaRPr lang="en-US" altLang="zh-CN" dirty="0" smtClean="0"/>
          </a:p>
          <a:p>
            <a:pPr lvl="1"/>
            <a:r>
              <a:rPr lang="en-US" altLang="zh-CN" dirty="0">
                <a:solidFill>
                  <a:srgbClr val="FF0000"/>
                </a:solidFill>
              </a:rPr>
              <a:t> </a:t>
            </a:r>
            <a:r>
              <a:rPr lang="en-US" altLang="zh-CN" dirty="0" smtClean="0">
                <a:solidFill>
                  <a:srgbClr val="FF0000"/>
                </a:solidFill>
              </a:rPr>
              <a:t>             </a:t>
            </a:r>
            <a:r>
              <a:rPr lang="en-US" altLang="zh-CN" b="1" dirty="0" smtClean="0">
                <a:solidFill>
                  <a:srgbClr val="FF0000"/>
                </a:solidFill>
              </a:rPr>
              <a:t>if all the previous edge has the same fork-parent </a:t>
            </a:r>
            <a:r>
              <a:rPr lang="en-US" altLang="zh-CN" dirty="0" smtClean="0">
                <a:solidFill>
                  <a:schemeClr val="tx1"/>
                </a:solidFill>
              </a:rPr>
              <a:t>then do</a:t>
            </a:r>
          </a:p>
          <a:p>
            <a:pPr lvl="1"/>
            <a:r>
              <a:rPr lang="en-US" altLang="zh-CN" dirty="0"/>
              <a:t> </a:t>
            </a:r>
            <a:r>
              <a:rPr lang="en-US" altLang="zh-CN" dirty="0" smtClean="0"/>
              <a:t>                 vi’s only output edge’s </a:t>
            </a:r>
            <a:r>
              <a:rPr lang="en-US" altLang="zh-CN" b="1" i="1" dirty="0" smtClean="0">
                <a:solidFill>
                  <a:srgbClr val="0070C0"/>
                </a:solidFill>
              </a:rPr>
              <a:t>fork-parent  </a:t>
            </a:r>
            <a:endParaRPr lang="en-US" altLang="zh-CN" b="1" i="1" dirty="0" smtClean="0">
              <a:solidFill>
                <a:srgbClr val="0070C0"/>
              </a:solidFill>
            </a:endParaRPr>
          </a:p>
          <a:p>
            <a:pPr lvl="1"/>
            <a:r>
              <a:rPr lang="en-US" altLang="zh-CN" b="1" i="1" dirty="0">
                <a:solidFill>
                  <a:srgbClr val="0070C0"/>
                </a:solidFill>
              </a:rPr>
              <a:t> </a:t>
            </a:r>
            <a:r>
              <a:rPr lang="en-US" altLang="zh-CN" b="1" i="1" dirty="0" smtClean="0">
                <a:solidFill>
                  <a:srgbClr val="0070C0"/>
                </a:solidFill>
              </a:rPr>
              <a:t>                        </a:t>
            </a:r>
            <a:r>
              <a:rPr lang="en-US" altLang="zh-CN" dirty="0" smtClean="0"/>
              <a:t>← </a:t>
            </a:r>
            <a:r>
              <a:rPr lang="en-US" altLang="zh-CN" dirty="0" smtClean="0"/>
              <a:t>the previous nodes’ fork-parent</a:t>
            </a:r>
          </a:p>
          <a:p>
            <a:pPr lvl="1"/>
            <a:r>
              <a:rPr lang="en-US" altLang="zh-CN" dirty="0"/>
              <a:t> </a:t>
            </a:r>
            <a:r>
              <a:rPr lang="en-US" altLang="zh-CN" dirty="0" smtClean="0"/>
              <a:t>             else do </a:t>
            </a:r>
          </a:p>
          <a:p>
            <a:pPr lvl="1"/>
            <a:r>
              <a:rPr lang="en-US" altLang="zh-CN" dirty="0"/>
              <a:t> </a:t>
            </a:r>
            <a:r>
              <a:rPr lang="en-US" altLang="zh-CN" dirty="0" smtClean="0"/>
              <a:t>                  </a:t>
            </a:r>
            <a:r>
              <a:rPr lang="en-US" altLang="zh-CN" b="1" dirty="0" smtClean="0">
                <a:solidFill>
                  <a:srgbClr val="FF0000"/>
                </a:solidFill>
              </a:rPr>
              <a:t>return false</a:t>
            </a:r>
          </a:p>
          <a:p>
            <a:pPr lvl="1"/>
            <a:r>
              <a:rPr lang="en-US" altLang="zh-CN" dirty="0"/>
              <a:t> </a:t>
            </a:r>
            <a:r>
              <a:rPr lang="en-US" altLang="zh-CN" dirty="0" smtClean="0"/>
              <a:t>             endif</a:t>
            </a:r>
          </a:p>
          <a:p>
            <a:pPr lvl="1"/>
            <a:r>
              <a:rPr lang="en-US" altLang="zh-CN" dirty="0"/>
              <a:t> </a:t>
            </a:r>
            <a:r>
              <a:rPr lang="en-US" altLang="zh-CN" dirty="0" smtClean="0"/>
              <a:t>        endif </a:t>
            </a:r>
          </a:p>
          <a:p>
            <a:pPr lvl="1"/>
            <a:r>
              <a:rPr lang="en-US" altLang="zh-CN" dirty="0"/>
              <a:t> </a:t>
            </a:r>
            <a:r>
              <a:rPr lang="en-US" altLang="zh-CN" dirty="0" smtClean="0"/>
              <a:t>    endif</a:t>
            </a:r>
          </a:p>
          <a:p>
            <a:pPr lvl="1"/>
            <a:r>
              <a:rPr lang="en-US" altLang="zh-CN" dirty="0" smtClean="0"/>
              <a:t>endfor</a:t>
            </a:r>
          </a:p>
          <a:p>
            <a:pPr lvl="8"/>
            <a:endParaRPr lang="en-US" altLang="zh-CN" dirty="0" smtClean="0"/>
          </a:p>
          <a:p>
            <a:pPr lvl="2"/>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20221024"/>
              </p:ext>
            </p:extLst>
          </p:nvPr>
        </p:nvGraphicFramePr>
        <p:xfrm>
          <a:off x="6156176" y="1196752"/>
          <a:ext cx="2340000" cy="2331553"/>
        </p:xfrm>
        <a:graphic>
          <a:graphicData uri="http://schemas.openxmlformats.org/presentationml/2006/ole">
            <mc:AlternateContent xmlns:mc="http://schemas.openxmlformats.org/markup-compatibility/2006">
              <mc:Choice xmlns:v="urn:schemas-microsoft-com:vml" Requires="v">
                <p:oleObj spid="_x0000_s29823" name="Visio" r:id="rId4" imgW="3813210" imgH="3789422" progId="Visio.Drawing.11">
                  <p:embed/>
                </p:oleObj>
              </mc:Choice>
              <mc:Fallback>
                <p:oleObj name="Visio" r:id="rId4" imgW="3813210" imgH="378942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1196752"/>
                        <a:ext cx="2340000" cy="2331553"/>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01265298"/>
              </p:ext>
            </p:extLst>
          </p:nvPr>
        </p:nvGraphicFramePr>
        <p:xfrm>
          <a:off x="6228184" y="3717032"/>
          <a:ext cx="2236086" cy="2737718"/>
        </p:xfrm>
        <a:graphic>
          <a:graphicData uri="http://schemas.openxmlformats.org/presentationml/2006/ole">
            <mc:AlternateContent xmlns:mc="http://schemas.openxmlformats.org/markup-compatibility/2006">
              <mc:Choice xmlns:v="urn:schemas-microsoft-com:vml" Requires="v">
                <p:oleObj spid="_x0000_s29824" name="Visio" r:id="rId6" imgW="3813210" imgH="4646942" progId="Visio.Drawing.11">
                  <p:embed/>
                </p:oleObj>
              </mc:Choice>
              <mc:Fallback>
                <p:oleObj name="Visio" r:id="rId6" imgW="3813210" imgH="4646942"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3717032"/>
                        <a:ext cx="2236086" cy="2737718"/>
                      </a:xfrm>
                      <a:prstGeom prst="rect">
                        <a:avLst/>
                      </a:prstGeom>
                      <a:noFill/>
                    </p:spPr>
                  </p:pic>
                </p:oleObj>
              </mc:Fallback>
            </mc:AlternateContent>
          </a:graphicData>
        </a:graphic>
      </p:graphicFrame>
      <p:sp>
        <p:nvSpPr>
          <p:cNvPr id="8" name="TextBox 7"/>
          <p:cNvSpPr txBox="1"/>
          <p:nvPr/>
        </p:nvSpPr>
        <p:spPr>
          <a:xfrm>
            <a:off x="6372200" y="6464369"/>
            <a:ext cx="2016224" cy="276999"/>
          </a:xfrm>
          <a:prstGeom prst="rect">
            <a:avLst/>
          </a:prstGeom>
          <a:noFill/>
        </p:spPr>
        <p:txBody>
          <a:bodyPr wrap="square" rtlCol="0">
            <a:spAutoFit/>
          </a:bodyPr>
          <a:lstStyle/>
          <a:p>
            <a:pPr algn="ctr"/>
            <a:r>
              <a:rPr lang="zh-CN" altLang="en-US" sz="1200" dirty="0" smtClean="0"/>
              <a:t>图</a:t>
            </a:r>
            <a:r>
              <a:rPr lang="en-US" altLang="zh-CN" sz="1200" dirty="0" smtClean="0"/>
              <a:t>1.</a:t>
            </a:r>
            <a:r>
              <a:rPr lang="zh-CN" altLang="en-US" sz="1200" dirty="0" smtClean="0"/>
              <a:t>满足</a:t>
            </a:r>
            <a:r>
              <a:rPr lang="zh-CN" altLang="en-US" sz="1200" dirty="0"/>
              <a:t>语义的算法实例</a:t>
            </a:r>
          </a:p>
        </p:txBody>
      </p:sp>
      <p:sp>
        <p:nvSpPr>
          <p:cNvPr id="11" name="TextBox 10"/>
          <p:cNvSpPr txBox="1"/>
          <p:nvPr/>
        </p:nvSpPr>
        <p:spPr>
          <a:xfrm>
            <a:off x="6300192" y="3239759"/>
            <a:ext cx="2016224" cy="276999"/>
          </a:xfrm>
          <a:prstGeom prst="rect">
            <a:avLst/>
          </a:prstGeom>
          <a:noFill/>
        </p:spPr>
        <p:txBody>
          <a:bodyPr wrap="square" rtlCol="0">
            <a:spAutoFit/>
          </a:bodyPr>
          <a:lstStyle/>
          <a:p>
            <a:pPr algn="ctr"/>
            <a:r>
              <a:rPr lang="zh-CN" altLang="en-US" sz="1200" dirty="0" smtClean="0"/>
              <a:t>图</a:t>
            </a:r>
            <a:r>
              <a:rPr lang="en-US" altLang="zh-CN" sz="1200" dirty="0"/>
              <a:t>2</a:t>
            </a:r>
            <a:r>
              <a:rPr lang="en-US" altLang="zh-CN" sz="1200" dirty="0" smtClean="0"/>
              <a:t>.</a:t>
            </a:r>
            <a:r>
              <a:rPr lang="zh-CN" altLang="en-US" sz="1200" dirty="0"/>
              <a:t>不满足语义的算法实例</a:t>
            </a:r>
          </a:p>
        </p:txBody>
      </p:sp>
    </p:spTree>
    <p:extLst>
      <p:ext uri="{BB962C8B-B14F-4D97-AF65-F5344CB8AC3E}">
        <p14:creationId xmlns:p14="http://schemas.microsoft.com/office/powerpoint/2010/main" val="549961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r>
              <a:rPr lang="en-US" altLang="zh-CN" dirty="0" smtClean="0">
                <a:latin typeface="Cambria Math" pitchFamily="18" charset="0"/>
                <a:ea typeface="Cambria Math" pitchFamily="18" charset="0"/>
              </a:rPr>
              <a:t>5.2</a:t>
            </a:r>
            <a:r>
              <a:rPr lang="en-US" altLang="zh-CN" dirty="0" smtClean="0"/>
              <a:t>  Dgraph</a:t>
            </a:r>
            <a:r>
              <a:rPr lang="zh-CN" altLang="en-US" dirty="0" smtClean="0"/>
              <a:t>满足</a:t>
            </a:r>
            <a:r>
              <a:rPr lang="en-US" altLang="zh-CN" dirty="0"/>
              <a:t>Fork/Join</a:t>
            </a:r>
            <a:r>
              <a:rPr lang="zh-CN" altLang="en-US" dirty="0"/>
              <a:t>语义</a:t>
            </a:r>
            <a:r>
              <a:rPr lang="zh-CN" altLang="en-US" dirty="0" smtClean="0"/>
              <a:t>，按照图结构添加</a:t>
            </a:r>
            <a:r>
              <a:rPr lang="en-US" altLang="zh-CN" dirty="0" smtClean="0"/>
              <a:t>Fork/Join</a:t>
            </a:r>
            <a:r>
              <a:rPr lang="zh-CN" altLang="en-US" dirty="0" smtClean="0"/>
              <a:t>节点</a:t>
            </a:r>
            <a:endParaRPr lang="en-US" altLang="zh-CN" dirty="0" smtClean="0"/>
          </a:p>
          <a:p>
            <a:pPr lvl="1"/>
            <a:endParaRPr lang="zh-CN" altLang="en-US" dirty="0"/>
          </a:p>
        </p:txBody>
      </p:sp>
      <p:grpSp>
        <p:nvGrpSpPr>
          <p:cNvPr id="6" name="组合 5"/>
          <p:cNvGrpSpPr/>
          <p:nvPr/>
        </p:nvGrpSpPr>
        <p:grpSpPr>
          <a:xfrm>
            <a:off x="611560" y="2492896"/>
            <a:ext cx="3456384" cy="1000125"/>
            <a:chOff x="611560" y="2492896"/>
            <a:chExt cx="3456384" cy="1000125"/>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92896"/>
              <a:ext cx="11049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144" y="2492896"/>
              <a:ext cx="18288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1835696" y="2924944"/>
              <a:ext cx="288032" cy="140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683568" y="4758826"/>
            <a:ext cx="3412976" cy="830414"/>
            <a:chOff x="683568" y="4509120"/>
            <a:chExt cx="3412976" cy="830414"/>
          </a:xfrm>
        </p:grpSpPr>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09120"/>
              <a:ext cx="11049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529909"/>
              <a:ext cx="18288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右箭头 9"/>
            <p:cNvSpPr/>
            <p:nvPr/>
          </p:nvSpPr>
          <p:spPr>
            <a:xfrm>
              <a:off x="1907704" y="4843921"/>
              <a:ext cx="288032" cy="140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524050" y="3645024"/>
            <a:ext cx="1895822" cy="307777"/>
          </a:xfrm>
          <a:prstGeom prst="rect">
            <a:avLst/>
          </a:prstGeom>
          <a:noFill/>
        </p:spPr>
        <p:txBody>
          <a:bodyPr wrap="square" rtlCol="0">
            <a:spAutoFit/>
          </a:bodyPr>
          <a:lstStyle/>
          <a:p>
            <a:pPr algn="ctr"/>
            <a:r>
              <a:rPr lang="zh-CN" altLang="en-US" sz="1400" dirty="0" smtClean="0"/>
              <a:t>图</a:t>
            </a:r>
            <a:r>
              <a:rPr lang="en-US" altLang="zh-CN" sz="1400" dirty="0" smtClean="0">
                <a:latin typeface="Cambria Math" pitchFamily="18" charset="0"/>
                <a:ea typeface="Cambria Math" pitchFamily="18" charset="0"/>
              </a:rPr>
              <a:t>1 - </a:t>
            </a:r>
            <a:r>
              <a:rPr lang="zh-CN" altLang="en-US" sz="1400" dirty="0" smtClean="0"/>
              <a:t>添加</a:t>
            </a:r>
            <a:r>
              <a:rPr lang="en-US" altLang="zh-CN" sz="1400" dirty="0" smtClean="0"/>
              <a:t>Fork</a:t>
            </a:r>
            <a:r>
              <a:rPr lang="zh-CN" altLang="en-US" sz="1400" dirty="0" smtClean="0"/>
              <a:t>节点</a:t>
            </a:r>
            <a:endParaRPr lang="zh-CN" altLang="en-US" sz="1400" dirty="0"/>
          </a:p>
        </p:txBody>
      </p:sp>
      <p:sp>
        <p:nvSpPr>
          <p:cNvPr id="13" name="TextBox 12"/>
          <p:cNvSpPr txBox="1"/>
          <p:nvPr/>
        </p:nvSpPr>
        <p:spPr>
          <a:xfrm>
            <a:off x="1547664" y="5733256"/>
            <a:ext cx="1895822" cy="307777"/>
          </a:xfrm>
          <a:prstGeom prst="rect">
            <a:avLst/>
          </a:prstGeom>
          <a:noFill/>
        </p:spPr>
        <p:txBody>
          <a:bodyPr wrap="square" rtlCol="0">
            <a:spAutoFit/>
          </a:bodyPr>
          <a:lstStyle/>
          <a:p>
            <a:pPr algn="ctr"/>
            <a:r>
              <a:rPr lang="zh-CN" altLang="en-US" sz="1400" dirty="0" smtClean="0"/>
              <a:t>图</a:t>
            </a:r>
            <a:r>
              <a:rPr lang="en-US" altLang="zh-CN" sz="1400" dirty="0">
                <a:latin typeface="Cambria Math" pitchFamily="18" charset="0"/>
                <a:ea typeface="Cambria Math" pitchFamily="18" charset="0"/>
              </a:rPr>
              <a:t>2</a:t>
            </a:r>
            <a:r>
              <a:rPr lang="en-US" altLang="zh-CN" sz="1400" dirty="0" smtClean="0">
                <a:latin typeface="Cambria Math" pitchFamily="18" charset="0"/>
                <a:ea typeface="Cambria Math" pitchFamily="18" charset="0"/>
              </a:rPr>
              <a:t> </a:t>
            </a:r>
            <a:r>
              <a:rPr lang="en-US" altLang="zh-CN" sz="1400" dirty="0" smtClean="0">
                <a:latin typeface="Cambria Math" pitchFamily="18" charset="0"/>
                <a:ea typeface="Cambria Math" pitchFamily="18" charset="0"/>
              </a:rPr>
              <a:t>- </a:t>
            </a:r>
            <a:r>
              <a:rPr lang="zh-CN" altLang="en-US" sz="1400" dirty="0" smtClean="0"/>
              <a:t>添加</a:t>
            </a:r>
            <a:r>
              <a:rPr lang="en-US" altLang="zh-CN" sz="1400" dirty="0" smtClean="0"/>
              <a:t>Join</a:t>
            </a:r>
            <a:r>
              <a:rPr lang="zh-CN" altLang="en-US" sz="1400" dirty="0" smtClean="0"/>
              <a:t>节点</a:t>
            </a:r>
            <a:endParaRPr lang="zh-CN" altLang="en-US" sz="1400" dirty="0"/>
          </a:p>
        </p:txBody>
      </p:sp>
      <p:pic>
        <p:nvPicPr>
          <p:cNvPr id="1946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1456" y="3027281"/>
            <a:ext cx="2448272" cy="79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392" y="4611457"/>
            <a:ext cx="3785040" cy="82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p:nvCxnSpPr>
        <p:spPr>
          <a:xfrm>
            <a:off x="4499992" y="2276872"/>
            <a:ext cx="0" cy="3672408"/>
          </a:xfrm>
          <a:prstGeom prst="line">
            <a:avLst/>
          </a:prstGeom>
        </p:spPr>
        <p:style>
          <a:lnRef idx="3">
            <a:schemeClr val="accent1"/>
          </a:lnRef>
          <a:fillRef idx="0">
            <a:schemeClr val="accent1"/>
          </a:fillRef>
          <a:effectRef idx="2">
            <a:schemeClr val="accent1"/>
          </a:effectRef>
          <a:fontRef idx="minor">
            <a:schemeClr val="tx1"/>
          </a:fontRef>
        </p:style>
      </p:cxnSp>
      <p:sp>
        <p:nvSpPr>
          <p:cNvPr id="12" name="下箭头 11"/>
          <p:cNvSpPr/>
          <p:nvPr/>
        </p:nvSpPr>
        <p:spPr>
          <a:xfrm>
            <a:off x="6403584" y="4127146"/>
            <a:ext cx="144016" cy="26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5323464" y="5713511"/>
            <a:ext cx="2388071" cy="307777"/>
          </a:xfrm>
          <a:prstGeom prst="rect">
            <a:avLst/>
          </a:prstGeom>
          <a:noFill/>
        </p:spPr>
        <p:txBody>
          <a:bodyPr wrap="square" rtlCol="0">
            <a:spAutoFit/>
          </a:bodyPr>
          <a:lstStyle/>
          <a:p>
            <a:pPr algn="ctr"/>
            <a:r>
              <a:rPr lang="zh-CN" altLang="en-US" sz="1400" dirty="0" smtClean="0"/>
              <a:t>图 </a:t>
            </a:r>
            <a:r>
              <a:rPr lang="en-US" altLang="zh-CN" sz="1400" dirty="0" smtClean="0"/>
              <a:t>3- </a:t>
            </a:r>
            <a:r>
              <a:rPr lang="zh-CN" altLang="en-US" sz="1400" dirty="0" smtClean="0"/>
              <a:t>添加</a:t>
            </a:r>
            <a:r>
              <a:rPr lang="en-US" altLang="zh-CN" sz="1400" dirty="0" smtClean="0"/>
              <a:t>Fork/Join</a:t>
            </a:r>
            <a:r>
              <a:rPr lang="zh-CN" altLang="en-US" sz="1400" dirty="0" smtClean="0"/>
              <a:t>节点</a:t>
            </a:r>
            <a:endParaRPr lang="zh-CN" altLang="en-US" sz="1400" dirty="0"/>
          </a:p>
        </p:txBody>
      </p:sp>
      <p:cxnSp>
        <p:nvCxnSpPr>
          <p:cNvPr id="21" name="直接连接符 20"/>
          <p:cNvCxnSpPr/>
          <p:nvPr/>
        </p:nvCxnSpPr>
        <p:spPr>
          <a:xfrm>
            <a:off x="467544" y="4265476"/>
            <a:ext cx="403244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670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r>
              <a:rPr lang="en-US" altLang="zh-CN" dirty="0" smtClean="0">
                <a:latin typeface="Cambria Math" pitchFamily="18" charset="0"/>
                <a:ea typeface="Cambria Math" pitchFamily="18" charset="0"/>
              </a:rPr>
              <a:t>5.3</a:t>
            </a:r>
            <a:r>
              <a:rPr lang="en-US" altLang="zh-CN" dirty="0" smtClean="0"/>
              <a:t>  Dgraph</a:t>
            </a:r>
            <a:r>
              <a:rPr lang="zh-CN" altLang="en-US" dirty="0" smtClean="0"/>
              <a:t>不满足</a:t>
            </a:r>
            <a:r>
              <a:rPr lang="en-US" altLang="zh-CN" dirty="0"/>
              <a:t>Fork/Join</a:t>
            </a:r>
            <a:r>
              <a:rPr lang="zh-CN" altLang="en-US" dirty="0"/>
              <a:t>语义</a:t>
            </a:r>
            <a:r>
              <a:rPr lang="zh-CN" altLang="en-US" dirty="0" smtClean="0"/>
              <a:t>，分层添加</a:t>
            </a:r>
            <a:r>
              <a:rPr lang="en-US" altLang="zh-CN" dirty="0" smtClean="0"/>
              <a:t>Fork/Join</a:t>
            </a:r>
            <a:r>
              <a:rPr lang="zh-CN" altLang="en-US" dirty="0" smtClean="0"/>
              <a:t>节点</a:t>
            </a:r>
            <a:endParaRPr lang="en-US" altLang="zh-CN" dirty="0"/>
          </a:p>
          <a:p>
            <a:pPr lvl="1"/>
            <a:r>
              <a:rPr lang="zh-CN" altLang="en-US" dirty="0" smtClean="0"/>
              <a:t>确定每个节点所在的层次；</a:t>
            </a:r>
            <a:endParaRPr lang="en-US" altLang="zh-CN" dirty="0" smtClean="0"/>
          </a:p>
          <a:p>
            <a:pPr lvl="1"/>
            <a:r>
              <a:rPr lang="zh-CN" altLang="en-US" dirty="0" smtClean="0"/>
              <a:t>逐层添加</a:t>
            </a:r>
            <a:r>
              <a:rPr lang="en-US" altLang="zh-CN" dirty="0" smtClean="0"/>
              <a:t>Fork/Join</a:t>
            </a:r>
            <a:r>
              <a:rPr lang="zh-CN" altLang="en-US" dirty="0" smtClean="0"/>
              <a:t>节点。</a:t>
            </a:r>
            <a:endParaRPr lang="en-US" altLang="zh-CN" dirty="0" smtClean="0"/>
          </a:p>
          <a:p>
            <a:pPr lvl="1"/>
            <a:endParaRPr lang="zh-CN" altLang="en-US" dirty="0"/>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240" y="4717632"/>
            <a:ext cx="4320000" cy="9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240" y="2924944"/>
            <a:ext cx="4320000" cy="114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下箭头 7"/>
          <p:cNvSpPr/>
          <p:nvPr/>
        </p:nvSpPr>
        <p:spPr>
          <a:xfrm>
            <a:off x="4429492" y="4242282"/>
            <a:ext cx="2880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3347864" y="5877272"/>
            <a:ext cx="2664296" cy="307777"/>
          </a:xfrm>
          <a:prstGeom prst="rect">
            <a:avLst/>
          </a:prstGeom>
          <a:noFill/>
        </p:spPr>
        <p:txBody>
          <a:bodyPr wrap="square" rtlCol="0">
            <a:spAutoFit/>
          </a:bodyPr>
          <a:lstStyle/>
          <a:p>
            <a:pPr algn="ctr"/>
            <a:r>
              <a:rPr lang="zh-CN" altLang="en-US" sz="1400" dirty="0" smtClean="0"/>
              <a:t>图 </a:t>
            </a:r>
            <a:r>
              <a:rPr lang="en-US" altLang="zh-CN" sz="1400" dirty="0" smtClean="0"/>
              <a:t>– </a:t>
            </a:r>
            <a:r>
              <a:rPr lang="zh-CN" altLang="en-US" sz="1400" dirty="0"/>
              <a:t>分层</a:t>
            </a:r>
            <a:r>
              <a:rPr lang="zh-CN" altLang="en-US" sz="1400" dirty="0" smtClean="0"/>
              <a:t>添加</a:t>
            </a:r>
            <a:r>
              <a:rPr lang="en-US" altLang="zh-CN" sz="1400" dirty="0" smtClean="0"/>
              <a:t>Fork/Join</a:t>
            </a:r>
            <a:r>
              <a:rPr lang="zh-CN" altLang="en-US" sz="1400" dirty="0" smtClean="0"/>
              <a:t>节点示例</a:t>
            </a:r>
            <a:endParaRPr lang="zh-CN" altLang="en-US" sz="1400" dirty="0"/>
          </a:p>
        </p:txBody>
      </p:sp>
    </p:spTree>
    <p:extLst>
      <p:ext uri="{BB962C8B-B14F-4D97-AF65-F5344CB8AC3E}">
        <p14:creationId xmlns:p14="http://schemas.microsoft.com/office/powerpoint/2010/main" val="193290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sp>
        <p:nvSpPr>
          <p:cNvPr id="3" name="内容占位符 2"/>
          <p:cNvSpPr>
            <a:spLocks noGrp="1"/>
          </p:cNvSpPr>
          <p:nvPr>
            <p:ph sz="quarter" idx="1"/>
          </p:nvPr>
        </p:nvSpPr>
        <p:spPr/>
        <p:txBody>
          <a:bodyPr/>
          <a:lstStyle/>
          <a:p>
            <a:pPr marL="0" lvl="1">
              <a:spcBef>
                <a:spcPts val="600"/>
              </a:spcBef>
              <a:buClr>
                <a:schemeClr val="accent1"/>
              </a:buClr>
            </a:pPr>
            <a:r>
              <a:rPr lang="zh-CN" altLang="en-US" sz="2400" dirty="0" smtClean="0"/>
              <a:t>⑦</a:t>
            </a:r>
            <a:r>
              <a:rPr lang="zh-CN" altLang="fr-FR" sz="2600" dirty="0">
                <a:solidFill>
                  <a:schemeClr val="tx1"/>
                </a:solidFill>
              </a:rPr>
              <a:t>将图</a:t>
            </a:r>
            <a:r>
              <a:rPr lang="en-US" altLang="zh-CN" sz="2600" dirty="0">
                <a:solidFill>
                  <a:schemeClr val="tx1"/>
                </a:solidFill>
              </a:rPr>
              <a:t>Cgraph</a:t>
            </a:r>
            <a:r>
              <a:rPr lang="zh-CN" altLang="fr-FR" sz="2600" dirty="0">
                <a:solidFill>
                  <a:schemeClr val="tx1"/>
                </a:solidFill>
              </a:rPr>
              <a:t>直译成</a:t>
            </a:r>
            <a:r>
              <a:rPr lang="en-US" altLang="zh-CN" sz="2600" dirty="0">
                <a:solidFill>
                  <a:schemeClr val="tx1"/>
                </a:solidFill>
              </a:rPr>
              <a:t>Oozie</a:t>
            </a:r>
            <a:r>
              <a:rPr lang="zh-CN" altLang="fr-FR" sz="2600" dirty="0">
                <a:solidFill>
                  <a:schemeClr val="tx1"/>
                </a:solidFill>
              </a:rPr>
              <a:t>配置文件。</a:t>
            </a:r>
            <a:endParaRPr lang="en-US" altLang="zh-CN" sz="2600" dirty="0">
              <a:solidFill>
                <a:schemeClr val="tx1"/>
              </a:solidFill>
            </a:endParaRPr>
          </a:p>
          <a:p>
            <a:pPr marL="274320" lvl="2" indent="-274320">
              <a:spcBef>
                <a:spcPts val="600"/>
              </a:spcBef>
              <a:buClr>
                <a:schemeClr val="accent1"/>
              </a:buClr>
            </a:pPr>
            <a:endParaRPr lang="fr-FR" altLang="zh-CN" dirty="0"/>
          </a:p>
          <a:p>
            <a:endParaRPr lang="zh-CN" alt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844825"/>
            <a:ext cx="3744415" cy="81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43" r="26519"/>
          <a:stretch/>
        </p:blipFill>
        <p:spPr bwMode="auto">
          <a:xfrm>
            <a:off x="2195736" y="3212976"/>
            <a:ext cx="432048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下箭头 6"/>
          <p:cNvSpPr/>
          <p:nvPr/>
        </p:nvSpPr>
        <p:spPr>
          <a:xfrm>
            <a:off x="4211960" y="2780928"/>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0651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pic>
        <p:nvPicPr>
          <p:cNvPr id="26626" name="Picture 2" descr="E:\我的微盘\我的微盘\毕设\大论文\截图\haflow_cloudTag.PNG"/>
          <p:cNvPicPr>
            <a:picLocks noChangeAspect="1" noChangeArrowheads="1"/>
          </p:cNvPicPr>
          <p:nvPr/>
        </p:nvPicPr>
        <p:blipFill rotWithShape="1">
          <a:blip r:embed="rId3">
            <a:extLst>
              <a:ext uri="{28A0092B-C50C-407E-A947-70E740481C1C}">
                <a14:useLocalDpi xmlns:a14="http://schemas.microsoft.com/office/drawing/2010/main" val="0"/>
              </a:ext>
            </a:extLst>
          </a:blip>
          <a:srcRect l="17713" t="15556" r="16623" b="52477"/>
          <a:stretch/>
        </p:blipFill>
        <p:spPr bwMode="auto">
          <a:xfrm>
            <a:off x="1547664" y="4352436"/>
            <a:ext cx="3744416" cy="1308812"/>
          </a:xfrm>
          <a:prstGeom prst="rect">
            <a:avLst/>
          </a:prstGeom>
          <a:noFill/>
          <a:ln w="12700">
            <a:solidFill>
              <a:schemeClr val="bg1">
                <a:lumMod val="50000"/>
              </a:schemeClr>
            </a:solidFill>
            <a:prstDash val="dash"/>
          </a:ln>
          <a:extLst>
            <a:ext uri="{909E8E84-426E-40DD-AFC4-6F175D3DCCD1}">
              <a14:hiddenFill xmlns:a14="http://schemas.microsoft.com/office/drawing/2010/main">
                <a:solidFill>
                  <a:srgbClr val="FFFFFF"/>
                </a:solidFill>
              </a14:hiddenFill>
            </a:ext>
          </a:extLst>
        </p:spPr>
      </p:pic>
      <p:pic>
        <p:nvPicPr>
          <p:cNvPr id="26627" name="Picture 3" descr="E:\我的微盘\我的微盘\毕设\大论文\截图\cloudTa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5629" b="10277"/>
          <a:stretch/>
        </p:blipFill>
        <p:spPr bwMode="auto">
          <a:xfrm>
            <a:off x="6300192" y="3789040"/>
            <a:ext cx="803299" cy="2340583"/>
          </a:xfrm>
          <a:prstGeom prst="rect">
            <a:avLst/>
          </a:prstGeom>
          <a:noFill/>
          <a:ln w="12700">
            <a:solidFill>
              <a:schemeClr val="bg1">
                <a:lumMod val="50000"/>
              </a:schemeClr>
            </a:solidFill>
            <a:prstDash val="dash"/>
          </a:ln>
          <a:extLst>
            <a:ext uri="{909E8E84-426E-40DD-AFC4-6F175D3DCCD1}">
              <a14:hiddenFill xmlns:a14="http://schemas.microsoft.com/office/drawing/2010/main">
                <a:solidFill>
                  <a:srgbClr val="FFFFFF"/>
                </a:solidFill>
              </a14:hiddenFill>
            </a:ext>
          </a:extLst>
        </p:spPr>
      </p:pic>
      <p:pic>
        <p:nvPicPr>
          <p:cNvPr id="26628" name="Picture 4" descr="E:\我的微盘\我的微盘\毕设\大论文\截图\haflow_donut.PNG"/>
          <p:cNvPicPr>
            <a:picLocks noChangeAspect="1" noChangeArrowheads="1"/>
          </p:cNvPicPr>
          <p:nvPr/>
        </p:nvPicPr>
        <p:blipFill rotWithShape="1">
          <a:blip r:embed="rId5">
            <a:extLst>
              <a:ext uri="{28A0092B-C50C-407E-A947-70E740481C1C}">
                <a14:useLocalDpi xmlns:a14="http://schemas.microsoft.com/office/drawing/2010/main" val="0"/>
              </a:ext>
            </a:extLst>
          </a:blip>
          <a:srcRect l="18163" t="10985" r="15878" b="52798"/>
          <a:stretch/>
        </p:blipFill>
        <p:spPr bwMode="auto">
          <a:xfrm>
            <a:off x="1647125" y="1638114"/>
            <a:ext cx="3545495" cy="1399107"/>
          </a:xfrm>
          <a:prstGeom prst="rect">
            <a:avLst/>
          </a:prstGeom>
          <a:noFill/>
          <a:ln w="12700">
            <a:solidFill>
              <a:schemeClr val="bg1">
                <a:lumMod val="50000"/>
              </a:schemeClr>
            </a:solidFill>
            <a:prstDash val="dash"/>
          </a:ln>
          <a:extLst>
            <a:ext uri="{909E8E84-426E-40DD-AFC4-6F175D3DCCD1}">
              <a14:hiddenFill xmlns:a14="http://schemas.microsoft.com/office/drawing/2010/main">
                <a:solidFill>
                  <a:srgbClr val="FFFFFF"/>
                </a:solidFill>
              </a14:hiddenFill>
            </a:ext>
          </a:extLst>
        </p:spPr>
      </p:pic>
      <p:pic>
        <p:nvPicPr>
          <p:cNvPr id="26629" name="Picture 5" descr="E:\我的微盘\我的微盘\毕设\大论文\截图\donut.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43200"/>
          <a:stretch/>
        </p:blipFill>
        <p:spPr bwMode="auto">
          <a:xfrm>
            <a:off x="6325343" y="1401564"/>
            <a:ext cx="694929" cy="1872208"/>
          </a:xfrm>
          <a:prstGeom prst="rect">
            <a:avLst/>
          </a:prstGeom>
          <a:noFill/>
          <a:ln>
            <a:solidFill>
              <a:schemeClr val="bg1">
                <a:lumMod val="50000"/>
              </a:schemeClr>
            </a:solidFill>
            <a:prstDash val="dash"/>
          </a:ln>
          <a:extLst>
            <a:ext uri="{909E8E84-426E-40DD-AFC4-6F175D3DCCD1}">
              <a14:hiddenFill xmlns:a14="http://schemas.microsoft.com/office/drawing/2010/main">
                <a:solidFill>
                  <a:srgbClr val="FFFFFF"/>
                </a:solidFill>
              </a14:hiddenFill>
            </a:ext>
          </a:extLst>
        </p:spPr>
      </p:pic>
      <p:sp>
        <p:nvSpPr>
          <p:cNvPr id="8" name="右箭头 7"/>
          <p:cNvSpPr/>
          <p:nvPr/>
        </p:nvSpPr>
        <p:spPr>
          <a:xfrm>
            <a:off x="5631193" y="2337667"/>
            <a:ext cx="288032" cy="140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639577" y="4945161"/>
            <a:ext cx="288032" cy="140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246817" y="3273772"/>
            <a:ext cx="4032448" cy="369332"/>
          </a:xfrm>
          <a:prstGeom prst="rect">
            <a:avLst/>
          </a:prstGeom>
          <a:noFill/>
        </p:spPr>
        <p:txBody>
          <a:bodyPr wrap="square" rtlCol="0">
            <a:spAutoFit/>
          </a:bodyPr>
          <a:lstStyle/>
          <a:p>
            <a:pPr algn="ctr"/>
            <a:r>
              <a:rPr lang="zh-CN" altLang="en-US" dirty="0" smtClean="0"/>
              <a:t>图</a:t>
            </a:r>
            <a:r>
              <a:rPr lang="en-US" altLang="zh-CN" dirty="0" smtClean="0"/>
              <a:t>1. </a:t>
            </a:r>
            <a:r>
              <a:rPr lang="zh-CN" altLang="zh-CN" dirty="0" smtClean="0"/>
              <a:t>模型</a:t>
            </a:r>
            <a:r>
              <a:rPr lang="zh-CN" altLang="zh-CN" dirty="0"/>
              <a:t>转换算法运行案例</a:t>
            </a:r>
            <a:r>
              <a:rPr lang="en-US" altLang="zh-CN" dirty="0" smtClean="0"/>
              <a:t>1</a:t>
            </a:r>
            <a:endParaRPr lang="zh-CN" altLang="zh-CN" dirty="0"/>
          </a:p>
        </p:txBody>
      </p:sp>
      <p:sp>
        <p:nvSpPr>
          <p:cNvPr id="10" name="TextBox 9"/>
          <p:cNvSpPr txBox="1"/>
          <p:nvPr/>
        </p:nvSpPr>
        <p:spPr>
          <a:xfrm>
            <a:off x="2399217" y="6011996"/>
            <a:ext cx="4032448" cy="369332"/>
          </a:xfrm>
          <a:prstGeom prst="rect">
            <a:avLst/>
          </a:prstGeom>
          <a:noFill/>
        </p:spPr>
        <p:txBody>
          <a:bodyPr wrap="square" rtlCol="0">
            <a:spAutoFit/>
          </a:bodyPr>
          <a:lstStyle/>
          <a:p>
            <a:pPr algn="ctr"/>
            <a:r>
              <a:rPr lang="zh-CN" altLang="en-US" dirty="0" smtClean="0"/>
              <a:t>图</a:t>
            </a:r>
            <a:r>
              <a:rPr lang="en-US" altLang="zh-CN" dirty="0"/>
              <a:t>2</a:t>
            </a:r>
            <a:r>
              <a:rPr lang="en-US" altLang="zh-CN" dirty="0" smtClean="0"/>
              <a:t>. </a:t>
            </a:r>
            <a:r>
              <a:rPr lang="zh-CN" altLang="zh-CN" dirty="0" smtClean="0"/>
              <a:t>模型</a:t>
            </a:r>
            <a:r>
              <a:rPr lang="zh-CN" altLang="zh-CN" dirty="0"/>
              <a:t>转换算法运行</a:t>
            </a:r>
            <a:r>
              <a:rPr lang="zh-CN" altLang="zh-CN" dirty="0" smtClean="0"/>
              <a:t>案例</a:t>
            </a:r>
            <a:r>
              <a:rPr lang="en-US" altLang="zh-CN" dirty="0"/>
              <a:t>2</a:t>
            </a:r>
            <a:endParaRPr lang="zh-CN" altLang="zh-CN" dirty="0"/>
          </a:p>
        </p:txBody>
      </p:sp>
    </p:spTree>
    <p:extLst>
      <p:ext uri="{BB962C8B-B14F-4D97-AF65-F5344CB8AC3E}">
        <p14:creationId xmlns:p14="http://schemas.microsoft.com/office/powerpoint/2010/main" val="1129731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基于嵌套图识别与分层的模型转换算法</a:t>
            </a:r>
            <a:endParaRPr lang="zh-CN" altLang="en-US" dirty="0"/>
          </a:p>
        </p:txBody>
      </p:sp>
      <p:pic>
        <p:nvPicPr>
          <p:cNvPr id="27650" name="Picture 2" descr="E:\我的微盘\我的微盘\毕设\大论文\截图\haflow_test_abc.PNG"/>
          <p:cNvPicPr>
            <a:picLocks noChangeAspect="1" noChangeArrowheads="1"/>
          </p:cNvPicPr>
          <p:nvPr/>
        </p:nvPicPr>
        <p:blipFill rotWithShape="1">
          <a:blip r:embed="rId3">
            <a:extLst>
              <a:ext uri="{28A0092B-C50C-407E-A947-70E740481C1C}">
                <a14:useLocalDpi xmlns:a14="http://schemas.microsoft.com/office/drawing/2010/main" val="0"/>
              </a:ext>
            </a:extLst>
          </a:blip>
          <a:srcRect l="11290" t="12458" r="8292" b="24712"/>
          <a:stretch/>
        </p:blipFill>
        <p:spPr bwMode="auto">
          <a:xfrm>
            <a:off x="656348" y="2706337"/>
            <a:ext cx="5355812" cy="2102923"/>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descr="E:\我的微盘\我的微盘\毕设\大论文\截图\test_abc.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9391"/>
          <a:stretch/>
        </p:blipFill>
        <p:spPr bwMode="auto">
          <a:xfrm>
            <a:off x="6800531" y="1412777"/>
            <a:ext cx="1803917" cy="4680520"/>
          </a:xfrm>
          <a:prstGeom prst="rect">
            <a:avLst/>
          </a:prstGeom>
          <a:noFill/>
          <a:extLst>
            <a:ext uri="{909E8E84-426E-40DD-AFC4-6F175D3DCCD1}">
              <a14:hiddenFill xmlns:a14="http://schemas.microsoft.com/office/drawing/2010/main">
                <a:solidFill>
                  <a:srgbClr val="FFFFFF"/>
                </a:solidFill>
              </a14:hiddenFill>
            </a:ext>
          </a:extLst>
        </p:spPr>
      </p:pic>
      <p:sp>
        <p:nvSpPr>
          <p:cNvPr id="9" name="右箭头 8"/>
          <p:cNvSpPr/>
          <p:nvPr/>
        </p:nvSpPr>
        <p:spPr>
          <a:xfrm>
            <a:off x="6228184" y="3574307"/>
            <a:ext cx="432048" cy="214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339752" y="5949280"/>
            <a:ext cx="4032448" cy="369332"/>
          </a:xfrm>
          <a:prstGeom prst="rect">
            <a:avLst/>
          </a:prstGeom>
          <a:noFill/>
        </p:spPr>
        <p:txBody>
          <a:bodyPr wrap="square" rtlCol="0">
            <a:spAutoFit/>
          </a:bodyPr>
          <a:lstStyle/>
          <a:p>
            <a:pPr algn="ctr"/>
            <a:r>
              <a:rPr lang="zh-CN" altLang="en-US" dirty="0" smtClean="0"/>
              <a:t>图</a:t>
            </a:r>
            <a:r>
              <a:rPr lang="en-US" altLang="zh-CN" dirty="0"/>
              <a:t>3</a:t>
            </a:r>
            <a:r>
              <a:rPr lang="en-US" altLang="zh-CN" dirty="0" smtClean="0"/>
              <a:t>. </a:t>
            </a:r>
            <a:r>
              <a:rPr lang="zh-CN" altLang="zh-CN" dirty="0" smtClean="0"/>
              <a:t>模型</a:t>
            </a:r>
            <a:r>
              <a:rPr lang="zh-CN" altLang="zh-CN" dirty="0"/>
              <a:t>转换算法运行</a:t>
            </a:r>
            <a:r>
              <a:rPr lang="zh-CN" altLang="zh-CN" dirty="0" smtClean="0"/>
              <a:t>案例</a:t>
            </a:r>
            <a:r>
              <a:rPr lang="en-US" altLang="zh-CN" dirty="0"/>
              <a:t>3</a:t>
            </a:r>
            <a:endParaRPr lang="zh-CN" altLang="zh-CN" dirty="0"/>
          </a:p>
        </p:txBody>
      </p:sp>
    </p:spTree>
    <p:extLst>
      <p:ext uri="{BB962C8B-B14F-4D97-AF65-F5344CB8AC3E}">
        <p14:creationId xmlns:p14="http://schemas.microsoft.com/office/powerpoint/2010/main" val="4006134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a:t>
            </a:r>
            <a:r>
              <a:rPr lang="zh-CN" altLang="en-US" dirty="0" smtClean="0"/>
              <a:t>数据处理、数据分析核心技术</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20" y="1698326"/>
            <a:ext cx="8149534" cy="4270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80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t>选题的背景与相关工作</a:t>
            </a:r>
            <a:endParaRPr lang="zh-CN" altLang="en-US" dirty="0"/>
          </a:p>
          <a:p>
            <a:r>
              <a:rPr lang="zh-CN" altLang="en-US" dirty="0" smtClean="0"/>
              <a:t>大数据分析应用开发平台的关键技术</a:t>
            </a:r>
          </a:p>
          <a:p>
            <a:pPr lvl="1"/>
            <a:r>
              <a:rPr lang="zh-CN" altLang="en-US" dirty="0"/>
              <a:t>系统架构</a:t>
            </a:r>
            <a:endParaRPr lang="zh-CN" altLang="en-US" dirty="0"/>
          </a:p>
          <a:p>
            <a:pPr lvl="1"/>
            <a:r>
              <a:rPr lang="zh-CN" altLang="en-US" dirty="0"/>
              <a:t>基于</a:t>
            </a:r>
            <a:r>
              <a:rPr lang="zh-CN" altLang="en-US" dirty="0"/>
              <a:t>组件和</a:t>
            </a:r>
            <a:r>
              <a:rPr lang="zh-CN" altLang="en-US" dirty="0"/>
              <a:t>模型驱动的</a:t>
            </a:r>
            <a:r>
              <a:rPr lang="zh-CN" altLang="en-US" dirty="0"/>
              <a:t>数据分析业务流程</a:t>
            </a:r>
            <a:r>
              <a:rPr lang="zh-CN" altLang="en-US" dirty="0"/>
              <a:t>处理</a:t>
            </a:r>
            <a:r>
              <a:rPr lang="zh-CN" altLang="en-US" dirty="0"/>
              <a:t>框架</a:t>
            </a:r>
            <a:endParaRPr lang="zh-CN" altLang="en-US" dirty="0"/>
          </a:p>
          <a:p>
            <a:pPr lvl="1"/>
            <a:r>
              <a:rPr lang="zh-CN" altLang="en-US" dirty="0" smtClean="0"/>
              <a:t>基于</a:t>
            </a:r>
            <a:r>
              <a:rPr lang="zh-CN" altLang="en-US" dirty="0"/>
              <a:t>嵌套</a:t>
            </a:r>
            <a:r>
              <a:rPr lang="zh-CN" altLang="en-US" dirty="0" smtClean="0"/>
              <a:t>图识别与分层的模型转换算法</a:t>
            </a:r>
            <a:endParaRPr lang="zh-CN" altLang="en-US" dirty="0"/>
          </a:p>
          <a:p>
            <a:pPr lvl="1"/>
            <a:r>
              <a:rPr lang="zh-CN" altLang="en-US" dirty="0" smtClean="0">
                <a:solidFill>
                  <a:srgbClr val="FF0000"/>
                </a:solidFill>
              </a:rPr>
              <a:t>基于</a:t>
            </a:r>
            <a:r>
              <a:rPr lang="en-US" altLang="zh-CN" dirty="0" smtClean="0">
                <a:solidFill>
                  <a:srgbClr val="FF0000"/>
                </a:solidFill>
              </a:rPr>
              <a:t>HDFS</a:t>
            </a:r>
            <a:r>
              <a:rPr lang="zh-CN" altLang="en-US" dirty="0" smtClean="0">
                <a:solidFill>
                  <a:srgbClr val="FF0000"/>
                </a:solidFill>
              </a:rPr>
              <a:t>的中间</a:t>
            </a:r>
            <a:r>
              <a:rPr lang="zh-CN" altLang="en-US" dirty="0">
                <a:solidFill>
                  <a:srgbClr val="FF0000"/>
                </a:solidFill>
              </a:rPr>
              <a:t>数据管理</a:t>
            </a:r>
          </a:p>
          <a:p>
            <a:r>
              <a:rPr lang="zh-CN" altLang="en-US" dirty="0"/>
              <a:t>基于</a:t>
            </a:r>
            <a:r>
              <a:rPr lang="en-US" altLang="zh-CN" dirty="0"/>
              <a:t>Hadoop</a:t>
            </a:r>
            <a:r>
              <a:rPr lang="zh-CN" altLang="en-US" dirty="0"/>
              <a:t>的大数据分析应用开发平台的设计与实现</a:t>
            </a:r>
          </a:p>
          <a:p>
            <a:r>
              <a:rPr lang="zh-CN" altLang="en-US" dirty="0" smtClean="0"/>
              <a:t>总结</a:t>
            </a:r>
            <a:endParaRPr lang="zh-CN" altLang="en-US" dirty="0"/>
          </a:p>
        </p:txBody>
      </p:sp>
    </p:spTree>
    <p:extLst>
      <p:ext uri="{BB962C8B-B14F-4D97-AF65-F5344CB8AC3E}">
        <p14:creationId xmlns:p14="http://schemas.microsoft.com/office/powerpoint/2010/main" val="2528273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fr-FR" dirty="0" smtClean="0"/>
              <a:t>中间数据管理</a:t>
            </a:r>
            <a:endParaRPr lang="fr-FR" dirty="0"/>
          </a:p>
        </p:txBody>
      </p:sp>
      <p:sp>
        <p:nvSpPr>
          <p:cNvPr id="3" name="内容占位符 2"/>
          <p:cNvSpPr>
            <a:spLocks noGrp="1"/>
          </p:cNvSpPr>
          <p:nvPr>
            <p:ph sz="quarter" idx="1"/>
          </p:nvPr>
        </p:nvSpPr>
        <p:spPr/>
        <p:txBody>
          <a:bodyPr/>
          <a:lstStyle/>
          <a:p>
            <a:r>
              <a:rPr lang="zh-CN" altLang="fr-FR" dirty="0" smtClean="0"/>
              <a:t>异构中间数据的管理</a:t>
            </a:r>
            <a:endParaRPr lang="fr-FR" altLang="zh-CN" dirty="0" smtClean="0"/>
          </a:p>
          <a:p>
            <a:endParaRPr lang="fr-FR" altLang="zh-CN" dirty="0"/>
          </a:p>
          <a:p>
            <a:endParaRPr lang="fr-FR" altLang="zh-CN" dirty="0" smtClean="0"/>
          </a:p>
          <a:p>
            <a:endParaRPr lang="fr-FR" altLang="zh-CN" dirty="0"/>
          </a:p>
          <a:p>
            <a:endParaRPr lang="fr-FR" altLang="zh-CN" dirty="0" smtClean="0"/>
          </a:p>
          <a:p>
            <a:r>
              <a:rPr lang="zh-CN" altLang="fr-FR" dirty="0" smtClean="0"/>
              <a:t>中</a:t>
            </a:r>
            <a:r>
              <a:rPr lang="zh-CN" altLang="fr-FR" dirty="0"/>
              <a:t>间数据的自动</a:t>
            </a:r>
            <a:r>
              <a:rPr lang="zh-CN" altLang="fr-FR" dirty="0" smtClean="0"/>
              <a:t>管理</a:t>
            </a:r>
            <a:endParaRPr lang="en-US" altLang="zh-CN" dirty="0" smtClean="0"/>
          </a:p>
          <a:p>
            <a:pPr lvl="1"/>
            <a:r>
              <a:rPr lang="zh-CN" altLang="en-US" dirty="0" smtClean="0"/>
              <a:t>用户只需要设定整个流程的输入和输出参数，其它节点的输入输出参数自动生成。</a:t>
            </a:r>
            <a:endParaRPr lang="fr-FR" altLang="zh-CN" dirty="0" smtClean="0"/>
          </a:p>
          <a:p>
            <a:r>
              <a:rPr lang="zh-CN" altLang="fr-FR" dirty="0"/>
              <a:t>中间数据的匹配</a:t>
            </a:r>
            <a:r>
              <a:rPr lang="zh-CN" altLang="fr-FR" dirty="0" smtClean="0"/>
              <a:t>验证</a:t>
            </a:r>
            <a:endParaRPr lang="en-US" altLang="zh-CN" dirty="0" smtClean="0"/>
          </a:p>
          <a:p>
            <a:pPr lvl="1"/>
            <a:r>
              <a:rPr lang="zh-CN" altLang="en-US" dirty="0"/>
              <a:t>中间</a:t>
            </a:r>
            <a:r>
              <a:rPr lang="zh-CN" altLang="en-US" dirty="0" smtClean="0"/>
              <a:t>数据的格式分为很多种类，不同类别间的数据无法传递。</a:t>
            </a:r>
            <a:endParaRPr lang="fr-FR" altLang="zh-CN" dirty="0"/>
          </a:p>
          <a:p>
            <a:endParaRPr lang="fr-FR" altLang="zh-CN" dirty="0" smtClean="0"/>
          </a:p>
          <a:p>
            <a:endParaRPr lang="fr-FR"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081519" y="1844824"/>
            <a:ext cx="4133850" cy="1647825"/>
          </a:xfrm>
          <a:prstGeom prst="rect">
            <a:avLst/>
          </a:prstGeom>
          <a:noFill/>
        </p:spPr>
      </p:pic>
    </p:spTree>
    <p:extLst>
      <p:ext uri="{BB962C8B-B14F-4D97-AF65-F5344CB8AC3E}">
        <p14:creationId xmlns:p14="http://schemas.microsoft.com/office/powerpoint/2010/main" val="4258189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t>选题的背景与相关工作</a:t>
            </a:r>
            <a:endParaRPr lang="zh-CN" altLang="en-US" dirty="0"/>
          </a:p>
          <a:p>
            <a:r>
              <a:rPr lang="zh-CN" altLang="en-US" dirty="0" smtClean="0"/>
              <a:t>大数据分析应用开发平台的关键技术</a:t>
            </a:r>
          </a:p>
          <a:p>
            <a:pPr lvl="1"/>
            <a:r>
              <a:rPr lang="zh-CN" altLang="en-US" dirty="0"/>
              <a:t>系统架构</a:t>
            </a:r>
            <a:endParaRPr lang="zh-CN" altLang="en-US" dirty="0"/>
          </a:p>
          <a:p>
            <a:pPr lvl="1"/>
            <a:r>
              <a:rPr lang="zh-CN" altLang="en-US" dirty="0"/>
              <a:t>基于</a:t>
            </a:r>
            <a:r>
              <a:rPr lang="zh-CN" altLang="en-US" dirty="0"/>
              <a:t>组件和</a:t>
            </a:r>
            <a:r>
              <a:rPr lang="zh-CN" altLang="en-US" dirty="0"/>
              <a:t>模型驱动的</a:t>
            </a:r>
            <a:r>
              <a:rPr lang="zh-CN" altLang="en-US" dirty="0"/>
              <a:t>数据分析业务流程</a:t>
            </a:r>
            <a:r>
              <a:rPr lang="zh-CN" altLang="en-US" dirty="0"/>
              <a:t>处理</a:t>
            </a:r>
            <a:r>
              <a:rPr lang="zh-CN" altLang="en-US" dirty="0"/>
              <a:t>框架</a:t>
            </a:r>
            <a:endParaRPr lang="zh-CN" altLang="en-US" dirty="0"/>
          </a:p>
          <a:p>
            <a:pPr lvl="1"/>
            <a:r>
              <a:rPr lang="zh-CN" altLang="en-US" dirty="0" smtClean="0"/>
              <a:t>基于</a:t>
            </a:r>
            <a:r>
              <a:rPr lang="zh-CN" altLang="en-US" dirty="0"/>
              <a:t>嵌套</a:t>
            </a:r>
            <a:r>
              <a:rPr lang="zh-CN" altLang="en-US" dirty="0" smtClean="0"/>
              <a:t>图识别与分层的模型转换算法</a:t>
            </a:r>
            <a:endParaRPr lang="zh-CN" altLang="en-US" dirty="0"/>
          </a:p>
          <a:p>
            <a:pPr lvl="1"/>
            <a:r>
              <a:rPr lang="zh-CN" altLang="en-US" dirty="0" smtClean="0"/>
              <a:t>基于</a:t>
            </a:r>
            <a:r>
              <a:rPr lang="en-US" altLang="zh-CN" dirty="0" smtClean="0"/>
              <a:t>HDFS</a:t>
            </a:r>
            <a:r>
              <a:rPr lang="zh-CN" altLang="en-US" dirty="0" smtClean="0"/>
              <a:t>的中间</a:t>
            </a:r>
            <a:r>
              <a:rPr lang="zh-CN" altLang="en-US" dirty="0"/>
              <a:t>数据管理</a:t>
            </a:r>
          </a:p>
          <a:p>
            <a:r>
              <a:rPr lang="zh-CN" altLang="en-US" dirty="0">
                <a:solidFill>
                  <a:srgbClr val="FF0000"/>
                </a:solidFill>
              </a:rPr>
              <a:t>基于</a:t>
            </a:r>
            <a:r>
              <a:rPr lang="en-US" altLang="zh-CN" dirty="0">
                <a:solidFill>
                  <a:srgbClr val="FF0000"/>
                </a:solidFill>
              </a:rPr>
              <a:t>Hadoop</a:t>
            </a:r>
            <a:r>
              <a:rPr lang="zh-CN" altLang="en-US" dirty="0">
                <a:solidFill>
                  <a:srgbClr val="FF0000"/>
                </a:solidFill>
              </a:rPr>
              <a:t>的大</a:t>
            </a:r>
            <a:r>
              <a:rPr lang="zh-CN" altLang="en-US" dirty="0" smtClean="0">
                <a:solidFill>
                  <a:srgbClr val="FF0000"/>
                </a:solidFill>
              </a:rPr>
              <a:t>数据分析应用开发平台的</a:t>
            </a:r>
            <a:r>
              <a:rPr lang="zh-CN" altLang="en-US" dirty="0">
                <a:solidFill>
                  <a:srgbClr val="FF0000"/>
                </a:solidFill>
              </a:rPr>
              <a:t>设计与实现</a:t>
            </a:r>
          </a:p>
          <a:p>
            <a:r>
              <a:rPr lang="zh-CN" altLang="en-US" dirty="0" smtClean="0"/>
              <a:t>总结</a:t>
            </a:r>
            <a:endParaRPr lang="zh-CN" altLang="en-US" dirty="0"/>
          </a:p>
        </p:txBody>
      </p:sp>
    </p:spTree>
    <p:extLst>
      <p:ext uri="{BB962C8B-B14F-4D97-AF65-F5344CB8AC3E}">
        <p14:creationId xmlns:p14="http://schemas.microsoft.com/office/powerpoint/2010/main" val="2528273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基于</a:t>
            </a:r>
            <a:r>
              <a:rPr lang="en-US" altLang="zh-CN" dirty="0" smtClean="0"/>
              <a:t>Hadoop</a:t>
            </a:r>
            <a:r>
              <a:rPr lang="zh-CN" altLang="en-US" dirty="0" smtClean="0"/>
              <a:t>的大数据分析应用开发平台</a:t>
            </a:r>
            <a:r>
              <a:rPr lang="en-US" altLang="zh-CN" dirty="0" smtClean="0"/>
              <a:t/>
            </a:r>
            <a:br>
              <a:rPr lang="en-US" altLang="zh-CN" dirty="0" smtClean="0"/>
            </a:br>
            <a:r>
              <a:rPr lang="en-US" altLang="zh-CN" dirty="0"/>
              <a:t>	</a:t>
            </a:r>
            <a:r>
              <a:rPr lang="en-US" altLang="zh-CN" dirty="0" smtClean="0"/>
              <a:t>	                </a:t>
            </a:r>
            <a:r>
              <a:rPr lang="en-US" altLang="zh-CN" dirty="0" smtClean="0"/>
              <a:t>——Haflow</a:t>
            </a:r>
            <a:r>
              <a:rPr lang="zh-CN" altLang="fr-FR" dirty="0" smtClean="0"/>
              <a:t>的</a:t>
            </a:r>
            <a:r>
              <a:rPr lang="zh-CN" altLang="en-US" dirty="0" smtClean="0"/>
              <a:t>系统架构</a:t>
            </a:r>
            <a:endParaRPr lang="fr-FR" dirty="0"/>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196752"/>
            <a:ext cx="7128792" cy="5040560"/>
          </a:xfrm>
          <a:prstGeom prst="rect">
            <a:avLst/>
          </a:prstGeom>
          <a:noFill/>
        </p:spPr>
      </p:pic>
    </p:spTree>
    <p:extLst>
      <p:ext uri="{BB962C8B-B14F-4D97-AF65-F5344CB8AC3E}">
        <p14:creationId xmlns:p14="http://schemas.microsoft.com/office/powerpoint/2010/main" val="2988091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Haflow</a:t>
            </a:r>
            <a:r>
              <a:rPr lang="zh-CN" altLang="en-US" dirty="0" smtClean="0"/>
              <a:t>的特色</a:t>
            </a:r>
            <a:endParaRPr lang="zh-CN" altLang="en-US" dirty="0"/>
          </a:p>
        </p:txBody>
      </p:sp>
      <p:sp>
        <p:nvSpPr>
          <p:cNvPr id="3" name="内容占位符 2"/>
          <p:cNvSpPr>
            <a:spLocks noGrp="1"/>
          </p:cNvSpPr>
          <p:nvPr>
            <p:ph sz="quarter" idx="1"/>
          </p:nvPr>
        </p:nvSpPr>
        <p:spPr/>
        <p:txBody>
          <a:bodyPr/>
          <a:lstStyle/>
          <a:p>
            <a:pPr>
              <a:spcBef>
                <a:spcPts val="1200"/>
              </a:spcBef>
              <a:spcAft>
                <a:spcPts val="600"/>
              </a:spcAft>
            </a:pPr>
            <a:r>
              <a:rPr lang="en-US" altLang="zh-CN" sz="2400" dirty="0" smtClean="0"/>
              <a:t>Haflow</a:t>
            </a:r>
            <a:r>
              <a:rPr lang="zh-CN" altLang="en-US" sz="2400" dirty="0"/>
              <a:t>提供一个</a:t>
            </a:r>
            <a:r>
              <a:rPr lang="zh-CN" altLang="en-US" sz="2400" dirty="0">
                <a:solidFill>
                  <a:srgbClr val="FF0000"/>
                </a:solidFill>
              </a:rPr>
              <a:t>基于</a:t>
            </a:r>
            <a:r>
              <a:rPr lang="en-US" altLang="zh-CN" sz="2400" dirty="0">
                <a:solidFill>
                  <a:srgbClr val="FF0000"/>
                </a:solidFill>
              </a:rPr>
              <a:t>Web</a:t>
            </a:r>
            <a:r>
              <a:rPr lang="zh-CN" altLang="en-US" sz="2400" dirty="0"/>
              <a:t>的客户端，是一个网页版的大数据分析应用开发平台，用户可以随时随地应对大数据。</a:t>
            </a:r>
          </a:p>
          <a:p>
            <a:pPr>
              <a:spcBef>
                <a:spcPts val="1200"/>
              </a:spcBef>
              <a:spcAft>
                <a:spcPts val="600"/>
              </a:spcAft>
            </a:pPr>
            <a:r>
              <a:rPr lang="en-US" altLang="zh-CN" sz="2400" dirty="0" smtClean="0"/>
              <a:t>Haflow</a:t>
            </a:r>
            <a:r>
              <a:rPr lang="zh-CN" altLang="en-US" sz="2400" dirty="0"/>
              <a:t>是一个</a:t>
            </a:r>
            <a:r>
              <a:rPr lang="zh-CN" altLang="en-US" sz="2400" dirty="0">
                <a:solidFill>
                  <a:srgbClr val="FF0000"/>
                </a:solidFill>
              </a:rPr>
              <a:t>开放式</a:t>
            </a:r>
            <a:r>
              <a:rPr lang="zh-CN" altLang="en-US" sz="2400" dirty="0"/>
              <a:t>的大数据分析应用开发平台，可以借助开源力量累积分析组件。</a:t>
            </a:r>
          </a:p>
          <a:p>
            <a:pPr>
              <a:spcBef>
                <a:spcPts val="1200"/>
              </a:spcBef>
              <a:spcAft>
                <a:spcPts val="600"/>
              </a:spcAft>
            </a:pPr>
            <a:r>
              <a:rPr lang="en-US" altLang="zh-CN" sz="2400" dirty="0" smtClean="0"/>
              <a:t>Haflow</a:t>
            </a:r>
            <a:r>
              <a:rPr lang="zh-CN" altLang="en-US" sz="2400" dirty="0"/>
              <a:t>底层基于</a:t>
            </a:r>
            <a:r>
              <a:rPr lang="en-US" altLang="zh-CN" sz="2400" dirty="0"/>
              <a:t>Hadoop</a:t>
            </a:r>
            <a:r>
              <a:rPr lang="zh-CN" altLang="en-US" sz="2400" dirty="0"/>
              <a:t>平台，集群可以扩展，</a:t>
            </a:r>
            <a:r>
              <a:rPr lang="zh-CN" altLang="en-US" sz="2400" dirty="0">
                <a:solidFill>
                  <a:srgbClr val="FF0000"/>
                </a:solidFill>
              </a:rPr>
              <a:t>支持超大规模数据的处理和分析</a:t>
            </a:r>
            <a:r>
              <a:rPr lang="zh-CN" altLang="en-US" sz="2400" dirty="0"/>
              <a:t>。</a:t>
            </a:r>
          </a:p>
          <a:p>
            <a:pPr>
              <a:spcBef>
                <a:spcPts val="1200"/>
              </a:spcBef>
              <a:spcAft>
                <a:spcPts val="600"/>
              </a:spcAft>
            </a:pPr>
            <a:r>
              <a:rPr lang="en-US" altLang="zh-CN" sz="2400" dirty="0" smtClean="0"/>
              <a:t>Haflow</a:t>
            </a:r>
            <a:r>
              <a:rPr lang="zh-CN" altLang="en-US" sz="2400" dirty="0"/>
              <a:t>的组件管理框架可以</a:t>
            </a:r>
            <a:r>
              <a:rPr lang="zh-CN" altLang="en-US" sz="2400" dirty="0">
                <a:solidFill>
                  <a:srgbClr val="FF0000"/>
                </a:solidFill>
              </a:rPr>
              <a:t>协同异构数据分析工具</a:t>
            </a:r>
            <a:r>
              <a:rPr lang="zh-CN" altLang="en-US" sz="2400" dirty="0"/>
              <a:t>，应对复杂分析需求。</a:t>
            </a:r>
          </a:p>
          <a:p>
            <a:pPr>
              <a:spcBef>
                <a:spcPts val="1200"/>
              </a:spcBef>
              <a:spcAft>
                <a:spcPts val="600"/>
              </a:spcAft>
            </a:pPr>
            <a:r>
              <a:rPr lang="en-US" altLang="zh-CN" sz="2400" dirty="0"/>
              <a:t>Haflow</a:t>
            </a:r>
            <a:r>
              <a:rPr lang="zh-CN" altLang="en-US" sz="2400" dirty="0" smtClean="0"/>
              <a:t>支持</a:t>
            </a:r>
            <a:r>
              <a:rPr lang="zh-CN" altLang="en-US" sz="2400" dirty="0">
                <a:solidFill>
                  <a:srgbClr val="FF0000"/>
                </a:solidFill>
              </a:rPr>
              <a:t>多用户</a:t>
            </a:r>
            <a:r>
              <a:rPr lang="zh-CN" altLang="en-US" sz="2400" dirty="0"/>
              <a:t>，</a:t>
            </a:r>
            <a:r>
              <a:rPr lang="zh-CN" altLang="en-US" sz="2400" dirty="0">
                <a:solidFill>
                  <a:srgbClr val="FF0000"/>
                </a:solidFill>
              </a:rPr>
              <a:t>多任务</a:t>
            </a:r>
            <a:r>
              <a:rPr lang="zh-CN" altLang="en-US" sz="2400" dirty="0"/>
              <a:t>。每个用户可以连续提交多个任务，多个任务在后台并发执行。</a:t>
            </a:r>
          </a:p>
          <a:p>
            <a:endParaRPr lang="zh-CN" altLang="en-US" dirty="0"/>
          </a:p>
        </p:txBody>
      </p:sp>
    </p:spTree>
    <p:extLst>
      <p:ext uri="{BB962C8B-B14F-4D97-AF65-F5344CB8AC3E}">
        <p14:creationId xmlns:p14="http://schemas.microsoft.com/office/powerpoint/2010/main" val="1183742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Haflow</a:t>
            </a:r>
            <a:r>
              <a:rPr lang="zh-CN" altLang="en-US" dirty="0" smtClean="0"/>
              <a:t>系统的包图</a:t>
            </a:r>
            <a:endParaRPr lang="fr-FR"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7283506"/>
              </p:ext>
            </p:extLst>
          </p:nvPr>
        </p:nvGraphicFramePr>
        <p:xfrm>
          <a:off x="744860" y="1412776"/>
          <a:ext cx="3467100" cy="4219575"/>
        </p:xfrm>
        <a:graphic>
          <a:graphicData uri="http://schemas.openxmlformats.org/presentationml/2006/ole">
            <mc:AlternateContent xmlns:mc="http://schemas.openxmlformats.org/markup-compatibility/2006">
              <mc:Choice xmlns:v="urn:schemas-microsoft-com:vml" Requires="v">
                <p:oleObj spid="_x0000_s22786" name="Visio" r:id="rId4" imgW="3466800" imgH="4222900" progId="Visio.Drawing.11">
                  <p:embed/>
                </p:oleObj>
              </mc:Choice>
              <mc:Fallback>
                <p:oleObj name="Visio" r:id="rId4" imgW="3466800" imgH="422290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860" y="1412776"/>
                        <a:ext cx="3467100" cy="421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11560" y="5970766"/>
            <a:ext cx="3456384" cy="338554"/>
          </a:xfrm>
          <a:prstGeom prst="rect">
            <a:avLst/>
          </a:prstGeom>
          <a:noFill/>
        </p:spPr>
        <p:txBody>
          <a:bodyPr wrap="square" rtlCol="0">
            <a:spAutoFit/>
          </a:bodyPr>
          <a:lstStyle/>
          <a:p>
            <a:pPr algn="ctr"/>
            <a:r>
              <a:rPr lang="zh-CN" altLang="en-US" sz="1600" dirty="0" smtClean="0"/>
              <a:t>图</a:t>
            </a:r>
            <a:r>
              <a:rPr lang="en-US" altLang="zh-CN" sz="1600" dirty="0" smtClean="0"/>
              <a:t>A - Haflow</a:t>
            </a:r>
            <a:r>
              <a:rPr lang="zh-CN" altLang="en-US" sz="1600" dirty="0" smtClean="0"/>
              <a:t>系统的包图</a:t>
            </a:r>
            <a:endParaRPr lang="zh-CN" altLang="en-US" sz="1600" dirty="0"/>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42868703"/>
              </p:ext>
            </p:extLst>
          </p:nvPr>
        </p:nvGraphicFramePr>
        <p:xfrm>
          <a:off x="4928567" y="2996952"/>
          <a:ext cx="3171825" cy="2447925"/>
        </p:xfrm>
        <a:graphic>
          <a:graphicData uri="http://schemas.openxmlformats.org/presentationml/2006/ole">
            <mc:AlternateContent xmlns:mc="http://schemas.openxmlformats.org/markup-compatibility/2006">
              <mc:Choice xmlns:v="urn:schemas-microsoft-com:vml" Requires="v">
                <p:oleObj spid="_x0000_s22787" name="Visio" r:id="rId6" imgW="3173580" imgH="2448015" progId="Visio.Drawing.11">
                  <p:embed/>
                </p:oleObj>
              </mc:Choice>
              <mc:Fallback>
                <p:oleObj name="Visio" r:id="rId6" imgW="3173580" imgH="2448015"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8567" y="2996952"/>
                        <a:ext cx="317182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788024" y="5970766"/>
            <a:ext cx="3456384" cy="338554"/>
          </a:xfrm>
          <a:prstGeom prst="rect">
            <a:avLst/>
          </a:prstGeom>
          <a:noFill/>
        </p:spPr>
        <p:txBody>
          <a:bodyPr wrap="square" rtlCol="0">
            <a:spAutoFit/>
          </a:bodyPr>
          <a:lstStyle/>
          <a:p>
            <a:pPr algn="ctr"/>
            <a:r>
              <a:rPr lang="zh-CN" altLang="en-US" sz="1600" dirty="0" smtClean="0"/>
              <a:t>图</a:t>
            </a:r>
            <a:r>
              <a:rPr lang="en-US" altLang="zh-CN" sz="1600" dirty="0" smtClean="0"/>
              <a:t>B – Haflow</a:t>
            </a:r>
            <a:r>
              <a:rPr lang="zh-CN" altLang="en-US" sz="1600" dirty="0" smtClean="0"/>
              <a:t>模型翻译模块的包图</a:t>
            </a:r>
            <a:endParaRPr lang="zh-CN" altLang="en-US" sz="1600" dirty="0"/>
          </a:p>
        </p:txBody>
      </p:sp>
      <p:cxnSp>
        <p:nvCxnSpPr>
          <p:cNvPr id="12" name="直接连接符 11"/>
          <p:cNvCxnSpPr/>
          <p:nvPr/>
        </p:nvCxnSpPr>
        <p:spPr>
          <a:xfrm>
            <a:off x="4499992" y="1124744"/>
            <a:ext cx="0" cy="5184576"/>
          </a:xfrm>
          <a:prstGeom prst="line">
            <a:avLst/>
          </a:prstGeom>
          <a:ln w="9525">
            <a:solidFill>
              <a:schemeClr val="accent2"/>
            </a:solidFill>
            <a:prstDash val="dash"/>
          </a:ln>
          <a:effectLst>
            <a:outerShdw blurRad="50800" dist="43000" dir="5400000" rotWithShape="0">
              <a:srgbClr val="000000">
                <a:alpha val="40000"/>
              </a:srgbClr>
            </a:outerShdw>
          </a:effectLst>
          <a:scene3d>
            <a:camera prst="orthographicFront"/>
            <a:lightRig rig="balanced" dir="t">
              <a:rot lat="0" lon="0" rev="0"/>
            </a:lightRig>
          </a:scene3d>
          <a:sp3d prstMaterial="matte">
            <a:bevelT w="0" h="0"/>
            <a:contourClr>
              <a:schemeClr val="accent1">
                <a:tint val="100000"/>
                <a:shade val="100000"/>
                <a:hueMod val="100000"/>
                <a:satMod val="10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643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Haflow</a:t>
            </a:r>
            <a:r>
              <a:rPr lang="zh-CN" altLang="en-US" dirty="0"/>
              <a:t>模型翻译模块的序列图</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555776" y="5970766"/>
            <a:ext cx="3456384" cy="338554"/>
          </a:xfrm>
          <a:prstGeom prst="rect">
            <a:avLst/>
          </a:prstGeom>
          <a:noFill/>
        </p:spPr>
        <p:txBody>
          <a:bodyPr wrap="square" rtlCol="0">
            <a:spAutoFit/>
          </a:bodyPr>
          <a:lstStyle/>
          <a:p>
            <a:pPr algn="ctr"/>
            <a:r>
              <a:rPr lang="zh-CN" altLang="en-US" sz="1600" dirty="0" smtClean="0"/>
              <a:t>图</a:t>
            </a:r>
            <a:r>
              <a:rPr lang="en-US" altLang="zh-CN" sz="1600" dirty="0" smtClean="0"/>
              <a:t>A – Haflow</a:t>
            </a:r>
            <a:r>
              <a:rPr lang="zh-CN" altLang="en-US" sz="1600" dirty="0" smtClean="0"/>
              <a:t>模型翻译模块的序列图</a:t>
            </a:r>
            <a:endParaRPr lang="zh-CN" altLang="en-US" sz="1600" dirty="0"/>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5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37425"/>
            <a:ext cx="7668344" cy="409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4711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Haflow</a:t>
            </a:r>
            <a:r>
              <a:rPr lang="zh-CN" altLang="en-US" dirty="0"/>
              <a:t>模型翻译模块的类图</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25844344"/>
              </p:ext>
            </p:extLst>
          </p:nvPr>
        </p:nvGraphicFramePr>
        <p:xfrm>
          <a:off x="1720090" y="1268760"/>
          <a:ext cx="5444198" cy="5040560"/>
        </p:xfrm>
        <a:graphic>
          <a:graphicData uri="http://schemas.openxmlformats.org/presentationml/2006/ole">
            <mc:AlternateContent xmlns:mc="http://schemas.openxmlformats.org/markup-compatibility/2006">
              <mc:Choice xmlns:v="urn:schemas-microsoft-com:vml" Requires="v">
                <p:oleObj spid="_x0000_s25728" name="Visio" r:id="rId4" imgW="6413040" imgH="5930121" progId="Visio.Drawing.11">
                  <p:embed/>
                </p:oleObj>
              </mc:Choice>
              <mc:Fallback>
                <p:oleObj name="Visio" r:id="rId4" imgW="6413040" imgH="593012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090" y="1268760"/>
                        <a:ext cx="5444198" cy="5040560"/>
                      </a:xfrm>
                      <a:prstGeom prst="rect">
                        <a:avLst/>
                      </a:prstGeom>
                      <a:noFill/>
                      <a:extLst/>
                    </p:spPr>
                  </p:pic>
                </p:oleObj>
              </mc:Fallback>
            </mc:AlternateContent>
          </a:graphicData>
        </a:graphic>
      </p:graphicFrame>
    </p:spTree>
    <p:extLst>
      <p:ext uri="{BB962C8B-B14F-4D97-AF65-F5344CB8AC3E}">
        <p14:creationId xmlns:p14="http://schemas.microsoft.com/office/powerpoint/2010/main" val="710921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应用验证</a:t>
            </a:r>
            <a:r>
              <a:rPr lang="en-US" altLang="zh-CN" dirty="0" smtClean="0"/>
              <a:t>——</a:t>
            </a:r>
            <a:r>
              <a:rPr lang="zh-CN" altLang="en-US" dirty="0" smtClean="0"/>
              <a:t>实验环境</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22526880"/>
              </p:ext>
            </p:extLst>
          </p:nvPr>
        </p:nvGraphicFramePr>
        <p:xfrm>
          <a:off x="1763688" y="1288218"/>
          <a:ext cx="5472608" cy="2212790"/>
        </p:xfrm>
        <a:graphic>
          <a:graphicData uri="http://schemas.openxmlformats.org/presentationml/2006/ole">
            <mc:AlternateContent xmlns:mc="http://schemas.openxmlformats.org/markup-compatibility/2006">
              <mc:Choice xmlns:v="urn:schemas-microsoft-com:vml" Requires="v">
                <p:oleObj spid="_x0000_s31981" name="Visio" r:id="rId4" imgW="9678420" imgH="3896444" progId="Visio.Drawing.11">
                  <p:embed/>
                </p:oleObj>
              </mc:Choice>
              <mc:Fallback>
                <p:oleObj name="Visio" r:id="rId4" imgW="9678420" imgH="389644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288218"/>
                        <a:ext cx="5472608" cy="221279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77977053"/>
              </p:ext>
            </p:extLst>
          </p:nvPr>
        </p:nvGraphicFramePr>
        <p:xfrm>
          <a:off x="1101517" y="4509120"/>
          <a:ext cx="2822411" cy="1104422"/>
        </p:xfrm>
        <a:graphic>
          <a:graphicData uri="http://schemas.openxmlformats.org/presentationml/2006/ole">
            <mc:AlternateContent xmlns:mc="http://schemas.openxmlformats.org/markup-compatibility/2006">
              <mc:Choice xmlns:v="urn:schemas-microsoft-com:vml" Requires="v">
                <p:oleObj spid="_x0000_s31982" name="Visio" r:id="rId6" imgW="6122790" imgH="2393021" progId="Visio.Drawing.11">
                  <p:embed/>
                </p:oleObj>
              </mc:Choice>
              <mc:Fallback>
                <p:oleObj name="Visio" r:id="rId6" imgW="6122790" imgH="2393021"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517" y="4509120"/>
                        <a:ext cx="2822411" cy="110442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379686064"/>
              </p:ext>
            </p:extLst>
          </p:nvPr>
        </p:nvGraphicFramePr>
        <p:xfrm>
          <a:off x="4659816" y="3882534"/>
          <a:ext cx="3368568" cy="1008112"/>
        </p:xfrm>
        <a:graphic>
          <a:graphicData uri="http://schemas.openxmlformats.org/presentationml/2006/ole">
            <mc:AlternateContent xmlns:mc="http://schemas.openxmlformats.org/markup-compatibility/2006">
              <mc:Choice xmlns:v="urn:schemas-microsoft-com:vml" Requires="v">
                <p:oleObj spid="_x0000_s31983" name="Visio" r:id="rId8" imgW="6053940" imgH="1781085" progId="Visio.Drawing.11">
                  <p:embed/>
                </p:oleObj>
              </mc:Choice>
              <mc:Fallback>
                <p:oleObj name="Visio" r:id="rId8" imgW="6053940" imgH="1781085" progId="Visio.Drawing.11">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9816" y="3882534"/>
                        <a:ext cx="3368568" cy="1008112"/>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187877703"/>
              </p:ext>
            </p:extLst>
          </p:nvPr>
        </p:nvGraphicFramePr>
        <p:xfrm>
          <a:off x="4716016" y="5229200"/>
          <a:ext cx="3209497" cy="864096"/>
        </p:xfrm>
        <a:graphic>
          <a:graphicData uri="http://schemas.openxmlformats.org/presentationml/2006/ole">
            <mc:AlternateContent xmlns:mc="http://schemas.openxmlformats.org/markup-compatibility/2006">
              <mc:Choice xmlns:v="urn:schemas-microsoft-com:vml" Requires="v">
                <p:oleObj spid="_x0000_s31984" name="Visio" r:id="rId10" imgW="6126030" imgH="1648993" progId="Visio.Drawing.11">
                  <p:embed/>
                </p:oleObj>
              </mc:Choice>
              <mc:Fallback>
                <p:oleObj name="Visio" r:id="rId10" imgW="6126030" imgH="1648993" progId="Visio.Drawing.11">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016" y="5229200"/>
                        <a:ext cx="3209497" cy="864096"/>
                      </a:xfrm>
                      <a:prstGeom prst="rect">
                        <a:avLst/>
                      </a:prstGeom>
                      <a:noFill/>
                    </p:spPr>
                  </p:pic>
                </p:oleObj>
              </mc:Fallback>
            </mc:AlternateContent>
          </a:graphicData>
        </a:graphic>
      </p:graphicFrame>
      <p:sp>
        <p:nvSpPr>
          <p:cNvPr id="12" name="TextBox 11"/>
          <p:cNvSpPr txBox="1"/>
          <p:nvPr/>
        </p:nvSpPr>
        <p:spPr>
          <a:xfrm>
            <a:off x="3347864" y="3356992"/>
            <a:ext cx="2880320" cy="338554"/>
          </a:xfrm>
          <a:prstGeom prst="rect">
            <a:avLst/>
          </a:prstGeom>
          <a:noFill/>
        </p:spPr>
        <p:txBody>
          <a:bodyPr wrap="square" rtlCol="0">
            <a:spAutoFit/>
          </a:bodyPr>
          <a:lstStyle/>
          <a:p>
            <a:r>
              <a:rPr lang="zh-CN" altLang="en-US" sz="1600" dirty="0" smtClean="0"/>
              <a:t>图</a:t>
            </a:r>
            <a:r>
              <a:rPr lang="en-US" altLang="zh-CN" sz="1600" dirty="0" smtClean="0"/>
              <a:t>1. Haflow</a:t>
            </a:r>
            <a:r>
              <a:rPr lang="zh-CN" altLang="en-US" sz="1600" dirty="0"/>
              <a:t>应用验证试验环境</a:t>
            </a:r>
          </a:p>
        </p:txBody>
      </p:sp>
      <p:sp>
        <p:nvSpPr>
          <p:cNvPr id="13" name="TextBox 12"/>
          <p:cNvSpPr txBox="1"/>
          <p:nvPr/>
        </p:nvSpPr>
        <p:spPr>
          <a:xfrm>
            <a:off x="899592" y="5661248"/>
            <a:ext cx="3384376" cy="338554"/>
          </a:xfrm>
          <a:prstGeom prst="rect">
            <a:avLst/>
          </a:prstGeom>
          <a:noFill/>
        </p:spPr>
        <p:txBody>
          <a:bodyPr wrap="square" rtlCol="0">
            <a:spAutoFit/>
          </a:bodyPr>
          <a:lstStyle/>
          <a:p>
            <a:pPr algn="ctr"/>
            <a:r>
              <a:rPr lang="zh-CN" altLang="en-US" sz="1600" dirty="0" smtClean="0"/>
              <a:t>图</a:t>
            </a:r>
            <a:r>
              <a:rPr lang="en-US" altLang="zh-CN" sz="1600" dirty="0"/>
              <a:t>2. master0</a:t>
            </a:r>
            <a:r>
              <a:rPr lang="zh-CN" altLang="en-US" sz="1600" dirty="0"/>
              <a:t>机器配置及安装软件</a:t>
            </a:r>
          </a:p>
        </p:txBody>
      </p:sp>
      <p:sp>
        <p:nvSpPr>
          <p:cNvPr id="14" name="TextBox 13"/>
          <p:cNvSpPr txBox="1"/>
          <p:nvPr/>
        </p:nvSpPr>
        <p:spPr>
          <a:xfrm>
            <a:off x="4716016" y="4818638"/>
            <a:ext cx="3384376" cy="338554"/>
          </a:xfrm>
          <a:prstGeom prst="rect">
            <a:avLst/>
          </a:prstGeom>
          <a:noFill/>
        </p:spPr>
        <p:txBody>
          <a:bodyPr wrap="square" rtlCol="0">
            <a:spAutoFit/>
          </a:bodyPr>
          <a:lstStyle/>
          <a:p>
            <a:pPr algn="ctr"/>
            <a:r>
              <a:rPr lang="zh-CN" altLang="en-US" sz="1600" dirty="0" smtClean="0"/>
              <a:t>图</a:t>
            </a:r>
            <a:r>
              <a:rPr lang="en-US" altLang="zh-CN" sz="1600" dirty="0" smtClean="0"/>
              <a:t>3. slave</a:t>
            </a:r>
            <a:r>
              <a:rPr lang="zh-CN" altLang="en-US" sz="1600" dirty="0" smtClean="0"/>
              <a:t>*机器</a:t>
            </a:r>
            <a:r>
              <a:rPr lang="zh-CN" altLang="en-US" sz="1600" dirty="0"/>
              <a:t>配置及安装软件</a:t>
            </a:r>
          </a:p>
        </p:txBody>
      </p:sp>
      <p:sp>
        <p:nvSpPr>
          <p:cNvPr id="15" name="TextBox 14"/>
          <p:cNvSpPr txBox="1"/>
          <p:nvPr/>
        </p:nvSpPr>
        <p:spPr>
          <a:xfrm>
            <a:off x="4644008" y="6021288"/>
            <a:ext cx="3384376" cy="338554"/>
          </a:xfrm>
          <a:prstGeom prst="rect">
            <a:avLst/>
          </a:prstGeom>
          <a:noFill/>
        </p:spPr>
        <p:txBody>
          <a:bodyPr wrap="square" rtlCol="0">
            <a:spAutoFit/>
          </a:bodyPr>
          <a:lstStyle/>
          <a:p>
            <a:pPr algn="ctr"/>
            <a:r>
              <a:rPr lang="zh-CN" altLang="en-US" sz="1600" dirty="0" smtClean="0"/>
              <a:t>图</a:t>
            </a:r>
            <a:r>
              <a:rPr lang="en-US" altLang="zh-CN" sz="1600" dirty="0"/>
              <a:t>4</a:t>
            </a:r>
            <a:r>
              <a:rPr lang="en-US" altLang="zh-CN" sz="1600" dirty="0" smtClean="0"/>
              <a:t>. </a:t>
            </a:r>
            <a:r>
              <a:rPr lang="zh-CN" altLang="en-US" sz="1600" dirty="0"/>
              <a:t>服务器</a:t>
            </a:r>
            <a:r>
              <a:rPr lang="zh-CN" altLang="en-US" sz="1600" dirty="0" smtClean="0"/>
              <a:t>配置</a:t>
            </a:r>
            <a:r>
              <a:rPr lang="zh-CN" altLang="en-US" sz="1600" dirty="0"/>
              <a:t>及安装软件</a:t>
            </a:r>
          </a:p>
        </p:txBody>
      </p:sp>
    </p:spTree>
    <p:extLst>
      <p:ext uri="{BB962C8B-B14F-4D97-AF65-F5344CB8AC3E}">
        <p14:creationId xmlns:p14="http://schemas.microsoft.com/office/powerpoint/2010/main" val="1275484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应用验证</a:t>
            </a:r>
            <a:r>
              <a:rPr lang="en-US" altLang="zh-CN" dirty="0"/>
              <a:t>——</a:t>
            </a:r>
            <a:r>
              <a:rPr lang="zh-CN" altLang="en-US" dirty="0" smtClean="0"/>
              <a:t>河南省</a:t>
            </a:r>
            <a:r>
              <a:rPr lang="zh-CN" altLang="en-US" dirty="0"/>
              <a:t>新农合数据分析</a:t>
            </a:r>
          </a:p>
        </p:txBody>
      </p:sp>
      <p:sp>
        <p:nvSpPr>
          <p:cNvPr id="3" name="内容占位符 2"/>
          <p:cNvSpPr>
            <a:spLocks noGrp="1"/>
          </p:cNvSpPr>
          <p:nvPr>
            <p:ph sz="quarter" idx="1"/>
          </p:nvPr>
        </p:nvSpPr>
        <p:spPr/>
        <p:txBody>
          <a:bodyPr/>
          <a:lstStyle/>
          <a:p>
            <a:r>
              <a:rPr lang="zh-CN" altLang="en-US" dirty="0"/>
              <a:t>河南省新农合</a:t>
            </a:r>
            <a:r>
              <a:rPr lang="zh-CN" altLang="en-US" dirty="0" smtClean="0"/>
              <a:t>数据分析</a:t>
            </a:r>
            <a:endParaRPr lang="en-US" altLang="zh-CN" dirty="0" smtClean="0"/>
          </a:p>
          <a:p>
            <a:pPr lvl="1"/>
            <a:r>
              <a:rPr lang="zh-CN" altLang="en-US" sz="2000" dirty="0" smtClean="0"/>
              <a:t>河南</a:t>
            </a:r>
            <a:r>
              <a:rPr lang="zh-CN" altLang="en-US" sz="2000" dirty="0"/>
              <a:t>新农合数据分析应用需求出自“农村医疗卫生服务平台与应用示范”项目</a:t>
            </a:r>
            <a:r>
              <a:rPr lang="zh-CN" altLang="en-US" sz="2000" dirty="0" smtClean="0"/>
              <a:t>。此次</a:t>
            </a:r>
            <a:r>
              <a:rPr lang="zh-CN" altLang="en-US" sz="2000" dirty="0"/>
              <a:t>实验从数据库服务器中导出两个县</a:t>
            </a:r>
            <a:r>
              <a:rPr lang="zh-CN" altLang="en-US" sz="2000" dirty="0">
                <a:solidFill>
                  <a:srgbClr val="0070C0"/>
                </a:solidFill>
              </a:rPr>
              <a:t>（约</a:t>
            </a:r>
            <a:r>
              <a:rPr lang="en-US" altLang="zh-CN" sz="2000" dirty="0">
                <a:solidFill>
                  <a:srgbClr val="0070C0"/>
                </a:solidFill>
              </a:rPr>
              <a:t>8</a:t>
            </a:r>
            <a:r>
              <a:rPr lang="zh-CN" altLang="en-US" sz="2000" dirty="0">
                <a:solidFill>
                  <a:srgbClr val="0070C0"/>
                </a:solidFill>
              </a:rPr>
              <a:t>万条）</a:t>
            </a:r>
            <a:r>
              <a:rPr lang="zh-CN" altLang="en-US" sz="2000" dirty="0"/>
              <a:t>的数据作为</a:t>
            </a:r>
            <a:r>
              <a:rPr lang="zh-CN" altLang="en-US" sz="2000" dirty="0">
                <a:solidFill>
                  <a:srgbClr val="0070C0"/>
                </a:solidFill>
              </a:rPr>
              <a:t>分析样本</a:t>
            </a:r>
            <a:r>
              <a:rPr lang="zh-CN" altLang="en-US" sz="2000" dirty="0"/>
              <a:t>，主要包含农民就医时的</a:t>
            </a:r>
            <a:r>
              <a:rPr lang="zh-CN" altLang="en-US" sz="2000" dirty="0">
                <a:solidFill>
                  <a:srgbClr val="0070C0"/>
                </a:solidFill>
              </a:rPr>
              <a:t>补偿兑换信息</a:t>
            </a:r>
            <a:r>
              <a:rPr lang="zh-CN" altLang="en-US" sz="2000" dirty="0"/>
              <a:t>，河南省各个地区新农合的</a:t>
            </a:r>
            <a:r>
              <a:rPr lang="zh-CN" altLang="en-US" sz="2000" dirty="0">
                <a:solidFill>
                  <a:srgbClr val="0070C0"/>
                </a:solidFill>
              </a:rPr>
              <a:t>基金支付情况</a:t>
            </a:r>
            <a:r>
              <a:rPr lang="zh-CN" altLang="en-US" sz="2000" dirty="0"/>
              <a:t>等</a:t>
            </a:r>
            <a:r>
              <a:rPr lang="zh-CN" altLang="en-US" sz="2000" dirty="0" smtClean="0"/>
              <a:t>。</a:t>
            </a:r>
            <a:endParaRPr lang="en-US" altLang="zh-CN" sz="2000" dirty="0" smtClean="0"/>
          </a:p>
          <a:p>
            <a:pPr lvl="1"/>
            <a:r>
              <a:rPr lang="zh-CN" altLang="en-US" sz="2000" b="1" dirty="0" smtClean="0">
                <a:solidFill>
                  <a:srgbClr val="0070C0"/>
                </a:solidFill>
              </a:rPr>
              <a:t>目标</a:t>
            </a:r>
            <a:r>
              <a:rPr lang="zh-CN" altLang="en-US" sz="2000" dirty="0"/>
              <a:t>是实现五个典型的数据分析需求，包括：累计补偿分析，基金支付情况分析，月支付分析，累计支付率分析，累计支付额分析</a:t>
            </a:r>
            <a:r>
              <a:rPr lang="zh-CN" altLang="en-US" dirty="0"/>
              <a:t>。</a:t>
            </a:r>
          </a:p>
        </p:txBody>
      </p:sp>
      <p:pic>
        <p:nvPicPr>
          <p:cNvPr id="4" name="图片 3"/>
          <p:cNvPicPr/>
          <p:nvPr/>
        </p:nvPicPr>
        <p:blipFill rotWithShape="1">
          <a:blip r:embed="rId3" cstate="print">
            <a:extLst>
              <a:ext uri="{28A0092B-C50C-407E-A947-70E740481C1C}">
                <a14:useLocalDpi xmlns:a14="http://schemas.microsoft.com/office/drawing/2010/main" val="0"/>
              </a:ext>
            </a:extLst>
          </a:blip>
          <a:srcRect b="13043"/>
          <a:stretch/>
        </p:blipFill>
        <p:spPr bwMode="auto">
          <a:xfrm>
            <a:off x="289942" y="3861048"/>
            <a:ext cx="4210050" cy="2537460"/>
          </a:xfrm>
          <a:prstGeom prst="rect">
            <a:avLst/>
          </a:prstGeom>
          <a:noFill/>
          <a:ln>
            <a:noFill/>
          </a:ln>
          <a:extLst>
            <a:ext uri="{53640926-AAD7-44D8-BBD7-CCE9431645EC}">
              <a14:shadowObscured xmlns:a14="http://schemas.microsoft.com/office/drawing/2010/main"/>
            </a:ext>
          </a:extLst>
        </p:spPr>
      </p:pic>
      <p:pic>
        <p:nvPicPr>
          <p:cNvPr id="5" name="图片 4"/>
          <p:cNvPicPr/>
          <p:nvPr/>
        </p:nvPicPr>
        <p:blipFill rotWithShape="1">
          <a:blip r:embed="rId4"/>
          <a:srcRect t="5626" r="13328" b="18926"/>
          <a:stretch/>
        </p:blipFill>
        <p:spPr bwMode="auto">
          <a:xfrm>
            <a:off x="4650680" y="3861048"/>
            <a:ext cx="4241800" cy="2606675"/>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107504" y="6481014"/>
            <a:ext cx="4392488" cy="338554"/>
          </a:xfrm>
          <a:prstGeom prst="rect">
            <a:avLst/>
          </a:prstGeom>
          <a:noFill/>
        </p:spPr>
        <p:txBody>
          <a:bodyPr wrap="square" rtlCol="0">
            <a:spAutoFit/>
          </a:bodyPr>
          <a:lstStyle/>
          <a:p>
            <a:pPr algn="ctr"/>
            <a:r>
              <a:rPr lang="zh-CN" altLang="en-US" sz="1600" dirty="0" smtClean="0"/>
              <a:t>图</a:t>
            </a:r>
            <a:r>
              <a:rPr lang="en-US" altLang="zh-CN" sz="1600" dirty="0" smtClean="0"/>
              <a:t>1.Haflow</a:t>
            </a:r>
            <a:r>
              <a:rPr lang="zh-CN" altLang="en-US" sz="1600" dirty="0" smtClean="0"/>
              <a:t>执行</a:t>
            </a:r>
            <a:r>
              <a:rPr lang="en-US" altLang="zh-CN" sz="1600" dirty="0" err="1" smtClean="0"/>
              <a:t>HiveQL</a:t>
            </a:r>
            <a:r>
              <a:rPr lang="zh-CN" altLang="zh-CN" sz="1600" dirty="0" smtClean="0"/>
              <a:t>脚本</a:t>
            </a:r>
            <a:endParaRPr lang="zh-CN" altLang="en-US" sz="1600" dirty="0"/>
          </a:p>
        </p:txBody>
      </p:sp>
      <p:sp>
        <p:nvSpPr>
          <p:cNvPr id="7" name="TextBox 6"/>
          <p:cNvSpPr txBox="1"/>
          <p:nvPr/>
        </p:nvSpPr>
        <p:spPr>
          <a:xfrm>
            <a:off x="4499992" y="6474822"/>
            <a:ext cx="4392488" cy="338554"/>
          </a:xfrm>
          <a:prstGeom prst="rect">
            <a:avLst/>
          </a:prstGeom>
          <a:noFill/>
        </p:spPr>
        <p:txBody>
          <a:bodyPr wrap="square" rtlCol="0">
            <a:spAutoFit/>
          </a:bodyPr>
          <a:lstStyle/>
          <a:p>
            <a:pPr algn="ctr"/>
            <a:r>
              <a:rPr lang="zh-CN" altLang="en-US" sz="1600" dirty="0" smtClean="0"/>
              <a:t>图</a:t>
            </a:r>
            <a:r>
              <a:rPr lang="en-US" altLang="zh-CN" sz="1600" dirty="0"/>
              <a:t>2</a:t>
            </a:r>
            <a:r>
              <a:rPr lang="en-US" altLang="zh-CN" sz="1600" dirty="0" smtClean="0"/>
              <a:t>.</a:t>
            </a:r>
            <a:r>
              <a:rPr lang="zh-CN" altLang="en-US" sz="1600" dirty="0" smtClean="0"/>
              <a:t> </a:t>
            </a:r>
            <a:r>
              <a:rPr lang="en-US" altLang="zh-CN" sz="1600" dirty="0"/>
              <a:t>Haflow</a:t>
            </a:r>
            <a:r>
              <a:rPr lang="zh-CN" altLang="en-US" sz="1600" dirty="0"/>
              <a:t>生成的相关报表</a:t>
            </a:r>
          </a:p>
        </p:txBody>
      </p:sp>
    </p:spTree>
    <p:extLst>
      <p:ext uri="{BB962C8B-B14F-4D97-AF65-F5344CB8AC3E}">
        <p14:creationId xmlns:p14="http://schemas.microsoft.com/office/powerpoint/2010/main" val="335016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Hadoop</a:t>
            </a:r>
            <a:r>
              <a:rPr lang="zh-CN" altLang="en-US" dirty="0" smtClean="0"/>
              <a:t>的数据分析应用开发</a:t>
            </a:r>
            <a:endParaRPr lang="zh-CN" altLang="en-US" dirty="0"/>
          </a:p>
        </p:txBody>
      </p:sp>
      <p:sp>
        <p:nvSpPr>
          <p:cNvPr id="3" name="内容占位符 2"/>
          <p:cNvSpPr>
            <a:spLocks noGrp="1"/>
          </p:cNvSpPr>
          <p:nvPr>
            <p:ph sz="quarter" idx="1"/>
          </p:nvPr>
        </p:nvSpPr>
        <p:spPr>
          <a:xfrm>
            <a:off x="457200" y="1219200"/>
            <a:ext cx="4762872" cy="4937760"/>
          </a:xfrm>
        </p:spPr>
        <p:txBody>
          <a:bodyPr>
            <a:normAutofit/>
          </a:bodyPr>
          <a:lstStyle/>
          <a:p>
            <a:r>
              <a:rPr lang="zh-CN" altLang="en-US" dirty="0"/>
              <a:t>优势</a:t>
            </a:r>
            <a:endParaRPr lang="en-US" altLang="zh-CN" dirty="0" smtClean="0"/>
          </a:p>
          <a:p>
            <a:pPr lvl="1"/>
            <a:r>
              <a:rPr lang="zh-CN" altLang="en-US" dirty="0"/>
              <a:t>支持分布式存储和计算</a:t>
            </a:r>
            <a:endParaRPr lang="en-US" altLang="zh-CN" dirty="0"/>
          </a:p>
          <a:p>
            <a:pPr lvl="1"/>
            <a:r>
              <a:rPr lang="zh-CN" altLang="en-US" dirty="0" smtClean="0"/>
              <a:t>支持海量数据分析</a:t>
            </a:r>
            <a:endParaRPr lang="en-US" altLang="zh-CN" dirty="0" smtClean="0"/>
          </a:p>
          <a:p>
            <a:pPr lvl="1"/>
            <a:endParaRPr lang="en-US" altLang="zh-CN" dirty="0" smtClean="0"/>
          </a:p>
          <a:p>
            <a:r>
              <a:rPr lang="zh-CN" altLang="en-US" dirty="0" smtClean="0"/>
              <a:t>现有问题</a:t>
            </a:r>
            <a:endParaRPr lang="en-US" altLang="zh-CN" dirty="0" smtClean="0"/>
          </a:p>
          <a:p>
            <a:pPr lvl="1"/>
            <a:r>
              <a:rPr lang="en-US" altLang="zh-CN" dirty="0"/>
              <a:t>Hadoop</a:t>
            </a:r>
            <a:r>
              <a:rPr lang="zh-CN" altLang="en-US" dirty="0"/>
              <a:t>平台的搭建和</a:t>
            </a:r>
            <a:r>
              <a:rPr lang="zh-CN" altLang="en-US" dirty="0"/>
              <a:t>相关工具的</a:t>
            </a:r>
            <a:r>
              <a:rPr lang="zh-CN" altLang="en-US" dirty="0" smtClean="0"/>
              <a:t>集成</a:t>
            </a:r>
            <a:r>
              <a:rPr lang="zh-CN" altLang="en-US" dirty="0" smtClean="0">
                <a:solidFill>
                  <a:srgbClr val="FF0000"/>
                </a:solidFill>
              </a:rPr>
              <a:t>繁琐而</a:t>
            </a:r>
            <a:r>
              <a:rPr lang="zh-CN" altLang="en-US" dirty="0" smtClean="0">
                <a:solidFill>
                  <a:srgbClr val="FF0000"/>
                </a:solidFill>
              </a:rPr>
              <a:t>复杂</a:t>
            </a:r>
            <a:r>
              <a:rPr lang="zh-CN" altLang="en-US" dirty="0"/>
              <a:t>。</a:t>
            </a:r>
          </a:p>
          <a:p>
            <a:pPr lvl="1"/>
            <a:r>
              <a:rPr lang="en-US" altLang="zh-CN" dirty="0"/>
              <a:t>Hadoop</a:t>
            </a:r>
            <a:r>
              <a:rPr lang="zh-CN" altLang="en-US" dirty="0"/>
              <a:t>平台和相关工具的</a:t>
            </a:r>
            <a:r>
              <a:rPr lang="zh-CN" altLang="en-US" dirty="0">
                <a:solidFill>
                  <a:srgbClr val="FF0000"/>
                </a:solidFill>
              </a:rPr>
              <a:t>学习周期长</a:t>
            </a:r>
            <a:r>
              <a:rPr lang="zh-CN" altLang="en-US" dirty="0"/>
              <a:t>，代价高。</a:t>
            </a:r>
          </a:p>
          <a:p>
            <a:pPr lvl="1"/>
            <a:r>
              <a:rPr lang="zh-CN" altLang="en-US" dirty="0"/>
              <a:t>可复用的算法</a:t>
            </a:r>
            <a:r>
              <a:rPr lang="zh-CN" altLang="en-US" dirty="0">
                <a:solidFill>
                  <a:srgbClr val="FF0000"/>
                </a:solidFill>
              </a:rPr>
              <a:t>很难管理和共享</a:t>
            </a:r>
            <a:r>
              <a:rPr lang="zh-CN" altLang="en-US" dirty="0"/>
              <a:t>。</a:t>
            </a:r>
          </a:p>
          <a:p>
            <a:pPr lvl="1"/>
            <a:r>
              <a:rPr lang="zh-CN" altLang="en-US" dirty="0"/>
              <a:t>算法的执行和</a:t>
            </a:r>
            <a:r>
              <a:rPr lang="zh-CN" altLang="en-US" dirty="0" smtClean="0"/>
              <a:t>调度由</a:t>
            </a:r>
            <a:r>
              <a:rPr lang="zh-CN" altLang="en-US" dirty="0"/>
              <a:t>用户自己写</a:t>
            </a:r>
            <a:r>
              <a:rPr lang="zh-CN" altLang="en-US" dirty="0" smtClean="0"/>
              <a:t>代码</a:t>
            </a:r>
            <a:r>
              <a:rPr lang="zh-CN" altLang="en-US" dirty="0"/>
              <a:t>控制</a:t>
            </a:r>
            <a:r>
              <a:rPr lang="zh-CN" altLang="en-US" dirty="0" smtClean="0"/>
              <a:t>，算法</a:t>
            </a:r>
            <a:r>
              <a:rPr lang="zh-CN" altLang="en-US" dirty="0" smtClean="0">
                <a:solidFill>
                  <a:srgbClr val="FF0000"/>
                </a:solidFill>
              </a:rPr>
              <a:t>无法</a:t>
            </a:r>
            <a:r>
              <a:rPr lang="zh-CN" altLang="en-US" dirty="0">
                <a:solidFill>
                  <a:srgbClr val="FF0000"/>
                </a:solidFill>
              </a:rPr>
              <a:t>重用</a:t>
            </a:r>
            <a:r>
              <a:rPr lang="zh-CN" altLang="en-US" dirty="0" smtClean="0"/>
              <a:t>。</a:t>
            </a:r>
            <a:endParaRPr lang="en-US" altLang="zh-CN" dirty="0" smtClean="0"/>
          </a:p>
          <a:p>
            <a:pPr lvl="1"/>
            <a:endParaRPr lang="en-US" altLang="zh-CN"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51" y="2132856"/>
            <a:ext cx="3471321" cy="274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76599" y="4878746"/>
            <a:ext cx="3816424" cy="338554"/>
          </a:xfrm>
          <a:prstGeom prst="rect">
            <a:avLst/>
          </a:prstGeom>
          <a:noFill/>
        </p:spPr>
        <p:txBody>
          <a:bodyPr wrap="square" rtlCol="0">
            <a:spAutoFit/>
          </a:bodyPr>
          <a:lstStyle/>
          <a:p>
            <a:pPr algn="ctr"/>
            <a:r>
              <a:rPr lang="zh-CN" altLang="en-US" sz="1600" dirty="0" smtClean="0">
                <a:solidFill>
                  <a:schemeClr val="bg1">
                    <a:lumMod val="50000"/>
                  </a:schemeClr>
                </a:solidFill>
              </a:rPr>
              <a:t>图：使用</a:t>
            </a:r>
            <a:r>
              <a:rPr lang="en-US" altLang="zh-CN" sz="1600" dirty="0" smtClean="0">
                <a:solidFill>
                  <a:schemeClr val="bg1">
                    <a:lumMod val="50000"/>
                  </a:schemeClr>
                </a:solidFill>
              </a:rPr>
              <a:t>Hadoop</a:t>
            </a:r>
            <a:r>
              <a:rPr lang="zh-CN" altLang="en-US" sz="1600" dirty="0" smtClean="0">
                <a:solidFill>
                  <a:schemeClr val="bg1">
                    <a:lumMod val="50000"/>
                  </a:schemeClr>
                </a:solidFill>
              </a:rPr>
              <a:t>开发</a:t>
            </a:r>
            <a:r>
              <a:rPr lang="zh-CN" altLang="en-US" sz="1400" dirty="0" smtClean="0">
                <a:solidFill>
                  <a:schemeClr val="bg1">
                    <a:lumMod val="50000"/>
                  </a:schemeClr>
                </a:solidFill>
              </a:rPr>
              <a:t>数据分析</a:t>
            </a:r>
            <a:r>
              <a:rPr lang="zh-CN" altLang="en-US" sz="1600" dirty="0" smtClean="0">
                <a:solidFill>
                  <a:schemeClr val="bg1">
                    <a:lumMod val="50000"/>
                  </a:schemeClr>
                </a:solidFill>
              </a:rPr>
              <a:t>应用的步骤</a:t>
            </a:r>
            <a:endParaRPr lang="zh-CN" altLang="en-US" sz="1600" dirty="0">
              <a:solidFill>
                <a:schemeClr val="bg1">
                  <a:lumMod val="50000"/>
                </a:schemeClr>
              </a:solidFill>
            </a:endParaRPr>
          </a:p>
        </p:txBody>
      </p:sp>
    </p:spTree>
    <p:extLst>
      <p:ext uri="{BB962C8B-B14F-4D97-AF65-F5344CB8AC3E}">
        <p14:creationId xmlns:p14="http://schemas.microsoft.com/office/powerpoint/2010/main" val="3701505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应用验证</a:t>
            </a:r>
            <a:r>
              <a:rPr lang="en-US" altLang="zh-CN" dirty="0" smtClean="0"/>
              <a:t>——</a:t>
            </a:r>
            <a:r>
              <a:rPr lang="zh-CN" altLang="en-US" dirty="0" smtClean="0"/>
              <a:t>标签云生成</a:t>
            </a:r>
            <a:endParaRPr lang="zh-CN" altLang="en-US" dirty="0"/>
          </a:p>
        </p:txBody>
      </p:sp>
      <p:pic>
        <p:nvPicPr>
          <p:cNvPr id="4" name="图片 3"/>
          <p:cNvPicPr/>
          <p:nvPr/>
        </p:nvPicPr>
        <p:blipFill rotWithShape="1">
          <a:blip r:embed="rId3" cstate="print">
            <a:extLst>
              <a:ext uri="{28A0092B-C50C-407E-A947-70E740481C1C}">
                <a14:useLocalDpi xmlns:a14="http://schemas.microsoft.com/office/drawing/2010/main" val="0"/>
              </a:ext>
            </a:extLst>
          </a:blip>
          <a:srcRect b="23567"/>
          <a:stretch/>
        </p:blipFill>
        <p:spPr bwMode="auto">
          <a:xfrm>
            <a:off x="467544" y="1218238"/>
            <a:ext cx="5832648" cy="2515741"/>
          </a:xfrm>
          <a:prstGeom prst="rect">
            <a:avLst/>
          </a:prstGeom>
          <a:noFill/>
          <a:ln>
            <a:noFill/>
          </a:ln>
          <a:extLst>
            <a:ext uri="{53640926-AAD7-44D8-BBD7-CCE9431645EC}">
              <a14:shadowObscured xmlns:a14="http://schemas.microsoft.com/office/drawing/2010/main"/>
            </a:ext>
          </a:extLst>
        </p:spPr>
      </p:pic>
      <p:pic>
        <p:nvPicPr>
          <p:cNvPr id="7" name="图片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0210" y="1412776"/>
            <a:ext cx="1932305" cy="3809456"/>
          </a:xfrm>
          <a:prstGeom prst="rect">
            <a:avLst/>
          </a:prstGeom>
          <a:noFill/>
        </p:spPr>
      </p:pic>
      <p:pic>
        <p:nvPicPr>
          <p:cNvPr id="8" name="图片 7"/>
          <p:cNvPicPr/>
          <p:nvPr/>
        </p:nvPicPr>
        <p:blipFill rotWithShape="1">
          <a:blip r:embed="rId5"/>
          <a:srcRect l="26715" t="16062" r="4360" b="5534"/>
          <a:stretch/>
        </p:blipFill>
        <p:spPr bwMode="auto">
          <a:xfrm>
            <a:off x="2562237" y="4607182"/>
            <a:ext cx="1937755" cy="1342098"/>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1187624" y="3810526"/>
            <a:ext cx="4392488" cy="338554"/>
          </a:xfrm>
          <a:prstGeom prst="rect">
            <a:avLst/>
          </a:prstGeom>
          <a:noFill/>
        </p:spPr>
        <p:txBody>
          <a:bodyPr wrap="square" rtlCol="0">
            <a:spAutoFit/>
          </a:bodyPr>
          <a:lstStyle/>
          <a:p>
            <a:pPr algn="ctr"/>
            <a:r>
              <a:rPr lang="zh-CN" altLang="en-US" sz="1600" dirty="0" smtClean="0"/>
              <a:t>图</a:t>
            </a:r>
            <a:r>
              <a:rPr lang="en-US" altLang="zh-CN" sz="1600" dirty="0" smtClean="0"/>
              <a:t>1.Haflow</a:t>
            </a:r>
            <a:r>
              <a:rPr lang="zh-CN" altLang="en-US" sz="1600" dirty="0"/>
              <a:t>设计</a:t>
            </a:r>
            <a:r>
              <a:rPr lang="zh-CN" altLang="en-US" sz="1600" dirty="0" smtClean="0"/>
              <a:t>标签云生成业务流程</a:t>
            </a:r>
            <a:endParaRPr lang="zh-CN" altLang="en-US" sz="1600" dirty="0"/>
          </a:p>
        </p:txBody>
      </p:sp>
      <p:sp>
        <p:nvSpPr>
          <p:cNvPr id="10" name="TextBox 9"/>
          <p:cNvSpPr txBox="1"/>
          <p:nvPr/>
        </p:nvSpPr>
        <p:spPr>
          <a:xfrm>
            <a:off x="6372200" y="5508521"/>
            <a:ext cx="2592288" cy="584775"/>
          </a:xfrm>
          <a:prstGeom prst="rect">
            <a:avLst/>
          </a:prstGeom>
          <a:noFill/>
        </p:spPr>
        <p:txBody>
          <a:bodyPr wrap="square" rtlCol="0">
            <a:spAutoFit/>
          </a:bodyPr>
          <a:lstStyle/>
          <a:p>
            <a:pPr algn="ctr"/>
            <a:r>
              <a:rPr lang="zh-CN" altLang="en-US" sz="1600" dirty="0" smtClean="0"/>
              <a:t>图</a:t>
            </a:r>
            <a:r>
              <a:rPr lang="en-US" altLang="zh-CN" sz="1600" dirty="0"/>
              <a:t>2</a:t>
            </a:r>
            <a:r>
              <a:rPr lang="en-US" altLang="zh-CN" sz="1600" dirty="0" smtClean="0"/>
              <a:t>.Haflow</a:t>
            </a:r>
            <a:r>
              <a:rPr lang="zh-CN" altLang="en-US" sz="1600" dirty="0" smtClean="0"/>
              <a:t>翻译生成的</a:t>
            </a:r>
            <a:r>
              <a:rPr lang="en-US" altLang="zh-CN" sz="1600" dirty="0" smtClean="0"/>
              <a:t>Oozie</a:t>
            </a:r>
            <a:r>
              <a:rPr lang="zh-CN" altLang="en-US" sz="1600" dirty="0" smtClean="0"/>
              <a:t>执行流程</a:t>
            </a:r>
            <a:endParaRPr lang="zh-CN" altLang="en-US" sz="1600" dirty="0"/>
          </a:p>
        </p:txBody>
      </p:sp>
      <p:sp>
        <p:nvSpPr>
          <p:cNvPr id="11" name="TextBox 10"/>
          <p:cNvSpPr txBox="1"/>
          <p:nvPr/>
        </p:nvSpPr>
        <p:spPr>
          <a:xfrm>
            <a:off x="2051720" y="5949280"/>
            <a:ext cx="2952328" cy="338554"/>
          </a:xfrm>
          <a:prstGeom prst="rect">
            <a:avLst/>
          </a:prstGeom>
          <a:noFill/>
        </p:spPr>
        <p:txBody>
          <a:bodyPr wrap="square" rtlCol="0">
            <a:spAutoFit/>
          </a:bodyPr>
          <a:lstStyle/>
          <a:p>
            <a:pPr algn="ctr"/>
            <a:r>
              <a:rPr lang="zh-CN" altLang="en-US" sz="1600" dirty="0" smtClean="0"/>
              <a:t>图</a:t>
            </a:r>
            <a:r>
              <a:rPr lang="en-US" altLang="zh-CN" sz="1600" dirty="0" smtClean="0"/>
              <a:t>3.</a:t>
            </a:r>
            <a:r>
              <a:rPr lang="zh-CN" altLang="en-US" sz="1600" dirty="0" smtClean="0"/>
              <a:t>标签云业务流程执行结果</a:t>
            </a:r>
            <a:endParaRPr lang="zh-CN" altLang="en-US" sz="1600" dirty="0"/>
          </a:p>
        </p:txBody>
      </p:sp>
    </p:spTree>
    <p:extLst>
      <p:ext uri="{BB962C8B-B14F-4D97-AF65-F5344CB8AC3E}">
        <p14:creationId xmlns:p14="http://schemas.microsoft.com/office/powerpoint/2010/main" val="1775335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t>选题的背景及相关工作</a:t>
            </a:r>
            <a:endParaRPr lang="zh-CN" altLang="en-US" dirty="0"/>
          </a:p>
          <a:p>
            <a:r>
              <a:rPr lang="zh-CN" altLang="en-US" dirty="0" smtClean="0"/>
              <a:t>大数据分析应用开发平台的关键技术</a:t>
            </a:r>
          </a:p>
          <a:p>
            <a:pPr lvl="1"/>
            <a:r>
              <a:rPr lang="zh-CN" altLang="en-US" dirty="0" smtClean="0"/>
              <a:t>系统架构</a:t>
            </a:r>
            <a:endParaRPr lang="zh-CN" altLang="en-US" dirty="0"/>
          </a:p>
          <a:p>
            <a:pPr lvl="1"/>
            <a:r>
              <a:rPr lang="zh-CN" altLang="en-US" dirty="0"/>
              <a:t>基于</a:t>
            </a:r>
            <a:r>
              <a:rPr lang="zh-CN" altLang="en-US" dirty="0" smtClean="0"/>
              <a:t>组件和</a:t>
            </a:r>
            <a:r>
              <a:rPr lang="zh-CN" altLang="en-US" dirty="0"/>
              <a:t>模型驱动的</a:t>
            </a:r>
            <a:r>
              <a:rPr lang="zh-CN" altLang="en-US" dirty="0" smtClean="0"/>
              <a:t>数据分析业务流程</a:t>
            </a:r>
            <a:r>
              <a:rPr lang="zh-CN" altLang="en-US" dirty="0"/>
              <a:t>处理</a:t>
            </a:r>
            <a:r>
              <a:rPr lang="zh-CN" altLang="en-US" dirty="0" smtClean="0"/>
              <a:t>框架</a:t>
            </a:r>
            <a:endParaRPr lang="zh-CN" altLang="en-US" dirty="0"/>
          </a:p>
          <a:p>
            <a:pPr lvl="1"/>
            <a:r>
              <a:rPr lang="zh-CN" altLang="en-US" dirty="0" smtClean="0"/>
              <a:t>基于</a:t>
            </a:r>
            <a:r>
              <a:rPr lang="zh-CN" altLang="en-US" dirty="0"/>
              <a:t>嵌套</a:t>
            </a:r>
            <a:r>
              <a:rPr lang="zh-CN" altLang="en-US" dirty="0" smtClean="0"/>
              <a:t>图识别与分层的模型转换算法</a:t>
            </a:r>
            <a:endParaRPr lang="zh-CN" altLang="en-US" dirty="0"/>
          </a:p>
          <a:p>
            <a:pPr lvl="1"/>
            <a:r>
              <a:rPr lang="zh-CN" altLang="en-US" dirty="0" smtClean="0"/>
              <a:t>基于</a:t>
            </a:r>
            <a:r>
              <a:rPr lang="en-US" altLang="zh-CN" dirty="0" smtClean="0"/>
              <a:t>HDFS</a:t>
            </a:r>
            <a:r>
              <a:rPr lang="zh-CN" altLang="en-US" dirty="0" smtClean="0"/>
              <a:t>的中间</a:t>
            </a:r>
            <a:r>
              <a:rPr lang="zh-CN" altLang="en-US" dirty="0"/>
              <a:t>数据管理</a:t>
            </a:r>
          </a:p>
          <a:p>
            <a:r>
              <a:rPr lang="zh-CN" altLang="en-US" dirty="0"/>
              <a:t>基于</a:t>
            </a:r>
            <a:r>
              <a:rPr lang="en-US" altLang="zh-CN" dirty="0"/>
              <a:t>Hadoop</a:t>
            </a:r>
            <a:r>
              <a:rPr lang="zh-CN" altLang="en-US" dirty="0"/>
              <a:t>的大数据分析</a:t>
            </a:r>
            <a:r>
              <a:rPr lang="zh-CN" altLang="en-US" dirty="0" smtClean="0"/>
              <a:t>平台的</a:t>
            </a:r>
            <a:r>
              <a:rPr lang="zh-CN" altLang="en-US" dirty="0"/>
              <a:t>设计与实现</a:t>
            </a:r>
          </a:p>
          <a:p>
            <a:r>
              <a:rPr lang="zh-CN" altLang="en-US" dirty="0" smtClean="0">
                <a:solidFill>
                  <a:srgbClr val="FF0000"/>
                </a:solidFill>
              </a:rPr>
              <a:t>总结</a:t>
            </a:r>
            <a:endParaRPr lang="zh-CN" altLang="en-US" dirty="0">
              <a:solidFill>
                <a:srgbClr val="FF0000"/>
              </a:solidFill>
            </a:endParaRPr>
          </a:p>
        </p:txBody>
      </p:sp>
    </p:spTree>
    <p:extLst>
      <p:ext uri="{BB962C8B-B14F-4D97-AF65-F5344CB8AC3E}">
        <p14:creationId xmlns:p14="http://schemas.microsoft.com/office/powerpoint/2010/main" val="14883741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论文贡献及未来工作展望</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a:t> 论文贡献</a:t>
            </a:r>
          </a:p>
          <a:p>
            <a:pPr lvl="1"/>
            <a:r>
              <a:rPr lang="zh-CN" altLang="en-US" dirty="0" smtClean="0"/>
              <a:t>论文</a:t>
            </a:r>
            <a:r>
              <a:rPr lang="zh-CN" altLang="en-US" dirty="0"/>
              <a:t>总结</a:t>
            </a:r>
            <a:r>
              <a:rPr lang="zh-CN" altLang="en-US" dirty="0" smtClean="0"/>
              <a:t>了</a:t>
            </a:r>
            <a:r>
              <a:rPr lang="zh-CN" altLang="en-US" dirty="0"/>
              <a:t>现有大数据分析应用</a:t>
            </a:r>
            <a:r>
              <a:rPr lang="zh-CN" altLang="en-US" dirty="0" smtClean="0"/>
              <a:t>开发平台存在</a:t>
            </a:r>
            <a:r>
              <a:rPr lang="zh-CN" altLang="en-US" dirty="0"/>
              <a:t>的问题，提出了基于</a:t>
            </a:r>
            <a:r>
              <a:rPr lang="en-US" altLang="zh-CN" dirty="0"/>
              <a:t>Hadoop</a:t>
            </a:r>
            <a:r>
              <a:rPr lang="zh-CN" altLang="en-US" dirty="0"/>
              <a:t>实现大数据分析应用开发平台的整体架构。</a:t>
            </a:r>
          </a:p>
          <a:p>
            <a:pPr lvl="1"/>
            <a:r>
              <a:rPr lang="zh-CN" altLang="en-US" dirty="0"/>
              <a:t>提出了基于组件以及模型驱动的数据分析业务流程处理框架。</a:t>
            </a:r>
          </a:p>
          <a:p>
            <a:pPr lvl="1"/>
            <a:r>
              <a:rPr lang="zh-CN" altLang="en-US" dirty="0"/>
              <a:t>设计并实现了基于嵌套图识别与分层的模型转换算法。</a:t>
            </a:r>
          </a:p>
          <a:p>
            <a:pPr lvl="1"/>
            <a:r>
              <a:rPr lang="zh-CN" altLang="en-US" dirty="0"/>
              <a:t>提出了基于</a:t>
            </a:r>
            <a:r>
              <a:rPr lang="en-US" altLang="zh-CN" dirty="0"/>
              <a:t>HDFS</a:t>
            </a:r>
            <a:r>
              <a:rPr lang="zh-CN" altLang="en-US" dirty="0"/>
              <a:t>的异构中间数据管理方案。</a:t>
            </a:r>
          </a:p>
          <a:p>
            <a:pPr lvl="1"/>
            <a:r>
              <a:rPr lang="zh-CN" altLang="en-US" dirty="0"/>
              <a:t>设计并实现了基于</a:t>
            </a:r>
            <a:r>
              <a:rPr lang="en-US" altLang="zh-CN" dirty="0"/>
              <a:t>Hadoop</a:t>
            </a:r>
            <a:r>
              <a:rPr lang="zh-CN" altLang="en-US" dirty="0"/>
              <a:t>的大数据分析应用开发平台</a:t>
            </a:r>
            <a:r>
              <a:rPr lang="en-US" altLang="zh-CN" dirty="0"/>
              <a:t>——Haflow</a:t>
            </a:r>
            <a:r>
              <a:rPr lang="zh-CN" altLang="en-US" dirty="0" smtClean="0"/>
              <a:t>。</a:t>
            </a:r>
            <a:endParaRPr lang="en-US" altLang="zh-CN" dirty="0" smtClean="0"/>
          </a:p>
          <a:p>
            <a:pPr lvl="1"/>
            <a:endParaRPr lang="en-US" altLang="zh-CN" dirty="0" smtClean="0"/>
          </a:p>
          <a:p>
            <a:r>
              <a:rPr lang="zh-CN" altLang="en-US" dirty="0" smtClean="0"/>
              <a:t>未来工作展望</a:t>
            </a:r>
            <a:endParaRPr lang="en-US" altLang="zh-CN" dirty="0" smtClean="0"/>
          </a:p>
          <a:p>
            <a:pPr lvl="1"/>
            <a:r>
              <a:rPr lang="zh-CN" altLang="zh-CN" dirty="0"/>
              <a:t>模型转换算法的进一步</a:t>
            </a:r>
            <a:r>
              <a:rPr lang="zh-CN" altLang="zh-CN" dirty="0" smtClean="0"/>
              <a:t>优化</a:t>
            </a:r>
            <a:endParaRPr lang="en-US" altLang="zh-CN" dirty="0" smtClean="0"/>
          </a:p>
          <a:p>
            <a:pPr lvl="1"/>
            <a:r>
              <a:rPr lang="zh-CN" altLang="zh-CN" dirty="0"/>
              <a:t>用户工作空间的安全</a:t>
            </a:r>
            <a:r>
              <a:rPr lang="zh-CN" altLang="zh-CN" dirty="0" smtClean="0"/>
              <a:t>隔离</a:t>
            </a:r>
            <a:endParaRPr lang="en-US" altLang="zh-CN" dirty="0" smtClean="0"/>
          </a:p>
          <a:p>
            <a:pPr lvl="1"/>
            <a:r>
              <a:rPr lang="zh-CN" altLang="zh-CN" dirty="0"/>
              <a:t>数据分析应用程序</a:t>
            </a:r>
            <a:r>
              <a:rPr lang="zh-CN" altLang="zh-CN" dirty="0" smtClean="0"/>
              <a:t>的</a:t>
            </a:r>
            <a:r>
              <a:rPr lang="zh-CN" altLang="en-US" dirty="0" smtClean="0"/>
              <a:t>开发与</a:t>
            </a:r>
            <a:r>
              <a:rPr lang="zh-CN" altLang="zh-CN" dirty="0" smtClean="0"/>
              <a:t>调试</a:t>
            </a:r>
            <a:endParaRPr lang="en-US" altLang="zh-CN" dirty="0" smtClean="0"/>
          </a:p>
          <a:p>
            <a:pPr lvl="1"/>
            <a:endParaRPr lang="zh-CN" altLang="en-US" dirty="0"/>
          </a:p>
        </p:txBody>
      </p:sp>
    </p:spTree>
    <p:extLst>
      <p:ext uri="{BB962C8B-B14F-4D97-AF65-F5344CB8AC3E}">
        <p14:creationId xmlns:p14="http://schemas.microsoft.com/office/powerpoint/2010/main" val="32667530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257011359"/>
      </p:ext>
    </p:extLst>
  </p:cSld>
  <p:clrMapOvr>
    <a:masterClrMapping/>
  </p:clrMapOvr>
  <mc:AlternateContent xmlns:mc="http://schemas.openxmlformats.org/markup-compatibility/2006" xmlns:p14="http://schemas.microsoft.com/office/powerpoint/2010/main">
    <mc:Choice Requires="p14">
      <p:transition spd="slow" p14:dur="2000" advTm="1869"/>
    </mc:Choice>
    <mc:Fallback xmlns="">
      <p:transition spd="slow" advTm="186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数据分析平台功能调研</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380707482"/>
              </p:ext>
            </p:extLst>
          </p:nvPr>
        </p:nvGraphicFramePr>
        <p:xfrm>
          <a:off x="857194" y="1556792"/>
          <a:ext cx="7459222" cy="3708400"/>
        </p:xfrm>
        <a:graphic>
          <a:graphicData uri="http://schemas.openxmlformats.org/drawingml/2006/table">
            <a:tbl>
              <a:tblPr firstRow="1" bandRow="1">
                <a:tableStyleId>{5C22544A-7EE6-4342-B048-85BDC9FD1C3A}</a:tableStyleId>
              </a:tblPr>
              <a:tblGrid>
                <a:gridCol w="1479913"/>
                <a:gridCol w="995512"/>
                <a:gridCol w="1002347"/>
                <a:gridCol w="797560"/>
                <a:gridCol w="797560"/>
                <a:gridCol w="592773"/>
                <a:gridCol w="797560"/>
                <a:gridCol w="995997"/>
              </a:tblGrid>
              <a:tr h="370840">
                <a:tc>
                  <a:txBody>
                    <a:bodyPr/>
                    <a:lstStyle/>
                    <a:p>
                      <a:pPr indent="0" algn="ctr">
                        <a:lnSpc>
                          <a:spcPct val="125000"/>
                        </a:lnSpc>
                        <a:spcAft>
                          <a:spcPts val="0"/>
                        </a:spcAft>
                      </a:pPr>
                      <a:r>
                        <a:rPr lang="zh-CN" sz="1600" b="1" kern="100" dirty="0">
                          <a:effectLst/>
                          <a:latin typeface="Times New Roman"/>
                          <a:ea typeface="宋体"/>
                          <a:cs typeface="Times New Roman"/>
                        </a:rPr>
                        <a:t>设计方式</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dirty="0" smtClean="0">
                          <a:effectLst/>
                          <a:latin typeface="Times New Roman"/>
                          <a:ea typeface="宋体"/>
                          <a:cs typeface="Times New Roman"/>
                        </a:rPr>
                        <a:t>数据处理</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dirty="0" smtClean="0">
                          <a:effectLst/>
                          <a:latin typeface="Times New Roman"/>
                          <a:ea typeface="宋体"/>
                          <a:cs typeface="Times New Roman"/>
                        </a:rPr>
                        <a:t>开发方式</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dirty="0">
                          <a:effectLst/>
                          <a:latin typeface="Times New Roman"/>
                          <a:ea typeface="宋体"/>
                          <a:cs typeface="Times New Roman"/>
                        </a:rPr>
                        <a:t>可扩展</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a:effectLst/>
                          <a:latin typeface="Times New Roman"/>
                          <a:ea typeface="宋体"/>
                          <a:cs typeface="Times New Roman"/>
                        </a:rPr>
                        <a:t>服务化</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dirty="0">
                          <a:effectLst/>
                          <a:latin typeface="Times New Roman"/>
                          <a:ea typeface="宋体"/>
                          <a:cs typeface="Times New Roman"/>
                        </a:rPr>
                        <a:t>免费</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a:effectLst/>
                          <a:latin typeface="Times New Roman"/>
                          <a:ea typeface="宋体"/>
                          <a:cs typeface="Times New Roman"/>
                        </a:rPr>
                        <a:t>成熟度</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b="1" kern="100">
                          <a:effectLst/>
                          <a:latin typeface="Times New Roman"/>
                          <a:ea typeface="宋体"/>
                          <a:cs typeface="Times New Roman"/>
                        </a:rPr>
                        <a:t>分布式</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zh-CN" sz="1600" b="1" kern="100">
                          <a:effectLst/>
                          <a:latin typeface="Times New Roman"/>
                          <a:ea typeface="宋体"/>
                          <a:cs typeface="Times New Roman"/>
                        </a:rPr>
                        <a:t>目标</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支持</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拖拽</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开源</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成熟</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支持</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Mahout</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不支持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编码</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是</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否</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开源</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不成熟</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分布式</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Weka</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不支持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拖拽</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是</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否</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开源</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成熟</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单机</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R</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不支持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编码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否</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开源</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成熟</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单机</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R-Hadoop</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编码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否</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开源</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不成熟</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半分布式</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Clementine</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不支持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拖拽</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否</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否</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收费</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成熟</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单机</a:t>
                      </a:r>
                      <a:endParaRPr lang="zh-CN" sz="1600" kern="10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KXEN</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不支持</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向导</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否</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收费</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成熟</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未知</a:t>
                      </a:r>
                      <a:endParaRPr lang="zh-CN" sz="1600" kern="100" dirty="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Datameer</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en-US"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收费</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成熟</a:t>
                      </a:r>
                      <a:endParaRPr lang="zh-CN" sz="1600" kern="100" dirty="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分布式</a:t>
                      </a:r>
                      <a:endParaRPr lang="zh-CN" sz="1600" kern="100" dirty="0">
                        <a:effectLst/>
                        <a:latin typeface="Calibri"/>
                        <a:ea typeface="宋体"/>
                        <a:cs typeface="Times New Roman"/>
                      </a:endParaRPr>
                    </a:p>
                  </a:txBody>
                  <a:tcPr marL="68580" marR="68580" marT="0" marB="0" anchor="ctr"/>
                </a:tc>
              </a:tr>
              <a:tr h="370840">
                <a:tc>
                  <a:txBody>
                    <a:bodyPr/>
                    <a:lstStyle/>
                    <a:p>
                      <a:pPr indent="0" algn="ctr">
                        <a:lnSpc>
                          <a:spcPct val="125000"/>
                        </a:lnSpc>
                        <a:spcAft>
                          <a:spcPts val="0"/>
                        </a:spcAft>
                      </a:pPr>
                      <a:r>
                        <a:rPr lang="en-US" sz="1600" b="1" kern="100">
                          <a:effectLst/>
                          <a:latin typeface="Times New Roman"/>
                          <a:ea typeface="宋体"/>
                          <a:cs typeface="Times New Roman"/>
                        </a:rPr>
                        <a:t>BigInsights</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支持</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en-US" sz="1600" kern="100">
                          <a:effectLst/>
                          <a:latin typeface="Times New Roman"/>
                          <a:ea typeface="宋体"/>
                          <a:cs typeface="Times New Roman"/>
                        </a:rPr>
                        <a:t>--</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是</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收费</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a:effectLst/>
                          <a:latin typeface="Times New Roman"/>
                          <a:ea typeface="宋体"/>
                          <a:cs typeface="Times New Roman"/>
                        </a:rPr>
                        <a:t>成熟</a:t>
                      </a:r>
                      <a:endParaRPr lang="zh-CN" sz="1600" kern="100">
                        <a:effectLst/>
                        <a:latin typeface="Calibri"/>
                        <a:ea typeface="宋体"/>
                        <a:cs typeface="Times New Roman"/>
                      </a:endParaRPr>
                    </a:p>
                  </a:txBody>
                  <a:tcPr marL="68580" marR="68580" marT="0" marB="0" anchor="ctr"/>
                </a:tc>
                <a:tc>
                  <a:txBody>
                    <a:bodyPr/>
                    <a:lstStyle/>
                    <a:p>
                      <a:pPr indent="0" algn="ctr">
                        <a:lnSpc>
                          <a:spcPct val="125000"/>
                        </a:lnSpc>
                        <a:spcAft>
                          <a:spcPts val="0"/>
                        </a:spcAft>
                      </a:pPr>
                      <a:r>
                        <a:rPr lang="zh-CN" sz="1600" kern="100" dirty="0">
                          <a:effectLst/>
                          <a:latin typeface="Times New Roman"/>
                          <a:ea typeface="宋体"/>
                          <a:cs typeface="Times New Roman"/>
                        </a:rPr>
                        <a:t>分布式</a:t>
                      </a:r>
                      <a:endParaRPr lang="zh-CN" sz="1600" kern="100" dirty="0">
                        <a:effectLst/>
                        <a:latin typeface="Calibri"/>
                        <a:ea typeface="宋体"/>
                        <a:cs typeface="Times New Roman"/>
                      </a:endParaRPr>
                    </a:p>
                  </a:txBody>
                  <a:tcPr marL="68580" marR="68580" marT="0" marB="0" anchor="ctr"/>
                </a:tc>
              </a:tr>
            </a:tbl>
          </a:graphicData>
        </a:graphic>
      </p:graphicFrame>
      <p:sp>
        <p:nvSpPr>
          <p:cNvPr id="5" name="内容占位符 2"/>
          <p:cNvSpPr txBox="1">
            <a:spLocks/>
          </p:cNvSpPr>
          <p:nvPr/>
        </p:nvSpPr>
        <p:spPr>
          <a:xfrm>
            <a:off x="478386" y="5661248"/>
            <a:ext cx="8219256" cy="57606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zh-CN" altLang="en-US" sz="2400" b="1" dirty="0" smtClean="0"/>
              <a:t>结论</a:t>
            </a:r>
            <a:r>
              <a:rPr lang="zh-CN" altLang="en-US" dirty="0"/>
              <a:t>：</a:t>
            </a:r>
            <a:r>
              <a:rPr lang="zh-CN" altLang="en-US" dirty="0" smtClean="0"/>
              <a:t>缺少</a:t>
            </a:r>
            <a:r>
              <a:rPr lang="zh-CN" altLang="en-US" dirty="0" smtClean="0">
                <a:solidFill>
                  <a:srgbClr val="FF0000"/>
                </a:solidFill>
              </a:rPr>
              <a:t>开源的</a:t>
            </a:r>
            <a:r>
              <a:rPr lang="zh-CN" altLang="en-US" dirty="0" smtClean="0"/>
              <a:t>、</a:t>
            </a:r>
            <a:r>
              <a:rPr lang="zh-CN" altLang="en-US" dirty="0" smtClean="0">
                <a:solidFill>
                  <a:srgbClr val="FF0000"/>
                </a:solidFill>
              </a:rPr>
              <a:t>成熟的</a:t>
            </a:r>
            <a:r>
              <a:rPr lang="zh-CN" altLang="en-US" dirty="0" smtClean="0"/>
              <a:t>、</a:t>
            </a:r>
            <a:r>
              <a:rPr lang="zh-CN" altLang="en-US" dirty="0" smtClean="0">
                <a:solidFill>
                  <a:srgbClr val="FF0000"/>
                </a:solidFill>
              </a:rPr>
              <a:t>支持大数据</a:t>
            </a:r>
            <a:r>
              <a:rPr lang="zh-CN" altLang="en-US" dirty="0" smtClean="0"/>
              <a:t>的分析平台</a:t>
            </a:r>
            <a:endParaRPr lang="en-US" altLang="zh-CN" dirty="0" smtClean="0"/>
          </a:p>
        </p:txBody>
      </p:sp>
    </p:spTree>
    <p:extLst>
      <p:ext uri="{BB962C8B-B14F-4D97-AF65-F5344CB8AC3E}">
        <p14:creationId xmlns:p14="http://schemas.microsoft.com/office/powerpoint/2010/main" val="432324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基于</a:t>
            </a:r>
            <a:r>
              <a:rPr lang="en-US" altLang="zh-CN" dirty="0" smtClean="0"/>
              <a:t>Hadoop</a:t>
            </a:r>
            <a:r>
              <a:rPr lang="zh-CN" altLang="en-US" dirty="0" smtClean="0"/>
              <a:t>的大数据分析应用开发平台</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系统需求</a:t>
            </a:r>
            <a:endParaRPr lang="en-US" altLang="zh-CN" dirty="0"/>
          </a:p>
          <a:p>
            <a:pPr lvl="1"/>
            <a:r>
              <a:rPr lang="zh-CN" altLang="en-US" dirty="0" smtClean="0"/>
              <a:t>支持多租户</a:t>
            </a:r>
            <a:endParaRPr lang="en-US" altLang="zh-CN" dirty="0" smtClean="0"/>
          </a:p>
          <a:p>
            <a:pPr lvl="1"/>
            <a:r>
              <a:rPr lang="zh-CN" altLang="en-US" dirty="0" smtClean="0"/>
              <a:t>异构</a:t>
            </a:r>
            <a:r>
              <a:rPr lang="zh-CN" altLang="en-US" dirty="0"/>
              <a:t>数据资源的统一</a:t>
            </a:r>
            <a:r>
              <a:rPr lang="zh-CN" altLang="en-US" dirty="0" smtClean="0"/>
              <a:t>管理</a:t>
            </a:r>
            <a:endParaRPr lang="en-US" altLang="zh-CN" dirty="0" smtClean="0"/>
          </a:p>
          <a:p>
            <a:pPr lvl="1"/>
            <a:r>
              <a:rPr lang="zh-CN" altLang="en-US" dirty="0" smtClean="0"/>
              <a:t>数据分析</a:t>
            </a:r>
            <a:r>
              <a:rPr lang="zh-CN" altLang="en-US" dirty="0"/>
              <a:t>应用的便捷</a:t>
            </a:r>
            <a:r>
              <a:rPr lang="zh-CN" altLang="en-US" dirty="0" smtClean="0"/>
              <a:t>开发</a:t>
            </a:r>
            <a:endParaRPr lang="en-US" altLang="zh-CN" dirty="0" smtClean="0"/>
          </a:p>
          <a:p>
            <a:pPr lvl="1"/>
            <a:r>
              <a:rPr lang="zh-CN" altLang="en-US" dirty="0"/>
              <a:t>随时随地访问大</a:t>
            </a:r>
            <a:r>
              <a:rPr lang="zh-CN" altLang="en-US" dirty="0" smtClean="0"/>
              <a:t>数据</a:t>
            </a:r>
            <a:endParaRPr lang="en-US" altLang="zh-CN" dirty="0" smtClean="0"/>
          </a:p>
          <a:p>
            <a:pPr lvl="1"/>
            <a:endParaRPr lang="zh-CN" alt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645024"/>
            <a:ext cx="3494014" cy="1944216"/>
          </a:xfrm>
          <a:prstGeom prst="rect">
            <a:avLst/>
          </a:prstGeom>
          <a:noFill/>
        </p:spPr>
      </p:pic>
      <p:sp>
        <p:nvSpPr>
          <p:cNvPr id="5" name="TextBox 4"/>
          <p:cNvSpPr txBox="1"/>
          <p:nvPr/>
        </p:nvSpPr>
        <p:spPr>
          <a:xfrm>
            <a:off x="4608977" y="5664026"/>
            <a:ext cx="3744416" cy="338554"/>
          </a:xfrm>
          <a:prstGeom prst="rect">
            <a:avLst/>
          </a:prstGeom>
          <a:noFill/>
        </p:spPr>
        <p:txBody>
          <a:bodyPr wrap="square" rtlCol="0">
            <a:spAutoFit/>
          </a:bodyPr>
          <a:lstStyle/>
          <a:p>
            <a:pPr algn="ctr"/>
            <a:r>
              <a:rPr lang="zh-CN" altLang="en-US" sz="1600" dirty="0" smtClean="0">
                <a:solidFill>
                  <a:schemeClr val="bg1">
                    <a:lumMod val="50000"/>
                  </a:schemeClr>
                </a:solidFill>
              </a:rPr>
              <a:t>图：大数据分析平台中的用户工作空间</a:t>
            </a:r>
            <a:endParaRPr lang="zh-CN" altLang="en-US" sz="1600" dirty="0">
              <a:solidFill>
                <a:schemeClr val="bg1">
                  <a:lumMod val="50000"/>
                </a:schemeClr>
              </a:solidFill>
            </a:endParaRPr>
          </a:p>
        </p:txBody>
      </p:sp>
    </p:spTree>
    <p:extLst>
      <p:ext uri="{BB962C8B-B14F-4D97-AF65-F5344CB8AC3E}">
        <p14:creationId xmlns:p14="http://schemas.microsoft.com/office/powerpoint/2010/main" val="3223272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sz="quarter" idx="1"/>
          </p:nvPr>
        </p:nvSpPr>
        <p:spPr/>
        <p:txBody>
          <a:bodyPr/>
          <a:lstStyle/>
          <a:p>
            <a:r>
              <a:rPr lang="zh-CN" altLang="en-US" dirty="0" smtClean="0"/>
              <a:t>选题的背景与相关工作</a:t>
            </a:r>
            <a:endParaRPr lang="zh-CN" altLang="en-US" dirty="0"/>
          </a:p>
          <a:p>
            <a:r>
              <a:rPr lang="zh-CN" altLang="en-US" dirty="0" smtClean="0">
                <a:solidFill>
                  <a:srgbClr val="FF0000"/>
                </a:solidFill>
              </a:rPr>
              <a:t>大数据分析应用开发平台的关键技术</a:t>
            </a:r>
          </a:p>
          <a:p>
            <a:pPr lvl="1"/>
            <a:r>
              <a:rPr lang="zh-CN" altLang="en-US" dirty="0" smtClean="0">
                <a:solidFill>
                  <a:srgbClr val="FF0000"/>
                </a:solidFill>
              </a:rPr>
              <a:t>系统架构</a:t>
            </a:r>
            <a:endParaRPr lang="zh-CN" altLang="en-US" dirty="0">
              <a:solidFill>
                <a:srgbClr val="FF0000"/>
              </a:solidFill>
            </a:endParaRPr>
          </a:p>
          <a:p>
            <a:pPr lvl="1"/>
            <a:r>
              <a:rPr lang="zh-CN" altLang="en-US" dirty="0"/>
              <a:t>基于</a:t>
            </a:r>
            <a:r>
              <a:rPr lang="zh-CN" altLang="en-US" dirty="0" smtClean="0"/>
              <a:t>组件和</a:t>
            </a:r>
            <a:r>
              <a:rPr lang="zh-CN" altLang="en-US" dirty="0"/>
              <a:t>模型驱动的</a:t>
            </a:r>
            <a:r>
              <a:rPr lang="zh-CN" altLang="en-US" dirty="0" smtClean="0"/>
              <a:t>数据分析业务流程</a:t>
            </a:r>
            <a:r>
              <a:rPr lang="zh-CN" altLang="en-US" dirty="0"/>
              <a:t>处理</a:t>
            </a:r>
            <a:r>
              <a:rPr lang="zh-CN" altLang="en-US" dirty="0" smtClean="0"/>
              <a:t>框架</a:t>
            </a:r>
            <a:endParaRPr lang="zh-CN" altLang="en-US" dirty="0"/>
          </a:p>
          <a:p>
            <a:pPr lvl="1"/>
            <a:r>
              <a:rPr lang="zh-CN" altLang="en-US" dirty="0" smtClean="0"/>
              <a:t>基于</a:t>
            </a:r>
            <a:r>
              <a:rPr lang="zh-CN" altLang="en-US" dirty="0"/>
              <a:t>嵌套</a:t>
            </a:r>
            <a:r>
              <a:rPr lang="zh-CN" altLang="en-US" dirty="0" smtClean="0"/>
              <a:t>图识别与分层的模型转换算法</a:t>
            </a:r>
            <a:endParaRPr lang="zh-CN" altLang="en-US" dirty="0"/>
          </a:p>
          <a:p>
            <a:pPr lvl="1"/>
            <a:r>
              <a:rPr lang="zh-CN" altLang="en-US" dirty="0" smtClean="0"/>
              <a:t>基于</a:t>
            </a:r>
            <a:r>
              <a:rPr lang="en-US" altLang="zh-CN" dirty="0" smtClean="0"/>
              <a:t>HDFS</a:t>
            </a:r>
            <a:r>
              <a:rPr lang="zh-CN" altLang="en-US" dirty="0" smtClean="0"/>
              <a:t>的中间</a:t>
            </a:r>
            <a:r>
              <a:rPr lang="zh-CN" altLang="en-US" dirty="0"/>
              <a:t>数据管理</a:t>
            </a:r>
          </a:p>
          <a:p>
            <a:r>
              <a:rPr lang="zh-CN" altLang="en-US" dirty="0"/>
              <a:t>基于</a:t>
            </a:r>
            <a:r>
              <a:rPr lang="en-US" altLang="zh-CN" dirty="0"/>
              <a:t>Hadoop</a:t>
            </a:r>
            <a:r>
              <a:rPr lang="zh-CN" altLang="en-US" dirty="0"/>
              <a:t>的大数据分析应用开发平台的设计与实现</a:t>
            </a:r>
          </a:p>
          <a:p>
            <a:r>
              <a:rPr lang="zh-CN" altLang="en-US" dirty="0" smtClean="0"/>
              <a:t>总结</a:t>
            </a:r>
            <a:endParaRPr lang="zh-CN" altLang="en-US" dirty="0"/>
          </a:p>
        </p:txBody>
      </p:sp>
    </p:spTree>
    <p:extLst>
      <p:ext uri="{BB962C8B-B14F-4D97-AF65-F5344CB8AC3E}">
        <p14:creationId xmlns:p14="http://schemas.microsoft.com/office/powerpoint/2010/main" val="1346814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Hadoop</a:t>
            </a:r>
            <a:r>
              <a:rPr lang="zh-CN" altLang="en-US" dirty="0" smtClean="0"/>
              <a:t>的大数据分析应用开发平台</a:t>
            </a:r>
            <a:endParaRPr lang="zh-CN" altLang="en-US" dirty="0"/>
          </a:p>
        </p:txBody>
      </p:sp>
      <p:sp>
        <p:nvSpPr>
          <p:cNvPr id="3" name="内容占位符 2"/>
          <p:cNvSpPr>
            <a:spLocks noGrp="1"/>
          </p:cNvSpPr>
          <p:nvPr>
            <p:ph sz="quarter" idx="1"/>
          </p:nvPr>
        </p:nvSpPr>
        <p:spPr>
          <a:xfrm>
            <a:off x="457200" y="4293096"/>
            <a:ext cx="8229600" cy="1863864"/>
          </a:xfrm>
        </p:spPr>
        <p:txBody>
          <a:bodyPr>
            <a:normAutofit fontScale="62500" lnSpcReduction="20000"/>
          </a:bodyPr>
          <a:lstStyle/>
          <a:p>
            <a:r>
              <a:rPr lang="zh-CN" altLang="en-US" dirty="0" smtClean="0"/>
              <a:t>系统目标</a:t>
            </a:r>
            <a:endParaRPr lang="en-US" altLang="zh-CN" dirty="0"/>
          </a:p>
          <a:p>
            <a:pPr marL="788670" lvl="1" indent="-514350">
              <a:buFont typeface="+mj-ea"/>
              <a:buAutoNum type="ea1JpnChsDbPeriod"/>
            </a:pPr>
            <a:r>
              <a:rPr lang="zh-CN" altLang="en-US" dirty="0" smtClean="0"/>
              <a:t>充分</a:t>
            </a:r>
            <a:r>
              <a:rPr lang="zh-CN" altLang="en-US" dirty="0"/>
              <a:t>利用</a:t>
            </a:r>
            <a:r>
              <a:rPr lang="en-US" altLang="zh-CN" dirty="0"/>
              <a:t>Hadoop</a:t>
            </a:r>
            <a:r>
              <a:rPr lang="zh-CN" altLang="en-US" dirty="0"/>
              <a:t>生态系统的强大优势，天然地</a:t>
            </a:r>
            <a:r>
              <a:rPr lang="zh-CN" altLang="en-US" dirty="0">
                <a:solidFill>
                  <a:srgbClr val="0070C0"/>
                </a:solidFill>
              </a:rPr>
              <a:t>支持各种大数据处理分析框架的接入</a:t>
            </a:r>
            <a:r>
              <a:rPr lang="zh-CN" altLang="en-US" dirty="0"/>
              <a:t>；</a:t>
            </a:r>
            <a:r>
              <a:rPr lang="zh-CN" altLang="zh-CN" dirty="0"/>
              <a:t>并借助于其分布式存储规模和分布式计算能力，</a:t>
            </a:r>
            <a:r>
              <a:rPr lang="zh-CN" altLang="zh-CN" dirty="0">
                <a:solidFill>
                  <a:srgbClr val="0070C0"/>
                </a:solidFill>
              </a:rPr>
              <a:t>加快大数据分析的速度</a:t>
            </a:r>
            <a:r>
              <a:rPr lang="zh-CN" altLang="zh-CN" dirty="0"/>
              <a:t>，降低企业</a:t>
            </a:r>
            <a:r>
              <a:rPr lang="en-US" altLang="zh-CN" dirty="0"/>
              <a:t>IT</a:t>
            </a:r>
            <a:r>
              <a:rPr lang="zh-CN" altLang="zh-CN" dirty="0"/>
              <a:t>成本</a:t>
            </a:r>
            <a:r>
              <a:rPr lang="zh-CN" altLang="en-US" dirty="0"/>
              <a:t>。</a:t>
            </a:r>
            <a:endParaRPr lang="en-US" altLang="zh-CN" dirty="0"/>
          </a:p>
          <a:p>
            <a:pPr marL="788670" lvl="1" indent="-514350">
              <a:buFont typeface="+mj-ea"/>
              <a:buAutoNum type="ea1JpnChsDbPeriod"/>
            </a:pPr>
            <a:r>
              <a:rPr lang="zh-CN" altLang="zh-CN" dirty="0"/>
              <a:t>集成各种数据存储、数据处理和数据分析</a:t>
            </a:r>
            <a:r>
              <a:rPr lang="zh-CN" altLang="zh-CN" dirty="0" smtClean="0"/>
              <a:t>的</a:t>
            </a:r>
            <a:r>
              <a:rPr lang="zh-CN" altLang="en-US" dirty="0" smtClean="0"/>
              <a:t>开源</a:t>
            </a:r>
            <a:r>
              <a:rPr lang="zh-CN" altLang="zh-CN" dirty="0" smtClean="0"/>
              <a:t>工具</a:t>
            </a:r>
            <a:r>
              <a:rPr lang="zh-CN" altLang="zh-CN" dirty="0"/>
              <a:t>，构建</a:t>
            </a:r>
            <a:r>
              <a:rPr lang="zh-CN" altLang="zh-CN" dirty="0">
                <a:solidFill>
                  <a:srgbClr val="0070C0"/>
                </a:solidFill>
              </a:rPr>
              <a:t>一站式的</a:t>
            </a:r>
            <a:r>
              <a:rPr lang="zh-CN" altLang="zh-CN" dirty="0"/>
              <a:t>大数据分析应用开发平台，</a:t>
            </a:r>
            <a:r>
              <a:rPr lang="zh-CN" altLang="zh-CN" dirty="0">
                <a:solidFill>
                  <a:srgbClr val="0070C0"/>
                </a:solidFill>
              </a:rPr>
              <a:t>应对复杂分析需求</a:t>
            </a:r>
            <a:r>
              <a:rPr lang="zh-CN" altLang="zh-CN" dirty="0"/>
              <a:t>。将用户和开发者从平台搭建、工具集成、接口学习、算法管理、实验脚本编写和多任务调度等繁杂的工作中</a:t>
            </a:r>
            <a:r>
              <a:rPr lang="zh-CN" altLang="zh-CN" dirty="0">
                <a:solidFill>
                  <a:srgbClr val="0070C0"/>
                </a:solidFill>
              </a:rPr>
              <a:t>抽离</a:t>
            </a:r>
            <a:r>
              <a:rPr lang="zh-CN" altLang="zh-CN" dirty="0"/>
              <a:t>出来。</a:t>
            </a:r>
            <a:endParaRPr lang="en-US" altLang="zh-CN" dirty="0"/>
          </a:p>
          <a:p>
            <a:pPr marL="788670" lvl="1" indent="-514350">
              <a:buFont typeface="+mj-ea"/>
              <a:buAutoNum type="ea1JpnChsDbPeriod"/>
            </a:pPr>
            <a:r>
              <a:rPr lang="zh-CN" altLang="zh-CN" dirty="0"/>
              <a:t>构建</a:t>
            </a:r>
            <a:r>
              <a:rPr lang="zh-CN" altLang="zh-CN" dirty="0">
                <a:solidFill>
                  <a:srgbClr val="0070C0"/>
                </a:solidFill>
              </a:rPr>
              <a:t>基于</a:t>
            </a:r>
            <a:r>
              <a:rPr lang="en-US" altLang="zh-CN" dirty="0">
                <a:solidFill>
                  <a:srgbClr val="0070C0"/>
                </a:solidFill>
              </a:rPr>
              <a:t>Web</a:t>
            </a:r>
            <a:r>
              <a:rPr lang="zh-CN" altLang="zh-CN" dirty="0">
                <a:solidFill>
                  <a:srgbClr val="0070C0"/>
                </a:solidFill>
              </a:rPr>
              <a:t>的</a:t>
            </a:r>
            <a:r>
              <a:rPr lang="zh-CN" altLang="zh-CN" dirty="0"/>
              <a:t>可视化，</a:t>
            </a:r>
            <a:r>
              <a:rPr lang="zh-CN" altLang="zh-CN" dirty="0">
                <a:solidFill>
                  <a:srgbClr val="0070C0"/>
                </a:solidFill>
              </a:rPr>
              <a:t>拖拽式</a:t>
            </a:r>
            <a:r>
              <a:rPr lang="zh-CN" altLang="zh-CN" dirty="0"/>
              <a:t>的数据分析应用开发界面，极大降低数据分析人员的学习成本，使得数据分析人员专注于业务模型本身，</a:t>
            </a:r>
            <a:r>
              <a:rPr lang="zh-CN" altLang="zh-CN" dirty="0">
                <a:solidFill>
                  <a:srgbClr val="0070C0"/>
                </a:solidFill>
              </a:rPr>
              <a:t>加快开发速度</a:t>
            </a:r>
            <a:r>
              <a:rPr lang="zh-CN" altLang="zh-CN" dirty="0"/>
              <a:t>，使得企业可以快速地从海量信息之中获益。</a:t>
            </a:r>
            <a:endParaRPr lang="zh-CN" altLang="en-US" dirty="0"/>
          </a:p>
          <a:p>
            <a:endParaRPr lang="zh-CN" altLang="en-US" dirty="0"/>
          </a:p>
        </p:txBody>
      </p:sp>
      <p:pic>
        <p:nvPicPr>
          <p:cNvPr id="4" name="Picture 3" descr="C:\Users\zhaowei\Desktop\原型大赛\平台.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3290" y="1340768"/>
            <a:ext cx="422493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3170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6.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7979</TotalTime>
  <Words>5218</Words>
  <Application>Microsoft Office PowerPoint</Application>
  <PresentationFormat>全屏显示(4:3)</PresentationFormat>
  <Paragraphs>656</Paragraphs>
  <Slides>53</Slides>
  <Notes>53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质朴</vt:lpstr>
      <vt:lpstr>Visio</vt:lpstr>
      <vt:lpstr>Microsoft Visio 绘图</vt:lpstr>
      <vt:lpstr>基于Hadoop的大数据分析平台 的设计与实现</vt:lpstr>
      <vt:lpstr>提纲</vt:lpstr>
      <vt:lpstr>传统数据分析VS大数据分析 </vt:lpstr>
      <vt:lpstr>Hadoop数据处理、数据分析核心技术</vt:lpstr>
      <vt:lpstr>基于Hadoop的数据分析应用开发</vt:lpstr>
      <vt:lpstr>数据分析平台功能调研</vt:lpstr>
      <vt:lpstr>基于Hadoop的大数据分析应用开发平台</vt:lpstr>
      <vt:lpstr>提纲</vt:lpstr>
      <vt:lpstr>基于Hadoop的大数据分析应用开发平台</vt:lpstr>
      <vt:lpstr>基于Hadoop的大数据分析应用开发平台架构</vt:lpstr>
      <vt:lpstr>提纲</vt:lpstr>
      <vt:lpstr>数据分析组件模型</vt:lpstr>
      <vt:lpstr>数据分析组件模型——按照功能分类</vt:lpstr>
      <vt:lpstr>数据分析组件模型——按照类型分类</vt:lpstr>
      <vt:lpstr>基于Java注解的组件描述方法</vt:lpstr>
      <vt:lpstr>基于Java注解的组件管理框架</vt:lpstr>
      <vt:lpstr>基于继承的可扩展组件实现方法</vt:lpstr>
      <vt:lpstr>数据分析业务流程模型</vt:lpstr>
      <vt:lpstr>数据分析业务流程模型</vt:lpstr>
      <vt:lpstr>基于Oozie的数据分析执行模型</vt:lpstr>
      <vt:lpstr>基于Oozie的执行模型</vt:lpstr>
      <vt:lpstr>基于模型驱动的数据分析流程处理框架</vt:lpstr>
      <vt:lpstr>提纲</vt:lpstr>
      <vt:lpstr>基于嵌套图识别与分层的模型转换算法</vt:lpstr>
      <vt:lpstr>模型的高效转换执行——问题分析</vt:lpstr>
      <vt:lpstr>基于层次的模型转换算法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基于嵌套图识别与分层的模型转换算法</vt:lpstr>
      <vt:lpstr>提纲</vt:lpstr>
      <vt:lpstr>中间数据管理</vt:lpstr>
      <vt:lpstr>提纲</vt:lpstr>
      <vt:lpstr>基于Hadoop的大数据分析应用开发平台                   ——Haflow的系统架构</vt:lpstr>
      <vt:lpstr>Haflow的特色</vt:lpstr>
      <vt:lpstr>Haflow系统的包图</vt:lpstr>
      <vt:lpstr>Haflow模型翻译模块的序列图</vt:lpstr>
      <vt:lpstr>Haflow模型翻译模块的类图</vt:lpstr>
      <vt:lpstr>应用验证——实验环境</vt:lpstr>
      <vt:lpstr>应用验证——河南省新农合数据分析</vt:lpstr>
      <vt:lpstr>应用验证——标签云生成</vt:lpstr>
      <vt:lpstr>提纲</vt:lpstr>
      <vt:lpstr>论文贡献及未来工作展望</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大数据分析服务平台</dc:title>
  <dc:creator>zhaowei</dc:creator>
  <cp:lastModifiedBy>ZhaoWei</cp:lastModifiedBy>
  <cp:revision>891</cp:revision>
  <cp:lastPrinted>2014-05-27T04:32:15Z</cp:lastPrinted>
  <dcterms:created xsi:type="dcterms:W3CDTF">2013-11-08T08:29:36Z</dcterms:created>
  <dcterms:modified xsi:type="dcterms:W3CDTF">2014-05-27T04:44:13Z</dcterms:modified>
</cp:coreProperties>
</file>