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diagrams/quickStyle5.xml" ContentType="application/vnd.openxmlformats-officedocument.drawingml.diagramStyl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notesSlides/notesSlide8.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56" r:id="rId2"/>
    <p:sldId id="339" r:id="rId3"/>
    <p:sldId id="284" r:id="rId4"/>
    <p:sldId id="258" r:id="rId5"/>
    <p:sldId id="323" r:id="rId6"/>
    <p:sldId id="324" r:id="rId7"/>
    <p:sldId id="331" r:id="rId8"/>
    <p:sldId id="286" r:id="rId9"/>
    <p:sldId id="335" r:id="rId10"/>
    <p:sldId id="333" r:id="rId11"/>
    <p:sldId id="334" r:id="rId12"/>
    <p:sldId id="313" r:id="rId13"/>
    <p:sldId id="314" r:id="rId14"/>
    <p:sldId id="292" r:id="rId15"/>
    <p:sldId id="318" r:id="rId16"/>
    <p:sldId id="315" r:id="rId17"/>
    <p:sldId id="312" r:id="rId18"/>
    <p:sldId id="311" r:id="rId19"/>
    <p:sldId id="316" r:id="rId20"/>
    <p:sldId id="270" r:id="rId21"/>
    <p:sldId id="271" r:id="rId22"/>
    <p:sldId id="337" r:id="rId23"/>
    <p:sldId id="303" r:id="rId24"/>
    <p:sldId id="306" r:id="rId25"/>
    <p:sldId id="305" r:id="rId26"/>
    <p:sldId id="319" r:id="rId27"/>
    <p:sldId id="320" r:id="rId28"/>
    <p:sldId id="317" r:id="rId29"/>
    <p:sldId id="341" r:id="rId30"/>
    <p:sldId id="338" r:id="rId31"/>
    <p:sldId id="27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1" autoAdjust="0"/>
    <p:restoredTop sz="80030" autoAdjust="0"/>
  </p:normalViewPr>
  <p:slideViewPr>
    <p:cSldViewPr>
      <p:cViewPr>
        <p:scale>
          <a:sx n="90" d="100"/>
          <a:sy n="90" d="100"/>
        </p:scale>
        <p:origin x="-1230" y="77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8715A-3FFC-447E-A296-33BB333F873F}" type="doc">
      <dgm:prSet loTypeId="urn:microsoft.com/office/officeart/2005/8/layout/cycle4" loCatId="cycle" qsTypeId="urn:microsoft.com/office/officeart/2005/8/quickstyle/simple3" qsCatId="simple" csTypeId="urn:microsoft.com/office/officeart/2005/8/colors/colorful3" csCatId="colorful" phldr="1"/>
      <dgm:spPr/>
      <dgm:t>
        <a:bodyPr/>
        <a:lstStyle/>
        <a:p>
          <a:endParaRPr lang="zh-CN" altLang="en-US"/>
        </a:p>
      </dgm:t>
    </dgm:pt>
    <dgm:pt modelId="{79829A36-44FD-407D-9DCE-9E490898D6A9}">
      <dgm:prSet phldrT="[文本]" custT="1"/>
      <dgm:spPr>
        <a:solidFill>
          <a:srgbClr val="FFCC66"/>
        </a:solidFill>
      </dgm:spPr>
      <dgm:t>
        <a:bodyPr/>
        <a:lstStyle/>
        <a:p>
          <a:pPr>
            <a:lnSpc>
              <a:spcPct val="100000"/>
            </a:lnSpc>
            <a:spcAft>
              <a:spcPts val="0"/>
            </a:spcAft>
          </a:pPr>
          <a:r>
            <a:rPr lang="en-US" altLang="zh-CN" sz="900" dirty="0" err="1" smtClean="0">
              <a:latin typeface="+mn-ea"/>
              <a:ea typeface="+mn-ea"/>
            </a:rPr>
            <a:t>google</a:t>
          </a:r>
          <a:endParaRPr lang="zh-CN" altLang="en-US" sz="900" dirty="0">
            <a:latin typeface="+mn-ea"/>
            <a:ea typeface="+mn-ea"/>
          </a:endParaRPr>
        </a:p>
      </dgm:t>
    </dgm:pt>
    <dgm:pt modelId="{DEA46B48-04BF-4E96-A92F-A4D235268900}" type="parTrans" cxnId="{16530B05-7A79-4913-AB9B-D896F175F61C}">
      <dgm:prSet/>
      <dgm:spPr/>
      <dgm:t>
        <a:bodyPr/>
        <a:lstStyle/>
        <a:p>
          <a:endParaRPr lang="zh-CN" altLang="en-US"/>
        </a:p>
      </dgm:t>
    </dgm:pt>
    <dgm:pt modelId="{7BD21442-CC56-408D-9D0F-55C10F69C72B}" type="sibTrans" cxnId="{16530B05-7A79-4913-AB9B-D896F175F61C}">
      <dgm:prSet/>
      <dgm:spPr/>
      <dgm:t>
        <a:bodyPr/>
        <a:lstStyle/>
        <a:p>
          <a:endParaRPr lang="zh-CN" altLang="en-US"/>
        </a:p>
      </dgm:t>
    </dgm:pt>
    <dgm:pt modelId="{76E6561D-1F36-4A7A-8DE7-E09D9D34EE59}">
      <dgm:prSet phldrT="[文本]" custT="1"/>
      <dgm:spPr>
        <a:ln w="19050">
          <a:solidFill>
            <a:srgbClr val="FFC000"/>
          </a:solidFill>
        </a:ln>
      </dgm:spPr>
      <dgm:t>
        <a:bodyPr/>
        <a:lstStyle/>
        <a:p>
          <a:pPr marL="0" indent="0">
            <a:lnSpc>
              <a:spcPct val="100000"/>
            </a:lnSpc>
            <a:spcAft>
              <a:spcPts val="0"/>
            </a:spcAft>
          </a:pPr>
          <a:r>
            <a:rPr lang="en-US" altLang="zh-CN" sz="900" dirty="0" smtClean="0">
              <a:latin typeface="+mn-ea"/>
              <a:ea typeface="+mn-ea"/>
            </a:rPr>
            <a:t>2012</a:t>
          </a:r>
          <a:r>
            <a:rPr lang="zh-CN" altLang="zh-CN" sz="900" dirty="0" smtClean="0">
              <a:latin typeface="+mn-ea"/>
              <a:ea typeface="+mn-ea"/>
            </a:rPr>
            <a:t>年收购了</a:t>
          </a:r>
          <a:r>
            <a:rPr lang="en-US" altLang="zh-CN" sz="900" dirty="0" smtClean="0">
              <a:latin typeface="+mn-ea"/>
              <a:ea typeface="+mn-ea"/>
            </a:rPr>
            <a:t>Freebase</a:t>
          </a:r>
          <a:r>
            <a:rPr lang="zh-CN" altLang="zh-CN" sz="900" dirty="0" smtClean="0">
              <a:latin typeface="+mn-ea"/>
              <a:ea typeface="+mn-ea"/>
            </a:rPr>
            <a:t>，推出知识图谱的新一代智能搜索模</a:t>
          </a:r>
          <a:r>
            <a:rPr lang="zh-CN" altLang="zh-CN" sz="900" dirty="0" smtClean="0"/>
            <a:t>式</a:t>
          </a:r>
          <a:endParaRPr lang="zh-CN" altLang="en-US" sz="900" dirty="0"/>
        </a:p>
      </dgm:t>
    </dgm:pt>
    <dgm:pt modelId="{8688B84A-C074-44BE-AF3D-6C6E0D11C0B7}" type="parTrans" cxnId="{D8DF22F0-BC3C-4C59-BB59-1DC6820E23B2}">
      <dgm:prSet/>
      <dgm:spPr/>
      <dgm:t>
        <a:bodyPr/>
        <a:lstStyle/>
        <a:p>
          <a:endParaRPr lang="zh-CN" altLang="en-US"/>
        </a:p>
      </dgm:t>
    </dgm:pt>
    <dgm:pt modelId="{C4E4A712-4C6F-473B-BD32-C1BB7BA52913}" type="sibTrans" cxnId="{D8DF22F0-BC3C-4C59-BB59-1DC6820E23B2}">
      <dgm:prSet/>
      <dgm:spPr/>
      <dgm:t>
        <a:bodyPr/>
        <a:lstStyle/>
        <a:p>
          <a:endParaRPr lang="zh-CN" altLang="en-US"/>
        </a:p>
      </dgm:t>
    </dgm:pt>
    <dgm:pt modelId="{4E8B0B09-6F8F-4D9B-8A72-A40DCE207F08}">
      <dgm:prSet phldrT="[文本]"/>
      <dgm:spPr/>
      <dgm:t>
        <a:bodyPr/>
        <a:lstStyle/>
        <a:p>
          <a:r>
            <a:rPr lang="zh-CN" altLang="en-US" dirty="0" smtClean="0"/>
            <a:t>微软</a:t>
          </a:r>
          <a:endParaRPr lang="zh-CN" altLang="en-US" dirty="0"/>
        </a:p>
      </dgm:t>
    </dgm:pt>
    <dgm:pt modelId="{D78E3D54-1CB8-4299-8472-A2623BE25AEF}" type="parTrans" cxnId="{78F8782C-0AA7-4612-9804-9148043CF31E}">
      <dgm:prSet/>
      <dgm:spPr/>
      <dgm:t>
        <a:bodyPr/>
        <a:lstStyle/>
        <a:p>
          <a:endParaRPr lang="zh-CN" altLang="en-US"/>
        </a:p>
      </dgm:t>
    </dgm:pt>
    <dgm:pt modelId="{AF3431AC-A867-404F-AD64-B24A628300A2}" type="sibTrans" cxnId="{78F8782C-0AA7-4612-9804-9148043CF31E}">
      <dgm:prSet/>
      <dgm:spPr/>
      <dgm:t>
        <a:bodyPr/>
        <a:lstStyle/>
        <a:p>
          <a:endParaRPr lang="zh-CN" altLang="en-US"/>
        </a:p>
      </dgm:t>
    </dgm:pt>
    <dgm:pt modelId="{29978387-EB28-4A2D-BF48-3808BD24933A}">
      <dgm:prSet phldrT="[文本]" custT="1"/>
      <dgm:spPr>
        <a:ln w="19050">
          <a:solidFill>
            <a:srgbClr val="92D050"/>
          </a:solidFill>
        </a:ln>
      </dgm:spPr>
      <dgm:t>
        <a:bodyPr/>
        <a:lstStyle/>
        <a:p>
          <a:pPr marL="0" indent="0">
            <a:lnSpc>
              <a:spcPct val="100000"/>
            </a:lnSpc>
            <a:spcAft>
              <a:spcPts val="0"/>
            </a:spcAft>
          </a:pPr>
          <a:r>
            <a:rPr lang="en-US" altLang="zh-CN" sz="900" dirty="0" smtClean="0">
              <a:latin typeface="+mn-ea"/>
              <a:ea typeface="+mn-ea"/>
            </a:rPr>
            <a:t>2008</a:t>
          </a:r>
          <a:r>
            <a:rPr lang="zh-CN" altLang="zh-CN" sz="900" dirty="0" smtClean="0">
              <a:latin typeface="+mn-ea"/>
              <a:ea typeface="+mn-ea"/>
            </a:rPr>
            <a:t>年收购了语义搜索引擎</a:t>
          </a:r>
          <a:r>
            <a:rPr lang="en-US" altLang="zh-CN" sz="900" dirty="0" err="1" smtClean="0">
              <a:latin typeface="+mn-ea"/>
              <a:ea typeface="+mn-ea"/>
            </a:rPr>
            <a:t>Powerset</a:t>
          </a:r>
          <a:r>
            <a:rPr lang="zh-CN" altLang="zh-CN" sz="900" dirty="0" smtClean="0">
              <a:latin typeface="+mn-ea"/>
              <a:ea typeface="+mn-ea"/>
            </a:rPr>
            <a:t>，提高</a:t>
          </a:r>
          <a:r>
            <a:rPr lang="en-US" altLang="zh-CN" sz="900" dirty="0" smtClean="0">
              <a:latin typeface="+mn-ea"/>
              <a:ea typeface="+mn-ea"/>
            </a:rPr>
            <a:t>Bing</a:t>
          </a:r>
          <a:r>
            <a:rPr lang="zh-CN" altLang="en-US" sz="900" dirty="0" smtClean="0">
              <a:latin typeface="+mn-ea"/>
              <a:ea typeface="+mn-ea"/>
            </a:rPr>
            <a:t>搜索质量</a:t>
          </a:r>
        </a:p>
      </dgm:t>
    </dgm:pt>
    <dgm:pt modelId="{BEE7EDB3-0302-46E6-95D2-852EB11DA46B}" type="parTrans" cxnId="{2A9CA89A-5C05-48B6-9B52-3F5235052AC9}">
      <dgm:prSet/>
      <dgm:spPr/>
      <dgm:t>
        <a:bodyPr/>
        <a:lstStyle/>
        <a:p>
          <a:endParaRPr lang="zh-CN" altLang="en-US"/>
        </a:p>
      </dgm:t>
    </dgm:pt>
    <dgm:pt modelId="{317C4BAD-D79D-4363-8460-FD1B2FE99296}" type="sibTrans" cxnId="{2A9CA89A-5C05-48B6-9B52-3F5235052AC9}">
      <dgm:prSet/>
      <dgm:spPr/>
      <dgm:t>
        <a:bodyPr/>
        <a:lstStyle/>
        <a:p>
          <a:endParaRPr lang="zh-CN" altLang="en-US"/>
        </a:p>
      </dgm:t>
    </dgm:pt>
    <dgm:pt modelId="{0318A55F-700F-4E8B-877E-FFDAF4DB6928}">
      <dgm:prSet phldrT="[文本]"/>
      <dgm:spPr/>
      <dgm:t>
        <a:bodyPr/>
        <a:lstStyle/>
        <a:p>
          <a:r>
            <a:rPr lang="zh-CN" altLang="en-US" dirty="0" smtClean="0"/>
            <a:t>百度</a:t>
          </a:r>
          <a:endParaRPr lang="zh-CN" altLang="en-US" dirty="0"/>
        </a:p>
      </dgm:t>
    </dgm:pt>
    <dgm:pt modelId="{422B7581-EE29-4BBE-87B1-92B9CF7DCFF2}" type="parTrans" cxnId="{0CCC5BE9-153D-4E40-830C-230B22494FB2}">
      <dgm:prSet/>
      <dgm:spPr/>
      <dgm:t>
        <a:bodyPr/>
        <a:lstStyle/>
        <a:p>
          <a:endParaRPr lang="zh-CN" altLang="en-US"/>
        </a:p>
      </dgm:t>
    </dgm:pt>
    <dgm:pt modelId="{5B65D04A-62D5-465C-993D-1A6EC8A311A8}" type="sibTrans" cxnId="{0CCC5BE9-153D-4E40-830C-230B22494FB2}">
      <dgm:prSet/>
      <dgm:spPr/>
      <dgm:t>
        <a:bodyPr/>
        <a:lstStyle/>
        <a:p>
          <a:endParaRPr lang="zh-CN" altLang="en-US"/>
        </a:p>
      </dgm:t>
    </dgm:pt>
    <dgm:pt modelId="{C0198F43-D74E-424C-BB03-06F631F68E4D}">
      <dgm:prSet phldrT="[文本]" custT="1"/>
      <dgm:spPr>
        <a:ln w="19050">
          <a:solidFill>
            <a:srgbClr val="00B050"/>
          </a:solidFill>
        </a:ln>
      </dgm:spPr>
      <dgm:t>
        <a:bodyPr/>
        <a:lstStyle/>
        <a:p>
          <a:pPr marL="0" indent="0">
            <a:lnSpc>
              <a:spcPct val="100000"/>
            </a:lnSpc>
            <a:spcAft>
              <a:spcPts val="0"/>
            </a:spcAft>
          </a:pPr>
          <a:r>
            <a:rPr lang="en-US" altLang="zh-CN" sz="900" dirty="0" smtClean="0">
              <a:latin typeface="+mn-ea"/>
              <a:ea typeface="+mn-ea"/>
            </a:rPr>
            <a:t>2009</a:t>
          </a:r>
          <a:r>
            <a:rPr lang="zh-CN" altLang="zh-CN" sz="900" dirty="0" smtClean="0">
              <a:latin typeface="+mn-ea"/>
              <a:ea typeface="+mn-ea"/>
            </a:rPr>
            <a:t>年就开始涉足语义搜索，推出阿拉丁平台</a:t>
          </a:r>
          <a:r>
            <a:rPr lang="zh-CN" altLang="en-US" sz="900" dirty="0" smtClean="0">
              <a:latin typeface="+mn-ea"/>
              <a:ea typeface="+mn-ea"/>
            </a:rPr>
            <a:t>以及百度知心。</a:t>
          </a:r>
          <a:endParaRPr lang="zh-CN" altLang="en-US" sz="900" dirty="0">
            <a:latin typeface="+mn-ea"/>
            <a:ea typeface="+mn-ea"/>
          </a:endParaRPr>
        </a:p>
      </dgm:t>
    </dgm:pt>
    <dgm:pt modelId="{1B12DC20-30EB-4374-942D-63DD6465FAE8}" type="parTrans" cxnId="{90A673EF-0D47-46B5-9555-311C3CD120C6}">
      <dgm:prSet/>
      <dgm:spPr/>
      <dgm:t>
        <a:bodyPr/>
        <a:lstStyle/>
        <a:p>
          <a:endParaRPr lang="zh-CN" altLang="en-US"/>
        </a:p>
      </dgm:t>
    </dgm:pt>
    <dgm:pt modelId="{78BB14D0-D878-4088-A133-2F994904C24B}" type="sibTrans" cxnId="{90A673EF-0D47-46B5-9555-311C3CD120C6}">
      <dgm:prSet/>
      <dgm:spPr/>
      <dgm:t>
        <a:bodyPr/>
        <a:lstStyle/>
        <a:p>
          <a:endParaRPr lang="zh-CN" altLang="en-US"/>
        </a:p>
      </dgm:t>
    </dgm:pt>
    <dgm:pt modelId="{C1F1944B-A243-4049-A593-9199456B535A}">
      <dgm:prSet phldrT="[文本]"/>
      <dgm:spPr/>
      <dgm:t>
        <a:bodyPr/>
        <a:lstStyle/>
        <a:p>
          <a:r>
            <a:rPr lang="zh-CN" altLang="en-US" dirty="0" smtClean="0"/>
            <a:t>搜狗</a:t>
          </a:r>
          <a:endParaRPr lang="zh-CN" altLang="en-US" dirty="0"/>
        </a:p>
      </dgm:t>
    </dgm:pt>
    <dgm:pt modelId="{6B7391AD-2284-4407-A1F3-3FA211E2056A}" type="parTrans" cxnId="{6469B57B-0F11-41D0-9ACB-496AB3A51A79}">
      <dgm:prSet/>
      <dgm:spPr/>
      <dgm:t>
        <a:bodyPr/>
        <a:lstStyle/>
        <a:p>
          <a:endParaRPr lang="zh-CN" altLang="en-US"/>
        </a:p>
      </dgm:t>
    </dgm:pt>
    <dgm:pt modelId="{172D6326-5F55-4BB6-ADFB-22DB855AA9D8}" type="sibTrans" cxnId="{6469B57B-0F11-41D0-9ACB-496AB3A51A79}">
      <dgm:prSet/>
      <dgm:spPr/>
      <dgm:t>
        <a:bodyPr/>
        <a:lstStyle/>
        <a:p>
          <a:endParaRPr lang="zh-CN" altLang="en-US"/>
        </a:p>
      </dgm:t>
    </dgm:pt>
    <dgm:pt modelId="{40AD2A56-218E-476C-8F8A-3BADE5E47622}">
      <dgm:prSet phldrT="[文本]" custT="1"/>
      <dgm:spPr>
        <a:ln w="19050">
          <a:solidFill>
            <a:schemeClr val="accent4">
              <a:lumMod val="60000"/>
              <a:lumOff val="40000"/>
            </a:schemeClr>
          </a:solidFill>
        </a:ln>
      </dgm:spPr>
      <dgm:t>
        <a:bodyPr/>
        <a:lstStyle/>
        <a:p>
          <a:pPr marL="0" indent="0" algn="l">
            <a:lnSpc>
              <a:spcPct val="100000"/>
            </a:lnSpc>
            <a:spcAft>
              <a:spcPts val="0"/>
            </a:spcAft>
          </a:pPr>
          <a:r>
            <a:rPr lang="zh-CN" altLang="zh-CN" sz="900" dirty="0" smtClean="0">
              <a:latin typeface="+mn-ea"/>
              <a:ea typeface="+mn-ea"/>
            </a:rPr>
            <a:t>推出了知识图谱产品</a:t>
          </a:r>
          <a:r>
            <a:rPr lang="en-US" altLang="zh-CN" sz="900" dirty="0" smtClean="0">
              <a:latin typeface="+mn-ea"/>
              <a:ea typeface="+mn-ea"/>
            </a:rPr>
            <a:t>“</a:t>
          </a:r>
          <a:r>
            <a:rPr lang="zh-CN" altLang="zh-CN" sz="900" dirty="0" smtClean="0">
              <a:latin typeface="+mn-ea"/>
              <a:ea typeface="+mn-ea"/>
            </a:rPr>
            <a:t>知立方</a:t>
          </a:r>
          <a:r>
            <a:rPr lang="en-US" altLang="zh-CN" sz="900" dirty="0" smtClean="0">
              <a:latin typeface="+mn-ea"/>
              <a:ea typeface="+mn-ea"/>
            </a:rPr>
            <a:t>”</a:t>
          </a:r>
          <a:r>
            <a:rPr lang="zh-CN" altLang="en-US" sz="900" dirty="0" smtClean="0">
              <a:latin typeface="+mn-ea"/>
              <a:ea typeface="+mn-ea"/>
            </a:rPr>
            <a:t>以及知识图谱云服务。</a:t>
          </a:r>
        </a:p>
      </dgm:t>
    </dgm:pt>
    <dgm:pt modelId="{493839C6-BC2B-43D4-9B96-7306A7B38933}" type="parTrans" cxnId="{5FE1784C-2A3B-41E1-9817-EA5C7B4C1EE5}">
      <dgm:prSet/>
      <dgm:spPr/>
      <dgm:t>
        <a:bodyPr/>
        <a:lstStyle/>
        <a:p>
          <a:endParaRPr lang="zh-CN" altLang="en-US"/>
        </a:p>
      </dgm:t>
    </dgm:pt>
    <dgm:pt modelId="{F1513053-FFD1-4D85-830D-46DC24D15C00}" type="sibTrans" cxnId="{5FE1784C-2A3B-41E1-9817-EA5C7B4C1EE5}">
      <dgm:prSet/>
      <dgm:spPr/>
      <dgm:t>
        <a:bodyPr/>
        <a:lstStyle/>
        <a:p>
          <a:endParaRPr lang="zh-CN" altLang="en-US"/>
        </a:p>
      </dgm:t>
    </dgm:pt>
    <dgm:pt modelId="{2EAE435C-C114-44BC-8CAF-39BBAC3A01E2}" type="pres">
      <dgm:prSet presAssocID="{C6D8715A-3FFC-447E-A296-33BB333F873F}" presName="cycleMatrixDiagram" presStyleCnt="0">
        <dgm:presLayoutVars>
          <dgm:chMax val="1"/>
          <dgm:dir/>
          <dgm:animLvl val="lvl"/>
          <dgm:resizeHandles val="exact"/>
        </dgm:presLayoutVars>
      </dgm:prSet>
      <dgm:spPr/>
    </dgm:pt>
    <dgm:pt modelId="{197E9092-3E8A-4BA5-B29D-9D19C7B59CAD}" type="pres">
      <dgm:prSet presAssocID="{C6D8715A-3FFC-447E-A296-33BB333F873F}" presName="children" presStyleCnt="0"/>
      <dgm:spPr/>
    </dgm:pt>
    <dgm:pt modelId="{1578B8A6-9455-4F24-B519-6DEBE2AD7055}" type="pres">
      <dgm:prSet presAssocID="{C6D8715A-3FFC-447E-A296-33BB333F873F}" presName="child1group" presStyleCnt="0"/>
      <dgm:spPr/>
    </dgm:pt>
    <dgm:pt modelId="{D19FC4FD-4D59-4383-8204-04176B9B3760}" type="pres">
      <dgm:prSet presAssocID="{C6D8715A-3FFC-447E-A296-33BB333F873F}" presName="child1" presStyleLbl="bgAcc1" presStyleIdx="0" presStyleCnt="4" custScaleX="142121" custScaleY="110760" custLinFactNeighborX="8554" custLinFactNeighborY="53872"/>
      <dgm:spPr/>
      <dgm:t>
        <a:bodyPr/>
        <a:lstStyle/>
        <a:p>
          <a:endParaRPr lang="zh-CN" altLang="en-US"/>
        </a:p>
      </dgm:t>
    </dgm:pt>
    <dgm:pt modelId="{D75B843C-E421-4184-8C4C-EA7785157209}" type="pres">
      <dgm:prSet presAssocID="{C6D8715A-3FFC-447E-A296-33BB333F873F}" presName="child1Text" presStyleLbl="bgAcc1" presStyleIdx="0" presStyleCnt="4">
        <dgm:presLayoutVars>
          <dgm:bulletEnabled val="1"/>
        </dgm:presLayoutVars>
      </dgm:prSet>
      <dgm:spPr/>
      <dgm:t>
        <a:bodyPr/>
        <a:lstStyle/>
        <a:p>
          <a:endParaRPr lang="zh-CN" altLang="en-US"/>
        </a:p>
      </dgm:t>
    </dgm:pt>
    <dgm:pt modelId="{E9B4E14D-A01D-48E6-B9C5-F46CFA9FB608}" type="pres">
      <dgm:prSet presAssocID="{C6D8715A-3FFC-447E-A296-33BB333F873F}" presName="child2group" presStyleCnt="0"/>
      <dgm:spPr/>
    </dgm:pt>
    <dgm:pt modelId="{5EE3257C-70FC-451C-B68A-B65E739D8FD1}" type="pres">
      <dgm:prSet presAssocID="{C6D8715A-3FFC-447E-A296-33BB333F873F}" presName="child2" presStyleLbl="bgAcc1" presStyleIdx="1" presStyleCnt="4" custScaleX="147678" custScaleY="110166" custLinFactNeighborX="-3464" custLinFactNeighborY="53575"/>
      <dgm:spPr/>
      <dgm:t>
        <a:bodyPr/>
        <a:lstStyle/>
        <a:p>
          <a:endParaRPr lang="zh-CN" altLang="en-US"/>
        </a:p>
      </dgm:t>
    </dgm:pt>
    <dgm:pt modelId="{0D9B8EBF-FFF8-4DC6-AE67-BCC7C09877C8}" type="pres">
      <dgm:prSet presAssocID="{C6D8715A-3FFC-447E-A296-33BB333F873F}" presName="child2Text" presStyleLbl="bgAcc1" presStyleIdx="1" presStyleCnt="4">
        <dgm:presLayoutVars>
          <dgm:bulletEnabled val="1"/>
        </dgm:presLayoutVars>
      </dgm:prSet>
      <dgm:spPr/>
      <dgm:t>
        <a:bodyPr/>
        <a:lstStyle/>
        <a:p>
          <a:endParaRPr lang="zh-CN" altLang="en-US"/>
        </a:p>
      </dgm:t>
    </dgm:pt>
    <dgm:pt modelId="{5CF0F419-AB39-47EF-809A-F6CBF522A2F9}" type="pres">
      <dgm:prSet presAssocID="{C6D8715A-3FFC-447E-A296-33BB333F873F}" presName="child3group" presStyleCnt="0"/>
      <dgm:spPr/>
    </dgm:pt>
    <dgm:pt modelId="{590990C9-D8BA-4DA7-8CB1-5D81AE5DE7BA}" type="pres">
      <dgm:prSet presAssocID="{C6D8715A-3FFC-447E-A296-33BB333F873F}" presName="child3" presStyleLbl="bgAcc1" presStyleIdx="2" presStyleCnt="4" custScaleX="146794" custScaleY="127834" custLinFactNeighborX="-3906" custLinFactNeighborY="-56396"/>
      <dgm:spPr/>
      <dgm:t>
        <a:bodyPr/>
        <a:lstStyle/>
        <a:p>
          <a:endParaRPr lang="zh-CN" altLang="en-US"/>
        </a:p>
      </dgm:t>
    </dgm:pt>
    <dgm:pt modelId="{3537AD00-3C7C-4E14-B1E4-A155D23E3440}" type="pres">
      <dgm:prSet presAssocID="{C6D8715A-3FFC-447E-A296-33BB333F873F}" presName="child3Text" presStyleLbl="bgAcc1" presStyleIdx="2" presStyleCnt="4">
        <dgm:presLayoutVars>
          <dgm:bulletEnabled val="1"/>
        </dgm:presLayoutVars>
      </dgm:prSet>
      <dgm:spPr/>
      <dgm:t>
        <a:bodyPr/>
        <a:lstStyle/>
        <a:p>
          <a:endParaRPr lang="zh-CN" altLang="en-US"/>
        </a:p>
      </dgm:t>
    </dgm:pt>
    <dgm:pt modelId="{9331D23F-146B-4BDB-997B-E5294EC50BC9}" type="pres">
      <dgm:prSet presAssocID="{C6D8715A-3FFC-447E-A296-33BB333F873F}" presName="child4group" presStyleCnt="0"/>
      <dgm:spPr/>
    </dgm:pt>
    <dgm:pt modelId="{B93A6A1B-08D3-4DE6-A304-67854A9D9244}" type="pres">
      <dgm:prSet presAssocID="{C6D8715A-3FFC-447E-A296-33BB333F873F}" presName="child4" presStyleLbl="bgAcc1" presStyleIdx="3" presStyleCnt="4" custScaleX="144062" custScaleY="128530" custLinFactNeighborX="9524" custLinFactNeighborY="-56048"/>
      <dgm:spPr/>
      <dgm:t>
        <a:bodyPr/>
        <a:lstStyle/>
        <a:p>
          <a:endParaRPr lang="zh-CN" altLang="en-US"/>
        </a:p>
      </dgm:t>
    </dgm:pt>
    <dgm:pt modelId="{045E16C0-1C1E-4178-9792-620E0DA5FAEA}" type="pres">
      <dgm:prSet presAssocID="{C6D8715A-3FFC-447E-A296-33BB333F873F}" presName="child4Text" presStyleLbl="bgAcc1" presStyleIdx="3" presStyleCnt="4">
        <dgm:presLayoutVars>
          <dgm:bulletEnabled val="1"/>
        </dgm:presLayoutVars>
      </dgm:prSet>
      <dgm:spPr/>
      <dgm:t>
        <a:bodyPr/>
        <a:lstStyle/>
        <a:p>
          <a:endParaRPr lang="zh-CN" altLang="en-US"/>
        </a:p>
      </dgm:t>
    </dgm:pt>
    <dgm:pt modelId="{C1CCD5A5-11A5-4438-A64D-C51BBB65F034}" type="pres">
      <dgm:prSet presAssocID="{C6D8715A-3FFC-447E-A296-33BB333F873F}" presName="childPlaceholder" presStyleCnt="0"/>
      <dgm:spPr/>
    </dgm:pt>
    <dgm:pt modelId="{360F9118-30D8-4624-83C8-04D505DBD370}" type="pres">
      <dgm:prSet presAssocID="{C6D8715A-3FFC-447E-A296-33BB333F873F}" presName="circle" presStyleCnt="0"/>
      <dgm:spPr/>
    </dgm:pt>
    <dgm:pt modelId="{BC9DAF38-A9BD-451A-B3EB-6A47B320707F}" type="pres">
      <dgm:prSet presAssocID="{C6D8715A-3FFC-447E-A296-33BB333F873F}" presName="quadrant1" presStyleLbl="node1" presStyleIdx="0" presStyleCnt="4" custScaleX="72200" custScaleY="67287" custLinFactNeighborX="17682" custLinFactNeighborY="17682">
        <dgm:presLayoutVars>
          <dgm:chMax val="1"/>
          <dgm:bulletEnabled val="1"/>
        </dgm:presLayoutVars>
      </dgm:prSet>
      <dgm:spPr/>
    </dgm:pt>
    <dgm:pt modelId="{EA11643F-4EE7-4FC3-80C2-E1DD6784BB54}" type="pres">
      <dgm:prSet presAssocID="{C6D8715A-3FFC-447E-A296-33BB333F873F}" presName="quadrant2" presStyleLbl="node1" presStyleIdx="1" presStyleCnt="4" custScaleX="69255" custScaleY="67287" custLinFactNeighborX="-17682" custLinFactNeighborY="17682">
        <dgm:presLayoutVars>
          <dgm:chMax val="1"/>
          <dgm:bulletEnabled val="1"/>
        </dgm:presLayoutVars>
      </dgm:prSet>
      <dgm:spPr/>
    </dgm:pt>
    <dgm:pt modelId="{07F486FE-C185-42F8-8871-A947767E9B23}" type="pres">
      <dgm:prSet presAssocID="{C6D8715A-3FFC-447E-A296-33BB333F873F}" presName="quadrant3" presStyleLbl="node1" presStyleIdx="2" presStyleCnt="4" custScaleX="69255" custScaleY="64342" custLinFactNeighborX="-17682" custLinFactNeighborY="-17682">
        <dgm:presLayoutVars>
          <dgm:chMax val="1"/>
          <dgm:bulletEnabled val="1"/>
        </dgm:presLayoutVars>
      </dgm:prSet>
      <dgm:spPr/>
    </dgm:pt>
    <dgm:pt modelId="{3D08494C-B94C-46F8-935D-32E4B6F452D3}" type="pres">
      <dgm:prSet presAssocID="{C6D8715A-3FFC-447E-A296-33BB333F873F}" presName="quadrant4" presStyleLbl="node1" presStyleIdx="3" presStyleCnt="4" custScaleX="69256" custScaleY="64342" custLinFactNeighborX="16210" custLinFactNeighborY="-17682">
        <dgm:presLayoutVars>
          <dgm:chMax val="1"/>
          <dgm:bulletEnabled val="1"/>
        </dgm:presLayoutVars>
      </dgm:prSet>
      <dgm:spPr/>
      <dgm:t>
        <a:bodyPr/>
        <a:lstStyle/>
        <a:p>
          <a:endParaRPr lang="zh-CN" altLang="en-US"/>
        </a:p>
      </dgm:t>
    </dgm:pt>
    <dgm:pt modelId="{9236B93E-CE14-444F-B998-2EE8F7E49DBE}" type="pres">
      <dgm:prSet presAssocID="{C6D8715A-3FFC-447E-A296-33BB333F873F}" presName="quadrantPlaceholder" presStyleCnt="0"/>
      <dgm:spPr/>
    </dgm:pt>
    <dgm:pt modelId="{A0CE35E6-2DBC-41D9-8D3B-E6DDF49B92F5}" type="pres">
      <dgm:prSet presAssocID="{C6D8715A-3FFC-447E-A296-33BB333F873F}" presName="center1" presStyleLbl="fgShp" presStyleIdx="0" presStyleCnt="2"/>
      <dgm:spPr/>
    </dgm:pt>
    <dgm:pt modelId="{D9E5755D-0BD7-4FE5-8BBC-7C4A64ACC727}" type="pres">
      <dgm:prSet presAssocID="{C6D8715A-3FFC-447E-A296-33BB333F873F}" presName="center2" presStyleLbl="fgShp" presStyleIdx="1" presStyleCnt="2"/>
      <dgm:spPr/>
    </dgm:pt>
  </dgm:ptLst>
  <dgm:cxnLst>
    <dgm:cxn modelId="{F80B9270-81E6-4975-B0EB-7C29121917F4}" type="presOf" srcId="{C6D8715A-3FFC-447E-A296-33BB333F873F}" destId="{2EAE435C-C114-44BC-8CAF-39BBAC3A01E2}" srcOrd="0" destOrd="0" presId="urn:microsoft.com/office/officeart/2005/8/layout/cycle4"/>
    <dgm:cxn modelId="{EDB21C48-1884-4791-BFB8-5C031E3BB9AA}" type="presOf" srcId="{79829A36-44FD-407D-9DCE-9E490898D6A9}" destId="{BC9DAF38-A9BD-451A-B3EB-6A47B320707F}" srcOrd="0" destOrd="0" presId="urn:microsoft.com/office/officeart/2005/8/layout/cycle4"/>
    <dgm:cxn modelId="{2A9CA89A-5C05-48B6-9B52-3F5235052AC9}" srcId="{4E8B0B09-6F8F-4D9B-8A72-A40DCE207F08}" destId="{29978387-EB28-4A2D-BF48-3808BD24933A}" srcOrd="0" destOrd="0" parTransId="{BEE7EDB3-0302-46E6-95D2-852EB11DA46B}" sibTransId="{317C4BAD-D79D-4363-8460-FD1B2FE99296}"/>
    <dgm:cxn modelId="{A0D71257-F11C-4ADA-8CC6-DAEE1D5E9761}" type="presOf" srcId="{76E6561D-1F36-4A7A-8DE7-E09D9D34EE59}" destId="{D19FC4FD-4D59-4383-8204-04176B9B3760}" srcOrd="0" destOrd="0" presId="urn:microsoft.com/office/officeart/2005/8/layout/cycle4"/>
    <dgm:cxn modelId="{2E289B7E-44E2-43AE-99B9-DF7AF1F70882}" type="presOf" srcId="{C1F1944B-A243-4049-A593-9199456B535A}" destId="{3D08494C-B94C-46F8-935D-32E4B6F452D3}" srcOrd="0" destOrd="0" presId="urn:microsoft.com/office/officeart/2005/8/layout/cycle4"/>
    <dgm:cxn modelId="{62240B85-6A69-4937-8DEC-38A546298617}" type="presOf" srcId="{29978387-EB28-4A2D-BF48-3808BD24933A}" destId="{0D9B8EBF-FFF8-4DC6-AE67-BCC7C09877C8}" srcOrd="1" destOrd="0" presId="urn:microsoft.com/office/officeart/2005/8/layout/cycle4"/>
    <dgm:cxn modelId="{4ACA9006-A556-448F-BA00-240295EBD79C}" type="presOf" srcId="{4E8B0B09-6F8F-4D9B-8A72-A40DCE207F08}" destId="{EA11643F-4EE7-4FC3-80C2-E1DD6784BB54}" srcOrd="0" destOrd="0" presId="urn:microsoft.com/office/officeart/2005/8/layout/cycle4"/>
    <dgm:cxn modelId="{E9018600-0CF8-4486-9800-B85B4169A72D}" type="presOf" srcId="{C0198F43-D74E-424C-BB03-06F631F68E4D}" destId="{3537AD00-3C7C-4E14-B1E4-A155D23E3440}" srcOrd="1" destOrd="0" presId="urn:microsoft.com/office/officeart/2005/8/layout/cycle4"/>
    <dgm:cxn modelId="{15BCA1A9-D0DF-4EC4-B4A2-7489EB00313F}" type="presOf" srcId="{C0198F43-D74E-424C-BB03-06F631F68E4D}" destId="{590990C9-D8BA-4DA7-8CB1-5D81AE5DE7BA}" srcOrd="0" destOrd="0" presId="urn:microsoft.com/office/officeart/2005/8/layout/cycle4"/>
    <dgm:cxn modelId="{339C10F8-1F53-4EE2-A1F8-B7D2912E4012}" type="presOf" srcId="{29978387-EB28-4A2D-BF48-3808BD24933A}" destId="{5EE3257C-70FC-451C-B68A-B65E739D8FD1}" srcOrd="0" destOrd="0" presId="urn:microsoft.com/office/officeart/2005/8/layout/cycle4"/>
    <dgm:cxn modelId="{16530B05-7A79-4913-AB9B-D896F175F61C}" srcId="{C6D8715A-3FFC-447E-A296-33BB333F873F}" destId="{79829A36-44FD-407D-9DCE-9E490898D6A9}" srcOrd="0" destOrd="0" parTransId="{DEA46B48-04BF-4E96-A92F-A4D235268900}" sibTransId="{7BD21442-CC56-408D-9D0F-55C10F69C72B}"/>
    <dgm:cxn modelId="{D8DF22F0-BC3C-4C59-BB59-1DC6820E23B2}" srcId="{79829A36-44FD-407D-9DCE-9E490898D6A9}" destId="{76E6561D-1F36-4A7A-8DE7-E09D9D34EE59}" srcOrd="0" destOrd="0" parTransId="{8688B84A-C074-44BE-AF3D-6C6E0D11C0B7}" sibTransId="{C4E4A712-4C6F-473B-BD32-C1BB7BA52913}"/>
    <dgm:cxn modelId="{0D546B7F-F890-4412-93A5-4D23218C4FA8}" type="presOf" srcId="{40AD2A56-218E-476C-8F8A-3BADE5E47622}" destId="{045E16C0-1C1E-4178-9792-620E0DA5FAEA}" srcOrd="1" destOrd="0" presId="urn:microsoft.com/office/officeart/2005/8/layout/cycle4"/>
    <dgm:cxn modelId="{6469B57B-0F11-41D0-9ACB-496AB3A51A79}" srcId="{C6D8715A-3FFC-447E-A296-33BB333F873F}" destId="{C1F1944B-A243-4049-A593-9199456B535A}" srcOrd="3" destOrd="0" parTransId="{6B7391AD-2284-4407-A1F3-3FA211E2056A}" sibTransId="{172D6326-5F55-4BB6-ADFB-22DB855AA9D8}"/>
    <dgm:cxn modelId="{D5AE160D-62B0-4AAD-8DD5-AA60C531574A}" type="presOf" srcId="{0318A55F-700F-4E8B-877E-FFDAF4DB6928}" destId="{07F486FE-C185-42F8-8871-A947767E9B23}" srcOrd="0" destOrd="0" presId="urn:microsoft.com/office/officeart/2005/8/layout/cycle4"/>
    <dgm:cxn modelId="{5FE1784C-2A3B-41E1-9817-EA5C7B4C1EE5}" srcId="{C1F1944B-A243-4049-A593-9199456B535A}" destId="{40AD2A56-218E-476C-8F8A-3BADE5E47622}" srcOrd="0" destOrd="0" parTransId="{493839C6-BC2B-43D4-9B96-7306A7B38933}" sibTransId="{F1513053-FFD1-4D85-830D-46DC24D15C00}"/>
    <dgm:cxn modelId="{ABBD3067-4114-4B72-98DA-903F8AA6644F}" type="presOf" srcId="{40AD2A56-218E-476C-8F8A-3BADE5E47622}" destId="{B93A6A1B-08D3-4DE6-A304-67854A9D9244}" srcOrd="0" destOrd="0" presId="urn:microsoft.com/office/officeart/2005/8/layout/cycle4"/>
    <dgm:cxn modelId="{A87034FA-0D50-4CDE-BABE-876AB49F29E9}" type="presOf" srcId="{76E6561D-1F36-4A7A-8DE7-E09D9D34EE59}" destId="{D75B843C-E421-4184-8C4C-EA7785157209}" srcOrd="1" destOrd="0" presId="urn:microsoft.com/office/officeart/2005/8/layout/cycle4"/>
    <dgm:cxn modelId="{90A673EF-0D47-46B5-9555-311C3CD120C6}" srcId="{0318A55F-700F-4E8B-877E-FFDAF4DB6928}" destId="{C0198F43-D74E-424C-BB03-06F631F68E4D}" srcOrd="0" destOrd="0" parTransId="{1B12DC20-30EB-4374-942D-63DD6465FAE8}" sibTransId="{78BB14D0-D878-4088-A133-2F994904C24B}"/>
    <dgm:cxn modelId="{78F8782C-0AA7-4612-9804-9148043CF31E}" srcId="{C6D8715A-3FFC-447E-A296-33BB333F873F}" destId="{4E8B0B09-6F8F-4D9B-8A72-A40DCE207F08}" srcOrd="1" destOrd="0" parTransId="{D78E3D54-1CB8-4299-8472-A2623BE25AEF}" sibTransId="{AF3431AC-A867-404F-AD64-B24A628300A2}"/>
    <dgm:cxn modelId="{0CCC5BE9-153D-4E40-830C-230B22494FB2}" srcId="{C6D8715A-3FFC-447E-A296-33BB333F873F}" destId="{0318A55F-700F-4E8B-877E-FFDAF4DB6928}" srcOrd="2" destOrd="0" parTransId="{422B7581-EE29-4BBE-87B1-92B9CF7DCFF2}" sibTransId="{5B65D04A-62D5-465C-993D-1A6EC8A311A8}"/>
    <dgm:cxn modelId="{F96907B5-BCE9-42A1-AD66-794C83FFC49D}" type="presParOf" srcId="{2EAE435C-C114-44BC-8CAF-39BBAC3A01E2}" destId="{197E9092-3E8A-4BA5-B29D-9D19C7B59CAD}" srcOrd="0" destOrd="0" presId="urn:microsoft.com/office/officeart/2005/8/layout/cycle4"/>
    <dgm:cxn modelId="{51A0B987-4C54-43AF-9748-67505AEBD85E}" type="presParOf" srcId="{197E9092-3E8A-4BA5-B29D-9D19C7B59CAD}" destId="{1578B8A6-9455-4F24-B519-6DEBE2AD7055}" srcOrd="0" destOrd="0" presId="urn:microsoft.com/office/officeart/2005/8/layout/cycle4"/>
    <dgm:cxn modelId="{1919678A-2CD2-4D01-B3B1-DBC89842D07F}" type="presParOf" srcId="{1578B8A6-9455-4F24-B519-6DEBE2AD7055}" destId="{D19FC4FD-4D59-4383-8204-04176B9B3760}" srcOrd="0" destOrd="0" presId="urn:microsoft.com/office/officeart/2005/8/layout/cycle4"/>
    <dgm:cxn modelId="{0A1B7530-8773-4F7D-B99F-6E5A2F919041}" type="presParOf" srcId="{1578B8A6-9455-4F24-B519-6DEBE2AD7055}" destId="{D75B843C-E421-4184-8C4C-EA7785157209}" srcOrd="1" destOrd="0" presId="urn:microsoft.com/office/officeart/2005/8/layout/cycle4"/>
    <dgm:cxn modelId="{7A4F3400-2DF0-4EFB-9B61-CFBD68355E3A}" type="presParOf" srcId="{197E9092-3E8A-4BA5-B29D-9D19C7B59CAD}" destId="{E9B4E14D-A01D-48E6-B9C5-F46CFA9FB608}" srcOrd="1" destOrd="0" presId="urn:microsoft.com/office/officeart/2005/8/layout/cycle4"/>
    <dgm:cxn modelId="{508B8CD7-7DA5-4A6A-A1A5-956123E65444}" type="presParOf" srcId="{E9B4E14D-A01D-48E6-B9C5-F46CFA9FB608}" destId="{5EE3257C-70FC-451C-B68A-B65E739D8FD1}" srcOrd="0" destOrd="0" presId="urn:microsoft.com/office/officeart/2005/8/layout/cycle4"/>
    <dgm:cxn modelId="{69074BD1-347B-4A37-B82F-2B2C87254905}" type="presParOf" srcId="{E9B4E14D-A01D-48E6-B9C5-F46CFA9FB608}" destId="{0D9B8EBF-FFF8-4DC6-AE67-BCC7C09877C8}" srcOrd="1" destOrd="0" presId="urn:microsoft.com/office/officeart/2005/8/layout/cycle4"/>
    <dgm:cxn modelId="{62326F23-81B3-4850-8B45-C96D77B8D79C}" type="presParOf" srcId="{197E9092-3E8A-4BA5-B29D-9D19C7B59CAD}" destId="{5CF0F419-AB39-47EF-809A-F6CBF522A2F9}" srcOrd="2" destOrd="0" presId="urn:microsoft.com/office/officeart/2005/8/layout/cycle4"/>
    <dgm:cxn modelId="{7039A617-4BD3-4C88-B00A-AAA78D68176C}" type="presParOf" srcId="{5CF0F419-AB39-47EF-809A-F6CBF522A2F9}" destId="{590990C9-D8BA-4DA7-8CB1-5D81AE5DE7BA}" srcOrd="0" destOrd="0" presId="urn:microsoft.com/office/officeart/2005/8/layout/cycle4"/>
    <dgm:cxn modelId="{E3FA1D0F-A026-4360-B6D7-059E90655156}" type="presParOf" srcId="{5CF0F419-AB39-47EF-809A-F6CBF522A2F9}" destId="{3537AD00-3C7C-4E14-B1E4-A155D23E3440}" srcOrd="1" destOrd="0" presId="urn:microsoft.com/office/officeart/2005/8/layout/cycle4"/>
    <dgm:cxn modelId="{849A72AE-AA12-44C1-98CB-6DD70605027B}" type="presParOf" srcId="{197E9092-3E8A-4BA5-B29D-9D19C7B59CAD}" destId="{9331D23F-146B-4BDB-997B-E5294EC50BC9}" srcOrd="3" destOrd="0" presId="urn:microsoft.com/office/officeart/2005/8/layout/cycle4"/>
    <dgm:cxn modelId="{A306B171-4388-4D1B-A0D5-DECF6C1F55CB}" type="presParOf" srcId="{9331D23F-146B-4BDB-997B-E5294EC50BC9}" destId="{B93A6A1B-08D3-4DE6-A304-67854A9D9244}" srcOrd="0" destOrd="0" presId="urn:microsoft.com/office/officeart/2005/8/layout/cycle4"/>
    <dgm:cxn modelId="{D6EBE7A1-A148-4F28-A853-56185C4BE898}" type="presParOf" srcId="{9331D23F-146B-4BDB-997B-E5294EC50BC9}" destId="{045E16C0-1C1E-4178-9792-620E0DA5FAEA}" srcOrd="1" destOrd="0" presId="urn:microsoft.com/office/officeart/2005/8/layout/cycle4"/>
    <dgm:cxn modelId="{8788C50F-2742-45F8-8445-A14CD5637595}" type="presParOf" srcId="{197E9092-3E8A-4BA5-B29D-9D19C7B59CAD}" destId="{C1CCD5A5-11A5-4438-A64D-C51BBB65F034}" srcOrd="4" destOrd="0" presId="urn:microsoft.com/office/officeart/2005/8/layout/cycle4"/>
    <dgm:cxn modelId="{3F0881E0-3DDE-433B-A471-BF0184DCD8CB}" type="presParOf" srcId="{2EAE435C-C114-44BC-8CAF-39BBAC3A01E2}" destId="{360F9118-30D8-4624-83C8-04D505DBD370}" srcOrd="1" destOrd="0" presId="urn:microsoft.com/office/officeart/2005/8/layout/cycle4"/>
    <dgm:cxn modelId="{82B113E9-08BC-4D76-BC01-2DEC8F11BBFE}" type="presParOf" srcId="{360F9118-30D8-4624-83C8-04D505DBD370}" destId="{BC9DAF38-A9BD-451A-B3EB-6A47B320707F}" srcOrd="0" destOrd="0" presId="urn:microsoft.com/office/officeart/2005/8/layout/cycle4"/>
    <dgm:cxn modelId="{1DD7C2B5-E1DC-452C-9B77-A2D4084D9F36}" type="presParOf" srcId="{360F9118-30D8-4624-83C8-04D505DBD370}" destId="{EA11643F-4EE7-4FC3-80C2-E1DD6784BB54}" srcOrd="1" destOrd="0" presId="urn:microsoft.com/office/officeart/2005/8/layout/cycle4"/>
    <dgm:cxn modelId="{FCE11DF0-EDC1-4E89-ABDA-CB7B1E7CEEB8}" type="presParOf" srcId="{360F9118-30D8-4624-83C8-04D505DBD370}" destId="{07F486FE-C185-42F8-8871-A947767E9B23}" srcOrd="2" destOrd="0" presId="urn:microsoft.com/office/officeart/2005/8/layout/cycle4"/>
    <dgm:cxn modelId="{AE77FB57-CCBD-4E1E-B4D3-60039B9B81B8}" type="presParOf" srcId="{360F9118-30D8-4624-83C8-04D505DBD370}" destId="{3D08494C-B94C-46F8-935D-32E4B6F452D3}" srcOrd="3" destOrd="0" presId="urn:microsoft.com/office/officeart/2005/8/layout/cycle4"/>
    <dgm:cxn modelId="{C36A1CC1-E97C-4E2F-A905-05DA75022F98}" type="presParOf" srcId="{360F9118-30D8-4624-83C8-04D505DBD370}" destId="{9236B93E-CE14-444F-B998-2EE8F7E49DBE}" srcOrd="4" destOrd="0" presId="urn:microsoft.com/office/officeart/2005/8/layout/cycle4"/>
    <dgm:cxn modelId="{2FE2216D-52DF-4A9A-A97D-A42F48C3EF3A}" type="presParOf" srcId="{2EAE435C-C114-44BC-8CAF-39BBAC3A01E2}" destId="{A0CE35E6-2DBC-41D9-8D3B-E6DDF49B92F5}" srcOrd="2" destOrd="0" presId="urn:microsoft.com/office/officeart/2005/8/layout/cycle4"/>
    <dgm:cxn modelId="{EB653322-FA60-4DCD-8929-B13A7F5341F8}" type="presParOf" srcId="{2EAE435C-C114-44BC-8CAF-39BBAC3A01E2}" destId="{D9E5755D-0BD7-4FE5-8BBC-7C4A64ACC727}"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C5C73C-5CF3-4C58-89CD-7AAF95BB25BC}" type="doc">
      <dgm:prSet loTypeId="urn:microsoft.com/office/officeart/2005/8/layout/hProcess4" loCatId="process" qsTypeId="urn:microsoft.com/office/officeart/2005/8/quickstyle/simple1" qsCatId="simple" csTypeId="urn:microsoft.com/office/officeart/2005/8/colors/accent4_1" csCatId="accent4" phldr="1"/>
      <dgm:spPr/>
      <dgm:t>
        <a:bodyPr/>
        <a:lstStyle/>
        <a:p>
          <a:endParaRPr lang="zh-CN" altLang="en-US"/>
        </a:p>
      </dgm:t>
    </dgm:pt>
    <dgm:pt modelId="{D8BD7601-D1B5-40FA-A0F2-2B4C248269AC}">
      <dgm:prSet phldrT="[文本]"/>
      <dgm:spPr/>
      <dgm:t>
        <a:bodyPr/>
        <a:lstStyle/>
        <a:p>
          <a:r>
            <a:rPr lang="zh-CN" altLang="en-US" dirty="0" smtClean="0"/>
            <a:t>第一代</a:t>
          </a:r>
          <a:endParaRPr lang="zh-CN" altLang="en-US" dirty="0"/>
        </a:p>
      </dgm:t>
    </dgm:pt>
    <dgm:pt modelId="{A2A81999-7D67-45FB-9D15-D3CB4D08A3B3}" type="parTrans" cxnId="{A822D910-D974-46A6-94A6-C7DA49C399A6}">
      <dgm:prSet/>
      <dgm:spPr/>
      <dgm:t>
        <a:bodyPr/>
        <a:lstStyle/>
        <a:p>
          <a:endParaRPr lang="zh-CN" altLang="en-US"/>
        </a:p>
      </dgm:t>
    </dgm:pt>
    <dgm:pt modelId="{36A6605A-2768-443A-9E04-0A7B0013C009}" type="sibTrans" cxnId="{A822D910-D974-46A6-94A6-C7DA49C399A6}">
      <dgm:prSet/>
      <dgm:spPr/>
      <dgm:t>
        <a:bodyPr/>
        <a:lstStyle/>
        <a:p>
          <a:endParaRPr lang="zh-CN" altLang="en-US"/>
        </a:p>
      </dgm:t>
    </dgm:pt>
    <dgm:pt modelId="{33CBAA0C-1BC1-411E-820F-44396C6EF98C}">
      <dgm:prSet phldrT="[文本]" custT="1"/>
      <dgm:spPr/>
      <dgm:t>
        <a:bodyPr/>
        <a:lstStyle/>
        <a:p>
          <a:r>
            <a:rPr lang="en-US" altLang="zh-CN" sz="1200" dirty="0" smtClean="0"/>
            <a:t>Yahoo</a:t>
          </a:r>
          <a:r>
            <a:rPr lang="zh-CN" altLang="en-US" sz="1200" dirty="0" smtClean="0"/>
            <a:t>为代表，人工目录分类导航的搜索</a:t>
          </a:r>
          <a:endParaRPr lang="zh-CN" altLang="en-US" sz="1200" dirty="0"/>
        </a:p>
      </dgm:t>
    </dgm:pt>
    <dgm:pt modelId="{DF0E0957-C9C8-4576-A2FC-4CE1F70CA5EB}" type="parTrans" cxnId="{170A2082-BA78-4036-84FE-7D34D81835D8}">
      <dgm:prSet/>
      <dgm:spPr/>
      <dgm:t>
        <a:bodyPr/>
        <a:lstStyle/>
        <a:p>
          <a:endParaRPr lang="zh-CN" altLang="en-US"/>
        </a:p>
      </dgm:t>
    </dgm:pt>
    <dgm:pt modelId="{E9C7FEB6-05C3-4BA4-990F-C79946A30DF4}" type="sibTrans" cxnId="{170A2082-BA78-4036-84FE-7D34D81835D8}">
      <dgm:prSet/>
      <dgm:spPr/>
      <dgm:t>
        <a:bodyPr/>
        <a:lstStyle/>
        <a:p>
          <a:endParaRPr lang="zh-CN" altLang="en-US"/>
        </a:p>
      </dgm:t>
    </dgm:pt>
    <dgm:pt modelId="{9F5948D4-32C7-41B5-83A7-4DE72D078069}">
      <dgm:prSet phldrT="[文本]" custT="1"/>
      <dgm:spPr/>
      <dgm:t>
        <a:bodyPr/>
        <a:lstStyle/>
        <a:p>
          <a:r>
            <a:rPr lang="zh-CN" altLang="en-US" sz="1200" dirty="0" smtClean="0">
              <a:solidFill>
                <a:srgbClr val="FF0000"/>
              </a:solidFill>
            </a:rPr>
            <a:t>缺点：人工建立，检索相关性差</a:t>
          </a:r>
          <a:endParaRPr lang="zh-CN" altLang="en-US" sz="1200" dirty="0">
            <a:solidFill>
              <a:srgbClr val="FF0000"/>
            </a:solidFill>
          </a:endParaRPr>
        </a:p>
      </dgm:t>
    </dgm:pt>
    <dgm:pt modelId="{E65D47F5-2060-425D-8A38-AD0F51A366F8}" type="parTrans" cxnId="{FF0C04E6-4AC7-4277-996E-95FB49BA76AB}">
      <dgm:prSet/>
      <dgm:spPr/>
      <dgm:t>
        <a:bodyPr/>
        <a:lstStyle/>
        <a:p>
          <a:endParaRPr lang="zh-CN" altLang="en-US"/>
        </a:p>
      </dgm:t>
    </dgm:pt>
    <dgm:pt modelId="{35D567A3-BD32-4A1E-B449-2D7E52DE0C1A}" type="sibTrans" cxnId="{FF0C04E6-4AC7-4277-996E-95FB49BA76AB}">
      <dgm:prSet/>
      <dgm:spPr/>
      <dgm:t>
        <a:bodyPr/>
        <a:lstStyle/>
        <a:p>
          <a:endParaRPr lang="zh-CN" altLang="en-US"/>
        </a:p>
      </dgm:t>
    </dgm:pt>
    <dgm:pt modelId="{11596C75-BBC4-4368-81F7-56F68F70A095}">
      <dgm:prSet phldrT="[文本]"/>
      <dgm:spPr/>
      <dgm:t>
        <a:bodyPr/>
        <a:lstStyle/>
        <a:p>
          <a:r>
            <a:rPr lang="zh-CN" altLang="en-US" dirty="0" smtClean="0"/>
            <a:t>第二代</a:t>
          </a:r>
          <a:endParaRPr lang="zh-CN" altLang="en-US" dirty="0"/>
        </a:p>
      </dgm:t>
    </dgm:pt>
    <dgm:pt modelId="{9A5ABFA8-01FF-4BD1-AA4F-353C1153F401}" type="parTrans" cxnId="{328C1D64-94AD-46EB-A3B2-6DA31C81F560}">
      <dgm:prSet/>
      <dgm:spPr/>
      <dgm:t>
        <a:bodyPr/>
        <a:lstStyle/>
        <a:p>
          <a:endParaRPr lang="zh-CN" altLang="en-US"/>
        </a:p>
      </dgm:t>
    </dgm:pt>
    <dgm:pt modelId="{25F3A8F5-758B-4551-BDB1-E9CD79499CD1}" type="sibTrans" cxnId="{328C1D64-94AD-46EB-A3B2-6DA31C81F560}">
      <dgm:prSet/>
      <dgm:spPr/>
      <dgm:t>
        <a:bodyPr/>
        <a:lstStyle/>
        <a:p>
          <a:endParaRPr lang="zh-CN" altLang="en-US"/>
        </a:p>
      </dgm:t>
    </dgm:pt>
    <dgm:pt modelId="{64F4BECF-F338-44A5-A40B-9F2478B86902}">
      <dgm:prSet phldrT="[文本]" custT="1"/>
      <dgm:spPr/>
      <dgm:t>
        <a:bodyPr/>
        <a:lstStyle/>
        <a:p>
          <a:r>
            <a:rPr lang="en-US" altLang="zh-CN" sz="1200" dirty="0" smtClean="0"/>
            <a:t>Google</a:t>
          </a:r>
          <a:r>
            <a:rPr lang="zh-CN" altLang="en-US" sz="1200" dirty="0" smtClean="0"/>
            <a:t>为代表，使用网络爬虫搜集信息，采用关键词匹配和特殊排序算法的搜索</a:t>
          </a:r>
          <a:endParaRPr lang="zh-CN" altLang="en-US" sz="1200" dirty="0"/>
        </a:p>
      </dgm:t>
    </dgm:pt>
    <dgm:pt modelId="{D2C9BB5B-6041-4BA3-AD26-AF8097BC85C2}" type="parTrans" cxnId="{CFBD5DF8-7D87-43E5-B076-DAD5DD81B0C3}">
      <dgm:prSet/>
      <dgm:spPr/>
      <dgm:t>
        <a:bodyPr/>
        <a:lstStyle/>
        <a:p>
          <a:endParaRPr lang="zh-CN" altLang="en-US"/>
        </a:p>
      </dgm:t>
    </dgm:pt>
    <dgm:pt modelId="{7EBB0A0D-81E2-43FC-A947-5F7837571725}" type="sibTrans" cxnId="{CFBD5DF8-7D87-43E5-B076-DAD5DD81B0C3}">
      <dgm:prSet/>
      <dgm:spPr/>
      <dgm:t>
        <a:bodyPr/>
        <a:lstStyle/>
        <a:p>
          <a:endParaRPr lang="zh-CN" altLang="en-US"/>
        </a:p>
      </dgm:t>
    </dgm:pt>
    <dgm:pt modelId="{8F8CE6E8-3B8C-4664-9E01-0E13179962BB}">
      <dgm:prSet phldrT="[文本]" custT="1"/>
      <dgm:spPr/>
      <dgm:t>
        <a:bodyPr/>
        <a:lstStyle/>
        <a:p>
          <a:r>
            <a:rPr lang="zh-CN" altLang="en-US" sz="1200" dirty="0" smtClean="0">
              <a:solidFill>
                <a:srgbClr val="FF0000"/>
              </a:solidFill>
            </a:rPr>
            <a:t>缺点：采用机械的关键词匹配算法，无法理解检索内容</a:t>
          </a:r>
          <a:endParaRPr lang="zh-CN" altLang="en-US" sz="1200" dirty="0">
            <a:solidFill>
              <a:srgbClr val="FF0000"/>
            </a:solidFill>
          </a:endParaRPr>
        </a:p>
      </dgm:t>
    </dgm:pt>
    <dgm:pt modelId="{C780A9B4-A951-419E-9418-623FF58FA858}" type="parTrans" cxnId="{799CE133-C2F3-4ED7-8295-4C837C12F272}">
      <dgm:prSet/>
      <dgm:spPr/>
      <dgm:t>
        <a:bodyPr/>
        <a:lstStyle/>
        <a:p>
          <a:endParaRPr lang="zh-CN" altLang="en-US"/>
        </a:p>
      </dgm:t>
    </dgm:pt>
    <dgm:pt modelId="{B505DD3F-8D48-4DF1-BF68-DF9588BCF7E1}" type="sibTrans" cxnId="{799CE133-C2F3-4ED7-8295-4C837C12F272}">
      <dgm:prSet/>
      <dgm:spPr/>
      <dgm:t>
        <a:bodyPr/>
        <a:lstStyle/>
        <a:p>
          <a:endParaRPr lang="zh-CN" altLang="en-US"/>
        </a:p>
      </dgm:t>
    </dgm:pt>
    <dgm:pt modelId="{33649E3C-0070-4C99-856D-4733AEB24095}">
      <dgm:prSet phldrT="[文本]"/>
      <dgm:spPr/>
      <dgm:t>
        <a:bodyPr/>
        <a:lstStyle/>
        <a:p>
          <a:r>
            <a:rPr lang="zh-CN" altLang="en-US" dirty="0" smtClean="0"/>
            <a:t>第三代</a:t>
          </a:r>
          <a:endParaRPr lang="zh-CN" altLang="en-US" dirty="0"/>
        </a:p>
      </dgm:t>
    </dgm:pt>
    <dgm:pt modelId="{C964C575-6B5F-4823-80C5-D4B55B4FFB1D}" type="parTrans" cxnId="{294412E5-AD5D-4914-90C2-3EA9AEEA6D23}">
      <dgm:prSet/>
      <dgm:spPr/>
      <dgm:t>
        <a:bodyPr/>
        <a:lstStyle/>
        <a:p>
          <a:endParaRPr lang="zh-CN" altLang="en-US"/>
        </a:p>
      </dgm:t>
    </dgm:pt>
    <dgm:pt modelId="{7B3B3193-1A35-422E-AD16-253E638C2CED}" type="sibTrans" cxnId="{294412E5-AD5D-4914-90C2-3EA9AEEA6D23}">
      <dgm:prSet/>
      <dgm:spPr/>
      <dgm:t>
        <a:bodyPr/>
        <a:lstStyle/>
        <a:p>
          <a:endParaRPr lang="zh-CN" altLang="en-US"/>
        </a:p>
      </dgm:t>
    </dgm:pt>
    <dgm:pt modelId="{5FC21EA9-3E1B-48E1-9CAC-4EB9F2C121BD}">
      <dgm:prSet phldrT="[文本]" custT="1"/>
      <dgm:spPr/>
      <dgm:t>
        <a:bodyPr/>
        <a:lstStyle/>
        <a:p>
          <a:r>
            <a:rPr lang="zh-CN" altLang="en-US" sz="1200" dirty="0" smtClean="0"/>
            <a:t>引入语义搜索使检索更加智能。从互联网上挖掘知识碎片，自动构建成知识库，从根本上改善搜索效率</a:t>
          </a:r>
          <a:endParaRPr lang="zh-CN" altLang="en-US" sz="1200" dirty="0"/>
        </a:p>
      </dgm:t>
    </dgm:pt>
    <dgm:pt modelId="{25071B16-47F2-419B-8D83-1D99E48CDC9E}" type="parTrans" cxnId="{9A10F343-86EF-494E-A000-6113BBC41FF2}">
      <dgm:prSet/>
      <dgm:spPr/>
      <dgm:t>
        <a:bodyPr/>
        <a:lstStyle/>
        <a:p>
          <a:endParaRPr lang="zh-CN" altLang="en-US"/>
        </a:p>
      </dgm:t>
    </dgm:pt>
    <dgm:pt modelId="{695EE921-EAA4-4EC3-AC1E-AA3C1FA2DFC7}" type="sibTrans" cxnId="{9A10F343-86EF-494E-A000-6113BBC41FF2}">
      <dgm:prSet/>
      <dgm:spPr/>
      <dgm:t>
        <a:bodyPr/>
        <a:lstStyle/>
        <a:p>
          <a:endParaRPr lang="zh-CN" altLang="en-US"/>
        </a:p>
      </dgm:t>
    </dgm:pt>
    <dgm:pt modelId="{0640E82B-230F-4858-88F8-F652BE6E64E3}">
      <dgm:prSet phldrT="[文本]" custT="1"/>
      <dgm:spPr/>
      <dgm:t>
        <a:bodyPr/>
        <a:lstStyle/>
        <a:p>
          <a:r>
            <a:rPr lang="zh-CN" altLang="en-US" sz="1200" dirty="0" smtClean="0">
              <a:solidFill>
                <a:srgbClr val="FF0000"/>
              </a:solidFill>
            </a:rPr>
            <a:t>处于探索阶段</a:t>
          </a:r>
          <a:endParaRPr lang="zh-CN" altLang="en-US" sz="1200" dirty="0">
            <a:solidFill>
              <a:srgbClr val="FF0000"/>
            </a:solidFill>
          </a:endParaRPr>
        </a:p>
      </dgm:t>
    </dgm:pt>
    <dgm:pt modelId="{0ABCFBBA-63AB-45B3-8A60-6FD43FC27FBB}" type="parTrans" cxnId="{98E6E98A-AF03-44CA-99CE-4830140B346B}">
      <dgm:prSet/>
      <dgm:spPr/>
      <dgm:t>
        <a:bodyPr/>
        <a:lstStyle/>
        <a:p>
          <a:endParaRPr lang="zh-CN" altLang="en-US"/>
        </a:p>
      </dgm:t>
    </dgm:pt>
    <dgm:pt modelId="{D8BA1B59-732B-4546-8227-D61C9EB646FA}" type="sibTrans" cxnId="{98E6E98A-AF03-44CA-99CE-4830140B346B}">
      <dgm:prSet/>
      <dgm:spPr/>
      <dgm:t>
        <a:bodyPr/>
        <a:lstStyle/>
        <a:p>
          <a:endParaRPr lang="zh-CN" altLang="en-US"/>
        </a:p>
      </dgm:t>
    </dgm:pt>
    <dgm:pt modelId="{01A5DCB3-5109-46ED-A6D2-2CDDE2701CB7}" type="pres">
      <dgm:prSet presAssocID="{FAC5C73C-5CF3-4C58-89CD-7AAF95BB25BC}" presName="Name0" presStyleCnt="0">
        <dgm:presLayoutVars>
          <dgm:dir/>
          <dgm:animLvl val="lvl"/>
          <dgm:resizeHandles val="exact"/>
        </dgm:presLayoutVars>
      </dgm:prSet>
      <dgm:spPr/>
    </dgm:pt>
    <dgm:pt modelId="{25553CEA-3A2D-4224-A592-8C7FC62E7DA9}" type="pres">
      <dgm:prSet presAssocID="{FAC5C73C-5CF3-4C58-89CD-7AAF95BB25BC}" presName="tSp" presStyleCnt="0"/>
      <dgm:spPr/>
    </dgm:pt>
    <dgm:pt modelId="{8837E553-74F4-478B-B2CF-220A0BE59ABB}" type="pres">
      <dgm:prSet presAssocID="{FAC5C73C-5CF3-4C58-89CD-7AAF95BB25BC}" presName="bSp" presStyleCnt="0"/>
      <dgm:spPr/>
    </dgm:pt>
    <dgm:pt modelId="{D00F2D30-8496-4534-91A6-4A5FE060ED8A}" type="pres">
      <dgm:prSet presAssocID="{FAC5C73C-5CF3-4C58-89CD-7AAF95BB25BC}" presName="process" presStyleCnt="0"/>
      <dgm:spPr/>
    </dgm:pt>
    <dgm:pt modelId="{4F24BAF0-EB21-4228-8AD3-D6E7DD3760C3}" type="pres">
      <dgm:prSet presAssocID="{D8BD7601-D1B5-40FA-A0F2-2B4C248269AC}" presName="composite1" presStyleCnt="0"/>
      <dgm:spPr/>
    </dgm:pt>
    <dgm:pt modelId="{11F910B2-214C-43C1-A380-A536DBA15F6C}" type="pres">
      <dgm:prSet presAssocID="{D8BD7601-D1B5-40FA-A0F2-2B4C248269AC}" presName="dummyNode1" presStyleLbl="node1" presStyleIdx="0" presStyleCnt="3"/>
      <dgm:spPr/>
    </dgm:pt>
    <dgm:pt modelId="{BA71B1F4-11F6-4B9B-9362-F4FE09BD6879}" type="pres">
      <dgm:prSet presAssocID="{D8BD7601-D1B5-40FA-A0F2-2B4C248269AC}" presName="childNode1" presStyleLbl="bgAcc1" presStyleIdx="0" presStyleCnt="3" custScaleX="132196" custScaleY="109415">
        <dgm:presLayoutVars>
          <dgm:bulletEnabled val="1"/>
        </dgm:presLayoutVars>
      </dgm:prSet>
      <dgm:spPr/>
      <dgm:t>
        <a:bodyPr/>
        <a:lstStyle/>
        <a:p>
          <a:endParaRPr lang="zh-CN" altLang="en-US"/>
        </a:p>
      </dgm:t>
    </dgm:pt>
    <dgm:pt modelId="{3838DF44-8866-44C8-B72D-E5F23BE42CA9}" type="pres">
      <dgm:prSet presAssocID="{D8BD7601-D1B5-40FA-A0F2-2B4C248269AC}" presName="childNode1tx" presStyleLbl="bgAcc1" presStyleIdx="0" presStyleCnt="3">
        <dgm:presLayoutVars>
          <dgm:bulletEnabled val="1"/>
        </dgm:presLayoutVars>
      </dgm:prSet>
      <dgm:spPr/>
      <dgm:t>
        <a:bodyPr/>
        <a:lstStyle/>
        <a:p>
          <a:endParaRPr lang="zh-CN" altLang="en-US"/>
        </a:p>
      </dgm:t>
    </dgm:pt>
    <dgm:pt modelId="{86BDD335-79E5-47F0-B032-6F74A343854F}" type="pres">
      <dgm:prSet presAssocID="{D8BD7601-D1B5-40FA-A0F2-2B4C248269AC}" presName="parentNode1" presStyleLbl="node1" presStyleIdx="0" presStyleCnt="3" custScaleY="97938">
        <dgm:presLayoutVars>
          <dgm:chMax val="1"/>
          <dgm:bulletEnabled val="1"/>
        </dgm:presLayoutVars>
      </dgm:prSet>
      <dgm:spPr/>
    </dgm:pt>
    <dgm:pt modelId="{EC4B9C30-FBFC-49C3-8A51-DB34E98B5C39}" type="pres">
      <dgm:prSet presAssocID="{D8BD7601-D1B5-40FA-A0F2-2B4C248269AC}" presName="connSite1" presStyleCnt="0"/>
      <dgm:spPr/>
    </dgm:pt>
    <dgm:pt modelId="{09223B50-9032-45F6-AB18-2763544C501E}" type="pres">
      <dgm:prSet presAssocID="{36A6605A-2768-443A-9E04-0A7B0013C009}" presName="Name9" presStyleLbl="sibTrans2D1" presStyleIdx="0" presStyleCnt="2"/>
      <dgm:spPr/>
    </dgm:pt>
    <dgm:pt modelId="{F43694DF-B623-4859-BBF8-9CFA64AE9CCA}" type="pres">
      <dgm:prSet presAssocID="{11596C75-BBC4-4368-81F7-56F68F70A095}" presName="composite2" presStyleCnt="0"/>
      <dgm:spPr/>
    </dgm:pt>
    <dgm:pt modelId="{12D64B12-7878-4792-A927-319EFE89CD8B}" type="pres">
      <dgm:prSet presAssocID="{11596C75-BBC4-4368-81F7-56F68F70A095}" presName="dummyNode2" presStyleLbl="node1" presStyleIdx="0" presStyleCnt="3"/>
      <dgm:spPr/>
    </dgm:pt>
    <dgm:pt modelId="{E764604C-53BA-47D9-B0C5-57A8CECD7423}" type="pres">
      <dgm:prSet presAssocID="{11596C75-BBC4-4368-81F7-56F68F70A095}" presName="childNode2" presStyleLbl="bgAcc1" presStyleIdx="1" presStyleCnt="3" custScaleX="215449" custScaleY="121614">
        <dgm:presLayoutVars>
          <dgm:bulletEnabled val="1"/>
        </dgm:presLayoutVars>
      </dgm:prSet>
      <dgm:spPr/>
      <dgm:t>
        <a:bodyPr/>
        <a:lstStyle/>
        <a:p>
          <a:endParaRPr lang="zh-CN" altLang="en-US"/>
        </a:p>
      </dgm:t>
    </dgm:pt>
    <dgm:pt modelId="{570B2A85-D0D0-4160-B017-2B01560B4C68}" type="pres">
      <dgm:prSet presAssocID="{11596C75-BBC4-4368-81F7-56F68F70A095}" presName="childNode2tx" presStyleLbl="bgAcc1" presStyleIdx="1" presStyleCnt="3">
        <dgm:presLayoutVars>
          <dgm:bulletEnabled val="1"/>
        </dgm:presLayoutVars>
      </dgm:prSet>
      <dgm:spPr/>
      <dgm:t>
        <a:bodyPr/>
        <a:lstStyle/>
        <a:p>
          <a:endParaRPr lang="zh-CN" altLang="en-US"/>
        </a:p>
      </dgm:t>
    </dgm:pt>
    <dgm:pt modelId="{CD905BAD-6162-4C2A-8988-306695BF0DDA}" type="pres">
      <dgm:prSet presAssocID="{11596C75-BBC4-4368-81F7-56F68F70A095}" presName="parentNode2" presStyleLbl="node1" presStyleIdx="1" presStyleCnt="3">
        <dgm:presLayoutVars>
          <dgm:chMax val="0"/>
          <dgm:bulletEnabled val="1"/>
        </dgm:presLayoutVars>
      </dgm:prSet>
      <dgm:spPr/>
    </dgm:pt>
    <dgm:pt modelId="{EF297AD4-9F6E-4390-9194-23EA58BB31F4}" type="pres">
      <dgm:prSet presAssocID="{11596C75-BBC4-4368-81F7-56F68F70A095}" presName="connSite2" presStyleCnt="0"/>
      <dgm:spPr/>
    </dgm:pt>
    <dgm:pt modelId="{A21969AB-074A-4321-9D28-963AB1D7EBE7}" type="pres">
      <dgm:prSet presAssocID="{25F3A8F5-758B-4551-BDB1-E9CD79499CD1}" presName="Name18" presStyleLbl="sibTrans2D1" presStyleIdx="1" presStyleCnt="2" custLinFactNeighborX="1967" custLinFactNeighborY="591"/>
      <dgm:spPr/>
    </dgm:pt>
    <dgm:pt modelId="{F3BF27A1-BBFF-4D92-9CF1-B26EEE008B7F}" type="pres">
      <dgm:prSet presAssocID="{33649E3C-0070-4C99-856D-4733AEB24095}" presName="composite1" presStyleCnt="0"/>
      <dgm:spPr/>
    </dgm:pt>
    <dgm:pt modelId="{F39FDC59-C5A9-4F92-A08F-7D69EB93F641}" type="pres">
      <dgm:prSet presAssocID="{33649E3C-0070-4C99-856D-4733AEB24095}" presName="dummyNode1" presStyleLbl="node1" presStyleIdx="1" presStyleCnt="3"/>
      <dgm:spPr/>
    </dgm:pt>
    <dgm:pt modelId="{236297CE-FE27-4A29-B32B-3BEDC8F144EC}" type="pres">
      <dgm:prSet presAssocID="{33649E3C-0070-4C99-856D-4733AEB24095}" presName="childNode1" presStyleLbl="bgAcc1" presStyleIdx="2" presStyleCnt="3" custScaleX="196573" custScaleY="126989">
        <dgm:presLayoutVars>
          <dgm:bulletEnabled val="1"/>
        </dgm:presLayoutVars>
      </dgm:prSet>
      <dgm:spPr/>
      <dgm:t>
        <a:bodyPr/>
        <a:lstStyle/>
        <a:p>
          <a:endParaRPr lang="zh-CN" altLang="en-US"/>
        </a:p>
      </dgm:t>
    </dgm:pt>
    <dgm:pt modelId="{5577D7F6-2942-4B74-A11E-A10E972336A2}" type="pres">
      <dgm:prSet presAssocID="{33649E3C-0070-4C99-856D-4733AEB24095}" presName="childNode1tx" presStyleLbl="bgAcc1" presStyleIdx="2" presStyleCnt="3">
        <dgm:presLayoutVars>
          <dgm:bulletEnabled val="1"/>
        </dgm:presLayoutVars>
      </dgm:prSet>
      <dgm:spPr/>
      <dgm:t>
        <a:bodyPr/>
        <a:lstStyle/>
        <a:p>
          <a:endParaRPr lang="zh-CN" altLang="en-US"/>
        </a:p>
      </dgm:t>
    </dgm:pt>
    <dgm:pt modelId="{602DCF89-9F9F-415A-9318-FD4F9A60CD66}" type="pres">
      <dgm:prSet presAssocID="{33649E3C-0070-4C99-856D-4733AEB24095}" presName="parentNode1" presStyleLbl="node1" presStyleIdx="2" presStyleCnt="3">
        <dgm:presLayoutVars>
          <dgm:chMax val="1"/>
          <dgm:bulletEnabled val="1"/>
        </dgm:presLayoutVars>
      </dgm:prSet>
      <dgm:spPr/>
    </dgm:pt>
    <dgm:pt modelId="{82C13D7C-73C5-489A-BC9F-F09C67900F04}" type="pres">
      <dgm:prSet presAssocID="{33649E3C-0070-4C99-856D-4733AEB24095}" presName="connSite1" presStyleCnt="0"/>
      <dgm:spPr/>
    </dgm:pt>
  </dgm:ptLst>
  <dgm:cxnLst>
    <dgm:cxn modelId="{A822D910-D974-46A6-94A6-C7DA49C399A6}" srcId="{FAC5C73C-5CF3-4C58-89CD-7AAF95BB25BC}" destId="{D8BD7601-D1B5-40FA-A0F2-2B4C248269AC}" srcOrd="0" destOrd="0" parTransId="{A2A81999-7D67-45FB-9D15-D3CB4D08A3B3}" sibTransId="{36A6605A-2768-443A-9E04-0A7B0013C009}"/>
    <dgm:cxn modelId="{2BCB9DF0-C063-444D-AF46-73BD261D46CB}" type="presOf" srcId="{25F3A8F5-758B-4551-BDB1-E9CD79499CD1}" destId="{A21969AB-074A-4321-9D28-963AB1D7EBE7}" srcOrd="0" destOrd="0" presId="urn:microsoft.com/office/officeart/2005/8/layout/hProcess4"/>
    <dgm:cxn modelId="{FC69B67C-6D51-43FF-B3FD-F73250692D8F}" type="presOf" srcId="{D8BD7601-D1B5-40FA-A0F2-2B4C248269AC}" destId="{86BDD335-79E5-47F0-B032-6F74A343854F}" srcOrd="0" destOrd="0" presId="urn:microsoft.com/office/officeart/2005/8/layout/hProcess4"/>
    <dgm:cxn modelId="{20F31E5E-914C-412E-A5DD-DE908A5C3995}" type="presOf" srcId="{64F4BECF-F338-44A5-A40B-9F2478B86902}" destId="{E764604C-53BA-47D9-B0C5-57A8CECD7423}" srcOrd="0" destOrd="0" presId="urn:microsoft.com/office/officeart/2005/8/layout/hProcess4"/>
    <dgm:cxn modelId="{9B57821B-7536-4222-9EE7-0B539282973A}" type="presOf" srcId="{11596C75-BBC4-4368-81F7-56F68F70A095}" destId="{CD905BAD-6162-4C2A-8988-306695BF0DDA}" srcOrd="0" destOrd="0" presId="urn:microsoft.com/office/officeart/2005/8/layout/hProcess4"/>
    <dgm:cxn modelId="{294412E5-AD5D-4914-90C2-3EA9AEEA6D23}" srcId="{FAC5C73C-5CF3-4C58-89CD-7AAF95BB25BC}" destId="{33649E3C-0070-4C99-856D-4733AEB24095}" srcOrd="2" destOrd="0" parTransId="{C964C575-6B5F-4823-80C5-D4B55B4FFB1D}" sibTransId="{7B3B3193-1A35-422E-AD16-253E638C2CED}"/>
    <dgm:cxn modelId="{9A10F343-86EF-494E-A000-6113BBC41FF2}" srcId="{33649E3C-0070-4C99-856D-4733AEB24095}" destId="{5FC21EA9-3E1B-48E1-9CAC-4EB9F2C121BD}" srcOrd="0" destOrd="0" parTransId="{25071B16-47F2-419B-8D83-1D99E48CDC9E}" sibTransId="{695EE921-EAA4-4EC3-AC1E-AA3C1FA2DFC7}"/>
    <dgm:cxn modelId="{328C1D64-94AD-46EB-A3B2-6DA31C81F560}" srcId="{FAC5C73C-5CF3-4C58-89CD-7AAF95BB25BC}" destId="{11596C75-BBC4-4368-81F7-56F68F70A095}" srcOrd="1" destOrd="0" parTransId="{9A5ABFA8-01FF-4BD1-AA4F-353C1153F401}" sibTransId="{25F3A8F5-758B-4551-BDB1-E9CD79499CD1}"/>
    <dgm:cxn modelId="{AC9A3973-2629-43A8-8A5B-D67BCE8F05E0}" type="presOf" srcId="{36A6605A-2768-443A-9E04-0A7B0013C009}" destId="{09223B50-9032-45F6-AB18-2763544C501E}" srcOrd="0" destOrd="0" presId="urn:microsoft.com/office/officeart/2005/8/layout/hProcess4"/>
    <dgm:cxn modelId="{685E93D4-A1D1-4772-864B-97C91DDB496A}" type="presOf" srcId="{33CBAA0C-1BC1-411E-820F-44396C6EF98C}" destId="{3838DF44-8866-44C8-B72D-E5F23BE42CA9}" srcOrd="1" destOrd="0" presId="urn:microsoft.com/office/officeart/2005/8/layout/hProcess4"/>
    <dgm:cxn modelId="{2D584A02-3FC3-4732-BDFD-D153DB565019}" type="presOf" srcId="{33649E3C-0070-4C99-856D-4733AEB24095}" destId="{602DCF89-9F9F-415A-9318-FD4F9A60CD66}" srcOrd="0" destOrd="0" presId="urn:microsoft.com/office/officeart/2005/8/layout/hProcess4"/>
    <dgm:cxn modelId="{FA79A4BF-3826-4693-8570-001D65DC9D20}" type="presOf" srcId="{33CBAA0C-1BC1-411E-820F-44396C6EF98C}" destId="{BA71B1F4-11F6-4B9B-9362-F4FE09BD6879}" srcOrd="0" destOrd="0" presId="urn:microsoft.com/office/officeart/2005/8/layout/hProcess4"/>
    <dgm:cxn modelId="{7A954683-E884-451C-ACAD-F000BFBCCC6A}" type="presOf" srcId="{5FC21EA9-3E1B-48E1-9CAC-4EB9F2C121BD}" destId="{236297CE-FE27-4A29-B32B-3BEDC8F144EC}" srcOrd="0" destOrd="0" presId="urn:microsoft.com/office/officeart/2005/8/layout/hProcess4"/>
    <dgm:cxn modelId="{170A2082-BA78-4036-84FE-7D34D81835D8}" srcId="{D8BD7601-D1B5-40FA-A0F2-2B4C248269AC}" destId="{33CBAA0C-1BC1-411E-820F-44396C6EF98C}" srcOrd="0" destOrd="0" parTransId="{DF0E0957-C9C8-4576-A2FC-4CE1F70CA5EB}" sibTransId="{E9C7FEB6-05C3-4BA4-990F-C79946A30DF4}"/>
    <dgm:cxn modelId="{7AB470A7-B52B-4D34-B4FE-0867A81A8B5F}" type="presOf" srcId="{9F5948D4-32C7-41B5-83A7-4DE72D078069}" destId="{3838DF44-8866-44C8-B72D-E5F23BE42CA9}" srcOrd="1" destOrd="1" presId="urn:microsoft.com/office/officeart/2005/8/layout/hProcess4"/>
    <dgm:cxn modelId="{799CE133-C2F3-4ED7-8295-4C837C12F272}" srcId="{11596C75-BBC4-4368-81F7-56F68F70A095}" destId="{8F8CE6E8-3B8C-4664-9E01-0E13179962BB}" srcOrd="1" destOrd="0" parTransId="{C780A9B4-A951-419E-9418-623FF58FA858}" sibTransId="{B505DD3F-8D48-4DF1-BF68-DF9588BCF7E1}"/>
    <dgm:cxn modelId="{8E8C97EB-5AD0-46C1-8833-2F6A60C643F6}" type="presOf" srcId="{9F5948D4-32C7-41B5-83A7-4DE72D078069}" destId="{BA71B1F4-11F6-4B9B-9362-F4FE09BD6879}" srcOrd="0" destOrd="1" presId="urn:microsoft.com/office/officeart/2005/8/layout/hProcess4"/>
    <dgm:cxn modelId="{27FF2806-541C-41F3-98DC-0B7767A4D7C0}" type="presOf" srcId="{8F8CE6E8-3B8C-4664-9E01-0E13179962BB}" destId="{570B2A85-D0D0-4160-B017-2B01560B4C68}" srcOrd="1" destOrd="1" presId="urn:microsoft.com/office/officeart/2005/8/layout/hProcess4"/>
    <dgm:cxn modelId="{A9A8D549-967E-4CB3-A1E1-AD4367C80FB1}" type="presOf" srcId="{0640E82B-230F-4858-88F8-F652BE6E64E3}" destId="{236297CE-FE27-4A29-B32B-3BEDC8F144EC}" srcOrd="0" destOrd="1" presId="urn:microsoft.com/office/officeart/2005/8/layout/hProcess4"/>
    <dgm:cxn modelId="{FE92C7DE-DE79-4B4E-8227-C30CAF0E2399}" type="presOf" srcId="{5FC21EA9-3E1B-48E1-9CAC-4EB9F2C121BD}" destId="{5577D7F6-2942-4B74-A11E-A10E972336A2}" srcOrd="1" destOrd="0" presId="urn:microsoft.com/office/officeart/2005/8/layout/hProcess4"/>
    <dgm:cxn modelId="{AE546EDC-69BB-41B4-A646-AE6273A126AC}" type="presOf" srcId="{64F4BECF-F338-44A5-A40B-9F2478B86902}" destId="{570B2A85-D0D0-4160-B017-2B01560B4C68}" srcOrd="1" destOrd="0" presId="urn:microsoft.com/office/officeart/2005/8/layout/hProcess4"/>
    <dgm:cxn modelId="{CBABF2EC-26B9-45EE-BD7C-30D0718EE8B5}" type="presOf" srcId="{8F8CE6E8-3B8C-4664-9E01-0E13179962BB}" destId="{E764604C-53BA-47D9-B0C5-57A8CECD7423}" srcOrd="0" destOrd="1" presId="urn:microsoft.com/office/officeart/2005/8/layout/hProcess4"/>
    <dgm:cxn modelId="{98E6E98A-AF03-44CA-99CE-4830140B346B}" srcId="{33649E3C-0070-4C99-856D-4733AEB24095}" destId="{0640E82B-230F-4858-88F8-F652BE6E64E3}" srcOrd="1" destOrd="0" parTransId="{0ABCFBBA-63AB-45B3-8A60-6FD43FC27FBB}" sibTransId="{D8BA1B59-732B-4546-8227-D61C9EB646FA}"/>
    <dgm:cxn modelId="{FF0C04E6-4AC7-4277-996E-95FB49BA76AB}" srcId="{D8BD7601-D1B5-40FA-A0F2-2B4C248269AC}" destId="{9F5948D4-32C7-41B5-83A7-4DE72D078069}" srcOrd="1" destOrd="0" parTransId="{E65D47F5-2060-425D-8A38-AD0F51A366F8}" sibTransId="{35D567A3-BD32-4A1E-B449-2D7E52DE0C1A}"/>
    <dgm:cxn modelId="{CFBD5DF8-7D87-43E5-B076-DAD5DD81B0C3}" srcId="{11596C75-BBC4-4368-81F7-56F68F70A095}" destId="{64F4BECF-F338-44A5-A40B-9F2478B86902}" srcOrd="0" destOrd="0" parTransId="{D2C9BB5B-6041-4BA3-AD26-AF8097BC85C2}" sibTransId="{7EBB0A0D-81E2-43FC-A947-5F7837571725}"/>
    <dgm:cxn modelId="{278DAD0B-D73C-42C6-B8B0-752CBD78FDBF}" type="presOf" srcId="{0640E82B-230F-4858-88F8-F652BE6E64E3}" destId="{5577D7F6-2942-4B74-A11E-A10E972336A2}" srcOrd="1" destOrd="1" presId="urn:microsoft.com/office/officeart/2005/8/layout/hProcess4"/>
    <dgm:cxn modelId="{FB617BA3-C2FE-4B23-8FD1-046F8FFD60DB}" type="presOf" srcId="{FAC5C73C-5CF3-4C58-89CD-7AAF95BB25BC}" destId="{01A5DCB3-5109-46ED-A6D2-2CDDE2701CB7}" srcOrd="0" destOrd="0" presId="urn:microsoft.com/office/officeart/2005/8/layout/hProcess4"/>
    <dgm:cxn modelId="{BFF3AEBC-EEF7-4D34-B4BA-E5A08E661B8F}" type="presParOf" srcId="{01A5DCB3-5109-46ED-A6D2-2CDDE2701CB7}" destId="{25553CEA-3A2D-4224-A592-8C7FC62E7DA9}" srcOrd="0" destOrd="0" presId="urn:microsoft.com/office/officeart/2005/8/layout/hProcess4"/>
    <dgm:cxn modelId="{4F13937B-BE9F-4230-A229-F234C0665C8C}" type="presParOf" srcId="{01A5DCB3-5109-46ED-A6D2-2CDDE2701CB7}" destId="{8837E553-74F4-478B-B2CF-220A0BE59ABB}" srcOrd="1" destOrd="0" presId="urn:microsoft.com/office/officeart/2005/8/layout/hProcess4"/>
    <dgm:cxn modelId="{E83B46B5-537E-4F57-AB5F-020B7AA44703}" type="presParOf" srcId="{01A5DCB3-5109-46ED-A6D2-2CDDE2701CB7}" destId="{D00F2D30-8496-4534-91A6-4A5FE060ED8A}" srcOrd="2" destOrd="0" presId="urn:microsoft.com/office/officeart/2005/8/layout/hProcess4"/>
    <dgm:cxn modelId="{23686B25-3799-4E1C-9086-D76C583F9AD0}" type="presParOf" srcId="{D00F2D30-8496-4534-91A6-4A5FE060ED8A}" destId="{4F24BAF0-EB21-4228-8AD3-D6E7DD3760C3}" srcOrd="0" destOrd="0" presId="urn:microsoft.com/office/officeart/2005/8/layout/hProcess4"/>
    <dgm:cxn modelId="{D11050B7-98EF-4358-B128-015E9766C866}" type="presParOf" srcId="{4F24BAF0-EB21-4228-8AD3-D6E7DD3760C3}" destId="{11F910B2-214C-43C1-A380-A536DBA15F6C}" srcOrd="0" destOrd="0" presId="urn:microsoft.com/office/officeart/2005/8/layout/hProcess4"/>
    <dgm:cxn modelId="{F15FAC67-5589-4955-BF4C-B83438247EAB}" type="presParOf" srcId="{4F24BAF0-EB21-4228-8AD3-D6E7DD3760C3}" destId="{BA71B1F4-11F6-4B9B-9362-F4FE09BD6879}" srcOrd="1" destOrd="0" presId="urn:microsoft.com/office/officeart/2005/8/layout/hProcess4"/>
    <dgm:cxn modelId="{A355F506-71B0-41B0-BFCD-3B43D043B12C}" type="presParOf" srcId="{4F24BAF0-EB21-4228-8AD3-D6E7DD3760C3}" destId="{3838DF44-8866-44C8-B72D-E5F23BE42CA9}" srcOrd="2" destOrd="0" presId="urn:microsoft.com/office/officeart/2005/8/layout/hProcess4"/>
    <dgm:cxn modelId="{27E03B6D-C6C9-4479-A9F1-C697027DBA18}" type="presParOf" srcId="{4F24BAF0-EB21-4228-8AD3-D6E7DD3760C3}" destId="{86BDD335-79E5-47F0-B032-6F74A343854F}" srcOrd="3" destOrd="0" presId="urn:microsoft.com/office/officeart/2005/8/layout/hProcess4"/>
    <dgm:cxn modelId="{E779977F-3BD1-4407-82EF-91C0E5F6C436}" type="presParOf" srcId="{4F24BAF0-EB21-4228-8AD3-D6E7DD3760C3}" destId="{EC4B9C30-FBFC-49C3-8A51-DB34E98B5C39}" srcOrd="4" destOrd="0" presId="urn:microsoft.com/office/officeart/2005/8/layout/hProcess4"/>
    <dgm:cxn modelId="{E032A0FF-01BF-401D-BBF0-4D41410E561A}" type="presParOf" srcId="{D00F2D30-8496-4534-91A6-4A5FE060ED8A}" destId="{09223B50-9032-45F6-AB18-2763544C501E}" srcOrd="1" destOrd="0" presId="urn:microsoft.com/office/officeart/2005/8/layout/hProcess4"/>
    <dgm:cxn modelId="{3F0F0372-0BDF-4916-9C6C-C3B20DDCABD3}" type="presParOf" srcId="{D00F2D30-8496-4534-91A6-4A5FE060ED8A}" destId="{F43694DF-B623-4859-BBF8-9CFA64AE9CCA}" srcOrd="2" destOrd="0" presId="urn:microsoft.com/office/officeart/2005/8/layout/hProcess4"/>
    <dgm:cxn modelId="{13C38E4C-19F1-41F2-AADF-D83DCC10D123}" type="presParOf" srcId="{F43694DF-B623-4859-BBF8-9CFA64AE9CCA}" destId="{12D64B12-7878-4792-A927-319EFE89CD8B}" srcOrd="0" destOrd="0" presId="urn:microsoft.com/office/officeart/2005/8/layout/hProcess4"/>
    <dgm:cxn modelId="{EFF5EAC1-AF3D-4FBD-93E5-19ED56E1EA7F}" type="presParOf" srcId="{F43694DF-B623-4859-BBF8-9CFA64AE9CCA}" destId="{E764604C-53BA-47D9-B0C5-57A8CECD7423}" srcOrd="1" destOrd="0" presId="urn:microsoft.com/office/officeart/2005/8/layout/hProcess4"/>
    <dgm:cxn modelId="{3C4B319A-C93C-4653-967D-D3F517A871D1}" type="presParOf" srcId="{F43694DF-B623-4859-BBF8-9CFA64AE9CCA}" destId="{570B2A85-D0D0-4160-B017-2B01560B4C68}" srcOrd="2" destOrd="0" presId="urn:microsoft.com/office/officeart/2005/8/layout/hProcess4"/>
    <dgm:cxn modelId="{B499414A-4A07-4ECA-A473-09FD8720DBD4}" type="presParOf" srcId="{F43694DF-B623-4859-BBF8-9CFA64AE9CCA}" destId="{CD905BAD-6162-4C2A-8988-306695BF0DDA}" srcOrd="3" destOrd="0" presId="urn:microsoft.com/office/officeart/2005/8/layout/hProcess4"/>
    <dgm:cxn modelId="{FB6DB0FD-1265-4E9C-AC37-E9231A8C94A0}" type="presParOf" srcId="{F43694DF-B623-4859-BBF8-9CFA64AE9CCA}" destId="{EF297AD4-9F6E-4390-9194-23EA58BB31F4}" srcOrd="4" destOrd="0" presId="urn:microsoft.com/office/officeart/2005/8/layout/hProcess4"/>
    <dgm:cxn modelId="{4E71FB9E-98EB-4F47-9119-745FF670DCCD}" type="presParOf" srcId="{D00F2D30-8496-4534-91A6-4A5FE060ED8A}" destId="{A21969AB-074A-4321-9D28-963AB1D7EBE7}" srcOrd="3" destOrd="0" presId="urn:microsoft.com/office/officeart/2005/8/layout/hProcess4"/>
    <dgm:cxn modelId="{575713BC-FD28-4A94-BC41-4EB527D7B552}" type="presParOf" srcId="{D00F2D30-8496-4534-91A6-4A5FE060ED8A}" destId="{F3BF27A1-BBFF-4D92-9CF1-B26EEE008B7F}" srcOrd="4" destOrd="0" presId="urn:microsoft.com/office/officeart/2005/8/layout/hProcess4"/>
    <dgm:cxn modelId="{7E8522C9-CE1D-4090-9FAB-F442A2194443}" type="presParOf" srcId="{F3BF27A1-BBFF-4D92-9CF1-B26EEE008B7F}" destId="{F39FDC59-C5A9-4F92-A08F-7D69EB93F641}" srcOrd="0" destOrd="0" presId="urn:microsoft.com/office/officeart/2005/8/layout/hProcess4"/>
    <dgm:cxn modelId="{6EB0A5ED-F317-499E-B1E8-021EE9379185}" type="presParOf" srcId="{F3BF27A1-BBFF-4D92-9CF1-B26EEE008B7F}" destId="{236297CE-FE27-4A29-B32B-3BEDC8F144EC}" srcOrd="1" destOrd="0" presId="urn:microsoft.com/office/officeart/2005/8/layout/hProcess4"/>
    <dgm:cxn modelId="{FA676C6D-19B5-4341-9A90-CC88F75E3677}" type="presParOf" srcId="{F3BF27A1-BBFF-4D92-9CF1-B26EEE008B7F}" destId="{5577D7F6-2942-4B74-A11E-A10E972336A2}" srcOrd="2" destOrd="0" presId="urn:microsoft.com/office/officeart/2005/8/layout/hProcess4"/>
    <dgm:cxn modelId="{8E6D894F-530C-49F9-82A5-4E4FEDC633BB}" type="presParOf" srcId="{F3BF27A1-BBFF-4D92-9CF1-B26EEE008B7F}" destId="{602DCF89-9F9F-415A-9318-FD4F9A60CD66}" srcOrd="3" destOrd="0" presId="urn:microsoft.com/office/officeart/2005/8/layout/hProcess4"/>
    <dgm:cxn modelId="{68B0A64A-EAD7-47A0-B6DC-1A13EB8FE7BB}" type="presParOf" srcId="{F3BF27A1-BBFF-4D92-9CF1-B26EEE008B7F}" destId="{82C13D7C-73C5-489A-BC9F-F09C67900F04}" srcOrd="4" destOrd="0" presId="urn:microsoft.com/office/officeart/2005/8/layout/hProcess4"/>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DACD2-6D9B-47C9-8C32-78A26EDD663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C0AB16A2-F56C-40B6-97DA-1E50735EF007}">
      <dgm:prSet phldrT="[文本]"/>
      <dgm:spPr/>
      <dgm:t>
        <a:bodyPr/>
        <a:lstStyle/>
        <a:p>
          <a:r>
            <a:rPr lang="zh-CN" altLang="en-US" dirty="0" smtClean="0"/>
            <a:t>语义搜索</a:t>
          </a:r>
          <a:endParaRPr lang="zh-CN" altLang="en-US" dirty="0"/>
        </a:p>
      </dgm:t>
    </dgm:pt>
    <dgm:pt modelId="{62DF3916-85E8-4942-B27A-823C7F3ECA7B}" type="parTrans" cxnId="{1D545ABE-5F54-4133-AE22-621E8A4FEF50}">
      <dgm:prSet/>
      <dgm:spPr/>
      <dgm:t>
        <a:bodyPr/>
        <a:lstStyle/>
        <a:p>
          <a:endParaRPr lang="zh-CN" altLang="en-US"/>
        </a:p>
      </dgm:t>
    </dgm:pt>
    <dgm:pt modelId="{3622030B-59D2-4530-B701-C85550D47040}" type="sibTrans" cxnId="{1D545ABE-5F54-4133-AE22-621E8A4FEF50}">
      <dgm:prSet/>
      <dgm:spPr/>
      <dgm:t>
        <a:bodyPr/>
        <a:lstStyle/>
        <a:p>
          <a:endParaRPr lang="zh-CN" altLang="en-US"/>
        </a:p>
      </dgm:t>
    </dgm:pt>
    <dgm:pt modelId="{56E85C4E-C3F6-49E9-887B-6F7611425400}">
      <dgm:prSet phldrT="[文本]"/>
      <dgm:spPr>
        <a:solidFill>
          <a:schemeClr val="accent3"/>
        </a:solidFill>
      </dgm:spPr>
      <dgm:t>
        <a:bodyPr/>
        <a:lstStyle/>
        <a:p>
          <a:r>
            <a:rPr lang="zh-CN" altLang="en-US" dirty="0" smtClean="0"/>
            <a:t>语义网</a:t>
          </a:r>
          <a:endParaRPr lang="zh-CN" altLang="en-US" dirty="0"/>
        </a:p>
      </dgm:t>
    </dgm:pt>
    <dgm:pt modelId="{8AD960B4-5D70-418A-AAD9-F8E54B5C4712}" type="parTrans" cxnId="{63EA5AE7-240F-4897-9834-16721D2B4DF1}">
      <dgm:prSet/>
      <dgm:spPr/>
      <dgm:t>
        <a:bodyPr/>
        <a:lstStyle/>
        <a:p>
          <a:endParaRPr lang="zh-CN" altLang="en-US"/>
        </a:p>
      </dgm:t>
    </dgm:pt>
    <dgm:pt modelId="{4D180E37-47E5-4CAD-9F43-D9CE51EE89C6}" type="sibTrans" cxnId="{63EA5AE7-240F-4897-9834-16721D2B4DF1}">
      <dgm:prSet/>
      <dgm:spPr/>
      <dgm:t>
        <a:bodyPr/>
        <a:lstStyle/>
        <a:p>
          <a:endParaRPr lang="zh-CN" altLang="en-US"/>
        </a:p>
      </dgm:t>
    </dgm:pt>
    <dgm:pt modelId="{D9BE0D4D-2542-4100-B508-E559D0020835}">
      <dgm:prSet phldrT="[文本]"/>
      <dgm:spPr>
        <a:solidFill>
          <a:schemeClr val="accent3"/>
        </a:solidFill>
      </dgm:spPr>
      <dgm:t>
        <a:bodyPr/>
        <a:lstStyle/>
        <a:p>
          <a:r>
            <a:rPr lang="en-US" altLang="zh-CN" dirty="0" smtClean="0"/>
            <a:t>RDF</a:t>
          </a:r>
          <a:endParaRPr lang="zh-CN" altLang="en-US" dirty="0"/>
        </a:p>
      </dgm:t>
    </dgm:pt>
    <dgm:pt modelId="{0492EC5B-729E-4E54-9C4F-C82C546A607D}" type="parTrans" cxnId="{2B2CD18E-AEB8-4E51-98E9-7B2A1353476B}">
      <dgm:prSet/>
      <dgm:spPr/>
      <dgm:t>
        <a:bodyPr/>
        <a:lstStyle/>
        <a:p>
          <a:endParaRPr lang="zh-CN" altLang="en-US"/>
        </a:p>
      </dgm:t>
    </dgm:pt>
    <dgm:pt modelId="{B622CD0B-687E-4BD5-A2CB-3498D0A84DA5}" type="sibTrans" cxnId="{2B2CD18E-AEB8-4E51-98E9-7B2A1353476B}">
      <dgm:prSet/>
      <dgm:spPr/>
      <dgm:t>
        <a:bodyPr/>
        <a:lstStyle/>
        <a:p>
          <a:endParaRPr lang="zh-CN" altLang="en-US"/>
        </a:p>
      </dgm:t>
    </dgm:pt>
    <dgm:pt modelId="{B29A3FE0-D46D-48F4-88DD-6C8EB3C7FF15}">
      <dgm:prSet phldrT="[文本]"/>
      <dgm:spPr>
        <a:solidFill>
          <a:schemeClr val="accent3"/>
        </a:solidFill>
      </dgm:spPr>
      <dgm:t>
        <a:bodyPr/>
        <a:lstStyle/>
        <a:p>
          <a:r>
            <a:rPr lang="zh-CN" altLang="en-US" dirty="0" smtClean="0"/>
            <a:t>知识库构建</a:t>
          </a:r>
          <a:endParaRPr lang="zh-CN" altLang="en-US" dirty="0"/>
        </a:p>
      </dgm:t>
    </dgm:pt>
    <dgm:pt modelId="{A16683E4-FA18-445E-8CE1-9190AF5D2E8E}" type="parTrans" cxnId="{2C26816C-853F-49FC-AF08-B1761B0DA442}">
      <dgm:prSet/>
      <dgm:spPr/>
      <dgm:t>
        <a:bodyPr/>
        <a:lstStyle/>
        <a:p>
          <a:endParaRPr lang="zh-CN" altLang="en-US"/>
        </a:p>
      </dgm:t>
    </dgm:pt>
    <dgm:pt modelId="{1C57720E-ED3C-4205-B170-1AFFAEE385C5}" type="sibTrans" cxnId="{2C26816C-853F-49FC-AF08-B1761B0DA442}">
      <dgm:prSet/>
      <dgm:spPr/>
      <dgm:t>
        <a:bodyPr/>
        <a:lstStyle/>
        <a:p>
          <a:endParaRPr lang="zh-CN" altLang="en-US"/>
        </a:p>
      </dgm:t>
    </dgm:pt>
    <dgm:pt modelId="{D7B29A9A-064D-4636-A8E6-44A5361865D8}">
      <dgm:prSet phldrT="[文本]"/>
      <dgm:spPr/>
      <dgm:t>
        <a:bodyPr/>
        <a:lstStyle/>
        <a:p>
          <a:r>
            <a:rPr lang="zh-CN" altLang="en-US" dirty="0" smtClean="0"/>
            <a:t>分词技术</a:t>
          </a:r>
          <a:endParaRPr lang="zh-CN" altLang="en-US" dirty="0"/>
        </a:p>
      </dgm:t>
    </dgm:pt>
    <dgm:pt modelId="{936F412D-C4AD-4E4E-AA84-8CA6526A086A}" type="parTrans" cxnId="{D71AD8C9-8865-475F-9A46-A4F6298E8C52}">
      <dgm:prSet/>
      <dgm:spPr/>
      <dgm:t>
        <a:bodyPr/>
        <a:lstStyle/>
        <a:p>
          <a:endParaRPr lang="zh-CN" altLang="en-US"/>
        </a:p>
      </dgm:t>
    </dgm:pt>
    <dgm:pt modelId="{629AA688-F4D3-4A8B-A256-0DD08A182218}" type="sibTrans" cxnId="{D71AD8C9-8865-475F-9A46-A4F6298E8C52}">
      <dgm:prSet/>
      <dgm:spPr/>
      <dgm:t>
        <a:bodyPr/>
        <a:lstStyle/>
        <a:p>
          <a:endParaRPr lang="zh-CN" altLang="en-US"/>
        </a:p>
      </dgm:t>
    </dgm:pt>
    <dgm:pt modelId="{C4B9B4F8-4BE2-43CC-BC5A-B4CA2AA90FAC}">
      <dgm:prSet phldrT="[文本]"/>
      <dgm:spPr/>
      <dgm:t>
        <a:bodyPr/>
        <a:lstStyle/>
        <a:p>
          <a:r>
            <a:rPr lang="zh-CN" altLang="en-US" dirty="0" smtClean="0"/>
            <a:t>标签技术</a:t>
          </a:r>
          <a:endParaRPr lang="zh-CN" altLang="en-US" dirty="0"/>
        </a:p>
      </dgm:t>
    </dgm:pt>
    <dgm:pt modelId="{28CF9BD6-50B4-4B63-BE99-5C64BB7B626E}" type="parTrans" cxnId="{B6769624-FF6E-4329-91B7-1375487A74B8}">
      <dgm:prSet/>
      <dgm:spPr/>
      <dgm:t>
        <a:bodyPr/>
        <a:lstStyle/>
        <a:p>
          <a:endParaRPr lang="zh-CN" altLang="en-US"/>
        </a:p>
      </dgm:t>
    </dgm:pt>
    <dgm:pt modelId="{2FC1BC32-9B9D-4B79-B96C-34727A68A41B}" type="sibTrans" cxnId="{B6769624-FF6E-4329-91B7-1375487A74B8}">
      <dgm:prSet/>
      <dgm:spPr/>
      <dgm:t>
        <a:bodyPr/>
        <a:lstStyle/>
        <a:p>
          <a:endParaRPr lang="zh-CN" altLang="en-US"/>
        </a:p>
      </dgm:t>
    </dgm:pt>
    <dgm:pt modelId="{FF726764-9D47-44F0-AF26-8BEDFBA7A4F8}" type="pres">
      <dgm:prSet presAssocID="{8BEDACD2-6D9B-47C9-8C32-78A26EDD663E}" presName="Name0" presStyleCnt="0">
        <dgm:presLayoutVars>
          <dgm:chMax val="1"/>
          <dgm:dir/>
          <dgm:animLvl val="ctr"/>
          <dgm:resizeHandles val="exact"/>
        </dgm:presLayoutVars>
      </dgm:prSet>
      <dgm:spPr/>
    </dgm:pt>
    <dgm:pt modelId="{0BC60DD4-EA6F-4830-A95B-6963A0AC4558}" type="pres">
      <dgm:prSet presAssocID="{C0AB16A2-F56C-40B6-97DA-1E50735EF007}" presName="centerShape" presStyleLbl="node0" presStyleIdx="0" presStyleCnt="1"/>
      <dgm:spPr/>
    </dgm:pt>
    <dgm:pt modelId="{4168F333-CD81-46F2-8B5C-399E422AD384}" type="pres">
      <dgm:prSet presAssocID="{8AD960B4-5D70-418A-AAD9-F8E54B5C4712}" presName="parTrans" presStyleLbl="sibTrans2D1" presStyleIdx="0" presStyleCnt="5"/>
      <dgm:spPr/>
    </dgm:pt>
    <dgm:pt modelId="{5944BE23-3769-46D6-A7E5-D6A99A7D9C90}" type="pres">
      <dgm:prSet presAssocID="{8AD960B4-5D70-418A-AAD9-F8E54B5C4712}" presName="connectorText" presStyleLbl="sibTrans2D1" presStyleIdx="0" presStyleCnt="5"/>
      <dgm:spPr/>
    </dgm:pt>
    <dgm:pt modelId="{653058C8-8B99-4BE0-A2B6-2B340F2260A3}" type="pres">
      <dgm:prSet presAssocID="{56E85C4E-C3F6-49E9-887B-6F7611425400}" presName="node" presStyleLbl="node1" presStyleIdx="0" presStyleCnt="5">
        <dgm:presLayoutVars>
          <dgm:bulletEnabled val="1"/>
        </dgm:presLayoutVars>
      </dgm:prSet>
      <dgm:spPr/>
    </dgm:pt>
    <dgm:pt modelId="{0D6C41A3-4508-4B34-BF75-3EA3D00BA333}" type="pres">
      <dgm:prSet presAssocID="{0492EC5B-729E-4E54-9C4F-C82C546A607D}" presName="parTrans" presStyleLbl="sibTrans2D1" presStyleIdx="1" presStyleCnt="5"/>
      <dgm:spPr/>
    </dgm:pt>
    <dgm:pt modelId="{C3E64BF8-2C5B-4D6F-8D02-1B63D632D917}" type="pres">
      <dgm:prSet presAssocID="{0492EC5B-729E-4E54-9C4F-C82C546A607D}" presName="connectorText" presStyleLbl="sibTrans2D1" presStyleIdx="1" presStyleCnt="5"/>
      <dgm:spPr/>
    </dgm:pt>
    <dgm:pt modelId="{211E563B-D8AA-4743-9BA0-FEF812BD7EFE}" type="pres">
      <dgm:prSet presAssocID="{D9BE0D4D-2542-4100-B508-E559D0020835}" presName="node" presStyleLbl="node1" presStyleIdx="1" presStyleCnt="5">
        <dgm:presLayoutVars>
          <dgm:bulletEnabled val="1"/>
        </dgm:presLayoutVars>
      </dgm:prSet>
      <dgm:spPr/>
      <dgm:t>
        <a:bodyPr/>
        <a:lstStyle/>
        <a:p>
          <a:endParaRPr lang="zh-CN" altLang="en-US"/>
        </a:p>
      </dgm:t>
    </dgm:pt>
    <dgm:pt modelId="{A76EB541-169A-4334-AD25-B2FA83F0EA6F}" type="pres">
      <dgm:prSet presAssocID="{A16683E4-FA18-445E-8CE1-9190AF5D2E8E}" presName="parTrans" presStyleLbl="sibTrans2D1" presStyleIdx="2" presStyleCnt="5"/>
      <dgm:spPr/>
    </dgm:pt>
    <dgm:pt modelId="{C15162BC-ED9A-4E74-BE98-0C74DA6E67D9}" type="pres">
      <dgm:prSet presAssocID="{A16683E4-FA18-445E-8CE1-9190AF5D2E8E}" presName="connectorText" presStyleLbl="sibTrans2D1" presStyleIdx="2" presStyleCnt="5"/>
      <dgm:spPr/>
    </dgm:pt>
    <dgm:pt modelId="{6C8F1EF7-375F-4E88-AD39-EA64AD6EECD7}" type="pres">
      <dgm:prSet presAssocID="{B29A3FE0-D46D-48F4-88DD-6C8EB3C7FF15}" presName="node" presStyleLbl="node1" presStyleIdx="2" presStyleCnt="5">
        <dgm:presLayoutVars>
          <dgm:bulletEnabled val="1"/>
        </dgm:presLayoutVars>
      </dgm:prSet>
      <dgm:spPr/>
      <dgm:t>
        <a:bodyPr/>
        <a:lstStyle/>
        <a:p>
          <a:endParaRPr lang="zh-CN" altLang="en-US"/>
        </a:p>
      </dgm:t>
    </dgm:pt>
    <dgm:pt modelId="{745CE593-EDA2-426F-BDC2-9A035EEB087A}" type="pres">
      <dgm:prSet presAssocID="{936F412D-C4AD-4E4E-AA84-8CA6526A086A}" presName="parTrans" presStyleLbl="sibTrans2D1" presStyleIdx="3" presStyleCnt="5"/>
      <dgm:spPr/>
    </dgm:pt>
    <dgm:pt modelId="{9EE6E8BA-E433-48F7-9023-3617CB880142}" type="pres">
      <dgm:prSet presAssocID="{936F412D-C4AD-4E4E-AA84-8CA6526A086A}" presName="connectorText" presStyleLbl="sibTrans2D1" presStyleIdx="3" presStyleCnt="5"/>
      <dgm:spPr/>
    </dgm:pt>
    <dgm:pt modelId="{3BA8C3CB-81C1-409E-9936-E4D4AC3EEAB6}" type="pres">
      <dgm:prSet presAssocID="{D7B29A9A-064D-4636-A8E6-44A5361865D8}" presName="node" presStyleLbl="node1" presStyleIdx="3" presStyleCnt="5">
        <dgm:presLayoutVars>
          <dgm:bulletEnabled val="1"/>
        </dgm:presLayoutVars>
      </dgm:prSet>
      <dgm:spPr/>
      <dgm:t>
        <a:bodyPr/>
        <a:lstStyle/>
        <a:p>
          <a:endParaRPr lang="zh-CN" altLang="en-US"/>
        </a:p>
      </dgm:t>
    </dgm:pt>
    <dgm:pt modelId="{D4AE089D-7562-4D47-AB76-4BE9552B9550}" type="pres">
      <dgm:prSet presAssocID="{28CF9BD6-50B4-4B63-BE99-5C64BB7B626E}" presName="parTrans" presStyleLbl="sibTrans2D1" presStyleIdx="4" presStyleCnt="5"/>
      <dgm:spPr/>
    </dgm:pt>
    <dgm:pt modelId="{3C7B5157-83D4-49DE-91F0-1D0AFF40A20B}" type="pres">
      <dgm:prSet presAssocID="{28CF9BD6-50B4-4B63-BE99-5C64BB7B626E}" presName="connectorText" presStyleLbl="sibTrans2D1" presStyleIdx="4" presStyleCnt="5"/>
      <dgm:spPr/>
    </dgm:pt>
    <dgm:pt modelId="{081681CB-AB84-45B1-AB67-46EB0C5B0A31}" type="pres">
      <dgm:prSet presAssocID="{C4B9B4F8-4BE2-43CC-BC5A-B4CA2AA90FAC}" presName="node" presStyleLbl="node1" presStyleIdx="4" presStyleCnt="5">
        <dgm:presLayoutVars>
          <dgm:bulletEnabled val="1"/>
        </dgm:presLayoutVars>
      </dgm:prSet>
      <dgm:spPr/>
    </dgm:pt>
  </dgm:ptLst>
  <dgm:cxnLst>
    <dgm:cxn modelId="{ED1E0106-73B0-45FE-A75A-92B152ECEA10}" type="presOf" srcId="{A16683E4-FA18-445E-8CE1-9190AF5D2E8E}" destId="{C15162BC-ED9A-4E74-BE98-0C74DA6E67D9}" srcOrd="1" destOrd="0" presId="urn:microsoft.com/office/officeart/2005/8/layout/radial5"/>
    <dgm:cxn modelId="{1D848FA1-A0E1-4C5E-B80E-861DDD4C50F5}" type="presOf" srcId="{936F412D-C4AD-4E4E-AA84-8CA6526A086A}" destId="{9EE6E8BA-E433-48F7-9023-3617CB880142}" srcOrd="1" destOrd="0" presId="urn:microsoft.com/office/officeart/2005/8/layout/radial5"/>
    <dgm:cxn modelId="{0B5091B1-BC94-4707-9886-D1908A4B6E01}" type="presOf" srcId="{A16683E4-FA18-445E-8CE1-9190AF5D2E8E}" destId="{A76EB541-169A-4334-AD25-B2FA83F0EA6F}" srcOrd="0" destOrd="0" presId="urn:microsoft.com/office/officeart/2005/8/layout/radial5"/>
    <dgm:cxn modelId="{85EE1638-6DD4-408C-B606-9396B5899495}" type="presOf" srcId="{0492EC5B-729E-4E54-9C4F-C82C546A607D}" destId="{C3E64BF8-2C5B-4D6F-8D02-1B63D632D917}" srcOrd="1" destOrd="0" presId="urn:microsoft.com/office/officeart/2005/8/layout/radial5"/>
    <dgm:cxn modelId="{538F798F-FC05-4F9F-99C8-161A30A195BF}" type="presOf" srcId="{C0AB16A2-F56C-40B6-97DA-1E50735EF007}" destId="{0BC60DD4-EA6F-4830-A95B-6963A0AC4558}" srcOrd="0" destOrd="0" presId="urn:microsoft.com/office/officeart/2005/8/layout/radial5"/>
    <dgm:cxn modelId="{E92018DB-9FB5-4FB3-AAD6-CB18E9B7ABA4}" type="presOf" srcId="{28CF9BD6-50B4-4B63-BE99-5C64BB7B626E}" destId="{3C7B5157-83D4-49DE-91F0-1D0AFF40A20B}" srcOrd="1" destOrd="0" presId="urn:microsoft.com/office/officeart/2005/8/layout/radial5"/>
    <dgm:cxn modelId="{0543F00C-EF53-4963-84DF-15049A5BB7E8}" type="presOf" srcId="{8BEDACD2-6D9B-47C9-8C32-78A26EDD663E}" destId="{FF726764-9D47-44F0-AF26-8BEDFBA7A4F8}" srcOrd="0" destOrd="0" presId="urn:microsoft.com/office/officeart/2005/8/layout/radial5"/>
    <dgm:cxn modelId="{B6769624-FF6E-4329-91B7-1375487A74B8}" srcId="{C0AB16A2-F56C-40B6-97DA-1E50735EF007}" destId="{C4B9B4F8-4BE2-43CC-BC5A-B4CA2AA90FAC}" srcOrd="4" destOrd="0" parTransId="{28CF9BD6-50B4-4B63-BE99-5C64BB7B626E}" sibTransId="{2FC1BC32-9B9D-4B79-B96C-34727A68A41B}"/>
    <dgm:cxn modelId="{8B317369-73B4-4A35-A099-64E7B1853E19}" type="presOf" srcId="{56E85C4E-C3F6-49E9-887B-6F7611425400}" destId="{653058C8-8B99-4BE0-A2B6-2B340F2260A3}" srcOrd="0" destOrd="0" presId="urn:microsoft.com/office/officeart/2005/8/layout/radial5"/>
    <dgm:cxn modelId="{47E87FF3-C356-4E1F-9F79-2FB2E3E1FE80}" type="presOf" srcId="{0492EC5B-729E-4E54-9C4F-C82C546A607D}" destId="{0D6C41A3-4508-4B34-BF75-3EA3D00BA333}" srcOrd="0" destOrd="0" presId="urn:microsoft.com/office/officeart/2005/8/layout/radial5"/>
    <dgm:cxn modelId="{31ED8761-4B8D-4BF4-A7BE-2009ECE7FC12}" type="presOf" srcId="{D7B29A9A-064D-4636-A8E6-44A5361865D8}" destId="{3BA8C3CB-81C1-409E-9936-E4D4AC3EEAB6}" srcOrd="0" destOrd="0" presId="urn:microsoft.com/office/officeart/2005/8/layout/radial5"/>
    <dgm:cxn modelId="{2B2CD18E-AEB8-4E51-98E9-7B2A1353476B}" srcId="{C0AB16A2-F56C-40B6-97DA-1E50735EF007}" destId="{D9BE0D4D-2542-4100-B508-E559D0020835}" srcOrd="1" destOrd="0" parTransId="{0492EC5B-729E-4E54-9C4F-C82C546A607D}" sibTransId="{B622CD0B-687E-4BD5-A2CB-3498D0A84DA5}"/>
    <dgm:cxn modelId="{C89FC424-D6F8-4372-8D27-B3B11B54603E}" type="presOf" srcId="{B29A3FE0-D46D-48F4-88DD-6C8EB3C7FF15}" destId="{6C8F1EF7-375F-4E88-AD39-EA64AD6EECD7}" srcOrd="0" destOrd="0" presId="urn:microsoft.com/office/officeart/2005/8/layout/radial5"/>
    <dgm:cxn modelId="{4A49BBAA-D1B3-4A88-A479-4A492EC72523}" type="presOf" srcId="{C4B9B4F8-4BE2-43CC-BC5A-B4CA2AA90FAC}" destId="{081681CB-AB84-45B1-AB67-46EB0C5B0A31}" srcOrd="0" destOrd="0" presId="urn:microsoft.com/office/officeart/2005/8/layout/radial5"/>
    <dgm:cxn modelId="{97DD49F3-FFF4-4377-A3D2-40EC510D8DFB}" type="presOf" srcId="{28CF9BD6-50B4-4B63-BE99-5C64BB7B626E}" destId="{D4AE089D-7562-4D47-AB76-4BE9552B9550}" srcOrd="0" destOrd="0" presId="urn:microsoft.com/office/officeart/2005/8/layout/radial5"/>
    <dgm:cxn modelId="{1D545ABE-5F54-4133-AE22-621E8A4FEF50}" srcId="{8BEDACD2-6D9B-47C9-8C32-78A26EDD663E}" destId="{C0AB16A2-F56C-40B6-97DA-1E50735EF007}" srcOrd="0" destOrd="0" parTransId="{62DF3916-85E8-4942-B27A-823C7F3ECA7B}" sibTransId="{3622030B-59D2-4530-B701-C85550D47040}"/>
    <dgm:cxn modelId="{B5DA7950-CE1A-4DD8-85AD-6D7ED2670B77}" type="presOf" srcId="{D9BE0D4D-2542-4100-B508-E559D0020835}" destId="{211E563B-D8AA-4743-9BA0-FEF812BD7EFE}" srcOrd="0" destOrd="0" presId="urn:microsoft.com/office/officeart/2005/8/layout/radial5"/>
    <dgm:cxn modelId="{8B70B83F-EEC6-497C-B7EC-04FF7A2FA105}" type="presOf" srcId="{8AD960B4-5D70-418A-AAD9-F8E54B5C4712}" destId="{4168F333-CD81-46F2-8B5C-399E422AD384}" srcOrd="0" destOrd="0" presId="urn:microsoft.com/office/officeart/2005/8/layout/radial5"/>
    <dgm:cxn modelId="{92EA9215-C640-458F-840C-5F92B5B18C1C}" type="presOf" srcId="{8AD960B4-5D70-418A-AAD9-F8E54B5C4712}" destId="{5944BE23-3769-46D6-A7E5-D6A99A7D9C90}" srcOrd="1" destOrd="0" presId="urn:microsoft.com/office/officeart/2005/8/layout/radial5"/>
    <dgm:cxn modelId="{D71AD8C9-8865-475F-9A46-A4F6298E8C52}" srcId="{C0AB16A2-F56C-40B6-97DA-1E50735EF007}" destId="{D7B29A9A-064D-4636-A8E6-44A5361865D8}" srcOrd="3" destOrd="0" parTransId="{936F412D-C4AD-4E4E-AA84-8CA6526A086A}" sibTransId="{629AA688-F4D3-4A8B-A256-0DD08A182218}"/>
    <dgm:cxn modelId="{2C26816C-853F-49FC-AF08-B1761B0DA442}" srcId="{C0AB16A2-F56C-40B6-97DA-1E50735EF007}" destId="{B29A3FE0-D46D-48F4-88DD-6C8EB3C7FF15}" srcOrd="2" destOrd="0" parTransId="{A16683E4-FA18-445E-8CE1-9190AF5D2E8E}" sibTransId="{1C57720E-ED3C-4205-B170-1AFFAEE385C5}"/>
    <dgm:cxn modelId="{63EA5AE7-240F-4897-9834-16721D2B4DF1}" srcId="{C0AB16A2-F56C-40B6-97DA-1E50735EF007}" destId="{56E85C4E-C3F6-49E9-887B-6F7611425400}" srcOrd="0" destOrd="0" parTransId="{8AD960B4-5D70-418A-AAD9-F8E54B5C4712}" sibTransId="{4D180E37-47E5-4CAD-9F43-D9CE51EE89C6}"/>
    <dgm:cxn modelId="{610664D1-412A-4631-A026-F9643435D651}" type="presOf" srcId="{936F412D-C4AD-4E4E-AA84-8CA6526A086A}" destId="{745CE593-EDA2-426F-BDC2-9A035EEB087A}" srcOrd="0" destOrd="0" presId="urn:microsoft.com/office/officeart/2005/8/layout/radial5"/>
    <dgm:cxn modelId="{C66AA937-2138-436D-930F-8F5E9424DA0A}" type="presParOf" srcId="{FF726764-9D47-44F0-AF26-8BEDFBA7A4F8}" destId="{0BC60DD4-EA6F-4830-A95B-6963A0AC4558}" srcOrd="0" destOrd="0" presId="urn:microsoft.com/office/officeart/2005/8/layout/radial5"/>
    <dgm:cxn modelId="{339F5925-EB1F-4932-BB62-64FC4EF5DC96}" type="presParOf" srcId="{FF726764-9D47-44F0-AF26-8BEDFBA7A4F8}" destId="{4168F333-CD81-46F2-8B5C-399E422AD384}" srcOrd="1" destOrd="0" presId="urn:microsoft.com/office/officeart/2005/8/layout/radial5"/>
    <dgm:cxn modelId="{9E778CBD-872D-41B3-99BE-98652DB5D96F}" type="presParOf" srcId="{4168F333-CD81-46F2-8B5C-399E422AD384}" destId="{5944BE23-3769-46D6-A7E5-D6A99A7D9C90}" srcOrd="0" destOrd="0" presId="urn:microsoft.com/office/officeart/2005/8/layout/radial5"/>
    <dgm:cxn modelId="{6D65B238-010A-4122-A939-5342E670C808}" type="presParOf" srcId="{FF726764-9D47-44F0-AF26-8BEDFBA7A4F8}" destId="{653058C8-8B99-4BE0-A2B6-2B340F2260A3}" srcOrd="2" destOrd="0" presId="urn:microsoft.com/office/officeart/2005/8/layout/radial5"/>
    <dgm:cxn modelId="{0372BC17-5818-41FE-A815-F1F2C1BD8ABF}" type="presParOf" srcId="{FF726764-9D47-44F0-AF26-8BEDFBA7A4F8}" destId="{0D6C41A3-4508-4B34-BF75-3EA3D00BA333}" srcOrd="3" destOrd="0" presId="urn:microsoft.com/office/officeart/2005/8/layout/radial5"/>
    <dgm:cxn modelId="{C8144CDB-9B13-4FBE-A051-3C0C1057DFF9}" type="presParOf" srcId="{0D6C41A3-4508-4B34-BF75-3EA3D00BA333}" destId="{C3E64BF8-2C5B-4D6F-8D02-1B63D632D917}" srcOrd="0" destOrd="0" presId="urn:microsoft.com/office/officeart/2005/8/layout/radial5"/>
    <dgm:cxn modelId="{40A53ACB-9301-49E0-96E8-E84963BE52C0}" type="presParOf" srcId="{FF726764-9D47-44F0-AF26-8BEDFBA7A4F8}" destId="{211E563B-D8AA-4743-9BA0-FEF812BD7EFE}" srcOrd="4" destOrd="0" presId="urn:microsoft.com/office/officeart/2005/8/layout/radial5"/>
    <dgm:cxn modelId="{F3E9DC83-CB36-44A7-B4D7-9AFD63677EA0}" type="presParOf" srcId="{FF726764-9D47-44F0-AF26-8BEDFBA7A4F8}" destId="{A76EB541-169A-4334-AD25-B2FA83F0EA6F}" srcOrd="5" destOrd="0" presId="urn:microsoft.com/office/officeart/2005/8/layout/radial5"/>
    <dgm:cxn modelId="{48E6E4A7-6259-43E4-9619-16ADCC3A0B75}" type="presParOf" srcId="{A76EB541-169A-4334-AD25-B2FA83F0EA6F}" destId="{C15162BC-ED9A-4E74-BE98-0C74DA6E67D9}" srcOrd="0" destOrd="0" presId="urn:microsoft.com/office/officeart/2005/8/layout/radial5"/>
    <dgm:cxn modelId="{8028A141-8B80-4F8B-9243-B32C70D8497F}" type="presParOf" srcId="{FF726764-9D47-44F0-AF26-8BEDFBA7A4F8}" destId="{6C8F1EF7-375F-4E88-AD39-EA64AD6EECD7}" srcOrd="6" destOrd="0" presId="urn:microsoft.com/office/officeart/2005/8/layout/radial5"/>
    <dgm:cxn modelId="{1AFADD6E-11F0-4AED-802D-B1A7819119A2}" type="presParOf" srcId="{FF726764-9D47-44F0-AF26-8BEDFBA7A4F8}" destId="{745CE593-EDA2-426F-BDC2-9A035EEB087A}" srcOrd="7" destOrd="0" presId="urn:microsoft.com/office/officeart/2005/8/layout/radial5"/>
    <dgm:cxn modelId="{76EE24B5-3528-4345-90F6-4B6F399FC7DB}" type="presParOf" srcId="{745CE593-EDA2-426F-BDC2-9A035EEB087A}" destId="{9EE6E8BA-E433-48F7-9023-3617CB880142}" srcOrd="0" destOrd="0" presId="urn:microsoft.com/office/officeart/2005/8/layout/radial5"/>
    <dgm:cxn modelId="{A879D7E9-9A4E-4C93-8CA4-C2618C625C09}" type="presParOf" srcId="{FF726764-9D47-44F0-AF26-8BEDFBA7A4F8}" destId="{3BA8C3CB-81C1-409E-9936-E4D4AC3EEAB6}" srcOrd="8" destOrd="0" presId="urn:microsoft.com/office/officeart/2005/8/layout/radial5"/>
    <dgm:cxn modelId="{0634AD36-E9A5-4BE2-B204-005BC733C420}" type="presParOf" srcId="{FF726764-9D47-44F0-AF26-8BEDFBA7A4F8}" destId="{D4AE089D-7562-4D47-AB76-4BE9552B9550}" srcOrd="9" destOrd="0" presId="urn:microsoft.com/office/officeart/2005/8/layout/radial5"/>
    <dgm:cxn modelId="{3005CD32-9F75-47D3-A642-FFCA513ED202}" type="presParOf" srcId="{D4AE089D-7562-4D47-AB76-4BE9552B9550}" destId="{3C7B5157-83D4-49DE-91F0-1D0AFF40A20B}" srcOrd="0" destOrd="0" presId="urn:microsoft.com/office/officeart/2005/8/layout/radial5"/>
    <dgm:cxn modelId="{E4DD5A0B-6602-4B19-810D-3D852980DBFC}" type="presParOf" srcId="{FF726764-9D47-44F0-AF26-8BEDFBA7A4F8}" destId="{081681CB-AB84-45B1-AB67-46EB0C5B0A31}" srcOrd="10"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177A45-218F-4C7A-A423-98FCFE7E65C1}"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EE40E0E0-8B2D-4E52-92DB-4EB5ABBB7EDB}">
      <dgm:prSet phldrT="[文本]"/>
      <dgm:spPr/>
      <dgm:t>
        <a:bodyPr/>
        <a:lstStyle/>
        <a:p>
          <a:r>
            <a:rPr lang="en-US" altLang="zh-CN" dirty="0" smtClean="0"/>
            <a:t>RDF</a:t>
          </a:r>
          <a:r>
            <a:rPr lang="zh-CN" altLang="en-US" dirty="0" smtClean="0"/>
            <a:t>存储方式</a:t>
          </a:r>
          <a:endParaRPr lang="zh-CN" altLang="en-US" dirty="0"/>
        </a:p>
      </dgm:t>
    </dgm:pt>
    <dgm:pt modelId="{6CBD321A-C19A-4AA3-9787-8FA40D078347}" type="parTrans" cxnId="{0FE86125-383B-4B23-90AC-66C925598F8B}">
      <dgm:prSet/>
      <dgm:spPr/>
      <dgm:t>
        <a:bodyPr/>
        <a:lstStyle/>
        <a:p>
          <a:endParaRPr lang="zh-CN" altLang="en-US"/>
        </a:p>
      </dgm:t>
    </dgm:pt>
    <dgm:pt modelId="{4EF1A500-2EF8-4204-A7C5-B6F4132FBC23}" type="sibTrans" cxnId="{0FE86125-383B-4B23-90AC-66C925598F8B}">
      <dgm:prSet/>
      <dgm:spPr/>
      <dgm:t>
        <a:bodyPr/>
        <a:lstStyle/>
        <a:p>
          <a:endParaRPr lang="zh-CN" altLang="en-US"/>
        </a:p>
      </dgm:t>
    </dgm:pt>
    <dgm:pt modelId="{EC4ED4E1-F895-457D-A601-E93F8F4B5D6E}">
      <dgm:prSet phldrT="[文本]"/>
      <dgm:spPr/>
      <dgm:t>
        <a:bodyPr/>
        <a:lstStyle/>
        <a:p>
          <a:r>
            <a:rPr lang="zh-CN" altLang="en-US" dirty="0" smtClean="0"/>
            <a:t>基于内存</a:t>
          </a:r>
          <a:endParaRPr lang="zh-CN" altLang="en-US" dirty="0"/>
        </a:p>
      </dgm:t>
    </dgm:pt>
    <dgm:pt modelId="{27BA7ABA-9EBC-4179-BC21-5E695D7D5337}" type="parTrans" cxnId="{955F5488-6868-4F03-812F-BF2EB5361513}">
      <dgm:prSet/>
      <dgm:spPr/>
      <dgm:t>
        <a:bodyPr/>
        <a:lstStyle/>
        <a:p>
          <a:endParaRPr lang="zh-CN" altLang="en-US"/>
        </a:p>
      </dgm:t>
    </dgm:pt>
    <dgm:pt modelId="{32B55004-DC18-432C-9BAA-24934AD34AEE}" type="sibTrans" cxnId="{955F5488-6868-4F03-812F-BF2EB5361513}">
      <dgm:prSet/>
      <dgm:spPr/>
      <dgm:t>
        <a:bodyPr/>
        <a:lstStyle/>
        <a:p>
          <a:endParaRPr lang="zh-CN" altLang="en-US"/>
        </a:p>
      </dgm:t>
    </dgm:pt>
    <dgm:pt modelId="{67177DB7-B956-4A24-BDF0-DBEAC9AA9183}">
      <dgm:prSet phldrT="[文本]"/>
      <dgm:spPr/>
      <dgm:t>
        <a:bodyPr/>
        <a:lstStyle/>
        <a:p>
          <a:r>
            <a:rPr lang="zh-CN" altLang="en-US" dirty="0" smtClean="0"/>
            <a:t>基于关系型数据库</a:t>
          </a:r>
          <a:endParaRPr lang="zh-CN" altLang="en-US" dirty="0"/>
        </a:p>
      </dgm:t>
    </dgm:pt>
    <dgm:pt modelId="{A45A848F-FB89-485E-B2F8-475F4FE901F8}" type="parTrans" cxnId="{BC8E38A3-AAE8-4745-93F0-7906272CADE4}">
      <dgm:prSet/>
      <dgm:spPr/>
      <dgm:t>
        <a:bodyPr/>
        <a:lstStyle/>
        <a:p>
          <a:endParaRPr lang="zh-CN" altLang="en-US"/>
        </a:p>
      </dgm:t>
    </dgm:pt>
    <dgm:pt modelId="{F097BA4B-F087-46E6-94D7-ADA360094949}" type="sibTrans" cxnId="{BC8E38A3-AAE8-4745-93F0-7906272CADE4}">
      <dgm:prSet/>
      <dgm:spPr/>
      <dgm:t>
        <a:bodyPr/>
        <a:lstStyle/>
        <a:p>
          <a:endParaRPr lang="zh-CN" altLang="en-US"/>
        </a:p>
      </dgm:t>
    </dgm:pt>
    <dgm:pt modelId="{132CAA97-1D70-4784-A228-29A743521271}">
      <dgm:prSet phldrT="[文本]"/>
      <dgm:spPr/>
      <dgm:t>
        <a:bodyPr/>
        <a:lstStyle/>
        <a:p>
          <a:r>
            <a:rPr lang="zh-CN" altLang="en-US" dirty="0" smtClean="0"/>
            <a:t>基于文件</a:t>
          </a:r>
          <a:endParaRPr lang="zh-CN" altLang="en-US" dirty="0"/>
        </a:p>
      </dgm:t>
    </dgm:pt>
    <dgm:pt modelId="{80F1C697-2F16-424B-AB97-7064A5626718}" type="parTrans" cxnId="{01CF0ED9-F36E-4348-B117-10ABA7E3C7C4}">
      <dgm:prSet/>
      <dgm:spPr/>
      <dgm:t>
        <a:bodyPr/>
        <a:lstStyle/>
        <a:p>
          <a:endParaRPr lang="zh-CN" altLang="en-US"/>
        </a:p>
      </dgm:t>
    </dgm:pt>
    <dgm:pt modelId="{0084BD38-7FE2-44D5-9820-DE79E93ECF89}" type="sibTrans" cxnId="{01CF0ED9-F36E-4348-B117-10ABA7E3C7C4}">
      <dgm:prSet/>
      <dgm:spPr/>
      <dgm:t>
        <a:bodyPr/>
        <a:lstStyle/>
        <a:p>
          <a:endParaRPr lang="zh-CN" altLang="en-US"/>
        </a:p>
      </dgm:t>
    </dgm:pt>
    <dgm:pt modelId="{65EAFC8A-6D39-404A-8E2B-CD70587C5D30}" type="pres">
      <dgm:prSet presAssocID="{33177A45-218F-4C7A-A423-98FCFE7E65C1}" presName="Name0" presStyleCnt="0">
        <dgm:presLayoutVars>
          <dgm:chMax val="1"/>
          <dgm:dir/>
          <dgm:animLvl val="ctr"/>
          <dgm:resizeHandles val="exact"/>
        </dgm:presLayoutVars>
      </dgm:prSet>
      <dgm:spPr/>
    </dgm:pt>
    <dgm:pt modelId="{A392E955-7236-4623-9FE1-A3A40E063379}" type="pres">
      <dgm:prSet presAssocID="{EE40E0E0-8B2D-4E52-92DB-4EB5ABBB7EDB}" presName="centerShape" presStyleLbl="node0" presStyleIdx="0" presStyleCnt="1" custScaleX="183097"/>
      <dgm:spPr/>
    </dgm:pt>
    <dgm:pt modelId="{20BCDB18-17E6-4078-91B8-0905516D58C6}" type="pres">
      <dgm:prSet presAssocID="{27BA7ABA-9EBC-4179-BC21-5E695D7D5337}" presName="parTrans" presStyleLbl="sibTrans2D1" presStyleIdx="0" presStyleCnt="3"/>
      <dgm:spPr/>
    </dgm:pt>
    <dgm:pt modelId="{DD2A0C68-7076-45C9-893E-B589CF138CC1}" type="pres">
      <dgm:prSet presAssocID="{27BA7ABA-9EBC-4179-BC21-5E695D7D5337}" presName="connectorText" presStyleLbl="sibTrans2D1" presStyleIdx="0" presStyleCnt="3"/>
      <dgm:spPr/>
    </dgm:pt>
    <dgm:pt modelId="{06761CC1-FE5D-4DDF-B9C5-8A0285516EE4}" type="pres">
      <dgm:prSet presAssocID="{EC4ED4E1-F895-457D-A601-E93F8F4B5D6E}" presName="node" presStyleLbl="node1" presStyleIdx="0" presStyleCnt="3" custScaleX="171150">
        <dgm:presLayoutVars>
          <dgm:bulletEnabled val="1"/>
        </dgm:presLayoutVars>
      </dgm:prSet>
      <dgm:spPr/>
    </dgm:pt>
    <dgm:pt modelId="{D50434D0-0F1B-4D22-9896-AC27F30BDAAD}" type="pres">
      <dgm:prSet presAssocID="{A45A848F-FB89-485E-B2F8-475F4FE901F8}" presName="parTrans" presStyleLbl="sibTrans2D1" presStyleIdx="1" presStyleCnt="3"/>
      <dgm:spPr/>
    </dgm:pt>
    <dgm:pt modelId="{AE0F5C1E-E090-4B06-B060-49C00E05A7D8}" type="pres">
      <dgm:prSet presAssocID="{A45A848F-FB89-485E-B2F8-475F4FE901F8}" presName="connectorText" presStyleLbl="sibTrans2D1" presStyleIdx="1" presStyleCnt="3"/>
      <dgm:spPr/>
    </dgm:pt>
    <dgm:pt modelId="{6E9605C0-B51C-49CE-864A-853209350927}" type="pres">
      <dgm:prSet presAssocID="{67177DB7-B956-4A24-BDF0-DBEAC9AA9183}" presName="node" presStyleLbl="node1" presStyleIdx="1" presStyleCnt="3" custScaleX="140648" custRadScaleRad="149185" custRadScaleInc="-52315">
        <dgm:presLayoutVars>
          <dgm:bulletEnabled val="1"/>
        </dgm:presLayoutVars>
      </dgm:prSet>
      <dgm:spPr/>
    </dgm:pt>
    <dgm:pt modelId="{454A1926-2616-405D-A9E6-940DB531E03E}" type="pres">
      <dgm:prSet presAssocID="{80F1C697-2F16-424B-AB97-7064A5626718}" presName="parTrans" presStyleLbl="sibTrans2D1" presStyleIdx="2" presStyleCnt="3"/>
      <dgm:spPr/>
    </dgm:pt>
    <dgm:pt modelId="{53492482-9BB8-43A1-BCC8-5A858FA35AC2}" type="pres">
      <dgm:prSet presAssocID="{80F1C697-2F16-424B-AB97-7064A5626718}" presName="connectorText" presStyleLbl="sibTrans2D1" presStyleIdx="2" presStyleCnt="3"/>
      <dgm:spPr/>
    </dgm:pt>
    <dgm:pt modelId="{29C049B2-5CA2-4EF5-B79B-58FC742A35B4}" type="pres">
      <dgm:prSet presAssocID="{132CAA97-1D70-4784-A228-29A743521271}" presName="node" presStyleLbl="node1" presStyleIdx="2" presStyleCnt="3" custScaleX="139370" custRadScaleRad="161233" custRadScaleInc="52142">
        <dgm:presLayoutVars>
          <dgm:bulletEnabled val="1"/>
        </dgm:presLayoutVars>
      </dgm:prSet>
      <dgm:spPr/>
    </dgm:pt>
  </dgm:ptLst>
  <dgm:cxnLst>
    <dgm:cxn modelId="{BC8E38A3-AAE8-4745-93F0-7906272CADE4}" srcId="{EE40E0E0-8B2D-4E52-92DB-4EB5ABBB7EDB}" destId="{67177DB7-B956-4A24-BDF0-DBEAC9AA9183}" srcOrd="1" destOrd="0" parTransId="{A45A848F-FB89-485E-B2F8-475F4FE901F8}" sibTransId="{F097BA4B-F087-46E6-94D7-ADA360094949}"/>
    <dgm:cxn modelId="{1FDFB2EE-8C62-4E7B-B517-7FAE8BCCA636}" type="presOf" srcId="{EE40E0E0-8B2D-4E52-92DB-4EB5ABBB7EDB}" destId="{A392E955-7236-4623-9FE1-A3A40E063379}" srcOrd="0" destOrd="0" presId="urn:microsoft.com/office/officeart/2005/8/layout/radial5"/>
    <dgm:cxn modelId="{01CF0ED9-F36E-4348-B117-10ABA7E3C7C4}" srcId="{EE40E0E0-8B2D-4E52-92DB-4EB5ABBB7EDB}" destId="{132CAA97-1D70-4784-A228-29A743521271}" srcOrd="2" destOrd="0" parTransId="{80F1C697-2F16-424B-AB97-7064A5626718}" sibTransId="{0084BD38-7FE2-44D5-9820-DE79E93ECF89}"/>
    <dgm:cxn modelId="{03A9BB4F-E14D-4FDF-8D1D-FC5D09D49397}" type="presOf" srcId="{80F1C697-2F16-424B-AB97-7064A5626718}" destId="{53492482-9BB8-43A1-BCC8-5A858FA35AC2}" srcOrd="1" destOrd="0" presId="urn:microsoft.com/office/officeart/2005/8/layout/radial5"/>
    <dgm:cxn modelId="{6CC671DD-F22B-41FE-91CE-92E81D660708}" type="presOf" srcId="{EC4ED4E1-F895-457D-A601-E93F8F4B5D6E}" destId="{06761CC1-FE5D-4DDF-B9C5-8A0285516EE4}" srcOrd="0" destOrd="0" presId="urn:microsoft.com/office/officeart/2005/8/layout/radial5"/>
    <dgm:cxn modelId="{F26895A2-8F83-4894-9287-D2C530E65344}" type="presOf" srcId="{A45A848F-FB89-485E-B2F8-475F4FE901F8}" destId="{AE0F5C1E-E090-4B06-B060-49C00E05A7D8}" srcOrd="1" destOrd="0" presId="urn:microsoft.com/office/officeart/2005/8/layout/radial5"/>
    <dgm:cxn modelId="{877A67E6-B923-42CA-9CF8-324015B10E77}" type="presOf" srcId="{33177A45-218F-4C7A-A423-98FCFE7E65C1}" destId="{65EAFC8A-6D39-404A-8E2B-CD70587C5D30}" srcOrd="0" destOrd="0" presId="urn:microsoft.com/office/officeart/2005/8/layout/radial5"/>
    <dgm:cxn modelId="{FF76A1DE-B651-4B2B-A996-8F7F1A8F572C}" type="presOf" srcId="{27BA7ABA-9EBC-4179-BC21-5E695D7D5337}" destId="{20BCDB18-17E6-4078-91B8-0905516D58C6}" srcOrd="0" destOrd="0" presId="urn:microsoft.com/office/officeart/2005/8/layout/radial5"/>
    <dgm:cxn modelId="{DC4D4E1A-F8D6-4B64-B8B1-FD5877F1DCCD}" type="presOf" srcId="{80F1C697-2F16-424B-AB97-7064A5626718}" destId="{454A1926-2616-405D-A9E6-940DB531E03E}" srcOrd="0" destOrd="0" presId="urn:microsoft.com/office/officeart/2005/8/layout/radial5"/>
    <dgm:cxn modelId="{DA6B83FD-8BE0-4E7C-8F1A-F720BAE20955}" type="presOf" srcId="{132CAA97-1D70-4784-A228-29A743521271}" destId="{29C049B2-5CA2-4EF5-B79B-58FC742A35B4}" srcOrd="0" destOrd="0" presId="urn:microsoft.com/office/officeart/2005/8/layout/radial5"/>
    <dgm:cxn modelId="{955F5488-6868-4F03-812F-BF2EB5361513}" srcId="{EE40E0E0-8B2D-4E52-92DB-4EB5ABBB7EDB}" destId="{EC4ED4E1-F895-457D-A601-E93F8F4B5D6E}" srcOrd="0" destOrd="0" parTransId="{27BA7ABA-9EBC-4179-BC21-5E695D7D5337}" sibTransId="{32B55004-DC18-432C-9BAA-24934AD34AEE}"/>
    <dgm:cxn modelId="{00AD2007-3B2D-4C18-9338-23BB7360783E}" type="presOf" srcId="{A45A848F-FB89-485E-B2F8-475F4FE901F8}" destId="{D50434D0-0F1B-4D22-9896-AC27F30BDAAD}" srcOrd="0" destOrd="0" presId="urn:microsoft.com/office/officeart/2005/8/layout/radial5"/>
    <dgm:cxn modelId="{0FE86125-383B-4B23-90AC-66C925598F8B}" srcId="{33177A45-218F-4C7A-A423-98FCFE7E65C1}" destId="{EE40E0E0-8B2D-4E52-92DB-4EB5ABBB7EDB}" srcOrd="0" destOrd="0" parTransId="{6CBD321A-C19A-4AA3-9787-8FA40D078347}" sibTransId="{4EF1A500-2EF8-4204-A7C5-B6F4132FBC23}"/>
    <dgm:cxn modelId="{25E9FF2D-6B9D-4099-8DFE-200027508E26}" type="presOf" srcId="{67177DB7-B956-4A24-BDF0-DBEAC9AA9183}" destId="{6E9605C0-B51C-49CE-864A-853209350927}" srcOrd="0" destOrd="0" presId="urn:microsoft.com/office/officeart/2005/8/layout/radial5"/>
    <dgm:cxn modelId="{22ED0763-44CC-408D-BED2-36EA9B258D06}" type="presOf" srcId="{27BA7ABA-9EBC-4179-BC21-5E695D7D5337}" destId="{DD2A0C68-7076-45C9-893E-B589CF138CC1}" srcOrd="1" destOrd="0" presId="urn:microsoft.com/office/officeart/2005/8/layout/radial5"/>
    <dgm:cxn modelId="{CF9FBC4B-3C8D-4EA3-90A6-E9A8E32543DB}" type="presParOf" srcId="{65EAFC8A-6D39-404A-8E2B-CD70587C5D30}" destId="{A392E955-7236-4623-9FE1-A3A40E063379}" srcOrd="0" destOrd="0" presId="urn:microsoft.com/office/officeart/2005/8/layout/radial5"/>
    <dgm:cxn modelId="{D09BF158-50D8-42BF-9B21-DE02F1A01335}" type="presParOf" srcId="{65EAFC8A-6D39-404A-8E2B-CD70587C5D30}" destId="{20BCDB18-17E6-4078-91B8-0905516D58C6}" srcOrd="1" destOrd="0" presId="urn:microsoft.com/office/officeart/2005/8/layout/radial5"/>
    <dgm:cxn modelId="{BE017A6D-81FB-4067-9F91-109FCD4AC740}" type="presParOf" srcId="{20BCDB18-17E6-4078-91B8-0905516D58C6}" destId="{DD2A0C68-7076-45C9-893E-B589CF138CC1}" srcOrd="0" destOrd="0" presId="urn:microsoft.com/office/officeart/2005/8/layout/radial5"/>
    <dgm:cxn modelId="{53859E18-F040-40A4-8FEF-14F77EE466BE}" type="presParOf" srcId="{65EAFC8A-6D39-404A-8E2B-CD70587C5D30}" destId="{06761CC1-FE5D-4DDF-B9C5-8A0285516EE4}" srcOrd="2" destOrd="0" presId="urn:microsoft.com/office/officeart/2005/8/layout/radial5"/>
    <dgm:cxn modelId="{4B22D125-BBCF-4AC2-BBCD-BF926B4655D7}" type="presParOf" srcId="{65EAFC8A-6D39-404A-8E2B-CD70587C5D30}" destId="{D50434D0-0F1B-4D22-9896-AC27F30BDAAD}" srcOrd="3" destOrd="0" presId="urn:microsoft.com/office/officeart/2005/8/layout/radial5"/>
    <dgm:cxn modelId="{9E2E1C1E-3F7D-4011-8C4C-B7409A5948E2}" type="presParOf" srcId="{D50434D0-0F1B-4D22-9896-AC27F30BDAAD}" destId="{AE0F5C1E-E090-4B06-B060-49C00E05A7D8}" srcOrd="0" destOrd="0" presId="urn:microsoft.com/office/officeart/2005/8/layout/radial5"/>
    <dgm:cxn modelId="{C69ADFA7-57ED-43AD-B467-704B8F9250EB}" type="presParOf" srcId="{65EAFC8A-6D39-404A-8E2B-CD70587C5D30}" destId="{6E9605C0-B51C-49CE-864A-853209350927}" srcOrd="4" destOrd="0" presId="urn:microsoft.com/office/officeart/2005/8/layout/radial5"/>
    <dgm:cxn modelId="{D7DD943A-F99F-469B-A1A5-4B4D815AE65A}" type="presParOf" srcId="{65EAFC8A-6D39-404A-8E2B-CD70587C5D30}" destId="{454A1926-2616-405D-A9E6-940DB531E03E}" srcOrd="5" destOrd="0" presId="urn:microsoft.com/office/officeart/2005/8/layout/radial5"/>
    <dgm:cxn modelId="{C88A01A2-E571-4E1D-8364-4ADBF7C2C06B}" type="presParOf" srcId="{454A1926-2616-405D-A9E6-940DB531E03E}" destId="{53492482-9BB8-43A1-BCC8-5A858FA35AC2}" srcOrd="0" destOrd="0" presId="urn:microsoft.com/office/officeart/2005/8/layout/radial5"/>
    <dgm:cxn modelId="{AC9CB7BC-14F8-46C5-81F2-7E874D8D63DD}" type="presParOf" srcId="{65EAFC8A-6D39-404A-8E2B-CD70587C5D30}" destId="{29C049B2-5CA2-4EF5-B79B-58FC742A35B4}"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177A45-218F-4C7A-A423-98FCFE7E65C1}"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EE40E0E0-8B2D-4E52-92DB-4EB5ABBB7EDB}">
      <dgm:prSet phldrT="[文本]"/>
      <dgm:spPr/>
      <dgm:t>
        <a:bodyPr/>
        <a:lstStyle/>
        <a:p>
          <a:r>
            <a:rPr lang="zh-CN" altLang="en-US" dirty="0" smtClean="0"/>
            <a:t>构建方式</a:t>
          </a:r>
          <a:endParaRPr lang="zh-CN" altLang="en-US" dirty="0"/>
        </a:p>
      </dgm:t>
    </dgm:pt>
    <dgm:pt modelId="{6CBD321A-C19A-4AA3-9787-8FA40D078347}" type="parTrans" cxnId="{0FE86125-383B-4B23-90AC-66C925598F8B}">
      <dgm:prSet/>
      <dgm:spPr/>
      <dgm:t>
        <a:bodyPr/>
        <a:lstStyle/>
        <a:p>
          <a:endParaRPr lang="zh-CN" altLang="en-US"/>
        </a:p>
      </dgm:t>
    </dgm:pt>
    <dgm:pt modelId="{4EF1A500-2EF8-4204-A7C5-B6F4132FBC23}" type="sibTrans" cxnId="{0FE86125-383B-4B23-90AC-66C925598F8B}">
      <dgm:prSet/>
      <dgm:spPr/>
      <dgm:t>
        <a:bodyPr/>
        <a:lstStyle/>
        <a:p>
          <a:endParaRPr lang="zh-CN" altLang="en-US"/>
        </a:p>
      </dgm:t>
    </dgm:pt>
    <dgm:pt modelId="{EC4ED4E1-F895-457D-A601-E93F8F4B5D6E}">
      <dgm:prSet phldrT="[文本]"/>
      <dgm:spPr/>
      <dgm:t>
        <a:bodyPr/>
        <a:lstStyle/>
        <a:p>
          <a:r>
            <a:rPr lang="zh-CN" altLang="en-US" dirty="0" smtClean="0"/>
            <a:t>利用大众智慧</a:t>
          </a:r>
          <a:endParaRPr lang="zh-CN" altLang="en-US" dirty="0"/>
        </a:p>
      </dgm:t>
    </dgm:pt>
    <dgm:pt modelId="{27BA7ABA-9EBC-4179-BC21-5E695D7D5337}" type="parTrans" cxnId="{955F5488-6868-4F03-812F-BF2EB5361513}">
      <dgm:prSet/>
      <dgm:spPr/>
      <dgm:t>
        <a:bodyPr/>
        <a:lstStyle/>
        <a:p>
          <a:endParaRPr lang="zh-CN" altLang="en-US"/>
        </a:p>
      </dgm:t>
    </dgm:pt>
    <dgm:pt modelId="{32B55004-DC18-432C-9BAA-24934AD34AEE}" type="sibTrans" cxnId="{955F5488-6868-4F03-812F-BF2EB5361513}">
      <dgm:prSet/>
      <dgm:spPr/>
      <dgm:t>
        <a:bodyPr/>
        <a:lstStyle/>
        <a:p>
          <a:endParaRPr lang="zh-CN" altLang="en-US"/>
        </a:p>
      </dgm:t>
    </dgm:pt>
    <dgm:pt modelId="{67177DB7-B956-4A24-BDF0-DBEAC9AA9183}">
      <dgm:prSet phldrT="[文本]"/>
      <dgm:spPr/>
      <dgm:t>
        <a:bodyPr/>
        <a:lstStyle/>
        <a:p>
          <a:r>
            <a:rPr lang="zh-CN" altLang="en-US" dirty="0" smtClean="0"/>
            <a:t>自动或半自动知识抽取</a:t>
          </a:r>
          <a:endParaRPr lang="zh-CN" altLang="en-US" dirty="0"/>
        </a:p>
      </dgm:t>
    </dgm:pt>
    <dgm:pt modelId="{A45A848F-FB89-485E-B2F8-475F4FE901F8}" type="parTrans" cxnId="{BC8E38A3-AAE8-4745-93F0-7906272CADE4}">
      <dgm:prSet/>
      <dgm:spPr/>
      <dgm:t>
        <a:bodyPr/>
        <a:lstStyle/>
        <a:p>
          <a:endParaRPr lang="zh-CN" altLang="en-US"/>
        </a:p>
      </dgm:t>
    </dgm:pt>
    <dgm:pt modelId="{F097BA4B-F087-46E6-94D7-ADA360094949}" type="sibTrans" cxnId="{BC8E38A3-AAE8-4745-93F0-7906272CADE4}">
      <dgm:prSet/>
      <dgm:spPr/>
      <dgm:t>
        <a:bodyPr/>
        <a:lstStyle/>
        <a:p>
          <a:endParaRPr lang="zh-CN" altLang="en-US"/>
        </a:p>
      </dgm:t>
    </dgm:pt>
    <dgm:pt modelId="{132CAA97-1D70-4784-A228-29A743521271}">
      <dgm:prSet phldrT="[文本]"/>
      <dgm:spPr/>
      <dgm:t>
        <a:bodyPr/>
        <a:lstStyle/>
        <a:p>
          <a:r>
            <a:rPr lang="zh-CN" altLang="en-US" dirty="0" smtClean="0"/>
            <a:t>直接编辑知识</a:t>
          </a:r>
          <a:endParaRPr lang="zh-CN" altLang="en-US" dirty="0"/>
        </a:p>
      </dgm:t>
    </dgm:pt>
    <dgm:pt modelId="{80F1C697-2F16-424B-AB97-7064A5626718}" type="parTrans" cxnId="{01CF0ED9-F36E-4348-B117-10ABA7E3C7C4}">
      <dgm:prSet/>
      <dgm:spPr/>
      <dgm:t>
        <a:bodyPr/>
        <a:lstStyle/>
        <a:p>
          <a:endParaRPr lang="zh-CN" altLang="en-US"/>
        </a:p>
      </dgm:t>
    </dgm:pt>
    <dgm:pt modelId="{0084BD38-7FE2-44D5-9820-DE79E93ECF89}" type="sibTrans" cxnId="{01CF0ED9-F36E-4348-B117-10ABA7E3C7C4}">
      <dgm:prSet/>
      <dgm:spPr/>
      <dgm:t>
        <a:bodyPr/>
        <a:lstStyle/>
        <a:p>
          <a:endParaRPr lang="zh-CN" altLang="en-US"/>
        </a:p>
      </dgm:t>
    </dgm:pt>
    <dgm:pt modelId="{65EAFC8A-6D39-404A-8E2B-CD70587C5D30}" type="pres">
      <dgm:prSet presAssocID="{33177A45-218F-4C7A-A423-98FCFE7E65C1}" presName="Name0" presStyleCnt="0">
        <dgm:presLayoutVars>
          <dgm:chMax val="1"/>
          <dgm:dir/>
          <dgm:animLvl val="ctr"/>
          <dgm:resizeHandles val="exact"/>
        </dgm:presLayoutVars>
      </dgm:prSet>
      <dgm:spPr/>
    </dgm:pt>
    <dgm:pt modelId="{A392E955-7236-4623-9FE1-A3A40E063379}" type="pres">
      <dgm:prSet presAssocID="{EE40E0E0-8B2D-4E52-92DB-4EB5ABBB7EDB}" presName="centerShape" presStyleLbl="node0" presStyleIdx="0" presStyleCnt="1" custScaleX="183097"/>
      <dgm:spPr/>
      <dgm:t>
        <a:bodyPr/>
        <a:lstStyle/>
        <a:p>
          <a:endParaRPr lang="zh-CN" altLang="en-US"/>
        </a:p>
      </dgm:t>
    </dgm:pt>
    <dgm:pt modelId="{20BCDB18-17E6-4078-91B8-0905516D58C6}" type="pres">
      <dgm:prSet presAssocID="{27BA7ABA-9EBC-4179-BC21-5E695D7D5337}" presName="parTrans" presStyleLbl="sibTrans2D1" presStyleIdx="0" presStyleCnt="3"/>
      <dgm:spPr/>
    </dgm:pt>
    <dgm:pt modelId="{DD2A0C68-7076-45C9-893E-B589CF138CC1}" type="pres">
      <dgm:prSet presAssocID="{27BA7ABA-9EBC-4179-BC21-5E695D7D5337}" presName="connectorText" presStyleLbl="sibTrans2D1" presStyleIdx="0" presStyleCnt="3"/>
      <dgm:spPr/>
    </dgm:pt>
    <dgm:pt modelId="{06761CC1-FE5D-4DDF-B9C5-8A0285516EE4}" type="pres">
      <dgm:prSet presAssocID="{EC4ED4E1-F895-457D-A601-E93F8F4B5D6E}" presName="node" presStyleLbl="node1" presStyleIdx="0" presStyleCnt="3" custScaleX="171150">
        <dgm:presLayoutVars>
          <dgm:bulletEnabled val="1"/>
        </dgm:presLayoutVars>
      </dgm:prSet>
      <dgm:spPr/>
      <dgm:t>
        <a:bodyPr/>
        <a:lstStyle/>
        <a:p>
          <a:endParaRPr lang="zh-CN" altLang="en-US"/>
        </a:p>
      </dgm:t>
    </dgm:pt>
    <dgm:pt modelId="{D50434D0-0F1B-4D22-9896-AC27F30BDAAD}" type="pres">
      <dgm:prSet presAssocID="{A45A848F-FB89-485E-B2F8-475F4FE901F8}" presName="parTrans" presStyleLbl="sibTrans2D1" presStyleIdx="1" presStyleCnt="3"/>
      <dgm:spPr/>
    </dgm:pt>
    <dgm:pt modelId="{AE0F5C1E-E090-4B06-B060-49C00E05A7D8}" type="pres">
      <dgm:prSet presAssocID="{A45A848F-FB89-485E-B2F8-475F4FE901F8}" presName="connectorText" presStyleLbl="sibTrans2D1" presStyleIdx="1" presStyleCnt="3"/>
      <dgm:spPr/>
    </dgm:pt>
    <dgm:pt modelId="{6E9605C0-B51C-49CE-864A-853209350927}" type="pres">
      <dgm:prSet presAssocID="{67177DB7-B956-4A24-BDF0-DBEAC9AA9183}" presName="node" presStyleLbl="node1" presStyleIdx="1" presStyleCnt="3" custScaleX="140648" custRadScaleRad="149185" custRadScaleInc="-52315">
        <dgm:presLayoutVars>
          <dgm:bulletEnabled val="1"/>
        </dgm:presLayoutVars>
      </dgm:prSet>
      <dgm:spPr/>
      <dgm:t>
        <a:bodyPr/>
        <a:lstStyle/>
        <a:p>
          <a:endParaRPr lang="zh-CN" altLang="en-US"/>
        </a:p>
      </dgm:t>
    </dgm:pt>
    <dgm:pt modelId="{454A1926-2616-405D-A9E6-940DB531E03E}" type="pres">
      <dgm:prSet presAssocID="{80F1C697-2F16-424B-AB97-7064A5626718}" presName="parTrans" presStyleLbl="sibTrans2D1" presStyleIdx="2" presStyleCnt="3"/>
      <dgm:spPr/>
    </dgm:pt>
    <dgm:pt modelId="{53492482-9BB8-43A1-BCC8-5A858FA35AC2}" type="pres">
      <dgm:prSet presAssocID="{80F1C697-2F16-424B-AB97-7064A5626718}" presName="connectorText" presStyleLbl="sibTrans2D1" presStyleIdx="2" presStyleCnt="3"/>
      <dgm:spPr/>
    </dgm:pt>
    <dgm:pt modelId="{29C049B2-5CA2-4EF5-B79B-58FC742A35B4}" type="pres">
      <dgm:prSet presAssocID="{132CAA97-1D70-4784-A228-29A743521271}" presName="node" presStyleLbl="node1" presStyleIdx="2" presStyleCnt="3" custScaleX="139370" custRadScaleRad="161233" custRadScaleInc="52142">
        <dgm:presLayoutVars>
          <dgm:bulletEnabled val="1"/>
        </dgm:presLayoutVars>
      </dgm:prSet>
      <dgm:spPr/>
      <dgm:t>
        <a:bodyPr/>
        <a:lstStyle/>
        <a:p>
          <a:endParaRPr lang="zh-CN" altLang="en-US"/>
        </a:p>
      </dgm:t>
    </dgm:pt>
  </dgm:ptLst>
  <dgm:cxnLst>
    <dgm:cxn modelId="{CA9AF361-48F9-4CD1-AC5C-3A74E22E519A}" type="presOf" srcId="{A45A848F-FB89-485E-B2F8-475F4FE901F8}" destId="{D50434D0-0F1B-4D22-9896-AC27F30BDAAD}" srcOrd="0" destOrd="0" presId="urn:microsoft.com/office/officeart/2005/8/layout/radial5"/>
    <dgm:cxn modelId="{D62B4115-2D3D-4A2E-B7AF-99F35530EBA9}" type="presOf" srcId="{EE40E0E0-8B2D-4E52-92DB-4EB5ABBB7EDB}" destId="{A392E955-7236-4623-9FE1-A3A40E063379}" srcOrd="0" destOrd="0" presId="urn:microsoft.com/office/officeart/2005/8/layout/radial5"/>
    <dgm:cxn modelId="{01CF0ED9-F36E-4348-B117-10ABA7E3C7C4}" srcId="{EE40E0E0-8B2D-4E52-92DB-4EB5ABBB7EDB}" destId="{132CAA97-1D70-4784-A228-29A743521271}" srcOrd="2" destOrd="0" parTransId="{80F1C697-2F16-424B-AB97-7064A5626718}" sibTransId="{0084BD38-7FE2-44D5-9820-DE79E93ECF89}"/>
    <dgm:cxn modelId="{40DA5783-5D81-47EF-B16E-6478A3F4F6F9}" type="presOf" srcId="{67177DB7-B956-4A24-BDF0-DBEAC9AA9183}" destId="{6E9605C0-B51C-49CE-864A-853209350927}" srcOrd="0" destOrd="0" presId="urn:microsoft.com/office/officeart/2005/8/layout/radial5"/>
    <dgm:cxn modelId="{BA998F3D-4298-4B33-BF44-3288146F9CA4}" type="presOf" srcId="{A45A848F-FB89-485E-B2F8-475F4FE901F8}" destId="{AE0F5C1E-E090-4B06-B060-49C00E05A7D8}" srcOrd="1" destOrd="0" presId="urn:microsoft.com/office/officeart/2005/8/layout/radial5"/>
    <dgm:cxn modelId="{6F49F230-7F2D-4FD7-B286-2E32FFBDB7D9}" type="presOf" srcId="{33177A45-218F-4C7A-A423-98FCFE7E65C1}" destId="{65EAFC8A-6D39-404A-8E2B-CD70587C5D30}" srcOrd="0" destOrd="0" presId="urn:microsoft.com/office/officeart/2005/8/layout/radial5"/>
    <dgm:cxn modelId="{0FE86125-383B-4B23-90AC-66C925598F8B}" srcId="{33177A45-218F-4C7A-A423-98FCFE7E65C1}" destId="{EE40E0E0-8B2D-4E52-92DB-4EB5ABBB7EDB}" srcOrd="0" destOrd="0" parTransId="{6CBD321A-C19A-4AA3-9787-8FA40D078347}" sibTransId="{4EF1A500-2EF8-4204-A7C5-B6F4132FBC23}"/>
    <dgm:cxn modelId="{BC8E38A3-AAE8-4745-93F0-7906272CADE4}" srcId="{EE40E0E0-8B2D-4E52-92DB-4EB5ABBB7EDB}" destId="{67177DB7-B956-4A24-BDF0-DBEAC9AA9183}" srcOrd="1" destOrd="0" parTransId="{A45A848F-FB89-485E-B2F8-475F4FE901F8}" sibTransId="{F097BA4B-F087-46E6-94D7-ADA360094949}"/>
    <dgm:cxn modelId="{C7B6BF8A-5690-4B35-9492-E679C66DF243}" type="presOf" srcId="{132CAA97-1D70-4784-A228-29A743521271}" destId="{29C049B2-5CA2-4EF5-B79B-58FC742A35B4}" srcOrd="0" destOrd="0" presId="urn:microsoft.com/office/officeart/2005/8/layout/radial5"/>
    <dgm:cxn modelId="{2C481BD8-EF74-4226-8202-051C18A74004}" type="presOf" srcId="{80F1C697-2F16-424B-AB97-7064A5626718}" destId="{53492482-9BB8-43A1-BCC8-5A858FA35AC2}" srcOrd="1" destOrd="0" presId="urn:microsoft.com/office/officeart/2005/8/layout/radial5"/>
    <dgm:cxn modelId="{FD431B46-6015-4085-A177-A6A04DCC7DCF}" type="presOf" srcId="{27BA7ABA-9EBC-4179-BC21-5E695D7D5337}" destId="{DD2A0C68-7076-45C9-893E-B589CF138CC1}" srcOrd="1" destOrd="0" presId="urn:microsoft.com/office/officeart/2005/8/layout/radial5"/>
    <dgm:cxn modelId="{7E18B83A-D26E-443B-AF47-044BB9411193}" type="presOf" srcId="{27BA7ABA-9EBC-4179-BC21-5E695D7D5337}" destId="{20BCDB18-17E6-4078-91B8-0905516D58C6}" srcOrd="0" destOrd="0" presId="urn:microsoft.com/office/officeart/2005/8/layout/radial5"/>
    <dgm:cxn modelId="{10D7D34E-75E8-4887-8419-F376D91453DF}" type="presOf" srcId="{80F1C697-2F16-424B-AB97-7064A5626718}" destId="{454A1926-2616-405D-A9E6-940DB531E03E}" srcOrd="0" destOrd="0" presId="urn:microsoft.com/office/officeart/2005/8/layout/radial5"/>
    <dgm:cxn modelId="{D7A4D289-2DFF-4661-9F0F-0B0A519EDA89}" type="presOf" srcId="{EC4ED4E1-F895-457D-A601-E93F8F4B5D6E}" destId="{06761CC1-FE5D-4DDF-B9C5-8A0285516EE4}" srcOrd="0" destOrd="0" presId="urn:microsoft.com/office/officeart/2005/8/layout/radial5"/>
    <dgm:cxn modelId="{955F5488-6868-4F03-812F-BF2EB5361513}" srcId="{EE40E0E0-8B2D-4E52-92DB-4EB5ABBB7EDB}" destId="{EC4ED4E1-F895-457D-A601-E93F8F4B5D6E}" srcOrd="0" destOrd="0" parTransId="{27BA7ABA-9EBC-4179-BC21-5E695D7D5337}" sibTransId="{32B55004-DC18-432C-9BAA-24934AD34AEE}"/>
    <dgm:cxn modelId="{897890CB-6DD7-4390-B8B5-1D75CBE08119}" type="presParOf" srcId="{65EAFC8A-6D39-404A-8E2B-CD70587C5D30}" destId="{A392E955-7236-4623-9FE1-A3A40E063379}" srcOrd="0" destOrd="0" presId="urn:microsoft.com/office/officeart/2005/8/layout/radial5"/>
    <dgm:cxn modelId="{2DAF2CAF-5058-45B1-9842-DF89A4CABB46}" type="presParOf" srcId="{65EAFC8A-6D39-404A-8E2B-CD70587C5D30}" destId="{20BCDB18-17E6-4078-91B8-0905516D58C6}" srcOrd="1" destOrd="0" presId="urn:microsoft.com/office/officeart/2005/8/layout/radial5"/>
    <dgm:cxn modelId="{71B6741E-7016-450B-8B5C-CD2BA7AB97F2}" type="presParOf" srcId="{20BCDB18-17E6-4078-91B8-0905516D58C6}" destId="{DD2A0C68-7076-45C9-893E-B589CF138CC1}" srcOrd="0" destOrd="0" presId="urn:microsoft.com/office/officeart/2005/8/layout/radial5"/>
    <dgm:cxn modelId="{1B5973EE-C5BC-4300-91E0-E75D8B0992C2}" type="presParOf" srcId="{65EAFC8A-6D39-404A-8E2B-CD70587C5D30}" destId="{06761CC1-FE5D-4DDF-B9C5-8A0285516EE4}" srcOrd="2" destOrd="0" presId="urn:microsoft.com/office/officeart/2005/8/layout/radial5"/>
    <dgm:cxn modelId="{FF9E25F4-882E-4D99-BC96-81CFD4D7E173}" type="presParOf" srcId="{65EAFC8A-6D39-404A-8E2B-CD70587C5D30}" destId="{D50434D0-0F1B-4D22-9896-AC27F30BDAAD}" srcOrd="3" destOrd="0" presId="urn:microsoft.com/office/officeart/2005/8/layout/radial5"/>
    <dgm:cxn modelId="{B76C6847-27A5-4DAC-854F-92538C69800D}" type="presParOf" srcId="{D50434D0-0F1B-4D22-9896-AC27F30BDAAD}" destId="{AE0F5C1E-E090-4B06-B060-49C00E05A7D8}" srcOrd="0" destOrd="0" presId="urn:microsoft.com/office/officeart/2005/8/layout/radial5"/>
    <dgm:cxn modelId="{6DAD2DE2-BE58-42FD-8F66-677D98E50056}" type="presParOf" srcId="{65EAFC8A-6D39-404A-8E2B-CD70587C5D30}" destId="{6E9605C0-B51C-49CE-864A-853209350927}" srcOrd="4" destOrd="0" presId="urn:microsoft.com/office/officeart/2005/8/layout/radial5"/>
    <dgm:cxn modelId="{51BC0535-FC0B-4C18-9938-9FE6B1BEECA6}" type="presParOf" srcId="{65EAFC8A-6D39-404A-8E2B-CD70587C5D30}" destId="{454A1926-2616-405D-A9E6-940DB531E03E}" srcOrd="5" destOrd="0" presId="urn:microsoft.com/office/officeart/2005/8/layout/radial5"/>
    <dgm:cxn modelId="{697CDE21-A62F-4B6C-8BEF-72246491986D}" type="presParOf" srcId="{454A1926-2616-405D-A9E6-940DB531E03E}" destId="{53492482-9BB8-43A1-BCC8-5A858FA35AC2}" srcOrd="0" destOrd="0" presId="urn:microsoft.com/office/officeart/2005/8/layout/radial5"/>
    <dgm:cxn modelId="{C0AE3A4F-D685-470E-A744-13D3AB135A8F}" type="presParOf" srcId="{65EAFC8A-6D39-404A-8E2B-CD70587C5D30}" destId="{29C049B2-5CA2-4EF5-B79B-58FC742A35B4}" srcOrd="6"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0990C9-D8BA-4DA7-8CB1-5D81AE5DE7BA}">
      <dsp:nvSpPr>
        <dsp:cNvPr id="0" name=""/>
        <dsp:cNvSpPr/>
      </dsp:nvSpPr>
      <dsp:spPr>
        <a:xfrm>
          <a:off x="1500199" y="960452"/>
          <a:ext cx="1555031" cy="877203"/>
        </a:xfrm>
        <a:prstGeom prst="roundRect">
          <a:avLst>
            <a:gd name="adj" fmla="val 10000"/>
          </a:avLst>
        </a:prstGeom>
        <a:solidFill>
          <a:schemeClr val="lt1">
            <a:alpha val="90000"/>
            <a:hueOff val="0"/>
            <a:satOff val="0"/>
            <a:lumOff val="0"/>
            <a:alphaOff val="0"/>
          </a:schemeClr>
        </a:solidFill>
        <a:ln w="19050" cap="flat" cmpd="sng" algn="ctr">
          <a:solidFill>
            <a:srgbClr val="00B050"/>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1" indent="0" algn="l" defTabSz="400050">
            <a:lnSpc>
              <a:spcPct val="100000"/>
            </a:lnSpc>
            <a:spcBef>
              <a:spcPct val="0"/>
            </a:spcBef>
            <a:spcAft>
              <a:spcPts val="0"/>
            </a:spcAft>
            <a:buChar char="••"/>
          </a:pPr>
          <a:r>
            <a:rPr lang="en-US" altLang="zh-CN" sz="900" kern="1200" dirty="0" smtClean="0">
              <a:latin typeface="+mn-ea"/>
              <a:ea typeface="+mn-ea"/>
            </a:rPr>
            <a:t>2009</a:t>
          </a:r>
          <a:r>
            <a:rPr lang="zh-CN" altLang="zh-CN" sz="900" kern="1200" dirty="0" smtClean="0">
              <a:latin typeface="+mn-ea"/>
              <a:ea typeface="+mn-ea"/>
            </a:rPr>
            <a:t>年就开始涉足语义搜索，推出阿拉丁平台</a:t>
          </a:r>
          <a:r>
            <a:rPr lang="zh-CN" altLang="en-US" sz="900" kern="1200" dirty="0" smtClean="0">
              <a:latin typeface="+mn-ea"/>
              <a:ea typeface="+mn-ea"/>
            </a:rPr>
            <a:t>以及百度知心。</a:t>
          </a:r>
          <a:endParaRPr lang="zh-CN" altLang="en-US" sz="900" kern="1200" dirty="0">
            <a:latin typeface="+mn-ea"/>
            <a:ea typeface="+mn-ea"/>
          </a:endParaRPr>
        </a:p>
      </dsp:txBody>
      <dsp:txXfrm>
        <a:off x="1966708" y="1179753"/>
        <a:ext cx="1088522" cy="657902"/>
      </dsp:txXfrm>
    </dsp:sp>
    <dsp:sp modelId="{B93A6A1B-08D3-4DE6-A304-67854A9D9244}">
      <dsp:nvSpPr>
        <dsp:cNvPr id="0" name=""/>
        <dsp:cNvSpPr/>
      </dsp:nvSpPr>
      <dsp:spPr>
        <a:xfrm>
          <a:off x="-71442" y="960452"/>
          <a:ext cx="1526091" cy="881979"/>
        </a:xfrm>
        <a:prstGeom prst="roundRect">
          <a:avLst>
            <a:gd name="adj" fmla="val 10000"/>
          </a:avLst>
        </a:prstGeom>
        <a:solidFill>
          <a:schemeClr val="lt1">
            <a:alpha val="90000"/>
            <a:hueOff val="0"/>
            <a:satOff val="0"/>
            <a:lumOff val="0"/>
            <a:alphaOff val="0"/>
          </a:schemeClr>
        </a:solidFill>
        <a:ln w="19050" cap="flat" cmpd="sng" algn="ctr">
          <a:solidFill>
            <a:schemeClr val="accent4">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1" indent="0" algn="l" defTabSz="400050">
            <a:lnSpc>
              <a:spcPct val="100000"/>
            </a:lnSpc>
            <a:spcBef>
              <a:spcPct val="0"/>
            </a:spcBef>
            <a:spcAft>
              <a:spcPts val="0"/>
            </a:spcAft>
            <a:buChar char="••"/>
          </a:pPr>
          <a:r>
            <a:rPr lang="zh-CN" altLang="zh-CN" sz="900" kern="1200" dirty="0" smtClean="0">
              <a:latin typeface="+mn-ea"/>
              <a:ea typeface="+mn-ea"/>
            </a:rPr>
            <a:t>推出了知识图谱产品</a:t>
          </a:r>
          <a:r>
            <a:rPr lang="en-US" altLang="zh-CN" sz="900" kern="1200" dirty="0" smtClean="0">
              <a:latin typeface="+mn-ea"/>
              <a:ea typeface="+mn-ea"/>
            </a:rPr>
            <a:t>“</a:t>
          </a:r>
          <a:r>
            <a:rPr lang="zh-CN" altLang="zh-CN" sz="900" kern="1200" dirty="0" smtClean="0">
              <a:latin typeface="+mn-ea"/>
              <a:ea typeface="+mn-ea"/>
            </a:rPr>
            <a:t>知立方</a:t>
          </a:r>
          <a:r>
            <a:rPr lang="en-US" altLang="zh-CN" sz="900" kern="1200" dirty="0" smtClean="0">
              <a:latin typeface="+mn-ea"/>
              <a:ea typeface="+mn-ea"/>
            </a:rPr>
            <a:t>”</a:t>
          </a:r>
          <a:r>
            <a:rPr lang="zh-CN" altLang="en-US" sz="900" kern="1200" dirty="0" smtClean="0">
              <a:latin typeface="+mn-ea"/>
              <a:ea typeface="+mn-ea"/>
            </a:rPr>
            <a:t>以及知识图谱云服务。</a:t>
          </a:r>
        </a:p>
      </dsp:txBody>
      <dsp:txXfrm>
        <a:off x="-71442" y="1180947"/>
        <a:ext cx="1068263" cy="661484"/>
      </dsp:txXfrm>
    </dsp:sp>
    <dsp:sp modelId="{5EE3257C-70FC-451C-B68A-B65E739D8FD1}">
      <dsp:nvSpPr>
        <dsp:cNvPr id="0" name=""/>
        <dsp:cNvSpPr/>
      </dsp:nvSpPr>
      <dsp:spPr>
        <a:xfrm>
          <a:off x="1500199" y="317512"/>
          <a:ext cx="1564396" cy="755964"/>
        </a:xfrm>
        <a:prstGeom prst="roundRect">
          <a:avLst>
            <a:gd name="adj" fmla="val 10000"/>
          </a:avLst>
        </a:prstGeom>
        <a:solidFill>
          <a:schemeClr val="lt1">
            <a:alpha val="90000"/>
            <a:hueOff val="0"/>
            <a:satOff val="0"/>
            <a:lumOff val="0"/>
            <a:alphaOff val="0"/>
          </a:schemeClr>
        </a:solidFill>
        <a:ln w="19050" cap="flat" cmpd="sng" algn="ctr">
          <a:solidFill>
            <a:srgbClr val="92D050"/>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1" indent="0" algn="l" defTabSz="400050">
            <a:lnSpc>
              <a:spcPct val="100000"/>
            </a:lnSpc>
            <a:spcBef>
              <a:spcPct val="0"/>
            </a:spcBef>
            <a:spcAft>
              <a:spcPts val="0"/>
            </a:spcAft>
            <a:buChar char="••"/>
          </a:pPr>
          <a:r>
            <a:rPr lang="en-US" altLang="zh-CN" sz="900" kern="1200" dirty="0" smtClean="0">
              <a:latin typeface="+mn-ea"/>
              <a:ea typeface="+mn-ea"/>
            </a:rPr>
            <a:t>2008</a:t>
          </a:r>
          <a:r>
            <a:rPr lang="zh-CN" altLang="zh-CN" sz="900" kern="1200" dirty="0" smtClean="0">
              <a:latin typeface="+mn-ea"/>
              <a:ea typeface="+mn-ea"/>
            </a:rPr>
            <a:t>年收购了语义搜索引擎</a:t>
          </a:r>
          <a:r>
            <a:rPr lang="en-US" altLang="zh-CN" sz="900" kern="1200" dirty="0" err="1" smtClean="0">
              <a:latin typeface="+mn-ea"/>
              <a:ea typeface="+mn-ea"/>
            </a:rPr>
            <a:t>Powerset</a:t>
          </a:r>
          <a:r>
            <a:rPr lang="zh-CN" altLang="zh-CN" sz="900" kern="1200" dirty="0" smtClean="0">
              <a:latin typeface="+mn-ea"/>
              <a:ea typeface="+mn-ea"/>
            </a:rPr>
            <a:t>，提高</a:t>
          </a:r>
          <a:r>
            <a:rPr lang="en-US" altLang="zh-CN" sz="900" kern="1200" dirty="0" smtClean="0">
              <a:latin typeface="+mn-ea"/>
              <a:ea typeface="+mn-ea"/>
            </a:rPr>
            <a:t>Bing</a:t>
          </a:r>
          <a:r>
            <a:rPr lang="zh-CN" altLang="en-US" sz="900" kern="1200" dirty="0" smtClean="0">
              <a:latin typeface="+mn-ea"/>
              <a:ea typeface="+mn-ea"/>
            </a:rPr>
            <a:t>搜索质量</a:t>
          </a:r>
        </a:p>
      </dsp:txBody>
      <dsp:txXfrm>
        <a:off x="1969517" y="317512"/>
        <a:ext cx="1095077" cy="566973"/>
      </dsp:txXfrm>
    </dsp:sp>
    <dsp:sp modelId="{D19FC4FD-4D59-4383-8204-04176B9B3760}">
      <dsp:nvSpPr>
        <dsp:cNvPr id="0" name=""/>
        <dsp:cNvSpPr/>
      </dsp:nvSpPr>
      <dsp:spPr>
        <a:xfrm>
          <a:off x="-71436" y="317512"/>
          <a:ext cx="1505529" cy="760040"/>
        </a:xfrm>
        <a:prstGeom prst="roundRect">
          <a:avLst>
            <a:gd name="adj" fmla="val 10000"/>
          </a:avLst>
        </a:prstGeom>
        <a:solidFill>
          <a:schemeClr val="lt1">
            <a:alpha val="90000"/>
            <a:hueOff val="0"/>
            <a:satOff val="0"/>
            <a:lumOff val="0"/>
            <a:alphaOff val="0"/>
          </a:schemeClr>
        </a:solidFill>
        <a:ln w="19050" cap="flat" cmpd="sng" algn="ctr">
          <a:solidFill>
            <a:srgbClr val="FFC000"/>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1" indent="0" algn="l" defTabSz="400050">
            <a:lnSpc>
              <a:spcPct val="100000"/>
            </a:lnSpc>
            <a:spcBef>
              <a:spcPct val="0"/>
            </a:spcBef>
            <a:spcAft>
              <a:spcPts val="0"/>
            </a:spcAft>
            <a:buChar char="••"/>
          </a:pPr>
          <a:r>
            <a:rPr lang="en-US" altLang="zh-CN" sz="900" kern="1200" dirty="0" smtClean="0">
              <a:latin typeface="+mn-ea"/>
              <a:ea typeface="+mn-ea"/>
            </a:rPr>
            <a:t>2012</a:t>
          </a:r>
          <a:r>
            <a:rPr lang="zh-CN" altLang="zh-CN" sz="900" kern="1200" dirty="0" smtClean="0">
              <a:latin typeface="+mn-ea"/>
              <a:ea typeface="+mn-ea"/>
            </a:rPr>
            <a:t>年收购了</a:t>
          </a:r>
          <a:r>
            <a:rPr lang="en-US" altLang="zh-CN" sz="900" kern="1200" dirty="0" smtClean="0">
              <a:latin typeface="+mn-ea"/>
              <a:ea typeface="+mn-ea"/>
            </a:rPr>
            <a:t>Freebase</a:t>
          </a:r>
          <a:r>
            <a:rPr lang="zh-CN" altLang="zh-CN" sz="900" kern="1200" dirty="0" smtClean="0">
              <a:latin typeface="+mn-ea"/>
              <a:ea typeface="+mn-ea"/>
            </a:rPr>
            <a:t>，推出知识图谱的新一代智能搜索模</a:t>
          </a:r>
          <a:r>
            <a:rPr lang="zh-CN" altLang="zh-CN" sz="900" kern="1200" dirty="0" smtClean="0"/>
            <a:t>式</a:t>
          </a:r>
          <a:endParaRPr lang="zh-CN" altLang="en-US" sz="900" kern="1200" dirty="0"/>
        </a:p>
      </dsp:txBody>
      <dsp:txXfrm>
        <a:off x="-71436" y="317512"/>
        <a:ext cx="1053870" cy="570030"/>
      </dsp:txXfrm>
    </dsp:sp>
    <dsp:sp modelId="{BC9DAF38-A9BD-451A-B3EB-6A47B320707F}">
      <dsp:nvSpPr>
        <dsp:cNvPr id="0" name=""/>
        <dsp:cNvSpPr/>
      </dsp:nvSpPr>
      <dsp:spPr>
        <a:xfrm>
          <a:off x="807759" y="453527"/>
          <a:ext cx="670392" cy="624774"/>
        </a:xfrm>
        <a:prstGeom prst="pieWedge">
          <a:avLst/>
        </a:prstGeom>
        <a:solidFill>
          <a:srgbClr val="FFCC66"/>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100000"/>
            </a:lnSpc>
            <a:spcBef>
              <a:spcPct val="0"/>
            </a:spcBef>
            <a:spcAft>
              <a:spcPts val="0"/>
            </a:spcAft>
          </a:pPr>
          <a:r>
            <a:rPr lang="en-US" altLang="zh-CN" sz="900" kern="1200" dirty="0" err="1" smtClean="0">
              <a:latin typeface="+mn-ea"/>
              <a:ea typeface="+mn-ea"/>
            </a:rPr>
            <a:t>google</a:t>
          </a:r>
          <a:endParaRPr lang="zh-CN" altLang="en-US" sz="900" kern="1200" dirty="0">
            <a:latin typeface="+mn-ea"/>
            <a:ea typeface="+mn-ea"/>
          </a:endParaRPr>
        </a:p>
      </dsp:txBody>
      <dsp:txXfrm>
        <a:off x="807759" y="453527"/>
        <a:ext cx="670392" cy="624774"/>
      </dsp:txXfrm>
    </dsp:sp>
    <dsp:sp modelId="{EA11643F-4EE7-4FC3-80C2-E1DD6784BB54}">
      <dsp:nvSpPr>
        <dsp:cNvPr id="0" name=""/>
        <dsp:cNvSpPr/>
      </dsp:nvSpPr>
      <dsp:spPr>
        <a:xfrm rot="5400000">
          <a:off x="1473615" y="444390"/>
          <a:ext cx="624774" cy="643047"/>
        </a:xfrm>
        <a:prstGeom prst="pieWedge">
          <a:avLst/>
        </a:prstGeom>
        <a:gradFill rotWithShape="0">
          <a:gsLst>
            <a:gs pos="0">
              <a:schemeClr val="accent3">
                <a:hueOff val="3874869"/>
                <a:satOff val="-12382"/>
                <a:lumOff val="-3137"/>
                <a:alphaOff val="0"/>
                <a:tint val="62000"/>
                <a:satMod val="180000"/>
              </a:schemeClr>
            </a:gs>
            <a:gs pos="65000">
              <a:schemeClr val="accent3">
                <a:hueOff val="3874869"/>
                <a:satOff val="-12382"/>
                <a:lumOff val="-3137"/>
                <a:alphaOff val="0"/>
                <a:tint val="32000"/>
                <a:satMod val="250000"/>
              </a:schemeClr>
            </a:gs>
            <a:gs pos="100000">
              <a:schemeClr val="accent3">
                <a:hueOff val="3874869"/>
                <a:satOff val="-12382"/>
                <a:lumOff val="-3137"/>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微软</a:t>
          </a:r>
          <a:endParaRPr lang="zh-CN" altLang="en-US" sz="1100" kern="1200" dirty="0"/>
        </a:p>
      </dsp:txBody>
      <dsp:txXfrm rot="5400000">
        <a:off x="1473615" y="444390"/>
        <a:ext cx="624774" cy="643047"/>
      </dsp:txXfrm>
    </dsp:sp>
    <dsp:sp modelId="{07F486FE-C185-42F8-8871-A947767E9B23}">
      <dsp:nvSpPr>
        <dsp:cNvPr id="0" name=""/>
        <dsp:cNvSpPr/>
      </dsp:nvSpPr>
      <dsp:spPr>
        <a:xfrm rot="10800000">
          <a:off x="1464478" y="1110246"/>
          <a:ext cx="643047" cy="597429"/>
        </a:xfrm>
        <a:prstGeom prst="pieWedge">
          <a:avLst/>
        </a:prstGeom>
        <a:gradFill rotWithShape="0">
          <a:gsLst>
            <a:gs pos="0">
              <a:schemeClr val="accent3">
                <a:hueOff val="7749738"/>
                <a:satOff val="-24763"/>
                <a:lumOff val="-6275"/>
                <a:alphaOff val="0"/>
                <a:tint val="62000"/>
                <a:satMod val="180000"/>
              </a:schemeClr>
            </a:gs>
            <a:gs pos="65000">
              <a:schemeClr val="accent3">
                <a:hueOff val="7749738"/>
                <a:satOff val="-24763"/>
                <a:lumOff val="-6275"/>
                <a:alphaOff val="0"/>
                <a:tint val="32000"/>
                <a:satMod val="250000"/>
              </a:schemeClr>
            </a:gs>
            <a:gs pos="100000">
              <a:schemeClr val="accent3">
                <a:hueOff val="7749738"/>
                <a:satOff val="-24763"/>
                <a:lumOff val="-6275"/>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百度</a:t>
          </a:r>
          <a:endParaRPr lang="zh-CN" altLang="en-US" sz="1100" kern="1200" dirty="0"/>
        </a:p>
      </dsp:txBody>
      <dsp:txXfrm rot="10800000">
        <a:off x="1464478" y="1110246"/>
        <a:ext cx="643047" cy="597429"/>
      </dsp:txXfrm>
    </dsp:sp>
    <dsp:sp modelId="{3D08494C-B94C-46F8-935D-32E4B6F452D3}">
      <dsp:nvSpPr>
        <dsp:cNvPr id="0" name=""/>
        <dsp:cNvSpPr/>
      </dsp:nvSpPr>
      <dsp:spPr>
        <a:xfrm rot="16200000">
          <a:off x="830573" y="1087433"/>
          <a:ext cx="597429" cy="643056"/>
        </a:xfrm>
        <a:prstGeom prst="pieWedge">
          <a:avLst/>
        </a:prstGeom>
        <a:gradFill rotWithShape="0">
          <a:gsLst>
            <a:gs pos="0">
              <a:schemeClr val="accent3">
                <a:hueOff val="11624607"/>
                <a:satOff val="-37145"/>
                <a:lumOff val="-9412"/>
                <a:alphaOff val="0"/>
                <a:tint val="62000"/>
                <a:satMod val="180000"/>
              </a:schemeClr>
            </a:gs>
            <a:gs pos="65000">
              <a:schemeClr val="accent3">
                <a:hueOff val="11624607"/>
                <a:satOff val="-37145"/>
                <a:lumOff val="-9412"/>
                <a:alphaOff val="0"/>
                <a:tint val="32000"/>
                <a:satMod val="250000"/>
              </a:schemeClr>
            </a:gs>
            <a:gs pos="100000">
              <a:schemeClr val="accent3">
                <a:hueOff val="11624607"/>
                <a:satOff val="-37145"/>
                <a:lumOff val="-9412"/>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搜狗</a:t>
          </a:r>
          <a:endParaRPr lang="zh-CN" altLang="en-US" sz="1100" kern="1200" dirty="0"/>
        </a:p>
      </dsp:txBody>
      <dsp:txXfrm rot="16200000">
        <a:off x="830573" y="1087433"/>
        <a:ext cx="597429" cy="643056"/>
      </dsp:txXfrm>
    </dsp:sp>
    <dsp:sp modelId="{A0CE35E6-2DBC-41D9-8D3B-E6DDF49B92F5}">
      <dsp:nvSpPr>
        <dsp:cNvPr id="0" name=""/>
        <dsp:cNvSpPr/>
      </dsp:nvSpPr>
      <dsp:spPr>
        <a:xfrm>
          <a:off x="1304185" y="894442"/>
          <a:ext cx="320586" cy="278770"/>
        </a:xfrm>
        <a:prstGeom prst="circularArrow">
          <a:avLst/>
        </a:prstGeom>
        <a:gradFill rotWithShape="0">
          <a:gsLst>
            <a:gs pos="0">
              <a:schemeClr val="accent3">
                <a:tint val="40000"/>
                <a:hueOff val="0"/>
                <a:satOff val="0"/>
                <a:lumOff val="0"/>
                <a:alphaOff val="0"/>
                <a:tint val="62000"/>
                <a:satMod val="180000"/>
              </a:schemeClr>
            </a:gs>
            <a:gs pos="65000">
              <a:schemeClr val="accent3">
                <a:tint val="40000"/>
                <a:hueOff val="0"/>
                <a:satOff val="0"/>
                <a:lumOff val="0"/>
                <a:alphaOff val="0"/>
                <a:tint val="32000"/>
                <a:satMod val="250000"/>
              </a:schemeClr>
            </a:gs>
            <a:gs pos="100000">
              <a:schemeClr val="accent3">
                <a:tint val="40000"/>
                <a:hueOff val="0"/>
                <a:satOff val="0"/>
                <a:lumOff val="0"/>
                <a:alphaOff val="0"/>
                <a:tint val="23000"/>
                <a:satMod val="300000"/>
              </a:schemeClr>
            </a:gs>
          </a:gsLst>
          <a:lin ang="16200000" scaled="0"/>
        </a:gradFill>
        <a:ln w="9525" cap="flat" cmpd="sng" algn="ctr">
          <a:solidFill>
            <a:schemeClr val="l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D9E5755D-0BD7-4FE5-8BBC-7C4A64ACC727}">
      <dsp:nvSpPr>
        <dsp:cNvPr id="0" name=""/>
        <dsp:cNvSpPr/>
      </dsp:nvSpPr>
      <dsp:spPr>
        <a:xfrm rot="10800000">
          <a:off x="1304185" y="1001662"/>
          <a:ext cx="320586" cy="278770"/>
        </a:xfrm>
        <a:prstGeom prst="circularArrow">
          <a:avLst/>
        </a:prstGeom>
        <a:gradFill rotWithShape="0">
          <a:gsLst>
            <a:gs pos="0">
              <a:schemeClr val="accent3">
                <a:tint val="40000"/>
                <a:hueOff val="0"/>
                <a:satOff val="0"/>
                <a:lumOff val="0"/>
                <a:alphaOff val="0"/>
                <a:tint val="62000"/>
                <a:satMod val="180000"/>
              </a:schemeClr>
            </a:gs>
            <a:gs pos="65000">
              <a:schemeClr val="accent3">
                <a:tint val="40000"/>
                <a:hueOff val="0"/>
                <a:satOff val="0"/>
                <a:lumOff val="0"/>
                <a:alphaOff val="0"/>
                <a:tint val="32000"/>
                <a:satMod val="250000"/>
              </a:schemeClr>
            </a:gs>
            <a:gs pos="100000">
              <a:schemeClr val="accent3">
                <a:tint val="40000"/>
                <a:hueOff val="0"/>
                <a:satOff val="0"/>
                <a:lumOff val="0"/>
                <a:alphaOff val="0"/>
                <a:tint val="23000"/>
                <a:satMod val="300000"/>
              </a:schemeClr>
            </a:gs>
          </a:gsLst>
          <a:lin ang="16200000" scaled="0"/>
        </a:gradFill>
        <a:ln w="9525" cap="flat" cmpd="sng" algn="ctr">
          <a:solidFill>
            <a:schemeClr val="l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71B1F4-11F6-4B9B-9362-F4FE09BD6879}">
      <dsp:nvSpPr>
        <dsp:cNvPr id="0" name=""/>
        <dsp:cNvSpPr/>
      </dsp:nvSpPr>
      <dsp:spPr>
        <a:xfrm>
          <a:off x="1864" y="594774"/>
          <a:ext cx="1909622" cy="1303616"/>
        </a:xfrm>
        <a:prstGeom prst="roundRect">
          <a:avLst>
            <a:gd name="adj" fmla="val 10000"/>
          </a:avLst>
        </a:prstGeom>
        <a:solidFill>
          <a:schemeClr val="accent4">
            <a:alpha val="90000"/>
            <a:tint val="4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t>Yahoo</a:t>
          </a:r>
          <a:r>
            <a:rPr lang="zh-CN" altLang="en-US" sz="1200" kern="1200" dirty="0" smtClean="0"/>
            <a:t>为代表，人工目录分类导航的搜索</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rgbClr val="FF0000"/>
              </a:solidFill>
            </a:rPr>
            <a:t>缺点：人工建立，检索相关性差</a:t>
          </a:r>
          <a:endParaRPr lang="zh-CN" altLang="en-US" sz="1200" kern="1200" dirty="0">
            <a:solidFill>
              <a:srgbClr val="FF0000"/>
            </a:solidFill>
          </a:endParaRPr>
        </a:p>
      </dsp:txBody>
      <dsp:txXfrm>
        <a:off x="1864" y="594774"/>
        <a:ext cx="1909622" cy="1024270"/>
      </dsp:txXfrm>
    </dsp:sp>
    <dsp:sp modelId="{09223B50-9032-45F6-AB18-2763544C501E}">
      <dsp:nvSpPr>
        <dsp:cNvPr id="0" name=""/>
        <dsp:cNvSpPr/>
      </dsp:nvSpPr>
      <dsp:spPr>
        <a:xfrm>
          <a:off x="923678" y="-47769"/>
          <a:ext cx="2933119" cy="2933119"/>
        </a:xfrm>
        <a:prstGeom prst="leftCircularArrow">
          <a:avLst>
            <a:gd name="adj1" fmla="val 3044"/>
            <a:gd name="adj2" fmla="val 373603"/>
            <a:gd name="adj3" fmla="val 2157459"/>
            <a:gd name="adj4" fmla="val 9032835"/>
            <a:gd name="adj5" fmla="val 3551"/>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BDD335-79E5-47F0-B032-6F74A343854F}">
      <dsp:nvSpPr>
        <dsp:cNvPr id="0" name=""/>
        <dsp:cNvSpPr/>
      </dsp:nvSpPr>
      <dsp:spPr>
        <a:xfrm>
          <a:off x="555415" y="1592259"/>
          <a:ext cx="1284034" cy="500089"/>
        </a:xfrm>
        <a:prstGeom prst="roundRect">
          <a:avLst>
            <a:gd name="adj" fmla="val 10000"/>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第一代</a:t>
          </a:r>
          <a:endParaRPr lang="zh-CN" altLang="en-US" sz="2300" kern="1200" dirty="0"/>
        </a:p>
      </dsp:txBody>
      <dsp:txXfrm>
        <a:off x="555415" y="1592259"/>
        <a:ext cx="1284034" cy="500089"/>
      </dsp:txXfrm>
    </dsp:sp>
    <dsp:sp modelId="{E764604C-53BA-47D9-B0C5-57A8CECD7423}">
      <dsp:nvSpPr>
        <dsp:cNvPr id="0" name=""/>
        <dsp:cNvSpPr/>
      </dsp:nvSpPr>
      <dsp:spPr>
        <a:xfrm>
          <a:off x="2336620" y="520781"/>
          <a:ext cx="3112244" cy="1448960"/>
        </a:xfrm>
        <a:prstGeom prst="roundRect">
          <a:avLst>
            <a:gd name="adj" fmla="val 10000"/>
          </a:avLst>
        </a:prstGeom>
        <a:solidFill>
          <a:schemeClr val="accent4">
            <a:alpha val="90000"/>
            <a:tint val="4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t>Google</a:t>
          </a:r>
          <a:r>
            <a:rPr lang="zh-CN" altLang="en-US" sz="1200" kern="1200" dirty="0" smtClean="0"/>
            <a:t>为代表，使用网络爬虫搜集信息，采用关键词匹配和特殊排序算法的搜索</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rgbClr val="FF0000"/>
              </a:solidFill>
            </a:rPr>
            <a:t>缺点：采用机械的关键词匹配算法，无法理解检索内容</a:t>
          </a:r>
          <a:endParaRPr lang="zh-CN" altLang="en-US" sz="1200" kern="1200" dirty="0">
            <a:solidFill>
              <a:srgbClr val="FF0000"/>
            </a:solidFill>
          </a:endParaRPr>
        </a:p>
      </dsp:txBody>
      <dsp:txXfrm>
        <a:off x="2336620" y="831273"/>
        <a:ext cx="3112244" cy="1138469"/>
      </dsp:txXfrm>
    </dsp:sp>
    <dsp:sp modelId="{A21969AB-074A-4321-9D28-963AB1D7EBE7}">
      <dsp:nvSpPr>
        <dsp:cNvPr id="0" name=""/>
        <dsp:cNvSpPr/>
      </dsp:nvSpPr>
      <dsp:spPr>
        <a:xfrm>
          <a:off x="3883103" y="-556450"/>
          <a:ext cx="3652412" cy="3652412"/>
        </a:xfrm>
        <a:prstGeom prst="circularArrow">
          <a:avLst>
            <a:gd name="adj1" fmla="val 2444"/>
            <a:gd name="adj2" fmla="val 295858"/>
            <a:gd name="adj3" fmla="val 19528370"/>
            <a:gd name="adj4" fmla="val 12575249"/>
            <a:gd name="adj5" fmla="val 285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905BAD-6162-4C2A-8988-306695BF0DDA}">
      <dsp:nvSpPr>
        <dsp:cNvPr id="0" name=""/>
        <dsp:cNvSpPr/>
      </dsp:nvSpPr>
      <dsp:spPr>
        <a:xfrm>
          <a:off x="3491481" y="394231"/>
          <a:ext cx="1284034" cy="510618"/>
        </a:xfrm>
        <a:prstGeom prst="roundRect">
          <a:avLst>
            <a:gd name="adj" fmla="val 10000"/>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第二代</a:t>
          </a:r>
          <a:endParaRPr lang="zh-CN" altLang="en-US" sz="2300" kern="1200" dirty="0"/>
        </a:p>
      </dsp:txBody>
      <dsp:txXfrm>
        <a:off x="3491481" y="394231"/>
        <a:ext cx="1284034" cy="510618"/>
      </dsp:txXfrm>
    </dsp:sp>
    <dsp:sp modelId="{236297CE-FE27-4A29-B32B-3BEDC8F144EC}">
      <dsp:nvSpPr>
        <dsp:cNvPr id="0" name=""/>
        <dsp:cNvSpPr/>
      </dsp:nvSpPr>
      <dsp:spPr>
        <a:xfrm>
          <a:off x="5873997" y="490829"/>
          <a:ext cx="2839573" cy="1513000"/>
        </a:xfrm>
        <a:prstGeom prst="roundRect">
          <a:avLst>
            <a:gd name="adj" fmla="val 10000"/>
          </a:avLst>
        </a:prstGeom>
        <a:solidFill>
          <a:schemeClr val="accent4">
            <a:alpha val="90000"/>
            <a:tint val="4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引入语义搜索使检索更加智能。从互联网上挖掘知识碎片，自动构建成知识库，从根本上改善搜索效率</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rgbClr val="FF0000"/>
              </a:solidFill>
            </a:rPr>
            <a:t>处于探索阶段</a:t>
          </a:r>
          <a:endParaRPr lang="zh-CN" altLang="en-US" sz="1200" kern="1200" dirty="0">
            <a:solidFill>
              <a:srgbClr val="FF0000"/>
            </a:solidFill>
          </a:endParaRPr>
        </a:p>
      </dsp:txBody>
      <dsp:txXfrm>
        <a:off x="5873997" y="490829"/>
        <a:ext cx="2839573" cy="1188786"/>
      </dsp:txXfrm>
    </dsp:sp>
    <dsp:sp modelId="{602DCF89-9F9F-415A-9318-FD4F9A60CD66}">
      <dsp:nvSpPr>
        <dsp:cNvPr id="0" name=""/>
        <dsp:cNvSpPr/>
      </dsp:nvSpPr>
      <dsp:spPr>
        <a:xfrm>
          <a:off x="6892523" y="1587742"/>
          <a:ext cx="1284034" cy="510618"/>
        </a:xfrm>
        <a:prstGeom prst="roundRect">
          <a:avLst>
            <a:gd name="adj" fmla="val 10000"/>
          </a:avLst>
        </a:prstGeom>
        <a:solidFill>
          <a:schemeClr val="lt1">
            <a:hueOff val="0"/>
            <a:satOff val="0"/>
            <a:lumOff val="0"/>
            <a:alphaOff val="0"/>
          </a:schemeClr>
        </a:solidFill>
        <a:ln w="55000" cap="flat" cmpd="thickThin"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第三代</a:t>
          </a:r>
          <a:endParaRPr lang="zh-CN" altLang="en-US" sz="2300" kern="1200" dirty="0"/>
        </a:p>
      </dsp:txBody>
      <dsp:txXfrm>
        <a:off x="6892523" y="1587742"/>
        <a:ext cx="1284034" cy="51061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C60DD4-EA6F-4830-A95B-6963A0AC4558}">
      <dsp:nvSpPr>
        <dsp:cNvPr id="0" name=""/>
        <dsp:cNvSpPr/>
      </dsp:nvSpPr>
      <dsp:spPr>
        <a:xfrm>
          <a:off x="1011872" y="865928"/>
          <a:ext cx="524189" cy="52418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语义搜索</a:t>
          </a:r>
          <a:endParaRPr lang="zh-CN" altLang="en-US" sz="1000" kern="1200" dirty="0"/>
        </a:p>
      </dsp:txBody>
      <dsp:txXfrm>
        <a:off x="1011872" y="865928"/>
        <a:ext cx="524189" cy="524189"/>
      </dsp:txXfrm>
    </dsp:sp>
    <dsp:sp modelId="{4168F333-CD81-46F2-8B5C-399E422AD384}">
      <dsp:nvSpPr>
        <dsp:cNvPr id="0" name=""/>
        <dsp:cNvSpPr/>
      </dsp:nvSpPr>
      <dsp:spPr>
        <a:xfrm rot="16200000">
          <a:off x="1217946" y="674287"/>
          <a:ext cx="112041" cy="178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1217946" y="674287"/>
        <a:ext cx="112041" cy="178224"/>
      </dsp:txXfrm>
    </dsp:sp>
    <dsp:sp modelId="{653058C8-8B99-4BE0-A2B6-2B340F2260A3}">
      <dsp:nvSpPr>
        <dsp:cNvPr id="0" name=""/>
        <dsp:cNvSpPr/>
      </dsp:nvSpPr>
      <dsp:spPr>
        <a:xfrm>
          <a:off x="948396" y="3388"/>
          <a:ext cx="651141" cy="651141"/>
        </a:xfrm>
        <a:prstGeom prst="ellipse">
          <a:avLst/>
        </a:prstGeom>
        <a:solidFill>
          <a:schemeClr val="accent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语义网</a:t>
          </a:r>
          <a:endParaRPr lang="zh-CN" altLang="en-US" sz="1000" kern="1200" dirty="0"/>
        </a:p>
      </dsp:txBody>
      <dsp:txXfrm>
        <a:off x="948396" y="3388"/>
        <a:ext cx="651141" cy="651141"/>
      </dsp:txXfrm>
    </dsp:sp>
    <dsp:sp modelId="{0D6C41A3-4508-4B34-BF75-3EA3D00BA333}">
      <dsp:nvSpPr>
        <dsp:cNvPr id="0" name=""/>
        <dsp:cNvSpPr/>
      </dsp:nvSpPr>
      <dsp:spPr>
        <a:xfrm rot="20520000">
          <a:off x="1564723" y="926235"/>
          <a:ext cx="112041" cy="178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0520000">
        <a:off x="1564723" y="926235"/>
        <a:ext cx="112041" cy="178224"/>
      </dsp:txXfrm>
    </dsp:sp>
    <dsp:sp modelId="{211E563B-D8AA-4743-9BA0-FEF812BD7EFE}">
      <dsp:nvSpPr>
        <dsp:cNvPr id="0" name=""/>
        <dsp:cNvSpPr/>
      </dsp:nvSpPr>
      <dsp:spPr>
        <a:xfrm>
          <a:off x="1708350" y="555527"/>
          <a:ext cx="651141" cy="651141"/>
        </a:xfrm>
        <a:prstGeom prst="ellipse">
          <a:avLst/>
        </a:prstGeom>
        <a:solidFill>
          <a:schemeClr val="accent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CN" sz="1000" kern="1200" dirty="0" smtClean="0"/>
            <a:t>RDF</a:t>
          </a:r>
          <a:endParaRPr lang="zh-CN" altLang="en-US" sz="1000" kern="1200" dirty="0"/>
        </a:p>
      </dsp:txBody>
      <dsp:txXfrm>
        <a:off x="1708350" y="555527"/>
        <a:ext cx="651141" cy="651141"/>
      </dsp:txXfrm>
    </dsp:sp>
    <dsp:sp modelId="{A76EB541-169A-4334-AD25-B2FA83F0EA6F}">
      <dsp:nvSpPr>
        <dsp:cNvPr id="0" name=""/>
        <dsp:cNvSpPr/>
      </dsp:nvSpPr>
      <dsp:spPr>
        <a:xfrm rot="3240000">
          <a:off x="1432266" y="1333896"/>
          <a:ext cx="112041" cy="178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3240000">
        <a:off x="1432266" y="1333896"/>
        <a:ext cx="112041" cy="178224"/>
      </dsp:txXfrm>
    </dsp:sp>
    <dsp:sp modelId="{6C8F1EF7-375F-4E88-AD39-EA64AD6EECD7}">
      <dsp:nvSpPr>
        <dsp:cNvPr id="0" name=""/>
        <dsp:cNvSpPr/>
      </dsp:nvSpPr>
      <dsp:spPr>
        <a:xfrm>
          <a:off x="1418074" y="1448908"/>
          <a:ext cx="651141" cy="651141"/>
        </a:xfrm>
        <a:prstGeom prst="ellipse">
          <a:avLst/>
        </a:prstGeom>
        <a:solidFill>
          <a:schemeClr val="accent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知识库构建</a:t>
          </a:r>
          <a:endParaRPr lang="zh-CN" altLang="en-US" sz="1000" kern="1200" dirty="0"/>
        </a:p>
      </dsp:txBody>
      <dsp:txXfrm>
        <a:off x="1418074" y="1448908"/>
        <a:ext cx="651141" cy="651141"/>
      </dsp:txXfrm>
    </dsp:sp>
    <dsp:sp modelId="{745CE593-EDA2-426F-BDC2-9A035EEB087A}">
      <dsp:nvSpPr>
        <dsp:cNvPr id="0" name=""/>
        <dsp:cNvSpPr/>
      </dsp:nvSpPr>
      <dsp:spPr>
        <a:xfrm rot="7560000">
          <a:off x="1003626" y="1333896"/>
          <a:ext cx="112041" cy="178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7560000">
        <a:off x="1003626" y="1333896"/>
        <a:ext cx="112041" cy="178224"/>
      </dsp:txXfrm>
    </dsp:sp>
    <dsp:sp modelId="{3BA8C3CB-81C1-409E-9936-E4D4AC3EEAB6}">
      <dsp:nvSpPr>
        <dsp:cNvPr id="0" name=""/>
        <dsp:cNvSpPr/>
      </dsp:nvSpPr>
      <dsp:spPr>
        <a:xfrm>
          <a:off x="478718" y="1448908"/>
          <a:ext cx="651141" cy="651141"/>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分词技术</a:t>
          </a:r>
          <a:endParaRPr lang="zh-CN" altLang="en-US" sz="1000" kern="1200" dirty="0"/>
        </a:p>
      </dsp:txBody>
      <dsp:txXfrm>
        <a:off x="478718" y="1448908"/>
        <a:ext cx="651141" cy="651141"/>
      </dsp:txXfrm>
    </dsp:sp>
    <dsp:sp modelId="{D4AE089D-7562-4D47-AB76-4BE9552B9550}">
      <dsp:nvSpPr>
        <dsp:cNvPr id="0" name=""/>
        <dsp:cNvSpPr/>
      </dsp:nvSpPr>
      <dsp:spPr>
        <a:xfrm rot="11880000">
          <a:off x="871169" y="926235"/>
          <a:ext cx="112041" cy="178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1880000">
        <a:off x="871169" y="926235"/>
        <a:ext cx="112041" cy="178224"/>
      </dsp:txXfrm>
    </dsp:sp>
    <dsp:sp modelId="{081681CB-AB84-45B1-AB67-46EB0C5B0A31}">
      <dsp:nvSpPr>
        <dsp:cNvPr id="0" name=""/>
        <dsp:cNvSpPr/>
      </dsp:nvSpPr>
      <dsp:spPr>
        <a:xfrm>
          <a:off x="188441" y="555527"/>
          <a:ext cx="651141" cy="651141"/>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t>标签技术</a:t>
          </a:r>
          <a:endParaRPr lang="zh-CN" altLang="en-US" sz="1000" kern="1200" dirty="0"/>
        </a:p>
      </dsp:txBody>
      <dsp:txXfrm>
        <a:off x="188441" y="555527"/>
        <a:ext cx="651141" cy="65114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92E955-7236-4623-9FE1-A3A40E063379}">
      <dsp:nvSpPr>
        <dsp:cNvPr id="0" name=""/>
        <dsp:cNvSpPr/>
      </dsp:nvSpPr>
      <dsp:spPr>
        <a:xfrm>
          <a:off x="1614520" y="799728"/>
          <a:ext cx="886685" cy="48427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CN" sz="800" kern="1200" dirty="0" smtClean="0"/>
            <a:t>RDF</a:t>
          </a:r>
          <a:r>
            <a:rPr lang="zh-CN" altLang="en-US" sz="800" kern="1200" dirty="0" smtClean="0"/>
            <a:t>存储方式</a:t>
          </a:r>
          <a:endParaRPr lang="zh-CN" altLang="en-US" sz="800" kern="1200" dirty="0"/>
        </a:p>
      </dsp:txBody>
      <dsp:txXfrm>
        <a:off x="1614520" y="799728"/>
        <a:ext cx="886685" cy="484270"/>
      </dsp:txXfrm>
    </dsp:sp>
    <dsp:sp modelId="{20BCDB18-17E6-4078-91B8-0905516D58C6}">
      <dsp:nvSpPr>
        <dsp:cNvPr id="0" name=""/>
        <dsp:cNvSpPr/>
      </dsp:nvSpPr>
      <dsp:spPr>
        <a:xfrm rot="16200000">
          <a:off x="2006050" y="622575"/>
          <a:ext cx="103625" cy="164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2006050" y="622575"/>
        <a:ext cx="103625" cy="164652"/>
      </dsp:txXfrm>
    </dsp:sp>
    <dsp:sp modelId="{06761CC1-FE5D-4DDF-B9C5-8A0285516EE4}">
      <dsp:nvSpPr>
        <dsp:cNvPr id="0" name=""/>
        <dsp:cNvSpPr/>
      </dsp:nvSpPr>
      <dsp:spPr>
        <a:xfrm>
          <a:off x="1543082" y="2653"/>
          <a:ext cx="1029561" cy="60155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zh-CN" altLang="en-US" sz="800" kern="1200" dirty="0" smtClean="0"/>
            <a:t>基于内存</a:t>
          </a:r>
          <a:endParaRPr lang="zh-CN" altLang="en-US" sz="800" kern="1200" dirty="0"/>
        </a:p>
      </dsp:txBody>
      <dsp:txXfrm>
        <a:off x="1543082" y="2653"/>
        <a:ext cx="1029561" cy="601555"/>
      </dsp:txXfrm>
    </dsp:sp>
    <dsp:sp modelId="{D50434D0-0F1B-4D22-9896-AC27F30BDAAD}">
      <dsp:nvSpPr>
        <dsp:cNvPr id="0" name=""/>
        <dsp:cNvSpPr/>
      </dsp:nvSpPr>
      <dsp:spPr>
        <a:xfrm rot="21516660">
          <a:off x="2552585" y="946028"/>
          <a:ext cx="124909" cy="164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516660">
        <a:off x="2552585" y="946028"/>
        <a:ext cx="124909" cy="164652"/>
      </dsp:txXfrm>
    </dsp:sp>
    <dsp:sp modelId="{6E9605C0-B51C-49CE-864A-853209350927}">
      <dsp:nvSpPr>
        <dsp:cNvPr id="0" name=""/>
        <dsp:cNvSpPr/>
      </dsp:nvSpPr>
      <dsp:spPr>
        <a:xfrm>
          <a:off x="2736132" y="714382"/>
          <a:ext cx="846075" cy="60155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zh-CN" altLang="en-US" sz="800" kern="1200" dirty="0" smtClean="0"/>
            <a:t>基于关系型数据库</a:t>
          </a:r>
          <a:endParaRPr lang="zh-CN" altLang="en-US" sz="800" kern="1200" dirty="0"/>
        </a:p>
      </dsp:txBody>
      <dsp:txXfrm>
        <a:off x="2736132" y="714382"/>
        <a:ext cx="846075" cy="601555"/>
      </dsp:txXfrm>
    </dsp:sp>
    <dsp:sp modelId="{454A1926-2616-405D-A9E6-940DB531E03E}">
      <dsp:nvSpPr>
        <dsp:cNvPr id="0" name=""/>
        <dsp:cNvSpPr/>
      </dsp:nvSpPr>
      <dsp:spPr>
        <a:xfrm rot="10877112">
          <a:off x="1368617" y="946027"/>
          <a:ext cx="174064" cy="164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77112">
        <a:off x="1368617" y="946027"/>
        <a:ext cx="174064" cy="164652"/>
      </dsp:txXfrm>
    </dsp:sp>
    <dsp:sp modelId="{29C049B2-5CA2-4EF5-B79B-58FC742A35B4}">
      <dsp:nvSpPr>
        <dsp:cNvPr id="0" name=""/>
        <dsp:cNvSpPr/>
      </dsp:nvSpPr>
      <dsp:spPr>
        <a:xfrm>
          <a:off x="448371" y="714382"/>
          <a:ext cx="838387" cy="60155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zh-CN" altLang="en-US" sz="800" kern="1200" dirty="0" smtClean="0"/>
            <a:t>基于文件</a:t>
          </a:r>
          <a:endParaRPr lang="zh-CN" altLang="en-US" sz="800" kern="1200" dirty="0"/>
        </a:p>
      </dsp:txBody>
      <dsp:txXfrm>
        <a:off x="448371" y="714382"/>
        <a:ext cx="838387" cy="60155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92E955-7236-4623-9FE1-A3A40E063379}">
      <dsp:nvSpPr>
        <dsp:cNvPr id="0" name=""/>
        <dsp:cNvSpPr/>
      </dsp:nvSpPr>
      <dsp:spPr>
        <a:xfrm>
          <a:off x="1617849" y="800369"/>
          <a:ext cx="880032" cy="48063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构建方式</a:t>
          </a:r>
          <a:endParaRPr lang="zh-CN" altLang="en-US" sz="900" kern="1200" dirty="0"/>
        </a:p>
      </dsp:txBody>
      <dsp:txXfrm>
        <a:off x="1617849" y="800369"/>
        <a:ext cx="880032" cy="480637"/>
      </dsp:txXfrm>
    </dsp:sp>
    <dsp:sp modelId="{20BCDB18-17E6-4078-91B8-0905516D58C6}">
      <dsp:nvSpPr>
        <dsp:cNvPr id="0" name=""/>
        <dsp:cNvSpPr/>
      </dsp:nvSpPr>
      <dsp:spPr>
        <a:xfrm rot="16200000">
          <a:off x="2006717" y="625050"/>
          <a:ext cx="102296" cy="163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2006717" y="625050"/>
        <a:ext cx="102296" cy="163416"/>
      </dsp:txXfrm>
    </dsp:sp>
    <dsp:sp modelId="{06761CC1-FE5D-4DDF-B9C5-8A0285516EE4}">
      <dsp:nvSpPr>
        <dsp:cNvPr id="0" name=""/>
        <dsp:cNvSpPr/>
      </dsp:nvSpPr>
      <dsp:spPr>
        <a:xfrm>
          <a:off x="1543734" y="6561"/>
          <a:ext cx="1028262" cy="60079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利用大众智慧</a:t>
          </a:r>
          <a:endParaRPr lang="zh-CN" altLang="en-US" sz="900" kern="1200" dirty="0"/>
        </a:p>
      </dsp:txBody>
      <dsp:txXfrm>
        <a:off x="1543734" y="6561"/>
        <a:ext cx="1028262" cy="600796"/>
      </dsp:txXfrm>
    </dsp:sp>
    <dsp:sp modelId="{D50434D0-0F1B-4D22-9896-AC27F30BDAAD}">
      <dsp:nvSpPr>
        <dsp:cNvPr id="0" name=""/>
        <dsp:cNvSpPr/>
      </dsp:nvSpPr>
      <dsp:spPr>
        <a:xfrm rot="21516660">
          <a:off x="2548569" y="945587"/>
          <a:ext cx="123234" cy="163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516660">
        <a:off x="2548569" y="945587"/>
        <a:ext cx="123234" cy="163416"/>
      </dsp:txXfrm>
    </dsp:sp>
    <dsp:sp modelId="{6E9605C0-B51C-49CE-864A-853209350927}">
      <dsp:nvSpPr>
        <dsp:cNvPr id="0" name=""/>
        <dsp:cNvSpPr/>
      </dsp:nvSpPr>
      <dsp:spPr>
        <a:xfrm>
          <a:off x="2729653" y="713756"/>
          <a:ext cx="845008" cy="60079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自动或半自动知识抽取</a:t>
          </a:r>
          <a:endParaRPr lang="zh-CN" altLang="en-US" sz="900" kern="1200" dirty="0"/>
        </a:p>
      </dsp:txBody>
      <dsp:txXfrm>
        <a:off x="2729653" y="713756"/>
        <a:ext cx="845008" cy="600796"/>
      </dsp:txXfrm>
    </dsp:sp>
    <dsp:sp modelId="{454A1926-2616-405D-A9E6-940DB531E03E}">
      <dsp:nvSpPr>
        <dsp:cNvPr id="0" name=""/>
        <dsp:cNvSpPr/>
      </dsp:nvSpPr>
      <dsp:spPr>
        <a:xfrm rot="10877112">
          <a:off x="1374741" y="945584"/>
          <a:ext cx="172086" cy="163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77112">
        <a:off x="1374741" y="945584"/>
        <a:ext cx="172086" cy="163416"/>
      </dsp:txXfrm>
    </dsp:sp>
    <dsp:sp modelId="{29C049B2-5CA2-4EF5-B79B-58FC742A35B4}">
      <dsp:nvSpPr>
        <dsp:cNvPr id="0" name=""/>
        <dsp:cNvSpPr/>
      </dsp:nvSpPr>
      <dsp:spPr>
        <a:xfrm>
          <a:off x="456485" y="713756"/>
          <a:ext cx="837329" cy="60079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直接编辑知识</a:t>
          </a:r>
          <a:endParaRPr lang="zh-CN" altLang="en-US" sz="900" kern="1200" dirty="0"/>
        </a:p>
      </dsp:txBody>
      <dsp:txXfrm>
        <a:off x="456485" y="713756"/>
        <a:ext cx="837329" cy="600796"/>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E12B07-FB01-43E4-983E-483EAFD5EB25}" type="datetimeFigureOut">
              <a:rPr lang="zh-CN" altLang="en-US" smtClean="0"/>
              <a:pPr/>
              <a:t>2015/5/22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B2D13-F0E1-461C-935D-406252A289D8}" type="slidenum">
              <a:rPr lang="zh-CN" altLang="en-US" smtClean="0"/>
              <a:pPr/>
              <a:t>‹#›</a:t>
            </a:fld>
            <a:endParaRPr lang="zh-CN" altLang="en-US"/>
          </a:p>
        </p:txBody>
      </p:sp>
    </p:spTree>
    <p:extLst>
      <p:ext uri="{BB962C8B-B14F-4D97-AF65-F5344CB8AC3E}">
        <p14:creationId xmlns:p14="http://schemas.microsoft.com/office/powerpoint/2010/main" xmlns="" val="298079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各位</a:t>
            </a:r>
            <a:r>
              <a:rPr lang="zh-CN" altLang="en-US" sz="1200" kern="1200" dirty="0" smtClean="0">
                <a:solidFill>
                  <a:schemeClr val="tx1"/>
                </a:solidFill>
                <a:latin typeface="+mn-lt"/>
                <a:ea typeface="+mn-ea"/>
                <a:cs typeface="+mn-cs"/>
              </a:rPr>
              <a:t>老师好，</a:t>
            </a:r>
            <a:r>
              <a:rPr lang="zh-CN" altLang="en-US" dirty="0" smtClean="0"/>
              <a:t>我毕设的</a:t>
            </a:r>
            <a:r>
              <a:rPr lang="zh-CN" altLang="en-US" dirty="0" smtClean="0"/>
              <a:t>题目是</a:t>
            </a:r>
            <a:r>
              <a:rPr lang="zh-CN" altLang="en-US" sz="1200" kern="1200" dirty="0" smtClean="0">
                <a:solidFill>
                  <a:schemeClr val="tx1"/>
                </a:solidFill>
                <a:latin typeface="+mn-lt"/>
                <a:ea typeface="+mn-ea"/>
                <a:cs typeface="+mn-cs"/>
              </a:rPr>
              <a:t>基于知识库的语义搜索系统的设计与实现。</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a:t>
            </a:fld>
            <a:endParaRPr lang="zh-CN" altLang="en-US"/>
          </a:p>
        </p:txBody>
      </p:sp>
    </p:spTree>
    <p:extLst>
      <p:ext uri="{BB962C8B-B14F-4D97-AF65-F5344CB8AC3E}">
        <p14:creationId xmlns:p14="http://schemas.microsoft.com/office/powerpoint/2010/main" xmlns="" val="125740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我的第一个研究问题是：如何构建企业的高质量的知识库？知识库也就是类似右下方的一个图。</a:t>
            </a:r>
            <a:endParaRPr lang="en-US" altLang="zh-CN" dirty="0" smtClean="0"/>
          </a:p>
          <a:p>
            <a:endParaRPr lang="en-US" altLang="zh-CN" dirty="0" smtClean="0"/>
          </a:p>
          <a:p>
            <a:r>
              <a:rPr lang="zh-CN" altLang="en-US" dirty="0" smtClean="0"/>
              <a:t>从右上图可以看出，主要从四个方面构建：</a:t>
            </a:r>
            <a:endParaRPr lang="en-US" altLang="zh-CN" dirty="0" smtClean="0"/>
          </a:p>
          <a:p>
            <a:r>
              <a:rPr lang="en-US" altLang="zh-CN" dirty="0" smtClean="0"/>
              <a:t>1.</a:t>
            </a:r>
            <a:r>
              <a:rPr lang="zh-CN" altLang="en-US" dirty="0" smtClean="0"/>
              <a:t>关系型数据库到</a:t>
            </a:r>
            <a:r>
              <a:rPr lang="en-US" altLang="zh-CN" dirty="0" smtClean="0"/>
              <a:t>RDF</a:t>
            </a:r>
            <a:r>
              <a:rPr lang="zh-CN" altLang="en-US" dirty="0" smtClean="0"/>
              <a:t>数据转换</a:t>
            </a:r>
            <a:endParaRPr lang="en-US" altLang="zh-CN" dirty="0" smtClean="0"/>
          </a:p>
          <a:p>
            <a:r>
              <a:rPr lang="en-US" altLang="zh-CN" dirty="0" smtClean="0"/>
              <a:t>2.</a:t>
            </a:r>
            <a:r>
              <a:rPr lang="zh-CN" altLang="en-US" dirty="0" smtClean="0"/>
              <a:t>领域知识库的维护，包括开发知识编辑工具，支持手工编辑和批量导入。以及从半结构化文本中提取知识。</a:t>
            </a:r>
            <a:endParaRPr lang="en-US" altLang="zh-CN" dirty="0" smtClean="0"/>
          </a:p>
          <a:p>
            <a:r>
              <a:rPr lang="en-US" altLang="zh-CN" dirty="0" smtClean="0"/>
              <a:t>3.</a:t>
            </a:r>
            <a:r>
              <a:rPr lang="zh-CN" altLang="en-US" dirty="0" smtClean="0"/>
              <a:t>最后就是对知识进行语义分析，提出语义标签。</a:t>
            </a:r>
            <a:endParaRPr lang="en-US" altLang="zh-CN" dirty="0" smtClean="0"/>
          </a:p>
          <a:p>
            <a:endParaRPr lang="en-US" altLang="zh-CN" dirty="0" smtClean="0"/>
          </a:p>
          <a:p>
            <a:r>
              <a:rPr lang="zh-CN" altLang="en-US" dirty="0" smtClean="0"/>
              <a:t>先存在的难点主要是：</a:t>
            </a:r>
            <a:endParaRPr lang="en-US" altLang="zh-CN" dirty="0" smtClean="0"/>
          </a:p>
          <a:p>
            <a:r>
              <a:rPr lang="en-US" altLang="zh-CN" dirty="0" smtClean="0"/>
              <a:t>1.</a:t>
            </a:r>
            <a:r>
              <a:rPr lang="zh-CN" altLang="en-US" dirty="0" smtClean="0"/>
              <a:t>知识来源不同，导致数据不一致问题</a:t>
            </a:r>
            <a:endParaRPr lang="en-US" altLang="zh-CN" dirty="0" smtClean="0"/>
          </a:p>
          <a:p>
            <a:r>
              <a:rPr lang="en-US" altLang="zh-CN" dirty="0" smtClean="0"/>
              <a:t>2.</a:t>
            </a:r>
            <a:r>
              <a:rPr lang="zh-CN" altLang="en-US" dirty="0" smtClean="0"/>
              <a:t>半结构化提取知识</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第二个研究问题是：构建好这样的一个知识图谱后，那语义搜索的过程是怎样的呢？</a:t>
            </a:r>
            <a:endParaRPr lang="en-US" altLang="zh-CN" dirty="0" smtClean="0"/>
          </a:p>
          <a:p>
            <a:r>
              <a:rPr lang="zh-CN" altLang="en-US" dirty="0" smtClean="0"/>
              <a:t>检索过程分为三步：</a:t>
            </a:r>
            <a:endParaRPr lang="en-US" altLang="zh-CN" dirty="0" smtClean="0"/>
          </a:p>
          <a:p>
            <a:r>
              <a:rPr lang="zh-CN" altLang="en-US" dirty="0" smtClean="0"/>
              <a:t>当用户输入关键词，首先需要将词和图中的节点进行匹配。这里的节点可能是多个。例如刚刚例子“外企”和“外企公司”，“外企工作”匹配。由用户交互得到某个节点。其次，将用户的自然语言改写成</a:t>
            </a:r>
            <a:r>
              <a:rPr lang="en-US" altLang="zh-CN" dirty="0" smtClean="0"/>
              <a:t>SPARQL</a:t>
            </a:r>
            <a:r>
              <a:rPr lang="zh-CN" altLang="en-US" dirty="0" smtClean="0"/>
              <a:t>，在图中进行搜索。</a:t>
            </a:r>
            <a:r>
              <a:rPr lang="en-US" altLang="zh-CN" dirty="0" smtClean="0"/>
              <a:t>SPARQL</a:t>
            </a:r>
            <a:r>
              <a:rPr lang="zh-CN" altLang="en-US" dirty="0" smtClean="0"/>
              <a:t>是一种图查询语言，查询过程类似于子图匹配。中间的难点在于，子图路径较为复杂会导致查询效率低下。为此，我们提出了基于标签的知识组织和优化方案，后面具体介绍。</a:t>
            </a:r>
            <a:endParaRPr lang="en-US" altLang="zh-CN" dirty="0" smtClean="0"/>
          </a:p>
          <a:p>
            <a:endParaRPr lang="en-US" altLang="zh-CN" dirty="0" smtClean="0"/>
          </a:p>
          <a:p>
            <a:r>
              <a:rPr lang="zh-CN" altLang="en-US" dirty="0" smtClean="0"/>
              <a:t>现存在难点是：匹配子图复杂，导致算法效率低。</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11</a:t>
            </a:fld>
            <a:endParaRPr lang="zh-CN" altLang="en-US"/>
          </a:p>
        </p:txBody>
      </p:sp>
    </p:spTree>
    <p:extLst>
      <p:ext uri="{BB962C8B-B14F-4D97-AF65-F5344CB8AC3E}">
        <p14:creationId xmlns:p14="http://schemas.microsoft.com/office/powerpoint/2010/main" xmlns="" val="1917520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针对这些问题，本文给出了右图语义搜索系统的整体解决方案。</a:t>
            </a:r>
            <a:endParaRPr lang="en-US" altLang="zh-CN" dirty="0" smtClean="0"/>
          </a:p>
          <a:p>
            <a:r>
              <a:rPr lang="zh-CN" altLang="en-US" dirty="0" smtClean="0"/>
              <a:t>主要分为知识库构建以及语义搜索两个部分。</a:t>
            </a:r>
            <a:endParaRPr lang="en-US" altLang="zh-CN" dirty="0" smtClean="0"/>
          </a:p>
          <a:p>
            <a:r>
              <a:rPr lang="zh-CN" altLang="en-US" dirty="0" smtClean="0"/>
              <a:t>其中红色的部分就是我的三个研究点。</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12</a:t>
            </a:fld>
            <a:endParaRPr lang="zh-CN" altLang="en-US"/>
          </a:p>
        </p:txBody>
      </p:sp>
    </p:spTree>
    <p:extLst>
      <p:ext uri="{BB962C8B-B14F-4D97-AF65-F5344CB8AC3E}">
        <p14:creationId xmlns:p14="http://schemas.microsoft.com/office/powerpoint/2010/main" xmlns="" val="322037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我的第一个研究点是基于分词的知识提取算法。</a:t>
            </a:r>
            <a:endParaRPr lang="en-US" altLang="zh-CN" dirty="0" smtClean="0"/>
          </a:p>
          <a:p>
            <a:r>
              <a:rPr lang="zh-CN" altLang="en-US" dirty="0" smtClean="0"/>
              <a:t>它的主要目的是从机构数据库中的半结构化信息中提取有效的语义类、</a:t>
            </a:r>
            <a:r>
              <a:rPr lang="zh-CN" altLang="zh-CN" sz="1200" dirty="0" smtClean="0"/>
              <a:t>实体名、属性及属性值和关系，形成高质量的领域知识</a:t>
            </a:r>
            <a:r>
              <a:rPr lang="zh-CN" altLang="en-US" sz="1200" dirty="0" smtClean="0"/>
              <a:t>。</a:t>
            </a:r>
            <a:endParaRPr lang="en-US" altLang="zh-CN" sz="1200" dirty="0" smtClean="0"/>
          </a:p>
          <a:p>
            <a:r>
              <a:rPr lang="zh-CN" altLang="en-US" sz="1200" dirty="0" smtClean="0"/>
              <a:t>知识来源主要有两类：</a:t>
            </a:r>
            <a:endParaRPr lang="en-US" altLang="zh-CN" sz="1200" dirty="0" smtClean="0"/>
          </a:p>
          <a:p>
            <a:r>
              <a:rPr lang="en-US" altLang="zh-CN" sz="1200" dirty="0" smtClean="0"/>
              <a:t>1.</a:t>
            </a:r>
            <a:r>
              <a:rPr lang="zh-CN" altLang="en-US" sz="1200" dirty="0" smtClean="0"/>
              <a:t>结构化信息，可以直接采用映射算法。</a:t>
            </a:r>
            <a:endParaRPr lang="en-US" altLang="zh-CN" sz="1200" dirty="0" smtClean="0"/>
          </a:p>
          <a:p>
            <a:r>
              <a:rPr lang="en-US" altLang="zh-CN" sz="1200" dirty="0" smtClean="0"/>
              <a:t>2.</a:t>
            </a:r>
            <a:r>
              <a:rPr lang="zh-CN" altLang="en-US" sz="1200" dirty="0" smtClean="0"/>
              <a:t>半结构化信息，一个字段往往对应多个领域词典，这个需要采用特殊的分词算法。这是我研究的重点。</a:t>
            </a:r>
            <a:endParaRPr lang="en-US" altLang="zh-CN" sz="1200" dirty="0" smtClean="0"/>
          </a:p>
          <a:p>
            <a:r>
              <a:rPr lang="zh-CN" altLang="en-US" sz="1200" dirty="0" smtClean="0"/>
              <a:t>提取的目标包括四类，右边是提取生成的目标</a:t>
            </a:r>
            <a:r>
              <a:rPr lang="en-US" altLang="zh-CN" sz="1200" dirty="0" smtClean="0"/>
              <a:t>RDF</a:t>
            </a:r>
            <a:r>
              <a:rPr lang="zh-CN" altLang="en-US" sz="1200" dirty="0" smtClean="0"/>
              <a:t>文件。</a:t>
            </a:r>
            <a:endParaRPr lang="en-US" altLang="zh-CN" sz="1200"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现有的分词算法主要有三类：</a:t>
            </a:r>
            <a:endParaRPr lang="en-US" altLang="zh-CN" dirty="0" smtClean="0"/>
          </a:p>
          <a:p>
            <a:r>
              <a:rPr lang="zh-CN" altLang="en-US" dirty="0" smtClean="0"/>
              <a:t>右表是对三种分词算法的比较，可以看出对于半结构化信息，现有分词算法存在不足。</a:t>
            </a:r>
            <a:endParaRPr lang="en-US" altLang="zh-CN" dirty="0" smtClean="0"/>
          </a:p>
          <a:p>
            <a:r>
              <a:rPr lang="zh-CN" altLang="en-US" dirty="0" smtClean="0"/>
              <a:t>为此，本文提出了一种基于模式和领域知识的分词算法。</a:t>
            </a:r>
            <a:endParaRPr lang="en-US" altLang="zh-CN" dirty="0" smtClean="0"/>
          </a:p>
          <a:p>
            <a:r>
              <a:rPr lang="zh-CN" altLang="en-US" dirty="0" smtClean="0"/>
              <a:t>右图是分词算法的流程图。</a:t>
            </a:r>
            <a:endParaRPr lang="en-US" altLang="zh-CN" dirty="0" smtClean="0"/>
          </a:p>
          <a:p>
            <a:endParaRPr lang="en-US" altLang="zh-CN" dirty="0" smtClean="0"/>
          </a:p>
          <a:p>
            <a:r>
              <a:rPr lang="zh-CN" altLang="en-US" dirty="0" smtClean="0"/>
              <a:t>这里以简历系统的“所在单位及职位”字段为例，提取省市知识库，单位知识库以及职位知识库。</a:t>
            </a:r>
            <a:endParaRPr lang="en-US" altLang="zh-CN" dirty="0" smtClean="0"/>
          </a:p>
          <a:p>
            <a:r>
              <a:rPr lang="zh-CN" altLang="en-US" dirty="0" smtClean="0"/>
              <a:t>这个字段具有特定模式，依次对应三个领域词典。</a:t>
            </a:r>
            <a:endParaRPr lang="en-US" altLang="zh-CN" dirty="0" smtClean="0"/>
          </a:p>
          <a:p>
            <a:r>
              <a:rPr lang="zh-CN" altLang="en-US" dirty="0" smtClean="0"/>
              <a:t>初始化的领域知识库，是不完整的。</a:t>
            </a:r>
            <a:endParaRPr lang="en-US" altLang="zh-CN" dirty="0" smtClean="0"/>
          </a:p>
          <a:p>
            <a:r>
              <a:rPr lang="zh-CN" altLang="en-US" dirty="0" smtClean="0"/>
              <a:t>通过对半结构化信息进行分词后识别到新词，经过反馈机制，这些新词将会作为领域知识加入到领域词典中，为后续的半结构信息提供分词依据。</a:t>
            </a:r>
            <a:endParaRPr lang="en-US" altLang="zh-CN" dirty="0" smtClean="0"/>
          </a:p>
          <a:p>
            <a:r>
              <a:rPr lang="zh-CN" altLang="en-US" dirty="0" smtClean="0"/>
              <a:t>四次知识提取后，领域词典会不断的更新。</a:t>
            </a:r>
            <a:endParaRPr lang="en-US" altLang="zh-CN" dirty="0" smtClean="0"/>
          </a:p>
          <a:p>
            <a:endParaRPr lang="en-US" altLang="zh-CN" dirty="0" smtClean="0"/>
          </a:p>
          <a:p>
            <a:r>
              <a:rPr lang="zh-CN" altLang="en-US" dirty="0" smtClean="0"/>
              <a:t>执行分词算法前后的</a:t>
            </a:r>
            <a:r>
              <a:rPr lang="en-US" altLang="zh-CN" dirty="0" smtClean="0"/>
              <a:t>RDF</a:t>
            </a:r>
            <a:r>
              <a:rPr lang="zh-CN" altLang="en-US" dirty="0" smtClean="0"/>
              <a:t>图</a:t>
            </a:r>
            <a:endParaRPr lang="en-US" altLang="zh-CN" dirty="0" smtClean="0"/>
          </a:p>
          <a:p>
            <a:r>
              <a:rPr lang="zh-CN" altLang="en-US" dirty="0" smtClean="0"/>
              <a:t>比较发现，知识分词算法会新添加知识节点以及边。</a:t>
            </a: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接下来介绍分词算法的具体实现。</a:t>
            </a:r>
            <a:endParaRPr lang="en-US" altLang="zh-CN" dirty="0" smtClean="0"/>
          </a:p>
          <a:p>
            <a:r>
              <a:rPr lang="zh-CN" altLang="en-US" dirty="0" smtClean="0"/>
              <a:t>主要分为三个阶段：</a:t>
            </a:r>
            <a:endParaRPr lang="en-US" altLang="zh-CN" dirty="0" smtClean="0"/>
          </a:p>
          <a:p>
            <a:endParaRPr lang="en-US" altLang="zh-CN" dirty="0" smtClean="0"/>
          </a:p>
          <a:p>
            <a:r>
              <a:rPr lang="zh-CN" altLang="en-US" dirty="0" smtClean="0"/>
              <a:t>这里举个例子来说明：</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我的第二个研究点是提出了可定制的基于标签的知识组织方法。</a:t>
            </a:r>
            <a:endParaRPr lang="en-US" altLang="zh-CN" dirty="0" smtClean="0"/>
          </a:p>
          <a:p>
            <a:r>
              <a:rPr lang="zh-CN" altLang="en-US" dirty="0" smtClean="0"/>
              <a:t>首先介绍现有的标签技术。</a:t>
            </a:r>
            <a:endParaRPr lang="en-US" altLang="zh-CN" dirty="0" smtClean="0"/>
          </a:p>
          <a:p>
            <a:endParaRPr lang="en-US" altLang="zh-CN" dirty="0" smtClean="0"/>
          </a:p>
          <a:p>
            <a:r>
              <a:rPr lang="zh-CN" altLang="en-US" dirty="0" smtClean="0"/>
              <a:t>提出的知识组织方法的目的。</a:t>
            </a:r>
            <a:endParaRPr lang="en-US" altLang="zh-CN" dirty="0" smtClean="0"/>
          </a:p>
          <a:p>
            <a:endParaRPr lang="en-US" altLang="zh-CN" dirty="0" smtClean="0"/>
          </a:p>
          <a:p>
            <a:r>
              <a:rPr lang="zh-CN" altLang="en-US" dirty="0" smtClean="0"/>
              <a:t>图中为开发的知识提取工具。</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编辑标签的步骤主要有三步：</a:t>
            </a:r>
            <a:endParaRPr lang="en-US" altLang="zh-CN" dirty="0" smtClean="0"/>
          </a:p>
          <a:p>
            <a:r>
              <a:rPr lang="en-US" altLang="zh-CN" dirty="0" smtClean="0"/>
              <a:t>1.</a:t>
            </a:r>
            <a:r>
              <a:rPr lang="zh-CN" altLang="en-US" dirty="0" smtClean="0"/>
              <a:t>新添标签，生成图中红色节点。</a:t>
            </a:r>
            <a:endParaRPr lang="en-US" altLang="zh-CN" dirty="0" smtClean="0"/>
          </a:p>
          <a:p>
            <a:r>
              <a:rPr lang="en-US" altLang="zh-CN" dirty="0" smtClean="0"/>
              <a:t>2.</a:t>
            </a:r>
            <a:r>
              <a:rPr lang="zh-CN" altLang="en-US" dirty="0" smtClean="0"/>
              <a:t>采用多种匹配算法编辑客体的多个属性子类，这里列出了系统支持的匹配算法，这些算法也可以由用户自定义添加。</a:t>
            </a:r>
            <a:endParaRPr lang="en-US" altLang="zh-CN" dirty="0" smtClean="0"/>
          </a:p>
          <a:p>
            <a:r>
              <a:rPr lang="zh-CN" altLang="en-US" dirty="0" smtClean="0"/>
              <a:t>编辑属性子类的流程图如右图所示，</a:t>
            </a:r>
            <a:r>
              <a:rPr lang="zh-CN" altLang="en-US" sz="1200" dirty="0" smtClean="0"/>
              <a:t>选择匹配算法，匹配成功后，可为该类添加新实例，</a:t>
            </a:r>
            <a:r>
              <a:rPr lang="zh-CN" altLang="en-US" dirty="0" smtClean="0"/>
              <a:t>执行之后生成红色节点和实体之间的边。</a:t>
            </a:r>
            <a:endParaRPr lang="en-US" altLang="zh-CN" dirty="0" smtClean="0"/>
          </a:p>
          <a:p>
            <a:r>
              <a:rPr lang="en-US" altLang="zh-CN" dirty="0" smtClean="0"/>
              <a:t>3.</a:t>
            </a:r>
            <a:r>
              <a:rPr lang="zh-CN" altLang="en-US" dirty="0" smtClean="0"/>
              <a:t>编辑属性类之间的逻辑关系。</a:t>
            </a: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编辑好标签之后，计算机会自动学习生成标签：</a:t>
            </a:r>
            <a:endParaRPr lang="en-US" altLang="zh-CN" dirty="0" smtClean="0"/>
          </a:p>
          <a:p>
            <a:r>
              <a:rPr lang="en-US" altLang="zh-CN" dirty="0" smtClean="0"/>
              <a:t>1.</a:t>
            </a:r>
            <a:r>
              <a:rPr lang="zh-CN" altLang="en-US" dirty="0" smtClean="0"/>
              <a:t>将标签组织方法翻译成</a:t>
            </a:r>
            <a:r>
              <a:rPr lang="en-US" altLang="zh-CN" dirty="0" err="1" smtClean="0"/>
              <a:t>sparql</a:t>
            </a:r>
            <a:r>
              <a:rPr lang="zh-CN" altLang="en-US" dirty="0" smtClean="0"/>
              <a:t>，提交给</a:t>
            </a:r>
            <a:r>
              <a:rPr lang="en-US" altLang="zh-CN" dirty="0" err="1" smtClean="0"/>
              <a:t>sparql</a:t>
            </a:r>
            <a:r>
              <a:rPr lang="en-US" altLang="zh-CN" baseline="0" dirty="0" smtClean="0"/>
              <a:t> search engine</a:t>
            </a:r>
          </a:p>
          <a:p>
            <a:r>
              <a:rPr lang="en-US" altLang="zh-CN" baseline="0" dirty="0" smtClean="0"/>
              <a:t>2.Sparql search engine</a:t>
            </a:r>
            <a:r>
              <a:rPr lang="zh-CN" altLang="en-US" baseline="0" dirty="0" smtClean="0"/>
              <a:t>执行红色的路径的图匹配。</a:t>
            </a:r>
            <a:endParaRPr lang="en-US" altLang="zh-CN" baseline="0" dirty="0" smtClean="0"/>
          </a:p>
          <a:p>
            <a:r>
              <a:rPr lang="en-US" altLang="zh-CN" baseline="0" dirty="0" smtClean="0"/>
              <a:t>3.</a:t>
            </a:r>
            <a:r>
              <a:rPr lang="zh-CN" altLang="en-US" baseline="0" dirty="0" smtClean="0"/>
              <a:t>将匹配成功的客体加入到标签类，也就是形成一条紫色的边。</a:t>
            </a:r>
            <a:endParaRPr lang="en-US" altLang="zh-CN"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第三个点是语义搜索优化。</a:t>
            </a:r>
            <a:endParaRPr lang="en-US" altLang="zh-CN" dirty="0" smtClean="0"/>
          </a:p>
          <a:p>
            <a:r>
              <a:rPr lang="zh-CN" altLang="en-US" dirty="0" smtClean="0"/>
              <a:t>可采用前面介绍的标签优化，搜索“名校互联网</a:t>
            </a:r>
            <a:r>
              <a:rPr lang="en-US" altLang="zh-CN" dirty="0" smtClean="0"/>
              <a:t>IT</a:t>
            </a:r>
            <a:r>
              <a:rPr lang="zh-CN" altLang="en-US" dirty="0" smtClean="0"/>
              <a:t>类”，原来需要执行红色的路径匹配，采用标签后，只用执行紫色的匹配路径，缩短搜索路径，从而减少搜索时间。</a:t>
            </a:r>
            <a:r>
              <a:rPr lang="en-US" altLang="zh-CN" dirty="0" smtClean="0"/>
              <a:t>SPARQL</a:t>
            </a:r>
            <a:r>
              <a:rPr lang="zh-CN" altLang="en-US" dirty="0" smtClean="0"/>
              <a:t>也简化了不少。</a:t>
            </a:r>
            <a:endParaRPr lang="en-US" altLang="zh-CN" dirty="0" smtClean="0"/>
          </a:p>
          <a:p>
            <a:endParaRPr lang="en-US" altLang="zh-CN" dirty="0" smtClean="0"/>
          </a:p>
          <a:p>
            <a:r>
              <a:rPr lang="en-US" altLang="zh-CN" dirty="0" smtClean="0"/>
              <a:t>SPARQL</a:t>
            </a:r>
            <a:r>
              <a:rPr lang="zh-CN" altLang="en-US" dirty="0" smtClean="0"/>
              <a:t>语句优化：</a:t>
            </a:r>
            <a:endParaRPr lang="en-US" altLang="zh-CN" dirty="0" smtClean="0"/>
          </a:p>
          <a:p>
            <a:r>
              <a:rPr lang="zh-CN" altLang="en-US" dirty="0" smtClean="0"/>
              <a:t>根据以下的规则对</a:t>
            </a:r>
            <a:r>
              <a:rPr lang="en-US" altLang="zh-CN" dirty="0" smtClean="0"/>
              <a:t>SPARQL</a:t>
            </a:r>
            <a:r>
              <a:rPr lang="zh-CN" altLang="en-US" dirty="0" smtClean="0"/>
              <a:t>进行重写，对中间结果集进行初步裁剪，节省搜索时间。右图为重写</a:t>
            </a:r>
            <a:r>
              <a:rPr lang="en-US" altLang="zh-CN" dirty="0" smtClean="0"/>
              <a:t>SPARQL</a:t>
            </a:r>
            <a:r>
              <a:rPr lang="zh-CN" altLang="en-US" dirty="0" smtClean="0"/>
              <a:t>前后的语句。</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我将从以下四个部分介绍。首先介绍研究背景，接着是研究</a:t>
            </a:r>
            <a:r>
              <a:rPr lang="zh-CN" altLang="en-US" sz="1200" kern="1200" dirty="0" smtClean="0">
                <a:solidFill>
                  <a:schemeClr val="tx1"/>
                </a:solidFill>
                <a:latin typeface="+mn-lt"/>
                <a:ea typeface="+mn-ea"/>
                <a:cs typeface="+mn-cs"/>
              </a:rPr>
              <a:t>内容与解决</a:t>
            </a:r>
            <a:r>
              <a:rPr lang="zh-CN" altLang="en-US" sz="1200" kern="1200" dirty="0" smtClean="0">
                <a:solidFill>
                  <a:schemeClr val="tx1"/>
                </a:solidFill>
                <a:latin typeface="+mn-lt"/>
                <a:ea typeface="+mn-ea"/>
                <a:cs typeface="+mn-cs"/>
              </a:rPr>
              <a:t>方案，然后是智能</a:t>
            </a:r>
            <a:r>
              <a:rPr lang="zh-CN" altLang="en-US" sz="1200" kern="1200" dirty="0" smtClean="0">
                <a:solidFill>
                  <a:schemeClr val="tx1"/>
                </a:solidFill>
                <a:latin typeface="+mn-lt"/>
                <a:ea typeface="+mn-ea"/>
                <a:cs typeface="+mn-cs"/>
              </a:rPr>
              <a:t>简历系统的设计与</a:t>
            </a:r>
            <a:r>
              <a:rPr lang="zh-CN" altLang="en-US" sz="1200" kern="1200" dirty="0" smtClean="0">
                <a:solidFill>
                  <a:schemeClr val="tx1"/>
                </a:solidFill>
                <a:latin typeface="+mn-lt"/>
                <a:ea typeface="+mn-ea"/>
                <a:cs typeface="+mn-cs"/>
              </a:rPr>
              <a:t>实现，最后总结并提出下一步工作。</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a:t>
            </a:fld>
            <a:endParaRPr lang="zh-CN" altLang="en-US"/>
          </a:p>
        </p:txBody>
      </p:sp>
    </p:spTree>
    <p:extLst>
      <p:ext uri="{BB962C8B-B14F-4D97-AF65-F5344CB8AC3E}">
        <p14:creationId xmlns:p14="http://schemas.microsoft.com/office/powerpoint/2010/main" xmlns="" val="865253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a:t>
            </a:r>
            <a:r>
              <a:rPr lang="en-US" altLang="zh-CN" dirty="0" smtClean="0"/>
              <a:t>RDF</a:t>
            </a:r>
            <a:r>
              <a:rPr lang="zh-CN" altLang="en-US" dirty="0" smtClean="0"/>
              <a:t>存储进行优化。</a:t>
            </a:r>
            <a:endParaRPr lang="en-US" altLang="zh-CN" dirty="0" smtClean="0"/>
          </a:p>
          <a:p>
            <a:r>
              <a:rPr lang="zh-CN" altLang="en-US" dirty="0" smtClean="0"/>
              <a:t>最初的方式是采用的三元组的模式存储在</a:t>
            </a:r>
            <a:r>
              <a:rPr lang="en-US" altLang="zh-CN" dirty="0" err="1" smtClean="0"/>
              <a:t>mysql</a:t>
            </a:r>
            <a:r>
              <a:rPr lang="zh-CN" altLang="en-US" dirty="0" smtClean="0"/>
              <a:t>的一张大表中，大量的自连接导致查询速度缓慢。</a:t>
            </a:r>
            <a:endParaRPr lang="en-US" altLang="zh-CN" dirty="0" smtClean="0"/>
          </a:p>
          <a:p>
            <a:r>
              <a:rPr lang="zh-CN" altLang="en-US" dirty="0" smtClean="0"/>
              <a:t>根据简历信息的良好结构性，设计了一个属性表和垂直分割混合模式，水平和垂直存储结合的方式有效减少了</a:t>
            </a:r>
            <a:r>
              <a:rPr lang="en-US" altLang="zh-CN" dirty="0" smtClean="0"/>
              <a:t>join</a:t>
            </a:r>
            <a:r>
              <a:rPr lang="zh-CN" altLang="en-US" dirty="0" smtClean="0"/>
              <a:t>操作。</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采用多层次的缓存优化策略：</a:t>
            </a:r>
            <a:endParaRPr lang="en-US" altLang="zh-CN" dirty="0" smtClean="0"/>
          </a:p>
          <a:p>
            <a:r>
              <a:rPr lang="zh-CN" altLang="en-US" dirty="0" smtClean="0"/>
              <a:t>第一层，将客体的一些基本属性以</a:t>
            </a:r>
            <a:r>
              <a:rPr lang="en-US" altLang="zh-CN" dirty="0" err="1" smtClean="0"/>
              <a:t>Json</a:t>
            </a:r>
            <a:r>
              <a:rPr lang="zh-CN" altLang="en-US" dirty="0" smtClean="0"/>
              <a:t>的形式存储为客体的数据属性，减少多次</a:t>
            </a:r>
            <a:r>
              <a:rPr lang="en-US" altLang="zh-CN" dirty="0" smtClean="0"/>
              <a:t>join</a:t>
            </a:r>
            <a:r>
              <a:rPr lang="zh-CN" altLang="en-US" dirty="0" smtClean="0"/>
              <a:t>操作。</a:t>
            </a:r>
            <a:endParaRPr lang="en-US" altLang="zh-CN" dirty="0" smtClean="0"/>
          </a:p>
          <a:p>
            <a:r>
              <a:rPr lang="zh-CN" altLang="en-US" dirty="0" smtClean="0"/>
              <a:t>第二层，对客体预先分类，缩短搜索路径。</a:t>
            </a:r>
            <a:endParaRPr lang="en-US" altLang="zh-CN" dirty="0" smtClean="0"/>
          </a:p>
          <a:p>
            <a:r>
              <a:rPr lang="zh-CN" altLang="en-US" dirty="0" smtClean="0"/>
              <a:t>第三层，对热门的查询结果提前加载到内存，减轻</a:t>
            </a:r>
            <a:r>
              <a:rPr lang="en-US" altLang="zh-CN" dirty="0" err="1" smtClean="0"/>
              <a:t>Mysql</a:t>
            </a:r>
            <a:r>
              <a:rPr lang="zh-CN" altLang="en-US" dirty="0" smtClean="0"/>
              <a:t>的压力，节省查询时间。</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本文将语义搜索系统的实际应用到智能简历搜索系统中，接下来介绍其的设计与实现</a:t>
            </a:r>
          </a:p>
          <a:p>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22</a:t>
            </a:fld>
            <a:endParaRPr lang="zh-CN" altLang="en-US"/>
          </a:p>
        </p:txBody>
      </p:sp>
    </p:spTree>
    <p:extLst>
      <p:ext uri="{BB962C8B-B14F-4D97-AF65-F5344CB8AC3E}">
        <p14:creationId xmlns:p14="http://schemas.microsoft.com/office/powerpoint/2010/main" xmlns="" val="86525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这是系统基本架构，主要包括四个部分：</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用户交互模块，采用</a:t>
            </a:r>
            <a:r>
              <a:rPr lang="en-US" altLang="zh-CN" sz="1200" kern="1200" dirty="0" err="1" smtClean="0">
                <a:solidFill>
                  <a:schemeClr val="tx1"/>
                </a:solidFill>
                <a:effectLst/>
                <a:latin typeface="+mn-lt"/>
                <a:ea typeface="+mn-ea"/>
                <a:cs typeface="+mn-cs"/>
              </a:rPr>
              <a:t>freeMarker</a:t>
            </a:r>
            <a:r>
              <a:rPr lang="zh-CN" altLang="en-US" sz="1200" kern="1200" dirty="0" smtClean="0">
                <a:solidFill>
                  <a:schemeClr val="tx1"/>
                </a:solidFill>
                <a:effectLst/>
                <a:latin typeface="+mn-lt"/>
                <a:ea typeface="+mn-ea"/>
                <a:cs typeface="+mn-cs"/>
              </a:rPr>
              <a:t>实现，负责和用户进行交互。</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关系型数据到</a:t>
            </a:r>
            <a:r>
              <a:rPr lang="en-US" altLang="zh-CN" sz="1200" kern="1200" dirty="0" smtClean="0">
                <a:solidFill>
                  <a:schemeClr val="tx1"/>
                </a:solidFill>
                <a:effectLst/>
                <a:latin typeface="+mn-lt"/>
                <a:ea typeface="+mn-ea"/>
                <a:cs typeface="+mn-cs"/>
              </a:rPr>
              <a:t>RDF</a:t>
            </a:r>
            <a:r>
              <a:rPr lang="zh-CN" altLang="en-US" sz="1200" kern="1200" dirty="0" smtClean="0">
                <a:solidFill>
                  <a:schemeClr val="tx1"/>
                </a:solidFill>
                <a:effectLst/>
                <a:latin typeface="+mn-lt"/>
                <a:ea typeface="+mn-ea"/>
                <a:cs typeface="+mn-cs"/>
              </a:rPr>
              <a:t>映射模块，负责将机构数据库中信息转换成</a:t>
            </a:r>
            <a:r>
              <a:rPr lang="en-US" altLang="zh-CN" sz="1200" kern="1200" dirty="0" smtClean="0">
                <a:solidFill>
                  <a:schemeClr val="tx1"/>
                </a:solidFill>
                <a:effectLst/>
                <a:latin typeface="+mn-lt"/>
                <a:ea typeface="+mn-ea"/>
                <a:cs typeface="+mn-cs"/>
              </a:rPr>
              <a:t>RDF</a:t>
            </a:r>
            <a:r>
              <a:rPr lang="zh-CN" altLang="en-US" sz="1200" kern="1200" dirty="0" smtClean="0">
                <a:solidFill>
                  <a:schemeClr val="tx1"/>
                </a:solidFill>
                <a:effectLst/>
                <a:latin typeface="+mn-lt"/>
                <a:ea typeface="+mn-ea"/>
                <a:cs typeface="+mn-cs"/>
              </a:rPr>
              <a:t>模型。</a:t>
            </a:r>
            <a:endParaRPr lang="en-US" altLang="zh-CN"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知识管理模块，</a:t>
            </a:r>
            <a:r>
              <a:rPr lang="zh-CN" altLang="zh-CN" sz="3000" dirty="0" smtClean="0"/>
              <a:t>提供数据管理，用户管理，规则库维护，知识库维护以及语义搜索等功能。</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知识引擎模块，</a:t>
            </a:r>
            <a:r>
              <a:rPr lang="zh-CN" altLang="zh-CN" sz="1200" dirty="0" smtClean="0"/>
              <a:t>为上层的知识管理模块提供底层</a:t>
            </a:r>
            <a:r>
              <a:rPr lang="en-US" altLang="zh-CN" sz="1200" dirty="0" err="1" smtClean="0"/>
              <a:t>Mysql</a:t>
            </a:r>
            <a:r>
              <a:rPr lang="zh-CN" altLang="zh-CN" sz="1200" dirty="0" smtClean="0"/>
              <a:t>数据库管理查询的接口</a:t>
            </a:r>
            <a:r>
              <a:rPr lang="zh-CN" altLang="en-US" sz="1200" dirty="0" smtClean="0"/>
              <a:t>。</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接下来介绍几个重要模块的实现。</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23</a:t>
            </a:fld>
            <a:endParaRPr lang="zh-CN" altLang="en-US"/>
          </a:p>
        </p:txBody>
      </p:sp>
    </p:spTree>
    <p:extLst>
      <p:ext uri="{BB962C8B-B14F-4D97-AF65-F5344CB8AC3E}">
        <p14:creationId xmlns:p14="http://schemas.microsoft.com/office/powerpoint/2010/main" xmlns="" val="1885692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首先介绍数据管理模块。</a:t>
            </a:r>
            <a:endParaRPr lang="en-US" altLang="zh-CN" dirty="0" smtClean="0"/>
          </a:p>
          <a:p>
            <a:r>
              <a:rPr lang="zh-CN" altLang="en-US" dirty="0" smtClean="0"/>
              <a:t>其原理是关系型数据库和</a:t>
            </a:r>
            <a:r>
              <a:rPr lang="en-US" altLang="zh-CN" dirty="0" smtClean="0"/>
              <a:t>RDF</a:t>
            </a:r>
            <a:r>
              <a:rPr lang="zh-CN" altLang="en-US" dirty="0" smtClean="0"/>
              <a:t>数据模型之间有一个天然的映射关系。</a:t>
            </a:r>
            <a:endParaRPr lang="en-US" altLang="zh-CN" dirty="0" smtClean="0"/>
          </a:p>
          <a:p>
            <a:endParaRPr lang="en-US" altLang="zh-CN" dirty="0" smtClean="0"/>
          </a:p>
          <a:p>
            <a:r>
              <a:rPr lang="zh-CN" altLang="en-US" dirty="0" smtClean="0"/>
              <a:t>实现主要由三个部分构成：</a:t>
            </a:r>
            <a:endParaRPr lang="en-US" altLang="zh-CN" dirty="0" smtClean="0"/>
          </a:p>
          <a:p>
            <a:r>
              <a:rPr lang="en-US" altLang="zh-CN" dirty="0" smtClean="0"/>
              <a:t>1.</a:t>
            </a:r>
            <a:r>
              <a:rPr lang="zh-CN" altLang="en-US" dirty="0" smtClean="0"/>
              <a:t>关系型数据库到</a:t>
            </a:r>
            <a:r>
              <a:rPr lang="en-US" altLang="zh-CN" dirty="0" smtClean="0"/>
              <a:t>XML</a:t>
            </a:r>
            <a:r>
              <a:rPr lang="zh-CN" altLang="en-US" dirty="0" smtClean="0"/>
              <a:t>文件转换，由</a:t>
            </a:r>
            <a:r>
              <a:rPr lang="en-US" altLang="zh-CN" dirty="0" smtClean="0"/>
              <a:t>java</a:t>
            </a:r>
            <a:r>
              <a:rPr lang="zh-CN" altLang="en-US" dirty="0" smtClean="0"/>
              <a:t>工程</a:t>
            </a:r>
            <a:r>
              <a:rPr lang="en-US" altLang="zh-CN" dirty="0" smtClean="0"/>
              <a:t>db2xml</a:t>
            </a:r>
            <a:r>
              <a:rPr lang="zh-CN" altLang="en-US" dirty="0" smtClean="0"/>
              <a:t>实现</a:t>
            </a:r>
            <a:endParaRPr lang="en-US" altLang="zh-CN" dirty="0" smtClean="0"/>
          </a:p>
          <a:p>
            <a:r>
              <a:rPr lang="en-US" altLang="zh-CN" dirty="0" smtClean="0"/>
              <a:t>2.Xml</a:t>
            </a:r>
            <a:r>
              <a:rPr lang="zh-CN" altLang="en-US" dirty="0" smtClean="0"/>
              <a:t>到</a:t>
            </a:r>
            <a:r>
              <a:rPr lang="en-US" altLang="zh-CN" dirty="0" err="1" smtClean="0"/>
              <a:t>rdf</a:t>
            </a:r>
            <a:r>
              <a:rPr lang="zh-CN" altLang="en-US" dirty="0" smtClean="0"/>
              <a:t>文件的转换，由</a:t>
            </a:r>
            <a:r>
              <a:rPr lang="en-US" altLang="zh-CN" dirty="0" smtClean="0"/>
              <a:t>java</a:t>
            </a:r>
            <a:r>
              <a:rPr lang="zh-CN" altLang="en-US" dirty="0" smtClean="0"/>
              <a:t>工程</a:t>
            </a:r>
            <a:r>
              <a:rPr lang="en-US" altLang="zh-CN" dirty="0" smtClean="0"/>
              <a:t>xml2rdf</a:t>
            </a:r>
            <a:r>
              <a:rPr lang="zh-CN" altLang="en-US" dirty="0" smtClean="0"/>
              <a:t>实现。采用了一个深度遍历算法，流程如图所示。</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3.Rdf</a:t>
            </a:r>
            <a:r>
              <a:rPr lang="zh-CN" altLang="en-US" dirty="0" smtClean="0"/>
              <a:t>文件上传模块，</a:t>
            </a:r>
            <a:r>
              <a:rPr lang="zh-CN" altLang="zh-CN" sz="1600" dirty="0" smtClean="0"/>
              <a:t>由</a:t>
            </a:r>
            <a:r>
              <a:rPr lang="en-US" altLang="zh-CN" sz="1600" dirty="0" err="1" smtClean="0"/>
              <a:t>RDFUploadController</a:t>
            </a:r>
            <a:r>
              <a:rPr lang="zh-CN" altLang="zh-CN" sz="1600" dirty="0" smtClean="0"/>
              <a:t>类负责处理</a:t>
            </a: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知识库也是动态更新的，不断变化的。</a:t>
            </a:r>
            <a:endParaRPr lang="en-US" altLang="zh-CN" dirty="0" smtClean="0"/>
          </a:p>
          <a:p>
            <a:r>
              <a:rPr lang="zh-CN" altLang="en-US" dirty="0" smtClean="0"/>
              <a:t>采用</a:t>
            </a:r>
            <a:r>
              <a:rPr lang="en-US" altLang="zh-CN" dirty="0" err="1" smtClean="0"/>
              <a:t>jena</a:t>
            </a:r>
            <a:r>
              <a:rPr lang="zh-CN" altLang="en-US" dirty="0" smtClean="0"/>
              <a:t>，实现知识编辑工具。包图如右图所示，主要由</a:t>
            </a:r>
            <a:r>
              <a:rPr lang="en-US" altLang="zh-CN" sz="1200" dirty="0" smtClean="0"/>
              <a:t>controller</a:t>
            </a:r>
            <a:r>
              <a:rPr lang="zh-CN" altLang="zh-CN" sz="1200" dirty="0" smtClean="0"/>
              <a:t>包、</a:t>
            </a:r>
            <a:r>
              <a:rPr lang="en-US" altLang="zh-CN" sz="1200" dirty="0" err="1" smtClean="0"/>
              <a:t>dao</a:t>
            </a:r>
            <a:r>
              <a:rPr lang="zh-CN" altLang="zh-CN" sz="1200" dirty="0" smtClean="0"/>
              <a:t>包以及</a:t>
            </a:r>
            <a:r>
              <a:rPr lang="en-US" altLang="zh-CN" sz="1200" dirty="0" smtClean="0"/>
              <a:t>beans</a:t>
            </a:r>
            <a:r>
              <a:rPr lang="zh-CN" altLang="zh-CN" sz="1200" dirty="0" smtClean="0"/>
              <a:t>包</a:t>
            </a:r>
            <a:r>
              <a:rPr lang="zh-CN" altLang="en-US" sz="1200" dirty="0" smtClean="0"/>
              <a:t>构成</a:t>
            </a:r>
            <a:endParaRPr lang="en-US" altLang="zh-CN" sz="1200" dirty="0" smtClean="0"/>
          </a:p>
          <a:p>
            <a:endParaRPr lang="en-US" altLang="zh-CN" dirty="0" smtClean="0"/>
          </a:p>
          <a:p>
            <a:r>
              <a:rPr lang="zh-CN" altLang="en-US" dirty="0" smtClean="0"/>
              <a:t>对于前后导入的领域知识，存在的数据重复不一致问题，设计了实体消歧算法进行解决。下面这个是算法流程图。</a:t>
            </a: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SPARQL</a:t>
            </a:r>
            <a:r>
              <a:rPr lang="zh-CN" altLang="en-US" dirty="0" smtClean="0"/>
              <a:t>的查询引擎模块主要是有</a:t>
            </a:r>
            <a:r>
              <a:rPr lang="en-US" altLang="zh-CN" sz="1200" dirty="0" err="1" smtClean="0"/>
              <a:t>RDFServiceSDB</a:t>
            </a:r>
            <a:r>
              <a:rPr lang="zh-CN" altLang="en-US" sz="1200" dirty="0" smtClean="0"/>
              <a:t>类图实现的，采用的是简单工厂模式。</a:t>
            </a:r>
            <a:endParaRPr lang="en-US" altLang="zh-CN" sz="1200"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最后对优化前后的系统的查询性能做了</a:t>
            </a:r>
            <a:r>
              <a:rPr lang="en-US" altLang="zh-CN" dirty="0" smtClean="0"/>
              <a:t>4</a:t>
            </a:r>
            <a:r>
              <a:rPr lang="zh-CN" altLang="en-US" dirty="0" smtClean="0"/>
              <a:t>组对比试验。</a:t>
            </a:r>
            <a:endParaRPr lang="en-US" altLang="zh-CN" dirty="0" smtClean="0"/>
          </a:p>
          <a:p>
            <a:r>
              <a:rPr lang="zh-CN" altLang="en-US" dirty="0" smtClean="0"/>
              <a:t>实现环境是：</a:t>
            </a:r>
            <a:endParaRPr lang="en-US" altLang="zh-CN" dirty="0" smtClean="0"/>
          </a:p>
          <a:p>
            <a:r>
              <a:rPr lang="zh-CN" altLang="en-US" dirty="0" smtClean="0"/>
              <a:t>查询时间明显缩短。</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接下来进行系统演示，主要是演示语义搜索过程。并以“名校外企类”的标签为例，说明编辑标签，生成标签，然后可以计算机能够识别该标签的过程。</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论文涉及四部分内容，我将依次阐述。</a:t>
            </a:r>
          </a:p>
          <a:p>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29</a:t>
            </a:fld>
            <a:endParaRPr lang="zh-CN" altLang="en-US"/>
          </a:p>
        </p:txBody>
      </p:sp>
    </p:spTree>
    <p:extLst>
      <p:ext uri="{BB962C8B-B14F-4D97-AF65-F5344CB8AC3E}">
        <p14:creationId xmlns:p14="http://schemas.microsoft.com/office/powerpoint/2010/main" xmlns="" val="86525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随着互联网普及，信息成爆炸式增长，如何从海量的数据中找到用户需要的信息呢？</a:t>
            </a:r>
            <a:endParaRPr lang="en-US" altLang="zh-CN" dirty="0" smtClean="0"/>
          </a:p>
          <a:p>
            <a:r>
              <a:rPr lang="zh-CN" altLang="en-US" dirty="0" smtClean="0"/>
              <a:t>这时，搜索引擎应运而生。</a:t>
            </a:r>
            <a:endParaRPr lang="en-US" altLang="zh-CN" dirty="0" smtClean="0"/>
          </a:p>
          <a:p>
            <a:r>
              <a:rPr lang="zh-CN" altLang="en-US" dirty="0" smtClean="0"/>
              <a:t>发展状况经历已三个阶段</a:t>
            </a:r>
            <a:endParaRPr lang="en-US" altLang="zh-CN" dirty="0" smtClean="0"/>
          </a:p>
          <a:p>
            <a:r>
              <a:rPr lang="zh-CN" altLang="en-US" dirty="0" smtClean="0"/>
              <a:t>最早，雅虎采用人工目录分类导航的形式，但这个过程需要人工建立，检索的相关性差</a:t>
            </a:r>
            <a:endParaRPr lang="en-US" altLang="zh-CN" dirty="0" smtClean="0"/>
          </a:p>
          <a:p>
            <a:r>
              <a:rPr lang="zh-CN" altLang="en-US" dirty="0" smtClean="0"/>
              <a:t>接着，谷歌提出了使用网络爬虫自动的搜集信息，并采用关键词以及特殊的排序算法实现全文搜索。但无法对检索内容进行理解。</a:t>
            </a:r>
            <a:endParaRPr lang="en-US" altLang="zh-CN" dirty="0" smtClean="0"/>
          </a:p>
          <a:p>
            <a:r>
              <a:rPr lang="zh-CN" altLang="en-US" dirty="0" smtClean="0"/>
              <a:t>现在，各大研究机构以及企业都在研究如何使搜索更加智能。语义搜索是大家最为关注的方法。</a:t>
            </a:r>
            <a:endParaRPr lang="en-US" altLang="zh-CN" dirty="0" smtClean="0"/>
          </a:p>
          <a:p>
            <a:r>
              <a:rPr lang="zh-CN" altLang="en-US" dirty="0" smtClean="0"/>
              <a:t>微软</a:t>
            </a:r>
            <a:endParaRPr lang="en-US" altLang="zh-CN" dirty="0" smtClean="0"/>
          </a:p>
          <a:p>
            <a:r>
              <a:rPr lang="zh-CN" altLang="en-US" dirty="0" smtClean="0"/>
              <a:t>谷歌</a:t>
            </a:r>
            <a:endParaRPr lang="en-US" altLang="zh-CN" dirty="0" smtClean="0"/>
          </a:p>
          <a:p>
            <a:r>
              <a:rPr lang="zh-CN" altLang="en-US" dirty="0" smtClean="0"/>
              <a:t>百度</a:t>
            </a:r>
            <a:endParaRPr lang="en-US" altLang="zh-CN" dirty="0" smtClean="0"/>
          </a:p>
          <a:p>
            <a:r>
              <a:rPr lang="zh-CN" altLang="en-US" dirty="0" smtClean="0"/>
              <a:t>搜狗</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3</a:t>
            </a:fld>
            <a:endParaRPr lang="zh-CN" altLang="en-US"/>
          </a:p>
        </p:txBody>
      </p:sp>
    </p:spTree>
    <p:extLst>
      <p:ext uri="{BB962C8B-B14F-4D97-AF65-F5344CB8AC3E}">
        <p14:creationId xmlns:p14="http://schemas.microsoft.com/office/powerpoint/2010/main" xmlns="" val="1917520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8862339-57A9-41D4-8E28-53A64DC82840}" type="slidenum">
              <a:rPr lang="zh-CN" altLang="en-US" smtClean="0"/>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然而，现有的很多垂直网站，以及企业的搜索系统都处于第二代搜索引擎，只是机械的进行关键词匹配。</a:t>
            </a:r>
            <a:endParaRPr lang="en-US" altLang="zh-CN" dirty="0" smtClean="0"/>
          </a:p>
          <a:p>
            <a:r>
              <a:rPr lang="zh-CN" altLang="en-US" dirty="0" smtClean="0"/>
              <a:t>例如，求职者想在“前程无忧”上搜索“外企”职位。</a:t>
            </a:r>
            <a:endParaRPr lang="en-US" altLang="zh-CN" dirty="0" smtClean="0"/>
          </a:p>
          <a:p>
            <a:r>
              <a:rPr lang="zh-CN" altLang="en-US" dirty="0" smtClean="0"/>
              <a:t>只会返回匹配上“外企”的单位，像“微软”这样的外企未被返回，存在召回率低的问题。</a:t>
            </a:r>
            <a:endParaRPr lang="en-US" altLang="zh-CN" dirty="0" smtClean="0"/>
          </a:p>
          <a:p>
            <a:r>
              <a:rPr lang="zh-CN" altLang="en-US" dirty="0" smtClean="0"/>
              <a:t>同时，输入“微软”，错误的匹配上了“江苏 苏薇 软件公司”，存在正确率低的问题。</a:t>
            </a: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4</a:t>
            </a:fld>
            <a:endParaRPr lang="zh-CN" altLang="en-US"/>
          </a:p>
        </p:txBody>
      </p:sp>
    </p:spTree>
    <p:extLst>
      <p:ext uri="{BB962C8B-B14F-4D97-AF65-F5344CB8AC3E}">
        <p14:creationId xmlns:p14="http://schemas.microsoft.com/office/powerpoint/2010/main" xmlns="" val="191752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介绍完选题的意义之后，我接下来介绍语义搜索相关技术的研究现状。</a:t>
            </a:r>
          </a:p>
          <a:p>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5</a:t>
            </a:fld>
            <a:endParaRPr lang="zh-CN" altLang="en-US"/>
          </a:p>
        </p:txBody>
      </p:sp>
    </p:spTree>
    <p:extLst>
      <p:ext uri="{BB962C8B-B14F-4D97-AF65-F5344CB8AC3E}">
        <p14:creationId xmlns:p14="http://schemas.microsoft.com/office/powerpoint/2010/main" xmlns="" val="865253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语义搜索是基于语义网的。</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6</a:t>
            </a:fld>
            <a:endParaRPr lang="zh-CN" altLang="en-US"/>
          </a:p>
        </p:txBody>
      </p:sp>
    </p:spTree>
    <p:extLst>
      <p:ext uri="{BB962C8B-B14F-4D97-AF65-F5344CB8AC3E}">
        <p14:creationId xmlns:p14="http://schemas.microsoft.com/office/powerpoint/2010/main" xmlns="" val="329884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RDF</a:t>
            </a:r>
            <a:r>
              <a:rPr lang="zh-CN" altLang="en-US" dirty="0" smtClean="0"/>
              <a:t>存储方式主要有三种。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基于内存存储方式，基于文件，基于关系型数据库。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其中，基于关系型数据库是最为普遍采用的方式</a:t>
            </a:r>
            <a:r>
              <a:rPr lang="zh-CN" altLang="en-US" dirty="0" smtClean="0"/>
              <a:t>。</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400" dirty="0" smtClean="0"/>
              <a:t>利用关系型数据库（例如</a:t>
            </a:r>
            <a:r>
              <a:rPr lang="en-US" altLang="zh-CN" sz="1400" dirty="0" smtClean="0"/>
              <a:t>SQL Server</a:t>
            </a:r>
            <a:r>
              <a:rPr lang="zh-CN" altLang="zh-CN" sz="1400" dirty="0" smtClean="0"/>
              <a:t>、</a:t>
            </a:r>
            <a:r>
              <a:rPr lang="en-US" altLang="zh-CN" sz="1400" dirty="0" err="1" smtClean="0"/>
              <a:t>MySql</a:t>
            </a:r>
            <a:r>
              <a:rPr lang="zh-CN" altLang="zh-CN" sz="1400" dirty="0" smtClean="0"/>
              <a:t>和</a:t>
            </a:r>
            <a:r>
              <a:rPr lang="en-US" altLang="zh-CN" sz="1400" dirty="0" smtClean="0"/>
              <a:t>Oracle</a:t>
            </a:r>
            <a:r>
              <a:rPr lang="zh-CN" altLang="zh-CN" sz="1400" dirty="0" smtClean="0"/>
              <a:t>等）成熟的数据存储管理和查询技术来实现对</a:t>
            </a:r>
            <a:r>
              <a:rPr lang="en-US" altLang="zh-CN" sz="1400" dirty="0" smtClean="0"/>
              <a:t>RDF</a:t>
            </a:r>
            <a:r>
              <a:rPr lang="zh-CN" altLang="zh-CN" sz="1400" dirty="0" smtClean="0"/>
              <a:t>数据的存储管理与查询。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按照组织存储分为三种</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下面介绍</a:t>
            </a:r>
            <a:r>
              <a:rPr lang="en-US" altLang="zh-CN" dirty="0" smtClean="0"/>
              <a:t>RDF</a:t>
            </a:r>
            <a:r>
              <a:rPr lang="zh-CN" altLang="en-US" dirty="0" smtClean="0"/>
              <a:t>查询技术</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RDF</a:t>
            </a:r>
            <a:r>
              <a:rPr lang="zh-CN" altLang="en-US" dirty="0" smtClean="0"/>
              <a:t>查询实质是：</a:t>
            </a:r>
            <a:r>
              <a:rPr lang="en-US" altLang="zh-CN" sz="1600" dirty="0" smtClean="0"/>
              <a:t>RDF</a:t>
            </a:r>
            <a:r>
              <a:rPr lang="zh-CN" altLang="zh-CN" sz="1600" dirty="0" smtClean="0"/>
              <a:t>数据实际上是一个图，</a:t>
            </a:r>
            <a:r>
              <a:rPr lang="en-US" altLang="zh-CN" sz="1600" dirty="0" smtClean="0"/>
              <a:t>RDF</a:t>
            </a:r>
            <a:r>
              <a:rPr lang="zh-CN" altLang="zh-CN" sz="1600" dirty="0" smtClean="0"/>
              <a:t>的查询就可以看成在大图的匹配问题。</a:t>
            </a:r>
            <a:endParaRPr lang="en-US" altLang="zh-CN" dirty="0" smtClean="0"/>
          </a:p>
          <a:p>
            <a:r>
              <a:rPr lang="zh-CN" altLang="en-US" dirty="0" smtClean="0"/>
              <a:t>现有的</a:t>
            </a:r>
            <a:r>
              <a:rPr lang="en-US" altLang="zh-CN" dirty="0" smtClean="0"/>
              <a:t>RDF</a:t>
            </a:r>
            <a:r>
              <a:rPr lang="zh-CN" altLang="en-US" dirty="0" smtClean="0"/>
              <a:t>查询语言有：</a:t>
            </a:r>
            <a:endParaRPr lang="en-US" altLang="zh-CN" dirty="0" smtClean="0"/>
          </a:p>
          <a:p>
            <a:r>
              <a:rPr lang="zh-CN" altLang="en-US" dirty="0" smtClean="0"/>
              <a:t>其中，</a:t>
            </a:r>
            <a:r>
              <a:rPr lang="en-US" altLang="zh-CN" dirty="0" smtClean="0"/>
              <a:t>SPARQL</a:t>
            </a:r>
            <a:r>
              <a:rPr lang="zh-CN" altLang="en-US" dirty="0" smtClean="0"/>
              <a:t>最为普遍，类似</a:t>
            </a:r>
            <a:r>
              <a:rPr lang="en-US" altLang="zh-CN" dirty="0" smtClean="0"/>
              <a:t>SQL</a:t>
            </a:r>
            <a:r>
              <a:rPr lang="zh-CN" altLang="en-US" dirty="0" smtClean="0"/>
              <a:t>，这里列出了一个示例。</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其中</a:t>
            </a:r>
            <a:r>
              <a:rPr lang="en-US" altLang="zh-CN" sz="1600" dirty="0" smtClean="0"/>
              <a:t>SPARQL</a:t>
            </a:r>
            <a:r>
              <a:rPr lang="zh-CN" altLang="en-US" sz="1600" dirty="0" smtClean="0"/>
              <a:t>被普遍采用，其语法与</a:t>
            </a:r>
            <a:r>
              <a:rPr lang="en-US" altLang="zh-CN" sz="1600" dirty="0" smtClean="0"/>
              <a:t>SQL</a:t>
            </a:r>
            <a:r>
              <a:rPr lang="zh-CN" altLang="en-US" sz="1600" dirty="0" smtClean="0"/>
              <a:t>类似的陈述式语言，采用基于图匹配的技术。</a:t>
            </a:r>
            <a:endParaRPr lang="en-US" altLang="zh-CN" dirty="0" smtClean="0"/>
          </a:p>
          <a:p>
            <a:r>
              <a:rPr lang="en-US" altLang="zh-CN" dirty="0" smtClean="0"/>
              <a:t>RDF</a:t>
            </a:r>
            <a:r>
              <a:rPr lang="zh-CN" altLang="en-US" dirty="0" smtClean="0"/>
              <a:t>查询方法主要有三种，他们分别都有各自的优缺点，考虑到关系型数据库具有成熟的查询处理技术以及数据管理方式，我们的系统采用的是基于关系的查询技术。</a:t>
            </a:r>
            <a:endParaRPr lang="en-US" altLang="zh-CN" dirty="0" smtClean="0"/>
          </a:p>
          <a:p>
            <a:r>
              <a:rPr lang="zh-CN" altLang="en-US" dirty="0" smtClean="0"/>
              <a:t>基于关系的查询技术又分为三大类，表中还列举了各方法支持的查询语言。</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7</a:t>
            </a:fld>
            <a:endParaRPr lang="zh-CN" altLang="en-US"/>
          </a:p>
        </p:txBody>
      </p:sp>
    </p:spTree>
    <p:extLst>
      <p:ext uri="{BB962C8B-B14F-4D97-AF65-F5344CB8AC3E}">
        <p14:creationId xmlns:p14="http://schemas.microsoft.com/office/powerpoint/2010/main" xmlns="" val="329884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构建方法主要分为三类：</a:t>
            </a:r>
            <a:endParaRPr lang="en-US" altLang="zh-CN" dirty="0" smtClean="0"/>
          </a:p>
          <a:p>
            <a:r>
              <a:rPr lang="en-US" altLang="zh-CN" dirty="0" smtClean="0"/>
              <a:t>1.</a:t>
            </a:r>
            <a:r>
              <a:rPr lang="zh-CN" altLang="en-US" dirty="0" smtClean="0"/>
              <a:t>直接编辑知识是指从事知识库构建的研发人员或者数据标定人员直接编辑知识。这种方式受时间和经济成本的约束。</a:t>
            </a:r>
            <a:endParaRPr lang="en-US" altLang="zh-CN" dirty="0" smtClean="0"/>
          </a:p>
          <a:p>
            <a:r>
              <a:rPr lang="en-US" altLang="zh-CN" dirty="0" smtClean="0"/>
              <a:t>2.</a:t>
            </a:r>
            <a:r>
              <a:rPr lang="zh-CN" altLang="en-US" dirty="0" smtClean="0"/>
              <a:t>利用大众智慧是指利用互联网众包机制，把知识编辑工作交给互联网用户。</a:t>
            </a:r>
            <a:endParaRPr lang="en-US" altLang="zh-CN" dirty="0" smtClean="0"/>
          </a:p>
          <a:p>
            <a:r>
              <a:rPr lang="en-US" altLang="zh-CN" dirty="0" smtClean="0"/>
              <a:t>3.</a:t>
            </a:r>
            <a:r>
              <a:rPr lang="zh-CN" altLang="en-US" dirty="0" smtClean="0"/>
              <a:t> 自动或半自动知识抽取，其基本思想是设计自动或半自动的算法，从现有的文档中提取知识。这是本文研究的重点，其知识提取任务以及知识提取方法都列在右表中。</a:t>
            </a:r>
            <a:endParaRPr lang="en-US" altLang="zh-CN" dirty="0" smtClean="0"/>
          </a:p>
          <a:p>
            <a:endParaRPr lang="en-US" altLang="zh-CN" dirty="0" smtClean="0"/>
          </a:p>
          <a:p>
            <a:r>
              <a:rPr lang="zh-CN" altLang="en-US" dirty="0" smtClean="0"/>
              <a:t>本文主要研究基于企业数据库的知识构建，其知识来源是：</a:t>
            </a:r>
            <a:endParaRPr lang="en-US" altLang="zh-CN" dirty="0" smtClean="0"/>
          </a:p>
          <a:p>
            <a:r>
              <a:rPr lang="zh-CN" altLang="en-US" dirty="0" smtClean="0"/>
              <a:t>涉及到分词以及标签的技术。后面我会详细介绍。</a:t>
            </a:r>
            <a:endParaRPr lang="en-US" altLang="zh-CN" dirty="0" smtClean="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接下来介绍研究内容与解决方案。</a:t>
            </a:r>
            <a:endParaRPr lang="zh-CN" altLang="en-US" dirty="0"/>
          </a:p>
        </p:txBody>
      </p:sp>
      <p:sp>
        <p:nvSpPr>
          <p:cNvPr id="4" name="灯片编号占位符 3"/>
          <p:cNvSpPr>
            <a:spLocks noGrp="1"/>
          </p:cNvSpPr>
          <p:nvPr>
            <p:ph type="sldNum" sz="quarter" idx="10"/>
          </p:nvPr>
        </p:nvSpPr>
        <p:spPr/>
        <p:txBody>
          <a:bodyPr/>
          <a:lstStyle/>
          <a:p>
            <a:fld id="{25BB2D13-F0E1-461C-935D-406252A289D8}" type="slidenum">
              <a:rPr lang="zh-CN" altLang="en-US" smtClean="0"/>
              <a:pPr/>
              <a:t>9</a:t>
            </a:fld>
            <a:endParaRPr lang="zh-CN" altLang="en-US"/>
          </a:p>
        </p:txBody>
      </p:sp>
    </p:spTree>
    <p:extLst>
      <p:ext uri="{BB962C8B-B14F-4D97-AF65-F5344CB8AC3E}">
        <p14:creationId xmlns:p14="http://schemas.microsoft.com/office/powerpoint/2010/main" xmlns="" val="865253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713B70D-7765-4881-A067-769B6212E953}" type="datetimeFigureOut">
              <a:rPr lang="zh-CN" altLang="en-US" smtClean="0"/>
              <a:pPr/>
              <a:t>2015/5/22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9086C70-A340-48CB-9161-8E30CCEE7DB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713B70D-7765-4881-A067-769B6212E953}" type="datetimeFigureOut">
              <a:rPr lang="zh-CN" altLang="en-US" smtClean="0"/>
              <a:pPr/>
              <a:t>2015/5/22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713B70D-7765-4881-A067-769B6212E953}" type="datetimeFigureOut">
              <a:rPr lang="zh-CN" altLang="en-US" smtClean="0"/>
              <a:pPr/>
              <a:t>2015/5/22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9086C70-A340-48CB-9161-8E30CCEE7DB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713B70D-7765-4881-A067-769B6212E953}" type="datetimeFigureOut">
              <a:rPr lang="zh-CN" altLang="en-US" smtClean="0"/>
              <a:pPr/>
              <a:t>2015/5/22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9086C70-A340-48CB-9161-8E30CCEE7DB2}"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713B70D-7765-4881-A067-769B6212E953}" type="datetimeFigureOut">
              <a:rPr lang="zh-CN" altLang="en-US" smtClean="0"/>
              <a:pPr/>
              <a:t>2015/5/22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9086C70-A340-48CB-9161-8E30CCEE7DB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基于知识库的语义搜索系统的设计与实现</a:t>
            </a:r>
            <a:endParaRPr lang="zh-CN" altLang="en-US" dirty="0"/>
          </a:p>
        </p:txBody>
      </p:sp>
      <p:sp>
        <p:nvSpPr>
          <p:cNvPr id="3" name="副标题 2"/>
          <p:cNvSpPr>
            <a:spLocks noGrp="1"/>
          </p:cNvSpPr>
          <p:nvPr>
            <p:ph type="subTitle" idx="1"/>
          </p:nvPr>
        </p:nvSpPr>
        <p:spPr>
          <a:xfrm>
            <a:off x="714348" y="3786190"/>
            <a:ext cx="7672414" cy="1246154"/>
          </a:xfrm>
        </p:spPr>
        <p:txBody>
          <a:bodyPr>
            <a:normAutofit fontScale="92500" lnSpcReduction="10000"/>
          </a:bodyPr>
          <a:lstStyle/>
          <a:p>
            <a:pPr algn="r"/>
            <a:r>
              <a:rPr lang="zh-CN" altLang="en-US" dirty="0" smtClean="0">
                <a:solidFill>
                  <a:schemeClr val="tx1"/>
                </a:solidFill>
              </a:rPr>
              <a:t>报告人：柯叶青</a:t>
            </a:r>
            <a:endParaRPr lang="en-US" altLang="zh-CN" dirty="0" smtClean="0">
              <a:solidFill>
                <a:schemeClr val="tx1"/>
              </a:solidFill>
            </a:endParaRPr>
          </a:p>
          <a:p>
            <a:pPr algn="r"/>
            <a:r>
              <a:rPr lang="zh-CN" altLang="en-US" dirty="0" smtClean="0">
                <a:solidFill>
                  <a:schemeClr val="tx1"/>
                </a:solidFill>
              </a:rPr>
              <a:t>导师：魏</a:t>
            </a:r>
            <a:r>
              <a:rPr lang="zh-CN" altLang="en-US" dirty="0" smtClean="0">
                <a:solidFill>
                  <a:schemeClr val="tx1"/>
                </a:solidFill>
              </a:rPr>
              <a:t>峻</a:t>
            </a:r>
            <a:endParaRPr lang="en-US" altLang="zh-CN" dirty="0" smtClean="0">
              <a:solidFill>
                <a:schemeClr val="tx1"/>
              </a:solidFill>
            </a:endParaRPr>
          </a:p>
          <a:p>
            <a:pPr algn="r"/>
            <a:r>
              <a:rPr lang="zh-CN" altLang="en-US" dirty="0" smtClean="0">
                <a:solidFill>
                  <a:schemeClr val="tx1"/>
                </a:solidFill>
              </a:rPr>
              <a:t>指导</a:t>
            </a:r>
            <a:r>
              <a:rPr lang="zh-CN" altLang="en-US" dirty="0" smtClean="0">
                <a:solidFill>
                  <a:schemeClr val="tx1"/>
                </a:solidFill>
              </a:rPr>
              <a:t>导师：刘杰</a:t>
            </a:r>
            <a:endParaRPr lang="zh-CN" altLang="en-US" dirty="0">
              <a:solidFill>
                <a:schemeClr val="tx1"/>
              </a:solidFill>
            </a:endParaRPr>
          </a:p>
        </p:txBody>
      </p:sp>
    </p:spTree>
    <p:extLst>
      <p:ext uri="{BB962C8B-B14F-4D97-AF65-F5344CB8AC3E}">
        <p14:creationId xmlns:p14="http://schemas.microsoft.com/office/powerpoint/2010/main" xmlns="" val="4164119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71546"/>
            <a:ext cx="4500594" cy="4714908"/>
          </a:xfrm>
        </p:spPr>
        <p:txBody>
          <a:bodyPr>
            <a:normAutofit fontScale="92500" lnSpcReduction="10000"/>
          </a:bodyPr>
          <a:lstStyle/>
          <a:p>
            <a:pPr>
              <a:buFont typeface="Wingdings" pitchFamily="2" charset="2"/>
              <a:buChar char="l"/>
            </a:pPr>
            <a:r>
              <a:rPr lang="zh-CN" altLang="en-US" sz="2600" dirty="0" smtClean="0"/>
              <a:t>解决方案：</a:t>
            </a:r>
            <a:endParaRPr lang="en-US" altLang="zh-CN" sz="2600" dirty="0" smtClean="0"/>
          </a:p>
          <a:p>
            <a:pPr lvl="1">
              <a:buFont typeface="Wingdings" pitchFamily="2" charset="2"/>
              <a:buChar char="Ø"/>
            </a:pPr>
            <a:r>
              <a:rPr lang="zh-CN" altLang="en-US" sz="2000" dirty="0" smtClean="0"/>
              <a:t>将企业现存的关系型数据库转换成</a:t>
            </a:r>
            <a:r>
              <a:rPr lang="en-US" altLang="zh-CN" sz="2000" dirty="0" smtClean="0"/>
              <a:t>RDF</a:t>
            </a:r>
            <a:r>
              <a:rPr lang="zh-CN" altLang="en-US" sz="2000" dirty="0" smtClean="0"/>
              <a:t>数据模型。</a:t>
            </a:r>
            <a:endParaRPr lang="en-US" altLang="zh-CN" sz="2000" dirty="0" smtClean="0"/>
          </a:p>
          <a:p>
            <a:pPr lvl="1">
              <a:buFont typeface="Wingdings" pitchFamily="2" charset="2"/>
              <a:buChar char="Ø"/>
            </a:pPr>
            <a:r>
              <a:rPr lang="zh-CN" altLang="en-US" sz="2000" dirty="0" smtClean="0"/>
              <a:t>从半结构化文本中提取知识。</a:t>
            </a:r>
            <a:endParaRPr lang="en-US" altLang="zh-CN" sz="2000" dirty="0" smtClean="0"/>
          </a:p>
          <a:p>
            <a:pPr lvl="1">
              <a:buNone/>
            </a:pPr>
            <a:r>
              <a:rPr lang="en-US" altLang="zh-CN" sz="2000" dirty="0" smtClean="0"/>
              <a:t>	</a:t>
            </a:r>
            <a:r>
              <a:rPr lang="zh-CN" altLang="en-US" sz="1600" dirty="0" smtClean="0"/>
              <a:t>例如：简历系统工作和职位字段。</a:t>
            </a:r>
            <a:endParaRPr lang="en-US" altLang="zh-CN" sz="1600" dirty="0" smtClean="0"/>
          </a:p>
          <a:p>
            <a:pPr lvl="1">
              <a:buFont typeface="Wingdings" pitchFamily="2" charset="2"/>
              <a:buChar char="Ø"/>
            </a:pPr>
            <a:r>
              <a:rPr lang="zh-CN" altLang="en-US" sz="2000" dirty="0" smtClean="0"/>
              <a:t>开发知识编辑工具，支持手工编辑，批量导入。</a:t>
            </a:r>
            <a:endParaRPr lang="en-US" altLang="zh-CN" sz="2000" dirty="0" smtClean="0"/>
          </a:p>
          <a:p>
            <a:pPr lvl="1">
              <a:buNone/>
            </a:pPr>
            <a:r>
              <a:rPr lang="en-US" altLang="zh-CN" sz="1600" dirty="0" smtClean="0"/>
              <a:t>	</a:t>
            </a:r>
            <a:r>
              <a:rPr lang="zh-CN" altLang="en-US" sz="1600" dirty="0" smtClean="0"/>
              <a:t>例如：从网上搜集一部分的“外企”列表作为外企知识库导入。</a:t>
            </a:r>
            <a:endParaRPr lang="en-US" altLang="zh-CN" sz="1600" dirty="0" smtClean="0"/>
          </a:p>
          <a:p>
            <a:pPr lvl="1">
              <a:buFont typeface="Wingdings" pitchFamily="2" charset="2"/>
              <a:buChar char="Ø"/>
            </a:pPr>
            <a:r>
              <a:rPr lang="zh-CN" altLang="en-US" sz="2100" dirty="0" smtClean="0"/>
              <a:t>提取语义标签。</a:t>
            </a:r>
            <a:endParaRPr lang="en-US" altLang="zh-CN" sz="1600" dirty="0" smtClean="0"/>
          </a:p>
          <a:p>
            <a:pPr>
              <a:buFont typeface="Wingdings" pitchFamily="2" charset="2"/>
              <a:buChar char="l"/>
            </a:pPr>
            <a:r>
              <a:rPr lang="zh-CN" altLang="en-US" sz="2600" dirty="0" smtClean="0"/>
              <a:t>存在难点：</a:t>
            </a:r>
            <a:endParaRPr lang="en-US" altLang="zh-CN" sz="2600" dirty="0" smtClean="0"/>
          </a:p>
          <a:p>
            <a:pPr lvl="1">
              <a:buFont typeface="Wingdings" pitchFamily="2" charset="2"/>
              <a:buChar char="Ø"/>
            </a:pPr>
            <a:r>
              <a:rPr lang="zh-CN" altLang="en-US" sz="2000" dirty="0" smtClean="0">
                <a:latin typeface="+mn-ea"/>
              </a:rPr>
              <a:t>前后导入知识库的数据存在数据</a:t>
            </a:r>
            <a:r>
              <a:rPr lang="zh-CN" altLang="en-US" sz="2000" dirty="0" smtClean="0">
                <a:solidFill>
                  <a:srgbClr val="FF0000"/>
                </a:solidFill>
                <a:latin typeface="+mn-ea"/>
              </a:rPr>
              <a:t>不一致</a:t>
            </a:r>
            <a:r>
              <a:rPr lang="zh-CN" altLang="en-US" sz="2000" dirty="0" smtClean="0">
                <a:latin typeface="+mn-ea"/>
              </a:rPr>
              <a:t>，重复等问题。</a:t>
            </a:r>
            <a:endParaRPr lang="en-US" altLang="zh-CN" sz="2000" dirty="0" smtClean="0">
              <a:latin typeface="+mn-ea"/>
            </a:endParaRPr>
          </a:p>
          <a:p>
            <a:pPr lvl="1">
              <a:buFont typeface="Wingdings" pitchFamily="2" charset="2"/>
              <a:buChar char="Ø"/>
            </a:pPr>
            <a:r>
              <a:rPr lang="zh-CN" altLang="en-US" sz="2000" dirty="0" smtClean="0">
                <a:latin typeface="+mn-ea"/>
              </a:rPr>
              <a:t>半结构化提取知识，采用现有分词技术存在</a:t>
            </a:r>
            <a:r>
              <a:rPr lang="zh-CN" altLang="en-US" sz="2000" dirty="0" smtClean="0">
                <a:solidFill>
                  <a:srgbClr val="FF0000"/>
                </a:solidFill>
                <a:latin typeface="+mn-ea"/>
              </a:rPr>
              <a:t>粒度过细和精确率</a:t>
            </a:r>
            <a:r>
              <a:rPr lang="zh-CN" altLang="en-US" sz="2000" dirty="0" smtClean="0">
                <a:latin typeface="+mn-ea"/>
              </a:rPr>
              <a:t>不高的问题。</a:t>
            </a:r>
            <a:endParaRPr lang="en-US" altLang="zh-CN" sz="2000" dirty="0" smtClean="0">
              <a:latin typeface="+mn-ea"/>
            </a:endParaRPr>
          </a:p>
          <a:p>
            <a:pPr>
              <a:buNone/>
            </a:pPr>
            <a:endParaRPr lang="en-US" altLang="zh-CN" dirty="0" smtClean="0"/>
          </a:p>
        </p:txBody>
      </p:sp>
      <p:sp>
        <p:nvSpPr>
          <p:cNvPr id="3" name="标题 2"/>
          <p:cNvSpPr>
            <a:spLocks noGrp="1"/>
          </p:cNvSpPr>
          <p:nvPr>
            <p:ph type="title"/>
          </p:nvPr>
        </p:nvSpPr>
        <p:spPr/>
        <p:txBody>
          <a:bodyPr>
            <a:normAutofit fontScale="90000"/>
          </a:bodyPr>
          <a:lstStyle/>
          <a:p>
            <a:r>
              <a:rPr lang="zh-CN" altLang="en-US" dirty="0" smtClean="0">
                <a:solidFill>
                  <a:srgbClr val="FF0000"/>
                </a:solidFill>
              </a:rPr>
              <a:t>研究问题</a:t>
            </a:r>
            <a:r>
              <a:rPr lang="en-US" altLang="zh-CN" dirty="0" smtClean="0">
                <a:solidFill>
                  <a:srgbClr val="FF0000"/>
                </a:solidFill>
              </a:rPr>
              <a:t>1</a:t>
            </a:r>
            <a:r>
              <a:rPr lang="zh-CN" altLang="en-US" dirty="0" smtClean="0">
                <a:solidFill>
                  <a:srgbClr val="FF0000"/>
                </a:solidFill>
              </a:rPr>
              <a:t>：</a:t>
            </a:r>
            <a:r>
              <a:rPr lang="zh-CN" altLang="en-US" dirty="0" smtClean="0"/>
              <a:t>如何构建高质量知识库？</a:t>
            </a:r>
            <a:endParaRPr lang="zh-CN" altLang="en-US" dirty="0"/>
          </a:p>
        </p:txBody>
      </p:sp>
      <p:pic>
        <p:nvPicPr>
          <p:cNvPr id="124929" name="Picture 1"/>
          <p:cNvPicPr>
            <a:picLocks noChangeAspect="1" noChangeArrowheads="1"/>
          </p:cNvPicPr>
          <p:nvPr/>
        </p:nvPicPr>
        <p:blipFill>
          <a:blip r:embed="rId4" cstate="print"/>
          <a:srcRect/>
          <a:stretch>
            <a:fillRect/>
          </a:stretch>
        </p:blipFill>
        <p:spPr bwMode="auto">
          <a:xfrm>
            <a:off x="5286380" y="3857628"/>
            <a:ext cx="3500462" cy="2083241"/>
          </a:xfrm>
          <a:prstGeom prst="rect">
            <a:avLst/>
          </a:prstGeom>
          <a:noFill/>
          <a:ln w="9525">
            <a:noFill/>
            <a:miter lim="800000"/>
            <a:headEnd/>
            <a:tailEnd/>
          </a:ln>
        </p:spPr>
      </p:pic>
      <p:graphicFrame>
        <p:nvGraphicFramePr>
          <p:cNvPr id="104449" name="Picture 14"/>
          <p:cNvGraphicFramePr>
            <a:graphicFrameLocks noChangeAspect="1"/>
          </p:cNvGraphicFramePr>
          <p:nvPr/>
        </p:nvGraphicFramePr>
        <p:xfrm>
          <a:off x="5072066" y="1285860"/>
          <a:ext cx="3812903" cy="2528893"/>
        </p:xfrm>
        <a:graphic>
          <a:graphicData uri="http://schemas.openxmlformats.org/presentationml/2006/ole">
            <p:oleObj spid="_x0000_s104449" name="Visio" r:id="rId5" imgW="6454890" imgH="4281937"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357849"/>
          </a:xfrm>
        </p:spPr>
        <p:txBody>
          <a:bodyPr>
            <a:normAutofit/>
          </a:bodyPr>
          <a:lstStyle/>
          <a:p>
            <a:pPr>
              <a:buFont typeface="Wingdings" pitchFamily="2" charset="2"/>
              <a:buChar char="l"/>
            </a:pPr>
            <a:r>
              <a:rPr lang="zh-CN" altLang="en-US" sz="2600" dirty="0" smtClean="0"/>
              <a:t>检索过程：</a:t>
            </a:r>
            <a:endParaRPr lang="en-US" altLang="zh-CN" sz="2600" dirty="0" smtClean="0"/>
          </a:p>
          <a:p>
            <a:pPr lvl="1">
              <a:buFont typeface="Wingdings" pitchFamily="2" charset="2"/>
              <a:buChar char="Ø"/>
            </a:pPr>
            <a:r>
              <a:rPr lang="zh-CN" altLang="en-US" sz="2000" dirty="0" smtClean="0"/>
              <a:t>将用户的搜索词改写成</a:t>
            </a:r>
            <a:r>
              <a:rPr lang="en-US" altLang="zh-CN" sz="2000" dirty="0" smtClean="0"/>
              <a:t>SPARQL</a:t>
            </a:r>
            <a:r>
              <a:rPr lang="zh-CN" altLang="en-US" sz="2000" dirty="0" smtClean="0"/>
              <a:t>。</a:t>
            </a:r>
            <a:endParaRPr lang="en-US" altLang="zh-CN" sz="2000" dirty="0" smtClean="0"/>
          </a:p>
          <a:p>
            <a:pPr lvl="1">
              <a:buFont typeface="Wingdings" pitchFamily="2" charset="2"/>
              <a:buChar char="Ø"/>
            </a:pPr>
            <a:r>
              <a:rPr lang="zh-CN" altLang="en-US" sz="2000" dirty="0" smtClean="0"/>
              <a:t>和用户交互，确定最终的</a:t>
            </a:r>
            <a:r>
              <a:rPr lang="en-US" altLang="zh-CN" sz="2000" dirty="0" smtClean="0"/>
              <a:t>SAPRQL</a:t>
            </a:r>
            <a:r>
              <a:rPr lang="zh-CN" altLang="en-US" sz="2000" dirty="0" smtClean="0"/>
              <a:t>。</a:t>
            </a:r>
            <a:endParaRPr lang="en-US" altLang="zh-CN" sz="2000" dirty="0" smtClean="0"/>
          </a:p>
          <a:p>
            <a:pPr lvl="1">
              <a:buFont typeface="Wingdings" pitchFamily="2" charset="2"/>
              <a:buChar char="Ø"/>
            </a:pPr>
            <a:r>
              <a:rPr lang="zh-CN" altLang="en-US" sz="2000" dirty="0" smtClean="0"/>
              <a:t>执行</a:t>
            </a:r>
            <a:r>
              <a:rPr lang="en-US" altLang="zh-CN" sz="2000" dirty="0" smtClean="0"/>
              <a:t>SPARQL</a:t>
            </a:r>
            <a:r>
              <a:rPr lang="zh-CN" altLang="en-US" sz="2000" dirty="0" smtClean="0"/>
              <a:t>的图搜索。</a:t>
            </a:r>
            <a:endParaRPr lang="en-US" altLang="zh-CN" sz="2000" dirty="0" smtClean="0"/>
          </a:p>
          <a:p>
            <a:pPr>
              <a:buNone/>
            </a:pPr>
            <a:r>
              <a:rPr lang="en-US" altLang="zh-CN" sz="2000" dirty="0" smtClean="0"/>
              <a:t>		</a:t>
            </a:r>
            <a:r>
              <a:rPr lang="zh-CN" altLang="en-US" sz="1600" dirty="0" smtClean="0">
                <a:solidFill>
                  <a:schemeClr val="bg2">
                    <a:lumMod val="25000"/>
                  </a:schemeClr>
                </a:solidFill>
              </a:rPr>
              <a:t>例：用户输入“外企”，匹配上概念“外企工作”和“外企公司”。用户选择</a:t>
            </a:r>
            <a:r>
              <a:rPr lang="en-US" altLang="zh-CN" sz="1600" dirty="0" smtClean="0">
                <a:solidFill>
                  <a:schemeClr val="bg2">
                    <a:lumMod val="25000"/>
                  </a:schemeClr>
                </a:solidFill>
              </a:rPr>
              <a:t>	</a:t>
            </a:r>
            <a:r>
              <a:rPr lang="zh-CN" altLang="en-US" sz="1600" dirty="0" smtClean="0">
                <a:solidFill>
                  <a:schemeClr val="bg2">
                    <a:lumMod val="25000"/>
                  </a:schemeClr>
                </a:solidFill>
              </a:rPr>
              <a:t>“外企工作”，系统将翻译得到如下</a:t>
            </a:r>
            <a:r>
              <a:rPr lang="en-US" altLang="zh-CN" sz="1600" dirty="0" smtClean="0">
                <a:solidFill>
                  <a:schemeClr val="bg2">
                    <a:lumMod val="25000"/>
                  </a:schemeClr>
                </a:solidFill>
              </a:rPr>
              <a:t>SPARQL</a:t>
            </a:r>
            <a:r>
              <a:rPr lang="zh-CN" altLang="en-US" sz="1600" dirty="0" smtClean="0">
                <a:solidFill>
                  <a:schemeClr val="bg2">
                    <a:lumMod val="25000"/>
                  </a:schemeClr>
                </a:solidFill>
              </a:rPr>
              <a:t>，提交给查询引擎，执行红色边的</a:t>
            </a:r>
            <a:r>
              <a:rPr lang="en-US" altLang="zh-CN" sz="1600" dirty="0" smtClean="0">
                <a:solidFill>
                  <a:schemeClr val="bg2">
                    <a:lumMod val="25000"/>
                  </a:schemeClr>
                </a:solidFill>
              </a:rPr>
              <a:t>	</a:t>
            </a:r>
            <a:r>
              <a:rPr lang="zh-CN" altLang="en-US" sz="1600" dirty="0" smtClean="0">
                <a:solidFill>
                  <a:schemeClr val="bg2">
                    <a:lumMod val="25000"/>
                  </a:schemeClr>
                </a:solidFill>
              </a:rPr>
              <a:t>部分。</a:t>
            </a:r>
            <a:endParaRPr lang="en-US" altLang="zh-CN" sz="1600" dirty="0" smtClean="0">
              <a:solidFill>
                <a:schemeClr val="bg2">
                  <a:lumMod val="25000"/>
                </a:schemeClr>
              </a:solidFill>
            </a:endParaRPr>
          </a:p>
          <a:p>
            <a:pPr lvl="3">
              <a:buNone/>
            </a:pPr>
            <a:r>
              <a:rPr lang="en-US" altLang="zh-CN" sz="1200" dirty="0" smtClean="0">
                <a:solidFill>
                  <a:schemeClr val="bg2">
                    <a:lumMod val="25000"/>
                  </a:schemeClr>
                </a:solidFill>
              </a:rPr>
              <a:t>	Select ?work where{</a:t>
            </a:r>
          </a:p>
          <a:p>
            <a:pPr lvl="3">
              <a:buNone/>
            </a:pPr>
            <a:r>
              <a:rPr lang="en-US" altLang="zh-CN" sz="1200" dirty="0" smtClean="0">
                <a:solidFill>
                  <a:schemeClr val="bg2">
                    <a:lumMod val="25000"/>
                  </a:schemeClr>
                </a:solidFill>
              </a:rPr>
              <a:t>		?x  p1:type  p1:</a:t>
            </a:r>
            <a:r>
              <a:rPr lang="zh-CN" altLang="en-US" sz="1200" dirty="0" smtClean="0">
                <a:solidFill>
                  <a:schemeClr val="bg2">
                    <a:lumMod val="25000"/>
                  </a:schemeClr>
                </a:solidFill>
              </a:rPr>
              <a:t>外企</a:t>
            </a:r>
            <a:r>
              <a:rPr lang="en-US" altLang="zh-CN" sz="1200" dirty="0" smtClean="0">
                <a:solidFill>
                  <a:schemeClr val="bg2">
                    <a:lumMod val="25000"/>
                  </a:schemeClr>
                </a:solidFill>
              </a:rPr>
              <a:t>.</a:t>
            </a:r>
          </a:p>
          <a:p>
            <a:pPr lvl="3">
              <a:buNone/>
            </a:pPr>
            <a:r>
              <a:rPr lang="en-US" altLang="zh-CN" sz="1200" dirty="0" smtClean="0">
                <a:solidFill>
                  <a:schemeClr val="bg2">
                    <a:lumMod val="25000"/>
                  </a:schemeClr>
                </a:solidFill>
              </a:rPr>
              <a:t>		?work p1:workplace ?x.</a:t>
            </a:r>
          </a:p>
          <a:p>
            <a:pPr lvl="3">
              <a:buNone/>
            </a:pPr>
            <a:r>
              <a:rPr lang="en-US" altLang="zh-CN" sz="1200" dirty="0" smtClean="0">
                <a:solidFill>
                  <a:schemeClr val="bg2">
                    <a:lumMod val="25000"/>
                  </a:schemeClr>
                </a:solidFill>
              </a:rPr>
              <a:t>	}</a:t>
            </a:r>
            <a:endParaRPr lang="en-US" altLang="zh-CN" sz="2000" dirty="0" smtClean="0">
              <a:solidFill>
                <a:schemeClr val="bg2">
                  <a:lumMod val="25000"/>
                </a:schemeClr>
              </a:solidFill>
            </a:endParaRPr>
          </a:p>
          <a:p>
            <a:pPr marL="365760" lvl="3" indent="-256032">
              <a:spcBef>
                <a:spcPts val="400"/>
              </a:spcBef>
              <a:buClr>
                <a:schemeClr val="accent1"/>
              </a:buClr>
              <a:buSzPct val="68000"/>
              <a:buFont typeface="Wingdings" pitchFamily="2" charset="2"/>
              <a:buChar char="l"/>
            </a:pPr>
            <a:r>
              <a:rPr lang="zh-CN" altLang="en-US" sz="2600" dirty="0" smtClean="0"/>
              <a:t>存在难点：</a:t>
            </a:r>
            <a:endParaRPr lang="en-US" altLang="zh-CN" sz="2600" dirty="0" smtClean="0"/>
          </a:p>
          <a:p>
            <a:pPr lvl="1">
              <a:buFont typeface="Wingdings" pitchFamily="2" charset="2"/>
              <a:buChar char="Ø"/>
            </a:pPr>
            <a:r>
              <a:rPr lang="zh-CN" altLang="en-US" sz="2000" dirty="0" smtClean="0"/>
              <a:t>图匹配算法效率不高</a:t>
            </a:r>
            <a:endParaRPr lang="en-US" altLang="zh-CN" sz="2000" dirty="0" smtClean="0"/>
          </a:p>
        </p:txBody>
      </p:sp>
      <p:sp>
        <p:nvSpPr>
          <p:cNvPr id="2" name="标题 1"/>
          <p:cNvSpPr>
            <a:spLocks noGrp="1"/>
          </p:cNvSpPr>
          <p:nvPr>
            <p:ph type="title"/>
          </p:nvPr>
        </p:nvSpPr>
        <p:spPr>
          <a:xfrm>
            <a:off x="457200" y="274638"/>
            <a:ext cx="8229600" cy="939784"/>
          </a:xfrm>
        </p:spPr>
        <p:txBody>
          <a:bodyPr>
            <a:normAutofit/>
          </a:bodyPr>
          <a:lstStyle/>
          <a:p>
            <a:pPr algn="l"/>
            <a:r>
              <a:rPr lang="zh-CN" altLang="en-US" sz="3600" dirty="0" smtClean="0">
                <a:solidFill>
                  <a:srgbClr val="FF0000"/>
                </a:solidFill>
              </a:rPr>
              <a:t>研究问题</a:t>
            </a:r>
            <a:r>
              <a:rPr lang="en-US" altLang="zh-CN" sz="3600" dirty="0" smtClean="0">
                <a:solidFill>
                  <a:srgbClr val="FF0000"/>
                </a:solidFill>
              </a:rPr>
              <a:t>2</a:t>
            </a:r>
            <a:r>
              <a:rPr lang="zh-CN" altLang="en-US" sz="3600" dirty="0" smtClean="0">
                <a:solidFill>
                  <a:srgbClr val="FF0000"/>
                </a:solidFill>
              </a:rPr>
              <a:t>：</a:t>
            </a:r>
            <a:r>
              <a:rPr lang="zh-CN" altLang="en-US" sz="3600" dirty="0" smtClean="0"/>
              <a:t>如何进行语义搜索？</a:t>
            </a:r>
            <a:endParaRPr lang="zh-CN" altLang="en-US" sz="3600" dirty="0"/>
          </a:p>
        </p:txBody>
      </p:sp>
      <p:sp>
        <p:nvSpPr>
          <p:cNvPr id="64" name="矩形 63"/>
          <p:cNvSpPr/>
          <p:nvPr/>
        </p:nvSpPr>
        <p:spPr>
          <a:xfrm>
            <a:off x="6072198" y="3571876"/>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外企</a:t>
            </a:r>
            <a:endParaRPr lang="zh-CN" altLang="en-US" sz="1200" dirty="0"/>
          </a:p>
        </p:txBody>
      </p:sp>
      <p:sp>
        <p:nvSpPr>
          <p:cNvPr id="65" name="矩形 64"/>
          <p:cNvSpPr/>
          <p:nvPr/>
        </p:nvSpPr>
        <p:spPr>
          <a:xfrm>
            <a:off x="4714876" y="4071942"/>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微软</a:t>
            </a:r>
            <a:endParaRPr lang="zh-CN" altLang="en-US" sz="1200" dirty="0"/>
          </a:p>
        </p:txBody>
      </p:sp>
      <p:sp>
        <p:nvSpPr>
          <p:cNvPr id="66" name="矩形 65"/>
          <p:cNvSpPr/>
          <p:nvPr/>
        </p:nvSpPr>
        <p:spPr>
          <a:xfrm>
            <a:off x="6072198" y="4071942"/>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oracle</a:t>
            </a:r>
            <a:endParaRPr lang="zh-CN" altLang="en-US" sz="1200" dirty="0"/>
          </a:p>
        </p:txBody>
      </p:sp>
      <p:sp>
        <p:nvSpPr>
          <p:cNvPr id="67" name="矩形 66"/>
          <p:cNvSpPr/>
          <p:nvPr/>
        </p:nvSpPr>
        <p:spPr>
          <a:xfrm>
            <a:off x="7358082" y="4071942"/>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t>
            </a:r>
            <a:endParaRPr lang="zh-CN" altLang="en-US" sz="1200" dirty="0"/>
          </a:p>
        </p:txBody>
      </p:sp>
      <p:cxnSp>
        <p:nvCxnSpPr>
          <p:cNvPr id="68" name="直接箭头连接符 67"/>
          <p:cNvCxnSpPr>
            <a:stCxn id="64" idx="2"/>
            <a:endCxn id="65" idx="0"/>
          </p:cNvCxnSpPr>
          <p:nvPr/>
        </p:nvCxnSpPr>
        <p:spPr>
          <a:xfrm flipH="1">
            <a:off x="5042948" y="3815415"/>
            <a:ext cx="1357322" cy="25652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9" name="直接箭头连接符 68"/>
          <p:cNvCxnSpPr>
            <a:stCxn id="64" idx="2"/>
            <a:endCxn id="66" idx="0"/>
          </p:cNvCxnSpPr>
          <p:nvPr/>
        </p:nvCxnSpPr>
        <p:spPr>
          <a:xfrm>
            <a:off x="6400270" y="3815415"/>
            <a:ext cx="0" cy="256527"/>
          </a:xfrm>
          <a:prstGeom prst="straightConnector1">
            <a:avLst/>
          </a:prstGeom>
          <a:ln w="28575">
            <a:solidFill>
              <a:schemeClr val="accent2"/>
            </a:solidFill>
            <a:tailEnd type="arrow"/>
          </a:ln>
        </p:spPr>
        <p:style>
          <a:lnRef idx="1">
            <a:schemeClr val="accent2"/>
          </a:lnRef>
          <a:fillRef idx="0">
            <a:schemeClr val="accent2"/>
          </a:fillRef>
          <a:effectRef idx="0">
            <a:schemeClr val="accent2"/>
          </a:effectRef>
          <a:fontRef idx="minor">
            <a:schemeClr val="tx1"/>
          </a:fontRef>
        </p:style>
      </p:cxnSp>
      <p:cxnSp>
        <p:nvCxnSpPr>
          <p:cNvPr id="70" name="直接箭头连接符 69"/>
          <p:cNvCxnSpPr>
            <a:stCxn id="64" idx="2"/>
            <a:endCxn id="67" idx="0"/>
          </p:cNvCxnSpPr>
          <p:nvPr/>
        </p:nvCxnSpPr>
        <p:spPr>
          <a:xfrm>
            <a:off x="6400270" y="3815415"/>
            <a:ext cx="1285884" cy="256527"/>
          </a:xfrm>
          <a:prstGeom prst="straightConnector1">
            <a:avLst/>
          </a:prstGeom>
          <a:ln w="28575">
            <a:solidFill>
              <a:schemeClr val="accent2"/>
            </a:solidFill>
            <a:tailEnd type="arrow"/>
          </a:ln>
        </p:spPr>
        <p:style>
          <a:lnRef idx="1">
            <a:schemeClr val="accent2"/>
          </a:lnRef>
          <a:fillRef idx="0">
            <a:schemeClr val="accent2"/>
          </a:fillRef>
          <a:effectRef idx="0">
            <a:schemeClr val="accent2"/>
          </a:effectRef>
          <a:fontRef idx="minor">
            <a:schemeClr val="tx1"/>
          </a:fontRef>
        </p:style>
      </p:cxnSp>
      <p:sp>
        <p:nvSpPr>
          <p:cNvPr id="71" name="TextBox 70"/>
          <p:cNvSpPr txBox="1"/>
          <p:nvPr/>
        </p:nvSpPr>
        <p:spPr>
          <a:xfrm>
            <a:off x="3908901" y="4071942"/>
            <a:ext cx="571504" cy="276999"/>
          </a:xfrm>
          <a:prstGeom prst="rect">
            <a:avLst/>
          </a:prstGeom>
          <a:noFill/>
        </p:spPr>
        <p:txBody>
          <a:bodyPr wrap="square" rtlCol="0">
            <a:spAutoFit/>
          </a:bodyPr>
          <a:lstStyle/>
          <a:p>
            <a:r>
              <a:rPr lang="zh-CN" altLang="en-US" sz="1200" dirty="0" smtClean="0"/>
              <a:t>实例</a:t>
            </a:r>
            <a:endParaRPr lang="zh-CN" altLang="en-US" sz="1200" dirty="0"/>
          </a:p>
        </p:txBody>
      </p:sp>
      <p:sp>
        <p:nvSpPr>
          <p:cNvPr id="72" name="TextBox 71"/>
          <p:cNvSpPr txBox="1"/>
          <p:nvPr/>
        </p:nvSpPr>
        <p:spPr>
          <a:xfrm>
            <a:off x="5072066" y="3571876"/>
            <a:ext cx="642942" cy="276999"/>
          </a:xfrm>
          <a:prstGeom prst="rect">
            <a:avLst/>
          </a:prstGeom>
          <a:noFill/>
        </p:spPr>
        <p:txBody>
          <a:bodyPr wrap="square" rtlCol="0">
            <a:spAutoFit/>
          </a:bodyPr>
          <a:lstStyle/>
          <a:p>
            <a:r>
              <a:rPr lang="zh-CN" altLang="en-US" sz="1200" dirty="0" smtClean="0"/>
              <a:t>父类</a:t>
            </a:r>
            <a:endParaRPr lang="zh-CN" altLang="en-US" sz="1200" dirty="0"/>
          </a:p>
        </p:txBody>
      </p:sp>
      <p:sp>
        <p:nvSpPr>
          <p:cNvPr id="73" name="矩形 72"/>
          <p:cNvSpPr/>
          <p:nvPr/>
        </p:nvSpPr>
        <p:spPr>
          <a:xfrm>
            <a:off x="4714876" y="4857760"/>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工作</a:t>
            </a:r>
            <a:r>
              <a:rPr lang="en-US" altLang="zh-CN" sz="1200" dirty="0" smtClean="0"/>
              <a:t>1</a:t>
            </a:r>
            <a:endParaRPr lang="zh-CN" altLang="en-US" sz="1200" dirty="0"/>
          </a:p>
        </p:txBody>
      </p:sp>
      <p:cxnSp>
        <p:nvCxnSpPr>
          <p:cNvPr id="74" name="直接箭头连接符 73"/>
          <p:cNvCxnSpPr>
            <a:stCxn id="73" idx="0"/>
            <a:endCxn id="65" idx="2"/>
          </p:cNvCxnSpPr>
          <p:nvPr/>
        </p:nvCxnSpPr>
        <p:spPr>
          <a:xfrm flipV="1">
            <a:off x="5042948" y="4315481"/>
            <a:ext cx="0" cy="54227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75" name="TextBox 74"/>
          <p:cNvSpPr txBox="1"/>
          <p:nvPr/>
        </p:nvSpPr>
        <p:spPr>
          <a:xfrm>
            <a:off x="3908901" y="4857760"/>
            <a:ext cx="571504" cy="276999"/>
          </a:xfrm>
          <a:prstGeom prst="rect">
            <a:avLst/>
          </a:prstGeom>
          <a:noFill/>
        </p:spPr>
        <p:txBody>
          <a:bodyPr wrap="square" rtlCol="0">
            <a:spAutoFit/>
          </a:bodyPr>
          <a:lstStyle/>
          <a:p>
            <a:r>
              <a:rPr lang="zh-CN" altLang="en-US" sz="1200" dirty="0" smtClean="0"/>
              <a:t>实例</a:t>
            </a:r>
            <a:endParaRPr lang="zh-CN" altLang="en-US" sz="1200" dirty="0"/>
          </a:p>
        </p:txBody>
      </p:sp>
      <p:sp>
        <p:nvSpPr>
          <p:cNvPr id="76" name="TextBox 75"/>
          <p:cNvSpPr txBox="1"/>
          <p:nvPr/>
        </p:nvSpPr>
        <p:spPr>
          <a:xfrm>
            <a:off x="4143372" y="4500570"/>
            <a:ext cx="857255" cy="276999"/>
          </a:xfrm>
          <a:prstGeom prst="rect">
            <a:avLst/>
          </a:prstGeom>
          <a:noFill/>
        </p:spPr>
        <p:txBody>
          <a:bodyPr wrap="square" rtlCol="0">
            <a:spAutoFit/>
          </a:bodyPr>
          <a:lstStyle/>
          <a:p>
            <a:r>
              <a:rPr lang="zh-CN" altLang="en-US" sz="1200" dirty="0" smtClean="0"/>
              <a:t>工作单位</a:t>
            </a:r>
            <a:endParaRPr lang="zh-CN" altLang="en-US" sz="1200" dirty="0"/>
          </a:p>
        </p:txBody>
      </p:sp>
      <p:sp>
        <p:nvSpPr>
          <p:cNvPr id="77" name="矩形 76"/>
          <p:cNvSpPr/>
          <p:nvPr/>
        </p:nvSpPr>
        <p:spPr>
          <a:xfrm>
            <a:off x="5715008" y="4857760"/>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工作</a:t>
            </a:r>
            <a:r>
              <a:rPr lang="en-US" altLang="zh-CN" sz="1200" dirty="0" smtClean="0"/>
              <a:t>2</a:t>
            </a:r>
            <a:endParaRPr lang="zh-CN" altLang="en-US" sz="1200" dirty="0"/>
          </a:p>
        </p:txBody>
      </p:sp>
      <p:sp>
        <p:nvSpPr>
          <p:cNvPr id="78" name="TextBox 77"/>
          <p:cNvSpPr txBox="1"/>
          <p:nvPr/>
        </p:nvSpPr>
        <p:spPr>
          <a:xfrm>
            <a:off x="5786446" y="4500570"/>
            <a:ext cx="908505" cy="276999"/>
          </a:xfrm>
          <a:prstGeom prst="rect">
            <a:avLst/>
          </a:prstGeom>
          <a:noFill/>
        </p:spPr>
        <p:txBody>
          <a:bodyPr wrap="square" rtlCol="0">
            <a:spAutoFit/>
          </a:bodyPr>
          <a:lstStyle/>
          <a:p>
            <a:r>
              <a:rPr lang="zh-CN" altLang="en-US" sz="1200" dirty="0" smtClean="0"/>
              <a:t>工作单位</a:t>
            </a:r>
            <a:endParaRPr lang="zh-CN" altLang="en-US" sz="1200" dirty="0"/>
          </a:p>
        </p:txBody>
      </p:sp>
      <p:cxnSp>
        <p:nvCxnSpPr>
          <p:cNvPr id="79" name="直接箭头连接符 78"/>
          <p:cNvCxnSpPr/>
          <p:nvPr/>
        </p:nvCxnSpPr>
        <p:spPr>
          <a:xfrm flipH="1" flipV="1">
            <a:off x="5042947" y="4315481"/>
            <a:ext cx="1029250" cy="54227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80" name="矩形 79"/>
          <p:cNvSpPr/>
          <p:nvPr/>
        </p:nvSpPr>
        <p:spPr>
          <a:xfrm>
            <a:off x="6786578" y="4857760"/>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工作</a:t>
            </a:r>
            <a:r>
              <a:rPr lang="en-US" altLang="zh-CN" sz="1200" dirty="0" smtClean="0"/>
              <a:t>3</a:t>
            </a:r>
            <a:endParaRPr lang="zh-CN" altLang="en-US" sz="1200" dirty="0"/>
          </a:p>
        </p:txBody>
      </p:sp>
      <p:sp>
        <p:nvSpPr>
          <p:cNvPr id="81" name="TextBox 80"/>
          <p:cNvSpPr txBox="1"/>
          <p:nvPr/>
        </p:nvSpPr>
        <p:spPr>
          <a:xfrm>
            <a:off x="7000892" y="4500570"/>
            <a:ext cx="908505" cy="276999"/>
          </a:xfrm>
          <a:prstGeom prst="rect">
            <a:avLst/>
          </a:prstGeom>
          <a:noFill/>
        </p:spPr>
        <p:txBody>
          <a:bodyPr wrap="square" rtlCol="0">
            <a:spAutoFit/>
          </a:bodyPr>
          <a:lstStyle/>
          <a:p>
            <a:r>
              <a:rPr lang="zh-CN" altLang="en-US" sz="1200" dirty="0" smtClean="0"/>
              <a:t>工作单位</a:t>
            </a:r>
            <a:endParaRPr lang="zh-CN" altLang="en-US" sz="1200" dirty="0"/>
          </a:p>
        </p:txBody>
      </p:sp>
      <p:cxnSp>
        <p:nvCxnSpPr>
          <p:cNvPr id="82" name="直接箭头连接符 81"/>
          <p:cNvCxnSpPr>
            <a:stCxn id="80" idx="0"/>
            <a:endCxn id="66" idx="2"/>
          </p:cNvCxnSpPr>
          <p:nvPr/>
        </p:nvCxnSpPr>
        <p:spPr>
          <a:xfrm flipH="1" flipV="1">
            <a:off x="6400270" y="4315481"/>
            <a:ext cx="714380" cy="542279"/>
          </a:xfrm>
          <a:prstGeom prst="straightConnector1">
            <a:avLst/>
          </a:prstGeom>
          <a:ln w="28575">
            <a:solidFill>
              <a:schemeClr val="accent2"/>
            </a:solidFill>
            <a:tailEnd type="arrow"/>
          </a:ln>
        </p:spPr>
        <p:style>
          <a:lnRef idx="1">
            <a:schemeClr val="accent2"/>
          </a:lnRef>
          <a:fillRef idx="0">
            <a:schemeClr val="accent2"/>
          </a:fillRef>
          <a:effectRef idx="0">
            <a:schemeClr val="accent2"/>
          </a:effectRef>
          <a:fontRef idx="minor">
            <a:schemeClr val="tx1"/>
          </a:fontRef>
        </p:style>
      </p:cxnSp>
      <p:sp>
        <p:nvSpPr>
          <p:cNvPr id="83" name="矩形 82"/>
          <p:cNvSpPr/>
          <p:nvPr/>
        </p:nvSpPr>
        <p:spPr>
          <a:xfrm>
            <a:off x="7929586" y="4857760"/>
            <a:ext cx="656143"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t>
            </a:r>
            <a:endParaRPr lang="zh-CN" altLang="en-US" sz="1200" dirty="0"/>
          </a:p>
        </p:txBody>
      </p:sp>
      <p:cxnSp>
        <p:nvCxnSpPr>
          <p:cNvPr id="84" name="直接箭头连接符 83"/>
          <p:cNvCxnSpPr>
            <a:stCxn id="83" idx="0"/>
            <a:endCxn id="67" idx="2"/>
          </p:cNvCxnSpPr>
          <p:nvPr/>
        </p:nvCxnSpPr>
        <p:spPr>
          <a:xfrm flipH="1" flipV="1">
            <a:off x="7686154" y="4315481"/>
            <a:ext cx="571504" cy="54227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85" name="矩形 84"/>
          <p:cNvSpPr/>
          <p:nvPr/>
        </p:nvSpPr>
        <p:spPr>
          <a:xfrm>
            <a:off x="6215074" y="5429264"/>
            <a:ext cx="807560" cy="243539"/>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外企工作</a:t>
            </a:r>
            <a:endParaRPr lang="zh-CN" altLang="en-US" sz="1200" dirty="0"/>
          </a:p>
        </p:txBody>
      </p:sp>
      <p:sp>
        <p:nvSpPr>
          <p:cNvPr id="86" name="TextBox 85"/>
          <p:cNvSpPr txBox="1"/>
          <p:nvPr/>
        </p:nvSpPr>
        <p:spPr>
          <a:xfrm>
            <a:off x="5000628" y="5429264"/>
            <a:ext cx="714380" cy="276999"/>
          </a:xfrm>
          <a:prstGeom prst="rect">
            <a:avLst/>
          </a:prstGeom>
          <a:noFill/>
        </p:spPr>
        <p:txBody>
          <a:bodyPr wrap="square" rtlCol="0">
            <a:spAutoFit/>
          </a:bodyPr>
          <a:lstStyle/>
          <a:p>
            <a:r>
              <a:rPr lang="zh-CN" altLang="en-US" sz="1200" dirty="0" smtClean="0"/>
              <a:t>子类</a:t>
            </a:r>
            <a:endParaRPr lang="zh-CN" altLang="en-US" sz="1200" dirty="0"/>
          </a:p>
        </p:txBody>
      </p:sp>
      <p:cxnSp>
        <p:nvCxnSpPr>
          <p:cNvPr id="87" name="直接箭头连接符 86"/>
          <p:cNvCxnSpPr>
            <a:stCxn id="85" idx="0"/>
            <a:endCxn id="73" idx="2"/>
          </p:cNvCxnSpPr>
          <p:nvPr/>
        </p:nvCxnSpPr>
        <p:spPr>
          <a:xfrm flipH="1" flipV="1">
            <a:off x="5042948" y="5101299"/>
            <a:ext cx="1575906" cy="3279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5" idx="0"/>
            <a:endCxn id="77" idx="2"/>
          </p:cNvCxnSpPr>
          <p:nvPr/>
        </p:nvCxnSpPr>
        <p:spPr>
          <a:xfrm flipH="1" flipV="1">
            <a:off x="6043080" y="5101299"/>
            <a:ext cx="575774" cy="327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85" idx="0"/>
            <a:endCxn id="80" idx="2"/>
          </p:cNvCxnSpPr>
          <p:nvPr/>
        </p:nvCxnSpPr>
        <p:spPr>
          <a:xfrm flipV="1">
            <a:off x="6618854" y="5101299"/>
            <a:ext cx="495796" cy="327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85" idx="0"/>
            <a:endCxn id="83" idx="2"/>
          </p:cNvCxnSpPr>
          <p:nvPr/>
        </p:nvCxnSpPr>
        <p:spPr>
          <a:xfrm flipV="1">
            <a:off x="6618854" y="5101299"/>
            <a:ext cx="1638804" cy="327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1" name="TextBox 90"/>
          <p:cNvSpPr txBox="1"/>
          <p:nvPr/>
        </p:nvSpPr>
        <p:spPr>
          <a:xfrm>
            <a:off x="8235495" y="4500570"/>
            <a:ext cx="908505" cy="276999"/>
          </a:xfrm>
          <a:prstGeom prst="rect">
            <a:avLst/>
          </a:prstGeom>
          <a:noFill/>
        </p:spPr>
        <p:txBody>
          <a:bodyPr wrap="square" rtlCol="0">
            <a:spAutoFit/>
          </a:bodyPr>
          <a:lstStyle/>
          <a:p>
            <a:r>
              <a:rPr lang="zh-CN" altLang="en-US" sz="1200" dirty="0" smtClean="0"/>
              <a:t>工作单位</a:t>
            </a:r>
            <a:endParaRPr lang="zh-CN" altLang="en-US" sz="1200" dirty="0"/>
          </a:p>
        </p:txBody>
      </p:sp>
      <p:sp>
        <p:nvSpPr>
          <p:cNvPr id="92" name="矩形 91"/>
          <p:cNvSpPr/>
          <p:nvPr/>
        </p:nvSpPr>
        <p:spPr>
          <a:xfrm>
            <a:off x="6215074" y="5938059"/>
            <a:ext cx="807560" cy="243539"/>
          </a:xfrm>
          <a:prstGeom prst="rect">
            <a:avLst/>
          </a:prstGeom>
          <a:solidFill>
            <a:schemeClr val="accent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工作</a:t>
            </a:r>
            <a:endParaRPr lang="zh-CN" altLang="en-US" sz="1200" dirty="0"/>
          </a:p>
        </p:txBody>
      </p:sp>
      <p:cxnSp>
        <p:nvCxnSpPr>
          <p:cNvPr id="93" name="直接箭头连接符 92"/>
          <p:cNvCxnSpPr>
            <a:endCxn id="85" idx="2"/>
          </p:cNvCxnSpPr>
          <p:nvPr/>
        </p:nvCxnSpPr>
        <p:spPr>
          <a:xfrm flipV="1">
            <a:off x="6618854" y="5672803"/>
            <a:ext cx="0" cy="2565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5000628" y="5938059"/>
            <a:ext cx="642942" cy="276999"/>
          </a:xfrm>
          <a:prstGeom prst="rect">
            <a:avLst/>
          </a:prstGeom>
          <a:noFill/>
        </p:spPr>
        <p:txBody>
          <a:bodyPr wrap="square" rtlCol="0">
            <a:spAutoFit/>
          </a:bodyPr>
          <a:lstStyle/>
          <a:p>
            <a:r>
              <a:rPr lang="zh-CN" altLang="en-US" sz="1200" dirty="0" smtClean="0"/>
              <a:t>父类</a:t>
            </a:r>
            <a:endParaRPr lang="zh-CN" altLang="en-US" sz="1200" dirty="0"/>
          </a:p>
        </p:txBody>
      </p:sp>
    </p:spTree>
    <p:extLst>
      <p:ext uri="{BB962C8B-B14F-4D97-AF65-F5344CB8AC3E}">
        <p14:creationId xmlns:p14="http://schemas.microsoft.com/office/powerpoint/2010/main" xmlns="" val="264244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1143000"/>
          </a:xfrm>
        </p:spPr>
        <p:txBody>
          <a:bodyPr>
            <a:normAutofit/>
          </a:bodyPr>
          <a:lstStyle/>
          <a:p>
            <a:r>
              <a:rPr lang="zh-CN" altLang="en-US" sz="3600" dirty="0" smtClean="0"/>
              <a:t>整体方案</a:t>
            </a:r>
            <a:endParaRPr lang="zh-CN" altLang="en-US" sz="3600" dirty="0"/>
          </a:p>
        </p:txBody>
      </p:sp>
      <p:sp>
        <p:nvSpPr>
          <p:cNvPr id="5" name="矩形 4"/>
          <p:cNvSpPr/>
          <p:nvPr/>
        </p:nvSpPr>
        <p:spPr>
          <a:xfrm>
            <a:off x="4761934" y="3000372"/>
            <a:ext cx="1500198" cy="7143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知识库构建</a:t>
            </a:r>
            <a:endParaRPr lang="zh-CN" altLang="en-US" dirty="0">
              <a:solidFill>
                <a:schemeClr val="tx1"/>
              </a:solidFill>
            </a:endParaRPr>
          </a:p>
        </p:txBody>
      </p:sp>
      <p:sp>
        <p:nvSpPr>
          <p:cNvPr id="6" name="矩形 5"/>
          <p:cNvSpPr/>
          <p:nvPr/>
        </p:nvSpPr>
        <p:spPr>
          <a:xfrm>
            <a:off x="4761934" y="5143512"/>
            <a:ext cx="1500198" cy="571504"/>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语义搜索</a:t>
            </a:r>
            <a:endParaRPr lang="zh-CN" altLang="en-US" dirty="0">
              <a:solidFill>
                <a:schemeClr val="tx1"/>
              </a:solidFill>
            </a:endParaRPr>
          </a:p>
        </p:txBody>
      </p:sp>
      <p:sp>
        <p:nvSpPr>
          <p:cNvPr id="7" name="椭圆 6"/>
          <p:cNvSpPr/>
          <p:nvPr/>
        </p:nvSpPr>
        <p:spPr>
          <a:xfrm>
            <a:off x="4833372" y="1928802"/>
            <a:ext cx="1285884" cy="785818"/>
          </a:xfrm>
          <a:prstGeom prst="ellipse">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关系型数据库到</a:t>
            </a:r>
            <a:r>
              <a:rPr lang="en-US" altLang="zh-CN" sz="1000" dirty="0" smtClean="0">
                <a:solidFill>
                  <a:schemeClr val="tx1"/>
                </a:solidFill>
              </a:rPr>
              <a:t>RDF</a:t>
            </a:r>
            <a:r>
              <a:rPr lang="zh-CN" altLang="en-US" sz="1000" dirty="0" smtClean="0">
                <a:solidFill>
                  <a:schemeClr val="tx1"/>
                </a:solidFill>
              </a:rPr>
              <a:t>模型转换模块</a:t>
            </a:r>
            <a:endParaRPr lang="zh-CN" altLang="en-US" sz="1000" dirty="0">
              <a:solidFill>
                <a:schemeClr val="tx1"/>
              </a:solidFill>
            </a:endParaRPr>
          </a:p>
        </p:txBody>
      </p:sp>
      <p:sp>
        <p:nvSpPr>
          <p:cNvPr id="8" name="椭圆 7"/>
          <p:cNvSpPr/>
          <p:nvPr/>
        </p:nvSpPr>
        <p:spPr>
          <a:xfrm>
            <a:off x="6715108" y="3000372"/>
            <a:ext cx="785786" cy="642942"/>
          </a:xfrm>
          <a:prstGeom prst="ellipse">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知识编辑工具</a:t>
            </a:r>
            <a:endParaRPr lang="zh-CN" altLang="en-US" sz="1000" dirty="0">
              <a:solidFill>
                <a:schemeClr val="tx1"/>
              </a:solidFill>
            </a:endParaRPr>
          </a:p>
        </p:txBody>
      </p:sp>
      <p:sp>
        <p:nvSpPr>
          <p:cNvPr id="9" name="椭圆 8"/>
          <p:cNvSpPr/>
          <p:nvPr/>
        </p:nvSpPr>
        <p:spPr>
          <a:xfrm>
            <a:off x="4904810" y="4000504"/>
            <a:ext cx="1143008" cy="785818"/>
          </a:xfrm>
          <a:prstGeom prst="ellipse">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基于分词的知识提取模块</a:t>
            </a:r>
            <a:endParaRPr lang="zh-CN" altLang="en-US" sz="1000" dirty="0">
              <a:solidFill>
                <a:schemeClr val="tx1"/>
              </a:solidFill>
            </a:endParaRPr>
          </a:p>
        </p:txBody>
      </p:sp>
      <p:sp>
        <p:nvSpPr>
          <p:cNvPr id="10" name="椭圆 9"/>
          <p:cNvSpPr/>
          <p:nvPr/>
        </p:nvSpPr>
        <p:spPr>
          <a:xfrm>
            <a:off x="3500398" y="3000372"/>
            <a:ext cx="857256" cy="714380"/>
          </a:xfrm>
          <a:prstGeom prst="ellipse">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基于标签的知识组织模块</a:t>
            </a:r>
            <a:endParaRPr lang="zh-CN" altLang="en-US" sz="1000" dirty="0">
              <a:solidFill>
                <a:schemeClr val="tx1"/>
              </a:solidFill>
            </a:endParaRPr>
          </a:p>
        </p:txBody>
      </p:sp>
      <p:sp>
        <p:nvSpPr>
          <p:cNvPr id="12" name="椭圆 11"/>
          <p:cNvSpPr/>
          <p:nvPr/>
        </p:nvSpPr>
        <p:spPr>
          <a:xfrm>
            <a:off x="7000860" y="2214554"/>
            <a:ext cx="714380" cy="500066"/>
          </a:xfrm>
          <a:prstGeom prst="ellipse">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编辑类工具</a:t>
            </a:r>
            <a:endParaRPr lang="zh-CN" altLang="en-US" sz="800" dirty="0">
              <a:solidFill>
                <a:schemeClr val="tx1"/>
              </a:solidFill>
            </a:endParaRPr>
          </a:p>
        </p:txBody>
      </p:sp>
      <p:sp>
        <p:nvSpPr>
          <p:cNvPr id="13" name="椭圆 12"/>
          <p:cNvSpPr/>
          <p:nvPr/>
        </p:nvSpPr>
        <p:spPr>
          <a:xfrm>
            <a:off x="7715208" y="3214686"/>
            <a:ext cx="714380" cy="500066"/>
          </a:xfrm>
          <a:prstGeom prst="ellipse">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编辑属性工具</a:t>
            </a:r>
            <a:endParaRPr lang="zh-CN" altLang="en-US" sz="800" dirty="0">
              <a:solidFill>
                <a:schemeClr val="tx1"/>
              </a:solidFill>
            </a:endParaRPr>
          </a:p>
        </p:txBody>
      </p:sp>
      <p:sp>
        <p:nvSpPr>
          <p:cNvPr id="14" name="椭圆 13"/>
          <p:cNvSpPr/>
          <p:nvPr/>
        </p:nvSpPr>
        <p:spPr>
          <a:xfrm>
            <a:off x="7215142" y="3786190"/>
            <a:ext cx="714380" cy="500066"/>
          </a:xfrm>
          <a:prstGeom prst="ellipse">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批量导入工具</a:t>
            </a:r>
            <a:endParaRPr lang="zh-CN" altLang="en-US" sz="800" dirty="0">
              <a:solidFill>
                <a:schemeClr val="tx1"/>
              </a:solidFill>
            </a:endParaRPr>
          </a:p>
        </p:txBody>
      </p:sp>
      <p:sp>
        <p:nvSpPr>
          <p:cNvPr id="15" name="椭圆 14"/>
          <p:cNvSpPr/>
          <p:nvPr/>
        </p:nvSpPr>
        <p:spPr>
          <a:xfrm>
            <a:off x="7643770" y="2571744"/>
            <a:ext cx="714380" cy="500066"/>
          </a:xfrm>
          <a:prstGeom prst="ellipse">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编辑实例工具</a:t>
            </a:r>
            <a:endParaRPr lang="zh-CN" altLang="en-US" sz="800" dirty="0">
              <a:solidFill>
                <a:schemeClr val="tx1"/>
              </a:solidFill>
            </a:endParaRPr>
          </a:p>
        </p:txBody>
      </p:sp>
      <p:sp>
        <p:nvSpPr>
          <p:cNvPr id="17" name="椭圆 16"/>
          <p:cNvSpPr/>
          <p:nvPr/>
        </p:nvSpPr>
        <p:spPr>
          <a:xfrm>
            <a:off x="4547620" y="1285860"/>
            <a:ext cx="714380" cy="500066"/>
          </a:xfrm>
          <a:prstGeom prst="ellipse">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关系型数据到</a:t>
            </a:r>
            <a:r>
              <a:rPr lang="en-US" altLang="zh-CN" sz="800" dirty="0" smtClean="0">
                <a:solidFill>
                  <a:schemeClr val="tx1"/>
                </a:solidFill>
              </a:rPr>
              <a:t>xml</a:t>
            </a:r>
            <a:endParaRPr lang="zh-CN" altLang="en-US" sz="800" dirty="0">
              <a:solidFill>
                <a:schemeClr val="tx1"/>
              </a:solidFill>
            </a:endParaRPr>
          </a:p>
        </p:txBody>
      </p:sp>
      <p:sp>
        <p:nvSpPr>
          <p:cNvPr id="18" name="椭圆 17"/>
          <p:cNvSpPr/>
          <p:nvPr/>
        </p:nvSpPr>
        <p:spPr>
          <a:xfrm>
            <a:off x="5619190" y="1285860"/>
            <a:ext cx="714380" cy="500066"/>
          </a:xfrm>
          <a:prstGeom prst="ellipse">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xml</a:t>
            </a:r>
            <a:r>
              <a:rPr lang="zh-CN" altLang="en-US" sz="800" dirty="0" smtClean="0">
                <a:solidFill>
                  <a:schemeClr val="tx1"/>
                </a:solidFill>
              </a:rPr>
              <a:t>到</a:t>
            </a:r>
            <a:r>
              <a:rPr lang="en-US" altLang="zh-CN" sz="800" dirty="0" smtClean="0">
                <a:solidFill>
                  <a:schemeClr val="tx1"/>
                </a:solidFill>
              </a:rPr>
              <a:t>RDF</a:t>
            </a:r>
            <a:endParaRPr lang="zh-CN" altLang="en-US" sz="800" dirty="0">
              <a:solidFill>
                <a:schemeClr val="tx1"/>
              </a:solidFill>
            </a:endParaRPr>
          </a:p>
        </p:txBody>
      </p:sp>
      <p:sp>
        <p:nvSpPr>
          <p:cNvPr id="19" name="椭圆 18"/>
          <p:cNvSpPr/>
          <p:nvPr/>
        </p:nvSpPr>
        <p:spPr>
          <a:xfrm>
            <a:off x="6143604" y="2143116"/>
            <a:ext cx="714380" cy="500066"/>
          </a:xfrm>
          <a:prstGeom prst="ellipse">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RDF</a:t>
            </a:r>
            <a:r>
              <a:rPr lang="zh-CN" altLang="en-US" sz="800" dirty="0" smtClean="0">
                <a:solidFill>
                  <a:schemeClr val="tx1"/>
                </a:solidFill>
              </a:rPr>
              <a:t>导入模块</a:t>
            </a:r>
            <a:endParaRPr lang="zh-CN" altLang="en-US" sz="800" dirty="0">
              <a:solidFill>
                <a:schemeClr val="tx1"/>
              </a:solidFill>
            </a:endParaRPr>
          </a:p>
        </p:txBody>
      </p:sp>
      <p:sp>
        <p:nvSpPr>
          <p:cNvPr id="20" name="椭圆 19"/>
          <p:cNvSpPr/>
          <p:nvPr/>
        </p:nvSpPr>
        <p:spPr>
          <a:xfrm>
            <a:off x="6357918" y="3786190"/>
            <a:ext cx="714380" cy="500066"/>
          </a:xfrm>
          <a:prstGeom prst="ellipse">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RDF</a:t>
            </a:r>
            <a:r>
              <a:rPr lang="zh-CN" altLang="en-US" sz="800" dirty="0" smtClean="0">
                <a:solidFill>
                  <a:schemeClr val="tx1"/>
                </a:solidFill>
              </a:rPr>
              <a:t>导出模块</a:t>
            </a:r>
            <a:endParaRPr lang="zh-CN" altLang="en-US" sz="800" dirty="0">
              <a:solidFill>
                <a:schemeClr val="tx1"/>
              </a:solidFill>
            </a:endParaRPr>
          </a:p>
        </p:txBody>
      </p:sp>
      <p:sp>
        <p:nvSpPr>
          <p:cNvPr id="22" name="椭圆 21"/>
          <p:cNvSpPr/>
          <p:nvPr/>
        </p:nvSpPr>
        <p:spPr>
          <a:xfrm>
            <a:off x="8143836" y="4357694"/>
            <a:ext cx="642942" cy="500066"/>
          </a:xfrm>
          <a:prstGeom prst="ellipse">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实体消歧</a:t>
            </a:r>
            <a:endParaRPr lang="zh-CN" altLang="en-US" sz="800" dirty="0">
              <a:solidFill>
                <a:schemeClr val="tx1"/>
              </a:solidFill>
            </a:endParaRPr>
          </a:p>
        </p:txBody>
      </p:sp>
      <p:cxnSp>
        <p:nvCxnSpPr>
          <p:cNvPr id="24" name="直接箭头连接符 23"/>
          <p:cNvCxnSpPr>
            <a:stCxn id="8" idx="1"/>
            <a:endCxn id="19" idx="4"/>
          </p:cNvCxnSpPr>
          <p:nvPr/>
        </p:nvCxnSpPr>
        <p:spPr>
          <a:xfrm flipH="1" flipV="1">
            <a:off x="6500794" y="2643182"/>
            <a:ext cx="329390" cy="4513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0"/>
            <a:endCxn id="12" idx="4"/>
          </p:cNvCxnSpPr>
          <p:nvPr/>
        </p:nvCxnSpPr>
        <p:spPr>
          <a:xfrm flipV="1">
            <a:off x="7108001" y="2714620"/>
            <a:ext cx="250049"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7"/>
            <a:endCxn id="15" idx="3"/>
          </p:cNvCxnSpPr>
          <p:nvPr/>
        </p:nvCxnSpPr>
        <p:spPr>
          <a:xfrm flipV="1">
            <a:off x="7385818" y="2998577"/>
            <a:ext cx="362571" cy="95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8" idx="6"/>
            <a:endCxn id="13" idx="2"/>
          </p:cNvCxnSpPr>
          <p:nvPr/>
        </p:nvCxnSpPr>
        <p:spPr>
          <a:xfrm>
            <a:off x="7500894" y="3321843"/>
            <a:ext cx="214314"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5"/>
            <a:endCxn id="14" idx="1"/>
          </p:cNvCxnSpPr>
          <p:nvPr/>
        </p:nvCxnSpPr>
        <p:spPr>
          <a:xfrm flipH="1">
            <a:off x="7319761" y="3549157"/>
            <a:ext cx="66057" cy="3102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4"/>
            <a:endCxn id="20" idx="0"/>
          </p:cNvCxnSpPr>
          <p:nvPr/>
        </p:nvCxnSpPr>
        <p:spPr>
          <a:xfrm flipH="1">
            <a:off x="6715108" y="3643314"/>
            <a:ext cx="392893"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4" idx="5"/>
            <a:endCxn id="22" idx="1"/>
          </p:cNvCxnSpPr>
          <p:nvPr/>
        </p:nvCxnSpPr>
        <p:spPr>
          <a:xfrm>
            <a:off x="7824903" y="4213023"/>
            <a:ext cx="413090" cy="217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a:off x="6286480" y="3214686"/>
            <a:ext cx="428628" cy="214314"/>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rot="10800000">
            <a:off x="4357654" y="3214686"/>
            <a:ext cx="404280" cy="214314"/>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rot="5400000">
            <a:off x="5297719" y="3750471"/>
            <a:ext cx="321471" cy="25003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rot="16200000">
            <a:off x="5297719" y="2714620"/>
            <a:ext cx="321471" cy="25003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000728" y="2143116"/>
            <a:ext cx="3024712" cy="214314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8429620" y="2643182"/>
            <a:ext cx="714380" cy="1200329"/>
          </a:xfrm>
          <a:prstGeom prst="rect">
            <a:avLst/>
          </a:prstGeom>
          <a:noFill/>
        </p:spPr>
        <p:txBody>
          <a:bodyPr vert="horz" wrap="square" rtlCol="0">
            <a:spAutoFit/>
          </a:bodyPr>
          <a:lstStyle/>
          <a:p>
            <a:r>
              <a:rPr lang="zh-CN" altLang="en-US" dirty="0" smtClean="0"/>
              <a:t>底层基于</a:t>
            </a:r>
            <a:r>
              <a:rPr lang="en-US" altLang="zh-CN" dirty="0" smtClean="0"/>
              <a:t>Jena</a:t>
            </a:r>
            <a:endParaRPr lang="zh-CN" altLang="en-US" dirty="0" smtClean="0"/>
          </a:p>
          <a:p>
            <a:endParaRPr lang="zh-CN" altLang="en-US" dirty="0"/>
          </a:p>
        </p:txBody>
      </p:sp>
      <p:cxnSp>
        <p:nvCxnSpPr>
          <p:cNvPr id="48" name="直接箭头连接符 47"/>
          <p:cNvCxnSpPr>
            <a:stCxn id="7" idx="0"/>
            <a:endCxn id="18" idx="4"/>
          </p:cNvCxnSpPr>
          <p:nvPr/>
        </p:nvCxnSpPr>
        <p:spPr>
          <a:xfrm flipV="1">
            <a:off x="5476314" y="1785926"/>
            <a:ext cx="500066"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7" idx="0"/>
            <a:endCxn id="17" idx="4"/>
          </p:cNvCxnSpPr>
          <p:nvPr/>
        </p:nvCxnSpPr>
        <p:spPr>
          <a:xfrm flipH="1" flipV="1">
            <a:off x="4904810" y="1785926"/>
            <a:ext cx="571504"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3047422" y="5072074"/>
            <a:ext cx="1143008" cy="785818"/>
          </a:xfrm>
          <a:prstGeom prst="ellipse">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自然语言到</a:t>
            </a:r>
            <a:r>
              <a:rPr lang="en-US" altLang="zh-CN" sz="1000" dirty="0" smtClean="0">
                <a:solidFill>
                  <a:schemeClr val="tx1"/>
                </a:solidFill>
              </a:rPr>
              <a:t>SPARQL</a:t>
            </a:r>
            <a:r>
              <a:rPr lang="zh-CN" altLang="en-US" sz="1000" dirty="0" smtClean="0">
                <a:solidFill>
                  <a:schemeClr val="tx1"/>
                </a:solidFill>
              </a:rPr>
              <a:t>翻译</a:t>
            </a:r>
            <a:endParaRPr lang="zh-CN" altLang="en-US" sz="1000" dirty="0">
              <a:solidFill>
                <a:schemeClr val="tx1"/>
              </a:solidFill>
            </a:endParaRPr>
          </a:p>
        </p:txBody>
      </p:sp>
      <p:sp>
        <p:nvSpPr>
          <p:cNvPr id="59" name="椭圆 58"/>
          <p:cNvSpPr/>
          <p:nvPr/>
        </p:nvSpPr>
        <p:spPr>
          <a:xfrm>
            <a:off x="4904842" y="6000768"/>
            <a:ext cx="1143008" cy="714380"/>
          </a:xfrm>
          <a:prstGeom prst="ellipse">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SPARQL</a:t>
            </a:r>
            <a:r>
              <a:rPr lang="zh-CN" altLang="en-US" sz="1000" dirty="0" smtClean="0">
                <a:solidFill>
                  <a:schemeClr val="tx1"/>
                </a:solidFill>
              </a:rPr>
              <a:t>查询引擎</a:t>
            </a:r>
            <a:endParaRPr lang="zh-CN" altLang="en-US" sz="1000" dirty="0">
              <a:solidFill>
                <a:schemeClr val="tx1"/>
              </a:solidFill>
            </a:endParaRPr>
          </a:p>
        </p:txBody>
      </p:sp>
      <p:sp>
        <p:nvSpPr>
          <p:cNvPr id="60" name="椭圆 59"/>
          <p:cNvSpPr/>
          <p:nvPr/>
        </p:nvSpPr>
        <p:spPr>
          <a:xfrm>
            <a:off x="6833636" y="5000636"/>
            <a:ext cx="1143008" cy="785818"/>
          </a:xfrm>
          <a:prstGeom prst="ellipse">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搜索优化</a:t>
            </a:r>
            <a:endParaRPr lang="zh-CN" altLang="en-US" sz="1000" dirty="0">
              <a:solidFill>
                <a:schemeClr val="tx1"/>
              </a:solidFill>
            </a:endParaRPr>
          </a:p>
        </p:txBody>
      </p:sp>
      <p:cxnSp>
        <p:nvCxnSpPr>
          <p:cNvPr id="62" name="直接连接符 61"/>
          <p:cNvCxnSpPr/>
          <p:nvPr/>
        </p:nvCxnSpPr>
        <p:spPr>
          <a:xfrm>
            <a:off x="2928894" y="4714884"/>
            <a:ext cx="6429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右箭头 63"/>
          <p:cNvSpPr/>
          <p:nvPr/>
        </p:nvSpPr>
        <p:spPr>
          <a:xfrm>
            <a:off x="6286480" y="5286388"/>
            <a:ext cx="571504" cy="214314"/>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rot="5400000">
            <a:off x="5297719" y="5750735"/>
            <a:ext cx="321471" cy="250033"/>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rot="10800000">
            <a:off x="4190430" y="5357826"/>
            <a:ext cx="571504" cy="214314"/>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右箭头 66"/>
          <p:cNvSpPr/>
          <p:nvPr/>
        </p:nvSpPr>
        <p:spPr>
          <a:xfrm rot="5400000">
            <a:off x="5262000" y="4643446"/>
            <a:ext cx="428629" cy="714381"/>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5833504" y="4643446"/>
            <a:ext cx="1071570" cy="369332"/>
          </a:xfrm>
          <a:prstGeom prst="rect">
            <a:avLst/>
          </a:prstGeom>
          <a:noFill/>
        </p:spPr>
        <p:txBody>
          <a:bodyPr wrap="square" rtlCol="0">
            <a:spAutoFit/>
          </a:bodyPr>
          <a:lstStyle/>
          <a:p>
            <a:r>
              <a:rPr lang="zh-CN" altLang="en-US" dirty="0" smtClean="0">
                <a:solidFill>
                  <a:schemeClr val="accent2"/>
                </a:solidFill>
              </a:rPr>
              <a:t>支持</a:t>
            </a:r>
            <a:endParaRPr lang="zh-CN" altLang="en-US" dirty="0">
              <a:solidFill>
                <a:schemeClr val="accent2"/>
              </a:solidFill>
            </a:endParaRPr>
          </a:p>
        </p:txBody>
      </p:sp>
      <p:sp>
        <p:nvSpPr>
          <p:cNvPr id="70" name="TextBox 69"/>
          <p:cNvSpPr txBox="1"/>
          <p:nvPr/>
        </p:nvSpPr>
        <p:spPr>
          <a:xfrm>
            <a:off x="357158" y="1571612"/>
            <a:ext cx="3929090" cy="4093428"/>
          </a:xfrm>
          <a:prstGeom prst="rect">
            <a:avLst/>
          </a:prstGeom>
          <a:noFill/>
        </p:spPr>
        <p:txBody>
          <a:bodyPr wrap="square" rtlCol="0">
            <a:spAutoFit/>
          </a:bodyPr>
          <a:lstStyle/>
          <a:p>
            <a:pPr>
              <a:buClr>
                <a:schemeClr val="accent1"/>
              </a:buClr>
              <a:buFont typeface="Wingdings" pitchFamily="2" charset="2"/>
              <a:buChar char="l"/>
            </a:pPr>
            <a:r>
              <a:rPr lang="zh-CN" altLang="en-US" sz="2600" dirty="0" smtClean="0"/>
              <a:t>知识库构建：</a:t>
            </a:r>
            <a:endParaRPr lang="en-US" altLang="zh-CN" sz="2600" dirty="0" smtClean="0"/>
          </a:p>
          <a:p>
            <a:pPr>
              <a:buClr>
                <a:schemeClr val="accent1"/>
              </a:buClr>
              <a:buFont typeface="Wingdings" pitchFamily="2" charset="2"/>
              <a:buChar char="Ø"/>
            </a:pPr>
            <a:r>
              <a:rPr lang="zh-CN" altLang="en-US" sz="2000" dirty="0" smtClean="0"/>
              <a:t>关系型数据库到</a:t>
            </a:r>
            <a:r>
              <a:rPr lang="en-US" altLang="zh-CN" sz="2000" dirty="0" smtClean="0"/>
              <a:t>RDF</a:t>
            </a:r>
            <a:r>
              <a:rPr lang="zh-CN" altLang="en-US" sz="2000" dirty="0" smtClean="0"/>
              <a:t>模型转换</a:t>
            </a:r>
            <a:endParaRPr lang="en-US" altLang="zh-CN" sz="2000" dirty="0" smtClean="0"/>
          </a:p>
          <a:p>
            <a:pPr>
              <a:buClr>
                <a:schemeClr val="accent1"/>
              </a:buClr>
              <a:buFont typeface="Wingdings" pitchFamily="2" charset="2"/>
              <a:buChar char="Ø"/>
            </a:pPr>
            <a:r>
              <a:rPr lang="zh-CN" altLang="en-US" sz="2000" dirty="0" smtClean="0"/>
              <a:t>知识编辑工具</a:t>
            </a:r>
            <a:endParaRPr lang="en-US" altLang="zh-CN" sz="2000" dirty="0" smtClean="0"/>
          </a:p>
          <a:p>
            <a:pPr>
              <a:buClr>
                <a:schemeClr val="accent1"/>
              </a:buClr>
              <a:buFont typeface="Wingdings" pitchFamily="2" charset="2"/>
              <a:buChar char="Ø"/>
            </a:pPr>
            <a:r>
              <a:rPr lang="zh-CN" altLang="en-US" sz="2000" dirty="0" smtClean="0">
                <a:solidFill>
                  <a:srgbClr val="FF0000"/>
                </a:solidFill>
              </a:rPr>
              <a:t>基于标签的知识组织模块</a:t>
            </a:r>
            <a:endParaRPr lang="en-US" altLang="zh-CN" sz="2000" dirty="0" smtClean="0">
              <a:solidFill>
                <a:srgbClr val="FF0000"/>
              </a:solidFill>
            </a:endParaRPr>
          </a:p>
          <a:p>
            <a:pPr>
              <a:buClr>
                <a:schemeClr val="accent1"/>
              </a:buClr>
              <a:buFont typeface="Wingdings" pitchFamily="2" charset="2"/>
              <a:buChar char="Ø"/>
            </a:pPr>
            <a:r>
              <a:rPr lang="zh-CN" altLang="en-US" sz="2000" dirty="0" smtClean="0">
                <a:solidFill>
                  <a:srgbClr val="FF0000"/>
                </a:solidFill>
              </a:rPr>
              <a:t>基于分词的知识提取模块</a:t>
            </a:r>
            <a:endParaRPr lang="en-US" altLang="zh-CN" sz="2000" dirty="0" smtClean="0">
              <a:solidFill>
                <a:srgbClr val="FF0000"/>
              </a:solidFill>
            </a:endParaRPr>
          </a:p>
          <a:p>
            <a:pPr>
              <a:buClr>
                <a:schemeClr val="accent1"/>
              </a:buClr>
              <a:buFont typeface="Wingdings" pitchFamily="2" charset="2"/>
              <a:buChar char="l"/>
            </a:pPr>
            <a:r>
              <a:rPr lang="zh-CN" altLang="en-US" sz="2600" dirty="0" smtClean="0"/>
              <a:t>语义搜索：</a:t>
            </a:r>
          </a:p>
          <a:p>
            <a:pPr>
              <a:buClr>
                <a:schemeClr val="accent1"/>
              </a:buClr>
              <a:buFont typeface="Wingdings" pitchFamily="2" charset="2"/>
              <a:buChar char="Ø"/>
            </a:pPr>
            <a:r>
              <a:rPr lang="zh-CN" altLang="en-US" sz="2000" dirty="0" smtClean="0"/>
              <a:t>自然语言到</a:t>
            </a:r>
            <a:r>
              <a:rPr lang="en-US" altLang="zh-CN" sz="2000" dirty="0" smtClean="0"/>
              <a:t>SPARQL</a:t>
            </a:r>
            <a:r>
              <a:rPr lang="zh-CN" altLang="en-US" sz="2000" dirty="0" smtClean="0"/>
              <a:t>的翻译</a:t>
            </a:r>
            <a:endParaRPr lang="en-US" altLang="zh-CN" sz="2000" dirty="0" smtClean="0"/>
          </a:p>
          <a:p>
            <a:pPr>
              <a:buClr>
                <a:schemeClr val="accent1"/>
              </a:buClr>
              <a:buFont typeface="Wingdings" pitchFamily="2" charset="2"/>
              <a:buChar char="Ø"/>
            </a:pPr>
            <a:r>
              <a:rPr lang="en-US" altLang="zh-CN" sz="2000" dirty="0" smtClean="0"/>
              <a:t>SPARQL</a:t>
            </a:r>
            <a:r>
              <a:rPr lang="zh-CN" altLang="en-US" sz="2000" dirty="0" smtClean="0"/>
              <a:t>查询引擎</a:t>
            </a:r>
            <a:endParaRPr lang="en-US" altLang="zh-CN" sz="2000" dirty="0" smtClean="0"/>
          </a:p>
          <a:p>
            <a:pPr>
              <a:buClr>
                <a:schemeClr val="accent1"/>
              </a:buClr>
              <a:buFont typeface="Wingdings" pitchFamily="2" charset="2"/>
              <a:buChar char="Ø"/>
            </a:pPr>
            <a:r>
              <a:rPr lang="zh-CN" altLang="en-US" sz="2000" dirty="0" smtClean="0">
                <a:solidFill>
                  <a:srgbClr val="FF0000"/>
                </a:solidFill>
              </a:rPr>
              <a:t>搜索优化</a:t>
            </a:r>
            <a:endParaRPr lang="en-US" altLang="zh-CN" sz="2000" dirty="0" smtClean="0">
              <a:solidFill>
                <a:srgbClr val="FF0000"/>
              </a:solidFill>
            </a:endParaRPr>
          </a:p>
          <a:p>
            <a:pPr>
              <a:buClr>
                <a:schemeClr val="accent1"/>
              </a:buClr>
              <a:buFont typeface="Wingdings" pitchFamily="2" charset="2"/>
              <a:buChar char="Ø"/>
            </a:pPr>
            <a:endParaRPr lang="en-US" altLang="zh-CN" sz="2000" dirty="0" smtClean="0">
              <a:solidFill>
                <a:srgbClr val="FF0000"/>
              </a:solidFill>
            </a:endParaRPr>
          </a:p>
          <a:p>
            <a:pPr>
              <a:buClr>
                <a:schemeClr val="accent1"/>
              </a:buClr>
            </a:pPr>
            <a:r>
              <a:rPr lang="zh-CN" altLang="en-US" sz="1400" dirty="0" smtClean="0"/>
              <a:t>紫色部分：基于</a:t>
            </a:r>
            <a:r>
              <a:rPr lang="en-US" altLang="zh-CN" sz="1400" dirty="0" err="1" smtClean="0"/>
              <a:t>jena</a:t>
            </a:r>
            <a:r>
              <a:rPr lang="zh-CN" altLang="en-US" sz="1400" dirty="0" smtClean="0"/>
              <a:t>开发</a:t>
            </a:r>
            <a:endParaRPr lang="en-US" altLang="zh-CN" sz="1400" dirty="0" smtClean="0"/>
          </a:p>
          <a:p>
            <a:pPr>
              <a:buClr>
                <a:schemeClr val="accent1"/>
              </a:buClr>
            </a:pPr>
            <a:r>
              <a:rPr lang="zh-CN" altLang="en-US" sz="1400" dirty="0" smtClean="0"/>
              <a:t>剩余部分：我们团队开发的</a:t>
            </a:r>
            <a:endParaRPr lang="en-US" altLang="zh-CN" sz="1400" dirty="0" smtClean="0"/>
          </a:p>
          <a:p>
            <a:pPr>
              <a:buClr>
                <a:schemeClr val="accent1"/>
              </a:buClr>
            </a:pPr>
            <a:r>
              <a:rPr lang="zh-CN" altLang="en-US" sz="1400" dirty="0" smtClean="0"/>
              <a:t>红色部分：我论文的三个研究点</a:t>
            </a:r>
            <a:endParaRPr lang="zh-CN" altLang="en-US" sz="1400" dirty="0"/>
          </a:p>
        </p:txBody>
      </p:sp>
    </p:spTree>
    <p:extLst>
      <p:ext uri="{BB962C8B-B14F-4D97-AF65-F5344CB8AC3E}">
        <p14:creationId xmlns:p14="http://schemas.microsoft.com/office/powerpoint/2010/main" xmlns="" val="762821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357298"/>
            <a:ext cx="4857784" cy="4805192"/>
          </a:xfrm>
        </p:spPr>
        <p:txBody>
          <a:bodyPr>
            <a:normAutofit/>
          </a:bodyPr>
          <a:lstStyle/>
          <a:p>
            <a:pPr lvl="0">
              <a:buFont typeface="Wingdings" pitchFamily="2" charset="2"/>
              <a:buChar char="l"/>
            </a:pPr>
            <a:r>
              <a:rPr lang="zh-CN" altLang="en-US" sz="2400" dirty="0" smtClean="0"/>
              <a:t>知识提取：</a:t>
            </a:r>
            <a:endParaRPr lang="en-US" altLang="zh-CN" sz="2400" dirty="0" smtClean="0"/>
          </a:p>
          <a:p>
            <a:pPr lvl="1">
              <a:buFont typeface="Wingdings" pitchFamily="2" charset="2"/>
              <a:buChar char="Ø"/>
            </a:pPr>
            <a:r>
              <a:rPr lang="zh-CN" altLang="en-US" sz="2000" dirty="0" smtClean="0"/>
              <a:t>概念：</a:t>
            </a:r>
            <a:endParaRPr lang="en-US" altLang="zh-CN" sz="2000" dirty="0" smtClean="0"/>
          </a:p>
          <a:p>
            <a:pPr lvl="2">
              <a:buClr>
                <a:schemeClr val="accent1"/>
              </a:buClr>
              <a:buFont typeface="Arial" pitchFamily="34" charset="0"/>
              <a:buChar char="•"/>
            </a:pPr>
            <a:r>
              <a:rPr lang="zh-CN" altLang="zh-CN" sz="1600" dirty="0" smtClean="0"/>
              <a:t>从关系型数据库中提取到有效的语义类、实体名、属性及属性值和关系，形成高质量的领域知识</a:t>
            </a:r>
            <a:r>
              <a:rPr lang="zh-CN" altLang="en-US" sz="1600" dirty="0" smtClean="0"/>
              <a:t>。</a:t>
            </a:r>
            <a:endParaRPr lang="en-US" altLang="zh-CN" sz="1600" dirty="0" smtClean="0"/>
          </a:p>
          <a:p>
            <a:pPr lvl="1">
              <a:buFont typeface="Wingdings" pitchFamily="2" charset="2"/>
              <a:buChar char="Ø"/>
            </a:pPr>
            <a:r>
              <a:rPr lang="zh-CN" altLang="en-US" dirty="0" smtClean="0"/>
              <a:t>知识来源：</a:t>
            </a:r>
            <a:endParaRPr lang="en-US" altLang="zh-CN" dirty="0" smtClean="0"/>
          </a:p>
          <a:p>
            <a:pPr lvl="2">
              <a:buClr>
                <a:schemeClr val="accent1"/>
              </a:buClr>
              <a:buFont typeface="Arial" pitchFamily="34" charset="0"/>
              <a:buChar char="•"/>
            </a:pPr>
            <a:r>
              <a:rPr lang="zh-CN" altLang="en-US" sz="1600" dirty="0" smtClean="0"/>
              <a:t>结构化信息：一个字段对应一个领域词典</a:t>
            </a:r>
            <a:endParaRPr lang="en-US" altLang="zh-CN" sz="1600" dirty="0" smtClean="0"/>
          </a:p>
          <a:p>
            <a:pPr lvl="2">
              <a:buClr>
                <a:schemeClr val="accent1"/>
              </a:buClr>
              <a:buFont typeface="Arial" pitchFamily="34" charset="0"/>
              <a:buChar char="•"/>
            </a:pPr>
            <a:r>
              <a:rPr lang="zh-CN" altLang="en-US" sz="1600" dirty="0" smtClean="0"/>
              <a:t>半结构化信息：存在特定模式，一个字段和多个领域词典对应</a:t>
            </a:r>
            <a:endParaRPr lang="en-US" altLang="zh-CN" sz="1600" dirty="0" smtClean="0"/>
          </a:p>
          <a:p>
            <a:pPr lvl="1">
              <a:buFont typeface="Wingdings" pitchFamily="2" charset="2"/>
              <a:buChar char="Ø"/>
            </a:pPr>
            <a:r>
              <a:rPr lang="zh-CN" altLang="en-US" sz="2000" dirty="0" smtClean="0"/>
              <a:t>提取目标：</a:t>
            </a:r>
            <a:endParaRPr lang="en-US" altLang="zh-CN" sz="2000" dirty="0" smtClean="0"/>
          </a:p>
          <a:p>
            <a:pPr lvl="2">
              <a:buClr>
                <a:schemeClr val="accent1"/>
              </a:buClr>
              <a:buFont typeface="Arial" pitchFamily="34" charset="0"/>
              <a:buChar char="•"/>
            </a:pPr>
            <a:r>
              <a:rPr lang="zh-CN" altLang="en-US" sz="1600" dirty="0" smtClean="0"/>
              <a:t>实体名</a:t>
            </a:r>
            <a:endParaRPr lang="en-US" altLang="zh-CN" sz="1600" dirty="0" smtClean="0"/>
          </a:p>
          <a:p>
            <a:pPr lvl="2">
              <a:buClr>
                <a:schemeClr val="accent1"/>
              </a:buClr>
              <a:buFont typeface="Arial" pitchFamily="34" charset="0"/>
              <a:buChar char="•"/>
            </a:pPr>
            <a:r>
              <a:rPr lang="zh-CN" altLang="en-US" sz="1600" dirty="0" smtClean="0"/>
              <a:t>语义类</a:t>
            </a:r>
            <a:endParaRPr lang="en-US" altLang="zh-CN" sz="1600" dirty="0" smtClean="0"/>
          </a:p>
          <a:p>
            <a:pPr lvl="2">
              <a:buClr>
                <a:schemeClr val="accent1"/>
              </a:buClr>
              <a:buFont typeface="Arial" pitchFamily="34" charset="0"/>
              <a:buChar char="•"/>
            </a:pPr>
            <a:r>
              <a:rPr lang="zh-CN" altLang="en-US" sz="1600" dirty="0" smtClean="0"/>
              <a:t>属性及属性值</a:t>
            </a:r>
            <a:endParaRPr lang="en-US" altLang="zh-CN" sz="1600" dirty="0" smtClean="0"/>
          </a:p>
          <a:p>
            <a:pPr lvl="2">
              <a:buClr>
                <a:schemeClr val="accent1"/>
              </a:buClr>
              <a:buFont typeface="Arial" pitchFamily="34" charset="0"/>
              <a:buChar char="•"/>
            </a:pPr>
            <a:r>
              <a:rPr lang="zh-CN" altLang="en-US" sz="1600" dirty="0" smtClean="0"/>
              <a:t>关系</a:t>
            </a:r>
            <a:endParaRPr lang="en-US" altLang="zh-CN" sz="1600" dirty="0" smtClean="0"/>
          </a:p>
          <a:p>
            <a:pPr>
              <a:buNone/>
            </a:pPr>
            <a:endParaRPr lang="zh-CN" altLang="en-US" dirty="0"/>
          </a:p>
        </p:txBody>
      </p:sp>
      <p:sp>
        <p:nvSpPr>
          <p:cNvPr id="3" name="标题 2"/>
          <p:cNvSpPr>
            <a:spLocks noGrp="1"/>
          </p:cNvSpPr>
          <p:nvPr>
            <p:ph type="title"/>
          </p:nvPr>
        </p:nvSpPr>
        <p:spPr/>
        <p:txBody>
          <a:bodyPr>
            <a:normAutofit/>
          </a:bodyPr>
          <a:lstStyle/>
          <a:p>
            <a:pPr lvl="0"/>
            <a:r>
              <a:rPr lang="zh-CN" altLang="en-US" dirty="0" smtClean="0"/>
              <a:t>基于分词的知识提取算法</a:t>
            </a:r>
            <a:endParaRPr lang="zh-CN" altLang="en-US" dirty="0"/>
          </a:p>
        </p:txBody>
      </p:sp>
      <p:pic>
        <p:nvPicPr>
          <p:cNvPr id="6" name="Picture 2"/>
          <p:cNvPicPr/>
          <p:nvPr/>
        </p:nvPicPr>
        <p:blipFill>
          <a:blip r:embed="rId3" cstate="print"/>
          <a:srcRect/>
          <a:stretch>
            <a:fillRect/>
          </a:stretch>
        </p:blipFill>
        <p:spPr bwMode="auto">
          <a:xfrm>
            <a:off x="5500694" y="928670"/>
            <a:ext cx="2928958" cy="1928802"/>
          </a:xfrm>
          <a:prstGeom prst="rect">
            <a:avLst/>
          </a:prstGeom>
          <a:noFill/>
          <a:ln w="9525">
            <a:noFill/>
            <a:miter lim="800000"/>
            <a:headEnd/>
            <a:tailEnd/>
          </a:ln>
        </p:spPr>
      </p:pic>
      <p:sp>
        <p:nvSpPr>
          <p:cNvPr id="7" name="TextBox 6"/>
          <p:cNvSpPr txBox="1"/>
          <p:nvPr/>
        </p:nvSpPr>
        <p:spPr>
          <a:xfrm>
            <a:off x="5143472" y="2786058"/>
            <a:ext cx="4000528" cy="4339650"/>
          </a:xfrm>
          <a:prstGeom prst="rect">
            <a:avLst/>
          </a:prstGeom>
          <a:noFill/>
        </p:spPr>
        <p:txBody>
          <a:bodyPr wrap="square" rtlCol="0">
            <a:spAutoFit/>
          </a:bodyPr>
          <a:lstStyle/>
          <a:p>
            <a:r>
              <a:rPr lang="en-US" altLang="zh-CN" sz="800" b="1" dirty="0" smtClean="0">
                <a:solidFill>
                  <a:srgbClr val="FF0000"/>
                </a:solidFill>
              </a:rPr>
              <a:t>//</a:t>
            </a:r>
            <a:r>
              <a:rPr lang="zh-CN" altLang="en-US" sz="800" b="1" dirty="0" smtClean="0">
                <a:solidFill>
                  <a:srgbClr val="FF0000"/>
                </a:solidFill>
              </a:rPr>
              <a:t>实体名</a:t>
            </a:r>
            <a:endParaRPr lang="en-US" altLang="zh-CN" sz="800" b="1" dirty="0" smtClean="0">
              <a:solidFill>
                <a:srgbClr val="FF0000"/>
              </a:solidFill>
            </a:endParaRPr>
          </a:p>
          <a:p>
            <a:r>
              <a:rPr lang="en-US" altLang="zh-CN" sz="800" dirty="0" smtClean="0"/>
              <a:t>&lt;</a:t>
            </a:r>
            <a:r>
              <a:rPr lang="en-US" altLang="zh-CN" sz="800" dirty="0" err="1" smtClean="0"/>
              <a:t>rdf:Description</a:t>
            </a:r>
            <a:r>
              <a:rPr lang="en-US" altLang="zh-CN" sz="800" dirty="0" smtClean="0"/>
              <a:t> </a:t>
            </a:r>
            <a:r>
              <a:rPr lang="en-US" altLang="zh-CN" sz="800" dirty="0" err="1" smtClean="0"/>
              <a:t>rdf:about</a:t>
            </a:r>
            <a:r>
              <a:rPr lang="en-US" altLang="zh-CN" sz="800" dirty="0" smtClean="0"/>
              <a:t>="http://www.semanticweb.org/otcaix/#11585"&gt;</a:t>
            </a:r>
            <a:endParaRPr lang="zh-CN" altLang="zh-CN" sz="800" dirty="0" smtClean="0"/>
          </a:p>
          <a:p>
            <a:r>
              <a:rPr lang="en-US" altLang="zh-CN" sz="800" dirty="0" smtClean="0"/>
              <a:t>&lt;</a:t>
            </a:r>
            <a:r>
              <a:rPr lang="en-US" altLang="zh-CN" sz="800" dirty="0" err="1" smtClean="0"/>
              <a:t>rdfs:label</a:t>
            </a:r>
            <a:r>
              <a:rPr lang="en-US" altLang="zh-CN" sz="800" dirty="0" smtClean="0"/>
              <a:t> </a:t>
            </a:r>
            <a:r>
              <a:rPr lang="en-US" altLang="zh-CN" sz="800" dirty="0" err="1" smtClean="0"/>
              <a:t>xml:lang</a:t>
            </a:r>
            <a:r>
              <a:rPr lang="en-US" altLang="zh-CN" sz="800" dirty="0" smtClean="0"/>
              <a:t>="</a:t>
            </a:r>
            <a:r>
              <a:rPr lang="en-US" altLang="zh-CN" sz="800" dirty="0" err="1" smtClean="0"/>
              <a:t>zh</a:t>
            </a:r>
            <a:r>
              <a:rPr lang="en-US" altLang="zh-CN" sz="800" dirty="0" smtClean="0"/>
              <a:t>"&gt;</a:t>
            </a:r>
            <a:r>
              <a:rPr lang="zh-CN" altLang="zh-CN" sz="800" dirty="0" smtClean="0"/>
              <a:t>连云港师范高等专科学校</a:t>
            </a:r>
            <a:r>
              <a:rPr lang="en-US" altLang="zh-CN" sz="800" dirty="0" smtClean="0"/>
              <a:t>&lt;/</a:t>
            </a:r>
            <a:r>
              <a:rPr lang="en-US" altLang="zh-CN" sz="800" dirty="0" err="1" smtClean="0"/>
              <a:t>rdfs:label</a:t>
            </a:r>
            <a:r>
              <a:rPr lang="en-US" altLang="zh-CN" sz="800" dirty="0" smtClean="0"/>
              <a:t>&gt;</a:t>
            </a:r>
            <a:endParaRPr lang="zh-CN" altLang="zh-CN" sz="800" dirty="0" smtClean="0"/>
          </a:p>
          <a:p>
            <a:r>
              <a:rPr lang="en-US" altLang="zh-CN" sz="800" dirty="0" smtClean="0"/>
              <a:t>&lt;</a:t>
            </a:r>
            <a:r>
              <a:rPr lang="en-US" altLang="zh-CN" sz="800" dirty="0" err="1" smtClean="0"/>
              <a:t>rdf:type</a:t>
            </a:r>
            <a:r>
              <a:rPr lang="en-US" altLang="zh-CN" sz="800" dirty="0" smtClean="0"/>
              <a:t> </a:t>
            </a:r>
            <a:r>
              <a:rPr lang="en-US" altLang="zh-CN" sz="800" dirty="0" err="1" smtClean="0"/>
              <a:t>rdf:resource</a:t>
            </a:r>
            <a:r>
              <a:rPr lang="en-US" altLang="zh-CN" sz="800" dirty="0" smtClean="0"/>
              <a:t>="http://www.semanticweb.org/otcaix/#University_Class"/&gt;</a:t>
            </a:r>
            <a:endParaRPr lang="zh-CN" altLang="zh-CN" sz="800" dirty="0" smtClean="0"/>
          </a:p>
          <a:p>
            <a:r>
              <a:rPr lang="en-US" altLang="zh-CN" sz="800" dirty="0" smtClean="0"/>
              <a:t>&lt;/</a:t>
            </a:r>
            <a:r>
              <a:rPr lang="en-US" altLang="zh-CN" sz="800" dirty="0" err="1" smtClean="0"/>
              <a:t>rdf:Description</a:t>
            </a:r>
            <a:r>
              <a:rPr lang="en-US" altLang="zh-CN" sz="800" dirty="0" smtClean="0"/>
              <a:t>&gt;</a:t>
            </a:r>
            <a:endParaRPr lang="en-US" altLang="zh-CN" sz="800" b="1" dirty="0" smtClean="0">
              <a:solidFill>
                <a:srgbClr val="FF0000"/>
              </a:solidFill>
            </a:endParaRPr>
          </a:p>
          <a:p>
            <a:r>
              <a:rPr lang="en-US" altLang="zh-CN" sz="800" b="1" dirty="0" smtClean="0">
                <a:solidFill>
                  <a:srgbClr val="FF0000"/>
                </a:solidFill>
              </a:rPr>
              <a:t>//</a:t>
            </a:r>
            <a:r>
              <a:rPr lang="zh-CN" altLang="en-US" sz="800" b="1" dirty="0" smtClean="0">
                <a:solidFill>
                  <a:srgbClr val="FF0000"/>
                </a:solidFill>
              </a:rPr>
              <a:t>语义类</a:t>
            </a:r>
            <a:endParaRPr lang="en-US" altLang="zh-CN" sz="800" b="1" dirty="0" smtClean="0">
              <a:solidFill>
                <a:srgbClr val="FF0000"/>
              </a:solidFill>
            </a:endParaRPr>
          </a:p>
          <a:p>
            <a:r>
              <a:rPr lang="en-US" altLang="zh-CN" sz="800" dirty="0" smtClean="0"/>
              <a:t>&lt;</a:t>
            </a:r>
            <a:r>
              <a:rPr lang="en-US" altLang="zh-CN" sz="800" dirty="0" err="1" smtClean="0"/>
              <a:t>rdf:Description</a:t>
            </a:r>
            <a:r>
              <a:rPr lang="en-US" altLang="zh-CN" sz="800" dirty="0" smtClean="0"/>
              <a:t> </a:t>
            </a:r>
            <a:r>
              <a:rPr lang="en-US" altLang="zh-CN" sz="800" dirty="0" err="1" smtClean="0"/>
              <a:t>rdf:about</a:t>
            </a:r>
            <a:r>
              <a:rPr lang="en-US" altLang="zh-CN" sz="800" dirty="0" smtClean="0"/>
              <a:t>="http://www.semanticweb.org/otcaix/#University_Class"&gt;</a:t>
            </a:r>
            <a:endParaRPr lang="zh-CN" altLang="zh-CN" sz="800" dirty="0" smtClean="0"/>
          </a:p>
          <a:p>
            <a:r>
              <a:rPr lang="en-US" altLang="zh-CN" sz="800" dirty="0" smtClean="0"/>
              <a:t>&lt;</a:t>
            </a:r>
            <a:r>
              <a:rPr lang="en-US" altLang="zh-CN" sz="800" dirty="0" err="1" smtClean="0"/>
              <a:t>rdf:type</a:t>
            </a:r>
            <a:r>
              <a:rPr lang="en-US" altLang="zh-CN" sz="800" dirty="0" smtClean="0"/>
              <a:t> </a:t>
            </a:r>
            <a:r>
              <a:rPr lang="en-US" altLang="zh-CN" sz="800" dirty="0" err="1" smtClean="0"/>
              <a:t>rdf:resource</a:t>
            </a:r>
            <a:r>
              <a:rPr lang="en-US" altLang="zh-CN" sz="800" dirty="0" smtClean="0"/>
              <a:t>="http://www.w3.org/2002/07/owl#Class"/&gt;</a:t>
            </a:r>
            <a:endParaRPr lang="zh-CN" altLang="zh-CN" sz="800" dirty="0" smtClean="0"/>
          </a:p>
          <a:p>
            <a:r>
              <a:rPr lang="en-US" altLang="zh-CN" sz="800" dirty="0" smtClean="0"/>
              <a:t>&lt;</a:t>
            </a:r>
            <a:r>
              <a:rPr lang="en-US" altLang="zh-CN" sz="800" dirty="0" err="1" smtClean="0"/>
              <a:t>rdfs:label</a:t>
            </a:r>
            <a:r>
              <a:rPr lang="en-US" altLang="zh-CN" sz="800" dirty="0" smtClean="0"/>
              <a:t> </a:t>
            </a:r>
            <a:r>
              <a:rPr lang="en-US" altLang="zh-CN" sz="800" dirty="0" err="1" smtClean="0"/>
              <a:t>xml:lang</a:t>
            </a:r>
            <a:r>
              <a:rPr lang="en-US" altLang="zh-CN" sz="800" dirty="0" smtClean="0"/>
              <a:t>="</a:t>
            </a:r>
            <a:r>
              <a:rPr lang="en-US" altLang="zh-CN" sz="800" dirty="0" err="1" smtClean="0"/>
              <a:t>zh</a:t>
            </a:r>
            <a:r>
              <a:rPr lang="en-US" altLang="zh-CN" sz="800" dirty="0" smtClean="0"/>
              <a:t>"&gt;</a:t>
            </a:r>
            <a:r>
              <a:rPr lang="zh-CN" altLang="zh-CN" sz="800" dirty="0" smtClean="0"/>
              <a:t>高校</a:t>
            </a:r>
            <a:r>
              <a:rPr lang="en-US" altLang="zh-CN" sz="800" dirty="0" smtClean="0"/>
              <a:t>&lt;/</a:t>
            </a:r>
            <a:r>
              <a:rPr lang="en-US" altLang="zh-CN" sz="800" dirty="0" err="1" smtClean="0"/>
              <a:t>rdfs:label</a:t>
            </a:r>
            <a:r>
              <a:rPr lang="en-US" altLang="zh-CN" sz="800" dirty="0" smtClean="0"/>
              <a:t>&gt;</a:t>
            </a:r>
            <a:endParaRPr lang="zh-CN" altLang="zh-CN" sz="800" dirty="0" smtClean="0"/>
          </a:p>
          <a:p>
            <a:r>
              <a:rPr lang="en-US" altLang="zh-CN" sz="800" dirty="0" smtClean="0"/>
              <a:t>&lt;/</a:t>
            </a:r>
            <a:r>
              <a:rPr lang="en-US" altLang="zh-CN" sz="800" dirty="0" err="1" smtClean="0"/>
              <a:t>rdf:Description</a:t>
            </a:r>
            <a:r>
              <a:rPr lang="en-US" altLang="zh-CN" sz="800" dirty="0" smtClean="0"/>
              <a:t>&gt;</a:t>
            </a:r>
          </a:p>
          <a:p>
            <a:r>
              <a:rPr lang="en-US" altLang="zh-CN" sz="800" b="1" dirty="0" smtClean="0">
                <a:solidFill>
                  <a:srgbClr val="FF0000"/>
                </a:solidFill>
              </a:rPr>
              <a:t>//</a:t>
            </a:r>
            <a:r>
              <a:rPr lang="zh-CN" altLang="en-US" sz="800" b="1" dirty="0" smtClean="0">
                <a:solidFill>
                  <a:srgbClr val="FF0000"/>
                </a:solidFill>
              </a:rPr>
              <a:t>对象属性</a:t>
            </a:r>
            <a:endParaRPr lang="en-US" altLang="zh-CN" sz="800" b="1" dirty="0" smtClean="0">
              <a:solidFill>
                <a:srgbClr val="FF0000"/>
              </a:solidFill>
            </a:endParaRPr>
          </a:p>
          <a:p>
            <a:r>
              <a:rPr lang="en-US" altLang="zh-CN" sz="800" dirty="0" smtClean="0"/>
              <a:t>&lt;</a:t>
            </a:r>
            <a:r>
              <a:rPr lang="en-US" altLang="zh-CN" sz="800" dirty="0" err="1" smtClean="0"/>
              <a:t>rdf:Description</a:t>
            </a:r>
            <a:r>
              <a:rPr lang="en-US" altLang="zh-CN" sz="800" dirty="0" smtClean="0"/>
              <a:t> </a:t>
            </a:r>
            <a:r>
              <a:rPr lang="en-US" altLang="zh-CN" sz="800" dirty="0" err="1" smtClean="0"/>
              <a:t>rdf:about</a:t>
            </a:r>
            <a:r>
              <a:rPr lang="en-US" altLang="zh-CN" sz="800" dirty="0" smtClean="0"/>
              <a:t>="http://www.semanticweb.org/otcaix/#School_Property"&gt;</a:t>
            </a:r>
            <a:endParaRPr lang="zh-CN" altLang="zh-CN" sz="800" dirty="0" smtClean="0"/>
          </a:p>
          <a:p>
            <a:r>
              <a:rPr lang="en-US" altLang="zh-CN" sz="800" dirty="0" smtClean="0"/>
              <a:t>&lt;</a:t>
            </a:r>
            <a:r>
              <a:rPr lang="en-US" altLang="zh-CN" sz="800" dirty="0" err="1" smtClean="0"/>
              <a:t>rdf:type</a:t>
            </a:r>
            <a:r>
              <a:rPr lang="en-US" altLang="zh-CN" sz="800" dirty="0" smtClean="0"/>
              <a:t> </a:t>
            </a:r>
            <a:r>
              <a:rPr lang="en-US" altLang="zh-CN" sz="800" dirty="0" err="1" smtClean="0"/>
              <a:t>rdf:resource</a:t>
            </a:r>
            <a:r>
              <a:rPr lang="en-US" altLang="zh-CN" sz="800" dirty="0" smtClean="0"/>
              <a:t>="http://www.w3.org/2002/07/owl#ObjectProperty"/&gt;</a:t>
            </a:r>
            <a:endParaRPr lang="zh-CN" altLang="zh-CN" sz="800" dirty="0" smtClean="0"/>
          </a:p>
          <a:p>
            <a:r>
              <a:rPr lang="en-US" altLang="zh-CN" sz="800" dirty="0" smtClean="0"/>
              <a:t>&lt;/</a:t>
            </a:r>
            <a:r>
              <a:rPr lang="en-US" altLang="zh-CN" sz="800" dirty="0" err="1" smtClean="0"/>
              <a:t>rdf:Description</a:t>
            </a:r>
            <a:r>
              <a:rPr lang="en-US" altLang="zh-CN" sz="800" dirty="0" smtClean="0"/>
              <a:t>&gt;</a:t>
            </a:r>
          </a:p>
          <a:p>
            <a:r>
              <a:rPr lang="en-US" altLang="zh-CN" sz="800" b="1" dirty="0" smtClean="0">
                <a:solidFill>
                  <a:srgbClr val="FF0000"/>
                </a:solidFill>
              </a:rPr>
              <a:t>//</a:t>
            </a:r>
            <a:r>
              <a:rPr lang="zh-CN" altLang="en-US" sz="800" b="1" dirty="0" smtClean="0">
                <a:solidFill>
                  <a:srgbClr val="FF0000"/>
                </a:solidFill>
              </a:rPr>
              <a:t>数据属性</a:t>
            </a:r>
            <a:endParaRPr lang="en-US" altLang="zh-CN" sz="800" b="1" dirty="0" smtClean="0">
              <a:solidFill>
                <a:srgbClr val="FF0000"/>
              </a:solidFill>
            </a:endParaRPr>
          </a:p>
          <a:p>
            <a:r>
              <a:rPr lang="en-US" altLang="zh-CN" sz="800" dirty="0" smtClean="0"/>
              <a:t>&lt;</a:t>
            </a:r>
            <a:r>
              <a:rPr lang="en-US" altLang="zh-CN" sz="800" dirty="0" err="1" smtClean="0"/>
              <a:t>rdf:Description</a:t>
            </a:r>
            <a:r>
              <a:rPr lang="en-US" altLang="zh-CN" sz="800" dirty="0" smtClean="0"/>
              <a:t> </a:t>
            </a:r>
            <a:r>
              <a:rPr lang="en-US" altLang="zh-CN" sz="800" dirty="0" err="1" smtClean="0"/>
              <a:t>rdf:about</a:t>
            </a:r>
            <a:r>
              <a:rPr lang="en-US" altLang="zh-CN" sz="800" dirty="0" smtClean="0"/>
              <a:t>="http://www.semanticweb.org/otcaix/#SchoolTime_Property"&gt;</a:t>
            </a:r>
            <a:endParaRPr lang="zh-CN" altLang="zh-CN" sz="800" dirty="0" smtClean="0"/>
          </a:p>
          <a:p>
            <a:r>
              <a:rPr lang="en-US" altLang="zh-CN" sz="800" dirty="0" smtClean="0"/>
              <a:t>&lt;</a:t>
            </a:r>
            <a:r>
              <a:rPr lang="en-US" altLang="zh-CN" sz="800" dirty="0" err="1" smtClean="0"/>
              <a:t>rdf:type</a:t>
            </a:r>
            <a:r>
              <a:rPr lang="en-US" altLang="zh-CN" sz="800" dirty="0" smtClean="0"/>
              <a:t> </a:t>
            </a:r>
            <a:r>
              <a:rPr lang="en-US" altLang="zh-CN" sz="800" dirty="0" err="1" smtClean="0"/>
              <a:t>rdf:resource</a:t>
            </a:r>
            <a:r>
              <a:rPr lang="en-US" altLang="zh-CN" sz="800" dirty="0" smtClean="0"/>
              <a:t>="http://www.w3.org/2002/07/owl#DatatypeProperty"/&gt;</a:t>
            </a:r>
            <a:endParaRPr lang="zh-CN" altLang="zh-CN" sz="800" dirty="0" smtClean="0"/>
          </a:p>
          <a:p>
            <a:r>
              <a:rPr lang="en-US" altLang="zh-CN" sz="800" dirty="0" smtClean="0"/>
              <a:t>&lt;/</a:t>
            </a:r>
            <a:r>
              <a:rPr lang="en-US" altLang="zh-CN" sz="800" dirty="0" err="1" smtClean="0"/>
              <a:t>rdf:Description</a:t>
            </a:r>
            <a:r>
              <a:rPr lang="en-US" altLang="zh-CN" sz="800" dirty="0" smtClean="0"/>
              <a:t>&gt;</a:t>
            </a:r>
          </a:p>
          <a:p>
            <a:r>
              <a:rPr lang="en-US" altLang="zh-CN" sz="800" b="1" dirty="0" smtClean="0">
                <a:solidFill>
                  <a:srgbClr val="FF0000"/>
                </a:solidFill>
              </a:rPr>
              <a:t>//</a:t>
            </a:r>
            <a:r>
              <a:rPr lang="zh-CN" altLang="en-US" sz="800" b="1" dirty="0" smtClean="0">
                <a:solidFill>
                  <a:srgbClr val="FF0000"/>
                </a:solidFill>
              </a:rPr>
              <a:t>关系</a:t>
            </a:r>
            <a:endParaRPr lang="en-US" altLang="zh-CN" sz="800" b="1" dirty="0" smtClean="0">
              <a:solidFill>
                <a:srgbClr val="FF0000"/>
              </a:solidFill>
            </a:endParaRPr>
          </a:p>
          <a:p>
            <a:r>
              <a:rPr lang="en-US" altLang="zh-CN" sz="800" dirty="0" smtClean="0"/>
              <a:t>&lt;</a:t>
            </a:r>
            <a:r>
              <a:rPr lang="en-US" altLang="zh-CN" sz="800" dirty="0" err="1" smtClean="0"/>
              <a:t>rdf:Description</a:t>
            </a:r>
            <a:r>
              <a:rPr lang="en-US" altLang="zh-CN" sz="800" dirty="0" smtClean="0"/>
              <a:t> </a:t>
            </a:r>
            <a:r>
              <a:rPr lang="en-US" altLang="zh-CN" sz="800" dirty="0" err="1" smtClean="0"/>
              <a:t>rdf:about</a:t>
            </a:r>
            <a:r>
              <a:rPr lang="en-US" altLang="zh-CN" sz="800" dirty="0" smtClean="0"/>
              <a:t>="http://www.semanticweb.org/otcaix/#Nike"&gt;</a:t>
            </a:r>
            <a:endParaRPr lang="zh-CN" altLang="zh-CN" sz="800" dirty="0" smtClean="0"/>
          </a:p>
          <a:p>
            <a:r>
              <a:rPr lang="en-US" altLang="zh-CN" sz="800" dirty="0" smtClean="0"/>
              <a:t>&lt;j.2: </a:t>
            </a:r>
            <a:r>
              <a:rPr lang="en-US" altLang="zh-CN" sz="800" dirty="0" err="1" smtClean="0"/>
              <a:t>SchoolTime_Property</a:t>
            </a:r>
            <a:r>
              <a:rPr lang="en-US" altLang="zh-CN" sz="800" dirty="0" smtClean="0"/>
              <a:t>&gt;2009-9-01 00:00:00.0&lt;/j.2:BJJA1602_</a:t>
            </a:r>
            <a:endParaRPr lang="zh-CN" altLang="zh-CN" sz="800" dirty="0" smtClean="0"/>
          </a:p>
          <a:p>
            <a:r>
              <a:rPr lang="en-US" altLang="zh-CN" sz="800" dirty="0" smtClean="0"/>
              <a:t>Property&gt;</a:t>
            </a:r>
            <a:endParaRPr lang="zh-CN" altLang="zh-CN" sz="800" dirty="0" smtClean="0"/>
          </a:p>
          <a:p>
            <a:r>
              <a:rPr lang="en-US" altLang="zh-CN" sz="800" dirty="0" smtClean="0"/>
              <a:t>&lt;j.2:School_Property </a:t>
            </a:r>
            <a:r>
              <a:rPr lang="en-US" altLang="zh-CN" sz="800" dirty="0" err="1" smtClean="0"/>
              <a:t>rdf:resource</a:t>
            </a:r>
            <a:r>
              <a:rPr lang="en-US" altLang="zh-CN" sz="800" dirty="0" smtClean="0"/>
              <a:t>="http://www.semanticweb.org/otcaix/#WuhanUniversity "/&gt;</a:t>
            </a:r>
            <a:endParaRPr lang="zh-CN" altLang="zh-CN" sz="800" dirty="0" smtClean="0"/>
          </a:p>
          <a:p>
            <a:r>
              <a:rPr lang="en-US" altLang="zh-CN" sz="800" dirty="0" smtClean="0"/>
              <a:t>&lt;/</a:t>
            </a:r>
            <a:r>
              <a:rPr lang="en-US" altLang="zh-CN" sz="800" dirty="0" err="1" smtClean="0"/>
              <a:t>rdf:Description</a:t>
            </a:r>
            <a:r>
              <a:rPr lang="en-US" altLang="zh-CN" sz="800" dirty="0" smtClean="0"/>
              <a:t>&gt;</a:t>
            </a:r>
            <a:endParaRPr lang="zh-CN" altLang="zh-CN" sz="800"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dirty="0" smtClean="0"/>
              <a:t>基于模式和领域知识的分词算法</a:t>
            </a:r>
            <a:endParaRPr lang="zh-CN" altLang="en-US" sz="3600" dirty="0"/>
          </a:p>
        </p:txBody>
      </p:sp>
      <p:sp>
        <p:nvSpPr>
          <p:cNvPr id="215" name="TextBox 214"/>
          <p:cNvSpPr txBox="1"/>
          <p:nvPr/>
        </p:nvSpPr>
        <p:spPr>
          <a:xfrm>
            <a:off x="785786" y="1214422"/>
            <a:ext cx="5214974" cy="6063198"/>
          </a:xfrm>
          <a:prstGeom prst="rect">
            <a:avLst/>
          </a:prstGeom>
          <a:noFill/>
        </p:spPr>
        <p:txBody>
          <a:bodyPr wrap="square" rtlCol="0">
            <a:spAutoFit/>
          </a:bodyPr>
          <a:lstStyle/>
          <a:p>
            <a:pPr>
              <a:buClr>
                <a:schemeClr val="accent1"/>
              </a:buClr>
              <a:buFont typeface="Wingdings" pitchFamily="2" charset="2"/>
              <a:buChar char="l"/>
            </a:pPr>
            <a:r>
              <a:rPr lang="zh-CN" altLang="en-US" sz="2600" dirty="0" smtClean="0"/>
              <a:t>现有的中文分词技术</a:t>
            </a:r>
            <a:endParaRPr lang="en-US" altLang="zh-CN" sz="2600" dirty="0" smtClean="0"/>
          </a:p>
          <a:p>
            <a:pPr lvl="1">
              <a:buClr>
                <a:schemeClr val="accent1"/>
              </a:buClr>
              <a:buFont typeface="Wingdings" pitchFamily="2" charset="2"/>
              <a:buChar char="Ø"/>
            </a:pPr>
            <a:r>
              <a:rPr lang="zh-CN" altLang="en-US" sz="2000" dirty="0" smtClean="0"/>
              <a:t>分类：</a:t>
            </a:r>
            <a:r>
              <a:rPr lang="en-US" altLang="zh-CN" sz="2000" dirty="0" smtClean="0"/>
              <a:t> </a:t>
            </a:r>
          </a:p>
          <a:p>
            <a:pPr lvl="2">
              <a:buClr>
                <a:schemeClr val="accent1"/>
              </a:buClr>
              <a:buFont typeface="Arial" pitchFamily="34" charset="0"/>
              <a:buChar char="•"/>
            </a:pPr>
            <a:r>
              <a:rPr lang="zh-CN" altLang="zh-CN" sz="1600" dirty="0" smtClean="0"/>
              <a:t>词典分词方法</a:t>
            </a:r>
            <a:endParaRPr lang="en-US" altLang="zh-CN" sz="1600" dirty="0" smtClean="0"/>
          </a:p>
          <a:p>
            <a:pPr lvl="2">
              <a:buClr>
                <a:schemeClr val="accent1"/>
              </a:buClr>
              <a:buFont typeface="Arial" pitchFamily="34" charset="0"/>
              <a:buChar char="•"/>
            </a:pPr>
            <a:r>
              <a:rPr lang="zh-CN" altLang="zh-CN" sz="1600" dirty="0" smtClean="0"/>
              <a:t>理解分词方法</a:t>
            </a:r>
            <a:endParaRPr lang="en-US" altLang="zh-CN" sz="1600" dirty="0" smtClean="0"/>
          </a:p>
          <a:p>
            <a:pPr lvl="2">
              <a:buClr>
                <a:schemeClr val="accent1"/>
              </a:buClr>
              <a:buFont typeface="Arial" pitchFamily="34" charset="0"/>
              <a:buChar char="•"/>
            </a:pPr>
            <a:r>
              <a:rPr lang="zh-CN" altLang="zh-CN" sz="1600" dirty="0" smtClean="0"/>
              <a:t>统计分词方法</a:t>
            </a:r>
            <a:endParaRPr lang="en-US" altLang="zh-CN" sz="1600" dirty="0" smtClean="0"/>
          </a:p>
          <a:p>
            <a:pPr lvl="1">
              <a:buClr>
                <a:schemeClr val="accent1"/>
              </a:buClr>
              <a:buFont typeface="Wingdings" pitchFamily="2" charset="2"/>
              <a:buChar char="Ø"/>
            </a:pPr>
            <a:r>
              <a:rPr lang="zh-CN" altLang="en-US" sz="2000" dirty="0" smtClean="0"/>
              <a:t>现有三种分词的比较：</a:t>
            </a:r>
            <a:endParaRPr lang="en-US" altLang="zh-CN" sz="2000" dirty="0" smtClean="0"/>
          </a:p>
          <a:p>
            <a:pPr lvl="1">
              <a:buClr>
                <a:schemeClr val="accent1"/>
              </a:buClr>
              <a:buFont typeface="Wingdings" pitchFamily="2" charset="2"/>
              <a:buChar char="Ø"/>
            </a:pPr>
            <a:r>
              <a:rPr lang="zh-CN" altLang="en-US" sz="2000" dirty="0" smtClean="0"/>
              <a:t>缺点：</a:t>
            </a:r>
            <a:endParaRPr lang="en-US" altLang="zh-CN" sz="2000" dirty="0" smtClean="0"/>
          </a:p>
          <a:p>
            <a:pPr lvl="2">
              <a:buClr>
                <a:schemeClr val="accent1"/>
              </a:buClr>
              <a:buFont typeface="Arial" pitchFamily="34" charset="0"/>
              <a:buChar char="•"/>
            </a:pPr>
            <a:r>
              <a:rPr lang="zh-CN" altLang="en-US" sz="1600" dirty="0" smtClean="0"/>
              <a:t>分词粒度过细</a:t>
            </a:r>
            <a:endParaRPr lang="en-US" altLang="zh-CN" sz="1600" dirty="0" smtClean="0"/>
          </a:p>
          <a:p>
            <a:pPr lvl="2">
              <a:buClr>
                <a:schemeClr val="accent1"/>
              </a:buClr>
              <a:buFont typeface="Arial" pitchFamily="34" charset="0"/>
              <a:buChar char="•"/>
            </a:pPr>
            <a:r>
              <a:rPr lang="zh-CN" altLang="en-US" sz="1600" dirty="0" smtClean="0"/>
              <a:t>词典分词，歧义识别和新词发现差</a:t>
            </a:r>
            <a:endParaRPr lang="en-US" altLang="zh-CN" sz="1600" dirty="0" smtClean="0"/>
          </a:p>
          <a:p>
            <a:pPr lvl="2">
              <a:buClr>
                <a:schemeClr val="accent1"/>
              </a:buClr>
              <a:buFont typeface="Arial" pitchFamily="34" charset="0"/>
              <a:buChar char="•"/>
            </a:pPr>
            <a:r>
              <a:rPr lang="zh-CN" altLang="en-US" sz="1600" dirty="0" smtClean="0"/>
              <a:t>理解分词，技术不成熟，算法复杂</a:t>
            </a:r>
            <a:endParaRPr lang="en-US" altLang="zh-CN" sz="1600" dirty="0" smtClean="0"/>
          </a:p>
          <a:p>
            <a:pPr lvl="2">
              <a:buClr>
                <a:schemeClr val="accent1"/>
              </a:buClr>
              <a:buFont typeface="Arial" pitchFamily="34" charset="0"/>
              <a:buChar char="•"/>
            </a:pPr>
            <a:r>
              <a:rPr lang="zh-CN" altLang="en-US" sz="1600" dirty="0" smtClean="0"/>
              <a:t>统计分词，需要较好的语料库</a:t>
            </a:r>
            <a:endParaRPr lang="en-US" altLang="zh-CN" sz="1600" dirty="0" smtClean="0"/>
          </a:p>
          <a:p>
            <a:pPr>
              <a:buClr>
                <a:schemeClr val="accent1"/>
              </a:buClr>
              <a:buFont typeface="Wingdings" pitchFamily="2" charset="2"/>
              <a:buChar char="l"/>
            </a:pPr>
            <a:r>
              <a:rPr lang="zh-CN" altLang="en-US" sz="2600" dirty="0" smtClean="0"/>
              <a:t>基于模式和领域知识的分词算法</a:t>
            </a:r>
            <a:endParaRPr lang="en-US" altLang="zh-CN" sz="2600" dirty="0" smtClean="0"/>
          </a:p>
          <a:p>
            <a:pPr lvl="1">
              <a:buClr>
                <a:schemeClr val="accent1"/>
              </a:buClr>
              <a:buFont typeface="Wingdings" pitchFamily="2" charset="2"/>
              <a:buChar char="Ø"/>
            </a:pPr>
            <a:r>
              <a:rPr lang="zh-CN" altLang="en-US" sz="2000" dirty="0" smtClean="0"/>
              <a:t>以知识为单位进行分词</a:t>
            </a:r>
            <a:endParaRPr lang="en-US" altLang="zh-CN" sz="2000" dirty="0" smtClean="0"/>
          </a:p>
          <a:p>
            <a:pPr lvl="1">
              <a:buClr>
                <a:schemeClr val="accent1"/>
              </a:buClr>
              <a:buFont typeface="Wingdings" pitchFamily="2" charset="2"/>
              <a:buChar char="Ø"/>
            </a:pPr>
            <a:r>
              <a:rPr lang="zh-CN" altLang="en-US" sz="2000" dirty="0" smtClean="0"/>
              <a:t>根据</a:t>
            </a:r>
            <a:r>
              <a:rPr lang="zh-CN" altLang="zh-CN" sz="2000" dirty="0" smtClean="0"/>
              <a:t>特定模式</a:t>
            </a:r>
            <a:r>
              <a:rPr lang="zh-CN" altLang="en-US" sz="2000" dirty="0" smtClean="0"/>
              <a:t>，结合</a:t>
            </a:r>
            <a:r>
              <a:rPr lang="zh-CN" altLang="zh-CN" sz="2000" dirty="0" smtClean="0"/>
              <a:t>领域知识来消除采用通用分词算法的歧义性</a:t>
            </a:r>
            <a:endParaRPr lang="en-US" altLang="zh-CN" sz="2000" dirty="0" smtClean="0"/>
          </a:p>
          <a:p>
            <a:pPr lvl="1">
              <a:buClr>
                <a:schemeClr val="accent1"/>
              </a:buClr>
              <a:buFont typeface="Wingdings" pitchFamily="2" charset="2"/>
              <a:buChar char="Ø"/>
            </a:pPr>
            <a:r>
              <a:rPr lang="zh-CN" altLang="en-US" sz="2000" dirty="0" smtClean="0"/>
              <a:t>通过反馈机制不断学习新词，为后续的知识提取提供依据。</a:t>
            </a:r>
            <a:endParaRPr lang="en-US" altLang="zh-CN" sz="2000" dirty="0" smtClean="0"/>
          </a:p>
          <a:p>
            <a:pPr lvl="1">
              <a:buClr>
                <a:schemeClr val="accent1"/>
              </a:buClr>
              <a:buFont typeface="Wingdings" pitchFamily="2" charset="2"/>
              <a:buChar char="Ø"/>
            </a:pPr>
            <a:endParaRPr lang="en-US" altLang="zh-CN" sz="2000" dirty="0" smtClean="0"/>
          </a:p>
          <a:p>
            <a:pPr>
              <a:buClr>
                <a:schemeClr val="accent1"/>
              </a:buClr>
              <a:buFont typeface="Wingdings" pitchFamily="2" charset="2"/>
              <a:buChar char="l"/>
            </a:pPr>
            <a:endParaRPr lang="en-US" altLang="zh-CN" sz="2600" dirty="0" smtClean="0"/>
          </a:p>
          <a:p>
            <a:endParaRPr lang="zh-CN" altLang="en-US" dirty="0"/>
          </a:p>
        </p:txBody>
      </p:sp>
      <p:pic>
        <p:nvPicPr>
          <p:cNvPr id="56" name="Picture 4"/>
          <p:cNvPicPr>
            <a:picLocks noChangeAspect="1" noChangeArrowheads="1"/>
          </p:cNvPicPr>
          <p:nvPr/>
        </p:nvPicPr>
        <p:blipFill>
          <a:blip r:embed="rId3" cstate="print"/>
          <a:srcRect/>
          <a:stretch>
            <a:fillRect/>
          </a:stretch>
        </p:blipFill>
        <p:spPr bwMode="auto">
          <a:xfrm>
            <a:off x="4572000" y="1214422"/>
            <a:ext cx="3571900" cy="2143140"/>
          </a:xfrm>
          <a:prstGeom prst="rect">
            <a:avLst/>
          </a:prstGeom>
          <a:noFill/>
          <a:ln w="9525">
            <a:noFill/>
            <a:miter lim="800000"/>
            <a:headEnd/>
            <a:tailEnd/>
          </a:ln>
        </p:spPr>
      </p:pic>
      <p:pic>
        <p:nvPicPr>
          <p:cNvPr id="84" name="图片 83"/>
          <p:cNvPicPr/>
          <p:nvPr/>
        </p:nvPicPr>
        <p:blipFill>
          <a:blip r:embed="rId4" cstate="print"/>
          <a:srcRect/>
          <a:stretch>
            <a:fillRect/>
          </a:stretch>
        </p:blipFill>
        <p:spPr bwMode="auto">
          <a:xfrm>
            <a:off x="5857884" y="3714752"/>
            <a:ext cx="3000364" cy="1933572"/>
          </a:xfrm>
          <a:prstGeom prst="rect">
            <a:avLst/>
          </a:prstGeom>
          <a:noFill/>
          <a:ln w="9525">
            <a:noFill/>
            <a:miter lim="800000"/>
            <a:headEnd/>
            <a:tailEnd/>
          </a:ln>
        </p:spPr>
      </p:pic>
      <p:pic>
        <p:nvPicPr>
          <p:cNvPr id="85" name="图片 84" descr="分词算法示例.png"/>
          <p:cNvPicPr>
            <a:picLocks noChangeAspect="1"/>
          </p:cNvPicPr>
          <p:nvPr/>
        </p:nvPicPr>
        <p:blipFill>
          <a:blip r:embed="rId5" cstate="print"/>
          <a:stretch>
            <a:fillRect/>
          </a:stretch>
        </p:blipFill>
        <p:spPr>
          <a:xfrm>
            <a:off x="2357422" y="1357298"/>
            <a:ext cx="5171429" cy="4714286"/>
          </a:xfrm>
          <a:prstGeom prst="rect">
            <a:avLst/>
          </a:prstGeom>
        </p:spPr>
      </p:pic>
      <p:sp>
        <p:nvSpPr>
          <p:cNvPr id="86" name="TextBox 85"/>
          <p:cNvSpPr txBox="1"/>
          <p:nvPr/>
        </p:nvSpPr>
        <p:spPr>
          <a:xfrm>
            <a:off x="3357554" y="6286520"/>
            <a:ext cx="5072066" cy="369332"/>
          </a:xfrm>
          <a:prstGeom prst="rect">
            <a:avLst/>
          </a:prstGeom>
          <a:noFill/>
        </p:spPr>
        <p:txBody>
          <a:bodyPr wrap="square" rtlCol="0">
            <a:spAutoFit/>
          </a:bodyPr>
          <a:lstStyle/>
          <a:p>
            <a:r>
              <a:rPr lang="zh-CN" altLang="en-US" dirty="0" smtClean="0">
                <a:solidFill>
                  <a:srgbClr val="FF0000"/>
                </a:solidFill>
              </a:rPr>
              <a:t>下面以简历系统的“所在单位及职位”字段为例</a:t>
            </a:r>
            <a:endParaRPr lang="zh-CN" altLang="en-US" dirty="0">
              <a:solidFill>
                <a:srgbClr val="FF0000"/>
              </a:solidFill>
            </a:endParaRPr>
          </a:p>
        </p:txBody>
      </p:sp>
      <p:sp>
        <p:nvSpPr>
          <p:cNvPr id="87" name="矩形 86"/>
          <p:cNvSpPr/>
          <p:nvPr/>
        </p:nvSpPr>
        <p:spPr>
          <a:xfrm>
            <a:off x="2357422" y="1285860"/>
            <a:ext cx="5429288" cy="48577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 name="图片 87" descr="分词算法执行之前.png"/>
          <p:cNvPicPr>
            <a:picLocks noChangeAspect="1"/>
          </p:cNvPicPr>
          <p:nvPr/>
        </p:nvPicPr>
        <p:blipFill>
          <a:blip r:embed="rId6" cstate="print"/>
          <a:stretch>
            <a:fillRect/>
          </a:stretch>
        </p:blipFill>
        <p:spPr>
          <a:xfrm>
            <a:off x="2571736" y="2714620"/>
            <a:ext cx="4904762" cy="1828572"/>
          </a:xfrm>
          <a:prstGeom prst="rect">
            <a:avLst/>
          </a:prstGeom>
        </p:spPr>
      </p:pic>
      <p:sp>
        <p:nvSpPr>
          <p:cNvPr id="90" name="TextBox 89"/>
          <p:cNvSpPr txBox="1"/>
          <p:nvPr/>
        </p:nvSpPr>
        <p:spPr>
          <a:xfrm>
            <a:off x="2857488" y="1714488"/>
            <a:ext cx="3000396" cy="369332"/>
          </a:xfrm>
          <a:prstGeom prst="rect">
            <a:avLst/>
          </a:prstGeom>
          <a:noFill/>
        </p:spPr>
        <p:txBody>
          <a:bodyPr wrap="square" rtlCol="0">
            <a:spAutoFit/>
          </a:bodyPr>
          <a:lstStyle/>
          <a:p>
            <a:r>
              <a:rPr lang="zh-CN" altLang="en-US" dirty="0" smtClean="0">
                <a:solidFill>
                  <a:srgbClr val="FF0000"/>
                </a:solidFill>
              </a:rPr>
              <a:t>分词算法之前的</a:t>
            </a:r>
            <a:r>
              <a:rPr lang="en-US" altLang="zh-CN" dirty="0" smtClean="0">
                <a:solidFill>
                  <a:srgbClr val="FF0000"/>
                </a:solidFill>
              </a:rPr>
              <a:t>RDF</a:t>
            </a:r>
            <a:r>
              <a:rPr lang="zh-CN" altLang="en-US" dirty="0" smtClean="0">
                <a:solidFill>
                  <a:srgbClr val="FF0000"/>
                </a:solidFill>
              </a:rPr>
              <a:t>图</a:t>
            </a:r>
            <a:endParaRPr lang="zh-CN" altLang="en-US" dirty="0">
              <a:solidFill>
                <a:srgbClr val="FF0000"/>
              </a:solidFill>
            </a:endParaRPr>
          </a:p>
        </p:txBody>
      </p:sp>
      <p:sp>
        <p:nvSpPr>
          <p:cNvPr id="91" name="TextBox 90"/>
          <p:cNvSpPr txBox="1"/>
          <p:nvPr/>
        </p:nvSpPr>
        <p:spPr>
          <a:xfrm>
            <a:off x="2928926" y="1714488"/>
            <a:ext cx="3071834" cy="369332"/>
          </a:xfrm>
          <a:prstGeom prst="rect">
            <a:avLst/>
          </a:prstGeom>
          <a:noFill/>
        </p:spPr>
        <p:txBody>
          <a:bodyPr wrap="square" rtlCol="0">
            <a:spAutoFit/>
          </a:bodyPr>
          <a:lstStyle/>
          <a:p>
            <a:r>
              <a:rPr lang="zh-CN" altLang="en-US" dirty="0" smtClean="0">
                <a:solidFill>
                  <a:srgbClr val="FF0000"/>
                </a:solidFill>
              </a:rPr>
              <a:t>分词算法之后的</a:t>
            </a:r>
            <a:r>
              <a:rPr lang="en-US" altLang="zh-CN" dirty="0" smtClean="0">
                <a:solidFill>
                  <a:srgbClr val="FF0000"/>
                </a:solidFill>
              </a:rPr>
              <a:t>RDF</a:t>
            </a:r>
            <a:r>
              <a:rPr lang="zh-CN" altLang="en-US" dirty="0" smtClean="0">
                <a:solidFill>
                  <a:srgbClr val="FF0000"/>
                </a:solidFill>
              </a:rPr>
              <a:t>图</a:t>
            </a:r>
            <a:endParaRPr lang="zh-CN" altLang="en-US" dirty="0">
              <a:solidFill>
                <a:srgbClr val="FF0000"/>
              </a:solidFill>
            </a:endParaRPr>
          </a:p>
        </p:txBody>
      </p:sp>
      <p:pic>
        <p:nvPicPr>
          <p:cNvPr id="92" name="图片 91" descr="分词算法之后.png"/>
          <p:cNvPicPr>
            <a:picLocks noChangeAspect="1"/>
          </p:cNvPicPr>
          <p:nvPr/>
        </p:nvPicPr>
        <p:blipFill>
          <a:blip r:embed="rId7" cstate="print"/>
          <a:stretch>
            <a:fillRect/>
          </a:stretch>
        </p:blipFill>
        <p:spPr>
          <a:xfrm>
            <a:off x="2500298" y="2428868"/>
            <a:ext cx="5200000" cy="3361905"/>
          </a:xfrm>
          <a:prstGeom prst="rect">
            <a:avLst/>
          </a:prstGeom>
        </p:spPr>
      </p:pic>
    </p:spTree>
    <p:extLst>
      <p:ext uri="{BB962C8B-B14F-4D97-AF65-F5344CB8AC3E}">
        <p14:creationId xmlns:p14="http://schemas.microsoft.com/office/powerpoint/2010/main" xmlns="" val="111250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dissolve">
                                      <p:cBhvr>
                                        <p:cTn id="17" dur="500"/>
                                        <p:tgtEl>
                                          <p:spTgt spid="9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dissolve">
                                      <p:cBhvr>
                                        <p:cTn id="20" dur="500"/>
                                        <p:tgtEl>
                                          <p:spTgt spid="87"/>
                                        </p:tgtEl>
                                      </p:cBhvr>
                                    </p:animEffect>
                                  </p:childTnLst>
                                </p:cTn>
                              </p:par>
                              <p:par>
                                <p:cTn id="21" presetID="9"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dissolve">
                                      <p:cBhvr>
                                        <p:cTn id="23" dur="500"/>
                                        <p:tgtEl>
                                          <p:spTgt spid="8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0" fill="hold" nodeType="clickEffect">
                                  <p:stCondLst>
                                    <p:cond delay="0"/>
                                  </p:stCondLst>
                                  <p:childTnLst>
                                    <p:anim calcmode="lin" valueType="num">
                                      <p:cBhvr>
                                        <p:cTn id="27" dur="500"/>
                                        <p:tgtEl>
                                          <p:spTgt spid="88"/>
                                        </p:tgtEl>
                                        <p:attrNameLst>
                                          <p:attrName>ppt_w</p:attrName>
                                        </p:attrNameLst>
                                      </p:cBhvr>
                                      <p:tavLst>
                                        <p:tav tm="0">
                                          <p:val>
                                            <p:strVal val="ppt_w"/>
                                          </p:val>
                                        </p:tav>
                                        <p:tav tm="100000">
                                          <p:val>
                                            <p:fltVal val="0"/>
                                          </p:val>
                                        </p:tav>
                                      </p:tavLst>
                                    </p:anim>
                                    <p:anim calcmode="lin" valueType="num">
                                      <p:cBhvr>
                                        <p:cTn id="28" dur="500"/>
                                        <p:tgtEl>
                                          <p:spTgt spid="88"/>
                                        </p:tgtEl>
                                        <p:attrNameLst>
                                          <p:attrName>ppt_h</p:attrName>
                                        </p:attrNameLst>
                                      </p:cBhvr>
                                      <p:tavLst>
                                        <p:tav tm="0">
                                          <p:val>
                                            <p:strVal val="ppt_h"/>
                                          </p:val>
                                        </p:tav>
                                        <p:tav tm="100000">
                                          <p:val>
                                            <p:fltVal val="0"/>
                                          </p:val>
                                        </p:tav>
                                      </p:tavLst>
                                    </p:anim>
                                    <p:animEffect transition="out" filter="fade">
                                      <p:cBhvr>
                                        <p:cTn id="29" dur="500"/>
                                        <p:tgtEl>
                                          <p:spTgt spid="88"/>
                                        </p:tgtEl>
                                      </p:cBhvr>
                                    </p:animEffect>
                                    <p:set>
                                      <p:cBhvr>
                                        <p:cTn id="30" dur="1" fill="hold">
                                          <p:stCondLst>
                                            <p:cond delay="499"/>
                                          </p:stCondLst>
                                        </p:cTn>
                                        <p:tgtEl>
                                          <p:spTgt spid="88"/>
                                        </p:tgtEl>
                                        <p:attrNameLst>
                                          <p:attrName>style.visibility</p:attrName>
                                        </p:attrNameLst>
                                      </p:cBhvr>
                                      <p:to>
                                        <p:strVal val="hidden"/>
                                      </p:to>
                                    </p:set>
                                  </p:childTnLst>
                                </p:cTn>
                              </p:par>
                              <p:par>
                                <p:cTn id="31" presetID="53" presetClass="exit" presetSubtype="0" fill="hold" grpId="1" nodeType="withEffect">
                                  <p:stCondLst>
                                    <p:cond delay="0"/>
                                  </p:stCondLst>
                                  <p:childTnLst>
                                    <p:anim calcmode="lin" valueType="num">
                                      <p:cBhvr>
                                        <p:cTn id="32" dur="500"/>
                                        <p:tgtEl>
                                          <p:spTgt spid="90"/>
                                        </p:tgtEl>
                                        <p:attrNameLst>
                                          <p:attrName>ppt_w</p:attrName>
                                        </p:attrNameLst>
                                      </p:cBhvr>
                                      <p:tavLst>
                                        <p:tav tm="0">
                                          <p:val>
                                            <p:strVal val="ppt_w"/>
                                          </p:val>
                                        </p:tav>
                                        <p:tav tm="100000">
                                          <p:val>
                                            <p:fltVal val="0"/>
                                          </p:val>
                                        </p:tav>
                                      </p:tavLst>
                                    </p:anim>
                                    <p:anim calcmode="lin" valueType="num">
                                      <p:cBhvr>
                                        <p:cTn id="33" dur="500"/>
                                        <p:tgtEl>
                                          <p:spTgt spid="90"/>
                                        </p:tgtEl>
                                        <p:attrNameLst>
                                          <p:attrName>ppt_h</p:attrName>
                                        </p:attrNameLst>
                                      </p:cBhvr>
                                      <p:tavLst>
                                        <p:tav tm="0">
                                          <p:val>
                                            <p:strVal val="ppt_h"/>
                                          </p:val>
                                        </p:tav>
                                        <p:tav tm="100000">
                                          <p:val>
                                            <p:fltVal val="0"/>
                                          </p:val>
                                        </p:tav>
                                      </p:tavLst>
                                    </p:anim>
                                    <p:animEffect transition="out" filter="fade">
                                      <p:cBhvr>
                                        <p:cTn id="34" dur="500"/>
                                        <p:tgtEl>
                                          <p:spTgt spid="90"/>
                                        </p:tgtEl>
                                      </p:cBhvr>
                                    </p:animEffect>
                                    <p:set>
                                      <p:cBhvr>
                                        <p:cTn id="35" dur="1" fill="hold">
                                          <p:stCondLst>
                                            <p:cond delay="499"/>
                                          </p:stCondLst>
                                        </p:cTn>
                                        <p:tgtEl>
                                          <p:spTgt spid="90"/>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2000"/>
                                        <p:tgtEl>
                                          <p:spTgt spid="91"/>
                                        </p:tgtEl>
                                      </p:cBhvr>
                                    </p:animEffect>
                                  </p:childTnLst>
                                </p:cTn>
                              </p:par>
                              <p:par>
                                <p:cTn id="39" presetID="10"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fade">
                                      <p:cBhvr>
                                        <p:cTn id="41"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animBg="1"/>
      <p:bldP spid="90" grpId="0"/>
      <p:bldP spid="90" grpId="1"/>
      <p:bldP spid="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00108"/>
            <a:ext cx="4357718" cy="5286412"/>
          </a:xfrm>
        </p:spPr>
        <p:txBody>
          <a:bodyPr>
            <a:normAutofit/>
          </a:bodyPr>
          <a:lstStyle/>
          <a:p>
            <a:pPr lvl="0">
              <a:buFont typeface="Wingdings" pitchFamily="2" charset="2"/>
              <a:buChar char="l"/>
            </a:pPr>
            <a:r>
              <a:rPr lang="zh-CN" altLang="en-US" sz="2000" dirty="0" smtClean="0"/>
              <a:t>用户自定义词优先分词阶段</a:t>
            </a:r>
            <a:endParaRPr lang="en-US" altLang="zh-CN" sz="2000" dirty="0" smtClean="0"/>
          </a:p>
          <a:p>
            <a:pPr lvl="1">
              <a:buFont typeface="Wingdings" pitchFamily="2" charset="2"/>
              <a:buChar char="Ø"/>
            </a:pPr>
            <a:r>
              <a:rPr lang="zh-CN" altLang="zh-CN" sz="1300" dirty="0" smtClean="0"/>
              <a:t>采用</a:t>
            </a:r>
            <a:r>
              <a:rPr lang="en-US" altLang="zh-CN" sz="1300" dirty="0" err="1" smtClean="0"/>
              <a:t>Ansj</a:t>
            </a:r>
            <a:r>
              <a:rPr lang="zh-CN" altLang="zh-CN" sz="1300" dirty="0" smtClean="0"/>
              <a:t>分词器，是一个</a:t>
            </a:r>
            <a:r>
              <a:rPr lang="en-US" altLang="zh-CN" sz="1300" dirty="0" smtClean="0"/>
              <a:t>ICTCLAS</a:t>
            </a:r>
            <a:r>
              <a:rPr lang="zh-CN" altLang="zh-CN" sz="1300" dirty="0" smtClean="0"/>
              <a:t>的</a:t>
            </a:r>
            <a:r>
              <a:rPr lang="en-US" altLang="zh-CN" sz="1300" dirty="0" smtClean="0"/>
              <a:t>java</a:t>
            </a:r>
            <a:r>
              <a:rPr lang="zh-CN" altLang="zh-CN" sz="1300" dirty="0" smtClean="0"/>
              <a:t>实现</a:t>
            </a:r>
            <a:r>
              <a:rPr lang="zh-CN" altLang="en-US" sz="1300" dirty="0" smtClean="0"/>
              <a:t>。将领域词典以及其所属的领域加入用户自定义词典中，优先识别这些词。</a:t>
            </a:r>
            <a:endParaRPr lang="en-US" altLang="zh-CN" sz="1300" dirty="0" smtClean="0"/>
          </a:p>
          <a:p>
            <a:pPr>
              <a:buFont typeface="Wingdings" pitchFamily="2" charset="2"/>
              <a:buChar char="l"/>
            </a:pPr>
            <a:r>
              <a:rPr lang="zh-CN" altLang="zh-CN" sz="2000" dirty="0" smtClean="0"/>
              <a:t>识别领域词，合并其他词阶段</a:t>
            </a:r>
          </a:p>
          <a:p>
            <a:pPr lvl="1">
              <a:buFont typeface="Wingdings" pitchFamily="2" charset="2"/>
              <a:buChar char="Ø"/>
            </a:pPr>
            <a:r>
              <a:rPr lang="zh-CN" altLang="zh-CN" sz="1400" dirty="0" smtClean="0"/>
              <a:t>合并策略：领域词不能进行合并，但领域词之间如果存在多个词，将这些词合并为同一个词。</a:t>
            </a:r>
            <a:endParaRPr lang="en-US" altLang="zh-CN" sz="1400" dirty="0" smtClean="0"/>
          </a:p>
          <a:p>
            <a:pPr>
              <a:buFont typeface="Wingdings" pitchFamily="2" charset="2"/>
              <a:buChar char="l"/>
            </a:pPr>
            <a:r>
              <a:rPr lang="zh-CN" altLang="zh-CN" sz="2000" dirty="0" smtClean="0"/>
              <a:t>识别新词，知识提取阶段</a:t>
            </a:r>
          </a:p>
          <a:p>
            <a:pPr lvl="1">
              <a:buFont typeface="Wingdings" pitchFamily="2" charset="2"/>
              <a:buChar char="Ø"/>
            </a:pPr>
            <a:r>
              <a:rPr lang="zh-CN" altLang="en-US" sz="1400" dirty="0" smtClean="0"/>
              <a:t>判断合并后的词是否是领域新词。</a:t>
            </a:r>
            <a:endParaRPr lang="en-US" altLang="zh-CN" sz="1400" dirty="0" smtClean="0"/>
          </a:p>
          <a:p>
            <a:pPr lvl="1">
              <a:buFont typeface="Wingdings" pitchFamily="2" charset="2"/>
              <a:buChar char="Ø"/>
            </a:pPr>
            <a:endParaRPr lang="en-US" altLang="zh-CN" sz="1400" dirty="0" smtClean="0"/>
          </a:p>
          <a:p>
            <a:pPr>
              <a:buFont typeface="Wingdings" pitchFamily="2" charset="2"/>
              <a:buChar char="l"/>
            </a:pPr>
            <a:r>
              <a:rPr lang="zh-CN" altLang="en-US" sz="1800" dirty="0" smtClean="0"/>
              <a:t> 例：北京小米科技有限公司首席执行官</a:t>
            </a:r>
            <a:r>
              <a:rPr lang="en-US" altLang="zh-CN" sz="1800" dirty="0" smtClean="0"/>
              <a:t>—&gt;</a:t>
            </a:r>
            <a:r>
              <a:rPr lang="zh-CN" altLang="en-US" sz="1800" dirty="0" smtClean="0"/>
              <a:t>北京</a:t>
            </a:r>
            <a:r>
              <a:rPr lang="en-US" altLang="zh-CN" sz="1800" dirty="0" smtClean="0"/>
              <a:t>/place ,</a:t>
            </a:r>
            <a:r>
              <a:rPr lang="zh-CN" altLang="en-US" sz="1800" dirty="0" smtClean="0"/>
              <a:t>小米</a:t>
            </a:r>
            <a:r>
              <a:rPr lang="en-US" altLang="zh-CN" sz="1800" dirty="0" smtClean="0"/>
              <a:t>/n,</a:t>
            </a:r>
            <a:r>
              <a:rPr lang="zh-CN" altLang="en-US" sz="1800" dirty="0" smtClean="0"/>
              <a:t>科技</a:t>
            </a:r>
            <a:r>
              <a:rPr lang="en-US" altLang="zh-CN" sz="1800" dirty="0" smtClean="0"/>
              <a:t>/n,</a:t>
            </a:r>
            <a:r>
              <a:rPr lang="zh-CN" altLang="en-US" sz="1800" dirty="0" smtClean="0"/>
              <a:t>有限公司</a:t>
            </a:r>
            <a:r>
              <a:rPr lang="en-US" altLang="zh-CN" sz="1800" dirty="0" smtClean="0"/>
              <a:t>/n,</a:t>
            </a:r>
            <a:r>
              <a:rPr lang="zh-CN" altLang="en-US" sz="1800" dirty="0" smtClean="0"/>
              <a:t>首席执行官</a:t>
            </a:r>
            <a:r>
              <a:rPr lang="en-US" altLang="zh-CN" sz="1800" dirty="0" smtClean="0"/>
              <a:t>/position—&gt;</a:t>
            </a:r>
            <a:r>
              <a:rPr lang="zh-CN" altLang="en-US" sz="1800" dirty="0" smtClean="0"/>
              <a:t>北京</a:t>
            </a:r>
            <a:r>
              <a:rPr lang="en-US" altLang="zh-CN" sz="1800" dirty="0" smtClean="0"/>
              <a:t>/place ,</a:t>
            </a:r>
            <a:r>
              <a:rPr lang="zh-CN" altLang="en-US" sz="1800" dirty="0" smtClean="0"/>
              <a:t>小米科技有限公司</a:t>
            </a:r>
            <a:r>
              <a:rPr lang="en-US" altLang="zh-CN" sz="1800" dirty="0" smtClean="0"/>
              <a:t>/n,</a:t>
            </a:r>
            <a:r>
              <a:rPr lang="zh-CN" altLang="en-US" sz="1800" dirty="0" smtClean="0"/>
              <a:t>首席执行官</a:t>
            </a:r>
            <a:r>
              <a:rPr lang="en-US" altLang="zh-CN" sz="1800" dirty="0" smtClean="0"/>
              <a:t>/position —&gt;</a:t>
            </a:r>
            <a:r>
              <a:rPr lang="zh-CN" altLang="en-US" sz="1800" dirty="0" smtClean="0"/>
              <a:t>北京</a:t>
            </a:r>
            <a:r>
              <a:rPr lang="en-US" altLang="zh-CN" sz="1800" dirty="0" smtClean="0"/>
              <a:t>/place ,</a:t>
            </a:r>
            <a:r>
              <a:rPr lang="zh-CN" altLang="en-US" sz="1800" dirty="0" smtClean="0">
                <a:solidFill>
                  <a:srgbClr val="FF0000"/>
                </a:solidFill>
              </a:rPr>
              <a:t>小米科技有限公司</a:t>
            </a:r>
            <a:r>
              <a:rPr lang="en-US" altLang="zh-CN" sz="1800" dirty="0" smtClean="0">
                <a:solidFill>
                  <a:srgbClr val="FF0000"/>
                </a:solidFill>
              </a:rPr>
              <a:t>/workplace</a:t>
            </a:r>
            <a:r>
              <a:rPr lang="en-US" altLang="zh-CN" sz="1800" dirty="0" smtClean="0"/>
              <a:t>,</a:t>
            </a:r>
            <a:r>
              <a:rPr lang="zh-CN" altLang="en-US" sz="1800" dirty="0" smtClean="0"/>
              <a:t>首席执行官</a:t>
            </a:r>
            <a:r>
              <a:rPr lang="en-US" altLang="zh-CN" sz="1800" dirty="0" smtClean="0"/>
              <a:t>/position</a:t>
            </a:r>
            <a:endParaRPr lang="zh-CN" altLang="en-US" sz="1800" dirty="0" smtClean="0"/>
          </a:p>
          <a:p>
            <a:pPr>
              <a:buNone/>
            </a:pPr>
            <a:endParaRPr lang="en-US" altLang="zh-CN" sz="1800" dirty="0" smtClean="0"/>
          </a:p>
          <a:p>
            <a:pPr lvl="0">
              <a:buFont typeface="Wingdings" pitchFamily="2" charset="2"/>
              <a:buChar char="l"/>
            </a:pPr>
            <a:endParaRPr lang="en-US" altLang="zh-CN" sz="2900" dirty="0" smtClean="0"/>
          </a:p>
          <a:p>
            <a:pPr lvl="0">
              <a:buFont typeface="Wingdings" pitchFamily="2" charset="2"/>
              <a:buChar char="l"/>
            </a:pPr>
            <a:endParaRPr lang="en-US" altLang="zh-CN" sz="2900" dirty="0" smtClean="0"/>
          </a:p>
          <a:p>
            <a:pPr lvl="0">
              <a:buFont typeface="Wingdings" pitchFamily="2" charset="2"/>
              <a:buChar char="l"/>
            </a:pPr>
            <a:endParaRPr lang="en-US" altLang="zh-CN" sz="2900" dirty="0" smtClean="0"/>
          </a:p>
        </p:txBody>
      </p:sp>
      <p:sp>
        <p:nvSpPr>
          <p:cNvPr id="2" name="标题 1"/>
          <p:cNvSpPr>
            <a:spLocks noGrp="1"/>
          </p:cNvSpPr>
          <p:nvPr>
            <p:ph type="title"/>
          </p:nvPr>
        </p:nvSpPr>
        <p:spPr>
          <a:xfrm>
            <a:off x="571472" y="0"/>
            <a:ext cx="8229600" cy="1143000"/>
          </a:xfrm>
        </p:spPr>
        <p:txBody>
          <a:bodyPr>
            <a:normAutofit/>
          </a:bodyPr>
          <a:lstStyle/>
          <a:p>
            <a:pPr lvl="0"/>
            <a:r>
              <a:rPr lang="zh-CN" altLang="en-US" sz="3600" dirty="0" smtClean="0"/>
              <a:t>分词算法的实现</a:t>
            </a:r>
            <a:endParaRPr lang="zh-CN" altLang="en-US" sz="3600" dirty="0"/>
          </a:p>
        </p:txBody>
      </p:sp>
      <p:pic>
        <p:nvPicPr>
          <p:cNvPr id="155650" name="Picture 5"/>
          <p:cNvPicPr>
            <a:picLocks noChangeAspect="1" noChangeArrowheads="1"/>
          </p:cNvPicPr>
          <p:nvPr/>
        </p:nvPicPr>
        <p:blipFill>
          <a:blip r:embed="rId3" cstate="print"/>
          <a:srcRect/>
          <a:stretch>
            <a:fillRect/>
          </a:stretch>
        </p:blipFill>
        <p:spPr bwMode="auto">
          <a:xfrm>
            <a:off x="4643438" y="1214422"/>
            <a:ext cx="4357718" cy="564586"/>
          </a:xfrm>
          <a:prstGeom prst="rect">
            <a:avLst/>
          </a:prstGeom>
          <a:noFill/>
          <a:ln w="9525">
            <a:noFill/>
            <a:miter lim="800000"/>
            <a:headEnd/>
            <a:tailEnd/>
          </a:ln>
        </p:spPr>
      </p:pic>
      <p:sp>
        <p:nvSpPr>
          <p:cNvPr id="85" name="TextBox 84"/>
          <p:cNvSpPr txBox="1"/>
          <p:nvPr/>
        </p:nvSpPr>
        <p:spPr>
          <a:xfrm>
            <a:off x="1928794" y="5786454"/>
            <a:ext cx="2214578" cy="369332"/>
          </a:xfrm>
          <a:prstGeom prst="rect">
            <a:avLst/>
          </a:prstGeom>
          <a:noFill/>
        </p:spPr>
        <p:txBody>
          <a:bodyPr wrap="square" rtlCol="0">
            <a:spAutoFit/>
          </a:bodyPr>
          <a:lstStyle/>
          <a:p>
            <a:r>
              <a:rPr lang="zh-CN" altLang="en-US" dirty="0" smtClean="0">
                <a:solidFill>
                  <a:srgbClr val="FF0000"/>
                </a:solidFill>
              </a:rPr>
              <a:t>提取到新知识！！！</a:t>
            </a:r>
            <a:endParaRPr lang="zh-CN" altLang="en-US" dirty="0">
              <a:solidFill>
                <a:srgbClr val="FF0000"/>
              </a:solidFill>
            </a:endParaRPr>
          </a:p>
        </p:txBody>
      </p:sp>
      <p:cxnSp>
        <p:nvCxnSpPr>
          <p:cNvPr id="7" name="直接连接符 6"/>
          <p:cNvCxnSpPr/>
          <p:nvPr/>
        </p:nvCxnSpPr>
        <p:spPr>
          <a:xfrm>
            <a:off x="4500562" y="1857364"/>
            <a:ext cx="46434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143768" y="1857364"/>
            <a:ext cx="0" cy="2428892"/>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6"/>
          <p:cNvPicPr/>
          <p:nvPr/>
        </p:nvPicPr>
        <p:blipFill>
          <a:blip r:embed="rId4" cstate="print"/>
          <a:srcRect/>
          <a:stretch>
            <a:fillRect/>
          </a:stretch>
        </p:blipFill>
        <p:spPr bwMode="auto">
          <a:xfrm>
            <a:off x="4643438" y="1928802"/>
            <a:ext cx="2357454" cy="2282514"/>
          </a:xfrm>
          <a:prstGeom prst="rect">
            <a:avLst/>
          </a:prstGeom>
          <a:noFill/>
          <a:ln w="9525">
            <a:noFill/>
            <a:miter lim="800000"/>
            <a:headEnd/>
            <a:tailEnd/>
          </a:ln>
        </p:spPr>
      </p:pic>
      <p:pic>
        <p:nvPicPr>
          <p:cNvPr id="12" name="Picture 7"/>
          <p:cNvPicPr/>
          <p:nvPr/>
        </p:nvPicPr>
        <p:blipFill>
          <a:blip r:embed="rId5" cstate="print"/>
          <a:srcRect/>
          <a:stretch>
            <a:fillRect/>
          </a:stretch>
        </p:blipFill>
        <p:spPr bwMode="auto">
          <a:xfrm>
            <a:off x="7358082" y="1928802"/>
            <a:ext cx="1573530" cy="1935480"/>
          </a:xfrm>
          <a:prstGeom prst="rect">
            <a:avLst/>
          </a:prstGeom>
          <a:noFill/>
          <a:ln w="9525">
            <a:noFill/>
            <a:miter lim="800000"/>
            <a:headEnd/>
            <a:tailEnd/>
          </a:ln>
        </p:spPr>
      </p:pic>
      <p:cxnSp>
        <p:nvCxnSpPr>
          <p:cNvPr id="14" name="直接连接符 13"/>
          <p:cNvCxnSpPr/>
          <p:nvPr/>
        </p:nvCxnSpPr>
        <p:spPr>
          <a:xfrm>
            <a:off x="4572000" y="4286256"/>
            <a:ext cx="457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8"/>
          <p:cNvPicPr/>
          <p:nvPr/>
        </p:nvPicPr>
        <p:blipFill>
          <a:blip r:embed="rId6" cstate="print"/>
          <a:srcRect/>
          <a:stretch>
            <a:fillRect/>
          </a:stretch>
        </p:blipFill>
        <p:spPr bwMode="auto">
          <a:xfrm>
            <a:off x="5072066" y="4357694"/>
            <a:ext cx="3473450" cy="2291715"/>
          </a:xfrm>
          <a:prstGeom prst="rect">
            <a:avLst/>
          </a:prstGeom>
          <a:noFill/>
          <a:ln w="9525">
            <a:noFill/>
            <a:miter lim="800000"/>
            <a:headEnd/>
            <a:tailEnd/>
          </a:ln>
        </p:spPr>
      </p:pic>
      <p:sp>
        <p:nvSpPr>
          <p:cNvPr id="17" name="TextBox 16"/>
          <p:cNvSpPr txBox="1"/>
          <p:nvPr/>
        </p:nvSpPr>
        <p:spPr>
          <a:xfrm>
            <a:off x="4714876" y="785794"/>
            <a:ext cx="1928826" cy="276999"/>
          </a:xfrm>
          <a:prstGeom prst="rect">
            <a:avLst/>
          </a:prstGeom>
          <a:noFill/>
        </p:spPr>
        <p:txBody>
          <a:bodyPr wrap="square" rtlCol="0">
            <a:spAutoFit/>
          </a:bodyPr>
          <a:lstStyle/>
          <a:p>
            <a:r>
              <a:rPr lang="zh-CN" altLang="en-US" sz="1200" b="1" dirty="0" smtClean="0">
                <a:solidFill>
                  <a:srgbClr val="FF0000"/>
                </a:solidFill>
              </a:rPr>
              <a:t>分词算法的三个阶段</a:t>
            </a:r>
            <a:endParaRPr lang="zh-CN" altLang="en-US" sz="1200" b="1" dirty="0">
              <a:solidFill>
                <a:srgbClr val="FF0000"/>
              </a:solidFill>
            </a:endParaRPr>
          </a:p>
        </p:txBody>
      </p:sp>
      <p:sp>
        <p:nvSpPr>
          <p:cNvPr id="18" name="TextBox 17"/>
          <p:cNvSpPr txBox="1"/>
          <p:nvPr/>
        </p:nvSpPr>
        <p:spPr>
          <a:xfrm>
            <a:off x="6429388" y="3929066"/>
            <a:ext cx="928694" cy="276999"/>
          </a:xfrm>
          <a:prstGeom prst="rect">
            <a:avLst/>
          </a:prstGeom>
          <a:noFill/>
        </p:spPr>
        <p:txBody>
          <a:bodyPr wrap="square" rtlCol="0">
            <a:spAutoFit/>
          </a:bodyPr>
          <a:lstStyle/>
          <a:p>
            <a:r>
              <a:rPr lang="zh-CN" altLang="en-US" sz="1200" b="1" dirty="0" smtClean="0">
                <a:solidFill>
                  <a:srgbClr val="FF0000"/>
                </a:solidFill>
              </a:rPr>
              <a:t>第一阶段</a:t>
            </a:r>
            <a:endParaRPr lang="zh-CN" altLang="en-US" sz="1200" b="1" dirty="0">
              <a:solidFill>
                <a:srgbClr val="FF0000"/>
              </a:solidFill>
            </a:endParaRPr>
          </a:p>
        </p:txBody>
      </p:sp>
      <p:sp>
        <p:nvSpPr>
          <p:cNvPr id="19" name="TextBox 18"/>
          <p:cNvSpPr txBox="1"/>
          <p:nvPr/>
        </p:nvSpPr>
        <p:spPr>
          <a:xfrm>
            <a:off x="7215206" y="3929066"/>
            <a:ext cx="928694" cy="276999"/>
          </a:xfrm>
          <a:prstGeom prst="rect">
            <a:avLst/>
          </a:prstGeom>
          <a:noFill/>
        </p:spPr>
        <p:txBody>
          <a:bodyPr wrap="square" rtlCol="0">
            <a:spAutoFit/>
          </a:bodyPr>
          <a:lstStyle/>
          <a:p>
            <a:r>
              <a:rPr lang="zh-CN" altLang="en-US" sz="1200" b="1" dirty="0" smtClean="0">
                <a:solidFill>
                  <a:srgbClr val="FF0000"/>
                </a:solidFill>
              </a:rPr>
              <a:t>第二阶段</a:t>
            </a:r>
            <a:endParaRPr lang="zh-CN" altLang="en-US" sz="1200" b="1" dirty="0">
              <a:solidFill>
                <a:srgbClr val="FF0000"/>
              </a:solidFill>
            </a:endParaRPr>
          </a:p>
        </p:txBody>
      </p:sp>
      <p:sp>
        <p:nvSpPr>
          <p:cNvPr id="20" name="TextBox 19"/>
          <p:cNvSpPr txBox="1"/>
          <p:nvPr/>
        </p:nvSpPr>
        <p:spPr>
          <a:xfrm>
            <a:off x="5357818" y="4429132"/>
            <a:ext cx="928694" cy="276999"/>
          </a:xfrm>
          <a:prstGeom prst="rect">
            <a:avLst/>
          </a:prstGeom>
          <a:noFill/>
        </p:spPr>
        <p:txBody>
          <a:bodyPr wrap="square" rtlCol="0">
            <a:spAutoFit/>
          </a:bodyPr>
          <a:lstStyle/>
          <a:p>
            <a:r>
              <a:rPr lang="zh-CN" altLang="en-US" sz="1200" b="1" dirty="0" smtClean="0">
                <a:solidFill>
                  <a:srgbClr val="FF0000"/>
                </a:solidFill>
              </a:rPr>
              <a:t>第三阶段</a:t>
            </a:r>
            <a:endParaRPr lang="zh-CN" altLang="en-US" sz="1200" b="1" dirty="0">
              <a:solidFill>
                <a:srgbClr val="FF0000"/>
              </a:solidFill>
            </a:endParaRPr>
          </a:p>
        </p:txBody>
      </p:sp>
    </p:spTree>
    <p:extLst>
      <p:ext uri="{BB962C8B-B14F-4D97-AF65-F5344CB8AC3E}">
        <p14:creationId xmlns:p14="http://schemas.microsoft.com/office/powerpoint/2010/main" xmlns="" val="1112509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1142984"/>
            <a:ext cx="8229600" cy="4448002"/>
          </a:xfrm>
        </p:spPr>
        <p:txBody>
          <a:bodyPr>
            <a:normAutofit/>
          </a:bodyPr>
          <a:lstStyle/>
          <a:p>
            <a:pPr>
              <a:buFont typeface="Wingdings" pitchFamily="2" charset="2"/>
              <a:buChar char="l"/>
            </a:pPr>
            <a:r>
              <a:rPr lang="zh-CN" altLang="en-US" sz="2600" dirty="0" smtClean="0"/>
              <a:t>现有标签技术</a:t>
            </a:r>
            <a:endParaRPr lang="en-US" altLang="zh-CN" sz="2600" dirty="0" smtClean="0"/>
          </a:p>
          <a:p>
            <a:pPr lvl="1">
              <a:buFont typeface="Wingdings" pitchFamily="2" charset="2"/>
              <a:buChar char="Ø"/>
            </a:pPr>
            <a:r>
              <a:rPr lang="zh-CN" altLang="en-US" sz="2000" dirty="0" smtClean="0"/>
              <a:t>优点</a:t>
            </a:r>
            <a:r>
              <a:rPr lang="zh-CN" altLang="zh-CN" sz="2000" dirty="0" smtClean="0"/>
              <a:t>：方便再次查询</a:t>
            </a:r>
            <a:r>
              <a:rPr lang="zh-CN" altLang="en-US" sz="2000" dirty="0" smtClean="0"/>
              <a:t>，</a:t>
            </a:r>
            <a:r>
              <a:rPr lang="zh-CN" altLang="zh-CN" sz="2000" dirty="0" smtClean="0"/>
              <a:t>简单灵活</a:t>
            </a:r>
            <a:endParaRPr lang="en-US" altLang="zh-CN" sz="2000" dirty="0" smtClean="0"/>
          </a:p>
          <a:p>
            <a:pPr lvl="1">
              <a:buFont typeface="Wingdings" pitchFamily="2" charset="2"/>
              <a:buChar char="Ø"/>
            </a:pPr>
            <a:r>
              <a:rPr lang="zh-CN" altLang="zh-CN" sz="2000" dirty="0" smtClean="0"/>
              <a:t>主要原理为：由多个不同的主体对某些客体进行标注</a:t>
            </a:r>
            <a:endParaRPr lang="en-US" altLang="zh-CN" sz="2000" dirty="0" smtClean="0"/>
          </a:p>
          <a:p>
            <a:pPr lvl="1">
              <a:buFont typeface="Wingdings" pitchFamily="2" charset="2"/>
              <a:buChar char="Ø"/>
            </a:pPr>
            <a:r>
              <a:rPr lang="zh-CN" altLang="en-US" sz="2000" dirty="0" smtClean="0"/>
              <a:t>主要应用：社交网站</a:t>
            </a:r>
            <a:r>
              <a:rPr lang="en-US" altLang="zh-CN" sz="2000" dirty="0" smtClean="0"/>
              <a:t>QQ</a:t>
            </a:r>
            <a:r>
              <a:rPr lang="zh-CN" altLang="en-US" sz="2000" dirty="0" smtClean="0"/>
              <a:t>，企业内部</a:t>
            </a:r>
            <a:r>
              <a:rPr lang="en-US" altLang="zh-CN" sz="2000" dirty="0" smtClean="0"/>
              <a:t>IBM</a:t>
            </a:r>
          </a:p>
          <a:p>
            <a:pPr lvl="1">
              <a:buFont typeface="Wingdings" pitchFamily="2" charset="2"/>
              <a:buChar char="Ø"/>
            </a:pPr>
            <a:r>
              <a:rPr lang="zh-CN" altLang="en-US" sz="2000" dirty="0" smtClean="0"/>
              <a:t>缺点：用户对领域的不专业，导致标签质量低</a:t>
            </a:r>
            <a:endParaRPr lang="en-US" altLang="zh-CN" sz="2000" dirty="0" smtClean="0"/>
          </a:p>
          <a:p>
            <a:pPr>
              <a:buFont typeface="Wingdings" pitchFamily="2" charset="2"/>
              <a:buChar char="l"/>
            </a:pPr>
            <a:r>
              <a:rPr lang="zh-CN" altLang="en-US" sz="2600" dirty="0" smtClean="0"/>
              <a:t>知识组织方法目的：</a:t>
            </a:r>
            <a:endParaRPr lang="en-US" altLang="zh-CN" sz="2600" dirty="0" smtClean="0"/>
          </a:p>
          <a:p>
            <a:pPr lvl="1">
              <a:buFont typeface="Wingdings" pitchFamily="2" charset="2"/>
              <a:buChar char="Ø"/>
            </a:pPr>
            <a:r>
              <a:rPr lang="zh-CN" altLang="en-US" sz="2000" dirty="0" smtClean="0"/>
              <a:t>提取标签知识，可以帮助计算机</a:t>
            </a:r>
            <a:r>
              <a:rPr lang="zh-CN" altLang="en-US" sz="2000" dirty="0" smtClean="0">
                <a:solidFill>
                  <a:srgbClr val="FF0000"/>
                </a:solidFill>
              </a:rPr>
              <a:t>理解学习</a:t>
            </a:r>
            <a:r>
              <a:rPr lang="zh-CN" altLang="en-US" sz="2000" dirty="0" smtClean="0"/>
              <a:t>复杂的领域知识</a:t>
            </a:r>
            <a:endParaRPr lang="en-US" altLang="zh-CN" sz="2000" dirty="0" smtClean="0"/>
          </a:p>
          <a:p>
            <a:pPr lvl="1">
              <a:buFont typeface="Wingdings" pitchFamily="2" charset="2"/>
              <a:buChar char="Ø"/>
            </a:pPr>
            <a:r>
              <a:rPr lang="zh-CN" altLang="en-US" sz="2000" dirty="0" smtClean="0"/>
              <a:t>缩短查询路径，提高查询效率</a:t>
            </a:r>
            <a:endParaRPr lang="en-US" altLang="zh-CN" sz="2000" dirty="0" smtClean="0"/>
          </a:p>
          <a:p>
            <a:pPr>
              <a:buNone/>
            </a:pPr>
            <a:r>
              <a:rPr lang="en-US" altLang="zh-CN" sz="1700" dirty="0" smtClean="0"/>
              <a:t>	</a:t>
            </a:r>
          </a:p>
          <a:p>
            <a:pPr>
              <a:buFont typeface="Arial" pitchFamily="34" charset="0"/>
              <a:buChar char="•"/>
            </a:pPr>
            <a:endParaRPr lang="en-US" altLang="zh-CN" sz="2200" dirty="0" smtClean="0"/>
          </a:p>
          <a:p>
            <a:pPr>
              <a:buNone/>
            </a:pPr>
            <a:endParaRPr lang="zh-CN" altLang="en-US" dirty="0"/>
          </a:p>
        </p:txBody>
      </p:sp>
      <p:sp>
        <p:nvSpPr>
          <p:cNvPr id="3" name="标题 2"/>
          <p:cNvSpPr>
            <a:spLocks noGrp="1"/>
          </p:cNvSpPr>
          <p:nvPr>
            <p:ph type="title"/>
          </p:nvPr>
        </p:nvSpPr>
        <p:spPr/>
        <p:txBody>
          <a:bodyPr>
            <a:normAutofit/>
          </a:bodyPr>
          <a:lstStyle/>
          <a:p>
            <a:r>
              <a:rPr lang="zh-CN" altLang="en-US" dirty="0" smtClean="0"/>
              <a:t>可定制的基于标签的知识组织方法</a:t>
            </a:r>
            <a:endParaRPr lang="zh-CN" altLang="en-US" dirty="0"/>
          </a:p>
        </p:txBody>
      </p:sp>
      <p:pic>
        <p:nvPicPr>
          <p:cNvPr id="4" name="图片 315"/>
          <p:cNvPicPr>
            <a:picLocks noChangeAspect="1" noChangeArrowheads="1"/>
          </p:cNvPicPr>
          <p:nvPr/>
        </p:nvPicPr>
        <p:blipFill>
          <a:blip r:embed="rId3" cstate="print"/>
          <a:srcRect/>
          <a:stretch>
            <a:fillRect/>
          </a:stretch>
        </p:blipFill>
        <p:spPr bwMode="auto">
          <a:xfrm>
            <a:off x="1142976" y="4143380"/>
            <a:ext cx="6724298" cy="1886794"/>
          </a:xfrm>
          <a:prstGeom prst="rect">
            <a:avLst/>
          </a:prstGeom>
          <a:noFill/>
          <a:ln w="9525">
            <a:noFill/>
            <a:miter lim="800000"/>
            <a:headEnd/>
            <a:tailEnd/>
          </a:ln>
        </p:spPr>
      </p:pic>
      <p:sp>
        <p:nvSpPr>
          <p:cNvPr id="5" name="TextBox 4"/>
          <p:cNvSpPr txBox="1"/>
          <p:nvPr/>
        </p:nvSpPr>
        <p:spPr>
          <a:xfrm>
            <a:off x="4286248" y="6143644"/>
            <a:ext cx="2000264" cy="369332"/>
          </a:xfrm>
          <a:prstGeom prst="rect">
            <a:avLst/>
          </a:prstGeom>
          <a:noFill/>
        </p:spPr>
        <p:txBody>
          <a:bodyPr wrap="square" rtlCol="0">
            <a:spAutoFit/>
          </a:bodyPr>
          <a:lstStyle/>
          <a:p>
            <a:r>
              <a:rPr lang="zh-CN" altLang="en-US" dirty="0" smtClean="0"/>
              <a:t>知识编辑工具</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142984"/>
            <a:ext cx="5786478" cy="5214974"/>
          </a:xfrm>
        </p:spPr>
        <p:txBody>
          <a:bodyPr>
            <a:normAutofit lnSpcReduction="10000"/>
          </a:bodyPr>
          <a:lstStyle/>
          <a:p>
            <a:pPr>
              <a:buFont typeface="Wingdings" pitchFamily="2" charset="2"/>
              <a:buChar char="l"/>
            </a:pPr>
            <a:r>
              <a:rPr lang="zh-CN" altLang="en-US" sz="2600" dirty="0" smtClean="0"/>
              <a:t>新添加标签类</a:t>
            </a:r>
            <a:endParaRPr lang="en-US" altLang="zh-CN" sz="2600" dirty="0" smtClean="0"/>
          </a:p>
          <a:p>
            <a:pPr lvl="1">
              <a:buFont typeface="Wingdings" pitchFamily="2" charset="2"/>
              <a:buChar char="Ø"/>
            </a:pPr>
            <a:r>
              <a:rPr lang="zh-CN" altLang="en-US" sz="2200" dirty="0" smtClean="0"/>
              <a:t>添加标签名</a:t>
            </a:r>
            <a:endParaRPr lang="en-US" altLang="zh-CN" sz="2200" dirty="0" smtClean="0"/>
          </a:p>
          <a:p>
            <a:pPr lvl="1">
              <a:buFont typeface="Wingdings" pitchFamily="2" charset="2"/>
              <a:buChar char="Ø"/>
            </a:pPr>
            <a:r>
              <a:rPr lang="zh-CN" altLang="en-US" sz="2200" dirty="0" smtClean="0"/>
              <a:t>勾选编辑的属性子类</a:t>
            </a:r>
            <a:endParaRPr lang="en-US" altLang="zh-CN" sz="2200" dirty="0" smtClean="0"/>
          </a:p>
          <a:p>
            <a:pPr>
              <a:buFont typeface="Wingdings" pitchFamily="2" charset="2"/>
              <a:buChar char="l"/>
            </a:pPr>
            <a:r>
              <a:rPr lang="zh-CN" altLang="en-US" sz="2600" dirty="0" smtClean="0"/>
              <a:t>编辑属性子类</a:t>
            </a:r>
            <a:endParaRPr lang="en-US" altLang="zh-CN" sz="2600" dirty="0" smtClean="0"/>
          </a:p>
          <a:p>
            <a:pPr lvl="1">
              <a:buClr>
                <a:schemeClr val="bg2">
                  <a:lumMod val="50000"/>
                </a:schemeClr>
              </a:buClr>
              <a:buFont typeface="Wingdings" pitchFamily="2" charset="2"/>
              <a:buChar char="Ø"/>
            </a:pPr>
            <a:r>
              <a:rPr lang="zh-CN" altLang="en-US" sz="2000" dirty="0" smtClean="0"/>
              <a:t>针对客体的属性子类，选择匹配算法，添加新实例</a:t>
            </a:r>
            <a:endParaRPr lang="en-US" altLang="zh-CN" sz="2000" dirty="0" smtClean="0"/>
          </a:p>
          <a:p>
            <a:pPr lvl="1">
              <a:buClr>
                <a:schemeClr val="bg2">
                  <a:lumMod val="50000"/>
                </a:schemeClr>
              </a:buClr>
              <a:buFont typeface="Wingdings" pitchFamily="2" charset="2"/>
              <a:buChar char="Ø"/>
            </a:pPr>
            <a:r>
              <a:rPr lang="zh-CN" altLang="en-US" sz="2000" dirty="0" smtClean="0"/>
              <a:t>支持的匹配算法如下表所示：</a:t>
            </a:r>
            <a:endParaRPr lang="en-US" altLang="zh-CN" sz="2000" dirty="0" smtClean="0"/>
          </a:p>
          <a:p>
            <a:pPr lvl="1">
              <a:buClr>
                <a:schemeClr val="bg2">
                  <a:lumMod val="50000"/>
                </a:schemeClr>
              </a:buClr>
              <a:buFont typeface="Wingdings" pitchFamily="2" charset="2"/>
              <a:buChar char="Ø"/>
            </a:pPr>
            <a:endParaRPr lang="en-US" altLang="zh-CN" sz="2000" dirty="0" smtClean="0"/>
          </a:p>
          <a:p>
            <a:pPr lvl="1">
              <a:buClr>
                <a:schemeClr val="bg2">
                  <a:lumMod val="50000"/>
                </a:schemeClr>
              </a:buClr>
              <a:buFont typeface="Wingdings" pitchFamily="2" charset="2"/>
              <a:buChar char="Ø"/>
            </a:pPr>
            <a:endParaRPr lang="en-US" altLang="zh-CN" sz="2000" dirty="0" smtClean="0"/>
          </a:p>
          <a:p>
            <a:pPr lvl="1">
              <a:buClr>
                <a:schemeClr val="bg2">
                  <a:lumMod val="50000"/>
                </a:schemeClr>
              </a:buClr>
              <a:buFont typeface="Wingdings" pitchFamily="2" charset="2"/>
              <a:buChar char="Ø"/>
            </a:pPr>
            <a:endParaRPr lang="en-US" altLang="zh-CN" sz="2000" dirty="0" smtClean="0"/>
          </a:p>
          <a:p>
            <a:pPr lvl="1">
              <a:buClr>
                <a:schemeClr val="bg2">
                  <a:lumMod val="50000"/>
                </a:schemeClr>
              </a:buClr>
              <a:buFont typeface="Wingdings" pitchFamily="2" charset="2"/>
              <a:buChar char="Ø"/>
            </a:pPr>
            <a:endParaRPr lang="en-US" altLang="zh-CN" sz="2000" dirty="0" smtClean="0"/>
          </a:p>
          <a:p>
            <a:pPr lvl="1">
              <a:buClr>
                <a:schemeClr val="bg2">
                  <a:lumMod val="50000"/>
                </a:schemeClr>
              </a:buClr>
              <a:buFont typeface="Wingdings" pitchFamily="2" charset="2"/>
              <a:buChar char="Ø"/>
            </a:pPr>
            <a:endParaRPr lang="en-US" altLang="zh-CN" sz="2000" dirty="0" smtClean="0"/>
          </a:p>
          <a:p>
            <a:pPr>
              <a:buClr>
                <a:schemeClr val="bg2">
                  <a:lumMod val="50000"/>
                </a:schemeClr>
              </a:buClr>
              <a:buFont typeface="Wingdings" pitchFamily="2" charset="2"/>
              <a:buChar char="l"/>
            </a:pPr>
            <a:r>
              <a:rPr lang="zh-CN" altLang="en-US" sz="2600" dirty="0" smtClean="0"/>
              <a:t>编辑属性子类之间规则，包括</a:t>
            </a:r>
            <a:r>
              <a:rPr lang="en-US" altLang="zh-CN" sz="2600" dirty="0" smtClean="0"/>
              <a:t>or</a:t>
            </a:r>
            <a:r>
              <a:rPr lang="zh-CN" altLang="en-US" sz="2600" dirty="0" smtClean="0"/>
              <a:t>，</a:t>
            </a:r>
            <a:r>
              <a:rPr lang="en-US" altLang="zh-CN" sz="2600" dirty="0" smtClean="0"/>
              <a:t>and</a:t>
            </a:r>
            <a:r>
              <a:rPr lang="zh-CN" altLang="en-US" sz="2600" dirty="0" smtClean="0"/>
              <a:t>等关系</a:t>
            </a:r>
            <a:endParaRPr lang="en-US" altLang="zh-CN" sz="2600" dirty="0" smtClean="0"/>
          </a:p>
          <a:p>
            <a:pPr lvl="1">
              <a:buNone/>
            </a:pPr>
            <a:endParaRPr lang="en-US" altLang="zh-CN" sz="2400" dirty="0" smtClean="0"/>
          </a:p>
          <a:p>
            <a:pPr lvl="1">
              <a:buNone/>
            </a:pPr>
            <a:endParaRPr lang="en-US" altLang="zh-CN" sz="2400" dirty="0" smtClean="0"/>
          </a:p>
          <a:p>
            <a:pPr lvl="1">
              <a:buNone/>
            </a:pPr>
            <a:endParaRPr lang="en-US" altLang="zh-CN" sz="2400" dirty="0" smtClean="0"/>
          </a:p>
          <a:p>
            <a:pPr lvl="1">
              <a:buNone/>
            </a:pPr>
            <a:endParaRPr lang="en-US" altLang="zh-CN" sz="2400" dirty="0" smtClean="0"/>
          </a:p>
          <a:p>
            <a:pPr lvl="1">
              <a:buNone/>
            </a:pPr>
            <a:endParaRPr lang="en-US" altLang="zh-CN" sz="2400" dirty="0" smtClean="0"/>
          </a:p>
        </p:txBody>
      </p:sp>
      <p:sp>
        <p:nvSpPr>
          <p:cNvPr id="2" name="标题 1"/>
          <p:cNvSpPr>
            <a:spLocks noGrp="1"/>
          </p:cNvSpPr>
          <p:nvPr>
            <p:ph type="title"/>
          </p:nvPr>
        </p:nvSpPr>
        <p:spPr/>
        <p:txBody>
          <a:bodyPr>
            <a:normAutofit/>
          </a:bodyPr>
          <a:lstStyle/>
          <a:p>
            <a:r>
              <a:rPr lang="zh-CN" altLang="en-US" sz="3600" dirty="0" smtClean="0"/>
              <a:t>编辑标签的过程</a:t>
            </a:r>
            <a:endParaRPr lang="zh-CN" altLang="en-US" sz="3600" dirty="0"/>
          </a:p>
        </p:txBody>
      </p:sp>
      <p:graphicFrame>
        <p:nvGraphicFramePr>
          <p:cNvPr id="6" name="表格 5"/>
          <p:cNvGraphicFramePr>
            <a:graphicFrameLocks noGrp="1"/>
          </p:cNvGraphicFramePr>
          <p:nvPr/>
        </p:nvGraphicFramePr>
        <p:xfrm>
          <a:off x="714348" y="3500438"/>
          <a:ext cx="4857784" cy="1600208"/>
        </p:xfrm>
        <a:graphic>
          <a:graphicData uri="http://schemas.openxmlformats.org/drawingml/2006/table">
            <a:tbl>
              <a:tblPr firstRow="1" bandRow="1">
                <a:tableStyleId>{5C22544A-7EE6-4342-B048-85BDC9FD1C3A}</a:tableStyleId>
              </a:tblPr>
              <a:tblGrid>
                <a:gridCol w="1571636"/>
                <a:gridCol w="1928826"/>
                <a:gridCol w="1357322"/>
              </a:tblGrid>
              <a:tr h="285752">
                <a:tc>
                  <a:txBody>
                    <a:bodyPr/>
                    <a:lstStyle/>
                    <a:p>
                      <a:r>
                        <a:rPr lang="zh-CN" altLang="en-US" sz="1200" dirty="0" smtClean="0"/>
                        <a:t>匹配算法名称</a:t>
                      </a:r>
                      <a:endParaRPr lang="zh-CN" altLang="en-US" sz="1200" dirty="0"/>
                    </a:p>
                  </a:txBody>
                  <a:tcPr/>
                </a:tc>
                <a:tc>
                  <a:txBody>
                    <a:bodyPr/>
                    <a:lstStyle/>
                    <a:p>
                      <a:r>
                        <a:rPr lang="zh-CN" altLang="en-US" sz="1200" dirty="0" smtClean="0"/>
                        <a:t>适用范围</a:t>
                      </a:r>
                      <a:endParaRPr lang="zh-CN" altLang="en-US" sz="1200" dirty="0"/>
                    </a:p>
                  </a:txBody>
                  <a:tcPr/>
                </a:tc>
                <a:tc>
                  <a:txBody>
                    <a:bodyPr/>
                    <a:lstStyle/>
                    <a:p>
                      <a:r>
                        <a:rPr lang="zh-CN" altLang="en-US" sz="1200" dirty="0" smtClean="0"/>
                        <a:t>缺点</a:t>
                      </a:r>
                      <a:endParaRPr lang="zh-CN" altLang="en-US" sz="1200" dirty="0"/>
                    </a:p>
                  </a:txBody>
                  <a:tcPr/>
                </a:tc>
              </a:tr>
              <a:tr h="285752">
                <a:tc>
                  <a:txBody>
                    <a:bodyPr/>
                    <a:lstStyle/>
                    <a:p>
                      <a:r>
                        <a:rPr lang="zh-CN" altLang="en-US" sz="1200" dirty="0" smtClean="0"/>
                        <a:t>关键词匹配算法</a:t>
                      </a:r>
                      <a:endParaRPr lang="zh-CN" altLang="en-US" sz="1200" dirty="0"/>
                    </a:p>
                  </a:txBody>
                  <a:tcPr/>
                </a:tc>
                <a:tc>
                  <a:txBody>
                    <a:bodyPr/>
                    <a:lstStyle/>
                    <a:p>
                      <a:r>
                        <a:rPr lang="zh-CN" altLang="en-US" sz="1200" dirty="0" smtClean="0"/>
                        <a:t>一般用户，简单匹配</a:t>
                      </a:r>
                      <a:endParaRPr lang="zh-CN" altLang="en-US" sz="1200" dirty="0"/>
                    </a:p>
                  </a:txBody>
                  <a:tcPr/>
                </a:tc>
                <a:tc>
                  <a:txBody>
                    <a:bodyPr/>
                    <a:lstStyle/>
                    <a:p>
                      <a:r>
                        <a:rPr lang="zh-CN" altLang="en-US" sz="1200" dirty="0" smtClean="0"/>
                        <a:t>表达范围太窄</a:t>
                      </a:r>
                      <a:endParaRPr lang="zh-CN" altLang="en-US" sz="1200" dirty="0"/>
                    </a:p>
                  </a:txBody>
                  <a:tcPr/>
                </a:tc>
              </a:tr>
              <a:tr h="285752">
                <a:tc>
                  <a:txBody>
                    <a:bodyPr/>
                    <a:lstStyle/>
                    <a:p>
                      <a:r>
                        <a:rPr lang="zh-CN" altLang="en-US" sz="1200" dirty="0" smtClean="0"/>
                        <a:t>正则表达式匹配算法</a:t>
                      </a:r>
                      <a:endParaRPr lang="zh-CN" altLang="en-US" sz="1200" dirty="0"/>
                    </a:p>
                  </a:txBody>
                  <a:tcPr/>
                </a:tc>
                <a:tc>
                  <a:txBody>
                    <a:bodyPr/>
                    <a:lstStyle/>
                    <a:p>
                      <a:r>
                        <a:rPr lang="zh-CN" altLang="en-US" sz="1200" dirty="0" smtClean="0"/>
                        <a:t>专业用户</a:t>
                      </a:r>
                      <a:endParaRPr lang="zh-CN" altLang="en-US" sz="1200" dirty="0"/>
                    </a:p>
                  </a:txBody>
                  <a:tcPr/>
                </a:tc>
                <a:tc>
                  <a:txBody>
                    <a:bodyPr/>
                    <a:lstStyle/>
                    <a:p>
                      <a:r>
                        <a:rPr lang="zh-CN" altLang="en-US" sz="1200" dirty="0" smtClean="0"/>
                        <a:t>耗费时间较长</a:t>
                      </a:r>
                      <a:endParaRPr lang="zh-CN" altLang="en-US" sz="1200" dirty="0"/>
                    </a:p>
                  </a:txBody>
                  <a:tcPr/>
                </a:tc>
              </a:tr>
              <a:tr h="285752">
                <a:tc>
                  <a:txBody>
                    <a:bodyPr/>
                    <a:lstStyle/>
                    <a:p>
                      <a:r>
                        <a:rPr lang="zh-CN" altLang="en-US" sz="1200" dirty="0" smtClean="0"/>
                        <a:t>索引匹配算法</a:t>
                      </a:r>
                      <a:endParaRPr lang="zh-CN" altLang="en-US" sz="1200" dirty="0"/>
                    </a:p>
                  </a:txBody>
                  <a:tcPr/>
                </a:tc>
                <a:tc>
                  <a:txBody>
                    <a:bodyPr/>
                    <a:lstStyle/>
                    <a:p>
                      <a:r>
                        <a:rPr lang="zh-CN" altLang="en-US" sz="1200" dirty="0" smtClean="0"/>
                        <a:t>关键词和正则表达式的辅助算法，加快匹配时间</a:t>
                      </a:r>
                      <a:endParaRPr lang="zh-CN" altLang="en-US" sz="1200" dirty="0"/>
                    </a:p>
                  </a:txBody>
                  <a:tcPr/>
                </a:tc>
                <a:tc>
                  <a:txBody>
                    <a:bodyPr/>
                    <a:lstStyle/>
                    <a:p>
                      <a:r>
                        <a:rPr lang="zh-CN" altLang="en-US" sz="1200" dirty="0" smtClean="0"/>
                        <a:t>需提前建索引</a:t>
                      </a:r>
                      <a:endParaRPr lang="zh-CN" altLang="en-US" sz="1200" dirty="0"/>
                    </a:p>
                  </a:txBody>
                  <a:tcPr/>
                </a:tc>
              </a:tr>
              <a:tr h="285752">
                <a:tc>
                  <a:txBody>
                    <a:bodyPr/>
                    <a:lstStyle/>
                    <a:p>
                      <a:r>
                        <a:rPr lang="zh-CN" altLang="en-US" sz="1200" dirty="0" smtClean="0"/>
                        <a:t>数学表达式匹配算法</a:t>
                      </a:r>
                      <a:endParaRPr lang="zh-CN" altLang="en-US" sz="1200" dirty="0"/>
                    </a:p>
                  </a:txBody>
                  <a:tcPr/>
                </a:tc>
                <a:tc>
                  <a:txBody>
                    <a:bodyPr/>
                    <a:lstStyle/>
                    <a:p>
                      <a:r>
                        <a:rPr lang="zh-CN" altLang="en-US" sz="1200" dirty="0" smtClean="0"/>
                        <a:t>需要约束数字的范围</a:t>
                      </a:r>
                      <a:endParaRPr lang="zh-CN" altLang="en-US" sz="1200" dirty="0"/>
                    </a:p>
                  </a:txBody>
                  <a:tcPr/>
                </a:tc>
                <a:tc>
                  <a:txBody>
                    <a:bodyPr/>
                    <a:lstStyle/>
                    <a:p>
                      <a:r>
                        <a:rPr lang="zh-CN" altLang="en-US" sz="1200" dirty="0" smtClean="0"/>
                        <a:t>只适用于数值</a:t>
                      </a:r>
                      <a:endParaRPr lang="zh-CN" altLang="en-US" sz="1200" dirty="0"/>
                    </a:p>
                  </a:txBody>
                  <a:tcPr/>
                </a:tc>
              </a:tr>
            </a:tbl>
          </a:graphicData>
        </a:graphic>
      </p:graphicFrame>
      <p:pic>
        <p:nvPicPr>
          <p:cNvPr id="120835" name="Picture 3"/>
          <p:cNvPicPr>
            <a:picLocks noChangeAspect="1" noChangeArrowheads="1"/>
          </p:cNvPicPr>
          <p:nvPr/>
        </p:nvPicPr>
        <p:blipFill>
          <a:blip r:embed="rId3" cstate="print"/>
          <a:srcRect/>
          <a:stretch>
            <a:fillRect/>
          </a:stretch>
        </p:blipFill>
        <p:spPr bwMode="auto">
          <a:xfrm>
            <a:off x="5929322" y="2136269"/>
            <a:ext cx="2286016" cy="2212980"/>
          </a:xfrm>
          <a:prstGeom prst="rect">
            <a:avLst/>
          </a:prstGeom>
          <a:noFill/>
          <a:ln w="9525">
            <a:noFill/>
            <a:miter lim="800000"/>
            <a:headEnd/>
            <a:tailEnd/>
          </a:ln>
        </p:spPr>
      </p:pic>
      <p:sp>
        <p:nvSpPr>
          <p:cNvPr id="8" name="TextBox 7"/>
          <p:cNvSpPr txBox="1"/>
          <p:nvPr/>
        </p:nvSpPr>
        <p:spPr>
          <a:xfrm>
            <a:off x="6429388" y="4429132"/>
            <a:ext cx="2000264" cy="338554"/>
          </a:xfrm>
          <a:prstGeom prst="rect">
            <a:avLst/>
          </a:prstGeom>
          <a:noFill/>
        </p:spPr>
        <p:txBody>
          <a:bodyPr wrap="square" rtlCol="0">
            <a:spAutoFit/>
          </a:bodyPr>
          <a:lstStyle/>
          <a:p>
            <a:r>
              <a:rPr lang="zh-CN" altLang="en-US" sz="1600" dirty="0" smtClean="0"/>
              <a:t>编辑属性子类</a:t>
            </a:r>
            <a:endParaRPr lang="zh-CN" altLang="en-US" sz="1600" dirty="0"/>
          </a:p>
        </p:txBody>
      </p:sp>
      <p:pic>
        <p:nvPicPr>
          <p:cNvPr id="7" name="图片 6"/>
          <p:cNvPicPr/>
          <p:nvPr/>
        </p:nvPicPr>
        <p:blipFill>
          <a:blip r:embed="rId4" cstate="print"/>
          <a:srcRect/>
          <a:stretch>
            <a:fillRect/>
          </a:stretch>
        </p:blipFill>
        <p:spPr bwMode="auto">
          <a:xfrm>
            <a:off x="6143636" y="500042"/>
            <a:ext cx="2428891" cy="1364613"/>
          </a:xfrm>
          <a:prstGeom prst="rect">
            <a:avLst/>
          </a:prstGeom>
          <a:noFill/>
          <a:ln w="9525">
            <a:noFill/>
            <a:miter lim="800000"/>
            <a:headEnd/>
            <a:tailEnd/>
          </a:ln>
        </p:spPr>
      </p:pic>
      <p:pic>
        <p:nvPicPr>
          <p:cNvPr id="9" name="Picture 10"/>
          <p:cNvPicPr/>
          <p:nvPr/>
        </p:nvPicPr>
        <p:blipFill>
          <a:blip r:embed="rId5" cstate="print"/>
          <a:srcRect/>
          <a:stretch>
            <a:fillRect/>
          </a:stretch>
        </p:blipFill>
        <p:spPr bwMode="auto">
          <a:xfrm>
            <a:off x="5715008" y="4714884"/>
            <a:ext cx="3000396" cy="1661475"/>
          </a:xfrm>
          <a:prstGeom prst="rect">
            <a:avLst/>
          </a:prstGeom>
          <a:noFill/>
          <a:ln w="9525">
            <a:noFill/>
            <a:miter lim="800000"/>
            <a:headEnd/>
            <a:tailEnd/>
          </a:ln>
        </p:spPr>
      </p:pic>
    </p:spTree>
    <p:extLst>
      <p:ext uri="{BB962C8B-B14F-4D97-AF65-F5344CB8AC3E}">
        <p14:creationId xmlns:p14="http://schemas.microsoft.com/office/powerpoint/2010/main" xmlns="" val="4231036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4857784" cy="4857784"/>
          </a:xfrm>
        </p:spPr>
        <p:txBody>
          <a:bodyPr>
            <a:normAutofit/>
          </a:bodyPr>
          <a:lstStyle/>
          <a:p>
            <a:pPr>
              <a:buFont typeface="Wingdings" pitchFamily="2" charset="2"/>
              <a:buChar char="l"/>
            </a:pPr>
            <a:r>
              <a:rPr lang="zh-CN" altLang="en-US" sz="2600" dirty="0" smtClean="0"/>
              <a:t>将标签组织方式翻译成</a:t>
            </a:r>
            <a:r>
              <a:rPr lang="en-US" altLang="zh-CN" sz="2600" dirty="0" err="1" smtClean="0"/>
              <a:t>sparql</a:t>
            </a:r>
            <a:endParaRPr lang="en-US" altLang="zh-CN" sz="2600" dirty="0" smtClean="0"/>
          </a:p>
          <a:p>
            <a:pPr>
              <a:buFont typeface="Wingdings" pitchFamily="2" charset="2"/>
              <a:buChar char="l"/>
            </a:pPr>
            <a:r>
              <a:rPr lang="zh-CN" altLang="en-US" sz="2600" dirty="0" smtClean="0"/>
              <a:t>执行</a:t>
            </a:r>
            <a:r>
              <a:rPr lang="en-US" altLang="zh-CN" sz="2600" dirty="0" err="1" smtClean="0"/>
              <a:t>sparql</a:t>
            </a:r>
            <a:r>
              <a:rPr lang="zh-CN" altLang="en-US" sz="2600" dirty="0" smtClean="0"/>
              <a:t>图搜索</a:t>
            </a:r>
            <a:endParaRPr lang="en-US" altLang="zh-CN" sz="2600" dirty="0" smtClean="0"/>
          </a:p>
          <a:p>
            <a:pPr>
              <a:buFont typeface="Wingdings" pitchFamily="2" charset="2"/>
              <a:buChar char="l"/>
            </a:pPr>
            <a:r>
              <a:rPr lang="zh-CN" altLang="en-US" sz="2600" dirty="0" smtClean="0"/>
              <a:t>将搜索结果加入到该标签类中</a:t>
            </a:r>
            <a:endParaRPr lang="en-US" altLang="zh-CN" sz="2600" dirty="0" smtClean="0"/>
          </a:p>
          <a:p>
            <a:pPr>
              <a:buNone/>
            </a:pPr>
            <a:endParaRPr lang="en-US" altLang="zh-CN" sz="2600" dirty="0" smtClean="0"/>
          </a:p>
          <a:p>
            <a:pPr>
              <a:buFont typeface="Wingdings" pitchFamily="2" charset="2"/>
              <a:buChar char="l"/>
            </a:pPr>
            <a:r>
              <a:rPr lang="zh-CN" altLang="en-US" sz="2000" dirty="0" smtClean="0"/>
              <a:t>例子：生成标签</a:t>
            </a:r>
            <a:r>
              <a:rPr lang="zh-CN" altLang="zh-CN" sz="2000" dirty="0" smtClean="0"/>
              <a:t>“名校互联网</a:t>
            </a:r>
            <a:r>
              <a:rPr lang="en-US" altLang="zh-CN" sz="2000" dirty="0" smtClean="0"/>
              <a:t>IT</a:t>
            </a:r>
            <a:r>
              <a:rPr lang="zh-CN" altLang="zh-CN" sz="2000" dirty="0" smtClean="0"/>
              <a:t>研发类”</a:t>
            </a:r>
            <a:r>
              <a:rPr lang="zh-CN" altLang="en-US" sz="2000" dirty="0" smtClean="0"/>
              <a:t>。编辑标签类后</a:t>
            </a:r>
            <a:r>
              <a:rPr lang="en-US" altLang="zh-CN" sz="2000" dirty="0" smtClean="0"/>
              <a:t>,</a:t>
            </a:r>
            <a:r>
              <a:rPr lang="zh-CN" altLang="en-US" sz="2000" dirty="0" smtClean="0"/>
              <a:t>会翻译成右图的</a:t>
            </a:r>
            <a:r>
              <a:rPr lang="en-US" altLang="zh-CN" sz="2000" dirty="0" smtClean="0"/>
              <a:t>SPARQL</a:t>
            </a:r>
            <a:r>
              <a:rPr lang="zh-CN" altLang="en-US" sz="2000" dirty="0" smtClean="0"/>
              <a:t>，执行红色路径的图匹配。最后，将匹配的“张三”加入到该类中，生成紫色的边。</a:t>
            </a:r>
            <a:endParaRPr lang="en-US" altLang="zh-CN" sz="2000" dirty="0" smtClean="0"/>
          </a:p>
        </p:txBody>
      </p:sp>
      <p:sp>
        <p:nvSpPr>
          <p:cNvPr id="2" name="标题 1"/>
          <p:cNvSpPr>
            <a:spLocks noGrp="1"/>
          </p:cNvSpPr>
          <p:nvPr>
            <p:ph type="title"/>
          </p:nvPr>
        </p:nvSpPr>
        <p:spPr/>
        <p:txBody>
          <a:bodyPr>
            <a:normAutofit/>
          </a:bodyPr>
          <a:lstStyle/>
          <a:p>
            <a:r>
              <a:rPr lang="zh-CN" altLang="en-US" sz="3600" dirty="0" smtClean="0"/>
              <a:t>标签生成过程</a:t>
            </a:r>
            <a:endParaRPr lang="zh-CN" altLang="en-US" sz="3600" dirty="0"/>
          </a:p>
        </p:txBody>
      </p:sp>
      <p:pic>
        <p:nvPicPr>
          <p:cNvPr id="6" name="Picture 11"/>
          <p:cNvPicPr/>
          <p:nvPr/>
        </p:nvPicPr>
        <p:blipFill>
          <a:blip r:embed="rId3" cstate="print"/>
          <a:srcRect/>
          <a:stretch>
            <a:fillRect/>
          </a:stretch>
        </p:blipFill>
        <p:spPr bwMode="auto">
          <a:xfrm>
            <a:off x="5214942" y="3500438"/>
            <a:ext cx="3639820" cy="2220595"/>
          </a:xfrm>
          <a:prstGeom prst="rect">
            <a:avLst/>
          </a:prstGeom>
          <a:noFill/>
          <a:ln w="9525">
            <a:noFill/>
            <a:miter lim="800000"/>
            <a:headEnd/>
            <a:tailEnd/>
          </a:ln>
        </p:spPr>
      </p:pic>
      <p:sp>
        <p:nvSpPr>
          <p:cNvPr id="7" name="TextBox 6"/>
          <p:cNvSpPr txBox="1"/>
          <p:nvPr/>
        </p:nvSpPr>
        <p:spPr>
          <a:xfrm>
            <a:off x="5357818" y="1142984"/>
            <a:ext cx="3357586" cy="1938992"/>
          </a:xfrm>
          <a:prstGeom prst="rect">
            <a:avLst/>
          </a:prstGeom>
          <a:noFill/>
        </p:spPr>
        <p:txBody>
          <a:bodyPr wrap="square" rtlCol="0">
            <a:spAutoFit/>
          </a:bodyPr>
          <a:lstStyle/>
          <a:p>
            <a:r>
              <a:rPr lang="en-US" altLang="zh-CN" sz="1200" dirty="0" smtClean="0"/>
              <a:t>SELECT DISTINCT ?x </a:t>
            </a:r>
            <a:endParaRPr lang="zh-CN" altLang="zh-CN" sz="1200" dirty="0" smtClean="0"/>
          </a:p>
          <a:p>
            <a:r>
              <a:rPr lang="en-US" altLang="zh-CN" sz="1200" dirty="0" smtClean="0"/>
              <a:t>WHERE</a:t>
            </a:r>
            <a:endParaRPr lang="zh-CN" altLang="zh-CN" sz="1200" dirty="0" smtClean="0"/>
          </a:p>
          <a:p>
            <a:r>
              <a:rPr lang="en-US" altLang="zh-CN" sz="1200" dirty="0" smtClean="0"/>
              <a:t>{</a:t>
            </a:r>
            <a:endParaRPr lang="zh-CN" altLang="zh-CN" sz="1200" dirty="0" smtClean="0"/>
          </a:p>
          <a:p>
            <a:r>
              <a:rPr lang="en-US" altLang="zh-CN" sz="1200" dirty="0" smtClean="0"/>
              <a:t>?x p.1:Organiztion_Property ?org.</a:t>
            </a:r>
            <a:endParaRPr lang="zh-CN" altLang="zh-CN" sz="1200" dirty="0" smtClean="0"/>
          </a:p>
          <a:p>
            <a:r>
              <a:rPr lang="en-US" altLang="zh-CN" sz="1200" dirty="0" smtClean="0"/>
              <a:t>?org </a:t>
            </a:r>
            <a:r>
              <a:rPr lang="en-US" altLang="zh-CN" sz="1200" dirty="0" err="1" smtClean="0"/>
              <a:t>rdf:type</a:t>
            </a:r>
            <a:r>
              <a:rPr lang="en-US" altLang="zh-CN" sz="1200" dirty="0" smtClean="0"/>
              <a:t> ?</a:t>
            </a:r>
            <a:r>
              <a:rPr lang="en-US" altLang="zh-CN" sz="1200" dirty="0" err="1" smtClean="0"/>
              <a:t>InternetCompany_Class</a:t>
            </a:r>
            <a:r>
              <a:rPr lang="en-US" altLang="zh-CN" sz="1200" dirty="0" smtClean="0"/>
              <a:t>.</a:t>
            </a:r>
            <a:endParaRPr lang="zh-CN" altLang="zh-CN" sz="1200" dirty="0" smtClean="0"/>
          </a:p>
          <a:p>
            <a:r>
              <a:rPr lang="en-US" altLang="zh-CN" sz="1200" dirty="0" smtClean="0"/>
              <a:t>?x p.1:Position_Property ?pos.</a:t>
            </a:r>
            <a:endParaRPr lang="zh-CN" altLang="zh-CN" sz="1200" dirty="0" smtClean="0"/>
          </a:p>
          <a:p>
            <a:r>
              <a:rPr lang="en-US" altLang="zh-CN" sz="1200" dirty="0" smtClean="0"/>
              <a:t>?pos </a:t>
            </a:r>
            <a:r>
              <a:rPr lang="en-US" altLang="zh-CN" sz="1200" dirty="0" err="1" smtClean="0"/>
              <a:t>rdf:type</a:t>
            </a:r>
            <a:r>
              <a:rPr lang="en-US" altLang="zh-CN" sz="1200" dirty="0" smtClean="0"/>
              <a:t> ?</a:t>
            </a:r>
            <a:r>
              <a:rPr lang="en-US" altLang="zh-CN" sz="1200" dirty="0" err="1" smtClean="0"/>
              <a:t>ITDevelopEngineer_Class</a:t>
            </a:r>
            <a:r>
              <a:rPr lang="en-US" altLang="zh-CN" sz="1200" dirty="0" smtClean="0"/>
              <a:t>.</a:t>
            </a:r>
            <a:endParaRPr lang="zh-CN" altLang="zh-CN" sz="1200" dirty="0" smtClean="0"/>
          </a:p>
          <a:p>
            <a:r>
              <a:rPr lang="en-US" altLang="zh-CN" sz="1200" dirty="0" smtClean="0"/>
              <a:t>?x p.1:School_Property ?sch.</a:t>
            </a:r>
            <a:endParaRPr lang="zh-CN" altLang="zh-CN" sz="1200" dirty="0" smtClean="0"/>
          </a:p>
          <a:p>
            <a:r>
              <a:rPr lang="en-US" altLang="zh-CN" sz="1200" dirty="0" smtClean="0"/>
              <a:t>?</a:t>
            </a:r>
            <a:r>
              <a:rPr lang="en-US" altLang="zh-CN" sz="1200" dirty="0" err="1" smtClean="0"/>
              <a:t>sch</a:t>
            </a:r>
            <a:r>
              <a:rPr lang="en-US" altLang="zh-CN" sz="1200" dirty="0" smtClean="0"/>
              <a:t> </a:t>
            </a:r>
            <a:r>
              <a:rPr lang="en-US" altLang="zh-CN" sz="1200" dirty="0" err="1" smtClean="0"/>
              <a:t>rdf:type</a:t>
            </a:r>
            <a:r>
              <a:rPr lang="en-US" altLang="zh-CN" sz="1200" dirty="0" smtClean="0"/>
              <a:t> ?</a:t>
            </a:r>
            <a:r>
              <a:rPr lang="en-US" altLang="zh-CN" sz="1200" dirty="0" err="1" smtClean="0"/>
              <a:t>FamousUniversity_Class</a:t>
            </a:r>
            <a:r>
              <a:rPr lang="en-US" altLang="zh-CN" sz="1200" dirty="0" smtClean="0"/>
              <a:t>.</a:t>
            </a:r>
            <a:endParaRPr lang="zh-CN" altLang="zh-CN" sz="1200" dirty="0" smtClean="0"/>
          </a:p>
          <a:p>
            <a:r>
              <a:rPr lang="en-US" altLang="zh-CN" sz="1200" dirty="0" smtClean="0"/>
              <a:t>}</a:t>
            </a:r>
            <a:endParaRPr lang="zh-CN" altLang="en-US" sz="1200" dirty="0"/>
          </a:p>
        </p:txBody>
      </p:sp>
    </p:spTree>
    <p:extLst>
      <p:ext uri="{BB962C8B-B14F-4D97-AF65-F5344CB8AC3E}">
        <p14:creationId xmlns:p14="http://schemas.microsoft.com/office/powerpoint/2010/main" xmlns="" val="4231036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071546"/>
            <a:ext cx="5000660" cy="4525963"/>
          </a:xfrm>
        </p:spPr>
        <p:txBody>
          <a:bodyPr>
            <a:normAutofit/>
          </a:bodyPr>
          <a:lstStyle/>
          <a:p>
            <a:pPr marL="0" lvl="1" indent="0">
              <a:buFont typeface="Wingdings" pitchFamily="2" charset="2"/>
              <a:buChar char="l"/>
            </a:pPr>
            <a:r>
              <a:rPr lang="zh-CN" altLang="en-US" sz="2600" dirty="0" smtClean="0"/>
              <a:t>标签优化</a:t>
            </a:r>
            <a:endParaRPr lang="en-US" altLang="zh-CN" sz="2600" dirty="0" smtClean="0"/>
          </a:p>
          <a:p>
            <a:pPr marL="237744" lvl="2" indent="0">
              <a:buClr>
                <a:schemeClr val="accent1"/>
              </a:buClr>
              <a:buFont typeface="Wingdings" pitchFamily="2" charset="2"/>
              <a:buChar char="Ø"/>
            </a:pPr>
            <a:r>
              <a:rPr lang="en-US" altLang="zh-CN" sz="2000" dirty="0" smtClean="0"/>
              <a:t> </a:t>
            </a:r>
            <a:r>
              <a:rPr lang="zh-CN" altLang="en-US" sz="2000" dirty="0" smtClean="0"/>
              <a:t>通过预定为客体打上标签，而缩短搜索路径，从而减少搜索时间。</a:t>
            </a:r>
            <a:endParaRPr lang="en-US" altLang="zh-CN" sz="2000" dirty="0" smtClean="0"/>
          </a:p>
          <a:p>
            <a:pPr lvl="2">
              <a:buNone/>
            </a:pPr>
            <a:r>
              <a:rPr lang="en-US" altLang="zh-CN" sz="1200" dirty="0" smtClean="0"/>
              <a:t>SELECT DISTINCT ?x </a:t>
            </a:r>
            <a:endParaRPr lang="zh-CN" altLang="zh-CN" sz="1200" dirty="0" smtClean="0"/>
          </a:p>
          <a:p>
            <a:pPr lvl="2">
              <a:buNone/>
            </a:pPr>
            <a:r>
              <a:rPr lang="en-US" altLang="zh-CN" sz="1200" dirty="0" smtClean="0"/>
              <a:t>WHERE</a:t>
            </a:r>
            <a:endParaRPr lang="zh-CN" altLang="zh-CN" sz="1200" dirty="0" smtClean="0"/>
          </a:p>
          <a:p>
            <a:pPr lvl="2">
              <a:buNone/>
            </a:pPr>
            <a:r>
              <a:rPr lang="en-US" altLang="zh-CN" sz="1200" dirty="0" smtClean="0"/>
              <a:t>{</a:t>
            </a:r>
            <a:endParaRPr lang="zh-CN" altLang="zh-CN" sz="1200" dirty="0" smtClean="0"/>
          </a:p>
          <a:p>
            <a:pPr lvl="2">
              <a:buNone/>
            </a:pPr>
            <a:r>
              <a:rPr lang="en-US" altLang="zh-CN" sz="1200" dirty="0" smtClean="0"/>
              <a:t>?x </a:t>
            </a:r>
            <a:r>
              <a:rPr lang="en-US" altLang="zh-CN" sz="1200" dirty="0" err="1" smtClean="0"/>
              <a:t>rdf:type</a:t>
            </a:r>
            <a:r>
              <a:rPr lang="en-US" altLang="zh-CN" sz="1200" dirty="0" smtClean="0"/>
              <a:t> ?</a:t>
            </a:r>
            <a:r>
              <a:rPr lang="en-US" altLang="zh-CN" sz="1200" dirty="0" err="1" smtClean="0"/>
              <a:t>FamousInternetEngineerUniversity_Class</a:t>
            </a:r>
            <a:r>
              <a:rPr lang="en-US" altLang="zh-CN" sz="1200" dirty="0" smtClean="0"/>
              <a:t>.</a:t>
            </a:r>
            <a:endParaRPr lang="zh-CN" altLang="zh-CN" sz="1200" dirty="0" smtClean="0"/>
          </a:p>
          <a:p>
            <a:pPr lvl="2">
              <a:buNone/>
            </a:pPr>
            <a:r>
              <a:rPr lang="en-US" altLang="zh-CN" sz="1200" dirty="0" smtClean="0"/>
              <a:t>}</a:t>
            </a:r>
          </a:p>
          <a:p>
            <a:pPr marL="128016" lvl="1" indent="-256032">
              <a:spcBef>
                <a:spcPts val="400"/>
              </a:spcBef>
              <a:buSzPct val="68000"/>
              <a:buFont typeface="Wingdings" pitchFamily="2" charset="2"/>
              <a:buChar char="l"/>
            </a:pPr>
            <a:r>
              <a:rPr lang="en-US" altLang="zh-CN" sz="2600" dirty="0" smtClean="0"/>
              <a:t>SPARQL</a:t>
            </a:r>
            <a:r>
              <a:rPr lang="zh-CN" altLang="zh-CN" sz="2600" dirty="0" smtClean="0"/>
              <a:t>语句优化</a:t>
            </a:r>
            <a:endParaRPr lang="en-US" altLang="zh-CN" sz="2600" dirty="0" smtClean="0"/>
          </a:p>
          <a:p>
            <a:pPr marL="649224" lvl="3" indent="-256032">
              <a:spcBef>
                <a:spcPts val="400"/>
              </a:spcBef>
              <a:buClr>
                <a:schemeClr val="accent1"/>
              </a:buClr>
              <a:buSzPct val="68000"/>
              <a:buFont typeface="Wingdings" pitchFamily="2" charset="2"/>
              <a:buChar char="Ø"/>
            </a:pPr>
            <a:r>
              <a:rPr lang="zh-CN" altLang="zh-CN" sz="2000" dirty="0" smtClean="0">
                <a:latin typeface="+mn-ea"/>
              </a:rPr>
              <a:t>将最具有选择性的三元组放在最前面</a:t>
            </a:r>
            <a:endParaRPr lang="en-US" altLang="zh-CN" sz="2000" dirty="0" smtClean="0">
              <a:latin typeface="+mn-ea"/>
            </a:endParaRPr>
          </a:p>
          <a:p>
            <a:pPr marL="649224" lvl="3" indent="-256032">
              <a:spcBef>
                <a:spcPts val="400"/>
              </a:spcBef>
              <a:buClr>
                <a:schemeClr val="accent1"/>
              </a:buClr>
              <a:buSzPct val="68000"/>
              <a:buFont typeface="Wingdings" pitchFamily="2" charset="2"/>
              <a:buChar char="Ø"/>
            </a:pPr>
            <a:r>
              <a:rPr lang="zh-CN" altLang="zh-CN" sz="2000" dirty="0" smtClean="0">
                <a:latin typeface="+mn-ea"/>
              </a:rPr>
              <a:t>将</a:t>
            </a:r>
            <a:r>
              <a:rPr lang="en-US" altLang="zh-CN" sz="2000" dirty="0" smtClean="0">
                <a:latin typeface="+mn-ea"/>
              </a:rPr>
              <a:t>Filter</a:t>
            </a:r>
            <a:r>
              <a:rPr lang="zh-CN" altLang="zh-CN" sz="2000" dirty="0" smtClean="0">
                <a:latin typeface="+mn-ea"/>
              </a:rPr>
              <a:t>语句尽可能早的放在前面</a:t>
            </a:r>
          </a:p>
          <a:p>
            <a:pPr marL="649224" lvl="3" indent="-256032">
              <a:spcBef>
                <a:spcPts val="400"/>
              </a:spcBef>
              <a:buClr>
                <a:schemeClr val="accent1"/>
              </a:buClr>
              <a:buSzPct val="68000"/>
              <a:buFont typeface="Wingdings" pitchFamily="2" charset="2"/>
              <a:buChar char="Ø"/>
            </a:pPr>
            <a:r>
              <a:rPr lang="zh-CN" altLang="zh-CN" sz="2000" dirty="0" smtClean="0">
                <a:latin typeface="+mn-ea"/>
              </a:rPr>
              <a:t>将</a:t>
            </a:r>
            <a:r>
              <a:rPr lang="en-US" altLang="zh-CN" sz="2000" dirty="0" smtClean="0">
                <a:latin typeface="+mn-ea"/>
              </a:rPr>
              <a:t>BIND</a:t>
            </a:r>
            <a:r>
              <a:rPr lang="zh-CN" altLang="zh-CN" sz="2000" dirty="0" smtClean="0">
                <a:latin typeface="+mn-ea"/>
              </a:rPr>
              <a:t>语句尽可能早的放在前面</a:t>
            </a:r>
            <a:endParaRPr lang="en-US" altLang="zh-CN" sz="2000" dirty="0" smtClean="0">
              <a:latin typeface="+mn-ea"/>
            </a:endParaRPr>
          </a:p>
          <a:p>
            <a:pPr marL="649224" lvl="3" indent="-256032">
              <a:spcBef>
                <a:spcPts val="400"/>
              </a:spcBef>
              <a:buClr>
                <a:schemeClr val="accent1"/>
              </a:buClr>
              <a:buSzPct val="68000"/>
              <a:buFont typeface="Wingdings" pitchFamily="2" charset="2"/>
              <a:buChar char="Ø"/>
            </a:pPr>
            <a:r>
              <a:rPr lang="zh-CN" altLang="zh-CN" sz="2000" dirty="0" smtClean="0">
                <a:latin typeface="+mn-ea"/>
              </a:rPr>
              <a:t>减小</a:t>
            </a:r>
            <a:r>
              <a:rPr lang="en-US" altLang="zh-CN" sz="2000" dirty="0" smtClean="0">
                <a:latin typeface="+mn-ea"/>
              </a:rPr>
              <a:t>Join</a:t>
            </a:r>
            <a:r>
              <a:rPr lang="zh-CN" altLang="zh-CN" sz="2000" dirty="0" smtClean="0">
                <a:latin typeface="+mn-ea"/>
              </a:rPr>
              <a:t>的复杂性</a:t>
            </a:r>
          </a:p>
          <a:p>
            <a:pPr marL="128016" lvl="1" indent="-256032">
              <a:spcBef>
                <a:spcPts val="400"/>
              </a:spcBef>
              <a:buSzPct val="68000"/>
              <a:buFont typeface="Wingdings" pitchFamily="2" charset="2"/>
              <a:buChar char="l"/>
            </a:pPr>
            <a:endParaRPr lang="zh-CN" altLang="zh-CN" sz="2800" dirty="0" smtClean="0"/>
          </a:p>
          <a:p>
            <a:pPr marL="128016" lvl="1" indent="-256032">
              <a:spcBef>
                <a:spcPts val="400"/>
              </a:spcBef>
              <a:buSzPct val="68000"/>
              <a:buFont typeface="Wingdings" pitchFamily="2" charset="2"/>
              <a:buChar char="l"/>
            </a:pPr>
            <a:endParaRPr lang="zh-CN" altLang="zh-CN" sz="2800" dirty="0" smtClean="0"/>
          </a:p>
          <a:p>
            <a:pPr marL="128016" lvl="1" indent="-256032">
              <a:spcBef>
                <a:spcPts val="400"/>
              </a:spcBef>
              <a:buSzPct val="68000"/>
              <a:buFont typeface="Wingdings" pitchFamily="2" charset="2"/>
              <a:buChar char="l"/>
            </a:pPr>
            <a:endParaRPr lang="en-US" altLang="zh-CN" sz="2600" dirty="0" smtClean="0"/>
          </a:p>
          <a:p>
            <a:pPr lvl="2">
              <a:buNone/>
            </a:pPr>
            <a:endParaRPr lang="zh-CN" altLang="en-US" sz="1200" dirty="0"/>
          </a:p>
        </p:txBody>
      </p:sp>
      <p:sp>
        <p:nvSpPr>
          <p:cNvPr id="2" name="标题 1"/>
          <p:cNvSpPr>
            <a:spLocks noGrp="1"/>
          </p:cNvSpPr>
          <p:nvPr>
            <p:ph type="title"/>
          </p:nvPr>
        </p:nvSpPr>
        <p:spPr/>
        <p:txBody>
          <a:bodyPr>
            <a:normAutofit/>
          </a:bodyPr>
          <a:lstStyle/>
          <a:p>
            <a:r>
              <a:rPr lang="zh-CN" altLang="en-US" sz="3600" dirty="0" smtClean="0"/>
              <a:t>基于</a:t>
            </a:r>
            <a:r>
              <a:rPr lang="en-US" altLang="zh-CN" sz="3600" dirty="0" smtClean="0"/>
              <a:t>RDF</a:t>
            </a:r>
            <a:r>
              <a:rPr lang="zh-CN" altLang="en-US" sz="3600" dirty="0" smtClean="0"/>
              <a:t>的语义搜索优化</a:t>
            </a:r>
            <a:endParaRPr lang="zh-CN" altLang="en-US" sz="3600" dirty="0"/>
          </a:p>
        </p:txBody>
      </p:sp>
      <p:sp>
        <p:nvSpPr>
          <p:cNvPr id="5" name="TextBox 4"/>
          <p:cNvSpPr txBox="1"/>
          <p:nvPr/>
        </p:nvSpPr>
        <p:spPr>
          <a:xfrm>
            <a:off x="5357818" y="2000240"/>
            <a:ext cx="3312368" cy="4555093"/>
          </a:xfrm>
          <a:prstGeom prst="rect">
            <a:avLst/>
          </a:prstGeom>
          <a:noFill/>
        </p:spPr>
        <p:txBody>
          <a:bodyPr wrap="square" rtlCol="0">
            <a:spAutoFit/>
          </a:bodyPr>
          <a:lstStyle/>
          <a:p>
            <a:pPr marL="0" lvl="1" indent="0">
              <a:buNone/>
            </a:pPr>
            <a:r>
              <a:rPr lang="zh-CN" altLang="en-US" sz="1000" dirty="0" smtClean="0"/>
              <a:t>例如：</a:t>
            </a:r>
            <a:endParaRPr lang="en-US" altLang="zh-CN" sz="1000" dirty="0" smtClean="0"/>
          </a:p>
          <a:p>
            <a:r>
              <a:rPr lang="en-US" altLang="zh-CN" sz="1000" dirty="0" smtClean="0"/>
              <a:t>SELECT DISTINCT ?name  ?position ? school ?degree</a:t>
            </a:r>
          </a:p>
          <a:p>
            <a:r>
              <a:rPr lang="en-US" altLang="zh-CN" sz="1000" dirty="0" smtClean="0"/>
              <a:t>WHERE</a:t>
            </a:r>
          </a:p>
          <a:p>
            <a:r>
              <a:rPr lang="en-US" altLang="zh-CN" sz="1000" dirty="0" smtClean="0"/>
              <a:t>{</a:t>
            </a:r>
          </a:p>
          <a:p>
            <a:r>
              <a:rPr lang="en-US" altLang="zh-CN" sz="1000" dirty="0" smtClean="0"/>
              <a:t>?x p.1:name_Property ?name.</a:t>
            </a:r>
          </a:p>
          <a:p>
            <a:r>
              <a:rPr lang="en-US" altLang="zh-CN" sz="1000" dirty="0" smtClean="0"/>
              <a:t>?x p.1:position_Property ?position.</a:t>
            </a:r>
          </a:p>
          <a:p>
            <a:r>
              <a:rPr lang="en-US" altLang="zh-CN" sz="1000" dirty="0" smtClean="0"/>
              <a:t>?x p.1:study_Property ?y.</a:t>
            </a:r>
          </a:p>
          <a:p>
            <a:r>
              <a:rPr lang="en-US" altLang="zh-CN" sz="1000" dirty="0" smtClean="0"/>
              <a:t>?y p.1:school_Property ?m.</a:t>
            </a:r>
          </a:p>
          <a:p>
            <a:r>
              <a:rPr lang="en-US" altLang="zh-CN" sz="1000" dirty="0" smtClean="0">
                <a:solidFill>
                  <a:srgbClr val="FF0000"/>
                </a:solidFill>
              </a:rPr>
              <a:t>?m </a:t>
            </a:r>
            <a:r>
              <a:rPr lang="en-US" altLang="zh-CN" sz="1000" dirty="0" err="1" smtClean="0">
                <a:solidFill>
                  <a:srgbClr val="FF0000"/>
                </a:solidFill>
              </a:rPr>
              <a:t>rdf:type</a:t>
            </a:r>
            <a:r>
              <a:rPr lang="en-US" altLang="zh-CN" sz="1000" dirty="0" smtClean="0">
                <a:solidFill>
                  <a:srgbClr val="FF0000"/>
                </a:solidFill>
              </a:rPr>
              <a:t> p.1:985University_Class.</a:t>
            </a:r>
          </a:p>
          <a:p>
            <a:r>
              <a:rPr lang="en-US" altLang="zh-CN" sz="1000" dirty="0" smtClean="0"/>
              <a:t>?m </a:t>
            </a:r>
            <a:r>
              <a:rPr lang="en-US" altLang="zh-CN" sz="1000" dirty="0" err="1" smtClean="0"/>
              <a:t>rdfs:label</a:t>
            </a:r>
            <a:r>
              <a:rPr lang="en-US" altLang="zh-CN" sz="1000" dirty="0" smtClean="0"/>
              <a:t> ?school.</a:t>
            </a:r>
          </a:p>
          <a:p>
            <a:r>
              <a:rPr lang="en-US" altLang="zh-CN" sz="1000" dirty="0" smtClean="0"/>
              <a:t>?y p.1:degree_Property ?degree.</a:t>
            </a:r>
          </a:p>
          <a:p>
            <a:r>
              <a:rPr lang="en-US" altLang="zh-CN" sz="1000" dirty="0" smtClean="0">
                <a:solidFill>
                  <a:srgbClr val="FF0000"/>
                </a:solidFill>
              </a:rPr>
              <a:t>FILTER(</a:t>
            </a:r>
            <a:r>
              <a:rPr lang="en-US" altLang="zh-CN" sz="1000" dirty="0" err="1" smtClean="0">
                <a:solidFill>
                  <a:srgbClr val="FF0000"/>
                </a:solidFill>
              </a:rPr>
              <a:t>regex</a:t>
            </a:r>
            <a:r>
              <a:rPr lang="en-US" altLang="zh-CN" sz="1000" dirty="0" smtClean="0">
                <a:solidFill>
                  <a:srgbClr val="FF0000"/>
                </a:solidFill>
              </a:rPr>
              <a:t>(</a:t>
            </a:r>
            <a:r>
              <a:rPr lang="en-US" altLang="zh-CN" sz="1000" dirty="0" err="1" smtClean="0">
                <a:solidFill>
                  <a:srgbClr val="FF0000"/>
                </a:solidFill>
              </a:rPr>
              <a:t>str</a:t>
            </a:r>
            <a:r>
              <a:rPr lang="en-US" altLang="zh-CN" sz="1000" dirty="0" smtClean="0">
                <a:solidFill>
                  <a:srgbClr val="FF0000"/>
                </a:solidFill>
              </a:rPr>
              <a:t>(?degree),"GB68644")).</a:t>
            </a:r>
          </a:p>
          <a:p>
            <a:r>
              <a:rPr lang="en-US" altLang="zh-CN" sz="1000" dirty="0" smtClean="0"/>
              <a:t>}</a:t>
            </a:r>
            <a:endParaRPr lang="en-US" altLang="zh-CN" dirty="0" smtClean="0"/>
          </a:p>
          <a:p>
            <a:endParaRPr lang="en-US" altLang="zh-CN" sz="1000" dirty="0" smtClean="0"/>
          </a:p>
          <a:p>
            <a:r>
              <a:rPr lang="zh-CN" altLang="en-US" sz="1000" dirty="0" smtClean="0"/>
              <a:t>改写后：</a:t>
            </a:r>
            <a:endParaRPr lang="en-US" altLang="zh-CN" sz="1000" dirty="0" smtClean="0"/>
          </a:p>
          <a:p>
            <a:r>
              <a:rPr lang="en-US" altLang="zh-CN" sz="1000" dirty="0"/>
              <a:t>SELECT DISTINCT ?name  ?position ? school ?degree</a:t>
            </a:r>
          </a:p>
          <a:p>
            <a:r>
              <a:rPr lang="en-US" altLang="zh-CN" sz="1000" dirty="0"/>
              <a:t>WHERE</a:t>
            </a:r>
          </a:p>
          <a:p>
            <a:r>
              <a:rPr lang="en-US" altLang="zh-CN" sz="1000" dirty="0" smtClean="0"/>
              <a:t>{</a:t>
            </a:r>
          </a:p>
          <a:p>
            <a:r>
              <a:rPr lang="en-US" altLang="zh-CN" sz="1000" dirty="0"/>
              <a:t>?x p.1:study_Property ?y</a:t>
            </a:r>
            <a:r>
              <a:rPr lang="en-US" altLang="zh-CN" sz="1000" dirty="0" smtClean="0"/>
              <a:t>.</a:t>
            </a:r>
          </a:p>
          <a:p>
            <a:r>
              <a:rPr lang="en-US" altLang="zh-CN" sz="1000" dirty="0"/>
              <a:t>?y p.1:degree_Property ?degree.</a:t>
            </a:r>
          </a:p>
          <a:p>
            <a:r>
              <a:rPr lang="en-US" altLang="zh-CN" sz="1000" dirty="0">
                <a:solidFill>
                  <a:srgbClr val="FF0000"/>
                </a:solidFill>
              </a:rPr>
              <a:t>FILTER(regex(</a:t>
            </a:r>
            <a:r>
              <a:rPr lang="en-US" altLang="zh-CN" sz="1000" dirty="0" err="1">
                <a:solidFill>
                  <a:srgbClr val="FF0000"/>
                </a:solidFill>
              </a:rPr>
              <a:t>str</a:t>
            </a:r>
            <a:r>
              <a:rPr lang="en-US" altLang="zh-CN" sz="1000" dirty="0">
                <a:solidFill>
                  <a:srgbClr val="FF0000"/>
                </a:solidFill>
              </a:rPr>
              <a:t>(?degree),"GB68644</a:t>
            </a:r>
            <a:r>
              <a:rPr lang="en-US" altLang="zh-CN" sz="1000" dirty="0" smtClean="0">
                <a:solidFill>
                  <a:srgbClr val="FF0000"/>
                </a:solidFill>
              </a:rPr>
              <a:t>")).</a:t>
            </a:r>
          </a:p>
          <a:p>
            <a:r>
              <a:rPr lang="en-US" altLang="zh-CN" sz="1000" dirty="0"/>
              <a:t>?y p.1:school_Property ?m.</a:t>
            </a:r>
          </a:p>
          <a:p>
            <a:r>
              <a:rPr lang="en-US" altLang="zh-CN" sz="1000" dirty="0">
                <a:solidFill>
                  <a:srgbClr val="FF0000"/>
                </a:solidFill>
              </a:rPr>
              <a:t>?m </a:t>
            </a:r>
            <a:r>
              <a:rPr lang="en-US" altLang="zh-CN" sz="1000" dirty="0" err="1">
                <a:solidFill>
                  <a:srgbClr val="FF0000"/>
                </a:solidFill>
              </a:rPr>
              <a:t>rdf:type</a:t>
            </a:r>
            <a:r>
              <a:rPr lang="en-US" altLang="zh-CN" sz="1000" dirty="0">
                <a:solidFill>
                  <a:srgbClr val="FF0000"/>
                </a:solidFill>
              </a:rPr>
              <a:t> p.1:985University_Class</a:t>
            </a:r>
            <a:r>
              <a:rPr lang="en-US" altLang="zh-CN" sz="1000" dirty="0" smtClean="0">
                <a:solidFill>
                  <a:srgbClr val="FF0000"/>
                </a:solidFill>
              </a:rPr>
              <a:t>.</a:t>
            </a:r>
          </a:p>
          <a:p>
            <a:r>
              <a:rPr lang="en-US" altLang="zh-CN" sz="1000" dirty="0"/>
              <a:t>?m </a:t>
            </a:r>
            <a:r>
              <a:rPr lang="en-US" altLang="zh-CN" sz="1000" dirty="0" err="1"/>
              <a:t>rdfs:label</a:t>
            </a:r>
            <a:r>
              <a:rPr lang="en-US" altLang="zh-CN" sz="1000" dirty="0"/>
              <a:t> ?school</a:t>
            </a:r>
            <a:r>
              <a:rPr lang="en-US" altLang="zh-CN" sz="1000" dirty="0" smtClean="0"/>
              <a:t>.</a:t>
            </a:r>
            <a:endParaRPr lang="en-US" altLang="zh-CN" sz="1000" dirty="0"/>
          </a:p>
          <a:p>
            <a:r>
              <a:rPr lang="en-US" altLang="zh-CN" sz="1000" dirty="0"/>
              <a:t>?x p.1:name_Property ?name.</a:t>
            </a:r>
          </a:p>
          <a:p>
            <a:r>
              <a:rPr lang="en-US" altLang="zh-CN" sz="1000" dirty="0"/>
              <a:t>?x p.1:position_Property ?position.</a:t>
            </a:r>
          </a:p>
          <a:p>
            <a:r>
              <a:rPr lang="en-US" altLang="zh-CN" sz="1000" dirty="0" smtClean="0"/>
              <a:t>}</a:t>
            </a:r>
            <a:endParaRPr lang="zh-CN" altLang="zh-CN" sz="1000" dirty="0"/>
          </a:p>
        </p:txBody>
      </p:sp>
      <p:pic>
        <p:nvPicPr>
          <p:cNvPr id="6" name="Picture 11"/>
          <p:cNvPicPr/>
          <p:nvPr/>
        </p:nvPicPr>
        <p:blipFill>
          <a:blip r:embed="rId3" cstate="print"/>
          <a:srcRect/>
          <a:stretch>
            <a:fillRect/>
          </a:stretch>
        </p:blipFill>
        <p:spPr bwMode="auto">
          <a:xfrm>
            <a:off x="6000760" y="357166"/>
            <a:ext cx="2857520" cy="1577653"/>
          </a:xfrm>
          <a:prstGeom prst="rect">
            <a:avLst/>
          </a:prstGeom>
          <a:noFill/>
          <a:ln w="9525">
            <a:noFill/>
            <a:miter lim="800000"/>
            <a:headEnd/>
            <a:tailEnd/>
          </a:ln>
        </p:spPr>
      </p:pic>
    </p:spTree>
    <p:extLst>
      <p:ext uri="{BB962C8B-B14F-4D97-AF65-F5344CB8AC3E}">
        <p14:creationId xmlns:p14="http://schemas.microsoft.com/office/powerpoint/2010/main" xmlns="" val="135726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研究背景</a:t>
            </a:r>
            <a:endParaRPr lang="en-US" altLang="zh-CN" dirty="0" smtClean="0"/>
          </a:p>
          <a:p>
            <a:pPr lvl="1">
              <a:buFont typeface="Wingdings" pitchFamily="2" charset="2"/>
              <a:buChar char="ü"/>
            </a:pPr>
            <a:r>
              <a:rPr lang="zh-CN" altLang="en-US" dirty="0" smtClean="0"/>
              <a:t>选题意义</a:t>
            </a:r>
            <a:endParaRPr lang="en-US" altLang="zh-CN" dirty="0" smtClean="0"/>
          </a:p>
          <a:p>
            <a:pPr lvl="1">
              <a:buFont typeface="Wingdings" pitchFamily="2" charset="2"/>
              <a:buChar char="ü"/>
            </a:pPr>
            <a:r>
              <a:rPr lang="zh-CN" altLang="en-US" dirty="0" smtClean="0"/>
              <a:t>相关技术的研究现状</a:t>
            </a:r>
            <a:endParaRPr lang="en-US" altLang="zh-CN" dirty="0" smtClean="0"/>
          </a:p>
          <a:p>
            <a:r>
              <a:rPr lang="zh-CN" altLang="en-US" dirty="0" smtClean="0"/>
              <a:t>研究内容与解决方案</a:t>
            </a:r>
            <a:endParaRPr lang="en-US" altLang="zh-CN" dirty="0" smtClean="0"/>
          </a:p>
          <a:p>
            <a:pPr lvl="1">
              <a:buFont typeface="Wingdings" pitchFamily="2" charset="2"/>
              <a:buChar char="ü"/>
            </a:pPr>
            <a:r>
              <a:rPr lang="zh-CN" altLang="en-US" dirty="0" smtClean="0"/>
              <a:t>研究问题</a:t>
            </a:r>
            <a:endParaRPr lang="en-US" altLang="zh-CN" dirty="0" smtClean="0"/>
          </a:p>
          <a:p>
            <a:pPr lvl="2">
              <a:buClr>
                <a:schemeClr val="accent1"/>
              </a:buClr>
              <a:buFont typeface="Arial" pitchFamily="34" charset="0"/>
              <a:buChar char="•"/>
            </a:pPr>
            <a:r>
              <a:rPr lang="zh-CN" altLang="en-US" dirty="0" smtClean="0"/>
              <a:t>如何构建知识库</a:t>
            </a:r>
            <a:endParaRPr lang="en-US" altLang="zh-CN" dirty="0" smtClean="0"/>
          </a:p>
          <a:p>
            <a:pPr lvl="2">
              <a:buClr>
                <a:schemeClr val="accent1"/>
              </a:buClr>
              <a:buFont typeface="Arial" pitchFamily="34" charset="0"/>
              <a:buChar char="•"/>
            </a:pPr>
            <a:r>
              <a:rPr lang="zh-CN" altLang="en-US" dirty="0" smtClean="0"/>
              <a:t>如何进行语义搜索</a:t>
            </a:r>
            <a:endParaRPr lang="en-US" altLang="zh-CN" dirty="0" smtClean="0"/>
          </a:p>
          <a:p>
            <a:pPr lvl="1">
              <a:buFont typeface="Wingdings" pitchFamily="2" charset="2"/>
              <a:buChar char="ü"/>
            </a:pPr>
            <a:r>
              <a:rPr lang="zh-CN" altLang="en-US" dirty="0" smtClean="0"/>
              <a:t>关键研究点</a:t>
            </a:r>
            <a:endParaRPr lang="en-US" altLang="zh-CN" dirty="0" smtClean="0"/>
          </a:p>
          <a:p>
            <a:pPr lvl="2">
              <a:buClr>
                <a:schemeClr val="accent1"/>
              </a:buClr>
              <a:buFont typeface="Arial" pitchFamily="34" charset="0"/>
              <a:buChar char="•"/>
            </a:pPr>
            <a:r>
              <a:rPr lang="zh-CN" altLang="zh-CN" dirty="0" smtClean="0"/>
              <a:t>基于模式和领域知识分词技术的知识提取</a:t>
            </a:r>
            <a:endParaRPr lang="en-US" altLang="zh-CN" dirty="0" smtClean="0"/>
          </a:p>
          <a:p>
            <a:pPr lvl="2">
              <a:buClr>
                <a:schemeClr val="accent1"/>
              </a:buClr>
              <a:buFont typeface="Arial" pitchFamily="34" charset="0"/>
              <a:buChar char="•"/>
            </a:pPr>
            <a:r>
              <a:rPr lang="zh-CN" altLang="zh-CN" dirty="0" smtClean="0"/>
              <a:t>可定制的基于标签的知识组织方式</a:t>
            </a:r>
            <a:endParaRPr lang="en-US" altLang="zh-CN" dirty="0" smtClean="0"/>
          </a:p>
          <a:p>
            <a:pPr lvl="2">
              <a:buClr>
                <a:schemeClr val="accent1"/>
              </a:buClr>
              <a:buFont typeface="Arial" pitchFamily="34" charset="0"/>
              <a:buChar char="•"/>
            </a:pPr>
            <a:r>
              <a:rPr lang="zh-CN" altLang="zh-CN" dirty="0" smtClean="0"/>
              <a:t>语义搜索的优化</a:t>
            </a:r>
            <a:endParaRPr lang="en-US" altLang="zh-CN" dirty="0" smtClean="0"/>
          </a:p>
          <a:p>
            <a:r>
              <a:rPr lang="zh-CN" altLang="en-US" dirty="0" smtClean="0"/>
              <a:t>智能简历搜索系统的设计与实现</a:t>
            </a:r>
            <a:endParaRPr lang="en-US" altLang="zh-CN" dirty="0" smtClean="0"/>
          </a:p>
          <a:p>
            <a:r>
              <a:rPr lang="zh-CN" altLang="en-US" dirty="0" smtClean="0"/>
              <a:t>总结与下一步工作</a:t>
            </a:r>
            <a:endParaRPr lang="zh-CN" altLang="en-US" dirty="0"/>
          </a:p>
        </p:txBody>
      </p:sp>
      <p:sp>
        <p:nvSpPr>
          <p:cNvPr id="2" name="标题 1"/>
          <p:cNvSpPr>
            <a:spLocks noGrp="1"/>
          </p:cNvSpPr>
          <p:nvPr>
            <p:ph type="title"/>
          </p:nvPr>
        </p:nvSpPr>
        <p:spPr/>
        <p:txBody>
          <a:bodyPr>
            <a:normAutofit/>
          </a:bodyPr>
          <a:lstStyle/>
          <a:p>
            <a:pPr algn="l"/>
            <a:r>
              <a:rPr lang="zh-CN" altLang="en-US" sz="3600" dirty="0" smtClean="0"/>
              <a:t>提纲</a:t>
            </a:r>
            <a:endParaRPr lang="zh-CN" altLang="en-US" sz="3600" dirty="0"/>
          </a:p>
        </p:txBody>
      </p:sp>
    </p:spTree>
    <p:extLst>
      <p:ext uri="{BB962C8B-B14F-4D97-AF65-F5344CB8AC3E}">
        <p14:creationId xmlns:p14="http://schemas.microsoft.com/office/powerpoint/2010/main" xmlns="" val="153331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spcBef>
                <a:spcPts val="0"/>
              </a:spcBef>
              <a:buFont typeface="Wingdings" pitchFamily="2" charset="2"/>
              <a:buChar char="l"/>
            </a:pPr>
            <a:r>
              <a:rPr lang="zh-CN" altLang="zh-CN" sz="2600" dirty="0" smtClean="0"/>
              <a:t>优化</a:t>
            </a:r>
            <a:r>
              <a:rPr lang="en-US" altLang="zh-CN" sz="2600" dirty="0"/>
              <a:t>RDF</a:t>
            </a:r>
            <a:r>
              <a:rPr lang="zh-CN" altLang="zh-CN" sz="2600" dirty="0" smtClean="0"/>
              <a:t>存储</a:t>
            </a:r>
            <a:r>
              <a:rPr lang="zh-CN" altLang="en-US" sz="2600" dirty="0" smtClean="0"/>
              <a:t>优化</a:t>
            </a:r>
            <a:endParaRPr lang="en-US" altLang="zh-CN" sz="2600" dirty="0" smtClean="0"/>
          </a:p>
          <a:p>
            <a:pPr marL="256032" lvl="1" indent="0">
              <a:spcBef>
                <a:spcPts val="0"/>
              </a:spcBef>
              <a:buFont typeface="Wingdings" pitchFamily="2" charset="2"/>
              <a:buChar char="Ø"/>
            </a:pPr>
            <a:r>
              <a:rPr lang="zh-CN" altLang="en-US" sz="2000" dirty="0" smtClean="0"/>
              <a:t>采用</a:t>
            </a:r>
            <a:r>
              <a:rPr lang="zh-CN" altLang="zh-CN" sz="2000" dirty="0" smtClean="0"/>
              <a:t>一</a:t>
            </a:r>
            <a:r>
              <a:rPr lang="zh-CN" altLang="zh-CN" sz="2000" dirty="0"/>
              <a:t>个属性表和垂直分割的混合</a:t>
            </a:r>
            <a:r>
              <a:rPr lang="zh-CN" altLang="zh-CN" sz="2000" dirty="0" smtClean="0"/>
              <a:t>模式</a:t>
            </a:r>
            <a:r>
              <a:rPr lang="zh-CN" altLang="en-US" sz="2000" dirty="0" smtClean="0"/>
              <a:t>。</a:t>
            </a:r>
            <a:endParaRPr lang="en-US" altLang="zh-CN" sz="2000" dirty="0" smtClean="0"/>
          </a:p>
          <a:p>
            <a:pPr marL="0" indent="0">
              <a:buNone/>
            </a:pPr>
            <a:endParaRPr lang="en-US" altLang="zh-CN" dirty="0" smtClean="0"/>
          </a:p>
          <a:p>
            <a:pPr marL="0" indent="0">
              <a:buNone/>
            </a:pPr>
            <a:endParaRPr lang="en-US" altLang="zh-CN"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p:txBody>
      </p:sp>
      <p:sp>
        <p:nvSpPr>
          <p:cNvPr id="2" name="标题 1"/>
          <p:cNvSpPr>
            <a:spLocks noGrp="1"/>
          </p:cNvSpPr>
          <p:nvPr>
            <p:ph type="title"/>
          </p:nvPr>
        </p:nvSpPr>
        <p:spPr/>
        <p:txBody>
          <a:bodyPr>
            <a:normAutofit/>
          </a:bodyPr>
          <a:lstStyle/>
          <a:p>
            <a:r>
              <a:rPr lang="zh-CN" altLang="en-US" sz="3600" dirty="0" smtClean="0"/>
              <a:t>基于</a:t>
            </a:r>
            <a:r>
              <a:rPr lang="en-US" altLang="zh-CN" sz="3600" dirty="0" smtClean="0"/>
              <a:t>RDF</a:t>
            </a:r>
            <a:r>
              <a:rPr lang="zh-CN" altLang="en-US" sz="3600" dirty="0" smtClean="0"/>
              <a:t>的语义搜索优化</a:t>
            </a: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xmlns="" val="2380199627"/>
              </p:ext>
            </p:extLst>
          </p:nvPr>
        </p:nvGraphicFramePr>
        <p:xfrm>
          <a:off x="714348" y="2571744"/>
          <a:ext cx="4599962" cy="975360"/>
        </p:xfrm>
        <a:graphic>
          <a:graphicData uri="http://schemas.openxmlformats.org/drawingml/2006/table">
            <a:tbl>
              <a:tblPr firstRow="1" bandRow="1">
                <a:tableStyleId>{5C22544A-7EE6-4342-B048-85BDC9FD1C3A}</a:tableStyleId>
              </a:tblPr>
              <a:tblGrid>
                <a:gridCol w="1699985"/>
                <a:gridCol w="799994"/>
                <a:gridCol w="699994"/>
                <a:gridCol w="399997"/>
                <a:gridCol w="999992"/>
              </a:tblGrid>
              <a:tr h="196455">
                <a:tc>
                  <a:txBody>
                    <a:bodyPr/>
                    <a:lstStyle/>
                    <a:p>
                      <a:r>
                        <a:rPr lang="zh-CN" altLang="en-US" sz="1000" dirty="0" smtClean="0"/>
                        <a:t>候选人</a:t>
                      </a:r>
                      <a:endParaRPr lang="zh-CN" altLang="en-US" sz="1000" dirty="0"/>
                    </a:p>
                  </a:txBody>
                  <a:tcPr/>
                </a:tc>
                <a:tc>
                  <a:txBody>
                    <a:bodyPr/>
                    <a:lstStyle/>
                    <a:p>
                      <a:r>
                        <a:rPr lang="zh-CN" altLang="en-US" sz="1000" dirty="0" smtClean="0"/>
                        <a:t>姓名</a:t>
                      </a:r>
                      <a:endParaRPr lang="zh-CN" altLang="en-US" sz="1000" dirty="0"/>
                    </a:p>
                  </a:txBody>
                  <a:tcPr/>
                </a:tc>
                <a:tc>
                  <a:txBody>
                    <a:bodyPr/>
                    <a:lstStyle/>
                    <a:p>
                      <a:r>
                        <a:rPr lang="zh-CN" altLang="en-US" sz="1000" dirty="0" smtClean="0"/>
                        <a:t>年龄</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zh-CN" altLang="en-US" sz="1000" dirty="0" smtClean="0"/>
                        <a:t>出生日期</a:t>
                      </a:r>
                      <a:endParaRPr lang="zh-CN" altLang="en-US" sz="1000" dirty="0"/>
                    </a:p>
                  </a:txBody>
                  <a:tcPr/>
                </a:tc>
              </a:tr>
              <a:tr h="196455">
                <a:tc>
                  <a:txBody>
                    <a:bodyPr/>
                    <a:lstStyle/>
                    <a:p>
                      <a:r>
                        <a:rPr lang="en-US" altLang="zh-CN" sz="1000" b="0" i="0" kern="1200" dirty="0" smtClean="0">
                          <a:solidFill>
                            <a:schemeClr val="dk1"/>
                          </a:solidFill>
                          <a:effectLst/>
                          <a:latin typeface="+mn-lt"/>
                          <a:ea typeface="+mn-ea"/>
                          <a:cs typeface="+mn-cs"/>
                        </a:rPr>
                        <a:t>http://candidate#1</a:t>
                      </a:r>
                      <a:endParaRPr lang="zh-CN" altLang="en-US" sz="1000" dirty="0"/>
                    </a:p>
                  </a:txBody>
                  <a:tcPr/>
                </a:tc>
                <a:tc>
                  <a:txBody>
                    <a:bodyPr/>
                    <a:lstStyle/>
                    <a:p>
                      <a:r>
                        <a:rPr lang="zh-CN" altLang="en-US" sz="1000" dirty="0" smtClean="0"/>
                        <a:t>王兰</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27</a:t>
                      </a:r>
                      <a:endParaRPr lang="zh-CN" altLang="en-US" sz="1000" dirty="0" smtClean="0"/>
                    </a:p>
                  </a:txBody>
                  <a:tcPr/>
                </a:tc>
                <a:tc>
                  <a:txBody>
                    <a:bodyPr/>
                    <a:lstStyle/>
                    <a:p>
                      <a:endParaRPr lang="zh-CN" altLang="en-US" sz="1000" dirty="0"/>
                    </a:p>
                  </a:txBody>
                  <a:tcPr/>
                </a:tc>
                <a:tc>
                  <a:txBody>
                    <a:bodyPr/>
                    <a:lstStyle/>
                    <a:p>
                      <a:r>
                        <a:rPr lang="en-US" altLang="zh-CN" sz="1000" dirty="0" smtClean="0"/>
                        <a:t>1987-5-1</a:t>
                      </a:r>
                      <a:endParaRPr lang="zh-CN" altLang="en-US" sz="1000" dirty="0"/>
                    </a:p>
                  </a:txBody>
                  <a:tcPr/>
                </a:tc>
              </a:tr>
              <a:tr h="196455">
                <a:tc>
                  <a:txBody>
                    <a:bodyPr/>
                    <a:lstStyle/>
                    <a:p>
                      <a:r>
                        <a:rPr lang="en-US" altLang="zh-CN" sz="1000" b="0" i="0" kern="1200" dirty="0" smtClean="0">
                          <a:solidFill>
                            <a:schemeClr val="dk1"/>
                          </a:solidFill>
                          <a:effectLst/>
                          <a:latin typeface="+mn-lt"/>
                          <a:ea typeface="+mn-ea"/>
                          <a:cs typeface="+mn-cs"/>
                        </a:rPr>
                        <a:t>http://candidate#2</a:t>
                      </a:r>
                      <a:endParaRPr lang="zh-CN" altLang="en-US" sz="1000" dirty="0"/>
                    </a:p>
                  </a:txBody>
                  <a:tcPr/>
                </a:tc>
                <a:tc>
                  <a:txBody>
                    <a:bodyPr/>
                    <a:lstStyle/>
                    <a:p>
                      <a:r>
                        <a:rPr lang="zh-CN" altLang="en-US" sz="1000" dirty="0" smtClean="0"/>
                        <a:t>李想</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35</a:t>
                      </a:r>
                      <a:endParaRPr lang="zh-CN" altLang="en-US" sz="1000" dirty="0" smtClean="0"/>
                    </a:p>
                  </a:txBody>
                  <a:tcPr/>
                </a:tc>
                <a:tc>
                  <a:txBody>
                    <a:bodyPr/>
                    <a:lstStyle/>
                    <a:p>
                      <a:endParaRPr lang="zh-CN" altLang="en-US" sz="1000" dirty="0"/>
                    </a:p>
                  </a:txBody>
                  <a:tcPr/>
                </a:tc>
                <a:tc>
                  <a:txBody>
                    <a:bodyPr/>
                    <a:lstStyle/>
                    <a:p>
                      <a:r>
                        <a:rPr lang="en-US" altLang="zh-CN" sz="1000" dirty="0" smtClean="0"/>
                        <a:t>1979-5-9</a:t>
                      </a:r>
                      <a:endParaRPr lang="zh-CN" altLang="en-US" sz="1000" dirty="0"/>
                    </a:p>
                  </a:txBody>
                  <a:tcPr/>
                </a:tc>
              </a:tr>
              <a:tr h="196455">
                <a:tc>
                  <a:txBody>
                    <a:bodyPr/>
                    <a:lstStyle/>
                    <a:p>
                      <a:r>
                        <a:rPr lang="en-US" altLang="zh-CN" sz="1000" b="0" i="0" kern="1200" dirty="0" smtClean="0">
                          <a:solidFill>
                            <a:schemeClr val="dk1"/>
                          </a:solidFill>
                          <a:effectLst/>
                          <a:latin typeface="+mn-lt"/>
                          <a:ea typeface="+mn-ea"/>
                          <a:cs typeface="+mn-cs"/>
                        </a:rPr>
                        <a:t>http://candidate#3</a:t>
                      </a:r>
                      <a:endParaRPr lang="zh-CN" altLang="en-US" sz="1000" dirty="0"/>
                    </a:p>
                  </a:txBody>
                  <a:tcPr/>
                </a:tc>
                <a:tc>
                  <a:txBody>
                    <a:bodyPr/>
                    <a:lstStyle/>
                    <a:p>
                      <a:r>
                        <a:rPr lang="zh-CN" altLang="en-US" sz="1000" dirty="0" smtClean="0"/>
                        <a:t>张伟</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32</a:t>
                      </a:r>
                      <a:endParaRPr lang="zh-CN" altLang="en-US" sz="1000" dirty="0" smtClean="0"/>
                    </a:p>
                  </a:txBody>
                  <a:tcPr/>
                </a:tc>
                <a:tc>
                  <a:txBody>
                    <a:bodyPr/>
                    <a:lstStyle/>
                    <a:p>
                      <a:endParaRPr lang="zh-CN" altLang="en-US" sz="1000" dirty="0"/>
                    </a:p>
                  </a:txBody>
                  <a:tcPr/>
                </a:tc>
                <a:tc>
                  <a:txBody>
                    <a:bodyPr/>
                    <a:lstStyle/>
                    <a:p>
                      <a:r>
                        <a:rPr lang="en-US" altLang="zh-CN" sz="1000" dirty="0" smtClean="0"/>
                        <a:t>1982-10-1</a:t>
                      </a:r>
                      <a:endParaRPr lang="zh-CN" altLang="en-US" sz="10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1125380335"/>
              </p:ext>
            </p:extLst>
          </p:nvPr>
        </p:nvGraphicFramePr>
        <p:xfrm>
          <a:off x="5643570" y="2714620"/>
          <a:ext cx="2988996" cy="1463040"/>
        </p:xfrm>
        <a:graphic>
          <a:graphicData uri="http://schemas.openxmlformats.org/drawingml/2006/table">
            <a:tbl>
              <a:tblPr firstRow="1" bandRow="1">
                <a:tableStyleId>{5C22544A-7EE6-4342-B048-85BDC9FD1C3A}</a:tableStyleId>
              </a:tblPr>
              <a:tblGrid>
                <a:gridCol w="1451797"/>
                <a:gridCol w="1537199"/>
              </a:tblGrid>
              <a:tr h="176440">
                <a:tc>
                  <a:txBody>
                    <a:bodyPr/>
                    <a:lstStyle/>
                    <a:p>
                      <a:r>
                        <a:rPr lang="zh-CN" altLang="en-US" sz="1000" dirty="0" smtClean="0"/>
                        <a:t>候选人</a:t>
                      </a:r>
                      <a:endParaRPr lang="zh-CN" altLang="en-US" sz="1000" dirty="0"/>
                    </a:p>
                  </a:txBody>
                  <a:tcPr/>
                </a:tc>
                <a:tc>
                  <a:txBody>
                    <a:bodyPr/>
                    <a:lstStyle/>
                    <a:p>
                      <a:r>
                        <a:rPr lang="zh-CN" altLang="en-US" sz="1000" dirty="0" smtClean="0"/>
                        <a:t>工作信息实例</a:t>
                      </a:r>
                      <a:endParaRPr lang="zh-CN" altLang="en-US" sz="1000" dirty="0"/>
                    </a:p>
                  </a:txBody>
                  <a:tcPr/>
                </a:tc>
              </a:tr>
              <a:tr h="193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http://candidate#1</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http://workinfo#1</a:t>
                      </a:r>
                      <a:endParaRPr lang="zh-CN" altLang="en-US" sz="1000" dirty="0" smtClean="0"/>
                    </a:p>
                  </a:txBody>
                  <a:tcPr/>
                </a:tc>
              </a:tr>
              <a:tr h="193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a:t>
                      </a:r>
                      <a:r>
                        <a:rPr lang="en-US" altLang="zh-CN" sz="1000" b="0" i="0" kern="1200" smtClean="0">
                          <a:solidFill>
                            <a:schemeClr val="dk1"/>
                          </a:solidFill>
                          <a:effectLst/>
                          <a:latin typeface="+mn-lt"/>
                          <a:ea typeface="+mn-ea"/>
                          <a:cs typeface="+mn-cs"/>
                        </a:rPr>
                        <a:t>://candidate#2</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http://workinfo#2</a:t>
                      </a:r>
                      <a:endParaRPr lang="zh-CN" altLang="en-US" sz="1000" dirty="0" smtClean="0"/>
                    </a:p>
                  </a:txBody>
                  <a:tcPr/>
                </a:tc>
              </a:tr>
              <a:tr h="193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a:t>
                      </a:r>
                      <a:r>
                        <a:rPr lang="en-US" altLang="zh-CN" sz="1000" b="0" i="0" kern="1200" smtClean="0">
                          <a:solidFill>
                            <a:schemeClr val="dk1"/>
                          </a:solidFill>
                          <a:effectLst/>
                          <a:latin typeface="+mn-lt"/>
                          <a:ea typeface="+mn-ea"/>
                          <a:cs typeface="+mn-cs"/>
                        </a:rPr>
                        <a:t>://candidate#2</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http://workinfo#3</a:t>
                      </a:r>
                      <a:endParaRPr lang="zh-CN" altLang="en-US" sz="1000" dirty="0" smtClean="0"/>
                    </a:p>
                  </a:txBody>
                  <a:tcPr/>
                </a:tc>
              </a:tr>
              <a:tr h="193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http://candidate#3</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http://workinfo#4</a:t>
                      </a:r>
                      <a:endParaRPr lang="zh-CN" altLang="en-US" sz="1000" dirty="0" smtClean="0"/>
                    </a:p>
                  </a:txBody>
                  <a:tcPr/>
                </a:tc>
              </a:tr>
              <a:tr h="193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http://candidate#3</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http://workinfo#5</a:t>
                      </a:r>
                      <a:endParaRPr lang="zh-CN" altLang="en-US" sz="1000" dirty="0" smtClean="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2275917837"/>
              </p:ext>
            </p:extLst>
          </p:nvPr>
        </p:nvGraphicFramePr>
        <p:xfrm>
          <a:off x="714348" y="3786190"/>
          <a:ext cx="4957153" cy="975360"/>
        </p:xfrm>
        <a:graphic>
          <a:graphicData uri="http://schemas.openxmlformats.org/drawingml/2006/table">
            <a:tbl>
              <a:tblPr firstRow="1" bandRow="1">
                <a:tableStyleId>{5C22544A-7EE6-4342-B048-85BDC9FD1C3A}</a:tableStyleId>
              </a:tblPr>
              <a:tblGrid>
                <a:gridCol w="1346445"/>
                <a:gridCol w="902677"/>
                <a:gridCol w="902677"/>
                <a:gridCol w="208310"/>
                <a:gridCol w="1597044"/>
              </a:tblGrid>
              <a:tr h="201103">
                <a:tc>
                  <a:txBody>
                    <a:bodyPr/>
                    <a:lstStyle/>
                    <a:p>
                      <a:r>
                        <a:rPr lang="zh-CN" altLang="en-US" sz="1000" dirty="0" smtClean="0"/>
                        <a:t>工作信息实例</a:t>
                      </a:r>
                      <a:endParaRPr lang="zh-CN" altLang="en-US" sz="1000" dirty="0"/>
                    </a:p>
                  </a:txBody>
                  <a:tcPr/>
                </a:tc>
                <a:tc>
                  <a:txBody>
                    <a:bodyPr/>
                    <a:lstStyle/>
                    <a:p>
                      <a:r>
                        <a:rPr lang="zh-CN" altLang="en-US" sz="1000" dirty="0" smtClean="0"/>
                        <a:t>起始时间</a:t>
                      </a:r>
                      <a:endParaRPr lang="zh-CN" altLang="en-US" sz="1000" dirty="0"/>
                    </a:p>
                  </a:txBody>
                  <a:tcPr/>
                </a:tc>
                <a:tc>
                  <a:txBody>
                    <a:bodyPr/>
                    <a:lstStyle/>
                    <a:p>
                      <a:r>
                        <a:rPr lang="zh-CN" altLang="en-US" sz="1000" dirty="0" smtClean="0"/>
                        <a:t>结束时间</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zh-CN" altLang="en-US" sz="1000" dirty="0" smtClean="0"/>
                        <a:t>工作单位</a:t>
                      </a:r>
                      <a:endParaRPr lang="zh-CN" altLang="en-US" sz="1000" dirty="0"/>
                    </a:p>
                  </a:txBody>
                  <a:tcPr/>
                </a:tc>
              </a:tr>
              <a:tr h="218717">
                <a:tc>
                  <a:txBody>
                    <a:bodyPr/>
                    <a:lstStyle/>
                    <a:p>
                      <a:r>
                        <a:rPr lang="en-US" altLang="zh-CN" sz="1000" b="0" i="0" kern="1200" dirty="0" smtClean="0">
                          <a:solidFill>
                            <a:schemeClr val="dk1"/>
                          </a:solidFill>
                          <a:effectLst/>
                          <a:latin typeface="+mn-lt"/>
                          <a:ea typeface="+mn-ea"/>
                          <a:cs typeface="+mn-cs"/>
                        </a:rPr>
                        <a:t>http://workinfo#1</a:t>
                      </a:r>
                      <a:endParaRPr lang="zh-CN" altLang="en-US" sz="1000" dirty="0"/>
                    </a:p>
                  </a:txBody>
                  <a:tcPr/>
                </a:tc>
                <a:tc>
                  <a:txBody>
                    <a:bodyPr/>
                    <a:lstStyle/>
                    <a:p>
                      <a:r>
                        <a:rPr lang="en-US" altLang="zh-CN" sz="1000" dirty="0" smtClean="0"/>
                        <a:t>2009-9-1</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至今</a:t>
                      </a:r>
                    </a:p>
                  </a:txBody>
                  <a:tcPr/>
                </a:tc>
                <a:tc>
                  <a:txBody>
                    <a:bodyPr/>
                    <a:lstStyle/>
                    <a:p>
                      <a:endParaRPr lang="zh-CN" altLang="en-US" sz="1000" dirty="0"/>
                    </a:p>
                  </a:txBody>
                  <a:tcPr/>
                </a:tc>
                <a:tc>
                  <a:txBody>
                    <a:bodyPr/>
                    <a:lstStyle/>
                    <a:p>
                      <a:r>
                        <a:rPr lang="en-US" altLang="zh-CN" sz="1000" b="0" i="0" kern="1200" dirty="0" smtClean="0">
                          <a:solidFill>
                            <a:schemeClr val="dk1"/>
                          </a:solidFill>
                          <a:effectLst/>
                          <a:latin typeface="+mn-lt"/>
                          <a:ea typeface="+mn-ea"/>
                          <a:cs typeface="+mn-cs"/>
                        </a:rPr>
                        <a:t>http://organization#1</a:t>
                      </a:r>
                      <a:endParaRPr lang="zh-CN" altLang="en-US" sz="1000" dirty="0"/>
                    </a:p>
                  </a:txBody>
                  <a:tcPr/>
                </a:tc>
              </a:tr>
              <a:tr h="218717">
                <a:tc>
                  <a:txBody>
                    <a:bodyPr/>
                    <a:lstStyle/>
                    <a:p>
                      <a:r>
                        <a:rPr lang="en-US" altLang="zh-CN" sz="1000" b="0" i="0" kern="1200" dirty="0" smtClean="0">
                          <a:solidFill>
                            <a:schemeClr val="dk1"/>
                          </a:solidFill>
                          <a:effectLst/>
                          <a:latin typeface="+mn-lt"/>
                          <a:ea typeface="+mn-ea"/>
                          <a:cs typeface="+mn-cs"/>
                        </a:rPr>
                        <a:t>http://workinfo#2</a:t>
                      </a:r>
                      <a:endParaRPr lang="zh-CN" altLang="en-US" sz="1000" dirty="0"/>
                    </a:p>
                  </a:txBody>
                  <a:tcPr/>
                </a:tc>
                <a:tc>
                  <a:txBody>
                    <a:bodyPr/>
                    <a:lstStyle/>
                    <a:p>
                      <a:r>
                        <a:rPr lang="en-US" altLang="zh-CN" sz="1000" dirty="0" smtClean="0"/>
                        <a:t>2003-8-10</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2007-10-1</a:t>
                      </a:r>
                      <a:endParaRPr lang="zh-CN" altLang="en-US" sz="1000" dirty="0" smtClean="0"/>
                    </a:p>
                  </a:txBody>
                  <a:tcPr/>
                </a:tc>
                <a:tc>
                  <a:txBody>
                    <a:bodyPr/>
                    <a:lstStyle/>
                    <a:p>
                      <a:endParaRPr lang="zh-CN" altLang="en-US" sz="1000" dirty="0"/>
                    </a:p>
                  </a:txBody>
                  <a:tcPr/>
                </a:tc>
                <a:tc>
                  <a:txBody>
                    <a:bodyPr/>
                    <a:lstStyle/>
                    <a:p>
                      <a:r>
                        <a:rPr lang="en-US" altLang="zh-CN" sz="1000" b="0" i="0" kern="1200" dirty="0" smtClean="0">
                          <a:solidFill>
                            <a:schemeClr val="dk1"/>
                          </a:solidFill>
                          <a:effectLst/>
                          <a:latin typeface="+mn-lt"/>
                          <a:ea typeface="+mn-ea"/>
                          <a:cs typeface="+mn-cs"/>
                        </a:rPr>
                        <a:t>http://organization#2</a:t>
                      </a:r>
                      <a:endParaRPr lang="zh-CN" altLang="en-US" sz="1000" dirty="0"/>
                    </a:p>
                  </a:txBody>
                  <a:tcPr/>
                </a:tc>
              </a:tr>
              <a:tr h="218717">
                <a:tc>
                  <a:txBody>
                    <a:bodyPr/>
                    <a:lstStyle/>
                    <a:p>
                      <a:r>
                        <a:rPr lang="en-US" altLang="zh-CN" sz="1000" b="0" i="0" kern="1200" dirty="0" smtClean="0">
                          <a:solidFill>
                            <a:schemeClr val="dk1"/>
                          </a:solidFill>
                          <a:effectLst/>
                          <a:latin typeface="+mn-lt"/>
                          <a:ea typeface="+mn-ea"/>
                          <a:cs typeface="+mn-cs"/>
                        </a:rPr>
                        <a:t>http://workinfo#3</a:t>
                      </a:r>
                      <a:endParaRPr lang="zh-CN" altLang="en-US" sz="1000" dirty="0"/>
                    </a:p>
                  </a:txBody>
                  <a:tcPr/>
                </a:tc>
                <a:tc>
                  <a:txBody>
                    <a:bodyPr/>
                    <a:lstStyle/>
                    <a:p>
                      <a:r>
                        <a:rPr lang="en-US" altLang="zh-CN" sz="1000" dirty="0" smtClean="0"/>
                        <a:t>2007-12-1</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至今</a:t>
                      </a:r>
                    </a:p>
                  </a:txBody>
                  <a:tcPr/>
                </a:tc>
                <a:tc>
                  <a:txBody>
                    <a:bodyPr/>
                    <a:lstStyle/>
                    <a:p>
                      <a:endParaRPr lang="zh-CN" altLang="en-US" sz="1000" dirty="0"/>
                    </a:p>
                  </a:txBody>
                  <a:tcPr/>
                </a:tc>
                <a:tc>
                  <a:txBody>
                    <a:bodyPr/>
                    <a:lstStyle/>
                    <a:p>
                      <a:r>
                        <a:rPr lang="en-US" altLang="zh-CN" sz="1000" b="0" i="0" kern="1200" dirty="0" smtClean="0">
                          <a:solidFill>
                            <a:schemeClr val="dk1"/>
                          </a:solidFill>
                          <a:effectLst/>
                          <a:latin typeface="+mn-lt"/>
                          <a:ea typeface="+mn-ea"/>
                          <a:cs typeface="+mn-cs"/>
                        </a:rPr>
                        <a:t>http://organization#3</a:t>
                      </a:r>
                      <a:endParaRPr lang="zh-CN" altLang="en-US" sz="1000" dirty="0"/>
                    </a:p>
                  </a:txBody>
                  <a:tcPr/>
                </a:tc>
              </a:tr>
            </a:tbl>
          </a:graphicData>
        </a:graphic>
      </p:graphicFrame>
      <p:sp>
        <p:nvSpPr>
          <p:cNvPr id="7" name="TextBox 6"/>
          <p:cNvSpPr txBox="1"/>
          <p:nvPr/>
        </p:nvSpPr>
        <p:spPr>
          <a:xfrm>
            <a:off x="6303042" y="2437974"/>
            <a:ext cx="1368152" cy="276999"/>
          </a:xfrm>
          <a:prstGeom prst="rect">
            <a:avLst/>
          </a:prstGeom>
          <a:noFill/>
        </p:spPr>
        <p:txBody>
          <a:bodyPr wrap="square" rtlCol="0">
            <a:spAutoFit/>
          </a:bodyPr>
          <a:lstStyle/>
          <a:p>
            <a:r>
              <a:rPr lang="zh-CN" altLang="en-US" sz="1200" dirty="0" smtClean="0"/>
              <a:t>工作信息</a:t>
            </a:r>
            <a:endParaRPr lang="zh-CN" altLang="en-US" sz="1200" dirty="0"/>
          </a:p>
        </p:txBody>
      </p:sp>
      <p:sp>
        <p:nvSpPr>
          <p:cNvPr id="9" name="TextBox 8"/>
          <p:cNvSpPr txBox="1"/>
          <p:nvPr/>
        </p:nvSpPr>
        <p:spPr>
          <a:xfrm>
            <a:off x="857224" y="2357430"/>
            <a:ext cx="1368152" cy="276999"/>
          </a:xfrm>
          <a:prstGeom prst="rect">
            <a:avLst/>
          </a:prstGeom>
          <a:noFill/>
        </p:spPr>
        <p:txBody>
          <a:bodyPr wrap="square" rtlCol="0">
            <a:spAutoFit/>
          </a:bodyPr>
          <a:lstStyle/>
          <a:p>
            <a:r>
              <a:rPr lang="zh-CN" altLang="en-US" sz="1200" dirty="0"/>
              <a:t>候选人</a:t>
            </a:r>
          </a:p>
        </p:txBody>
      </p:sp>
      <p:sp>
        <p:nvSpPr>
          <p:cNvPr id="10" name="TextBox 9"/>
          <p:cNvSpPr txBox="1"/>
          <p:nvPr/>
        </p:nvSpPr>
        <p:spPr>
          <a:xfrm>
            <a:off x="785786" y="3571876"/>
            <a:ext cx="1368152" cy="276999"/>
          </a:xfrm>
          <a:prstGeom prst="rect">
            <a:avLst/>
          </a:prstGeom>
          <a:noFill/>
        </p:spPr>
        <p:txBody>
          <a:bodyPr wrap="square" rtlCol="0">
            <a:spAutoFit/>
          </a:bodyPr>
          <a:lstStyle/>
          <a:p>
            <a:r>
              <a:rPr lang="zh-CN" altLang="en-US" sz="1200" dirty="0" smtClean="0"/>
              <a:t>工作信息实例</a:t>
            </a:r>
            <a:endParaRPr lang="zh-CN" altLang="en-US" sz="1200" dirty="0"/>
          </a:p>
        </p:txBody>
      </p:sp>
      <p:graphicFrame>
        <p:nvGraphicFramePr>
          <p:cNvPr id="11" name="表格 10"/>
          <p:cNvGraphicFramePr>
            <a:graphicFrameLocks noGrp="1"/>
          </p:cNvGraphicFramePr>
          <p:nvPr>
            <p:extLst>
              <p:ext uri="{D42A27DB-BD31-4B8C-83A1-F6EECF244321}">
                <p14:modId xmlns:p14="http://schemas.microsoft.com/office/powerpoint/2010/main" xmlns="" val="3757981747"/>
              </p:ext>
            </p:extLst>
          </p:nvPr>
        </p:nvGraphicFramePr>
        <p:xfrm>
          <a:off x="714348" y="4929198"/>
          <a:ext cx="4742836" cy="975360"/>
        </p:xfrm>
        <a:graphic>
          <a:graphicData uri="http://schemas.openxmlformats.org/drawingml/2006/table">
            <a:tbl>
              <a:tblPr firstRow="1" bandRow="1">
                <a:tableStyleId>{5C22544A-7EE6-4342-B048-85BDC9FD1C3A}</a:tableStyleId>
              </a:tblPr>
              <a:tblGrid>
                <a:gridCol w="1435074"/>
                <a:gridCol w="844535"/>
                <a:gridCol w="844535"/>
                <a:gridCol w="412886"/>
                <a:gridCol w="1205806"/>
              </a:tblGrid>
              <a:tr h="142876">
                <a:tc>
                  <a:txBody>
                    <a:bodyPr/>
                    <a:lstStyle/>
                    <a:p>
                      <a:r>
                        <a:rPr lang="zh-CN" altLang="en-US" sz="1000" dirty="0" smtClean="0"/>
                        <a:t>学习经历实例</a:t>
                      </a:r>
                      <a:endParaRPr lang="zh-CN" altLang="en-US" sz="1000" dirty="0"/>
                    </a:p>
                  </a:txBody>
                  <a:tcPr/>
                </a:tc>
                <a:tc>
                  <a:txBody>
                    <a:bodyPr/>
                    <a:lstStyle/>
                    <a:p>
                      <a:r>
                        <a:rPr lang="zh-CN" altLang="en-US" sz="1000" dirty="0" smtClean="0"/>
                        <a:t>开始时间</a:t>
                      </a:r>
                      <a:endParaRPr lang="zh-CN" altLang="en-US" sz="1000" dirty="0"/>
                    </a:p>
                  </a:txBody>
                  <a:tcPr/>
                </a:tc>
                <a:tc>
                  <a:txBody>
                    <a:bodyPr/>
                    <a:lstStyle/>
                    <a:p>
                      <a:r>
                        <a:rPr lang="zh-CN" altLang="en-US" sz="1000" dirty="0" smtClean="0"/>
                        <a:t>结束时间</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zh-CN" altLang="en-US" sz="1000" dirty="0" smtClean="0"/>
                        <a:t>学校</a:t>
                      </a:r>
                      <a:endParaRPr lang="zh-CN" altLang="en-US" sz="1000" dirty="0"/>
                    </a:p>
                  </a:txBody>
                  <a:tcPr/>
                </a:tc>
              </a:tr>
              <a:tr h="142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http://studyinfo#1</a:t>
                      </a:r>
                      <a:endParaRPr lang="zh-CN" altLang="en-US" sz="1000" dirty="0" smtClean="0"/>
                    </a:p>
                  </a:txBody>
                  <a:tcPr/>
                </a:tc>
                <a:tc>
                  <a:txBody>
                    <a:bodyPr/>
                    <a:lstStyle/>
                    <a:p>
                      <a:r>
                        <a:rPr lang="en-US" altLang="zh-CN" sz="1000" dirty="0" smtClean="0"/>
                        <a:t>2005-9-1</a:t>
                      </a:r>
                      <a:endParaRPr lang="zh-CN" altLang="en-US" sz="1000" dirty="0"/>
                    </a:p>
                  </a:txBody>
                  <a:tcPr/>
                </a:tc>
                <a:tc>
                  <a:txBody>
                    <a:bodyPr/>
                    <a:lstStyle/>
                    <a:p>
                      <a:r>
                        <a:rPr lang="en-US" altLang="zh-CN" sz="1000" dirty="0" smtClean="0"/>
                        <a:t>2009-6-1</a:t>
                      </a:r>
                      <a:endParaRPr lang="zh-CN" altLang="en-US" sz="1000" dirty="0"/>
                    </a:p>
                  </a:txBody>
                  <a:tcPr/>
                </a:tc>
                <a:tc>
                  <a:txBody>
                    <a:bodyPr/>
                    <a:lstStyle/>
                    <a:p>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http://school#1</a:t>
                      </a:r>
                      <a:endParaRPr lang="zh-CN" altLang="en-US" sz="1000" dirty="0" smtClean="0"/>
                    </a:p>
                  </a:txBody>
                  <a:tcPr/>
                </a:tc>
              </a:tr>
              <a:tr h="142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http://studyinfo#2</a:t>
                      </a:r>
                      <a:endParaRPr lang="zh-CN" altLang="en-US" sz="1000" dirty="0" smtClean="0"/>
                    </a:p>
                  </a:txBody>
                  <a:tcPr/>
                </a:tc>
                <a:tc>
                  <a:txBody>
                    <a:bodyPr/>
                    <a:lstStyle/>
                    <a:p>
                      <a:r>
                        <a:rPr lang="en-US" altLang="zh-CN" sz="1000" dirty="0" smtClean="0"/>
                        <a:t>1999-9-1</a:t>
                      </a:r>
                      <a:endParaRPr lang="zh-CN" altLang="en-US" sz="1000" dirty="0"/>
                    </a:p>
                  </a:txBody>
                  <a:tcPr/>
                </a:tc>
                <a:tc>
                  <a:txBody>
                    <a:bodyPr/>
                    <a:lstStyle/>
                    <a:p>
                      <a:r>
                        <a:rPr lang="en-US" altLang="zh-CN" sz="1000" dirty="0" smtClean="0"/>
                        <a:t>2003-6-1</a:t>
                      </a:r>
                      <a:endParaRPr lang="zh-CN" altLang="en-US" sz="1000" dirty="0"/>
                    </a:p>
                  </a:txBody>
                  <a:tcPr/>
                </a:tc>
                <a:tc>
                  <a:txBody>
                    <a:bodyPr/>
                    <a:lstStyle/>
                    <a:p>
                      <a:endParaRPr lang="zh-CN" altLang="en-US" sz="1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http://school#1</a:t>
                      </a:r>
                      <a:endParaRPr lang="zh-CN" altLang="en-US" sz="1000" dirty="0" smtClean="0"/>
                    </a:p>
                  </a:txBody>
                  <a:tcPr/>
                </a:tc>
              </a:tr>
              <a:tr h="142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http://studyinfo#3</a:t>
                      </a:r>
                      <a:endParaRPr lang="zh-CN" altLang="en-US" sz="1000" dirty="0" smtClean="0"/>
                    </a:p>
                  </a:txBody>
                  <a:tcPr/>
                </a:tc>
                <a:tc>
                  <a:txBody>
                    <a:bodyPr/>
                    <a:lstStyle/>
                    <a:p>
                      <a:r>
                        <a:rPr lang="en-US" altLang="zh-CN" sz="1000" dirty="0" smtClean="0"/>
                        <a:t>2001-9-1</a:t>
                      </a:r>
                      <a:endParaRPr lang="zh-CN" altLang="en-US" sz="1000" dirty="0"/>
                    </a:p>
                  </a:txBody>
                  <a:tcPr/>
                </a:tc>
                <a:tc>
                  <a:txBody>
                    <a:bodyPr/>
                    <a:lstStyle/>
                    <a:p>
                      <a:r>
                        <a:rPr lang="en-US" altLang="zh-CN" sz="1000" dirty="0" smtClean="0"/>
                        <a:t>2005-6-1</a:t>
                      </a:r>
                      <a:endParaRPr lang="zh-CN" altLang="en-US" sz="1000" dirty="0"/>
                    </a:p>
                  </a:txBody>
                  <a:tcPr/>
                </a:tc>
                <a:tc>
                  <a:txBody>
                    <a:bodyPr/>
                    <a:lstStyle/>
                    <a:p>
                      <a:endParaRPr lang="zh-CN" altLang="en-US" sz="1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http://school#2</a:t>
                      </a:r>
                      <a:endParaRPr lang="zh-CN" altLang="en-US" sz="1000" dirty="0" smtClean="0"/>
                    </a:p>
                  </a:txBody>
                  <a:tcPr/>
                </a:tc>
              </a:tr>
            </a:tbl>
          </a:graphicData>
        </a:graphic>
      </p:graphicFrame>
      <p:sp>
        <p:nvSpPr>
          <p:cNvPr id="13" name="TextBox 12"/>
          <p:cNvSpPr txBox="1"/>
          <p:nvPr/>
        </p:nvSpPr>
        <p:spPr>
          <a:xfrm>
            <a:off x="785786" y="4714884"/>
            <a:ext cx="1368152" cy="276999"/>
          </a:xfrm>
          <a:prstGeom prst="rect">
            <a:avLst/>
          </a:prstGeom>
          <a:noFill/>
        </p:spPr>
        <p:txBody>
          <a:bodyPr wrap="square" rtlCol="0">
            <a:spAutoFit/>
          </a:bodyPr>
          <a:lstStyle/>
          <a:p>
            <a:r>
              <a:rPr lang="zh-CN" altLang="en-US" sz="1200" dirty="0" smtClean="0"/>
              <a:t>学习经历实例</a:t>
            </a:r>
            <a:endParaRPr lang="zh-CN" altLang="en-US" sz="1200" dirty="0"/>
          </a:p>
        </p:txBody>
      </p:sp>
      <p:graphicFrame>
        <p:nvGraphicFramePr>
          <p:cNvPr id="14" name="表格 13"/>
          <p:cNvGraphicFramePr>
            <a:graphicFrameLocks noGrp="1"/>
          </p:cNvGraphicFramePr>
          <p:nvPr>
            <p:extLst>
              <p:ext uri="{D42A27DB-BD31-4B8C-83A1-F6EECF244321}">
                <p14:modId xmlns:p14="http://schemas.microsoft.com/office/powerpoint/2010/main" xmlns="" val="3029330983"/>
              </p:ext>
            </p:extLst>
          </p:nvPr>
        </p:nvGraphicFramePr>
        <p:xfrm>
          <a:off x="5654970" y="4500569"/>
          <a:ext cx="2988996" cy="1463040"/>
        </p:xfrm>
        <a:graphic>
          <a:graphicData uri="http://schemas.openxmlformats.org/drawingml/2006/table">
            <a:tbl>
              <a:tblPr firstRow="1" bandRow="1">
                <a:tableStyleId>{5C22544A-7EE6-4342-B048-85BDC9FD1C3A}</a:tableStyleId>
              </a:tblPr>
              <a:tblGrid>
                <a:gridCol w="1625433"/>
                <a:gridCol w="1363563"/>
              </a:tblGrid>
              <a:tr h="129627">
                <a:tc>
                  <a:txBody>
                    <a:bodyPr/>
                    <a:lstStyle/>
                    <a:p>
                      <a:r>
                        <a:rPr lang="en-US" altLang="zh-CN" sz="1000" dirty="0" smtClean="0"/>
                        <a:t>URI</a:t>
                      </a:r>
                      <a:endParaRPr lang="zh-CN" altLang="en-US" sz="1000" dirty="0"/>
                    </a:p>
                  </a:txBody>
                  <a:tcPr/>
                </a:tc>
                <a:tc>
                  <a:txBody>
                    <a:bodyPr/>
                    <a:lstStyle/>
                    <a:p>
                      <a:r>
                        <a:rPr lang="zh-CN" altLang="en-US" sz="1000" dirty="0" smtClean="0"/>
                        <a:t>标签</a:t>
                      </a:r>
                      <a:endParaRPr lang="zh-CN" altLang="en-US" sz="1000" dirty="0"/>
                    </a:p>
                  </a:txBody>
                  <a:tcPr/>
                </a:tc>
              </a:tr>
              <a:tr h="203750">
                <a:tc>
                  <a:txBody>
                    <a:bodyPr/>
                    <a:lstStyle/>
                    <a:p>
                      <a:r>
                        <a:rPr lang="en-US" altLang="zh-CN" sz="1000" b="0" i="0" kern="1200" dirty="0" smtClean="0">
                          <a:solidFill>
                            <a:schemeClr val="dk1"/>
                          </a:solidFill>
                          <a:effectLst/>
                          <a:latin typeface="+mn-lt"/>
                          <a:ea typeface="+mn-ea"/>
                          <a:cs typeface="+mn-cs"/>
                        </a:rPr>
                        <a:t>http://organization#1</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湖北省巴东县公安局</a:t>
                      </a:r>
                    </a:p>
                  </a:txBody>
                  <a:tcPr/>
                </a:tc>
              </a:tr>
              <a:tr h="203750">
                <a:tc>
                  <a:txBody>
                    <a:bodyPr/>
                    <a:lstStyle/>
                    <a:p>
                      <a:r>
                        <a:rPr lang="en-US" altLang="zh-CN" sz="1000" b="0" i="0" kern="1200" dirty="0" smtClean="0">
                          <a:solidFill>
                            <a:schemeClr val="dk1"/>
                          </a:solidFill>
                          <a:effectLst/>
                          <a:latin typeface="+mn-lt"/>
                          <a:ea typeface="+mn-ea"/>
                          <a:cs typeface="+mn-cs"/>
                        </a:rPr>
                        <a:t>http://organization#2</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北京市公安厅</a:t>
                      </a:r>
                    </a:p>
                  </a:txBody>
                  <a:tcPr/>
                </a:tc>
              </a:tr>
              <a:tr h="203750">
                <a:tc>
                  <a:txBody>
                    <a:bodyPr/>
                    <a:lstStyle/>
                    <a:p>
                      <a:r>
                        <a:rPr lang="en-US" altLang="zh-CN" sz="1000" b="0" i="0" kern="1200" dirty="0" smtClean="0">
                          <a:solidFill>
                            <a:schemeClr val="dk1"/>
                          </a:solidFill>
                          <a:effectLst/>
                          <a:latin typeface="+mn-lt"/>
                          <a:ea typeface="+mn-ea"/>
                          <a:cs typeface="+mn-cs"/>
                        </a:rPr>
                        <a:t>http://organization#3</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北京市中国银行</a:t>
                      </a:r>
                    </a:p>
                  </a:txBody>
                  <a:tcPr/>
                </a:tc>
              </a:tr>
              <a:tr h="129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http://school#1</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清华大学</a:t>
                      </a:r>
                    </a:p>
                  </a:txBody>
                  <a:tcPr/>
                </a:tc>
              </a:tr>
              <a:tr h="129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http://school#2</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北京大学</a:t>
                      </a:r>
                    </a:p>
                  </a:txBody>
                  <a:tcPr/>
                </a:tc>
              </a:tr>
            </a:tbl>
          </a:graphicData>
        </a:graphic>
      </p:graphicFrame>
      <p:sp>
        <p:nvSpPr>
          <p:cNvPr id="15" name="TextBox 14"/>
          <p:cNvSpPr txBox="1"/>
          <p:nvPr/>
        </p:nvSpPr>
        <p:spPr>
          <a:xfrm>
            <a:off x="6303042" y="4223368"/>
            <a:ext cx="1368152" cy="276999"/>
          </a:xfrm>
          <a:prstGeom prst="rect">
            <a:avLst/>
          </a:prstGeom>
          <a:noFill/>
        </p:spPr>
        <p:txBody>
          <a:bodyPr wrap="square" rtlCol="0">
            <a:spAutoFit/>
          </a:bodyPr>
          <a:lstStyle/>
          <a:p>
            <a:r>
              <a:rPr lang="zh-CN" altLang="en-US" sz="1200" dirty="0"/>
              <a:t>标签</a:t>
            </a:r>
          </a:p>
        </p:txBody>
      </p:sp>
      <p:sp>
        <p:nvSpPr>
          <p:cNvPr id="16" name="矩形 15"/>
          <p:cNvSpPr/>
          <p:nvPr/>
        </p:nvSpPr>
        <p:spPr>
          <a:xfrm>
            <a:off x="642910" y="2357430"/>
            <a:ext cx="5000660" cy="3643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572132" y="2357430"/>
            <a:ext cx="3071834" cy="364333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形标注 18"/>
          <p:cNvSpPr/>
          <p:nvPr/>
        </p:nvSpPr>
        <p:spPr>
          <a:xfrm>
            <a:off x="5857884" y="1857364"/>
            <a:ext cx="857256" cy="357190"/>
          </a:xfrm>
          <a:prstGeom prst="wedgeEllipseCallout">
            <a:avLst>
              <a:gd name="adj1" fmla="val -103934"/>
              <a:gd name="adj2" fmla="val 86314"/>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属性表</a:t>
            </a:r>
            <a:endParaRPr lang="zh-CN" altLang="en-US" sz="1000" dirty="0">
              <a:solidFill>
                <a:schemeClr val="tx1"/>
              </a:solidFill>
            </a:endParaRPr>
          </a:p>
        </p:txBody>
      </p:sp>
      <p:sp>
        <p:nvSpPr>
          <p:cNvPr id="20" name="椭圆形标注 19"/>
          <p:cNvSpPr/>
          <p:nvPr/>
        </p:nvSpPr>
        <p:spPr>
          <a:xfrm>
            <a:off x="7429520" y="1785926"/>
            <a:ext cx="1000132" cy="357190"/>
          </a:xfrm>
          <a:prstGeom prst="wedgeEllipseCallout">
            <a:avLst>
              <a:gd name="adj1" fmla="val -88872"/>
              <a:gd name="adj2" fmla="val 107151"/>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垂直分割</a:t>
            </a:r>
            <a:endParaRPr lang="zh-CN" altLang="en-US" sz="1000" dirty="0">
              <a:solidFill>
                <a:schemeClr val="tx1"/>
              </a:solidFill>
            </a:endParaRPr>
          </a:p>
        </p:txBody>
      </p:sp>
    </p:spTree>
    <p:extLst>
      <p:ext uri="{BB962C8B-B14F-4D97-AF65-F5344CB8AC3E}">
        <p14:creationId xmlns:p14="http://schemas.microsoft.com/office/powerpoint/2010/main" xmlns="" val="3142728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基于</a:t>
            </a:r>
            <a:r>
              <a:rPr lang="en-US" altLang="zh-CN" sz="3600" dirty="0" smtClean="0"/>
              <a:t>RDF</a:t>
            </a:r>
            <a:r>
              <a:rPr lang="zh-CN" altLang="en-US" sz="3600" dirty="0" smtClean="0"/>
              <a:t>的语义搜索优化</a:t>
            </a:r>
            <a:endParaRPr lang="zh-CN" altLang="en-US" sz="36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29190" y="1571612"/>
            <a:ext cx="3845468" cy="32181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285784" y="1500174"/>
            <a:ext cx="4857752" cy="4093428"/>
          </a:xfrm>
          <a:prstGeom prst="rect">
            <a:avLst/>
          </a:prstGeom>
          <a:noFill/>
        </p:spPr>
        <p:txBody>
          <a:bodyPr wrap="square" rtlCol="0">
            <a:spAutoFit/>
          </a:bodyPr>
          <a:lstStyle/>
          <a:p>
            <a:pPr marL="457200" lvl="2">
              <a:buClr>
                <a:schemeClr val="accent1"/>
              </a:buClr>
              <a:buFont typeface="Wingdings" pitchFamily="2" charset="2"/>
              <a:buChar char="l"/>
            </a:pPr>
            <a:r>
              <a:rPr lang="zh-CN" altLang="en-US" sz="2600" dirty="0" smtClean="0"/>
              <a:t>多层次</a:t>
            </a:r>
            <a:r>
              <a:rPr lang="zh-CN" altLang="zh-CN" sz="2600" dirty="0" smtClean="0"/>
              <a:t>缓存</a:t>
            </a:r>
            <a:r>
              <a:rPr lang="zh-CN" altLang="en-US" sz="2600" dirty="0" smtClean="0"/>
              <a:t>优化策略</a:t>
            </a:r>
            <a:endParaRPr lang="en-US" altLang="zh-CN" sz="2600" dirty="0"/>
          </a:p>
          <a:p>
            <a:pPr marL="914400" lvl="3">
              <a:buClr>
                <a:schemeClr val="accent1"/>
              </a:buClr>
              <a:buFont typeface="Wingdings" pitchFamily="2" charset="2"/>
              <a:buChar char="Ø"/>
            </a:pPr>
            <a:r>
              <a:rPr lang="zh-CN" altLang="zh-CN" sz="2000" dirty="0" smtClean="0"/>
              <a:t>第一层预处理了客体的基本属性，并且把它们作为整体以</a:t>
            </a:r>
            <a:r>
              <a:rPr lang="en-US" altLang="zh-CN" sz="2000" dirty="0" err="1" smtClean="0"/>
              <a:t>json</a:t>
            </a:r>
            <a:r>
              <a:rPr lang="zh-CN" altLang="zh-CN" sz="2000" dirty="0" smtClean="0"/>
              <a:t>的方式提前存为客体的数据属性。</a:t>
            </a:r>
            <a:endParaRPr lang="en-US" altLang="zh-CN" sz="2000" dirty="0" smtClean="0"/>
          </a:p>
          <a:p>
            <a:pPr marL="914400" lvl="3">
              <a:buClr>
                <a:schemeClr val="accent1"/>
              </a:buClr>
              <a:buFont typeface="Wingdings" pitchFamily="2" charset="2"/>
              <a:buChar char="Ø"/>
            </a:pPr>
            <a:r>
              <a:rPr lang="zh-CN" altLang="zh-CN" sz="2000" dirty="0" smtClean="0"/>
              <a:t>第二层是对</a:t>
            </a:r>
            <a:r>
              <a:rPr lang="zh-CN" altLang="en-US" sz="2000" dirty="0" smtClean="0"/>
              <a:t>客体</a:t>
            </a:r>
            <a:r>
              <a:rPr lang="zh-CN" altLang="zh-CN" sz="2000" dirty="0" smtClean="0"/>
              <a:t>提前进行分类，打上不同的标签，它减少了翻译成</a:t>
            </a:r>
            <a:r>
              <a:rPr lang="en-US" altLang="zh-CN" sz="2000" dirty="0" smtClean="0"/>
              <a:t>SQL</a:t>
            </a:r>
            <a:r>
              <a:rPr lang="zh-CN" altLang="zh-CN" sz="2000" dirty="0" smtClean="0"/>
              <a:t>的</a:t>
            </a:r>
            <a:r>
              <a:rPr lang="en-US" altLang="zh-CN" sz="2000" dirty="0" smtClean="0"/>
              <a:t>join</a:t>
            </a:r>
            <a:r>
              <a:rPr lang="zh-CN" altLang="zh-CN" sz="2000" dirty="0" smtClean="0"/>
              <a:t>操作。</a:t>
            </a:r>
            <a:endParaRPr lang="en-US" altLang="zh-CN" sz="2000" dirty="0" smtClean="0"/>
          </a:p>
          <a:p>
            <a:pPr marL="914400" lvl="3">
              <a:buClr>
                <a:schemeClr val="accent1"/>
              </a:buClr>
              <a:buFont typeface="Wingdings" pitchFamily="2" charset="2"/>
              <a:buChar char="Ø"/>
            </a:pPr>
            <a:r>
              <a:rPr lang="zh-CN" altLang="zh-CN" sz="2000" dirty="0" smtClean="0"/>
              <a:t>第三层是当启动服务时，将查询结果提前加载到内存中，并建立好索引</a:t>
            </a:r>
            <a:r>
              <a:rPr lang="zh-CN" altLang="zh-CN" dirty="0" smtClean="0"/>
              <a:t>。</a:t>
            </a:r>
            <a:endParaRPr lang="en-US" altLang="zh-CN" dirty="0" smtClean="0"/>
          </a:p>
          <a:p>
            <a:pPr marL="0" lvl="1" indent="0">
              <a:buNone/>
            </a:pPr>
            <a:endParaRPr lang="zh-CN" altLang="zh-CN" dirty="0"/>
          </a:p>
          <a:p>
            <a:endParaRPr lang="zh-CN" altLang="en-US" dirty="0"/>
          </a:p>
          <a:p>
            <a:endParaRPr lang="zh-CN" altLang="en-US" dirty="0"/>
          </a:p>
        </p:txBody>
      </p:sp>
    </p:spTree>
    <p:extLst>
      <p:ext uri="{BB962C8B-B14F-4D97-AF65-F5344CB8AC3E}">
        <p14:creationId xmlns:p14="http://schemas.microsoft.com/office/powerpoint/2010/main" xmlns="" val="3941498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229600" cy="4525963"/>
          </a:xfrm>
        </p:spPr>
        <p:txBody>
          <a:bodyPr>
            <a:normAutofit fontScale="92500" lnSpcReduction="10000"/>
          </a:bodyPr>
          <a:lstStyle/>
          <a:p>
            <a:r>
              <a:rPr lang="zh-CN" altLang="en-US" dirty="0" smtClean="0"/>
              <a:t>研究背景</a:t>
            </a:r>
            <a:endParaRPr lang="en-US" altLang="zh-CN" dirty="0" smtClean="0"/>
          </a:p>
          <a:p>
            <a:pPr lvl="1">
              <a:buFont typeface="Wingdings" pitchFamily="2" charset="2"/>
              <a:buChar char="ü"/>
            </a:pPr>
            <a:r>
              <a:rPr lang="zh-CN" altLang="en-US" dirty="0" smtClean="0"/>
              <a:t>选题意义</a:t>
            </a:r>
            <a:endParaRPr lang="en-US" altLang="zh-CN" dirty="0" smtClean="0"/>
          </a:p>
          <a:p>
            <a:pPr lvl="1">
              <a:buFont typeface="Wingdings" pitchFamily="2" charset="2"/>
              <a:buChar char="ü"/>
            </a:pPr>
            <a:r>
              <a:rPr lang="zh-CN" altLang="en-US" dirty="0" smtClean="0"/>
              <a:t>相关</a:t>
            </a:r>
            <a:r>
              <a:rPr lang="zh-CN" altLang="en-US" dirty="0" smtClean="0"/>
              <a:t>技术</a:t>
            </a:r>
            <a:endParaRPr lang="en-US" altLang="zh-CN" dirty="0" smtClean="0"/>
          </a:p>
          <a:p>
            <a:r>
              <a:rPr lang="zh-CN" altLang="en-US" dirty="0" smtClean="0"/>
              <a:t>研究内容与解决方案</a:t>
            </a:r>
            <a:endParaRPr lang="en-US" altLang="zh-CN" dirty="0" smtClean="0"/>
          </a:p>
          <a:p>
            <a:pPr lvl="1">
              <a:buFont typeface="Wingdings" pitchFamily="2" charset="2"/>
              <a:buChar char="ü"/>
            </a:pPr>
            <a:r>
              <a:rPr lang="zh-CN" altLang="en-US" dirty="0" smtClean="0"/>
              <a:t>研究问题</a:t>
            </a:r>
            <a:endParaRPr lang="en-US" altLang="zh-CN" dirty="0" smtClean="0"/>
          </a:p>
          <a:p>
            <a:pPr lvl="2">
              <a:buClr>
                <a:schemeClr val="accent1"/>
              </a:buClr>
              <a:buFont typeface="Arial" pitchFamily="34" charset="0"/>
              <a:buChar char="•"/>
            </a:pPr>
            <a:r>
              <a:rPr lang="zh-CN" altLang="en-US" dirty="0" smtClean="0"/>
              <a:t>如何构建知识库</a:t>
            </a:r>
            <a:endParaRPr lang="en-US" altLang="zh-CN" dirty="0" smtClean="0"/>
          </a:p>
          <a:p>
            <a:pPr lvl="2">
              <a:buClr>
                <a:schemeClr val="accent1"/>
              </a:buClr>
              <a:buFont typeface="Arial" pitchFamily="34" charset="0"/>
              <a:buChar char="•"/>
            </a:pPr>
            <a:r>
              <a:rPr lang="zh-CN" altLang="en-US" dirty="0" smtClean="0"/>
              <a:t>如何进行语义搜索</a:t>
            </a:r>
            <a:endParaRPr lang="en-US" altLang="zh-CN" dirty="0" smtClean="0"/>
          </a:p>
          <a:p>
            <a:pPr lvl="1">
              <a:buFont typeface="Wingdings" pitchFamily="2" charset="2"/>
              <a:buChar char="ü"/>
            </a:pPr>
            <a:r>
              <a:rPr lang="zh-CN" altLang="en-US" dirty="0" smtClean="0"/>
              <a:t>关键研究点</a:t>
            </a:r>
            <a:endParaRPr lang="en-US" altLang="zh-CN" dirty="0" smtClean="0"/>
          </a:p>
          <a:p>
            <a:pPr lvl="2">
              <a:buClr>
                <a:schemeClr val="accent1"/>
              </a:buClr>
              <a:buFont typeface="Arial" pitchFamily="34" charset="0"/>
              <a:buChar char="•"/>
            </a:pPr>
            <a:r>
              <a:rPr lang="zh-CN" altLang="zh-CN" dirty="0" smtClean="0"/>
              <a:t>基于模式和领域知识分词技术的知识提取</a:t>
            </a:r>
            <a:endParaRPr lang="en-US" altLang="zh-CN" dirty="0" smtClean="0"/>
          </a:p>
          <a:p>
            <a:pPr lvl="2">
              <a:buClr>
                <a:schemeClr val="accent1"/>
              </a:buClr>
              <a:buFont typeface="Arial" pitchFamily="34" charset="0"/>
              <a:buChar char="•"/>
            </a:pPr>
            <a:r>
              <a:rPr lang="zh-CN" altLang="zh-CN" dirty="0" smtClean="0"/>
              <a:t>可定制的基于标签的知识组织方式</a:t>
            </a:r>
            <a:endParaRPr lang="en-US" altLang="zh-CN" dirty="0" smtClean="0"/>
          </a:p>
          <a:p>
            <a:pPr lvl="2">
              <a:buClr>
                <a:schemeClr val="accent1"/>
              </a:buClr>
              <a:buFont typeface="Arial" pitchFamily="34" charset="0"/>
              <a:buChar char="•"/>
            </a:pPr>
            <a:r>
              <a:rPr lang="zh-CN" altLang="zh-CN" dirty="0" smtClean="0"/>
              <a:t>语义搜索的优化</a:t>
            </a:r>
            <a:endParaRPr lang="en-US" altLang="zh-CN" dirty="0" smtClean="0"/>
          </a:p>
          <a:p>
            <a:r>
              <a:rPr lang="zh-CN" altLang="en-US" dirty="0" smtClean="0">
                <a:solidFill>
                  <a:srgbClr val="FF0000"/>
                </a:solidFill>
              </a:rPr>
              <a:t>智能简历搜索系统的设计与实现</a:t>
            </a:r>
            <a:endParaRPr lang="en-US" altLang="zh-CN" dirty="0" smtClean="0">
              <a:solidFill>
                <a:srgbClr val="FF0000"/>
              </a:solidFill>
            </a:endParaRPr>
          </a:p>
          <a:p>
            <a:r>
              <a:rPr lang="zh-CN" altLang="en-US" dirty="0" smtClean="0"/>
              <a:t>总结与下一步工作</a:t>
            </a:r>
            <a:endParaRPr lang="zh-CN" altLang="en-US" dirty="0"/>
          </a:p>
        </p:txBody>
      </p:sp>
      <p:sp>
        <p:nvSpPr>
          <p:cNvPr id="2" name="标题 1"/>
          <p:cNvSpPr>
            <a:spLocks noGrp="1"/>
          </p:cNvSpPr>
          <p:nvPr>
            <p:ph type="title"/>
          </p:nvPr>
        </p:nvSpPr>
        <p:spPr/>
        <p:txBody>
          <a:bodyPr>
            <a:normAutofit/>
          </a:bodyPr>
          <a:lstStyle/>
          <a:p>
            <a:pPr algn="l"/>
            <a:r>
              <a:rPr lang="zh-CN" altLang="en-US" sz="3600" dirty="0" smtClean="0"/>
              <a:t>提纲</a:t>
            </a:r>
            <a:endParaRPr lang="zh-CN" altLang="en-US" sz="3600" dirty="0"/>
          </a:p>
        </p:txBody>
      </p:sp>
    </p:spTree>
    <p:extLst>
      <p:ext uri="{BB962C8B-B14F-4D97-AF65-F5344CB8AC3E}">
        <p14:creationId xmlns:p14="http://schemas.microsoft.com/office/powerpoint/2010/main" xmlns="" val="1533318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00174"/>
            <a:ext cx="4500594" cy="4721431"/>
          </a:xfrm>
        </p:spPr>
        <p:txBody>
          <a:bodyPr>
            <a:normAutofit fontScale="47500" lnSpcReduction="20000"/>
          </a:bodyPr>
          <a:lstStyle/>
          <a:p>
            <a:pPr lvl="0">
              <a:buFont typeface="Wingdings" pitchFamily="2" charset="2"/>
              <a:buChar char="l"/>
            </a:pPr>
            <a:r>
              <a:rPr lang="zh-CN" altLang="zh-CN" sz="4200" b="1" dirty="0" smtClean="0"/>
              <a:t>用户交互模块</a:t>
            </a:r>
            <a:endParaRPr lang="zh-CN" altLang="zh-CN" sz="4200" dirty="0" smtClean="0"/>
          </a:p>
          <a:p>
            <a:pPr lvl="1">
              <a:buFont typeface="Wingdings" pitchFamily="2" charset="2"/>
              <a:buChar char="Ø"/>
            </a:pPr>
            <a:r>
              <a:rPr lang="zh-CN" altLang="zh-CN" sz="3000" dirty="0" smtClean="0"/>
              <a:t>该模块采用</a:t>
            </a:r>
            <a:r>
              <a:rPr lang="en-US" altLang="zh-CN" sz="3000" dirty="0" err="1" smtClean="0"/>
              <a:t>freeMarker</a:t>
            </a:r>
            <a:r>
              <a:rPr lang="zh-CN" altLang="zh-CN" sz="3000" dirty="0" smtClean="0"/>
              <a:t>模板引擎生成前端</a:t>
            </a:r>
            <a:r>
              <a:rPr lang="en-US" altLang="zh-CN" sz="3000" dirty="0" smtClean="0"/>
              <a:t>HTML</a:t>
            </a:r>
            <a:r>
              <a:rPr lang="zh-CN" altLang="zh-CN" sz="3000" dirty="0" smtClean="0"/>
              <a:t>页面</a:t>
            </a:r>
            <a:endParaRPr lang="en-US" altLang="zh-CN" sz="3000" dirty="0" smtClean="0"/>
          </a:p>
          <a:p>
            <a:pPr lvl="0">
              <a:buFont typeface="Wingdings" pitchFamily="2" charset="2"/>
              <a:buChar char="l"/>
            </a:pPr>
            <a:r>
              <a:rPr lang="zh-CN" altLang="zh-CN" sz="4200" b="1" dirty="0" smtClean="0"/>
              <a:t>关系型数据到</a:t>
            </a:r>
            <a:r>
              <a:rPr lang="en-US" altLang="zh-CN" sz="4200" b="1" dirty="0" smtClean="0"/>
              <a:t>RDF</a:t>
            </a:r>
            <a:r>
              <a:rPr lang="zh-CN" altLang="zh-CN" sz="4200" b="1" dirty="0" smtClean="0"/>
              <a:t>数据的映射模块</a:t>
            </a:r>
            <a:endParaRPr lang="zh-CN" altLang="zh-CN" sz="4200" dirty="0" smtClean="0"/>
          </a:p>
          <a:p>
            <a:pPr lvl="1">
              <a:buFont typeface="Wingdings" pitchFamily="2" charset="2"/>
              <a:buChar char="Ø"/>
            </a:pPr>
            <a:r>
              <a:rPr lang="zh-CN" altLang="zh-CN" sz="3000" dirty="0" smtClean="0"/>
              <a:t>将存储在关系型数据库中的简历信息转换成</a:t>
            </a:r>
            <a:r>
              <a:rPr lang="en-US" altLang="zh-CN" sz="3000" dirty="0" smtClean="0"/>
              <a:t>RDF</a:t>
            </a:r>
            <a:r>
              <a:rPr lang="zh-CN" altLang="zh-CN" sz="3000" dirty="0" smtClean="0"/>
              <a:t>数据文件</a:t>
            </a:r>
            <a:endParaRPr lang="en-US" altLang="zh-CN" sz="3000" dirty="0" smtClean="0"/>
          </a:p>
          <a:p>
            <a:pPr lvl="0">
              <a:buFont typeface="Wingdings" pitchFamily="2" charset="2"/>
              <a:buChar char="l"/>
            </a:pPr>
            <a:r>
              <a:rPr lang="zh-CN" altLang="zh-CN" sz="4200" b="1" dirty="0" smtClean="0"/>
              <a:t>知识管理模块</a:t>
            </a:r>
            <a:endParaRPr lang="zh-CN" altLang="zh-CN" sz="4200" dirty="0" smtClean="0"/>
          </a:p>
          <a:p>
            <a:pPr lvl="1">
              <a:buFont typeface="Wingdings" pitchFamily="2" charset="2"/>
              <a:buChar char="Ø"/>
            </a:pPr>
            <a:r>
              <a:rPr lang="zh-CN" altLang="zh-CN" sz="3000" dirty="0" smtClean="0"/>
              <a:t>为用户提供数据管理，用户管理，规则库维护，知识库维护以及语义搜索等功能。</a:t>
            </a:r>
            <a:endParaRPr lang="en-US" altLang="zh-CN" sz="3000" dirty="0" smtClean="0"/>
          </a:p>
          <a:p>
            <a:pPr lvl="1">
              <a:buFont typeface="Wingdings" pitchFamily="2" charset="2"/>
              <a:buChar char="Ø"/>
            </a:pPr>
            <a:r>
              <a:rPr lang="zh-CN" altLang="zh-CN" sz="3000" dirty="0" smtClean="0"/>
              <a:t>数据管理</a:t>
            </a:r>
            <a:r>
              <a:rPr lang="zh-CN" altLang="en-US" sz="3000" dirty="0" smtClean="0"/>
              <a:t>：</a:t>
            </a:r>
            <a:r>
              <a:rPr lang="en-US" altLang="zh-CN" sz="3000" dirty="0" smtClean="0"/>
              <a:t>RDF</a:t>
            </a:r>
            <a:r>
              <a:rPr lang="zh-CN" altLang="zh-CN" sz="3000" dirty="0" smtClean="0"/>
              <a:t>数据的导入导出</a:t>
            </a:r>
            <a:endParaRPr lang="en-US" altLang="zh-CN" sz="3000" dirty="0" smtClean="0"/>
          </a:p>
          <a:p>
            <a:pPr lvl="1">
              <a:buFont typeface="Wingdings" pitchFamily="2" charset="2"/>
              <a:buChar char="Ø"/>
            </a:pPr>
            <a:r>
              <a:rPr lang="zh-CN" altLang="zh-CN" sz="3000" dirty="0" smtClean="0"/>
              <a:t>用户管理</a:t>
            </a:r>
            <a:r>
              <a:rPr lang="zh-CN" altLang="en-US" sz="3000" dirty="0" smtClean="0"/>
              <a:t>：</a:t>
            </a:r>
            <a:r>
              <a:rPr lang="zh-CN" altLang="zh-CN" sz="3000" dirty="0" smtClean="0"/>
              <a:t>用户的创建，编辑，删除以及权限的管理</a:t>
            </a:r>
            <a:endParaRPr lang="en-US" altLang="zh-CN" sz="3000" dirty="0" smtClean="0"/>
          </a:p>
          <a:p>
            <a:pPr lvl="1">
              <a:buFont typeface="Wingdings" pitchFamily="2" charset="2"/>
              <a:buChar char="Ø"/>
            </a:pPr>
            <a:r>
              <a:rPr lang="zh-CN" altLang="zh-CN" sz="3000" dirty="0" smtClean="0"/>
              <a:t>规则库维护</a:t>
            </a:r>
            <a:r>
              <a:rPr lang="zh-CN" altLang="en-US" sz="3000" dirty="0" smtClean="0"/>
              <a:t>：</a:t>
            </a:r>
            <a:r>
              <a:rPr lang="zh-CN" altLang="zh-CN" sz="3000" dirty="0" smtClean="0"/>
              <a:t>标签的管理功能</a:t>
            </a:r>
            <a:endParaRPr lang="en-US" altLang="zh-CN" sz="3000" dirty="0" smtClean="0"/>
          </a:p>
          <a:p>
            <a:pPr lvl="1">
              <a:buFont typeface="Wingdings" pitchFamily="2" charset="2"/>
              <a:buChar char="Ø"/>
            </a:pPr>
            <a:r>
              <a:rPr lang="zh-CN" altLang="zh-CN" sz="3000" dirty="0" smtClean="0"/>
              <a:t>知识库维护</a:t>
            </a:r>
            <a:r>
              <a:rPr lang="zh-CN" altLang="en-US" sz="3000" dirty="0" smtClean="0"/>
              <a:t>：</a:t>
            </a:r>
            <a:r>
              <a:rPr lang="zh-CN" altLang="zh-CN" sz="3000" dirty="0" smtClean="0"/>
              <a:t>类，实例以及属性的编辑和管理功能</a:t>
            </a:r>
            <a:endParaRPr lang="en-US" altLang="zh-CN" sz="3000" dirty="0" smtClean="0"/>
          </a:p>
          <a:p>
            <a:pPr lvl="1">
              <a:buFont typeface="Wingdings" pitchFamily="2" charset="2"/>
              <a:buChar char="Ø"/>
            </a:pPr>
            <a:r>
              <a:rPr lang="zh-CN" altLang="zh-CN" sz="3000" dirty="0" smtClean="0"/>
              <a:t>语义搜索</a:t>
            </a:r>
            <a:r>
              <a:rPr lang="zh-CN" altLang="en-US" sz="3000" dirty="0" smtClean="0"/>
              <a:t>：</a:t>
            </a:r>
            <a:r>
              <a:rPr lang="zh-CN" altLang="zh-CN" sz="3000" dirty="0" smtClean="0"/>
              <a:t>对简历信息的语义搜索功能</a:t>
            </a:r>
            <a:endParaRPr lang="en-US" altLang="zh-CN" sz="3000" dirty="0" smtClean="0"/>
          </a:p>
          <a:p>
            <a:pPr lvl="0">
              <a:buFont typeface="Wingdings" pitchFamily="2" charset="2"/>
              <a:buChar char="l"/>
            </a:pPr>
            <a:r>
              <a:rPr lang="zh-CN" altLang="zh-CN" sz="4200" b="1" dirty="0" smtClean="0"/>
              <a:t>知识引擎模块</a:t>
            </a:r>
            <a:endParaRPr lang="zh-CN" altLang="zh-CN" sz="4200" dirty="0" smtClean="0"/>
          </a:p>
          <a:p>
            <a:pPr lvl="1">
              <a:buFont typeface="Wingdings" pitchFamily="2" charset="2"/>
              <a:buChar char="Ø"/>
            </a:pPr>
            <a:r>
              <a:rPr lang="zh-CN" altLang="zh-CN" sz="3000" dirty="0" smtClean="0"/>
              <a:t>该模块主要是为上层的知识管理模块提供底层</a:t>
            </a:r>
            <a:r>
              <a:rPr lang="en-US" altLang="zh-CN" sz="3000" dirty="0" err="1" smtClean="0"/>
              <a:t>Mysql</a:t>
            </a:r>
            <a:r>
              <a:rPr lang="zh-CN" altLang="zh-CN" sz="3000" dirty="0" smtClean="0"/>
              <a:t>数据库管理查询的接口，主要包括</a:t>
            </a:r>
            <a:r>
              <a:rPr lang="en-US" altLang="zh-CN" sz="3000" dirty="0" smtClean="0"/>
              <a:t>RDF</a:t>
            </a:r>
            <a:r>
              <a:rPr lang="zh-CN" altLang="zh-CN" sz="3000" dirty="0" smtClean="0"/>
              <a:t>内容及配置服务模块以及</a:t>
            </a:r>
            <a:r>
              <a:rPr lang="en-US" altLang="zh-CN" sz="3000" dirty="0" smtClean="0"/>
              <a:t>SPARQL</a:t>
            </a:r>
            <a:r>
              <a:rPr lang="zh-CN" altLang="zh-CN" sz="3000" dirty="0" smtClean="0"/>
              <a:t>搜索引擎功能。</a:t>
            </a:r>
            <a:endParaRPr lang="en-US" altLang="zh-CN" sz="3000" dirty="0" smtClean="0"/>
          </a:p>
        </p:txBody>
      </p:sp>
      <p:sp>
        <p:nvSpPr>
          <p:cNvPr id="2" name="标题 1"/>
          <p:cNvSpPr>
            <a:spLocks noGrp="1"/>
          </p:cNvSpPr>
          <p:nvPr>
            <p:ph type="title"/>
          </p:nvPr>
        </p:nvSpPr>
        <p:spPr>
          <a:xfrm>
            <a:off x="395536" y="230816"/>
            <a:ext cx="8229600" cy="1143000"/>
          </a:xfrm>
        </p:spPr>
        <p:txBody>
          <a:bodyPr>
            <a:normAutofit/>
          </a:bodyPr>
          <a:lstStyle/>
          <a:p>
            <a:r>
              <a:rPr lang="zh-CN" altLang="en-US" sz="3600" dirty="0" smtClean="0"/>
              <a:t>智能简历搜索系统的总体架构</a:t>
            </a:r>
            <a:endParaRPr lang="zh-CN" altLang="en-US" sz="3600"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78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78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Picture 12"/>
          <p:cNvGraphicFramePr>
            <a:graphicFrameLocks noChangeAspect="1"/>
          </p:cNvGraphicFramePr>
          <p:nvPr/>
        </p:nvGraphicFramePr>
        <p:xfrm>
          <a:off x="4429124" y="1785926"/>
          <a:ext cx="4286280" cy="3586217"/>
        </p:xfrm>
        <a:graphic>
          <a:graphicData uri="http://schemas.openxmlformats.org/presentationml/2006/ole">
            <p:oleObj spid="_x0000_s77833" name="Visio" r:id="rId4" imgW="5975640" imgH="3917201" progId="Visio.Drawing.11">
              <p:embed/>
            </p:oleObj>
          </a:graphicData>
        </a:graphic>
      </p:graphicFrame>
    </p:spTree>
    <p:extLst>
      <p:ext uri="{BB962C8B-B14F-4D97-AF65-F5344CB8AC3E}">
        <p14:creationId xmlns:p14="http://schemas.microsoft.com/office/powerpoint/2010/main" xmlns="" val="895937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5357850"/>
          </a:xfrm>
        </p:spPr>
        <p:txBody>
          <a:bodyPr>
            <a:normAutofit/>
          </a:bodyPr>
          <a:lstStyle/>
          <a:p>
            <a:pPr marL="0" indent="0">
              <a:buFont typeface="Wingdings" pitchFamily="2" charset="2"/>
              <a:buChar char="l"/>
            </a:pPr>
            <a:r>
              <a:rPr lang="zh-CN" altLang="en-US" sz="2400" dirty="0" smtClean="0"/>
              <a:t>由关系型数据库到</a:t>
            </a:r>
            <a:r>
              <a:rPr lang="en-US" altLang="zh-CN" sz="2400" dirty="0" smtClean="0"/>
              <a:t>XML</a:t>
            </a:r>
            <a:r>
              <a:rPr lang="zh-CN" altLang="en-US" sz="2400" dirty="0" smtClean="0"/>
              <a:t>文件转换</a:t>
            </a:r>
            <a:endParaRPr lang="en-US" altLang="zh-CN" sz="2800" dirty="0" smtClean="0"/>
          </a:p>
          <a:p>
            <a:pPr marL="0" indent="0">
              <a:buFont typeface="Wingdings" pitchFamily="2" charset="2"/>
              <a:buChar char="l"/>
            </a:pPr>
            <a:r>
              <a:rPr lang="zh-CN" altLang="en-US" sz="2400" dirty="0" smtClean="0"/>
              <a:t>由</a:t>
            </a:r>
            <a:r>
              <a:rPr lang="en-US" altLang="zh-CN" sz="2400" dirty="0" smtClean="0"/>
              <a:t>XML</a:t>
            </a:r>
            <a:r>
              <a:rPr lang="zh-CN" altLang="en-US" sz="2400" dirty="0" smtClean="0"/>
              <a:t>文件到</a:t>
            </a:r>
            <a:r>
              <a:rPr lang="en-US" altLang="zh-CN" sz="2400" dirty="0" smtClean="0"/>
              <a:t>RDF</a:t>
            </a:r>
            <a:r>
              <a:rPr lang="zh-CN" altLang="en-US" sz="2400" dirty="0" smtClean="0"/>
              <a:t>文件转换</a:t>
            </a:r>
            <a:endParaRPr lang="en-US" altLang="zh-CN" sz="2400" dirty="0" smtClean="0"/>
          </a:p>
          <a:p>
            <a:pPr marL="256032" lvl="1" indent="0">
              <a:buNone/>
            </a:pPr>
            <a:r>
              <a:rPr lang="zh-CN" altLang="en-US" sz="1400" dirty="0" smtClean="0"/>
              <a:t>算法流程图如下：</a:t>
            </a:r>
            <a:endParaRPr lang="en-US" altLang="zh-CN" sz="1400" dirty="0" smtClean="0"/>
          </a:p>
          <a:p>
            <a:pPr marL="256032" lvl="1" indent="0">
              <a:buNone/>
            </a:pPr>
            <a:endParaRPr lang="en-US" altLang="zh-CN" sz="2000" dirty="0" smtClean="0"/>
          </a:p>
          <a:p>
            <a:pPr marL="256032" lvl="1" indent="0">
              <a:buNone/>
            </a:pPr>
            <a:endParaRPr lang="en-US" altLang="zh-CN" sz="2000" dirty="0" smtClean="0"/>
          </a:p>
          <a:p>
            <a:pPr marL="256032" lvl="1" indent="0">
              <a:buNone/>
            </a:pPr>
            <a:endParaRPr lang="en-US" altLang="zh-CN" sz="2000" dirty="0" smtClean="0"/>
          </a:p>
          <a:p>
            <a:pPr marL="256032" lvl="1" indent="0">
              <a:buNone/>
            </a:pPr>
            <a:endParaRPr lang="en-US" altLang="zh-CN" sz="2000" dirty="0" smtClean="0"/>
          </a:p>
          <a:p>
            <a:pPr marL="256032" lvl="1" indent="0">
              <a:buNone/>
            </a:pPr>
            <a:endParaRPr lang="en-US" altLang="zh-CN" sz="2000" dirty="0" smtClean="0"/>
          </a:p>
          <a:p>
            <a:pPr marL="256032" lvl="1" indent="0">
              <a:buNone/>
            </a:pPr>
            <a:endParaRPr lang="en-US" altLang="zh-CN" sz="2000" dirty="0" smtClean="0"/>
          </a:p>
          <a:p>
            <a:pPr marL="256032" lvl="1" indent="0">
              <a:buNone/>
            </a:pPr>
            <a:endParaRPr lang="en-US" altLang="zh-CN" sz="2000" dirty="0" smtClean="0"/>
          </a:p>
          <a:p>
            <a:pPr marL="0" indent="0">
              <a:buFont typeface="Wingdings" pitchFamily="2" charset="2"/>
              <a:buChar char="l"/>
            </a:pPr>
            <a:r>
              <a:rPr lang="en-US" altLang="zh-CN" sz="2400" dirty="0" err="1" smtClean="0"/>
              <a:t>rdf</a:t>
            </a:r>
            <a:r>
              <a:rPr lang="zh-CN" altLang="zh-CN" sz="2400" dirty="0" smtClean="0"/>
              <a:t>文件的上传</a:t>
            </a:r>
            <a:endParaRPr lang="en-US" altLang="zh-CN" sz="2400" dirty="0" smtClean="0"/>
          </a:p>
          <a:p>
            <a:pPr marL="256032" lvl="1" indent="0">
              <a:buFont typeface="Wingdings" pitchFamily="2" charset="2"/>
              <a:buChar char="Ø"/>
            </a:pPr>
            <a:r>
              <a:rPr lang="zh-CN" altLang="zh-CN" sz="1600" dirty="0" smtClean="0"/>
              <a:t>由</a:t>
            </a:r>
            <a:r>
              <a:rPr lang="en-US" altLang="zh-CN" sz="1600" dirty="0" err="1" smtClean="0"/>
              <a:t>RDFUploadController</a:t>
            </a:r>
            <a:r>
              <a:rPr lang="zh-CN" altLang="zh-CN" sz="1600" dirty="0" smtClean="0"/>
              <a:t>类负责处理</a:t>
            </a:r>
            <a:endParaRPr lang="en-US" altLang="zh-CN" sz="1600" dirty="0" smtClean="0"/>
          </a:p>
        </p:txBody>
      </p:sp>
      <p:sp>
        <p:nvSpPr>
          <p:cNvPr id="2" name="标题 1"/>
          <p:cNvSpPr>
            <a:spLocks noGrp="1"/>
          </p:cNvSpPr>
          <p:nvPr>
            <p:ph type="title"/>
          </p:nvPr>
        </p:nvSpPr>
        <p:spPr/>
        <p:txBody>
          <a:bodyPr>
            <a:normAutofit/>
          </a:bodyPr>
          <a:lstStyle/>
          <a:p>
            <a:pPr lvl="0"/>
            <a:r>
              <a:rPr lang="zh-CN" altLang="en-US" sz="3600" dirty="0" smtClean="0"/>
              <a:t>数据管理模块的实现</a:t>
            </a:r>
            <a:endParaRPr lang="en-US" altLang="zh-CN" sz="3600" dirty="0" smtClean="0"/>
          </a:p>
        </p:txBody>
      </p:sp>
      <p:sp>
        <p:nvSpPr>
          <p:cNvPr id="18" name="矩形 17"/>
          <p:cNvSpPr/>
          <p:nvPr/>
        </p:nvSpPr>
        <p:spPr>
          <a:xfrm>
            <a:off x="4643438" y="1643050"/>
            <a:ext cx="2000264" cy="27860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r>
              <a:rPr lang="zh-CN" altLang="en-US" sz="1200" dirty="0" smtClean="0">
                <a:solidFill>
                  <a:schemeClr val="tx1"/>
                </a:solidFill>
              </a:rPr>
              <a:t>关系数据库</a:t>
            </a:r>
            <a:endParaRPr lang="zh-CN" altLang="en-US" sz="1200" dirty="0">
              <a:solidFill>
                <a:schemeClr val="tx1"/>
              </a:solidFill>
            </a:endParaRPr>
          </a:p>
        </p:txBody>
      </p:sp>
      <p:sp>
        <p:nvSpPr>
          <p:cNvPr id="20" name="椭圆 19"/>
          <p:cNvSpPr/>
          <p:nvPr/>
        </p:nvSpPr>
        <p:spPr>
          <a:xfrm>
            <a:off x="4786314" y="1714488"/>
            <a:ext cx="1714512" cy="15716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p>
          <a:p>
            <a:pPr algn="ctr"/>
            <a:endParaRPr lang="en-US" altLang="zh-CN" sz="1200" dirty="0" smtClean="0">
              <a:solidFill>
                <a:schemeClr val="tx1"/>
              </a:solidFill>
            </a:endParaRPr>
          </a:p>
          <a:p>
            <a:pPr algn="ctr"/>
            <a:endParaRPr lang="en-US" altLang="zh-CN" sz="1200" dirty="0" smtClean="0">
              <a:solidFill>
                <a:schemeClr val="tx1"/>
              </a:solidFill>
            </a:endParaRPr>
          </a:p>
          <a:p>
            <a:pPr algn="ctr"/>
            <a:r>
              <a:rPr lang="zh-CN" altLang="en-US" sz="1200" dirty="0" smtClean="0">
                <a:solidFill>
                  <a:schemeClr val="tx1"/>
                </a:solidFill>
              </a:rPr>
              <a:t>关系数据库模式</a:t>
            </a:r>
            <a:endParaRPr lang="zh-CN" altLang="en-US" sz="1200" dirty="0">
              <a:solidFill>
                <a:schemeClr val="tx1"/>
              </a:solidFill>
            </a:endParaRPr>
          </a:p>
        </p:txBody>
      </p:sp>
      <p:sp>
        <p:nvSpPr>
          <p:cNvPr id="21" name="椭圆 20"/>
          <p:cNvSpPr/>
          <p:nvPr/>
        </p:nvSpPr>
        <p:spPr>
          <a:xfrm>
            <a:off x="5000628" y="1857364"/>
            <a:ext cx="1285884" cy="100013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smtClean="0"/>
          </a:p>
          <a:p>
            <a:pPr algn="ctr"/>
            <a:endParaRPr lang="en-US" altLang="zh-CN" sz="1200" dirty="0" smtClean="0"/>
          </a:p>
          <a:p>
            <a:pPr algn="ctr"/>
            <a:endParaRPr lang="en-US" altLang="zh-CN" sz="1200" dirty="0" smtClean="0">
              <a:solidFill>
                <a:schemeClr val="tx1"/>
              </a:solidFill>
            </a:endParaRPr>
          </a:p>
          <a:p>
            <a:pPr algn="ctr"/>
            <a:endParaRPr lang="en-US" altLang="zh-CN" sz="1200" dirty="0" smtClean="0">
              <a:solidFill>
                <a:schemeClr val="tx1"/>
              </a:solidFill>
            </a:endParaRPr>
          </a:p>
          <a:p>
            <a:pPr algn="ctr"/>
            <a:r>
              <a:rPr lang="zh-CN" altLang="en-US" sz="1200" dirty="0" smtClean="0">
                <a:solidFill>
                  <a:schemeClr val="tx1"/>
                </a:solidFill>
              </a:rPr>
              <a:t>表</a:t>
            </a:r>
            <a:r>
              <a:rPr lang="en-US" altLang="zh-CN" sz="1200" dirty="0" smtClean="0">
                <a:solidFill>
                  <a:schemeClr val="tx1"/>
                </a:solidFill>
              </a:rPr>
              <a:t>(Table)</a:t>
            </a:r>
            <a:endParaRPr lang="zh-CN" altLang="en-US" sz="1200" dirty="0">
              <a:solidFill>
                <a:schemeClr val="tx1"/>
              </a:solidFill>
            </a:endParaRPr>
          </a:p>
        </p:txBody>
      </p:sp>
      <p:sp>
        <p:nvSpPr>
          <p:cNvPr id="22" name="椭圆 21"/>
          <p:cNvSpPr/>
          <p:nvPr/>
        </p:nvSpPr>
        <p:spPr>
          <a:xfrm>
            <a:off x="5143504" y="2000240"/>
            <a:ext cx="1000132" cy="57150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 字段（</a:t>
            </a:r>
            <a:r>
              <a:rPr lang="en-US" altLang="zh-CN" sz="1200" dirty="0" smtClean="0">
                <a:solidFill>
                  <a:schemeClr val="tx1"/>
                </a:solidFill>
              </a:rPr>
              <a:t>Field</a:t>
            </a:r>
            <a:r>
              <a:rPr lang="zh-CN" altLang="en-US" sz="1200" dirty="0" smtClean="0">
                <a:solidFill>
                  <a:schemeClr val="tx1"/>
                </a:solidFill>
              </a:rPr>
              <a:t>）</a:t>
            </a:r>
            <a:endParaRPr lang="zh-CN" altLang="en-US" sz="1200" dirty="0">
              <a:solidFill>
                <a:schemeClr val="tx1"/>
              </a:solidFill>
            </a:endParaRPr>
          </a:p>
        </p:txBody>
      </p:sp>
      <p:sp>
        <p:nvSpPr>
          <p:cNvPr id="23" name="椭圆 22"/>
          <p:cNvSpPr/>
          <p:nvPr/>
        </p:nvSpPr>
        <p:spPr>
          <a:xfrm>
            <a:off x="4929190" y="3571876"/>
            <a:ext cx="1571636" cy="4286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关系数据库值</a:t>
            </a:r>
            <a:endParaRPr lang="zh-CN" altLang="en-US" sz="1200" dirty="0">
              <a:solidFill>
                <a:schemeClr val="tx1"/>
              </a:solidFill>
            </a:endParaRPr>
          </a:p>
        </p:txBody>
      </p:sp>
      <p:sp>
        <p:nvSpPr>
          <p:cNvPr id="24" name="矩形 23"/>
          <p:cNvSpPr/>
          <p:nvPr/>
        </p:nvSpPr>
        <p:spPr>
          <a:xfrm>
            <a:off x="6929454" y="1643050"/>
            <a:ext cx="2000264" cy="27860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sz="1200" dirty="0" smtClean="0">
                <a:solidFill>
                  <a:schemeClr val="tx1"/>
                </a:solidFill>
              </a:rPr>
              <a:t>RDF</a:t>
            </a:r>
            <a:r>
              <a:rPr lang="zh-CN" altLang="en-US" sz="1200" dirty="0" smtClean="0">
                <a:solidFill>
                  <a:schemeClr val="tx1"/>
                </a:solidFill>
              </a:rPr>
              <a:t>数据模型</a:t>
            </a:r>
            <a:endParaRPr lang="zh-CN" altLang="en-US" sz="1200" dirty="0">
              <a:solidFill>
                <a:schemeClr val="tx1"/>
              </a:solidFill>
            </a:endParaRPr>
          </a:p>
        </p:txBody>
      </p:sp>
      <p:sp>
        <p:nvSpPr>
          <p:cNvPr id="25" name="椭圆 24"/>
          <p:cNvSpPr/>
          <p:nvPr/>
        </p:nvSpPr>
        <p:spPr>
          <a:xfrm>
            <a:off x="7072330" y="1714488"/>
            <a:ext cx="1714512" cy="15716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r>
              <a:rPr lang="en-US" altLang="zh-CN" sz="1200" dirty="0" smtClean="0">
                <a:solidFill>
                  <a:schemeClr val="tx1"/>
                </a:solidFill>
              </a:rPr>
              <a:t>RDF</a:t>
            </a:r>
            <a:r>
              <a:rPr lang="zh-CN" altLang="en-US" sz="1200" dirty="0" smtClean="0">
                <a:solidFill>
                  <a:schemeClr val="tx1"/>
                </a:solidFill>
              </a:rPr>
              <a:t>模式</a:t>
            </a:r>
            <a:endParaRPr lang="zh-CN" altLang="en-US" sz="1200" dirty="0">
              <a:solidFill>
                <a:schemeClr val="tx1"/>
              </a:solidFill>
            </a:endParaRPr>
          </a:p>
        </p:txBody>
      </p:sp>
      <p:sp>
        <p:nvSpPr>
          <p:cNvPr id="26" name="椭圆 25"/>
          <p:cNvSpPr/>
          <p:nvPr/>
        </p:nvSpPr>
        <p:spPr>
          <a:xfrm>
            <a:off x="7286644" y="1857364"/>
            <a:ext cx="1285884" cy="9286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smtClean="0">
              <a:solidFill>
                <a:schemeClr val="tx1"/>
              </a:solidFill>
            </a:endParaRPr>
          </a:p>
          <a:p>
            <a:pPr algn="ctr"/>
            <a:endParaRPr lang="en-US" altLang="zh-CN" sz="1200" dirty="0" smtClean="0">
              <a:solidFill>
                <a:schemeClr val="tx1"/>
              </a:solidFill>
            </a:endParaRPr>
          </a:p>
          <a:p>
            <a:pPr algn="ctr"/>
            <a:endParaRPr lang="en-US" altLang="zh-CN" sz="1200" dirty="0" smtClean="0">
              <a:solidFill>
                <a:schemeClr val="tx1"/>
              </a:solidFill>
            </a:endParaRPr>
          </a:p>
          <a:p>
            <a:pPr algn="ctr"/>
            <a:r>
              <a:rPr lang="zh-CN" altLang="en-US" sz="1200" dirty="0" smtClean="0">
                <a:solidFill>
                  <a:schemeClr val="tx1"/>
                </a:solidFill>
              </a:rPr>
              <a:t>类</a:t>
            </a:r>
            <a:r>
              <a:rPr lang="en-US" altLang="zh-CN" sz="1200" dirty="0" smtClean="0">
                <a:solidFill>
                  <a:schemeClr val="tx1"/>
                </a:solidFill>
              </a:rPr>
              <a:t>(Class)</a:t>
            </a:r>
            <a:endParaRPr lang="zh-CN" altLang="en-US" sz="1200" dirty="0">
              <a:solidFill>
                <a:schemeClr val="tx1"/>
              </a:solidFill>
            </a:endParaRPr>
          </a:p>
        </p:txBody>
      </p:sp>
      <p:sp>
        <p:nvSpPr>
          <p:cNvPr id="27" name="椭圆 26"/>
          <p:cNvSpPr/>
          <p:nvPr/>
        </p:nvSpPr>
        <p:spPr>
          <a:xfrm>
            <a:off x="7358082" y="2000240"/>
            <a:ext cx="1071570" cy="5000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属性</a:t>
            </a:r>
            <a:r>
              <a:rPr lang="en-US" altLang="zh-CN" sz="1000" dirty="0" smtClean="0">
                <a:solidFill>
                  <a:schemeClr val="tx1"/>
                </a:solidFill>
              </a:rPr>
              <a:t>(Property)</a:t>
            </a:r>
            <a:endParaRPr lang="zh-CN" altLang="en-US" sz="1000" dirty="0">
              <a:solidFill>
                <a:schemeClr val="tx1"/>
              </a:solidFill>
            </a:endParaRPr>
          </a:p>
        </p:txBody>
      </p:sp>
      <p:sp>
        <p:nvSpPr>
          <p:cNvPr id="28" name="椭圆 27"/>
          <p:cNvSpPr/>
          <p:nvPr/>
        </p:nvSpPr>
        <p:spPr>
          <a:xfrm>
            <a:off x="7286644" y="3571876"/>
            <a:ext cx="1357322" cy="4286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实例</a:t>
            </a:r>
            <a:r>
              <a:rPr lang="en-US" altLang="zh-CN" sz="1200" dirty="0" smtClean="0">
                <a:solidFill>
                  <a:schemeClr val="tx1"/>
                </a:solidFill>
              </a:rPr>
              <a:t>(Individual)</a:t>
            </a:r>
            <a:endParaRPr lang="zh-CN" altLang="en-US" sz="1200" dirty="0">
              <a:solidFill>
                <a:schemeClr val="tx1"/>
              </a:solidFill>
            </a:endParaRPr>
          </a:p>
        </p:txBody>
      </p:sp>
      <p:cxnSp>
        <p:nvCxnSpPr>
          <p:cNvPr id="29" name="直接箭头连接符 28"/>
          <p:cNvCxnSpPr>
            <a:stCxn id="22" idx="6"/>
            <a:endCxn id="27" idx="2"/>
          </p:cNvCxnSpPr>
          <p:nvPr/>
        </p:nvCxnSpPr>
        <p:spPr>
          <a:xfrm flipV="1">
            <a:off x="6143636" y="2250273"/>
            <a:ext cx="1214446"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6"/>
            <a:endCxn id="26" idx="2"/>
          </p:cNvCxnSpPr>
          <p:nvPr/>
        </p:nvCxnSpPr>
        <p:spPr>
          <a:xfrm flipV="1">
            <a:off x="6286512" y="2321711"/>
            <a:ext cx="1000132"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0" idx="6"/>
            <a:endCxn id="25" idx="2"/>
          </p:cNvCxnSpPr>
          <p:nvPr/>
        </p:nvCxnSpPr>
        <p:spPr>
          <a:xfrm>
            <a:off x="6500826" y="2500306"/>
            <a:ext cx="5715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3" idx="6"/>
            <a:endCxn id="28" idx="2"/>
          </p:cNvCxnSpPr>
          <p:nvPr/>
        </p:nvCxnSpPr>
        <p:spPr>
          <a:xfrm>
            <a:off x="6500826" y="3786190"/>
            <a:ext cx="78581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右箭头 33"/>
          <p:cNvSpPr/>
          <p:nvPr/>
        </p:nvSpPr>
        <p:spPr>
          <a:xfrm>
            <a:off x="6643702" y="4000504"/>
            <a:ext cx="285752" cy="285752"/>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6674" name="图片 38"/>
          <p:cNvPicPr>
            <a:picLocks noChangeAspect="1" noChangeArrowheads="1"/>
          </p:cNvPicPr>
          <p:nvPr/>
        </p:nvPicPr>
        <p:blipFill>
          <a:blip r:embed="rId3" cstate="print"/>
          <a:srcRect/>
          <a:stretch>
            <a:fillRect/>
          </a:stretch>
        </p:blipFill>
        <p:spPr bwMode="auto">
          <a:xfrm>
            <a:off x="4929190" y="4518381"/>
            <a:ext cx="1714512" cy="2036275"/>
          </a:xfrm>
          <a:prstGeom prst="rect">
            <a:avLst/>
          </a:prstGeom>
          <a:noFill/>
          <a:ln w="9525">
            <a:noFill/>
            <a:miter lim="800000"/>
            <a:headEnd/>
            <a:tailEnd/>
          </a:ln>
        </p:spPr>
      </p:pic>
      <p:pic>
        <p:nvPicPr>
          <p:cNvPr id="156675" name="图片 41"/>
          <p:cNvPicPr>
            <a:picLocks noChangeAspect="1" noChangeArrowheads="1"/>
          </p:cNvPicPr>
          <p:nvPr/>
        </p:nvPicPr>
        <p:blipFill>
          <a:blip r:embed="rId4" cstate="print"/>
          <a:srcRect/>
          <a:stretch>
            <a:fillRect/>
          </a:stretch>
        </p:blipFill>
        <p:spPr bwMode="auto">
          <a:xfrm>
            <a:off x="7143768" y="4857760"/>
            <a:ext cx="1428760" cy="1529421"/>
          </a:xfrm>
          <a:prstGeom prst="rect">
            <a:avLst/>
          </a:prstGeom>
          <a:noFill/>
          <a:ln w="9525">
            <a:noFill/>
            <a:miter lim="800000"/>
            <a:headEnd/>
            <a:tailEnd/>
          </a:ln>
        </p:spPr>
      </p:pic>
      <p:pic>
        <p:nvPicPr>
          <p:cNvPr id="156676" name="Picture 4"/>
          <p:cNvPicPr>
            <a:picLocks noChangeAspect="1" noChangeArrowheads="1"/>
          </p:cNvPicPr>
          <p:nvPr/>
        </p:nvPicPr>
        <p:blipFill>
          <a:blip r:embed="rId5" cstate="print"/>
          <a:srcRect/>
          <a:stretch>
            <a:fillRect/>
          </a:stretch>
        </p:blipFill>
        <p:spPr bwMode="auto">
          <a:xfrm>
            <a:off x="571472" y="2428868"/>
            <a:ext cx="1857388" cy="2112019"/>
          </a:xfrm>
          <a:prstGeom prst="rect">
            <a:avLst/>
          </a:prstGeom>
          <a:noFill/>
          <a:ln w="9525">
            <a:noFill/>
            <a:miter lim="800000"/>
            <a:headEnd/>
            <a:tailEnd/>
          </a:ln>
        </p:spPr>
      </p:pic>
      <p:pic>
        <p:nvPicPr>
          <p:cNvPr id="156677" name="Picture 15"/>
          <p:cNvPicPr>
            <a:picLocks noChangeAspect="1" noChangeArrowheads="1"/>
          </p:cNvPicPr>
          <p:nvPr/>
        </p:nvPicPr>
        <p:blipFill>
          <a:blip r:embed="rId6" cstate="print"/>
          <a:srcRect/>
          <a:stretch>
            <a:fillRect/>
          </a:stretch>
        </p:blipFill>
        <p:spPr bwMode="auto">
          <a:xfrm>
            <a:off x="2357422" y="2285992"/>
            <a:ext cx="2286016" cy="2453904"/>
          </a:xfrm>
          <a:prstGeom prst="rect">
            <a:avLst/>
          </a:prstGeom>
          <a:noFill/>
          <a:ln w="9525">
            <a:noFill/>
            <a:miter lim="800000"/>
            <a:headEnd/>
            <a:tailEnd/>
          </a:ln>
        </p:spPr>
      </p:pic>
    </p:spTree>
    <p:extLst>
      <p:ext uri="{BB962C8B-B14F-4D97-AF65-F5344CB8AC3E}">
        <p14:creationId xmlns:p14="http://schemas.microsoft.com/office/powerpoint/2010/main" xmlns="" val="1112509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229600" cy="4525963"/>
          </a:xfrm>
        </p:spPr>
        <p:txBody>
          <a:bodyPr>
            <a:normAutofit/>
          </a:bodyPr>
          <a:lstStyle/>
          <a:p>
            <a:pPr marL="0" indent="0">
              <a:buFont typeface="Wingdings" pitchFamily="2" charset="2"/>
              <a:buChar char="l"/>
            </a:pPr>
            <a:r>
              <a:rPr lang="zh-CN" altLang="en-US" sz="2400" dirty="0" smtClean="0"/>
              <a:t>编辑工具支持类，属性以及实体的编辑</a:t>
            </a:r>
            <a:endParaRPr lang="en-US" altLang="zh-CN" sz="2400" dirty="0" smtClean="0"/>
          </a:p>
          <a:p>
            <a:pPr marL="256032" lvl="1" indent="0">
              <a:buFont typeface="Wingdings" pitchFamily="2" charset="2"/>
              <a:buChar char="Ø"/>
            </a:pPr>
            <a:r>
              <a:rPr lang="zh-CN" altLang="zh-CN" sz="1800" dirty="0" smtClean="0"/>
              <a:t>主要</a:t>
            </a:r>
            <a:r>
              <a:rPr lang="zh-CN" altLang="en-US" sz="1800" dirty="0" smtClean="0"/>
              <a:t>有</a:t>
            </a:r>
            <a:r>
              <a:rPr lang="en-US" altLang="zh-CN" sz="1800" dirty="0" smtClean="0"/>
              <a:t>controller</a:t>
            </a:r>
            <a:r>
              <a:rPr lang="zh-CN" altLang="zh-CN" sz="1800" dirty="0" smtClean="0"/>
              <a:t>包、</a:t>
            </a:r>
            <a:r>
              <a:rPr lang="en-US" altLang="zh-CN" sz="1800" dirty="0" err="1" smtClean="0"/>
              <a:t>dao</a:t>
            </a:r>
            <a:r>
              <a:rPr lang="zh-CN" altLang="zh-CN" sz="1800" dirty="0" smtClean="0"/>
              <a:t>包以及</a:t>
            </a:r>
            <a:r>
              <a:rPr lang="en-US" altLang="zh-CN" sz="1800" dirty="0" smtClean="0"/>
              <a:t>beans</a:t>
            </a:r>
            <a:r>
              <a:rPr lang="zh-CN" altLang="zh-CN" sz="1800" dirty="0" smtClean="0"/>
              <a:t>包</a:t>
            </a:r>
            <a:endParaRPr lang="en-US" altLang="zh-CN" sz="1800" dirty="0" smtClean="0"/>
          </a:p>
          <a:p>
            <a:pPr marL="256032" lvl="1" indent="0">
              <a:buFont typeface="Wingdings" pitchFamily="2" charset="2"/>
              <a:buChar char="Ø"/>
            </a:pPr>
            <a:r>
              <a:rPr lang="en-US" altLang="zh-CN" sz="1800" dirty="0" smtClean="0"/>
              <a:t>controller</a:t>
            </a:r>
            <a:r>
              <a:rPr lang="zh-CN" altLang="zh-CN" sz="1800" dirty="0" smtClean="0"/>
              <a:t>包负责接收来自前端用户的编辑请求</a:t>
            </a:r>
            <a:endParaRPr lang="en-US" altLang="zh-CN" sz="1800" dirty="0" smtClean="0"/>
          </a:p>
          <a:p>
            <a:pPr marL="256032" lvl="1" indent="0">
              <a:buFont typeface="Wingdings" pitchFamily="2" charset="2"/>
              <a:buChar char="Ø"/>
            </a:pPr>
            <a:r>
              <a:rPr lang="en-US" altLang="zh-CN" sz="1800" dirty="0" err="1" smtClean="0"/>
              <a:t>dao</a:t>
            </a:r>
            <a:r>
              <a:rPr lang="zh-CN" altLang="zh-CN" sz="1800" dirty="0" smtClean="0"/>
              <a:t>包</a:t>
            </a:r>
            <a:r>
              <a:rPr lang="zh-CN" altLang="en-US" sz="1800" dirty="0" smtClean="0"/>
              <a:t>负责</a:t>
            </a:r>
            <a:r>
              <a:rPr lang="zh-CN" altLang="zh-CN" sz="1800" dirty="0" smtClean="0"/>
              <a:t>处理涉及到数据库的交互</a:t>
            </a:r>
            <a:endParaRPr lang="en-US" altLang="zh-CN" sz="1800" dirty="0" smtClean="0"/>
          </a:p>
          <a:p>
            <a:pPr marL="256032" lvl="1" indent="0">
              <a:buFont typeface="Wingdings" pitchFamily="2" charset="2"/>
              <a:buChar char="Ø"/>
            </a:pPr>
            <a:r>
              <a:rPr lang="en-US" altLang="zh-CN" sz="1800" dirty="0" smtClean="0"/>
              <a:t>beans</a:t>
            </a:r>
            <a:r>
              <a:rPr lang="zh-CN" altLang="zh-CN" sz="1800" dirty="0" smtClean="0"/>
              <a:t>包则是其中涉及的数据模型</a:t>
            </a:r>
            <a:endParaRPr lang="en-US" altLang="zh-CN" sz="1800" dirty="0" smtClean="0"/>
          </a:p>
          <a:p>
            <a:pPr marL="256032" lvl="1" indent="0">
              <a:buNone/>
            </a:pPr>
            <a:endParaRPr lang="en-US" altLang="zh-CN" sz="2000" dirty="0" smtClean="0"/>
          </a:p>
          <a:p>
            <a:pPr marL="0" indent="0">
              <a:buFont typeface="Wingdings" pitchFamily="2" charset="2"/>
              <a:buChar char="l"/>
            </a:pPr>
            <a:r>
              <a:rPr lang="zh-CN" altLang="en-US" sz="2400" dirty="0" smtClean="0"/>
              <a:t>解决了多个知识源融合存在的歧义问题</a:t>
            </a:r>
            <a:endParaRPr lang="en-US" altLang="zh-CN" sz="2000" dirty="0" smtClean="0"/>
          </a:p>
          <a:p>
            <a:pPr marL="256032" lvl="1" indent="0">
              <a:buFont typeface="Wingdings" pitchFamily="2" charset="2"/>
              <a:buChar char="Ø"/>
            </a:pPr>
            <a:r>
              <a:rPr lang="zh-CN" altLang="en-US" sz="2000" dirty="0" smtClean="0"/>
              <a:t>采用</a:t>
            </a:r>
            <a:r>
              <a:rPr lang="zh-CN" altLang="en-US" sz="2000" dirty="0" smtClean="0">
                <a:ln>
                  <a:solidFill>
                    <a:schemeClr val="accent2"/>
                  </a:solidFill>
                </a:ln>
                <a:solidFill>
                  <a:schemeClr val="accent2"/>
                </a:solidFill>
              </a:rPr>
              <a:t>实体消歧算法</a:t>
            </a:r>
            <a:endParaRPr lang="en-US" altLang="zh-CN" sz="2000" dirty="0" smtClean="0">
              <a:ln>
                <a:solidFill>
                  <a:schemeClr val="accent2"/>
                </a:solidFill>
              </a:ln>
              <a:solidFill>
                <a:schemeClr val="accent2"/>
              </a:solidFill>
            </a:endParaRPr>
          </a:p>
          <a:p>
            <a:pPr marL="256032" lvl="1" indent="0">
              <a:buFont typeface="Wingdings" pitchFamily="2" charset="2"/>
              <a:buChar char="Ø"/>
            </a:pPr>
            <a:r>
              <a:rPr lang="zh-CN" altLang="en-US" sz="2000" dirty="0" smtClean="0"/>
              <a:t>解决存在数据重复和不一致的问题</a:t>
            </a:r>
          </a:p>
          <a:p>
            <a:pPr marL="256032" lvl="1" indent="0">
              <a:buFont typeface="Wingdings" pitchFamily="2" charset="2"/>
              <a:buChar char="Ø"/>
            </a:pPr>
            <a:endParaRPr lang="zh-CN" altLang="en-US" sz="2000" dirty="0" smtClean="0"/>
          </a:p>
          <a:p>
            <a:pPr marL="256032" lvl="1" indent="0">
              <a:buNone/>
            </a:pPr>
            <a:endParaRPr lang="zh-CN" altLang="en-US" sz="2000" dirty="0"/>
          </a:p>
        </p:txBody>
      </p:sp>
      <p:sp>
        <p:nvSpPr>
          <p:cNvPr id="2" name="标题 1"/>
          <p:cNvSpPr>
            <a:spLocks noGrp="1"/>
          </p:cNvSpPr>
          <p:nvPr>
            <p:ph type="title"/>
          </p:nvPr>
        </p:nvSpPr>
        <p:spPr/>
        <p:txBody>
          <a:bodyPr>
            <a:normAutofit/>
          </a:bodyPr>
          <a:lstStyle/>
          <a:p>
            <a:pPr lvl="0"/>
            <a:r>
              <a:rPr lang="zh-CN" altLang="zh-CN" sz="3600" dirty="0" smtClean="0"/>
              <a:t>知识</a:t>
            </a:r>
            <a:r>
              <a:rPr lang="zh-CN" altLang="en-US" sz="3600" dirty="0" smtClean="0"/>
              <a:t>编辑工具的实现</a:t>
            </a:r>
            <a:endParaRPr lang="zh-CN" altLang="en-US" sz="3600" dirty="0"/>
          </a:p>
        </p:txBody>
      </p:sp>
      <p:sp>
        <p:nvSpPr>
          <p:cNvPr id="4" name="矩形 3"/>
          <p:cNvSpPr/>
          <p:nvPr/>
        </p:nvSpPr>
        <p:spPr>
          <a:xfrm>
            <a:off x="3214678" y="4357694"/>
            <a:ext cx="1143008" cy="457587"/>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创建类</a:t>
            </a:r>
            <a:r>
              <a:rPr lang="en-US" altLang="zh-CN" sz="1000" dirty="0" smtClean="0">
                <a:solidFill>
                  <a:schemeClr val="tx1"/>
                </a:solidFill>
              </a:rPr>
              <a:t>A</a:t>
            </a:r>
            <a:r>
              <a:rPr lang="zh-CN" altLang="en-US" sz="1000" dirty="0" smtClean="0">
                <a:solidFill>
                  <a:schemeClr val="tx1"/>
                </a:solidFill>
              </a:rPr>
              <a:t>导入</a:t>
            </a:r>
            <a:r>
              <a:rPr lang="en-US" altLang="zh-CN" sz="1000" dirty="0" smtClean="0">
                <a:solidFill>
                  <a:schemeClr val="tx1"/>
                </a:solidFill>
              </a:rPr>
              <a:t>A</a:t>
            </a:r>
            <a:r>
              <a:rPr lang="zh-CN" altLang="en-US" sz="1000" dirty="0" smtClean="0">
                <a:solidFill>
                  <a:schemeClr val="tx1"/>
                </a:solidFill>
              </a:rPr>
              <a:t>的一个实例列表</a:t>
            </a:r>
            <a:endParaRPr lang="zh-CN" altLang="en-US" sz="1000" dirty="0">
              <a:solidFill>
                <a:schemeClr val="tx1"/>
              </a:solidFill>
            </a:endParaRPr>
          </a:p>
        </p:txBody>
      </p:sp>
      <p:sp>
        <p:nvSpPr>
          <p:cNvPr id="6" name="矩形 5"/>
          <p:cNvSpPr/>
          <p:nvPr/>
        </p:nvSpPr>
        <p:spPr>
          <a:xfrm>
            <a:off x="5572131" y="4357694"/>
            <a:ext cx="928694" cy="379308"/>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得到类</a:t>
            </a:r>
            <a:r>
              <a:rPr lang="en-US" altLang="zh-CN" sz="1000" dirty="0" smtClean="0">
                <a:solidFill>
                  <a:schemeClr val="tx1"/>
                </a:solidFill>
              </a:rPr>
              <a:t>A</a:t>
            </a:r>
            <a:r>
              <a:rPr lang="zh-CN" altLang="en-US" sz="1000" dirty="0" smtClean="0">
                <a:solidFill>
                  <a:schemeClr val="tx1"/>
                </a:solidFill>
              </a:rPr>
              <a:t>的所有父类实例</a:t>
            </a:r>
            <a:endParaRPr lang="zh-CN" altLang="en-US" sz="1000" dirty="0">
              <a:solidFill>
                <a:schemeClr val="tx1"/>
              </a:solidFill>
            </a:endParaRPr>
          </a:p>
        </p:txBody>
      </p:sp>
      <p:sp>
        <p:nvSpPr>
          <p:cNvPr id="8" name="矩形 7"/>
          <p:cNvSpPr/>
          <p:nvPr/>
        </p:nvSpPr>
        <p:spPr>
          <a:xfrm>
            <a:off x="4301040" y="5139821"/>
            <a:ext cx="748207" cy="288032"/>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实体消歧</a:t>
            </a:r>
            <a:endParaRPr lang="zh-CN" altLang="en-US" sz="1000" dirty="0">
              <a:solidFill>
                <a:schemeClr val="tx1"/>
              </a:solidFill>
            </a:endParaRPr>
          </a:p>
        </p:txBody>
      </p:sp>
      <p:cxnSp>
        <p:nvCxnSpPr>
          <p:cNvPr id="9" name="直接箭头连接符 8"/>
          <p:cNvCxnSpPr>
            <a:stCxn id="6" idx="2"/>
            <a:endCxn id="8" idx="0"/>
          </p:cNvCxnSpPr>
          <p:nvPr/>
        </p:nvCxnSpPr>
        <p:spPr>
          <a:xfrm flipH="1">
            <a:off x="4675144" y="4737002"/>
            <a:ext cx="1361334" cy="402819"/>
          </a:xfrm>
          <a:prstGeom prst="straightConnector1">
            <a:avLst/>
          </a:prstGeom>
          <a:ln w="31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137668" y="6316861"/>
            <a:ext cx="1384861" cy="330790"/>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将该实例添加到</a:t>
            </a:r>
            <a:r>
              <a:rPr lang="en-US" altLang="zh-CN" sz="1000" dirty="0" smtClean="0">
                <a:solidFill>
                  <a:schemeClr val="tx1"/>
                </a:solidFill>
              </a:rPr>
              <a:t>A</a:t>
            </a:r>
            <a:r>
              <a:rPr lang="zh-CN" altLang="en-US" sz="1000" dirty="0" smtClean="0">
                <a:solidFill>
                  <a:schemeClr val="tx1"/>
                </a:solidFill>
              </a:rPr>
              <a:t>中</a:t>
            </a:r>
            <a:endParaRPr lang="zh-CN" altLang="en-US" sz="1000" dirty="0">
              <a:solidFill>
                <a:schemeClr val="tx1"/>
              </a:solidFill>
            </a:endParaRPr>
          </a:p>
        </p:txBody>
      </p:sp>
      <p:cxnSp>
        <p:nvCxnSpPr>
          <p:cNvPr id="12" name="直接箭头连接符 11"/>
          <p:cNvCxnSpPr>
            <a:stCxn id="39" idx="2"/>
            <a:endCxn id="11" idx="0"/>
          </p:cNvCxnSpPr>
          <p:nvPr/>
        </p:nvCxnSpPr>
        <p:spPr>
          <a:xfrm flipH="1">
            <a:off x="3830099" y="6021064"/>
            <a:ext cx="840594" cy="295797"/>
          </a:xfrm>
          <a:prstGeom prst="straightConnector1">
            <a:avLst/>
          </a:prstGeom>
          <a:ln w="31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23770" y="6000227"/>
            <a:ext cx="701956" cy="246221"/>
          </a:xfrm>
          <a:prstGeom prst="rect">
            <a:avLst/>
          </a:prstGeom>
          <a:solidFill>
            <a:schemeClr val="bg1"/>
          </a:solidFill>
          <a:ln w="3175">
            <a:noFill/>
          </a:ln>
          <a:effectLst/>
        </p:spPr>
        <p:txBody>
          <a:bodyPr wrap="square" rtlCol="0">
            <a:spAutoFit/>
          </a:bodyPr>
          <a:lstStyle/>
          <a:p>
            <a:r>
              <a:rPr lang="zh-CN" altLang="en-US" sz="1000" dirty="0" smtClean="0"/>
              <a:t>匹配成功</a:t>
            </a:r>
            <a:endParaRPr lang="zh-CN" altLang="en-US" sz="1000" dirty="0"/>
          </a:p>
        </p:txBody>
      </p:sp>
      <p:sp>
        <p:nvSpPr>
          <p:cNvPr id="14" name="圆柱形 13"/>
          <p:cNvSpPr/>
          <p:nvPr/>
        </p:nvSpPr>
        <p:spPr>
          <a:xfrm>
            <a:off x="4643438" y="4429132"/>
            <a:ext cx="642942" cy="389902"/>
          </a:xfrm>
          <a:prstGeom prst="can">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知识库</a:t>
            </a:r>
            <a:endParaRPr lang="zh-CN" altLang="en-US" sz="1000" dirty="0">
              <a:solidFill>
                <a:schemeClr val="tx1"/>
              </a:solidFill>
            </a:endParaRPr>
          </a:p>
        </p:txBody>
      </p:sp>
      <p:sp>
        <p:nvSpPr>
          <p:cNvPr id="15" name="右弧形箭头 14"/>
          <p:cNvSpPr/>
          <p:nvPr/>
        </p:nvSpPr>
        <p:spPr>
          <a:xfrm>
            <a:off x="4429124" y="4429132"/>
            <a:ext cx="183173" cy="301030"/>
          </a:xfrm>
          <a:prstGeom prst="curvedLeftArrow">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endParaRPr>
          </a:p>
        </p:txBody>
      </p:sp>
      <p:sp>
        <p:nvSpPr>
          <p:cNvPr id="16" name="左弧形箭头 15"/>
          <p:cNvSpPr/>
          <p:nvPr/>
        </p:nvSpPr>
        <p:spPr>
          <a:xfrm>
            <a:off x="5286380" y="4429132"/>
            <a:ext cx="190160" cy="321466"/>
          </a:xfrm>
          <a:prstGeom prst="curvedRightArrow">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endParaRPr>
          </a:p>
        </p:txBody>
      </p:sp>
      <p:cxnSp>
        <p:nvCxnSpPr>
          <p:cNvPr id="22" name="直接箭头连接符 21"/>
          <p:cNvCxnSpPr>
            <a:stCxn id="4" idx="2"/>
            <a:endCxn id="8" idx="0"/>
          </p:cNvCxnSpPr>
          <p:nvPr/>
        </p:nvCxnSpPr>
        <p:spPr>
          <a:xfrm>
            <a:off x="3786182" y="4815281"/>
            <a:ext cx="888962" cy="324540"/>
          </a:xfrm>
          <a:prstGeom prst="straightConnector1">
            <a:avLst/>
          </a:prstGeom>
          <a:ln w="31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296589" y="5693937"/>
            <a:ext cx="748207" cy="327127"/>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匹配算法</a:t>
            </a:r>
            <a:endParaRPr lang="zh-CN" altLang="en-US" sz="1000" dirty="0">
              <a:solidFill>
                <a:schemeClr val="tx1"/>
              </a:solidFill>
            </a:endParaRPr>
          </a:p>
        </p:txBody>
      </p:sp>
      <p:cxnSp>
        <p:nvCxnSpPr>
          <p:cNvPr id="57" name="直接箭头连接符 56"/>
          <p:cNvCxnSpPr>
            <a:stCxn id="8" idx="2"/>
            <a:endCxn id="39" idx="0"/>
          </p:cNvCxnSpPr>
          <p:nvPr/>
        </p:nvCxnSpPr>
        <p:spPr>
          <a:xfrm flipH="1">
            <a:off x="4670693" y="5427853"/>
            <a:ext cx="4451" cy="266084"/>
          </a:xfrm>
          <a:prstGeom prst="straightConnector1">
            <a:avLst/>
          </a:prstGeom>
          <a:ln w="31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4771244" y="6329512"/>
            <a:ext cx="1584177" cy="330790"/>
          </a:xfrm>
          <a:prstGeom prst="rect">
            <a:avLst/>
          </a:prstGeom>
          <a:solidFill>
            <a:schemeClr val="bg1"/>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创建新实例，将它加入</a:t>
            </a:r>
            <a:r>
              <a:rPr lang="en-US" altLang="zh-CN" sz="1000" dirty="0" smtClean="0">
                <a:solidFill>
                  <a:schemeClr val="tx1"/>
                </a:solidFill>
              </a:rPr>
              <a:t>A</a:t>
            </a:r>
            <a:endParaRPr lang="zh-CN" altLang="en-US" sz="1000" dirty="0">
              <a:solidFill>
                <a:schemeClr val="tx1"/>
              </a:solidFill>
            </a:endParaRPr>
          </a:p>
        </p:txBody>
      </p:sp>
      <p:cxnSp>
        <p:nvCxnSpPr>
          <p:cNvPr id="60" name="直接箭头连接符 59"/>
          <p:cNvCxnSpPr>
            <a:stCxn id="39" idx="2"/>
            <a:endCxn id="58" idx="0"/>
          </p:cNvCxnSpPr>
          <p:nvPr/>
        </p:nvCxnSpPr>
        <p:spPr>
          <a:xfrm>
            <a:off x="4670693" y="6021064"/>
            <a:ext cx="892640" cy="308448"/>
          </a:xfrm>
          <a:prstGeom prst="straightConnector1">
            <a:avLst/>
          </a:prstGeom>
          <a:ln w="31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56014" y="6006253"/>
            <a:ext cx="934707" cy="246221"/>
          </a:xfrm>
          <a:prstGeom prst="rect">
            <a:avLst/>
          </a:prstGeom>
          <a:solidFill>
            <a:schemeClr val="bg1"/>
          </a:solidFill>
          <a:ln w="3175">
            <a:solidFill>
              <a:schemeClr val="bg1"/>
            </a:solidFill>
          </a:ln>
          <a:effectLst/>
        </p:spPr>
        <p:txBody>
          <a:bodyPr wrap="square" rtlCol="0">
            <a:spAutoFit/>
          </a:bodyPr>
          <a:lstStyle/>
          <a:p>
            <a:r>
              <a:rPr lang="zh-CN" altLang="en-US" sz="1000" dirty="0" smtClean="0"/>
              <a:t>匹配不成功</a:t>
            </a:r>
            <a:endParaRPr lang="zh-CN" altLang="en-US" sz="1000" dirty="0"/>
          </a:p>
        </p:txBody>
      </p:sp>
      <p:pic>
        <p:nvPicPr>
          <p:cNvPr id="157698" name="Picture 16"/>
          <p:cNvPicPr>
            <a:picLocks noChangeAspect="1" noChangeArrowheads="1"/>
          </p:cNvPicPr>
          <p:nvPr/>
        </p:nvPicPr>
        <p:blipFill>
          <a:blip r:embed="rId3" cstate="print"/>
          <a:srcRect/>
          <a:stretch>
            <a:fillRect/>
          </a:stretch>
        </p:blipFill>
        <p:spPr bwMode="auto">
          <a:xfrm>
            <a:off x="5929322" y="1563647"/>
            <a:ext cx="2214578" cy="1854226"/>
          </a:xfrm>
          <a:prstGeom prst="rect">
            <a:avLst/>
          </a:prstGeom>
          <a:noFill/>
          <a:ln w="9525">
            <a:noFill/>
            <a:miter lim="800000"/>
            <a:headEnd/>
            <a:tailEnd/>
          </a:ln>
        </p:spPr>
      </p:pic>
      <p:sp>
        <p:nvSpPr>
          <p:cNvPr id="23" name="TextBox 22"/>
          <p:cNvSpPr txBox="1"/>
          <p:nvPr/>
        </p:nvSpPr>
        <p:spPr>
          <a:xfrm>
            <a:off x="6429388" y="3571876"/>
            <a:ext cx="1714512" cy="338554"/>
          </a:xfrm>
          <a:prstGeom prst="rect">
            <a:avLst/>
          </a:prstGeom>
          <a:noFill/>
        </p:spPr>
        <p:txBody>
          <a:bodyPr wrap="square" rtlCol="0">
            <a:spAutoFit/>
          </a:bodyPr>
          <a:lstStyle/>
          <a:p>
            <a:r>
              <a:rPr lang="zh-CN" altLang="en-US" sz="1600" dirty="0" smtClean="0"/>
              <a:t>编辑工具包图</a:t>
            </a:r>
            <a:endParaRPr lang="zh-CN" altLang="en-US" sz="1600" dirty="0"/>
          </a:p>
        </p:txBody>
      </p:sp>
      <p:sp>
        <p:nvSpPr>
          <p:cNvPr id="24" name="TextBox 23"/>
          <p:cNvSpPr txBox="1"/>
          <p:nvPr/>
        </p:nvSpPr>
        <p:spPr>
          <a:xfrm>
            <a:off x="6357950" y="5357826"/>
            <a:ext cx="1714512" cy="338554"/>
          </a:xfrm>
          <a:prstGeom prst="rect">
            <a:avLst/>
          </a:prstGeom>
          <a:noFill/>
        </p:spPr>
        <p:txBody>
          <a:bodyPr wrap="square" rtlCol="0">
            <a:spAutoFit/>
          </a:bodyPr>
          <a:lstStyle/>
          <a:p>
            <a:r>
              <a:rPr lang="zh-CN" altLang="en-US" sz="1600" dirty="0" smtClean="0"/>
              <a:t>实体消歧算法</a:t>
            </a:r>
            <a:endParaRPr lang="zh-CN" altLang="en-US" sz="1600" dirty="0"/>
          </a:p>
        </p:txBody>
      </p:sp>
    </p:spTree>
    <p:extLst>
      <p:ext uri="{BB962C8B-B14F-4D97-AF65-F5344CB8AC3E}">
        <p14:creationId xmlns:p14="http://schemas.microsoft.com/office/powerpoint/2010/main" xmlns="" val="1979817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501122" cy="5143536"/>
          </a:xfrm>
        </p:spPr>
        <p:txBody>
          <a:bodyPr>
            <a:normAutofit/>
          </a:bodyPr>
          <a:lstStyle/>
          <a:p>
            <a:pPr lvl="0">
              <a:buFont typeface="Wingdings" pitchFamily="2" charset="2"/>
              <a:buChar char="l"/>
            </a:pPr>
            <a:r>
              <a:rPr lang="zh-CN" altLang="zh-CN" sz="2400" dirty="0" smtClean="0"/>
              <a:t>采用简单工厂</a:t>
            </a:r>
            <a:r>
              <a:rPr lang="zh-CN" altLang="en-US" sz="2400" dirty="0" smtClean="0"/>
              <a:t>设计</a:t>
            </a:r>
            <a:r>
              <a:rPr lang="zh-CN" altLang="zh-CN" sz="2400" dirty="0" smtClean="0"/>
              <a:t>模式</a:t>
            </a:r>
            <a:r>
              <a:rPr lang="zh-CN" altLang="en-US" sz="2400" dirty="0" smtClean="0"/>
              <a:t>，下图是</a:t>
            </a:r>
            <a:r>
              <a:rPr lang="en-US" altLang="zh-CN" sz="2400" dirty="0" err="1" smtClean="0"/>
              <a:t>RDFServiceSDB</a:t>
            </a:r>
            <a:r>
              <a:rPr lang="zh-CN" altLang="en-US" sz="2400" dirty="0" smtClean="0"/>
              <a:t>的类图。</a:t>
            </a:r>
            <a:endParaRPr lang="en-US" altLang="zh-CN" sz="2400" dirty="0" smtClean="0"/>
          </a:p>
          <a:p>
            <a:pPr lvl="0">
              <a:buFont typeface="Wingdings" pitchFamily="2" charset="2"/>
              <a:buChar char="l"/>
            </a:pPr>
            <a:r>
              <a:rPr lang="en-US" altLang="zh-CN" sz="2400" dirty="0" err="1" smtClean="0"/>
              <a:t>RDFServiceSDB</a:t>
            </a:r>
            <a:r>
              <a:rPr lang="zh-CN" altLang="zh-CN" sz="2400" dirty="0" smtClean="0"/>
              <a:t>类由</a:t>
            </a:r>
            <a:r>
              <a:rPr lang="en-US" altLang="zh-CN" sz="2400" dirty="0" err="1" smtClean="0"/>
              <a:t>RDFServiceUtils</a:t>
            </a:r>
            <a:r>
              <a:rPr lang="zh-CN" altLang="zh-CN" sz="2400" dirty="0" smtClean="0"/>
              <a:t>类创建的</a:t>
            </a:r>
            <a:r>
              <a:rPr lang="zh-CN" altLang="en-US" sz="2400" dirty="0" smtClean="0"/>
              <a:t>，</a:t>
            </a:r>
            <a:r>
              <a:rPr lang="zh-CN" altLang="zh-CN" sz="2400" dirty="0" smtClean="0"/>
              <a:t>继承</a:t>
            </a:r>
            <a:r>
              <a:rPr lang="en-US" altLang="zh-CN" sz="2400" dirty="0" err="1" smtClean="0"/>
              <a:t>RDFServiceJena</a:t>
            </a:r>
            <a:r>
              <a:rPr lang="zh-CN" altLang="zh-CN" sz="2400" dirty="0" smtClean="0"/>
              <a:t>类，并且实现了</a:t>
            </a:r>
            <a:r>
              <a:rPr lang="en-US" altLang="zh-CN" sz="2400" dirty="0" err="1" smtClean="0"/>
              <a:t>RDFService</a:t>
            </a:r>
            <a:r>
              <a:rPr lang="zh-CN" altLang="zh-CN" sz="2400" dirty="0" smtClean="0"/>
              <a:t>接口。</a:t>
            </a:r>
            <a:endParaRPr lang="en-US" altLang="zh-CN" sz="2400" dirty="0" smtClean="0"/>
          </a:p>
          <a:p>
            <a:pPr lvl="0">
              <a:buFont typeface="Wingdings" pitchFamily="2" charset="2"/>
              <a:buChar char="l"/>
            </a:pPr>
            <a:r>
              <a:rPr lang="zh-CN" altLang="en-US" sz="2400" dirty="0" smtClean="0"/>
              <a:t>主要用到的算法：</a:t>
            </a:r>
            <a:endParaRPr lang="en-US" altLang="zh-CN" sz="2400" dirty="0" smtClean="0"/>
          </a:p>
          <a:p>
            <a:pPr lvl="1">
              <a:buFont typeface="Wingdings" pitchFamily="2" charset="2"/>
              <a:buChar char="Ø"/>
            </a:pPr>
            <a:r>
              <a:rPr lang="en-US" altLang="zh-CN" sz="1200" dirty="0" err="1" smtClean="0"/>
              <a:t>sparqlSelectQuery</a:t>
            </a:r>
            <a:r>
              <a:rPr lang="en-US" altLang="zh-CN" sz="1200" dirty="0" smtClean="0"/>
              <a:t>(String </a:t>
            </a:r>
            <a:r>
              <a:rPr lang="en-US" altLang="zh-CN" sz="1200" dirty="0" err="1" smtClean="0"/>
              <a:t>query,ModelSerializationFormat</a:t>
            </a:r>
            <a:r>
              <a:rPr lang="en-US" altLang="zh-CN" sz="1200" dirty="0" smtClean="0"/>
              <a:t> </a:t>
            </a:r>
            <a:r>
              <a:rPr lang="en-US" altLang="zh-CN" sz="1200" dirty="0" err="1" smtClean="0"/>
              <a:t>resultFormat</a:t>
            </a:r>
            <a:r>
              <a:rPr lang="en-US" altLang="zh-CN" sz="1200" dirty="0" smtClean="0"/>
              <a:t>) </a:t>
            </a:r>
            <a:r>
              <a:rPr lang="zh-CN" altLang="zh-CN" sz="1200" dirty="0" smtClean="0"/>
              <a:t>：执行</a:t>
            </a:r>
            <a:r>
              <a:rPr lang="en-US" altLang="zh-CN" sz="1200" dirty="0" smtClean="0"/>
              <a:t>SPARQL</a:t>
            </a:r>
            <a:r>
              <a:rPr lang="zh-CN" altLang="zh-CN" sz="1200" dirty="0" smtClean="0"/>
              <a:t>中的</a:t>
            </a:r>
            <a:r>
              <a:rPr lang="en-US" altLang="zh-CN" sz="1200" dirty="0" smtClean="0"/>
              <a:t>select</a:t>
            </a:r>
            <a:r>
              <a:rPr lang="zh-CN" altLang="zh-CN" sz="1200" dirty="0" smtClean="0"/>
              <a:t>查询语句。</a:t>
            </a:r>
          </a:p>
          <a:p>
            <a:pPr lvl="1">
              <a:buFont typeface="Wingdings" pitchFamily="2" charset="2"/>
              <a:buChar char="Ø"/>
            </a:pPr>
            <a:r>
              <a:rPr lang="en-US" altLang="zh-CN" sz="1200" dirty="0" err="1" smtClean="0"/>
              <a:t>createQueryExecution</a:t>
            </a:r>
            <a:r>
              <a:rPr lang="en-US" altLang="zh-CN" sz="1200" dirty="0" smtClean="0"/>
              <a:t>(String </a:t>
            </a:r>
            <a:r>
              <a:rPr lang="en-US" altLang="zh-CN" sz="1200" dirty="0" err="1" smtClean="0"/>
              <a:t>queryString</a:t>
            </a:r>
            <a:r>
              <a:rPr lang="en-US" altLang="zh-CN" sz="1200" dirty="0" smtClean="0"/>
              <a:t>, Query q, Dataset d)</a:t>
            </a:r>
            <a:r>
              <a:rPr lang="zh-CN" altLang="zh-CN" sz="1200" dirty="0" smtClean="0"/>
              <a:t>：调用</a:t>
            </a:r>
            <a:r>
              <a:rPr lang="en-US" altLang="zh-CN" sz="1200" dirty="0" err="1" smtClean="0"/>
              <a:t>jena</a:t>
            </a:r>
            <a:r>
              <a:rPr lang="zh-CN" altLang="zh-CN" sz="1200" dirty="0" smtClean="0"/>
              <a:t>的</a:t>
            </a:r>
            <a:r>
              <a:rPr lang="en-US" altLang="zh-CN" sz="1200" dirty="0" err="1" smtClean="0"/>
              <a:t>QueryExecutionFactory</a:t>
            </a:r>
            <a:r>
              <a:rPr lang="zh-CN" altLang="zh-CN" sz="1200" dirty="0" smtClean="0"/>
              <a:t>类，生成一个</a:t>
            </a:r>
            <a:r>
              <a:rPr lang="en-US" altLang="zh-CN" sz="1200" dirty="0" err="1" smtClean="0"/>
              <a:t>jena</a:t>
            </a:r>
            <a:r>
              <a:rPr lang="zh-CN" altLang="zh-CN" sz="1200" dirty="0" smtClean="0"/>
              <a:t>的语句执行引擎</a:t>
            </a:r>
            <a:r>
              <a:rPr lang="en-US" altLang="zh-CN" sz="1200" dirty="0" err="1" smtClean="0"/>
              <a:t>QueryExecution</a:t>
            </a:r>
            <a:r>
              <a:rPr lang="zh-CN" altLang="zh-CN" sz="1200" dirty="0" smtClean="0"/>
              <a:t>的一个对象。</a:t>
            </a:r>
          </a:p>
          <a:p>
            <a:pPr lvl="1">
              <a:buFont typeface="Wingdings" pitchFamily="2" charset="2"/>
              <a:buChar char="Ø"/>
            </a:pPr>
            <a:r>
              <a:rPr lang="en-US" altLang="zh-CN" sz="1200" dirty="0" err="1" smtClean="0"/>
              <a:t>getConnection</a:t>
            </a:r>
            <a:r>
              <a:rPr lang="en-US" altLang="zh-CN" sz="1200" dirty="0" smtClean="0"/>
              <a:t>()</a:t>
            </a:r>
            <a:r>
              <a:rPr lang="zh-CN" altLang="zh-CN" sz="1200" dirty="0" smtClean="0"/>
              <a:t>：链接关系型数据库。</a:t>
            </a:r>
          </a:p>
          <a:p>
            <a:pPr lvl="1">
              <a:buFont typeface="Wingdings" pitchFamily="2" charset="2"/>
              <a:buChar char="Ø"/>
            </a:pPr>
            <a:r>
              <a:rPr lang="en-US" altLang="zh-CN" sz="1200" dirty="0" smtClean="0"/>
              <a:t>close(</a:t>
            </a:r>
            <a:r>
              <a:rPr lang="en-US" altLang="zh-CN" sz="1200" dirty="0" err="1" smtClean="0"/>
              <a:t>SDBConnection</a:t>
            </a:r>
            <a:r>
              <a:rPr lang="en-US" altLang="zh-CN" sz="1200" dirty="0" smtClean="0"/>
              <a:t> </a:t>
            </a:r>
            <a:r>
              <a:rPr lang="en-US" altLang="zh-CN" sz="1200" dirty="0" err="1" smtClean="0"/>
              <a:t>sdbConn</a:t>
            </a:r>
            <a:r>
              <a:rPr lang="en-US" altLang="zh-CN" sz="1200" dirty="0" smtClean="0"/>
              <a:t>)</a:t>
            </a:r>
            <a:r>
              <a:rPr lang="zh-CN" altLang="zh-CN" sz="1200" dirty="0" smtClean="0"/>
              <a:t>：和关系型数据库断开链接。</a:t>
            </a:r>
          </a:p>
          <a:p>
            <a:pPr lvl="0">
              <a:buFont typeface="Wingdings" pitchFamily="2" charset="2"/>
              <a:buChar char="l"/>
            </a:pPr>
            <a:endParaRPr lang="en-US" altLang="zh-CN" sz="1200" dirty="0" smtClean="0"/>
          </a:p>
        </p:txBody>
      </p:sp>
      <p:sp>
        <p:nvSpPr>
          <p:cNvPr id="2" name="标题 1"/>
          <p:cNvSpPr>
            <a:spLocks noGrp="1"/>
          </p:cNvSpPr>
          <p:nvPr>
            <p:ph type="title"/>
          </p:nvPr>
        </p:nvSpPr>
        <p:spPr/>
        <p:txBody>
          <a:bodyPr>
            <a:normAutofit/>
          </a:bodyPr>
          <a:lstStyle/>
          <a:p>
            <a:pPr lvl="0"/>
            <a:r>
              <a:rPr lang="en-US" altLang="zh-CN" sz="3600" dirty="0" smtClean="0"/>
              <a:t>SPARQL</a:t>
            </a:r>
            <a:r>
              <a:rPr lang="zh-CN" altLang="zh-CN" sz="3600" dirty="0" smtClean="0"/>
              <a:t>的查询引擎的实现</a:t>
            </a:r>
            <a:endParaRPr lang="en-US" altLang="zh-CN" sz="3600" dirty="0" smtClean="0"/>
          </a:p>
        </p:txBody>
      </p:sp>
      <p:pic>
        <p:nvPicPr>
          <p:cNvPr id="158722" name="图片 127"/>
          <p:cNvPicPr>
            <a:picLocks noChangeAspect="1" noChangeArrowheads="1"/>
          </p:cNvPicPr>
          <p:nvPr/>
        </p:nvPicPr>
        <p:blipFill>
          <a:blip r:embed="rId3" cstate="print"/>
          <a:srcRect/>
          <a:stretch>
            <a:fillRect/>
          </a:stretch>
        </p:blipFill>
        <p:spPr bwMode="auto">
          <a:xfrm>
            <a:off x="2214546" y="3929066"/>
            <a:ext cx="4204993" cy="2279348"/>
          </a:xfrm>
          <a:prstGeom prst="rect">
            <a:avLst/>
          </a:prstGeom>
          <a:noFill/>
          <a:ln w="9525">
            <a:noFill/>
            <a:miter lim="800000"/>
            <a:headEnd/>
            <a:tailEnd/>
          </a:ln>
        </p:spPr>
      </p:pic>
      <p:sp>
        <p:nvSpPr>
          <p:cNvPr id="5" name="TextBox 4"/>
          <p:cNvSpPr txBox="1"/>
          <p:nvPr/>
        </p:nvSpPr>
        <p:spPr>
          <a:xfrm>
            <a:off x="3786182" y="6357958"/>
            <a:ext cx="2428892" cy="369332"/>
          </a:xfrm>
          <a:prstGeom prst="rect">
            <a:avLst/>
          </a:prstGeom>
          <a:noFill/>
        </p:spPr>
        <p:txBody>
          <a:bodyPr wrap="square" rtlCol="0">
            <a:spAutoFit/>
          </a:bodyPr>
          <a:lstStyle/>
          <a:p>
            <a:r>
              <a:rPr lang="en-US" altLang="zh-CN" dirty="0" smtClean="0"/>
              <a:t>SPARQL</a:t>
            </a:r>
            <a:r>
              <a:rPr lang="zh-CN" altLang="zh-CN" dirty="0" smtClean="0"/>
              <a:t>查询引擎类图</a:t>
            </a:r>
            <a:endParaRPr lang="zh-CN" altLang="en-US" dirty="0"/>
          </a:p>
        </p:txBody>
      </p:sp>
    </p:spTree>
    <p:extLst>
      <p:ext uri="{BB962C8B-B14F-4D97-AF65-F5344CB8AC3E}">
        <p14:creationId xmlns:p14="http://schemas.microsoft.com/office/powerpoint/2010/main" xmlns="" val="1979817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285860"/>
            <a:ext cx="7786742" cy="5357850"/>
          </a:xfrm>
        </p:spPr>
        <p:txBody>
          <a:bodyPr>
            <a:normAutofit/>
          </a:bodyPr>
          <a:lstStyle/>
          <a:p>
            <a:pPr lvl="0">
              <a:buFont typeface="Wingdings" pitchFamily="2" charset="2"/>
              <a:buChar char="l"/>
            </a:pPr>
            <a:r>
              <a:rPr lang="zh-CN" altLang="zh-CN" sz="2500" dirty="0" smtClean="0"/>
              <a:t>智能简历搜索系统</a:t>
            </a:r>
            <a:r>
              <a:rPr lang="zh-CN" altLang="en-US" sz="2500" dirty="0" smtClean="0"/>
              <a:t>的</a:t>
            </a:r>
            <a:r>
              <a:rPr lang="zh-CN" altLang="zh-CN" sz="2500" dirty="0" smtClean="0"/>
              <a:t>简历数目达到</a:t>
            </a:r>
            <a:r>
              <a:rPr lang="en-US" altLang="zh-CN" sz="2500" dirty="0" smtClean="0"/>
              <a:t>1.2</a:t>
            </a:r>
            <a:r>
              <a:rPr lang="zh-CN" altLang="zh-CN" sz="2500" dirty="0" smtClean="0"/>
              <a:t>万</a:t>
            </a:r>
            <a:endParaRPr lang="en-US" altLang="zh-CN" sz="2500" dirty="0" smtClean="0"/>
          </a:p>
          <a:p>
            <a:pPr lvl="0">
              <a:buFont typeface="Wingdings" pitchFamily="2" charset="2"/>
              <a:buChar char="l"/>
            </a:pPr>
            <a:r>
              <a:rPr lang="en-US" altLang="zh-CN" sz="2500" dirty="0" smtClean="0"/>
              <a:t>MYSQL</a:t>
            </a:r>
            <a:r>
              <a:rPr lang="zh-CN" altLang="zh-CN" sz="2500" dirty="0" smtClean="0"/>
              <a:t>中三元组的数目能达到</a:t>
            </a:r>
            <a:r>
              <a:rPr lang="en-US" altLang="zh-CN" sz="2500" dirty="0" smtClean="0"/>
              <a:t>40</a:t>
            </a:r>
            <a:r>
              <a:rPr lang="zh-CN" altLang="zh-CN" sz="2500" dirty="0" smtClean="0"/>
              <a:t>万行</a:t>
            </a:r>
            <a:endParaRPr lang="en-US" altLang="zh-CN" sz="2500" dirty="0" smtClean="0"/>
          </a:p>
          <a:p>
            <a:pPr lvl="0">
              <a:buFont typeface="Wingdings" pitchFamily="2" charset="2"/>
              <a:buChar char="l"/>
            </a:pPr>
            <a:r>
              <a:rPr lang="zh-CN" altLang="en-US" sz="2500" dirty="0" smtClean="0"/>
              <a:t>实验针对</a:t>
            </a:r>
            <a:r>
              <a:rPr lang="en-US" altLang="zh-CN" sz="2500" dirty="0" smtClean="0"/>
              <a:t>4</a:t>
            </a:r>
            <a:r>
              <a:rPr lang="zh-CN" altLang="en-US" sz="2500" dirty="0" smtClean="0"/>
              <a:t>组查询条件的三次优化前后的查询性能做了记录及比较，其结果如下：</a:t>
            </a:r>
            <a:endParaRPr lang="zh-CN" altLang="zh-CN" sz="2500" dirty="0" smtClean="0"/>
          </a:p>
          <a:p>
            <a:pPr lvl="0">
              <a:buNone/>
            </a:pPr>
            <a:endParaRPr lang="en-US" altLang="zh-CN" dirty="0" smtClean="0"/>
          </a:p>
        </p:txBody>
      </p:sp>
      <p:sp>
        <p:nvSpPr>
          <p:cNvPr id="2" name="标题 1"/>
          <p:cNvSpPr>
            <a:spLocks noGrp="1"/>
          </p:cNvSpPr>
          <p:nvPr>
            <p:ph type="title"/>
          </p:nvPr>
        </p:nvSpPr>
        <p:spPr/>
        <p:txBody>
          <a:bodyPr>
            <a:normAutofit/>
          </a:bodyPr>
          <a:lstStyle/>
          <a:p>
            <a:pPr lvl="0"/>
            <a:r>
              <a:rPr lang="zh-CN" altLang="en-US" sz="3600" dirty="0" smtClean="0"/>
              <a:t>性能优化实验</a:t>
            </a:r>
            <a:endParaRPr lang="zh-CN" altLang="en-US" sz="3600" dirty="0"/>
          </a:p>
        </p:txBody>
      </p:sp>
      <p:pic>
        <p:nvPicPr>
          <p:cNvPr id="159746" name="图表 4"/>
          <p:cNvPicPr>
            <a:picLocks noChangeAspect="1" noChangeArrowheads="1"/>
          </p:cNvPicPr>
          <p:nvPr/>
        </p:nvPicPr>
        <p:blipFill>
          <a:blip r:embed="rId3" cstate="print"/>
          <a:srcRect/>
          <a:stretch>
            <a:fillRect/>
          </a:stretch>
        </p:blipFill>
        <p:spPr bwMode="auto">
          <a:xfrm>
            <a:off x="1643042" y="3143248"/>
            <a:ext cx="4871329" cy="2584454"/>
          </a:xfrm>
          <a:prstGeom prst="rect">
            <a:avLst/>
          </a:prstGeom>
          <a:noFill/>
          <a:ln w="9525">
            <a:noFill/>
            <a:miter lim="800000"/>
            <a:headEnd/>
            <a:tailEnd/>
          </a:ln>
        </p:spPr>
      </p:pic>
    </p:spTree>
    <p:extLst>
      <p:ext uri="{BB962C8B-B14F-4D97-AF65-F5344CB8AC3E}">
        <p14:creationId xmlns:p14="http://schemas.microsoft.com/office/powerpoint/2010/main" xmlns="" val="1979817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dirty="0" smtClean="0"/>
              <a:t>系统</a:t>
            </a:r>
            <a:r>
              <a:rPr lang="zh-CN" altLang="en-US" sz="3600" dirty="0" smtClean="0"/>
              <a:t>截图</a:t>
            </a:r>
            <a:endParaRPr lang="zh-CN" altLang="en-US" sz="3600" dirty="0"/>
          </a:p>
        </p:txBody>
      </p:sp>
      <p:pic>
        <p:nvPicPr>
          <p:cNvPr id="156674" name="图片 320"/>
          <p:cNvPicPr>
            <a:picLocks noChangeAspect="1" noChangeArrowheads="1"/>
          </p:cNvPicPr>
          <p:nvPr/>
        </p:nvPicPr>
        <p:blipFill>
          <a:blip r:embed="rId3" cstate="print"/>
          <a:srcRect/>
          <a:stretch>
            <a:fillRect/>
          </a:stretch>
        </p:blipFill>
        <p:spPr bwMode="auto">
          <a:xfrm>
            <a:off x="1000100" y="1643050"/>
            <a:ext cx="3795528" cy="1998658"/>
          </a:xfrm>
          <a:prstGeom prst="rect">
            <a:avLst/>
          </a:prstGeom>
          <a:noFill/>
          <a:ln w="9525">
            <a:noFill/>
            <a:miter lim="800000"/>
            <a:headEnd/>
            <a:tailEnd/>
          </a:ln>
        </p:spPr>
      </p:pic>
      <p:pic>
        <p:nvPicPr>
          <p:cNvPr id="156675" name="图片 321"/>
          <p:cNvPicPr>
            <a:picLocks noChangeAspect="1" noChangeArrowheads="1"/>
          </p:cNvPicPr>
          <p:nvPr/>
        </p:nvPicPr>
        <p:blipFill>
          <a:blip r:embed="rId4" cstate="print"/>
          <a:srcRect/>
          <a:stretch>
            <a:fillRect/>
          </a:stretch>
        </p:blipFill>
        <p:spPr bwMode="auto">
          <a:xfrm>
            <a:off x="1000100" y="3857628"/>
            <a:ext cx="3811697" cy="2117745"/>
          </a:xfrm>
          <a:prstGeom prst="rect">
            <a:avLst/>
          </a:prstGeom>
          <a:noFill/>
          <a:ln w="9525">
            <a:noFill/>
            <a:miter lim="800000"/>
            <a:headEnd/>
            <a:tailEnd/>
          </a:ln>
        </p:spPr>
      </p:pic>
      <p:pic>
        <p:nvPicPr>
          <p:cNvPr id="156676" name="图片 322"/>
          <p:cNvPicPr>
            <a:picLocks noChangeAspect="1" noChangeArrowheads="1"/>
          </p:cNvPicPr>
          <p:nvPr/>
        </p:nvPicPr>
        <p:blipFill>
          <a:blip r:embed="rId5" cstate="print"/>
          <a:srcRect/>
          <a:stretch>
            <a:fillRect/>
          </a:stretch>
        </p:blipFill>
        <p:spPr bwMode="auto">
          <a:xfrm>
            <a:off x="5143504" y="1643050"/>
            <a:ext cx="3714776" cy="2006859"/>
          </a:xfrm>
          <a:prstGeom prst="rect">
            <a:avLst/>
          </a:prstGeom>
          <a:noFill/>
          <a:ln w="9525">
            <a:noFill/>
            <a:miter lim="800000"/>
            <a:headEnd/>
            <a:tailEnd/>
          </a:ln>
        </p:spPr>
      </p:pic>
      <p:pic>
        <p:nvPicPr>
          <p:cNvPr id="156677" name="图片 323"/>
          <p:cNvPicPr>
            <a:picLocks noChangeAspect="1" noChangeArrowheads="1"/>
          </p:cNvPicPr>
          <p:nvPr/>
        </p:nvPicPr>
        <p:blipFill>
          <a:blip r:embed="rId6" cstate="print"/>
          <a:srcRect/>
          <a:stretch>
            <a:fillRect/>
          </a:stretch>
        </p:blipFill>
        <p:spPr bwMode="auto">
          <a:xfrm>
            <a:off x="5214942" y="3786190"/>
            <a:ext cx="3500430" cy="2266520"/>
          </a:xfrm>
          <a:prstGeom prst="rect">
            <a:avLst/>
          </a:prstGeom>
          <a:noFill/>
          <a:ln w="9525">
            <a:noFill/>
            <a:miter lim="800000"/>
            <a:headEnd/>
            <a:tailEnd/>
          </a:ln>
        </p:spPr>
      </p:pic>
      <p:sp>
        <p:nvSpPr>
          <p:cNvPr id="9" name="TextBox 8"/>
          <p:cNvSpPr txBox="1"/>
          <p:nvPr/>
        </p:nvSpPr>
        <p:spPr>
          <a:xfrm>
            <a:off x="500034" y="2143116"/>
            <a:ext cx="461665" cy="785818"/>
          </a:xfrm>
          <a:prstGeom prst="rect">
            <a:avLst/>
          </a:prstGeom>
          <a:noFill/>
        </p:spPr>
        <p:txBody>
          <a:bodyPr vert="eaVert" wrap="square" rtlCol="0">
            <a:spAutoFit/>
          </a:bodyPr>
          <a:lstStyle/>
          <a:p>
            <a:r>
              <a:rPr lang="zh-CN" altLang="en-US" dirty="0" smtClean="0"/>
              <a:t>登陆</a:t>
            </a:r>
            <a:endParaRPr lang="zh-CN" altLang="en-US" dirty="0"/>
          </a:p>
        </p:txBody>
      </p:sp>
      <p:sp>
        <p:nvSpPr>
          <p:cNvPr id="10" name="TextBox 9"/>
          <p:cNvSpPr txBox="1"/>
          <p:nvPr/>
        </p:nvSpPr>
        <p:spPr>
          <a:xfrm>
            <a:off x="500034" y="4429132"/>
            <a:ext cx="461665" cy="785818"/>
          </a:xfrm>
          <a:prstGeom prst="rect">
            <a:avLst/>
          </a:prstGeom>
          <a:noFill/>
        </p:spPr>
        <p:txBody>
          <a:bodyPr vert="eaVert" wrap="square" rtlCol="0">
            <a:spAutoFit/>
          </a:bodyPr>
          <a:lstStyle/>
          <a:p>
            <a:r>
              <a:rPr lang="zh-CN" altLang="en-US" dirty="0" smtClean="0"/>
              <a:t>首页</a:t>
            </a:r>
            <a:endParaRPr lang="zh-CN" altLang="en-US" dirty="0"/>
          </a:p>
        </p:txBody>
      </p:sp>
      <p:sp>
        <p:nvSpPr>
          <p:cNvPr id="11" name="TextBox 10"/>
          <p:cNvSpPr txBox="1"/>
          <p:nvPr/>
        </p:nvSpPr>
        <p:spPr>
          <a:xfrm>
            <a:off x="4786314" y="1928802"/>
            <a:ext cx="461665" cy="1143008"/>
          </a:xfrm>
          <a:prstGeom prst="rect">
            <a:avLst/>
          </a:prstGeom>
          <a:noFill/>
        </p:spPr>
        <p:txBody>
          <a:bodyPr vert="eaVert" wrap="square" rtlCol="0">
            <a:spAutoFit/>
          </a:bodyPr>
          <a:lstStyle/>
          <a:p>
            <a:r>
              <a:rPr lang="zh-CN" altLang="en-US" dirty="0" smtClean="0"/>
              <a:t>信息查询</a:t>
            </a:r>
            <a:endParaRPr lang="zh-CN" altLang="en-US" dirty="0"/>
          </a:p>
        </p:txBody>
      </p:sp>
      <p:sp>
        <p:nvSpPr>
          <p:cNvPr id="12" name="TextBox 11"/>
          <p:cNvSpPr txBox="1"/>
          <p:nvPr/>
        </p:nvSpPr>
        <p:spPr>
          <a:xfrm>
            <a:off x="4786314" y="4071942"/>
            <a:ext cx="461665" cy="1428760"/>
          </a:xfrm>
          <a:prstGeom prst="rect">
            <a:avLst/>
          </a:prstGeom>
          <a:noFill/>
        </p:spPr>
        <p:txBody>
          <a:bodyPr vert="eaVert" wrap="square" rtlCol="0">
            <a:spAutoFit/>
          </a:bodyPr>
          <a:lstStyle/>
          <a:p>
            <a:r>
              <a:rPr lang="zh-CN" altLang="en-US" dirty="0" smtClean="0"/>
              <a:t>知识库维护</a:t>
            </a:r>
            <a:endParaRPr lang="zh-CN" altLang="en-US" dirty="0"/>
          </a:p>
        </p:txBody>
      </p:sp>
    </p:spTree>
    <p:extLst>
      <p:ext uri="{BB962C8B-B14F-4D97-AF65-F5344CB8AC3E}">
        <p14:creationId xmlns:p14="http://schemas.microsoft.com/office/powerpoint/2010/main" xmlns="" val="1979817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研究背景</a:t>
            </a:r>
            <a:endParaRPr lang="en-US" altLang="zh-CN" dirty="0" smtClean="0"/>
          </a:p>
          <a:p>
            <a:pPr lvl="1">
              <a:buFont typeface="Wingdings" pitchFamily="2" charset="2"/>
              <a:buChar char="ü"/>
            </a:pPr>
            <a:r>
              <a:rPr lang="zh-CN" altLang="en-US" dirty="0" smtClean="0"/>
              <a:t>选题意义</a:t>
            </a:r>
            <a:endParaRPr lang="en-US" altLang="zh-CN" dirty="0" smtClean="0"/>
          </a:p>
          <a:p>
            <a:pPr lvl="1">
              <a:buFont typeface="Wingdings" pitchFamily="2" charset="2"/>
              <a:buChar char="ü"/>
            </a:pPr>
            <a:r>
              <a:rPr lang="zh-CN" altLang="en-US" dirty="0" smtClean="0"/>
              <a:t>相关</a:t>
            </a:r>
            <a:r>
              <a:rPr lang="zh-CN" altLang="en-US" dirty="0" smtClean="0"/>
              <a:t>技术</a:t>
            </a:r>
            <a:endParaRPr lang="en-US" altLang="zh-CN" dirty="0" smtClean="0"/>
          </a:p>
          <a:p>
            <a:r>
              <a:rPr lang="zh-CN" altLang="en-US" dirty="0" smtClean="0"/>
              <a:t>研究内容与解决方案</a:t>
            </a:r>
            <a:endParaRPr lang="en-US" altLang="zh-CN" dirty="0" smtClean="0"/>
          </a:p>
          <a:p>
            <a:pPr lvl="1">
              <a:buFont typeface="Wingdings" pitchFamily="2" charset="2"/>
              <a:buChar char="ü"/>
            </a:pPr>
            <a:r>
              <a:rPr lang="zh-CN" altLang="en-US" dirty="0" smtClean="0"/>
              <a:t>研究问题</a:t>
            </a:r>
            <a:endParaRPr lang="en-US" altLang="zh-CN" dirty="0" smtClean="0"/>
          </a:p>
          <a:p>
            <a:pPr lvl="2">
              <a:buClr>
                <a:schemeClr val="accent1"/>
              </a:buClr>
              <a:buFont typeface="Arial" pitchFamily="34" charset="0"/>
              <a:buChar char="•"/>
            </a:pPr>
            <a:r>
              <a:rPr lang="zh-CN" altLang="en-US" dirty="0" smtClean="0"/>
              <a:t>如何构建知识库</a:t>
            </a:r>
            <a:endParaRPr lang="en-US" altLang="zh-CN" dirty="0" smtClean="0"/>
          </a:p>
          <a:p>
            <a:pPr lvl="2">
              <a:buClr>
                <a:schemeClr val="accent1"/>
              </a:buClr>
              <a:buFont typeface="Arial" pitchFamily="34" charset="0"/>
              <a:buChar char="•"/>
            </a:pPr>
            <a:r>
              <a:rPr lang="zh-CN" altLang="en-US" dirty="0" smtClean="0"/>
              <a:t>如何进行语义搜索</a:t>
            </a:r>
            <a:endParaRPr lang="en-US" altLang="zh-CN" dirty="0" smtClean="0"/>
          </a:p>
          <a:p>
            <a:pPr lvl="1">
              <a:buFont typeface="Wingdings" pitchFamily="2" charset="2"/>
              <a:buChar char="ü"/>
            </a:pPr>
            <a:r>
              <a:rPr lang="zh-CN" altLang="en-US" dirty="0" smtClean="0"/>
              <a:t>关键研究点</a:t>
            </a:r>
            <a:endParaRPr lang="en-US" altLang="zh-CN" dirty="0" smtClean="0"/>
          </a:p>
          <a:p>
            <a:pPr lvl="2">
              <a:buClr>
                <a:schemeClr val="accent1"/>
              </a:buClr>
              <a:buFont typeface="Arial" pitchFamily="34" charset="0"/>
              <a:buChar char="•"/>
            </a:pPr>
            <a:r>
              <a:rPr lang="zh-CN" altLang="zh-CN" dirty="0" smtClean="0"/>
              <a:t>基于模式和领域知识分词技术的知识提取</a:t>
            </a:r>
            <a:endParaRPr lang="en-US" altLang="zh-CN" dirty="0" smtClean="0"/>
          </a:p>
          <a:p>
            <a:pPr lvl="2">
              <a:buClr>
                <a:schemeClr val="accent1"/>
              </a:buClr>
              <a:buFont typeface="Arial" pitchFamily="34" charset="0"/>
              <a:buChar char="•"/>
            </a:pPr>
            <a:r>
              <a:rPr lang="zh-CN" altLang="zh-CN" dirty="0" smtClean="0"/>
              <a:t>可定制的基于标签的知识组织方式</a:t>
            </a:r>
            <a:endParaRPr lang="en-US" altLang="zh-CN" dirty="0" smtClean="0"/>
          </a:p>
          <a:p>
            <a:pPr lvl="2">
              <a:buClr>
                <a:schemeClr val="accent1"/>
              </a:buClr>
              <a:buFont typeface="Arial" pitchFamily="34" charset="0"/>
              <a:buChar char="•"/>
            </a:pPr>
            <a:r>
              <a:rPr lang="zh-CN" altLang="zh-CN" dirty="0" smtClean="0"/>
              <a:t>语义搜索的优化</a:t>
            </a:r>
            <a:endParaRPr lang="en-US" altLang="zh-CN" dirty="0" smtClean="0"/>
          </a:p>
          <a:p>
            <a:r>
              <a:rPr lang="zh-CN" altLang="en-US" dirty="0" smtClean="0"/>
              <a:t>智能简历搜索系统的设计与实现</a:t>
            </a:r>
            <a:endParaRPr lang="en-US" altLang="zh-CN" dirty="0" smtClean="0"/>
          </a:p>
          <a:p>
            <a:r>
              <a:rPr lang="zh-CN" altLang="en-US" dirty="0" smtClean="0">
                <a:solidFill>
                  <a:srgbClr val="FF0000"/>
                </a:solidFill>
              </a:rPr>
              <a:t>总结与下一步工作</a:t>
            </a:r>
            <a:endParaRPr lang="zh-CN" altLang="en-US" dirty="0">
              <a:solidFill>
                <a:srgbClr val="FF0000"/>
              </a:solidFill>
            </a:endParaRPr>
          </a:p>
        </p:txBody>
      </p:sp>
      <p:sp>
        <p:nvSpPr>
          <p:cNvPr id="2" name="标题 1"/>
          <p:cNvSpPr>
            <a:spLocks noGrp="1"/>
          </p:cNvSpPr>
          <p:nvPr>
            <p:ph type="title"/>
          </p:nvPr>
        </p:nvSpPr>
        <p:spPr/>
        <p:txBody>
          <a:bodyPr>
            <a:normAutofit/>
          </a:bodyPr>
          <a:lstStyle/>
          <a:p>
            <a:pPr algn="l"/>
            <a:r>
              <a:rPr lang="zh-CN" altLang="en-US" sz="3600" dirty="0" smtClean="0"/>
              <a:t>提纲</a:t>
            </a:r>
            <a:endParaRPr lang="zh-CN" altLang="en-US" sz="3600" dirty="0"/>
          </a:p>
        </p:txBody>
      </p:sp>
    </p:spTree>
    <p:extLst>
      <p:ext uri="{BB962C8B-B14F-4D97-AF65-F5344CB8AC3E}">
        <p14:creationId xmlns:p14="http://schemas.microsoft.com/office/powerpoint/2010/main" xmlns="" val="1533318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8229600" cy="5072098"/>
          </a:xfrm>
        </p:spPr>
        <p:txBody>
          <a:bodyPr>
            <a:normAutofit/>
          </a:bodyPr>
          <a:lstStyle/>
          <a:p>
            <a:pPr>
              <a:buFont typeface="Wingdings" pitchFamily="2" charset="2"/>
              <a:buChar char="l"/>
            </a:pPr>
            <a:r>
              <a:rPr lang="zh-CN" altLang="en-US" sz="2600" dirty="0" smtClean="0"/>
              <a:t>搜索引擎的研究背景：</a:t>
            </a:r>
            <a:endParaRPr lang="en-US" altLang="zh-CN" sz="2600" dirty="0" smtClean="0"/>
          </a:p>
          <a:p>
            <a:pPr lvl="1">
              <a:buFont typeface="Wingdings" pitchFamily="2" charset="2"/>
              <a:buChar char="Ø"/>
            </a:pPr>
            <a:r>
              <a:rPr lang="zh-CN" altLang="en-US" sz="2000" dirty="0" smtClean="0"/>
              <a:t>随着互联网的普及，网络信息</a:t>
            </a:r>
            <a:r>
              <a:rPr lang="zh-CN" altLang="en-US" sz="2000" dirty="0" smtClean="0"/>
              <a:t>成</a:t>
            </a:r>
            <a:r>
              <a:rPr lang="zh-CN" altLang="en-US" sz="2000" dirty="0" smtClean="0"/>
              <a:t>指数级</a:t>
            </a:r>
            <a:r>
              <a:rPr lang="zh-CN" altLang="en-US" sz="2000" dirty="0" smtClean="0"/>
              <a:t>增长。</a:t>
            </a:r>
            <a:endParaRPr lang="en-US" altLang="zh-CN" sz="2000" dirty="0" smtClean="0"/>
          </a:p>
          <a:p>
            <a:pPr lvl="1">
              <a:buFont typeface="Wingdings" pitchFamily="2" charset="2"/>
              <a:buChar char="Ø"/>
            </a:pPr>
            <a:r>
              <a:rPr lang="zh-CN" altLang="en-US" sz="2000" dirty="0" smtClean="0">
                <a:solidFill>
                  <a:srgbClr val="FF0000"/>
                </a:solidFill>
              </a:rPr>
              <a:t>如何快速</a:t>
            </a:r>
            <a:r>
              <a:rPr lang="zh-CN" altLang="en-US" sz="2000" dirty="0" smtClean="0">
                <a:solidFill>
                  <a:srgbClr val="FF0000"/>
                </a:solidFill>
              </a:rPr>
              <a:t>准确的找到</a:t>
            </a:r>
            <a:r>
              <a:rPr lang="zh-CN" altLang="en-US" sz="2000" dirty="0" smtClean="0">
                <a:solidFill>
                  <a:srgbClr val="FF0000"/>
                </a:solidFill>
              </a:rPr>
              <a:t>有效信息？</a:t>
            </a:r>
            <a:endParaRPr lang="en-US" altLang="zh-CN" sz="2000" dirty="0" smtClean="0">
              <a:solidFill>
                <a:srgbClr val="FF0000"/>
              </a:solidFill>
            </a:endParaRPr>
          </a:p>
          <a:p>
            <a:pPr lvl="1">
              <a:buFont typeface="Wingdings" pitchFamily="2" charset="2"/>
              <a:buChar char="Ø"/>
            </a:pPr>
            <a:r>
              <a:rPr lang="zh-CN" altLang="en-US" sz="2000" dirty="0" smtClean="0"/>
              <a:t>搜索引擎</a:t>
            </a:r>
            <a:r>
              <a:rPr lang="zh-CN" altLang="en-US" sz="2000" dirty="0" smtClean="0"/>
              <a:t>技术应运而生。</a:t>
            </a:r>
            <a:endParaRPr lang="en-US" altLang="zh-CN" sz="2000" dirty="0" smtClean="0"/>
          </a:p>
          <a:p>
            <a:pPr>
              <a:buFont typeface="Wingdings" pitchFamily="2" charset="2"/>
              <a:buChar char="l"/>
            </a:pPr>
            <a:r>
              <a:rPr lang="zh-CN" altLang="en-US" sz="2600" dirty="0" smtClean="0"/>
              <a:t>搜索引擎的发展状况</a:t>
            </a:r>
            <a:r>
              <a:rPr lang="zh-CN" altLang="en-US" sz="2600" dirty="0" smtClean="0"/>
              <a:t>：</a:t>
            </a:r>
            <a:endParaRPr lang="en-US" altLang="zh-CN" sz="2600" dirty="0" smtClean="0"/>
          </a:p>
        </p:txBody>
      </p:sp>
      <p:sp>
        <p:nvSpPr>
          <p:cNvPr id="2" name="标题 1"/>
          <p:cNvSpPr>
            <a:spLocks noGrp="1"/>
          </p:cNvSpPr>
          <p:nvPr>
            <p:ph type="title"/>
          </p:nvPr>
        </p:nvSpPr>
        <p:spPr/>
        <p:txBody>
          <a:bodyPr>
            <a:normAutofit/>
          </a:bodyPr>
          <a:lstStyle/>
          <a:p>
            <a:pPr algn="l"/>
            <a:r>
              <a:rPr lang="zh-CN" altLang="en-US" sz="3600" dirty="0" smtClean="0"/>
              <a:t>选题意义</a:t>
            </a:r>
            <a:endParaRPr lang="zh-CN" altLang="en-US" sz="3600" dirty="0"/>
          </a:p>
        </p:txBody>
      </p:sp>
      <p:graphicFrame>
        <p:nvGraphicFramePr>
          <p:cNvPr id="7" name="图示 6"/>
          <p:cNvGraphicFramePr/>
          <p:nvPr/>
        </p:nvGraphicFramePr>
        <p:xfrm>
          <a:off x="4000496" y="4683124"/>
          <a:ext cx="2928958" cy="2174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descr="信息增长.jpg"/>
          <p:cNvPicPr>
            <a:picLocks noChangeAspect="1"/>
          </p:cNvPicPr>
          <p:nvPr/>
        </p:nvPicPr>
        <p:blipFill>
          <a:blip r:embed="rId8" cstate="print"/>
          <a:stretch>
            <a:fillRect/>
          </a:stretch>
        </p:blipFill>
        <p:spPr>
          <a:xfrm>
            <a:off x="6215074" y="500042"/>
            <a:ext cx="2786082" cy="2368170"/>
          </a:xfrm>
          <a:prstGeom prst="rect">
            <a:avLst/>
          </a:prstGeom>
        </p:spPr>
      </p:pic>
      <p:graphicFrame>
        <p:nvGraphicFramePr>
          <p:cNvPr id="4" name="图示 3"/>
          <p:cNvGraphicFramePr/>
          <p:nvPr/>
        </p:nvGraphicFramePr>
        <p:xfrm>
          <a:off x="142844" y="2786058"/>
          <a:ext cx="8715436" cy="249236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5" name="曲线连接符 14"/>
          <p:cNvCxnSpPr/>
          <p:nvPr/>
        </p:nvCxnSpPr>
        <p:spPr>
          <a:xfrm rot="5400000">
            <a:off x="7036611" y="5036355"/>
            <a:ext cx="1071570" cy="1000132"/>
          </a:xfrm>
          <a:prstGeom prst="curvedConnector3">
            <a:avLst>
              <a:gd name="adj1" fmla="val 50000"/>
            </a:avLst>
          </a:prstGeom>
          <a:ln w="19050">
            <a:prstDash val="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2642449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总结及下一步工作</a:t>
            </a:r>
            <a:endParaRPr lang="zh-CN" altLang="en-US" dirty="0"/>
          </a:p>
        </p:txBody>
      </p:sp>
      <p:sp>
        <p:nvSpPr>
          <p:cNvPr id="3" name="内容占位符 2"/>
          <p:cNvSpPr>
            <a:spLocks noGrp="1"/>
          </p:cNvSpPr>
          <p:nvPr>
            <p:ph sz="quarter" idx="1"/>
          </p:nvPr>
        </p:nvSpPr>
        <p:spPr/>
        <p:txBody>
          <a:bodyPr>
            <a:normAutofit/>
          </a:bodyPr>
          <a:lstStyle/>
          <a:p>
            <a:pPr lvl="0">
              <a:buFont typeface="Wingdings" pitchFamily="2" charset="2"/>
              <a:buChar char="l"/>
            </a:pPr>
            <a:r>
              <a:rPr lang="zh-CN" altLang="en-US" sz="2600" dirty="0" smtClean="0"/>
              <a:t>总结：</a:t>
            </a:r>
            <a:endParaRPr lang="en-US" altLang="zh-CN" sz="2600" dirty="0" smtClean="0"/>
          </a:p>
          <a:p>
            <a:pPr lvl="1">
              <a:buFont typeface="Wingdings" pitchFamily="2" charset="2"/>
              <a:buChar char="l"/>
            </a:pPr>
            <a:r>
              <a:rPr lang="zh-CN" altLang="zh-CN" sz="2200" dirty="0" smtClean="0"/>
              <a:t>作为</a:t>
            </a:r>
            <a:r>
              <a:rPr lang="zh-CN" altLang="zh-CN" sz="2200" dirty="0"/>
              <a:t>核心成员研发</a:t>
            </a:r>
            <a:r>
              <a:rPr lang="zh-CN" altLang="zh-CN" sz="2200" dirty="0" smtClean="0"/>
              <a:t>“</a:t>
            </a:r>
            <a:r>
              <a:rPr lang="zh-CN" altLang="en-US" sz="2200" dirty="0" smtClean="0"/>
              <a:t>基于</a:t>
            </a:r>
            <a:r>
              <a:rPr lang="en-US" altLang="zh-CN" sz="2200" dirty="0" smtClean="0"/>
              <a:t>Hadoop</a:t>
            </a:r>
            <a:r>
              <a:rPr lang="zh-CN" altLang="en-US" sz="2200" dirty="0" smtClean="0"/>
              <a:t>的</a:t>
            </a:r>
            <a:r>
              <a:rPr lang="zh-CN" altLang="zh-CN" sz="2200" dirty="0" smtClean="0"/>
              <a:t>大数据分析平台”</a:t>
            </a:r>
            <a:endParaRPr lang="en-US" altLang="zh-CN" sz="2200" dirty="0" smtClean="0"/>
          </a:p>
          <a:p>
            <a:pPr lvl="2">
              <a:buClr>
                <a:schemeClr val="accent1"/>
              </a:buClr>
              <a:buFont typeface="Wingdings" pitchFamily="2" charset="2"/>
              <a:buChar char="Ø"/>
            </a:pPr>
            <a:r>
              <a:rPr lang="zh-CN" altLang="zh-CN" sz="1800" dirty="0" smtClean="0"/>
              <a:t>参加</a:t>
            </a:r>
            <a:r>
              <a:rPr lang="zh-CN" altLang="zh-CN" sz="1800" dirty="0"/>
              <a:t>中国计算机学会系统软件专委和软件工程专委举办的软件研究成果原型大赛，荣获二等奖</a:t>
            </a:r>
            <a:r>
              <a:rPr lang="zh-CN" altLang="zh-CN" sz="1800" dirty="0" smtClean="0"/>
              <a:t>。</a:t>
            </a:r>
            <a:endParaRPr lang="en-US" altLang="zh-CN" sz="1800" dirty="0" smtClean="0"/>
          </a:p>
          <a:p>
            <a:pPr lvl="1">
              <a:buFont typeface="Wingdings" pitchFamily="2" charset="2"/>
              <a:buChar char="l"/>
            </a:pPr>
            <a:r>
              <a:rPr lang="zh-CN" altLang="en-US" sz="2200" dirty="0" smtClean="0"/>
              <a:t>作为核心成员研发“智能简历搜索系统”</a:t>
            </a:r>
            <a:endParaRPr lang="zh-CN" altLang="zh-CN" sz="2200" dirty="0"/>
          </a:p>
          <a:p>
            <a:pPr lvl="2">
              <a:buClr>
                <a:schemeClr val="accent1"/>
              </a:buClr>
              <a:buFont typeface="Wingdings" pitchFamily="2" charset="2"/>
              <a:buChar char="Ø"/>
            </a:pPr>
            <a:r>
              <a:rPr lang="zh-CN" altLang="en-US" sz="1800" dirty="0" smtClean="0"/>
              <a:t>发表论文：</a:t>
            </a:r>
            <a:r>
              <a:rPr lang="en-US" altLang="zh-CN" sz="1800" dirty="0" smtClean="0"/>
              <a:t>《</a:t>
            </a:r>
            <a:r>
              <a:rPr lang="zh-CN" altLang="zh-CN" sz="1800" dirty="0" smtClean="0"/>
              <a:t>一种简历语义搜索系统实现方法</a:t>
            </a:r>
            <a:r>
              <a:rPr lang="en-US" altLang="zh-CN" sz="1800" dirty="0" smtClean="0"/>
              <a:t>》</a:t>
            </a:r>
            <a:r>
              <a:rPr lang="zh-CN" altLang="en-US" sz="1800" dirty="0" smtClean="0"/>
              <a:t>，已被</a:t>
            </a:r>
            <a:r>
              <a:rPr lang="en-US" altLang="zh-CN" sz="1800" dirty="0" smtClean="0"/>
              <a:t>《</a:t>
            </a:r>
            <a:r>
              <a:rPr lang="zh-CN" altLang="zh-CN" sz="1800" dirty="0" smtClean="0"/>
              <a:t>计算机科学</a:t>
            </a:r>
            <a:r>
              <a:rPr lang="en-US" altLang="zh-CN" sz="1800" dirty="0" smtClean="0"/>
              <a:t>》</a:t>
            </a:r>
            <a:r>
              <a:rPr lang="zh-CN" altLang="en-US" sz="1800" dirty="0" smtClean="0"/>
              <a:t>录用。</a:t>
            </a:r>
            <a:endParaRPr lang="en-US" altLang="zh-CN" sz="1800" dirty="0" smtClean="0"/>
          </a:p>
          <a:p>
            <a:pPr>
              <a:buFont typeface="Wingdings" pitchFamily="2" charset="2"/>
              <a:buChar char="l"/>
            </a:pPr>
            <a:r>
              <a:rPr lang="zh-CN" altLang="en-US" sz="2400" dirty="0" smtClean="0"/>
              <a:t>下一步工作：</a:t>
            </a:r>
            <a:endParaRPr lang="en-US" altLang="zh-CN" sz="2400" dirty="0" smtClean="0"/>
          </a:p>
          <a:p>
            <a:pPr lvl="1">
              <a:buFont typeface="Wingdings" pitchFamily="2" charset="2"/>
              <a:buChar char="l"/>
            </a:pPr>
            <a:r>
              <a:rPr lang="zh-CN" altLang="en-US" sz="2000" dirty="0" smtClean="0"/>
              <a:t>修改论文，完善系统</a:t>
            </a:r>
            <a:r>
              <a:rPr lang="en-US" altLang="zh-CN" sz="2000" dirty="0" smtClean="0"/>
              <a:t>	</a:t>
            </a:r>
          </a:p>
          <a:p>
            <a:pPr lvl="1">
              <a:buNone/>
            </a:pPr>
            <a:endParaRPr lang="en-US" altLang="zh-CN" sz="2000" dirty="0" smtClean="0"/>
          </a:p>
        </p:txBody>
      </p:sp>
    </p:spTree>
    <p:extLst>
      <p:ext uri="{BB962C8B-B14F-4D97-AF65-F5344CB8AC3E}">
        <p14:creationId xmlns="" xmlns:p14="http://schemas.microsoft.com/office/powerpoint/2010/main" val="2001536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685800" y="2130425"/>
            <a:ext cx="7772400" cy="1470025"/>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谢谢！</a:t>
            </a:r>
            <a:endParaRPr kumimoji="0" lang="en-US" altLang="zh-C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请批评指正！</a:t>
            </a:r>
            <a:endPar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内容占位符 2"/>
          <p:cNvSpPr txBox="1">
            <a:spLocks/>
          </p:cNvSpPr>
          <p:nvPr/>
        </p:nvSpPr>
        <p:spPr>
          <a:xfrm>
            <a:off x="5000625" y="4457724"/>
            <a:ext cx="3500438" cy="204311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柯叶青</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软件工程技术中心</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kumimoji="0" lang="en-US" altLang="zh-C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2015</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年</a:t>
            </a:r>
            <a:r>
              <a:rPr lang="en-US" altLang="zh-CN" sz="2000" dirty="0" smtClean="0"/>
              <a:t>4</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月</a:t>
            </a:r>
          </a:p>
        </p:txBody>
      </p:sp>
    </p:spTree>
  </p:cSld>
  <p:clrMapOvr>
    <a:masterClrMapping/>
  </p:clrMapOvr>
  <mc:AlternateContent xmlns:mc="http://schemas.openxmlformats.org/markup-compatibility/2006">
    <mc:Choice xmlns="" xmlns:p14="http://schemas.microsoft.com/office/powerpoint/2010/main" Requires="p14">
      <p:transition spd="slow" p14:dur="2000" advTm="5353"/>
    </mc:Choice>
    <mc:Fallback>
      <p:transition spd="slow" advTm="535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4864307"/>
          </a:xfrm>
        </p:spPr>
        <p:txBody>
          <a:bodyPr>
            <a:normAutofit/>
          </a:bodyPr>
          <a:lstStyle/>
          <a:p>
            <a:pPr>
              <a:buFont typeface="Wingdings" pitchFamily="2" charset="2"/>
              <a:buChar char="l"/>
            </a:pPr>
            <a:r>
              <a:rPr lang="zh-CN" altLang="en-US" sz="2600" dirty="0" smtClean="0"/>
              <a:t>现在很多</a:t>
            </a:r>
            <a:r>
              <a:rPr lang="zh-CN" altLang="en-US" sz="2600" dirty="0" smtClean="0">
                <a:solidFill>
                  <a:srgbClr val="FF0000"/>
                </a:solidFill>
              </a:rPr>
              <a:t>垂直网站</a:t>
            </a:r>
            <a:r>
              <a:rPr lang="zh-CN" altLang="en-US" sz="2600" dirty="0" smtClean="0"/>
              <a:t>都处于第二代搜索引擎</a:t>
            </a:r>
            <a:r>
              <a:rPr lang="zh-CN" altLang="en-US" sz="2600" dirty="0" smtClean="0"/>
              <a:t>阶段</a:t>
            </a:r>
            <a:endParaRPr lang="en-US" altLang="zh-CN" sz="2600" dirty="0" smtClean="0"/>
          </a:p>
          <a:p>
            <a:pPr>
              <a:buFont typeface="Wingdings" pitchFamily="2" charset="2"/>
              <a:buChar char="l"/>
            </a:pPr>
            <a:endParaRPr lang="en-US" altLang="zh-CN" sz="2600" dirty="0" smtClean="0"/>
          </a:p>
          <a:p>
            <a:pPr>
              <a:buFont typeface="Wingdings" pitchFamily="2" charset="2"/>
              <a:buChar char="l"/>
            </a:pPr>
            <a:endParaRPr lang="en-US" altLang="zh-CN" sz="2600" dirty="0" smtClean="0"/>
          </a:p>
          <a:p>
            <a:pPr>
              <a:buNone/>
            </a:pPr>
            <a:endParaRPr lang="en-US" altLang="zh-CN" sz="2600" dirty="0" smtClean="0"/>
          </a:p>
          <a:p>
            <a:pPr>
              <a:buFont typeface="Wingdings" pitchFamily="2" charset="2"/>
              <a:buChar char="l"/>
            </a:pPr>
            <a:endParaRPr lang="en-US" altLang="zh-CN" sz="2600" dirty="0" smtClean="0"/>
          </a:p>
          <a:p>
            <a:pPr>
              <a:buFont typeface="Wingdings" pitchFamily="2" charset="2"/>
              <a:buChar char="l"/>
            </a:pPr>
            <a:endParaRPr lang="en-US" altLang="zh-CN" sz="2600" dirty="0" smtClean="0"/>
          </a:p>
          <a:p>
            <a:pPr>
              <a:buFont typeface="Wingdings" pitchFamily="2" charset="2"/>
              <a:buChar char="l"/>
            </a:pPr>
            <a:r>
              <a:rPr lang="zh-CN" altLang="en-US" sz="2600" dirty="0" smtClean="0"/>
              <a:t>如何</a:t>
            </a:r>
            <a:r>
              <a:rPr lang="zh-CN" altLang="en-US" sz="2600" dirty="0" smtClean="0"/>
              <a:t>改善</a:t>
            </a:r>
            <a:r>
              <a:rPr lang="zh-CN" altLang="en-US" sz="2600" dirty="0" smtClean="0"/>
              <a:t>垂直网站的搜索</a:t>
            </a:r>
            <a:r>
              <a:rPr lang="zh-CN" altLang="en-US" sz="2600" dirty="0" smtClean="0"/>
              <a:t>质量</a:t>
            </a:r>
            <a:r>
              <a:rPr lang="en-US" altLang="zh-CN" dirty="0" smtClean="0"/>
              <a:t>?</a:t>
            </a:r>
            <a:endParaRPr lang="en-US" altLang="zh-CN" sz="1600" dirty="0" smtClean="0"/>
          </a:p>
          <a:p>
            <a:pPr lvl="2">
              <a:buFont typeface="Wingdings" pitchFamily="2" charset="2"/>
              <a:buChar char="Ø"/>
            </a:pPr>
            <a:endParaRPr lang="en-US" altLang="zh-CN" sz="1600" dirty="0" smtClean="0"/>
          </a:p>
          <a:p>
            <a:pPr lvl="2">
              <a:buFont typeface="Wingdings" pitchFamily="2" charset="2"/>
              <a:buChar char="Ø"/>
            </a:pPr>
            <a:endParaRPr lang="en-US" altLang="zh-CN" sz="1600" dirty="0" smtClean="0"/>
          </a:p>
          <a:p>
            <a:pPr lvl="2">
              <a:buFont typeface="Wingdings" pitchFamily="2" charset="2"/>
              <a:buChar char="Ø"/>
            </a:pPr>
            <a:endParaRPr lang="en-US" altLang="zh-CN" sz="1600" dirty="0" smtClean="0"/>
          </a:p>
          <a:p>
            <a:pPr lvl="2">
              <a:buFont typeface="Wingdings" pitchFamily="2" charset="2"/>
              <a:buChar char="Ø"/>
            </a:pPr>
            <a:endParaRPr lang="en-US" altLang="zh-CN" sz="1600" dirty="0" smtClean="0"/>
          </a:p>
          <a:p>
            <a:pPr lvl="2">
              <a:buFont typeface="Wingdings" pitchFamily="2" charset="2"/>
              <a:buChar char="Ø"/>
            </a:pPr>
            <a:endParaRPr lang="en-US" altLang="zh-CN" sz="1600" dirty="0" smtClean="0"/>
          </a:p>
          <a:p>
            <a:pPr lvl="2">
              <a:buFont typeface="Wingdings" pitchFamily="2" charset="2"/>
              <a:buChar char="Ø"/>
            </a:pPr>
            <a:endParaRPr lang="en-US" altLang="zh-CN" sz="1600" dirty="0" smtClean="0"/>
          </a:p>
          <a:p>
            <a:pPr lvl="2">
              <a:buNone/>
            </a:pPr>
            <a:endParaRPr lang="en-US" altLang="zh-CN" sz="1600" dirty="0" smtClean="0"/>
          </a:p>
          <a:p>
            <a:pPr lvl="2">
              <a:buNone/>
            </a:pPr>
            <a:endParaRPr lang="en-US" altLang="zh-CN" sz="1600" dirty="0" smtClean="0"/>
          </a:p>
          <a:p>
            <a:pPr lvl="2">
              <a:buNone/>
            </a:pPr>
            <a:endParaRPr lang="en-US" altLang="zh-CN" sz="1600" dirty="0" smtClean="0"/>
          </a:p>
          <a:p>
            <a:pPr>
              <a:buFont typeface="Wingdings" pitchFamily="2" charset="2"/>
              <a:buChar char="l"/>
            </a:pPr>
            <a:endParaRPr lang="en-US" altLang="zh-CN" sz="2600" dirty="0" smtClean="0"/>
          </a:p>
        </p:txBody>
      </p:sp>
      <p:sp>
        <p:nvSpPr>
          <p:cNvPr id="2" name="标题 1"/>
          <p:cNvSpPr>
            <a:spLocks noGrp="1"/>
          </p:cNvSpPr>
          <p:nvPr>
            <p:ph type="title"/>
          </p:nvPr>
        </p:nvSpPr>
        <p:spPr/>
        <p:txBody>
          <a:bodyPr>
            <a:normAutofit/>
          </a:bodyPr>
          <a:lstStyle/>
          <a:p>
            <a:pPr algn="l"/>
            <a:r>
              <a:rPr lang="zh-CN" altLang="en-US" sz="3600" dirty="0" smtClean="0"/>
              <a:t>选题意义</a:t>
            </a:r>
            <a:endParaRPr lang="zh-CN" altLang="en-US" sz="3600" dirty="0"/>
          </a:p>
        </p:txBody>
      </p:sp>
      <p:pic>
        <p:nvPicPr>
          <p:cNvPr id="14" name="图片 13" descr="51job_外企.png"/>
          <p:cNvPicPr>
            <a:picLocks noChangeAspect="1"/>
          </p:cNvPicPr>
          <p:nvPr/>
        </p:nvPicPr>
        <p:blipFill>
          <a:blip r:embed="rId3" cstate="print"/>
          <a:stretch>
            <a:fillRect/>
          </a:stretch>
        </p:blipFill>
        <p:spPr>
          <a:xfrm>
            <a:off x="1000101" y="1570672"/>
            <a:ext cx="2000263" cy="1973968"/>
          </a:xfrm>
          <a:prstGeom prst="rect">
            <a:avLst/>
          </a:prstGeom>
        </p:spPr>
      </p:pic>
      <p:pic>
        <p:nvPicPr>
          <p:cNvPr id="15" name="图片 14" descr="51job_微软.png"/>
          <p:cNvPicPr>
            <a:picLocks noChangeAspect="1"/>
          </p:cNvPicPr>
          <p:nvPr/>
        </p:nvPicPr>
        <p:blipFill>
          <a:blip r:embed="rId4" cstate="print"/>
          <a:stretch>
            <a:fillRect/>
          </a:stretch>
        </p:blipFill>
        <p:spPr>
          <a:xfrm>
            <a:off x="4786314" y="1571612"/>
            <a:ext cx="1978162" cy="2000264"/>
          </a:xfrm>
          <a:prstGeom prst="rect">
            <a:avLst/>
          </a:prstGeom>
        </p:spPr>
      </p:pic>
      <p:sp>
        <p:nvSpPr>
          <p:cNvPr id="12" name="TextBox 11"/>
          <p:cNvSpPr txBox="1"/>
          <p:nvPr/>
        </p:nvSpPr>
        <p:spPr>
          <a:xfrm>
            <a:off x="3143240" y="2071678"/>
            <a:ext cx="1785950" cy="369332"/>
          </a:xfrm>
          <a:prstGeom prst="rect">
            <a:avLst/>
          </a:prstGeom>
          <a:noFill/>
        </p:spPr>
        <p:txBody>
          <a:bodyPr wrap="square" rtlCol="0">
            <a:spAutoFit/>
          </a:bodyPr>
          <a:lstStyle/>
          <a:p>
            <a:r>
              <a:rPr lang="zh-CN" altLang="en-US" dirty="0" smtClean="0">
                <a:solidFill>
                  <a:srgbClr val="FF0000"/>
                </a:solidFill>
              </a:rPr>
              <a:t>召回率低！！！</a:t>
            </a:r>
            <a:endParaRPr lang="zh-CN" altLang="en-US" dirty="0">
              <a:solidFill>
                <a:srgbClr val="FF0000"/>
              </a:solidFill>
            </a:endParaRPr>
          </a:p>
        </p:txBody>
      </p:sp>
      <p:sp>
        <p:nvSpPr>
          <p:cNvPr id="13" name="TextBox 12"/>
          <p:cNvSpPr txBox="1"/>
          <p:nvPr/>
        </p:nvSpPr>
        <p:spPr>
          <a:xfrm>
            <a:off x="7000892" y="2071678"/>
            <a:ext cx="1785950" cy="369332"/>
          </a:xfrm>
          <a:prstGeom prst="rect">
            <a:avLst/>
          </a:prstGeom>
          <a:noFill/>
        </p:spPr>
        <p:txBody>
          <a:bodyPr wrap="square" rtlCol="0">
            <a:spAutoFit/>
          </a:bodyPr>
          <a:lstStyle/>
          <a:p>
            <a:r>
              <a:rPr lang="zh-CN" altLang="en-US" dirty="0" smtClean="0">
                <a:solidFill>
                  <a:srgbClr val="FF0000"/>
                </a:solidFill>
              </a:rPr>
              <a:t>精确</a:t>
            </a:r>
            <a:r>
              <a:rPr lang="zh-CN" altLang="en-US" dirty="0" smtClean="0">
                <a:solidFill>
                  <a:srgbClr val="FF0000"/>
                </a:solidFill>
              </a:rPr>
              <a:t>率低！！！</a:t>
            </a:r>
            <a:endParaRPr lang="zh-CN" altLang="en-US" dirty="0">
              <a:solidFill>
                <a:srgbClr val="FF0000"/>
              </a:solidFill>
            </a:endParaRPr>
          </a:p>
        </p:txBody>
      </p:sp>
      <p:pic>
        <p:nvPicPr>
          <p:cNvPr id="124930" name="Picture 2"/>
          <p:cNvPicPr>
            <a:picLocks noChangeAspect="1" noChangeArrowheads="1"/>
          </p:cNvPicPr>
          <p:nvPr/>
        </p:nvPicPr>
        <p:blipFill>
          <a:blip r:embed="rId5" cstate="print"/>
          <a:srcRect/>
          <a:stretch>
            <a:fillRect/>
          </a:stretch>
        </p:blipFill>
        <p:spPr bwMode="auto">
          <a:xfrm>
            <a:off x="6143636" y="3000372"/>
            <a:ext cx="1714512" cy="4985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4931" name="Picture 3"/>
          <p:cNvPicPr>
            <a:picLocks noChangeAspect="1" noChangeArrowheads="1"/>
          </p:cNvPicPr>
          <p:nvPr/>
        </p:nvPicPr>
        <p:blipFill>
          <a:blip r:embed="rId6" cstate="print"/>
          <a:srcRect/>
          <a:stretch>
            <a:fillRect/>
          </a:stretch>
        </p:blipFill>
        <p:spPr bwMode="auto">
          <a:xfrm>
            <a:off x="2571736" y="3000372"/>
            <a:ext cx="1143008" cy="5018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7" name="Picture 1"/>
          <p:cNvPicPr>
            <a:picLocks noChangeAspect="1" noChangeArrowheads="1"/>
          </p:cNvPicPr>
          <p:nvPr/>
        </p:nvPicPr>
        <p:blipFill>
          <a:blip r:embed="rId7" cstate="print"/>
          <a:srcRect/>
          <a:stretch>
            <a:fillRect/>
          </a:stretch>
        </p:blipFill>
        <p:spPr bwMode="auto">
          <a:xfrm>
            <a:off x="1071538" y="4357694"/>
            <a:ext cx="2098491" cy="1785950"/>
          </a:xfrm>
          <a:prstGeom prst="rect">
            <a:avLst/>
          </a:prstGeom>
          <a:noFill/>
          <a:ln w="9525">
            <a:noFill/>
            <a:miter lim="800000"/>
            <a:headEnd/>
            <a:tailEnd/>
          </a:ln>
        </p:spPr>
      </p:pic>
      <p:pic>
        <p:nvPicPr>
          <p:cNvPr id="28" name="Picture 2"/>
          <p:cNvPicPr>
            <a:picLocks noChangeAspect="1" noChangeArrowheads="1"/>
          </p:cNvPicPr>
          <p:nvPr/>
        </p:nvPicPr>
        <p:blipFill>
          <a:blip r:embed="rId8" cstate="print"/>
          <a:srcRect/>
          <a:stretch>
            <a:fillRect/>
          </a:stretch>
        </p:blipFill>
        <p:spPr bwMode="auto">
          <a:xfrm>
            <a:off x="5000628" y="4357694"/>
            <a:ext cx="2133868" cy="1857388"/>
          </a:xfrm>
          <a:prstGeom prst="rect">
            <a:avLst/>
          </a:prstGeom>
          <a:noFill/>
          <a:ln w="9525">
            <a:noFill/>
            <a:miter lim="800000"/>
            <a:headEnd/>
            <a:tailEnd/>
          </a:ln>
        </p:spPr>
      </p:pic>
      <p:pic>
        <p:nvPicPr>
          <p:cNvPr id="124933" name="Picture 5"/>
          <p:cNvPicPr>
            <a:picLocks noChangeAspect="1" noChangeArrowheads="1"/>
          </p:cNvPicPr>
          <p:nvPr/>
        </p:nvPicPr>
        <p:blipFill>
          <a:blip r:embed="rId9" cstate="print"/>
          <a:srcRect/>
          <a:stretch>
            <a:fillRect/>
          </a:stretch>
        </p:blipFill>
        <p:spPr bwMode="auto">
          <a:xfrm>
            <a:off x="2214546" y="4929198"/>
            <a:ext cx="2428892" cy="14358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4934" name="Picture 6"/>
          <p:cNvPicPr>
            <a:picLocks noChangeAspect="1" noChangeArrowheads="1"/>
          </p:cNvPicPr>
          <p:nvPr/>
        </p:nvPicPr>
        <p:blipFill>
          <a:blip r:embed="rId10" cstate="print"/>
          <a:srcRect/>
          <a:stretch>
            <a:fillRect/>
          </a:stretch>
        </p:blipFill>
        <p:spPr bwMode="auto">
          <a:xfrm>
            <a:off x="6143636" y="4929198"/>
            <a:ext cx="2448240" cy="1393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9" name="TextBox 28"/>
          <p:cNvSpPr txBox="1"/>
          <p:nvPr/>
        </p:nvSpPr>
        <p:spPr>
          <a:xfrm>
            <a:off x="5715008" y="3786190"/>
            <a:ext cx="3214678" cy="584775"/>
          </a:xfrm>
          <a:prstGeom prst="rect">
            <a:avLst/>
          </a:prstGeom>
          <a:noFill/>
        </p:spPr>
        <p:txBody>
          <a:bodyPr wrap="square" rtlCol="0">
            <a:spAutoFit/>
          </a:bodyPr>
          <a:lstStyle/>
          <a:p>
            <a:r>
              <a:rPr lang="zh-CN" altLang="en-US" sz="1600" dirty="0" smtClean="0">
                <a:solidFill>
                  <a:srgbClr val="FF0000"/>
                </a:solidFill>
              </a:rPr>
              <a:t>引入语义搜索，召回率和精确率明显得到提升！！！</a:t>
            </a:r>
            <a:endParaRPr lang="zh-CN" altLang="en-US" sz="1600" dirty="0">
              <a:solidFill>
                <a:srgbClr val="FF0000"/>
              </a:solidFill>
            </a:endParaRPr>
          </a:p>
        </p:txBody>
      </p:sp>
    </p:spTree>
    <p:extLst>
      <p:ext uri="{BB962C8B-B14F-4D97-AF65-F5344CB8AC3E}">
        <p14:creationId xmlns:p14="http://schemas.microsoft.com/office/powerpoint/2010/main" xmlns="" val="2642449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0000"/>
                </a:solidFill>
              </a:rPr>
              <a:t>研究背景</a:t>
            </a:r>
            <a:endParaRPr lang="en-US" altLang="zh-CN" dirty="0" smtClean="0">
              <a:solidFill>
                <a:srgbClr val="FF0000"/>
              </a:solidFill>
            </a:endParaRPr>
          </a:p>
          <a:p>
            <a:pPr lvl="1">
              <a:buFont typeface="Wingdings" pitchFamily="2" charset="2"/>
              <a:buChar char="ü"/>
            </a:pPr>
            <a:r>
              <a:rPr lang="zh-CN" altLang="en-US" dirty="0" smtClean="0"/>
              <a:t>选题意义</a:t>
            </a:r>
            <a:endParaRPr lang="en-US" altLang="zh-CN" dirty="0" smtClean="0"/>
          </a:p>
          <a:p>
            <a:pPr lvl="1">
              <a:buFont typeface="Wingdings" pitchFamily="2" charset="2"/>
              <a:buChar char="ü"/>
            </a:pPr>
            <a:r>
              <a:rPr lang="zh-CN" altLang="en-US" dirty="0" smtClean="0">
                <a:solidFill>
                  <a:srgbClr val="FF0000"/>
                </a:solidFill>
              </a:rPr>
              <a:t>相关</a:t>
            </a:r>
            <a:r>
              <a:rPr lang="zh-CN" altLang="en-US" dirty="0" smtClean="0">
                <a:solidFill>
                  <a:srgbClr val="FF0000"/>
                </a:solidFill>
              </a:rPr>
              <a:t>技术</a:t>
            </a:r>
            <a:endParaRPr lang="en-US" altLang="zh-CN" dirty="0" smtClean="0">
              <a:solidFill>
                <a:srgbClr val="FF0000"/>
              </a:solidFill>
            </a:endParaRPr>
          </a:p>
          <a:p>
            <a:r>
              <a:rPr lang="zh-CN" altLang="en-US" dirty="0" smtClean="0"/>
              <a:t>研究内容与解决方案</a:t>
            </a:r>
            <a:endParaRPr lang="en-US" altLang="zh-CN" dirty="0" smtClean="0"/>
          </a:p>
          <a:p>
            <a:pPr lvl="1">
              <a:buFont typeface="Wingdings" pitchFamily="2" charset="2"/>
              <a:buChar char="ü"/>
            </a:pPr>
            <a:r>
              <a:rPr lang="zh-CN" altLang="en-US" dirty="0" smtClean="0"/>
              <a:t>关键的三个问题</a:t>
            </a:r>
            <a:r>
              <a:rPr lang="en-US" altLang="zh-CN" dirty="0" smtClean="0"/>
              <a:t>	</a:t>
            </a:r>
          </a:p>
          <a:p>
            <a:pPr lvl="2">
              <a:buClr>
                <a:schemeClr val="accent1"/>
              </a:buClr>
              <a:buFont typeface="Arial" pitchFamily="34" charset="0"/>
              <a:buChar char="•"/>
            </a:pPr>
            <a:r>
              <a:rPr lang="zh-CN" altLang="zh-CN" dirty="0" smtClean="0"/>
              <a:t>基于模式和领域知识分词技术的知识提取</a:t>
            </a:r>
            <a:endParaRPr lang="en-US" altLang="zh-CN" dirty="0" smtClean="0"/>
          </a:p>
          <a:p>
            <a:pPr lvl="2">
              <a:buClr>
                <a:schemeClr val="accent1"/>
              </a:buClr>
              <a:buFont typeface="Arial" pitchFamily="34" charset="0"/>
              <a:buChar char="•"/>
            </a:pPr>
            <a:r>
              <a:rPr lang="zh-CN" altLang="zh-CN" dirty="0" smtClean="0"/>
              <a:t>可定制的基于标签的知识组织方式</a:t>
            </a:r>
            <a:endParaRPr lang="en-US" altLang="zh-CN" dirty="0" smtClean="0"/>
          </a:p>
          <a:p>
            <a:pPr lvl="2">
              <a:buClr>
                <a:schemeClr val="accent1"/>
              </a:buClr>
              <a:buFont typeface="Arial" pitchFamily="34" charset="0"/>
              <a:buChar char="•"/>
            </a:pPr>
            <a:r>
              <a:rPr lang="zh-CN" altLang="zh-CN" dirty="0" smtClean="0"/>
              <a:t>语义搜索的优化</a:t>
            </a:r>
            <a:endParaRPr lang="en-US" altLang="zh-CN" dirty="0" smtClean="0"/>
          </a:p>
          <a:p>
            <a:r>
              <a:rPr lang="zh-CN" altLang="en-US" dirty="0" smtClean="0"/>
              <a:t>智能简历搜索系统的设计与实现</a:t>
            </a:r>
            <a:endParaRPr lang="en-US" altLang="zh-CN" dirty="0" smtClean="0"/>
          </a:p>
          <a:p>
            <a:r>
              <a:rPr lang="zh-CN" altLang="en-US" dirty="0" smtClean="0"/>
              <a:t>参考文献</a:t>
            </a:r>
            <a:endParaRPr lang="en-US" altLang="zh-CN" dirty="0" smtClean="0"/>
          </a:p>
          <a:p>
            <a:endParaRPr lang="zh-CN" altLang="en-US" dirty="0"/>
          </a:p>
        </p:txBody>
      </p:sp>
      <p:sp>
        <p:nvSpPr>
          <p:cNvPr id="2" name="标题 1"/>
          <p:cNvSpPr>
            <a:spLocks noGrp="1"/>
          </p:cNvSpPr>
          <p:nvPr>
            <p:ph type="title"/>
          </p:nvPr>
        </p:nvSpPr>
        <p:spPr/>
        <p:txBody>
          <a:bodyPr>
            <a:normAutofit/>
          </a:bodyPr>
          <a:lstStyle/>
          <a:p>
            <a:pPr algn="l"/>
            <a:r>
              <a:rPr lang="zh-CN" altLang="en-US" sz="3600" dirty="0" smtClean="0"/>
              <a:t>提纲</a:t>
            </a:r>
            <a:endParaRPr lang="zh-CN" altLang="en-US" sz="3600" dirty="0"/>
          </a:p>
        </p:txBody>
      </p:sp>
      <p:graphicFrame>
        <p:nvGraphicFramePr>
          <p:cNvPr id="4" name="图示 3"/>
          <p:cNvGraphicFramePr/>
          <p:nvPr/>
        </p:nvGraphicFramePr>
        <p:xfrm>
          <a:off x="4714876" y="1142984"/>
          <a:ext cx="2547934" cy="210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33318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rchitecture of the Semantic Web1.gif"/>
          <p:cNvPicPr>
            <a:picLocks noChangeAspect="1"/>
          </p:cNvPicPr>
          <p:nvPr/>
        </p:nvPicPr>
        <p:blipFill>
          <a:blip r:embed="rId3" cstate="print"/>
          <a:stretch>
            <a:fillRect/>
          </a:stretch>
        </p:blipFill>
        <p:spPr>
          <a:xfrm>
            <a:off x="6572264" y="1928802"/>
            <a:ext cx="2397666" cy="1602004"/>
          </a:xfrm>
          <a:prstGeom prst="rect">
            <a:avLst/>
          </a:prstGeom>
        </p:spPr>
      </p:pic>
      <p:sp>
        <p:nvSpPr>
          <p:cNvPr id="3" name="内容占位符 2"/>
          <p:cNvSpPr>
            <a:spLocks noGrp="1"/>
          </p:cNvSpPr>
          <p:nvPr>
            <p:ph idx="1"/>
          </p:nvPr>
        </p:nvSpPr>
        <p:spPr>
          <a:xfrm>
            <a:off x="428596" y="1142984"/>
            <a:ext cx="8229600" cy="4929222"/>
          </a:xfrm>
        </p:spPr>
        <p:txBody>
          <a:bodyPr>
            <a:normAutofit/>
          </a:bodyPr>
          <a:lstStyle/>
          <a:p>
            <a:pPr marL="713232" lvl="1" indent="-457200">
              <a:buNone/>
            </a:pPr>
            <a:r>
              <a:rPr lang="en-US" altLang="zh-CN" sz="2400" dirty="0" smtClean="0"/>
              <a:t>1.</a:t>
            </a:r>
            <a:r>
              <a:rPr lang="zh-CN" altLang="en-US" sz="2400" dirty="0" smtClean="0"/>
              <a:t>语义网</a:t>
            </a:r>
            <a:endParaRPr lang="en-US" altLang="zh-CN" sz="2400" dirty="0" smtClean="0"/>
          </a:p>
          <a:p>
            <a:pPr marL="713232" lvl="1" indent="-457200">
              <a:buFont typeface="Wingdings" pitchFamily="2" charset="2"/>
              <a:buChar char="l"/>
            </a:pPr>
            <a:r>
              <a:rPr lang="zh-CN" altLang="en-US" sz="1800" dirty="0" smtClean="0"/>
              <a:t>由</a:t>
            </a:r>
            <a:r>
              <a:rPr lang="en-US" altLang="zh-CN" sz="1800" dirty="0" smtClean="0"/>
              <a:t>Tim Berbers-Lee</a:t>
            </a:r>
            <a:r>
              <a:rPr lang="zh-CN" altLang="en-US" sz="1800" dirty="0" smtClean="0"/>
              <a:t>提出，其中信息被赋予</a:t>
            </a:r>
            <a:r>
              <a:rPr lang="zh-CN" altLang="en-US" sz="1800" dirty="0" smtClean="0">
                <a:solidFill>
                  <a:schemeClr val="accent2"/>
                </a:solidFill>
              </a:rPr>
              <a:t>明确，良构语义</a:t>
            </a:r>
            <a:r>
              <a:rPr lang="zh-CN" altLang="en-US" sz="1800" dirty="0" smtClean="0"/>
              <a:t>。</a:t>
            </a:r>
            <a:endParaRPr lang="en-US" altLang="zh-CN" sz="1800" dirty="0" smtClean="0"/>
          </a:p>
          <a:p>
            <a:pPr marL="713232" lvl="1" indent="-457200">
              <a:buFont typeface="Wingdings" pitchFamily="2" charset="2"/>
              <a:buChar char="l"/>
            </a:pPr>
            <a:r>
              <a:rPr lang="zh-CN" altLang="en-US" sz="1800" dirty="0" smtClean="0"/>
              <a:t>通用框架，其中数据能被企业间或是多个应用</a:t>
            </a:r>
            <a:r>
              <a:rPr lang="zh-CN" altLang="en-US" sz="1800" dirty="0" smtClean="0">
                <a:solidFill>
                  <a:schemeClr val="accent2"/>
                </a:solidFill>
              </a:rPr>
              <a:t>共享</a:t>
            </a:r>
            <a:r>
              <a:rPr lang="zh-CN" altLang="en-US" sz="1800" dirty="0" smtClean="0"/>
              <a:t>以及</a:t>
            </a:r>
            <a:r>
              <a:rPr lang="zh-CN" altLang="en-US" sz="1800" dirty="0" smtClean="0">
                <a:solidFill>
                  <a:schemeClr val="accent2"/>
                </a:solidFill>
              </a:rPr>
              <a:t>复用</a:t>
            </a:r>
            <a:r>
              <a:rPr lang="zh-CN" altLang="en-US" sz="1800" dirty="0" smtClean="0"/>
              <a:t>。</a:t>
            </a:r>
            <a:endParaRPr lang="en-US" altLang="zh-CN" sz="1800" dirty="0" smtClean="0"/>
          </a:p>
          <a:p>
            <a:pPr marL="713232" lvl="1" indent="-457200">
              <a:buFont typeface="Wingdings" pitchFamily="2" charset="2"/>
              <a:buChar char="l"/>
            </a:pPr>
            <a:r>
              <a:rPr lang="zh-CN" altLang="en-US" sz="1800" dirty="0" smtClean="0"/>
              <a:t>采用</a:t>
            </a:r>
            <a:r>
              <a:rPr lang="zh-CN" altLang="en-US" sz="1800" dirty="0" smtClean="0">
                <a:solidFill>
                  <a:schemeClr val="accent2"/>
                </a:solidFill>
              </a:rPr>
              <a:t>本体</a:t>
            </a:r>
            <a:r>
              <a:rPr lang="zh-CN" altLang="en-US" sz="1800" dirty="0" smtClean="0"/>
              <a:t>进行</a:t>
            </a:r>
            <a:r>
              <a:rPr lang="zh-CN" altLang="en-US" sz="1800" dirty="0" smtClean="0">
                <a:solidFill>
                  <a:schemeClr val="accent2"/>
                </a:solidFill>
              </a:rPr>
              <a:t>知识</a:t>
            </a:r>
            <a:r>
              <a:rPr lang="zh-CN" altLang="en-US" sz="1800" dirty="0" smtClean="0"/>
              <a:t>表示，具有对领域知识进行推理的能力。</a:t>
            </a:r>
            <a:endParaRPr lang="en-US" altLang="zh-CN" sz="1800" dirty="0" smtClean="0"/>
          </a:p>
          <a:p>
            <a:pPr marL="713232" lvl="1" indent="-457200">
              <a:buNone/>
            </a:pPr>
            <a:r>
              <a:rPr lang="en-US" altLang="zh-CN" sz="2400" dirty="0" smtClean="0"/>
              <a:t>2.RDF</a:t>
            </a:r>
            <a:r>
              <a:rPr lang="en-US" altLang="zh-CN" sz="2400" dirty="0" smtClean="0"/>
              <a:t>(resource description framework</a:t>
            </a:r>
            <a:r>
              <a:rPr lang="en-US" altLang="zh-CN" sz="2400" dirty="0" smtClean="0"/>
              <a:t>)</a:t>
            </a:r>
          </a:p>
          <a:p>
            <a:pPr marL="713232" lvl="1" indent="-457200">
              <a:buFont typeface="Wingdings" pitchFamily="2" charset="2"/>
              <a:buChar char="l"/>
            </a:pPr>
            <a:r>
              <a:rPr lang="zh-CN" altLang="en-US" sz="1800" dirty="0" smtClean="0"/>
              <a:t>描述</a:t>
            </a:r>
            <a:r>
              <a:rPr lang="zh-CN" altLang="en-US" sz="1800" dirty="0" smtClean="0"/>
              <a:t>资源及元数据的一种重要的数据模型。</a:t>
            </a:r>
            <a:endParaRPr lang="en-US" altLang="zh-CN" sz="1800" dirty="0" smtClean="0"/>
          </a:p>
          <a:p>
            <a:pPr marL="713232" lvl="1" indent="-457200">
              <a:buFont typeface="Wingdings" pitchFamily="2" charset="2"/>
              <a:buChar char="l"/>
            </a:pPr>
            <a:r>
              <a:rPr lang="zh-CN" altLang="en-US" sz="1800" dirty="0" smtClean="0"/>
              <a:t>采用三元组</a:t>
            </a:r>
            <a:r>
              <a:rPr lang="en-US" altLang="zh-CN" sz="1800" dirty="0" smtClean="0"/>
              <a:t>&lt;</a:t>
            </a:r>
            <a:r>
              <a:rPr lang="en-US" altLang="zh-CN" sz="1800" dirty="0" err="1" smtClean="0"/>
              <a:t>subject,predict,object</a:t>
            </a:r>
            <a:r>
              <a:rPr lang="en-US" altLang="zh-CN" sz="1800" dirty="0" smtClean="0"/>
              <a:t>&gt;</a:t>
            </a:r>
            <a:r>
              <a:rPr lang="zh-CN" altLang="en-US" sz="1800" dirty="0" smtClean="0"/>
              <a:t>表示事物</a:t>
            </a:r>
            <a:endParaRPr lang="en-US" altLang="zh-CN" sz="1800" dirty="0" smtClean="0"/>
          </a:p>
          <a:p>
            <a:pPr marL="713232" lvl="1" indent="-457200">
              <a:buNone/>
            </a:pPr>
            <a:r>
              <a:rPr lang="en-US" altLang="zh-CN" sz="1800" dirty="0" smtClean="0"/>
              <a:t> </a:t>
            </a:r>
            <a:r>
              <a:rPr lang="en-US" altLang="zh-CN" sz="1800" dirty="0" smtClean="0"/>
              <a:t>     </a:t>
            </a:r>
            <a:r>
              <a:rPr lang="zh-CN" altLang="en-US" sz="1800" dirty="0" smtClean="0"/>
              <a:t>属性</a:t>
            </a:r>
            <a:r>
              <a:rPr lang="zh-CN" altLang="en-US" sz="1800" dirty="0" smtClean="0"/>
              <a:t>或关系，并由</a:t>
            </a:r>
            <a:r>
              <a:rPr lang="en-US" altLang="zh-CN" sz="1800" dirty="0" smtClean="0"/>
              <a:t>URI</a:t>
            </a:r>
            <a:r>
              <a:rPr lang="zh-CN" altLang="en-US" sz="1800" dirty="0" smtClean="0"/>
              <a:t>表示资源</a:t>
            </a:r>
            <a:r>
              <a:rPr lang="zh-CN" altLang="en-US" sz="1800" dirty="0" smtClean="0"/>
              <a:t>。</a:t>
            </a:r>
            <a:endParaRPr lang="en-US" altLang="zh-CN" sz="1800" dirty="0" smtClean="0"/>
          </a:p>
          <a:p>
            <a:pPr marL="713232" lvl="1" indent="-457200">
              <a:buFont typeface="Wingdings" pitchFamily="2" charset="2"/>
              <a:buChar char="l"/>
            </a:pPr>
            <a:r>
              <a:rPr lang="zh-CN" altLang="en-US" sz="1800" dirty="0" smtClean="0"/>
              <a:t>数据类型：</a:t>
            </a:r>
            <a:endParaRPr lang="en-US" altLang="zh-CN" sz="1800" dirty="0" smtClean="0"/>
          </a:p>
          <a:p>
            <a:pPr marL="950976" lvl="2" indent="-457200">
              <a:buClr>
                <a:schemeClr val="accent1"/>
              </a:buClr>
              <a:buFont typeface="Wingdings" pitchFamily="2" charset="2"/>
              <a:buChar char="Ø"/>
            </a:pPr>
            <a:r>
              <a:rPr lang="zh-CN" altLang="en-US" sz="1400" dirty="0" smtClean="0">
                <a:latin typeface="+mn-ea"/>
              </a:rPr>
              <a:t>知识图中的结点：</a:t>
            </a:r>
            <a:endParaRPr lang="en-US" altLang="zh-CN" sz="1400" dirty="0" smtClean="0">
              <a:latin typeface="+mn-ea"/>
            </a:endParaRPr>
          </a:p>
          <a:p>
            <a:pPr marL="950976" lvl="2" indent="-457200">
              <a:buClr>
                <a:schemeClr val="accent1"/>
              </a:buClr>
              <a:buNone/>
            </a:pPr>
            <a:r>
              <a:rPr lang="en-US" altLang="zh-CN" sz="1400" dirty="0" smtClean="0">
                <a:latin typeface="+mn-ea"/>
              </a:rPr>
              <a:t>	</a:t>
            </a:r>
            <a:r>
              <a:rPr lang="zh-CN" altLang="en-US" sz="1400" dirty="0" smtClean="0">
                <a:latin typeface="+mn-ea"/>
              </a:rPr>
              <a:t>实体、语义类、文本</a:t>
            </a:r>
            <a:endParaRPr lang="en-US" altLang="zh-CN" sz="1400" dirty="0" smtClean="0">
              <a:latin typeface="+mn-ea"/>
            </a:endParaRPr>
          </a:p>
          <a:p>
            <a:pPr marL="950976" lvl="2" indent="-457200">
              <a:buClr>
                <a:schemeClr val="accent1"/>
              </a:buClr>
              <a:buFont typeface="Wingdings" pitchFamily="2" charset="2"/>
              <a:buChar char="Ø"/>
            </a:pPr>
            <a:r>
              <a:rPr lang="zh-CN" altLang="en-US" sz="1400" dirty="0" smtClean="0"/>
              <a:t>知识图中的边：</a:t>
            </a:r>
            <a:endParaRPr lang="en-US" altLang="zh-CN" sz="1400" dirty="0" smtClean="0"/>
          </a:p>
          <a:p>
            <a:pPr marL="950976" lvl="2" indent="-457200">
              <a:buClr>
                <a:schemeClr val="accent1"/>
              </a:buClr>
              <a:buNone/>
            </a:pPr>
            <a:r>
              <a:rPr lang="en-US" altLang="zh-CN" sz="1400" dirty="0" smtClean="0"/>
              <a:t>	</a:t>
            </a:r>
            <a:r>
              <a:rPr lang="zh-CN" altLang="en-US" sz="1400" dirty="0" smtClean="0"/>
              <a:t>实体</a:t>
            </a:r>
            <a:r>
              <a:rPr lang="en-US" altLang="zh-CN" sz="1400" dirty="0" smtClean="0"/>
              <a:t>—</a:t>
            </a:r>
            <a:r>
              <a:rPr lang="zh-CN" altLang="en-US" sz="1400" dirty="0" smtClean="0"/>
              <a:t>语义类 、子类</a:t>
            </a:r>
            <a:r>
              <a:rPr lang="en-US" altLang="zh-CN" sz="1400" dirty="0" smtClean="0"/>
              <a:t>—</a:t>
            </a:r>
            <a:r>
              <a:rPr lang="zh-CN" altLang="en-US" sz="1400" dirty="0" smtClean="0"/>
              <a:t>父类、</a:t>
            </a:r>
            <a:r>
              <a:rPr lang="zh-CN" altLang="en-US" sz="1400" dirty="0" smtClean="0"/>
              <a:t>属性</a:t>
            </a:r>
            <a:endParaRPr lang="en-US" altLang="zh-CN" sz="1400" dirty="0" smtClean="0"/>
          </a:p>
          <a:p>
            <a:pPr marL="713232" lvl="1" indent="-457200">
              <a:buFont typeface="Wingdings" pitchFamily="2" charset="2"/>
              <a:buChar char="l"/>
            </a:pPr>
            <a:r>
              <a:rPr lang="zh-CN" altLang="en-US" sz="1800" dirty="0" smtClean="0"/>
              <a:t>互联网中</a:t>
            </a:r>
            <a:r>
              <a:rPr lang="en-US" altLang="zh-CN" sz="1800" dirty="0" smtClean="0"/>
              <a:t>RDF</a:t>
            </a:r>
            <a:r>
              <a:rPr lang="zh-CN" altLang="en-US" sz="1800" dirty="0" smtClean="0"/>
              <a:t>数据集，</a:t>
            </a:r>
            <a:endParaRPr lang="en-US" altLang="zh-CN" sz="1800" dirty="0" smtClean="0"/>
          </a:p>
          <a:p>
            <a:pPr marL="713232" lvl="1" indent="-457200">
              <a:buNone/>
            </a:pPr>
            <a:r>
              <a:rPr lang="en-US" altLang="zh-CN" sz="1800" dirty="0" smtClean="0"/>
              <a:t>	</a:t>
            </a:r>
            <a:r>
              <a:rPr lang="zh-CN" altLang="en-US" sz="1800" dirty="0" smtClean="0"/>
              <a:t>达到百亿级别</a:t>
            </a:r>
            <a:endParaRPr lang="en-US" altLang="zh-CN" sz="1800" dirty="0" smtClean="0"/>
          </a:p>
          <a:p>
            <a:pPr marL="713232" lvl="1" indent="-457200">
              <a:buNone/>
            </a:pPr>
            <a:endParaRPr lang="en-US" altLang="zh-CN" sz="1800" dirty="0" smtClean="0"/>
          </a:p>
        </p:txBody>
      </p:sp>
      <p:sp>
        <p:nvSpPr>
          <p:cNvPr id="2" name="标题 1"/>
          <p:cNvSpPr>
            <a:spLocks noGrp="1"/>
          </p:cNvSpPr>
          <p:nvPr>
            <p:ph type="title"/>
          </p:nvPr>
        </p:nvSpPr>
        <p:spPr/>
        <p:txBody>
          <a:bodyPr>
            <a:normAutofit/>
          </a:bodyPr>
          <a:lstStyle/>
          <a:p>
            <a:r>
              <a:rPr lang="zh-CN" altLang="en-US" sz="3600" dirty="0" smtClean="0"/>
              <a:t>相关技术</a:t>
            </a:r>
            <a:endParaRPr lang="zh-CN" altLang="en-US" sz="3600" dirty="0"/>
          </a:p>
        </p:txBody>
      </p:sp>
      <p:sp>
        <p:nvSpPr>
          <p:cNvPr id="7" name="矩形 6"/>
          <p:cNvSpPr/>
          <p:nvPr/>
        </p:nvSpPr>
        <p:spPr>
          <a:xfrm>
            <a:off x="7286644" y="2857496"/>
            <a:ext cx="1285884" cy="214314"/>
          </a:xfrm>
          <a:prstGeom prst="rect">
            <a:avLst/>
          </a:prstGeom>
          <a:no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8" name="图片 7" descr="4caedc7agx6DhBCdngm6a&amp;690.png"/>
          <p:cNvPicPr>
            <a:picLocks noChangeAspect="1"/>
          </p:cNvPicPr>
          <p:nvPr/>
        </p:nvPicPr>
        <p:blipFill>
          <a:blip r:embed="rId4" cstate="print"/>
          <a:stretch>
            <a:fillRect/>
          </a:stretch>
        </p:blipFill>
        <p:spPr>
          <a:xfrm>
            <a:off x="4572000" y="3571876"/>
            <a:ext cx="2915351" cy="149322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xmlns="" val="1347418280"/>
              </p:ext>
            </p:extLst>
          </p:nvPr>
        </p:nvGraphicFramePr>
        <p:xfrm>
          <a:off x="3857620" y="5286388"/>
          <a:ext cx="4357718" cy="1363308"/>
        </p:xfrm>
        <a:graphic>
          <a:graphicData uri="http://schemas.openxmlformats.org/drawingml/2006/table">
            <a:tbl>
              <a:tblPr firstRow="1" bandRow="1">
                <a:tableStyleId>{5C22544A-7EE6-4342-B048-85BDC9FD1C3A}</a:tableStyleId>
              </a:tblPr>
              <a:tblGrid>
                <a:gridCol w="2253992"/>
                <a:gridCol w="2103726"/>
              </a:tblGrid>
              <a:tr h="279867">
                <a:tc>
                  <a:txBody>
                    <a:bodyPr/>
                    <a:lstStyle/>
                    <a:p>
                      <a:r>
                        <a:rPr lang="zh-CN" altLang="en-US" sz="1000" dirty="0" smtClean="0"/>
                        <a:t>使用</a:t>
                      </a:r>
                      <a:r>
                        <a:rPr lang="en-US" altLang="zh-CN" sz="1000" dirty="0" smtClean="0"/>
                        <a:t>RDF</a:t>
                      </a:r>
                      <a:r>
                        <a:rPr lang="zh-CN" altLang="en-US" sz="1000" dirty="0" smtClean="0"/>
                        <a:t>的机构和项目</a:t>
                      </a:r>
                      <a:endParaRPr lang="zh-CN" altLang="en-US" sz="1000" dirty="0"/>
                    </a:p>
                  </a:txBody>
                  <a:tcPr/>
                </a:tc>
                <a:tc>
                  <a:txBody>
                    <a:bodyPr/>
                    <a:lstStyle/>
                    <a:p>
                      <a:r>
                        <a:rPr lang="zh-CN" altLang="en-US" sz="1000" dirty="0" smtClean="0"/>
                        <a:t>主要用途</a:t>
                      </a:r>
                      <a:endParaRPr lang="zh-CN" altLang="en-US" sz="1000" dirty="0"/>
                    </a:p>
                  </a:txBody>
                  <a:tcPr/>
                </a:tc>
              </a:tr>
              <a:tr h="279867">
                <a:tc>
                  <a:txBody>
                    <a:bodyPr/>
                    <a:lstStyle/>
                    <a:p>
                      <a:r>
                        <a:rPr lang="en-US" altLang="zh-CN" sz="1000" dirty="0" smtClean="0"/>
                        <a:t>Wikipedia</a:t>
                      </a:r>
                      <a:r>
                        <a:rPr lang="zh-CN" altLang="en-US" sz="1000" dirty="0" smtClean="0"/>
                        <a:t>，</a:t>
                      </a:r>
                      <a:r>
                        <a:rPr lang="en-US" altLang="zh-CN" sz="1000" dirty="0" smtClean="0"/>
                        <a:t>DBLP</a:t>
                      </a:r>
                      <a:endParaRPr lang="zh-CN" altLang="en-US" sz="1000" dirty="0"/>
                    </a:p>
                  </a:txBody>
                  <a:tcPr/>
                </a:tc>
                <a:tc>
                  <a:txBody>
                    <a:bodyPr/>
                    <a:lstStyle/>
                    <a:p>
                      <a:r>
                        <a:rPr lang="zh-CN" altLang="en-US" sz="1000" dirty="0" smtClean="0"/>
                        <a:t>表达元数据</a:t>
                      </a:r>
                      <a:endParaRPr lang="zh-CN" altLang="en-US" sz="1000" dirty="0"/>
                    </a:p>
                  </a:txBody>
                  <a:tcPr/>
                </a:tc>
              </a:tr>
              <a:tr h="279867">
                <a:tc>
                  <a:txBody>
                    <a:bodyPr/>
                    <a:lstStyle/>
                    <a:p>
                      <a:r>
                        <a:rPr lang="en-US" altLang="zh-CN" sz="1000" dirty="0" smtClean="0"/>
                        <a:t>IBM</a:t>
                      </a:r>
                      <a:r>
                        <a:rPr lang="zh-CN" altLang="en-US" sz="1000" dirty="0" smtClean="0"/>
                        <a:t>智慧地球</a:t>
                      </a:r>
                      <a:endParaRPr lang="zh-CN" altLang="en-US" sz="1000" dirty="0"/>
                    </a:p>
                  </a:txBody>
                  <a:tcPr/>
                </a:tc>
                <a:tc>
                  <a:txBody>
                    <a:bodyPr/>
                    <a:lstStyle/>
                    <a:p>
                      <a:r>
                        <a:rPr lang="zh-CN" altLang="en-US" sz="1000" dirty="0" smtClean="0"/>
                        <a:t>描述和集成语义</a:t>
                      </a:r>
                      <a:endParaRPr lang="zh-CN" altLang="en-US" sz="1000" dirty="0"/>
                    </a:p>
                  </a:txBody>
                  <a:tcPr/>
                </a:tc>
              </a:tr>
              <a:tr h="231968">
                <a:tc>
                  <a:txBody>
                    <a:bodyPr/>
                    <a:lstStyle/>
                    <a:p>
                      <a:r>
                        <a:rPr lang="en-US" altLang="zh-CN" sz="1000" dirty="0" err="1" smtClean="0"/>
                        <a:t>Metaweb</a:t>
                      </a:r>
                      <a:r>
                        <a:rPr lang="zh-CN" altLang="en-US" sz="1000" dirty="0" smtClean="0"/>
                        <a:t>维护的</a:t>
                      </a:r>
                      <a:r>
                        <a:rPr lang="en-US" altLang="zh-CN" sz="1000" dirty="0" smtClean="0"/>
                        <a:t>Freebase</a:t>
                      </a:r>
                      <a:r>
                        <a:rPr lang="zh-CN" altLang="en-US" sz="1000" dirty="0" smtClean="0"/>
                        <a:t>知识库</a:t>
                      </a:r>
                      <a:endParaRPr lang="zh-CN" altLang="en-US" sz="1000" dirty="0"/>
                    </a:p>
                  </a:txBody>
                  <a:tcPr/>
                </a:tc>
                <a:tc>
                  <a:txBody>
                    <a:bodyPr/>
                    <a:lstStyle/>
                    <a:p>
                      <a:r>
                        <a:rPr lang="zh-CN" altLang="en-US" sz="1000" dirty="0" smtClean="0"/>
                        <a:t>表示电影体育等众多领域元信息</a:t>
                      </a:r>
                      <a:endParaRPr lang="zh-CN" altLang="en-US" sz="1000" dirty="0"/>
                    </a:p>
                  </a:txBody>
                  <a:tcPr/>
                </a:tc>
              </a:tr>
              <a:tr h="279867">
                <a:tc>
                  <a:txBody>
                    <a:bodyPr/>
                    <a:lstStyle/>
                    <a:p>
                      <a:r>
                        <a:rPr lang="zh-CN" altLang="en-US" sz="1000" dirty="0" smtClean="0"/>
                        <a:t>化学，生物，地理，医学等领域</a:t>
                      </a:r>
                      <a:endParaRPr lang="zh-CN" altLang="en-US" sz="1000" dirty="0"/>
                    </a:p>
                  </a:txBody>
                  <a:tcPr/>
                </a:tc>
                <a:tc>
                  <a:txBody>
                    <a:bodyPr/>
                    <a:lstStyle/>
                    <a:p>
                      <a:r>
                        <a:rPr lang="zh-CN" altLang="en-US" sz="1000" dirty="0" smtClean="0"/>
                        <a:t>建立领域本体</a:t>
                      </a:r>
                      <a:endParaRPr lang="zh-CN" altLang="en-US" sz="1000" dirty="0"/>
                    </a:p>
                  </a:txBody>
                  <a:tcPr/>
                </a:tc>
              </a:tr>
            </a:tbl>
          </a:graphicData>
        </a:graphic>
      </p:graphicFrame>
    </p:spTree>
    <p:extLst>
      <p:ext uri="{BB962C8B-B14F-4D97-AF65-F5344CB8AC3E}">
        <p14:creationId xmlns:p14="http://schemas.microsoft.com/office/powerpoint/2010/main" xmlns="" val="1641023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214422"/>
            <a:ext cx="8229600" cy="4525963"/>
          </a:xfrm>
          <a:ln>
            <a:noFill/>
          </a:ln>
        </p:spPr>
        <p:txBody>
          <a:bodyPr>
            <a:normAutofit/>
          </a:bodyPr>
          <a:lstStyle/>
          <a:p>
            <a:pPr>
              <a:buNone/>
            </a:pPr>
            <a:r>
              <a:rPr lang="en-US" altLang="zh-CN" sz="2400" dirty="0" smtClean="0"/>
              <a:t>2.1RDF</a:t>
            </a:r>
            <a:r>
              <a:rPr lang="zh-CN" altLang="zh-CN" sz="2400" dirty="0" smtClean="0"/>
              <a:t>存储</a:t>
            </a:r>
            <a:r>
              <a:rPr lang="zh-CN" altLang="zh-CN" sz="2400" dirty="0" smtClean="0"/>
              <a:t>方式</a:t>
            </a: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en-US" altLang="zh-CN" sz="2400" dirty="0" smtClean="0"/>
              <a:t>2.2RDF</a:t>
            </a:r>
            <a:r>
              <a:rPr lang="zh-CN" altLang="en-US" sz="2400" dirty="0" smtClean="0"/>
              <a:t>查询技术</a:t>
            </a:r>
            <a:endParaRPr lang="en-US" altLang="zh-CN" sz="2400" dirty="0" smtClean="0"/>
          </a:p>
          <a:p>
            <a:pPr marL="256032" lvl="1" indent="0">
              <a:buFont typeface="Wingdings" pitchFamily="2" charset="2"/>
              <a:buChar char="l"/>
            </a:pPr>
            <a:r>
              <a:rPr lang="en-US" altLang="zh-CN" sz="1600" dirty="0" smtClean="0"/>
              <a:t>RDF</a:t>
            </a:r>
            <a:r>
              <a:rPr lang="zh-CN" altLang="en-US" sz="1600" dirty="0" smtClean="0"/>
              <a:t>查询语言：</a:t>
            </a:r>
            <a:endParaRPr lang="en-US" altLang="zh-CN" sz="1600" dirty="0" smtClean="0"/>
          </a:p>
          <a:p>
            <a:pPr marL="493776" lvl="2" indent="0">
              <a:buClr>
                <a:schemeClr val="accent1"/>
              </a:buClr>
              <a:buFont typeface="Wingdings" pitchFamily="2" charset="2"/>
              <a:buChar char="Ø"/>
            </a:pPr>
            <a:r>
              <a:rPr lang="en-US" altLang="zh-CN" sz="1600" dirty="0" smtClean="0"/>
              <a:t>RQL</a:t>
            </a:r>
            <a:r>
              <a:rPr lang="zh-CN" altLang="zh-CN" sz="1600" dirty="0" smtClean="0"/>
              <a:t>﹑</a:t>
            </a:r>
            <a:r>
              <a:rPr lang="en-US" altLang="zh-CN" sz="1600" dirty="0" smtClean="0"/>
              <a:t>RDQL</a:t>
            </a:r>
            <a:r>
              <a:rPr lang="zh-CN" altLang="zh-CN" sz="1600" dirty="0" smtClean="0"/>
              <a:t>﹑</a:t>
            </a:r>
            <a:r>
              <a:rPr lang="en-US" altLang="zh-CN" sz="1600" dirty="0" err="1" smtClean="0"/>
              <a:t>SquishQL</a:t>
            </a:r>
            <a:r>
              <a:rPr lang="zh-CN" altLang="zh-CN" sz="1600" dirty="0" smtClean="0"/>
              <a:t>﹑</a:t>
            </a:r>
            <a:r>
              <a:rPr lang="en-US" altLang="zh-CN" sz="1600" dirty="0" smtClean="0"/>
              <a:t>MQL</a:t>
            </a:r>
            <a:r>
              <a:rPr lang="zh-CN" altLang="zh-CN" sz="1600" dirty="0" smtClean="0"/>
              <a:t>以及</a:t>
            </a:r>
            <a:r>
              <a:rPr lang="en-US" altLang="zh-CN" sz="1600" dirty="0" smtClean="0"/>
              <a:t>SPARQL</a:t>
            </a:r>
            <a:r>
              <a:rPr lang="zh-CN" altLang="zh-CN" sz="1600" dirty="0" smtClean="0"/>
              <a:t>。</a:t>
            </a:r>
            <a:endParaRPr lang="en-US" altLang="zh-CN" sz="1600" dirty="0" smtClean="0"/>
          </a:p>
          <a:p>
            <a:pPr marL="256032" lvl="1" indent="0">
              <a:buFont typeface="Wingdings" pitchFamily="2" charset="2"/>
              <a:buChar char="l"/>
            </a:pPr>
            <a:r>
              <a:rPr lang="en-US" altLang="zh-CN" sz="1600" dirty="0" smtClean="0"/>
              <a:t>RDF</a:t>
            </a:r>
            <a:r>
              <a:rPr lang="zh-CN" altLang="zh-CN" sz="1600" dirty="0" smtClean="0"/>
              <a:t>的查询</a:t>
            </a:r>
            <a:r>
              <a:rPr lang="zh-CN" altLang="en-US" sz="1600" dirty="0" smtClean="0"/>
              <a:t>处理方法：</a:t>
            </a:r>
            <a:endParaRPr lang="en-US" altLang="zh-CN" sz="1600" dirty="0" smtClean="0"/>
          </a:p>
          <a:p>
            <a:pPr marL="0" indent="0">
              <a:buNone/>
            </a:pPr>
            <a:endParaRPr lang="en-US" altLang="zh-CN" sz="2400" dirty="0" smtClean="0"/>
          </a:p>
          <a:p>
            <a:pPr marL="0" indent="0">
              <a:buNone/>
            </a:pPr>
            <a:endParaRPr lang="zh-CN" altLang="en-US" sz="2400" dirty="0"/>
          </a:p>
        </p:txBody>
      </p:sp>
      <p:sp>
        <p:nvSpPr>
          <p:cNvPr id="2" name="标题 1"/>
          <p:cNvSpPr>
            <a:spLocks noGrp="1"/>
          </p:cNvSpPr>
          <p:nvPr>
            <p:ph type="title"/>
          </p:nvPr>
        </p:nvSpPr>
        <p:spPr/>
        <p:txBody>
          <a:bodyPr>
            <a:normAutofit/>
          </a:bodyPr>
          <a:lstStyle/>
          <a:p>
            <a:r>
              <a:rPr lang="zh-CN" altLang="en-US" sz="3600" dirty="0" smtClean="0"/>
              <a:t>相关</a:t>
            </a:r>
            <a:r>
              <a:rPr lang="zh-CN" altLang="en-US" sz="3600" dirty="0" smtClean="0"/>
              <a:t>技术</a:t>
            </a:r>
            <a:endParaRPr lang="zh-CN" altLang="en-US" sz="3600" dirty="0"/>
          </a:p>
        </p:txBody>
      </p:sp>
      <p:graphicFrame>
        <p:nvGraphicFramePr>
          <p:cNvPr id="6" name="表格 5"/>
          <p:cNvGraphicFramePr>
            <a:graphicFrameLocks noGrp="1"/>
          </p:cNvGraphicFramePr>
          <p:nvPr>
            <p:extLst>
              <p:ext uri="{D42A27DB-BD31-4B8C-83A1-F6EECF244321}">
                <p14:modId xmlns:p14="http://schemas.microsoft.com/office/powerpoint/2010/main" xmlns="" val="1678794326"/>
              </p:ext>
            </p:extLst>
          </p:nvPr>
        </p:nvGraphicFramePr>
        <p:xfrm>
          <a:off x="4286248" y="1571612"/>
          <a:ext cx="4500595" cy="1898908"/>
        </p:xfrm>
        <a:graphic>
          <a:graphicData uri="http://schemas.openxmlformats.org/drawingml/2006/table">
            <a:tbl>
              <a:tblPr firstRow="1" bandRow="1">
                <a:tableStyleId>{5C22544A-7EE6-4342-B048-85BDC9FD1C3A}</a:tableStyleId>
              </a:tblPr>
              <a:tblGrid>
                <a:gridCol w="823280"/>
                <a:gridCol w="2677181"/>
                <a:gridCol w="1000134"/>
              </a:tblGrid>
              <a:tr h="355694">
                <a:tc>
                  <a:txBody>
                    <a:bodyPr/>
                    <a:lstStyle/>
                    <a:p>
                      <a:pPr algn="ctr"/>
                      <a:r>
                        <a:rPr lang="zh-CN" altLang="en-US" sz="900" dirty="0" smtClean="0"/>
                        <a:t>组织存储方式</a:t>
                      </a:r>
                      <a:endParaRPr lang="zh-CN" altLang="en-US" sz="900" dirty="0"/>
                    </a:p>
                  </a:txBody>
                  <a:tcPr/>
                </a:tc>
                <a:tc>
                  <a:txBody>
                    <a:bodyPr/>
                    <a:lstStyle/>
                    <a:p>
                      <a:pPr algn="ctr"/>
                      <a:r>
                        <a:rPr lang="zh-CN" altLang="en-US" sz="900" dirty="0" smtClean="0"/>
                        <a:t>主要特点</a:t>
                      </a:r>
                      <a:endParaRPr lang="zh-CN" altLang="en-US" sz="900" dirty="0"/>
                    </a:p>
                  </a:txBody>
                  <a:tcPr/>
                </a:tc>
                <a:tc>
                  <a:txBody>
                    <a:bodyPr/>
                    <a:lstStyle/>
                    <a:p>
                      <a:pPr algn="ctr"/>
                      <a:r>
                        <a:rPr lang="zh-CN" altLang="en-US" sz="900" dirty="0" smtClean="0"/>
                        <a:t>方法</a:t>
                      </a:r>
                      <a:endParaRPr lang="zh-CN" altLang="en-US" sz="900" dirty="0"/>
                    </a:p>
                  </a:txBody>
                  <a:tcPr/>
                </a:tc>
              </a:tr>
              <a:tr h="755850">
                <a:tc>
                  <a:txBody>
                    <a:bodyPr/>
                    <a:lstStyle/>
                    <a:p>
                      <a:r>
                        <a:rPr lang="zh-CN" altLang="en-US" sz="900" dirty="0" smtClean="0"/>
                        <a:t>三元组表</a:t>
                      </a:r>
                      <a:endParaRPr lang="zh-CN" altLang="en-US" sz="900" dirty="0"/>
                    </a:p>
                  </a:txBody>
                  <a:tcPr/>
                </a:tc>
                <a:tc>
                  <a:txBody>
                    <a:bodyPr/>
                    <a:lstStyle/>
                    <a:p>
                      <a:r>
                        <a:rPr lang="zh-CN" altLang="en-US" sz="900" dirty="0" smtClean="0"/>
                        <a:t>按照</a:t>
                      </a:r>
                      <a:r>
                        <a:rPr lang="en-US" altLang="zh-CN" sz="900" dirty="0" err="1" smtClean="0"/>
                        <a:t>s,p,o</a:t>
                      </a:r>
                      <a:r>
                        <a:rPr lang="zh-CN" altLang="en-US" sz="900" dirty="0" smtClean="0"/>
                        <a:t>三元组方式组织数据，直接将每条</a:t>
                      </a:r>
                      <a:r>
                        <a:rPr lang="en-US" altLang="zh-CN" sz="900" dirty="0" smtClean="0"/>
                        <a:t>RDF</a:t>
                      </a:r>
                      <a:r>
                        <a:rPr lang="zh-CN" altLang="en-US" sz="900" dirty="0" smtClean="0"/>
                        <a:t>三元组存储在关系型数据库，借助成熟的关系数据库技术管理</a:t>
                      </a:r>
                      <a:endParaRPr lang="zh-CN" altLang="en-US" sz="900" dirty="0"/>
                    </a:p>
                  </a:txBody>
                  <a:tcPr/>
                </a:tc>
                <a:tc>
                  <a:txBody>
                    <a:bodyPr/>
                    <a:lstStyle/>
                    <a:p>
                      <a:r>
                        <a:rPr lang="en-US" altLang="zh-CN" sz="900" dirty="0" smtClean="0"/>
                        <a:t>3-Store</a:t>
                      </a:r>
                    </a:p>
                    <a:p>
                      <a:r>
                        <a:rPr lang="en-US" altLang="zh-CN" sz="900" dirty="0" smtClean="0"/>
                        <a:t>Jena</a:t>
                      </a:r>
                      <a:endParaRPr lang="zh-CN" altLang="en-US" sz="900" dirty="0"/>
                    </a:p>
                    <a:p>
                      <a:r>
                        <a:rPr lang="en-US" altLang="zh-CN" sz="900" dirty="0" smtClean="0"/>
                        <a:t>Sesame</a:t>
                      </a:r>
                      <a:endParaRPr lang="zh-CN" altLang="en-US" sz="900" dirty="0"/>
                    </a:p>
                    <a:p>
                      <a:r>
                        <a:rPr lang="en-US" altLang="zh-CN" sz="900" dirty="0" err="1" smtClean="0"/>
                        <a:t>OracleRDF</a:t>
                      </a:r>
                      <a:endParaRPr lang="zh-CN" altLang="en-US" sz="9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t>SOR</a:t>
                      </a:r>
                      <a:endParaRPr lang="zh-CN" altLang="en-US" sz="900" dirty="0" smtClean="0"/>
                    </a:p>
                  </a:txBody>
                  <a:tcPr/>
                </a:tc>
              </a:tr>
              <a:tr h="355694">
                <a:tc>
                  <a:txBody>
                    <a:bodyPr/>
                    <a:lstStyle/>
                    <a:p>
                      <a:r>
                        <a:rPr lang="zh-CN" altLang="en-US" sz="900" dirty="0" smtClean="0"/>
                        <a:t>属性表</a:t>
                      </a:r>
                      <a:endParaRPr lang="zh-CN" altLang="en-US" sz="900" dirty="0"/>
                    </a:p>
                  </a:txBody>
                  <a:tcPr/>
                </a:tc>
                <a:tc>
                  <a:txBody>
                    <a:bodyPr/>
                    <a:lstStyle/>
                    <a:p>
                      <a:r>
                        <a:rPr lang="zh-CN" altLang="en-US" sz="900" dirty="0" smtClean="0"/>
                        <a:t>将三元组按照属性分类，每类存储为一张关系表，每张表的数据采用水平划分</a:t>
                      </a:r>
                      <a:endParaRPr lang="zh-CN" altLang="en-US" sz="900" dirty="0"/>
                    </a:p>
                  </a:txBody>
                  <a:tcPr/>
                </a:tc>
                <a:tc>
                  <a:txBody>
                    <a:bodyPr/>
                    <a:lstStyle/>
                    <a:p>
                      <a:r>
                        <a:rPr lang="en-US" altLang="zh-CN" sz="900" dirty="0" smtClean="0"/>
                        <a:t>Jena2</a:t>
                      </a:r>
                      <a:endParaRPr lang="zh-CN" altLang="en-US" sz="900" dirty="0"/>
                    </a:p>
                  </a:txBody>
                  <a:tcPr/>
                </a:tc>
              </a:tr>
              <a:tr h="390148">
                <a:tc>
                  <a:txBody>
                    <a:bodyPr/>
                    <a:lstStyle/>
                    <a:p>
                      <a:r>
                        <a:rPr lang="zh-CN" altLang="en-US" sz="900" dirty="0" smtClean="0"/>
                        <a:t>垂直存储</a:t>
                      </a:r>
                      <a:endParaRPr lang="zh-CN" altLang="en-US" sz="900" dirty="0"/>
                    </a:p>
                  </a:txBody>
                  <a:tcPr/>
                </a:tc>
                <a:tc>
                  <a:txBody>
                    <a:bodyPr/>
                    <a:lstStyle/>
                    <a:p>
                      <a:r>
                        <a:rPr lang="zh-CN" altLang="en-US" sz="900" dirty="0" smtClean="0"/>
                        <a:t>对</a:t>
                      </a:r>
                      <a:r>
                        <a:rPr lang="en-US" altLang="zh-CN" sz="900" dirty="0" smtClean="0"/>
                        <a:t>RDF</a:t>
                      </a:r>
                      <a:r>
                        <a:rPr lang="zh-CN" altLang="en-US" sz="900" dirty="0" smtClean="0"/>
                        <a:t>三元组表按照谓词进行垂直划分，将具有相同谓词的三元组存储在同一张表中</a:t>
                      </a:r>
                      <a:endParaRPr lang="zh-CN" altLang="en-US" sz="900" dirty="0"/>
                    </a:p>
                  </a:txBody>
                  <a:tcPr/>
                </a:tc>
                <a:tc>
                  <a:txBody>
                    <a:bodyPr/>
                    <a:lstStyle/>
                    <a:p>
                      <a:r>
                        <a:rPr lang="en-US" altLang="zh-CN" sz="900" dirty="0" err="1" smtClean="0"/>
                        <a:t>Cstore</a:t>
                      </a:r>
                      <a:endParaRPr lang="en-US" altLang="zh-CN" sz="9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t>CODERS</a:t>
                      </a:r>
                      <a:endParaRPr lang="zh-CN" altLang="en-US" sz="900" dirty="0" smtClean="0"/>
                    </a:p>
                  </a:txBody>
                  <a:tcPr/>
                </a:tc>
              </a:tr>
            </a:tbl>
          </a:graphicData>
        </a:graphic>
      </p:graphicFrame>
      <p:graphicFrame>
        <p:nvGraphicFramePr>
          <p:cNvPr id="8" name="图示 7"/>
          <p:cNvGraphicFramePr/>
          <p:nvPr/>
        </p:nvGraphicFramePr>
        <p:xfrm>
          <a:off x="-285784" y="1643050"/>
          <a:ext cx="4119570" cy="1714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右箭头 15"/>
          <p:cNvSpPr/>
          <p:nvPr/>
        </p:nvSpPr>
        <p:spPr>
          <a:xfrm>
            <a:off x="3428992" y="2500306"/>
            <a:ext cx="785818" cy="14287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xmlns="" val="3902928153"/>
              </p:ext>
            </p:extLst>
          </p:nvPr>
        </p:nvGraphicFramePr>
        <p:xfrm>
          <a:off x="357158" y="4214818"/>
          <a:ext cx="4143403" cy="2151702"/>
        </p:xfrm>
        <a:graphic>
          <a:graphicData uri="http://schemas.openxmlformats.org/drawingml/2006/table">
            <a:tbl>
              <a:tblPr firstRow="1" bandRow="1">
                <a:tableStyleId>{5C22544A-7EE6-4342-B048-85BDC9FD1C3A}</a:tableStyleId>
              </a:tblPr>
              <a:tblGrid>
                <a:gridCol w="694032"/>
                <a:gridCol w="637776"/>
                <a:gridCol w="1248046"/>
                <a:gridCol w="1563549"/>
              </a:tblGrid>
              <a:tr h="357190">
                <a:tc>
                  <a:txBody>
                    <a:bodyPr/>
                    <a:lstStyle/>
                    <a:p>
                      <a:r>
                        <a:rPr lang="zh-CN" altLang="en-US" sz="900" dirty="0" smtClean="0"/>
                        <a:t>查询处理方法</a:t>
                      </a:r>
                      <a:endParaRPr lang="zh-CN" altLang="en-US" sz="900" dirty="0"/>
                    </a:p>
                  </a:txBody>
                  <a:tcPr/>
                </a:tc>
                <a:tc>
                  <a:txBody>
                    <a:bodyPr/>
                    <a:lstStyle/>
                    <a:p>
                      <a:r>
                        <a:rPr lang="zh-CN" altLang="en-US" sz="900" dirty="0" smtClean="0"/>
                        <a:t>特点</a:t>
                      </a:r>
                      <a:endParaRPr lang="zh-CN" altLang="en-US" sz="900" dirty="0"/>
                    </a:p>
                  </a:txBody>
                  <a:tcPr/>
                </a:tc>
                <a:tc>
                  <a:txBody>
                    <a:bodyPr/>
                    <a:lstStyle/>
                    <a:p>
                      <a:r>
                        <a:rPr lang="zh-CN" altLang="en-US" sz="900" dirty="0" smtClean="0"/>
                        <a:t>主要优势</a:t>
                      </a:r>
                      <a:endParaRPr lang="zh-CN" altLang="en-US" sz="900" dirty="0"/>
                    </a:p>
                  </a:txBody>
                  <a:tcPr/>
                </a:tc>
                <a:tc>
                  <a:txBody>
                    <a:bodyPr/>
                    <a:lstStyle/>
                    <a:p>
                      <a:r>
                        <a:rPr lang="zh-CN" altLang="en-US" sz="900" dirty="0" smtClean="0"/>
                        <a:t>存在问题</a:t>
                      </a:r>
                      <a:endParaRPr lang="zh-CN" altLang="en-US" sz="900" dirty="0"/>
                    </a:p>
                  </a:txBody>
                  <a:tcPr/>
                </a:tc>
              </a:tr>
              <a:tr h="642942">
                <a:tc>
                  <a:txBody>
                    <a:bodyPr/>
                    <a:lstStyle/>
                    <a:p>
                      <a:r>
                        <a:rPr lang="zh-CN" altLang="en-US" sz="900" dirty="0" smtClean="0"/>
                        <a:t>基于关系的查询技术</a:t>
                      </a:r>
                      <a:endParaRPr lang="zh-CN" altLang="en-US" sz="900" dirty="0"/>
                    </a:p>
                  </a:txBody>
                  <a:tcPr/>
                </a:tc>
                <a:tc>
                  <a:txBody>
                    <a:bodyPr/>
                    <a:lstStyle/>
                    <a:p>
                      <a:r>
                        <a:rPr lang="zh-CN" altLang="en-US" sz="900" dirty="0" smtClean="0"/>
                        <a:t>关系存储上的关系查询</a:t>
                      </a:r>
                      <a:endParaRPr lang="zh-CN" altLang="en-US" sz="900" dirty="0"/>
                    </a:p>
                  </a:txBody>
                  <a:tcPr/>
                </a:tc>
                <a:tc>
                  <a:txBody>
                    <a:bodyPr/>
                    <a:lstStyle/>
                    <a:p>
                      <a:r>
                        <a:rPr lang="en-US" altLang="zh-CN" sz="900" dirty="0" smtClean="0"/>
                        <a:t>1.</a:t>
                      </a:r>
                      <a:r>
                        <a:rPr lang="zh-CN" altLang="en-US" sz="900" dirty="0" smtClean="0"/>
                        <a:t>成熟的关系查询处理技术</a:t>
                      </a:r>
                      <a:endParaRPr lang="en-US" altLang="zh-CN" sz="900" dirty="0" smtClean="0"/>
                    </a:p>
                    <a:p>
                      <a:r>
                        <a:rPr lang="en-US" altLang="zh-CN" sz="900" dirty="0" smtClean="0"/>
                        <a:t>2.</a:t>
                      </a:r>
                      <a:r>
                        <a:rPr lang="zh-CN" altLang="en-US" sz="900" dirty="0" smtClean="0"/>
                        <a:t>完备的数据管理方式</a:t>
                      </a:r>
                      <a:endParaRPr lang="zh-CN" altLang="en-US" sz="900" dirty="0"/>
                    </a:p>
                  </a:txBody>
                  <a:tcPr/>
                </a:tc>
                <a:tc>
                  <a:txBody>
                    <a:bodyPr/>
                    <a:lstStyle/>
                    <a:p>
                      <a:r>
                        <a:rPr lang="en-US" altLang="zh-CN" sz="900" dirty="0" smtClean="0"/>
                        <a:t>1.</a:t>
                      </a:r>
                      <a:r>
                        <a:rPr lang="zh-CN" altLang="en-US" sz="900" dirty="0" smtClean="0"/>
                        <a:t>大量自连接或表连接导致查询效率低下</a:t>
                      </a:r>
                      <a:endParaRPr lang="en-US" altLang="zh-CN" sz="900" dirty="0" smtClean="0"/>
                    </a:p>
                    <a:p>
                      <a:r>
                        <a:rPr lang="en-US" altLang="zh-CN" sz="900" dirty="0" smtClean="0"/>
                        <a:t>2.</a:t>
                      </a:r>
                      <a:r>
                        <a:rPr lang="zh-CN" altLang="en-US" sz="900" dirty="0" smtClean="0"/>
                        <a:t>大量空值影响查询效率</a:t>
                      </a:r>
                      <a:endParaRPr lang="en-US" altLang="zh-CN" sz="900" dirty="0" smtClean="0"/>
                    </a:p>
                    <a:p>
                      <a:r>
                        <a:rPr lang="en-US" altLang="zh-CN" sz="900" dirty="0" smtClean="0"/>
                        <a:t>3.</a:t>
                      </a:r>
                      <a:r>
                        <a:rPr lang="zh-CN" altLang="en-US" sz="900" dirty="0" smtClean="0"/>
                        <a:t>对大数据的扩展性差</a:t>
                      </a:r>
                      <a:endParaRPr lang="zh-CN" altLang="en-US" sz="900" dirty="0"/>
                    </a:p>
                  </a:txBody>
                  <a:tcPr/>
                </a:tc>
              </a:tr>
              <a:tr h="428628">
                <a:tc>
                  <a:txBody>
                    <a:bodyPr/>
                    <a:lstStyle/>
                    <a:p>
                      <a:r>
                        <a:rPr lang="zh-CN" altLang="en-US" sz="900" dirty="0" smtClean="0"/>
                        <a:t>基于基本三元组的查询处理技术</a:t>
                      </a:r>
                      <a:endParaRPr lang="zh-CN" altLang="en-US" sz="900" dirty="0"/>
                    </a:p>
                  </a:txBody>
                  <a:tcPr/>
                </a:tc>
                <a:tc>
                  <a:txBody>
                    <a:bodyPr/>
                    <a:lstStyle/>
                    <a:p>
                      <a:r>
                        <a:rPr lang="zh-CN" altLang="en-US" sz="900" dirty="0" smtClean="0"/>
                        <a:t>全索引存储上的查询处理</a:t>
                      </a:r>
                      <a:endParaRPr lang="zh-CN" altLang="en-US" sz="900" dirty="0"/>
                    </a:p>
                  </a:txBody>
                  <a:tcPr/>
                </a:tc>
                <a:tc>
                  <a:txBody>
                    <a:bodyPr/>
                    <a:lstStyle/>
                    <a:p>
                      <a:r>
                        <a:rPr lang="en-US" altLang="zh-CN" sz="900" dirty="0" smtClean="0"/>
                        <a:t>1.</a:t>
                      </a:r>
                      <a:r>
                        <a:rPr lang="zh-CN" altLang="en-US" sz="900" dirty="0" smtClean="0"/>
                        <a:t>全索引机制有效提高查询效率</a:t>
                      </a:r>
                      <a:endParaRPr lang="zh-CN" altLang="en-US" sz="900" dirty="0"/>
                    </a:p>
                  </a:txBody>
                  <a:tcPr/>
                </a:tc>
                <a:tc>
                  <a:txBody>
                    <a:bodyPr/>
                    <a:lstStyle/>
                    <a:p>
                      <a:r>
                        <a:rPr lang="en-US" altLang="zh-CN" sz="900" dirty="0" smtClean="0"/>
                        <a:t>1.</a:t>
                      </a:r>
                      <a:r>
                        <a:rPr lang="zh-CN" altLang="en-US" sz="900" dirty="0" smtClean="0"/>
                        <a:t>冗余存储和大量的索引导致可扩展性差</a:t>
                      </a:r>
                      <a:endParaRPr lang="en-US" altLang="zh-CN" sz="900" dirty="0" smtClean="0"/>
                    </a:p>
                    <a:p>
                      <a:r>
                        <a:rPr lang="en-US" altLang="zh-CN" sz="900" dirty="0" smtClean="0"/>
                        <a:t>2.</a:t>
                      </a:r>
                      <a:r>
                        <a:rPr lang="zh-CN" altLang="en-US" sz="900" dirty="0" smtClean="0"/>
                        <a:t>对可更新数据不具有良好的可扩展性</a:t>
                      </a:r>
                      <a:endParaRPr lang="zh-CN" altLang="en-US" sz="900" dirty="0"/>
                    </a:p>
                  </a:txBody>
                  <a:tcPr/>
                </a:tc>
              </a:tr>
              <a:tr h="422920">
                <a:tc>
                  <a:txBody>
                    <a:bodyPr/>
                    <a:lstStyle/>
                    <a:p>
                      <a:r>
                        <a:rPr lang="zh-CN" altLang="en-US" sz="900" dirty="0" smtClean="0"/>
                        <a:t>基于图的查询处理技术</a:t>
                      </a:r>
                      <a:endParaRPr lang="zh-CN" altLang="en-US" sz="900" dirty="0"/>
                    </a:p>
                  </a:txBody>
                  <a:tcPr/>
                </a:tc>
                <a:tc>
                  <a:txBody>
                    <a:bodyPr/>
                    <a:lstStyle/>
                    <a:p>
                      <a:r>
                        <a:rPr lang="zh-CN" altLang="en-US" sz="900" dirty="0" smtClean="0"/>
                        <a:t>图匹配查询</a:t>
                      </a:r>
                      <a:endParaRPr lang="zh-CN" altLang="en-US" sz="900" dirty="0"/>
                    </a:p>
                  </a:txBody>
                  <a:tcPr/>
                </a:tc>
                <a:tc>
                  <a:txBody>
                    <a:bodyPr/>
                    <a:lstStyle/>
                    <a:p>
                      <a:r>
                        <a:rPr lang="en-US" altLang="zh-CN" sz="900" dirty="0" smtClean="0"/>
                        <a:t>1.</a:t>
                      </a:r>
                      <a:r>
                        <a:rPr lang="zh-CN" altLang="en-US" sz="900" dirty="0" smtClean="0"/>
                        <a:t>更好的支持语义查询</a:t>
                      </a:r>
                      <a:endParaRPr lang="en-US" altLang="zh-CN" sz="900" dirty="0" smtClean="0"/>
                    </a:p>
                    <a:p>
                      <a:r>
                        <a:rPr lang="en-US" altLang="zh-CN" sz="900" dirty="0" smtClean="0"/>
                        <a:t>2.</a:t>
                      </a:r>
                      <a:r>
                        <a:rPr lang="zh-CN" altLang="en-US" sz="900" dirty="0" smtClean="0"/>
                        <a:t>经典的图匹配算法</a:t>
                      </a:r>
                      <a:endParaRPr lang="zh-CN" altLang="en-US" sz="900" dirty="0"/>
                    </a:p>
                  </a:txBody>
                  <a:tcPr/>
                </a:tc>
                <a:tc>
                  <a:txBody>
                    <a:bodyPr/>
                    <a:lstStyle/>
                    <a:p>
                      <a:r>
                        <a:rPr lang="en-US" altLang="zh-CN" sz="900" dirty="0" smtClean="0"/>
                        <a:t>1.</a:t>
                      </a:r>
                      <a:r>
                        <a:rPr lang="zh-CN" altLang="en-US" sz="900" dirty="0" smtClean="0"/>
                        <a:t>查询算法时间复杂度较高</a:t>
                      </a:r>
                      <a:endParaRPr lang="en-US" altLang="zh-CN" sz="900" dirty="0" smtClean="0"/>
                    </a:p>
                    <a:p>
                      <a:r>
                        <a:rPr lang="en-US" altLang="zh-CN" sz="900" dirty="0" smtClean="0"/>
                        <a:t>2.</a:t>
                      </a:r>
                      <a:r>
                        <a:rPr lang="zh-CN" altLang="en-US" sz="900" dirty="0" smtClean="0"/>
                        <a:t>针对大图的可扩展性差</a:t>
                      </a:r>
                      <a:endParaRPr lang="en-US" altLang="zh-CN" sz="900" dirty="0" smtClean="0"/>
                    </a:p>
                    <a:p>
                      <a:r>
                        <a:rPr lang="en-US" altLang="zh-CN" sz="900" dirty="0" smtClean="0"/>
                        <a:t>3.</a:t>
                      </a:r>
                      <a:r>
                        <a:rPr lang="zh-CN" altLang="en-US" sz="900" dirty="0" smtClean="0"/>
                        <a:t>更新数据的代价大</a:t>
                      </a:r>
                      <a:endParaRPr lang="zh-CN" altLang="en-US" sz="900" dirty="0"/>
                    </a:p>
                  </a:txBody>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xmlns="" val="1678794326"/>
              </p:ext>
            </p:extLst>
          </p:nvPr>
        </p:nvGraphicFramePr>
        <p:xfrm>
          <a:off x="5000628" y="4000504"/>
          <a:ext cx="4000527" cy="2331800"/>
        </p:xfrm>
        <a:graphic>
          <a:graphicData uri="http://schemas.openxmlformats.org/drawingml/2006/table">
            <a:tbl>
              <a:tblPr firstRow="1" bandRow="1">
                <a:tableStyleId>{5C22544A-7EE6-4342-B048-85BDC9FD1C3A}</a:tableStyleId>
              </a:tblPr>
              <a:tblGrid>
                <a:gridCol w="714379"/>
                <a:gridCol w="912955"/>
                <a:gridCol w="542444"/>
                <a:gridCol w="678055"/>
                <a:gridCol w="542444"/>
                <a:gridCol w="610250"/>
              </a:tblGrid>
              <a:tr h="232879">
                <a:tc rowSpan="2">
                  <a:txBody>
                    <a:bodyPr/>
                    <a:lstStyle/>
                    <a:p>
                      <a:pPr algn="ctr"/>
                      <a:r>
                        <a:rPr lang="zh-CN" altLang="en-US" sz="900" dirty="0" smtClean="0"/>
                        <a:t>组织存储方式</a:t>
                      </a:r>
                      <a:endParaRPr lang="zh-CN" altLang="en-US" sz="900" dirty="0"/>
                    </a:p>
                  </a:txBody>
                  <a:tcPr/>
                </a:tc>
                <a:tc rowSpan="2">
                  <a:txBody>
                    <a:bodyPr/>
                    <a:lstStyle/>
                    <a:p>
                      <a:pPr algn="ctr"/>
                      <a:r>
                        <a:rPr lang="zh-CN" altLang="en-US" sz="900" dirty="0" smtClean="0"/>
                        <a:t>方法</a:t>
                      </a:r>
                      <a:endParaRPr lang="zh-CN" altLang="en-US" sz="900" dirty="0"/>
                    </a:p>
                  </a:txBody>
                  <a:tcPr/>
                </a:tc>
                <a:tc gridSpan="4">
                  <a:txBody>
                    <a:bodyPr/>
                    <a:lstStyle/>
                    <a:p>
                      <a:pPr algn="ctr"/>
                      <a:r>
                        <a:rPr lang="zh-CN" altLang="en-US" sz="900" dirty="0" smtClean="0"/>
                        <a:t>查询语言</a:t>
                      </a:r>
                      <a:endParaRPr lang="zh-CN" altLang="en-US" sz="9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2879">
                <a:tc vMerge="1">
                  <a:txBody>
                    <a:bodyPr/>
                    <a:lstStyle/>
                    <a:p>
                      <a:endParaRPr lang="zh-CN" altLang="en-US"/>
                    </a:p>
                  </a:txBody>
                  <a:tcPr/>
                </a:tc>
                <a:tc vMerge="1">
                  <a:txBody>
                    <a:bodyPr/>
                    <a:lstStyle/>
                    <a:p>
                      <a:endParaRPr lang="zh-CN" altLang="en-US"/>
                    </a:p>
                  </a:txBody>
                  <a:tcPr/>
                </a:tc>
                <a:tc>
                  <a:txBody>
                    <a:bodyPr/>
                    <a:lstStyle/>
                    <a:p>
                      <a:pPr algn="ctr"/>
                      <a:r>
                        <a:rPr lang="en-US" altLang="zh-CN" sz="900" dirty="0" smtClean="0"/>
                        <a:t>SQL</a:t>
                      </a:r>
                      <a:endParaRPr lang="zh-CN" altLang="en-US" sz="900" dirty="0"/>
                    </a:p>
                  </a:txBody>
                  <a:tcPr/>
                </a:tc>
                <a:tc>
                  <a:txBody>
                    <a:bodyPr/>
                    <a:lstStyle/>
                    <a:p>
                      <a:pPr algn="ctr"/>
                      <a:r>
                        <a:rPr lang="en-US" altLang="zh-CN" sz="900" dirty="0" smtClean="0"/>
                        <a:t>SPARQL</a:t>
                      </a:r>
                      <a:endParaRPr lang="zh-CN" altLang="en-US" sz="900" dirty="0"/>
                    </a:p>
                  </a:txBody>
                  <a:tcPr/>
                </a:tc>
                <a:tc>
                  <a:txBody>
                    <a:bodyPr/>
                    <a:lstStyle/>
                    <a:p>
                      <a:pPr algn="ctr"/>
                      <a:r>
                        <a:rPr lang="en-US" altLang="zh-CN" sz="900" dirty="0" smtClean="0"/>
                        <a:t>RDQL</a:t>
                      </a:r>
                      <a:endParaRPr lang="zh-CN" altLang="en-US" sz="900" dirty="0"/>
                    </a:p>
                  </a:txBody>
                  <a:tcPr/>
                </a:tc>
                <a:tc>
                  <a:txBody>
                    <a:bodyPr/>
                    <a:lstStyle/>
                    <a:p>
                      <a:pPr algn="ctr"/>
                      <a:r>
                        <a:rPr lang="en-US" altLang="zh-CN" sz="900" dirty="0" smtClean="0"/>
                        <a:t>RQL</a:t>
                      </a:r>
                      <a:endParaRPr lang="zh-CN" altLang="en-US" sz="900" dirty="0"/>
                    </a:p>
                  </a:txBody>
                  <a:tcPr/>
                </a:tc>
              </a:tr>
              <a:tr h="232879">
                <a:tc rowSpan="5">
                  <a:txBody>
                    <a:bodyPr/>
                    <a:lstStyle/>
                    <a:p>
                      <a:r>
                        <a:rPr lang="zh-CN" altLang="en-US" sz="900" dirty="0" smtClean="0"/>
                        <a:t>三元组表</a:t>
                      </a:r>
                      <a:endParaRPr lang="zh-CN" altLang="en-US" sz="900" dirty="0"/>
                    </a:p>
                  </a:txBody>
                  <a:tcPr/>
                </a:tc>
                <a:tc>
                  <a:txBody>
                    <a:bodyPr/>
                    <a:lstStyle/>
                    <a:p>
                      <a:r>
                        <a:rPr lang="en-US" altLang="zh-CN" sz="900" dirty="0" smtClean="0"/>
                        <a:t>3-Store</a:t>
                      </a:r>
                    </a:p>
                  </a:txBody>
                  <a:tcPr/>
                </a:tc>
                <a:tc>
                  <a:txBody>
                    <a:bodyPr/>
                    <a:lstStyle/>
                    <a:p>
                      <a:r>
                        <a:rPr lang="zh-CN" altLang="en-US" sz="900" dirty="0" smtClean="0"/>
                        <a:t>√</a:t>
                      </a:r>
                      <a:endParaRPr lang="zh-CN" altLang="en-US" sz="900" dirty="0"/>
                    </a:p>
                  </a:txBody>
                  <a:tcPr/>
                </a:tc>
                <a:tc>
                  <a:txBody>
                    <a:bodyPr/>
                    <a:lstStyle/>
                    <a:p>
                      <a:endParaRPr lang="zh-CN" alt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c>
                  <a:txBody>
                    <a:bodyPr/>
                    <a:lstStyle/>
                    <a:p>
                      <a:endParaRPr lang="zh-CN" altLang="en-US" sz="900" dirty="0"/>
                    </a:p>
                  </a:txBody>
                  <a:tcPr/>
                </a:tc>
              </a:tr>
              <a:tr h="232879">
                <a:tc vMerge="1">
                  <a:txBody>
                    <a:bodyPr/>
                    <a:lstStyle/>
                    <a:p>
                      <a:endParaRPr lang="zh-CN" altLang="en-US"/>
                    </a:p>
                  </a:txBody>
                  <a:tcPr/>
                </a:tc>
                <a:tc>
                  <a:txBody>
                    <a:bodyPr/>
                    <a:lstStyle/>
                    <a:p>
                      <a:r>
                        <a:rPr lang="en-US" altLang="zh-CN" sz="900" dirty="0" smtClean="0"/>
                        <a:t>Jena</a:t>
                      </a:r>
                      <a:endParaRPr lang="en-US" altLang="zh-CN"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endParaRPr lang="zh-CN" altLang="en-US" sz="900" dirty="0" smtClean="0"/>
                    </a:p>
                  </a:txBody>
                  <a:tcPr/>
                </a:tc>
                <a:tc>
                  <a:txBody>
                    <a:bodyPr/>
                    <a:lstStyle/>
                    <a:p>
                      <a:endParaRPr lang="zh-CN" alt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c>
                  <a:txBody>
                    <a:bodyPr/>
                    <a:lstStyle/>
                    <a:p>
                      <a:endParaRPr lang="zh-CN" altLang="en-US" sz="900"/>
                    </a:p>
                  </a:txBody>
                  <a:tcPr/>
                </a:tc>
              </a:tr>
              <a:tr h="232879">
                <a:tc vMerge="1">
                  <a:txBody>
                    <a:bodyPr/>
                    <a:lstStyle/>
                    <a:p>
                      <a:endParaRPr lang="zh-CN" altLang="en-US"/>
                    </a:p>
                  </a:txBody>
                  <a:tcPr/>
                </a:tc>
                <a:tc>
                  <a:txBody>
                    <a:bodyPr/>
                    <a:lstStyle/>
                    <a:p>
                      <a:r>
                        <a:rPr lang="en-US" altLang="zh-CN" sz="900" dirty="0" smtClean="0"/>
                        <a:t>Sesame</a:t>
                      </a:r>
                      <a:endParaRPr lang="en-US" altLang="zh-CN" sz="900" dirty="0" smtClean="0"/>
                    </a:p>
                  </a:txBody>
                  <a:tcPr/>
                </a:tc>
                <a:tc>
                  <a:txBody>
                    <a:bodyPr/>
                    <a:lstStyle/>
                    <a:p>
                      <a:endParaRPr lang="zh-CN" altLang="en-US" sz="900" dirty="0"/>
                    </a:p>
                  </a:txBody>
                  <a:tcPr/>
                </a:tc>
                <a:tc>
                  <a:txBody>
                    <a:bodyPr/>
                    <a:lstStyle/>
                    <a:p>
                      <a:endParaRPr lang="zh-CN" altLang="en-US" sz="900" dirty="0"/>
                    </a:p>
                  </a:txBody>
                  <a:tcPr/>
                </a:tc>
                <a:tc>
                  <a:txBody>
                    <a:bodyPr/>
                    <a:lstStyle/>
                    <a:p>
                      <a:endParaRPr lang="zh-CN" altLang="en-US" sz="9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r>
              <a:tr h="232879">
                <a:tc vMerge="1">
                  <a:txBody>
                    <a:bodyPr/>
                    <a:lstStyle/>
                    <a:p>
                      <a:endParaRPr lang="zh-CN" altLang="en-US"/>
                    </a:p>
                  </a:txBody>
                  <a:tcPr/>
                </a:tc>
                <a:tc>
                  <a:txBody>
                    <a:bodyPr/>
                    <a:lstStyle/>
                    <a:p>
                      <a:r>
                        <a:rPr lang="en-US" altLang="zh-CN" sz="900" dirty="0" err="1" smtClean="0"/>
                        <a:t>OracleRDF</a:t>
                      </a:r>
                      <a:endParaRPr lang="en-US" altLang="zh-CN"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endParaRPr lang="zh-CN" altLang="en-US"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c>
                  <a:txBody>
                    <a:bodyPr/>
                    <a:lstStyle/>
                    <a:p>
                      <a:endParaRPr lang="zh-CN" altLang="en-US" sz="900" dirty="0"/>
                    </a:p>
                  </a:txBody>
                  <a:tcPr/>
                </a:tc>
                <a:tc>
                  <a:txBody>
                    <a:bodyPr/>
                    <a:lstStyle/>
                    <a:p>
                      <a:endParaRPr lang="zh-CN" altLang="en-US" sz="900" dirty="0"/>
                    </a:p>
                  </a:txBody>
                  <a:tcPr/>
                </a:tc>
              </a:tr>
              <a:tr h="24016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t>SOR</a:t>
                      </a:r>
                      <a:endParaRPr lang="zh-CN" altLang="en-US"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endParaRPr lang="zh-CN" altLang="en-US"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c>
                  <a:txBody>
                    <a:bodyPr/>
                    <a:lstStyle/>
                    <a:p>
                      <a:endParaRPr lang="zh-CN" altLang="en-US" sz="900" dirty="0"/>
                    </a:p>
                  </a:txBody>
                  <a:tcPr/>
                </a:tc>
                <a:tc>
                  <a:txBody>
                    <a:bodyPr/>
                    <a:lstStyle/>
                    <a:p>
                      <a:endParaRPr lang="zh-CN" altLang="en-US" sz="900" dirty="0"/>
                    </a:p>
                  </a:txBody>
                  <a:tcPr/>
                </a:tc>
              </a:tr>
              <a:tr h="232879">
                <a:tc>
                  <a:txBody>
                    <a:bodyPr/>
                    <a:lstStyle/>
                    <a:p>
                      <a:r>
                        <a:rPr lang="zh-CN" altLang="en-US" sz="900" dirty="0" smtClean="0"/>
                        <a:t>属性表</a:t>
                      </a:r>
                      <a:endParaRPr lang="zh-CN" altLang="en-US" sz="900" dirty="0"/>
                    </a:p>
                  </a:txBody>
                  <a:tcPr/>
                </a:tc>
                <a:tc>
                  <a:txBody>
                    <a:bodyPr/>
                    <a:lstStyle/>
                    <a:p>
                      <a:r>
                        <a:rPr lang="en-US" altLang="zh-CN" sz="900" dirty="0" smtClean="0"/>
                        <a:t>Jena2</a:t>
                      </a:r>
                      <a:endParaRPr lang="zh-CN" alt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endParaRPr lang="zh-CN" altLang="en-US"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endParaRPr lang="zh-CN" altLang="en-US"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endParaRPr lang="zh-CN" altLang="en-US" sz="900" dirty="0" smtClean="0"/>
                    </a:p>
                  </a:txBody>
                  <a:tcPr/>
                </a:tc>
                <a:tc>
                  <a:txBody>
                    <a:bodyPr/>
                    <a:lstStyle/>
                    <a:p>
                      <a:endParaRPr lang="zh-CN" altLang="en-US" sz="900" dirty="0"/>
                    </a:p>
                  </a:txBody>
                  <a:tcPr/>
                </a:tc>
              </a:tr>
              <a:tr h="232879">
                <a:tc rowSpan="2">
                  <a:txBody>
                    <a:bodyPr/>
                    <a:lstStyle/>
                    <a:p>
                      <a:r>
                        <a:rPr lang="zh-CN" altLang="en-US" sz="900" dirty="0" smtClean="0"/>
                        <a:t>垂直存储</a:t>
                      </a:r>
                      <a:endParaRPr lang="zh-CN" altLang="en-US" sz="900" dirty="0"/>
                    </a:p>
                  </a:txBody>
                  <a:tcPr/>
                </a:tc>
                <a:tc>
                  <a:txBody>
                    <a:bodyPr/>
                    <a:lstStyle/>
                    <a:p>
                      <a:r>
                        <a:rPr lang="en-US" altLang="zh-CN" sz="900" dirty="0" err="1" smtClean="0"/>
                        <a:t>Cstore</a:t>
                      </a:r>
                      <a:endParaRPr lang="en-US" altLang="zh-CN"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c>
                  <a:txBody>
                    <a:bodyPr/>
                    <a:lstStyle/>
                    <a:p>
                      <a:endParaRPr lang="zh-CN" altLang="en-US" sz="900" dirty="0"/>
                    </a:p>
                  </a:txBody>
                  <a:tcPr/>
                </a:tc>
                <a:tc>
                  <a:txBody>
                    <a:bodyPr/>
                    <a:lstStyle/>
                    <a:p>
                      <a:endParaRPr lang="zh-CN" altLang="en-US" sz="900" dirty="0"/>
                    </a:p>
                  </a:txBody>
                  <a:tcPr/>
                </a:tc>
                <a:tc>
                  <a:txBody>
                    <a:bodyPr/>
                    <a:lstStyle/>
                    <a:p>
                      <a:endParaRPr lang="zh-CN" altLang="en-US" sz="900" dirty="0"/>
                    </a:p>
                  </a:txBody>
                  <a:tcPr/>
                </a:tc>
              </a:tr>
              <a:tr h="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t>CODERS</a:t>
                      </a:r>
                      <a:endParaRPr lang="zh-CN" altLang="en-US" sz="9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a:t>
                      </a:r>
                    </a:p>
                  </a:txBody>
                  <a:tcPr/>
                </a:tc>
                <a:tc>
                  <a:txBody>
                    <a:bodyPr/>
                    <a:lstStyle/>
                    <a:p>
                      <a:endParaRPr lang="zh-CN" altLang="en-US" sz="900" dirty="0"/>
                    </a:p>
                  </a:txBody>
                  <a:tcPr/>
                </a:tc>
                <a:tc>
                  <a:txBody>
                    <a:bodyPr/>
                    <a:lstStyle/>
                    <a:p>
                      <a:endParaRPr lang="zh-CN" altLang="en-US" sz="900" dirty="0"/>
                    </a:p>
                  </a:txBody>
                  <a:tcPr/>
                </a:tc>
                <a:tc>
                  <a:txBody>
                    <a:bodyPr/>
                    <a:lstStyle/>
                    <a:p>
                      <a:endParaRPr lang="zh-CN" altLang="en-US" sz="900" dirty="0"/>
                    </a:p>
                  </a:txBody>
                  <a:tcPr/>
                </a:tc>
              </a:tr>
            </a:tbl>
          </a:graphicData>
        </a:graphic>
      </p:graphicFrame>
      <p:sp>
        <p:nvSpPr>
          <p:cNvPr id="19" name="左大括号 18"/>
          <p:cNvSpPr/>
          <p:nvPr/>
        </p:nvSpPr>
        <p:spPr>
          <a:xfrm>
            <a:off x="4500562" y="3929066"/>
            <a:ext cx="500066" cy="2500330"/>
          </a:xfrm>
          <a:prstGeom prst="leftBrace">
            <a:avLst>
              <a:gd name="adj1" fmla="val 8333"/>
              <a:gd name="adj2" fmla="val 343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0" name="TextBox 19"/>
          <p:cNvSpPr txBox="1"/>
          <p:nvPr/>
        </p:nvSpPr>
        <p:spPr>
          <a:xfrm>
            <a:off x="4643438" y="4143380"/>
            <a:ext cx="430887" cy="2428892"/>
          </a:xfrm>
          <a:prstGeom prst="rect">
            <a:avLst/>
          </a:prstGeom>
          <a:noFill/>
        </p:spPr>
        <p:txBody>
          <a:bodyPr vert="eaVert" wrap="square" rtlCol="0">
            <a:spAutoFit/>
          </a:bodyPr>
          <a:lstStyle/>
          <a:p>
            <a:r>
              <a:rPr lang="zh-CN" altLang="en-US" sz="1600" dirty="0" smtClean="0">
                <a:solidFill>
                  <a:srgbClr val="FF0000"/>
                </a:solidFill>
              </a:rPr>
              <a:t>基于关系的查询技术</a:t>
            </a:r>
            <a:endParaRPr lang="zh-CN" altLang="en-US" sz="1600" dirty="0">
              <a:solidFill>
                <a:srgbClr val="FF0000"/>
              </a:solidFill>
            </a:endParaRPr>
          </a:p>
        </p:txBody>
      </p:sp>
    </p:spTree>
    <p:extLst>
      <p:ext uri="{BB962C8B-B14F-4D97-AF65-F5344CB8AC3E}">
        <p14:creationId xmlns:p14="http://schemas.microsoft.com/office/powerpoint/2010/main" xmlns="" val="2891556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285860"/>
            <a:ext cx="8229600" cy="4525963"/>
          </a:xfrm>
        </p:spPr>
        <p:txBody>
          <a:bodyPr>
            <a:normAutofit/>
          </a:bodyPr>
          <a:lstStyle/>
          <a:p>
            <a:pPr>
              <a:buNone/>
            </a:pPr>
            <a:r>
              <a:rPr lang="en-US" altLang="zh-CN" sz="2600" dirty="0" smtClean="0"/>
              <a:t>3</a:t>
            </a:r>
            <a:r>
              <a:rPr lang="en-US" altLang="zh-CN" sz="2600" dirty="0" smtClean="0"/>
              <a:t>.</a:t>
            </a:r>
            <a:r>
              <a:rPr lang="zh-CN" altLang="en-US" sz="2600" dirty="0" smtClean="0"/>
              <a:t>基于知识库的构建技术</a:t>
            </a:r>
            <a:endParaRPr lang="en-US" altLang="zh-CN" sz="2600" dirty="0" smtClean="0"/>
          </a:p>
          <a:p>
            <a:pPr marL="365760" lvl="2" indent="-256032">
              <a:spcBef>
                <a:spcPts val="400"/>
              </a:spcBef>
              <a:buClr>
                <a:schemeClr val="accent1"/>
              </a:buClr>
              <a:buSzPct val="68000"/>
              <a:buFont typeface="Wingdings" pitchFamily="2" charset="2"/>
              <a:buChar char="l"/>
            </a:pPr>
            <a:endParaRPr lang="en-US" altLang="zh-CN" sz="2600" dirty="0" smtClean="0"/>
          </a:p>
          <a:p>
            <a:pPr marL="365760" lvl="2" indent="-256032">
              <a:spcBef>
                <a:spcPts val="400"/>
              </a:spcBef>
              <a:buClr>
                <a:schemeClr val="accent1"/>
              </a:buClr>
              <a:buSzPct val="68000"/>
              <a:buFont typeface="Wingdings" pitchFamily="2" charset="2"/>
              <a:buChar char="l"/>
            </a:pPr>
            <a:endParaRPr lang="en-US" altLang="zh-CN" sz="2600" dirty="0" smtClean="0"/>
          </a:p>
          <a:p>
            <a:pPr marL="365760" lvl="2" indent="-256032">
              <a:spcBef>
                <a:spcPts val="400"/>
              </a:spcBef>
              <a:buClr>
                <a:schemeClr val="accent1"/>
              </a:buClr>
              <a:buSzPct val="68000"/>
              <a:buFont typeface="Wingdings" pitchFamily="2" charset="2"/>
              <a:buChar char="l"/>
            </a:pPr>
            <a:endParaRPr lang="en-US" altLang="zh-CN" sz="2600" dirty="0" smtClean="0"/>
          </a:p>
          <a:p>
            <a:pPr marL="365760" lvl="2" indent="-256032">
              <a:spcBef>
                <a:spcPts val="400"/>
              </a:spcBef>
              <a:buClr>
                <a:schemeClr val="accent1"/>
              </a:buClr>
              <a:buSzPct val="68000"/>
              <a:buFont typeface="Wingdings" pitchFamily="2" charset="2"/>
              <a:buChar char="l"/>
            </a:pPr>
            <a:endParaRPr lang="en-US" altLang="zh-CN" sz="2600" dirty="0" smtClean="0"/>
          </a:p>
          <a:p>
            <a:pPr marL="365760" lvl="2" indent="-256032">
              <a:spcBef>
                <a:spcPts val="400"/>
              </a:spcBef>
              <a:buClr>
                <a:schemeClr val="accent1"/>
              </a:buClr>
              <a:buSzPct val="68000"/>
              <a:buFont typeface="Wingdings" pitchFamily="2" charset="2"/>
              <a:buChar char="l"/>
            </a:pPr>
            <a:r>
              <a:rPr lang="zh-CN" altLang="en-US" sz="2600" dirty="0" smtClean="0"/>
              <a:t>基于</a:t>
            </a:r>
            <a:r>
              <a:rPr lang="zh-CN" altLang="en-US" sz="2600" dirty="0" smtClean="0"/>
              <a:t>企业数据库的知识库构建</a:t>
            </a:r>
            <a:endParaRPr lang="en-US" altLang="zh-CN" sz="2600" dirty="0" smtClean="0"/>
          </a:p>
          <a:p>
            <a:pPr lvl="1">
              <a:buFont typeface="Wingdings" pitchFamily="2" charset="2"/>
              <a:buChar char="Ø"/>
            </a:pPr>
            <a:r>
              <a:rPr lang="zh-CN" altLang="en-US" sz="2000" dirty="0" smtClean="0"/>
              <a:t>知识提取的来源：</a:t>
            </a:r>
            <a:endParaRPr lang="en-US" altLang="zh-CN" sz="2000" dirty="0" smtClean="0"/>
          </a:p>
          <a:p>
            <a:pPr lvl="2">
              <a:buClr>
                <a:schemeClr val="accent1"/>
              </a:buClr>
              <a:buFont typeface="Arial" pitchFamily="34" charset="0"/>
              <a:buChar char="•"/>
            </a:pPr>
            <a:r>
              <a:rPr lang="en-US" altLang="zh-CN" sz="1600" dirty="0" smtClean="0"/>
              <a:t> </a:t>
            </a:r>
            <a:r>
              <a:rPr lang="zh-CN" altLang="en-US" sz="1600" dirty="0" smtClean="0">
                <a:latin typeface="+mn-ea"/>
              </a:rPr>
              <a:t>主要是垂直站点信息，维基百科信息</a:t>
            </a:r>
            <a:endParaRPr lang="en-US" altLang="zh-CN" sz="1600" dirty="0" smtClean="0">
              <a:latin typeface="+mn-ea"/>
            </a:endParaRPr>
          </a:p>
          <a:p>
            <a:pPr lvl="1">
              <a:buFont typeface="Wingdings" pitchFamily="2" charset="2"/>
              <a:buChar char="Ø"/>
            </a:pPr>
            <a:r>
              <a:rPr lang="zh-CN" altLang="en-US" sz="2000" dirty="0" smtClean="0"/>
              <a:t>知识提取相关技术：</a:t>
            </a:r>
            <a:endParaRPr lang="en-US" altLang="zh-CN" sz="2000" dirty="0" smtClean="0"/>
          </a:p>
          <a:p>
            <a:pPr lvl="2">
              <a:buClr>
                <a:schemeClr val="accent1"/>
              </a:buClr>
              <a:buFont typeface="Arial" pitchFamily="34" charset="0"/>
              <a:buChar char="•"/>
            </a:pPr>
            <a:r>
              <a:rPr lang="zh-CN" altLang="en-US" sz="1600" dirty="0" smtClean="0">
                <a:latin typeface="+mn-ea"/>
              </a:rPr>
              <a:t>分词技术</a:t>
            </a:r>
            <a:endParaRPr lang="en-US" altLang="zh-CN" sz="1600" dirty="0" smtClean="0">
              <a:latin typeface="+mn-ea"/>
            </a:endParaRPr>
          </a:p>
          <a:p>
            <a:pPr lvl="2">
              <a:buClr>
                <a:schemeClr val="accent1"/>
              </a:buClr>
              <a:buFont typeface="Arial" pitchFamily="34" charset="0"/>
              <a:buChar char="•"/>
            </a:pPr>
            <a:r>
              <a:rPr lang="zh-CN" altLang="en-US" sz="1600" dirty="0" smtClean="0">
                <a:latin typeface="+mn-ea"/>
              </a:rPr>
              <a:t>标签技术</a:t>
            </a:r>
            <a:endParaRPr lang="en-US" altLang="zh-CN" sz="1600" dirty="0" smtClean="0">
              <a:latin typeface="+mn-ea"/>
            </a:endParaRPr>
          </a:p>
          <a:p>
            <a:pPr marL="365760" lvl="2" indent="-256032">
              <a:spcBef>
                <a:spcPts val="400"/>
              </a:spcBef>
              <a:buClr>
                <a:schemeClr val="accent1"/>
              </a:buClr>
              <a:buSzPct val="68000"/>
              <a:buFont typeface="Wingdings" pitchFamily="2" charset="2"/>
              <a:buChar char="l"/>
            </a:pPr>
            <a:endParaRPr lang="en-US" altLang="zh-CN" sz="2600" dirty="0" smtClean="0"/>
          </a:p>
        </p:txBody>
      </p:sp>
      <p:sp>
        <p:nvSpPr>
          <p:cNvPr id="3" name="标题 2"/>
          <p:cNvSpPr>
            <a:spLocks noGrp="1"/>
          </p:cNvSpPr>
          <p:nvPr>
            <p:ph type="title"/>
          </p:nvPr>
        </p:nvSpPr>
        <p:spPr/>
        <p:txBody>
          <a:bodyPr>
            <a:normAutofit/>
          </a:bodyPr>
          <a:lstStyle/>
          <a:p>
            <a:r>
              <a:rPr lang="zh-CN" altLang="en-US" dirty="0" smtClean="0"/>
              <a:t>相关技术</a:t>
            </a:r>
            <a:endParaRPr lang="zh-CN" altLang="en-US" dirty="0"/>
          </a:p>
        </p:txBody>
      </p:sp>
      <p:graphicFrame>
        <p:nvGraphicFramePr>
          <p:cNvPr id="5" name="表格 4"/>
          <p:cNvGraphicFramePr>
            <a:graphicFrameLocks noGrp="1"/>
          </p:cNvGraphicFramePr>
          <p:nvPr/>
        </p:nvGraphicFramePr>
        <p:xfrm>
          <a:off x="4286248" y="428604"/>
          <a:ext cx="4643470" cy="3108960"/>
        </p:xfrm>
        <a:graphic>
          <a:graphicData uri="http://schemas.openxmlformats.org/drawingml/2006/table">
            <a:tbl>
              <a:tblPr firstRow="1" bandRow="1">
                <a:tableStyleId>{5C22544A-7EE6-4342-B048-85BDC9FD1C3A}</a:tableStyleId>
              </a:tblPr>
              <a:tblGrid>
                <a:gridCol w="1071570"/>
                <a:gridCol w="3571900"/>
              </a:tblGrid>
              <a:tr h="131444">
                <a:tc>
                  <a:txBody>
                    <a:bodyPr/>
                    <a:lstStyle/>
                    <a:p>
                      <a:r>
                        <a:rPr lang="zh-CN" altLang="en-US" sz="900" dirty="0" smtClean="0"/>
                        <a:t>知识提取任务</a:t>
                      </a:r>
                      <a:endParaRPr lang="zh-CN" altLang="en-US" sz="900" dirty="0"/>
                    </a:p>
                  </a:txBody>
                  <a:tcPr/>
                </a:tc>
                <a:tc>
                  <a:txBody>
                    <a:bodyPr/>
                    <a:lstStyle/>
                    <a:p>
                      <a:r>
                        <a:rPr lang="zh-CN" altLang="en-US" sz="900" dirty="0" smtClean="0"/>
                        <a:t>知识提取方法</a:t>
                      </a:r>
                      <a:endParaRPr lang="zh-CN" altLang="en-US" sz="900" dirty="0"/>
                    </a:p>
                  </a:txBody>
                  <a:tcPr/>
                </a:tc>
              </a:tr>
              <a:tr h="198233">
                <a:tc rowSpan="4">
                  <a:txBody>
                    <a:bodyPr/>
                    <a:lstStyle/>
                    <a:p>
                      <a:r>
                        <a:rPr lang="zh-CN" altLang="en-US" sz="900" dirty="0" smtClean="0"/>
                        <a:t>实体名提取</a:t>
                      </a:r>
                      <a:endParaRPr lang="zh-CN" altLang="en-US" sz="900" dirty="0"/>
                    </a:p>
                  </a:txBody>
                  <a:tcPr/>
                </a:tc>
                <a:tc>
                  <a:txBody>
                    <a:bodyPr/>
                    <a:lstStyle/>
                    <a:p>
                      <a:r>
                        <a:rPr lang="zh-CN" altLang="en-US" sz="900" dirty="0" smtClean="0"/>
                        <a:t>从百科类站点中提取</a:t>
                      </a:r>
                      <a:endParaRPr lang="zh-CN" altLang="en-US" sz="900" dirty="0"/>
                    </a:p>
                  </a:txBody>
                  <a:tcPr/>
                </a:tc>
              </a:tr>
              <a:tr h="198233">
                <a:tc vMerge="1">
                  <a:txBody>
                    <a:bodyPr/>
                    <a:lstStyle/>
                    <a:p>
                      <a:endParaRPr lang="zh-CN" altLang="en-US"/>
                    </a:p>
                  </a:txBody>
                  <a:tcPr/>
                </a:tc>
                <a:tc>
                  <a:txBody>
                    <a:bodyPr/>
                    <a:lstStyle/>
                    <a:p>
                      <a:r>
                        <a:rPr lang="zh-CN" altLang="en-US" sz="900" dirty="0" smtClean="0"/>
                        <a:t>从垂直站点中提取</a:t>
                      </a:r>
                      <a:endParaRPr lang="zh-CN" altLang="en-US" sz="900" dirty="0"/>
                    </a:p>
                  </a:txBody>
                  <a:tcPr/>
                </a:tc>
              </a:tr>
              <a:tr h="198233">
                <a:tc vMerge="1">
                  <a:txBody>
                    <a:bodyPr/>
                    <a:lstStyle/>
                    <a:p>
                      <a:endParaRPr lang="zh-CN" altLang="en-US"/>
                    </a:p>
                  </a:txBody>
                  <a:tcPr/>
                </a:tc>
                <a:tc>
                  <a:txBody>
                    <a:bodyPr/>
                    <a:lstStyle/>
                    <a:p>
                      <a:r>
                        <a:rPr lang="zh-CN" altLang="en-US" sz="900" dirty="0" smtClean="0"/>
                        <a:t>基于模式的方法</a:t>
                      </a:r>
                      <a:endParaRPr lang="zh-CN" altLang="en-US" sz="900" dirty="0"/>
                    </a:p>
                  </a:txBody>
                  <a:tcPr/>
                </a:tc>
              </a:tr>
              <a:tr h="198233">
                <a:tc vMerge="1">
                  <a:txBody>
                    <a:bodyPr/>
                    <a:lstStyle/>
                    <a:p>
                      <a:endParaRPr lang="zh-CN" altLang="en-US"/>
                    </a:p>
                  </a:txBody>
                  <a:tcPr/>
                </a:tc>
                <a:tc>
                  <a:txBody>
                    <a:bodyPr/>
                    <a:lstStyle/>
                    <a:p>
                      <a:r>
                        <a:rPr lang="zh-CN" altLang="en-US" sz="900" dirty="0" smtClean="0"/>
                        <a:t>利用命名实体识别技术</a:t>
                      </a:r>
                      <a:endParaRPr lang="zh-CN" altLang="en-US" sz="900" dirty="0"/>
                    </a:p>
                  </a:txBody>
                  <a:tcPr/>
                </a:tc>
              </a:tr>
              <a:tr h="264413">
                <a:tc>
                  <a:txBody>
                    <a:bodyPr/>
                    <a:lstStyle/>
                    <a:p>
                      <a:r>
                        <a:rPr lang="zh-CN" altLang="en-US" sz="900" dirty="0" smtClean="0"/>
                        <a:t>语义类提取</a:t>
                      </a:r>
                      <a:endParaRPr lang="zh-CN" altLang="en-US" sz="900" dirty="0"/>
                    </a:p>
                  </a:txBody>
                  <a:tcPr/>
                </a:tc>
                <a:tc>
                  <a:txBody>
                    <a:bodyPr/>
                    <a:lstStyle/>
                    <a:p>
                      <a:r>
                        <a:rPr lang="zh-CN" altLang="en-US" sz="900" dirty="0" smtClean="0"/>
                        <a:t>语义类抽取流程包含三个模块：并列相似度计算、上下位关系提取以及语义类生成</a:t>
                      </a:r>
                      <a:endParaRPr lang="en-US" altLang="zh-CN" sz="900" dirty="0" smtClean="0"/>
                    </a:p>
                  </a:txBody>
                  <a:tcPr/>
                </a:tc>
              </a:tr>
              <a:tr h="198233">
                <a:tc rowSpan="4">
                  <a:txBody>
                    <a:bodyPr/>
                    <a:lstStyle/>
                    <a:p>
                      <a:r>
                        <a:rPr lang="zh-CN" altLang="en-US" sz="900" dirty="0" smtClean="0"/>
                        <a:t>属性和属性值提取</a:t>
                      </a:r>
                      <a:endParaRPr lang="zh-CN" altLang="en-US" sz="900" dirty="0"/>
                    </a:p>
                  </a:txBody>
                  <a:tcPr/>
                </a:tc>
                <a:tc>
                  <a:txBody>
                    <a:bodyPr/>
                    <a:lstStyle/>
                    <a:p>
                      <a:r>
                        <a:rPr lang="zh-CN" altLang="en-US" sz="900" dirty="0" smtClean="0"/>
                        <a:t>从百科类站点中提取</a:t>
                      </a:r>
                      <a:endParaRPr lang="zh-CN" altLang="en-US" sz="900" dirty="0"/>
                    </a:p>
                  </a:txBody>
                  <a:tcPr/>
                </a:tc>
              </a:tr>
              <a:tr h="198233">
                <a:tc vMerge="1">
                  <a:txBody>
                    <a:bodyPr/>
                    <a:lstStyle/>
                    <a:p>
                      <a:endParaRPr lang="zh-CN" altLang="en-US"/>
                    </a:p>
                  </a:txBody>
                  <a:tcPr/>
                </a:tc>
                <a:tc>
                  <a:txBody>
                    <a:bodyPr/>
                    <a:lstStyle/>
                    <a:p>
                      <a:r>
                        <a:rPr lang="zh-CN" altLang="en-US" sz="900" dirty="0" smtClean="0"/>
                        <a:t>从垂直网站中进行包装器归纳</a:t>
                      </a:r>
                      <a:endParaRPr lang="zh-CN" altLang="en-US" sz="900" dirty="0"/>
                    </a:p>
                  </a:txBody>
                  <a:tcPr/>
                </a:tc>
              </a:tr>
              <a:tr h="198233">
                <a:tc vMerge="1">
                  <a:txBody>
                    <a:bodyPr/>
                    <a:lstStyle/>
                    <a:p>
                      <a:endParaRPr lang="zh-CN" altLang="en-US"/>
                    </a:p>
                  </a:txBody>
                  <a:tcPr/>
                </a:tc>
                <a:tc>
                  <a:txBody>
                    <a:bodyPr/>
                    <a:lstStyle/>
                    <a:p>
                      <a:r>
                        <a:rPr lang="zh-CN" altLang="en-US" sz="900" dirty="0" smtClean="0"/>
                        <a:t>从网页表格中提取</a:t>
                      </a:r>
                      <a:endParaRPr lang="zh-CN" altLang="en-US" sz="900" dirty="0"/>
                    </a:p>
                  </a:txBody>
                  <a:tcPr/>
                </a:tc>
              </a:tr>
              <a:tr h="198233">
                <a:tc vMerge="1">
                  <a:txBody>
                    <a:bodyPr/>
                    <a:lstStyle/>
                    <a:p>
                      <a:endParaRPr lang="zh-CN" altLang="en-US"/>
                    </a:p>
                  </a:txBody>
                  <a:tcPr/>
                </a:tc>
                <a:tc>
                  <a:txBody>
                    <a:bodyPr/>
                    <a:lstStyle/>
                    <a:p>
                      <a:r>
                        <a:rPr lang="zh-CN" altLang="en-US" sz="900" dirty="0" smtClean="0"/>
                        <a:t>利用手工定义或自动生成模式从句子和查询日志中提取</a:t>
                      </a:r>
                      <a:endParaRPr lang="zh-CN" altLang="en-US" sz="900" dirty="0"/>
                    </a:p>
                  </a:txBody>
                  <a:tcPr/>
                </a:tc>
              </a:tr>
              <a:tr h="198233">
                <a:tc rowSpan="3">
                  <a:txBody>
                    <a:bodyPr/>
                    <a:lstStyle/>
                    <a:p>
                      <a:r>
                        <a:rPr lang="zh-CN" altLang="en-US" sz="900" dirty="0" smtClean="0"/>
                        <a:t>关系提取</a:t>
                      </a:r>
                      <a:endParaRPr lang="zh-CN" altLang="en-US" sz="900" dirty="0"/>
                    </a:p>
                  </a:txBody>
                  <a:tcPr/>
                </a:tc>
                <a:tc>
                  <a:txBody>
                    <a:bodyPr/>
                    <a:lstStyle/>
                    <a:p>
                      <a:r>
                        <a:rPr lang="zh-CN" altLang="en-US" sz="900" dirty="0" smtClean="0"/>
                        <a:t>有监督法</a:t>
                      </a:r>
                      <a:endParaRPr lang="zh-CN" altLang="en-US" sz="900" dirty="0"/>
                    </a:p>
                  </a:txBody>
                  <a:tcPr/>
                </a:tc>
              </a:tr>
              <a:tr h="198233">
                <a:tc vMerge="1">
                  <a:txBody>
                    <a:bodyPr/>
                    <a:lstStyle/>
                    <a:p>
                      <a:endParaRPr lang="zh-CN" altLang="en-US"/>
                    </a:p>
                  </a:txBody>
                  <a:tcPr/>
                </a:tc>
                <a:tc>
                  <a:txBody>
                    <a:bodyPr/>
                    <a:lstStyle/>
                    <a:p>
                      <a:r>
                        <a:rPr lang="zh-CN" altLang="en-US" sz="900" dirty="0" smtClean="0"/>
                        <a:t>半监督法</a:t>
                      </a:r>
                      <a:endParaRPr lang="zh-CN" altLang="en-US" sz="900" dirty="0"/>
                    </a:p>
                  </a:txBody>
                  <a:tcPr/>
                </a:tc>
              </a:tr>
              <a:tr h="198233">
                <a:tc vMerge="1">
                  <a:txBody>
                    <a:bodyPr/>
                    <a:lstStyle/>
                    <a:p>
                      <a:endParaRPr lang="zh-CN" altLang="en-US"/>
                    </a:p>
                  </a:txBody>
                  <a:tcPr/>
                </a:tc>
                <a:tc>
                  <a:txBody>
                    <a:bodyPr/>
                    <a:lstStyle/>
                    <a:p>
                      <a:r>
                        <a:rPr lang="zh-CN" altLang="en-US" sz="900" dirty="0" smtClean="0"/>
                        <a:t>无监督法</a:t>
                      </a:r>
                      <a:endParaRPr lang="zh-CN" altLang="en-US" sz="900" dirty="0"/>
                    </a:p>
                  </a:txBody>
                  <a:tcPr/>
                </a:tc>
              </a:tr>
            </a:tbl>
          </a:graphicData>
        </a:graphic>
      </p:graphicFrame>
      <p:graphicFrame>
        <p:nvGraphicFramePr>
          <p:cNvPr id="7" name="图示 6"/>
          <p:cNvGraphicFramePr/>
          <p:nvPr/>
        </p:nvGraphicFramePr>
        <p:xfrm>
          <a:off x="-142908" y="1643050"/>
          <a:ext cx="4119570" cy="1714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右箭头 7"/>
          <p:cNvSpPr/>
          <p:nvPr/>
        </p:nvSpPr>
        <p:spPr>
          <a:xfrm>
            <a:off x="3500430" y="2643182"/>
            <a:ext cx="785818" cy="14287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8545" name="Picture 1"/>
          <p:cNvPicPr>
            <a:picLocks noChangeAspect="1" noChangeArrowheads="1"/>
          </p:cNvPicPr>
          <p:nvPr/>
        </p:nvPicPr>
        <p:blipFill>
          <a:blip r:embed="rId8" cstate="print"/>
          <a:srcRect/>
          <a:stretch>
            <a:fillRect/>
          </a:stretch>
        </p:blipFill>
        <p:spPr bwMode="auto">
          <a:xfrm>
            <a:off x="4572000" y="3929066"/>
            <a:ext cx="4143404" cy="24587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研究背景</a:t>
            </a:r>
            <a:endParaRPr lang="en-US" altLang="zh-CN" dirty="0" smtClean="0"/>
          </a:p>
          <a:p>
            <a:pPr lvl="1">
              <a:buFont typeface="Wingdings" pitchFamily="2" charset="2"/>
              <a:buChar char="ü"/>
            </a:pPr>
            <a:r>
              <a:rPr lang="zh-CN" altLang="en-US" dirty="0" smtClean="0"/>
              <a:t>选题意义</a:t>
            </a:r>
            <a:endParaRPr lang="en-US" altLang="zh-CN" dirty="0" smtClean="0"/>
          </a:p>
          <a:p>
            <a:pPr lvl="1">
              <a:buFont typeface="Wingdings" pitchFamily="2" charset="2"/>
              <a:buChar char="ü"/>
            </a:pPr>
            <a:r>
              <a:rPr lang="zh-CN" altLang="en-US" dirty="0" smtClean="0"/>
              <a:t>相关</a:t>
            </a:r>
            <a:r>
              <a:rPr lang="zh-CN" altLang="en-US" dirty="0" smtClean="0"/>
              <a:t>技术</a:t>
            </a:r>
            <a:endParaRPr lang="en-US" altLang="zh-CN" dirty="0" smtClean="0"/>
          </a:p>
          <a:p>
            <a:r>
              <a:rPr lang="zh-CN" altLang="en-US" dirty="0" smtClean="0">
                <a:solidFill>
                  <a:srgbClr val="FF0000"/>
                </a:solidFill>
              </a:rPr>
              <a:t>研究内容与解决方案</a:t>
            </a:r>
            <a:endParaRPr lang="en-US" altLang="zh-CN" dirty="0" smtClean="0">
              <a:solidFill>
                <a:srgbClr val="FF0000"/>
              </a:solidFill>
            </a:endParaRPr>
          </a:p>
          <a:p>
            <a:pPr lvl="1">
              <a:buFont typeface="Wingdings" pitchFamily="2" charset="2"/>
              <a:buChar char="ü"/>
            </a:pPr>
            <a:r>
              <a:rPr lang="zh-CN" altLang="en-US" dirty="0" smtClean="0"/>
              <a:t>研究问题</a:t>
            </a:r>
            <a:endParaRPr lang="en-US" altLang="zh-CN" dirty="0" smtClean="0"/>
          </a:p>
          <a:p>
            <a:pPr lvl="2">
              <a:buClr>
                <a:schemeClr val="accent1"/>
              </a:buClr>
              <a:buFont typeface="Arial" pitchFamily="34" charset="0"/>
              <a:buChar char="•"/>
            </a:pPr>
            <a:r>
              <a:rPr lang="zh-CN" altLang="en-US" dirty="0" smtClean="0"/>
              <a:t>如何构建知识库</a:t>
            </a:r>
            <a:endParaRPr lang="en-US" altLang="zh-CN" dirty="0" smtClean="0"/>
          </a:p>
          <a:p>
            <a:pPr lvl="2">
              <a:buClr>
                <a:schemeClr val="accent1"/>
              </a:buClr>
              <a:buFont typeface="Arial" pitchFamily="34" charset="0"/>
              <a:buChar char="•"/>
            </a:pPr>
            <a:r>
              <a:rPr lang="zh-CN" altLang="en-US" dirty="0" smtClean="0"/>
              <a:t>如何进行语义搜索</a:t>
            </a:r>
            <a:endParaRPr lang="en-US" altLang="zh-CN" dirty="0" smtClean="0"/>
          </a:p>
          <a:p>
            <a:pPr lvl="1">
              <a:buFont typeface="Wingdings" pitchFamily="2" charset="2"/>
              <a:buChar char="ü"/>
            </a:pPr>
            <a:r>
              <a:rPr lang="zh-CN" altLang="en-US" dirty="0" smtClean="0"/>
              <a:t>关键研究点</a:t>
            </a:r>
            <a:endParaRPr lang="en-US" altLang="zh-CN" dirty="0" smtClean="0"/>
          </a:p>
          <a:p>
            <a:pPr lvl="2">
              <a:buClr>
                <a:schemeClr val="accent1"/>
              </a:buClr>
              <a:buFont typeface="Arial" pitchFamily="34" charset="0"/>
              <a:buChar char="•"/>
            </a:pPr>
            <a:r>
              <a:rPr lang="zh-CN" altLang="zh-CN" dirty="0" smtClean="0"/>
              <a:t>基于模式和领域知识分词技术的知识提取</a:t>
            </a:r>
            <a:endParaRPr lang="en-US" altLang="zh-CN" dirty="0" smtClean="0"/>
          </a:p>
          <a:p>
            <a:pPr lvl="2">
              <a:buClr>
                <a:schemeClr val="accent1"/>
              </a:buClr>
              <a:buFont typeface="Arial" pitchFamily="34" charset="0"/>
              <a:buChar char="•"/>
            </a:pPr>
            <a:r>
              <a:rPr lang="zh-CN" altLang="zh-CN" dirty="0" smtClean="0"/>
              <a:t>可定制的基于标签的知识组织方式</a:t>
            </a:r>
            <a:endParaRPr lang="en-US" altLang="zh-CN" dirty="0" smtClean="0"/>
          </a:p>
          <a:p>
            <a:pPr lvl="2">
              <a:buClr>
                <a:schemeClr val="accent1"/>
              </a:buClr>
              <a:buFont typeface="Arial" pitchFamily="34" charset="0"/>
              <a:buChar char="•"/>
            </a:pPr>
            <a:r>
              <a:rPr lang="zh-CN" altLang="zh-CN" dirty="0" smtClean="0"/>
              <a:t>语义搜索的优化</a:t>
            </a:r>
            <a:endParaRPr lang="en-US" altLang="zh-CN" dirty="0" smtClean="0"/>
          </a:p>
          <a:p>
            <a:r>
              <a:rPr lang="zh-CN" altLang="en-US" dirty="0" smtClean="0"/>
              <a:t>智能简历搜索系统的设计与实现</a:t>
            </a:r>
            <a:endParaRPr lang="en-US" altLang="zh-CN" dirty="0" smtClean="0"/>
          </a:p>
          <a:p>
            <a:r>
              <a:rPr lang="zh-CN" altLang="en-US" dirty="0" smtClean="0"/>
              <a:t>总结与下一步工作</a:t>
            </a:r>
            <a:endParaRPr lang="zh-CN" altLang="en-US" dirty="0"/>
          </a:p>
        </p:txBody>
      </p:sp>
      <p:sp>
        <p:nvSpPr>
          <p:cNvPr id="2" name="标题 1"/>
          <p:cNvSpPr>
            <a:spLocks noGrp="1"/>
          </p:cNvSpPr>
          <p:nvPr>
            <p:ph type="title"/>
          </p:nvPr>
        </p:nvSpPr>
        <p:spPr/>
        <p:txBody>
          <a:bodyPr>
            <a:normAutofit/>
          </a:bodyPr>
          <a:lstStyle/>
          <a:p>
            <a:pPr algn="l"/>
            <a:r>
              <a:rPr lang="zh-CN" altLang="en-US" sz="3600" dirty="0" smtClean="0"/>
              <a:t>提纲</a:t>
            </a:r>
            <a:endParaRPr lang="zh-CN" altLang="en-US" sz="3600" dirty="0"/>
          </a:p>
        </p:txBody>
      </p:sp>
    </p:spTree>
    <p:extLst>
      <p:ext uri="{BB962C8B-B14F-4D97-AF65-F5344CB8AC3E}">
        <p14:creationId xmlns:p14="http://schemas.microsoft.com/office/powerpoint/2010/main" xmlns="" val="15333182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17053</TotalTime>
  <Words>5365</Words>
  <Application>Microsoft Office PowerPoint</Application>
  <PresentationFormat>全屏显示(4:3)</PresentationFormat>
  <Paragraphs>908</Paragraphs>
  <Slides>31</Slides>
  <Notes>31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聚合</vt:lpstr>
      <vt:lpstr>Visio</vt:lpstr>
      <vt:lpstr>基于知识库的语义搜索系统的设计与实现</vt:lpstr>
      <vt:lpstr>提纲</vt:lpstr>
      <vt:lpstr>选题意义</vt:lpstr>
      <vt:lpstr>选题意义</vt:lpstr>
      <vt:lpstr>提纲</vt:lpstr>
      <vt:lpstr>相关技术</vt:lpstr>
      <vt:lpstr>相关技术</vt:lpstr>
      <vt:lpstr>相关技术</vt:lpstr>
      <vt:lpstr>提纲</vt:lpstr>
      <vt:lpstr>研究问题1：如何构建高质量知识库？</vt:lpstr>
      <vt:lpstr>研究问题2：如何进行语义搜索？</vt:lpstr>
      <vt:lpstr>整体方案</vt:lpstr>
      <vt:lpstr>基于分词的知识提取算法</vt:lpstr>
      <vt:lpstr>基于模式和领域知识的分词算法</vt:lpstr>
      <vt:lpstr>分词算法的实现</vt:lpstr>
      <vt:lpstr>可定制的基于标签的知识组织方法</vt:lpstr>
      <vt:lpstr>编辑标签的过程</vt:lpstr>
      <vt:lpstr>标签生成过程</vt:lpstr>
      <vt:lpstr>基于RDF的语义搜索优化</vt:lpstr>
      <vt:lpstr>基于RDF的语义搜索优化</vt:lpstr>
      <vt:lpstr>基于RDF的语义搜索优化</vt:lpstr>
      <vt:lpstr>提纲</vt:lpstr>
      <vt:lpstr>智能简历搜索系统的总体架构</vt:lpstr>
      <vt:lpstr>数据管理模块的实现</vt:lpstr>
      <vt:lpstr>知识编辑工具的实现</vt:lpstr>
      <vt:lpstr>SPARQL的查询引擎的实现</vt:lpstr>
      <vt:lpstr>性能优化实验</vt:lpstr>
      <vt:lpstr>系统截图</vt:lpstr>
      <vt:lpstr>提纲</vt:lpstr>
      <vt:lpstr>总结及下一步工作</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简历语义分析与搜索系统的 设计与实现</dc:title>
  <dc:creator>otc</dc:creator>
  <cp:lastModifiedBy>otc</cp:lastModifiedBy>
  <cp:revision>541</cp:revision>
  <dcterms:created xsi:type="dcterms:W3CDTF">2014-06-09T07:43:36Z</dcterms:created>
  <dcterms:modified xsi:type="dcterms:W3CDTF">2015-05-22T08:12:59Z</dcterms:modified>
</cp:coreProperties>
</file>