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86" r:id="rId1"/>
  </p:sldMasterIdLst>
  <p:notesMasterIdLst>
    <p:notesMasterId r:id="rId37"/>
  </p:notesMasterIdLst>
  <p:handoutMasterIdLst>
    <p:handoutMasterId r:id="rId38"/>
  </p:handoutMasterIdLst>
  <p:sldIdLst>
    <p:sldId id="1577" r:id="rId2"/>
    <p:sldId id="2116" r:id="rId3"/>
    <p:sldId id="2117" r:id="rId4"/>
    <p:sldId id="2118" r:id="rId5"/>
    <p:sldId id="2132" r:id="rId6"/>
    <p:sldId id="2121" r:id="rId7"/>
    <p:sldId id="2135" r:id="rId8"/>
    <p:sldId id="2134" r:id="rId9"/>
    <p:sldId id="2075" r:id="rId10"/>
    <p:sldId id="2164" r:id="rId11"/>
    <p:sldId id="2165" r:id="rId12"/>
    <p:sldId id="2166" r:id="rId13"/>
    <p:sldId id="2078" r:id="rId14"/>
    <p:sldId id="2137" r:id="rId15"/>
    <p:sldId id="2163" r:id="rId16"/>
    <p:sldId id="2142" r:id="rId17"/>
    <p:sldId id="2143" r:id="rId18"/>
    <p:sldId id="2144" r:id="rId19"/>
    <p:sldId id="2145" r:id="rId20"/>
    <p:sldId id="2146" r:id="rId21"/>
    <p:sldId id="2147" r:id="rId22"/>
    <p:sldId id="2167" r:id="rId23"/>
    <p:sldId id="2148" r:id="rId24"/>
    <p:sldId id="2158" r:id="rId25"/>
    <p:sldId id="2159" r:id="rId26"/>
    <p:sldId id="2160" r:id="rId27"/>
    <p:sldId id="2161" r:id="rId28"/>
    <p:sldId id="2150" r:id="rId29"/>
    <p:sldId id="2151" r:id="rId30"/>
    <p:sldId id="2094" r:id="rId31"/>
    <p:sldId id="2154" r:id="rId32"/>
    <p:sldId id="2155" r:id="rId33"/>
    <p:sldId id="2156" r:id="rId34"/>
    <p:sldId id="2157" r:id="rId35"/>
    <p:sldId id="2162" r:id="rId36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5pPr>
    <a:lvl6pPr marL="2286000" algn="l" defTabSz="914400" rtl="0" eaLnBrk="1" latinLnBrk="0" hangingPunct="1"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6pPr>
    <a:lvl7pPr marL="2743200" algn="l" defTabSz="914400" rtl="0" eaLnBrk="1" latinLnBrk="0" hangingPunct="1"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7pPr>
    <a:lvl8pPr marL="3200400" algn="l" defTabSz="914400" rtl="0" eaLnBrk="1" latinLnBrk="0" hangingPunct="1"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8pPr>
    <a:lvl9pPr marL="3657600" algn="l" defTabSz="914400" rtl="0" eaLnBrk="1" latinLnBrk="0" hangingPunct="1">
      <a:defRPr sz="1400" b="1" kern="1200">
        <a:solidFill>
          <a:schemeClr val="accent2"/>
        </a:solidFill>
        <a:latin typeface="Verdana" pitchFamily="34" charset="0"/>
        <a:ea typeface="访问"/>
        <a:cs typeface="访问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3333FF"/>
    <a:srgbClr val="FF0000"/>
    <a:srgbClr val="FF5050"/>
    <a:srgbClr val="F2F2F2"/>
    <a:srgbClr val="FF9900"/>
    <a:srgbClr val="C7C7C7"/>
    <a:srgbClr val="339933"/>
    <a:srgbClr val="666699"/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2399" autoAdjust="0"/>
  </p:normalViewPr>
  <p:slideViewPr>
    <p:cSldViewPr snapToGrid="0" snapToObjects="1">
      <p:cViewPr varScale="1">
        <p:scale>
          <a:sx n="82" d="100"/>
          <a:sy n="82" d="100"/>
        </p:scale>
        <p:origin x="-1146" y="-84"/>
      </p:cViewPr>
      <p:guideLst>
        <p:guide orient="horz" pos="4240"/>
        <p:guide orient="horz" pos="3601"/>
        <p:guide orient="horz" pos="2616"/>
        <p:guide orient="horz" pos="2284"/>
        <p:guide pos="1296"/>
        <p:guide pos="587"/>
        <p:guide pos="5613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812"/>
    </p:cViewPr>
  </p:sorterViewPr>
  <p:notesViewPr>
    <p:cSldViewPr snapToGrid="0" snapToObjects="1">
      <p:cViewPr varScale="1">
        <p:scale>
          <a:sx n="72" d="100"/>
          <a:sy n="72" d="100"/>
        </p:scale>
        <p:origin x="-2280" y="-96"/>
      </p:cViewPr>
      <p:guideLst>
        <p:guide orient="horz" pos="2832"/>
        <p:guide orient="horz" pos="481"/>
        <p:guide pos="36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xin\Desktop\&#29992;&#22270;\&#27979;&#35797;&#25968;&#25454;\Mi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xin\Desktop\&#29992;&#22270;\&#27979;&#35797;&#25968;&#25454;\M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lineChart>
        <c:grouping val="standard"/>
        <c:ser>
          <c:idx val="1"/>
          <c:order val="0"/>
          <c:tx>
            <c:v>WolfPack 1node</c:v>
          </c:tx>
          <c:marker>
            <c:symbol val="none"/>
          </c:marker>
          <c:cat>
            <c:numRef>
              <c:f>Sheet1!$A$44:$A$48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Sheet1!$B$44:$B$48</c:f>
              <c:numCache>
                <c:formatCode>General</c:formatCode>
                <c:ptCount val="5"/>
                <c:pt idx="0">
                  <c:v>835.15</c:v>
                </c:pt>
                <c:pt idx="1">
                  <c:v>1415.05</c:v>
                </c:pt>
                <c:pt idx="2">
                  <c:v>1805.7</c:v>
                </c:pt>
                <c:pt idx="3">
                  <c:v>1811.1499999999999</c:v>
                </c:pt>
                <c:pt idx="4">
                  <c:v>1821.6499999999999</c:v>
                </c:pt>
              </c:numCache>
            </c:numRef>
          </c:val>
        </c:ser>
        <c:ser>
          <c:idx val="0"/>
          <c:order val="1"/>
          <c:tx>
            <c:v>WolfPack 2nodes</c:v>
          </c:tx>
          <c:marker>
            <c:symbol val="none"/>
          </c:marker>
          <c:cat>
            <c:numRef>
              <c:f>Sheet1!$A$44:$A$48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Sheet1!$B$57:$B$61</c:f>
              <c:numCache>
                <c:formatCode>General</c:formatCode>
                <c:ptCount val="5"/>
                <c:pt idx="0">
                  <c:v>915</c:v>
                </c:pt>
                <c:pt idx="1">
                  <c:v>1527.2</c:v>
                </c:pt>
                <c:pt idx="2">
                  <c:v>1688.5</c:v>
                </c:pt>
                <c:pt idx="3">
                  <c:v>1757</c:v>
                </c:pt>
                <c:pt idx="4">
                  <c:v>1652.8</c:v>
                </c:pt>
              </c:numCache>
            </c:numRef>
          </c:val>
        </c:ser>
        <c:ser>
          <c:idx val="2"/>
          <c:order val="2"/>
          <c:tx>
            <c:v>WolfPack 3nodes</c:v>
          </c:tx>
          <c:marker>
            <c:symbol val="none"/>
          </c:marker>
          <c:val>
            <c:numRef>
              <c:f>Sheet1!$B$66:$B$70</c:f>
              <c:numCache>
                <c:formatCode>General</c:formatCode>
                <c:ptCount val="5"/>
                <c:pt idx="0">
                  <c:v>975</c:v>
                </c:pt>
                <c:pt idx="1">
                  <c:v>1397.2</c:v>
                </c:pt>
                <c:pt idx="2">
                  <c:v>1788.5</c:v>
                </c:pt>
                <c:pt idx="3">
                  <c:v>1757</c:v>
                </c:pt>
                <c:pt idx="4">
                  <c:v>1730</c:v>
                </c:pt>
              </c:numCache>
            </c:numRef>
          </c:val>
        </c:ser>
        <c:ser>
          <c:idx val="3"/>
          <c:order val="3"/>
          <c:tx>
            <c:v>WolfPack 4nodes</c:v>
          </c:tx>
          <c:marker>
            <c:symbol val="none"/>
          </c:marker>
          <c:val>
            <c:numRef>
              <c:f>Sheet1!$B$75:$B$79</c:f>
              <c:numCache>
                <c:formatCode>General</c:formatCode>
                <c:ptCount val="5"/>
                <c:pt idx="0">
                  <c:v>800</c:v>
                </c:pt>
                <c:pt idx="1">
                  <c:v>1400</c:v>
                </c:pt>
                <c:pt idx="2">
                  <c:v>1743</c:v>
                </c:pt>
                <c:pt idx="3">
                  <c:v>1900</c:v>
                </c:pt>
                <c:pt idx="4">
                  <c:v>1850</c:v>
                </c:pt>
              </c:numCache>
            </c:numRef>
          </c:val>
        </c:ser>
        <c:ser>
          <c:idx val="4"/>
          <c:order val="4"/>
          <c:tx>
            <c:v>WolfPack 5nodes</c:v>
          </c:tx>
          <c:marker>
            <c:symbol val="none"/>
          </c:marker>
          <c:val>
            <c:numRef>
              <c:f>Sheet1!$B$84:$B$88</c:f>
              <c:numCache>
                <c:formatCode>General</c:formatCode>
                <c:ptCount val="5"/>
                <c:pt idx="0">
                  <c:v>812</c:v>
                </c:pt>
                <c:pt idx="1">
                  <c:v>1200</c:v>
                </c:pt>
                <c:pt idx="2">
                  <c:v>1486</c:v>
                </c:pt>
                <c:pt idx="3">
                  <c:v>1680</c:v>
                </c:pt>
                <c:pt idx="4">
                  <c:v>1810</c:v>
                </c:pt>
              </c:numCache>
            </c:numRef>
          </c:val>
        </c:ser>
        <c:ser>
          <c:idx val="5"/>
          <c:order val="5"/>
          <c:tx>
            <c:v>WolfPack 6nodes</c:v>
          </c:tx>
          <c:marker>
            <c:symbol val="none"/>
          </c:marker>
          <c:val>
            <c:numRef>
              <c:f>Sheet1!$B$94:$B$98</c:f>
              <c:numCache>
                <c:formatCode>General</c:formatCode>
                <c:ptCount val="5"/>
                <c:pt idx="0">
                  <c:v>756</c:v>
                </c:pt>
                <c:pt idx="1">
                  <c:v>1000</c:v>
                </c:pt>
                <c:pt idx="2">
                  <c:v>1300</c:v>
                </c:pt>
                <c:pt idx="3">
                  <c:v>1500</c:v>
                </c:pt>
                <c:pt idx="4">
                  <c:v>1548</c:v>
                </c:pt>
              </c:numCache>
            </c:numRef>
          </c:val>
        </c:ser>
        <c:marker val="1"/>
        <c:axId val="76992512"/>
        <c:axId val="76994048"/>
      </c:lineChart>
      <c:catAx>
        <c:axId val="76992512"/>
        <c:scaling>
          <c:orientation val="minMax"/>
        </c:scaling>
        <c:axPos val="b"/>
        <c:numFmt formatCode="General" sourceLinked="1"/>
        <c:tickLblPos val="nextTo"/>
        <c:crossAx val="76994048"/>
        <c:crosses val="autoZero"/>
        <c:auto val="1"/>
        <c:lblAlgn val="ctr"/>
        <c:lblOffset val="100"/>
        <c:tickMarkSkip val="100"/>
      </c:catAx>
      <c:valAx>
        <c:axId val="76994048"/>
        <c:scaling>
          <c:orientation val="minMax"/>
        </c:scaling>
        <c:axPos val="l"/>
        <c:majorGridlines/>
        <c:numFmt formatCode="General" sourceLinked="1"/>
        <c:tickLblPos val="nextTo"/>
        <c:crossAx val="76992512"/>
        <c:crosses val="autoZero"/>
        <c:crossBetween val="between"/>
        <c:majorUnit val="200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lineChart>
        <c:grouping val="standard"/>
        <c:ser>
          <c:idx val="1"/>
          <c:order val="0"/>
          <c:tx>
            <c:v>吞吐量</c:v>
          </c:tx>
          <c:marker>
            <c:symbol val="none"/>
          </c:marker>
          <c:cat>
            <c:strRef>
              <c:f>Sheet1!$A$103:$A$108</c:f>
              <c:strCache>
                <c:ptCount val="6"/>
                <c:pt idx="0">
                  <c:v>1 node</c:v>
                </c:pt>
                <c:pt idx="1">
                  <c:v>2 node</c:v>
                </c:pt>
                <c:pt idx="2">
                  <c:v>3 node</c:v>
                </c:pt>
                <c:pt idx="3">
                  <c:v>4 node</c:v>
                </c:pt>
                <c:pt idx="4">
                  <c:v>5 node</c:v>
                </c:pt>
                <c:pt idx="5">
                  <c:v>6 node</c:v>
                </c:pt>
              </c:strCache>
            </c:strRef>
          </c:cat>
          <c:val>
            <c:numRef>
              <c:f>Sheet1!$B$103:$B$108</c:f>
              <c:numCache>
                <c:formatCode>General</c:formatCode>
                <c:ptCount val="6"/>
                <c:pt idx="0">
                  <c:v>915</c:v>
                </c:pt>
                <c:pt idx="1">
                  <c:v>1437</c:v>
                </c:pt>
                <c:pt idx="2">
                  <c:v>1850</c:v>
                </c:pt>
                <c:pt idx="3">
                  <c:v>2046</c:v>
                </c:pt>
                <c:pt idx="4">
                  <c:v>2157</c:v>
                </c:pt>
                <c:pt idx="5">
                  <c:v>2103</c:v>
                </c:pt>
              </c:numCache>
            </c:numRef>
          </c:val>
        </c:ser>
        <c:marker val="1"/>
        <c:axId val="77488896"/>
        <c:axId val="77490432"/>
      </c:lineChart>
      <c:lineChart>
        <c:grouping val="standard"/>
        <c:ser>
          <c:idx val="0"/>
          <c:order val="1"/>
          <c:tx>
            <c:v>响应时间</c:v>
          </c:tx>
          <c:marker>
            <c:symbol val="none"/>
          </c:marker>
          <c:val>
            <c:numRef>
              <c:f>Sheet1!$C$103:$C$108</c:f>
              <c:numCache>
                <c:formatCode>General</c:formatCode>
                <c:ptCount val="6"/>
                <c:pt idx="0">
                  <c:v>28.5</c:v>
                </c:pt>
                <c:pt idx="1">
                  <c:v>42</c:v>
                </c:pt>
                <c:pt idx="2">
                  <c:v>46</c:v>
                </c:pt>
                <c:pt idx="3">
                  <c:v>50</c:v>
                </c:pt>
                <c:pt idx="4">
                  <c:v>48</c:v>
                </c:pt>
                <c:pt idx="5">
                  <c:v>52</c:v>
                </c:pt>
              </c:numCache>
            </c:numRef>
          </c:val>
        </c:ser>
        <c:marker val="1"/>
        <c:axId val="77494528"/>
        <c:axId val="77492608"/>
      </c:lineChart>
      <c:catAx>
        <c:axId val="77488896"/>
        <c:scaling>
          <c:orientation val="minMax"/>
        </c:scaling>
        <c:axPos val="b"/>
        <c:numFmt formatCode="General" sourceLinked="1"/>
        <c:tickLblPos val="nextTo"/>
        <c:crossAx val="77490432"/>
        <c:crosses val="autoZero"/>
        <c:auto val="1"/>
        <c:lblAlgn val="ctr"/>
        <c:lblOffset val="100"/>
        <c:tickMarkSkip val="100"/>
      </c:catAx>
      <c:valAx>
        <c:axId val="77490432"/>
        <c:scaling>
          <c:orientation val="minMax"/>
          <c:min val="0"/>
        </c:scaling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/>
                  <a:t>吞吐量</a:t>
                </a:r>
              </a:p>
            </c:rich>
          </c:tx>
          <c:layout/>
        </c:title>
        <c:numFmt formatCode="General" sourceLinked="1"/>
        <c:tickLblPos val="nextTo"/>
        <c:crossAx val="77488896"/>
        <c:crosses val="autoZero"/>
        <c:crossBetween val="between"/>
        <c:majorUnit val="200"/>
      </c:valAx>
      <c:valAx>
        <c:axId val="77492608"/>
        <c:scaling>
          <c:orientation val="minMax"/>
          <c:min val="20"/>
        </c:scaling>
        <c:axPos val="r"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/>
                  <a:t>响应时间</a:t>
                </a:r>
              </a:p>
            </c:rich>
          </c:tx>
          <c:layout/>
        </c:title>
        <c:numFmt formatCode="General" sourceLinked="1"/>
        <c:tickLblPos val="nextTo"/>
        <c:crossAx val="77494528"/>
        <c:crosses val="max"/>
        <c:crossBetween val="between"/>
      </c:valAx>
      <c:catAx>
        <c:axId val="77494528"/>
        <c:scaling>
          <c:orientation val="minMax"/>
        </c:scaling>
        <c:delete val="1"/>
        <c:axPos val="b"/>
        <c:tickLblPos val="none"/>
        <c:crossAx val="77492608"/>
        <c:crosses val="autoZero"/>
        <c:auto val="1"/>
        <c:lblAlgn val="ctr"/>
        <c:lblOffset val="100"/>
      </c:catAx>
    </c:plotArea>
    <c:legend>
      <c:legendPos val="t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607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52475"/>
            <a:ext cx="4945062" cy="3709988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6202" y="4715109"/>
            <a:ext cx="4893572" cy="446770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horz" wrap="square" lIns="99569" tIns="46465" rIns="99569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714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6866" y="9428622"/>
            <a:ext cx="2890665" cy="49800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47" tIns="45573" rIns="91147" bIns="45573"/>
          <a:lstStyle/>
          <a:p>
            <a:pPr defTabSz="911225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fld id="{15F35E49-7F97-4300-8F56-133E0C3F34FF}" type="slidenum">
              <a:rPr lang="en-US" altLang="zh-CN" sz="1800">
                <a:ea typeface="楷体_GB2312" pitchFamily="49" charset="-122"/>
              </a:rPr>
              <a:pPr defTabSz="911225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Char char="p"/>
              </a:pPr>
              <a:t>0</a:t>
            </a:fld>
            <a:endParaRPr lang="en-US" altLang="zh-CN" sz="1800">
              <a:ea typeface="楷体_GB2312" pitchFamily="49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事务发起</a:t>
            </a:r>
            <a:endParaRPr lang="en-US" altLang="zh-CN" dirty="0" smtClean="0"/>
          </a:p>
          <a:p>
            <a:r>
              <a:rPr lang="zh-CN" altLang="en-US" dirty="0" smtClean="0"/>
              <a:t>每个节点既可能收到客户端的事务发起请求，则由事务协调器执行任务</a:t>
            </a:r>
            <a:endParaRPr lang="en-US" altLang="zh-CN" dirty="0" smtClean="0"/>
          </a:p>
          <a:p>
            <a:r>
              <a:rPr lang="zh-CN" altLang="en-US" dirty="0" smtClean="0"/>
              <a:t>也可能收到事务协调器的事务操作请求，则由事务管理器执行任务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关于服务节点，可以解释为当前第一次请求的接受节点。可以指定多个，同一个上下文中由唯一的服务节点接收。</a:t>
            </a:r>
            <a:endParaRPr lang="en-US" altLang="zh-CN" dirty="0" smtClean="0"/>
          </a:p>
          <a:p>
            <a:r>
              <a:rPr lang="zh-CN" altLang="en-US" dirty="0" smtClean="0"/>
              <a:t>事务协调逻辑复杂：要么就得集成第三方事务管理器，要么客户端担任事务管理器，增加应用服务器的负担，承载所有当前节点的并发事务。想想容错与事务的说辞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讲一下指令介绍：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只有协调者参与，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需要协调者和参与者共同参与</a:t>
            </a:r>
            <a:endParaRPr lang="en-US" altLang="zh-CN" dirty="0" smtClean="0"/>
          </a:p>
          <a:p>
            <a:r>
              <a:rPr lang="zh-CN" altLang="en-US" dirty="0" smtClean="0"/>
              <a:t>不要与前文重复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服务器端之间，因为是服务器端驱动，事务参与者与协调者的通信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83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基于内存数据网格的两阶段协议具体内容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两阶段协议与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操作的对应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插入时对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做处理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结果一样，实际由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还有个类图与序列图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服务器端驱动</a:t>
            </a:r>
            <a:endParaRPr lang="en-US" altLang="zh-CN" dirty="0" smtClean="0"/>
          </a:p>
          <a:p>
            <a:r>
              <a:rPr lang="zh-CN" altLang="en-US" dirty="0" smtClean="0"/>
              <a:t>封锁</a:t>
            </a:r>
            <a:endParaRPr lang="en-US" altLang="zh-CN" dirty="0" smtClean="0"/>
          </a:p>
          <a:p>
            <a:r>
              <a:rPr lang="zh-CN" altLang="en-US" dirty="0" smtClean="0"/>
              <a:t>操作类型：读、写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服务器端驱动</a:t>
            </a:r>
            <a:endParaRPr lang="en-US" altLang="zh-CN" dirty="0" smtClean="0"/>
          </a:p>
          <a:p>
            <a:r>
              <a:rPr lang="zh-CN" altLang="en-US" dirty="0" smtClean="0"/>
              <a:t>封锁</a:t>
            </a:r>
            <a:endParaRPr lang="en-US" altLang="zh-CN" dirty="0" smtClean="0"/>
          </a:p>
          <a:p>
            <a:r>
              <a:rPr lang="zh-CN" altLang="en-US" dirty="0" smtClean="0"/>
              <a:t>操作类型：读、写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服务器端驱动</a:t>
            </a:r>
            <a:endParaRPr lang="en-US" altLang="zh-CN" dirty="0" smtClean="0"/>
          </a:p>
          <a:p>
            <a:r>
              <a:rPr lang="zh-CN" altLang="en-US" dirty="0" smtClean="0"/>
              <a:t>封锁</a:t>
            </a:r>
            <a:endParaRPr lang="en-US" altLang="zh-CN" dirty="0" smtClean="0"/>
          </a:p>
          <a:p>
            <a:r>
              <a:rPr lang="zh-CN" altLang="en-US" dirty="0" smtClean="0"/>
              <a:t>操作类型：读、写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是不是把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图移过来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事务保障协议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smtClean="0"/>
              <a:t>注：规模大，并发处理能力还是强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/>
          <a:lstStyle/>
          <a:p>
            <a:fld id="{62911186-0469-4796-9E0D-8529BBA38D6B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数据库很多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用在并发控制、日志管理、缓冲处理等操作上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分布式事务不可避免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/>
          <a:lstStyle/>
          <a:p>
            <a:fld id="{528B5C7E-D896-448B-864E-F64DD751EDA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多版本并发控制，优化读请求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NoSQL</a:t>
            </a:r>
            <a:r>
              <a:rPr lang="zh-CN" altLang="en-US" dirty="0" smtClean="0"/>
              <a:t>系统对事务的支持多不完备，与应用需求相关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/>
          <a:lstStyle/>
          <a:p>
            <a:fld id="{62911186-0469-4796-9E0D-8529BBA38D6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大都采用客户端驱动的数据定位方式，不利于分布式事务的处理，或者需要全局的协调器，或者客户端之间协调事务状态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/>
          <a:lstStyle/>
          <a:p>
            <a:fld id="{62911186-0469-4796-9E0D-8529BBA38D6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图是啥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609600" y="68199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  <a:defRPr/>
            </a:pPr>
            <a:endParaRPr lang="zh-CN" altLang="en-US" sz="1800">
              <a:ea typeface="楷体_GB2312" pitchFamily="49" charset="-122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5800" y="29146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87E70B58-1296-4008-BAB2-9FA0E4AA9EDA}" type="datetime1">
              <a:rPr lang="zh-CN" altLang="en-US"/>
              <a:pPr>
                <a:defRPr/>
              </a:pPr>
              <a:t>2013/4/7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CB87625-0E9D-4F7D-826E-DFF3F936AF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843EE-1A1C-4148-9356-37BA1355E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515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515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E3457-A69A-422E-BA45-E508FC08B0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635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077913"/>
            <a:ext cx="8001000" cy="5741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84265-1B0D-46A1-91BC-2BD582F697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51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5548C-EF6D-498A-926E-92C7BF238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A923A-5E45-4389-A923-9E6882254E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E8E42-F463-43F1-BEFF-183F895594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77913"/>
            <a:ext cx="3924300" cy="574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77913"/>
            <a:ext cx="3924300" cy="574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35805-8B49-4582-882A-12CC5EDD95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68607-554B-4001-B123-E24B4FA9E2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99128-B5E1-454E-B7F4-BF2E586517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1D513-A59E-4E07-89CA-96E4944D4C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B3AAA-E310-4A57-BA85-A1088B4A32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F330F-FC32-4551-8BDA-0B656209D8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77913"/>
            <a:ext cx="8001000" cy="57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64996" name="AutoShape 4"/>
          <p:cNvSpPr>
            <a:spLocks noChangeArrowheads="1"/>
          </p:cNvSpPr>
          <p:nvPr/>
        </p:nvSpPr>
        <p:spPr bwMode="auto">
          <a:xfrm>
            <a:off x="469900" y="968375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564997" name="Line 5"/>
          <p:cNvSpPr>
            <a:spLocks noChangeShapeType="1"/>
          </p:cNvSpPr>
          <p:nvPr/>
        </p:nvSpPr>
        <p:spPr bwMode="auto">
          <a:xfrm flipV="1">
            <a:off x="609600" y="68199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  <a:defRPr/>
            </a:pPr>
            <a:endParaRPr lang="zh-CN" altLang="en-US" sz="1800">
              <a:ea typeface="楷体_GB2312" pitchFamily="49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76FC742-1F24-4F71-8757-6677D5972A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Franklin Gothic Medium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Franklin Gothic Medium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Franklin Gothic Medium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Franklin Gothic Medium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rgbClr val="4D4D4D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lglenden/static/scatter-talk-sosp-201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739900"/>
            <a:ext cx="9144000" cy="1320800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内存数据网格事务保障机制的设计与实现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438400" y="5675313"/>
            <a:ext cx="483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j-ea"/>
                <a:ea typeface="+mj-ea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中国科学院软件研究所软件工程技术中心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137793" y="3589338"/>
            <a:ext cx="3779373" cy="1065213"/>
            <a:chOff x="2464693" y="3589338"/>
            <a:chExt cx="3779373" cy="1065213"/>
          </a:xfrm>
        </p:grpSpPr>
        <p:sp>
          <p:nvSpPr>
            <p:cNvPr id="3076" name="Text Box 15"/>
            <p:cNvSpPr txBox="1">
              <a:spLocks noChangeArrowheads="1"/>
            </p:cNvSpPr>
            <p:nvPr/>
          </p:nvSpPr>
          <p:spPr bwMode="auto">
            <a:xfrm>
              <a:off x="2464693" y="3589338"/>
              <a:ext cx="3779373" cy="55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defRPr/>
              </a:pPr>
              <a:r>
                <a:rPr lang="zh-CN" altLang="en-US" sz="2400" b="0" dirty="0">
                  <a:solidFill>
                    <a:schemeClr val="tx1"/>
                  </a:solidFill>
                  <a:latin typeface="+mj-ea"/>
                  <a:ea typeface="+mj-ea"/>
                </a:rPr>
                <a:t>指导老师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+mj-ea"/>
                  <a:ea typeface="+mj-ea"/>
                </a:rPr>
                <a:t>：魏峻  研究员</a:t>
              </a:r>
              <a:endParaRPr lang="en-US" altLang="zh-CN" sz="2400" b="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752289" y="4127502"/>
              <a:ext cx="2607111" cy="527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defRPr/>
              </a:pPr>
              <a:r>
                <a:rPr lang="zh-CN" altLang="en-US" sz="2400" b="0" dirty="0" smtClean="0">
                  <a:solidFill>
                    <a:schemeClr val="tx1"/>
                  </a:solidFill>
                  <a:latin typeface="+mj-ea"/>
                  <a:ea typeface="+mj-ea"/>
                </a:rPr>
                <a:t>报告人：赵鑫</a:t>
              </a:r>
              <a:endParaRPr lang="zh-CN" altLang="en-US" b="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advTm="1801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 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事务处理模型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63" y="1077913"/>
            <a:ext cx="8001000" cy="5741987"/>
          </a:xfrm>
        </p:spPr>
        <p:txBody>
          <a:bodyPr/>
          <a:lstStyle/>
          <a:p>
            <a:r>
              <a:rPr lang="zh-CN" altLang="en-US" dirty="0" smtClean="0"/>
              <a:t>事务处理机制</a:t>
            </a:r>
            <a:endParaRPr lang="en-US" altLang="zh-CN" dirty="0" smtClean="0"/>
          </a:p>
          <a:p>
            <a:pPr lvl="1"/>
            <a:r>
              <a:rPr lang="zh-CN" altLang="en-US" dirty="0"/>
              <a:t>用户层：客户端</a:t>
            </a:r>
            <a:r>
              <a:rPr lang="en-US" altLang="zh-CN" dirty="0"/>
              <a:t>API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zh-CN" altLang="en-US" dirty="0"/>
              <a:t>运行层：服务器端分布式事务保障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事务处理架构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事务协调器：分布式事务的协调，运行</a:t>
            </a:r>
            <a:r>
              <a:rPr lang="en-US" altLang="zh-CN" dirty="0" smtClean="0"/>
              <a:t>2PC</a:t>
            </a:r>
          </a:p>
          <a:p>
            <a:pPr lvl="1"/>
            <a:r>
              <a:rPr lang="zh-CN" altLang="en-US" dirty="0" smtClean="0"/>
              <a:t>事务管理器： 处理本地事务，与并发管理和日志管理交互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>
                <a:solidFill>
                  <a:srgbClr val="0000FF"/>
                </a:solidFill>
              </a:rPr>
              <a:t>客户端</a:t>
            </a:r>
            <a:r>
              <a:rPr lang="en-US" altLang="zh-CN" sz="2000" dirty="0" smtClean="0">
                <a:solidFill>
                  <a:srgbClr val="0000FF"/>
                </a:solidFill>
              </a:rPr>
              <a:t>---&gt;</a:t>
            </a:r>
            <a:r>
              <a:rPr lang="zh-CN" altLang="en-US" sz="2000" dirty="0" smtClean="0">
                <a:solidFill>
                  <a:srgbClr val="0000FF"/>
                </a:solidFill>
              </a:rPr>
              <a:t>协调器</a:t>
            </a:r>
            <a:r>
              <a:rPr lang="en-US" altLang="zh-CN" sz="2000" dirty="0" smtClean="0">
                <a:solidFill>
                  <a:srgbClr val="0000FF"/>
                </a:solidFill>
              </a:rPr>
              <a:t>---&gt;</a:t>
            </a:r>
            <a:r>
              <a:rPr lang="zh-CN" altLang="en-US" sz="2000" dirty="0" smtClean="0">
                <a:solidFill>
                  <a:srgbClr val="0000FF"/>
                </a:solidFill>
              </a:rPr>
              <a:t>管理器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9A923A-5E45-4389-A923-9E6882254EC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9025" y="3863775"/>
            <a:ext cx="58102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17637" y="5046562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begin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6239" y="5046562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commit</a:t>
            </a: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rollback</a:t>
            </a:r>
            <a:endParaRPr lang="zh-CN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事务处理模型 </a:t>
            </a:r>
            <a:r>
              <a:rPr lang="en-US" altLang="zh-CN" sz="4000" dirty="0" smtClean="0"/>
              <a:t>– </a:t>
            </a:r>
            <a:r>
              <a:rPr lang="zh-CN" altLang="en-US" sz="2800" dirty="0" smtClean="0"/>
              <a:t>数据定位方法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1036" y="1077913"/>
            <a:ext cx="8001000" cy="5741987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服务器端驱动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客户端指定服务节点</a:t>
            </a:r>
            <a:endParaRPr lang="en-US" altLang="zh-CN" dirty="0" smtClean="0"/>
          </a:p>
          <a:p>
            <a:pPr lvl="1"/>
            <a:r>
              <a:rPr lang="zh-CN" altLang="en-US" dirty="0"/>
              <a:t>服务</a:t>
            </a:r>
            <a:r>
              <a:rPr lang="zh-CN" altLang="en-US" dirty="0" smtClean="0"/>
              <a:t>节点转发数据请求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服务节点作为事务协调者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客户端驱动？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缓存普遍应用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数据定位迅速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容错性差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事务协调逻辑复杂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3475" y="1998550"/>
            <a:ext cx="53721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事务处理模型 </a:t>
            </a:r>
            <a:r>
              <a:rPr lang="en-US" altLang="zh-CN" sz="3600" dirty="0" smtClean="0"/>
              <a:t>– </a:t>
            </a:r>
            <a:r>
              <a:rPr lang="zh-CN" altLang="en-US" sz="2800" dirty="0" smtClean="0"/>
              <a:t>事务协调者模型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分布式事务协调者</a:t>
            </a:r>
            <a:endParaRPr lang="en-US" altLang="zh-CN" dirty="0" smtClean="0"/>
          </a:p>
          <a:p>
            <a:pPr lvl="1"/>
            <a:r>
              <a:rPr lang="zh-CN" altLang="en-US" dirty="0"/>
              <a:t>避免单点瓶颈</a:t>
            </a:r>
            <a:endParaRPr lang="en-US" altLang="zh-CN" dirty="0"/>
          </a:p>
          <a:p>
            <a:pPr lvl="1"/>
            <a:r>
              <a:rPr lang="zh-CN" altLang="en-US" dirty="0" smtClean="0"/>
              <a:t>接收客户端事务操作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协调事务参与者共同处理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2040" y="2890783"/>
            <a:ext cx="58388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265" y="2674191"/>
            <a:ext cx="3576576" cy="262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事务处理模型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事务操作接口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接口的应用范围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客户端与服务器端通信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服务器端之间</a:t>
            </a:r>
            <a:endParaRPr lang="en-US" altLang="zh-CN" dirty="0" smtClean="0"/>
          </a:p>
          <a:p>
            <a:pPr lvl="1"/>
            <a:r>
              <a:rPr lang="zh-CN" altLang="en-US" dirty="0"/>
              <a:t>显</a:t>
            </a:r>
            <a:r>
              <a:rPr lang="zh-CN" altLang="en-US" dirty="0" smtClean="0"/>
              <a:t>式调用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统一请求格式：</a:t>
            </a:r>
            <a:r>
              <a:rPr lang="zh-CN" altLang="en-US" b="0" dirty="0" smtClean="0"/>
              <a:t>数据信息、事务</a:t>
            </a:r>
            <a:r>
              <a:rPr lang="zh-CN" altLang="en-US" b="0" smtClean="0"/>
              <a:t>信息</a:t>
            </a:r>
            <a:r>
              <a:rPr lang="zh-CN" altLang="en-US" b="0" smtClean="0"/>
              <a:t>、</a:t>
            </a:r>
            <a:r>
              <a:rPr lang="zh-CN" altLang="en-US" b="0" smtClean="0"/>
              <a:t>操作类型</a:t>
            </a:r>
            <a:endParaRPr lang="en-US" altLang="zh-CN" b="0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4841" y="40689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事务支持的操作</a:t>
            </a:r>
            <a:endParaRPr lang="zh-CN" altLang="en-US" sz="1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2096" y="3040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事务原语</a:t>
            </a:r>
            <a:endParaRPr lang="zh-CN" altLang="en-US" sz="1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>
            <a:endCxn id="6" idx="1"/>
          </p:cNvCxnSpPr>
          <p:nvPr/>
        </p:nvCxnSpPr>
        <p:spPr bwMode="auto">
          <a:xfrm>
            <a:off x="1469985" y="3225116"/>
            <a:ext cx="244211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endCxn id="5" idx="1"/>
          </p:cNvCxnSpPr>
          <p:nvPr/>
        </p:nvCxnSpPr>
        <p:spPr bwMode="auto">
          <a:xfrm>
            <a:off x="3020992" y="4253608"/>
            <a:ext cx="98384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02834" y="5660022"/>
          <a:ext cx="8842764" cy="1023394"/>
        </p:xfrm>
        <a:graphic>
          <a:graphicData uri="http://schemas.openxmlformats.org/presentationml/2006/ole">
            <p:oleObj spid="_x0000_s33793" name="Visio" r:id="rId5" imgW="6252930" imgH="72434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69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关键技术 </a:t>
            </a:r>
            <a:r>
              <a:rPr lang="en-US" altLang="zh-CN" sz="4000" dirty="0" smtClean="0"/>
              <a:t>- </a:t>
            </a:r>
            <a:r>
              <a:rPr lang="zh-CN" altLang="en-US" sz="2800" dirty="0" smtClean="0"/>
              <a:t>事务保障协议</a:t>
            </a:r>
            <a:endParaRPr lang="zh-CN" alt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90" y="1261581"/>
            <a:ext cx="75533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6" name="直接连接符 135"/>
          <p:cNvCxnSpPr/>
          <p:nvPr/>
        </p:nvCxnSpPr>
        <p:spPr bwMode="auto">
          <a:xfrm>
            <a:off x="0" y="3136739"/>
            <a:ext cx="8148577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7540077" y="2551434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第一阶段</a:t>
            </a:r>
          </a:p>
        </p:txBody>
      </p:sp>
      <p:sp>
        <p:nvSpPr>
          <p:cNvPr id="139" name="矩形 138"/>
          <p:cNvSpPr/>
          <p:nvPr/>
        </p:nvSpPr>
        <p:spPr>
          <a:xfrm>
            <a:off x="7553577" y="327100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第二阶段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734" y="2164829"/>
            <a:ext cx="4825822" cy="336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事务保障协议 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事务处理流程简述</a:t>
            </a:r>
            <a:endParaRPr lang="zh-CN" altLang="en-US" sz="2800" dirty="0"/>
          </a:p>
        </p:txBody>
      </p:sp>
      <p:sp>
        <p:nvSpPr>
          <p:cNvPr id="5" name="右箭头 4"/>
          <p:cNvSpPr/>
          <p:nvPr/>
        </p:nvSpPr>
        <p:spPr bwMode="auto">
          <a:xfrm>
            <a:off x="4677508" y="2632071"/>
            <a:ext cx="86409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716016" y="4504004"/>
            <a:ext cx="86409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4716016" y="4938610"/>
            <a:ext cx="86409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5228" y="2638255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服务器端构造事务运行上下文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4716016" y="3068960"/>
            <a:ext cx="720080" cy="125997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1212" y="351486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确保后续操作的隔离性与一致性</a:t>
            </a:r>
            <a:endParaRPr lang="en-US" altLang="zh-CN" sz="2000" b="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2120" y="4492429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事务成功：原子提交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119" y="4926760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事务失败：原子撤销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2648" y="1574157"/>
            <a:ext cx="184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客户端</a:t>
            </a:r>
            <a:r>
              <a:rPr lang="en-US" altLang="zh-CN" sz="2000" b="0" dirty="0" smtClean="0">
                <a:solidFill>
                  <a:srgbClr val="0000FF"/>
                </a:solidFill>
                <a:latin typeface="+mn-lt"/>
                <a:ea typeface="+mn-ea"/>
              </a:rPr>
              <a:t>API</a:t>
            </a:r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调用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80112" y="1574157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服务器端事务保障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事务保障协议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事务操作日志</a:t>
            </a:r>
            <a:endParaRPr lang="zh-CN" altLang="en-US" sz="2800" dirty="0"/>
          </a:p>
        </p:txBody>
      </p:sp>
      <p:sp>
        <p:nvSpPr>
          <p:cNvPr id="86" name="内容占位符 8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日志格式</a:t>
            </a:r>
            <a:endParaRPr lang="en-US" altLang="zh-CN" dirty="0" smtClean="0"/>
          </a:p>
          <a:p>
            <a:pPr lvl="1"/>
            <a:r>
              <a:rPr lang="zh-CN" altLang="en-US" dirty="0"/>
              <a:t>键</a:t>
            </a:r>
            <a:r>
              <a:rPr lang="zh-CN" altLang="en-US" dirty="0" smtClean="0"/>
              <a:t>值信息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根据请求特征生成日志</a:t>
            </a:r>
            <a:endParaRPr lang="en-US" altLang="zh-CN" dirty="0" smtClean="0"/>
          </a:p>
          <a:p>
            <a:r>
              <a:rPr lang="zh-CN" altLang="en-US" dirty="0" smtClean="0"/>
              <a:t>根据日志信息修改数据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9809" name="Object 1"/>
          <p:cNvGraphicFramePr>
            <a:graphicFrameLocks noChangeAspect="1"/>
          </p:cNvGraphicFramePr>
          <p:nvPr/>
        </p:nvGraphicFramePr>
        <p:xfrm>
          <a:off x="3078866" y="1458410"/>
          <a:ext cx="5792002" cy="613457"/>
        </p:xfrm>
        <a:graphic>
          <a:graphicData uri="http://schemas.openxmlformats.org/presentationml/2006/ole">
            <p:oleObj spid="_x0000_s119809" name="Visio" r:id="rId4" imgW="4004640" imgH="377945" progId="Visio.Drawing.11">
              <p:embed/>
            </p:oleObj>
          </a:graphicData>
        </a:graphic>
      </p:graphicFrame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31494" y="3526691"/>
            <a:ext cx="5267325" cy="32932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PROCEDURE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PROCESS_COMMIT_REQUEST(Request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TransactionLogSet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logSet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getTransactoinLogSet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req.txnId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each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TransactionLog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in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logSet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CMap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map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getMap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log.name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log.isRemoved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==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TRUE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 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map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.remove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log.key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ELSE IF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log.newEntry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==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TRUE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7 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map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.put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log.key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log.value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END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logSet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.remove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END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11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destroy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logset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12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END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PROCESS_COMMIT_REQUEST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047345" y="2893671"/>
            <a:ext cx="497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由事务参与者的事务管理器完成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97704" y="4935819"/>
            <a:ext cx="497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修改实际存储信息</a:t>
            </a:r>
            <a:endParaRPr lang="en-US" altLang="zh-CN" sz="2000" b="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35704" y="4092319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根据事务特征获取日志集合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7704" y="6035414"/>
            <a:ext cx="497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清空日志</a:t>
            </a:r>
            <a:endParaRPr lang="en-US" altLang="zh-CN" sz="2000" b="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 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并发控制方法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877782" cy="5741987"/>
          </a:xfrm>
        </p:spPr>
        <p:txBody>
          <a:bodyPr/>
          <a:lstStyle/>
          <a:p>
            <a:r>
              <a:rPr lang="zh-CN" altLang="en-US" dirty="0" smtClean="0"/>
              <a:t>分布式锁管理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每个节点负责各自存储数据的并发管理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针对读写操作不同，设置共享锁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(S)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和排他锁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(X)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采用三级封锁协议 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何时释放读封锁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符合两阶段封锁协议要求，一致性好隔离性高   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REPEATABLE_READ</a:t>
            </a:r>
          </a:p>
        </p:txBody>
      </p: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1044462" y="2291787"/>
          <a:ext cx="5726727" cy="1052901"/>
        </p:xfrm>
        <a:graphic>
          <a:graphicData uri="http://schemas.openxmlformats.org/drawingml/2006/table">
            <a:tbl>
              <a:tblPr/>
              <a:tblGrid>
                <a:gridCol w="1908461"/>
                <a:gridCol w="1909133"/>
                <a:gridCol w="1909133"/>
              </a:tblGrid>
              <a:tr h="3671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1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2121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78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245811" y="4606727"/>
          <a:ext cx="8655120" cy="2057400"/>
        </p:xfrm>
        <a:graphic>
          <a:graphicData uri="http://schemas.openxmlformats.org/drawingml/2006/table">
            <a:tbl>
              <a:tblPr/>
              <a:tblGrid>
                <a:gridCol w="1551008"/>
                <a:gridCol w="934456"/>
                <a:gridCol w="911938"/>
                <a:gridCol w="855646"/>
                <a:gridCol w="866905"/>
                <a:gridCol w="1178183"/>
                <a:gridCol w="1156179"/>
                <a:gridCol w="1200805"/>
              </a:tblGrid>
              <a:tr h="2797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一致性保障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944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操作结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束释放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事务结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束释放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操作结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束释放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事务结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束释放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不丢失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修改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不读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‘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脏数据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endParaRPr lang="zh-CN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可重复读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797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一级封锁协议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7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二级封锁协议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797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三级封锁协议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并发控制方法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调度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/>
              <a:t>锁本质是一个对象，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&lt;KEY, Lock&gt;</a:t>
            </a:r>
            <a:r>
              <a:rPr lang="zh-CN" altLang="en-US" dirty="0" smtClean="0"/>
              <a:t>与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&lt;KEY,RECORD&gt;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锁的属性、共享锁并发请求数量、是否允许共享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防止持续的共享锁会导致排他锁请求得不到封锁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sz="1400" dirty="0" smtClean="0"/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并发请求调度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根据读写操作类型，申请合适的锁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申请封锁算法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写请求设置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shared</a:t>
            </a: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释放封锁算法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2202505" y="2338086"/>
          <a:ext cx="3641976" cy="671332"/>
        </p:xfrm>
        <a:graphic>
          <a:graphicData uri="http://schemas.openxmlformats.org/presentationml/2006/ole">
            <p:oleObj spid="_x0000_s140289" name="Visio" r:id="rId4" imgW="2066850" imgH="377945" progId="Visio.Drawing.11">
              <p:embed/>
            </p:oleObj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876617" y="4045658"/>
            <a:ext cx="5186363" cy="2800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PROCEDURE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PROCESS_UNLOCK(Request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LocalLock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lock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getLocklock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req.key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IF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req.op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==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CONCURRENT_MAP_GET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lock.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decrement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lock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.count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== 0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lock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.type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UNLOCK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END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ELSE IF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req.op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==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CONCURRENT_MAP_PUT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lock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.type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UNLOCK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END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END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PROCESS_UNLOCK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并发控制方法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死锁处理机制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/>
              <a:t>死锁检测   </a:t>
            </a:r>
            <a:r>
              <a:rPr lang="zh-CN" altLang="en-US" dirty="0" smtClean="0">
                <a:solidFill>
                  <a:srgbClr val="FF0000"/>
                </a:solidFill>
              </a:rPr>
              <a:t>代价大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构造全局等待图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决策牺牲者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事务被饥饿处理</a:t>
            </a:r>
            <a:endParaRPr lang="en-US" altLang="zh-CN" dirty="0" smtClean="0"/>
          </a:p>
          <a:p>
            <a:r>
              <a:rPr lang="zh-CN" altLang="en-US" dirty="0" smtClean="0"/>
              <a:t>死锁预防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提前加锁或者按序加锁：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应用请求不可提前预知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事务抢占与回滚：设置优先级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事务被抢占频繁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超时机制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实现简单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可能造成不必要回滚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AutoShape 2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B0BAD8">
                  <a:gamma/>
                  <a:tint val="45490"/>
                  <a:invGamma/>
                </a:srgbClr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1" name="AutoShape 3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B8CCFE">
                  <a:gamma/>
                  <a:tint val="39216"/>
                  <a:invGamma/>
                </a:srgbClr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473200" y="1833563"/>
            <a:ext cx="4737100" cy="508000"/>
            <a:chOff x="1320800" y="1719263"/>
            <a:chExt cx="4737100" cy="508000"/>
          </a:xfrm>
        </p:grpSpPr>
        <p:sp>
          <p:nvSpPr>
            <p:cNvPr id="319496" name="AutoShape 8"/>
            <p:cNvSpPr>
              <a:spLocks noChangeArrowheads="1"/>
            </p:cNvSpPr>
            <p:nvPr/>
          </p:nvSpPr>
          <p:spPr bwMode="gray">
            <a:xfrm>
              <a:off x="1638300" y="17192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7E7FF">
                    <a:gamma/>
                    <a:tint val="0"/>
                    <a:invGamma/>
                  </a:srgbClr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69900" lvl="0" indent="-469900" eaLnBrk="0" hangingPunct="0">
                <a:spcBef>
                  <a:spcPct val="20000"/>
                </a:spcBef>
                <a:buClr>
                  <a:srgbClr val="336699"/>
                </a:buClr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Franklin Gothic Book"/>
                  <a:ea typeface="黑体"/>
                  <a:cs typeface="+mn-cs"/>
                </a:rPr>
                <a:t>研究背景</a:t>
              </a:r>
              <a:endParaRPr lang="en-US" altLang="zh-CN" sz="2400" kern="0" dirty="0" smtClean="0">
                <a:solidFill>
                  <a:srgbClr val="000000"/>
                </a:solidFill>
                <a:latin typeface="Franklin Gothic Book"/>
                <a:ea typeface="黑体"/>
                <a:cs typeface="+mn-cs"/>
              </a:endParaRPr>
            </a:p>
          </p:txBody>
        </p:sp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1320800" y="1820863"/>
              <a:ext cx="381000" cy="381000"/>
              <a:chOff x="2078" y="1680"/>
              <a:chExt cx="1615" cy="1615"/>
            </a:xfrm>
          </p:grpSpPr>
          <p:sp>
            <p:nvSpPr>
              <p:cNvPr id="319498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499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00" name="Oval 1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01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02" name="Oval 1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03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187544" y="2785847"/>
            <a:ext cx="4724400" cy="508000"/>
            <a:chOff x="1981200" y="2743200"/>
            <a:chExt cx="4724400" cy="508000"/>
          </a:xfrm>
        </p:grpSpPr>
        <p:sp>
          <p:nvSpPr>
            <p:cNvPr id="319495" name="AutoShape 7"/>
            <p:cNvSpPr>
              <a:spLocks noChangeArrowheads="1"/>
            </p:cNvSpPr>
            <p:nvPr/>
          </p:nvSpPr>
          <p:spPr bwMode="gray">
            <a:xfrm>
              <a:off x="2286000" y="2743200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7F5CF">
                    <a:gamma/>
                    <a:tint val="0"/>
                    <a:invGamma/>
                  </a:srgbClr>
                </a:gs>
                <a:gs pos="100000">
                  <a:srgbClr val="E7F5C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69900" lvl="0" indent="-469900" eaLnBrk="0" hangingPunct="0">
                <a:spcBef>
                  <a:spcPct val="20000"/>
                </a:spcBef>
                <a:buClr>
                  <a:srgbClr val="336699"/>
                </a:buClr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Franklin Gothic Book"/>
                  <a:ea typeface="黑体"/>
                  <a:cs typeface="+mn-cs"/>
                </a:rPr>
                <a:t>相关工作综述</a:t>
              </a:r>
              <a:endParaRPr lang="en-US" altLang="zh-CN" sz="2400" kern="0" dirty="0" smtClean="0">
                <a:solidFill>
                  <a:srgbClr val="000000"/>
                </a:solidFill>
                <a:latin typeface="Franklin Gothic Book"/>
                <a:ea typeface="黑体"/>
                <a:cs typeface="+mn-cs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981200" y="2849563"/>
              <a:ext cx="381000" cy="381000"/>
              <a:chOff x="2078" y="1680"/>
              <a:chExt cx="1615" cy="1615"/>
            </a:xfrm>
          </p:grpSpPr>
          <p:sp>
            <p:nvSpPr>
              <p:cNvPr id="319505" name="Oval 1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06" name="Oval 1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07" name="Oval 1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08" name="Oval 2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09" name="Oval 2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10" name="Oval 2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357422" y="3791921"/>
            <a:ext cx="4724400" cy="508000"/>
            <a:chOff x="2133600" y="3611563"/>
            <a:chExt cx="4724400" cy="508000"/>
          </a:xfrm>
        </p:grpSpPr>
        <p:sp>
          <p:nvSpPr>
            <p:cNvPr id="319494" name="AutoShape 6"/>
            <p:cNvSpPr>
              <a:spLocks noChangeArrowheads="1"/>
            </p:cNvSpPr>
            <p:nvPr/>
          </p:nvSpPr>
          <p:spPr bwMode="gray">
            <a:xfrm>
              <a:off x="2438400" y="36115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7E7FF">
                    <a:gamma/>
                    <a:tint val="0"/>
                    <a:invGamma/>
                  </a:srgbClr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69900" lvl="0" indent="-469900" eaLnBrk="0" hangingPunct="0">
                <a:spcBef>
                  <a:spcPct val="20000"/>
                </a:spcBef>
                <a:buClr>
                  <a:srgbClr val="336699"/>
                </a:buClr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Franklin Gothic Book"/>
                  <a:ea typeface="黑体"/>
                  <a:cs typeface="+mn-cs"/>
                </a:rPr>
                <a:t>事务保障机制关键技术</a:t>
              </a:r>
              <a:endParaRPr lang="en-US" altLang="zh-CN" sz="2400" kern="0" dirty="0" smtClean="0">
                <a:solidFill>
                  <a:srgbClr val="000000"/>
                </a:solidFill>
                <a:latin typeface="Franklin Gothic Book"/>
                <a:ea typeface="黑体"/>
                <a:cs typeface="+mn-cs"/>
              </a:endParaRPr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133600" y="3687763"/>
              <a:ext cx="381000" cy="381000"/>
              <a:chOff x="2078" y="1680"/>
              <a:chExt cx="1615" cy="1615"/>
            </a:xfrm>
          </p:grpSpPr>
          <p:sp>
            <p:nvSpPr>
              <p:cNvPr id="319512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13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14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15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16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17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131504" y="4722689"/>
            <a:ext cx="4756150" cy="508000"/>
            <a:chOff x="2057400" y="4424363"/>
            <a:chExt cx="4756150" cy="508000"/>
          </a:xfrm>
        </p:grpSpPr>
        <p:sp>
          <p:nvSpPr>
            <p:cNvPr id="319493" name="AutoShape 5"/>
            <p:cNvSpPr>
              <a:spLocks noChangeArrowheads="1"/>
            </p:cNvSpPr>
            <p:nvPr/>
          </p:nvSpPr>
          <p:spPr bwMode="gray">
            <a:xfrm>
              <a:off x="2393950" y="44243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7F5CF">
                    <a:gamma/>
                    <a:tint val="0"/>
                    <a:invGamma/>
                  </a:srgbClr>
                </a:gs>
                <a:gs pos="100000">
                  <a:srgbClr val="E7F5CF"/>
                </a:gs>
              </a:gsLst>
              <a:lin ang="0" scaled="1"/>
            </a:gradFill>
            <a:ln w="285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69900" lvl="0" indent="-469900" eaLnBrk="0" hangingPunct="0">
                <a:spcBef>
                  <a:spcPct val="20000"/>
                </a:spcBef>
                <a:buClr>
                  <a:srgbClr val="336699"/>
                </a:buClr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Franklin Gothic Book"/>
                  <a:ea typeface="黑体"/>
                  <a:cs typeface="+mn-cs"/>
                </a:rPr>
                <a:t>系统设计与实现</a:t>
              </a:r>
              <a:endParaRPr lang="en-US" altLang="zh-CN" sz="2400" kern="0" dirty="0" smtClean="0">
                <a:solidFill>
                  <a:srgbClr val="000000"/>
                </a:solidFill>
                <a:latin typeface="Franklin Gothic Book"/>
                <a:ea typeface="黑体"/>
                <a:cs typeface="+mn-cs"/>
              </a:endParaRPr>
            </a:p>
          </p:txBody>
        </p: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057400" y="4525963"/>
              <a:ext cx="381000" cy="381000"/>
              <a:chOff x="2078" y="1680"/>
              <a:chExt cx="1615" cy="1615"/>
            </a:xfrm>
          </p:grpSpPr>
          <p:sp>
            <p:nvSpPr>
              <p:cNvPr id="319519" name="Oval 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20" name="Oval 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21" name="Oval 3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22" name="Oval 3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8D67E1">
                      <a:gamma/>
                      <a:shade val="0"/>
                      <a:invGamma/>
                    </a:srgbClr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23" name="Oval 3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24" name="Oval 3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8D67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1553192" y="5674973"/>
            <a:ext cx="4718050" cy="508000"/>
            <a:chOff x="1682750" y="5251450"/>
            <a:chExt cx="4718050" cy="508000"/>
          </a:xfrm>
        </p:grpSpPr>
        <p:sp>
          <p:nvSpPr>
            <p:cNvPr id="319492" name="AutoShape 4"/>
            <p:cNvSpPr>
              <a:spLocks noChangeArrowheads="1"/>
            </p:cNvSpPr>
            <p:nvPr/>
          </p:nvSpPr>
          <p:spPr bwMode="gray">
            <a:xfrm>
              <a:off x="1981200" y="5251450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7E7FF">
                    <a:gamma/>
                    <a:tint val="0"/>
                    <a:invGamma/>
                  </a:srgbClr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69900" lvl="0" indent="-469900" eaLnBrk="0" hangingPunct="0">
                <a:spcBef>
                  <a:spcPct val="20000"/>
                </a:spcBef>
                <a:buClr>
                  <a:srgbClr val="336699"/>
                </a:buClr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Franklin Gothic Book"/>
                  <a:ea typeface="黑体"/>
                  <a:cs typeface="+mn-cs"/>
                </a:rPr>
                <a:t>实验结果与系统演示</a:t>
              </a:r>
              <a:endParaRPr lang="en-US" altLang="zh-CN" sz="2400" kern="0" dirty="0" smtClean="0">
                <a:solidFill>
                  <a:srgbClr val="000000"/>
                </a:solidFill>
                <a:latin typeface="Franklin Gothic Book"/>
                <a:ea typeface="黑体"/>
                <a:cs typeface="+mn-cs"/>
              </a:endParaRPr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1682750" y="5300663"/>
              <a:ext cx="355600" cy="381000"/>
              <a:chOff x="2078" y="1680"/>
              <a:chExt cx="1615" cy="1615"/>
            </a:xfrm>
          </p:grpSpPr>
          <p:sp>
            <p:nvSpPr>
              <p:cNvPr id="319526" name="Oval 3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27" name="Oval 3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28" name="Oval 4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29" name="Oval 41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E35E23">
                      <a:gamma/>
                      <a:shade val="0"/>
                      <a:invGamma/>
                    </a:srgbClr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30" name="Oval 4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531" name="Oval 43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E35E23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标题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1893191"/>
      </p:ext>
    </p:extLst>
  </p:cSld>
  <p:clrMapOvr>
    <a:masterClrMapping/>
  </p:clrMapOvr>
  <p:transition advTm="934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系统设计与实现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系统整体实现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客户端：提供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API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，发起事务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服务器端：事务运行时保障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监控工具：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控制台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3691158" y="1888634"/>
          <a:ext cx="4884517" cy="4698085"/>
        </p:xfrm>
        <a:graphic>
          <a:graphicData uri="http://schemas.openxmlformats.org/presentationml/2006/ole">
            <p:oleObj spid="_x0000_s142340" name="Visio" r:id="rId4" imgW="5023080" imgH="5719583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系统设计与实现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服务器端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存储模块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分区管理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数据记录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请求处理模块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事件驱动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事务处理模块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单数据事务流程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数据事务流程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068962" y="1185925"/>
            <a:ext cx="5635094" cy="2520280"/>
            <a:chOff x="1763688" y="3140968"/>
            <a:chExt cx="5635094" cy="2520280"/>
          </a:xfrm>
        </p:grpSpPr>
        <p:sp>
          <p:nvSpPr>
            <p:cNvPr id="8" name="圆角矩形 7"/>
            <p:cNvSpPr/>
            <p:nvPr/>
          </p:nvSpPr>
          <p:spPr>
            <a:xfrm>
              <a:off x="1763688" y="5013176"/>
              <a:ext cx="4392488" cy="6480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35696" y="3140968"/>
              <a:ext cx="5328592" cy="648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Event Queue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35696" y="3861048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Scheduler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75856" y="3861048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Thread Pool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716016" y="3861048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Action Pool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56176" y="4725144"/>
              <a:ext cx="1008112" cy="79208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16016" y="4437112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Routing Service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75856" y="4437112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Context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835696" y="4437112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Service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835696" y="5013176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Transaction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275856" y="5013176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Lock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716016" y="5013176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Log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56176" y="4653136"/>
              <a:ext cx="1242606" cy="86409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56175" y="3861048"/>
              <a:ext cx="1242607" cy="86409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Partition</a:t>
              </a:r>
            </a:p>
            <a:p>
              <a:pPr algn="ctr"/>
              <a:r>
                <a:rPr lang="en-US" altLang="zh-CN" sz="1700" dirty="0" smtClean="0">
                  <a:solidFill>
                    <a:schemeClr val="tx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 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存储模块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9A923A-5E45-4389-A923-9E6882254EC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368" y="3505200"/>
            <a:ext cx="43338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8005" y="1077913"/>
            <a:ext cx="5744238" cy="210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210588" y="177092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存储结构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5029" y="422319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rPr>
              <a:t>服务器端驱动的数据定位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服务器端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请求处理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基于事件驱动的处理模型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数据请求操作、事务管理操作、并发控制操作皆为事件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463" y="1534565"/>
            <a:ext cx="7848872" cy="2830223"/>
            <a:chOff x="35496" y="529645"/>
            <a:chExt cx="7848872" cy="2830223"/>
          </a:xfrm>
        </p:grpSpPr>
        <p:grpSp>
          <p:nvGrpSpPr>
            <p:cNvPr id="87" name="组合 122"/>
            <p:cNvGrpSpPr>
              <a:grpSpLocks/>
            </p:cNvGrpSpPr>
            <p:nvPr/>
          </p:nvGrpSpPr>
          <p:grpSpPr bwMode="auto">
            <a:xfrm>
              <a:off x="427828" y="529645"/>
              <a:ext cx="606314" cy="1230991"/>
              <a:chOff x="5450774" y="1606786"/>
              <a:chExt cx="843148" cy="1669396"/>
            </a:xfrm>
          </p:grpSpPr>
          <p:cxnSp>
            <p:nvCxnSpPr>
              <p:cNvPr id="137" name="直接连接符 136"/>
              <p:cNvCxnSpPr/>
              <p:nvPr/>
            </p:nvCxnSpPr>
            <p:spPr bwMode="auto">
              <a:xfrm flipV="1">
                <a:off x="5450469" y="1606597"/>
                <a:ext cx="273742" cy="8783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auto">
              <a:xfrm flipH="1" flipV="1">
                <a:off x="5450469" y="2493581"/>
                <a:ext cx="273742" cy="7836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auto">
              <a:xfrm flipH="1" flipV="1">
                <a:off x="6042106" y="1606597"/>
                <a:ext cx="251666" cy="8783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auto">
              <a:xfrm flipV="1">
                <a:off x="6042106" y="2484969"/>
                <a:ext cx="251666" cy="79225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 bwMode="auto">
              <a:xfrm>
                <a:off x="5748494" y="1606597"/>
                <a:ext cx="262705" cy="260497"/>
              </a:xfrm>
              <a:prstGeom prst="ellipse">
                <a:avLst/>
              </a:prstGeom>
              <a:noFill/>
              <a:ln w="127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itchFamily="2" charset="2"/>
                  <a:buChar char="p"/>
                  <a:defRPr/>
                </a:pPr>
                <a:endParaRPr lang="zh-CN" altLang="en-US" sz="1800" dirty="0">
                  <a:solidFill>
                    <a:schemeClr val="accent2"/>
                  </a:solidFill>
                  <a:latin typeface="Verdana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 bwMode="auto">
              <a:xfrm>
                <a:off x="5748494" y="1927375"/>
                <a:ext cx="262705" cy="260498"/>
              </a:xfrm>
              <a:prstGeom prst="ellipse">
                <a:avLst/>
              </a:prstGeom>
              <a:noFill/>
              <a:ln w="127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itchFamily="2" charset="2"/>
                  <a:buChar char="p"/>
                  <a:defRPr/>
                </a:pPr>
                <a:endParaRPr lang="zh-CN" altLang="en-US" sz="1800" dirty="0">
                  <a:solidFill>
                    <a:schemeClr val="accent2"/>
                  </a:solidFill>
                  <a:latin typeface="Verdana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 bwMode="auto">
              <a:xfrm>
                <a:off x="5748494" y="3016728"/>
                <a:ext cx="262705" cy="260498"/>
              </a:xfrm>
              <a:prstGeom prst="ellipse">
                <a:avLst/>
              </a:prstGeom>
              <a:noFill/>
              <a:ln w="127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itchFamily="2" charset="2"/>
                  <a:buChar char="p"/>
                  <a:defRPr/>
                </a:pPr>
                <a:endParaRPr lang="zh-CN" altLang="en-US" sz="1800" dirty="0">
                  <a:solidFill>
                    <a:schemeClr val="accent2"/>
                  </a:solidFill>
                  <a:latin typeface="Verdana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4" name="流程图: 联系 111"/>
              <p:cNvSpPr>
                <a:spLocks noChangeArrowheads="1"/>
              </p:cNvSpPr>
              <p:nvPr/>
            </p:nvSpPr>
            <p:spPr bwMode="auto">
              <a:xfrm>
                <a:off x="5795156" y="2304360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itchFamily="2" charset="2"/>
                  <a:buChar char="p"/>
                </a:pPr>
                <a:endParaRPr lang="zh-CN" altLang="en-US" sz="1800">
                  <a:ea typeface="楷体_GB2312" pitchFamily="49" charset="-122"/>
                </a:endParaRPr>
              </a:p>
            </p:txBody>
          </p:sp>
          <p:sp>
            <p:nvSpPr>
              <p:cNvPr id="145" name="流程图: 联系 112"/>
              <p:cNvSpPr>
                <a:spLocks noChangeArrowheads="1"/>
              </p:cNvSpPr>
              <p:nvPr/>
            </p:nvSpPr>
            <p:spPr bwMode="auto">
              <a:xfrm>
                <a:off x="5795156" y="2541705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itchFamily="2" charset="2"/>
                  <a:buChar char="p"/>
                </a:pPr>
                <a:endParaRPr lang="zh-CN" altLang="en-US" sz="1800">
                  <a:ea typeface="楷体_GB2312" pitchFamily="49" charset="-122"/>
                </a:endParaRPr>
              </a:p>
            </p:txBody>
          </p:sp>
          <p:sp>
            <p:nvSpPr>
              <p:cNvPr id="146" name="流程图: 联系 113"/>
              <p:cNvSpPr>
                <a:spLocks noChangeArrowheads="1"/>
              </p:cNvSpPr>
              <p:nvPr/>
            </p:nvSpPr>
            <p:spPr bwMode="auto">
              <a:xfrm>
                <a:off x="5795156" y="2781080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itchFamily="2" charset="2"/>
                  <a:buChar char="p"/>
                </a:pPr>
                <a:endParaRPr lang="zh-CN" altLang="en-US" sz="1800" dirty="0">
                  <a:ea typeface="楷体_GB2312" pitchFamily="49" charset="-122"/>
                </a:endParaRPr>
              </a:p>
            </p:txBody>
          </p:sp>
        </p:grpSp>
        <p:cxnSp>
          <p:nvCxnSpPr>
            <p:cNvPr id="88" name="直接箭头连接符 87"/>
            <p:cNvCxnSpPr/>
            <p:nvPr/>
          </p:nvCxnSpPr>
          <p:spPr bwMode="auto">
            <a:xfrm>
              <a:off x="1086421" y="1177206"/>
              <a:ext cx="376238" cy="0"/>
            </a:xfrm>
            <a:prstGeom prst="straightConnector1">
              <a:avLst/>
            </a:prstGeom>
            <a:ln w="127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组合 168"/>
            <p:cNvGrpSpPr>
              <a:grpSpLocks/>
            </p:cNvGrpSpPr>
            <p:nvPr/>
          </p:nvGrpSpPr>
          <p:grpSpPr bwMode="auto">
            <a:xfrm>
              <a:off x="1403648" y="932649"/>
              <a:ext cx="2229720" cy="480127"/>
              <a:chOff x="2902688" y="3817088"/>
              <a:chExt cx="1669307" cy="669852"/>
            </a:xfrm>
          </p:grpSpPr>
          <p:cxnSp>
            <p:nvCxnSpPr>
              <p:cNvPr id="129" name="直接连接符 19"/>
              <p:cNvCxnSpPr/>
              <p:nvPr/>
            </p:nvCxnSpPr>
            <p:spPr bwMode="auto">
              <a:xfrm>
                <a:off x="2900538" y="3818130"/>
                <a:ext cx="167367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 bwMode="auto">
              <a:xfrm>
                <a:off x="2900538" y="4487109"/>
                <a:ext cx="167367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 bwMode="auto">
              <a:xfrm flipV="1">
                <a:off x="4574210" y="3818130"/>
                <a:ext cx="0" cy="6689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auto">
              <a:xfrm flipV="1">
                <a:off x="4292707" y="3818130"/>
                <a:ext cx="0" cy="6689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auto">
              <a:xfrm flipV="1">
                <a:off x="4031673" y="3818130"/>
                <a:ext cx="0" cy="6689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auto">
              <a:xfrm flipV="1">
                <a:off x="3765523" y="3818130"/>
                <a:ext cx="0" cy="6689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auto">
              <a:xfrm flipV="1">
                <a:off x="3473784" y="3818130"/>
                <a:ext cx="0" cy="6689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176924" y="3818130"/>
                <a:ext cx="0" cy="6689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 bwMode="auto">
            <a:xfrm>
              <a:off x="1979712" y="1556792"/>
              <a:ext cx="1142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b="0" dirty="0" smtClean="0">
                  <a:solidFill>
                    <a:schemeClr val="tx1"/>
                  </a:solidFill>
                  <a:latin typeface="+mj-ea"/>
                  <a:ea typeface="+mj-ea"/>
                </a:rPr>
                <a:t>Event</a:t>
              </a:r>
              <a:r>
                <a:rPr lang="en-US" altLang="zh-CN" sz="800" b="0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zh-CN" sz="1400" b="0" dirty="0" smtClean="0">
                  <a:solidFill>
                    <a:schemeClr val="tx1"/>
                  </a:solidFill>
                  <a:latin typeface="+mj-ea"/>
                  <a:ea typeface="+mj-ea"/>
                </a:rPr>
                <a:t>Queue</a:t>
              </a:r>
              <a:endParaRPr lang="zh-CN" altLang="en-US" sz="1400" b="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35496" y="1836018"/>
              <a:ext cx="1082348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0" dirty="0">
                  <a:solidFill>
                    <a:schemeClr val="tx1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400" b="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zh-CN" sz="1400" b="0" dirty="0" smtClean="0">
                  <a:solidFill>
                    <a:schemeClr val="tx1"/>
                  </a:solidFill>
                  <a:latin typeface="+mj-ea"/>
                  <a:ea typeface="+mj-ea"/>
                </a:rPr>
                <a:t>requests</a:t>
              </a:r>
            </a:p>
            <a:p>
              <a:pPr>
                <a:defRPr/>
              </a:pPr>
              <a:endParaRPr lang="en-US" altLang="zh-CN" sz="800" b="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3707904" y="1196752"/>
              <a:ext cx="376238" cy="0"/>
            </a:xfrm>
            <a:prstGeom prst="straightConnector1">
              <a:avLst/>
            </a:prstGeom>
            <a:ln w="127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 bwMode="auto">
            <a:xfrm>
              <a:off x="539552" y="2276872"/>
              <a:ext cx="2232248" cy="10175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94" name="任意多边形 93"/>
            <p:cNvSpPr/>
            <p:nvPr/>
          </p:nvSpPr>
          <p:spPr bwMode="auto">
            <a:xfrm rot="5692181">
              <a:off x="437704" y="2738041"/>
              <a:ext cx="636587" cy="101600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 bwMode="auto">
            <a:xfrm rot="5692181">
              <a:off x="585341" y="2738041"/>
              <a:ext cx="636587" cy="101600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 bwMode="auto">
            <a:xfrm rot="5692181">
              <a:off x="732979" y="2738041"/>
              <a:ext cx="636587" cy="101600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 bwMode="auto">
            <a:xfrm rot="5692181">
              <a:off x="881410" y="2737247"/>
              <a:ext cx="636587" cy="103188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 bwMode="auto">
            <a:xfrm rot="5692181">
              <a:off x="1029048" y="2737247"/>
              <a:ext cx="636587" cy="103187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9" name="TextBox 16"/>
            <p:cNvSpPr txBox="1">
              <a:spLocks noChangeArrowheads="1"/>
            </p:cNvSpPr>
            <p:nvPr/>
          </p:nvSpPr>
          <p:spPr bwMode="auto">
            <a:xfrm>
              <a:off x="1782234" y="2657975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池</a:t>
              </a:r>
            </a:p>
          </p:txBody>
        </p:sp>
        <p:sp>
          <p:nvSpPr>
            <p:cNvPr id="100" name="任意多边形 99"/>
            <p:cNvSpPr/>
            <p:nvPr/>
          </p:nvSpPr>
          <p:spPr bwMode="auto">
            <a:xfrm rot="5692181">
              <a:off x="1176685" y="2737247"/>
              <a:ext cx="636587" cy="103188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1" name="组合 115"/>
            <p:cNvGrpSpPr>
              <a:grpSpLocks/>
            </p:cNvGrpSpPr>
            <p:nvPr/>
          </p:nvGrpSpPr>
          <p:grpSpPr bwMode="auto">
            <a:xfrm>
              <a:off x="3372395" y="1916832"/>
              <a:ext cx="2087921" cy="1166812"/>
              <a:chOff x="2340055" y="2420801"/>
              <a:chExt cx="2435775" cy="132143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2340055" y="2420801"/>
                <a:ext cx="2374983" cy="13214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2412774" y="2780374"/>
                <a:ext cx="1438915" cy="915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 rot="10976943">
                <a:off x="2768635" y="3166915"/>
                <a:ext cx="721005" cy="98883"/>
              </a:xfrm>
              <a:custGeom>
                <a:avLst/>
                <a:gdLst>
                  <a:gd name="connsiteX0" fmla="*/ 0 w 4114800"/>
                  <a:gd name="connsiteY0" fmla="*/ 1170354 h 1170354"/>
                  <a:gd name="connsiteX1" fmla="*/ 1922584 w 4114800"/>
                  <a:gd name="connsiteY1" fmla="*/ 21492 h 1170354"/>
                  <a:gd name="connsiteX2" fmla="*/ 2391507 w 4114800"/>
                  <a:gd name="connsiteY2" fmla="*/ 1041400 h 1170354"/>
                  <a:gd name="connsiteX3" fmla="*/ 4114800 w 4114800"/>
                  <a:gd name="connsiteY3" fmla="*/ 33215 h 1170354"/>
                  <a:gd name="connsiteX4" fmla="*/ 4114800 w 4114800"/>
                  <a:gd name="connsiteY4" fmla="*/ 33215 h 1170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0" h="1170354">
                    <a:moveTo>
                      <a:pt x="0" y="1170354"/>
                    </a:moveTo>
                    <a:cubicBezTo>
                      <a:pt x="762000" y="606669"/>
                      <a:pt x="1524000" y="42984"/>
                      <a:pt x="1922584" y="21492"/>
                    </a:cubicBezTo>
                    <a:cubicBezTo>
                      <a:pt x="2321168" y="0"/>
                      <a:pt x="2026138" y="1039446"/>
                      <a:pt x="2391507" y="1041400"/>
                    </a:cubicBezTo>
                    <a:cubicBezTo>
                      <a:pt x="2756876" y="1043354"/>
                      <a:pt x="4114800" y="33215"/>
                      <a:pt x="4114800" y="33215"/>
                    </a:cubicBezTo>
                    <a:lnTo>
                      <a:pt x="4114800" y="33215"/>
                    </a:lnTo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TextBox 50"/>
              <p:cNvSpPr txBox="1">
                <a:spLocks noChangeArrowheads="1"/>
              </p:cNvSpPr>
              <p:nvPr/>
            </p:nvSpPr>
            <p:spPr bwMode="auto">
              <a:xfrm>
                <a:off x="2555776" y="2852936"/>
                <a:ext cx="115212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请求处理单元</a:t>
                </a:r>
              </a:p>
            </p:txBody>
          </p:sp>
          <p:sp>
            <p:nvSpPr>
              <p:cNvPr id="128" name="TextBox 51"/>
              <p:cNvSpPr txBox="1">
                <a:spLocks noChangeArrowheads="1"/>
              </p:cNvSpPr>
              <p:nvPr/>
            </p:nvSpPr>
            <p:spPr bwMode="auto">
              <a:xfrm>
                <a:off x="3923928" y="2564904"/>
                <a:ext cx="851902" cy="313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09"/>
            <p:cNvGrpSpPr>
              <a:grpSpLocks/>
            </p:cNvGrpSpPr>
            <p:nvPr/>
          </p:nvGrpSpPr>
          <p:grpSpPr bwMode="auto">
            <a:xfrm>
              <a:off x="3297076" y="2066057"/>
              <a:ext cx="2499060" cy="1166812"/>
              <a:chOff x="2340179" y="2420632"/>
              <a:chExt cx="2435651" cy="1321431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2340179" y="2420632"/>
                <a:ext cx="1968293" cy="13214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412899" y="2780205"/>
                <a:ext cx="1438915" cy="915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10976943">
                <a:off x="2768759" y="3166746"/>
                <a:ext cx="721005" cy="98883"/>
              </a:xfrm>
              <a:custGeom>
                <a:avLst/>
                <a:gdLst>
                  <a:gd name="connsiteX0" fmla="*/ 0 w 4114800"/>
                  <a:gd name="connsiteY0" fmla="*/ 1170354 h 1170354"/>
                  <a:gd name="connsiteX1" fmla="*/ 1922584 w 4114800"/>
                  <a:gd name="connsiteY1" fmla="*/ 21492 h 1170354"/>
                  <a:gd name="connsiteX2" fmla="*/ 2391507 w 4114800"/>
                  <a:gd name="connsiteY2" fmla="*/ 1041400 h 1170354"/>
                  <a:gd name="connsiteX3" fmla="*/ 4114800 w 4114800"/>
                  <a:gd name="connsiteY3" fmla="*/ 33215 h 1170354"/>
                  <a:gd name="connsiteX4" fmla="*/ 4114800 w 4114800"/>
                  <a:gd name="connsiteY4" fmla="*/ 33215 h 1170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0" h="1170354">
                    <a:moveTo>
                      <a:pt x="0" y="1170354"/>
                    </a:moveTo>
                    <a:cubicBezTo>
                      <a:pt x="762000" y="606669"/>
                      <a:pt x="1524000" y="42984"/>
                      <a:pt x="1922584" y="21492"/>
                    </a:cubicBezTo>
                    <a:cubicBezTo>
                      <a:pt x="2321168" y="0"/>
                      <a:pt x="2026138" y="1039446"/>
                      <a:pt x="2391507" y="1041400"/>
                    </a:cubicBezTo>
                    <a:cubicBezTo>
                      <a:pt x="2756876" y="1043354"/>
                      <a:pt x="4114800" y="33215"/>
                      <a:pt x="4114800" y="33215"/>
                    </a:cubicBezTo>
                    <a:lnTo>
                      <a:pt x="4114800" y="33215"/>
                    </a:lnTo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TextBox 45"/>
              <p:cNvSpPr txBox="1">
                <a:spLocks noChangeArrowheads="1"/>
              </p:cNvSpPr>
              <p:nvPr/>
            </p:nvSpPr>
            <p:spPr bwMode="auto">
              <a:xfrm>
                <a:off x="2555776" y="2852936"/>
                <a:ext cx="115212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200">
                    <a:latin typeface="微软雅黑" pitchFamily="34" charset="-122"/>
                    <a:ea typeface="微软雅黑" pitchFamily="34" charset="-122"/>
                  </a:rPr>
                  <a:t>请求处理单元</a:t>
                </a:r>
              </a:p>
            </p:txBody>
          </p:sp>
          <p:sp>
            <p:nvSpPr>
              <p:cNvPr id="123" name="TextBox 46"/>
              <p:cNvSpPr txBox="1">
                <a:spLocks noChangeArrowheads="1"/>
              </p:cNvSpPr>
              <p:nvPr/>
            </p:nvSpPr>
            <p:spPr bwMode="auto">
              <a:xfrm>
                <a:off x="3923928" y="2564904"/>
                <a:ext cx="851902" cy="313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3" name="组合 108"/>
            <p:cNvGrpSpPr>
              <a:grpSpLocks/>
            </p:cNvGrpSpPr>
            <p:nvPr/>
          </p:nvGrpSpPr>
          <p:grpSpPr bwMode="auto">
            <a:xfrm>
              <a:off x="3177719" y="2193056"/>
              <a:ext cx="2498932" cy="1166812"/>
              <a:chOff x="2340304" y="2420445"/>
              <a:chExt cx="2435526" cy="1321431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340304" y="2420445"/>
                <a:ext cx="1971821" cy="13214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2413023" y="2780018"/>
                <a:ext cx="1688559" cy="915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10976943">
                <a:off x="2768883" y="3166559"/>
                <a:ext cx="721005" cy="98883"/>
              </a:xfrm>
              <a:custGeom>
                <a:avLst/>
                <a:gdLst>
                  <a:gd name="connsiteX0" fmla="*/ 0 w 4114800"/>
                  <a:gd name="connsiteY0" fmla="*/ 1170354 h 1170354"/>
                  <a:gd name="connsiteX1" fmla="*/ 1922584 w 4114800"/>
                  <a:gd name="connsiteY1" fmla="*/ 21492 h 1170354"/>
                  <a:gd name="connsiteX2" fmla="*/ 2391507 w 4114800"/>
                  <a:gd name="connsiteY2" fmla="*/ 1041400 h 1170354"/>
                  <a:gd name="connsiteX3" fmla="*/ 4114800 w 4114800"/>
                  <a:gd name="connsiteY3" fmla="*/ 33215 h 1170354"/>
                  <a:gd name="connsiteX4" fmla="*/ 4114800 w 4114800"/>
                  <a:gd name="connsiteY4" fmla="*/ 33215 h 1170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0" h="1170354">
                    <a:moveTo>
                      <a:pt x="0" y="1170354"/>
                    </a:moveTo>
                    <a:cubicBezTo>
                      <a:pt x="762000" y="606669"/>
                      <a:pt x="1524000" y="42984"/>
                      <a:pt x="1922584" y="21492"/>
                    </a:cubicBezTo>
                    <a:cubicBezTo>
                      <a:pt x="2321168" y="0"/>
                      <a:pt x="2026138" y="1039446"/>
                      <a:pt x="2391507" y="1041400"/>
                    </a:cubicBezTo>
                    <a:cubicBezTo>
                      <a:pt x="2756876" y="1043354"/>
                      <a:pt x="4114800" y="33215"/>
                      <a:pt x="4114800" y="33215"/>
                    </a:cubicBezTo>
                    <a:lnTo>
                      <a:pt x="4114800" y="33215"/>
                    </a:lnTo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TextBox 40"/>
              <p:cNvSpPr txBox="1">
                <a:spLocks noChangeArrowheads="1"/>
              </p:cNvSpPr>
              <p:nvPr/>
            </p:nvSpPr>
            <p:spPr bwMode="auto">
              <a:xfrm>
                <a:off x="2555776" y="2852936"/>
                <a:ext cx="1152128" cy="555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200" b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请求处理单元</a:t>
                </a:r>
              </a:p>
            </p:txBody>
          </p:sp>
          <p:sp>
            <p:nvSpPr>
              <p:cNvPr id="118" name="TextBox 41"/>
              <p:cNvSpPr txBox="1">
                <a:spLocks noChangeArrowheads="1"/>
              </p:cNvSpPr>
              <p:nvPr/>
            </p:nvSpPr>
            <p:spPr bwMode="auto">
              <a:xfrm>
                <a:off x="3923928" y="2564904"/>
                <a:ext cx="851902" cy="313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12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04" name="直接箭头连接符 103"/>
            <p:cNvCxnSpPr>
              <a:stCxn id="105" idx="3"/>
              <a:endCxn id="106" idx="1"/>
            </p:cNvCxnSpPr>
            <p:nvPr/>
          </p:nvCxnSpPr>
          <p:spPr bwMode="auto">
            <a:xfrm>
              <a:off x="5508104" y="1160748"/>
              <a:ext cx="432048" cy="72008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圆角矩形 104"/>
            <p:cNvSpPr/>
            <p:nvPr/>
          </p:nvSpPr>
          <p:spPr>
            <a:xfrm>
              <a:off x="4139952" y="908720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Scheduler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940152" y="980728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Routing Service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接箭头连接符 106"/>
            <p:cNvCxnSpPr>
              <a:endCxn id="111" idx="0"/>
            </p:cNvCxnSpPr>
            <p:nvPr/>
          </p:nvCxnSpPr>
          <p:spPr bwMode="auto">
            <a:xfrm>
              <a:off x="5508104" y="1412776"/>
              <a:ext cx="900100" cy="1152128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06" idx="3"/>
            </p:cNvCxnSpPr>
            <p:nvPr/>
          </p:nvCxnSpPr>
          <p:spPr bwMode="auto">
            <a:xfrm>
              <a:off x="7308304" y="1232756"/>
              <a:ext cx="576064" cy="36004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5" idx="2"/>
              <a:endCxn id="93" idx="0"/>
            </p:cNvCxnSpPr>
            <p:nvPr/>
          </p:nvCxnSpPr>
          <p:spPr bwMode="auto">
            <a:xfrm flipH="1">
              <a:off x="1655676" y="1412776"/>
              <a:ext cx="3168352" cy="864096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114" idx="0"/>
            </p:cNvCxnSpPr>
            <p:nvPr/>
          </p:nvCxnSpPr>
          <p:spPr bwMode="auto">
            <a:xfrm flipH="1">
              <a:off x="4189297" y="1484784"/>
              <a:ext cx="670735" cy="708272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圆角矩形 110"/>
            <p:cNvSpPr/>
            <p:nvPr/>
          </p:nvSpPr>
          <p:spPr>
            <a:xfrm>
              <a:off x="5724128" y="2564904"/>
              <a:ext cx="136815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Context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12" name="上弧形箭头 111"/>
            <p:cNvSpPr/>
            <p:nvPr/>
          </p:nvSpPr>
          <p:spPr>
            <a:xfrm>
              <a:off x="6372200" y="1556792"/>
              <a:ext cx="648072" cy="936104"/>
            </a:xfrm>
            <a:prstGeom prst="curved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任意多边形 112"/>
            <p:cNvSpPr/>
            <p:nvPr/>
          </p:nvSpPr>
          <p:spPr bwMode="auto">
            <a:xfrm rot="10976943">
              <a:off x="3769856" y="3004268"/>
              <a:ext cx="739776" cy="87313"/>
            </a:xfrm>
            <a:custGeom>
              <a:avLst/>
              <a:gdLst>
                <a:gd name="connsiteX0" fmla="*/ 0 w 4114800"/>
                <a:gd name="connsiteY0" fmla="*/ 1170354 h 1170354"/>
                <a:gd name="connsiteX1" fmla="*/ 1922584 w 4114800"/>
                <a:gd name="connsiteY1" fmla="*/ 21492 h 1170354"/>
                <a:gd name="connsiteX2" fmla="*/ 2391507 w 4114800"/>
                <a:gd name="connsiteY2" fmla="*/ 1041400 h 1170354"/>
                <a:gd name="connsiteX3" fmla="*/ 4114800 w 4114800"/>
                <a:gd name="connsiteY3" fmla="*/ 33215 h 1170354"/>
                <a:gd name="connsiteX4" fmla="*/ 4114800 w 4114800"/>
                <a:gd name="connsiteY4" fmla="*/ 33215 h 11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170354">
                  <a:moveTo>
                    <a:pt x="0" y="1170354"/>
                  </a:moveTo>
                  <a:cubicBezTo>
                    <a:pt x="762000" y="606669"/>
                    <a:pt x="1524000" y="42984"/>
                    <a:pt x="1922584" y="21492"/>
                  </a:cubicBezTo>
                  <a:cubicBezTo>
                    <a:pt x="2321168" y="0"/>
                    <a:pt x="2026138" y="1039446"/>
                    <a:pt x="2391507" y="1041400"/>
                  </a:cubicBezTo>
                  <a:cubicBezTo>
                    <a:pt x="2756876" y="1043354"/>
                    <a:pt x="4114800" y="33215"/>
                    <a:pt x="4114800" y="33215"/>
                  </a:cubicBezTo>
                  <a:lnTo>
                    <a:pt x="4114800" y="33215"/>
                  </a:lnTo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1747201" y="4364788"/>
          <a:ext cx="5502650" cy="2400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51325"/>
                <a:gridCol w="2751325"/>
              </a:tblGrid>
              <a:tr h="25233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/>
                        <a:t>事件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/>
                        <a:t>请求处理单元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CONCURRENT_MAP_GET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MapPutHandler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CONCURRENT_MAP_PUT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MapGetHandler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CONCURRENT_MAP_REMOVE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MapRemoveHandler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/>
                        <a:t>CONCURRENT_MAP_LOCK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MapLockHandler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CONCURRENT_MAP_UNLOCK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MapUnLockHandler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TRANSACTION_BEGIN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TransactionBeginHandler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TRANSACTION_COMMIT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/>
                        <a:t>TransactionCommitHandler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3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TRANSACTION_ROLLBACK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TransactionRollbackHandler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7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事务处理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单数据事务处理流程</a:t>
            </a:r>
            <a:endParaRPr lang="zh-CN" altLang="en-US" sz="2800" dirty="0"/>
          </a:p>
        </p:txBody>
      </p:sp>
      <p:grpSp>
        <p:nvGrpSpPr>
          <p:cNvPr id="3" name="组合 85"/>
          <p:cNvGrpSpPr/>
          <p:nvPr/>
        </p:nvGrpSpPr>
        <p:grpSpPr>
          <a:xfrm>
            <a:off x="213174" y="813071"/>
            <a:ext cx="6444232" cy="5976664"/>
            <a:chOff x="-360040" y="-243408"/>
            <a:chExt cx="8643163" cy="7272808"/>
          </a:xfrm>
        </p:grpSpPr>
        <p:sp>
          <p:nvSpPr>
            <p:cNvPr id="87" name="矩形 86"/>
            <p:cNvSpPr/>
            <p:nvPr/>
          </p:nvSpPr>
          <p:spPr>
            <a:xfrm>
              <a:off x="539552" y="10287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图: 决策 87"/>
            <p:cNvSpPr/>
            <p:nvPr/>
          </p:nvSpPr>
          <p:spPr>
            <a:xfrm>
              <a:off x="107504" y="1666471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判断是否本地处理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67744" y="2802414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写数据</a:t>
              </a:r>
              <a:endParaRPr lang="zh-CN" altLang="en-US" sz="1400" dirty="0"/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1187624" y="-243408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1187624" y="370327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1187624" y="2314543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1292440" y="2446973"/>
              <a:ext cx="759279" cy="299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sp>
          <p:nvSpPr>
            <p:cNvPr id="94" name="流程图: 决策 93"/>
            <p:cNvSpPr/>
            <p:nvPr/>
          </p:nvSpPr>
          <p:spPr>
            <a:xfrm>
              <a:off x="107504" y="2746591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判断请求类型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箭头连接符 94"/>
            <p:cNvCxnSpPr>
              <a:stCxn id="94" idx="2"/>
              <a:endCxn id="127" idx="0"/>
            </p:cNvCxnSpPr>
            <p:nvPr/>
          </p:nvCxnSpPr>
          <p:spPr>
            <a:xfrm>
              <a:off x="1223628" y="3394663"/>
              <a:ext cx="0" cy="970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115616" y="3416149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读数据</a:t>
              </a:r>
              <a:endParaRPr lang="zh-CN" altLang="en-US" sz="14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539552" y="551723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获取数据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>
              <a:stCxn id="94" idx="3"/>
            </p:cNvCxnSpPr>
            <p:nvPr/>
          </p:nvCxnSpPr>
          <p:spPr>
            <a:xfrm>
              <a:off x="2339752" y="3070627"/>
              <a:ext cx="360040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2699792" y="3106631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2051720" y="422108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持久化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接箭头连接符 100"/>
            <p:cNvCxnSpPr>
              <a:stCxn id="100" idx="2"/>
              <a:endCxn id="102" idx="0"/>
            </p:cNvCxnSpPr>
            <p:nvPr/>
          </p:nvCxnSpPr>
          <p:spPr>
            <a:xfrm>
              <a:off x="2735796" y="458112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2051720" y="479715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备份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接箭头连接符 102"/>
            <p:cNvCxnSpPr>
              <a:stCxn id="102" idx="2"/>
              <a:endCxn id="104" idx="0"/>
            </p:cNvCxnSpPr>
            <p:nvPr/>
          </p:nvCxnSpPr>
          <p:spPr>
            <a:xfrm>
              <a:off x="2735796" y="515719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2051720" y="537321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索引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104"/>
            <p:cNvCxnSpPr>
              <a:stCxn id="104" idx="2"/>
              <a:endCxn id="106" idx="0"/>
            </p:cNvCxnSpPr>
            <p:nvPr/>
          </p:nvCxnSpPr>
          <p:spPr>
            <a:xfrm>
              <a:off x="2735796" y="57332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2051720" y="602128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存储数据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接箭头连接符 106"/>
            <p:cNvCxnSpPr>
              <a:endCxn id="108" idx="0"/>
            </p:cNvCxnSpPr>
            <p:nvPr/>
          </p:nvCxnSpPr>
          <p:spPr>
            <a:xfrm>
              <a:off x="1259632" y="5877272"/>
              <a:ext cx="0" cy="5417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395536" y="6418999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接箭头连接符 108"/>
            <p:cNvCxnSpPr>
              <a:stCxn id="106" idx="2"/>
            </p:cNvCxnSpPr>
            <p:nvPr/>
          </p:nvCxnSpPr>
          <p:spPr>
            <a:xfrm flipH="1">
              <a:off x="2699792" y="6381328"/>
              <a:ext cx="36004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108" idx="3"/>
            </p:cNvCxnSpPr>
            <p:nvPr/>
          </p:nvCxnSpPr>
          <p:spPr>
            <a:xfrm flipH="1">
              <a:off x="2123728" y="6525344"/>
              <a:ext cx="576064" cy="736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88" idx="3"/>
              <a:endCxn id="113" idx="1"/>
            </p:cNvCxnSpPr>
            <p:nvPr/>
          </p:nvCxnSpPr>
          <p:spPr>
            <a:xfrm>
              <a:off x="2339752" y="199050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2267744" y="1753071"/>
              <a:ext cx="576064" cy="299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843808" y="1810487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转发请求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直接箭头连接符 113"/>
            <p:cNvCxnSpPr>
              <a:stCxn id="113" idx="0"/>
            </p:cNvCxnSpPr>
            <p:nvPr/>
          </p:nvCxnSpPr>
          <p:spPr>
            <a:xfrm flipV="1">
              <a:off x="3527884" y="118299"/>
              <a:ext cx="1332148" cy="169218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流程图: 决策 114"/>
            <p:cNvSpPr/>
            <p:nvPr/>
          </p:nvSpPr>
          <p:spPr>
            <a:xfrm>
              <a:off x="107504" y="658359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判断直接返回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>
              <a:off x="1187624" y="1306431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/>
            <p:cNvSpPr/>
            <p:nvPr/>
          </p:nvSpPr>
          <p:spPr>
            <a:xfrm>
              <a:off x="1223628" y="1306431"/>
              <a:ext cx="651267" cy="299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cxnSp>
          <p:nvCxnSpPr>
            <p:cNvPr id="118" name="直接箭头连接符 117"/>
            <p:cNvCxnSpPr>
              <a:endCxn id="115" idx="1"/>
            </p:cNvCxnSpPr>
            <p:nvPr/>
          </p:nvCxnSpPr>
          <p:spPr>
            <a:xfrm>
              <a:off x="-252536" y="980728"/>
              <a:ext cx="360040" cy="16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-89982" y="672950"/>
              <a:ext cx="629533" cy="299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-252536" y="980728"/>
              <a:ext cx="72008" cy="55446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endCxn id="108" idx="1"/>
            </p:cNvCxnSpPr>
            <p:nvPr/>
          </p:nvCxnSpPr>
          <p:spPr>
            <a:xfrm>
              <a:off x="-180528" y="6525344"/>
              <a:ext cx="576064" cy="736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endCxn id="87" idx="3"/>
            </p:cNvCxnSpPr>
            <p:nvPr/>
          </p:nvCxnSpPr>
          <p:spPr>
            <a:xfrm flipH="1" flipV="1">
              <a:off x="1907704" y="190307"/>
              <a:ext cx="2880320" cy="633670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1259632" y="6775705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6804248" y="332656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7380312" y="18864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网络通信</a:t>
              </a:r>
              <a:endParaRPr lang="zh-CN" altLang="en-US" sz="14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7380312" y="47667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内部调用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39552" y="4365104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封锁数据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>
              <a:stCxn id="127" idx="2"/>
              <a:endCxn id="97" idx="0"/>
            </p:cNvCxnSpPr>
            <p:nvPr/>
          </p:nvCxnSpPr>
          <p:spPr>
            <a:xfrm>
              <a:off x="1223628" y="4725144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2051720" y="357301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封锁数据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2699792" y="39330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 130"/>
            <p:cNvSpPr/>
            <p:nvPr/>
          </p:nvSpPr>
          <p:spPr>
            <a:xfrm>
              <a:off x="4932040" y="10287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流程图: 决策 131"/>
            <p:cNvSpPr/>
            <p:nvPr/>
          </p:nvSpPr>
          <p:spPr>
            <a:xfrm>
              <a:off x="4499992" y="1666471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判断是否本地处理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660232" y="2802414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写数据</a:t>
              </a:r>
              <a:endParaRPr lang="zh-CN" altLang="en-US" sz="1400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>
              <a:off x="5580112" y="-243408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580112" y="370327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580112" y="2314543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5508102" y="2386550"/>
              <a:ext cx="792088" cy="299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sp>
          <p:nvSpPr>
            <p:cNvPr id="138" name="流程图: 决策 137"/>
            <p:cNvSpPr/>
            <p:nvPr/>
          </p:nvSpPr>
          <p:spPr>
            <a:xfrm>
              <a:off x="4499992" y="2746591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判断请求类型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直接箭头连接符 138"/>
            <p:cNvCxnSpPr>
              <a:stCxn id="138" idx="2"/>
              <a:endCxn id="159" idx="0"/>
            </p:cNvCxnSpPr>
            <p:nvPr/>
          </p:nvCxnSpPr>
          <p:spPr>
            <a:xfrm>
              <a:off x="5616116" y="3394663"/>
              <a:ext cx="0" cy="970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5508104" y="3416149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读数据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932040" y="551723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获取数据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直接箭头连接符 141"/>
            <p:cNvCxnSpPr>
              <a:stCxn id="138" idx="3"/>
            </p:cNvCxnSpPr>
            <p:nvPr/>
          </p:nvCxnSpPr>
          <p:spPr>
            <a:xfrm>
              <a:off x="6732240" y="3070627"/>
              <a:ext cx="360040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7092280" y="3106631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6444208" y="422108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持久化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接箭头连接符 144"/>
            <p:cNvCxnSpPr>
              <a:stCxn id="144" idx="2"/>
              <a:endCxn id="146" idx="0"/>
            </p:cNvCxnSpPr>
            <p:nvPr/>
          </p:nvCxnSpPr>
          <p:spPr>
            <a:xfrm>
              <a:off x="7128284" y="458112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444208" y="479715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备份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直接箭头连接符 146"/>
            <p:cNvCxnSpPr>
              <a:stCxn id="146" idx="2"/>
              <a:endCxn id="148" idx="0"/>
            </p:cNvCxnSpPr>
            <p:nvPr/>
          </p:nvCxnSpPr>
          <p:spPr>
            <a:xfrm>
              <a:off x="7128284" y="515719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/>
            <p:cNvSpPr/>
            <p:nvPr/>
          </p:nvSpPr>
          <p:spPr>
            <a:xfrm>
              <a:off x="6444208" y="537321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索引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直接箭头连接符 148"/>
            <p:cNvCxnSpPr>
              <a:stCxn id="148" idx="2"/>
              <a:endCxn id="150" idx="0"/>
            </p:cNvCxnSpPr>
            <p:nvPr/>
          </p:nvCxnSpPr>
          <p:spPr>
            <a:xfrm>
              <a:off x="7128284" y="57332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>
            <a:xfrm>
              <a:off x="6444208" y="602128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存储数据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直接箭头连接符 150"/>
            <p:cNvCxnSpPr>
              <a:endCxn id="152" idx="0"/>
            </p:cNvCxnSpPr>
            <p:nvPr/>
          </p:nvCxnSpPr>
          <p:spPr>
            <a:xfrm>
              <a:off x="5652120" y="5877272"/>
              <a:ext cx="0" cy="5417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4788024" y="6418999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52"/>
            <p:cNvCxnSpPr>
              <a:stCxn id="150" idx="2"/>
            </p:cNvCxnSpPr>
            <p:nvPr/>
          </p:nvCxnSpPr>
          <p:spPr>
            <a:xfrm flipH="1">
              <a:off x="7092280" y="6381328"/>
              <a:ext cx="36004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endCxn id="152" idx="3"/>
            </p:cNvCxnSpPr>
            <p:nvPr/>
          </p:nvCxnSpPr>
          <p:spPr>
            <a:xfrm flipH="1">
              <a:off x="6516216" y="6525344"/>
              <a:ext cx="576064" cy="736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流程图: 决策 154"/>
            <p:cNvSpPr/>
            <p:nvPr/>
          </p:nvSpPr>
          <p:spPr>
            <a:xfrm>
              <a:off x="4499992" y="658359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判断直接返回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>
            <a:xfrm>
              <a:off x="5580112" y="1306431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5238609" y="1340768"/>
              <a:ext cx="755012" cy="299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cxnSp>
          <p:nvCxnSpPr>
            <p:cNvPr id="158" name="直接箭头连接符 157"/>
            <p:cNvCxnSpPr/>
            <p:nvPr/>
          </p:nvCxnSpPr>
          <p:spPr>
            <a:xfrm>
              <a:off x="5652120" y="6775705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/>
            <p:cNvSpPr/>
            <p:nvPr/>
          </p:nvSpPr>
          <p:spPr>
            <a:xfrm>
              <a:off x="4932040" y="4365104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封锁数据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直接箭头连接符 159"/>
            <p:cNvCxnSpPr>
              <a:stCxn id="159" idx="2"/>
              <a:endCxn id="141" idx="0"/>
            </p:cNvCxnSpPr>
            <p:nvPr/>
          </p:nvCxnSpPr>
          <p:spPr>
            <a:xfrm>
              <a:off x="5616116" y="4725144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6444208" y="357301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封锁数据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接箭头连接符 161"/>
            <p:cNvCxnSpPr/>
            <p:nvPr/>
          </p:nvCxnSpPr>
          <p:spPr>
            <a:xfrm>
              <a:off x="7092280" y="39330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6804248" y="620688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椭圆 163"/>
            <p:cNvSpPr/>
            <p:nvPr/>
          </p:nvSpPr>
          <p:spPr>
            <a:xfrm>
              <a:off x="-360040" y="105273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3419872" y="141277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2699792" y="29969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971600" y="378904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4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8" name="矩形 167"/>
          <p:cNvSpPr/>
          <p:nvPr/>
        </p:nvSpPr>
        <p:spPr>
          <a:xfrm>
            <a:off x="6289675" y="225453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隐式调用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数据封锁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操作类型：读、写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事务处理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多数据事务处理流程</a:t>
            </a:r>
            <a:endParaRPr lang="zh-CN" altLang="en-US" sz="2800" dirty="0"/>
          </a:p>
        </p:txBody>
      </p:sp>
      <p:sp>
        <p:nvSpPr>
          <p:cNvPr id="168" name="矩形 167"/>
          <p:cNvSpPr/>
          <p:nvPr/>
        </p:nvSpPr>
        <p:spPr>
          <a:xfrm>
            <a:off x="3869894" y="1400002"/>
            <a:ext cx="4973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事务启动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本地处理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+mn-ea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此后的操作将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不按照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单数据事务处理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3" name="组合 85"/>
          <p:cNvGrpSpPr/>
          <p:nvPr/>
        </p:nvGrpSpPr>
        <p:grpSpPr>
          <a:xfrm>
            <a:off x="629534" y="1246694"/>
            <a:ext cx="4139952" cy="5121860"/>
            <a:chOff x="2232248" y="395372"/>
            <a:chExt cx="4139952" cy="5121860"/>
          </a:xfrm>
        </p:grpSpPr>
        <p:sp>
          <p:nvSpPr>
            <p:cNvPr id="169" name="矩形 168"/>
            <p:cNvSpPr/>
            <p:nvPr/>
          </p:nvSpPr>
          <p:spPr>
            <a:xfrm>
              <a:off x="2952328" y="83671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流程图: 决策 169"/>
            <p:cNvSpPr/>
            <p:nvPr/>
          </p:nvSpPr>
          <p:spPr>
            <a:xfrm>
              <a:off x="2520280" y="2276872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已创建事务上下文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>
              <a:off x="3600400" y="548680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69" idx="2"/>
              <a:endCxn id="180" idx="0"/>
            </p:cNvCxnSpPr>
            <p:nvPr/>
          </p:nvCxnSpPr>
          <p:spPr>
            <a:xfrm>
              <a:off x="3636404" y="119675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0" idx="2"/>
              <a:endCxn id="183" idx="0"/>
            </p:cNvCxnSpPr>
            <p:nvPr/>
          </p:nvCxnSpPr>
          <p:spPr>
            <a:xfrm>
              <a:off x="3636404" y="2924944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 173"/>
            <p:cNvSpPr/>
            <p:nvPr/>
          </p:nvSpPr>
          <p:spPr>
            <a:xfrm>
              <a:off x="4536504" y="2204864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cxnSp>
          <p:nvCxnSpPr>
            <p:cNvPr id="175" name="直接箭头连接符 174"/>
            <p:cNvCxnSpPr/>
            <p:nvPr/>
          </p:nvCxnSpPr>
          <p:spPr>
            <a:xfrm>
              <a:off x="4752528" y="2600908"/>
              <a:ext cx="720080" cy="18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187" idx="0"/>
            </p:cNvCxnSpPr>
            <p:nvPr/>
          </p:nvCxnSpPr>
          <p:spPr>
            <a:xfrm>
              <a:off x="5472608" y="2780928"/>
              <a:ext cx="17748" cy="15841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2772816" y="4149080"/>
              <a:ext cx="176368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808312" y="4869160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240360" y="2924944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2736304" y="1412776"/>
              <a:ext cx="1800200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解析请求源地址和线程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>
            <a:xfrm>
              <a:off x="3672408" y="4509120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>
              <a:off x="3672408" y="5263537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矩形 182"/>
            <p:cNvSpPr/>
            <p:nvPr/>
          </p:nvSpPr>
          <p:spPr>
            <a:xfrm>
              <a:off x="2952328" y="3284984"/>
              <a:ext cx="1368152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创建并保存事务上下文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箭头连接符 183"/>
            <p:cNvCxnSpPr/>
            <p:nvPr/>
          </p:nvCxnSpPr>
          <p:spPr>
            <a:xfrm>
              <a:off x="3672408" y="386104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 184"/>
            <p:cNvSpPr/>
            <p:nvPr/>
          </p:nvSpPr>
          <p:spPr>
            <a:xfrm>
              <a:off x="2232248" y="39537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事务启动</a:t>
              </a:r>
              <a:endParaRPr lang="zh-CN" altLang="en-US" sz="1400" dirty="0"/>
            </a:p>
          </p:txBody>
        </p:sp>
        <p:cxnSp>
          <p:nvCxnSpPr>
            <p:cNvPr id="186" name="直接箭头连接符 185"/>
            <p:cNvCxnSpPr>
              <a:stCxn id="180" idx="2"/>
              <a:endCxn id="170" idx="0"/>
            </p:cNvCxnSpPr>
            <p:nvPr/>
          </p:nvCxnSpPr>
          <p:spPr>
            <a:xfrm>
              <a:off x="3636404" y="198884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4608512" y="4365104"/>
              <a:ext cx="176368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标记处理失败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直接箭头连接符 187"/>
            <p:cNvCxnSpPr>
              <a:stCxn id="187" idx="2"/>
            </p:cNvCxnSpPr>
            <p:nvPr/>
          </p:nvCxnSpPr>
          <p:spPr>
            <a:xfrm flipH="1">
              <a:off x="5472608" y="4725144"/>
              <a:ext cx="17748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H="1">
              <a:off x="4536504" y="5013176"/>
              <a:ext cx="936104" cy="16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/>
          <p:cNvSpPr/>
          <p:nvPr/>
        </p:nvSpPr>
        <p:spPr>
          <a:xfrm>
            <a:off x="5681774" y="981672"/>
            <a:ext cx="49731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数据请求操作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只封锁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不修改数据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+mn-ea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记录日志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0" y="58974"/>
            <a:ext cx="7512567" cy="6706688"/>
            <a:chOff x="971600" y="-108684"/>
            <a:chExt cx="8568952" cy="7858164"/>
          </a:xfrm>
        </p:grpSpPr>
        <p:sp>
          <p:nvSpPr>
            <p:cNvPr id="27" name="矩形 26"/>
            <p:cNvSpPr/>
            <p:nvPr/>
          </p:nvSpPr>
          <p:spPr>
            <a:xfrm>
              <a:off x="2592288" y="548680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决策 27"/>
            <p:cNvSpPr/>
            <p:nvPr/>
          </p:nvSpPr>
          <p:spPr>
            <a:xfrm>
              <a:off x="2160240" y="1988840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已创建事务上下文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3240360" y="260648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2"/>
              <a:endCxn id="38" idx="0"/>
            </p:cNvCxnSpPr>
            <p:nvPr/>
          </p:nvCxnSpPr>
          <p:spPr>
            <a:xfrm>
              <a:off x="3276364" y="908720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flipH="1">
              <a:off x="3275856" y="2636912"/>
              <a:ext cx="508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843808" y="2636912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cxnSp>
          <p:nvCxnSpPr>
            <p:cNvPr id="33" name="直接箭头连接符 32"/>
            <p:cNvCxnSpPr>
              <a:stCxn id="28" idx="1"/>
            </p:cNvCxnSpPr>
            <p:nvPr/>
          </p:nvCxnSpPr>
          <p:spPr>
            <a:xfrm flipH="1">
              <a:off x="1475656" y="2312876"/>
              <a:ext cx="684584" cy="32403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475656" y="2636912"/>
              <a:ext cx="0" cy="43924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2736304" y="5949280"/>
              <a:ext cx="1187624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48272" y="6813376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728192" y="2204864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76264" y="1124744"/>
              <a:ext cx="1800200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解析请求源地址和线程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3311352" y="64533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312368" y="7207753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411760" y="3645024"/>
              <a:ext cx="1728192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发送数据请求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1352" y="566124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872208" y="10734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事务协调者</a:t>
              </a:r>
              <a:endParaRPr lang="zh-CN" altLang="en-US" sz="1400" dirty="0"/>
            </a:p>
          </p:txBody>
        </p:sp>
        <p:cxnSp>
          <p:nvCxnSpPr>
            <p:cNvPr id="44" name="直接箭头连接符 43"/>
            <p:cNvCxnSpPr>
              <a:stCxn id="38" idx="2"/>
              <a:endCxn id="28" idx="0"/>
            </p:cNvCxnSpPr>
            <p:nvPr/>
          </p:nvCxnSpPr>
          <p:spPr>
            <a:xfrm>
              <a:off x="3276364" y="170080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971600" y="4221088"/>
              <a:ext cx="1008112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单数据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事务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>
              <a:stCxn id="104" idx="2"/>
            </p:cNvCxnSpPr>
            <p:nvPr/>
          </p:nvCxnSpPr>
          <p:spPr>
            <a:xfrm>
              <a:off x="2105980" y="6453336"/>
              <a:ext cx="17748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475656" y="7029400"/>
              <a:ext cx="972616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5148064" y="55797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流程图: 决策 48"/>
            <p:cNvSpPr/>
            <p:nvPr/>
          </p:nvSpPr>
          <p:spPr>
            <a:xfrm>
              <a:off x="4716016" y="1998132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已创建事务上下文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5796136" y="269940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8" idx="2"/>
              <a:endCxn id="58" idx="0"/>
            </p:cNvCxnSpPr>
            <p:nvPr/>
          </p:nvCxnSpPr>
          <p:spPr>
            <a:xfrm>
              <a:off x="5832140" y="91801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452320" y="249289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436096" y="2636912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6948264" y="2322168"/>
              <a:ext cx="504056" cy="1707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184576" y="6597352"/>
              <a:ext cx="140364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39544" y="7389440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76256" y="2276872"/>
              <a:ext cx="55752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4932040" y="1134036"/>
              <a:ext cx="1800200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提取事务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/>
            <p:cNvCxnSpPr>
              <a:stCxn id="55" idx="2"/>
            </p:cNvCxnSpPr>
            <p:nvPr/>
          </p:nvCxnSpPr>
          <p:spPr>
            <a:xfrm>
              <a:off x="5886400" y="7101408"/>
              <a:ext cx="1724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6732240" y="2852936"/>
              <a:ext cx="1368152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创建并保存事务上下文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940152" y="116632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事务参与者</a:t>
              </a:r>
              <a:endParaRPr lang="zh-CN" altLang="en-US" sz="1400" dirty="0"/>
            </a:p>
          </p:txBody>
        </p:sp>
        <p:cxnSp>
          <p:nvCxnSpPr>
            <p:cNvPr id="62" name="直接箭头连接符 61"/>
            <p:cNvCxnSpPr>
              <a:stCxn id="58" idx="2"/>
              <a:endCxn id="49" idx="0"/>
            </p:cNvCxnSpPr>
            <p:nvPr/>
          </p:nvCxnSpPr>
          <p:spPr>
            <a:xfrm>
              <a:off x="5832140" y="171010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6588224" y="6021288"/>
              <a:ext cx="115212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标记处理失败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箭头连接符 63"/>
            <p:cNvCxnSpPr>
              <a:endCxn id="55" idx="3"/>
            </p:cNvCxnSpPr>
            <p:nvPr/>
          </p:nvCxnSpPr>
          <p:spPr>
            <a:xfrm flipH="1" flipV="1">
              <a:off x="6588224" y="6849380"/>
              <a:ext cx="1584176" cy="86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3779912" y="-108684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数据请求操作</a:t>
              </a:r>
              <a:endParaRPr lang="zh-CN" altLang="en-US" sz="1400" dirty="0"/>
            </a:p>
          </p:txBody>
        </p:sp>
        <p:cxnSp>
          <p:nvCxnSpPr>
            <p:cNvPr id="66" name="直接箭头连接符 65"/>
            <p:cNvCxnSpPr>
              <a:stCxn id="41" idx="3"/>
              <a:endCxn id="48" idx="1"/>
            </p:cNvCxnSpPr>
            <p:nvPr/>
          </p:nvCxnSpPr>
          <p:spPr>
            <a:xfrm flipV="1">
              <a:off x="4139952" y="737992"/>
              <a:ext cx="1008112" cy="312305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2"/>
              <a:endCxn id="69" idx="0"/>
            </p:cNvCxnSpPr>
            <p:nvPr/>
          </p:nvCxnSpPr>
          <p:spPr>
            <a:xfrm>
              <a:off x="5832140" y="2646204"/>
              <a:ext cx="0" cy="71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>
              <a:off x="5796136" y="2996952"/>
              <a:ext cx="936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流程图: 决策 68"/>
            <p:cNvSpPr/>
            <p:nvPr/>
          </p:nvSpPr>
          <p:spPr>
            <a:xfrm>
              <a:off x="4716016" y="3356992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判断请求类型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8460432" y="386104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9" idx="3"/>
            </p:cNvCxnSpPr>
            <p:nvPr/>
          </p:nvCxnSpPr>
          <p:spPr>
            <a:xfrm>
              <a:off x="6948264" y="3681028"/>
              <a:ext cx="1512168" cy="18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5148064" y="4077072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读</a:t>
              </a:r>
              <a:r>
                <a:rPr lang="zh-CN" altLang="en-US" sz="1000" dirty="0" smtClean="0"/>
                <a:t>操作</a:t>
              </a:r>
              <a:endParaRPr lang="zh-CN" altLang="en-US" sz="1000" dirty="0"/>
            </a:p>
          </p:txBody>
        </p:sp>
        <p:cxnSp>
          <p:nvCxnSpPr>
            <p:cNvPr id="73" name="直接箭头连接符 72"/>
            <p:cNvCxnSpPr>
              <a:stCxn id="69" idx="2"/>
              <a:endCxn id="79" idx="0"/>
            </p:cNvCxnSpPr>
            <p:nvPr/>
          </p:nvCxnSpPr>
          <p:spPr>
            <a:xfrm>
              <a:off x="5832140" y="4005064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804248" y="3697287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写</a:t>
              </a:r>
              <a:r>
                <a:rPr lang="zh-CN" altLang="en-US" sz="1000" dirty="0" smtClean="0"/>
                <a:t>操作</a:t>
              </a:r>
              <a:endParaRPr lang="zh-CN" altLang="en-US" sz="10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148064" y="5949280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获取数据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812360" y="587727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记录日志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77" name="直接箭头连接符 76"/>
            <p:cNvCxnSpPr>
              <a:stCxn id="76" idx="2"/>
            </p:cNvCxnSpPr>
            <p:nvPr/>
          </p:nvCxnSpPr>
          <p:spPr>
            <a:xfrm flipH="1">
              <a:off x="8172400" y="6237312"/>
              <a:ext cx="324036" cy="6206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endCxn id="55" idx="0"/>
            </p:cNvCxnSpPr>
            <p:nvPr/>
          </p:nvCxnSpPr>
          <p:spPr>
            <a:xfrm>
              <a:off x="5868144" y="6309320"/>
              <a:ext cx="1825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148064" y="4365104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封锁数据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83" idx="0"/>
            </p:cNvCxnSpPr>
            <p:nvPr/>
          </p:nvCxnSpPr>
          <p:spPr>
            <a:xfrm>
              <a:off x="5832140" y="4725144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7812360" y="422108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封锁数据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8460432" y="458112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流程图: 决策 82"/>
            <p:cNvSpPr/>
            <p:nvPr/>
          </p:nvSpPr>
          <p:spPr>
            <a:xfrm>
              <a:off x="4716016" y="4941168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封锁成功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图: 决策 83"/>
            <p:cNvSpPr/>
            <p:nvPr/>
          </p:nvSpPr>
          <p:spPr>
            <a:xfrm>
              <a:off x="7308304" y="4869160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封锁成功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5868144" y="5589240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460432" y="5517232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5436096" y="5517232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8028384" y="5517232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cxnSp>
          <p:nvCxnSpPr>
            <p:cNvPr id="89" name="直接箭头连接符 88"/>
            <p:cNvCxnSpPr>
              <a:stCxn id="84" idx="1"/>
            </p:cNvCxnSpPr>
            <p:nvPr/>
          </p:nvCxnSpPr>
          <p:spPr>
            <a:xfrm flipH="1">
              <a:off x="7092280" y="5193196"/>
              <a:ext cx="216024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7092280" y="5085184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cxnSp>
          <p:nvCxnSpPr>
            <p:cNvPr id="91" name="直接箭头连接符 90"/>
            <p:cNvCxnSpPr>
              <a:endCxn id="83" idx="3"/>
            </p:cNvCxnSpPr>
            <p:nvPr/>
          </p:nvCxnSpPr>
          <p:spPr>
            <a:xfrm flipH="1" flipV="1">
              <a:off x="6948264" y="5265204"/>
              <a:ext cx="144016" cy="18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6660232" y="5085184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7092280" y="5445224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63" idx="2"/>
            </p:cNvCxnSpPr>
            <p:nvPr/>
          </p:nvCxnSpPr>
          <p:spPr>
            <a:xfrm>
              <a:off x="7164288" y="6525344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56" idx="3"/>
            </p:cNvCxnSpPr>
            <p:nvPr/>
          </p:nvCxnSpPr>
          <p:spPr>
            <a:xfrm flipH="1">
              <a:off x="6767736" y="7389440"/>
              <a:ext cx="396552" cy="18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2411760" y="4365104"/>
              <a:ext cx="176368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等待响应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stCxn id="56" idx="1"/>
              <a:endCxn id="96" idx="3"/>
            </p:cNvCxnSpPr>
            <p:nvPr/>
          </p:nvCxnSpPr>
          <p:spPr>
            <a:xfrm flipH="1" flipV="1">
              <a:off x="4175448" y="4545124"/>
              <a:ext cx="864096" cy="30243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41" idx="2"/>
            </p:cNvCxnSpPr>
            <p:nvPr/>
          </p:nvCxnSpPr>
          <p:spPr>
            <a:xfrm>
              <a:off x="3275856" y="407707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流程图: 决策 98"/>
            <p:cNvSpPr/>
            <p:nvPr/>
          </p:nvSpPr>
          <p:spPr>
            <a:xfrm>
              <a:off x="2195736" y="5085184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操作成功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flipH="1">
              <a:off x="3275856" y="4725144"/>
              <a:ext cx="508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915816" y="5661248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907704" y="5229200"/>
              <a:ext cx="55752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cxnSp>
          <p:nvCxnSpPr>
            <p:cNvPr id="103" name="直接箭头连接符 102"/>
            <p:cNvCxnSpPr>
              <a:stCxn id="99" idx="1"/>
            </p:cNvCxnSpPr>
            <p:nvPr/>
          </p:nvCxnSpPr>
          <p:spPr>
            <a:xfrm>
              <a:off x="2195736" y="5409220"/>
              <a:ext cx="0" cy="5400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1512168" y="5949280"/>
              <a:ext cx="1187624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失败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11760" y="2924944"/>
              <a:ext cx="172819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保存参与者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信息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>
              <a:endCxn id="41" idx="0"/>
            </p:cNvCxnSpPr>
            <p:nvPr/>
          </p:nvCxnSpPr>
          <p:spPr>
            <a:xfrm>
              <a:off x="3275856" y="3429000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-37283" y="-61041"/>
            <a:ext cx="6732240" cy="6994068"/>
            <a:chOff x="1440160" y="-108684"/>
            <a:chExt cx="6732240" cy="6994068"/>
          </a:xfrm>
        </p:grpSpPr>
        <p:sp>
          <p:nvSpPr>
            <p:cNvPr id="6" name="矩形 5"/>
            <p:cNvSpPr/>
            <p:nvPr/>
          </p:nvSpPr>
          <p:spPr>
            <a:xfrm>
              <a:off x="2592288" y="548680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2160240" y="1988840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已创建事务上下文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3240360" y="260648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2"/>
              <a:endCxn id="17" idx="0"/>
            </p:cNvCxnSpPr>
            <p:nvPr/>
          </p:nvCxnSpPr>
          <p:spPr>
            <a:xfrm>
              <a:off x="3276364" y="908720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</p:cNvCxnSpPr>
            <p:nvPr/>
          </p:nvCxnSpPr>
          <p:spPr>
            <a:xfrm flipH="1">
              <a:off x="3275856" y="2636912"/>
              <a:ext cx="508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843808" y="2636912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Yes</a:t>
              </a:r>
              <a:endParaRPr lang="zh-CN" altLang="en-US" sz="1000" dirty="0"/>
            </a:p>
          </p:txBody>
        </p:sp>
        <p:cxnSp>
          <p:nvCxnSpPr>
            <p:cNvPr id="12" name="直接箭头连接符 11"/>
            <p:cNvCxnSpPr>
              <a:stCxn id="7" idx="1"/>
            </p:cNvCxnSpPr>
            <p:nvPr/>
          </p:nvCxnSpPr>
          <p:spPr>
            <a:xfrm flipH="1">
              <a:off x="1835696" y="2312876"/>
              <a:ext cx="324544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835696" y="5949280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736304" y="5517232"/>
              <a:ext cx="1187624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448272" y="6237312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28192" y="2204864"/>
              <a:ext cx="4855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No</a:t>
              </a:r>
              <a:endParaRPr lang="zh-CN" altLang="en-US" sz="1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376264" y="1124744"/>
              <a:ext cx="1800200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解析请求源地址和线程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endCxn id="15" idx="0"/>
            </p:cNvCxnSpPr>
            <p:nvPr/>
          </p:nvCxnSpPr>
          <p:spPr>
            <a:xfrm>
              <a:off x="3311352" y="6021288"/>
              <a:ext cx="1016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312368" y="6631689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411760" y="3645024"/>
              <a:ext cx="172819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发送事务提交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2208" y="10734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事务协调者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>
              <a:stCxn id="17" idx="2"/>
              <a:endCxn id="7" idx="0"/>
            </p:cNvCxnSpPr>
            <p:nvPr/>
          </p:nvCxnSpPr>
          <p:spPr>
            <a:xfrm>
              <a:off x="3276364" y="170080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5" idx="1"/>
            </p:cNvCxnSpPr>
            <p:nvPr/>
          </p:nvCxnSpPr>
          <p:spPr>
            <a:xfrm>
              <a:off x="1835696" y="6309320"/>
              <a:ext cx="612576" cy="108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148064" y="55797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796136" y="269940"/>
              <a:ext cx="0" cy="2536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2"/>
              <a:endCxn id="29" idx="0"/>
            </p:cNvCxnSpPr>
            <p:nvPr/>
          </p:nvCxnSpPr>
          <p:spPr>
            <a:xfrm>
              <a:off x="5832140" y="91801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076056" y="5157192"/>
              <a:ext cx="140364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成功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932040" y="5877272"/>
              <a:ext cx="172819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返回数据请求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32040" y="1134036"/>
              <a:ext cx="1800200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提取事务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7" idx="2"/>
              <a:endCxn id="28" idx="0"/>
            </p:cNvCxnSpPr>
            <p:nvPr/>
          </p:nvCxnSpPr>
          <p:spPr>
            <a:xfrm>
              <a:off x="5777880" y="5661248"/>
              <a:ext cx="18256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5940152" y="116632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事务参与者</a:t>
              </a:r>
              <a:endParaRPr lang="zh-CN" altLang="en-US" sz="1400" dirty="0"/>
            </a:p>
          </p:txBody>
        </p:sp>
        <p:cxnSp>
          <p:nvCxnSpPr>
            <p:cNvPr id="32" name="直接箭头连接符 31"/>
            <p:cNvCxnSpPr>
              <a:stCxn id="29" idx="2"/>
            </p:cNvCxnSpPr>
            <p:nvPr/>
          </p:nvCxnSpPr>
          <p:spPr>
            <a:xfrm>
              <a:off x="5832140" y="171010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779912" y="-108684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事务提交操作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20" idx="3"/>
              <a:endCxn id="24" idx="1"/>
            </p:cNvCxnSpPr>
            <p:nvPr/>
          </p:nvCxnSpPr>
          <p:spPr>
            <a:xfrm flipV="1">
              <a:off x="4139952" y="737992"/>
              <a:ext cx="1008112" cy="315906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图: 决策 34"/>
            <p:cNvSpPr/>
            <p:nvPr/>
          </p:nvSpPr>
          <p:spPr>
            <a:xfrm>
              <a:off x="4716016" y="1988840"/>
              <a:ext cx="2232248" cy="64807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判断请求类型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487816" y="2492896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5" idx="3"/>
            </p:cNvCxnSpPr>
            <p:nvPr/>
          </p:nvCxnSpPr>
          <p:spPr>
            <a:xfrm>
              <a:off x="6948264" y="2312876"/>
              <a:ext cx="539552" cy="18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148064" y="2708920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读</a:t>
              </a:r>
              <a:r>
                <a:rPr lang="zh-CN" altLang="en-US" sz="1000" dirty="0" smtClean="0"/>
                <a:t>操作</a:t>
              </a:r>
              <a:endParaRPr lang="zh-CN" altLang="en-US" sz="1000" dirty="0"/>
            </a:p>
          </p:txBody>
        </p:sp>
        <p:cxnSp>
          <p:nvCxnSpPr>
            <p:cNvPr id="39" name="直接箭头连接符 38"/>
            <p:cNvCxnSpPr>
              <a:stCxn id="35" idx="2"/>
              <a:endCxn id="42" idx="0"/>
            </p:cNvCxnSpPr>
            <p:nvPr/>
          </p:nvCxnSpPr>
          <p:spPr>
            <a:xfrm>
              <a:off x="5832140" y="2636912"/>
              <a:ext cx="0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6660232" y="2060848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写</a:t>
              </a:r>
              <a:r>
                <a:rPr lang="zh-CN" altLang="en-US" sz="1000" dirty="0" smtClean="0"/>
                <a:t>操作</a:t>
              </a:r>
              <a:endParaRPr lang="zh-CN" altLang="en-US" sz="10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767736" y="3356992"/>
              <a:ext cx="136815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根据日志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执行操作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148064" y="3284984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解锁数据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42" idx="2"/>
              <a:endCxn id="58" idx="0"/>
            </p:cNvCxnSpPr>
            <p:nvPr/>
          </p:nvCxnSpPr>
          <p:spPr>
            <a:xfrm>
              <a:off x="5832140" y="3645024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804248" y="2636912"/>
              <a:ext cx="136815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提取并解析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日志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 flipH="1">
              <a:off x="7451812" y="3140968"/>
              <a:ext cx="508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411760" y="4365104"/>
              <a:ext cx="176368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等待响应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stCxn id="28" idx="1"/>
              <a:endCxn id="46" idx="3"/>
            </p:cNvCxnSpPr>
            <p:nvPr/>
          </p:nvCxnSpPr>
          <p:spPr>
            <a:xfrm flipH="1" flipV="1">
              <a:off x="4175448" y="4545124"/>
              <a:ext cx="756592" cy="15121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0" idx="2"/>
            </p:cNvCxnSpPr>
            <p:nvPr/>
          </p:nvCxnSpPr>
          <p:spPr>
            <a:xfrm>
              <a:off x="3275856" y="4149080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1440160" y="5445224"/>
              <a:ext cx="1187624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标记处理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失败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411760" y="2924944"/>
              <a:ext cx="172819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提取事务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参与者信息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>
              <a:endCxn id="20" idx="0"/>
            </p:cNvCxnSpPr>
            <p:nvPr/>
          </p:nvCxnSpPr>
          <p:spPr>
            <a:xfrm>
              <a:off x="3275856" y="3429000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1835696" y="2564904"/>
              <a:ext cx="0" cy="28803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7451812" y="429309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6767736" y="465313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解锁数据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67736" y="407707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清除日志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箭头连接符 56"/>
            <p:cNvCxnSpPr>
              <a:stCxn id="41" idx="2"/>
              <a:endCxn id="56" idx="0"/>
            </p:cNvCxnSpPr>
            <p:nvPr/>
          </p:nvCxnSpPr>
          <p:spPr>
            <a:xfrm>
              <a:off x="7451812" y="386104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5148064" y="4509120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清除事务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796136" y="486916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58" idx="3"/>
            </p:cNvCxnSpPr>
            <p:nvPr/>
          </p:nvCxnSpPr>
          <p:spPr>
            <a:xfrm flipH="1" flipV="1">
              <a:off x="6516216" y="4689140"/>
              <a:ext cx="28803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2627784" y="494116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清除事务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284240" y="530120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5545057" y="1030112"/>
            <a:ext cx="4973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事务提交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根据日志信息修改数据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解除封锁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70821" y="5417083"/>
            <a:ext cx="4973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事务回滚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删除日志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  解除封锁</a:t>
            </a:r>
            <a:endParaRPr lang="en-US" altLang="zh-CN" sz="2000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系统设计与实现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客户端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基本结构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连接管理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操作代理：事务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数据操作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上下文管理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499992" y="968375"/>
            <a:ext cx="3168352" cy="2736304"/>
            <a:chOff x="4572000" y="1340768"/>
            <a:chExt cx="3168352" cy="2736304"/>
          </a:xfrm>
        </p:grpSpPr>
        <p:sp>
          <p:nvSpPr>
            <p:cNvPr id="25" name="矩形 24"/>
            <p:cNvSpPr/>
            <p:nvPr/>
          </p:nvSpPr>
          <p:spPr>
            <a:xfrm>
              <a:off x="4644008" y="3429000"/>
              <a:ext cx="3024336" cy="648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err="1" smtClean="0">
                  <a:solidFill>
                    <a:schemeClr val="tx1"/>
                  </a:solidFill>
                </a:rPr>
                <a:t>ConnectionManager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644008" y="2060848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smtClean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r>
                <a:rPr lang="en-US" altLang="zh-CN" b="0" dirty="0" err="1" smtClean="0">
                  <a:solidFill>
                    <a:schemeClr val="tx1"/>
                  </a:solidFill>
                </a:rPr>
                <a:t>ClientProxy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52120" y="2852936"/>
              <a:ext cx="100811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smtClean="0">
                  <a:solidFill>
                    <a:schemeClr val="tx1"/>
                  </a:solidFill>
                </a:rPr>
                <a:t>Packet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156176" y="2060848"/>
              <a:ext cx="1440160" cy="72008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err="1" smtClean="0">
                  <a:solidFill>
                    <a:schemeClr val="tx1"/>
                  </a:solidFill>
                </a:rPr>
                <a:t>TransactionClientProxy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644008" y="1340768"/>
              <a:ext cx="3024336" cy="648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err="1" smtClean="0">
                  <a:solidFill>
                    <a:schemeClr val="tx1"/>
                  </a:solidFill>
                </a:rPr>
                <a:t>ClientThreadContext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732240" y="2852936"/>
              <a:ext cx="100811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smtClean="0">
                  <a:solidFill>
                    <a:schemeClr val="tx1"/>
                  </a:solidFill>
                </a:rPr>
                <a:t>Packet</a:t>
              </a:r>
            </a:p>
            <a:p>
              <a:pPr algn="ctr"/>
              <a:r>
                <a:rPr lang="en-US" altLang="zh-CN" b="0" dirty="0" smtClean="0">
                  <a:solidFill>
                    <a:schemeClr val="tx1"/>
                  </a:solidFill>
                </a:rPr>
                <a:t>Reader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572000" y="2852936"/>
              <a:ext cx="1008112" cy="5040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 dirty="0" smtClean="0">
                  <a:solidFill>
                    <a:schemeClr val="tx1"/>
                  </a:solidFill>
                </a:rPr>
                <a:t>Packet</a:t>
              </a:r>
            </a:p>
            <a:p>
              <a:pPr algn="ctr"/>
              <a:r>
                <a:rPr lang="en-US" altLang="zh-CN" b="0" dirty="0" smtClean="0">
                  <a:solidFill>
                    <a:schemeClr val="tx1"/>
                  </a:solidFill>
                </a:rPr>
                <a:t>Writer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图片 3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68" y="4006585"/>
            <a:ext cx="3174365" cy="263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3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244" y="3855150"/>
            <a:ext cx="4356100" cy="323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64" y="3245206"/>
            <a:ext cx="5274310" cy="265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系统设计与实现</a:t>
            </a:r>
            <a:r>
              <a:rPr lang="en-US" altLang="zh-CN" dirty="0" smtClean="0"/>
              <a:t>– 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控制台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14" y="1077913"/>
            <a:ext cx="8001000" cy="5741987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JMX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监控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集群信息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数据信息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1260" y="968375"/>
            <a:ext cx="4649470" cy="295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0595" y="4322589"/>
            <a:ext cx="5274310" cy="247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4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背景 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事务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310562" cy="56276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一组序列化的读写操作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原子性、一致性、隔离性、持久性</a:t>
            </a:r>
          </a:p>
          <a:p>
            <a:r>
              <a:rPr lang="zh-CN" altLang="en-US" dirty="0" smtClean="0"/>
              <a:t>事务处理架构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在线事务处理</a:t>
            </a:r>
            <a:r>
              <a:rPr lang="en-US" altLang="zh-CN" dirty="0" smtClean="0"/>
              <a:t>(OLTP)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以事务为基本处理单位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强调正确性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实时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性需求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挑战：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高并发读写请求</a:t>
            </a:r>
            <a:endParaRPr lang="zh-CN" altLang="en-US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421854" y="304800"/>
            <a:ext cx="1861073" cy="6635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ltGray">
          <a:xfrm>
            <a:off x="1169043" y="3357256"/>
            <a:ext cx="1520369" cy="721887"/>
          </a:xfrm>
          <a:prstGeom prst="roundRect">
            <a:avLst>
              <a:gd name="adj" fmla="val 11921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0" dirty="0" smtClean="0">
                <a:solidFill>
                  <a:schemeClr val="tx1"/>
                </a:solidFill>
                <a:ea typeface="宋体" charset="-122"/>
              </a:rPr>
              <a:t>事务发起者</a:t>
            </a:r>
          </a:p>
          <a:p>
            <a:pPr algn="ctr"/>
            <a:r>
              <a:rPr lang="zh-CN" altLang="en-US" sz="1800" b="0" dirty="0" smtClean="0">
                <a:solidFill>
                  <a:schemeClr val="tx1"/>
                </a:solidFill>
                <a:ea typeface="宋体" charset="-122"/>
              </a:rPr>
              <a:t>（应用）</a:t>
            </a:r>
            <a:endParaRPr lang="en-US" altLang="zh-CN" sz="1800" b="0" dirty="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9" name="圆柱形 28"/>
          <p:cNvSpPr/>
          <p:nvPr/>
        </p:nvSpPr>
        <p:spPr>
          <a:xfrm>
            <a:off x="4081808" y="3636956"/>
            <a:ext cx="1136969" cy="1000125"/>
          </a:xfrm>
          <a:prstGeom prst="can">
            <a:avLst/>
          </a:prstGeom>
          <a:solidFill>
            <a:srgbClr val="698E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 smtClean="0">
                <a:solidFill>
                  <a:schemeClr val="tx1"/>
                </a:solidFill>
                <a:ea typeface="微软雅黑" pitchFamily="34" charset="-122"/>
              </a:rPr>
              <a:t>资源管理者</a:t>
            </a:r>
            <a:endParaRPr lang="en-US" altLang="zh-CN" b="0" dirty="0" smtClean="0">
              <a:solidFill>
                <a:schemeClr val="tx1"/>
              </a:solidFill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dirty="0" smtClean="0">
                <a:solidFill>
                  <a:schemeClr val="tx1"/>
                </a:solidFill>
                <a:ea typeface="微软雅黑" pitchFamily="34" charset="-122"/>
              </a:rPr>
              <a:t>(</a:t>
            </a:r>
            <a:r>
              <a:rPr lang="zh-CN" altLang="en-US" sz="1400" b="0" dirty="0" smtClean="0">
                <a:solidFill>
                  <a:schemeClr val="tx1"/>
                </a:solidFill>
                <a:ea typeface="微软雅黑" pitchFamily="34" charset="-122"/>
              </a:rPr>
              <a:t>数据存储</a:t>
            </a:r>
            <a:r>
              <a:rPr lang="en-US" altLang="zh-CN" sz="1400" b="0" dirty="0" smtClean="0">
                <a:solidFill>
                  <a:schemeClr val="tx1"/>
                </a:solidFill>
                <a:ea typeface="微软雅黑" pitchFamily="34" charset="-122"/>
              </a:rPr>
              <a:t>)</a:t>
            </a:r>
            <a:endParaRPr lang="zh-CN" altLang="en-US" sz="1400" b="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909686" y="2488821"/>
            <a:ext cx="1512168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事务管理器</a:t>
            </a:r>
          </a:p>
        </p:txBody>
      </p:sp>
      <p:cxnSp>
        <p:nvCxnSpPr>
          <p:cNvPr id="32" name="直接箭头连接符 31"/>
          <p:cNvCxnSpPr>
            <a:stCxn id="28" idx="3"/>
            <a:endCxn id="30" idx="1"/>
          </p:cNvCxnSpPr>
          <p:nvPr/>
        </p:nvCxnSpPr>
        <p:spPr bwMode="auto">
          <a:xfrm flipV="1">
            <a:off x="2689412" y="2704845"/>
            <a:ext cx="1220274" cy="101335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28" idx="3"/>
            <a:endCxn id="29" idx="2"/>
          </p:cNvCxnSpPr>
          <p:nvPr/>
        </p:nvCxnSpPr>
        <p:spPr bwMode="auto">
          <a:xfrm>
            <a:off x="2689412" y="3718200"/>
            <a:ext cx="1392396" cy="418819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stCxn id="30" idx="2"/>
            <a:endCxn id="29" idx="1"/>
          </p:cNvCxnSpPr>
          <p:nvPr/>
        </p:nvCxnSpPr>
        <p:spPr bwMode="auto">
          <a:xfrm flipH="1">
            <a:off x="4650293" y="2920869"/>
            <a:ext cx="15477" cy="71608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550114" y="3121223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start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89412" y="2920869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commit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3525" y="2704845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rollback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31537" y="3613806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read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56846" y="3771367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write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02193" y="3948405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delete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0" y="31212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事务保障协议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4572000" y="2920869"/>
            <a:ext cx="1" cy="69293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408220982"/>
      </p:ext>
    </p:extLst>
  </p:cSld>
  <p:clrMapOvr>
    <a:masterClrMapping/>
  </p:clrMapOvr>
  <p:transition advTm="9252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系统实验分析 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实验环境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389571" y="1077912"/>
          <a:ext cx="8178167" cy="2336619"/>
        </p:xfrm>
        <a:graphic>
          <a:graphicData uri="http://schemas.openxmlformats.org/presentationml/2006/ole">
            <p:oleObj spid="_x0000_s110594" name="Visio" r:id="rId4" imgW="9809100" imgH="2795498" progId="Visio.Drawing.11">
              <p:embed/>
            </p:oleObj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7121" y="3611301"/>
            <a:ext cx="4726444" cy="320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4035" y="3622860"/>
            <a:ext cx="4477530" cy="24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 bwMode="auto">
          <a:xfrm>
            <a:off x="4699323" y="3414531"/>
            <a:ext cx="0" cy="3443469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0067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系统实验分析 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基本测试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单节点数据网格 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单点下无分布式事务，内存有限，但性能最好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用户基本上能发挥数据库的处理能力，因为随着并发用户的增加，数据库的响应时间在递增，吞吐量基本不变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当用户数大于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400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时，其吞吐量出现下降，数据库基本处于过载状态；当用户数量小于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400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时，响应时间一直增大，但吞吐量基本不变，说明有</a:t>
            </a:r>
            <a:r>
              <a:rPr lang="zh-CN" altLang="zh-CN" sz="2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大量的应用请求在等待数据库处理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受限于磁盘速度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并发用户小于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300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时，网格吞吐量现行增长。处理能力约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倍。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9748" name="图片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896" y="1614538"/>
            <a:ext cx="3754257" cy="2413451"/>
          </a:xfrm>
          <a:prstGeom prst="rect">
            <a:avLst/>
          </a:prstGeom>
          <a:noFill/>
        </p:spPr>
      </p:pic>
      <p:pic>
        <p:nvPicPr>
          <p:cNvPr id="159747" name="图片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1418" y="1614538"/>
            <a:ext cx="3754257" cy="2413451"/>
          </a:xfrm>
          <a:prstGeom prst="rect">
            <a:avLst/>
          </a:prstGeom>
          <a:noFill/>
        </p:spPr>
      </p:pic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056" tIns="76176" rIns="9144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8896" y="161453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点击率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21418" y="1614538"/>
            <a:ext cx="1394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响应时间</a:t>
            </a:r>
            <a:r>
              <a:rPr lang="en-US" altLang="zh-CN" dirty="0" smtClean="0"/>
              <a:t>(ms)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67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系统实验分析 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数据网格不同规模测试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数据量不变，网格规模由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个增长到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节点多，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5-6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个，数据分散，分布式事务多，性能低。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规模一定，吞吐量先增后稳定。节点越少，越早达到瓶颈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小规模在并发数量少时有较好的处理能力，如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个或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个节点是在并发量小于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300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时比较优秀，但是并发量多于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300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用户时，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个节点规模表现的更加好。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在同样数据量不同并发量下，最优的内存数据网格规模数量不同，需要根据实际情况选择</a:t>
            </a:r>
            <a:r>
              <a:rPr lang="zh-CN" altLang="zh-CN" sz="2000" kern="120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056" tIns="76176" rIns="9144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271" y="151377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点击率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1527858" y="1667665"/>
          <a:ext cx="5162309" cy="256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067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系统实验分析 </a:t>
            </a:r>
            <a:r>
              <a:rPr lang="en-US" altLang="zh-CN" dirty="0" smtClean="0"/>
              <a:t>–</a:t>
            </a:r>
            <a:r>
              <a:rPr lang="zh-CN" altLang="en-US" sz="2800" dirty="0" smtClean="0"/>
              <a:t>扩展性测试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1-6</a:t>
            </a:r>
            <a:r>
              <a:rPr lang="zh-CN" altLang="en-US" dirty="0" smtClean="0"/>
              <a:t>个节点，每增加一个节点，增加</a:t>
            </a:r>
            <a:r>
              <a:rPr lang="en-US" altLang="zh-CN" dirty="0" smtClean="0"/>
              <a:t>100EB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响应时间相对稳定，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2-6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节点规模均在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40ms-50ms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之间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吞吐量前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个节点近似线性，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个节点时下降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与前图场景比较，</a:t>
            </a:r>
            <a:r>
              <a:rPr lang="en-US" altLang="zh-CN" sz="2000" kern="12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个节点在处理</a:t>
            </a:r>
            <a:r>
              <a:rPr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N*100</a:t>
            </a:r>
            <a:r>
              <a:rPr lang="zh-CN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的并发用户请求时</a:t>
            </a:r>
            <a:r>
              <a:rPr lang="zh-CN" altLang="en-US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性能更好，同等规模同等并发数据量越大则分布式事务越少，性能优</a:t>
            </a:r>
            <a:endParaRPr lang="en-US" altLang="zh-CN" sz="20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056" tIns="76176" rIns="9144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1320261" y="1527858"/>
          <a:ext cx="5566676" cy="306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067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White">
          <a:xfrm>
            <a:off x="2987824" y="2222339"/>
            <a:ext cx="3312368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85557" y="3148314"/>
            <a:ext cx="7856537" cy="361950"/>
          </a:xfrm>
          <a:noFill/>
          <a:ln/>
        </p:spPr>
        <p:txBody>
          <a:bodyPr/>
          <a:lstStyle/>
          <a:p>
            <a:r>
              <a:rPr lang="zh-CN" altLang="en-US" sz="3600" dirty="0" smtClean="0">
                <a:ea typeface="宋体" charset="-122"/>
              </a:rPr>
              <a:t>请诸位老师批评指正！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0844" y="2222339"/>
            <a:ext cx="1215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ea typeface="宋体" charset="-122"/>
              </a:rPr>
              <a:t>谢谢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服务器端</a:t>
            </a:r>
            <a:r>
              <a:rPr lang="en-US" altLang="zh-CN" dirty="0" smtClean="0"/>
              <a:t>– </a:t>
            </a:r>
            <a:r>
              <a:rPr lang="zh-CN" altLang="en-US" sz="2400" dirty="0" smtClean="0"/>
              <a:t>事务保障机制</a:t>
            </a:r>
            <a:endParaRPr lang="zh-CN" altLang="en-US" dirty="0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231494" y="1145894"/>
            <a:ext cx="5186363" cy="477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Object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txnalPut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(String name, Object key, 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 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ThreadContext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threadContext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ThreadContext.get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TransactionImpl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threadContext.getTransaction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if 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!= null) {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事务显示调用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request.setBooleanRequest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if (!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txn.has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(name, key)) </a:t>
            </a:r>
            <a:r>
              <a:rPr lang="en-US" altLang="zh-CN" sz="1600" b="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{//</a:t>
            </a:r>
            <a:r>
              <a:rPr lang="zh-CN" altLang="en-US" sz="1600" b="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封锁</a:t>
            </a:r>
            <a:endParaRPr lang="en-US" altLang="zh-CN" sz="1600" b="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MPrepare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prepare = new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MPrepare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txn.getTxnId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());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boolean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locked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prepare.prepare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(name, key);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if (!locked)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throwTxTimeoutException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(key);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return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Boolean.TRUE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} else {</a:t>
            </a:r>
            <a:r>
              <a:rPr lang="en-US" altLang="zh-CN" sz="1600" b="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b="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事务隐示调用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request.txnId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txnId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request.setObjectRequest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Object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returnObject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getResultFromCMap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(name, key);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return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returnObject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6516" y="1851321"/>
            <a:ext cx="5274310" cy="297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背景 </a:t>
            </a:r>
            <a:r>
              <a:rPr lang="en-US" altLang="zh-CN" dirty="0" smtClean="0">
                <a:solidFill>
                  <a:srgbClr val="336699"/>
                </a:solidFill>
              </a:rPr>
              <a:t>–</a:t>
            </a:r>
            <a:r>
              <a:rPr lang="zh-CN" altLang="en-US" sz="2800" dirty="0" smtClean="0">
                <a:latin typeface="+mj-ea"/>
              </a:rPr>
              <a:t>在线事务处理应用传统运行环境</a:t>
            </a:r>
            <a:endParaRPr lang="zh-CN" altLang="en-US" sz="2800" dirty="0">
              <a:latin typeface="+mj-ea"/>
            </a:endParaRPr>
          </a:p>
        </p:txBody>
      </p:sp>
      <p:sp>
        <p:nvSpPr>
          <p:cNvPr id="8" name="圆角矩形 7"/>
          <p:cNvSpPr/>
          <p:nvPr/>
        </p:nvSpPr>
        <p:spPr bwMode="gray">
          <a:xfrm>
            <a:off x="6600204" y="2139206"/>
            <a:ext cx="1296144" cy="113682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Distributed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Cache</a:t>
            </a:r>
          </a:p>
        </p:txBody>
      </p:sp>
      <p:sp>
        <p:nvSpPr>
          <p:cNvPr id="9" name="Line 85"/>
          <p:cNvSpPr>
            <a:spLocks noChangeShapeType="1"/>
          </p:cNvSpPr>
          <p:nvPr/>
        </p:nvSpPr>
        <p:spPr bwMode="auto">
          <a:xfrm flipV="1">
            <a:off x="5285446" y="2643262"/>
            <a:ext cx="1314758" cy="411103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5"/>
          <p:cNvSpPr>
            <a:spLocks noChangeShapeType="1"/>
          </p:cNvSpPr>
          <p:nvPr/>
        </p:nvSpPr>
        <p:spPr bwMode="auto">
          <a:xfrm flipV="1">
            <a:off x="5285446" y="2780928"/>
            <a:ext cx="1302778" cy="1368152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>
            <a:off x="5298146" y="4208590"/>
            <a:ext cx="1662098" cy="378887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5"/>
          <p:cNvSpPr>
            <a:spLocks noChangeShapeType="1"/>
          </p:cNvSpPr>
          <p:nvPr/>
        </p:nvSpPr>
        <p:spPr bwMode="auto">
          <a:xfrm>
            <a:off x="5285446" y="2690941"/>
            <a:ext cx="1602790" cy="1752521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97942" y="1779716"/>
            <a:ext cx="970202" cy="1585912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Server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" name="矩形 56"/>
          <p:cNvSpPr>
            <a:spLocks noChangeArrowheads="1"/>
          </p:cNvSpPr>
          <p:nvPr/>
        </p:nvSpPr>
        <p:spPr bwMode="auto">
          <a:xfrm>
            <a:off x="4523051" y="5230941"/>
            <a:ext cx="1500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800">
                <a:latin typeface="Franklin Gothic Book" pitchFamily="34" charset="0"/>
                <a:ea typeface="黑体" pitchFamily="2" charset="-122"/>
                <a:cs typeface="Times New Roman" pitchFamily="18" charset="0"/>
              </a:rPr>
              <a:t>Business</a:t>
            </a:r>
          </a:p>
          <a:p>
            <a:pPr algn="ctr"/>
            <a:r>
              <a:rPr lang="en-US" altLang="zh-CN" sz="1800">
                <a:latin typeface="Franklin Gothic Book" pitchFamily="34" charset="0"/>
                <a:ea typeface="黑体" pitchFamily="2" charset="-122"/>
                <a:cs typeface="Times New Roman" pitchFamily="18" charset="0"/>
              </a:rPr>
              <a:t> Tier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10642" y="3510091"/>
            <a:ext cx="957502" cy="1584325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Server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7" name="Line 85"/>
          <p:cNvSpPr>
            <a:spLocks noChangeShapeType="1"/>
          </p:cNvSpPr>
          <p:nvPr/>
        </p:nvSpPr>
        <p:spPr bwMode="auto">
          <a:xfrm>
            <a:off x="4178804" y="2208341"/>
            <a:ext cx="719138" cy="509587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5"/>
          <p:cNvSpPr>
            <a:spLocks noChangeShapeType="1"/>
          </p:cNvSpPr>
          <p:nvPr/>
        </p:nvSpPr>
        <p:spPr bwMode="auto">
          <a:xfrm>
            <a:off x="4178804" y="2922716"/>
            <a:ext cx="719138" cy="11112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85"/>
          <p:cNvSpPr>
            <a:spLocks noChangeShapeType="1"/>
          </p:cNvSpPr>
          <p:nvPr/>
        </p:nvSpPr>
        <p:spPr bwMode="auto">
          <a:xfrm>
            <a:off x="4178804" y="3779966"/>
            <a:ext cx="719138" cy="161925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5"/>
          <p:cNvSpPr>
            <a:spLocks noChangeShapeType="1"/>
          </p:cNvSpPr>
          <p:nvPr/>
        </p:nvSpPr>
        <p:spPr bwMode="auto">
          <a:xfrm flipV="1">
            <a:off x="4194679" y="4302253"/>
            <a:ext cx="703263" cy="334963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348738" y="1781303"/>
            <a:ext cx="1024938" cy="571500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Web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Server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48738" y="2690941"/>
            <a:ext cx="1024938" cy="571500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Web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Server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48738" y="3579941"/>
            <a:ext cx="1024938" cy="571500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Web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Server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48738" y="4526091"/>
            <a:ext cx="1024938" cy="571500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Web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Server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25" name="Picture 79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727" y="2541716"/>
            <a:ext cx="455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0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727" y="3398966"/>
            <a:ext cx="455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79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202" y="4175253"/>
            <a:ext cx="455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0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602" y="4327653"/>
            <a:ext cx="455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Line 85"/>
          <p:cNvSpPr>
            <a:spLocks noChangeShapeType="1"/>
          </p:cNvSpPr>
          <p:nvPr/>
        </p:nvSpPr>
        <p:spPr bwMode="auto">
          <a:xfrm>
            <a:off x="1890352" y="2870328"/>
            <a:ext cx="500063" cy="52388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85"/>
          <p:cNvSpPr>
            <a:spLocks noChangeShapeType="1"/>
          </p:cNvSpPr>
          <p:nvPr/>
        </p:nvSpPr>
        <p:spPr bwMode="auto">
          <a:xfrm flipV="1">
            <a:off x="1890352" y="3637091"/>
            <a:ext cx="500063" cy="71437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85"/>
          <p:cNvSpPr>
            <a:spLocks noChangeShapeType="1"/>
          </p:cNvSpPr>
          <p:nvPr/>
        </p:nvSpPr>
        <p:spPr bwMode="auto">
          <a:xfrm flipV="1">
            <a:off x="1961790" y="4208591"/>
            <a:ext cx="428625" cy="357187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85"/>
          <p:cNvSpPr>
            <a:spLocks noChangeShapeType="1"/>
          </p:cNvSpPr>
          <p:nvPr/>
        </p:nvSpPr>
        <p:spPr bwMode="auto">
          <a:xfrm>
            <a:off x="1890352" y="2279778"/>
            <a:ext cx="571500" cy="428625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85"/>
          <p:cNvSpPr>
            <a:spLocks noChangeShapeType="1"/>
          </p:cNvSpPr>
          <p:nvPr/>
        </p:nvSpPr>
        <p:spPr bwMode="auto">
          <a:xfrm flipV="1">
            <a:off x="2562925" y="2208341"/>
            <a:ext cx="785813" cy="500062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V="1">
            <a:off x="2634363" y="2994153"/>
            <a:ext cx="714375" cy="71438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85"/>
          <p:cNvSpPr>
            <a:spLocks noChangeShapeType="1"/>
          </p:cNvSpPr>
          <p:nvPr/>
        </p:nvSpPr>
        <p:spPr bwMode="auto">
          <a:xfrm>
            <a:off x="2634363" y="3779966"/>
            <a:ext cx="714375" cy="71437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85"/>
          <p:cNvSpPr>
            <a:spLocks noChangeShapeType="1"/>
          </p:cNvSpPr>
          <p:nvPr/>
        </p:nvSpPr>
        <p:spPr bwMode="auto">
          <a:xfrm>
            <a:off x="2634363" y="4351466"/>
            <a:ext cx="714375" cy="214312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圆柱形 36"/>
          <p:cNvSpPr/>
          <p:nvPr/>
        </p:nvSpPr>
        <p:spPr>
          <a:xfrm>
            <a:off x="6888236" y="4083422"/>
            <a:ext cx="785812" cy="1000125"/>
          </a:xfrm>
          <a:prstGeom prst="can">
            <a:avLst/>
          </a:prstGeom>
          <a:solidFill>
            <a:srgbClr val="698E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ea typeface="微软雅黑" pitchFamily="34" charset="-122"/>
              </a:rPr>
              <a:t>DB</a:t>
            </a:r>
            <a:endParaRPr lang="zh-CN" alt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38" name="矩形 55"/>
          <p:cNvSpPr>
            <a:spLocks noChangeArrowheads="1"/>
          </p:cNvSpPr>
          <p:nvPr/>
        </p:nvSpPr>
        <p:spPr bwMode="auto">
          <a:xfrm>
            <a:off x="3098906" y="5211891"/>
            <a:ext cx="1500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800" dirty="0">
                <a:latin typeface="Franklin Gothic Book" pitchFamily="34" charset="0"/>
                <a:ea typeface="黑体" pitchFamily="2" charset="-122"/>
                <a:cs typeface="Times New Roman" pitchFamily="18" charset="0"/>
              </a:rPr>
              <a:t>Presentation Tier</a:t>
            </a:r>
          </a:p>
        </p:txBody>
      </p:sp>
      <p:pic>
        <p:nvPicPr>
          <p:cNvPr id="39" name="Picture 80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002" y="4480053"/>
            <a:ext cx="455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0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390" y="1755903"/>
            <a:ext cx="4556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矩形 83"/>
          <p:cNvSpPr>
            <a:spLocks noChangeArrowheads="1"/>
          </p:cNvSpPr>
          <p:nvPr/>
        </p:nvSpPr>
        <p:spPr bwMode="auto">
          <a:xfrm>
            <a:off x="1274402" y="5337303"/>
            <a:ext cx="1500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800">
                <a:latin typeface="Franklin Gothic Book" pitchFamily="34" charset="0"/>
                <a:ea typeface="黑体" pitchFamily="2" charset="-122"/>
                <a:cs typeface="Times New Roman" pitchFamily="18" charset="0"/>
              </a:rPr>
              <a:t>Clients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390415" y="2503616"/>
            <a:ext cx="714375" cy="2000250"/>
          </a:xfrm>
          <a:prstGeom prst="roundRect">
            <a:avLst>
              <a:gd name="adj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LB</a:t>
            </a:r>
            <a:endParaRPr lang="zh-CN" altLang="en-US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3" name="矩形 57"/>
          <p:cNvSpPr>
            <a:spLocks noChangeArrowheads="1"/>
          </p:cNvSpPr>
          <p:nvPr/>
        </p:nvSpPr>
        <p:spPr bwMode="auto">
          <a:xfrm>
            <a:off x="6528196" y="5163542"/>
            <a:ext cx="15001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Franklin Gothic Book" pitchFamily="34" charset="0"/>
                <a:ea typeface="黑体" pitchFamily="2" charset="-122"/>
                <a:cs typeface="Times New Roman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Franklin Gothic Book" pitchFamily="34" charset="0"/>
                <a:ea typeface="黑体" pitchFamily="2" charset="-122"/>
                <a:cs typeface="Times New Roman" pitchFamily="18" charset="0"/>
              </a:rPr>
              <a:t> Tier</a:t>
            </a:r>
          </a:p>
        </p:txBody>
      </p:sp>
      <p:sp>
        <p:nvSpPr>
          <p:cNvPr id="44" name="矩形标注 43"/>
          <p:cNvSpPr/>
          <p:nvPr/>
        </p:nvSpPr>
        <p:spPr bwMode="auto">
          <a:xfrm>
            <a:off x="2562925" y="1105077"/>
            <a:ext cx="2161061" cy="1034129"/>
          </a:xfrm>
          <a:prstGeom prst="wedgeRectCallout">
            <a:avLst>
              <a:gd name="adj1" fmla="val -43339"/>
              <a:gd name="adj2" fmla="val 86101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应用服务器集群：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提高并发处理能力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加大对后端压力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矩形标注 44"/>
          <p:cNvSpPr/>
          <p:nvPr/>
        </p:nvSpPr>
        <p:spPr bwMode="auto">
          <a:xfrm>
            <a:off x="6528196" y="118911"/>
            <a:ext cx="2615803" cy="1698927"/>
          </a:xfrm>
          <a:prstGeom prst="wedgeRectCallout">
            <a:avLst>
              <a:gd name="adj1" fmla="val -43339"/>
              <a:gd name="adj2" fmla="val 67024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分布式缓存：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提高读数据速度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高可靠状态管理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应用逻辑复杂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对于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并发写操作</a:t>
            </a: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无用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标注 45"/>
          <p:cNvSpPr/>
          <p:nvPr/>
        </p:nvSpPr>
        <p:spPr bwMode="auto">
          <a:xfrm>
            <a:off x="6982939" y="2795799"/>
            <a:ext cx="2161061" cy="1366528"/>
          </a:xfrm>
          <a:prstGeom prst="wedgeRectCallout">
            <a:avLst>
              <a:gd name="adj1" fmla="val -43339"/>
              <a:gd name="adj2" fmla="val 86101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磁盘读写速度慢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分库分表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反范式化设计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144000">
              <a:spcBef>
                <a:spcPct val="20000"/>
              </a:spcBef>
              <a:buClr>
                <a:srgbClr val="FF3300"/>
              </a:buClr>
              <a:buSzPct val="75000"/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主键查询</a:t>
            </a:r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系统？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ltGray">
          <a:xfrm>
            <a:off x="21071" y="2793461"/>
            <a:ext cx="9122928" cy="10001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shade val="8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4000" b="0" dirty="0" smtClean="0">
                <a:solidFill>
                  <a:schemeClr val="bg1"/>
                </a:solidFill>
                <a:ea typeface="宋体" charset="-122"/>
              </a:rPr>
              <a:t>如何提高系统对写操作的处理能力？</a:t>
            </a:r>
            <a:endParaRPr lang="zh-CN" altLang="en-US" sz="4000" b="0" dirty="0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86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48040" y="1300602"/>
            <a:ext cx="7390964" cy="4136120"/>
            <a:chOff x="534507" y="1295735"/>
            <a:chExt cx="7390964" cy="4136120"/>
          </a:xfrm>
        </p:grpSpPr>
        <p:sp>
          <p:nvSpPr>
            <p:cNvPr id="17" name="圆角矩形 16"/>
            <p:cNvSpPr/>
            <p:nvPr/>
          </p:nvSpPr>
          <p:spPr>
            <a:xfrm>
              <a:off x="534507" y="1545655"/>
              <a:ext cx="970202" cy="1585912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App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Server</a:t>
              </a:r>
              <a:endParaRPr lang="zh-CN" altLang="en-US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47207" y="3276030"/>
              <a:ext cx="957502" cy="1584325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App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Server</a:t>
              </a:r>
              <a:endParaRPr lang="zh-CN" altLang="en-US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5" name="圆柱形 24"/>
            <p:cNvSpPr/>
            <p:nvPr/>
          </p:nvSpPr>
          <p:spPr>
            <a:xfrm>
              <a:off x="7139659" y="2493504"/>
              <a:ext cx="785812" cy="1000125"/>
            </a:xfrm>
            <a:prstGeom prst="can">
              <a:avLst/>
            </a:prstGeom>
            <a:solidFill>
              <a:srgbClr val="698ED9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/>
                  </a:solidFill>
                  <a:ea typeface="微软雅黑" pitchFamily="34" charset="-122"/>
                </a:rPr>
                <a:t>DB</a:t>
              </a:r>
              <a:endParaRPr lang="zh-CN" altLang="en-US" sz="140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22744" y="4253973"/>
              <a:ext cx="763929" cy="425278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Client</a:t>
              </a:r>
              <a:endParaRPr lang="zh-CN" altLang="en-US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22744" y="2568289"/>
              <a:ext cx="763929" cy="425278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Client</a:t>
              </a:r>
              <a:endParaRPr lang="zh-CN" altLang="en-US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040798" y="2775967"/>
              <a:ext cx="1373733" cy="571500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In-memory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Data Grid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727664" y="1295735"/>
              <a:ext cx="1373733" cy="571500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In-memory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Data Grid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321011" y="4860355"/>
              <a:ext cx="1373733" cy="571500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In-memory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Data Grid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840145" y="1437155"/>
              <a:ext cx="1373733" cy="571500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In-memory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Data Grid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234760" y="4288855"/>
              <a:ext cx="1373733" cy="571500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In-memory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Data Grid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249219" y="3682473"/>
              <a:ext cx="1373733" cy="571500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cs typeface="Times New Roman" pitchFamily="18" charset="0"/>
                </a:rPr>
                <a:t>In-memory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Data Grid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1886673" y="1545655"/>
              <a:ext cx="840991" cy="1230312"/>
            </a:xfrm>
            <a:prstGeom prst="line">
              <a:avLst/>
            </a:prstGeom>
            <a:noFill/>
            <a:ln w="44450">
              <a:solidFill>
                <a:srgbClr val="80808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1886673" y="4393500"/>
              <a:ext cx="348087" cy="285750"/>
            </a:xfrm>
            <a:prstGeom prst="line">
              <a:avLst/>
            </a:prstGeom>
            <a:noFill/>
            <a:ln w="44450">
              <a:solidFill>
                <a:srgbClr val="80808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449016" y="2626736"/>
              <a:ext cx="690643" cy="7336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itchFamily="2" charset="2"/>
                <a:buChar char="p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234760" y="1295735"/>
              <a:ext cx="4131316" cy="3960589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研究对象</a:t>
            </a:r>
            <a:r>
              <a:rPr lang="en-US" altLang="zh-CN" dirty="0" smtClean="0">
                <a:solidFill>
                  <a:srgbClr val="336699"/>
                </a:solidFill>
              </a:rPr>
              <a:t>– </a:t>
            </a:r>
            <a:r>
              <a:rPr lang="zh-CN" altLang="en-US" sz="2800" dirty="0" smtClean="0">
                <a:latin typeface="+mj-ea"/>
              </a:rPr>
              <a:t>内存数据网格</a:t>
            </a:r>
            <a:r>
              <a:rPr lang="en-US" altLang="zh-CN" sz="4000" dirty="0" smtClean="0">
                <a:latin typeface="+mj-ea"/>
              </a:rPr>
              <a:t> 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841717" y="2197062"/>
            <a:ext cx="224408" cy="2244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69709" y="2629110"/>
            <a:ext cx="224408" cy="2244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69709" y="2413086"/>
            <a:ext cx="224408" cy="2244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81677" y="2413086"/>
            <a:ext cx="224408" cy="2244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473293" y="2629110"/>
            <a:ext cx="224408" cy="2244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7197670" y="3808512"/>
            <a:ext cx="151216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单数据事务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7197670" y="4528592"/>
            <a:ext cx="151216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局部事务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7197670" y="5248672"/>
            <a:ext cx="151216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分布式事务</a:t>
            </a:r>
          </a:p>
        </p:txBody>
      </p:sp>
      <p:sp>
        <p:nvSpPr>
          <p:cNvPr id="14" name="矩形 13"/>
          <p:cNvSpPr/>
          <p:nvPr/>
        </p:nvSpPr>
        <p:spPr>
          <a:xfrm>
            <a:off x="6436948" y="1123198"/>
            <a:ext cx="21387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800" dirty="0" smtClean="0"/>
              <a:t>  键值对数据模型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dirty="0" smtClean="0"/>
              <a:t>  数据分布存储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rgbClr val="FF0000"/>
                </a:solidFill>
              </a:rPr>
              <a:t>  事务保障机制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75355" y="5937813"/>
            <a:ext cx="1834483" cy="432048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tx1"/>
                </a:solidFill>
                <a:latin typeface="Arial" charset="0"/>
              </a:rPr>
              <a:t>隐式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</a:rPr>
              <a:t>显式调用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7197E-6 L 0.24254 -0.131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2137E-6 L 0.25053 -0.1632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8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33438 -0.163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6244E-6 L 0.25053 -0.194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9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6244E-6 L 0.52413 0.1639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2" grpId="0" animBg="1"/>
      <p:bldP spid="23" grpId="0" animBg="1"/>
      <p:bldP spid="2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相关工作综述 </a:t>
            </a:r>
            <a:r>
              <a:rPr lang="en-US" altLang="zh-CN" dirty="0" smtClean="0">
                <a:solidFill>
                  <a:srgbClr val="336699"/>
                </a:solidFill>
              </a:rPr>
              <a:t>– </a:t>
            </a:r>
            <a:r>
              <a:rPr lang="zh-CN" altLang="en-US" sz="2800" dirty="0" smtClean="0"/>
              <a:t>数据库领域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事务保障机制基本内容</a:t>
            </a:r>
            <a:endParaRPr lang="en-US" altLang="zh-CN" dirty="0" smtClean="0"/>
          </a:p>
          <a:p>
            <a:pPr lvl="1"/>
            <a:r>
              <a:rPr lang="zh-CN" altLang="en-US" dirty="0">
                <a:ea typeface="宋体" pitchFamily="2" charset="-122"/>
              </a:rPr>
              <a:t>事务保障协议：两阶段封锁协议、两阶段提交协议、乐观提交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并发控制方法：悲观锁、乐观锁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多版本并发控制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H-</a:t>
            </a:r>
            <a:r>
              <a:rPr lang="en-US" altLang="zh-CN" dirty="0" err="1" smtClean="0">
                <a:ea typeface="宋体" pitchFamily="2" charset="-122"/>
              </a:rPr>
              <a:t>Store@</a:t>
            </a:r>
            <a:r>
              <a:rPr lang="en-US" altLang="zh-CN" dirty="0" err="1" smtClean="0">
                <a:solidFill>
                  <a:srgbClr val="0070C0"/>
                </a:solidFill>
                <a:ea typeface="宋体" pitchFamily="2" charset="-122"/>
              </a:rPr>
              <a:t>MIT,Brown,Yale</a:t>
            </a:r>
            <a:r>
              <a:rPr lang="en-US" altLang="zh-CN" dirty="0" smtClean="0">
                <a:ea typeface="宋体" pitchFamily="2" charset="-122"/>
              </a:rPr>
              <a:t>(SIGMOD’08,10,12)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以预加载存储过程为基本处理单元，内存实现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2PC</a:t>
            </a:r>
            <a:r>
              <a:rPr lang="zh-CN" altLang="en-US" dirty="0">
                <a:ea typeface="宋体" pitchFamily="2" charset="-122"/>
              </a:rPr>
              <a:t>协调分布式事务，优化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并发控制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数据迁移减小分布式事务发生的可能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 smtClean="0"/>
              <a:t>Calvin@</a:t>
            </a:r>
            <a:r>
              <a:rPr lang="en-US" altLang="zh-CN" dirty="0" err="1" smtClean="0">
                <a:solidFill>
                  <a:srgbClr val="0070C0"/>
                </a:solidFill>
                <a:ea typeface="宋体" pitchFamily="2" charset="-122"/>
              </a:rPr>
              <a:t>Yale</a:t>
            </a:r>
            <a:r>
              <a:rPr lang="en-US" altLang="zh-CN" dirty="0" smtClean="0">
                <a:ea typeface="宋体" pitchFamily="2" charset="-122"/>
              </a:rPr>
              <a:t>(SIGMOD’ 12)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磁盘存储，分布式数据库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放弃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并发控制</a:t>
            </a:r>
            <a:r>
              <a:rPr lang="zh-CN" altLang="en-US" dirty="0" smtClean="0">
                <a:ea typeface="宋体" pitchFamily="2" charset="-122"/>
              </a:rPr>
              <a:t>策略，全局操作排序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Granola@</a:t>
            </a:r>
            <a:r>
              <a:rPr lang="en-US" altLang="zh-CN" dirty="0" err="1" smtClean="0">
                <a:solidFill>
                  <a:srgbClr val="0070C0"/>
                </a:solidFill>
                <a:ea typeface="宋体" pitchFamily="2" charset="-122"/>
              </a:rPr>
              <a:t>MIT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(USENIX’ 12)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预先对事务分类，对特定事务避免锁操作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2PC</a:t>
            </a:r>
            <a:r>
              <a:rPr lang="zh-CN" altLang="en-US" dirty="0">
                <a:ea typeface="宋体" pitchFamily="2" charset="-122"/>
              </a:rPr>
              <a:t>协调分布式事务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http://gemsres.com/photos/story/res/43755/fig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680" y="3079184"/>
            <a:ext cx="2880320" cy="225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79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968"/>
            <a:ext cx="8001000" cy="663575"/>
          </a:xfrm>
        </p:spPr>
        <p:txBody>
          <a:bodyPr/>
          <a:lstStyle/>
          <a:p>
            <a:r>
              <a:rPr lang="zh-CN" altLang="en-US" dirty="0" smtClean="0"/>
              <a:t>相关工作综述 </a:t>
            </a:r>
            <a:r>
              <a:rPr lang="en-US" altLang="zh-CN" dirty="0" smtClean="0">
                <a:solidFill>
                  <a:srgbClr val="336699"/>
                </a:solidFill>
              </a:rPr>
              <a:t>– </a:t>
            </a:r>
            <a:r>
              <a:rPr lang="en-US" altLang="zh-CN" sz="2800" dirty="0" err="1" smtClean="0"/>
              <a:t>NoSQL</a:t>
            </a:r>
            <a:r>
              <a:rPr lang="zh-CN" altLang="en-US" sz="2800" dirty="0" smtClean="0"/>
              <a:t>系统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159" y="1180618"/>
            <a:ext cx="8458200" cy="4876800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G-</a:t>
            </a:r>
            <a:r>
              <a:rPr lang="en-US" altLang="zh-CN" sz="2400" dirty="0" err="1">
                <a:solidFill>
                  <a:schemeClr val="tx1"/>
                </a:solidFill>
                <a:cs typeface="+mn-cs"/>
              </a:rPr>
              <a:t>Store@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  <a:cs typeface="+mn-cs"/>
              </a:rPr>
              <a:t>UCSB(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SoCC’10)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迁移数据到同一节点，适用于长</a:t>
            </a:r>
            <a:r>
              <a:rPr lang="zh-CN" altLang="en-US" dirty="0" smtClean="0">
                <a:ea typeface="宋体" pitchFamily="2" charset="-122"/>
              </a:rPr>
              <a:t>事务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无分布式事务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dirty="0" smtClean="0"/>
              <a:t>Cloud-TM</a:t>
            </a:r>
            <a:r>
              <a:rPr lang="en-US" altLang="zh-CN" dirty="0" smtClean="0">
                <a:ea typeface="宋体" pitchFamily="2" charset="-122"/>
              </a:rPr>
              <a:t>@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INESC-ID</a:t>
            </a:r>
            <a:r>
              <a:rPr lang="en-US" altLang="zh-CN" dirty="0" smtClean="0">
                <a:ea typeface="宋体" pitchFamily="2" charset="-122"/>
              </a:rPr>
              <a:t>(Middleware’10 ’11)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全复制</a:t>
            </a:r>
            <a:r>
              <a:rPr lang="zh-CN" altLang="en-US" dirty="0" smtClean="0">
                <a:ea typeface="宋体" pitchFamily="2" charset="-122"/>
              </a:rPr>
              <a:t>模式，动态选择提交协议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采用</a:t>
            </a:r>
            <a:r>
              <a:rPr lang="zh-CN" altLang="en-US" dirty="0">
                <a:ea typeface="宋体" pitchFamily="2" charset="-122"/>
              </a:rPr>
              <a:t>全局有序广播，适用于小规模</a:t>
            </a:r>
            <a:r>
              <a:rPr lang="zh-CN" altLang="en-US" dirty="0" smtClean="0">
                <a:ea typeface="宋体" pitchFamily="2" charset="-122"/>
              </a:rPr>
              <a:t>集群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Scatter@</a:t>
            </a:r>
            <a:r>
              <a:rPr lang="en-US" altLang="zh-CN" dirty="0" err="1" smtClean="0">
                <a:ea typeface="宋体" pitchFamily="2" charset="-122"/>
                <a:hlinkClick r:id="rId3"/>
              </a:rPr>
              <a:t>Washington</a:t>
            </a:r>
            <a:r>
              <a:rPr lang="en-US" altLang="zh-CN" dirty="0" smtClean="0">
                <a:ea typeface="宋体" pitchFamily="2" charset="-122"/>
              </a:rPr>
              <a:t>(SOSP’09)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两级拓扑结构，分别运行</a:t>
            </a:r>
            <a:r>
              <a:rPr lang="en-US" altLang="zh-CN" dirty="0" smtClean="0">
                <a:ea typeface="宋体" pitchFamily="2" charset="-122"/>
              </a:rPr>
              <a:t>PAXOS</a:t>
            </a:r>
            <a:r>
              <a:rPr lang="zh-CN" altLang="en-US" dirty="0" smtClean="0">
                <a:ea typeface="宋体" pitchFamily="2" charset="-122"/>
              </a:rPr>
              <a:t>协议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可在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组内</a:t>
            </a:r>
            <a:r>
              <a:rPr lang="zh-CN" altLang="en-US" dirty="0" smtClean="0">
                <a:ea typeface="宋体" pitchFamily="2" charset="-122"/>
              </a:rPr>
              <a:t>支持事务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/>
              <a:t>CloudTPS</a:t>
            </a:r>
            <a:r>
              <a:rPr lang="en-US" altLang="zh-CN" dirty="0" err="1" smtClean="0">
                <a:ea typeface="宋体" pitchFamily="2" charset="-122"/>
              </a:rPr>
              <a:t>@</a:t>
            </a:r>
            <a:r>
              <a:rPr lang="en-US" altLang="zh-CN" dirty="0" err="1" smtClean="0">
                <a:solidFill>
                  <a:srgbClr val="0070C0"/>
                </a:solidFill>
                <a:ea typeface="宋体" pitchFamily="2" charset="-122"/>
              </a:rPr>
              <a:t>Amsterdam</a:t>
            </a:r>
            <a:r>
              <a:rPr lang="en-US" altLang="zh-CN" dirty="0" smtClean="0">
                <a:ea typeface="宋体" pitchFamily="2" charset="-122"/>
              </a:rPr>
              <a:t>(EuroPar’09)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2PC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协调</a:t>
            </a:r>
            <a:r>
              <a:rPr lang="zh-CN" altLang="en-US" dirty="0">
                <a:ea typeface="宋体" pitchFamily="2" charset="-122"/>
              </a:rPr>
              <a:t>，容错机制；与数据存储分离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5608" y="532431"/>
            <a:ext cx="3528392" cy="268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1909" y="3124200"/>
            <a:ext cx="28384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相关工作综述 </a:t>
            </a:r>
            <a:r>
              <a:rPr lang="en-US" altLang="zh-CN" dirty="0" smtClean="0"/>
              <a:t>-</a:t>
            </a:r>
            <a:r>
              <a:rPr lang="zh-CN" altLang="en-US" sz="2400" dirty="0" smtClean="0"/>
              <a:t>内存数据网格发展现状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958326"/>
            <a:ext cx="8001000" cy="3406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JSR-347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开源产品：</a:t>
            </a:r>
            <a:endParaRPr lang="en-US" altLang="zh-CN" dirty="0" smtClean="0"/>
          </a:p>
          <a:p>
            <a:pPr lvl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多不支持分布式事务，只支持局部事务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或可集成第三方事务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管理器来支持分布式事务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1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/>
              <a:t>商业产品：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可支持分布式事务，实现细节不可知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或可集成第三方事务管理器来支持分布式事务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014110"/>
            <a:ext cx="388843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Oracle Coherence</a:t>
            </a:r>
          </a:p>
          <a:p>
            <a:pPr>
              <a:lnSpc>
                <a:spcPts val="3200"/>
              </a:lnSpc>
            </a:pPr>
            <a:r>
              <a:rPr lang="en-US" altLang="zh-CN" sz="2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IBM </a:t>
            </a:r>
            <a:r>
              <a:rPr lang="en-US" altLang="zh-CN" sz="22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eXtreme</a:t>
            </a:r>
            <a:r>
              <a:rPr lang="en-US" altLang="zh-CN" sz="2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Scale</a:t>
            </a:r>
          </a:p>
          <a:p>
            <a:pPr>
              <a:lnSpc>
                <a:spcPts val="3200"/>
              </a:lnSpc>
            </a:pPr>
            <a:r>
              <a:rPr lang="en-US" altLang="zh-CN" sz="22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GigaSpace</a:t>
            </a:r>
            <a:r>
              <a:rPr lang="en-US" altLang="zh-CN" sz="22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XAP </a:t>
            </a:r>
          </a:p>
          <a:p>
            <a:pPr>
              <a:lnSpc>
                <a:spcPts val="3200"/>
              </a:lnSpc>
            </a:pPr>
            <a:r>
              <a:rPr lang="en-US" altLang="zh-CN" sz="22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VMWare</a:t>
            </a:r>
            <a:r>
              <a:rPr lang="en-US" altLang="zh-CN" sz="2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GemFire</a:t>
            </a:r>
            <a:endParaRPr lang="en-US" altLang="zh-CN" sz="22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...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775502" y="1230326"/>
            <a:ext cx="155448" cy="1728000"/>
          </a:xfrm>
          <a:prstGeom prst="leftBrace">
            <a:avLst/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518166"/>
            <a:ext cx="461665" cy="101566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商业产品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1014110"/>
            <a:ext cx="302433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b="1" i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Terracotta</a:t>
            </a:r>
          </a:p>
          <a:p>
            <a:pPr>
              <a:lnSpc>
                <a:spcPts val="3200"/>
              </a:lnSpc>
            </a:pPr>
            <a:r>
              <a:rPr lang="en-US" altLang="zh-CN" sz="2200" b="1" i="1" dirty="0" err="1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JBoss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b="1" i="1" dirty="0" err="1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Infinispan</a:t>
            </a:r>
            <a:endParaRPr lang="en-US" altLang="zh-CN" sz="2200" b="1" i="1" dirty="0" smtClean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200" b="1" dirty="0" err="1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Hazelcast</a:t>
            </a:r>
            <a:r>
              <a:rPr lang="en-US" altLang="zh-CN" sz="22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en-US" altLang="zh-CN" sz="22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5672046" y="1230326"/>
            <a:ext cx="155448" cy="1728000"/>
          </a:xfrm>
          <a:prstGeom prst="leftBrace">
            <a:avLst/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1518166"/>
            <a:ext cx="461665" cy="101566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+mj-ea"/>
                <a:ea typeface="+mj-ea"/>
              </a:rPr>
              <a:t>开源产品</a:t>
            </a:r>
            <a:endParaRPr lang="zh-CN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2946" name="Picture 2" descr="https://encrypted-tbn3.gstatic.com/images?q=tbn:ANd9GcT5UK9438de-ZSvFli-rk_UkpMKM1iBgD14RVfR48S9u7cNsaw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2379" y="2349661"/>
            <a:ext cx="4219655" cy="1947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相关工作综述 </a:t>
            </a:r>
            <a:r>
              <a:rPr lang="en-US" altLang="zh-CN" dirty="0" smtClean="0"/>
              <a:t>– </a:t>
            </a:r>
            <a:r>
              <a:rPr lang="zh-CN" altLang="en-US" sz="2800" dirty="0" smtClean="0"/>
              <a:t>小结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1077913"/>
            <a:ext cx="8001000" cy="5741987"/>
          </a:xfrm>
        </p:spPr>
        <p:txBody>
          <a:bodyPr/>
          <a:lstStyle/>
          <a:p>
            <a:r>
              <a:rPr lang="zh-CN" altLang="en-US" dirty="0" smtClean="0"/>
              <a:t>内存数据网格事务保障机制</a:t>
            </a:r>
            <a:endParaRPr lang="en-US" altLang="zh-CN" dirty="0" smtClean="0"/>
          </a:p>
          <a:p>
            <a:pPr lvl="1"/>
            <a:r>
              <a:rPr lang="zh-CN" altLang="en-US" dirty="0"/>
              <a:t>开</a:t>
            </a:r>
            <a:r>
              <a:rPr lang="zh-CN" altLang="en-US" dirty="0" smtClean="0"/>
              <a:t>源产品支持不足，不支持分布式事务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集成第三方事务管理器：单点瓶颈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引入新的分布式系统</a:t>
            </a:r>
            <a:endParaRPr lang="en-US" altLang="zh-CN" dirty="0" smtClean="0"/>
          </a:p>
          <a:p>
            <a:r>
              <a:rPr lang="zh-CN" altLang="en-US" dirty="0" smtClean="0"/>
              <a:t>相关工作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NoSQL</a:t>
            </a:r>
            <a:r>
              <a:rPr lang="zh-CN" altLang="en-US" dirty="0" smtClean="0"/>
              <a:t>系统事务机制多不完备，不适用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数据库领域，多依赖</a:t>
            </a:r>
            <a:r>
              <a:rPr lang="en-US" altLang="zh-CN" dirty="0" smtClean="0"/>
              <a:t>2PC</a:t>
            </a:r>
          </a:p>
          <a:p>
            <a:r>
              <a:rPr lang="zh-CN" altLang="en-US" dirty="0" smtClean="0"/>
              <a:t>事务保障机制核心内容</a:t>
            </a:r>
            <a:endParaRPr lang="en-US" altLang="zh-CN" dirty="0" smtClean="0"/>
          </a:p>
          <a:p>
            <a:pPr lvl="1"/>
            <a:r>
              <a:rPr lang="zh-CN" altLang="en-US" dirty="0"/>
              <a:t>分布式事务协调方法   </a:t>
            </a:r>
            <a:r>
              <a:rPr lang="zh-CN" altLang="en-US" dirty="0">
                <a:solidFill>
                  <a:srgbClr val="FF0000"/>
                </a:solidFill>
              </a:rPr>
              <a:t>原子性与持久性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并发控制方法             </a:t>
            </a:r>
            <a:r>
              <a:rPr lang="zh-CN" altLang="en-US" dirty="0" smtClean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隔离性和一致性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事务处理模型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分布式事务保障机制，以两阶段提交协议为基础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并发控制方法，基于悲观锁，防止请求的饥饿和死锁</a:t>
            </a:r>
            <a:endParaRPr lang="en-US" altLang="zh-CN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700" y="2154556"/>
            <a:ext cx="24003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7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336699"/>
      </a:accent2>
      <a:accent3>
        <a:srgbClr val="FFFFFF"/>
      </a:accent3>
      <a:accent4>
        <a:srgbClr val="000000"/>
      </a:accent4>
      <a:accent5>
        <a:srgbClr val="CED5DD"/>
      </a:accent5>
      <a:accent6>
        <a:srgbClr val="0A84FF"/>
      </a:accent6>
      <a:hlink>
        <a:srgbClr val="336699"/>
      </a:hlink>
      <a:folHlink>
        <a:srgbClr val="00336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94943</TotalTime>
  <Words>2479</Words>
  <Application>Microsoft Office PowerPoint</Application>
  <PresentationFormat>全屏显示(4:3)</PresentationFormat>
  <Paragraphs>673</Paragraphs>
  <Slides>35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Profile</vt:lpstr>
      <vt:lpstr>Visio</vt:lpstr>
      <vt:lpstr>幻灯片 0</vt:lpstr>
      <vt:lpstr>内容大纲</vt:lpstr>
      <vt:lpstr>研究背景 – 事务</vt:lpstr>
      <vt:lpstr>研究背景 –在线事务处理应用传统运行环境</vt:lpstr>
      <vt:lpstr>研究对象– 内存数据网格 </vt:lpstr>
      <vt:lpstr>相关工作综述 – 数据库领域</vt:lpstr>
      <vt:lpstr>相关工作综述 – NoSQL系统</vt:lpstr>
      <vt:lpstr>相关工作综述 -内存数据网格发展现状</vt:lpstr>
      <vt:lpstr>相关工作综述 – 小结</vt:lpstr>
      <vt:lpstr>关键技术 – 事务处理模型</vt:lpstr>
      <vt:lpstr>事务处理模型 – 数据定位方法</vt:lpstr>
      <vt:lpstr>事务处理模型 – 事务协调者模型</vt:lpstr>
      <vt:lpstr>事务处理模型 –事务操作接口</vt:lpstr>
      <vt:lpstr>关键技术 - 事务保障协议</vt:lpstr>
      <vt:lpstr>事务保障协议 – 事务处理流程简述</vt:lpstr>
      <vt:lpstr>事务保障协议– 事务操作日志</vt:lpstr>
      <vt:lpstr>关键技术 –并发控制方法</vt:lpstr>
      <vt:lpstr>并发控制方法– 调度</vt:lpstr>
      <vt:lpstr>并发控制方法– 死锁处理机制</vt:lpstr>
      <vt:lpstr>系统设计与实现– 系统整体实现</vt:lpstr>
      <vt:lpstr>系统设计与实现– 服务器端</vt:lpstr>
      <vt:lpstr>服务器端 – 存储模块</vt:lpstr>
      <vt:lpstr>服务器端– 请求处理</vt:lpstr>
      <vt:lpstr>事务处理– 单数据事务处理流程</vt:lpstr>
      <vt:lpstr>事务处理–多数据事务处理流程</vt:lpstr>
      <vt:lpstr>幻灯片 25</vt:lpstr>
      <vt:lpstr>幻灯片 26</vt:lpstr>
      <vt:lpstr>系统设计与实现– 客户端</vt:lpstr>
      <vt:lpstr>系统设计与实现– web控制台</vt:lpstr>
      <vt:lpstr>系统实验分析 –实验环境</vt:lpstr>
      <vt:lpstr>系统实验分析 –基本测试</vt:lpstr>
      <vt:lpstr>系统实验分析 –数据网格不同规模测试</vt:lpstr>
      <vt:lpstr>系统实验分析 –扩展性测试</vt:lpstr>
      <vt:lpstr>幻灯片 33</vt:lpstr>
      <vt:lpstr>服务器端– 事务保障机制</vt:lpstr>
    </vt:vector>
  </TitlesOfParts>
  <Company>Watson Wyatt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TTT</dc:title>
  <dc:creator>Maggie You</dc:creator>
  <cp:lastModifiedBy>zhaoxin</cp:lastModifiedBy>
  <cp:revision>8636</cp:revision>
  <cp:lastPrinted>2011-04-11T05:44:19Z</cp:lastPrinted>
  <dcterms:created xsi:type="dcterms:W3CDTF">2002-03-01T04:10:39Z</dcterms:created>
  <dcterms:modified xsi:type="dcterms:W3CDTF">2013-04-07T14:37:28Z</dcterms:modified>
</cp:coreProperties>
</file>