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7.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90" r:id="rId4"/>
    <p:sldId id="259" r:id="rId5"/>
    <p:sldId id="291" r:id="rId6"/>
    <p:sldId id="292" r:id="rId7"/>
    <p:sldId id="260" r:id="rId8"/>
    <p:sldId id="321" r:id="rId9"/>
    <p:sldId id="262" r:id="rId10"/>
    <p:sldId id="263" r:id="rId11"/>
    <p:sldId id="323" r:id="rId12"/>
    <p:sldId id="296" r:id="rId13"/>
    <p:sldId id="324" r:id="rId14"/>
    <p:sldId id="322" r:id="rId15"/>
    <p:sldId id="297" r:id="rId16"/>
    <p:sldId id="298" r:id="rId17"/>
    <p:sldId id="299" r:id="rId18"/>
    <p:sldId id="295" r:id="rId19"/>
    <p:sldId id="305" r:id="rId20"/>
    <p:sldId id="304" r:id="rId21"/>
    <p:sldId id="315" r:id="rId22"/>
    <p:sldId id="316" r:id="rId23"/>
    <p:sldId id="317" r:id="rId24"/>
    <p:sldId id="318" r:id="rId25"/>
    <p:sldId id="319" r:id="rId26"/>
    <p:sldId id="320" r:id="rId27"/>
    <p:sldId id="313" r:id="rId28"/>
    <p:sldId id="307" r:id="rId29"/>
    <p:sldId id="280" r:id="rId30"/>
    <p:sldId id="281" r:id="rId31"/>
    <p:sldId id="282" r:id="rId32"/>
    <p:sldId id="301" r:id="rId33"/>
    <p:sldId id="286" r:id="rId34"/>
    <p:sldId id="289" r:id="rId35"/>
    <p:sldId id="309" r:id="rId36"/>
    <p:sldId id="310" r:id="rId37"/>
    <p:sldId id="311" r:id="rId38"/>
    <p:sldId id="312" r:id="rId39"/>
    <p:sldId id="314" r:id="rId40"/>
    <p:sldId id="287" r:id="rId41"/>
    <p:sldId id="303"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ai Duan" initials="SD" lastIdx="8" clrIdx="0">
    <p:extLst>
      <p:ext uri="{19B8F6BF-5375-455C-9EA6-DF929625EA0E}">
        <p15:presenceInfo xmlns:p15="http://schemas.microsoft.com/office/powerpoint/2012/main" userId="c871d5f437e19b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08" autoAdjust="0"/>
    <p:restoredTop sz="64478" autoAdjust="0"/>
  </p:normalViewPr>
  <p:slideViewPr>
    <p:cSldViewPr snapToGrid="0">
      <p:cViewPr varScale="1">
        <p:scale>
          <a:sx n="51" d="100"/>
          <a:sy n="51" d="100"/>
        </p:scale>
        <p:origin x="122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nflic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correct.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data\tes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kyDream\Desktop\&#27605;&#19994;&#35774;&#35745;\GraduationThesis\post-graduate%20paper\test-result\real-tim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算法准确率测试</a:t>
            </a:r>
            <a:r>
              <a:rPr lang="zh-CN" altLang="en-US" dirty="0"/>
              <a:t>结果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0658-4099-8BDA-EA69A8C2272E}"/>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0658-4099-8BDA-EA69A8C2272E}"/>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0658-4099-8BDA-EA69A8C2272E}"/>
            </c:ext>
          </c:extLst>
        </c:ser>
        <c:dLbls>
          <c:showLegendKey val="0"/>
          <c:showVal val="0"/>
          <c:showCatName val="0"/>
          <c:showSerName val="0"/>
          <c:showPercent val="0"/>
          <c:showBubbleSize val="0"/>
        </c:dLbls>
        <c:gapWidth val="219"/>
        <c:overlap val="-27"/>
        <c:axId val="-2061957728"/>
        <c:axId val="-2061964256"/>
      </c:barChart>
      <c:catAx>
        <c:axId val="-206195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64256"/>
        <c:crosses val="autoZero"/>
        <c:auto val="1"/>
        <c:lblAlgn val="ctr"/>
        <c:lblOffset val="100"/>
        <c:noMultiLvlLbl val="0"/>
      </c:catAx>
      <c:valAx>
        <c:axId val="-2061964256"/>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77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60743056"/>
        <c:axId val="-2060740880"/>
      </c:barChart>
      <c:catAx>
        <c:axId val="-206074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40880"/>
        <c:crosses val="autoZero"/>
        <c:auto val="1"/>
        <c:lblAlgn val="ctr"/>
        <c:lblOffset val="100"/>
        <c:noMultiLvlLbl val="0"/>
      </c:catAx>
      <c:valAx>
        <c:axId val="-2060740880"/>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43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算法更新冲突概率</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Sheet1!$B$1:$E$1</c:f>
              <c:strCache>
                <c:ptCount val="4"/>
                <c:pt idx="0">
                  <c:v>dd</c:v>
                </c:pt>
                <c:pt idx="1">
                  <c:v>tc</c:v>
                </c:pt>
                <c:pt idx="2">
                  <c:v>sssp</c:v>
                </c:pt>
                <c:pt idx="3">
                  <c:v>pr</c:v>
                </c:pt>
              </c:strCache>
            </c:strRef>
          </c:cat>
          <c:val>
            <c:numRef>
              <c:f>Sheet1!$B$13:$E$13</c:f>
              <c:numCache>
                <c:formatCode>General</c:formatCode>
                <c:ptCount val="4"/>
                <c:pt idx="0">
                  <c:v>7.1000000000000004E-3</c:v>
                </c:pt>
                <c:pt idx="1">
                  <c:v>4.0000000000000002E-4</c:v>
                </c:pt>
                <c:pt idx="2">
                  <c:v>5.0000000000000001E-4</c:v>
                </c:pt>
                <c:pt idx="3">
                  <c:v>2.8799999999999999E-2</c:v>
                </c:pt>
              </c:numCache>
            </c:numRef>
          </c:val>
          <c:extLst xmlns:c16r2="http://schemas.microsoft.com/office/drawing/2015/06/chart">
            <c:ext xmlns:c16="http://schemas.microsoft.com/office/drawing/2014/chart" uri="{C3380CC4-5D6E-409C-BE32-E72D297353CC}">
              <c16:uniqueId val="{00000000-64EC-4A2B-ABC9-077C43DF2E66}"/>
            </c:ext>
          </c:extLst>
        </c:ser>
        <c:dLbls>
          <c:dLblPos val="outEnd"/>
          <c:showLegendKey val="0"/>
          <c:showVal val="1"/>
          <c:showCatName val="0"/>
          <c:showSerName val="0"/>
          <c:showPercent val="0"/>
          <c:showBubbleSize val="0"/>
        </c:dLbls>
        <c:gapWidth val="219"/>
        <c:overlap val="-27"/>
        <c:axId val="-2060744144"/>
        <c:axId val="-2060733808"/>
      </c:barChart>
      <c:catAx>
        <c:axId val="-206074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33808"/>
        <c:crosses val="autoZero"/>
        <c:auto val="1"/>
        <c:lblAlgn val="ctr"/>
        <c:lblOffset val="100"/>
        <c:noMultiLvlLbl val="0"/>
      </c:catAx>
      <c:valAx>
        <c:axId val="-2060733808"/>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4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算法准确率</a:t>
            </a:r>
            <a:endParaRPr lang="zh-CN" alt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DD!$A$2</c:f>
              <c:strCache>
                <c:ptCount val="1"/>
                <c:pt idx="0">
                  <c:v>DD</c:v>
                </c:pt>
              </c:strCache>
            </c:strRef>
          </c:tx>
          <c:spPr>
            <a:solidFill>
              <a:schemeClr val="accent1"/>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DD!$B$2:$G$2</c:f>
              <c:numCache>
                <c:formatCode>0%</c:formatCode>
                <c:ptCount val="6"/>
                <c:pt idx="0">
                  <c:v>1</c:v>
                </c:pt>
                <c:pt idx="1">
                  <c:v>1</c:v>
                </c:pt>
                <c:pt idx="2">
                  <c:v>1</c:v>
                </c:pt>
                <c:pt idx="3">
                  <c:v>1</c:v>
                </c:pt>
                <c:pt idx="4">
                  <c:v>1</c:v>
                </c:pt>
                <c:pt idx="5" formatCode="0.00%">
                  <c:v>1</c:v>
                </c:pt>
              </c:numCache>
            </c:numRef>
          </c:val>
          <c:extLst xmlns:c16r2="http://schemas.microsoft.com/office/drawing/2015/06/chart">
            <c:ext xmlns:c16="http://schemas.microsoft.com/office/drawing/2014/chart" uri="{C3380CC4-5D6E-409C-BE32-E72D297353CC}">
              <c16:uniqueId val="{00000000-8948-49BB-8CA1-841E0EFDC753}"/>
            </c:ext>
          </c:extLst>
        </c:ser>
        <c:ser>
          <c:idx val="1"/>
          <c:order val="1"/>
          <c:tx>
            <c:strRef>
              <c:f>DD!$A$3</c:f>
              <c:strCache>
                <c:ptCount val="1"/>
                <c:pt idx="0">
                  <c:v>TC</c:v>
                </c:pt>
              </c:strCache>
            </c:strRef>
          </c:tx>
          <c:spPr>
            <a:solidFill>
              <a:schemeClr val="accent2"/>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DD!$B$3:$G$3</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1-8948-49BB-8CA1-841E0EFDC753}"/>
            </c:ext>
          </c:extLst>
        </c:ser>
        <c:ser>
          <c:idx val="2"/>
          <c:order val="2"/>
          <c:tx>
            <c:strRef>
              <c:f>DD!$A$4</c:f>
              <c:strCache>
                <c:ptCount val="1"/>
                <c:pt idx="0">
                  <c:v>SSSP</c:v>
                </c:pt>
              </c:strCache>
            </c:strRef>
          </c:tx>
          <c:spPr>
            <a:solidFill>
              <a:schemeClr val="accent3"/>
            </a:solidFill>
            <a:ln>
              <a:noFill/>
            </a:ln>
            <a:effectLst/>
          </c:spPr>
          <c:invertIfNegative val="0"/>
          <c:cat>
            <c:numRef>
              <c:f>DD!$B$1:$G$1</c:f>
              <c:numCache>
                <c:formatCode>General</c:formatCode>
                <c:ptCount val="6"/>
                <c:pt idx="0">
                  <c:v>1</c:v>
                </c:pt>
                <c:pt idx="1">
                  <c:v>2</c:v>
                </c:pt>
                <c:pt idx="2">
                  <c:v>4</c:v>
                </c:pt>
                <c:pt idx="3">
                  <c:v>6</c:v>
                </c:pt>
                <c:pt idx="4">
                  <c:v>8</c:v>
                </c:pt>
                <c:pt idx="5">
                  <c:v>10</c:v>
                </c:pt>
              </c:numCache>
            </c:numRef>
          </c:cat>
          <c:val>
            <c:numRef>
              <c:f>DD!$B$4:$G$4</c:f>
              <c:numCache>
                <c:formatCode>0%</c:formatCode>
                <c:ptCount val="6"/>
                <c:pt idx="0">
                  <c:v>1</c:v>
                </c:pt>
                <c:pt idx="1">
                  <c:v>1</c:v>
                </c:pt>
                <c:pt idx="2">
                  <c:v>1</c:v>
                </c:pt>
                <c:pt idx="3">
                  <c:v>1</c:v>
                </c:pt>
                <c:pt idx="4">
                  <c:v>1</c:v>
                </c:pt>
                <c:pt idx="5">
                  <c:v>1</c:v>
                </c:pt>
              </c:numCache>
            </c:numRef>
          </c:val>
          <c:extLst xmlns:c16r2="http://schemas.microsoft.com/office/drawing/2015/06/chart">
            <c:ext xmlns:c16="http://schemas.microsoft.com/office/drawing/2014/chart" uri="{C3380CC4-5D6E-409C-BE32-E72D297353CC}">
              <c16:uniqueId val="{00000002-8948-49BB-8CA1-841E0EFDC753}"/>
            </c:ext>
          </c:extLst>
        </c:ser>
        <c:dLbls>
          <c:showLegendKey val="0"/>
          <c:showVal val="0"/>
          <c:showCatName val="0"/>
          <c:showSerName val="0"/>
          <c:showPercent val="0"/>
          <c:showBubbleSize val="0"/>
        </c:dLbls>
        <c:gapWidth val="219"/>
        <c:overlap val="-27"/>
        <c:axId val="-2060745232"/>
        <c:axId val="-2060736528"/>
      </c:barChart>
      <c:catAx>
        <c:axId val="-2060745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36528"/>
        <c:crosses val="autoZero"/>
        <c:auto val="1"/>
        <c:lblAlgn val="ctr"/>
        <c:lblOffset val="100"/>
        <c:noMultiLvlLbl val="0"/>
      </c:catAx>
      <c:valAx>
        <c:axId val="-2060736528"/>
        <c:scaling>
          <c:orientation val="minMax"/>
          <c:max val="1"/>
          <c:min val="0.9"/>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45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tc!$K$1:$K$40</c:f>
              <c:numCache>
                <c:formatCode>General</c:formatCode>
                <c:ptCount val="40"/>
                <c:pt idx="0">
                  <c:v>0</c:v>
                </c:pt>
                <c:pt idx="1">
                  <c:v>0</c:v>
                </c:pt>
                <c:pt idx="2">
                  <c:v>2.9650523132080764E-4</c:v>
                </c:pt>
                <c:pt idx="3">
                  <c:v>0.13473146736106095</c:v>
                </c:pt>
                <c:pt idx="4">
                  <c:v>0.63800364472046522</c:v>
                </c:pt>
                <c:pt idx="5">
                  <c:v>0.90776223508871789</c:v>
                </c:pt>
                <c:pt idx="6">
                  <c:v>0.9598825873267377</c:v>
                </c:pt>
                <c:pt idx="7">
                  <c:v>0.97230777073094066</c:v>
                </c:pt>
                <c:pt idx="8">
                  <c:v>0.97611221321189934</c:v>
                </c:pt>
                <c:pt idx="9">
                  <c:v>0.97817925397924466</c:v>
                </c:pt>
                <c:pt idx="10">
                  <c:v>0.97987332684816641</c:v>
                </c:pt>
                <c:pt idx="11">
                  <c:v>0.98148244119808503</c:v>
                </c:pt>
                <c:pt idx="12">
                  <c:v>0.98310175057028404</c:v>
                </c:pt>
                <c:pt idx="13">
                  <c:v>0.98465309312728055</c:v>
                </c:pt>
                <c:pt idx="14">
                  <c:v>0.98607359956501239</c:v>
                </c:pt>
                <c:pt idx="15">
                  <c:v>0.9876206941960588</c:v>
                </c:pt>
                <c:pt idx="16">
                  <c:v>0.98909387491557244</c:v>
                </c:pt>
                <c:pt idx="17">
                  <c:v>0.99058659609445687</c:v>
                </c:pt>
                <c:pt idx="18">
                  <c:v>0.99197057036901737</c:v>
                </c:pt>
                <c:pt idx="19">
                  <c:v>0.99312685581264948</c:v>
                </c:pt>
                <c:pt idx="20">
                  <c:v>0.99405375325497325</c:v>
                </c:pt>
                <c:pt idx="21">
                  <c:v>0.99486000960031262</c:v>
                </c:pt>
                <c:pt idx="22">
                  <c:v>0.99562548585653055</c:v>
                </c:pt>
                <c:pt idx="23">
                  <c:v>0.99633403990501634</c:v>
                </c:pt>
                <c:pt idx="24">
                  <c:v>0.99705108980540247</c:v>
                </c:pt>
                <c:pt idx="25">
                  <c:v>0.99779022892072944</c:v>
                </c:pt>
                <c:pt idx="26">
                  <c:v>0.99858459107340836</c:v>
                </c:pt>
                <c:pt idx="27">
                  <c:v>0.99922093038074156</c:v>
                </c:pt>
                <c:pt idx="28">
                  <c:v>0.99964742214613711</c:v>
                </c:pt>
                <c:pt idx="29">
                  <c:v>0.99983263171756387</c:v>
                </c:pt>
                <c:pt idx="30">
                  <c:v>0.99992948442922747</c:v>
                </c:pt>
                <c:pt idx="31">
                  <c:v>0.99996346783682866</c:v>
                </c:pt>
                <c:pt idx="32">
                  <c:v>0.99997536202948911</c:v>
                </c:pt>
                <c:pt idx="33">
                  <c:v>0.99998385788138944</c:v>
                </c:pt>
                <c:pt idx="34">
                  <c:v>0.99998640663695948</c:v>
                </c:pt>
                <c:pt idx="35">
                  <c:v>0.99999320331847974</c:v>
                </c:pt>
                <c:pt idx="36">
                  <c:v>0.99999575207404989</c:v>
                </c:pt>
                <c:pt idx="37">
                  <c:v>0.99999660165923987</c:v>
                </c:pt>
                <c:pt idx="38">
                  <c:v>0.99999915041481002</c:v>
                </c:pt>
                <c:pt idx="39">
                  <c:v>1</c:v>
                </c:pt>
              </c:numCache>
            </c:numRef>
          </c:val>
          <c:smooth val="0"/>
          <c:extLst xmlns:c16r2="http://schemas.microsoft.com/office/drawing/2015/06/chart">
            <c:ext xmlns:c16="http://schemas.microsoft.com/office/drawing/2014/chart" uri="{C3380CC4-5D6E-409C-BE32-E72D297353CC}">
              <c16:uniqueId val="{00000000-73D2-4FF1-805B-C4C99265676A}"/>
            </c:ext>
          </c:extLst>
        </c:ser>
        <c:dLbls>
          <c:showLegendKey val="0"/>
          <c:showVal val="0"/>
          <c:showCatName val="0"/>
          <c:showSerName val="0"/>
          <c:showPercent val="0"/>
          <c:showBubbleSize val="0"/>
        </c:dLbls>
        <c:smooth val="0"/>
        <c:axId val="-2061953920"/>
        <c:axId val="-2061959904"/>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tc!$J$1:$J$40</c15:sqref>
                        </c15:formulaRef>
                      </c:ext>
                    </c:extLst>
                    <c:numCache>
                      <c:formatCode>General</c:formatCode>
                      <c:ptCount val="4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46</c:v>
                      </c:pt>
                    </c:numCache>
                  </c:numRef>
                </c:val>
                <c:smooth val="0"/>
                <c:extLst xmlns:c16r2="http://schemas.microsoft.com/office/drawing/2015/06/chart">
                  <c:ext xmlns:c16="http://schemas.microsoft.com/office/drawing/2014/chart" uri="{C3380CC4-5D6E-409C-BE32-E72D297353CC}">
                    <c16:uniqueId val="{00000001-73D2-4FF1-805B-C4C99265676A}"/>
                  </c:ext>
                </c:extLst>
              </c15:ser>
            </c15:filteredLineSeries>
          </c:ext>
        </c:extLst>
      </c:lineChart>
      <c:catAx>
        <c:axId val="-20619539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9904"/>
        <c:crosses val="autoZero"/>
        <c:auto val="1"/>
        <c:lblAlgn val="ctr"/>
        <c:lblOffset val="100"/>
        <c:noMultiLvlLbl val="0"/>
      </c:catAx>
      <c:valAx>
        <c:axId val="-2061959904"/>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39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dd!$G$1:$G$14</c:f>
              <c:numCache>
                <c:formatCode>General</c:formatCode>
                <c:ptCount val="14"/>
                <c:pt idx="0">
                  <c:v>1.6940498410872504E-2</c:v>
                </c:pt>
                <c:pt idx="1">
                  <c:v>0.67869209837043276</c:v>
                </c:pt>
                <c:pt idx="2">
                  <c:v>0.98756224188890807</c:v>
                </c:pt>
                <c:pt idx="3">
                  <c:v>0.99859395562337039</c:v>
                </c:pt>
                <c:pt idx="4">
                  <c:v>0.99944098054391406</c:v>
                </c:pt>
                <c:pt idx="5">
                  <c:v>0.99961854143498086</c:v>
                </c:pt>
                <c:pt idx="6">
                  <c:v>0.99967376372167627</c:v>
                </c:pt>
                <c:pt idx="7">
                  <c:v>0.99972983558201312</c:v>
                </c:pt>
                <c:pt idx="8">
                  <c:v>0.99985897077551633</c:v>
                </c:pt>
                <c:pt idx="9">
                  <c:v>0.99994477771330459</c:v>
                </c:pt>
                <c:pt idx="10">
                  <c:v>0.99997961023260473</c:v>
                </c:pt>
                <c:pt idx="11">
                  <c:v>0.99999065468994386</c:v>
                </c:pt>
                <c:pt idx="12">
                  <c:v>0.99999490255815116</c:v>
                </c:pt>
                <c:pt idx="13">
                  <c:v>1</c:v>
                </c:pt>
              </c:numCache>
            </c:numRef>
          </c:val>
          <c:smooth val="0"/>
          <c:extLst xmlns:c16r2="http://schemas.microsoft.com/office/drawing/2015/06/chart">
            <c:ext xmlns:c16="http://schemas.microsoft.com/office/drawing/2014/chart" uri="{C3380CC4-5D6E-409C-BE32-E72D297353CC}">
              <c16:uniqueId val="{00000000-F207-4D81-B182-EB639007C4B3}"/>
            </c:ext>
          </c:extLst>
        </c:ser>
        <c:dLbls>
          <c:showLegendKey val="0"/>
          <c:showVal val="0"/>
          <c:showCatName val="0"/>
          <c:showSerName val="0"/>
          <c:showPercent val="0"/>
          <c:showBubbleSize val="0"/>
        </c:dLbls>
        <c:smooth val="0"/>
        <c:axId val="-2061959360"/>
        <c:axId val="-2061950112"/>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dd!$F$1:$F$14</c15:sqref>
                        </c15:formulaRef>
                      </c:ext>
                    </c:extLst>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val>
                <c:smooth val="0"/>
                <c:extLst xmlns:c16r2="http://schemas.microsoft.com/office/drawing/2015/06/chart">
                  <c:ext xmlns:c16="http://schemas.microsoft.com/office/drawing/2014/chart" uri="{C3380CC4-5D6E-409C-BE32-E72D297353CC}">
                    <c16:uniqueId val="{00000001-F207-4D81-B182-EB639007C4B3}"/>
                  </c:ext>
                </c:extLst>
              </c15:ser>
            </c15:filteredLineSeries>
          </c:ext>
        </c:extLst>
      </c:lineChart>
      <c:catAx>
        <c:axId val="-2061959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0112"/>
        <c:crosses val="autoZero"/>
        <c:auto val="1"/>
        <c:lblAlgn val="ctr"/>
        <c:lblOffset val="100"/>
        <c:noMultiLvlLbl val="0"/>
      </c:catAx>
      <c:valAx>
        <c:axId val="-2061950112"/>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93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DD</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dd!$I$1:$I$14</c:f>
              <c:numCache>
                <c:formatCode>General</c:formatCode>
                <c:ptCount val="14"/>
                <c:pt idx="0">
                  <c:v>0</c:v>
                </c:pt>
                <c:pt idx="1">
                  <c:v>1</c:v>
                </c:pt>
                <c:pt idx="2">
                  <c:v>2</c:v>
                </c:pt>
                <c:pt idx="3">
                  <c:v>3</c:v>
                </c:pt>
                <c:pt idx="4">
                  <c:v>4</c:v>
                </c:pt>
                <c:pt idx="5">
                  <c:v>5</c:v>
                </c:pt>
                <c:pt idx="6">
                  <c:v>6</c:v>
                </c:pt>
                <c:pt idx="7">
                  <c:v>7</c:v>
                </c:pt>
                <c:pt idx="8">
                  <c:v>8</c:v>
                </c:pt>
                <c:pt idx="9">
                  <c:v>9</c:v>
                </c:pt>
                <c:pt idx="10">
                  <c:v>10</c:v>
                </c:pt>
                <c:pt idx="11">
                  <c:v>11</c:v>
                </c:pt>
                <c:pt idx="12">
                  <c:v>12</c:v>
                </c:pt>
                <c:pt idx="13">
                  <c:v>13</c:v>
                </c:pt>
              </c:numCache>
            </c:numRef>
          </c:cat>
          <c:val>
            <c:numRef>
              <c:f>dd!$K$1:$K$14</c:f>
              <c:numCache>
                <c:formatCode>General</c:formatCode>
                <c:ptCount val="14"/>
                <c:pt idx="0">
                  <c:v>1.6940498410872504E-2</c:v>
                </c:pt>
                <c:pt idx="1">
                  <c:v>0.66175159995956034</c:v>
                </c:pt>
                <c:pt idx="2">
                  <c:v>0.30887014351847525</c:v>
                </c:pt>
                <c:pt idx="3">
                  <c:v>1.1031713734462359E-2</c:v>
                </c:pt>
                <c:pt idx="4">
                  <c:v>8.470249205436252E-4</c:v>
                </c:pt>
                <c:pt idx="5">
                  <c:v>1.7756089106681812E-4</c:v>
                </c:pt>
                <c:pt idx="6">
                  <c:v>5.52222866954219E-5</c:v>
                </c:pt>
                <c:pt idx="7">
                  <c:v>5.6071860336889931E-5</c:v>
                </c:pt>
                <c:pt idx="8">
                  <c:v>1.2913519350314046E-4</c:v>
                </c:pt>
                <c:pt idx="9">
                  <c:v>8.5806937788270959E-5</c:v>
                </c:pt>
                <c:pt idx="10">
                  <c:v>3.4832519300189203E-5</c:v>
                </c:pt>
                <c:pt idx="11">
                  <c:v>1.104445733908438E-5</c:v>
                </c:pt>
                <c:pt idx="12">
                  <c:v>4.2478682073401464E-6</c:v>
                </c:pt>
                <c:pt idx="13">
                  <c:v>5.097441848808176E-6</c:v>
                </c:pt>
              </c:numCache>
            </c:numRef>
          </c:val>
          <c:extLst xmlns:c16r2="http://schemas.microsoft.com/office/drawing/2015/06/chart">
            <c:ext xmlns:c16="http://schemas.microsoft.com/office/drawing/2014/chart" uri="{C3380CC4-5D6E-409C-BE32-E72D297353CC}">
              <c16:uniqueId val="{00000000-A45B-41A9-88E7-E838CF85836A}"/>
            </c:ext>
          </c:extLst>
        </c:ser>
        <c:dLbls>
          <c:showLegendKey val="0"/>
          <c:showVal val="0"/>
          <c:showCatName val="0"/>
          <c:showSerName val="0"/>
          <c:showPercent val="0"/>
          <c:showBubbleSize val="0"/>
        </c:dLbls>
        <c:gapWidth val="219"/>
        <c:overlap val="-27"/>
        <c:axId val="-2061953376"/>
        <c:axId val="-2061949568"/>
      </c:barChart>
      <c:catAx>
        <c:axId val="-2061953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49568"/>
        <c:crosses val="autoZero"/>
        <c:auto val="1"/>
        <c:lblAlgn val="ctr"/>
        <c:lblOffset val="100"/>
        <c:noMultiLvlLbl val="0"/>
      </c:catAx>
      <c:valAx>
        <c:axId val="-206194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3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TC</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tc!$M$1:$M$56</c:f>
              <c:numCache>
                <c:formatCode>General</c:formatCode>
                <c:ptCount val="20"/>
                <c:pt idx="0">
                  <c:v>2</c:v>
                </c:pt>
                <c:pt idx="1">
                  <c:v>3</c:v>
                </c:pt>
                <c:pt idx="2">
                  <c:v>4</c:v>
                </c:pt>
                <c:pt idx="3">
                  <c:v>5</c:v>
                </c:pt>
                <c:pt idx="4">
                  <c:v>6</c:v>
                </c:pt>
                <c:pt idx="5">
                  <c:v>7</c:v>
                </c:pt>
                <c:pt idx="6">
                  <c:v>8</c:v>
                </c:pt>
                <c:pt idx="7">
                  <c:v>9</c:v>
                </c:pt>
                <c:pt idx="8">
                  <c:v>10</c:v>
                </c:pt>
                <c:pt idx="9">
                  <c:v>11</c:v>
                </c:pt>
                <c:pt idx="10">
                  <c:v>12</c:v>
                </c:pt>
                <c:pt idx="11">
                  <c:v>13</c:v>
                </c:pt>
                <c:pt idx="12">
                  <c:v>14</c:v>
                </c:pt>
                <c:pt idx="13">
                  <c:v>15</c:v>
                </c:pt>
                <c:pt idx="14">
                  <c:v>16</c:v>
                </c:pt>
                <c:pt idx="15">
                  <c:v>17</c:v>
                </c:pt>
                <c:pt idx="16">
                  <c:v>18</c:v>
                </c:pt>
                <c:pt idx="17">
                  <c:v>19</c:v>
                </c:pt>
                <c:pt idx="18">
                  <c:v>20</c:v>
                </c:pt>
                <c:pt idx="19">
                  <c:v>21</c:v>
                </c:pt>
              </c:numCache>
              <c:extLst xmlns:c16r2="http://schemas.microsoft.com/office/drawing/2015/06/chart"/>
            </c:numRef>
          </c:cat>
          <c:val>
            <c:numRef>
              <c:f>tc!$O$1:$O$56</c:f>
              <c:numCache>
                <c:formatCode>General</c:formatCode>
                <c:ptCount val="20"/>
                <c:pt idx="0">
                  <c:v>2.9650523132080764E-4</c:v>
                </c:pt>
                <c:pt idx="1">
                  <c:v>0.13443496212974015</c:v>
                </c:pt>
                <c:pt idx="2">
                  <c:v>0.50327217735940422</c:v>
                </c:pt>
                <c:pt idx="3">
                  <c:v>0.26975859036825273</c:v>
                </c:pt>
                <c:pt idx="4">
                  <c:v>5.2120352238019786E-2</c:v>
                </c:pt>
                <c:pt idx="5">
                  <c:v>1.2425183404202898E-2</c:v>
                </c:pt>
                <c:pt idx="6">
                  <c:v>3.8044424809586721E-3</c:v>
                </c:pt>
                <c:pt idx="7">
                  <c:v>2.0670407673453435E-3</c:v>
                </c:pt>
                <c:pt idx="8">
                  <c:v>1.694072868921749E-3</c:v>
                </c:pt>
                <c:pt idx="9">
                  <c:v>1.6091143499186522E-3</c:v>
                </c:pt>
                <c:pt idx="10">
                  <c:v>1.6193093721990238E-3</c:v>
                </c:pt>
                <c:pt idx="11">
                  <c:v>1.5513425569965464E-3</c:v>
                </c:pt>
                <c:pt idx="12">
                  <c:v>1.4205064377317775E-3</c:v>
                </c:pt>
                <c:pt idx="13">
                  <c:v>1.5470946310463915E-3</c:v>
                </c:pt>
                <c:pt idx="14">
                  <c:v>1.4731807195136975E-3</c:v>
                </c:pt>
                <c:pt idx="15">
                  <c:v>1.4927211788844097E-3</c:v>
                </c:pt>
                <c:pt idx="16">
                  <c:v>1.3839742745604458E-3</c:v>
                </c:pt>
                <c:pt idx="17">
                  <c:v>1.1562854436321466E-3</c:v>
                </c:pt>
                <c:pt idx="18">
                  <c:v>9.2689744232378544E-4</c:v>
                </c:pt>
                <c:pt idx="19">
                  <c:v>8.0625634533938804E-4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952C-4941-80F8-ABD80E09F4C6}"/>
            </c:ext>
          </c:extLst>
        </c:ser>
        <c:dLbls>
          <c:showLegendKey val="0"/>
          <c:showVal val="0"/>
          <c:showCatName val="0"/>
          <c:showSerName val="0"/>
          <c:showPercent val="0"/>
          <c:showBubbleSize val="0"/>
        </c:dLbls>
        <c:gapWidth val="219"/>
        <c:overlap val="-27"/>
        <c:axId val="-2061952288"/>
        <c:axId val="-2061951744"/>
      </c:barChart>
      <c:catAx>
        <c:axId val="-2061952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1744"/>
        <c:crosses val="autoZero"/>
        <c:auto val="1"/>
        <c:lblAlgn val="ctr"/>
        <c:lblOffset val="100"/>
        <c:noMultiLvlLbl val="0"/>
      </c:catAx>
      <c:valAx>
        <c:axId val="-2061951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2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sssp!$K$1:$K$31</c:f>
              <c:numCache>
                <c:formatCode>General</c:formatCode>
                <c:ptCount val="31"/>
                <c:pt idx="0">
                  <c:v>9.337922858467752E-3</c:v>
                </c:pt>
                <c:pt idx="1">
                  <c:v>0.38466409201303903</c:v>
                </c:pt>
                <c:pt idx="2">
                  <c:v>0.91813702674823661</c:v>
                </c:pt>
                <c:pt idx="3">
                  <c:v>0.97191912639576306</c:v>
                </c:pt>
                <c:pt idx="4">
                  <c:v>0.97786394369371887</c:v>
                </c:pt>
                <c:pt idx="5">
                  <c:v>0.97953898845191278</c:v>
                </c:pt>
                <c:pt idx="6">
                  <c:v>0.98062729436825347</c:v>
                </c:pt>
                <c:pt idx="7">
                  <c:v>0.98174743215724602</c:v>
                </c:pt>
                <c:pt idx="8">
                  <c:v>0.98298973551155111</c:v>
                </c:pt>
                <c:pt idx="9">
                  <c:v>0.98415460998643278</c:v>
                </c:pt>
                <c:pt idx="10">
                  <c:v>0.9850398801745075</c:v>
                </c:pt>
                <c:pt idx="11">
                  <c:v>0.98581502928962439</c:v>
                </c:pt>
                <c:pt idx="12">
                  <c:v>0.98652737498032017</c:v>
                </c:pt>
                <c:pt idx="13">
                  <c:v>0.98737995297486059</c:v>
                </c:pt>
                <c:pt idx="14">
                  <c:v>0.98814047663497528</c:v>
                </c:pt>
                <c:pt idx="15">
                  <c:v>0.98890702254126739</c:v>
                </c:pt>
                <c:pt idx="16">
                  <c:v>0.98975615925227789</c:v>
                </c:pt>
                <c:pt idx="17">
                  <c:v>0.99055969895651685</c:v>
                </c:pt>
                <c:pt idx="18">
                  <c:v>0.99134603224310602</c:v>
                </c:pt>
                <c:pt idx="19">
                  <c:v>0.99217452125293693</c:v>
                </c:pt>
                <c:pt idx="20">
                  <c:v>0.99295655293511376</c:v>
                </c:pt>
                <c:pt idx="21">
                  <c:v>0.99358200621667869</c:v>
                </c:pt>
                <c:pt idx="22">
                  <c:v>0.99409561778352085</c:v>
                </c:pt>
                <c:pt idx="23">
                  <c:v>0.99467547405831425</c:v>
                </c:pt>
                <c:pt idx="24">
                  <c:v>0.99537577525665522</c:v>
                </c:pt>
                <c:pt idx="25">
                  <c:v>0.99618447688618905</c:v>
                </c:pt>
                <c:pt idx="26">
                  <c:v>0.99695016247159862</c:v>
                </c:pt>
                <c:pt idx="27">
                  <c:v>0.99774767992966018</c:v>
                </c:pt>
                <c:pt idx="28">
                  <c:v>0.99851508615683482</c:v>
                </c:pt>
                <c:pt idx="29">
                  <c:v>0.99924463826518017</c:v>
                </c:pt>
                <c:pt idx="30">
                  <c:v>1</c:v>
                </c:pt>
              </c:numCache>
            </c:numRef>
          </c:val>
          <c:smooth val="0"/>
          <c:extLst xmlns:c16r2="http://schemas.microsoft.com/office/drawing/2015/06/chart">
            <c:ext xmlns:c16="http://schemas.microsoft.com/office/drawing/2014/chart" uri="{C3380CC4-5D6E-409C-BE32-E72D297353CC}">
              <c16:uniqueId val="{00000000-DF07-4E8D-8155-E8062E9D893F}"/>
            </c:ext>
          </c:extLst>
        </c:ser>
        <c:dLbls>
          <c:showLegendKey val="0"/>
          <c:showVal val="0"/>
          <c:showCatName val="0"/>
          <c:showSerName val="0"/>
          <c:showPercent val="0"/>
          <c:showBubbleSize val="0"/>
        </c:dLbls>
        <c:smooth val="0"/>
        <c:axId val="-2061958816"/>
        <c:axId val="-2061961536"/>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sssp!$J$1:$J$31</c15:sqref>
                        </c15:formulaRef>
                      </c:ext>
                    </c:extLst>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val>
                <c:smooth val="0"/>
                <c:extLst xmlns:c16r2="http://schemas.microsoft.com/office/drawing/2015/06/chart">
                  <c:ext xmlns:c16="http://schemas.microsoft.com/office/drawing/2014/chart" uri="{C3380CC4-5D6E-409C-BE32-E72D297353CC}">
                    <c16:uniqueId val="{00000001-DF07-4E8D-8155-E8062E9D893F}"/>
                  </c:ext>
                </c:extLst>
              </c15:ser>
            </c15:filteredLineSeries>
          </c:ext>
        </c:extLst>
      </c:lineChart>
      <c:catAx>
        <c:axId val="-2061958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相应时间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61536"/>
        <c:crosses val="autoZero"/>
        <c:auto val="1"/>
        <c:lblAlgn val="ctr"/>
        <c:lblOffset val="100"/>
        <c:noMultiLvlLbl val="0"/>
      </c:catAx>
      <c:valAx>
        <c:axId val="-206196153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8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SSSP</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sssp!$M$1:$M$31</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extLst xmlns:c16r2="http://schemas.microsoft.com/office/drawing/2015/06/chart"/>
            </c:numRef>
          </c:cat>
          <c:val>
            <c:numRef>
              <c:f>sssp!$O$1:$O$31</c:f>
              <c:numCache>
                <c:formatCode>General</c:formatCode>
                <c:ptCount val="21"/>
                <c:pt idx="0">
                  <c:v>9.337922858467752E-3</c:v>
                </c:pt>
                <c:pt idx="1">
                  <c:v>0.37532616915457129</c:v>
                </c:pt>
                <c:pt idx="2">
                  <c:v>0.53347293473519752</c:v>
                </c:pt>
                <c:pt idx="3">
                  <c:v>5.3782099647526532E-2</c:v>
                </c:pt>
                <c:pt idx="4">
                  <c:v>5.9448172979557918E-3</c:v>
                </c:pt>
                <c:pt idx="5">
                  <c:v>1.6750447581939112E-3</c:v>
                </c:pt>
                <c:pt idx="6">
                  <c:v>1.0883059163406766E-3</c:v>
                </c:pt>
                <c:pt idx="7">
                  <c:v>1.1201377889925384E-3</c:v>
                </c:pt>
                <c:pt idx="8">
                  <c:v>1.2423033543050887E-3</c:v>
                </c:pt>
                <c:pt idx="9">
                  <c:v>1.1648744748816414E-3</c:v>
                </c:pt>
                <c:pt idx="10">
                  <c:v>8.8527018807474812E-4</c:v>
                </c:pt>
                <c:pt idx="11">
                  <c:v>7.7514911511695637E-4</c:v>
                </c:pt>
                <c:pt idx="12">
                  <c:v>7.1234569069571565E-4</c:v>
                </c:pt>
                <c:pt idx="13">
                  <c:v>8.5257799454040368E-4</c:v>
                </c:pt>
                <c:pt idx="14">
                  <c:v>7.6052366011474957E-4</c:v>
                </c:pt>
                <c:pt idx="15">
                  <c:v>7.6654590629212879E-4</c:v>
                </c:pt>
                <c:pt idx="16">
                  <c:v>8.4913671101047273E-4</c:v>
                </c:pt>
                <c:pt idx="17">
                  <c:v>8.0353970423888707E-4</c:v>
                </c:pt>
                <c:pt idx="18">
                  <c:v>7.8633328658923201E-4</c:v>
                </c:pt>
                <c:pt idx="19">
                  <c:v>8.2848900983088672E-4</c:v>
                </c:pt>
                <c:pt idx="20">
                  <c:v>7.8203168217681827E-4</c:v>
                </c:pt>
              </c:numCache>
              <c:extLst xmlns:c16r2="http://schemas.microsoft.com/office/drawing/2015/06/chart"/>
            </c:numRef>
          </c:val>
          <c:extLst xmlns:c16r2="http://schemas.microsoft.com/office/drawing/2015/06/chart">
            <c:ext xmlns:c16="http://schemas.microsoft.com/office/drawing/2014/chart" uri="{C3380CC4-5D6E-409C-BE32-E72D297353CC}">
              <c16:uniqueId val="{00000000-2AAD-4341-98C5-2712540E4DC3}"/>
            </c:ext>
          </c:extLst>
        </c:ser>
        <c:dLbls>
          <c:showLegendKey val="0"/>
          <c:showVal val="0"/>
          <c:showCatName val="0"/>
          <c:showSerName val="0"/>
          <c:showPercent val="0"/>
          <c:showBubbleSize val="0"/>
        </c:dLbls>
        <c:gapWidth val="219"/>
        <c:overlap val="-27"/>
        <c:axId val="-2061949024"/>
        <c:axId val="-2061956640"/>
      </c:barChart>
      <c:catAx>
        <c:axId val="-2061949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56640"/>
        <c:crosses val="autoZero"/>
        <c:auto val="1"/>
        <c:lblAlgn val="ctr"/>
        <c:lblOffset val="100"/>
        <c:noMultiLvlLbl val="0"/>
      </c:catAx>
      <c:valAx>
        <c:axId val="-2061956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49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算法响应时间分布图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spPr>
            <a:solidFill>
              <a:schemeClr val="accent1"/>
            </a:solidFill>
            <a:ln>
              <a:noFill/>
            </a:ln>
            <a:effectLst/>
          </c:spPr>
          <c:invertIfNegative val="0"/>
          <c:cat>
            <c:numRef>
              <c:f>pr!$E$1:$E$40</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pr!$I$1:$I$40</c:f>
              <c:numCache>
                <c:formatCode>General</c:formatCode>
                <c:ptCount val="20"/>
                <c:pt idx="0">
                  <c:v>3.2345435633434283E-5</c:v>
                </c:pt>
                <c:pt idx="1">
                  <c:v>2.8102225195732446E-2</c:v>
                </c:pt>
                <c:pt idx="2">
                  <c:v>0.19728247268938678</c:v>
                </c:pt>
                <c:pt idx="3">
                  <c:v>0.22524084581611789</c:v>
                </c:pt>
                <c:pt idx="4">
                  <c:v>0.1481974229199757</c:v>
                </c:pt>
                <c:pt idx="5">
                  <c:v>9.2479856454361437E-2</c:v>
                </c:pt>
                <c:pt idx="6">
                  <c:v>6.5744651511978877E-2</c:v>
                </c:pt>
                <c:pt idx="7">
                  <c:v>5.0200967298764575E-2</c:v>
                </c:pt>
                <c:pt idx="8">
                  <c:v>3.7141923259602763E-2</c:v>
                </c:pt>
                <c:pt idx="9">
                  <c:v>2.7339553871323048E-2</c:v>
                </c:pt>
                <c:pt idx="10">
                  <c:v>2.1671441874400971E-2</c:v>
                </c:pt>
                <c:pt idx="11">
                  <c:v>1.7135420124649095E-2</c:v>
                </c:pt>
                <c:pt idx="12">
                  <c:v>1.3448040462437586E-2</c:v>
                </c:pt>
                <c:pt idx="13">
                  <c:v>1.0475665166859887E-2</c:v>
                </c:pt>
                <c:pt idx="14">
                  <c:v>9.9734597188670931E-3</c:v>
                </c:pt>
                <c:pt idx="15">
                  <c:v>8.9128699083602745E-3</c:v>
                </c:pt>
                <c:pt idx="16">
                  <c:v>7.3679497590265043E-3</c:v>
                </c:pt>
                <c:pt idx="17">
                  <c:v>6.2656513604660465E-3</c:v>
                </c:pt>
                <c:pt idx="18">
                  <c:v>5.3080562265814786E-3</c:v>
                </c:pt>
                <c:pt idx="19">
                  <c:v>4.189585110204304E-3</c:v>
                </c:pt>
              </c:numCache>
            </c:numRef>
          </c:val>
          <c:extLst xmlns:c16r2="http://schemas.microsoft.com/office/drawing/2015/06/chart">
            <c:ext xmlns:c16="http://schemas.microsoft.com/office/drawing/2014/chart" uri="{C3380CC4-5D6E-409C-BE32-E72D297353CC}">
              <c16:uniqueId val="{00000000-7760-4FD6-993A-D99F0C91A294}"/>
            </c:ext>
          </c:extLst>
        </c:ser>
        <c:dLbls>
          <c:showLegendKey val="0"/>
          <c:showVal val="0"/>
          <c:showCatName val="0"/>
          <c:showSerName val="0"/>
          <c:showPercent val="0"/>
          <c:showBubbleSize val="0"/>
        </c:dLbls>
        <c:gapWidth val="219"/>
        <c:overlap val="-27"/>
        <c:axId val="-2061963168"/>
        <c:axId val="-2060739248"/>
      </c:barChart>
      <c:catAx>
        <c:axId val="-20619631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39248"/>
        <c:crosses val="autoZero"/>
        <c:auto val="1"/>
        <c:lblAlgn val="ctr"/>
        <c:lblOffset val="100"/>
        <c:noMultiLvlLbl val="0"/>
      </c:catAx>
      <c:valAx>
        <c:axId val="-20607392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所占百分比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1963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PR</a:t>
            </a:r>
            <a:r>
              <a:rPr lang="zh-CN" altLang="en-US"/>
              <a:t>算法</a:t>
            </a:r>
            <a:r>
              <a:rPr lang="en-US" altLang="zh-CN"/>
              <a:t>CDF</a:t>
            </a:r>
            <a:r>
              <a:rPr lang="zh-CN" altLang="en-US"/>
              <a:t>图</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spPr>
            <a:ln w="28575" cap="rnd">
              <a:solidFill>
                <a:schemeClr val="accent2"/>
              </a:solidFill>
              <a:round/>
            </a:ln>
            <a:effectLst/>
          </c:spPr>
          <c:marker>
            <c:symbol val="none"/>
          </c:marker>
          <c:val>
            <c:numRef>
              <c:f>pr!$H$1:$H$40</c:f>
              <c:numCache>
                <c:formatCode>General</c:formatCode>
                <c:ptCount val="40"/>
                <c:pt idx="0">
                  <c:v>3.2345435633434283E-5</c:v>
                </c:pt>
                <c:pt idx="1">
                  <c:v>2.8134570631365881E-2</c:v>
                </c:pt>
                <c:pt idx="2">
                  <c:v>0.22541704332075266</c:v>
                </c:pt>
                <c:pt idx="3">
                  <c:v>0.45065788913687055</c:v>
                </c:pt>
                <c:pt idx="4">
                  <c:v>0.59885531205684628</c:v>
                </c:pt>
                <c:pt idx="5">
                  <c:v>0.69133516851120769</c:v>
                </c:pt>
                <c:pt idx="6">
                  <c:v>0.75707982002318652</c:v>
                </c:pt>
                <c:pt idx="7">
                  <c:v>0.80728078732195119</c:v>
                </c:pt>
                <c:pt idx="8">
                  <c:v>0.84442271058155394</c:v>
                </c:pt>
                <c:pt idx="9">
                  <c:v>0.87176226445287697</c:v>
                </c:pt>
                <c:pt idx="10">
                  <c:v>0.89343370632727792</c:v>
                </c:pt>
                <c:pt idx="11">
                  <c:v>0.910569126451927</c:v>
                </c:pt>
                <c:pt idx="12">
                  <c:v>0.92401716691436464</c:v>
                </c:pt>
                <c:pt idx="13">
                  <c:v>0.93449283208122447</c:v>
                </c:pt>
                <c:pt idx="14">
                  <c:v>0.94446629180009156</c:v>
                </c:pt>
                <c:pt idx="15">
                  <c:v>0.95337916170845183</c:v>
                </c:pt>
                <c:pt idx="16">
                  <c:v>0.96074711146747838</c:v>
                </c:pt>
                <c:pt idx="17">
                  <c:v>0.96701276282794446</c:v>
                </c:pt>
                <c:pt idx="18">
                  <c:v>0.97232081905452594</c:v>
                </c:pt>
                <c:pt idx="19">
                  <c:v>0.97651040416473023</c:v>
                </c:pt>
                <c:pt idx="20">
                  <c:v>0.97968876881355238</c:v>
                </c:pt>
                <c:pt idx="21">
                  <c:v>0.98252154801850156</c:v>
                </c:pt>
                <c:pt idx="22">
                  <c:v>0.98507768862921741</c:v>
                </c:pt>
                <c:pt idx="23">
                  <c:v>0.98761254934806919</c:v>
                </c:pt>
                <c:pt idx="24">
                  <c:v>0.98980097342737339</c:v>
                </c:pt>
                <c:pt idx="25">
                  <c:v>0.99161061543149664</c:v>
                </c:pt>
                <c:pt idx="26">
                  <c:v>0.99316319634190142</c:v>
                </c:pt>
                <c:pt idx="27">
                  <c:v>0.99486814127805323</c:v>
                </c:pt>
                <c:pt idx="28">
                  <c:v>0.99623005435735579</c:v>
                </c:pt>
                <c:pt idx="29">
                  <c:v>0.99727276905869677</c:v>
                </c:pt>
                <c:pt idx="30">
                  <c:v>0.99802777962203504</c:v>
                </c:pt>
                <c:pt idx="31">
                  <c:v>0.99855892572296301</c:v>
                </c:pt>
                <c:pt idx="32">
                  <c:v>0.99890706475385971</c:v>
                </c:pt>
                <c:pt idx="33">
                  <c:v>0.99912752443357189</c:v>
                </c:pt>
                <c:pt idx="34">
                  <c:v>0.99929776356848465</c:v>
                </c:pt>
                <c:pt idx="35">
                  <c:v>0.99943650846343857</c:v>
                </c:pt>
                <c:pt idx="36">
                  <c:v>0.99956333661894858</c:v>
                </c:pt>
                <c:pt idx="37">
                  <c:v>0.99970463510092622</c:v>
                </c:pt>
                <c:pt idx="38">
                  <c:v>0.9998374216261583</c:v>
                </c:pt>
                <c:pt idx="39">
                  <c:v>1</c:v>
                </c:pt>
              </c:numCache>
            </c:numRef>
          </c:val>
          <c:smooth val="0"/>
          <c:extLst xmlns:c16r2="http://schemas.microsoft.com/office/drawing/2015/06/chart">
            <c:ext xmlns:c16="http://schemas.microsoft.com/office/drawing/2014/chart" uri="{C3380CC4-5D6E-409C-BE32-E72D297353CC}">
              <c16:uniqueId val="{00000000-90CB-4F25-BB80-5C96D5F69C27}"/>
            </c:ext>
          </c:extLst>
        </c:ser>
        <c:dLbls>
          <c:showLegendKey val="0"/>
          <c:showVal val="0"/>
          <c:showCatName val="0"/>
          <c:showSerName val="0"/>
          <c:showPercent val="0"/>
          <c:showBubbleSize val="0"/>
        </c:dLbls>
        <c:smooth val="0"/>
        <c:axId val="-2060737072"/>
        <c:axId val="-2060743600"/>
        <c:extLst xmlns:c16r2="http://schemas.microsoft.com/office/drawing/2015/06/chart">
          <c:ext xmlns:c15="http://schemas.microsoft.com/office/drawing/2012/chart" uri="{02D57815-91ED-43cb-92C2-25804820EDAC}">
            <c15:filteredLineSeries>
              <c15:ser>
                <c:idx val="0"/>
                <c:order val="0"/>
                <c:spPr>
                  <a:ln w="28575" cap="rnd">
                    <a:solidFill>
                      <a:schemeClr val="accent1"/>
                    </a:solidFill>
                    <a:round/>
                  </a:ln>
                  <a:effectLst/>
                </c:spPr>
                <c:marker>
                  <c:symbol val="none"/>
                </c:marker>
                <c:val>
                  <c:numRef>
                    <c:extLst xmlns:c16r2="http://schemas.microsoft.com/office/drawing/2015/06/chart">
                      <c:ext uri="{02D57815-91ED-43cb-92C2-25804820EDAC}">
                        <c15:formulaRef>
                          <c15:sqref>pr!$E$1:$E$40</c15:sqref>
                        </c15:formulaRef>
                      </c:ext>
                    </c:extLst>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val>
                <c:smooth val="0"/>
                <c:extLst xmlns:c16r2="http://schemas.microsoft.com/office/drawing/2015/06/chart">
                  <c:ext xmlns:c16="http://schemas.microsoft.com/office/drawing/2014/chart" uri="{C3380CC4-5D6E-409C-BE32-E72D297353CC}">
                    <c16:uniqueId val="{00000001-90CB-4F25-BB80-5C96D5F69C27}"/>
                  </c:ext>
                </c:extLst>
              </c15:ser>
            </c15:filteredLineSeries>
          </c:ext>
        </c:extLst>
      </c:lineChart>
      <c:catAx>
        <c:axId val="-206073707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响应时间</a:t>
                </a:r>
                <a:r>
                  <a:rPr lang="en-US" altLang="zh-CN"/>
                  <a:t>(ms)</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43600"/>
        <c:crosses val="autoZero"/>
        <c:auto val="1"/>
        <c:lblAlgn val="ctr"/>
        <c:lblOffset val="100"/>
        <c:noMultiLvlLbl val="0"/>
      </c:catAx>
      <c:valAx>
        <c:axId val="-2060743600"/>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累计百分比</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607370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42BD3-88A6-4765-BEF9-C0773460DA79}"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A7B49AD8-1634-455C-854A-53938C600565}">
      <dgm:prSet phldrT="[文本]"/>
      <dgm:spPr/>
      <dgm:t>
        <a:bodyPr/>
        <a:lstStyle/>
        <a:p>
          <a:r>
            <a:rPr lang="zh-CN" altLang="en-US" dirty="0" smtClean="0"/>
            <a:t>分析</a:t>
          </a:r>
          <a:endParaRPr lang="zh-CN" altLang="en-US" dirty="0"/>
        </a:p>
      </dgm:t>
    </dgm:pt>
    <dgm:pt modelId="{C27CA721-B8C3-45A9-ADDD-0789C6DD6B0A}" type="parTrans" cxnId="{2771711E-D17B-4437-8B84-5E2A7B39F172}">
      <dgm:prSet/>
      <dgm:spPr/>
      <dgm:t>
        <a:bodyPr/>
        <a:lstStyle/>
        <a:p>
          <a:endParaRPr lang="zh-CN" altLang="en-US"/>
        </a:p>
      </dgm:t>
    </dgm:pt>
    <dgm:pt modelId="{F286418D-EF8D-4AB8-9ACF-5966C23114B5}" type="sibTrans" cxnId="{2771711E-D17B-4437-8B84-5E2A7B39F172}">
      <dgm:prSet/>
      <dgm:spPr/>
      <dgm:t>
        <a:bodyPr/>
        <a:lstStyle/>
        <a:p>
          <a:endParaRPr lang="zh-CN" altLang="en-US"/>
        </a:p>
      </dgm:t>
    </dgm:pt>
    <dgm:pt modelId="{08216AF3-6BED-4760-B6F3-D7EBF471BA29}">
      <dgm:prSet phldrT="[文本]"/>
      <dgm:spPr/>
      <dgm:t>
        <a:bodyPr/>
        <a:lstStyle/>
        <a:p>
          <a:r>
            <a:rPr lang="zh-CN" altLang="en-US" dirty="0" smtClean="0"/>
            <a:t>分析了现有的图算法的特点，抽象出在</a:t>
          </a:r>
          <a:r>
            <a:rPr lang="zh-CN" altLang="en-US" b="1" dirty="0" smtClean="0">
              <a:solidFill>
                <a:srgbClr val="FF0000"/>
              </a:solidFill>
            </a:rPr>
            <a:t>流式场景下图算法的典型特征</a:t>
          </a:r>
          <a:r>
            <a:rPr lang="zh-CN" altLang="en-US" dirty="0" smtClean="0"/>
            <a:t>。</a:t>
          </a:r>
          <a:endParaRPr lang="zh-CN" altLang="en-US" dirty="0"/>
        </a:p>
      </dgm:t>
    </dgm:pt>
    <dgm:pt modelId="{0DF2A2BA-5658-406A-94CC-556FED740EB6}" type="parTrans" cxnId="{315E641F-456D-4033-9958-27F130217026}">
      <dgm:prSet/>
      <dgm:spPr/>
      <dgm:t>
        <a:bodyPr/>
        <a:lstStyle/>
        <a:p>
          <a:endParaRPr lang="zh-CN" altLang="en-US"/>
        </a:p>
      </dgm:t>
    </dgm:pt>
    <dgm:pt modelId="{EDDA535B-7345-47F9-AD6A-1BC1C02EFE40}" type="sibTrans" cxnId="{315E641F-456D-4033-9958-27F130217026}">
      <dgm:prSet/>
      <dgm:spPr/>
      <dgm:t>
        <a:bodyPr/>
        <a:lstStyle/>
        <a:p>
          <a:endParaRPr lang="zh-CN" altLang="en-US"/>
        </a:p>
      </dgm:t>
    </dgm:pt>
    <dgm:pt modelId="{19F7FD2E-861B-4CA8-A82D-108557E21F95}">
      <dgm:prSet phldrT="[文本]"/>
      <dgm:spPr/>
      <dgm:t>
        <a:bodyPr/>
        <a:lstStyle/>
        <a:p>
          <a:r>
            <a:rPr lang="zh-CN" altLang="en-US" dirty="0" smtClean="0"/>
            <a:t>设计</a:t>
          </a:r>
          <a:endParaRPr lang="zh-CN" altLang="en-US" dirty="0"/>
        </a:p>
      </dgm:t>
    </dgm:pt>
    <dgm:pt modelId="{1AE79E56-2799-4251-BA68-2664D51AB314}" type="parTrans" cxnId="{8605BBB6-3D8D-4643-8004-7CF250FEBC99}">
      <dgm:prSet/>
      <dgm:spPr/>
      <dgm:t>
        <a:bodyPr/>
        <a:lstStyle/>
        <a:p>
          <a:endParaRPr lang="zh-CN" altLang="en-US"/>
        </a:p>
      </dgm:t>
    </dgm:pt>
    <dgm:pt modelId="{A4C4745E-996F-42E5-A4D9-9B72E8E49793}" type="sibTrans" cxnId="{8605BBB6-3D8D-4643-8004-7CF250FEBC99}">
      <dgm:prSet/>
      <dgm:spPr/>
      <dgm:t>
        <a:bodyPr/>
        <a:lstStyle/>
        <a:p>
          <a:endParaRPr lang="zh-CN" altLang="en-US"/>
        </a:p>
      </dgm:t>
    </dgm:pt>
    <dgm:pt modelId="{D7B5B9CA-78EB-4256-8C5B-E12176746A59}">
      <dgm:prSet phldrT="[文本]"/>
      <dgm:spPr/>
      <dgm:t>
        <a:bodyPr/>
        <a:lstStyle/>
        <a:p>
          <a:r>
            <a:rPr lang="zh-CN" altLang="en-US" dirty="0" smtClean="0"/>
            <a:t>在流式图</a:t>
          </a:r>
          <a:r>
            <a:rPr lang="zh-CN" altLang="en-US" dirty="0" smtClean="0"/>
            <a:t>算法典型特征基础</a:t>
          </a:r>
          <a:r>
            <a:rPr lang="zh-CN" altLang="en-US" dirty="0" smtClean="0"/>
            <a:t>上，抽象出通用的</a:t>
          </a:r>
          <a:r>
            <a:rPr lang="zh-CN" altLang="en-US" b="1" dirty="0" smtClean="0">
              <a:solidFill>
                <a:srgbClr val="FF0000"/>
              </a:solidFill>
            </a:rPr>
            <a:t>流式图计算模型</a:t>
          </a:r>
          <a:endParaRPr lang="zh-CN" altLang="en-US" b="1" dirty="0">
            <a:solidFill>
              <a:srgbClr val="FF0000"/>
            </a:solidFill>
          </a:endParaRPr>
        </a:p>
      </dgm:t>
    </dgm:pt>
    <dgm:pt modelId="{FA6AADD5-272C-429A-957D-0D792261A8D2}" type="parTrans" cxnId="{1B9A8DC1-ED84-4B98-8D05-5016C9AC8EF9}">
      <dgm:prSet/>
      <dgm:spPr/>
      <dgm:t>
        <a:bodyPr/>
        <a:lstStyle/>
        <a:p>
          <a:endParaRPr lang="zh-CN" altLang="en-US"/>
        </a:p>
      </dgm:t>
    </dgm:pt>
    <dgm:pt modelId="{D59471C0-49EA-47C2-AD3F-8AED699BE6BE}" type="sibTrans" cxnId="{1B9A8DC1-ED84-4B98-8D05-5016C9AC8EF9}">
      <dgm:prSet/>
      <dgm:spPr/>
      <dgm:t>
        <a:bodyPr/>
        <a:lstStyle/>
        <a:p>
          <a:endParaRPr lang="zh-CN" altLang="en-US"/>
        </a:p>
      </dgm:t>
    </dgm:pt>
    <dgm:pt modelId="{816EC00E-0BE0-48C0-AF1A-2108E093D0A5}">
      <dgm:prSet phldrT="[文本]"/>
      <dgm:spPr/>
      <dgm:t>
        <a:bodyPr/>
        <a:lstStyle/>
        <a:p>
          <a:r>
            <a:rPr lang="zh-CN" altLang="en-US" dirty="0" smtClean="0"/>
            <a:t>实现</a:t>
          </a:r>
          <a:endParaRPr lang="zh-CN" altLang="en-US" dirty="0"/>
        </a:p>
      </dgm:t>
    </dgm:pt>
    <dgm:pt modelId="{011E87D9-4A60-4970-AC5E-8E9CF910D49F}" type="parTrans" cxnId="{570A1642-3560-41B5-A4CF-F5A3209D5799}">
      <dgm:prSet/>
      <dgm:spPr/>
      <dgm:t>
        <a:bodyPr/>
        <a:lstStyle/>
        <a:p>
          <a:endParaRPr lang="zh-CN" altLang="en-US"/>
        </a:p>
      </dgm:t>
    </dgm:pt>
    <dgm:pt modelId="{10B1FAA2-61A1-44FF-8EAB-8DE44837CD40}" type="sibTrans" cxnId="{570A1642-3560-41B5-A4CF-F5A3209D5799}">
      <dgm:prSet/>
      <dgm:spPr/>
      <dgm:t>
        <a:bodyPr/>
        <a:lstStyle/>
        <a:p>
          <a:endParaRPr lang="zh-CN" altLang="en-US"/>
        </a:p>
      </dgm:t>
    </dgm:pt>
    <dgm:pt modelId="{D96FE1BB-1861-49FC-9438-C8C3D19474C2}">
      <dgm:prSet phldrT="[文本]"/>
      <dgm:spPr/>
      <dgm:t>
        <a:bodyPr/>
        <a:lstStyle/>
        <a:p>
          <a:endParaRPr lang="zh-CN" altLang="en-US" dirty="0"/>
        </a:p>
      </dgm:t>
    </dgm:pt>
    <dgm:pt modelId="{31A73312-E533-40EF-BE56-BA6C973806CD}" type="parTrans" cxnId="{F1DD8D61-453E-40CE-AB53-AE221C0C966D}">
      <dgm:prSet/>
      <dgm:spPr/>
      <dgm:t>
        <a:bodyPr/>
        <a:lstStyle/>
        <a:p>
          <a:endParaRPr lang="zh-CN" altLang="en-US"/>
        </a:p>
      </dgm:t>
    </dgm:pt>
    <dgm:pt modelId="{46F96AC3-CF56-4DB7-AF56-1682BB848996}" type="sibTrans" cxnId="{F1DD8D61-453E-40CE-AB53-AE221C0C966D}">
      <dgm:prSet/>
      <dgm:spPr/>
      <dgm:t>
        <a:bodyPr/>
        <a:lstStyle/>
        <a:p>
          <a:endParaRPr lang="zh-CN" altLang="en-US"/>
        </a:p>
      </dgm:t>
    </dgm:pt>
    <dgm:pt modelId="{AE5DE6B4-3EE3-4D7E-A3FB-E57A439293DE}">
      <dgm:prSet phldrT="[文本]"/>
      <dgm:spPr/>
      <dgm:t>
        <a:bodyPr/>
        <a:lstStyle/>
        <a:p>
          <a:r>
            <a:rPr lang="zh-CN" altLang="en-US" dirty="0" smtClean="0"/>
            <a:t>实现了</a:t>
          </a:r>
          <a:r>
            <a:rPr lang="zh-CN" altLang="en-US" b="1" dirty="0" smtClean="0">
              <a:solidFill>
                <a:srgbClr val="FF0000"/>
              </a:solidFill>
            </a:rPr>
            <a:t>基于该模型的系统</a:t>
          </a:r>
          <a:r>
            <a:rPr lang="en-US" altLang="zh-CN" b="1" dirty="0" smtClean="0">
              <a:solidFill>
                <a:srgbClr val="FF0000"/>
              </a:solidFill>
            </a:rPr>
            <a:t>GraphFlow</a:t>
          </a:r>
          <a:r>
            <a:rPr lang="zh-CN" altLang="en-US" b="1" dirty="0" smtClean="0">
              <a:solidFill>
                <a:srgbClr val="FF0000"/>
              </a:solidFill>
            </a:rPr>
            <a:t>和对应的流式图算法</a:t>
          </a:r>
          <a:r>
            <a:rPr lang="zh-CN" altLang="en-US" dirty="0" smtClean="0"/>
            <a:t>，并且采用真实数据对系统的实时性、准确性、更新冲突进行了</a:t>
          </a:r>
          <a:r>
            <a:rPr lang="zh-CN" altLang="en-US" b="1" dirty="0" smtClean="0">
              <a:solidFill>
                <a:srgbClr val="FF0000"/>
              </a:solidFill>
            </a:rPr>
            <a:t>测试</a:t>
          </a:r>
          <a:r>
            <a:rPr lang="zh-CN" altLang="en-US" dirty="0" smtClean="0"/>
            <a:t>。</a:t>
          </a:r>
          <a:endParaRPr lang="zh-CN" altLang="en-US" dirty="0"/>
        </a:p>
      </dgm:t>
    </dgm:pt>
    <dgm:pt modelId="{B5E0E022-F549-46EF-8498-91EEFCEC208D}" type="sibTrans" cxnId="{6E06279A-A794-4BB9-A75B-A9ABD0AFFA0A}">
      <dgm:prSet/>
      <dgm:spPr/>
      <dgm:t>
        <a:bodyPr/>
        <a:lstStyle/>
        <a:p>
          <a:endParaRPr lang="zh-CN" altLang="en-US"/>
        </a:p>
      </dgm:t>
    </dgm:pt>
    <dgm:pt modelId="{95E6DBB4-1C6C-42FD-AB57-4C637976D1E5}" type="parTrans" cxnId="{6E06279A-A794-4BB9-A75B-A9ABD0AFFA0A}">
      <dgm:prSet/>
      <dgm:spPr/>
      <dgm:t>
        <a:bodyPr/>
        <a:lstStyle/>
        <a:p>
          <a:endParaRPr lang="zh-CN" altLang="en-US"/>
        </a:p>
      </dgm:t>
    </dgm:pt>
    <dgm:pt modelId="{AFD8CECA-6C0B-48E9-AD37-163A2229E57A}" type="pres">
      <dgm:prSet presAssocID="{B4942BD3-88A6-4765-BEF9-C0773460DA79}" presName="linearFlow" presStyleCnt="0">
        <dgm:presLayoutVars>
          <dgm:dir/>
          <dgm:animLvl val="lvl"/>
          <dgm:resizeHandles val="exact"/>
        </dgm:presLayoutVars>
      </dgm:prSet>
      <dgm:spPr/>
      <dgm:t>
        <a:bodyPr/>
        <a:lstStyle/>
        <a:p>
          <a:endParaRPr lang="zh-CN" altLang="en-US"/>
        </a:p>
      </dgm:t>
    </dgm:pt>
    <dgm:pt modelId="{3DC32EE1-1B18-4758-80E3-212B780BE691}" type="pres">
      <dgm:prSet presAssocID="{A7B49AD8-1634-455C-854A-53938C600565}" presName="composite" presStyleCnt="0"/>
      <dgm:spPr/>
    </dgm:pt>
    <dgm:pt modelId="{47DB9946-43F8-4E10-999F-CA6AAC680881}" type="pres">
      <dgm:prSet presAssocID="{A7B49AD8-1634-455C-854A-53938C600565}" presName="parentText" presStyleLbl="alignNode1" presStyleIdx="0" presStyleCnt="3">
        <dgm:presLayoutVars>
          <dgm:chMax val="1"/>
          <dgm:bulletEnabled val="1"/>
        </dgm:presLayoutVars>
      </dgm:prSet>
      <dgm:spPr/>
      <dgm:t>
        <a:bodyPr/>
        <a:lstStyle/>
        <a:p>
          <a:endParaRPr lang="zh-CN" altLang="en-US"/>
        </a:p>
      </dgm:t>
    </dgm:pt>
    <dgm:pt modelId="{FBC75C2F-95B7-4011-8EFE-8AEDD33447DA}" type="pres">
      <dgm:prSet presAssocID="{A7B49AD8-1634-455C-854A-53938C600565}" presName="descendantText" presStyleLbl="alignAcc1" presStyleIdx="0" presStyleCnt="3">
        <dgm:presLayoutVars>
          <dgm:bulletEnabled val="1"/>
        </dgm:presLayoutVars>
      </dgm:prSet>
      <dgm:spPr/>
      <dgm:t>
        <a:bodyPr/>
        <a:lstStyle/>
        <a:p>
          <a:endParaRPr lang="zh-CN" altLang="en-US"/>
        </a:p>
      </dgm:t>
    </dgm:pt>
    <dgm:pt modelId="{F3139D5E-A2F9-4D94-9DA6-E1A353415AF1}" type="pres">
      <dgm:prSet presAssocID="{F286418D-EF8D-4AB8-9ACF-5966C23114B5}" presName="sp" presStyleCnt="0"/>
      <dgm:spPr/>
    </dgm:pt>
    <dgm:pt modelId="{81F56F9E-ABB4-481A-A76C-D8DF7E439C56}" type="pres">
      <dgm:prSet presAssocID="{19F7FD2E-861B-4CA8-A82D-108557E21F95}" presName="composite" presStyleCnt="0"/>
      <dgm:spPr/>
    </dgm:pt>
    <dgm:pt modelId="{469B0C62-FE7E-4BA6-B220-32A9933FE760}" type="pres">
      <dgm:prSet presAssocID="{19F7FD2E-861B-4CA8-A82D-108557E21F95}" presName="parentText" presStyleLbl="alignNode1" presStyleIdx="1" presStyleCnt="3">
        <dgm:presLayoutVars>
          <dgm:chMax val="1"/>
          <dgm:bulletEnabled val="1"/>
        </dgm:presLayoutVars>
      </dgm:prSet>
      <dgm:spPr/>
      <dgm:t>
        <a:bodyPr/>
        <a:lstStyle/>
        <a:p>
          <a:endParaRPr lang="zh-CN" altLang="en-US"/>
        </a:p>
      </dgm:t>
    </dgm:pt>
    <dgm:pt modelId="{5D1E8CD3-68BD-43DB-9D55-282605778999}" type="pres">
      <dgm:prSet presAssocID="{19F7FD2E-861B-4CA8-A82D-108557E21F95}" presName="descendantText" presStyleLbl="alignAcc1" presStyleIdx="1" presStyleCnt="3">
        <dgm:presLayoutVars>
          <dgm:bulletEnabled val="1"/>
        </dgm:presLayoutVars>
      </dgm:prSet>
      <dgm:spPr/>
      <dgm:t>
        <a:bodyPr/>
        <a:lstStyle/>
        <a:p>
          <a:endParaRPr lang="zh-CN" altLang="en-US"/>
        </a:p>
      </dgm:t>
    </dgm:pt>
    <dgm:pt modelId="{4C4B4D3D-34F1-4669-83D8-CC4223E2F900}" type="pres">
      <dgm:prSet presAssocID="{A4C4745E-996F-42E5-A4D9-9B72E8E49793}" presName="sp" presStyleCnt="0"/>
      <dgm:spPr/>
    </dgm:pt>
    <dgm:pt modelId="{8C7BC018-6FEA-4134-B1B5-674EF08D6079}" type="pres">
      <dgm:prSet presAssocID="{816EC00E-0BE0-48C0-AF1A-2108E093D0A5}" presName="composite" presStyleCnt="0"/>
      <dgm:spPr/>
    </dgm:pt>
    <dgm:pt modelId="{8C837D46-903F-4DD1-8C03-843C7FB31D88}" type="pres">
      <dgm:prSet presAssocID="{816EC00E-0BE0-48C0-AF1A-2108E093D0A5}" presName="parentText" presStyleLbl="alignNode1" presStyleIdx="2" presStyleCnt="3">
        <dgm:presLayoutVars>
          <dgm:chMax val="1"/>
          <dgm:bulletEnabled val="1"/>
        </dgm:presLayoutVars>
      </dgm:prSet>
      <dgm:spPr/>
      <dgm:t>
        <a:bodyPr/>
        <a:lstStyle/>
        <a:p>
          <a:endParaRPr lang="zh-CN" altLang="en-US"/>
        </a:p>
      </dgm:t>
    </dgm:pt>
    <dgm:pt modelId="{2CA7DC52-D0BC-4441-9113-70B44FC63684}" type="pres">
      <dgm:prSet presAssocID="{816EC00E-0BE0-48C0-AF1A-2108E093D0A5}" presName="descendantText" presStyleLbl="alignAcc1" presStyleIdx="2" presStyleCnt="3">
        <dgm:presLayoutVars>
          <dgm:bulletEnabled val="1"/>
        </dgm:presLayoutVars>
      </dgm:prSet>
      <dgm:spPr/>
      <dgm:t>
        <a:bodyPr/>
        <a:lstStyle/>
        <a:p>
          <a:endParaRPr lang="zh-CN" altLang="en-US"/>
        </a:p>
      </dgm:t>
    </dgm:pt>
  </dgm:ptLst>
  <dgm:cxnLst>
    <dgm:cxn modelId="{ED420B42-4ED8-4462-AEAE-EDC945536E35}" type="presOf" srcId="{816EC00E-0BE0-48C0-AF1A-2108E093D0A5}" destId="{8C837D46-903F-4DD1-8C03-843C7FB31D88}" srcOrd="0" destOrd="0" presId="urn:microsoft.com/office/officeart/2005/8/layout/chevron2"/>
    <dgm:cxn modelId="{8605BBB6-3D8D-4643-8004-7CF250FEBC99}" srcId="{B4942BD3-88A6-4765-BEF9-C0773460DA79}" destId="{19F7FD2E-861B-4CA8-A82D-108557E21F95}" srcOrd="1" destOrd="0" parTransId="{1AE79E56-2799-4251-BA68-2664D51AB314}" sibTransId="{A4C4745E-996F-42E5-A4D9-9B72E8E49793}"/>
    <dgm:cxn modelId="{783F57F6-0988-42BD-9BAC-B06501620AEF}" type="presOf" srcId="{08216AF3-6BED-4760-B6F3-D7EBF471BA29}" destId="{FBC75C2F-95B7-4011-8EFE-8AEDD33447DA}" srcOrd="0" destOrd="0" presId="urn:microsoft.com/office/officeart/2005/8/layout/chevron2"/>
    <dgm:cxn modelId="{562AFE31-1D41-4665-9F74-915F2752CBE0}" type="presOf" srcId="{D96FE1BB-1861-49FC-9438-C8C3D19474C2}" destId="{2CA7DC52-D0BC-4441-9113-70B44FC63684}" srcOrd="0" destOrd="0" presId="urn:microsoft.com/office/officeart/2005/8/layout/chevron2"/>
    <dgm:cxn modelId="{1B9A8DC1-ED84-4B98-8D05-5016C9AC8EF9}" srcId="{19F7FD2E-861B-4CA8-A82D-108557E21F95}" destId="{D7B5B9CA-78EB-4256-8C5B-E12176746A59}" srcOrd="0" destOrd="0" parTransId="{FA6AADD5-272C-429A-957D-0D792261A8D2}" sibTransId="{D59471C0-49EA-47C2-AD3F-8AED699BE6BE}"/>
    <dgm:cxn modelId="{570A1642-3560-41B5-A4CF-F5A3209D5799}" srcId="{B4942BD3-88A6-4765-BEF9-C0773460DA79}" destId="{816EC00E-0BE0-48C0-AF1A-2108E093D0A5}" srcOrd="2" destOrd="0" parTransId="{011E87D9-4A60-4970-AC5E-8E9CF910D49F}" sibTransId="{10B1FAA2-61A1-44FF-8EAB-8DE44837CD40}"/>
    <dgm:cxn modelId="{76903D1E-2BEA-40A8-80D1-37CE0B2A9C36}" type="presOf" srcId="{A7B49AD8-1634-455C-854A-53938C600565}" destId="{47DB9946-43F8-4E10-999F-CA6AAC680881}" srcOrd="0" destOrd="0" presId="urn:microsoft.com/office/officeart/2005/8/layout/chevron2"/>
    <dgm:cxn modelId="{755CC447-38AB-489F-95A1-22861CBBB8A4}" type="presOf" srcId="{D7B5B9CA-78EB-4256-8C5B-E12176746A59}" destId="{5D1E8CD3-68BD-43DB-9D55-282605778999}" srcOrd="0" destOrd="0" presId="urn:microsoft.com/office/officeart/2005/8/layout/chevron2"/>
    <dgm:cxn modelId="{F1DD8D61-453E-40CE-AB53-AE221C0C966D}" srcId="{816EC00E-0BE0-48C0-AF1A-2108E093D0A5}" destId="{D96FE1BB-1861-49FC-9438-C8C3D19474C2}" srcOrd="0" destOrd="0" parTransId="{31A73312-E533-40EF-BE56-BA6C973806CD}" sibTransId="{46F96AC3-CF56-4DB7-AF56-1682BB848996}"/>
    <dgm:cxn modelId="{DB872DA8-F046-48B0-85F5-A6FBF75BD94A}" type="presOf" srcId="{19F7FD2E-861B-4CA8-A82D-108557E21F95}" destId="{469B0C62-FE7E-4BA6-B220-32A9933FE760}" srcOrd="0" destOrd="0" presId="urn:microsoft.com/office/officeart/2005/8/layout/chevron2"/>
    <dgm:cxn modelId="{315E641F-456D-4033-9958-27F130217026}" srcId="{A7B49AD8-1634-455C-854A-53938C600565}" destId="{08216AF3-6BED-4760-B6F3-D7EBF471BA29}" srcOrd="0" destOrd="0" parTransId="{0DF2A2BA-5658-406A-94CC-556FED740EB6}" sibTransId="{EDDA535B-7345-47F9-AD6A-1BC1C02EFE40}"/>
    <dgm:cxn modelId="{2771711E-D17B-4437-8B84-5E2A7B39F172}" srcId="{B4942BD3-88A6-4765-BEF9-C0773460DA79}" destId="{A7B49AD8-1634-455C-854A-53938C600565}" srcOrd="0" destOrd="0" parTransId="{C27CA721-B8C3-45A9-ADDD-0789C6DD6B0A}" sibTransId="{F286418D-EF8D-4AB8-9ACF-5966C23114B5}"/>
    <dgm:cxn modelId="{755C0A68-26C3-47D5-8D56-3707990C2B62}" type="presOf" srcId="{B4942BD3-88A6-4765-BEF9-C0773460DA79}" destId="{AFD8CECA-6C0B-48E9-AD37-163A2229E57A}" srcOrd="0" destOrd="0" presId="urn:microsoft.com/office/officeart/2005/8/layout/chevron2"/>
    <dgm:cxn modelId="{6E06279A-A794-4BB9-A75B-A9ABD0AFFA0A}" srcId="{816EC00E-0BE0-48C0-AF1A-2108E093D0A5}" destId="{AE5DE6B4-3EE3-4D7E-A3FB-E57A439293DE}" srcOrd="1" destOrd="0" parTransId="{95E6DBB4-1C6C-42FD-AB57-4C637976D1E5}" sibTransId="{B5E0E022-F549-46EF-8498-91EEFCEC208D}"/>
    <dgm:cxn modelId="{C8CD5D94-ABF1-4B65-AB04-767A4528D08A}" type="presOf" srcId="{AE5DE6B4-3EE3-4D7E-A3FB-E57A439293DE}" destId="{2CA7DC52-D0BC-4441-9113-70B44FC63684}" srcOrd="0" destOrd="1" presId="urn:microsoft.com/office/officeart/2005/8/layout/chevron2"/>
    <dgm:cxn modelId="{98CCCACF-8941-4F72-A3A4-AB34F630EF0C}" type="presParOf" srcId="{AFD8CECA-6C0B-48E9-AD37-163A2229E57A}" destId="{3DC32EE1-1B18-4758-80E3-212B780BE691}" srcOrd="0" destOrd="0" presId="urn:microsoft.com/office/officeart/2005/8/layout/chevron2"/>
    <dgm:cxn modelId="{1D5E1FC2-49E9-4182-9650-2055993E0519}" type="presParOf" srcId="{3DC32EE1-1B18-4758-80E3-212B780BE691}" destId="{47DB9946-43F8-4E10-999F-CA6AAC680881}" srcOrd="0" destOrd="0" presId="urn:microsoft.com/office/officeart/2005/8/layout/chevron2"/>
    <dgm:cxn modelId="{7C17A215-44EB-4747-857C-5C5AABB9388B}" type="presParOf" srcId="{3DC32EE1-1B18-4758-80E3-212B780BE691}" destId="{FBC75C2F-95B7-4011-8EFE-8AEDD33447DA}" srcOrd="1" destOrd="0" presId="urn:microsoft.com/office/officeart/2005/8/layout/chevron2"/>
    <dgm:cxn modelId="{10A94997-3A38-482E-9C15-77C4700D504D}" type="presParOf" srcId="{AFD8CECA-6C0B-48E9-AD37-163A2229E57A}" destId="{F3139D5E-A2F9-4D94-9DA6-E1A353415AF1}" srcOrd="1" destOrd="0" presId="urn:microsoft.com/office/officeart/2005/8/layout/chevron2"/>
    <dgm:cxn modelId="{5C8331AE-9566-4652-A0DA-A949E7BB13F7}" type="presParOf" srcId="{AFD8CECA-6C0B-48E9-AD37-163A2229E57A}" destId="{81F56F9E-ABB4-481A-A76C-D8DF7E439C56}" srcOrd="2" destOrd="0" presId="urn:microsoft.com/office/officeart/2005/8/layout/chevron2"/>
    <dgm:cxn modelId="{F57370E5-611E-499B-AD09-ED7DC3E491BF}" type="presParOf" srcId="{81F56F9E-ABB4-481A-A76C-D8DF7E439C56}" destId="{469B0C62-FE7E-4BA6-B220-32A9933FE760}" srcOrd="0" destOrd="0" presId="urn:microsoft.com/office/officeart/2005/8/layout/chevron2"/>
    <dgm:cxn modelId="{F80A64B0-FCEE-4D5C-9482-BA155FE4FFD1}" type="presParOf" srcId="{81F56F9E-ABB4-481A-A76C-D8DF7E439C56}" destId="{5D1E8CD3-68BD-43DB-9D55-282605778999}" srcOrd="1" destOrd="0" presId="urn:microsoft.com/office/officeart/2005/8/layout/chevron2"/>
    <dgm:cxn modelId="{7E19B53B-AA21-47AA-9AD9-D390ABEB3BDE}" type="presParOf" srcId="{AFD8CECA-6C0B-48E9-AD37-163A2229E57A}" destId="{4C4B4D3D-34F1-4669-83D8-CC4223E2F900}" srcOrd="3" destOrd="0" presId="urn:microsoft.com/office/officeart/2005/8/layout/chevron2"/>
    <dgm:cxn modelId="{CBE55E65-491A-4434-87F0-96474515D9B4}" type="presParOf" srcId="{AFD8CECA-6C0B-48E9-AD37-163A2229E57A}" destId="{8C7BC018-6FEA-4134-B1B5-674EF08D6079}" srcOrd="4" destOrd="0" presId="urn:microsoft.com/office/officeart/2005/8/layout/chevron2"/>
    <dgm:cxn modelId="{9C469385-F39D-49CD-904B-09E705DBCBF8}" type="presParOf" srcId="{8C7BC018-6FEA-4134-B1B5-674EF08D6079}" destId="{8C837D46-903F-4DD1-8C03-843C7FB31D88}" srcOrd="0" destOrd="0" presId="urn:microsoft.com/office/officeart/2005/8/layout/chevron2"/>
    <dgm:cxn modelId="{1DF735F5-BB59-4F67-9177-5C0650883612}" type="presParOf" srcId="{8C7BC018-6FEA-4134-B1B5-674EF08D6079}" destId="{2CA7DC52-D0BC-4441-9113-70B44FC636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B9946-43F8-4E10-999F-CA6AAC680881}">
      <dsp:nvSpPr>
        <dsp:cNvPr id="0" name=""/>
        <dsp:cNvSpPr/>
      </dsp:nvSpPr>
      <dsp:spPr>
        <a:xfrm rot="5400000">
          <a:off x="-201734" y="203789"/>
          <a:ext cx="1344894" cy="941426"/>
        </a:xfrm>
        <a:prstGeom prst="chevron">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分析</a:t>
          </a:r>
          <a:endParaRPr lang="zh-CN" altLang="en-US" sz="2500" kern="1200" dirty="0"/>
        </a:p>
      </dsp:txBody>
      <dsp:txXfrm rot="-5400000">
        <a:off x="0" y="472768"/>
        <a:ext cx="941426" cy="403468"/>
      </dsp:txXfrm>
    </dsp:sp>
    <dsp:sp modelId="{FBC75C2F-95B7-4011-8EFE-8AEDD33447DA}">
      <dsp:nvSpPr>
        <dsp:cNvPr id="0" name=""/>
        <dsp:cNvSpPr/>
      </dsp:nvSpPr>
      <dsp:spPr>
        <a:xfrm rot="5400000">
          <a:off x="3302738" y="-2359256"/>
          <a:ext cx="874181" cy="5596805"/>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分析了现有的图算法的特点，抽象出在</a:t>
          </a:r>
          <a:r>
            <a:rPr lang="zh-CN" altLang="en-US" sz="1500" b="1" kern="1200" dirty="0" smtClean="0">
              <a:solidFill>
                <a:srgbClr val="FF0000"/>
              </a:solidFill>
            </a:rPr>
            <a:t>流式场景下图算法的典型特征</a:t>
          </a:r>
          <a:r>
            <a:rPr lang="zh-CN" altLang="en-US" sz="1500" kern="1200" dirty="0" smtClean="0"/>
            <a:t>。</a:t>
          </a:r>
          <a:endParaRPr lang="zh-CN" altLang="en-US" sz="1500" kern="1200" dirty="0"/>
        </a:p>
      </dsp:txBody>
      <dsp:txXfrm rot="-5400000">
        <a:off x="941426" y="44730"/>
        <a:ext cx="5554131" cy="788833"/>
      </dsp:txXfrm>
    </dsp:sp>
    <dsp:sp modelId="{469B0C62-FE7E-4BA6-B220-32A9933FE760}">
      <dsp:nvSpPr>
        <dsp:cNvPr id="0" name=""/>
        <dsp:cNvSpPr/>
      </dsp:nvSpPr>
      <dsp:spPr>
        <a:xfrm rot="5400000">
          <a:off x="-201734" y="1350943"/>
          <a:ext cx="1344894" cy="941426"/>
        </a:xfrm>
        <a:prstGeom prst="chevron">
          <a:avLst/>
        </a:prstGeom>
        <a:solidFill>
          <a:schemeClr val="accent4">
            <a:hueOff val="5197846"/>
            <a:satOff val="-23984"/>
            <a:lumOff val="883"/>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设计</a:t>
          </a:r>
          <a:endParaRPr lang="zh-CN" altLang="en-US" sz="2500" kern="1200" dirty="0"/>
        </a:p>
      </dsp:txBody>
      <dsp:txXfrm rot="-5400000">
        <a:off x="0" y="1619922"/>
        <a:ext cx="941426" cy="403468"/>
      </dsp:txXfrm>
    </dsp:sp>
    <dsp:sp modelId="{5D1E8CD3-68BD-43DB-9D55-282605778999}">
      <dsp:nvSpPr>
        <dsp:cNvPr id="0" name=""/>
        <dsp:cNvSpPr/>
      </dsp:nvSpPr>
      <dsp:spPr>
        <a:xfrm rot="5400000">
          <a:off x="3302738" y="-1212102"/>
          <a:ext cx="874181" cy="5596805"/>
        </a:xfrm>
        <a:prstGeom prst="round2SameRect">
          <a:avLst/>
        </a:prstGeom>
        <a:solidFill>
          <a:schemeClr val="lt1">
            <a:alpha val="90000"/>
            <a:hueOff val="0"/>
            <a:satOff val="0"/>
            <a:lumOff val="0"/>
            <a:alphaOff val="0"/>
          </a:schemeClr>
        </a:solidFill>
        <a:ln w="12700" cap="flat" cmpd="sng" algn="ctr">
          <a:solidFill>
            <a:schemeClr val="accent4">
              <a:hueOff val="5197846"/>
              <a:satOff val="-23984"/>
              <a:lumOff val="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在流式图</a:t>
          </a:r>
          <a:r>
            <a:rPr lang="zh-CN" altLang="en-US" sz="1500" kern="1200" dirty="0" smtClean="0"/>
            <a:t>算法典型特征基础</a:t>
          </a:r>
          <a:r>
            <a:rPr lang="zh-CN" altLang="en-US" sz="1500" kern="1200" dirty="0" smtClean="0"/>
            <a:t>上，抽象出通用的</a:t>
          </a:r>
          <a:r>
            <a:rPr lang="zh-CN" altLang="en-US" sz="1500" b="1" kern="1200" dirty="0" smtClean="0">
              <a:solidFill>
                <a:srgbClr val="FF0000"/>
              </a:solidFill>
            </a:rPr>
            <a:t>流式图计算模型</a:t>
          </a:r>
          <a:endParaRPr lang="zh-CN" altLang="en-US" sz="1500" b="1" kern="1200" dirty="0">
            <a:solidFill>
              <a:srgbClr val="FF0000"/>
            </a:solidFill>
          </a:endParaRPr>
        </a:p>
      </dsp:txBody>
      <dsp:txXfrm rot="-5400000">
        <a:off x="941426" y="1191884"/>
        <a:ext cx="5554131" cy="788833"/>
      </dsp:txXfrm>
    </dsp:sp>
    <dsp:sp modelId="{8C837D46-903F-4DD1-8C03-843C7FB31D88}">
      <dsp:nvSpPr>
        <dsp:cNvPr id="0" name=""/>
        <dsp:cNvSpPr/>
      </dsp:nvSpPr>
      <dsp:spPr>
        <a:xfrm rot="5400000">
          <a:off x="-201734" y="2498096"/>
          <a:ext cx="1344894" cy="941426"/>
        </a:xfrm>
        <a:prstGeom prst="chevron">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实现</a:t>
          </a:r>
          <a:endParaRPr lang="zh-CN" altLang="en-US" sz="2500" kern="1200" dirty="0"/>
        </a:p>
      </dsp:txBody>
      <dsp:txXfrm rot="-5400000">
        <a:off x="0" y="2767075"/>
        <a:ext cx="941426" cy="403468"/>
      </dsp:txXfrm>
    </dsp:sp>
    <dsp:sp modelId="{2CA7DC52-D0BC-4441-9113-70B44FC63684}">
      <dsp:nvSpPr>
        <dsp:cNvPr id="0" name=""/>
        <dsp:cNvSpPr/>
      </dsp:nvSpPr>
      <dsp:spPr>
        <a:xfrm rot="5400000">
          <a:off x="3302738" y="-64949"/>
          <a:ext cx="874181" cy="5596805"/>
        </a:xfrm>
        <a:prstGeom prst="round2SameRect">
          <a:avLst/>
        </a:prstGeom>
        <a:solidFill>
          <a:schemeClr val="lt1">
            <a:alpha val="90000"/>
            <a:hueOff val="0"/>
            <a:satOff val="0"/>
            <a:lumOff val="0"/>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实现了</a:t>
          </a:r>
          <a:r>
            <a:rPr lang="zh-CN" altLang="en-US" sz="1500" b="1" kern="1200" dirty="0" smtClean="0">
              <a:solidFill>
                <a:srgbClr val="FF0000"/>
              </a:solidFill>
            </a:rPr>
            <a:t>基于该模型的系统</a:t>
          </a:r>
          <a:r>
            <a:rPr lang="en-US" altLang="zh-CN" sz="1500" b="1" kern="1200" dirty="0" smtClean="0">
              <a:solidFill>
                <a:srgbClr val="FF0000"/>
              </a:solidFill>
            </a:rPr>
            <a:t>GraphFlow</a:t>
          </a:r>
          <a:r>
            <a:rPr lang="zh-CN" altLang="en-US" sz="1500" b="1" kern="1200" dirty="0" smtClean="0">
              <a:solidFill>
                <a:srgbClr val="FF0000"/>
              </a:solidFill>
            </a:rPr>
            <a:t>和对应的流式图算法</a:t>
          </a:r>
          <a:r>
            <a:rPr lang="zh-CN" altLang="en-US" sz="1500" kern="1200" dirty="0" smtClean="0"/>
            <a:t>，并且采用真实数据对系统的实时性、准确性、更新冲突进行了</a:t>
          </a:r>
          <a:r>
            <a:rPr lang="zh-CN" altLang="en-US" sz="1500" b="1" kern="1200" dirty="0" smtClean="0">
              <a:solidFill>
                <a:srgbClr val="FF0000"/>
              </a:solidFill>
            </a:rPr>
            <a:t>测试</a:t>
          </a:r>
          <a:r>
            <a:rPr lang="zh-CN" altLang="en-US" sz="1500" kern="1200" dirty="0" smtClean="0"/>
            <a:t>。</a:t>
          </a:r>
          <a:endParaRPr lang="zh-CN" altLang="en-US" sz="1500" kern="1200" dirty="0"/>
        </a:p>
      </dsp:txBody>
      <dsp:txXfrm rot="-5400000">
        <a:off x="941426" y="2339037"/>
        <a:ext cx="5554131" cy="7888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9D5D-65C7-4B29-B8F1-C8F19B0B530C}"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C563-C797-4C8B-8F0E-EEACFB564611}" type="slidenum">
              <a:rPr lang="zh-CN" altLang="en-US" smtClean="0"/>
              <a:t>‹#›</a:t>
            </a:fld>
            <a:endParaRPr lang="zh-CN" altLang="en-US"/>
          </a:p>
        </p:txBody>
      </p:sp>
    </p:spTree>
    <p:extLst>
      <p:ext uri="{BB962C8B-B14F-4D97-AF65-F5344CB8AC3E}">
        <p14:creationId xmlns:p14="http://schemas.microsoft.com/office/powerpoint/2010/main" val="751603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从这个题目中我们可以发现两个关键点：</a:t>
            </a:r>
            <a:endParaRPr lang="en-US" altLang="zh-CN" dirty="0" smtClean="0"/>
          </a:p>
          <a:p>
            <a:r>
              <a:rPr lang="zh-CN" altLang="en-US" dirty="0" smtClean="0"/>
              <a:t>（</a:t>
            </a:r>
            <a:r>
              <a:rPr lang="en-US" altLang="zh-CN" dirty="0" smtClean="0"/>
              <a:t>1</a:t>
            </a:r>
            <a:r>
              <a:rPr lang="zh-CN" altLang="en-US" dirty="0" smtClean="0"/>
              <a:t>）我们要解决的问题是图计算相关的问题：比如单源点最短路径，</a:t>
            </a:r>
            <a:r>
              <a:rPr lang="en-US" altLang="zh-CN" dirty="0" smtClean="0"/>
              <a:t>PageRank</a:t>
            </a:r>
            <a:r>
              <a:rPr lang="zh-CN" altLang="en-US" dirty="0" smtClean="0"/>
              <a:t>，连通子图这样的问题，都是图计算相关的问题；</a:t>
            </a:r>
            <a:endParaRPr lang="en-US" altLang="zh-CN" dirty="0" smtClean="0"/>
          </a:p>
          <a:p>
            <a:r>
              <a:rPr lang="zh-CN" altLang="en-US" dirty="0" smtClean="0"/>
              <a:t>（</a:t>
            </a:r>
            <a:r>
              <a:rPr lang="en-US" altLang="zh-CN" dirty="0" smtClean="0"/>
              <a:t>2</a:t>
            </a:r>
            <a:r>
              <a:rPr lang="zh-CN" altLang="en-US" dirty="0" smtClean="0"/>
              <a:t>）我们面向的数据是流式图数据，即数据是在动态变化的。</a:t>
            </a:r>
            <a:endParaRPr lang="en-US" altLang="zh-CN" dirty="0" smtClean="0"/>
          </a:p>
          <a:p>
            <a:r>
              <a:rPr lang="zh-CN" altLang="en-US" dirty="0" smtClean="0"/>
              <a:t>我们希望能够在这动态变化的数据上，构建图计算模型，解决实际问题。</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a:t>
            </a:fld>
            <a:endParaRPr lang="zh-CN" altLang="en-US"/>
          </a:p>
        </p:txBody>
      </p:sp>
    </p:spTree>
    <p:extLst>
      <p:ext uri="{BB962C8B-B14F-4D97-AF65-F5344CB8AC3E}">
        <p14:creationId xmlns:p14="http://schemas.microsoft.com/office/powerpoint/2010/main" val="322842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为实现这个目标，我们首先需要分析流式场景下图算法的典型特点，在该特点的基础之上，抽象出通用的图计算模型，并反过来在该模型的基础上再去构建算法，最后实现该模型和算法，并且验证了模型和算法的正确性和实时性</a:t>
            </a:r>
            <a:r>
              <a:rPr lang="zh-CN" altLang="en-US" dirty="0" smtClean="0"/>
              <a:t>。下面我们将详细阐述本文的主要工作。</a:t>
            </a:r>
            <a:endParaRPr lang="en-US" altLang="zh-CN" dirty="0" smtClean="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10</a:t>
            </a:fld>
            <a:endParaRPr lang="zh-CN" altLang="en-US"/>
          </a:p>
        </p:txBody>
      </p:sp>
    </p:spTree>
    <p:extLst>
      <p:ext uri="{BB962C8B-B14F-4D97-AF65-F5344CB8AC3E}">
        <p14:creationId xmlns:p14="http://schemas.microsoft.com/office/powerpoint/2010/main" val="1362959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为了解决流式图计算的问题，我们需要抽象出典型的图算法特征，并且利用这些特征来构建通用模型。因此会有三个问题；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带着这三个问题，我将一步一步阐述本文的关键技术。</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11</a:t>
            </a:fld>
            <a:endParaRPr lang="zh-CN" altLang="en-US"/>
          </a:p>
        </p:txBody>
      </p:sp>
    </p:spTree>
    <p:extLst>
      <p:ext uri="{BB962C8B-B14F-4D97-AF65-F5344CB8AC3E}">
        <p14:creationId xmlns:p14="http://schemas.microsoft.com/office/powerpoint/2010/main" val="408703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12</a:t>
            </a:fld>
            <a:endParaRPr lang="zh-CN" altLang="en-US"/>
          </a:p>
        </p:txBody>
      </p:sp>
    </p:spTree>
    <p:extLst>
      <p:ext uri="{BB962C8B-B14F-4D97-AF65-F5344CB8AC3E}">
        <p14:creationId xmlns:p14="http://schemas.microsoft.com/office/powerpoint/2010/main" val="331995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注：这一块也是回答刘杰老师关于图算法选取的问题。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13</a:t>
            </a:fld>
            <a:endParaRPr lang="zh-CN" altLang="en-US"/>
          </a:p>
        </p:txBody>
      </p:sp>
    </p:spTree>
    <p:extLst>
      <p:ext uri="{BB962C8B-B14F-4D97-AF65-F5344CB8AC3E}">
        <p14:creationId xmlns:p14="http://schemas.microsoft.com/office/powerpoint/2010/main" val="335097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第一步，是对图算法进行特征分析。分析常见的图算法它们在流式场景下的典型特征。</a:t>
            </a:r>
            <a:endParaRPr lang="en-US" altLang="zh-CN" dirty="0" smtClean="0"/>
          </a:p>
          <a:p>
            <a:r>
              <a:rPr lang="zh-CN" altLang="en-US" dirty="0" smtClean="0"/>
              <a:t>在这里我们选择了</a:t>
            </a:r>
            <a:r>
              <a:rPr lang="en-US" altLang="zh-CN" dirty="0" smtClean="0"/>
              <a:t>DD/TC/SSSP/PR</a:t>
            </a:r>
            <a:r>
              <a:rPr lang="zh-CN" altLang="en-US" dirty="0" smtClean="0"/>
              <a:t>这四个图算法，是因为这四个图算法是图计算中最为典型最为常见也最为基础的图算法。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14</a:t>
            </a:fld>
            <a:endParaRPr lang="zh-CN" altLang="en-US"/>
          </a:p>
        </p:txBody>
      </p:sp>
    </p:spTree>
    <p:extLst>
      <p:ext uri="{BB962C8B-B14F-4D97-AF65-F5344CB8AC3E}">
        <p14:creationId xmlns:p14="http://schemas.microsoft.com/office/powerpoint/2010/main" val="218616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15</a:t>
            </a:fld>
            <a:endParaRPr lang="zh-CN" altLang="en-US"/>
          </a:p>
        </p:txBody>
      </p:sp>
    </p:spTree>
    <p:extLst>
      <p:ext uri="{BB962C8B-B14F-4D97-AF65-F5344CB8AC3E}">
        <p14:creationId xmlns:p14="http://schemas.microsoft.com/office/powerpoint/2010/main" val="313815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16</a:t>
            </a:fld>
            <a:endParaRPr lang="zh-CN" altLang="en-US"/>
          </a:p>
        </p:txBody>
      </p:sp>
    </p:spTree>
    <p:extLst>
      <p:ext uri="{BB962C8B-B14F-4D97-AF65-F5344CB8AC3E}">
        <p14:creationId xmlns:p14="http://schemas.microsoft.com/office/powerpoint/2010/main" val="2034175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 </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17</a:t>
            </a:fld>
            <a:endParaRPr lang="zh-CN" altLang="en-US"/>
          </a:p>
        </p:txBody>
      </p:sp>
    </p:spTree>
    <p:extLst>
      <p:ext uri="{BB962C8B-B14F-4D97-AF65-F5344CB8AC3E}">
        <p14:creationId xmlns:p14="http://schemas.microsoft.com/office/powerpoint/2010/main" val="3815075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我们从影响范围、计算方法、计算顺序、计算性质和计算次数这</a:t>
            </a:r>
            <a:r>
              <a:rPr lang="en-US" altLang="zh-CN" dirty="0" smtClean="0"/>
              <a:t>5</a:t>
            </a:r>
            <a:r>
              <a:rPr lang="zh-CN" altLang="en-US" dirty="0" smtClean="0"/>
              <a:t>个方面对图算法进行归纳总结。</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）影响范围是指新增加的这条边可能会影响到哪些顶点的状态；</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）计算方法是指采用何种计算模型来进行计算；</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）计算顺序是指被影响的顶点谁先参与计算对最终的计算结果是否相关；</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）计算特性是指被影响的顶点的更新函数满足哪些代数运算的性质；</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）计算次数是指这种更新函数是否会被多次触发</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18</a:t>
            </a:fld>
            <a:endParaRPr lang="zh-CN" altLang="en-US"/>
          </a:p>
        </p:txBody>
      </p:sp>
    </p:spTree>
    <p:extLst>
      <p:ext uri="{BB962C8B-B14F-4D97-AF65-F5344CB8AC3E}">
        <p14:creationId xmlns:p14="http://schemas.microsoft.com/office/powerpoint/2010/main" val="132553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在流式图数据的场景下，现有的图计算算法有哪些特征呢？</a:t>
            </a:r>
          </a:p>
          <a:p>
            <a:r>
              <a:rPr lang="zh-CN" altLang="en-US" dirty="0" smtClean="0"/>
              <a:t>文字说明</a:t>
            </a:r>
            <a:endParaRPr lang="en-US" altLang="zh-CN" dirty="0" smtClean="0"/>
          </a:p>
          <a:p>
            <a:endParaRPr lang="en-US" altLang="zh-CN" dirty="0" smtClean="0"/>
          </a:p>
          <a:p>
            <a:r>
              <a:rPr lang="zh-CN" altLang="en-US" dirty="0" smtClean="0"/>
              <a:t>图计算模型的特征分析（图的计算特点）</a:t>
            </a:r>
            <a:endParaRPr lang="en-US" altLang="zh-CN" dirty="0" smtClean="0"/>
          </a:p>
          <a:p>
            <a:r>
              <a:rPr lang="zh-CN" altLang="en-US" dirty="0" smtClean="0"/>
              <a:t>分类阐述</a:t>
            </a:r>
            <a:endParaRPr lang="en-US" altLang="zh-CN" dirty="0" smtClean="0"/>
          </a:p>
          <a:p>
            <a:endParaRPr lang="en-US" altLang="zh-CN" dirty="0" smtClean="0"/>
          </a:p>
          <a:p>
            <a:r>
              <a:rPr lang="zh-CN" altLang="en-US" dirty="0" smtClean="0"/>
              <a:t>计算范围（局部，全局）：控制计算范围减少计算量：用图展示范围的划定</a:t>
            </a:r>
            <a:endParaRPr lang="en-US" altLang="zh-CN" dirty="0" smtClean="0"/>
          </a:p>
          <a:p>
            <a:r>
              <a:rPr lang="zh-CN" altLang="en-US" dirty="0" smtClean="0"/>
              <a:t>计算方式（独立，单向传播，迭代传播）：流式状态更新模型</a:t>
            </a:r>
            <a:endParaRPr lang="en-US" altLang="zh-CN" dirty="0" smtClean="0"/>
          </a:p>
          <a:p>
            <a:r>
              <a:rPr lang="zh-CN" altLang="en-US" dirty="0" smtClean="0"/>
              <a:t>计算顺序（计算结果与计算顺序</a:t>
            </a:r>
            <a:r>
              <a:rPr lang="en-US" altLang="zh-CN" dirty="0" smtClean="0"/>
              <a:t>(</a:t>
            </a:r>
            <a:r>
              <a:rPr lang="zh-CN" altLang="en-US" dirty="0" smtClean="0"/>
              <a:t>状态更新顺序</a:t>
            </a:r>
            <a:r>
              <a:rPr lang="en-US" altLang="zh-CN" dirty="0" smtClean="0"/>
              <a:t>)</a:t>
            </a:r>
            <a:r>
              <a:rPr lang="zh-CN" altLang="en-US" dirty="0" smtClean="0"/>
              <a:t>无关，相关）：冲突检测与处理</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19</a:t>
            </a:fld>
            <a:endParaRPr lang="zh-CN" altLang="en-US"/>
          </a:p>
        </p:txBody>
      </p:sp>
    </p:spTree>
    <p:extLst>
      <p:ext uri="{BB962C8B-B14F-4D97-AF65-F5344CB8AC3E}">
        <p14:creationId xmlns:p14="http://schemas.microsoft.com/office/powerpoint/2010/main" val="11162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我将从以下</a:t>
            </a:r>
            <a:r>
              <a:rPr lang="en-US" altLang="zh-CN" dirty="0" smtClean="0"/>
              <a:t>6</a:t>
            </a:r>
            <a:r>
              <a:rPr lang="zh-CN" altLang="en-US" dirty="0" smtClean="0"/>
              <a:t>个方面来进行汇报。</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a:t>
            </a:fld>
            <a:endParaRPr lang="zh-CN" altLang="en-US"/>
          </a:p>
        </p:txBody>
      </p:sp>
    </p:spTree>
    <p:extLst>
      <p:ext uri="{BB962C8B-B14F-4D97-AF65-F5344CB8AC3E}">
        <p14:creationId xmlns:p14="http://schemas.microsoft.com/office/powerpoint/2010/main" val="142926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a:t>
            </a:r>
            <a:r>
              <a:rPr lang="en-US" altLang="zh-CN" dirty="0" smtClean="0"/>
              <a:t>BSP</a:t>
            </a:r>
            <a:r>
              <a:rPr lang="zh-CN" altLang="en-US" dirty="0" smtClean="0"/>
              <a:t>模型是最为经典的图计算模型，下面我们分析它在解决流式图计算时所面临的问题。</a:t>
            </a:r>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20</a:t>
            </a:fld>
            <a:endParaRPr lang="zh-CN" altLang="en-US"/>
          </a:p>
        </p:txBody>
      </p:sp>
    </p:spTree>
    <p:extLst>
      <p:ext uri="{BB962C8B-B14F-4D97-AF65-F5344CB8AC3E}">
        <p14:creationId xmlns:p14="http://schemas.microsoft.com/office/powerpoint/2010/main" val="3209717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21</a:t>
            </a:fld>
            <a:endParaRPr lang="zh-CN" altLang="en-US"/>
          </a:p>
        </p:txBody>
      </p:sp>
    </p:spTree>
    <p:extLst>
      <p:ext uri="{BB962C8B-B14F-4D97-AF65-F5344CB8AC3E}">
        <p14:creationId xmlns:p14="http://schemas.microsoft.com/office/powerpoint/2010/main" val="286114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22</a:t>
            </a:fld>
            <a:endParaRPr lang="zh-CN" altLang="en-US"/>
          </a:p>
        </p:txBody>
      </p:sp>
    </p:spTree>
    <p:extLst>
      <p:ext uri="{BB962C8B-B14F-4D97-AF65-F5344CB8AC3E}">
        <p14:creationId xmlns:p14="http://schemas.microsoft.com/office/powerpoint/2010/main" val="2548469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23</a:t>
            </a:fld>
            <a:endParaRPr lang="zh-CN" altLang="en-US"/>
          </a:p>
        </p:txBody>
      </p:sp>
    </p:spTree>
    <p:extLst>
      <p:ext uri="{BB962C8B-B14F-4D97-AF65-F5344CB8AC3E}">
        <p14:creationId xmlns:p14="http://schemas.microsoft.com/office/powerpoint/2010/main" val="196800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34B2CB-4ADE-4A09-835C-63E5B0575095}" type="slidenum">
              <a:rPr lang="zh-CN" altLang="en-US" smtClean="0"/>
              <a:t>24</a:t>
            </a:fld>
            <a:endParaRPr lang="zh-CN" altLang="en-US"/>
          </a:p>
        </p:txBody>
      </p:sp>
    </p:spTree>
    <p:extLst>
      <p:ext uri="{BB962C8B-B14F-4D97-AF65-F5344CB8AC3E}">
        <p14:creationId xmlns:p14="http://schemas.microsoft.com/office/powerpoint/2010/main" val="224995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26</a:t>
            </a:fld>
            <a:endParaRPr lang="zh-CN" altLang="en-US"/>
          </a:p>
        </p:txBody>
      </p:sp>
    </p:spTree>
    <p:extLst>
      <p:ext uri="{BB962C8B-B14F-4D97-AF65-F5344CB8AC3E}">
        <p14:creationId xmlns:p14="http://schemas.microsoft.com/office/powerpoint/2010/main" val="2322556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并发更新所遇到的一个问题可以抽象成这样一幅图。</a:t>
            </a:r>
            <a:endParaRPr lang="en-US" altLang="zh-CN" dirty="0" smtClean="0"/>
          </a:p>
          <a:p>
            <a:r>
              <a:rPr lang="zh-CN" altLang="en-US" dirty="0" smtClean="0"/>
              <a:t>假设有两个计算节点同时请求获取和更新同一个顶点的值。如果</a:t>
            </a:r>
            <a:r>
              <a:rPr lang="en-US" altLang="zh-CN" dirty="0" smtClean="0"/>
              <a:t>A</a:t>
            </a:r>
            <a:r>
              <a:rPr lang="zh-CN" altLang="en-US" dirty="0" smtClean="0"/>
              <a:t>计算节点先获取顶点的状态并且准备更新时，计算节点</a:t>
            </a:r>
            <a:r>
              <a:rPr lang="en-US" altLang="zh-CN" dirty="0" smtClean="0"/>
              <a:t>B</a:t>
            </a:r>
            <a:r>
              <a:rPr lang="zh-CN" altLang="en-US" dirty="0" smtClean="0"/>
              <a:t>此时也请求获取了该顶点的状态，那么此时</a:t>
            </a:r>
            <a:r>
              <a:rPr lang="en-US" altLang="zh-CN" dirty="0" smtClean="0"/>
              <a:t>B</a:t>
            </a:r>
            <a:r>
              <a:rPr lang="zh-CN" altLang="en-US" dirty="0" smtClean="0"/>
              <a:t>获取的是计算节点</a:t>
            </a:r>
            <a:r>
              <a:rPr lang="en-US" altLang="zh-CN" dirty="0" smtClean="0"/>
              <a:t>A</a:t>
            </a:r>
            <a:r>
              <a:rPr lang="zh-CN" altLang="en-US" dirty="0" smtClean="0"/>
              <a:t>还未完成修改后的状态，因此读取了脏数据。</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27</a:t>
            </a:fld>
            <a:endParaRPr lang="zh-CN" altLang="en-US"/>
          </a:p>
        </p:txBody>
      </p:sp>
    </p:spTree>
    <p:extLst>
      <p:ext uri="{BB962C8B-B14F-4D97-AF65-F5344CB8AC3E}">
        <p14:creationId xmlns:p14="http://schemas.microsoft.com/office/powerpoint/2010/main" val="3865130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𝑒𝑣𝑒𝑛𝑡</m:t>
                    </m:r>
                  </m:oMath>
                </a14:m>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oMath>
                </a14:m>
                <a:r>
                  <a:rPr lang="zh-CN" altLang="zh-CN" sz="1200" kern="1200" dirty="0">
                    <a:solidFill>
                      <a:schemeClr val="tx1"/>
                    </a:solidFill>
                    <a:effectLst/>
                    <a:latin typeface="+mn-lt"/>
                    <a:ea typeface="+mn-ea"/>
                    <a:cs typeface="+mn-cs"/>
                  </a:rPr>
                  <a:t>个顶点，则两个计算节点同时更新同一个顶点的概率为</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den>
                    </m:f>
                  </m:oMath>
                </a14:m>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14:m>
                  <m:oMath xmlns:m="http://schemas.openxmlformats.org/officeDocument/2006/math">
                    <m:f>
                      <m:fPr>
                        <m:ctrlPr>
                          <a:rPr lang="zh-CN" altLang="zh-CN" sz="1200" i="1" kern="1200">
                            <a:solidFill>
                              <a:schemeClr val="tx1"/>
                            </a:solidFill>
                            <a:effectLst/>
                            <a:latin typeface="Cambria Math" panose="02040503050406030204" pitchFamily="18" charset="0"/>
                            <a:ea typeface="+mn-ea"/>
                            <a:cs typeface="+mn-cs"/>
                          </a:rPr>
                        </m:ctrlPr>
                      </m:fPr>
                      <m:num>
                        <m:sSubSup>
                          <m:sSubSupPr>
                            <m:ctrlPr>
                              <a:rPr lang="zh-CN" altLang="zh-CN" sz="1200" i="1" kern="1200">
                                <a:solidFill>
                                  <a:schemeClr val="tx1"/>
                                </a:solidFill>
                                <a:effectLst/>
                                <a:latin typeface="Cambria Math" panose="02040503050406030204" pitchFamily="18" charset="0"/>
                                <a:ea typeface="+mn-ea"/>
                                <a:cs typeface="+mn-cs"/>
                              </a:rPr>
                            </m:ctrlPr>
                          </m:sSubSupPr>
                          <m:e>
                            <m:r>
                              <a:rPr lang="en-US" altLang="zh-CN" sz="1200" i="1" kern="1200">
                                <a:solidFill>
                                  <a:schemeClr val="tx1"/>
                                </a:solidFill>
                                <a:effectLst/>
                                <a:latin typeface="Cambria Math" panose="02040503050406030204" pitchFamily="18" charset="0"/>
                                <a:ea typeface="+mn-ea"/>
                                <a:cs typeface="+mn-cs"/>
                              </a:rPr>
                              <m:t>𝐴</m:t>
                            </m:r>
                          </m:e>
                          <m:sub>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sub>
                          <m:sup>
                            <m:r>
                              <a:rPr lang="en-US" altLang="zh-CN" sz="1200" i="1" kern="1200">
                                <a:solidFill>
                                  <a:schemeClr val="tx1"/>
                                </a:solidFill>
                                <a:effectLst/>
                                <a:latin typeface="Cambria Math" panose="02040503050406030204" pitchFamily="18" charset="0"/>
                                <a:ea typeface="+mn-ea"/>
                                <a:cs typeface="+mn-cs"/>
                              </a:rPr>
                              <m:t>𝑁</m:t>
                            </m:r>
                          </m:sup>
                        </m:sSubSup>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𝑉</m:t>
                            </m:r>
                            <m:r>
                              <a:rPr lang="en-US" altLang="zh-CN" sz="1200" i="1" kern="1200">
                                <a:solidFill>
                                  <a:schemeClr val="tx1"/>
                                </a:solidFill>
                                <a:effectLst/>
                                <a:latin typeface="Cambria Math" panose="02040503050406030204" pitchFamily="18" charset="0"/>
                                <a:ea typeface="+mn-ea"/>
                                <a:cs typeface="+mn-cs"/>
                              </a:rPr>
                              <m:t>|</m:t>
                            </m:r>
                          </m:e>
                          <m:sup>
                            <m:r>
                              <a:rPr lang="en-US" altLang="zh-CN" sz="1200" i="1" kern="1200">
                                <a:solidFill>
                                  <a:schemeClr val="tx1"/>
                                </a:solidFill>
                                <a:effectLst/>
                                <a:latin typeface="Cambria Math" panose="02040503050406030204" pitchFamily="18" charset="0"/>
                                <a:ea typeface="+mn-ea"/>
                                <a:cs typeface="+mn-cs"/>
                              </a:rPr>
                              <m:t>𝑁</m:t>
                            </m:r>
                          </m:sup>
                        </m:sSup>
                      </m:den>
                    </m:f>
                  </m:oMath>
                </a14:m>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我们知道无论</a:t>
                </a:r>
                <a:r>
                  <a:rPr lang="en-US" altLang="zh-CN" sz="1200" i="0" kern="1200">
                    <a:solidFill>
                      <a:schemeClr val="tx1"/>
                    </a:solidFill>
                    <a:effectLst/>
                    <a:latin typeface="+mn-lt"/>
                    <a:ea typeface="+mn-ea"/>
                    <a:cs typeface="+mn-cs"/>
                  </a:rPr>
                  <a:t>𝑒𝑣𝑒𝑛𝑡</a:t>
                </a:r>
                <a:r>
                  <a:rPr lang="zh-CN" altLang="zh-CN" sz="1200" kern="1200" dirty="0">
                    <a:solidFill>
                      <a:schemeClr val="tx1"/>
                    </a:solidFill>
                    <a:effectLst/>
                    <a:latin typeface="+mn-lt"/>
                    <a:ea typeface="+mn-ea"/>
                    <a:cs typeface="+mn-cs"/>
                  </a:rPr>
                  <a:t>如何排列，最终的计算结果都是一样的，因此在分布式更新环境下，算法的最终计算结果与事件的更新顺序无关，即分布式环境下，算法依旧能够计算得到正确结果。大多数算法（如本文中的</a:t>
                </a:r>
                <a:r>
                  <a:rPr lang="en-US" altLang="zh-CN" sz="1200" kern="1200" dirty="0">
                    <a:solidFill>
                      <a:schemeClr val="tx1"/>
                    </a:solidFill>
                    <a:effectLst/>
                    <a:latin typeface="+mn-lt"/>
                    <a:ea typeface="+mn-ea"/>
                    <a:cs typeface="+mn-cs"/>
                  </a:rPr>
                  <a:t>DD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TC</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SSSP</a:t>
                </a:r>
                <a:r>
                  <a:rPr lang="zh-CN" altLang="zh-CN" sz="1200" kern="1200" dirty="0">
                    <a:solidFill>
                      <a:schemeClr val="tx1"/>
                    </a:solidFill>
                    <a:effectLst/>
                    <a:latin typeface="+mn-lt"/>
                    <a:ea typeface="+mn-ea"/>
                    <a:cs typeface="+mn-cs"/>
                  </a:rPr>
                  <a:t>等算法）都满足这个条件，因此模型的表达能力不会受到太大影响。此外，对于并行环境下的超大规模图计算问题，其实更新冲突的概率非常小，不妨假设需要计算的图有</a:t>
                </a:r>
                <a:r>
                  <a:rPr lang="en-US" altLang="zh-CN" sz="1200" i="0" kern="1200">
                    <a:solidFill>
                      <a:schemeClr val="tx1"/>
                    </a:solidFill>
                    <a:effectLst/>
                    <a:latin typeface="+mn-lt"/>
                    <a:ea typeface="+mn-ea"/>
                    <a:cs typeface="+mn-cs"/>
                  </a:rPr>
                  <a:t>|𝑉|</a:t>
                </a:r>
                <a:r>
                  <a:rPr lang="zh-CN" altLang="zh-CN" sz="1200" kern="1200" dirty="0">
                    <a:solidFill>
                      <a:schemeClr val="tx1"/>
                    </a:solidFill>
                    <a:effectLst/>
                    <a:latin typeface="+mn-lt"/>
                    <a:ea typeface="+mn-ea"/>
                    <a:cs typeface="+mn-cs"/>
                  </a:rPr>
                  <a:t>个顶点，则两个计算节点同时更新同一个顶点的概率为</a:t>
                </a:r>
                <a:r>
                  <a:rPr lang="en-US" altLang="zh-CN" sz="1200" i="0" kern="120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如果集群中有</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个计算节点同时更新，则至少有两个计算节点发生更新冲突的概率为（</a:t>
                </a:r>
                <a:r>
                  <a:rPr lang="en-US" altLang="zh-CN" sz="1200" kern="1200" dirty="0">
                    <a:solidFill>
                      <a:schemeClr val="tx1"/>
                    </a:solidFill>
                    <a:effectLst/>
                    <a:latin typeface="+mn-lt"/>
                    <a:ea typeface="+mn-ea"/>
                    <a:cs typeface="+mn-cs"/>
                  </a:rPr>
                  <a:t>1-</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𝐴</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|𝑉|</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𝑁 </a:t>
                </a:r>
                <a:r>
                  <a:rPr lang="zh-CN" altLang="zh-CN" sz="1200" kern="1200" dirty="0">
                    <a:solidFill>
                      <a:schemeClr val="tx1"/>
                    </a:solidFill>
                    <a:effectLst/>
                    <a:latin typeface="+mn-lt"/>
                    <a:ea typeface="+mn-ea"/>
                    <a:cs typeface="+mn-cs"/>
                  </a:rPr>
                  <a:t>）。本文在</a:t>
                </a:r>
                <a:r>
                  <a:rPr lang="en-US" altLang="zh-CN" sz="1200" kern="1200" dirty="0">
                    <a:solidFill>
                      <a:schemeClr val="tx1"/>
                    </a:solidFill>
                    <a:effectLst/>
                    <a:latin typeface="+mn-lt"/>
                    <a:ea typeface="+mn-ea"/>
                    <a:cs typeface="+mn-cs"/>
                  </a:rPr>
                  <a:t>6.2.3</a:t>
                </a:r>
                <a:r>
                  <a:rPr lang="zh-CN" altLang="zh-CN" sz="1200" kern="1200" dirty="0">
                    <a:solidFill>
                      <a:schemeClr val="tx1"/>
                    </a:solidFill>
                    <a:effectLst/>
                    <a:latin typeface="+mn-lt"/>
                    <a:ea typeface="+mn-ea"/>
                    <a:cs typeface="+mn-cs"/>
                  </a:rPr>
                  <a:t>实验中也验证了这种冲突的概率不会超过</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，因此采用基于细粒度锁的并行更新策略可以有效提高并行更新的效率，这也是本文所采用的更新策略。</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28</a:t>
            </a:fld>
            <a:endParaRPr lang="zh-CN" altLang="en-US"/>
          </a:p>
        </p:txBody>
      </p:sp>
    </p:spTree>
    <p:extLst>
      <p:ext uri="{BB962C8B-B14F-4D97-AF65-F5344CB8AC3E}">
        <p14:creationId xmlns:p14="http://schemas.microsoft.com/office/powerpoint/2010/main" val="3249047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这四个算法是图算法的典型代表，也是华为项目中必须实现的核心算法。</a:t>
            </a:r>
            <a:endParaRPr lang="en-US" altLang="zh-CN" dirty="0" smtClean="0"/>
          </a:p>
          <a:p>
            <a:r>
              <a:rPr lang="en-US" altLang="zh-CN" dirty="0" smtClean="0"/>
              <a:t>Triangle Count</a:t>
            </a:r>
            <a:r>
              <a:rPr lang="zh-CN" altLang="en-US" dirty="0" smtClean="0"/>
              <a:t>算法</a:t>
            </a:r>
            <a:r>
              <a:rPr lang="zh-CN" altLang="zh-CN" sz="1200" kern="1200" dirty="0" smtClean="0">
                <a:solidFill>
                  <a:schemeClr val="tx1"/>
                </a:solidFill>
                <a:effectLst/>
                <a:latin typeface="+mn-lt"/>
                <a:ea typeface="+mn-ea"/>
                <a:cs typeface="+mn-cs"/>
              </a:rPr>
              <a:t>在复杂网络分析、链接标签和推荐等多个领域中都是非常基础重要的度量，也是一些诸如复杂网络、聚集系数等图运算中的基本方法。</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r>
              <a:rPr lang="zh-CN" altLang="en-US" sz="1200" kern="1200" dirty="0" smtClean="0">
                <a:solidFill>
                  <a:schemeClr val="tx1"/>
                </a:solidFill>
                <a:effectLst/>
                <a:latin typeface="+mn-lt"/>
                <a:ea typeface="+mn-ea"/>
                <a:cs typeface="+mn-cs"/>
              </a:rPr>
              <a:t>算法是连接分析相关算法的代表，而且相关的衍生算法有很多，比如</a:t>
            </a:r>
            <a:r>
              <a:rPr lang="en-US" altLang="zh-CN" sz="1200" kern="1200" dirty="0" smtClean="0">
                <a:solidFill>
                  <a:schemeClr val="tx1"/>
                </a:solidFill>
                <a:effectLst/>
                <a:latin typeface="+mn-lt"/>
                <a:ea typeface="+mn-ea"/>
                <a:cs typeface="+mn-cs"/>
              </a:rPr>
              <a:t>Trust Rank</a:t>
            </a:r>
            <a:r>
              <a:rPr lang="zh-CN" altLang="en-US" sz="1200" kern="1200" dirty="0" smtClean="0">
                <a:solidFill>
                  <a:schemeClr val="tx1"/>
                </a:solidFill>
                <a:effectLst/>
                <a:latin typeface="+mn-lt"/>
                <a:ea typeface="+mn-ea"/>
                <a:cs typeface="+mn-cs"/>
              </a:rPr>
              <a:t>等。</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29</a:t>
            </a:fld>
            <a:endParaRPr lang="zh-CN" altLang="en-US"/>
          </a:p>
        </p:txBody>
      </p:sp>
    </p:spTree>
    <p:extLst>
      <p:ext uri="{BB962C8B-B14F-4D97-AF65-F5344CB8AC3E}">
        <p14:creationId xmlns:p14="http://schemas.microsoft.com/office/powerpoint/2010/main" val="1717312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算法是用来统计有向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无向图中的不同三角形的数目。该算法在复杂网络分析、链接标签和推荐等多个领域中都是非常基础重要的度量，也是一些诸如复杂网络、聚集系数等图运算中的基本方法。</a:t>
            </a:r>
          </a:p>
          <a:p>
            <a:r>
              <a:rPr lang="zh-CN" altLang="zh-CN" sz="1200" kern="1200" dirty="0" smtClean="0">
                <a:solidFill>
                  <a:schemeClr val="tx1"/>
                </a:solidFill>
                <a:effectLst/>
                <a:latin typeface="+mn-lt"/>
                <a:ea typeface="+mn-ea"/>
                <a:cs typeface="+mn-cs"/>
              </a:rPr>
              <a:t>在社交网络分析中，社交网络中的三角形数目越多，表明社区内人物之间的联系越紧密。如常见的微博粉丝网络如下左图所示，而微信朋友圈网络如下右图所示，图中橘红色标出的三角形即为</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算法中需要统计的三角形。</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30</a:t>
            </a:fld>
            <a:endParaRPr lang="zh-CN" altLang="en-US"/>
          </a:p>
        </p:txBody>
      </p:sp>
    </p:spTree>
    <p:extLst>
      <p:ext uri="{BB962C8B-B14F-4D97-AF65-F5344CB8AC3E}">
        <p14:creationId xmlns:p14="http://schemas.microsoft.com/office/powerpoint/2010/main" val="71880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首先我们看这张图计算框架图，它从应用、算法、模型、系统和处理五个角度剖析了图计算的关键技术。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）应用层是面向具体场景或需求的，是实际问题的通用解决方案。例如 在</a:t>
            </a:r>
            <a:r>
              <a:rPr lang="zh-CN" altLang="en-US" dirty="0" smtClean="0"/>
              <a:t>社交分析中，我们希望通过图计算快速分析整个社交网络的全局特征，他们呈现怎样的聚合规律，大家的紧密度怎样，等等；在商品推荐中，可以根据用户对商品的浏览记录，购买记录，或者同类用户之间的信息，合理的进行推荐；</a:t>
            </a:r>
            <a:endParaRPr lang="en-US" altLang="zh-CN" dirty="0" smtClean="0"/>
          </a:p>
          <a:p>
            <a:r>
              <a:rPr lang="zh-CN" altLang="en-US" sz="1200" b="0" i="0" kern="1200" dirty="0" smtClean="0">
                <a:solidFill>
                  <a:schemeClr val="tx1"/>
                </a:solidFill>
                <a:effectLst/>
                <a:latin typeface="+mn-lt"/>
                <a:ea typeface="+mn-ea"/>
                <a:cs typeface="+mn-cs"/>
              </a:rPr>
              <a:t>这些应用有些是离线的，如社交分析；有的是在线的，如欺诈检测和舆论监测，希望能够快速向用户反馈结果。针对这两类问题，现有两种处理模型：批处理模型和流处理模型。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）其次是支撑这些应用的典型的图算法，例如统计三角形数目的</a:t>
            </a:r>
            <a:r>
              <a:rPr lang="en-US" altLang="zh-CN" sz="1200" b="0" i="0" kern="1200" dirty="0" smtClean="0">
                <a:solidFill>
                  <a:schemeClr val="tx1"/>
                </a:solidFill>
                <a:effectLst/>
                <a:latin typeface="+mn-lt"/>
                <a:ea typeface="+mn-ea"/>
                <a:cs typeface="+mn-cs"/>
              </a:rPr>
              <a:t>Triangle Count</a:t>
            </a:r>
            <a:r>
              <a:rPr lang="zh-CN" altLang="en-US" sz="1200" b="0" i="0" kern="1200" dirty="0" smtClean="0">
                <a:solidFill>
                  <a:schemeClr val="tx1"/>
                </a:solidFill>
                <a:effectLst/>
                <a:latin typeface="+mn-lt"/>
                <a:ea typeface="+mn-ea"/>
                <a:cs typeface="+mn-cs"/>
              </a:rPr>
              <a:t>算法，找出图中各个点到源点的最短路径的</a:t>
            </a:r>
            <a:r>
              <a:rPr lang="en-US" altLang="zh-CN" sz="1200" b="0" i="0" kern="1200" dirty="0" smtClean="0">
                <a:solidFill>
                  <a:schemeClr val="tx1"/>
                </a:solidFill>
                <a:effectLst/>
                <a:latin typeface="+mn-lt"/>
                <a:ea typeface="+mn-ea"/>
                <a:cs typeface="+mn-cs"/>
              </a:rPr>
              <a:t>Single Source Shortest</a:t>
            </a:r>
            <a:r>
              <a:rPr lang="en-US" altLang="zh-CN" sz="1200" b="0" i="0" kern="1200" baseline="0" dirty="0" smtClean="0">
                <a:solidFill>
                  <a:schemeClr val="tx1"/>
                </a:solidFill>
                <a:effectLst/>
                <a:latin typeface="+mn-lt"/>
                <a:ea typeface="+mn-ea"/>
                <a:cs typeface="+mn-cs"/>
              </a:rPr>
              <a:t> Path</a:t>
            </a:r>
            <a:r>
              <a:rPr lang="zh-CN" altLang="en-US" sz="1200" b="0" i="0" kern="1200" baseline="0" dirty="0" smtClean="0">
                <a:solidFill>
                  <a:schemeClr val="tx1"/>
                </a:solidFill>
                <a:effectLst/>
                <a:latin typeface="+mn-lt"/>
                <a:ea typeface="+mn-ea"/>
                <a:cs typeface="+mn-cs"/>
              </a:rPr>
              <a:t>算法等；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3</a:t>
            </a:r>
            <a:r>
              <a:rPr lang="zh-CN" altLang="en-US" sz="1200" b="0" i="0" kern="1200" baseline="0" dirty="0" smtClean="0">
                <a:solidFill>
                  <a:schemeClr val="tx1"/>
                </a:solidFill>
                <a:effectLst/>
                <a:latin typeface="+mn-lt"/>
                <a:ea typeface="+mn-ea"/>
                <a:cs typeface="+mn-cs"/>
              </a:rPr>
              <a:t>）通过分析这些算法的共性，我们抽象出了图计算的编程模型和计算泛型，从而使用这种通用的模型来实现同一类的图算法，比较常用的有</a:t>
            </a:r>
            <a:r>
              <a:rPr lang="en-US" altLang="zh-CN" sz="1200" b="0" i="0" kern="1200" baseline="0" dirty="0" smtClean="0">
                <a:solidFill>
                  <a:schemeClr val="tx1"/>
                </a:solidFill>
                <a:effectLst/>
                <a:latin typeface="+mn-lt"/>
                <a:ea typeface="+mn-ea"/>
                <a:cs typeface="+mn-cs"/>
              </a:rPr>
              <a:t>BSP</a:t>
            </a:r>
            <a:r>
              <a:rPr lang="zh-CN" altLang="en-US" sz="1200" b="0" i="0" kern="1200" baseline="0" dirty="0" smtClean="0">
                <a:solidFill>
                  <a:schemeClr val="tx1"/>
                </a:solidFill>
                <a:effectLst/>
                <a:latin typeface="+mn-lt"/>
                <a:ea typeface="+mn-ea"/>
                <a:cs typeface="+mn-cs"/>
              </a:rPr>
              <a:t>模型和</a:t>
            </a:r>
            <a:r>
              <a:rPr lang="en-US" altLang="zh-CN" sz="1200" b="0" i="0" kern="1200" baseline="0" dirty="0" smtClean="0">
                <a:solidFill>
                  <a:schemeClr val="tx1"/>
                </a:solidFill>
                <a:effectLst/>
                <a:latin typeface="+mn-lt"/>
                <a:ea typeface="+mn-ea"/>
                <a:cs typeface="+mn-cs"/>
              </a:rPr>
              <a:t>GAS</a:t>
            </a:r>
            <a:r>
              <a:rPr lang="zh-CN" altLang="en-US" sz="1200" b="0" i="0" kern="1200" baseline="0" dirty="0" smtClean="0">
                <a:solidFill>
                  <a:schemeClr val="tx1"/>
                </a:solidFill>
                <a:effectLst/>
                <a:latin typeface="+mn-lt"/>
                <a:ea typeface="+mn-ea"/>
                <a:cs typeface="+mn-cs"/>
              </a:rPr>
              <a:t>模型；</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4</a:t>
            </a:r>
            <a:r>
              <a:rPr lang="zh-CN" altLang="en-US" sz="1200" b="0" i="0" kern="1200" baseline="0" dirty="0" smtClean="0">
                <a:solidFill>
                  <a:schemeClr val="tx1"/>
                </a:solidFill>
                <a:effectLst/>
                <a:latin typeface="+mn-lt"/>
                <a:ea typeface="+mn-ea"/>
                <a:cs typeface="+mn-cs"/>
              </a:rPr>
              <a:t>）这些模型会运行在一定的系统之上，现有的比较成熟的系统有</a:t>
            </a:r>
            <a:r>
              <a:rPr lang="en-US" altLang="zh-CN" sz="1200" b="0" i="0" kern="1200" baseline="0" dirty="0" smtClean="0">
                <a:solidFill>
                  <a:schemeClr val="tx1"/>
                </a:solidFill>
                <a:effectLst/>
                <a:latin typeface="+mn-lt"/>
                <a:ea typeface="+mn-ea"/>
                <a:cs typeface="+mn-cs"/>
              </a:rPr>
              <a:t>Pregel</a:t>
            </a:r>
            <a:r>
              <a:rPr lang="zh-CN" altLang="en-US" sz="1200" b="0" i="0" kern="1200" baseline="0" dirty="0" smtClean="0">
                <a:solidFill>
                  <a:schemeClr val="tx1"/>
                </a:solidFill>
                <a:effectLst/>
                <a:latin typeface="+mn-lt"/>
                <a:ea typeface="+mn-ea"/>
                <a:cs typeface="+mn-cs"/>
              </a:rPr>
              <a:t>和</a:t>
            </a:r>
            <a:r>
              <a:rPr lang="en-US" altLang="zh-CN" sz="1200" b="0" i="0" kern="1200" baseline="0" dirty="0" smtClean="0">
                <a:solidFill>
                  <a:schemeClr val="tx1"/>
                </a:solidFill>
                <a:effectLst/>
                <a:latin typeface="+mn-lt"/>
                <a:ea typeface="+mn-ea"/>
                <a:cs typeface="+mn-cs"/>
              </a:rPr>
              <a:t>GraphLab</a:t>
            </a:r>
            <a:r>
              <a:rPr lang="zh-CN" altLang="en-US" sz="1200" b="0" i="0" kern="1200" baseline="0" dirty="0" smtClean="0">
                <a:solidFill>
                  <a:schemeClr val="tx1"/>
                </a:solidFill>
                <a:effectLst/>
                <a:latin typeface="+mn-lt"/>
                <a:ea typeface="+mn-ea"/>
                <a:cs typeface="+mn-cs"/>
              </a:rPr>
              <a:t>等；</a:t>
            </a:r>
            <a:endParaRPr lang="en-US" altLang="zh-CN" sz="1200" b="0" i="0" kern="1200" baseline="0" dirty="0" smtClean="0">
              <a:solidFill>
                <a:schemeClr val="tx1"/>
              </a:solidFill>
              <a:effectLst/>
              <a:latin typeface="+mn-lt"/>
              <a:ea typeface="+mn-ea"/>
              <a:cs typeface="+mn-cs"/>
            </a:endParaRPr>
          </a:p>
          <a:p>
            <a:r>
              <a:rPr lang="zh-CN" altLang="en-US" sz="1200" b="0" i="0" kern="1200" baseline="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5</a:t>
            </a:r>
            <a:r>
              <a:rPr lang="zh-CN" altLang="en-US" sz="1200" b="0" i="0" kern="1200" baseline="0" dirty="0" smtClean="0">
                <a:solidFill>
                  <a:schemeClr val="tx1"/>
                </a:solidFill>
                <a:effectLst/>
                <a:latin typeface="+mn-lt"/>
                <a:ea typeface="+mn-ea"/>
                <a:cs typeface="+mn-cs"/>
              </a:rPr>
              <a:t>）最后从图的处理角度，将图计算的问题划分成两个问题：图的划分和图的计算。图的划分是指如何将一个大图划分成若干个子图，然后再在划分的子图上进行计算。</a:t>
            </a:r>
            <a:endParaRPr lang="en-US" altLang="zh-CN" sz="1200" b="0" i="0" kern="1200" baseline="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在这里我们看到模型层起到承上启下的作用，向上承接算法的实现，我们可以用抽象出来的模型来实现同一类的算法；向下</a:t>
            </a:r>
            <a:r>
              <a:rPr lang="zh-CN" altLang="en-US" sz="1200" b="0" i="0" kern="1200" dirty="0" smtClean="0">
                <a:solidFill>
                  <a:schemeClr val="tx1"/>
                </a:solidFill>
                <a:effectLst/>
                <a:latin typeface="+mn-lt"/>
                <a:ea typeface="+mn-ea"/>
                <a:cs typeface="+mn-cs"/>
              </a:rPr>
              <a:t>启用系统</a:t>
            </a:r>
            <a:r>
              <a:rPr lang="zh-CN" altLang="en-US" sz="1200" b="0" i="0" kern="1200" dirty="0" smtClean="0">
                <a:solidFill>
                  <a:schemeClr val="tx1"/>
                </a:solidFill>
                <a:effectLst/>
                <a:latin typeface="+mn-lt"/>
                <a:ea typeface="+mn-ea"/>
                <a:cs typeface="+mn-cs"/>
              </a:rPr>
              <a:t>的执行，这些模型最后会被翻译成系统提供的算子，真正去执行操作。由此可见，图处理模型在图计算中至关重要。下面我们就先介绍最为常用的</a:t>
            </a:r>
            <a:r>
              <a:rPr lang="en-US" altLang="zh-CN" sz="1200" b="0" i="0" kern="1200" dirty="0" smtClean="0">
                <a:solidFill>
                  <a:schemeClr val="tx1"/>
                </a:solidFill>
                <a:effectLst/>
                <a:latin typeface="+mn-lt"/>
                <a:ea typeface="+mn-ea"/>
                <a:cs typeface="+mn-cs"/>
              </a:rPr>
              <a:t>BSP</a:t>
            </a:r>
            <a:r>
              <a:rPr lang="zh-CN" altLang="en-US" sz="1200" b="0" i="0" kern="1200" dirty="0" smtClean="0">
                <a:solidFill>
                  <a:schemeClr val="tx1"/>
                </a:solidFill>
                <a:effectLst/>
                <a:latin typeface="+mn-lt"/>
                <a:ea typeface="+mn-ea"/>
                <a:cs typeface="+mn-cs"/>
              </a:rPr>
              <a:t>模型。</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a:t>
            </a:fld>
            <a:endParaRPr lang="zh-CN" altLang="en-US"/>
          </a:p>
        </p:txBody>
      </p:sp>
    </p:spTree>
    <p:extLst>
      <p:ext uri="{BB962C8B-B14F-4D97-AF65-F5344CB8AC3E}">
        <p14:creationId xmlns:p14="http://schemas.microsoft.com/office/powerpoint/2010/main" val="3806520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基于朴素的</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算法，文献都做了改进</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显著降低了算法的时间和空间复杂度。但是此类算法是在原来大批量的静态图数据上进行的迭代运算，需要多次随机访问节点信息，而且图是静态的，无法感知新增边或节点的情况，再之如果图数据量过大时，每轮的迭代需要再超大规模的图上进行，效率较低。下面介绍如何在</a:t>
            </a:r>
            <a:r>
              <a:rPr lang="en-US" altLang="zh-CN" sz="1200" kern="1200" dirty="0" smtClean="0">
                <a:solidFill>
                  <a:schemeClr val="tx1"/>
                </a:solidFill>
                <a:effectLst/>
                <a:latin typeface="+mn-lt"/>
                <a:ea typeface="+mn-ea"/>
                <a:cs typeface="+mn-cs"/>
              </a:rPr>
              <a:t>2.3</a:t>
            </a:r>
            <a:r>
              <a:rPr lang="zh-CN" altLang="zh-CN" sz="1200" kern="1200" dirty="0" smtClean="0">
                <a:solidFill>
                  <a:schemeClr val="tx1"/>
                </a:solidFill>
                <a:effectLst/>
                <a:latin typeface="+mn-lt"/>
                <a:ea typeface="+mn-ea"/>
                <a:cs typeface="+mn-cs"/>
              </a:rPr>
              <a:t>节设计的基于状态更新的流图计算模型上实现</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由前文所知，基于状态更新的流图计算模型，有</a:t>
            </a:r>
            <a:r>
              <a:rPr lang="en-US" altLang="zh-CN" sz="1200" kern="1200" dirty="0" smtClean="0">
                <a:solidFill>
                  <a:schemeClr val="tx1"/>
                </a:solidFill>
                <a:effectLst/>
                <a:latin typeface="+mn-lt"/>
                <a:ea typeface="+mn-ea"/>
                <a:cs typeface="+mn-cs"/>
              </a:rPr>
              <a:t>Stage, Event, Update</a:t>
            </a:r>
            <a:r>
              <a:rPr lang="zh-CN" altLang="zh-CN" sz="1200" kern="1200" dirty="0" smtClean="0">
                <a:solidFill>
                  <a:schemeClr val="tx1"/>
                </a:solidFill>
                <a:effectLst/>
                <a:latin typeface="+mn-lt"/>
                <a:ea typeface="+mn-ea"/>
                <a:cs typeface="+mn-cs"/>
              </a:rPr>
              <a:t>三个重要的概念。定义好这三个组件之后，就能够实现特定的算法。</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Triangle Count </a:t>
            </a:r>
          </a:p>
          <a:p>
            <a:r>
              <a:rPr lang="zh-CN" altLang="en-US" sz="1200" kern="1200" dirty="0" smtClean="0">
                <a:solidFill>
                  <a:schemeClr val="tx1"/>
                </a:solidFill>
                <a:effectLst/>
                <a:latin typeface="+mn-lt"/>
                <a:ea typeface="+mn-ea"/>
                <a:cs typeface="+mn-cs"/>
              </a:rPr>
              <a:t>单源点最短路径 </a:t>
            </a:r>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PageRank</a:t>
            </a:r>
          </a:p>
          <a:p>
            <a:r>
              <a:rPr lang="zh-CN" altLang="en-US" sz="1200" kern="1200" dirty="0" smtClean="0">
                <a:solidFill>
                  <a:schemeClr val="tx1"/>
                </a:solidFill>
                <a:effectLst/>
                <a:latin typeface="+mn-lt"/>
                <a:ea typeface="+mn-ea"/>
                <a:cs typeface="+mn-cs"/>
              </a:rPr>
              <a:t>节点的更新顺序和节点的最终状态无关</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dirty="0" smtClean="0"/>
              <a:t>图的概要</a:t>
            </a:r>
          </a:p>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31</a:t>
            </a:fld>
            <a:endParaRPr lang="zh-CN" altLang="en-US"/>
          </a:p>
        </p:txBody>
      </p:sp>
    </p:spTree>
    <p:extLst>
      <p:ext uri="{BB962C8B-B14F-4D97-AF65-F5344CB8AC3E}">
        <p14:creationId xmlns:p14="http://schemas.microsoft.com/office/powerpoint/2010/main" val="138661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的顶点集合没有变化，所以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可由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到达，所以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，其中</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oMath>
                </a14:m>
                <a:r>
                  <a:rPr lang="zh-CN" altLang="zh-CN" sz="1200" kern="1200" dirty="0">
                    <a:solidFill>
                      <a:schemeClr val="tx1"/>
                    </a:solidFill>
                    <a:effectLst/>
                    <a:latin typeface="+mn-lt"/>
                    <a:ea typeface="+mn-ea"/>
                    <a:cs typeface="+mn-cs"/>
                  </a:rPr>
                  <a:t>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oMath>
                </a14:m>
                <a:r>
                  <a:rPr lang="zh-CN" altLang="zh-CN" sz="1200" kern="1200" dirty="0">
                    <a:solidFill>
                      <a:schemeClr val="tx1"/>
                    </a:solidFill>
                    <a:effectLst/>
                    <a:latin typeface="+mn-lt"/>
                    <a:ea typeface="+mn-ea"/>
                    <a:cs typeface="+mn-cs"/>
                  </a:rPr>
                  <a:t>为边</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𝑒</m:t>
                    </m:r>
                  </m:oMath>
                </a14:m>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为新顶点，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为原图中已经存在的顶点，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为原图中不存在的新增加的顶点，且有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。此时，因为是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又是新增加的顶点，那么没有任何顶点指向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是不可达的，则更新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的顶点，相比较原图的情况只增加了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，又因为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14:m>
                  <m:oMath xmlns:m="http://schemas.openxmlformats.org/officeDocument/2006/math">
                    <m:r>
                      <a:rPr lang="zh-CN" altLang="zh-CN" sz="1200" kern="1200">
                        <a:solidFill>
                          <a:schemeClr val="tx1"/>
                        </a:solidFill>
                        <a:effectLst/>
                        <a:latin typeface="Cambria Math" panose="02040503050406030204" pitchFamily="18" charset="0"/>
                        <a:ea typeface="+mn-ea"/>
                        <a:cs typeface="+mn-cs"/>
                      </a:rPr>
                      <m:t> </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均为原图中已经存在的顶点。因为是</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顶点，所以指向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顶点的集合没有改变，因此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的顶点集合中增加了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，这使得可能存在一条更短的路径从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指向</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，因此，</a:t>
                </a:r>
              </a:p>
              <a:p>
                <a:pPr latinLnBrk="1"/>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r>
                        <m:rPr>
                          <m:sty m:val="p"/>
                        </m:rPr>
                        <a:rPr lang="en-US" altLang="zh-CN" sz="1200" kern="1200">
                          <a:solidFill>
                            <a:schemeClr val="tx1"/>
                          </a:solidFill>
                          <a:effectLst/>
                          <a:latin typeface="Cambria Math" panose="02040503050406030204" pitchFamily="18" charset="0"/>
                          <a:ea typeface="+mn-ea"/>
                          <a:cs typeface="+mn-cs"/>
                        </a:rPr>
                        <m:t>min</m:t>
                      </m:r>
                      <m:r>
                        <a:rPr lang="en-US" altLang="zh-CN" sz="1200" kern="1200">
                          <a:solidFill>
                            <a:schemeClr val="tx1"/>
                          </a:solidFill>
                          <a:effectLst/>
                          <a:latin typeface="Cambria Math" panose="02040503050406030204" pitchFamily="18" charset="0"/>
                          <a:ea typeface="+mn-ea"/>
                          <a:cs typeface="+mn-cs"/>
                        </a:rPr>
                        <m:t>⁡</m:t>
                      </m:r>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sub>
                      </m:sSub>
                      <m:r>
                        <a:rPr lang="en-US" altLang="zh-CN" sz="1200" i="1"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𝑑𝑖𝑠</m:t>
                          </m:r>
                        </m:e>
                        <m:sub>
                          <m:r>
                            <a:rPr lang="en-US" altLang="zh-CN" sz="1200" i="1" kern="1200">
                              <a:solidFill>
                                <a:schemeClr val="tx1"/>
                              </a:solidFill>
                              <a:effectLst/>
                              <a:latin typeface="Cambria Math" panose="02040503050406030204" pitchFamily="18" charset="0"/>
                              <a:ea typeface="+mn-ea"/>
                              <a:cs typeface="+mn-cs"/>
                            </a:rPr>
                            <m:t>𝑒</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𝑆𝑃</m:t>
                          </m:r>
                        </m:e>
                        <m:sub>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sub>
                      </m:sSub>
                      <m:r>
                        <a:rPr lang="en-US" altLang="zh-CN" sz="1200" i="1" kern="1200">
                          <a:solidFill>
                            <a:schemeClr val="tx1"/>
                          </a:solidFill>
                          <a:effectLst/>
                          <a:latin typeface="Cambria Math" panose="02040503050406030204" pitchFamily="18" charset="0"/>
                          <a:ea typeface="+mn-ea"/>
                          <a:cs typeface="+mn-cs"/>
                        </a:rPr>
                        <m:t>)</m:t>
                      </m:r>
                    </m:oMath>
                  </m:oMathPara>
                </a14:m>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过来到达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的值的最小值。如果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的变小而变小，因此当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所有指向的邻接点，同时，这些邻接点又可能继续将这种影响传播出去；而当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dirty="0">
                    <a:solidFill>
                      <a:schemeClr val="tx1"/>
                    </a:solidFill>
                    <a:effectLst/>
                    <a:latin typeface="+mn-lt"/>
                    <a:ea typeface="+mn-ea"/>
                    <a:cs typeface="+mn-cs"/>
                  </a:rPr>
                  <a:t>的值没有发生改变时，说明从</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1</m:t>
                        </m:r>
                      </m:sub>
                    </m:sSub>
                  </m:oMath>
                </a14:m>
                <a:r>
                  <a:rPr lang="zh-CN" altLang="zh-CN" sz="1200" kern="1200" dirty="0">
                    <a:solidFill>
                      <a:schemeClr val="tx1"/>
                    </a:solidFill>
                    <a:effectLst/>
                    <a:latin typeface="+mn-lt"/>
                    <a:ea typeface="+mn-ea"/>
                    <a:cs typeface="+mn-cs"/>
                  </a:rPr>
                  <a:t>过来的路径不是最短路径，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i="1" kern="1200">
                            <a:solidFill>
                              <a:schemeClr val="tx1"/>
                            </a:solidFill>
                            <a:effectLst/>
                            <a:latin typeface="Cambria Math" panose="02040503050406030204" pitchFamily="18" charset="0"/>
                            <a:ea typeface="+mn-ea"/>
                            <a:cs typeface="+mn-cs"/>
                          </a:rPr>
                          <m:t>𝑣</m:t>
                        </m:r>
                      </m:e>
                      <m:sub>
                        <m:r>
                          <a:rPr lang="en-US" altLang="zh-CN" sz="1200" i="1" kern="1200">
                            <a:solidFill>
                              <a:schemeClr val="tx1"/>
                            </a:solidFill>
                            <a:effectLst/>
                            <a:latin typeface="Cambria Math" panose="02040503050406030204" pitchFamily="18" charset="0"/>
                            <a:ea typeface="+mn-ea"/>
                            <a:cs typeface="+mn-cs"/>
                          </a:rPr>
                          <m:t>2</m:t>
                        </m:r>
                      </m:sub>
                    </m:sSub>
                  </m:oMath>
                </a14:m>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均为新顶点</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4-2(a)</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为原图中不存在的新增加的顶点，对于这两个新增加的顶点，原图中的任何顶点都无法到达这两个顶点，因此这两个顶点的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4-2(b)</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的顶点集合没有变化，所以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值不会发生改变；而又有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可由</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到达，所以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值更新为</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，其中</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为边</a:t>
                </a:r>
                <a:r>
                  <a:rPr lang="en-US" altLang="zh-CN" sz="1200" i="0" kern="1200">
                    <a:solidFill>
                      <a:schemeClr val="tx1"/>
                    </a:solidFill>
                    <a:effectLst/>
                    <a:latin typeface="+mn-lt"/>
                    <a:ea typeface="+mn-ea"/>
                    <a:cs typeface="+mn-cs"/>
                  </a:rPr>
                  <a:t>𝑒</a:t>
                </a:r>
                <a:r>
                  <a:rPr lang="zh-CN" altLang="zh-CN" sz="1200" kern="1200" dirty="0">
                    <a:solidFill>
                      <a:schemeClr val="tx1"/>
                    </a:solidFill>
                    <a:effectLst/>
                    <a:latin typeface="+mn-lt"/>
                    <a:ea typeface="+mn-ea"/>
                    <a:cs typeface="+mn-cs"/>
                  </a:rPr>
                  <a:t>的权重。</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为新顶点，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已经存在于系统中</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4-2(c)</a:t>
                </a:r>
                <a:r>
                  <a:rPr lang="zh-CN" altLang="zh-CN" sz="1200" kern="1200" dirty="0">
                    <a:solidFill>
                      <a:schemeClr val="tx1"/>
                    </a:solidFill>
                    <a:effectLst/>
                    <a:latin typeface="+mn-lt"/>
                    <a:ea typeface="+mn-ea"/>
                    <a:cs typeface="+mn-cs"/>
                  </a:rPr>
                  <a:t>所示，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为原图中已经存在的顶点，</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为原图中不存在的新增加的顶点，且有</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。此时，因为是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，而</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又是新增加的顶点，那么没有任何顶点指向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，即</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是不可达的，则更新</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值为无穷大；而指向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的顶点，相比较原图的情况只增加了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，又因为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值是无穷大，所以</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值不会发生变化。</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zh-CN" sz="1200" kern="1200" dirty="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均已经存在于系统中</a:t>
                </a:r>
              </a:p>
              <a:p>
                <a:r>
                  <a:rPr lang="zh-CN" altLang="zh-CN" sz="1200" kern="1200" dirty="0">
                    <a:solidFill>
                      <a:schemeClr val="tx1"/>
                    </a:solidFill>
                    <a:effectLst/>
                    <a:latin typeface="+mn-lt"/>
                    <a:ea typeface="+mn-ea"/>
                    <a:cs typeface="+mn-cs"/>
                  </a:rPr>
                  <a:t>①</a:t>
                </a:r>
                <a:r>
                  <a:rPr lang="en-US" altLang="zh-CN" sz="1200" kern="1200" dirty="0">
                    <a:solidFill>
                      <a:schemeClr val="tx1"/>
                    </a:solidFill>
                    <a:effectLst/>
                    <a:latin typeface="+mn-lt"/>
                    <a:ea typeface="+mn-ea"/>
                    <a:cs typeface="+mn-cs"/>
                  </a:rPr>
                  <a:t> ADD</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UPDATE</a:t>
                </a:r>
                <a:r>
                  <a:rPr lang="zh-CN" altLang="zh-CN" sz="1200" kern="1200" dirty="0">
                    <a:solidFill>
                      <a:schemeClr val="tx1"/>
                    </a:solidFill>
                    <a:effectLst/>
                    <a:latin typeface="+mn-lt"/>
                    <a:ea typeface="+mn-ea"/>
                    <a:cs typeface="+mn-cs"/>
                  </a:rPr>
                  <a:t>事件</a:t>
                </a:r>
              </a:p>
              <a:p>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4-2(d)</a:t>
                </a:r>
                <a:r>
                  <a:rPr lang="zh-CN" altLang="zh-CN" sz="1200" kern="1200" dirty="0">
                    <a:solidFill>
                      <a:schemeClr val="tx1"/>
                    </a:solidFill>
                    <a:effectLst/>
                    <a:latin typeface="+mn-lt"/>
                    <a:ea typeface="+mn-ea"/>
                    <a:cs typeface="+mn-cs"/>
                  </a:rPr>
                  <a:t>所示，</a:t>
                </a:r>
                <a:r>
                  <a:rPr lang="zh-CN" altLang="zh-CN" sz="1200" i="0" kern="1200">
                    <a:solidFill>
                      <a:schemeClr val="tx1"/>
                    </a:solidFill>
                    <a:effectLst/>
                    <a:latin typeface="+mn-lt"/>
                    <a:ea typeface="+mn-ea"/>
                    <a:cs typeface="+mn-cs"/>
                  </a:rPr>
                  <a:t> </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均为原图中已经存在的顶点。因为是</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顶点，所以指向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顶点的集合没有改变，因此</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值也不会发生改变；而指向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的顶点集合中增加了</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，这使得可能存在一条更短的路径从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指向</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，因此，</a:t>
                </a:r>
              </a:p>
              <a:p>
                <a:pPr latinLnBrk="1"/>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=min⁡(</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𝑑𝑖𝑠</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𝑒,</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𝑆𝑃</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 </a:t>
                </a:r>
                <a:r>
                  <a:rPr lang="zh-CN" altLang="zh-CN" sz="1200" i="0" kern="1200">
                    <a:solidFill>
                      <a:schemeClr val="tx1"/>
                    </a:solidFill>
                    <a:effectLst/>
                    <a:latin typeface="+mn-lt"/>
                    <a:ea typeface="+mn-ea"/>
                    <a:cs typeface="+mn-cs"/>
                  </a:rPr>
                  <a:t>)</a:t>
                </a:r>
                <a:r>
                  <a:rPr lang="en-US" altLang="zh-CN" sz="1200" i="0" kern="120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即取</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的原来的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值和从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过来到达</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的值的最小值。如果</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的后续顶点的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值可能因为</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的变小而变小，因此当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SP</a:t>
                </a:r>
                <a:r>
                  <a:rPr lang="zh-CN" altLang="zh-CN" sz="1200" kern="1200" dirty="0">
                    <a:solidFill>
                      <a:schemeClr val="tx1"/>
                    </a:solidFill>
                    <a:effectLst/>
                    <a:latin typeface="+mn-lt"/>
                    <a:ea typeface="+mn-ea"/>
                    <a:cs typeface="+mn-cs"/>
                  </a:rPr>
                  <a:t>值变小时，需要将这种变化传播给</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所有指向的邻接点，同时，这些邻接点又可能继续将这种影响传播出去；而当</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的值没有发生改变时，说明从</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过来的路径不是最短路径，</a:t>
                </a:r>
                <a:r>
                  <a:rPr lang="en-US" altLang="zh-CN" sz="1200" i="0" kern="1200">
                    <a:solidFill>
                      <a:schemeClr val="tx1"/>
                    </a:solidFill>
                    <a:effectLst/>
                    <a:latin typeface="+mn-lt"/>
                    <a:ea typeface="+mn-ea"/>
                    <a:cs typeface="+mn-cs"/>
                  </a:rPr>
                  <a:t>𝑣</a:t>
                </a:r>
                <a:r>
                  <a:rPr lang="zh-CN" altLang="zh-CN" sz="1200"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2</a:t>
                </a:r>
                <a:r>
                  <a:rPr lang="zh-CN" altLang="zh-CN" sz="1200" kern="1200">
                    <a:solidFill>
                      <a:schemeClr val="tx1"/>
                    </a:solidFill>
                    <a:effectLst/>
                    <a:latin typeface="+mn-lt"/>
                    <a:ea typeface="+mn-ea"/>
                    <a:cs typeface="+mn-cs"/>
                  </a:rPr>
                  <a:t>的值不受影响，其后续顶点的值也不会发生变化。当所有顶点的值不再发生变化时，图的状态更新完毕，算法运行结束。</a:t>
                </a:r>
              </a:p>
              <a:p>
                <a:endParaRPr lang="zh-CN" altLang="en-US" dirty="0"/>
              </a:p>
            </p:txBody>
          </p:sp>
        </mc:Fallback>
      </mc:AlternateContent>
      <p:sp>
        <p:nvSpPr>
          <p:cNvPr id="4" name="灯片编号占位符 3"/>
          <p:cNvSpPr>
            <a:spLocks noGrp="1"/>
          </p:cNvSpPr>
          <p:nvPr>
            <p:ph type="sldNum" sz="quarter" idx="10"/>
          </p:nvPr>
        </p:nvSpPr>
        <p:spPr/>
        <p:txBody>
          <a:bodyPr/>
          <a:lstStyle/>
          <a:p>
            <a:fld id="{F0C3C563-C797-4C8B-8F0E-EEACFB564611}" type="slidenum">
              <a:rPr lang="zh-CN" altLang="en-US" smtClean="0"/>
              <a:t>32</a:t>
            </a:fld>
            <a:endParaRPr lang="zh-CN" altLang="en-US"/>
          </a:p>
        </p:txBody>
      </p:sp>
    </p:spTree>
    <p:extLst>
      <p:ext uri="{BB962C8B-B14F-4D97-AF65-F5344CB8AC3E}">
        <p14:creationId xmlns:p14="http://schemas.microsoft.com/office/powerpoint/2010/main" val="3931604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smtClean="0">
                <a:solidFill>
                  <a:schemeClr val="tx1"/>
                </a:solidFill>
                <a:effectLst/>
                <a:latin typeface="+mn-lt"/>
                <a:ea typeface="+mn-ea"/>
                <a:cs typeface="+mn-cs"/>
              </a:rPr>
              <a:t>接入</a:t>
            </a:r>
            <a:r>
              <a:rPr lang="zh-CN" altLang="zh-CN" sz="1200" kern="1200" smtClean="0">
                <a:solidFill>
                  <a:schemeClr val="tx1"/>
                </a:solidFill>
                <a:effectLst/>
                <a:latin typeface="+mn-lt"/>
                <a:ea typeface="+mn-ea"/>
                <a:cs typeface="+mn-cs"/>
              </a:rPr>
              <a:t>层</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系统的输入，图数据以流的形式流入到系统的各个计算节点中。这些图数据可以以文件的形式存储，也可以存储在如</a:t>
            </a:r>
            <a:r>
              <a:rPr lang="en-US" altLang="zh-CN" sz="1200" kern="1200" dirty="0" smtClean="0">
                <a:solidFill>
                  <a:schemeClr val="tx1"/>
                </a:solidFill>
                <a:effectLst/>
                <a:latin typeface="+mn-lt"/>
                <a:ea typeface="+mn-ea"/>
                <a:cs typeface="+mn-cs"/>
              </a:rPr>
              <a:t>Kafka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HBase</a:t>
            </a:r>
            <a:r>
              <a:rPr lang="zh-CN" altLang="zh-CN" sz="1200" kern="1200" dirty="0" smtClean="0">
                <a:solidFill>
                  <a:schemeClr val="tx1"/>
                </a:solidFill>
                <a:effectLst/>
                <a:latin typeface="+mn-lt"/>
                <a:ea typeface="+mn-ea"/>
                <a:cs typeface="+mn-cs"/>
              </a:rPr>
              <a:t>等其它分布式系统中。</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系统提供了接口，能够很好的将这些数据源对接到系统。</a:t>
            </a:r>
          </a:p>
          <a:p>
            <a:pPr lvl="0"/>
            <a:r>
              <a:rPr lang="zh-CN" altLang="zh-CN" sz="1200" kern="1200" dirty="0" smtClean="0">
                <a:solidFill>
                  <a:schemeClr val="tx1"/>
                </a:solidFill>
                <a:effectLst/>
                <a:latin typeface="+mn-lt"/>
                <a:ea typeface="+mn-ea"/>
                <a:cs typeface="+mn-cs"/>
              </a:rPr>
              <a:t>计算层：</a:t>
            </a:r>
            <a:r>
              <a:rPr lang="en-US" altLang="zh-CN" sz="1200" kern="1200" dirty="0" smtClean="0">
                <a:solidFill>
                  <a:schemeClr val="tx1"/>
                </a:solidFill>
                <a:effectLst/>
                <a:latin typeface="+mn-lt"/>
                <a:ea typeface="+mn-ea"/>
                <a:cs typeface="+mn-cs"/>
              </a:rPr>
              <a:t>GraphFlow</a:t>
            </a:r>
            <a:r>
              <a:rPr lang="zh-CN" altLang="zh-CN" sz="1200" kern="1200" dirty="0" smtClean="0">
                <a:solidFill>
                  <a:schemeClr val="tx1"/>
                </a:solidFill>
                <a:effectLst/>
                <a:latin typeface="+mn-lt"/>
                <a:ea typeface="+mn-ea"/>
                <a:cs typeface="+mn-cs"/>
              </a:rPr>
              <a:t>系统的核心层。摄入层提供的数据将分配到各个计算节点， 计算节点可以访问存储层中的图状态，并且根据图的状态和当前接收的事件来触发图状态的更新，并且将这种更新同步到存储节点中，以便其它计算节点能够立刻使用。</a:t>
            </a:r>
          </a:p>
          <a:p>
            <a:pPr lvl="0"/>
            <a:r>
              <a:rPr lang="zh-CN" altLang="zh-CN" sz="1200" kern="1200" dirty="0" smtClean="0">
                <a:solidFill>
                  <a:schemeClr val="tx1"/>
                </a:solidFill>
                <a:effectLst/>
                <a:latin typeface="+mn-lt"/>
                <a:ea typeface="+mn-ea"/>
                <a:cs typeface="+mn-cs"/>
              </a:rPr>
              <a:t>存储层：负责整个系统的状态的存储。该层采用分布式存储架构，系统内的状态分散到各个存储节点上进行存储和备份，同时还提供了持久化接口，也可以将这些状态异步备份到永久性介质上，进一步提高系统的可靠性。由前文可知，状态是从用户的视角进行定义的，直接反应了用户关心的数据，所以在同一时刻，系统可能存在多种不同类型的状态，这些状态对系统内部可以由计算节点直接访问，对系统外部也可以由用户根据访问节点，实时访问中间计算结果。在本层我们利用开源产品内存数据网格</a:t>
            </a:r>
            <a:r>
              <a:rPr lang="en-US" altLang="zh-CN" sz="1200" kern="1200" dirty="0" smtClean="0">
                <a:solidFill>
                  <a:schemeClr val="tx1"/>
                </a:solidFill>
                <a:effectLst/>
                <a:latin typeface="+mn-lt"/>
                <a:ea typeface="+mn-ea"/>
                <a:cs typeface="+mn-cs"/>
              </a:rPr>
              <a:t>Hazelcast [46]</a:t>
            </a:r>
            <a:r>
              <a:rPr lang="zh-CN" altLang="zh-CN" sz="1200" kern="1200" dirty="0" smtClean="0">
                <a:solidFill>
                  <a:schemeClr val="tx1"/>
                </a:solidFill>
                <a:effectLst/>
                <a:latin typeface="+mn-lt"/>
                <a:ea typeface="+mn-ea"/>
                <a:cs typeface="+mn-cs"/>
              </a:rPr>
              <a:t>来作为存储层，存储图的状态信息。</a:t>
            </a:r>
          </a:p>
          <a:p>
            <a:pPr lvl="0"/>
            <a:r>
              <a:rPr lang="zh-CN" altLang="zh-CN" sz="1200" kern="1200" dirty="0" smtClean="0">
                <a:solidFill>
                  <a:schemeClr val="tx1"/>
                </a:solidFill>
                <a:effectLst/>
                <a:latin typeface="+mn-lt"/>
                <a:ea typeface="+mn-ea"/>
                <a:cs typeface="+mn-cs"/>
              </a:rPr>
              <a:t>访问层：向最终用户提供接口，允许用户在任意时刻访问图的状态。在本层我们使用</a:t>
            </a:r>
            <a:r>
              <a:rPr lang="en-US" altLang="zh-CN" sz="1200" kern="1200" dirty="0" smtClean="0">
                <a:solidFill>
                  <a:schemeClr val="tx1"/>
                </a:solidFill>
                <a:effectLst/>
                <a:latin typeface="+mn-lt"/>
                <a:ea typeface="+mn-ea"/>
                <a:cs typeface="+mn-cs"/>
              </a:rPr>
              <a:t>RESTful</a:t>
            </a:r>
            <a:r>
              <a:rPr lang="zh-CN" altLang="zh-CN" sz="1200" kern="1200" dirty="0" smtClean="0">
                <a:solidFill>
                  <a:schemeClr val="tx1"/>
                </a:solidFill>
                <a:effectLst/>
                <a:latin typeface="+mn-lt"/>
                <a:ea typeface="+mn-ea"/>
                <a:cs typeface="+mn-cs"/>
              </a:rPr>
              <a:t>规范来设计数据的访问规则，利用</a:t>
            </a:r>
            <a:r>
              <a:rPr lang="en-US" altLang="zh-CN" sz="1200" kern="1200" dirty="0" smtClean="0">
                <a:solidFill>
                  <a:schemeClr val="tx1"/>
                </a:solidFill>
                <a:effectLst/>
                <a:latin typeface="+mn-lt"/>
                <a:ea typeface="+mn-ea"/>
                <a:cs typeface="+mn-cs"/>
              </a:rPr>
              <a:t>Jetty</a:t>
            </a:r>
            <a:r>
              <a:rPr lang="zh-CN" altLang="zh-CN" sz="1200" kern="1200" dirty="0" smtClean="0">
                <a:solidFill>
                  <a:schemeClr val="tx1"/>
                </a:solidFill>
                <a:effectLst/>
                <a:latin typeface="+mn-lt"/>
                <a:ea typeface="+mn-ea"/>
                <a:cs typeface="+mn-cs"/>
              </a:rPr>
              <a:t>作为内嵌的服务器，向用户提供数据访问能力。</a:t>
            </a: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注意添加引用</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33</a:t>
            </a:fld>
            <a:endParaRPr lang="zh-CN" altLang="en-US"/>
          </a:p>
        </p:txBody>
      </p:sp>
    </p:spTree>
    <p:extLst>
      <p:ext uri="{BB962C8B-B14F-4D97-AF65-F5344CB8AC3E}">
        <p14:creationId xmlns:p14="http://schemas.microsoft.com/office/powerpoint/2010/main" val="472713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34</a:t>
            </a:fld>
            <a:endParaRPr lang="zh-CN" altLang="en-US"/>
          </a:p>
        </p:txBody>
      </p:sp>
    </p:spTree>
    <p:extLst>
      <p:ext uri="{BB962C8B-B14F-4D97-AF65-F5344CB8AC3E}">
        <p14:creationId xmlns:p14="http://schemas.microsoft.com/office/powerpoint/2010/main" val="3655714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定义完这三个算法的准准确率计算公式后，我们在</a:t>
            </a:r>
            <a:r>
              <a:rPr lang="en-US" altLang="zh-CN" sz="1200" kern="1200" dirty="0" smtClean="0">
                <a:solidFill>
                  <a:schemeClr val="tx1"/>
                </a:solidFill>
                <a:effectLst/>
                <a:latin typeface="+mn-lt"/>
                <a:ea typeface="+mn-ea"/>
                <a:cs typeface="+mn-cs"/>
              </a:rPr>
              <a:t>D1-D10</a:t>
            </a:r>
            <a:r>
              <a:rPr lang="zh-CN" altLang="zh-CN" sz="1200" kern="1200" dirty="0" smtClean="0">
                <a:solidFill>
                  <a:schemeClr val="tx1"/>
                </a:solidFill>
                <a:effectLst/>
                <a:latin typeface="+mn-lt"/>
                <a:ea typeface="+mn-ea"/>
                <a:cs typeface="+mn-cs"/>
              </a:rPr>
              <a:t>数据集上分别进行测试，同时为了考虑不同并发度对计算结果准确性的影响，我们分别测试了这三个算法在计算节点总数为</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下的准确率</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35</a:t>
            </a:fld>
            <a:endParaRPr lang="zh-CN" altLang="en-US"/>
          </a:p>
        </p:txBody>
      </p:sp>
    </p:spTree>
    <p:extLst>
      <p:ext uri="{BB962C8B-B14F-4D97-AF65-F5344CB8AC3E}">
        <p14:creationId xmlns:p14="http://schemas.microsoft.com/office/powerpoint/2010/main" val="1463161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从算法的</a:t>
            </a:r>
            <a:r>
              <a:rPr lang="en-US" altLang="zh-CN" sz="1200" kern="1200" dirty="0" smtClean="0">
                <a:solidFill>
                  <a:schemeClr val="tx1"/>
                </a:solidFill>
                <a:effectLst/>
                <a:latin typeface="+mn-lt"/>
                <a:ea typeface="+mn-ea"/>
                <a:cs typeface="+mn-cs"/>
              </a:rPr>
              <a:t>CDF</a:t>
            </a:r>
            <a:r>
              <a:rPr lang="zh-CN" altLang="zh-CN" sz="1200" kern="1200" dirty="0" smtClean="0">
                <a:solidFill>
                  <a:schemeClr val="tx1"/>
                </a:solidFill>
                <a:effectLst/>
                <a:latin typeface="+mn-lt"/>
                <a:ea typeface="+mn-ea"/>
                <a:cs typeface="+mn-cs"/>
              </a:rPr>
              <a:t>图来看，这四个算法的</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内立即得到响应，符合实时性的要求；从算法的实时性分布图来看，不同算法的响应时间略有不同，但整体的响应时间分布符合长尾效应：（</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算法的平均响应时间最短，超过一半的更新请求都能够在</a:t>
            </a:r>
            <a:r>
              <a:rPr lang="en-US" altLang="zh-CN" sz="1200" kern="1200" dirty="0" smtClean="0">
                <a:solidFill>
                  <a:schemeClr val="tx1"/>
                </a:solidFill>
                <a:effectLst/>
                <a:latin typeface="+mn-lt"/>
                <a:ea typeface="+mn-ea"/>
                <a:cs typeface="+mn-cs"/>
              </a:rPr>
              <a:t>1ms</a:t>
            </a:r>
            <a:r>
              <a:rPr lang="zh-CN" altLang="zh-CN" sz="1200" kern="1200" dirty="0" smtClean="0">
                <a:solidFill>
                  <a:schemeClr val="tx1"/>
                </a:solidFill>
                <a:effectLst/>
                <a:latin typeface="+mn-lt"/>
                <a:ea typeface="+mn-ea"/>
                <a:cs typeface="+mn-cs"/>
              </a:rPr>
              <a:t>的时间内得到响应；（</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算法的平均响应时间比</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算法要长，而且大部分请求的响应时间都集中在</a:t>
            </a:r>
            <a:r>
              <a:rPr lang="en-US" altLang="zh-CN" sz="1200" kern="1200" dirty="0" smtClean="0">
                <a:solidFill>
                  <a:schemeClr val="tx1"/>
                </a:solidFill>
                <a:effectLst/>
                <a:latin typeface="+mn-lt"/>
                <a:ea typeface="+mn-ea"/>
                <a:cs typeface="+mn-cs"/>
              </a:rPr>
              <a:t>2ms</a:t>
            </a:r>
            <a:r>
              <a:rPr lang="zh-CN" altLang="zh-CN" sz="1200" kern="1200" dirty="0" smtClean="0">
                <a:solidFill>
                  <a:schemeClr val="tx1"/>
                </a:solidFill>
                <a:effectLst/>
                <a:latin typeface="+mn-lt"/>
                <a:ea typeface="+mn-ea"/>
                <a:cs typeface="+mn-cs"/>
              </a:rPr>
              <a:t>或</a:t>
            </a:r>
            <a:r>
              <a:rPr lang="en-US" altLang="zh-CN" sz="1200" kern="1200" dirty="0" smtClean="0">
                <a:solidFill>
                  <a:schemeClr val="tx1"/>
                </a:solidFill>
                <a:effectLst/>
                <a:latin typeface="+mn-lt"/>
                <a:ea typeface="+mn-ea"/>
                <a:cs typeface="+mn-cs"/>
              </a:rPr>
              <a:t>4ms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算法的平均响应时间最长，但</a:t>
            </a:r>
            <a:r>
              <a:rPr lang="en-US" altLang="zh-CN" sz="1200" kern="1200" dirty="0" smtClean="0">
                <a:solidFill>
                  <a:schemeClr val="tx1"/>
                </a:solidFill>
                <a:effectLst/>
                <a:latin typeface="+mn-lt"/>
                <a:ea typeface="+mn-ea"/>
                <a:cs typeface="+mn-cs"/>
              </a:rPr>
              <a:t>90%</a:t>
            </a:r>
            <a:r>
              <a:rPr lang="zh-CN" altLang="zh-CN" sz="1200" kern="1200" dirty="0" smtClean="0">
                <a:solidFill>
                  <a:schemeClr val="tx1"/>
                </a:solidFill>
                <a:effectLst/>
                <a:latin typeface="+mn-lt"/>
                <a:ea typeface="+mn-ea"/>
                <a:cs typeface="+mn-cs"/>
              </a:rPr>
              <a:t>的请求都能够在</a:t>
            </a:r>
            <a:r>
              <a:rPr lang="en-US" altLang="zh-CN" sz="1200" kern="1200" dirty="0" smtClean="0">
                <a:solidFill>
                  <a:schemeClr val="tx1"/>
                </a:solidFill>
                <a:effectLst/>
                <a:latin typeface="+mn-lt"/>
                <a:ea typeface="+mn-ea"/>
                <a:cs typeface="+mn-cs"/>
              </a:rPr>
              <a:t>12ms</a:t>
            </a:r>
            <a:r>
              <a:rPr lang="zh-CN" altLang="zh-CN" sz="1200" kern="1200" dirty="0" smtClean="0">
                <a:solidFill>
                  <a:schemeClr val="tx1"/>
                </a:solidFill>
                <a:effectLst/>
                <a:latin typeface="+mn-lt"/>
                <a:ea typeface="+mn-ea"/>
                <a:cs typeface="+mn-cs"/>
              </a:rPr>
              <a:t>内得到响应，而请求的响应时间大部分都集中在</a:t>
            </a:r>
            <a:r>
              <a:rPr lang="en-US" altLang="zh-CN" sz="1200" kern="1200" dirty="0" smtClean="0">
                <a:solidFill>
                  <a:schemeClr val="tx1"/>
                </a:solidFill>
                <a:effectLst/>
                <a:latin typeface="+mn-lt"/>
                <a:ea typeface="+mn-ea"/>
                <a:cs typeface="+mn-cs"/>
              </a:rPr>
              <a:t>4ms-8ms</a:t>
            </a:r>
            <a:r>
              <a:rPr lang="zh-CN" altLang="zh-CN" sz="1200" kern="1200" dirty="0" smtClean="0">
                <a:solidFill>
                  <a:schemeClr val="tx1"/>
                </a:solidFill>
                <a:effectLst/>
                <a:latin typeface="+mn-lt"/>
                <a:ea typeface="+mn-ea"/>
                <a:cs typeface="+mn-cs"/>
              </a:rPr>
              <a:t>之间。</a:t>
            </a:r>
          </a:p>
          <a:p>
            <a:r>
              <a:rPr lang="zh-CN" altLang="zh-CN" sz="1200" kern="1200" dirty="0" smtClean="0">
                <a:solidFill>
                  <a:schemeClr val="tx1"/>
                </a:solidFill>
                <a:effectLst/>
                <a:latin typeface="+mn-lt"/>
                <a:ea typeface="+mn-ea"/>
                <a:cs typeface="+mn-cs"/>
              </a:rPr>
              <a:t>不同算法的更新代价之所以不同，是因为不同算法所影响的顶点的数目不同。如对于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算法，每次到达的边数据只会影响这条边的源顶点和目标顶点，而且这种影响不会传播给其它的顶点，所以响应时间最短；对于</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算法，它不仅影响这条边的两个顶点，还会影响这两个顶点的所有公共邻接点；对于</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算法，它会以源顶点为中心，将这种影响按照往外扩散的路径将影响传播开来；而对于</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在极端情况下它可能影响到整个连通子图，所以响应时间最长。因此，增量数据对不同算法所带来的更新的影响范围是不同的，这种不同直观反映在了更新请求的响应时间。此外，我们还发现尽管不同算法的响应时间不同，但其分布符合长尾效应。这是因为自然状态下的图数据分布是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规则的，而符合</a:t>
            </a:r>
            <a:r>
              <a:rPr lang="en-US" altLang="zh-CN" sz="1200" kern="1200" dirty="0" smtClean="0">
                <a:solidFill>
                  <a:schemeClr val="tx1"/>
                </a:solidFill>
                <a:effectLst/>
                <a:latin typeface="+mn-lt"/>
                <a:ea typeface="+mn-ea"/>
                <a:cs typeface="+mn-cs"/>
              </a:rPr>
              <a:t>power-law</a:t>
            </a:r>
            <a:r>
              <a:rPr lang="zh-CN" altLang="zh-CN" sz="1200" kern="1200" dirty="0" smtClean="0">
                <a:solidFill>
                  <a:schemeClr val="tx1"/>
                </a:solidFill>
                <a:effectLst/>
                <a:latin typeface="+mn-lt"/>
                <a:ea typeface="+mn-ea"/>
                <a:cs typeface="+mn-cs"/>
              </a:rPr>
              <a:t>规则的图的顶点分布即为长尾分布。这也使得有极少数的顶点拥有大量的邻接点，它们的更新代价很高，而大部分顶点的邻接点都很少，所以更新的很快，因此大多数顶点的响应时间都很短，只有极少数顶点的响应时间很长。</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36</a:t>
            </a:fld>
            <a:endParaRPr lang="zh-CN" altLang="en-US"/>
          </a:p>
        </p:txBody>
      </p:sp>
    </p:spTree>
    <p:extLst>
      <p:ext uri="{BB962C8B-B14F-4D97-AF65-F5344CB8AC3E}">
        <p14:creationId xmlns:p14="http://schemas.microsoft.com/office/powerpoint/2010/main" val="38026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37</a:t>
            </a:fld>
            <a:endParaRPr lang="zh-CN" altLang="en-US"/>
          </a:p>
        </p:txBody>
      </p:sp>
    </p:spTree>
    <p:extLst>
      <p:ext uri="{BB962C8B-B14F-4D97-AF65-F5344CB8AC3E}">
        <p14:creationId xmlns:p14="http://schemas.microsoft.com/office/powerpoint/2010/main" val="27975802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38</a:t>
            </a:fld>
            <a:endParaRPr lang="zh-CN" altLang="en-US"/>
          </a:p>
        </p:txBody>
      </p:sp>
    </p:spTree>
    <p:extLst>
      <p:ext uri="{BB962C8B-B14F-4D97-AF65-F5344CB8AC3E}">
        <p14:creationId xmlns:p14="http://schemas.microsoft.com/office/powerpoint/2010/main" val="1492690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由图</a:t>
            </a:r>
            <a:r>
              <a:rPr lang="en-US" altLang="zh-CN" sz="1200" kern="1200" dirty="0" smtClean="0">
                <a:solidFill>
                  <a:schemeClr val="tx1"/>
                </a:solidFill>
                <a:effectLst/>
                <a:latin typeface="+mn-lt"/>
                <a:ea typeface="+mn-ea"/>
                <a:cs typeface="+mn-cs"/>
              </a:rPr>
              <a:t>6-8</a:t>
            </a:r>
            <a:r>
              <a:rPr lang="zh-CN" altLang="zh-CN" sz="1200" kern="1200" dirty="0" smtClean="0">
                <a:solidFill>
                  <a:schemeClr val="tx1"/>
                </a:solidFill>
                <a:effectLst/>
                <a:latin typeface="+mn-lt"/>
                <a:ea typeface="+mn-ea"/>
                <a:cs typeface="+mn-cs"/>
              </a:rPr>
              <a:t>可以看出，这四个算法的更新冲突概率都在</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以下，每个算法的更新冲突概率略有不同。整体上来看，</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算法更新冲突概率最大，这是因为</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算法每次更新时，会以新增的边的两个顶点为中心向外传播，可能会影响整个连通子图内的所有顶点，所以更新冲突概率最大；而</a:t>
            </a:r>
            <a:r>
              <a:rPr lang="en-US" altLang="zh-CN" sz="1200" kern="1200" dirty="0" smtClean="0">
                <a:solidFill>
                  <a:schemeClr val="tx1"/>
                </a:solidFill>
                <a:effectLst/>
                <a:latin typeface="+mn-lt"/>
                <a:ea typeface="+mn-ea"/>
                <a:cs typeface="+mn-cs"/>
              </a:rPr>
              <a:t>SSSP</a:t>
            </a:r>
            <a:r>
              <a:rPr lang="zh-CN" altLang="zh-CN" sz="1200" kern="1200" dirty="0" smtClean="0">
                <a:solidFill>
                  <a:schemeClr val="tx1"/>
                </a:solidFill>
                <a:effectLst/>
                <a:latin typeface="+mn-lt"/>
                <a:ea typeface="+mn-ea"/>
                <a:cs typeface="+mn-cs"/>
              </a:rPr>
              <a:t>算法是按照以新增边的源顶点为中心，沿着某条路径往外传播，而且有可能传播到某个顶点就结束（当新增的这条边不能使得其它邻接点的</a:t>
            </a:r>
            <a:r>
              <a:rPr lang="en-US" altLang="zh-CN" sz="1200" kern="1200" dirty="0" smtClean="0">
                <a:solidFill>
                  <a:schemeClr val="tx1"/>
                </a:solidFill>
                <a:effectLst/>
                <a:latin typeface="+mn-lt"/>
                <a:ea typeface="+mn-ea"/>
                <a:cs typeface="+mn-cs"/>
              </a:rPr>
              <a:t>SP</a:t>
            </a:r>
            <a:r>
              <a:rPr lang="zh-CN" altLang="zh-CN" sz="1200" kern="1200" dirty="0" smtClean="0">
                <a:solidFill>
                  <a:schemeClr val="tx1"/>
                </a:solidFill>
                <a:effectLst/>
                <a:latin typeface="+mn-lt"/>
                <a:ea typeface="+mn-ea"/>
                <a:cs typeface="+mn-cs"/>
              </a:rPr>
              <a:t>值减小时传播结束），因此传播的影响范围没有</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算法大，所以更新冲突的概率相比</a:t>
            </a:r>
            <a:r>
              <a:rPr lang="en-US" altLang="zh-CN" sz="1200" kern="1200" dirty="0" smtClean="0">
                <a:solidFill>
                  <a:schemeClr val="tx1"/>
                </a:solidFill>
                <a:effectLst/>
                <a:latin typeface="+mn-lt"/>
                <a:ea typeface="+mn-ea"/>
                <a:cs typeface="+mn-cs"/>
              </a:rPr>
              <a:t>PR</a:t>
            </a:r>
            <a:r>
              <a:rPr lang="zh-CN" altLang="zh-CN" sz="1200" kern="1200" dirty="0" smtClean="0">
                <a:solidFill>
                  <a:schemeClr val="tx1"/>
                </a:solidFill>
                <a:effectLst/>
                <a:latin typeface="+mn-lt"/>
                <a:ea typeface="+mn-ea"/>
                <a:cs typeface="+mn-cs"/>
              </a:rPr>
              <a:t>算法会小很多，</a:t>
            </a:r>
            <a:r>
              <a:rPr lang="en-US" altLang="zh-CN" sz="1200" kern="1200" dirty="0" smtClean="0">
                <a:solidFill>
                  <a:schemeClr val="tx1"/>
                </a:solidFill>
                <a:effectLst/>
                <a:latin typeface="+mn-lt"/>
                <a:ea typeface="+mn-ea"/>
                <a:cs typeface="+mn-cs"/>
              </a:rPr>
              <a:t>TC</a:t>
            </a:r>
            <a:r>
              <a:rPr lang="zh-CN" altLang="zh-CN" sz="1200" kern="1200" dirty="0" smtClean="0">
                <a:solidFill>
                  <a:schemeClr val="tx1"/>
                </a:solidFill>
                <a:effectLst/>
                <a:latin typeface="+mn-lt"/>
                <a:ea typeface="+mn-ea"/>
                <a:cs typeface="+mn-cs"/>
              </a:rPr>
              <a:t>算法只会影响新增边的两个顶点的所有公共邻接点，影响范围更小，更新冲突的概率就更小，至于</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按照影响范围来看应该是最小的，但是由于本实验的人为设计，即将顶点编号相近的边尽量安排在不同的计算节点上，这将导致多个计算节点同时争取更新同一个顶点的状态，所以更新冲突的概率也比较高，如果在自然分发的情况下，因为</a:t>
            </a:r>
            <a:r>
              <a:rPr lang="en-US" altLang="zh-CN" sz="1200" kern="1200" dirty="0" smtClean="0">
                <a:solidFill>
                  <a:schemeClr val="tx1"/>
                </a:solidFill>
                <a:effectLst/>
                <a:latin typeface="+mn-lt"/>
                <a:ea typeface="+mn-ea"/>
                <a:cs typeface="+mn-cs"/>
              </a:rPr>
              <a:t>DD</a:t>
            </a:r>
            <a:r>
              <a:rPr lang="zh-CN" altLang="zh-CN" sz="1200" kern="1200" dirty="0" smtClean="0">
                <a:solidFill>
                  <a:schemeClr val="tx1"/>
                </a:solidFill>
                <a:effectLst/>
                <a:latin typeface="+mn-lt"/>
                <a:ea typeface="+mn-ea"/>
                <a:cs typeface="+mn-cs"/>
              </a:rPr>
              <a:t>算法的更新只会影响到新增这条边的两个顶点，影响范围最小，所以更新冲突概率是最小的。</a:t>
            </a:r>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39</a:t>
            </a:fld>
            <a:endParaRPr lang="zh-CN" altLang="en-US"/>
          </a:p>
        </p:txBody>
      </p:sp>
    </p:spTree>
    <p:extLst>
      <p:ext uri="{BB962C8B-B14F-4D97-AF65-F5344CB8AC3E}">
        <p14:creationId xmlns:p14="http://schemas.microsoft.com/office/powerpoint/2010/main" val="5740411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从十月中旬接收这个项目为止，到现在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月中下旬，减去中间去成都出差两周时间，在这总共两个多月的时间里，我阅读了大量的论文，</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的技术文档，</a:t>
            </a:r>
            <a:r>
              <a:rPr lang="en-US" altLang="zh-CN" sz="1200" kern="1200" dirty="0" smtClean="0">
                <a:solidFill>
                  <a:schemeClr val="tx1"/>
                </a:solidFill>
                <a:effectLst/>
                <a:latin typeface="+mn-lt"/>
                <a:ea typeface="+mn-ea"/>
                <a:cs typeface="+mn-cs"/>
              </a:rPr>
              <a:t>Flink</a:t>
            </a:r>
            <a:r>
              <a:rPr lang="zh-CN" altLang="zh-CN" sz="1200" kern="1200" dirty="0" smtClean="0">
                <a:solidFill>
                  <a:schemeClr val="tx1"/>
                </a:solidFill>
                <a:effectLst/>
                <a:latin typeface="+mn-lt"/>
                <a:ea typeface="+mn-ea"/>
                <a:cs typeface="+mn-cs"/>
              </a:rPr>
              <a:t>的源码和其他相关的开源代码，终于在</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月份有了实质性的突破。</a:t>
            </a:r>
          </a:p>
          <a:p>
            <a:r>
              <a:rPr lang="zh-CN" altLang="zh-CN" sz="1200" kern="1200" dirty="0" smtClean="0">
                <a:solidFill>
                  <a:schemeClr val="tx1"/>
                </a:solidFill>
                <a:effectLst/>
                <a:latin typeface="+mn-lt"/>
                <a:ea typeface="+mn-ea"/>
                <a:cs typeface="+mn-cs"/>
              </a:rPr>
              <a:t>现阶段已经基本完成：</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）本文第一部分：分析对比批处理流图模型和流处理流图模型的优缺点；</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）本文第二部分：建立面向连续流式图数据的处理模型和框架；</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）对于第三部分，在该模型上实现图算法，目前只实现了</a:t>
            </a:r>
            <a:r>
              <a:rPr lang="en-US" altLang="zh-CN" sz="1200" kern="1200" dirty="0" smtClean="0">
                <a:solidFill>
                  <a:schemeClr val="tx1"/>
                </a:solidFill>
                <a:effectLst/>
                <a:latin typeface="+mn-lt"/>
                <a:ea typeface="+mn-ea"/>
                <a:cs typeface="+mn-cs"/>
              </a:rPr>
              <a:t>Triangle Count</a:t>
            </a:r>
            <a:r>
              <a:rPr lang="zh-CN" altLang="zh-CN" sz="1200" kern="1200" dirty="0" smtClean="0">
                <a:solidFill>
                  <a:schemeClr val="tx1"/>
                </a:solidFill>
                <a:effectLst/>
                <a:latin typeface="+mn-lt"/>
                <a:ea typeface="+mn-ea"/>
                <a:cs typeface="+mn-cs"/>
              </a:rPr>
              <a:t>算法。</a:t>
            </a:r>
          </a:p>
          <a:p>
            <a:r>
              <a:rPr lang="zh-CN" altLang="zh-CN" sz="1200" kern="1200" dirty="0" smtClean="0">
                <a:solidFill>
                  <a:schemeClr val="tx1"/>
                </a:solidFill>
                <a:effectLst/>
                <a:latin typeface="+mn-lt"/>
                <a:ea typeface="+mn-ea"/>
                <a:cs typeface="+mn-cs"/>
              </a:rPr>
              <a:t>接下来的工作重心主要集中在：</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）其他几个核心算法</a:t>
            </a:r>
            <a:r>
              <a:rPr lang="en-US" altLang="zh-CN" sz="1200" kern="1200" dirty="0" smtClean="0">
                <a:solidFill>
                  <a:schemeClr val="tx1"/>
                </a:solidFill>
                <a:effectLst/>
                <a:latin typeface="+mn-lt"/>
                <a:ea typeface="+mn-ea"/>
                <a:cs typeface="+mn-cs"/>
              </a:rPr>
              <a:t>-PageRank, Connected Components, K-Cores</a:t>
            </a:r>
            <a:r>
              <a:rPr lang="zh-CN" altLang="zh-CN" sz="1200" kern="1200" dirty="0" smtClean="0">
                <a:solidFill>
                  <a:schemeClr val="tx1"/>
                </a:solidFill>
                <a:effectLst/>
                <a:latin typeface="+mn-lt"/>
                <a:ea typeface="+mn-ea"/>
                <a:cs typeface="+mn-cs"/>
              </a:rPr>
              <a:t>等的实现；</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）实现完算法之后，对这些算法和整个系统进行系统的测试，并且根据测试结果进行总结和反思；</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）搭建完整系统之后，在该系统之上，构建金融反欺诈应用，利用该应用来验证整个系统的正确性，可靠性，稳定性和实时性。</a:t>
            </a:r>
          </a:p>
        </p:txBody>
      </p:sp>
      <p:sp>
        <p:nvSpPr>
          <p:cNvPr id="4" name="灯片编号占位符 3"/>
          <p:cNvSpPr>
            <a:spLocks noGrp="1"/>
          </p:cNvSpPr>
          <p:nvPr>
            <p:ph type="sldNum" sz="quarter" idx="10"/>
          </p:nvPr>
        </p:nvSpPr>
        <p:spPr/>
        <p:txBody>
          <a:bodyPr/>
          <a:lstStyle/>
          <a:p>
            <a:fld id="{F0C3C563-C797-4C8B-8F0E-EEACFB564611}" type="slidenum">
              <a:rPr lang="zh-CN" altLang="en-US" smtClean="0"/>
              <a:t>40</a:t>
            </a:fld>
            <a:endParaRPr lang="zh-CN" altLang="en-US"/>
          </a:p>
        </p:txBody>
      </p:sp>
    </p:spTree>
    <p:extLst>
      <p:ext uri="{BB962C8B-B14F-4D97-AF65-F5344CB8AC3E}">
        <p14:creationId xmlns:p14="http://schemas.microsoft.com/office/powerpoint/2010/main" val="192609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BSP </a:t>
            </a:r>
            <a:r>
              <a:rPr lang="zh-CN" altLang="en-US" dirty="0" smtClean="0"/>
              <a:t>（整体同步模型）采用了顶点为中心的编程模型和同步的计算泛型，将整个图计算的过程分成若干个超步，超步内，每个计算节点可以并行计算；超步之间需要一次同步过程，通过若干个超步迭代计算，算法达到指定的收敛条件后，运行结束。我们以该图为例，设有</a:t>
            </a:r>
            <a:r>
              <a:rPr lang="en-US" altLang="zh-CN" dirty="0" smtClean="0"/>
              <a:t>3</a:t>
            </a:r>
            <a:r>
              <a:rPr lang="zh-CN" altLang="en-US" dirty="0" smtClean="0"/>
              <a:t>个顶点</a:t>
            </a:r>
            <a:r>
              <a:rPr lang="en-US" altLang="zh-CN" dirty="0" smtClean="0"/>
              <a:t>5/1/2</a:t>
            </a:r>
            <a:r>
              <a:rPr lang="zh-CN" altLang="en-US" dirty="0" smtClean="0"/>
              <a:t>，现需要将同一个连通图内的顶点编号设置成该连通图内最大的顶点的编号。</a:t>
            </a:r>
            <a:endParaRPr lang="en-US" altLang="zh-CN" dirty="0" smtClean="0"/>
          </a:p>
          <a:p>
            <a:endParaRPr lang="en-US" altLang="zh-CN" dirty="0" smtClean="0"/>
          </a:p>
          <a:p>
            <a:r>
              <a:rPr lang="zh-CN" altLang="en-US" dirty="0" smtClean="0"/>
              <a:t>在第一个超步内，这三个顶点相互发送消息，</a:t>
            </a:r>
            <a:r>
              <a:rPr lang="en-US" altLang="zh-CN" dirty="0" smtClean="0"/>
              <a:t>5</a:t>
            </a:r>
            <a:r>
              <a:rPr lang="zh-CN" altLang="en-US" dirty="0" smtClean="0"/>
              <a:t>将接收来自</a:t>
            </a:r>
            <a:r>
              <a:rPr lang="en-US" altLang="zh-CN" dirty="0" smtClean="0"/>
              <a:t>1</a:t>
            </a:r>
            <a:r>
              <a:rPr lang="zh-CN" altLang="en-US" dirty="0" smtClean="0"/>
              <a:t>和</a:t>
            </a:r>
            <a:r>
              <a:rPr lang="en-US" altLang="zh-CN" dirty="0" smtClean="0"/>
              <a:t>2</a:t>
            </a:r>
            <a:r>
              <a:rPr lang="zh-CN" altLang="en-US" dirty="0" smtClean="0"/>
              <a:t>的消息，同理</a:t>
            </a:r>
            <a:r>
              <a:rPr lang="en-US" altLang="zh-CN" dirty="0" smtClean="0"/>
              <a:t>1</a:t>
            </a:r>
            <a:r>
              <a:rPr lang="zh-CN" altLang="en-US" dirty="0" smtClean="0"/>
              <a:t>将接收来自</a:t>
            </a:r>
            <a:r>
              <a:rPr lang="en-US" altLang="zh-CN" dirty="0" smtClean="0"/>
              <a:t>5</a:t>
            </a:r>
            <a:r>
              <a:rPr lang="zh-CN" altLang="en-US" dirty="0" smtClean="0"/>
              <a:t>的消息，因为要将顶点编号更新为最大的顶点编号，因此当</a:t>
            </a:r>
            <a:r>
              <a:rPr lang="en-US" altLang="zh-CN" dirty="0" smtClean="0"/>
              <a:t>5</a:t>
            </a:r>
            <a:r>
              <a:rPr lang="zh-CN" altLang="en-US" dirty="0" smtClean="0"/>
              <a:t>收到</a:t>
            </a:r>
            <a:r>
              <a:rPr lang="en-US" altLang="zh-CN" dirty="0" smtClean="0"/>
              <a:t>1</a:t>
            </a:r>
            <a:r>
              <a:rPr lang="zh-CN" altLang="en-US" dirty="0" smtClean="0"/>
              <a:t>和</a:t>
            </a:r>
            <a:r>
              <a:rPr lang="en-US" altLang="zh-CN" dirty="0" smtClean="0"/>
              <a:t>2</a:t>
            </a:r>
            <a:r>
              <a:rPr lang="zh-CN" altLang="en-US" dirty="0" smtClean="0"/>
              <a:t>发送过来的消息时，发现编号值都比本身的小，因此</a:t>
            </a:r>
            <a:r>
              <a:rPr lang="en-US" altLang="zh-CN" dirty="0" smtClean="0"/>
              <a:t>5</a:t>
            </a:r>
            <a:r>
              <a:rPr lang="zh-CN" altLang="en-US" dirty="0" smtClean="0"/>
              <a:t>不会发生变化，将变的不活跃。而</a:t>
            </a:r>
            <a:r>
              <a:rPr lang="en-US" altLang="zh-CN" dirty="0" smtClean="0"/>
              <a:t>1</a:t>
            </a:r>
            <a:r>
              <a:rPr lang="zh-CN" altLang="en-US" dirty="0" smtClean="0"/>
              <a:t>收到来自</a:t>
            </a:r>
            <a:r>
              <a:rPr lang="en-US" altLang="zh-CN" dirty="0" smtClean="0"/>
              <a:t>5</a:t>
            </a:r>
            <a:r>
              <a:rPr lang="zh-CN" altLang="en-US" dirty="0" smtClean="0"/>
              <a:t>的消息之后，会将自身的编号值更改为最大的值即</a:t>
            </a:r>
            <a:r>
              <a:rPr lang="en-US" altLang="zh-CN" dirty="0" smtClean="0"/>
              <a:t>5</a:t>
            </a:r>
            <a:r>
              <a:rPr lang="zh-CN" altLang="en-US" dirty="0" smtClean="0"/>
              <a:t>，</a:t>
            </a:r>
            <a:r>
              <a:rPr lang="en-US" altLang="zh-CN" dirty="0" smtClean="0"/>
              <a:t>2</a:t>
            </a:r>
            <a:r>
              <a:rPr lang="zh-CN" altLang="en-US" dirty="0" smtClean="0"/>
              <a:t>将收到来自</a:t>
            </a:r>
            <a:r>
              <a:rPr lang="en-US" altLang="zh-CN" dirty="0" smtClean="0"/>
              <a:t>1</a:t>
            </a:r>
            <a:r>
              <a:rPr lang="zh-CN" altLang="en-US" dirty="0" smtClean="0"/>
              <a:t>的消息，同理发现这个值比自己的小，不会发生变化。</a:t>
            </a:r>
            <a:endParaRPr lang="en-US" altLang="zh-CN" dirty="0" smtClean="0"/>
          </a:p>
          <a:p>
            <a:r>
              <a:rPr lang="zh-CN" altLang="en-US" dirty="0" smtClean="0"/>
              <a:t>同理，经过若干轮迭代之后，所有编号的值都更新为</a:t>
            </a:r>
            <a:r>
              <a:rPr lang="en-US" altLang="zh-CN" dirty="0" smtClean="0"/>
              <a:t>5</a:t>
            </a:r>
            <a:r>
              <a:rPr lang="zh-CN" altLang="en-US" dirty="0" smtClean="0"/>
              <a:t>，算法结束。</a:t>
            </a:r>
            <a:endParaRPr lang="en-US" altLang="zh-CN" dirty="0" smtClean="0"/>
          </a:p>
          <a:p>
            <a:endParaRPr lang="en-US" altLang="zh-CN" dirty="0" smtClean="0"/>
          </a:p>
          <a:p>
            <a:r>
              <a:rPr lang="zh-CN" altLang="en-US" dirty="0" smtClean="0"/>
              <a:t>这种模型非常适合诸如</a:t>
            </a:r>
            <a:r>
              <a:rPr lang="en-US" altLang="zh-CN" dirty="0" smtClean="0"/>
              <a:t>SSSP/PR</a:t>
            </a:r>
            <a:r>
              <a:rPr lang="zh-CN" altLang="en-US" dirty="0" smtClean="0"/>
              <a:t>等图算法，因此被广泛使用在处理静态大图数据上。可是当图是动态变化的，</a:t>
            </a:r>
            <a:r>
              <a:rPr lang="en-US" altLang="zh-CN" dirty="0" smtClean="0"/>
              <a:t>BSP</a:t>
            </a:r>
            <a:r>
              <a:rPr lang="zh-CN" altLang="en-US" dirty="0" smtClean="0"/>
              <a:t>模型该如何处理呢？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a:t>
            </a:fld>
            <a:endParaRPr lang="zh-CN" altLang="en-US"/>
          </a:p>
        </p:txBody>
      </p:sp>
    </p:spTree>
    <p:extLst>
      <p:ext uri="{BB962C8B-B14F-4D97-AF65-F5344CB8AC3E}">
        <p14:creationId xmlns:p14="http://schemas.microsoft.com/office/powerpoint/2010/main" val="12361303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BAC876FC-2E35-4016-8A70-33D810966BEA}" type="datetime1">
              <a:rPr lang="zh-CN" altLang="en-US" smtClean="0"/>
              <a:t>2017/5/22</a:t>
            </a:fld>
            <a:endParaRPr lang="zh-CN" altLang="en-US"/>
          </a:p>
        </p:txBody>
      </p:sp>
      <p:sp>
        <p:nvSpPr>
          <p:cNvPr id="5" name="灯片编号占位符 4"/>
          <p:cNvSpPr>
            <a:spLocks noGrp="1"/>
          </p:cNvSpPr>
          <p:nvPr>
            <p:ph type="sldNum" sz="quarter" idx="11"/>
          </p:nvPr>
        </p:nvSpPr>
        <p:spPr/>
        <p:txBody>
          <a:bodyPr/>
          <a:lstStyle/>
          <a:p>
            <a:fld id="{D203AB0F-8D4D-414D-9B72-28D3C77562CE}" type="slidenum">
              <a:rPr lang="zh-CN" altLang="en-US" smtClean="0"/>
              <a:t>41</a:t>
            </a:fld>
            <a:endParaRPr lang="zh-CN" altLang="en-US"/>
          </a:p>
        </p:txBody>
      </p:sp>
    </p:spTree>
    <p:extLst>
      <p:ext uri="{BB962C8B-B14F-4D97-AF65-F5344CB8AC3E}">
        <p14:creationId xmlns:p14="http://schemas.microsoft.com/office/powerpoint/2010/main" val="6905120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42</a:t>
            </a:fld>
            <a:endParaRPr lang="zh-CN" altLang="en-US"/>
          </a:p>
        </p:txBody>
      </p:sp>
    </p:spTree>
    <p:extLst>
      <p:ext uri="{BB962C8B-B14F-4D97-AF65-F5344CB8AC3E}">
        <p14:creationId xmlns:p14="http://schemas.microsoft.com/office/powerpoint/2010/main" val="176603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当图简单的增加一条边时，</a:t>
            </a:r>
            <a:r>
              <a:rPr lang="en-US" altLang="zh-CN" dirty="0" smtClean="0"/>
              <a:t>BSP</a:t>
            </a:r>
            <a:r>
              <a:rPr lang="zh-CN" altLang="en-US" dirty="0" smtClean="0"/>
              <a:t>模型需要在增加边后的大图数据上全部重跑一遍。这种方式没有充分利用原有的计算结果，代价较大。因此针对动态图计算，</a:t>
            </a:r>
            <a:r>
              <a:rPr lang="en-US" altLang="zh-CN" dirty="0" smtClean="0"/>
              <a:t>BSP</a:t>
            </a:r>
            <a:r>
              <a:rPr lang="zh-CN" altLang="en-US" dirty="0" smtClean="0"/>
              <a:t>模型的性能出现瓶颈，</a:t>
            </a:r>
            <a:r>
              <a:rPr lang="zh-CN" altLang="en-US" dirty="0" smtClean="0"/>
              <a:t>那么如何高效的解决这类动态</a:t>
            </a:r>
            <a:r>
              <a:rPr lang="zh-CN" altLang="en-US" dirty="0" smtClean="0"/>
              <a:t>图</a:t>
            </a:r>
            <a:r>
              <a:rPr lang="zh-CN" altLang="en-US" dirty="0" smtClean="0"/>
              <a:t>计算扥问题呢？</a:t>
            </a:r>
            <a:r>
              <a:rPr lang="zh-CN" altLang="en-US" dirty="0" smtClean="0"/>
              <a:t>我们首先看动态图计算的数据模型。</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5</a:t>
            </a:fld>
            <a:endParaRPr lang="zh-CN" altLang="en-US"/>
          </a:p>
        </p:txBody>
      </p:sp>
    </p:spTree>
    <p:extLst>
      <p:ext uri="{BB962C8B-B14F-4D97-AF65-F5344CB8AC3E}">
        <p14:creationId xmlns:p14="http://schemas.microsoft.com/office/powerpoint/2010/main" val="34792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这一块也是回答窦师兄的问题。</a:t>
            </a:r>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6</a:t>
            </a:fld>
            <a:endParaRPr lang="zh-CN" altLang="en-US"/>
          </a:p>
        </p:txBody>
      </p:sp>
    </p:spTree>
    <p:extLst>
      <p:ext uri="{BB962C8B-B14F-4D97-AF65-F5344CB8AC3E}">
        <p14:creationId xmlns:p14="http://schemas.microsoft.com/office/powerpoint/2010/main" val="2655284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流计算模型：从我看的大量的论文来看，没有像</a:t>
            </a:r>
            <a:r>
              <a:rPr lang="en-US" altLang="zh-CN" dirty="0" smtClean="0"/>
              <a:t>BSP</a:t>
            </a:r>
            <a:r>
              <a:rPr lang="zh-CN" altLang="en-US" dirty="0" smtClean="0"/>
              <a:t>模型一样，较为成熟的方案。</a:t>
            </a:r>
            <a:endParaRPr lang="en-US" altLang="zh-CN" dirty="0" smtClean="0"/>
          </a:p>
          <a:p>
            <a:r>
              <a:rPr lang="zh-CN" altLang="en-US" dirty="0" smtClean="0"/>
              <a:t>都是针对特定问题，用户给出的特定的方法来解决。</a:t>
            </a:r>
            <a:endParaRPr lang="en-US" altLang="zh-CN" dirty="0" smtClean="0"/>
          </a:p>
          <a:p>
            <a:endParaRPr lang="en-US" altLang="zh-CN" dirty="0" smtClean="0"/>
          </a:p>
          <a:p>
            <a:pPr lvl="0"/>
            <a:r>
              <a:rPr lang="en-US" altLang="zh-CN" sz="1200" kern="1200" dirty="0" smtClean="0">
                <a:solidFill>
                  <a:schemeClr val="tx1"/>
                </a:solidFill>
                <a:effectLst/>
                <a:latin typeface="+mn-lt"/>
                <a:ea typeface="+mn-ea"/>
                <a:cs typeface="+mn-cs"/>
              </a:rPr>
              <a:t>Cash Register Model : </a:t>
            </a:r>
            <a:r>
              <a:rPr lang="zh-CN" altLang="zh-CN" sz="1200" kern="1200" dirty="0" smtClean="0">
                <a:solidFill>
                  <a:schemeClr val="tx1"/>
                </a:solidFill>
                <a:effectLst/>
                <a:latin typeface="+mn-lt"/>
                <a:ea typeface="+mn-ea"/>
                <a:cs typeface="+mn-cs"/>
              </a:rPr>
              <a:t>流中的每一项仅仅是数据集中一项，比如在</a:t>
            </a:r>
            <a:r>
              <a:rPr lang="en-US" altLang="zh-CN" sz="1200" kern="1200" dirty="0" smtClean="0">
                <a:solidFill>
                  <a:schemeClr val="tx1"/>
                </a:solidFill>
                <a:effectLst/>
                <a:latin typeface="+mn-lt"/>
                <a:ea typeface="+mn-ea"/>
                <a:cs typeface="+mn-cs"/>
              </a:rPr>
              <a:t>distinct elements count </a:t>
            </a:r>
            <a:r>
              <a:rPr lang="zh-CN" altLang="zh-CN" sz="1200" kern="1200" dirty="0" smtClean="0">
                <a:solidFill>
                  <a:schemeClr val="tx1"/>
                </a:solidFill>
                <a:effectLst/>
                <a:latin typeface="+mn-lt"/>
                <a:ea typeface="+mn-ea"/>
                <a:cs typeface="+mn-cs"/>
              </a:rPr>
              <a:t>中，每一项就是一个数。数据集中的每一项以任意顺序形成数据流。</a:t>
            </a:r>
          </a:p>
          <a:p>
            <a:pPr lvl="0"/>
            <a:r>
              <a:rPr lang="en-US" altLang="zh-CN" sz="1200" kern="1200" dirty="0" smtClean="0">
                <a:solidFill>
                  <a:schemeClr val="tx1"/>
                </a:solidFill>
                <a:effectLst/>
                <a:latin typeface="+mn-lt"/>
                <a:ea typeface="+mn-ea"/>
                <a:cs typeface="+mn-cs"/>
              </a:rPr>
              <a:t>Turnstile Model : </a:t>
            </a:r>
            <a:r>
              <a:rPr lang="zh-CN" altLang="zh-CN" sz="1200" kern="1200" dirty="0" smtClean="0">
                <a:solidFill>
                  <a:schemeClr val="tx1"/>
                </a:solidFill>
                <a:effectLst/>
                <a:latin typeface="+mn-lt"/>
                <a:ea typeface="+mn-ea"/>
                <a:cs typeface="+mn-cs"/>
              </a:rPr>
              <a:t>在该模型中，我们有一个初始化为空的集合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，流中的数据由两项组成，一项是数据集的某一项，另一项是一个标志位，可以对集合</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进行动态改变。</a:t>
            </a:r>
          </a:p>
          <a:p>
            <a:r>
              <a:rPr lang="zh-CN" altLang="zh-CN" sz="1200" kern="1200" dirty="0" smtClean="0">
                <a:solidFill>
                  <a:schemeClr val="tx1"/>
                </a:solidFill>
                <a:effectLst/>
                <a:latin typeface="+mn-lt"/>
                <a:ea typeface="+mn-ea"/>
                <a:cs typeface="+mn-cs"/>
              </a:rPr>
              <a:t>例如，流图中的每一项为</a:t>
            </a:r>
            <a:r>
              <a:rPr lang="en-US" altLang="zh-CN" sz="1200" kern="1200" dirty="0" smtClean="0">
                <a:solidFill>
                  <a:schemeClr val="tx1"/>
                </a:solidFill>
                <a:effectLst/>
                <a:latin typeface="+mn-lt"/>
                <a:ea typeface="+mn-ea"/>
                <a:cs typeface="+mn-cs"/>
              </a:rPr>
              <a:t>(x, U)</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加入</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U</a:t>
            </a:r>
            <a:r>
              <a:rPr lang="zh-CN" altLang="zh-CN" sz="1200" kern="1200" dirty="0" smtClean="0">
                <a:solidFill>
                  <a:schemeClr val="tx1"/>
                </a:solidFill>
                <a:effectLst/>
                <a:latin typeface="+mn-lt"/>
                <a:ea typeface="+mn-ea"/>
                <a:cs typeface="+mn-cs"/>
              </a:rPr>
              <a:t>为－，就将</a:t>
            </a:r>
            <a:r>
              <a:rPr lang="en-US" altLang="zh-CN" sz="1200" kern="1200" dirty="0" smtClean="0">
                <a:solidFill>
                  <a:schemeClr val="tx1"/>
                </a:solidFill>
                <a:effectLst/>
                <a:latin typeface="+mn-lt"/>
                <a:ea typeface="+mn-ea"/>
                <a:cs typeface="+mn-cs"/>
              </a:rPr>
              <a:t>x</a:t>
            </a:r>
            <a:r>
              <a:rPr lang="zh-CN" altLang="zh-CN" sz="1200" kern="1200" dirty="0" smtClean="0">
                <a:solidFill>
                  <a:schemeClr val="tx1"/>
                </a:solidFill>
                <a:effectLst/>
                <a:latin typeface="+mn-lt"/>
                <a:ea typeface="+mn-ea"/>
                <a:cs typeface="+mn-cs"/>
              </a:rPr>
              <a:t>从</a:t>
            </a:r>
            <a:r>
              <a:rPr lang="en-US" altLang="zh-CN" sz="1200" kern="1200" dirty="0" smtClean="0">
                <a:solidFill>
                  <a:schemeClr val="tx1"/>
                </a:solidFill>
                <a:effectLst/>
                <a:latin typeface="+mn-lt"/>
                <a:ea typeface="+mn-ea"/>
                <a:cs typeface="+mn-cs"/>
              </a:rPr>
              <a:t>D</a:t>
            </a:r>
            <a:r>
              <a:rPr lang="zh-CN" altLang="zh-CN" sz="1200" kern="1200" dirty="0" smtClean="0">
                <a:solidFill>
                  <a:schemeClr val="tx1"/>
                </a:solidFill>
                <a:effectLst/>
                <a:latin typeface="+mn-lt"/>
                <a:ea typeface="+mn-ea"/>
                <a:cs typeface="+mn-cs"/>
              </a:rPr>
              <a:t>删除。</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需要提前接收所有的图数据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框架</a:t>
            </a:r>
            <a:r>
              <a:rPr lang="en-US" altLang="zh-CN" sz="1200" kern="1200" dirty="0" smtClean="0">
                <a:solidFill>
                  <a:schemeClr val="tx1"/>
                </a:solidFill>
                <a:effectLst/>
                <a:latin typeface="+mn-lt"/>
                <a:ea typeface="+mn-ea"/>
                <a:cs typeface="+mn-cs"/>
              </a:rPr>
              <a:t>-&gt;</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现在的批处理方式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不适用动态数据</a:t>
            </a:r>
            <a:r>
              <a:rPr lang="en-US" altLang="zh-CN" sz="1200" kern="1200" baseline="0" dirty="0" smtClean="0">
                <a:solidFill>
                  <a:schemeClr val="tx1"/>
                </a:solidFill>
                <a:effectLst/>
                <a:latin typeface="+mn-lt"/>
                <a:ea typeface="+mn-ea"/>
                <a:cs typeface="+mn-cs"/>
              </a:rPr>
              <a:t> -&gt; </a:t>
            </a:r>
            <a:r>
              <a:rPr lang="zh-CN" altLang="en-US" sz="1200" kern="1200" baseline="0" dirty="0" smtClean="0">
                <a:solidFill>
                  <a:schemeClr val="tx1"/>
                </a:solidFill>
                <a:effectLst/>
                <a:latin typeface="+mn-lt"/>
                <a:ea typeface="+mn-ea"/>
                <a:cs typeface="+mn-cs"/>
              </a:rPr>
              <a:t>现在的流处理方式 </a:t>
            </a:r>
            <a:r>
              <a:rPr lang="en-US" altLang="zh-CN" sz="1200" kern="1200" baseline="0" dirty="0" smtClean="0">
                <a:solidFill>
                  <a:schemeClr val="tx1"/>
                </a:solidFill>
                <a:effectLst/>
                <a:latin typeface="+mn-lt"/>
                <a:ea typeface="+mn-ea"/>
                <a:cs typeface="+mn-cs"/>
              </a:rPr>
              <a:t>-&gt; </a:t>
            </a:r>
            <a:r>
              <a:rPr lang="zh-CN" altLang="en-US" sz="1200" kern="1200" baseline="0" dirty="0" smtClean="0">
                <a:solidFill>
                  <a:schemeClr val="tx1"/>
                </a:solidFill>
                <a:effectLst/>
                <a:latin typeface="+mn-lt"/>
                <a:ea typeface="+mn-ea"/>
                <a:cs typeface="+mn-cs"/>
              </a:rPr>
              <a:t>不精确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7</a:t>
            </a:fld>
            <a:endParaRPr lang="zh-CN" altLang="en-US"/>
          </a:p>
        </p:txBody>
      </p:sp>
    </p:spTree>
    <p:extLst>
      <p:ext uri="{BB962C8B-B14F-4D97-AF65-F5344CB8AC3E}">
        <p14:creationId xmlns:p14="http://schemas.microsoft.com/office/powerpoint/2010/main" val="279238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8</a:t>
            </a:fld>
            <a:endParaRPr lang="zh-CN" altLang="en-US"/>
          </a:p>
        </p:txBody>
      </p:sp>
    </p:spTree>
    <p:extLst>
      <p:ext uri="{BB962C8B-B14F-4D97-AF65-F5344CB8AC3E}">
        <p14:creationId xmlns:p14="http://schemas.microsoft.com/office/powerpoint/2010/main" val="363004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C3C563-C797-4C8B-8F0E-EEACFB564611}" type="slidenum">
              <a:rPr lang="zh-CN" altLang="en-US" smtClean="0"/>
              <a:t>9</a:t>
            </a:fld>
            <a:endParaRPr lang="zh-CN" altLang="en-US"/>
          </a:p>
        </p:txBody>
      </p:sp>
    </p:spTree>
    <p:extLst>
      <p:ext uri="{BB962C8B-B14F-4D97-AF65-F5344CB8AC3E}">
        <p14:creationId xmlns:p14="http://schemas.microsoft.com/office/powerpoint/2010/main" val="351255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88273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02752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8690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08764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600974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78214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4542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77995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621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112395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D8148F8-7DF0-4C39-8865-7D6C0322E3B0}" type="datetimeFigureOut">
              <a:rPr lang="zh-CN" altLang="en-US" smtClean="0"/>
              <a:t>2017/5/22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11443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148F8-7DF0-4C39-8865-7D6C0322E3B0}" type="datetimeFigureOut">
              <a:rPr lang="zh-CN" altLang="en-US" smtClean="0"/>
              <a:t>2017/5/22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242E-06C9-4CD7-A6BF-CB41FEC954E9}" type="slidenum">
              <a:rPr lang="zh-CN" altLang="en-US" smtClean="0"/>
              <a:t>‹#›</a:t>
            </a:fld>
            <a:endParaRPr lang="zh-CN" altLang="en-US"/>
          </a:p>
        </p:txBody>
      </p:sp>
    </p:spTree>
    <p:extLst>
      <p:ext uri="{BB962C8B-B14F-4D97-AF65-F5344CB8AC3E}">
        <p14:creationId xmlns:p14="http://schemas.microsoft.com/office/powerpoint/2010/main" val="3978707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19.emf"/><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package" Target="../embeddings/Microsoft_Visio___2.vsdx"/><Relationship Id="rId5" Type="http://schemas.openxmlformats.org/officeDocument/2006/relationships/image" Target="../media/image33.emf"/><Relationship Id="rId4" Type="http://schemas.openxmlformats.org/officeDocument/2006/relationships/package" Target="../embeddings/Microsoft_Visio___1.vsdx"/></Relationships>
</file>

<file path=ppt/slides/_rels/slide31.xml.rels><?xml version="1.0" encoding="UTF-8" standalone="yes"?>
<Relationships xmlns="http://schemas.openxmlformats.org/package/2006/relationships"><Relationship Id="rId3" Type="http://schemas.openxmlformats.org/officeDocument/2006/relationships/image" Target="../media/image380.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hart" Target="../charts/chart1.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3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jp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842" y="1122363"/>
            <a:ext cx="8137358" cy="2387600"/>
          </a:xfrm>
        </p:spPr>
        <p:txBody>
          <a:bodyPr>
            <a:normAutofit/>
          </a:bodyPr>
          <a:lstStyle/>
          <a:p>
            <a:r>
              <a:rPr lang="zh-CN" altLang="en-US" sz="4400" dirty="0" smtClean="0"/>
              <a:t>基于状态更新传播的流式图计算系统设计与实现</a:t>
            </a:r>
            <a:endParaRPr lang="zh-CN" altLang="en-US" sz="4400" dirty="0"/>
          </a:p>
        </p:txBody>
      </p:sp>
      <p:sp>
        <p:nvSpPr>
          <p:cNvPr id="3" name="副标题 2"/>
          <p:cNvSpPr>
            <a:spLocks noGrp="1"/>
          </p:cNvSpPr>
          <p:nvPr>
            <p:ph type="subTitle" idx="1"/>
          </p:nvPr>
        </p:nvSpPr>
        <p:spPr/>
        <p:txBody>
          <a:bodyPr/>
          <a:lstStyle/>
          <a:p>
            <a:pPr algn="r"/>
            <a:r>
              <a:rPr lang="zh-CN" altLang="en-US" dirty="0" smtClean="0"/>
              <a:t>学生：段世凯</a:t>
            </a:r>
            <a:endParaRPr lang="en-US" altLang="zh-CN" dirty="0" smtClean="0"/>
          </a:p>
          <a:p>
            <a:pPr algn="r"/>
            <a:r>
              <a:rPr lang="zh-CN" altLang="en-US" dirty="0" smtClean="0"/>
              <a:t>指导老师：王伟 副研究员</a:t>
            </a:r>
            <a:endParaRPr lang="en-US" altLang="zh-CN" dirty="0"/>
          </a:p>
          <a:p>
            <a:pPr algn="r"/>
            <a:r>
              <a:rPr lang="zh-CN" altLang="en-US" dirty="0" smtClean="0"/>
              <a:t>许利杰 助理研究员</a:t>
            </a:r>
          </a:p>
          <a:p>
            <a:endParaRPr lang="zh-CN" altLang="en-US" dirty="0"/>
          </a:p>
        </p:txBody>
      </p:sp>
    </p:spTree>
    <p:extLst>
      <p:ext uri="{BB962C8B-B14F-4D97-AF65-F5344CB8AC3E}">
        <p14:creationId xmlns:p14="http://schemas.microsoft.com/office/powerpoint/2010/main" val="3324172606"/>
      </p:ext>
    </p:extLst>
  </p:cSld>
  <p:clrMapOvr>
    <a:masterClrMapping/>
  </p:clrMapOvr>
  <mc:AlternateContent xmlns:mc="http://schemas.openxmlformats.org/markup-compatibility/2006">
    <mc:Choice xmlns:p14="http://schemas.microsoft.com/office/powerpoint/2010/main" Requires="p14">
      <p:transition spd="slow" p14:dur="2000" advTm="22248"/>
    </mc:Choice>
    <mc:Fallback>
      <p:transition spd="slow" advTm="2224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、研究目标</a:t>
            </a:r>
            <a:endParaRPr lang="zh-CN" altLang="en-US" sz="2100" dirty="0"/>
          </a:p>
        </p:txBody>
      </p:sp>
      <p:sp>
        <p:nvSpPr>
          <p:cNvPr id="20" name="文本框 19"/>
          <p:cNvSpPr txBox="1"/>
          <p:nvPr/>
        </p:nvSpPr>
        <p:spPr>
          <a:xfrm>
            <a:off x="1485900" y="1612545"/>
            <a:ext cx="6129338" cy="415498"/>
          </a:xfrm>
          <a:prstGeom prst="rect">
            <a:avLst/>
          </a:prstGeom>
          <a:noFill/>
        </p:spPr>
        <p:txBody>
          <a:bodyPr wrap="square" rtlCol="0">
            <a:spAutoFit/>
          </a:bodyPr>
          <a:lstStyle/>
          <a:p>
            <a:r>
              <a:rPr lang="zh-CN" altLang="en-US" sz="2100" dirty="0"/>
              <a:t>目标：建立</a:t>
            </a:r>
            <a:r>
              <a:rPr lang="zh-CN" altLang="en-US" sz="2100" dirty="0" smtClean="0"/>
              <a:t>面向流式</a:t>
            </a:r>
            <a:r>
              <a:rPr lang="zh-CN" altLang="en-US" sz="2100" dirty="0"/>
              <a:t>图数据</a:t>
            </a:r>
            <a:r>
              <a:rPr lang="zh-CN" altLang="en-US" sz="2100" dirty="0" smtClean="0"/>
              <a:t>的图</a:t>
            </a:r>
            <a:r>
              <a:rPr lang="zh-CN" altLang="en-US" sz="2100" dirty="0"/>
              <a:t>计算模型</a:t>
            </a:r>
          </a:p>
        </p:txBody>
      </p:sp>
      <p:graphicFrame>
        <p:nvGraphicFramePr>
          <p:cNvPr id="22" name="图示 21"/>
          <p:cNvGraphicFramePr/>
          <p:nvPr>
            <p:extLst>
              <p:ext uri="{D42A27DB-BD31-4B8C-83A1-F6EECF244321}">
                <p14:modId xmlns:p14="http://schemas.microsoft.com/office/powerpoint/2010/main" val="211938801"/>
              </p:ext>
            </p:extLst>
          </p:nvPr>
        </p:nvGraphicFramePr>
        <p:xfrm>
          <a:off x="1348468" y="2128837"/>
          <a:ext cx="6538232" cy="3643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9982587"/>
      </p:ext>
    </p:extLst>
  </p:cSld>
  <p:clrMapOvr>
    <a:masterClrMapping/>
  </p:clrMapOvr>
  <mc:AlternateContent xmlns:mc="http://schemas.openxmlformats.org/markup-compatibility/2006" xmlns:p14="http://schemas.microsoft.com/office/powerpoint/2010/main">
    <mc:Choice Requires="p14">
      <p:transition spd="slow" p14:dur="2000" advTm="42613"/>
    </mc:Choice>
    <mc:Fallback xmlns="">
      <p:transition spd="slow" advTm="4261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三、模型</a:t>
            </a:r>
            <a:r>
              <a:rPr lang="zh-CN" altLang="en-US" dirty="0"/>
              <a:t>与算法</a:t>
            </a:r>
            <a:r>
              <a:rPr lang="zh-CN" altLang="en-US" dirty="0" smtClean="0"/>
              <a:t>设计</a:t>
            </a:r>
            <a:endParaRPr lang="zh-CN" altLang="en-US" sz="2100" dirty="0"/>
          </a:p>
        </p:txBody>
      </p:sp>
      <p:sp>
        <p:nvSpPr>
          <p:cNvPr id="18" name="文本框 17"/>
          <p:cNvSpPr txBox="1"/>
          <p:nvPr/>
        </p:nvSpPr>
        <p:spPr>
          <a:xfrm>
            <a:off x="914401" y="2270760"/>
            <a:ext cx="8229599" cy="1938992"/>
          </a:xfrm>
          <a:prstGeom prst="rect">
            <a:avLst/>
          </a:prstGeom>
          <a:noFill/>
        </p:spPr>
        <p:txBody>
          <a:bodyPr wrap="square" rtlCol="0">
            <a:spAutoFit/>
          </a:bodyPr>
          <a:lstStyle/>
          <a:p>
            <a:r>
              <a:rPr lang="zh-CN" altLang="en-US" sz="2400" dirty="0" smtClean="0"/>
              <a:t>问题</a:t>
            </a:r>
            <a:r>
              <a:rPr lang="en-US" altLang="zh-CN" sz="2400" dirty="0" smtClean="0"/>
              <a:t>1</a:t>
            </a:r>
            <a:r>
              <a:rPr lang="zh-CN" altLang="en-US" sz="2400" dirty="0" smtClean="0"/>
              <a:t>：选取哪些图算法作为研究对象？</a:t>
            </a:r>
            <a:endParaRPr lang="en-US" altLang="zh-CN" sz="2400" dirty="0" smtClean="0"/>
          </a:p>
          <a:p>
            <a:endParaRPr lang="en-US" altLang="zh-CN" sz="2400" dirty="0" smtClean="0"/>
          </a:p>
          <a:p>
            <a:r>
              <a:rPr lang="zh-CN" altLang="en-US" sz="2400" dirty="0" smtClean="0"/>
              <a:t>问题</a:t>
            </a:r>
            <a:r>
              <a:rPr lang="en-US" altLang="zh-CN" sz="2400" dirty="0" smtClean="0"/>
              <a:t>2</a:t>
            </a:r>
            <a:r>
              <a:rPr lang="zh-CN" altLang="en-US" sz="2400" dirty="0" smtClean="0"/>
              <a:t>：如何分析这些图算法的特征？</a:t>
            </a:r>
            <a:endParaRPr lang="en-US" altLang="zh-CN" sz="2400" dirty="0" smtClean="0"/>
          </a:p>
          <a:p>
            <a:endParaRPr lang="en-US" altLang="zh-CN" sz="2400" dirty="0" smtClean="0"/>
          </a:p>
          <a:p>
            <a:r>
              <a:rPr lang="zh-CN" altLang="en-US" sz="2400" dirty="0" smtClean="0"/>
              <a:t>问题</a:t>
            </a:r>
            <a:r>
              <a:rPr lang="en-US" altLang="zh-CN" sz="2400" dirty="0" smtClean="0"/>
              <a:t>3</a:t>
            </a:r>
            <a:r>
              <a:rPr lang="zh-CN" altLang="en-US" sz="2400" dirty="0" smtClean="0"/>
              <a:t>：如何根据这些图算法特征抽象出流式图计算模型？</a:t>
            </a:r>
            <a:endParaRPr lang="en-US" altLang="zh-CN" sz="2400" dirty="0" smtClean="0"/>
          </a:p>
        </p:txBody>
      </p:sp>
    </p:spTree>
    <p:custDataLst>
      <p:tags r:id="rId1"/>
    </p:custDataLst>
    <p:extLst>
      <p:ext uri="{BB962C8B-B14F-4D97-AF65-F5344CB8AC3E}">
        <p14:creationId xmlns:p14="http://schemas.microsoft.com/office/powerpoint/2010/main" val="928490942"/>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 name="椭圆 3"/>
          <p:cNvSpPr/>
          <p:nvPr/>
        </p:nvSpPr>
        <p:spPr>
          <a:xfrm>
            <a:off x="2974975" y="34178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34" name="椭圆 33"/>
          <p:cNvSpPr/>
          <p:nvPr/>
        </p:nvSpPr>
        <p:spPr>
          <a:xfrm>
            <a:off x="3197225" y="2239598"/>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36" name="椭圆 35"/>
          <p:cNvSpPr/>
          <p:nvPr/>
        </p:nvSpPr>
        <p:spPr>
          <a:xfrm>
            <a:off x="4187825" y="456296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38" name="椭圆 37"/>
          <p:cNvSpPr/>
          <p:nvPr/>
        </p:nvSpPr>
        <p:spPr>
          <a:xfrm>
            <a:off x="920750" y="2522196"/>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39" name="椭圆 38"/>
          <p:cNvSpPr/>
          <p:nvPr/>
        </p:nvSpPr>
        <p:spPr>
          <a:xfrm>
            <a:off x="657225" y="3623082"/>
            <a:ext cx="201295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Connected Components</a:t>
            </a:r>
            <a:endParaRPr lang="zh-CN" altLang="en-US" dirty="0"/>
          </a:p>
        </p:txBody>
      </p:sp>
      <p:sp>
        <p:nvSpPr>
          <p:cNvPr id="40" name="椭圆 39"/>
          <p:cNvSpPr/>
          <p:nvPr/>
        </p:nvSpPr>
        <p:spPr>
          <a:xfrm>
            <a:off x="5502275" y="36902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41" name="椭圆 40"/>
          <p:cNvSpPr/>
          <p:nvPr/>
        </p:nvSpPr>
        <p:spPr>
          <a:xfrm>
            <a:off x="5216525" y="2608793"/>
            <a:ext cx="2184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44" name="椭圆 43"/>
          <p:cNvSpPr/>
          <p:nvPr/>
        </p:nvSpPr>
        <p:spPr>
          <a:xfrm>
            <a:off x="1771650" y="4605503"/>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9" name="直接箭头连接符 8"/>
          <p:cNvCxnSpPr>
            <a:stCxn id="41" idx="1"/>
            <a:endCxn id="34" idx="6"/>
          </p:cNvCxnSpPr>
          <p:nvPr/>
        </p:nvCxnSpPr>
        <p:spPr>
          <a:xfrm flipH="1" flipV="1">
            <a:off x="5114925" y="2652348"/>
            <a:ext cx="421498" cy="8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0" idx="1"/>
            <a:endCxn id="34" idx="5"/>
          </p:cNvCxnSpPr>
          <p:nvPr/>
        </p:nvCxnSpPr>
        <p:spPr>
          <a:xfrm flipH="1" flipV="1">
            <a:off x="4834084" y="2944206"/>
            <a:ext cx="969490" cy="87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4" idx="1"/>
            <a:endCxn id="39" idx="4"/>
          </p:cNvCxnSpPr>
          <p:nvPr/>
        </p:nvCxnSpPr>
        <p:spPr>
          <a:xfrm flipH="1" flipV="1">
            <a:off x="1663700" y="4448582"/>
            <a:ext cx="409249" cy="28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4" idx="4"/>
            <a:endCxn id="4" idx="0"/>
          </p:cNvCxnSpPr>
          <p:nvPr/>
        </p:nvCxnSpPr>
        <p:spPr>
          <a:xfrm flipH="1">
            <a:off x="4003675" y="3065098"/>
            <a:ext cx="152400" cy="35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57225" y="1587500"/>
            <a:ext cx="6086475" cy="369332"/>
          </a:xfrm>
          <a:prstGeom prst="rect">
            <a:avLst/>
          </a:prstGeom>
          <a:noFill/>
        </p:spPr>
        <p:txBody>
          <a:bodyPr wrap="square" rtlCol="0">
            <a:spAutoFit/>
          </a:bodyPr>
          <a:lstStyle/>
          <a:p>
            <a:r>
              <a:rPr lang="zh-CN" altLang="en-US" dirty="0" smtClean="0"/>
              <a:t>问题</a:t>
            </a:r>
            <a:r>
              <a:rPr lang="en-US" altLang="zh-CN" dirty="0" smtClean="0"/>
              <a:t>1</a:t>
            </a:r>
            <a:r>
              <a:rPr lang="zh-CN" altLang="en-US" dirty="0" smtClean="0"/>
              <a:t>：选取哪些图算法作为研究对象？</a:t>
            </a:r>
            <a:endParaRPr lang="zh-CN" altLang="en-US" dirty="0"/>
          </a:p>
        </p:txBody>
      </p:sp>
      <p:sp>
        <p:nvSpPr>
          <p:cNvPr id="19" name="文本框 18"/>
          <p:cNvSpPr txBox="1"/>
          <p:nvPr/>
        </p:nvSpPr>
        <p:spPr>
          <a:xfrm>
            <a:off x="7137400" y="1164005"/>
            <a:ext cx="1714500"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图计算中的</a:t>
            </a:r>
            <a:r>
              <a:rPr lang="zh-CN" altLang="en-US" b="1" dirty="0" smtClean="0"/>
              <a:t>基础</a:t>
            </a:r>
            <a:r>
              <a:rPr lang="zh-CN" altLang="en-US" dirty="0" smtClean="0"/>
              <a:t>算法</a:t>
            </a:r>
            <a:endParaRPr lang="en-US" altLang="zh-CN" dirty="0" smtClean="0"/>
          </a:p>
          <a:p>
            <a:pPr marL="285750" indent="-285750">
              <a:buFont typeface="Wingdings" panose="05000000000000000000" pitchFamily="2" charset="2"/>
              <a:buChar char="ü"/>
            </a:pPr>
            <a:r>
              <a:rPr lang="zh-CN" altLang="en-US" dirty="0" smtClean="0"/>
              <a:t>使用</a:t>
            </a:r>
            <a:r>
              <a:rPr lang="zh-CN" altLang="en-US" b="1" dirty="0" smtClean="0"/>
              <a:t>频率高</a:t>
            </a:r>
            <a:r>
              <a:rPr lang="zh-CN" altLang="en-US" dirty="0" smtClean="0"/>
              <a:t>的图算法</a:t>
            </a:r>
            <a:endParaRPr lang="en-US" altLang="zh-CN" dirty="0" smtClean="0"/>
          </a:p>
          <a:p>
            <a:pPr marL="285750" indent="-285750">
              <a:buFont typeface="Wingdings" panose="05000000000000000000" pitchFamily="2" charset="2"/>
              <a:buChar char="ü"/>
            </a:pPr>
            <a:r>
              <a:rPr lang="zh-CN" altLang="en-US" dirty="0" smtClean="0"/>
              <a:t>具有</a:t>
            </a:r>
            <a:r>
              <a:rPr lang="zh-CN" altLang="en-US" b="1" dirty="0" smtClean="0"/>
              <a:t>代表性</a:t>
            </a:r>
            <a:r>
              <a:rPr lang="zh-CN" altLang="en-US" dirty="0" smtClean="0"/>
              <a:t>的图算法</a:t>
            </a:r>
            <a:endParaRPr lang="en-US" altLang="zh-CN" dirty="0" smtClean="0"/>
          </a:p>
        </p:txBody>
      </p:sp>
      <p:cxnSp>
        <p:nvCxnSpPr>
          <p:cNvPr id="28" name="直接箭头连接符 27"/>
          <p:cNvCxnSpPr>
            <a:stCxn id="44" idx="0"/>
            <a:endCxn id="38" idx="5"/>
          </p:cNvCxnSpPr>
          <p:nvPr/>
        </p:nvCxnSpPr>
        <p:spPr>
          <a:xfrm flipH="1" flipV="1">
            <a:off x="2676851" y="3248485"/>
            <a:ext cx="123499" cy="1357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1056301"/>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4"/>
                                        </p:tgtEl>
                                        <p:attrNameLst>
                                          <p:attrName>style.color</p:attrName>
                                        </p:attrNameLst>
                                      </p:cBhvr>
                                      <p:to>
                                        <a:srgbClr val="C00000"/>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34"/>
                                        </p:tgtEl>
                                        <p:attrNameLst>
                                          <p:attrName>style.color</p:attrName>
                                        </p:attrNameLst>
                                      </p:cBhvr>
                                      <p:to>
                                        <a:srgbClr val="FF0000"/>
                                      </p:to>
                                    </p:animClr>
                                  </p:childTnLst>
                                </p:cTn>
                              </p:par>
                            </p:childTnLst>
                          </p:cTn>
                        </p:par>
                        <p:par>
                          <p:cTn id="10" fill="hold">
                            <p:stCondLst>
                              <p:cond delay="2000"/>
                            </p:stCondLst>
                            <p:childTnLst>
                              <p:par>
                                <p:cTn id="11" presetID="3" presetClass="emph" presetSubtype="2" fill="hold" grpId="0" nodeType="afterEffect">
                                  <p:stCondLst>
                                    <p:cond delay="0"/>
                                  </p:stCondLst>
                                  <p:childTnLst>
                                    <p:animClr clrSpc="rgb" dir="cw">
                                      <p:cBhvr override="childStyle">
                                        <p:cTn id="12" dur="1000" fill="hold"/>
                                        <p:tgtEl>
                                          <p:spTgt spid="38"/>
                                        </p:tgtEl>
                                        <p:attrNameLst>
                                          <p:attrName>style.color</p:attrName>
                                        </p:attrNameLst>
                                      </p:cBhvr>
                                      <p:to>
                                        <a:srgbClr val="FF0000"/>
                                      </p:to>
                                    </p:animClr>
                                  </p:child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1000" fill="hold"/>
                                        <p:tgtEl>
                                          <p:spTgt spid="36"/>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animBg="1"/>
      <p:bldP spid="36"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18" name="文本框 17"/>
          <p:cNvSpPr txBox="1"/>
          <p:nvPr/>
        </p:nvSpPr>
        <p:spPr>
          <a:xfrm>
            <a:off x="657225" y="1587500"/>
            <a:ext cx="6086475" cy="369332"/>
          </a:xfrm>
          <a:prstGeom prst="rect">
            <a:avLst/>
          </a:prstGeom>
          <a:noFill/>
        </p:spPr>
        <p:txBody>
          <a:bodyPr wrap="square" rtlCol="0">
            <a:spAutoFit/>
          </a:bodyPr>
          <a:lstStyle/>
          <a:p>
            <a:r>
              <a:rPr lang="zh-CN" altLang="en-US" dirty="0" smtClean="0"/>
              <a:t>问题</a:t>
            </a:r>
            <a:r>
              <a:rPr lang="en-US" altLang="zh-CN" dirty="0"/>
              <a:t>2</a:t>
            </a:r>
            <a:r>
              <a:rPr lang="zh-CN" altLang="en-US" dirty="0" smtClean="0"/>
              <a:t>：</a:t>
            </a:r>
            <a:r>
              <a:rPr lang="zh-CN" altLang="en-US" dirty="0"/>
              <a:t>如何分析这些图算法的特征？</a:t>
            </a:r>
            <a:endParaRPr lang="en-US" altLang="zh-CN" dirty="0"/>
          </a:p>
        </p:txBody>
      </p:sp>
      <p:sp>
        <p:nvSpPr>
          <p:cNvPr id="19" name="文本框 18"/>
          <p:cNvSpPr txBox="1"/>
          <p:nvPr/>
        </p:nvSpPr>
        <p:spPr>
          <a:xfrm>
            <a:off x="7137400" y="1164005"/>
            <a:ext cx="1714500" cy="1754326"/>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图算法在流式场景下所呈现的特点</a:t>
            </a:r>
            <a:endParaRPr lang="en-US" altLang="zh-CN" dirty="0" smtClean="0"/>
          </a:p>
          <a:p>
            <a:pPr marL="285750" indent="-285750">
              <a:buFont typeface="Wingdings" panose="05000000000000000000" pitchFamily="2" charset="2"/>
              <a:buChar char="ü"/>
            </a:pPr>
            <a:r>
              <a:rPr lang="zh-CN" altLang="en-US" dirty="0" smtClean="0"/>
              <a:t>流式图数据为不断增加的变流</a:t>
            </a:r>
            <a:endParaRPr lang="en-US" altLang="zh-CN" dirty="0" smtClean="0"/>
          </a:p>
        </p:txBody>
      </p:sp>
      <p:sp>
        <p:nvSpPr>
          <p:cNvPr id="20" name="椭圆 19"/>
          <p:cNvSpPr/>
          <p:nvPr/>
        </p:nvSpPr>
        <p:spPr>
          <a:xfrm>
            <a:off x="2974975" y="3417849"/>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Degree Distribution</a:t>
            </a:r>
            <a:endParaRPr lang="zh-CN" altLang="en-US" dirty="0"/>
          </a:p>
        </p:txBody>
      </p:sp>
      <p:sp>
        <p:nvSpPr>
          <p:cNvPr id="21" name="椭圆 20"/>
          <p:cNvSpPr/>
          <p:nvPr/>
        </p:nvSpPr>
        <p:spPr>
          <a:xfrm>
            <a:off x="3197225" y="2239598"/>
            <a:ext cx="1917700" cy="82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Triangle Count</a:t>
            </a:r>
            <a:endParaRPr lang="zh-CN" altLang="en-US" dirty="0"/>
          </a:p>
        </p:txBody>
      </p:sp>
      <p:sp>
        <p:nvSpPr>
          <p:cNvPr id="22" name="椭圆 21"/>
          <p:cNvSpPr/>
          <p:nvPr/>
        </p:nvSpPr>
        <p:spPr>
          <a:xfrm>
            <a:off x="4187825" y="4562967"/>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PageRank</a:t>
            </a:r>
            <a:endParaRPr lang="zh-CN" altLang="en-US" dirty="0"/>
          </a:p>
        </p:txBody>
      </p:sp>
      <p:sp>
        <p:nvSpPr>
          <p:cNvPr id="23" name="椭圆 22"/>
          <p:cNvSpPr/>
          <p:nvPr/>
        </p:nvSpPr>
        <p:spPr>
          <a:xfrm>
            <a:off x="920750" y="2522196"/>
            <a:ext cx="2057400" cy="850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SSSP</a:t>
            </a:r>
            <a:endParaRPr lang="zh-CN" altLang="en-US" dirty="0"/>
          </a:p>
        </p:txBody>
      </p:sp>
      <p:sp>
        <p:nvSpPr>
          <p:cNvPr id="24" name="椭圆 23"/>
          <p:cNvSpPr/>
          <p:nvPr/>
        </p:nvSpPr>
        <p:spPr>
          <a:xfrm>
            <a:off x="657225" y="3623082"/>
            <a:ext cx="2012950" cy="8255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Connected Components</a:t>
            </a:r>
            <a:endParaRPr lang="zh-CN" altLang="en-US" dirty="0"/>
          </a:p>
        </p:txBody>
      </p:sp>
      <p:sp>
        <p:nvSpPr>
          <p:cNvPr id="25" name="椭圆 24"/>
          <p:cNvSpPr/>
          <p:nvPr/>
        </p:nvSpPr>
        <p:spPr>
          <a:xfrm>
            <a:off x="5502275" y="3690249"/>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Local Cluster</a:t>
            </a:r>
          </a:p>
          <a:p>
            <a:pPr algn="ctr"/>
            <a:r>
              <a:rPr lang="en-US" altLang="zh-CN" dirty="0" smtClean="0"/>
              <a:t>Cofficient</a:t>
            </a:r>
            <a:endParaRPr lang="zh-CN" altLang="en-US" dirty="0"/>
          </a:p>
        </p:txBody>
      </p:sp>
      <p:sp>
        <p:nvSpPr>
          <p:cNvPr id="26" name="椭圆 25"/>
          <p:cNvSpPr/>
          <p:nvPr/>
        </p:nvSpPr>
        <p:spPr>
          <a:xfrm>
            <a:off x="5216525" y="2608793"/>
            <a:ext cx="2184400" cy="8509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a:t>G</a:t>
            </a:r>
            <a:r>
              <a:rPr lang="en-US" altLang="zh-CN" dirty="0" smtClean="0"/>
              <a:t>lobal Cluster</a:t>
            </a:r>
          </a:p>
          <a:p>
            <a:pPr algn="ctr"/>
            <a:r>
              <a:rPr lang="en-US" altLang="zh-CN" dirty="0" smtClean="0"/>
              <a:t>Cofficient</a:t>
            </a:r>
            <a:endParaRPr lang="zh-CN" altLang="en-US" dirty="0"/>
          </a:p>
        </p:txBody>
      </p:sp>
      <p:sp>
        <p:nvSpPr>
          <p:cNvPr id="27" name="椭圆 26"/>
          <p:cNvSpPr/>
          <p:nvPr/>
        </p:nvSpPr>
        <p:spPr>
          <a:xfrm>
            <a:off x="1771650" y="4605503"/>
            <a:ext cx="2057400" cy="8509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Community</a:t>
            </a:r>
          </a:p>
          <a:p>
            <a:pPr algn="ctr"/>
            <a:r>
              <a:rPr lang="en-US" altLang="zh-CN" dirty="0" smtClean="0"/>
              <a:t>Detection</a:t>
            </a:r>
            <a:endParaRPr lang="zh-CN" altLang="en-US" dirty="0"/>
          </a:p>
        </p:txBody>
      </p:sp>
      <p:cxnSp>
        <p:nvCxnSpPr>
          <p:cNvPr id="29" name="直接箭头连接符 28"/>
          <p:cNvCxnSpPr>
            <a:stCxn id="26" idx="1"/>
            <a:endCxn id="21" idx="6"/>
          </p:cNvCxnSpPr>
          <p:nvPr/>
        </p:nvCxnSpPr>
        <p:spPr>
          <a:xfrm flipH="1" flipV="1">
            <a:off x="5114925" y="2652348"/>
            <a:ext cx="421498" cy="810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0" name="直接箭头连接符 29"/>
          <p:cNvCxnSpPr>
            <a:stCxn id="25" idx="1"/>
            <a:endCxn id="21" idx="5"/>
          </p:cNvCxnSpPr>
          <p:nvPr/>
        </p:nvCxnSpPr>
        <p:spPr>
          <a:xfrm flipH="1" flipV="1">
            <a:off x="4834084" y="2944206"/>
            <a:ext cx="969490" cy="87065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1" name="直接箭头连接符 30"/>
          <p:cNvCxnSpPr>
            <a:stCxn id="27" idx="1"/>
            <a:endCxn id="24" idx="4"/>
          </p:cNvCxnSpPr>
          <p:nvPr/>
        </p:nvCxnSpPr>
        <p:spPr>
          <a:xfrm flipH="1" flipV="1">
            <a:off x="1663700" y="4448582"/>
            <a:ext cx="409249" cy="28153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2" name="直接箭头连接符 31"/>
          <p:cNvCxnSpPr>
            <a:stCxn id="21" idx="4"/>
            <a:endCxn id="20" idx="0"/>
          </p:cNvCxnSpPr>
          <p:nvPr/>
        </p:nvCxnSpPr>
        <p:spPr>
          <a:xfrm flipH="1">
            <a:off x="4003675" y="3065098"/>
            <a:ext cx="152400" cy="35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7" idx="0"/>
            <a:endCxn id="23" idx="5"/>
          </p:cNvCxnSpPr>
          <p:nvPr/>
        </p:nvCxnSpPr>
        <p:spPr>
          <a:xfrm flipH="1" flipV="1">
            <a:off x="2676851" y="3248485"/>
            <a:ext cx="123499" cy="135701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2635975870"/>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1000" fill="hold"/>
                                        <p:tgtEl>
                                          <p:spTgt spid="20"/>
                                        </p:tgtEl>
                                        <p:attrNameLst>
                                          <p:attrName>style.color</p:attrName>
                                        </p:attrNameLst>
                                      </p:cBhvr>
                                      <p:to>
                                        <a:srgbClr val="C00000"/>
                                      </p:to>
                                    </p:animClr>
                                  </p:childTnLst>
                                </p:cTn>
                              </p:par>
                            </p:childTnLst>
                          </p:cTn>
                        </p:par>
                        <p:par>
                          <p:cTn id="7" fill="hold">
                            <p:stCondLst>
                              <p:cond delay="1000"/>
                            </p:stCondLst>
                            <p:childTnLst>
                              <p:par>
                                <p:cTn id="8" presetID="3" presetClass="emph" presetSubtype="2" fill="hold" grpId="0" nodeType="afterEffect">
                                  <p:stCondLst>
                                    <p:cond delay="0"/>
                                  </p:stCondLst>
                                  <p:childTnLst>
                                    <p:animClr clrSpc="rgb" dir="cw">
                                      <p:cBhvr override="childStyle">
                                        <p:cTn id="9" dur="1000" fill="hold"/>
                                        <p:tgtEl>
                                          <p:spTgt spid="21"/>
                                        </p:tgtEl>
                                        <p:attrNameLst>
                                          <p:attrName>style.color</p:attrName>
                                        </p:attrNameLst>
                                      </p:cBhvr>
                                      <p:to>
                                        <a:srgbClr val="FF0000"/>
                                      </p:to>
                                    </p:animClr>
                                  </p:childTnLst>
                                </p:cTn>
                              </p:par>
                            </p:childTnLst>
                          </p:cTn>
                        </p:par>
                        <p:par>
                          <p:cTn id="10" fill="hold">
                            <p:stCondLst>
                              <p:cond delay="2000"/>
                            </p:stCondLst>
                            <p:childTnLst>
                              <p:par>
                                <p:cTn id="11" presetID="3" presetClass="emph" presetSubtype="2" fill="hold" grpId="0" nodeType="afterEffect">
                                  <p:stCondLst>
                                    <p:cond delay="0"/>
                                  </p:stCondLst>
                                  <p:childTnLst>
                                    <p:animClr clrSpc="rgb" dir="cw">
                                      <p:cBhvr override="childStyle">
                                        <p:cTn id="12" dur="1000" fill="hold"/>
                                        <p:tgtEl>
                                          <p:spTgt spid="23"/>
                                        </p:tgtEl>
                                        <p:attrNameLst>
                                          <p:attrName>style.color</p:attrName>
                                        </p:attrNameLst>
                                      </p:cBhvr>
                                      <p:to>
                                        <a:srgbClr val="FF0000"/>
                                      </p:to>
                                    </p:animClr>
                                  </p:childTnLst>
                                </p:cTn>
                              </p:par>
                            </p:childTnLst>
                          </p:cTn>
                        </p:par>
                        <p:par>
                          <p:cTn id="13" fill="hold">
                            <p:stCondLst>
                              <p:cond delay="3000"/>
                            </p:stCondLst>
                            <p:childTnLst>
                              <p:par>
                                <p:cTn id="14" presetID="3" presetClass="emph" presetSubtype="2" fill="hold" grpId="0" nodeType="afterEffect">
                                  <p:stCondLst>
                                    <p:cond delay="0"/>
                                  </p:stCondLst>
                                  <p:childTnLst>
                                    <p:animClr clrSpc="rgb" dir="cw">
                                      <p:cBhvr override="childStyle">
                                        <p:cTn id="15" dur="1000" fill="hold"/>
                                        <p:tgtEl>
                                          <p:spTgt spid="22"/>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a:t>
            </a:r>
            <a:r>
              <a:rPr lang="zh-CN" altLang="en-US" dirty="0" smtClean="0"/>
              <a:t>设计</a:t>
            </a:r>
            <a:r>
              <a:rPr lang="en-US" altLang="zh-CN" dirty="0" smtClean="0"/>
              <a:t>-</a:t>
            </a:r>
            <a:r>
              <a:rPr lang="zh-CN" altLang="en-US" sz="2100" dirty="0"/>
              <a:t>特征分析</a:t>
            </a:r>
          </a:p>
        </p:txBody>
      </p:sp>
      <p:sp>
        <p:nvSpPr>
          <p:cNvPr id="43" name="文本框 42"/>
          <p:cNvSpPr txBox="1"/>
          <p:nvPr/>
        </p:nvSpPr>
        <p:spPr>
          <a:xfrm>
            <a:off x="3034021" y="1718496"/>
            <a:ext cx="3294207" cy="415498"/>
          </a:xfrm>
          <a:prstGeom prst="rect">
            <a:avLst/>
          </a:prstGeom>
          <a:noFill/>
        </p:spPr>
        <p:txBody>
          <a:bodyPr wrap="square" rtlCol="0">
            <a:spAutoFit/>
          </a:bodyPr>
          <a:lstStyle/>
          <a:p>
            <a:r>
              <a:rPr lang="zh-CN" altLang="en-US" sz="2100" dirty="0" smtClean="0"/>
              <a:t>举例：统计各个节点的度</a:t>
            </a:r>
            <a:endParaRPr lang="zh-CN" altLang="en-US" sz="2100" dirty="0"/>
          </a:p>
        </p:txBody>
      </p:sp>
      <p:sp>
        <p:nvSpPr>
          <p:cNvPr id="3" name="流程图: 联系 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流程图: 联系 14"/>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0" name="流程图: 联系 19"/>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1" name="流程图: 联系 20"/>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2" name="流程图: 联系 21"/>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3" name="流程图: 联系 22"/>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4" name="流程图: 联系 23"/>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5" name="流程图: 联系 24"/>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5" name="直接连接符 4"/>
          <p:cNvCxnSpPr>
            <a:stCxn id="23" idx="2"/>
            <a:endCxn id="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0" idx="5"/>
            <a:endCxn id="21"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5" idx="7"/>
            <a:endCxn id="23"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2" idx="6"/>
            <a:endCxn id="25"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2" idx="5"/>
            <a:endCxn id="24"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5" idx="3"/>
            <a:endCxn id="21"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5" idx="6"/>
            <a:endCxn id="22"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46" name="流程图: 联系 45"/>
          <p:cNvSpPr/>
          <p:nvPr/>
        </p:nvSpPr>
        <p:spPr>
          <a:xfrm>
            <a:off x="2411139" y="359775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3</a:t>
            </a:r>
            <a:endParaRPr lang="zh-CN" altLang="en-US" dirty="0"/>
          </a:p>
        </p:txBody>
      </p:sp>
      <p:sp>
        <p:nvSpPr>
          <p:cNvPr id="47" name="流程图: 联系 46"/>
          <p:cNvSpPr/>
          <p:nvPr/>
        </p:nvSpPr>
        <p:spPr>
          <a:xfrm>
            <a:off x="3562084"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p:sp>
        <p:nvSpPr>
          <p:cNvPr id="51" name="流程图: 联系 50"/>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cxnSp>
        <p:nvCxnSpPr>
          <p:cNvPr id="67" name="直接连接符 66"/>
          <p:cNvCxnSpPr>
            <a:stCxn id="23" idx="5"/>
            <a:endCxn id="22"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5" idx="4"/>
            <a:endCxn id="21"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21" idx="7"/>
            <a:endCxn id="22"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73" name="流程图: 联系 72"/>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74" name="流程图: 联系 73"/>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75" name="流程图: 联系 74"/>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cxnSp>
        <p:nvCxnSpPr>
          <p:cNvPr id="79" name="直接连接符 78"/>
          <p:cNvCxnSpPr>
            <a:stCxn id="25" idx="5"/>
            <a:endCxn id="73"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1" idx="5"/>
            <a:endCxn id="75"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5" idx="4"/>
            <a:endCxn id="74"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51" idx="4"/>
            <a:endCxn id="74"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4" name="矩形 93"/>
          <p:cNvSpPr/>
          <p:nvPr/>
        </p:nvSpPr>
        <p:spPr>
          <a:xfrm>
            <a:off x="6852530" y="1349829"/>
            <a:ext cx="2189869" cy="21804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只影响增加边所在的两个节点</a:t>
            </a:r>
            <a:endParaRPr lang="en-US" altLang="zh-CN" dirty="0" smtClean="0"/>
          </a:p>
          <a:p>
            <a:pPr marL="285750" indent="-285750">
              <a:buFont typeface="Arial" panose="020B0604020202020204" pitchFamily="34" charset="0"/>
              <a:buChar char="•"/>
            </a:pPr>
            <a:r>
              <a:rPr lang="zh-CN" altLang="en-US" dirty="0" smtClean="0"/>
              <a:t>这两个节点只需计算一次</a:t>
            </a:r>
            <a:endParaRPr lang="en-US" altLang="zh-CN" dirty="0" smtClean="0"/>
          </a:p>
          <a:p>
            <a:pPr marL="285750" indent="-285750">
              <a:buFont typeface="Arial" panose="020B0604020202020204" pitchFamily="34" charset="0"/>
              <a:buChar char="•"/>
            </a:pPr>
            <a:r>
              <a:rPr lang="zh-CN" altLang="en-US" dirty="0"/>
              <a:t>计算结果与各个节点的计算顺序</a:t>
            </a:r>
            <a:r>
              <a:rPr lang="zh-CN" altLang="en-US" dirty="0" smtClean="0"/>
              <a:t>无关</a:t>
            </a:r>
            <a:endParaRPr lang="en-US" altLang="zh-CN" dirty="0" smtClean="0"/>
          </a:p>
        </p:txBody>
      </p:sp>
    </p:spTree>
    <p:custDataLst>
      <p:tags r:id="rId1"/>
    </p:custDataLst>
    <p:extLst>
      <p:ext uri="{BB962C8B-B14F-4D97-AF65-F5344CB8AC3E}">
        <p14:creationId xmlns:p14="http://schemas.microsoft.com/office/powerpoint/2010/main" val="1444036705"/>
      </p:ext>
    </p:extLst>
  </p:cSld>
  <p:clrMapOvr>
    <a:masterClrMapping/>
  </p:clrMapOvr>
  <mc:AlternateContent xmlns:mc="http://schemas.openxmlformats.org/markup-compatibility/2006" xmlns:p14="http://schemas.microsoft.com/office/powerpoint/2010/main">
    <mc:Choice Requires="p14">
      <p:transition spd="slow" p14:dur="2000" advTm="67835"/>
    </mc:Choice>
    <mc:Fallback xmlns="">
      <p:transition spd="slow" advTm="678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举例：统计图中三角形个数</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3564036" y="359432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3</a:t>
            </a:r>
            <a:endParaRPr lang="zh-CN" altLang="en-US" dirty="0"/>
          </a:p>
        </p:txBody>
      </p: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599" y="275709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2" name="流程图: 联系 91"/>
          <p:cNvSpPr/>
          <p:nvPr/>
        </p:nvSpPr>
        <p:spPr>
          <a:xfrm>
            <a:off x="2610750" y="4733300"/>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3" name="流程图: 联系 92"/>
          <p:cNvSpPr/>
          <p:nvPr/>
        </p:nvSpPr>
        <p:spPr>
          <a:xfrm>
            <a:off x="2409495" y="359724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95" name="矩形 94"/>
          <p:cNvSpPr/>
          <p:nvPr/>
        </p:nvSpPr>
        <p:spPr>
          <a:xfrm>
            <a:off x="6913013" y="1328653"/>
            <a:ext cx="2137164" cy="223528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影响增加边所在的两个节点及其邻接点</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3241818754"/>
      </p:ext>
    </p:extLst>
  </p:cSld>
  <p:clrMapOvr>
    <a:masterClrMapping/>
  </p:clrMapOvr>
  <mc:AlternateContent xmlns:mc="http://schemas.openxmlformats.org/markup-compatibility/2006" xmlns:p14="http://schemas.microsoft.com/office/powerpoint/2010/main">
    <mc:Choice Requires="p14">
      <p:transition spd="slow" p14:dur="2000" advTm="42371"/>
    </mc:Choice>
    <mc:Fallback xmlns="">
      <p:transition spd="slow" advTm="423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2" grpId="0" animBg="1"/>
      <p:bldP spid="93" grpId="0" animBg="1"/>
      <p:bldP spid="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举例：单源点最短路径</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0</a:t>
            </a: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79" name="流程图: 联系 78"/>
          <p:cNvSpPr/>
          <p:nvPr/>
        </p:nvSpPr>
        <p:spPr>
          <a:xfrm>
            <a:off x="4447365" y="471473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5</a:t>
            </a:r>
            <a:endParaRPr lang="zh-CN" altLang="en-US" dirty="0"/>
          </a:p>
        </p:txBody>
      </p:sp>
      <mc:AlternateContent xmlns:mc="http://schemas.openxmlformats.org/markup-compatibility/2006" xmlns:a14="http://schemas.microsoft.com/office/drawing/2010/main">
        <mc:Choice Requires="a14">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80" name="流程图: 联系 79"/>
              <p:cNvSpPr>
                <a:spLocks noRot="1" noChangeAspect="1" noMove="1" noResize="1" noEditPoints="1" noAdjustHandles="1" noChangeArrowheads="1" noChangeShapeType="1" noTextEdit="1"/>
              </p:cNvSpPr>
              <p:nvPr/>
            </p:nvSpPr>
            <p:spPr>
              <a:xfrm>
                <a:off x="5919116" y="2962850"/>
                <a:ext cx="569148" cy="567385"/>
              </a:xfrm>
              <a:prstGeom prst="flowChartConnector">
                <a:avLst/>
              </a:prstGeom>
              <a:blipFill rotWithShape="0">
                <a:blip r:embed="rId4"/>
                <a:stretch>
                  <a:fillRect/>
                </a:stretch>
              </a:blipFill>
            </p:spPr>
            <p:txBody>
              <a:bodyPr/>
              <a:lstStyle/>
              <a:p>
                <a:r>
                  <a:rPr lang="zh-CN" altLang="en-US">
                    <a:noFill/>
                  </a:rPr>
                  <a:t> </a:t>
                </a:r>
              </a:p>
            </p:txBody>
          </p:sp>
        </mc:Fallback>
      </mc:AlternateContent>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mc:AlternateContent xmlns:mc="http://schemas.openxmlformats.org/markup-compatibility/2006" xmlns:a14="http://schemas.microsoft.com/office/drawing/2010/main">
        <mc:Choice Requires="a14">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5" name="流程图: 联系 84"/>
              <p:cNvSpPr>
                <a:spLocks noRot="1" noChangeAspect="1" noMove="1" noResize="1" noEditPoints="1" noAdjustHandles="1" noChangeArrowheads="1" noChangeShapeType="1" noTextEdit="1"/>
              </p:cNvSpPr>
              <p:nvPr/>
            </p:nvSpPr>
            <p:spPr>
              <a:xfrm>
                <a:off x="6689488" y="4861865"/>
                <a:ext cx="569148" cy="567385"/>
              </a:xfrm>
              <a:prstGeom prst="flowChartConnector">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m:t>
                      </m:r>
                    </m:oMath>
                  </m:oMathPara>
                </a14:m>
                <a:endParaRPr lang="zh-CN" altLang="en-US" dirty="0"/>
              </a:p>
            </p:txBody>
          </p:sp>
        </mc:Choice>
        <mc:Fallback xmlns="">
          <p:sp>
            <p:nvSpPr>
              <p:cNvPr id="86" name="流程图: 联系 85"/>
              <p:cNvSpPr>
                <a:spLocks noRot="1" noChangeAspect="1" noMove="1" noResize="1" noEditPoints="1" noAdjustHandles="1" noChangeArrowheads="1" noChangeShapeType="1" noTextEdit="1"/>
              </p:cNvSpPr>
              <p:nvPr/>
            </p:nvSpPr>
            <p:spPr>
              <a:xfrm>
                <a:off x="7088952" y="3680735"/>
                <a:ext cx="569148" cy="567385"/>
              </a:xfrm>
              <a:prstGeom prst="flowChartConnector">
                <a:avLst/>
              </a:prstGeom>
              <a:blipFill rotWithShape="0">
                <a:blip r:embed="rId6"/>
                <a:stretch>
                  <a:fillRect/>
                </a:stretch>
              </a:blipFill>
            </p:spPr>
            <p:txBody>
              <a:bodyPr/>
              <a:lstStyle/>
              <a:p>
                <a:r>
                  <a:rPr lang="zh-CN" altLang="en-US">
                    <a:noFill/>
                  </a:rPr>
                  <a:t> </a:t>
                </a:r>
              </a:p>
            </p:txBody>
          </p:sp>
        </mc:Fallback>
      </mc:AlternateContent>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3559336" y="3598898"/>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1</a:t>
            </a:r>
            <a:endParaRPr lang="zh-CN" altLang="en-US" dirty="0"/>
          </a:p>
        </p:txBody>
      </p:sp>
      <p:sp>
        <p:nvSpPr>
          <p:cNvPr id="93" name="流程图: 联系 92"/>
          <p:cNvSpPr/>
          <p:nvPr/>
        </p:nvSpPr>
        <p:spPr>
          <a:xfrm>
            <a:off x="4749261" y="3719567"/>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a:t>
            </a:r>
            <a:endParaRPr lang="zh-CN" altLang="en-US" dirty="0"/>
          </a:p>
        </p:txBody>
      </p:sp>
      <p:sp>
        <p:nvSpPr>
          <p:cNvPr id="35" name="流程图: 联系 34"/>
          <p:cNvSpPr/>
          <p:nvPr/>
        </p:nvSpPr>
        <p:spPr>
          <a:xfrm>
            <a:off x="5712907" y="4161432"/>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7</a:t>
            </a:r>
            <a:endParaRPr lang="zh-CN" altLang="en-US" dirty="0"/>
          </a:p>
        </p:txBody>
      </p:sp>
      <p:sp>
        <p:nvSpPr>
          <p:cNvPr id="36" name="矩形 35"/>
          <p:cNvSpPr/>
          <p:nvPr/>
        </p:nvSpPr>
        <p:spPr>
          <a:xfrm>
            <a:off x="6848229" y="1277257"/>
            <a:ext cx="2189869" cy="227518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影响以这两个节点为起点的所有路径</a:t>
            </a:r>
            <a:endParaRPr lang="en-US" altLang="zh-CN" dirty="0" smtClean="0"/>
          </a:p>
          <a:p>
            <a:pPr marL="285750" indent="-285750">
              <a:buFont typeface="Arial" panose="020B0604020202020204" pitchFamily="34" charset="0"/>
              <a:buChar char="•"/>
            </a:pPr>
            <a:r>
              <a:rPr lang="zh-CN" altLang="en-US" dirty="0" smtClean="0"/>
              <a:t>被影响的节点只需计算一次</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结果与各个节点的计算顺序无关</a:t>
            </a:r>
          </a:p>
        </p:txBody>
      </p:sp>
    </p:spTree>
    <p:custDataLst>
      <p:tags r:id="rId1"/>
    </p:custDataLst>
    <p:extLst>
      <p:ext uri="{BB962C8B-B14F-4D97-AF65-F5344CB8AC3E}">
        <p14:creationId xmlns:p14="http://schemas.microsoft.com/office/powerpoint/2010/main" val="722142251"/>
      </p:ext>
    </p:extLst>
  </p:cSld>
  <p:clrMapOvr>
    <a:masterClrMapping/>
  </p:clrMapOvr>
  <mc:AlternateContent xmlns:mc="http://schemas.openxmlformats.org/markup-compatibility/2006" xmlns:p14="http://schemas.microsoft.com/office/powerpoint/2010/main">
    <mc:Choice Requires="p14">
      <p:transition spd="slow" p14:dur="2000" advTm="15223"/>
    </mc:Choice>
    <mc:Fallback xmlns="">
      <p:transition spd="slow" advTm="15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3"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sp>
        <p:nvSpPr>
          <p:cNvPr id="43" name="文本框 42"/>
          <p:cNvSpPr txBox="1"/>
          <p:nvPr/>
        </p:nvSpPr>
        <p:spPr>
          <a:xfrm>
            <a:off x="3034021" y="1718496"/>
            <a:ext cx="3476544" cy="415498"/>
          </a:xfrm>
          <a:prstGeom prst="rect">
            <a:avLst/>
          </a:prstGeom>
          <a:noFill/>
        </p:spPr>
        <p:txBody>
          <a:bodyPr wrap="square" rtlCol="0">
            <a:spAutoFit/>
          </a:bodyPr>
          <a:lstStyle/>
          <a:p>
            <a:r>
              <a:rPr lang="zh-CN" altLang="en-US" sz="2100" dirty="0" smtClean="0"/>
              <a:t>举例：</a:t>
            </a:r>
            <a:r>
              <a:rPr lang="en-US" altLang="zh-CN" sz="2100" dirty="0" smtClean="0"/>
              <a:t>PageRank</a:t>
            </a:r>
            <a:endParaRPr lang="zh-CN" altLang="en-US" sz="2100" dirty="0"/>
          </a:p>
        </p:txBody>
      </p:sp>
      <p:sp>
        <p:nvSpPr>
          <p:cNvPr id="63" name="流程图: 联系 62"/>
          <p:cNvSpPr/>
          <p:nvPr/>
        </p:nvSpPr>
        <p:spPr>
          <a:xfrm>
            <a:off x="1639782" y="282016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流程图: 联系 63"/>
          <p:cNvSpPr/>
          <p:nvPr/>
        </p:nvSpPr>
        <p:spPr>
          <a:xfrm>
            <a:off x="2411452" y="359853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流程图: 联系 64"/>
          <p:cNvSpPr/>
          <p:nvPr/>
        </p:nvSpPr>
        <p:spPr>
          <a:xfrm>
            <a:off x="1639782" y="4351279"/>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流程图: 联系 65"/>
          <p:cNvSpPr/>
          <p:nvPr/>
        </p:nvSpPr>
        <p:spPr>
          <a:xfrm>
            <a:off x="2612675" y="473488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流程图: 联系 66"/>
          <p:cNvSpPr/>
          <p:nvPr/>
        </p:nvSpPr>
        <p:spPr>
          <a:xfrm>
            <a:off x="3562084" y="3594047"/>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流程图: 联系 67"/>
          <p:cNvSpPr/>
          <p:nvPr/>
        </p:nvSpPr>
        <p:spPr>
          <a:xfrm>
            <a:off x="2980600" y="27622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流程图: 联系 68"/>
          <p:cNvSpPr/>
          <p:nvPr/>
        </p:nvSpPr>
        <p:spPr>
          <a:xfrm>
            <a:off x="4449702" y="4715601"/>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流程图: 联系 69"/>
          <p:cNvSpPr/>
          <p:nvPr/>
        </p:nvSpPr>
        <p:spPr>
          <a:xfrm>
            <a:off x="4746613" y="372187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1" name="直接连接符 70"/>
          <p:cNvCxnSpPr>
            <a:stCxn id="68" idx="2"/>
            <a:endCxn id="63" idx="6"/>
          </p:cNvCxnSpPr>
          <p:nvPr/>
        </p:nvCxnSpPr>
        <p:spPr>
          <a:xfrm flipH="1">
            <a:off x="2208930" y="3045943"/>
            <a:ext cx="771670" cy="57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5"/>
            <a:endCxn id="66" idx="2"/>
          </p:cNvCxnSpPr>
          <p:nvPr/>
        </p:nvCxnSpPr>
        <p:spPr>
          <a:xfrm>
            <a:off x="2125580" y="4835572"/>
            <a:ext cx="487095" cy="183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4" idx="7"/>
            <a:endCxn id="68" idx="3"/>
          </p:cNvCxnSpPr>
          <p:nvPr/>
        </p:nvCxnSpPr>
        <p:spPr>
          <a:xfrm flipV="1">
            <a:off x="2897249" y="3246543"/>
            <a:ext cx="166701" cy="435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7" idx="6"/>
            <a:endCxn id="70" idx="2"/>
          </p:cNvCxnSpPr>
          <p:nvPr/>
        </p:nvCxnSpPr>
        <p:spPr>
          <a:xfrm>
            <a:off x="4131232" y="3877740"/>
            <a:ext cx="615380" cy="127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5"/>
            <a:endCxn id="69" idx="1"/>
          </p:cNvCxnSpPr>
          <p:nvPr/>
        </p:nvCxnSpPr>
        <p:spPr>
          <a:xfrm>
            <a:off x="4047882" y="4078340"/>
            <a:ext cx="485170" cy="720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0" idx="3"/>
            <a:endCxn id="66" idx="6"/>
          </p:cNvCxnSpPr>
          <p:nvPr/>
        </p:nvCxnSpPr>
        <p:spPr>
          <a:xfrm flipH="1">
            <a:off x="3181823" y="4206168"/>
            <a:ext cx="1648140" cy="812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4" idx="6"/>
            <a:endCxn id="67" idx="2"/>
          </p:cNvCxnSpPr>
          <p:nvPr/>
        </p:nvCxnSpPr>
        <p:spPr>
          <a:xfrm flipV="1">
            <a:off x="2980600" y="3877740"/>
            <a:ext cx="581485" cy="4483"/>
          </a:xfrm>
          <a:prstGeom prst="line">
            <a:avLst/>
          </a:prstGeom>
          <a:ln w="38100"/>
        </p:spPr>
        <p:style>
          <a:lnRef idx="1">
            <a:schemeClr val="accent6"/>
          </a:lnRef>
          <a:fillRef idx="0">
            <a:schemeClr val="accent6"/>
          </a:fillRef>
          <a:effectRef idx="0">
            <a:schemeClr val="accent6"/>
          </a:effectRef>
          <a:fontRef idx="minor">
            <a:schemeClr val="tx1"/>
          </a:fontRef>
        </p:style>
      </p:cxnSp>
      <p:sp>
        <p:nvSpPr>
          <p:cNvPr id="80" name="流程图: 联系 79"/>
          <p:cNvSpPr/>
          <p:nvPr/>
        </p:nvSpPr>
        <p:spPr>
          <a:xfrm>
            <a:off x="5919116" y="2962850"/>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1" name="直接连接符 80"/>
          <p:cNvCxnSpPr>
            <a:stCxn id="68" idx="5"/>
            <a:endCxn id="67" idx="0"/>
          </p:cNvCxnSpPr>
          <p:nvPr/>
        </p:nvCxnSpPr>
        <p:spPr>
          <a:xfrm>
            <a:off x="3466398" y="3246543"/>
            <a:ext cx="380261" cy="34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64" idx="4"/>
            <a:endCxn id="66" idx="0"/>
          </p:cNvCxnSpPr>
          <p:nvPr/>
        </p:nvCxnSpPr>
        <p:spPr>
          <a:xfrm>
            <a:off x="2696026" y="4165915"/>
            <a:ext cx="201224" cy="568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66" idx="7"/>
            <a:endCxn id="67" idx="4"/>
          </p:cNvCxnSpPr>
          <p:nvPr/>
        </p:nvCxnSpPr>
        <p:spPr>
          <a:xfrm flipV="1">
            <a:off x="3098473" y="4161432"/>
            <a:ext cx="748185" cy="656542"/>
          </a:xfrm>
          <a:prstGeom prst="line">
            <a:avLst/>
          </a:prstGeom>
        </p:spPr>
        <p:style>
          <a:lnRef idx="1">
            <a:schemeClr val="accent1"/>
          </a:lnRef>
          <a:fillRef idx="0">
            <a:schemeClr val="accent1"/>
          </a:fillRef>
          <a:effectRef idx="0">
            <a:schemeClr val="accent1"/>
          </a:effectRef>
          <a:fontRef idx="minor">
            <a:schemeClr val="tx1"/>
          </a:fontRef>
        </p:style>
      </p:cxnSp>
      <p:sp>
        <p:nvSpPr>
          <p:cNvPr id="84" name="流程图: 联系 83"/>
          <p:cNvSpPr/>
          <p:nvPr/>
        </p:nvSpPr>
        <p:spPr>
          <a:xfrm>
            <a:off x="5717581" y="4167496"/>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流程图: 联系 84"/>
          <p:cNvSpPr/>
          <p:nvPr/>
        </p:nvSpPr>
        <p:spPr>
          <a:xfrm>
            <a:off x="6689488" y="486186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流程图: 联系 85"/>
          <p:cNvSpPr/>
          <p:nvPr/>
        </p:nvSpPr>
        <p:spPr>
          <a:xfrm>
            <a:off x="7088952" y="3680735"/>
            <a:ext cx="569148" cy="56738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7" name="直接连接符 86"/>
          <p:cNvCxnSpPr>
            <a:stCxn id="70" idx="5"/>
            <a:endCxn id="84" idx="2"/>
          </p:cNvCxnSpPr>
          <p:nvPr/>
        </p:nvCxnSpPr>
        <p:spPr>
          <a:xfrm>
            <a:off x="5232410" y="4206168"/>
            <a:ext cx="485170" cy="245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0" idx="5"/>
            <a:endCxn id="86" idx="1"/>
          </p:cNvCxnSpPr>
          <p:nvPr/>
        </p:nvCxnSpPr>
        <p:spPr>
          <a:xfrm>
            <a:off x="6404914" y="3447143"/>
            <a:ext cx="767388" cy="316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86" idx="4"/>
            <a:endCxn id="85" idx="7"/>
          </p:cNvCxnSpPr>
          <p:nvPr/>
        </p:nvCxnSpPr>
        <p:spPr>
          <a:xfrm flipH="1">
            <a:off x="7175286" y="4248120"/>
            <a:ext cx="198240" cy="696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80" idx="4"/>
            <a:endCxn id="85" idx="1"/>
          </p:cNvCxnSpPr>
          <p:nvPr/>
        </p:nvCxnSpPr>
        <p:spPr>
          <a:xfrm>
            <a:off x="6203690" y="3530235"/>
            <a:ext cx="569148" cy="1414722"/>
          </a:xfrm>
          <a:prstGeom prst="line">
            <a:avLst/>
          </a:prstGeom>
        </p:spPr>
        <p:style>
          <a:lnRef idx="1">
            <a:schemeClr val="accent1"/>
          </a:lnRef>
          <a:fillRef idx="0">
            <a:schemeClr val="accent1"/>
          </a:fillRef>
          <a:effectRef idx="0">
            <a:schemeClr val="accent1"/>
          </a:effectRef>
          <a:fontRef idx="minor">
            <a:schemeClr val="tx1"/>
          </a:fontRef>
        </p:style>
      </p:cxnSp>
      <p:sp>
        <p:nvSpPr>
          <p:cNvPr id="91" name="流程图: 联系 90"/>
          <p:cNvSpPr/>
          <p:nvPr/>
        </p:nvSpPr>
        <p:spPr>
          <a:xfrm>
            <a:off x="2980600" y="275745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3" name="流程图: 联系 92"/>
          <p:cNvSpPr/>
          <p:nvPr/>
        </p:nvSpPr>
        <p:spPr>
          <a:xfrm>
            <a:off x="4751874" y="37218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5" name="流程图: 联系 34"/>
          <p:cNvSpPr/>
          <p:nvPr/>
        </p:nvSpPr>
        <p:spPr>
          <a:xfrm>
            <a:off x="2617883" y="4734881"/>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6" name="流程图: 联系 35"/>
          <p:cNvSpPr/>
          <p:nvPr/>
        </p:nvSpPr>
        <p:spPr>
          <a:xfrm>
            <a:off x="4446040" y="4716174"/>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39" name="流程图: 联系 38"/>
          <p:cNvSpPr/>
          <p:nvPr/>
        </p:nvSpPr>
        <p:spPr>
          <a:xfrm>
            <a:off x="5712373" y="4154823"/>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0" name="流程图: 联系 39"/>
          <p:cNvSpPr/>
          <p:nvPr/>
        </p:nvSpPr>
        <p:spPr>
          <a:xfrm>
            <a:off x="1628711" y="4357706"/>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1" name="流程图: 联系 40"/>
          <p:cNvSpPr/>
          <p:nvPr/>
        </p:nvSpPr>
        <p:spPr>
          <a:xfrm>
            <a:off x="1646369" y="2820165"/>
            <a:ext cx="569148" cy="567385"/>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42" name="矩形 41"/>
          <p:cNvSpPr/>
          <p:nvPr/>
        </p:nvSpPr>
        <p:spPr>
          <a:xfrm>
            <a:off x="6862743" y="1444805"/>
            <a:ext cx="2189869" cy="212842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zh-CN" altLang="en-US" dirty="0" smtClean="0"/>
              <a:t>影响以这两个节点所在的连通图</a:t>
            </a:r>
            <a:endParaRPr lang="en-US" altLang="zh-CN" dirty="0" smtClean="0"/>
          </a:p>
          <a:p>
            <a:pPr marL="285750" indent="-285750">
              <a:buFont typeface="Arial" panose="020B0604020202020204" pitchFamily="34" charset="0"/>
              <a:buChar char="•"/>
            </a:pPr>
            <a:r>
              <a:rPr lang="zh-CN" altLang="en-US" dirty="0" smtClean="0"/>
              <a:t>被影响的节点需要多次迭代计算</a:t>
            </a:r>
            <a:endParaRPr lang="en-US" altLang="zh-CN" dirty="0" smtClean="0"/>
          </a:p>
          <a:p>
            <a:pPr marL="285750" indent="-285750">
              <a:buFont typeface="Arial" panose="020B0604020202020204" pitchFamily="34" charset="0"/>
              <a:buChar char="•"/>
            </a:pPr>
            <a:r>
              <a:rPr lang="zh-CN" altLang="en-US" dirty="0" smtClean="0"/>
              <a:t>计算</a:t>
            </a:r>
            <a:r>
              <a:rPr lang="zh-CN" altLang="en-US" dirty="0"/>
              <a:t>结果与各个节点的计算</a:t>
            </a:r>
            <a:r>
              <a:rPr lang="zh-CN" altLang="en-US" dirty="0" smtClean="0"/>
              <a:t>顺序相关</a:t>
            </a:r>
            <a:endParaRPr lang="zh-CN" altLang="en-US" dirty="0"/>
          </a:p>
        </p:txBody>
      </p:sp>
    </p:spTree>
    <p:custDataLst>
      <p:tags r:id="rId1"/>
    </p:custDataLst>
    <p:extLst>
      <p:ext uri="{BB962C8B-B14F-4D97-AF65-F5344CB8AC3E}">
        <p14:creationId xmlns:p14="http://schemas.microsoft.com/office/powerpoint/2010/main" val="1446402847"/>
      </p:ext>
    </p:extLst>
  </p:cSld>
  <p:clrMapOvr>
    <a:masterClrMapping/>
  </p:clrMapOvr>
  <mc:AlternateContent xmlns:mc="http://schemas.openxmlformats.org/markup-compatibility/2006" xmlns:p14="http://schemas.microsoft.com/office/powerpoint/2010/main">
    <mc:Choice Requires="p14">
      <p:transition spd="slow" p14:dur="2000" advTm="6196"/>
    </mc:Choice>
    <mc:Fallback xmlns="">
      <p:transition spd="slow" advTm="61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fade">
                                      <p:cBhvr>
                                        <p:cTn id="15" dur="500"/>
                                        <p:tgtEl>
                                          <p:spTgt spid="9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animBg="1"/>
      <p:bldP spid="35" grpId="0" animBg="1"/>
      <p:bldP spid="36" grpId="0" animBg="1"/>
      <p:bldP spid="39" grpId="0" animBg="1"/>
      <p:bldP spid="40" grpId="0" animBg="1"/>
      <p:bldP spid="41"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a:t>特征分析</a:t>
            </a:r>
          </a:p>
        </p:txBody>
      </p:sp>
      <p:graphicFrame>
        <p:nvGraphicFramePr>
          <p:cNvPr id="3" name="表格 2"/>
          <p:cNvGraphicFramePr>
            <a:graphicFrameLocks noGrp="1"/>
          </p:cNvGraphicFramePr>
          <p:nvPr>
            <p:extLst>
              <p:ext uri="{D42A27DB-BD31-4B8C-83A1-F6EECF244321}">
                <p14:modId xmlns:p14="http://schemas.microsoft.com/office/powerpoint/2010/main" val="3886955155"/>
              </p:ext>
            </p:extLst>
          </p:nvPr>
        </p:nvGraphicFramePr>
        <p:xfrm>
          <a:off x="588432" y="1477486"/>
          <a:ext cx="8144933" cy="5181600"/>
        </p:xfrm>
        <a:graphic>
          <a:graphicData uri="http://schemas.openxmlformats.org/drawingml/2006/table">
            <a:tbl>
              <a:tblPr firstRow="1" firstCol="1" bandRow="1">
                <a:tableStyleId>{5C22544A-7EE6-4342-B048-85BDC9FD1C3A}</a:tableStyleId>
              </a:tblPr>
              <a:tblGrid>
                <a:gridCol w="746244">
                  <a:extLst>
                    <a:ext uri="{9D8B030D-6E8A-4147-A177-3AD203B41FA5}">
                      <a16:colId xmlns:a16="http://schemas.microsoft.com/office/drawing/2014/main" xmlns="" val="1052445899"/>
                    </a:ext>
                  </a:extLst>
                </a:gridCol>
                <a:gridCol w="1618984">
                  <a:extLst>
                    <a:ext uri="{9D8B030D-6E8A-4147-A177-3AD203B41FA5}">
                      <a16:colId xmlns:a16="http://schemas.microsoft.com/office/drawing/2014/main" xmlns="" val="3459462674"/>
                    </a:ext>
                  </a:extLst>
                </a:gridCol>
                <a:gridCol w="1446890">
                  <a:extLst>
                    <a:ext uri="{9D8B030D-6E8A-4147-A177-3AD203B41FA5}">
                      <a16:colId xmlns:a16="http://schemas.microsoft.com/office/drawing/2014/main" xmlns="" val="203285374"/>
                    </a:ext>
                  </a:extLst>
                </a:gridCol>
                <a:gridCol w="1408641">
                  <a:extLst>
                    <a:ext uri="{9D8B030D-6E8A-4147-A177-3AD203B41FA5}">
                      <a16:colId xmlns:a16="http://schemas.microsoft.com/office/drawing/2014/main" xmlns="" val="2768004889"/>
                    </a:ext>
                  </a:extLst>
                </a:gridCol>
                <a:gridCol w="1391709">
                  <a:extLst>
                    <a:ext uri="{9D8B030D-6E8A-4147-A177-3AD203B41FA5}">
                      <a16:colId xmlns:a16="http://schemas.microsoft.com/office/drawing/2014/main" xmlns="" val="3795103737"/>
                    </a:ext>
                  </a:extLst>
                </a:gridCol>
                <a:gridCol w="1532465">
                  <a:extLst>
                    <a:ext uri="{9D8B030D-6E8A-4147-A177-3AD203B41FA5}">
                      <a16:colId xmlns:a16="http://schemas.microsoft.com/office/drawing/2014/main" xmlns="" val="3619591535"/>
                    </a:ext>
                  </a:extLst>
                </a:gridCol>
              </a:tblGrid>
              <a:tr h="189189">
                <a:tc>
                  <a:txBody>
                    <a:bodyPr/>
                    <a:lstStyle/>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影响范围</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计算方法</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计算顺序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计算性质</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计算次数</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2935134402"/>
                  </a:ext>
                </a:extLst>
              </a:tr>
              <a:tr h="756754">
                <a:tc>
                  <a:txBody>
                    <a:bodyPr/>
                    <a:lstStyle/>
                    <a:p>
                      <a:pPr algn="just">
                        <a:lnSpc>
                          <a:spcPct val="125000"/>
                        </a:lnSpc>
                        <a:spcAft>
                          <a:spcPts val="0"/>
                        </a:spcAft>
                      </a:pPr>
                      <a:r>
                        <a:rPr lang="en-US" sz="1600" kern="100">
                          <a:effectLst/>
                        </a:rPr>
                        <a:t>DD</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影响新增这条边的源点和目标点</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266331502"/>
                  </a:ext>
                </a:extLst>
              </a:tr>
              <a:tr h="1135132">
                <a:tc>
                  <a:txBody>
                    <a:bodyPr/>
                    <a:lstStyle/>
                    <a:p>
                      <a:pPr algn="just">
                        <a:lnSpc>
                          <a:spcPct val="125000"/>
                        </a:lnSpc>
                        <a:spcAft>
                          <a:spcPts val="0"/>
                        </a:spcAft>
                      </a:pPr>
                      <a:r>
                        <a:rPr lang="en-US" sz="1600" kern="100">
                          <a:effectLst/>
                        </a:rPr>
                        <a:t>TC</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影响新增这条边的源点和目标点，以及这两个点的公共邻接点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最终计算结果和被影响的节点的计算顺序无关</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更新函数为加法运算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被影响的节点只参与计算一次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631344543"/>
                  </a:ext>
                </a:extLst>
              </a:tr>
              <a:tr h="1135132">
                <a:tc>
                  <a:txBody>
                    <a:bodyPr/>
                    <a:lstStyle/>
                    <a:p>
                      <a:pPr algn="just">
                        <a:lnSpc>
                          <a:spcPct val="125000"/>
                        </a:lnSpc>
                        <a:spcAft>
                          <a:spcPts val="0"/>
                        </a:spcAft>
                      </a:pPr>
                      <a:r>
                        <a:rPr lang="en-US" sz="1600" kern="100">
                          <a:effectLst/>
                        </a:rPr>
                        <a:t>SSSP</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以这条边的某个节点为起点，沿着某条路径往其他节点传播影响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利用原始状态进行增量式计算</a:t>
                      </a:r>
                    </a:p>
                    <a:p>
                      <a:pPr algn="just">
                        <a:lnSpc>
                          <a:spcPct val="125000"/>
                        </a:lnSpc>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更新函数为</a:t>
                      </a:r>
                      <a:r>
                        <a:rPr lang="en-US" sz="1600" kern="100">
                          <a:effectLst/>
                        </a:rPr>
                        <a:t>Min</a:t>
                      </a:r>
                      <a:r>
                        <a:rPr lang="zh-CN" sz="1600" kern="100">
                          <a:effectLst/>
                        </a:rPr>
                        <a:t>运算</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被影响的节点可能会参与计算多次</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2128716520"/>
                  </a:ext>
                </a:extLst>
              </a:tr>
              <a:tr h="1135132">
                <a:tc>
                  <a:txBody>
                    <a:bodyPr/>
                    <a:lstStyle/>
                    <a:p>
                      <a:pPr algn="just">
                        <a:lnSpc>
                          <a:spcPct val="125000"/>
                        </a:lnSpc>
                        <a:spcAft>
                          <a:spcPts val="0"/>
                        </a:spcAft>
                      </a:pPr>
                      <a:r>
                        <a:rPr lang="en-US" sz="1600" kern="100">
                          <a:effectLst/>
                        </a:rPr>
                        <a:t>PR</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影响这条边的源点和目标点所在的整个连通子图内的所有节点</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利用原始状态进行增量式计算</a:t>
                      </a:r>
                    </a:p>
                    <a:p>
                      <a:pPr algn="just">
                        <a:lnSpc>
                          <a:spcPct val="125000"/>
                        </a:lnSpc>
                        <a:spcAft>
                          <a:spcPts val="0"/>
                        </a:spcAft>
                      </a:pP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a:effectLst/>
                        </a:rPr>
                        <a:t>最终计算结果和被影响的节点的计算顺序无关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更新函数为累加运算</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tc>
                  <a:txBody>
                    <a:bodyPr/>
                    <a:lstStyle/>
                    <a:p>
                      <a:pPr algn="just">
                        <a:lnSpc>
                          <a:spcPct val="125000"/>
                        </a:lnSpc>
                        <a:spcAft>
                          <a:spcPts val="0"/>
                        </a:spcAft>
                      </a:pPr>
                      <a:r>
                        <a:rPr lang="zh-CN" sz="1600" kern="100" dirty="0">
                          <a:effectLst/>
                        </a:rPr>
                        <a:t>被影响的节点一般会参与计算多次</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757" marR="56757" marT="0" marB="0"/>
                </a:tc>
                <a:extLst>
                  <a:ext uri="{0D108BD9-81ED-4DB2-BD59-A6C34878D82A}">
                    <a16:rowId xmlns:a16="http://schemas.microsoft.com/office/drawing/2014/main" xmlns="" val="1894744060"/>
                  </a:ext>
                </a:extLst>
              </a:tr>
            </a:tbl>
          </a:graphicData>
        </a:graphic>
      </p:graphicFrame>
      <p:sp>
        <p:nvSpPr>
          <p:cNvPr id="5" name="矩形 4"/>
          <p:cNvSpPr/>
          <p:nvPr/>
        </p:nvSpPr>
        <p:spPr>
          <a:xfrm>
            <a:off x="2974975" y="1488668"/>
            <a:ext cx="1384300" cy="5283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2143125"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增量计算方法</a:t>
            </a:r>
            <a:endParaRPr lang="zh-CN" altLang="en-US" dirty="0"/>
          </a:p>
        </p:txBody>
      </p:sp>
      <p:sp>
        <p:nvSpPr>
          <p:cNvPr id="9" name="圆角矩形标注 8"/>
          <p:cNvSpPr/>
          <p:nvPr/>
        </p:nvSpPr>
        <p:spPr>
          <a:xfrm>
            <a:off x="3943350" y="685800"/>
            <a:ext cx="1663700" cy="568734"/>
          </a:xfrm>
          <a:prstGeom prst="wedgeRoundRectCallout">
            <a:avLst>
              <a:gd name="adj1" fmla="val 31075"/>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序列一致性</a:t>
            </a:r>
            <a:endParaRPr lang="zh-CN" altLang="en-US" dirty="0"/>
          </a:p>
        </p:txBody>
      </p:sp>
      <p:sp>
        <p:nvSpPr>
          <p:cNvPr id="10" name="圆角矩形标注 9"/>
          <p:cNvSpPr/>
          <p:nvPr/>
        </p:nvSpPr>
        <p:spPr>
          <a:xfrm>
            <a:off x="5785908" y="685800"/>
            <a:ext cx="1859492" cy="568734"/>
          </a:xfrm>
          <a:prstGeom prst="wedgeRoundRectCallout">
            <a:avLst>
              <a:gd name="adj1" fmla="val -4281"/>
              <a:gd name="adj2" fmla="val 8199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交换律和结合律</a:t>
            </a:r>
            <a:endParaRPr lang="zh-CN" altLang="en-US" dirty="0"/>
          </a:p>
        </p:txBody>
      </p:sp>
    </p:spTree>
    <p:extLst>
      <p:ext uri="{BB962C8B-B14F-4D97-AF65-F5344CB8AC3E}">
        <p14:creationId xmlns:p14="http://schemas.microsoft.com/office/powerpoint/2010/main" val="687487004"/>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1" nodeType="clickEffect">
                                  <p:stCondLst>
                                    <p:cond delay="0"/>
                                  </p:stCondLst>
                                  <p:childTnLst>
                                    <p:animMotion origin="layout" path="M -0.00069 -4.81481E-6 L 0.15417 -4.81481E-6 " pathEditMode="relative" rAng="0" ptsTypes="AA">
                                      <p:cBhvr>
                                        <p:cTn id="15" dur="2000" fill="hold"/>
                                        <p:tgtEl>
                                          <p:spTgt spid="5"/>
                                        </p:tgtEl>
                                        <p:attrNameLst>
                                          <p:attrName>ppt_x</p:attrName>
                                          <p:attrName>ppt_y</p:attrName>
                                        </p:attrNameLst>
                                      </p:cBhvr>
                                      <p:rCtr x="7743" y="0"/>
                                    </p:animMotion>
                                  </p:childTnLst>
                                </p:cTn>
                              </p:par>
                            </p:childTnLst>
                          </p:cTn>
                        </p:par>
                        <p:par>
                          <p:cTn id="16" fill="hold">
                            <p:stCondLst>
                              <p:cond delay="2000"/>
                            </p:stCondLst>
                            <p:childTnLst>
                              <p:par>
                                <p:cTn id="17" presetID="16" presetClass="entr" presetSubtype="2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2" nodeType="clickEffect">
                                  <p:stCondLst>
                                    <p:cond delay="0"/>
                                  </p:stCondLst>
                                  <p:childTnLst>
                                    <p:animMotion origin="layout" path="M 0.15416 -4.81481E-6 L 0.31041 0.00047 " pathEditMode="relative" rAng="0" ptsTypes="AA">
                                      <p:cBhvr>
                                        <p:cTn id="23" dur="2000" fill="hold"/>
                                        <p:tgtEl>
                                          <p:spTgt spid="5"/>
                                        </p:tgtEl>
                                        <p:attrNameLst>
                                          <p:attrName>ppt_x</p:attrName>
                                          <p:attrName>ppt_y</p:attrName>
                                        </p:attrNameLst>
                                      </p:cBhvr>
                                      <p:rCtr x="7813" y="23"/>
                                    </p:animMotion>
                                  </p:childTnLst>
                                </p:cTn>
                              </p:par>
                            </p:childTnLst>
                          </p:cTn>
                        </p:par>
                        <p:par>
                          <p:cTn id="24" fill="hold">
                            <p:stCondLst>
                              <p:cond delay="2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特征</a:t>
            </a:r>
            <a:r>
              <a:rPr lang="zh-CN" altLang="en-US" sz="2100" dirty="0"/>
              <a:t>总结</a:t>
            </a:r>
          </a:p>
        </p:txBody>
      </p:sp>
      <p:sp>
        <p:nvSpPr>
          <p:cNvPr id="4" name="矩形 3"/>
          <p:cNvSpPr/>
          <p:nvPr/>
        </p:nvSpPr>
        <p:spPr>
          <a:xfrm>
            <a:off x="942663" y="2194467"/>
            <a:ext cx="3533340"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1</a:t>
            </a:r>
            <a:r>
              <a:rPr lang="zh-CN" altLang="zh-CN" dirty="0">
                <a:cs typeface="Times New Roman" panose="02020603050405020304" pitchFamily="18" charset="0"/>
              </a:rPr>
              <a:t>）计算方法满足</a:t>
            </a:r>
            <a:r>
              <a:rPr lang="zh-CN" altLang="zh-CN" b="1" dirty="0">
                <a:cs typeface="Times New Roman" panose="02020603050405020304" pitchFamily="18" charset="0"/>
              </a:rPr>
              <a:t>增量计算</a:t>
            </a:r>
            <a:r>
              <a:rPr lang="zh-CN" altLang="zh-CN" dirty="0">
                <a:cs typeface="Times New Roman" panose="02020603050405020304" pitchFamily="18" charset="0"/>
              </a:rPr>
              <a:t>特性</a:t>
            </a:r>
            <a:endParaRPr lang="zh-CN" altLang="en-US" dirty="0"/>
          </a:p>
        </p:txBody>
      </p:sp>
      <p:sp>
        <p:nvSpPr>
          <p:cNvPr id="5" name="矩形 4"/>
          <p:cNvSpPr/>
          <p:nvPr/>
        </p:nvSpPr>
        <p:spPr>
          <a:xfrm>
            <a:off x="942663" y="2900266"/>
            <a:ext cx="3302507" cy="369332"/>
          </a:xfrm>
          <a:prstGeom prst="rect">
            <a:avLst/>
          </a:prstGeom>
        </p:spPr>
        <p:txBody>
          <a:bodyPr wrap="non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2</a:t>
            </a:r>
            <a:r>
              <a:rPr lang="zh-CN" altLang="zh-CN" dirty="0">
                <a:cs typeface="Times New Roman" panose="02020603050405020304" pitchFamily="18" charset="0"/>
              </a:rPr>
              <a:t>）计算顺序满足</a:t>
            </a:r>
            <a:r>
              <a:rPr lang="zh-CN" altLang="zh-CN" b="1" dirty="0">
                <a:cs typeface="Times New Roman" panose="02020603050405020304" pitchFamily="18" charset="0"/>
              </a:rPr>
              <a:t>序列一致性</a:t>
            </a:r>
            <a:endParaRPr lang="zh-CN" altLang="en-US" b="1" dirty="0"/>
          </a:p>
        </p:txBody>
      </p:sp>
      <p:sp>
        <p:nvSpPr>
          <p:cNvPr id="6" name="矩形 5"/>
          <p:cNvSpPr/>
          <p:nvPr/>
        </p:nvSpPr>
        <p:spPr>
          <a:xfrm>
            <a:off x="942663" y="3642997"/>
            <a:ext cx="5322670" cy="369332"/>
          </a:xfrm>
          <a:prstGeom prst="rect">
            <a:avLst/>
          </a:prstGeom>
        </p:spPr>
        <p:txBody>
          <a:bodyPr wrap="square">
            <a:spAutoFit/>
          </a:bodyPr>
          <a:lstStyle/>
          <a:p>
            <a:r>
              <a:rPr lang="zh-CN" altLang="zh-CN" dirty="0">
                <a:cs typeface="Times New Roman" panose="02020603050405020304" pitchFamily="18" charset="0"/>
              </a:rPr>
              <a:t>（</a:t>
            </a:r>
            <a:r>
              <a:rPr lang="en-US" altLang="zh-CN" dirty="0">
                <a:cs typeface="Times New Roman" panose="02020603050405020304" pitchFamily="18" charset="0"/>
              </a:rPr>
              <a:t>3</a:t>
            </a:r>
            <a:r>
              <a:rPr lang="zh-CN" altLang="zh-CN" dirty="0">
                <a:cs typeface="Times New Roman" panose="02020603050405020304" pitchFamily="18" charset="0"/>
              </a:rPr>
              <a:t>）计算性质满足代数运算的</a:t>
            </a:r>
            <a:r>
              <a:rPr lang="zh-CN" altLang="zh-CN" b="1" dirty="0">
                <a:cs typeface="Times New Roman" panose="02020603050405020304" pitchFamily="18" charset="0"/>
              </a:rPr>
              <a:t>交换律</a:t>
            </a:r>
            <a:r>
              <a:rPr lang="zh-CN" altLang="zh-CN" dirty="0">
                <a:cs typeface="Times New Roman" panose="02020603050405020304" pitchFamily="18" charset="0"/>
              </a:rPr>
              <a:t>和</a:t>
            </a:r>
            <a:r>
              <a:rPr lang="zh-CN" altLang="zh-CN" b="1" dirty="0">
                <a:cs typeface="Times New Roman" panose="02020603050405020304" pitchFamily="18" charset="0"/>
              </a:rPr>
              <a:t>结合律</a:t>
            </a:r>
            <a:endParaRPr lang="zh-CN" altLang="en-US" b="1" dirty="0"/>
          </a:p>
        </p:txBody>
      </p:sp>
      <p:sp>
        <p:nvSpPr>
          <p:cNvPr id="3" name="右大括号 2"/>
          <p:cNvSpPr/>
          <p:nvPr/>
        </p:nvSpPr>
        <p:spPr>
          <a:xfrm>
            <a:off x="5913966" y="2194467"/>
            <a:ext cx="368300" cy="16282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6282267" y="2530934"/>
            <a:ext cx="2544233" cy="923330"/>
          </a:xfrm>
          <a:prstGeom prst="rect">
            <a:avLst/>
          </a:prstGeom>
        </p:spPr>
        <p:txBody>
          <a:bodyPr wrap="square">
            <a:spAutoFit/>
          </a:bodyPr>
          <a:lstStyle/>
          <a:p>
            <a:r>
              <a:rPr lang="zh-CN" altLang="en-US" dirty="0"/>
              <a:t>问题</a:t>
            </a:r>
            <a:r>
              <a:rPr lang="en-US" altLang="zh-CN" dirty="0"/>
              <a:t>3</a:t>
            </a:r>
            <a:r>
              <a:rPr lang="zh-CN" altLang="en-US" dirty="0"/>
              <a:t>：如何根据</a:t>
            </a:r>
            <a:r>
              <a:rPr lang="zh-CN" altLang="en-US" dirty="0" smtClean="0"/>
              <a:t>这些</a:t>
            </a:r>
            <a:endParaRPr lang="en-US" altLang="zh-CN" dirty="0" smtClean="0"/>
          </a:p>
          <a:p>
            <a:r>
              <a:rPr lang="zh-CN" altLang="en-US" dirty="0" smtClean="0"/>
              <a:t>图</a:t>
            </a:r>
            <a:r>
              <a:rPr lang="zh-CN" altLang="en-US" dirty="0"/>
              <a:t>算法特征抽象</a:t>
            </a:r>
            <a:r>
              <a:rPr lang="zh-CN" altLang="en-US" dirty="0" smtClean="0"/>
              <a:t>出流式</a:t>
            </a:r>
            <a:r>
              <a:rPr lang="zh-CN" altLang="en-US" dirty="0"/>
              <a:t>图计算模型？</a:t>
            </a:r>
            <a:endParaRPr lang="en-US" altLang="zh-CN" dirty="0"/>
          </a:p>
        </p:txBody>
      </p:sp>
    </p:spTree>
    <p:extLst>
      <p:ext uri="{BB962C8B-B14F-4D97-AF65-F5344CB8AC3E}">
        <p14:creationId xmlns:p14="http://schemas.microsoft.com/office/powerpoint/2010/main" val="1120650191"/>
      </p:ext>
    </p:extLst>
  </p:cSld>
  <p:clrMapOvr>
    <a:masterClrMapping/>
  </p:clrMapOvr>
  <mc:AlternateContent xmlns:mc="http://schemas.openxmlformats.org/markup-compatibility/2006" xmlns:p14="http://schemas.microsoft.com/office/powerpoint/2010/main">
    <mc:Choice Requires="p14">
      <p:transition spd="slow" p14:dur="2000" advTm="32321"/>
    </mc:Choice>
    <mc:Fallback xmlns="">
      <p:transition spd="slow" advTm="323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纲要</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研究背景与相关工作</a:t>
            </a:r>
            <a:endParaRPr lang="en-US" altLang="zh-CN" dirty="0" smtClean="0"/>
          </a:p>
          <a:p>
            <a:r>
              <a:rPr lang="zh-CN" altLang="en-US" dirty="0" smtClean="0"/>
              <a:t>研究目标</a:t>
            </a:r>
            <a:endParaRPr lang="en-US" altLang="zh-CN" dirty="0" smtClean="0"/>
          </a:p>
          <a:p>
            <a:r>
              <a:rPr lang="zh-CN" altLang="en-US" dirty="0" smtClean="0"/>
              <a:t>流式图计算模型与算法设计</a:t>
            </a:r>
            <a:endParaRPr lang="en-US" altLang="zh-CN" dirty="0" smtClean="0"/>
          </a:p>
          <a:p>
            <a:pPr marL="620713" indent="277813"/>
            <a:r>
              <a:rPr lang="zh-CN" altLang="en-US" dirty="0" smtClean="0"/>
              <a:t>图算法特征分析</a:t>
            </a:r>
            <a:endParaRPr lang="en-US" altLang="zh-CN" dirty="0" smtClean="0"/>
          </a:p>
          <a:p>
            <a:pPr marL="620713" indent="277813"/>
            <a:r>
              <a:rPr lang="zh-CN" altLang="en-US" dirty="0" smtClean="0"/>
              <a:t>模型设计</a:t>
            </a:r>
            <a:endParaRPr lang="en-US" altLang="zh-CN" dirty="0" smtClean="0"/>
          </a:p>
          <a:p>
            <a:pPr marL="620713" indent="277813"/>
            <a:r>
              <a:rPr lang="zh-CN" altLang="en-US" dirty="0" smtClean="0"/>
              <a:t>算法设计</a:t>
            </a:r>
            <a:endParaRPr lang="en-US" altLang="zh-CN" dirty="0" smtClean="0"/>
          </a:p>
          <a:p>
            <a:r>
              <a:rPr lang="zh-CN" altLang="en-US" dirty="0" smtClean="0"/>
              <a:t>流式图计算系统设计与实现</a:t>
            </a:r>
            <a:endParaRPr lang="en-US" altLang="zh-CN" dirty="0" smtClean="0"/>
          </a:p>
          <a:p>
            <a:r>
              <a:rPr lang="zh-CN" altLang="en-US" dirty="0" smtClean="0"/>
              <a:t>实验验证</a:t>
            </a:r>
            <a:endParaRPr lang="en-US" altLang="zh-CN" dirty="0" smtClean="0"/>
          </a:p>
          <a:p>
            <a:r>
              <a:rPr lang="zh-CN" altLang="en-US" dirty="0"/>
              <a:t>总结和下一步工作</a:t>
            </a:r>
          </a:p>
        </p:txBody>
      </p:sp>
    </p:spTree>
    <p:extLst>
      <p:ext uri="{BB962C8B-B14F-4D97-AF65-F5344CB8AC3E}">
        <p14:creationId xmlns:p14="http://schemas.microsoft.com/office/powerpoint/2010/main" val="2913344251"/>
      </p:ext>
    </p:extLst>
  </p:cSld>
  <p:clrMapOvr>
    <a:masterClrMapping/>
  </p:clrMapOvr>
  <mc:AlternateContent xmlns:mc="http://schemas.openxmlformats.org/markup-compatibility/2006" xmlns:p14="http://schemas.microsoft.com/office/powerpoint/2010/main">
    <mc:Choice Requires="p14">
      <p:transition spd="slow" p14:dur="2000" advTm="10345"/>
    </mc:Choice>
    <mc:Fallback xmlns="">
      <p:transition spd="slow" advTm="1034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07803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3380067" y="1838631"/>
            <a:ext cx="2220634"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a:t>模型</a:t>
            </a:r>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20</a:t>
            </a:fld>
            <a:endParaRPr lang="zh-CN" altLang="en-US"/>
          </a:p>
        </p:txBody>
      </p:sp>
      <p:pic>
        <p:nvPicPr>
          <p:cNvPr id="14" name="图片 13"/>
          <p:cNvPicPr>
            <a:picLocks noChangeAspect="1"/>
          </p:cNvPicPr>
          <p:nvPr/>
        </p:nvPicPr>
        <p:blipFill>
          <a:blip r:embed="rId3"/>
          <a:stretch>
            <a:fillRect/>
          </a:stretch>
        </p:blipFill>
        <p:spPr>
          <a:xfrm>
            <a:off x="6849180" y="2475546"/>
            <a:ext cx="723899" cy="722290"/>
          </a:xfrm>
          <a:prstGeom prst="rect">
            <a:avLst/>
          </a:prstGeom>
        </p:spPr>
      </p:pic>
      <p:cxnSp>
        <p:nvCxnSpPr>
          <p:cNvPr id="16" name="直接连接符 15"/>
          <p:cNvCxnSpPr/>
          <p:nvPr/>
        </p:nvCxnSpPr>
        <p:spPr>
          <a:xfrm>
            <a:off x="6181725" y="2830477"/>
            <a:ext cx="87181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9" name="圆角矩形标注 18"/>
          <p:cNvSpPr/>
          <p:nvPr/>
        </p:nvSpPr>
        <p:spPr>
          <a:xfrm>
            <a:off x="7053543" y="1282700"/>
            <a:ext cx="1709457" cy="1016055"/>
          </a:xfrm>
          <a:prstGeom prst="wedgeRoundRectCallout">
            <a:avLst>
              <a:gd name="adj1" fmla="val -31977"/>
              <a:gd name="adj2" fmla="val 6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当新增一条图数据时，</a:t>
            </a:r>
            <a:r>
              <a:rPr lang="en-US" altLang="zh-CN" dirty="0" smtClean="0"/>
              <a:t>BSP</a:t>
            </a:r>
            <a:r>
              <a:rPr lang="zh-CN" altLang="en-US" dirty="0" smtClean="0"/>
              <a:t>如何处理呢？</a:t>
            </a:r>
            <a:endParaRPr lang="zh-CN" altLang="en-US" dirty="0"/>
          </a:p>
        </p:txBody>
      </p:sp>
      <p:pic>
        <p:nvPicPr>
          <p:cNvPr id="20" name="图片 19"/>
          <p:cNvPicPr>
            <a:picLocks noChangeAspect="1"/>
          </p:cNvPicPr>
          <p:nvPr/>
        </p:nvPicPr>
        <p:blipFill>
          <a:blip r:embed="rId4"/>
          <a:stretch>
            <a:fillRect/>
          </a:stretch>
        </p:blipFill>
        <p:spPr>
          <a:xfrm>
            <a:off x="1285905" y="2272119"/>
            <a:ext cx="5215778" cy="3983448"/>
          </a:xfrm>
          <a:prstGeom prst="rect">
            <a:avLst/>
          </a:prstGeom>
        </p:spPr>
      </p:pic>
    </p:spTree>
    <p:extLst>
      <p:ext uri="{BB962C8B-B14F-4D97-AF65-F5344CB8AC3E}">
        <p14:creationId xmlns:p14="http://schemas.microsoft.com/office/powerpoint/2010/main" val="390946213"/>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arn(inVertical)">
                                      <p:cBhvr>
                                        <p:cTn id="10" dur="500"/>
                                        <p:tgtEl>
                                          <p:spTgt spid="16"/>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1004206" y="176914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5" name="Rectangle 4"/>
          <p:cNvSpPr>
            <a:spLocks noChangeArrowheads="1"/>
          </p:cNvSpPr>
          <p:nvPr/>
        </p:nvSpPr>
        <p:spPr bwMode="auto">
          <a:xfrm>
            <a:off x="1800225" y="1786293"/>
            <a:ext cx="119121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3" name="Rectangle 2"/>
          <p:cNvSpPr>
            <a:spLocks noChangeArrowheads="1"/>
          </p:cNvSpPr>
          <p:nvPr/>
        </p:nvSpPr>
        <p:spPr bwMode="auto">
          <a:xfrm>
            <a:off x="1104900" y="2553478"/>
            <a:ext cx="113762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4" name="Rectangle 2"/>
          <p:cNvSpPr>
            <a:spLocks noChangeArrowheads="1"/>
          </p:cNvSpPr>
          <p:nvPr/>
        </p:nvSpPr>
        <p:spPr bwMode="auto">
          <a:xfrm>
            <a:off x="1104900" y="2298755"/>
            <a:ext cx="115951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zh-CN" altLang="en-US" sz="1350"/>
          </a:p>
        </p:txBody>
      </p:sp>
      <p:sp>
        <p:nvSpPr>
          <p:cNvPr id="10" name="文本框 9"/>
          <p:cNvSpPr txBox="1"/>
          <p:nvPr/>
        </p:nvSpPr>
        <p:spPr>
          <a:xfrm>
            <a:off x="1527965" y="1783366"/>
            <a:ext cx="6183033" cy="461665"/>
          </a:xfrm>
          <a:prstGeom prst="rect">
            <a:avLst/>
          </a:prstGeom>
          <a:noFill/>
        </p:spPr>
        <p:txBody>
          <a:bodyPr wrap="square" rtlCol="0">
            <a:spAutoFit/>
          </a:bodyPr>
          <a:lstStyle/>
          <a:p>
            <a:r>
              <a:rPr lang="zh-CN" altLang="en-US" sz="2400" dirty="0"/>
              <a:t>传统的</a:t>
            </a:r>
            <a:r>
              <a:rPr lang="en-US" altLang="zh-CN" sz="2400" dirty="0"/>
              <a:t>BSP</a:t>
            </a:r>
            <a:r>
              <a:rPr lang="zh-CN" altLang="en-US" sz="2400" dirty="0" smtClean="0"/>
              <a:t>模型针对增量图数据的解决方案</a:t>
            </a:r>
            <a:endParaRPr lang="zh-CN" altLang="en-US" sz="2400" dirty="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21</a:t>
            </a:fld>
            <a:endParaRPr lang="zh-CN" altLang="en-US"/>
          </a:p>
        </p:txBody>
      </p:sp>
      <p:sp>
        <p:nvSpPr>
          <p:cNvPr id="7" name="圆角矩形标注 6"/>
          <p:cNvSpPr/>
          <p:nvPr/>
        </p:nvSpPr>
        <p:spPr>
          <a:xfrm>
            <a:off x="7053543" y="2298755"/>
            <a:ext cx="1823757" cy="1892245"/>
          </a:xfrm>
          <a:prstGeom prst="wedgeRoundRectCallout">
            <a:avLst>
              <a:gd name="adj1" fmla="val -60526"/>
              <a:gd name="adj2" fmla="val -250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新增一个顶点引发所有顶点全部参与重算，计算代价和通信代价较高！</a:t>
            </a:r>
            <a:endParaRPr lang="zh-CN" altLang="en-US" dirty="0"/>
          </a:p>
        </p:txBody>
      </p:sp>
      <p:pic>
        <p:nvPicPr>
          <p:cNvPr id="13" name="图片 12"/>
          <p:cNvPicPr>
            <a:picLocks noChangeAspect="1"/>
          </p:cNvPicPr>
          <p:nvPr/>
        </p:nvPicPr>
        <p:blipFill>
          <a:blip r:embed="rId3"/>
          <a:stretch>
            <a:fillRect/>
          </a:stretch>
        </p:blipFill>
        <p:spPr>
          <a:xfrm>
            <a:off x="1927407" y="2245031"/>
            <a:ext cx="4865623" cy="4149305"/>
          </a:xfrm>
          <a:prstGeom prst="rect">
            <a:avLst/>
          </a:prstGeom>
        </p:spPr>
      </p:pic>
    </p:spTree>
    <p:extLst>
      <p:ext uri="{BB962C8B-B14F-4D97-AF65-F5344CB8AC3E}">
        <p14:creationId xmlns:p14="http://schemas.microsoft.com/office/powerpoint/2010/main" val="1045148241"/>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22</a:t>
            </a:fld>
            <a:endParaRPr lang="zh-CN" altLang="en-US"/>
          </a:p>
        </p:txBody>
      </p:sp>
      <p:sp>
        <p:nvSpPr>
          <p:cNvPr id="19" name="矩形 18"/>
          <p:cNvSpPr/>
          <p:nvPr/>
        </p:nvSpPr>
        <p:spPr>
          <a:xfrm>
            <a:off x="633479" y="5712405"/>
            <a:ext cx="6677146" cy="9573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7053543" y="4307246"/>
            <a:ext cx="1988457" cy="1016000"/>
          </a:xfrm>
          <a:prstGeom prst="wedgeRoundRectCallout">
            <a:avLst>
              <a:gd name="adj1" fmla="val -43005"/>
              <a:gd name="adj2" fmla="val 816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可否</a:t>
            </a:r>
            <a:r>
              <a:rPr lang="zh-CN" altLang="en-US" dirty="0" smtClean="0"/>
              <a:t>重复利用之前迭代计算的结果呢？</a:t>
            </a:r>
            <a:endParaRPr lang="zh-CN" altLang="en-US" dirty="0"/>
          </a:p>
        </p:txBody>
      </p:sp>
      <p:pic>
        <p:nvPicPr>
          <p:cNvPr id="24" name="图片 23"/>
          <p:cNvPicPr>
            <a:picLocks noChangeAspect="1"/>
          </p:cNvPicPr>
          <p:nvPr/>
        </p:nvPicPr>
        <p:blipFill>
          <a:blip r:embed="rId3"/>
          <a:stretch>
            <a:fillRect/>
          </a:stretch>
        </p:blipFill>
        <p:spPr>
          <a:xfrm>
            <a:off x="633479" y="2122869"/>
            <a:ext cx="6243572" cy="3537850"/>
          </a:xfrm>
          <a:prstGeom prst="rect">
            <a:avLst/>
          </a:prstGeom>
        </p:spPr>
      </p:pic>
      <p:pic>
        <p:nvPicPr>
          <p:cNvPr id="25" name="图片 24"/>
          <p:cNvPicPr>
            <a:picLocks noChangeAspect="1"/>
          </p:cNvPicPr>
          <p:nvPr/>
        </p:nvPicPr>
        <p:blipFill>
          <a:blip r:embed="rId4"/>
          <a:stretch>
            <a:fillRect/>
          </a:stretch>
        </p:blipFill>
        <p:spPr>
          <a:xfrm>
            <a:off x="643744" y="5516700"/>
            <a:ext cx="6242832" cy="1204776"/>
          </a:xfrm>
          <a:prstGeom prst="rect">
            <a:avLst/>
          </a:prstGeom>
        </p:spPr>
      </p:pic>
      <p:pic>
        <p:nvPicPr>
          <p:cNvPr id="28" name="图片 27"/>
          <p:cNvPicPr>
            <a:picLocks noChangeAspect="1"/>
          </p:cNvPicPr>
          <p:nvPr/>
        </p:nvPicPr>
        <p:blipFill>
          <a:blip r:embed="rId5"/>
          <a:stretch>
            <a:fillRect/>
          </a:stretch>
        </p:blipFill>
        <p:spPr>
          <a:xfrm>
            <a:off x="6849180" y="2035547"/>
            <a:ext cx="903036" cy="901029"/>
          </a:xfrm>
          <a:prstGeom prst="rect">
            <a:avLst/>
          </a:prstGeom>
        </p:spPr>
      </p:pic>
      <p:cxnSp>
        <p:nvCxnSpPr>
          <p:cNvPr id="29" name="直接连接符 28"/>
          <p:cNvCxnSpPr/>
          <p:nvPr/>
        </p:nvCxnSpPr>
        <p:spPr>
          <a:xfrm flipV="1">
            <a:off x="6457950" y="2438588"/>
            <a:ext cx="756983" cy="4166"/>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31" name="圆角矩形标注 30"/>
          <p:cNvSpPr/>
          <p:nvPr/>
        </p:nvSpPr>
        <p:spPr>
          <a:xfrm>
            <a:off x="6740435" y="468092"/>
            <a:ext cx="2103120" cy="1125578"/>
          </a:xfrm>
          <a:prstGeom prst="wedgeRoundRectCallout">
            <a:avLst>
              <a:gd name="adj1" fmla="val -33239"/>
              <a:gd name="adj2" fmla="val 87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直接在上一轮的计算结果上考虑增量数据的影响</a:t>
            </a:r>
            <a:endParaRPr lang="zh-CN" altLang="en-US" dirty="0"/>
          </a:p>
        </p:txBody>
      </p:sp>
      <p:pic>
        <p:nvPicPr>
          <p:cNvPr id="34" name="图片 33"/>
          <p:cNvPicPr>
            <a:picLocks noChangeAspect="1"/>
          </p:cNvPicPr>
          <p:nvPr/>
        </p:nvPicPr>
        <p:blipFill>
          <a:blip r:embed="rId6"/>
          <a:stretch>
            <a:fillRect/>
          </a:stretch>
        </p:blipFill>
        <p:spPr>
          <a:xfrm>
            <a:off x="623742" y="2887119"/>
            <a:ext cx="7193790" cy="2334526"/>
          </a:xfrm>
          <a:prstGeom prst="rect">
            <a:avLst/>
          </a:prstGeom>
        </p:spPr>
      </p:pic>
      <p:sp>
        <p:nvSpPr>
          <p:cNvPr id="35" name="文本框 34"/>
          <p:cNvSpPr txBox="1"/>
          <p:nvPr/>
        </p:nvSpPr>
        <p:spPr>
          <a:xfrm>
            <a:off x="301779" y="5426886"/>
            <a:ext cx="7837715" cy="923330"/>
          </a:xfrm>
          <a:prstGeom prst="rect">
            <a:avLst/>
          </a:prstGeom>
          <a:noFill/>
        </p:spPr>
        <p:txBody>
          <a:bodyPr wrap="square" rtlCol="0">
            <a:spAutoFit/>
          </a:bodyPr>
          <a:lstStyle/>
          <a:p>
            <a:r>
              <a:rPr lang="zh-CN" altLang="en-US" dirty="0" smtClean="0"/>
              <a:t>采用增量计算的方式，直接在上一轮的迭代结果上进行计算，只需要额外两步即可完成计算！但在这两轮迭代中，所有节点都要参与通信和计算，代价仍然较高！</a:t>
            </a:r>
            <a:endParaRPr lang="zh-CN" altLang="en-US" dirty="0"/>
          </a:p>
        </p:txBody>
      </p:sp>
    </p:spTree>
    <p:extLst>
      <p:ext uri="{BB962C8B-B14F-4D97-AF65-F5344CB8AC3E}">
        <p14:creationId xmlns:p14="http://schemas.microsoft.com/office/powerpoint/2010/main" val="4144315936"/>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arn(inVertical)">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2" nodeType="clickEffect">
                                  <p:stCondLst>
                                    <p:cond delay="0"/>
                                  </p:stCondLst>
                                  <p:childTnLst>
                                    <p:set>
                                      <p:cBhvr>
                                        <p:cTn id="15" dur="1" fill="hold">
                                          <p:stCondLst>
                                            <p:cond delay="0"/>
                                          </p:stCondLst>
                                        </p:cTn>
                                        <p:tgtEl>
                                          <p:spTgt spid="19"/>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64" presetClass="path" presetSubtype="0" accel="50000" decel="50000" fill="hold" nodeType="withEffect">
                                  <p:stCondLst>
                                    <p:cond delay="0"/>
                                  </p:stCondLst>
                                  <p:childTnLst>
                                    <p:animMotion origin="layout" path="M 4.44444E-6 3.7037E-7 L 0.0059 -0.5412 " pathEditMode="relative" rAng="0" ptsTypes="AA">
                                      <p:cBhvr>
                                        <p:cTn id="24" dur="2000" fill="hold"/>
                                        <p:tgtEl>
                                          <p:spTgt spid="25"/>
                                        </p:tgtEl>
                                        <p:attrNameLst>
                                          <p:attrName>ppt_x</p:attrName>
                                          <p:attrName>ppt_y</p:attrName>
                                        </p:attrNameLst>
                                      </p:cBhvr>
                                      <p:rCtr x="295" y="-27060"/>
                                    </p:animMotion>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arn(inVertical)">
                                      <p:cBhvr>
                                        <p:cTn id="29" dur="500"/>
                                        <p:tgtEl>
                                          <p:spTgt spid="28"/>
                                        </p:tgtEl>
                                      </p:cBhvr>
                                    </p:animEffect>
                                  </p:childTnLst>
                                </p:cTn>
                              </p:par>
                              <p:par>
                                <p:cTn id="30" presetID="16" presetClass="entr" presetSubtype="21"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arn(inVertical)">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barn(inVertical)">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2" animBg="1"/>
      <p:bldP spid="20" grpId="0" animBg="1"/>
      <p:bldP spid="20" grpId="1" animBg="1"/>
      <p:bldP spid="31"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23</a:t>
            </a:fld>
            <a:endParaRPr lang="zh-CN" altLang="en-US" dirty="0"/>
          </a:p>
        </p:txBody>
      </p:sp>
      <p:pic>
        <p:nvPicPr>
          <p:cNvPr id="5" name="图片 4"/>
          <p:cNvPicPr>
            <a:picLocks noChangeAspect="1"/>
          </p:cNvPicPr>
          <p:nvPr/>
        </p:nvPicPr>
        <p:blipFill>
          <a:blip r:embed="rId3"/>
          <a:stretch>
            <a:fillRect/>
          </a:stretch>
        </p:blipFill>
        <p:spPr>
          <a:xfrm>
            <a:off x="498651" y="2225600"/>
            <a:ext cx="6554892" cy="1063596"/>
          </a:xfrm>
          <a:prstGeom prst="rect">
            <a:avLst/>
          </a:prstGeom>
        </p:spPr>
      </p:pic>
      <p:sp>
        <p:nvSpPr>
          <p:cNvPr id="6" name="圆角矩形标注 5"/>
          <p:cNvSpPr/>
          <p:nvPr/>
        </p:nvSpPr>
        <p:spPr>
          <a:xfrm>
            <a:off x="7053543" y="1711234"/>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新增顶点为传播源点</a:t>
            </a:r>
            <a:endParaRPr lang="zh-CN" altLang="en-US" dirty="0"/>
          </a:p>
        </p:txBody>
      </p:sp>
      <p:pic>
        <p:nvPicPr>
          <p:cNvPr id="7" name="图片 6"/>
          <p:cNvPicPr>
            <a:picLocks noChangeAspect="1"/>
          </p:cNvPicPr>
          <p:nvPr/>
        </p:nvPicPr>
        <p:blipFill>
          <a:blip r:embed="rId4"/>
          <a:stretch>
            <a:fillRect/>
          </a:stretch>
        </p:blipFill>
        <p:spPr>
          <a:xfrm>
            <a:off x="498651" y="3319898"/>
            <a:ext cx="6554892" cy="1063596"/>
          </a:xfrm>
          <a:prstGeom prst="rect">
            <a:avLst/>
          </a:prstGeom>
        </p:spPr>
      </p:pic>
      <p:sp>
        <p:nvSpPr>
          <p:cNvPr id="21" name="圆角矩形标注 20"/>
          <p:cNvSpPr/>
          <p:nvPr/>
        </p:nvSpPr>
        <p:spPr>
          <a:xfrm>
            <a:off x="7053543" y="3054548"/>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传播源点将影响传播给邻接点</a:t>
            </a:r>
            <a:endParaRPr lang="zh-CN" altLang="en-US" dirty="0"/>
          </a:p>
        </p:txBody>
      </p:sp>
      <p:pic>
        <p:nvPicPr>
          <p:cNvPr id="10" name="图片 9"/>
          <p:cNvPicPr>
            <a:picLocks noChangeAspect="1"/>
          </p:cNvPicPr>
          <p:nvPr/>
        </p:nvPicPr>
        <p:blipFill>
          <a:blip r:embed="rId5"/>
          <a:stretch>
            <a:fillRect/>
          </a:stretch>
        </p:blipFill>
        <p:spPr>
          <a:xfrm>
            <a:off x="498651" y="4591363"/>
            <a:ext cx="6554892" cy="896913"/>
          </a:xfrm>
          <a:prstGeom prst="rect">
            <a:avLst/>
          </a:prstGeom>
        </p:spPr>
      </p:pic>
      <p:sp>
        <p:nvSpPr>
          <p:cNvPr id="22" name="圆角矩形标注 21"/>
          <p:cNvSpPr/>
          <p:nvPr/>
        </p:nvSpPr>
        <p:spPr>
          <a:xfrm>
            <a:off x="7053543" y="4313563"/>
            <a:ext cx="1907577" cy="783772"/>
          </a:xfrm>
          <a:prstGeom prst="wedgeRoundRectCallout">
            <a:avLst>
              <a:gd name="adj1" fmla="val -52825"/>
              <a:gd name="adj2" fmla="val 70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传播源不再继续传播时结束</a:t>
            </a:r>
            <a:endParaRPr lang="zh-CN" altLang="en-US" dirty="0"/>
          </a:p>
        </p:txBody>
      </p:sp>
      <p:sp>
        <p:nvSpPr>
          <p:cNvPr id="12" name="矩形 11"/>
          <p:cNvSpPr/>
          <p:nvPr/>
        </p:nvSpPr>
        <p:spPr>
          <a:xfrm>
            <a:off x="5081451" y="2103120"/>
            <a:ext cx="1972092" cy="3487783"/>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文本框 12"/>
          <p:cNvSpPr txBox="1"/>
          <p:nvPr/>
        </p:nvSpPr>
        <p:spPr>
          <a:xfrm>
            <a:off x="914400" y="5695406"/>
            <a:ext cx="6766560" cy="646331"/>
          </a:xfrm>
          <a:prstGeom prst="rect">
            <a:avLst/>
          </a:prstGeom>
          <a:noFill/>
        </p:spPr>
        <p:txBody>
          <a:bodyPr wrap="square" rtlCol="0">
            <a:spAutoFit/>
          </a:bodyPr>
          <a:lstStyle/>
          <a:p>
            <a:r>
              <a:rPr lang="zh-CN" altLang="en-US" dirty="0" smtClean="0"/>
              <a:t>以变化传播的方式对节点进行增量式的更新，有效避免了全图内所有顶点都需参与计算的问题，将影响范围限制在最小域内。</a:t>
            </a:r>
            <a:endParaRPr lang="zh-CN" altLang="en-US" dirty="0"/>
          </a:p>
        </p:txBody>
      </p:sp>
    </p:spTree>
    <p:extLst>
      <p:ext uri="{BB962C8B-B14F-4D97-AF65-F5344CB8AC3E}">
        <p14:creationId xmlns:p14="http://schemas.microsoft.com/office/powerpoint/2010/main" val="1594495882"/>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arn(inVertic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animBg="1"/>
      <p:bldP spid="12"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857250"/>
            <a:ext cx="7053542" cy="1050398"/>
          </a:xfrm>
        </p:spPr>
        <p:txBody>
          <a:bodyPr/>
          <a:lstStyle/>
          <a:p>
            <a:r>
              <a:rPr lang="zh-CN" altLang="en-US" dirty="0"/>
              <a:t>三、模型与算法设计</a:t>
            </a:r>
            <a:r>
              <a:rPr lang="en-US" altLang="zh-CN" dirty="0" smtClean="0"/>
              <a:t>-</a:t>
            </a:r>
            <a:r>
              <a:rPr lang="zh-CN" altLang="en-US" sz="2400" dirty="0" smtClean="0"/>
              <a:t>模型</a:t>
            </a:r>
            <a:r>
              <a:rPr lang="zh-CN" altLang="en-US" sz="2400" dirty="0"/>
              <a:t>设计</a:t>
            </a:r>
          </a:p>
        </p:txBody>
      </p:sp>
      <p:sp>
        <p:nvSpPr>
          <p:cNvPr id="9" name="Rectangle 2"/>
          <p:cNvSpPr>
            <a:spLocks noChangeArrowheads="1"/>
          </p:cNvSpPr>
          <p:nvPr/>
        </p:nvSpPr>
        <p:spPr bwMode="auto">
          <a:xfrm>
            <a:off x="9824356" y="-140314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11" name="灯片编号占位符 10"/>
          <p:cNvSpPr>
            <a:spLocks noGrp="1"/>
          </p:cNvSpPr>
          <p:nvPr>
            <p:ph type="sldNum" sz="quarter" idx="12"/>
          </p:nvPr>
        </p:nvSpPr>
        <p:spPr/>
        <p:txBody>
          <a:bodyPr/>
          <a:lstStyle/>
          <a:p>
            <a:fld id="{C212EA20-0EA2-474C-A87A-AB5751F0A801}" type="slidenum">
              <a:rPr lang="zh-CN" altLang="en-US" smtClean="0"/>
              <a:t>24</a:t>
            </a:fld>
            <a:endParaRPr lang="zh-CN" altLang="en-US" dirty="0"/>
          </a:p>
        </p:txBody>
      </p:sp>
      <p:pic>
        <p:nvPicPr>
          <p:cNvPr id="14" name="图片 13"/>
          <p:cNvPicPr>
            <a:picLocks noChangeAspect="1"/>
          </p:cNvPicPr>
          <p:nvPr/>
        </p:nvPicPr>
        <p:blipFill>
          <a:blip r:embed="rId3"/>
          <a:stretch>
            <a:fillRect/>
          </a:stretch>
        </p:blipFill>
        <p:spPr>
          <a:xfrm>
            <a:off x="490488" y="1907648"/>
            <a:ext cx="3167107" cy="2700845"/>
          </a:xfrm>
          <a:prstGeom prst="rect">
            <a:avLst/>
          </a:prstGeom>
        </p:spPr>
      </p:pic>
      <p:pic>
        <p:nvPicPr>
          <p:cNvPr id="3" name="图片 2"/>
          <p:cNvPicPr>
            <a:picLocks noChangeAspect="1"/>
          </p:cNvPicPr>
          <p:nvPr/>
        </p:nvPicPr>
        <p:blipFill>
          <a:blip r:embed="rId4"/>
          <a:stretch>
            <a:fillRect/>
          </a:stretch>
        </p:blipFill>
        <p:spPr>
          <a:xfrm>
            <a:off x="490488" y="5088750"/>
            <a:ext cx="3167107" cy="1557023"/>
          </a:xfrm>
          <a:prstGeom prst="rect">
            <a:avLst/>
          </a:prstGeom>
        </p:spPr>
      </p:pic>
      <p:sp>
        <p:nvSpPr>
          <p:cNvPr id="4" name="文本框 3"/>
          <p:cNvSpPr txBox="1"/>
          <p:nvPr/>
        </p:nvSpPr>
        <p:spPr>
          <a:xfrm>
            <a:off x="685795" y="1587039"/>
            <a:ext cx="2971800" cy="369332"/>
          </a:xfrm>
          <a:prstGeom prst="rect">
            <a:avLst/>
          </a:prstGeom>
          <a:noFill/>
        </p:spPr>
        <p:txBody>
          <a:bodyPr wrap="square" rtlCol="0">
            <a:spAutoFit/>
          </a:bodyPr>
          <a:lstStyle/>
          <a:p>
            <a:pPr algn="ctr"/>
            <a:r>
              <a:rPr lang="en-US" altLang="zh-CN" dirty="0" smtClean="0"/>
              <a:t>BSP</a:t>
            </a:r>
            <a:r>
              <a:rPr lang="zh-CN" altLang="en-US" dirty="0" smtClean="0"/>
              <a:t>模型</a:t>
            </a:r>
            <a:endParaRPr lang="zh-CN" altLang="en-US" dirty="0"/>
          </a:p>
        </p:txBody>
      </p:sp>
      <p:sp>
        <p:nvSpPr>
          <p:cNvPr id="16" name="文本框 15"/>
          <p:cNvSpPr txBox="1"/>
          <p:nvPr/>
        </p:nvSpPr>
        <p:spPr>
          <a:xfrm>
            <a:off x="1528349" y="4755911"/>
            <a:ext cx="1286692" cy="369332"/>
          </a:xfrm>
          <a:prstGeom prst="rect">
            <a:avLst/>
          </a:prstGeom>
          <a:noFill/>
        </p:spPr>
        <p:txBody>
          <a:bodyPr wrap="square" rtlCol="0">
            <a:spAutoFit/>
          </a:bodyPr>
          <a:lstStyle/>
          <a:p>
            <a:pPr algn="ctr"/>
            <a:r>
              <a:rPr lang="zh-CN" altLang="en-US" dirty="0" smtClean="0"/>
              <a:t>改进模型</a:t>
            </a:r>
            <a:endParaRPr lang="zh-CN" altLang="en-US" dirty="0"/>
          </a:p>
        </p:txBody>
      </p:sp>
      <p:sp>
        <p:nvSpPr>
          <p:cNvPr id="8" name="文本框 7"/>
          <p:cNvSpPr txBox="1"/>
          <p:nvPr/>
        </p:nvSpPr>
        <p:spPr>
          <a:xfrm>
            <a:off x="3992336" y="2207835"/>
            <a:ext cx="4651465" cy="1477328"/>
          </a:xfrm>
          <a:prstGeom prst="rect">
            <a:avLst/>
          </a:prstGeom>
          <a:noFill/>
        </p:spPr>
        <p:txBody>
          <a:bodyPr wrap="square" rtlCol="0">
            <a:spAutoFit/>
          </a:bodyPr>
          <a:lstStyle/>
          <a:p>
            <a:r>
              <a:rPr lang="zh-CN" altLang="en-US" dirty="0" smtClean="0"/>
              <a:t>相比较</a:t>
            </a:r>
            <a:r>
              <a:rPr lang="en-US" altLang="zh-CN" dirty="0" smtClean="0"/>
              <a:t>BSP</a:t>
            </a:r>
            <a:r>
              <a:rPr lang="zh-CN" altLang="en-US" dirty="0" smtClean="0"/>
              <a:t>模型，我们的改进有如下优势：</a:t>
            </a:r>
            <a:endParaRPr lang="en-US" altLang="zh-CN" dirty="0" smtClean="0"/>
          </a:p>
          <a:p>
            <a:endParaRPr lang="en-US" altLang="zh-CN" dirty="0" smtClean="0"/>
          </a:p>
          <a:p>
            <a:pPr marL="342900" indent="-342900">
              <a:buAutoNum type="arabicPeriod"/>
            </a:pPr>
            <a:r>
              <a:rPr lang="zh-CN" altLang="en-US" dirty="0" smtClean="0"/>
              <a:t>增量模型 </a:t>
            </a:r>
            <a:r>
              <a:rPr lang="en-US" altLang="zh-CN" dirty="0" smtClean="0"/>
              <a:t>=&gt; </a:t>
            </a:r>
            <a:r>
              <a:rPr lang="zh-CN" altLang="en-US" dirty="0" smtClean="0"/>
              <a:t>缩短整体迭代所需时间</a:t>
            </a:r>
            <a:endParaRPr lang="en-US" altLang="zh-CN" dirty="0" smtClean="0"/>
          </a:p>
          <a:p>
            <a:pPr marL="342900" indent="-342900">
              <a:buAutoNum type="arabicPeriod"/>
            </a:pPr>
            <a:endParaRPr lang="en-US" altLang="zh-CN" dirty="0" smtClean="0"/>
          </a:p>
          <a:p>
            <a:pPr marL="342900" indent="-342900">
              <a:buAutoNum type="arabicPeriod"/>
            </a:pPr>
            <a:r>
              <a:rPr lang="zh-CN" altLang="en-US" dirty="0" smtClean="0"/>
              <a:t>变化传播 </a:t>
            </a:r>
            <a:r>
              <a:rPr lang="en-US" altLang="zh-CN" dirty="0" smtClean="0"/>
              <a:t>=&gt; </a:t>
            </a:r>
            <a:r>
              <a:rPr lang="zh-CN" altLang="en-US" dirty="0" smtClean="0"/>
              <a:t>缩小增量数据影响范围</a:t>
            </a:r>
            <a:endParaRPr lang="zh-CN" altLang="en-US" dirty="0"/>
          </a:p>
        </p:txBody>
      </p:sp>
      <p:sp>
        <p:nvSpPr>
          <p:cNvPr id="18" name="文本框 17"/>
          <p:cNvSpPr txBox="1"/>
          <p:nvPr/>
        </p:nvSpPr>
        <p:spPr>
          <a:xfrm>
            <a:off x="4148082" y="4104140"/>
            <a:ext cx="3984992" cy="369332"/>
          </a:xfrm>
          <a:prstGeom prst="rect">
            <a:avLst/>
          </a:prstGeom>
          <a:noFill/>
        </p:spPr>
        <p:txBody>
          <a:bodyPr wrap="square" rtlCol="0">
            <a:spAutoFit/>
          </a:bodyPr>
          <a:lstStyle/>
          <a:p>
            <a:pPr algn="ctr"/>
            <a:r>
              <a:rPr lang="zh-CN" altLang="en-US" dirty="0" smtClean="0"/>
              <a:t>收敛速度更快，参与计算节点更少！</a:t>
            </a:r>
            <a:endParaRPr lang="zh-CN" altLang="en-US" dirty="0"/>
          </a:p>
        </p:txBody>
      </p:sp>
    </p:spTree>
    <p:extLst>
      <p:ext uri="{BB962C8B-B14F-4D97-AF65-F5344CB8AC3E}">
        <p14:creationId xmlns:p14="http://schemas.microsoft.com/office/powerpoint/2010/main" val="1130212249"/>
      </p:ext>
    </p:extLst>
  </p:cSld>
  <p:clrMapOvr>
    <a:masterClrMapping/>
  </p:clrMapOvr>
  <mc:AlternateContent xmlns:mc="http://schemas.openxmlformats.org/markup-compatibility/2006" xmlns:p14="http://schemas.microsoft.com/office/powerpoint/2010/main">
    <mc:Choice Requires="p14">
      <p:transition spd="slow" p14:dur="2000" advTm="29709"/>
    </mc:Choice>
    <mc:Fallback xmlns="">
      <p:transition spd="slow" advTm="2970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3061142" y="1533205"/>
            <a:ext cx="2541080" cy="415498"/>
          </a:xfrm>
          <a:prstGeom prst="rect">
            <a:avLst/>
          </a:prstGeom>
        </p:spPr>
        <p:txBody>
          <a:bodyPr wrap="none">
            <a:spAutoFit/>
          </a:bodyPr>
          <a:lstStyle/>
          <a:p>
            <a:pPr indent="200025" algn="ctr"/>
            <a:r>
              <a:rPr lang="zh-CN" altLang="en-US" sz="2100" kern="100" dirty="0" smtClean="0">
                <a:latin typeface="Calibri" panose="020F0502020204030204" pitchFamily="34" charset="0"/>
                <a:cs typeface="Times New Roman" panose="02020603050405020304" pitchFamily="18" charset="0"/>
              </a:rPr>
              <a:t>状态</a:t>
            </a:r>
            <a:r>
              <a:rPr lang="zh-CN" altLang="en-US" sz="2100" kern="100" dirty="0">
                <a:latin typeface="Calibri" panose="020F0502020204030204" pitchFamily="34" charset="0"/>
                <a:cs typeface="Times New Roman" panose="02020603050405020304" pitchFamily="18" charset="0"/>
              </a:rPr>
              <a:t>的存储和更新</a:t>
            </a:r>
            <a:endParaRPr lang="en-US" altLang="zh-CN" sz="2100" kern="100" dirty="0">
              <a:latin typeface="Calibri" panose="020F0502020204030204" pitchFamily="34" charset="0"/>
              <a:cs typeface="Times New Roman" panose="02020603050405020304" pitchFamily="18" charset="0"/>
            </a:endParaRPr>
          </a:p>
        </p:txBody>
      </p:sp>
      <p:sp>
        <p:nvSpPr>
          <p:cNvPr id="34" name="圆角矩形标注 33"/>
          <p:cNvSpPr/>
          <p:nvPr/>
        </p:nvSpPr>
        <p:spPr>
          <a:xfrm>
            <a:off x="6518972" y="1187526"/>
            <a:ext cx="1808018" cy="820882"/>
          </a:xfrm>
          <a:prstGeom prst="wedgeRoundRectCallout">
            <a:avLst>
              <a:gd name="adj1" fmla="val -12146"/>
              <a:gd name="adj2" fmla="val 70599"/>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smtClean="0"/>
              <a:t>5</a:t>
            </a:r>
            <a:r>
              <a:rPr lang="zh-CN" altLang="en-US" sz="1350" dirty="0" smtClean="0"/>
              <a:t>更新时会影响</a:t>
            </a:r>
            <a:r>
              <a:rPr lang="en-US" altLang="zh-CN" sz="1350" dirty="0" smtClean="0"/>
              <a:t>1</a:t>
            </a:r>
            <a:r>
              <a:rPr lang="zh-CN" altLang="en-US" sz="1350" dirty="0" smtClean="0"/>
              <a:t>的值</a:t>
            </a:r>
            <a:endParaRPr lang="zh-CN" altLang="en-US" sz="1350" dirty="0"/>
          </a:p>
        </p:txBody>
      </p:sp>
      <p:sp>
        <p:nvSpPr>
          <p:cNvPr id="35" name="圆角矩形标注 34"/>
          <p:cNvSpPr/>
          <p:nvPr/>
        </p:nvSpPr>
        <p:spPr>
          <a:xfrm>
            <a:off x="6659385" y="4878448"/>
            <a:ext cx="1808018" cy="820882"/>
          </a:xfrm>
          <a:prstGeom prst="wedgeRoundRectCallout">
            <a:avLst>
              <a:gd name="adj1" fmla="val -20225"/>
              <a:gd name="adj2" fmla="val -91100"/>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顶点值为</a:t>
            </a:r>
            <a:r>
              <a:rPr lang="en-US" altLang="zh-CN" sz="1350" dirty="0"/>
              <a:t>2</a:t>
            </a:r>
            <a:r>
              <a:rPr lang="zh-CN" altLang="en-US" sz="1350" dirty="0" smtClean="0"/>
              <a:t>更新时也会影响</a:t>
            </a:r>
            <a:r>
              <a:rPr lang="en-US" altLang="zh-CN" sz="1350" dirty="0" smtClean="0"/>
              <a:t>1</a:t>
            </a:r>
            <a:r>
              <a:rPr lang="zh-CN" altLang="en-US" sz="1350" dirty="0" smtClean="0"/>
              <a:t>的值</a:t>
            </a:r>
            <a:endParaRPr lang="zh-CN" altLang="en-US" sz="1350" dirty="0"/>
          </a:p>
        </p:txBody>
      </p:sp>
      <p:sp>
        <p:nvSpPr>
          <p:cNvPr id="37" name="圆角矩形标注 36"/>
          <p:cNvSpPr/>
          <p:nvPr/>
        </p:nvSpPr>
        <p:spPr>
          <a:xfrm>
            <a:off x="3943350" y="1962330"/>
            <a:ext cx="1808018" cy="591809"/>
          </a:xfrm>
          <a:prstGeom prst="wedgeRoundRectCallout">
            <a:avLst>
              <a:gd name="adj1" fmla="val 30482"/>
              <a:gd name="adj2" fmla="val 11053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smtClean="0"/>
              <a:t>该顶点的值该如何更新呢？</a:t>
            </a:r>
            <a:endParaRPr lang="zh-CN" altLang="en-US" sz="1350" dirty="0"/>
          </a:p>
        </p:txBody>
      </p:sp>
      <p:pic>
        <p:nvPicPr>
          <p:cNvPr id="38" name="图片 37"/>
          <p:cNvPicPr>
            <a:picLocks noChangeAspect="1"/>
          </p:cNvPicPr>
          <p:nvPr/>
        </p:nvPicPr>
        <p:blipFill>
          <a:blip r:embed="rId2"/>
          <a:stretch>
            <a:fillRect/>
          </a:stretch>
        </p:blipFill>
        <p:spPr>
          <a:xfrm>
            <a:off x="1487888" y="2235897"/>
            <a:ext cx="6180009" cy="2355357"/>
          </a:xfrm>
          <a:prstGeom prst="rect">
            <a:avLst/>
          </a:prstGeom>
        </p:spPr>
      </p:pic>
    </p:spTree>
    <p:extLst>
      <p:ext uri="{BB962C8B-B14F-4D97-AF65-F5344CB8AC3E}">
        <p14:creationId xmlns:p14="http://schemas.microsoft.com/office/powerpoint/2010/main" val="1865951762"/>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9" name="矩形 8"/>
          <p:cNvSpPr/>
          <p:nvPr/>
        </p:nvSpPr>
        <p:spPr>
          <a:xfrm>
            <a:off x="2118578" y="1533205"/>
            <a:ext cx="4426212"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a:t>
            </a:r>
            <a:r>
              <a:rPr lang="zh-CN" altLang="en-US" sz="2100" kern="100" dirty="0" smtClean="0">
                <a:latin typeface="Calibri" panose="020F0502020204030204" pitchFamily="34" charset="0"/>
                <a:cs typeface="Times New Roman" panose="02020603050405020304" pitchFamily="18" charset="0"/>
              </a:rPr>
              <a:t>更新：串行更新</a:t>
            </a:r>
            <a:endParaRPr lang="en-US" altLang="zh-CN" sz="21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1390720" y="2188679"/>
            <a:ext cx="6120424" cy="3479085"/>
          </a:xfrm>
          <a:prstGeom prst="rect">
            <a:avLst/>
          </a:prstGeom>
        </p:spPr>
      </p:pic>
    </p:spTree>
    <p:extLst>
      <p:ext uri="{BB962C8B-B14F-4D97-AF65-F5344CB8AC3E}">
        <p14:creationId xmlns:p14="http://schemas.microsoft.com/office/powerpoint/2010/main" val="2928800641"/>
      </p:ext>
    </p:extLst>
  </p:cSld>
  <p:clrMapOvr>
    <a:masterClrMapping/>
  </p:clrMapOvr>
  <mc:AlternateContent xmlns:mc="http://schemas.openxmlformats.org/markup-compatibility/2006" xmlns:p14="http://schemas.microsoft.com/office/powerpoint/2010/main">
    <mc:Choice Requires="p14">
      <p:transition spd="slow" p14:dur="2000" advTm="14871"/>
    </mc:Choice>
    <mc:Fallback xmlns="">
      <p:transition spd="slow" advTm="1487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176011" y="1533205"/>
            <a:ext cx="6311344"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：基于分布式细粒度锁更新</a:t>
            </a:r>
            <a:endParaRPr lang="en-US" altLang="zh-CN" sz="2100" kern="100" dirty="0">
              <a:latin typeface="Calibri" panose="020F0502020204030204" pitchFamily="34" charset="0"/>
              <a:cs typeface="Times New Roman" panose="02020603050405020304" pitchFamily="18" charset="0"/>
            </a:endParaRPr>
          </a:p>
        </p:txBody>
      </p:sp>
      <p:sp>
        <p:nvSpPr>
          <p:cNvPr id="53" name="圆角矩形标注 52"/>
          <p:cNvSpPr/>
          <p:nvPr/>
        </p:nvSpPr>
        <p:spPr>
          <a:xfrm>
            <a:off x="6507222" y="2571664"/>
            <a:ext cx="1886886" cy="929964"/>
          </a:xfrm>
          <a:prstGeom prst="wedgeRoundRectCallout">
            <a:avLst>
              <a:gd name="adj1" fmla="val -62537"/>
              <a:gd name="adj2" fmla="val 752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如何控制多个计算节点对同一因子的更新请求？</a:t>
            </a:r>
            <a:endParaRPr lang="zh-CN" altLang="en-US" dirty="0"/>
          </a:p>
        </p:txBody>
      </p:sp>
      <p:pic>
        <p:nvPicPr>
          <p:cNvPr id="45" name="图片 44" descr="C:\Users\SkyDream\Desktop\毕业设计\GraduationThesis\post-graduate paper\图片\3.3.3 关联状态.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733" y="2377440"/>
            <a:ext cx="6112932" cy="2973492"/>
          </a:xfrm>
          <a:prstGeom prst="rect">
            <a:avLst/>
          </a:prstGeom>
          <a:noFill/>
          <a:ln>
            <a:noFill/>
          </a:ln>
        </p:spPr>
      </p:pic>
    </p:spTree>
    <p:extLst>
      <p:ext uri="{BB962C8B-B14F-4D97-AF65-F5344CB8AC3E}">
        <p14:creationId xmlns:p14="http://schemas.microsoft.com/office/powerpoint/2010/main" val="2305232418"/>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模型</a:t>
            </a:r>
            <a:r>
              <a:rPr lang="zh-CN" altLang="en-US" sz="2100" dirty="0"/>
              <a:t>设计</a:t>
            </a:r>
          </a:p>
        </p:txBody>
      </p:sp>
      <p:sp>
        <p:nvSpPr>
          <p:cNvPr id="9" name="矩形 8"/>
          <p:cNvSpPr/>
          <p:nvPr/>
        </p:nvSpPr>
        <p:spPr>
          <a:xfrm>
            <a:off x="1176011" y="1533205"/>
            <a:ext cx="6311344" cy="415498"/>
          </a:xfrm>
          <a:prstGeom prst="rect">
            <a:avLst/>
          </a:prstGeom>
        </p:spPr>
        <p:txBody>
          <a:bodyPr wrap="none">
            <a:spAutoFit/>
          </a:bodyPr>
          <a:lstStyle/>
          <a:p>
            <a:pPr indent="200025" algn="ctr"/>
            <a:r>
              <a:rPr lang="zh-CN" altLang="en-US" sz="2100" kern="100" dirty="0">
                <a:latin typeface="Calibri" panose="020F0502020204030204" pitchFamily="34" charset="0"/>
                <a:cs typeface="Times New Roman" panose="02020603050405020304" pitchFamily="18" charset="0"/>
              </a:rPr>
              <a:t>关联状态的存储和更新</a:t>
            </a:r>
            <a:r>
              <a:rPr lang="zh-CN" altLang="en-US" sz="2100" kern="100" dirty="0" smtClean="0">
                <a:latin typeface="Calibri" panose="020F0502020204030204" pitchFamily="34" charset="0"/>
                <a:cs typeface="Times New Roman" panose="02020603050405020304" pitchFamily="18" charset="0"/>
              </a:rPr>
              <a:t>：基于分布式细粒度锁更新</a:t>
            </a:r>
            <a:endParaRPr lang="en-US" altLang="zh-CN" sz="2100" kern="100" dirty="0">
              <a:latin typeface="Calibri" panose="020F0502020204030204" pitchFamily="34" charset="0"/>
              <a:cs typeface="Times New Roman" panose="02020603050405020304" pitchFamily="18" charset="0"/>
            </a:endParaRPr>
          </a:p>
        </p:txBody>
      </p:sp>
      <p:pic>
        <p:nvPicPr>
          <p:cNvPr id="45" name="图片 44"/>
          <p:cNvPicPr/>
          <p:nvPr/>
        </p:nvPicPr>
        <p:blipFill>
          <a:blip r:embed="rId3">
            <a:extLst>
              <a:ext uri="{28A0092B-C50C-407E-A947-70E740481C1C}">
                <a14:useLocalDpi xmlns:a14="http://schemas.microsoft.com/office/drawing/2010/main" val="0"/>
              </a:ext>
            </a:extLst>
          </a:blip>
          <a:srcRect/>
          <a:stretch>
            <a:fillRect/>
          </a:stretch>
        </p:blipFill>
        <p:spPr bwMode="auto">
          <a:xfrm>
            <a:off x="650598" y="2112941"/>
            <a:ext cx="2316239" cy="4221293"/>
          </a:xfrm>
          <a:prstGeom prst="rect">
            <a:avLst/>
          </a:prstGeom>
          <a:noFill/>
          <a:ln>
            <a:noFill/>
          </a:ln>
        </p:spPr>
      </p:pic>
      <mc:AlternateContent xmlns:mc="http://schemas.openxmlformats.org/markup-compatibility/2006" xmlns:a14="http://schemas.microsoft.com/office/drawing/2010/main">
        <mc:Choice Requires="a14">
          <p:sp>
            <p:nvSpPr>
              <p:cNvPr id="3" name="文本框 2"/>
              <p:cNvSpPr txBox="1"/>
              <p:nvPr/>
            </p:nvSpPr>
            <p:spPr>
              <a:xfrm>
                <a:off x="2837793" y="2112941"/>
                <a:ext cx="5754414"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通过加锁的方式，将针对同一个顶点的状态的更新串行化。</a:t>
                </a:r>
                <a:endParaRPr lang="en-US" altLang="zh-CN" dirty="0" smtClean="0"/>
              </a:p>
              <a:p>
                <a:pPr marL="285750" indent="-285750">
                  <a:buFont typeface="Wingdings" panose="05000000000000000000" pitchFamily="2" charset="2"/>
                  <a:buChar char="Ø"/>
                </a:pPr>
                <a:r>
                  <a:rPr lang="zh-CN" altLang="en-US" dirty="0" smtClean="0"/>
                  <a:t>更新函数满足“增量计算”，“序列一致性”，“交换律和结合律”三个特性。</a:t>
                </a:r>
                <a:endParaRPr lang="en-US" altLang="zh-CN" dirty="0" smtClean="0"/>
              </a:p>
              <a:p>
                <a:endParaRPr lang="en-US" altLang="zh-CN" i="1" dirty="0" smtClean="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𝑛𝑒𝑤</m:t>
                          </m:r>
                        </m:sub>
                      </m:sSub>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𝑠𝑡𝑎𝑡</m:t>
                      </m:r>
                      <m:sSub>
                        <m:sSubPr>
                          <m:ctrlPr>
                            <a:rPr lang="zh-CN"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𝑜𝑙𝑑</m:t>
                          </m:r>
                        </m:sub>
                      </m:sSub>
                      <m:r>
                        <a:rPr lang="en-US" altLang="zh-CN" i="1">
                          <a:latin typeface="Cambria Math" panose="02040503050406030204" pitchFamily="18" charset="0"/>
                        </a:rPr>
                        <m:t>,</m:t>
                      </m:r>
                      <m:r>
                        <a:rPr lang="en-US" altLang="zh-CN" i="1">
                          <a:latin typeface="Cambria Math" panose="02040503050406030204" pitchFamily="18" charset="0"/>
                        </a:rPr>
                        <m:t>𝑒𝑣𝑒𝑛𝑡</m:t>
                      </m:r>
                      <m:r>
                        <a:rPr lang="en-US" altLang="zh-CN" i="1">
                          <a:latin typeface="Cambria Math" panose="02040503050406030204" pitchFamily="18" charset="0"/>
                        </a:rPr>
                        <m:t>)</m:t>
                      </m:r>
                    </m:oMath>
                  </m:oMathPara>
                </a14:m>
                <a:endParaRPr lang="en-US" altLang="zh-CN" dirty="0" smtClean="0"/>
              </a:p>
              <a:p>
                <a:endParaRPr lang="en-US" altLang="zh-CN" dirty="0"/>
              </a:p>
              <a:p>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2837793" y="2112941"/>
                <a:ext cx="5754414" cy="2308324"/>
              </a:xfrm>
              <a:prstGeom prst="rect">
                <a:avLst/>
              </a:prstGeom>
              <a:blipFill>
                <a:blip r:embed="rId4"/>
                <a:stretch>
                  <a:fillRect l="-742" t="-1587" r="-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837793" y="4421265"/>
                <a:ext cx="6022428" cy="4151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𝑛𝑒𝑤</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𝑓</m:t>
                              </m:r>
                              <m:d>
                                <m:dPr>
                                  <m:ctrlPr>
                                    <a:rPr lang="zh-CN" altLang="en-US" i="1">
                                      <a:latin typeface="Cambria Math" panose="02040503050406030204" pitchFamily="18" charset="0"/>
                                    </a:rPr>
                                  </m:ctrlPr>
                                </m:dPr>
                                <m:e>
                                  <m:r>
                                    <a:rPr lang="zh-CN" altLang="en-US" i="1">
                                      <a:latin typeface="Cambria Math" panose="02040503050406030204" pitchFamily="18" charset="0"/>
                                    </a:rPr>
                                    <m:t>𝑠𝑡𝑎𝑡</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m:t>
                                      </m:r>
                                    </m:e>
                                    <m:sub>
                                      <m:r>
                                        <a:rPr lang="zh-CN" altLang="en-US" i="1">
                                          <a:latin typeface="Cambria Math" panose="02040503050406030204" pitchFamily="18" charset="0"/>
                                        </a:rPr>
                                        <m:t>𝑜𝑙𝑑</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2</m:t>
                                      </m:r>
                                    </m:sub>
                                  </m:sSub>
                                </m:sub>
                              </m:sSub>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𝑒𝑣𝑒𝑛𝑡</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837793" y="4421265"/>
                <a:ext cx="6022428" cy="415178"/>
              </a:xfrm>
              <a:prstGeom prst="rect">
                <a:avLst/>
              </a:prstGeom>
              <a:blipFill>
                <a:blip r:embed="rId5"/>
                <a:stretch>
                  <a:fillRect t="-151471" r="-9726" b="-22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966837" y="4087105"/>
                <a:ext cx="5254515" cy="369332"/>
              </a:xfrm>
              <a:prstGeom prst="rect">
                <a:avLst/>
              </a:prstGeom>
            </p:spPr>
            <p:txBody>
              <a:bodyPr wrap="none">
                <a:spAutoFit/>
              </a:bodyPr>
              <a:lstStyle/>
              <a:p>
                <a:r>
                  <a:rPr lang="zh-CN" altLang="zh-CN" dirty="0">
                    <a:cs typeface="Times New Roman" panose="02020603050405020304" pitchFamily="18" charset="0"/>
                  </a:rPr>
                  <a:t>假设有若干个事件</a:t>
                </a:r>
                <a14:m>
                  <m:oMath xmlns:m="http://schemas.openxmlformats.org/officeDocument/2006/math">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1</m:t>
                        </m:r>
                      </m:sub>
                    </m:sSub>
                    <m:r>
                      <a:rPr lang="en-US" altLang="zh-CN">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𝑒𝑣𝑒𝑛</m:t>
                    </m:r>
                    <m:sSub>
                      <m:sSubPr>
                        <m:ctrlPr>
                          <a:rPr lang="zh-CN" altLang="zh-CN" i="1">
                            <a:effectLst/>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𝑡</m:t>
                        </m:r>
                      </m:e>
                      <m:sub>
                        <m:r>
                          <a:rPr lang="en-US" altLang="zh-CN" i="1">
                            <a:latin typeface="Cambria Math" panose="02040503050406030204" pitchFamily="18" charset="0"/>
                            <a:cs typeface="Times New Roman" panose="02020603050405020304" pitchFamily="18" charset="0"/>
                          </a:rPr>
                          <m:t>𝑘</m:t>
                        </m:r>
                      </m:sub>
                    </m:sSub>
                    <m:r>
                      <a:rPr lang="zh-CN" altLang="en-US" i="1" smtClean="0">
                        <a:latin typeface="Cambria Math" panose="02040503050406030204" pitchFamily="18" charset="0"/>
                        <a:cs typeface="Times New Roman" panose="02020603050405020304" pitchFamily="18" charset="0"/>
                      </a:rPr>
                      <m:t>，</m:t>
                    </m:r>
                  </m:oMath>
                </a14:m>
                <a:r>
                  <a:rPr lang="zh-CN" altLang="en-US" dirty="0" smtClean="0"/>
                  <a:t>则：</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966837" y="4087105"/>
                <a:ext cx="5254515" cy="369332"/>
              </a:xfrm>
              <a:prstGeom prst="rect">
                <a:avLst/>
              </a:prstGeom>
              <a:blipFill>
                <a:blip r:embed="rId6"/>
                <a:stretch>
                  <a:fillRect l="-1044" t="-13115" r="-348" b="-196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0155636"/>
      </p:ext>
    </p:extLst>
  </p:cSld>
  <p:clrMapOvr>
    <a:masterClrMapping/>
  </p:clrMapOvr>
  <mc:AlternateContent xmlns:mc="http://schemas.openxmlformats.org/markup-compatibility/2006" xmlns:p14="http://schemas.microsoft.com/office/powerpoint/2010/main">
    <mc:Choice Requires="p14">
      <p:transition spd="slow" p14:dur="2000" advTm="48900"/>
    </mc:Choice>
    <mc:Fallback xmlns="">
      <p:transition spd="slow" advTm="489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矩形 3"/>
          <p:cNvSpPr/>
          <p:nvPr/>
        </p:nvSpPr>
        <p:spPr>
          <a:xfrm>
            <a:off x="2036618" y="1659543"/>
            <a:ext cx="4572000" cy="3323987"/>
          </a:xfrm>
          <a:prstGeom prst="rect">
            <a:avLst/>
          </a:prstGeom>
        </p:spPr>
        <p:txBody>
          <a:bodyPr>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smtClean="0">
                <a:latin typeface="Calibri" panose="020F0502020204030204" pitchFamily="34" charset="0"/>
                <a:cs typeface="Times New Roman" panose="02020603050405020304" pitchFamily="18" charset="0"/>
              </a:rPr>
              <a:t>Degree Distribution</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PageRank</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Single Source Shortest Path</a:t>
            </a: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endParaRPr lang="en-US" altLang="zh-CN" sz="2100" kern="100" dirty="0">
              <a:latin typeface="Calibri" panose="020F0502020204030204" pitchFamily="34" charset="0"/>
              <a:cs typeface="Times New Roman" panose="02020603050405020304" pitchFamily="18" charset="0"/>
            </a:endParaRPr>
          </a:p>
          <a:p>
            <a:pPr indent="200025" algn="ctr"/>
            <a:r>
              <a:rPr lang="en-US" altLang="zh-CN" sz="2100" kern="100" dirty="0">
                <a:latin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68313228"/>
      </p:ext>
    </p:extLst>
  </p:cSld>
  <p:clrMapOvr>
    <a:masterClrMapping/>
  </p:clrMapOvr>
  <mc:AlternateContent xmlns:mc="http://schemas.openxmlformats.org/markup-compatibility/2006" xmlns:p14="http://schemas.microsoft.com/office/powerpoint/2010/main">
    <mc:Choice Requires="p14">
      <p:transition spd="slow" p14:dur="2000" advTm="46816"/>
    </mc:Choice>
    <mc:Fallback xmlns="">
      <p:transition spd="slow" advTm="4681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1"/>
          <p:cNvSpPr>
            <a:spLocks noGrp="1"/>
          </p:cNvSpPr>
          <p:nvPr>
            <p:ph type="title"/>
          </p:nvPr>
        </p:nvSpPr>
        <p:spPr>
          <a:xfrm>
            <a:off x="0" y="274071"/>
            <a:ext cx="7886700" cy="649326"/>
          </a:xfrm>
        </p:spPr>
        <p:txBody>
          <a:bodyPr>
            <a:normAutofit fontScale="90000"/>
          </a:bodyPr>
          <a:lstStyle/>
          <a:p>
            <a:r>
              <a:rPr lang="zh-CN" altLang="en-US" dirty="0"/>
              <a:t>一、研究背景与相关</a:t>
            </a:r>
            <a:r>
              <a:rPr lang="zh-CN" altLang="en-US" dirty="0" smtClean="0"/>
              <a:t>工作</a:t>
            </a:r>
            <a:r>
              <a:rPr lang="en-US" altLang="zh-CN" dirty="0" smtClean="0"/>
              <a:t>-</a:t>
            </a:r>
            <a:r>
              <a:rPr lang="zh-CN" altLang="en-US" sz="2100" dirty="0" smtClean="0"/>
              <a:t>图计算框架</a:t>
            </a:r>
            <a:endParaRPr lang="zh-CN" altLang="en-US" sz="2100" dirty="0"/>
          </a:p>
        </p:txBody>
      </p:sp>
      <p:grpSp>
        <p:nvGrpSpPr>
          <p:cNvPr id="10" name="组合 9"/>
          <p:cNvGrpSpPr/>
          <p:nvPr/>
        </p:nvGrpSpPr>
        <p:grpSpPr>
          <a:xfrm>
            <a:off x="1303337" y="1019888"/>
            <a:ext cx="7586663" cy="1007906"/>
            <a:chOff x="1924050" y="841890"/>
            <a:chExt cx="10115550" cy="1658197"/>
          </a:xfrm>
        </p:grpSpPr>
        <p:sp>
          <p:nvSpPr>
            <p:cNvPr id="7" name="矩形 6"/>
            <p:cNvSpPr/>
            <p:nvPr/>
          </p:nvSpPr>
          <p:spPr>
            <a:xfrm>
              <a:off x="1924050" y="841890"/>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nvGrpSpPr>
            <p:cNvPr id="2" name="组合 1"/>
            <p:cNvGrpSpPr/>
            <p:nvPr/>
          </p:nvGrpSpPr>
          <p:grpSpPr>
            <a:xfrm>
              <a:off x="2128620" y="841890"/>
              <a:ext cx="1957187" cy="1491806"/>
              <a:chOff x="1856664" y="981915"/>
              <a:chExt cx="2898296" cy="257396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6664" y="1601729"/>
                <a:ext cx="2898296" cy="1954152"/>
              </a:xfrm>
              <a:prstGeom prst="rect">
                <a:avLst/>
              </a:prstGeom>
            </p:spPr>
          </p:pic>
          <p:sp>
            <p:nvSpPr>
              <p:cNvPr id="14" name="文本框 13"/>
              <p:cNvSpPr txBox="1"/>
              <p:nvPr/>
            </p:nvSpPr>
            <p:spPr>
              <a:xfrm>
                <a:off x="2424340" y="981915"/>
                <a:ext cx="2021944" cy="917341"/>
              </a:xfrm>
              <a:prstGeom prst="rect">
                <a:avLst/>
              </a:prstGeom>
              <a:noFill/>
            </p:spPr>
            <p:txBody>
              <a:bodyPr wrap="square" rtlCol="0">
                <a:spAutoFit/>
              </a:bodyPr>
              <a:lstStyle/>
              <a:p>
                <a:r>
                  <a:rPr lang="zh-CN" altLang="en-US" sz="1500" dirty="0"/>
                  <a:t>社交分析</a:t>
                </a:r>
              </a:p>
            </p:txBody>
          </p:sp>
        </p:grpSp>
        <p:grpSp>
          <p:nvGrpSpPr>
            <p:cNvPr id="3" name="组合 2"/>
            <p:cNvGrpSpPr/>
            <p:nvPr/>
          </p:nvGrpSpPr>
          <p:grpSpPr>
            <a:xfrm>
              <a:off x="4533986" y="841890"/>
              <a:ext cx="2128491" cy="1464936"/>
              <a:chOff x="7357926" y="968991"/>
              <a:chExt cx="3157674" cy="2582503"/>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7926" y="1661068"/>
                <a:ext cx="3157674" cy="1890426"/>
              </a:xfrm>
              <a:prstGeom prst="rect">
                <a:avLst/>
              </a:prstGeom>
            </p:spPr>
          </p:pic>
          <p:sp>
            <p:nvSpPr>
              <p:cNvPr id="16" name="文本框 15"/>
              <p:cNvSpPr txBox="1"/>
              <p:nvPr/>
            </p:nvSpPr>
            <p:spPr>
              <a:xfrm>
                <a:off x="7925791" y="968991"/>
                <a:ext cx="2021945" cy="937265"/>
              </a:xfrm>
              <a:prstGeom prst="rect">
                <a:avLst/>
              </a:prstGeom>
              <a:noFill/>
            </p:spPr>
            <p:txBody>
              <a:bodyPr wrap="square" rtlCol="0">
                <a:spAutoFit/>
              </a:bodyPr>
              <a:lstStyle/>
              <a:p>
                <a:r>
                  <a:rPr lang="zh-CN" altLang="en-US" sz="1500" dirty="0"/>
                  <a:t>商品推荐</a:t>
                </a:r>
              </a:p>
            </p:txBody>
          </p:sp>
        </p:grpSp>
        <p:grpSp>
          <p:nvGrpSpPr>
            <p:cNvPr id="4" name="组合 3"/>
            <p:cNvGrpSpPr/>
            <p:nvPr/>
          </p:nvGrpSpPr>
          <p:grpSpPr>
            <a:xfrm>
              <a:off x="7376790" y="841890"/>
              <a:ext cx="2224409" cy="1658197"/>
              <a:chOff x="1856664" y="3658570"/>
              <a:chExt cx="2898296" cy="2887588"/>
            </a:xfrm>
          </p:grpSpPr>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6664" y="4360998"/>
                <a:ext cx="2898296" cy="2185160"/>
              </a:xfrm>
              <a:prstGeom prst="rect">
                <a:avLst/>
              </a:prstGeom>
            </p:spPr>
          </p:pic>
          <p:sp>
            <p:nvSpPr>
              <p:cNvPr id="18" name="文本框 17"/>
              <p:cNvSpPr txBox="1"/>
              <p:nvPr/>
            </p:nvSpPr>
            <p:spPr>
              <a:xfrm>
                <a:off x="2424339" y="3658570"/>
                <a:ext cx="2021943" cy="925848"/>
              </a:xfrm>
              <a:prstGeom prst="rect">
                <a:avLst/>
              </a:prstGeom>
              <a:noFill/>
            </p:spPr>
            <p:txBody>
              <a:bodyPr wrap="square" rtlCol="0">
                <a:spAutoFit/>
              </a:bodyPr>
              <a:lstStyle/>
              <a:p>
                <a:r>
                  <a:rPr lang="zh-CN" altLang="en-US" sz="1500" dirty="0"/>
                  <a:t>舆论监测</a:t>
                </a:r>
              </a:p>
            </p:txBody>
          </p:sp>
        </p:grpSp>
        <p:grpSp>
          <p:nvGrpSpPr>
            <p:cNvPr id="5" name="组合 4"/>
            <p:cNvGrpSpPr/>
            <p:nvPr/>
          </p:nvGrpSpPr>
          <p:grpSpPr>
            <a:xfrm>
              <a:off x="9953460" y="862517"/>
              <a:ext cx="1930139" cy="1471179"/>
              <a:chOff x="7442461" y="3658570"/>
              <a:chExt cx="2988603" cy="2803709"/>
            </a:xfrm>
          </p:grpSpPr>
          <p:pic>
            <p:nvPicPr>
              <p:cNvPr id="19" name="图片 18"/>
              <p:cNvPicPr>
                <a:picLocks noChangeAspect="1"/>
              </p:cNvPicPr>
              <p:nvPr/>
            </p:nvPicPr>
            <p:blipFill rotWithShape="1">
              <a:blip r:embed="rId6" cstate="print">
                <a:extLst>
                  <a:ext uri="{28A0092B-C50C-407E-A947-70E740481C1C}">
                    <a14:useLocalDpi xmlns:a14="http://schemas.microsoft.com/office/drawing/2010/main" val="0"/>
                  </a:ext>
                </a:extLst>
              </a:blip>
              <a:srcRect b="15491"/>
              <a:stretch/>
            </p:blipFill>
            <p:spPr>
              <a:xfrm>
                <a:off x="7442461" y="4360998"/>
                <a:ext cx="2988603" cy="2101281"/>
              </a:xfrm>
              <a:prstGeom prst="rect">
                <a:avLst/>
              </a:prstGeom>
            </p:spPr>
          </p:pic>
          <p:sp>
            <p:nvSpPr>
              <p:cNvPr id="20" name="文本框 19"/>
              <p:cNvSpPr txBox="1"/>
              <p:nvPr/>
            </p:nvSpPr>
            <p:spPr>
              <a:xfrm>
                <a:off x="7925791" y="3658570"/>
                <a:ext cx="2021945" cy="1013230"/>
              </a:xfrm>
              <a:prstGeom prst="rect">
                <a:avLst/>
              </a:prstGeom>
              <a:noFill/>
            </p:spPr>
            <p:txBody>
              <a:bodyPr wrap="square" rtlCol="0">
                <a:spAutoFit/>
              </a:bodyPr>
              <a:lstStyle/>
              <a:p>
                <a:r>
                  <a:rPr lang="zh-CN" altLang="en-US" sz="1500" dirty="0" smtClean="0"/>
                  <a:t>欺诈检测</a:t>
                </a:r>
                <a:endParaRPr lang="zh-CN" altLang="en-US" sz="1500" dirty="0"/>
              </a:p>
            </p:txBody>
          </p:sp>
        </p:grpSp>
      </p:grpSp>
      <p:grpSp>
        <p:nvGrpSpPr>
          <p:cNvPr id="9" name="组合 8"/>
          <p:cNvGrpSpPr/>
          <p:nvPr/>
        </p:nvGrpSpPr>
        <p:grpSpPr>
          <a:xfrm>
            <a:off x="1303337" y="2028042"/>
            <a:ext cx="7586663" cy="927578"/>
            <a:chOff x="1924050" y="2944428"/>
            <a:chExt cx="10115550" cy="1658197"/>
          </a:xfrm>
        </p:grpSpPr>
        <p:sp>
          <p:nvSpPr>
            <p:cNvPr id="21" name="矩形 20"/>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圆角矩形 7"/>
            <p:cNvSpPr/>
            <p:nvPr/>
          </p:nvSpPr>
          <p:spPr>
            <a:xfrm>
              <a:off x="2894173" y="3332376"/>
              <a:ext cx="1371600"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Triangle</a:t>
              </a:r>
            </a:p>
            <a:p>
              <a:pPr algn="ctr"/>
              <a:r>
                <a:rPr lang="en-US" altLang="zh-CN" sz="1350" dirty="0"/>
                <a:t>Count</a:t>
              </a:r>
              <a:endParaRPr lang="zh-CN" altLang="en-US" sz="1350" dirty="0"/>
            </a:p>
          </p:txBody>
        </p:sp>
        <p:sp>
          <p:nvSpPr>
            <p:cNvPr id="22" name="圆角矩形 21"/>
            <p:cNvSpPr/>
            <p:nvPr/>
          </p:nvSpPr>
          <p:spPr>
            <a:xfrm>
              <a:off x="5257800" y="3332376"/>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Connected</a:t>
              </a:r>
            </a:p>
            <a:p>
              <a:pPr algn="ctr"/>
              <a:r>
                <a:rPr lang="en-US" altLang="zh-CN" sz="1350" dirty="0"/>
                <a:t>Components</a:t>
              </a:r>
              <a:endParaRPr lang="zh-CN" altLang="en-US" sz="1350" dirty="0"/>
            </a:p>
          </p:txBody>
        </p:sp>
        <p:sp>
          <p:nvSpPr>
            <p:cNvPr id="23" name="圆角矩形 22"/>
            <p:cNvSpPr/>
            <p:nvPr/>
          </p:nvSpPr>
          <p:spPr>
            <a:xfrm>
              <a:off x="7543218" y="3332376"/>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Single Source</a:t>
              </a:r>
            </a:p>
            <a:p>
              <a:pPr algn="ctr"/>
              <a:r>
                <a:rPr lang="en-US" altLang="zh-CN" sz="1350" dirty="0"/>
                <a:t>Shortest Path</a:t>
              </a:r>
              <a:endParaRPr lang="zh-CN" altLang="en-US" sz="1350" dirty="0"/>
            </a:p>
          </p:txBody>
        </p:sp>
        <p:sp>
          <p:nvSpPr>
            <p:cNvPr id="25" name="圆角矩形 24"/>
            <p:cNvSpPr/>
            <p:nvPr/>
          </p:nvSpPr>
          <p:spPr>
            <a:xfrm>
              <a:off x="9953460" y="3321760"/>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PageRank</a:t>
              </a:r>
              <a:endParaRPr lang="zh-CN" altLang="en-US" sz="1350" dirty="0"/>
            </a:p>
          </p:txBody>
        </p:sp>
      </p:grpSp>
      <p:grpSp>
        <p:nvGrpSpPr>
          <p:cNvPr id="26" name="组合 25"/>
          <p:cNvGrpSpPr/>
          <p:nvPr/>
        </p:nvGrpSpPr>
        <p:grpSpPr>
          <a:xfrm>
            <a:off x="1303337" y="2960057"/>
            <a:ext cx="7586663" cy="717240"/>
            <a:chOff x="1924050" y="2944428"/>
            <a:chExt cx="10115550" cy="1658197"/>
          </a:xfrm>
        </p:grpSpPr>
        <p:sp>
          <p:nvSpPr>
            <p:cNvPr id="27" name="矩形 26"/>
            <p:cNvSpPr/>
            <p:nvPr/>
          </p:nvSpPr>
          <p:spPr>
            <a:xfrm>
              <a:off x="1924050" y="2944428"/>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圆角矩形 29"/>
            <p:cNvSpPr/>
            <p:nvPr/>
          </p:nvSpPr>
          <p:spPr>
            <a:xfrm>
              <a:off x="4916766" y="3332382"/>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BSP Model</a:t>
              </a:r>
              <a:endParaRPr lang="zh-CN" altLang="en-US" sz="1350" dirty="0"/>
            </a:p>
          </p:txBody>
        </p:sp>
        <p:sp>
          <p:nvSpPr>
            <p:cNvPr id="31" name="圆角矩形 30"/>
            <p:cNvSpPr/>
            <p:nvPr/>
          </p:nvSpPr>
          <p:spPr>
            <a:xfrm>
              <a:off x="7376790" y="3316215"/>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smtClean="0"/>
                <a:t>GAS Model</a:t>
              </a:r>
              <a:endParaRPr lang="zh-CN" altLang="en-US" sz="1350" dirty="0"/>
            </a:p>
          </p:txBody>
        </p:sp>
      </p:grpSp>
      <p:grpSp>
        <p:nvGrpSpPr>
          <p:cNvPr id="32" name="组合 31"/>
          <p:cNvGrpSpPr/>
          <p:nvPr/>
        </p:nvGrpSpPr>
        <p:grpSpPr>
          <a:xfrm>
            <a:off x="1303337" y="3674432"/>
            <a:ext cx="7586663" cy="927578"/>
            <a:chOff x="1924050" y="2880573"/>
            <a:chExt cx="10115550" cy="1658197"/>
          </a:xfrm>
        </p:grpSpPr>
        <p:sp>
          <p:nvSpPr>
            <p:cNvPr id="33" name="矩形 32"/>
            <p:cNvSpPr/>
            <p:nvPr/>
          </p:nvSpPr>
          <p:spPr>
            <a:xfrm>
              <a:off x="1924050" y="2880573"/>
              <a:ext cx="10115550" cy="1658197"/>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4" name="圆角矩形 33"/>
            <p:cNvSpPr/>
            <p:nvPr/>
          </p:nvSpPr>
          <p:spPr>
            <a:xfrm>
              <a:off x="3579973" y="3271084"/>
              <a:ext cx="1531787"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Pregel</a:t>
              </a:r>
              <a:endParaRPr lang="zh-CN" altLang="en-US" sz="1350" dirty="0"/>
            </a:p>
          </p:txBody>
        </p:sp>
        <p:sp>
          <p:nvSpPr>
            <p:cNvPr id="35" name="圆角矩形 34"/>
            <p:cNvSpPr/>
            <p:nvPr/>
          </p:nvSpPr>
          <p:spPr>
            <a:xfrm>
              <a:off x="6279696" y="3271084"/>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Spark GraphX</a:t>
              </a:r>
              <a:endParaRPr lang="zh-CN" altLang="en-US" sz="1350" dirty="0"/>
            </a:p>
          </p:txBody>
        </p:sp>
        <p:sp>
          <p:nvSpPr>
            <p:cNvPr id="36" name="圆角矩形 35"/>
            <p:cNvSpPr/>
            <p:nvPr/>
          </p:nvSpPr>
          <p:spPr>
            <a:xfrm>
              <a:off x="8959386" y="3252638"/>
              <a:ext cx="1511754" cy="882295"/>
            </a:xfrm>
            <a:prstGeom prst="round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350" dirty="0"/>
                <a:t>GraphLab</a:t>
              </a:r>
              <a:endParaRPr lang="zh-CN" altLang="en-US" sz="1350" dirty="0"/>
            </a:p>
          </p:txBody>
        </p:sp>
      </p:grpSp>
      <p:sp>
        <p:nvSpPr>
          <p:cNvPr id="38" name="矩形 37"/>
          <p:cNvSpPr/>
          <p:nvPr/>
        </p:nvSpPr>
        <p:spPr>
          <a:xfrm>
            <a:off x="231775" y="2954984"/>
            <a:ext cx="1071563" cy="715629"/>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模型</a:t>
            </a:r>
          </a:p>
        </p:txBody>
      </p:sp>
      <p:sp>
        <p:nvSpPr>
          <p:cNvPr id="29" name="椭圆 28"/>
          <p:cNvSpPr/>
          <p:nvPr/>
        </p:nvSpPr>
        <p:spPr>
          <a:xfrm>
            <a:off x="239391" y="2993401"/>
            <a:ext cx="1071562" cy="63657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p:cNvSpPr/>
          <p:nvPr/>
        </p:nvSpPr>
        <p:spPr>
          <a:xfrm>
            <a:off x="231775" y="1020788"/>
            <a:ext cx="1071563" cy="101144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应用</a:t>
            </a:r>
          </a:p>
        </p:txBody>
      </p:sp>
      <p:sp>
        <p:nvSpPr>
          <p:cNvPr id="43" name="矩形 42"/>
          <p:cNvSpPr/>
          <p:nvPr/>
        </p:nvSpPr>
        <p:spPr>
          <a:xfrm>
            <a:off x="231775" y="2025942"/>
            <a:ext cx="1071563" cy="934115"/>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算法</a:t>
            </a:r>
          </a:p>
        </p:txBody>
      </p:sp>
      <p:sp>
        <p:nvSpPr>
          <p:cNvPr id="44" name="矩形 43"/>
          <p:cNvSpPr/>
          <p:nvPr/>
        </p:nvSpPr>
        <p:spPr>
          <a:xfrm>
            <a:off x="231775" y="3669608"/>
            <a:ext cx="1071563" cy="929364"/>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系统</a:t>
            </a:r>
          </a:p>
        </p:txBody>
      </p:sp>
      <p:sp>
        <p:nvSpPr>
          <p:cNvPr id="46" name="矩形 45"/>
          <p:cNvSpPr/>
          <p:nvPr/>
        </p:nvSpPr>
        <p:spPr>
          <a:xfrm>
            <a:off x="1303337" y="4605828"/>
            <a:ext cx="7586663" cy="927578"/>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0" name="矩形 49"/>
          <p:cNvSpPr/>
          <p:nvPr/>
        </p:nvSpPr>
        <p:spPr>
          <a:xfrm>
            <a:off x="231775" y="4600185"/>
            <a:ext cx="1071563" cy="93322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处理</a:t>
            </a:r>
          </a:p>
        </p:txBody>
      </p:sp>
      <p:pic>
        <p:nvPicPr>
          <p:cNvPr id="12" name="图片 11"/>
          <p:cNvPicPr>
            <a:picLocks noChangeAspect="1"/>
          </p:cNvPicPr>
          <p:nvPr/>
        </p:nvPicPr>
        <p:blipFill>
          <a:blip r:embed="rId7"/>
          <a:stretch>
            <a:fillRect/>
          </a:stretch>
        </p:blipFill>
        <p:spPr>
          <a:xfrm>
            <a:off x="1694357" y="4687462"/>
            <a:ext cx="901745" cy="845944"/>
          </a:xfrm>
          <a:prstGeom prst="rect">
            <a:avLst/>
          </a:prstGeom>
        </p:spPr>
      </p:pic>
      <p:sp>
        <p:nvSpPr>
          <p:cNvPr id="55" name="右箭头 54"/>
          <p:cNvSpPr/>
          <p:nvPr/>
        </p:nvSpPr>
        <p:spPr>
          <a:xfrm>
            <a:off x="567899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6" name="右箭头 55"/>
          <p:cNvSpPr/>
          <p:nvPr/>
        </p:nvSpPr>
        <p:spPr>
          <a:xfrm>
            <a:off x="3008463" y="5069617"/>
            <a:ext cx="653545" cy="283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57" name="文本框 56"/>
          <p:cNvSpPr txBox="1"/>
          <p:nvPr/>
        </p:nvSpPr>
        <p:spPr>
          <a:xfrm>
            <a:off x="3081818" y="4829375"/>
            <a:ext cx="653545" cy="300082"/>
          </a:xfrm>
          <a:prstGeom prst="rect">
            <a:avLst/>
          </a:prstGeom>
          <a:noFill/>
        </p:spPr>
        <p:txBody>
          <a:bodyPr wrap="square" rtlCol="0">
            <a:spAutoFit/>
          </a:bodyPr>
          <a:lstStyle/>
          <a:p>
            <a:r>
              <a:rPr lang="zh-CN" altLang="en-US" sz="1350" dirty="0"/>
              <a:t>划分</a:t>
            </a:r>
          </a:p>
        </p:txBody>
      </p:sp>
      <p:sp>
        <p:nvSpPr>
          <p:cNvPr id="58" name="文本框 57"/>
          <p:cNvSpPr txBox="1"/>
          <p:nvPr/>
        </p:nvSpPr>
        <p:spPr>
          <a:xfrm>
            <a:off x="5722590" y="4788799"/>
            <a:ext cx="653545" cy="300082"/>
          </a:xfrm>
          <a:prstGeom prst="rect">
            <a:avLst/>
          </a:prstGeom>
          <a:noFill/>
        </p:spPr>
        <p:txBody>
          <a:bodyPr wrap="square" rtlCol="0">
            <a:spAutoFit/>
          </a:bodyPr>
          <a:lstStyle/>
          <a:p>
            <a:r>
              <a:rPr lang="zh-CN" altLang="en-US" sz="1350" dirty="0"/>
              <a:t>计算</a:t>
            </a:r>
          </a:p>
        </p:txBody>
      </p:sp>
      <p:pic>
        <p:nvPicPr>
          <p:cNvPr id="62" name="图片 61"/>
          <p:cNvPicPr>
            <a:picLocks noChangeAspect="1"/>
          </p:cNvPicPr>
          <p:nvPr/>
        </p:nvPicPr>
        <p:blipFill>
          <a:blip r:embed="rId8"/>
          <a:stretch>
            <a:fillRect/>
          </a:stretch>
        </p:blipFill>
        <p:spPr>
          <a:xfrm>
            <a:off x="3992640" y="4731300"/>
            <a:ext cx="1277377" cy="750149"/>
          </a:xfrm>
          <a:prstGeom prst="rect">
            <a:avLst/>
          </a:prstGeom>
        </p:spPr>
      </p:pic>
      <p:pic>
        <p:nvPicPr>
          <p:cNvPr id="63" name="图片 62"/>
          <p:cNvPicPr>
            <a:picLocks noChangeAspect="1"/>
          </p:cNvPicPr>
          <p:nvPr/>
        </p:nvPicPr>
        <p:blipFill>
          <a:blip r:embed="rId9"/>
          <a:stretch>
            <a:fillRect/>
          </a:stretch>
        </p:blipFill>
        <p:spPr>
          <a:xfrm>
            <a:off x="6666554" y="4731301"/>
            <a:ext cx="1179975" cy="692948"/>
          </a:xfrm>
          <a:prstGeom prst="rect">
            <a:avLst/>
          </a:prstGeom>
        </p:spPr>
      </p:pic>
      <p:cxnSp>
        <p:nvCxnSpPr>
          <p:cNvPr id="65" name="直接连接符 64"/>
          <p:cNvCxnSpPr>
            <a:endCxn id="34" idx="0"/>
          </p:cNvCxnSpPr>
          <p:nvPr/>
        </p:nvCxnSpPr>
        <p:spPr>
          <a:xfrm flipH="1">
            <a:off x="3119700" y="3500677"/>
            <a:ext cx="1002594" cy="392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35" idx="0"/>
          </p:cNvCxnSpPr>
          <p:nvPr/>
        </p:nvCxnSpPr>
        <p:spPr>
          <a:xfrm>
            <a:off x="4122294" y="3507534"/>
            <a:ext cx="1014686" cy="385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endCxn id="36" idx="0"/>
          </p:cNvCxnSpPr>
          <p:nvPr/>
        </p:nvCxnSpPr>
        <p:spPr>
          <a:xfrm>
            <a:off x="5959800" y="3507534"/>
            <a:ext cx="1186947" cy="375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0" idx="2"/>
            <a:endCxn id="36" idx="0"/>
          </p:cNvCxnSpPr>
          <p:nvPr/>
        </p:nvCxnSpPr>
        <p:spPr>
          <a:xfrm>
            <a:off x="4122294" y="3509493"/>
            <a:ext cx="3024453" cy="373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23" idx="2"/>
          </p:cNvCxnSpPr>
          <p:nvPr/>
        </p:nvCxnSpPr>
        <p:spPr>
          <a:xfrm flipH="1">
            <a:off x="5959801" y="2738603"/>
            <a:ext cx="132334" cy="38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2" idx="2"/>
            <a:endCxn id="30" idx="0"/>
          </p:cNvCxnSpPr>
          <p:nvPr/>
        </p:nvCxnSpPr>
        <p:spPr>
          <a:xfrm flipH="1">
            <a:off x="4122294" y="2738603"/>
            <a:ext cx="248264" cy="38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5" idx="2"/>
          </p:cNvCxnSpPr>
          <p:nvPr/>
        </p:nvCxnSpPr>
        <p:spPr>
          <a:xfrm flipH="1">
            <a:off x="4122294" y="2732664"/>
            <a:ext cx="3770009" cy="385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31775" y="5814224"/>
            <a:ext cx="8658225" cy="830997"/>
          </a:xfrm>
          <a:prstGeom prst="rect">
            <a:avLst/>
          </a:prstGeom>
          <a:noFill/>
        </p:spPr>
        <p:txBody>
          <a:bodyPr wrap="square" rtlCol="0">
            <a:spAutoFit/>
          </a:bodyPr>
          <a:lstStyle/>
          <a:p>
            <a:r>
              <a:rPr lang="en-US" altLang="zh-CN" sz="1600" dirty="0" smtClean="0"/>
              <a:t>[1]GAS(Gather Apply Scatter)Model: </a:t>
            </a:r>
            <a:r>
              <a:rPr lang="en-US" altLang="zh-CN" sz="1600" dirty="0"/>
              <a:t>Gonzalez J E, Low Y, </a:t>
            </a:r>
            <a:r>
              <a:rPr lang="en-US" altLang="zh-CN" sz="1600" dirty="0" err="1"/>
              <a:t>Gu</a:t>
            </a:r>
            <a:r>
              <a:rPr lang="en-US" altLang="zh-CN" sz="1600" dirty="0"/>
              <a:t> H, et al. </a:t>
            </a:r>
            <a:r>
              <a:rPr lang="en-US" altLang="zh-CN" sz="1600" dirty="0" err="1"/>
              <a:t>Powergraph</a:t>
            </a:r>
            <a:r>
              <a:rPr lang="en-US" altLang="zh-CN" sz="1600" dirty="0"/>
              <a:t>: Distributed graph-parallel computation on natural graphs[C]//Presented as part of the 10th USENIX Symposium on Operating Systems Design and Implementation (OSDI 12). 2012: 17-30.</a:t>
            </a:r>
            <a:endParaRPr lang="zh-CN" altLang="en-US" sz="1600" dirty="0"/>
          </a:p>
        </p:txBody>
      </p:sp>
      <p:cxnSp>
        <p:nvCxnSpPr>
          <p:cNvPr id="53" name="直接连接符 52"/>
          <p:cNvCxnSpPr/>
          <p:nvPr/>
        </p:nvCxnSpPr>
        <p:spPr>
          <a:xfrm flipH="1">
            <a:off x="4128890" y="2749719"/>
            <a:ext cx="1963244" cy="3582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525422"/>
      </p:ext>
    </p:extLst>
  </p:cSld>
  <p:clrMapOvr>
    <a:masterClrMapping/>
  </p:clrMapOvr>
  <mc:AlternateContent xmlns:mc="http://schemas.openxmlformats.org/markup-compatibility/2006" xmlns:p14="http://schemas.microsoft.com/office/powerpoint/2010/main">
    <mc:Choice Requires="p14">
      <p:transition spd="slow" p14:dur="2000" advTm="125186"/>
    </mc:Choice>
    <mc:Fallback xmlns="">
      <p:transition spd="slow" advTm="1251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pSp>
        <p:nvGrpSpPr>
          <p:cNvPr id="5" name="组合 4"/>
          <p:cNvGrpSpPr/>
          <p:nvPr/>
        </p:nvGrpSpPr>
        <p:grpSpPr>
          <a:xfrm>
            <a:off x="1473839" y="2833391"/>
            <a:ext cx="2552062" cy="2859265"/>
            <a:chOff x="2400300" y="2106671"/>
            <a:chExt cx="2428875" cy="3189541"/>
          </a:xfrm>
        </p:grpSpPr>
        <p:graphicFrame>
          <p:nvGraphicFramePr>
            <p:cNvPr id="6" name="对象 5"/>
            <p:cNvGraphicFramePr>
              <a:graphicFrameLocks noChangeAspect="1"/>
            </p:cNvGraphicFramePr>
            <p:nvPr>
              <p:extLst>
                <p:ext uri="{D42A27DB-BD31-4B8C-83A1-F6EECF244321}">
                  <p14:modId xmlns:p14="http://schemas.microsoft.com/office/powerpoint/2010/main" val="1623124513"/>
                </p:ext>
              </p:extLst>
            </p:nvPr>
          </p:nvGraphicFramePr>
          <p:xfrm>
            <a:off x="2400300" y="2106671"/>
            <a:ext cx="2428875" cy="2638426"/>
          </p:xfrm>
          <a:graphic>
            <a:graphicData uri="http://schemas.openxmlformats.org/presentationml/2006/ole">
              <mc:AlternateContent xmlns:mc="http://schemas.openxmlformats.org/markup-compatibility/2006">
                <mc:Choice xmlns:v="urn:schemas-microsoft-com:vml" Requires="v">
                  <p:oleObj spid="_x0000_s5880" name="Visio" r:id="rId4" imgW="5249789" imgH="5698709" progId="Visio.Drawing.15">
                    <p:embed/>
                  </p:oleObj>
                </mc:Choice>
                <mc:Fallback>
                  <p:oleObj name="Visio" r:id="rId4" imgW="5249789" imgH="5698709"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300" y="2106671"/>
                          <a:ext cx="2428875" cy="2638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6"/>
            <p:cNvSpPr txBox="1"/>
            <p:nvPr/>
          </p:nvSpPr>
          <p:spPr>
            <a:xfrm>
              <a:off x="2743199" y="4961467"/>
              <a:ext cx="2085975" cy="334745"/>
            </a:xfrm>
            <a:prstGeom prst="rect">
              <a:avLst/>
            </a:prstGeom>
            <a:noFill/>
          </p:spPr>
          <p:txBody>
            <a:bodyPr wrap="square" rtlCol="0">
              <a:spAutoFit/>
            </a:bodyPr>
            <a:lstStyle/>
            <a:p>
              <a:r>
                <a:rPr lang="zh-CN" altLang="en-US" sz="1350" dirty="0"/>
                <a:t>微博粉丝网络</a:t>
              </a:r>
            </a:p>
          </p:txBody>
        </p:sp>
      </p:grpSp>
      <p:grpSp>
        <p:nvGrpSpPr>
          <p:cNvPr id="8" name="组合 7"/>
          <p:cNvGrpSpPr/>
          <p:nvPr/>
        </p:nvGrpSpPr>
        <p:grpSpPr>
          <a:xfrm>
            <a:off x="5029714" y="2960782"/>
            <a:ext cx="2450586" cy="2751311"/>
            <a:chOff x="6706285" y="2056561"/>
            <a:chExt cx="2686050" cy="3260528"/>
          </a:xfrm>
        </p:grpSpPr>
        <p:graphicFrame>
          <p:nvGraphicFramePr>
            <p:cNvPr id="9" name="对象 8"/>
            <p:cNvGraphicFramePr>
              <a:graphicFrameLocks noChangeAspect="1"/>
            </p:cNvGraphicFramePr>
            <p:nvPr>
              <p:extLst>
                <p:ext uri="{D42A27DB-BD31-4B8C-83A1-F6EECF244321}">
                  <p14:modId xmlns:p14="http://schemas.microsoft.com/office/powerpoint/2010/main" val="2750541523"/>
                </p:ext>
              </p:extLst>
            </p:nvPr>
          </p:nvGraphicFramePr>
          <p:xfrm>
            <a:off x="6706285" y="2056561"/>
            <a:ext cx="2686050" cy="2657475"/>
          </p:xfrm>
          <a:graphic>
            <a:graphicData uri="http://schemas.openxmlformats.org/presentationml/2006/ole">
              <mc:AlternateContent xmlns:mc="http://schemas.openxmlformats.org/markup-compatibility/2006">
                <mc:Choice xmlns:v="urn:schemas-microsoft-com:vml" Requires="v">
                  <p:oleObj spid="_x0000_s5881" name="Visio" r:id="rId6" imgW="5251048" imgH="5158477" progId="Visio.Drawing.15">
                    <p:embed/>
                  </p:oleObj>
                </mc:Choice>
                <mc:Fallback>
                  <p:oleObj name="Visio" r:id="rId6" imgW="5251048" imgH="5158477" progId="Visio.Drawing.1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6285" y="2056561"/>
                          <a:ext cx="2686050" cy="265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文本框 9"/>
            <p:cNvSpPr txBox="1"/>
            <p:nvPr/>
          </p:nvSpPr>
          <p:spPr>
            <a:xfrm>
              <a:off x="7117337" y="4961467"/>
              <a:ext cx="2085975" cy="355622"/>
            </a:xfrm>
            <a:prstGeom prst="rect">
              <a:avLst/>
            </a:prstGeom>
            <a:noFill/>
          </p:spPr>
          <p:txBody>
            <a:bodyPr wrap="square" rtlCol="0">
              <a:spAutoFit/>
            </a:bodyPr>
            <a:lstStyle/>
            <a:p>
              <a:r>
                <a:rPr lang="zh-CN" altLang="en-US" sz="1350" dirty="0"/>
                <a:t>微信朋友圈网络</a:t>
              </a:r>
            </a:p>
          </p:txBody>
        </p:sp>
      </p:grpSp>
      <p:sp>
        <p:nvSpPr>
          <p:cNvPr id="11" name="矩形 10"/>
          <p:cNvSpPr/>
          <p:nvPr/>
        </p:nvSpPr>
        <p:spPr>
          <a:xfrm>
            <a:off x="581897" y="1684091"/>
            <a:ext cx="7515225" cy="738664"/>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Count</a:t>
            </a:r>
          </a:p>
          <a:p>
            <a:pPr indent="200025" algn="ctr"/>
            <a:endParaRPr lang="en-US" altLang="zh-CN" sz="2100" kern="100" dirty="0">
              <a:latin typeface="Calibri" panose="020F0502020204030204" pitchFamily="34" charset="0"/>
              <a:cs typeface="Times New Roman" panose="02020603050405020304" pitchFamily="18" charset="0"/>
            </a:endParaRPr>
          </a:p>
        </p:txBody>
      </p:sp>
      <p:sp>
        <p:nvSpPr>
          <p:cNvPr id="12" name="矩形 11"/>
          <p:cNvSpPr/>
          <p:nvPr/>
        </p:nvSpPr>
        <p:spPr>
          <a:xfrm>
            <a:off x="941819" y="2053423"/>
            <a:ext cx="6954117" cy="715581"/>
          </a:xfrm>
          <a:prstGeom prst="rect">
            <a:avLst/>
          </a:prstGeom>
        </p:spPr>
        <p:txBody>
          <a:bodyPr wrap="square">
            <a:spAutoFit/>
          </a:bodyPr>
          <a:lstStyle/>
          <a:p>
            <a:pPr indent="200025" algn="just"/>
            <a:r>
              <a:rPr lang="en-US" altLang="zh-CN" sz="1350" kern="100" dirty="0">
                <a:latin typeface="Calibri" panose="020F0502020204030204" pitchFamily="34" charset="0"/>
                <a:cs typeface="Times New Roman" panose="02020603050405020304" pitchFamily="18" charset="0"/>
              </a:rPr>
              <a:t>Triangle Count</a:t>
            </a:r>
            <a:r>
              <a:rPr lang="zh-CN" altLang="zh-CN" sz="1350" kern="100" dirty="0">
                <a:latin typeface="Calibri" panose="020F0502020204030204" pitchFamily="34" charset="0"/>
                <a:cs typeface="Times New Roman" panose="02020603050405020304" pitchFamily="18" charset="0"/>
              </a:rPr>
              <a:t>算法是用来统计有向</a:t>
            </a:r>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无向图中的不同三角形的数目。该算法在复杂网络分析、链接标签和推荐等多个领域中都是非常基础重要的度量，也是一些诸如复杂网络、聚集系数等图运算中的基本方法。</a:t>
            </a:r>
          </a:p>
        </p:txBody>
      </p:sp>
    </p:spTree>
    <p:extLst>
      <p:ext uri="{BB962C8B-B14F-4D97-AF65-F5344CB8AC3E}">
        <p14:creationId xmlns:p14="http://schemas.microsoft.com/office/powerpoint/2010/main" val="1521948700"/>
      </p:ext>
    </p:extLst>
  </p:cSld>
  <p:clrMapOvr>
    <a:masterClrMapping/>
  </p:clrMapOvr>
  <mc:AlternateContent xmlns:mc="http://schemas.openxmlformats.org/markup-compatibility/2006" xmlns:p14="http://schemas.microsoft.com/office/powerpoint/2010/main">
    <mc:Choice Requires="p14">
      <p:transition spd="slow" p14:dur="2000" advTm="8393"/>
    </mc:Choice>
    <mc:Fallback xmlns="">
      <p:transition spd="slow" advTm="8393"/>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586638" y="1716915"/>
                <a:ext cx="7647703" cy="1338828"/>
              </a:xfrm>
              <a:prstGeom prst="rect">
                <a:avLst/>
              </a:prstGeom>
            </p:spPr>
            <p:txBody>
              <a:bodyPr wrap="square">
                <a:spAutoFit/>
              </a:bodyPr>
              <a:lstStyle/>
              <a:p>
                <a:pPr algn="just"/>
                <a:r>
                  <a:rPr lang="zh-CN" altLang="zh-CN" sz="1350" kern="100" dirty="0" smtClean="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1</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oMath>
                </a14:m>
                <a:r>
                  <a:rPr lang="zh-CN" altLang="zh-CN" sz="1350" kern="100" dirty="0">
                    <a:latin typeface="Calibri" panose="020F0502020204030204" pitchFamily="34" charset="0"/>
                    <a:cs typeface="Times New Roman" panose="02020603050405020304" pitchFamily="18" charset="0"/>
                  </a:rPr>
                  <a:t>由每个顶点对应的邻接点的信息组成，即</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𝑆𝑡𝑎</m:t>
                        </m:r>
                        <m:r>
                          <a:rPr lang="en-US" altLang="zh-CN" sz="1350" b="0" i="1" kern="100" smtClean="0">
                            <a:latin typeface="Cambria Math" panose="02040503050406030204" pitchFamily="18" charset="0"/>
                            <a:cs typeface="Times New Roman" panose="02020603050405020304" pitchFamily="18" charset="0"/>
                          </a:rPr>
                          <m:t>𝑡</m:t>
                        </m:r>
                        <m:r>
                          <a:rPr lang="en-US" altLang="zh-CN" sz="1350" i="1" kern="100">
                            <a:latin typeface="Cambria Math" panose="02040503050406030204" pitchFamily="18" charset="0"/>
                            <a:cs typeface="Times New Roman" panose="02020603050405020304" pitchFamily="18" charset="0"/>
                          </a:rPr>
                          <m:t>𝑒</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𝑛</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的邻接点为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，节点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构成的三角形的数目为</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𝑠</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𝑣</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𝑁</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𝑡</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p>
              <a:p>
                <a:pPr algn="just"/>
                <a:r>
                  <a:rPr lang="zh-CN" altLang="zh-CN"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2</a:t>
                </a:r>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en-US" altLang="zh-CN" sz="1350" kern="100" dirty="0">
                    <a:latin typeface="Calibri" panose="020F0502020204030204" pitchFamily="34" charset="0"/>
                    <a:cs typeface="Times New Roman" panose="02020603050405020304" pitchFamily="18" charset="0"/>
                  </a:rPr>
                  <a:t>:</a:t>
                </a:r>
                <a:r>
                  <a:rPr lang="zh-CN" altLang="zh-CN" sz="1350" kern="100" dirty="0">
                    <a:latin typeface="Calibri" panose="020F0502020204030204" pitchFamily="34" charset="0"/>
                    <a:cs typeface="Times New Roman" panose="02020603050405020304" pitchFamily="18" charset="0"/>
                  </a:rPr>
                  <a:t>图的</a:t>
                </a:r>
                <a14:m>
                  <m:oMath xmlns:m="http://schemas.openxmlformats.org/officeDocument/2006/math">
                    <m:r>
                      <a:rPr lang="en-US" altLang="zh-CN" sz="1350" i="1" kern="100">
                        <a:latin typeface="Cambria Math" panose="02040503050406030204" pitchFamily="18" charset="0"/>
                        <a:cs typeface="Times New Roman" panose="02020603050405020304" pitchFamily="18" charset="0"/>
                      </a:rPr>
                      <m:t>𝐸𝑣𝑒𝑛𝑡</m:t>
                    </m:r>
                  </m:oMath>
                </a14:m>
                <a:r>
                  <a:rPr lang="zh-CN" altLang="zh-CN" sz="1350" kern="100" dirty="0">
                    <a:latin typeface="Calibri" panose="020F0502020204030204" pitchFamily="34" charset="0"/>
                    <a:cs typeface="Times New Roman" panose="02020603050405020304" pitchFamily="18" charset="0"/>
                  </a:rPr>
                  <a:t>为图中新增了一条边，</a:t>
                </a:r>
                <a14:m>
                  <m:oMath xmlns:m="http://schemas.openxmlformats.org/officeDocument/2006/math">
                    <m:r>
                      <a:rPr lang="zh-CN" altLang="zh-CN" sz="1350" kern="100">
                        <a:latin typeface="Cambria Math" panose="02040503050406030204" pitchFamily="18" charset="0"/>
                        <a:cs typeface="Times New Roman" panose="02020603050405020304" pitchFamily="18" charset="0"/>
                      </a:rPr>
                      <m:t>即</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𝐸𝑣𝑒𝑛𝑡</m:t>
                        </m:r>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1</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2</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𝑚</m:t>
                        </m:r>
                      </m:sub>
                    </m:sSub>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，其中</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表示新增边</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oMath>
                </a14:m>
                <a:r>
                  <a:rPr lang="zh-CN" altLang="zh-CN" sz="1350" kern="100" dirty="0">
                    <a:latin typeface="Calibri" panose="020F0502020204030204" pitchFamily="34" charset="0"/>
                    <a:cs typeface="Times New Roman" panose="02020603050405020304" pitchFamily="18" charset="0"/>
                  </a:rPr>
                  <a:t>，</a:t>
                </a:r>
                <a14:m>
                  <m:oMath xmlns:m="http://schemas.openxmlformats.org/officeDocument/2006/math">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𝑧</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sSub>
                      <m:sSubPr>
                        <m:ctrlPr>
                          <a:rPr lang="zh-CN" altLang="zh-CN" sz="135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350" i="1" kern="100">
                            <a:latin typeface="Cambria Math" panose="02040503050406030204" pitchFamily="18" charset="0"/>
                            <a:cs typeface="Times New Roman" panose="02020603050405020304" pitchFamily="18" charset="0"/>
                          </a:rPr>
                          <m:t>𝑒</m:t>
                        </m:r>
                      </m:e>
                      <m:sub>
                        <m:r>
                          <a:rPr lang="en-US" altLang="zh-CN" sz="1350" i="1" kern="100">
                            <a:latin typeface="Cambria Math" panose="02040503050406030204" pitchFamily="18" charset="0"/>
                            <a:cs typeface="Times New Roman" panose="02020603050405020304" pitchFamily="18" charset="0"/>
                          </a:rPr>
                          <m:t>𝑘</m:t>
                        </m:r>
                      </m:sub>
                    </m:sSub>
                    <m:r>
                      <a:rPr lang="en-US" altLang="zh-CN" sz="1350" i="1" kern="100">
                        <a:latin typeface="Cambria Math" panose="02040503050406030204" pitchFamily="18" charset="0"/>
                        <a:cs typeface="Times New Roman" panose="02020603050405020304" pitchFamily="18" charset="0"/>
                      </a:rPr>
                      <m:t>,</m:t>
                    </m:r>
                    <m:r>
                      <a:rPr lang="en-US" altLang="zh-CN" sz="1350" i="1" kern="100">
                        <a:latin typeface="Cambria Math" panose="02040503050406030204" pitchFamily="18" charset="0"/>
                        <a:cs typeface="Times New Roman" panose="02020603050405020304" pitchFamily="18" charset="0"/>
                      </a:rPr>
                      <m:t>𝑎𝑑𝑑</m:t>
                    </m:r>
                    <m:r>
                      <a:rPr lang="en-US" altLang="zh-CN" sz="1350" i="1" kern="100">
                        <a:latin typeface="Cambria Math" panose="02040503050406030204" pitchFamily="18" charset="0"/>
                        <a:cs typeface="Times New Roman" panose="02020603050405020304" pitchFamily="18" charset="0"/>
                      </a:rPr>
                      <m:t>)</m:t>
                    </m:r>
                  </m:oMath>
                </a14:m>
                <a:r>
                  <a:rPr lang="zh-CN" altLang="zh-CN" sz="1350" kern="100" dirty="0">
                    <a:latin typeface="Calibri" panose="020F0502020204030204" pitchFamily="34" charset="0"/>
                    <a:cs typeface="Times New Roman" panose="02020603050405020304" pitchFamily="18" charset="0"/>
                  </a:rPr>
                  <a:t>；</a:t>
                </a:r>
                <a:endParaRPr lang="en-US" altLang="zh-CN" sz="1350" kern="100" dirty="0">
                  <a:latin typeface="Calibri" panose="020F0502020204030204" pitchFamily="34" charset="0"/>
                  <a:cs typeface="Times New Roman" panose="02020603050405020304" pitchFamily="18" charset="0"/>
                </a:endParaRPr>
              </a:p>
              <a:p>
                <a:pPr algn="just"/>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3</a:t>
                </a:r>
                <a:r>
                  <a:rPr lang="zh-CN" altLang="en-US" sz="1350" kern="100" dirty="0">
                    <a:latin typeface="Calibri" panose="020F0502020204030204" pitchFamily="34" charset="0"/>
                    <a:cs typeface="Times New Roman" panose="02020603050405020304" pitchFamily="18" charset="0"/>
                  </a:rPr>
                  <a:t>）</a:t>
                </a:r>
                <a:r>
                  <a:rPr lang="en-US" altLang="zh-CN" sz="1350" kern="100" dirty="0">
                    <a:latin typeface="Calibri" panose="020F0502020204030204" pitchFamily="34" charset="0"/>
                    <a:cs typeface="Times New Roman" panose="02020603050405020304" pitchFamily="18" charset="0"/>
                  </a:rPr>
                  <a:t>Update</a:t>
                </a:r>
                <a:r>
                  <a:rPr lang="zh-CN" altLang="en-US" sz="1350" kern="100" dirty="0">
                    <a:latin typeface="Calibri" panose="020F0502020204030204" pitchFamily="34" charset="0"/>
                    <a:cs typeface="Times New Roman" panose="02020603050405020304" pitchFamily="18" charset="0"/>
                  </a:rPr>
                  <a:t>更新算法：</a:t>
                </a:r>
                <a:endParaRPr lang="en-US" altLang="zh-CN" sz="1350" kern="100" dirty="0">
                  <a:latin typeface="Calibri" panose="020F0502020204030204" pitchFamily="34" charset="0"/>
                  <a:cs typeface="Times New Roman" panose="02020603050405020304" pitchFamily="18" charset="0"/>
                </a:endParaRPr>
              </a:p>
              <a:p>
                <a:pPr algn="just"/>
                <a:endParaRPr lang="zh-CN" altLang="zh-CN" sz="1350" kern="100" dirty="0">
                  <a:latin typeface="Calibri" panose="020F0502020204030204" pitchFamily="34"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86638" y="1716915"/>
                <a:ext cx="7647703" cy="1338828"/>
              </a:xfrm>
              <a:prstGeom prst="rect">
                <a:avLst/>
              </a:prstGeom>
              <a:blipFill rotWithShape="0">
                <a:blip r:embed="rId3"/>
                <a:stretch>
                  <a:fillRect l="-159" t="-1826" r="-159"/>
                </a:stretch>
              </a:blipFill>
            </p:spPr>
            <p:txBody>
              <a:bodyPr/>
              <a:lstStyle/>
              <a:p>
                <a:r>
                  <a:rPr lang="zh-CN" altLang="en-US">
                    <a:noFill/>
                  </a:rPr>
                  <a:t> </a:t>
                </a:r>
              </a:p>
            </p:txBody>
          </p:sp>
        </mc:Fallback>
      </mc:AlternateContent>
      <p:grpSp>
        <p:nvGrpSpPr>
          <p:cNvPr id="18" name="组合 17"/>
          <p:cNvGrpSpPr/>
          <p:nvPr/>
        </p:nvGrpSpPr>
        <p:grpSpPr>
          <a:xfrm>
            <a:off x="4084623" y="3011196"/>
            <a:ext cx="4217030" cy="2024769"/>
            <a:chOff x="6208468" y="2456233"/>
            <a:chExt cx="5622707" cy="2699692"/>
          </a:xfrm>
        </p:grpSpPr>
        <p:pic>
          <p:nvPicPr>
            <p:cNvPr id="13" name="图片 12"/>
            <p:cNvPicPr>
              <a:picLocks noChangeAspect="1"/>
            </p:cNvPicPr>
            <p:nvPr/>
          </p:nvPicPr>
          <p:blipFill>
            <a:blip r:embed="rId4"/>
            <a:stretch>
              <a:fillRect/>
            </a:stretch>
          </p:blipFill>
          <p:spPr>
            <a:xfrm>
              <a:off x="9431724" y="2456233"/>
              <a:ext cx="2399451" cy="1617787"/>
            </a:xfrm>
            <a:prstGeom prst="rect">
              <a:avLst/>
            </a:prstGeom>
          </p:spPr>
        </p:pic>
        <p:pic>
          <p:nvPicPr>
            <p:cNvPr id="14" name="图片 13"/>
            <p:cNvPicPr>
              <a:picLocks noChangeAspect="1"/>
            </p:cNvPicPr>
            <p:nvPr/>
          </p:nvPicPr>
          <p:blipFill>
            <a:blip r:embed="rId5"/>
            <a:stretch>
              <a:fillRect/>
            </a:stretch>
          </p:blipFill>
          <p:spPr>
            <a:xfrm>
              <a:off x="8202324" y="4798749"/>
              <a:ext cx="1295260" cy="357176"/>
            </a:xfrm>
            <a:prstGeom prst="rect">
              <a:avLst/>
            </a:prstGeom>
          </p:spPr>
        </p:pic>
        <p:sp>
          <p:nvSpPr>
            <p:cNvPr id="15" name="左弧形箭头 14"/>
            <p:cNvSpPr/>
            <p:nvPr/>
          </p:nvSpPr>
          <p:spPr>
            <a:xfrm rot="18842291">
              <a:off x="7135621" y="4212263"/>
              <a:ext cx="426322" cy="1027393"/>
            </a:xfrm>
            <a:prstGeom prst="curv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sp>
          <p:nvSpPr>
            <p:cNvPr id="16" name="下弧形箭头 15"/>
            <p:cNvSpPr/>
            <p:nvPr/>
          </p:nvSpPr>
          <p:spPr>
            <a:xfrm rot="19079682">
              <a:off x="9834175" y="4482869"/>
              <a:ext cx="1157085" cy="445745"/>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solidFill>
                  <a:schemeClr val="tx1"/>
                </a:solidFill>
              </a:endParaRPr>
            </a:p>
          </p:txBody>
        </p:sp>
        <p:pic>
          <p:nvPicPr>
            <p:cNvPr id="17" name="图片 16"/>
            <p:cNvPicPr>
              <a:picLocks noChangeAspect="1"/>
            </p:cNvPicPr>
            <p:nvPr/>
          </p:nvPicPr>
          <p:blipFill>
            <a:blip r:embed="rId6"/>
            <a:stretch>
              <a:fillRect/>
            </a:stretch>
          </p:blipFill>
          <p:spPr>
            <a:xfrm>
              <a:off x="6208468" y="2510537"/>
              <a:ext cx="2310160" cy="1557584"/>
            </a:xfrm>
            <a:prstGeom prst="rect">
              <a:avLst/>
            </a:prstGeom>
          </p:spPr>
        </p:pic>
      </p:grpSp>
      <p:sp>
        <p:nvSpPr>
          <p:cNvPr id="21" name="矩形 20"/>
          <p:cNvSpPr/>
          <p:nvPr/>
        </p:nvSpPr>
        <p:spPr>
          <a:xfrm>
            <a:off x="586638" y="1350971"/>
            <a:ext cx="7515225" cy="415498"/>
          </a:xfrm>
          <a:prstGeom prst="rect">
            <a:avLst/>
          </a:prstGeom>
        </p:spPr>
        <p:txBody>
          <a:bodyPr wrap="square">
            <a:spAutoFit/>
          </a:bodyPr>
          <a:lstStyle/>
          <a:p>
            <a:pPr indent="200025" algn="ctr"/>
            <a:r>
              <a:rPr lang="en-US" altLang="zh-CN" sz="2100" kern="100" dirty="0">
                <a:latin typeface="Calibri" panose="020F0502020204030204" pitchFamily="34" charset="0"/>
                <a:cs typeface="Times New Roman" panose="02020603050405020304" pitchFamily="18" charset="0"/>
              </a:rPr>
              <a:t>Triangle </a:t>
            </a:r>
            <a:r>
              <a:rPr lang="en-US" altLang="zh-CN" sz="2100" kern="100" dirty="0" smtClean="0">
                <a:latin typeface="Calibri" panose="020F0502020204030204" pitchFamily="34" charset="0"/>
                <a:cs typeface="Times New Roman" panose="02020603050405020304" pitchFamily="18" charset="0"/>
              </a:rPr>
              <a:t>Count</a:t>
            </a:r>
            <a:endParaRPr lang="en-US" altLang="zh-CN" sz="21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7"/>
          <a:stretch>
            <a:fillRect/>
          </a:stretch>
        </p:blipFill>
        <p:spPr>
          <a:xfrm>
            <a:off x="900229" y="2839749"/>
            <a:ext cx="2775343" cy="2887995"/>
          </a:xfrm>
          <a:prstGeom prst="rect">
            <a:avLst/>
          </a:prstGeom>
        </p:spPr>
      </p:pic>
    </p:spTree>
    <p:extLst>
      <p:ext uri="{BB962C8B-B14F-4D97-AF65-F5344CB8AC3E}">
        <p14:creationId xmlns:p14="http://schemas.microsoft.com/office/powerpoint/2010/main" val="2132538035"/>
      </p:ext>
    </p:extLst>
  </p:cSld>
  <p:clrMapOvr>
    <a:masterClrMapping/>
  </p:clrMapOvr>
  <mc:AlternateContent xmlns:mc="http://schemas.openxmlformats.org/markup-compatibility/2006" xmlns:p14="http://schemas.microsoft.com/office/powerpoint/2010/main">
    <mc:Choice Requires="p14">
      <p:transition spd="slow" p14:dur="2000" advTm="99564"/>
    </mc:Choice>
    <mc:Fallback xmlns="">
      <p:transition spd="slow" advTm="9956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三</a:t>
            </a:r>
            <a:r>
              <a:rPr lang="zh-CN" altLang="en-US" dirty="0"/>
              <a:t>、模型与算法设计</a:t>
            </a:r>
            <a:r>
              <a:rPr lang="en-US" altLang="zh-CN" dirty="0" smtClean="0"/>
              <a:t>-</a:t>
            </a:r>
            <a:r>
              <a:rPr lang="zh-CN" altLang="en-US" sz="2100" dirty="0" smtClean="0"/>
              <a:t>算法</a:t>
            </a:r>
            <a:r>
              <a:rPr lang="zh-CN" altLang="en-US" sz="2100" dirty="0"/>
              <a:t>设计</a:t>
            </a:r>
          </a:p>
        </p:txBody>
      </p:sp>
      <p:sp>
        <p:nvSpPr>
          <p:cNvPr id="3" name="矩形 2"/>
          <p:cNvSpPr/>
          <p:nvPr/>
        </p:nvSpPr>
        <p:spPr>
          <a:xfrm>
            <a:off x="895794" y="5818914"/>
            <a:ext cx="4080568" cy="338554"/>
          </a:xfrm>
          <a:prstGeom prst="rect">
            <a:avLst/>
          </a:prstGeom>
        </p:spPr>
        <p:txBody>
          <a:bodyPr wrap="squar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(c) 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a:t>
            </a:r>
            <a:endParaRPr lang="en-US" altLang="zh-CN" sz="1600" dirty="0">
              <a:latin typeface="等线 Light" panose="02010600030101010101" pitchFamily="2" charset="-122"/>
              <a:ea typeface="黑体" panose="02010609060101010101" pitchFamily="49" charset="-122"/>
              <a:cs typeface="Times New Roman" panose="02020603050405020304" pitchFamily="18" charset="0"/>
            </a:endParaRPr>
          </a:p>
        </p:txBody>
      </p:sp>
      <p:sp>
        <p:nvSpPr>
          <p:cNvPr id="5" name="文本框 4"/>
          <p:cNvSpPr txBox="1"/>
          <p:nvPr/>
        </p:nvSpPr>
        <p:spPr>
          <a:xfrm>
            <a:off x="1978674" y="1498598"/>
            <a:ext cx="5334976" cy="400110"/>
          </a:xfrm>
          <a:prstGeom prst="rect">
            <a:avLst/>
          </a:prstGeom>
          <a:noFill/>
        </p:spPr>
        <p:txBody>
          <a:bodyPr wrap="square" rtlCol="0">
            <a:spAutoFit/>
          </a:bodyPr>
          <a:lstStyle/>
          <a:p>
            <a:pPr algn="ctr"/>
            <a:r>
              <a:rPr lang="en-US" altLang="zh-CN" sz="2000" dirty="0" smtClean="0"/>
              <a:t>Single Source Shortest Path</a:t>
            </a:r>
          </a:p>
        </p:txBody>
      </p:sp>
      <p:pic>
        <p:nvPicPr>
          <p:cNvPr id="8196" name="图片 19" descr="sss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940" y="2010720"/>
            <a:ext cx="3633051" cy="1557022"/>
          </a:xfrm>
          <a:prstGeom prst="rect">
            <a:avLst/>
          </a:prstGeom>
          <a:noFill/>
          <a:extLst>
            <a:ext uri="{909E8E84-426E-40DD-AFC4-6F175D3DCCD1}">
              <a14:hiddenFill xmlns:a14="http://schemas.microsoft.com/office/drawing/2010/main">
                <a:solidFill>
                  <a:srgbClr val="FFFFFF"/>
                </a:solidFill>
              </a14:hiddenFill>
            </a:ext>
          </a:extLst>
        </p:spPr>
      </p:pic>
      <p:pic>
        <p:nvPicPr>
          <p:cNvPr id="8195" name="图片 16" descr="sss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362" y="2117245"/>
            <a:ext cx="3642642" cy="1476374"/>
          </a:xfrm>
          <a:prstGeom prst="rect">
            <a:avLst/>
          </a:prstGeom>
          <a:noFill/>
          <a:extLst>
            <a:ext uri="{909E8E84-426E-40DD-AFC4-6F175D3DCCD1}">
              <a14:hiddenFill xmlns:a14="http://schemas.microsoft.com/office/drawing/2010/main">
                <a:solidFill>
                  <a:srgbClr val="FFFFFF"/>
                </a:solidFill>
              </a14:hiddenFill>
            </a:ext>
          </a:extLst>
        </p:spPr>
      </p:pic>
      <p:pic>
        <p:nvPicPr>
          <p:cNvPr id="8194" name="图片 17" descr="sss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94" y="4320744"/>
            <a:ext cx="3832204" cy="1538580"/>
          </a:xfrm>
          <a:prstGeom prst="rect">
            <a:avLst/>
          </a:prstGeom>
          <a:noFill/>
          <a:extLst>
            <a:ext uri="{909E8E84-426E-40DD-AFC4-6F175D3DCCD1}">
              <a14:hiddenFill xmlns:a14="http://schemas.microsoft.com/office/drawing/2010/main">
                <a:solidFill>
                  <a:srgbClr val="FFFFFF"/>
                </a:solidFill>
              </a14:hiddenFill>
            </a:ext>
          </a:extLst>
        </p:spPr>
      </p:pic>
      <p:pic>
        <p:nvPicPr>
          <p:cNvPr id="8193" name="图片 20" descr="sssp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732" y="4160321"/>
            <a:ext cx="3217271" cy="145543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166648" y="19086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1166648" y="339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en-US" altLang="zh-CN" sz="1200" b="0" i="0" u="none" strike="noStrike" cap="none" normalizeH="0" baseline="0" smtClean="0">
                <a:ln>
                  <a:noFill/>
                </a:ln>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5484648" y="3741316"/>
            <a:ext cx="343235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(b) 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为新顶点</a:t>
            </a: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,v1</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已经存在于系统中 </a:t>
            </a:r>
          </a:p>
        </p:txBody>
      </p:sp>
      <p:sp>
        <p:nvSpPr>
          <p:cNvPr id="13" name="Rectangle 8"/>
          <p:cNvSpPr>
            <a:spLocks noChangeArrowheads="1"/>
          </p:cNvSpPr>
          <p:nvPr/>
        </p:nvSpPr>
        <p:spPr bwMode="auto">
          <a:xfrm>
            <a:off x="1166648" y="544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Rectangle 9"/>
          <p:cNvSpPr>
            <a:spLocks noChangeArrowheads="1"/>
          </p:cNvSpPr>
          <p:nvPr/>
        </p:nvSpPr>
        <p:spPr bwMode="auto">
          <a:xfrm>
            <a:off x="5396916" y="5759387"/>
            <a:ext cx="288893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27000" algn="ctr" defTabSz="914400" rtl="0" eaLnBrk="0" fontAlgn="base" latinLnBrk="0" hangingPunct="0">
              <a:lnSpc>
                <a:spcPct val="100000"/>
              </a:lnSpc>
              <a:spcBef>
                <a:spcPct val="0"/>
              </a:spcBef>
              <a:spcAft>
                <a:spcPct val="0"/>
              </a:spcAft>
              <a:buClrTx/>
              <a:buSzTx/>
              <a:buFontTx/>
              <a:buNone/>
              <a:tabLst/>
            </a:pPr>
            <a:r>
              <a:rPr lang="en-US" altLang="zh-CN" sz="1600" dirty="0">
                <a:latin typeface="等线 Light" panose="02010600030101010101" pitchFamily="2" charset="-122"/>
                <a:ea typeface="黑体" panose="02010609060101010101" pitchFamily="49" charset="-122"/>
                <a:cs typeface="Times New Roman" panose="02020603050405020304" pitchFamily="18" charset="0"/>
              </a:rPr>
              <a:t>(d) 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均已经存在于系统中</a:t>
            </a:r>
          </a:p>
        </p:txBody>
      </p:sp>
      <p:sp>
        <p:nvSpPr>
          <p:cNvPr id="15" name="矩形 14"/>
          <p:cNvSpPr/>
          <p:nvPr/>
        </p:nvSpPr>
        <p:spPr>
          <a:xfrm>
            <a:off x="1484148" y="3774966"/>
            <a:ext cx="2073003" cy="338554"/>
          </a:xfrm>
          <a:prstGeom prst="rect">
            <a:avLst/>
          </a:prstGeom>
        </p:spPr>
        <p:txBody>
          <a:bodyPr wrap="none">
            <a:spAutoFit/>
          </a:bodyPr>
          <a:lstStyle/>
          <a:p>
            <a:r>
              <a:rPr lang="en-US" altLang="zh-CN" sz="1600" dirty="0">
                <a:latin typeface="等线 Light" panose="02010600030101010101" pitchFamily="2" charset="-122"/>
                <a:ea typeface="黑体" panose="02010609060101010101" pitchFamily="49" charset="-122"/>
                <a:cs typeface="Times New Roman" panose="02020603050405020304" pitchFamily="18" charset="0"/>
              </a:rPr>
              <a:t> (a) </a:t>
            </a:r>
            <a:r>
              <a:rPr lang="en-US" altLang="zh-CN" sz="1600" i="1" dirty="0">
                <a:latin typeface="Cambria Math" panose="02040503050406030204" pitchFamily="18" charset="0"/>
                <a:ea typeface="黑体" panose="02010609060101010101" pitchFamily="49" charset="-122"/>
                <a:cs typeface="Times New Roman" panose="02020603050405020304" pitchFamily="18" charset="0"/>
              </a:rPr>
              <a:t>v1,v2</a:t>
            </a:r>
            <a:r>
              <a:rPr lang="zh-CN" altLang="en-US" sz="1600" dirty="0">
                <a:latin typeface="等线 Light" panose="02010600030101010101" pitchFamily="2" charset="-122"/>
                <a:ea typeface="黑体" panose="02010609060101010101" pitchFamily="49" charset="-122"/>
                <a:cs typeface="Times New Roman" panose="02020603050405020304" pitchFamily="18" charset="0"/>
              </a:rPr>
              <a:t>均为新顶点 </a:t>
            </a:r>
            <a:endParaRPr lang="zh-CN" altLang="en-US" sz="1600" dirty="0"/>
          </a:p>
        </p:txBody>
      </p:sp>
    </p:spTree>
    <p:extLst>
      <p:ext uri="{BB962C8B-B14F-4D97-AF65-F5344CB8AC3E}">
        <p14:creationId xmlns:p14="http://schemas.microsoft.com/office/powerpoint/2010/main" val="3730906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四</a:t>
            </a:r>
            <a:r>
              <a:rPr lang="zh-CN" altLang="en-US" dirty="0" smtClean="0"/>
              <a:t>、系统设计与实现</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8" name="文本框 7"/>
          <p:cNvSpPr txBox="1"/>
          <p:nvPr/>
        </p:nvSpPr>
        <p:spPr>
          <a:xfrm>
            <a:off x="2791921" y="1530299"/>
            <a:ext cx="3990110" cy="415498"/>
          </a:xfrm>
          <a:prstGeom prst="rect">
            <a:avLst/>
          </a:prstGeom>
          <a:noFill/>
        </p:spPr>
        <p:txBody>
          <a:bodyPr wrap="square" rtlCol="0">
            <a:spAutoFit/>
          </a:bodyPr>
          <a:lstStyle/>
          <a:p>
            <a:r>
              <a:rPr lang="zh-CN" altLang="en-US" sz="2100" dirty="0" smtClean="0"/>
              <a:t>流式</a:t>
            </a:r>
            <a:r>
              <a:rPr lang="zh-CN" altLang="en-US" sz="2100" dirty="0"/>
              <a:t>图</a:t>
            </a:r>
            <a:r>
              <a:rPr lang="zh-CN" altLang="en-US" sz="2100" dirty="0" smtClean="0"/>
              <a:t>计算系统</a:t>
            </a:r>
            <a:r>
              <a:rPr lang="zh-CN" altLang="en-US" sz="2100" dirty="0"/>
              <a:t>架构</a:t>
            </a:r>
            <a:r>
              <a:rPr lang="zh-CN" altLang="en-US" sz="2100" dirty="0" smtClean="0"/>
              <a:t>图</a:t>
            </a:r>
            <a:endParaRPr lang="zh-CN" altLang="en-US" sz="2100" dirty="0"/>
          </a:p>
        </p:txBody>
      </p:sp>
      <p:sp>
        <p:nvSpPr>
          <p:cNvPr id="5" name="文本框 4"/>
          <p:cNvSpPr txBox="1"/>
          <p:nvPr/>
        </p:nvSpPr>
        <p:spPr>
          <a:xfrm>
            <a:off x="6814572" y="1394364"/>
            <a:ext cx="2144255" cy="2585323"/>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存储</a:t>
            </a:r>
            <a:r>
              <a:rPr lang="zh-CN" altLang="en-US" dirty="0" smtClean="0"/>
              <a:t>层</a:t>
            </a:r>
            <a:r>
              <a:rPr lang="zh-CN" altLang="en-US" dirty="0"/>
              <a:t>采用</a:t>
            </a:r>
            <a:r>
              <a:rPr lang="zh-CN" altLang="en-US" dirty="0" smtClean="0"/>
              <a:t>开</a:t>
            </a:r>
            <a:r>
              <a:rPr lang="zh-CN" altLang="en-US" dirty="0" smtClean="0"/>
              <a:t>源的分布式内存</a:t>
            </a:r>
            <a:r>
              <a:rPr lang="en-US" altLang="zh-CN" dirty="0" smtClean="0"/>
              <a:t>Hazelcast</a:t>
            </a:r>
            <a:r>
              <a:rPr lang="zh-CN" altLang="en-US" dirty="0" smtClean="0"/>
              <a:t>存储图的状态</a:t>
            </a:r>
            <a:endParaRPr lang="en-US" altLang="zh-CN" dirty="0" smtClean="0"/>
          </a:p>
          <a:p>
            <a:pPr marL="285750" indent="-285750">
              <a:buFont typeface="Wingdings" panose="05000000000000000000" pitchFamily="2" charset="2"/>
              <a:buChar char="ü"/>
            </a:pPr>
            <a:endParaRPr lang="en-US" altLang="zh-CN" dirty="0"/>
          </a:p>
          <a:p>
            <a:pPr marL="285750" indent="-285750">
              <a:buFont typeface="Wingdings" panose="05000000000000000000" pitchFamily="2" charset="2"/>
              <a:buChar char="ü"/>
            </a:pPr>
            <a:r>
              <a:rPr lang="zh-CN" altLang="en-US" dirty="0" smtClean="0"/>
              <a:t>采用计算和存储分离的方式，灵活性高，扩展性强</a:t>
            </a:r>
            <a:endParaRPr lang="zh-CN" altLang="en-US" dirty="0"/>
          </a:p>
        </p:txBody>
      </p:sp>
      <p:pic>
        <p:nvPicPr>
          <p:cNvPr id="4" name="图片 3"/>
          <p:cNvPicPr>
            <a:picLocks noChangeAspect="1"/>
          </p:cNvPicPr>
          <p:nvPr/>
        </p:nvPicPr>
        <p:blipFill>
          <a:blip r:embed="rId3"/>
          <a:stretch>
            <a:fillRect/>
          </a:stretch>
        </p:blipFill>
        <p:spPr>
          <a:xfrm>
            <a:off x="862119" y="2125151"/>
            <a:ext cx="6498802" cy="3238336"/>
          </a:xfrm>
          <a:prstGeom prst="rect">
            <a:avLst/>
          </a:prstGeom>
        </p:spPr>
      </p:pic>
    </p:spTree>
    <p:extLst>
      <p:ext uri="{BB962C8B-B14F-4D97-AF65-F5344CB8AC3E}">
        <p14:creationId xmlns:p14="http://schemas.microsoft.com/office/powerpoint/2010/main" val="2689266259"/>
      </p:ext>
    </p:extLst>
  </p:cSld>
  <p:clrMapOvr>
    <a:masterClrMapping/>
  </p:clrMapOvr>
  <mc:AlternateContent xmlns:mc="http://schemas.openxmlformats.org/markup-compatibility/2006" xmlns:p14="http://schemas.microsoft.com/office/powerpoint/2010/main">
    <mc:Choice Requires="p14">
      <p:transition spd="slow" p14:dur="2000" advTm="64641"/>
    </mc:Choice>
    <mc:Fallback xmlns="">
      <p:transition spd="slow" advTm="6464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实验</a:t>
            </a:r>
            <a:r>
              <a:rPr lang="zh-CN" altLang="en-US" dirty="0"/>
              <a:t>验证</a:t>
            </a:r>
            <a:endParaRPr lang="en-US" altLang="zh-CN"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21" name="流程图: 联系 20"/>
          <p:cNvSpPr/>
          <p:nvPr/>
        </p:nvSpPr>
        <p:spPr>
          <a:xfrm>
            <a:off x="3855356" y="2941860"/>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实验</a:t>
            </a:r>
            <a:endParaRPr lang="en-US" altLang="zh-CN" sz="1350" dirty="0">
              <a:ln w="0"/>
              <a:solidFill>
                <a:schemeClr val="tx1"/>
              </a:solidFill>
              <a:effectLst>
                <a:outerShdw blurRad="38100" dist="19050" dir="2700000" algn="tl" rotWithShape="0">
                  <a:schemeClr val="dk1">
                    <a:alpha val="40000"/>
                  </a:schemeClr>
                </a:outerShdw>
              </a:effectLst>
            </a:endParaRPr>
          </a:p>
          <a:p>
            <a:pPr algn="ctr"/>
            <a:r>
              <a:rPr lang="zh-CN" altLang="en-US" sz="1350" dirty="0">
                <a:ln w="0"/>
                <a:solidFill>
                  <a:schemeClr val="tx1"/>
                </a:solidFill>
                <a:effectLst>
                  <a:outerShdw blurRad="38100" dist="19050" dir="2700000" algn="tl" rotWithShape="0">
                    <a:schemeClr val="dk1">
                      <a:alpha val="40000"/>
                    </a:schemeClr>
                  </a:outerShdw>
                </a:effectLst>
              </a:rPr>
              <a:t>指标</a:t>
            </a:r>
          </a:p>
        </p:txBody>
      </p:sp>
      <p:sp>
        <p:nvSpPr>
          <p:cNvPr id="22" name="流程图: 联系 21"/>
          <p:cNvSpPr/>
          <p:nvPr/>
        </p:nvSpPr>
        <p:spPr>
          <a:xfrm>
            <a:off x="4650012" y="229945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实时性</a:t>
            </a:r>
          </a:p>
        </p:txBody>
      </p:sp>
      <p:sp>
        <p:nvSpPr>
          <p:cNvPr id="23" name="流程图: 联系 22"/>
          <p:cNvSpPr/>
          <p:nvPr/>
        </p:nvSpPr>
        <p:spPr>
          <a:xfrm>
            <a:off x="4630961" y="3620525"/>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smtClean="0">
                <a:ln w="0"/>
                <a:solidFill>
                  <a:schemeClr val="tx1"/>
                </a:solidFill>
                <a:effectLst>
                  <a:outerShdw blurRad="38100" dist="19050" dir="2700000" algn="tl" rotWithShape="0">
                    <a:schemeClr val="dk1">
                      <a:alpha val="40000"/>
                    </a:schemeClr>
                  </a:outerShdw>
                </a:effectLst>
              </a:rPr>
              <a:t>更新冲突概率</a:t>
            </a:r>
            <a:endParaRPr lang="zh-CN" altLang="en-US" sz="1350" dirty="0">
              <a:ln w="0"/>
              <a:solidFill>
                <a:schemeClr val="tx1"/>
              </a:solidFill>
              <a:effectLst>
                <a:outerShdw blurRad="38100" dist="19050" dir="2700000" algn="tl" rotWithShape="0">
                  <a:schemeClr val="dk1">
                    <a:alpha val="40000"/>
                  </a:schemeClr>
                </a:outerShdw>
              </a:effectLst>
            </a:endParaRPr>
          </a:p>
        </p:txBody>
      </p:sp>
      <p:sp>
        <p:nvSpPr>
          <p:cNvPr id="24" name="流程图: 联系 23"/>
          <p:cNvSpPr/>
          <p:nvPr/>
        </p:nvSpPr>
        <p:spPr>
          <a:xfrm>
            <a:off x="3003549" y="2357094"/>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正确性</a:t>
            </a:r>
          </a:p>
        </p:txBody>
      </p:sp>
      <p:sp>
        <p:nvSpPr>
          <p:cNvPr id="25" name="流程图: 联系 24"/>
          <p:cNvSpPr/>
          <p:nvPr/>
        </p:nvSpPr>
        <p:spPr>
          <a:xfrm>
            <a:off x="3060699" y="3594127"/>
            <a:ext cx="1034143" cy="1012372"/>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dirty="0">
                <a:ln w="0"/>
                <a:solidFill>
                  <a:schemeClr val="tx1"/>
                </a:solidFill>
                <a:effectLst>
                  <a:outerShdw blurRad="38100" dist="19050" dir="2700000" algn="tl" rotWithShape="0">
                    <a:schemeClr val="dk1">
                      <a:alpha val="40000"/>
                    </a:schemeClr>
                  </a:outerShdw>
                </a:effectLst>
              </a:rPr>
              <a:t>扩展性</a:t>
            </a:r>
          </a:p>
        </p:txBody>
      </p:sp>
      <p:sp>
        <p:nvSpPr>
          <p:cNvPr id="26" name="文本框 25"/>
          <p:cNvSpPr txBox="1"/>
          <p:nvPr/>
        </p:nvSpPr>
        <p:spPr>
          <a:xfrm>
            <a:off x="876300" y="2066922"/>
            <a:ext cx="2203451" cy="923330"/>
          </a:xfrm>
          <a:prstGeom prst="rect">
            <a:avLst/>
          </a:prstGeom>
          <a:noFill/>
        </p:spPr>
        <p:txBody>
          <a:bodyPr wrap="square" rtlCol="0">
            <a:spAutoFit/>
          </a:bodyPr>
          <a:lstStyle/>
          <a:p>
            <a:r>
              <a:rPr lang="zh-CN" altLang="en-US" dirty="0"/>
              <a:t>系统的算法是正确的，运算的</a:t>
            </a:r>
            <a:r>
              <a:rPr lang="zh-CN" altLang="en-US" dirty="0" smtClean="0"/>
              <a:t>结果正确率在</a:t>
            </a:r>
            <a:r>
              <a:rPr lang="en-US" altLang="zh-CN" dirty="0" smtClean="0"/>
              <a:t>95%</a:t>
            </a:r>
            <a:r>
              <a:rPr lang="zh-CN" altLang="en-US" dirty="0" smtClean="0"/>
              <a:t>以上。</a:t>
            </a:r>
            <a:endParaRPr lang="zh-CN" altLang="en-US" dirty="0"/>
          </a:p>
        </p:txBody>
      </p:sp>
      <p:sp>
        <p:nvSpPr>
          <p:cNvPr id="27" name="文本框 26"/>
          <p:cNvSpPr txBox="1"/>
          <p:nvPr/>
        </p:nvSpPr>
        <p:spPr>
          <a:xfrm>
            <a:off x="5857462" y="1862884"/>
            <a:ext cx="1931382" cy="1200329"/>
          </a:xfrm>
          <a:prstGeom prst="rect">
            <a:avLst/>
          </a:prstGeom>
          <a:noFill/>
        </p:spPr>
        <p:txBody>
          <a:bodyPr wrap="square" rtlCol="0">
            <a:spAutoFit/>
          </a:bodyPr>
          <a:lstStyle/>
          <a:p>
            <a:r>
              <a:rPr lang="zh-CN" altLang="en-US" dirty="0"/>
              <a:t>算法能够在执行过程中，实时反馈计算结果，延迟</a:t>
            </a:r>
            <a:r>
              <a:rPr lang="zh-CN" altLang="en-US" dirty="0" smtClean="0"/>
              <a:t>在</a:t>
            </a:r>
            <a:r>
              <a:rPr lang="en-US" altLang="zh-CN" dirty="0" smtClean="0"/>
              <a:t>20ms</a:t>
            </a:r>
            <a:r>
              <a:rPr lang="zh-CN" altLang="en-US" dirty="0"/>
              <a:t>以内</a:t>
            </a:r>
            <a:r>
              <a:rPr lang="zh-CN" altLang="en-US" dirty="0" smtClean="0"/>
              <a:t>。</a:t>
            </a:r>
            <a:endParaRPr lang="zh-CN" altLang="en-US" dirty="0"/>
          </a:p>
        </p:txBody>
      </p:sp>
      <p:sp>
        <p:nvSpPr>
          <p:cNvPr id="28" name="文本框 27"/>
          <p:cNvSpPr txBox="1"/>
          <p:nvPr/>
        </p:nvSpPr>
        <p:spPr>
          <a:xfrm>
            <a:off x="5840300" y="3938645"/>
            <a:ext cx="1948543" cy="923330"/>
          </a:xfrm>
          <a:prstGeom prst="rect">
            <a:avLst/>
          </a:prstGeom>
          <a:noFill/>
        </p:spPr>
        <p:txBody>
          <a:bodyPr wrap="square" rtlCol="0">
            <a:spAutoFit/>
          </a:bodyPr>
          <a:lstStyle/>
          <a:p>
            <a:r>
              <a:rPr lang="zh-CN" altLang="en-US" dirty="0" smtClean="0"/>
              <a:t>多个计算节点之间发生更新冲突的概率</a:t>
            </a:r>
            <a:r>
              <a:rPr lang="en-US" altLang="zh-CN" dirty="0" smtClean="0"/>
              <a:t>&lt;10%</a:t>
            </a:r>
            <a:r>
              <a:rPr lang="zh-CN" altLang="en-US" dirty="0" smtClean="0"/>
              <a:t>。</a:t>
            </a:r>
            <a:endParaRPr lang="zh-CN" altLang="en-US" dirty="0"/>
          </a:p>
        </p:txBody>
      </p:sp>
      <p:sp>
        <p:nvSpPr>
          <p:cNvPr id="29" name="文本框 28"/>
          <p:cNvSpPr txBox="1"/>
          <p:nvPr/>
        </p:nvSpPr>
        <p:spPr>
          <a:xfrm>
            <a:off x="1127349" y="3921691"/>
            <a:ext cx="1948543" cy="923330"/>
          </a:xfrm>
          <a:prstGeom prst="rect">
            <a:avLst/>
          </a:prstGeom>
          <a:noFill/>
        </p:spPr>
        <p:txBody>
          <a:bodyPr wrap="square" rtlCol="0">
            <a:spAutoFit/>
          </a:bodyPr>
          <a:lstStyle/>
          <a:p>
            <a:r>
              <a:rPr lang="zh-CN" altLang="en-US" dirty="0"/>
              <a:t>任务能够多机执行，系统具备良好的扩展性。</a:t>
            </a:r>
          </a:p>
        </p:txBody>
      </p:sp>
      <p:cxnSp>
        <p:nvCxnSpPr>
          <p:cNvPr id="30" name="直接连接符 29"/>
          <p:cNvCxnSpPr/>
          <p:nvPr/>
        </p:nvCxnSpPr>
        <p:spPr>
          <a:xfrm flipH="1" flipV="1">
            <a:off x="981527" y="2953333"/>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643827" y="3014663"/>
            <a:ext cx="2022021" cy="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989032" y="3895318"/>
            <a:ext cx="2022022" cy="2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43826" y="3918669"/>
            <a:ext cx="2022022" cy="238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742632"/>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、实验验证</a:t>
            </a:r>
            <a:r>
              <a:rPr lang="en-US" altLang="zh-CN" dirty="0" smtClean="0"/>
              <a:t>-</a:t>
            </a:r>
            <a:r>
              <a:rPr lang="zh-CN" altLang="en-US" sz="2100" dirty="0" smtClean="0"/>
              <a:t>正确性</a:t>
            </a:r>
            <a:endParaRPr lang="zh-CN" altLang="en-US" sz="2100" dirty="0"/>
          </a:p>
        </p:txBody>
      </p:sp>
      <mc:AlternateContent xmlns:mc="http://schemas.openxmlformats.org/markup-compatibility/2006">
        <mc:Choice xmlns:a14="http://schemas.microsoft.com/office/drawing/2010/main" Requires="a14">
          <p:sp>
            <p:nvSpPr>
              <p:cNvPr id="3" name="矩形 2"/>
              <p:cNvSpPr/>
              <p:nvPr/>
            </p:nvSpPr>
            <p:spPr>
              <a:xfrm>
                <a:off x="3274868" y="5386267"/>
                <a:ext cx="4909705" cy="714683"/>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m:t>𝑃</m:t>
                      </m:r>
                      <m:r>
                        <a:rPr lang="en-US" altLang="zh-CN" i="1"/>
                        <m:t>=</m:t>
                      </m:r>
                      <m:d>
                        <m:dPr>
                          <m:ctrlPr>
                            <a:rPr lang="zh-CN" altLang="zh-CN" i="1"/>
                          </m:ctrlPr>
                        </m:dPr>
                        <m:e>
                          <m:r>
                            <a:rPr lang="en-US" altLang="zh-CN" i="1"/>
                            <m:t>1−</m:t>
                          </m:r>
                          <m:f>
                            <m:fPr>
                              <m:ctrlPr>
                                <a:rPr lang="zh-CN" altLang="zh-CN" i="1"/>
                              </m:ctrlPr>
                            </m:fPr>
                            <m:num>
                              <m:d>
                                <m:dPr>
                                  <m:begChr m:val="|"/>
                                  <m:endChr m:val="|"/>
                                  <m:ctrlPr>
                                    <a:rPr lang="zh-CN" altLang="zh-CN" i="1"/>
                                  </m:ctrlPr>
                                </m:dPr>
                                <m:e>
                                  <m:sSub>
                                    <m:sSubPr>
                                      <m:ctrlPr>
                                        <a:rPr lang="zh-CN" altLang="zh-CN" i="1"/>
                                      </m:ctrlPr>
                                    </m:sSubPr>
                                    <m:e>
                                      <m:r>
                                        <a:rPr lang="en-US" altLang="zh-CN" i="1"/>
                                        <m:t>𝑇𝐶</m:t>
                                      </m:r>
                                    </m:e>
                                    <m:sub>
                                      <m:r>
                                        <a:rPr lang="en-US" altLang="zh-CN" i="1"/>
                                        <m:t>𝑐𝑎𝑙𝑐𝑢𝑙𝑎𝑡𝑒</m:t>
                                      </m:r>
                                    </m:sub>
                                  </m:sSub>
                                  <m:r>
                                    <a:rPr lang="en-US" altLang="zh-CN" i="1"/>
                                    <m:t>−</m:t>
                                  </m:r>
                                  <m:sSub>
                                    <m:sSubPr>
                                      <m:ctrlPr>
                                        <a:rPr lang="zh-CN" altLang="zh-CN" i="1"/>
                                      </m:ctrlPr>
                                    </m:sSubPr>
                                    <m:e>
                                      <m:r>
                                        <a:rPr lang="en-US" altLang="zh-CN" i="1"/>
                                        <m:t>𝑇𝐶</m:t>
                                      </m:r>
                                    </m:e>
                                    <m:sub>
                                      <m:r>
                                        <a:rPr lang="en-US" altLang="zh-CN" i="1"/>
                                        <m:t>𝑟𝑒𝑎𝑙</m:t>
                                      </m:r>
                                    </m:sub>
                                  </m:sSub>
                                </m:e>
                              </m:d>
                            </m:num>
                            <m:den>
                              <m:sSub>
                                <m:sSubPr>
                                  <m:ctrlPr>
                                    <a:rPr lang="zh-CN" altLang="zh-CN" i="1"/>
                                  </m:ctrlPr>
                                </m:sSubPr>
                                <m:e>
                                  <m:r>
                                    <a:rPr lang="en-US" altLang="zh-CN" i="1"/>
                                    <m:t>𝑇𝐶</m:t>
                                  </m:r>
                                </m:e>
                                <m:sub>
                                  <m:r>
                                    <a:rPr lang="en-US" altLang="zh-CN" i="1"/>
                                    <m:t>𝑟𝑒𝑎𝑙</m:t>
                                  </m:r>
                                </m:sub>
                              </m:sSub>
                            </m:den>
                          </m:f>
                        </m:e>
                      </m:d>
                      <m:r>
                        <a:rPr lang="en-US" altLang="zh-CN" i="1"/>
                        <m:t>∗100%</m:t>
                      </m:r>
                    </m:oMath>
                  </m:oMathPara>
                </a14:m>
                <a:endParaRPr lang="en-US" altLang="zh-CN" dirty="0">
                  <a:latin typeface="Calibri" panose="020F0502020204030204" pitchFamily="34" charset="0"/>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3274868" y="5386267"/>
                <a:ext cx="4909705" cy="714683"/>
              </a:xfrm>
              <a:prstGeom prst="rect">
                <a:avLst/>
              </a:prstGeom>
              <a:blipFill rotWithShape="0">
                <a:blip r:embed="rId3"/>
                <a:stretch>
                  <a:fillRect/>
                </a:stretch>
              </a:blipFill>
            </p:spPr>
            <p:txBody>
              <a:bodyPr/>
              <a:lstStyle/>
              <a:p>
                <a:r>
                  <a:rPr lang="zh-CN" altLang="en-US">
                    <a:noFill/>
                  </a:rPr>
                  <a:t> </a:t>
                </a:r>
              </a:p>
            </p:txBody>
          </p:sp>
        </mc:Fallback>
      </mc:AlternateContent>
      <p:graphicFrame>
        <p:nvGraphicFramePr>
          <p:cNvPr id="18" name="图表 17"/>
          <p:cNvGraphicFramePr>
            <a:graphicFrameLocks/>
          </p:cNvGraphicFramePr>
          <p:nvPr>
            <p:extLst>
              <p:ext uri="{D42A27DB-BD31-4B8C-83A1-F6EECF244321}">
                <p14:modId xmlns:p14="http://schemas.microsoft.com/office/powerpoint/2010/main" val="12923014"/>
              </p:ext>
            </p:extLst>
          </p:nvPr>
        </p:nvGraphicFramePr>
        <p:xfrm>
          <a:off x="1879599" y="1828801"/>
          <a:ext cx="5334001" cy="3217333"/>
        </p:xfrm>
        <a:graphic>
          <a:graphicData uri="http://schemas.openxmlformats.org/drawingml/2006/chart">
            <c:chart xmlns:c="http://schemas.openxmlformats.org/drawingml/2006/chart" xmlns:r="http://schemas.openxmlformats.org/officeDocument/2006/relationships" r:id="rId4"/>
          </a:graphicData>
        </a:graphic>
      </p:graphicFrame>
      <p:sp>
        <p:nvSpPr>
          <p:cNvPr id="4" name="圆角矩形标注 3"/>
          <p:cNvSpPr/>
          <p:nvPr/>
        </p:nvSpPr>
        <p:spPr>
          <a:xfrm>
            <a:off x="6519333" y="643467"/>
            <a:ext cx="2319867" cy="1185334"/>
          </a:xfrm>
          <a:prstGeom prst="wedgeRoundRectCallout">
            <a:avLst>
              <a:gd name="adj1" fmla="val -55140"/>
              <a:gd name="adj2" fmla="val 79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在不同数据规模，不同并发度下算法的正确率仍然保持</a:t>
            </a:r>
            <a:r>
              <a:rPr lang="en-US" altLang="zh-CN" dirty="0" smtClean="0"/>
              <a:t>100%</a:t>
            </a:r>
            <a:endParaRPr lang="zh-CN" altLang="en-US" dirty="0"/>
          </a:p>
        </p:txBody>
      </p:sp>
      <mc:AlternateContent xmlns:mc="http://schemas.openxmlformats.org/markup-compatibility/2006">
        <mc:Choice xmlns:a14="http://schemas.microsoft.com/office/drawing/2010/main" Requires="a14">
          <p:sp>
            <p:nvSpPr>
              <p:cNvPr id="5" name="矩形 4"/>
              <p:cNvSpPr/>
              <p:nvPr/>
            </p:nvSpPr>
            <p:spPr>
              <a:xfrm>
                <a:off x="817449" y="5386267"/>
                <a:ext cx="2175596" cy="6765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𝑃</m:t>
                      </m:r>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subHide m:val="on"/>
                              <m:supHide m:val="on"/>
                              <m:ctrlPr>
                                <a:rPr lang="zh-CN" altLang="en-US" i="1">
                                  <a:latin typeface="Cambria Math" panose="02040503050406030204" pitchFamily="18" charset="0"/>
                                </a:rPr>
                              </m:ctrlPr>
                            </m:naryPr>
                            <m:sub/>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𝑔</m:t>
                                  </m:r>
                                  <m:r>
                                    <a:rPr lang="zh-CN" altLang="en-US" i="0">
                                      <a:latin typeface="Cambria Math" panose="02040503050406030204" pitchFamily="18" charset="0"/>
                                    </a:rPr>
                                    <m:t>(</m:t>
                                  </m:r>
                                  <m:r>
                                    <a:rPr lang="zh-CN" altLang="en-US" i="1">
                                      <a:latin typeface="Cambria Math" panose="02040503050406030204" pitchFamily="18" charset="0"/>
                                    </a:rPr>
                                    <m:t>𝑣</m:t>
                                  </m:r>
                                </m:e>
                              </m:d>
                            </m:e>
                          </m:nary>
                        </m:num>
                        <m:den>
                          <m:r>
                            <a:rPr lang="zh-CN" altLang="en-US" i="0">
                              <a:latin typeface="Cambria Math" panose="02040503050406030204" pitchFamily="18" charset="0"/>
                            </a:rPr>
                            <m:t>|</m:t>
                          </m:r>
                          <m:r>
                            <a:rPr lang="zh-CN" altLang="en-US" i="1">
                              <a:latin typeface="Cambria Math" panose="02040503050406030204" pitchFamily="18" charset="0"/>
                            </a:rPr>
                            <m:t>𝑉</m:t>
                          </m:r>
                          <m:r>
                            <a:rPr lang="zh-CN" altLang="en-US" i="0">
                              <a:latin typeface="Cambria Math" panose="02040503050406030204" pitchFamily="18" charset="0"/>
                            </a:rPr>
                            <m:t>|</m:t>
                          </m:r>
                        </m:den>
                      </m:f>
                      <m:r>
                        <a:rPr lang="zh-CN" altLang="en-US" i="0">
                          <a:latin typeface="Cambria Math" panose="02040503050406030204" pitchFamily="18" charset="0"/>
                        </a:rPr>
                        <m:t>∗100%</m:t>
                      </m:r>
                    </m:oMath>
                  </m:oMathPara>
                </a14:m>
                <a:endParaRPr lang="zh-CN" altLang="en-US" dirty="0"/>
              </a:p>
            </p:txBody>
          </p:sp>
        </mc:Choice>
        <mc:Fallback>
          <p:sp>
            <p:nvSpPr>
              <p:cNvPr id="5" name="矩形 4"/>
              <p:cNvSpPr>
                <a:spLocks noRot="1" noChangeAspect="1" noMove="1" noResize="1" noEditPoints="1" noAdjustHandles="1" noChangeArrowheads="1" noChangeShapeType="1" noTextEdit="1"/>
              </p:cNvSpPr>
              <p:nvPr/>
            </p:nvSpPr>
            <p:spPr>
              <a:xfrm>
                <a:off x="817449" y="5386267"/>
                <a:ext cx="2175596" cy="676532"/>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760506"/>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、实验验证</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5" name="图表 4"/>
          <p:cNvGraphicFramePr>
            <a:graphicFrameLocks/>
          </p:cNvGraphicFramePr>
          <p:nvPr>
            <p:extLst>
              <p:ext uri="{D42A27DB-BD31-4B8C-83A1-F6EECF244321}">
                <p14:modId xmlns:p14="http://schemas.microsoft.com/office/powerpoint/2010/main" val="488128652"/>
              </p:ext>
            </p:extLst>
          </p:nvPr>
        </p:nvGraphicFramePr>
        <p:xfrm>
          <a:off x="399886" y="4080932"/>
          <a:ext cx="4222914" cy="26017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956324741"/>
              </p:ext>
            </p:extLst>
          </p:nvPr>
        </p:nvGraphicFramePr>
        <p:xfrm>
          <a:off x="399886" y="1469461"/>
          <a:ext cx="4222914" cy="24538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图表 7"/>
          <p:cNvGraphicFramePr>
            <a:graphicFrameLocks/>
          </p:cNvGraphicFramePr>
          <p:nvPr>
            <p:extLst>
              <p:ext uri="{D42A27DB-BD31-4B8C-83A1-F6EECF244321}">
                <p14:modId xmlns:p14="http://schemas.microsoft.com/office/powerpoint/2010/main" val="965977068"/>
              </p:ext>
            </p:extLst>
          </p:nvPr>
        </p:nvGraphicFramePr>
        <p:xfrm>
          <a:off x="4622800" y="1485661"/>
          <a:ext cx="4182533" cy="242140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图表 8"/>
          <p:cNvGraphicFramePr>
            <a:graphicFrameLocks/>
          </p:cNvGraphicFramePr>
          <p:nvPr>
            <p:extLst>
              <p:ext uri="{D42A27DB-BD31-4B8C-83A1-F6EECF244321}">
                <p14:modId xmlns:p14="http://schemas.microsoft.com/office/powerpoint/2010/main" val="1113680748"/>
              </p:ext>
            </p:extLst>
          </p:nvPr>
        </p:nvGraphicFramePr>
        <p:xfrm>
          <a:off x="4857391" y="4092302"/>
          <a:ext cx="4226560" cy="2320386"/>
        </p:xfrm>
        <a:graphic>
          <a:graphicData uri="http://schemas.openxmlformats.org/drawingml/2006/chart">
            <c:chart xmlns:c="http://schemas.openxmlformats.org/drawingml/2006/chart" xmlns:r="http://schemas.openxmlformats.org/officeDocument/2006/relationships" r:id="rId6"/>
          </a:graphicData>
        </a:graphic>
      </p:graphicFrame>
      <p:sp>
        <p:nvSpPr>
          <p:cNvPr id="10" name="圆角矩形标注 9"/>
          <p:cNvSpPr/>
          <p:nvPr/>
        </p:nvSpPr>
        <p:spPr>
          <a:xfrm>
            <a:off x="4857391" y="256393"/>
            <a:ext cx="4117928"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b="1" dirty="0" smtClean="0"/>
              <a:t>响应时间</a:t>
            </a:r>
            <a:r>
              <a:rPr lang="zh-CN" altLang="en-US" dirty="0" smtClean="0"/>
              <a:t>是指新增一条图数据进入系统到系统计算完毕这条图数据的影响所需的时间</a:t>
            </a:r>
            <a:endParaRPr lang="zh-CN" altLang="en-US" dirty="0"/>
          </a:p>
        </p:txBody>
      </p:sp>
    </p:spTree>
    <p:extLst>
      <p:ext uri="{BB962C8B-B14F-4D97-AF65-F5344CB8AC3E}">
        <p14:creationId xmlns:p14="http://schemas.microsoft.com/office/powerpoint/2010/main" val="3983101727"/>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、实验验证</a:t>
            </a:r>
            <a:r>
              <a:rPr lang="en-US" altLang="zh-CN" dirty="0" smtClean="0"/>
              <a:t>-</a:t>
            </a:r>
            <a:r>
              <a:rPr lang="zh-CN" altLang="en-US" sz="2100" dirty="0" smtClean="0"/>
              <a:t>实时性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7" name="图表 6"/>
          <p:cNvGraphicFramePr>
            <a:graphicFrameLocks/>
          </p:cNvGraphicFramePr>
          <p:nvPr>
            <p:extLst>
              <p:ext uri="{D42A27DB-BD31-4B8C-83A1-F6EECF244321}">
                <p14:modId xmlns:p14="http://schemas.microsoft.com/office/powerpoint/2010/main" val="2458482434"/>
              </p:ext>
            </p:extLst>
          </p:nvPr>
        </p:nvGraphicFramePr>
        <p:xfrm>
          <a:off x="349739" y="1488668"/>
          <a:ext cx="4222914" cy="24899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569227488"/>
              </p:ext>
            </p:extLst>
          </p:nvPr>
        </p:nvGraphicFramePr>
        <p:xfrm>
          <a:off x="4753058" y="1488668"/>
          <a:ext cx="4222261" cy="24899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图表 10"/>
          <p:cNvGraphicFramePr>
            <a:graphicFrameLocks/>
          </p:cNvGraphicFramePr>
          <p:nvPr>
            <p:extLst>
              <p:ext uri="{D42A27DB-BD31-4B8C-83A1-F6EECF244321}">
                <p14:modId xmlns:p14="http://schemas.microsoft.com/office/powerpoint/2010/main" val="1047393933"/>
              </p:ext>
            </p:extLst>
          </p:nvPr>
        </p:nvGraphicFramePr>
        <p:xfrm>
          <a:off x="4793241" y="4094683"/>
          <a:ext cx="4141893" cy="24683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p:cNvGraphicFramePr>
            <a:graphicFrameLocks/>
          </p:cNvGraphicFramePr>
          <p:nvPr>
            <p:extLst>
              <p:ext uri="{D42A27DB-BD31-4B8C-83A1-F6EECF244321}">
                <p14:modId xmlns:p14="http://schemas.microsoft.com/office/powerpoint/2010/main" val="2256866058"/>
              </p:ext>
            </p:extLst>
          </p:nvPr>
        </p:nvGraphicFramePr>
        <p:xfrm>
          <a:off x="349739" y="4094683"/>
          <a:ext cx="4222914" cy="2468356"/>
        </p:xfrm>
        <a:graphic>
          <a:graphicData uri="http://schemas.openxmlformats.org/drawingml/2006/chart">
            <c:chart xmlns:c="http://schemas.openxmlformats.org/drawingml/2006/chart" xmlns:r="http://schemas.openxmlformats.org/officeDocument/2006/relationships" r:id="rId6"/>
          </a:graphicData>
        </a:graphic>
      </p:graphicFrame>
      <p:sp>
        <p:nvSpPr>
          <p:cNvPr id="4" name="圆角矩形标注 3"/>
          <p:cNvSpPr/>
          <p:nvPr/>
        </p:nvSpPr>
        <p:spPr>
          <a:xfrm>
            <a:off x="5492717" y="256393"/>
            <a:ext cx="3482602" cy="1049866"/>
          </a:xfrm>
          <a:prstGeom prst="wedgeRoundRectCallout">
            <a:avLst>
              <a:gd name="adj1" fmla="val -50370"/>
              <a:gd name="adj2" fmla="val 657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zh-CN" altLang="en-US" dirty="0" smtClean="0"/>
              <a:t>从</a:t>
            </a:r>
            <a:r>
              <a:rPr lang="en-US" altLang="zh-CN" dirty="0" smtClean="0"/>
              <a:t>CDF</a:t>
            </a:r>
            <a:r>
              <a:rPr lang="zh-CN" altLang="en-US" dirty="0" smtClean="0"/>
              <a:t>图看，符合长尾效应；</a:t>
            </a:r>
            <a:endParaRPr lang="en-US" altLang="zh-CN" dirty="0" smtClean="0"/>
          </a:p>
          <a:p>
            <a:pPr marL="285750" indent="-285750" algn="just">
              <a:buFont typeface="Arial" panose="020B0604020202020204" pitchFamily="34" charset="0"/>
              <a:buChar char="•"/>
            </a:pPr>
            <a:r>
              <a:rPr lang="zh-CN" altLang="en-US" dirty="0"/>
              <a:t>从分布图看，</a:t>
            </a:r>
            <a:r>
              <a:rPr lang="en-US" altLang="zh-CN" dirty="0"/>
              <a:t>90%</a:t>
            </a:r>
            <a:r>
              <a:rPr lang="zh-CN" altLang="en-US" dirty="0"/>
              <a:t>请求在</a:t>
            </a:r>
            <a:r>
              <a:rPr lang="en-US" altLang="zh-CN" dirty="0" smtClean="0"/>
              <a:t>12ms</a:t>
            </a:r>
            <a:r>
              <a:rPr lang="zh-CN" altLang="en-US" dirty="0" smtClean="0"/>
              <a:t>内得到</a:t>
            </a:r>
            <a:r>
              <a:rPr lang="zh-CN" altLang="en-US" dirty="0"/>
              <a:t>响应</a:t>
            </a:r>
          </a:p>
        </p:txBody>
      </p:sp>
    </p:spTree>
    <p:extLst>
      <p:ext uri="{BB962C8B-B14F-4D97-AF65-F5344CB8AC3E}">
        <p14:creationId xmlns:p14="http://schemas.microsoft.com/office/powerpoint/2010/main" val="2019141458"/>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、实验验证</a:t>
            </a:r>
            <a:r>
              <a:rPr lang="en-US" altLang="zh-CN" dirty="0" smtClean="0"/>
              <a:t>-</a:t>
            </a:r>
            <a:r>
              <a:rPr lang="zh-CN" altLang="en-US" sz="2100" dirty="0"/>
              <a:t>更新</a:t>
            </a:r>
            <a:r>
              <a:rPr lang="zh-CN" altLang="en-US" sz="2100" dirty="0" smtClean="0"/>
              <a:t>冲突概率</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808860497"/>
              </p:ext>
            </p:extLst>
          </p:nvPr>
        </p:nvGraphicFramePr>
        <p:xfrm>
          <a:off x="1794933" y="1989666"/>
          <a:ext cx="5249333" cy="3242733"/>
        </p:xfrm>
        <a:graphic>
          <a:graphicData uri="http://schemas.openxmlformats.org/drawingml/2006/chart">
            <c:chart xmlns:c="http://schemas.openxmlformats.org/drawingml/2006/chart" xmlns:r="http://schemas.openxmlformats.org/officeDocument/2006/relationships" r:id="rId3"/>
          </a:graphicData>
        </a:graphic>
      </p:graphicFrame>
      <p:sp>
        <p:nvSpPr>
          <p:cNvPr id="4" name="圆角矩形标注 3"/>
          <p:cNvSpPr/>
          <p:nvPr/>
        </p:nvSpPr>
        <p:spPr>
          <a:xfrm>
            <a:off x="6908800" y="1049867"/>
            <a:ext cx="1964267" cy="1083733"/>
          </a:xfrm>
          <a:prstGeom prst="wedgeRoundRectCallout">
            <a:avLst>
              <a:gd name="adj1" fmla="val -82040"/>
              <a:gd name="adj2" fmla="val 500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t>任意两个计算节点的更新冲突概率</a:t>
            </a:r>
            <a:r>
              <a:rPr lang="en-US" altLang="zh-CN" dirty="0" smtClean="0"/>
              <a:t>&lt;3%</a:t>
            </a:r>
            <a:r>
              <a:rPr lang="zh-CN" altLang="en-US" dirty="0" smtClean="0"/>
              <a:t>。</a:t>
            </a:r>
            <a:endParaRPr lang="zh-CN" altLang="en-US" dirty="0"/>
          </a:p>
        </p:txBody>
      </p:sp>
    </p:spTree>
    <p:extLst>
      <p:ext uri="{BB962C8B-B14F-4D97-AF65-F5344CB8AC3E}">
        <p14:creationId xmlns:p14="http://schemas.microsoft.com/office/powerpoint/2010/main" val="2305455833"/>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五</a:t>
            </a:r>
            <a:r>
              <a:rPr lang="zh-CN" altLang="en-US" dirty="0" smtClean="0"/>
              <a:t>、实验验证</a:t>
            </a:r>
            <a:r>
              <a:rPr lang="en-US" altLang="zh-CN" dirty="0" smtClean="0"/>
              <a:t>-</a:t>
            </a:r>
            <a:r>
              <a:rPr lang="zh-CN" altLang="en-US" sz="2100" dirty="0" smtClean="0"/>
              <a:t>扩展性</a:t>
            </a:r>
            <a:endParaRPr lang="zh-CN" altLang="en-US" sz="2100" dirty="0"/>
          </a:p>
        </p:txBody>
      </p:sp>
      <p:sp>
        <p:nvSpPr>
          <p:cNvPr id="3" name="矩形 2"/>
          <p:cNvSpPr/>
          <p:nvPr/>
        </p:nvSpPr>
        <p:spPr>
          <a:xfrm>
            <a:off x="1293668" y="5916708"/>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graphicFrame>
        <p:nvGraphicFramePr>
          <p:cNvPr id="9" name="图表 8"/>
          <p:cNvGraphicFramePr>
            <a:graphicFrameLocks/>
          </p:cNvGraphicFramePr>
          <p:nvPr>
            <p:extLst>
              <p:ext uri="{D42A27DB-BD31-4B8C-83A1-F6EECF244321}">
                <p14:modId xmlns:p14="http://schemas.microsoft.com/office/powerpoint/2010/main" val="1361174441"/>
              </p:ext>
            </p:extLst>
          </p:nvPr>
        </p:nvGraphicFramePr>
        <p:xfrm>
          <a:off x="728133" y="4158507"/>
          <a:ext cx="4097867" cy="24045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5"/>
          <p:cNvGraphicFramePr>
            <a:graphicFrameLocks/>
          </p:cNvGraphicFramePr>
          <p:nvPr>
            <p:extLst>
              <p:ext uri="{D42A27DB-BD31-4B8C-83A1-F6EECF244321}">
                <p14:modId xmlns:p14="http://schemas.microsoft.com/office/powerpoint/2010/main" val="1025500320"/>
              </p:ext>
            </p:extLst>
          </p:nvPr>
        </p:nvGraphicFramePr>
        <p:xfrm>
          <a:off x="355599" y="1684806"/>
          <a:ext cx="4470401" cy="2235201"/>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638800" y="2317693"/>
            <a:ext cx="2929466" cy="923330"/>
          </a:xfrm>
          <a:prstGeom prst="rect">
            <a:avLst/>
          </a:prstGeom>
          <a:noFill/>
        </p:spPr>
        <p:txBody>
          <a:bodyPr wrap="square" rtlCol="0">
            <a:spAutoFit/>
          </a:bodyPr>
          <a:lstStyle/>
          <a:p>
            <a:r>
              <a:rPr lang="zh-CN" altLang="en-US" dirty="0" smtClean="0"/>
              <a:t>在</a:t>
            </a:r>
            <a:r>
              <a:rPr lang="en-US" altLang="zh-CN" dirty="0" smtClean="0"/>
              <a:t>1-10</a:t>
            </a:r>
            <a:r>
              <a:rPr lang="zh-CN" altLang="en-US" dirty="0" smtClean="0"/>
              <a:t>个计算节点的扩展中，算法的正确率依旧保持</a:t>
            </a:r>
            <a:r>
              <a:rPr lang="en-US" altLang="zh-CN" dirty="0" smtClean="0"/>
              <a:t>100%</a:t>
            </a:r>
            <a:endParaRPr lang="zh-CN" altLang="en-US" dirty="0"/>
          </a:p>
        </p:txBody>
      </p:sp>
      <p:sp>
        <p:nvSpPr>
          <p:cNvPr id="8" name="文本框 7"/>
          <p:cNvSpPr txBox="1"/>
          <p:nvPr/>
        </p:nvSpPr>
        <p:spPr>
          <a:xfrm>
            <a:off x="5638800" y="4993378"/>
            <a:ext cx="2929466" cy="923330"/>
          </a:xfrm>
          <a:prstGeom prst="rect">
            <a:avLst/>
          </a:prstGeom>
          <a:noFill/>
        </p:spPr>
        <p:txBody>
          <a:bodyPr wrap="square" rtlCol="0">
            <a:spAutoFit/>
          </a:bodyPr>
          <a:lstStyle/>
          <a:p>
            <a:r>
              <a:rPr lang="zh-CN" altLang="en-US" dirty="0" smtClean="0"/>
              <a:t>在</a:t>
            </a:r>
            <a:r>
              <a:rPr lang="en-US" altLang="zh-CN" dirty="0" smtClean="0"/>
              <a:t>10</a:t>
            </a:r>
            <a:r>
              <a:rPr lang="zh-CN" altLang="en-US" dirty="0" smtClean="0"/>
              <a:t>个计算节点同时更新过程中，更新冲突概率仍然小于</a:t>
            </a:r>
            <a:r>
              <a:rPr lang="en-US" altLang="zh-CN" dirty="0" smtClean="0"/>
              <a:t>3%</a:t>
            </a:r>
            <a:endParaRPr lang="zh-CN" altLang="en-US" dirty="0"/>
          </a:p>
        </p:txBody>
      </p:sp>
      <p:sp>
        <p:nvSpPr>
          <p:cNvPr id="7" name="右箭头 6"/>
          <p:cNvSpPr/>
          <p:nvPr/>
        </p:nvSpPr>
        <p:spPr>
          <a:xfrm>
            <a:off x="4826000" y="2607733"/>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820419" y="5283418"/>
            <a:ext cx="694267" cy="4402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008585"/>
      </p:ext>
    </p:extLst>
  </p:cSld>
  <p:clrMapOvr>
    <a:masterClrMapping/>
  </p:clrMapOvr>
  <mc:AlternateContent xmlns:mc="http://schemas.openxmlformats.org/markup-compatibility/2006" xmlns:p14="http://schemas.microsoft.com/office/powerpoint/2010/main">
    <mc:Choice Requires="p14">
      <p:transition spd="slow" p14:dur="2000" advTm="3944"/>
    </mc:Choice>
    <mc:Fallback xmlns="">
      <p:transition spd="slow" advTm="394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61294" y="2458259"/>
            <a:ext cx="1494065" cy="461665"/>
          </a:xfrm>
          <a:prstGeom prst="rect">
            <a:avLst/>
          </a:prstGeom>
          <a:noFill/>
        </p:spPr>
        <p:txBody>
          <a:bodyPr wrap="square" rtlCol="0">
            <a:spAutoFit/>
          </a:bodyPr>
          <a:lstStyle/>
          <a:p>
            <a:r>
              <a:rPr lang="en-US" altLang="zh-CN" sz="2400" dirty="0"/>
              <a:t>BSP</a:t>
            </a:r>
            <a:r>
              <a:rPr lang="zh-CN" altLang="en-US" sz="2400" dirty="0"/>
              <a:t>模型</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362" y="3532881"/>
            <a:ext cx="2743200" cy="827881"/>
          </a:xfrm>
          <a:prstGeom prst="rect">
            <a:avLst/>
          </a:prstGeom>
        </p:spPr>
      </p:pic>
      <p:pic>
        <p:nvPicPr>
          <p:cNvPr id="28" name="图片 27"/>
          <p:cNvPicPr>
            <a:picLocks noChangeAspect="1"/>
          </p:cNvPicPr>
          <p:nvPr/>
        </p:nvPicPr>
        <p:blipFill>
          <a:blip r:embed="rId5"/>
          <a:stretch>
            <a:fillRect/>
          </a:stretch>
        </p:blipFill>
        <p:spPr>
          <a:xfrm>
            <a:off x="5244362" y="2341494"/>
            <a:ext cx="2732144" cy="803572"/>
          </a:xfrm>
          <a:prstGeom prst="rect">
            <a:avLst/>
          </a:prstGeom>
        </p:spPr>
      </p:pic>
      <p:pic>
        <p:nvPicPr>
          <p:cNvPr id="29" name="图片 28"/>
          <p:cNvPicPr>
            <a:picLocks noChangeAspect="1"/>
          </p:cNvPicPr>
          <p:nvPr/>
        </p:nvPicPr>
        <p:blipFill rotWithShape="1">
          <a:blip r:embed="rId6">
            <a:extLst>
              <a:ext uri="{28A0092B-C50C-407E-A947-70E740481C1C}">
                <a14:useLocalDpi xmlns:a14="http://schemas.microsoft.com/office/drawing/2010/main" val="0"/>
              </a:ext>
            </a:extLst>
          </a:blip>
          <a:srcRect b="42857"/>
          <a:stretch/>
        </p:blipFill>
        <p:spPr>
          <a:xfrm>
            <a:off x="5233306" y="4634555"/>
            <a:ext cx="2743200" cy="796018"/>
          </a:xfrm>
          <a:prstGeom prst="rect">
            <a:avLst/>
          </a:prstGeom>
        </p:spPr>
      </p:pic>
      <p:sp>
        <p:nvSpPr>
          <p:cNvPr id="30" name="右箭头 29"/>
          <p:cNvSpPr/>
          <p:nvPr/>
        </p:nvSpPr>
        <p:spPr>
          <a:xfrm>
            <a:off x="3931103" y="3637189"/>
            <a:ext cx="1053194" cy="820511"/>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31"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a:t>
            </a:r>
            <a:r>
              <a:rPr lang="zh-CN" altLang="en-US" sz="2100" dirty="0" smtClean="0"/>
              <a:t>模型</a:t>
            </a:r>
            <a:endParaRPr lang="zh-CN" altLang="en-US" sz="2100" dirty="0"/>
          </a:p>
        </p:txBody>
      </p:sp>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303" y="3280469"/>
            <a:ext cx="4259397" cy="2115405"/>
          </a:xfrm>
          <a:prstGeom prst="rect">
            <a:avLst/>
          </a:prstGeom>
        </p:spPr>
      </p:pic>
      <p:sp>
        <p:nvSpPr>
          <p:cNvPr id="3" name="圆角矩形标注 2"/>
          <p:cNvSpPr/>
          <p:nvPr/>
        </p:nvSpPr>
        <p:spPr>
          <a:xfrm>
            <a:off x="2571750" y="2214563"/>
            <a:ext cx="2557463" cy="930503"/>
          </a:xfrm>
          <a:prstGeom prst="wedgeRoundRectCallout">
            <a:avLst>
              <a:gd name="adj1" fmla="val -37321"/>
              <a:gd name="adj2" fmla="val 67107"/>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当图中增加一条边，</a:t>
            </a:r>
            <a:r>
              <a:rPr lang="en-US" altLang="zh-CN" sz="1350" dirty="0"/>
              <a:t>BSP</a:t>
            </a:r>
            <a:r>
              <a:rPr lang="zh-CN" altLang="en-US" sz="1350" dirty="0"/>
              <a:t>模型该如何进行处理呢？</a:t>
            </a:r>
          </a:p>
        </p:txBody>
      </p:sp>
      <p:sp>
        <p:nvSpPr>
          <p:cNvPr id="4" name="矩形 3"/>
          <p:cNvSpPr/>
          <p:nvPr/>
        </p:nvSpPr>
        <p:spPr>
          <a:xfrm>
            <a:off x="416564" y="5967787"/>
            <a:ext cx="8082272" cy="584775"/>
          </a:xfrm>
          <a:prstGeom prst="rect">
            <a:avLst/>
          </a:prstGeom>
        </p:spPr>
        <p:txBody>
          <a:bodyPr wrap="square">
            <a:spAutoFit/>
          </a:bodyPr>
          <a:lstStyle/>
          <a:p>
            <a:r>
              <a:rPr lang="en-US" altLang="zh-CN" sz="1600" dirty="0"/>
              <a:t>[1] BSP(Bulk Synchronous Parallel) Model:  Valiant L G. A bridging model for parallel computation[J]. Communications of the ACM, 1990, 33(8): 103-111.</a:t>
            </a:r>
          </a:p>
        </p:txBody>
      </p:sp>
    </p:spTree>
    <p:custDataLst>
      <p:tags r:id="rId1"/>
    </p:custDataLst>
    <p:extLst>
      <p:ext uri="{BB962C8B-B14F-4D97-AF65-F5344CB8AC3E}">
        <p14:creationId xmlns:p14="http://schemas.microsoft.com/office/powerpoint/2010/main" val="1690896290"/>
      </p:ext>
    </p:extLst>
  </p:cSld>
  <p:clrMapOvr>
    <a:masterClrMapping/>
  </p:clrMapOvr>
  <mc:AlternateContent xmlns:mc="http://schemas.openxmlformats.org/markup-compatibility/2006" xmlns:p14="http://schemas.microsoft.com/office/powerpoint/2010/main">
    <mc:Choice Requires="p14">
      <p:transition spd="slow" p14:dur="2000" advTm="45684"/>
    </mc:Choice>
    <mc:Fallback xmlns="">
      <p:transition spd="slow" advTm="456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六</a:t>
            </a:r>
            <a:r>
              <a:rPr lang="zh-CN" altLang="en-US" dirty="0"/>
              <a:t>、总结和下一步工作</a:t>
            </a:r>
            <a:endParaRPr lang="zh-CN" altLang="en-US" sz="2100" dirty="0"/>
          </a:p>
        </p:txBody>
      </p:sp>
      <p:sp>
        <p:nvSpPr>
          <p:cNvPr id="3" name="矩形 2"/>
          <p:cNvSpPr/>
          <p:nvPr/>
        </p:nvSpPr>
        <p:spPr>
          <a:xfrm>
            <a:off x="1293668" y="5684484"/>
            <a:ext cx="4909705" cy="646331"/>
          </a:xfrm>
          <a:prstGeom prst="rect">
            <a:avLst/>
          </a:prstGeom>
        </p:spPr>
        <p:txBody>
          <a:bodyPr wrap="square">
            <a:spAutoFit/>
          </a:bodyPr>
          <a:lstStyle/>
          <a:p>
            <a:endParaRPr lang="en-US" altLang="zh-CN" dirty="0">
              <a:latin typeface="Calibri" panose="020F0502020204030204" pitchFamily="34" charset="0"/>
              <a:cs typeface="Times New Roman" panose="02020603050405020304" pitchFamily="18" charset="0"/>
            </a:endParaRPr>
          </a:p>
          <a:p>
            <a:endParaRPr lang="en-US" altLang="zh-CN" dirty="0">
              <a:latin typeface="Calibri" panose="020F0502020204030204" pitchFamily="34" charset="0"/>
              <a:cs typeface="Times New Roman" panose="02020603050405020304" pitchFamily="18" charset="0"/>
            </a:endParaRPr>
          </a:p>
        </p:txBody>
      </p:sp>
      <p:sp>
        <p:nvSpPr>
          <p:cNvPr id="4" name="文本框 3"/>
          <p:cNvSpPr txBox="1"/>
          <p:nvPr/>
        </p:nvSpPr>
        <p:spPr>
          <a:xfrm>
            <a:off x="927100" y="1993900"/>
            <a:ext cx="6959600" cy="2031325"/>
          </a:xfrm>
          <a:prstGeom prst="rect">
            <a:avLst/>
          </a:prstGeom>
          <a:noFill/>
        </p:spPr>
        <p:txBody>
          <a:bodyPr wrap="square" rtlCol="0">
            <a:spAutoFit/>
          </a:bodyPr>
          <a:lstStyle/>
          <a:p>
            <a:pPr marL="342900" indent="-342900">
              <a:buAutoNum type="arabicPeriod"/>
            </a:pPr>
            <a:r>
              <a:rPr lang="zh-CN" altLang="en-US" dirty="0" smtClean="0"/>
              <a:t>针对流式场景下图算法的归纳，抽象出它们的典型特征，并在该基础上设计了基于状态更新的流式图计算模型，在该模型的基础上设计了流式图算法；</a:t>
            </a:r>
            <a:endParaRPr lang="en-US" altLang="zh-CN" dirty="0" smtClean="0"/>
          </a:p>
          <a:p>
            <a:pPr marL="342900" indent="-342900">
              <a:buAutoNum type="arabicPeriod"/>
            </a:pPr>
            <a:r>
              <a:rPr lang="zh-CN" altLang="en-US" dirty="0" smtClean="0"/>
              <a:t>设计并实现了基于该模型的系统</a:t>
            </a:r>
            <a:r>
              <a:rPr lang="en-US" altLang="zh-CN" dirty="0" smtClean="0"/>
              <a:t>GraphFlow</a:t>
            </a:r>
            <a:r>
              <a:rPr lang="zh-CN" altLang="en-US" dirty="0" smtClean="0"/>
              <a:t>，从数据的</a:t>
            </a:r>
            <a:r>
              <a:rPr lang="zh-CN" altLang="en-US" dirty="0"/>
              <a:t>接入</a:t>
            </a:r>
            <a:r>
              <a:rPr lang="zh-CN" altLang="en-US" dirty="0" smtClean="0"/>
              <a:t>、计算、存储和访问四个层次构建完备的流式图处理系统；</a:t>
            </a:r>
            <a:endParaRPr lang="en-US" altLang="zh-CN" dirty="0" smtClean="0"/>
          </a:p>
          <a:p>
            <a:pPr marL="342900" indent="-342900">
              <a:buAutoNum type="arabicPeriod"/>
            </a:pPr>
            <a:r>
              <a:rPr lang="zh-CN" altLang="en-US" dirty="0" smtClean="0"/>
              <a:t>设计实验，在真实数据集上对系统进行实时性、准确性和更新冲突的测试。</a:t>
            </a:r>
            <a:endParaRPr lang="zh-CN" altLang="en-US" dirty="0"/>
          </a:p>
        </p:txBody>
      </p:sp>
      <p:sp>
        <p:nvSpPr>
          <p:cNvPr id="5" name="文本框 4"/>
          <p:cNvSpPr txBox="1"/>
          <p:nvPr/>
        </p:nvSpPr>
        <p:spPr>
          <a:xfrm>
            <a:off x="696768" y="1624568"/>
            <a:ext cx="1193800" cy="369332"/>
          </a:xfrm>
          <a:prstGeom prst="rect">
            <a:avLst/>
          </a:prstGeom>
          <a:noFill/>
        </p:spPr>
        <p:txBody>
          <a:bodyPr wrap="square" rtlCol="0">
            <a:spAutoFit/>
          </a:bodyPr>
          <a:lstStyle/>
          <a:p>
            <a:r>
              <a:rPr lang="zh-CN" altLang="en-US" dirty="0" smtClean="0"/>
              <a:t>总结：</a:t>
            </a:r>
            <a:endParaRPr lang="zh-CN" altLang="en-US" dirty="0"/>
          </a:p>
        </p:txBody>
      </p:sp>
      <p:sp>
        <p:nvSpPr>
          <p:cNvPr id="6" name="文本框 5"/>
          <p:cNvSpPr txBox="1"/>
          <p:nvPr/>
        </p:nvSpPr>
        <p:spPr>
          <a:xfrm>
            <a:off x="696768" y="4093351"/>
            <a:ext cx="1652732" cy="369332"/>
          </a:xfrm>
          <a:prstGeom prst="rect">
            <a:avLst/>
          </a:prstGeom>
          <a:noFill/>
        </p:spPr>
        <p:txBody>
          <a:bodyPr wrap="square" rtlCol="0">
            <a:spAutoFit/>
          </a:bodyPr>
          <a:lstStyle/>
          <a:p>
            <a:r>
              <a:rPr lang="zh-CN" altLang="en-US" dirty="0" smtClean="0"/>
              <a:t>下一步工作：</a:t>
            </a:r>
            <a:endParaRPr lang="zh-CN" altLang="en-US" dirty="0"/>
          </a:p>
        </p:txBody>
      </p:sp>
      <p:sp>
        <p:nvSpPr>
          <p:cNvPr id="7" name="文本框 6"/>
          <p:cNvSpPr txBox="1"/>
          <p:nvPr/>
        </p:nvSpPr>
        <p:spPr>
          <a:xfrm>
            <a:off x="927100" y="4594451"/>
            <a:ext cx="7162800" cy="2308324"/>
          </a:xfrm>
          <a:prstGeom prst="rect">
            <a:avLst/>
          </a:prstGeom>
          <a:noFill/>
        </p:spPr>
        <p:txBody>
          <a:bodyPr wrap="square" rtlCol="0">
            <a:spAutoFit/>
          </a:bodyPr>
          <a:lstStyle/>
          <a:p>
            <a:pPr marL="342900" indent="-342900">
              <a:buAutoNum type="arabicPeriod"/>
            </a:pPr>
            <a:r>
              <a:rPr lang="zh-CN" altLang="en-US" dirty="0" smtClean="0"/>
              <a:t>模型方向</a:t>
            </a:r>
            <a:endParaRPr lang="en-US" altLang="zh-CN" dirty="0" smtClean="0">
              <a:sym typeface="Wingdings" panose="05000000000000000000" pitchFamily="2" charset="2"/>
            </a:endParaRPr>
          </a:p>
          <a:p>
            <a:r>
              <a:rPr lang="zh-CN" altLang="en-US" dirty="0" smtClean="0">
                <a:sym typeface="Wingdings" panose="05000000000000000000" pitchFamily="2" charset="2"/>
              </a:rPr>
              <a:t>（</a:t>
            </a:r>
            <a:r>
              <a:rPr lang="en-US" altLang="zh-CN" dirty="0" smtClean="0">
                <a:sym typeface="Wingdings" panose="05000000000000000000" pitchFamily="2" charset="2"/>
              </a:rPr>
              <a:t>a</a:t>
            </a:r>
            <a:r>
              <a:rPr lang="zh-CN" altLang="en-US" dirty="0" smtClean="0">
                <a:sym typeface="Wingdings" panose="05000000000000000000" pitchFamily="2" charset="2"/>
              </a:rPr>
              <a:t>）</a:t>
            </a:r>
            <a:r>
              <a:rPr lang="zh-CN" altLang="en-US" dirty="0" smtClean="0"/>
              <a:t>通过分析流式场景下更多的图算法，进一步对模型进行完善；</a:t>
            </a:r>
            <a:endParaRPr lang="en-US" altLang="zh-CN" dirty="0" smtClean="0"/>
          </a:p>
          <a:p>
            <a:r>
              <a:rPr lang="zh-CN" altLang="en-US" dirty="0" smtClean="0"/>
              <a:t>（</a:t>
            </a:r>
            <a:r>
              <a:rPr lang="en-US" altLang="zh-CN" dirty="0" smtClean="0"/>
              <a:t>b</a:t>
            </a:r>
            <a:r>
              <a:rPr lang="zh-CN" altLang="en-US" dirty="0" smtClean="0"/>
              <a:t>）研究边流增加和删除这两种同时更新的方式；</a:t>
            </a:r>
            <a:endParaRPr lang="en-US" altLang="zh-CN" dirty="0" smtClean="0"/>
          </a:p>
          <a:p>
            <a:r>
              <a:rPr lang="en-US" altLang="zh-CN" dirty="0" smtClean="0"/>
              <a:t>2. </a:t>
            </a:r>
            <a:r>
              <a:rPr lang="zh-CN" altLang="en-US" dirty="0" smtClean="0"/>
              <a:t>算法方向</a:t>
            </a:r>
            <a:endParaRPr lang="en-US" altLang="zh-CN" dirty="0" smtClean="0"/>
          </a:p>
          <a:p>
            <a:r>
              <a:rPr lang="zh-CN" altLang="en-US" dirty="0" smtClean="0"/>
              <a:t>（</a:t>
            </a:r>
            <a:r>
              <a:rPr lang="en-US" altLang="zh-CN" dirty="0" smtClean="0"/>
              <a:t>a</a:t>
            </a:r>
            <a:r>
              <a:rPr lang="zh-CN" altLang="en-US" dirty="0" smtClean="0"/>
              <a:t>）扩大算法的研究范围，设计并实现更多复合模型要求的算法；</a:t>
            </a:r>
            <a:endParaRPr lang="en-US" altLang="zh-CN" dirty="0" smtClean="0"/>
          </a:p>
          <a:p>
            <a:r>
              <a:rPr lang="zh-CN" altLang="en-US" dirty="0" smtClean="0"/>
              <a:t>（</a:t>
            </a:r>
            <a:r>
              <a:rPr lang="en-US" altLang="zh-CN" dirty="0" smtClean="0"/>
              <a:t>b</a:t>
            </a:r>
            <a:r>
              <a:rPr lang="zh-CN" altLang="en-US" dirty="0" smtClean="0"/>
              <a:t>）对于不满足模型要求的图算法，采用本文的研究方式，继续丰富和扩展模型</a:t>
            </a:r>
            <a:endParaRPr lang="en-US" altLang="zh-CN" dirty="0" smtClean="0"/>
          </a:p>
          <a:p>
            <a:pPr marL="342900" indent="-342900">
              <a:buAutoNum type="arabicPeriod"/>
            </a:pPr>
            <a:endParaRPr lang="zh-CN" altLang="en-US" dirty="0"/>
          </a:p>
        </p:txBody>
      </p:sp>
    </p:spTree>
    <p:extLst>
      <p:ext uri="{BB962C8B-B14F-4D97-AF65-F5344CB8AC3E}">
        <p14:creationId xmlns:p14="http://schemas.microsoft.com/office/powerpoint/2010/main" val="4171373953"/>
      </p:ext>
    </p:extLst>
  </p:cSld>
  <p:clrMapOvr>
    <a:masterClrMapping/>
  </p:clrMapOvr>
  <mc:AlternateContent xmlns:mc="http://schemas.openxmlformats.org/markup-compatibility/2006" xmlns:p14="http://schemas.microsoft.com/office/powerpoint/2010/main">
    <mc:Choice Requires="p14">
      <p:transition spd="slow" p14:dur="2000" advTm="5006"/>
    </mc:Choice>
    <mc:Fallback xmlns="">
      <p:transition spd="slow" advTm="5006"/>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A0DD783-C42D-4E47-8876-0A845A2BA196}" type="slidenum">
              <a:rPr lang="zh-CN" altLang="en-US" smtClean="0"/>
              <a:t>41</a:t>
            </a:fld>
            <a:endParaRPr lang="zh-CN" altLang="en-US"/>
          </a:p>
        </p:txBody>
      </p:sp>
      <p:sp>
        <p:nvSpPr>
          <p:cNvPr id="5" name="Rectangle 2"/>
          <p:cNvSpPr>
            <a:spLocks noChangeArrowheads="1"/>
          </p:cNvSpPr>
          <p:nvPr/>
        </p:nvSpPr>
        <p:spPr bwMode="auto">
          <a:xfrm>
            <a:off x="130630" y="167811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zh-CN" altLang="en-US" sz="1350"/>
          </a:p>
        </p:txBody>
      </p:sp>
      <p:sp>
        <p:nvSpPr>
          <p:cNvPr id="3" name="矩形 2"/>
          <p:cNvSpPr/>
          <p:nvPr/>
        </p:nvSpPr>
        <p:spPr>
          <a:xfrm>
            <a:off x="1065640" y="1914628"/>
            <a:ext cx="7011560" cy="3416320"/>
          </a:xfrm>
          <a:prstGeom prst="rect">
            <a:avLst/>
          </a:prstGeom>
        </p:spPr>
        <p:txBody>
          <a:bodyPr wrap="square">
            <a:spAutoFit/>
          </a:bodyPr>
          <a:lstStyle/>
          <a:p>
            <a:r>
              <a:rPr lang="zh-CN" altLang="en-US" b="1" dirty="0" smtClean="0"/>
              <a:t>• 华为项目</a:t>
            </a:r>
            <a:r>
              <a:rPr lang="en-US" altLang="zh-CN" b="1" dirty="0" smtClean="0"/>
              <a:t>2</a:t>
            </a:r>
            <a:r>
              <a:rPr lang="zh-CN" altLang="en-US" b="1" dirty="0" smtClean="0"/>
              <a:t>：流式图计算系统的研究（</a:t>
            </a:r>
            <a:r>
              <a:rPr lang="en-US" altLang="zh-CN" b="1" dirty="0" smtClean="0"/>
              <a:t>2016.10-</a:t>
            </a:r>
            <a:r>
              <a:rPr lang="zh-CN" altLang="en-US" b="1" dirty="0" smtClean="0"/>
              <a:t>至今）</a:t>
            </a:r>
            <a:endParaRPr lang="en-US" altLang="zh-CN" b="1" dirty="0" smtClean="0"/>
          </a:p>
          <a:p>
            <a:r>
              <a:rPr lang="en-US" altLang="zh-CN" dirty="0"/>
              <a:t> </a:t>
            </a:r>
            <a:r>
              <a:rPr lang="en-US" altLang="zh-CN" dirty="0" smtClean="0"/>
              <a:t>       </a:t>
            </a:r>
            <a:r>
              <a:rPr lang="zh-CN" altLang="en-US" dirty="0" smtClean="0"/>
              <a:t>流式图计算系统的可行性研究、系统设计、系统实现。</a:t>
            </a:r>
            <a:endParaRPr lang="en-US" altLang="zh-CN" dirty="0" smtClean="0"/>
          </a:p>
          <a:p>
            <a:endParaRPr lang="en-US" altLang="zh-CN" dirty="0" smtClean="0"/>
          </a:p>
          <a:p>
            <a:r>
              <a:rPr lang="zh-CN" altLang="en-US" b="1" dirty="0"/>
              <a:t>• 技术</a:t>
            </a:r>
            <a:r>
              <a:rPr lang="zh-CN" altLang="en-US" b="1" dirty="0" smtClean="0"/>
              <a:t>报告</a:t>
            </a:r>
            <a:endParaRPr lang="en-US" altLang="zh-CN" b="1" dirty="0" smtClean="0"/>
          </a:p>
          <a:p>
            <a:r>
              <a:rPr lang="en-US" altLang="zh-CN" dirty="0" smtClean="0"/>
              <a:t>        </a:t>
            </a:r>
            <a:r>
              <a:rPr lang="zh-CN" altLang="zh-CN" dirty="0" smtClean="0"/>
              <a:t>段世凯</a:t>
            </a:r>
            <a:r>
              <a:rPr lang="zh-CN" altLang="zh-CN" dirty="0"/>
              <a:t>，许利杰，王伟等，《</a:t>
            </a:r>
            <a:r>
              <a:rPr lang="en-US" altLang="zh-CN" dirty="0"/>
              <a:t>GraphFlow</a:t>
            </a:r>
            <a:r>
              <a:rPr lang="zh-CN" altLang="zh-CN" dirty="0"/>
              <a:t>：基于状态更新的流式图计算模型》，技术报告，中国科学院软件研究所，</a:t>
            </a:r>
            <a:r>
              <a:rPr lang="en-US" altLang="zh-CN" dirty="0" smtClean="0"/>
              <a:t>2017</a:t>
            </a:r>
          </a:p>
          <a:p>
            <a:endParaRPr lang="en-US" altLang="zh-CN" dirty="0" smtClean="0"/>
          </a:p>
          <a:p>
            <a:r>
              <a:rPr lang="zh-CN" altLang="en-US" b="1" dirty="0"/>
              <a:t>• 专利</a:t>
            </a:r>
            <a:endParaRPr lang="en-US" altLang="zh-CN" b="1" dirty="0"/>
          </a:p>
          <a:p>
            <a:r>
              <a:rPr lang="en-US" altLang="zh-CN" dirty="0" smtClean="0"/>
              <a:t>        </a:t>
            </a:r>
            <a:r>
              <a:rPr lang="zh-CN" altLang="zh-CN" dirty="0" smtClean="0"/>
              <a:t>段世凯</a:t>
            </a:r>
            <a:r>
              <a:rPr lang="zh-CN" altLang="zh-CN" dirty="0"/>
              <a:t>等，专利《一种基于混合存储的流式数据自适应持久化方法及系统》，</a:t>
            </a:r>
            <a:r>
              <a:rPr lang="en-US" altLang="zh-CN" dirty="0"/>
              <a:t>2016</a:t>
            </a:r>
            <a:r>
              <a:rPr lang="zh-CN" altLang="zh-CN" dirty="0"/>
              <a:t>年</a:t>
            </a:r>
            <a:endParaRPr lang="en-US" altLang="zh-CN" dirty="0" smtClean="0"/>
          </a:p>
          <a:p>
            <a:endParaRPr lang="en-US" altLang="zh-CN" dirty="0"/>
          </a:p>
          <a:p>
            <a:endParaRPr lang="zh-CN" altLang="en-US" dirty="0"/>
          </a:p>
        </p:txBody>
      </p:sp>
      <p:sp>
        <p:nvSpPr>
          <p:cNvPr id="6" name="标题 1"/>
          <p:cNvSpPr txBox="1">
            <a:spLocks/>
          </p:cNvSpPr>
          <p:nvPr/>
        </p:nvSpPr>
        <p:spPr>
          <a:xfrm>
            <a:off x="0" y="839342"/>
            <a:ext cx="7886700" cy="64932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七</a:t>
            </a:r>
            <a:r>
              <a:rPr lang="zh-CN" altLang="en-US" dirty="0" smtClean="0"/>
              <a:t>、学术论文和研究成果</a:t>
            </a:r>
            <a:endParaRPr lang="zh-CN" altLang="en-US" sz="2100" dirty="0"/>
          </a:p>
        </p:txBody>
      </p:sp>
    </p:spTree>
    <p:extLst>
      <p:ext uri="{BB962C8B-B14F-4D97-AF65-F5344CB8AC3E}">
        <p14:creationId xmlns:p14="http://schemas.microsoft.com/office/powerpoint/2010/main" val="2300696741"/>
      </p:ext>
    </p:extLst>
  </p:cSld>
  <p:clrMapOvr>
    <a:masterClrMapping/>
  </p:clrMapOvr>
  <mc:AlternateContent xmlns:mc="http://schemas.openxmlformats.org/markup-compatibility/2006" xmlns:p14="http://schemas.microsoft.com/office/powerpoint/2010/main">
    <mc:Choice Requires="p14">
      <p:transition spd="slow" p14:dur="2000" advTm="44929"/>
    </mc:Choice>
    <mc:Fallback xmlns="">
      <p:transition spd="slow" advTm="44929"/>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八、感谢</a:t>
            </a:r>
            <a:endParaRPr lang="zh-CN" altLang="en-US" sz="2100" dirty="0"/>
          </a:p>
        </p:txBody>
      </p:sp>
      <p:sp>
        <p:nvSpPr>
          <p:cNvPr id="21" name="文本框 20"/>
          <p:cNvSpPr txBox="1"/>
          <p:nvPr/>
        </p:nvSpPr>
        <p:spPr>
          <a:xfrm>
            <a:off x="1854466" y="2193056"/>
            <a:ext cx="5796014" cy="1938992"/>
          </a:xfrm>
          <a:prstGeom prst="rect">
            <a:avLst/>
          </a:prstGeom>
          <a:noFill/>
        </p:spPr>
        <p:txBody>
          <a:bodyPr wrap="square" rtlCol="0">
            <a:spAutoFit/>
          </a:bodyPr>
          <a:lstStyle/>
          <a:p>
            <a:pPr algn="ctr"/>
            <a:r>
              <a:rPr lang="zh-CN" altLang="en-US" sz="2400" b="1" dirty="0"/>
              <a:t>特别感谢 </a:t>
            </a:r>
            <a:endParaRPr lang="en-US" altLang="zh-CN" sz="2400" b="1" dirty="0"/>
          </a:p>
          <a:p>
            <a:pPr algn="ctr"/>
            <a:r>
              <a:rPr lang="zh-CN" altLang="en-US" sz="2400" b="1" dirty="0" smtClean="0"/>
              <a:t>王伟</a:t>
            </a:r>
            <a:r>
              <a:rPr lang="zh-CN" altLang="en-US" sz="2400" dirty="0" smtClean="0"/>
              <a:t>、</a:t>
            </a:r>
            <a:r>
              <a:rPr lang="zh-CN" altLang="en-US" sz="2400" b="1" dirty="0"/>
              <a:t>许利杰</a:t>
            </a:r>
            <a:r>
              <a:rPr lang="zh-CN" altLang="en-US" sz="2400" dirty="0"/>
              <a:t>老师</a:t>
            </a:r>
            <a:endParaRPr lang="en-US" altLang="zh-CN" sz="2400" dirty="0"/>
          </a:p>
          <a:p>
            <a:pPr algn="ctr"/>
            <a:r>
              <a:rPr lang="zh-CN" altLang="en-US" sz="2400" b="1" dirty="0"/>
              <a:t>同组</a:t>
            </a:r>
            <a:r>
              <a:rPr lang="zh-CN" altLang="en-US" sz="2400" dirty="0"/>
              <a:t>师兄师弟</a:t>
            </a:r>
            <a:r>
              <a:rPr lang="zh-CN" altLang="en-US" sz="2400" dirty="0" smtClean="0"/>
              <a:t>师妹们</a:t>
            </a:r>
            <a:endParaRPr lang="en-US" altLang="zh-CN" sz="2400" dirty="0" smtClean="0"/>
          </a:p>
          <a:p>
            <a:pPr algn="ctr"/>
            <a:r>
              <a:rPr lang="zh-CN" altLang="en-US" sz="2400" b="1" dirty="0" smtClean="0"/>
              <a:t>实验室、软件所</a:t>
            </a:r>
            <a:r>
              <a:rPr lang="zh-CN" altLang="en-US" sz="2400" dirty="0" smtClean="0"/>
              <a:t>所有的老师同学们</a:t>
            </a:r>
            <a:endParaRPr lang="en-US" altLang="zh-CN" sz="2400" dirty="0" smtClean="0"/>
          </a:p>
          <a:p>
            <a:pPr algn="ctr"/>
            <a:r>
              <a:rPr lang="zh-CN" altLang="en-US" sz="2400" dirty="0" smtClean="0"/>
              <a:t>以及参与论文审阅、答辩的所有老师们</a:t>
            </a:r>
            <a:endParaRPr lang="en-US" altLang="zh-CN" sz="2400" dirty="0"/>
          </a:p>
        </p:txBody>
      </p:sp>
    </p:spTree>
    <p:extLst>
      <p:ext uri="{BB962C8B-B14F-4D97-AF65-F5344CB8AC3E}">
        <p14:creationId xmlns:p14="http://schemas.microsoft.com/office/powerpoint/2010/main" val="2306929401"/>
      </p:ext>
    </p:extLst>
  </p:cSld>
  <p:clrMapOvr>
    <a:masterClrMapping/>
  </p:clrMapOvr>
  <mc:AlternateContent xmlns:mc="http://schemas.openxmlformats.org/markup-compatibility/2006" xmlns:p14="http://schemas.microsoft.com/office/powerpoint/2010/main">
    <mc:Choice Requires="p14">
      <p:transition spd="slow" p14:dur="2000" advTm="44477"/>
    </mc:Choice>
    <mc:Fallback xmlns="">
      <p:transition spd="slow" advTm="444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标注 42"/>
          <p:cNvSpPr/>
          <p:nvPr/>
        </p:nvSpPr>
        <p:spPr>
          <a:xfrm>
            <a:off x="6598738" y="1381223"/>
            <a:ext cx="2279254" cy="698222"/>
          </a:xfrm>
          <a:prstGeom prst="wedgeRoundRectCallout">
            <a:avLst>
              <a:gd name="adj1" fmla="val -68363"/>
              <a:gd name="adj2" fmla="val 637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zh-CN" altLang="en-US" sz="1350" dirty="0"/>
              <a:t>简单的增加一条边，系统却需要在整个数据集上重跑一遍！</a:t>
            </a:r>
            <a:r>
              <a:rPr lang="zh-CN" altLang="en-US" sz="1350" b="1" dirty="0"/>
              <a:t>代价较大！</a:t>
            </a:r>
          </a:p>
        </p:txBody>
      </p:sp>
      <p:pic>
        <p:nvPicPr>
          <p:cNvPr id="44" name="图片 43"/>
          <p:cNvPicPr>
            <a:picLocks noChangeAspect="1"/>
          </p:cNvPicPr>
          <p:nvPr/>
        </p:nvPicPr>
        <p:blipFill>
          <a:blip r:embed="rId3"/>
          <a:stretch>
            <a:fillRect/>
          </a:stretch>
        </p:blipFill>
        <p:spPr>
          <a:xfrm>
            <a:off x="1409907" y="2102487"/>
            <a:ext cx="5992380" cy="4163624"/>
          </a:xfrm>
          <a:prstGeom prst="rect">
            <a:avLst/>
          </a:prstGeom>
        </p:spPr>
      </p:pic>
      <p:sp>
        <p:nvSpPr>
          <p:cNvPr id="9" name="文本框 8"/>
          <p:cNvSpPr txBox="1"/>
          <p:nvPr/>
        </p:nvSpPr>
        <p:spPr>
          <a:xfrm>
            <a:off x="471029" y="1618598"/>
            <a:ext cx="6623454" cy="415498"/>
          </a:xfrm>
          <a:prstGeom prst="rect">
            <a:avLst/>
          </a:prstGeom>
          <a:noFill/>
        </p:spPr>
        <p:txBody>
          <a:bodyPr wrap="square" rtlCol="0">
            <a:spAutoFit/>
          </a:bodyPr>
          <a:lstStyle/>
          <a:p>
            <a:r>
              <a:rPr lang="zh-CN" altLang="en-US" sz="2100" dirty="0"/>
              <a:t>批处理模型</a:t>
            </a:r>
            <a:r>
              <a:rPr lang="zh-CN" altLang="en-US" sz="2100" dirty="0" smtClean="0"/>
              <a:t>：解决</a:t>
            </a:r>
            <a:r>
              <a:rPr lang="zh-CN" altLang="en-US" sz="2100" dirty="0"/>
              <a:t>静态图计算</a:t>
            </a:r>
            <a:r>
              <a:rPr lang="zh-CN" altLang="en-US" sz="2100" dirty="0" smtClean="0"/>
              <a:t>问题，适合离线计算</a:t>
            </a:r>
            <a:endParaRPr lang="zh-CN" altLang="en-US" sz="2100" dirty="0"/>
          </a:p>
        </p:txBody>
      </p:sp>
      <p:sp>
        <p:nvSpPr>
          <p:cNvPr id="10" name="标题 1"/>
          <p:cNvSpPr txBox="1">
            <a:spLocks/>
          </p:cNvSpPr>
          <p:nvPr/>
        </p:nvSpPr>
        <p:spPr>
          <a:xfrm>
            <a:off x="0" y="839342"/>
            <a:ext cx="7886700" cy="649326"/>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300" dirty="0" smtClean="0"/>
              <a:t>一、</a:t>
            </a:r>
            <a:r>
              <a:rPr lang="zh-CN" altLang="en-US" sz="3600" dirty="0"/>
              <a:t>研究背景与相关工作</a:t>
            </a:r>
            <a:r>
              <a:rPr lang="en-US" altLang="zh-CN" sz="3300" dirty="0" smtClean="0"/>
              <a:t>-</a:t>
            </a:r>
            <a:r>
              <a:rPr lang="zh-CN" altLang="en-US" sz="2100" dirty="0" smtClean="0"/>
              <a:t>批处理模型</a:t>
            </a:r>
            <a:endParaRPr lang="zh-CN" altLang="en-US" sz="2100" dirty="0"/>
          </a:p>
        </p:txBody>
      </p:sp>
    </p:spTree>
    <p:extLst>
      <p:ext uri="{BB962C8B-B14F-4D97-AF65-F5344CB8AC3E}">
        <p14:creationId xmlns:p14="http://schemas.microsoft.com/office/powerpoint/2010/main" val="995512654"/>
      </p:ext>
    </p:extLst>
  </p:cSld>
  <p:clrMapOvr>
    <a:masterClrMapping/>
  </p:clrMapOvr>
  <mc:AlternateContent xmlns:mc="http://schemas.openxmlformats.org/markup-compatibility/2006" xmlns:p14="http://schemas.microsoft.com/office/powerpoint/2010/main">
    <mc:Choice Requires="p14">
      <p:transition spd="slow" p14:dur="2000" advTm="32740"/>
    </mc:Choice>
    <mc:Fallback xmlns="">
      <p:transition spd="slow" advTm="3274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a:t>
            </a:r>
            <a:r>
              <a:rPr lang="zh-CN" altLang="en-US" sz="2100" dirty="0" smtClean="0"/>
              <a:t>处理数据模型</a:t>
            </a:r>
            <a:endParaRPr lang="zh-CN" altLang="en-US" sz="2100" dirty="0"/>
          </a:p>
        </p:txBody>
      </p:sp>
      <p:pic>
        <p:nvPicPr>
          <p:cNvPr id="15" name="图片 14"/>
          <p:cNvPicPr>
            <a:picLocks noChangeAspect="1"/>
          </p:cNvPicPr>
          <p:nvPr/>
        </p:nvPicPr>
        <p:blipFill>
          <a:blip r:embed="rId3"/>
          <a:stretch>
            <a:fillRect/>
          </a:stretch>
        </p:blipFill>
        <p:spPr>
          <a:xfrm>
            <a:off x="286248" y="3012405"/>
            <a:ext cx="8588096" cy="1859633"/>
          </a:xfrm>
          <a:prstGeom prst="rect">
            <a:avLst/>
          </a:prstGeom>
        </p:spPr>
      </p:pic>
      <p:sp>
        <p:nvSpPr>
          <p:cNvPr id="20" name="圆角矩形标注 19"/>
          <p:cNvSpPr/>
          <p:nvPr/>
        </p:nvSpPr>
        <p:spPr>
          <a:xfrm>
            <a:off x="828217" y="2197384"/>
            <a:ext cx="2072146" cy="628650"/>
          </a:xfrm>
          <a:prstGeom prst="wedgeRoundRectCallout">
            <a:avLst>
              <a:gd name="adj1" fmla="val -27728"/>
              <a:gd name="adj2" fmla="val 82955"/>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”表示“添加”</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4" name="圆角矩形标注 23"/>
          <p:cNvSpPr/>
          <p:nvPr/>
        </p:nvSpPr>
        <p:spPr>
          <a:xfrm>
            <a:off x="6386055" y="2197384"/>
            <a:ext cx="2072146" cy="628650"/>
          </a:xfrm>
          <a:prstGeom prst="wedgeRoundRectCallout">
            <a:avLst>
              <a:gd name="adj1" fmla="val -18764"/>
              <a:gd name="adj2" fmla="val 78409"/>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350" dirty="0"/>
              <a:t>“</a:t>
            </a:r>
            <a:r>
              <a:rPr lang="en-US" altLang="zh-CN" sz="1350" dirty="0"/>
              <a:t>-</a:t>
            </a:r>
            <a:r>
              <a:rPr lang="zh-CN" altLang="en-US" sz="1350" dirty="0"/>
              <a:t>”表示“删除”</a:t>
            </a:r>
            <a:endParaRPr lang="en-US" altLang="zh-CN" sz="1350" dirty="0"/>
          </a:p>
          <a:p>
            <a:pPr algn="ctr"/>
            <a:r>
              <a:rPr lang="zh-CN" altLang="en-US" sz="1350" dirty="0"/>
              <a:t>（</a:t>
            </a:r>
            <a:r>
              <a:rPr lang="en-US" altLang="zh-CN" sz="1350" dirty="0"/>
              <a:t>a, b</a:t>
            </a:r>
            <a:r>
              <a:rPr lang="zh-CN" altLang="en-US" sz="1350" dirty="0"/>
              <a:t>）表示边（</a:t>
            </a:r>
            <a:r>
              <a:rPr lang="en-US" altLang="zh-CN" sz="1350" dirty="0"/>
              <a:t>a, b</a:t>
            </a:r>
            <a:r>
              <a:rPr lang="zh-CN" altLang="en-US" sz="1350" dirty="0"/>
              <a:t>）</a:t>
            </a:r>
          </a:p>
        </p:txBody>
      </p:sp>
      <p:sp>
        <p:nvSpPr>
          <p:cNvPr id="21" name="文本框 20"/>
          <p:cNvSpPr txBox="1"/>
          <p:nvPr/>
        </p:nvSpPr>
        <p:spPr>
          <a:xfrm>
            <a:off x="286248" y="5097167"/>
            <a:ext cx="8314828" cy="784830"/>
          </a:xfrm>
          <a:prstGeom prst="rect">
            <a:avLst/>
          </a:prstGeom>
          <a:noFill/>
        </p:spPr>
        <p:txBody>
          <a:bodyPr wrap="square" rtlCol="0">
            <a:spAutoFit/>
          </a:bodyPr>
          <a:lstStyle/>
          <a:p>
            <a:r>
              <a:rPr lang="zh-CN" altLang="en-US" sz="1500" dirty="0"/>
              <a:t>注：如果一个流中，只有添加模式，没有删除模式，则这样的流称之为</a:t>
            </a:r>
            <a:r>
              <a:rPr lang="en-US" altLang="zh-CN" sz="1500" dirty="0"/>
              <a:t>Cash Register </a:t>
            </a:r>
            <a:r>
              <a:rPr lang="en-US" altLang="zh-CN" sz="1500" dirty="0" smtClean="0"/>
              <a:t>Model </a:t>
            </a:r>
            <a:r>
              <a:rPr lang="en-US" altLang="zh-CN" sz="1400" baseline="30000" dirty="0" smtClean="0"/>
              <a:t>[1]</a:t>
            </a:r>
            <a:r>
              <a:rPr lang="en-US" altLang="zh-CN" sz="1500" dirty="0" smtClean="0"/>
              <a:t> </a:t>
            </a:r>
            <a:r>
              <a:rPr lang="zh-CN" altLang="en-US" sz="1500" dirty="0"/>
              <a:t>；如果一个流中即有添加模式，也有删除模式，则这样的流称之为</a:t>
            </a:r>
            <a:r>
              <a:rPr lang="en-US" altLang="zh-CN" sz="1500" dirty="0"/>
              <a:t>Turnstile </a:t>
            </a:r>
            <a:r>
              <a:rPr lang="en-US" altLang="zh-CN" sz="1500" dirty="0" smtClean="0"/>
              <a:t>Model</a:t>
            </a:r>
            <a:r>
              <a:rPr lang="en-US" altLang="zh-CN" sz="1500" baseline="30000" dirty="0" smtClean="0"/>
              <a:t>[1] </a:t>
            </a:r>
            <a:r>
              <a:rPr lang="zh-CN" altLang="en-US" sz="1500" dirty="0" smtClean="0"/>
              <a:t>。本文采用的是第一种流，即</a:t>
            </a:r>
            <a:r>
              <a:rPr lang="en-US" altLang="zh-CN" sz="1500" dirty="0"/>
              <a:t>Cash Register </a:t>
            </a:r>
            <a:r>
              <a:rPr lang="en-US" altLang="zh-CN" sz="1500" dirty="0" smtClean="0"/>
              <a:t>Model</a:t>
            </a:r>
            <a:r>
              <a:rPr lang="zh-CN" altLang="en-US" sz="1500" dirty="0" smtClean="0"/>
              <a:t>。</a:t>
            </a:r>
            <a:endParaRPr lang="zh-CN" altLang="en-US" sz="1500" dirty="0"/>
          </a:p>
        </p:txBody>
      </p:sp>
      <p:sp>
        <p:nvSpPr>
          <p:cNvPr id="22" name="文本框 21"/>
          <p:cNvSpPr txBox="1"/>
          <p:nvPr/>
        </p:nvSpPr>
        <p:spPr>
          <a:xfrm>
            <a:off x="3078957" y="2140945"/>
            <a:ext cx="3128504" cy="646331"/>
          </a:xfrm>
          <a:prstGeom prst="rect">
            <a:avLst/>
          </a:prstGeom>
          <a:noFill/>
        </p:spPr>
        <p:txBody>
          <a:bodyPr wrap="square" rtlCol="0">
            <a:spAutoFit/>
          </a:bodyPr>
          <a:lstStyle/>
          <a:p>
            <a:pPr algn="ctr"/>
            <a:r>
              <a:rPr lang="zh-CN" altLang="en-US" b="1" dirty="0"/>
              <a:t>连续不断的边流</a:t>
            </a:r>
            <a:endParaRPr lang="en-US" altLang="zh-CN" b="1" dirty="0"/>
          </a:p>
          <a:p>
            <a:pPr algn="ctr"/>
            <a:r>
              <a:rPr lang="zh-CN" altLang="en-US" b="1" dirty="0"/>
              <a:t>构成了动态变化的图</a:t>
            </a:r>
          </a:p>
        </p:txBody>
      </p:sp>
      <p:sp>
        <p:nvSpPr>
          <p:cNvPr id="9" name="文本框 8"/>
          <p:cNvSpPr txBox="1"/>
          <p:nvPr/>
        </p:nvSpPr>
        <p:spPr>
          <a:xfrm>
            <a:off x="471029" y="1618598"/>
            <a:ext cx="6127709" cy="415498"/>
          </a:xfrm>
          <a:prstGeom prst="rect">
            <a:avLst/>
          </a:prstGeom>
          <a:noFill/>
        </p:spPr>
        <p:txBody>
          <a:bodyPr wrap="square" rtlCol="0">
            <a:spAutoFit/>
          </a:bodyPr>
          <a:lstStyle/>
          <a:p>
            <a:r>
              <a:rPr lang="zh-CN" altLang="en-US" sz="2100" dirty="0" smtClean="0"/>
              <a:t>流处理</a:t>
            </a:r>
            <a:r>
              <a:rPr lang="zh-CN" altLang="en-US" sz="2100" dirty="0"/>
              <a:t>模型</a:t>
            </a:r>
            <a:r>
              <a:rPr lang="zh-CN" altLang="en-US" sz="2100" dirty="0" smtClean="0"/>
              <a:t>：解决</a:t>
            </a:r>
            <a:r>
              <a:rPr lang="zh-CN" altLang="en-US" sz="2100" dirty="0"/>
              <a:t>动态图计算</a:t>
            </a:r>
            <a:r>
              <a:rPr lang="zh-CN" altLang="en-US" sz="2100" dirty="0" smtClean="0"/>
              <a:t>问题，适合在线分析</a:t>
            </a:r>
            <a:endParaRPr lang="zh-CN" altLang="en-US" sz="2100" dirty="0"/>
          </a:p>
        </p:txBody>
      </p:sp>
      <p:sp>
        <p:nvSpPr>
          <p:cNvPr id="10" name="文本框 9"/>
          <p:cNvSpPr txBox="1"/>
          <p:nvPr/>
        </p:nvSpPr>
        <p:spPr>
          <a:xfrm>
            <a:off x="286248" y="6118776"/>
            <a:ext cx="8314828" cy="584775"/>
          </a:xfrm>
          <a:prstGeom prst="rect">
            <a:avLst/>
          </a:prstGeom>
          <a:noFill/>
        </p:spPr>
        <p:txBody>
          <a:bodyPr wrap="square" rtlCol="0">
            <a:spAutoFit/>
          </a:bodyPr>
          <a:lstStyle/>
          <a:p>
            <a:pPr lvl="0"/>
            <a:r>
              <a:rPr lang="en-US" altLang="zh-CN" sz="1600" dirty="0" smtClean="0"/>
              <a:t>[1] S</a:t>
            </a:r>
            <a:r>
              <a:rPr lang="en-US" altLang="zh-CN" sz="1600" dirty="0"/>
              <a:t>. </a:t>
            </a:r>
            <a:r>
              <a:rPr lang="en-US" altLang="zh-CN" sz="1600" dirty="0" err="1"/>
              <a:t>Muthukrishnan</a:t>
            </a:r>
            <a:r>
              <a:rPr lang="en-US" altLang="zh-CN" sz="1600" dirty="0"/>
              <a:t>. Data Streams: Algorithms and Applications. Foundations and Trends in Theoretical Computer Science, 1(2), 2005.</a:t>
            </a:r>
            <a:endParaRPr lang="zh-CN" altLang="zh-CN" sz="1600" dirty="0"/>
          </a:p>
        </p:txBody>
      </p:sp>
    </p:spTree>
    <p:extLst>
      <p:ext uri="{BB962C8B-B14F-4D97-AF65-F5344CB8AC3E}">
        <p14:creationId xmlns:p14="http://schemas.microsoft.com/office/powerpoint/2010/main" val="2280368687"/>
      </p:ext>
    </p:extLst>
  </p:cSld>
  <p:clrMapOvr>
    <a:masterClrMapping/>
  </p:clrMapOvr>
  <mc:AlternateContent xmlns:mc="http://schemas.openxmlformats.org/markup-compatibility/2006" xmlns:p14="http://schemas.microsoft.com/office/powerpoint/2010/main">
    <mc:Choice Requires="p14">
      <p:transition spd="slow" p14:dur="2000" advTm="36993"/>
    </mc:Choice>
    <mc:Fallback xmlns="">
      <p:transition spd="slow" advTm="3699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a:t>
            </a:r>
            <a:r>
              <a:rPr lang="zh-CN" altLang="en-US" sz="2100" dirty="0" smtClean="0"/>
              <a:t>处理计算模型</a:t>
            </a:r>
            <a:endParaRPr lang="zh-CN" altLang="en-US" sz="2100" dirty="0"/>
          </a:p>
        </p:txBody>
      </p:sp>
      <p:grpSp>
        <p:nvGrpSpPr>
          <p:cNvPr id="13" name="组合 12"/>
          <p:cNvGrpSpPr/>
          <p:nvPr/>
        </p:nvGrpSpPr>
        <p:grpSpPr>
          <a:xfrm>
            <a:off x="642938" y="2414588"/>
            <a:ext cx="7800975" cy="2832446"/>
            <a:chOff x="3158483" y="3494882"/>
            <a:chExt cx="7571401" cy="2558037"/>
          </a:xfrm>
        </p:grpSpPr>
        <p:grpSp>
          <p:nvGrpSpPr>
            <p:cNvPr id="7" name="组合 6"/>
            <p:cNvGrpSpPr/>
            <p:nvPr/>
          </p:nvGrpSpPr>
          <p:grpSpPr>
            <a:xfrm>
              <a:off x="3158483" y="3517890"/>
              <a:ext cx="3161952" cy="2535029"/>
              <a:chOff x="2922410" y="3563122"/>
              <a:chExt cx="3161952" cy="2535029"/>
            </a:xfrm>
          </p:grpSpPr>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4080" t="17313" r="6667" b="3483"/>
              <a:stretch/>
            </p:blipFill>
            <p:spPr>
              <a:xfrm>
                <a:off x="2922410" y="3993707"/>
                <a:ext cx="3161952" cy="2104444"/>
              </a:xfrm>
              <a:prstGeom prst="rect">
                <a:avLst/>
              </a:prstGeom>
            </p:spPr>
          </p:pic>
          <p:sp>
            <p:nvSpPr>
              <p:cNvPr id="6" name="矩形 5"/>
              <p:cNvSpPr/>
              <p:nvPr/>
            </p:nvSpPr>
            <p:spPr>
              <a:xfrm>
                <a:off x="3739241" y="3563122"/>
                <a:ext cx="1478349" cy="271010"/>
              </a:xfrm>
              <a:prstGeom prst="rect">
                <a:avLst/>
              </a:prstGeom>
            </p:spPr>
            <p:txBody>
              <a:bodyPr wrap="none">
                <a:spAutoFit/>
              </a:bodyPr>
              <a:lstStyle/>
              <a:p>
                <a:r>
                  <a:rPr lang="zh-CN" altLang="en-US" sz="1350" dirty="0"/>
                  <a:t>采样（</a:t>
                </a:r>
                <a:r>
                  <a:rPr lang="en-US" altLang="zh-CN" sz="1350" dirty="0"/>
                  <a:t>Sampling</a:t>
                </a:r>
                <a:r>
                  <a:rPr lang="zh-CN" altLang="en-US" sz="1350" dirty="0"/>
                  <a:t>）</a:t>
                </a:r>
              </a:p>
            </p:txBody>
          </p:sp>
        </p:grpSp>
        <p:grpSp>
          <p:nvGrpSpPr>
            <p:cNvPr id="8" name="组合 7"/>
            <p:cNvGrpSpPr/>
            <p:nvPr/>
          </p:nvGrpSpPr>
          <p:grpSpPr>
            <a:xfrm>
              <a:off x="6636057" y="3494882"/>
              <a:ext cx="4093827" cy="2558037"/>
              <a:chOff x="6930828" y="3494882"/>
              <a:chExt cx="4093827" cy="2558037"/>
            </a:xfrm>
          </p:grpSpPr>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828" y="3948475"/>
                <a:ext cx="4093827" cy="2104444"/>
              </a:xfrm>
              <a:prstGeom prst="rect">
                <a:avLst/>
              </a:prstGeom>
            </p:spPr>
          </p:pic>
          <p:sp>
            <p:nvSpPr>
              <p:cNvPr id="14" name="文本框 13"/>
              <p:cNvSpPr txBox="1"/>
              <p:nvPr/>
            </p:nvSpPr>
            <p:spPr>
              <a:xfrm>
                <a:off x="7938038" y="3494882"/>
                <a:ext cx="2548398" cy="271010"/>
              </a:xfrm>
              <a:prstGeom prst="rect">
                <a:avLst/>
              </a:prstGeom>
              <a:noFill/>
            </p:spPr>
            <p:txBody>
              <a:bodyPr wrap="square" rtlCol="0">
                <a:spAutoFit/>
              </a:bodyPr>
              <a:lstStyle/>
              <a:p>
                <a:r>
                  <a:rPr lang="zh-CN" altLang="en-US" sz="1350" dirty="0"/>
                  <a:t>概要（</a:t>
                </a:r>
                <a:r>
                  <a:rPr lang="en-US" altLang="zh-CN" sz="1350" dirty="0"/>
                  <a:t>summarization</a:t>
                </a:r>
                <a:r>
                  <a:rPr lang="zh-CN" altLang="en-US" sz="1350" dirty="0"/>
                  <a:t>）</a:t>
                </a:r>
                <a:endParaRPr lang="zh-CN" altLang="en-US" sz="2400" dirty="0"/>
              </a:p>
            </p:txBody>
          </p:sp>
        </p:grpSp>
      </p:gr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a:t>
            </a:r>
            <a:r>
              <a:rPr lang="zh-CN" altLang="en-US" sz="2100" dirty="0" smtClean="0"/>
              <a:t>：采样和概要方法</a:t>
            </a:r>
            <a:endParaRPr lang="zh-CN" altLang="en-US" sz="2100" dirty="0"/>
          </a:p>
        </p:txBody>
      </p:sp>
      <p:sp>
        <p:nvSpPr>
          <p:cNvPr id="3" name="圆角矩形标注 2"/>
          <p:cNvSpPr/>
          <p:nvPr/>
        </p:nvSpPr>
        <p:spPr>
          <a:xfrm>
            <a:off x="5159372" y="1283755"/>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zh-CN" altLang="en-US" sz="1350" dirty="0"/>
              <a:t>采样和概要都是采用估计的算法，将原来的大数据量的流图转换为一个小图，后续的所有操作都在小图上进行，</a:t>
            </a:r>
            <a:r>
              <a:rPr lang="zh-CN" altLang="en-US" sz="1350" b="1" dirty="0"/>
              <a:t>处理结果</a:t>
            </a:r>
            <a:r>
              <a:rPr lang="zh-CN" altLang="en-US" sz="1350" b="1" dirty="0" smtClean="0"/>
              <a:t>不准确</a:t>
            </a:r>
            <a:r>
              <a:rPr lang="zh-CN" altLang="en-US" sz="1350" dirty="0"/>
              <a:t>！</a:t>
            </a:r>
          </a:p>
        </p:txBody>
      </p:sp>
    </p:spTree>
    <p:custDataLst>
      <p:tags r:id="rId1"/>
    </p:custDataLst>
    <p:extLst>
      <p:ext uri="{BB962C8B-B14F-4D97-AF65-F5344CB8AC3E}">
        <p14:creationId xmlns:p14="http://schemas.microsoft.com/office/powerpoint/2010/main" val="2097617114"/>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smtClean="0"/>
              <a:t>一</a:t>
            </a:r>
            <a:r>
              <a:rPr lang="zh-CN" altLang="en-US" dirty="0"/>
              <a:t>、研究背景与相关工作</a:t>
            </a:r>
            <a:r>
              <a:rPr lang="en-US" altLang="zh-CN" dirty="0" smtClean="0"/>
              <a:t>-</a:t>
            </a:r>
            <a:r>
              <a:rPr lang="zh-CN" altLang="en-US" sz="2100" dirty="0"/>
              <a:t>流</a:t>
            </a:r>
            <a:r>
              <a:rPr lang="zh-CN" altLang="en-US" sz="2100" dirty="0" smtClean="0"/>
              <a:t>处理计算模型</a:t>
            </a:r>
            <a:endParaRPr lang="zh-CN" altLang="en-US" sz="2100" dirty="0"/>
          </a:p>
        </p:txBody>
      </p:sp>
      <p:sp>
        <p:nvSpPr>
          <p:cNvPr id="32" name="文本框 31"/>
          <p:cNvSpPr txBox="1"/>
          <p:nvPr/>
        </p:nvSpPr>
        <p:spPr>
          <a:xfrm>
            <a:off x="471030" y="1618598"/>
            <a:ext cx="4359730" cy="415498"/>
          </a:xfrm>
          <a:prstGeom prst="rect">
            <a:avLst/>
          </a:prstGeom>
          <a:noFill/>
        </p:spPr>
        <p:txBody>
          <a:bodyPr wrap="square" rtlCol="0">
            <a:spAutoFit/>
          </a:bodyPr>
          <a:lstStyle/>
          <a:p>
            <a:r>
              <a:rPr lang="zh-CN" altLang="en-US" sz="2100" dirty="0"/>
              <a:t>流处理模型</a:t>
            </a:r>
            <a:r>
              <a:rPr lang="zh-CN" altLang="en-US" sz="2100" dirty="0" smtClean="0"/>
              <a:t>：增量计算算法</a:t>
            </a:r>
            <a:endParaRPr lang="zh-CN" altLang="en-US" sz="2100" dirty="0"/>
          </a:p>
        </p:txBody>
      </p:sp>
      <p:grpSp>
        <p:nvGrpSpPr>
          <p:cNvPr id="12" name="组合 11"/>
          <p:cNvGrpSpPr/>
          <p:nvPr/>
        </p:nvGrpSpPr>
        <p:grpSpPr>
          <a:xfrm>
            <a:off x="954350" y="2275614"/>
            <a:ext cx="2883503" cy="2430644"/>
            <a:chOff x="6631207" y="1208729"/>
            <a:chExt cx="2583154" cy="2146067"/>
          </a:xfrm>
        </p:grpSpPr>
        <p:pic>
          <p:nvPicPr>
            <p:cNvPr id="15" name="图片 14"/>
            <p:cNvPicPr>
              <a:picLocks noChangeAspect="1"/>
            </p:cNvPicPr>
            <p:nvPr/>
          </p:nvPicPr>
          <p:blipFill>
            <a:blip r:embed="rId4"/>
            <a:stretch>
              <a:fillRect/>
            </a:stretch>
          </p:blipFill>
          <p:spPr>
            <a:xfrm>
              <a:off x="6631207" y="1866900"/>
              <a:ext cx="2583154" cy="1487896"/>
            </a:xfrm>
            <a:prstGeom prst="rect">
              <a:avLst/>
            </a:prstGeom>
          </p:spPr>
        </p:pic>
        <p:sp>
          <p:nvSpPr>
            <p:cNvPr id="16" name="文本框 15"/>
            <p:cNvSpPr txBox="1"/>
            <p:nvPr/>
          </p:nvSpPr>
          <p:spPr>
            <a:xfrm>
              <a:off x="6814080" y="1208729"/>
              <a:ext cx="2217406" cy="448375"/>
            </a:xfrm>
            <a:prstGeom prst="rect">
              <a:avLst/>
            </a:prstGeom>
            <a:noFill/>
          </p:spPr>
          <p:txBody>
            <a:bodyPr wrap="square" rtlCol="0">
              <a:spAutoFit/>
            </a:bodyPr>
            <a:lstStyle/>
            <a:p>
              <a:pPr algn="ctr"/>
              <a:r>
                <a:rPr lang="en-US" altLang="zh-CN" sz="1350" dirty="0" smtClean="0"/>
                <a:t>KineoGraph/IncGraph</a:t>
              </a:r>
            </a:p>
            <a:p>
              <a:pPr algn="ctr"/>
              <a:r>
                <a:rPr lang="zh-CN" altLang="en-US" sz="1350" dirty="0" smtClean="0"/>
                <a:t>增量</a:t>
              </a:r>
              <a:r>
                <a:rPr lang="zh-CN" altLang="en-US" sz="1350" dirty="0"/>
                <a:t>图计算系统</a:t>
              </a:r>
            </a:p>
          </p:txBody>
        </p:sp>
      </p:grpSp>
      <p:grpSp>
        <p:nvGrpSpPr>
          <p:cNvPr id="17" name="组合 16"/>
          <p:cNvGrpSpPr/>
          <p:nvPr/>
        </p:nvGrpSpPr>
        <p:grpSpPr>
          <a:xfrm>
            <a:off x="5354697" y="2355553"/>
            <a:ext cx="2532003" cy="2270768"/>
            <a:chOff x="9713459" y="1076615"/>
            <a:chExt cx="1740909" cy="2035805"/>
          </a:xfrm>
        </p:grpSpPr>
        <p:pic>
          <p:nvPicPr>
            <p:cNvPr id="18" name="图片 17"/>
            <p:cNvPicPr>
              <a:picLocks noChangeAspect="1"/>
            </p:cNvPicPr>
            <p:nvPr/>
          </p:nvPicPr>
          <p:blipFill rotWithShape="1">
            <a:blip r:embed="rId5"/>
            <a:srcRect b="9488"/>
            <a:stretch/>
          </p:blipFill>
          <p:spPr>
            <a:xfrm>
              <a:off x="9713459" y="1744929"/>
              <a:ext cx="1740909" cy="1367491"/>
            </a:xfrm>
            <a:prstGeom prst="rect">
              <a:avLst/>
            </a:prstGeom>
          </p:spPr>
        </p:pic>
        <p:sp>
          <p:nvSpPr>
            <p:cNvPr id="19" name="文本框 18"/>
            <p:cNvSpPr txBox="1"/>
            <p:nvPr/>
          </p:nvSpPr>
          <p:spPr>
            <a:xfrm>
              <a:off x="9822516" y="1076615"/>
              <a:ext cx="1522794" cy="455284"/>
            </a:xfrm>
            <a:prstGeom prst="rect">
              <a:avLst/>
            </a:prstGeom>
            <a:noFill/>
          </p:spPr>
          <p:txBody>
            <a:bodyPr wrap="square" rtlCol="0">
              <a:spAutoFit/>
            </a:bodyPr>
            <a:lstStyle/>
            <a:p>
              <a:pPr algn="ctr"/>
              <a:r>
                <a:rPr lang="en-US" altLang="zh-CN" sz="1350" dirty="0"/>
                <a:t>SpecGraph</a:t>
              </a:r>
            </a:p>
            <a:p>
              <a:pPr algn="ctr"/>
              <a:r>
                <a:rPr lang="zh-CN" altLang="en-US" sz="1350" dirty="0"/>
                <a:t>并发</a:t>
              </a:r>
              <a:r>
                <a:rPr lang="zh-CN" altLang="en-US" sz="1350" dirty="0" smtClean="0"/>
                <a:t>更新图</a:t>
              </a:r>
              <a:r>
                <a:rPr lang="zh-CN" altLang="en-US" sz="1350" dirty="0"/>
                <a:t>计算系统</a:t>
              </a:r>
            </a:p>
          </p:txBody>
        </p:sp>
      </p:grpSp>
      <p:sp>
        <p:nvSpPr>
          <p:cNvPr id="20" name="圆角矩形标注 19"/>
          <p:cNvSpPr/>
          <p:nvPr/>
        </p:nvSpPr>
        <p:spPr>
          <a:xfrm>
            <a:off x="4321172" y="1452719"/>
            <a:ext cx="3824972" cy="928688"/>
          </a:xfrm>
          <a:prstGeom prst="wedgeRoundRectCallout">
            <a:avLst>
              <a:gd name="adj1" fmla="val -56465"/>
              <a:gd name="adj2" fmla="val 82500"/>
              <a:gd name="adj3" fmla="val 16667"/>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altLang="zh-CN" sz="1350" dirty="0" smtClean="0"/>
              <a:t>KineoGraph/IncGraph</a:t>
            </a:r>
            <a:r>
              <a:rPr lang="zh-CN" altLang="en-US" sz="1350" dirty="0" smtClean="0"/>
              <a:t>采用</a:t>
            </a:r>
            <a:r>
              <a:rPr lang="zh-CN" altLang="en-US" sz="1350" b="1" dirty="0" smtClean="0"/>
              <a:t>串行更新</a:t>
            </a:r>
            <a:r>
              <a:rPr lang="zh-CN" altLang="en-US" sz="1350" dirty="0" smtClean="0"/>
              <a:t>的方式，更新速度较慢，无法适应大图数据处理需求；</a:t>
            </a:r>
            <a:r>
              <a:rPr lang="en-US" altLang="zh-CN" sz="1350" dirty="0" smtClean="0"/>
              <a:t>SpecGraph</a:t>
            </a:r>
            <a:r>
              <a:rPr lang="zh-CN" altLang="en-US" sz="1350" dirty="0" smtClean="0"/>
              <a:t>假设图更新与图当前状态无关，模型的</a:t>
            </a:r>
            <a:r>
              <a:rPr lang="zh-CN" altLang="en-US" sz="1350" b="1" dirty="0" smtClean="0"/>
              <a:t>表达能力有限</a:t>
            </a:r>
            <a:r>
              <a:rPr lang="zh-CN" altLang="en-US" sz="1350" dirty="0" smtClean="0"/>
              <a:t>。</a:t>
            </a:r>
            <a:endParaRPr lang="zh-CN" altLang="en-US" sz="1350" dirty="0"/>
          </a:p>
        </p:txBody>
      </p:sp>
      <p:sp>
        <p:nvSpPr>
          <p:cNvPr id="9" name="矩形 8"/>
          <p:cNvSpPr/>
          <p:nvPr/>
        </p:nvSpPr>
        <p:spPr>
          <a:xfrm>
            <a:off x="130737" y="4642595"/>
            <a:ext cx="8380870" cy="2247795"/>
          </a:xfrm>
          <a:prstGeom prst="rect">
            <a:avLst/>
          </a:prstGeom>
        </p:spPr>
        <p:txBody>
          <a:bodyPr wrap="square">
            <a:spAutoFit/>
          </a:bodyPr>
          <a:lstStyle/>
          <a:p>
            <a:pPr lvl="0" algn="just">
              <a:lnSpc>
                <a:spcPct val="115000"/>
              </a:lnSpc>
              <a:spcBef>
                <a:spcPts val="400"/>
              </a:spcBef>
              <a:spcAft>
                <a:spcPts val="0"/>
              </a:spcAft>
            </a:pPr>
            <a:r>
              <a:rPr lang="en-US" altLang="zh-CN" sz="1600" dirty="0"/>
              <a:t>[1</a:t>
            </a:r>
            <a:r>
              <a:rPr lang="en-US" altLang="zh-CN" sz="1600" dirty="0" smtClean="0"/>
              <a:t>] Cheng </a:t>
            </a:r>
            <a:r>
              <a:rPr lang="en-US" altLang="zh-CN" sz="1600" dirty="0"/>
              <a:t>R, Hong J, </a:t>
            </a:r>
            <a:r>
              <a:rPr lang="en-US" altLang="zh-CN" sz="1600" dirty="0" err="1"/>
              <a:t>Kyrola</a:t>
            </a:r>
            <a:r>
              <a:rPr lang="en-US" altLang="zh-CN" sz="1600" dirty="0"/>
              <a:t> A, et al. </a:t>
            </a:r>
            <a:r>
              <a:rPr lang="en-US" altLang="zh-CN" sz="1600" dirty="0" err="1"/>
              <a:t>Kineograph</a:t>
            </a:r>
            <a:r>
              <a:rPr lang="en-US" altLang="zh-CN" sz="1600" dirty="0"/>
              <a:t>: taking the pulse of a fast-changing and connected world[C]//Proceedings of the 7th ACM </a:t>
            </a:r>
            <a:r>
              <a:rPr lang="en-US" altLang="zh-CN" sz="1600" dirty="0" err="1"/>
              <a:t>european</a:t>
            </a:r>
            <a:r>
              <a:rPr lang="en-US" altLang="zh-CN" sz="1600" dirty="0"/>
              <a:t> conference on Computer Systems. ACM, 2012: 85-98</a:t>
            </a:r>
            <a:r>
              <a:rPr lang="en-US" altLang="zh-CN" sz="1600" dirty="0" smtClean="0"/>
              <a:t>.</a:t>
            </a:r>
          </a:p>
          <a:p>
            <a:pPr algn="just">
              <a:lnSpc>
                <a:spcPct val="115000"/>
              </a:lnSpc>
              <a:spcBef>
                <a:spcPts val="400"/>
              </a:spcBef>
            </a:pPr>
            <a:r>
              <a:rPr lang="en-US" altLang="zh-CN" sz="1600" dirty="0" smtClean="0"/>
              <a:t>[2]</a:t>
            </a:r>
            <a:r>
              <a:rPr lang="zh-CN" altLang="zh-CN" sz="1600" dirty="0"/>
              <a:t>申林</a:t>
            </a:r>
            <a:r>
              <a:rPr lang="en-US" altLang="zh-CN" sz="1600" dirty="0"/>
              <a:t>,</a:t>
            </a:r>
            <a:r>
              <a:rPr lang="zh-CN" altLang="zh-CN" sz="1600" dirty="0"/>
              <a:t>薛继龙</a:t>
            </a:r>
            <a:r>
              <a:rPr lang="en-US" altLang="zh-CN" sz="1600" dirty="0"/>
              <a:t>,</a:t>
            </a:r>
            <a:r>
              <a:rPr lang="zh-CN" altLang="zh-CN" sz="1600" dirty="0"/>
              <a:t>曲直</a:t>
            </a:r>
            <a:r>
              <a:rPr lang="en-US" altLang="zh-CN" sz="1600" dirty="0"/>
              <a:t>,</a:t>
            </a:r>
            <a:r>
              <a:rPr lang="zh-CN" altLang="zh-CN" sz="1600" dirty="0"/>
              <a:t>杨智</a:t>
            </a:r>
            <a:r>
              <a:rPr lang="en-US" altLang="zh-CN" sz="1600" dirty="0"/>
              <a:t>,</a:t>
            </a:r>
            <a:r>
              <a:rPr lang="zh-CN" altLang="zh-CN" sz="1600" dirty="0"/>
              <a:t>代亚非</a:t>
            </a:r>
            <a:r>
              <a:rPr lang="en-US" altLang="zh-CN" sz="1600" dirty="0"/>
              <a:t>. IncGraph:</a:t>
            </a:r>
            <a:r>
              <a:rPr lang="zh-CN" altLang="zh-CN" sz="1600" dirty="0"/>
              <a:t>支持实时计算的大规模增量图处理系统</a:t>
            </a:r>
            <a:r>
              <a:rPr lang="en-US" altLang="zh-CN" sz="1600" dirty="0"/>
              <a:t>[J]. </a:t>
            </a:r>
            <a:r>
              <a:rPr lang="zh-CN" altLang="zh-CN" sz="1600" dirty="0"/>
              <a:t>计算机科学与探索</a:t>
            </a:r>
            <a:r>
              <a:rPr lang="en-US" altLang="zh-CN" sz="1600" dirty="0"/>
              <a:t>,2013,12:1083-1092.</a:t>
            </a:r>
            <a:endParaRPr lang="zh-CN" altLang="zh-CN" sz="1600" dirty="0"/>
          </a:p>
          <a:p>
            <a:pPr lvl="0" algn="just">
              <a:lnSpc>
                <a:spcPct val="115000"/>
              </a:lnSpc>
              <a:spcBef>
                <a:spcPts val="400"/>
              </a:spcBef>
              <a:spcAft>
                <a:spcPts val="0"/>
              </a:spcAft>
            </a:pPr>
            <a:r>
              <a:rPr lang="en-US" altLang="zh-CN" sz="1600" dirty="0" smtClean="0"/>
              <a:t>[3]</a:t>
            </a:r>
            <a:r>
              <a:rPr lang="zh-CN" altLang="zh-CN" sz="1600" dirty="0"/>
              <a:t>景年强</a:t>
            </a:r>
            <a:r>
              <a:rPr lang="en-US" altLang="zh-CN" sz="1600" dirty="0"/>
              <a:t>,</a:t>
            </a:r>
            <a:r>
              <a:rPr lang="zh-CN" altLang="zh-CN" sz="1600" dirty="0"/>
              <a:t>薛继龙</a:t>
            </a:r>
            <a:r>
              <a:rPr lang="en-US" altLang="zh-CN" sz="1600" dirty="0"/>
              <a:t>,</a:t>
            </a:r>
            <a:r>
              <a:rPr lang="zh-CN" altLang="zh-CN" sz="1600" dirty="0"/>
              <a:t>曲直</a:t>
            </a:r>
            <a:r>
              <a:rPr lang="en-US" altLang="zh-CN" sz="1600" dirty="0"/>
              <a:t>,</a:t>
            </a:r>
            <a:r>
              <a:rPr lang="zh-CN" altLang="zh-CN" sz="1600" dirty="0"/>
              <a:t>杨智</a:t>
            </a:r>
            <a:r>
              <a:rPr lang="en-US" altLang="zh-CN" sz="1600" dirty="0"/>
              <a:t>,</a:t>
            </a:r>
            <a:r>
              <a:rPr lang="zh-CN" altLang="zh-CN" sz="1600" dirty="0"/>
              <a:t>代亚非</a:t>
            </a:r>
            <a:r>
              <a:rPr lang="en-US" altLang="zh-CN" sz="1600" dirty="0"/>
              <a:t>. SpecGraph:</a:t>
            </a:r>
            <a:r>
              <a:rPr lang="zh-CN" altLang="zh-CN" sz="1600" dirty="0"/>
              <a:t>基于并发更新的分布式实时图计算模型</a:t>
            </a:r>
            <a:r>
              <a:rPr lang="en-US" altLang="zh-CN" sz="1600" dirty="0"/>
              <a:t>[J]. </a:t>
            </a:r>
            <a:r>
              <a:rPr lang="zh-CN" altLang="zh-CN" sz="1600" dirty="0"/>
              <a:t>计算机研究与发展</a:t>
            </a:r>
            <a:r>
              <a:rPr lang="en-US" altLang="zh-CN" sz="1600" dirty="0"/>
              <a:t>,2014,(S1):155-160.</a:t>
            </a:r>
            <a:endParaRPr lang="zh-CN" altLang="zh-CN" sz="1600" dirty="0"/>
          </a:p>
        </p:txBody>
      </p:sp>
    </p:spTree>
    <p:custDataLst>
      <p:tags r:id="rId1"/>
    </p:custDataLst>
    <p:extLst>
      <p:ext uri="{BB962C8B-B14F-4D97-AF65-F5344CB8AC3E}">
        <p14:creationId xmlns:p14="http://schemas.microsoft.com/office/powerpoint/2010/main" val="514334093"/>
      </p:ext>
    </p:extLst>
  </p:cSld>
  <p:clrMapOvr>
    <a:masterClrMapping/>
  </p:clrMapOvr>
  <mc:AlternateContent xmlns:mc="http://schemas.openxmlformats.org/markup-compatibility/2006" xmlns:p14="http://schemas.microsoft.com/office/powerpoint/2010/main">
    <mc:Choice Requires="p14">
      <p:transition spd="slow" p14:dur="2000" advTm="49846"/>
    </mc:Choice>
    <mc:Fallback xmlns="">
      <p:transition spd="slow" advTm="498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39342"/>
            <a:ext cx="7886700" cy="649326"/>
          </a:xfrm>
        </p:spPr>
        <p:txBody>
          <a:bodyPr>
            <a:normAutofit fontScale="90000"/>
          </a:bodyPr>
          <a:lstStyle/>
          <a:p>
            <a:r>
              <a:rPr lang="zh-CN" altLang="en-US" dirty="0"/>
              <a:t>二</a:t>
            </a:r>
            <a:r>
              <a:rPr lang="zh-CN" altLang="en-US" dirty="0" smtClean="0"/>
              <a:t>、研究</a:t>
            </a:r>
            <a:r>
              <a:rPr lang="zh-CN" altLang="en-US" dirty="0"/>
              <a:t>目标</a:t>
            </a:r>
            <a:endParaRPr lang="zh-CN" altLang="en-US" sz="2100" dirty="0"/>
          </a:p>
        </p:txBody>
      </p:sp>
      <p:grpSp>
        <p:nvGrpSpPr>
          <p:cNvPr id="9" name="组合 8"/>
          <p:cNvGrpSpPr/>
          <p:nvPr/>
        </p:nvGrpSpPr>
        <p:grpSpPr>
          <a:xfrm>
            <a:off x="2369369" y="1854915"/>
            <a:ext cx="2239239" cy="1518434"/>
            <a:chOff x="4365657" y="1429822"/>
            <a:chExt cx="2985652" cy="2024578"/>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5657" y="1804988"/>
              <a:ext cx="2985652" cy="1649412"/>
            </a:xfrm>
            <a:prstGeom prst="rect">
              <a:avLst/>
            </a:prstGeom>
          </p:spPr>
        </p:pic>
        <p:sp>
          <p:nvSpPr>
            <p:cNvPr id="12" name="文本框 11"/>
            <p:cNvSpPr txBox="1"/>
            <p:nvPr/>
          </p:nvSpPr>
          <p:spPr>
            <a:xfrm>
              <a:off x="5083784" y="1429822"/>
              <a:ext cx="1549400" cy="400109"/>
            </a:xfrm>
            <a:prstGeom prst="rect">
              <a:avLst/>
            </a:prstGeom>
            <a:noFill/>
          </p:spPr>
          <p:txBody>
            <a:bodyPr wrap="square" rtlCol="0">
              <a:spAutoFit/>
            </a:bodyPr>
            <a:lstStyle/>
            <a:p>
              <a:r>
                <a:rPr lang="zh-CN" altLang="en-US" sz="1350" dirty="0"/>
                <a:t>采样 </a:t>
              </a:r>
              <a:r>
                <a:rPr lang="en-US" altLang="zh-CN" sz="1350" dirty="0"/>
                <a:t>&amp; </a:t>
              </a:r>
              <a:r>
                <a:rPr lang="zh-CN" altLang="en-US" sz="1350" dirty="0"/>
                <a:t>概要</a:t>
              </a:r>
            </a:p>
          </p:txBody>
        </p:sp>
      </p:grpSp>
      <p:grpSp>
        <p:nvGrpSpPr>
          <p:cNvPr id="13" name="组合 12"/>
          <p:cNvGrpSpPr/>
          <p:nvPr/>
        </p:nvGrpSpPr>
        <p:grpSpPr>
          <a:xfrm>
            <a:off x="161925" y="1815316"/>
            <a:ext cx="1944906" cy="1632734"/>
            <a:chOff x="1168608" y="1429822"/>
            <a:chExt cx="2593208" cy="2176978"/>
          </a:xfrm>
        </p:grpSpPr>
        <p:pic>
          <p:nvPicPr>
            <p:cNvPr id="14" name="图片 13"/>
            <p:cNvPicPr>
              <a:picLocks noChangeAspect="1"/>
            </p:cNvPicPr>
            <p:nvPr/>
          </p:nvPicPr>
          <p:blipFill>
            <a:blip r:embed="rId4"/>
            <a:stretch>
              <a:fillRect/>
            </a:stretch>
          </p:blipFill>
          <p:spPr>
            <a:xfrm>
              <a:off x="1168608" y="1804988"/>
              <a:ext cx="2593208" cy="1801812"/>
            </a:xfrm>
            <a:prstGeom prst="rect">
              <a:avLst/>
            </a:prstGeom>
          </p:spPr>
        </p:pic>
        <p:sp>
          <p:nvSpPr>
            <p:cNvPr id="15" name="文本框 14"/>
            <p:cNvSpPr txBox="1"/>
            <p:nvPr/>
          </p:nvSpPr>
          <p:spPr>
            <a:xfrm>
              <a:off x="1796779" y="1429822"/>
              <a:ext cx="1549400" cy="400109"/>
            </a:xfrm>
            <a:prstGeom prst="rect">
              <a:avLst/>
            </a:prstGeom>
            <a:noFill/>
          </p:spPr>
          <p:txBody>
            <a:bodyPr wrap="square" rtlCol="0">
              <a:spAutoFit/>
            </a:bodyPr>
            <a:lstStyle/>
            <a:p>
              <a:pPr algn="ctr"/>
              <a:r>
                <a:rPr lang="en-US" altLang="zh-CN" sz="1350" dirty="0"/>
                <a:t>BSP</a:t>
              </a:r>
              <a:r>
                <a:rPr lang="zh-CN" altLang="en-US" sz="1350" dirty="0"/>
                <a:t>模型</a:t>
              </a:r>
            </a:p>
          </p:txBody>
        </p:sp>
      </p:grpSp>
      <p:grpSp>
        <p:nvGrpSpPr>
          <p:cNvPr id="16" name="组合 15"/>
          <p:cNvGrpSpPr/>
          <p:nvPr/>
        </p:nvGrpSpPr>
        <p:grpSpPr>
          <a:xfrm>
            <a:off x="4973407" y="1678026"/>
            <a:ext cx="1937366" cy="1695325"/>
            <a:chOff x="6631207" y="1094363"/>
            <a:chExt cx="2583154" cy="2260433"/>
          </a:xfrm>
        </p:grpSpPr>
        <p:pic>
          <p:nvPicPr>
            <p:cNvPr id="17" name="图片 16"/>
            <p:cNvPicPr>
              <a:picLocks noChangeAspect="1"/>
            </p:cNvPicPr>
            <p:nvPr/>
          </p:nvPicPr>
          <p:blipFill>
            <a:blip r:embed="rId5"/>
            <a:stretch>
              <a:fillRect/>
            </a:stretch>
          </p:blipFill>
          <p:spPr>
            <a:xfrm>
              <a:off x="6631207" y="1866900"/>
              <a:ext cx="2583154" cy="1487896"/>
            </a:xfrm>
            <a:prstGeom prst="rect">
              <a:avLst/>
            </a:prstGeom>
          </p:spPr>
        </p:pic>
        <p:sp>
          <p:nvSpPr>
            <p:cNvPr id="18" name="文本框 17"/>
            <p:cNvSpPr txBox="1"/>
            <p:nvPr/>
          </p:nvSpPr>
          <p:spPr>
            <a:xfrm>
              <a:off x="6631207" y="1094363"/>
              <a:ext cx="2363955" cy="677108"/>
            </a:xfrm>
            <a:prstGeom prst="rect">
              <a:avLst/>
            </a:prstGeom>
            <a:noFill/>
          </p:spPr>
          <p:txBody>
            <a:bodyPr wrap="square" rtlCol="0">
              <a:spAutoFit/>
            </a:bodyPr>
            <a:lstStyle/>
            <a:p>
              <a:pPr algn="ctr"/>
              <a:r>
                <a:rPr lang="en-US" altLang="zh-CN" sz="1350" dirty="0"/>
                <a:t>KineoGraph/IncGraph</a:t>
              </a:r>
              <a:r>
                <a:rPr lang="zh-CN" altLang="en-US" sz="1350" dirty="0"/>
                <a:t>增量图计算系统</a:t>
              </a:r>
            </a:p>
          </p:txBody>
        </p:sp>
      </p:grpSp>
      <p:grpSp>
        <p:nvGrpSpPr>
          <p:cNvPr id="19" name="组合 18"/>
          <p:cNvGrpSpPr/>
          <p:nvPr/>
        </p:nvGrpSpPr>
        <p:grpSpPr>
          <a:xfrm>
            <a:off x="7285097" y="1577618"/>
            <a:ext cx="1305682" cy="1721450"/>
            <a:chOff x="9713459" y="960487"/>
            <a:chExt cx="1740909" cy="2295267"/>
          </a:xfrm>
        </p:grpSpPr>
        <p:pic>
          <p:nvPicPr>
            <p:cNvPr id="20" name="图片 19"/>
            <p:cNvPicPr>
              <a:picLocks noChangeAspect="1"/>
            </p:cNvPicPr>
            <p:nvPr/>
          </p:nvPicPr>
          <p:blipFill>
            <a:blip r:embed="rId6"/>
            <a:stretch>
              <a:fillRect/>
            </a:stretch>
          </p:blipFill>
          <p:spPr>
            <a:xfrm>
              <a:off x="9713459" y="1828631"/>
              <a:ext cx="1740909" cy="1427123"/>
            </a:xfrm>
            <a:prstGeom prst="rect">
              <a:avLst/>
            </a:prstGeom>
          </p:spPr>
        </p:pic>
        <p:sp>
          <p:nvSpPr>
            <p:cNvPr id="21" name="文本框 20"/>
            <p:cNvSpPr txBox="1"/>
            <p:nvPr/>
          </p:nvSpPr>
          <p:spPr>
            <a:xfrm>
              <a:off x="9810967" y="960487"/>
              <a:ext cx="1522794" cy="954108"/>
            </a:xfrm>
            <a:prstGeom prst="rect">
              <a:avLst/>
            </a:prstGeom>
            <a:noFill/>
          </p:spPr>
          <p:txBody>
            <a:bodyPr wrap="square" rtlCol="0">
              <a:spAutoFit/>
            </a:bodyPr>
            <a:lstStyle/>
            <a:p>
              <a:pPr algn="ctr"/>
              <a:r>
                <a:rPr lang="en-US" altLang="zh-CN" sz="1350" dirty="0"/>
                <a:t>SpecGraph</a:t>
              </a:r>
            </a:p>
            <a:p>
              <a:pPr algn="ctr"/>
              <a:r>
                <a:rPr lang="zh-CN" altLang="en-US" sz="1350" dirty="0"/>
                <a:t>并发更新</a:t>
              </a:r>
              <a:endParaRPr lang="en-US" altLang="zh-CN" sz="1350" dirty="0"/>
            </a:p>
            <a:p>
              <a:pPr algn="ctr"/>
              <a:r>
                <a:rPr lang="zh-CN" altLang="en-US" sz="1350" dirty="0"/>
                <a:t>图计算系统</a:t>
              </a:r>
            </a:p>
          </p:txBody>
        </p:sp>
      </p:grpSp>
      <p:sp>
        <p:nvSpPr>
          <p:cNvPr id="22" name="文本框 21"/>
          <p:cNvSpPr txBox="1"/>
          <p:nvPr/>
        </p:nvSpPr>
        <p:spPr>
          <a:xfrm>
            <a:off x="257175" y="3609975"/>
            <a:ext cx="1849656" cy="300082"/>
          </a:xfrm>
          <a:prstGeom prst="rect">
            <a:avLst/>
          </a:prstGeom>
          <a:noFill/>
        </p:spPr>
        <p:txBody>
          <a:bodyPr wrap="square" rtlCol="0">
            <a:spAutoFit/>
          </a:bodyPr>
          <a:lstStyle/>
          <a:p>
            <a:r>
              <a:rPr lang="zh-CN" altLang="en-US" sz="1350" b="1" dirty="0"/>
              <a:t>等待周期长</a:t>
            </a:r>
            <a:endParaRPr lang="zh-CN" altLang="en-US" sz="1350" dirty="0"/>
          </a:p>
        </p:txBody>
      </p:sp>
      <p:sp>
        <p:nvSpPr>
          <p:cNvPr id="24" name="文本框 23"/>
          <p:cNvSpPr txBox="1"/>
          <p:nvPr/>
        </p:nvSpPr>
        <p:spPr>
          <a:xfrm>
            <a:off x="2758951" y="3609975"/>
            <a:ext cx="1849656" cy="300082"/>
          </a:xfrm>
          <a:prstGeom prst="rect">
            <a:avLst/>
          </a:prstGeom>
          <a:noFill/>
        </p:spPr>
        <p:txBody>
          <a:bodyPr wrap="square" rtlCol="0">
            <a:spAutoFit/>
          </a:bodyPr>
          <a:lstStyle/>
          <a:p>
            <a:r>
              <a:rPr lang="zh-CN" altLang="en-US" sz="1350" b="1" dirty="0"/>
              <a:t>准确率低</a:t>
            </a:r>
            <a:endParaRPr lang="zh-CN" altLang="en-US" sz="1350" dirty="0"/>
          </a:p>
        </p:txBody>
      </p:sp>
      <p:sp>
        <p:nvSpPr>
          <p:cNvPr id="25" name="文本框 24"/>
          <p:cNvSpPr txBox="1"/>
          <p:nvPr/>
        </p:nvSpPr>
        <p:spPr>
          <a:xfrm>
            <a:off x="5545778" y="3609976"/>
            <a:ext cx="1001913" cy="300082"/>
          </a:xfrm>
          <a:prstGeom prst="rect">
            <a:avLst/>
          </a:prstGeom>
          <a:noFill/>
        </p:spPr>
        <p:txBody>
          <a:bodyPr wrap="square" rtlCol="0">
            <a:spAutoFit/>
          </a:bodyPr>
          <a:lstStyle/>
          <a:p>
            <a:r>
              <a:rPr lang="zh-CN" altLang="en-US" sz="1350" b="1" dirty="0"/>
              <a:t>串行更新</a:t>
            </a:r>
            <a:endParaRPr lang="zh-CN" altLang="en-US" sz="1350" dirty="0"/>
          </a:p>
        </p:txBody>
      </p:sp>
      <p:sp>
        <p:nvSpPr>
          <p:cNvPr id="26" name="文本框 25"/>
          <p:cNvSpPr txBox="1"/>
          <p:nvPr/>
        </p:nvSpPr>
        <p:spPr>
          <a:xfrm>
            <a:off x="7484865" y="3609976"/>
            <a:ext cx="1105915" cy="300082"/>
          </a:xfrm>
          <a:prstGeom prst="rect">
            <a:avLst/>
          </a:prstGeom>
          <a:noFill/>
        </p:spPr>
        <p:txBody>
          <a:bodyPr wrap="square" rtlCol="0">
            <a:spAutoFit/>
          </a:bodyPr>
          <a:lstStyle/>
          <a:p>
            <a:r>
              <a:rPr lang="zh-CN" altLang="en-US" sz="1350" b="1" dirty="0"/>
              <a:t>表达能力差</a:t>
            </a:r>
            <a:endParaRPr lang="zh-CN" altLang="en-US" sz="1350" dirty="0"/>
          </a:p>
        </p:txBody>
      </p:sp>
      <mc:AlternateContent xmlns:mc="http://schemas.openxmlformats.org/markup-compatibility/2006" xmlns:a14="http://schemas.microsoft.com/office/drawing/2010/main">
        <mc:Choice Requires="a14">
          <p:sp>
            <p:nvSpPr>
              <p:cNvPr id="27" name="文本框 26"/>
              <p:cNvSpPr txBox="1"/>
              <p:nvPr/>
            </p:nvSpPr>
            <p:spPr>
              <a:xfrm>
                <a:off x="2369369" y="4377198"/>
                <a:ext cx="4639540" cy="1131079"/>
              </a:xfrm>
              <a:prstGeom prst="rect">
                <a:avLst/>
              </a:prstGeom>
              <a:noFill/>
            </p:spPr>
            <p:txBody>
              <a:bodyPr wrap="square" rtlCol="0">
                <a:spAutoFit/>
              </a:bodyPr>
              <a:lstStyle/>
              <a:p>
                <a:r>
                  <a:rPr lang="zh-CN" altLang="en-US" sz="1350" dirty="0"/>
                  <a:t>构建面向</a:t>
                </a:r>
                <a:r>
                  <a:rPr lang="zh-CN" altLang="en-US" sz="1350" b="1" dirty="0"/>
                  <a:t>流式图数据</a:t>
                </a:r>
                <a:r>
                  <a:rPr lang="zh-CN" altLang="en-US" sz="1350" dirty="0"/>
                  <a:t>的</a:t>
                </a:r>
                <a:r>
                  <a:rPr lang="zh-CN" altLang="en-US" sz="1350" b="1" dirty="0"/>
                  <a:t>精准计算</a:t>
                </a:r>
                <a:r>
                  <a:rPr lang="zh-CN" altLang="en-US" sz="1350" dirty="0"/>
                  <a:t>的</a:t>
                </a:r>
                <a:r>
                  <a:rPr lang="zh-CN" altLang="en-US" sz="1350" b="1" dirty="0"/>
                  <a:t>实时图计算</a:t>
                </a:r>
                <a:r>
                  <a:rPr lang="zh-CN" altLang="en-US" sz="1350" dirty="0"/>
                  <a:t>系统</a:t>
                </a:r>
                <a:endParaRPr lang="en-US" altLang="zh-CN" sz="1350" dirty="0"/>
              </a:p>
              <a:p>
                <a:pPr marL="214308" indent="-214308">
                  <a:buFont typeface="Wingdings" panose="05000000000000000000" pitchFamily="2" charset="2"/>
                  <a:buChar char="ü"/>
                </a:pPr>
                <a:r>
                  <a:rPr lang="zh-CN" altLang="en-US" sz="1350" dirty="0"/>
                  <a:t>满足实时计算要求 </a:t>
                </a:r>
                <a:r>
                  <a:rPr lang="en-US" altLang="zh-CN" sz="1350" dirty="0"/>
                  <a:t>(&lt;20ms)</a:t>
                </a:r>
              </a:p>
              <a:p>
                <a:pPr marL="214308" indent="-214308">
                  <a:buFont typeface="Wingdings" panose="05000000000000000000" pitchFamily="2" charset="2"/>
                  <a:buChar char="ü"/>
                </a:pPr>
                <a:r>
                  <a:rPr lang="zh-CN" altLang="en-US" sz="1350" dirty="0"/>
                  <a:t>有较高的准确率 </a:t>
                </a:r>
                <a:r>
                  <a:rPr lang="en-US" altLang="zh-CN" sz="1350" dirty="0"/>
                  <a:t>(&gt;99%)</a:t>
                </a:r>
              </a:p>
              <a:p>
                <a:pPr marL="214308" indent="-214308">
                  <a:buFont typeface="Wingdings" panose="05000000000000000000" pitchFamily="2" charset="2"/>
                  <a:buChar char="ü"/>
                </a:pPr>
                <a:r>
                  <a:rPr lang="zh-CN" altLang="en-US" sz="1350" dirty="0"/>
                  <a:t>采用并行更新方式 </a:t>
                </a:r>
                <a:endParaRPr lang="en-US" altLang="zh-CN" sz="1350" dirty="0"/>
              </a:p>
              <a:p>
                <a:pPr marL="214308" indent="-214308">
                  <a:buFont typeface="Wingdings" panose="05000000000000000000" pitchFamily="2" charset="2"/>
                  <a:buChar char="ü"/>
                </a:pPr>
                <a:r>
                  <a:rPr lang="zh-CN" altLang="en-US" sz="1350" dirty="0"/>
                  <a:t>表达能力强</a:t>
                </a:r>
                <a:r>
                  <a:rPr lang="en-US" altLang="zh-CN" sz="1350" dirty="0"/>
                  <a:t>(</a:t>
                </a:r>
                <a14:m>
                  <m:oMath xmlns:m="http://schemas.openxmlformats.org/officeDocument/2006/math">
                    <m:r>
                      <a:rPr lang="en-US" altLang="zh-CN" sz="1350" i="1">
                        <a:latin typeface="Cambria Math" panose="02040503050406030204" pitchFamily="18" charset="0"/>
                        <a:ea typeface="Cambria Math" panose="02040503050406030204" pitchFamily="18" charset="0"/>
                      </a:rPr>
                      <m:t>≈</m:t>
                    </m:r>
                  </m:oMath>
                </a14:m>
                <a:r>
                  <a:rPr lang="en-US" altLang="zh-CN" sz="1350" dirty="0"/>
                  <a:t>VC</a:t>
                </a:r>
                <a:r>
                  <a:rPr lang="zh-CN" altLang="en-US" sz="1350" dirty="0"/>
                  <a:t>模型表达能力</a:t>
                </a:r>
                <a:r>
                  <a:rPr lang="en-US" altLang="zh-CN" sz="1350" dirty="0"/>
                  <a:t>)</a:t>
                </a:r>
                <a:endParaRPr lang="zh-CN" altLang="en-US" sz="135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2369369" y="4377198"/>
                <a:ext cx="4639540" cy="1131079"/>
              </a:xfrm>
              <a:prstGeom prst="rect">
                <a:avLst/>
              </a:prstGeom>
              <a:blipFill rotWithShape="0">
                <a:blip r:embed="rId7"/>
                <a:stretch>
                  <a:fillRect l="-394" t="-1613" b="-4839"/>
                </a:stretch>
              </a:blipFill>
            </p:spPr>
            <p:txBody>
              <a:bodyPr/>
              <a:lstStyle/>
              <a:p>
                <a:r>
                  <a:rPr lang="zh-CN" altLang="en-US">
                    <a:noFill/>
                  </a:rPr>
                  <a:t> </a:t>
                </a:r>
              </a:p>
            </p:txBody>
          </p:sp>
        </mc:Fallback>
      </mc:AlternateContent>
      <p:sp>
        <p:nvSpPr>
          <p:cNvPr id="28" name="下箭头 27"/>
          <p:cNvSpPr/>
          <p:nvPr/>
        </p:nvSpPr>
        <p:spPr>
          <a:xfrm rot="17896995">
            <a:off x="1599444" y="3539266"/>
            <a:ext cx="242528" cy="1201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 name="右箭头 28"/>
          <p:cNvSpPr/>
          <p:nvPr/>
        </p:nvSpPr>
        <p:spPr>
          <a:xfrm rot="4344151">
            <a:off x="3321823" y="3954932"/>
            <a:ext cx="467013" cy="29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0" name="右箭头 29"/>
          <p:cNvSpPr/>
          <p:nvPr/>
        </p:nvSpPr>
        <p:spPr>
          <a:xfrm rot="7035158">
            <a:off x="5681336" y="3954932"/>
            <a:ext cx="467013" cy="294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1" name="下箭头 30"/>
          <p:cNvSpPr/>
          <p:nvPr/>
        </p:nvSpPr>
        <p:spPr>
          <a:xfrm rot="4168880">
            <a:off x="6938349" y="3456259"/>
            <a:ext cx="242528" cy="1476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3627346355"/>
      </p:ext>
    </p:extLst>
  </p:cSld>
  <p:clrMapOvr>
    <a:masterClrMapping/>
  </p:clrMapOvr>
  <mc:AlternateContent xmlns:mc="http://schemas.openxmlformats.org/markup-compatibility/2006" xmlns:p14="http://schemas.microsoft.com/office/powerpoint/2010/main">
    <mc:Choice Requires="p14">
      <p:transition spd="slow" p14:dur="2000" advTm="32351"/>
    </mc:Choice>
    <mc:Fallback xmlns="">
      <p:transition spd="slow" advTm="32351"/>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9"/>
</p:tagLst>
</file>

<file path=ppt/tags/tag10.xml><?xml version="1.0" encoding="utf-8"?>
<p:tagLst xmlns:a="http://schemas.openxmlformats.org/drawingml/2006/main" xmlns:r="http://schemas.openxmlformats.org/officeDocument/2006/relationships" xmlns:p="http://schemas.openxmlformats.org/presentationml/2006/main">
  <p:tag name="TIMING" val="|0.6|0.6|1.8|1.5"/>
</p:tagLst>
</file>

<file path=ppt/tags/tag2.xml><?xml version="1.0" encoding="utf-8"?>
<p:tagLst xmlns:a="http://schemas.openxmlformats.org/drawingml/2006/main" xmlns:r="http://schemas.openxmlformats.org/officeDocument/2006/relationships" xmlns:p="http://schemas.openxmlformats.org/presentationml/2006/main">
  <p:tag name="TIMING" val="|34.2"/>
</p:tagLst>
</file>

<file path=ppt/tags/tag3.xml><?xml version="1.0" encoding="utf-8"?>
<p:tagLst xmlns:a="http://schemas.openxmlformats.org/drawingml/2006/main" xmlns:r="http://schemas.openxmlformats.org/officeDocument/2006/relationships" xmlns:p="http://schemas.openxmlformats.org/presentationml/2006/main">
  <p:tag name="TIMING" val="|34.2"/>
</p:tagLst>
</file>

<file path=ppt/tags/tag4.xml><?xml version="1.0" encoding="utf-8"?>
<p:tagLst xmlns:a="http://schemas.openxmlformats.org/drawingml/2006/main" xmlns:r="http://schemas.openxmlformats.org/officeDocument/2006/relationships" xmlns:p="http://schemas.openxmlformats.org/presentationml/2006/main">
  <p:tag name="TIMING" val="|30.3|9.6|2.3|2.8"/>
</p:tagLst>
</file>

<file path=ppt/tags/tag5.xml><?xml version="1.0" encoding="utf-8"?>
<p:tagLst xmlns:a="http://schemas.openxmlformats.org/drawingml/2006/main" xmlns:r="http://schemas.openxmlformats.org/officeDocument/2006/relationships" xmlns:p="http://schemas.openxmlformats.org/presentationml/2006/main">
  <p:tag name="TIMING" val="|30.3|9.6|2.3|2.8"/>
</p:tagLst>
</file>

<file path=ppt/tags/tag6.xml><?xml version="1.0" encoding="utf-8"?>
<p:tagLst xmlns:a="http://schemas.openxmlformats.org/drawingml/2006/main" xmlns:r="http://schemas.openxmlformats.org/officeDocument/2006/relationships" xmlns:p="http://schemas.openxmlformats.org/presentationml/2006/main">
  <p:tag name="TIMING" val="|30.3|9.6|2.3|2.8"/>
</p:tagLst>
</file>

<file path=ppt/tags/tag7.xml><?xml version="1.0" encoding="utf-8"?>
<p:tagLst xmlns:a="http://schemas.openxmlformats.org/drawingml/2006/main" xmlns:r="http://schemas.openxmlformats.org/officeDocument/2006/relationships" xmlns:p="http://schemas.openxmlformats.org/presentationml/2006/main">
  <p:tag name="TIMING" val="|30.3|9.6|2.3|2.8"/>
</p:tagLst>
</file>

<file path=ppt/tags/tag8.xml><?xml version="1.0" encoding="utf-8"?>
<p:tagLst xmlns:a="http://schemas.openxmlformats.org/drawingml/2006/main" xmlns:r="http://schemas.openxmlformats.org/officeDocument/2006/relationships" xmlns:p="http://schemas.openxmlformats.org/presentationml/2006/main">
  <p:tag name="TIMING" val="|11.8|2.9|10.2|0.9|1|0.6"/>
</p:tagLst>
</file>

<file path=ppt/tags/tag9.xml><?xml version="1.0" encoding="utf-8"?>
<p:tagLst xmlns:a="http://schemas.openxmlformats.org/drawingml/2006/main" xmlns:r="http://schemas.openxmlformats.org/officeDocument/2006/relationships" xmlns:p="http://schemas.openxmlformats.org/presentationml/2006/main">
  <p:tag name="TIMING" val="|1.5|2.4|1.1|0.6|0.5|0.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3092</TotalTime>
  <Words>6929</Words>
  <Application>Microsoft Office PowerPoint</Application>
  <PresentationFormat>全屏显示(4:3)</PresentationFormat>
  <Paragraphs>589</Paragraphs>
  <Slides>42</Slides>
  <Notes>41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等线</vt:lpstr>
      <vt:lpstr>等线 Light</vt:lpstr>
      <vt:lpstr>黑体</vt:lpstr>
      <vt:lpstr>宋体</vt:lpstr>
      <vt:lpstr>Arial</vt:lpstr>
      <vt:lpstr>Calibri</vt:lpstr>
      <vt:lpstr>Calibri Light</vt:lpstr>
      <vt:lpstr>Cambria Math</vt:lpstr>
      <vt:lpstr>Times New Roman</vt:lpstr>
      <vt:lpstr>Wingdings</vt:lpstr>
      <vt:lpstr>Office 主题</vt:lpstr>
      <vt:lpstr>Visio</vt:lpstr>
      <vt:lpstr>基于状态更新传播的流式图计算系统设计与实现</vt:lpstr>
      <vt:lpstr>纲要</vt:lpstr>
      <vt:lpstr>一、研究背景与相关工作-图计算框架</vt:lpstr>
      <vt:lpstr>PowerPoint 演示文稿</vt:lpstr>
      <vt:lpstr>PowerPoint 演示文稿</vt:lpstr>
      <vt:lpstr>一、研究背景与相关工作-流处理数据模型</vt:lpstr>
      <vt:lpstr>一、研究背景与相关工作-流处理计算模型</vt:lpstr>
      <vt:lpstr>一、研究背景与相关工作-流处理计算模型</vt:lpstr>
      <vt:lpstr>二、研究目标</vt:lpstr>
      <vt:lpstr>二、研究目标</vt:lpstr>
      <vt:lpstr>三、模型与算法设计</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三、模型与算法设计-特征分析</vt:lpstr>
      <vt:lpstr>三、模型与算法设计-特征总结</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三、模型与算法设计-模型设计</vt:lpstr>
      <vt:lpstr>三、模型与算法设计-算法设计</vt:lpstr>
      <vt:lpstr>三、模型与算法设计-算法设计</vt:lpstr>
      <vt:lpstr>三、模型与算法设计-算法设计</vt:lpstr>
      <vt:lpstr>三、模型与算法设计-算法设计</vt:lpstr>
      <vt:lpstr>四、系统设计与实现</vt:lpstr>
      <vt:lpstr>五、实验验证</vt:lpstr>
      <vt:lpstr>五、实验验证-正确性</vt:lpstr>
      <vt:lpstr>五、实验验证-实时性</vt:lpstr>
      <vt:lpstr>五、实验验证-实时性</vt:lpstr>
      <vt:lpstr>五、实验验证-更新冲突概率</vt:lpstr>
      <vt:lpstr>五、实验验证-扩展性</vt:lpstr>
      <vt:lpstr>六、总结和下一步工作</vt:lpstr>
      <vt:lpstr>PowerPoint 演示文稿</vt:lpstr>
      <vt:lpstr>八、感谢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面向连续流式图计算 系统设计与实现</dc:title>
  <dc:creator>Shikai Duan</dc:creator>
  <cp:lastModifiedBy>Shikai Duan</cp:lastModifiedBy>
  <cp:revision>431</cp:revision>
  <dcterms:created xsi:type="dcterms:W3CDTF">2016-12-23T09:57:57Z</dcterms:created>
  <dcterms:modified xsi:type="dcterms:W3CDTF">2017-05-23T02:04:14Z</dcterms:modified>
</cp:coreProperties>
</file>