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90" r:id="rId4"/>
    <p:sldId id="259" r:id="rId5"/>
    <p:sldId id="291" r:id="rId6"/>
    <p:sldId id="292" r:id="rId7"/>
    <p:sldId id="260" r:id="rId8"/>
    <p:sldId id="321" r:id="rId9"/>
    <p:sldId id="262" r:id="rId10"/>
    <p:sldId id="263" r:id="rId11"/>
    <p:sldId id="323" r:id="rId12"/>
    <p:sldId id="296" r:id="rId13"/>
    <p:sldId id="324" r:id="rId14"/>
    <p:sldId id="322" r:id="rId15"/>
    <p:sldId id="297" r:id="rId16"/>
    <p:sldId id="298" r:id="rId17"/>
    <p:sldId id="299" r:id="rId18"/>
    <p:sldId id="295" r:id="rId19"/>
    <p:sldId id="305" r:id="rId20"/>
    <p:sldId id="304" r:id="rId21"/>
    <p:sldId id="315" r:id="rId22"/>
    <p:sldId id="316" r:id="rId23"/>
    <p:sldId id="317" r:id="rId24"/>
    <p:sldId id="318" r:id="rId25"/>
    <p:sldId id="319" r:id="rId26"/>
    <p:sldId id="320" r:id="rId27"/>
    <p:sldId id="313" r:id="rId28"/>
    <p:sldId id="307" r:id="rId29"/>
    <p:sldId id="280" r:id="rId30"/>
    <p:sldId id="281" r:id="rId31"/>
    <p:sldId id="282" r:id="rId32"/>
    <p:sldId id="301" r:id="rId33"/>
    <p:sldId id="286" r:id="rId34"/>
    <p:sldId id="326" r:id="rId35"/>
    <p:sldId id="325" r:id="rId36"/>
    <p:sldId id="309" r:id="rId37"/>
    <p:sldId id="310" r:id="rId38"/>
    <p:sldId id="311" r:id="rId39"/>
    <p:sldId id="312" r:id="rId40"/>
    <p:sldId id="287" r:id="rId41"/>
    <p:sldId id="303" r:id="rId42"/>
    <p:sldId id="288"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8"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08" autoAdjust="0"/>
    <p:restoredTop sz="92593" autoAdjust="0"/>
  </p:normalViewPr>
  <p:slideViewPr>
    <p:cSldViewPr snapToGrid="0">
      <p:cViewPr varScale="1">
        <p:scale>
          <a:sx n="65" d="100"/>
          <a:sy n="65" d="100"/>
        </p:scale>
        <p:origin x="1242" y="66"/>
      </p:cViewPr>
      <p:guideLst>
        <p:guide orient="horz" pos="21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算法准确率测试</a:t>
            </a:r>
            <a:r>
              <a:rPr lang="zh-CN" altLang="en-US" dirty="0"/>
              <a:t>结果</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xmlns:c16r2="http://schemas.microsoft.com/office/drawing/2015/06/chart">
            <c:ext xmlns:c16="http://schemas.microsoft.com/office/drawing/2014/chart" uri="{C3380CC4-5D6E-409C-BE32-E72D297353CC}">
              <c16:uniqueId val="{00000000-0658-4099-8BDA-EA69A8C2272E}"/>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1-0658-4099-8BDA-EA69A8C2272E}"/>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2-0658-4099-8BDA-EA69A8C2272E}"/>
            </c:ext>
          </c:extLst>
        </c:ser>
        <c:dLbls>
          <c:showLegendKey val="0"/>
          <c:showVal val="0"/>
          <c:showCatName val="0"/>
          <c:showSerName val="0"/>
          <c:showPercent val="0"/>
          <c:showBubbleSize val="0"/>
        </c:dLbls>
        <c:gapWidth val="219"/>
        <c:overlap val="-27"/>
        <c:axId val="-2140680880"/>
        <c:axId val="-2140687408"/>
      </c:barChart>
      <c:catAx>
        <c:axId val="-2140680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40687408"/>
        <c:crosses val="autoZero"/>
        <c:auto val="1"/>
        <c:lblAlgn val="ctr"/>
        <c:lblOffset val="100"/>
        <c:noMultiLvlLbl val="0"/>
      </c:catAx>
      <c:valAx>
        <c:axId val="-2140687408"/>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406808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xmlns:c16r2="http://schemas.microsoft.com/office/drawing/2015/06/char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1811972496"/>
        <c:axId val="-1811973040"/>
      </c:barChart>
      <c:catAx>
        <c:axId val="-1811972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1973040"/>
        <c:crosses val="autoZero"/>
        <c:auto val="1"/>
        <c:lblAlgn val="ctr"/>
        <c:lblOffset val="100"/>
        <c:noMultiLvlLbl val="0"/>
      </c:catAx>
      <c:valAx>
        <c:axId val="-1811973040"/>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1972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a:t>
            </a:r>
            <a:r>
              <a:rPr lang="en-US" altLang="zh-CN"/>
              <a:t>CDF</a:t>
            </a:r>
            <a:r>
              <a:rPr lang="zh-CN" altLang="en-US"/>
              <a:t>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tc!$K$1:$K$40</c:f>
              <c:numCache>
                <c:formatCode>General</c:formatCode>
                <c:ptCount val="40"/>
                <c:pt idx="0">
                  <c:v>0</c:v>
                </c:pt>
                <c:pt idx="1">
                  <c:v>0</c:v>
                </c:pt>
                <c:pt idx="2">
                  <c:v>2.9650523132080764E-4</c:v>
                </c:pt>
                <c:pt idx="3">
                  <c:v>0.13473146736106095</c:v>
                </c:pt>
                <c:pt idx="4">
                  <c:v>0.63800364472046522</c:v>
                </c:pt>
                <c:pt idx="5">
                  <c:v>0.90776223508871789</c:v>
                </c:pt>
                <c:pt idx="6">
                  <c:v>0.9598825873267377</c:v>
                </c:pt>
                <c:pt idx="7">
                  <c:v>0.97230777073094066</c:v>
                </c:pt>
                <c:pt idx="8">
                  <c:v>0.97611221321189934</c:v>
                </c:pt>
                <c:pt idx="9">
                  <c:v>0.97817925397924466</c:v>
                </c:pt>
                <c:pt idx="10">
                  <c:v>0.97987332684816641</c:v>
                </c:pt>
                <c:pt idx="11">
                  <c:v>0.98148244119808503</c:v>
                </c:pt>
                <c:pt idx="12">
                  <c:v>0.98310175057028404</c:v>
                </c:pt>
                <c:pt idx="13">
                  <c:v>0.98465309312728055</c:v>
                </c:pt>
                <c:pt idx="14">
                  <c:v>0.98607359956501239</c:v>
                </c:pt>
                <c:pt idx="15">
                  <c:v>0.9876206941960588</c:v>
                </c:pt>
                <c:pt idx="16">
                  <c:v>0.98909387491557244</c:v>
                </c:pt>
                <c:pt idx="17">
                  <c:v>0.99058659609445687</c:v>
                </c:pt>
                <c:pt idx="18">
                  <c:v>0.99197057036901737</c:v>
                </c:pt>
                <c:pt idx="19">
                  <c:v>0.99312685581264948</c:v>
                </c:pt>
                <c:pt idx="20">
                  <c:v>0.99405375325497325</c:v>
                </c:pt>
                <c:pt idx="21">
                  <c:v>0.99486000960031262</c:v>
                </c:pt>
                <c:pt idx="22">
                  <c:v>0.99562548585653055</c:v>
                </c:pt>
                <c:pt idx="23">
                  <c:v>0.99633403990501634</c:v>
                </c:pt>
                <c:pt idx="24">
                  <c:v>0.99705108980540247</c:v>
                </c:pt>
                <c:pt idx="25">
                  <c:v>0.99779022892072944</c:v>
                </c:pt>
                <c:pt idx="26">
                  <c:v>0.99858459107340836</c:v>
                </c:pt>
                <c:pt idx="27">
                  <c:v>0.99922093038074156</c:v>
                </c:pt>
                <c:pt idx="28">
                  <c:v>0.99964742214613711</c:v>
                </c:pt>
                <c:pt idx="29">
                  <c:v>0.99983263171756387</c:v>
                </c:pt>
                <c:pt idx="30">
                  <c:v>0.99992948442922747</c:v>
                </c:pt>
                <c:pt idx="31">
                  <c:v>0.99996346783682866</c:v>
                </c:pt>
                <c:pt idx="32">
                  <c:v>0.99997536202948911</c:v>
                </c:pt>
                <c:pt idx="33">
                  <c:v>0.99998385788138944</c:v>
                </c:pt>
                <c:pt idx="34">
                  <c:v>0.99998640663695948</c:v>
                </c:pt>
                <c:pt idx="35">
                  <c:v>0.99999320331847974</c:v>
                </c:pt>
                <c:pt idx="36">
                  <c:v>0.99999575207404989</c:v>
                </c:pt>
                <c:pt idx="37">
                  <c:v>0.99999660165923987</c:v>
                </c:pt>
                <c:pt idx="38">
                  <c:v>0.99999915041481002</c:v>
                </c:pt>
                <c:pt idx="39">
                  <c:v>1</c:v>
                </c:pt>
              </c:numCache>
            </c:numRef>
          </c:val>
          <c:smooth val="0"/>
          <c:extLst xmlns:c16r2="http://schemas.microsoft.com/office/drawing/2015/06/chart">
            <c:ext xmlns:c16="http://schemas.microsoft.com/office/drawing/2014/chart" uri="{C3380CC4-5D6E-409C-BE32-E72D297353CC}">
              <c16:uniqueId val="{00000000-73D2-4FF1-805B-C4C99265676A}"/>
            </c:ext>
          </c:extLst>
        </c:ser>
        <c:dLbls>
          <c:showLegendKey val="0"/>
          <c:showVal val="0"/>
          <c:showCatName val="0"/>
          <c:showSerName val="0"/>
          <c:showPercent val="0"/>
          <c:showBubbleSize val="0"/>
        </c:dLbls>
        <c:smooth val="0"/>
        <c:axId val="-2140689584"/>
        <c:axId val="-2140683056"/>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tc!$J$1:$J$40</c15:sqref>
                        </c15:formulaRef>
                      </c:ext>
                    </c:extLst>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46</c:v>
                      </c:pt>
                    </c:numCache>
                  </c:numRef>
                </c:val>
                <c:smooth val="0"/>
                <c:extLst xmlns:c16r2="http://schemas.microsoft.com/office/drawing/2015/06/chart">
                  <c:ext xmlns:c16="http://schemas.microsoft.com/office/drawing/2014/chart" uri="{C3380CC4-5D6E-409C-BE32-E72D297353CC}">
                    <c16:uniqueId val="{00000001-73D2-4FF1-805B-C4C99265676A}"/>
                  </c:ext>
                </c:extLst>
              </c15:ser>
            </c15:filteredLineSeries>
          </c:ext>
        </c:extLst>
      </c:lineChart>
      <c:catAx>
        <c:axId val="-2140689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40683056"/>
        <c:crosses val="autoZero"/>
        <c:auto val="1"/>
        <c:lblAlgn val="ctr"/>
        <c:lblOffset val="100"/>
        <c:noMultiLvlLbl val="0"/>
      </c:catAx>
      <c:valAx>
        <c:axId val="-214068305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40689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a:t>
            </a:r>
            <a:r>
              <a:rPr lang="en-US" altLang="zh-CN"/>
              <a:t>CDF</a:t>
            </a:r>
            <a:r>
              <a:rPr lang="zh-CN" altLang="en-US"/>
              <a:t>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dd!$G$1:$G$14</c:f>
              <c:numCache>
                <c:formatCode>General</c:formatCode>
                <c:ptCount val="14"/>
                <c:pt idx="0">
                  <c:v>1.6940498410872504E-2</c:v>
                </c:pt>
                <c:pt idx="1">
                  <c:v>0.67869209837043276</c:v>
                </c:pt>
                <c:pt idx="2">
                  <c:v>0.98756224188890807</c:v>
                </c:pt>
                <c:pt idx="3">
                  <c:v>0.99859395562337039</c:v>
                </c:pt>
                <c:pt idx="4">
                  <c:v>0.99944098054391406</c:v>
                </c:pt>
                <c:pt idx="5">
                  <c:v>0.99961854143498086</c:v>
                </c:pt>
                <c:pt idx="6">
                  <c:v>0.99967376372167627</c:v>
                </c:pt>
                <c:pt idx="7">
                  <c:v>0.99972983558201312</c:v>
                </c:pt>
                <c:pt idx="8">
                  <c:v>0.99985897077551633</c:v>
                </c:pt>
                <c:pt idx="9">
                  <c:v>0.99994477771330459</c:v>
                </c:pt>
                <c:pt idx="10">
                  <c:v>0.99997961023260473</c:v>
                </c:pt>
                <c:pt idx="11">
                  <c:v>0.99999065468994386</c:v>
                </c:pt>
                <c:pt idx="12">
                  <c:v>0.99999490255815116</c:v>
                </c:pt>
                <c:pt idx="13">
                  <c:v>1</c:v>
                </c:pt>
              </c:numCache>
            </c:numRef>
          </c:val>
          <c:smooth val="0"/>
          <c:extLst xmlns:c16r2="http://schemas.microsoft.com/office/drawing/2015/06/chart">
            <c:ext xmlns:c16="http://schemas.microsoft.com/office/drawing/2014/chart" uri="{C3380CC4-5D6E-409C-BE32-E72D297353CC}">
              <c16:uniqueId val="{00000000-F207-4D81-B182-EB639007C4B3}"/>
            </c:ext>
          </c:extLst>
        </c:ser>
        <c:dLbls>
          <c:showLegendKey val="0"/>
          <c:showVal val="0"/>
          <c:showCatName val="0"/>
          <c:showSerName val="0"/>
          <c:showPercent val="0"/>
          <c:showBubbleSize val="0"/>
        </c:dLbls>
        <c:smooth val="0"/>
        <c:axId val="-2140678704"/>
        <c:axId val="-2140678160"/>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dd!$F$1:$F$14</c15:sqref>
                        </c15:formulaRef>
                      </c:ext>
                    </c:extLst>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val>
                <c:smooth val="0"/>
                <c:extLst xmlns:c16r2="http://schemas.microsoft.com/office/drawing/2015/06/chart">
                  <c:ext xmlns:c16="http://schemas.microsoft.com/office/drawing/2014/chart" uri="{C3380CC4-5D6E-409C-BE32-E72D297353CC}">
                    <c16:uniqueId val="{00000001-F207-4D81-B182-EB639007C4B3}"/>
                  </c:ext>
                </c:extLst>
              </c15:ser>
            </c15:filteredLineSeries>
          </c:ext>
        </c:extLst>
      </c:lineChart>
      <c:catAx>
        <c:axId val="-21406787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40678160"/>
        <c:crosses val="autoZero"/>
        <c:auto val="1"/>
        <c:lblAlgn val="ctr"/>
        <c:lblOffset val="100"/>
        <c:noMultiLvlLbl val="0"/>
      </c:catAx>
      <c:valAx>
        <c:axId val="-214067816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40678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算法响应时间分布图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dd!$I$1:$I$14</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cat>
          <c:val>
            <c:numRef>
              <c:f>dd!$K$1:$K$14</c:f>
              <c:numCache>
                <c:formatCode>General</c:formatCode>
                <c:ptCount val="14"/>
                <c:pt idx="0">
                  <c:v>1.6940498410872504E-2</c:v>
                </c:pt>
                <c:pt idx="1">
                  <c:v>0.66175159995956034</c:v>
                </c:pt>
                <c:pt idx="2">
                  <c:v>0.30887014351847525</c:v>
                </c:pt>
                <c:pt idx="3">
                  <c:v>1.1031713734462359E-2</c:v>
                </c:pt>
                <c:pt idx="4">
                  <c:v>8.470249205436252E-4</c:v>
                </c:pt>
                <c:pt idx="5">
                  <c:v>1.7756089106681812E-4</c:v>
                </c:pt>
                <c:pt idx="6">
                  <c:v>5.52222866954219E-5</c:v>
                </c:pt>
                <c:pt idx="7">
                  <c:v>5.6071860336889931E-5</c:v>
                </c:pt>
                <c:pt idx="8">
                  <c:v>1.2913519350314046E-4</c:v>
                </c:pt>
                <c:pt idx="9">
                  <c:v>8.5806937788270959E-5</c:v>
                </c:pt>
                <c:pt idx="10">
                  <c:v>3.4832519300189203E-5</c:v>
                </c:pt>
                <c:pt idx="11">
                  <c:v>1.104445733908438E-5</c:v>
                </c:pt>
                <c:pt idx="12">
                  <c:v>4.2478682073401464E-6</c:v>
                </c:pt>
                <c:pt idx="13">
                  <c:v>5.097441848808176E-6</c:v>
                </c:pt>
              </c:numCache>
            </c:numRef>
          </c:val>
          <c:extLst xmlns:c16r2="http://schemas.microsoft.com/office/drawing/2015/06/chart">
            <c:ext xmlns:c16="http://schemas.microsoft.com/office/drawing/2014/chart" uri="{C3380CC4-5D6E-409C-BE32-E72D297353CC}">
              <c16:uniqueId val="{00000000-A45B-41A9-88E7-E838CF85836A}"/>
            </c:ext>
          </c:extLst>
        </c:ser>
        <c:dLbls>
          <c:showLegendKey val="0"/>
          <c:showVal val="0"/>
          <c:showCatName val="0"/>
          <c:showSerName val="0"/>
          <c:showPercent val="0"/>
          <c:showBubbleSize val="0"/>
        </c:dLbls>
        <c:gapWidth val="219"/>
        <c:overlap val="-27"/>
        <c:axId val="-2140688496"/>
        <c:axId val="-1811984464"/>
      </c:barChart>
      <c:catAx>
        <c:axId val="-21406884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1984464"/>
        <c:crosses val="autoZero"/>
        <c:auto val="1"/>
        <c:lblAlgn val="ctr"/>
        <c:lblOffset val="100"/>
        <c:noMultiLvlLbl val="0"/>
      </c:catAx>
      <c:valAx>
        <c:axId val="-1811984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40688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算法响应时间分布图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tc!$M$1:$M$56</c:f>
              <c:numCache>
                <c:formatCode>General</c:formatCode>
                <c:ptCount val="20"/>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numCache>
              <c:extLst xmlns:c16r2="http://schemas.microsoft.com/office/drawing/2015/06/chart"/>
            </c:numRef>
          </c:cat>
          <c:val>
            <c:numRef>
              <c:f>tc!$O$1:$O$56</c:f>
              <c:numCache>
                <c:formatCode>General</c:formatCode>
                <c:ptCount val="20"/>
                <c:pt idx="0">
                  <c:v>2.9650523132080764E-4</c:v>
                </c:pt>
                <c:pt idx="1">
                  <c:v>0.13443496212974015</c:v>
                </c:pt>
                <c:pt idx="2">
                  <c:v>0.50327217735940422</c:v>
                </c:pt>
                <c:pt idx="3">
                  <c:v>0.26975859036825273</c:v>
                </c:pt>
                <c:pt idx="4">
                  <c:v>5.2120352238019786E-2</c:v>
                </c:pt>
                <c:pt idx="5">
                  <c:v>1.2425183404202898E-2</c:v>
                </c:pt>
                <c:pt idx="6">
                  <c:v>3.8044424809586721E-3</c:v>
                </c:pt>
                <c:pt idx="7">
                  <c:v>2.0670407673453435E-3</c:v>
                </c:pt>
                <c:pt idx="8">
                  <c:v>1.694072868921749E-3</c:v>
                </c:pt>
                <c:pt idx="9">
                  <c:v>1.6091143499186522E-3</c:v>
                </c:pt>
                <c:pt idx="10">
                  <c:v>1.6193093721990238E-3</c:v>
                </c:pt>
                <c:pt idx="11">
                  <c:v>1.5513425569965464E-3</c:v>
                </c:pt>
                <c:pt idx="12">
                  <c:v>1.4205064377317775E-3</c:v>
                </c:pt>
                <c:pt idx="13">
                  <c:v>1.5470946310463915E-3</c:v>
                </c:pt>
                <c:pt idx="14">
                  <c:v>1.4731807195136975E-3</c:v>
                </c:pt>
                <c:pt idx="15">
                  <c:v>1.4927211788844097E-3</c:v>
                </c:pt>
                <c:pt idx="16">
                  <c:v>1.3839742745604458E-3</c:v>
                </c:pt>
                <c:pt idx="17">
                  <c:v>1.1562854436321466E-3</c:v>
                </c:pt>
                <c:pt idx="18">
                  <c:v>9.2689744232378544E-4</c:v>
                </c:pt>
                <c:pt idx="19">
                  <c:v>8.0625634533938804E-4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952C-4941-80F8-ABD80E09F4C6}"/>
            </c:ext>
          </c:extLst>
        </c:ser>
        <c:dLbls>
          <c:showLegendKey val="0"/>
          <c:showVal val="0"/>
          <c:showCatName val="0"/>
          <c:showSerName val="0"/>
          <c:showPercent val="0"/>
          <c:showBubbleSize val="0"/>
        </c:dLbls>
        <c:gapWidth val="219"/>
        <c:overlap val="-27"/>
        <c:axId val="-1811981200"/>
        <c:axId val="-1811979568"/>
      </c:barChart>
      <c:catAx>
        <c:axId val="-1811981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1979568"/>
        <c:crosses val="autoZero"/>
        <c:auto val="1"/>
        <c:lblAlgn val="ctr"/>
        <c:lblOffset val="100"/>
        <c:noMultiLvlLbl val="0"/>
      </c:catAx>
      <c:valAx>
        <c:axId val="-181197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1981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a:t>
            </a:r>
            <a:r>
              <a:rPr lang="en-US" altLang="zh-CN"/>
              <a:t>CDF</a:t>
            </a:r>
            <a:r>
              <a:rPr lang="zh-CN" altLang="en-US"/>
              <a:t>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sssp!$K$1:$K$31</c:f>
              <c:numCache>
                <c:formatCode>General</c:formatCode>
                <c:ptCount val="31"/>
                <c:pt idx="0">
                  <c:v>9.337922858467752E-3</c:v>
                </c:pt>
                <c:pt idx="1">
                  <c:v>0.38466409201303903</c:v>
                </c:pt>
                <c:pt idx="2">
                  <c:v>0.91813702674823661</c:v>
                </c:pt>
                <c:pt idx="3">
                  <c:v>0.97191912639576306</c:v>
                </c:pt>
                <c:pt idx="4">
                  <c:v>0.97786394369371887</c:v>
                </c:pt>
                <c:pt idx="5">
                  <c:v>0.97953898845191278</c:v>
                </c:pt>
                <c:pt idx="6">
                  <c:v>0.98062729436825347</c:v>
                </c:pt>
                <c:pt idx="7">
                  <c:v>0.98174743215724602</c:v>
                </c:pt>
                <c:pt idx="8">
                  <c:v>0.98298973551155111</c:v>
                </c:pt>
                <c:pt idx="9">
                  <c:v>0.98415460998643278</c:v>
                </c:pt>
                <c:pt idx="10">
                  <c:v>0.9850398801745075</c:v>
                </c:pt>
                <c:pt idx="11">
                  <c:v>0.98581502928962439</c:v>
                </c:pt>
                <c:pt idx="12">
                  <c:v>0.98652737498032017</c:v>
                </c:pt>
                <c:pt idx="13">
                  <c:v>0.98737995297486059</c:v>
                </c:pt>
                <c:pt idx="14">
                  <c:v>0.98814047663497528</c:v>
                </c:pt>
                <c:pt idx="15">
                  <c:v>0.98890702254126739</c:v>
                </c:pt>
                <c:pt idx="16">
                  <c:v>0.98975615925227789</c:v>
                </c:pt>
                <c:pt idx="17">
                  <c:v>0.99055969895651685</c:v>
                </c:pt>
                <c:pt idx="18">
                  <c:v>0.99134603224310602</c:v>
                </c:pt>
                <c:pt idx="19">
                  <c:v>0.99217452125293693</c:v>
                </c:pt>
                <c:pt idx="20">
                  <c:v>0.99295655293511376</c:v>
                </c:pt>
                <c:pt idx="21">
                  <c:v>0.99358200621667869</c:v>
                </c:pt>
                <c:pt idx="22">
                  <c:v>0.99409561778352085</c:v>
                </c:pt>
                <c:pt idx="23">
                  <c:v>0.99467547405831425</c:v>
                </c:pt>
                <c:pt idx="24">
                  <c:v>0.99537577525665522</c:v>
                </c:pt>
                <c:pt idx="25">
                  <c:v>0.99618447688618905</c:v>
                </c:pt>
                <c:pt idx="26">
                  <c:v>0.99695016247159862</c:v>
                </c:pt>
                <c:pt idx="27">
                  <c:v>0.99774767992966018</c:v>
                </c:pt>
                <c:pt idx="28">
                  <c:v>0.99851508615683482</c:v>
                </c:pt>
                <c:pt idx="29">
                  <c:v>0.99924463826518017</c:v>
                </c:pt>
                <c:pt idx="30">
                  <c:v>1</c:v>
                </c:pt>
              </c:numCache>
            </c:numRef>
          </c:val>
          <c:smooth val="0"/>
          <c:extLst xmlns:c16r2="http://schemas.microsoft.com/office/drawing/2015/06/chart">
            <c:ext xmlns:c16="http://schemas.microsoft.com/office/drawing/2014/chart" uri="{C3380CC4-5D6E-409C-BE32-E72D297353CC}">
              <c16:uniqueId val="{00000000-DF07-4E8D-8155-E8062E9D893F}"/>
            </c:ext>
          </c:extLst>
        </c:ser>
        <c:dLbls>
          <c:showLegendKey val="0"/>
          <c:showVal val="0"/>
          <c:showCatName val="0"/>
          <c:showSerName val="0"/>
          <c:showPercent val="0"/>
          <c:showBubbleSize val="0"/>
        </c:dLbls>
        <c:smooth val="0"/>
        <c:axId val="-1811976848"/>
        <c:axId val="-1811985008"/>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sssp!$J$1:$J$31</c15:sqref>
                        </c15:formulaRef>
                      </c:ext>
                    </c:extLst>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val>
                <c:smooth val="0"/>
                <c:extLst xmlns:c16r2="http://schemas.microsoft.com/office/drawing/2015/06/chart">
                  <c:ext xmlns:c16="http://schemas.microsoft.com/office/drawing/2014/chart" uri="{C3380CC4-5D6E-409C-BE32-E72D297353CC}">
                    <c16:uniqueId val="{00000001-DF07-4E8D-8155-E8062E9D893F}"/>
                  </c:ext>
                </c:extLst>
              </c15:ser>
            </c15:filteredLineSeries>
          </c:ext>
        </c:extLst>
      </c:lineChart>
      <c:catAx>
        <c:axId val="-18119768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1985008"/>
        <c:crosses val="autoZero"/>
        <c:auto val="1"/>
        <c:lblAlgn val="ctr"/>
        <c:lblOffset val="100"/>
        <c:noMultiLvlLbl val="0"/>
      </c:catAx>
      <c:valAx>
        <c:axId val="-181198500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1976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算法响应时间分布图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sssp!$M$1:$M$31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extLst xmlns:c16r2="http://schemas.microsoft.com/office/drawing/2015/06/chart"/>
            </c:numRef>
          </c:cat>
          <c:val>
            <c:numRef>
              <c:f>sssp!$O$1:$O$31</c:f>
              <c:numCache>
                <c:formatCode>General</c:formatCode>
                <c:ptCount val="21"/>
                <c:pt idx="0">
                  <c:v>9.337922858467752E-3</c:v>
                </c:pt>
                <c:pt idx="1">
                  <c:v>0.37532616915457129</c:v>
                </c:pt>
                <c:pt idx="2">
                  <c:v>0.53347293473519752</c:v>
                </c:pt>
                <c:pt idx="3">
                  <c:v>5.3782099647526532E-2</c:v>
                </c:pt>
                <c:pt idx="4">
                  <c:v>5.9448172979557918E-3</c:v>
                </c:pt>
                <c:pt idx="5">
                  <c:v>1.6750447581939112E-3</c:v>
                </c:pt>
                <c:pt idx="6">
                  <c:v>1.0883059163406766E-3</c:v>
                </c:pt>
                <c:pt idx="7">
                  <c:v>1.1201377889925384E-3</c:v>
                </c:pt>
                <c:pt idx="8">
                  <c:v>1.2423033543050887E-3</c:v>
                </c:pt>
                <c:pt idx="9">
                  <c:v>1.1648744748816414E-3</c:v>
                </c:pt>
                <c:pt idx="10">
                  <c:v>8.8527018807474812E-4</c:v>
                </c:pt>
                <c:pt idx="11">
                  <c:v>7.7514911511695637E-4</c:v>
                </c:pt>
                <c:pt idx="12">
                  <c:v>7.1234569069571565E-4</c:v>
                </c:pt>
                <c:pt idx="13">
                  <c:v>8.5257799454040368E-4</c:v>
                </c:pt>
                <c:pt idx="14">
                  <c:v>7.6052366011474957E-4</c:v>
                </c:pt>
                <c:pt idx="15">
                  <c:v>7.6654590629212879E-4</c:v>
                </c:pt>
                <c:pt idx="16">
                  <c:v>8.4913671101047273E-4</c:v>
                </c:pt>
                <c:pt idx="17">
                  <c:v>8.0353970423888707E-4</c:v>
                </c:pt>
                <c:pt idx="18">
                  <c:v>7.8633328658923201E-4</c:v>
                </c:pt>
                <c:pt idx="19">
                  <c:v>8.2848900983088672E-4</c:v>
                </c:pt>
                <c:pt idx="20">
                  <c:v>7.8203168217681827E-4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2AAD-4341-98C5-2712540E4DC3}"/>
            </c:ext>
          </c:extLst>
        </c:ser>
        <c:dLbls>
          <c:showLegendKey val="0"/>
          <c:showVal val="0"/>
          <c:showCatName val="0"/>
          <c:showSerName val="0"/>
          <c:showPercent val="0"/>
          <c:showBubbleSize val="0"/>
        </c:dLbls>
        <c:gapWidth val="219"/>
        <c:overlap val="-27"/>
        <c:axId val="-1811978480"/>
        <c:axId val="-1811974672"/>
      </c:barChart>
      <c:catAx>
        <c:axId val="-1811978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1974672"/>
        <c:crosses val="autoZero"/>
        <c:auto val="1"/>
        <c:lblAlgn val="ctr"/>
        <c:lblOffset val="100"/>
        <c:noMultiLvlLbl val="0"/>
      </c:catAx>
      <c:valAx>
        <c:axId val="-1811974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19784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算法响应时间分布图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pr!$E$1:$E$40</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pr!$I$1:$I$40</c:f>
              <c:numCache>
                <c:formatCode>General</c:formatCode>
                <c:ptCount val="20"/>
                <c:pt idx="0">
                  <c:v>3.2345435633434283E-5</c:v>
                </c:pt>
                <c:pt idx="1">
                  <c:v>2.8102225195732446E-2</c:v>
                </c:pt>
                <c:pt idx="2">
                  <c:v>0.19728247268938678</c:v>
                </c:pt>
                <c:pt idx="3">
                  <c:v>0.22524084581611789</c:v>
                </c:pt>
                <c:pt idx="4">
                  <c:v>0.1481974229199757</c:v>
                </c:pt>
                <c:pt idx="5">
                  <c:v>9.2479856454361437E-2</c:v>
                </c:pt>
                <c:pt idx="6">
                  <c:v>6.5744651511978877E-2</c:v>
                </c:pt>
                <c:pt idx="7">
                  <c:v>5.0200967298764575E-2</c:v>
                </c:pt>
                <c:pt idx="8">
                  <c:v>3.7141923259602763E-2</c:v>
                </c:pt>
                <c:pt idx="9">
                  <c:v>2.7339553871323048E-2</c:v>
                </c:pt>
                <c:pt idx="10">
                  <c:v>2.1671441874400971E-2</c:v>
                </c:pt>
                <c:pt idx="11">
                  <c:v>1.7135420124649095E-2</c:v>
                </c:pt>
                <c:pt idx="12">
                  <c:v>1.3448040462437586E-2</c:v>
                </c:pt>
                <c:pt idx="13">
                  <c:v>1.0475665166859887E-2</c:v>
                </c:pt>
                <c:pt idx="14">
                  <c:v>9.9734597188670931E-3</c:v>
                </c:pt>
                <c:pt idx="15">
                  <c:v>8.9128699083602745E-3</c:v>
                </c:pt>
                <c:pt idx="16">
                  <c:v>7.3679497590265043E-3</c:v>
                </c:pt>
                <c:pt idx="17">
                  <c:v>6.2656513604660465E-3</c:v>
                </c:pt>
                <c:pt idx="18">
                  <c:v>5.3080562265814786E-3</c:v>
                </c:pt>
                <c:pt idx="19">
                  <c:v>4.189585110204304E-3</c:v>
                </c:pt>
              </c:numCache>
            </c:numRef>
          </c:val>
          <c:extLst xmlns:c16r2="http://schemas.microsoft.com/office/drawing/2015/06/chart">
            <c:ext xmlns:c16="http://schemas.microsoft.com/office/drawing/2014/chart" uri="{C3380CC4-5D6E-409C-BE32-E72D297353CC}">
              <c16:uniqueId val="{00000000-7760-4FD6-993A-D99F0C91A294}"/>
            </c:ext>
          </c:extLst>
        </c:ser>
        <c:dLbls>
          <c:showLegendKey val="0"/>
          <c:showVal val="0"/>
          <c:showCatName val="0"/>
          <c:showSerName val="0"/>
          <c:showPercent val="0"/>
          <c:showBubbleSize val="0"/>
        </c:dLbls>
        <c:gapWidth val="219"/>
        <c:overlap val="-27"/>
        <c:axId val="-1811986096"/>
        <c:axId val="-1811976304"/>
      </c:barChart>
      <c:catAx>
        <c:axId val="-18119860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1976304"/>
        <c:crosses val="autoZero"/>
        <c:auto val="1"/>
        <c:lblAlgn val="ctr"/>
        <c:lblOffset val="100"/>
        <c:noMultiLvlLbl val="0"/>
      </c:catAx>
      <c:valAx>
        <c:axId val="-181197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19860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a:t>
            </a:r>
            <a:r>
              <a:rPr lang="en-US" altLang="zh-CN"/>
              <a:t>CDF</a:t>
            </a:r>
            <a:r>
              <a:rPr lang="zh-CN" altLang="en-US"/>
              <a:t>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pr!$H$1:$H$40</c:f>
              <c:numCache>
                <c:formatCode>General</c:formatCode>
                <c:ptCount val="40"/>
                <c:pt idx="0">
                  <c:v>3.2345435633434283E-5</c:v>
                </c:pt>
                <c:pt idx="1">
                  <c:v>2.8134570631365881E-2</c:v>
                </c:pt>
                <c:pt idx="2">
                  <c:v>0.22541704332075266</c:v>
                </c:pt>
                <c:pt idx="3">
                  <c:v>0.45065788913687055</c:v>
                </c:pt>
                <c:pt idx="4">
                  <c:v>0.59885531205684628</c:v>
                </c:pt>
                <c:pt idx="5">
                  <c:v>0.69133516851120769</c:v>
                </c:pt>
                <c:pt idx="6">
                  <c:v>0.75707982002318652</c:v>
                </c:pt>
                <c:pt idx="7">
                  <c:v>0.80728078732195119</c:v>
                </c:pt>
                <c:pt idx="8">
                  <c:v>0.84442271058155394</c:v>
                </c:pt>
                <c:pt idx="9">
                  <c:v>0.87176226445287697</c:v>
                </c:pt>
                <c:pt idx="10">
                  <c:v>0.89343370632727792</c:v>
                </c:pt>
                <c:pt idx="11">
                  <c:v>0.910569126451927</c:v>
                </c:pt>
                <c:pt idx="12">
                  <c:v>0.92401716691436464</c:v>
                </c:pt>
                <c:pt idx="13">
                  <c:v>0.93449283208122447</c:v>
                </c:pt>
                <c:pt idx="14">
                  <c:v>0.94446629180009156</c:v>
                </c:pt>
                <c:pt idx="15">
                  <c:v>0.95337916170845183</c:v>
                </c:pt>
                <c:pt idx="16">
                  <c:v>0.96074711146747838</c:v>
                </c:pt>
                <c:pt idx="17">
                  <c:v>0.96701276282794446</c:v>
                </c:pt>
                <c:pt idx="18">
                  <c:v>0.97232081905452594</c:v>
                </c:pt>
                <c:pt idx="19">
                  <c:v>0.97651040416473023</c:v>
                </c:pt>
                <c:pt idx="20">
                  <c:v>0.97968876881355238</c:v>
                </c:pt>
                <c:pt idx="21">
                  <c:v>0.98252154801850156</c:v>
                </c:pt>
                <c:pt idx="22">
                  <c:v>0.98507768862921741</c:v>
                </c:pt>
                <c:pt idx="23">
                  <c:v>0.98761254934806919</c:v>
                </c:pt>
                <c:pt idx="24">
                  <c:v>0.98980097342737339</c:v>
                </c:pt>
                <c:pt idx="25">
                  <c:v>0.99161061543149664</c:v>
                </c:pt>
                <c:pt idx="26">
                  <c:v>0.99316319634190142</c:v>
                </c:pt>
                <c:pt idx="27">
                  <c:v>0.99486814127805323</c:v>
                </c:pt>
                <c:pt idx="28">
                  <c:v>0.99623005435735579</c:v>
                </c:pt>
                <c:pt idx="29">
                  <c:v>0.99727276905869677</c:v>
                </c:pt>
                <c:pt idx="30">
                  <c:v>0.99802777962203504</c:v>
                </c:pt>
                <c:pt idx="31">
                  <c:v>0.99855892572296301</c:v>
                </c:pt>
                <c:pt idx="32">
                  <c:v>0.99890706475385971</c:v>
                </c:pt>
                <c:pt idx="33">
                  <c:v>0.99912752443357189</c:v>
                </c:pt>
                <c:pt idx="34">
                  <c:v>0.99929776356848465</c:v>
                </c:pt>
                <c:pt idx="35">
                  <c:v>0.99943650846343857</c:v>
                </c:pt>
                <c:pt idx="36">
                  <c:v>0.99956333661894858</c:v>
                </c:pt>
                <c:pt idx="37">
                  <c:v>0.99970463510092622</c:v>
                </c:pt>
                <c:pt idx="38">
                  <c:v>0.9998374216261583</c:v>
                </c:pt>
                <c:pt idx="39">
                  <c:v>1</c:v>
                </c:pt>
              </c:numCache>
            </c:numRef>
          </c:val>
          <c:smooth val="0"/>
          <c:extLst xmlns:c16r2="http://schemas.microsoft.com/office/drawing/2015/06/chart">
            <c:ext xmlns:c16="http://schemas.microsoft.com/office/drawing/2014/chart" uri="{C3380CC4-5D6E-409C-BE32-E72D297353CC}">
              <c16:uniqueId val="{00000000-90CB-4F25-BB80-5C96D5F69C27}"/>
            </c:ext>
          </c:extLst>
        </c:ser>
        <c:dLbls>
          <c:showLegendKey val="0"/>
          <c:showVal val="0"/>
          <c:showCatName val="0"/>
          <c:showSerName val="0"/>
          <c:showPercent val="0"/>
          <c:showBubbleSize val="0"/>
        </c:dLbls>
        <c:smooth val="0"/>
        <c:axId val="-1811980112"/>
        <c:axId val="-1811987184"/>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pr!$E$1:$E$40</c15:sqref>
                        </c15:formulaRef>
                      </c:ext>
                    </c:extLst>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val>
                <c:smooth val="0"/>
                <c:extLst xmlns:c16r2="http://schemas.microsoft.com/office/drawing/2015/06/chart">
                  <c:ext xmlns:c16="http://schemas.microsoft.com/office/drawing/2014/chart" uri="{C3380CC4-5D6E-409C-BE32-E72D297353CC}">
                    <c16:uniqueId val="{00000001-90CB-4F25-BB80-5C96D5F69C27}"/>
                  </c:ext>
                </c:extLst>
              </c15:ser>
            </c15:filteredLineSeries>
          </c:ext>
        </c:extLst>
      </c:lineChart>
      <c:catAx>
        <c:axId val="-18119801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1987184"/>
        <c:crosses val="autoZero"/>
        <c:auto val="1"/>
        <c:lblAlgn val="ctr"/>
        <c:lblOffset val="100"/>
        <c:noMultiLvlLbl val="0"/>
      </c:catAx>
      <c:valAx>
        <c:axId val="-181198718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1980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custT="1"/>
      <dgm:spPr/>
      <dgm:t>
        <a:bodyPr/>
        <a:lstStyle/>
        <a:p>
          <a:r>
            <a:rPr lang="zh-CN" altLang="en-US" sz="1600" dirty="0" smtClean="0"/>
            <a:t>分析了现有的图算法的特点，抽象出在</a:t>
          </a:r>
          <a:r>
            <a:rPr lang="zh-CN" altLang="en-US" sz="1600" b="1" dirty="0" smtClean="0">
              <a:solidFill>
                <a:srgbClr val="FF0000"/>
              </a:solidFill>
            </a:rPr>
            <a:t>流式场景下图算法的典型特征</a:t>
          </a:r>
          <a:r>
            <a:rPr lang="zh-CN" altLang="en-US" sz="1600" dirty="0" smtClean="0"/>
            <a:t>。</a:t>
          </a:r>
          <a:endParaRPr lang="zh-CN" altLang="en-US" sz="1600"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custT="1"/>
      <dgm:spPr/>
      <dgm:t>
        <a:bodyPr/>
        <a:lstStyle/>
        <a:p>
          <a:r>
            <a:rPr lang="zh-CN" altLang="en-US" sz="1600" dirty="0" smtClean="0"/>
            <a:t>在流式图算法典型特征基础上，抽象出通用的</a:t>
          </a:r>
          <a:r>
            <a:rPr lang="zh-CN" altLang="en-US" sz="1600" b="1" dirty="0" smtClean="0">
              <a:solidFill>
                <a:srgbClr val="FF0000"/>
              </a:solidFill>
            </a:rPr>
            <a:t>流式图计算模型</a:t>
          </a:r>
          <a:r>
            <a:rPr lang="zh-CN" altLang="en-US" sz="1600" dirty="0" smtClean="0"/>
            <a:t>。</a:t>
          </a:r>
          <a:endParaRPr lang="zh-CN" altLang="en-US" sz="1600" b="1" dirty="0">
            <a:solidFill>
              <a:srgbClr val="FF0000"/>
            </a:solidFill>
          </a:endParaRPr>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custT="1"/>
      <dgm:spPr/>
      <dgm:t>
        <a:bodyPr/>
        <a:lstStyle/>
        <a:p>
          <a:r>
            <a:rPr lang="zh-CN" altLang="en-US" sz="1600" dirty="0" smtClean="0"/>
            <a:t>实现了</a:t>
          </a:r>
          <a:r>
            <a:rPr lang="zh-CN" altLang="en-US" sz="1600" b="1" dirty="0" smtClean="0">
              <a:solidFill>
                <a:srgbClr val="FF0000"/>
              </a:solidFill>
            </a:rPr>
            <a:t>基于该模型的系统</a:t>
          </a:r>
          <a:r>
            <a:rPr lang="en-US" altLang="zh-CN" sz="1600" b="1" dirty="0" smtClean="0">
              <a:solidFill>
                <a:srgbClr val="FF0000"/>
              </a:solidFill>
            </a:rPr>
            <a:t>GraphFlow</a:t>
          </a:r>
          <a:r>
            <a:rPr lang="zh-CN" altLang="en-US" sz="1600" b="1" dirty="0" smtClean="0">
              <a:solidFill>
                <a:srgbClr val="FF0000"/>
              </a:solidFill>
            </a:rPr>
            <a:t>和对应的流式图算法</a:t>
          </a:r>
          <a:r>
            <a:rPr lang="zh-CN" altLang="en-US" sz="1600" dirty="0" smtClean="0"/>
            <a:t>，并且采用真实数据对系统的实时性、准确性、更新冲突进行了</a:t>
          </a:r>
          <a:r>
            <a:rPr lang="zh-CN" altLang="en-US" sz="1600" b="1" dirty="0" smtClean="0">
              <a:solidFill>
                <a:srgbClr val="FF0000"/>
              </a:solidFill>
            </a:rPr>
            <a:t>测试</a:t>
          </a:r>
          <a:r>
            <a:rPr lang="zh-CN" altLang="en-US" sz="1600" dirty="0" smtClean="0"/>
            <a:t>。</a:t>
          </a:r>
          <a:endParaRPr lang="zh-CN" altLang="en-US" sz="1600"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ED420B42-4ED8-4462-AEAE-EDC945536E35}" type="presOf" srcId="{816EC00E-0BE0-48C0-AF1A-2108E093D0A5}" destId="{8C837D46-903F-4DD1-8C03-843C7FB31D88}" srcOrd="0" destOrd="0" presId="urn:microsoft.com/office/officeart/2005/8/layout/chevron2"/>
    <dgm:cxn modelId="{8605BBB6-3D8D-4643-8004-7CF250FEBC99}" srcId="{B4942BD3-88A6-4765-BEF9-C0773460DA79}" destId="{19F7FD2E-861B-4CA8-A82D-108557E21F95}" srcOrd="1" destOrd="0" parTransId="{1AE79E56-2799-4251-BA68-2664D51AB314}" sibTransId="{A4C4745E-996F-42E5-A4D9-9B72E8E49793}"/>
    <dgm:cxn modelId="{783F57F6-0988-42BD-9BAC-B06501620AEF}" type="presOf" srcId="{08216AF3-6BED-4760-B6F3-D7EBF471BA29}" destId="{FBC75C2F-95B7-4011-8EFE-8AEDD33447DA}" srcOrd="0" destOrd="0" presId="urn:microsoft.com/office/officeart/2005/8/layout/chevron2"/>
    <dgm:cxn modelId="{562AFE31-1D41-4665-9F74-915F2752CBE0}" type="presOf" srcId="{D96FE1BB-1861-49FC-9438-C8C3D19474C2}" destId="{2CA7DC52-D0BC-4441-9113-70B44FC63684}"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76903D1E-2BEA-40A8-80D1-37CE0B2A9C36}" type="presOf" srcId="{A7B49AD8-1634-455C-854A-53938C600565}" destId="{47DB9946-43F8-4E10-999F-CA6AAC680881}" srcOrd="0" destOrd="0" presId="urn:microsoft.com/office/officeart/2005/8/layout/chevron2"/>
    <dgm:cxn modelId="{755CC447-38AB-489F-95A1-22861CBBB8A4}"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DB872DA8-F046-48B0-85F5-A6FBF75BD94A}" type="presOf" srcId="{19F7FD2E-861B-4CA8-A82D-108557E21F95}" destId="{469B0C62-FE7E-4BA6-B220-32A9933FE760}"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55C0A68-26C3-47D5-8D56-3707990C2B62}" type="presOf" srcId="{B4942BD3-88A6-4765-BEF9-C0773460DA79}" destId="{AFD8CECA-6C0B-48E9-AD37-163A2229E57A}" srcOrd="0" destOrd="0" presId="urn:microsoft.com/office/officeart/2005/8/layout/chevron2"/>
    <dgm:cxn modelId="{98CCCACF-8941-4F72-A3A4-AB34F630EF0C}" type="presParOf" srcId="{AFD8CECA-6C0B-48E9-AD37-163A2229E57A}" destId="{3DC32EE1-1B18-4758-80E3-212B780BE691}" srcOrd="0" destOrd="0" presId="urn:microsoft.com/office/officeart/2005/8/layout/chevron2"/>
    <dgm:cxn modelId="{1D5E1FC2-49E9-4182-9650-2055993E0519}" type="presParOf" srcId="{3DC32EE1-1B18-4758-80E3-212B780BE691}" destId="{47DB9946-43F8-4E10-999F-CA6AAC680881}" srcOrd="0" destOrd="0" presId="urn:microsoft.com/office/officeart/2005/8/layout/chevron2"/>
    <dgm:cxn modelId="{7C17A215-44EB-4747-857C-5C5AABB9388B}" type="presParOf" srcId="{3DC32EE1-1B18-4758-80E3-212B780BE691}" destId="{FBC75C2F-95B7-4011-8EFE-8AEDD33447DA}" srcOrd="1" destOrd="0" presId="urn:microsoft.com/office/officeart/2005/8/layout/chevron2"/>
    <dgm:cxn modelId="{10A94997-3A38-482E-9C15-77C4700D504D}" type="presParOf" srcId="{AFD8CECA-6C0B-48E9-AD37-163A2229E57A}" destId="{F3139D5E-A2F9-4D94-9DA6-E1A353415AF1}" srcOrd="1" destOrd="0" presId="urn:microsoft.com/office/officeart/2005/8/layout/chevron2"/>
    <dgm:cxn modelId="{5C8331AE-9566-4652-A0DA-A949E7BB13F7}" type="presParOf" srcId="{AFD8CECA-6C0B-48E9-AD37-163A2229E57A}" destId="{81F56F9E-ABB4-481A-A76C-D8DF7E439C56}" srcOrd="2" destOrd="0" presId="urn:microsoft.com/office/officeart/2005/8/layout/chevron2"/>
    <dgm:cxn modelId="{F57370E5-611E-499B-AD09-ED7DC3E491BF}" type="presParOf" srcId="{81F56F9E-ABB4-481A-A76C-D8DF7E439C56}" destId="{469B0C62-FE7E-4BA6-B220-32A9933FE760}" srcOrd="0" destOrd="0" presId="urn:microsoft.com/office/officeart/2005/8/layout/chevron2"/>
    <dgm:cxn modelId="{F80A64B0-FCEE-4D5C-9482-BA155FE4FFD1}" type="presParOf" srcId="{81F56F9E-ABB4-481A-A76C-D8DF7E439C56}" destId="{5D1E8CD3-68BD-43DB-9D55-282605778999}" srcOrd="1" destOrd="0" presId="urn:microsoft.com/office/officeart/2005/8/layout/chevron2"/>
    <dgm:cxn modelId="{7E19B53B-AA21-47AA-9AD9-D390ABEB3BDE}" type="presParOf" srcId="{AFD8CECA-6C0B-48E9-AD37-163A2229E57A}" destId="{4C4B4D3D-34F1-4669-83D8-CC4223E2F900}" srcOrd="3" destOrd="0" presId="urn:microsoft.com/office/officeart/2005/8/layout/chevron2"/>
    <dgm:cxn modelId="{CBE55E65-491A-4434-87F0-96474515D9B4}" type="presParOf" srcId="{AFD8CECA-6C0B-48E9-AD37-163A2229E57A}" destId="{8C7BC018-6FEA-4134-B1B5-674EF08D6079}" srcOrd="4" destOrd="0" presId="urn:microsoft.com/office/officeart/2005/8/layout/chevron2"/>
    <dgm:cxn modelId="{9C469385-F39D-49CD-904B-09E705DBCBF8}" type="presParOf" srcId="{8C7BC018-6FEA-4134-B1B5-674EF08D6079}" destId="{8C837D46-903F-4DD1-8C03-843C7FB31D88}" srcOrd="0" destOrd="0" presId="urn:microsoft.com/office/officeart/2005/8/layout/chevron2"/>
    <dgm:cxn modelId="{1DF735F5-BB59-4F67-9177-5C0650883612}"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2017/5/24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）我们面向的数据是流式图数据，即数据是在动态变化的。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为实现这个目标，我们首先需要分析流式场景下图算法的典型特点，在该特点的基础之上，抽象出通用的图计算模型，并反过来在该模型的基础上再去构建算法，最后实现该模型和算法，并且验证了模型和算法的正确性和实时性。下面我们将详细阐述本文的主要工作。</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为了解决流式图计算的问题，我们需要抽象出典型的图算法特征，并且利用这些特征来构建通用模型。因此会有三个问题；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带着这三个问题，我将一步一步阐述本文的关键技术。</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11</a:t>
            </a:fld>
            <a:endParaRPr lang="zh-CN" altLang="en-US"/>
          </a:p>
        </p:txBody>
      </p:sp>
    </p:spTree>
    <p:extLst>
      <p:ext uri="{BB962C8B-B14F-4D97-AF65-F5344CB8AC3E}">
        <p14:creationId xmlns:p14="http://schemas.microsoft.com/office/powerpoint/2010/main" val="4087031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注：这一块也是回答刘杰老师关于图算法选取的问题。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12</a:t>
            </a:fld>
            <a:endParaRPr lang="zh-CN" altLang="en-US"/>
          </a:p>
        </p:txBody>
      </p:sp>
    </p:spTree>
    <p:extLst>
      <p:ext uri="{BB962C8B-B14F-4D97-AF65-F5344CB8AC3E}">
        <p14:creationId xmlns:p14="http://schemas.microsoft.com/office/powerpoint/2010/main" val="3319958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注：这一块也是回答刘杰老师关于图算法选取的问题。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13</a:t>
            </a:fld>
            <a:endParaRPr lang="zh-CN" altLang="en-US"/>
          </a:p>
        </p:txBody>
      </p:sp>
    </p:spTree>
    <p:extLst>
      <p:ext uri="{BB962C8B-B14F-4D97-AF65-F5344CB8AC3E}">
        <p14:creationId xmlns:p14="http://schemas.microsoft.com/office/powerpoint/2010/main" val="3350972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14</a:t>
            </a:fld>
            <a:endParaRPr lang="zh-CN" altLang="en-US"/>
          </a:p>
        </p:txBody>
      </p:sp>
    </p:spTree>
    <p:extLst>
      <p:ext uri="{BB962C8B-B14F-4D97-AF65-F5344CB8AC3E}">
        <p14:creationId xmlns:p14="http://schemas.microsoft.com/office/powerpoint/2010/main" val="2186163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15</a:t>
            </a:fld>
            <a:endParaRPr lang="zh-CN" altLang="en-US"/>
          </a:p>
        </p:txBody>
      </p:sp>
    </p:spTree>
    <p:extLst>
      <p:ext uri="{BB962C8B-B14F-4D97-AF65-F5344CB8AC3E}">
        <p14:creationId xmlns:p14="http://schemas.microsoft.com/office/powerpoint/2010/main" val="3138159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16</a:t>
            </a:fld>
            <a:endParaRPr lang="zh-CN" altLang="en-US"/>
          </a:p>
        </p:txBody>
      </p:sp>
    </p:spTree>
    <p:extLst>
      <p:ext uri="{BB962C8B-B14F-4D97-AF65-F5344CB8AC3E}">
        <p14:creationId xmlns:p14="http://schemas.microsoft.com/office/powerpoint/2010/main" val="2034175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 </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17</a:t>
            </a:fld>
            <a:endParaRPr lang="zh-CN" altLang="en-US"/>
          </a:p>
        </p:txBody>
      </p:sp>
    </p:spTree>
    <p:extLst>
      <p:ext uri="{BB962C8B-B14F-4D97-AF65-F5344CB8AC3E}">
        <p14:creationId xmlns:p14="http://schemas.microsoft.com/office/powerpoint/2010/main" val="3815075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我们从影响范围、计算方法、计算顺序、计算性质和计算次数这</a:t>
            </a:r>
            <a:r>
              <a:rPr lang="en-US" altLang="zh-CN" dirty="0" smtClean="0"/>
              <a:t>5</a:t>
            </a:r>
            <a:r>
              <a:rPr lang="zh-CN" altLang="en-US" dirty="0" smtClean="0"/>
              <a:t>个方面对图算法进行归纳总结。</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）影响范围是指新增加的这条边可能会影响到哪些顶点的状态；</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）计算方法是指采用何种计算模型来进行计算；</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）计算顺序是指被影响的顶点谁先参与计算对最终的计算结果是否相关；</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）计算特性是指被影响的顶点的更新函数满足哪些代数运算的性质；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）计算次数是指这种更新函数是否会被多次触发</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18</a:t>
            </a:fld>
            <a:endParaRPr lang="zh-CN" altLang="en-US"/>
          </a:p>
        </p:txBody>
      </p:sp>
    </p:spTree>
    <p:extLst>
      <p:ext uri="{BB962C8B-B14F-4D97-AF65-F5344CB8AC3E}">
        <p14:creationId xmlns:p14="http://schemas.microsoft.com/office/powerpoint/2010/main" val="132553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19</a:t>
            </a:fld>
            <a:endParaRPr lang="zh-CN" altLang="en-US"/>
          </a:p>
        </p:txBody>
      </p:sp>
    </p:spTree>
    <p:extLst>
      <p:ext uri="{BB962C8B-B14F-4D97-AF65-F5344CB8AC3E}">
        <p14:creationId xmlns:p14="http://schemas.microsoft.com/office/powerpoint/2010/main" val="111623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我将从以下</a:t>
            </a:r>
            <a:r>
              <a:rPr lang="en-US" altLang="zh-CN" dirty="0" smtClean="0"/>
              <a:t>6</a:t>
            </a:r>
            <a:r>
              <a:rPr lang="zh-CN" altLang="en-US" dirty="0" smtClean="0"/>
              <a:t>个方面来进行汇报。</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a:t>
            </a:fld>
            <a:endParaRPr lang="zh-CN" altLang="en-US"/>
          </a:p>
        </p:txBody>
      </p:sp>
    </p:spTree>
    <p:extLst>
      <p:ext uri="{BB962C8B-B14F-4D97-AF65-F5344CB8AC3E}">
        <p14:creationId xmlns:p14="http://schemas.microsoft.com/office/powerpoint/2010/main" val="142926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a:t>
            </a:r>
            <a:r>
              <a:rPr lang="en-US" altLang="zh-CN" dirty="0" smtClean="0"/>
              <a:t>BSP</a:t>
            </a:r>
            <a:r>
              <a:rPr lang="zh-CN" altLang="en-US" dirty="0" smtClean="0"/>
              <a:t>模型是最为经典的图计算模型，下面我们分析它在解决流式图计算时所面临的问题。</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20</a:t>
            </a:fld>
            <a:endParaRPr lang="zh-CN" altLang="en-US"/>
          </a:p>
        </p:txBody>
      </p:sp>
    </p:spTree>
    <p:extLst>
      <p:ext uri="{BB962C8B-B14F-4D97-AF65-F5344CB8AC3E}">
        <p14:creationId xmlns:p14="http://schemas.microsoft.com/office/powerpoint/2010/main" val="3209717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21</a:t>
            </a:fld>
            <a:endParaRPr lang="zh-CN" altLang="en-US"/>
          </a:p>
        </p:txBody>
      </p:sp>
    </p:spTree>
    <p:extLst>
      <p:ext uri="{BB962C8B-B14F-4D97-AF65-F5344CB8AC3E}">
        <p14:creationId xmlns:p14="http://schemas.microsoft.com/office/powerpoint/2010/main" val="2861141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22</a:t>
            </a:fld>
            <a:endParaRPr lang="zh-CN" altLang="en-US"/>
          </a:p>
        </p:txBody>
      </p:sp>
    </p:spTree>
    <p:extLst>
      <p:ext uri="{BB962C8B-B14F-4D97-AF65-F5344CB8AC3E}">
        <p14:creationId xmlns:p14="http://schemas.microsoft.com/office/powerpoint/2010/main" val="2548469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23</a:t>
            </a:fld>
            <a:endParaRPr lang="zh-CN" altLang="en-US"/>
          </a:p>
        </p:txBody>
      </p:sp>
    </p:spTree>
    <p:extLst>
      <p:ext uri="{BB962C8B-B14F-4D97-AF65-F5344CB8AC3E}">
        <p14:creationId xmlns:p14="http://schemas.microsoft.com/office/powerpoint/2010/main" val="1968004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24</a:t>
            </a:fld>
            <a:endParaRPr lang="zh-CN" altLang="en-US"/>
          </a:p>
        </p:txBody>
      </p:sp>
    </p:spTree>
    <p:extLst>
      <p:ext uri="{BB962C8B-B14F-4D97-AF65-F5344CB8AC3E}">
        <p14:creationId xmlns:p14="http://schemas.microsoft.com/office/powerpoint/2010/main" val="224995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26</a:t>
            </a:fld>
            <a:endParaRPr lang="zh-CN" altLang="en-US"/>
          </a:p>
        </p:txBody>
      </p:sp>
    </p:spTree>
    <p:extLst>
      <p:ext uri="{BB962C8B-B14F-4D97-AF65-F5344CB8AC3E}">
        <p14:creationId xmlns:p14="http://schemas.microsoft.com/office/powerpoint/2010/main" val="2322556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并发更新所遇到的一个问题可以抽象成这样一幅图。</a:t>
            </a:r>
            <a:endParaRPr lang="en-US" altLang="zh-CN" dirty="0" smtClean="0"/>
          </a:p>
          <a:p>
            <a:r>
              <a:rPr lang="zh-CN" altLang="en-US" dirty="0" smtClean="0"/>
              <a:t>假设有两个计算节点同时请求获取和更新同一个顶点的值。如果</a:t>
            </a:r>
            <a:r>
              <a:rPr lang="en-US" altLang="zh-CN" dirty="0" smtClean="0"/>
              <a:t>A</a:t>
            </a:r>
            <a:r>
              <a:rPr lang="zh-CN" altLang="en-US" dirty="0" smtClean="0"/>
              <a:t>计算节点先获取顶点的状态并且准备更新时，计算节点</a:t>
            </a:r>
            <a:r>
              <a:rPr lang="en-US" altLang="zh-CN" dirty="0" smtClean="0"/>
              <a:t>B</a:t>
            </a:r>
            <a:r>
              <a:rPr lang="zh-CN" altLang="en-US" dirty="0" smtClean="0"/>
              <a:t>此时也请求获取了该顶点的状态，那么此时</a:t>
            </a:r>
            <a:r>
              <a:rPr lang="en-US" altLang="zh-CN" dirty="0" smtClean="0"/>
              <a:t>B</a:t>
            </a:r>
            <a:r>
              <a:rPr lang="zh-CN" altLang="en-US" dirty="0" smtClean="0"/>
              <a:t>获取的是计算节点</a:t>
            </a:r>
            <a:r>
              <a:rPr lang="en-US" altLang="zh-CN" dirty="0" smtClean="0"/>
              <a:t>A</a:t>
            </a:r>
            <a:r>
              <a:rPr lang="zh-CN" altLang="en-US" dirty="0" smtClean="0"/>
              <a:t>还未完成修改后的状态，因此读取了脏数据。</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27</a:t>
            </a:fld>
            <a:endParaRPr lang="zh-CN" altLang="en-US"/>
          </a:p>
        </p:txBody>
      </p:sp>
    </p:spTree>
    <p:extLst>
      <p:ext uri="{BB962C8B-B14F-4D97-AF65-F5344CB8AC3E}">
        <p14:creationId xmlns:p14="http://schemas.microsoft.com/office/powerpoint/2010/main" val="3865130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𝑒𝑣𝑒𝑛𝑡</m:t>
                    </m:r>
                  </m:oMath>
                </a14:m>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个顶点，则两个计算节点同时更新同一个顶点的概率为</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den>
                    </m:f>
                  </m:oMath>
                </a14:m>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𝐴</m:t>
                            </m:r>
                          </m:e>
                          <m:sub>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sub>
                          <m:sup>
                            <m:r>
                              <a:rPr lang="en-US" altLang="zh-CN" sz="1200" i="1" kern="1200">
                                <a:solidFill>
                                  <a:schemeClr val="tx1"/>
                                </a:solidFill>
                                <a:effectLst/>
                                <a:latin typeface="Cambria Math" panose="02040503050406030204" pitchFamily="18" charset="0"/>
                                <a:ea typeface="+mn-ea"/>
                                <a:cs typeface="+mn-cs"/>
                              </a:rPr>
                              <m:t>𝑁</m:t>
                            </m:r>
                          </m:sup>
                        </m:sSubSup>
                      </m:num>
                      <m:den>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e>
                          <m:sup>
                            <m:r>
                              <a:rPr lang="en-US" altLang="zh-CN" sz="1200" i="1" kern="1200">
                                <a:solidFill>
                                  <a:schemeClr val="tx1"/>
                                </a:solidFill>
                                <a:effectLst/>
                                <a:latin typeface="Cambria Math" panose="02040503050406030204" pitchFamily="18" charset="0"/>
                                <a:ea typeface="+mn-ea"/>
                                <a:cs typeface="+mn-cs"/>
                              </a:rPr>
                              <m:t>𝑁</m:t>
                            </m:r>
                          </m:sup>
                        </m:sSup>
                      </m:den>
                    </m:f>
                  </m:oMath>
                </a14:m>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r>
                  <a:rPr lang="en-US" altLang="zh-CN" sz="1200" i="0" kern="1200">
                    <a:solidFill>
                      <a:schemeClr val="tx1"/>
                    </a:solidFill>
                    <a:effectLst/>
                    <a:latin typeface="+mn-lt"/>
                    <a:ea typeface="+mn-ea"/>
                    <a:cs typeface="+mn-cs"/>
                  </a:rPr>
                  <a:t>𝑒𝑣𝑒𝑛𝑡</a:t>
                </a:r>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r>
                  <a:rPr lang="en-US" altLang="zh-CN" sz="1200" i="0" kern="1200">
                    <a:solidFill>
                      <a:schemeClr val="tx1"/>
                    </a:solidFill>
                    <a:effectLst/>
                    <a:latin typeface="+mn-lt"/>
                    <a:ea typeface="+mn-ea"/>
                    <a:cs typeface="+mn-cs"/>
                  </a:rPr>
                  <a:t>|𝑉|</a:t>
                </a:r>
                <a:r>
                  <a:rPr lang="zh-CN" altLang="zh-CN" sz="1200" kern="1200" dirty="0">
                    <a:solidFill>
                      <a:schemeClr val="tx1"/>
                    </a:solidFill>
                    <a:effectLst/>
                    <a:latin typeface="+mn-lt"/>
                    <a:ea typeface="+mn-ea"/>
                    <a:cs typeface="+mn-cs"/>
                  </a:rPr>
                  <a:t>个顶点，则两个计算节点同时更新同一个顶点的概率为</a:t>
                </a:r>
                <a:r>
                  <a:rPr lang="en-US" altLang="zh-CN" sz="1200" i="0" kern="120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𝐴</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 </a:t>
                </a:r>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28</a:t>
            </a:fld>
            <a:endParaRPr lang="zh-CN" altLang="en-US"/>
          </a:p>
        </p:txBody>
      </p:sp>
    </p:spTree>
    <p:extLst>
      <p:ext uri="{BB962C8B-B14F-4D97-AF65-F5344CB8AC3E}">
        <p14:creationId xmlns:p14="http://schemas.microsoft.com/office/powerpoint/2010/main" val="3249047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这四个算法是图算法的典型代表，也是华为项目中必须实现的核心算法。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29</a:t>
            </a:fld>
            <a:endParaRPr lang="zh-CN" altLang="en-US"/>
          </a:p>
        </p:txBody>
      </p:sp>
    </p:spTree>
    <p:extLst>
      <p:ext uri="{BB962C8B-B14F-4D97-AF65-F5344CB8AC3E}">
        <p14:creationId xmlns:p14="http://schemas.microsoft.com/office/powerpoint/2010/main" val="1717312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30</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首先我们看这张图计算框架图，它从应用、算法、模型、系统和处理五个角度剖析了图计算的关键技术。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）应用层是面向具体场景或需求的，是实际问题的通用解决方案。例如 在</a:t>
            </a:r>
            <a:r>
              <a:rPr lang="zh-CN" altLang="en-US" dirty="0" smtClean="0"/>
              <a:t>社交分析中，我们希望通过图计算快速分析整个社交网络的全局特征，他们呈现怎样的聚合规律，大家的紧密度怎样，等等；在商品推荐中，可以根据用户对商品的浏览记录，购买记录，或者同类用户之间的信息，合理的进行推荐；</a:t>
            </a:r>
            <a:endParaRPr lang="en-US" altLang="zh-CN" dirty="0" smtClean="0"/>
          </a:p>
          <a:p>
            <a:r>
              <a:rPr lang="zh-CN" altLang="en-US" sz="1200" b="0" i="0" kern="1200" dirty="0" smtClean="0">
                <a:solidFill>
                  <a:schemeClr val="tx1"/>
                </a:solidFill>
                <a:effectLst/>
                <a:latin typeface="+mn-lt"/>
                <a:ea typeface="+mn-ea"/>
                <a:cs typeface="+mn-cs"/>
              </a:rPr>
              <a:t>这些应用有些是离线的，如社交分析；有的是在线的，如欺诈检测和舆论监测，希望能够快速向用户反馈结果。针对这两类问题，现有两种处理模型：批处理模型和流处理模型。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）其次是支撑这些应用的典型的图算法，例如统计三角形数目的</a:t>
            </a:r>
            <a:r>
              <a:rPr lang="en-US" altLang="zh-CN" sz="1200" b="0" i="0" kern="1200" dirty="0" smtClean="0">
                <a:solidFill>
                  <a:schemeClr val="tx1"/>
                </a:solidFill>
                <a:effectLst/>
                <a:latin typeface="+mn-lt"/>
                <a:ea typeface="+mn-ea"/>
                <a:cs typeface="+mn-cs"/>
              </a:rPr>
              <a:t>Triangle Count</a:t>
            </a:r>
            <a:r>
              <a:rPr lang="zh-CN" altLang="en-US" sz="1200" b="0" i="0" kern="1200" dirty="0" smtClean="0">
                <a:solidFill>
                  <a:schemeClr val="tx1"/>
                </a:solidFill>
                <a:effectLst/>
                <a:latin typeface="+mn-lt"/>
                <a:ea typeface="+mn-ea"/>
                <a:cs typeface="+mn-cs"/>
              </a:rPr>
              <a:t>算法，找出图中各个点到源点的最短路径的</a:t>
            </a:r>
            <a:r>
              <a:rPr lang="en-US" altLang="zh-CN" sz="1200" b="0" i="0" kern="1200" dirty="0" smtClean="0">
                <a:solidFill>
                  <a:schemeClr val="tx1"/>
                </a:solidFill>
                <a:effectLst/>
                <a:latin typeface="+mn-lt"/>
                <a:ea typeface="+mn-ea"/>
                <a:cs typeface="+mn-cs"/>
              </a:rPr>
              <a:t>Single Source Shortest</a:t>
            </a:r>
            <a:r>
              <a:rPr lang="en-US" altLang="zh-CN" sz="1200" b="0" i="0" kern="1200" baseline="0" dirty="0" smtClean="0">
                <a:solidFill>
                  <a:schemeClr val="tx1"/>
                </a:solidFill>
                <a:effectLst/>
                <a:latin typeface="+mn-lt"/>
                <a:ea typeface="+mn-ea"/>
                <a:cs typeface="+mn-cs"/>
              </a:rPr>
              <a:t> Path</a:t>
            </a:r>
            <a:r>
              <a:rPr lang="zh-CN" altLang="en-US" sz="1200" b="0" i="0" kern="1200" baseline="0" dirty="0" smtClean="0">
                <a:solidFill>
                  <a:schemeClr val="tx1"/>
                </a:solidFill>
                <a:effectLst/>
                <a:latin typeface="+mn-lt"/>
                <a:ea typeface="+mn-ea"/>
                <a:cs typeface="+mn-cs"/>
              </a:rPr>
              <a:t>算法等；</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3</a:t>
            </a:r>
            <a:r>
              <a:rPr lang="zh-CN" altLang="en-US" sz="1200" b="0" i="0" kern="1200" baseline="0" dirty="0" smtClean="0">
                <a:solidFill>
                  <a:schemeClr val="tx1"/>
                </a:solidFill>
                <a:effectLst/>
                <a:latin typeface="+mn-lt"/>
                <a:ea typeface="+mn-ea"/>
                <a:cs typeface="+mn-cs"/>
              </a:rPr>
              <a:t>）通过分析这些算法的共性，我们抽象出了图计算的编程模型和计算泛型，从而使用这种通用的模型来实现同一类的图算法，比较常用的有</a:t>
            </a:r>
            <a:r>
              <a:rPr lang="en-US" altLang="zh-CN" sz="1200" b="0" i="0" kern="1200" baseline="0" dirty="0" smtClean="0">
                <a:solidFill>
                  <a:schemeClr val="tx1"/>
                </a:solidFill>
                <a:effectLst/>
                <a:latin typeface="+mn-lt"/>
                <a:ea typeface="+mn-ea"/>
                <a:cs typeface="+mn-cs"/>
              </a:rPr>
              <a:t>BSP</a:t>
            </a:r>
            <a:r>
              <a:rPr lang="zh-CN" altLang="en-US" sz="1200" b="0" i="0" kern="1200" baseline="0" dirty="0" smtClean="0">
                <a:solidFill>
                  <a:schemeClr val="tx1"/>
                </a:solidFill>
                <a:effectLst/>
                <a:latin typeface="+mn-lt"/>
                <a:ea typeface="+mn-ea"/>
                <a:cs typeface="+mn-cs"/>
              </a:rPr>
              <a:t>模型和</a:t>
            </a:r>
            <a:r>
              <a:rPr lang="en-US" altLang="zh-CN" sz="1200" b="0" i="0" kern="1200" baseline="0" dirty="0" smtClean="0">
                <a:solidFill>
                  <a:schemeClr val="tx1"/>
                </a:solidFill>
                <a:effectLst/>
                <a:latin typeface="+mn-lt"/>
                <a:ea typeface="+mn-ea"/>
                <a:cs typeface="+mn-cs"/>
              </a:rPr>
              <a:t>GAS</a:t>
            </a:r>
            <a:r>
              <a:rPr lang="zh-CN" altLang="en-US" sz="1200" b="0" i="0" kern="1200" baseline="0" dirty="0" smtClean="0">
                <a:solidFill>
                  <a:schemeClr val="tx1"/>
                </a:solidFill>
                <a:effectLst/>
                <a:latin typeface="+mn-lt"/>
                <a:ea typeface="+mn-ea"/>
                <a:cs typeface="+mn-cs"/>
              </a:rPr>
              <a:t>模型；</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4</a:t>
            </a:r>
            <a:r>
              <a:rPr lang="zh-CN" altLang="en-US" sz="1200" b="0" i="0" kern="1200" baseline="0" dirty="0" smtClean="0">
                <a:solidFill>
                  <a:schemeClr val="tx1"/>
                </a:solidFill>
                <a:effectLst/>
                <a:latin typeface="+mn-lt"/>
                <a:ea typeface="+mn-ea"/>
                <a:cs typeface="+mn-cs"/>
              </a:rPr>
              <a:t>）这些模型会运行在一定的系统之上，现有的比较成熟的系统有</a:t>
            </a:r>
            <a:r>
              <a:rPr lang="en-US" altLang="zh-CN" sz="1200" b="0" i="0" kern="1200" baseline="0" dirty="0" smtClean="0">
                <a:solidFill>
                  <a:schemeClr val="tx1"/>
                </a:solidFill>
                <a:effectLst/>
                <a:latin typeface="+mn-lt"/>
                <a:ea typeface="+mn-ea"/>
                <a:cs typeface="+mn-cs"/>
              </a:rPr>
              <a:t>Pregel</a:t>
            </a:r>
            <a:r>
              <a:rPr lang="zh-CN" altLang="en-US" sz="1200" b="0" i="0" kern="1200" baseline="0" dirty="0" smtClean="0">
                <a:solidFill>
                  <a:schemeClr val="tx1"/>
                </a:solidFill>
                <a:effectLst/>
                <a:latin typeface="+mn-lt"/>
                <a:ea typeface="+mn-ea"/>
                <a:cs typeface="+mn-cs"/>
              </a:rPr>
              <a:t>和</a:t>
            </a:r>
            <a:r>
              <a:rPr lang="en-US" altLang="zh-CN" sz="1200" b="0" i="0" kern="1200" baseline="0" dirty="0" smtClean="0">
                <a:solidFill>
                  <a:schemeClr val="tx1"/>
                </a:solidFill>
                <a:effectLst/>
                <a:latin typeface="+mn-lt"/>
                <a:ea typeface="+mn-ea"/>
                <a:cs typeface="+mn-cs"/>
              </a:rPr>
              <a:t>GraphLab</a:t>
            </a:r>
            <a:r>
              <a:rPr lang="zh-CN" altLang="en-US" sz="1200" b="0" i="0" kern="1200" baseline="0" dirty="0" smtClean="0">
                <a:solidFill>
                  <a:schemeClr val="tx1"/>
                </a:solidFill>
                <a:effectLst/>
                <a:latin typeface="+mn-lt"/>
                <a:ea typeface="+mn-ea"/>
                <a:cs typeface="+mn-cs"/>
              </a:rPr>
              <a:t>等；</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5</a:t>
            </a:r>
            <a:r>
              <a:rPr lang="zh-CN" altLang="en-US" sz="1200" b="0" i="0" kern="1200" baseline="0" dirty="0" smtClean="0">
                <a:solidFill>
                  <a:schemeClr val="tx1"/>
                </a:solidFill>
                <a:effectLst/>
                <a:latin typeface="+mn-lt"/>
                <a:ea typeface="+mn-ea"/>
                <a:cs typeface="+mn-cs"/>
              </a:rPr>
              <a:t>）最后从图的处理角度，将图计算的问题划分成两个问题：图的划分和图的计算。图的划分是指如何将一个大图划分成若干个子图，然后再在划分的子图上进行计算。</a:t>
            </a:r>
            <a:endParaRPr lang="en-US" altLang="zh-CN" sz="1200" b="0" i="0" kern="1200" baseline="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里我们看到模型层起到承上启下的作用，向上承接算法的实现，我们可以用抽象出来的模型来实现同一类的算法；向下启用系统的执行，这些模型最后会被翻译成系统提供的算子，真正去执行操作。由此可见，图处理模型在图计算中至关重要。下面我们就先介绍最为常用的</a:t>
            </a:r>
            <a:r>
              <a:rPr lang="en-US" altLang="zh-CN" sz="1200" b="0" i="0" kern="1200" dirty="0" smtClean="0">
                <a:solidFill>
                  <a:schemeClr val="tx1"/>
                </a:solidFill>
                <a:effectLst/>
                <a:latin typeface="+mn-lt"/>
                <a:ea typeface="+mn-ea"/>
                <a:cs typeface="+mn-cs"/>
              </a:rPr>
              <a:t>BSP</a:t>
            </a:r>
            <a:r>
              <a:rPr lang="zh-CN" altLang="en-US" sz="1200" b="0" i="0" kern="1200" dirty="0" smtClean="0">
                <a:solidFill>
                  <a:schemeClr val="tx1"/>
                </a:solidFill>
                <a:effectLst/>
                <a:latin typeface="+mn-lt"/>
                <a:ea typeface="+mn-ea"/>
                <a:cs typeface="+mn-cs"/>
              </a:rPr>
              <a:t>模型。</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3806520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31</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均为新顶点</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4-2(a)</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为原图中不存在的新增加的顶点，对于这两个新增加的顶点，原图中的任何顶点都无法到达这两个顶点，因此这两个顶点的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为新顶点，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4-2(b)</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为原图中已经存在的顶点，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为原图中不存在的新增加的顶点，且有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，此时，因为指向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的顶点集合没有变化，所以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值不会发生改变；而又有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，因此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可由</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到达，所以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值更新为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oMath>
                </a14:m>
                <a:r>
                  <a:rPr lang="zh-CN" altLang="zh-CN" sz="1200" kern="1200" dirty="0">
                    <a:solidFill>
                      <a:schemeClr val="tx1"/>
                    </a:solidFill>
                    <a:effectLst/>
                    <a:latin typeface="+mn-lt"/>
                    <a:ea typeface="+mn-ea"/>
                    <a:cs typeface="+mn-cs"/>
                  </a:rPr>
                  <a:t>，其中</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oMath>
                </a14:m>
                <a:r>
                  <a:rPr lang="zh-CN" altLang="zh-CN" sz="1200" kern="1200" dirty="0">
                    <a:solidFill>
                      <a:schemeClr val="tx1"/>
                    </a:solidFill>
                    <a:effectLst/>
                    <a:latin typeface="+mn-lt"/>
                    <a:ea typeface="+mn-ea"/>
                    <a:cs typeface="+mn-cs"/>
                  </a:rPr>
                  <a:t>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oMath>
                </a14:m>
                <a:r>
                  <a:rPr lang="zh-CN" altLang="zh-CN" sz="1200" kern="1200" dirty="0">
                    <a:solidFill>
                      <a:schemeClr val="tx1"/>
                    </a:solidFill>
                    <a:effectLst/>
                    <a:latin typeface="+mn-lt"/>
                    <a:ea typeface="+mn-ea"/>
                    <a:cs typeface="+mn-cs"/>
                  </a:rPr>
                  <a:t>为边</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m:t>
                    </m:r>
                  </m:oMath>
                </a14:m>
                <a:r>
                  <a:rPr lang="zh-CN" altLang="zh-CN" sz="1200" kern="1200" dirty="0">
                    <a:solidFill>
                      <a:schemeClr val="tx1"/>
                    </a:solidFill>
                    <a:effectLst/>
                    <a:latin typeface="+mn-lt"/>
                    <a:ea typeface="+mn-ea"/>
                    <a:cs typeface="+mn-cs"/>
                  </a:rPr>
                  <a:t>的权重。</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为新顶点，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4-2(c)</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为原图中已经存在的顶点，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为原图中不存在的新增加的顶点，且有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。此时，因为是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又是新增加的顶点，那么没有任何顶点指向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，即</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是不可达的，则更新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值为无穷大；而指向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的顶点，相比较原图的情况只增加了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，又因为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值是无穷大，所以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值不会发生变化。</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均已经存在于系统中</a:t>
                </a:r>
              </a:p>
              <a:p>
                <a:r>
                  <a:rPr lang="zh-CN" altLang="zh-CN" sz="1200" kern="1200" dirty="0">
                    <a:solidFill>
                      <a:schemeClr val="tx1"/>
                    </a:solidFill>
                    <a:effectLst/>
                    <a:latin typeface="+mn-lt"/>
                    <a:ea typeface="+mn-ea"/>
                    <a:cs typeface="+mn-cs"/>
                  </a:rPr>
                  <a:t>①</a:t>
                </a:r>
                <a:r>
                  <a:rPr lang="en-US" altLang="zh-CN" sz="1200" kern="1200" dirty="0">
                    <a:solidFill>
                      <a:schemeClr val="tx1"/>
                    </a:solidFill>
                    <a:effectLst/>
                    <a:latin typeface="+mn-lt"/>
                    <a:ea typeface="+mn-ea"/>
                    <a:cs typeface="+mn-cs"/>
                  </a:rPr>
                  <a:t> ADD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UPDATE</a:t>
                </a:r>
                <a:r>
                  <a:rPr lang="zh-CN" altLang="zh-CN" sz="1200" kern="1200" dirty="0">
                    <a:solidFill>
                      <a:schemeClr val="tx1"/>
                    </a:solidFill>
                    <a:effectLst/>
                    <a:latin typeface="+mn-lt"/>
                    <a:ea typeface="+mn-ea"/>
                    <a:cs typeface="+mn-cs"/>
                  </a:rPr>
                  <a:t>事件</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4-2(d)</a:t>
                </a:r>
                <a:r>
                  <a:rPr lang="zh-CN" altLang="zh-CN" sz="1200" kern="1200" dirty="0">
                    <a:solidFill>
                      <a:schemeClr val="tx1"/>
                    </a:solidFill>
                    <a:effectLst/>
                    <a:latin typeface="+mn-lt"/>
                    <a:ea typeface="+mn-ea"/>
                    <a:cs typeface="+mn-cs"/>
                  </a:rPr>
                  <a:t>所示，</a:t>
                </a:r>
                <a14:m>
                  <m:oMath xmlns:m="http://schemas.openxmlformats.org/officeDocument/2006/math">
                    <m:r>
                      <a:rPr lang="zh-CN" altLang="zh-CN" sz="1200" kern="120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均为原图中已经存在的顶点。因为是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顶点，所以指向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顶点的集合没有改变，因此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值也不会发生改变；而指向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的顶点集合中增加了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，这使得可能存在一条更短的路径从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，因此，</a:t>
                </a:r>
              </a:p>
              <a:p>
                <a:pPr latinLnBrk="1"/>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sub>
                      </m:sSub>
                      <m:r>
                        <a:rPr lang="en-US" altLang="zh-CN" sz="1200" i="1"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min</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r>
                        <a:rPr lang="en-US" altLang="zh-CN" sz="1200"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sub>
                      </m:sSub>
                      <m:r>
                        <a:rPr lang="en-US" altLang="zh-CN" sz="1200" i="1" kern="1200">
                          <a:solidFill>
                            <a:schemeClr val="tx1"/>
                          </a:solidFill>
                          <a:effectLst/>
                          <a:latin typeface="Cambria Math" panose="02040503050406030204" pitchFamily="18" charset="0"/>
                          <a:ea typeface="+mn-ea"/>
                          <a:cs typeface="+mn-cs"/>
                        </a:rPr>
                        <m:t>)</m:t>
                      </m:r>
                    </m:oMath>
                  </m:oMathPara>
                </a14:m>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即取</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的原来的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值和从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过来到达</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的值的最小值。如果</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的后续顶点的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值可能因为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的变小而变小，因此当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值变小时，需要将这种变化传播给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所有指向的邻接点，同时，这些邻接点又可能继续将这种影响传播出去；而当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的值没有发生改变时，说明从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过来的路径不是最短路径，</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a:solidFill>
                      <a:schemeClr val="tx1"/>
                    </a:solidFill>
                    <a:effectLst/>
                    <a:latin typeface="+mn-lt"/>
                    <a:ea typeface="+mn-ea"/>
                    <a:cs typeface="+mn-cs"/>
                  </a:rPr>
                  <a:t>的值不受影响，其后续顶点的值也不会发生变化。当所有顶点的值不再发生变化时，图的状态更新完毕，算法运行结束。</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均为新顶点</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4-2(a)</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为原图中不存在的新增加的顶点，对于这两个新增加的顶点，原图中的任何顶点都无法到达这两个顶点，因此这两个顶点的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为新顶点，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4-2(b)</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为原图中已经存在的顶点，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为原图中不存在的新增加的顶点，且有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，此时，因为指向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的顶点集合没有变化，所以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值不会发生改变；而又有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，因此</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可由</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到达，所以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值更新为</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，其中</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为边</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的权重。</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为新顶点，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4-2(c)</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为原图中已经存在的顶点，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为原图中不存在的新增加的顶点，且有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。此时，因为是</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，而</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又是新增加的顶点，那么没有任何顶点指向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，即</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是不可达的，则更新</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值为无穷大；而指向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的顶点，相比较原图的情况只增加了</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，又因为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值是无穷大，所以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值不会发生变化。</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均已经存在于系统中</a:t>
                </a:r>
              </a:p>
              <a:p>
                <a:r>
                  <a:rPr lang="zh-CN" altLang="zh-CN" sz="1200" kern="1200" dirty="0">
                    <a:solidFill>
                      <a:schemeClr val="tx1"/>
                    </a:solidFill>
                    <a:effectLst/>
                    <a:latin typeface="+mn-lt"/>
                    <a:ea typeface="+mn-ea"/>
                    <a:cs typeface="+mn-cs"/>
                  </a:rPr>
                  <a:t>①</a:t>
                </a:r>
                <a:r>
                  <a:rPr lang="en-US" altLang="zh-CN" sz="1200" kern="1200" dirty="0">
                    <a:solidFill>
                      <a:schemeClr val="tx1"/>
                    </a:solidFill>
                    <a:effectLst/>
                    <a:latin typeface="+mn-lt"/>
                    <a:ea typeface="+mn-ea"/>
                    <a:cs typeface="+mn-cs"/>
                  </a:rPr>
                  <a:t> ADD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UPDATE</a:t>
                </a:r>
                <a:r>
                  <a:rPr lang="zh-CN" altLang="zh-CN" sz="1200" kern="1200" dirty="0">
                    <a:solidFill>
                      <a:schemeClr val="tx1"/>
                    </a:solidFill>
                    <a:effectLst/>
                    <a:latin typeface="+mn-lt"/>
                    <a:ea typeface="+mn-ea"/>
                    <a:cs typeface="+mn-cs"/>
                  </a:rPr>
                  <a:t>事件</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4-2(d)</a:t>
                </a:r>
                <a:r>
                  <a:rPr lang="zh-CN" altLang="zh-CN" sz="1200" kern="1200" dirty="0">
                    <a:solidFill>
                      <a:schemeClr val="tx1"/>
                    </a:solidFill>
                    <a:effectLst/>
                    <a:latin typeface="+mn-lt"/>
                    <a:ea typeface="+mn-ea"/>
                    <a:cs typeface="+mn-cs"/>
                  </a:rPr>
                  <a:t>所示，</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均为原图中已经存在的顶点。因为是</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顶点，所以指向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顶点的集合没有改变，因此</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值也不会发生改变；而指向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的顶点集合中增加了</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，这使得可能存在一条更短的路径从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，因此，</a:t>
                </a:r>
              </a:p>
              <a:p>
                <a:pPr latinLnBrk="1"/>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=min⁡(</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即取</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的原来的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值和从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过来到达</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的值的最小值。如果</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值变小，则</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的后续顶点的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值可能因为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的变小而变小，因此当</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值变小时，需要将这种变化传播给</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所有指向的邻接点，同时，这些邻接点又可能继续将这种影响传播出去；而当</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的值没有发生改变时，说明从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过来的路径不是最短路径，</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a:solidFill>
                      <a:schemeClr val="tx1"/>
                    </a:solidFill>
                    <a:effectLst/>
                    <a:latin typeface="+mn-lt"/>
                    <a:ea typeface="+mn-ea"/>
                    <a:cs typeface="+mn-cs"/>
                  </a:rPr>
                  <a:t>的值不受影响，其后续顶点的值也不会发生变化。当所有顶点的值不再发生变化时，图的状态更新完毕，算法运行结束。</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32</a:t>
            </a:fld>
            <a:endParaRPr lang="zh-CN" altLang="en-US"/>
          </a:p>
        </p:txBody>
      </p:sp>
    </p:spTree>
    <p:extLst>
      <p:ext uri="{BB962C8B-B14F-4D97-AF65-F5344CB8AC3E}">
        <p14:creationId xmlns:p14="http://schemas.microsoft.com/office/powerpoint/2010/main" val="3931604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zh-CN" altLang="en-US" sz="1200" kern="1200" dirty="0" smtClean="0">
                <a:solidFill>
                  <a:schemeClr val="tx1"/>
                </a:solidFill>
                <a:effectLst/>
                <a:latin typeface="+mn-lt"/>
                <a:ea typeface="+mn-ea"/>
                <a:cs typeface="+mn-cs"/>
              </a:rPr>
              <a:t>接入</a:t>
            </a:r>
            <a:r>
              <a:rPr lang="zh-CN" altLang="zh-CN" sz="1200" kern="1200" dirty="0" smtClean="0">
                <a:solidFill>
                  <a:schemeClr val="tx1"/>
                </a:solidFill>
                <a:effectLst/>
                <a:latin typeface="+mn-lt"/>
                <a:ea typeface="+mn-ea"/>
                <a:cs typeface="+mn-cs"/>
              </a:rPr>
              <a:t>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系统的输入，图数据以流的形式流入到系统的各个计算节点中。这些图数据可以以文件的形式存储，也可以存储在如</a:t>
            </a:r>
            <a:r>
              <a:rPr lang="en-US" altLang="zh-CN" sz="1200" kern="1200" dirty="0" smtClean="0">
                <a:solidFill>
                  <a:schemeClr val="tx1"/>
                </a:solidFill>
                <a:effectLst/>
                <a:latin typeface="+mn-lt"/>
                <a:ea typeface="+mn-ea"/>
                <a:cs typeface="+mn-cs"/>
              </a:rPr>
              <a:t>Kafka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HBase</a:t>
            </a:r>
            <a:r>
              <a:rPr lang="zh-CN" altLang="zh-CN" sz="1200" kern="1200" dirty="0" smtClean="0">
                <a:solidFill>
                  <a:schemeClr val="tx1"/>
                </a:solidFill>
                <a:effectLst/>
                <a:latin typeface="+mn-lt"/>
                <a:ea typeface="+mn-ea"/>
                <a:cs typeface="+mn-cs"/>
              </a:rPr>
              <a:t>等其它分布式系统中。</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系统提供了接口，能够很好的将这些数据源对接到系统。</a:t>
            </a:r>
          </a:p>
          <a:p>
            <a:pPr lvl="0"/>
            <a:r>
              <a:rPr lang="zh-CN" altLang="zh-CN" sz="1200" kern="1200" dirty="0" smtClean="0">
                <a:solidFill>
                  <a:schemeClr val="tx1"/>
                </a:solidFill>
                <a:effectLst/>
                <a:latin typeface="+mn-lt"/>
                <a:ea typeface="+mn-ea"/>
                <a:cs typeface="+mn-cs"/>
              </a:rPr>
              <a:t>计算层：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系统的核心层。摄入层提供的数据将分配到各个计算节点， 计算节点可以访问存储层中的图状态，并且根据图的状态和当前接收的事件来触发图状态的更新，并且将这种更新同步到存储节点中，以便其它计算节点能够立刻使用。</a:t>
            </a:r>
          </a:p>
          <a:p>
            <a:pPr lvl="0"/>
            <a:r>
              <a:rPr lang="zh-CN" altLang="zh-CN" sz="1200" kern="1200" dirty="0" smtClean="0">
                <a:solidFill>
                  <a:schemeClr val="tx1"/>
                </a:solidFill>
                <a:effectLst/>
                <a:latin typeface="+mn-lt"/>
                <a:ea typeface="+mn-ea"/>
                <a:cs typeface="+mn-cs"/>
              </a:rPr>
              <a:t>存储层：负责整个系统的状态的存储。该层采用分布式存储架构，系统内的状态分散到各个存储节点上进行存储和备份，同时还提供了持久化接口，也可以将这些状态异步备份到永久性介质上，进一步提高系统的可靠性。由前文可知，状态是从用户的视角进行定义的，直接反应了用户关心的数据，所以在同一时刻，系统可能存在多种不同类型的状态，这些状态对系统内部可以由计算节点直接访问，对系统外部也可以由用户根据访问节点，实时访问中间计算结果。在本层我们利用开源产品内存数据网格</a:t>
            </a:r>
            <a:r>
              <a:rPr lang="en-US" altLang="zh-CN" sz="1200" kern="1200" dirty="0" smtClean="0">
                <a:solidFill>
                  <a:schemeClr val="tx1"/>
                </a:solidFill>
                <a:effectLst/>
                <a:latin typeface="+mn-lt"/>
                <a:ea typeface="+mn-ea"/>
                <a:cs typeface="+mn-cs"/>
              </a:rPr>
              <a:t>Hazelcast [46]</a:t>
            </a:r>
            <a:r>
              <a:rPr lang="zh-CN" altLang="zh-CN" sz="1200" kern="1200" dirty="0" smtClean="0">
                <a:solidFill>
                  <a:schemeClr val="tx1"/>
                </a:solidFill>
                <a:effectLst/>
                <a:latin typeface="+mn-lt"/>
                <a:ea typeface="+mn-ea"/>
                <a:cs typeface="+mn-cs"/>
              </a:rPr>
              <a:t>来作为存储层，存储图的状态信息。</a:t>
            </a:r>
          </a:p>
          <a:p>
            <a:pPr lvl="0"/>
            <a:r>
              <a:rPr lang="zh-CN" altLang="zh-CN" sz="1200" kern="1200" dirty="0" smtClean="0">
                <a:solidFill>
                  <a:schemeClr val="tx1"/>
                </a:solidFill>
                <a:effectLst/>
                <a:latin typeface="+mn-lt"/>
                <a:ea typeface="+mn-ea"/>
                <a:cs typeface="+mn-cs"/>
              </a:rPr>
              <a:t>访问层：向最终用户提供接口，允许用户在任意时刻访问图的状态。在本层我们使用</a:t>
            </a:r>
            <a:r>
              <a:rPr lang="en-US" altLang="zh-CN" sz="1200" kern="1200" dirty="0" smtClean="0">
                <a:solidFill>
                  <a:schemeClr val="tx1"/>
                </a:solidFill>
                <a:effectLst/>
                <a:latin typeface="+mn-lt"/>
                <a:ea typeface="+mn-ea"/>
                <a:cs typeface="+mn-cs"/>
              </a:rPr>
              <a:t>RESTful</a:t>
            </a:r>
            <a:r>
              <a:rPr lang="zh-CN" altLang="zh-CN" sz="1200" kern="1200" dirty="0" smtClean="0">
                <a:solidFill>
                  <a:schemeClr val="tx1"/>
                </a:solidFill>
                <a:effectLst/>
                <a:latin typeface="+mn-lt"/>
                <a:ea typeface="+mn-ea"/>
                <a:cs typeface="+mn-cs"/>
              </a:rPr>
              <a:t>规范来设计数据的访问规则，利用</a:t>
            </a:r>
            <a:r>
              <a:rPr lang="en-US" altLang="zh-CN" sz="1200" kern="1200" dirty="0" smtClean="0">
                <a:solidFill>
                  <a:schemeClr val="tx1"/>
                </a:solidFill>
                <a:effectLst/>
                <a:latin typeface="+mn-lt"/>
                <a:ea typeface="+mn-ea"/>
                <a:cs typeface="+mn-cs"/>
              </a:rPr>
              <a:t>Jetty</a:t>
            </a:r>
            <a:r>
              <a:rPr lang="zh-CN" altLang="zh-CN" sz="1200" kern="1200" dirty="0" smtClean="0">
                <a:solidFill>
                  <a:schemeClr val="tx1"/>
                </a:solidFill>
                <a:effectLst/>
                <a:latin typeface="+mn-lt"/>
                <a:ea typeface="+mn-ea"/>
                <a:cs typeface="+mn-cs"/>
              </a:rPr>
              <a:t>作为内嵌的服务器，向用户提供数据访问能力。</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注意添加引用</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33</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34</a:t>
            </a:fld>
            <a:endParaRPr lang="zh-CN" altLang="en-US"/>
          </a:p>
        </p:txBody>
      </p:sp>
    </p:spTree>
    <p:extLst>
      <p:ext uri="{BB962C8B-B14F-4D97-AF65-F5344CB8AC3E}">
        <p14:creationId xmlns:p14="http://schemas.microsoft.com/office/powerpoint/2010/main" val="3033995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35</a:t>
            </a:fld>
            <a:endParaRPr lang="zh-CN" altLang="en-US"/>
          </a:p>
        </p:txBody>
      </p:sp>
    </p:spTree>
    <p:extLst>
      <p:ext uri="{BB962C8B-B14F-4D97-AF65-F5344CB8AC3E}">
        <p14:creationId xmlns:p14="http://schemas.microsoft.com/office/powerpoint/2010/main" val="2208996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定义完这三个算法的准准确率计算公式后，我们在</a:t>
            </a:r>
            <a:r>
              <a:rPr lang="en-US" altLang="zh-CN" sz="1200" kern="1200" dirty="0" smtClean="0">
                <a:solidFill>
                  <a:schemeClr val="tx1"/>
                </a:solidFill>
                <a:effectLst/>
                <a:latin typeface="+mn-lt"/>
                <a:ea typeface="+mn-ea"/>
                <a:cs typeface="+mn-cs"/>
              </a:rPr>
              <a:t>D1-D10</a:t>
            </a:r>
            <a:r>
              <a:rPr lang="zh-CN" altLang="zh-CN" sz="1200" kern="1200" dirty="0" smtClean="0">
                <a:solidFill>
                  <a:schemeClr val="tx1"/>
                </a:solidFill>
                <a:effectLst/>
                <a:latin typeface="+mn-lt"/>
                <a:ea typeface="+mn-ea"/>
                <a:cs typeface="+mn-cs"/>
              </a:rPr>
              <a:t>数据集上分别进行测试，同时为了考虑不同并发度对计算结果准确性的影响，我们分别测试了这三个算法在计算节点总数为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下的准确率</a:t>
            </a: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36</a:t>
            </a:fld>
            <a:endParaRPr lang="zh-CN" altLang="en-US"/>
          </a:p>
        </p:txBody>
      </p:sp>
    </p:spTree>
    <p:extLst>
      <p:ext uri="{BB962C8B-B14F-4D97-AF65-F5344CB8AC3E}">
        <p14:creationId xmlns:p14="http://schemas.microsoft.com/office/powerpoint/2010/main" val="14631617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从算法的</a:t>
            </a:r>
            <a:r>
              <a:rPr lang="en-US" altLang="zh-CN" sz="1200" kern="1200" dirty="0" smtClean="0">
                <a:solidFill>
                  <a:schemeClr val="tx1"/>
                </a:solidFill>
                <a:effectLst/>
                <a:latin typeface="+mn-lt"/>
                <a:ea typeface="+mn-ea"/>
                <a:cs typeface="+mn-cs"/>
              </a:rPr>
              <a:t>CDF</a:t>
            </a:r>
            <a:r>
              <a:rPr lang="zh-CN" altLang="zh-CN" sz="1200" kern="1200" dirty="0" smtClean="0">
                <a:solidFill>
                  <a:schemeClr val="tx1"/>
                </a:solidFill>
                <a:effectLst/>
                <a:latin typeface="+mn-lt"/>
                <a:ea typeface="+mn-ea"/>
                <a:cs typeface="+mn-cs"/>
              </a:rPr>
              <a:t>图来看，这四个算法的</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内立即得到响应，符合实时性的要求；从算法的实时性分布图来看，不同算法的响应时间略有不同，但整体的响应时间分布符合长尾效应：（</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算法的平均响应时间最短，超过一半的更新请求都能够在</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的时间内得到响应；（</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算法的平均响应时间比</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算法要长，而且大部分请求的响应时间都集中在</a:t>
            </a:r>
            <a:r>
              <a:rPr lang="en-US" altLang="zh-CN" sz="1200" kern="1200" dirty="0" smtClean="0">
                <a:solidFill>
                  <a:schemeClr val="tx1"/>
                </a:solidFill>
                <a:effectLst/>
                <a:latin typeface="+mn-lt"/>
                <a:ea typeface="+mn-ea"/>
                <a:cs typeface="+mn-cs"/>
              </a:rPr>
              <a:t>2ms</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4ms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算法的平均响应时间最长，但</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内得到响应，而请求的响应时间大部分都集中在</a:t>
            </a:r>
            <a:r>
              <a:rPr lang="en-US" altLang="zh-CN" sz="1200" kern="1200" dirty="0" smtClean="0">
                <a:solidFill>
                  <a:schemeClr val="tx1"/>
                </a:solidFill>
                <a:effectLst/>
                <a:latin typeface="+mn-lt"/>
                <a:ea typeface="+mn-ea"/>
                <a:cs typeface="+mn-cs"/>
              </a:rPr>
              <a:t>4ms-8ms</a:t>
            </a:r>
            <a:r>
              <a:rPr lang="zh-CN" altLang="zh-CN" sz="1200" kern="1200" dirty="0" smtClean="0">
                <a:solidFill>
                  <a:schemeClr val="tx1"/>
                </a:solidFill>
                <a:effectLst/>
                <a:latin typeface="+mn-lt"/>
                <a:ea typeface="+mn-ea"/>
                <a:cs typeface="+mn-cs"/>
              </a:rPr>
              <a:t>之间。</a:t>
            </a:r>
          </a:p>
          <a:p>
            <a:r>
              <a:rPr lang="zh-CN" altLang="zh-CN" sz="1200" kern="1200" dirty="0" smtClean="0">
                <a:solidFill>
                  <a:schemeClr val="tx1"/>
                </a:solidFill>
                <a:effectLst/>
                <a:latin typeface="+mn-lt"/>
                <a:ea typeface="+mn-ea"/>
                <a:cs typeface="+mn-cs"/>
              </a:rPr>
              <a:t>不同算法的更新代价之所以不同，是因为不同算法所影响的顶点的数目不同。如对于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算法，每次到达的边数据只会影响这条边的源顶点和目标顶点，而且这种影响不会传播给其它的顶点，所以响应时间最短；对于</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算法，它不仅影响这条边的两个顶点，还会影响这两个顶点的所有公共邻接点；对于</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算法，它会以源顶点为中心，将这种影响按照往外扩散的路径将影响传播开来；而对于</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在极端情况下它可能影响到整个连通子图，所以响应时间最长。因此，增量数据对不同算法所带来的更新的影响范围是不同的，这种不同直观反映在了更新请求的响应时间。此外，我们还发现尽管不同算法的响应时间不同，但其分布符合长尾效应。这是因为自然状态下的图数据分布是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规则的，而符合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图的顶点分布即为长尾分布。这也使得有极少数的顶点拥有大量的邻接点，它们的更新代价很高，而大部分顶点的邻接点都很少，所以更新的很快，因此大多数顶点的响应时间都很短，只有极少数顶点的响应时间很长。</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37</a:t>
            </a:fld>
            <a:endParaRPr lang="zh-CN" altLang="en-US"/>
          </a:p>
        </p:txBody>
      </p:sp>
    </p:spTree>
    <p:extLst>
      <p:ext uri="{BB962C8B-B14F-4D97-AF65-F5344CB8AC3E}">
        <p14:creationId xmlns:p14="http://schemas.microsoft.com/office/powerpoint/2010/main" val="38026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38</a:t>
            </a:fld>
            <a:endParaRPr lang="zh-CN" altLang="en-US"/>
          </a:p>
        </p:txBody>
      </p:sp>
    </p:spTree>
    <p:extLst>
      <p:ext uri="{BB962C8B-B14F-4D97-AF65-F5344CB8AC3E}">
        <p14:creationId xmlns:p14="http://schemas.microsoft.com/office/powerpoint/2010/main" val="27975802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39</a:t>
            </a:fld>
            <a:endParaRPr lang="zh-CN" altLang="en-US"/>
          </a:p>
        </p:txBody>
      </p:sp>
    </p:spTree>
    <p:extLst>
      <p:ext uri="{BB962C8B-B14F-4D97-AF65-F5344CB8AC3E}">
        <p14:creationId xmlns:p14="http://schemas.microsoft.com/office/powerpoint/2010/main" val="14926909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40</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采用了顶点为中心的编程模型和同步的计算泛型，将整个图计算的过程分成若干个超步，超步内，每个计算节点可以并行计算；超步之间需要一次同步过程，通过若干个超步迭代计算，算法达到指定的收敛条件后，运行结束。我们以该图为例，设有</a:t>
            </a:r>
            <a:r>
              <a:rPr lang="en-US" altLang="zh-CN" dirty="0" smtClean="0"/>
              <a:t>3</a:t>
            </a:r>
            <a:r>
              <a:rPr lang="zh-CN" altLang="en-US" dirty="0" smtClean="0"/>
              <a:t>个顶点</a:t>
            </a:r>
            <a:r>
              <a:rPr lang="en-US" altLang="zh-CN" dirty="0" smtClean="0"/>
              <a:t>5/1/2</a:t>
            </a:r>
            <a:r>
              <a:rPr lang="zh-CN" altLang="en-US" dirty="0" smtClean="0"/>
              <a:t>，现需要将同一个连通图内的顶点编号设置成该连通图内最大的顶点的编号。</a:t>
            </a:r>
            <a:endParaRPr lang="en-US" altLang="zh-CN" dirty="0" smtClean="0"/>
          </a:p>
          <a:p>
            <a:endParaRPr lang="en-US" altLang="zh-CN" dirty="0" smtClean="0"/>
          </a:p>
          <a:p>
            <a:r>
              <a:rPr lang="zh-CN" altLang="en-US" dirty="0" smtClean="0"/>
              <a:t>在第一个超步内，这三个顶点相互发送消息，</a:t>
            </a:r>
            <a:r>
              <a:rPr lang="en-US" altLang="zh-CN" dirty="0" smtClean="0"/>
              <a:t>5</a:t>
            </a:r>
            <a:r>
              <a:rPr lang="zh-CN" altLang="en-US" dirty="0" smtClean="0"/>
              <a:t>将接收来自</a:t>
            </a:r>
            <a:r>
              <a:rPr lang="en-US" altLang="zh-CN" dirty="0" smtClean="0"/>
              <a:t>1</a:t>
            </a:r>
            <a:r>
              <a:rPr lang="zh-CN" altLang="en-US" dirty="0" smtClean="0"/>
              <a:t>和</a:t>
            </a:r>
            <a:r>
              <a:rPr lang="en-US" altLang="zh-CN" dirty="0" smtClean="0"/>
              <a:t>2</a:t>
            </a:r>
            <a:r>
              <a:rPr lang="zh-CN" altLang="en-US" dirty="0" smtClean="0"/>
              <a:t>的消息，同理</a:t>
            </a:r>
            <a:r>
              <a:rPr lang="en-US" altLang="zh-CN" dirty="0" smtClean="0"/>
              <a:t>1</a:t>
            </a:r>
            <a:r>
              <a:rPr lang="zh-CN" altLang="en-US" dirty="0" smtClean="0"/>
              <a:t>将接收来自</a:t>
            </a:r>
            <a:r>
              <a:rPr lang="en-US" altLang="zh-CN" dirty="0" smtClean="0"/>
              <a:t>5</a:t>
            </a:r>
            <a:r>
              <a:rPr lang="zh-CN" altLang="en-US" dirty="0" smtClean="0"/>
              <a:t>的消息，因为要将顶点编号更新为最大的顶点编号，因此当</a:t>
            </a:r>
            <a:r>
              <a:rPr lang="en-US" altLang="zh-CN" dirty="0" smtClean="0"/>
              <a:t>5</a:t>
            </a:r>
            <a:r>
              <a:rPr lang="zh-CN" altLang="en-US" dirty="0" smtClean="0"/>
              <a:t>收到</a:t>
            </a:r>
            <a:r>
              <a:rPr lang="en-US" altLang="zh-CN" dirty="0" smtClean="0"/>
              <a:t>1</a:t>
            </a:r>
            <a:r>
              <a:rPr lang="zh-CN" altLang="en-US" dirty="0" smtClean="0"/>
              <a:t>和</a:t>
            </a:r>
            <a:r>
              <a:rPr lang="en-US" altLang="zh-CN" dirty="0" smtClean="0"/>
              <a:t>2</a:t>
            </a:r>
            <a:r>
              <a:rPr lang="zh-CN" altLang="en-US" dirty="0" smtClean="0"/>
              <a:t>发送过来的消息时，发现编号值都比本身的小，因此</a:t>
            </a:r>
            <a:r>
              <a:rPr lang="en-US" altLang="zh-CN" dirty="0" smtClean="0"/>
              <a:t>5</a:t>
            </a:r>
            <a:r>
              <a:rPr lang="zh-CN" altLang="en-US" dirty="0" smtClean="0"/>
              <a:t>不会发生变化，将变的不活跃。而</a:t>
            </a:r>
            <a:r>
              <a:rPr lang="en-US" altLang="zh-CN" dirty="0" smtClean="0"/>
              <a:t>1</a:t>
            </a:r>
            <a:r>
              <a:rPr lang="zh-CN" altLang="en-US" dirty="0" smtClean="0"/>
              <a:t>收到来自</a:t>
            </a:r>
            <a:r>
              <a:rPr lang="en-US" altLang="zh-CN" dirty="0" smtClean="0"/>
              <a:t>5</a:t>
            </a:r>
            <a:r>
              <a:rPr lang="zh-CN" altLang="en-US" dirty="0" smtClean="0"/>
              <a:t>的消息之后，会将自身的编号值更改为最大的值即</a:t>
            </a:r>
            <a:r>
              <a:rPr lang="en-US" altLang="zh-CN" dirty="0" smtClean="0"/>
              <a:t>5</a:t>
            </a:r>
            <a:r>
              <a:rPr lang="zh-CN" altLang="en-US" dirty="0" smtClean="0"/>
              <a:t>，</a:t>
            </a:r>
            <a:r>
              <a:rPr lang="en-US" altLang="zh-CN" dirty="0" smtClean="0"/>
              <a:t>2</a:t>
            </a:r>
            <a:r>
              <a:rPr lang="zh-CN" altLang="en-US" dirty="0" smtClean="0"/>
              <a:t>将收到来自</a:t>
            </a:r>
            <a:r>
              <a:rPr lang="en-US" altLang="zh-CN" dirty="0" smtClean="0"/>
              <a:t>1</a:t>
            </a:r>
            <a:r>
              <a:rPr lang="zh-CN" altLang="en-US" dirty="0" smtClean="0"/>
              <a:t>的消息，同理发现这个值比自己的小，不会发生变化。</a:t>
            </a:r>
            <a:endParaRPr lang="en-US" altLang="zh-CN" dirty="0" smtClean="0"/>
          </a:p>
          <a:p>
            <a:r>
              <a:rPr lang="zh-CN" altLang="en-US" dirty="0" smtClean="0"/>
              <a:t>同理，经过若干轮迭代之后，所有编号的值都更新为</a:t>
            </a:r>
            <a:r>
              <a:rPr lang="en-US" altLang="zh-CN" dirty="0" smtClean="0"/>
              <a:t>5</a:t>
            </a:r>
            <a:r>
              <a:rPr lang="zh-CN" altLang="en-US" dirty="0" smtClean="0"/>
              <a:t>，算法结束。</a:t>
            </a:r>
            <a:endParaRPr lang="en-US" altLang="zh-CN" dirty="0" smtClean="0"/>
          </a:p>
          <a:p>
            <a:endParaRPr lang="en-US" altLang="zh-CN" dirty="0" smtClean="0"/>
          </a:p>
          <a:p>
            <a:r>
              <a:rPr lang="zh-CN" altLang="en-US" dirty="0" smtClean="0"/>
              <a:t>这种模型非常适合诸如</a:t>
            </a:r>
            <a:r>
              <a:rPr lang="en-US" altLang="zh-CN" dirty="0" smtClean="0"/>
              <a:t>SSSP/PR</a:t>
            </a:r>
            <a:r>
              <a:rPr lang="zh-CN" altLang="en-US" dirty="0" smtClean="0"/>
              <a:t>等图算法，因此被广泛使用在处理静态大图数据上。可是当图是动态变化的，</a:t>
            </a:r>
            <a:r>
              <a:rPr lang="en-US" altLang="zh-CN" dirty="0" smtClean="0"/>
              <a:t>BSP</a:t>
            </a:r>
            <a:r>
              <a:rPr lang="zh-CN" altLang="en-US" dirty="0" smtClean="0"/>
              <a:t>模型该如何处理呢？</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BAC876FC-2E35-4016-8A70-33D810966BEA}" type="datetime1">
              <a:rPr lang="zh-CN" altLang="en-US" smtClean="0"/>
              <a:t>2017/5/24</a:t>
            </a:fld>
            <a:endParaRPr lang="zh-CN" altLang="en-US"/>
          </a:p>
        </p:txBody>
      </p:sp>
      <p:sp>
        <p:nvSpPr>
          <p:cNvPr id="5" name="灯片编号占位符 4"/>
          <p:cNvSpPr>
            <a:spLocks noGrp="1"/>
          </p:cNvSpPr>
          <p:nvPr>
            <p:ph type="sldNum" sz="quarter" idx="11"/>
          </p:nvPr>
        </p:nvSpPr>
        <p:spPr/>
        <p:txBody>
          <a:bodyPr/>
          <a:lstStyle/>
          <a:p>
            <a:fld id="{D203AB0F-8D4D-414D-9B72-28D3C77562CE}" type="slidenum">
              <a:rPr lang="zh-CN" altLang="en-US" smtClean="0"/>
              <a:t>41</a:t>
            </a:fld>
            <a:endParaRPr lang="zh-CN" altLang="en-US"/>
          </a:p>
        </p:txBody>
      </p:sp>
    </p:spTree>
    <p:extLst>
      <p:ext uri="{BB962C8B-B14F-4D97-AF65-F5344CB8AC3E}">
        <p14:creationId xmlns:p14="http://schemas.microsoft.com/office/powerpoint/2010/main" val="6905120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42</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当图简单的增加一条边时，</a:t>
            </a:r>
            <a:r>
              <a:rPr lang="en-US" altLang="zh-CN" dirty="0" smtClean="0"/>
              <a:t>BSP</a:t>
            </a:r>
            <a:r>
              <a:rPr lang="zh-CN" altLang="en-US" dirty="0" smtClean="0"/>
              <a:t>模型需要在增加边后的大图数据上全部重跑一遍。这种方式没有充分利用原有的计算结果，代价较大。因此针对动态图计算，</a:t>
            </a:r>
            <a:r>
              <a:rPr lang="en-US" altLang="zh-CN" dirty="0" smtClean="0"/>
              <a:t>BSP</a:t>
            </a:r>
            <a:r>
              <a:rPr lang="zh-CN" altLang="en-US" dirty="0" smtClean="0"/>
              <a:t>模型的性能出现瓶颈，那么如何高效的解决这类动态图计算扥问题呢？我们首先看动态图计算的数据模型。</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34792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这一块也是回答窦师兄的问题。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26552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363004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9</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6E13769-1311-4060-A713-D3050FC9C9DA}" type="datetime1">
              <a:rPr lang="zh-CN" altLang="en-US" smtClean="0"/>
              <a:t>2017/5/24</a:t>
            </a:fld>
            <a:endParaRPr lang="zh-CN" altLang="en-US"/>
          </a:p>
        </p:txBody>
      </p:sp>
      <p:sp>
        <p:nvSpPr>
          <p:cNvPr id="5" name="Footer Placeholder 4"/>
          <p:cNvSpPr>
            <a:spLocks noGrp="1"/>
          </p:cNvSpPr>
          <p:nvPr>
            <p:ph type="ftr" sz="quarter" idx="11"/>
          </p:nvPr>
        </p:nvSpPr>
        <p:spPr/>
        <p:txBody>
          <a:bodyPr/>
          <a:lstStyle/>
          <a:p>
            <a:r>
              <a:rPr lang="zh-CN" altLang="en-US" smtClean="0"/>
              <a:t>中国科学院软件研究所</a:t>
            </a:r>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8827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56BE4DE-DAB8-4D34-86AE-D91F483CE81C}" type="datetime1">
              <a:rPr lang="zh-CN" altLang="en-US" smtClean="0"/>
              <a:t>2017/5/24</a:t>
            </a:fld>
            <a:endParaRPr lang="zh-CN" altLang="en-US"/>
          </a:p>
        </p:txBody>
      </p:sp>
      <p:sp>
        <p:nvSpPr>
          <p:cNvPr id="5" name="Footer Placeholder 4"/>
          <p:cNvSpPr>
            <a:spLocks noGrp="1"/>
          </p:cNvSpPr>
          <p:nvPr>
            <p:ph type="ftr" sz="quarter" idx="11"/>
          </p:nvPr>
        </p:nvSpPr>
        <p:spPr/>
        <p:txBody>
          <a:bodyPr/>
          <a:lstStyle/>
          <a:p>
            <a:r>
              <a:rPr lang="zh-CN" altLang="en-US" smtClean="0"/>
              <a:t>中国科学院软件研究所</a:t>
            </a:r>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0275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5D90501-5543-486F-BE7D-63CDECE7BA46}" type="datetime1">
              <a:rPr lang="zh-CN" altLang="en-US" smtClean="0"/>
              <a:t>2017/5/24</a:t>
            </a:fld>
            <a:endParaRPr lang="zh-CN" altLang="en-US"/>
          </a:p>
        </p:txBody>
      </p:sp>
      <p:sp>
        <p:nvSpPr>
          <p:cNvPr id="5" name="Footer Placeholder 4"/>
          <p:cNvSpPr>
            <a:spLocks noGrp="1"/>
          </p:cNvSpPr>
          <p:nvPr>
            <p:ph type="ftr" sz="quarter" idx="11"/>
          </p:nvPr>
        </p:nvSpPr>
        <p:spPr/>
        <p:txBody>
          <a:bodyPr/>
          <a:lstStyle/>
          <a:p>
            <a:r>
              <a:rPr lang="zh-CN" altLang="en-US" smtClean="0"/>
              <a:t>中国科学院软件研究所</a:t>
            </a:r>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869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1B37EDE-8200-4851-8575-F3964AD68D7D}" type="datetime1">
              <a:rPr lang="zh-CN" altLang="en-US" smtClean="0"/>
              <a:t>2017/5/24</a:t>
            </a:fld>
            <a:endParaRPr lang="zh-CN" altLang="en-US"/>
          </a:p>
        </p:txBody>
      </p:sp>
      <p:sp>
        <p:nvSpPr>
          <p:cNvPr id="5" name="Footer Placeholder 4"/>
          <p:cNvSpPr>
            <a:spLocks noGrp="1"/>
          </p:cNvSpPr>
          <p:nvPr>
            <p:ph type="ftr" sz="quarter" idx="11"/>
          </p:nvPr>
        </p:nvSpPr>
        <p:spPr/>
        <p:txBody>
          <a:bodyPr/>
          <a:lstStyle/>
          <a:p>
            <a:r>
              <a:rPr lang="zh-CN" altLang="en-US" smtClean="0"/>
              <a:t>中国科学院软件研究所</a:t>
            </a:r>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087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44DB122-BDC2-4DEB-B818-5735133EF0D7}" type="datetime1">
              <a:rPr lang="zh-CN" altLang="en-US" smtClean="0"/>
              <a:t>2017/5/24</a:t>
            </a:fld>
            <a:endParaRPr lang="zh-CN" altLang="en-US"/>
          </a:p>
        </p:txBody>
      </p:sp>
      <p:sp>
        <p:nvSpPr>
          <p:cNvPr id="5" name="Footer Placeholder 4"/>
          <p:cNvSpPr>
            <a:spLocks noGrp="1"/>
          </p:cNvSpPr>
          <p:nvPr>
            <p:ph type="ftr" sz="quarter" idx="11"/>
          </p:nvPr>
        </p:nvSpPr>
        <p:spPr/>
        <p:txBody>
          <a:bodyPr/>
          <a:lstStyle/>
          <a:p>
            <a:r>
              <a:rPr lang="zh-CN" altLang="en-US" smtClean="0"/>
              <a:t>中国科学院软件研究所</a:t>
            </a:r>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6009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1FDB115-9C0E-491B-B3C1-86C39236CE67}" type="datetime1">
              <a:rPr lang="zh-CN" altLang="en-US" smtClean="0"/>
              <a:t>2017/5/24</a:t>
            </a:fld>
            <a:endParaRPr lang="zh-CN" altLang="en-US"/>
          </a:p>
        </p:txBody>
      </p:sp>
      <p:sp>
        <p:nvSpPr>
          <p:cNvPr id="6" name="Footer Placeholder 5"/>
          <p:cNvSpPr>
            <a:spLocks noGrp="1"/>
          </p:cNvSpPr>
          <p:nvPr>
            <p:ph type="ftr" sz="quarter" idx="11"/>
          </p:nvPr>
        </p:nvSpPr>
        <p:spPr/>
        <p:txBody>
          <a:bodyPr/>
          <a:lstStyle/>
          <a:p>
            <a:r>
              <a:rPr lang="zh-CN" altLang="en-US" smtClean="0"/>
              <a:t>中国科学院软件研究所</a:t>
            </a:r>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78214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F1AADB2-4D84-451A-844B-C72B8810757E}" type="datetime1">
              <a:rPr lang="zh-CN" altLang="en-US" smtClean="0"/>
              <a:t>2017/5/24</a:t>
            </a:fld>
            <a:endParaRPr lang="zh-CN" altLang="en-US"/>
          </a:p>
        </p:txBody>
      </p:sp>
      <p:sp>
        <p:nvSpPr>
          <p:cNvPr id="8" name="Footer Placeholder 7"/>
          <p:cNvSpPr>
            <a:spLocks noGrp="1"/>
          </p:cNvSpPr>
          <p:nvPr>
            <p:ph type="ftr" sz="quarter" idx="11"/>
          </p:nvPr>
        </p:nvSpPr>
        <p:spPr/>
        <p:txBody>
          <a:bodyPr/>
          <a:lstStyle/>
          <a:p>
            <a:r>
              <a:rPr lang="zh-CN" altLang="en-US" smtClean="0"/>
              <a:t>中国科学院软件研究所</a:t>
            </a:r>
            <a:endParaRPr lang="zh-CN" altLang="en-US"/>
          </a:p>
        </p:txBody>
      </p:sp>
      <p:sp>
        <p:nvSpPr>
          <p:cNvPr id="9" name="Slide Number Placeholder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4542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398CD14-6C46-49A7-B594-F31586749972}" type="datetime1">
              <a:rPr lang="zh-CN" altLang="en-US" smtClean="0"/>
              <a:t>2017/5/24</a:t>
            </a:fld>
            <a:endParaRPr lang="zh-CN" altLang="en-US"/>
          </a:p>
        </p:txBody>
      </p:sp>
      <p:sp>
        <p:nvSpPr>
          <p:cNvPr id="4" name="Footer Placeholder 3"/>
          <p:cNvSpPr>
            <a:spLocks noGrp="1"/>
          </p:cNvSpPr>
          <p:nvPr>
            <p:ph type="ftr" sz="quarter" idx="11"/>
          </p:nvPr>
        </p:nvSpPr>
        <p:spPr/>
        <p:txBody>
          <a:bodyPr/>
          <a:lstStyle/>
          <a:p>
            <a:r>
              <a:rPr lang="zh-CN" altLang="en-US" smtClean="0"/>
              <a:t>中国科学院软件研究所</a:t>
            </a:r>
            <a:endParaRPr lang="zh-CN" altLang="en-US"/>
          </a:p>
        </p:txBody>
      </p:sp>
      <p:sp>
        <p:nvSpPr>
          <p:cNvPr id="5" name="Slide Number Placeholder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79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8329C-C2DF-46C4-8D62-E1CFDDB69E17}" type="datetime1">
              <a:rPr lang="zh-CN" altLang="en-US" smtClean="0"/>
              <a:t>2017/5/24</a:t>
            </a:fld>
            <a:endParaRPr lang="zh-CN" altLang="en-US"/>
          </a:p>
        </p:txBody>
      </p:sp>
      <p:sp>
        <p:nvSpPr>
          <p:cNvPr id="3" name="Footer Placeholder 2"/>
          <p:cNvSpPr>
            <a:spLocks noGrp="1"/>
          </p:cNvSpPr>
          <p:nvPr>
            <p:ph type="ftr" sz="quarter" idx="11"/>
          </p:nvPr>
        </p:nvSpPr>
        <p:spPr/>
        <p:txBody>
          <a:bodyPr/>
          <a:lstStyle/>
          <a:p>
            <a:r>
              <a:rPr lang="zh-CN" altLang="en-US" smtClean="0"/>
              <a:t>中国科学院软件研究所</a:t>
            </a:r>
            <a:endParaRPr lang="zh-CN" altLang="en-US"/>
          </a:p>
        </p:txBody>
      </p:sp>
      <p:sp>
        <p:nvSpPr>
          <p:cNvPr id="4" name="Slide Number Placeholder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621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8CEDAF6-FEE8-43AC-B265-C7921D0EFCF5}" type="datetime1">
              <a:rPr lang="zh-CN" altLang="en-US" smtClean="0"/>
              <a:t>2017/5/24</a:t>
            </a:fld>
            <a:endParaRPr lang="zh-CN" altLang="en-US"/>
          </a:p>
        </p:txBody>
      </p:sp>
      <p:sp>
        <p:nvSpPr>
          <p:cNvPr id="6" name="Footer Placeholder 5"/>
          <p:cNvSpPr>
            <a:spLocks noGrp="1"/>
          </p:cNvSpPr>
          <p:nvPr>
            <p:ph type="ftr" sz="quarter" idx="11"/>
          </p:nvPr>
        </p:nvSpPr>
        <p:spPr/>
        <p:txBody>
          <a:bodyPr/>
          <a:lstStyle/>
          <a:p>
            <a:r>
              <a:rPr lang="zh-CN" altLang="en-US" smtClean="0"/>
              <a:t>中国科学院软件研究所</a:t>
            </a:r>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23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EFC3E03-B442-49A3-B862-E2D2B92EF1ED}" type="datetime1">
              <a:rPr lang="zh-CN" altLang="en-US" smtClean="0"/>
              <a:t>2017/5/24</a:t>
            </a:fld>
            <a:endParaRPr lang="zh-CN" altLang="en-US"/>
          </a:p>
        </p:txBody>
      </p:sp>
      <p:sp>
        <p:nvSpPr>
          <p:cNvPr id="6" name="Footer Placeholder 5"/>
          <p:cNvSpPr>
            <a:spLocks noGrp="1"/>
          </p:cNvSpPr>
          <p:nvPr>
            <p:ph type="ftr" sz="quarter" idx="11"/>
          </p:nvPr>
        </p:nvSpPr>
        <p:spPr/>
        <p:txBody>
          <a:bodyPr/>
          <a:lstStyle/>
          <a:p>
            <a:r>
              <a:rPr lang="zh-CN" altLang="en-US" smtClean="0"/>
              <a:t>中国科学院软件研究所</a:t>
            </a:r>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1144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65737-202F-464E-9BBA-20DA11F2A965}" type="datetime1">
              <a:rPr lang="zh-CN" altLang="en-US" smtClean="0"/>
              <a:t>2017/5/24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中国科学院软件研究所</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7870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0.emf"/><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19.emf"/><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8" Type="http://schemas.openxmlformats.org/officeDocument/2006/relationships/package" Target="../embeddings/Microsoft_Visio___2.vsdx"/><Relationship Id="rId3" Type="http://schemas.openxmlformats.org/officeDocument/2006/relationships/notesSlide" Target="../notesSlides/notesSlide29.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package" Target="../embeddings/Microsoft_Visio___1.vsdx"/><Relationship Id="rId4" Type="http://schemas.openxmlformats.org/officeDocument/2006/relationships/oleObject" Target="../embeddings/oleObject1.bin"/><Relationship Id="rId9" Type="http://schemas.openxmlformats.org/officeDocument/2006/relationships/image" Target="../media/image34.emf"/></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chart" Target="../charts/chart1.xml"/></Relationships>
</file>

<file path=ppt/slides/_rels/slide3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3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3321" y="1654628"/>
            <a:ext cx="8137358" cy="1332820"/>
          </a:xfrm>
        </p:spPr>
        <p:txBody>
          <a:bodyPr>
            <a:normAutofit/>
          </a:bodyPr>
          <a:lstStyle/>
          <a:p>
            <a:r>
              <a:rPr lang="zh-CN" altLang="en-US" sz="4400" dirty="0" smtClean="0"/>
              <a:t>基于状态更新传播的流式图计算系统设计与实现</a:t>
            </a:r>
            <a:endParaRPr lang="zh-CN" altLang="en-US" sz="4400"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指导老师：王伟 副研究员</a:t>
            </a:r>
            <a:endParaRPr lang="en-US" altLang="zh-CN" dirty="0"/>
          </a:p>
          <a:p>
            <a:pPr algn="r"/>
            <a:r>
              <a:rPr lang="zh-CN" altLang="en-US" dirty="0" smtClean="0"/>
              <a:t>许利杰 助理研究员</a:t>
            </a:r>
          </a:p>
          <a:p>
            <a:endParaRPr lang="zh-CN" altLang="en-US" dirty="0"/>
          </a:p>
        </p:txBody>
      </p:sp>
      <p:sp>
        <p:nvSpPr>
          <p:cNvPr id="4" name="灯片编号占位符 3"/>
          <p:cNvSpPr>
            <a:spLocks noGrp="1"/>
          </p:cNvSpPr>
          <p:nvPr>
            <p:ph type="sldNum" sz="quarter" idx="12"/>
          </p:nvPr>
        </p:nvSpPr>
        <p:spPr/>
        <p:txBody>
          <a:bodyPr/>
          <a:lstStyle/>
          <a:p>
            <a:fld id="{E230242E-06C9-4CD7-A6BF-CB41FEC954E9}" type="slidenum">
              <a:rPr lang="zh-CN" altLang="en-US" smtClean="0"/>
              <a:t>1</a:t>
            </a:fld>
            <a:endParaRPr lang="zh-CN" altLang="en-US"/>
          </a:p>
        </p:txBody>
      </p:sp>
      <p:sp>
        <p:nvSpPr>
          <p:cNvPr id="5" name="日期占位符 4"/>
          <p:cNvSpPr>
            <a:spLocks noGrp="1"/>
          </p:cNvSpPr>
          <p:nvPr>
            <p:ph type="dt" sz="half" idx="10"/>
          </p:nvPr>
        </p:nvSpPr>
        <p:spPr/>
        <p:txBody>
          <a:bodyPr/>
          <a:lstStyle/>
          <a:p>
            <a:fld id="{332570D5-20FC-4CB3-86CE-46C3CEB9E2E4}"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3324172606"/>
      </p:ext>
    </p:extLst>
  </p:cSld>
  <p:clrMapOvr>
    <a:masterClrMapping/>
  </p:clrMapOvr>
  <mc:AlternateContent xmlns:mc="http://schemas.openxmlformats.org/markup-compatibility/2006" xmlns:p14="http://schemas.microsoft.com/office/powerpoint/2010/main">
    <mc:Choice Requires="p14">
      <p:transition spd="slow" p14:dur="2000" advTm="22248"/>
    </mc:Choice>
    <mc:Fallback xmlns="">
      <p:transition spd="slow" advTm="2224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81112" y="1312294"/>
            <a:ext cx="7886700" cy="400110"/>
          </a:xfrm>
          <a:prstGeom prst="rect">
            <a:avLst/>
          </a:prstGeom>
          <a:noFill/>
        </p:spPr>
        <p:txBody>
          <a:bodyPr wrap="square" rtlCol="0">
            <a:spAutoFit/>
          </a:bodyPr>
          <a:lstStyle/>
          <a:p>
            <a:pPr algn="ctr"/>
            <a:r>
              <a:rPr lang="zh-CN" altLang="en-US" sz="2000" dirty="0" smtClean="0"/>
              <a:t>目标：构建</a:t>
            </a:r>
            <a:r>
              <a:rPr lang="zh-CN" altLang="en-US" sz="2000" dirty="0"/>
              <a:t>面向</a:t>
            </a:r>
            <a:r>
              <a:rPr lang="zh-CN" altLang="en-US" sz="2000" b="1" dirty="0"/>
              <a:t>流式图数据</a:t>
            </a:r>
            <a:r>
              <a:rPr lang="zh-CN" altLang="en-US" sz="2000" dirty="0"/>
              <a:t>的</a:t>
            </a:r>
            <a:r>
              <a:rPr lang="zh-CN" altLang="en-US" sz="2000" b="1" dirty="0"/>
              <a:t>准确计算</a:t>
            </a:r>
            <a:r>
              <a:rPr lang="zh-CN" altLang="en-US" sz="2000" dirty="0"/>
              <a:t>的</a:t>
            </a:r>
            <a:r>
              <a:rPr lang="zh-CN" altLang="en-US" sz="2000" b="1" dirty="0"/>
              <a:t>实时图计算</a:t>
            </a:r>
            <a:r>
              <a:rPr lang="zh-CN" altLang="en-US" sz="2000" dirty="0"/>
              <a:t>系统</a:t>
            </a:r>
            <a:endParaRPr lang="en-US" altLang="zh-CN" sz="2000" dirty="0"/>
          </a:p>
        </p:txBody>
      </p:sp>
      <p:graphicFrame>
        <p:nvGraphicFramePr>
          <p:cNvPr id="22" name="图示 21"/>
          <p:cNvGraphicFramePr/>
          <p:nvPr>
            <p:extLst>
              <p:ext uri="{D42A27DB-BD31-4B8C-83A1-F6EECF244321}">
                <p14:modId xmlns:p14="http://schemas.microsoft.com/office/powerpoint/2010/main" val="1372313685"/>
              </p:ext>
            </p:extLst>
          </p:nvPr>
        </p:nvGraphicFramePr>
        <p:xfrm>
          <a:off x="1348468" y="2128837"/>
          <a:ext cx="6538232" cy="36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二、研究目标</a:t>
            </a:r>
            <a:endParaRPr lang="zh-CN" altLang="en-US" sz="21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10</a:t>
            </a:fld>
            <a:endParaRPr lang="zh-CN" altLang="en-US"/>
          </a:p>
        </p:txBody>
      </p:sp>
      <p:sp>
        <p:nvSpPr>
          <p:cNvPr id="3" name="日期占位符 2"/>
          <p:cNvSpPr>
            <a:spLocks noGrp="1"/>
          </p:cNvSpPr>
          <p:nvPr>
            <p:ph type="dt" sz="half" idx="10"/>
          </p:nvPr>
        </p:nvSpPr>
        <p:spPr/>
        <p:txBody>
          <a:bodyPr/>
          <a:lstStyle/>
          <a:p>
            <a:fld id="{9581A283-087A-45BF-A233-3EC8C732AFA3}"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359982587"/>
      </p:ext>
    </p:extLst>
  </p:cSld>
  <p:clrMapOvr>
    <a:masterClrMapping/>
  </p:clrMapOvr>
  <mc:AlternateContent xmlns:mc="http://schemas.openxmlformats.org/markup-compatibility/2006" xmlns:p14="http://schemas.microsoft.com/office/powerpoint/2010/main">
    <mc:Choice Requires="p14">
      <p:transition spd="slow" p14:dur="2000" advTm="42613"/>
    </mc:Choice>
    <mc:Fallback xmlns="">
      <p:transition spd="slow" advTm="4261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18867" y="1724850"/>
            <a:ext cx="8229599" cy="1631216"/>
          </a:xfrm>
          <a:prstGeom prst="rect">
            <a:avLst/>
          </a:prstGeom>
          <a:noFill/>
        </p:spPr>
        <p:txBody>
          <a:bodyPr wrap="square" rtlCol="0">
            <a:spAutoFit/>
          </a:bodyPr>
          <a:lstStyle/>
          <a:p>
            <a:r>
              <a:rPr lang="zh-CN" altLang="en-US" sz="2000" dirty="0" smtClean="0"/>
              <a:t>问题</a:t>
            </a:r>
            <a:r>
              <a:rPr lang="en-US" altLang="zh-CN" sz="2000" dirty="0" smtClean="0"/>
              <a:t>1</a:t>
            </a:r>
            <a:r>
              <a:rPr lang="zh-CN" altLang="en-US" sz="2000" dirty="0" smtClean="0"/>
              <a:t>：选取哪些图算法作为研究对象？</a:t>
            </a:r>
            <a:endParaRPr lang="en-US" altLang="zh-CN" sz="2000" dirty="0" smtClean="0"/>
          </a:p>
          <a:p>
            <a:endParaRPr lang="en-US" altLang="zh-CN" sz="2000" dirty="0" smtClean="0"/>
          </a:p>
          <a:p>
            <a:r>
              <a:rPr lang="zh-CN" altLang="en-US" sz="2000" dirty="0" smtClean="0"/>
              <a:t>问题</a:t>
            </a:r>
            <a:r>
              <a:rPr lang="en-US" altLang="zh-CN" sz="2000" dirty="0" smtClean="0"/>
              <a:t>2</a:t>
            </a:r>
            <a:r>
              <a:rPr lang="zh-CN" altLang="en-US" sz="2000" dirty="0" smtClean="0"/>
              <a:t>：如何分析这些图算法的特征？</a:t>
            </a:r>
            <a:endParaRPr lang="en-US" altLang="zh-CN" sz="2000" dirty="0" smtClean="0"/>
          </a:p>
          <a:p>
            <a:endParaRPr lang="en-US" altLang="zh-CN" sz="2000" dirty="0" smtClean="0"/>
          </a:p>
          <a:p>
            <a:r>
              <a:rPr lang="zh-CN" altLang="en-US" sz="2000" dirty="0" smtClean="0"/>
              <a:t>问题</a:t>
            </a:r>
            <a:r>
              <a:rPr lang="en-US" altLang="zh-CN" sz="2000" dirty="0" smtClean="0"/>
              <a:t>3</a:t>
            </a:r>
            <a:r>
              <a:rPr lang="zh-CN" altLang="en-US" sz="2000" dirty="0" smtClean="0"/>
              <a:t>：如何根据这些图算法特征抽象出流式图计算模型？</a:t>
            </a:r>
            <a:endParaRPr lang="en-US" altLang="zh-CN" sz="2000" dirty="0" smtClean="0"/>
          </a:p>
        </p:txBody>
      </p:sp>
      <p:sp>
        <p:nvSpPr>
          <p:cNvPr id="5"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endParaRPr lang="zh-CN" altLang="en-US" sz="21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11</a:t>
            </a:fld>
            <a:endParaRPr lang="zh-CN" altLang="en-US"/>
          </a:p>
        </p:txBody>
      </p:sp>
      <p:sp>
        <p:nvSpPr>
          <p:cNvPr id="3" name="日期占位符 2"/>
          <p:cNvSpPr>
            <a:spLocks noGrp="1"/>
          </p:cNvSpPr>
          <p:nvPr>
            <p:ph type="dt" sz="half" idx="10"/>
          </p:nvPr>
        </p:nvSpPr>
        <p:spPr/>
        <p:txBody>
          <a:bodyPr/>
          <a:lstStyle/>
          <a:p>
            <a:fld id="{3C95A405-A426-420E-9F5C-B15DA2E642F0}"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928490942"/>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341294" y="1091819"/>
            <a:ext cx="6086475" cy="400110"/>
          </a:xfrm>
          <a:prstGeom prst="rect">
            <a:avLst/>
          </a:prstGeom>
          <a:noFill/>
        </p:spPr>
        <p:txBody>
          <a:bodyPr wrap="square" rtlCol="0">
            <a:spAutoFit/>
          </a:bodyPr>
          <a:lstStyle/>
          <a:p>
            <a:r>
              <a:rPr lang="zh-CN" altLang="en-US" sz="2000" dirty="0" smtClean="0"/>
              <a:t>问题</a:t>
            </a:r>
            <a:r>
              <a:rPr lang="en-US" altLang="zh-CN" sz="2000" dirty="0" smtClean="0"/>
              <a:t>1</a:t>
            </a:r>
            <a:r>
              <a:rPr lang="zh-CN" altLang="en-US" sz="2000" dirty="0" smtClean="0"/>
              <a:t>：选取哪些图算法作为研究对象？</a:t>
            </a:r>
            <a:endParaRPr lang="zh-CN" altLang="en-US" sz="2000" dirty="0"/>
          </a:p>
        </p:txBody>
      </p:sp>
      <p:sp>
        <p:nvSpPr>
          <p:cNvPr id="22"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特征分析</a:t>
            </a:r>
            <a:endParaRPr lang="zh-CN" altLang="en-US" sz="1900" dirty="0"/>
          </a:p>
        </p:txBody>
      </p:sp>
      <p:sp>
        <p:nvSpPr>
          <p:cNvPr id="20" name="圆角矩形标注 19"/>
          <p:cNvSpPr/>
          <p:nvPr/>
        </p:nvSpPr>
        <p:spPr>
          <a:xfrm>
            <a:off x="621360" y="1618071"/>
            <a:ext cx="7806409" cy="569369"/>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ltLang="zh-CN" sz="1600" dirty="0"/>
          </a:p>
        </p:txBody>
      </p:sp>
      <p:sp>
        <p:nvSpPr>
          <p:cNvPr id="3" name="文本框 2"/>
          <p:cNvSpPr txBox="1"/>
          <p:nvPr/>
        </p:nvSpPr>
        <p:spPr>
          <a:xfrm>
            <a:off x="3551055" y="1753314"/>
            <a:ext cx="2429065" cy="338554"/>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600" dirty="0"/>
              <a:t>使用</a:t>
            </a:r>
            <a:r>
              <a:rPr lang="zh-CN" altLang="en-US" sz="1600" b="1" dirty="0"/>
              <a:t>频率高</a:t>
            </a:r>
            <a:r>
              <a:rPr lang="zh-CN" altLang="en-US" sz="1600" dirty="0"/>
              <a:t>的图算法</a:t>
            </a:r>
          </a:p>
        </p:txBody>
      </p:sp>
      <p:sp>
        <p:nvSpPr>
          <p:cNvPr id="21" name="文本框 20"/>
          <p:cNvSpPr txBox="1"/>
          <p:nvPr/>
        </p:nvSpPr>
        <p:spPr>
          <a:xfrm>
            <a:off x="1103407" y="1753314"/>
            <a:ext cx="2429065" cy="338554"/>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600" dirty="0"/>
              <a:t>图计算中的</a:t>
            </a:r>
            <a:r>
              <a:rPr lang="zh-CN" altLang="en-US" sz="1600" b="1" dirty="0"/>
              <a:t>基础</a:t>
            </a:r>
            <a:r>
              <a:rPr lang="zh-CN" altLang="en-US" sz="1600" dirty="0"/>
              <a:t>算法</a:t>
            </a:r>
          </a:p>
        </p:txBody>
      </p:sp>
      <p:sp>
        <p:nvSpPr>
          <p:cNvPr id="25" name="文本框 24"/>
          <p:cNvSpPr txBox="1"/>
          <p:nvPr/>
        </p:nvSpPr>
        <p:spPr>
          <a:xfrm>
            <a:off x="6017287" y="1754028"/>
            <a:ext cx="2429065" cy="338554"/>
          </a:xfrm>
          <a:prstGeom prst="rect">
            <a:avLst/>
          </a:prstGeom>
          <a:noFill/>
        </p:spPr>
        <p:txBody>
          <a:bodyPr wrap="square" rtlCol="0">
            <a:spAutoFit/>
          </a:bodyPr>
          <a:lstStyle/>
          <a:p>
            <a:pPr marL="285750" indent="-285750" algn="ctr">
              <a:buFont typeface="Wingdings" panose="05000000000000000000" pitchFamily="2" charset="2"/>
              <a:buChar char="ü"/>
            </a:pPr>
            <a:r>
              <a:rPr lang="zh-CN" altLang="en-US" sz="1600" dirty="0"/>
              <a:t>具有</a:t>
            </a:r>
            <a:r>
              <a:rPr lang="zh-CN" altLang="en-US" sz="1600" b="1" dirty="0"/>
              <a:t>代表性</a:t>
            </a:r>
            <a:r>
              <a:rPr lang="zh-CN" altLang="en-US" sz="1600" dirty="0"/>
              <a:t>的图算法</a:t>
            </a:r>
            <a:endParaRPr lang="en-US" altLang="zh-CN" sz="1600" dirty="0"/>
          </a:p>
        </p:txBody>
      </p:sp>
      <p:sp>
        <p:nvSpPr>
          <p:cNvPr id="26" name="椭圆 25"/>
          <p:cNvSpPr/>
          <p:nvPr/>
        </p:nvSpPr>
        <p:spPr>
          <a:xfrm>
            <a:off x="3329819" y="3827280"/>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Degree Distribution</a:t>
            </a:r>
            <a:endParaRPr lang="zh-CN" altLang="en-US" dirty="0"/>
          </a:p>
        </p:txBody>
      </p:sp>
      <p:sp>
        <p:nvSpPr>
          <p:cNvPr id="27" name="椭圆 26"/>
          <p:cNvSpPr/>
          <p:nvPr/>
        </p:nvSpPr>
        <p:spPr>
          <a:xfrm>
            <a:off x="3552069" y="2649029"/>
            <a:ext cx="1917700" cy="825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Triangle Count</a:t>
            </a:r>
            <a:endParaRPr lang="zh-CN" altLang="en-US" dirty="0"/>
          </a:p>
        </p:txBody>
      </p:sp>
      <p:sp>
        <p:nvSpPr>
          <p:cNvPr id="29" name="椭圆 28"/>
          <p:cNvSpPr/>
          <p:nvPr/>
        </p:nvSpPr>
        <p:spPr>
          <a:xfrm>
            <a:off x="4542669" y="4972398"/>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PageRank</a:t>
            </a:r>
            <a:endParaRPr lang="zh-CN" altLang="en-US" dirty="0"/>
          </a:p>
        </p:txBody>
      </p:sp>
      <p:sp>
        <p:nvSpPr>
          <p:cNvPr id="30" name="椭圆 29"/>
          <p:cNvSpPr/>
          <p:nvPr/>
        </p:nvSpPr>
        <p:spPr>
          <a:xfrm>
            <a:off x="1275594" y="2931627"/>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SSSP</a:t>
            </a:r>
            <a:endParaRPr lang="zh-CN" altLang="en-US" dirty="0"/>
          </a:p>
        </p:txBody>
      </p:sp>
      <p:sp>
        <p:nvSpPr>
          <p:cNvPr id="31" name="椭圆 30"/>
          <p:cNvSpPr/>
          <p:nvPr/>
        </p:nvSpPr>
        <p:spPr>
          <a:xfrm>
            <a:off x="1012069" y="4032513"/>
            <a:ext cx="2012950" cy="825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Connected Components</a:t>
            </a:r>
            <a:endParaRPr lang="zh-CN" altLang="en-US" dirty="0"/>
          </a:p>
        </p:txBody>
      </p:sp>
      <p:sp>
        <p:nvSpPr>
          <p:cNvPr id="32" name="椭圆 31"/>
          <p:cNvSpPr/>
          <p:nvPr/>
        </p:nvSpPr>
        <p:spPr>
          <a:xfrm>
            <a:off x="5857119" y="4099680"/>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Local Cluster</a:t>
            </a:r>
          </a:p>
          <a:p>
            <a:pPr algn="ctr"/>
            <a:r>
              <a:rPr lang="en-US" altLang="zh-CN" dirty="0" smtClean="0"/>
              <a:t>Cofficient</a:t>
            </a:r>
            <a:endParaRPr lang="zh-CN" altLang="en-US" dirty="0"/>
          </a:p>
        </p:txBody>
      </p:sp>
      <p:sp>
        <p:nvSpPr>
          <p:cNvPr id="33" name="椭圆 32"/>
          <p:cNvSpPr/>
          <p:nvPr/>
        </p:nvSpPr>
        <p:spPr>
          <a:xfrm>
            <a:off x="5571369" y="3018224"/>
            <a:ext cx="2184400" cy="8509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a:t>G</a:t>
            </a:r>
            <a:r>
              <a:rPr lang="en-US" altLang="zh-CN" dirty="0" smtClean="0"/>
              <a:t>lobal Cluster</a:t>
            </a:r>
          </a:p>
          <a:p>
            <a:pPr algn="ctr"/>
            <a:r>
              <a:rPr lang="en-US" altLang="zh-CN" dirty="0" smtClean="0"/>
              <a:t>Cofficient</a:t>
            </a:r>
            <a:endParaRPr lang="zh-CN" altLang="en-US" dirty="0"/>
          </a:p>
        </p:txBody>
      </p:sp>
      <p:sp>
        <p:nvSpPr>
          <p:cNvPr id="35" name="椭圆 34"/>
          <p:cNvSpPr/>
          <p:nvPr/>
        </p:nvSpPr>
        <p:spPr>
          <a:xfrm>
            <a:off x="2126494" y="5014934"/>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Community</a:t>
            </a:r>
          </a:p>
          <a:p>
            <a:pPr algn="ctr"/>
            <a:r>
              <a:rPr lang="en-US" altLang="zh-CN" dirty="0" smtClean="0"/>
              <a:t>Detection</a:t>
            </a:r>
            <a:endParaRPr lang="zh-CN" altLang="en-US" dirty="0"/>
          </a:p>
        </p:txBody>
      </p:sp>
      <p:cxnSp>
        <p:nvCxnSpPr>
          <p:cNvPr id="37" name="直接箭头连接符 36"/>
          <p:cNvCxnSpPr>
            <a:stCxn id="33" idx="1"/>
            <a:endCxn id="27" idx="6"/>
          </p:cNvCxnSpPr>
          <p:nvPr/>
        </p:nvCxnSpPr>
        <p:spPr>
          <a:xfrm flipH="1" flipV="1">
            <a:off x="5469769" y="3061779"/>
            <a:ext cx="421498" cy="810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2" name="直接箭头连接符 41"/>
          <p:cNvCxnSpPr>
            <a:stCxn id="32" idx="1"/>
            <a:endCxn id="27" idx="5"/>
          </p:cNvCxnSpPr>
          <p:nvPr/>
        </p:nvCxnSpPr>
        <p:spPr>
          <a:xfrm flipH="1" flipV="1">
            <a:off x="5188928" y="3353637"/>
            <a:ext cx="969490" cy="87065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3" name="直接箭头连接符 42"/>
          <p:cNvCxnSpPr>
            <a:stCxn id="35" idx="1"/>
            <a:endCxn id="31" idx="4"/>
          </p:cNvCxnSpPr>
          <p:nvPr/>
        </p:nvCxnSpPr>
        <p:spPr>
          <a:xfrm flipH="1" flipV="1">
            <a:off x="2018544" y="4858013"/>
            <a:ext cx="409249" cy="28153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6" name="直接箭头连接符 45"/>
          <p:cNvCxnSpPr>
            <a:stCxn id="35" idx="0"/>
            <a:endCxn id="30" idx="5"/>
          </p:cNvCxnSpPr>
          <p:nvPr/>
        </p:nvCxnSpPr>
        <p:spPr>
          <a:xfrm flipH="1" flipV="1">
            <a:off x="3031695" y="3657916"/>
            <a:ext cx="123499" cy="135701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5" name="灯片编号占位符 4"/>
          <p:cNvSpPr>
            <a:spLocks noGrp="1"/>
          </p:cNvSpPr>
          <p:nvPr>
            <p:ph type="sldNum" sz="quarter" idx="12"/>
          </p:nvPr>
        </p:nvSpPr>
        <p:spPr/>
        <p:txBody>
          <a:bodyPr/>
          <a:lstStyle/>
          <a:p>
            <a:fld id="{E230242E-06C9-4CD7-A6BF-CB41FEC954E9}" type="slidenum">
              <a:rPr lang="zh-CN" altLang="en-US" smtClean="0"/>
              <a:t>12</a:t>
            </a:fld>
            <a:endParaRPr lang="zh-CN" altLang="en-US"/>
          </a:p>
        </p:txBody>
      </p:sp>
      <p:sp>
        <p:nvSpPr>
          <p:cNvPr id="6" name="日期占位符 5"/>
          <p:cNvSpPr>
            <a:spLocks noGrp="1"/>
          </p:cNvSpPr>
          <p:nvPr>
            <p:ph type="dt" sz="half" idx="10"/>
          </p:nvPr>
        </p:nvSpPr>
        <p:spPr/>
        <p:txBody>
          <a:bodyPr/>
          <a:lstStyle/>
          <a:p>
            <a:fld id="{37BC9BF2-6E2D-4132-8256-06E0F35C535E}" type="datetime1">
              <a:rPr lang="zh-CN" altLang="en-US" smtClean="0"/>
              <a:t>2017/5/24</a:t>
            </a:fld>
            <a:endParaRPr lang="zh-CN" altLang="en-US"/>
          </a:p>
        </p:txBody>
      </p:sp>
      <p:sp>
        <p:nvSpPr>
          <p:cNvPr id="7" name="页脚占位符 6"/>
          <p:cNvSpPr>
            <a:spLocks noGrp="1"/>
          </p:cNvSpPr>
          <p:nvPr>
            <p:ph type="ftr" sz="quarter" idx="11"/>
          </p:nvPr>
        </p:nvSpPr>
        <p:spPr/>
        <p:txBody>
          <a:bodyPr/>
          <a:lstStyle/>
          <a:p>
            <a:r>
              <a:rPr lang="zh-CN" altLang="en-US" smtClean="0"/>
              <a:t>中国科学院软件研究所</a:t>
            </a:r>
            <a:endParaRPr lang="zh-CN" altLang="en-US"/>
          </a:p>
        </p:txBody>
      </p:sp>
      <p:cxnSp>
        <p:nvCxnSpPr>
          <p:cNvPr id="47" name="直接箭头连接符 46"/>
          <p:cNvCxnSpPr/>
          <p:nvPr/>
        </p:nvCxnSpPr>
        <p:spPr>
          <a:xfrm flipH="1">
            <a:off x="4358519" y="3474529"/>
            <a:ext cx="152400" cy="3527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1191056301"/>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26"/>
                                        </p:tgtEl>
                                        <p:attrNameLst>
                                          <p:attrName>fillcolor</p:attrName>
                                        </p:attrNameLst>
                                      </p:cBhvr>
                                      <p:to>
                                        <a:srgbClr val="5B9BD5"/>
                                      </p:to>
                                    </p:animClr>
                                    <p:set>
                                      <p:cBhvr>
                                        <p:cTn id="7" dur="500" fill="hold"/>
                                        <p:tgtEl>
                                          <p:spTgt spid="26"/>
                                        </p:tgtEl>
                                        <p:attrNameLst>
                                          <p:attrName>fill.type</p:attrName>
                                        </p:attrNameLst>
                                      </p:cBhvr>
                                      <p:to>
                                        <p:strVal val="solid"/>
                                      </p:to>
                                    </p:set>
                                    <p:set>
                                      <p:cBhvr>
                                        <p:cTn id="8" dur="500" fill="hold"/>
                                        <p:tgtEl>
                                          <p:spTgt spid="2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27"/>
                                        </p:tgtEl>
                                        <p:attrNameLst>
                                          <p:attrName>fillcolor</p:attrName>
                                        </p:attrNameLst>
                                      </p:cBhvr>
                                      <p:to>
                                        <a:srgbClr val="5B9BD5"/>
                                      </p:to>
                                    </p:animClr>
                                    <p:set>
                                      <p:cBhvr>
                                        <p:cTn id="11" dur="500" fill="hold"/>
                                        <p:tgtEl>
                                          <p:spTgt spid="27"/>
                                        </p:tgtEl>
                                        <p:attrNameLst>
                                          <p:attrName>fill.type</p:attrName>
                                        </p:attrNameLst>
                                      </p:cBhvr>
                                      <p:to>
                                        <p:strVal val="solid"/>
                                      </p:to>
                                    </p:set>
                                    <p:set>
                                      <p:cBhvr>
                                        <p:cTn id="12" dur="500" fill="hold"/>
                                        <p:tgtEl>
                                          <p:spTgt spid="2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30"/>
                                        </p:tgtEl>
                                        <p:attrNameLst>
                                          <p:attrName>fillcolor</p:attrName>
                                        </p:attrNameLst>
                                      </p:cBhvr>
                                      <p:to>
                                        <a:srgbClr val="5B9BD5"/>
                                      </p:to>
                                    </p:animClr>
                                    <p:set>
                                      <p:cBhvr>
                                        <p:cTn id="15" dur="500" fill="hold"/>
                                        <p:tgtEl>
                                          <p:spTgt spid="30"/>
                                        </p:tgtEl>
                                        <p:attrNameLst>
                                          <p:attrName>fill.type</p:attrName>
                                        </p:attrNameLst>
                                      </p:cBhvr>
                                      <p:to>
                                        <p:strVal val="solid"/>
                                      </p:to>
                                    </p:set>
                                    <p:set>
                                      <p:cBhvr>
                                        <p:cTn id="16" dur="500" fill="hold"/>
                                        <p:tgtEl>
                                          <p:spTgt spid="30"/>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29"/>
                                        </p:tgtEl>
                                        <p:attrNameLst>
                                          <p:attrName>fillcolor</p:attrName>
                                        </p:attrNameLst>
                                      </p:cBhvr>
                                      <p:to>
                                        <a:srgbClr val="5B9BD5"/>
                                      </p:to>
                                    </p:animClr>
                                    <p:set>
                                      <p:cBhvr>
                                        <p:cTn id="19" dur="500" fill="hold"/>
                                        <p:tgtEl>
                                          <p:spTgt spid="29"/>
                                        </p:tgtEl>
                                        <p:attrNameLst>
                                          <p:attrName>fill.type</p:attrName>
                                        </p:attrNameLst>
                                      </p:cBhvr>
                                      <p:to>
                                        <p:strVal val="solid"/>
                                      </p:to>
                                    </p:set>
                                    <p:set>
                                      <p:cBhvr>
                                        <p:cTn id="20" dur="500" fill="hold"/>
                                        <p:tgtEl>
                                          <p:spTgt spid="2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275591" y="1090473"/>
            <a:ext cx="6086475" cy="400110"/>
          </a:xfrm>
          <a:prstGeom prst="rect">
            <a:avLst/>
          </a:prstGeom>
          <a:noFill/>
        </p:spPr>
        <p:txBody>
          <a:bodyPr wrap="square" rtlCol="0">
            <a:spAutoFit/>
          </a:bodyPr>
          <a:lstStyle/>
          <a:p>
            <a:r>
              <a:rPr lang="zh-CN" altLang="en-US" sz="2000" dirty="0" smtClean="0"/>
              <a:t>问题</a:t>
            </a:r>
            <a:r>
              <a:rPr lang="en-US" altLang="zh-CN" sz="2000" dirty="0"/>
              <a:t>2</a:t>
            </a:r>
            <a:r>
              <a:rPr lang="zh-CN" altLang="en-US" sz="2000" dirty="0" smtClean="0"/>
              <a:t>：</a:t>
            </a:r>
            <a:r>
              <a:rPr lang="zh-CN" altLang="en-US" sz="2000" dirty="0"/>
              <a:t>如何分析这些图算法的特征？</a:t>
            </a:r>
            <a:endParaRPr lang="en-US" altLang="zh-CN" sz="2000" dirty="0"/>
          </a:p>
        </p:txBody>
      </p:sp>
      <p:sp>
        <p:nvSpPr>
          <p:cNvPr id="20" name="椭圆 19"/>
          <p:cNvSpPr/>
          <p:nvPr/>
        </p:nvSpPr>
        <p:spPr>
          <a:xfrm>
            <a:off x="3329819" y="3827280"/>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Degree Distribution</a:t>
            </a:r>
            <a:endParaRPr lang="zh-CN" altLang="en-US" dirty="0"/>
          </a:p>
        </p:txBody>
      </p:sp>
      <p:sp>
        <p:nvSpPr>
          <p:cNvPr id="21" name="椭圆 20"/>
          <p:cNvSpPr/>
          <p:nvPr/>
        </p:nvSpPr>
        <p:spPr>
          <a:xfrm>
            <a:off x="3552069" y="2649029"/>
            <a:ext cx="1917700" cy="82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Triangle Count</a:t>
            </a:r>
            <a:endParaRPr lang="zh-CN" altLang="en-US" dirty="0"/>
          </a:p>
        </p:txBody>
      </p:sp>
      <p:sp>
        <p:nvSpPr>
          <p:cNvPr id="22" name="椭圆 21"/>
          <p:cNvSpPr/>
          <p:nvPr/>
        </p:nvSpPr>
        <p:spPr>
          <a:xfrm>
            <a:off x="4542669" y="4972398"/>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PageRank</a:t>
            </a:r>
            <a:endParaRPr lang="zh-CN" altLang="en-US" dirty="0"/>
          </a:p>
        </p:txBody>
      </p:sp>
      <p:sp>
        <p:nvSpPr>
          <p:cNvPr id="23" name="椭圆 22"/>
          <p:cNvSpPr/>
          <p:nvPr/>
        </p:nvSpPr>
        <p:spPr>
          <a:xfrm>
            <a:off x="1275594" y="2931627"/>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SSSP</a:t>
            </a:r>
            <a:endParaRPr lang="zh-CN" altLang="en-US" dirty="0"/>
          </a:p>
        </p:txBody>
      </p:sp>
      <p:sp>
        <p:nvSpPr>
          <p:cNvPr id="24" name="椭圆 23"/>
          <p:cNvSpPr/>
          <p:nvPr/>
        </p:nvSpPr>
        <p:spPr>
          <a:xfrm>
            <a:off x="1012069" y="4032513"/>
            <a:ext cx="2012950" cy="825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Connected Components</a:t>
            </a:r>
            <a:endParaRPr lang="zh-CN" altLang="en-US" dirty="0"/>
          </a:p>
        </p:txBody>
      </p:sp>
      <p:sp>
        <p:nvSpPr>
          <p:cNvPr id="25" name="椭圆 24"/>
          <p:cNvSpPr/>
          <p:nvPr/>
        </p:nvSpPr>
        <p:spPr>
          <a:xfrm>
            <a:off x="5857119" y="4099680"/>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Local Cluster</a:t>
            </a:r>
          </a:p>
          <a:p>
            <a:pPr algn="ctr"/>
            <a:r>
              <a:rPr lang="en-US" altLang="zh-CN" dirty="0" smtClean="0"/>
              <a:t>Cofficient</a:t>
            </a:r>
            <a:endParaRPr lang="zh-CN" altLang="en-US" dirty="0"/>
          </a:p>
        </p:txBody>
      </p:sp>
      <p:sp>
        <p:nvSpPr>
          <p:cNvPr id="26" name="椭圆 25"/>
          <p:cNvSpPr/>
          <p:nvPr/>
        </p:nvSpPr>
        <p:spPr>
          <a:xfrm>
            <a:off x="5571369" y="3018224"/>
            <a:ext cx="2184400" cy="8509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a:t>G</a:t>
            </a:r>
            <a:r>
              <a:rPr lang="en-US" altLang="zh-CN" dirty="0" smtClean="0"/>
              <a:t>lobal Cluster</a:t>
            </a:r>
          </a:p>
          <a:p>
            <a:pPr algn="ctr"/>
            <a:r>
              <a:rPr lang="en-US" altLang="zh-CN" dirty="0" smtClean="0"/>
              <a:t>Cofficient</a:t>
            </a:r>
            <a:endParaRPr lang="zh-CN" altLang="en-US" dirty="0"/>
          </a:p>
        </p:txBody>
      </p:sp>
      <p:sp>
        <p:nvSpPr>
          <p:cNvPr id="27" name="椭圆 26"/>
          <p:cNvSpPr/>
          <p:nvPr/>
        </p:nvSpPr>
        <p:spPr>
          <a:xfrm>
            <a:off x="2126494" y="5014934"/>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Community</a:t>
            </a:r>
          </a:p>
          <a:p>
            <a:pPr algn="ctr"/>
            <a:r>
              <a:rPr lang="en-US" altLang="zh-CN" dirty="0" smtClean="0"/>
              <a:t>Detection</a:t>
            </a:r>
            <a:endParaRPr lang="zh-CN" altLang="en-US" dirty="0"/>
          </a:p>
        </p:txBody>
      </p:sp>
      <p:cxnSp>
        <p:nvCxnSpPr>
          <p:cNvPr id="29" name="直接箭头连接符 28"/>
          <p:cNvCxnSpPr>
            <a:stCxn id="26" idx="1"/>
            <a:endCxn id="21" idx="6"/>
          </p:cNvCxnSpPr>
          <p:nvPr/>
        </p:nvCxnSpPr>
        <p:spPr>
          <a:xfrm flipH="1" flipV="1">
            <a:off x="5469769" y="3061779"/>
            <a:ext cx="421498" cy="810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直接箭头连接符 29"/>
          <p:cNvCxnSpPr>
            <a:stCxn id="25" idx="1"/>
            <a:endCxn id="21" idx="5"/>
          </p:cNvCxnSpPr>
          <p:nvPr/>
        </p:nvCxnSpPr>
        <p:spPr>
          <a:xfrm flipH="1" flipV="1">
            <a:off x="5188928" y="3353637"/>
            <a:ext cx="969490" cy="87065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1" name="直接箭头连接符 30"/>
          <p:cNvCxnSpPr>
            <a:stCxn id="27" idx="1"/>
            <a:endCxn id="24" idx="4"/>
          </p:cNvCxnSpPr>
          <p:nvPr/>
        </p:nvCxnSpPr>
        <p:spPr>
          <a:xfrm flipH="1" flipV="1">
            <a:off x="2018544" y="4858013"/>
            <a:ext cx="409249" cy="28153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直接箭头连接符 31"/>
          <p:cNvCxnSpPr>
            <a:stCxn id="21" idx="4"/>
            <a:endCxn id="20" idx="0"/>
          </p:cNvCxnSpPr>
          <p:nvPr/>
        </p:nvCxnSpPr>
        <p:spPr>
          <a:xfrm flipH="1">
            <a:off x="4358519" y="3474529"/>
            <a:ext cx="152400" cy="3527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3" name="直接箭头连接符 32"/>
          <p:cNvCxnSpPr>
            <a:stCxn id="27" idx="0"/>
            <a:endCxn id="23" idx="5"/>
          </p:cNvCxnSpPr>
          <p:nvPr/>
        </p:nvCxnSpPr>
        <p:spPr>
          <a:xfrm flipH="1" flipV="1">
            <a:off x="3031695" y="3657916"/>
            <a:ext cx="123499" cy="135701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4"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特征分析</a:t>
            </a:r>
            <a:endParaRPr lang="zh-CN" altLang="en-US" sz="1900" dirty="0"/>
          </a:p>
        </p:txBody>
      </p:sp>
      <p:grpSp>
        <p:nvGrpSpPr>
          <p:cNvPr id="3" name="组合 2"/>
          <p:cNvGrpSpPr/>
          <p:nvPr/>
        </p:nvGrpSpPr>
        <p:grpSpPr>
          <a:xfrm>
            <a:off x="621360" y="1618071"/>
            <a:ext cx="7806409" cy="569369"/>
            <a:chOff x="621360" y="1618071"/>
            <a:chExt cx="7806409" cy="569369"/>
          </a:xfrm>
        </p:grpSpPr>
        <p:sp>
          <p:nvSpPr>
            <p:cNvPr id="28" name="圆角矩形标注 27"/>
            <p:cNvSpPr/>
            <p:nvPr/>
          </p:nvSpPr>
          <p:spPr>
            <a:xfrm>
              <a:off x="621360" y="1618071"/>
              <a:ext cx="7806409" cy="569369"/>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endParaRPr lang="en-US" altLang="zh-CN" sz="1600" dirty="0"/>
            </a:p>
          </p:txBody>
        </p:sp>
        <p:sp>
          <p:nvSpPr>
            <p:cNvPr id="19" name="文本框 18"/>
            <p:cNvSpPr txBox="1"/>
            <p:nvPr/>
          </p:nvSpPr>
          <p:spPr>
            <a:xfrm>
              <a:off x="709866" y="1749234"/>
              <a:ext cx="4108400" cy="338554"/>
            </a:xfrm>
            <a:prstGeom prst="rect">
              <a:avLst/>
            </a:prstGeom>
            <a:noFill/>
          </p:spPr>
          <p:txBody>
            <a:bodyPr wrap="square" rtlCol="0">
              <a:spAutoFit/>
            </a:bodyPr>
            <a:lstStyle/>
            <a:p>
              <a:pPr marL="285750" indent="-285750">
                <a:buFont typeface="Wingdings" panose="05000000000000000000" pitchFamily="2" charset="2"/>
                <a:buChar char="ü"/>
              </a:pPr>
              <a:r>
                <a:rPr lang="zh-CN" altLang="en-US" sz="1600" dirty="0" smtClean="0"/>
                <a:t>图算法在</a:t>
              </a:r>
              <a:r>
                <a:rPr lang="zh-CN" altLang="en-US" sz="1600" b="1" dirty="0" smtClean="0"/>
                <a:t>流式场景</a:t>
              </a:r>
              <a:r>
                <a:rPr lang="zh-CN" altLang="en-US" sz="1600" dirty="0" smtClean="0"/>
                <a:t>下所呈现的特点</a:t>
              </a:r>
              <a:endParaRPr lang="en-US" altLang="zh-CN" sz="1600" dirty="0" smtClean="0"/>
            </a:p>
          </p:txBody>
        </p:sp>
        <p:sp>
          <p:nvSpPr>
            <p:cNvPr id="2" name="矩形 1"/>
            <p:cNvSpPr/>
            <p:nvPr/>
          </p:nvSpPr>
          <p:spPr>
            <a:xfrm>
              <a:off x="4847615" y="1751555"/>
              <a:ext cx="3143809" cy="338554"/>
            </a:xfrm>
            <a:prstGeom prst="rect">
              <a:avLst/>
            </a:prstGeom>
          </p:spPr>
          <p:txBody>
            <a:bodyPr wrap="none">
              <a:spAutoFit/>
            </a:bodyPr>
            <a:lstStyle/>
            <a:p>
              <a:pPr marL="285750" indent="-285750">
                <a:buFont typeface="Wingdings" panose="05000000000000000000" pitchFamily="2" charset="2"/>
                <a:buChar char="ü"/>
              </a:pPr>
              <a:r>
                <a:rPr lang="zh-CN" altLang="en-US" sz="1600" dirty="0"/>
                <a:t>流式图数据为不断增加</a:t>
              </a:r>
              <a:r>
                <a:rPr lang="zh-CN" altLang="en-US" sz="1600" dirty="0" smtClean="0"/>
                <a:t>的</a:t>
              </a:r>
              <a:r>
                <a:rPr lang="zh-CN" altLang="en-US" sz="1600" b="1" dirty="0" smtClean="0"/>
                <a:t>边流</a:t>
              </a:r>
              <a:endParaRPr lang="en-US" altLang="zh-CN" sz="1600" b="1" dirty="0"/>
            </a:p>
          </p:txBody>
        </p:sp>
      </p:grpSp>
      <p:sp>
        <p:nvSpPr>
          <p:cNvPr id="4" name="灯片编号占位符 3"/>
          <p:cNvSpPr>
            <a:spLocks noGrp="1"/>
          </p:cNvSpPr>
          <p:nvPr>
            <p:ph type="sldNum" sz="quarter" idx="12"/>
          </p:nvPr>
        </p:nvSpPr>
        <p:spPr/>
        <p:txBody>
          <a:bodyPr/>
          <a:lstStyle/>
          <a:p>
            <a:fld id="{E230242E-06C9-4CD7-A6BF-CB41FEC954E9}" type="slidenum">
              <a:rPr lang="zh-CN" altLang="en-US" smtClean="0"/>
              <a:t>13</a:t>
            </a:fld>
            <a:endParaRPr lang="zh-CN" altLang="en-US"/>
          </a:p>
        </p:txBody>
      </p:sp>
      <p:sp>
        <p:nvSpPr>
          <p:cNvPr id="5" name="日期占位符 4"/>
          <p:cNvSpPr>
            <a:spLocks noGrp="1"/>
          </p:cNvSpPr>
          <p:nvPr>
            <p:ph type="dt" sz="half" idx="10"/>
          </p:nvPr>
        </p:nvSpPr>
        <p:spPr/>
        <p:txBody>
          <a:bodyPr/>
          <a:lstStyle/>
          <a:p>
            <a:fld id="{36105058-FBE9-4B3E-8B35-63004087E534}"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2635975870"/>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联系 2"/>
          <p:cNvSpPr/>
          <p:nvPr/>
        </p:nvSpPr>
        <p:spPr>
          <a:xfrm>
            <a:off x="1748003" y="2077988"/>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流程图: 联系 14"/>
          <p:cNvSpPr/>
          <p:nvPr/>
        </p:nvSpPr>
        <p:spPr>
          <a:xfrm>
            <a:off x="2519673" y="2856352"/>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流程图: 联系 19"/>
          <p:cNvSpPr/>
          <p:nvPr/>
        </p:nvSpPr>
        <p:spPr>
          <a:xfrm>
            <a:off x="1748003" y="36091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流程图: 联系 20"/>
          <p:cNvSpPr/>
          <p:nvPr/>
        </p:nvSpPr>
        <p:spPr>
          <a:xfrm>
            <a:off x="2720896" y="3992703"/>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2" name="流程图: 联系 21"/>
          <p:cNvSpPr/>
          <p:nvPr/>
        </p:nvSpPr>
        <p:spPr>
          <a:xfrm>
            <a:off x="3670305" y="285186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3" name="流程图: 联系 22"/>
          <p:cNvSpPr/>
          <p:nvPr/>
        </p:nvSpPr>
        <p:spPr>
          <a:xfrm>
            <a:off x="3088821" y="2020072"/>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4" name="流程图: 联系 23"/>
          <p:cNvSpPr/>
          <p:nvPr/>
        </p:nvSpPr>
        <p:spPr>
          <a:xfrm>
            <a:off x="4557923" y="3973423"/>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流程图: 联系 24"/>
          <p:cNvSpPr/>
          <p:nvPr/>
        </p:nvSpPr>
        <p:spPr>
          <a:xfrm>
            <a:off x="4854834" y="297969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5" name="直接连接符 4"/>
          <p:cNvCxnSpPr>
            <a:stCxn id="23" idx="2"/>
            <a:endCxn id="3" idx="6"/>
          </p:cNvCxnSpPr>
          <p:nvPr/>
        </p:nvCxnSpPr>
        <p:spPr>
          <a:xfrm flipH="1">
            <a:off x="2317151" y="2303765"/>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5"/>
            <a:endCxn id="21" idx="2"/>
          </p:cNvCxnSpPr>
          <p:nvPr/>
        </p:nvCxnSpPr>
        <p:spPr>
          <a:xfrm>
            <a:off x="2233801" y="4093394"/>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7"/>
            <a:endCxn id="23" idx="3"/>
          </p:cNvCxnSpPr>
          <p:nvPr/>
        </p:nvCxnSpPr>
        <p:spPr>
          <a:xfrm flipV="1">
            <a:off x="3005470" y="2504365"/>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6"/>
            <a:endCxn id="25" idx="2"/>
          </p:cNvCxnSpPr>
          <p:nvPr/>
        </p:nvCxnSpPr>
        <p:spPr>
          <a:xfrm>
            <a:off x="4239453" y="3135562"/>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5"/>
            <a:endCxn id="24" idx="1"/>
          </p:cNvCxnSpPr>
          <p:nvPr/>
        </p:nvCxnSpPr>
        <p:spPr>
          <a:xfrm>
            <a:off x="4156103" y="3336162"/>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3"/>
            <a:endCxn id="21" idx="6"/>
          </p:cNvCxnSpPr>
          <p:nvPr/>
        </p:nvCxnSpPr>
        <p:spPr>
          <a:xfrm flipH="1">
            <a:off x="3290044" y="3463990"/>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6"/>
            <a:endCxn id="22" idx="2"/>
          </p:cNvCxnSpPr>
          <p:nvPr/>
        </p:nvCxnSpPr>
        <p:spPr>
          <a:xfrm flipV="1">
            <a:off x="3088821" y="3135562"/>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a:xfrm>
            <a:off x="2519360" y="285558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47" name="流程图: 联系 46"/>
          <p:cNvSpPr/>
          <p:nvPr/>
        </p:nvSpPr>
        <p:spPr>
          <a:xfrm>
            <a:off x="3670305" y="285214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p:sp>
        <p:nvSpPr>
          <p:cNvPr id="51" name="流程图: 联系 50"/>
          <p:cNvSpPr/>
          <p:nvPr/>
        </p:nvSpPr>
        <p:spPr>
          <a:xfrm>
            <a:off x="6027337" y="2220672"/>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7" name="直接连接符 66"/>
          <p:cNvCxnSpPr>
            <a:stCxn id="23" idx="5"/>
            <a:endCxn id="22" idx="0"/>
          </p:cNvCxnSpPr>
          <p:nvPr/>
        </p:nvCxnSpPr>
        <p:spPr>
          <a:xfrm>
            <a:off x="3574619" y="2504365"/>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4"/>
            <a:endCxn id="21" idx="0"/>
          </p:cNvCxnSpPr>
          <p:nvPr/>
        </p:nvCxnSpPr>
        <p:spPr>
          <a:xfrm>
            <a:off x="2804247" y="3423737"/>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1" idx="7"/>
            <a:endCxn id="22" idx="4"/>
          </p:cNvCxnSpPr>
          <p:nvPr/>
        </p:nvCxnSpPr>
        <p:spPr>
          <a:xfrm flipV="1">
            <a:off x="3206694" y="3419254"/>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5825802" y="3425318"/>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4" name="流程图: 联系 73"/>
          <p:cNvSpPr/>
          <p:nvPr/>
        </p:nvSpPr>
        <p:spPr>
          <a:xfrm>
            <a:off x="6797709" y="411968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5" name="流程图: 联系 74"/>
          <p:cNvSpPr/>
          <p:nvPr/>
        </p:nvSpPr>
        <p:spPr>
          <a:xfrm>
            <a:off x="7197173" y="293855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79" name="直接连接符 78"/>
          <p:cNvCxnSpPr>
            <a:stCxn id="25" idx="5"/>
            <a:endCxn id="73" idx="2"/>
          </p:cNvCxnSpPr>
          <p:nvPr/>
        </p:nvCxnSpPr>
        <p:spPr>
          <a:xfrm>
            <a:off x="5340631" y="3463990"/>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1" idx="5"/>
            <a:endCxn id="75" idx="1"/>
          </p:cNvCxnSpPr>
          <p:nvPr/>
        </p:nvCxnSpPr>
        <p:spPr>
          <a:xfrm>
            <a:off x="6513135" y="2704965"/>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4"/>
            <a:endCxn id="74" idx="7"/>
          </p:cNvCxnSpPr>
          <p:nvPr/>
        </p:nvCxnSpPr>
        <p:spPr>
          <a:xfrm flipH="1">
            <a:off x="7283507" y="3505942"/>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1" idx="4"/>
            <a:endCxn id="74" idx="1"/>
          </p:cNvCxnSpPr>
          <p:nvPr/>
        </p:nvCxnSpPr>
        <p:spPr>
          <a:xfrm>
            <a:off x="6311911" y="2788057"/>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34"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特征分析</a:t>
            </a:r>
            <a:endParaRPr lang="zh-CN" altLang="en-US" sz="1900" dirty="0"/>
          </a:p>
        </p:txBody>
      </p:sp>
      <p:sp>
        <p:nvSpPr>
          <p:cNvPr id="36" name="文本框 35"/>
          <p:cNvSpPr txBox="1"/>
          <p:nvPr/>
        </p:nvSpPr>
        <p:spPr>
          <a:xfrm>
            <a:off x="3300500" y="1254370"/>
            <a:ext cx="2956819" cy="400110"/>
          </a:xfrm>
          <a:prstGeom prst="rect">
            <a:avLst/>
          </a:prstGeom>
          <a:noFill/>
        </p:spPr>
        <p:txBody>
          <a:bodyPr wrap="square" rtlCol="0">
            <a:spAutoFit/>
          </a:bodyPr>
          <a:lstStyle/>
          <a:p>
            <a:r>
              <a:rPr lang="zh-CN" altLang="en-US" sz="2000" dirty="0"/>
              <a:t>举例：</a:t>
            </a:r>
            <a:r>
              <a:rPr lang="zh-CN" altLang="en-US" sz="2000" dirty="0" smtClean="0"/>
              <a:t>统计顶点的</a:t>
            </a:r>
            <a:r>
              <a:rPr lang="zh-CN" altLang="en-US" sz="2000" dirty="0"/>
              <a:t>度</a:t>
            </a:r>
          </a:p>
        </p:txBody>
      </p:sp>
      <p:sp>
        <p:nvSpPr>
          <p:cNvPr id="44" name="圆角矩形标注 43"/>
          <p:cNvSpPr/>
          <p:nvPr/>
        </p:nvSpPr>
        <p:spPr>
          <a:xfrm>
            <a:off x="2130977" y="5343869"/>
            <a:ext cx="4739171" cy="1056490"/>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zh-CN" altLang="en-US" dirty="0"/>
              <a:t>只影响增加边所在的两个顶点</a:t>
            </a:r>
            <a:endParaRPr lang="en-US" altLang="zh-CN" dirty="0"/>
          </a:p>
          <a:p>
            <a:pPr marL="285750" indent="-285750">
              <a:buFont typeface="Arial" panose="020B0604020202020204" pitchFamily="34" charset="0"/>
              <a:buChar char="•"/>
            </a:pPr>
            <a:r>
              <a:rPr lang="zh-CN" altLang="en-US" dirty="0"/>
              <a:t>这两个顶点只需计算一次</a:t>
            </a:r>
            <a:endParaRPr lang="en-US" altLang="zh-CN" dirty="0"/>
          </a:p>
          <a:p>
            <a:pPr marL="285750" indent="-285750">
              <a:buFont typeface="Arial" panose="020B0604020202020204" pitchFamily="34" charset="0"/>
              <a:buChar char="•"/>
            </a:pPr>
            <a:r>
              <a:rPr lang="zh-CN" altLang="en-US" dirty="0"/>
              <a:t>计算结果与各个顶点的计算顺序无关</a:t>
            </a:r>
            <a:endParaRPr lang="en-US" altLang="zh-CN"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14</a:t>
            </a:fld>
            <a:endParaRPr lang="zh-CN" altLang="en-US"/>
          </a:p>
        </p:txBody>
      </p:sp>
      <p:sp>
        <p:nvSpPr>
          <p:cNvPr id="4" name="日期占位符 3"/>
          <p:cNvSpPr>
            <a:spLocks noGrp="1"/>
          </p:cNvSpPr>
          <p:nvPr>
            <p:ph type="dt" sz="half" idx="10"/>
          </p:nvPr>
        </p:nvSpPr>
        <p:spPr/>
        <p:txBody>
          <a:bodyPr/>
          <a:lstStyle/>
          <a:p>
            <a:fld id="{A3C50387-5E99-4CC6-8FBC-5839615B236E}"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1444036705"/>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流程图: 联系 62"/>
          <p:cNvSpPr/>
          <p:nvPr/>
        </p:nvSpPr>
        <p:spPr>
          <a:xfrm>
            <a:off x="1762571" y="20651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4" name="流程图: 联系 63"/>
          <p:cNvSpPr/>
          <p:nvPr/>
        </p:nvSpPr>
        <p:spPr>
          <a:xfrm>
            <a:off x="2534241" y="2843494"/>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762571" y="3596243"/>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6" name="流程图: 联系 65"/>
          <p:cNvSpPr/>
          <p:nvPr/>
        </p:nvSpPr>
        <p:spPr>
          <a:xfrm>
            <a:off x="2735464" y="397984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流程图: 联系 66"/>
          <p:cNvSpPr/>
          <p:nvPr/>
        </p:nvSpPr>
        <p:spPr>
          <a:xfrm>
            <a:off x="3684873" y="283901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8" name="流程图: 联系 67"/>
          <p:cNvSpPr/>
          <p:nvPr/>
        </p:nvSpPr>
        <p:spPr>
          <a:xfrm>
            <a:off x="3103389" y="2007214"/>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9" name="流程图: 联系 68"/>
          <p:cNvSpPr/>
          <p:nvPr/>
        </p:nvSpPr>
        <p:spPr>
          <a:xfrm>
            <a:off x="4572491" y="39605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70" name="流程图: 联系 69"/>
          <p:cNvSpPr/>
          <p:nvPr/>
        </p:nvSpPr>
        <p:spPr>
          <a:xfrm>
            <a:off x="4869402" y="296683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71" name="直接连接符 70"/>
          <p:cNvCxnSpPr>
            <a:stCxn id="68" idx="2"/>
            <a:endCxn id="63" idx="6"/>
          </p:cNvCxnSpPr>
          <p:nvPr/>
        </p:nvCxnSpPr>
        <p:spPr>
          <a:xfrm flipH="1">
            <a:off x="2331719" y="2290907"/>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248369" y="4080536"/>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3020038" y="2491507"/>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254021" y="3122704"/>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170671" y="3323304"/>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304612" y="3451132"/>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3103389" y="3122704"/>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3686825" y="283929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80" name="流程图: 联系 79"/>
          <p:cNvSpPr/>
          <p:nvPr/>
        </p:nvSpPr>
        <p:spPr>
          <a:xfrm>
            <a:off x="6041905" y="2207814"/>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1" name="直接连接符 80"/>
          <p:cNvCxnSpPr>
            <a:stCxn id="68" idx="5"/>
            <a:endCxn id="67" idx="0"/>
          </p:cNvCxnSpPr>
          <p:nvPr/>
        </p:nvCxnSpPr>
        <p:spPr>
          <a:xfrm>
            <a:off x="3589187" y="2491507"/>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818815" y="3410879"/>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221262" y="3406396"/>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840370" y="341246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85" name="流程图: 联系 84"/>
          <p:cNvSpPr/>
          <p:nvPr/>
        </p:nvSpPr>
        <p:spPr>
          <a:xfrm>
            <a:off x="6812277" y="410682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6" name="流程图: 联系 85"/>
          <p:cNvSpPr/>
          <p:nvPr/>
        </p:nvSpPr>
        <p:spPr>
          <a:xfrm>
            <a:off x="7211741" y="292569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7" name="直接连接符 86"/>
          <p:cNvCxnSpPr>
            <a:stCxn id="70" idx="5"/>
            <a:endCxn id="84" idx="2"/>
          </p:cNvCxnSpPr>
          <p:nvPr/>
        </p:nvCxnSpPr>
        <p:spPr>
          <a:xfrm>
            <a:off x="5355199" y="3451132"/>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527703" y="2692107"/>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298075" y="3493084"/>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326479" y="2775199"/>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103388" y="200205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2" name="流程图: 联系 91"/>
          <p:cNvSpPr/>
          <p:nvPr/>
        </p:nvSpPr>
        <p:spPr>
          <a:xfrm>
            <a:off x="2733539" y="397826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3" name="流程图: 联系 92"/>
          <p:cNvSpPr/>
          <p:nvPr/>
        </p:nvSpPr>
        <p:spPr>
          <a:xfrm>
            <a:off x="2532284" y="2842205"/>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6"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特征分析</a:t>
            </a:r>
            <a:endParaRPr lang="zh-CN" altLang="en-US" sz="1900" dirty="0"/>
          </a:p>
        </p:txBody>
      </p:sp>
      <p:sp>
        <p:nvSpPr>
          <p:cNvPr id="35" name="文本框 34"/>
          <p:cNvSpPr txBox="1"/>
          <p:nvPr/>
        </p:nvSpPr>
        <p:spPr>
          <a:xfrm>
            <a:off x="2908452" y="1265881"/>
            <a:ext cx="3499780" cy="400110"/>
          </a:xfrm>
          <a:prstGeom prst="rect">
            <a:avLst/>
          </a:prstGeom>
          <a:noFill/>
        </p:spPr>
        <p:txBody>
          <a:bodyPr wrap="square" rtlCol="0">
            <a:spAutoFit/>
          </a:bodyPr>
          <a:lstStyle/>
          <a:p>
            <a:r>
              <a:rPr lang="zh-CN" altLang="en-US" sz="2000" dirty="0"/>
              <a:t>举例：统计图中三角形个数</a:t>
            </a:r>
          </a:p>
        </p:txBody>
      </p:sp>
      <p:sp>
        <p:nvSpPr>
          <p:cNvPr id="38" name="圆角矩形标注 37"/>
          <p:cNvSpPr/>
          <p:nvPr/>
        </p:nvSpPr>
        <p:spPr>
          <a:xfrm>
            <a:off x="2130977" y="5343869"/>
            <a:ext cx="4739171" cy="1056490"/>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zh-CN" altLang="en-US" dirty="0"/>
              <a:t>影响增加边所在的两</a:t>
            </a:r>
            <a:r>
              <a:rPr lang="zh-CN" altLang="en-US" dirty="0" smtClean="0"/>
              <a:t>个顶点及其</a:t>
            </a:r>
            <a:r>
              <a:rPr lang="zh-CN" altLang="en-US" dirty="0"/>
              <a:t>邻接点</a:t>
            </a:r>
            <a:endParaRPr lang="en-US" altLang="zh-CN" dirty="0"/>
          </a:p>
          <a:p>
            <a:pPr marL="285750" indent="-285750">
              <a:buFont typeface="Arial" panose="020B0604020202020204" pitchFamily="34" charset="0"/>
              <a:buChar char="•"/>
            </a:pPr>
            <a:r>
              <a:rPr lang="zh-CN" altLang="en-US" dirty="0"/>
              <a:t>被影响的顶点只需计算一次</a:t>
            </a:r>
            <a:endParaRPr lang="en-US" altLang="zh-CN" dirty="0"/>
          </a:p>
          <a:p>
            <a:pPr marL="285750" indent="-285750">
              <a:buFont typeface="Arial" panose="020B0604020202020204" pitchFamily="34" charset="0"/>
              <a:buChar char="•"/>
            </a:pPr>
            <a:r>
              <a:rPr lang="zh-CN" altLang="en-US" dirty="0"/>
              <a:t>计算结果与</a:t>
            </a:r>
            <a:r>
              <a:rPr lang="zh-CN" altLang="en-US" dirty="0" smtClean="0"/>
              <a:t>各个顶点的</a:t>
            </a:r>
            <a:r>
              <a:rPr lang="zh-CN" altLang="en-US" dirty="0"/>
              <a:t>计算顺序无关</a:t>
            </a:r>
          </a:p>
        </p:txBody>
      </p:sp>
      <p:sp>
        <p:nvSpPr>
          <p:cNvPr id="2" name="灯片编号占位符 1"/>
          <p:cNvSpPr>
            <a:spLocks noGrp="1"/>
          </p:cNvSpPr>
          <p:nvPr>
            <p:ph type="sldNum" sz="quarter" idx="12"/>
          </p:nvPr>
        </p:nvSpPr>
        <p:spPr/>
        <p:txBody>
          <a:bodyPr/>
          <a:lstStyle/>
          <a:p>
            <a:fld id="{E230242E-06C9-4CD7-A6BF-CB41FEC954E9}" type="slidenum">
              <a:rPr lang="zh-CN" altLang="en-US" smtClean="0"/>
              <a:t>15</a:t>
            </a:fld>
            <a:endParaRPr lang="zh-CN" altLang="en-US"/>
          </a:p>
        </p:txBody>
      </p:sp>
      <p:sp>
        <p:nvSpPr>
          <p:cNvPr id="3" name="日期占位符 2"/>
          <p:cNvSpPr>
            <a:spLocks noGrp="1"/>
          </p:cNvSpPr>
          <p:nvPr>
            <p:ph type="dt" sz="half" idx="10"/>
          </p:nvPr>
        </p:nvSpPr>
        <p:spPr/>
        <p:txBody>
          <a:bodyPr/>
          <a:lstStyle/>
          <a:p>
            <a:fld id="{72A87C88-0FBD-4FA0-B0FA-3C5995801914}"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3241818754"/>
      </p:ext>
    </p:extLst>
  </p:cSld>
  <p:clrMapOvr>
    <a:masterClrMapping/>
  </p:clrMapOvr>
  <mc:AlternateContent xmlns:mc="http://schemas.openxmlformats.org/markup-compatibility/2006" xmlns:p14="http://schemas.microsoft.com/office/powerpoint/2010/main">
    <mc:Choice Requires="p14">
      <p:transition spd="slow" p14:dur="2000" advTm="42371"/>
    </mc:Choice>
    <mc:Fallback xmlns="">
      <p:transition spd="slow" advTm="42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2" grpId="0" animBg="1"/>
      <p:bldP spid="9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3046827" y="1251992"/>
            <a:ext cx="3476544" cy="415498"/>
          </a:xfrm>
          <a:prstGeom prst="rect">
            <a:avLst/>
          </a:prstGeom>
          <a:noFill/>
        </p:spPr>
        <p:txBody>
          <a:bodyPr wrap="square" rtlCol="0">
            <a:spAutoFit/>
          </a:bodyPr>
          <a:lstStyle/>
          <a:p>
            <a:r>
              <a:rPr lang="zh-CN" altLang="en-US" sz="2000" dirty="0" smtClean="0"/>
              <a:t>举例：单源点最短路径</a:t>
            </a:r>
            <a:endParaRPr lang="zh-CN" altLang="en-US" sz="2000" dirty="0"/>
          </a:p>
        </p:txBody>
      </p:sp>
      <p:sp>
        <p:nvSpPr>
          <p:cNvPr id="63" name="流程图: 联系 62"/>
          <p:cNvSpPr/>
          <p:nvPr/>
        </p:nvSpPr>
        <p:spPr>
          <a:xfrm>
            <a:off x="1733305" y="208386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4" name="流程图: 联系 63"/>
          <p:cNvSpPr/>
          <p:nvPr/>
        </p:nvSpPr>
        <p:spPr>
          <a:xfrm>
            <a:off x="2504975" y="286222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733305" y="3614974"/>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6" name="流程图: 联系 65"/>
          <p:cNvSpPr/>
          <p:nvPr/>
        </p:nvSpPr>
        <p:spPr>
          <a:xfrm>
            <a:off x="2706198" y="399857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7" name="流程图: 联系 66"/>
          <p:cNvSpPr/>
          <p:nvPr/>
        </p:nvSpPr>
        <p:spPr>
          <a:xfrm>
            <a:off x="3655607" y="2857742"/>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流程图: 联系 67"/>
          <p:cNvSpPr/>
          <p:nvPr/>
        </p:nvSpPr>
        <p:spPr>
          <a:xfrm>
            <a:off x="3074123" y="202594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9" name="流程图: 联系 68"/>
          <p:cNvSpPr/>
          <p:nvPr/>
        </p:nvSpPr>
        <p:spPr>
          <a:xfrm>
            <a:off x="4543225" y="39792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70" name="流程图: 联系 69"/>
          <p:cNvSpPr/>
          <p:nvPr/>
        </p:nvSpPr>
        <p:spPr>
          <a:xfrm>
            <a:off x="4840136" y="298557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71" name="直接连接符 70"/>
          <p:cNvCxnSpPr>
            <a:stCxn id="68" idx="2"/>
            <a:endCxn id="63" idx="6"/>
          </p:cNvCxnSpPr>
          <p:nvPr/>
        </p:nvCxnSpPr>
        <p:spPr>
          <a:xfrm flipH="1">
            <a:off x="2302453" y="2309638"/>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219103" y="4099267"/>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990772" y="2510238"/>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224755" y="3141435"/>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141405" y="3342035"/>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275346" y="3469863"/>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3074123" y="3141435"/>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4540888" y="3978429"/>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80" name="流程图: 联系 79"/>
              <p:cNvSpPr/>
              <p:nvPr/>
            </p:nvSpPr>
            <p:spPr>
              <a:xfrm>
                <a:off x="6012639" y="222654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80" name="流程图: 联系 79"/>
              <p:cNvSpPr>
                <a:spLocks noRot="1" noChangeAspect="1" noMove="1" noResize="1" noEditPoints="1" noAdjustHandles="1" noChangeArrowheads="1" noChangeShapeType="1" noTextEdit="1"/>
              </p:cNvSpPr>
              <p:nvPr/>
            </p:nvSpPr>
            <p:spPr>
              <a:xfrm>
                <a:off x="6012639" y="2226545"/>
                <a:ext cx="569148" cy="567385"/>
              </a:xfrm>
              <a:prstGeom prst="flowChartConnector">
                <a:avLst/>
              </a:prstGeom>
              <a:blipFill rotWithShape="0">
                <a:blip r:embed="rId4"/>
                <a:stretch>
                  <a:fillRect/>
                </a:stretch>
              </a:blipFill>
            </p:spPr>
            <p:txBody>
              <a:bodyPr/>
              <a:lstStyle/>
              <a:p>
                <a:r>
                  <a:rPr lang="zh-CN" altLang="en-US">
                    <a:noFill/>
                  </a:rPr>
                  <a:t> </a:t>
                </a:r>
              </a:p>
            </p:txBody>
          </p:sp>
        </mc:Fallback>
      </mc:AlternateContent>
      <p:cxnSp>
        <p:nvCxnSpPr>
          <p:cNvPr id="81" name="直接连接符 80"/>
          <p:cNvCxnSpPr>
            <a:stCxn id="68" idx="5"/>
            <a:endCxn id="67" idx="0"/>
          </p:cNvCxnSpPr>
          <p:nvPr/>
        </p:nvCxnSpPr>
        <p:spPr>
          <a:xfrm>
            <a:off x="3559921" y="2510238"/>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789549" y="3429610"/>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191996" y="3425127"/>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811104" y="343119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85" name="流程图: 联系 84"/>
              <p:cNvSpPr/>
              <p:nvPr/>
            </p:nvSpPr>
            <p:spPr>
              <a:xfrm>
                <a:off x="6783011" y="412556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5" name="流程图: 联系 84"/>
              <p:cNvSpPr>
                <a:spLocks noRot="1" noChangeAspect="1" noMove="1" noResize="1" noEditPoints="1" noAdjustHandles="1" noChangeArrowheads="1" noChangeShapeType="1" noTextEdit="1"/>
              </p:cNvSpPr>
              <p:nvPr/>
            </p:nvSpPr>
            <p:spPr>
              <a:xfrm>
                <a:off x="6783011" y="4125560"/>
                <a:ext cx="569148" cy="567385"/>
              </a:xfrm>
              <a:prstGeom prst="flowChartConnector">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流程图: 联系 85"/>
              <p:cNvSpPr/>
              <p:nvPr/>
            </p:nvSpPr>
            <p:spPr>
              <a:xfrm>
                <a:off x="7182475" y="29444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6" name="流程图: 联系 85"/>
              <p:cNvSpPr>
                <a:spLocks noRot="1" noChangeAspect="1" noMove="1" noResize="1" noEditPoints="1" noAdjustHandles="1" noChangeArrowheads="1" noChangeShapeType="1" noTextEdit="1"/>
              </p:cNvSpPr>
              <p:nvPr/>
            </p:nvSpPr>
            <p:spPr>
              <a:xfrm>
                <a:off x="7182475" y="2944430"/>
                <a:ext cx="569148" cy="567385"/>
              </a:xfrm>
              <a:prstGeom prst="flowChartConnector">
                <a:avLst/>
              </a:prstGeom>
              <a:blipFill rotWithShape="0">
                <a:blip r:embed="rId6"/>
                <a:stretch>
                  <a:fillRect/>
                </a:stretch>
              </a:blipFill>
            </p:spPr>
            <p:txBody>
              <a:bodyPr/>
              <a:lstStyle/>
              <a:p>
                <a:r>
                  <a:rPr lang="zh-CN" altLang="en-US">
                    <a:noFill/>
                  </a:rPr>
                  <a:t> </a:t>
                </a:r>
              </a:p>
            </p:txBody>
          </p:sp>
        </mc:Fallback>
      </mc:AlternateContent>
      <p:cxnSp>
        <p:nvCxnSpPr>
          <p:cNvPr id="87" name="直接连接符 86"/>
          <p:cNvCxnSpPr>
            <a:stCxn id="70" idx="5"/>
            <a:endCxn id="84" idx="2"/>
          </p:cNvCxnSpPr>
          <p:nvPr/>
        </p:nvCxnSpPr>
        <p:spPr>
          <a:xfrm>
            <a:off x="5325933" y="3469863"/>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98437" y="2710838"/>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268809" y="3511815"/>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97213" y="2793930"/>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652859" y="2862593"/>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3" name="流程图: 联系 92"/>
          <p:cNvSpPr/>
          <p:nvPr/>
        </p:nvSpPr>
        <p:spPr>
          <a:xfrm>
            <a:off x="4842784" y="298326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5" name="流程图: 联系 34"/>
          <p:cNvSpPr/>
          <p:nvPr/>
        </p:nvSpPr>
        <p:spPr>
          <a:xfrm>
            <a:off x="5806430" y="3425127"/>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37"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特征分析</a:t>
            </a:r>
            <a:endParaRPr lang="zh-CN" altLang="en-US" sz="1900" dirty="0"/>
          </a:p>
        </p:txBody>
      </p:sp>
      <p:sp>
        <p:nvSpPr>
          <p:cNvPr id="38" name="圆角矩形标注 37"/>
          <p:cNvSpPr/>
          <p:nvPr/>
        </p:nvSpPr>
        <p:spPr>
          <a:xfrm>
            <a:off x="2130977" y="5343869"/>
            <a:ext cx="4739171" cy="1056490"/>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zh-CN" altLang="en-US" dirty="0"/>
              <a:t>影响以这两</a:t>
            </a:r>
            <a:r>
              <a:rPr lang="zh-CN" altLang="en-US" dirty="0" smtClean="0"/>
              <a:t>个顶点为</a:t>
            </a:r>
            <a:r>
              <a:rPr lang="zh-CN" altLang="en-US" dirty="0"/>
              <a:t>起点的所有路径</a:t>
            </a:r>
            <a:endParaRPr lang="en-US" altLang="zh-CN" dirty="0"/>
          </a:p>
          <a:p>
            <a:pPr marL="285750" indent="-285750">
              <a:buFont typeface="Arial" panose="020B0604020202020204" pitchFamily="34" charset="0"/>
              <a:buChar char="•"/>
            </a:pPr>
            <a:r>
              <a:rPr lang="zh-CN" altLang="en-US" dirty="0"/>
              <a:t>被影响</a:t>
            </a:r>
            <a:r>
              <a:rPr lang="zh-CN" altLang="en-US" dirty="0" smtClean="0"/>
              <a:t>的顶点只需</a:t>
            </a:r>
            <a:r>
              <a:rPr lang="zh-CN" altLang="en-US" dirty="0"/>
              <a:t>计算一次</a:t>
            </a:r>
            <a:endParaRPr lang="en-US" altLang="zh-CN" dirty="0"/>
          </a:p>
          <a:p>
            <a:pPr marL="285750" indent="-285750">
              <a:buFont typeface="Arial" panose="020B0604020202020204" pitchFamily="34" charset="0"/>
              <a:buChar char="•"/>
            </a:pPr>
            <a:r>
              <a:rPr lang="zh-CN" altLang="en-US" dirty="0"/>
              <a:t>计算结果与</a:t>
            </a:r>
            <a:r>
              <a:rPr lang="zh-CN" altLang="en-US" dirty="0" smtClean="0"/>
              <a:t>各个顶点的</a:t>
            </a:r>
            <a:r>
              <a:rPr lang="zh-CN" altLang="en-US" dirty="0"/>
              <a:t>计算顺序无关</a:t>
            </a:r>
          </a:p>
        </p:txBody>
      </p:sp>
      <p:sp>
        <p:nvSpPr>
          <p:cNvPr id="2" name="灯片编号占位符 1"/>
          <p:cNvSpPr>
            <a:spLocks noGrp="1"/>
          </p:cNvSpPr>
          <p:nvPr>
            <p:ph type="sldNum" sz="quarter" idx="12"/>
          </p:nvPr>
        </p:nvSpPr>
        <p:spPr/>
        <p:txBody>
          <a:bodyPr/>
          <a:lstStyle/>
          <a:p>
            <a:fld id="{E230242E-06C9-4CD7-A6BF-CB41FEC954E9}" type="slidenum">
              <a:rPr lang="zh-CN" altLang="en-US" smtClean="0"/>
              <a:t>16</a:t>
            </a:fld>
            <a:endParaRPr lang="zh-CN" altLang="en-US"/>
          </a:p>
        </p:txBody>
      </p:sp>
      <p:sp>
        <p:nvSpPr>
          <p:cNvPr id="3" name="日期占位符 2"/>
          <p:cNvSpPr>
            <a:spLocks noGrp="1"/>
          </p:cNvSpPr>
          <p:nvPr>
            <p:ph type="dt" sz="half" idx="10"/>
          </p:nvPr>
        </p:nvSpPr>
        <p:spPr/>
        <p:txBody>
          <a:bodyPr/>
          <a:lstStyle/>
          <a:p>
            <a:fld id="{AA500CA6-0EA1-4E6D-B2DE-FE4B45B9A3DC}"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722142251"/>
      </p:ext>
    </p:extLst>
  </p:cSld>
  <p:clrMapOvr>
    <a:masterClrMapping/>
  </p:clrMapOvr>
  <mc:AlternateContent xmlns:mc="http://schemas.openxmlformats.org/markup-compatibility/2006" xmlns:p14="http://schemas.microsoft.com/office/powerpoint/2010/main">
    <mc:Choice Requires="p14">
      <p:transition spd="slow" p14:dur="2000" advTm="15223"/>
    </mc:Choice>
    <mc:Fallback xmlns="">
      <p:transition spd="slow" advTm="15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3" grpId="0"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3540360" y="1256374"/>
            <a:ext cx="1951359" cy="415498"/>
          </a:xfrm>
          <a:prstGeom prst="rect">
            <a:avLst/>
          </a:prstGeom>
          <a:noFill/>
        </p:spPr>
        <p:txBody>
          <a:bodyPr wrap="square" rtlCol="0">
            <a:spAutoFit/>
          </a:bodyPr>
          <a:lstStyle/>
          <a:p>
            <a:r>
              <a:rPr lang="zh-CN" altLang="en-US" sz="2000" dirty="0" smtClean="0"/>
              <a:t>举例：</a:t>
            </a:r>
            <a:r>
              <a:rPr lang="en-US" altLang="zh-CN" sz="2000" dirty="0" smtClean="0"/>
              <a:t>PageRank</a:t>
            </a:r>
            <a:endParaRPr lang="zh-CN" altLang="en-US" sz="2000" dirty="0"/>
          </a:p>
        </p:txBody>
      </p:sp>
      <p:sp>
        <p:nvSpPr>
          <p:cNvPr id="63" name="流程图: 联系 62"/>
          <p:cNvSpPr/>
          <p:nvPr/>
        </p:nvSpPr>
        <p:spPr>
          <a:xfrm>
            <a:off x="1899091" y="215142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流程图: 联系 63"/>
          <p:cNvSpPr/>
          <p:nvPr/>
        </p:nvSpPr>
        <p:spPr>
          <a:xfrm>
            <a:off x="2670761" y="292978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流程图: 联系 64"/>
          <p:cNvSpPr/>
          <p:nvPr/>
        </p:nvSpPr>
        <p:spPr>
          <a:xfrm>
            <a:off x="1899091" y="3682534"/>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流程图: 联系 65"/>
          <p:cNvSpPr/>
          <p:nvPr/>
        </p:nvSpPr>
        <p:spPr>
          <a:xfrm>
            <a:off x="2871984" y="406613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流程图: 联系 66"/>
          <p:cNvSpPr/>
          <p:nvPr/>
        </p:nvSpPr>
        <p:spPr>
          <a:xfrm>
            <a:off x="3821393" y="2925302"/>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流程图: 联系 67"/>
          <p:cNvSpPr/>
          <p:nvPr/>
        </p:nvSpPr>
        <p:spPr>
          <a:xfrm>
            <a:off x="3239909" y="209350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联系 68"/>
          <p:cNvSpPr/>
          <p:nvPr/>
        </p:nvSpPr>
        <p:spPr>
          <a:xfrm>
            <a:off x="4709011" y="404685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流程图: 联系 69"/>
          <p:cNvSpPr/>
          <p:nvPr/>
        </p:nvSpPr>
        <p:spPr>
          <a:xfrm>
            <a:off x="5005922" y="30531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a:stCxn id="68" idx="2"/>
            <a:endCxn id="63" idx="6"/>
          </p:cNvCxnSpPr>
          <p:nvPr/>
        </p:nvCxnSpPr>
        <p:spPr>
          <a:xfrm flipH="1">
            <a:off x="2468239" y="2377198"/>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384889" y="4166827"/>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3156558" y="2577798"/>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390541" y="3208995"/>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307191" y="3409595"/>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441132" y="3537423"/>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3239909" y="3208995"/>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0" name="流程图: 联系 79"/>
          <p:cNvSpPr/>
          <p:nvPr/>
        </p:nvSpPr>
        <p:spPr>
          <a:xfrm>
            <a:off x="6178425" y="229410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1" name="直接连接符 80"/>
          <p:cNvCxnSpPr>
            <a:stCxn id="68" idx="5"/>
            <a:endCxn id="67" idx="0"/>
          </p:cNvCxnSpPr>
          <p:nvPr/>
        </p:nvCxnSpPr>
        <p:spPr>
          <a:xfrm>
            <a:off x="3725707" y="2577798"/>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955335" y="3497170"/>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357782" y="3492687"/>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976890" y="349875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流程图: 联系 84"/>
          <p:cNvSpPr/>
          <p:nvPr/>
        </p:nvSpPr>
        <p:spPr>
          <a:xfrm>
            <a:off x="6948797" y="419312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流程图: 联系 85"/>
          <p:cNvSpPr/>
          <p:nvPr/>
        </p:nvSpPr>
        <p:spPr>
          <a:xfrm>
            <a:off x="7348261" y="301199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接连接符 86"/>
          <p:cNvCxnSpPr>
            <a:stCxn id="70" idx="5"/>
            <a:endCxn id="84" idx="2"/>
          </p:cNvCxnSpPr>
          <p:nvPr/>
        </p:nvCxnSpPr>
        <p:spPr>
          <a:xfrm>
            <a:off x="5491719" y="3537423"/>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664223" y="2778398"/>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434595" y="3579375"/>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462999" y="2861490"/>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239909" y="208871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3" name="流程图: 联系 92"/>
          <p:cNvSpPr/>
          <p:nvPr/>
        </p:nvSpPr>
        <p:spPr>
          <a:xfrm>
            <a:off x="5011183" y="3053129"/>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流程图: 联系 34"/>
          <p:cNvSpPr/>
          <p:nvPr/>
        </p:nvSpPr>
        <p:spPr>
          <a:xfrm>
            <a:off x="2877192" y="406613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流程图: 联系 35"/>
          <p:cNvSpPr/>
          <p:nvPr/>
        </p:nvSpPr>
        <p:spPr>
          <a:xfrm>
            <a:off x="4705349" y="4047429"/>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流程图: 联系 38"/>
          <p:cNvSpPr/>
          <p:nvPr/>
        </p:nvSpPr>
        <p:spPr>
          <a:xfrm>
            <a:off x="5971682" y="348607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0" name="流程图: 联系 39"/>
          <p:cNvSpPr/>
          <p:nvPr/>
        </p:nvSpPr>
        <p:spPr>
          <a:xfrm>
            <a:off x="1888020" y="368896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1" name="流程图: 联系 40"/>
          <p:cNvSpPr/>
          <p:nvPr/>
        </p:nvSpPr>
        <p:spPr>
          <a:xfrm>
            <a:off x="1905678" y="215142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4"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特征分析</a:t>
            </a:r>
            <a:endParaRPr lang="zh-CN" altLang="en-US" sz="1900" dirty="0"/>
          </a:p>
        </p:txBody>
      </p:sp>
      <p:sp>
        <p:nvSpPr>
          <p:cNvPr id="38" name="圆角矩形标注 37"/>
          <p:cNvSpPr/>
          <p:nvPr/>
        </p:nvSpPr>
        <p:spPr>
          <a:xfrm>
            <a:off x="2130977" y="5343869"/>
            <a:ext cx="4739171" cy="1056490"/>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zh-CN" altLang="en-US" dirty="0"/>
              <a:t>影响以这两</a:t>
            </a:r>
            <a:r>
              <a:rPr lang="zh-CN" altLang="en-US" dirty="0" smtClean="0"/>
              <a:t>个顶点所在</a:t>
            </a:r>
            <a:r>
              <a:rPr lang="zh-CN" altLang="en-US" dirty="0"/>
              <a:t>的连通图</a:t>
            </a:r>
            <a:endParaRPr lang="en-US" altLang="zh-CN" dirty="0"/>
          </a:p>
          <a:p>
            <a:pPr marL="285750" indent="-285750">
              <a:buFont typeface="Arial" panose="020B0604020202020204" pitchFamily="34" charset="0"/>
              <a:buChar char="•"/>
            </a:pPr>
            <a:r>
              <a:rPr lang="zh-CN" altLang="en-US" dirty="0"/>
              <a:t>被影响</a:t>
            </a:r>
            <a:r>
              <a:rPr lang="zh-CN" altLang="en-US" dirty="0" smtClean="0"/>
              <a:t>的顶点需要</a:t>
            </a:r>
            <a:r>
              <a:rPr lang="zh-CN" altLang="en-US" dirty="0"/>
              <a:t>多次迭代计算</a:t>
            </a:r>
            <a:endParaRPr lang="en-US" altLang="zh-CN" dirty="0"/>
          </a:p>
          <a:p>
            <a:pPr marL="285750" indent="-285750">
              <a:buFont typeface="Arial" panose="020B0604020202020204" pitchFamily="34" charset="0"/>
              <a:buChar char="•"/>
            </a:pPr>
            <a:r>
              <a:rPr lang="zh-CN" altLang="en-US" dirty="0"/>
              <a:t>计算结果与</a:t>
            </a:r>
            <a:r>
              <a:rPr lang="zh-CN" altLang="en-US" dirty="0" smtClean="0"/>
              <a:t>各个顶点的</a:t>
            </a:r>
            <a:r>
              <a:rPr lang="zh-CN" altLang="en-US" dirty="0"/>
              <a:t>计算</a:t>
            </a:r>
            <a:r>
              <a:rPr lang="zh-CN" altLang="en-US" dirty="0" smtClean="0"/>
              <a:t>顺序无关</a:t>
            </a:r>
            <a:endParaRPr lang="zh-CN" altLang="en-US"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17</a:t>
            </a:fld>
            <a:endParaRPr lang="zh-CN" altLang="en-US"/>
          </a:p>
        </p:txBody>
      </p:sp>
      <p:sp>
        <p:nvSpPr>
          <p:cNvPr id="3" name="日期占位符 2"/>
          <p:cNvSpPr>
            <a:spLocks noGrp="1"/>
          </p:cNvSpPr>
          <p:nvPr>
            <p:ph type="dt" sz="half" idx="10"/>
          </p:nvPr>
        </p:nvSpPr>
        <p:spPr/>
        <p:txBody>
          <a:bodyPr/>
          <a:lstStyle/>
          <a:p>
            <a:fld id="{5B41FF65-16C4-43D0-B769-5A8A46A259B6}"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1446402847"/>
      </p:ext>
    </p:extLst>
  </p:cSld>
  <p:clrMapOvr>
    <a:masterClrMapping/>
  </p:clrMapOvr>
  <mc:AlternateContent xmlns:mc="http://schemas.openxmlformats.org/markup-compatibility/2006" xmlns:p14="http://schemas.microsoft.com/office/powerpoint/2010/main">
    <mc:Choice Requires="p14">
      <p:transition spd="slow" p14:dur="2000" advTm="6196"/>
    </mc:Choice>
    <mc:Fallback xmlns="">
      <p:transition spd="slow" advTm="6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animBg="1"/>
      <p:bldP spid="35" grpId="0" animBg="1"/>
      <p:bldP spid="36" grpId="0" animBg="1"/>
      <p:bldP spid="39" grpId="0" animBg="1"/>
      <p:bldP spid="40" grpId="0" animBg="1"/>
      <p:bldP spid="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115537252"/>
              </p:ext>
            </p:extLst>
          </p:nvPr>
        </p:nvGraphicFramePr>
        <p:xfrm>
          <a:off x="588432" y="1477486"/>
          <a:ext cx="8144933" cy="4466950"/>
        </p:xfrm>
        <a:graphic>
          <a:graphicData uri="http://schemas.openxmlformats.org/drawingml/2006/table">
            <a:tbl>
              <a:tblPr firstRow="1" firstCol="1" bandRow="1">
                <a:tableStyleId>{5C22544A-7EE6-4342-B048-85BDC9FD1C3A}</a:tableStyleId>
              </a:tblPr>
              <a:tblGrid>
                <a:gridCol w="746244">
                  <a:extLst>
                    <a:ext uri="{9D8B030D-6E8A-4147-A177-3AD203B41FA5}">
                      <a16:colId xmlns:a16="http://schemas.microsoft.com/office/drawing/2014/main" xmlns="" val="1052445899"/>
                    </a:ext>
                  </a:extLst>
                </a:gridCol>
                <a:gridCol w="1618984">
                  <a:extLst>
                    <a:ext uri="{9D8B030D-6E8A-4147-A177-3AD203B41FA5}">
                      <a16:colId xmlns:a16="http://schemas.microsoft.com/office/drawing/2014/main" xmlns="" val="3459462674"/>
                    </a:ext>
                  </a:extLst>
                </a:gridCol>
                <a:gridCol w="1446890">
                  <a:extLst>
                    <a:ext uri="{9D8B030D-6E8A-4147-A177-3AD203B41FA5}">
                      <a16:colId xmlns:a16="http://schemas.microsoft.com/office/drawing/2014/main" xmlns="" val="203285374"/>
                    </a:ext>
                  </a:extLst>
                </a:gridCol>
                <a:gridCol w="1408641">
                  <a:extLst>
                    <a:ext uri="{9D8B030D-6E8A-4147-A177-3AD203B41FA5}">
                      <a16:colId xmlns:a16="http://schemas.microsoft.com/office/drawing/2014/main" xmlns="" val="2768004889"/>
                    </a:ext>
                  </a:extLst>
                </a:gridCol>
                <a:gridCol w="1396827">
                  <a:extLst>
                    <a:ext uri="{9D8B030D-6E8A-4147-A177-3AD203B41FA5}">
                      <a16:colId xmlns:a16="http://schemas.microsoft.com/office/drawing/2014/main" xmlns="" val="3795103737"/>
                    </a:ext>
                  </a:extLst>
                </a:gridCol>
                <a:gridCol w="1527347">
                  <a:extLst>
                    <a:ext uri="{9D8B030D-6E8A-4147-A177-3AD203B41FA5}">
                      <a16:colId xmlns:a16="http://schemas.microsoft.com/office/drawing/2014/main" xmlns="" val="3619591535"/>
                    </a:ext>
                  </a:extLst>
                </a:gridCol>
              </a:tblGrid>
              <a:tr h="189189">
                <a:tc>
                  <a:txBody>
                    <a:bodyPr/>
                    <a:lstStyle/>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影响范围</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计算方法</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计算顺序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计算性质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计算次数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xmlns="" val="2935134402"/>
                  </a:ext>
                </a:extLst>
              </a:tr>
              <a:tr h="756754">
                <a:tc>
                  <a:txBody>
                    <a:bodyPr/>
                    <a:lstStyle/>
                    <a:p>
                      <a:pPr algn="just">
                        <a:lnSpc>
                          <a:spcPct val="125000"/>
                        </a:lnSpc>
                        <a:spcAft>
                          <a:spcPts val="0"/>
                        </a:spcAft>
                      </a:pPr>
                      <a:r>
                        <a:rPr lang="en-US" sz="1600" kern="100" dirty="0">
                          <a:effectLst/>
                        </a:rPr>
                        <a:t>DD</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源点</a:t>
                      </a:r>
                      <a:r>
                        <a:rPr lang="zh-CN" sz="1600" kern="100" dirty="0">
                          <a:effectLst/>
                        </a:rPr>
                        <a:t>和目标点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增量</a:t>
                      </a:r>
                      <a:r>
                        <a:rPr lang="zh-CN" sz="1600" kern="100" dirty="0">
                          <a:effectLst/>
                        </a:rPr>
                        <a:t>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加法</a:t>
                      </a:r>
                      <a:r>
                        <a:rPr lang="zh-CN" sz="1600" kern="100" dirty="0">
                          <a:effectLst/>
                        </a:rPr>
                        <a:t>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计算</a:t>
                      </a:r>
                      <a:r>
                        <a:rPr lang="zh-CN" sz="1600" kern="100" dirty="0">
                          <a:effectLst/>
                        </a:rPr>
                        <a:t>一次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xmlns="" val="1266331502"/>
                  </a:ext>
                </a:extLst>
              </a:tr>
              <a:tr h="1135132">
                <a:tc>
                  <a:txBody>
                    <a:bodyPr/>
                    <a:lstStyle/>
                    <a:p>
                      <a:pPr algn="just">
                        <a:lnSpc>
                          <a:spcPct val="125000"/>
                        </a:lnSpc>
                        <a:spcAft>
                          <a:spcPts val="0"/>
                        </a:spcAft>
                      </a:pPr>
                      <a:r>
                        <a:rPr lang="en-US" sz="1600" kern="100">
                          <a:effectLst/>
                        </a:rPr>
                        <a:t>TC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源点</a:t>
                      </a:r>
                      <a:r>
                        <a:rPr lang="zh-CN" altLang="en-US" sz="1600" kern="100" dirty="0" smtClean="0">
                          <a:effectLst/>
                        </a:rPr>
                        <a:t>，</a:t>
                      </a:r>
                      <a:r>
                        <a:rPr lang="zh-CN" sz="1600" kern="100" dirty="0" smtClean="0">
                          <a:effectLst/>
                        </a:rPr>
                        <a:t>目标</a:t>
                      </a:r>
                      <a:r>
                        <a:rPr lang="zh-CN" sz="1600" kern="100" dirty="0">
                          <a:effectLst/>
                        </a:rPr>
                        <a:t>点，以及这两个点的公共邻接点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增量</a:t>
                      </a:r>
                      <a:r>
                        <a:rPr lang="zh-CN" sz="1600" kern="100" dirty="0">
                          <a:effectLst/>
                        </a:rPr>
                        <a:t>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加法</a:t>
                      </a:r>
                      <a:r>
                        <a:rPr lang="zh-CN" sz="1600" kern="100" dirty="0">
                          <a:effectLst/>
                        </a:rPr>
                        <a:t>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计算</a:t>
                      </a:r>
                      <a:r>
                        <a:rPr lang="zh-CN" sz="1600" kern="100" dirty="0">
                          <a:effectLst/>
                        </a:rPr>
                        <a:t>一次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xmlns="" val="1631344543"/>
                  </a:ext>
                </a:extLst>
              </a:tr>
              <a:tr h="1135132">
                <a:tc>
                  <a:txBody>
                    <a:bodyPr/>
                    <a:lstStyle/>
                    <a:p>
                      <a:pPr algn="just">
                        <a:lnSpc>
                          <a:spcPct val="125000"/>
                        </a:lnSpc>
                        <a:spcAft>
                          <a:spcPts val="0"/>
                        </a:spcAft>
                      </a:pPr>
                      <a:r>
                        <a:rPr lang="en-US" sz="1600" kern="100">
                          <a:effectLst/>
                        </a:rPr>
                        <a:t>SSSP</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altLang="en-US" sz="1600" kern="100" dirty="0" smtClean="0">
                          <a:effectLst/>
                        </a:rPr>
                        <a:t>源点、目标点、</a:t>
                      </a:r>
                      <a:r>
                        <a:rPr lang="zh-CN" sz="1600" kern="100" dirty="0" smtClean="0">
                          <a:effectLst/>
                        </a:rPr>
                        <a:t>某</a:t>
                      </a:r>
                      <a:r>
                        <a:rPr lang="zh-CN" sz="1600" kern="100" dirty="0">
                          <a:effectLst/>
                        </a:rPr>
                        <a:t>条</a:t>
                      </a:r>
                      <a:r>
                        <a:rPr lang="zh-CN" sz="1600" kern="100" dirty="0" smtClean="0">
                          <a:effectLst/>
                        </a:rPr>
                        <a:t>路径</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增量</a:t>
                      </a:r>
                      <a:r>
                        <a:rPr lang="zh-CN" sz="1600" kern="100" dirty="0">
                          <a:effectLst/>
                        </a:rPr>
                        <a:t>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en-US" sz="1600" kern="100" dirty="0" smtClean="0">
                          <a:effectLst/>
                        </a:rPr>
                        <a:t>Min</a:t>
                      </a:r>
                      <a:r>
                        <a:rPr lang="zh-CN" sz="1600" kern="100" dirty="0">
                          <a:effectLst/>
                        </a:rPr>
                        <a:t>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可能会计算</a:t>
                      </a:r>
                      <a:r>
                        <a:rPr lang="zh-CN" sz="1600" kern="100" dirty="0">
                          <a:effectLst/>
                        </a:rPr>
                        <a:t>多次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xmlns="" val="2128716520"/>
                  </a:ext>
                </a:extLst>
              </a:tr>
              <a:tr h="1135132">
                <a:tc>
                  <a:txBody>
                    <a:bodyPr/>
                    <a:lstStyle/>
                    <a:p>
                      <a:pPr algn="just">
                        <a:lnSpc>
                          <a:spcPct val="125000"/>
                        </a:lnSpc>
                        <a:spcAft>
                          <a:spcPts val="0"/>
                        </a:spcAft>
                      </a:pPr>
                      <a:r>
                        <a:rPr lang="en-US" sz="1600" kern="100">
                          <a:effectLst/>
                        </a:rPr>
                        <a:t>PR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源点</a:t>
                      </a:r>
                      <a:r>
                        <a:rPr lang="zh-CN" altLang="en-US" sz="1600" kern="100" dirty="0" smtClean="0">
                          <a:effectLst/>
                        </a:rPr>
                        <a:t>，</a:t>
                      </a:r>
                      <a:r>
                        <a:rPr lang="zh-CN" sz="1600" kern="100" dirty="0" smtClean="0">
                          <a:effectLst/>
                        </a:rPr>
                        <a:t>目标点</a:t>
                      </a:r>
                      <a:r>
                        <a:rPr lang="zh-CN" altLang="en-US" sz="1600" kern="100" dirty="0" smtClean="0">
                          <a:effectLst/>
                        </a:rPr>
                        <a:t>，</a:t>
                      </a:r>
                      <a:r>
                        <a:rPr lang="zh-CN" sz="1600" kern="100" dirty="0" smtClean="0">
                          <a:effectLst/>
                        </a:rPr>
                        <a:t>整个</a:t>
                      </a:r>
                      <a:r>
                        <a:rPr lang="zh-CN" sz="1600" kern="100" dirty="0">
                          <a:effectLst/>
                        </a:rPr>
                        <a:t>连通</a:t>
                      </a:r>
                      <a:r>
                        <a:rPr lang="zh-CN" sz="1600" kern="100" dirty="0" smtClean="0">
                          <a:effectLst/>
                        </a:rPr>
                        <a:t>子图</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增量</a:t>
                      </a:r>
                      <a:r>
                        <a:rPr lang="zh-CN" sz="1600" kern="100" dirty="0">
                          <a:effectLst/>
                        </a:rPr>
                        <a:t>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累加</a:t>
                      </a:r>
                      <a:r>
                        <a:rPr lang="zh-CN" sz="1600" kern="100" dirty="0">
                          <a:effectLst/>
                        </a:rPr>
                        <a:t>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smtClean="0">
                          <a:effectLst/>
                        </a:rPr>
                        <a:t>一般会计算</a:t>
                      </a:r>
                      <a:r>
                        <a:rPr lang="zh-CN" sz="1600" kern="100" dirty="0">
                          <a:effectLst/>
                        </a:rPr>
                        <a:t>多次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xmlns="" val="1894744060"/>
                  </a:ext>
                </a:extLst>
              </a:tr>
            </a:tbl>
          </a:graphicData>
        </a:graphic>
      </p:graphicFrame>
      <p:sp>
        <p:nvSpPr>
          <p:cNvPr id="5" name="矩形 4"/>
          <p:cNvSpPr/>
          <p:nvPr/>
        </p:nvSpPr>
        <p:spPr>
          <a:xfrm>
            <a:off x="2974975" y="1488669"/>
            <a:ext cx="1384300" cy="44481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2143125" y="825500"/>
            <a:ext cx="1663700" cy="453382"/>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增量计算方法</a:t>
            </a:r>
            <a:endParaRPr lang="zh-CN" altLang="en-US" dirty="0"/>
          </a:p>
        </p:txBody>
      </p:sp>
      <p:sp>
        <p:nvSpPr>
          <p:cNvPr id="9" name="圆角矩形标注 8"/>
          <p:cNvSpPr/>
          <p:nvPr/>
        </p:nvSpPr>
        <p:spPr>
          <a:xfrm>
            <a:off x="3964516" y="825500"/>
            <a:ext cx="1663700" cy="429034"/>
          </a:xfrm>
          <a:prstGeom prst="wedgeRoundRectCallout">
            <a:avLst>
              <a:gd name="adj1" fmla="val 3594"/>
              <a:gd name="adj2" fmla="val 938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序列一致性</a:t>
            </a:r>
            <a:endParaRPr lang="zh-CN" altLang="en-US" dirty="0"/>
          </a:p>
        </p:txBody>
      </p:sp>
      <p:sp>
        <p:nvSpPr>
          <p:cNvPr id="10" name="圆角矩形标注 9"/>
          <p:cNvSpPr/>
          <p:nvPr/>
        </p:nvSpPr>
        <p:spPr>
          <a:xfrm>
            <a:off x="5785908" y="825500"/>
            <a:ext cx="1859492" cy="429034"/>
          </a:xfrm>
          <a:prstGeom prst="wedgeRoundRectCallout">
            <a:avLst>
              <a:gd name="adj1" fmla="val -26136"/>
              <a:gd name="adj2" fmla="val 967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交换律和结合律</a:t>
            </a:r>
            <a:endParaRPr lang="zh-CN" altLang="en-US" dirty="0"/>
          </a:p>
        </p:txBody>
      </p:sp>
      <p:sp>
        <p:nvSpPr>
          <p:cNvPr id="11"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特征分析</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18</a:t>
            </a:fld>
            <a:endParaRPr lang="zh-CN" altLang="en-US"/>
          </a:p>
        </p:txBody>
      </p:sp>
      <p:sp>
        <p:nvSpPr>
          <p:cNvPr id="4" name="日期占位符 3"/>
          <p:cNvSpPr>
            <a:spLocks noGrp="1"/>
          </p:cNvSpPr>
          <p:nvPr>
            <p:ph type="dt" sz="half" idx="10"/>
          </p:nvPr>
        </p:nvSpPr>
        <p:spPr/>
        <p:txBody>
          <a:bodyPr/>
          <a:lstStyle/>
          <a:p>
            <a:fld id="{1AA7B253-3659-4634-926E-BAD5B8AD808F}"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687487004"/>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0.00069 4.81481E-6 L 0.15417 4.81481E-6 " pathEditMode="relative" rAng="0" ptsTypes="AA">
                                      <p:cBhvr>
                                        <p:cTn id="15" dur="2000" fill="hold"/>
                                        <p:tgtEl>
                                          <p:spTgt spid="5"/>
                                        </p:tgtEl>
                                        <p:attrNameLst>
                                          <p:attrName>ppt_x</p:attrName>
                                          <p:attrName>ppt_y</p:attrName>
                                        </p:attrNameLst>
                                      </p:cBhvr>
                                      <p:rCtr x="7743" y="0"/>
                                    </p:animMotion>
                                  </p:childTnLst>
                                </p:cTn>
                              </p:par>
                            </p:childTnLst>
                          </p:cTn>
                        </p:par>
                        <p:par>
                          <p:cTn id="16" fill="hold">
                            <p:stCondLst>
                              <p:cond delay="2000"/>
                            </p:stCondLst>
                            <p:childTnLst>
                              <p:par>
                                <p:cTn id="17" presetID="16" presetClass="entr" presetSubtype="2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2" nodeType="clickEffect">
                                  <p:stCondLst>
                                    <p:cond delay="0"/>
                                  </p:stCondLst>
                                  <p:childTnLst>
                                    <p:animMotion origin="layout" path="M 0.15417 4.81481E-6 L 0.31042 0.00046 " pathEditMode="relative" rAng="0" ptsTypes="AA">
                                      <p:cBhvr>
                                        <p:cTn id="23" dur="2000" fill="hold"/>
                                        <p:tgtEl>
                                          <p:spTgt spid="5"/>
                                        </p:tgtEl>
                                        <p:attrNameLst>
                                          <p:attrName>ppt_x</p:attrName>
                                          <p:attrName>ppt_y</p:attrName>
                                        </p:attrNameLst>
                                      </p:cBhvr>
                                      <p:rCtr x="7813" y="23"/>
                                    </p:animMotion>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2388" y="2126227"/>
            <a:ext cx="4171923" cy="400110"/>
          </a:xfrm>
          <a:prstGeom prst="rect">
            <a:avLst/>
          </a:prstGeom>
        </p:spPr>
        <p:txBody>
          <a:bodyPr wrap="square">
            <a:spAutoFit/>
          </a:bodyPr>
          <a:lstStyle/>
          <a:p>
            <a:r>
              <a:rPr lang="zh-CN" altLang="zh-CN" sz="2000" dirty="0">
                <a:cs typeface="Times New Roman" panose="02020603050405020304" pitchFamily="18" charset="0"/>
              </a:rPr>
              <a:t>（</a:t>
            </a:r>
            <a:r>
              <a:rPr lang="en-US" altLang="zh-CN" sz="2000" dirty="0">
                <a:cs typeface="Times New Roman" panose="02020603050405020304" pitchFamily="18" charset="0"/>
              </a:rPr>
              <a:t>1</a:t>
            </a:r>
            <a:r>
              <a:rPr lang="zh-CN" altLang="zh-CN" sz="2000" dirty="0">
                <a:cs typeface="Times New Roman" panose="02020603050405020304" pitchFamily="18" charset="0"/>
              </a:rPr>
              <a:t>）计算方法满足</a:t>
            </a:r>
            <a:r>
              <a:rPr lang="zh-CN" altLang="zh-CN" sz="2000" b="1" dirty="0">
                <a:cs typeface="Times New Roman" panose="02020603050405020304" pitchFamily="18" charset="0"/>
              </a:rPr>
              <a:t>增量计算</a:t>
            </a:r>
            <a:r>
              <a:rPr lang="zh-CN" altLang="zh-CN" sz="2000" dirty="0">
                <a:cs typeface="Times New Roman" panose="02020603050405020304" pitchFamily="18" charset="0"/>
              </a:rPr>
              <a:t>特性</a:t>
            </a:r>
            <a:endParaRPr lang="zh-CN" altLang="en-US" sz="2000" dirty="0"/>
          </a:p>
        </p:txBody>
      </p:sp>
      <p:sp>
        <p:nvSpPr>
          <p:cNvPr id="5" name="矩形 4"/>
          <p:cNvSpPr/>
          <p:nvPr/>
        </p:nvSpPr>
        <p:spPr>
          <a:xfrm>
            <a:off x="682388" y="2832026"/>
            <a:ext cx="3917045" cy="400110"/>
          </a:xfrm>
          <a:prstGeom prst="rect">
            <a:avLst/>
          </a:prstGeom>
        </p:spPr>
        <p:txBody>
          <a:bodyPr wrap="square">
            <a:spAutoFit/>
          </a:bodyPr>
          <a:lstStyle/>
          <a:p>
            <a:r>
              <a:rPr lang="zh-CN" altLang="zh-CN" sz="2000" dirty="0">
                <a:cs typeface="Times New Roman" panose="02020603050405020304" pitchFamily="18" charset="0"/>
              </a:rPr>
              <a:t>（</a:t>
            </a:r>
            <a:r>
              <a:rPr lang="en-US" altLang="zh-CN" sz="2000" dirty="0">
                <a:cs typeface="Times New Roman" panose="02020603050405020304" pitchFamily="18" charset="0"/>
              </a:rPr>
              <a:t>2</a:t>
            </a:r>
            <a:r>
              <a:rPr lang="zh-CN" altLang="zh-CN" sz="2000" dirty="0">
                <a:cs typeface="Times New Roman" panose="02020603050405020304" pitchFamily="18" charset="0"/>
              </a:rPr>
              <a:t>）计算顺序满足</a:t>
            </a:r>
            <a:r>
              <a:rPr lang="zh-CN" altLang="zh-CN" sz="2000" b="1" dirty="0">
                <a:cs typeface="Times New Roman" panose="02020603050405020304" pitchFamily="18" charset="0"/>
              </a:rPr>
              <a:t>序列一致性</a:t>
            </a:r>
            <a:endParaRPr lang="zh-CN" altLang="en-US" sz="2000" b="1" dirty="0"/>
          </a:p>
        </p:txBody>
      </p:sp>
      <p:sp>
        <p:nvSpPr>
          <p:cNvPr id="6" name="矩形 5"/>
          <p:cNvSpPr/>
          <p:nvPr/>
        </p:nvSpPr>
        <p:spPr>
          <a:xfrm>
            <a:off x="682388" y="3574757"/>
            <a:ext cx="5582945" cy="400110"/>
          </a:xfrm>
          <a:prstGeom prst="rect">
            <a:avLst/>
          </a:prstGeom>
        </p:spPr>
        <p:txBody>
          <a:bodyPr wrap="square">
            <a:spAutoFit/>
          </a:bodyPr>
          <a:lstStyle/>
          <a:p>
            <a:r>
              <a:rPr lang="zh-CN" altLang="zh-CN" sz="2000" dirty="0">
                <a:cs typeface="Times New Roman" panose="02020603050405020304" pitchFamily="18" charset="0"/>
              </a:rPr>
              <a:t>（</a:t>
            </a:r>
            <a:r>
              <a:rPr lang="en-US" altLang="zh-CN" sz="2000" dirty="0">
                <a:cs typeface="Times New Roman" panose="02020603050405020304" pitchFamily="18" charset="0"/>
              </a:rPr>
              <a:t>3</a:t>
            </a:r>
            <a:r>
              <a:rPr lang="zh-CN" altLang="zh-CN" sz="2000" dirty="0">
                <a:cs typeface="Times New Roman" panose="02020603050405020304" pitchFamily="18" charset="0"/>
              </a:rPr>
              <a:t>）计算性质满足代数运算的</a:t>
            </a:r>
            <a:r>
              <a:rPr lang="zh-CN" altLang="zh-CN" sz="2000" b="1" dirty="0">
                <a:cs typeface="Times New Roman" panose="02020603050405020304" pitchFamily="18" charset="0"/>
              </a:rPr>
              <a:t>交换律</a:t>
            </a:r>
            <a:r>
              <a:rPr lang="zh-CN" altLang="zh-CN" sz="2000" dirty="0">
                <a:cs typeface="Times New Roman" panose="02020603050405020304" pitchFamily="18" charset="0"/>
              </a:rPr>
              <a:t>和</a:t>
            </a:r>
            <a:r>
              <a:rPr lang="zh-CN" altLang="zh-CN" sz="2000" b="1" dirty="0">
                <a:cs typeface="Times New Roman" panose="02020603050405020304" pitchFamily="18" charset="0"/>
              </a:rPr>
              <a:t>结合律</a:t>
            </a:r>
            <a:endParaRPr lang="zh-CN" altLang="en-US" sz="2000" b="1" dirty="0"/>
          </a:p>
        </p:txBody>
      </p:sp>
      <p:sp>
        <p:nvSpPr>
          <p:cNvPr id="3" name="右大括号 2"/>
          <p:cNvSpPr/>
          <p:nvPr/>
        </p:nvSpPr>
        <p:spPr>
          <a:xfrm>
            <a:off x="5913966" y="2126227"/>
            <a:ext cx="368300" cy="16282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7" name="矩形 6"/>
          <p:cNvSpPr/>
          <p:nvPr/>
        </p:nvSpPr>
        <p:spPr>
          <a:xfrm>
            <a:off x="6324682" y="2228032"/>
            <a:ext cx="2544233" cy="1424621"/>
          </a:xfrm>
          <a:prstGeom prst="rect">
            <a:avLst/>
          </a:prstGeom>
        </p:spPr>
        <p:txBody>
          <a:bodyPr wrap="square">
            <a:spAutoFit/>
          </a:bodyPr>
          <a:lstStyle/>
          <a:p>
            <a:pPr algn="just">
              <a:lnSpc>
                <a:spcPct val="150000"/>
              </a:lnSpc>
            </a:pPr>
            <a:r>
              <a:rPr lang="zh-CN" altLang="en-US" sz="2000" dirty="0"/>
              <a:t>问题</a:t>
            </a:r>
            <a:r>
              <a:rPr lang="en-US" altLang="zh-CN" sz="2000" dirty="0"/>
              <a:t>3</a:t>
            </a:r>
            <a:r>
              <a:rPr lang="zh-CN" altLang="en-US" sz="2000" dirty="0"/>
              <a:t>：如何根据</a:t>
            </a:r>
            <a:r>
              <a:rPr lang="zh-CN" altLang="en-US" sz="2000" dirty="0" smtClean="0"/>
              <a:t>这些图</a:t>
            </a:r>
            <a:r>
              <a:rPr lang="zh-CN" altLang="en-US" sz="2000" dirty="0"/>
              <a:t>算法特征抽象</a:t>
            </a:r>
            <a:r>
              <a:rPr lang="zh-CN" altLang="en-US" sz="2000" dirty="0" smtClean="0"/>
              <a:t>出流式</a:t>
            </a:r>
            <a:r>
              <a:rPr lang="zh-CN" altLang="en-US" sz="2000" dirty="0"/>
              <a:t>图计算模型？</a:t>
            </a:r>
            <a:endParaRPr lang="en-US" altLang="zh-CN" sz="2000" dirty="0"/>
          </a:p>
        </p:txBody>
      </p:sp>
      <p:sp>
        <p:nvSpPr>
          <p:cNvPr id="9"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特征总结</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19</a:t>
            </a:fld>
            <a:endParaRPr lang="zh-CN" altLang="en-US"/>
          </a:p>
        </p:txBody>
      </p:sp>
      <p:sp>
        <p:nvSpPr>
          <p:cNvPr id="8" name="日期占位符 7"/>
          <p:cNvSpPr>
            <a:spLocks noGrp="1"/>
          </p:cNvSpPr>
          <p:nvPr>
            <p:ph type="dt" sz="half" idx="10"/>
          </p:nvPr>
        </p:nvSpPr>
        <p:spPr/>
        <p:txBody>
          <a:bodyPr/>
          <a:lstStyle/>
          <a:p>
            <a:fld id="{4BFDDFE5-1D73-4332-89AC-E6176BEEA36B}" type="datetime1">
              <a:rPr lang="zh-CN" altLang="en-US" smtClean="0"/>
              <a:t>2017/5/24</a:t>
            </a:fld>
            <a:endParaRPr lang="zh-CN" altLang="en-US"/>
          </a:p>
        </p:txBody>
      </p:sp>
      <p:sp>
        <p:nvSpPr>
          <p:cNvPr id="10" name="页脚占位符 9"/>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1120650191"/>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 y="0"/>
            <a:ext cx="1824264" cy="1093334"/>
          </a:xfrm>
        </p:spPr>
        <p:txBody>
          <a:bodyPr/>
          <a:lstStyle/>
          <a:p>
            <a:r>
              <a:rPr lang="zh-CN" altLang="en-US" dirty="0" smtClean="0"/>
              <a:t>纲要</a:t>
            </a:r>
            <a:endParaRPr lang="zh-CN" altLang="en-US" dirty="0"/>
          </a:p>
        </p:txBody>
      </p:sp>
      <p:sp>
        <p:nvSpPr>
          <p:cNvPr id="3" name="内容占位符 2"/>
          <p:cNvSpPr>
            <a:spLocks noGrp="1"/>
          </p:cNvSpPr>
          <p:nvPr>
            <p:ph idx="1"/>
          </p:nvPr>
        </p:nvSpPr>
        <p:spPr>
          <a:xfrm>
            <a:off x="628650" y="1253331"/>
            <a:ext cx="7886700" cy="4351338"/>
          </a:xfrm>
        </p:spPr>
        <p:txBody>
          <a:bodyPr>
            <a:normAutofit lnSpcReduction="10000"/>
          </a:bodyPr>
          <a:lstStyle/>
          <a:p>
            <a:r>
              <a:rPr lang="zh-CN" altLang="en-US" dirty="0" smtClean="0"/>
              <a:t>研究背景与相关工作</a:t>
            </a:r>
            <a:endParaRPr lang="en-US" altLang="zh-CN" dirty="0" smtClean="0"/>
          </a:p>
          <a:p>
            <a:r>
              <a:rPr lang="zh-CN" altLang="en-US" dirty="0" smtClean="0"/>
              <a:t>研究目标</a:t>
            </a:r>
            <a:endParaRPr lang="en-US" altLang="zh-CN" dirty="0" smtClean="0"/>
          </a:p>
          <a:p>
            <a:r>
              <a:rPr lang="zh-CN" altLang="en-US" dirty="0" smtClean="0"/>
              <a:t>流式图计算模型与算法设计</a:t>
            </a:r>
            <a:endParaRPr lang="en-US" altLang="zh-CN" dirty="0" smtClean="0"/>
          </a:p>
          <a:p>
            <a:pPr marL="620713" indent="277813"/>
            <a:r>
              <a:rPr lang="zh-CN" altLang="en-US" sz="2400" dirty="0" smtClean="0"/>
              <a:t>图算法特征分析</a:t>
            </a:r>
            <a:endParaRPr lang="en-US" altLang="zh-CN" sz="2400" dirty="0" smtClean="0"/>
          </a:p>
          <a:p>
            <a:pPr marL="620713" indent="277813"/>
            <a:r>
              <a:rPr lang="zh-CN" altLang="en-US" sz="2400" dirty="0" smtClean="0"/>
              <a:t>模型设计</a:t>
            </a:r>
            <a:endParaRPr lang="en-US" altLang="zh-CN" sz="2400" dirty="0" smtClean="0"/>
          </a:p>
          <a:p>
            <a:pPr marL="620713" indent="277813"/>
            <a:r>
              <a:rPr lang="zh-CN" altLang="en-US" sz="2400" dirty="0" smtClean="0"/>
              <a:t>算法设计</a:t>
            </a:r>
            <a:endParaRPr lang="en-US" altLang="zh-CN" sz="2400" dirty="0" smtClean="0"/>
          </a:p>
          <a:p>
            <a:r>
              <a:rPr lang="zh-CN" altLang="en-US" dirty="0" smtClean="0"/>
              <a:t>流式图计算系统设计与实现</a:t>
            </a:r>
            <a:endParaRPr lang="en-US" altLang="zh-CN" dirty="0" smtClean="0"/>
          </a:p>
          <a:p>
            <a:r>
              <a:rPr lang="zh-CN" altLang="en-US" dirty="0" smtClean="0"/>
              <a:t>实验验证</a:t>
            </a:r>
            <a:endParaRPr lang="en-US" altLang="zh-CN" dirty="0" smtClean="0"/>
          </a:p>
          <a:p>
            <a:r>
              <a:rPr lang="zh-CN" altLang="en-US" dirty="0"/>
              <a:t>总结和下一步工作</a:t>
            </a:r>
          </a:p>
        </p:txBody>
      </p:sp>
      <p:sp>
        <p:nvSpPr>
          <p:cNvPr id="4" name="灯片编号占位符 3"/>
          <p:cNvSpPr>
            <a:spLocks noGrp="1"/>
          </p:cNvSpPr>
          <p:nvPr>
            <p:ph type="sldNum" sz="quarter" idx="12"/>
          </p:nvPr>
        </p:nvSpPr>
        <p:spPr/>
        <p:txBody>
          <a:bodyPr/>
          <a:lstStyle/>
          <a:p>
            <a:fld id="{E230242E-06C9-4CD7-A6BF-CB41FEC954E9}" type="slidenum">
              <a:rPr lang="zh-CN" altLang="en-US" smtClean="0"/>
              <a:t>2</a:t>
            </a:fld>
            <a:endParaRPr lang="zh-CN" altLang="en-US"/>
          </a:p>
        </p:txBody>
      </p:sp>
      <p:sp>
        <p:nvSpPr>
          <p:cNvPr id="5" name="日期占位符 4"/>
          <p:cNvSpPr>
            <a:spLocks noGrp="1"/>
          </p:cNvSpPr>
          <p:nvPr>
            <p:ph type="dt" sz="half" idx="10"/>
          </p:nvPr>
        </p:nvSpPr>
        <p:spPr/>
        <p:txBody>
          <a:bodyPr/>
          <a:lstStyle/>
          <a:p>
            <a:fld id="{871B72F5-F8FC-4206-86C1-4BB2060795AD}"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913344251"/>
      </p:ext>
    </p:extLst>
  </p:cSld>
  <p:clrMapOvr>
    <a:masterClrMapping/>
  </p:clrMapOvr>
  <mc:AlternateContent xmlns:mc="http://schemas.openxmlformats.org/markup-compatibility/2006" xmlns:p14="http://schemas.microsoft.com/office/powerpoint/2010/main">
    <mc:Choice Requires="p14">
      <p:transition spd="slow" p14:dur="2000" advTm="10345"/>
    </mc:Choice>
    <mc:Fallback xmlns="">
      <p:transition spd="slow" advTm="1034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ChangeArrowheads="1"/>
          </p:cNvSpPr>
          <p:nvPr/>
        </p:nvSpPr>
        <p:spPr bwMode="auto">
          <a:xfrm>
            <a:off x="1004206" y="1642537"/>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07803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3380068" y="1348936"/>
            <a:ext cx="2220634" cy="400110"/>
          </a:xfrm>
          <a:prstGeom prst="rect">
            <a:avLst/>
          </a:prstGeom>
          <a:noFill/>
        </p:spPr>
        <p:txBody>
          <a:bodyPr wrap="square" rtlCol="0">
            <a:spAutoFit/>
          </a:bodyPr>
          <a:lstStyle/>
          <a:p>
            <a:r>
              <a:rPr lang="zh-CN" altLang="en-US" sz="2000" dirty="0"/>
              <a:t>传统的</a:t>
            </a:r>
            <a:r>
              <a:rPr lang="en-US" altLang="zh-CN" sz="2000" dirty="0"/>
              <a:t>BSP</a:t>
            </a:r>
            <a:r>
              <a:rPr lang="zh-CN" altLang="en-US" sz="2000" dirty="0"/>
              <a:t>模型</a:t>
            </a:r>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20</a:t>
            </a:fld>
            <a:endParaRPr lang="zh-CN" altLang="en-US"/>
          </a:p>
        </p:txBody>
      </p:sp>
      <p:pic>
        <p:nvPicPr>
          <p:cNvPr id="14" name="图片 13"/>
          <p:cNvPicPr>
            <a:picLocks noChangeAspect="1"/>
          </p:cNvPicPr>
          <p:nvPr/>
        </p:nvPicPr>
        <p:blipFill>
          <a:blip r:embed="rId4"/>
          <a:stretch>
            <a:fillRect/>
          </a:stretch>
        </p:blipFill>
        <p:spPr>
          <a:xfrm>
            <a:off x="6849180" y="2348934"/>
            <a:ext cx="723899" cy="722290"/>
          </a:xfrm>
          <a:prstGeom prst="rect">
            <a:avLst/>
          </a:prstGeom>
        </p:spPr>
      </p:pic>
      <p:cxnSp>
        <p:nvCxnSpPr>
          <p:cNvPr id="16" name="直接连接符 15"/>
          <p:cNvCxnSpPr/>
          <p:nvPr/>
        </p:nvCxnSpPr>
        <p:spPr>
          <a:xfrm>
            <a:off x="6181725" y="2703865"/>
            <a:ext cx="871818"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9" name="圆角矩形标注 18"/>
          <p:cNvSpPr/>
          <p:nvPr/>
        </p:nvSpPr>
        <p:spPr>
          <a:xfrm>
            <a:off x="6258157" y="1156088"/>
            <a:ext cx="2504844" cy="1016055"/>
          </a:xfrm>
          <a:prstGeom prst="wedgeRoundRectCallout">
            <a:avLst>
              <a:gd name="adj1" fmla="val -31977"/>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当新增一条图数据时，</a:t>
            </a:r>
            <a:r>
              <a:rPr lang="en-US" altLang="zh-CN" dirty="0" smtClean="0"/>
              <a:t>BSP</a:t>
            </a:r>
            <a:r>
              <a:rPr lang="zh-CN" altLang="en-US" dirty="0" smtClean="0"/>
              <a:t>如何处理呢？</a:t>
            </a:r>
            <a:endParaRPr lang="zh-CN" altLang="en-US" dirty="0"/>
          </a:p>
        </p:txBody>
      </p:sp>
      <p:pic>
        <p:nvPicPr>
          <p:cNvPr id="20" name="图片 19"/>
          <p:cNvPicPr>
            <a:picLocks noChangeAspect="1"/>
          </p:cNvPicPr>
          <p:nvPr/>
        </p:nvPicPr>
        <p:blipFill>
          <a:blip r:embed="rId5"/>
          <a:stretch>
            <a:fillRect/>
          </a:stretch>
        </p:blipFill>
        <p:spPr>
          <a:xfrm>
            <a:off x="1285905" y="2145507"/>
            <a:ext cx="5215778" cy="3983448"/>
          </a:xfrm>
          <a:prstGeom prst="rect">
            <a:avLst/>
          </a:prstGeom>
        </p:spPr>
      </p:pic>
      <p:sp>
        <p:nvSpPr>
          <p:cNvPr id="24"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2" name="日期占位符 1"/>
          <p:cNvSpPr>
            <a:spLocks noGrp="1"/>
          </p:cNvSpPr>
          <p:nvPr>
            <p:ph type="dt" sz="half" idx="10"/>
          </p:nvPr>
        </p:nvSpPr>
        <p:spPr/>
        <p:txBody>
          <a:bodyPr/>
          <a:lstStyle/>
          <a:p>
            <a:fld id="{4EDB6EBC-00A9-4827-BC92-AF931D282BB4}"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390946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arn(inVertical)">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004206" y="144559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10490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1716390" y="1331515"/>
            <a:ext cx="6183033" cy="400110"/>
          </a:xfrm>
          <a:prstGeom prst="rect">
            <a:avLst/>
          </a:prstGeom>
          <a:noFill/>
        </p:spPr>
        <p:txBody>
          <a:bodyPr wrap="square" rtlCol="0">
            <a:spAutoFit/>
          </a:bodyPr>
          <a:lstStyle/>
          <a:p>
            <a:r>
              <a:rPr lang="zh-CN" altLang="en-US" sz="2000" dirty="0"/>
              <a:t>传统的</a:t>
            </a:r>
            <a:r>
              <a:rPr lang="en-US" altLang="zh-CN" sz="2000" dirty="0"/>
              <a:t>BSP</a:t>
            </a:r>
            <a:r>
              <a:rPr lang="zh-CN" altLang="en-US" sz="2000" dirty="0" smtClean="0"/>
              <a:t>模型针对增量图数据的解决方案</a:t>
            </a:r>
            <a:endParaRPr lang="zh-CN" altLang="en-US" sz="2000" dirty="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21</a:t>
            </a:fld>
            <a:endParaRPr lang="zh-CN" altLang="en-US"/>
          </a:p>
        </p:txBody>
      </p:sp>
      <p:sp>
        <p:nvSpPr>
          <p:cNvPr id="7" name="圆角矩形标注 6"/>
          <p:cNvSpPr/>
          <p:nvPr/>
        </p:nvSpPr>
        <p:spPr>
          <a:xfrm>
            <a:off x="6665848" y="1975198"/>
            <a:ext cx="2295271" cy="1640200"/>
          </a:xfrm>
          <a:prstGeom prst="wedgeRoundRectCallout">
            <a:avLst>
              <a:gd name="adj1" fmla="val -58277"/>
              <a:gd name="adj2" fmla="val -317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新增一个顶点引发所有顶点全部参与重算，计算代价和通信代价较高！</a:t>
            </a:r>
            <a:endParaRPr lang="zh-CN" altLang="en-US" dirty="0"/>
          </a:p>
        </p:txBody>
      </p:sp>
      <p:pic>
        <p:nvPicPr>
          <p:cNvPr id="13" name="图片 12"/>
          <p:cNvPicPr>
            <a:picLocks noChangeAspect="1"/>
          </p:cNvPicPr>
          <p:nvPr/>
        </p:nvPicPr>
        <p:blipFill>
          <a:blip r:embed="rId3"/>
          <a:stretch>
            <a:fillRect/>
          </a:stretch>
        </p:blipFill>
        <p:spPr>
          <a:xfrm>
            <a:off x="1716390" y="1921473"/>
            <a:ext cx="4865623" cy="4149305"/>
          </a:xfrm>
          <a:prstGeom prst="rect">
            <a:avLst/>
          </a:prstGeom>
        </p:spPr>
      </p:pic>
      <p:sp>
        <p:nvSpPr>
          <p:cNvPr id="12"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2" name="日期占位符 1"/>
          <p:cNvSpPr>
            <a:spLocks noGrp="1"/>
          </p:cNvSpPr>
          <p:nvPr>
            <p:ph type="dt" sz="half" idx="10"/>
          </p:nvPr>
        </p:nvSpPr>
        <p:spPr/>
        <p:txBody>
          <a:bodyPr/>
          <a:lstStyle/>
          <a:p>
            <a:fld id="{B3D00B41-B172-4219-9DEE-9E687CB95A74}"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1045148241"/>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a:xfrm>
            <a:off x="6457950" y="5660310"/>
            <a:ext cx="2057400" cy="365125"/>
          </a:xfrm>
        </p:spPr>
        <p:txBody>
          <a:bodyPr/>
          <a:lstStyle/>
          <a:p>
            <a:fld id="{C212EA20-0EA2-474C-A87A-AB5751F0A801}" type="slidenum">
              <a:rPr lang="zh-CN" altLang="en-US" smtClean="0"/>
              <a:t>22</a:t>
            </a:fld>
            <a:endParaRPr lang="zh-CN" altLang="en-US"/>
          </a:p>
        </p:txBody>
      </p:sp>
      <p:sp>
        <p:nvSpPr>
          <p:cNvPr id="19" name="矩形 18"/>
          <p:cNvSpPr/>
          <p:nvPr/>
        </p:nvSpPr>
        <p:spPr>
          <a:xfrm>
            <a:off x="633479" y="5016364"/>
            <a:ext cx="6677146" cy="9573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7053543" y="3611205"/>
            <a:ext cx="1988457" cy="1016000"/>
          </a:xfrm>
          <a:prstGeom prst="wedgeRoundRectCallout">
            <a:avLst>
              <a:gd name="adj1" fmla="val -43005"/>
              <a:gd name="adj2" fmla="val 816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t>可否</a:t>
            </a:r>
            <a:r>
              <a:rPr lang="zh-CN" altLang="en-US" dirty="0" smtClean="0"/>
              <a:t>重复利用之前迭代计算的结果呢？</a:t>
            </a:r>
            <a:endParaRPr lang="zh-CN" altLang="en-US" dirty="0"/>
          </a:p>
        </p:txBody>
      </p:sp>
      <p:pic>
        <p:nvPicPr>
          <p:cNvPr id="24" name="图片 23"/>
          <p:cNvPicPr>
            <a:picLocks noChangeAspect="1"/>
          </p:cNvPicPr>
          <p:nvPr/>
        </p:nvPicPr>
        <p:blipFill>
          <a:blip r:embed="rId3"/>
          <a:stretch>
            <a:fillRect/>
          </a:stretch>
        </p:blipFill>
        <p:spPr>
          <a:xfrm>
            <a:off x="633479" y="1426828"/>
            <a:ext cx="6243572" cy="3537850"/>
          </a:xfrm>
          <a:prstGeom prst="rect">
            <a:avLst/>
          </a:prstGeom>
        </p:spPr>
      </p:pic>
      <p:pic>
        <p:nvPicPr>
          <p:cNvPr id="25" name="图片 24"/>
          <p:cNvPicPr>
            <a:picLocks noChangeAspect="1"/>
          </p:cNvPicPr>
          <p:nvPr/>
        </p:nvPicPr>
        <p:blipFill>
          <a:blip r:embed="rId4"/>
          <a:stretch>
            <a:fillRect/>
          </a:stretch>
        </p:blipFill>
        <p:spPr>
          <a:xfrm>
            <a:off x="643744" y="4820659"/>
            <a:ext cx="6242832" cy="1204776"/>
          </a:xfrm>
          <a:prstGeom prst="rect">
            <a:avLst/>
          </a:prstGeom>
        </p:spPr>
      </p:pic>
      <p:pic>
        <p:nvPicPr>
          <p:cNvPr id="28" name="图片 27"/>
          <p:cNvPicPr>
            <a:picLocks noChangeAspect="1"/>
          </p:cNvPicPr>
          <p:nvPr/>
        </p:nvPicPr>
        <p:blipFill>
          <a:blip r:embed="rId5"/>
          <a:stretch>
            <a:fillRect/>
          </a:stretch>
        </p:blipFill>
        <p:spPr>
          <a:xfrm>
            <a:off x="6849180" y="1339506"/>
            <a:ext cx="903036" cy="901029"/>
          </a:xfrm>
          <a:prstGeom prst="rect">
            <a:avLst/>
          </a:prstGeom>
        </p:spPr>
      </p:pic>
      <p:cxnSp>
        <p:nvCxnSpPr>
          <p:cNvPr id="29" name="直接连接符 28"/>
          <p:cNvCxnSpPr/>
          <p:nvPr/>
        </p:nvCxnSpPr>
        <p:spPr>
          <a:xfrm flipV="1">
            <a:off x="6457950" y="1742547"/>
            <a:ext cx="756983" cy="416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31" name="圆角矩形标注 30"/>
          <p:cNvSpPr/>
          <p:nvPr/>
        </p:nvSpPr>
        <p:spPr>
          <a:xfrm>
            <a:off x="5999141" y="430073"/>
            <a:ext cx="2975018" cy="726861"/>
          </a:xfrm>
          <a:prstGeom prst="wedgeRoundRectCallout">
            <a:avLst>
              <a:gd name="adj1" fmla="val -33239"/>
              <a:gd name="adj2" fmla="val 87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直接在上一轮的计算结果上考虑增量数据的影响</a:t>
            </a:r>
            <a:endParaRPr lang="zh-CN" altLang="en-US" dirty="0"/>
          </a:p>
        </p:txBody>
      </p:sp>
      <p:pic>
        <p:nvPicPr>
          <p:cNvPr id="34" name="图片 33"/>
          <p:cNvPicPr>
            <a:picLocks noChangeAspect="1"/>
          </p:cNvPicPr>
          <p:nvPr/>
        </p:nvPicPr>
        <p:blipFill>
          <a:blip r:embed="rId6"/>
          <a:stretch>
            <a:fillRect/>
          </a:stretch>
        </p:blipFill>
        <p:spPr>
          <a:xfrm>
            <a:off x="623742" y="2191078"/>
            <a:ext cx="7193790" cy="2334526"/>
          </a:xfrm>
          <a:prstGeom prst="rect">
            <a:avLst/>
          </a:prstGeom>
        </p:spPr>
      </p:pic>
      <p:sp>
        <p:nvSpPr>
          <p:cNvPr id="15"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3" name="日期占位符 2"/>
          <p:cNvSpPr>
            <a:spLocks noGrp="1"/>
          </p:cNvSpPr>
          <p:nvPr>
            <p:ph type="dt" sz="half" idx="10"/>
          </p:nvPr>
        </p:nvSpPr>
        <p:spPr/>
        <p:txBody>
          <a:bodyPr/>
          <a:lstStyle/>
          <a:p>
            <a:fld id="{3A1498F9-D8B4-4ACA-B2D6-157B5D402938}"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
        <p:nvSpPr>
          <p:cNvPr id="17" name="圆角矩形标注 16"/>
          <p:cNvSpPr/>
          <p:nvPr/>
        </p:nvSpPr>
        <p:spPr>
          <a:xfrm>
            <a:off x="466489" y="4962464"/>
            <a:ext cx="7710984" cy="893158"/>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dirty="0"/>
              <a:t>采用增量计算的方式，直接在上一轮的迭代结果上进行计算，只需要额外两步即可完成计算！但在这两轮迭代中，</a:t>
            </a:r>
            <a:r>
              <a:rPr lang="zh-CN" altLang="en-US" dirty="0" smtClean="0"/>
              <a:t>所有顶点都</a:t>
            </a:r>
            <a:r>
              <a:rPr lang="zh-CN" altLang="en-US" dirty="0"/>
              <a:t>要参与通信和计算，代价仍然较高！</a:t>
            </a:r>
          </a:p>
        </p:txBody>
      </p:sp>
    </p:spTree>
    <p:extLst>
      <p:ext uri="{BB962C8B-B14F-4D97-AF65-F5344CB8AC3E}">
        <p14:creationId xmlns:p14="http://schemas.microsoft.com/office/powerpoint/2010/main" val="4144315936"/>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arn(inVertical)">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19"/>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64" presetClass="path" presetSubtype="0" accel="50000" decel="50000" fill="hold" nodeType="withEffect">
                                  <p:stCondLst>
                                    <p:cond delay="0"/>
                                  </p:stCondLst>
                                  <p:childTnLst>
                                    <p:animMotion origin="layout" path="M 4.44444E-6 -7.40741E-7 L 0.0059 -0.5412 " pathEditMode="relative" rAng="0" ptsTypes="AA">
                                      <p:cBhvr>
                                        <p:cTn id="24" dur="2000" fill="hold"/>
                                        <p:tgtEl>
                                          <p:spTgt spid="25"/>
                                        </p:tgtEl>
                                        <p:attrNameLst>
                                          <p:attrName>ppt_x</p:attrName>
                                          <p:attrName>ppt_y</p:attrName>
                                        </p:attrNameLst>
                                      </p:cBhvr>
                                      <p:rCtr x="295" y="-27060"/>
                                    </p:animMotion>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arn(inVertical)">
                                      <p:cBhvr>
                                        <p:cTn id="29" dur="500"/>
                                        <p:tgtEl>
                                          <p:spTgt spid="28"/>
                                        </p:tgtEl>
                                      </p:cBhvr>
                                    </p:animEffect>
                                  </p:childTnLst>
                                </p:cTn>
                              </p:par>
                              <p:par>
                                <p:cTn id="30" presetID="16" presetClass="entr" presetSubtype="21"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2" animBg="1"/>
      <p:bldP spid="20" grpId="0" animBg="1"/>
      <p:bldP spid="20" grpId="1" animBg="1"/>
      <p:bldP spid="31"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23</a:t>
            </a:fld>
            <a:endParaRPr lang="zh-CN" altLang="en-US" dirty="0"/>
          </a:p>
        </p:txBody>
      </p:sp>
      <p:pic>
        <p:nvPicPr>
          <p:cNvPr id="5" name="图片 4"/>
          <p:cNvPicPr>
            <a:picLocks noChangeAspect="1"/>
          </p:cNvPicPr>
          <p:nvPr/>
        </p:nvPicPr>
        <p:blipFill>
          <a:blip r:embed="rId3"/>
          <a:stretch>
            <a:fillRect/>
          </a:stretch>
        </p:blipFill>
        <p:spPr>
          <a:xfrm>
            <a:off x="498651" y="1570506"/>
            <a:ext cx="6554892" cy="1063596"/>
          </a:xfrm>
          <a:prstGeom prst="rect">
            <a:avLst/>
          </a:prstGeom>
        </p:spPr>
      </p:pic>
      <p:sp>
        <p:nvSpPr>
          <p:cNvPr id="6" name="圆角矩形标注 5"/>
          <p:cNvSpPr/>
          <p:nvPr/>
        </p:nvSpPr>
        <p:spPr>
          <a:xfrm>
            <a:off x="7053543" y="1056140"/>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新增顶点为传播源点</a:t>
            </a:r>
            <a:endParaRPr lang="zh-CN" altLang="en-US" dirty="0"/>
          </a:p>
        </p:txBody>
      </p:sp>
      <p:pic>
        <p:nvPicPr>
          <p:cNvPr id="7" name="图片 6"/>
          <p:cNvPicPr>
            <a:picLocks noChangeAspect="1"/>
          </p:cNvPicPr>
          <p:nvPr/>
        </p:nvPicPr>
        <p:blipFill>
          <a:blip r:embed="rId4"/>
          <a:stretch>
            <a:fillRect/>
          </a:stretch>
        </p:blipFill>
        <p:spPr>
          <a:xfrm>
            <a:off x="498651" y="2664804"/>
            <a:ext cx="6554892" cy="1063596"/>
          </a:xfrm>
          <a:prstGeom prst="rect">
            <a:avLst/>
          </a:prstGeom>
        </p:spPr>
      </p:pic>
      <p:sp>
        <p:nvSpPr>
          <p:cNvPr id="21" name="圆角矩形标注 20"/>
          <p:cNvSpPr/>
          <p:nvPr/>
        </p:nvSpPr>
        <p:spPr>
          <a:xfrm>
            <a:off x="7053543" y="2399454"/>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传播源点将影响传播给邻接点</a:t>
            </a:r>
            <a:endParaRPr lang="zh-CN" altLang="en-US" dirty="0"/>
          </a:p>
        </p:txBody>
      </p:sp>
      <p:pic>
        <p:nvPicPr>
          <p:cNvPr id="10" name="图片 9"/>
          <p:cNvPicPr>
            <a:picLocks noChangeAspect="1"/>
          </p:cNvPicPr>
          <p:nvPr/>
        </p:nvPicPr>
        <p:blipFill>
          <a:blip r:embed="rId5"/>
          <a:stretch>
            <a:fillRect/>
          </a:stretch>
        </p:blipFill>
        <p:spPr>
          <a:xfrm>
            <a:off x="498651" y="3936269"/>
            <a:ext cx="6554892" cy="896913"/>
          </a:xfrm>
          <a:prstGeom prst="rect">
            <a:avLst/>
          </a:prstGeom>
        </p:spPr>
      </p:pic>
      <p:sp>
        <p:nvSpPr>
          <p:cNvPr id="22" name="圆角矩形标注 21"/>
          <p:cNvSpPr/>
          <p:nvPr/>
        </p:nvSpPr>
        <p:spPr>
          <a:xfrm>
            <a:off x="7053543" y="3658469"/>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传播源不再继续传播时结束</a:t>
            </a:r>
            <a:endParaRPr lang="zh-CN" altLang="en-US" dirty="0"/>
          </a:p>
        </p:txBody>
      </p:sp>
      <p:sp>
        <p:nvSpPr>
          <p:cNvPr id="12" name="矩形 11"/>
          <p:cNvSpPr/>
          <p:nvPr/>
        </p:nvSpPr>
        <p:spPr>
          <a:xfrm>
            <a:off x="5081451" y="1448026"/>
            <a:ext cx="1972092" cy="348778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15" name="圆角矩形标注 14"/>
          <p:cNvSpPr/>
          <p:nvPr/>
        </p:nvSpPr>
        <p:spPr>
          <a:xfrm>
            <a:off x="682389" y="5343869"/>
            <a:ext cx="7710984" cy="893158"/>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dirty="0"/>
              <a:t>以</a:t>
            </a:r>
            <a:r>
              <a:rPr lang="zh-CN" altLang="en-US" b="1" dirty="0"/>
              <a:t>变化传播</a:t>
            </a:r>
            <a:r>
              <a:rPr lang="zh-CN" altLang="en-US" dirty="0"/>
              <a:t>的方式</a:t>
            </a:r>
            <a:r>
              <a:rPr lang="zh-CN" altLang="en-US" dirty="0" smtClean="0"/>
              <a:t>对顶点进行</a:t>
            </a:r>
            <a:r>
              <a:rPr lang="zh-CN" altLang="en-US" b="1" dirty="0"/>
              <a:t>增量式</a:t>
            </a:r>
            <a:r>
              <a:rPr lang="zh-CN" altLang="en-US" dirty="0"/>
              <a:t>的更新，有效避免了全图内所有顶点都需参与计算的问题，将影响范围限制在最小域内。</a:t>
            </a:r>
          </a:p>
        </p:txBody>
      </p:sp>
      <p:sp>
        <p:nvSpPr>
          <p:cNvPr id="2" name="日期占位符 1"/>
          <p:cNvSpPr>
            <a:spLocks noGrp="1"/>
          </p:cNvSpPr>
          <p:nvPr>
            <p:ph type="dt" sz="half" idx="10"/>
          </p:nvPr>
        </p:nvSpPr>
        <p:spPr/>
        <p:txBody>
          <a:bodyPr/>
          <a:lstStyle/>
          <a:p>
            <a:fld id="{7D6FD1C0-3A4A-42E7-A31B-939E7E115F49}" type="datetime1">
              <a:rPr lang="zh-CN" altLang="en-US" smtClean="0"/>
              <a:t>2017/5/24</a:t>
            </a:fld>
            <a:endParaRPr lang="zh-CN" altLang="en-US"/>
          </a:p>
        </p:txBody>
      </p:sp>
      <p:sp>
        <p:nvSpPr>
          <p:cNvPr id="3" name="页脚占位符 2"/>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1594495882"/>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animBg="1"/>
      <p:bldP spid="12"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24</a:t>
            </a:fld>
            <a:endParaRPr lang="zh-CN" altLang="en-US" dirty="0"/>
          </a:p>
        </p:txBody>
      </p:sp>
      <p:grpSp>
        <p:nvGrpSpPr>
          <p:cNvPr id="2" name="组合 1"/>
          <p:cNvGrpSpPr/>
          <p:nvPr/>
        </p:nvGrpSpPr>
        <p:grpSpPr>
          <a:xfrm>
            <a:off x="654261" y="1117408"/>
            <a:ext cx="3167107" cy="3021454"/>
            <a:chOff x="490488" y="1587039"/>
            <a:chExt cx="3167107" cy="3021454"/>
          </a:xfrm>
        </p:grpSpPr>
        <p:pic>
          <p:nvPicPr>
            <p:cNvPr id="14" name="图片 13"/>
            <p:cNvPicPr>
              <a:picLocks noChangeAspect="1"/>
            </p:cNvPicPr>
            <p:nvPr/>
          </p:nvPicPr>
          <p:blipFill>
            <a:blip r:embed="rId3"/>
            <a:stretch>
              <a:fillRect/>
            </a:stretch>
          </p:blipFill>
          <p:spPr>
            <a:xfrm>
              <a:off x="490488" y="1907648"/>
              <a:ext cx="3167107" cy="2700845"/>
            </a:xfrm>
            <a:prstGeom prst="rect">
              <a:avLst/>
            </a:prstGeom>
          </p:spPr>
        </p:pic>
        <p:sp>
          <p:nvSpPr>
            <p:cNvPr id="4" name="文本框 3"/>
            <p:cNvSpPr txBox="1"/>
            <p:nvPr/>
          </p:nvSpPr>
          <p:spPr>
            <a:xfrm>
              <a:off x="685795" y="1587039"/>
              <a:ext cx="2971800" cy="369332"/>
            </a:xfrm>
            <a:prstGeom prst="rect">
              <a:avLst/>
            </a:prstGeom>
            <a:noFill/>
          </p:spPr>
          <p:txBody>
            <a:bodyPr wrap="square" rtlCol="0">
              <a:spAutoFit/>
            </a:bodyPr>
            <a:lstStyle/>
            <a:p>
              <a:pPr algn="ctr"/>
              <a:r>
                <a:rPr lang="en-US" altLang="zh-CN" dirty="0" smtClean="0"/>
                <a:t>BSP</a:t>
              </a:r>
              <a:r>
                <a:rPr lang="zh-CN" altLang="en-US" dirty="0" smtClean="0"/>
                <a:t>模型</a:t>
              </a:r>
              <a:endParaRPr lang="zh-CN" altLang="en-US" dirty="0"/>
            </a:p>
          </p:txBody>
        </p:sp>
      </p:grpSp>
      <p:grpSp>
        <p:nvGrpSpPr>
          <p:cNvPr id="5" name="组合 4"/>
          <p:cNvGrpSpPr/>
          <p:nvPr/>
        </p:nvGrpSpPr>
        <p:grpSpPr>
          <a:xfrm>
            <a:off x="4651339" y="1117408"/>
            <a:ext cx="3167107" cy="2151976"/>
            <a:chOff x="4882090" y="1587039"/>
            <a:chExt cx="3167107" cy="2151976"/>
          </a:xfrm>
        </p:grpSpPr>
        <p:pic>
          <p:nvPicPr>
            <p:cNvPr id="3" name="图片 2"/>
            <p:cNvPicPr>
              <a:picLocks noChangeAspect="1"/>
            </p:cNvPicPr>
            <p:nvPr/>
          </p:nvPicPr>
          <p:blipFill>
            <a:blip r:embed="rId4"/>
            <a:stretch>
              <a:fillRect/>
            </a:stretch>
          </p:blipFill>
          <p:spPr>
            <a:xfrm>
              <a:off x="4882090" y="2181992"/>
              <a:ext cx="3167107" cy="1557023"/>
            </a:xfrm>
            <a:prstGeom prst="rect">
              <a:avLst/>
            </a:prstGeom>
          </p:spPr>
        </p:pic>
        <p:sp>
          <p:nvSpPr>
            <p:cNvPr id="16" name="文本框 15"/>
            <p:cNvSpPr txBox="1"/>
            <p:nvPr/>
          </p:nvSpPr>
          <p:spPr>
            <a:xfrm>
              <a:off x="5822297" y="1587039"/>
              <a:ext cx="1286692" cy="369332"/>
            </a:xfrm>
            <a:prstGeom prst="rect">
              <a:avLst/>
            </a:prstGeom>
            <a:noFill/>
          </p:spPr>
          <p:txBody>
            <a:bodyPr wrap="square" rtlCol="0">
              <a:spAutoFit/>
            </a:bodyPr>
            <a:lstStyle/>
            <a:p>
              <a:pPr algn="ctr"/>
              <a:r>
                <a:rPr lang="zh-CN" altLang="en-US" dirty="0" smtClean="0"/>
                <a:t>改进模型</a:t>
              </a:r>
              <a:endParaRPr lang="zh-CN" altLang="en-US" dirty="0"/>
            </a:p>
          </p:txBody>
        </p:sp>
      </p:grpSp>
      <p:sp>
        <p:nvSpPr>
          <p:cNvPr id="18" name="文本框 17"/>
          <p:cNvSpPr txBox="1"/>
          <p:nvPr/>
        </p:nvSpPr>
        <p:spPr>
          <a:xfrm>
            <a:off x="2658843" y="5987019"/>
            <a:ext cx="3984992" cy="369332"/>
          </a:xfrm>
          <a:prstGeom prst="rect">
            <a:avLst/>
          </a:prstGeom>
          <a:noFill/>
        </p:spPr>
        <p:txBody>
          <a:bodyPr wrap="square" rtlCol="0">
            <a:spAutoFit/>
          </a:bodyPr>
          <a:lstStyle/>
          <a:p>
            <a:pPr algn="ctr"/>
            <a:r>
              <a:rPr lang="zh-CN" altLang="en-US" b="1" dirty="0" smtClean="0"/>
              <a:t>收敛速度更快，参与计算顶点更少！</a:t>
            </a:r>
            <a:endParaRPr lang="zh-CN" altLang="en-US" b="1" dirty="0"/>
          </a:p>
        </p:txBody>
      </p:sp>
      <p:sp>
        <p:nvSpPr>
          <p:cNvPr id="12"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15" name="圆角矩形标注 14"/>
          <p:cNvSpPr/>
          <p:nvPr/>
        </p:nvSpPr>
        <p:spPr>
          <a:xfrm>
            <a:off x="1733266" y="4212194"/>
            <a:ext cx="5786650" cy="1547161"/>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dirty="0"/>
              <a:t>相比较</a:t>
            </a:r>
            <a:r>
              <a:rPr lang="en-US" altLang="zh-CN" dirty="0"/>
              <a:t>BSP</a:t>
            </a:r>
            <a:r>
              <a:rPr lang="zh-CN" altLang="en-US" dirty="0"/>
              <a:t>模型，我们的改进有如下优势：</a:t>
            </a:r>
            <a:endParaRPr lang="en-US" altLang="zh-CN" dirty="0"/>
          </a:p>
          <a:p>
            <a:pPr algn="ctr"/>
            <a:endParaRPr lang="en-US" altLang="zh-CN" dirty="0"/>
          </a:p>
          <a:p>
            <a:pPr marL="342900" indent="-342900" algn="ctr">
              <a:buAutoNum type="arabicPeriod"/>
            </a:pPr>
            <a:r>
              <a:rPr lang="zh-CN" altLang="en-US" b="1" dirty="0"/>
              <a:t>增量模型 </a:t>
            </a:r>
            <a:r>
              <a:rPr lang="en-US" altLang="zh-CN" dirty="0"/>
              <a:t>=&gt; </a:t>
            </a:r>
            <a:r>
              <a:rPr lang="zh-CN" altLang="en-US" dirty="0"/>
              <a:t>缩短整体迭代所需</a:t>
            </a:r>
            <a:r>
              <a:rPr lang="zh-CN" altLang="en-US" dirty="0" smtClean="0"/>
              <a:t>时间</a:t>
            </a:r>
            <a:endParaRPr lang="en-US" altLang="zh-CN" dirty="0" smtClean="0"/>
          </a:p>
          <a:p>
            <a:pPr marL="342900" indent="-342900" algn="ctr">
              <a:buAutoNum type="arabicPeriod"/>
            </a:pPr>
            <a:endParaRPr lang="en-US" altLang="zh-CN" dirty="0"/>
          </a:p>
          <a:p>
            <a:pPr marL="342900" indent="-342900" algn="ctr">
              <a:buAutoNum type="arabicPeriod"/>
            </a:pPr>
            <a:r>
              <a:rPr lang="zh-CN" altLang="en-US" b="1" dirty="0"/>
              <a:t>变化传播 </a:t>
            </a:r>
            <a:r>
              <a:rPr lang="en-US" altLang="zh-CN" dirty="0"/>
              <a:t>=&gt; </a:t>
            </a:r>
            <a:r>
              <a:rPr lang="zh-CN" altLang="en-US" dirty="0"/>
              <a:t>缩小增量数据影响</a:t>
            </a:r>
            <a:r>
              <a:rPr lang="zh-CN" altLang="en-US" dirty="0" smtClean="0"/>
              <a:t>范围</a:t>
            </a:r>
            <a:endParaRPr lang="zh-CN" altLang="en-US" dirty="0"/>
          </a:p>
        </p:txBody>
      </p:sp>
      <p:sp>
        <p:nvSpPr>
          <p:cNvPr id="7" name="日期占位符 6"/>
          <p:cNvSpPr>
            <a:spLocks noGrp="1"/>
          </p:cNvSpPr>
          <p:nvPr>
            <p:ph type="dt" sz="half" idx="10"/>
          </p:nvPr>
        </p:nvSpPr>
        <p:spPr/>
        <p:txBody>
          <a:bodyPr/>
          <a:lstStyle/>
          <a:p>
            <a:fld id="{335EC4FE-374A-48AD-8234-7C7E627DBF9C}" type="datetime1">
              <a:rPr lang="zh-CN" altLang="en-US" smtClean="0"/>
              <a:t>2017/5/24</a:t>
            </a:fld>
            <a:endParaRPr lang="zh-CN" altLang="en-US"/>
          </a:p>
        </p:txBody>
      </p:sp>
      <p:sp>
        <p:nvSpPr>
          <p:cNvPr id="10" name="页脚占位符 9"/>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1130212249"/>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3028950" y="1315550"/>
            <a:ext cx="2541080" cy="415498"/>
          </a:xfrm>
          <a:prstGeom prst="rect">
            <a:avLst/>
          </a:prstGeom>
        </p:spPr>
        <p:txBody>
          <a:bodyPr wrap="none">
            <a:spAutoFit/>
          </a:bodyPr>
          <a:lstStyle/>
          <a:p>
            <a:pPr indent="200025" algn="ctr"/>
            <a:r>
              <a:rPr lang="zh-CN" altLang="en-US" sz="2100" kern="100" dirty="0" smtClean="0">
                <a:latin typeface="Calibri" panose="020F0502020204030204" pitchFamily="34" charset="0"/>
                <a:cs typeface="Times New Roman" panose="02020603050405020304" pitchFamily="18" charset="0"/>
              </a:rPr>
              <a:t>状态</a:t>
            </a:r>
            <a:r>
              <a:rPr lang="zh-CN" altLang="en-US" sz="2100" kern="100" dirty="0">
                <a:latin typeface="Calibri" panose="020F0502020204030204" pitchFamily="34" charset="0"/>
                <a:cs typeface="Times New Roman" panose="02020603050405020304" pitchFamily="18" charset="0"/>
              </a:rPr>
              <a:t>的存储和更新</a:t>
            </a:r>
            <a:endParaRPr lang="en-US" altLang="zh-CN" sz="2100" kern="100" dirty="0">
              <a:latin typeface="Calibri" panose="020F0502020204030204" pitchFamily="34" charset="0"/>
              <a:cs typeface="Times New Roman" panose="02020603050405020304" pitchFamily="18" charset="0"/>
            </a:endParaRPr>
          </a:p>
        </p:txBody>
      </p:sp>
      <p:sp>
        <p:nvSpPr>
          <p:cNvPr id="34" name="圆角矩形标注 33"/>
          <p:cNvSpPr/>
          <p:nvPr/>
        </p:nvSpPr>
        <p:spPr>
          <a:xfrm>
            <a:off x="6518972" y="1187526"/>
            <a:ext cx="1808018" cy="820882"/>
          </a:xfrm>
          <a:prstGeom prst="wedgeRoundRectCallout">
            <a:avLst>
              <a:gd name="adj1" fmla="val -12146"/>
              <a:gd name="adj2" fmla="val 7059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zh-CN" altLang="en-US" sz="1600" dirty="0" smtClean="0"/>
              <a:t>顶点值为</a:t>
            </a:r>
            <a:r>
              <a:rPr lang="en-US" altLang="zh-CN" sz="1600" dirty="0" smtClean="0"/>
              <a:t>5</a:t>
            </a:r>
            <a:r>
              <a:rPr lang="zh-CN" altLang="en-US" sz="1600" dirty="0" smtClean="0"/>
              <a:t>更新时会影响</a:t>
            </a:r>
            <a:r>
              <a:rPr lang="en-US" altLang="zh-CN" sz="1600" dirty="0" smtClean="0"/>
              <a:t>1</a:t>
            </a:r>
            <a:r>
              <a:rPr lang="zh-CN" altLang="en-US" sz="1600" dirty="0" smtClean="0"/>
              <a:t>的值</a:t>
            </a:r>
            <a:endParaRPr lang="zh-CN" altLang="en-US" sz="1600" dirty="0"/>
          </a:p>
        </p:txBody>
      </p:sp>
      <p:sp>
        <p:nvSpPr>
          <p:cNvPr id="35" name="圆角矩形标注 34"/>
          <p:cNvSpPr/>
          <p:nvPr/>
        </p:nvSpPr>
        <p:spPr>
          <a:xfrm>
            <a:off x="6659385" y="4878448"/>
            <a:ext cx="1808018" cy="820882"/>
          </a:xfrm>
          <a:prstGeom prst="wedgeRoundRectCallout">
            <a:avLst>
              <a:gd name="adj1" fmla="val -20225"/>
              <a:gd name="adj2" fmla="val -91100"/>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zh-CN" altLang="en-US" sz="1600" dirty="0" smtClean="0"/>
              <a:t>顶点值为</a:t>
            </a:r>
            <a:r>
              <a:rPr lang="en-US" altLang="zh-CN" sz="1600" dirty="0"/>
              <a:t>2</a:t>
            </a:r>
            <a:r>
              <a:rPr lang="zh-CN" altLang="en-US" sz="1600" dirty="0" smtClean="0"/>
              <a:t>更新时也会影响</a:t>
            </a:r>
            <a:r>
              <a:rPr lang="en-US" altLang="zh-CN" sz="1600" dirty="0" smtClean="0"/>
              <a:t>1</a:t>
            </a:r>
            <a:r>
              <a:rPr lang="zh-CN" altLang="en-US" sz="1600" dirty="0" smtClean="0"/>
              <a:t>的值</a:t>
            </a:r>
            <a:endParaRPr lang="zh-CN" altLang="en-US" sz="1600" dirty="0"/>
          </a:p>
        </p:txBody>
      </p:sp>
      <p:sp>
        <p:nvSpPr>
          <p:cNvPr id="37" name="圆角矩形标注 36"/>
          <p:cNvSpPr/>
          <p:nvPr/>
        </p:nvSpPr>
        <p:spPr>
          <a:xfrm>
            <a:off x="3943350" y="1962330"/>
            <a:ext cx="1808018" cy="591809"/>
          </a:xfrm>
          <a:prstGeom prst="wedgeRoundRectCallout">
            <a:avLst>
              <a:gd name="adj1" fmla="val 30482"/>
              <a:gd name="adj2" fmla="val 11053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zh-CN" altLang="en-US" sz="1600" dirty="0" smtClean="0"/>
              <a:t>该顶点的值该如何更新呢？</a:t>
            </a:r>
            <a:endParaRPr lang="zh-CN" altLang="en-US" sz="1600" dirty="0"/>
          </a:p>
        </p:txBody>
      </p:sp>
      <p:pic>
        <p:nvPicPr>
          <p:cNvPr id="38" name="图片 37"/>
          <p:cNvPicPr>
            <a:picLocks noChangeAspect="1"/>
          </p:cNvPicPr>
          <p:nvPr/>
        </p:nvPicPr>
        <p:blipFill>
          <a:blip r:embed="rId2"/>
          <a:stretch>
            <a:fillRect/>
          </a:stretch>
        </p:blipFill>
        <p:spPr>
          <a:xfrm>
            <a:off x="1487888" y="2235897"/>
            <a:ext cx="6180009" cy="2355357"/>
          </a:xfrm>
          <a:prstGeom prst="rect">
            <a:avLst/>
          </a:prstGeom>
        </p:spPr>
      </p:pic>
      <p:sp>
        <p:nvSpPr>
          <p:cNvPr id="10"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25</a:t>
            </a:fld>
            <a:endParaRPr lang="zh-CN" altLang="en-US"/>
          </a:p>
        </p:txBody>
      </p:sp>
      <p:sp>
        <p:nvSpPr>
          <p:cNvPr id="4" name="日期占位符 3"/>
          <p:cNvSpPr>
            <a:spLocks noGrp="1"/>
          </p:cNvSpPr>
          <p:nvPr>
            <p:ph type="dt" sz="half" idx="10"/>
          </p:nvPr>
        </p:nvSpPr>
        <p:spPr/>
        <p:txBody>
          <a:bodyPr/>
          <a:lstStyle/>
          <a:p>
            <a:fld id="{A1438816-5569-40E4-8E3C-5720DFAAE2CE}" type="datetime1">
              <a:rPr lang="zh-CN" altLang="en-US" smtClean="0"/>
              <a:t>2017/5/24</a:t>
            </a:fld>
            <a:endParaRPr lang="zh-CN" altLang="en-US"/>
          </a:p>
        </p:txBody>
      </p:sp>
      <p:sp>
        <p:nvSpPr>
          <p:cNvPr id="5" name="页脚占位符 4"/>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1865951762"/>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474066" y="1352941"/>
            <a:ext cx="4233851" cy="400110"/>
          </a:xfrm>
          <a:prstGeom prst="rect">
            <a:avLst/>
          </a:prstGeom>
        </p:spPr>
        <p:txBody>
          <a:bodyPr wrap="none">
            <a:spAutoFit/>
          </a:bodyPr>
          <a:lstStyle/>
          <a:p>
            <a:pPr indent="200025" algn="ctr"/>
            <a:r>
              <a:rPr lang="zh-CN" altLang="en-US" sz="2000" kern="100" dirty="0" smtClean="0">
                <a:latin typeface="Calibri" panose="020F0502020204030204" pitchFamily="34" charset="0"/>
                <a:cs typeface="Times New Roman" panose="02020603050405020304" pitchFamily="18" charset="0"/>
              </a:rPr>
              <a:t>串行更新：序列化所有的更新请求</a:t>
            </a:r>
            <a:endParaRPr lang="en-US" altLang="zh-CN" sz="20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1650028" y="2008415"/>
            <a:ext cx="6120424" cy="3479085"/>
          </a:xfrm>
          <a:prstGeom prst="rect">
            <a:avLst/>
          </a:prstGeom>
        </p:spPr>
      </p:pic>
      <p:sp>
        <p:nvSpPr>
          <p:cNvPr id="7"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26</a:t>
            </a:fld>
            <a:endParaRPr lang="zh-CN" altLang="en-US"/>
          </a:p>
        </p:txBody>
      </p:sp>
      <p:sp>
        <p:nvSpPr>
          <p:cNvPr id="4" name="日期占位符 3"/>
          <p:cNvSpPr>
            <a:spLocks noGrp="1"/>
          </p:cNvSpPr>
          <p:nvPr>
            <p:ph type="dt" sz="half" idx="10"/>
          </p:nvPr>
        </p:nvSpPr>
        <p:spPr/>
        <p:txBody>
          <a:bodyPr/>
          <a:lstStyle/>
          <a:p>
            <a:fld id="{EE19DEC5-7B56-4A29-B2D9-0C3CD118D717}" type="datetime1">
              <a:rPr lang="zh-CN" altLang="en-US" smtClean="0"/>
              <a:t>2017/5/24</a:t>
            </a:fld>
            <a:endParaRPr lang="zh-CN" altLang="en-US"/>
          </a:p>
        </p:txBody>
      </p:sp>
      <p:sp>
        <p:nvSpPr>
          <p:cNvPr id="5" name="页脚占位符 4"/>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928800641"/>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192882" y="1342136"/>
            <a:ext cx="4490332" cy="400110"/>
          </a:xfrm>
          <a:prstGeom prst="rect">
            <a:avLst/>
          </a:prstGeom>
        </p:spPr>
        <p:txBody>
          <a:bodyPr wrap="none">
            <a:spAutoFit/>
          </a:bodyPr>
          <a:lstStyle/>
          <a:p>
            <a:pPr indent="200025" algn="ctr"/>
            <a:r>
              <a:rPr lang="zh-CN" altLang="en-US" sz="2000" kern="100" dirty="0" smtClean="0">
                <a:latin typeface="Calibri" panose="020F0502020204030204" pitchFamily="34" charset="0"/>
                <a:cs typeface="Times New Roman" panose="02020603050405020304" pitchFamily="18" charset="0"/>
              </a:rPr>
              <a:t>并行更新：如何解决更新冲突问题？</a:t>
            </a:r>
            <a:endParaRPr lang="en-US" altLang="zh-CN" sz="2000" kern="100" dirty="0">
              <a:latin typeface="Calibri" panose="020F0502020204030204" pitchFamily="34" charset="0"/>
              <a:cs typeface="Times New Roman" panose="02020603050405020304" pitchFamily="18" charset="0"/>
            </a:endParaRPr>
          </a:p>
        </p:txBody>
      </p:sp>
      <p:sp>
        <p:nvSpPr>
          <p:cNvPr id="53" name="圆角矩形标注 52"/>
          <p:cNvSpPr/>
          <p:nvPr/>
        </p:nvSpPr>
        <p:spPr>
          <a:xfrm>
            <a:off x="6683214" y="2442789"/>
            <a:ext cx="2175036" cy="1124188"/>
          </a:xfrm>
          <a:prstGeom prst="wedgeRoundRectCallout">
            <a:avLst>
              <a:gd name="adj1" fmla="val -62537"/>
              <a:gd name="adj2" fmla="val 75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smtClean="0"/>
              <a:t>如何控制多个计算节点对同一因子的更新请求？</a:t>
            </a:r>
            <a:endParaRPr lang="zh-CN" altLang="en-US" dirty="0"/>
          </a:p>
        </p:txBody>
      </p:sp>
      <p:pic>
        <p:nvPicPr>
          <p:cNvPr id="45" name="图片 44" descr="C:\Users\SkyDream\Desktop\毕业设计\GraduationThesis\post-graduate paper\图片\3.3.3 关联状态.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4097" y="2186371"/>
            <a:ext cx="6112932" cy="2973492"/>
          </a:xfrm>
          <a:prstGeom prst="rect">
            <a:avLst/>
          </a:prstGeom>
          <a:noFill/>
          <a:ln>
            <a:noFill/>
          </a:ln>
        </p:spPr>
      </p:pic>
      <p:sp>
        <p:nvSpPr>
          <p:cNvPr id="7"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27</a:t>
            </a:fld>
            <a:endParaRPr lang="zh-CN" altLang="en-US"/>
          </a:p>
        </p:txBody>
      </p:sp>
      <p:sp>
        <p:nvSpPr>
          <p:cNvPr id="3" name="日期占位符 2"/>
          <p:cNvSpPr>
            <a:spLocks noGrp="1"/>
          </p:cNvSpPr>
          <p:nvPr>
            <p:ph type="dt" sz="half" idx="10"/>
          </p:nvPr>
        </p:nvSpPr>
        <p:spPr/>
        <p:txBody>
          <a:bodyPr/>
          <a:lstStyle/>
          <a:p>
            <a:fld id="{91CE0996-BB11-45BE-9A4E-C736E5A972A6}"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305232418"/>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16370" y="1182287"/>
            <a:ext cx="6029215" cy="400110"/>
          </a:xfrm>
          <a:prstGeom prst="rect">
            <a:avLst/>
          </a:prstGeom>
        </p:spPr>
        <p:txBody>
          <a:bodyPr wrap="none">
            <a:spAutoFit/>
          </a:bodyPr>
          <a:lstStyle/>
          <a:p>
            <a:pPr indent="200025" algn="ctr"/>
            <a:r>
              <a:rPr lang="zh-CN" altLang="en-US" sz="2000" kern="100" dirty="0">
                <a:latin typeface="Calibri" panose="020F0502020204030204" pitchFamily="34" charset="0"/>
                <a:cs typeface="Times New Roman" panose="02020603050405020304" pitchFamily="18" charset="0"/>
              </a:rPr>
              <a:t>关联状态的存储和更新</a:t>
            </a:r>
            <a:r>
              <a:rPr lang="zh-CN" altLang="en-US" sz="2000" kern="100" dirty="0" smtClean="0">
                <a:latin typeface="Calibri" panose="020F0502020204030204" pitchFamily="34" charset="0"/>
                <a:cs typeface="Times New Roman" panose="02020603050405020304" pitchFamily="18" charset="0"/>
              </a:rPr>
              <a:t>：基于分布式细粒度锁更新</a:t>
            </a:r>
            <a:endParaRPr lang="en-US" altLang="zh-CN" sz="2000" kern="100"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p:cNvSpPr txBox="1"/>
              <p:nvPr/>
            </p:nvSpPr>
            <p:spPr>
              <a:xfrm>
                <a:off x="2851441" y="1880929"/>
                <a:ext cx="5754414"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通过加锁的方式，将针对同一个顶点的状态的更新串行化。</a:t>
                </a:r>
                <a:endParaRPr lang="en-US" altLang="zh-CN" dirty="0" smtClean="0"/>
              </a:p>
              <a:p>
                <a:pPr marL="285750" indent="-285750">
                  <a:buFont typeface="Wingdings" panose="05000000000000000000" pitchFamily="2" charset="2"/>
                  <a:buChar char="Ø"/>
                </a:pPr>
                <a:r>
                  <a:rPr lang="zh-CN" altLang="en-US" dirty="0" smtClean="0"/>
                  <a:t>更新函数满足“增量计算”，“序列一致性”，“交换律和结合律”三个特性。</a:t>
                </a:r>
                <a:endParaRPr lang="en-US" altLang="zh-CN" dirty="0" smtClean="0"/>
              </a:p>
              <a:p>
                <a:endParaRPr lang="en-US" altLang="zh-CN" i="1"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𝑛𝑒𝑤</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𝑜𝑙𝑑</m:t>
                          </m:r>
                        </m:sub>
                      </m:sSub>
                      <m:r>
                        <a:rPr lang="en-US" altLang="zh-CN" i="1">
                          <a:latin typeface="Cambria Math" panose="02040503050406030204" pitchFamily="18" charset="0"/>
                        </a:rPr>
                        <m:t>,</m:t>
                      </m:r>
                      <m:r>
                        <a:rPr lang="en-US" altLang="zh-CN" i="1">
                          <a:latin typeface="Cambria Math" panose="02040503050406030204" pitchFamily="18" charset="0"/>
                        </a:rPr>
                        <m:t>𝑒𝑣𝑒𝑛𝑡</m:t>
                      </m:r>
                      <m:r>
                        <a:rPr lang="en-US" altLang="zh-CN" i="1">
                          <a:latin typeface="Cambria Math" panose="02040503050406030204" pitchFamily="18" charset="0"/>
                        </a:rPr>
                        <m:t>)</m:t>
                      </m:r>
                    </m:oMath>
                  </m:oMathPara>
                </a14:m>
                <a:endParaRPr lang="en-US" altLang="zh-CN" dirty="0" smtClean="0"/>
              </a:p>
              <a:p>
                <a:endParaRPr lang="en-US" altLang="zh-CN" dirty="0"/>
              </a:p>
              <a:p>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2851441" y="1880929"/>
                <a:ext cx="5754414" cy="2308324"/>
              </a:xfrm>
              <a:prstGeom prst="rect">
                <a:avLst/>
              </a:prstGeom>
              <a:blipFill rotWithShape="0">
                <a:blip r:embed="rId3"/>
                <a:stretch>
                  <a:fillRect l="-742" t="-1587" r="-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851441" y="4189253"/>
                <a:ext cx="6022428" cy="415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𝑛𝑒𝑤</m:t>
                              </m:r>
                            </m:sub>
                          </m:sSub>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𝑜𝑙𝑑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2</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𝑘</m:t>
                                  </m:r>
                                </m:sub>
                              </m:sSub>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851441" y="4189253"/>
                <a:ext cx="6022428" cy="415178"/>
              </a:xfrm>
              <a:prstGeom prst="rect">
                <a:avLst/>
              </a:prstGeom>
              <a:blipFill rotWithShape="0">
                <a:blip r:embed="rId4"/>
                <a:stretch>
                  <a:fillRect t="-151471" r="-9615" b="-2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980485" y="3855093"/>
                <a:ext cx="5254515" cy="369332"/>
              </a:xfrm>
              <a:prstGeom prst="rect">
                <a:avLst/>
              </a:prstGeom>
            </p:spPr>
            <p:txBody>
              <a:bodyPr wrap="none">
                <a:spAutoFit/>
              </a:bodyPr>
              <a:lstStyle/>
              <a:p>
                <a:r>
                  <a:rPr lang="zh-CN" altLang="zh-CN" dirty="0">
                    <a:cs typeface="Times New Roman" panose="02020603050405020304" pitchFamily="18" charset="0"/>
                  </a:rPr>
                  <a:t>假设有若干个事件</a:t>
                </a:r>
                <a14:m>
                  <m:oMath xmlns:m="http://schemas.openxmlformats.org/officeDocument/2006/math">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1</m:t>
                        </m:r>
                      </m:sub>
                    </m:sSub>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2</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𝑘</m:t>
                        </m:r>
                      </m:sub>
                    </m:sSub>
                    <m:r>
                      <a:rPr lang="zh-CN" altLang="en-US" i="1" smtClean="0">
                        <a:latin typeface="Cambria Math" panose="02040503050406030204" pitchFamily="18" charset="0"/>
                        <a:cs typeface="Times New Roman" panose="02020603050405020304" pitchFamily="18" charset="0"/>
                      </a:rPr>
                      <m:t>，</m:t>
                    </m:r>
                  </m:oMath>
                </a14:m>
                <a:r>
                  <a:rPr lang="zh-CN" altLang="en-US" dirty="0" smtClean="0"/>
                  <a:t>则：</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980485" y="3855093"/>
                <a:ext cx="5254515" cy="369332"/>
              </a:xfrm>
              <a:prstGeom prst="rect">
                <a:avLst/>
              </a:prstGeom>
              <a:blipFill rotWithShape="0">
                <a:blip r:embed="rId5"/>
                <a:stretch>
                  <a:fillRect l="-1044" t="-13115" r="-348" b="-19672"/>
                </a:stretch>
              </a:blipFill>
            </p:spPr>
            <p:txBody>
              <a:bodyPr/>
              <a:lstStyle/>
              <a:p>
                <a:r>
                  <a:rPr lang="zh-CN" altLang="en-US">
                    <a:noFill/>
                  </a:rPr>
                  <a:t> </a:t>
                </a:r>
              </a:p>
            </p:txBody>
          </p:sp>
        </mc:Fallback>
      </mc:AlternateContent>
      <p:sp>
        <p:nvSpPr>
          <p:cNvPr id="10"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smtClean="0"/>
              <a:t>模型设计</a:t>
            </a:r>
            <a:endParaRPr lang="zh-CN" altLang="en-US" sz="1900" dirty="0"/>
          </a:p>
        </p:txBody>
      </p:sp>
      <p:sp>
        <p:nvSpPr>
          <p:cNvPr id="8" name="圆角矩形标注 7"/>
          <p:cNvSpPr/>
          <p:nvPr/>
        </p:nvSpPr>
        <p:spPr>
          <a:xfrm>
            <a:off x="2819205" y="5107968"/>
            <a:ext cx="5786650" cy="1011840"/>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just"/>
            <a:r>
              <a:rPr lang="zh-CN" altLang="en-US" dirty="0" smtClean="0"/>
              <a:t>在算法满足上述三个条件下，使用分布式细粒度锁能够是的算法在分布式环境下得到正确的计算结果。</a:t>
            </a:r>
            <a:endParaRPr lang="zh-CN" altLang="en-US"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28</a:t>
            </a:fld>
            <a:endParaRPr lang="zh-CN" altLang="en-US"/>
          </a:p>
        </p:txBody>
      </p:sp>
      <p:sp>
        <p:nvSpPr>
          <p:cNvPr id="6" name="日期占位符 5"/>
          <p:cNvSpPr>
            <a:spLocks noGrp="1"/>
          </p:cNvSpPr>
          <p:nvPr>
            <p:ph type="dt" sz="half" idx="10"/>
          </p:nvPr>
        </p:nvSpPr>
        <p:spPr/>
        <p:txBody>
          <a:bodyPr/>
          <a:lstStyle/>
          <a:p>
            <a:fld id="{FA7AD3FA-0004-46C6-BF7E-8C9F8EF5AC0B}" type="datetime1">
              <a:rPr lang="zh-CN" altLang="en-US" smtClean="0"/>
              <a:t>2017/5/24</a:t>
            </a:fld>
            <a:endParaRPr lang="zh-CN" altLang="en-US"/>
          </a:p>
        </p:txBody>
      </p:sp>
      <p:sp>
        <p:nvSpPr>
          <p:cNvPr id="7" name="页脚占位符 6"/>
          <p:cNvSpPr>
            <a:spLocks noGrp="1"/>
          </p:cNvSpPr>
          <p:nvPr>
            <p:ph type="ftr" sz="quarter" idx="11"/>
          </p:nvPr>
        </p:nvSpPr>
        <p:spPr/>
        <p:txBody>
          <a:bodyPr/>
          <a:lstStyle/>
          <a:p>
            <a:r>
              <a:rPr lang="zh-CN" altLang="en-US" smtClean="0"/>
              <a:t>中国科学院软件研究所</a:t>
            </a:r>
            <a:endParaRPr lang="zh-CN" altLang="en-US"/>
          </a:p>
        </p:txBody>
      </p:sp>
      <p:pic>
        <p:nvPicPr>
          <p:cNvPr id="32" name="图片 31"/>
          <p:cNvPicPr>
            <a:picLocks noChangeAspect="1"/>
          </p:cNvPicPr>
          <p:nvPr/>
        </p:nvPicPr>
        <p:blipFill>
          <a:blip r:embed="rId6"/>
          <a:stretch>
            <a:fillRect/>
          </a:stretch>
        </p:blipFill>
        <p:spPr>
          <a:xfrm>
            <a:off x="364852" y="1887902"/>
            <a:ext cx="2486589" cy="4303713"/>
          </a:xfrm>
          <a:prstGeom prst="rect">
            <a:avLst/>
          </a:prstGeom>
        </p:spPr>
      </p:pic>
    </p:spTree>
    <p:extLst>
      <p:ext uri="{BB962C8B-B14F-4D97-AF65-F5344CB8AC3E}">
        <p14:creationId xmlns:p14="http://schemas.microsoft.com/office/powerpoint/2010/main" val="3580155636"/>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矩形 3"/>
          <p:cNvSpPr/>
          <p:nvPr/>
        </p:nvSpPr>
        <p:spPr>
          <a:xfrm>
            <a:off x="2036618" y="1659543"/>
            <a:ext cx="4572000" cy="3170099"/>
          </a:xfrm>
          <a:prstGeom prst="rect">
            <a:avLst/>
          </a:prstGeom>
        </p:spPr>
        <p:txBody>
          <a:bodyPr>
            <a:spAutoFit/>
          </a:bodyPr>
          <a:lstStyle/>
          <a:p>
            <a:pPr indent="200025" algn="ctr"/>
            <a:r>
              <a:rPr lang="en-US" altLang="zh-CN" sz="2000" kern="100" dirty="0">
                <a:latin typeface="Calibri" panose="020F0502020204030204" pitchFamily="34" charset="0"/>
                <a:cs typeface="Times New Roman" panose="02020603050405020304" pitchFamily="18" charset="0"/>
              </a:rPr>
              <a:t>Triangle Count</a:t>
            </a:r>
          </a:p>
          <a:p>
            <a:pPr indent="200025" algn="ctr"/>
            <a:endParaRPr lang="en-US" altLang="zh-CN" sz="2000" kern="100" dirty="0">
              <a:latin typeface="Calibri" panose="020F0502020204030204" pitchFamily="34" charset="0"/>
              <a:cs typeface="Times New Roman" panose="02020603050405020304" pitchFamily="18" charset="0"/>
            </a:endParaRPr>
          </a:p>
          <a:p>
            <a:pPr indent="200025" algn="ctr"/>
            <a:r>
              <a:rPr lang="en-US" altLang="zh-CN" sz="2000" kern="100" dirty="0" smtClean="0">
                <a:latin typeface="Calibri" panose="020F0502020204030204" pitchFamily="34" charset="0"/>
                <a:cs typeface="Times New Roman" panose="02020603050405020304" pitchFamily="18" charset="0"/>
              </a:rPr>
              <a:t>Degree Distribution</a:t>
            </a:r>
          </a:p>
          <a:p>
            <a:pPr indent="200025" algn="ctr"/>
            <a:endParaRPr lang="en-US" altLang="zh-CN" sz="2000" kern="100" dirty="0">
              <a:latin typeface="Calibri" panose="020F0502020204030204" pitchFamily="34" charset="0"/>
              <a:cs typeface="Times New Roman" panose="02020603050405020304" pitchFamily="18" charset="0"/>
            </a:endParaRPr>
          </a:p>
          <a:p>
            <a:pPr indent="200025" algn="ctr"/>
            <a:r>
              <a:rPr lang="en-US" altLang="zh-CN" sz="2000" kern="100" dirty="0">
                <a:latin typeface="Calibri" panose="020F0502020204030204" pitchFamily="34" charset="0"/>
                <a:cs typeface="Times New Roman" panose="02020603050405020304" pitchFamily="18" charset="0"/>
              </a:rPr>
              <a:t>PageRank</a:t>
            </a:r>
          </a:p>
          <a:p>
            <a:pPr indent="200025" algn="ctr"/>
            <a:endParaRPr lang="en-US" altLang="zh-CN" sz="2000" kern="100" dirty="0">
              <a:latin typeface="Calibri" panose="020F0502020204030204" pitchFamily="34" charset="0"/>
              <a:cs typeface="Times New Roman" panose="02020603050405020304" pitchFamily="18" charset="0"/>
            </a:endParaRPr>
          </a:p>
          <a:p>
            <a:pPr indent="200025" algn="ctr"/>
            <a:r>
              <a:rPr lang="en-US" altLang="zh-CN" sz="2000" kern="100" dirty="0">
                <a:latin typeface="Calibri" panose="020F0502020204030204" pitchFamily="34" charset="0"/>
                <a:cs typeface="Times New Roman" panose="02020603050405020304" pitchFamily="18" charset="0"/>
              </a:rPr>
              <a:t>Single Source Shortest Path</a:t>
            </a:r>
          </a:p>
          <a:p>
            <a:pPr indent="200025" algn="ctr"/>
            <a:endParaRPr lang="en-US" altLang="zh-CN" sz="2000" kern="100" dirty="0">
              <a:latin typeface="Calibri" panose="020F0502020204030204" pitchFamily="34" charset="0"/>
              <a:cs typeface="Times New Roman" panose="02020603050405020304" pitchFamily="18" charset="0"/>
            </a:endParaRPr>
          </a:p>
          <a:p>
            <a:pPr indent="200025" algn="ctr"/>
            <a:endParaRPr lang="en-US" altLang="zh-CN" sz="2000" kern="100" dirty="0">
              <a:latin typeface="Calibri" panose="020F0502020204030204" pitchFamily="34" charset="0"/>
              <a:cs typeface="Times New Roman" panose="02020603050405020304" pitchFamily="18" charset="0"/>
            </a:endParaRPr>
          </a:p>
          <a:p>
            <a:pPr indent="200025" algn="ctr"/>
            <a:r>
              <a:rPr lang="en-US" altLang="zh-CN" sz="2000" kern="100" dirty="0">
                <a:latin typeface="Calibri" panose="020F0502020204030204" pitchFamily="34" charset="0"/>
                <a:cs typeface="Times New Roman" panose="02020603050405020304" pitchFamily="18" charset="0"/>
              </a:rPr>
              <a:t>……</a:t>
            </a:r>
          </a:p>
        </p:txBody>
      </p:sp>
      <p:sp>
        <p:nvSpPr>
          <p:cNvPr id="6"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a:t>算法</a:t>
            </a:r>
            <a:r>
              <a:rPr lang="zh-CN" altLang="en-US" sz="1900" dirty="0" smtClean="0"/>
              <a:t>设计</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29</a:t>
            </a:fld>
            <a:endParaRPr lang="zh-CN" altLang="en-US"/>
          </a:p>
        </p:txBody>
      </p:sp>
      <p:sp>
        <p:nvSpPr>
          <p:cNvPr id="5" name="日期占位符 4"/>
          <p:cNvSpPr>
            <a:spLocks noGrp="1"/>
          </p:cNvSpPr>
          <p:nvPr>
            <p:ph type="dt" sz="half" idx="10"/>
          </p:nvPr>
        </p:nvSpPr>
        <p:spPr/>
        <p:txBody>
          <a:bodyPr/>
          <a:lstStyle/>
          <a:p>
            <a:fld id="{29ABAF44-5B75-48C5-B1EA-1036DF9A9891}" type="datetime1">
              <a:rPr lang="zh-CN" altLang="en-US" smtClean="0"/>
              <a:t>2017/5/24</a:t>
            </a:fld>
            <a:endParaRPr lang="zh-CN" altLang="en-US"/>
          </a:p>
        </p:txBody>
      </p:sp>
      <p:sp>
        <p:nvSpPr>
          <p:cNvPr id="7" name="页脚占位符 6"/>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1568313228"/>
      </p:ext>
    </p:extLst>
  </p:cSld>
  <p:clrMapOvr>
    <a:masterClrMapping/>
  </p:clrMapOvr>
  <mc:AlternateContent xmlns:mc="http://schemas.openxmlformats.org/markup-compatibility/2006" xmlns:p14="http://schemas.microsoft.com/office/powerpoint/2010/main">
    <mc:Choice Requires="p14">
      <p:transition spd="slow" p14:dur="2000" advTm="46816"/>
    </mc:Choice>
    <mc:Fallback xmlns="">
      <p:transition spd="slow" advTm="4681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162497" y="274408"/>
            <a:ext cx="7886700" cy="649326"/>
          </a:xfrm>
        </p:spPr>
        <p:txBody>
          <a:bodyPr>
            <a:normAutofit fontScale="90000"/>
          </a:bodyPr>
          <a:lstStyle/>
          <a:p>
            <a:r>
              <a:rPr lang="zh-CN" altLang="en-US" sz="4000" dirty="0"/>
              <a:t>一、研究背景与相关</a:t>
            </a:r>
            <a:r>
              <a:rPr lang="zh-CN" altLang="en-US" sz="4000" dirty="0" smtClean="0"/>
              <a:t>工作</a:t>
            </a:r>
            <a:r>
              <a:rPr lang="en-US" altLang="zh-CN" dirty="0" smtClean="0"/>
              <a:t>-</a:t>
            </a:r>
            <a:r>
              <a:rPr lang="zh-CN" altLang="en-US" sz="2100" dirty="0" smtClean="0"/>
              <a:t>图计算框架</a:t>
            </a:r>
            <a:endParaRPr lang="zh-CN" altLang="en-US" sz="2100" dirty="0"/>
          </a:p>
        </p:txBody>
      </p:sp>
      <p:grpSp>
        <p:nvGrpSpPr>
          <p:cNvPr id="10" name="组合 9"/>
          <p:cNvGrpSpPr/>
          <p:nvPr/>
        </p:nvGrpSpPr>
        <p:grpSpPr>
          <a:xfrm>
            <a:off x="1303337" y="1019888"/>
            <a:ext cx="7586663" cy="1007906"/>
            <a:chOff x="1924050" y="841890"/>
            <a:chExt cx="10115550" cy="1658197"/>
          </a:xfrm>
        </p:grpSpPr>
        <p:sp>
          <p:nvSpPr>
            <p:cNvPr id="7" name="矩形 6"/>
            <p:cNvSpPr/>
            <p:nvPr/>
          </p:nvSpPr>
          <p:spPr>
            <a:xfrm>
              <a:off x="1924050" y="841890"/>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 name="组合 1"/>
            <p:cNvGrpSpPr/>
            <p:nvPr/>
          </p:nvGrpSpPr>
          <p:grpSpPr>
            <a:xfrm>
              <a:off x="2128620" y="841890"/>
              <a:ext cx="1957187" cy="1491806"/>
              <a:chOff x="1856664" y="981915"/>
              <a:chExt cx="2898296" cy="257396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6664" y="1601729"/>
                <a:ext cx="2898296" cy="1954152"/>
              </a:xfrm>
              <a:prstGeom prst="rect">
                <a:avLst/>
              </a:prstGeom>
            </p:spPr>
          </p:pic>
          <p:sp>
            <p:nvSpPr>
              <p:cNvPr id="14" name="文本框 13"/>
              <p:cNvSpPr txBox="1"/>
              <p:nvPr/>
            </p:nvSpPr>
            <p:spPr>
              <a:xfrm>
                <a:off x="2424340" y="981915"/>
                <a:ext cx="2021944" cy="917341"/>
              </a:xfrm>
              <a:prstGeom prst="rect">
                <a:avLst/>
              </a:prstGeom>
              <a:noFill/>
            </p:spPr>
            <p:txBody>
              <a:bodyPr wrap="square" rtlCol="0">
                <a:spAutoFit/>
              </a:bodyPr>
              <a:lstStyle/>
              <a:p>
                <a:r>
                  <a:rPr lang="zh-CN" altLang="en-US" sz="1500" dirty="0"/>
                  <a:t>社交分析</a:t>
                </a:r>
              </a:p>
            </p:txBody>
          </p:sp>
        </p:grpSp>
        <p:grpSp>
          <p:nvGrpSpPr>
            <p:cNvPr id="3" name="组合 2"/>
            <p:cNvGrpSpPr/>
            <p:nvPr/>
          </p:nvGrpSpPr>
          <p:grpSpPr>
            <a:xfrm>
              <a:off x="4533986" y="841890"/>
              <a:ext cx="2128491" cy="1464936"/>
              <a:chOff x="7357926" y="968991"/>
              <a:chExt cx="3157674" cy="2582503"/>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26" y="1661068"/>
                <a:ext cx="3157674" cy="1890426"/>
              </a:xfrm>
              <a:prstGeom prst="rect">
                <a:avLst/>
              </a:prstGeom>
            </p:spPr>
          </p:pic>
          <p:sp>
            <p:nvSpPr>
              <p:cNvPr id="16" name="文本框 15"/>
              <p:cNvSpPr txBox="1"/>
              <p:nvPr/>
            </p:nvSpPr>
            <p:spPr>
              <a:xfrm>
                <a:off x="7925791" y="968991"/>
                <a:ext cx="2021945" cy="937265"/>
              </a:xfrm>
              <a:prstGeom prst="rect">
                <a:avLst/>
              </a:prstGeom>
              <a:noFill/>
            </p:spPr>
            <p:txBody>
              <a:bodyPr wrap="square" rtlCol="0">
                <a:spAutoFit/>
              </a:bodyPr>
              <a:lstStyle/>
              <a:p>
                <a:r>
                  <a:rPr lang="zh-CN" altLang="en-US" sz="1500" dirty="0"/>
                  <a:t>商品推荐</a:t>
                </a:r>
              </a:p>
            </p:txBody>
          </p:sp>
        </p:grpSp>
        <p:grpSp>
          <p:nvGrpSpPr>
            <p:cNvPr id="4" name="组合 3"/>
            <p:cNvGrpSpPr/>
            <p:nvPr/>
          </p:nvGrpSpPr>
          <p:grpSpPr>
            <a:xfrm>
              <a:off x="7376790" y="841890"/>
              <a:ext cx="2224409" cy="1658197"/>
              <a:chOff x="1856664" y="3658570"/>
              <a:chExt cx="2898296" cy="2887588"/>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360998"/>
                <a:ext cx="2898296" cy="2185160"/>
              </a:xfrm>
              <a:prstGeom prst="rect">
                <a:avLst/>
              </a:prstGeom>
            </p:spPr>
          </p:pic>
          <p:sp>
            <p:nvSpPr>
              <p:cNvPr id="18" name="文本框 17"/>
              <p:cNvSpPr txBox="1"/>
              <p:nvPr/>
            </p:nvSpPr>
            <p:spPr>
              <a:xfrm>
                <a:off x="2424339" y="3658570"/>
                <a:ext cx="2021943" cy="925848"/>
              </a:xfrm>
              <a:prstGeom prst="rect">
                <a:avLst/>
              </a:prstGeom>
              <a:noFill/>
            </p:spPr>
            <p:txBody>
              <a:bodyPr wrap="square" rtlCol="0">
                <a:spAutoFit/>
              </a:bodyPr>
              <a:lstStyle/>
              <a:p>
                <a:r>
                  <a:rPr lang="zh-CN" altLang="en-US" sz="1500" dirty="0"/>
                  <a:t>舆论监测</a:t>
                </a:r>
              </a:p>
            </p:txBody>
          </p:sp>
        </p:grpSp>
        <p:grpSp>
          <p:nvGrpSpPr>
            <p:cNvPr id="5" name="组合 4"/>
            <p:cNvGrpSpPr/>
            <p:nvPr/>
          </p:nvGrpSpPr>
          <p:grpSpPr>
            <a:xfrm>
              <a:off x="9953460" y="862517"/>
              <a:ext cx="1930139" cy="1471179"/>
              <a:chOff x="7442461" y="3658570"/>
              <a:chExt cx="2988603" cy="2803709"/>
            </a:xfrm>
          </p:grpSpPr>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442461" y="4360998"/>
                <a:ext cx="2988603" cy="2101281"/>
              </a:xfrm>
              <a:prstGeom prst="rect">
                <a:avLst/>
              </a:prstGeom>
            </p:spPr>
          </p:pic>
          <p:sp>
            <p:nvSpPr>
              <p:cNvPr id="20" name="文本框 19"/>
              <p:cNvSpPr txBox="1"/>
              <p:nvPr/>
            </p:nvSpPr>
            <p:spPr>
              <a:xfrm>
                <a:off x="7925791" y="3658570"/>
                <a:ext cx="2021945" cy="1013230"/>
              </a:xfrm>
              <a:prstGeom prst="rect">
                <a:avLst/>
              </a:prstGeom>
              <a:noFill/>
            </p:spPr>
            <p:txBody>
              <a:bodyPr wrap="square" rtlCol="0">
                <a:spAutoFit/>
              </a:bodyPr>
              <a:lstStyle/>
              <a:p>
                <a:r>
                  <a:rPr lang="zh-CN" altLang="en-US" sz="1500" dirty="0" smtClean="0"/>
                  <a:t>欺诈检测</a:t>
                </a:r>
                <a:endParaRPr lang="zh-CN" altLang="en-US" sz="1500" dirty="0"/>
              </a:p>
            </p:txBody>
          </p:sp>
        </p:grpSp>
      </p:grpSp>
      <p:grpSp>
        <p:nvGrpSpPr>
          <p:cNvPr id="9" name="组合 8"/>
          <p:cNvGrpSpPr/>
          <p:nvPr/>
        </p:nvGrpSpPr>
        <p:grpSpPr>
          <a:xfrm>
            <a:off x="1303337" y="2028042"/>
            <a:ext cx="7586663" cy="927578"/>
            <a:chOff x="1924050" y="2944428"/>
            <a:chExt cx="10115550" cy="1658197"/>
          </a:xfrm>
        </p:grpSpPr>
        <p:sp>
          <p:nvSpPr>
            <p:cNvPr id="21" name="矩形 20"/>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圆角矩形 7"/>
            <p:cNvSpPr/>
            <p:nvPr/>
          </p:nvSpPr>
          <p:spPr>
            <a:xfrm>
              <a:off x="2894173" y="3332376"/>
              <a:ext cx="1371600"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Triangle</a:t>
              </a:r>
            </a:p>
            <a:p>
              <a:pPr algn="ctr"/>
              <a:r>
                <a:rPr lang="en-US" altLang="zh-CN" sz="1350" dirty="0"/>
                <a:t>Count</a:t>
              </a:r>
              <a:endParaRPr lang="zh-CN" altLang="en-US" sz="1350" dirty="0"/>
            </a:p>
          </p:txBody>
        </p:sp>
        <p:sp>
          <p:nvSpPr>
            <p:cNvPr id="22" name="圆角矩形 21"/>
            <p:cNvSpPr/>
            <p:nvPr/>
          </p:nvSpPr>
          <p:spPr>
            <a:xfrm>
              <a:off x="5257800" y="3332376"/>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Connected</a:t>
              </a:r>
            </a:p>
            <a:p>
              <a:pPr algn="ctr"/>
              <a:r>
                <a:rPr lang="en-US" altLang="zh-CN" sz="1350" dirty="0"/>
                <a:t>Components</a:t>
              </a:r>
              <a:endParaRPr lang="zh-CN" altLang="en-US" sz="1350" dirty="0"/>
            </a:p>
          </p:txBody>
        </p:sp>
        <p:sp>
          <p:nvSpPr>
            <p:cNvPr id="23" name="圆角矩形 22"/>
            <p:cNvSpPr/>
            <p:nvPr/>
          </p:nvSpPr>
          <p:spPr>
            <a:xfrm>
              <a:off x="7543218" y="3332376"/>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Single Source</a:t>
              </a:r>
            </a:p>
            <a:p>
              <a:pPr algn="ctr"/>
              <a:r>
                <a:rPr lang="en-US" altLang="zh-CN" sz="1350" dirty="0"/>
                <a:t>Shortest Path</a:t>
              </a:r>
              <a:endParaRPr lang="zh-CN" altLang="en-US" sz="1350" dirty="0"/>
            </a:p>
          </p:txBody>
        </p:sp>
        <p:sp>
          <p:nvSpPr>
            <p:cNvPr id="25" name="圆角矩形 24"/>
            <p:cNvSpPr/>
            <p:nvPr/>
          </p:nvSpPr>
          <p:spPr>
            <a:xfrm>
              <a:off x="9953460" y="3321760"/>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PageRank</a:t>
              </a:r>
              <a:endParaRPr lang="zh-CN" altLang="en-US" sz="1350" dirty="0"/>
            </a:p>
          </p:txBody>
        </p:sp>
      </p:grpSp>
      <p:grpSp>
        <p:nvGrpSpPr>
          <p:cNvPr id="26" name="组合 25"/>
          <p:cNvGrpSpPr/>
          <p:nvPr/>
        </p:nvGrpSpPr>
        <p:grpSpPr>
          <a:xfrm>
            <a:off x="1303337" y="2960057"/>
            <a:ext cx="7586663" cy="717240"/>
            <a:chOff x="1924050" y="2944428"/>
            <a:chExt cx="10115550" cy="1658197"/>
          </a:xfrm>
        </p:grpSpPr>
        <p:sp>
          <p:nvSpPr>
            <p:cNvPr id="27" name="矩形 26"/>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圆角矩形 29"/>
            <p:cNvSpPr/>
            <p:nvPr/>
          </p:nvSpPr>
          <p:spPr>
            <a:xfrm>
              <a:off x="4916766" y="3332382"/>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BSP Model</a:t>
              </a:r>
              <a:endParaRPr lang="zh-CN" altLang="en-US" sz="1350" dirty="0"/>
            </a:p>
          </p:txBody>
        </p:sp>
        <p:sp>
          <p:nvSpPr>
            <p:cNvPr id="31" name="圆角矩形 30"/>
            <p:cNvSpPr/>
            <p:nvPr/>
          </p:nvSpPr>
          <p:spPr>
            <a:xfrm>
              <a:off x="7376790" y="3316215"/>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smtClean="0"/>
                <a:t>GAS Model</a:t>
              </a:r>
              <a:endParaRPr lang="zh-CN" altLang="en-US" sz="1350" dirty="0"/>
            </a:p>
          </p:txBody>
        </p:sp>
      </p:grpSp>
      <p:grpSp>
        <p:nvGrpSpPr>
          <p:cNvPr id="32" name="组合 31"/>
          <p:cNvGrpSpPr/>
          <p:nvPr/>
        </p:nvGrpSpPr>
        <p:grpSpPr>
          <a:xfrm>
            <a:off x="1303337" y="3674432"/>
            <a:ext cx="7586663" cy="927578"/>
            <a:chOff x="1924050" y="2880573"/>
            <a:chExt cx="10115550" cy="1658197"/>
          </a:xfrm>
        </p:grpSpPr>
        <p:sp>
          <p:nvSpPr>
            <p:cNvPr id="33" name="矩形 32"/>
            <p:cNvSpPr/>
            <p:nvPr/>
          </p:nvSpPr>
          <p:spPr>
            <a:xfrm>
              <a:off x="1924050" y="2880573"/>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圆角矩形 33"/>
            <p:cNvSpPr/>
            <p:nvPr/>
          </p:nvSpPr>
          <p:spPr>
            <a:xfrm>
              <a:off x="3579973" y="3271084"/>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Pregel</a:t>
              </a:r>
              <a:endParaRPr lang="zh-CN" altLang="en-US" sz="1350" dirty="0"/>
            </a:p>
          </p:txBody>
        </p:sp>
        <p:sp>
          <p:nvSpPr>
            <p:cNvPr id="35" name="圆角矩形 34"/>
            <p:cNvSpPr/>
            <p:nvPr/>
          </p:nvSpPr>
          <p:spPr>
            <a:xfrm>
              <a:off x="6279696" y="3271084"/>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Spark GraphX</a:t>
              </a:r>
              <a:endParaRPr lang="zh-CN" altLang="en-US" sz="1350" dirty="0"/>
            </a:p>
          </p:txBody>
        </p:sp>
        <p:sp>
          <p:nvSpPr>
            <p:cNvPr id="36" name="圆角矩形 35"/>
            <p:cNvSpPr/>
            <p:nvPr/>
          </p:nvSpPr>
          <p:spPr>
            <a:xfrm>
              <a:off x="8959386" y="3252638"/>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GraphLab</a:t>
              </a:r>
              <a:endParaRPr lang="zh-CN" altLang="en-US" sz="1350" dirty="0"/>
            </a:p>
          </p:txBody>
        </p:sp>
      </p:grpSp>
      <p:sp>
        <p:nvSpPr>
          <p:cNvPr id="38" name="矩形 37"/>
          <p:cNvSpPr/>
          <p:nvPr/>
        </p:nvSpPr>
        <p:spPr>
          <a:xfrm>
            <a:off x="231775" y="2954984"/>
            <a:ext cx="1071563" cy="71562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模型</a:t>
            </a:r>
          </a:p>
        </p:txBody>
      </p:sp>
      <p:sp>
        <p:nvSpPr>
          <p:cNvPr id="29" name="椭圆 28"/>
          <p:cNvSpPr/>
          <p:nvPr/>
        </p:nvSpPr>
        <p:spPr>
          <a:xfrm>
            <a:off x="239391" y="2993401"/>
            <a:ext cx="1071562" cy="63657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p:cNvSpPr/>
          <p:nvPr/>
        </p:nvSpPr>
        <p:spPr>
          <a:xfrm>
            <a:off x="231775" y="1020788"/>
            <a:ext cx="1071563" cy="101144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应用</a:t>
            </a:r>
          </a:p>
        </p:txBody>
      </p:sp>
      <p:sp>
        <p:nvSpPr>
          <p:cNvPr id="43" name="矩形 42"/>
          <p:cNvSpPr/>
          <p:nvPr/>
        </p:nvSpPr>
        <p:spPr>
          <a:xfrm>
            <a:off x="231775" y="2025942"/>
            <a:ext cx="1071563" cy="93411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算法</a:t>
            </a:r>
          </a:p>
        </p:txBody>
      </p:sp>
      <p:sp>
        <p:nvSpPr>
          <p:cNvPr id="44" name="矩形 43"/>
          <p:cNvSpPr/>
          <p:nvPr/>
        </p:nvSpPr>
        <p:spPr>
          <a:xfrm>
            <a:off x="231775" y="3669608"/>
            <a:ext cx="1071563" cy="929364"/>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系统</a:t>
            </a:r>
          </a:p>
        </p:txBody>
      </p:sp>
      <p:sp>
        <p:nvSpPr>
          <p:cNvPr id="46" name="矩形 45"/>
          <p:cNvSpPr/>
          <p:nvPr/>
        </p:nvSpPr>
        <p:spPr>
          <a:xfrm>
            <a:off x="1303337" y="4605828"/>
            <a:ext cx="7586663" cy="92757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0" name="矩形 49"/>
          <p:cNvSpPr/>
          <p:nvPr/>
        </p:nvSpPr>
        <p:spPr>
          <a:xfrm>
            <a:off x="231775" y="4600185"/>
            <a:ext cx="1071563" cy="933222"/>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处理</a:t>
            </a:r>
          </a:p>
        </p:txBody>
      </p:sp>
      <p:pic>
        <p:nvPicPr>
          <p:cNvPr id="12" name="图片 11"/>
          <p:cNvPicPr>
            <a:picLocks noChangeAspect="1"/>
          </p:cNvPicPr>
          <p:nvPr/>
        </p:nvPicPr>
        <p:blipFill>
          <a:blip r:embed="rId7"/>
          <a:stretch>
            <a:fillRect/>
          </a:stretch>
        </p:blipFill>
        <p:spPr>
          <a:xfrm>
            <a:off x="1694357" y="4687462"/>
            <a:ext cx="901745" cy="845944"/>
          </a:xfrm>
          <a:prstGeom prst="rect">
            <a:avLst/>
          </a:prstGeom>
        </p:spPr>
      </p:pic>
      <p:sp>
        <p:nvSpPr>
          <p:cNvPr id="55" name="右箭头 54"/>
          <p:cNvSpPr/>
          <p:nvPr/>
        </p:nvSpPr>
        <p:spPr>
          <a:xfrm>
            <a:off x="567899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6" name="右箭头 55"/>
          <p:cNvSpPr/>
          <p:nvPr/>
        </p:nvSpPr>
        <p:spPr>
          <a:xfrm>
            <a:off x="300846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7" name="文本框 56"/>
          <p:cNvSpPr txBox="1"/>
          <p:nvPr/>
        </p:nvSpPr>
        <p:spPr>
          <a:xfrm>
            <a:off x="3081818" y="4829375"/>
            <a:ext cx="653545" cy="300082"/>
          </a:xfrm>
          <a:prstGeom prst="rect">
            <a:avLst/>
          </a:prstGeom>
          <a:noFill/>
        </p:spPr>
        <p:txBody>
          <a:bodyPr wrap="square" rtlCol="0">
            <a:spAutoFit/>
          </a:bodyPr>
          <a:lstStyle/>
          <a:p>
            <a:r>
              <a:rPr lang="zh-CN" altLang="en-US" sz="1350" dirty="0"/>
              <a:t>划分</a:t>
            </a:r>
          </a:p>
        </p:txBody>
      </p:sp>
      <p:sp>
        <p:nvSpPr>
          <p:cNvPr id="58" name="文本框 57"/>
          <p:cNvSpPr txBox="1"/>
          <p:nvPr/>
        </p:nvSpPr>
        <p:spPr>
          <a:xfrm>
            <a:off x="5722590" y="4788799"/>
            <a:ext cx="653545" cy="300082"/>
          </a:xfrm>
          <a:prstGeom prst="rect">
            <a:avLst/>
          </a:prstGeom>
          <a:noFill/>
        </p:spPr>
        <p:txBody>
          <a:bodyPr wrap="square" rtlCol="0">
            <a:spAutoFit/>
          </a:bodyPr>
          <a:lstStyle/>
          <a:p>
            <a:r>
              <a:rPr lang="zh-CN" altLang="en-US" sz="1350" dirty="0"/>
              <a:t>计算</a:t>
            </a:r>
          </a:p>
        </p:txBody>
      </p:sp>
      <p:pic>
        <p:nvPicPr>
          <p:cNvPr id="62" name="图片 61"/>
          <p:cNvPicPr>
            <a:picLocks noChangeAspect="1"/>
          </p:cNvPicPr>
          <p:nvPr/>
        </p:nvPicPr>
        <p:blipFill>
          <a:blip r:embed="rId8"/>
          <a:stretch>
            <a:fillRect/>
          </a:stretch>
        </p:blipFill>
        <p:spPr>
          <a:xfrm>
            <a:off x="3992640" y="4731300"/>
            <a:ext cx="1277377" cy="750149"/>
          </a:xfrm>
          <a:prstGeom prst="rect">
            <a:avLst/>
          </a:prstGeom>
        </p:spPr>
      </p:pic>
      <p:pic>
        <p:nvPicPr>
          <p:cNvPr id="63" name="图片 62"/>
          <p:cNvPicPr>
            <a:picLocks noChangeAspect="1"/>
          </p:cNvPicPr>
          <p:nvPr/>
        </p:nvPicPr>
        <p:blipFill>
          <a:blip r:embed="rId9"/>
          <a:stretch>
            <a:fillRect/>
          </a:stretch>
        </p:blipFill>
        <p:spPr>
          <a:xfrm>
            <a:off x="6666554" y="4731301"/>
            <a:ext cx="1179975" cy="692948"/>
          </a:xfrm>
          <a:prstGeom prst="rect">
            <a:avLst/>
          </a:prstGeom>
        </p:spPr>
      </p:pic>
      <p:cxnSp>
        <p:nvCxnSpPr>
          <p:cNvPr id="65" name="直接连接符 64"/>
          <p:cNvCxnSpPr>
            <a:endCxn id="34" idx="0"/>
          </p:cNvCxnSpPr>
          <p:nvPr/>
        </p:nvCxnSpPr>
        <p:spPr>
          <a:xfrm flipH="1">
            <a:off x="3119700" y="3500677"/>
            <a:ext cx="1002594" cy="39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35" idx="0"/>
          </p:cNvCxnSpPr>
          <p:nvPr/>
        </p:nvCxnSpPr>
        <p:spPr>
          <a:xfrm>
            <a:off x="4122294" y="3507534"/>
            <a:ext cx="1014686" cy="38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36" idx="0"/>
          </p:cNvCxnSpPr>
          <p:nvPr/>
        </p:nvCxnSpPr>
        <p:spPr>
          <a:xfrm>
            <a:off x="5959800" y="3507534"/>
            <a:ext cx="1186947" cy="3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0" idx="2"/>
            <a:endCxn id="36" idx="0"/>
          </p:cNvCxnSpPr>
          <p:nvPr/>
        </p:nvCxnSpPr>
        <p:spPr>
          <a:xfrm>
            <a:off x="4122294" y="3509493"/>
            <a:ext cx="3024453" cy="373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3" idx="2"/>
          </p:cNvCxnSpPr>
          <p:nvPr/>
        </p:nvCxnSpPr>
        <p:spPr>
          <a:xfrm flipH="1">
            <a:off x="5959801" y="2738603"/>
            <a:ext cx="132334"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2" idx="2"/>
            <a:endCxn id="30" idx="0"/>
          </p:cNvCxnSpPr>
          <p:nvPr/>
        </p:nvCxnSpPr>
        <p:spPr>
          <a:xfrm flipH="1">
            <a:off x="4122294" y="2738603"/>
            <a:ext cx="248264" cy="38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5" idx="2"/>
          </p:cNvCxnSpPr>
          <p:nvPr/>
        </p:nvCxnSpPr>
        <p:spPr>
          <a:xfrm flipH="1">
            <a:off x="4122294" y="2732664"/>
            <a:ext cx="3770009" cy="385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775" y="5704996"/>
            <a:ext cx="8658225" cy="523220"/>
          </a:xfrm>
          <a:prstGeom prst="rect">
            <a:avLst/>
          </a:prstGeom>
          <a:noFill/>
        </p:spPr>
        <p:txBody>
          <a:bodyPr wrap="square" rtlCol="0">
            <a:spAutoFit/>
          </a:bodyPr>
          <a:lstStyle/>
          <a:p>
            <a:r>
              <a:rPr lang="en-US" altLang="zh-CN" sz="1400" dirty="0"/>
              <a:t>[1] BSP(Bulk Synchronous Parallel) Model:  Valiant L G. A bridging model for parallel computation[J]. Communications of the ACM, 1990, 33(8): 103-111</a:t>
            </a:r>
            <a:r>
              <a:rPr lang="en-US" altLang="zh-CN" sz="1400" dirty="0" smtClean="0"/>
              <a:t>.</a:t>
            </a:r>
            <a:endParaRPr lang="zh-CN" altLang="en-US" sz="1400" dirty="0"/>
          </a:p>
        </p:txBody>
      </p:sp>
      <p:cxnSp>
        <p:nvCxnSpPr>
          <p:cNvPr id="53" name="直接连接符 52"/>
          <p:cNvCxnSpPr/>
          <p:nvPr/>
        </p:nvCxnSpPr>
        <p:spPr>
          <a:xfrm flipH="1">
            <a:off x="4128890" y="2749719"/>
            <a:ext cx="1963244" cy="358299"/>
          </a:xfrm>
          <a:prstGeom prst="line">
            <a:avLst/>
          </a:prstGeom>
        </p:spPr>
        <p:style>
          <a:lnRef idx="1">
            <a:schemeClr val="accent1"/>
          </a:lnRef>
          <a:fillRef idx="0">
            <a:schemeClr val="accent1"/>
          </a:fillRef>
          <a:effectRef idx="0">
            <a:schemeClr val="accent1"/>
          </a:effectRef>
          <a:fontRef idx="minor">
            <a:schemeClr val="tx1"/>
          </a:fontRef>
        </p:style>
      </p:cxnSp>
      <p:sp>
        <p:nvSpPr>
          <p:cNvPr id="11" name="灯片编号占位符 10"/>
          <p:cNvSpPr>
            <a:spLocks noGrp="1"/>
          </p:cNvSpPr>
          <p:nvPr>
            <p:ph type="sldNum" sz="quarter" idx="12"/>
          </p:nvPr>
        </p:nvSpPr>
        <p:spPr/>
        <p:txBody>
          <a:bodyPr/>
          <a:lstStyle/>
          <a:p>
            <a:fld id="{E230242E-06C9-4CD7-A6BF-CB41FEC954E9}" type="slidenum">
              <a:rPr lang="zh-CN" altLang="en-US" smtClean="0"/>
              <a:t>3</a:t>
            </a:fld>
            <a:endParaRPr lang="zh-CN" altLang="en-US"/>
          </a:p>
        </p:txBody>
      </p:sp>
      <p:sp>
        <p:nvSpPr>
          <p:cNvPr id="28" name="日期占位符 27"/>
          <p:cNvSpPr>
            <a:spLocks noGrp="1"/>
          </p:cNvSpPr>
          <p:nvPr>
            <p:ph type="dt" sz="half" idx="10"/>
          </p:nvPr>
        </p:nvSpPr>
        <p:spPr/>
        <p:txBody>
          <a:bodyPr/>
          <a:lstStyle/>
          <a:p>
            <a:fld id="{B5012AE5-80CF-4CBB-897B-ACB57C56BD4C}" type="datetime1">
              <a:rPr lang="zh-CN" altLang="en-US" smtClean="0"/>
              <a:t>2017/5/24</a:t>
            </a:fld>
            <a:endParaRPr lang="zh-CN" altLang="en-US"/>
          </a:p>
        </p:txBody>
      </p:sp>
      <p:sp>
        <p:nvSpPr>
          <p:cNvPr id="37" name="页脚占位符 36"/>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432525422"/>
      </p:ext>
    </p:extLst>
  </p:cSld>
  <p:clrMapOvr>
    <a:masterClrMapping/>
  </p:clrMapOvr>
  <mc:AlternateContent xmlns:mc="http://schemas.openxmlformats.org/markup-compatibility/2006" xmlns:p14="http://schemas.microsoft.com/office/powerpoint/2010/main">
    <mc:Choice Requires="p14">
      <p:transition spd="slow" p14:dur="2000" advTm="125186"/>
    </mc:Choice>
    <mc:Fallback xmlns="">
      <p:transition spd="slow" advTm="1251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53785" y="2887983"/>
            <a:ext cx="2552062" cy="2859265"/>
            <a:chOff x="2400300" y="2106671"/>
            <a:chExt cx="2428875" cy="3189541"/>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962" name="Visio" r:id="rId5" imgW="5249789" imgH="5698709" progId="Visio.Drawing.15">
                    <p:embed/>
                  </p:oleObj>
                </mc:Choice>
                <mc:Fallback>
                  <p:oleObj name="Visio" r:id="rId5" imgW="5249789" imgH="5698709"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34745"/>
            </a:xfrm>
            <a:prstGeom prst="rect">
              <a:avLst/>
            </a:prstGeom>
            <a:noFill/>
          </p:spPr>
          <p:txBody>
            <a:bodyPr wrap="square" rtlCol="0">
              <a:spAutoFit/>
            </a:bodyPr>
            <a:lstStyle/>
            <a:p>
              <a:r>
                <a:rPr lang="zh-CN" altLang="en-US" sz="1350" dirty="0"/>
                <a:t>微博粉丝网络</a:t>
              </a:r>
            </a:p>
          </p:txBody>
        </p:sp>
      </p:grpSp>
      <p:grpSp>
        <p:nvGrpSpPr>
          <p:cNvPr id="8" name="组合 7"/>
          <p:cNvGrpSpPr/>
          <p:nvPr/>
        </p:nvGrpSpPr>
        <p:grpSpPr>
          <a:xfrm>
            <a:off x="5109660" y="3015374"/>
            <a:ext cx="2450586" cy="2751311"/>
            <a:chOff x="6706285" y="2056561"/>
            <a:chExt cx="2686050" cy="326052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963" name="Visio" r:id="rId8" imgW="5251048" imgH="5158477" progId="Visio.Drawing.15">
                    <p:embed/>
                  </p:oleObj>
                </mc:Choice>
                <mc:Fallback>
                  <p:oleObj name="Visio" r:id="rId8" imgW="5251048" imgH="5158477" progId="Visio.Drawing.15">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7" y="4961467"/>
              <a:ext cx="2085975" cy="355622"/>
            </a:xfrm>
            <a:prstGeom prst="rect">
              <a:avLst/>
            </a:prstGeom>
            <a:noFill/>
          </p:spPr>
          <p:txBody>
            <a:bodyPr wrap="square" rtlCol="0">
              <a:spAutoFit/>
            </a:bodyPr>
            <a:lstStyle/>
            <a:p>
              <a:r>
                <a:rPr lang="zh-CN" altLang="en-US" sz="1350" dirty="0"/>
                <a:t>微信朋友圈网络</a:t>
              </a:r>
            </a:p>
          </p:txBody>
        </p:sp>
      </p:grpSp>
      <p:sp>
        <p:nvSpPr>
          <p:cNvPr id="11" name="矩形 10"/>
          <p:cNvSpPr/>
          <p:nvPr/>
        </p:nvSpPr>
        <p:spPr>
          <a:xfrm>
            <a:off x="742948" y="1042755"/>
            <a:ext cx="7515225" cy="707886"/>
          </a:xfrm>
          <a:prstGeom prst="rect">
            <a:avLst/>
          </a:prstGeom>
        </p:spPr>
        <p:txBody>
          <a:bodyPr wrap="square">
            <a:spAutoFit/>
          </a:bodyPr>
          <a:lstStyle/>
          <a:p>
            <a:pPr indent="200025" algn="ctr"/>
            <a:r>
              <a:rPr lang="en-US" altLang="zh-CN" sz="2000" kern="100" dirty="0">
                <a:latin typeface="Calibri" panose="020F0502020204030204" pitchFamily="34" charset="0"/>
                <a:cs typeface="Times New Roman" panose="02020603050405020304" pitchFamily="18" charset="0"/>
              </a:rPr>
              <a:t>Triangle Count</a:t>
            </a:r>
          </a:p>
          <a:p>
            <a:pPr indent="200025" algn="ctr"/>
            <a:endParaRPr lang="en-US" altLang="zh-CN" sz="2000" kern="100" dirty="0">
              <a:latin typeface="Calibri" panose="020F0502020204030204" pitchFamily="34" charset="0"/>
              <a:cs typeface="Times New Roman" panose="02020603050405020304" pitchFamily="18" charset="0"/>
            </a:endParaRPr>
          </a:p>
        </p:txBody>
      </p:sp>
      <p:sp>
        <p:nvSpPr>
          <p:cNvPr id="12" name="矩形 11"/>
          <p:cNvSpPr/>
          <p:nvPr/>
        </p:nvSpPr>
        <p:spPr>
          <a:xfrm>
            <a:off x="821300" y="1651858"/>
            <a:ext cx="7358523" cy="923330"/>
          </a:xfrm>
          <a:prstGeom prst="rect">
            <a:avLst/>
          </a:prstGeom>
        </p:spPr>
        <p:txBody>
          <a:bodyPr wrap="square">
            <a:spAutoFit/>
          </a:bodyPr>
          <a:lstStyle/>
          <a:p>
            <a:pPr indent="200025" algn="just"/>
            <a:r>
              <a:rPr lang="en-US" altLang="zh-CN" kern="100" dirty="0">
                <a:latin typeface="Calibri" panose="020F0502020204030204" pitchFamily="34" charset="0"/>
                <a:cs typeface="Times New Roman" panose="02020603050405020304" pitchFamily="18" charset="0"/>
              </a:rPr>
              <a:t>Triangle Count</a:t>
            </a:r>
            <a:r>
              <a:rPr lang="zh-CN" altLang="zh-CN" kern="100" dirty="0">
                <a:latin typeface="Calibri" panose="020F0502020204030204" pitchFamily="34" charset="0"/>
                <a:cs typeface="Times New Roman" panose="02020603050405020304" pitchFamily="18" charset="0"/>
              </a:rPr>
              <a:t>算法是用来统计有向</a:t>
            </a:r>
            <a:r>
              <a:rPr lang="en-US" altLang="zh-CN" kern="100" dirty="0">
                <a:latin typeface="Calibri" panose="020F0502020204030204" pitchFamily="34" charset="0"/>
                <a:cs typeface="Times New Roman" panose="02020603050405020304" pitchFamily="18" charset="0"/>
              </a:rPr>
              <a:t>/</a:t>
            </a:r>
            <a:r>
              <a:rPr lang="zh-CN" altLang="zh-CN"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
        <p:nvSpPr>
          <p:cNvPr id="13"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a:t>算法</a:t>
            </a:r>
            <a:r>
              <a:rPr lang="zh-CN" altLang="en-US" sz="1900" dirty="0" smtClean="0"/>
              <a:t>设计</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30</a:t>
            </a:fld>
            <a:endParaRPr lang="zh-CN" altLang="en-US"/>
          </a:p>
        </p:txBody>
      </p:sp>
      <p:sp>
        <p:nvSpPr>
          <p:cNvPr id="4" name="日期占位符 3"/>
          <p:cNvSpPr>
            <a:spLocks noGrp="1"/>
          </p:cNvSpPr>
          <p:nvPr>
            <p:ph type="dt" sz="half" idx="10"/>
          </p:nvPr>
        </p:nvSpPr>
        <p:spPr/>
        <p:txBody>
          <a:bodyPr/>
          <a:lstStyle/>
          <a:p>
            <a:fld id="{097958E0-03F0-4008-B07A-C38F8E8E11D8}" type="datetime1">
              <a:rPr lang="zh-CN" altLang="en-US" smtClean="0"/>
              <a:t>2017/5/24</a:t>
            </a:fld>
            <a:endParaRPr lang="zh-CN" altLang="en-US"/>
          </a:p>
        </p:txBody>
      </p:sp>
      <p:sp>
        <p:nvSpPr>
          <p:cNvPr id="14" name="页脚占位符 13"/>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1521948700"/>
      </p:ext>
    </p:extLst>
  </p:cSld>
  <p:clrMapOvr>
    <a:masterClrMapping/>
  </p:clrMapOvr>
  <mc:AlternateContent xmlns:mc="http://schemas.openxmlformats.org/markup-compatibility/2006" xmlns:p14="http://schemas.microsoft.com/office/powerpoint/2010/main">
    <mc:Choice Requires="p14">
      <p:transition spd="slow" p14:dur="2000" advTm="8393"/>
    </mc:Choice>
    <mc:Fallback xmlns="">
      <p:transition spd="slow" advTm="8393"/>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742950" y="1466313"/>
                <a:ext cx="7647703" cy="1962076"/>
              </a:xfrm>
              <a:prstGeom prst="rect">
                <a:avLst/>
              </a:prstGeom>
            </p:spPr>
            <p:txBody>
              <a:bodyPr wrap="square">
                <a:spAutoFit/>
              </a:bodyPr>
              <a:lstStyle/>
              <a:p>
                <a:pPr algn="just"/>
                <a:r>
                  <a:rPr lang="zh-CN" altLang="zh-CN" kern="100" dirty="0" smtClean="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𝑆𝑡𝑎</m:t>
                    </m:r>
                    <m:r>
                      <a:rPr lang="en-US" altLang="zh-CN" b="0" i="1" kern="100" smtClean="0">
                        <a:latin typeface="Cambria Math" panose="02040503050406030204" pitchFamily="18" charset="0"/>
                        <a:cs typeface="Times New Roman" panose="02020603050405020304" pitchFamily="18" charset="0"/>
                      </a:rPr>
                      <m:t>𝑡</m:t>
                    </m:r>
                    <m:r>
                      <a:rPr lang="en-US" altLang="zh-CN" i="1" kern="100">
                        <a:latin typeface="Cambria Math" panose="02040503050406030204" pitchFamily="18" charset="0"/>
                        <a:cs typeface="Times New Roman" panose="02020603050405020304" pitchFamily="18" charset="0"/>
                      </a:rPr>
                      <m:t>𝑒</m:t>
                    </m:r>
                  </m:oMath>
                </a14:m>
                <a:r>
                  <a:rPr lang="en-US" altLang="zh-CN" kern="100" dirty="0">
                    <a:latin typeface="Calibri" panose="020F0502020204030204" pitchFamily="34" charset="0"/>
                    <a:cs typeface="Times New Roman" panose="02020603050405020304" pitchFamily="18" charset="0"/>
                  </a:rPr>
                  <a:t>:</a:t>
                </a:r>
                <a:r>
                  <a:rPr lang="zh-CN" altLang="zh-CN"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𝑆𝑡𝑎</m:t>
                    </m:r>
                    <m:r>
                      <a:rPr lang="en-US" altLang="zh-CN" b="0" i="1" kern="100" smtClean="0">
                        <a:latin typeface="Cambria Math" panose="02040503050406030204" pitchFamily="18" charset="0"/>
                        <a:cs typeface="Times New Roman" panose="02020603050405020304" pitchFamily="18" charset="0"/>
                      </a:rPr>
                      <m:t>𝑡</m:t>
                    </m:r>
                    <m:r>
                      <a:rPr lang="en-US" altLang="zh-CN" i="1" kern="100">
                        <a:latin typeface="Cambria Math" panose="02040503050406030204" pitchFamily="18" charset="0"/>
                        <a:cs typeface="Times New Roman" panose="02020603050405020304" pitchFamily="18" charset="0"/>
                      </a:rPr>
                      <m:t>𝑒</m:t>
                    </m:r>
                  </m:oMath>
                </a14:m>
                <a:r>
                  <a:rPr lang="zh-CN" altLang="zh-CN"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𝑆𝑡𝑎</m:t>
                        </m:r>
                        <m:r>
                          <a:rPr lang="en-US" altLang="zh-CN" b="0" i="1" kern="100" smtClean="0">
                            <a:latin typeface="Cambria Math" panose="02040503050406030204" pitchFamily="18" charset="0"/>
                            <a:cs typeface="Times New Roman" panose="02020603050405020304" pitchFamily="18" charset="0"/>
                          </a:rPr>
                          <m:t>𝑡</m:t>
                        </m:r>
                        <m:r>
                          <a:rPr lang="en-US" altLang="zh-CN" i="1" kern="100">
                            <a:latin typeface="Cambria Math" panose="02040503050406030204" pitchFamily="18" charset="0"/>
                            <a:cs typeface="Times New Roman" panose="02020603050405020304" pitchFamily="18" charset="0"/>
                          </a:rPr>
                          <m:t>𝑒</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𝑛</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a:t>
                </a:r>
                <a:r>
                  <a:rPr lang="zh-CN" altLang="en-US" kern="100" dirty="0" smtClean="0">
                    <a:latin typeface="Calibri" panose="020F0502020204030204" pitchFamily="34" charset="0"/>
                    <a:cs typeface="Times New Roman" panose="02020603050405020304" pitchFamily="18" charset="0"/>
                  </a:rPr>
                  <a:t>顶点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𝑁</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a:t>
                </a:r>
                <a:r>
                  <a:rPr lang="zh-CN" altLang="en-US" kern="100" dirty="0" smtClean="0">
                    <a:latin typeface="Calibri" panose="020F0502020204030204" pitchFamily="34" charset="0"/>
                    <a:cs typeface="Times New Roman" panose="02020603050405020304" pitchFamily="18" charset="0"/>
                  </a:rPr>
                  <a:t>顶点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𝑡</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𝑁</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𝑡</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smtClean="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𝐸𝑣𝑒𝑛𝑡</m:t>
                    </m:r>
                  </m:oMath>
                </a14:m>
                <a:r>
                  <a:rPr lang="en-US" altLang="zh-CN" kern="100" dirty="0">
                    <a:latin typeface="Calibri" panose="020F0502020204030204" pitchFamily="34" charset="0"/>
                    <a:cs typeface="Times New Roman" panose="02020603050405020304" pitchFamily="18" charset="0"/>
                  </a:rPr>
                  <a:t>:</a:t>
                </a:r>
                <a:r>
                  <a:rPr lang="zh-CN" altLang="zh-CN"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𝐸𝑣𝑒𝑛𝑡</m:t>
                    </m:r>
                  </m:oMath>
                </a14:m>
                <a:r>
                  <a:rPr lang="zh-CN" altLang="zh-CN"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kern="100">
                        <a:latin typeface="Cambria Math" panose="02040503050406030204" pitchFamily="18" charset="0"/>
                        <a:cs typeface="Times New Roman" panose="02020603050405020304" pitchFamily="18" charset="0"/>
                      </a:rPr>
                      <m:t>即</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𝐸𝑣𝑒𝑛𝑡</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𝑚</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𝑎𝑑𝑑</m:t>
                    </m:r>
                    <m:r>
                      <a:rPr lang="en-US" altLang="zh-CN" i="1" kern="100">
                        <a:latin typeface="Cambria Math" panose="02040503050406030204" pitchFamily="18" charset="0"/>
                        <a:cs typeface="Times New Roman" panose="02020603050405020304" pitchFamily="18" charset="0"/>
                      </a:rPr>
                      <m:t>)</m:t>
                    </m:r>
                  </m:oMath>
                </a14:m>
                <a:r>
                  <a:rPr lang="zh-CN" altLang="zh-CN" kern="100" dirty="0" smtClean="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algn="just"/>
                <a:r>
                  <a:rPr lang="zh-CN" altLang="en-US"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3</a:t>
                </a:r>
                <a:r>
                  <a:rPr lang="zh-CN" altLang="en-US"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Update</a:t>
                </a:r>
                <a:r>
                  <a:rPr lang="zh-CN" altLang="en-US" kern="100" dirty="0">
                    <a:latin typeface="Calibri" panose="020F0502020204030204" pitchFamily="34" charset="0"/>
                    <a:cs typeface="Times New Roman" panose="02020603050405020304" pitchFamily="18" charset="0"/>
                  </a:rPr>
                  <a:t>更新算法：</a:t>
                </a:r>
                <a:endParaRPr lang="en-US" altLang="zh-CN" kern="100" dirty="0">
                  <a:latin typeface="Calibri" panose="020F0502020204030204" pitchFamily="34" charset="0"/>
                  <a:cs typeface="Times New Roman" panose="02020603050405020304" pitchFamily="18" charset="0"/>
                </a:endParaRP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742950" y="1466313"/>
                <a:ext cx="7647703" cy="1962076"/>
              </a:xfrm>
              <a:prstGeom prst="rect">
                <a:avLst/>
              </a:prstGeom>
              <a:blipFill rotWithShape="0">
                <a:blip r:embed="rId3"/>
                <a:stretch>
                  <a:fillRect l="-718" t="-2804" r="-638"/>
                </a:stretch>
              </a:blipFill>
            </p:spPr>
            <p:txBody>
              <a:bodyPr/>
              <a:lstStyle/>
              <a:p>
                <a:r>
                  <a:rPr lang="zh-CN" altLang="en-US">
                    <a:noFill/>
                  </a:rPr>
                  <a:t> </a:t>
                </a:r>
              </a:p>
            </p:txBody>
          </p:sp>
        </mc:Fallback>
      </mc:AlternateContent>
      <p:grpSp>
        <p:nvGrpSpPr>
          <p:cNvPr id="18" name="组合 17"/>
          <p:cNvGrpSpPr/>
          <p:nvPr/>
        </p:nvGrpSpPr>
        <p:grpSpPr>
          <a:xfrm>
            <a:off x="4295526" y="3502516"/>
            <a:ext cx="4217030" cy="2024769"/>
            <a:chOff x="6208468" y="2456233"/>
            <a:chExt cx="5622707" cy="2699692"/>
          </a:xfrm>
        </p:grpSpPr>
        <p:pic>
          <p:nvPicPr>
            <p:cNvPr id="13" name="图片 12"/>
            <p:cNvPicPr>
              <a:picLocks noChangeAspect="1"/>
            </p:cNvPicPr>
            <p:nvPr/>
          </p:nvPicPr>
          <p:blipFill>
            <a:blip r:embed="rId4"/>
            <a:stretch>
              <a:fillRect/>
            </a:stretch>
          </p:blipFill>
          <p:spPr>
            <a:xfrm>
              <a:off x="9431724" y="2456233"/>
              <a:ext cx="2399451" cy="1617787"/>
            </a:xfrm>
            <a:prstGeom prst="rect">
              <a:avLst/>
            </a:prstGeom>
          </p:spPr>
        </p:pic>
        <p:pic>
          <p:nvPicPr>
            <p:cNvPr id="14" name="图片 13"/>
            <p:cNvPicPr>
              <a:picLocks noChangeAspect="1"/>
            </p:cNvPicPr>
            <p:nvPr/>
          </p:nvPicPr>
          <p:blipFill>
            <a:blip r:embed="rId5"/>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pic>
          <p:nvPicPr>
            <p:cNvPr id="17" name="图片 16"/>
            <p:cNvPicPr>
              <a:picLocks noChangeAspect="1"/>
            </p:cNvPicPr>
            <p:nvPr/>
          </p:nvPicPr>
          <p:blipFill>
            <a:blip r:embed="rId6"/>
            <a:stretch>
              <a:fillRect/>
            </a:stretch>
          </p:blipFill>
          <p:spPr>
            <a:xfrm>
              <a:off x="6208468" y="2510537"/>
              <a:ext cx="2310160" cy="1557584"/>
            </a:xfrm>
            <a:prstGeom prst="rect">
              <a:avLst/>
            </a:prstGeom>
          </p:spPr>
        </p:pic>
      </p:grpSp>
      <p:sp>
        <p:nvSpPr>
          <p:cNvPr id="21" name="矩形 20"/>
          <p:cNvSpPr/>
          <p:nvPr/>
        </p:nvSpPr>
        <p:spPr>
          <a:xfrm>
            <a:off x="742950" y="1050815"/>
            <a:ext cx="7515225" cy="415498"/>
          </a:xfrm>
          <a:prstGeom prst="rect">
            <a:avLst/>
          </a:prstGeom>
        </p:spPr>
        <p:txBody>
          <a:bodyPr wrap="square">
            <a:spAutoFit/>
          </a:bodyPr>
          <a:lstStyle/>
          <a:p>
            <a:pPr indent="200025" algn="ctr"/>
            <a:r>
              <a:rPr lang="en-US" altLang="zh-CN" sz="2000" kern="100" dirty="0">
                <a:latin typeface="Calibri" panose="020F0502020204030204" pitchFamily="34" charset="0"/>
                <a:cs typeface="Times New Roman" panose="02020603050405020304" pitchFamily="18" charset="0"/>
              </a:rPr>
              <a:t>Triangle </a:t>
            </a:r>
            <a:r>
              <a:rPr lang="en-US" altLang="zh-CN" sz="2000" kern="100" dirty="0" smtClean="0">
                <a:latin typeface="Calibri" panose="020F0502020204030204" pitchFamily="34" charset="0"/>
                <a:cs typeface="Times New Roman" panose="02020603050405020304" pitchFamily="18" charset="0"/>
              </a:rPr>
              <a:t>Count</a:t>
            </a:r>
            <a:endParaRPr lang="en-US" altLang="zh-CN" sz="20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7"/>
          <a:stretch>
            <a:fillRect/>
          </a:stretch>
        </p:blipFill>
        <p:spPr>
          <a:xfrm>
            <a:off x="834142" y="3319135"/>
            <a:ext cx="3023737" cy="3146471"/>
          </a:xfrm>
          <a:prstGeom prst="rect">
            <a:avLst/>
          </a:prstGeom>
        </p:spPr>
      </p:pic>
      <p:sp>
        <p:nvSpPr>
          <p:cNvPr id="19"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a:t>算法</a:t>
            </a:r>
            <a:r>
              <a:rPr lang="zh-CN" altLang="en-US" sz="1900" dirty="0" smtClean="0"/>
              <a:t>设计</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31</a:t>
            </a:fld>
            <a:endParaRPr lang="zh-CN" altLang="en-US"/>
          </a:p>
        </p:txBody>
      </p:sp>
      <p:sp>
        <p:nvSpPr>
          <p:cNvPr id="6" name="日期占位符 5"/>
          <p:cNvSpPr>
            <a:spLocks noGrp="1"/>
          </p:cNvSpPr>
          <p:nvPr>
            <p:ph type="dt" sz="half" idx="10"/>
          </p:nvPr>
        </p:nvSpPr>
        <p:spPr/>
        <p:txBody>
          <a:bodyPr/>
          <a:lstStyle/>
          <a:p>
            <a:fld id="{8A36EE58-519A-49C4-ADD7-81853AE559BC}" type="datetime1">
              <a:rPr lang="zh-CN" altLang="en-US" smtClean="0"/>
              <a:t>2017/5/24</a:t>
            </a:fld>
            <a:endParaRPr lang="zh-CN" altLang="en-US"/>
          </a:p>
        </p:txBody>
      </p:sp>
      <p:sp>
        <p:nvSpPr>
          <p:cNvPr id="7" name="页脚占位符 6"/>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132538035"/>
      </p:ext>
    </p:extLst>
  </p:cSld>
  <p:clrMapOvr>
    <a:masterClrMapping/>
  </p:clrMapOvr>
  <mc:AlternateContent xmlns:mc="http://schemas.openxmlformats.org/markup-compatibility/2006" xmlns:p14="http://schemas.microsoft.com/office/powerpoint/2010/main">
    <mc:Choice Requires="p14">
      <p:transition spd="slow" p14:dur="2000" advTm="99564"/>
    </mc:Choice>
    <mc:Fallback xmlns="">
      <p:transition spd="slow" advTm="9956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5542" y="5765648"/>
            <a:ext cx="4080568" cy="338554"/>
          </a:xfrm>
          <a:prstGeom prst="rect">
            <a:avLst/>
          </a:prstGeom>
        </p:spPr>
        <p:txBody>
          <a:bodyPr wrap="squar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(c) 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a:t>
            </a:r>
            <a:endParaRPr lang="en-US" altLang="zh-CN" sz="1600" dirty="0">
              <a:latin typeface="等线 Light" panose="02010600030101010101" pitchFamily="2" charset="-122"/>
              <a:ea typeface="黑体" panose="02010609060101010101" pitchFamily="49" charset="-122"/>
              <a:cs typeface="Times New Roman" panose="02020603050405020304" pitchFamily="18" charset="0"/>
            </a:endParaRPr>
          </a:p>
        </p:txBody>
      </p:sp>
      <p:sp>
        <p:nvSpPr>
          <p:cNvPr id="5" name="文本框 4"/>
          <p:cNvSpPr txBox="1"/>
          <p:nvPr/>
        </p:nvSpPr>
        <p:spPr>
          <a:xfrm>
            <a:off x="1865847" y="1120223"/>
            <a:ext cx="5334976" cy="400110"/>
          </a:xfrm>
          <a:prstGeom prst="rect">
            <a:avLst/>
          </a:prstGeom>
          <a:noFill/>
        </p:spPr>
        <p:txBody>
          <a:bodyPr wrap="square" rtlCol="0">
            <a:spAutoFit/>
          </a:bodyPr>
          <a:lstStyle/>
          <a:p>
            <a:pPr algn="ctr"/>
            <a:r>
              <a:rPr lang="en-US" altLang="zh-CN" sz="2000" dirty="0" smtClean="0"/>
              <a:t>Single Source Shortest Path</a:t>
            </a:r>
          </a:p>
        </p:txBody>
      </p:sp>
      <p:pic>
        <p:nvPicPr>
          <p:cNvPr id="8196" name="图片 19" descr="sss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688" y="1655879"/>
            <a:ext cx="3633051" cy="1557022"/>
          </a:xfrm>
          <a:prstGeom prst="rect">
            <a:avLst/>
          </a:prstGeom>
          <a:noFill/>
          <a:extLst>
            <a:ext uri="{909E8E84-426E-40DD-AFC4-6F175D3DCCD1}">
              <a14:hiddenFill xmlns:a14="http://schemas.microsoft.com/office/drawing/2010/main">
                <a:solidFill>
                  <a:srgbClr val="FFFFFF"/>
                </a:solidFill>
              </a14:hiddenFill>
            </a:ext>
          </a:extLst>
        </p:spPr>
      </p:pic>
      <p:pic>
        <p:nvPicPr>
          <p:cNvPr id="8195" name="图片 16" descr="sss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110" y="1762404"/>
            <a:ext cx="3642642" cy="1476374"/>
          </a:xfrm>
          <a:prstGeom prst="rect">
            <a:avLst/>
          </a:prstGeom>
          <a:noFill/>
          <a:extLst>
            <a:ext uri="{909E8E84-426E-40DD-AFC4-6F175D3DCCD1}">
              <a14:hiddenFill xmlns:a14="http://schemas.microsoft.com/office/drawing/2010/main">
                <a:solidFill>
                  <a:srgbClr val="FFFFFF"/>
                </a:solidFill>
              </a14:hiddenFill>
            </a:ext>
          </a:extLst>
        </p:spPr>
      </p:pic>
      <p:pic>
        <p:nvPicPr>
          <p:cNvPr id="8194" name="图片 17" descr="sss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42" y="4267478"/>
            <a:ext cx="3832204" cy="1538580"/>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20" descr="sssp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1481" y="4166582"/>
            <a:ext cx="3217271" cy="14554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166648" y="1908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1166648" y="339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200" b="0" i="0" u="none" strike="noStrike" cap="none" normalizeH="0" baseline="0" smtClean="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5184396" y="3386475"/>
            <a:ext cx="34323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(b) 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 </a:t>
            </a:r>
          </a:p>
        </p:txBody>
      </p:sp>
      <p:sp>
        <p:nvSpPr>
          <p:cNvPr id="13" name="Rectangle 8"/>
          <p:cNvSpPr>
            <a:spLocks noChangeArrowheads="1"/>
          </p:cNvSpPr>
          <p:nvPr/>
        </p:nvSpPr>
        <p:spPr bwMode="auto">
          <a:xfrm>
            <a:off x="1166648" y="544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5226665" y="5765648"/>
            <a:ext cx="28889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(d) 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均已经存在于系统中</a:t>
            </a:r>
          </a:p>
        </p:txBody>
      </p:sp>
      <p:sp>
        <p:nvSpPr>
          <p:cNvPr id="15" name="矩形 14"/>
          <p:cNvSpPr/>
          <p:nvPr/>
        </p:nvSpPr>
        <p:spPr>
          <a:xfrm>
            <a:off x="1183896" y="3420125"/>
            <a:ext cx="2073003" cy="338554"/>
          </a:xfrm>
          <a:prstGeom prst="rect">
            <a:avLst/>
          </a:prstGeom>
        </p:spPr>
        <p:txBody>
          <a:bodyPr wrap="non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 (a) </a:t>
            </a:r>
            <a:r>
              <a:rPr lang="en-US" altLang="zh-CN" sz="1600" i="1" dirty="0">
                <a:latin typeface="Cambria Math" panose="02040503050406030204" pitchFamily="18" charset="0"/>
                <a:ea typeface="黑体" panose="02010609060101010101" pitchFamily="49" charset="-122"/>
                <a:cs typeface="Times New Roman" panose="02020603050405020304" pitchFamily="18" charset="0"/>
              </a:rPr>
              <a:t>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均为新顶点 </a:t>
            </a:r>
            <a:endParaRPr lang="zh-CN" altLang="en-US" sz="1600" dirty="0"/>
          </a:p>
        </p:txBody>
      </p:sp>
      <p:sp>
        <p:nvSpPr>
          <p:cNvPr id="16"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三、模型与算法设计</a:t>
            </a:r>
            <a:r>
              <a:rPr lang="en-US" altLang="zh-CN" sz="3700" dirty="0" smtClean="0"/>
              <a:t>-</a:t>
            </a:r>
            <a:r>
              <a:rPr lang="zh-CN" altLang="en-US" sz="1900" dirty="0"/>
              <a:t>算法</a:t>
            </a:r>
            <a:r>
              <a:rPr lang="zh-CN" altLang="en-US" sz="1900" dirty="0" smtClean="0"/>
              <a:t>设计</a:t>
            </a:r>
            <a:endParaRPr lang="zh-CN" altLang="en-US" sz="1900" dirty="0"/>
          </a:p>
        </p:txBody>
      </p:sp>
      <p:sp>
        <p:nvSpPr>
          <p:cNvPr id="6" name="灯片编号占位符 5"/>
          <p:cNvSpPr>
            <a:spLocks noGrp="1"/>
          </p:cNvSpPr>
          <p:nvPr>
            <p:ph type="sldNum" sz="quarter" idx="12"/>
          </p:nvPr>
        </p:nvSpPr>
        <p:spPr/>
        <p:txBody>
          <a:bodyPr/>
          <a:lstStyle/>
          <a:p>
            <a:fld id="{E230242E-06C9-4CD7-A6BF-CB41FEC954E9}" type="slidenum">
              <a:rPr lang="zh-CN" altLang="en-US" smtClean="0"/>
              <a:t>32</a:t>
            </a:fld>
            <a:endParaRPr lang="zh-CN" altLang="en-US"/>
          </a:p>
        </p:txBody>
      </p:sp>
      <p:sp>
        <p:nvSpPr>
          <p:cNvPr id="10" name="日期占位符 9"/>
          <p:cNvSpPr>
            <a:spLocks noGrp="1"/>
          </p:cNvSpPr>
          <p:nvPr>
            <p:ph type="dt" sz="half" idx="10"/>
          </p:nvPr>
        </p:nvSpPr>
        <p:spPr/>
        <p:txBody>
          <a:bodyPr/>
          <a:lstStyle/>
          <a:p>
            <a:fld id="{ECA4EB8C-2612-4636-A2C3-CADCF28DA91F}" type="datetime1">
              <a:rPr lang="zh-CN" altLang="en-US" smtClean="0"/>
              <a:t>2017/5/24</a:t>
            </a:fld>
            <a:endParaRPr lang="zh-CN" altLang="en-US"/>
          </a:p>
        </p:txBody>
      </p:sp>
      <p:sp>
        <p:nvSpPr>
          <p:cNvPr id="11" name="页脚占位符 10"/>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37309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07572" y="5616454"/>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8" name="文本框 7"/>
          <p:cNvSpPr txBox="1"/>
          <p:nvPr/>
        </p:nvSpPr>
        <p:spPr>
          <a:xfrm>
            <a:off x="3105825" y="1230045"/>
            <a:ext cx="3990110" cy="415498"/>
          </a:xfrm>
          <a:prstGeom prst="rect">
            <a:avLst/>
          </a:prstGeom>
          <a:noFill/>
        </p:spPr>
        <p:txBody>
          <a:bodyPr wrap="square" rtlCol="0">
            <a:spAutoFit/>
          </a:bodyPr>
          <a:lstStyle/>
          <a:p>
            <a:r>
              <a:rPr lang="zh-CN" altLang="en-US" sz="2000" dirty="0" smtClean="0"/>
              <a:t>流式</a:t>
            </a:r>
            <a:r>
              <a:rPr lang="zh-CN" altLang="en-US" sz="2000" dirty="0"/>
              <a:t>图</a:t>
            </a:r>
            <a:r>
              <a:rPr lang="zh-CN" altLang="en-US" sz="2000" dirty="0" smtClean="0"/>
              <a:t>计算系统</a:t>
            </a:r>
            <a:r>
              <a:rPr lang="zh-CN" altLang="en-US" sz="2000" dirty="0"/>
              <a:t>架构</a:t>
            </a:r>
            <a:r>
              <a:rPr lang="zh-CN" altLang="en-US" sz="2000" dirty="0" smtClean="0"/>
              <a:t>图</a:t>
            </a:r>
            <a:endParaRPr lang="zh-CN" altLang="en-US" sz="2000" dirty="0"/>
          </a:p>
        </p:txBody>
      </p:sp>
      <p:pic>
        <p:nvPicPr>
          <p:cNvPr id="4" name="图片 3"/>
          <p:cNvPicPr>
            <a:picLocks noChangeAspect="1"/>
          </p:cNvPicPr>
          <p:nvPr/>
        </p:nvPicPr>
        <p:blipFill>
          <a:blip r:embed="rId3"/>
          <a:stretch>
            <a:fillRect/>
          </a:stretch>
        </p:blipFill>
        <p:spPr>
          <a:xfrm>
            <a:off x="1176023" y="1824897"/>
            <a:ext cx="6498802" cy="3238336"/>
          </a:xfrm>
          <a:prstGeom prst="rect">
            <a:avLst/>
          </a:prstGeom>
        </p:spPr>
      </p:pic>
      <p:sp>
        <p:nvSpPr>
          <p:cNvPr id="10"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四、系统设计与实现</a:t>
            </a:r>
            <a:endParaRPr lang="zh-CN" altLang="en-US" sz="1900" dirty="0"/>
          </a:p>
        </p:txBody>
      </p:sp>
      <p:sp>
        <p:nvSpPr>
          <p:cNvPr id="11" name="圆角矩形标注 10"/>
          <p:cNvSpPr/>
          <p:nvPr/>
        </p:nvSpPr>
        <p:spPr>
          <a:xfrm>
            <a:off x="1607572" y="5293875"/>
            <a:ext cx="5786650" cy="968910"/>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lang="zh-CN" altLang="en-US" dirty="0"/>
              <a:t>存储层采用开源的分布式内存</a:t>
            </a:r>
            <a:r>
              <a:rPr lang="en-US" altLang="zh-CN" dirty="0"/>
              <a:t>Hazelcast</a:t>
            </a:r>
            <a:r>
              <a:rPr lang="zh-CN" altLang="en-US" dirty="0"/>
              <a:t>存储图的</a:t>
            </a:r>
            <a:r>
              <a:rPr lang="zh-CN" altLang="en-US" dirty="0" smtClean="0"/>
              <a:t>状态</a:t>
            </a:r>
            <a:endParaRPr lang="en-US" altLang="zh-CN" dirty="0"/>
          </a:p>
          <a:p>
            <a:pPr marL="285750" indent="-285750">
              <a:buFont typeface="Wingdings" panose="05000000000000000000" pitchFamily="2" charset="2"/>
              <a:buChar char="ü"/>
            </a:pPr>
            <a:r>
              <a:rPr lang="zh-CN" altLang="en-US" dirty="0"/>
              <a:t>采用计算和存储分离的方式，灵活性高，扩展性强</a:t>
            </a:r>
          </a:p>
        </p:txBody>
      </p:sp>
      <p:sp>
        <p:nvSpPr>
          <p:cNvPr id="12" name="灯片编号占位符 11"/>
          <p:cNvSpPr>
            <a:spLocks noGrp="1"/>
          </p:cNvSpPr>
          <p:nvPr>
            <p:ph type="sldNum" sz="quarter" idx="12"/>
          </p:nvPr>
        </p:nvSpPr>
        <p:spPr/>
        <p:txBody>
          <a:bodyPr/>
          <a:lstStyle/>
          <a:p>
            <a:fld id="{E230242E-06C9-4CD7-A6BF-CB41FEC954E9}" type="slidenum">
              <a:rPr lang="zh-CN" altLang="en-US" smtClean="0"/>
              <a:t>33</a:t>
            </a:fld>
            <a:endParaRPr lang="zh-CN" altLang="en-US"/>
          </a:p>
        </p:txBody>
      </p:sp>
      <p:sp>
        <p:nvSpPr>
          <p:cNvPr id="13" name="日期占位符 12"/>
          <p:cNvSpPr>
            <a:spLocks noGrp="1"/>
          </p:cNvSpPr>
          <p:nvPr>
            <p:ph type="dt" sz="half" idx="10"/>
          </p:nvPr>
        </p:nvSpPr>
        <p:spPr/>
        <p:txBody>
          <a:bodyPr/>
          <a:lstStyle/>
          <a:p>
            <a:fld id="{FB2317C8-14DC-44FC-B398-6350C6B6D51A}" type="datetime1">
              <a:rPr lang="zh-CN" altLang="en-US" smtClean="0"/>
              <a:t>2017/5/24</a:t>
            </a:fld>
            <a:endParaRPr lang="zh-CN" altLang="en-US"/>
          </a:p>
        </p:txBody>
      </p:sp>
      <p:sp>
        <p:nvSpPr>
          <p:cNvPr id="14" name="页脚占位符 13"/>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689266259"/>
      </p:ext>
    </p:extLst>
  </p:cSld>
  <p:clrMapOvr>
    <a:masterClrMapping/>
  </p:clrMapOvr>
  <mc:AlternateContent xmlns:mc="http://schemas.openxmlformats.org/markup-compatibility/2006" xmlns:p14="http://schemas.microsoft.com/office/powerpoint/2010/main">
    <mc:Choice Requires="p14">
      <p:transition spd="slow" p14:dur="2000" advTm="64641"/>
    </mc:Choice>
    <mc:Fallback xmlns="">
      <p:transition spd="slow" advTm="64641"/>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18"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五、实验验证</a:t>
            </a:r>
            <a:r>
              <a:rPr lang="en-US" altLang="zh-CN" sz="4000" dirty="0" smtClean="0"/>
              <a:t>-</a:t>
            </a:r>
            <a:r>
              <a:rPr lang="zh-CN" altLang="en-US" sz="1900" dirty="0" smtClean="0"/>
              <a:t>实验准备</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34</a:t>
            </a:fld>
            <a:endParaRPr lang="zh-CN" altLang="en-US" dirty="0"/>
          </a:p>
        </p:txBody>
      </p:sp>
      <p:sp>
        <p:nvSpPr>
          <p:cNvPr id="4" name="日期占位符 3"/>
          <p:cNvSpPr>
            <a:spLocks noGrp="1"/>
          </p:cNvSpPr>
          <p:nvPr>
            <p:ph type="dt" sz="half" idx="10"/>
          </p:nvPr>
        </p:nvSpPr>
        <p:spPr/>
        <p:txBody>
          <a:bodyPr/>
          <a:lstStyle/>
          <a:p>
            <a:fld id="{DD46ACE4-DE31-4824-A81F-3E16D3F467AB}" type="datetime1">
              <a:rPr lang="zh-CN" altLang="en-US" smtClean="0"/>
              <a:t>2017/5/24</a:t>
            </a:fld>
            <a:endParaRPr lang="zh-CN" altLang="en-US"/>
          </a:p>
        </p:txBody>
      </p:sp>
      <p:sp>
        <p:nvSpPr>
          <p:cNvPr id="5" name="页脚占位符 4"/>
          <p:cNvSpPr>
            <a:spLocks noGrp="1"/>
          </p:cNvSpPr>
          <p:nvPr>
            <p:ph type="ftr" sz="quarter" idx="11"/>
          </p:nvPr>
        </p:nvSpPr>
        <p:spPr/>
        <p:txBody>
          <a:bodyPr/>
          <a:lstStyle/>
          <a:p>
            <a:r>
              <a:rPr lang="zh-CN" altLang="en-US" smtClean="0"/>
              <a:t>中国科学院软件研究所</a:t>
            </a:r>
            <a:endParaRPr lang="zh-CN" altLang="en-US"/>
          </a:p>
        </p:txBody>
      </p:sp>
      <p:pic>
        <p:nvPicPr>
          <p:cNvPr id="10" name="图片 9"/>
          <p:cNvPicPr>
            <a:picLocks noChangeAspect="1"/>
          </p:cNvPicPr>
          <p:nvPr/>
        </p:nvPicPr>
        <p:blipFill>
          <a:blip r:embed="rId3"/>
          <a:stretch>
            <a:fillRect/>
          </a:stretch>
        </p:blipFill>
        <p:spPr>
          <a:xfrm>
            <a:off x="764491" y="3210160"/>
            <a:ext cx="7610009" cy="2642804"/>
          </a:xfrm>
          <a:prstGeom prst="rect">
            <a:avLst/>
          </a:prstGeom>
        </p:spPr>
      </p:pic>
      <p:sp>
        <p:nvSpPr>
          <p:cNvPr id="11" name="文本框 10"/>
          <p:cNvSpPr txBox="1"/>
          <p:nvPr/>
        </p:nvSpPr>
        <p:spPr>
          <a:xfrm>
            <a:off x="764491" y="1021877"/>
            <a:ext cx="7615018" cy="1508105"/>
          </a:xfrm>
          <a:prstGeom prst="rect">
            <a:avLst/>
          </a:prstGeom>
          <a:noFill/>
        </p:spPr>
        <p:txBody>
          <a:bodyPr wrap="square" rtlCol="0">
            <a:spAutoFit/>
          </a:bodyPr>
          <a:lstStyle/>
          <a:p>
            <a:r>
              <a:rPr lang="en-US" altLang="zh-CN" sz="2000" dirty="0" smtClean="0"/>
              <a:t>1. </a:t>
            </a:r>
            <a:r>
              <a:rPr lang="zh-CN" altLang="en-US" sz="2000" dirty="0" smtClean="0"/>
              <a:t>实验数据</a:t>
            </a:r>
            <a:endParaRPr lang="en-US" altLang="zh-CN" sz="2000" dirty="0" smtClean="0"/>
          </a:p>
          <a:p>
            <a:pPr lvl="0"/>
            <a:r>
              <a:rPr lang="en-US" altLang="zh-CN"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本实验</a:t>
            </a:r>
            <a:r>
              <a:rPr lang="zh-CN" altLang="zh-CN" dirty="0" smtClean="0">
                <a:latin typeface="Times New Roman" panose="02020603050405020304" pitchFamily="18" charset="0"/>
                <a:cs typeface="Times New Roman" panose="02020603050405020304" pitchFamily="18" charset="0"/>
              </a:rPr>
              <a:t>采用</a:t>
            </a:r>
            <a:r>
              <a:rPr lang="zh-CN" altLang="zh-CN" dirty="0">
                <a:latin typeface="Times New Roman" panose="02020603050405020304" pitchFamily="18" charset="0"/>
                <a:cs typeface="Times New Roman" panose="02020603050405020304" pitchFamily="18" charset="0"/>
              </a:rPr>
              <a:t>了斯坦福大学提供的</a:t>
            </a:r>
            <a:r>
              <a:rPr lang="en-US" altLang="zh-CN" dirty="0">
                <a:latin typeface="Times New Roman" panose="02020603050405020304" pitchFamily="18" charset="0"/>
                <a:cs typeface="Times New Roman" panose="02020603050405020304" pitchFamily="18" charset="0"/>
              </a:rPr>
              <a:t>Live </a:t>
            </a:r>
            <a:r>
              <a:rPr lang="en-US" altLang="zh-CN" dirty="0" smtClean="0">
                <a:latin typeface="Times New Roman" panose="02020603050405020304" pitchFamily="18" charset="0"/>
                <a:cs typeface="Times New Roman" panose="02020603050405020304" pitchFamily="18" charset="0"/>
              </a:rPr>
              <a:t>Journal</a:t>
            </a:r>
            <a:r>
              <a:rPr lang="en-US" altLang="zh-CN" baseline="30000" dirty="0" smtClean="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的社交数据作为实验</a:t>
            </a:r>
            <a:r>
              <a:rPr lang="zh-CN" altLang="en-US" dirty="0" smtClean="0">
                <a:latin typeface="Times New Roman" panose="02020603050405020304" pitchFamily="18" charset="0"/>
                <a:cs typeface="Times New Roman" panose="02020603050405020304" pitchFamily="18" charset="0"/>
              </a:rPr>
              <a:t>数据，</a:t>
            </a:r>
            <a:r>
              <a:rPr lang="zh-CN" altLang="en-US" dirty="0">
                <a:latin typeface="Times New Roman" panose="02020603050405020304" pitchFamily="18" charset="0"/>
                <a:cs typeface="Times New Roman" panose="02020603050405020304" pitchFamily="18" charset="0"/>
              </a:rPr>
              <a:t>总共约有</a:t>
            </a:r>
            <a:r>
              <a:rPr lang="en-US" altLang="zh-CN" dirty="0">
                <a:latin typeface="Times New Roman" panose="02020603050405020304" pitchFamily="18" charset="0"/>
                <a:cs typeface="Times New Roman" panose="02020603050405020304" pitchFamily="18" charset="0"/>
              </a:rPr>
              <a:t>480</a:t>
            </a:r>
            <a:r>
              <a:rPr lang="zh-CN" altLang="en-US" dirty="0">
                <a:latin typeface="Times New Roman" panose="02020603050405020304" pitchFamily="18" charset="0"/>
                <a:cs typeface="Times New Roman" panose="02020603050405020304" pitchFamily="18" charset="0"/>
              </a:rPr>
              <a:t>万个顶点，</a:t>
            </a:r>
            <a:r>
              <a:rPr lang="en-US" altLang="zh-CN" dirty="0">
                <a:latin typeface="Times New Roman" panose="02020603050405020304" pitchFamily="18" charset="0"/>
                <a:cs typeface="Times New Roman" panose="02020603050405020304" pitchFamily="18" charset="0"/>
              </a:rPr>
              <a:t>6900</a:t>
            </a:r>
            <a:r>
              <a:rPr lang="zh-CN" altLang="en-US" dirty="0">
                <a:latin typeface="Times New Roman" panose="02020603050405020304" pitchFamily="18" charset="0"/>
                <a:cs typeface="Times New Roman" panose="02020603050405020304" pitchFamily="18" charset="0"/>
              </a:rPr>
              <a:t>万条边</a:t>
            </a:r>
            <a:r>
              <a:rPr lang="zh-CN" altLang="en-US" dirty="0" smtClean="0">
                <a:latin typeface="Times New Roman" panose="02020603050405020304" pitchFamily="18" charset="0"/>
                <a:cs typeface="Times New Roman" panose="02020603050405020304" pitchFamily="18" charset="0"/>
              </a:rPr>
              <a:t>；</a:t>
            </a:r>
            <a:endParaRPr lang="zh-CN" altLang="en-US" sz="2800" dirty="0">
              <a:latin typeface="Arial" panose="020B0604020202020204" pitchFamily="34" charset="0"/>
            </a:endParaRPr>
          </a:p>
          <a:p>
            <a:pPr marL="342900" indent="-342900">
              <a:buAutoNum type="arabicPeriod"/>
            </a:pPr>
            <a:endParaRPr lang="en-US" altLang="zh-CN" dirty="0" smtClean="0"/>
          </a:p>
          <a:p>
            <a:pPr marL="342900" indent="-342900">
              <a:buAutoNum type="arabicPeriod"/>
            </a:pPr>
            <a:endParaRPr lang="zh-CN" altLang="en-US" dirty="0"/>
          </a:p>
        </p:txBody>
      </p:sp>
      <p:sp>
        <p:nvSpPr>
          <p:cNvPr id="25" name="文本框 24"/>
          <p:cNvSpPr txBox="1"/>
          <p:nvPr/>
        </p:nvSpPr>
        <p:spPr>
          <a:xfrm>
            <a:off x="764491" y="2223086"/>
            <a:ext cx="7615018" cy="954107"/>
          </a:xfrm>
          <a:prstGeom prst="rect">
            <a:avLst/>
          </a:prstGeom>
          <a:noFill/>
        </p:spPr>
        <p:txBody>
          <a:bodyPr wrap="square" rtlCol="0">
            <a:spAutoFit/>
          </a:bodyPr>
          <a:lstStyle/>
          <a:p>
            <a:r>
              <a:rPr lang="en-US" altLang="zh-CN" sz="2000" dirty="0" smtClean="0"/>
              <a:t>2. </a:t>
            </a:r>
            <a:r>
              <a:rPr lang="zh-CN" altLang="en-US" sz="2000" dirty="0" smtClean="0"/>
              <a:t>实验环境</a:t>
            </a:r>
            <a:endParaRPr lang="en-US" altLang="zh-CN" sz="2000" dirty="0" smtClean="0"/>
          </a:p>
          <a:p>
            <a:pPr lvl="0"/>
            <a:r>
              <a:rPr lang="en-US" altLang="zh-CN" dirty="0" smtClean="0"/>
              <a:t>        </a:t>
            </a:r>
            <a:r>
              <a:rPr lang="zh-CN" altLang="en-US" dirty="0" smtClean="0"/>
              <a:t>本</a:t>
            </a:r>
            <a:r>
              <a:rPr lang="zh-CN" altLang="zh-CN" dirty="0" smtClean="0"/>
              <a:t>实验</a:t>
            </a:r>
            <a:r>
              <a:rPr lang="zh-CN" altLang="zh-CN" dirty="0"/>
              <a:t>在由</a:t>
            </a:r>
            <a:r>
              <a:rPr lang="en-US" altLang="zh-CN" dirty="0"/>
              <a:t>10</a:t>
            </a:r>
            <a:r>
              <a:rPr lang="zh-CN" altLang="zh-CN" dirty="0"/>
              <a:t>台计算机构成的集群上运行</a:t>
            </a:r>
            <a:r>
              <a:rPr lang="zh-CN" altLang="zh-CN" dirty="0" smtClean="0"/>
              <a:t>。</a:t>
            </a:r>
            <a:r>
              <a:rPr lang="zh-CN" altLang="en-US" dirty="0"/>
              <a:t>每</a:t>
            </a:r>
            <a:r>
              <a:rPr lang="zh-CN" altLang="en-US" dirty="0" smtClean="0"/>
              <a:t>台计算机的配置如下表所示：</a:t>
            </a:r>
            <a:endParaRPr lang="zh-CN" altLang="en-US" dirty="0"/>
          </a:p>
        </p:txBody>
      </p:sp>
      <p:sp>
        <p:nvSpPr>
          <p:cNvPr id="13" name="矩形 12"/>
          <p:cNvSpPr/>
          <p:nvPr/>
        </p:nvSpPr>
        <p:spPr>
          <a:xfrm>
            <a:off x="764491" y="5883779"/>
            <a:ext cx="2470100" cy="340991"/>
          </a:xfrm>
          <a:prstGeom prst="rect">
            <a:avLst/>
          </a:prstGeom>
        </p:spPr>
        <p:txBody>
          <a:bodyPr wrap="none">
            <a:spAutoFit/>
          </a:bodyPr>
          <a:lstStyle/>
          <a:p>
            <a:pPr lvl="0" algn="just">
              <a:lnSpc>
                <a:spcPct val="125000"/>
              </a:lnSpc>
              <a:spcAft>
                <a:spcPts val="0"/>
              </a:spcAft>
            </a:pPr>
            <a:r>
              <a:rPr lang="en-US" altLang="zh-CN" sz="1400" kern="100" dirty="0" smtClean="0">
                <a:latin typeface="Times New Roman" panose="02020603050405020304" pitchFamily="18" charset="0"/>
                <a:ea typeface="等线" panose="02010600030101010101" pitchFamily="2" charset="-122"/>
                <a:cs typeface="Times New Roman" panose="02020603050405020304" pitchFamily="18" charset="0"/>
              </a:rPr>
              <a:t>[1] http</a:t>
            </a:r>
            <a:r>
              <a:rPr lang="en-US" altLang="zh-CN" sz="1400" kern="100" dirty="0">
                <a:latin typeface="Times New Roman" panose="02020603050405020304" pitchFamily="18" charset="0"/>
                <a:ea typeface="等线" panose="02010600030101010101" pitchFamily="2" charset="-122"/>
                <a:cs typeface="Times New Roman" panose="02020603050405020304" pitchFamily="18" charset="0"/>
              </a:rPr>
              <a:t>://www.livejournal.com/</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73326858"/>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流程图: 联系 20"/>
          <p:cNvSpPr/>
          <p:nvPr/>
        </p:nvSpPr>
        <p:spPr>
          <a:xfrm>
            <a:off x="4080439" y="2429332"/>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实验</a:t>
            </a:r>
            <a:endParaRPr lang="en-US" altLang="zh-CN" sz="1350" dirty="0">
              <a:ln w="0"/>
              <a:solidFill>
                <a:schemeClr val="tx1"/>
              </a:solidFill>
              <a:effectLst>
                <a:outerShdw blurRad="38100" dist="19050" dir="2700000" algn="tl" rotWithShape="0">
                  <a:schemeClr val="dk1">
                    <a:alpha val="40000"/>
                  </a:schemeClr>
                </a:outerShdw>
              </a:effectLst>
            </a:endParaRPr>
          </a:p>
          <a:p>
            <a:pPr algn="ctr"/>
            <a:r>
              <a:rPr lang="zh-CN" altLang="en-US" sz="1350" dirty="0">
                <a:ln w="0"/>
                <a:solidFill>
                  <a:schemeClr val="tx1"/>
                </a:solidFill>
                <a:effectLst>
                  <a:outerShdw blurRad="38100" dist="19050" dir="2700000" algn="tl" rotWithShape="0">
                    <a:schemeClr val="dk1">
                      <a:alpha val="40000"/>
                    </a:schemeClr>
                  </a:outerShdw>
                </a:effectLst>
              </a:rPr>
              <a:t>指标</a:t>
            </a:r>
          </a:p>
        </p:txBody>
      </p:sp>
      <p:sp>
        <p:nvSpPr>
          <p:cNvPr id="22" name="流程图: 联系 21"/>
          <p:cNvSpPr/>
          <p:nvPr/>
        </p:nvSpPr>
        <p:spPr>
          <a:xfrm>
            <a:off x="4785290" y="1966976"/>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实时性</a:t>
            </a:r>
          </a:p>
        </p:txBody>
      </p:sp>
      <p:sp>
        <p:nvSpPr>
          <p:cNvPr id="23" name="流程图: 联系 22"/>
          <p:cNvSpPr/>
          <p:nvPr/>
        </p:nvSpPr>
        <p:spPr>
          <a:xfrm>
            <a:off x="4080438" y="3264701"/>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smtClean="0">
                <a:ln w="0"/>
                <a:solidFill>
                  <a:schemeClr val="tx1"/>
                </a:solidFill>
                <a:effectLst>
                  <a:outerShdw blurRad="38100" dist="19050" dir="2700000" algn="tl" rotWithShape="0">
                    <a:schemeClr val="dk1">
                      <a:alpha val="40000"/>
                    </a:schemeClr>
                  </a:outerShdw>
                </a:effectLst>
              </a:rPr>
              <a:t>更新冲突概率</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24" name="流程图: 联系 23"/>
          <p:cNvSpPr/>
          <p:nvPr/>
        </p:nvSpPr>
        <p:spPr>
          <a:xfrm>
            <a:off x="3350520" y="1966976"/>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正确性</a:t>
            </a:r>
          </a:p>
        </p:txBody>
      </p:sp>
      <p:sp>
        <p:nvSpPr>
          <p:cNvPr id="26" name="文本框 25"/>
          <p:cNvSpPr txBox="1"/>
          <p:nvPr/>
        </p:nvSpPr>
        <p:spPr>
          <a:xfrm>
            <a:off x="1210567" y="1554394"/>
            <a:ext cx="2203451" cy="923330"/>
          </a:xfrm>
          <a:prstGeom prst="rect">
            <a:avLst/>
          </a:prstGeom>
          <a:noFill/>
        </p:spPr>
        <p:txBody>
          <a:bodyPr wrap="square" rtlCol="0">
            <a:spAutoFit/>
          </a:bodyPr>
          <a:lstStyle/>
          <a:p>
            <a:r>
              <a:rPr lang="zh-CN" altLang="en-US" dirty="0"/>
              <a:t>系统的算法是正确的，运算的</a:t>
            </a:r>
            <a:r>
              <a:rPr lang="zh-CN" altLang="en-US" dirty="0" smtClean="0"/>
              <a:t>结果正确率在</a:t>
            </a:r>
            <a:r>
              <a:rPr lang="en-US" altLang="zh-CN" dirty="0" smtClean="0"/>
              <a:t>95%</a:t>
            </a:r>
            <a:r>
              <a:rPr lang="zh-CN" altLang="en-US" dirty="0" smtClean="0"/>
              <a:t>以上。</a:t>
            </a:r>
            <a:endParaRPr lang="zh-CN" altLang="en-US" dirty="0"/>
          </a:p>
        </p:txBody>
      </p:sp>
      <p:sp>
        <p:nvSpPr>
          <p:cNvPr id="27" name="文本框 26"/>
          <p:cNvSpPr txBox="1"/>
          <p:nvPr/>
        </p:nvSpPr>
        <p:spPr>
          <a:xfrm>
            <a:off x="5979172" y="1554394"/>
            <a:ext cx="2295108" cy="923330"/>
          </a:xfrm>
          <a:prstGeom prst="rect">
            <a:avLst/>
          </a:prstGeom>
          <a:noFill/>
        </p:spPr>
        <p:txBody>
          <a:bodyPr wrap="square" rtlCol="0">
            <a:spAutoFit/>
          </a:bodyPr>
          <a:lstStyle/>
          <a:p>
            <a:r>
              <a:rPr lang="zh-CN" altLang="en-US" dirty="0"/>
              <a:t>算法能够在执行过程中，实时反馈计算结果，延迟</a:t>
            </a:r>
            <a:r>
              <a:rPr lang="zh-CN" altLang="en-US" dirty="0" smtClean="0"/>
              <a:t>在</a:t>
            </a:r>
            <a:r>
              <a:rPr lang="en-US" altLang="zh-CN" dirty="0" smtClean="0"/>
              <a:t>20ms</a:t>
            </a:r>
            <a:r>
              <a:rPr lang="zh-CN" altLang="en-US" dirty="0"/>
              <a:t>以内</a:t>
            </a:r>
            <a:r>
              <a:rPr lang="zh-CN" altLang="en-US" dirty="0" smtClean="0"/>
              <a:t>。</a:t>
            </a:r>
            <a:endParaRPr lang="zh-CN" altLang="en-US" dirty="0"/>
          </a:p>
        </p:txBody>
      </p:sp>
      <p:sp>
        <p:nvSpPr>
          <p:cNvPr id="28" name="文本框 27"/>
          <p:cNvSpPr txBox="1"/>
          <p:nvPr/>
        </p:nvSpPr>
        <p:spPr>
          <a:xfrm>
            <a:off x="3822811" y="4305289"/>
            <a:ext cx="1948543" cy="923330"/>
          </a:xfrm>
          <a:prstGeom prst="rect">
            <a:avLst/>
          </a:prstGeom>
          <a:noFill/>
        </p:spPr>
        <p:txBody>
          <a:bodyPr wrap="square" rtlCol="0">
            <a:spAutoFit/>
          </a:bodyPr>
          <a:lstStyle/>
          <a:p>
            <a:r>
              <a:rPr lang="zh-CN" altLang="en-US" dirty="0" smtClean="0"/>
              <a:t>多个计算节点之间发生更新冲突的概率</a:t>
            </a:r>
            <a:r>
              <a:rPr lang="en-US" altLang="zh-CN" dirty="0" smtClean="0"/>
              <a:t>&lt;10%</a:t>
            </a:r>
            <a:r>
              <a:rPr lang="zh-CN" altLang="en-US" dirty="0" smtClean="0"/>
              <a:t>。</a:t>
            </a:r>
            <a:endParaRPr lang="zh-CN" altLang="en-US" dirty="0"/>
          </a:p>
        </p:txBody>
      </p:sp>
      <p:cxnSp>
        <p:nvCxnSpPr>
          <p:cNvPr id="30" name="直接连接符 29"/>
          <p:cNvCxnSpPr/>
          <p:nvPr/>
        </p:nvCxnSpPr>
        <p:spPr>
          <a:xfrm flipH="1">
            <a:off x="1269533" y="2464157"/>
            <a:ext cx="2068283" cy="9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22" idx="6"/>
          </p:cNvCxnSpPr>
          <p:nvPr/>
        </p:nvCxnSpPr>
        <p:spPr>
          <a:xfrm flipH="1">
            <a:off x="5819433" y="2464157"/>
            <a:ext cx="1987550" cy="9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3586498" y="5182764"/>
            <a:ext cx="200433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五、实验验证</a:t>
            </a:r>
            <a:r>
              <a:rPr lang="en-US" altLang="zh-CN" sz="4000" dirty="0" smtClean="0"/>
              <a:t>-</a:t>
            </a:r>
            <a:r>
              <a:rPr lang="zh-CN" altLang="en-US" sz="1900" dirty="0" smtClean="0"/>
              <a:t>实验目标</a:t>
            </a:r>
            <a:endParaRPr lang="zh-CN" altLang="en-US" sz="19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35</a:t>
            </a:fld>
            <a:endParaRPr lang="zh-CN" altLang="en-US"/>
          </a:p>
        </p:txBody>
      </p:sp>
      <p:sp>
        <p:nvSpPr>
          <p:cNvPr id="4" name="日期占位符 3"/>
          <p:cNvSpPr>
            <a:spLocks noGrp="1"/>
          </p:cNvSpPr>
          <p:nvPr>
            <p:ph type="dt" sz="half" idx="10"/>
          </p:nvPr>
        </p:nvSpPr>
        <p:spPr/>
        <p:txBody>
          <a:bodyPr/>
          <a:lstStyle/>
          <a:p>
            <a:fld id="{DD46ACE4-DE31-4824-A81F-3E16D3F467AB}" type="datetime1">
              <a:rPr lang="zh-CN" altLang="en-US" smtClean="0"/>
              <a:t>2017/5/24</a:t>
            </a:fld>
            <a:endParaRPr lang="zh-CN" altLang="en-US"/>
          </a:p>
        </p:txBody>
      </p:sp>
      <p:sp>
        <p:nvSpPr>
          <p:cNvPr id="5" name="页脚占位符 4"/>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3996347024"/>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3438641" y="5512161"/>
                <a:ext cx="4909705"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1−</m:t>
                          </m:r>
                          <m:f>
                            <m:fPr>
                              <m:ctrlPr>
                                <a:rPr lang="zh-CN" altLang="zh-CN" i="1">
                                  <a:latin typeface="Cambria Math" panose="02040503050406030204" pitchFamily="18" charset="0"/>
                                </a:rPr>
                              </m:ctrlPr>
                            </m:fPr>
                            <m:num>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𝑇𝐶</m:t>
                                      </m:r>
                                    </m:e>
                                    <m:sub>
                                      <m:r>
                                        <a:rPr lang="en-US" altLang="zh-CN" i="1">
                                          <a:latin typeface="Cambria Math" panose="02040503050406030204" pitchFamily="18" charset="0"/>
                                        </a:rPr>
                                        <m:t>𝑐𝑎𝑙𝑐𝑢𝑙𝑎𝑡𝑒</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𝑇𝐶</m:t>
                                      </m:r>
                                    </m:e>
                                    <m:sub>
                                      <m:r>
                                        <a:rPr lang="en-US" altLang="zh-CN" i="1">
                                          <a:latin typeface="Cambria Math" panose="02040503050406030204" pitchFamily="18" charset="0"/>
                                        </a:rPr>
                                        <m:t>𝑟𝑒𝑎𝑙</m:t>
                                      </m:r>
                                    </m:sub>
                                  </m:sSub>
                                </m:e>
                              </m:d>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𝑇𝐶</m:t>
                                  </m:r>
                                </m:e>
                                <m:sub>
                                  <m:r>
                                    <a:rPr lang="en-US" altLang="zh-CN" i="1">
                                      <a:latin typeface="Cambria Math" panose="02040503050406030204" pitchFamily="18" charset="0"/>
                                    </a:rPr>
                                    <m:t>𝑟𝑒𝑎𝑙</m:t>
                                  </m:r>
                                </m:sub>
                              </m:sSub>
                            </m:den>
                          </m:f>
                        </m:e>
                      </m:d>
                      <m:r>
                        <a:rPr lang="en-US" altLang="zh-CN" i="1">
                          <a:latin typeface="Cambria Math" panose="02040503050406030204" pitchFamily="18" charset="0"/>
                        </a:rPr>
                        <m:t>∗100%</m:t>
                      </m:r>
                    </m:oMath>
                  </m:oMathPara>
                </a14:m>
                <a:endParaRPr lang="en-US" altLang="zh-CN" dirty="0">
                  <a:latin typeface="Calibri" panose="020F0502020204030204" pitchFamily="34" charset="0"/>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3438641" y="5512161"/>
                <a:ext cx="4909705" cy="714683"/>
              </a:xfrm>
              <a:prstGeom prst="rect">
                <a:avLst/>
              </a:prstGeom>
              <a:blipFill rotWithShape="0">
                <a:blip r:embed="rId3"/>
                <a:stretch>
                  <a:fillRect/>
                </a:stretch>
              </a:blipFill>
            </p:spPr>
            <p:txBody>
              <a:bodyPr/>
              <a:lstStyle/>
              <a:p>
                <a:r>
                  <a:rPr lang="zh-CN" altLang="en-US">
                    <a:noFill/>
                  </a:rPr>
                  <a:t> </a:t>
                </a:r>
              </a:p>
            </p:txBody>
          </p:sp>
        </mc:Fallback>
      </mc:AlternateContent>
      <p:graphicFrame>
        <p:nvGraphicFramePr>
          <p:cNvPr id="18" name="图表 17"/>
          <p:cNvGraphicFramePr>
            <a:graphicFrameLocks/>
          </p:cNvGraphicFramePr>
          <p:nvPr>
            <p:extLst>
              <p:ext uri="{D42A27DB-BD31-4B8C-83A1-F6EECF244321}">
                <p14:modId xmlns:p14="http://schemas.microsoft.com/office/powerpoint/2010/main" val="1079394730"/>
              </p:ext>
            </p:extLst>
          </p:nvPr>
        </p:nvGraphicFramePr>
        <p:xfrm>
          <a:off x="1904999" y="1037231"/>
          <a:ext cx="5334001" cy="3217333"/>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5" name="矩形 4"/>
              <p:cNvSpPr/>
              <p:nvPr/>
            </p:nvSpPr>
            <p:spPr>
              <a:xfrm>
                <a:off x="1099272" y="5531237"/>
                <a:ext cx="2175596" cy="6765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𝑃</m:t>
                      </m:r>
                      <m:r>
                        <a:rPr lang="zh-CN" altLang="en-US" i="0">
                          <a:latin typeface="Cambria Math" panose="02040503050406030204" pitchFamily="18" charset="0"/>
                        </a:rPr>
                        <m:t>=</m:t>
                      </m:r>
                      <m:f>
                        <m:fPr>
                          <m:ctrlPr>
                            <a:rPr lang="zh-CN" altLang="en-US" i="1">
                              <a:latin typeface="Cambria Math" panose="02040503050406030204" pitchFamily="18" charset="0"/>
                            </a:rPr>
                          </m:ctrlPr>
                        </m:fPr>
                        <m:num>
                          <m:nary>
                            <m:naryPr>
                              <m:chr m:val="∑"/>
                              <m:subHide m:val="on"/>
                              <m:supHide m:val="on"/>
                              <m:ctrlPr>
                                <a:rPr lang="zh-CN" altLang="en-US" i="1">
                                  <a:latin typeface="Cambria Math" panose="02040503050406030204" pitchFamily="18" charset="0"/>
                                </a:rPr>
                              </m:ctrlPr>
                            </m:naryPr>
                            <m:sub/>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𝑔</m:t>
                                  </m:r>
                                  <m:r>
                                    <a:rPr lang="zh-CN" altLang="en-US" i="0">
                                      <a:latin typeface="Cambria Math" panose="02040503050406030204" pitchFamily="18" charset="0"/>
                                    </a:rPr>
                                    <m:t>(</m:t>
                                  </m:r>
                                  <m:r>
                                    <a:rPr lang="zh-CN" altLang="en-US" i="1">
                                      <a:latin typeface="Cambria Math" panose="02040503050406030204" pitchFamily="18" charset="0"/>
                                    </a:rPr>
                                    <m:t>𝑣</m:t>
                                  </m:r>
                                </m:e>
                              </m:d>
                            </m:e>
                          </m:nary>
                        </m:num>
                        <m:den>
                          <m:r>
                            <a:rPr lang="zh-CN" altLang="en-US" i="0">
                              <a:latin typeface="Cambria Math" panose="02040503050406030204" pitchFamily="18" charset="0"/>
                            </a:rPr>
                            <m:t>|</m:t>
                          </m:r>
                          <m:r>
                            <a:rPr lang="zh-CN" altLang="en-US" i="1">
                              <a:latin typeface="Cambria Math" panose="02040503050406030204" pitchFamily="18" charset="0"/>
                            </a:rPr>
                            <m:t>𝑉</m:t>
                          </m:r>
                          <m:r>
                            <a:rPr lang="zh-CN" altLang="en-US" i="0">
                              <a:latin typeface="Cambria Math" panose="02040503050406030204" pitchFamily="18" charset="0"/>
                            </a:rPr>
                            <m:t>|</m:t>
                          </m:r>
                        </m:den>
                      </m:f>
                      <m:r>
                        <a:rPr lang="zh-CN" altLang="en-US" i="0">
                          <a:latin typeface="Cambria Math" panose="02040503050406030204" pitchFamily="18" charset="0"/>
                        </a:rPr>
                        <m:t>∗100%</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099272" y="5531237"/>
                <a:ext cx="2175596" cy="676532"/>
              </a:xfrm>
              <a:prstGeom prst="rect">
                <a:avLst/>
              </a:prstGeom>
              <a:blipFill rotWithShape="0">
                <a:blip r:embed="rId5"/>
                <a:stretch>
                  <a:fillRect/>
                </a:stretch>
              </a:blipFill>
            </p:spPr>
            <p:txBody>
              <a:bodyPr/>
              <a:lstStyle/>
              <a:p>
                <a:r>
                  <a:rPr lang="zh-CN" altLang="en-US">
                    <a:noFill/>
                  </a:rPr>
                  <a:t> </a:t>
                </a:r>
              </a:p>
            </p:txBody>
          </p:sp>
        </mc:Fallback>
      </mc:AlternateContent>
      <p:sp>
        <p:nvSpPr>
          <p:cNvPr id="8"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五、实验验证</a:t>
            </a:r>
            <a:r>
              <a:rPr lang="en-US" altLang="zh-CN" sz="4000" dirty="0" smtClean="0"/>
              <a:t>-</a:t>
            </a:r>
            <a:r>
              <a:rPr lang="zh-CN" altLang="en-US" sz="1900" dirty="0" smtClean="0"/>
              <a:t>正确性</a:t>
            </a:r>
            <a:endParaRPr lang="zh-CN" altLang="en-US" sz="1900" dirty="0"/>
          </a:p>
        </p:txBody>
      </p:sp>
      <p:sp>
        <p:nvSpPr>
          <p:cNvPr id="7" name="灯片编号占位符 6"/>
          <p:cNvSpPr>
            <a:spLocks noGrp="1"/>
          </p:cNvSpPr>
          <p:nvPr>
            <p:ph type="sldNum" sz="quarter" idx="12"/>
          </p:nvPr>
        </p:nvSpPr>
        <p:spPr/>
        <p:txBody>
          <a:bodyPr/>
          <a:lstStyle/>
          <a:p>
            <a:fld id="{E230242E-06C9-4CD7-A6BF-CB41FEC954E9}" type="slidenum">
              <a:rPr lang="zh-CN" altLang="en-US" smtClean="0"/>
              <a:t>36</a:t>
            </a:fld>
            <a:endParaRPr lang="zh-CN" altLang="en-US"/>
          </a:p>
        </p:txBody>
      </p:sp>
      <p:sp>
        <p:nvSpPr>
          <p:cNvPr id="9" name="日期占位符 8"/>
          <p:cNvSpPr>
            <a:spLocks noGrp="1"/>
          </p:cNvSpPr>
          <p:nvPr>
            <p:ph type="dt" sz="half" idx="10"/>
          </p:nvPr>
        </p:nvSpPr>
        <p:spPr/>
        <p:txBody>
          <a:bodyPr/>
          <a:lstStyle/>
          <a:p>
            <a:fld id="{29422756-D6A6-40FF-97E3-D6362AE547FC}" type="datetime1">
              <a:rPr lang="zh-CN" altLang="en-US" smtClean="0"/>
              <a:t>2017/5/24</a:t>
            </a:fld>
            <a:endParaRPr lang="zh-CN" altLang="en-US"/>
          </a:p>
        </p:txBody>
      </p:sp>
      <p:sp>
        <p:nvSpPr>
          <p:cNvPr id="10" name="页脚占位符 9"/>
          <p:cNvSpPr>
            <a:spLocks noGrp="1"/>
          </p:cNvSpPr>
          <p:nvPr>
            <p:ph type="ftr" sz="quarter" idx="11"/>
          </p:nvPr>
        </p:nvSpPr>
        <p:spPr/>
        <p:txBody>
          <a:bodyPr/>
          <a:lstStyle/>
          <a:p>
            <a:r>
              <a:rPr lang="zh-CN" altLang="en-US" smtClean="0"/>
              <a:t>中国科学院软件研究所</a:t>
            </a:r>
            <a:endParaRPr lang="zh-CN" altLang="en-US"/>
          </a:p>
        </p:txBody>
      </p:sp>
      <p:sp>
        <p:nvSpPr>
          <p:cNvPr id="12" name="圆角矩形标注 11"/>
          <p:cNvSpPr/>
          <p:nvPr/>
        </p:nvSpPr>
        <p:spPr>
          <a:xfrm>
            <a:off x="539750" y="4270581"/>
            <a:ext cx="7994650" cy="968910"/>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lang="zh-CN" altLang="en-US" dirty="0"/>
              <a:t>在不同数据</a:t>
            </a:r>
            <a:r>
              <a:rPr lang="zh-CN" altLang="en-US" dirty="0" smtClean="0"/>
              <a:t>规模不同</a:t>
            </a:r>
            <a:r>
              <a:rPr lang="zh-CN" altLang="en-US" dirty="0"/>
              <a:t>并发度下算法的正确率仍然保持</a:t>
            </a:r>
            <a:r>
              <a:rPr lang="en-US" altLang="zh-CN" dirty="0"/>
              <a:t>100</a:t>
            </a:r>
            <a:r>
              <a:rPr lang="en-US" altLang="zh-CN" dirty="0" smtClean="0"/>
              <a:t>%</a:t>
            </a:r>
          </a:p>
          <a:p>
            <a:pPr marL="285750" indent="-285750">
              <a:buFont typeface="Wingdings" panose="05000000000000000000" pitchFamily="2" charset="2"/>
              <a:buChar char="ü"/>
            </a:pPr>
            <a:r>
              <a:rPr lang="zh-CN" altLang="en-US" dirty="0" smtClean="0"/>
              <a:t>在算法满足三个特性基础上，采用分布式细粒度锁能够保证计算结果正确</a:t>
            </a:r>
            <a:endParaRPr lang="en-US" altLang="zh-CN" dirty="0" smtClean="0"/>
          </a:p>
        </p:txBody>
      </p:sp>
    </p:spTree>
    <p:extLst>
      <p:ext uri="{BB962C8B-B14F-4D97-AF65-F5344CB8AC3E}">
        <p14:creationId xmlns:p14="http://schemas.microsoft.com/office/powerpoint/2010/main" val="989760506"/>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5" name="图表 4"/>
          <p:cNvGraphicFramePr>
            <a:graphicFrameLocks/>
          </p:cNvGraphicFramePr>
          <p:nvPr>
            <p:extLst>
              <p:ext uri="{D42A27DB-BD31-4B8C-83A1-F6EECF244321}">
                <p14:modId xmlns:p14="http://schemas.microsoft.com/office/powerpoint/2010/main" val="488128652"/>
              </p:ext>
            </p:extLst>
          </p:nvPr>
        </p:nvGraphicFramePr>
        <p:xfrm>
          <a:off x="399886" y="4080932"/>
          <a:ext cx="4222914" cy="26017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956324741"/>
              </p:ext>
            </p:extLst>
          </p:nvPr>
        </p:nvGraphicFramePr>
        <p:xfrm>
          <a:off x="399886" y="1469461"/>
          <a:ext cx="4222914" cy="24538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a:graphicFrameLocks/>
          </p:cNvGraphicFramePr>
          <p:nvPr>
            <p:extLst>
              <p:ext uri="{D42A27DB-BD31-4B8C-83A1-F6EECF244321}">
                <p14:modId xmlns:p14="http://schemas.microsoft.com/office/powerpoint/2010/main" val="965977068"/>
              </p:ext>
            </p:extLst>
          </p:nvPr>
        </p:nvGraphicFramePr>
        <p:xfrm>
          <a:off x="4622800" y="1485661"/>
          <a:ext cx="4182533" cy="24214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p:cNvGraphicFramePr>
            <a:graphicFrameLocks/>
          </p:cNvGraphicFramePr>
          <p:nvPr>
            <p:extLst>
              <p:ext uri="{D42A27DB-BD31-4B8C-83A1-F6EECF244321}">
                <p14:modId xmlns:p14="http://schemas.microsoft.com/office/powerpoint/2010/main" val="1113680748"/>
              </p:ext>
            </p:extLst>
          </p:nvPr>
        </p:nvGraphicFramePr>
        <p:xfrm>
          <a:off x="4857391" y="4092302"/>
          <a:ext cx="4226560" cy="2320386"/>
        </p:xfrm>
        <a:graphic>
          <a:graphicData uri="http://schemas.openxmlformats.org/drawingml/2006/chart">
            <c:chart xmlns:c="http://schemas.openxmlformats.org/drawingml/2006/chart" xmlns:r="http://schemas.openxmlformats.org/officeDocument/2006/relationships" r:id="rId6"/>
          </a:graphicData>
        </a:graphic>
      </p:graphicFrame>
      <p:sp>
        <p:nvSpPr>
          <p:cNvPr id="10" name="圆角矩形标注 9"/>
          <p:cNvSpPr/>
          <p:nvPr/>
        </p:nvSpPr>
        <p:spPr>
          <a:xfrm>
            <a:off x="4857391" y="256393"/>
            <a:ext cx="4117928" cy="1049866"/>
          </a:xfrm>
          <a:prstGeom prst="wedgeRoundRectCallout">
            <a:avLst>
              <a:gd name="adj1" fmla="val -50370"/>
              <a:gd name="adj2" fmla="val 65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zh-CN" altLang="en-US" b="1" dirty="0" smtClean="0"/>
              <a:t>响应时间</a:t>
            </a:r>
            <a:r>
              <a:rPr lang="zh-CN" altLang="en-US" dirty="0" smtClean="0"/>
              <a:t>是指新增一条图数据进入系统到系统计算完毕这条图数据的影响所需的时间</a:t>
            </a:r>
            <a:endParaRPr lang="zh-CN" altLang="en-US" dirty="0"/>
          </a:p>
        </p:txBody>
      </p:sp>
      <p:sp>
        <p:nvSpPr>
          <p:cNvPr id="11"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五、实验验证</a:t>
            </a:r>
            <a:r>
              <a:rPr lang="en-US" altLang="zh-CN" sz="4000" dirty="0" smtClean="0"/>
              <a:t>-</a:t>
            </a:r>
            <a:r>
              <a:rPr lang="zh-CN" altLang="en-US" sz="1900" dirty="0" smtClean="0"/>
              <a:t>实时性</a:t>
            </a:r>
            <a:endParaRPr lang="zh-CN" altLang="en-US" sz="1900" dirty="0"/>
          </a:p>
        </p:txBody>
      </p:sp>
      <p:sp>
        <p:nvSpPr>
          <p:cNvPr id="7" name="灯片编号占位符 6"/>
          <p:cNvSpPr>
            <a:spLocks noGrp="1"/>
          </p:cNvSpPr>
          <p:nvPr>
            <p:ph type="sldNum" sz="quarter" idx="12"/>
          </p:nvPr>
        </p:nvSpPr>
        <p:spPr/>
        <p:txBody>
          <a:bodyPr/>
          <a:lstStyle/>
          <a:p>
            <a:fld id="{E230242E-06C9-4CD7-A6BF-CB41FEC954E9}" type="slidenum">
              <a:rPr lang="zh-CN" altLang="en-US" smtClean="0"/>
              <a:t>37</a:t>
            </a:fld>
            <a:endParaRPr lang="zh-CN" altLang="en-US"/>
          </a:p>
        </p:txBody>
      </p:sp>
      <p:sp>
        <p:nvSpPr>
          <p:cNvPr id="12" name="日期占位符 11"/>
          <p:cNvSpPr>
            <a:spLocks noGrp="1"/>
          </p:cNvSpPr>
          <p:nvPr>
            <p:ph type="dt" sz="half" idx="10"/>
          </p:nvPr>
        </p:nvSpPr>
        <p:spPr/>
        <p:txBody>
          <a:bodyPr/>
          <a:lstStyle/>
          <a:p>
            <a:fld id="{1C8EBE81-4F91-4942-BEC0-CAE1C7FAD478}" type="datetime1">
              <a:rPr lang="zh-CN" altLang="en-US" smtClean="0"/>
              <a:t>2017/5/24</a:t>
            </a:fld>
            <a:endParaRPr lang="zh-CN" altLang="en-US"/>
          </a:p>
        </p:txBody>
      </p:sp>
      <p:sp>
        <p:nvSpPr>
          <p:cNvPr id="13" name="页脚占位符 12"/>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3983101727"/>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7" name="图表 6"/>
          <p:cNvGraphicFramePr>
            <a:graphicFrameLocks/>
          </p:cNvGraphicFramePr>
          <p:nvPr>
            <p:extLst>
              <p:ext uri="{D42A27DB-BD31-4B8C-83A1-F6EECF244321}">
                <p14:modId xmlns:p14="http://schemas.microsoft.com/office/powerpoint/2010/main" val="3500947789"/>
              </p:ext>
            </p:extLst>
          </p:nvPr>
        </p:nvGraphicFramePr>
        <p:xfrm>
          <a:off x="349086" y="888787"/>
          <a:ext cx="4222914" cy="24899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3692753967"/>
              </p:ext>
            </p:extLst>
          </p:nvPr>
        </p:nvGraphicFramePr>
        <p:xfrm>
          <a:off x="4752405" y="888787"/>
          <a:ext cx="4222261" cy="24899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a:graphicFrameLocks/>
          </p:cNvGraphicFramePr>
          <p:nvPr>
            <p:extLst>
              <p:ext uri="{D42A27DB-BD31-4B8C-83A1-F6EECF244321}">
                <p14:modId xmlns:p14="http://schemas.microsoft.com/office/powerpoint/2010/main" val="2297033082"/>
              </p:ext>
            </p:extLst>
          </p:nvPr>
        </p:nvGraphicFramePr>
        <p:xfrm>
          <a:off x="4797444" y="3448352"/>
          <a:ext cx="4141893" cy="24683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图表 11"/>
          <p:cNvGraphicFramePr>
            <a:graphicFrameLocks/>
          </p:cNvGraphicFramePr>
          <p:nvPr>
            <p:extLst>
              <p:ext uri="{D42A27DB-BD31-4B8C-83A1-F6EECF244321}">
                <p14:modId xmlns:p14="http://schemas.microsoft.com/office/powerpoint/2010/main" val="3595817003"/>
              </p:ext>
            </p:extLst>
          </p:nvPr>
        </p:nvGraphicFramePr>
        <p:xfrm>
          <a:off x="349086" y="3448352"/>
          <a:ext cx="4222914" cy="2468356"/>
        </p:xfrm>
        <a:graphic>
          <a:graphicData uri="http://schemas.openxmlformats.org/drawingml/2006/chart">
            <c:chart xmlns:c="http://schemas.openxmlformats.org/drawingml/2006/chart" xmlns:r="http://schemas.openxmlformats.org/officeDocument/2006/relationships" r:id="rId6"/>
          </a:graphicData>
        </a:graphic>
      </p:graphicFrame>
      <p:sp>
        <p:nvSpPr>
          <p:cNvPr id="13"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五、实验验证</a:t>
            </a:r>
            <a:r>
              <a:rPr lang="en-US" altLang="zh-CN" sz="4000" dirty="0" smtClean="0"/>
              <a:t>-</a:t>
            </a:r>
            <a:r>
              <a:rPr lang="zh-CN" altLang="en-US" sz="1900" dirty="0" smtClean="0"/>
              <a:t>实时性</a:t>
            </a:r>
            <a:endParaRPr lang="zh-CN" altLang="en-US" sz="1900" dirty="0"/>
          </a:p>
        </p:txBody>
      </p:sp>
      <p:sp>
        <p:nvSpPr>
          <p:cNvPr id="6" name="灯片编号占位符 5"/>
          <p:cNvSpPr>
            <a:spLocks noGrp="1"/>
          </p:cNvSpPr>
          <p:nvPr>
            <p:ph type="sldNum" sz="quarter" idx="12"/>
          </p:nvPr>
        </p:nvSpPr>
        <p:spPr/>
        <p:txBody>
          <a:bodyPr/>
          <a:lstStyle/>
          <a:p>
            <a:fld id="{E230242E-06C9-4CD7-A6BF-CB41FEC954E9}" type="slidenum">
              <a:rPr lang="zh-CN" altLang="en-US" smtClean="0"/>
              <a:t>38</a:t>
            </a:fld>
            <a:endParaRPr lang="zh-CN" altLang="en-US"/>
          </a:p>
        </p:txBody>
      </p:sp>
      <p:sp>
        <p:nvSpPr>
          <p:cNvPr id="8" name="日期占位符 7"/>
          <p:cNvSpPr>
            <a:spLocks noGrp="1"/>
          </p:cNvSpPr>
          <p:nvPr>
            <p:ph type="dt" sz="half" idx="10"/>
          </p:nvPr>
        </p:nvSpPr>
        <p:spPr/>
        <p:txBody>
          <a:bodyPr/>
          <a:lstStyle/>
          <a:p>
            <a:fld id="{6DBADBBF-FA8C-40B2-8DD1-16A27F0EBDC8}" type="datetime1">
              <a:rPr lang="zh-CN" altLang="en-US" smtClean="0"/>
              <a:t>2017/5/24</a:t>
            </a:fld>
            <a:endParaRPr lang="zh-CN" altLang="en-US"/>
          </a:p>
        </p:txBody>
      </p:sp>
      <p:sp>
        <p:nvSpPr>
          <p:cNvPr id="9" name="页脚占位符 8"/>
          <p:cNvSpPr>
            <a:spLocks noGrp="1"/>
          </p:cNvSpPr>
          <p:nvPr>
            <p:ph type="ftr" sz="quarter" idx="11"/>
          </p:nvPr>
        </p:nvSpPr>
        <p:spPr/>
        <p:txBody>
          <a:bodyPr/>
          <a:lstStyle/>
          <a:p>
            <a:r>
              <a:rPr lang="zh-CN" altLang="en-US" smtClean="0"/>
              <a:t>中国科学院软件研究所</a:t>
            </a:r>
            <a:endParaRPr lang="zh-CN" altLang="en-US"/>
          </a:p>
        </p:txBody>
      </p:sp>
      <p:sp>
        <p:nvSpPr>
          <p:cNvPr id="14" name="圆角矩形标注 13"/>
          <p:cNvSpPr/>
          <p:nvPr/>
        </p:nvSpPr>
        <p:spPr>
          <a:xfrm>
            <a:off x="416683" y="5836062"/>
            <a:ext cx="8310634" cy="807621"/>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lgn="just">
              <a:buFont typeface="Wingdings" panose="05000000000000000000" pitchFamily="2" charset="2"/>
              <a:buChar char="ü"/>
            </a:pPr>
            <a:r>
              <a:rPr lang="en-US" altLang="zh-CN" dirty="0" smtClean="0"/>
              <a:t>90</a:t>
            </a:r>
            <a:r>
              <a:rPr lang="en-US" altLang="zh-CN" dirty="0"/>
              <a:t>%</a:t>
            </a:r>
            <a:r>
              <a:rPr lang="zh-CN" altLang="en-US" dirty="0"/>
              <a:t>请求在</a:t>
            </a:r>
            <a:r>
              <a:rPr lang="en-US" altLang="zh-CN" dirty="0"/>
              <a:t>12ms</a:t>
            </a:r>
            <a:r>
              <a:rPr lang="zh-CN" altLang="en-US" dirty="0"/>
              <a:t>内得到</a:t>
            </a:r>
            <a:r>
              <a:rPr lang="zh-CN" altLang="en-US" dirty="0" smtClean="0"/>
              <a:t>响应，且响应时间分布符合长尾效应</a:t>
            </a:r>
            <a:endParaRPr lang="en-US" altLang="zh-CN" dirty="0" smtClean="0"/>
          </a:p>
          <a:p>
            <a:pPr marL="285750" indent="-285750" algn="just">
              <a:buFont typeface="Wingdings" panose="05000000000000000000" pitchFamily="2" charset="2"/>
              <a:buChar char="ü"/>
            </a:pPr>
            <a:r>
              <a:rPr lang="zh-CN" altLang="en-US" dirty="0" smtClean="0"/>
              <a:t>平均响应时间 </a:t>
            </a:r>
            <a:r>
              <a:rPr lang="en-US" altLang="zh-CN" dirty="0" smtClean="0"/>
              <a:t>DD &lt; TC &lt; SSSP &lt;</a:t>
            </a:r>
            <a:r>
              <a:rPr lang="zh-CN" altLang="en-US" dirty="0"/>
              <a:t> </a:t>
            </a:r>
            <a:r>
              <a:rPr lang="en-US" altLang="zh-CN" dirty="0" smtClean="0"/>
              <a:t>PR</a:t>
            </a:r>
            <a:r>
              <a:rPr lang="zh-CN" altLang="en-US" dirty="0" smtClean="0"/>
              <a:t>，与增量数据影响范围呈正比</a:t>
            </a:r>
            <a:endParaRPr lang="zh-CN" altLang="en-US" dirty="0"/>
          </a:p>
        </p:txBody>
      </p:sp>
    </p:spTree>
    <p:extLst>
      <p:ext uri="{BB962C8B-B14F-4D97-AF65-F5344CB8AC3E}">
        <p14:creationId xmlns:p14="http://schemas.microsoft.com/office/powerpoint/2010/main" val="2019141458"/>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2106118333"/>
              </p:ext>
            </p:extLst>
          </p:nvPr>
        </p:nvGraphicFramePr>
        <p:xfrm>
          <a:off x="1947333" y="1285133"/>
          <a:ext cx="5249333" cy="3242733"/>
        </p:xfrm>
        <a:graphic>
          <a:graphicData uri="http://schemas.openxmlformats.org/drawingml/2006/chart">
            <c:chart xmlns:c="http://schemas.openxmlformats.org/drawingml/2006/chart" xmlns:r="http://schemas.openxmlformats.org/officeDocument/2006/relationships" r:id="rId3"/>
          </a:graphicData>
        </a:graphic>
      </p:graphicFrame>
      <p:sp>
        <p:nvSpPr>
          <p:cNvPr id="7"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五、实验验证</a:t>
            </a:r>
            <a:r>
              <a:rPr lang="en-US" altLang="zh-CN" sz="4000" dirty="0" smtClean="0"/>
              <a:t>-</a:t>
            </a:r>
            <a:r>
              <a:rPr lang="zh-CN" altLang="en-US" sz="1900" dirty="0" smtClean="0"/>
              <a:t>更新冲突概率</a:t>
            </a:r>
            <a:endParaRPr lang="zh-CN" altLang="en-US" sz="1900" dirty="0"/>
          </a:p>
        </p:txBody>
      </p:sp>
      <p:sp>
        <p:nvSpPr>
          <p:cNvPr id="6" name="灯片编号占位符 5"/>
          <p:cNvSpPr>
            <a:spLocks noGrp="1"/>
          </p:cNvSpPr>
          <p:nvPr>
            <p:ph type="sldNum" sz="quarter" idx="12"/>
          </p:nvPr>
        </p:nvSpPr>
        <p:spPr/>
        <p:txBody>
          <a:bodyPr/>
          <a:lstStyle/>
          <a:p>
            <a:fld id="{E230242E-06C9-4CD7-A6BF-CB41FEC954E9}" type="slidenum">
              <a:rPr lang="zh-CN" altLang="en-US" smtClean="0"/>
              <a:t>39</a:t>
            </a:fld>
            <a:endParaRPr lang="zh-CN" altLang="en-US"/>
          </a:p>
        </p:txBody>
      </p:sp>
      <p:sp>
        <p:nvSpPr>
          <p:cNvPr id="8" name="日期占位符 7"/>
          <p:cNvSpPr>
            <a:spLocks noGrp="1"/>
          </p:cNvSpPr>
          <p:nvPr>
            <p:ph type="dt" sz="half" idx="10"/>
          </p:nvPr>
        </p:nvSpPr>
        <p:spPr/>
        <p:txBody>
          <a:bodyPr/>
          <a:lstStyle/>
          <a:p>
            <a:fld id="{0001B81E-AC4D-4F55-B990-7460E261BF2F}" type="datetime1">
              <a:rPr lang="zh-CN" altLang="en-US" smtClean="0"/>
              <a:t>2017/5/24</a:t>
            </a:fld>
            <a:endParaRPr lang="zh-CN" altLang="en-US"/>
          </a:p>
        </p:txBody>
      </p:sp>
      <p:sp>
        <p:nvSpPr>
          <p:cNvPr id="10" name="页脚占位符 9"/>
          <p:cNvSpPr>
            <a:spLocks noGrp="1"/>
          </p:cNvSpPr>
          <p:nvPr>
            <p:ph type="ftr" sz="quarter" idx="11"/>
          </p:nvPr>
        </p:nvSpPr>
        <p:spPr/>
        <p:txBody>
          <a:bodyPr/>
          <a:lstStyle/>
          <a:p>
            <a:r>
              <a:rPr lang="zh-CN" altLang="en-US" smtClean="0"/>
              <a:t>中国科学院软件研究所</a:t>
            </a:r>
            <a:endParaRPr lang="zh-CN" altLang="en-US"/>
          </a:p>
        </p:txBody>
      </p:sp>
      <p:sp>
        <p:nvSpPr>
          <p:cNvPr id="11" name="圆角矩形标注 10"/>
          <p:cNvSpPr/>
          <p:nvPr/>
        </p:nvSpPr>
        <p:spPr>
          <a:xfrm>
            <a:off x="698500" y="4616137"/>
            <a:ext cx="7443480" cy="1135471"/>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85750" indent="-285750">
              <a:buFont typeface="Wingdings" panose="05000000000000000000" pitchFamily="2" charset="2"/>
              <a:buChar char="ü"/>
            </a:pPr>
            <a:r>
              <a:rPr lang="zh-CN" altLang="en-US" dirty="0" smtClean="0"/>
              <a:t>任意</a:t>
            </a:r>
            <a:r>
              <a:rPr lang="zh-CN" altLang="en-US" dirty="0"/>
              <a:t>两个计算节点的更新冲突概率</a:t>
            </a:r>
            <a:r>
              <a:rPr lang="en-US" altLang="zh-CN" dirty="0"/>
              <a:t>&lt;3%</a:t>
            </a:r>
            <a:r>
              <a:rPr lang="zh-CN" altLang="en-US" dirty="0"/>
              <a:t>。</a:t>
            </a:r>
          </a:p>
          <a:p>
            <a:pPr marL="285750" indent="-285750" algn="just">
              <a:buFont typeface="Wingdings" panose="05000000000000000000" pitchFamily="2" charset="2"/>
              <a:buChar char="ü"/>
            </a:pPr>
            <a:r>
              <a:rPr lang="zh-CN" altLang="en-US" dirty="0" smtClean="0"/>
              <a:t>更新冲突概率有</a:t>
            </a:r>
            <a:r>
              <a:rPr lang="en-US" altLang="zh-CN" dirty="0" smtClean="0"/>
              <a:t>TC &lt; SSSP &lt;</a:t>
            </a:r>
            <a:r>
              <a:rPr lang="en-US" altLang="zh-CN" dirty="0"/>
              <a:t> DD &lt;</a:t>
            </a:r>
            <a:r>
              <a:rPr lang="zh-CN" altLang="en-US" dirty="0" smtClean="0"/>
              <a:t> </a:t>
            </a:r>
            <a:r>
              <a:rPr lang="en-US" altLang="zh-CN" dirty="0" smtClean="0"/>
              <a:t>PR</a:t>
            </a:r>
            <a:r>
              <a:rPr lang="zh-CN" altLang="en-US" dirty="0" smtClean="0"/>
              <a:t>，大致与增量</a:t>
            </a:r>
            <a:r>
              <a:rPr lang="zh-CN" altLang="en-US" dirty="0"/>
              <a:t>数据影响范围呈正</a:t>
            </a:r>
            <a:r>
              <a:rPr lang="zh-CN" altLang="en-US" dirty="0" smtClean="0"/>
              <a:t>比</a:t>
            </a:r>
            <a:endParaRPr lang="zh-CN" altLang="en-US" dirty="0"/>
          </a:p>
        </p:txBody>
      </p:sp>
      <p:sp>
        <p:nvSpPr>
          <p:cNvPr id="12" name="圆角矩形标注 11"/>
          <p:cNvSpPr/>
          <p:nvPr/>
        </p:nvSpPr>
        <p:spPr>
          <a:xfrm>
            <a:off x="5384799" y="256393"/>
            <a:ext cx="3590519" cy="1049866"/>
          </a:xfrm>
          <a:prstGeom prst="wedgeRoundRectCallout">
            <a:avLst>
              <a:gd name="adj1" fmla="val -50370"/>
              <a:gd name="adj2" fmla="val 65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zh-CN" altLang="en-US" b="1" dirty="0" smtClean="0"/>
              <a:t>更新冲突</a:t>
            </a:r>
            <a:r>
              <a:rPr lang="zh-CN" altLang="en-US" dirty="0" smtClean="0"/>
              <a:t>是指任意两个计算节点同时更新同一个顶点状态。</a:t>
            </a:r>
            <a:endParaRPr lang="zh-CN" altLang="en-US" dirty="0"/>
          </a:p>
        </p:txBody>
      </p:sp>
    </p:spTree>
    <p:extLst>
      <p:ext uri="{BB962C8B-B14F-4D97-AF65-F5344CB8AC3E}">
        <p14:creationId xmlns:p14="http://schemas.microsoft.com/office/powerpoint/2010/main" val="2305455833"/>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824715" y="2003589"/>
            <a:ext cx="1494065" cy="461665"/>
          </a:xfrm>
          <a:prstGeom prst="rect">
            <a:avLst/>
          </a:prstGeom>
          <a:noFill/>
        </p:spPr>
        <p:txBody>
          <a:bodyPr wrap="square" rtlCol="0">
            <a:spAutoFit/>
          </a:bodyPr>
          <a:lstStyle/>
          <a:p>
            <a:r>
              <a:rPr lang="en-US" altLang="zh-CN" sz="2400" dirty="0"/>
              <a:t>BSP</a:t>
            </a:r>
            <a:r>
              <a:rPr lang="zh-CN" altLang="en-US" sz="2400" dirty="0"/>
              <a:t>模型</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256" y="3019887"/>
            <a:ext cx="2743200" cy="827881"/>
          </a:xfrm>
          <a:prstGeom prst="rect">
            <a:avLst/>
          </a:prstGeom>
        </p:spPr>
      </p:pic>
      <p:pic>
        <p:nvPicPr>
          <p:cNvPr id="28" name="图片 27"/>
          <p:cNvPicPr>
            <a:picLocks noChangeAspect="1"/>
          </p:cNvPicPr>
          <p:nvPr/>
        </p:nvPicPr>
        <p:blipFill>
          <a:blip r:embed="rId5"/>
          <a:stretch>
            <a:fillRect/>
          </a:stretch>
        </p:blipFill>
        <p:spPr>
          <a:xfrm>
            <a:off x="5606312" y="1430850"/>
            <a:ext cx="2732144" cy="803572"/>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5668156" y="4433421"/>
            <a:ext cx="2743200" cy="796018"/>
          </a:xfrm>
          <a:prstGeom prst="rect">
            <a:avLst/>
          </a:prstGeom>
        </p:spPr>
      </p:pic>
      <p:sp>
        <p:nvSpPr>
          <p:cNvPr id="30" name="右箭头 29"/>
          <p:cNvSpPr/>
          <p:nvPr/>
        </p:nvSpPr>
        <p:spPr>
          <a:xfrm>
            <a:off x="4327580" y="3027257"/>
            <a:ext cx="1053194" cy="82051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048" y="2636680"/>
            <a:ext cx="4259397" cy="2115405"/>
          </a:xfrm>
          <a:prstGeom prst="rect">
            <a:avLst/>
          </a:prstGeom>
        </p:spPr>
      </p:pic>
      <p:sp>
        <p:nvSpPr>
          <p:cNvPr id="3" name="圆角矩形标注 2"/>
          <p:cNvSpPr/>
          <p:nvPr/>
        </p:nvSpPr>
        <p:spPr>
          <a:xfrm>
            <a:off x="3125337" y="1869743"/>
            <a:ext cx="2480975" cy="744785"/>
          </a:xfrm>
          <a:prstGeom prst="wedgeRoundRectCallout">
            <a:avLst>
              <a:gd name="adj1" fmla="val -37321"/>
              <a:gd name="adj2" fmla="val 6710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just"/>
            <a:r>
              <a:rPr lang="zh-CN" altLang="en-US" sz="1600" dirty="0"/>
              <a:t>当图中增加一条边，</a:t>
            </a:r>
            <a:r>
              <a:rPr lang="en-US" altLang="zh-CN" sz="1600" dirty="0"/>
              <a:t>BSP</a:t>
            </a:r>
            <a:r>
              <a:rPr lang="zh-CN" altLang="en-US" sz="1600" dirty="0"/>
              <a:t>模型该如何进行处理呢？</a:t>
            </a:r>
          </a:p>
        </p:txBody>
      </p:sp>
      <p:sp>
        <p:nvSpPr>
          <p:cNvPr id="11" name="标题 1"/>
          <p:cNvSpPr>
            <a:spLocks noGrp="1"/>
          </p:cNvSpPr>
          <p:nvPr>
            <p:ph type="title"/>
          </p:nvPr>
        </p:nvSpPr>
        <p:spPr>
          <a:xfrm>
            <a:off x="162497" y="274408"/>
            <a:ext cx="7886700" cy="649326"/>
          </a:xfrm>
        </p:spPr>
        <p:txBody>
          <a:bodyPr>
            <a:normAutofit fontScale="90000"/>
          </a:bodyPr>
          <a:lstStyle/>
          <a:p>
            <a:r>
              <a:rPr lang="zh-CN" altLang="en-US" sz="4000" dirty="0"/>
              <a:t>一、研究背景与相关</a:t>
            </a:r>
            <a:r>
              <a:rPr lang="zh-CN" altLang="en-US" sz="4000" dirty="0" smtClean="0"/>
              <a:t>工作</a:t>
            </a:r>
            <a:r>
              <a:rPr lang="en-US" altLang="zh-CN" dirty="0" smtClean="0"/>
              <a:t>-</a:t>
            </a:r>
            <a:r>
              <a:rPr lang="zh-CN" altLang="en-US" sz="2100" dirty="0" smtClean="0"/>
              <a:t>批处理模型</a:t>
            </a:r>
            <a:endParaRPr lang="zh-CN" altLang="en-US" sz="2100" dirty="0"/>
          </a:p>
        </p:txBody>
      </p:sp>
      <p:sp>
        <p:nvSpPr>
          <p:cNvPr id="4" name="灯片编号占位符 3"/>
          <p:cNvSpPr>
            <a:spLocks noGrp="1"/>
          </p:cNvSpPr>
          <p:nvPr>
            <p:ph type="sldNum" sz="quarter" idx="12"/>
          </p:nvPr>
        </p:nvSpPr>
        <p:spPr/>
        <p:txBody>
          <a:bodyPr/>
          <a:lstStyle/>
          <a:p>
            <a:fld id="{E230242E-06C9-4CD7-A6BF-CB41FEC954E9}" type="slidenum">
              <a:rPr lang="zh-CN" altLang="en-US" smtClean="0"/>
              <a:t>4</a:t>
            </a:fld>
            <a:endParaRPr lang="zh-CN" altLang="en-US"/>
          </a:p>
        </p:txBody>
      </p:sp>
      <p:sp>
        <p:nvSpPr>
          <p:cNvPr id="5" name="日期占位符 4"/>
          <p:cNvSpPr>
            <a:spLocks noGrp="1"/>
          </p:cNvSpPr>
          <p:nvPr>
            <p:ph type="dt" sz="half" idx="10"/>
          </p:nvPr>
        </p:nvSpPr>
        <p:spPr/>
        <p:txBody>
          <a:bodyPr/>
          <a:lstStyle/>
          <a:p>
            <a:fld id="{53441B1D-5E1E-44F9-8981-CA4FD6F9AAAE}" type="datetime1">
              <a:rPr lang="zh-CN" altLang="en-US" smtClean="0"/>
              <a:t>2017/5/24</a:t>
            </a:fld>
            <a:endParaRPr lang="zh-CN" altLang="en-US"/>
          </a:p>
        </p:txBody>
      </p:sp>
      <p:sp>
        <p:nvSpPr>
          <p:cNvPr id="6" name="页脚占位符 5"/>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1690896290"/>
      </p:ext>
    </p:extLst>
  </p:cSld>
  <p:clrMapOvr>
    <a:masterClrMapping/>
  </p:clrMapOvr>
  <mc:AlternateContent xmlns:mc="http://schemas.openxmlformats.org/markup-compatibility/2006" xmlns:p14="http://schemas.microsoft.com/office/powerpoint/2010/main">
    <mc:Choice Requires="p14">
      <p:transition spd="slow" p14:dur="2000" advTm="45684"/>
    </mc:Choice>
    <mc:Fallback xmlns="">
      <p:transition spd="slow" advTm="45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55568" y="4661647"/>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文本框 3"/>
          <p:cNvSpPr txBox="1"/>
          <p:nvPr/>
        </p:nvSpPr>
        <p:spPr>
          <a:xfrm>
            <a:off x="1092200" y="1493736"/>
            <a:ext cx="6959600" cy="1200329"/>
          </a:xfrm>
          <a:prstGeom prst="rect">
            <a:avLst/>
          </a:prstGeom>
          <a:noFill/>
        </p:spPr>
        <p:txBody>
          <a:bodyPr wrap="square" rtlCol="0">
            <a:spAutoFit/>
          </a:bodyPr>
          <a:lstStyle/>
          <a:p>
            <a:pPr marL="342900" indent="-342900">
              <a:buAutoNum type="arabicPeriod"/>
            </a:pPr>
            <a:r>
              <a:rPr lang="zh-CN" altLang="en-US" dirty="0" smtClean="0"/>
              <a:t>抽象出了流式场景下典型的</a:t>
            </a:r>
            <a:r>
              <a:rPr lang="en-US" altLang="zh-CN" dirty="0" smtClean="0"/>
              <a:t>4</a:t>
            </a:r>
            <a:r>
              <a:rPr lang="zh-CN" altLang="en-US" dirty="0" smtClean="0"/>
              <a:t>个算法的特征；</a:t>
            </a:r>
            <a:endParaRPr lang="en-US" altLang="zh-CN" dirty="0" smtClean="0"/>
          </a:p>
          <a:p>
            <a:pPr marL="342900" indent="-342900">
              <a:buAutoNum type="arabicPeriod"/>
            </a:pPr>
            <a:r>
              <a:rPr lang="zh-CN" altLang="en-US" dirty="0" smtClean="0"/>
              <a:t>基于该特征构建了基于状态更新传播的流式图计算模型；</a:t>
            </a:r>
            <a:endParaRPr lang="en-US" altLang="zh-CN" dirty="0" smtClean="0"/>
          </a:p>
          <a:p>
            <a:pPr marL="342900" indent="-342900">
              <a:buAutoNum type="arabicPeriod"/>
            </a:pPr>
            <a:r>
              <a:rPr lang="zh-CN" altLang="en-US" dirty="0" smtClean="0"/>
              <a:t>设计并实现了基于该模型的系统</a:t>
            </a:r>
            <a:r>
              <a:rPr lang="en-US" altLang="zh-CN" dirty="0" smtClean="0"/>
              <a:t>GraphFlow</a:t>
            </a:r>
            <a:r>
              <a:rPr lang="zh-CN" altLang="en-US" dirty="0" smtClean="0"/>
              <a:t>，并对系统进行了正确性、实时性和更新冲突概率检测。</a:t>
            </a:r>
            <a:endParaRPr lang="zh-CN" altLang="en-US" dirty="0"/>
          </a:p>
        </p:txBody>
      </p:sp>
      <p:sp>
        <p:nvSpPr>
          <p:cNvPr id="5" name="文本框 4"/>
          <p:cNvSpPr txBox="1"/>
          <p:nvPr/>
        </p:nvSpPr>
        <p:spPr>
          <a:xfrm>
            <a:off x="699371" y="1118132"/>
            <a:ext cx="1193800" cy="400110"/>
          </a:xfrm>
          <a:prstGeom prst="rect">
            <a:avLst/>
          </a:prstGeom>
          <a:noFill/>
        </p:spPr>
        <p:txBody>
          <a:bodyPr wrap="square" rtlCol="0">
            <a:spAutoFit/>
          </a:bodyPr>
          <a:lstStyle/>
          <a:p>
            <a:r>
              <a:rPr lang="zh-CN" altLang="en-US" sz="2000" b="1" dirty="0" smtClean="0"/>
              <a:t>总结</a:t>
            </a:r>
            <a:r>
              <a:rPr lang="zh-CN" altLang="en-US" sz="2000" dirty="0" smtClean="0"/>
              <a:t>：</a:t>
            </a:r>
            <a:endParaRPr lang="zh-CN" altLang="en-US" sz="2000" dirty="0"/>
          </a:p>
        </p:txBody>
      </p:sp>
      <p:sp>
        <p:nvSpPr>
          <p:cNvPr id="6" name="文本框 5"/>
          <p:cNvSpPr txBox="1"/>
          <p:nvPr/>
        </p:nvSpPr>
        <p:spPr>
          <a:xfrm>
            <a:off x="658668" y="3174124"/>
            <a:ext cx="2027382" cy="400110"/>
          </a:xfrm>
          <a:prstGeom prst="rect">
            <a:avLst/>
          </a:prstGeom>
          <a:noFill/>
        </p:spPr>
        <p:txBody>
          <a:bodyPr wrap="square" rtlCol="0">
            <a:spAutoFit/>
          </a:bodyPr>
          <a:lstStyle/>
          <a:p>
            <a:r>
              <a:rPr lang="zh-CN" altLang="en-US" sz="2000" b="1" dirty="0" smtClean="0"/>
              <a:t>下一步工作</a:t>
            </a:r>
            <a:r>
              <a:rPr lang="zh-CN" altLang="en-US" sz="2000" dirty="0" smtClean="0"/>
              <a:t>：</a:t>
            </a:r>
            <a:endParaRPr lang="zh-CN" altLang="en-US" sz="2000" dirty="0"/>
          </a:p>
        </p:txBody>
      </p:sp>
      <p:sp>
        <p:nvSpPr>
          <p:cNvPr id="7" name="文本框 6"/>
          <p:cNvSpPr txBox="1"/>
          <p:nvPr/>
        </p:nvSpPr>
        <p:spPr>
          <a:xfrm>
            <a:off x="889000" y="3571614"/>
            <a:ext cx="7162800" cy="2308324"/>
          </a:xfrm>
          <a:prstGeom prst="rect">
            <a:avLst/>
          </a:prstGeom>
          <a:noFill/>
        </p:spPr>
        <p:txBody>
          <a:bodyPr wrap="square" rtlCol="0">
            <a:spAutoFit/>
          </a:bodyPr>
          <a:lstStyle/>
          <a:p>
            <a:pPr marL="342900" indent="-342900">
              <a:buAutoNum type="arabicPeriod"/>
            </a:pPr>
            <a:r>
              <a:rPr lang="zh-CN" altLang="en-US" dirty="0" smtClean="0"/>
              <a:t>模型方向</a:t>
            </a:r>
            <a:endParaRPr lang="en-US" altLang="zh-CN" dirty="0" smtClean="0">
              <a:sym typeface="Wingdings" panose="05000000000000000000" pitchFamily="2" charset="2"/>
            </a:endParaRPr>
          </a:p>
          <a:p>
            <a:r>
              <a:rPr lang="zh-CN" altLang="en-US" dirty="0" smtClean="0">
                <a:sym typeface="Wingdings" panose="05000000000000000000" pitchFamily="2" charset="2"/>
              </a:rPr>
              <a:t>（</a:t>
            </a:r>
            <a:r>
              <a:rPr lang="en-US" altLang="zh-CN" dirty="0" smtClean="0">
                <a:sym typeface="Wingdings" panose="05000000000000000000" pitchFamily="2" charset="2"/>
              </a:rPr>
              <a:t>a</a:t>
            </a:r>
            <a:r>
              <a:rPr lang="zh-CN" altLang="en-US" dirty="0" smtClean="0">
                <a:sym typeface="Wingdings" panose="05000000000000000000" pitchFamily="2" charset="2"/>
              </a:rPr>
              <a:t>）</a:t>
            </a:r>
            <a:r>
              <a:rPr lang="zh-CN" altLang="en-US" dirty="0" smtClean="0"/>
              <a:t>通过分析流式场景下更多的图算法，进一步对模型进行完善；</a:t>
            </a:r>
            <a:endParaRPr lang="en-US" altLang="zh-CN" dirty="0" smtClean="0"/>
          </a:p>
          <a:p>
            <a:r>
              <a:rPr lang="zh-CN" altLang="en-US" dirty="0" smtClean="0"/>
              <a:t>（</a:t>
            </a:r>
            <a:r>
              <a:rPr lang="en-US" altLang="zh-CN" dirty="0" smtClean="0"/>
              <a:t>b</a:t>
            </a:r>
            <a:r>
              <a:rPr lang="zh-CN" altLang="en-US" dirty="0" smtClean="0"/>
              <a:t>）研究边流增加和删除这两种同时更新的方式；</a:t>
            </a:r>
            <a:endParaRPr lang="en-US" altLang="zh-CN" dirty="0" smtClean="0"/>
          </a:p>
          <a:p>
            <a:r>
              <a:rPr lang="en-US" altLang="zh-CN" dirty="0" smtClean="0"/>
              <a:t>2. </a:t>
            </a:r>
            <a:r>
              <a:rPr lang="zh-CN" altLang="en-US" dirty="0" smtClean="0"/>
              <a:t>算法方向</a:t>
            </a:r>
            <a:endParaRPr lang="en-US" altLang="zh-CN" dirty="0" smtClean="0"/>
          </a:p>
          <a:p>
            <a:r>
              <a:rPr lang="zh-CN" altLang="en-US" dirty="0" smtClean="0"/>
              <a:t>（</a:t>
            </a:r>
            <a:r>
              <a:rPr lang="en-US" altLang="zh-CN" dirty="0" smtClean="0"/>
              <a:t>a</a:t>
            </a:r>
            <a:r>
              <a:rPr lang="zh-CN" altLang="en-US" dirty="0" smtClean="0"/>
              <a:t>）扩大算法的研究范围，设计并实现更多复合模型要求的算法；</a:t>
            </a:r>
            <a:endParaRPr lang="en-US" altLang="zh-CN" dirty="0" smtClean="0"/>
          </a:p>
          <a:p>
            <a:r>
              <a:rPr lang="zh-CN" altLang="en-US" dirty="0" smtClean="0"/>
              <a:t>（</a:t>
            </a:r>
            <a:r>
              <a:rPr lang="en-US" altLang="zh-CN" dirty="0" smtClean="0"/>
              <a:t>b</a:t>
            </a:r>
            <a:r>
              <a:rPr lang="zh-CN" altLang="en-US" dirty="0" smtClean="0"/>
              <a:t>）对于不满足模型要求的图算法，采用本文的研究方式，继续丰富和扩展模型</a:t>
            </a:r>
            <a:endParaRPr lang="en-US" altLang="zh-CN" dirty="0" smtClean="0"/>
          </a:p>
          <a:p>
            <a:pPr marL="342900" indent="-342900">
              <a:buAutoNum type="arabicPeriod"/>
            </a:pPr>
            <a:endParaRPr lang="zh-CN" altLang="en-US" dirty="0"/>
          </a:p>
        </p:txBody>
      </p:sp>
      <p:sp>
        <p:nvSpPr>
          <p:cNvPr id="12"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六、总结和下一步工作</a:t>
            </a:r>
            <a:endParaRPr lang="zh-CN" altLang="en-US" sz="1900" dirty="0"/>
          </a:p>
        </p:txBody>
      </p:sp>
      <p:sp>
        <p:nvSpPr>
          <p:cNvPr id="13" name="灯片编号占位符 12"/>
          <p:cNvSpPr>
            <a:spLocks noGrp="1"/>
          </p:cNvSpPr>
          <p:nvPr>
            <p:ph type="sldNum" sz="quarter" idx="12"/>
          </p:nvPr>
        </p:nvSpPr>
        <p:spPr/>
        <p:txBody>
          <a:bodyPr/>
          <a:lstStyle/>
          <a:p>
            <a:fld id="{E230242E-06C9-4CD7-A6BF-CB41FEC954E9}" type="slidenum">
              <a:rPr lang="zh-CN" altLang="en-US" smtClean="0"/>
              <a:t>40</a:t>
            </a:fld>
            <a:endParaRPr lang="zh-CN" altLang="en-US"/>
          </a:p>
        </p:txBody>
      </p:sp>
      <p:sp>
        <p:nvSpPr>
          <p:cNvPr id="14" name="日期占位符 13"/>
          <p:cNvSpPr>
            <a:spLocks noGrp="1"/>
          </p:cNvSpPr>
          <p:nvPr>
            <p:ph type="dt" sz="half" idx="10"/>
          </p:nvPr>
        </p:nvSpPr>
        <p:spPr/>
        <p:txBody>
          <a:bodyPr/>
          <a:lstStyle/>
          <a:p>
            <a:fld id="{7B763E3D-6ACE-41D0-BEEE-4E8E534824E2}" type="datetime1">
              <a:rPr lang="zh-CN" altLang="en-US" smtClean="0"/>
              <a:t>2017/5/24</a:t>
            </a:fld>
            <a:endParaRPr lang="zh-CN" altLang="en-US"/>
          </a:p>
        </p:txBody>
      </p:sp>
      <p:sp>
        <p:nvSpPr>
          <p:cNvPr id="15" name="页脚占位符 14"/>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4171373953"/>
      </p:ext>
    </p:extLst>
  </p:cSld>
  <p:clrMapOvr>
    <a:masterClrMapping/>
  </p:clrMapOvr>
  <mc:AlternateContent xmlns:mc="http://schemas.openxmlformats.org/markup-compatibility/2006" xmlns:p14="http://schemas.microsoft.com/office/powerpoint/2010/main">
    <mc:Choice Requires="p14">
      <p:transition spd="slow" p14:dur="2000" advTm="5006"/>
    </mc:Choice>
    <mc:Fallback xmlns="">
      <p:transition spd="slow" advTm="5006"/>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0DD783-C42D-4E47-8876-0A845A2BA196}" type="slidenum">
              <a:rPr lang="zh-CN" altLang="en-US" smtClean="0"/>
              <a:t>41</a:t>
            </a:fld>
            <a:endParaRPr lang="zh-CN" altLang="en-US"/>
          </a:p>
        </p:txBody>
      </p:sp>
      <p:sp>
        <p:nvSpPr>
          <p:cNvPr id="5" name="Rectangle 2"/>
          <p:cNvSpPr>
            <a:spLocks noChangeArrowheads="1"/>
          </p:cNvSpPr>
          <p:nvPr/>
        </p:nvSpPr>
        <p:spPr bwMode="auto">
          <a:xfrm>
            <a:off x="130630" y="167811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矩形 2"/>
          <p:cNvSpPr/>
          <p:nvPr/>
        </p:nvSpPr>
        <p:spPr>
          <a:xfrm>
            <a:off x="1037637" y="1245888"/>
            <a:ext cx="7011560" cy="3416320"/>
          </a:xfrm>
          <a:prstGeom prst="rect">
            <a:avLst/>
          </a:prstGeom>
        </p:spPr>
        <p:txBody>
          <a:bodyPr wrap="square">
            <a:spAutoFit/>
          </a:bodyPr>
          <a:lstStyle/>
          <a:p>
            <a:r>
              <a:rPr lang="zh-CN" altLang="en-US" b="1" dirty="0" smtClean="0"/>
              <a:t>• 华为项目</a:t>
            </a:r>
            <a:r>
              <a:rPr lang="en-US" altLang="zh-CN" b="1" dirty="0" smtClean="0"/>
              <a:t>2</a:t>
            </a:r>
            <a:r>
              <a:rPr lang="zh-CN" altLang="en-US" b="1" dirty="0" smtClean="0"/>
              <a:t>：流式图计算系统的研究（</a:t>
            </a:r>
            <a:r>
              <a:rPr lang="en-US" altLang="zh-CN" b="1" dirty="0" smtClean="0"/>
              <a:t>2016.10-</a:t>
            </a:r>
            <a:r>
              <a:rPr lang="zh-CN" altLang="en-US" b="1" dirty="0" smtClean="0"/>
              <a:t>至今）</a:t>
            </a:r>
            <a:endParaRPr lang="en-US" altLang="zh-CN" b="1" dirty="0" smtClean="0"/>
          </a:p>
          <a:p>
            <a:r>
              <a:rPr lang="en-US" altLang="zh-CN" dirty="0"/>
              <a:t> </a:t>
            </a:r>
            <a:r>
              <a:rPr lang="en-US" altLang="zh-CN" dirty="0" smtClean="0"/>
              <a:t>       </a:t>
            </a:r>
            <a:r>
              <a:rPr lang="zh-CN" altLang="en-US" dirty="0" smtClean="0"/>
              <a:t>流式图计算系统的可行性研究、系统设计、系统实现。</a:t>
            </a:r>
            <a:endParaRPr lang="en-US" altLang="zh-CN" dirty="0" smtClean="0"/>
          </a:p>
          <a:p>
            <a:endParaRPr lang="en-US" altLang="zh-CN" dirty="0" smtClean="0"/>
          </a:p>
          <a:p>
            <a:r>
              <a:rPr lang="zh-CN" altLang="en-US" b="1" dirty="0"/>
              <a:t>• 技术</a:t>
            </a:r>
            <a:r>
              <a:rPr lang="zh-CN" altLang="en-US" b="1" dirty="0" smtClean="0"/>
              <a:t>报告</a:t>
            </a:r>
            <a:endParaRPr lang="en-US" altLang="zh-CN" b="1" dirty="0" smtClean="0"/>
          </a:p>
          <a:p>
            <a:r>
              <a:rPr lang="en-US" altLang="zh-CN" dirty="0" smtClean="0"/>
              <a:t>        </a:t>
            </a:r>
            <a:r>
              <a:rPr lang="zh-CN" altLang="zh-CN" dirty="0" smtClean="0"/>
              <a:t>段世凯</a:t>
            </a:r>
            <a:r>
              <a:rPr lang="zh-CN" altLang="zh-CN" dirty="0"/>
              <a:t>，许利杰，王伟等，《</a:t>
            </a:r>
            <a:r>
              <a:rPr lang="en-US" altLang="zh-CN" dirty="0"/>
              <a:t>GraphFlow</a:t>
            </a:r>
            <a:r>
              <a:rPr lang="zh-CN" altLang="zh-CN" dirty="0"/>
              <a:t>：基于状态更新的流式图计算模型》，技术报告，中国科学院软件研究所，</a:t>
            </a:r>
            <a:r>
              <a:rPr lang="en-US" altLang="zh-CN" dirty="0" smtClean="0"/>
              <a:t>2017</a:t>
            </a:r>
          </a:p>
          <a:p>
            <a:endParaRPr lang="en-US" altLang="zh-CN" dirty="0" smtClean="0"/>
          </a:p>
          <a:p>
            <a:r>
              <a:rPr lang="zh-CN" altLang="en-US" b="1" dirty="0"/>
              <a:t>• 专利</a:t>
            </a:r>
            <a:endParaRPr lang="en-US" altLang="zh-CN" b="1" dirty="0"/>
          </a:p>
          <a:p>
            <a:r>
              <a:rPr lang="en-US" altLang="zh-CN" dirty="0" smtClean="0"/>
              <a:t>        </a:t>
            </a:r>
            <a:r>
              <a:rPr lang="zh-CN" altLang="zh-CN" dirty="0" smtClean="0"/>
              <a:t>段世凯</a:t>
            </a:r>
            <a:r>
              <a:rPr lang="zh-CN" altLang="zh-CN" dirty="0"/>
              <a:t>等，专利《一种基于混合存储的流式数据自适应持久化方法及系统》，</a:t>
            </a:r>
            <a:r>
              <a:rPr lang="en-US" altLang="zh-CN" dirty="0"/>
              <a:t>2016</a:t>
            </a:r>
            <a:r>
              <a:rPr lang="zh-CN" altLang="zh-CN" dirty="0"/>
              <a:t>年</a:t>
            </a:r>
            <a:endParaRPr lang="en-US" altLang="zh-CN" dirty="0" smtClean="0"/>
          </a:p>
          <a:p>
            <a:endParaRPr lang="en-US" altLang="zh-CN" dirty="0"/>
          </a:p>
          <a:p>
            <a:endParaRPr lang="zh-CN" altLang="en-US" dirty="0"/>
          </a:p>
        </p:txBody>
      </p:sp>
      <p:sp>
        <p:nvSpPr>
          <p:cNvPr id="7"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七、学术论文和研究成果</a:t>
            </a:r>
            <a:endParaRPr lang="zh-CN" altLang="en-US" sz="1900" dirty="0"/>
          </a:p>
        </p:txBody>
      </p:sp>
      <p:sp>
        <p:nvSpPr>
          <p:cNvPr id="2" name="日期占位符 1"/>
          <p:cNvSpPr>
            <a:spLocks noGrp="1"/>
          </p:cNvSpPr>
          <p:nvPr>
            <p:ph type="dt" sz="half" idx="10"/>
          </p:nvPr>
        </p:nvSpPr>
        <p:spPr/>
        <p:txBody>
          <a:bodyPr/>
          <a:lstStyle/>
          <a:p>
            <a:fld id="{9CB3DAB1-3681-45E2-B28D-92C2915207DF}" type="datetime1">
              <a:rPr lang="zh-CN" altLang="en-US" smtClean="0"/>
              <a:t>2017/5/24</a:t>
            </a:fld>
            <a:endParaRPr lang="zh-CN" altLang="en-US"/>
          </a:p>
        </p:txBody>
      </p:sp>
      <p:sp>
        <p:nvSpPr>
          <p:cNvPr id="8" name="页脚占位符 7"/>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300696741"/>
      </p:ext>
    </p:extLst>
  </p:cSld>
  <p:clrMapOvr>
    <a:masterClrMapping/>
  </p:clrMapOvr>
  <mc:AlternateContent xmlns:mc="http://schemas.openxmlformats.org/markup-compatibility/2006" xmlns:p14="http://schemas.microsoft.com/office/powerpoint/2010/main">
    <mc:Choice Requires="p14">
      <p:transition spd="slow" p14:dur="2000" advTm="44929"/>
    </mc:Choice>
    <mc:Fallback xmlns="">
      <p:transition spd="slow" advTm="44929"/>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238865" y="2193056"/>
            <a:ext cx="6411615" cy="2246769"/>
          </a:xfrm>
          <a:prstGeom prst="rect">
            <a:avLst/>
          </a:prstGeom>
          <a:noFill/>
        </p:spPr>
        <p:txBody>
          <a:bodyPr wrap="square" rtlCol="0">
            <a:spAutoFit/>
          </a:bodyPr>
          <a:lstStyle/>
          <a:p>
            <a:pPr algn="ctr"/>
            <a:r>
              <a:rPr lang="zh-CN" altLang="en-US" sz="2800" b="1" dirty="0"/>
              <a:t>特别感谢 </a:t>
            </a:r>
            <a:endParaRPr lang="en-US" altLang="zh-CN" sz="2800" b="1" dirty="0"/>
          </a:p>
          <a:p>
            <a:pPr algn="ctr"/>
            <a:r>
              <a:rPr lang="zh-CN" altLang="en-US" sz="2800" b="1" dirty="0" smtClean="0"/>
              <a:t>王伟</a:t>
            </a:r>
            <a:r>
              <a:rPr lang="zh-CN" altLang="en-US" sz="2800" dirty="0" smtClean="0"/>
              <a:t>、</a:t>
            </a:r>
            <a:r>
              <a:rPr lang="zh-CN" altLang="en-US" sz="2800" b="1" dirty="0"/>
              <a:t>许利杰</a:t>
            </a:r>
            <a:r>
              <a:rPr lang="zh-CN" altLang="en-US" sz="2800" dirty="0"/>
              <a:t>老师</a:t>
            </a:r>
            <a:endParaRPr lang="en-US" altLang="zh-CN" sz="2800" dirty="0"/>
          </a:p>
          <a:p>
            <a:pPr algn="ctr"/>
            <a:r>
              <a:rPr lang="zh-CN" altLang="en-US" sz="2800" b="1" dirty="0"/>
              <a:t>同组</a:t>
            </a:r>
            <a:r>
              <a:rPr lang="zh-CN" altLang="en-US" sz="2800" dirty="0"/>
              <a:t>师兄师弟</a:t>
            </a:r>
            <a:r>
              <a:rPr lang="zh-CN" altLang="en-US" sz="2800" dirty="0" smtClean="0"/>
              <a:t>师妹们</a:t>
            </a:r>
            <a:endParaRPr lang="en-US" altLang="zh-CN" sz="2800" dirty="0" smtClean="0"/>
          </a:p>
          <a:p>
            <a:pPr algn="ctr"/>
            <a:r>
              <a:rPr lang="zh-CN" altLang="en-US" sz="2800" b="1" dirty="0" smtClean="0"/>
              <a:t>实验室、软件所</a:t>
            </a:r>
            <a:r>
              <a:rPr lang="zh-CN" altLang="en-US" sz="2800" dirty="0" smtClean="0"/>
              <a:t>所有的老师同学们</a:t>
            </a:r>
            <a:endParaRPr lang="en-US" altLang="zh-CN" sz="2800" dirty="0" smtClean="0"/>
          </a:p>
          <a:p>
            <a:pPr algn="ctr"/>
            <a:r>
              <a:rPr lang="zh-CN" altLang="en-US" sz="2800" dirty="0" smtClean="0"/>
              <a:t>以及参与论文审阅、答辩的所有老师们</a:t>
            </a:r>
            <a:endParaRPr lang="en-US" altLang="zh-CN" sz="2800" dirty="0"/>
          </a:p>
        </p:txBody>
      </p:sp>
      <p:sp>
        <p:nvSpPr>
          <p:cNvPr id="4"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八、</a:t>
            </a:r>
            <a:r>
              <a:rPr lang="zh-CN" altLang="en-US" sz="4000" dirty="0"/>
              <a:t>致谢</a:t>
            </a:r>
            <a:endParaRPr lang="zh-CN" altLang="en-US" sz="1900" dirty="0"/>
          </a:p>
        </p:txBody>
      </p:sp>
      <p:sp>
        <p:nvSpPr>
          <p:cNvPr id="5" name="灯片编号占位符 4"/>
          <p:cNvSpPr>
            <a:spLocks noGrp="1"/>
          </p:cNvSpPr>
          <p:nvPr>
            <p:ph type="sldNum" sz="quarter" idx="12"/>
          </p:nvPr>
        </p:nvSpPr>
        <p:spPr/>
        <p:txBody>
          <a:bodyPr/>
          <a:lstStyle/>
          <a:p>
            <a:fld id="{E230242E-06C9-4CD7-A6BF-CB41FEC954E9}" type="slidenum">
              <a:rPr lang="zh-CN" altLang="en-US" smtClean="0"/>
              <a:t>42</a:t>
            </a:fld>
            <a:endParaRPr lang="zh-CN" altLang="en-US"/>
          </a:p>
        </p:txBody>
      </p:sp>
      <p:sp>
        <p:nvSpPr>
          <p:cNvPr id="6" name="日期占位符 5"/>
          <p:cNvSpPr>
            <a:spLocks noGrp="1"/>
          </p:cNvSpPr>
          <p:nvPr>
            <p:ph type="dt" sz="half" idx="10"/>
          </p:nvPr>
        </p:nvSpPr>
        <p:spPr/>
        <p:txBody>
          <a:bodyPr/>
          <a:lstStyle/>
          <a:p>
            <a:fld id="{638FD139-9247-4F74-999C-0425A7BE521A}" type="datetime1">
              <a:rPr lang="zh-CN" altLang="en-US" smtClean="0"/>
              <a:t>2017/5/24</a:t>
            </a:fld>
            <a:endParaRPr lang="zh-CN" altLang="en-US"/>
          </a:p>
        </p:txBody>
      </p:sp>
      <p:sp>
        <p:nvSpPr>
          <p:cNvPr id="7" name="页脚占位符 6"/>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306929401"/>
      </p:ext>
    </p:extLst>
  </p:cSld>
  <p:clrMapOvr>
    <a:masterClrMapping/>
  </p:clrMapOvr>
  <mc:AlternateContent xmlns:mc="http://schemas.openxmlformats.org/markup-compatibility/2006" xmlns:p14="http://schemas.microsoft.com/office/powerpoint/2010/main">
    <mc:Choice Requires="p14">
      <p:transition spd="slow" p14:dur="2000" advTm="44477"/>
    </mc:Choice>
    <mc:Fallback xmlns="">
      <p:transition spd="slow" advTm="4447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标注 42"/>
          <p:cNvSpPr/>
          <p:nvPr/>
        </p:nvSpPr>
        <p:spPr>
          <a:xfrm>
            <a:off x="1060831" y="1544690"/>
            <a:ext cx="6690531" cy="698222"/>
          </a:xfrm>
          <a:prstGeom prst="wedgeRoundRectCallout">
            <a:avLst>
              <a:gd name="adj1" fmla="val 5731"/>
              <a:gd name="adj2" fmla="val 50101"/>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600" dirty="0"/>
              <a:t>简单的增加一条边，系统却需要在整个数据集上重跑一遍！</a:t>
            </a:r>
            <a:r>
              <a:rPr lang="zh-CN" altLang="en-US" sz="1600" b="1" dirty="0"/>
              <a:t>代价较大！</a:t>
            </a:r>
          </a:p>
        </p:txBody>
      </p:sp>
      <p:pic>
        <p:nvPicPr>
          <p:cNvPr id="44" name="图片 43"/>
          <p:cNvPicPr>
            <a:picLocks noChangeAspect="1"/>
          </p:cNvPicPr>
          <p:nvPr/>
        </p:nvPicPr>
        <p:blipFill>
          <a:blip r:embed="rId3"/>
          <a:stretch>
            <a:fillRect/>
          </a:stretch>
        </p:blipFill>
        <p:spPr>
          <a:xfrm>
            <a:off x="1409907" y="2216787"/>
            <a:ext cx="5992380" cy="4163624"/>
          </a:xfrm>
          <a:prstGeom prst="rect">
            <a:avLst/>
          </a:prstGeom>
        </p:spPr>
      </p:pic>
      <p:sp>
        <p:nvSpPr>
          <p:cNvPr id="9" name="文本框 8"/>
          <p:cNvSpPr txBox="1"/>
          <p:nvPr/>
        </p:nvSpPr>
        <p:spPr>
          <a:xfrm>
            <a:off x="1409907" y="1026463"/>
            <a:ext cx="6623454" cy="415498"/>
          </a:xfrm>
          <a:prstGeom prst="rect">
            <a:avLst/>
          </a:prstGeom>
          <a:noFill/>
        </p:spPr>
        <p:txBody>
          <a:bodyPr wrap="square" rtlCol="0">
            <a:spAutoFit/>
          </a:bodyPr>
          <a:lstStyle/>
          <a:p>
            <a:r>
              <a:rPr lang="zh-CN" altLang="en-US" sz="2000" dirty="0"/>
              <a:t>批处理模型</a:t>
            </a:r>
            <a:r>
              <a:rPr lang="zh-CN" altLang="en-US" sz="2000" dirty="0" smtClean="0"/>
              <a:t>：解决</a:t>
            </a:r>
            <a:r>
              <a:rPr lang="zh-CN" altLang="en-US" sz="2000" dirty="0"/>
              <a:t>静态图计算</a:t>
            </a:r>
            <a:r>
              <a:rPr lang="zh-CN" altLang="en-US" sz="2000" dirty="0" smtClean="0"/>
              <a:t>问题，适合离线计算</a:t>
            </a:r>
            <a:endParaRPr lang="zh-CN" altLang="en-US" sz="2000" dirty="0"/>
          </a:p>
        </p:txBody>
      </p:sp>
      <p:sp>
        <p:nvSpPr>
          <p:cNvPr id="6" name="标题 1"/>
          <p:cNvSpPr>
            <a:spLocks noGrp="1"/>
          </p:cNvSpPr>
          <p:nvPr>
            <p:ph type="title"/>
          </p:nvPr>
        </p:nvSpPr>
        <p:spPr>
          <a:xfrm>
            <a:off x="162497" y="274408"/>
            <a:ext cx="7886700" cy="649326"/>
          </a:xfrm>
        </p:spPr>
        <p:txBody>
          <a:bodyPr>
            <a:normAutofit fontScale="90000"/>
          </a:bodyPr>
          <a:lstStyle/>
          <a:p>
            <a:r>
              <a:rPr lang="zh-CN" altLang="en-US" sz="4000" dirty="0"/>
              <a:t>一、研究背景与相关</a:t>
            </a:r>
            <a:r>
              <a:rPr lang="zh-CN" altLang="en-US" sz="4000" dirty="0" smtClean="0"/>
              <a:t>工作</a:t>
            </a:r>
            <a:r>
              <a:rPr lang="en-US" altLang="zh-CN" dirty="0" smtClean="0"/>
              <a:t>-</a:t>
            </a:r>
            <a:r>
              <a:rPr lang="zh-CN" altLang="en-US" sz="2100" dirty="0" smtClean="0"/>
              <a:t>批处理模型</a:t>
            </a:r>
            <a:endParaRPr lang="zh-CN" altLang="en-US" sz="21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5</a:t>
            </a:fld>
            <a:endParaRPr lang="zh-CN" altLang="en-US"/>
          </a:p>
        </p:txBody>
      </p:sp>
      <p:sp>
        <p:nvSpPr>
          <p:cNvPr id="3" name="日期占位符 2"/>
          <p:cNvSpPr>
            <a:spLocks noGrp="1"/>
          </p:cNvSpPr>
          <p:nvPr>
            <p:ph type="dt" sz="half" idx="10"/>
          </p:nvPr>
        </p:nvSpPr>
        <p:spPr/>
        <p:txBody>
          <a:bodyPr/>
          <a:lstStyle/>
          <a:p>
            <a:fld id="{4DB2C23C-05D4-467B-8237-76373D9B66F7}"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995512654"/>
      </p:ext>
    </p:extLst>
  </p:cSld>
  <p:clrMapOvr>
    <a:masterClrMapping/>
  </p:clrMapOvr>
  <mc:AlternateContent xmlns:mc="http://schemas.openxmlformats.org/markup-compatibility/2006" xmlns:p14="http://schemas.microsoft.com/office/powerpoint/2010/main">
    <mc:Choice Requires="p14">
      <p:transition spd="slow" p14:dur="2000" advTm="32740"/>
    </mc:Choice>
    <mc:Fallback xmlns="">
      <p:transition spd="slow" advTm="32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286248" y="2591490"/>
            <a:ext cx="8588096" cy="1859633"/>
          </a:xfrm>
          <a:prstGeom prst="rect">
            <a:avLst/>
          </a:prstGeom>
        </p:spPr>
      </p:pic>
      <p:sp>
        <p:nvSpPr>
          <p:cNvPr id="20" name="圆角矩形标注 19"/>
          <p:cNvSpPr/>
          <p:nvPr/>
        </p:nvSpPr>
        <p:spPr>
          <a:xfrm>
            <a:off x="828217" y="1776469"/>
            <a:ext cx="2072146" cy="628650"/>
          </a:xfrm>
          <a:prstGeom prst="wedgeRoundRectCallout">
            <a:avLst>
              <a:gd name="adj1" fmla="val -27728"/>
              <a:gd name="adj2" fmla="val 82955"/>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”表示“添加”</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4" name="圆角矩形标注 23"/>
          <p:cNvSpPr/>
          <p:nvPr/>
        </p:nvSpPr>
        <p:spPr>
          <a:xfrm>
            <a:off x="6386055" y="1776469"/>
            <a:ext cx="2072146" cy="628650"/>
          </a:xfrm>
          <a:prstGeom prst="wedgeRoundRectCallout">
            <a:avLst>
              <a:gd name="adj1" fmla="val -18764"/>
              <a:gd name="adj2" fmla="val 78409"/>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”表示“删除”</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1" name="文本框 20"/>
          <p:cNvSpPr txBox="1"/>
          <p:nvPr/>
        </p:nvSpPr>
        <p:spPr>
          <a:xfrm>
            <a:off x="286248" y="4676252"/>
            <a:ext cx="8314828" cy="830997"/>
          </a:xfrm>
          <a:prstGeom prst="rect">
            <a:avLst/>
          </a:prstGeom>
          <a:noFill/>
        </p:spPr>
        <p:txBody>
          <a:bodyPr wrap="square" rtlCol="0">
            <a:spAutoFit/>
          </a:bodyPr>
          <a:lstStyle/>
          <a:p>
            <a:r>
              <a:rPr lang="zh-CN" altLang="en-US" sz="1600" dirty="0"/>
              <a:t>注：如果一个流中，只有添加模式，没有删除模式，则这样的流称之为</a:t>
            </a:r>
            <a:r>
              <a:rPr lang="en-US" altLang="zh-CN" sz="1600" dirty="0"/>
              <a:t>Cash Register </a:t>
            </a:r>
            <a:r>
              <a:rPr lang="en-US" altLang="zh-CN" sz="1600" dirty="0" smtClean="0"/>
              <a:t>Model </a:t>
            </a:r>
            <a:r>
              <a:rPr lang="en-US" altLang="zh-CN" sz="1600" baseline="30000" dirty="0" smtClean="0"/>
              <a:t>[1]</a:t>
            </a:r>
            <a:r>
              <a:rPr lang="en-US" altLang="zh-CN" sz="1600" dirty="0" smtClean="0"/>
              <a:t> </a:t>
            </a:r>
            <a:r>
              <a:rPr lang="zh-CN" altLang="en-US" sz="1600" dirty="0"/>
              <a:t>；如果一个流中即有添加模式，也有删除模式，则这样的流称之为</a:t>
            </a:r>
            <a:r>
              <a:rPr lang="en-US" altLang="zh-CN" sz="1600" dirty="0"/>
              <a:t>Turnstile </a:t>
            </a:r>
            <a:r>
              <a:rPr lang="en-US" altLang="zh-CN" sz="1600" dirty="0" smtClean="0"/>
              <a:t>Model</a:t>
            </a:r>
            <a:r>
              <a:rPr lang="en-US" altLang="zh-CN" sz="1600" baseline="30000" dirty="0" smtClean="0"/>
              <a:t>[1] </a:t>
            </a:r>
            <a:r>
              <a:rPr lang="zh-CN" altLang="en-US" sz="1600" dirty="0" smtClean="0"/>
              <a:t>。本文采用的是第一种流，即</a:t>
            </a:r>
            <a:r>
              <a:rPr lang="en-US" altLang="zh-CN" sz="1600" dirty="0"/>
              <a:t>Cash Register </a:t>
            </a:r>
            <a:r>
              <a:rPr lang="en-US" altLang="zh-CN" sz="1600" dirty="0" smtClean="0"/>
              <a:t>Model</a:t>
            </a:r>
            <a:r>
              <a:rPr lang="zh-CN" altLang="en-US" sz="1600" dirty="0" smtClean="0"/>
              <a:t>。</a:t>
            </a:r>
            <a:endParaRPr lang="zh-CN" altLang="en-US" sz="1600" dirty="0"/>
          </a:p>
        </p:txBody>
      </p:sp>
      <p:sp>
        <p:nvSpPr>
          <p:cNvPr id="22" name="文本框 21"/>
          <p:cNvSpPr txBox="1"/>
          <p:nvPr/>
        </p:nvSpPr>
        <p:spPr>
          <a:xfrm>
            <a:off x="3078957" y="1720030"/>
            <a:ext cx="3128504" cy="646331"/>
          </a:xfrm>
          <a:prstGeom prst="rect">
            <a:avLst/>
          </a:prstGeom>
          <a:noFill/>
        </p:spPr>
        <p:txBody>
          <a:bodyPr wrap="square" rtlCol="0">
            <a:spAutoFit/>
          </a:bodyPr>
          <a:lstStyle/>
          <a:p>
            <a:pPr algn="ctr"/>
            <a:r>
              <a:rPr lang="zh-CN" altLang="en-US" b="1" dirty="0"/>
              <a:t>连续不断的边流</a:t>
            </a:r>
            <a:endParaRPr lang="en-US" altLang="zh-CN" b="1" dirty="0"/>
          </a:p>
          <a:p>
            <a:pPr algn="ctr"/>
            <a:r>
              <a:rPr lang="zh-CN" altLang="en-US" b="1" dirty="0"/>
              <a:t>构成了动态变化的图</a:t>
            </a:r>
          </a:p>
        </p:txBody>
      </p:sp>
      <p:sp>
        <p:nvSpPr>
          <p:cNvPr id="9" name="文本框 8"/>
          <p:cNvSpPr txBox="1"/>
          <p:nvPr/>
        </p:nvSpPr>
        <p:spPr>
          <a:xfrm>
            <a:off x="1379807" y="1088622"/>
            <a:ext cx="6127709" cy="415498"/>
          </a:xfrm>
          <a:prstGeom prst="rect">
            <a:avLst/>
          </a:prstGeom>
          <a:noFill/>
        </p:spPr>
        <p:txBody>
          <a:bodyPr wrap="square" rtlCol="0">
            <a:spAutoFit/>
          </a:bodyPr>
          <a:lstStyle/>
          <a:p>
            <a:r>
              <a:rPr lang="zh-CN" altLang="en-US" sz="2000" dirty="0" smtClean="0"/>
              <a:t>流处理</a:t>
            </a:r>
            <a:r>
              <a:rPr lang="zh-CN" altLang="en-US" sz="2000" dirty="0"/>
              <a:t>模型</a:t>
            </a:r>
            <a:r>
              <a:rPr lang="zh-CN" altLang="en-US" sz="2000" dirty="0" smtClean="0"/>
              <a:t>：解决</a:t>
            </a:r>
            <a:r>
              <a:rPr lang="zh-CN" altLang="en-US" sz="2000" dirty="0"/>
              <a:t>动态图计算</a:t>
            </a:r>
            <a:r>
              <a:rPr lang="zh-CN" altLang="en-US" sz="2000" dirty="0" smtClean="0"/>
              <a:t>问题，适合在线分析</a:t>
            </a:r>
            <a:endParaRPr lang="zh-CN" altLang="en-US" sz="2000" dirty="0"/>
          </a:p>
        </p:txBody>
      </p:sp>
      <p:sp>
        <p:nvSpPr>
          <p:cNvPr id="10" name="文本框 9"/>
          <p:cNvSpPr txBox="1"/>
          <p:nvPr/>
        </p:nvSpPr>
        <p:spPr>
          <a:xfrm>
            <a:off x="286248" y="5826491"/>
            <a:ext cx="8314828" cy="523220"/>
          </a:xfrm>
          <a:prstGeom prst="rect">
            <a:avLst/>
          </a:prstGeom>
          <a:noFill/>
        </p:spPr>
        <p:txBody>
          <a:bodyPr wrap="square" rtlCol="0">
            <a:spAutoFit/>
          </a:bodyPr>
          <a:lstStyle/>
          <a:p>
            <a:pPr lvl="0"/>
            <a:r>
              <a:rPr lang="en-US" altLang="zh-CN" sz="1400" dirty="0" smtClean="0"/>
              <a:t>[1] S</a:t>
            </a:r>
            <a:r>
              <a:rPr lang="en-US" altLang="zh-CN" sz="1400" dirty="0"/>
              <a:t>. </a:t>
            </a:r>
            <a:r>
              <a:rPr lang="en-US" altLang="zh-CN" sz="1400" dirty="0" err="1"/>
              <a:t>Muthukrishnan</a:t>
            </a:r>
            <a:r>
              <a:rPr lang="en-US" altLang="zh-CN" sz="1400" dirty="0"/>
              <a:t>. Data Streams: Algorithms and Applications. Foundations and Trends in Theoretical Computer Science, 1(2), 2005.</a:t>
            </a:r>
            <a:endParaRPr lang="zh-CN" altLang="zh-CN" sz="1400" dirty="0"/>
          </a:p>
        </p:txBody>
      </p:sp>
      <p:sp>
        <p:nvSpPr>
          <p:cNvPr id="11" name="标题 1"/>
          <p:cNvSpPr>
            <a:spLocks noGrp="1"/>
          </p:cNvSpPr>
          <p:nvPr>
            <p:ph type="title"/>
          </p:nvPr>
        </p:nvSpPr>
        <p:spPr>
          <a:xfrm>
            <a:off x="162497" y="274408"/>
            <a:ext cx="7886700" cy="649326"/>
          </a:xfrm>
        </p:spPr>
        <p:txBody>
          <a:bodyPr>
            <a:normAutofit fontScale="90000"/>
          </a:bodyPr>
          <a:lstStyle/>
          <a:p>
            <a:r>
              <a:rPr lang="zh-CN" altLang="en-US" sz="4000" dirty="0"/>
              <a:t>一、研究背景与相关</a:t>
            </a:r>
            <a:r>
              <a:rPr lang="zh-CN" altLang="en-US" sz="4000" dirty="0" smtClean="0"/>
              <a:t>工作</a:t>
            </a:r>
            <a:r>
              <a:rPr lang="en-US" altLang="zh-CN" dirty="0" smtClean="0"/>
              <a:t>-</a:t>
            </a:r>
            <a:r>
              <a:rPr lang="zh-CN" altLang="en-US" sz="2100" dirty="0" smtClean="0"/>
              <a:t>流处理数据模型</a:t>
            </a:r>
            <a:endParaRPr lang="zh-CN" altLang="en-US" sz="21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6</a:t>
            </a:fld>
            <a:endParaRPr lang="zh-CN" altLang="en-US"/>
          </a:p>
        </p:txBody>
      </p:sp>
      <p:sp>
        <p:nvSpPr>
          <p:cNvPr id="3" name="日期占位符 2"/>
          <p:cNvSpPr>
            <a:spLocks noGrp="1"/>
          </p:cNvSpPr>
          <p:nvPr>
            <p:ph type="dt" sz="half" idx="10"/>
          </p:nvPr>
        </p:nvSpPr>
        <p:spPr/>
        <p:txBody>
          <a:bodyPr/>
          <a:lstStyle/>
          <a:p>
            <a:fld id="{91149FA4-4A9A-490C-9E62-826788C5BC43}" type="datetime1">
              <a:rPr lang="zh-CN" altLang="en-US" smtClean="0"/>
              <a:t>2017/5/24</a:t>
            </a:fld>
            <a:endParaRPr lang="zh-CN" altLang="en-US"/>
          </a:p>
        </p:txBody>
      </p:sp>
      <p:sp>
        <p:nvSpPr>
          <p:cNvPr id="4" name="页脚占位符 3"/>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2280368687"/>
      </p:ext>
    </p:extLst>
  </p:cSld>
  <p:clrMapOvr>
    <a:masterClrMapping/>
  </p:clrMapOvr>
  <mc:AlternateContent xmlns:mc="http://schemas.openxmlformats.org/markup-compatibility/2006" xmlns:p14="http://schemas.microsoft.com/office/powerpoint/2010/main">
    <mc:Choice Requires="p14">
      <p:transition spd="slow" p14:dur="2000" advTm="36993"/>
    </mc:Choice>
    <mc:Fallback xmlns="">
      <p:transition spd="slow" advTm="369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571998" y="2947768"/>
            <a:ext cx="4000550" cy="2901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471030" y="2947768"/>
            <a:ext cx="3894845" cy="2901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13" name="组合 12"/>
          <p:cNvGrpSpPr/>
          <p:nvPr/>
        </p:nvGrpSpPr>
        <p:grpSpPr>
          <a:xfrm>
            <a:off x="848021" y="3042307"/>
            <a:ext cx="7596105" cy="2674595"/>
            <a:chOff x="3221729" y="3517890"/>
            <a:chExt cx="7372560" cy="2415479"/>
          </a:xfrm>
        </p:grpSpPr>
        <p:grpSp>
          <p:nvGrpSpPr>
            <p:cNvPr id="7" name="组合 6"/>
            <p:cNvGrpSpPr/>
            <p:nvPr/>
          </p:nvGrpSpPr>
          <p:grpSpPr>
            <a:xfrm>
              <a:off x="3221729" y="3517890"/>
              <a:ext cx="3161952" cy="2415479"/>
              <a:chOff x="2985656" y="3563122"/>
              <a:chExt cx="3161952" cy="2415479"/>
            </a:xfrm>
          </p:grpSpPr>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4080" t="17313" r="6667" b="3483"/>
              <a:stretch/>
            </p:blipFill>
            <p:spPr>
              <a:xfrm>
                <a:off x="2985656" y="3874157"/>
                <a:ext cx="3161952" cy="2104444"/>
              </a:xfrm>
              <a:prstGeom prst="rect">
                <a:avLst/>
              </a:prstGeom>
            </p:spPr>
          </p:pic>
          <p:sp>
            <p:nvSpPr>
              <p:cNvPr id="6" name="矩形 5"/>
              <p:cNvSpPr/>
              <p:nvPr/>
            </p:nvSpPr>
            <p:spPr>
              <a:xfrm>
                <a:off x="3739241" y="3563122"/>
                <a:ext cx="1713278" cy="305755"/>
              </a:xfrm>
              <a:prstGeom prst="rect">
                <a:avLst/>
              </a:prstGeom>
            </p:spPr>
            <p:txBody>
              <a:bodyPr wrap="none">
                <a:spAutoFit/>
              </a:bodyPr>
              <a:lstStyle/>
              <a:p>
                <a:r>
                  <a:rPr lang="zh-CN" altLang="en-US" sz="1600" dirty="0"/>
                  <a:t>采样（</a:t>
                </a:r>
                <a:r>
                  <a:rPr lang="en-US" altLang="zh-CN" sz="1600" dirty="0"/>
                  <a:t>Sampling</a:t>
                </a:r>
                <a:r>
                  <a:rPr lang="zh-CN" altLang="en-US" sz="1600" dirty="0"/>
                  <a:t>）</a:t>
                </a:r>
              </a:p>
            </p:txBody>
          </p:sp>
        </p:grpSp>
        <p:grpSp>
          <p:nvGrpSpPr>
            <p:cNvPr id="8" name="组合 7"/>
            <p:cNvGrpSpPr/>
            <p:nvPr/>
          </p:nvGrpSpPr>
          <p:grpSpPr>
            <a:xfrm>
              <a:off x="7091250" y="3517890"/>
              <a:ext cx="3503039" cy="2088920"/>
              <a:chOff x="7386021" y="3517890"/>
              <a:chExt cx="3503039" cy="2088920"/>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86021" y="3878619"/>
                <a:ext cx="3372544" cy="1728191"/>
              </a:xfrm>
              <a:prstGeom prst="rect">
                <a:avLst/>
              </a:prstGeom>
            </p:spPr>
          </p:pic>
          <p:sp>
            <p:nvSpPr>
              <p:cNvPr id="14" name="文本框 13"/>
              <p:cNvSpPr txBox="1"/>
              <p:nvPr/>
            </p:nvSpPr>
            <p:spPr>
              <a:xfrm>
                <a:off x="8340662" y="3517890"/>
                <a:ext cx="2548398" cy="305755"/>
              </a:xfrm>
              <a:prstGeom prst="rect">
                <a:avLst/>
              </a:prstGeom>
              <a:noFill/>
            </p:spPr>
            <p:txBody>
              <a:bodyPr wrap="square" rtlCol="0">
                <a:spAutoFit/>
              </a:bodyPr>
              <a:lstStyle/>
              <a:p>
                <a:r>
                  <a:rPr lang="zh-CN" altLang="en-US" sz="1600" dirty="0"/>
                  <a:t>概要（</a:t>
                </a:r>
                <a:r>
                  <a:rPr lang="en-US" altLang="zh-CN" sz="1600" dirty="0"/>
                  <a:t>summarization</a:t>
                </a:r>
                <a:r>
                  <a:rPr lang="zh-CN" altLang="en-US" sz="1600" dirty="0"/>
                  <a:t>）</a:t>
                </a:r>
                <a:endParaRPr lang="zh-CN" altLang="en-US" sz="3200" dirty="0"/>
              </a:p>
            </p:txBody>
          </p:sp>
        </p:grpSp>
      </p:grpSp>
      <p:sp>
        <p:nvSpPr>
          <p:cNvPr id="32" name="文本框 31"/>
          <p:cNvSpPr txBox="1"/>
          <p:nvPr/>
        </p:nvSpPr>
        <p:spPr>
          <a:xfrm>
            <a:off x="2655006" y="1100609"/>
            <a:ext cx="4359730" cy="415498"/>
          </a:xfrm>
          <a:prstGeom prst="rect">
            <a:avLst/>
          </a:prstGeom>
          <a:noFill/>
        </p:spPr>
        <p:txBody>
          <a:bodyPr wrap="square" rtlCol="0">
            <a:spAutoFit/>
          </a:bodyPr>
          <a:lstStyle/>
          <a:p>
            <a:r>
              <a:rPr lang="zh-CN" altLang="en-US" sz="2100" dirty="0"/>
              <a:t>流处理模型</a:t>
            </a:r>
            <a:r>
              <a:rPr lang="zh-CN" altLang="en-US" sz="2100" dirty="0" smtClean="0"/>
              <a:t>：估计计算方法</a:t>
            </a:r>
            <a:endParaRPr lang="zh-CN" altLang="en-US" sz="2100" dirty="0"/>
          </a:p>
        </p:txBody>
      </p:sp>
      <p:sp>
        <p:nvSpPr>
          <p:cNvPr id="3" name="圆角矩形标注 2"/>
          <p:cNvSpPr/>
          <p:nvPr/>
        </p:nvSpPr>
        <p:spPr>
          <a:xfrm>
            <a:off x="637717" y="1726728"/>
            <a:ext cx="7806409" cy="928688"/>
          </a:xfrm>
          <a:prstGeom prst="wedgeRoundRectCallout">
            <a:avLst>
              <a:gd name="adj1" fmla="val 2660"/>
              <a:gd name="adj2" fmla="val 4968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nSpc>
                <a:spcPct val="150000"/>
              </a:lnSpc>
            </a:pPr>
            <a:r>
              <a:rPr lang="zh-CN" altLang="en-US" sz="1600" dirty="0"/>
              <a:t>采样和概要都是采用估计的算法，将原来的大数据量的流图转换为一个小图，后续的所有操作都在小图上进行，</a:t>
            </a:r>
            <a:r>
              <a:rPr lang="zh-CN" altLang="en-US" sz="1600" b="1" dirty="0"/>
              <a:t>处理结果</a:t>
            </a:r>
            <a:r>
              <a:rPr lang="zh-CN" altLang="en-US" sz="1600" b="1" dirty="0" smtClean="0"/>
              <a:t>不准确</a:t>
            </a:r>
            <a:r>
              <a:rPr lang="zh-CN" altLang="en-US" sz="1600" dirty="0"/>
              <a:t>！</a:t>
            </a:r>
          </a:p>
        </p:txBody>
      </p:sp>
      <p:sp>
        <p:nvSpPr>
          <p:cNvPr id="16" name="标题 1"/>
          <p:cNvSpPr>
            <a:spLocks noGrp="1"/>
          </p:cNvSpPr>
          <p:nvPr>
            <p:ph type="title"/>
          </p:nvPr>
        </p:nvSpPr>
        <p:spPr>
          <a:xfrm>
            <a:off x="162497" y="274408"/>
            <a:ext cx="7886700" cy="649326"/>
          </a:xfrm>
        </p:spPr>
        <p:txBody>
          <a:bodyPr>
            <a:normAutofit fontScale="90000"/>
          </a:bodyPr>
          <a:lstStyle/>
          <a:p>
            <a:r>
              <a:rPr lang="zh-CN" altLang="en-US" sz="4000" dirty="0"/>
              <a:t>一、研究背景与相关</a:t>
            </a:r>
            <a:r>
              <a:rPr lang="zh-CN" altLang="en-US" sz="4000" dirty="0" smtClean="0"/>
              <a:t>工作</a:t>
            </a:r>
            <a:r>
              <a:rPr lang="en-US" altLang="zh-CN" dirty="0" smtClean="0"/>
              <a:t>-</a:t>
            </a:r>
            <a:r>
              <a:rPr lang="zh-CN" altLang="en-US" sz="2100" dirty="0" smtClean="0"/>
              <a:t>流处理计算模型</a:t>
            </a:r>
            <a:endParaRPr lang="zh-CN" altLang="en-US" sz="21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7</a:t>
            </a:fld>
            <a:endParaRPr lang="zh-CN" altLang="en-US"/>
          </a:p>
        </p:txBody>
      </p:sp>
      <p:sp>
        <p:nvSpPr>
          <p:cNvPr id="9" name="日期占位符 8"/>
          <p:cNvSpPr>
            <a:spLocks noGrp="1"/>
          </p:cNvSpPr>
          <p:nvPr>
            <p:ph type="dt" sz="half" idx="10"/>
          </p:nvPr>
        </p:nvSpPr>
        <p:spPr/>
        <p:txBody>
          <a:bodyPr/>
          <a:lstStyle/>
          <a:p>
            <a:fld id="{781626F4-EAC8-4761-8E75-16AA0EF7A2ED}" type="datetime1">
              <a:rPr lang="zh-CN" altLang="en-US" smtClean="0"/>
              <a:t>2017/5/24</a:t>
            </a:fld>
            <a:endParaRPr lang="zh-CN" altLang="en-US"/>
          </a:p>
        </p:txBody>
      </p:sp>
      <p:sp>
        <p:nvSpPr>
          <p:cNvPr id="10" name="页脚占位符 9"/>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2097617114"/>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890" y="2772259"/>
            <a:ext cx="4100970" cy="2745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矩形 13"/>
          <p:cNvSpPr/>
          <p:nvPr/>
        </p:nvSpPr>
        <p:spPr>
          <a:xfrm>
            <a:off x="4753836" y="2777355"/>
            <a:ext cx="4100970" cy="2745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2" name="文本框 31"/>
          <p:cNvSpPr txBox="1"/>
          <p:nvPr/>
        </p:nvSpPr>
        <p:spPr>
          <a:xfrm>
            <a:off x="2711970" y="1102176"/>
            <a:ext cx="4359730" cy="415498"/>
          </a:xfrm>
          <a:prstGeom prst="rect">
            <a:avLst/>
          </a:prstGeom>
          <a:noFill/>
        </p:spPr>
        <p:txBody>
          <a:bodyPr wrap="square" rtlCol="0">
            <a:spAutoFit/>
          </a:bodyPr>
          <a:lstStyle/>
          <a:p>
            <a:r>
              <a:rPr lang="zh-CN" altLang="en-US" sz="2000" dirty="0"/>
              <a:t>流处理模型</a:t>
            </a:r>
            <a:r>
              <a:rPr lang="zh-CN" altLang="en-US" sz="2000" dirty="0" smtClean="0"/>
              <a:t>：</a:t>
            </a:r>
            <a:r>
              <a:rPr lang="zh-CN" altLang="en-US" sz="2000" dirty="0"/>
              <a:t>准确</a:t>
            </a:r>
            <a:r>
              <a:rPr lang="zh-CN" altLang="en-US" sz="2000" dirty="0" smtClean="0"/>
              <a:t>计算</a:t>
            </a:r>
            <a:r>
              <a:rPr lang="zh-CN" altLang="en-US" sz="2000" dirty="0"/>
              <a:t>方法</a:t>
            </a:r>
          </a:p>
        </p:txBody>
      </p:sp>
      <p:grpSp>
        <p:nvGrpSpPr>
          <p:cNvPr id="12" name="组合 11"/>
          <p:cNvGrpSpPr/>
          <p:nvPr/>
        </p:nvGrpSpPr>
        <p:grpSpPr>
          <a:xfrm>
            <a:off x="980912" y="2929665"/>
            <a:ext cx="2883503" cy="2430644"/>
            <a:chOff x="6631207" y="1208729"/>
            <a:chExt cx="2583154" cy="2146067"/>
          </a:xfrm>
        </p:grpSpPr>
        <p:pic>
          <p:nvPicPr>
            <p:cNvPr id="15" name="图片 14"/>
            <p:cNvPicPr>
              <a:picLocks noChangeAspect="1"/>
            </p:cNvPicPr>
            <p:nvPr/>
          </p:nvPicPr>
          <p:blipFill>
            <a:blip r:embed="rId4"/>
            <a:stretch>
              <a:fillRect/>
            </a:stretch>
          </p:blipFill>
          <p:spPr>
            <a:xfrm>
              <a:off x="6631207" y="1866900"/>
              <a:ext cx="2583154" cy="1487896"/>
            </a:xfrm>
            <a:prstGeom prst="rect">
              <a:avLst/>
            </a:prstGeom>
          </p:spPr>
        </p:pic>
        <p:sp>
          <p:nvSpPr>
            <p:cNvPr id="16" name="文本框 15"/>
            <p:cNvSpPr txBox="1"/>
            <p:nvPr/>
          </p:nvSpPr>
          <p:spPr>
            <a:xfrm>
              <a:off x="6814080" y="1208729"/>
              <a:ext cx="2217406" cy="448375"/>
            </a:xfrm>
            <a:prstGeom prst="rect">
              <a:avLst/>
            </a:prstGeom>
            <a:noFill/>
          </p:spPr>
          <p:txBody>
            <a:bodyPr wrap="square" rtlCol="0">
              <a:spAutoFit/>
            </a:bodyPr>
            <a:lstStyle/>
            <a:p>
              <a:pPr algn="ctr"/>
              <a:r>
                <a:rPr lang="en-US" altLang="zh-CN" sz="1350" dirty="0" smtClean="0"/>
                <a:t>KineoGraph/IncGraph</a:t>
              </a:r>
            </a:p>
            <a:p>
              <a:pPr algn="ctr"/>
              <a:r>
                <a:rPr lang="zh-CN" altLang="en-US" sz="1350" dirty="0" smtClean="0"/>
                <a:t>增量</a:t>
              </a:r>
              <a:r>
                <a:rPr lang="zh-CN" altLang="en-US" sz="1350" dirty="0"/>
                <a:t>图计算系统</a:t>
              </a:r>
            </a:p>
          </p:txBody>
        </p:sp>
      </p:grpSp>
      <p:grpSp>
        <p:nvGrpSpPr>
          <p:cNvPr id="17" name="组合 16"/>
          <p:cNvGrpSpPr/>
          <p:nvPr/>
        </p:nvGrpSpPr>
        <p:grpSpPr>
          <a:xfrm>
            <a:off x="5586886" y="2929665"/>
            <a:ext cx="2532003" cy="2270768"/>
            <a:chOff x="9713459" y="1076615"/>
            <a:chExt cx="1740909" cy="2035805"/>
          </a:xfrm>
        </p:grpSpPr>
        <p:pic>
          <p:nvPicPr>
            <p:cNvPr id="18" name="图片 17"/>
            <p:cNvPicPr>
              <a:picLocks noChangeAspect="1"/>
            </p:cNvPicPr>
            <p:nvPr/>
          </p:nvPicPr>
          <p:blipFill rotWithShape="1">
            <a:blip r:embed="rId5"/>
            <a:srcRect b="9488"/>
            <a:stretch/>
          </p:blipFill>
          <p:spPr>
            <a:xfrm>
              <a:off x="9713459" y="1744929"/>
              <a:ext cx="1740909" cy="1367491"/>
            </a:xfrm>
            <a:prstGeom prst="rect">
              <a:avLst/>
            </a:prstGeom>
          </p:spPr>
        </p:pic>
        <p:sp>
          <p:nvSpPr>
            <p:cNvPr id="19" name="文本框 18"/>
            <p:cNvSpPr txBox="1"/>
            <p:nvPr/>
          </p:nvSpPr>
          <p:spPr>
            <a:xfrm>
              <a:off x="9822516" y="1076615"/>
              <a:ext cx="1522794" cy="455284"/>
            </a:xfrm>
            <a:prstGeom prst="rect">
              <a:avLst/>
            </a:prstGeom>
            <a:noFill/>
          </p:spPr>
          <p:txBody>
            <a:bodyPr wrap="square" rtlCol="0">
              <a:spAutoFit/>
            </a:bodyPr>
            <a:lstStyle/>
            <a:p>
              <a:pPr algn="ctr"/>
              <a:r>
                <a:rPr lang="en-US" altLang="zh-CN" sz="1350" dirty="0"/>
                <a:t>SpecGraph</a:t>
              </a:r>
            </a:p>
            <a:p>
              <a:pPr algn="ctr"/>
              <a:r>
                <a:rPr lang="zh-CN" altLang="en-US" sz="1350" dirty="0"/>
                <a:t>并发</a:t>
              </a:r>
              <a:r>
                <a:rPr lang="zh-CN" altLang="en-US" sz="1350" dirty="0" smtClean="0"/>
                <a:t>更新图</a:t>
              </a:r>
              <a:r>
                <a:rPr lang="zh-CN" altLang="en-US" sz="1350" dirty="0"/>
                <a:t>计算系统</a:t>
              </a:r>
            </a:p>
          </p:txBody>
        </p:sp>
      </p:grpSp>
      <p:sp>
        <p:nvSpPr>
          <p:cNvPr id="20" name="圆角矩形标注 19"/>
          <p:cNvSpPr/>
          <p:nvPr/>
        </p:nvSpPr>
        <p:spPr>
          <a:xfrm>
            <a:off x="4891835" y="1734216"/>
            <a:ext cx="3824972" cy="928688"/>
          </a:xfrm>
          <a:prstGeom prst="wedgeRoundRectCallout">
            <a:avLst>
              <a:gd name="adj1" fmla="val 433"/>
              <a:gd name="adj2" fmla="val 4965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altLang="zh-CN" sz="1600" dirty="0" smtClean="0"/>
              <a:t>SpecGraph</a:t>
            </a:r>
            <a:r>
              <a:rPr lang="zh-CN" altLang="en-US" sz="1600" dirty="0" smtClean="0"/>
              <a:t>假设图更新与图当前状态无关，模型的</a:t>
            </a:r>
            <a:r>
              <a:rPr lang="zh-CN" altLang="en-US" sz="1600" b="1" dirty="0" smtClean="0"/>
              <a:t>表达能力有限</a:t>
            </a:r>
            <a:r>
              <a:rPr lang="zh-CN" altLang="en-US" sz="1600" dirty="0" smtClean="0"/>
              <a:t>。</a:t>
            </a:r>
            <a:endParaRPr lang="zh-CN" altLang="en-US" sz="1600" dirty="0"/>
          </a:p>
        </p:txBody>
      </p:sp>
      <p:sp>
        <p:nvSpPr>
          <p:cNvPr id="9" name="矩形 8"/>
          <p:cNvSpPr/>
          <p:nvPr/>
        </p:nvSpPr>
        <p:spPr>
          <a:xfrm>
            <a:off x="247204" y="5577570"/>
            <a:ext cx="8607602" cy="938206"/>
          </a:xfrm>
          <a:prstGeom prst="rect">
            <a:avLst/>
          </a:prstGeom>
        </p:spPr>
        <p:txBody>
          <a:bodyPr wrap="square">
            <a:spAutoFit/>
          </a:bodyPr>
          <a:lstStyle/>
          <a:p>
            <a:pPr lvl="0" algn="just">
              <a:lnSpc>
                <a:spcPct val="115000"/>
              </a:lnSpc>
              <a:spcBef>
                <a:spcPts val="400"/>
              </a:spcBef>
              <a:spcAft>
                <a:spcPts val="0"/>
              </a:spcAft>
            </a:pPr>
            <a:r>
              <a:rPr lang="en-US" altLang="zh-CN" sz="1400" dirty="0"/>
              <a:t>[1</a:t>
            </a:r>
            <a:r>
              <a:rPr lang="en-US" altLang="zh-CN" sz="1400" dirty="0" smtClean="0"/>
              <a:t>] Cheng </a:t>
            </a:r>
            <a:r>
              <a:rPr lang="en-US" altLang="zh-CN" sz="1400" dirty="0" err="1" smtClean="0"/>
              <a:t>RKineograph</a:t>
            </a:r>
            <a:r>
              <a:rPr lang="en-US" altLang="zh-CN" sz="1400" dirty="0"/>
              <a:t>: taking the pulse of a fast-changing and connected </a:t>
            </a:r>
            <a:r>
              <a:rPr lang="en-US" altLang="zh-CN" sz="1400" dirty="0" smtClean="0"/>
              <a:t>world[C </a:t>
            </a:r>
            <a:r>
              <a:rPr lang="en-US" altLang="zh-CN" sz="1400" dirty="0"/>
              <a:t>ACM, 2012: 85-98</a:t>
            </a:r>
            <a:r>
              <a:rPr lang="en-US" altLang="zh-CN" sz="1400" dirty="0" smtClean="0"/>
              <a:t>.</a:t>
            </a:r>
          </a:p>
          <a:p>
            <a:pPr algn="just">
              <a:lnSpc>
                <a:spcPct val="115000"/>
              </a:lnSpc>
              <a:spcBef>
                <a:spcPts val="400"/>
              </a:spcBef>
            </a:pPr>
            <a:r>
              <a:rPr lang="en-US" altLang="zh-CN" sz="1400" dirty="0" smtClean="0"/>
              <a:t>[2]</a:t>
            </a:r>
            <a:r>
              <a:rPr lang="zh-CN" altLang="zh-CN" sz="1400" dirty="0"/>
              <a:t>申</a:t>
            </a:r>
            <a:r>
              <a:rPr lang="zh-CN" altLang="zh-CN" sz="1400" dirty="0" smtClean="0"/>
              <a:t>林</a:t>
            </a:r>
            <a:r>
              <a:rPr lang="en-US" altLang="zh-CN" sz="1400" dirty="0" smtClean="0"/>
              <a:t>IncGraph</a:t>
            </a:r>
            <a:r>
              <a:rPr lang="en-US" altLang="zh-CN" sz="1400" dirty="0"/>
              <a:t>:</a:t>
            </a:r>
            <a:r>
              <a:rPr lang="zh-CN" altLang="zh-CN" sz="1400" dirty="0"/>
              <a:t>支持实时计算的大规模增量图处理系统</a:t>
            </a:r>
            <a:r>
              <a:rPr lang="en-US" altLang="zh-CN" sz="1400" dirty="0"/>
              <a:t>[J]. </a:t>
            </a:r>
            <a:r>
              <a:rPr lang="zh-CN" altLang="zh-CN" sz="1400" dirty="0"/>
              <a:t>计算机科学与探索</a:t>
            </a:r>
            <a:r>
              <a:rPr lang="en-US" altLang="zh-CN" sz="1400" dirty="0"/>
              <a:t>,</a:t>
            </a:r>
            <a:r>
              <a:rPr lang="en-US" altLang="zh-CN" sz="1400" dirty="0" smtClean="0"/>
              <a:t>2013</a:t>
            </a:r>
            <a:endParaRPr lang="zh-CN" altLang="zh-CN" sz="1400" dirty="0"/>
          </a:p>
          <a:p>
            <a:pPr lvl="0" algn="just">
              <a:lnSpc>
                <a:spcPct val="115000"/>
              </a:lnSpc>
              <a:spcBef>
                <a:spcPts val="400"/>
              </a:spcBef>
              <a:spcAft>
                <a:spcPts val="0"/>
              </a:spcAft>
            </a:pPr>
            <a:r>
              <a:rPr lang="en-US" altLang="zh-CN" sz="1400" dirty="0" smtClean="0"/>
              <a:t>[3]</a:t>
            </a:r>
            <a:r>
              <a:rPr lang="zh-CN" altLang="zh-CN" sz="1400" dirty="0"/>
              <a:t>景年</a:t>
            </a:r>
            <a:r>
              <a:rPr lang="zh-CN" altLang="zh-CN" sz="1400" dirty="0" smtClean="0"/>
              <a:t>强</a:t>
            </a:r>
            <a:r>
              <a:rPr lang="en-US" altLang="zh-CN" sz="1400" dirty="0" smtClean="0"/>
              <a:t>. </a:t>
            </a:r>
            <a:r>
              <a:rPr lang="en-US" altLang="zh-CN" sz="1400" dirty="0"/>
              <a:t>SpecGraph:</a:t>
            </a:r>
            <a:r>
              <a:rPr lang="zh-CN" altLang="zh-CN" sz="1400" dirty="0"/>
              <a:t>基于并发更新的分布式实时图计算模型</a:t>
            </a:r>
            <a:r>
              <a:rPr lang="en-US" altLang="zh-CN" sz="1400" dirty="0"/>
              <a:t>[J]. </a:t>
            </a:r>
            <a:r>
              <a:rPr lang="zh-CN" altLang="zh-CN" sz="1400" dirty="0"/>
              <a:t>计算机研究与发展</a:t>
            </a:r>
            <a:r>
              <a:rPr lang="en-US" altLang="zh-CN" sz="1400" dirty="0"/>
              <a:t>,2014,(S1):155-160.</a:t>
            </a:r>
            <a:endParaRPr lang="zh-CN" altLang="zh-CN" sz="1400" dirty="0"/>
          </a:p>
        </p:txBody>
      </p:sp>
      <p:sp>
        <p:nvSpPr>
          <p:cNvPr id="13" name="圆角矩形标注 12"/>
          <p:cNvSpPr/>
          <p:nvPr/>
        </p:nvSpPr>
        <p:spPr>
          <a:xfrm>
            <a:off x="463889" y="1733149"/>
            <a:ext cx="3824972" cy="928688"/>
          </a:xfrm>
          <a:prstGeom prst="wedgeRoundRectCallout">
            <a:avLst>
              <a:gd name="adj1" fmla="val -32417"/>
              <a:gd name="adj2" fmla="val 5017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altLang="zh-CN" sz="1600" dirty="0" smtClean="0"/>
              <a:t>KineoGraph/IncGraph</a:t>
            </a:r>
            <a:r>
              <a:rPr lang="zh-CN" altLang="en-US" sz="1600" dirty="0" smtClean="0"/>
              <a:t>采用</a:t>
            </a:r>
            <a:r>
              <a:rPr lang="zh-CN" altLang="en-US" sz="1600" b="1" dirty="0" smtClean="0"/>
              <a:t>串行更新</a:t>
            </a:r>
            <a:r>
              <a:rPr lang="zh-CN" altLang="en-US" sz="1600" dirty="0" smtClean="0"/>
              <a:t>的方式，无法适应大图数据处理需求。</a:t>
            </a:r>
            <a:endParaRPr lang="zh-CN" altLang="en-US" sz="1600" dirty="0"/>
          </a:p>
        </p:txBody>
      </p:sp>
      <p:sp>
        <p:nvSpPr>
          <p:cNvPr id="21" name="标题 1"/>
          <p:cNvSpPr>
            <a:spLocks noGrp="1"/>
          </p:cNvSpPr>
          <p:nvPr>
            <p:ph type="title"/>
          </p:nvPr>
        </p:nvSpPr>
        <p:spPr>
          <a:xfrm>
            <a:off x="162497" y="274408"/>
            <a:ext cx="7886700" cy="649326"/>
          </a:xfrm>
        </p:spPr>
        <p:txBody>
          <a:bodyPr>
            <a:normAutofit fontScale="90000"/>
          </a:bodyPr>
          <a:lstStyle/>
          <a:p>
            <a:r>
              <a:rPr lang="zh-CN" altLang="en-US" sz="4000" dirty="0"/>
              <a:t>一、研究背景与相关</a:t>
            </a:r>
            <a:r>
              <a:rPr lang="zh-CN" altLang="en-US" sz="4000" dirty="0" smtClean="0"/>
              <a:t>工作</a:t>
            </a:r>
            <a:r>
              <a:rPr lang="en-US" altLang="zh-CN" dirty="0" smtClean="0"/>
              <a:t>-</a:t>
            </a:r>
            <a:r>
              <a:rPr lang="zh-CN" altLang="en-US" sz="2100" dirty="0" smtClean="0"/>
              <a:t>流处理计算模型</a:t>
            </a:r>
            <a:endParaRPr lang="zh-CN" altLang="en-US" sz="2100" dirty="0"/>
          </a:p>
        </p:txBody>
      </p:sp>
      <p:sp>
        <p:nvSpPr>
          <p:cNvPr id="2" name="灯片编号占位符 1"/>
          <p:cNvSpPr>
            <a:spLocks noGrp="1"/>
          </p:cNvSpPr>
          <p:nvPr>
            <p:ph type="sldNum" sz="quarter" idx="12"/>
          </p:nvPr>
        </p:nvSpPr>
        <p:spPr/>
        <p:txBody>
          <a:bodyPr/>
          <a:lstStyle/>
          <a:p>
            <a:fld id="{E230242E-06C9-4CD7-A6BF-CB41FEC954E9}" type="slidenum">
              <a:rPr lang="zh-CN" altLang="en-US" smtClean="0"/>
              <a:t>8</a:t>
            </a:fld>
            <a:endParaRPr lang="zh-CN" altLang="en-US"/>
          </a:p>
        </p:txBody>
      </p:sp>
      <p:sp>
        <p:nvSpPr>
          <p:cNvPr id="4" name="日期占位符 3"/>
          <p:cNvSpPr>
            <a:spLocks noGrp="1"/>
          </p:cNvSpPr>
          <p:nvPr>
            <p:ph type="dt" sz="half" idx="10"/>
          </p:nvPr>
        </p:nvSpPr>
        <p:spPr/>
        <p:txBody>
          <a:bodyPr/>
          <a:lstStyle/>
          <a:p>
            <a:fld id="{A4783575-5F3F-4615-ADC1-8655CE699E33}" type="datetime1">
              <a:rPr lang="zh-CN" altLang="en-US" smtClean="0"/>
              <a:t>2017/5/24</a:t>
            </a:fld>
            <a:endParaRPr lang="zh-CN" altLang="en-US"/>
          </a:p>
        </p:txBody>
      </p:sp>
      <p:sp>
        <p:nvSpPr>
          <p:cNvPr id="5" name="页脚占位符 4"/>
          <p:cNvSpPr>
            <a:spLocks noGrp="1"/>
          </p:cNvSpPr>
          <p:nvPr>
            <p:ph type="ftr" sz="quarter" idx="11"/>
          </p:nvPr>
        </p:nvSpPr>
        <p:spPr/>
        <p:txBody>
          <a:bodyPr/>
          <a:lstStyle/>
          <a:p>
            <a:r>
              <a:rPr lang="zh-CN" altLang="en-US" smtClean="0"/>
              <a:t>中国科学院软件研究所</a:t>
            </a:r>
            <a:endParaRPr lang="zh-CN" altLang="en-US"/>
          </a:p>
        </p:txBody>
      </p:sp>
    </p:spTree>
    <p:custDataLst>
      <p:tags r:id="rId1"/>
    </p:custDataLst>
    <p:extLst>
      <p:ext uri="{BB962C8B-B14F-4D97-AF65-F5344CB8AC3E}">
        <p14:creationId xmlns:p14="http://schemas.microsoft.com/office/powerpoint/2010/main" val="514334093"/>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8402" y="1036985"/>
            <a:ext cx="2531286" cy="2337656"/>
            <a:chOff x="1543480" y="1085793"/>
            <a:chExt cx="2531286" cy="2337656"/>
          </a:xfrm>
        </p:grpSpPr>
        <p:grpSp>
          <p:nvGrpSpPr>
            <p:cNvPr id="13" name="组合 12"/>
            <p:cNvGrpSpPr/>
            <p:nvPr/>
          </p:nvGrpSpPr>
          <p:grpSpPr>
            <a:xfrm>
              <a:off x="1543480" y="1085793"/>
              <a:ext cx="2430942" cy="2013684"/>
              <a:chOff x="1168608" y="1429822"/>
              <a:chExt cx="2593208" cy="2176978"/>
            </a:xfrm>
          </p:grpSpPr>
          <p:pic>
            <p:nvPicPr>
              <p:cNvPr id="14" name="图片 13"/>
              <p:cNvPicPr>
                <a:picLocks noChangeAspect="1"/>
              </p:cNvPicPr>
              <p:nvPr/>
            </p:nvPicPr>
            <p:blipFill>
              <a:blip r:embed="rId3"/>
              <a:stretch>
                <a:fillRect/>
              </a:stretch>
            </p:blipFill>
            <p:spPr>
              <a:xfrm>
                <a:off x="1168608" y="1804988"/>
                <a:ext cx="2593208" cy="1801812"/>
              </a:xfrm>
              <a:prstGeom prst="rect">
                <a:avLst/>
              </a:prstGeom>
            </p:spPr>
          </p:pic>
          <p:sp>
            <p:nvSpPr>
              <p:cNvPr id="15" name="文本框 14"/>
              <p:cNvSpPr txBox="1"/>
              <p:nvPr/>
            </p:nvSpPr>
            <p:spPr>
              <a:xfrm>
                <a:off x="1796779" y="1429822"/>
                <a:ext cx="1549400" cy="366008"/>
              </a:xfrm>
              <a:prstGeom prst="rect">
                <a:avLst/>
              </a:prstGeom>
              <a:noFill/>
            </p:spPr>
            <p:txBody>
              <a:bodyPr wrap="square" rtlCol="0">
                <a:spAutoFit/>
              </a:bodyPr>
              <a:lstStyle/>
              <a:p>
                <a:pPr algn="ctr"/>
                <a:r>
                  <a:rPr lang="en-US" altLang="zh-CN" sz="1600" dirty="0"/>
                  <a:t>BSP</a:t>
                </a:r>
                <a:r>
                  <a:rPr lang="zh-CN" altLang="en-US" sz="1600" dirty="0"/>
                  <a:t>模型</a:t>
                </a:r>
              </a:p>
            </p:txBody>
          </p:sp>
        </p:grpSp>
        <p:sp>
          <p:nvSpPr>
            <p:cNvPr id="22" name="文本框 21"/>
            <p:cNvSpPr txBox="1"/>
            <p:nvPr/>
          </p:nvSpPr>
          <p:spPr>
            <a:xfrm>
              <a:off x="2225110" y="3084895"/>
              <a:ext cx="1849656" cy="338554"/>
            </a:xfrm>
            <a:prstGeom prst="rect">
              <a:avLst/>
            </a:prstGeom>
            <a:noFill/>
          </p:spPr>
          <p:txBody>
            <a:bodyPr wrap="square" rtlCol="0">
              <a:spAutoFit/>
            </a:bodyPr>
            <a:lstStyle/>
            <a:p>
              <a:r>
                <a:rPr lang="zh-CN" altLang="en-US" sz="1600" b="1" dirty="0"/>
                <a:t>等待周期长</a:t>
              </a:r>
              <a:endParaRPr lang="zh-CN" altLang="en-US" sz="1600" dirty="0"/>
            </a:p>
          </p:txBody>
        </p:sp>
      </p:grpSp>
      <p:grpSp>
        <p:nvGrpSpPr>
          <p:cNvPr id="3" name="组合 2"/>
          <p:cNvGrpSpPr/>
          <p:nvPr/>
        </p:nvGrpSpPr>
        <p:grpSpPr>
          <a:xfrm>
            <a:off x="6024782" y="1069242"/>
            <a:ext cx="2513583" cy="2210095"/>
            <a:chOff x="4986970" y="1176833"/>
            <a:chExt cx="2513583" cy="2210095"/>
          </a:xfrm>
        </p:grpSpPr>
        <p:grpSp>
          <p:nvGrpSpPr>
            <p:cNvPr id="9" name="组合 8"/>
            <p:cNvGrpSpPr/>
            <p:nvPr/>
          </p:nvGrpSpPr>
          <p:grpSpPr>
            <a:xfrm>
              <a:off x="4986970" y="1176833"/>
              <a:ext cx="2513583" cy="1795731"/>
              <a:chOff x="4365657" y="1429822"/>
              <a:chExt cx="2985652" cy="2024578"/>
            </a:xfrm>
          </p:grpSpPr>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5657" y="1804988"/>
                <a:ext cx="2985652" cy="1649412"/>
              </a:xfrm>
              <a:prstGeom prst="rect">
                <a:avLst/>
              </a:prstGeom>
            </p:spPr>
          </p:pic>
          <p:sp>
            <p:nvSpPr>
              <p:cNvPr id="12" name="文本框 11"/>
              <p:cNvSpPr txBox="1"/>
              <p:nvPr/>
            </p:nvSpPr>
            <p:spPr>
              <a:xfrm>
                <a:off x="5083783" y="1429822"/>
                <a:ext cx="1686488" cy="381699"/>
              </a:xfrm>
              <a:prstGeom prst="rect">
                <a:avLst/>
              </a:prstGeom>
              <a:noFill/>
            </p:spPr>
            <p:txBody>
              <a:bodyPr wrap="square" rtlCol="0">
                <a:spAutoFit/>
              </a:bodyPr>
              <a:lstStyle/>
              <a:p>
                <a:r>
                  <a:rPr lang="zh-CN" altLang="en-US" sz="1600" dirty="0"/>
                  <a:t>采样 </a:t>
                </a:r>
                <a:r>
                  <a:rPr lang="en-US" altLang="zh-CN" sz="1600" dirty="0"/>
                  <a:t>&amp; </a:t>
                </a:r>
                <a:r>
                  <a:rPr lang="zh-CN" altLang="en-US" sz="1600" dirty="0"/>
                  <a:t>概要</a:t>
                </a:r>
              </a:p>
            </p:txBody>
          </p:sp>
        </p:grpSp>
        <p:sp>
          <p:nvSpPr>
            <p:cNvPr id="24" name="文本框 23"/>
            <p:cNvSpPr txBox="1"/>
            <p:nvPr/>
          </p:nvSpPr>
          <p:spPr>
            <a:xfrm>
              <a:off x="5776066" y="3048374"/>
              <a:ext cx="1119905" cy="338554"/>
            </a:xfrm>
            <a:prstGeom prst="rect">
              <a:avLst/>
            </a:prstGeom>
            <a:noFill/>
          </p:spPr>
          <p:txBody>
            <a:bodyPr wrap="square" rtlCol="0">
              <a:spAutoFit/>
            </a:bodyPr>
            <a:lstStyle/>
            <a:p>
              <a:r>
                <a:rPr lang="zh-CN" altLang="en-US" sz="1600" b="1" dirty="0"/>
                <a:t>准确率低</a:t>
              </a:r>
              <a:endParaRPr lang="zh-CN" altLang="en-US" sz="1600" dirty="0"/>
            </a:p>
          </p:txBody>
        </p:sp>
      </p:grpSp>
      <p:grpSp>
        <p:nvGrpSpPr>
          <p:cNvPr id="4" name="组合 3"/>
          <p:cNvGrpSpPr/>
          <p:nvPr/>
        </p:nvGrpSpPr>
        <p:grpSpPr>
          <a:xfrm>
            <a:off x="350140" y="3984828"/>
            <a:ext cx="1865033" cy="2272455"/>
            <a:chOff x="662984" y="4207602"/>
            <a:chExt cx="1525074" cy="2272455"/>
          </a:xfrm>
        </p:grpSpPr>
        <p:grpSp>
          <p:nvGrpSpPr>
            <p:cNvPr id="19" name="组合 18"/>
            <p:cNvGrpSpPr/>
            <p:nvPr/>
          </p:nvGrpSpPr>
          <p:grpSpPr>
            <a:xfrm>
              <a:off x="662984" y="4207602"/>
              <a:ext cx="1525074" cy="1905695"/>
              <a:chOff x="9713459" y="960487"/>
              <a:chExt cx="1740909" cy="2295267"/>
            </a:xfrm>
          </p:grpSpPr>
          <p:pic>
            <p:nvPicPr>
              <p:cNvPr id="20" name="图片 19"/>
              <p:cNvPicPr>
                <a:picLocks noChangeAspect="1"/>
              </p:cNvPicPr>
              <p:nvPr/>
            </p:nvPicPr>
            <p:blipFill>
              <a:blip r:embed="rId5"/>
              <a:stretch>
                <a:fillRect/>
              </a:stretch>
            </p:blipFill>
            <p:spPr>
              <a:xfrm>
                <a:off x="9713459" y="1828631"/>
                <a:ext cx="1740909" cy="1427123"/>
              </a:xfrm>
              <a:prstGeom prst="rect">
                <a:avLst/>
              </a:prstGeom>
            </p:spPr>
          </p:pic>
          <p:sp>
            <p:nvSpPr>
              <p:cNvPr id="21" name="文本框 20"/>
              <p:cNvSpPr txBox="1"/>
              <p:nvPr/>
            </p:nvSpPr>
            <p:spPr>
              <a:xfrm>
                <a:off x="9810967" y="960487"/>
                <a:ext cx="1522794" cy="1000874"/>
              </a:xfrm>
              <a:prstGeom prst="rect">
                <a:avLst/>
              </a:prstGeom>
              <a:noFill/>
            </p:spPr>
            <p:txBody>
              <a:bodyPr wrap="square" rtlCol="0">
                <a:spAutoFit/>
              </a:bodyPr>
              <a:lstStyle/>
              <a:p>
                <a:pPr algn="ctr"/>
                <a:r>
                  <a:rPr lang="en-US" altLang="zh-CN" sz="1600" dirty="0"/>
                  <a:t>SpecGraph</a:t>
                </a:r>
              </a:p>
              <a:p>
                <a:pPr algn="ctr"/>
                <a:r>
                  <a:rPr lang="zh-CN" altLang="en-US" sz="1600" dirty="0"/>
                  <a:t>并发更新</a:t>
                </a:r>
                <a:endParaRPr lang="en-US" altLang="zh-CN" sz="1600" dirty="0"/>
              </a:p>
              <a:p>
                <a:pPr algn="ctr"/>
                <a:r>
                  <a:rPr lang="zh-CN" altLang="en-US" sz="1600" dirty="0"/>
                  <a:t>图计算系统</a:t>
                </a:r>
              </a:p>
            </p:txBody>
          </p:sp>
        </p:grpSp>
        <p:sp>
          <p:nvSpPr>
            <p:cNvPr id="25" name="文本框 24"/>
            <p:cNvSpPr txBox="1"/>
            <p:nvPr/>
          </p:nvSpPr>
          <p:spPr>
            <a:xfrm>
              <a:off x="976159" y="6141503"/>
              <a:ext cx="1001913" cy="338554"/>
            </a:xfrm>
            <a:prstGeom prst="rect">
              <a:avLst/>
            </a:prstGeom>
            <a:noFill/>
          </p:spPr>
          <p:txBody>
            <a:bodyPr wrap="square" rtlCol="0">
              <a:spAutoFit/>
            </a:bodyPr>
            <a:lstStyle/>
            <a:p>
              <a:r>
                <a:rPr lang="zh-CN" altLang="en-US" sz="1600" b="1" dirty="0"/>
                <a:t>串行更新</a:t>
              </a:r>
              <a:endParaRPr lang="zh-CN" altLang="en-US" sz="1600" dirty="0"/>
            </a:p>
          </p:txBody>
        </p:sp>
      </p:grpSp>
      <p:grpSp>
        <p:nvGrpSpPr>
          <p:cNvPr id="6" name="组合 5"/>
          <p:cNvGrpSpPr/>
          <p:nvPr/>
        </p:nvGrpSpPr>
        <p:grpSpPr>
          <a:xfrm>
            <a:off x="6525660" y="3927850"/>
            <a:ext cx="2035502" cy="2185445"/>
            <a:chOff x="6263914" y="3409179"/>
            <a:chExt cx="2035502" cy="2185445"/>
          </a:xfrm>
        </p:grpSpPr>
        <p:grpSp>
          <p:nvGrpSpPr>
            <p:cNvPr id="16" name="组合 15"/>
            <p:cNvGrpSpPr/>
            <p:nvPr/>
          </p:nvGrpSpPr>
          <p:grpSpPr>
            <a:xfrm>
              <a:off x="6263914" y="3409179"/>
              <a:ext cx="2035502" cy="1795733"/>
              <a:chOff x="6631207" y="1094363"/>
              <a:chExt cx="2583154" cy="2260433"/>
            </a:xfrm>
          </p:grpSpPr>
          <p:pic>
            <p:nvPicPr>
              <p:cNvPr id="17" name="图片 16"/>
              <p:cNvPicPr>
                <a:picLocks noChangeAspect="1"/>
              </p:cNvPicPr>
              <p:nvPr/>
            </p:nvPicPr>
            <p:blipFill>
              <a:blip r:embed="rId6"/>
              <a:stretch>
                <a:fillRect/>
              </a:stretch>
            </p:blipFill>
            <p:spPr>
              <a:xfrm>
                <a:off x="6631207" y="1866900"/>
                <a:ext cx="2583154" cy="1487896"/>
              </a:xfrm>
              <a:prstGeom prst="rect">
                <a:avLst/>
              </a:prstGeom>
            </p:spPr>
          </p:pic>
          <p:sp>
            <p:nvSpPr>
              <p:cNvPr id="18" name="文本框 17"/>
              <p:cNvSpPr txBox="1"/>
              <p:nvPr/>
            </p:nvSpPr>
            <p:spPr>
              <a:xfrm>
                <a:off x="6631207" y="1094363"/>
                <a:ext cx="2363955" cy="736103"/>
              </a:xfrm>
              <a:prstGeom prst="rect">
                <a:avLst/>
              </a:prstGeom>
              <a:noFill/>
            </p:spPr>
            <p:txBody>
              <a:bodyPr wrap="square" rtlCol="0">
                <a:spAutoFit/>
              </a:bodyPr>
              <a:lstStyle/>
              <a:p>
                <a:pPr algn="ctr"/>
                <a:r>
                  <a:rPr lang="en-US" altLang="zh-CN" sz="1600" dirty="0"/>
                  <a:t>KineoGraph/IncGraph</a:t>
                </a:r>
                <a:r>
                  <a:rPr lang="zh-CN" altLang="en-US" sz="1600" dirty="0"/>
                  <a:t>增量图计算系统</a:t>
                </a:r>
              </a:p>
            </p:txBody>
          </p:sp>
        </p:grpSp>
        <p:sp>
          <p:nvSpPr>
            <p:cNvPr id="26" name="文本框 25"/>
            <p:cNvSpPr txBox="1"/>
            <p:nvPr/>
          </p:nvSpPr>
          <p:spPr>
            <a:xfrm>
              <a:off x="6738519" y="5256070"/>
              <a:ext cx="1388170" cy="338554"/>
            </a:xfrm>
            <a:prstGeom prst="rect">
              <a:avLst/>
            </a:prstGeom>
            <a:noFill/>
          </p:spPr>
          <p:txBody>
            <a:bodyPr wrap="square" rtlCol="0">
              <a:spAutoFit/>
            </a:bodyPr>
            <a:lstStyle/>
            <a:p>
              <a:r>
                <a:rPr lang="zh-CN" altLang="en-US" sz="1600" b="1" dirty="0"/>
                <a:t>表达能力差</a:t>
              </a:r>
              <a:endParaRPr lang="zh-CN" altLang="en-US" sz="1600" dirty="0"/>
            </a:p>
          </p:txBody>
        </p:sp>
      </p:grpSp>
      <mc:AlternateContent xmlns:mc="http://schemas.openxmlformats.org/markup-compatibility/2006" xmlns:a14="http://schemas.microsoft.com/office/drawing/2010/main">
        <mc:Choice Requires="a14">
          <p:sp>
            <p:nvSpPr>
              <p:cNvPr id="27" name="文本框 26"/>
              <p:cNvSpPr txBox="1"/>
              <p:nvPr/>
            </p:nvSpPr>
            <p:spPr>
              <a:xfrm>
                <a:off x="2767597" y="3289272"/>
                <a:ext cx="3443041" cy="1877437"/>
              </a:xfrm>
              <a:prstGeom prst="rect">
                <a:avLst/>
              </a:prstGeom>
              <a:noFill/>
            </p:spPr>
            <p:txBody>
              <a:bodyPr wrap="square" rtlCol="0">
                <a:spAutoFit/>
              </a:bodyPr>
              <a:lstStyle/>
              <a:p>
                <a:pPr algn="ctr"/>
                <a:r>
                  <a:rPr lang="zh-CN" altLang="en-US" dirty="0"/>
                  <a:t>构建面向</a:t>
                </a:r>
                <a:r>
                  <a:rPr lang="zh-CN" altLang="en-US" b="1" dirty="0">
                    <a:solidFill>
                      <a:srgbClr val="FF0000"/>
                    </a:solidFill>
                  </a:rPr>
                  <a:t>流式图数据</a:t>
                </a:r>
                <a:r>
                  <a:rPr lang="zh-CN" altLang="en-US" dirty="0" smtClean="0"/>
                  <a:t>的</a:t>
                </a:r>
                <a:r>
                  <a:rPr lang="zh-CN" altLang="en-US" b="1" dirty="0">
                    <a:solidFill>
                      <a:srgbClr val="FF0000"/>
                    </a:solidFill>
                  </a:rPr>
                  <a:t>准确</a:t>
                </a:r>
                <a:r>
                  <a:rPr lang="zh-CN" altLang="en-US" b="1" dirty="0" smtClean="0">
                    <a:solidFill>
                      <a:srgbClr val="FF0000"/>
                    </a:solidFill>
                  </a:rPr>
                  <a:t>计算</a:t>
                </a:r>
                <a:r>
                  <a:rPr lang="zh-CN" altLang="en-US" dirty="0"/>
                  <a:t>的</a:t>
                </a:r>
                <a:r>
                  <a:rPr lang="zh-CN" altLang="en-US" b="1" dirty="0">
                    <a:solidFill>
                      <a:srgbClr val="FF0000"/>
                    </a:solidFill>
                  </a:rPr>
                  <a:t>实时图</a:t>
                </a:r>
                <a:r>
                  <a:rPr lang="zh-CN" altLang="en-US" b="1" dirty="0" smtClean="0">
                    <a:solidFill>
                      <a:srgbClr val="FF0000"/>
                    </a:solidFill>
                  </a:rPr>
                  <a:t>计算</a:t>
                </a:r>
                <a:r>
                  <a:rPr lang="zh-CN" altLang="en-US" dirty="0" smtClean="0"/>
                  <a:t>系统</a:t>
                </a:r>
                <a:endParaRPr lang="en-US" altLang="zh-CN" dirty="0" smtClean="0"/>
              </a:p>
              <a:p>
                <a:endParaRPr lang="en-US" altLang="zh-CN" sz="1600" dirty="0"/>
              </a:p>
              <a:p>
                <a:pPr marL="214308" indent="-214308">
                  <a:buFont typeface="Wingdings" panose="05000000000000000000" pitchFamily="2" charset="2"/>
                  <a:buChar char="ü"/>
                </a:pPr>
                <a:r>
                  <a:rPr lang="zh-CN" altLang="en-US" sz="1600" dirty="0"/>
                  <a:t>满足实时计算要求 </a:t>
                </a:r>
                <a:r>
                  <a:rPr lang="en-US" altLang="zh-CN" sz="1600" dirty="0"/>
                  <a:t>(&lt;20ms)</a:t>
                </a:r>
              </a:p>
              <a:p>
                <a:pPr marL="214308" indent="-214308">
                  <a:buFont typeface="Wingdings" panose="05000000000000000000" pitchFamily="2" charset="2"/>
                  <a:buChar char="ü"/>
                </a:pPr>
                <a:r>
                  <a:rPr lang="zh-CN" altLang="en-US" sz="1600" dirty="0"/>
                  <a:t>有较高的准确率 </a:t>
                </a:r>
                <a:r>
                  <a:rPr lang="en-US" altLang="zh-CN" sz="1600" dirty="0"/>
                  <a:t>(&gt;99%)</a:t>
                </a:r>
              </a:p>
              <a:p>
                <a:pPr marL="214308" indent="-214308">
                  <a:buFont typeface="Wingdings" panose="05000000000000000000" pitchFamily="2" charset="2"/>
                  <a:buChar char="ü"/>
                </a:pPr>
                <a:r>
                  <a:rPr lang="zh-CN" altLang="en-US" sz="1600" dirty="0"/>
                  <a:t>采用并行更新方式 </a:t>
                </a:r>
                <a:endParaRPr lang="en-US" altLang="zh-CN" sz="1600" dirty="0"/>
              </a:p>
              <a:p>
                <a:pPr marL="214308" indent="-214308">
                  <a:buFont typeface="Wingdings" panose="05000000000000000000" pitchFamily="2" charset="2"/>
                  <a:buChar char="ü"/>
                </a:pPr>
                <a:r>
                  <a:rPr lang="zh-CN" altLang="en-US" sz="1600" dirty="0"/>
                  <a:t>表达能力强</a:t>
                </a:r>
                <a:r>
                  <a:rPr lang="en-US" altLang="zh-CN" sz="1600" dirty="0"/>
                  <a:t>(</a:t>
                </a:r>
                <a14:m>
                  <m:oMath xmlns:m="http://schemas.openxmlformats.org/officeDocument/2006/math">
                    <m:r>
                      <a:rPr lang="en-US" altLang="zh-CN" sz="1600" i="1">
                        <a:latin typeface="Cambria Math" panose="02040503050406030204" pitchFamily="18" charset="0"/>
                        <a:ea typeface="Cambria Math" panose="02040503050406030204" pitchFamily="18" charset="0"/>
                      </a:rPr>
                      <m:t>≈</m:t>
                    </m:r>
                  </m:oMath>
                </a14:m>
                <a:r>
                  <a:rPr lang="en-US" altLang="zh-CN" sz="1600" dirty="0"/>
                  <a:t>VC</a:t>
                </a:r>
                <a:r>
                  <a:rPr lang="zh-CN" altLang="en-US" sz="1600" dirty="0"/>
                  <a:t>模型表达能力</a:t>
                </a:r>
                <a:r>
                  <a:rPr lang="en-US" altLang="zh-CN" sz="1600" dirty="0"/>
                  <a:t>)</a:t>
                </a:r>
                <a:endParaRPr lang="zh-CN" altLang="en-US" sz="16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2767597" y="3289272"/>
                <a:ext cx="3443041" cy="1877437"/>
              </a:xfrm>
              <a:prstGeom prst="rect">
                <a:avLst/>
              </a:prstGeom>
              <a:blipFill rotWithShape="0">
                <a:blip r:embed="rId7"/>
                <a:stretch>
                  <a:fillRect l="-1062" t="-1948" r="-1062" b="-3571"/>
                </a:stretch>
              </a:blipFill>
            </p:spPr>
            <p:txBody>
              <a:bodyPr/>
              <a:lstStyle/>
              <a:p>
                <a:r>
                  <a:rPr lang="zh-CN" altLang="en-US">
                    <a:noFill/>
                  </a:rPr>
                  <a:t> </a:t>
                </a:r>
              </a:p>
            </p:txBody>
          </p:sp>
        </mc:Fallback>
      </mc:AlternateContent>
      <p:sp>
        <p:nvSpPr>
          <p:cNvPr id="28" name="下箭头 27"/>
          <p:cNvSpPr/>
          <p:nvPr/>
        </p:nvSpPr>
        <p:spPr>
          <a:xfrm rot="17896995">
            <a:off x="3461569" y="2085201"/>
            <a:ext cx="242528" cy="12011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右箭头 29"/>
          <p:cNvSpPr/>
          <p:nvPr/>
        </p:nvSpPr>
        <p:spPr>
          <a:xfrm rot="9011145">
            <a:off x="4769764" y="2515277"/>
            <a:ext cx="1238502" cy="255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2" name="标题 1"/>
          <p:cNvSpPr txBox="1">
            <a:spLocks/>
          </p:cNvSpPr>
          <p:nvPr/>
        </p:nvSpPr>
        <p:spPr>
          <a:xfrm>
            <a:off x="162497" y="274408"/>
            <a:ext cx="7886700" cy="6493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smtClean="0"/>
              <a:t>二、研究目标</a:t>
            </a:r>
            <a:endParaRPr lang="zh-CN" altLang="en-US" sz="2100" dirty="0"/>
          </a:p>
        </p:txBody>
      </p:sp>
      <p:sp>
        <p:nvSpPr>
          <p:cNvPr id="33" name="下箭头 32"/>
          <p:cNvSpPr/>
          <p:nvPr/>
        </p:nvSpPr>
        <p:spPr>
          <a:xfrm rot="13944149">
            <a:off x="2854078" y="4967078"/>
            <a:ext cx="242528" cy="12011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下箭头 33"/>
          <p:cNvSpPr/>
          <p:nvPr/>
        </p:nvSpPr>
        <p:spPr>
          <a:xfrm rot="7684502">
            <a:off x="5646499" y="4967079"/>
            <a:ext cx="242528" cy="12011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矩形 6"/>
          <p:cNvSpPr/>
          <p:nvPr/>
        </p:nvSpPr>
        <p:spPr>
          <a:xfrm>
            <a:off x="2228746" y="6113295"/>
            <a:ext cx="4086568" cy="307777"/>
          </a:xfrm>
          <a:prstGeom prst="rect">
            <a:avLst/>
          </a:prstGeom>
        </p:spPr>
        <p:txBody>
          <a:bodyPr wrap="none">
            <a:spAutoFit/>
          </a:bodyPr>
          <a:lstStyle/>
          <a:p>
            <a:r>
              <a:rPr lang="zh-CN" altLang="en-US" sz="1400" dirty="0" smtClean="0"/>
              <a:t>注</a:t>
            </a:r>
            <a:r>
              <a:rPr lang="en-US" altLang="zh-CN" sz="1400" dirty="0" smtClean="0"/>
              <a:t>:VC</a:t>
            </a:r>
            <a:r>
              <a:rPr lang="zh-CN" altLang="en-US" sz="1400" dirty="0" smtClean="0"/>
              <a:t>模型</a:t>
            </a:r>
            <a:r>
              <a:rPr lang="zh-CN" altLang="en-US" sz="1400" dirty="0"/>
              <a:t>是</a:t>
            </a:r>
            <a:r>
              <a:rPr lang="zh-CN" altLang="en-US" sz="1400" dirty="0" smtClean="0"/>
              <a:t>指</a:t>
            </a:r>
            <a:r>
              <a:rPr lang="en-US" altLang="zh-CN" sz="1400" dirty="0" smtClean="0"/>
              <a:t>Pregel</a:t>
            </a:r>
            <a:r>
              <a:rPr lang="zh-CN" altLang="en-US" sz="1400" dirty="0" smtClean="0"/>
              <a:t>提出的</a:t>
            </a:r>
            <a:r>
              <a:rPr lang="en-US" altLang="zh-CN" sz="1400" dirty="0" smtClean="0"/>
              <a:t>Vertex-Centric</a:t>
            </a:r>
            <a:r>
              <a:rPr lang="zh-CN" altLang="en-US" sz="1400" dirty="0" smtClean="0"/>
              <a:t>编程模型</a:t>
            </a:r>
            <a:endParaRPr lang="zh-CN" altLang="en-US" sz="1400" dirty="0"/>
          </a:p>
        </p:txBody>
      </p:sp>
      <p:sp>
        <p:nvSpPr>
          <p:cNvPr id="8" name="灯片编号占位符 7"/>
          <p:cNvSpPr>
            <a:spLocks noGrp="1"/>
          </p:cNvSpPr>
          <p:nvPr>
            <p:ph type="sldNum" sz="quarter" idx="12"/>
          </p:nvPr>
        </p:nvSpPr>
        <p:spPr/>
        <p:txBody>
          <a:bodyPr/>
          <a:lstStyle/>
          <a:p>
            <a:fld id="{E230242E-06C9-4CD7-A6BF-CB41FEC954E9}" type="slidenum">
              <a:rPr lang="zh-CN" altLang="en-US" smtClean="0"/>
              <a:t>9</a:t>
            </a:fld>
            <a:endParaRPr lang="zh-CN" altLang="en-US"/>
          </a:p>
        </p:txBody>
      </p:sp>
      <p:sp>
        <p:nvSpPr>
          <p:cNvPr id="10" name="日期占位符 9"/>
          <p:cNvSpPr>
            <a:spLocks noGrp="1"/>
          </p:cNvSpPr>
          <p:nvPr>
            <p:ph type="dt" sz="half" idx="10"/>
          </p:nvPr>
        </p:nvSpPr>
        <p:spPr/>
        <p:txBody>
          <a:bodyPr/>
          <a:lstStyle/>
          <a:p>
            <a:fld id="{E676B810-F940-4049-9344-31A3BA4426F8}" type="datetime1">
              <a:rPr lang="zh-CN" altLang="en-US" smtClean="0"/>
              <a:t>2017/5/24</a:t>
            </a:fld>
            <a:endParaRPr lang="zh-CN" altLang="en-US"/>
          </a:p>
        </p:txBody>
      </p:sp>
      <p:sp>
        <p:nvSpPr>
          <p:cNvPr id="23" name="页脚占位符 22"/>
          <p:cNvSpPr>
            <a:spLocks noGrp="1"/>
          </p:cNvSpPr>
          <p:nvPr>
            <p:ph type="ftr" sz="quarter" idx="11"/>
          </p:nvPr>
        </p:nvSpPr>
        <p:spPr/>
        <p:txBody>
          <a:bodyPr/>
          <a:lstStyle/>
          <a:p>
            <a:r>
              <a:rPr lang="zh-CN" altLang="en-US" smtClean="0"/>
              <a:t>中国科学院软件研究所</a:t>
            </a:r>
            <a:endParaRPr lang="zh-CN" altLang="en-US"/>
          </a:p>
        </p:txBody>
      </p:sp>
    </p:spTree>
    <p:extLst>
      <p:ext uri="{BB962C8B-B14F-4D97-AF65-F5344CB8AC3E}">
        <p14:creationId xmlns:p14="http://schemas.microsoft.com/office/powerpoint/2010/main" val="3627346355"/>
      </p:ext>
    </p:extLst>
  </p:cSld>
  <p:clrMapOvr>
    <a:masterClrMapping/>
  </p:clrMapOvr>
  <mc:AlternateContent xmlns:mc="http://schemas.openxmlformats.org/markup-compatibility/2006" xmlns:p14="http://schemas.microsoft.com/office/powerpoint/2010/main">
    <mc:Choice Requires="p14">
      <p:transition spd="slow" p14:dur="2000" advTm="32351"/>
    </mc:Choice>
    <mc:Fallback xmlns="">
      <p:transition spd="slow" advTm="32351"/>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9"/>
</p:tagLst>
</file>

<file path=ppt/tags/tag10.xml><?xml version="1.0" encoding="utf-8"?>
<p:tagLst xmlns:a="http://schemas.openxmlformats.org/drawingml/2006/main" xmlns:r="http://schemas.openxmlformats.org/officeDocument/2006/relationships" xmlns:p="http://schemas.openxmlformats.org/presentationml/2006/main">
  <p:tag name="TIMING" val="|0.6|0.6|1.8|1.5"/>
</p:tagLst>
</file>

<file path=ppt/tags/tag2.xml><?xml version="1.0" encoding="utf-8"?>
<p:tagLst xmlns:a="http://schemas.openxmlformats.org/drawingml/2006/main" xmlns:r="http://schemas.openxmlformats.org/officeDocument/2006/relationships" xmlns:p="http://schemas.openxmlformats.org/presentationml/2006/main">
  <p:tag name="TIMING" val="|34.2"/>
</p:tagLst>
</file>

<file path=ppt/tags/tag3.xml><?xml version="1.0" encoding="utf-8"?>
<p:tagLst xmlns:a="http://schemas.openxmlformats.org/drawingml/2006/main" xmlns:r="http://schemas.openxmlformats.org/officeDocument/2006/relationships" xmlns:p="http://schemas.openxmlformats.org/presentationml/2006/main">
  <p:tag name="TIMING" val="|34.2"/>
</p:tagLst>
</file>

<file path=ppt/tags/tag4.xml><?xml version="1.0" encoding="utf-8"?>
<p:tagLst xmlns:a="http://schemas.openxmlformats.org/drawingml/2006/main" xmlns:r="http://schemas.openxmlformats.org/officeDocument/2006/relationships" xmlns:p="http://schemas.openxmlformats.org/presentationml/2006/main">
  <p:tag name="TIMING" val="|30.3|9.6|2.3|2.8"/>
</p:tagLst>
</file>

<file path=ppt/tags/tag5.xml><?xml version="1.0" encoding="utf-8"?>
<p:tagLst xmlns:a="http://schemas.openxmlformats.org/drawingml/2006/main" xmlns:r="http://schemas.openxmlformats.org/officeDocument/2006/relationships" xmlns:p="http://schemas.openxmlformats.org/presentationml/2006/main">
  <p:tag name="TIMING" val="|30.3|9.6|2.3|2.8"/>
</p:tagLst>
</file>

<file path=ppt/tags/tag6.xml><?xml version="1.0" encoding="utf-8"?>
<p:tagLst xmlns:a="http://schemas.openxmlformats.org/drawingml/2006/main" xmlns:r="http://schemas.openxmlformats.org/officeDocument/2006/relationships" xmlns:p="http://schemas.openxmlformats.org/presentationml/2006/main">
  <p:tag name="TIMING" val="|30.3|9.6|2.3|2.8"/>
</p:tagLst>
</file>

<file path=ppt/tags/tag7.xml><?xml version="1.0" encoding="utf-8"?>
<p:tagLst xmlns:a="http://schemas.openxmlformats.org/drawingml/2006/main" xmlns:r="http://schemas.openxmlformats.org/officeDocument/2006/relationships" xmlns:p="http://schemas.openxmlformats.org/presentationml/2006/main">
  <p:tag name="TIMING" val="|30.3|9.6|2.3|2.8"/>
</p:tagLst>
</file>

<file path=ppt/tags/tag8.xml><?xml version="1.0" encoding="utf-8"?>
<p:tagLst xmlns:a="http://schemas.openxmlformats.org/drawingml/2006/main" xmlns:r="http://schemas.openxmlformats.org/officeDocument/2006/relationships" xmlns:p="http://schemas.openxmlformats.org/presentationml/2006/main">
  <p:tag name="TIMING" val="|11.8|2.9|10.2|0.9|1|0.6"/>
</p:tagLst>
</file>

<file path=ppt/tags/tag9.xml><?xml version="1.0" encoding="utf-8"?>
<p:tagLst xmlns:a="http://schemas.openxmlformats.org/drawingml/2006/main" xmlns:r="http://schemas.openxmlformats.org/officeDocument/2006/relationships" xmlns:p="http://schemas.openxmlformats.org/presentationml/2006/main">
  <p:tag name="TIMING" val="|1.5|2.4|1.1|0.6|0.5|0.6"/>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3466</TotalTime>
  <Words>6624</Words>
  <Application>Microsoft Office PowerPoint</Application>
  <PresentationFormat>全屏显示(4:3)</PresentationFormat>
  <Paragraphs>711</Paragraphs>
  <Slides>42</Slides>
  <Notes>41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4" baseType="lpstr">
      <vt:lpstr>等线</vt:lpstr>
      <vt:lpstr>等线 Light</vt:lpstr>
      <vt:lpstr>黑体</vt:lpstr>
      <vt:lpstr>宋体</vt:lpstr>
      <vt:lpstr>Arial</vt:lpstr>
      <vt:lpstr>Calibri</vt:lpstr>
      <vt:lpstr>Calibri Light</vt:lpstr>
      <vt:lpstr>Cambria Math</vt:lpstr>
      <vt:lpstr>Times New Roman</vt:lpstr>
      <vt:lpstr>Wingdings</vt:lpstr>
      <vt:lpstr>Office 主题</vt:lpstr>
      <vt:lpstr>Visio</vt:lpstr>
      <vt:lpstr>基于状态更新传播的流式图计算系统设计与实现</vt:lpstr>
      <vt:lpstr>纲要</vt:lpstr>
      <vt:lpstr>一、研究背景与相关工作-图计算框架</vt:lpstr>
      <vt:lpstr>一、研究背景与相关工作-批处理模型</vt:lpstr>
      <vt:lpstr>一、研究背景与相关工作-批处理模型</vt:lpstr>
      <vt:lpstr>一、研究背景与相关工作-流处理数据模型</vt:lpstr>
      <vt:lpstr>一、研究背景与相关工作-流处理计算模型</vt:lpstr>
      <vt:lpstr>一、研究背景与相关工作-流处理计算模型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474</cp:revision>
  <dcterms:created xsi:type="dcterms:W3CDTF">2016-12-23T09:57:57Z</dcterms:created>
  <dcterms:modified xsi:type="dcterms:W3CDTF">2017-05-24T07:26:10Z</dcterms:modified>
</cp:coreProperties>
</file>