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199050"/>
  <p:notesSz cx="6858000" cy="9144000"/>
  <p:embeddedFontLst>
    <p:embeddedFont>
      <p:font typeface="方正姚体" panose="02010601030101010101" pitchFamily="2" charset="-122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等线" panose="02010600030101010101" pitchFamily="2" charset="-122"/>
      <p:regular r:id="rId12"/>
      <p:bold r:id="rId1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12">
          <p15:clr>
            <a:srgbClr val="A4A3A4"/>
          </p15:clr>
        </p15:guide>
        <p15:guide id="2" pos="102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FF"/>
    <a:srgbClr val="008EEE"/>
    <a:srgbClr val="5B9BD5"/>
    <a:srgbClr val="FFFFCC"/>
    <a:srgbClr val="47B0FF"/>
    <a:srgbClr val="A7C6E5"/>
    <a:srgbClr val="0198FF"/>
    <a:srgbClr val="0071C0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50" d="100"/>
          <a:sy n="50" d="100"/>
        </p:scale>
        <p:origin x="-2796" y="-3438"/>
      </p:cViewPr>
      <p:guideLst>
        <p:guide orient="horz" pos="13912"/>
        <p:guide pos="102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  <a:t>5/4/2017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80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3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0" y="3093723"/>
            <a:ext cx="32399288" cy="16312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47681" y="5327603"/>
            <a:ext cx="1870392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</a:p>
          <a:p>
            <a:pPr algn="ctr"/>
            <a:r>
              <a:rPr lang="en-US" altLang="zh-CN" sz="4400" dirty="0"/>
              <a:t>wangwei@otcaix.iscas.ac.cn   xulijie09@otcaix.iscas.ac.cn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2321" y="9295765"/>
            <a:ext cx="21323300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多的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呈现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lang="zh-CN" altLang="en-US" sz="440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海量和动态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特性。然而，现有的成熟的图计算框架所处理的图数据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通常是静态稳定的</a:t>
            </a:r>
            <a:r>
              <a:rPr lang="zh-CN" altLang="en-US" sz="4400" b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</a:t>
            </a:r>
            <a:r>
              <a:rPr lang="zh-CN" altLang="en-US" sz="4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为此，课题组构建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lang="zh-CN" altLang="en-US" sz="4400" b="1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2040"/>
            <a:chOff x="35381" y="14830"/>
            <a:chExt cx="14720" cy="117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社交分析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78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商品推荐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舆论监测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378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关键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4595" y="18931934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8851289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231835" y="18464166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增量图数据</a:t>
            </a:r>
          </a:p>
        </p:txBody>
      </p:sp>
      <p:sp>
        <p:nvSpPr>
          <p:cNvPr id="160" name=" 160"/>
          <p:cNvSpPr/>
          <p:nvPr/>
        </p:nvSpPr>
        <p:spPr>
          <a:xfrm>
            <a:off x="22762378" y="18925831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101463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0831853"/>
            <a:ext cx="157861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033850" y="23260890"/>
            <a:ext cx="895514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390070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ym typeface="+mn-ea"/>
              </a:rPr>
              <a:t>传统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b="1" dirty="0" smtClean="0">
                <a:sym typeface="+mn-ea"/>
              </a:rPr>
              <a:t>模型方案</a:t>
            </a:r>
            <a:endParaRPr lang="zh-CN" altLang="en-US" sz="28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608276" y="24451946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基于增量计算和变化传播的改进模型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5040005" y="26974261"/>
            <a:ext cx="705403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缩小增量数据影响范围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25334595" y="24154284"/>
            <a:ext cx="6118541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8780193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</a:p>
        </p:txBody>
      </p:sp>
      <p:sp>
        <p:nvSpPr>
          <p:cNvPr id="159" name=" 149"/>
          <p:cNvSpPr/>
          <p:nvPr/>
        </p:nvSpPr>
        <p:spPr>
          <a:xfrm rot="5400000">
            <a:off x="27752395" y="25711525"/>
            <a:ext cx="1080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6956555"/>
            <a:ext cx="1044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959228" y="17548285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52006" y="34011059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4011059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33290" y="38443994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564975" y="38415878"/>
            <a:ext cx="6919595" cy="4047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latinLnBrk="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系统采用增量计算的方式，根据新增图数据和历史计算结果来进行增量式的更新，实时性强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，在实验硬件环境下，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12ms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内得到响应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algn="just" latinLnBrk="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系统采用基于细粒度锁的方式进行并发更新，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了所提供的主流算法准确率达到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100%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且锁更新冲突的概率在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3%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3172" y="17618503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>
            <p:extLst>
              <p:ext uri="{D42A27DB-BD31-4B8C-83A1-F6EECF244321}">
                <p14:modId xmlns:p14="http://schemas.microsoft.com/office/powerpoint/2010/main" val="2349433259"/>
              </p:ext>
            </p:extLst>
          </p:nvPr>
        </p:nvGraphicFramePr>
        <p:xfrm>
          <a:off x="1056201" y="22574250"/>
          <a:ext cx="7999200" cy="311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39"/>
                <a:gridCol w="3404261"/>
              </a:tblGrid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 GET-STATE(Factor)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获取指定因子的状态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SET-STATE(Factor, 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设置指定因子的状态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SET-STATE(State)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设置整个图的状态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 GET-STATE()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获取整个图的状态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SPREAD-TO-OUT-NEIGHBOR(State)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传播因子状态到邻接点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extLst>
              <p:ext uri="{D42A27DB-BD31-4B8C-83A1-F6EECF244321}">
                <p14:modId xmlns:p14="http://schemas.microsoft.com/office/powerpoint/2010/main" val="3107918062"/>
              </p:ext>
            </p:extLst>
          </p:nvPr>
        </p:nvGraphicFramePr>
        <p:xfrm>
          <a:off x="1056201" y="26523349"/>
          <a:ext cx="7999200" cy="162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68"/>
                <a:gridCol w="3999232"/>
              </a:tblGrid>
              <a:tr h="542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 GET-VALUE(Event)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获取指定事件的值</a:t>
                      </a:r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 GET-TYPE(Event)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获取指定事件的类型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extLst>
              <p:ext uri="{D42A27DB-BD31-4B8C-83A1-F6EECF244321}">
                <p14:modId xmlns:p14="http://schemas.microsoft.com/office/powerpoint/2010/main" val="205173632"/>
              </p:ext>
            </p:extLst>
          </p:nvPr>
        </p:nvGraphicFramePr>
        <p:xfrm>
          <a:off x="1056201" y="29181624"/>
          <a:ext cx="7999200" cy="112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00"/>
                <a:gridCol w="3999600"/>
              </a:tblGrid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TRANSFORM(State, 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根据事件转换状态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693765"/>
            <a:ext cx="549846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基于增量计算的流式图计算模型，将图在每个时刻抽象成一个对应的</a:t>
            </a:r>
            <a:r>
              <a:rPr lang="zh-CN" altLang="en-US" sz="2800" b="1" dirty="0">
                <a:latin typeface="Times New Roman" panose="02020603050405020304" pitchFamily="18" charset="0"/>
              </a:rPr>
              <a:t>状态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State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，将流动的图数据抽象成一系列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 Stream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触发了图由一个状态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Transform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成另一个状态。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782732" y="17077381"/>
            <a:ext cx="59522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基于增量计算的流式图计算模型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88041" y="21962952"/>
            <a:ext cx="213552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928730" y="25927695"/>
            <a:ext cx="22541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598223" y="28485487"/>
            <a:ext cx="29151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274947" y="23040450"/>
            <a:ext cx="68400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状态</a:t>
            </a:r>
            <a:r>
              <a:rPr lang="zh-CN" altLang="en-US" sz="2800" dirty="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Factor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组成，因子是指组成状态的基本单位。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74947" y="26545015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事件</a:t>
            </a:r>
            <a:r>
              <a:rPr sz="2800" dirty="0" smtClean="0">
                <a:latin typeface="Times New Roman" panose="02020603050405020304" pitchFamily="18" charset="0"/>
              </a:rPr>
              <a:t>触发图由</a:t>
            </a:r>
            <a:r>
              <a:rPr sz="2800" dirty="0">
                <a:latin typeface="Times New Roman" panose="02020603050405020304" pitchFamily="18" charset="0"/>
              </a:rPr>
              <a:t>T1时刻的State1转换为T2时刻的State2，事件是由事件值（Event </a:t>
            </a:r>
            <a:r>
              <a:rPr sz="2800" dirty="0" err="1">
                <a:latin typeface="Times New Roman" panose="02020603050405020304" pitchFamily="18" charset="0"/>
              </a:rPr>
              <a:t>Value）和事件类型（Event</a:t>
            </a:r>
            <a:r>
              <a:rPr sz="2800" dirty="0">
                <a:latin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</a:rPr>
              <a:t>Type）组成</a:t>
            </a:r>
            <a:r>
              <a:rPr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274947" y="29121418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转换</a:t>
            </a:r>
            <a:r>
              <a:rPr sz="2800" dirty="0" smtClean="0">
                <a:latin typeface="Times New Roman" panose="02020603050405020304" pitchFamily="18" charset="0"/>
              </a:rPr>
              <a:t>是由事件触发的图的更新过程</a:t>
            </a:r>
            <a:r>
              <a:rPr sz="2800" dirty="0">
                <a:latin typeface="Times New Roman" panose="02020603050405020304" pitchFamily="18" charset="0"/>
              </a:rPr>
              <a:t>，即图是如何根据相应的事件来由State1转换成State2。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以</a:t>
            </a:r>
            <a:r>
              <a:rPr lang="zh-CN" altLang="en-US" sz="2800" dirty="0">
                <a:latin typeface="Times New Roman" panose="02020603050405020304" pitchFamily="18" charset="0"/>
              </a:rPr>
              <a:t>单源点最短路径算法为例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，说明如何</a:t>
            </a:r>
            <a:r>
              <a:rPr lang="zh-CN" altLang="en-US" sz="2800" dirty="0">
                <a:latin typeface="Times New Roman" panose="02020603050405020304" pitchFamily="18" charset="0"/>
              </a:rPr>
              <a:t>进行流式图算法的设计。如下四幅图中，黑点为源点，橘色为新增的边及其两个顶点；</a:t>
            </a:r>
            <a:r>
              <a:rPr lang="zh-CN" sz="2800" dirty="0">
                <a:latin typeface="Times New Roman" panose="02020603050405020304" pitchFamily="18" charset="0"/>
              </a:rPr>
              <a:t>左边为原图，右边为新增边之后的新图；</a:t>
            </a:r>
            <a:r>
              <a:rPr lang="zh-CN" sz="2800" dirty="0">
                <a:latin typeface="Times New Roman" panose="02020603050405020304" pitchFamily="18" charset="0"/>
                <a:sym typeface="+mn-ea"/>
              </a:rPr>
              <a:t>顶点的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值即为顶点到源点的最短路径值。</a:t>
            </a:r>
            <a:r>
              <a:rPr lang="zh-CN" sz="2800" dirty="0">
                <a:latin typeface="Times New Roman" panose="02020603050405020304" pitchFamily="18" charset="0"/>
              </a:rPr>
              <a:t>根据新增的边的两个顶点是否已经在原图中存在，分为以下四种情况：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3290" y="32526605"/>
            <a:ext cx="14019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系统在</a:t>
            </a:r>
            <a:r>
              <a:rPr lang="en-US" altLang="zh-CN" sz="2800" dirty="0"/>
              <a:t>10</a:t>
            </a:r>
            <a:r>
              <a:rPr lang="zh-CN" altLang="en-US" sz="2800" dirty="0"/>
              <a:t>个计算节点搭建的集群上运行和测试，主要测试统计顶点的度</a:t>
            </a:r>
            <a:r>
              <a:rPr lang="en-US" altLang="zh-CN" sz="2800" dirty="0"/>
              <a:t>(DD)</a:t>
            </a:r>
            <a:r>
              <a:rPr lang="zh-CN" altLang="en-US" sz="2800" dirty="0"/>
              <a:t>，统计三角形数目</a:t>
            </a:r>
            <a:r>
              <a:rPr lang="en-US" altLang="zh-CN" sz="2800" dirty="0"/>
              <a:t>(TC)</a:t>
            </a:r>
            <a:r>
              <a:rPr lang="zh-CN" altLang="en-US" sz="2800" dirty="0"/>
              <a:t>，单源点最短路径</a:t>
            </a:r>
            <a:r>
              <a:rPr lang="en-US" altLang="zh-CN" sz="2800" dirty="0"/>
              <a:t>(SSSP)</a:t>
            </a:r>
            <a:r>
              <a:rPr lang="zh-CN" altLang="en-US" sz="2800" dirty="0"/>
              <a:t>和</a:t>
            </a:r>
            <a:r>
              <a:rPr lang="en-US" altLang="zh-CN" sz="2800" dirty="0"/>
              <a:t>PageRank(PR)</a:t>
            </a:r>
            <a:r>
              <a:rPr lang="zh-CN" altLang="en-US" sz="2800" dirty="0"/>
              <a:t>这四个流式图算法。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2282191" y="34347785"/>
            <a:ext cx="5080000" cy="27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 u="none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endParaRPr lang="zh-CN" altLang="en-US"/>
          </a:p>
        </p:txBody>
      </p:sp>
      <p:pic>
        <p:nvPicPr>
          <p:cNvPr id="19" name="图片 19" descr="C:\Users\SkyDream\Desktop\毕业设计\GraduationThesis\post-graduate paper\图片\sssp3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340" y="33968055"/>
            <a:ext cx="615315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 descr="C:\Users\SkyDream\Desktop\毕业设计\GraduationThesis\post-graduate paper\图片\sssp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38262560"/>
            <a:ext cx="6786245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 descr="C:\Users\SkyDream\Desktop\毕业设计\GraduationThesis\post-graduate paper\图片\sssp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3968055"/>
            <a:ext cx="651192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 descr="C:\Users\SkyDream\Desktop\毕业设计\GraduationThesis\post-graduate paper\图片\sssp4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8200330"/>
            <a:ext cx="6319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42010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a. </a:t>
            </a:r>
            <a:r>
              <a:rPr lang="zh-CN" altLang="en-US" sz="2000" dirty="0">
                <a:sym typeface="+mn-ea"/>
              </a:rPr>
              <a:t>新增的两个顶点都为最新顶点</a:t>
            </a:r>
          </a:p>
          <a:p>
            <a:pPr algn="just"/>
            <a:r>
              <a:rPr lang="zh-CN" altLang="en-US" sz="2400" dirty="0">
                <a:sym typeface="+mn-ea"/>
              </a:rPr>
              <a:t>        这两个顶点都是原图中不存在的顶点，所以原图中没有任何顶点能够到达这个两个顶点，因此这两个顶点的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值均为无穷大。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74417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b. </a:t>
            </a:r>
            <a:r>
              <a:rPr lang="zh-CN" altLang="en-US" sz="2000" dirty="0">
                <a:sym typeface="+mn-ea"/>
              </a:rPr>
              <a:t>源顶点是新顶点，目标顶点已经存在</a:t>
            </a:r>
          </a:p>
          <a:p>
            <a:pPr algn="just"/>
            <a:r>
              <a:rPr lang="zh-CN" sz="2400" dirty="0">
                <a:sym typeface="+mn-ea"/>
              </a:rPr>
              <a:t>        源顶点为新的顶点，而原图中没有其它顶点指向源顶点，所以源顶点的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值为无穷大，而目标顶点的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2010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c. </a:t>
            </a:r>
            <a:r>
              <a:rPr lang="zh-CN" altLang="en-US" sz="2000" dirty="0">
                <a:sym typeface="+mn-ea"/>
              </a:rPr>
              <a:t>源顶点已经存在，目标顶点是新顶点</a:t>
            </a:r>
          </a:p>
          <a:p>
            <a:pPr algn="just"/>
            <a:r>
              <a:rPr lang="zh-CN" altLang="en-US" sz="2400" dirty="0">
                <a:sym typeface="+mn-ea"/>
              </a:rPr>
              <a:t>        新增的边没有改变指向源顶点的顶点集合，因此源顶点的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值加上边的权重。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74417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d. </a:t>
            </a:r>
            <a:r>
              <a:rPr lang="zh-CN" altLang="en-US" sz="2000" dirty="0">
                <a:sym typeface="+mn-ea"/>
              </a:rPr>
              <a:t>新增两个顶点都是已经存在的点</a:t>
            </a:r>
          </a:p>
          <a:p>
            <a:pPr algn="just"/>
            <a:r>
              <a:rPr lang="zh-CN" altLang="en-US" sz="2400" dirty="0">
                <a:sym typeface="+mn-ea"/>
              </a:rPr>
              <a:t>        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值取源顶点的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值加边的权重和原来的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值中的最小值，如果目标顶点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变小，则通知目标顶点的后继顶点继续更新自己的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值。</a:t>
            </a:r>
          </a:p>
        </p:txBody>
      </p:sp>
      <p:sp>
        <p:nvSpPr>
          <p:cNvPr id="9" name="矩形 8"/>
          <p:cNvSpPr/>
          <p:nvPr/>
        </p:nvSpPr>
        <p:spPr>
          <a:xfrm>
            <a:off x="25029064" y="29054505"/>
            <a:ext cx="66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收敛速度更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计算的顶点更少！</a:t>
            </a:r>
          </a:p>
        </p:txBody>
      </p:sp>
      <p:pic>
        <p:nvPicPr>
          <p:cNvPr id="84" name="Picture 2" descr="所标（标准版）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187325"/>
            <a:ext cx="57277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10148888" y="423863"/>
            <a:ext cx="1371917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>
                <a:solidFill>
                  <a:srgbClr val="777777"/>
                </a:solidFill>
                <a:ea typeface="方正行楷简体" charset="-122"/>
              </a:rPr>
              <a:t>中国科学院软件研究所学术年会’</a:t>
            </a:r>
            <a:r>
              <a:rPr lang="en-US" altLang="zh-CN" sz="5700" b="1">
                <a:solidFill>
                  <a:srgbClr val="777777"/>
                </a:solidFill>
                <a:ea typeface="方正行楷简体" charset="-122"/>
              </a:rPr>
              <a:t>2017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>
                <a:solidFill>
                  <a:srgbClr val="777777"/>
                </a:solidFill>
                <a:ea typeface="方正行楷简体" charset="-122"/>
              </a:rPr>
              <a:t>暨计算机科学国家重点实验室开放周</a:t>
            </a:r>
          </a:p>
        </p:txBody>
      </p:sp>
      <p:sp>
        <p:nvSpPr>
          <p:cNvPr id="86" name="TextBox 1"/>
          <p:cNvSpPr txBox="1">
            <a:spLocks noChangeArrowheads="1"/>
          </p:cNvSpPr>
          <p:nvPr/>
        </p:nvSpPr>
        <p:spPr bwMode="auto">
          <a:xfrm>
            <a:off x="26822400" y="869950"/>
            <a:ext cx="50593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工具系统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1074</Words>
  <Application>Microsoft Office PowerPoint</Application>
  <PresentationFormat>自定义</PresentationFormat>
  <Paragraphs>74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宋体</vt:lpstr>
      <vt:lpstr>方正姚体</vt:lpstr>
      <vt:lpstr>Calibri</vt:lpstr>
      <vt:lpstr>微软雅黑</vt:lpstr>
      <vt:lpstr>等线</vt:lpstr>
      <vt:lpstr>Wingdings</vt:lpstr>
      <vt:lpstr>Times New Roman</vt:lpstr>
      <vt:lpstr>Arial</vt:lpstr>
      <vt:lpstr>方正行楷简体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Shikai Duan</cp:lastModifiedBy>
  <cp:revision>502</cp:revision>
  <dcterms:created xsi:type="dcterms:W3CDTF">2013-01-25T01:44:00Z</dcterms:created>
  <dcterms:modified xsi:type="dcterms:W3CDTF">2017-05-04T06:59:48Z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