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399288" cy="4319905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微软雅黑" panose="020B0503020204020204" pitchFamily="34" charset="-122"/>
      <p:regular r:id="rId8"/>
      <p:bold r:id="rId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90">
          <p15:clr>
            <a:srgbClr val="A4A3A4"/>
          </p15:clr>
        </p15:guide>
        <p15:guide id="2" pos="10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BB3"/>
    <a:srgbClr val="0070C0"/>
    <a:srgbClr val="338DCD"/>
    <a:srgbClr val="3399FF"/>
    <a:srgbClr val="0071C0"/>
    <a:srgbClr val="77777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>
        <p:scale>
          <a:sx n="27" d="100"/>
          <a:sy n="27" d="100"/>
        </p:scale>
        <p:origin x="869" y="-3595"/>
      </p:cViewPr>
      <p:guideLst>
        <p:guide orient="horz" pos="13590"/>
        <p:guide pos="102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charset="0"/>
              <a:buNone/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B14CC457-1C66-46E6-A4E7-44A7BF740193}" type="datetimeFigureOut">
              <a:rPr lang="en-US" altLang="en-US"/>
              <a:t>4/28/2016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charset="0"/>
              <a:buNone/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67E8170E-793A-4248-92C0-07C5987BD430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118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C328A-D26B-41D8-BF2E-8B608219FA36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81F36-4E64-4F99-AC53-76974288137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76B20-5E7D-4151-B653-DC590D108EAF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5235A-7EDA-44C0-B689-6F1795A9B17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22079-DDD5-45D9-9E53-C5CE01CA4CA8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67796-E9C9-49AD-80B9-EF665286355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B165-6795-4656-BAD1-9F9A97104A4E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7226-ED22-41B4-B64F-48CC29B8745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AA6D4-E4EF-45D4-B559-5E3CAB8EA13E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7098D-8A6B-46C2-9182-CF177EE487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AD56E-8B27-4519-B098-103A34B60003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5464-504C-4334-8D67-085AEB0C9D2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75F7-E8D8-45E3-A467-9437AFD3B2FB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4B2F5-B53E-4AFC-B137-F599297EE49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564A2-B5DF-48F0-A657-37929F2BCD63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69282-B5D2-4819-8EB0-DAC4C0E95DD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DFD0-3FE6-4904-8738-CDCD5EE91E21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E829-47F1-49DC-BE20-51F7168B85B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6689-81EC-40FE-8CAC-B8988F622304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6EE6A-B377-43D1-A66B-3C4632CFFBE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F5D66-538D-409A-B6D1-427D967C1238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0C54C-AA7F-41D0-B937-BD038D82B9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charset="0"/>
              <a:buNone/>
              <a:defRPr sz="66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B9C0BE42-27B9-43BA-9B21-A2A6DC36758B}" type="datetime1">
              <a:rPr lang="en-US" altLang="en-US"/>
              <a:t>4/28/2016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charset="0"/>
              <a:buNone/>
              <a:defRPr sz="66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charset="0"/>
              <a:buNone/>
              <a:defRPr sz="66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CB49E85B-BAE9-4AF7-8828-620E4CA2A2A7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charset="0"/>
          <a:ea typeface="宋体" charset="0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charset="0"/>
          <a:ea typeface="宋体" charset="0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charset="0"/>
          <a:ea typeface="宋体" charset="0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charset="0"/>
          <a:ea typeface="宋体" charset="0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charset="0"/>
          <a:ea typeface="宋体" charset="0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charset="0"/>
          <a:ea typeface="宋体" charset="0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charset="0"/>
          <a:ea typeface="宋体" charset="0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charset="0"/>
          <a:ea typeface="宋体" charset="0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emf"/><Relationship Id="rId4" Type="http://schemas.openxmlformats.org/officeDocument/2006/relationships/image" Target="../media/image3.jpe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-39370" y="5081"/>
            <a:ext cx="32447865" cy="2971130"/>
          </a:xfrm>
          <a:prstGeom prst="rect">
            <a:avLst/>
          </a:prstGeom>
          <a:solidFill>
            <a:srgbClr val="0071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en-US" altLang="en-US" b="1">
              <a:solidFill>
                <a:srgbClr val="0071C0"/>
              </a:solidFill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3175" y="30671769"/>
            <a:ext cx="32399605" cy="10126469"/>
          </a:xfrm>
          <a:prstGeom prst="rect">
            <a:avLst/>
          </a:prstGeom>
          <a:gradFill flip="none" rotWithShape="1">
            <a:gsLst>
              <a:gs pos="71000">
                <a:schemeClr val="accent5">
                  <a:lumMod val="5000"/>
                  <a:lumOff val="95000"/>
                </a:schemeClr>
              </a:gs>
              <a:gs pos="100000">
                <a:schemeClr val="bg2">
                  <a:lumMod val="20000"/>
                  <a:lumOff val="80000"/>
                  <a:alpha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 altLang="en-US" b="1" dirty="0">
              <a:latin typeface="Arial" charset="0"/>
              <a:ea typeface="宋体" charset="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-3175" y="18439946"/>
            <a:ext cx="32409765" cy="119487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 altLang="en-US" dirty="0">
              <a:latin typeface="Arial" charset="0"/>
              <a:ea typeface="宋体" charset="0"/>
            </a:endParaRPr>
          </a:p>
        </p:txBody>
      </p:sp>
      <p:grpSp>
        <p:nvGrpSpPr>
          <p:cNvPr id="3085" name="组 4"/>
          <p:cNvGrpSpPr/>
          <p:nvPr/>
        </p:nvGrpSpPr>
        <p:grpSpPr bwMode="auto">
          <a:xfrm>
            <a:off x="833755" y="18368826"/>
            <a:ext cx="30671770" cy="11757569"/>
            <a:chOff x="808038" y="12298072"/>
            <a:chExt cx="30621287" cy="21382187"/>
          </a:xfrm>
        </p:grpSpPr>
        <p:sp>
          <p:nvSpPr>
            <p:cNvPr id="3186" name="矩形 1"/>
            <p:cNvSpPr>
              <a:spLocks noChangeArrowheads="1"/>
            </p:cNvSpPr>
            <p:nvPr/>
          </p:nvSpPr>
          <p:spPr bwMode="auto">
            <a:xfrm>
              <a:off x="808038" y="12298072"/>
              <a:ext cx="30621287" cy="21382187"/>
            </a:xfrm>
            <a:prstGeom prst="rect">
              <a:avLst/>
            </a:prstGeom>
            <a:noFill/>
            <a:ln w="88900">
              <a:solidFill>
                <a:schemeClr val="accent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81" name="文本框 9"/>
            <p:cNvSpPr txBox="1">
              <a:spLocks noChangeArrowheads="1"/>
            </p:cNvSpPr>
            <p:nvPr/>
          </p:nvSpPr>
          <p:spPr bwMode="auto">
            <a:xfrm>
              <a:off x="1229194" y="29107262"/>
              <a:ext cx="8615237" cy="288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0" hangingPunct="1">
                <a:lnSpc>
                  <a:spcPts val="3000"/>
                </a:lnSpc>
                <a:buFont typeface="Arial" pitchFamily="34" charset="0"/>
                <a:buNone/>
              </a:pPr>
              <a:r>
                <a:rPr kumimoji="1" lang="zh-CN" altLang="en-US" sz="4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数据查询</a:t>
              </a:r>
              <a:endParaRPr kumimoji="1"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kumimoji="1" lang="zh-CN" altLang="en-US" sz="36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高可扩展的</a:t>
              </a:r>
              <a:r>
                <a:rPr kumimoji="1" lang="zh-CN" altLang="en-US" sz="3600" dirty="0" smtClean="0">
                  <a:latin typeface="微软雅黑" pitchFamily="34" charset="-122"/>
                  <a:ea typeface="微软雅黑" pitchFamily="34" charset="-122"/>
                </a:rPr>
                <a:t>流式数据实时查询、连续查询</a:t>
              </a:r>
              <a:endParaRPr kumimoji="1" lang="en-US" altLang="zh-CN" sz="3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kumimoji="1" lang="zh-CN" altLang="en-US" sz="3600" dirty="0" smtClean="0">
                  <a:latin typeface="微软雅黑" pitchFamily="34" charset="-122"/>
                  <a:ea typeface="微软雅黑" pitchFamily="34" charset="-122"/>
                </a:rPr>
                <a:t>“内外存融合”的数据</a:t>
              </a:r>
              <a:r>
                <a:rPr kumimoji="1" lang="zh-CN" altLang="en-US" sz="3600" dirty="0" smtClean="0">
                  <a:latin typeface="微软雅黑" pitchFamily="34" charset="-122"/>
                  <a:ea typeface="微软雅黑" pitchFamily="34" charset="-122"/>
                </a:rPr>
                <a:t>访问穿透</a:t>
              </a:r>
              <a:endParaRPr kumimoji="1" lang="en-US" altLang="zh-CN" sz="3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2" name="文本框 14"/>
            <p:cNvSpPr txBox="1">
              <a:spLocks noChangeArrowheads="1"/>
            </p:cNvSpPr>
            <p:nvPr/>
          </p:nvSpPr>
          <p:spPr bwMode="auto">
            <a:xfrm>
              <a:off x="12187528" y="29107262"/>
              <a:ext cx="7511097" cy="288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0" hangingPunct="1">
                <a:lnSpc>
                  <a:spcPts val="3000"/>
                </a:lnSpc>
                <a:buFont typeface="Arial" pitchFamily="34" charset="0"/>
                <a:buNone/>
              </a:pPr>
              <a:r>
                <a:rPr kumimoji="1" lang="zh-CN" altLang="en-US" sz="4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数据处理与持久化</a:t>
              </a:r>
            </a:p>
            <a:p>
              <a:pPr marL="0" lvl="1" algn="ctr" eaLnBrk="1" hangingPunct="1">
                <a:buFont typeface="Arial" pitchFamily="34" charset="0"/>
                <a:buNone/>
              </a:pPr>
              <a:r>
                <a:rPr kumimoji="1" lang="zh-CN" altLang="en-US" sz="36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支持</a:t>
              </a:r>
              <a:r>
                <a:rPr kumimoji="1" lang="zh-CN" altLang="en-US" sz="36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自定义、可扩展的</a:t>
              </a:r>
              <a:r>
                <a:rPr kumimoji="1" lang="zh-CN" altLang="en-US" sz="36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数据处理流程</a:t>
              </a:r>
              <a:endParaRPr kumimoji="1" lang="en-US" altLang="zh-CN" sz="3600" dirty="0" smtClean="0"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marL="0" lvl="1" algn="ctr" eaLnBrk="1" hangingPunct="1">
                <a:buFont typeface="Arial" pitchFamily="34" charset="0"/>
                <a:buNone/>
              </a:pPr>
              <a:r>
                <a:rPr kumimoji="1" lang="zh-CN" altLang="en-US" sz="36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高性能数据聚合与高吞吐持久化</a:t>
              </a:r>
              <a:endParaRPr kumimoji="1" lang="zh-CN" altLang="en-US" sz="3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4" name="矩形 15"/>
            <p:cNvSpPr>
              <a:spLocks noChangeArrowheads="1"/>
            </p:cNvSpPr>
            <p:nvPr/>
          </p:nvSpPr>
          <p:spPr bwMode="auto">
            <a:xfrm>
              <a:off x="21900984" y="29107262"/>
              <a:ext cx="9165085" cy="389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latinLnBrk="0" hangingPunct="1">
                <a:lnSpc>
                  <a:spcPts val="3000"/>
                </a:lnSpc>
                <a:buFont typeface="Arial" pitchFamily="34" charset="0"/>
                <a:buNone/>
              </a:pPr>
              <a:r>
                <a:rPr lang="zh-CN" altLang="en-US" sz="4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事务处理与数据缓存</a:t>
              </a:r>
            </a:p>
            <a:p>
              <a:pPr algn="ctr">
                <a:defRPr/>
              </a:pPr>
              <a:r>
                <a:rPr lang="zh-CN" altLang="en-US" sz="36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兼容JDBC的缓存访问接口，</a:t>
              </a:r>
              <a:endParaRPr lang="zh-CN" altLang="en-US" sz="3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3600" dirty="0" smtClean="0">
                  <a:latin typeface="微软雅黑" pitchFamily="34" charset="-122"/>
                  <a:ea typeface="微软雅黑" pitchFamily="34" charset="-122"/>
                </a:rPr>
                <a:t>自动化的缓存加载与更新</a:t>
              </a:r>
              <a:r>
                <a:rPr lang="zh-CN" altLang="en-US" sz="3600" dirty="0">
                  <a:latin typeface="微软雅黑" pitchFamily="34" charset="-122"/>
                  <a:ea typeface="微软雅黑" pitchFamily="34" charset="-122"/>
                </a:rPr>
                <a:t>持久</a:t>
              </a:r>
              <a:r>
                <a:rPr lang="zh-CN" altLang="en-US" sz="3600" dirty="0" smtClean="0">
                  <a:latin typeface="微软雅黑" pitchFamily="34" charset="-122"/>
                  <a:ea typeface="微软雅黑" pitchFamily="34" charset="-122"/>
                </a:rPr>
                <a:t>化</a:t>
              </a:r>
              <a:endParaRPr lang="en-US" altLang="zh-CN" sz="3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3600" dirty="0" smtClean="0">
                  <a:latin typeface="微软雅黑" pitchFamily="34" charset="-122"/>
                  <a:ea typeface="微软雅黑" pitchFamily="34" charset="-122"/>
                </a:rPr>
                <a:t>数据库更新数据自动捕获</a:t>
              </a:r>
              <a:r>
                <a:rPr lang="en-US" altLang="zh-CN" sz="3600" smtClean="0">
                  <a:latin typeface="微软雅黑" pitchFamily="34" charset="-122"/>
                  <a:ea typeface="微软雅黑" pitchFamily="34" charset="-122"/>
                </a:rPr>
                <a:t>(CDC)</a:t>
              </a:r>
              <a:endParaRPr lang="zh-CN" altLang="en-US" sz="3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89" name="标题 1"/>
          <p:cNvSpPr txBox="1"/>
          <p:nvPr/>
        </p:nvSpPr>
        <p:spPr bwMode="auto">
          <a:xfrm>
            <a:off x="17679630" y="31247081"/>
            <a:ext cx="8339528" cy="84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1996" tIns="215998" rIns="431996" bIns="215998" anchor="t"/>
          <a:lstStyle>
            <a:lvl1pPr defTabSz="431927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510280" indent="-1349375" defTabSz="431927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400675" indent="-1081405" defTabSz="431927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7559675" indent="-1079500" defTabSz="4319270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9720580" indent="-1081405" defTabSz="4319270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0177780" indent="-1081405" defTabSz="431927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0634980" indent="-1081405" defTabSz="431927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1092180" indent="-1081405" defTabSz="431927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1549380" indent="-1081405" defTabSz="431927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latin typeface="微软雅黑" charset="0"/>
                <a:ea typeface="微软雅黑" charset="0"/>
              </a:rPr>
              <a:t>典型应用</a:t>
            </a:r>
          </a:p>
          <a:p>
            <a:pPr algn="just" eaLnBrk="1" latinLnBrk="0" hangingPunct="1">
              <a:lnSpc>
                <a:spcPts val="2000"/>
              </a:lnSpc>
              <a:spcBef>
                <a:spcPct val="0"/>
              </a:spcBef>
              <a:buFontTx/>
              <a:buNone/>
            </a:pPr>
            <a:endParaRPr lang="en-US" altLang="zh-CN" sz="3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algn="just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电网海量数据处理系统</a:t>
            </a:r>
          </a:p>
          <a:p>
            <a:pPr indent="635000" algn="just"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万智能电表的用电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indent="635000" algn="just"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万并发用户的电费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查询</a:t>
            </a:r>
          </a:p>
          <a:p>
            <a:pPr algn="just" latinLnBrk="0">
              <a:lnSpc>
                <a:spcPts val="2000"/>
              </a:lnSpc>
              <a:spcBef>
                <a:spcPct val="0"/>
              </a:spcBef>
              <a:buFontTx/>
              <a:buNone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just" latinLnBrk="0">
              <a:lnSpc>
                <a:spcPts val="2000"/>
              </a:lnSpc>
              <a:spcBef>
                <a:spcPct val="0"/>
              </a:spcBef>
              <a:buFontTx/>
              <a:buNone/>
            </a:pPr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车辆动态运行检测系统</a:t>
            </a:r>
            <a:endParaRPr lang="en-US" altLang="zh-CN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635000" algn="just">
              <a:spcBef>
                <a:spcPct val="0"/>
              </a:spcBef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sym typeface="+mn-ea"/>
              </a:rPr>
              <a:t>近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sym typeface="+mn-ea"/>
              </a:rPr>
              <a:t>7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+mn-ea"/>
              </a:rPr>
              <a:t>万辆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sym typeface="+mn-ea"/>
              </a:rPr>
              <a:t>出租车实时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+mn-ea"/>
              </a:rPr>
              <a:t>路况状态分析</a:t>
            </a:r>
          </a:p>
          <a:p>
            <a:pPr indent="635000" algn="just">
              <a:spcBef>
                <a:spcPct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万辆储运车辆实时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GPS数据处理</a:t>
            </a:r>
          </a:p>
          <a:p>
            <a:pPr marL="0" indent="0" algn="just" latinLnBrk="0">
              <a:lnSpc>
                <a:spcPts val="2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just" latinLnBrk="0">
              <a:lnSpc>
                <a:spcPts val="2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0" indent="-571500" algn="just" defTabSz="914400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TPC-W</a:t>
            </a: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事务处理</a:t>
            </a: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基准测试</a:t>
            </a:r>
            <a:endParaRPr lang="en-US" altLang="zh-CN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635000" algn="just" defTabSz="914400">
              <a:spcBef>
                <a:spcPct val="0"/>
              </a:spcBef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数据库方案相比提升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个数量级</a:t>
            </a:r>
          </a:p>
          <a:p>
            <a:pPr lvl="0" indent="635000" algn="just" defTabSz="914400">
              <a:spcBef>
                <a:spcPct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关键业务提升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个数量级</a:t>
            </a:r>
          </a:p>
          <a:p>
            <a:pPr lvl="0" indent="635000" algn="just" defTabSz="914400">
              <a:spcBef>
                <a:spcPct val="0"/>
              </a:spcBef>
              <a:buNone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国产软硬件性能提升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个数量级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6" name="矩形 120"/>
          <p:cNvSpPr>
            <a:spLocks noChangeArrowheads="1"/>
          </p:cNvSpPr>
          <p:nvPr/>
        </p:nvSpPr>
        <p:spPr bwMode="auto">
          <a:xfrm>
            <a:off x="3175" y="40343275"/>
            <a:ext cx="32418020" cy="2855774"/>
          </a:xfrm>
          <a:prstGeom prst="rect">
            <a:avLst/>
          </a:prstGeom>
          <a:solidFill>
            <a:srgbClr val="0071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 b="1">
              <a:solidFill>
                <a:srgbClr val="0071C0"/>
              </a:solidFill>
            </a:endParaRPr>
          </a:p>
        </p:txBody>
      </p:sp>
      <p:sp>
        <p:nvSpPr>
          <p:cNvPr id="3109" name="文本框 2"/>
          <p:cNvSpPr txBox="1">
            <a:spLocks noChangeArrowheads="1"/>
          </p:cNvSpPr>
          <p:nvPr/>
        </p:nvSpPr>
        <p:spPr bwMode="auto">
          <a:xfrm>
            <a:off x="19260185" y="41036783"/>
            <a:ext cx="12174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联系我们：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Email : 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wangwei@otcaix.iscas.ac.cn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2"/>
          <p:cNvSpPr txBox="1">
            <a:spLocks noChangeArrowheads="1"/>
          </p:cNvSpPr>
          <p:nvPr/>
        </p:nvSpPr>
        <p:spPr bwMode="auto">
          <a:xfrm>
            <a:off x="5387340" y="41036783"/>
            <a:ext cx="12174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团队负责人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：王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伟 副研究员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：江勇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、段世凯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、郑莹莹、刘财政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759186" y="31966851"/>
            <a:ext cx="6117590" cy="2847975"/>
            <a:chOff x="4106476" y="13084696"/>
            <a:chExt cx="7791455" cy="3591839"/>
          </a:xfrm>
        </p:grpSpPr>
        <p:pic>
          <p:nvPicPr>
            <p:cNvPr id="121" name="图片 120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06476" y="13084696"/>
              <a:ext cx="5455920" cy="3213484"/>
            </a:xfrm>
            <a:prstGeom prst="rect">
              <a:avLst/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423" y="13866147"/>
              <a:ext cx="4959508" cy="2810388"/>
            </a:xfrm>
            <a:prstGeom prst="rect">
              <a:avLst/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  <p:sp>
        <p:nvSpPr>
          <p:cNvPr id="16" name="文本框 15"/>
          <p:cNvSpPr txBox="1"/>
          <p:nvPr/>
        </p:nvSpPr>
        <p:spPr>
          <a:xfrm>
            <a:off x="909956" y="32087365"/>
            <a:ext cx="16427449" cy="367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 typeface="Wingdings" charset="0"/>
              <a:buNone/>
            </a:pPr>
            <a:r>
              <a:rPr lang="en-US" altLang="zh-CN" sz="3600" kern="0" dirty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       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在JSS、中国科学、软件学报</a:t>
            </a:r>
            <a:r>
              <a:rPr lang="zh-CN" altLang="en-US" sz="3600" kern="0" dirty="0" smtClean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、计算机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研究与发展等国内外知名期刊以及CIKM、CLUSTER、COMPSAC、CLOUD、HiPC等本领域知名会议发表</a:t>
            </a:r>
            <a:r>
              <a:rPr lang="zh-CN" altLang="en-US" sz="3600" kern="0" dirty="0" smtClean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论文近</a:t>
            </a:r>
            <a:r>
              <a:rPr lang="en-US" altLang="zh-CN" sz="3600" kern="0" dirty="0" smtClean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20</a:t>
            </a:r>
            <a:r>
              <a:rPr lang="zh-CN" altLang="en-US" sz="3600" kern="0" dirty="0" smtClean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篇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；申请技术发明专利6项</a:t>
            </a:r>
            <a:r>
              <a:rPr lang="zh-CN" altLang="en-US" sz="3600" kern="0" dirty="0" smtClean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（获授权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2项），形成了自己</a:t>
            </a:r>
            <a:r>
              <a:rPr lang="zh-CN" altLang="en-US" sz="3600" kern="0" dirty="0" smtClean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的技术优势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和</a:t>
            </a:r>
            <a:r>
              <a:rPr lang="zh-CN" altLang="en-US" sz="3600" kern="0" dirty="0" smtClean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特色。</a:t>
            </a:r>
          </a:p>
          <a:p>
            <a:pPr marL="0" indent="0" algn="just" latinLnBrk="0">
              <a:lnSpc>
                <a:spcPts val="2000"/>
              </a:lnSpc>
              <a:buFont typeface="Wingdings" charset="0"/>
              <a:buNone/>
            </a:pPr>
            <a:endParaRPr lang="zh-CN" altLang="en-US" sz="3600" kern="0" dirty="0" smtClean="0">
              <a:solidFill>
                <a:srgbClr val="000000"/>
              </a:solidFill>
              <a:latin typeface="Times New Roman" pitchFamily="18" charset="0"/>
              <a:ea typeface="微软雅黑"/>
              <a:sym typeface="+mn-ea"/>
            </a:endParaRPr>
          </a:p>
          <a:p>
            <a:pPr marL="0" indent="0" algn="just">
              <a:buFont typeface="Wingdings" charset="0"/>
              <a:buNone/>
            </a:pPr>
            <a:r>
              <a:rPr lang="zh-CN" altLang="en-US" sz="3600" kern="0" dirty="0" smtClean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       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itchFamily="18" charset="0"/>
                <a:ea typeface="微软雅黑"/>
                <a:sym typeface="+mn-ea"/>
              </a:rPr>
              <a:t>相关成果被IBM、SAP、CA、VMWare、HITACHI等国际知名企业以及CMU、ICL、TUM、KIT、Würzburg U、UofT等国际知名研究机构关注和引用，并对研究成果进行了扩展。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8" descr="http://img.takefoto.cn/wp-content/uploads/2012/09/6_201209261221196Ts3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r="3056" b="6930"/>
          <a:stretch>
            <a:fillRect/>
          </a:stretch>
        </p:blipFill>
        <p:spPr bwMode="auto">
          <a:xfrm>
            <a:off x="25910633" y="35423883"/>
            <a:ext cx="5420360" cy="3521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0431780" y="39021385"/>
            <a:ext cx="27057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平台服务</a:t>
            </a:r>
          </a:p>
        </p:txBody>
      </p:sp>
      <p:pic>
        <p:nvPicPr>
          <p:cNvPr id="17" name="Picture 2" descr="http://www.salihbal.net/wp-content/uploads/cloud_comput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5095" y="36566475"/>
            <a:ext cx="3157220" cy="225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http://www.salihbal.net/wp-content/uploads/cloud_computing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731135" y="36604575"/>
            <a:ext cx="2032635" cy="203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Documents and Settings\otc\桌面\server_blad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455" y="36437570"/>
            <a:ext cx="2520950" cy="251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14505934" y="39021385"/>
            <a:ext cx="3024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1pPr>
            <a:lvl2pPr marL="742950" indent="-285750"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2pPr>
            <a:lvl3pPr marL="1143000" indent="-228600"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3pPr>
            <a:lvl4pPr marL="1600200" indent="-228600"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4pPr>
            <a:lvl5pPr marL="2057400" indent="-228600"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2"/>
                </a:solidFill>
                <a:latin typeface="Verdana" pitchFamily="34" charset="0"/>
                <a:ea typeface="访问"/>
                <a:cs typeface="访问"/>
              </a:defRPr>
            </a:lvl9pPr>
          </a:lstStyle>
          <a:p>
            <a:pPr algn="ctr"/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一体</a:t>
            </a:r>
            <a:r>
              <a:rPr lang="zh-CN" altLang="en-US" sz="28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机部件</a:t>
            </a:r>
            <a:endParaRPr lang="zh-CN" altLang="en-US" sz="28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53694" y="39021385"/>
            <a:ext cx="423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与其他中间件集成</a:t>
            </a:r>
          </a:p>
        </p:txBody>
      </p:sp>
      <p:sp>
        <p:nvSpPr>
          <p:cNvPr id="22" name="立方体 21"/>
          <p:cNvSpPr/>
          <p:nvPr/>
        </p:nvSpPr>
        <p:spPr bwMode="gray">
          <a:xfrm>
            <a:off x="6602547" y="36845875"/>
            <a:ext cx="1525905" cy="1747520"/>
          </a:xfrm>
          <a:prstGeom prst="cube">
            <a:avLst/>
          </a:prstGeom>
          <a:solidFill>
            <a:srgbClr val="B9E4F4"/>
          </a:solidFill>
          <a:ln w="12700" cap="rnd" algn="ctr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App</a:t>
            </a:r>
          </a:p>
          <a:p>
            <a:pPr algn="ctr"/>
            <a:r>
              <a:rPr lang="en-US" altLang="zh-CN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Server</a:t>
            </a:r>
            <a:endParaRPr lang="zh-CN" alt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23" name="闪电形 22"/>
          <p:cNvSpPr/>
          <p:nvPr/>
        </p:nvSpPr>
        <p:spPr bwMode="gray">
          <a:xfrm>
            <a:off x="6677206" y="36349142"/>
            <a:ext cx="888951" cy="880438"/>
          </a:xfrm>
          <a:prstGeom prst="lightningBolt">
            <a:avLst/>
          </a:prstGeom>
          <a:solidFill>
            <a:srgbClr val="FFC000"/>
          </a:solidFill>
          <a:ln w="6350" cap="rnd" algn="ctr">
            <a:solidFill>
              <a:srgbClr val="FFFFFF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833754" y="4234617"/>
            <a:ext cx="14388783" cy="337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88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  <a:latin typeface="Arial" charset="0"/>
              <a:ea typeface="宋体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    </a:t>
            </a:r>
          </a:p>
        </p:txBody>
      </p:sp>
      <p:sp>
        <p:nvSpPr>
          <p:cNvPr id="27" name="矩形 14357"/>
          <p:cNvSpPr/>
          <p:nvPr/>
        </p:nvSpPr>
        <p:spPr>
          <a:xfrm>
            <a:off x="909955" y="4319729"/>
            <a:ext cx="11341856" cy="2431435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defRPr/>
            </a:pPr>
            <a:r>
              <a:rPr kumimoji="1" lang="en-US" altLang="zh-CN" sz="7200" b="1" i="1" dirty="0" err="1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EasyCache</a:t>
            </a:r>
            <a:endParaRPr kumimoji="1" lang="en-US" altLang="zh-CN" sz="7200" b="1" i="1" dirty="0" smtClean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80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zh-CN" altLang="en-US" sz="80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内存</a:t>
            </a:r>
            <a:r>
              <a:rPr kumimoji="1" lang="zh-CN" altLang="en-US" sz="8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</a:t>
            </a:r>
            <a:r>
              <a:rPr kumimoji="1" lang="zh-CN" altLang="en-US" sz="80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网格系统</a:t>
            </a:r>
            <a:endParaRPr kumimoji="1" lang="en-US" altLang="zh-CN" sz="8000" b="1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矩形 1"/>
          <p:cNvSpPr/>
          <p:nvPr/>
        </p:nvSpPr>
        <p:spPr>
          <a:xfrm>
            <a:off x="909954" y="7222310"/>
            <a:ext cx="11849101" cy="32823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just" eaLnBrk="0" hangingPunct="0">
              <a:lnSpc>
                <a:spcPts val="5025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EasyCache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低时延、可伸缩的分布式内存数据管理系统，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  <a:sym typeface="Arial" charset="0"/>
              </a:rPr>
              <a:t>利用分布式内存计算技术实现毫秒级的端到端低时延响应，可支撑海量数据处理和访问负载，适用于智慧城市、智能装备、智能制造、极端交易等场景下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的事务处理、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  <a:sym typeface="Arial" charset="0"/>
              </a:rPr>
              <a:t>实时处理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、流式处理等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  <a:sym typeface="Arial" charset="0"/>
              </a:rPr>
              <a:t>应用。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34402" y="39021385"/>
            <a:ext cx="252028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独立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07" y="18849462"/>
            <a:ext cx="7633768" cy="820717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415" y="19344822"/>
            <a:ext cx="7220669" cy="731318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577" y="20205740"/>
            <a:ext cx="7046501" cy="6232661"/>
          </a:xfrm>
          <a:prstGeom prst="rect">
            <a:avLst/>
          </a:prstGeom>
        </p:spPr>
      </p:pic>
      <p:pic>
        <p:nvPicPr>
          <p:cNvPr id="119" name="图片 118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42315" y="4004888"/>
            <a:ext cx="18320860" cy="13289791"/>
          </a:xfrm>
          <a:prstGeom prst="rect">
            <a:avLst/>
          </a:prstGeom>
        </p:spPr>
      </p:pic>
      <p:sp>
        <p:nvSpPr>
          <p:cNvPr id="120" name="文本框 119"/>
          <p:cNvSpPr txBox="1"/>
          <p:nvPr/>
        </p:nvSpPr>
        <p:spPr>
          <a:xfrm>
            <a:off x="909955" y="31247080"/>
            <a:ext cx="484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dirty="0">
                <a:latin typeface="微软雅黑" charset="0"/>
                <a:ea typeface="微软雅黑" charset="0"/>
              </a:rPr>
              <a:t>学术影响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9955" y="11516815"/>
            <a:ext cx="118491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dirty="0">
                <a:latin typeface="微软雅黑" charset="0"/>
                <a:ea typeface="微软雅黑" charset="0"/>
              </a:rPr>
              <a:t>功能</a:t>
            </a:r>
            <a:r>
              <a:rPr lang="zh-CN" altLang="en-US" sz="3600" b="1" dirty="0" smtClean="0">
                <a:latin typeface="微软雅黑" charset="0"/>
                <a:ea typeface="微软雅黑" charset="0"/>
              </a:rPr>
              <a:t>特性</a:t>
            </a:r>
            <a:endParaRPr lang="zh-CN" altLang="en-US" sz="3600" b="1" dirty="0"/>
          </a:p>
          <a:p>
            <a:pPr algn="just"/>
            <a:endParaRPr lang="zh-CN" altLang="en-US" sz="1600" dirty="0"/>
          </a:p>
          <a:p>
            <a:pPr marL="571500" indent="-571500" algn="just" latinLnBrk="0">
              <a:spcAft>
                <a:spcPts val="1200"/>
              </a:spcAft>
              <a:buFont typeface="Wingdings" charset="0"/>
              <a:buChar char="ü"/>
            </a:pPr>
            <a:r>
              <a:rPr lang="zh-CN" altLang="en-US" sz="3600" dirty="0">
                <a:latin typeface="微软雅黑" charset="0"/>
                <a:ea typeface="微软雅黑" charset="0"/>
              </a:rPr>
              <a:t>集群化</a:t>
            </a:r>
            <a:r>
              <a:rPr lang="zh-CN" altLang="en-US" sz="3600" dirty="0" smtClean="0">
                <a:latin typeface="微软雅黑" charset="0"/>
                <a:ea typeface="微软雅黑" charset="0"/>
              </a:rPr>
              <a:t>、可扩展的</a:t>
            </a:r>
            <a:r>
              <a:rPr lang="zh-CN" altLang="en-US" sz="3600" dirty="0">
                <a:latin typeface="微软雅黑" charset="0"/>
                <a:ea typeface="微软雅黑" charset="0"/>
              </a:rPr>
              <a:t>分布式共享内存数据管理架构</a:t>
            </a:r>
          </a:p>
          <a:p>
            <a:pPr marL="571500" indent="-571500" algn="just" latinLnBrk="0">
              <a:spcAft>
                <a:spcPts val="1200"/>
              </a:spcAft>
              <a:buFont typeface="Wingdings" charset="0"/>
              <a:buChar char="ü"/>
            </a:pPr>
            <a:r>
              <a:rPr lang="zh-CN" altLang="en-US" sz="3600" dirty="0">
                <a:latin typeface="微软雅黑" charset="0"/>
                <a:ea typeface="微软雅黑" charset="0"/>
              </a:rPr>
              <a:t>面向流式数据处理的实时查询、连续查询</a:t>
            </a:r>
          </a:p>
          <a:p>
            <a:pPr marL="571500" indent="-571500" algn="just" latinLnBrk="0">
              <a:spcAft>
                <a:spcPts val="1200"/>
              </a:spcAft>
              <a:buFont typeface="Wingdings" charset="0"/>
              <a:buChar char="ü"/>
            </a:pPr>
            <a:r>
              <a:rPr lang="zh-CN" altLang="en-US" sz="3600" dirty="0">
                <a:latin typeface="微软雅黑" charset="0"/>
                <a:ea typeface="微软雅黑" charset="0"/>
              </a:rPr>
              <a:t>自定义、可扩展的数据处理流程</a:t>
            </a:r>
          </a:p>
          <a:p>
            <a:pPr marL="571500" indent="-571500" algn="just" latinLnBrk="0">
              <a:spcAft>
                <a:spcPts val="1200"/>
              </a:spcAft>
              <a:buFont typeface="Wingdings" charset="0"/>
              <a:buChar char="ü"/>
            </a:pPr>
            <a:r>
              <a:rPr lang="zh-CN" altLang="en-US" sz="3600" dirty="0">
                <a:latin typeface="微软雅黑" charset="0"/>
                <a:ea typeface="微软雅黑" charset="0"/>
              </a:rPr>
              <a:t>“内外存融合”一致性保障，全程高可用、失效可恢复</a:t>
            </a:r>
          </a:p>
          <a:p>
            <a:pPr marL="571500" indent="-571500" algn="just" latinLnBrk="0">
              <a:spcAft>
                <a:spcPts val="1200"/>
              </a:spcAft>
              <a:buFont typeface="Wingdings" charset="0"/>
              <a:buChar char="ü"/>
            </a:pPr>
            <a:r>
              <a:rPr lang="zh-CN" altLang="en-US" sz="3600" dirty="0">
                <a:latin typeface="微软雅黑" charset="0"/>
                <a:ea typeface="微软雅黑" charset="0"/>
              </a:rPr>
              <a:t>标准结构化数据查询</a:t>
            </a:r>
            <a:r>
              <a:rPr lang="zh-CN" altLang="en-US" sz="3600" dirty="0" smtClean="0">
                <a:latin typeface="微软雅黑" charset="0"/>
                <a:ea typeface="微软雅黑" charset="0"/>
              </a:rPr>
              <a:t>接口</a:t>
            </a:r>
            <a:r>
              <a:rPr lang="en-US" altLang="zh-CN" sz="3600" dirty="0" smtClean="0">
                <a:latin typeface="微软雅黑" charset="0"/>
                <a:ea typeface="微软雅黑" charset="0"/>
              </a:rPr>
              <a:t>(</a:t>
            </a:r>
            <a:r>
              <a:rPr lang="zh-CN" altLang="en-US" sz="3600" dirty="0" smtClean="0">
                <a:latin typeface="微软雅黑" charset="0"/>
                <a:ea typeface="微软雅黑" charset="0"/>
              </a:rPr>
              <a:t>JDBC</a:t>
            </a:r>
            <a:r>
              <a:rPr lang="zh-CN" altLang="en-US" sz="3600" dirty="0">
                <a:latin typeface="微软雅黑" charset="0"/>
                <a:ea typeface="微软雅黑" charset="0"/>
              </a:rPr>
              <a:t>、RESTful</a:t>
            </a:r>
            <a:r>
              <a:rPr lang="zh-CN" altLang="en-US" sz="3600" dirty="0" smtClean="0">
                <a:latin typeface="微软雅黑" charset="0"/>
                <a:ea typeface="微软雅黑" charset="0"/>
              </a:rPr>
              <a:t>等</a:t>
            </a:r>
            <a:r>
              <a:rPr lang="en-US" altLang="zh-CN" sz="3600" dirty="0" smtClean="0">
                <a:latin typeface="微软雅黑" charset="0"/>
                <a:ea typeface="微软雅黑" charset="0"/>
              </a:rPr>
              <a:t>)</a:t>
            </a:r>
            <a:endParaRPr lang="zh-CN" altLang="en-US" sz="3600" dirty="0">
              <a:latin typeface="微软雅黑" charset="0"/>
              <a:ea typeface="微软雅黑" charset="0"/>
            </a:endParaRPr>
          </a:p>
          <a:p>
            <a:pPr marL="571500" indent="-571500" algn="just" latinLnBrk="0">
              <a:spcAft>
                <a:spcPts val="1200"/>
              </a:spcAft>
              <a:buFont typeface="Wingdings" charset="0"/>
              <a:buChar char="ü"/>
            </a:pPr>
            <a:r>
              <a:rPr lang="zh-CN" altLang="en-US" sz="3600" dirty="0">
                <a:latin typeface="微软雅黑" charset="0"/>
                <a:ea typeface="微软雅黑" charset="0"/>
              </a:rPr>
              <a:t>兼容全国产</a:t>
            </a:r>
            <a:r>
              <a:rPr lang="zh-CN" altLang="en-US" sz="3600" dirty="0" smtClean="0">
                <a:latin typeface="微软雅黑" charset="0"/>
                <a:ea typeface="微软雅黑" charset="0"/>
              </a:rPr>
              <a:t>软硬件</a:t>
            </a:r>
            <a:r>
              <a:rPr lang="en-US" altLang="zh-CN" sz="3600" dirty="0" smtClean="0">
                <a:latin typeface="微软雅黑" charset="0"/>
                <a:ea typeface="微软雅黑" charset="0"/>
              </a:rPr>
              <a:t>(</a:t>
            </a:r>
            <a:r>
              <a:rPr lang="zh-CN" altLang="en-US" sz="3600" dirty="0" smtClean="0">
                <a:latin typeface="微软雅黑" charset="0"/>
                <a:ea typeface="微软雅黑" charset="0"/>
              </a:rPr>
              <a:t>国产</a:t>
            </a:r>
            <a:r>
              <a:rPr lang="zh-CN" altLang="en-US" sz="3600" dirty="0">
                <a:latin typeface="微软雅黑" charset="0"/>
                <a:ea typeface="微软雅黑" charset="0"/>
              </a:rPr>
              <a:t>处理器、操作系统、</a:t>
            </a:r>
            <a:r>
              <a:rPr lang="zh-CN" altLang="en-US" sz="3600" dirty="0" smtClean="0">
                <a:latin typeface="微软雅黑" charset="0"/>
                <a:ea typeface="微软雅黑" charset="0"/>
              </a:rPr>
              <a:t>数据库</a:t>
            </a:r>
            <a:r>
              <a:rPr lang="en-US" altLang="zh-CN" sz="3600" dirty="0" smtClean="0">
                <a:latin typeface="微软雅黑" charset="0"/>
                <a:ea typeface="微软雅黑" charset="0"/>
              </a:rPr>
              <a:t>)</a:t>
            </a:r>
            <a:endParaRPr lang="zh-CN" altLang="en-US" sz="3600" dirty="0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62710" y="36923152"/>
            <a:ext cx="738664" cy="2203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/>
            <a:r>
              <a:rPr lang="zh-CN" altLang="en-US" sz="3600" b="1" dirty="0" smtClean="0">
                <a:latin typeface="微软雅黑" charset="0"/>
                <a:ea typeface="微软雅黑" charset="0"/>
              </a:rPr>
              <a:t>应用模式</a:t>
            </a:r>
            <a:endParaRPr lang="zh-CN" altLang="en-US" sz="3600" b="1" dirty="0">
              <a:latin typeface="微软雅黑" charset="0"/>
              <a:ea typeface="微软雅黑" charset="0"/>
            </a:endParaRPr>
          </a:p>
        </p:txBody>
      </p:sp>
      <p:sp>
        <p:nvSpPr>
          <p:cNvPr id="3074" name="Text Box 3"/>
          <p:cNvSpPr txBox="1"/>
          <p:nvPr/>
        </p:nvSpPr>
        <p:spPr>
          <a:xfrm>
            <a:off x="12037695" y="604506"/>
            <a:ext cx="14137005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中国科学院软件研究所学术年会’</a:t>
            </a:r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</a:p>
          <a:p>
            <a:pPr lvl="0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暨计算机科学国家重点实验室开放周</a:t>
            </a:r>
          </a:p>
        </p:txBody>
      </p:sp>
      <p:pic>
        <p:nvPicPr>
          <p:cNvPr id="3075" name="Picture 2" descr="所标（标准版）"/>
          <p:cNvPicPr>
            <a:picLocks noGrp="1" noChangeAspect="1"/>
          </p:cNvPicPr>
          <p:nvPr>
            <p:ph idx="1"/>
          </p:nvPr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6827" y="448502"/>
            <a:ext cx="5420905" cy="2531686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347</Words>
  <Application>Microsoft Office PowerPoint</Application>
  <PresentationFormat>自定义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访问</vt:lpstr>
      <vt:lpstr>Calibri</vt:lpstr>
      <vt:lpstr>微软雅黑</vt:lpstr>
      <vt:lpstr>Wingdings</vt:lpstr>
      <vt:lpstr>Times New Roman</vt:lpstr>
      <vt:lpstr>Arial</vt:lpstr>
      <vt:lpstr>默认设计模板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wangwei</cp:lastModifiedBy>
  <cp:revision>242</cp:revision>
  <dcterms:created xsi:type="dcterms:W3CDTF">2013-01-25T01:44:00Z</dcterms:created>
  <dcterms:modified xsi:type="dcterms:W3CDTF">2016-04-28T06:47:39Z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