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19905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方正姚体" panose="02010601030101010101" pitchFamily="2" charset="-122"/>
      <p:regular r:id="rId1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7B0FF"/>
    <a:srgbClr val="008EEE"/>
    <a:srgbClr val="A7C6E5"/>
    <a:srgbClr val="0198FF"/>
    <a:srgbClr val="0071C0"/>
    <a:srgbClr val="0D97FF"/>
    <a:srgbClr val="C9A4E4"/>
    <a:srgbClr val="77777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10" d="100"/>
          <a:sy n="10" d="100"/>
        </p:scale>
        <p:origin x="2568" y="408"/>
      </p:cViewPr>
      <p:guideLst>
        <p:guide orient="horz" pos="13606"/>
        <p:guide pos="10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2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  <a:t>4/10/2017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03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  <a:t>4/10/2017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105130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2980637" y="3250028"/>
            <a:ext cx="24473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lang="zh-CN" altLang="en-US" sz="9600" b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20" name="文本框 2"/>
          <p:cNvSpPr txBox="1">
            <a:spLocks noChangeArrowheads="1"/>
          </p:cNvSpPr>
          <p:nvPr/>
        </p:nvSpPr>
        <p:spPr bwMode="auto">
          <a:xfrm>
            <a:off x="19259550" y="41036875"/>
            <a:ext cx="12174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</a:p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:  wangwei@otcaix.iscas.ac.cn</a:t>
            </a:r>
          </a:p>
        </p:txBody>
      </p:sp>
      <p:sp>
        <p:nvSpPr>
          <p:cNvPr id="3121" name="文本框 2"/>
          <p:cNvSpPr txBox="1">
            <a:spLocks noChangeArrowheads="1"/>
          </p:cNvSpPr>
          <p:nvPr/>
        </p:nvSpPr>
        <p:spPr bwMode="auto">
          <a:xfrm>
            <a:off x="5387975" y="41036875"/>
            <a:ext cx="13281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团队负责人：王伟 副研究员</a:t>
            </a: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成员：任仲山、支孟轩、袁鑫晨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、唐震、张舒扬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9142710"/>
            <a:ext cx="15939770" cy="2309495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</a:t>
            </a:r>
            <a:r>
              <a:rPr lang="zh-CN" altLang="en-US" sz="4400" dirty="0"/>
              <a:t>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</a:p>
          <a:p>
            <a:pPr algn="ctr"/>
            <a:r>
              <a:rPr lang="en-US" altLang="zh-CN" sz="4400" dirty="0"/>
              <a:t>wangwei@otcaix.iscas.ac.cn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87998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0635" y="9049385"/>
            <a:ext cx="20889595" cy="6126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en-US" altLang="zh-CN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数据结构能够很好的表达数据之间的关联性，因此在社交分析、商品推荐、舆论监测和欺诈检测等应用中被广泛使用。随着互联网的发展，现实社会和生产环境中的图数据越来越呈现海量和动态特性，然而现有的成熟的图计算框架所处理的图数据为静态稳定地图数据，针对流式图数据的处理，也大多集中在算法研究层面上，缺乏能够实时准确处理流式图数据的系统。</a:t>
            </a:r>
          </a:p>
          <a:p>
            <a:pPr marL="0" indent="0" algn="just"/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为此，我们构建了基于增量计算的流式图计算系统，它以增量计算的方式，充分利用上次计算结果进行增量式的更新；通过变化传播的方式来控制增量数据的影响传播范围，避免了全图所有顶点重新计算，加快收敛速度；通过采用基于细粒度锁的方式来解决并发更新时的更新冲突问题，从而保证计算结果的正确性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669" y="10034533"/>
            <a:ext cx="3648842" cy="243499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3353701" y="9430013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社交分析</a:t>
            </a:r>
            <a:endParaRPr lang="zh-CN" altLang="en-US" sz="3200" b="1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787" y="10092318"/>
            <a:ext cx="3975023" cy="235547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8773426" y="9417313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商品推荐</a:t>
            </a:r>
            <a:endParaRPr lang="zh-CN" altLang="en-US" sz="32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935" y="14126845"/>
            <a:ext cx="3648842" cy="272222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3353701" y="13547725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舆论监测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1"/>
          <a:stretch>
            <a:fillRect/>
          </a:stretch>
        </p:blipFill>
        <p:spPr>
          <a:xfrm>
            <a:off x="27945081" y="14126845"/>
            <a:ext cx="3762437" cy="26183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8856611" y="13547725"/>
            <a:ext cx="19919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欺诈</a:t>
            </a:r>
            <a:r>
              <a:rPr lang="zh-CN" altLang="en-US" sz="3200" b="1" dirty="0" smtClean="0"/>
              <a:t>监测</a:t>
            </a:r>
            <a:endParaRPr lang="zh-CN" altLang="en-US" sz="3200" b="1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1291" y="12112625"/>
            <a:ext cx="2589530" cy="258572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270635" y="15175865"/>
            <a:ext cx="20880705" cy="2773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en-US" altLang="zh-CN" sz="4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44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试验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结果表明，相比较传统的批处理图计算系统，</a:t>
            </a:r>
            <a:r>
              <a:rPr lang="en-US" altLang="zh-CN" sz="4400" b="0" u="none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GraphFlow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能够实时计算并反馈结果，</a:t>
            </a:r>
            <a:r>
              <a:rPr lang="en-US" altLang="zh-CN" sz="44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90%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的图数据更新请求都能在</a:t>
            </a:r>
            <a:r>
              <a:rPr lang="en-US" altLang="zh-CN" sz="44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12ms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内得到响应；计算偏差在</a:t>
            </a:r>
            <a:r>
              <a:rPr lang="en-US" altLang="zh-CN" sz="44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5%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以内；而采用细粒度锁的方式进行并发更新时，更新冲突的概率在</a:t>
            </a:r>
            <a:r>
              <a:rPr lang="en-US" altLang="zh-CN" sz="44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3%</a:t>
            </a:r>
            <a:r>
              <a:rPr lang="zh-CN" altLang="en-US" sz="44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以内；系统的准确率高，实时性好，符合流式图计算的要求。</a:t>
            </a:r>
            <a:endParaRPr lang="zh-CN" altLang="en-US" sz="4400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903605" y="27291665"/>
            <a:ext cx="15151100" cy="14703425"/>
            <a:chOff x="20132" y="31356"/>
            <a:chExt cx="23860" cy="23155"/>
          </a:xfrm>
        </p:grpSpPr>
        <p:sp>
          <p:nvSpPr>
            <p:cNvPr id="111" name="圆角矩形 110"/>
            <p:cNvSpPr/>
            <p:nvPr/>
          </p:nvSpPr>
          <p:spPr>
            <a:xfrm>
              <a:off x="20132" y="44333"/>
              <a:ext cx="23858" cy="7977"/>
            </a:xfrm>
            <a:prstGeom prst="roundRect">
              <a:avLst>
                <a:gd name="adj" fmla="val 484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20134" y="37625"/>
              <a:ext cx="23724" cy="6212"/>
            </a:xfrm>
            <a:prstGeom prst="roundRect">
              <a:avLst>
                <a:gd name="adj" fmla="val 6276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0133" y="31356"/>
              <a:ext cx="23725" cy="5904"/>
              <a:chOff x="27650" y="42203"/>
              <a:chExt cx="16339" cy="590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7650" y="42203"/>
                <a:ext cx="16339" cy="5901"/>
              </a:xfrm>
              <a:prstGeom prst="roundRect">
                <a:avLst>
                  <a:gd name="adj" fmla="val 6570"/>
                </a:avLst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8118" y="42203"/>
                <a:ext cx="879" cy="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数据摄入引擎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391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分布式摄入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408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负载均衡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067" y="45965"/>
                <a:ext cx="433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对象映射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408" y="42834"/>
                <a:ext cx="13993" cy="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摄入代理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JDBC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Kafka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Socket...</a:t>
                </a: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3568" y="46382"/>
              <a:ext cx="4082" cy="5454"/>
              <a:chOff x="23995" y="48975"/>
              <a:chExt cx="4082" cy="54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995" y="48975"/>
                <a:ext cx="4082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数据缓存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136" y="5226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一致性管理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199" y="50046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查询缓存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27921" y="46382"/>
              <a:ext cx="4082" cy="5454"/>
              <a:chOff x="29569" y="48975"/>
              <a:chExt cx="4082" cy="545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569" y="48975"/>
                <a:ext cx="4082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集群管理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773" y="5226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弹性管理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9773" y="50047"/>
                <a:ext cx="3674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分区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路由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7093" y="46382"/>
              <a:ext cx="5529" cy="5454"/>
              <a:chOff x="34994" y="48975"/>
              <a:chExt cx="5529" cy="545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4994" y="48975"/>
                <a:ext cx="5529" cy="545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高可用管理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297" y="52267"/>
                <a:ext cx="4901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访问优化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297" y="50047"/>
                <a:ext cx="4901" cy="17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同步</a:t>
                </a:r>
                <a:r>
                  <a:rPr kumimoji="0" lang="en-US" altLang="zh-CN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异步副本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3570" y="44653"/>
              <a:ext cx="19218" cy="12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分布式数据结构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2908" y="38004"/>
              <a:ext cx="5848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3699" y="39398"/>
              <a:ext cx="4266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查询服务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23706" y="41449"/>
              <a:ext cx="4259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更新服务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30247" y="38004"/>
              <a:ext cx="5641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30850" y="39398"/>
              <a:ext cx="4656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流式图算法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0850" y="41449"/>
              <a:ext cx="4657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更新冲突检测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36868" y="38004"/>
              <a:ext cx="6076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7794" y="39398"/>
              <a:ext cx="4503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组件定义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37564" y="41449"/>
              <a:ext cx="4685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组件实现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0624" y="37975"/>
              <a:ext cx="1260" cy="69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流式图计算引擎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266" y="46382"/>
              <a:ext cx="4488" cy="54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内外存融合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2673" y="47454"/>
              <a:ext cx="3674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2673" y="49674"/>
              <a:ext cx="3674" cy="17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0624" y="45616"/>
              <a:ext cx="1260" cy="69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分布式存储引擎</a:t>
              </a: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20134" y="52602"/>
              <a:ext cx="23858" cy="19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</a:t>
              </a:r>
              <a:r>
                <a: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数据访问引擎</a:t>
              </a:r>
            </a:p>
          </p:txBody>
        </p:sp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9142075"/>
            <a:ext cx="15254605" cy="1180020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87998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30935" y="20158710"/>
            <a:ext cx="14716760" cy="67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dirty="0"/>
              <a:t>        </a:t>
            </a:r>
            <a:r>
              <a:rPr lang="en-US" altLang="zh-CN" sz="4400" dirty="0" err="1"/>
              <a:t>GraphFlow</a:t>
            </a:r>
            <a:r>
              <a:rPr lang="zh-CN" altLang="en-US" sz="4400" dirty="0"/>
              <a:t>系统是一个完整的面向连续流式图数据的处理系统，整体上看，系统由四部分组成：</a:t>
            </a:r>
          </a:p>
          <a:p>
            <a:pPr algn="just"/>
            <a:r>
              <a:rPr lang="zh-CN" altLang="en-US" sz="4400" dirty="0"/>
              <a:t>（</a:t>
            </a:r>
            <a:r>
              <a:rPr lang="en-US" altLang="zh-CN" sz="4400" dirty="0"/>
              <a:t>1</a:t>
            </a:r>
            <a:r>
              <a:rPr lang="zh-CN" altLang="en-US" sz="4400" dirty="0"/>
              <a:t>）摄入层：GraphFlow系统的数据输入，图数据以流的形式流入到系统的各个计算节点</a:t>
            </a:r>
            <a:r>
              <a:rPr lang="zh-CN" altLang="en-US" sz="4400" dirty="0" smtClean="0"/>
              <a:t>中；</a:t>
            </a:r>
            <a:endParaRPr lang="zh-CN" altLang="en-US" sz="4400" dirty="0"/>
          </a:p>
          <a:p>
            <a:pPr algn="just"/>
            <a:r>
              <a:rPr lang="zh-CN" altLang="en-US" sz="4400" dirty="0"/>
              <a:t>（</a:t>
            </a:r>
            <a:r>
              <a:rPr lang="en-US" altLang="zh-CN" sz="4400" dirty="0"/>
              <a:t>2</a:t>
            </a:r>
            <a:r>
              <a:rPr lang="zh-CN" altLang="en-US" sz="4400" dirty="0"/>
              <a:t>）计算层：根据摄入层提供了图数据，以增量计算和变化传播的方式更新图的</a:t>
            </a:r>
            <a:r>
              <a:rPr lang="zh-CN" altLang="en-US" sz="4400" dirty="0" smtClean="0"/>
              <a:t>状态；</a:t>
            </a:r>
            <a:endParaRPr lang="en-US" altLang="zh-CN" sz="4400" dirty="0"/>
          </a:p>
          <a:p>
            <a:pPr algn="just"/>
            <a:r>
              <a:rPr lang="zh-CN" altLang="en-US" sz="4400" dirty="0"/>
              <a:t>（</a:t>
            </a:r>
            <a:r>
              <a:rPr lang="en-US" altLang="zh-CN" sz="4400" dirty="0"/>
              <a:t>3</a:t>
            </a:r>
            <a:r>
              <a:rPr lang="zh-CN" altLang="en-US" sz="4400" dirty="0"/>
              <a:t>）</a:t>
            </a:r>
            <a:r>
              <a:rPr lang="en-US" altLang="zh-CN" sz="4400" dirty="0" err="1"/>
              <a:t>存储层</a:t>
            </a:r>
            <a:r>
              <a:rPr lang="en-US" altLang="zh-CN" sz="4400" dirty="0"/>
              <a:t>：</a:t>
            </a:r>
            <a:r>
              <a:rPr lang="zh-CN" altLang="en-US" sz="4400" dirty="0"/>
              <a:t>分布式的存储图的中间计算状态，以供计算层和访问层</a:t>
            </a:r>
            <a:r>
              <a:rPr lang="zh-CN" altLang="en-US" sz="4400" dirty="0" smtClean="0"/>
              <a:t>使用；</a:t>
            </a:r>
            <a:endParaRPr lang="zh-CN" altLang="en-US" sz="4400" dirty="0"/>
          </a:p>
          <a:p>
            <a:pPr algn="just"/>
            <a:r>
              <a:rPr lang="zh-CN" altLang="en-US" sz="4400" dirty="0"/>
              <a:t>（</a:t>
            </a:r>
            <a:r>
              <a:rPr lang="en-US" altLang="zh-CN" sz="4400" dirty="0"/>
              <a:t>4</a:t>
            </a:r>
            <a:r>
              <a:rPr lang="zh-CN" altLang="en-US" sz="4400" dirty="0"/>
              <a:t>）</a:t>
            </a:r>
            <a:r>
              <a:rPr lang="en-US" altLang="zh-CN" sz="4400" dirty="0" err="1"/>
              <a:t>访问层：向最终用户提供接口，允许用户在任意时刻访问图的状态</a:t>
            </a:r>
            <a:r>
              <a:rPr lang="en-US" altLang="zh-CN" sz="4400" dirty="0"/>
              <a:t>。</a:t>
            </a: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5727" y="20842605"/>
            <a:ext cx="5151120" cy="4392295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8006695" y="20678775"/>
            <a:ext cx="6018530" cy="379285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480603" y="20177044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增量图数据</a:t>
            </a:r>
          </a:p>
        </p:txBody>
      </p:sp>
      <p:sp>
        <p:nvSpPr>
          <p:cNvPr id="160" name=" 160"/>
          <p:cNvSpPr/>
          <p:nvPr/>
        </p:nvSpPr>
        <p:spPr>
          <a:xfrm>
            <a:off x="23068915" y="20678775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8166715" y="26361237"/>
            <a:ext cx="5662930" cy="278384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830280" y="22164040"/>
            <a:ext cx="1578610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283010" y="24630540"/>
            <a:ext cx="1139509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20217556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传统</a:t>
            </a:r>
            <a:r>
              <a:rPr lang="en-US" altLang="zh-CN" sz="2800" dirty="0"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</a:t>
            </a:r>
            <a:r>
              <a:rPr lang="zh-CN" altLang="en-US" sz="2800" dirty="0" smtClean="0">
                <a:sym typeface="+mn-ea"/>
              </a:rPr>
              <a:t>方案</a:t>
            </a:r>
            <a:endParaRPr lang="zh-CN" altLang="en-US" sz="2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8124750" y="25799262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基于增量计算和变化传播的改进模型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5349250" y="27872786"/>
            <a:ext cx="706628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相比较</a:t>
            </a:r>
            <a:r>
              <a:rPr lang="en-US" altLang="zh-CN" sz="2800" dirty="0" smtClean="0"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模型，我们的改进有如下优势：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>
                <a:sym typeface="+mn-ea"/>
              </a:rPr>
              <a:t>增量模型 </a:t>
            </a:r>
            <a:r>
              <a:rPr lang="en-US" altLang="zh-CN" sz="2800" dirty="0" smtClean="0">
                <a:sym typeface="+mn-ea"/>
              </a:rPr>
              <a:t>=&gt; </a:t>
            </a:r>
            <a:r>
              <a:rPr lang="zh-CN" altLang="en-US" sz="2800" dirty="0" smtClean="0">
                <a:sym typeface="+mn-ea"/>
              </a:rPr>
              <a:t>缩短整体迭代所需次数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>
                <a:sym typeface="+mn-ea"/>
              </a:rPr>
              <a:t>变化传播 </a:t>
            </a:r>
            <a:r>
              <a:rPr lang="en-US" altLang="zh-CN" sz="2800" dirty="0" smtClean="0">
                <a:sym typeface="+mn-ea"/>
              </a:rPr>
              <a:t>=&gt; </a:t>
            </a:r>
            <a:r>
              <a:rPr lang="zh-CN" altLang="en-US" sz="2800" dirty="0" smtClean="0">
                <a:sym typeface="+mn-ea"/>
              </a:rPr>
              <a:t>缩小增量数据影响范围</a:t>
            </a:r>
          </a:p>
          <a:p>
            <a:pPr marL="342900" indent="-342900">
              <a:buAutoNum type="arabicPeriod"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收敛速度更快，参与计算的顶点更少！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25145365" y="25354177"/>
            <a:ext cx="68027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dirty="0" smtClean="0">
                <a:sym typeface="+mn-ea"/>
              </a:rPr>
              <a:t>面对</a:t>
            </a:r>
            <a:r>
              <a:rPr lang="zh-CN" sz="2400" dirty="0">
                <a:sym typeface="+mn-ea"/>
              </a:rPr>
              <a:t>增量图数据，传统的</a:t>
            </a:r>
            <a:r>
              <a:rPr lang="en-US" altLang="zh-CN" sz="2400" dirty="0">
                <a:sym typeface="+mn-ea"/>
              </a:rPr>
              <a:t>BSP</a:t>
            </a:r>
            <a:r>
              <a:rPr lang="zh-CN" altLang="en-US" sz="2400" dirty="0">
                <a:sym typeface="+mn-ea"/>
              </a:rPr>
              <a:t>模型是将增量数据和原始数据合并成大图后，在大图上重新进行迭代计算，没有充分利用上次迭代计算的结果。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8291416" y="29174632"/>
            <a:ext cx="595452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ym typeface="+mn-ea"/>
              </a:rPr>
              <a:t>改进</a:t>
            </a:r>
            <a:r>
              <a:rPr lang="zh-CN" altLang="en-US" sz="2400" dirty="0"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</a:p>
        </p:txBody>
      </p:sp>
      <p:sp>
        <p:nvSpPr>
          <p:cNvPr id="159" name=" 149"/>
          <p:cNvSpPr/>
          <p:nvPr/>
        </p:nvSpPr>
        <p:spPr>
          <a:xfrm rot="5400000">
            <a:off x="28213050" y="26694206"/>
            <a:ext cx="1100455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4025225" y="28309193"/>
            <a:ext cx="1183432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710775" y="19453860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08210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10096" y="32687895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2687895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33290" y="37115750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504706" y="37115750"/>
            <a:ext cx="692970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200" dirty="0" err="1" smtClean="0"/>
              <a:t>GraphFlow</a:t>
            </a:r>
            <a:r>
              <a:rPr lang="zh-CN" altLang="en-US" sz="3200" dirty="0"/>
              <a:t>系统采用增量计算的方式，根据新增图数据和历史计算结果来进行增量式的更新，实时性强，</a:t>
            </a:r>
            <a:r>
              <a:rPr lang="en-US" altLang="zh-CN" sz="3200" dirty="0"/>
              <a:t>90%</a:t>
            </a:r>
            <a:r>
              <a:rPr lang="zh-CN" altLang="en-US" sz="3200" dirty="0"/>
              <a:t>的更新请求都能够在</a:t>
            </a:r>
            <a:r>
              <a:rPr lang="en-US" altLang="zh-CN" sz="3200" dirty="0"/>
              <a:t>12ms</a:t>
            </a:r>
            <a:r>
              <a:rPr lang="zh-CN" altLang="en-US" sz="3200" dirty="0"/>
              <a:t>内得到响应；</a:t>
            </a:r>
            <a:r>
              <a:rPr lang="en-US" altLang="zh-CN" sz="3200" dirty="0" err="1"/>
              <a:t>GraphFlow</a:t>
            </a:r>
            <a:r>
              <a:rPr lang="zh-CN" altLang="en-US" sz="3200" dirty="0"/>
              <a:t>系统采用基于细粒度锁的方式进行并发更新，保证了算法较高的准确率，而且锁更新冲突的概率在</a:t>
            </a:r>
            <a:r>
              <a:rPr lang="en-US" altLang="zh-CN" sz="3200" dirty="0"/>
              <a:t>3%</a:t>
            </a:r>
            <a:r>
              <a:rPr lang="zh-CN" altLang="en-US" sz="3200" dirty="0"/>
              <a:t>以内。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739</Words>
  <Application>Microsoft Office PowerPoint</Application>
  <PresentationFormat>自定义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微软雅黑</vt:lpstr>
      <vt:lpstr>Times New Roman</vt:lpstr>
      <vt:lpstr>Arial</vt:lpstr>
      <vt:lpstr>宋体</vt:lpstr>
      <vt:lpstr>方正姚体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wangwei</cp:lastModifiedBy>
  <cp:revision>367</cp:revision>
  <dcterms:created xsi:type="dcterms:W3CDTF">2013-01-25T01:44:00Z</dcterms:created>
  <dcterms:modified xsi:type="dcterms:W3CDTF">2017-04-09T23:23:41Z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