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19905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微软雅黑" panose="020B0503020204020204" pitchFamily="34" charset="-122"/>
      <p:regular r:id="rId9"/>
      <p:bold r:id="rId10"/>
    </p:embeddedFont>
    <p:embeddedFont>
      <p:font typeface="方正姚体" panose="02010601030101010101" pitchFamily="2" charset="-122"/>
      <p:regular r:id="rId1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51" userDrawn="1">
          <p15:clr>
            <a:srgbClr val="A4A3A4"/>
          </p15:clr>
        </p15:guide>
        <p15:guide id="2" pos="10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47B0FF"/>
    <a:srgbClr val="008EEE"/>
    <a:srgbClr val="A7C6E5"/>
    <a:srgbClr val="0198FF"/>
    <a:srgbClr val="0071C0"/>
    <a:srgbClr val="0D97FF"/>
    <a:srgbClr val="C9A4E4"/>
    <a:srgbClr val="77777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95" autoAdjust="0"/>
    <p:restoredTop sz="95951"/>
  </p:normalViewPr>
  <p:slideViewPr>
    <p:cSldViewPr snapToGrid="0" snapToObjects="1">
      <p:cViewPr varScale="1">
        <p:scale>
          <a:sx n="14" d="100"/>
          <a:sy n="14" d="100"/>
        </p:scale>
        <p:origin x="2364" y="78"/>
      </p:cViewPr>
      <p:guideLst>
        <p:guide orient="horz" pos="13651"/>
        <p:guide pos="102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2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8CDD4D-C113-46A4-BB44-C64D88ED8302}" type="datetimeFigureOut">
              <a:rPr lang="en-US" altLang="en-US"/>
              <a:t>4/10/2017</a:t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F9811B-8A7F-4B31-AC08-4080A04FF5E8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034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9713" y="7069138"/>
            <a:ext cx="24299862" cy="15039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49713" y="22690138"/>
            <a:ext cx="24299862" cy="104298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 smtClean="0"/>
              <a:t>单击此处编辑母版副标题样式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8F3B-5B24-4616-83B9-30A036454798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FC1B3-954A-48CE-9FD0-DC82E306D81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B761F-848C-44AF-8108-4A03EED61BA6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A195B-8E53-4D50-B0F3-27F9A17BFB7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490238" y="1731963"/>
            <a:ext cx="7289800" cy="36858575"/>
          </a:xfrm>
        </p:spPr>
        <p:txBody>
          <a:bodyPr vert="eaVert"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619250" y="1731963"/>
            <a:ext cx="21718588" cy="36858575"/>
          </a:xfrm>
        </p:spPr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18A47-9627-4BA5-A00F-E95182364880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2DDA9-7A99-4877-B92A-EDC266FC8F8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B1E07-3C35-421C-BF3B-E7908032888F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8848-11E4-4192-91C4-8FDA52B5F00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10769600"/>
            <a:ext cx="27944763" cy="179705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9800" y="28909963"/>
            <a:ext cx="27944763" cy="9448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B13BA-950F-4744-A5A3-28E3FD7C94A2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10147-D942-4A4C-BEA9-ABCE04453E5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0" y="10080625"/>
            <a:ext cx="14503400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275050" y="10080625"/>
            <a:ext cx="14504988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79DE4-1751-4943-9A5F-F3571B90FCBF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2FA67-CF68-4D95-BF03-F05DACBDC98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300288"/>
            <a:ext cx="27944763" cy="8350250"/>
          </a:xfrm>
        </p:spPr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32025" y="10590213"/>
            <a:ext cx="13706475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32025" y="15779750"/>
            <a:ext cx="13706475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02050" y="10590213"/>
            <a:ext cx="13774738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02050" y="15779750"/>
            <a:ext cx="13774738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08534-F17E-4280-B0C9-6467F551D84F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3516-752A-4A32-A87C-1AF5B1F1A53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3A7D-6F35-4D31-8B2C-9D94688DDD05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458BD-2D38-4C49-8E91-9484CE14A33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ADC80-200A-440F-A648-D2F487EA571C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85A95-32CE-42D6-B21B-AEB07AF7FF2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CD85C-C0EA-46BC-B486-EA992D0CD4DD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4EF97-E7E1-474E-A3A0-630BD47219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8B7D8-91ED-4C9A-9389-DD869C91CD66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3A2FD-72F8-40F8-AC20-514282BB0D3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1731963"/>
            <a:ext cx="29160788" cy="719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96" tIns="215998" rIns="431996" bIns="215998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0080625"/>
            <a:ext cx="29160788" cy="285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96" tIns="215998" rIns="431996" bIns="215998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250" y="39341425"/>
            <a:ext cx="75628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96" tIns="215998" rIns="431996" bIns="215998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AC255A2-3BAA-47CC-A279-73F974C6E45E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41425"/>
            <a:ext cx="1026001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96" tIns="215998" rIns="431996" bIns="215998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8775" y="39341425"/>
            <a:ext cx="7561263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96" tIns="215998" rIns="431996" bIns="215998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1F73E1-C063-4C1E-A426-405488C619BA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70" rtl="0" eaLnBrk="0" fontAlgn="base" hangingPunct="0">
        <a:spcBef>
          <a:spcPct val="0"/>
        </a:spcBef>
        <a:spcAft>
          <a:spcPct val="0"/>
        </a:spcAft>
        <a:defRPr sz="207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619250" indent="-1619250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280" indent="-1349375" algn="l" defTabSz="4319270" rtl="0" eaLnBrk="0" fontAlgn="base" hangingPunct="0">
        <a:spcBef>
          <a:spcPct val="20000"/>
        </a:spcBef>
        <a:spcAft>
          <a:spcPct val="0"/>
        </a:spcAft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1405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l" defTabSz="4319270" rtl="0" eaLnBrk="0" fontAlgn="base" hangingPunct="0">
        <a:spcBef>
          <a:spcPct val="20000"/>
        </a:spcBef>
        <a:spcAft>
          <a:spcPct val="0"/>
        </a:spcAft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580" indent="-1081405" algn="l" defTabSz="4319270" rtl="0" eaLnBrk="0" fontAlgn="base" hangingPunct="0">
        <a:spcBef>
          <a:spcPct val="20000"/>
        </a:spcBef>
        <a:spcAft>
          <a:spcPct val="0"/>
        </a:spcAft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emf"/><Relationship Id="rId5" Type="http://schemas.openxmlformats.org/officeDocument/2006/relationships/image" Target="../media/image4.jpe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2" descr="所标（标准版）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975" y="331788"/>
            <a:ext cx="4256088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Text Box 3"/>
          <p:cNvSpPr txBox="1">
            <a:spLocks noChangeArrowheads="1"/>
          </p:cNvSpPr>
          <p:nvPr/>
        </p:nvSpPr>
        <p:spPr bwMode="auto">
          <a:xfrm>
            <a:off x="19042063" y="354013"/>
            <a:ext cx="12971462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中国科学院软件研究所学术年会’</a:t>
            </a:r>
            <a:r>
              <a:rPr lang="en-US" altLang="zh-CN" sz="5700" b="1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5700" b="1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暨计算机科学国家重点实验室开放周</a:t>
            </a:r>
          </a:p>
        </p:txBody>
      </p:sp>
      <p:sp>
        <p:nvSpPr>
          <p:cNvPr id="3085" name="矩形 1"/>
          <p:cNvSpPr>
            <a:spLocks noChangeArrowheads="1"/>
          </p:cNvSpPr>
          <p:nvPr/>
        </p:nvSpPr>
        <p:spPr bwMode="auto">
          <a:xfrm>
            <a:off x="495300" y="8107045"/>
            <a:ext cx="31518225" cy="1051306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矩形 14357"/>
          <p:cNvSpPr/>
          <p:nvPr/>
        </p:nvSpPr>
        <p:spPr>
          <a:xfrm>
            <a:off x="2980637" y="3250028"/>
            <a:ext cx="24473366" cy="156966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en-US" altLang="zh-CN" sz="9600" b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GraphFlow:</a:t>
            </a:r>
            <a:r>
              <a:rPr kumimoji="1" lang="zh-CN" altLang="en-US" sz="9600" b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基于增量计算的流式图计算系统</a:t>
            </a:r>
            <a:endParaRPr lang="zh-CN" altLang="en-US" sz="9600" b="1" dirty="0" smtClean="0">
              <a:ln>
                <a:solidFill>
                  <a:schemeClr val="bg1"/>
                </a:solidFill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20" name="文本框 2"/>
          <p:cNvSpPr txBox="1">
            <a:spLocks noChangeArrowheads="1"/>
          </p:cNvSpPr>
          <p:nvPr/>
        </p:nvSpPr>
        <p:spPr bwMode="auto">
          <a:xfrm>
            <a:off x="19259550" y="41036875"/>
            <a:ext cx="12174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联系我们：</a:t>
            </a:r>
          </a:p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 :  wangwei@otcaix.iscas.ac.cn</a:t>
            </a:r>
          </a:p>
        </p:txBody>
      </p:sp>
      <p:sp>
        <p:nvSpPr>
          <p:cNvPr id="3121" name="文本框 2"/>
          <p:cNvSpPr txBox="1">
            <a:spLocks noChangeArrowheads="1"/>
          </p:cNvSpPr>
          <p:nvPr/>
        </p:nvSpPr>
        <p:spPr bwMode="auto">
          <a:xfrm>
            <a:off x="5387975" y="41036875"/>
            <a:ext cx="13281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团队负责人：王伟 副研究员</a:t>
            </a:r>
          </a:p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成员：任仲山、支孟轩、袁鑫晨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、唐震、张舒扬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圆角矩形 125"/>
          <p:cNvSpPr>
            <a:spLocks noChangeArrowheads="1"/>
          </p:cNvSpPr>
          <p:nvPr/>
        </p:nvSpPr>
        <p:spPr bwMode="auto">
          <a:xfrm>
            <a:off x="782320" y="765810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09270" y="19142710"/>
            <a:ext cx="15939770" cy="2309495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54140" y="5327603"/>
            <a:ext cx="187039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段世凯</a:t>
            </a:r>
            <a:r>
              <a:rPr lang="zh-CN" altLang="en-US" sz="4400" dirty="0"/>
              <a:t>、赵伟、康锴</a:t>
            </a:r>
            <a:r>
              <a:rPr lang="zh-CN" altLang="en-US" sz="4400" dirty="0" smtClean="0"/>
              <a:t>、许利杰、王伟</a:t>
            </a:r>
            <a:endParaRPr lang="zh-CN" altLang="en-US" sz="4400" dirty="0"/>
          </a:p>
          <a:p>
            <a:pPr algn="ctr"/>
            <a:r>
              <a:rPr lang="zh-CN" altLang="en-US" sz="4400" dirty="0"/>
              <a:t>软件工程技术研究开发中心</a:t>
            </a:r>
          </a:p>
          <a:p>
            <a:pPr algn="ctr"/>
            <a:r>
              <a:rPr lang="en-US" altLang="zh-CN" sz="4400" dirty="0"/>
              <a:t>wangwei@otcaix.iscas.ac.cn</a:t>
            </a: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782320" y="1879981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总体框架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70635" y="9049385"/>
            <a:ext cx="20889595" cy="88947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just"/>
            <a:r>
              <a:rPr lang="zh-CN" altLang="en-US" sz="4400" b="0" u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图数据结构能够很</a:t>
            </a:r>
            <a:r>
              <a:rPr lang="zh-CN" altLang="en-US" sz="44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好的表达数据之间的关联性，因此在社交分析、商品推荐、舆论监测和欺诈检测等应用中被广泛使用。随着互联网的发展，现实社会和生产环境中的图数据越来越呈现海量和动态特性，然而现有的成熟的图计算框架所处理的图数据为静态稳定地图数据，针对流式图数据的处理，也大多集中在算法研究层面上，</a:t>
            </a:r>
            <a:r>
              <a:rPr lang="zh-CN" altLang="en-US" sz="4400" b="0" u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缺乏能够实时精确处理流式图数据</a:t>
            </a:r>
            <a:r>
              <a:rPr lang="zh-CN" altLang="en-US" sz="44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的系统。</a:t>
            </a:r>
          </a:p>
          <a:p>
            <a:pPr marL="0" indent="0" algn="just"/>
            <a:r>
              <a:rPr lang="zh-CN" altLang="en-US" sz="4400" b="0" u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为此</a:t>
            </a:r>
            <a:r>
              <a:rPr lang="zh-CN" altLang="en-US" sz="44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，我们构建了基于增量计算的流式图计算系统</a:t>
            </a:r>
            <a:r>
              <a:rPr lang="zh-CN" altLang="en-US" sz="4400" b="0" u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4400" dirty="0"/>
              <a:t>它将连续不断的图数据流抽象成一系列的事件流，将用户关心的图计算结果抽象成图的状态，用户只需要定义图状态如何根据到达的事件增量式地进行状态转换，就能够完成事件流到状态流的映射，提供实时反馈中间计算结果的能力</a:t>
            </a:r>
            <a:r>
              <a:rPr lang="zh-CN" altLang="zh-CN" sz="4400" dirty="0" smtClean="0"/>
              <a:t>。</a:t>
            </a:r>
            <a:endParaRPr lang="en-US" altLang="zh-CN" sz="4400" dirty="0" smtClean="0"/>
          </a:p>
          <a:p>
            <a:pPr marL="0" indent="0" algn="just"/>
            <a:r>
              <a:rPr lang="en-US" altLang="zh-CN" sz="44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4400" b="0" u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4400" b="0" u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GraphFlow</a:t>
            </a:r>
            <a:r>
              <a:rPr lang="zh-CN" altLang="en-US" sz="4400" b="0" u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lang="zh-CN" altLang="en-US" sz="44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增量计算的方式，充分利用上次计算结果进行增量式的更新；通过变化传播的方式来控制增量数据的影响传播范围，避免了全图所有顶点重新计算，加快收敛速度；</a:t>
            </a:r>
            <a:r>
              <a:rPr lang="zh-CN" altLang="en-US" sz="4400" b="0" u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通过采用基于细粒度分布式锁</a:t>
            </a:r>
            <a:r>
              <a:rPr lang="zh-CN" altLang="en-US" sz="44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的方式来解决并发更新时的更新冲突问题，从而保证计算结果的正确性。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669" y="10034533"/>
            <a:ext cx="3648842" cy="243499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3353701" y="9430013"/>
            <a:ext cx="199199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社交分析</a:t>
            </a:r>
            <a:endParaRPr lang="zh-CN" altLang="en-US" sz="3200" b="1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787" y="10092318"/>
            <a:ext cx="3975023" cy="235547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8773426" y="9417313"/>
            <a:ext cx="199199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商品推荐</a:t>
            </a:r>
            <a:endParaRPr lang="zh-CN" altLang="en-US" sz="3200" b="1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935" y="14126845"/>
            <a:ext cx="3648842" cy="272222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3353701" y="13547725"/>
            <a:ext cx="199199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舆论监测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91"/>
          <a:stretch>
            <a:fillRect/>
          </a:stretch>
        </p:blipFill>
        <p:spPr>
          <a:xfrm>
            <a:off x="27945081" y="14126845"/>
            <a:ext cx="3762437" cy="261837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8856611" y="13547725"/>
            <a:ext cx="199199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欺诈</a:t>
            </a:r>
            <a:r>
              <a:rPr lang="zh-CN" altLang="en-US" sz="3200" b="1" dirty="0" smtClean="0"/>
              <a:t>监测</a:t>
            </a:r>
            <a:endParaRPr lang="zh-CN" altLang="en-US" sz="3200" b="1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61291" y="12112625"/>
            <a:ext cx="2589530" cy="258572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270635" y="15846425"/>
            <a:ext cx="20880705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just"/>
            <a:r>
              <a:rPr lang="en-US" altLang="zh-CN" sz="44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4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4400" dirty="0"/>
          </a:p>
        </p:txBody>
      </p:sp>
      <p:grpSp>
        <p:nvGrpSpPr>
          <p:cNvPr id="114" name="组合 113"/>
          <p:cNvGrpSpPr/>
          <p:nvPr/>
        </p:nvGrpSpPr>
        <p:grpSpPr>
          <a:xfrm>
            <a:off x="903605" y="27291665"/>
            <a:ext cx="15151100" cy="14703425"/>
            <a:chOff x="20132" y="31356"/>
            <a:chExt cx="23860" cy="23155"/>
          </a:xfrm>
        </p:grpSpPr>
        <p:sp>
          <p:nvSpPr>
            <p:cNvPr id="111" name="圆角矩形 110"/>
            <p:cNvSpPr/>
            <p:nvPr/>
          </p:nvSpPr>
          <p:spPr>
            <a:xfrm>
              <a:off x="20132" y="44333"/>
              <a:ext cx="23858" cy="7977"/>
            </a:xfrm>
            <a:prstGeom prst="roundRect">
              <a:avLst>
                <a:gd name="adj" fmla="val 484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en-US" sz="8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20134" y="37625"/>
              <a:ext cx="23724" cy="6212"/>
            </a:xfrm>
            <a:prstGeom prst="roundRect">
              <a:avLst>
                <a:gd name="adj" fmla="val 6276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en-US" sz="8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0133" y="31356"/>
              <a:ext cx="23725" cy="5904"/>
              <a:chOff x="27650" y="42203"/>
              <a:chExt cx="16339" cy="590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7650" y="42203"/>
                <a:ext cx="16339" cy="5901"/>
              </a:xfrm>
              <a:prstGeom prst="roundRect">
                <a:avLst>
                  <a:gd name="adj" fmla="val 6570"/>
                </a:avLst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8118" y="42203"/>
                <a:ext cx="879" cy="5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数据摄入引擎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4391" y="45965"/>
                <a:ext cx="4334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分布式摄入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9408" y="45965"/>
                <a:ext cx="4334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负载均衡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067" y="45965"/>
                <a:ext cx="4334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对象映射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9408" y="42834"/>
                <a:ext cx="13993" cy="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摄入代理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kumimoji="0" lang="en-US" alt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JDBC</a:t>
                </a: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kumimoji="0" lang="en-US" alt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Kafka</a:t>
                </a: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kumimoji="0" lang="en-US" alt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RESTFul</a:t>
                </a: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kumimoji="0" lang="en-US" alt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Socket...</a:t>
                </a:r>
                <a:r>
                  <a:rPr kumimoji="0" 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23568" y="46382"/>
              <a:ext cx="4082" cy="5454"/>
              <a:chOff x="23995" y="48975"/>
              <a:chExt cx="4082" cy="545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3995" y="48975"/>
                <a:ext cx="4082" cy="545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数据缓存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136" y="52267"/>
                <a:ext cx="3674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一致性管理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4199" y="50046"/>
                <a:ext cx="3674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查询缓存</a:t>
                </a: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27921" y="46382"/>
              <a:ext cx="4082" cy="5454"/>
              <a:chOff x="29569" y="48975"/>
              <a:chExt cx="4082" cy="545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9569" y="48975"/>
                <a:ext cx="4082" cy="545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集群管理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9773" y="52267"/>
                <a:ext cx="3674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弹性管理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9773" y="50047"/>
                <a:ext cx="3674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分区</a:t>
                </a:r>
                <a:r>
                  <a:rPr kumimoji="0" lang="en-US" alt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路由</a:t>
                </a: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37093" y="46382"/>
              <a:ext cx="5529" cy="5454"/>
              <a:chOff x="34994" y="48975"/>
              <a:chExt cx="5529" cy="545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4994" y="48975"/>
                <a:ext cx="5529" cy="545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高可用管理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5297" y="52267"/>
                <a:ext cx="4901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访问优化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5297" y="50047"/>
                <a:ext cx="4901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同步</a:t>
                </a:r>
                <a:r>
                  <a:rPr kumimoji="0" lang="en-US" alt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异步副本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3570" y="44653"/>
              <a:ext cx="19218" cy="12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分布式数据结构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2908" y="38004"/>
              <a:ext cx="5848" cy="545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23699" y="39398"/>
              <a:ext cx="4266" cy="17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查询服务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23706" y="41449"/>
              <a:ext cx="4259" cy="17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更新服务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30247" y="38004"/>
              <a:ext cx="5641" cy="545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30850" y="39398"/>
              <a:ext cx="4656" cy="17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流式图算法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30850" y="41449"/>
              <a:ext cx="4657" cy="17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更新冲突检测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36868" y="38004"/>
              <a:ext cx="6076" cy="545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7794" y="39398"/>
              <a:ext cx="4503" cy="17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组件定义</a:t>
              </a:r>
            </a:p>
          </p:txBody>
        </p:sp>
        <p:sp>
          <p:nvSpPr>
            <p:cNvPr id="98" name="矩形 97"/>
            <p:cNvSpPr/>
            <p:nvPr/>
          </p:nvSpPr>
          <p:spPr>
            <a:xfrm>
              <a:off x="37564" y="41449"/>
              <a:ext cx="4685" cy="17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组件实现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20624" y="37975"/>
              <a:ext cx="1260" cy="69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流式图计算引擎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2266" y="46382"/>
              <a:ext cx="4488" cy="545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内外存融合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2673" y="47454"/>
              <a:ext cx="3674" cy="17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数据持久化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2673" y="49674"/>
              <a:ext cx="3674" cy="17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日志记录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20624" y="45616"/>
              <a:ext cx="1260" cy="69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分布式存储引擎</a:t>
              </a: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20134" y="52602"/>
              <a:ext cx="23858" cy="19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 </a:t>
              </a:r>
              <a:r>
                <a: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数据访问引擎</a:t>
              </a:r>
            </a:p>
          </p:txBody>
        </p:sp>
      </p:grp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16758920" y="19142075"/>
            <a:ext cx="15254605" cy="1180020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3" name="圆角矩形 132"/>
          <p:cNvSpPr>
            <a:spLocks noChangeArrowheads="1"/>
          </p:cNvSpPr>
          <p:nvPr/>
        </p:nvSpPr>
        <p:spPr bwMode="auto">
          <a:xfrm>
            <a:off x="17208059" y="1879981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130935" y="20158710"/>
            <a:ext cx="14716760" cy="67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GraphFlow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系统是一个完整的面向连续流式图数据的处理系统，整体上看，系统由四部分组成：</a:t>
            </a:r>
          </a:p>
          <a:p>
            <a:pPr algn="just"/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）摄入层：GraphFlow系统的数据输入，图数据以流的形式流入到系统的各个计算节点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中；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）计算层：根据摄入层提供了图数据，以增量计算和变化传播的方式更新图的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状态；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存储层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分布式的存储图的中间计算状态，以供计算层和访问层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使用；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访问层：向最终用户提供接口，允许用户在任意时刻访问图的状态。</a:t>
            </a:r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15727" y="20842605"/>
            <a:ext cx="5151120" cy="4392295"/>
          </a:xfrm>
          <a:prstGeom prst="rect">
            <a:avLst/>
          </a:prstGeom>
        </p:spPr>
      </p:pic>
      <p:grpSp>
        <p:nvGrpSpPr>
          <p:cNvPr id="158" name="组合 157"/>
          <p:cNvGrpSpPr/>
          <p:nvPr/>
        </p:nvGrpSpPr>
        <p:grpSpPr>
          <a:xfrm>
            <a:off x="18006695" y="20678775"/>
            <a:ext cx="6018530" cy="3792855"/>
            <a:chOff x="28357" y="34245"/>
            <a:chExt cx="9868" cy="6272"/>
          </a:xfrm>
        </p:grpSpPr>
        <p:pic>
          <p:nvPicPr>
            <p:cNvPr id="139" name="图片 1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085" y="34557"/>
              <a:ext cx="1140" cy="1137"/>
            </a:xfrm>
            <a:prstGeom prst="rect">
              <a:avLst/>
            </a:prstGeom>
          </p:spPr>
        </p:pic>
        <p:cxnSp>
          <p:nvCxnSpPr>
            <p:cNvPr id="140" name="直接连接符 139"/>
            <p:cNvCxnSpPr/>
            <p:nvPr/>
          </p:nvCxnSpPr>
          <p:spPr>
            <a:xfrm>
              <a:off x="36070" y="35125"/>
              <a:ext cx="1063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57" y="34245"/>
              <a:ext cx="8214" cy="6273"/>
            </a:xfrm>
            <a:prstGeom prst="rect">
              <a:avLst/>
            </a:prstGeom>
          </p:spPr>
        </p:pic>
      </p:grpSp>
      <p:sp>
        <p:nvSpPr>
          <p:cNvPr id="142" name="文本框 141"/>
          <p:cNvSpPr txBox="1"/>
          <p:nvPr/>
        </p:nvSpPr>
        <p:spPr>
          <a:xfrm>
            <a:off x="22480603" y="20177044"/>
            <a:ext cx="177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增量图数据</a:t>
            </a:r>
          </a:p>
        </p:txBody>
      </p:sp>
      <p:sp>
        <p:nvSpPr>
          <p:cNvPr id="160" name=" 160"/>
          <p:cNvSpPr/>
          <p:nvPr/>
        </p:nvSpPr>
        <p:spPr>
          <a:xfrm>
            <a:off x="23068915" y="20678775"/>
            <a:ext cx="356870" cy="46609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8166715" y="26361237"/>
            <a:ext cx="5662930" cy="2783840"/>
            <a:chOff x="28357" y="41671"/>
            <a:chExt cx="8918" cy="4384"/>
          </a:xfrm>
        </p:grpSpPr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357" y="41671"/>
              <a:ext cx="8919" cy="4385"/>
            </a:xfrm>
            <a:prstGeom prst="rect">
              <a:avLst/>
            </a:prstGeom>
          </p:spPr>
        </p:pic>
        <p:sp>
          <p:nvSpPr>
            <p:cNvPr id="148" name="矩形 147"/>
            <p:cNvSpPr/>
            <p:nvPr/>
          </p:nvSpPr>
          <p:spPr>
            <a:xfrm>
              <a:off x="34646" y="41671"/>
              <a:ext cx="2531" cy="438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en-US" sz="8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9" name=" 149"/>
          <p:cNvSpPr/>
          <p:nvPr/>
        </p:nvSpPr>
        <p:spPr>
          <a:xfrm>
            <a:off x="23830280" y="22164040"/>
            <a:ext cx="1578610" cy="82232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0" name=" 149"/>
          <p:cNvSpPr/>
          <p:nvPr/>
        </p:nvSpPr>
        <p:spPr>
          <a:xfrm rot="5400000">
            <a:off x="20283010" y="24630540"/>
            <a:ext cx="1139509" cy="82232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7150683" y="20217556"/>
            <a:ext cx="305564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 smtClean="0">
                <a:sym typeface="+mn-ea"/>
              </a:rPr>
              <a:t>传统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800" dirty="0" smtClean="0">
                <a:sym typeface="+mn-ea"/>
              </a:rPr>
              <a:t>模型方案</a:t>
            </a:r>
            <a:endParaRPr lang="zh-CN" altLang="en-US" sz="28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8124750" y="25799262"/>
            <a:ext cx="592982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sym typeface="+mn-ea"/>
              </a:rPr>
              <a:t>基于增量计算和变化传播的改进模型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25349250" y="27872786"/>
            <a:ext cx="706628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sym typeface="+mn-ea"/>
              </a:rPr>
              <a:t>相比较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800" dirty="0" smtClean="0">
                <a:sym typeface="+mn-ea"/>
              </a:rPr>
              <a:t>模型，我们的改进有如下优势：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>
                <a:sym typeface="+mn-ea"/>
              </a:rPr>
              <a:t>增量模型 </a:t>
            </a:r>
            <a:r>
              <a:rPr lang="en-US" altLang="zh-CN" sz="2800" dirty="0" smtClean="0">
                <a:sym typeface="+mn-ea"/>
              </a:rPr>
              <a:t>=&gt; </a:t>
            </a:r>
            <a:r>
              <a:rPr lang="zh-CN" altLang="en-US" sz="2800" dirty="0" smtClean="0">
                <a:sym typeface="+mn-ea"/>
              </a:rPr>
              <a:t>缩短整体迭代所需次数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>
                <a:sym typeface="+mn-ea"/>
              </a:rPr>
              <a:t>变化传播 </a:t>
            </a:r>
            <a:r>
              <a:rPr lang="en-US" altLang="zh-CN" sz="2800" dirty="0" smtClean="0">
                <a:sym typeface="+mn-ea"/>
              </a:rPr>
              <a:t>=&gt; </a:t>
            </a:r>
            <a:r>
              <a:rPr lang="zh-CN" altLang="en-US" sz="2800" dirty="0" smtClean="0">
                <a:sym typeface="+mn-ea"/>
              </a:rPr>
              <a:t>缩小增量数据影响范围</a:t>
            </a:r>
          </a:p>
          <a:p>
            <a:pPr marL="342900" indent="-342900">
              <a:buAutoNum type="arabicPeriod"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收敛速度更快，参与计算的顶点更少！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25145365" y="25354177"/>
            <a:ext cx="680275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dirty="0" smtClean="0">
                <a:sym typeface="+mn-ea"/>
              </a:rPr>
              <a:t>面对</a:t>
            </a:r>
            <a:r>
              <a:rPr lang="zh-CN" sz="2400" dirty="0">
                <a:sym typeface="+mn-ea"/>
              </a:rPr>
              <a:t>增量图数据，传统的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400" dirty="0">
                <a:sym typeface="+mn-ea"/>
              </a:rPr>
              <a:t>模型是将增量数据和原始数据合并成大图后，在大图上重新进行迭代计算，没有充分利用上次迭代计算的结果。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18291416" y="29174632"/>
            <a:ext cx="5954526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sym typeface="+mn-ea"/>
              </a:rPr>
              <a:t>改进</a:t>
            </a:r>
            <a:r>
              <a:rPr lang="zh-CN" altLang="en-US" sz="2400" dirty="0">
                <a:sym typeface="+mn-ea"/>
              </a:rPr>
              <a:t>的模型在上一轮迭代计算结果的基础上进行增量式计算，而且通过变化传播的方式，将增量数据带来的影响控制在一定范围内，避免了全部顶点都参与计算。</a:t>
            </a:r>
          </a:p>
        </p:txBody>
      </p:sp>
      <p:sp>
        <p:nvSpPr>
          <p:cNvPr id="159" name=" 149"/>
          <p:cNvSpPr/>
          <p:nvPr/>
        </p:nvSpPr>
        <p:spPr>
          <a:xfrm rot="5400000">
            <a:off x="28213050" y="26694206"/>
            <a:ext cx="1100455" cy="82232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1" name=" 149"/>
          <p:cNvSpPr/>
          <p:nvPr/>
        </p:nvSpPr>
        <p:spPr>
          <a:xfrm>
            <a:off x="24025225" y="28309193"/>
            <a:ext cx="1183432" cy="82232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22710775" y="19453860"/>
            <a:ext cx="308930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 dirty="0">
                <a:sym typeface="+mn-ea"/>
              </a:rPr>
              <a:t>改进的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3200" b="1" dirty="0">
                <a:sym typeface="+mn-ea"/>
              </a:rPr>
              <a:t>模型</a:t>
            </a:r>
          </a:p>
        </p:txBody>
      </p:sp>
      <p:sp>
        <p:nvSpPr>
          <p:cNvPr id="166" name="矩形 165"/>
          <p:cNvSpPr>
            <a:spLocks noChangeArrowheads="1"/>
          </p:cNvSpPr>
          <p:nvPr/>
        </p:nvSpPr>
        <p:spPr bwMode="auto">
          <a:xfrm>
            <a:off x="16758920" y="31415355"/>
            <a:ext cx="15254605" cy="1082103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67" name="圆角矩形 166"/>
          <p:cNvSpPr>
            <a:spLocks noChangeArrowheads="1"/>
          </p:cNvSpPr>
          <p:nvPr/>
        </p:nvSpPr>
        <p:spPr bwMode="auto">
          <a:xfrm>
            <a:off x="17208059" y="31189295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71" name="图片 170" descr="图片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10096" y="32687895"/>
            <a:ext cx="6501130" cy="3911600"/>
          </a:xfrm>
          <a:prstGeom prst="rect">
            <a:avLst/>
          </a:prstGeom>
        </p:spPr>
      </p:pic>
      <p:pic>
        <p:nvPicPr>
          <p:cNvPr id="172" name="图片 171" descr="图片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33290" y="32687895"/>
            <a:ext cx="6501765" cy="3911600"/>
          </a:xfrm>
          <a:prstGeom prst="rect">
            <a:avLst/>
          </a:prstGeom>
        </p:spPr>
      </p:pic>
      <p:pic>
        <p:nvPicPr>
          <p:cNvPr id="173" name="图片 172" descr="图片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433290" y="37115750"/>
            <a:ext cx="6516370" cy="3920490"/>
          </a:xfrm>
          <a:prstGeom prst="rect">
            <a:avLst/>
          </a:prstGeom>
        </p:spPr>
      </p:pic>
      <p:sp>
        <p:nvSpPr>
          <p:cNvPr id="174" name="文本框 173"/>
          <p:cNvSpPr txBox="1"/>
          <p:nvPr/>
        </p:nvSpPr>
        <p:spPr>
          <a:xfrm>
            <a:off x="24504706" y="37115750"/>
            <a:ext cx="6929700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GraphFlow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系统采用增量计算的方式，根据新增图数据和历史计算结果来进行增量式的更新，实时性强，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的更新请求都能够在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12ms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内得到响应；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GraphFlow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系统采用基于细粒度锁的方式进行并发更新，保证了算法较高的准确率，而且锁更新冲突的概率在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以内。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74344" y="42773600"/>
            <a:ext cx="18466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728</Words>
  <Application>Microsoft Office PowerPoint</Application>
  <PresentationFormat>自定义</PresentationFormat>
  <Paragraphs>71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微软雅黑</vt:lpstr>
      <vt:lpstr>Times New Roman</vt:lpstr>
      <vt:lpstr>Arial</vt:lpstr>
      <vt:lpstr>宋体</vt:lpstr>
      <vt:lpstr>方正姚体</vt:lpstr>
      <vt:lpstr>默认设计模板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Ying</dc:creator>
  <cp:lastModifiedBy>Shikai Duan</cp:lastModifiedBy>
  <cp:revision>376</cp:revision>
  <dcterms:created xsi:type="dcterms:W3CDTF">2013-01-25T01:44:00Z</dcterms:created>
  <dcterms:modified xsi:type="dcterms:W3CDTF">2017-04-10T03:20:33Z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