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398970" cy="43199050"/>
  <p:notesSz cx="6858000" cy="9144000"/>
  <p:embeddedFontLst>
    <p:embeddedFont>
      <p:font typeface="Calibri" panose="020F0502020204030204" charset="0"/>
      <p:regular r:id="rId9"/>
      <p:bold r:id="rId10"/>
      <p:italic r:id="rId11"/>
      <p:boldItalic r:id="rId12"/>
    </p:embeddedFont>
    <p:embeddedFont>
      <p:font typeface="微软雅黑" panose="020B0503020204020204" pitchFamily="34" charset="-122"/>
      <p:regular r:id="rId13"/>
    </p:embeddedFont>
    <p:embeddedFont>
      <p:font typeface="方正姚体" panose="02010601030101010101" pitchFamily="2" charset="-122"/>
      <p:regular r:id="rId1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CC"/>
    <a:srgbClr val="47B0FF"/>
    <a:srgbClr val="008EEE"/>
    <a:srgbClr val="A7C6E5"/>
    <a:srgbClr val="0198FF"/>
    <a:srgbClr val="0071C0"/>
    <a:srgbClr val="0D97FF"/>
    <a:srgbClr val="C9A4E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95" autoAdjust="0"/>
    <p:restoredTop sz="95951"/>
  </p:normalViewPr>
  <p:slideViewPr>
    <p:cSldViewPr snapToGrid="0" snapToObjects="1">
      <p:cViewPr>
        <p:scale>
          <a:sx n="25" d="100"/>
          <a:sy n="25" d="100"/>
        </p:scale>
        <p:origin x="1200" y="-924"/>
      </p:cViewPr>
      <p:guideLst>
        <p:guide orient="horz" pos="13912"/>
        <p:guide pos="102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8CDD4D-C113-46A4-BB44-C64D88ED8302}" type="datetimeFigureOut">
              <a:rPr lang="en-US" altLang="en-US"/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F9811B-8A7F-4B31-AC08-4080A04FF5E8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713" y="7069138"/>
            <a:ext cx="24299862" cy="15039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713" y="22690138"/>
            <a:ext cx="24299862" cy="10429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 smtClean="0"/>
              <a:t>单击此处编辑母版副标题样式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8F3B-5B24-4616-83B9-30A036454798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C1B3-954A-48CE-9FD0-DC82E306D8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761F-848C-44AF-8108-4A03EED61BA6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A195B-8E53-4D50-B0F3-27F9A17BFB7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0238" y="1731963"/>
            <a:ext cx="7289800" cy="36858575"/>
          </a:xfrm>
        </p:spPr>
        <p:txBody>
          <a:bodyPr vert="eaVert"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19250" y="1731963"/>
            <a:ext cx="21718588" cy="36858575"/>
          </a:xfrm>
        </p:spPr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8A47-9627-4BA5-A00F-E95182364880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2DDA9-7A99-4877-B92A-EDC266FC8F8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1E07-3C35-421C-BF3B-E7908032888F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8848-11E4-4192-91C4-8FDA52B5F0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10769600"/>
            <a:ext cx="27944763" cy="179705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9800" y="28909963"/>
            <a:ext cx="27944763" cy="9448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B13BA-950F-4744-A5A3-28E3FD7C94A2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10147-D942-4A4C-BEA9-ABCE04453E5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0" y="10080625"/>
            <a:ext cx="14503400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75050" y="10080625"/>
            <a:ext cx="14504988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9DE4-1751-4943-9A5F-F3571B90FCBF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FA67-CF68-4D95-BF03-F05DACBDC98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300288"/>
            <a:ext cx="27944763" cy="8350250"/>
          </a:xfrm>
        </p:spPr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2025" y="10590213"/>
            <a:ext cx="13706475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2025" y="15779750"/>
            <a:ext cx="13706475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050" y="10590213"/>
            <a:ext cx="13774738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050" y="15779750"/>
            <a:ext cx="13774738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08534-F17E-4280-B0C9-6467F551D84F}" type="datetime1">
              <a:rPr lang="en-US" altLang="en-US"/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3516-752A-4A32-A87C-1AF5B1F1A53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3A7D-6F35-4D31-8B2C-9D94688DDD05}" type="datetime1">
              <a:rPr lang="en-US" altLang="en-US"/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58BD-2D38-4C49-8E91-9484CE14A33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DC80-200A-440F-A648-D2F487EA571C}" type="datetime1">
              <a:rPr lang="en-US" altLang="en-US"/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5A95-32CE-42D6-B21B-AEB07AF7FF2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CD85C-C0EA-46BC-B486-EA992D0CD4DD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4EF97-E7E1-474E-A3A0-630BD47219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8B7D8-91ED-4C9A-9389-DD869C91CD66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3A2FD-72F8-40F8-AC20-514282BB0D3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731963"/>
            <a:ext cx="29160788" cy="7199312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0080625"/>
            <a:ext cx="29160788" cy="2850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39341425"/>
            <a:ext cx="7562850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C255A2-3BAA-47CC-A279-73F974C6E45E}" type="datetime1">
              <a:rPr lang="en-US" altLang="en-US"/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41425"/>
            <a:ext cx="10260012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775" y="39341425"/>
            <a:ext cx="7561263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1F73E1-C063-4C1E-A426-405488C619BA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70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619250" indent="-1619250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80" indent="-1349375" algn="l" defTabSz="4319270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1405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defTabSz="4319270" rtl="0" eaLnBrk="0" fontAlgn="base" hangingPunct="0">
        <a:spcBef>
          <a:spcPct val="20000"/>
        </a:spcBef>
        <a:spcAft>
          <a:spcPct val="0"/>
        </a:spcAft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580" indent="-1081405" algn="l" defTabSz="4319270" rtl="0" eaLnBrk="0" fontAlgn="base" hangingPunct="0">
        <a:spcBef>
          <a:spcPct val="20000"/>
        </a:spcBef>
        <a:spcAft>
          <a:spcPct val="0"/>
        </a:spcAft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9" Type="http://schemas.openxmlformats.org/officeDocument/2006/relationships/image" Target="../media/image19.emf"/><Relationship Id="rId18" Type="http://schemas.openxmlformats.org/officeDocument/2006/relationships/image" Target="../media/image18.emf"/><Relationship Id="rId17" Type="http://schemas.openxmlformats.org/officeDocument/2006/relationships/image" Target="../media/image17.emf"/><Relationship Id="rId16" Type="http://schemas.openxmlformats.org/officeDocument/2006/relationships/image" Target="../media/image16.emf"/><Relationship Id="rId15" Type="http://schemas.openxmlformats.org/officeDocument/2006/relationships/image" Target="../media/image15.emf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emf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2" descr="所标（标准版）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975" y="331788"/>
            <a:ext cx="4256088" cy="1944687"/>
          </a:xfrm>
          <a:prstGeom prst="rect">
            <a:avLst/>
          </a:prstGeom>
          <a:noFill/>
          <a:ln>
            <a:noFill/>
          </a:ln>
        </p:spPr>
      </p:pic>
      <p:sp>
        <p:nvSpPr>
          <p:cNvPr id="3082" name="Text Box 3"/>
          <p:cNvSpPr txBox="1">
            <a:spLocks noChangeArrowheads="1"/>
          </p:cNvSpPr>
          <p:nvPr/>
        </p:nvSpPr>
        <p:spPr bwMode="auto">
          <a:xfrm>
            <a:off x="19042063" y="354013"/>
            <a:ext cx="12971462" cy="1846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中国科学院软件研究所学术年会’</a:t>
            </a:r>
            <a:r>
              <a:rPr lang="en-US" altLang="zh-CN" sz="5700" b="1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5700" b="1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暨计算机科学国家重点实验室开放周</a:t>
            </a:r>
            <a:endParaRPr lang="zh-CN" altLang="en-US" sz="5700" b="1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5" name="矩形 1"/>
          <p:cNvSpPr>
            <a:spLocks noChangeArrowheads="1"/>
          </p:cNvSpPr>
          <p:nvPr/>
        </p:nvSpPr>
        <p:spPr bwMode="auto">
          <a:xfrm>
            <a:off x="495300" y="8107045"/>
            <a:ext cx="31518225" cy="798576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矩形 14357"/>
          <p:cNvSpPr/>
          <p:nvPr/>
        </p:nvSpPr>
        <p:spPr>
          <a:xfrm>
            <a:off x="2980637" y="3250028"/>
            <a:ext cx="24473366" cy="156966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96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GraphFlow:</a:t>
            </a:r>
            <a:r>
              <a:rPr kumimoji="1" lang="zh-CN" altLang="en-US" sz="96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基于增量计算的流式图计算系统</a:t>
            </a:r>
            <a:endParaRPr lang="zh-CN" altLang="en-US" sz="9600" b="1" dirty="0" smtClean="0">
              <a:ln>
                <a:solidFill>
                  <a:schemeClr val="bg1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20" name="文本框 2"/>
          <p:cNvSpPr txBox="1">
            <a:spLocks noChangeArrowheads="1"/>
          </p:cNvSpPr>
          <p:nvPr/>
        </p:nvSpPr>
        <p:spPr bwMode="auto">
          <a:xfrm>
            <a:off x="19259550" y="41036875"/>
            <a:ext cx="12174538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联系我们：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 :  wangwei@otcaix.iscas.ac.cn</a:t>
            </a:r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圆角矩形 125"/>
          <p:cNvSpPr>
            <a:spLocks noChangeArrowheads="1"/>
          </p:cNvSpPr>
          <p:nvPr/>
        </p:nvSpPr>
        <p:spPr bwMode="auto">
          <a:xfrm>
            <a:off x="782320" y="765810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9270" y="16781145"/>
            <a:ext cx="15939770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54140" y="5327603"/>
            <a:ext cx="18703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段世凯</a:t>
            </a:r>
            <a:r>
              <a:rPr lang="zh-CN" altLang="en-US" sz="4400" dirty="0"/>
              <a:t>、赵伟、康锴</a:t>
            </a:r>
            <a:r>
              <a:rPr lang="zh-CN" altLang="en-US" sz="4400" dirty="0" smtClean="0"/>
              <a:t>、许利杰、王伟</a:t>
            </a:r>
            <a:endParaRPr lang="zh-CN" altLang="en-US" sz="4400" dirty="0"/>
          </a:p>
          <a:p>
            <a:pPr algn="ctr"/>
            <a:r>
              <a:rPr lang="zh-CN" altLang="en-US" sz="4400" dirty="0"/>
              <a:t>软件工程技术研究开发中心</a:t>
            </a:r>
            <a:endParaRPr lang="zh-CN" altLang="en-US" sz="4400" dirty="0"/>
          </a:p>
          <a:p>
            <a:pPr algn="ctr"/>
            <a:r>
              <a:rPr lang="en-US" altLang="zh-CN" sz="4400" dirty="0"/>
              <a:t>wangwei@otcaix.iscas.ac.cn</a:t>
            </a:r>
            <a:endParaRPr lang="en-US" altLang="zh-CN" sz="4400" dirty="0"/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782320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6025" y="9295765"/>
            <a:ext cx="20889595" cy="6797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图数据结构能够很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好的表达数据之间的关联性，因此在社交分析、商品推荐、舆论监测和欺诈检测等应用中被广泛使用。随着互联网的发展，现实社会和生产环境中的图数据越来越呈现海量和动态特性，然而现有的成熟的图计算框架所处理的图数据为静态稳定地图数据，针对流式图数据的处理，也大多集中在算法研究层面上，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缺乏能够实时精确处理流式图数据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的系统。</a:t>
            </a:r>
            <a:endParaRPr lang="zh-CN" altLang="en-US" sz="4400" b="0" u="none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为此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，我们构建了基于增量计算的流式图计算系统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4400" dirty="0">
                <a:latin typeface="Times New Roman" panose="02020603050405020304" pitchFamily="18" charset="0"/>
              </a:rPr>
              <a:t>它将连续不断的图数据流抽象成一系列的事件流，将用户关心的图计算结果抽象成图的状态，用户只需要定义图状态如何根据到达的事件增量式地进行状态转换，就能够完成事件流到状态流的映射，提供实时反馈中间计算结果的能力</a:t>
            </a:r>
            <a:r>
              <a:rPr lang="zh-CN" altLang="zh-CN" sz="4400" dirty="0" smtClean="0">
                <a:latin typeface="Times New Roman" panose="02020603050405020304" pitchFamily="18" charset="0"/>
              </a:rPr>
              <a:t>。</a:t>
            </a:r>
            <a:endParaRPr lang="en-US" altLang="zh-CN" sz="4400" dirty="0" smtClean="0">
              <a:latin typeface="Times New Roman" panose="02020603050405020304" pitchFamily="18" charset="0"/>
            </a:endParaRPr>
          </a:p>
          <a:p>
            <a:pPr marL="0" indent="0" algn="just"/>
            <a:r>
              <a:rPr lang="en-US" altLang="zh-CN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4400" b="0" u="none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19970" y="8432165"/>
            <a:ext cx="9347200" cy="7431405"/>
            <a:chOff x="35381" y="14830"/>
            <a:chExt cx="14720" cy="1170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4" y="15802"/>
              <a:ext cx="5746" cy="3835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6777" y="1485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社交分析</a:t>
              </a:r>
              <a:endParaRPr lang="zh-CN" altLang="en-US" sz="3200" b="1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1" y="15893"/>
              <a:ext cx="6260" cy="3709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45312" y="1483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商品推荐</a:t>
              </a:r>
              <a:endParaRPr lang="zh-CN" altLang="en-US" sz="3200" b="1" dirty="0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1" y="22247"/>
              <a:ext cx="5746" cy="4287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6777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舆论监测</a:t>
              </a:r>
              <a:endParaRPr lang="zh-CN" altLang="en-US" sz="3200" b="1" dirty="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91"/>
            <a:stretch>
              <a:fillRect/>
            </a:stretch>
          </p:blipFill>
          <p:spPr>
            <a:xfrm>
              <a:off x="44008" y="22247"/>
              <a:ext cx="5925" cy="4123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5443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欺诈</a:t>
              </a:r>
              <a:r>
                <a:rPr lang="zh-CN" altLang="en-US" sz="3200" b="1" dirty="0" smtClean="0"/>
                <a:t>监测</a:t>
              </a:r>
              <a:endParaRPr lang="zh-CN" altLang="en-US" sz="3200" b="1" dirty="0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11" y="19075"/>
              <a:ext cx="4078" cy="4072"/>
            </a:xfrm>
            <a:prstGeom prst="rect">
              <a:avLst/>
            </a:prstGeom>
          </p:spPr>
        </p:pic>
      </p:grp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16758920" y="16781145"/>
            <a:ext cx="15254605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3" name="圆角矩形 132"/>
          <p:cNvSpPr>
            <a:spLocks noChangeArrowheads="1"/>
          </p:cNvSpPr>
          <p:nvPr/>
        </p:nvSpPr>
        <p:spPr bwMode="auto">
          <a:xfrm>
            <a:off x="17208059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4595" y="19121120"/>
            <a:ext cx="5956300" cy="5078730"/>
          </a:xfrm>
          <a:prstGeom prst="rect">
            <a:avLst/>
          </a:prstGeom>
        </p:spPr>
      </p:pic>
      <p:grpSp>
        <p:nvGrpSpPr>
          <p:cNvPr id="158" name="组合 157"/>
          <p:cNvGrpSpPr/>
          <p:nvPr/>
        </p:nvGrpSpPr>
        <p:grpSpPr>
          <a:xfrm>
            <a:off x="17433925" y="19040475"/>
            <a:ext cx="6591300" cy="4312285"/>
            <a:chOff x="28357" y="34245"/>
            <a:chExt cx="9868" cy="6272"/>
          </a:xfrm>
        </p:grpSpPr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085" y="34557"/>
              <a:ext cx="1140" cy="1137"/>
            </a:xfrm>
            <a:prstGeom prst="rect">
              <a:avLst/>
            </a:prstGeom>
          </p:spPr>
        </p:pic>
        <p:cxnSp>
          <p:nvCxnSpPr>
            <p:cNvPr id="140" name="直接连接符 139"/>
            <p:cNvCxnSpPr/>
            <p:nvPr/>
          </p:nvCxnSpPr>
          <p:spPr>
            <a:xfrm>
              <a:off x="36070" y="35125"/>
              <a:ext cx="1063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57" y="34245"/>
              <a:ext cx="8214" cy="6273"/>
            </a:xfrm>
            <a:prstGeom prst="rect">
              <a:avLst/>
            </a:prstGeom>
          </p:spPr>
        </p:pic>
      </p:grpSp>
      <p:sp>
        <p:nvSpPr>
          <p:cNvPr id="142" name="文本框 141"/>
          <p:cNvSpPr txBox="1"/>
          <p:nvPr/>
        </p:nvSpPr>
        <p:spPr>
          <a:xfrm>
            <a:off x="22480603" y="18538744"/>
            <a:ext cx="177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增量图数据</a:t>
            </a:r>
            <a:endParaRPr lang="zh-CN" altLang="en-US" sz="2400" dirty="0"/>
          </a:p>
        </p:txBody>
      </p:sp>
      <p:sp>
        <p:nvSpPr>
          <p:cNvPr id="160" name=" 160"/>
          <p:cNvSpPr/>
          <p:nvPr/>
        </p:nvSpPr>
        <p:spPr>
          <a:xfrm>
            <a:off x="23068915" y="19040475"/>
            <a:ext cx="356870" cy="4660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7034510" y="25637490"/>
            <a:ext cx="6795135" cy="3398520"/>
            <a:chOff x="28357" y="41671"/>
            <a:chExt cx="8918" cy="4384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57" y="41671"/>
              <a:ext cx="8919" cy="4385"/>
            </a:xfrm>
            <a:prstGeom prst="rect">
              <a:avLst/>
            </a:prstGeom>
          </p:spPr>
        </p:pic>
        <p:sp>
          <p:nvSpPr>
            <p:cNvPr id="148" name="矩形 147"/>
            <p:cNvSpPr/>
            <p:nvPr/>
          </p:nvSpPr>
          <p:spPr>
            <a:xfrm>
              <a:off x="34646" y="41671"/>
              <a:ext cx="2531" cy="438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9" name=" 149"/>
          <p:cNvSpPr/>
          <p:nvPr/>
        </p:nvSpPr>
        <p:spPr>
          <a:xfrm>
            <a:off x="23373080" y="21021040"/>
            <a:ext cx="1578610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0" name=" 149"/>
          <p:cNvSpPr/>
          <p:nvPr/>
        </p:nvSpPr>
        <p:spPr>
          <a:xfrm rot="5400000">
            <a:off x="19862640" y="23904100"/>
            <a:ext cx="1139509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7150683" y="18579256"/>
            <a:ext cx="305564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 smtClean="0">
                <a:sym typeface="+mn-ea"/>
              </a:rPr>
              <a:t>传统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dirty="0" smtClean="0">
                <a:sym typeface="+mn-ea"/>
              </a:rPr>
              <a:t>模型方案</a:t>
            </a:r>
            <a:endParaRPr lang="zh-CN" altLang="en-US" sz="2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7576745" y="25114097"/>
            <a:ext cx="59298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ym typeface="+mn-ea"/>
              </a:rPr>
              <a:t>基于增量计算和变化传播的改进模型</a:t>
            </a:r>
            <a:endParaRPr lang="zh-CN" altLang="en-US" sz="2800" dirty="0">
              <a:sym typeface="+mn-ea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5230505" y="26974261"/>
            <a:ext cx="7066280" cy="2651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相比较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模型，我们的改进有如下优势：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增量模型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缩短整体迭代所需次数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变化传播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缩小增量数据影响范围</a:t>
            </a:r>
            <a:endParaRPr lang="zh-CN" altLang="en-US" sz="2800" dirty="0" smtClean="0">
              <a:latin typeface="Times New Roman" panose="02020603050405020304" pitchFamily="18" charset="0"/>
              <a:sym typeface="+mn-ea"/>
            </a:endParaRPr>
          </a:p>
          <a:p>
            <a:pPr marL="342900" indent="-342900">
              <a:buAutoNum type="arabicPeriod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收敛速度更快，参与计算的顶点更少！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5252680" y="24199215"/>
            <a:ext cx="609092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sz="2400" dirty="0" smtClean="0">
                <a:latin typeface="Times New Roman" panose="02020603050405020304" pitchFamily="18" charset="0"/>
                <a:sym typeface="+mn-ea"/>
              </a:rPr>
              <a:t>面对</a:t>
            </a:r>
            <a:r>
              <a:rPr lang="zh-CN" sz="2400" dirty="0">
                <a:latin typeface="Times New Roman" panose="02020603050405020304" pitchFamily="18" charset="0"/>
                <a:sym typeface="+mn-ea"/>
              </a:rPr>
              <a:t>增量图数据，传统的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模型是将增量数据和原始数据合并成大图后，在大图上重新进行迭代计算，没有充分利用上次迭代计算的结果。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7208500" y="29158565"/>
            <a:ext cx="6546215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改进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的模型在上一轮迭代计算结果的基础上进行增量式计算，而且通过变化传播的方式，将增量数据带来的影响控制在一定范围内，避免了全部顶点都参与计算。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9" name=" 149"/>
          <p:cNvSpPr/>
          <p:nvPr/>
        </p:nvSpPr>
        <p:spPr>
          <a:xfrm rot="5400000">
            <a:off x="27853005" y="25709321"/>
            <a:ext cx="1100455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1" name=" 149"/>
          <p:cNvSpPr/>
          <p:nvPr/>
        </p:nvSpPr>
        <p:spPr>
          <a:xfrm>
            <a:off x="23910925" y="27492583"/>
            <a:ext cx="1183432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2710775" y="17815560"/>
            <a:ext cx="308930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sym typeface="+mn-ea"/>
              </a:rPr>
              <a:t>改进的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3200" b="1" dirty="0">
                <a:sym typeface="+mn-ea"/>
              </a:rPr>
              <a:t>模型</a:t>
            </a:r>
            <a:endParaRPr lang="zh-CN" altLang="en-US" sz="3200" b="1" dirty="0">
              <a:sym typeface="+mn-ea"/>
            </a:endParaRPr>
          </a:p>
        </p:txBody>
      </p:sp>
      <p:sp>
        <p:nvSpPr>
          <p:cNvPr id="166" name="矩形 165"/>
          <p:cNvSpPr>
            <a:spLocks noChangeArrowheads="1"/>
          </p:cNvSpPr>
          <p:nvPr/>
        </p:nvSpPr>
        <p:spPr bwMode="auto">
          <a:xfrm>
            <a:off x="16758920" y="31415355"/>
            <a:ext cx="15254605" cy="108210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7" name="圆角矩形 166"/>
          <p:cNvSpPr>
            <a:spLocks noChangeArrowheads="1"/>
          </p:cNvSpPr>
          <p:nvPr/>
        </p:nvSpPr>
        <p:spPr bwMode="auto">
          <a:xfrm>
            <a:off x="17208059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71" name="图片 170" descr="图片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52006" y="33254315"/>
            <a:ext cx="6501130" cy="3911600"/>
          </a:xfrm>
          <a:prstGeom prst="rect">
            <a:avLst/>
          </a:prstGeom>
        </p:spPr>
      </p:pic>
      <p:pic>
        <p:nvPicPr>
          <p:cNvPr id="172" name="图片 171" descr="图片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33290" y="33254315"/>
            <a:ext cx="6501765" cy="3911600"/>
          </a:xfrm>
          <a:prstGeom prst="rect">
            <a:avLst/>
          </a:prstGeom>
        </p:spPr>
      </p:pic>
      <p:pic>
        <p:nvPicPr>
          <p:cNvPr id="173" name="图片 172" descr="图片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33290" y="37687250"/>
            <a:ext cx="6516370" cy="3920490"/>
          </a:xfrm>
          <a:prstGeom prst="rect">
            <a:avLst/>
          </a:prstGeom>
        </p:spPr>
      </p:pic>
      <p:sp>
        <p:nvSpPr>
          <p:cNvPr id="174" name="文本框 173"/>
          <p:cNvSpPr txBox="1"/>
          <p:nvPr/>
        </p:nvSpPr>
        <p:spPr>
          <a:xfrm>
            <a:off x="24951746" y="37958395"/>
            <a:ext cx="6929700" cy="3078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GraphFlow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系统采用增量计算的方式，根据新增图数据和历史计算结果来进行增量式的更新，实时性强，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的更新请求都能够在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12ms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内得到响应；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GraphFlow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系统采用基于细粒度锁的方式进行并发更新，保证了算法较高的准确率，而且锁更新冲突的概率在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以内。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4344" y="42773600"/>
            <a:ext cx="18466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95300" y="31415355"/>
            <a:ext cx="15939770" cy="108210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" name="圆角矩形 20"/>
          <p:cNvSpPr>
            <a:spLocks noChangeArrowheads="1"/>
          </p:cNvSpPr>
          <p:nvPr/>
        </p:nvSpPr>
        <p:spPr bwMode="auto">
          <a:xfrm>
            <a:off x="782320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22" name="图片 21" descr="图片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4140" y="17548860"/>
            <a:ext cx="9453245" cy="4893310"/>
          </a:xfrm>
          <a:prstGeom prst="rect">
            <a:avLst/>
          </a:prstGeom>
        </p:spPr>
      </p:pic>
      <p:graphicFrame>
        <p:nvGraphicFramePr>
          <p:cNvPr id="41" name="表格 40"/>
          <p:cNvGraphicFramePr/>
          <p:nvPr/>
        </p:nvGraphicFramePr>
        <p:xfrm>
          <a:off x="1216025" y="24161115"/>
          <a:ext cx="875157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75"/>
                <a:gridCol w="45700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方法签名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方法作用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State GET-STATE(Factor)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获取指定因子的状态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SET-STATE(Factor, State)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设置指定因子的状态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SET-STATE(State)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设置整个图的状态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Map GET-STATE()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获取整个图的状态</a:t>
                      </a:r>
                      <a:endParaRPr lang="zh-CN" altLang="en-US"/>
                    </a:p>
                  </a:txBody>
                  <a:tcPr/>
                </a:tc>
              </a:tr>
              <a:tr h="325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SPREAD-TO-OUT-NEIGHBOR(State)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传播因子状态到邻接点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/>
        </p:nvGraphicFramePr>
        <p:xfrm>
          <a:off x="2139315" y="27536140"/>
          <a:ext cx="690435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495"/>
                <a:gridCol w="345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方法签名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方法作用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Value GET-VALUE(Event)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获取指定事件的值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Type GET-TYPE(Event)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获取指定事件的类型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/>
        </p:nvGraphicFramePr>
        <p:xfrm>
          <a:off x="2139315" y="29875480"/>
          <a:ext cx="68059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965"/>
                <a:gridCol w="340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方法签名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方法作用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TRANSFORM(State, Event)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根据事件转换状态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55675" y="18579465"/>
            <a:ext cx="5062855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</a:rPr>
              <a:t>基于增量计算的流式图计算模型，将图在每个时刻抽象成一个对应的状态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State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，将流动的图数据抽象成一系列事件流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Event Stream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，事件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Event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触发了图由一个状态转换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Transform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成另一个状态。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600385" y="22442017"/>
            <a:ext cx="5161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dirty="0">
                <a:sym typeface="+mn-ea"/>
              </a:rPr>
              <a:t>基于增量计算的流式图计算模型</a:t>
            </a:r>
            <a:endParaRPr lang="zh-CN" altLang="en-US" sz="2800" dirty="0"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02095" y="23596447"/>
            <a:ext cx="205041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State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02095" y="26974012"/>
            <a:ext cx="216852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Event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02095" y="29357167"/>
            <a:ext cx="273748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Transform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98100" y="24145875"/>
            <a:ext cx="625094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</a:rPr>
              <a:t>状态</a:t>
            </a:r>
            <a:r>
              <a:rPr lang="en-US" altLang="zh-CN" sz="2800">
                <a:latin typeface="Times New Roman" panose="02020603050405020304" pitchFamily="18" charset="0"/>
              </a:rPr>
              <a:t>(State)</a:t>
            </a:r>
            <a:r>
              <a:rPr lang="zh-CN" altLang="en-US" sz="2800">
                <a:latin typeface="Times New Roman" panose="02020603050405020304" pitchFamily="18" charset="0"/>
              </a:rPr>
              <a:t>反应了图当前的特征信息，这些特征信息可以以顶点为单位进行体现，也可以由用户自定义的特征信息来体现，状态是由因子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Factor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组成，因子是指组成状态的基本单位。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67595" y="27208480"/>
            <a:ext cx="661098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pitchFamily="18" charset="0"/>
              </a:rPr>
              <a:t>        </a:t>
            </a:r>
            <a:r>
              <a:rPr sz="2800">
                <a:latin typeface="Times New Roman" panose="02020603050405020304" pitchFamily="18" charset="0"/>
              </a:rPr>
              <a:t>事件触发图由T1时刻的State1转换为T2时刻的State2，事件是由事件值（Event Value）和事件类型（Event Type）组成。</a:t>
            </a:r>
            <a:endParaRPr sz="2800">
              <a:latin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966960" y="29357320"/>
            <a:ext cx="648208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pitchFamily="18" charset="0"/>
              </a:rPr>
              <a:t>        </a:t>
            </a:r>
            <a:r>
              <a:rPr sz="2800">
                <a:latin typeface="Times New Roman" panose="02020603050405020304" pitchFamily="18" charset="0"/>
              </a:rPr>
              <a:t>转换是由事件触发的图的更新过程，即图是如何根据相应的事件来由State1转换成State2。</a:t>
            </a:r>
            <a:endParaRPr sz="2800">
              <a:latin typeface="Times New Roman" panose="02020603050405020304" pitchFamily="18" charset="0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8785" y="33482915"/>
            <a:ext cx="7848600" cy="8982710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782320" y="32338645"/>
            <a:ext cx="1565275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</a:rPr>
              <a:t>我们以单源点最短路径</a:t>
            </a:r>
            <a:r>
              <a:rPr lang="en-US" altLang="zh-CN" sz="2800">
                <a:latin typeface="Times New Roman" panose="02020603050405020304" pitchFamily="18" charset="0"/>
              </a:rPr>
              <a:t>(Single Source Shortest Path)</a:t>
            </a:r>
            <a:r>
              <a:rPr lang="zh-CN" altLang="en-US" sz="2800">
                <a:latin typeface="Times New Roman" panose="02020603050405020304" pitchFamily="18" charset="0"/>
              </a:rPr>
              <a:t>算法为例，讲解如何使用该模型来进行流式图算法的设计。该模型是由状态、事件和转换三个组件组成，因此只要定义好这三个组件，即可实现特定的算法，这三个组件定义如下：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0590" y="34117915"/>
            <a:ext cx="6560820" cy="7345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pitchFamily="18" charset="0"/>
              </a:rPr>
              <a:t>（1）State：图的State由每个顶点对应的邻接点的信息组成：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</a:endParaRPr>
          </a:p>
          <a:p>
            <a:r>
              <a:rPr lang="zh-CN" altLang="en-US" sz="2800">
                <a:latin typeface="Times New Roman" panose="02020603050405020304" pitchFamily="18" charset="0"/>
              </a:rPr>
              <a:t>其中                        ，表示顶点    到源点的最短路径为    ；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</a:endParaRPr>
          </a:p>
          <a:p>
            <a:r>
              <a:rPr lang="zh-CN" altLang="en-US" sz="2800">
                <a:latin typeface="Times New Roman" panose="02020603050405020304" pitchFamily="18" charset="0"/>
              </a:rPr>
              <a:t>（2）Event：图的Event为图到达一条边相关的事件，那么Event构成的序列就形成事件流，即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</a:endParaRPr>
          </a:p>
          <a:p>
            <a:r>
              <a:rPr lang="zh-CN" altLang="en-US" sz="2800">
                <a:latin typeface="Times New Roman" panose="02020603050405020304" pitchFamily="18" charset="0"/>
              </a:rPr>
              <a:t>其中</a:t>
            </a:r>
            <a:endParaRPr lang="zh-CN" altLang="en-US" sz="2800">
              <a:latin typeface="Times New Roman" panose="02020603050405020304" pitchFamily="18" charset="0"/>
            </a:endParaRPr>
          </a:p>
          <a:p>
            <a:r>
              <a:rPr lang="zh-CN" altLang="en-US" sz="2800">
                <a:latin typeface="Times New Roman" panose="02020603050405020304" pitchFamily="18" charset="0"/>
              </a:rPr>
              <a:t>TYPE∈{ADD,UPDATE,DELETE}，这三种状态对应的事件分别为增加一条边、更新一条边和删除一条边；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</a:endParaRPr>
          </a:p>
          <a:p>
            <a:r>
              <a:rPr lang="zh-CN" altLang="en-US" sz="2800">
                <a:latin typeface="Times New Roman" panose="02020603050405020304" pitchFamily="18" charset="0"/>
              </a:rPr>
              <a:t>（3）Transform：图的状态在事件流的驱动下的转换函数，如右图算法所示：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16"/>
          <a:srcRect l="30137" t="1629" r="31049" b="-1547"/>
          <a:stretch>
            <a:fillRect/>
          </a:stretch>
        </p:blipFill>
        <p:spPr>
          <a:xfrm>
            <a:off x="1132205" y="34857055"/>
            <a:ext cx="5549265" cy="70548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7"/>
          <a:srcRect l="41056" t="1009" r="39965" b="2752"/>
          <a:stretch>
            <a:fillRect/>
          </a:stretch>
        </p:blipFill>
        <p:spPr>
          <a:xfrm>
            <a:off x="1647825" y="35308540"/>
            <a:ext cx="2560955" cy="640715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17"/>
          <a:srcRect l="49549" t="2110" r="47598" b="-1193"/>
          <a:stretch>
            <a:fillRect/>
          </a:stretch>
        </p:blipFill>
        <p:spPr>
          <a:xfrm>
            <a:off x="5594350" y="35276155"/>
            <a:ext cx="400050" cy="68580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/>
          <a:srcRect l="53348" t="1009" r="43428" b="2752"/>
          <a:stretch>
            <a:fillRect/>
          </a:stretch>
        </p:blipFill>
        <p:spPr>
          <a:xfrm>
            <a:off x="3109595" y="35702240"/>
            <a:ext cx="452120" cy="666115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18"/>
          <a:srcRect l="31346" t="-933" r="31678" b="1451"/>
          <a:stretch>
            <a:fillRect/>
          </a:stretch>
        </p:blipFill>
        <p:spPr>
          <a:xfrm>
            <a:off x="1427480" y="37828855"/>
            <a:ext cx="5307965" cy="70485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19"/>
          <a:srcRect l="38924" r="38872" b="-6157"/>
          <a:stretch>
            <a:fillRect/>
          </a:stretch>
        </p:blipFill>
        <p:spPr>
          <a:xfrm>
            <a:off x="1647825" y="38270815"/>
            <a:ext cx="3136900" cy="739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826220" y="31643955"/>
            <a:ext cx="958532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  </a:t>
            </a:r>
            <a:r>
              <a:rPr lang="zh-CN" altLang="en-US" sz="2800"/>
              <a:t>系统在</a:t>
            </a:r>
            <a:r>
              <a:rPr lang="en-US" altLang="zh-CN" sz="2800"/>
              <a:t>10</a:t>
            </a:r>
            <a:r>
              <a:rPr lang="zh-CN" altLang="en-US" sz="2800"/>
              <a:t>个计算节点搭建的集群上运行和测试，主要测试统计顶点的度</a:t>
            </a:r>
            <a:r>
              <a:rPr lang="en-US" altLang="zh-CN" sz="2800"/>
              <a:t>(DD)</a:t>
            </a:r>
            <a:r>
              <a:rPr lang="zh-CN" altLang="en-US" sz="2800"/>
              <a:t>，统计三角形数目</a:t>
            </a:r>
            <a:r>
              <a:rPr lang="en-US" altLang="zh-CN" sz="2800"/>
              <a:t>(TC)</a:t>
            </a:r>
            <a:r>
              <a:rPr lang="zh-CN" altLang="en-US" sz="2800"/>
              <a:t>，单源点最短路径</a:t>
            </a:r>
            <a:r>
              <a:rPr lang="en-US" altLang="zh-CN" sz="2800"/>
              <a:t>(SSSP)</a:t>
            </a:r>
            <a:r>
              <a:rPr lang="zh-CN" altLang="en-US" sz="2800"/>
              <a:t>和</a:t>
            </a:r>
            <a:r>
              <a:rPr lang="en-US" altLang="zh-CN" sz="2800"/>
              <a:t>PageRank(PR)</a:t>
            </a:r>
            <a:r>
              <a:rPr lang="zh-CN" altLang="en-US" sz="2800"/>
              <a:t>这四个流式图算法。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1999</Words>
  <Application>WPS 演示</Application>
  <PresentationFormat>自定义</PresentationFormat>
  <Paragraphs>130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</vt:lpstr>
      <vt:lpstr>Calibri</vt:lpstr>
      <vt:lpstr>微软雅黑</vt:lpstr>
      <vt:lpstr>方正姚体</vt:lpstr>
      <vt:lpstr>Times New Roman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</dc:creator>
  <cp:lastModifiedBy>SkyDream</cp:lastModifiedBy>
  <cp:revision>404</cp:revision>
  <dcterms:created xsi:type="dcterms:W3CDTF">2013-01-25T01:44:00Z</dcterms:created>
  <dcterms:modified xsi:type="dcterms:W3CDTF">2017-04-10T06:11:55Z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