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7.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5.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36.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290" r:id="rId4"/>
    <p:sldId id="259" r:id="rId5"/>
    <p:sldId id="291" r:id="rId6"/>
    <p:sldId id="292" r:id="rId7"/>
    <p:sldId id="260" r:id="rId8"/>
    <p:sldId id="262" r:id="rId9"/>
    <p:sldId id="263" r:id="rId10"/>
    <p:sldId id="296" r:id="rId11"/>
    <p:sldId id="297" r:id="rId12"/>
    <p:sldId id="298" r:id="rId13"/>
    <p:sldId id="299" r:id="rId14"/>
    <p:sldId id="295" r:id="rId15"/>
    <p:sldId id="305" r:id="rId16"/>
    <p:sldId id="304" r:id="rId17"/>
    <p:sldId id="315" r:id="rId18"/>
    <p:sldId id="316" r:id="rId19"/>
    <p:sldId id="317" r:id="rId20"/>
    <p:sldId id="318" r:id="rId21"/>
    <p:sldId id="268" r:id="rId22"/>
    <p:sldId id="272" r:id="rId23"/>
    <p:sldId id="302" r:id="rId24"/>
    <p:sldId id="273" r:id="rId25"/>
    <p:sldId id="319" r:id="rId26"/>
    <p:sldId id="320" r:id="rId27"/>
    <p:sldId id="278" r:id="rId28"/>
    <p:sldId id="313" r:id="rId29"/>
    <p:sldId id="307" r:id="rId30"/>
    <p:sldId id="279" r:id="rId31"/>
    <p:sldId id="280" r:id="rId32"/>
    <p:sldId id="281" r:id="rId33"/>
    <p:sldId id="282" r:id="rId34"/>
    <p:sldId id="301" r:id="rId35"/>
    <p:sldId id="286" r:id="rId36"/>
    <p:sldId id="289" r:id="rId37"/>
    <p:sldId id="309" r:id="rId38"/>
    <p:sldId id="310" r:id="rId39"/>
    <p:sldId id="311" r:id="rId40"/>
    <p:sldId id="312" r:id="rId41"/>
    <p:sldId id="314" r:id="rId42"/>
    <p:sldId id="287" r:id="rId43"/>
    <p:sldId id="303" r:id="rId44"/>
    <p:sldId id="288"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kai Duan" initials="SD" lastIdx="8" clrIdx="0">
    <p:extLst>
      <p:ext uri="{19B8F6BF-5375-455C-9EA6-DF929625EA0E}">
        <p15:presenceInfo xmlns:p15="http://schemas.microsoft.com/office/powerpoint/2012/main" userId="c871d5f437e19b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08" autoAdjust="0"/>
    <p:restoredTop sz="75875" autoAdjust="0"/>
  </p:normalViewPr>
  <p:slideViewPr>
    <p:cSldViewPr snapToGrid="0">
      <p:cViewPr varScale="1">
        <p:scale>
          <a:sx n="55" d="100"/>
          <a:sy n="55" d="100"/>
        </p:scale>
        <p:origin x="162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rrec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nflic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nflic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rrect.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real-tim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real-tim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smtClean="0"/>
              <a:t>算法准确率测试</a:t>
            </a:r>
            <a:r>
              <a:rPr lang="zh-CN" altLang="en-US" dirty="0"/>
              <a:t>结果</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DD!$A$2</c:f>
              <c:strCache>
                <c:ptCount val="1"/>
                <c:pt idx="0">
                  <c:v>DD</c:v>
                </c:pt>
              </c:strCache>
            </c:strRef>
          </c:tx>
          <c:spPr>
            <a:solidFill>
              <a:schemeClr val="accent1"/>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DD!$B$2:$G$2</c:f>
              <c:numCache>
                <c:formatCode>0%</c:formatCode>
                <c:ptCount val="6"/>
                <c:pt idx="0">
                  <c:v>1</c:v>
                </c:pt>
                <c:pt idx="1">
                  <c:v>1</c:v>
                </c:pt>
                <c:pt idx="2">
                  <c:v>1</c:v>
                </c:pt>
                <c:pt idx="3">
                  <c:v>1</c:v>
                </c:pt>
                <c:pt idx="4">
                  <c:v>1</c:v>
                </c:pt>
                <c:pt idx="5" formatCode="0.00%">
                  <c:v>1</c:v>
                </c:pt>
              </c:numCache>
            </c:numRef>
          </c:val>
          <c:extLst>
            <c:ext xmlns:c16="http://schemas.microsoft.com/office/drawing/2014/chart" uri="{C3380CC4-5D6E-409C-BE32-E72D297353CC}">
              <c16:uniqueId val="{00000000-0658-4099-8BDA-EA69A8C2272E}"/>
            </c:ext>
          </c:extLst>
        </c:ser>
        <c:ser>
          <c:idx val="1"/>
          <c:order val="1"/>
          <c:tx>
            <c:strRef>
              <c:f>DD!$A$3</c:f>
              <c:strCache>
                <c:ptCount val="1"/>
                <c:pt idx="0">
                  <c:v>TC</c:v>
                </c:pt>
              </c:strCache>
            </c:strRef>
          </c:tx>
          <c:spPr>
            <a:solidFill>
              <a:schemeClr val="accent2"/>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DD!$B$3:$G$3</c:f>
              <c:numCache>
                <c:formatCode>0%</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1-0658-4099-8BDA-EA69A8C2272E}"/>
            </c:ext>
          </c:extLst>
        </c:ser>
        <c:ser>
          <c:idx val="2"/>
          <c:order val="2"/>
          <c:tx>
            <c:strRef>
              <c:f>DD!$A$4</c:f>
              <c:strCache>
                <c:ptCount val="1"/>
                <c:pt idx="0">
                  <c:v>SSSP</c:v>
                </c:pt>
              </c:strCache>
            </c:strRef>
          </c:tx>
          <c:spPr>
            <a:solidFill>
              <a:schemeClr val="accent3"/>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DD!$B$4:$G$4</c:f>
              <c:numCache>
                <c:formatCode>0%</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2-0658-4099-8BDA-EA69A8C2272E}"/>
            </c:ext>
          </c:extLst>
        </c:ser>
        <c:dLbls>
          <c:showLegendKey val="0"/>
          <c:showVal val="0"/>
          <c:showCatName val="0"/>
          <c:showSerName val="0"/>
          <c:showPercent val="0"/>
          <c:showBubbleSize val="0"/>
        </c:dLbls>
        <c:gapWidth val="219"/>
        <c:overlap val="-27"/>
        <c:axId val="390218640"/>
        <c:axId val="390215312"/>
      </c:barChart>
      <c:catAx>
        <c:axId val="39021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90215312"/>
        <c:crosses val="autoZero"/>
        <c:auto val="1"/>
        <c:lblAlgn val="ctr"/>
        <c:lblOffset val="100"/>
        <c:noMultiLvlLbl val="0"/>
      </c:catAx>
      <c:valAx>
        <c:axId val="390215312"/>
        <c:scaling>
          <c:orientation val="minMax"/>
          <c:max val="1"/>
          <c:min val="0.9"/>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902186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算法更新冲突概率</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dd</c:v>
                </c:pt>
                <c:pt idx="1">
                  <c:v>tc</c:v>
                </c:pt>
                <c:pt idx="2">
                  <c:v>sssp</c:v>
                </c:pt>
                <c:pt idx="3">
                  <c:v>pr</c:v>
                </c:pt>
              </c:strCache>
            </c:strRef>
          </c:cat>
          <c:val>
            <c:numRef>
              <c:f>Sheet1!$B$13:$E$13</c:f>
              <c:numCache>
                <c:formatCode>General</c:formatCode>
                <c:ptCount val="4"/>
                <c:pt idx="0">
                  <c:v>7.1000000000000004E-3</c:v>
                </c:pt>
                <c:pt idx="1">
                  <c:v>4.0000000000000002E-4</c:v>
                </c:pt>
                <c:pt idx="2">
                  <c:v>5.0000000000000001E-4</c:v>
                </c:pt>
                <c:pt idx="3">
                  <c:v>2.8799999999999999E-2</c:v>
                </c:pt>
              </c:numCache>
            </c:numRef>
          </c:val>
          <c:extLst>
            <c:ext xmlns:c16="http://schemas.microsoft.com/office/drawing/2014/chart" uri="{C3380CC4-5D6E-409C-BE32-E72D297353CC}">
              <c16:uniqueId val="{00000000-64EC-4A2B-ABC9-077C43DF2E66}"/>
            </c:ext>
          </c:extLst>
        </c:ser>
        <c:dLbls>
          <c:dLblPos val="outEnd"/>
          <c:showLegendKey val="0"/>
          <c:showVal val="1"/>
          <c:showCatName val="0"/>
          <c:showSerName val="0"/>
          <c:showPercent val="0"/>
          <c:showBubbleSize val="0"/>
        </c:dLbls>
        <c:gapWidth val="219"/>
        <c:overlap val="-27"/>
        <c:axId val="2070068895"/>
        <c:axId val="2070115071"/>
      </c:barChart>
      <c:catAx>
        <c:axId val="20700688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70115071"/>
        <c:crosses val="autoZero"/>
        <c:auto val="1"/>
        <c:lblAlgn val="ctr"/>
        <c:lblOffset val="100"/>
        <c:noMultiLvlLbl val="0"/>
      </c:catAx>
      <c:valAx>
        <c:axId val="2070115071"/>
        <c:scaling>
          <c:orientation val="minMax"/>
          <c:max val="3.0000000000000006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700688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算法更新冲突概率</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dd</c:v>
                </c:pt>
                <c:pt idx="1">
                  <c:v>tc</c:v>
                </c:pt>
                <c:pt idx="2">
                  <c:v>sssp</c:v>
                </c:pt>
                <c:pt idx="3">
                  <c:v>pr</c:v>
                </c:pt>
              </c:strCache>
            </c:strRef>
          </c:cat>
          <c:val>
            <c:numRef>
              <c:f>Sheet1!$B$13:$E$13</c:f>
              <c:numCache>
                <c:formatCode>General</c:formatCode>
                <c:ptCount val="4"/>
                <c:pt idx="0">
                  <c:v>7.1000000000000004E-3</c:v>
                </c:pt>
                <c:pt idx="1">
                  <c:v>4.0000000000000002E-4</c:v>
                </c:pt>
                <c:pt idx="2">
                  <c:v>5.0000000000000001E-4</c:v>
                </c:pt>
                <c:pt idx="3">
                  <c:v>2.8799999999999999E-2</c:v>
                </c:pt>
              </c:numCache>
            </c:numRef>
          </c:val>
          <c:extLst>
            <c:ext xmlns:c16="http://schemas.microsoft.com/office/drawing/2014/chart" uri="{C3380CC4-5D6E-409C-BE32-E72D297353CC}">
              <c16:uniqueId val="{00000000-64EC-4A2B-ABC9-077C43DF2E66}"/>
            </c:ext>
          </c:extLst>
        </c:ser>
        <c:dLbls>
          <c:dLblPos val="outEnd"/>
          <c:showLegendKey val="0"/>
          <c:showVal val="1"/>
          <c:showCatName val="0"/>
          <c:showSerName val="0"/>
          <c:showPercent val="0"/>
          <c:showBubbleSize val="0"/>
        </c:dLbls>
        <c:gapWidth val="219"/>
        <c:overlap val="-27"/>
        <c:axId val="2070068895"/>
        <c:axId val="2070115071"/>
      </c:barChart>
      <c:catAx>
        <c:axId val="20700688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70115071"/>
        <c:crosses val="autoZero"/>
        <c:auto val="1"/>
        <c:lblAlgn val="ctr"/>
        <c:lblOffset val="100"/>
        <c:noMultiLvlLbl val="0"/>
      </c:catAx>
      <c:valAx>
        <c:axId val="2070115071"/>
        <c:scaling>
          <c:orientation val="minMax"/>
          <c:max val="3.0000000000000006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700688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smtClean="0"/>
              <a:t>算法准确率</a:t>
            </a:r>
            <a:endParaRPr lang="zh-CN" alt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DD!$A$2</c:f>
              <c:strCache>
                <c:ptCount val="1"/>
                <c:pt idx="0">
                  <c:v>DD</c:v>
                </c:pt>
              </c:strCache>
            </c:strRef>
          </c:tx>
          <c:spPr>
            <a:solidFill>
              <a:schemeClr val="accent1"/>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DD!$B$2:$G$2</c:f>
              <c:numCache>
                <c:formatCode>0%</c:formatCode>
                <c:ptCount val="6"/>
                <c:pt idx="0">
                  <c:v>1</c:v>
                </c:pt>
                <c:pt idx="1">
                  <c:v>1</c:v>
                </c:pt>
                <c:pt idx="2">
                  <c:v>1</c:v>
                </c:pt>
                <c:pt idx="3">
                  <c:v>1</c:v>
                </c:pt>
                <c:pt idx="4">
                  <c:v>1</c:v>
                </c:pt>
                <c:pt idx="5" formatCode="0.00%">
                  <c:v>1</c:v>
                </c:pt>
              </c:numCache>
            </c:numRef>
          </c:val>
          <c:extLst>
            <c:ext xmlns:c16="http://schemas.microsoft.com/office/drawing/2014/chart" uri="{C3380CC4-5D6E-409C-BE32-E72D297353CC}">
              <c16:uniqueId val="{00000000-8948-49BB-8CA1-841E0EFDC753}"/>
            </c:ext>
          </c:extLst>
        </c:ser>
        <c:ser>
          <c:idx val="1"/>
          <c:order val="1"/>
          <c:tx>
            <c:strRef>
              <c:f>DD!$A$3</c:f>
              <c:strCache>
                <c:ptCount val="1"/>
                <c:pt idx="0">
                  <c:v>TC</c:v>
                </c:pt>
              </c:strCache>
            </c:strRef>
          </c:tx>
          <c:spPr>
            <a:solidFill>
              <a:schemeClr val="accent2"/>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DD!$B$3:$G$3</c:f>
              <c:numCache>
                <c:formatCode>0%</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1-8948-49BB-8CA1-841E0EFDC753}"/>
            </c:ext>
          </c:extLst>
        </c:ser>
        <c:ser>
          <c:idx val="2"/>
          <c:order val="2"/>
          <c:tx>
            <c:strRef>
              <c:f>DD!$A$4</c:f>
              <c:strCache>
                <c:ptCount val="1"/>
                <c:pt idx="0">
                  <c:v>SSSP</c:v>
                </c:pt>
              </c:strCache>
            </c:strRef>
          </c:tx>
          <c:spPr>
            <a:solidFill>
              <a:schemeClr val="accent3"/>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DD!$B$4:$G$4</c:f>
              <c:numCache>
                <c:formatCode>0%</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2-8948-49BB-8CA1-841E0EFDC753}"/>
            </c:ext>
          </c:extLst>
        </c:ser>
        <c:dLbls>
          <c:showLegendKey val="0"/>
          <c:showVal val="0"/>
          <c:showCatName val="0"/>
          <c:showSerName val="0"/>
          <c:showPercent val="0"/>
          <c:showBubbleSize val="0"/>
        </c:dLbls>
        <c:gapWidth val="219"/>
        <c:overlap val="-27"/>
        <c:axId val="390218640"/>
        <c:axId val="390215312"/>
      </c:barChart>
      <c:catAx>
        <c:axId val="39021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90215312"/>
        <c:crosses val="autoZero"/>
        <c:auto val="1"/>
        <c:lblAlgn val="ctr"/>
        <c:lblOffset val="100"/>
        <c:noMultiLvlLbl val="0"/>
      </c:catAx>
      <c:valAx>
        <c:axId val="390215312"/>
        <c:scaling>
          <c:orientation val="minMax"/>
          <c:max val="1"/>
          <c:min val="0.9"/>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90218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TC</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tc!$K$1:$K$40</c:f>
              <c:numCache>
                <c:formatCode>General</c:formatCode>
                <c:ptCount val="40"/>
                <c:pt idx="0">
                  <c:v>0</c:v>
                </c:pt>
                <c:pt idx="1">
                  <c:v>0</c:v>
                </c:pt>
                <c:pt idx="2">
                  <c:v>2.9650523132080764E-4</c:v>
                </c:pt>
                <c:pt idx="3">
                  <c:v>0.13473146736106095</c:v>
                </c:pt>
                <c:pt idx="4">
                  <c:v>0.63800364472046522</c:v>
                </c:pt>
                <c:pt idx="5">
                  <c:v>0.90776223508871789</c:v>
                </c:pt>
                <c:pt idx="6">
                  <c:v>0.9598825873267377</c:v>
                </c:pt>
                <c:pt idx="7">
                  <c:v>0.97230777073094066</c:v>
                </c:pt>
                <c:pt idx="8">
                  <c:v>0.97611221321189934</c:v>
                </c:pt>
                <c:pt idx="9">
                  <c:v>0.97817925397924466</c:v>
                </c:pt>
                <c:pt idx="10">
                  <c:v>0.97987332684816641</c:v>
                </c:pt>
                <c:pt idx="11">
                  <c:v>0.98148244119808503</c:v>
                </c:pt>
                <c:pt idx="12">
                  <c:v>0.98310175057028404</c:v>
                </c:pt>
                <c:pt idx="13">
                  <c:v>0.98465309312728055</c:v>
                </c:pt>
                <c:pt idx="14">
                  <c:v>0.98607359956501239</c:v>
                </c:pt>
                <c:pt idx="15">
                  <c:v>0.9876206941960588</c:v>
                </c:pt>
                <c:pt idx="16">
                  <c:v>0.98909387491557244</c:v>
                </c:pt>
                <c:pt idx="17">
                  <c:v>0.99058659609445687</c:v>
                </c:pt>
                <c:pt idx="18">
                  <c:v>0.99197057036901737</c:v>
                </c:pt>
                <c:pt idx="19">
                  <c:v>0.99312685581264948</c:v>
                </c:pt>
                <c:pt idx="20">
                  <c:v>0.99405375325497325</c:v>
                </c:pt>
                <c:pt idx="21">
                  <c:v>0.99486000960031262</c:v>
                </c:pt>
                <c:pt idx="22">
                  <c:v>0.99562548585653055</c:v>
                </c:pt>
                <c:pt idx="23">
                  <c:v>0.99633403990501634</c:v>
                </c:pt>
                <c:pt idx="24">
                  <c:v>0.99705108980540247</c:v>
                </c:pt>
                <c:pt idx="25">
                  <c:v>0.99779022892072944</c:v>
                </c:pt>
                <c:pt idx="26">
                  <c:v>0.99858459107340836</c:v>
                </c:pt>
                <c:pt idx="27">
                  <c:v>0.99922093038074156</c:v>
                </c:pt>
                <c:pt idx="28">
                  <c:v>0.99964742214613711</c:v>
                </c:pt>
                <c:pt idx="29">
                  <c:v>0.99983263171756387</c:v>
                </c:pt>
                <c:pt idx="30">
                  <c:v>0.99992948442922747</c:v>
                </c:pt>
                <c:pt idx="31">
                  <c:v>0.99996346783682866</c:v>
                </c:pt>
                <c:pt idx="32">
                  <c:v>0.99997536202948911</c:v>
                </c:pt>
                <c:pt idx="33">
                  <c:v>0.99998385788138944</c:v>
                </c:pt>
                <c:pt idx="34">
                  <c:v>0.99998640663695948</c:v>
                </c:pt>
                <c:pt idx="35">
                  <c:v>0.99999320331847974</c:v>
                </c:pt>
                <c:pt idx="36">
                  <c:v>0.99999575207404989</c:v>
                </c:pt>
                <c:pt idx="37">
                  <c:v>0.99999660165923987</c:v>
                </c:pt>
                <c:pt idx="38">
                  <c:v>0.99999915041481002</c:v>
                </c:pt>
                <c:pt idx="39">
                  <c:v>1</c:v>
                </c:pt>
              </c:numCache>
            </c:numRef>
          </c:val>
          <c:smooth val="0"/>
          <c:extLst>
            <c:ext xmlns:c16="http://schemas.microsoft.com/office/drawing/2014/chart" uri="{C3380CC4-5D6E-409C-BE32-E72D297353CC}">
              <c16:uniqueId val="{00000000-73D2-4FF1-805B-C4C99265676A}"/>
            </c:ext>
          </c:extLst>
        </c:ser>
        <c:dLbls>
          <c:showLegendKey val="0"/>
          <c:showVal val="0"/>
          <c:showCatName val="0"/>
          <c:showSerName val="0"/>
          <c:showPercent val="0"/>
          <c:showBubbleSize val="0"/>
        </c:dLbls>
        <c:smooth val="0"/>
        <c:axId val="925644736"/>
        <c:axId val="925647648"/>
        <c:extLs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c:ext uri="{02D57815-91ED-43cb-92C2-25804820EDAC}">
                        <c15:formulaRef>
                          <c15:sqref>tc!$J$1:$J$40</c15:sqref>
                        </c15:formulaRef>
                      </c:ext>
                    </c:extLst>
                    <c:numCache>
                      <c:formatCode>General</c:formatCode>
                      <c:ptCount val="4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46</c:v>
                      </c:pt>
                    </c:numCache>
                  </c:numRef>
                </c:val>
                <c:smooth val="0"/>
                <c:extLst>
                  <c:ext xmlns:c16="http://schemas.microsoft.com/office/drawing/2014/chart" uri="{C3380CC4-5D6E-409C-BE32-E72D297353CC}">
                    <c16:uniqueId val="{00000001-73D2-4FF1-805B-C4C99265676A}"/>
                  </c:ext>
                </c:extLst>
              </c15:ser>
            </c15:filteredLineSeries>
          </c:ext>
        </c:extLst>
      </c:lineChart>
      <c:catAx>
        <c:axId val="9256447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25647648"/>
        <c:crosses val="autoZero"/>
        <c:auto val="1"/>
        <c:lblAlgn val="ctr"/>
        <c:lblOffset val="100"/>
        <c:noMultiLvlLbl val="0"/>
      </c:catAx>
      <c:valAx>
        <c:axId val="92564764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25644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DD</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dd!$G$1:$G$14</c:f>
              <c:numCache>
                <c:formatCode>General</c:formatCode>
                <c:ptCount val="14"/>
                <c:pt idx="0">
                  <c:v>1.6940498410872504E-2</c:v>
                </c:pt>
                <c:pt idx="1">
                  <c:v>0.67869209837043276</c:v>
                </c:pt>
                <c:pt idx="2">
                  <c:v>0.98756224188890807</c:v>
                </c:pt>
                <c:pt idx="3">
                  <c:v>0.99859395562337039</c:v>
                </c:pt>
                <c:pt idx="4">
                  <c:v>0.99944098054391406</c:v>
                </c:pt>
                <c:pt idx="5">
                  <c:v>0.99961854143498086</c:v>
                </c:pt>
                <c:pt idx="6">
                  <c:v>0.99967376372167627</c:v>
                </c:pt>
                <c:pt idx="7">
                  <c:v>0.99972983558201312</c:v>
                </c:pt>
                <c:pt idx="8">
                  <c:v>0.99985897077551633</c:v>
                </c:pt>
                <c:pt idx="9">
                  <c:v>0.99994477771330459</c:v>
                </c:pt>
                <c:pt idx="10">
                  <c:v>0.99997961023260473</c:v>
                </c:pt>
                <c:pt idx="11">
                  <c:v>0.99999065468994386</c:v>
                </c:pt>
                <c:pt idx="12">
                  <c:v>0.99999490255815116</c:v>
                </c:pt>
                <c:pt idx="13">
                  <c:v>1</c:v>
                </c:pt>
              </c:numCache>
            </c:numRef>
          </c:val>
          <c:smooth val="0"/>
          <c:extLst>
            <c:ext xmlns:c16="http://schemas.microsoft.com/office/drawing/2014/chart" uri="{C3380CC4-5D6E-409C-BE32-E72D297353CC}">
              <c16:uniqueId val="{00000000-F207-4D81-B182-EB639007C4B3}"/>
            </c:ext>
          </c:extLst>
        </c:ser>
        <c:dLbls>
          <c:showLegendKey val="0"/>
          <c:showVal val="0"/>
          <c:showCatName val="0"/>
          <c:showSerName val="0"/>
          <c:showPercent val="0"/>
          <c:showBubbleSize val="0"/>
        </c:dLbls>
        <c:smooth val="0"/>
        <c:axId val="1165990192"/>
        <c:axId val="1165991024"/>
        <c:extLs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c:ext uri="{02D57815-91ED-43cb-92C2-25804820EDAC}">
                        <c15:formulaRef>
                          <c15:sqref>dd!$F$1:$F$14</c15:sqref>
                        </c15:formulaRef>
                      </c:ext>
                    </c:extLst>
                    <c:numCache>
                      <c:formatCode>General</c:formatCode>
                      <c:ptCount val="14"/>
                      <c:pt idx="0">
                        <c:v>0</c:v>
                      </c:pt>
                      <c:pt idx="1">
                        <c:v>1</c:v>
                      </c:pt>
                      <c:pt idx="2">
                        <c:v>2</c:v>
                      </c:pt>
                      <c:pt idx="3">
                        <c:v>3</c:v>
                      </c:pt>
                      <c:pt idx="4">
                        <c:v>4</c:v>
                      </c:pt>
                      <c:pt idx="5">
                        <c:v>5</c:v>
                      </c:pt>
                      <c:pt idx="6">
                        <c:v>6</c:v>
                      </c:pt>
                      <c:pt idx="7">
                        <c:v>7</c:v>
                      </c:pt>
                      <c:pt idx="8">
                        <c:v>8</c:v>
                      </c:pt>
                      <c:pt idx="9">
                        <c:v>9</c:v>
                      </c:pt>
                      <c:pt idx="10">
                        <c:v>10</c:v>
                      </c:pt>
                      <c:pt idx="11">
                        <c:v>11</c:v>
                      </c:pt>
                      <c:pt idx="12">
                        <c:v>12</c:v>
                      </c:pt>
                      <c:pt idx="13">
                        <c:v>13</c:v>
                      </c:pt>
                    </c:numCache>
                  </c:numRef>
                </c:val>
                <c:smooth val="0"/>
                <c:extLst>
                  <c:ext xmlns:c16="http://schemas.microsoft.com/office/drawing/2014/chart" uri="{C3380CC4-5D6E-409C-BE32-E72D297353CC}">
                    <c16:uniqueId val="{00000001-F207-4D81-B182-EB639007C4B3}"/>
                  </c:ext>
                </c:extLst>
              </c15:ser>
            </c15:filteredLineSeries>
          </c:ext>
        </c:extLst>
      </c:lineChart>
      <c:catAx>
        <c:axId val="11659901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相应时间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991024"/>
        <c:crosses val="autoZero"/>
        <c:auto val="1"/>
        <c:lblAlgn val="ctr"/>
        <c:lblOffset val="100"/>
        <c:noMultiLvlLbl val="0"/>
      </c:catAx>
      <c:valAx>
        <c:axId val="116599102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9901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DD</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dd!$I$1:$I$14</c:f>
              <c:numCache>
                <c:formatCode>General</c:formatCode>
                <c:ptCount val="14"/>
                <c:pt idx="0">
                  <c:v>0</c:v>
                </c:pt>
                <c:pt idx="1">
                  <c:v>1</c:v>
                </c:pt>
                <c:pt idx="2">
                  <c:v>2</c:v>
                </c:pt>
                <c:pt idx="3">
                  <c:v>3</c:v>
                </c:pt>
                <c:pt idx="4">
                  <c:v>4</c:v>
                </c:pt>
                <c:pt idx="5">
                  <c:v>5</c:v>
                </c:pt>
                <c:pt idx="6">
                  <c:v>6</c:v>
                </c:pt>
                <c:pt idx="7">
                  <c:v>7</c:v>
                </c:pt>
                <c:pt idx="8">
                  <c:v>8</c:v>
                </c:pt>
                <c:pt idx="9">
                  <c:v>9</c:v>
                </c:pt>
                <c:pt idx="10">
                  <c:v>10</c:v>
                </c:pt>
                <c:pt idx="11">
                  <c:v>11</c:v>
                </c:pt>
                <c:pt idx="12">
                  <c:v>12</c:v>
                </c:pt>
                <c:pt idx="13">
                  <c:v>13</c:v>
                </c:pt>
              </c:numCache>
            </c:numRef>
          </c:cat>
          <c:val>
            <c:numRef>
              <c:f>dd!$K$1:$K$14</c:f>
              <c:numCache>
                <c:formatCode>General</c:formatCode>
                <c:ptCount val="14"/>
                <c:pt idx="0">
                  <c:v>1.6940498410872504E-2</c:v>
                </c:pt>
                <c:pt idx="1">
                  <c:v>0.66175159995956034</c:v>
                </c:pt>
                <c:pt idx="2">
                  <c:v>0.30887014351847525</c:v>
                </c:pt>
                <c:pt idx="3">
                  <c:v>1.1031713734462359E-2</c:v>
                </c:pt>
                <c:pt idx="4">
                  <c:v>8.470249205436252E-4</c:v>
                </c:pt>
                <c:pt idx="5">
                  <c:v>1.7756089106681812E-4</c:v>
                </c:pt>
                <c:pt idx="6">
                  <c:v>5.52222866954219E-5</c:v>
                </c:pt>
                <c:pt idx="7">
                  <c:v>5.6071860336889931E-5</c:v>
                </c:pt>
                <c:pt idx="8">
                  <c:v>1.2913519350314046E-4</c:v>
                </c:pt>
                <c:pt idx="9">
                  <c:v>8.5806937788270959E-5</c:v>
                </c:pt>
                <c:pt idx="10">
                  <c:v>3.4832519300189203E-5</c:v>
                </c:pt>
                <c:pt idx="11">
                  <c:v>1.104445733908438E-5</c:v>
                </c:pt>
                <c:pt idx="12">
                  <c:v>4.2478682073401464E-6</c:v>
                </c:pt>
                <c:pt idx="13">
                  <c:v>5.097441848808176E-6</c:v>
                </c:pt>
              </c:numCache>
            </c:numRef>
          </c:val>
          <c:extLst>
            <c:ext xmlns:c16="http://schemas.microsoft.com/office/drawing/2014/chart" uri="{C3380CC4-5D6E-409C-BE32-E72D297353CC}">
              <c16:uniqueId val="{00000000-A45B-41A9-88E7-E838CF85836A}"/>
            </c:ext>
          </c:extLst>
        </c:ser>
        <c:dLbls>
          <c:showLegendKey val="0"/>
          <c:showVal val="0"/>
          <c:showCatName val="0"/>
          <c:showSerName val="0"/>
          <c:showPercent val="0"/>
          <c:showBubbleSize val="0"/>
        </c:dLbls>
        <c:gapWidth val="219"/>
        <c:overlap val="-27"/>
        <c:axId val="1184157440"/>
        <c:axId val="1184181568"/>
      </c:barChart>
      <c:catAx>
        <c:axId val="11841574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4181568"/>
        <c:crosses val="autoZero"/>
        <c:auto val="1"/>
        <c:lblAlgn val="ctr"/>
        <c:lblOffset val="100"/>
        <c:noMultiLvlLbl val="0"/>
      </c:catAx>
      <c:valAx>
        <c:axId val="1184181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41574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TC</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tc!$M$1:$M$56</c:f>
              <c:numCache>
                <c:formatCode>General</c:formatCode>
                <c:ptCount val="20"/>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numCache>
              <c:extLst/>
            </c:numRef>
          </c:cat>
          <c:val>
            <c:numRef>
              <c:f>tc!$O$1:$O$56</c:f>
              <c:numCache>
                <c:formatCode>General</c:formatCode>
                <c:ptCount val="20"/>
                <c:pt idx="0">
                  <c:v>2.9650523132080764E-4</c:v>
                </c:pt>
                <c:pt idx="1">
                  <c:v>0.13443496212974015</c:v>
                </c:pt>
                <c:pt idx="2">
                  <c:v>0.50327217735940422</c:v>
                </c:pt>
                <c:pt idx="3">
                  <c:v>0.26975859036825273</c:v>
                </c:pt>
                <c:pt idx="4">
                  <c:v>5.2120352238019786E-2</c:v>
                </c:pt>
                <c:pt idx="5">
                  <c:v>1.2425183404202898E-2</c:v>
                </c:pt>
                <c:pt idx="6">
                  <c:v>3.8044424809586721E-3</c:v>
                </c:pt>
                <c:pt idx="7">
                  <c:v>2.0670407673453435E-3</c:v>
                </c:pt>
                <c:pt idx="8">
                  <c:v>1.694072868921749E-3</c:v>
                </c:pt>
                <c:pt idx="9">
                  <c:v>1.6091143499186522E-3</c:v>
                </c:pt>
                <c:pt idx="10">
                  <c:v>1.6193093721990238E-3</c:v>
                </c:pt>
                <c:pt idx="11">
                  <c:v>1.5513425569965464E-3</c:v>
                </c:pt>
                <c:pt idx="12">
                  <c:v>1.4205064377317775E-3</c:v>
                </c:pt>
                <c:pt idx="13">
                  <c:v>1.5470946310463915E-3</c:v>
                </c:pt>
                <c:pt idx="14">
                  <c:v>1.4731807195136975E-3</c:v>
                </c:pt>
                <c:pt idx="15">
                  <c:v>1.4927211788844097E-3</c:v>
                </c:pt>
                <c:pt idx="16">
                  <c:v>1.3839742745604458E-3</c:v>
                </c:pt>
                <c:pt idx="17">
                  <c:v>1.1562854436321466E-3</c:v>
                </c:pt>
                <c:pt idx="18">
                  <c:v>9.2689744232378544E-4</c:v>
                </c:pt>
                <c:pt idx="19">
                  <c:v>8.0625634533938804E-4</c:v>
                </c:pt>
              </c:numCache>
              <c:extLst/>
            </c:numRef>
          </c:val>
          <c:extLst>
            <c:ext xmlns:c16="http://schemas.microsoft.com/office/drawing/2014/chart" uri="{C3380CC4-5D6E-409C-BE32-E72D297353CC}">
              <c16:uniqueId val="{00000000-952C-4941-80F8-ABD80E09F4C6}"/>
            </c:ext>
          </c:extLst>
        </c:ser>
        <c:dLbls>
          <c:showLegendKey val="0"/>
          <c:showVal val="0"/>
          <c:showCatName val="0"/>
          <c:showSerName val="0"/>
          <c:showPercent val="0"/>
          <c:showBubbleSize val="0"/>
        </c:dLbls>
        <c:gapWidth val="219"/>
        <c:overlap val="-27"/>
        <c:axId val="1083520416"/>
        <c:axId val="1083533728"/>
      </c:barChart>
      <c:catAx>
        <c:axId val="10835204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3533728"/>
        <c:crosses val="autoZero"/>
        <c:auto val="1"/>
        <c:lblAlgn val="ctr"/>
        <c:lblOffset val="100"/>
        <c:noMultiLvlLbl val="0"/>
      </c:catAx>
      <c:valAx>
        <c:axId val="10835337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3520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SSSP</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sssp!$K$1:$K$31</c:f>
              <c:numCache>
                <c:formatCode>General</c:formatCode>
                <c:ptCount val="31"/>
                <c:pt idx="0">
                  <c:v>9.337922858467752E-3</c:v>
                </c:pt>
                <c:pt idx="1">
                  <c:v>0.38466409201303903</c:v>
                </c:pt>
                <c:pt idx="2">
                  <c:v>0.91813702674823661</c:v>
                </c:pt>
                <c:pt idx="3">
                  <c:v>0.97191912639576306</c:v>
                </c:pt>
                <c:pt idx="4">
                  <c:v>0.97786394369371887</c:v>
                </c:pt>
                <c:pt idx="5">
                  <c:v>0.97953898845191278</c:v>
                </c:pt>
                <c:pt idx="6">
                  <c:v>0.98062729436825347</c:v>
                </c:pt>
                <c:pt idx="7">
                  <c:v>0.98174743215724602</c:v>
                </c:pt>
                <c:pt idx="8">
                  <c:v>0.98298973551155111</c:v>
                </c:pt>
                <c:pt idx="9">
                  <c:v>0.98415460998643278</c:v>
                </c:pt>
                <c:pt idx="10">
                  <c:v>0.9850398801745075</c:v>
                </c:pt>
                <c:pt idx="11">
                  <c:v>0.98581502928962439</c:v>
                </c:pt>
                <c:pt idx="12">
                  <c:v>0.98652737498032017</c:v>
                </c:pt>
                <c:pt idx="13">
                  <c:v>0.98737995297486059</c:v>
                </c:pt>
                <c:pt idx="14">
                  <c:v>0.98814047663497528</c:v>
                </c:pt>
                <c:pt idx="15">
                  <c:v>0.98890702254126739</c:v>
                </c:pt>
                <c:pt idx="16">
                  <c:v>0.98975615925227789</c:v>
                </c:pt>
                <c:pt idx="17">
                  <c:v>0.99055969895651685</c:v>
                </c:pt>
                <c:pt idx="18">
                  <c:v>0.99134603224310602</c:v>
                </c:pt>
                <c:pt idx="19">
                  <c:v>0.99217452125293693</c:v>
                </c:pt>
                <c:pt idx="20">
                  <c:v>0.99295655293511376</c:v>
                </c:pt>
                <c:pt idx="21">
                  <c:v>0.99358200621667869</c:v>
                </c:pt>
                <c:pt idx="22">
                  <c:v>0.99409561778352085</c:v>
                </c:pt>
                <c:pt idx="23">
                  <c:v>0.99467547405831425</c:v>
                </c:pt>
                <c:pt idx="24">
                  <c:v>0.99537577525665522</c:v>
                </c:pt>
                <c:pt idx="25">
                  <c:v>0.99618447688618905</c:v>
                </c:pt>
                <c:pt idx="26">
                  <c:v>0.99695016247159862</c:v>
                </c:pt>
                <c:pt idx="27">
                  <c:v>0.99774767992966018</c:v>
                </c:pt>
                <c:pt idx="28">
                  <c:v>0.99851508615683482</c:v>
                </c:pt>
                <c:pt idx="29">
                  <c:v>0.99924463826518017</c:v>
                </c:pt>
                <c:pt idx="30">
                  <c:v>1</c:v>
                </c:pt>
              </c:numCache>
            </c:numRef>
          </c:val>
          <c:smooth val="0"/>
          <c:extLst>
            <c:ext xmlns:c16="http://schemas.microsoft.com/office/drawing/2014/chart" uri="{C3380CC4-5D6E-409C-BE32-E72D297353CC}">
              <c16:uniqueId val="{00000000-DF07-4E8D-8155-E8062E9D893F}"/>
            </c:ext>
          </c:extLst>
        </c:ser>
        <c:dLbls>
          <c:showLegendKey val="0"/>
          <c:showVal val="0"/>
          <c:showCatName val="0"/>
          <c:showSerName val="0"/>
          <c:showPercent val="0"/>
          <c:showBubbleSize val="0"/>
        </c:dLbls>
        <c:smooth val="0"/>
        <c:axId val="1165960240"/>
        <c:axId val="1165962320"/>
        <c:extLs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c:ext uri="{02D57815-91ED-43cb-92C2-25804820EDAC}">
                        <c15:formulaRef>
                          <c15:sqref>sssp!$J$1:$J$31</c15:sqref>
                        </c15:formulaRef>
                      </c:ext>
                    </c:extLst>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val>
                <c:smooth val="0"/>
                <c:extLst>
                  <c:ext xmlns:c16="http://schemas.microsoft.com/office/drawing/2014/chart" uri="{C3380CC4-5D6E-409C-BE32-E72D297353CC}">
                    <c16:uniqueId val="{00000001-DF07-4E8D-8155-E8062E9D893F}"/>
                  </c:ext>
                </c:extLst>
              </c15:ser>
            </c15:filteredLineSeries>
          </c:ext>
        </c:extLst>
      </c:lineChart>
      <c:catAx>
        <c:axId val="11659602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相应时间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962320"/>
        <c:crosses val="autoZero"/>
        <c:auto val="1"/>
        <c:lblAlgn val="ctr"/>
        <c:lblOffset val="100"/>
        <c:noMultiLvlLbl val="0"/>
      </c:catAx>
      <c:valAx>
        <c:axId val="1165962320"/>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9602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SSSP</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sssp!$M$1:$M$31</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extLst/>
            </c:numRef>
          </c:cat>
          <c:val>
            <c:numRef>
              <c:f>sssp!$O$1:$O$31</c:f>
              <c:numCache>
                <c:formatCode>General</c:formatCode>
                <c:ptCount val="21"/>
                <c:pt idx="0">
                  <c:v>9.337922858467752E-3</c:v>
                </c:pt>
                <c:pt idx="1">
                  <c:v>0.37532616915457129</c:v>
                </c:pt>
                <c:pt idx="2">
                  <c:v>0.53347293473519752</c:v>
                </c:pt>
                <c:pt idx="3">
                  <c:v>5.3782099647526532E-2</c:v>
                </c:pt>
                <c:pt idx="4">
                  <c:v>5.9448172979557918E-3</c:v>
                </c:pt>
                <c:pt idx="5">
                  <c:v>1.6750447581939112E-3</c:v>
                </c:pt>
                <c:pt idx="6">
                  <c:v>1.0883059163406766E-3</c:v>
                </c:pt>
                <c:pt idx="7">
                  <c:v>1.1201377889925384E-3</c:v>
                </c:pt>
                <c:pt idx="8">
                  <c:v>1.2423033543050887E-3</c:v>
                </c:pt>
                <c:pt idx="9">
                  <c:v>1.1648744748816414E-3</c:v>
                </c:pt>
                <c:pt idx="10">
                  <c:v>8.8527018807474812E-4</c:v>
                </c:pt>
                <c:pt idx="11">
                  <c:v>7.7514911511695637E-4</c:v>
                </c:pt>
                <c:pt idx="12">
                  <c:v>7.1234569069571565E-4</c:v>
                </c:pt>
                <c:pt idx="13">
                  <c:v>8.5257799454040368E-4</c:v>
                </c:pt>
                <c:pt idx="14">
                  <c:v>7.6052366011474957E-4</c:v>
                </c:pt>
                <c:pt idx="15">
                  <c:v>7.6654590629212879E-4</c:v>
                </c:pt>
                <c:pt idx="16">
                  <c:v>8.4913671101047273E-4</c:v>
                </c:pt>
                <c:pt idx="17">
                  <c:v>8.0353970423888707E-4</c:v>
                </c:pt>
                <c:pt idx="18">
                  <c:v>7.8633328658923201E-4</c:v>
                </c:pt>
                <c:pt idx="19">
                  <c:v>8.2848900983088672E-4</c:v>
                </c:pt>
                <c:pt idx="20">
                  <c:v>7.8203168217681827E-4</c:v>
                </c:pt>
              </c:numCache>
              <c:extLst/>
            </c:numRef>
          </c:val>
          <c:extLst>
            <c:ext xmlns:c16="http://schemas.microsoft.com/office/drawing/2014/chart" uri="{C3380CC4-5D6E-409C-BE32-E72D297353CC}">
              <c16:uniqueId val="{00000000-2AAD-4341-98C5-2712540E4DC3}"/>
            </c:ext>
          </c:extLst>
        </c:ser>
        <c:dLbls>
          <c:showLegendKey val="0"/>
          <c:showVal val="0"/>
          <c:showCatName val="0"/>
          <c:showSerName val="0"/>
          <c:showPercent val="0"/>
          <c:showBubbleSize val="0"/>
        </c:dLbls>
        <c:gapWidth val="219"/>
        <c:overlap val="-27"/>
        <c:axId val="1184136224"/>
        <c:axId val="1184138304"/>
      </c:barChart>
      <c:catAx>
        <c:axId val="11841362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4138304"/>
        <c:crosses val="autoZero"/>
        <c:auto val="1"/>
        <c:lblAlgn val="ctr"/>
        <c:lblOffset val="100"/>
        <c:noMultiLvlLbl val="0"/>
      </c:catAx>
      <c:valAx>
        <c:axId val="1184138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41362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PR</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pr!$E$1:$E$40</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pr!$I$1:$I$40</c:f>
              <c:numCache>
                <c:formatCode>General</c:formatCode>
                <c:ptCount val="20"/>
                <c:pt idx="0">
                  <c:v>3.2345435633434283E-5</c:v>
                </c:pt>
                <c:pt idx="1">
                  <c:v>2.8102225195732446E-2</c:v>
                </c:pt>
                <c:pt idx="2">
                  <c:v>0.19728247268938678</c:v>
                </c:pt>
                <c:pt idx="3">
                  <c:v>0.22524084581611789</c:v>
                </c:pt>
                <c:pt idx="4">
                  <c:v>0.1481974229199757</c:v>
                </c:pt>
                <c:pt idx="5">
                  <c:v>9.2479856454361437E-2</c:v>
                </c:pt>
                <c:pt idx="6">
                  <c:v>6.5744651511978877E-2</c:v>
                </c:pt>
                <c:pt idx="7">
                  <c:v>5.0200967298764575E-2</c:v>
                </c:pt>
                <c:pt idx="8">
                  <c:v>3.7141923259602763E-2</c:v>
                </c:pt>
                <c:pt idx="9">
                  <c:v>2.7339553871323048E-2</c:v>
                </c:pt>
                <c:pt idx="10">
                  <c:v>2.1671441874400971E-2</c:v>
                </c:pt>
                <c:pt idx="11">
                  <c:v>1.7135420124649095E-2</c:v>
                </c:pt>
                <c:pt idx="12">
                  <c:v>1.3448040462437586E-2</c:v>
                </c:pt>
                <c:pt idx="13">
                  <c:v>1.0475665166859887E-2</c:v>
                </c:pt>
                <c:pt idx="14">
                  <c:v>9.9734597188670931E-3</c:v>
                </c:pt>
                <c:pt idx="15">
                  <c:v>8.9128699083602745E-3</c:v>
                </c:pt>
                <c:pt idx="16">
                  <c:v>7.3679497590265043E-3</c:v>
                </c:pt>
                <c:pt idx="17">
                  <c:v>6.2656513604660465E-3</c:v>
                </c:pt>
                <c:pt idx="18">
                  <c:v>5.3080562265814786E-3</c:v>
                </c:pt>
                <c:pt idx="19">
                  <c:v>4.189585110204304E-3</c:v>
                </c:pt>
              </c:numCache>
            </c:numRef>
          </c:val>
          <c:extLst>
            <c:ext xmlns:c16="http://schemas.microsoft.com/office/drawing/2014/chart" uri="{C3380CC4-5D6E-409C-BE32-E72D297353CC}">
              <c16:uniqueId val="{00000000-7760-4FD6-993A-D99F0C91A294}"/>
            </c:ext>
          </c:extLst>
        </c:ser>
        <c:dLbls>
          <c:showLegendKey val="0"/>
          <c:showVal val="0"/>
          <c:showCatName val="0"/>
          <c:showSerName val="0"/>
          <c:showPercent val="0"/>
          <c:showBubbleSize val="0"/>
        </c:dLbls>
        <c:gapWidth val="219"/>
        <c:overlap val="-27"/>
        <c:axId val="2103945920"/>
        <c:axId val="2103945504"/>
      </c:barChart>
      <c:catAx>
        <c:axId val="21039459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03945504"/>
        <c:crosses val="autoZero"/>
        <c:auto val="1"/>
        <c:lblAlgn val="ctr"/>
        <c:lblOffset val="100"/>
        <c:noMultiLvlLbl val="0"/>
      </c:catAx>
      <c:valAx>
        <c:axId val="2103945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039459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PR</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pr!$H$1:$H$40</c:f>
              <c:numCache>
                <c:formatCode>General</c:formatCode>
                <c:ptCount val="40"/>
                <c:pt idx="0">
                  <c:v>3.2345435633434283E-5</c:v>
                </c:pt>
                <c:pt idx="1">
                  <c:v>2.8134570631365881E-2</c:v>
                </c:pt>
                <c:pt idx="2">
                  <c:v>0.22541704332075266</c:v>
                </c:pt>
                <c:pt idx="3">
                  <c:v>0.45065788913687055</c:v>
                </c:pt>
                <c:pt idx="4">
                  <c:v>0.59885531205684628</c:v>
                </c:pt>
                <c:pt idx="5">
                  <c:v>0.69133516851120769</c:v>
                </c:pt>
                <c:pt idx="6">
                  <c:v>0.75707982002318652</c:v>
                </c:pt>
                <c:pt idx="7">
                  <c:v>0.80728078732195119</c:v>
                </c:pt>
                <c:pt idx="8">
                  <c:v>0.84442271058155394</c:v>
                </c:pt>
                <c:pt idx="9">
                  <c:v>0.87176226445287697</c:v>
                </c:pt>
                <c:pt idx="10">
                  <c:v>0.89343370632727792</c:v>
                </c:pt>
                <c:pt idx="11">
                  <c:v>0.910569126451927</c:v>
                </c:pt>
                <c:pt idx="12">
                  <c:v>0.92401716691436464</c:v>
                </c:pt>
                <c:pt idx="13">
                  <c:v>0.93449283208122447</c:v>
                </c:pt>
                <c:pt idx="14">
                  <c:v>0.94446629180009156</c:v>
                </c:pt>
                <c:pt idx="15">
                  <c:v>0.95337916170845183</c:v>
                </c:pt>
                <c:pt idx="16">
                  <c:v>0.96074711146747838</c:v>
                </c:pt>
                <c:pt idx="17">
                  <c:v>0.96701276282794446</c:v>
                </c:pt>
                <c:pt idx="18">
                  <c:v>0.97232081905452594</c:v>
                </c:pt>
                <c:pt idx="19">
                  <c:v>0.97651040416473023</c:v>
                </c:pt>
                <c:pt idx="20">
                  <c:v>0.97968876881355238</c:v>
                </c:pt>
                <c:pt idx="21">
                  <c:v>0.98252154801850156</c:v>
                </c:pt>
                <c:pt idx="22">
                  <c:v>0.98507768862921741</c:v>
                </c:pt>
                <c:pt idx="23">
                  <c:v>0.98761254934806919</c:v>
                </c:pt>
                <c:pt idx="24">
                  <c:v>0.98980097342737339</c:v>
                </c:pt>
                <c:pt idx="25">
                  <c:v>0.99161061543149664</c:v>
                </c:pt>
                <c:pt idx="26">
                  <c:v>0.99316319634190142</c:v>
                </c:pt>
                <c:pt idx="27">
                  <c:v>0.99486814127805323</c:v>
                </c:pt>
                <c:pt idx="28">
                  <c:v>0.99623005435735579</c:v>
                </c:pt>
                <c:pt idx="29">
                  <c:v>0.99727276905869677</c:v>
                </c:pt>
                <c:pt idx="30">
                  <c:v>0.99802777962203504</c:v>
                </c:pt>
                <c:pt idx="31">
                  <c:v>0.99855892572296301</c:v>
                </c:pt>
                <c:pt idx="32">
                  <c:v>0.99890706475385971</c:v>
                </c:pt>
                <c:pt idx="33">
                  <c:v>0.99912752443357189</c:v>
                </c:pt>
                <c:pt idx="34">
                  <c:v>0.99929776356848465</c:v>
                </c:pt>
                <c:pt idx="35">
                  <c:v>0.99943650846343857</c:v>
                </c:pt>
                <c:pt idx="36">
                  <c:v>0.99956333661894858</c:v>
                </c:pt>
                <c:pt idx="37">
                  <c:v>0.99970463510092622</c:v>
                </c:pt>
                <c:pt idx="38">
                  <c:v>0.9998374216261583</c:v>
                </c:pt>
                <c:pt idx="39">
                  <c:v>1</c:v>
                </c:pt>
              </c:numCache>
            </c:numRef>
          </c:val>
          <c:smooth val="0"/>
          <c:extLst>
            <c:ext xmlns:c16="http://schemas.microsoft.com/office/drawing/2014/chart" uri="{C3380CC4-5D6E-409C-BE32-E72D297353CC}">
              <c16:uniqueId val="{00000000-90CB-4F25-BB80-5C96D5F69C27}"/>
            </c:ext>
          </c:extLst>
        </c:ser>
        <c:dLbls>
          <c:showLegendKey val="0"/>
          <c:showVal val="0"/>
          <c:showCatName val="0"/>
          <c:showSerName val="0"/>
          <c:showPercent val="0"/>
          <c:showBubbleSize val="0"/>
        </c:dLbls>
        <c:smooth val="0"/>
        <c:axId val="1972950576"/>
        <c:axId val="1972947664"/>
        <c:extLs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c:ext uri="{02D57815-91ED-43cb-92C2-25804820EDAC}">
                        <c15:formulaRef>
                          <c15:sqref>pr!$E$1:$E$40</c15:sqref>
                        </c15:formulaRef>
                      </c:ext>
                    </c:extLst>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val>
                <c:smooth val="0"/>
                <c:extLst>
                  <c:ext xmlns:c16="http://schemas.microsoft.com/office/drawing/2014/chart" uri="{C3380CC4-5D6E-409C-BE32-E72D297353CC}">
                    <c16:uniqueId val="{00000001-90CB-4F25-BB80-5C96D5F69C27}"/>
                  </c:ext>
                </c:extLst>
              </c15:ser>
            </c15:filteredLineSeries>
          </c:ext>
        </c:extLst>
      </c:lineChart>
      <c:catAx>
        <c:axId val="19729505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72947664"/>
        <c:crosses val="autoZero"/>
        <c:auto val="1"/>
        <c:lblAlgn val="ctr"/>
        <c:lblOffset val="100"/>
        <c:noMultiLvlLbl val="0"/>
      </c:catAx>
      <c:valAx>
        <c:axId val="197294766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72950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942BD3-88A6-4765-BEF9-C0773460DA79}"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zh-CN" altLang="en-US"/>
        </a:p>
      </dgm:t>
    </dgm:pt>
    <dgm:pt modelId="{A7B49AD8-1634-455C-854A-53938C600565}">
      <dgm:prSet phldrT="[文本]"/>
      <dgm:spPr/>
      <dgm:t>
        <a:bodyPr/>
        <a:lstStyle/>
        <a:p>
          <a:r>
            <a:rPr lang="zh-CN" altLang="en-US" dirty="0" smtClean="0"/>
            <a:t>分析</a:t>
          </a:r>
          <a:endParaRPr lang="zh-CN" altLang="en-US" dirty="0"/>
        </a:p>
      </dgm:t>
    </dgm:pt>
    <dgm:pt modelId="{C27CA721-B8C3-45A9-ADDD-0789C6DD6B0A}" type="parTrans" cxnId="{2771711E-D17B-4437-8B84-5E2A7B39F172}">
      <dgm:prSet/>
      <dgm:spPr/>
      <dgm:t>
        <a:bodyPr/>
        <a:lstStyle/>
        <a:p>
          <a:endParaRPr lang="zh-CN" altLang="en-US"/>
        </a:p>
      </dgm:t>
    </dgm:pt>
    <dgm:pt modelId="{F286418D-EF8D-4AB8-9ACF-5966C23114B5}" type="sibTrans" cxnId="{2771711E-D17B-4437-8B84-5E2A7B39F172}">
      <dgm:prSet/>
      <dgm:spPr/>
      <dgm:t>
        <a:bodyPr/>
        <a:lstStyle/>
        <a:p>
          <a:endParaRPr lang="zh-CN" altLang="en-US"/>
        </a:p>
      </dgm:t>
    </dgm:pt>
    <dgm:pt modelId="{08216AF3-6BED-4760-B6F3-D7EBF471BA29}">
      <dgm:prSet phldrT="[文本]"/>
      <dgm:spPr/>
      <dgm:t>
        <a:bodyPr/>
        <a:lstStyle/>
        <a:p>
          <a:r>
            <a:rPr lang="zh-CN" altLang="en-US" dirty="0" smtClean="0"/>
            <a:t>分析了现有的图计算的特点，抽象出在流式场景下图计算算法的典型特征。</a:t>
          </a:r>
          <a:endParaRPr lang="zh-CN" altLang="en-US" dirty="0"/>
        </a:p>
      </dgm:t>
    </dgm:pt>
    <dgm:pt modelId="{0DF2A2BA-5658-406A-94CC-556FED740EB6}" type="parTrans" cxnId="{315E641F-456D-4033-9958-27F130217026}">
      <dgm:prSet/>
      <dgm:spPr/>
      <dgm:t>
        <a:bodyPr/>
        <a:lstStyle/>
        <a:p>
          <a:endParaRPr lang="zh-CN" altLang="en-US"/>
        </a:p>
      </dgm:t>
    </dgm:pt>
    <dgm:pt modelId="{EDDA535B-7345-47F9-AD6A-1BC1C02EFE40}" type="sibTrans" cxnId="{315E641F-456D-4033-9958-27F130217026}">
      <dgm:prSet/>
      <dgm:spPr/>
      <dgm:t>
        <a:bodyPr/>
        <a:lstStyle/>
        <a:p>
          <a:endParaRPr lang="zh-CN" altLang="en-US"/>
        </a:p>
      </dgm:t>
    </dgm:pt>
    <dgm:pt modelId="{19F7FD2E-861B-4CA8-A82D-108557E21F95}">
      <dgm:prSet phldrT="[文本]"/>
      <dgm:spPr/>
      <dgm:t>
        <a:bodyPr/>
        <a:lstStyle/>
        <a:p>
          <a:r>
            <a:rPr lang="zh-CN" altLang="en-US" dirty="0" smtClean="0"/>
            <a:t>设计</a:t>
          </a:r>
          <a:endParaRPr lang="zh-CN" altLang="en-US" dirty="0"/>
        </a:p>
      </dgm:t>
    </dgm:pt>
    <dgm:pt modelId="{1AE79E56-2799-4251-BA68-2664D51AB314}" type="parTrans" cxnId="{8605BBB6-3D8D-4643-8004-7CF250FEBC99}">
      <dgm:prSet/>
      <dgm:spPr/>
      <dgm:t>
        <a:bodyPr/>
        <a:lstStyle/>
        <a:p>
          <a:endParaRPr lang="zh-CN" altLang="en-US"/>
        </a:p>
      </dgm:t>
    </dgm:pt>
    <dgm:pt modelId="{A4C4745E-996F-42E5-A4D9-9B72E8E49793}" type="sibTrans" cxnId="{8605BBB6-3D8D-4643-8004-7CF250FEBC99}">
      <dgm:prSet/>
      <dgm:spPr/>
      <dgm:t>
        <a:bodyPr/>
        <a:lstStyle/>
        <a:p>
          <a:endParaRPr lang="zh-CN" altLang="en-US"/>
        </a:p>
      </dgm:t>
    </dgm:pt>
    <dgm:pt modelId="{D7B5B9CA-78EB-4256-8C5B-E12176746A59}">
      <dgm:prSet phldrT="[文本]"/>
      <dgm:spPr/>
      <dgm:t>
        <a:bodyPr/>
        <a:lstStyle/>
        <a:p>
          <a:r>
            <a:rPr lang="zh-CN" altLang="en-US" dirty="0" smtClean="0"/>
            <a:t>设计了面向连续流式图数据的基于状态更新的图计算模型。</a:t>
          </a:r>
          <a:endParaRPr lang="zh-CN" altLang="en-US" dirty="0"/>
        </a:p>
      </dgm:t>
    </dgm:pt>
    <dgm:pt modelId="{FA6AADD5-272C-429A-957D-0D792261A8D2}" type="parTrans" cxnId="{1B9A8DC1-ED84-4B98-8D05-5016C9AC8EF9}">
      <dgm:prSet/>
      <dgm:spPr/>
      <dgm:t>
        <a:bodyPr/>
        <a:lstStyle/>
        <a:p>
          <a:endParaRPr lang="zh-CN" altLang="en-US"/>
        </a:p>
      </dgm:t>
    </dgm:pt>
    <dgm:pt modelId="{D59471C0-49EA-47C2-AD3F-8AED699BE6BE}" type="sibTrans" cxnId="{1B9A8DC1-ED84-4B98-8D05-5016C9AC8EF9}">
      <dgm:prSet/>
      <dgm:spPr/>
      <dgm:t>
        <a:bodyPr/>
        <a:lstStyle/>
        <a:p>
          <a:endParaRPr lang="zh-CN" altLang="en-US"/>
        </a:p>
      </dgm:t>
    </dgm:pt>
    <dgm:pt modelId="{816EC00E-0BE0-48C0-AF1A-2108E093D0A5}">
      <dgm:prSet phldrT="[文本]"/>
      <dgm:spPr/>
      <dgm:t>
        <a:bodyPr/>
        <a:lstStyle/>
        <a:p>
          <a:r>
            <a:rPr lang="zh-CN" altLang="en-US" dirty="0" smtClean="0"/>
            <a:t>实现</a:t>
          </a:r>
          <a:endParaRPr lang="zh-CN" altLang="en-US" dirty="0"/>
        </a:p>
      </dgm:t>
    </dgm:pt>
    <dgm:pt modelId="{011E87D9-4A60-4970-AC5E-8E9CF910D49F}" type="parTrans" cxnId="{570A1642-3560-41B5-A4CF-F5A3209D5799}">
      <dgm:prSet/>
      <dgm:spPr/>
      <dgm:t>
        <a:bodyPr/>
        <a:lstStyle/>
        <a:p>
          <a:endParaRPr lang="zh-CN" altLang="en-US"/>
        </a:p>
      </dgm:t>
    </dgm:pt>
    <dgm:pt modelId="{10B1FAA2-61A1-44FF-8EAB-8DE44837CD40}" type="sibTrans" cxnId="{570A1642-3560-41B5-A4CF-F5A3209D5799}">
      <dgm:prSet/>
      <dgm:spPr/>
      <dgm:t>
        <a:bodyPr/>
        <a:lstStyle/>
        <a:p>
          <a:endParaRPr lang="zh-CN" altLang="en-US"/>
        </a:p>
      </dgm:t>
    </dgm:pt>
    <dgm:pt modelId="{D96FE1BB-1861-49FC-9438-C8C3D19474C2}">
      <dgm:prSet phldrT="[文本]"/>
      <dgm:spPr/>
      <dgm:t>
        <a:bodyPr/>
        <a:lstStyle/>
        <a:p>
          <a:endParaRPr lang="zh-CN" altLang="en-US" dirty="0"/>
        </a:p>
      </dgm:t>
    </dgm:pt>
    <dgm:pt modelId="{31A73312-E533-40EF-BE56-BA6C973806CD}" type="parTrans" cxnId="{F1DD8D61-453E-40CE-AB53-AE221C0C966D}">
      <dgm:prSet/>
      <dgm:spPr/>
      <dgm:t>
        <a:bodyPr/>
        <a:lstStyle/>
        <a:p>
          <a:endParaRPr lang="zh-CN" altLang="en-US"/>
        </a:p>
      </dgm:t>
    </dgm:pt>
    <dgm:pt modelId="{46F96AC3-CF56-4DB7-AF56-1682BB848996}" type="sibTrans" cxnId="{F1DD8D61-453E-40CE-AB53-AE221C0C966D}">
      <dgm:prSet/>
      <dgm:spPr/>
      <dgm:t>
        <a:bodyPr/>
        <a:lstStyle/>
        <a:p>
          <a:endParaRPr lang="zh-CN" altLang="en-US"/>
        </a:p>
      </dgm:t>
    </dgm:pt>
    <dgm:pt modelId="{AE5DE6B4-3EE3-4D7E-A3FB-E57A439293DE}">
      <dgm:prSet phldrT="[文本]"/>
      <dgm:spPr/>
      <dgm:t>
        <a:bodyPr/>
        <a:lstStyle/>
        <a:p>
          <a:r>
            <a:rPr lang="zh-CN" altLang="en-US" dirty="0" smtClean="0"/>
            <a:t>实现了基于该模型的系统</a:t>
          </a:r>
          <a:r>
            <a:rPr lang="en-US" altLang="zh-CN" dirty="0" smtClean="0"/>
            <a:t>GraphFlow</a:t>
          </a:r>
          <a:r>
            <a:rPr lang="zh-CN" altLang="en-US" dirty="0" smtClean="0"/>
            <a:t>和对应的流式图算法，并且采用真实数据对系统的实时性、准确性、更新冲突进行了测试。</a:t>
          </a:r>
          <a:endParaRPr lang="zh-CN" altLang="en-US" dirty="0"/>
        </a:p>
      </dgm:t>
    </dgm:pt>
    <dgm:pt modelId="{B5E0E022-F549-46EF-8498-91EEFCEC208D}" type="sibTrans" cxnId="{6E06279A-A794-4BB9-A75B-A9ABD0AFFA0A}">
      <dgm:prSet/>
      <dgm:spPr/>
      <dgm:t>
        <a:bodyPr/>
        <a:lstStyle/>
        <a:p>
          <a:endParaRPr lang="zh-CN" altLang="en-US"/>
        </a:p>
      </dgm:t>
    </dgm:pt>
    <dgm:pt modelId="{95E6DBB4-1C6C-42FD-AB57-4C637976D1E5}" type="parTrans" cxnId="{6E06279A-A794-4BB9-A75B-A9ABD0AFFA0A}">
      <dgm:prSet/>
      <dgm:spPr/>
      <dgm:t>
        <a:bodyPr/>
        <a:lstStyle/>
        <a:p>
          <a:endParaRPr lang="zh-CN" altLang="en-US"/>
        </a:p>
      </dgm:t>
    </dgm:pt>
    <dgm:pt modelId="{0EB0E07E-7D98-4033-8917-6E5E1A85C8BB}">
      <dgm:prSet phldrT="[文本]"/>
      <dgm:spPr/>
      <dgm:t>
        <a:bodyPr/>
        <a:lstStyle/>
        <a:p>
          <a:r>
            <a:rPr lang="zh-CN" altLang="en-US" dirty="0" smtClean="0"/>
            <a:t>在该模型的基础之上，设计了典型的流式图算法。</a:t>
          </a:r>
          <a:endParaRPr lang="zh-CN" altLang="en-US" dirty="0"/>
        </a:p>
      </dgm:t>
    </dgm:pt>
    <dgm:pt modelId="{FF6F9AB7-7AD8-448C-A0C3-66B2E58BCB13}" type="parTrans" cxnId="{296C9B26-EC53-4E8B-80FE-39429321E3B9}">
      <dgm:prSet/>
      <dgm:spPr/>
      <dgm:t>
        <a:bodyPr/>
        <a:lstStyle/>
        <a:p>
          <a:endParaRPr lang="zh-CN" altLang="en-US"/>
        </a:p>
      </dgm:t>
    </dgm:pt>
    <dgm:pt modelId="{ACA1759A-F6AA-4E82-9CB5-A58C276CDE38}" type="sibTrans" cxnId="{296C9B26-EC53-4E8B-80FE-39429321E3B9}">
      <dgm:prSet/>
      <dgm:spPr/>
      <dgm:t>
        <a:bodyPr/>
        <a:lstStyle/>
        <a:p>
          <a:endParaRPr lang="zh-CN" altLang="en-US"/>
        </a:p>
      </dgm:t>
    </dgm:pt>
    <dgm:pt modelId="{AFD8CECA-6C0B-48E9-AD37-163A2229E57A}" type="pres">
      <dgm:prSet presAssocID="{B4942BD3-88A6-4765-BEF9-C0773460DA79}" presName="linearFlow" presStyleCnt="0">
        <dgm:presLayoutVars>
          <dgm:dir/>
          <dgm:animLvl val="lvl"/>
          <dgm:resizeHandles val="exact"/>
        </dgm:presLayoutVars>
      </dgm:prSet>
      <dgm:spPr/>
      <dgm:t>
        <a:bodyPr/>
        <a:lstStyle/>
        <a:p>
          <a:endParaRPr lang="zh-CN" altLang="en-US"/>
        </a:p>
      </dgm:t>
    </dgm:pt>
    <dgm:pt modelId="{3DC32EE1-1B18-4758-80E3-212B780BE691}" type="pres">
      <dgm:prSet presAssocID="{A7B49AD8-1634-455C-854A-53938C600565}" presName="composite" presStyleCnt="0"/>
      <dgm:spPr/>
    </dgm:pt>
    <dgm:pt modelId="{47DB9946-43F8-4E10-999F-CA6AAC680881}" type="pres">
      <dgm:prSet presAssocID="{A7B49AD8-1634-455C-854A-53938C600565}" presName="parentText" presStyleLbl="alignNode1" presStyleIdx="0" presStyleCnt="3">
        <dgm:presLayoutVars>
          <dgm:chMax val="1"/>
          <dgm:bulletEnabled val="1"/>
        </dgm:presLayoutVars>
      </dgm:prSet>
      <dgm:spPr/>
      <dgm:t>
        <a:bodyPr/>
        <a:lstStyle/>
        <a:p>
          <a:endParaRPr lang="zh-CN" altLang="en-US"/>
        </a:p>
      </dgm:t>
    </dgm:pt>
    <dgm:pt modelId="{FBC75C2F-95B7-4011-8EFE-8AEDD33447DA}" type="pres">
      <dgm:prSet presAssocID="{A7B49AD8-1634-455C-854A-53938C600565}" presName="descendantText" presStyleLbl="alignAcc1" presStyleIdx="0" presStyleCnt="3">
        <dgm:presLayoutVars>
          <dgm:bulletEnabled val="1"/>
        </dgm:presLayoutVars>
      </dgm:prSet>
      <dgm:spPr/>
      <dgm:t>
        <a:bodyPr/>
        <a:lstStyle/>
        <a:p>
          <a:endParaRPr lang="zh-CN" altLang="en-US"/>
        </a:p>
      </dgm:t>
    </dgm:pt>
    <dgm:pt modelId="{F3139D5E-A2F9-4D94-9DA6-E1A353415AF1}" type="pres">
      <dgm:prSet presAssocID="{F286418D-EF8D-4AB8-9ACF-5966C23114B5}" presName="sp" presStyleCnt="0"/>
      <dgm:spPr/>
    </dgm:pt>
    <dgm:pt modelId="{81F56F9E-ABB4-481A-A76C-D8DF7E439C56}" type="pres">
      <dgm:prSet presAssocID="{19F7FD2E-861B-4CA8-A82D-108557E21F95}" presName="composite" presStyleCnt="0"/>
      <dgm:spPr/>
    </dgm:pt>
    <dgm:pt modelId="{469B0C62-FE7E-4BA6-B220-32A9933FE760}" type="pres">
      <dgm:prSet presAssocID="{19F7FD2E-861B-4CA8-A82D-108557E21F95}" presName="parentText" presStyleLbl="alignNode1" presStyleIdx="1" presStyleCnt="3">
        <dgm:presLayoutVars>
          <dgm:chMax val="1"/>
          <dgm:bulletEnabled val="1"/>
        </dgm:presLayoutVars>
      </dgm:prSet>
      <dgm:spPr/>
      <dgm:t>
        <a:bodyPr/>
        <a:lstStyle/>
        <a:p>
          <a:endParaRPr lang="zh-CN" altLang="en-US"/>
        </a:p>
      </dgm:t>
    </dgm:pt>
    <dgm:pt modelId="{5D1E8CD3-68BD-43DB-9D55-282605778999}" type="pres">
      <dgm:prSet presAssocID="{19F7FD2E-861B-4CA8-A82D-108557E21F95}" presName="descendantText" presStyleLbl="alignAcc1" presStyleIdx="1" presStyleCnt="3">
        <dgm:presLayoutVars>
          <dgm:bulletEnabled val="1"/>
        </dgm:presLayoutVars>
      </dgm:prSet>
      <dgm:spPr/>
      <dgm:t>
        <a:bodyPr/>
        <a:lstStyle/>
        <a:p>
          <a:endParaRPr lang="zh-CN" altLang="en-US"/>
        </a:p>
      </dgm:t>
    </dgm:pt>
    <dgm:pt modelId="{4C4B4D3D-34F1-4669-83D8-CC4223E2F900}" type="pres">
      <dgm:prSet presAssocID="{A4C4745E-996F-42E5-A4D9-9B72E8E49793}" presName="sp" presStyleCnt="0"/>
      <dgm:spPr/>
    </dgm:pt>
    <dgm:pt modelId="{8C7BC018-6FEA-4134-B1B5-674EF08D6079}" type="pres">
      <dgm:prSet presAssocID="{816EC00E-0BE0-48C0-AF1A-2108E093D0A5}" presName="composite" presStyleCnt="0"/>
      <dgm:spPr/>
    </dgm:pt>
    <dgm:pt modelId="{8C837D46-903F-4DD1-8C03-843C7FB31D88}" type="pres">
      <dgm:prSet presAssocID="{816EC00E-0BE0-48C0-AF1A-2108E093D0A5}" presName="parentText" presStyleLbl="alignNode1" presStyleIdx="2" presStyleCnt="3">
        <dgm:presLayoutVars>
          <dgm:chMax val="1"/>
          <dgm:bulletEnabled val="1"/>
        </dgm:presLayoutVars>
      </dgm:prSet>
      <dgm:spPr/>
      <dgm:t>
        <a:bodyPr/>
        <a:lstStyle/>
        <a:p>
          <a:endParaRPr lang="zh-CN" altLang="en-US"/>
        </a:p>
      </dgm:t>
    </dgm:pt>
    <dgm:pt modelId="{2CA7DC52-D0BC-4441-9113-70B44FC63684}" type="pres">
      <dgm:prSet presAssocID="{816EC00E-0BE0-48C0-AF1A-2108E093D0A5}" presName="descendantText" presStyleLbl="alignAcc1" presStyleIdx="2" presStyleCnt="3">
        <dgm:presLayoutVars>
          <dgm:bulletEnabled val="1"/>
        </dgm:presLayoutVars>
      </dgm:prSet>
      <dgm:spPr/>
      <dgm:t>
        <a:bodyPr/>
        <a:lstStyle/>
        <a:p>
          <a:endParaRPr lang="zh-CN" altLang="en-US"/>
        </a:p>
      </dgm:t>
    </dgm:pt>
  </dgm:ptLst>
  <dgm:cxnLst>
    <dgm:cxn modelId="{ED420B42-4ED8-4462-AEAE-EDC945536E35}" type="presOf" srcId="{816EC00E-0BE0-48C0-AF1A-2108E093D0A5}" destId="{8C837D46-903F-4DD1-8C03-843C7FB31D88}" srcOrd="0" destOrd="0" presId="urn:microsoft.com/office/officeart/2005/8/layout/chevron2"/>
    <dgm:cxn modelId="{8605BBB6-3D8D-4643-8004-7CF250FEBC99}" srcId="{B4942BD3-88A6-4765-BEF9-C0773460DA79}" destId="{19F7FD2E-861B-4CA8-A82D-108557E21F95}" srcOrd="1" destOrd="0" parTransId="{1AE79E56-2799-4251-BA68-2664D51AB314}" sibTransId="{A4C4745E-996F-42E5-A4D9-9B72E8E49793}"/>
    <dgm:cxn modelId="{296C9B26-EC53-4E8B-80FE-39429321E3B9}" srcId="{19F7FD2E-861B-4CA8-A82D-108557E21F95}" destId="{0EB0E07E-7D98-4033-8917-6E5E1A85C8BB}" srcOrd="1" destOrd="0" parTransId="{FF6F9AB7-7AD8-448C-A0C3-66B2E58BCB13}" sibTransId="{ACA1759A-F6AA-4E82-9CB5-A58C276CDE38}"/>
    <dgm:cxn modelId="{783F57F6-0988-42BD-9BAC-B06501620AEF}" type="presOf" srcId="{08216AF3-6BED-4760-B6F3-D7EBF471BA29}" destId="{FBC75C2F-95B7-4011-8EFE-8AEDD33447DA}" srcOrd="0" destOrd="0" presId="urn:microsoft.com/office/officeart/2005/8/layout/chevron2"/>
    <dgm:cxn modelId="{562AFE31-1D41-4665-9F74-915F2752CBE0}" type="presOf" srcId="{D96FE1BB-1861-49FC-9438-C8C3D19474C2}" destId="{2CA7DC52-D0BC-4441-9113-70B44FC63684}" srcOrd="0" destOrd="0" presId="urn:microsoft.com/office/officeart/2005/8/layout/chevron2"/>
    <dgm:cxn modelId="{1B9A8DC1-ED84-4B98-8D05-5016C9AC8EF9}" srcId="{19F7FD2E-861B-4CA8-A82D-108557E21F95}" destId="{D7B5B9CA-78EB-4256-8C5B-E12176746A59}" srcOrd="0" destOrd="0" parTransId="{FA6AADD5-272C-429A-957D-0D792261A8D2}" sibTransId="{D59471C0-49EA-47C2-AD3F-8AED699BE6BE}"/>
    <dgm:cxn modelId="{570A1642-3560-41B5-A4CF-F5A3209D5799}" srcId="{B4942BD3-88A6-4765-BEF9-C0773460DA79}" destId="{816EC00E-0BE0-48C0-AF1A-2108E093D0A5}" srcOrd="2" destOrd="0" parTransId="{011E87D9-4A60-4970-AC5E-8E9CF910D49F}" sibTransId="{10B1FAA2-61A1-44FF-8EAB-8DE44837CD40}"/>
    <dgm:cxn modelId="{76903D1E-2BEA-40A8-80D1-37CE0B2A9C36}" type="presOf" srcId="{A7B49AD8-1634-455C-854A-53938C600565}" destId="{47DB9946-43F8-4E10-999F-CA6AAC680881}" srcOrd="0" destOrd="0" presId="urn:microsoft.com/office/officeart/2005/8/layout/chevron2"/>
    <dgm:cxn modelId="{755CC447-38AB-489F-95A1-22861CBBB8A4}" type="presOf" srcId="{D7B5B9CA-78EB-4256-8C5B-E12176746A59}" destId="{5D1E8CD3-68BD-43DB-9D55-282605778999}" srcOrd="0" destOrd="0" presId="urn:microsoft.com/office/officeart/2005/8/layout/chevron2"/>
    <dgm:cxn modelId="{F1DD8D61-453E-40CE-AB53-AE221C0C966D}" srcId="{816EC00E-0BE0-48C0-AF1A-2108E093D0A5}" destId="{D96FE1BB-1861-49FC-9438-C8C3D19474C2}" srcOrd="0" destOrd="0" parTransId="{31A73312-E533-40EF-BE56-BA6C973806CD}" sibTransId="{46F96AC3-CF56-4DB7-AF56-1682BB848996}"/>
    <dgm:cxn modelId="{D37D4A9E-6C0C-4171-8ABE-CC5059985EAB}" type="presOf" srcId="{0EB0E07E-7D98-4033-8917-6E5E1A85C8BB}" destId="{5D1E8CD3-68BD-43DB-9D55-282605778999}" srcOrd="0" destOrd="1" presId="urn:microsoft.com/office/officeart/2005/8/layout/chevron2"/>
    <dgm:cxn modelId="{DB872DA8-F046-48B0-85F5-A6FBF75BD94A}" type="presOf" srcId="{19F7FD2E-861B-4CA8-A82D-108557E21F95}" destId="{469B0C62-FE7E-4BA6-B220-32A9933FE760}" srcOrd="0" destOrd="0" presId="urn:microsoft.com/office/officeart/2005/8/layout/chevron2"/>
    <dgm:cxn modelId="{315E641F-456D-4033-9958-27F130217026}" srcId="{A7B49AD8-1634-455C-854A-53938C600565}" destId="{08216AF3-6BED-4760-B6F3-D7EBF471BA29}" srcOrd="0" destOrd="0" parTransId="{0DF2A2BA-5658-406A-94CC-556FED740EB6}" sibTransId="{EDDA535B-7345-47F9-AD6A-1BC1C02EFE40}"/>
    <dgm:cxn modelId="{2771711E-D17B-4437-8B84-5E2A7B39F172}" srcId="{B4942BD3-88A6-4765-BEF9-C0773460DA79}" destId="{A7B49AD8-1634-455C-854A-53938C600565}" srcOrd="0" destOrd="0" parTransId="{C27CA721-B8C3-45A9-ADDD-0789C6DD6B0A}" sibTransId="{F286418D-EF8D-4AB8-9ACF-5966C23114B5}"/>
    <dgm:cxn modelId="{755C0A68-26C3-47D5-8D56-3707990C2B62}" type="presOf" srcId="{B4942BD3-88A6-4765-BEF9-C0773460DA79}" destId="{AFD8CECA-6C0B-48E9-AD37-163A2229E57A}" srcOrd="0" destOrd="0" presId="urn:microsoft.com/office/officeart/2005/8/layout/chevron2"/>
    <dgm:cxn modelId="{6E06279A-A794-4BB9-A75B-A9ABD0AFFA0A}" srcId="{816EC00E-0BE0-48C0-AF1A-2108E093D0A5}" destId="{AE5DE6B4-3EE3-4D7E-A3FB-E57A439293DE}" srcOrd="1" destOrd="0" parTransId="{95E6DBB4-1C6C-42FD-AB57-4C637976D1E5}" sibTransId="{B5E0E022-F549-46EF-8498-91EEFCEC208D}"/>
    <dgm:cxn modelId="{C8CD5D94-ABF1-4B65-AB04-767A4528D08A}" type="presOf" srcId="{AE5DE6B4-3EE3-4D7E-A3FB-E57A439293DE}" destId="{2CA7DC52-D0BC-4441-9113-70B44FC63684}" srcOrd="0" destOrd="1" presId="urn:microsoft.com/office/officeart/2005/8/layout/chevron2"/>
    <dgm:cxn modelId="{98CCCACF-8941-4F72-A3A4-AB34F630EF0C}" type="presParOf" srcId="{AFD8CECA-6C0B-48E9-AD37-163A2229E57A}" destId="{3DC32EE1-1B18-4758-80E3-212B780BE691}" srcOrd="0" destOrd="0" presId="urn:microsoft.com/office/officeart/2005/8/layout/chevron2"/>
    <dgm:cxn modelId="{1D5E1FC2-49E9-4182-9650-2055993E0519}" type="presParOf" srcId="{3DC32EE1-1B18-4758-80E3-212B780BE691}" destId="{47DB9946-43F8-4E10-999F-CA6AAC680881}" srcOrd="0" destOrd="0" presId="urn:microsoft.com/office/officeart/2005/8/layout/chevron2"/>
    <dgm:cxn modelId="{7C17A215-44EB-4747-857C-5C5AABB9388B}" type="presParOf" srcId="{3DC32EE1-1B18-4758-80E3-212B780BE691}" destId="{FBC75C2F-95B7-4011-8EFE-8AEDD33447DA}" srcOrd="1" destOrd="0" presId="urn:microsoft.com/office/officeart/2005/8/layout/chevron2"/>
    <dgm:cxn modelId="{10A94997-3A38-482E-9C15-77C4700D504D}" type="presParOf" srcId="{AFD8CECA-6C0B-48E9-AD37-163A2229E57A}" destId="{F3139D5E-A2F9-4D94-9DA6-E1A353415AF1}" srcOrd="1" destOrd="0" presId="urn:microsoft.com/office/officeart/2005/8/layout/chevron2"/>
    <dgm:cxn modelId="{5C8331AE-9566-4652-A0DA-A949E7BB13F7}" type="presParOf" srcId="{AFD8CECA-6C0B-48E9-AD37-163A2229E57A}" destId="{81F56F9E-ABB4-481A-A76C-D8DF7E439C56}" srcOrd="2" destOrd="0" presId="urn:microsoft.com/office/officeart/2005/8/layout/chevron2"/>
    <dgm:cxn modelId="{F57370E5-611E-499B-AD09-ED7DC3E491BF}" type="presParOf" srcId="{81F56F9E-ABB4-481A-A76C-D8DF7E439C56}" destId="{469B0C62-FE7E-4BA6-B220-32A9933FE760}" srcOrd="0" destOrd="0" presId="urn:microsoft.com/office/officeart/2005/8/layout/chevron2"/>
    <dgm:cxn modelId="{F80A64B0-FCEE-4D5C-9482-BA155FE4FFD1}" type="presParOf" srcId="{81F56F9E-ABB4-481A-A76C-D8DF7E439C56}" destId="{5D1E8CD3-68BD-43DB-9D55-282605778999}" srcOrd="1" destOrd="0" presId="urn:microsoft.com/office/officeart/2005/8/layout/chevron2"/>
    <dgm:cxn modelId="{7E19B53B-AA21-47AA-9AD9-D390ABEB3BDE}" type="presParOf" srcId="{AFD8CECA-6C0B-48E9-AD37-163A2229E57A}" destId="{4C4B4D3D-34F1-4669-83D8-CC4223E2F900}" srcOrd="3" destOrd="0" presId="urn:microsoft.com/office/officeart/2005/8/layout/chevron2"/>
    <dgm:cxn modelId="{CBE55E65-491A-4434-87F0-96474515D9B4}" type="presParOf" srcId="{AFD8CECA-6C0B-48E9-AD37-163A2229E57A}" destId="{8C7BC018-6FEA-4134-B1B5-674EF08D6079}" srcOrd="4" destOrd="0" presId="urn:microsoft.com/office/officeart/2005/8/layout/chevron2"/>
    <dgm:cxn modelId="{9C469385-F39D-49CD-904B-09E705DBCBF8}" type="presParOf" srcId="{8C7BC018-6FEA-4134-B1B5-674EF08D6079}" destId="{8C837D46-903F-4DD1-8C03-843C7FB31D88}" srcOrd="0" destOrd="0" presId="urn:microsoft.com/office/officeart/2005/8/layout/chevron2"/>
    <dgm:cxn modelId="{1DF735F5-BB59-4F67-9177-5C0650883612}" type="presParOf" srcId="{8C7BC018-6FEA-4134-B1B5-674EF08D6079}" destId="{2CA7DC52-D0BC-4441-9113-70B44FC6368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B9946-43F8-4E10-999F-CA6AAC680881}">
      <dsp:nvSpPr>
        <dsp:cNvPr id="0" name=""/>
        <dsp:cNvSpPr/>
      </dsp:nvSpPr>
      <dsp:spPr>
        <a:xfrm rot="5400000">
          <a:off x="-201734" y="203789"/>
          <a:ext cx="1344894" cy="941426"/>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分析</a:t>
          </a:r>
          <a:endParaRPr lang="zh-CN" altLang="en-US" sz="2500" kern="1200" dirty="0"/>
        </a:p>
      </dsp:txBody>
      <dsp:txXfrm rot="-5400000">
        <a:off x="0" y="472768"/>
        <a:ext cx="941426" cy="403468"/>
      </dsp:txXfrm>
    </dsp:sp>
    <dsp:sp modelId="{FBC75C2F-95B7-4011-8EFE-8AEDD33447DA}">
      <dsp:nvSpPr>
        <dsp:cNvPr id="0" name=""/>
        <dsp:cNvSpPr/>
      </dsp:nvSpPr>
      <dsp:spPr>
        <a:xfrm rot="5400000">
          <a:off x="3302738" y="-2359256"/>
          <a:ext cx="874181" cy="5596805"/>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t>分析了现有的图计算的特点，抽象出在流式场景下图计算算法的典型特征。</a:t>
          </a:r>
          <a:endParaRPr lang="zh-CN" altLang="en-US" sz="1500" kern="1200" dirty="0"/>
        </a:p>
      </dsp:txBody>
      <dsp:txXfrm rot="-5400000">
        <a:off x="941426" y="44730"/>
        <a:ext cx="5554131" cy="788833"/>
      </dsp:txXfrm>
    </dsp:sp>
    <dsp:sp modelId="{469B0C62-FE7E-4BA6-B220-32A9933FE760}">
      <dsp:nvSpPr>
        <dsp:cNvPr id="0" name=""/>
        <dsp:cNvSpPr/>
      </dsp:nvSpPr>
      <dsp:spPr>
        <a:xfrm rot="5400000">
          <a:off x="-201734" y="1350943"/>
          <a:ext cx="1344894" cy="941426"/>
        </a:xfrm>
        <a:prstGeom prst="chevron">
          <a:avLst/>
        </a:prstGeom>
        <a:solidFill>
          <a:schemeClr val="accent4">
            <a:hueOff val="5197846"/>
            <a:satOff val="-23984"/>
            <a:lumOff val="883"/>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设计</a:t>
          </a:r>
          <a:endParaRPr lang="zh-CN" altLang="en-US" sz="2500" kern="1200" dirty="0"/>
        </a:p>
      </dsp:txBody>
      <dsp:txXfrm rot="-5400000">
        <a:off x="0" y="1619922"/>
        <a:ext cx="941426" cy="403468"/>
      </dsp:txXfrm>
    </dsp:sp>
    <dsp:sp modelId="{5D1E8CD3-68BD-43DB-9D55-282605778999}">
      <dsp:nvSpPr>
        <dsp:cNvPr id="0" name=""/>
        <dsp:cNvSpPr/>
      </dsp:nvSpPr>
      <dsp:spPr>
        <a:xfrm rot="5400000">
          <a:off x="3302738" y="-1212102"/>
          <a:ext cx="874181" cy="5596805"/>
        </a:xfrm>
        <a:prstGeom prst="round2SameRect">
          <a:avLst/>
        </a:prstGeom>
        <a:solidFill>
          <a:schemeClr val="lt1">
            <a:alpha val="90000"/>
            <a:hueOff val="0"/>
            <a:satOff val="0"/>
            <a:lumOff val="0"/>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t>设计了面向连续流式图数据的基于状态更新的图计算模型。</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在该模型的基础之上，设计了典型的流式图算法。</a:t>
          </a:r>
          <a:endParaRPr lang="zh-CN" altLang="en-US" sz="1500" kern="1200" dirty="0"/>
        </a:p>
      </dsp:txBody>
      <dsp:txXfrm rot="-5400000">
        <a:off x="941426" y="1191884"/>
        <a:ext cx="5554131" cy="788833"/>
      </dsp:txXfrm>
    </dsp:sp>
    <dsp:sp modelId="{8C837D46-903F-4DD1-8C03-843C7FB31D88}">
      <dsp:nvSpPr>
        <dsp:cNvPr id="0" name=""/>
        <dsp:cNvSpPr/>
      </dsp:nvSpPr>
      <dsp:spPr>
        <a:xfrm rot="5400000">
          <a:off x="-201734" y="2498096"/>
          <a:ext cx="1344894" cy="941426"/>
        </a:xfrm>
        <a:prstGeom prst="chevron">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实现</a:t>
          </a:r>
          <a:endParaRPr lang="zh-CN" altLang="en-US" sz="2500" kern="1200" dirty="0"/>
        </a:p>
      </dsp:txBody>
      <dsp:txXfrm rot="-5400000">
        <a:off x="0" y="2767075"/>
        <a:ext cx="941426" cy="403468"/>
      </dsp:txXfrm>
    </dsp:sp>
    <dsp:sp modelId="{2CA7DC52-D0BC-4441-9113-70B44FC63684}">
      <dsp:nvSpPr>
        <dsp:cNvPr id="0" name=""/>
        <dsp:cNvSpPr/>
      </dsp:nvSpPr>
      <dsp:spPr>
        <a:xfrm rot="5400000">
          <a:off x="3302738" y="-64949"/>
          <a:ext cx="874181" cy="5596805"/>
        </a:xfrm>
        <a:prstGeom prst="round2SameRect">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实现了基于该模型的系统</a:t>
          </a:r>
          <a:r>
            <a:rPr lang="en-US" altLang="zh-CN" sz="1500" kern="1200" dirty="0" smtClean="0"/>
            <a:t>GraphFlow</a:t>
          </a:r>
          <a:r>
            <a:rPr lang="zh-CN" altLang="en-US" sz="1500" kern="1200" dirty="0" smtClean="0"/>
            <a:t>和对应的流式图算法，并且采用真实数据对系统的实时性、准确性、更新冲突进行了测试。</a:t>
          </a:r>
          <a:endParaRPr lang="zh-CN" altLang="en-US" sz="1500" kern="1200" dirty="0"/>
        </a:p>
      </dsp:txBody>
      <dsp:txXfrm rot="-5400000">
        <a:off x="941426" y="2339037"/>
        <a:ext cx="5554131" cy="78883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F9D5D-65C7-4B29-B8F1-C8F19B0B530C}" type="datetimeFigureOut">
              <a:rPr lang="zh-CN" altLang="en-US" smtClean="0"/>
              <a:t>2017/4/1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3C563-C797-4C8B-8F0E-EEACFB564611}" type="slidenum">
              <a:rPr lang="zh-CN" altLang="en-US" smtClean="0"/>
              <a:t>‹#›</a:t>
            </a:fld>
            <a:endParaRPr lang="zh-CN" altLang="en-US"/>
          </a:p>
        </p:txBody>
      </p:sp>
    </p:spTree>
    <p:extLst>
      <p:ext uri="{BB962C8B-B14F-4D97-AF65-F5344CB8AC3E}">
        <p14:creationId xmlns:p14="http://schemas.microsoft.com/office/powerpoint/2010/main" val="75160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从这个题目中我们可以发现两个关键点：</a:t>
            </a:r>
            <a:endParaRPr lang="en-US" altLang="zh-CN" dirty="0" smtClean="0"/>
          </a:p>
          <a:p>
            <a:r>
              <a:rPr lang="zh-CN" altLang="en-US" dirty="0" smtClean="0"/>
              <a:t>（</a:t>
            </a:r>
            <a:r>
              <a:rPr lang="en-US" altLang="zh-CN" dirty="0" smtClean="0"/>
              <a:t>1</a:t>
            </a:r>
            <a:r>
              <a:rPr lang="zh-CN" altLang="en-US" dirty="0" smtClean="0"/>
              <a:t>）我们要解决的问题是图计算相关的问题：比如单源点最短路径，</a:t>
            </a:r>
            <a:r>
              <a:rPr lang="en-US" altLang="zh-CN" dirty="0" smtClean="0"/>
              <a:t>PageRank</a:t>
            </a:r>
            <a:r>
              <a:rPr lang="zh-CN" altLang="en-US" dirty="0" smtClean="0"/>
              <a:t>，连通子图这样的问题，都是图计算相关的问题；</a:t>
            </a:r>
            <a:endParaRPr lang="en-US" altLang="zh-CN" dirty="0" smtClean="0"/>
          </a:p>
          <a:p>
            <a:r>
              <a:rPr lang="zh-CN" altLang="en-US" dirty="0" smtClean="0"/>
              <a:t>（</a:t>
            </a:r>
            <a:r>
              <a:rPr lang="en-US" altLang="zh-CN" dirty="0" smtClean="0"/>
              <a:t>2</a:t>
            </a:r>
            <a:r>
              <a:rPr lang="zh-CN" altLang="en-US" dirty="0" smtClean="0"/>
              <a:t>）我们面向的数据是连续流式的图数据，即数据是在动态变化的。</a:t>
            </a:r>
            <a:endParaRPr lang="en-US" altLang="zh-CN" dirty="0" smtClean="0"/>
          </a:p>
          <a:p>
            <a:r>
              <a:rPr lang="zh-CN" altLang="en-US" dirty="0" smtClean="0"/>
              <a:t>我们希望能够在这动态变化的数据上，构建图计算模型，解决实际问题。</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a:t>
            </a:fld>
            <a:endParaRPr lang="zh-CN" altLang="en-US"/>
          </a:p>
        </p:txBody>
      </p:sp>
    </p:spTree>
    <p:extLst>
      <p:ext uri="{BB962C8B-B14F-4D97-AF65-F5344CB8AC3E}">
        <p14:creationId xmlns:p14="http://schemas.microsoft.com/office/powerpoint/2010/main" val="322842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第一步，是对图算法进行特征分析。分析常见的图算法它们在流式场景下的典型特征。</a:t>
            </a:r>
            <a:endParaRPr lang="en-US" altLang="zh-CN" dirty="0" smtClean="0"/>
          </a:p>
          <a:p>
            <a:r>
              <a:rPr lang="zh-CN" altLang="en-US" dirty="0" smtClean="0"/>
              <a:t>在这里我们选择了</a:t>
            </a:r>
            <a:r>
              <a:rPr lang="en-US" altLang="zh-CN" dirty="0" smtClean="0"/>
              <a:t>DD/TC/SSSP/PR</a:t>
            </a:r>
            <a:r>
              <a:rPr lang="zh-CN" altLang="en-US" dirty="0" smtClean="0"/>
              <a:t>这四个图算法，是因为这四个图算法是图计算中最为典型最为常见也最为基础的图算法。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10</a:t>
            </a:fld>
            <a:endParaRPr lang="zh-CN" altLang="en-US"/>
          </a:p>
        </p:txBody>
      </p:sp>
    </p:spTree>
    <p:extLst>
      <p:ext uri="{BB962C8B-B14F-4D97-AF65-F5344CB8AC3E}">
        <p14:creationId xmlns:p14="http://schemas.microsoft.com/office/powerpoint/2010/main" val="3319958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11</a:t>
            </a:fld>
            <a:endParaRPr lang="zh-CN" altLang="en-US"/>
          </a:p>
        </p:txBody>
      </p:sp>
    </p:spTree>
    <p:extLst>
      <p:ext uri="{BB962C8B-B14F-4D97-AF65-F5344CB8AC3E}">
        <p14:creationId xmlns:p14="http://schemas.microsoft.com/office/powerpoint/2010/main" val="3138159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12</a:t>
            </a:fld>
            <a:endParaRPr lang="zh-CN" altLang="en-US"/>
          </a:p>
        </p:txBody>
      </p:sp>
    </p:spTree>
    <p:extLst>
      <p:ext uri="{BB962C8B-B14F-4D97-AF65-F5344CB8AC3E}">
        <p14:creationId xmlns:p14="http://schemas.microsoft.com/office/powerpoint/2010/main" val="2034175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 </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13</a:t>
            </a:fld>
            <a:endParaRPr lang="zh-CN" altLang="en-US"/>
          </a:p>
        </p:txBody>
      </p:sp>
    </p:spTree>
    <p:extLst>
      <p:ext uri="{BB962C8B-B14F-4D97-AF65-F5344CB8AC3E}">
        <p14:creationId xmlns:p14="http://schemas.microsoft.com/office/powerpoint/2010/main" val="3815075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我们从影响范围、计算方法、计算顺序、计算性质和计算次数这</a:t>
            </a:r>
            <a:r>
              <a:rPr lang="en-US" altLang="zh-CN" dirty="0" smtClean="0"/>
              <a:t>5</a:t>
            </a:r>
            <a:r>
              <a:rPr lang="zh-CN" altLang="en-US" dirty="0" smtClean="0"/>
              <a:t>个方面对图算法进行归纳总结。</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）影响范围是指新增加的这条边可能会影响到哪些顶点的状态；</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）计算方法是指采用何种计算模型来进行计算；</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）计算顺序是指被影响的顶点谁先参与计算对最终的计算结果是否相关；</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）计算特性是指被影响的顶点的更新函数满足哪些代数运算的性质；</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）计算次数是指这种更新函数是否会被多次触发</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14</a:t>
            </a:fld>
            <a:endParaRPr lang="zh-CN" altLang="en-US"/>
          </a:p>
        </p:txBody>
      </p:sp>
    </p:spTree>
    <p:extLst>
      <p:ext uri="{BB962C8B-B14F-4D97-AF65-F5344CB8AC3E}">
        <p14:creationId xmlns:p14="http://schemas.microsoft.com/office/powerpoint/2010/main" val="132553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15</a:t>
            </a:fld>
            <a:endParaRPr lang="zh-CN" altLang="en-US"/>
          </a:p>
        </p:txBody>
      </p:sp>
    </p:spTree>
    <p:extLst>
      <p:ext uri="{BB962C8B-B14F-4D97-AF65-F5344CB8AC3E}">
        <p14:creationId xmlns:p14="http://schemas.microsoft.com/office/powerpoint/2010/main" val="1116234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在完成算法分析之后，我们开始进行模型设计。算法分析的结果，将在模型设计中使用。</a:t>
            </a:r>
            <a:endParaRPr lang="en-US" altLang="zh-CN" dirty="0" smtClean="0"/>
          </a:p>
          <a:p>
            <a:r>
              <a:rPr lang="zh-CN" altLang="en-US" dirty="0" smtClean="0"/>
              <a:t>既然</a:t>
            </a:r>
            <a:r>
              <a:rPr lang="en-US" altLang="zh-CN" dirty="0" smtClean="0"/>
              <a:t>BSP</a:t>
            </a:r>
            <a:r>
              <a:rPr lang="zh-CN" altLang="en-US" dirty="0" smtClean="0"/>
              <a:t>模型是最为经典的图计算模型，下面我们分析它在解决流式图计算时所面临的问题。</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16</a:t>
            </a:fld>
            <a:endParaRPr lang="zh-CN" altLang="en-US"/>
          </a:p>
        </p:txBody>
      </p:sp>
    </p:spTree>
    <p:extLst>
      <p:ext uri="{BB962C8B-B14F-4D97-AF65-F5344CB8AC3E}">
        <p14:creationId xmlns:p14="http://schemas.microsoft.com/office/powerpoint/2010/main" val="3209717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17</a:t>
            </a:fld>
            <a:endParaRPr lang="zh-CN" altLang="en-US"/>
          </a:p>
        </p:txBody>
      </p:sp>
    </p:spTree>
    <p:extLst>
      <p:ext uri="{BB962C8B-B14F-4D97-AF65-F5344CB8AC3E}">
        <p14:creationId xmlns:p14="http://schemas.microsoft.com/office/powerpoint/2010/main" val="2861141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18</a:t>
            </a:fld>
            <a:endParaRPr lang="zh-CN" altLang="en-US"/>
          </a:p>
        </p:txBody>
      </p:sp>
    </p:spTree>
    <p:extLst>
      <p:ext uri="{BB962C8B-B14F-4D97-AF65-F5344CB8AC3E}">
        <p14:creationId xmlns:p14="http://schemas.microsoft.com/office/powerpoint/2010/main" val="2548469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19</a:t>
            </a:fld>
            <a:endParaRPr lang="zh-CN" altLang="en-US"/>
          </a:p>
        </p:txBody>
      </p:sp>
    </p:spTree>
    <p:extLst>
      <p:ext uri="{BB962C8B-B14F-4D97-AF65-F5344CB8AC3E}">
        <p14:creationId xmlns:p14="http://schemas.microsoft.com/office/powerpoint/2010/main" val="1968004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我将从以下</a:t>
            </a:r>
            <a:r>
              <a:rPr lang="en-US" altLang="zh-CN" dirty="0" smtClean="0"/>
              <a:t>6</a:t>
            </a:r>
            <a:r>
              <a:rPr lang="zh-CN" altLang="en-US" dirty="0" smtClean="0"/>
              <a:t>个方面来进行汇报。</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a:t>
            </a:fld>
            <a:endParaRPr lang="zh-CN" altLang="en-US"/>
          </a:p>
        </p:txBody>
      </p:sp>
    </p:spTree>
    <p:extLst>
      <p:ext uri="{BB962C8B-B14F-4D97-AF65-F5344CB8AC3E}">
        <p14:creationId xmlns:p14="http://schemas.microsoft.com/office/powerpoint/2010/main" val="1429262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20</a:t>
            </a:fld>
            <a:endParaRPr lang="zh-CN" altLang="en-US"/>
          </a:p>
        </p:txBody>
      </p:sp>
    </p:spTree>
    <p:extLst>
      <p:ext uri="{BB962C8B-B14F-4D97-AF65-F5344CB8AC3E}">
        <p14:creationId xmlns:p14="http://schemas.microsoft.com/office/powerpoint/2010/main" val="224995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在分析完算法特征和我们的改进之后，正式介绍一下我们的模型。</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21</a:t>
            </a:fld>
            <a:endParaRPr lang="zh-CN" altLang="en-US"/>
          </a:p>
        </p:txBody>
      </p:sp>
    </p:spTree>
    <p:extLst>
      <p:ext uri="{BB962C8B-B14F-4D97-AF65-F5344CB8AC3E}">
        <p14:creationId xmlns:p14="http://schemas.microsoft.com/office/powerpoint/2010/main" val="1932626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C3C563-C797-4C8B-8F0E-EEACFB564611}" type="slidenum">
              <a:rPr lang="zh-CN" altLang="en-US" smtClean="0"/>
              <a:t>23</a:t>
            </a:fld>
            <a:endParaRPr lang="zh-CN" altLang="en-US"/>
          </a:p>
        </p:txBody>
      </p:sp>
    </p:spTree>
    <p:extLst>
      <p:ext uri="{BB962C8B-B14F-4D97-AF65-F5344CB8AC3E}">
        <p14:creationId xmlns:p14="http://schemas.microsoft.com/office/powerpoint/2010/main" val="3877103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并发更新所遇到的一个问题可以抽象成这样一幅图。</a:t>
            </a:r>
            <a:endParaRPr lang="en-US" altLang="zh-CN" dirty="0" smtClean="0"/>
          </a:p>
          <a:p>
            <a:r>
              <a:rPr lang="zh-CN" altLang="en-US" dirty="0" smtClean="0"/>
              <a:t>假设有两个计算节点同时请求获取和更新同一个顶点的值。如果</a:t>
            </a:r>
            <a:r>
              <a:rPr lang="en-US" altLang="zh-CN" dirty="0" smtClean="0"/>
              <a:t>A</a:t>
            </a:r>
            <a:r>
              <a:rPr lang="zh-CN" altLang="en-US" dirty="0" smtClean="0"/>
              <a:t>计算节点先获取顶点的状态并且准备更新时，计算节点</a:t>
            </a:r>
            <a:r>
              <a:rPr lang="en-US" altLang="zh-CN" dirty="0" smtClean="0"/>
              <a:t>B</a:t>
            </a:r>
            <a:r>
              <a:rPr lang="zh-CN" altLang="en-US" dirty="0" smtClean="0"/>
              <a:t>此时也请求获取了该顶点的状态，那么此时</a:t>
            </a:r>
            <a:r>
              <a:rPr lang="en-US" altLang="zh-CN" dirty="0" smtClean="0"/>
              <a:t>B</a:t>
            </a:r>
            <a:r>
              <a:rPr lang="zh-CN" altLang="en-US" dirty="0" smtClean="0"/>
              <a:t>获取的是计算节点</a:t>
            </a:r>
            <a:r>
              <a:rPr lang="en-US" altLang="zh-CN" dirty="0" smtClean="0"/>
              <a:t>A</a:t>
            </a:r>
            <a:r>
              <a:rPr lang="zh-CN" altLang="en-US" dirty="0" smtClean="0"/>
              <a:t>还未完成修改后的状态，因此读取了脏数据。</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28</a:t>
            </a:fld>
            <a:endParaRPr lang="zh-CN" altLang="en-US"/>
          </a:p>
        </p:txBody>
      </p:sp>
    </p:spTree>
    <p:extLst>
      <p:ext uri="{BB962C8B-B14F-4D97-AF65-F5344CB8AC3E}">
        <p14:creationId xmlns:p14="http://schemas.microsoft.com/office/powerpoint/2010/main" val="38651306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我们知道无论</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𝑒𝑣𝑒𝑛𝑡</m:t>
                    </m:r>
                  </m:oMath>
                </a14:m>
                <a:r>
                  <a:rPr lang="zh-CN" altLang="zh-CN" sz="1200" kern="1200" dirty="0">
                    <a:solidFill>
                      <a:schemeClr val="tx1"/>
                    </a:solidFill>
                    <a:effectLst/>
                    <a:latin typeface="+mn-lt"/>
                    <a:ea typeface="+mn-ea"/>
                    <a:cs typeface="+mn-cs"/>
                  </a:rPr>
                  <a:t>如何排列，最终的计算结果都是一样的，因此在分布式更新环境下，算法的最终计算结果与事件的更新顺序无关，即分布式环境下，算法依旧能够计算得到正确结果。大多数算法（如本文中的</a:t>
                </a:r>
                <a:r>
                  <a:rPr lang="en-US" altLang="zh-CN" sz="1200" kern="1200" dirty="0">
                    <a:solidFill>
                      <a:schemeClr val="tx1"/>
                    </a:solidFill>
                    <a:effectLst/>
                    <a:latin typeface="+mn-lt"/>
                    <a:ea typeface="+mn-ea"/>
                    <a:cs typeface="+mn-cs"/>
                  </a:rPr>
                  <a:t>DD</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SSSP</a:t>
                </a:r>
                <a:r>
                  <a:rPr lang="zh-CN" altLang="zh-CN" sz="1200" kern="1200" dirty="0">
                    <a:solidFill>
                      <a:schemeClr val="tx1"/>
                    </a:solidFill>
                    <a:effectLst/>
                    <a:latin typeface="+mn-lt"/>
                    <a:ea typeface="+mn-ea"/>
                    <a:cs typeface="+mn-cs"/>
                  </a:rPr>
                  <a:t>等算法）都满足这个条件，因此模型的表达能力不会受到太大影响。此外，对于并行环境下的超大规模图计算问题，其实更新冲突的概率非常小，不妨假设需要计算的图有</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oMath>
                </a14:m>
                <a:r>
                  <a:rPr lang="zh-CN" altLang="zh-CN" sz="1200" kern="1200" dirty="0">
                    <a:solidFill>
                      <a:schemeClr val="tx1"/>
                    </a:solidFill>
                    <a:effectLst/>
                    <a:latin typeface="+mn-lt"/>
                    <a:ea typeface="+mn-ea"/>
                    <a:cs typeface="+mn-cs"/>
                  </a:rPr>
                  <a:t>个顶点，则两个计算节点同时更新同一个顶点的概率为</a:t>
                </a:r>
                <a14:m>
                  <m:oMath xmlns:m="http://schemas.openxmlformats.org/officeDocument/2006/math">
                    <m:f>
                      <m:fPr>
                        <m:ctrlPr>
                          <a:rPr lang="zh-CN" altLang="zh-CN" sz="1200" i="1" kern="1200">
                            <a:solidFill>
                              <a:schemeClr val="tx1"/>
                            </a:solidFill>
                            <a:effectLst/>
                            <a:latin typeface="Cambria Math" panose="02040503050406030204" pitchFamily="18" charset="0"/>
                            <a:ea typeface="+mn-ea"/>
                            <a:cs typeface="+mn-cs"/>
                          </a:rPr>
                        </m:ctrlPr>
                      </m:fPr>
                      <m:num>
                        <m:r>
                          <a:rPr lang="en-US" altLang="zh-CN" sz="1200" i="1" kern="1200">
                            <a:solidFill>
                              <a:schemeClr val="tx1"/>
                            </a:solidFill>
                            <a:effectLst/>
                            <a:latin typeface="Cambria Math" panose="02040503050406030204" pitchFamily="18" charset="0"/>
                            <a:ea typeface="+mn-ea"/>
                            <a:cs typeface="+mn-cs"/>
                          </a:rPr>
                          <m:t>1</m:t>
                        </m:r>
                      </m:num>
                      <m:den>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den>
                    </m:f>
                  </m:oMath>
                </a14:m>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如果集群中有</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个计算节点同时更新，则至少有两个计算节点发生更新冲突的概率为（</a:t>
                </a:r>
                <a:r>
                  <a:rPr lang="en-US" altLang="zh-CN" sz="1200" kern="1200" dirty="0">
                    <a:solidFill>
                      <a:schemeClr val="tx1"/>
                    </a:solidFill>
                    <a:effectLst/>
                    <a:latin typeface="+mn-lt"/>
                    <a:ea typeface="+mn-ea"/>
                    <a:cs typeface="+mn-cs"/>
                  </a:rPr>
                  <a:t>1-</a:t>
                </a:r>
                <a14:m>
                  <m:oMath xmlns:m="http://schemas.openxmlformats.org/officeDocument/2006/math">
                    <m:f>
                      <m:fPr>
                        <m:ctrlPr>
                          <a:rPr lang="zh-CN" altLang="zh-CN" sz="1200" i="1" kern="1200">
                            <a:solidFill>
                              <a:schemeClr val="tx1"/>
                            </a:solidFill>
                            <a:effectLst/>
                            <a:latin typeface="Cambria Math" panose="02040503050406030204" pitchFamily="18" charset="0"/>
                            <a:ea typeface="+mn-ea"/>
                            <a:cs typeface="+mn-cs"/>
                          </a:rPr>
                        </m:ctrlPr>
                      </m:fPr>
                      <m:num>
                        <m:sSubSup>
                          <m:sSubSupPr>
                            <m:ctrlPr>
                              <a:rPr lang="zh-CN" altLang="zh-CN" sz="1200" i="1" kern="1200">
                                <a:solidFill>
                                  <a:schemeClr val="tx1"/>
                                </a:solidFill>
                                <a:effectLst/>
                                <a:latin typeface="Cambria Math" panose="02040503050406030204" pitchFamily="18" charset="0"/>
                                <a:ea typeface="+mn-ea"/>
                                <a:cs typeface="+mn-cs"/>
                              </a:rPr>
                            </m:ctrlPr>
                          </m:sSubSupPr>
                          <m:e>
                            <m:r>
                              <a:rPr lang="en-US" altLang="zh-CN" sz="1200" i="1" kern="1200">
                                <a:solidFill>
                                  <a:schemeClr val="tx1"/>
                                </a:solidFill>
                                <a:effectLst/>
                                <a:latin typeface="Cambria Math" panose="02040503050406030204" pitchFamily="18" charset="0"/>
                                <a:ea typeface="+mn-ea"/>
                                <a:cs typeface="+mn-cs"/>
                              </a:rPr>
                              <m:t>𝐴</m:t>
                            </m:r>
                          </m:e>
                          <m:sub>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sub>
                          <m:sup>
                            <m:r>
                              <a:rPr lang="en-US" altLang="zh-CN" sz="1200" i="1" kern="1200">
                                <a:solidFill>
                                  <a:schemeClr val="tx1"/>
                                </a:solidFill>
                                <a:effectLst/>
                                <a:latin typeface="Cambria Math" panose="02040503050406030204" pitchFamily="18" charset="0"/>
                                <a:ea typeface="+mn-ea"/>
                                <a:cs typeface="+mn-cs"/>
                              </a:rPr>
                              <m:t>𝑁</m:t>
                            </m:r>
                          </m:sup>
                        </m:sSubSup>
                      </m:num>
                      <m:den>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e>
                          <m:sup>
                            <m:r>
                              <a:rPr lang="en-US" altLang="zh-CN" sz="1200" i="1" kern="1200">
                                <a:solidFill>
                                  <a:schemeClr val="tx1"/>
                                </a:solidFill>
                                <a:effectLst/>
                                <a:latin typeface="Cambria Math" panose="02040503050406030204" pitchFamily="18" charset="0"/>
                                <a:ea typeface="+mn-ea"/>
                                <a:cs typeface="+mn-cs"/>
                              </a:rPr>
                              <m:t>𝑁</m:t>
                            </m:r>
                          </m:sup>
                        </m:sSup>
                      </m:den>
                    </m:f>
                  </m:oMath>
                </a14:m>
                <a:r>
                  <a:rPr lang="zh-CN" altLang="zh-CN" sz="1200" kern="1200" dirty="0">
                    <a:solidFill>
                      <a:schemeClr val="tx1"/>
                    </a:solidFill>
                    <a:effectLst/>
                    <a:latin typeface="+mn-lt"/>
                    <a:ea typeface="+mn-ea"/>
                    <a:cs typeface="+mn-cs"/>
                  </a:rPr>
                  <a:t>）。本文在</a:t>
                </a:r>
                <a:r>
                  <a:rPr lang="en-US" altLang="zh-CN" sz="1200" kern="1200" dirty="0">
                    <a:solidFill>
                      <a:schemeClr val="tx1"/>
                    </a:solidFill>
                    <a:effectLst/>
                    <a:latin typeface="+mn-lt"/>
                    <a:ea typeface="+mn-ea"/>
                    <a:cs typeface="+mn-cs"/>
                  </a:rPr>
                  <a:t>6.2.3</a:t>
                </a:r>
                <a:r>
                  <a:rPr lang="zh-CN" altLang="zh-CN" sz="1200" kern="1200" dirty="0">
                    <a:solidFill>
                      <a:schemeClr val="tx1"/>
                    </a:solidFill>
                    <a:effectLst/>
                    <a:latin typeface="+mn-lt"/>
                    <a:ea typeface="+mn-ea"/>
                    <a:cs typeface="+mn-cs"/>
                  </a:rPr>
                  <a:t>实验中也验证了这种冲突的概率不会超过</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，因此采用基于细粒度锁的并行更新策略可以有效提高并行更新的效率，这也是本文所采用的更新策略。</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我们知道无论</a:t>
                </a:r>
                <a:r>
                  <a:rPr lang="en-US" altLang="zh-CN" sz="1200" i="0" kern="1200">
                    <a:solidFill>
                      <a:schemeClr val="tx1"/>
                    </a:solidFill>
                    <a:effectLst/>
                    <a:latin typeface="+mn-lt"/>
                    <a:ea typeface="+mn-ea"/>
                    <a:cs typeface="+mn-cs"/>
                  </a:rPr>
                  <a:t>𝑒𝑣𝑒𝑛𝑡</a:t>
                </a:r>
                <a:r>
                  <a:rPr lang="zh-CN" altLang="zh-CN" sz="1200" kern="1200" dirty="0">
                    <a:solidFill>
                      <a:schemeClr val="tx1"/>
                    </a:solidFill>
                    <a:effectLst/>
                    <a:latin typeface="+mn-lt"/>
                    <a:ea typeface="+mn-ea"/>
                    <a:cs typeface="+mn-cs"/>
                  </a:rPr>
                  <a:t>如何排列，最终的计算结果都是一样的，因此在分布式更新环境下，算法的最终计算结果与事件的更新顺序无关，即分布式环境下，算法依旧能够计算得到正确结果。大多数算法（如本文中的</a:t>
                </a:r>
                <a:r>
                  <a:rPr lang="en-US" altLang="zh-CN" sz="1200" kern="1200" dirty="0">
                    <a:solidFill>
                      <a:schemeClr val="tx1"/>
                    </a:solidFill>
                    <a:effectLst/>
                    <a:latin typeface="+mn-lt"/>
                    <a:ea typeface="+mn-ea"/>
                    <a:cs typeface="+mn-cs"/>
                  </a:rPr>
                  <a:t>DD</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SSSP</a:t>
                </a:r>
                <a:r>
                  <a:rPr lang="zh-CN" altLang="zh-CN" sz="1200" kern="1200" dirty="0">
                    <a:solidFill>
                      <a:schemeClr val="tx1"/>
                    </a:solidFill>
                    <a:effectLst/>
                    <a:latin typeface="+mn-lt"/>
                    <a:ea typeface="+mn-ea"/>
                    <a:cs typeface="+mn-cs"/>
                  </a:rPr>
                  <a:t>等算法）都满足这个条件，因此模型的表达能力不会受到太大影响。此外，对于并行环境下的超大规模图计算问题，其实更新冲突的概率非常小，不妨假设需要计算的图有</a:t>
                </a:r>
                <a:r>
                  <a:rPr lang="en-US" altLang="zh-CN" sz="1200" i="0" kern="1200">
                    <a:solidFill>
                      <a:schemeClr val="tx1"/>
                    </a:solidFill>
                    <a:effectLst/>
                    <a:latin typeface="+mn-lt"/>
                    <a:ea typeface="+mn-ea"/>
                    <a:cs typeface="+mn-cs"/>
                  </a:rPr>
                  <a:t>|𝑉|</a:t>
                </a:r>
                <a:r>
                  <a:rPr lang="zh-CN" altLang="zh-CN" sz="1200" kern="1200" dirty="0">
                    <a:solidFill>
                      <a:schemeClr val="tx1"/>
                    </a:solidFill>
                    <a:effectLst/>
                    <a:latin typeface="+mn-lt"/>
                    <a:ea typeface="+mn-ea"/>
                    <a:cs typeface="+mn-cs"/>
                  </a:rPr>
                  <a:t>个顶点，则两个计算节点同时更新同一个顶点的概率为</a:t>
                </a:r>
                <a:r>
                  <a:rPr lang="en-US" altLang="zh-CN" sz="1200" i="0" kern="1200">
                    <a:solidFill>
                      <a:schemeClr val="tx1"/>
                    </a:solidFill>
                    <a:effectLst/>
                    <a:latin typeface="+mn-lt"/>
                    <a:ea typeface="+mn-ea"/>
                    <a:cs typeface="+mn-cs"/>
                  </a:rPr>
                  <a:t>1</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如果集群中有</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个计算节点同时更新，则至少有两个计算节点发生更新冲突的概率为（</a:t>
                </a:r>
                <a:r>
                  <a:rPr lang="en-US" altLang="zh-CN" sz="1200" kern="1200" dirty="0">
                    <a:solidFill>
                      <a:schemeClr val="tx1"/>
                    </a:solidFill>
                    <a:effectLst/>
                    <a:latin typeface="+mn-lt"/>
                    <a:ea typeface="+mn-ea"/>
                    <a:cs typeface="+mn-cs"/>
                  </a:rPr>
                  <a:t>1-</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𝐴</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 </a:t>
                </a:r>
                <a:r>
                  <a:rPr lang="zh-CN" altLang="zh-CN" sz="1200" kern="1200" dirty="0">
                    <a:solidFill>
                      <a:schemeClr val="tx1"/>
                    </a:solidFill>
                    <a:effectLst/>
                    <a:latin typeface="+mn-lt"/>
                    <a:ea typeface="+mn-ea"/>
                    <a:cs typeface="+mn-cs"/>
                  </a:rPr>
                  <a:t>）。本文在</a:t>
                </a:r>
                <a:r>
                  <a:rPr lang="en-US" altLang="zh-CN" sz="1200" kern="1200" dirty="0">
                    <a:solidFill>
                      <a:schemeClr val="tx1"/>
                    </a:solidFill>
                    <a:effectLst/>
                    <a:latin typeface="+mn-lt"/>
                    <a:ea typeface="+mn-ea"/>
                    <a:cs typeface="+mn-cs"/>
                  </a:rPr>
                  <a:t>6.2.3</a:t>
                </a:r>
                <a:r>
                  <a:rPr lang="zh-CN" altLang="zh-CN" sz="1200" kern="1200" dirty="0">
                    <a:solidFill>
                      <a:schemeClr val="tx1"/>
                    </a:solidFill>
                    <a:effectLst/>
                    <a:latin typeface="+mn-lt"/>
                    <a:ea typeface="+mn-ea"/>
                    <a:cs typeface="+mn-cs"/>
                  </a:rPr>
                  <a:t>实验中也验证了这种冲突的概率不会超过</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，因此采用基于细粒度锁的并行更新策略可以有效提高并行更新的效率，这也是本文所采用的更新策略。</a:t>
                </a:r>
              </a:p>
              <a:p>
                <a:endParaRPr lang="zh-CN" altLang="en-US" dirty="0"/>
              </a:p>
            </p:txBody>
          </p:sp>
        </mc:Fallback>
      </mc:AlternateContent>
      <p:sp>
        <p:nvSpPr>
          <p:cNvPr id="4" name="灯片编号占位符 3"/>
          <p:cNvSpPr>
            <a:spLocks noGrp="1"/>
          </p:cNvSpPr>
          <p:nvPr>
            <p:ph type="sldNum" sz="quarter" idx="10"/>
          </p:nvPr>
        </p:nvSpPr>
        <p:spPr/>
        <p:txBody>
          <a:bodyPr/>
          <a:lstStyle/>
          <a:p>
            <a:fld id="{F0C3C563-C797-4C8B-8F0E-EEACFB564611}" type="slidenum">
              <a:rPr lang="zh-CN" altLang="en-US" smtClean="0"/>
              <a:t>29</a:t>
            </a:fld>
            <a:endParaRPr lang="zh-CN" altLang="en-US"/>
          </a:p>
        </p:txBody>
      </p:sp>
    </p:spTree>
    <p:extLst>
      <p:ext uri="{BB962C8B-B14F-4D97-AF65-F5344CB8AC3E}">
        <p14:creationId xmlns:p14="http://schemas.microsoft.com/office/powerpoint/2010/main" val="32490479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精确度高，代价度小的面向连续流式图数据的引擎</a:t>
            </a:r>
            <a:endParaRPr lang="en-US" altLang="zh-CN" dirty="0" smtClean="0"/>
          </a:p>
          <a:p>
            <a:r>
              <a:rPr lang="zh-CN" altLang="en-US" dirty="0" smtClean="0"/>
              <a:t>状态更新问题</a:t>
            </a:r>
            <a:endParaRPr lang="en-US" altLang="zh-CN" dirty="0" smtClean="0"/>
          </a:p>
          <a:p>
            <a:r>
              <a:rPr lang="zh-CN" altLang="en-US" dirty="0" smtClean="0"/>
              <a:t>并行化更新问题</a:t>
            </a:r>
            <a:endParaRPr lang="en-US" altLang="zh-CN" dirty="0" smtClean="0"/>
          </a:p>
          <a:p>
            <a:r>
              <a:rPr lang="zh-CN" altLang="en-US" dirty="0" smtClean="0"/>
              <a:t>（</a:t>
            </a:r>
            <a:r>
              <a:rPr lang="en-US" altLang="zh-CN" dirty="0" smtClean="0"/>
              <a:t>1</a:t>
            </a:r>
            <a:r>
              <a:rPr lang="zh-CN" altLang="en-US" dirty="0" smtClean="0"/>
              <a:t>）图划分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2</a:t>
            </a:r>
            <a:r>
              <a:rPr lang="zh-CN" altLang="en-US" dirty="0" smtClean="0"/>
              <a:t>）冲突检测，冲突处理。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局部更新</a:t>
            </a:r>
            <a:r>
              <a:rPr lang="en-US" altLang="zh-CN" dirty="0" smtClean="0"/>
              <a:t>+</a:t>
            </a:r>
            <a:r>
              <a:rPr lang="zh-CN" altLang="en-US" dirty="0" smtClean="0"/>
              <a:t>全局同步</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30</a:t>
            </a:fld>
            <a:endParaRPr lang="zh-CN" altLang="en-US"/>
          </a:p>
        </p:txBody>
      </p:sp>
    </p:spTree>
    <p:extLst>
      <p:ext uri="{BB962C8B-B14F-4D97-AF65-F5344CB8AC3E}">
        <p14:creationId xmlns:p14="http://schemas.microsoft.com/office/powerpoint/2010/main" val="1037329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这四个算法是图算法的典型代表，也是华为项目中必须实现的核心算法。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31</a:t>
            </a:fld>
            <a:endParaRPr lang="zh-CN" altLang="en-US"/>
          </a:p>
        </p:txBody>
      </p:sp>
    </p:spTree>
    <p:extLst>
      <p:ext uri="{BB962C8B-B14F-4D97-AF65-F5344CB8AC3E}">
        <p14:creationId xmlns:p14="http://schemas.microsoft.com/office/powerpoint/2010/main" val="17173126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算法是用来统计有向</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无向图中的不同三角形的数目。该算法在复杂网络分析、链接标签和推荐等多个领域中都是非常基础重要的度量，也是一些诸如复杂网络、聚集系数等图运算中的基本方法。</a:t>
            </a:r>
          </a:p>
          <a:p>
            <a:r>
              <a:rPr lang="zh-CN" altLang="zh-CN" sz="1200" kern="1200" dirty="0" smtClean="0">
                <a:solidFill>
                  <a:schemeClr val="tx1"/>
                </a:solidFill>
                <a:effectLst/>
                <a:latin typeface="+mn-lt"/>
                <a:ea typeface="+mn-ea"/>
                <a:cs typeface="+mn-cs"/>
              </a:rPr>
              <a:t>在社交网络分析中，社交网络中的三角形数目越多，表明社区内人物之间的联系越紧密。如常见的微博粉丝网络如下左图所示，而微信朋友圈网络如下右图所示，图中橘红色标出的三角形即为</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算法中需要统计的三角形。</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32</a:t>
            </a:fld>
            <a:endParaRPr lang="zh-CN" altLang="en-US"/>
          </a:p>
        </p:txBody>
      </p:sp>
    </p:spTree>
    <p:extLst>
      <p:ext uri="{BB962C8B-B14F-4D97-AF65-F5344CB8AC3E}">
        <p14:creationId xmlns:p14="http://schemas.microsoft.com/office/powerpoint/2010/main" val="718808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基于朴素的</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算法，文献都做了改进</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显著降低了算法的时间和空间复杂度。但是此类算法是在原来大批量的静态图数据上进行的迭代运算，需要多次随机访问节点信息，而且图是静态的，无法感知新增边或节点的情况，再之如果图数据量过大时，每轮的迭代需要再超大规模的图上进行，效率较低。下面介绍如何在</a:t>
            </a:r>
            <a:r>
              <a:rPr lang="en-US" altLang="zh-CN" sz="1200" kern="1200" dirty="0" smtClean="0">
                <a:solidFill>
                  <a:schemeClr val="tx1"/>
                </a:solidFill>
                <a:effectLst/>
                <a:latin typeface="+mn-lt"/>
                <a:ea typeface="+mn-ea"/>
                <a:cs typeface="+mn-cs"/>
              </a:rPr>
              <a:t>2.3</a:t>
            </a:r>
            <a:r>
              <a:rPr lang="zh-CN" altLang="zh-CN" sz="1200" kern="1200" dirty="0" smtClean="0">
                <a:solidFill>
                  <a:schemeClr val="tx1"/>
                </a:solidFill>
                <a:effectLst/>
                <a:latin typeface="+mn-lt"/>
                <a:ea typeface="+mn-ea"/>
                <a:cs typeface="+mn-cs"/>
              </a:rPr>
              <a:t>节设计的基于状态更新的流图计算模型上实现</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由前文所知，基于状态更新的流图计算模型，有</a:t>
            </a:r>
            <a:r>
              <a:rPr lang="en-US" altLang="zh-CN" sz="1200" kern="1200" dirty="0" smtClean="0">
                <a:solidFill>
                  <a:schemeClr val="tx1"/>
                </a:solidFill>
                <a:effectLst/>
                <a:latin typeface="+mn-lt"/>
                <a:ea typeface="+mn-ea"/>
                <a:cs typeface="+mn-cs"/>
              </a:rPr>
              <a:t>Stage, Event, Update</a:t>
            </a:r>
            <a:r>
              <a:rPr lang="zh-CN" altLang="zh-CN" sz="1200" kern="1200" dirty="0" smtClean="0">
                <a:solidFill>
                  <a:schemeClr val="tx1"/>
                </a:solidFill>
                <a:effectLst/>
                <a:latin typeface="+mn-lt"/>
                <a:ea typeface="+mn-ea"/>
                <a:cs typeface="+mn-cs"/>
              </a:rPr>
              <a:t>三个重要的概念。定义好这三个组件之后，就能够实现特定的算法。</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Triangle Count </a:t>
            </a:r>
          </a:p>
          <a:p>
            <a:r>
              <a:rPr lang="zh-CN" altLang="en-US" sz="1200" kern="1200" dirty="0" smtClean="0">
                <a:solidFill>
                  <a:schemeClr val="tx1"/>
                </a:solidFill>
                <a:effectLst/>
                <a:latin typeface="+mn-lt"/>
                <a:ea typeface="+mn-ea"/>
                <a:cs typeface="+mn-cs"/>
              </a:rPr>
              <a:t>单源点最短路径 </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p>
          <a:p>
            <a:r>
              <a:rPr lang="zh-CN" altLang="en-US" sz="1200" kern="1200" dirty="0" smtClean="0">
                <a:solidFill>
                  <a:schemeClr val="tx1"/>
                </a:solidFill>
                <a:effectLst/>
                <a:latin typeface="+mn-lt"/>
                <a:ea typeface="+mn-ea"/>
                <a:cs typeface="+mn-cs"/>
              </a:rPr>
              <a:t>节点的更新顺序和节点的最终状态无关</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dirty="0" smtClean="0"/>
              <a:t>图的概要</a:t>
            </a:r>
          </a:p>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33</a:t>
            </a:fld>
            <a:endParaRPr lang="zh-CN" altLang="en-US"/>
          </a:p>
        </p:txBody>
      </p:sp>
    </p:spTree>
    <p:extLst>
      <p:ext uri="{BB962C8B-B14F-4D97-AF65-F5344CB8AC3E}">
        <p14:creationId xmlns:p14="http://schemas.microsoft.com/office/powerpoint/2010/main" val="13866167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均为新顶点</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4-2(a)</a:t>
                </a:r>
                <a:r>
                  <a:rPr lang="zh-CN" altLang="zh-CN" sz="1200" kern="1200" dirty="0">
                    <a:solidFill>
                      <a:schemeClr val="tx1"/>
                    </a:solidFill>
                    <a:effectLst/>
                    <a:latin typeface="+mn-lt"/>
                    <a:ea typeface="+mn-ea"/>
                    <a:cs typeface="+mn-cs"/>
                  </a:rPr>
                  <a:t>所示，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为原图中不存在的新增加的顶点，对于这两个新增加的顶点，原图中的任何顶点都无法到达这两个顶点，因此这两个顶点的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值为无穷大。</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为新顶点，</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已经存在于系统中</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4-2(b)</a:t>
                </a:r>
                <a:r>
                  <a:rPr lang="zh-CN" altLang="zh-CN" sz="1200" kern="1200" dirty="0">
                    <a:solidFill>
                      <a:schemeClr val="tx1"/>
                    </a:solidFill>
                    <a:effectLst/>
                    <a:latin typeface="+mn-lt"/>
                    <a:ea typeface="+mn-ea"/>
                    <a:cs typeface="+mn-cs"/>
                  </a:rPr>
                  <a:t>所示，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为原图中已经存在的顶点，</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为原图中不存在的新增加的顶点，且有</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，此时，因为指向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的顶点集合没有变化，所以</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值不会发生改变；而又有</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，因此</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可由</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到达，所以</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值更新为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𝑑𝑖𝑠</m:t>
                        </m:r>
                      </m:e>
                      <m:sub>
                        <m:r>
                          <a:rPr lang="en-US" altLang="zh-CN" sz="1200" i="1" kern="1200">
                            <a:solidFill>
                              <a:schemeClr val="tx1"/>
                            </a:solidFill>
                            <a:effectLst/>
                            <a:latin typeface="Cambria Math" panose="02040503050406030204" pitchFamily="18" charset="0"/>
                            <a:ea typeface="+mn-ea"/>
                            <a:cs typeface="+mn-cs"/>
                          </a:rPr>
                          <m:t>𝑒</m:t>
                        </m:r>
                      </m:sub>
                    </m:sSub>
                  </m:oMath>
                </a14:m>
                <a:r>
                  <a:rPr lang="zh-CN" altLang="zh-CN" sz="1200" kern="1200" dirty="0">
                    <a:solidFill>
                      <a:schemeClr val="tx1"/>
                    </a:solidFill>
                    <a:effectLst/>
                    <a:latin typeface="+mn-lt"/>
                    <a:ea typeface="+mn-ea"/>
                    <a:cs typeface="+mn-cs"/>
                  </a:rPr>
                  <a:t>，其中</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sub>
                    </m:sSub>
                  </m:oMath>
                </a14:m>
                <a:r>
                  <a:rPr lang="zh-CN" altLang="zh-CN" sz="1200" kern="1200" dirty="0">
                    <a:solidFill>
                      <a:schemeClr val="tx1"/>
                    </a:solidFill>
                    <a:effectLst/>
                    <a:latin typeface="+mn-lt"/>
                    <a:ea typeface="+mn-ea"/>
                    <a:cs typeface="+mn-cs"/>
                  </a:rPr>
                  <a:t>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𝑑𝑖𝑠</m:t>
                        </m:r>
                      </m:e>
                      <m:sub>
                        <m:r>
                          <a:rPr lang="en-US" altLang="zh-CN" sz="1200" i="1" kern="1200">
                            <a:solidFill>
                              <a:schemeClr val="tx1"/>
                            </a:solidFill>
                            <a:effectLst/>
                            <a:latin typeface="Cambria Math" panose="02040503050406030204" pitchFamily="18" charset="0"/>
                            <a:ea typeface="+mn-ea"/>
                            <a:cs typeface="+mn-cs"/>
                          </a:rPr>
                          <m:t>𝑒</m:t>
                        </m:r>
                      </m:sub>
                    </m:sSub>
                  </m:oMath>
                </a14:m>
                <a:r>
                  <a:rPr lang="zh-CN" altLang="zh-CN" sz="1200" kern="1200" dirty="0">
                    <a:solidFill>
                      <a:schemeClr val="tx1"/>
                    </a:solidFill>
                    <a:effectLst/>
                    <a:latin typeface="+mn-lt"/>
                    <a:ea typeface="+mn-ea"/>
                    <a:cs typeface="+mn-cs"/>
                  </a:rPr>
                  <a:t>为边</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𝑒</m:t>
                    </m:r>
                  </m:oMath>
                </a14:m>
                <a:r>
                  <a:rPr lang="zh-CN" altLang="zh-CN" sz="1200" kern="1200" dirty="0">
                    <a:solidFill>
                      <a:schemeClr val="tx1"/>
                    </a:solidFill>
                    <a:effectLst/>
                    <a:latin typeface="+mn-lt"/>
                    <a:ea typeface="+mn-ea"/>
                    <a:cs typeface="+mn-cs"/>
                  </a:rPr>
                  <a:t>的权重。</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为新顶点，</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已经存在于系统中</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4-2(c)</a:t>
                </a:r>
                <a:r>
                  <a:rPr lang="zh-CN" altLang="zh-CN" sz="1200" kern="1200" dirty="0">
                    <a:solidFill>
                      <a:schemeClr val="tx1"/>
                    </a:solidFill>
                    <a:effectLst/>
                    <a:latin typeface="+mn-lt"/>
                    <a:ea typeface="+mn-ea"/>
                    <a:cs typeface="+mn-cs"/>
                  </a:rPr>
                  <a:t>所示，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为原图中已经存在的顶点，</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为原图中不存在的新增加的顶点，且有</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。此时，因为是</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，而</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又是新增加的顶点，那么没有任何顶点指向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，即</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是不可达的，则更新</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值为无穷大；而指向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的顶点，相比较原图的情况只增加了</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，又因为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值是无穷大，所以</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值不会发生变化。</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a:t>
                </a:r>
                <a:r>
                  <a:rPr lang="zh-CN"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均已经存在于系统中</a:t>
                </a:r>
              </a:p>
              <a:p>
                <a:r>
                  <a:rPr lang="zh-CN" altLang="zh-CN" sz="1200" kern="1200" dirty="0">
                    <a:solidFill>
                      <a:schemeClr val="tx1"/>
                    </a:solidFill>
                    <a:effectLst/>
                    <a:latin typeface="+mn-lt"/>
                    <a:ea typeface="+mn-ea"/>
                    <a:cs typeface="+mn-cs"/>
                  </a:rPr>
                  <a:t>①</a:t>
                </a:r>
                <a:r>
                  <a:rPr lang="en-US" altLang="zh-CN" sz="1200" kern="1200" dirty="0">
                    <a:solidFill>
                      <a:schemeClr val="tx1"/>
                    </a:solidFill>
                    <a:effectLst/>
                    <a:latin typeface="+mn-lt"/>
                    <a:ea typeface="+mn-ea"/>
                    <a:cs typeface="+mn-cs"/>
                  </a:rPr>
                  <a:t> ADD</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UPDATE</a:t>
                </a:r>
                <a:r>
                  <a:rPr lang="zh-CN" altLang="zh-CN" sz="1200" kern="1200" dirty="0">
                    <a:solidFill>
                      <a:schemeClr val="tx1"/>
                    </a:solidFill>
                    <a:effectLst/>
                    <a:latin typeface="+mn-lt"/>
                    <a:ea typeface="+mn-ea"/>
                    <a:cs typeface="+mn-cs"/>
                  </a:rPr>
                  <a:t>事件</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4-2(d)</a:t>
                </a:r>
                <a:r>
                  <a:rPr lang="zh-CN" altLang="zh-CN" sz="1200" kern="1200" dirty="0">
                    <a:solidFill>
                      <a:schemeClr val="tx1"/>
                    </a:solidFill>
                    <a:effectLst/>
                    <a:latin typeface="+mn-lt"/>
                    <a:ea typeface="+mn-ea"/>
                    <a:cs typeface="+mn-cs"/>
                  </a:rPr>
                  <a:t>所示，</a:t>
                </a:r>
                <a14:m>
                  <m:oMath xmlns:m="http://schemas.openxmlformats.org/officeDocument/2006/math">
                    <m:r>
                      <a:rPr lang="zh-CN" altLang="zh-CN" sz="1200" kern="1200">
                        <a:solidFill>
                          <a:schemeClr val="tx1"/>
                        </a:solidFill>
                        <a:effectLst/>
                        <a:latin typeface="Cambria Math" panose="02040503050406030204" pitchFamily="18" charset="0"/>
                        <a:ea typeface="+mn-ea"/>
                        <a:cs typeface="+mn-cs"/>
                      </a:rPr>
                      <m:t> </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均为原图中已经存在的顶点。因为是</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顶点，所以指向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顶点的集合没有改变，因此</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值也不会发生改变；而指向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的顶点集合中增加了</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，这使得可能存在一条更短的路径从</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，因此，</a:t>
                </a:r>
              </a:p>
              <a:p>
                <a:pPr latinLnBrk="1"/>
                <a14:m>
                  <m:oMathPara xmlns:m="http://schemas.openxmlformats.org/officeDocument/2006/math">
                    <m:oMathParaPr>
                      <m:jc m:val="centerGroup"/>
                    </m:oMathParaPr>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sub>
                      </m:sSub>
                      <m:r>
                        <a:rPr lang="en-US" altLang="zh-CN" sz="1200" i="1"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min</m:t>
                      </m:r>
                      <m:r>
                        <a:rPr lang="en-US" altLang="zh-CN" sz="1200"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𝑑𝑖𝑠</m:t>
                          </m:r>
                        </m:e>
                        <m:sub>
                          <m:r>
                            <a:rPr lang="en-US" altLang="zh-CN" sz="1200" i="1" kern="1200">
                              <a:solidFill>
                                <a:schemeClr val="tx1"/>
                              </a:solidFill>
                              <a:effectLst/>
                              <a:latin typeface="Cambria Math" panose="02040503050406030204" pitchFamily="18" charset="0"/>
                              <a:ea typeface="+mn-ea"/>
                              <a:cs typeface="+mn-cs"/>
                            </a:rPr>
                            <m:t>𝑒</m:t>
                          </m:r>
                        </m:sub>
                      </m:sSub>
                      <m:r>
                        <a:rPr lang="en-US" altLang="zh-CN" sz="1200"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sub>
                      </m:sSub>
                      <m:r>
                        <a:rPr lang="en-US" altLang="zh-CN" sz="1200" i="1" kern="1200">
                          <a:solidFill>
                            <a:schemeClr val="tx1"/>
                          </a:solidFill>
                          <a:effectLst/>
                          <a:latin typeface="Cambria Math" panose="02040503050406030204" pitchFamily="18" charset="0"/>
                          <a:ea typeface="+mn-ea"/>
                          <a:cs typeface="+mn-cs"/>
                        </a:rPr>
                        <m:t>)</m:t>
                      </m:r>
                    </m:oMath>
                  </m:oMathPara>
                </a14:m>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即取</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的原来的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值和从</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过来到达</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的值的最小值。如果</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值变小，则</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的后续顶点的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值可能因为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的变小而变小，因此当</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值变小时，需要将这种变化传播给</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所有指向的邻接点，同时，这些邻接点又可能继续将这种影响传播出去；而当</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的值没有发生改变时，说明从</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过来的路径不是最短路径，</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a:solidFill>
                      <a:schemeClr val="tx1"/>
                    </a:solidFill>
                    <a:effectLst/>
                    <a:latin typeface="+mn-lt"/>
                    <a:ea typeface="+mn-ea"/>
                    <a:cs typeface="+mn-cs"/>
                  </a:rPr>
                  <a:t>的值不受影响，其后续顶点的值也不会发生变化。当所有顶点的值不再发生变化时，图的状态更新完毕，算法运行结束。</a:t>
                </a: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均为新顶点</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4-2(a)</a:t>
                </a:r>
                <a:r>
                  <a:rPr lang="zh-CN" altLang="zh-CN" sz="1200" kern="1200" dirty="0">
                    <a:solidFill>
                      <a:schemeClr val="tx1"/>
                    </a:solidFill>
                    <a:effectLst/>
                    <a:latin typeface="+mn-lt"/>
                    <a:ea typeface="+mn-ea"/>
                    <a:cs typeface="+mn-cs"/>
                  </a:rPr>
                  <a:t>所示，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为原图中不存在的新增加的顶点，对于这两个新增加的顶点，原图中的任何顶点都无法到达这两个顶点，因此这两个顶点的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值为无穷大。</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为新顶点，</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已经存在于系统中</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4-2(b)</a:t>
                </a:r>
                <a:r>
                  <a:rPr lang="zh-CN" altLang="zh-CN" sz="1200" kern="1200" dirty="0">
                    <a:solidFill>
                      <a:schemeClr val="tx1"/>
                    </a:solidFill>
                    <a:effectLst/>
                    <a:latin typeface="+mn-lt"/>
                    <a:ea typeface="+mn-ea"/>
                    <a:cs typeface="+mn-cs"/>
                  </a:rPr>
                  <a:t>所示，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为原图中已经存在的顶点，</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为原图中不存在的新增加的顶点，且有</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，此时，因为指向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的顶点集合没有变化，所以</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值不会发生改变；而又有</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，因此</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可由</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到达，所以</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值更新为</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𝑑𝑖𝑠</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𝑒</a:t>
                </a:r>
                <a:r>
                  <a:rPr lang="zh-CN" altLang="zh-CN" sz="1200" kern="1200" dirty="0">
                    <a:solidFill>
                      <a:schemeClr val="tx1"/>
                    </a:solidFill>
                    <a:effectLst/>
                    <a:latin typeface="+mn-lt"/>
                    <a:ea typeface="+mn-ea"/>
                    <a:cs typeface="+mn-cs"/>
                  </a:rPr>
                  <a:t>，其中</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 </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𝑑𝑖𝑠</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𝑒</a:t>
                </a:r>
                <a:r>
                  <a:rPr lang="zh-CN" altLang="zh-CN" sz="1200" kern="1200" dirty="0">
                    <a:solidFill>
                      <a:schemeClr val="tx1"/>
                    </a:solidFill>
                    <a:effectLst/>
                    <a:latin typeface="+mn-lt"/>
                    <a:ea typeface="+mn-ea"/>
                    <a:cs typeface="+mn-cs"/>
                  </a:rPr>
                  <a:t>为边</a:t>
                </a:r>
                <a:r>
                  <a:rPr lang="en-US" altLang="zh-CN" sz="1200" i="0" kern="1200">
                    <a:solidFill>
                      <a:schemeClr val="tx1"/>
                    </a:solidFill>
                    <a:effectLst/>
                    <a:latin typeface="+mn-lt"/>
                    <a:ea typeface="+mn-ea"/>
                    <a:cs typeface="+mn-cs"/>
                  </a:rPr>
                  <a:t>𝑒</a:t>
                </a:r>
                <a:r>
                  <a:rPr lang="zh-CN" altLang="zh-CN" sz="1200" kern="1200" dirty="0">
                    <a:solidFill>
                      <a:schemeClr val="tx1"/>
                    </a:solidFill>
                    <a:effectLst/>
                    <a:latin typeface="+mn-lt"/>
                    <a:ea typeface="+mn-ea"/>
                    <a:cs typeface="+mn-cs"/>
                  </a:rPr>
                  <a:t>的权重。</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为新顶点，</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已经存在于系统中</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4-2(c)</a:t>
                </a:r>
                <a:r>
                  <a:rPr lang="zh-CN" altLang="zh-CN" sz="1200" kern="1200" dirty="0">
                    <a:solidFill>
                      <a:schemeClr val="tx1"/>
                    </a:solidFill>
                    <a:effectLst/>
                    <a:latin typeface="+mn-lt"/>
                    <a:ea typeface="+mn-ea"/>
                    <a:cs typeface="+mn-cs"/>
                  </a:rPr>
                  <a:t>所示，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为原图中已经存在的顶点，</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为原图中不存在的新增加的顶点，且有</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。此时，因为是</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，而</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又是新增加的顶点，那么没有任何顶点指向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，即</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是不可达的，则更新</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值为无穷大；而指向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的顶点，相比较原图的情况只增加了</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，又因为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值是无穷大，所以</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值不会发生变化。</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均已经存在于系统中</a:t>
                </a:r>
              </a:p>
              <a:p>
                <a:r>
                  <a:rPr lang="zh-CN" altLang="zh-CN" sz="1200" kern="1200" dirty="0">
                    <a:solidFill>
                      <a:schemeClr val="tx1"/>
                    </a:solidFill>
                    <a:effectLst/>
                    <a:latin typeface="+mn-lt"/>
                    <a:ea typeface="+mn-ea"/>
                    <a:cs typeface="+mn-cs"/>
                  </a:rPr>
                  <a:t>①</a:t>
                </a:r>
                <a:r>
                  <a:rPr lang="en-US" altLang="zh-CN" sz="1200" kern="1200" dirty="0">
                    <a:solidFill>
                      <a:schemeClr val="tx1"/>
                    </a:solidFill>
                    <a:effectLst/>
                    <a:latin typeface="+mn-lt"/>
                    <a:ea typeface="+mn-ea"/>
                    <a:cs typeface="+mn-cs"/>
                  </a:rPr>
                  <a:t> ADD</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UPDATE</a:t>
                </a:r>
                <a:r>
                  <a:rPr lang="zh-CN" altLang="zh-CN" sz="1200" kern="1200" dirty="0">
                    <a:solidFill>
                      <a:schemeClr val="tx1"/>
                    </a:solidFill>
                    <a:effectLst/>
                    <a:latin typeface="+mn-lt"/>
                    <a:ea typeface="+mn-ea"/>
                    <a:cs typeface="+mn-cs"/>
                  </a:rPr>
                  <a:t>事件</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4-2(d)</a:t>
                </a:r>
                <a:r>
                  <a:rPr lang="zh-CN" altLang="zh-CN" sz="1200" kern="1200" dirty="0">
                    <a:solidFill>
                      <a:schemeClr val="tx1"/>
                    </a:solidFill>
                    <a:effectLst/>
                    <a:latin typeface="+mn-lt"/>
                    <a:ea typeface="+mn-ea"/>
                    <a:cs typeface="+mn-cs"/>
                  </a:rPr>
                  <a:t>所示，</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均为原图中已经存在的顶点。因为是</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顶点，所以指向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顶点的集合没有改变，因此</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值也不会发生改变；而指向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的顶点集合中增加了</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，这使得可能存在一条更短的路径从</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，因此，</a:t>
                </a:r>
              </a:p>
              <a:p>
                <a:pPr latinLnBrk="1"/>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=min⁡(</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𝑑𝑖𝑠</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𝑒,</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即取</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的原来的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值和从</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过来到达</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的值的最小值。如果</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值变小，则</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的后续顶点的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值可能因为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的变小而变小，因此当</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值变小时，需要将这种变化传播给</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所有指向的邻接点，同时，这些邻接点又可能继续将这种影响传播出去；而当</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的值没有发生改变时，说明从</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过来的路径不是最短路径，</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a:solidFill>
                      <a:schemeClr val="tx1"/>
                    </a:solidFill>
                    <a:effectLst/>
                    <a:latin typeface="+mn-lt"/>
                    <a:ea typeface="+mn-ea"/>
                    <a:cs typeface="+mn-cs"/>
                  </a:rPr>
                  <a:t>的值不受影响，其后续顶点的值也不会发生变化。当所有顶点的值不再发生变化时，图的状态更新完毕，算法运行结束。</a:t>
                </a:r>
              </a:p>
              <a:p>
                <a:endParaRPr lang="zh-CN" altLang="en-US" dirty="0"/>
              </a:p>
            </p:txBody>
          </p:sp>
        </mc:Fallback>
      </mc:AlternateContent>
      <p:sp>
        <p:nvSpPr>
          <p:cNvPr id="4" name="灯片编号占位符 3"/>
          <p:cNvSpPr>
            <a:spLocks noGrp="1"/>
          </p:cNvSpPr>
          <p:nvPr>
            <p:ph type="sldNum" sz="quarter" idx="10"/>
          </p:nvPr>
        </p:nvSpPr>
        <p:spPr/>
        <p:txBody>
          <a:bodyPr/>
          <a:lstStyle/>
          <a:p>
            <a:fld id="{F0C3C563-C797-4C8B-8F0E-EEACFB564611}" type="slidenum">
              <a:rPr lang="zh-CN" altLang="en-US" smtClean="0"/>
              <a:t>34</a:t>
            </a:fld>
            <a:endParaRPr lang="zh-CN" altLang="en-US"/>
          </a:p>
        </p:txBody>
      </p:sp>
    </p:spTree>
    <p:extLst>
      <p:ext uri="{BB962C8B-B14F-4D97-AF65-F5344CB8AC3E}">
        <p14:creationId xmlns:p14="http://schemas.microsoft.com/office/powerpoint/2010/main" val="393160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首先我们看这张图，它显示了整个图计算中的关键技术，包括应用、算法、模型、系统和底层细节这五个层面。</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应用层是面向具体场景或需求的，是实际问题的通用解决方案。</a:t>
            </a:r>
            <a:endParaRPr lang="en-US" altLang="zh-CN" sz="1200" b="0" i="0" kern="1200" dirty="0" smtClean="0">
              <a:solidFill>
                <a:schemeClr val="tx1"/>
              </a:solidFill>
              <a:effectLst/>
              <a:latin typeface="+mn-lt"/>
              <a:ea typeface="+mn-ea"/>
              <a:cs typeface="+mn-cs"/>
            </a:endParaRPr>
          </a:p>
          <a:p>
            <a:r>
              <a:rPr lang="zh-CN" altLang="en-US" dirty="0" smtClean="0"/>
              <a:t>社交分析中，我们希望通过图计算快速分析整个社交网络的全局特征，他们呈现怎样的聚合规律，大家的紧密度怎样，等等；</a:t>
            </a:r>
            <a:endParaRPr lang="en-US" altLang="zh-CN" dirty="0" smtClean="0"/>
          </a:p>
          <a:p>
            <a:r>
              <a:rPr lang="zh-CN" altLang="en-US" dirty="0" smtClean="0"/>
              <a:t>商品推荐中，可以根据用户对商品的浏览记录，购买记录，或者同类用户之间的信息，合理的进行推荐；</a:t>
            </a:r>
            <a:endParaRPr lang="en-US" altLang="zh-CN" dirty="0" smtClean="0"/>
          </a:p>
          <a:p>
            <a:r>
              <a:rPr lang="zh-CN" altLang="en-US" dirty="0" smtClean="0"/>
              <a:t>舆论监测可以帮助我们快速找到现在的焦点话题，全面掌握话题动态。</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这些应用有些是离线的，如社交分析；</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有的是在线的，如欺诈检测和舆论监测，希望能够快速向用户反馈结果。针对这两类问题，现有两种处理模型：批处理模型和流处理模型。</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a:t>
            </a:fld>
            <a:endParaRPr lang="zh-CN" altLang="en-US"/>
          </a:p>
        </p:txBody>
      </p:sp>
    </p:spTree>
    <p:extLst>
      <p:ext uri="{BB962C8B-B14F-4D97-AF65-F5344CB8AC3E}">
        <p14:creationId xmlns:p14="http://schemas.microsoft.com/office/powerpoint/2010/main" val="3806520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lvl="0"/>
            <a:r>
              <a:rPr lang="zh-CN" altLang="zh-CN" sz="1200" kern="1200" dirty="0" smtClean="0">
                <a:solidFill>
                  <a:schemeClr val="tx1"/>
                </a:solidFill>
                <a:effectLst/>
                <a:latin typeface="+mn-lt"/>
                <a:ea typeface="+mn-ea"/>
                <a:cs typeface="+mn-cs"/>
              </a:rPr>
              <a:t>摄入层：</a:t>
            </a:r>
            <a:r>
              <a:rPr lang="en-US" altLang="zh-CN" sz="1200" kern="1200" dirty="0" smtClean="0">
                <a:solidFill>
                  <a:schemeClr val="tx1"/>
                </a:solidFill>
                <a:effectLst/>
                <a:latin typeface="+mn-lt"/>
                <a:ea typeface="+mn-ea"/>
                <a:cs typeface="+mn-cs"/>
              </a:rPr>
              <a:t>GraphFlow</a:t>
            </a:r>
            <a:r>
              <a:rPr lang="zh-CN" altLang="zh-CN" sz="1200" kern="1200" dirty="0" smtClean="0">
                <a:solidFill>
                  <a:schemeClr val="tx1"/>
                </a:solidFill>
                <a:effectLst/>
                <a:latin typeface="+mn-lt"/>
                <a:ea typeface="+mn-ea"/>
                <a:cs typeface="+mn-cs"/>
              </a:rPr>
              <a:t>系统的输入，图数据以流的形式流入到系统的各个计算节点中。这些图数据可以以文件的形式存储，也可以存储在如</a:t>
            </a:r>
            <a:r>
              <a:rPr lang="en-US" altLang="zh-CN" sz="1200" kern="1200" dirty="0" smtClean="0">
                <a:solidFill>
                  <a:schemeClr val="tx1"/>
                </a:solidFill>
                <a:effectLst/>
                <a:latin typeface="+mn-lt"/>
                <a:ea typeface="+mn-ea"/>
                <a:cs typeface="+mn-cs"/>
              </a:rPr>
              <a:t>Kafka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HBase</a:t>
            </a:r>
            <a:r>
              <a:rPr lang="zh-CN" altLang="zh-CN" sz="1200" kern="1200" dirty="0" smtClean="0">
                <a:solidFill>
                  <a:schemeClr val="tx1"/>
                </a:solidFill>
                <a:effectLst/>
                <a:latin typeface="+mn-lt"/>
                <a:ea typeface="+mn-ea"/>
                <a:cs typeface="+mn-cs"/>
              </a:rPr>
              <a:t>等其它分布式系统中。</a:t>
            </a:r>
            <a:r>
              <a:rPr lang="en-US" altLang="zh-CN" sz="1200" kern="1200" dirty="0" smtClean="0">
                <a:solidFill>
                  <a:schemeClr val="tx1"/>
                </a:solidFill>
                <a:effectLst/>
                <a:latin typeface="+mn-lt"/>
                <a:ea typeface="+mn-ea"/>
                <a:cs typeface="+mn-cs"/>
              </a:rPr>
              <a:t>GraphFlow</a:t>
            </a:r>
            <a:r>
              <a:rPr lang="zh-CN" altLang="zh-CN" sz="1200" kern="1200" dirty="0" smtClean="0">
                <a:solidFill>
                  <a:schemeClr val="tx1"/>
                </a:solidFill>
                <a:effectLst/>
                <a:latin typeface="+mn-lt"/>
                <a:ea typeface="+mn-ea"/>
                <a:cs typeface="+mn-cs"/>
              </a:rPr>
              <a:t>系统提供了接口，能够很好的将这些数据源对接到系统。</a:t>
            </a:r>
          </a:p>
          <a:p>
            <a:pPr lvl="0"/>
            <a:r>
              <a:rPr lang="zh-CN" altLang="zh-CN" sz="1200" kern="1200" dirty="0" smtClean="0">
                <a:solidFill>
                  <a:schemeClr val="tx1"/>
                </a:solidFill>
                <a:effectLst/>
                <a:latin typeface="+mn-lt"/>
                <a:ea typeface="+mn-ea"/>
                <a:cs typeface="+mn-cs"/>
              </a:rPr>
              <a:t>计算层：</a:t>
            </a:r>
            <a:r>
              <a:rPr lang="en-US" altLang="zh-CN" sz="1200" kern="1200" dirty="0" smtClean="0">
                <a:solidFill>
                  <a:schemeClr val="tx1"/>
                </a:solidFill>
                <a:effectLst/>
                <a:latin typeface="+mn-lt"/>
                <a:ea typeface="+mn-ea"/>
                <a:cs typeface="+mn-cs"/>
              </a:rPr>
              <a:t>GraphFlow</a:t>
            </a:r>
            <a:r>
              <a:rPr lang="zh-CN" altLang="zh-CN" sz="1200" kern="1200" dirty="0" smtClean="0">
                <a:solidFill>
                  <a:schemeClr val="tx1"/>
                </a:solidFill>
                <a:effectLst/>
                <a:latin typeface="+mn-lt"/>
                <a:ea typeface="+mn-ea"/>
                <a:cs typeface="+mn-cs"/>
              </a:rPr>
              <a:t>系统的核心层。摄入层提供的数据将分配到各个计算节点， 计算节点可以访问存储层中的图状态，并且根据图的状态和当前接收的事件来触发图状态的更新，并且将这种更新同步到存储节点中，以便其它计算节点能够立刻使用。</a:t>
            </a:r>
          </a:p>
          <a:p>
            <a:pPr lvl="0"/>
            <a:r>
              <a:rPr lang="zh-CN" altLang="zh-CN" sz="1200" kern="1200" dirty="0" smtClean="0">
                <a:solidFill>
                  <a:schemeClr val="tx1"/>
                </a:solidFill>
                <a:effectLst/>
                <a:latin typeface="+mn-lt"/>
                <a:ea typeface="+mn-ea"/>
                <a:cs typeface="+mn-cs"/>
              </a:rPr>
              <a:t>存储层：负责整个系统的状态的存储。该层采用分布式存储架构，系统内的状态分散到各个存储节点上进行存储和备份，同时还提供了持久化接口，也可以将这些状态异步备份到永久性介质上，进一步提高系统的可靠性。由前文可知，状态是从用户的视角进行定义的，直接反应了用户关心的数据，所以在同一时刻，系统可能存在多种不同类型的状态，这些状态对系统内部可以由计算节点直接访问，对系统外部也可以由用户根据访问节点，实时访问中间计算结果。在本层我们利用开源产品内存数据网格</a:t>
            </a:r>
            <a:r>
              <a:rPr lang="en-US" altLang="zh-CN" sz="1200" kern="1200" dirty="0" smtClean="0">
                <a:solidFill>
                  <a:schemeClr val="tx1"/>
                </a:solidFill>
                <a:effectLst/>
                <a:latin typeface="+mn-lt"/>
                <a:ea typeface="+mn-ea"/>
                <a:cs typeface="+mn-cs"/>
              </a:rPr>
              <a:t>Hazelcast [46]</a:t>
            </a:r>
            <a:r>
              <a:rPr lang="zh-CN" altLang="zh-CN" sz="1200" kern="1200" dirty="0" smtClean="0">
                <a:solidFill>
                  <a:schemeClr val="tx1"/>
                </a:solidFill>
                <a:effectLst/>
                <a:latin typeface="+mn-lt"/>
                <a:ea typeface="+mn-ea"/>
                <a:cs typeface="+mn-cs"/>
              </a:rPr>
              <a:t>来作为存储层，存储图的状态信息。</a:t>
            </a:r>
          </a:p>
          <a:p>
            <a:pPr lvl="0"/>
            <a:r>
              <a:rPr lang="zh-CN" altLang="zh-CN" sz="1200" kern="1200" dirty="0" smtClean="0">
                <a:solidFill>
                  <a:schemeClr val="tx1"/>
                </a:solidFill>
                <a:effectLst/>
                <a:latin typeface="+mn-lt"/>
                <a:ea typeface="+mn-ea"/>
                <a:cs typeface="+mn-cs"/>
              </a:rPr>
              <a:t>访问层：向最终用户提供接口，允许用户在任意时刻访问图的状态。在本层我们使用</a:t>
            </a:r>
            <a:r>
              <a:rPr lang="en-US" altLang="zh-CN" sz="1200" kern="1200" dirty="0" smtClean="0">
                <a:solidFill>
                  <a:schemeClr val="tx1"/>
                </a:solidFill>
                <a:effectLst/>
                <a:latin typeface="+mn-lt"/>
                <a:ea typeface="+mn-ea"/>
                <a:cs typeface="+mn-cs"/>
              </a:rPr>
              <a:t>RESTful</a:t>
            </a:r>
            <a:r>
              <a:rPr lang="zh-CN" altLang="zh-CN" sz="1200" kern="1200" dirty="0" smtClean="0">
                <a:solidFill>
                  <a:schemeClr val="tx1"/>
                </a:solidFill>
                <a:effectLst/>
                <a:latin typeface="+mn-lt"/>
                <a:ea typeface="+mn-ea"/>
                <a:cs typeface="+mn-cs"/>
              </a:rPr>
              <a:t>规范来设计数据的访问规则，利用</a:t>
            </a:r>
            <a:r>
              <a:rPr lang="en-US" altLang="zh-CN" sz="1200" kern="1200" dirty="0" smtClean="0">
                <a:solidFill>
                  <a:schemeClr val="tx1"/>
                </a:solidFill>
                <a:effectLst/>
                <a:latin typeface="+mn-lt"/>
                <a:ea typeface="+mn-ea"/>
                <a:cs typeface="+mn-cs"/>
              </a:rPr>
              <a:t>Jetty</a:t>
            </a:r>
            <a:r>
              <a:rPr lang="zh-CN" altLang="zh-CN" sz="1200" kern="1200" dirty="0" smtClean="0">
                <a:solidFill>
                  <a:schemeClr val="tx1"/>
                </a:solidFill>
                <a:effectLst/>
                <a:latin typeface="+mn-lt"/>
                <a:ea typeface="+mn-ea"/>
                <a:cs typeface="+mn-cs"/>
              </a:rPr>
              <a:t>作为内嵌的服务器，向用户提供数据访问能力。</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注意添加引用</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35</a:t>
            </a:fld>
            <a:endParaRPr lang="zh-CN" altLang="en-US"/>
          </a:p>
        </p:txBody>
      </p:sp>
    </p:spTree>
    <p:extLst>
      <p:ext uri="{BB962C8B-B14F-4D97-AF65-F5344CB8AC3E}">
        <p14:creationId xmlns:p14="http://schemas.microsoft.com/office/powerpoint/2010/main" val="4727133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36</a:t>
            </a:fld>
            <a:endParaRPr lang="zh-CN" altLang="en-US"/>
          </a:p>
        </p:txBody>
      </p:sp>
    </p:spTree>
    <p:extLst>
      <p:ext uri="{BB962C8B-B14F-4D97-AF65-F5344CB8AC3E}">
        <p14:creationId xmlns:p14="http://schemas.microsoft.com/office/powerpoint/2010/main" val="3655714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定义完这三个算法的准准确率计算公式后，我们在</a:t>
            </a:r>
            <a:r>
              <a:rPr lang="en-US" altLang="zh-CN" sz="1200" kern="1200" dirty="0" smtClean="0">
                <a:solidFill>
                  <a:schemeClr val="tx1"/>
                </a:solidFill>
                <a:effectLst/>
                <a:latin typeface="+mn-lt"/>
                <a:ea typeface="+mn-ea"/>
                <a:cs typeface="+mn-cs"/>
              </a:rPr>
              <a:t>D1-D10</a:t>
            </a:r>
            <a:r>
              <a:rPr lang="zh-CN" altLang="zh-CN" sz="1200" kern="1200" dirty="0" smtClean="0">
                <a:solidFill>
                  <a:schemeClr val="tx1"/>
                </a:solidFill>
                <a:effectLst/>
                <a:latin typeface="+mn-lt"/>
                <a:ea typeface="+mn-ea"/>
                <a:cs typeface="+mn-cs"/>
              </a:rPr>
              <a:t>数据集上分别进行测试，同时为了考虑不同并发度对计算结果准确性的影响，我们分别测试了这三个算法在计算节点总数为</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下的准确率</a:t>
            </a:r>
            <a:r>
              <a:rPr lang="en-US"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37</a:t>
            </a:fld>
            <a:endParaRPr lang="zh-CN" altLang="en-US"/>
          </a:p>
        </p:txBody>
      </p:sp>
    </p:spTree>
    <p:extLst>
      <p:ext uri="{BB962C8B-B14F-4D97-AF65-F5344CB8AC3E}">
        <p14:creationId xmlns:p14="http://schemas.microsoft.com/office/powerpoint/2010/main" val="14631617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从算法的</a:t>
            </a:r>
            <a:r>
              <a:rPr lang="en-US" altLang="zh-CN" sz="1200" kern="1200" dirty="0" smtClean="0">
                <a:solidFill>
                  <a:schemeClr val="tx1"/>
                </a:solidFill>
                <a:effectLst/>
                <a:latin typeface="+mn-lt"/>
                <a:ea typeface="+mn-ea"/>
                <a:cs typeface="+mn-cs"/>
              </a:rPr>
              <a:t>CDF</a:t>
            </a:r>
            <a:r>
              <a:rPr lang="zh-CN" altLang="zh-CN" sz="1200" kern="1200" dirty="0" smtClean="0">
                <a:solidFill>
                  <a:schemeClr val="tx1"/>
                </a:solidFill>
                <a:effectLst/>
                <a:latin typeface="+mn-lt"/>
                <a:ea typeface="+mn-ea"/>
                <a:cs typeface="+mn-cs"/>
              </a:rPr>
              <a:t>图来看，这四个算法的</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的请求都能够在</a:t>
            </a:r>
            <a:r>
              <a:rPr lang="en-US" altLang="zh-CN" sz="1200" kern="1200" dirty="0" smtClean="0">
                <a:solidFill>
                  <a:schemeClr val="tx1"/>
                </a:solidFill>
                <a:effectLst/>
                <a:latin typeface="+mn-lt"/>
                <a:ea typeface="+mn-ea"/>
                <a:cs typeface="+mn-cs"/>
              </a:rPr>
              <a:t>12ms</a:t>
            </a:r>
            <a:r>
              <a:rPr lang="zh-CN" altLang="zh-CN" sz="1200" kern="1200" dirty="0" smtClean="0">
                <a:solidFill>
                  <a:schemeClr val="tx1"/>
                </a:solidFill>
                <a:effectLst/>
                <a:latin typeface="+mn-lt"/>
                <a:ea typeface="+mn-ea"/>
                <a:cs typeface="+mn-cs"/>
              </a:rPr>
              <a:t>内立即得到响应，符合实时性的要求；从算法的实时性分布图来看，不同算法的响应时间略有不同，但整体的响应时间分布符合长尾效应：（</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算法的平均响应时间最短，超过一半的更新请求都能够在</a:t>
            </a:r>
            <a:r>
              <a:rPr lang="en-US" altLang="zh-CN" sz="1200" kern="1200" dirty="0" smtClean="0">
                <a:solidFill>
                  <a:schemeClr val="tx1"/>
                </a:solidFill>
                <a:effectLst/>
                <a:latin typeface="+mn-lt"/>
                <a:ea typeface="+mn-ea"/>
                <a:cs typeface="+mn-cs"/>
              </a:rPr>
              <a:t>1ms</a:t>
            </a:r>
            <a:r>
              <a:rPr lang="zh-CN" altLang="zh-CN" sz="1200" kern="1200" dirty="0" smtClean="0">
                <a:solidFill>
                  <a:schemeClr val="tx1"/>
                </a:solidFill>
                <a:effectLst/>
                <a:latin typeface="+mn-lt"/>
                <a:ea typeface="+mn-ea"/>
                <a:cs typeface="+mn-cs"/>
              </a:rPr>
              <a:t>的时间内得到响应；（</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算法和</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算法的平均响应时间比</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算法要长，而且大部分请求的响应时间都集中在</a:t>
            </a:r>
            <a:r>
              <a:rPr lang="en-US" altLang="zh-CN" sz="1200" kern="1200" dirty="0" smtClean="0">
                <a:solidFill>
                  <a:schemeClr val="tx1"/>
                </a:solidFill>
                <a:effectLst/>
                <a:latin typeface="+mn-lt"/>
                <a:ea typeface="+mn-ea"/>
                <a:cs typeface="+mn-cs"/>
              </a:rPr>
              <a:t>2ms</a:t>
            </a:r>
            <a:r>
              <a:rPr lang="zh-CN" altLang="zh-CN"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4ms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算法的平均响应时间最长，但</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的请求都能够在</a:t>
            </a:r>
            <a:r>
              <a:rPr lang="en-US" altLang="zh-CN" sz="1200" kern="1200" dirty="0" smtClean="0">
                <a:solidFill>
                  <a:schemeClr val="tx1"/>
                </a:solidFill>
                <a:effectLst/>
                <a:latin typeface="+mn-lt"/>
                <a:ea typeface="+mn-ea"/>
                <a:cs typeface="+mn-cs"/>
              </a:rPr>
              <a:t>12ms</a:t>
            </a:r>
            <a:r>
              <a:rPr lang="zh-CN" altLang="zh-CN" sz="1200" kern="1200" dirty="0" smtClean="0">
                <a:solidFill>
                  <a:schemeClr val="tx1"/>
                </a:solidFill>
                <a:effectLst/>
                <a:latin typeface="+mn-lt"/>
                <a:ea typeface="+mn-ea"/>
                <a:cs typeface="+mn-cs"/>
              </a:rPr>
              <a:t>内得到响应，而请求的响应时间大部分都集中在</a:t>
            </a:r>
            <a:r>
              <a:rPr lang="en-US" altLang="zh-CN" sz="1200" kern="1200" dirty="0" smtClean="0">
                <a:solidFill>
                  <a:schemeClr val="tx1"/>
                </a:solidFill>
                <a:effectLst/>
                <a:latin typeface="+mn-lt"/>
                <a:ea typeface="+mn-ea"/>
                <a:cs typeface="+mn-cs"/>
              </a:rPr>
              <a:t>4ms-8ms</a:t>
            </a:r>
            <a:r>
              <a:rPr lang="zh-CN" altLang="zh-CN" sz="1200" kern="1200" dirty="0" smtClean="0">
                <a:solidFill>
                  <a:schemeClr val="tx1"/>
                </a:solidFill>
                <a:effectLst/>
                <a:latin typeface="+mn-lt"/>
                <a:ea typeface="+mn-ea"/>
                <a:cs typeface="+mn-cs"/>
              </a:rPr>
              <a:t>之间。</a:t>
            </a:r>
          </a:p>
          <a:p>
            <a:r>
              <a:rPr lang="zh-CN" altLang="zh-CN" sz="1200" kern="1200" dirty="0" smtClean="0">
                <a:solidFill>
                  <a:schemeClr val="tx1"/>
                </a:solidFill>
                <a:effectLst/>
                <a:latin typeface="+mn-lt"/>
                <a:ea typeface="+mn-ea"/>
                <a:cs typeface="+mn-cs"/>
              </a:rPr>
              <a:t>不同算法的更新代价之所以不同，是因为不同算法所影响的顶点的数目不同。如对于</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算法，每次到达的边数据只会影响这条边的源顶点和目标顶点，而且这种影响不会传播给其它的顶点，所以响应时间最短；对于</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算法，它不仅影响这条边的两个顶点，还会影响这两个顶点的所有公共邻接点；对于</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算法，它会以源顶点为中心，将这种影响按照往外扩散的路径将影响传播开来；而对于</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在极端情况下它可能影响到整个连通子图，所以响应时间最长。因此，增量数据对不同算法所带来的更新的影响范围是不同的，这种不同直观反映在了更新请求的响应时间。此外，我们还发现尽管不同算法的响应时间不同，但其分布符合长尾效应。这是因为自然状态下的图数据分布是符合</a:t>
            </a:r>
            <a:r>
              <a:rPr lang="en-US" altLang="zh-CN" sz="1200" kern="1200" dirty="0" smtClean="0">
                <a:solidFill>
                  <a:schemeClr val="tx1"/>
                </a:solidFill>
                <a:effectLst/>
                <a:latin typeface="+mn-lt"/>
                <a:ea typeface="+mn-ea"/>
                <a:cs typeface="+mn-cs"/>
              </a:rPr>
              <a:t>power-law</a:t>
            </a:r>
            <a:r>
              <a:rPr lang="zh-CN" altLang="zh-CN" sz="1200" kern="1200" dirty="0" smtClean="0">
                <a:solidFill>
                  <a:schemeClr val="tx1"/>
                </a:solidFill>
                <a:effectLst/>
                <a:latin typeface="+mn-lt"/>
                <a:ea typeface="+mn-ea"/>
                <a:cs typeface="+mn-cs"/>
              </a:rPr>
              <a:t>规则的，而符合</a:t>
            </a:r>
            <a:r>
              <a:rPr lang="en-US" altLang="zh-CN" sz="1200" kern="1200" dirty="0" smtClean="0">
                <a:solidFill>
                  <a:schemeClr val="tx1"/>
                </a:solidFill>
                <a:effectLst/>
                <a:latin typeface="+mn-lt"/>
                <a:ea typeface="+mn-ea"/>
                <a:cs typeface="+mn-cs"/>
              </a:rPr>
              <a:t>power-law</a:t>
            </a:r>
            <a:r>
              <a:rPr lang="zh-CN" altLang="zh-CN" sz="1200" kern="1200" dirty="0" smtClean="0">
                <a:solidFill>
                  <a:schemeClr val="tx1"/>
                </a:solidFill>
                <a:effectLst/>
                <a:latin typeface="+mn-lt"/>
                <a:ea typeface="+mn-ea"/>
                <a:cs typeface="+mn-cs"/>
              </a:rPr>
              <a:t>规则的图的顶点分布即为长尾分布。这也使得有极少数的顶点拥有大量的邻接点，它们的更新代价很高，而大部分顶点的邻接点都很少，所以更新的很快，因此大多数顶点的响应时间都很短，只有极少数顶点的响应时间很长。</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38</a:t>
            </a:fld>
            <a:endParaRPr lang="zh-CN" altLang="en-US"/>
          </a:p>
        </p:txBody>
      </p:sp>
    </p:spTree>
    <p:extLst>
      <p:ext uri="{BB962C8B-B14F-4D97-AF65-F5344CB8AC3E}">
        <p14:creationId xmlns:p14="http://schemas.microsoft.com/office/powerpoint/2010/main" val="380266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39</a:t>
            </a:fld>
            <a:endParaRPr lang="zh-CN" altLang="en-US"/>
          </a:p>
        </p:txBody>
      </p:sp>
    </p:spTree>
    <p:extLst>
      <p:ext uri="{BB962C8B-B14F-4D97-AF65-F5344CB8AC3E}">
        <p14:creationId xmlns:p14="http://schemas.microsoft.com/office/powerpoint/2010/main" val="27975802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由图</a:t>
            </a:r>
            <a:r>
              <a:rPr lang="en-US" altLang="zh-CN" sz="1200" kern="1200" dirty="0" smtClean="0">
                <a:solidFill>
                  <a:schemeClr val="tx1"/>
                </a:solidFill>
                <a:effectLst/>
                <a:latin typeface="+mn-lt"/>
                <a:ea typeface="+mn-ea"/>
                <a:cs typeface="+mn-cs"/>
              </a:rPr>
              <a:t>6-8</a:t>
            </a:r>
            <a:r>
              <a:rPr lang="zh-CN" altLang="zh-CN" sz="1200" kern="1200" dirty="0" smtClean="0">
                <a:solidFill>
                  <a:schemeClr val="tx1"/>
                </a:solidFill>
                <a:effectLst/>
                <a:latin typeface="+mn-lt"/>
                <a:ea typeface="+mn-ea"/>
                <a:cs typeface="+mn-cs"/>
              </a:rPr>
              <a:t>可以看出，这四个算法的更新冲突概率都在</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以下，每个算法的更新冲突概率略有不同。整体上来看，</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算法更新冲突概率最大，这是因为</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算法每次更新时，会以新增的边的两个顶点为中心向外传播，可能会影响整个连通子图内的所有顶点，所以更新冲突概率最大；而</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算法是按照以新增边的源顶点为中心，沿着某条路径往外传播，而且有可能传播到某个顶点就结束（当新增的这条边不能使得其它邻接点的</a:t>
            </a:r>
            <a:r>
              <a:rPr lang="en-US" altLang="zh-CN" sz="1200" kern="1200" dirty="0" smtClean="0">
                <a:solidFill>
                  <a:schemeClr val="tx1"/>
                </a:solidFill>
                <a:effectLst/>
                <a:latin typeface="+mn-lt"/>
                <a:ea typeface="+mn-ea"/>
                <a:cs typeface="+mn-cs"/>
              </a:rPr>
              <a:t>SP</a:t>
            </a:r>
            <a:r>
              <a:rPr lang="zh-CN" altLang="zh-CN" sz="1200" kern="1200" dirty="0" smtClean="0">
                <a:solidFill>
                  <a:schemeClr val="tx1"/>
                </a:solidFill>
                <a:effectLst/>
                <a:latin typeface="+mn-lt"/>
                <a:ea typeface="+mn-ea"/>
                <a:cs typeface="+mn-cs"/>
              </a:rPr>
              <a:t>值减小时传播结束），因此传播的影响范围没有</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算法大，所以更新冲突的概率相比</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算法会小很多，</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算法只会影响新增边的两个顶点的所有公共邻接点，影响范围更小，更新冲突的概率就更小，至于</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按照影响范围来看应该是最小的，但是由于本实验的人为设计，即将顶点编号相近的边尽量安排在不同的计算节点上，这将导致多个计算节点同时争取更新同一个顶点的状态，所以更新冲突的概率也比较高，如果在自然分发的情况下，因为</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算法的更新只会影响到新增这条边的两个顶点，影响范围最小，所以更新冲突概率是最小的。</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40</a:t>
            </a:fld>
            <a:endParaRPr lang="zh-CN" altLang="en-US"/>
          </a:p>
        </p:txBody>
      </p:sp>
    </p:spTree>
    <p:extLst>
      <p:ext uri="{BB962C8B-B14F-4D97-AF65-F5344CB8AC3E}">
        <p14:creationId xmlns:p14="http://schemas.microsoft.com/office/powerpoint/2010/main" val="14926909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由图</a:t>
            </a:r>
            <a:r>
              <a:rPr lang="en-US" altLang="zh-CN" sz="1200" kern="1200" dirty="0" smtClean="0">
                <a:solidFill>
                  <a:schemeClr val="tx1"/>
                </a:solidFill>
                <a:effectLst/>
                <a:latin typeface="+mn-lt"/>
                <a:ea typeface="+mn-ea"/>
                <a:cs typeface="+mn-cs"/>
              </a:rPr>
              <a:t>6-8</a:t>
            </a:r>
            <a:r>
              <a:rPr lang="zh-CN" altLang="zh-CN" sz="1200" kern="1200" dirty="0" smtClean="0">
                <a:solidFill>
                  <a:schemeClr val="tx1"/>
                </a:solidFill>
                <a:effectLst/>
                <a:latin typeface="+mn-lt"/>
                <a:ea typeface="+mn-ea"/>
                <a:cs typeface="+mn-cs"/>
              </a:rPr>
              <a:t>可以看出，这四个算法的更新冲突概率都在</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以下，每个算法的更新冲突概率略有不同。整体上来看，</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算法更新冲突概率最大，这是因为</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算法每次更新时，会以新增的边的两个顶点为中心向外传播，可能会影响整个连通子图内的所有顶点，所以更新冲突概率最大；而</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算法是按照以新增边的源顶点为中心，沿着某条路径往外传播，而且有可能传播到某个顶点就结束（当新增的这条边不能使得其它邻接点的</a:t>
            </a:r>
            <a:r>
              <a:rPr lang="en-US" altLang="zh-CN" sz="1200" kern="1200" dirty="0" smtClean="0">
                <a:solidFill>
                  <a:schemeClr val="tx1"/>
                </a:solidFill>
                <a:effectLst/>
                <a:latin typeface="+mn-lt"/>
                <a:ea typeface="+mn-ea"/>
                <a:cs typeface="+mn-cs"/>
              </a:rPr>
              <a:t>SP</a:t>
            </a:r>
            <a:r>
              <a:rPr lang="zh-CN" altLang="zh-CN" sz="1200" kern="1200" dirty="0" smtClean="0">
                <a:solidFill>
                  <a:schemeClr val="tx1"/>
                </a:solidFill>
                <a:effectLst/>
                <a:latin typeface="+mn-lt"/>
                <a:ea typeface="+mn-ea"/>
                <a:cs typeface="+mn-cs"/>
              </a:rPr>
              <a:t>值减小时传播结束），因此传播的影响范围没有</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算法大，所以更新冲突的概率相比</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算法会小很多，</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算法只会影响新增边的两个顶点的所有公共邻接点，影响范围更小，更新冲突的概率就更小，至于</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按照影响范围来看应该是最小的，但是由于本实验的人为设计，即将顶点编号相近的边尽量安排在不同的计算节点上，这将导致多个计算节点同时争取更新同一个顶点的状态，所以更新冲突的概率也比较高，如果在自然分发的情况下，因为</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算法的更新只会影响到新增这条边的两个顶点，影响范围最小，所以更新冲突概率是最小的。</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41</a:t>
            </a:fld>
            <a:endParaRPr lang="zh-CN" altLang="en-US"/>
          </a:p>
        </p:txBody>
      </p:sp>
    </p:spTree>
    <p:extLst>
      <p:ext uri="{BB962C8B-B14F-4D97-AF65-F5344CB8AC3E}">
        <p14:creationId xmlns:p14="http://schemas.microsoft.com/office/powerpoint/2010/main" val="5740411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从十月中旬接收这个项目为止，到现在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月中下旬，减去中间去成都出差两周时间，在这总共两个多月的时间里，我阅读了大量的论文，</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的技术文档，</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的源码和其他相关的开源代码，终于在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月份有了实质性的突破。</a:t>
            </a:r>
          </a:p>
          <a:p>
            <a:r>
              <a:rPr lang="zh-CN" altLang="zh-CN" sz="1200" kern="1200" dirty="0" smtClean="0">
                <a:solidFill>
                  <a:schemeClr val="tx1"/>
                </a:solidFill>
                <a:effectLst/>
                <a:latin typeface="+mn-lt"/>
                <a:ea typeface="+mn-ea"/>
                <a:cs typeface="+mn-cs"/>
              </a:rPr>
              <a:t>现阶段已经基本完成：</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）本文第一部分：分析对比批处理流图模型和流处理流图模型的优缺点；</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）本文第二部分：建立面向连续流式图数据的处理模型和框架；</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）对于第三部分，在该模型上实现图算法，目前只实现了</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接下来的工作重心主要集中在：</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）其他几个核心算法</a:t>
            </a:r>
            <a:r>
              <a:rPr lang="en-US" altLang="zh-CN" sz="1200" kern="1200" dirty="0" smtClean="0">
                <a:solidFill>
                  <a:schemeClr val="tx1"/>
                </a:solidFill>
                <a:effectLst/>
                <a:latin typeface="+mn-lt"/>
                <a:ea typeface="+mn-ea"/>
                <a:cs typeface="+mn-cs"/>
              </a:rPr>
              <a:t>-PageRank, Connected Components, K-Cores</a:t>
            </a:r>
            <a:r>
              <a:rPr lang="zh-CN" altLang="zh-CN" sz="1200" kern="1200" dirty="0" smtClean="0">
                <a:solidFill>
                  <a:schemeClr val="tx1"/>
                </a:solidFill>
                <a:effectLst/>
                <a:latin typeface="+mn-lt"/>
                <a:ea typeface="+mn-ea"/>
                <a:cs typeface="+mn-cs"/>
              </a:rPr>
              <a:t>等的实现；</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）实现完算法之后，对这些算法和整个系统进行系统的测试，并且根据测试结果进行总结和反思；</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）搭建完整系统之后，在该系统之上，构建金融反欺诈应用，利用该应用来验证整个系统的正确性，可靠性，稳定性和实时性。</a:t>
            </a:r>
          </a:p>
        </p:txBody>
      </p:sp>
      <p:sp>
        <p:nvSpPr>
          <p:cNvPr id="4" name="灯片编号占位符 3"/>
          <p:cNvSpPr>
            <a:spLocks noGrp="1"/>
          </p:cNvSpPr>
          <p:nvPr>
            <p:ph type="sldNum" sz="quarter" idx="10"/>
          </p:nvPr>
        </p:nvSpPr>
        <p:spPr/>
        <p:txBody>
          <a:bodyPr/>
          <a:lstStyle/>
          <a:p>
            <a:fld id="{F0C3C563-C797-4C8B-8F0E-EEACFB564611}" type="slidenum">
              <a:rPr lang="zh-CN" altLang="en-US" smtClean="0"/>
              <a:t>42</a:t>
            </a:fld>
            <a:endParaRPr lang="zh-CN" altLang="en-US"/>
          </a:p>
        </p:txBody>
      </p:sp>
    </p:spTree>
    <p:extLst>
      <p:ext uri="{BB962C8B-B14F-4D97-AF65-F5344CB8AC3E}">
        <p14:creationId xmlns:p14="http://schemas.microsoft.com/office/powerpoint/2010/main" val="19260994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BAC876FC-2E35-4016-8A70-33D810966BEA}" type="datetime1">
              <a:rPr lang="zh-CN" altLang="en-US" smtClean="0"/>
              <a:t>2017/4/1</a:t>
            </a:fld>
            <a:endParaRPr lang="zh-CN" altLang="en-US"/>
          </a:p>
        </p:txBody>
      </p:sp>
      <p:sp>
        <p:nvSpPr>
          <p:cNvPr id="5" name="灯片编号占位符 4"/>
          <p:cNvSpPr>
            <a:spLocks noGrp="1"/>
          </p:cNvSpPr>
          <p:nvPr>
            <p:ph type="sldNum" sz="quarter" idx="11"/>
          </p:nvPr>
        </p:nvSpPr>
        <p:spPr/>
        <p:txBody>
          <a:bodyPr/>
          <a:lstStyle/>
          <a:p>
            <a:fld id="{D203AB0F-8D4D-414D-9B72-28D3C77562CE}" type="slidenum">
              <a:rPr lang="zh-CN" altLang="en-US" smtClean="0"/>
              <a:t>43</a:t>
            </a:fld>
            <a:endParaRPr lang="zh-CN" altLang="en-US"/>
          </a:p>
        </p:txBody>
      </p:sp>
    </p:spTree>
    <p:extLst>
      <p:ext uri="{BB962C8B-B14F-4D97-AF65-F5344CB8AC3E}">
        <p14:creationId xmlns:p14="http://schemas.microsoft.com/office/powerpoint/2010/main" val="6905120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44</a:t>
            </a:fld>
            <a:endParaRPr lang="zh-CN" altLang="en-US"/>
          </a:p>
        </p:txBody>
      </p:sp>
    </p:spTree>
    <p:extLst>
      <p:ext uri="{BB962C8B-B14F-4D97-AF65-F5344CB8AC3E}">
        <p14:creationId xmlns:p14="http://schemas.microsoft.com/office/powerpoint/2010/main" val="1766031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BSP </a:t>
            </a:r>
            <a:r>
              <a:rPr lang="zh-CN" altLang="en-US" dirty="0" smtClean="0"/>
              <a:t>整体同步模型</a:t>
            </a:r>
            <a:endParaRPr lang="en-US" altLang="zh-CN" dirty="0" smtClean="0"/>
          </a:p>
          <a:p>
            <a:r>
              <a:rPr lang="en-US" altLang="zh-CN" sz="1200" kern="1200" dirty="0" smtClean="0">
                <a:solidFill>
                  <a:schemeClr val="tx1"/>
                </a:solidFill>
                <a:effectLst/>
                <a:latin typeface="+mn-lt"/>
                <a:ea typeface="+mn-ea"/>
                <a:cs typeface="+mn-cs"/>
              </a:rPr>
              <a:t>Pregel</a:t>
            </a:r>
            <a:r>
              <a:rPr lang="zh-CN" altLang="zh-CN" sz="1200" kern="1200" dirty="0" smtClean="0">
                <a:solidFill>
                  <a:schemeClr val="tx1"/>
                </a:solidFill>
                <a:effectLst/>
                <a:latin typeface="+mn-lt"/>
                <a:ea typeface="+mn-ea"/>
                <a:cs typeface="+mn-cs"/>
              </a:rPr>
              <a:t>使用了以顶点为中心的计算模型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将整个计算过程分解成由若干个顺序运行的超步（</a:t>
            </a:r>
            <a:r>
              <a:rPr lang="en-US" altLang="zh-CN" sz="1200" kern="1200" dirty="0" smtClean="0">
                <a:solidFill>
                  <a:schemeClr val="tx1"/>
                </a:solidFill>
                <a:effectLst/>
                <a:latin typeface="+mn-lt"/>
                <a:ea typeface="+mn-ea"/>
                <a:cs typeface="+mn-cs"/>
              </a:rPr>
              <a:t>superstep</a:t>
            </a:r>
            <a:r>
              <a:rPr lang="zh-CN" altLang="zh-CN" sz="1200" kern="1200" dirty="0" smtClean="0">
                <a:solidFill>
                  <a:schemeClr val="tx1"/>
                </a:solidFill>
                <a:effectLst/>
                <a:latin typeface="+mn-lt"/>
                <a:ea typeface="+mn-ea"/>
                <a:cs typeface="+mn-cs"/>
              </a:rPr>
              <a:t>），在每个超步中，活跃的节点</a:t>
            </a:r>
            <a:r>
              <a:rPr lang="en-US" altLang="zh-CN" sz="1200" kern="1200" dirty="0" smtClean="0">
                <a:solidFill>
                  <a:schemeClr val="tx1"/>
                </a:solidFill>
                <a:effectLst/>
                <a:latin typeface="+mn-lt"/>
                <a:ea typeface="+mn-ea"/>
                <a:cs typeface="+mn-cs"/>
              </a:rPr>
              <a:t>(active vertex)</a:t>
            </a:r>
            <a:r>
              <a:rPr lang="zh-CN" altLang="zh-CN" sz="1200" kern="1200" dirty="0" smtClean="0">
                <a:solidFill>
                  <a:schemeClr val="tx1"/>
                </a:solidFill>
                <a:effectLst/>
                <a:latin typeface="+mn-lt"/>
                <a:ea typeface="+mn-ea"/>
                <a:cs typeface="+mn-cs"/>
              </a:rPr>
              <a:t>将将接收上个超步中其他节点发送过来的消息，并执行用户自定义的计算函数，改变自己的状态，同时将更新的状态再发送给其他节点，这些消息会在下个超步中被其他节点接收并处理，然后该点进入不活跃状态（</a:t>
            </a:r>
            <a:r>
              <a:rPr lang="en-US" altLang="zh-CN" sz="1200" kern="1200" dirty="0" smtClean="0">
                <a:solidFill>
                  <a:schemeClr val="tx1"/>
                </a:solidFill>
                <a:effectLst/>
                <a:latin typeface="+mn-lt"/>
                <a:ea typeface="+mn-ea"/>
                <a:cs typeface="+mn-cs"/>
              </a:rPr>
              <a:t>inactive vertex</a:t>
            </a:r>
            <a:r>
              <a:rPr lang="zh-CN" altLang="zh-CN" sz="1200" kern="1200" dirty="0" smtClean="0">
                <a:solidFill>
                  <a:schemeClr val="tx1"/>
                </a:solidFill>
                <a:effectLst/>
                <a:latin typeface="+mn-lt"/>
                <a:ea typeface="+mn-ea"/>
                <a:cs typeface="+mn-cs"/>
              </a:rPr>
              <a:t>）。不活跃的点在下个超步中接收到其他节点的消息会变得活跃，反之如果没有接收其他节点的消息，将继续保持不活跃的状态，也不会向其他节点发送消息。超步内，各个节点可以并行处理，而超步之间会对消息进行同步，通过这样以超步为单位的方式迭代运行，直至所有节点都变得不活跃或没有新的消息产生。用户只需要自己定义超步内节点的计算逻辑，即可实现计算功能。</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a:t>
            </a:fld>
            <a:endParaRPr lang="zh-CN" altLang="en-US"/>
          </a:p>
        </p:txBody>
      </p:sp>
    </p:spTree>
    <p:extLst>
      <p:ext uri="{BB962C8B-B14F-4D97-AF65-F5344CB8AC3E}">
        <p14:creationId xmlns:p14="http://schemas.microsoft.com/office/powerpoint/2010/main" val="1236130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BSP </a:t>
            </a:r>
            <a:r>
              <a:rPr lang="zh-CN" altLang="en-US" dirty="0" smtClean="0"/>
              <a:t>整体同步模型</a:t>
            </a:r>
            <a:endParaRPr lang="en-US" altLang="zh-CN" dirty="0" smtClean="0"/>
          </a:p>
          <a:p>
            <a:r>
              <a:rPr lang="en-US" altLang="zh-CN" sz="1200" kern="1200" dirty="0" smtClean="0">
                <a:solidFill>
                  <a:schemeClr val="tx1"/>
                </a:solidFill>
                <a:effectLst/>
                <a:latin typeface="+mn-lt"/>
                <a:ea typeface="+mn-ea"/>
                <a:cs typeface="+mn-cs"/>
              </a:rPr>
              <a:t>Pregel</a:t>
            </a:r>
            <a:r>
              <a:rPr lang="zh-CN" altLang="zh-CN" sz="1200" kern="1200" dirty="0" smtClean="0">
                <a:solidFill>
                  <a:schemeClr val="tx1"/>
                </a:solidFill>
                <a:effectLst/>
                <a:latin typeface="+mn-lt"/>
                <a:ea typeface="+mn-ea"/>
                <a:cs typeface="+mn-cs"/>
              </a:rPr>
              <a:t>使用了以顶点为中心的计算模型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将整个计算过程分解成由若干个顺序运行的超步（</a:t>
            </a:r>
            <a:r>
              <a:rPr lang="en-US" altLang="zh-CN" sz="1200" kern="1200" dirty="0" smtClean="0">
                <a:solidFill>
                  <a:schemeClr val="tx1"/>
                </a:solidFill>
                <a:effectLst/>
                <a:latin typeface="+mn-lt"/>
                <a:ea typeface="+mn-ea"/>
                <a:cs typeface="+mn-cs"/>
              </a:rPr>
              <a:t>superstep</a:t>
            </a:r>
            <a:r>
              <a:rPr lang="zh-CN" altLang="zh-CN" sz="1200" kern="1200" dirty="0" smtClean="0">
                <a:solidFill>
                  <a:schemeClr val="tx1"/>
                </a:solidFill>
                <a:effectLst/>
                <a:latin typeface="+mn-lt"/>
                <a:ea typeface="+mn-ea"/>
                <a:cs typeface="+mn-cs"/>
              </a:rPr>
              <a:t>），在每个超步中，活跃的节点</a:t>
            </a:r>
            <a:r>
              <a:rPr lang="en-US" altLang="zh-CN" sz="1200" kern="1200" dirty="0" smtClean="0">
                <a:solidFill>
                  <a:schemeClr val="tx1"/>
                </a:solidFill>
                <a:effectLst/>
                <a:latin typeface="+mn-lt"/>
                <a:ea typeface="+mn-ea"/>
                <a:cs typeface="+mn-cs"/>
              </a:rPr>
              <a:t>(active vertex)</a:t>
            </a:r>
            <a:r>
              <a:rPr lang="zh-CN" altLang="zh-CN" sz="1200" kern="1200" dirty="0" smtClean="0">
                <a:solidFill>
                  <a:schemeClr val="tx1"/>
                </a:solidFill>
                <a:effectLst/>
                <a:latin typeface="+mn-lt"/>
                <a:ea typeface="+mn-ea"/>
                <a:cs typeface="+mn-cs"/>
              </a:rPr>
              <a:t>将将接收上个超步中其他节点发送过来的消息，并执行用户自定义的计算函数，改变自己的状态，同时将更新的状态再发送给其他节点，这些消息会在下个超步中被其他节点接收并处理，然后该点进入不活跃状态（</a:t>
            </a:r>
            <a:r>
              <a:rPr lang="en-US" altLang="zh-CN" sz="1200" kern="1200" dirty="0" smtClean="0">
                <a:solidFill>
                  <a:schemeClr val="tx1"/>
                </a:solidFill>
                <a:effectLst/>
                <a:latin typeface="+mn-lt"/>
                <a:ea typeface="+mn-ea"/>
                <a:cs typeface="+mn-cs"/>
              </a:rPr>
              <a:t>inactive vertex</a:t>
            </a:r>
            <a:r>
              <a:rPr lang="zh-CN" altLang="zh-CN" sz="1200" kern="1200" dirty="0" smtClean="0">
                <a:solidFill>
                  <a:schemeClr val="tx1"/>
                </a:solidFill>
                <a:effectLst/>
                <a:latin typeface="+mn-lt"/>
                <a:ea typeface="+mn-ea"/>
                <a:cs typeface="+mn-cs"/>
              </a:rPr>
              <a:t>）。不活跃的点在下个超步中接收到其他节点的消息会变得活跃，反之如果没有接收其他节点的消息，将继续保持不活跃的状态，也不会向其他节点发送消息。超步内，各个节点可以并行处理，而超步之间会对消息进行同步，通过这样以超步为单位的方式迭代运行，直至所有节点都变得不活跃或没有新的消息产生。用户只需要自己定义超步内节点的计算逻辑，即可实现计算功能。</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5</a:t>
            </a:fld>
            <a:endParaRPr lang="zh-CN" altLang="en-US"/>
          </a:p>
        </p:txBody>
      </p:sp>
    </p:spTree>
    <p:extLst>
      <p:ext uri="{BB962C8B-B14F-4D97-AF65-F5344CB8AC3E}">
        <p14:creationId xmlns:p14="http://schemas.microsoft.com/office/powerpoint/2010/main" val="3479291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流计算模型：从我看的大量的论文来看，没有像</a:t>
            </a:r>
            <a:r>
              <a:rPr lang="en-US" altLang="zh-CN" dirty="0" smtClean="0"/>
              <a:t>BSP</a:t>
            </a:r>
            <a:r>
              <a:rPr lang="zh-CN" altLang="en-US" dirty="0" smtClean="0"/>
              <a:t>模型一样，较为成熟的方案。</a:t>
            </a:r>
            <a:endParaRPr lang="en-US" altLang="zh-CN" dirty="0" smtClean="0"/>
          </a:p>
          <a:p>
            <a:r>
              <a:rPr lang="zh-CN" altLang="en-US" dirty="0" smtClean="0"/>
              <a:t>都是针对特定问题，用户给出的特定的方法来解决。</a:t>
            </a:r>
            <a:endParaRPr lang="en-US" altLang="zh-CN" dirty="0" smtClean="0"/>
          </a:p>
          <a:p>
            <a:endParaRPr lang="en-US" altLang="zh-CN" dirty="0" smtClean="0"/>
          </a:p>
          <a:p>
            <a:pPr lvl="0"/>
            <a:r>
              <a:rPr lang="en-US" altLang="zh-CN" sz="1200" kern="1200" dirty="0" smtClean="0">
                <a:solidFill>
                  <a:schemeClr val="tx1"/>
                </a:solidFill>
                <a:effectLst/>
                <a:latin typeface="+mn-lt"/>
                <a:ea typeface="+mn-ea"/>
                <a:cs typeface="+mn-cs"/>
              </a:rPr>
              <a:t>Cash Register Model : </a:t>
            </a:r>
            <a:r>
              <a:rPr lang="zh-CN" altLang="zh-CN" sz="1200" kern="1200" dirty="0" smtClean="0">
                <a:solidFill>
                  <a:schemeClr val="tx1"/>
                </a:solidFill>
                <a:effectLst/>
                <a:latin typeface="+mn-lt"/>
                <a:ea typeface="+mn-ea"/>
                <a:cs typeface="+mn-cs"/>
              </a:rPr>
              <a:t>流中的每一项仅仅是数据集中一项，比如在</a:t>
            </a:r>
            <a:r>
              <a:rPr lang="en-US" altLang="zh-CN" sz="1200" kern="1200" dirty="0" smtClean="0">
                <a:solidFill>
                  <a:schemeClr val="tx1"/>
                </a:solidFill>
                <a:effectLst/>
                <a:latin typeface="+mn-lt"/>
                <a:ea typeface="+mn-ea"/>
                <a:cs typeface="+mn-cs"/>
              </a:rPr>
              <a:t>distinct elements count </a:t>
            </a:r>
            <a:r>
              <a:rPr lang="zh-CN" altLang="zh-CN" sz="1200" kern="1200" dirty="0" smtClean="0">
                <a:solidFill>
                  <a:schemeClr val="tx1"/>
                </a:solidFill>
                <a:effectLst/>
                <a:latin typeface="+mn-lt"/>
                <a:ea typeface="+mn-ea"/>
                <a:cs typeface="+mn-cs"/>
              </a:rPr>
              <a:t>中，每一项就是一个数。数据集中的每一项以任意顺序形成数据流。</a:t>
            </a:r>
          </a:p>
          <a:p>
            <a:pPr lvl="0"/>
            <a:r>
              <a:rPr lang="en-US" altLang="zh-CN" sz="1200" kern="1200" dirty="0" smtClean="0">
                <a:solidFill>
                  <a:schemeClr val="tx1"/>
                </a:solidFill>
                <a:effectLst/>
                <a:latin typeface="+mn-lt"/>
                <a:ea typeface="+mn-ea"/>
                <a:cs typeface="+mn-cs"/>
              </a:rPr>
              <a:t>Turnstile Model : </a:t>
            </a:r>
            <a:r>
              <a:rPr lang="zh-CN" altLang="zh-CN" sz="1200" kern="1200" dirty="0" smtClean="0">
                <a:solidFill>
                  <a:schemeClr val="tx1"/>
                </a:solidFill>
                <a:effectLst/>
                <a:latin typeface="+mn-lt"/>
                <a:ea typeface="+mn-ea"/>
                <a:cs typeface="+mn-cs"/>
              </a:rPr>
              <a:t>在该模型中，我们有一个初始化为空的集合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，流中的数据由两项组成，一项是数据集的某一项，另一项是一个标志位，可以对集合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进行动态改变。</a:t>
            </a:r>
          </a:p>
          <a:p>
            <a:r>
              <a:rPr lang="zh-CN" altLang="zh-CN" sz="1200" kern="1200" dirty="0" smtClean="0">
                <a:solidFill>
                  <a:schemeClr val="tx1"/>
                </a:solidFill>
                <a:effectLst/>
                <a:latin typeface="+mn-lt"/>
                <a:ea typeface="+mn-ea"/>
                <a:cs typeface="+mn-cs"/>
              </a:rPr>
              <a:t>例如，流图中的每一项为</a:t>
            </a:r>
            <a:r>
              <a:rPr lang="en-US" altLang="zh-CN" sz="1200" kern="1200" dirty="0" smtClean="0">
                <a:solidFill>
                  <a:schemeClr val="tx1"/>
                </a:solidFill>
                <a:effectLst/>
                <a:latin typeface="+mn-lt"/>
                <a:ea typeface="+mn-ea"/>
                <a:cs typeface="+mn-cs"/>
              </a:rPr>
              <a:t>(x, U)</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加入</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删除。</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需要提前接收所有的图数据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框架</a:t>
            </a:r>
            <a:r>
              <a:rPr lang="en-US" altLang="zh-CN" sz="1200" kern="1200" dirty="0" smtClean="0">
                <a:solidFill>
                  <a:schemeClr val="tx1"/>
                </a:solidFill>
                <a:effectLst/>
                <a:latin typeface="+mn-lt"/>
                <a:ea typeface="+mn-ea"/>
                <a:cs typeface="+mn-cs"/>
              </a:rPr>
              <a:t>-&gt;</a:t>
            </a:r>
            <a:r>
              <a:rPr lang="en-US" altLang="zh-CN" sz="1200" kern="1200" baseline="0" dirty="0" smtClean="0">
                <a:solidFill>
                  <a:schemeClr val="tx1"/>
                </a:solidFill>
                <a:effectLst/>
                <a:latin typeface="+mn-lt"/>
                <a:ea typeface="+mn-ea"/>
                <a:cs typeface="+mn-cs"/>
              </a:rPr>
              <a:t> </a:t>
            </a:r>
            <a:r>
              <a:rPr lang="zh-CN" altLang="en-US" sz="1200" kern="1200" baseline="0" dirty="0" smtClean="0">
                <a:solidFill>
                  <a:schemeClr val="tx1"/>
                </a:solidFill>
                <a:effectLst/>
                <a:latin typeface="+mn-lt"/>
                <a:ea typeface="+mn-ea"/>
                <a:cs typeface="+mn-cs"/>
              </a:rPr>
              <a:t>现在的批处理方式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不适用动态数据</a:t>
            </a:r>
            <a:r>
              <a:rPr lang="en-US" altLang="zh-CN" sz="1200" kern="1200" baseline="0" dirty="0" smtClean="0">
                <a:solidFill>
                  <a:schemeClr val="tx1"/>
                </a:solidFill>
                <a:effectLst/>
                <a:latin typeface="+mn-lt"/>
                <a:ea typeface="+mn-ea"/>
                <a:cs typeface="+mn-cs"/>
              </a:rPr>
              <a:t> -&gt; </a:t>
            </a:r>
            <a:r>
              <a:rPr lang="zh-CN" altLang="en-US" sz="1200" kern="1200" baseline="0" dirty="0" smtClean="0">
                <a:solidFill>
                  <a:schemeClr val="tx1"/>
                </a:solidFill>
                <a:effectLst/>
                <a:latin typeface="+mn-lt"/>
                <a:ea typeface="+mn-ea"/>
                <a:cs typeface="+mn-cs"/>
              </a:rPr>
              <a:t>现在的流处理方式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不精确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6</a:t>
            </a:fld>
            <a:endParaRPr lang="zh-CN" altLang="en-US"/>
          </a:p>
        </p:txBody>
      </p:sp>
    </p:spTree>
    <p:extLst>
      <p:ext uri="{BB962C8B-B14F-4D97-AF65-F5344CB8AC3E}">
        <p14:creationId xmlns:p14="http://schemas.microsoft.com/office/powerpoint/2010/main" val="2655284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流计算模型：从我看的大量的论文来看，没有像</a:t>
            </a:r>
            <a:r>
              <a:rPr lang="en-US" altLang="zh-CN" dirty="0" smtClean="0"/>
              <a:t>BSP</a:t>
            </a:r>
            <a:r>
              <a:rPr lang="zh-CN" altLang="en-US" dirty="0" smtClean="0"/>
              <a:t>模型一样，较为成熟的方案。</a:t>
            </a:r>
            <a:endParaRPr lang="en-US" altLang="zh-CN" dirty="0" smtClean="0"/>
          </a:p>
          <a:p>
            <a:r>
              <a:rPr lang="zh-CN" altLang="en-US" dirty="0" smtClean="0"/>
              <a:t>都是针对特定问题，用户给出的特定的方法来解决。</a:t>
            </a:r>
            <a:endParaRPr lang="en-US" altLang="zh-CN" dirty="0" smtClean="0"/>
          </a:p>
          <a:p>
            <a:endParaRPr lang="en-US" altLang="zh-CN" dirty="0" smtClean="0"/>
          </a:p>
          <a:p>
            <a:pPr lvl="0"/>
            <a:r>
              <a:rPr lang="en-US" altLang="zh-CN" sz="1200" kern="1200" dirty="0" smtClean="0">
                <a:solidFill>
                  <a:schemeClr val="tx1"/>
                </a:solidFill>
                <a:effectLst/>
                <a:latin typeface="+mn-lt"/>
                <a:ea typeface="+mn-ea"/>
                <a:cs typeface="+mn-cs"/>
              </a:rPr>
              <a:t>Cash Register Model : </a:t>
            </a:r>
            <a:r>
              <a:rPr lang="zh-CN" altLang="zh-CN" sz="1200" kern="1200" dirty="0" smtClean="0">
                <a:solidFill>
                  <a:schemeClr val="tx1"/>
                </a:solidFill>
                <a:effectLst/>
                <a:latin typeface="+mn-lt"/>
                <a:ea typeface="+mn-ea"/>
                <a:cs typeface="+mn-cs"/>
              </a:rPr>
              <a:t>流中的每一项仅仅是数据集中一项，比如在</a:t>
            </a:r>
            <a:r>
              <a:rPr lang="en-US" altLang="zh-CN" sz="1200" kern="1200" dirty="0" smtClean="0">
                <a:solidFill>
                  <a:schemeClr val="tx1"/>
                </a:solidFill>
                <a:effectLst/>
                <a:latin typeface="+mn-lt"/>
                <a:ea typeface="+mn-ea"/>
                <a:cs typeface="+mn-cs"/>
              </a:rPr>
              <a:t>distinct elements count </a:t>
            </a:r>
            <a:r>
              <a:rPr lang="zh-CN" altLang="zh-CN" sz="1200" kern="1200" dirty="0" smtClean="0">
                <a:solidFill>
                  <a:schemeClr val="tx1"/>
                </a:solidFill>
                <a:effectLst/>
                <a:latin typeface="+mn-lt"/>
                <a:ea typeface="+mn-ea"/>
                <a:cs typeface="+mn-cs"/>
              </a:rPr>
              <a:t>中，每一项就是一个数。数据集中的每一项以任意顺序形成数据流。</a:t>
            </a:r>
          </a:p>
          <a:p>
            <a:pPr lvl="0"/>
            <a:r>
              <a:rPr lang="en-US" altLang="zh-CN" sz="1200" kern="1200" dirty="0" smtClean="0">
                <a:solidFill>
                  <a:schemeClr val="tx1"/>
                </a:solidFill>
                <a:effectLst/>
                <a:latin typeface="+mn-lt"/>
                <a:ea typeface="+mn-ea"/>
                <a:cs typeface="+mn-cs"/>
              </a:rPr>
              <a:t>Turnstile Model : </a:t>
            </a:r>
            <a:r>
              <a:rPr lang="zh-CN" altLang="zh-CN" sz="1200" kern="1200" dirty="0" smtClean="0">
                <a:solidFill>
                  <a:schemeClr val="tx1"/>
                </a:solidFill>
                <a:effectLst/>
                <a:latin typeface="+mn-lt"/>
                <a:ea typeface="+mn-ea"/>
                <a:cs typeface="+mn-cs"/>
              </a:rPr>
              <a:t>在该模型中，我们有一个初始化为空的集合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，流中的数据由两项组成，一项是数据集的某一项，另一项是一个标志位，可以对集合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进行动态改变。</a:t>
            </a:r>
          </a:p>
          <a:p>
            <a:r>
              <a:rPr lang="zh-CN" altLang="zh-CN" sz="1200" kern="1200" dirty="0" smtClean="0">
                <a:solidFill>
                  <a:schemeClr val="tx1"/>
                </a:solidFill>
                <a:effectLst/>
                <a:latin typeface="+mn-lt"/>
                <a:ea typeface="+mn-ea"/>
                <a:cs typeface="+mn-cs"/>
              </a:rPr>
              <a:t>例如，流图中的每一项为</a:t>
            </a:r>
            <a:r>
              <a:rPr lang="en-US" altLang="zh-CN" sz="1200" kern="1200" dirty="0" smtClean="0">
                <a:solidFill>
                  <a:schemeClr val="tx1"/>
                </a:solidFill>
                <a:effectLst/>
                <a:latin typeface="+mn-lt"/>
                <a:ea typeface="+mn-ea"/>
                <a:cs typeface="+mn-cs"/>
              </a:rPr>
              <a:t>(x, U)</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加入</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删除。</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需要提前接收所有的图数据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框架</a:t>
            </a:r>
            <a:r>
              <a:rPr lang="en-US" altLang="zh-CN" sz="1200" kern="1200" dirty="0" smtClean="0">
                <a:solidFill>
                  <a:schemeClr val="tx1"/>
                </a:solidFill>
                <a:effectLst/>
                <a:latin typeface="+mn-lt"/>
                <a:ea typeface="+mn-ea"/>
                <a:cs typeface="+mn-cs"/>
              </a:rPr>
              <a:t>-&gt;</a:t>
            </a:r>
            <a:r>
              <a:rPr lang="en-US" altLang="zh-CN" sz="1200" kern="1200" baseline="0" dirty="0" smtClean="0">
                <a:solidFill>
                  <a:schemeClr val="tx1"/>
                </a:solidFill>
                <a:effectLst/>
                <a:latin typeface="+mn-lt"/>
                <a:ea typeface="+mn-ea"/>
                <a:cs typeface="+mn-cs"/>
              </a:rPr>
              <a:t> </a:t>
            </a:r>
            <a:r>
              <a:rPr lang="zh-CN" altLang="en-US" sz="1200" kern="1200" baseline="0" dirty="0" smtClean="0">
                <a:solidFill>
                  <a:schemeClr val="tx1"/>
                </a:solidFill>
                <a:effectLst/>
                <a:latin typeface="+mn-lt"/>
                <a:ea typeface="+mn-ea"/>
                <a:cs typeface="+mn-cs"/>
              </a:rPr>
              <a:t>现在的批处理方式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不适用动态数据</a:t>
            </a:r>
            <a:r>
              <a:rPr lang="en-US" altLang="zh-CN" sz="1200" kern="1200" baseline="0" dirty="0" smtClean="0">
                <a:solidFill>
                  <a:schemeClr val="tx1"/>
                </a:solidFill>
                <a:effectLst/>
                <a:latin typeface="+mn-lt"/>
                <a:ea typeface="+mn-ea"/>
                <a:cs typeface="+mn-cs"/>
              </a:rPr>
              <a:t> -&gt; </a:t>
            </a:r>
            <a:r>
              <a:rPr lang="zh-CN" altLang="en-US" sz="1200" kern="1200" baseline="0" dirty="0" smtClean="0">
                <a:solidFill>
                  <a:schemeClr val="tx1"/>
                </a:solidFill>
                <a:effectLst/>
                <a:latin typeface="+mn-lt"/>
                <a:ea typeface="+mn-ea"/>
                <a:cs typeface="+mn-cs"/>
              </a:rPr>
              <a:t>现在的流处理方式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不精确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7</a:t>
            </a:fld>
            <a:endParaRPr lang="zh-CN" altLang="en-US"/>
          </a:p>
        </p:txBody>
      </p:sp>
    </p:spTree>
    <p:extLst>
      <p:ext uri="{BB962C8B-B14F-4D97-AF65-F5344CB8AC3E}">
        <p14:creationId xmlns:p14="http://schemas.microsoft.com/office/powerpoint/2010/main" val="2792387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8</a:t>
            </a:fld>
            <a:endParaRPr lang="zh-CN" altLang="en-US"/>
          </a:p>
        </p:txBody>
      </p:sp>
    </p:spTree>
    <p:extLst>
      <p:ext uri="{BB962C8B-B14F-4D97-AF65-F5344CB8AC3E}">
        <p14:creationId xmlns:p14="http://schemas.microsoft.com/office/powerpoint/2010/main" val="3512550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为实现这个目标，我们首先需要分析流式场景下图算法的典型特点，在该特点的基础之上，抽象出通用的图计算模型，并反过来在该模型的基础上再去构建算法，最后实现该模型和算法，并且验证了模型和算法的正确性和实时性。</a:t>
            </a:r>
            <a:endParaRPr lang="en-US" altLang="zh-CN" dirty="0" smtClean="0"/>
          </a:p>
        </p:txBody>
      </p:sp>
      <p:sp>
        <p:nvSpPr>
          <p:cNvPr id="4" name="灯片编号占位符 3"/>
          <p:cNvSpPr>
            <a:spLocks noGrp="1"/>
          </p:cNvSpPr>
          <p:nvPr>
            <p:ph type="sldNum" sz="quarter" idx="10"/>
          </p:nvPr>
        </p:nvSpPr>
        <p:spPr/>
        <p:txBody>
          <a:bodyPr/>
          <a:lstStyle/>
          <a:p>
            <a:fld id="{F0C3C563-C797-4C8B-8F0E-EEACFB564611}" type="slidenum">
              <a:rPr lang="zh-CN" altLang="en-US" smtClean="0"/>
              <a:t>9</a:t>
            </a:fld>
            <a:endParaRPr lang="zh-CN" altLang="en-US"/>
          </a:p>
        </p:txBody>
      </p:sp>
    </p:spTree>
    <p:extLst>
      <p:ext uri="{BB962C8B-B14F-4D97-AF65-F5344CB8AC3E}">
        <p14:creationId xmlns:p14="http://schemas.microsoft.com/office/powerpoint/2010/main" val="1362959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88273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02752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8690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08764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D8148F8-7DF0-4C39-8865-7D6C0322E3B0}" type="datetimeFigureOut">
              <a:rPr lang="zh-CN" altLang="en-US" smtClean="0"/>
              <a:t>2017/4/1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60097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D8148F8-7DF0-4C39-8865-7D6C0322E3B0}" type="datetimeFigureOut">
              <a:rPr lang="zh-CN" altLang="en-US" smtClean="0"/>
              <a:t>2017/4/1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782141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D8148F8-7DF0-4C39-8865-7D6C0322E3B0}" type="datetimeFigureOut">
              <a:rPr lang="zh-CN" altLang="en-US" smtClean="0"/>
              <a:t>2017/4/1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45426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D8148F8-7DF0-4C39-8865-7D6C0322E3B0}" type="datetimeFigureOut">
              <a:rPr lang="zh-CN" altLang="en-US" smtClean="0"/>
              <a:t>2017/4/1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77995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148F8-7DF0-4C39-8865-7D6C0322E3B0}" type="datetimeFigureOut">
              <a:rPr lang="zh-CN" altLang="en-US" smtClean="0"/>
              <a:t>2017/4/1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621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8148F8-7DF0-4C39-8865-7D6C0322E3B0}" type="datetimeFigureOut">
              <a:rPr lang="zh-CN" altLang="en-US" smtClean="0"/>
              <a:t>2017/4/1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12395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8148F8-7DF0-4C39-8865-7D6C0322E3B0}" type="datetimeFigureOut">
              <a:rPr lang="zh-CN" altLang="en-US" smtClean="0"/>
              <a:t>2017/4/1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114434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8148F8-7DF0-4C39-8865-7D6C0322E3B0}" type="datetimeFigureOut">
              <a:rPr lang="zh-CN" altLang="en-US" smtClean="0"/>
              <a:t>2017/4/1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78707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image" Target="../media/image16.emf"/><Relationship Id="rId4" Type="http://schemas.openxmlformats.org/officeDocument/2006/relationships/image" Target="../media/image20.emf"/></Relationships>
</file>

<file path=ppt/slides/_rels/slide1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image" Target="../media/image2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6.emf"/><Relationship Id="rId4" Type="http://schemas.openxmlformats.org/officeDocument/2006/relationships/package" Target="../embeddings/Microsoft_Visio___.vsdx"/></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28.emf"/><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40.png"/><Relationship Id="rId5" Type="http://schemas.openxmlformats.org/officeDocument/2006/relationships/image" Target="../media/image330.png"/><Relationship Id="rId4" Type="http://schemas.openxmlformats.org/officeDocument/2006/relationships/image" Target="../media/image320.png"/></Relationships>
</file>

<file path=ppt/slides/_rels/slide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jpeg"/><Relationship Id="rId7"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png"/><Relationship Id="rId9" Type="http://schemas.openxmlformats.org/officeDocument/2006/relationships/image" Target="../media/image7.emf"/></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37.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package" Target="../embeddings/Microsoft_Visio___2.vsdx"/><Relationship Id="rId5" Type="http://schemas.openxmlformats.org/officeDocument/2006/relationships/image" Target="../media/image36.emf"/><Relationship Id="rId4" Type="http://schemas.openxmlformats.org/officeDocument/2006/relationships/package" Target="../embeddings/Microsoft_Visio___1.vsdx"/></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3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5.pn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流式图计算</a:t>
            </a:r>
            <a:r>
              <a:rPr lang="en-US" altLang="zh-CN" dirty="0" smtClean="0"/>
              <a:t/>
            </a:r>
            <a:br>
              <a:rPr lang="en-US" altLang="zh-CN" dirty="0" smtClean="0"/>
            </a:br>
            <a:r>
              <a:rPr lang="zh-CN" altLang="en-US" dirty="0" smtClean="0"/>
              <a:t>系统的设计与实现</a:t>
            </a:r>
            <a:endParaRPr lang="zh-CN" altLang="en-US" dirty="0"/>
          </a:p>
        </p:txBody>
      </p:sp>
      <p:sp>
        <p:nvSpPr>
          <p:cNvPr id="3" name="副标题 2"/>
          <p:cNvSpPr>
            <a:spLocks noGrp="1"/>
          </p:cNvSpPr>
          <p:nvPr>
            <p:ph type="subTitle" idx="1"/>
          </p:nvPr>
        </p:nvSpPr>
        <p:spPr/>
        <p:txBody>
          <a:bodyPr/>
          <a:lstStyle/>
          <a:p>
            <a:pPr algn="r"/>
            <a:r>
              <a:rPr lang="zh-CN" altLang="en-US" dirty="0" smtClean="0"/>
              <a:t>学生：段世凯</a:t>
            </a:r>
            <a:endParaRPr lang="en-US" altLang="zh-CN" dirty="0" smtClean="0"/>
          </a:p>
          <a:p>
            <a:pPr algn="r"/>
            <a:r>
              <a:rPr lang="zh-CN" altLang="en-US" dirty="0" smtClean="0"/>
              <a:t>指导老师：王伟，许利杰</a:t>
            </a:r>
          </a:p>
          <a:p>
            <a:endParaRPr lang="zh-CN" altLang="en-US" dirty="0"/>
          </a:p>
        </p:txBody>
      </p:sp>
    </p:spTree>
    <p:extLst>
      <p:ext uri="{BB962C8B-B14F-4D97-AF65-F5344CB8AC3E}">
        <p14:creationId xmlns:p14="http://schemas.microsoft.com/office/powerpoint/2010/main" val="3324172606"/>
      </p:ext>
    </p:extLst>
  </p:cSld>
  <p:clrMapOvr>
    <a:masterClrMapping/>
  </p:clrMapOvr>
  <mc:AlternateContent xmlns:mc="http://schemas.openxmlformats.org/markup-compatibility/2006" xmlns:p14="http://schemas.microsoft.com/office/powerpoint/2010/main">
    <mc:Choice Requires="p14">
      <p:transition spd="slow" p14:dur="2000" advTm="14193"/>
    </mc:Choice>
    <mc:Fallback xmlns="">
      <p:transition spd="slow" advTm="1419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a:t>
            </a:r>
            <a:r>
              <a:rPr lang="zh-CN" altLang="en-US" dirty="0" smtClean="0"/>
              <a:t>设计</a:t>
            </a:r>
            <a:r>
              <a:rPr lang="en-US" altLang="zh-CN" dirty="0" smtClean="0"/>
              <a:t>-</a:t>
            </a:r>
            <a:r>
              <a:rPr lang="zh-CN" altLang="en-US" sz="2100" dirty="0"/>
              <a:t>特征分析</a:t>
            </a:r>
          </a:p>
        </p:txBody>
      </p:sp>
      <p:sp>
        <p:nvSpPr>
          <p:cNvPr id="43" name="文本框 42"/>
          <p:cNvSpPr txBox="1"/>
          <p:nvPr/>
        </p:nvSpPr>
        <p:spPr>
          <a:xfrm>
            <a:off x="3034021" y="1718496"/>
            <a:ext cx="3294207" cy="415498"/>
          </a:xfrm>
          <a:prstGeom prst="rect">
            <a:avLst/>
          </a:prstGeom>
          <a:noFill/>
        </p:spPr>
        <p:txBody>
          <a:bodyPr wrap="square" rtlCol="0">
            <a:spAutoFit/>
          </a:bodyPr>
          <a:lstStyle/>
          <a:p>
            <a:r>
              <a:rPr lang="zh-CN" altLang="en-US" sz="2100" dirty="0" smtClean="0"/>
              <a:t>举例：统计各个节点的度</a:t>
            </a:r>
            <a:endParaRPr lang="zh-CN" altLang="en-US" sz="2100" dirty="0"/>
          </a:p>
        </p:txBody>
      </p:sp>
      <p:sp>
        <p:nvSpPr>
          <p:cNvPr id="3" name="流程图: 联系 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5" name="流程图: 联系 14"/>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20" name="流程图: 联系 19"/>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1" name="流程图: 联系 20"/>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22" name="流程图: 联系 21"/>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3" name="流程图: 联系 22"/>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4" name="流程图: 联系 23"/>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25" name="流程图: 联系 24"/>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cxnSp>
        <p:nvCxnSpPr>
          <p:cNvPr id="5" name="直接连接符 4"/>
          <p:cNvCxnSpPr>
            <a:stCxn id="23" idx="2"/>
            <a:endCxn id="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0" idx="5"/>
            <a:endCxn id="21"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5" idx="7"/>
            <a:endCxn id="23"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2" idx="6"/>
            <a:endCxn id="25"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2" idx="5"/>
            <a:endCxn id="24"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5" idx="3"/>
            <a:endCxn id="21"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5" idx="6"/>
            <a:endCxn id="22"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46" name="流程图: 联系 45"/>
          <p:cNvSpPr/>
          <p:nvPr/>
        </p:nvSpPr>
        <p:spPr>
          <a:xfrm>
            <a:off x="2411139" y="3597758"/>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3</a:t>
            </a:r>
            <a:endParaRPr lang="zh-CN" altLang="en-US" dirty="0"/>
          </a:p>
        </p:txBody>
      </p:sp>
      <p:sp>
        <p:nvSpPr>
          <p:cNvPr id="47" name="流程图: 联系 46"/>
          <p:cNvSpPr/>
          <p:nvPr/>
        </p:nvSpPr>
        <p:spPr>
          <a:xfrm>
            <a:off x="3562084" y="359432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5</a:t>
            </a:r>
            <a:endParaRPr lang="zh-CN" altLang="en-US" dirty="0"/>
          </a:p>
        </p:txBody>
      </p:sp>
      <p:sp>
        <p:nvSpPr>
          <p:cNvPr id="51" name="流程图: 联系 50"/>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cxnSp>
        <p:nvCxnSpPr>
          <p:cNvPr id="67" name="直接连接符 66"/>
          <p:cNvCxnSpPr>
            <a:stCxn id="23" idx="5"/>
            <a:endCxn id="22"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15" idx="4"/>
            <a:endCxn id="21"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21" idx="7"/>
            <a:endCxn id="22"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73" name="流程图: 联系 72"/>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74" name="流程图: 联系 73"/>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75" name="流程图: 联系 74"/>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cxnSp>
        <p:nvCxnSpPr>
          <p:cNvPr id="79" name="直接连接符 78"/>
          <p:cNvCxnSpPr>
            <a:stCxn id="25" idx="5"/>
            <a:endCxn id="73"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51" idx="5"/>
            <a:endCxn id="75"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75" idx="4"/>
            <a:endCxn id="74"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51" idx="4"/>
            <a:endCxn id="74"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6852530" y="1349829"/>
            <a:ext cx="2189869" cy="218040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只影响增加边所在的两个节点</a:t>
            </a:r>
            <a:endParaRPr lang="en-US" altLang="zh-CN" dirty="0" smtClean="0"/>
          </a:p>
          <a:p>
            <a:pPr marL="285750" indent="-285750">
              <a:buFont typeface="Arial" panose="020B0604020202020204" pitchFamily="34" charset="0"/>
              <a:buChar char="•"/>
            </a:pPr>
            <a:r>
              <a:rPr lang="zh-CN" altLang="en-US" dirty="0" smtClean="0"/>
              <a:t>这两个节点只需计算一次</a:t>
            </a:r>
            <a:endParaRPr lang="en-US" altLang="zh-CN" dirty="0" smtClean="0"/>
          </a:p>
          <a:p>
            <a:pPr marL="285750" indent="-285750">
              <a:buFont typeface="Arial" panose="020B0604020202020204" pitchFamily="34" charset="0"/>
              <a:buChar char="•"/>
            </a:pPr>
            <a:r>
              <a:rPr lang="zh-CN" altLang="en-US" dirty="0"/>
              <a:t>计算结果与各个节点的计算顺序</a:t>
            </a:r>
            <a:r>
              <a:rPr lang="zh-CN" altLang="en-US" dirty="0" smtClean="0"/>
              <a:t>无关</a:t>
            </a:r>
            <a:endParaRPr lang="en-US" altLang="zh-CN" dirty="0" smtClean="0"/>
          </a:p>
        </p:txBody>
      </p:sp>
    </p:spTree>
    <p:custDataLst>
      <p:tags r:id="rId1"/>
    </p:custDataLst>
    <p:extLst>
      <p:ext uri="{BB962C8B-B14F-4D97-AF65-F5344CB8AC3E}">
        <p14:creationId xmlns:p14="http://schemas.microsoft.com/office/powerpoint/2010/main" val="1191056301"/>
      </p:ext>
    </p:extLst>
  </p:cSld>
  <p:clrMapOvr>
    <a:masterClrMapping/>
  </p:clrMapOvr>
  <mc:AlternateContent xmlns:mc="http://schemas.openxmlformats.org/markup-compatibility/2006" xmlns:p14="http://schemas.microsoft.com/office/powerpoint/2010/main">
    <mc:Choice Requires="p14">
      <p:transition spd="slow" p14:dur="2000" advTm="67835"/>
    </mc:Choice>
    <mc:Fallback xmlns="">
      <p:transition spd="slow" advTm="67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fade">
                                      <p:cBhvr>
                                        <p:cTn id="22"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9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举例：统计图中三角形个数</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9" name="流程图: 联系 78"/>
          <p:cNvSpPr/>
          <p:nvPr/>
        </p:nvSpPr>
        <p:spPr>
          <a:xfrm>
            <a:off x="3564036" y="359432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2980599" y="2757092"/>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92" name="流程图: 联系 91"/>
          <p:cNvSpPr/>
          <p:nvPr/>
        </p:nvSpPr>
        <p:spPr>
          <a:xfrm>
            <a:off x="2610750" y="4733300"/>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93" name="流程图: 联系 92"/>
          <p:cNvSpPr/>
          <p:nvPr/>
        </p:nvSpPr>
        <p:spPr>
          <a:xfrm>
            <a:off x="2409495" y="3597241"/>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95" name="矩形 94"/>
          <p:cNvSpPr/>
          <p:nvPr/>
        </p:nvSpPr>
        <p:spPr>
          <a:xfrm>
            <a:off x="6913013" y="1328653"/>
            <a:ext cx="2137164" cy="223528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影响增加边所在的两个节点及其邻接点</a:t>
            </a:r>
            <a:endParaRPr lang="en-US" altLang="zh-CN" dirty="0" smtClean="0"/>
          </a:p>
          <a:p>
            <a:pPr marL="285750" indent="-285750">
              <a:buFont typeface="Arial" panose="020B0604020202020204" pitchFamily="34" charset="0"/>
              <a:buChar char="•"/>
            </a:pPr>
            <a:r>
              <a:rPr lang="zh-CN" altLang="en-US" dirty="0" smtClean="0"/>
              <a:t>被影响的节点只需计算一次</a:t>
            </a:r>
            <a:endParaRPr lang="en-US" altLang="zh-CN" dirty="0"/>
          </a:p>
          <a:p>
            <a:pPr marL="285750" indent="-285750">
              <a:buFont typeface="Arial" panose="020B0604020202020204" pitchFamily="34" charset="0"/>
              <a:buChar char="•"/>
            </a:pPr>
            <a:r>
              <a:rPr lang="zh-CN" altLang="en-US" dirty="0" smtClean="0"/>
              <a:t>计算</a:t>
            </a:r>
            <a:r>
              <a:rPr lang="zh-CN" altLang="en-US" dirty="0"/>
              <a:t>结果与各个节点的计算顺序无关</a:t>
            </a:r>
          </a:p>
        </p:txBody>
      </p:sp>
    </p:spTree>
    <p:custDataLst>
      <p:tags r:id="rId1"/>
    </p:custDataLst>
    <p:extLst>
      <p:ext uri="{BB962C8B-B14F-4D97-AF65-F5344CB8AC3E}">
        <p14:creationId xmlns:p14="http://schemas.microsoft.com/office/powerpoint/2010/main" val="3241818754"/>
      </p:ext>
    </p:extLst>
  </p:cSld>
  <p:clrMapOvr>
    <a:masterClrMapping/>
  </p:clrMapOvr>
  <mc:AlternateContent xmlns:mc="http://schemas.openxmlformats.org/markup-compatibility/2006" xmlns:p14="http://schemas.microsoft.com/office/powerpoint/2010/main">
    <mc:Choice Requires="p14">
      <p:transition spd="slow" p14:dur="2000" advTm="42371"/>
    </mc:Choice>
    <mc:Fallback xmlns="">
      <p:transition spd="slow" advTm="423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fade">
                                      <p:cBhvr>
                                        <p:cTn id="22" dur="500"/>
                                        <p:tgtEl>
                                          <p:spTgt spid="9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fade">
                                      <p:cBhvr>
                                        <p:cTn id="3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2" grpId="0" animBg="1"/>
      <p:bldP spid="93" grpId="0" animBg="1"/>
      <p:bldP spid="9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举例：单源点最短路径</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9" name="流程图: 联系 78"/>
          <p:cNvSpPr/>
          <p:nvPr/>
        </p:nvSpPr>
        <p:spPr>
          <a:xfrm>
            <a:off x="4447365" y="471473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5</a:t>
            </a:r>
            <a:endParaRPr lang="zh-CN" altLang="en-US" dirty="0"/>
          </a:p>
        </p:txBody>
      </p:sp>
      <mc:AlternateContent xmlns:mc="http://schemas.openxmlformats.org/markup-compatibility/2006" xmlns:a14="http://schemas.microsoft.com/office/drawing/2010/main">
        <mc:Choice Requires="a14">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80" name="流程图: 联系 79"/>
              <p:cNvSpPr>
                <a:spLocks noRot="1" noChangeAspect="1" noMove="1" noResize="1" noEditPoints="1" noAdjustHandles="1" noChangeArrowheads="1" noChangeShapeType="1" noTextEdit="1"/>
              </p:cNvSpPr>
              <p:nvPr/>
            </p:nvSpPr>
            <p:spPr>
              <a:xfrm>
                <a:off x="5919116" y="2962850"/>
                <a:ext cx="569148" cy="567385"/>
              </a:xfrm>
              <a:prstGeom prst="flowChartConnector">
                <a:avLst/>
              </a:prstGeom>
              <a:blipFill rotWithShape="0">
                <a:blip r:embed="rId4"/>
                <a:stretch>
                  <a:fillRect/>
                </a:stretch>
              </a:blipFill>
            </p:spPr>
            <p:txBody>
              <a:bodyPr/>
              <a:lstStyle/>
              <a:p>
                <a:r>
                  <a:rPr lang="zh-CN" altLang="en-US">
                    <a:noFill/>
                  </a:rPr>
                  <a:t> </a:t>
                </a:r>
              </a:p>
            </p:txBody>
          </p:sp>
        </mc:Fallback>
      </mc:AlternateContent>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9</a:t>
            </a:r>
            <a:endParaRPr lang="zh-CN" altLang="en-US" dirty="0"/>
          </a:p>
        </p:txBody>
      </p:sp>
      <mc:AlternateContent xmlns:mc="http://schemas.openxmlformats.org/markup-compatibility/2006" xmlns:a14="http://schemas.microsoft.com/office/drawing/2010/main">
        <mc:Choice Requires="a14">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5" name="流程图: 联系 84"/>
              <p:cNvSpPr>
                <a:spLocks noRot="1" noChangeAspect="1" noMove="1" noResize="1" noEditPoints="1" noAdjustHandles="1" noChangeArrowheads="1" noChangeShapeType="1" noTextEdit="1"/>
              </p:cNvSpPr>
              <p:nvPr/>
            </p:nvSpPr>
            <p:spPr>
              <a:xfrm>
                <a:off x="6689488" y="4861865"/>
                <a:ext cx="569148" cy="567385"/>
              </a:xfrm>
              <a:prstGeom prst="flowChartConnector">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6" name="流程图: 联系 85"/>
              <p:cNvSpPr>
                <a:spLocks noRot="1" noChangeAspect="1" noMove="1" noResize="1" noEditPoints="1" noAdjustHandles="1" noChangeArrowheads="1" noChangeShapeType="1" noTextEdit="1"/>
              </p:cNvSpPr>
              <p:nvPr/>
            </p:nvSpPr>
            <p:spPr>
              <a:xfrm>
                <a:off x="7088952" y="3680735"/>
                <a:ext cx="569148" cy="567385"/>
              </a:xfrm>
              <a:prstGeom prst="flowChartConnector">
                <a:avLst/>
              </a:prstGeom>
              <a:blipFill rotWithShape="0">
                <a:blip r:embed="rId6"/>
                <a:stretch>
                  <a:fillRect/>
                </a:stretch>
              </a:blipFill>
            </p:spPr>
            <p:txBody>
              <a:bodyPr/>
              <a:lstStyle/>
              <a:p>
                <a:r>
                  <a:rPr lang="zh-CN" altLang="en-US">
                    <a:noFill/>
                  </a:rPr>
                  <a:t> </a:t>
                </a:r>
              </a:p>
            </p:txBody>
          </p:sp>
        </mc:Fallback>
      </mc:AlternateContent>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3559336" y="3598898"/>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93" name="流程图: 联系 92"/>
          <p:cNvSpPr/>
          <p:nvPr/>
        </p:nvSpPr>
        <p:spPr>
          <a:xfrm>
            <a:off x="4749261" y="3719567"/>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35" name="流程图: 联系 34"/>
          <p:cNvSpPr/>
          <p:nvPr/>
        </p:nvSpPr>
        <p:spPr>
          <a:xfrm>
            <a:off x="5712907" y="4161432"/>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7</a:t>
            </a:r>
            <a:endParaRPr lang="zh-CN" altLang="en-US" dirty="0"/>
          </a:p>
        </p:txBody>
      </p:sp>
      <p:sp>
        <p:nvSpPr>
          <p:cNvPr id="36" name="矩形 35"/>
          <p:cNvSpPr/>
          <p:nvPr/>
        </p:nvSpPr>
        <p:spPr>
          <a:xfrm>
            <a:off x="6848229" y="1277257"/>
            <a:ext cx="2189869" cy="227518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影响以这两个节点为起点的所有路径</a:t>
            </a:r>
            <a:endParaRPr lang="en-US" altLang="zh-CN" dirty="0" smtClean="0"/>
          </a:p>
          <a:p>
            <a:pPr marL="285750" indent="-285750">
              <a:buFont typeface="Arial" panose="020B0604020202020204" pitchFamily="34" charset="0"/>
              <a:buChar char="•"/>
            </a:pPr>
            <a:r>
              <a:rPr lang="zh-CN" altLang="en-US" dirty="0" smtClean="0"/>
              <a:t>被影响的节点只需计算一次</a:t>
            </a:r>
            <a:endParaRPr lang="en-US" altLang="zh-CN" dirty="0" smtClean="0"/>
          </a:p>
          <a:p>
            <a:pPr marL="285750" indent="-285750">
              <a:buFont typeface="Arial" panose="020B0604020202020204" pitchFamily="34" charset="0"/>
              <a:buChar char="•"/>
            </a:pPr>
            <a:r>
              <a:rPr lang="zh-CN" altLang="en-US" dirty="0" smtClean="0"/>
              <a:t>计算</a:t>
            </a:r>
            <a:r>
              <a:rPr lang="zh-CN" altLang="en-US" dirty="0"/>
              <a:t>结果与各个节点的计算顺序无关</a:t>
            </a:r>
          </a:p>
        </p:txBody>
      </p:sp>
    </p:spTree>
    <p:custDataLst>
      <p:tags r:id="rId1"/>
    </p:custDataLst>
    <p:extLst>
      <p:ext uri="{BB962C8B-B14F-4D97-AF65-F5344CB8AC3E}">
        <p14:creationId xmlns:p14="http://schemas.microsoft.com/office/powerpoint/2010/main" val="722142251"/>
      </p:ext>
    </p:extLst>
  </p:cSld>
  <p:clrMapOvr>
    <a:masterClrMapping/>
  </p:clrMapOvr>
  <mc:AlternateContent xmlns:mc="http://schemas.openxmlformats.org/markup-compatibility/2006" xmlns:p14="http://schemas.microsoft.com/office/powerpoint/2010/main">
    <mc:Choice Requires="p14">
      <p:transition spd="slow" p14:dur="2000" advTm="15223"/>
    </mc:Choice>
    <mc:Fallback xmlns="">
      <p:transition spd="slow" advTm="152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fade">
                                      <p:cBhvr>
                                        <p:cTn id="17" dur="5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3" grpId="0" animBg="1"/>
      <p:bldP spid="35" grpId="0" animBg="1"/>
      <p:bldP spid="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a:t>
            </a:r>
            <a:r>
              <a:rPr lang="en-US" altLang="zh-CN" sz="2100" dirty="0" smtClean="0"/>
              <a:t>PageRank</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2980600" y="275745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93" name="流程图: 联系 92"/>
          <p:cNvSpPr/>
          <p:nvPr/>
        </p:nvSpPr>
        <p:spPr>
          <a:xfrm>
            <a:off x="4751874" y="372187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5" name="流程图: 联系 34"/>
          <p:cNvSpPr/>
          <p:nvPr/>
        </p:nvSpPr>
        <p:spPr>
          <a:xfrm>
            <a:off x="2617883" y="4734881"/>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6" name="流程图: 联系 35"/>
          <p:cNvSpPr/>
          <p:nvPr/>
        </p:nvSpPr>
        <p:spPr>
          <a:xfrm>
            <a:off x="4446040" y="471617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9" name="流程图: 联系 38"/>
          <p:cNvSpPr/>
          <p:nvPr/>
        </p:nvSpPr>
        <p:spPr>
          <a:xfrm>
            <a:off x="5712373" y="4154823"/>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0" name="流程图: 联系 39"/>
          <p:cNvSpPr/>
          <p:nvPr/>
        </p:nvSpPr>
        <p:spPr>
          <a:xfrm>
            <a:off x="1628711" y="435770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1" name="流程图: 联系 40"/>
          <p:cNvSpPr/>
          <p:nvPr/>
        </p:nvSpPr>
        <p:spPr>
          <a:xfrm>
            <a:off x="1646369" y="2820165"/>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2" name="矩形 41"/>
          <p:cNvSpPr/>
          <p:nvPr/>
        </p:nvSpPr>
        <p:spPr>
          <a:xfrm>
            <a:off x="6862743" y="1444805"/>
            <a:ext cx="2189869" cy="212842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影响以这两个节点所在的连通图</a:t>
            </a:r>
            <a:endParaRPr lang="en-US" altLang="zh-CN" dirty="0" smtClean="0"/>
          </a:p>
          <a:p>
            <a:pPr marL="285750" indent="-285750">
              <a:buFont typeface="Arial" panose="020B0604020202020204" pitchFamily="34" charset="0"/>
              <a:buChar char="•"/>
            </a:pPr>
            <a:r>
              <a:rPr lang="zh-CN" altLang="en-US" dirty="0" smtClean="0"/>
              <a:t>被影响的节点需要多次迭代计算</a:t>
            </a:r>
            <a:endParaRPr lang="en-US" altLang="zh-CN" dirty="0" smtClean="0"/>
          </a:p>
          <a:p>
            <a:pPr marL="285750" indent="-285750">
              <a:buFont typeface="Arial" panose="020B0604020202020204" pitchFamily="34" charset="0"/>
              <a:buChar char="•"/>
            </a:pPr>
            <a:r>
              <a:rPr lang="zh-CN" altLang="en-US" dirty="0" smtClean="0"/>
              <a:t>计算</a:t>
            </a:r>
            <a:r>
              <a:rPr lang="zh-CN" altLang="en-US" dirty="0"/>
              <a:t>结果与各个节点的计算</a:t>
            </a:r>
            <a:r>
              <a:rPr lang="zh-CN" altLang="en-US" dirty="0" smtClean="0"/>
              <a:t>顺序相关</a:t>
            </a:r>
            <a:endParaRPr lang="zh-CN" altLang="en-US" dirty="0"/>
          </a:p>
        </p:txBody>
      </p:sp>
    </p:spTree>
    <p:custDataLst>
      <p:tags r:id="rId1"/>
    </p:custDataLst>
    <p:extLst>
      <p:ext uri="{BB962C8B-B14F-4D97-AF65-F5344CB8AC3E}">
        <p14:creationId xmlns:p14="http://schemas.microsoft.com/office/powerpoint/2010/main" val="1446402847"/>
      </p:ext>
    </p:extLst>
  </p:cSld>
  <p:clrMapOvr>
    <a:masterClrMapping/>
  </p:clrMapOvr>
  <mc:AlternateContent xmlns:mc="http://schemas.openxmlformats.org/markup-compatibility/2006" xmlns:p14="http://schemas.microsoft.com/office/powerpoint/2010/main">
    <mc:Choice Requires="p14">
      <p:transition spd="slow" p14:dur="2000" advTm="6196"/>
    </mc:Choice>
    <mc:Fallback xmlns="">
      <p:transition spd="slow" advTm="61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fade">
                                      <p:cBhvr>
                                        <p:cTn id="15" dur="500"/>
                                        <p:tgtEl>
                                          <p:spTgt spid="9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3" grpId="0" animBg="1"/>
      <p:bldP spid="35" grpId="0" animBg="1"/>
      <p:bldP spid="36" grpId="0" animBg="1"/>
      <p:bldP spid="39" grpId="0" animBg="1"/>
      <p:bldP spid="40" grpId="0" animBg="1"/>
      <p:bldP spid="41" grpId="0" animBg="1"/>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graphicFrame>
        <p:nvGraphicFramePr>
          <p:cNvPr id="3" name="表格 2"/>
          <p:cNvGraphicFramePr>
            <a:graphicFrameLocks noGrp="1"/>
          </p:cNvGraphicFramePr>
          <p:nvPr>
            <p:extLst>
              <p:ext uri="{D42A27DB-BD31-4B8C-83A1-F6EECF244321}">
                <p14:modId xmlns:p14="http://schemas.microsoft.com/office/powerpoint/2010/main" val="3886955155"/>
              </p:ext>
            </p:extLst>
          </p:nvPr>
        </p:nvGraphicFramePr>
        <p:xfrm>
          <a:off x="588432" y="1477486"/>
          <a:ext cx="8144933" cy="5181600"/>
        </p:xfrm>
        <a:graphic>
          <a:graphicData uri="http://schemas.openxmlformats.org/drawingml/2006/table">
            <a:tbl>
              <a:tblPr firstRow="1" firstCol="1" bandRow="1">
                <a:tableStyleId>{5C22544A-7EE6-4342-B048-85BDC9FD1C3A}</a:tableStyleId>
              </a:tblPr>
              <a:tblGrid>
                <a:gridCol w="746244">
                  <a:extLst>
                    <a:ext uri="{9D8B030D-6E8A-4147-A177-3AD203B41FA5}">
                      <a16:colId xmlns:a16="http://schemas.microsoft.com/office/drawing/2014/main" val="1052445899"/>
                    </a:ext>
                  </a:extLst>
                </a:gridCol>
                <a:gridCol w="1618984">
                  <a:extLst>
                    <a:ext uri="{9D8B030D-6E8A-4147-A177-3AD203B41FA5}">
                      <a16:colId xmlns:a16="http://schemas.microsoft.com/office/drawing/2014/main" val="3459462674"/>
                    </a:ext>
                  </a:extLst>
                </a:gridCol>
                <a:gridCol w="1446890">
                  <a:extLst>
                    <a:ext uri="{9D8B030D-6E8A-4147-A177-3AD203B41FA5}">
                      <a16:colId xmlns:a16="http://schemas.microsoft.com/office/drawing/2014/main" val="203285374"/>
                    </a:ext>
                  </a:extLst>
                </a:gridCol>
                <a:gridCol w="1408641">
                  <a:extLst>
                    <a:ext uri="{9D8B030D-6E8A-4147-A177-3AD203B41FA5}">
                      <a16:colId xmlns:a16="http://schemas.microsoft.com/office/drawing/2014/main" val="2768004889"/>
                    </a:ext>
                  </a:extLst>
                </a:gridCol>
                <a:gridCol w="1391709">
                  <a:extLst>
                    <a:ext uri="{9D8B030D-6E8A-4147-A177-3AD203B41FA5}">
                      <a16:colId xmlns:a16="http://schemas.microsoft.com/office/drawing/2014/main" val="3795103737"/>
                    </a:ext>
                  </a:extLst>
                </a:gridCol>
                <a:gridCol w="1532465">
                  <a:extLst>
                    <a:ext uri="{9D8B030D-6E8A-4147-A177-3AD203B41FA5}">
                      <a16:colId xmlns:a16="http://schemas.microsoft.com/office/drawing/2014/main" val="3619591535"/>
                    </a:ext>
                  </a:extLst>
                </a:gridCol>
              </a:tblGrid>
              <a:tr h="189189">
                <a:tc>
                  <a:txBody>
                    <a:bodyPr/>
                    <a:lstStyle/>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影响范围</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计算方法</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计算顺序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计算性质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计算次数</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val="2935134402"/>
                  </a:ext>
                </a:extLst>
              </a:tr>
              <a:tr h="756754">
                <a:tc>
                  <a:txBody>
                    <a:bodyPr/>
                    <a:lstStyle/>
                    <a:p>
                      <a:pPr algn="just">
                        <a:lnSpc>
                          <a:spcPct val="125000"/>
                        </a:lnSpc>
                        <a:spcAft>
                          <a:spcPts val="0"/>
                        </a:spcAft>
                      </a:pPr>
                      <a:r>
                        <a:rPr lang="en-US" sz="1600" kern="100">
                          <a:effectLst/>
                        </a:rPr>
                        <a:t>DD</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影响新增这条边的源点和目标点</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利用原始状态进行增量式计算</a:t>
                      </a:r>
                    </a:p>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最终计算结果和被影响的节点的计算顺序无关</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更新函数为加法运算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被影响的节点只参与计算一次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val="1266331502"/>
                  </a:ext>
                </a:extLst>
              </a:tr>
              <a:tr h="1135132">
                <a:tc>
                  <a:txBody>
                    <a:bodyPr/>
                    <a:lstStyle/>
                    <a:p>
                      <a:pPr algn="just">
                        <a:lnSpc>
                          <a:spcPct val="125000"/>
                        </a:lnSpc>
                        <a:spcAft>
                          <a:spcPts val="0"/>
                        </a:spcAft>
                      </a:pPr>
                      <a:r>
                        <a:rPr lang="en-US" sz="1600" kern="100">
                          <a:effectLst/>
                        </a:rPr>
                        <a:t>TC</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影响新增这条边的源点和目标点，以及这两个点的公共邻接点</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利用原始状态进行增量式计算</a:t>
                      </a:r>
                    </a:p>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最终计算结果和被影响的节点的计算顺序无关</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更新函数为加法运算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被影响的节点只参与计算一次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val="1631344543"/>
                  </a:ext>
                </a:extLst>
              </a:tr>
              <a:tr h="1135132">
                <a:tc>
                  <a:txBody>
                    <a:bodyPr/>
                    <a:lstStyle/>
                    <a:p>
                      <a:pPr algn="just">
                        <a:lnSpc>
                          <a:spcPct val="125000"/>
                        </a:lnSpc>
                        <a:spcAft>
                          <a:spcPts val="0"/>
                        </a:spcAft>
                      </a:pPr>
                      <a:r>
                        <a:rPr lang="en-US" sz="1600" kern="100">
                          <a:effectLst/>
                        </a:rPr>
                        <a:t>SSSP</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以这条边的某个节点为起点，沿着某条路径往其他节点传播影响</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利用原始状态进行增量式计算</a:t>
                      </a:r>
                    </a:p>
                    <a:p>
                      <a:pPr algn="just">
                        <a:lnSpc>
                          <a:spcPct val="125000"/>
                        </a:lnSpc>
                        <a:spcAft>
                          <a:spcPts val="0"/>
                        </a:spcAft>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最终计算结果和被影响的节点的计算顺序无关</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更新函数为</a:t>
                      </a:r>
                      <a:r>
                        <a:rPr lang="en-US" sz="1600" kern="100">
                          <a:effectLst/>
                        </a:rPr>
                        <a:t>Min</a:t>
                      </a:r>
                      <a:r>
                        <a:rPr lang="zh-CN" sz="1600" kern="100">
                          <a:effectLst/>
                        </a:rPr>
                        <a:t>运算</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被影响的节点可能会参与计算多次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val="2128716520"/>
                  </a:ext>
                </a:extLst>
              </a:tr>
              <a:tr h="1135132">
                <a:tc>
                  <a:txBody>
                    <a:bodyPr/>
                    <a:lstStyle/>
                    <a:p>
                      <a:pPr algn="just">
                        <a:lnSpc>
                          <a:spcPct val="125000"/>
                        </a:lnSpc>
                        <a:spcAft>
                          <a:spcPts val="0"/>
                        </a:spcAft>
                      </a:pPr>
                      <a:r>
                        <a:rPr lang="en-US" sz="1600" kern="100">
                          <a:effectLst/>
                        </a:rPr>
                        <a:t>PR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影响这条边的源点和目标点所在的整个连通子图内的所有节点</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利用原始状态进行增量式计算</a:t>
                      </a:r>
                    </a:p>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最终计算结果和被影响的节点的计算顺序无关</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更新函数为累加运算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被影响的节点一般会参与计算多次</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val="1894744060"/>
                  </a:ext>
                </a:extLst>
              </a:tr>
            </a:tbl>
          </a:graphicData>
        </a:graphic>
      </p:graphicFrame>
      <p:sp>
        <p:nvSpPr>
          <p:cNvPr id="5" name="矩形 4"/>
          <p:cNvSpPr/>
          <p:nvPr/>
        </p:nvSpPr>
        <p:spPr>
          <a:xfrm>
            <a:off x="2974975" y="1488668"/>
            <a:ext cx="1384300" cy="5283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2143125" y="685800"/>
            <a:ext cx="1663700" cy="568734"/>
          </a:xfrm>
          <a:prstGeom prst="wedgeRoundRectCallout">
            <a:avLst>
              <a:gd name="adj1" fmla="val 31075"/>
              <a:gd name="adj2" fmla="val 819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增量计算方法</a:t>
            </a:r>
            <a:endParaRPr lang="zh-CN" altLang="en-US" dirty="0"/>
          </a:p>
        </p:txBody>
      </p:sp>
      <p:sp>
        <p:nvSpPr>
          <p:cNvPr id="9" name="圆角矩形标注 8"/>
          <p:cNvSpPr/>
          <p:nvPr/>
        </p:nvSpPr>
        <p:spPr>
          <a:xfrm>
            <a:off x="3943350" y="685800"/>
            <a:ext cx="1663700" cy="568734"/>
          </a:xfrm>
          <a:prstGeom prst="wedgeRoundRectCallout">
            <a:avLst>
              <a:gd name="adj1" fmla="val 31075"/>
              <a:gd name="adj2" fmla="val 819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序列一致性</a:t>
            </a:r>
            <a:endParaRPr lang="zh-CN" altLang="en-US" dirty="0"/>
          </a:p>
        </p:txBody>
      </p:sp>
      <p:sp>
        <p:nvSpPr>
          <p:cNvPr id="10" name="圆角矩形标注 9"/>
          <p:cNvSpPr/>
          <p:nvPr/>
        </p:nvSpPr>
        <p:spPr>
          <a:xfrm>
            <a:off x="5785908" y="685800"/>
            <a:ext cx="1859492" cy="568734"/>
          </a:xfrm>
          <a:prstGeom prst="wedgeRoundRectCallout">
            <a:avLst>
              <a:gd name="adj1" fmla="val -4281"/>
              <a:gd name="adj2" fmla="val 819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交换律和结合律</a:t>
            </a:r>
            <a:endParaRPr lang="zh-CN" altLang="en-US" dirty="0"/>
          </a:p>
        </p:txBody>
      </p:sp>
    </p:spTree>
    <p:extLst>
      <p:ext uri="{BB962C8B-B14F-4D97-AF65-F5344CB8AC3E}">
        <p14:creationId xmlns:p14="http://schemas.microsoft.com/office/powerpoint/2010/main" val="687487004"/>
      </p:ext>
    </p:extLst>
  </p:cSld>
  <p:clrMapOvr>
    <a:masterClrMapping/>
  </p:clrMapOvr>
  <mc:AlternateContent xmlns:mc="http://schemas.openxmlformats.org/markup-compatibility/2006" xmlns:p14="http://schemas.microsoft.com/office/powerpoint/2010/main">
    <mc:Choice Requires="p14">
      <p:transition spd="slow" p14:dur="2000" advTm="32321"/>
    </mc:Choice>
    <mc:Fallback xmlns="">
      <p:transition spd="slow" advTm="323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grpId="1" nodeType="clickEffect">
                                  <p:stCondLst>
                                    <p:cond delay="0"/>
                                  </p:stCondLst>
                                  <p:childTnLst>
                                    <p:animMotion origin="layout" path="M -0.00069 -4.81481E-6 L 0.15417 -4.81481E-6 " pathEditMode="relative" rAng="0" ptsTypes="AA">
                                      <p:cBhvr>
                                        <p:cTn id="15" dur="2000" fill="hold"/>
                                        <p:tgtEl>
                                          <p:spTgt spid="5"/>
                                        </p:tgtEl>
                                        <p:attrNameLst>
                                          <p:attrName>ppt_x</p:attrName>
                                          <p:attrName>ppt_y</p:attrName>
                                        </p:attrNameLst>
                                      </p:cBhvr>
                                      <p:rCtr x="7743" y="0"/>
                                    </p:animMotion>
                                  </p:childTnLst>
                                </p:cTn>
                              </p:par>
                            </p:childTnLst>
                          </p:cTn>
                        </p:par>
                        <p:par>
                          <p:cTn id="16" fill="hold">
                            <p:stCondLst>
                              <p:cond delay="2000"/>
                            </p:stCondLst>
                            <p:childTnLst>
                              <p:par>
                                <p:cTn id="17" presetID="16" presetClass="entr" presetSubtype="2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grpId="2" nodeType="clickEffect">
                                  <p:stCondLst>
                                    <p:cond delay="0"/>
                                  </p:stCondLst>
                                  <p:childTnLst>
                                    <p:animMotion origin="layout" path="M 0.15416 -4.81481E-6 L 0.31041 0.00047 " pathEditMode="relative" rAng="0" ptsTypes="AA">
                                      <p:cBhvr>
                                        <p:cTn id="23" dur="2000" fill="hold"/>
                                        <p:tgtEl>
                                          <p:spTgt spid="5"/>
                                        </p:tgtEl>
                                        <p:attrNameLst>
                                          <p:attrName>ppt_x</p:attrName>
                                          <p:attrName>ppt_y</p:attrName>
                                        </p:attrNameLst>
                                      </p:cBhvr>
                                      <p:rCtr x="7813" y="23"/>
                                    </p:animMotion>
                                  </p:childTnLst>
                                </p:cTn>
                              </p:par>
                            </p:childTnLst>
                          </p:cTn>
                        </p:par>
                        <p:par>
                          <p:cTn id="24" fill="hold">
                            <p:stCondLst>
                              <p:cond delay="2000"/>
                            </p:stCondLst>
                            <p:childTnLst>
                              <p:par>
                                <p:cTn id="25" presetID="16" presetClass="entr" presetSubtype="2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8"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特征</a:t>
            </a:r>
            <a:r>
              <a:rPr lang="zh-CN" altLang="en-US" sz="2100" dirty="0"/>
              <a:t>总结</a:t>
            </a:r>
          </a:p>
        </p:txBody>
      </p:sp>
      <p:sp>
        <p:nvSpPr>
          <p:cNvPr id="4" name="矩形 3"/>
          <p:cNvSpPr/>
          <p:nvPr/>
        </p:nvSpPr>
        <p:spPr>
          <a:xfrm>
            <a:off x="942663" y="2194467"/>
            <a:ext cx="3533340" cy="369332"/>
          </a:xfrm>
          <a:prstGeom prst="rect">
            <a:avLst/>
          </a:prstGeom>
        </p:spPr>
        <p:txBody>
          <a:bodyPr wrap="none">
            <a:spAutoFit/>
          </a:bodyPr>
          <a:lstStyle/>
          <a:p>
            <a:r>
              <a:rPr lang="zh-CN" altLang="zh-CN" dirty="0">
                <a:cs typeface="Times New Roman" panose="02020603050405020304" pitchFamily="18" charset="0"/>
              </a:rPr>
              <a:t>（</a:t>
            </a:r>
            <a:r>
              <a:rPr lang="en-US" altLang="zh-CN" dirty="0">
                <a:cs typeface="Times New Roman" panose="02020603050405020304" pitchFamily="18" charset="0"/>
              </a:rPr>
              <a:t>1</a:t>
            </a:r>
            <a:r>
              <a:rPr lang="zh-CN" altLang="zh-CN" dirty="0">
                <a:cs typeface="Times New Roman" panose="02020603050405020304" pitchFamily="18" charset="0"/>
              </a:rPr>
              <a:t>）计算方法满足</a:t>
            </a:r>
            <a:r>
              <a:rPr lang="zh-CN" altLang="zh-CN" b="1" dirty="0">
                <a:cs typeface="Times New Roman" panose="02020603050405020304" pitchFamily="18" charset="0"/>
              </a:rPr>
              <a:t>增量计算</a:t>
            </a:r>
            <a:r>
              <a:rPr lang="zh-CN" altLang="zh-CN" dirty="0">
                <a:cs typeface="Times New Roman" panose="02020603050405020304" pitchFamily="18" charset="0"/>
              </a:rPr>
              <a:t>特性</a:t>
            </a:r>
            <a:endParaRPr lang="zh-CN" altLang="en-US" dirty="0"/>
          </a:p>
        </p:txBody>
      </p:sp>
      <p:sp>
        <p:nvSpPr>
          <p:cNvPr id="5" name="矩形 4"/>
          <p:cNvSpPr/>
          <p:nvPr/>
        </p:nvSpPr>
        <p:spPr>
          <a:xfrm>
            <a:off x="942663" y="2900266"/>
            <a:ext cx="3302507" cy="369332"/>
          </a:xfrm>
          <a:prstGeom prst="rect">
            <a:avLst/>
          </a:prstGeom>
        </p:spPr>
        <p:txBody>
          <a:bodyPr wrap="none">
            <a:spAutoFit/>
          </a:bodyPr>
          <a:lstStyle/>
          <a:p>
            <a:r>
              <a:rPr lang="zh-CN" altLang="zh-CN" dirty="0">
                <a:cs typeface="Times New Roman" panose="02020603050405020304" pitchFamily="18" charset="0"/>
              </a:rPr>
              <a:t>（</a:t>
            </a:r>
            <a:r>
              <a:rPr lang="en-US" altLang="zh-CN" dirty="0">
                <a:cs typeface="Times New Roman" panose="02020603050405020304" pitchFamily="18" charset="0"/>
              </a:rPr>
              <a:t>2</a:t>
            </a:r>
            <a:r>
              <a:rPr lang="zh-CN" altLang="zh-CN" dirty="0">
                <a:cs typeface="Times New Roman" panose="02020603050405020304" pitchFamily="18" charset="0"/>
              </a:rPr>
              <a:t>）计算顺序满足</a:t>
            </a:r>
            <a:r>
              <a:rPr lang="zh-CN" altLang="zh-CN" b="1" dirty="0">
                <a:cs typeface="Times New Roman" panose="02020603050405020304" pitchFamily="18" charset="0"/>
              </a:rPr>
              <a:t>序列一致性</a:t>
            </a:r>
            <a:endParaRPr lang="zh-CN" altLang="en-US" b="1" dirty="0"/>
          </a:p>
        </p:txBody>
      </p:sp>
      <p:sp>
        <p:nvSpPr>
          <p:cNvPr id="6" name="矩形 5"/>
          <p:cNvSpPr/>
          <p:nvPr/>
        </p:nvSpPr>
        <p:spPr>
          <a:xfrm>
            <a:off x="942663" y="3642997"/>
            <a:ext cx="5322670" cy="369332"/>
          </a:xfrm>
          <a:prstGeom prst="rect">
            <a:avLst/>
          </a:prstGeom>
        </p:spPr>
        <p:txBody>
          <a:bodyPr wrap="square">
            <a:spAutoFit/>
          </a:bodyPr>
          <a:lstStyle/>
          <a:p>
            <a:r>
              <a:rPr lang="zh-CN" altLang="zh-CN" dirty="0">
                <a:cs typeface="Times New Roman" panose="02020603050405020304" pitchFamily="18" charset="0"/>
              </a:rPr>
              <a:t>（</a:t>
            </a:r>
            <a:r>
              <a:rPr lang="en-US" altLang="zh-CN" dirty="0">
                <a:cs typeface="Times New Roman" panose="02020603050405020304" pitchFamily="18" charset="0"/>
              </a:rPr>
              <a:t>3</a:t>
            </a:r>
            <a:r>
              <a:rPr lang="zh-CN" altLang="zh-CN" dirty="0">
                <a:cs typeface="Times New Roman" panose="02020603050405020304" pitchFamily="18" charset="0"/>
              </a:rPr>
              <a:t>）计算性质满足代数运算的</a:t>
            </a:r>
            <a:r>
              <a:rPr lang="zh-CN" altLang="zh-CN" b="1" dirty="0">
                <a:cs typeface="Times New Roman" panose="02020603050405020304" pitchFamily="18" charset="0"/>
              </a:rPr>
              <a:t>交换律</a:t>
            </a:r>
            <a:r>
              <a:rPr lang="zh-CN" altLang="zh-CN" dirty="0">
                <a:cs typeface="Times New Roman" panose="02020603050405020304" pitchFamily="18" charset="0"/>
              </a:rPr>
              <a:t>和</a:t>
            </a:r>
            <a:r>
              <a:rPr lang="zh-CN" altLang="zh-CN" b="1" dirty="0">
                <a:cs typeface="Times New Roman" panose="02020603050405020304" pitchFamily="18" charset="0"/>
              </a:rPr>
              <a:t>结合律</a:t>
            </a:r>
            <a:endParaRPr lang="zh-CN" altLang="en-US" b="1" dirty="0"/>
          </a:p>
        </p:txBody>
      </p:sp>
    </p:spTree>
    <p:extLst>
      <p:ext uri="{BB962C8B-B14F-4D97-AF65-F5344CB8AC3E}">
        <p14:creationId xmlns:p14="http://schemas.microsoft.com/office/powerpoint/2010/main" val="1120650191"/>
      </p:ext>
    </p:extLst>
  </p:cSld>
  <p:clrMapOvr>
    <a:masterClrMapping/>
  </p:clrMapOvr>
  <mc:AlternateContent xmlns:mc="http://schemas.openxmlformats.org/markup-compatibility/2006" xmlns:p14="http://schemas.microsoft.com/office/powerpoint/2010/main">
    <mc:Choice Requires="p14">
      <p:transition spd="slow" p14:dur="2000" advTm="32321"/>
    </mc:Choice>
    <mc:Fallback xmlns="">
      <p:transition spd="slow" advTm="3232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1004206" y="176914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5" name="Rectangle 4"/>
          <p:cNvSpPr>
            <a:spLocks noChangeArrowheads="1"/>
          </p:cNvSpPr>
          <p:nvPr/>
        </p:nvSpPr>
        <p:spPr bwMode="auto">
          <a:xfrm>
            <a:off x="1800225" y="1786293"/>
            <a:ext cx="119121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3" name="Rectangle 2"/>
          <p:cNvSpPr>
            <a:spLocks noChangeArrowheads="1"/>
          </p:cNvSpPr>
          <p:nvPr/>
        </p:nvSpPr>
        <p:spPr bwMode="auto">
          <a:xfrm>
            <a:off x="1104900" y="2553478"/>
            <a:ext cx="113762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4" name="Rectangle 2"/>
          <p:cNvSpPr>
            <a:spLocks noChangeArrowheads="1"/>
          </p:cNvSpPr>
          <p:nvPr/>
        </p:nvSpPr>
        <p:spPr bwMode="auto">
          <a:xfrm>
            <a:off x="1078030" y="2298755"/>
            <a:ext cx="115951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10" name="文本框 9"/>
          <p:cNvSpPr txBox="1"/>
          <p:nvPr/>
        </p:nvSpPr>
        <p:spPr>
          <a:xfrm>
            <a:off x="3380067" y="1838631"/>
            <a:ext cx="2220634" cy="461665"/>
          </a:xfrm>
          <a:prstGeom prst="rect">
            <a:avLst/>
          </a:prstGeom>
          <a:noFill/>
        </p:spPr>
        <p:txBody>
          <a:bodyPr wrap="square" rtlCol="0">
            <a:spAutoFit/>
          </a:bodyPr>
          <a:lstStyle/>
          <a:p>
            <a:r>
              <a:rPr lang="zh-CN" altLang="en-US" sz="2400" dirty="0"/>
              <a:t>传统的</a:t>
            </a:r>
            <a:r>
              <a:rPr lang="en-US" altLang="zh-CN" sz="2400" dirty="0"/>
              <a:t>BSP</a:t>
            </a:r>
            <a:r>
              <a:rPr lang="zh-CN" altLang="en-US" sz="2400" dirty="0"/>
              <a:t>模型</a:t>
            </a:r>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16</a:t>
            </a:fld>
            <a:endParaRPr lang="zh-CN" altLang="en-US"/>
          </a:p>
        </p:txBody>
      </p:sp>
      <p:pic>
        <p:nvPicPr>
          <p:cNvPr id="14" name="图片 13"/>
          <p:cNvPicPr>
            <a:picLocks noChangeAspect="1"/>
          </p:cNvPicPr>
          <p:nvPr/>
        </p:nvPicPr>
        <p:blipFill>
          <a:blip r:embed="rId3"/>
          <a:stretch>
            <a:fillRect/>
          </a:stretch>
        </p:blipFill>
        <p:spPr>
          <a:xfrm>
            <a:off x="6849180" y="2475546"/>
            <a:ext cx="723899" cy="722290"/>
          </a:xfrm>
          <a:prstGeom prst="rect">
            <a:avLst/>
          </a:prstGeom>
        </p:spPr>
      </p:pic>
      <p:cxnSp>
        <p:nvCxnSpPr>
          <p:cNvPr id="16" name="直接连接符 15"/>
          <p:cNvCxnSpPr/>
          <p:nvPr/>
        </p:nvCxnSpPr>
        <p:spPr>
          <a:xfrm>
            <a:off x="6181725" y="2830477"/>
            <a:ext cx="871818"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9" name="圆角矩形标注 18"/>
          <p:cNvSpPr/>
          <p:nvPr/>
        </p:nvSpPr>
        <p:spPr>
          <a:xfrm>
            <a:off x="7053543" y="1282700"/>
            <a:ext cx="1709457" cy="1016055"/>
          </a:xfrm>
          <a:prstGeom prst="wedgeRoundRectCallout">
            <a:avLst>
              <a:gd name="adj1" fmla="val -31977"/>
              <a:gd name="adj2" fmla="val 62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当新增一条图数据时，</a:t>
            </a:r>
            <a:r>
              <a:rPr lang="en-US" altLang="zh-CN" dirty="0" smtClean="0"/>
              <a:t>BSP</a:t>
            </a:r>
            <a:r>
              <a:rPr lang="zh-CN" altLang="en-US" dirty="0" smtClean="0"/>
              <a:t>如何处理呢？</a:t>
            </a:r>
            <a:endParaRPr lang="zh-CN" altLang="en-US" dirty="0"/>
          </a:p>
        </p:txBody>
      </p:sp>
      <p:pic>
        <p:nvPicPr>
          <p:cNvPr id="20" name="图片 19"/>
          <p:cNvPicPr>
            <a:picLocks noChangeAspect="1"/>
          </p:cNvPicPr>
          <p:nvPr/>
        </p:nvPicPr>
        <p:blipFill>
          <a:blip r:embed="rId4"/>
          <a:stretch>
            <a:fillRect/>
          </a:stretch>
        </p:blipFill>
        <p:spPr>
          <a:xfrm>
            <a:off x="1285905" y="2272119"/>
            <a:ext cx="5215778" cy="3983448"/>
          </a:xfrm>
          <a:prstGeom prst="rect">
            <a:avLst/>
          </a:prstGeom>
        </p:spPr>
      </p:pic>
    </p:spTree>
    <p:extLst>
      <p:ext uri="{BB962C8B-B14F-4D97-AF65-F5344CB8AC3E}">
        <p14:creationId xmlns:p14="http://schemas.microsoft.com/office/powerpoint/2010/main" val="390946213"/>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arn(inVertical)">
                                      <p:cBhvr>
                                        <p:cTn id="10" dur="500"/>
                                        <p:tgtEl>
                                          <p:spTgt spid="16"/>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arn(inVertical)">
                                      <p:cBhvr>
                                        <p:cTn id="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1004206" y="176914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5" name="Rectangle 4"/>
          <p:cNvSpPr>
            <a:spLocks noChangeArrowheads="1"/>
          </p:cNvSpPr>
          <p:nvPr/>
        </p:nvSpPr>
        <p:spPr bwMode="auto">
          <a:xfrm>
            <a:off x="1800225" y="1786293"/>
            <a:ext cx="119121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3" name="Rectangle 2"/>
          <p:cNvSpPr>
            <a:spLocks noChangeArrowheads="1"/>
          </p:cNvSpPr>
          <p:nvPr/>
        </p:nvSpPr>
        <p:spPr bwMode="auto">
          <a:xfrm>
            <a:off x="1104900" y="2553478"/>
            <a:ext cx="113762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4" name="Rectangle 2"/>
          <p:cNvSpPr>
            <a:spLocks noChangeArrowheads="1"/>
          </p:cNvSpPr>
          <p:nvPr/>
        </p:nvSpPr>
        <p:spPr bwMode="auto">
          <a:xfrm>
            <a:off x="1104900" y="2298755"/>
            <a:ext cx="115951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10" name="文本框 9"/>
          <p:cNvSpPr txBox="1"/>
          <p:nvPr/>
        </p:nvSpPr>
        <p:spPr>
          <a:xfrm>
            <a:off x="1527965" y="1783366"/>
            <a:ext cx="6183033" cy="461665"/>
          </a:xfrm>
          <a:prstGeom prst="rect">
            <a:avLst/>
          </a:prstGeom>
          <a:noFill/>
        </p:spPr>
        <p:txBody>
          <a:bodyPr wrap="square" rtlCol="0">
            <a:spAutoFit/>
          </a:bodyPr>
          <a:lstStyle/>
          <a:p>
            <a:r>
              <a:rPr lang="zh-CN" altLang="en-US" sz="2400" dirty="0"/>
              <a:t>传统的</a:t>
            </a:r>
            <a:r>
              <a:rPr lang="en-US" altLang="zh-CN" sz="2400" dirty="0"/>
              <a:t>BSP</a:t>
            </a:r>
            <a:r>
              <a:rPr lang="zh-CN" altLang="en-US" sz="2400" dirty="0" smtClean="0"/>
              <a:t>模型针对增量图数据的解决方案</a:t>
            </a:r>
            <a:endParaRPr lang="zh-CN" altLang="en-US" sz="2400" dirty="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17</a:t>
            </a:fld>
            <a:endParaRPr lang="zh-CN" altLang="en-US"/>
          </a:p>
        </p:txBody>
      </p:sp>
      <p:sp>
        <p:nvSpPr>
          <p:cNvPr id="7" name="圆角矩形标注 6"/>
          <p:cNvSpPr/>
          <p:nvPr/>
        </p:nvSpPr>
        <p:spPr>
          <a:xfrm>
            <a:off x="7053543" y="2298755"/>
            <a:ext cx="1823757" cy="1892245"/>
          </a:xfrm>
          <a:prstGeom prst="wedgeRoundRectCallout">
            <a:avLst>
              <a:gd name="adj1" fmla="val -60526"/>
              <a:gd name="adj2" fmla="val -250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新增一个顶点引发所有顶点全部参与重算，计算代价和通信代价较高！</a:t>
            </a:r>
            <a:endParaRPr lang="zh-CN" altLang="en-US" dirty="0"/>
          </a:p>
        </p:txBody>
      </p:sp>
      <p:pic>
        <p:nvPicPr>
          <p:cNvPr id="13" name="图片 12"/>
          <p:cNvPicPr>
            <a:picLocks noChangeAspect="1"/>
          </p:cNvPicPr>
          <p:nvPr/>
        </p:nvPicPr>
        <p:blipFill>
          <a:blip r:embed="rId3"/>
          <a:stretch>
            <a:fillRect/>
          </a:stretch>
        </p:blipFill>
        <p:spPr>
          <a:xfrm>
            <a:off x="1927407" y="2245031"/>
            <a:ext cx="4865623" cy="4149305"/>
          </a:xfrm>
          <a:prstGeom prst="rect">
            <a:avLst/>
          </a:prstGeom>
        </p:spPr>
      </p:pic>
    </p:spTree>
    <p:extLst>
      <p:ext uri="{BB962C8B-B14F-4D97-AF65-F5344CB8AC3E}">
        <p14:creationId xmlns:p14="http://schemas.microsoft.com/office/powerpoint/2010/main" val="1045148241"/>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9824356" y="-140314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18</a:t>
            </a:fld>
            <a:endParaRPr lang="zh-CN" altLang="en-US"/>
          </a:p>
        </p:txBody>
      </p:sp>
      <p:sp>
        <p:nvSpPr>
          <p:cNvPr id="19" name="矩形 18"/>
          <p:cNvSpPr/>
          <p:nvPr/>
        </p:nvSpPr>
        <p:spPr>
          <a:xfrm>
            <a:off x="633479" y="5712405"/>
            <a:ext cx="6677146" cy="9573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标注 19"/>
          <p:cNvSpPr/>
          <p:nvPr/>
        </p:nvSpPr>
        <p:spPr>
          <a:xfrm>
            <a:off x="7053543" y="4307246"/>
            <a:ext cx="1988457" cy="1016000"/>
          </a:xfrm>
          <a:prstGeom prst="wedgeRoundRectCallout">
            <a:avLst>
              <a:gd name="adj1" fmla="val -43005"/>
              <a:gd name="adj2" fmla="val 816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可否</a:t>
            </a:r>
            <a:r>
              <a:rPr lang="zh-CN" altLang="en-US" dirty="0" smtClean="0"/>
              <a:t>重复利用之前迭代计算的结果呢？</a:t>
            </a:r>
            <a:endParaRPr lang="zh-CN" altLang="en-US" dirty="0"/>
          </a:p>
        </p:txBody>
      </p:sp>
      <p:pic>
        <p:nvPicPr>
          <p:cNvPr id="24" name="图片 23"/>
          <p:cNvPicPr>
            <a:picLocks noChangeAspect="1"/>
          </p:cNvPicPr>
          <p:nvPr/>
        </p:nvPicPr>
        <p:blipFill>
          <a:blip r:embed="rId3"/>
          <a:stretch>
            <a:fillRect/>
          </a:stretch>
        </p:blipFill>
        <p:spPr>
          <a:xfrm>
            <a:off x="633479" y="2122869"/>
            <a:ext cx="6243572" cy="3537850"/>
          </a:xfrm>
          <a:prstGeom prst="rect">
            <a:avLst/>
          </a:prstGeom>
        </p:spPr>
      </p:pic>
      <p:pic>
        <p:nvPicPr>
          <p:cNvPr id="25" name="图片 24"/>
          <p:cNvPicPr>
            <a:picLocks noChangeAspect="1"/>
          </p:cNvPicPr>
          <p:nvPr/>
        </p:nvPicPr>
        <p:blipFill>
          <a:blip r:embed="rId4"/>
          <a:stretch>
            <a:fillRect/>
          </a:stretch>
        </p:blipFill>
        <p:spPr>
          <a:xfrm>
            <a:off x="643744" y="5516700"/>
            <a:ext cx="6242832" cy="1204776"/>
          </a:xfrm>
          <a:prstGeom prst="rect">
            <a:avLst/>
          </a:prstGeom>
        </p:spPr>
      </p:pic>
      <p:pic>
        <p:nvPicPr>
          <p:cNvPr id="28" name="图片 27"/>
          <p:cNvPicPr>
            <a:picLocks noChangeAspect="1"/>
          </p:cNvPicPr>
          <p:nvPr/>
        </p:nvPicPr>
        <p:blipFill>
          <a:blip r:embed="rId5"/>
          <a:stretch>
            <a:fillRect/>
          </a:stretch>
        </p:blipFill>
        <p:spPr>
          <a:xfrm>
            <a:off x="6849180" y="2035547"/>
            <a:ext cx="903036" cy="901029"/>
          </a:xfrm>
          <a:prstGeom prst="rect">
            <a:avLst/>
          </a:prstGeom>
        </p:spPr>
      </p:pic>
      <p:cxnSp>
        <p:nvCxnSpPr>
          <p:cNvPr id="29" name="直接连接符 28"/>
          <p:cNvCxnSpPr/>
          <p:nvPr/>
        </p:nvCxnSpPr>
        <p:spPr>
          <a:xfrm flipV="1">
            <a:off x="6457950" y="2438588"/>
            <a:ext cx="756983" cy="416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31" name="圆角矩形标注 30"/>
          <p:cNvSpPr/>
          <p:nvPr/>
        </p:nvSpPr>
        <p:spPr>
          <a:xfrm>
            <a:off x="6740435" y="468092"/>
            <a:ext cx="2103120" cy="1125578"/>
          </a:xfrm>
          <a:prstGeom prst="wedgeRoundRectCallout">
            <a:avLst>
              <a:gd name="adj1" fmla="val -33239"/>
              <a:gd name="adj2" fmla="val 873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直接在上一轮的计算结果上考虑增量数据的影响</a:t>
            </a:r>
            <a:endParaRPr lang="zh-CN" altLang="en-US" dirty="0"/>
          </a:p>
        </p:txBody>
      </p:sp>
      <p:pic>
        <p:nvPicPr>
          <p:cNvPr id="34" name="图片 33"/>
          <p:cNvPicPr>
            <a:picLocks noChangeAspect="1"/>
          </p:cNvPicPr>
          <p:nvPr/>
        </p:nvPicPr>
        <p:blipFill>
          <a:blip r:embed="rId6"/>
          <a:stretch>
            <a:fillRect/>
          </a:stretch>
        </p:blipFill>
        <p:spPr>
          <a:xfrm>
            <a:off x="623742" y="2887119"/>
            <a:ext cx="7193790" cy="2334526"/>
          </a:xfrm>
          <a:prstGeom prst="rect">
            <a:avLst/>
          </a:prstGeom>
        </p:spPr>
      </p:pic>
      <p:sp>
        <p:nvSpPr>
          <p:cNvPr id="35" name="文本框 34"/>
          <p:cNvSpPr txBox="1"/>
          <p:nvPr/>
        </p:nvSpPr>
        <p:spPr>
          <a:xfrm>
            <a:off x="301779" y="5426886"/>
            <a:ext cx="7837715" cy="923330"/>
          </a:xfrm>
          <a:prstGeom prst="rect">
            <a:avLst/>
          </a:prstGeom>
          <a:noFill/>
        </p:spPr>
        <p:txBody>
          <a:bodyPr wrap="square" rtlCol="0">
            <a:spAutoFit/>
          </a:bodyPr>
          <a:lstStyle/>
          <a:p>
            <a:r>
              <a:rPr lang="zh-CN" altLang="en-US" dirty="0" smtClean="0"/>
              <a:t>采用增量计算的方式，直接在上一轮的迭代结果上进行计算，只需要额外两步即可完成计算！但在这两轮迭代中，所有节点都要参与通信和计算，代价仍然较高！</a:t>
            </a:r>
            <a:endParaRPr lang="zh-CN" altLang="en-US" dirty="0"/>
          </a:p>
        </p:txBody>
      </p:sp>
    </p:spTree>
    <p:extLst>
      <p:ext uri="{BB962C8B-B14F-4D97-AF65-F5344CB8AC3E}">
        <p14:creationId xmlns:p14="http://schemas.microsoft.com/office/powerpoint/2010/main" val="4144315936"/>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barn(inVertical)">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2" nodeType="clickEffect">
                                  <p:stCondLst>
                                    <p:cond delay="0"/>
                                  </p:stCondLst>
                                  <p:childTnLst>
                                    <p:set>
                                      <p:cBhvr>
                                        <p:cTn id="15" dur="1" fill="hold">
                                          <p:stCondLst>
                                            <p:cond delay="0"/>
                                          </p:stCondLst>
                                        </p:cTn>
                                        <p:tgtEl>
                                          <p:spTgt spid="19"/>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2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24"/>
                                        </p:tgtEl>
                                      </p:cBhvr>
                                    </p:animEffect>
                                    <p:set>
                                      <p:cBhvr>
                                        <p:cTn id="22" dur="1" fill="hold">
                                          <p:stCondLst>
                                            <p:cond delay="499"/>
                                          </p:stCondLst>
                                        </p:cTn>
                                        <p:tgtEl>
                                          <p:spTgt spid="24"/>
                                        </p:tgtEl>
                                        <p:attrNameLst>
                                          <p:attrName>style.visibility</p:attrName>
                                        </p:attrNameLst>
                                      </p:cBhvr>
                                      <p:to>
                                        <p:strVal val="hidden"/>
                                      </p:to>
                                    </p:set>
                                  </p:childTnLst>
                                </p:cTn>
                              </p:par>
                              <p:par>
                                <p:cTn id="23" presetID="64" presetClass="path" presetSubtype="0" accel="50000" decel="50000" fill="hold" nodeType="withEffect">
                                  <p:stCondLst>
                                    <p:cond delay="0"/>
                                  </p:stCondLst>
                                  <p:childTnLst>
                                    <p:animMotion origin="layout" path="M 4.44444E-6 3.7037E-7 L 0.0059 -0.5412 " pathEditMode="relative" rAng="0" ptsTypes="AA">
                                      <p:cBhvr>
                                        <p:cTn id="24" dur="2000" fill="hold"/>
                                        <p:tgtEl>
                                          <p:spTgt spid="25"/>
                                        </p:tgtEl>
                                        <p:attrNameLst>
                                          <p:attrName>ppt_x</p:attrName>
                                          <p:attrName>ppt_y</p:attrName>
                                        </p:attrNameLst>
                                      </p:cBhvr>
                                      <p:rCtr x="295" y="-27060"/>
                                    </p:animMotion>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barn(inVertical)">
                                      <p:cBhvr>
                                        <p:cTn id="29" dur="500"/>
                                        <p:tgtEl>
                                          <p:spTgt spid="28"/>
                                        </p:tgtEl>
                                      </p:cBhvr>
                                    </p:animEffect>
                                  </p:childTnLst>
                                </p:cTn>
                              </p:par>
                              <p:par>
                                <p:cTn id="30" presetID="16" presetClass="entr" presetSubtype="21"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arn(inVertical)">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arn(inVertical)">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2" animBg="1"/>
      <p:bldP spid="20" grpId="0" animBg="1"/>
      <p:bldP spid="20" grpId="1" animBg="1"/>
      <p:bldP spid="31" grpId="0" animBg="1"/>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9824356" y="-140314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19</a:t>
            </a:fld>
            <a:endParaRPr lang="zh-CN" altLang="en-US" dirty="0"/>
          </a:p>
        </p:txBody>
      </p:sp>
      <p:pic>
        <p:nvPicPr>
          <p:cNvPr id="5" name="图片 4"/>
          <p:cNvPicPr>
            <a:picLocks noChangeAspect="1"/>
          </p:cNvPicPr>
          <p:nvPr/>
        </p:nvPicPr>
        <p:blipFill>
          <a:blip r:embed="rId3"/>
          <a:stretch>
            <a:fillRect/>
          </a:stretch>
        </p:blipFill>
        <p:spPr>
          <a:xfrm>
            <a:off x="498651" y="2225600"/>
            <a:ext cx="6554892" cy="1063596"/>
          </a:xfrm>
          <a:prstGeom prst="rect">
            <a:avLst/>
          </a:prstGeom>
        </p:spPr>
      </p:pic>
      <p:sp>
        <p:nvSpPr>
          <p:cNvPr id="6" name="圆角矩形标注 5"/>
          <p:cNvSpPr/>
          <p:nvPr/>
        </p:nvSpPr>
        <p:spPr>
          <a:xfrm>
            <a:off x="7053543" y="1711234"/>
            <a:ext cx="1907577" cy="783772"/>
          </a:xfrm>
          <a:prstGeom prst="wedgeRoundRectCallout">
            <a:avLst>
              <a:gd name="adj1" fmla="val -52825"/>
              <a:gd name="adj2" fmla="val 7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新增顶点为传播源点</a:t>
            </a:r>
            <a:endParaRPr lang="zh-CN" altLang="en-US" dirty="0"/>
          </a:p>
        </p:txBody>
      </p:sp>
      <p:pic>
        <p:nvPicPr>
          <p:cNvPr id="7" name="图片 6"/>
          <p:cNvPicPr>
            <a:picLocks noChangeAspect="1"/>
          </p:cNvPicPr>
          <p:nvPr/>
        </p:nvPicPr>
        <p:blipFill>
          <a:blip r:embed="rId4"/>
          <a:stretch>
            <a:fillRect/>
          </a:stretch>
        </p:blipFill>
        <p:spPr>
          <a:xfrm>
            <a:off x="498651" y="3319898"/>
            <a:ext cx="6554892" cy="1063596"/>
          </a:xfrm>
          <a:prstGeom prst="rect">
            <a:avLst/>
          </a:prstGeom>
        </p:spPr>
      </p:pic>
      <p:sp>
        <p:nvSpPr>
          <p:cNvPr id="21" name="圆角矩形标注 20"/>
          <p:cNvSpPr/>
          <p:nvPr/>
        </p:nvSpPr>
        <p:spPr>
          <a:xfrm>
            <a:off x="7053543" y="3054548"/>
            <a:ext cx="1907577" cy="783772"/>
          </a:xfrm>
          <a:prstGeom prst="wedgeRoundRectCallout">
            <a:avLst>
              <a:gd name="adj1" fmla="val -52825"/>
              <a:gd name="adj2" fmla="val 7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传播源点将影响传播给邻接点</a:t>
            </a:r>
            <a:endParaRPr lang="zh-CN" altLang="en-US" dirty="0"/>
          </a:p>
        </p:txBody>
      </p:sp>
      <p:pic>
        <p:nvPicPr>
          <p:cNvPr id="10" name="图片 9"/>
          <p:cNvPicPr>
            <a:picLocks noChangeAspect="1"/>
          </p:cNvPicPr>
          <p:nvPr/>
        </p:nvPicPr>
        <p:blipFill>
          <a:blip r:embed="rId5"/>
          <a:stretch>
            <a:fillRect/>
          </a:stretch>
        </p:blipFill>
        <p:spPr>
          <a:xfrm>
            <a:off x="498651" y="4591363"/>
            <a:ext cx="6554892" cy="896913"/>
          </a:xfrm>
          <a:prstGeom prst="rect">
            <a:avLst/>
          </a:prstGeom>
        </p:spPr>
      </p:pic>
      <p:sp>
        <p:nvSpPr>
          <p:cNvPr id="22" name="圆角矩形标注 21"/>
          <p:cNvSpPr/>
          <p:nvPr/>
        </p:nvSpPr>
        <p:spPr>
          <a:xfrm>
            <a:off x="7053543" y="4313563"/>
            <a:ext cx="1907577" cy="783772"/>
          </a:xfrm>
          <a:prstGeom prst="wedgeRoundRectCallout">
            <a:avLst>
              <a:gd name="adj1" fmla="val -52825"/>
              <a:gd name="adj2" fmla="val 7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传播源不再继续传播时结束</a:t>
            </a:r>
            <a:endParaRPr lang="zh-CN" altLang="en-US" dirty="0"/>
          </a:p>
        </p:txBody>
      </p:sp>
      <p:sp>
        <p:nvSpPr>
          <p:cNvPr id="12" name="矩形 11"/>
          <p:cNvSpPr/>
          <p:nvPr/>
        </p:nvSpPr>
        <p:spPr>
          <a:xfrm>
            <a:off x="5081451" y="2103120"/>
            <a:ext cx="1972092" cy="3487783"/>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3" name="文本框 12"/>
          <p:cNvSpPr txBox="1"/>
          <p:nvPr/>
        </p:nvSpPr>
        <p:spPr>
          <a:xfrm>
            <a:off x="914400" y="5695406"/>
            <a:ext cx="6766560" cy="646331"/>
          </a:xfrm>
          <a:prstGeom prst="rect">
            <a:avLst/>
          </a:prstGeom>
          <a:noFill/>
        </p:spPr>
        <p:txBody>
          <a:bodyPr wrap="square" rtlCol="0">
            <a:spAutoFit/>
          </a:bodyPr>
          <a:lstStyle/>
          <a:p>
            <a:r>
              <a:rPr lang="zh-CN" altLang="en-US" dirty="0" smtClean="0"/>
              <a:t>以变化传播的方式对节点进行增量式的更新，有效避免了全图内所有顶点都需参与计算的问题，将影响范围限制在最小域内。</a:t>
            </a:r>
            <a:endParaRPr lang="zh-CN" altLang="en-US" dirty="0"/>
          </a:p>
        </p:txBody>
      </p:sp>
    </p:spTree>
    <p:extLst>
      <p:ext uri="{BB962C8B-B14F-4D97-AF65-F5344CB8AC3E}">
        <p14:creationId xmlns:p14="http://schemas.microsoft.com/office/powerpoint/2010/main" val="1594495882"/>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inVertic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arn(inVertical)">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animBg="1"/>
      <p:bldP spid="12"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纲要</a:t>
            </a:r>
            <a:endParaRPr lang="zh-CN" altLang="en-US" dirty="0"/>
          </a:p>
        </p:txBody>
      </p:sp>
      <p:sp>
        <p:nvSpPr>
          <p:cNvPr id="3" name="内容占位符 2"/>
          <p:cNvSpPr>
            <a:spLocks noGrp="1"/>
          </p:cNvSpPr>
          <p:nvPr>
            <p:ph idx="1"/>
          </p:nvPr>
        </p:nvSpPr>
        <p:spPr/>
        <p:txBody>
          <a:bodyPr/>
          <a:lstStyle/>
          <a:p>
            <a:r>
              <a:rPr lang="zh-CN" altLang="en-US" dirty="0" smtClean="0"/>
              <a:t>研究背景与相关工作</a:t>
            </a:r>
            <a:endParaRPr lang="en-US" altLang="zh-CN" dirty="0" smtClean="0"/>
          </a:p>
          <a:p>
            <a:r>
              <a:rPr lang="zh-CN" altLang="en-US" dirty="0" smtClean="0"/>
              <a:t>研究目标</a:t>
            </a:r>
            <a:endParaRPr lang="en-US" altLang="zh-CN" dirty="0" smtClean="0"/>
          </a:p>
          <a:p>
            <a:r>
              <a:rPr lang="zh-CN" altLang="en-US" dirty="0" smtClean="0"/>
              <a:t>模型与算法设计</a:t>
            </a:r>
            <a:endParaRPr lang="en-US" altLang="zh-CN" dirty="0" smtClean="0"/>
          </a:p>
          <a:p>
            <a:r>
              <a:rPr lang="zh-CN" altLang="en-US" dirty="0" smtClean="0"/>
              <a:t>系统设计与实现</a:t>
            </a:r>
            <a:endParaRPr lang="en-US" altLang="zh-CN" dirty="0" smtClean="0"/>
          </a:p>
          <a:p>
            <a:r>
              <a:rPr lang="zh-CN" altLang="en-US" dirty="0" smtClean="0"/>
              <a:t>实验结果和演示</a:t>
            </a:r>
            <a:endParaRPr lang="en-US" altLang="zh-CN" dirty="0" smtClean="0"/>
          </a:p>
          <a:p>
            <a:r>
              <a:rPr lang="zh-CN" altLang="en-US" dirty="0" smtClean="0"/>
              <a:t>总结和计划</a:t>
            </a:r>
            <a:endParaRPr lang="zh-CN" altLang="en-US" dirty="0"/>
          </a:p>
        </p:txBody>
      </p:sp>
    </p:spTree>
    <p:extLst>
      <p:ext uri="{BB962C8B-B14F-4D97-AF65-F5344CB8AC3E}">
        <p14:creationId xmlns:p14="http://schemas.microsoft.com/office/powerpoint/2010/main" val="2913344251"/>
      </p:ext>
    </p:extLst>
  </p:cSld>
  <p:clrMapOvr>
    <a:masterClrMapping/>
  </p:clrMapOvr>
  <mc:AlternateContent xmlns:mc="http://schemas.openxmlformats.org/markup-compatibility/2006" xmlns:p14="http://schemas.microsoft.com/office/powerpoint/2010/main">
    <mc:Choice Requires="p14">
      <p:transition spd="slow" p14:dur="2000" advTm="10345"/>
    </mc:Choice>
    <mc:Fallback xmlns="">
      <p:transition spd="slow" advTm="1034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9824356" y="-140314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20</a:t>
            </a:fld>
            <a:endParaRPr lang="zh-CN" altLang="en-US" dirty="0"/>
          </a:p>
        </p:txBody>
      </p:sp>
      <p:pic>
        <p:nvPicPr>
          <p:cNvPr id="14" name="图片 13"/>
          <p:cNvPicPr>
            <a:picLocks noChangeAspect="1"/>
          </p:cNvPicPr>
          <p:nvPr/>
        </p:nvPicPr>
        <p:blipFill>
          <a:blip r:embed="rId3"/>
          <a:stretch>
            <a:fillRect/>
          </a:stretch>
        </p:blipFill>
        <p:spPr>
          <a:xfrm>
            <a:off x="490488" y="1907648"/>
            <a:ext cx="3167107" cy="2700845"/>
          </a:xfrm>
          <a:prstGeom prst="rect">
            <a:avLst/>
          </a:prstGeom>
        </p:spPr>
      </p:pic>
      <p:pic>
        <p:nvPicPr>
          <p:cNvPr id="3" name="图片 2"/>
          <p:cNvPicPr>
            <a:picLocks noChangeAspect="1"/>
          </p:cNvPicPr>
          <p:nvPr/>
        </p:nvPicPr>
        <p:blipFill>
          <a:blip r:embed="rId4"/>
          <a:stretch>
            <a:fillRect/>
          </a:stretch>
        </p:blipFill>
        <p:spPr>
          <a:xfrm>
            <a:off x="490488" y="5088750"/>
            <a:ext cx="3167107" cy="1557023"/>
          </a:xfrm>
          <a:prstGeom prst="rect">
            <a:avLst/>
          </a:prstGeom>
        </p:spPr>
      </p:pic>
      <p:sp>
        <p:nvSpPr>
          <p:cNvPr id="4" name="文本框 3"/>
          <p:cNvSpPr txBox="1"/>
          <p:nvPr/>
        </p:nvSpPr>
        <p:spPr>
          <a:xfrm>
            <a:off x="685795" y="1587039"/>
            <a:ext cx="2971800" cy="369332"/>
          </a:xfrm>
          <a:prstGeom prst="rect">
            <a:avLst/>
          </a:prstGeom>
          <a:noFill/>
        </p:spPr>
        <p:txBody>
          <a:bodyPr wrap="square" rtlCol="0">
            <a:spAutoFit/>
          </a:bodyPr>
          <a:lstStyle/>
          <a:p>
            <a:pPr algn="ctr"/>
            <a:r>
              <a:rPr lang="en-US" altLang="zh-CN" dirty="0" smtClean="0"/>
              <a:t>BSP</a:t>
            </a:r>
            <a:r>
              <a:rPr lang="zh-CN" altLang="en-US" dirty="0" smtClean="0"/>
              <a:t>模型</a:t>
            </a:r>
            <a:endParaRPr lang="zh-CN" altLang="en-US" dirty="0"/>
          </a:p>
        </p:txBody>
      </p:sp>
      <p:sp>
        <p:nvSpPr>
          <p:cNvPr id="16" name="文本框 15"/>
          <p:cNvSpPr txBox="1"/>
          <p:nvPr/>
        </p:nvSpPr>
        <p:spPr>
          <a:xfrm>
            <a:off x="1528349" y="4755911"/>
            <a:ext cx="1286692" cy="369332"/>
          </a:xfrm>
          <a:prstGeom prst="rect">
            <a:avLst/>
          </a:prstGeom>
          <a:noFill/>
        </p:spPr>
        <p:txBody>
          <a:bodyPr wrap="square" rtlCol="0">
            <a:spAutoFit/>
          </a:bodyPr>
          <a:lstStyle/>
          <a:p>
            <a:pPr algn="ctr"/>
            <a:r>
              <a:rPr lang="zh-CN" altLang="en-US" dirty="0" smtClean="0"/>
              <a:t>改进模型</a:t>
            </a:r>
            <a:endParaRPr lang="zh-CN" altLang="en-US" dirty="0"/>
          </a:p>
        </p:txBody>
      </p:sp>
      <p:sp>
        <p:nvSpPr>
          <p:cNvPr id="8" name="文本框 7"/>
          <p:cNvSpPr txBox="1"/>
          <p:nvPr/>
        </p:nvSpPr>
        <p:spPr>
          <a:xfrm>
            <a:off x="3992336" y="2207835"/>
            <a:ext cx="4651465" cy="1477328"/>
          </a:xfrm>
          <a:prstGeom prst="rect">
            <a:avLst/>
          </a:prstGeom>
          <a:noFill/>
        </p:spPr>
        <p:txBody>
          <a:bodyPr wrap="square" rtlCol="0">
            <a:spAutoFit/>
          </a:bodyPr>
          <a:lstStyle/>
          <a:p>
            <a:r>
              <a:rPr lang="zh-CN" altLang="en-US" dirty="0" smtClean="0"/>
              <a:t>相比较</a:t>
            </a:r>
            <a:r>
              <a:rPr lang="en-US" altLang="zh-CN" dirty="0" smtClean="0"/>
              <a:t>BSP</a:t>
            </a:r>
            <a:r>
              <a:rPr lang="zh-CN" altLang="en-US" dirty="0" smtClean="0"/>
              <a:t>模型，我们的改进有如下优势：</a:t>
            </a:r>
            <a:endParaRPr lang="en-US" altLang="zh-CN" dirty="0" smtClean="0"/>
          </a:p>
          <a:p>
            <a:endParaRPr lang="en-US" altLang="zh-CN" dirty="0" smtClean="0"/>
          </a:p>
          <a:p>
            <a:pPr marL="342900" indent="-342900">
              <a:buAutoNum type="arabicPeriod"/>
            </a:pPr>
            <a:r>
              <a:rPr lang="zh-CN" altLang="en-US" dirty="0" smtClean="0"/>
              <a:t>增量模型 </a:t>
            </a:r>
            <a:r>
              <a:rPr lang="en-US" altLang="zh-CN" dirty="0" smtClean="0"/>
              <a:t>=&gt; </a:t>
            </a:r>
            <a:r>
              <a:rPr lang="zh-CN" altLang="en-US" dirty="0" smtClean="0"/>
              <a:t>缩短整体迭代所需时间</a:t>
            </a:r>
            <a:endParaRPr lang="en-US" altLang="zh-CN" dirty="0" smtClean="0"/>
          </a:p>
          <a:p>
            <a:pPr marL="342900" indent="-342900">
              <a:buAutoNum type="arabicPeriod"/>
            </a:pPr>
            <a:endParaRPr lang="en-US" altLang="zh-CN" dirty="0" smtClean="0"/>
          </a:p>
          <a:p>
            <a:pPr marL="342900" indent="-342900">
              <a:buAutoNum type="arabicPeriod"/>
            </a:pPr>
            <a:r>
              <a:rPr lang="zh-CN" altLang="en-US" dirty="0" smtClean="0"/>
              <a:t>变化传播 </a:t>
            </a:r>
            <a:r>
              <a:rPr lang="en-US" altLang="zh-CN" dirty="0" smtClean="0"/>
              <a:t>=&gt; </a:t>
            </a:r>
            <a:r>
              <a:rPr lang="zh-CN" altLang="en-US" dirty="0" smtClean="0"/>
              <a:t>缩小增量数据影响范围</a:t>
            </a:r>
            <a:endParaRPr lang="zh-CN" altLang="en-US" dirty="0"/>
          </a:p>
        </p:txBody>
      </p:sp>
      <p:sp>
        <p:nvSpPr>
          <p:cNvPr id="18" name="文本框 17"/>
          <p:cNvSpPr txBox="1"/>
          <p:nvPr/>
        </p:nvSpPr>
        <p:spPr>
          <a:xfrm>
            <a:off x="4148082" y="4104140"/>
            <a:ext cx="3984992" cy="369332"/>
          </a:xfrm>
          <a:prstGeom prst="rect">
            <a:avLst/>
          </a:prstGeom>
          <a:noFill/>
        </p:spPr>
        <p:txBody>
          <a:bodyPr wrap="square" rtlCol="0">
            <a:spAutoFit/>
          </a:bodyPr>
          <a:lstStyle/>
          <a:p>
            <a:pPr algn="ctr"/>
            <a:r>
              <a:rPr lang="zh-CN" altLang="en-US" dirty="0" smtClean="0"/>
              <a:t>收敛速度更快，参与计算节点更少！</a:t>
            </a:r>
            <a:endParaRPr lang="zh-CN" altLang="en-US" dirty="0"/>
          </a:p>
        </p:txBody>
      </p:sp>
    </p:spTree>
    <p:extLst>
      <p:ext uri="{BB962C8B-B14F-4D97-AF65-F5344CB8AC3E}">
        <p14:creationId xmlns:p14="http://schemas.microsoft.com/office/powerpoint/2010/main" val="1130212249"/>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7" name="文本框 6"/>
          <p:cNvSpPr txBox="1"/>
          <p:nvPr/>
        </p:nvSpPr>
        <p:spPr>
          <a:xfrm>
            <a:off x="1293668" y="1473872"/>
            <a:ext cx="6490002" cy="738664"/>
          </a:xfrm>
          <a:prstGeom prst="rect">
            <a:avLst/>
          </a:prstGeom>
          <a:noFill/>
        </p:spPr>
        <p:txBody>
          <a:bodyPr wrap="square" rtlCol="0">
            <a:spAutoFit/>
          </a:bodyPr>
          <a:lstStyle/>
          <a:p>
            <a:pPr algn="ctr"/>
            <a:r>
              <a:rPr lang="zh-CN" altLang="en-US" sz="2100" dirty="0"/>
              <a:t>基于状态更新</a:t>
            </a:r>
            <a:r>
              <a:rPr lang="zh-CN" altLang="en-US" sz="2100" dirty="0" smtClean="0"/>
              <a:t>的图</a:t>
            </a:r>
            <a:r>
              <a:rPr lang="zh-CN" altLang="en-US" sz="2100" dirty="0"/>
              <a:t>计算</a:t>
            </a:r>
            <a:r>
              <a:rPr lang="zh-CN" altLang="en-US" sz="2100" dirty="0" smtClean="0"/>
              <a:t>模型</a:t>
            </a:r>
            <a:endParaRPr lang="en-US" altLang="zh-CN" sz="2100" dirty="0" smtClean="0"/>
          </a:p>
          <a:p>
            <a:pPr algn="ctr"/>
            <a:r>
              <a:rPr lang="zh-CN" altLang="en-US" sz="2100" dirty="0" smtClean="0"/>
              <a:t>采用</a:t>
            </a:r>
            <a:r>
              <a:rPr lang="zh-CN" altLang="en-US" sz="2100" b="1" dirty="0" smtClean="0"/>
              <a:t>增量计算</a:t>
            </a:r>
            <a:r>
              <a:rPr lang="zh-CN" altLang="en-US" sz="2100" dirty="0" smtClean="0"/>
              <a:t>和</a:t>
            </a:r>
            <a:r>
              <a:rPr lang="zh-CN" altLang="en-US" sz="2100" b="1" dirty="0" smtClean="0"/>
              <a:t>变化传播</a:t>
            </a:r>
            <a:r>
              <a:rPr lang="zh-CN" altLang="en-US" sz="2100" dirty="0" smtClean="0"/>
              <a:t>的方式更新图的状态</a:t>
            </a:r>
            <a:endParaRPr lang="zh-CN" altLang="en-US" sz="2100" dirty="0"/>
          </a:p>
        </p:txBody>
      </p:sp>
      <p:graphicFrame>
        <p:nvGraphicFramePr>
          <p:cNvPr id="6" name="对象 5"/>
          <p:cNvGraphicFramePr>
            <a:graphicFrameLocks noChangeAspect="1"/>
          </p:cNvGraphicFramePr>
          <p:nvPr>
            <p:extLst>
              <p:ext uri="{D42A27DB-BD31-4B8C-83A1-F6EECF244321}">
                <p14:modId xmlns:p14="http://schemas.microsoft.com/office/powerpoint/2010/main" val="2921049323"/>
              </p:ext>
            </p:extLst>
          </p:nvPr>
        </p:nvGraphicFramePr>
        <p:xfrm>
          <a:off x="1512306" y="3167970"/>
          <a:ext cx="5833858" cy="2021842"/>
        </p:xfrm>
        <a:graphic>
          <a:graphicData uri="http://schemas.openxmlformats.org/presentationml/2006/ole">
            <mc:AlternateContent xmlns:mc="http://schemas.openxmlformats.org/markup-compatibility/2006">
              <mc:Choice xmlns:v="urn:schemas-microsoft-com:vml" Requires="v">
                <p:oleObj spid="_x0000_s3431" name="Visio" r:id="rId4" imgW="12467620" imgH="4329842" progId="Visio.Drawing.15">
                  <p:embed/>
                </p:oleObj>
              </mc:Choice>
              <mc:Fallback>
                <p:oleObj name="Visio" r:id="rId4" imgW="12467620" imgH="4329842" progId="Visio.Drawing.15">
                  <p:embed/>
                  <p:pic>
                    <p:nvPicPr>
                      <p:cNvPr id="0" name=""/>
                      <p:cNvPicPr>
                        <a:picLocks noChangeAspect="1" noChangeArrowheads="1"/>
                      </p:cNvPicPr>
                      <p:nvPr/>
                    </p:nvPicPr>
                    <p:blipFill>
                      <a:blip r:embed="rId5"/>
                      <a:srcRect/>
                      <a:stretch>
                        <a:fillRect/>
                      </a:stretch>
                    </p:blipFill>
                    <p:spPr bwMode="auto">
                      <a:xfrm>
                        <a:off x="1512306" y="3167970"/>
                        <a:ext cx="5833858" cy="2021842"/>
                      </a:xfrm>
                      <a:prstGeom prst="rect">
                        <a:avLst/>
                      </a:prstGeom>
                      <a:noFill/>
                    </p:spPr>
                  </p:pic>
                </p:oleObj>
              </mc:Fallback>
            </mc:AlternateContent>
          </a:graphicData>
        </a:graphic>
      </p:graphicFrame>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圆角矩形标注 8"/>
          <p:cNvSpPr/>
          <p:nvPr/>
        </p:nvSpPr>
        <p:spPr>
          <a:xfrm>
            <a:off x="2196797" y="5184950"/>
            <a:ext cx="4862945" cy="945134"/>
          </a:xfrm>
          <a:prstGeom prst="wedgeRoundRectCallout">
            <a:avLst>
              <a:gd name="adj1" fmla="val -35256"/>
              <a:gd name="adj2" fmla="val -7382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1</a:t>
            </a:r>
            <a:r>
              <a:rPr lang="zh-CN" altLang="zh-CN" sz="1500" dirty="0">
                <a:latin typeface="Calibri" panose="020F0502020204030204" pitchFamily="34" charset="0"/>
                <a:cs typeface="Times New Roman" panose="02020603050405020304" pitchFamily="18" charset="0"/>
              </a:rPr>
              <a:t>）状态（</a:t>
            </a:r>
            <a:r>
              <a:rPr lang="en-US" altLang="zh-CN" sz="1500" dirty="0">
                <a:latin typeface="Calibri" panose="020F0502020204030204" pitchFamily="34" charset="0"/>
                <a:cs typeface="Times New Roman" panose="02020603050405020304" pitchFamily="18" charset="0"/>
              </a:rPr>
              <a:t>State</a:t>
            </a:r>
            <a:r>
              <a:rPr lang="zh-CN" altLang="zh-CN" sz="1500" dirty="0">
                <a:latin typeface="Calibri" panose="020F0502020204030204" pitchFamily="34" charset="0"/>
                <a:cs typeface="Times New Roman" panose="02020603050405020304" pitchFamily="18" charset="0"/>
              </a:rPr>
              <a:t>）：反应了图当前的特征信息，这些特征信息可以以顶点为单位进行体现，也可以使用用户自定义的特征信息来体现，状态反应了用户的关注点；</a:t>
            </a:r>
            <a:endParaRPr lang="en-US" altLang="zh-CN" sz="1500" dirty="0">
              <a:latin typeface="Calibri" panose="020F0502020204030204" pitchFamily="34" charset="0"/>
              <a:cs typeface="Times New Roman" panose="02020603050405020304" pitchFamily="18" charset="0"/>
            </a:endParaRPr>
          </a:p>
        </p:txBody>
      </p:sp>
      <p:sp>
        <p:nvSpPr>
          <p:cNvPr id="10" name="圆角矩形标注 9"/>
          <p:cNvSpPr/>
          <p:nvPr/>
        </p:nvSpPr>
        <p:spPr>
          <a:xfrm>
            <a:off x="103029" y="2227698"/>
            <a:ext cx="3979718" cy="1070528"/>
          </a:xfrm>
          <a:prstGeom prst="wedgeRoundRectCallout">
            <a:avLst>
              <a:gd name="adj1" fmla="val 53057"/>
              <a:gd name="adj2" fmla="val 31606"/>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2</a:t>
            </a:r>
            <a:r>
              <a:rPr lang="zh-CN" altLang="zh-CN" sz="1500" dirty="0">
                <a:latin typeface="Calibri" panose="020F0502020204030204" pitchFamily="34" charset="0"/>
                <a:cs typeface="Times New Roman" panose="02020603050405020304" pitchFamily="18" charset="0"/>
              </a:rPr>
              <a:t>）事件（</a:t>
            </a:r>
            <a:r>
              <a:rPr lang="en-US" altLang="zh-CN" sz="1500" dirty="0">
                <a:latin typeface="Calibri" panose="020F0502020204030204" pitchFamily="34" charset="0"/>
                <a:cs typeface="Times New Roman" panose="02020603050405020304" pitchFamily="18" charset="0"/>
              </a:rPr>
              <a:t>Event</a:t>
            </a:r>
            <a:r>
              <a:rPr lang="zh-CN" altLang="zh-CN" sz="1500" dirty="0">
                <a:latin typeface="Calibri" panose="020F0502020204030204" pitchFamily="34" charset="0"/>
                <a:cs typeface="Times New Roman" panose="02020603050405020304" pitchFamily="18" charset="0"/>
              </a:rPr>
              <a:t>）：触发图由</a:t>
            </a:r>
            <a:r>
              <a:rPr lang="en-US" altLang="zh-CN" sz="1500" dirty="0">
                <a:latin typeface="Calibri" panose="020F0502020204030204" pitchFamily="34" charset="0"/>
                <a:cs typeface="Times New Roman" panose="02020603050405020304" pitchFamily="18" charset="0"/>
              </a:rPr>
              <a:t>T1</a:t>
            </a:r>
            <a:r>
              <a:rPr lang="zh-CN" altLang="zh-CN" sz="1500" dirty="0">
                <a:latin typeface="Calibri" panose="020F0502020204030204" pitchFamily="34" charset="0"/>
                <a:cs typeface="Times New Roman" panose="02020603050405020304" pitchFamily="18" charset="0"/>
              </a:rPr>
              <a:t>时刻的</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转换为</a:t>
            </a:r>
            <a:r>
              <a:rPr lang="en-US" altLang="zh-CN" sz="1500" dirty="0">
                <a:latin typeface="Calibri" panose="020F0502020204030204" pitchFamily="34" charset="0"/>
                <a:cs typeface="Times New Roman" panose="02020603050405020304" pitchFamily="18" charset="0"/>
              </a:rPr>
              <a:t>T2</a:t>
            </a:r>
            <a:r>
              <a:rPr lang="zh-CN" altLang="zh-CN" sz="1500" dirty="0">
                <a:latin typeface="Calibri" panose="020F0502020204030204" pitchFamily="34" charset="0"/>
                <a:cs typeface="Times New Roman" panose="02020603050405020304" pitchFamily="18" charset="0"/>
              </a:rPr>
              <a:t>时刻的</a:t>
            </a:r>
            <a:r>
              <a:rPr lang="en-US" altLang="zh-CN" sz="1500" dirty="0">
                <a:latin typeface="Calibri" panose="020F0502020204030204" pitchFamily="34" charset="0"/>
                <a:cs typeface="Times New Roman" panose="02020603050405020304" pitchFamily="18" charset="0"/>
              </a:rPr>
              <a:t>State2</a:t>
            </a:r>
            <a:r>
              <a:rPr lang="zh-CN" altLang="zh-CN" sz="1500" dirty="0">
                <a:latin typeface="Calibri" panose="020F0502020204030204" pitchFamily="34" charset="0"/>
                <a:cs typeface="Times New Roman" panose="02020603050405020304" pitchFamily="18" charset="0"/>
              </a:rPr>
              <a:t>的事件，例如在</a:t>
            </a:r>
            <a:r>
              <a:rPr lang="en-US" altLang="zh-CN" sz="1500" dirty="0">
                <a:latin typeface="Calibri" panose="020F0502020204030204" pitchFamily="34" charset="0"/>
                <a:cs typeface="Times New Roman" panose="02020603050405020304" pitchFamily="18" charset="0"/>
              </a:rPr>
              <a:t>T2</a:t>
            </a:r>
            <a:r>
              <a:rPr lang="zh-CN" altLang="zh-CN" sz="1500" dirty="0">
                <a:latin typeface="Calibri" panose="020F0502020204030204" pitchFamily="34" charset="0"/>
                <a:cs typeface="Times New Roman" panose="02020603050405020304" pitchFamily="18" charset="0"/>
              </a:rPr>
              <a:t>时刻新增加了一条边，将使得图由</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经过某种运算得到</a:t>
            </a:r>
            <a:r>
              <a:rPr lang="en-US" altLang="zh-CN" sz="1500" dirty="0">
                <a:latin typeface="Calibri" panose="020F0502020204030204" pitchFamily="34" charset="0"/>
                <a:cs typeface="Times New Roman" panose="02020603050405020304" pitchFamily="18" charset="0"/>
              </a:rPr>
              <a:t>State2</a:t>
            </a:r>
            <a:r>
              <a:rPr lang="zh-CN" altLang="zh-CN" sz="1500" dirty="0">
                <a:latin typeface="Calibri" panose="020F0502020204030204" pitchFamily="34" charset="0"/>
                <a:cs typeface="Times New Roman" panose="02020603050405020304" pitchFamily="18" charset="0"/>
              </a:rPr>
              <a:t>。</a:t>
            </a:r>
            <a:endParaRPr lang="en-US" altLang="zh-CN" sz="1500" dirty="0">
              <a:latin typeface="Calibri" panose="020F0502020204030204" pitchFamily="34" charset="0"/>
              <a:cs typeface="Times New Roman" panose="02020603050405020304" pitchFamily="18" charset="0"/>
            </a:endParaRPr>
          </a:p>
        </p:txBody>
      </p:sp>
      <p:sp>
        <p:nvSpPr>
          <p:cNvPr id="12" name="圆角矩形标注 11"/>
          <p:cNvSpPr/>
          <p:nvPr/>
        </p:nvSpPr>
        <p:spPr>
          <a:xfrm>
            <a:off x="5413663" y="2206652"/>
            <a:ext cx="3532910" cy="1070528"/>
          </a:xfrm>
          <a:prstGeom prst="wedgeRoundRectCallout">
            <a:avLst>
              <a:gd name="adj1" fmla="val -73480"/>
              <a:gd name="adj2" fmla="val 121709"/>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3</a:t>
            </a:r>
            <a:r>
              <a:rPr lang="zh-CN" altLang="zh-CN" sz="1500" dirty="0">
                <a:latin typeface="Calibri" panose="020F0502020204030204" pitchFamily="34" charset="0"/>
                <a:cs typeface="Times New Roman" panose="02020603050405020304" pitchFamily="18" charset="0"/>
              </a:rPr>
              <a:t>）更新（</a:t>
            </a:r>
            <a:r>
              <a:rPr lang="en-US" altLang="zh-CN" sz="1500" dirty="0">
                <a:latin typeface="Calibri" panose="020F0502020204030204" pitchFamily="34" charset="0"/>
                <a:cs typeface="Times New Roman" panose="02020603050405020304" pitchFamily="18" charset="0"/>
              </a:rPr>
              <a:t>Update</a:t>
            </a:r>
            <a:r>
              <a:rPr lang="zh-CN" altLang="zh-CN" sz="1500" dirty="0">
                <a:latin typeface="Calibri" panose="020F0502020204030204" pitchFamily="34" charset="0"/>
                <a:cs typeface="Times New Roman" panose="02020603050405020304" pitchFamily="18" charset="0"/>
              </a:rPr>
              <a:t>）：由事件触发的图的更新过程，即图是如何根据相应的事件来由</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转换成</a:t>
            </a:r>
            <a:r>
              <a:rPr lang="en-US" altLang="zh-CN" sz="1500" dirty="0">
                <a:latin typeface="Calibri" panose="020F0502020204030204" pitchFamily="34" charset="0"/>
                <a:cs typeface="Times New Roman" panose="02020603050405020304" pitchFamily="18" charset="0"/>
              </a:rPr>
              <a:t>State2</a:t>
            </a:r>
            <a:r>
              <a:rPr lang="zh-CN" altLang="zh-CN" sz="1500" dirty="0" smtClean="0">
                <a:latin typeface="Calibri" panose="020F0502020204030204" pitchFamily="34" charset="0"/>
                <a:cs typeface="Times New Roman" panose="02020603050405020304" pitchFamily="18" charset="0"/>
              </a:rPr>
              <a:t>。</a:t>
            </a:r>
            <a:endParaRPr lang="zh-CN" altLang="en-US" sz="1500" dirty="0"/>
          </a:p>
        </p:txBody>
      </p:sp>
    </p:spTree>
    <p:extLst>
      <p:ext uri="{BB962C8B-B14F-4D97-AF65-F5344CB8AC3E}">
        <p14:creationId xmlns:p14="http://schemas.microsoft.com/office/powerpoint/2010/main" val="3498642722"/>
      </p:ext>
    </p:extLst>
  </p:cSld>
  <p:clrMapOvr>
    <a:masterClrMapping/>
  </p:clrMapOvr>
  <mc:AlternateContent xmlns:mc="http://schemas.openxmlformats.org/markup-compatibility/2006" xmlns:p14="http://schemas.microsoft.com/office/powerpoint/2010/main">
    <mc:Choice Requires="p14">
      <p:transition spd="slow" p14:dur="2000" advTm="40933"/>
    </mc:Choice>
    <mc:Fallback xmlns="">
      <p:transition spd="slow" advTm="4093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7"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状态如何存储和更新？</a:t>
            </a:r>
            <a:endParaRPr lang="en-US" altLang="zh-CN" sz="2100" kern="100" dirty="0">
              <a:latin typeface="Calibri" panose="020F0502020204030204" pitchFamily="34" charset="0"/>
              <a:cs typeface="Times New Roman" panose="02020603050405020304" pitchFamily="18" charset="0"/>
            </a:endParaRPr>
          </a:p>
        </p:txBody>
      </p:sp>
      <p:sp>
        <p:nvSpPr>
          <p:cNvPr id="4" name="文本框 3"/>
          <p:cNvSpPr txBox="1"/>
          <p:nvPr/>
        </p:nvSpPr>
        <p:spPr>
          <a:xfrm>
            <a:off x="1875557" y="2145058"/>
            <a:ext cx="1117025" cy="369332"/>
          </a:xfrm>
          <a:prstGeom prst="rect">
            <a:avLst/>
          </a:prstGeom>
          <a:noFill/>
        </p:spPr>
        <p:txBody>
          <a:bodyPr wrap="square" rtlCol="0">
            <a:spAutoFit/>
          </a:bodyPr>
          <a:lstStyle/>
          <a:p>
            <a:r>
              <a:rPr lang="zh-CN" altLang="en-US" dirty="0"/>
              <a:t>独立状态</a:t>
            </a:r>
          </a:p>
        </p:txBody>
      </p:sp>
      <p:sp>
        <p:nvSpPr>
          <p:cNvPr id="10" name="文本框 9"/>
          <p:cNvSpPr txBox="1"/>
          <p:nvPr/>
        </p:nvSpPr>
        <p:spPr>
          <a:xfrm>
            <a:off x="5608491" y="2111193"/>
            <a:ext cx="1148197" cy="369332"/>
          </a:xfrm>
          <a:prstGeom prst="rect">
            <a:avLst/>
          </a:prstGeom>
          <a:noFill/>
        </p:spPr>
        <p:txBody>
          <a:bodyPr wrap="square" rtlCol="0">
            <a:spAutoFit/>
          </a:bodyPr>
          <a:lstStyle/>
          <a:p>
            <a:r>
              <a:rPr lang="zh-CN" altLang="en-US" dirty="0"/>
              <a:t>关联状态</a:t>
            </a:r>
          </a:p>
        </p:txBody>
      </p:sp>
      <p:sp>
        <p:nvSpPr>
          <p:cNvPr id="5" name="文本框 4"/>
          <p:cNvSpPr txBox="1"/>
          <p:nvPr/>
        </p:nvSpPr>
        <p:spPr>
          <a:xfrm>
            <a:off x="923461" y="2554222"/>
            <a:ext cx="3387437" cy="1477328"/>
          </a:xfrm>
          <a:prstGeom prst="rect">
            <a:avLst/>
          </a:prstGeom>
          <a:noFill/>
        </p:spPr>
        <p:txBody>
          <a:bodyPr wrap="square" rtlCol="0">
            <a:spAutoFit/>
          </a:bodyPr>
          <a:lstStyle/>
          <a:p>
            <a:r>
              <a:rPr lang="zh-CN" altLang="en-US" dirty="0"/>
              <a:t>状态内部的各个</a:t>
            </a:r>
            <a:r>
              <a:rPr lang="zh-CN" altLang="en-US" b="1" dirty="0"/>
              <a:t>因子</a:t>
            </a:r>
            <a:r>
              <a:rPr lang="en-US" altLang="zh-CN" sz="1200" dirty="0"/>
              <a:t>[</a:t>
            </a:r>
            <a:r>
              <a:rPr lang="zh-CN" altLang="en-US" sz="1200" dirty="0"/>
              <a:t>注</a:t>
            </a:r>
            <a:r>
              <a:rPr lang="en-US" altLang="zh-CN" sz="1200" dirty="0"/>
              <a:t>1]</a:t>
            </a:r>
            <a:r>
              <a:rPr lang="zh-CN" altLang="en-US" dirty="0"/>
              <a:t>之间是独立的，一个因子状态的更新不会影响到其他因子状态的跟新。</a:t>
            </a:r>
            <a:endParaRPr lang="en-US" altLang="zh-CN" dirty="0"/>
          </a:p>
          <a:p>
            <a:endParaRPr lang="en-US" altLang="zh-CN" dirty="0"/>
          </a:p>
          <a:p>
            <a:r>
              <a:rPr lang="zh-CN" altLang="en-US" dirty="0" smtClean="0"/>
              <a:t>如</a:t>
            </a:r>
            <a:r>
              <a:rPr lang="en-US" altLang="zh-CN" dirty="0" smtClean="0"/>
              <a:t>Degree Distribution</a:t>
            </a:r>
            <a:r>
              <a:rPr lang="zh-CN" altLang="en-US" dirty="0" smtClean="0"/>
              <a:t>算法等</a:t>
            </a:r>
            <a:r>
              <a:rPr lang="zh-CN" altLang="en-US" dirty="0"/>
              <a:t>。</a:t>
            </a:r>
          </a:p>
        </p:txBody>
      </p:sp>
      <p:sp>
        <p:nvSpPr>
          <p:cNvPr id="12" name="文本框 11"/>
          <p:cNvSpPr txBox="1"/>
          <p:nvPr/>
        </p:nvSpPr>
        <p:spPr>
          <a:xfrm>
            <a:off x="4816184" y="2548680"/>
            <a:ext cx="3423807" cy="1754326"/>
          </a:xfrm>
          <a:prstGeom prst="rect">
            <a:avLst/>
          </a:prstGeom>
          <a:noFill/>
        </p:spPr>
        <p:txBody>
          <a:bodyPr wrap="square" rtlCol="0">
            <a:spAutoFit/>
          </a:bodyPr>
          <a:lstStyle/>
          <a:p>
            <a:r>
              <a:rPr lang="zh-CN" altLang="en-US" dirty="0"/>
              <a:t>状态内部的各个因子之间是相关的，一个因子的状态发生变化后，会引起其他因子的状态的更新。</a:t>
            </a:r>
            <a:endParaRPr lang="en-US" altLang="zh-CN" dirty="0"/>
          </a:p>
          <a:p>
            <a:endParaRPr lang="en-US" altLang="zh-CN" dirty="0"/>
          </a:p>
          <a:p>
            <a:r>
              <a:rPr lang="zh-CN" altLang="en-US" dirty="0"/>
              <a:t>如</a:t>
            </a:r>
            <a:r>
              <a:rPr lang="en-US" altLang="zh-CN" dirty="0"/>
              <a:t>PageRank</a:t>
            </a:r>
            <a:r>
              <a:rPr lang="zh-CN" altLang="en-US" dirty="0"/>
              <a:t>算法，</a:t>
            </a:r>
            <a:endParaRPr lang="en-US" altLang="zh-CN" dirty="0"/>
          </a:p>
          <a:p>
            <a:r>
              <a:rPr lang="en-US" altLang="zh-CN" kern="100" dirty="0">
                <a:latin typeface="Calibri" panose="020F0502020204030204" pitchFamily="34" charset="0"/>
                <a:cs typeface="Times New Roman" panose="02020603050405020304" pitchFamily="18" charset="0"/>
              </a:rPr>
              <a:t>Single Source Shortest Path</a:t>
            </a:r>
            <a:r>
              <a:rPr lang="zh-CN" altLang="en-US" kern="100" dirty="0">
                <a:latin typeface="Calibri" panose="020F0502020204030204" pitchFamily="34" charset="0"/>
                <a:cs typeface="Times New Roman" panose="02020603050405020304" pitchFamily="18" charset="0"/>
              </a:rPr>
              <a:t>算法</a:t>
            </a:r>
            <a:r>
              <a:rPr lang="zh-CN" altLang="en-US" dirty="0"/>
              <a:t>等。</a:t>
            </a:r>
          </a:p>
        </p:txBody>
      </p:sp>
      <p:sp>
        <p:nvSpPr>
          <p:cNvPr id="6" name="文本框 5"/>
          <p:cNvSpPr txBox="1"/>
          <p:nvPr/>
        </p:nvSpPr>
        <p:spPr>
          <a:xfrm>
            <a:off x="1018309" y="4567820"/>
            <a:ext cx="7221682" cy="715581"/>
          </a:xfrm>
          <a:prstGeom prst="rect">
            <a:avLst/>
          </a:prstGeom>
          <a:noFill/>
        </p:spPr>
        <p:txBody>
          <a:bodyPr wrap="square" rtlCol="0">
            <a:spAutoFit/>
          </a:bodyPr>
          <a:lstStyle/>
          <a:p>
            <a:r>
              <a:rPr lang="zh-CN" altLang="en-US" sz="1350" dirty="0"/>
              <a:t>注</a:t>
            </a:r>
            <a:r>
              <a:rPr lang="en-US" altLang="zh-CN" sz="1350" dirty="0"/>
              <a:t>1</a:t>
            </a:r>
            <a:r>
              <a:rPr lang="zh-CN" altLang="en-US" sz="1350" dirty="0"/>
              <a:t>： 这里所说的因子，是指状态的基本组成单位，如在统计各个顶点的度时，这里的因子就可以是顶点；在统计整个图的顶点数目时，这里的因子就是一个计数器。因此，因子是从用户角度定义的，是状态的基元。</a:t>
            </a:r>
          </a:p>
        </p:txBody>
      </p:sp>
    </p:spTree>
    <p:extLst>
      <p:ext uri="{BB962C8B-B14F-4D97-AF65-F5344CB8AC3E}">
        <p14:creationId xmlns:p14="http://schemas.microsoft.com/office/powerpoint/2010/main" val="3755150898"/>
      </p:ext>
    </p:extLst>
  </p:cSld>
  <p:clrMapOvr>
    <a:masterClrMapping/>
  </p:clrMapOvr>
  <mc:AlternateContent xmlns:mc="http://schemas.openxmlformats.org/markup-compatibility/2006" xmlns:p14="http://schemas.microsoft.com/office/powerpoint/2010/main">
    <mc:Choice Requires="p14">
      <p:transition spd="slow" p14:dur="2000" advTm="68166"/>
    </mc:Choice>
    <mc:Fallback xmlns="">
      <p:transition spd="slow" advTm="68166"/>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9" name="矩形 8"/>
          <p:cNvSpPr/>
          <p:nvPr/>
        </p:nvSpPr>
        <p:spPr>
          <a:xfrm>
            <a:off x="3061142" y="1533205"/>
            <a:ext cx="2541080" cy="415498"/>
          </a:xfrm>
          <a:prstGeom prst="rect">
            <a:avLst/>
          </a:prstGeom>
        </p:spPr>
        <p:txBody>
          <a:bodyPr wrap="none">
            <a:spAutoFit/>
          </a:bodyPr>
          <a:lstStyle/>
          <a:p>
            <a:pPr indent="200025" algn="ctr"/>
            <a:r>
              <a:rPr lang="zh-CN" altLang="en-US" sz="2100" kern="100" dirty="0" smtClean="0">
                <a:latin typeface="Calibri" panose="020F0502020204030204" pitchFamily="34" charset="0"/>
                <a:cs typeface="Times New Roman" panose="02020603050405020304" pitchFamily="18" charset="0"/>
              </a:rPr>
              <a:t>状态</a:t>
            </a:r>
            <a:r>
              <a:rPr lang="zh-CN" altLang="en-US" sz="2100" kern="100" dirty="0">
                <a:latin typeface="Calibri" panose="020F0502020204030204" pitchFamily="34" charset="0"/>
                <a:cs typeface="Times New Roman" panose="02020603050405020304" pitchFamily="18" charset="0"/>
              </a:rPr>
              <a:t>的存储和更新</a:t>
            </a:r>
            <a:endParaRPr lang="en-US" altLang="zh-CN" sz="2100" kern="100" dirty="0">
              <a:latin typeface="Calibri" panose="020F0502020204030204" pitchFamily="34" charset="0"/>
              <a:cs typeface="Times New Roman" panose="02020603050405020304" pitchFamily="18" charset="0"/>
            </a:endParaRPr>
          </a:p>
        </p:txBody>
      </p:sp>
      <p:pic>
        <p:nvPicPr>
          <p:cNvPr id="37" name="图片 36" descr="图片1"/>
          <p:cNvPicPr/>
          <p:nvPr/>
        </p:nvPicPr>
        <p:blipFill>
          <a:blip r:embed="rId4">
            <a:extLst>
              <a:ext uri="{28A0092B-C50C-407E-A947-70E740481C1C}">
                <a14:useLocalDpi xmlns:a14="http://schemas.microsoft.com/office/drawing/2010/main" val="0"/>
              </a:ext>
            </a:extLst>
          </a:blip>
          <a:srcRect/>
          <a:stretch>
            <a:fillRect/>
          </a:stretch>
        </p:blipFill>
        <p:spPr bwMode="auto">
          <a:xfrm>
            <a:off x="2348290" y="1993240"/>
            <a:ext cx="4524703" cy="3540457"/>
          </a:xfrm>
          <a:prstGeom prst="rect">
            <a:avLst/>
          </a:prstGeom>
          <a:noFill/>
          <a:ln>
            <a:noFill/>
          </a:ln>
        </p:spPr>
      </p:pic>
      <p:pic>
        <p:nvPicPr>
          <p:cNvPr id="4" name="图片 3"/>
          <p:cNvPicPr>
            <a:picLocks noChangeAspect="1"/>
          </p:cNvPicPr>
          <p:nvPr/>
        </p:nvPicPr>
        <p:blipFill>
          <a:blip r:embed="rId5"/>
          <a:stretch>
            <a:fillRect/>
          </a:stretch>
        </p:blipFill>
        <p:spPr>
          <a:xfrm>
            <a:off x="2146164" y="2563260"/>
            <a:ext cx="4726829" cy="3313474"/>
          </a:xfrm>
          <a:prstGeom prst="rect">
            <a:avLst/>
          </a:prstGeom>
        </p:spPr>
      </p:pic>
      <p:sp>
        <p:nvSpPr>
          <p:cNvPr id="6" name="圆角矩形标注 5"/>
          <p:cNvSpPr/>
          <p:nvPr/>
        </p:nvSpPr>
        <p:spPr>
          <a:xfrm>
            <a:off x="6400800" y="2675967"/>
            <a:ext cx="1627094" cy="645458"/>
          </a:xfrm>
          <a:prstGeom prst="wedgeRoundRectCallout">
            <a:avLst>
              <a:gd name="adj1" fmla="val -32403"/>
              <a:gd name="adj2" fmla="val 645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增量计算</a:t>
            </a:r>
            <a:endParaRPr lang="zh-CN" altLang="en-US" dirty="0"/>
          </a:p>
        </p:txBody>
      </p:sp>
      <p:sp>
        <p:nvSpPr>
          <p:cNvPr id="10" name="圆角矩形标注 9"/>
          <p:cNvSpPr/>
          <p:nvPr/>
        </p:nvSpPr>
        <p:spPr>
          <a:xfrm>
            <a:off x="3696031" y="1780496"/>
            <a:ext cx="1627094" cy="645458"/>
          </a:xfrm>
          <a:prstGeom prst="wedgeRoundRectCallout">
            <a:avLst>
              <a:gd name="adj1" fmla="val -9263"/>
              <a:gd name="adj2" fmla="val 666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序列一致性</a:t>
            </a:r>
            <a:endParaRPr lang="zh-CN" altLang="en-US" dirty="0"/>
          </a:p>
        </p:txBody>
      </p:sp>
      <p:sp>
        <p:nvSpPr>
          <p:cNvPr id="11" name="圆角矩形标注 10"/>
          <p:cNvSpPr/>
          <p:nvPr/>
        </p:nvSpPr>
        <p:spPr>
          <a:xfrm>
            <a:off x="1332616" y="2675967"/>
            <a:ext cx="2015702" cy="645458"/>
          </a:xfrm>
          <a:prstGeom prst="wedgeRoundRectCallout">
            <a:avLst>
              <a:gd name="adj1" fmla="val -9263"/>
              <a:gd name="adj2" fmla="val 666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结合律和交换律</a:t>
            </a:r>
            <a:endParaRPr lang="zh-CN" altLang="en-US" dirty="0"/>
          </a:p>
        </p:txBody>
      </p:sp>
      <p:sp>
        <p:nvSpPr>
          <p:cNvPr id="7" name="椭圆 6"/>
          <p:cNvSpPr/>
          <p:nvPr/>
        </p:nvSpPr>
        <p:spPr>
          <a:xfrm>
            <a:off x="2460812" y="5325037"/>
            <a:ext cx="1235219" cy="6723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396799" y="5341687"/>
            <a:ext cx="1235219" cy="6723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903038008"/>
      </p:ext>
    </p:extLst>
  </p:cSld>
  <p:clrMapOvr>
    <a:masterClrMapping/>
  </p:clrMapOvr>
  <mc:AlternateContent xmlns:mc="http://schemas.openxmlformats.org/markup-compatibility/2006" xmlns:p14="http://schemas.microsoft.com/office/powerpoint/2010/main">
    <mc:Choice Requires="p14">
      <p:transition spd="slow" p14:dur="2000" advTm="82024"/>
    </mc:Choice>
    <mc:Fallback xmlns="">
      <p:transition spd="slow" advTm="820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6"/>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10"/>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11"/>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12"/>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7"/>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4"/>
                                        </p:tgtEl>
                                        <p:attrNameLst>
                                          <p:attrName>style.visibility</p:attrName>
                                        </p:attrNameLst>
                                      </p:cBhvr>
                                      <p:to>
                                        <p:strVal val="hidden"/>
                                      </p:to>
                                    </p:set>
                                  </p:childTnLst>
                                </p:cTn>
                              </p:par>
                              <p:par>
                                <p:cTn id="36" presetID="1"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0" grpId="0" animBg="1"/>
      <p:bldP spid="10" grpId="1" animBg="1"/>
      <p:bldP spid="11" grpId="0" animBg="1"/>
      <p:bldP spid="11" grpId="1" animBg="1"/>
      <p:bldP spid="7" grpId="0" animBg="1"/>
      <p:bldP spid="7" grpId="1" animBg="1"/>
      <p:bldP spid="12" grpId="0" animBg="1"/>
      <p:bldP spid="12"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1353143" y="1533205"/>
            <a:ext cx="595708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独立状态的存储和更新：分布式存储</a:t>
            </a:r>
            <a:r>
              <a:rPr lang="en-US" altLang="zh-CN" sz="2100" kern="100" dirty="0">
                <a:latin typeface="Calibri" panose="020F0502020204030204" pitchFamily="34" charset="0"/>
                <a:cs typeface="Times New Roman" panose="02020603050405020304" pitchFamily="18" charset="0"/>
              </a:rPr>
              <a:t>&amp;</a:t>
            </a:r>
            <a:r>
              <a:rPr lang="zh-CN" altLang="en-US" sz="2100" kern="100" dirty="0">
                <a:latin typeface="Calibri" panose="020F0502020204030204" pitchFamily="34" charset="0"/>
                <a:cs typeface="Times New Roman" panose="02020603050405020304" pitchFamily="18" charset="0"/>
              </a:rPr>
              <a:t>并发更新</a:t>
            </a:r>
            <a:endParaRPr lang="en-US" altLang="zh-CN" sz="2100" kern="100" dirty="0">
              <a:latin typeface="Calibri" panose="020F0502020204030204" pitchFamily="34" charset="0"/>
              <a:cs typeface="Times New Roman" panose="02020603050405020304" pitchFamily="18" charset="0"/>
            </a:endParaRPr>
          </a:p>
        </p:txBody>
      </p:sp>
      <p:sp>
        <p:nvSpPr>
          <p:cNvPr id="14" name="文本框 13"/>
          <p:cNvSpPr txBox="1"/>
          <p:nvPr/>
        </p:nvSpPr>
        <p:spPr>
          <a:xfrm>
            <a:off x="758536" y="2404137"/>
            <a:ext cx="2992583" cy="715581"/>
          </a:xfrm>
          <a:prstGeom prst="rect">
            <a:avLst/>
          </a:prstGeom>
          <a:noFill/>
        </p:spPr>
        <p:txBody>
          <a:bodyPr wrap="square" rtlCol="0">
            <a:spAutoFit/>
          </a:bodyPr>
          <a:lstStyle/>
          <a:p>
            <a:r>
              <a:rPr lang="zh-CN" altLang="en-US" sz="1350" dirty="0"/>
              <a:t>独立状态因为因子之间不会相互干扰，所以可以独立</a:t>
            </a:r>
            <a:r>
              <a:rPr lang="zh-CN" altLang="en-US" sz="1350" b="1" dirty="0"/>
              <a:t>分布式存储</a:t>
            </a:r>
            <a:r>
              <a:rPr lang="zh-CN" altLang="en-US" sz="1350" dirty="0"/>
              <a:t>在多机节点上，并且可以进行</a:t>
            </a:r>
            <a:r>
              <a:rPr lang="zh-CN" altLang="en-US" sz="1350" b="1" dirty="0"/>
              <a:t>并发更新</a:t>
            </a:r>
          </a:p>
        </p:txBody>
      </p:sp>
      <p:pic>
        <p:nvPicPr>
          <p:cNvPr id="4" name="图片 3"/>
          <p:cNvPicPr>
            <a:picLocks noChangeAspect="1"/>
          </p:cNvPicPr>
          <p:nvPr/>
        </p:nvPicPr>
        <p:blipFill>
          <a:blip r:embed="rId2"/>
          <a:stretch>
            <a:fillRect/>
          </a:stretch>
        </p:blipFill>
        <p:spPr>
          <a:xfrm>
            <a:off x="1001603" y="1993240"/>
            <a:ext cx="6660159" cy="4271164"/>
          </a:xfrm>
          <a:prstGeom prst="rect">
            <a:avLst/>
          </a:prstGeom>
        </p:spPr>
      </p:pic>
    </p:spTree>
    <p:extLst>
      <p:ext uri="{BB962C8B-B14F-4D97-AF65-F5344CB8AC3E}">
        <p14:creationId xmlns:p14="http://schemas.microsoft.com/office/powerpoint/2010/main" val="3141845770"/>
      </p:ext>
    </p:extLst>
  </p:cSld>
  <p:clrMapOvr>
    <a:masterClrMapping/>
  </p:clrMapOvr>
  <mc:AlternateContent xmlns:mc="http://schemas.openxmlformats.org/markup-compatibility/2006" xmlns:p14="http://schemas.microsoft.com/office/powerpoint/2010/main">
    <mc:Choice Requires="p14">
      <p:transition spd="slow" p14:dur="2000" advTm="12310"/>
    </mc:Choice>
    <mc:Fallback xmlns="">
      <p:transition spd="slow" advTm="1231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8"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endParaRPr lang="en-US" altLang="zh-CN" sz="2100" kern="100" dirty="0">
              <a:latin typeface="Calibri" panose="020F0502020204030204" pitchFamily="34" charset="0"/>
              <a:cs typeface="Times New Roman" panose="02020603050405020304" pitchFamily="18" charset="0"/>
            </a:endParaRPr>
          </a:p>
        </p:txBody>
      </p:sp>
      <p:sp>
        <p:nvSpPr>
          <p:cNvPr id="34" name="圆角矩形标注 33"/>
          <p:cNvSpPr/>
          <p:nvPr/>
        </p:nvSpPr>
        <p:spPr>
          <a:xfrm>
            <a:off x="6518972" y="1187526"/>
            <a:ext cx="1808018" cy="820882"/>
          </a:xfrm>
          <a:prstGeom prst="wedgeRoundRectCallout">
            <a:avLst>
              <a:gd name="adj1" fmla="val -12146"/>
              <a:gd name="adj2" fmla="val 70599"/>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350" dirty="0" smtClean="0"/>
              <a:t>顶点值为</a:t>
            </a:r>
            <a:r>
              <a:rPr lang="en-US" altLang="zh-CN" sz="1350" dirty="0" smtClean="0"/>
              <a:t>5</a:t>
            </a:r>
            <a:r>
              <a:rPr lang="zh-CN" altLang="en-US" sz="1350" dirty="0" smtClean="0"/>
              <a:t>更新时会影响</a:t>
            </a:r>
            <a:r>
              <a:rPr lang="en-US" altLang="zh-CN" sz="1350" dirty="0" smtClean="0"/>
              <a:t>1</a:t>
            </a:r>
            <a:r>
              <a:rPr lang="zh-CN" altLang="en-US" sz="1350" dirty="0" smtClean="0"/>
              <a:t>的值</a:t>
            </a:r>
            <a:endParaRPr lang="zh-CN" altLang="en-US" sz="1350" dirty="0"/>
          </a:p>
        </p:txBody>
      </p:sp>
      <p:sp>
        <p:nvSpPr>
          <p:cNvPr id="35" name="圆角矩形标注 34"/>
          <p:cNvSpPr/>
          <p:nvPr/>
        </p:nvSpPr>
        <p:spPr>
          <a:xfrm>
            <a:off x="6659385" y="4878448"/>
            <a:ext cx="1808018" cy="820882"/>
          </a:xfrm>
          <a:prstGeom prst="wedgeRoundRectCallout">
            <a:avLst>
              <a:gd name="adj1" fmla="val -20225"/>
              <a:gd name="adj2" fmla="val -91100"/>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350" dirty="0" smtClean="0"/>
              <a:t>顶点值为</a:t>
            </a:r>
            <a:r>
              <a:rPr lang="en-US" altLang="zh-CN" sz="1350" dirty="0"/>
              <a:t>2</a:t>
            </a:r>
            <a:r>
              <a:rPr lang="zh-CN" altLang="en-US" sz="1350" dirty="0" smtClean="0"/>
              <a:t>更新时也会影响</a:t>
            </a:r>
            <a:r>
              <a:rPr lang="en-US" altLang="zh-CN" sz="1350" dirty="0" smtClean="0"/>
              <a:t>1</a:t>
            </a:r>
            <a:r>
              <a:rPr lang="zh-CN" altLang="en-US" sz="1350" dirty="0" smtClean="0"/>
              <a:t>的值</a:t>
            </a:r>
            <a:endParaRPr lang="zh-CN" altLang="en-US" sz="1350" dirty="0"/>
          </a:p>
        </p:txBody>
      </p:sp>
      <p:sp>
        <p:nvSpPr>
          <p:cNvPr id="37" name="圆角矩形标注 36"/>
          <p:cNvSpPr/>
          <p:nvPr/>
        </p:nvSpPr>
        <p:spPr>
          <a:xfrm>
            <a:off x="3943350" y="1962330"/>
            <a:ext cx="1808018" cy="591809"/>
          </a:xfrm>
          <a:prstGeom prst="wedgeRoundRectCallout">
            <a:avLst>
              <a:gd name="adj1" fmla="val 30482"/>
              <a:gd name="adj2" fmla="val 11053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350" dirty="0" smtClean="0"/>
              <a:t>该顶点的值该如何更新呢？</a:t>
            </a:r>
            <a:endParaRPr lang="zh-CN" altLang="en-US" sz="1350" dirty="0"/>
          </a:p>
        </p:txBody>
      </p:sp>
      <p:pic>
        <p:nvPicPr>
          <p:cNvPr id="38" name="图片 37"/>
          <p:cNvPicPr>
            <a:picLocks noChangeAspect="1"/>
          </p:cNvPicPr>
          <p:nvPr/>
        </p:nvPicPr>
        <p:blipFill>
          <a:blip r:embed="rId2"/>
          <a:stretch>
            <a:fillRect/>
          </a:stretch>
        </p:blipFill>
        <p:spPr>
          <a:xfrm>
            <a:off x="1487888" y="2235897"/>
            <a:ext cx="6180009" cy="2355357"/>
          </a:xfrm>
          <a:prstGeom prst="rect">
            <a:avLst/>
          </a:prstGeom>
        </p:spPr>
      </p:pic>
    </p:spTree>
    <p:extLst>
      <p:ext uri="{BB962C8B-B14F-4D97-AF65-F5344CB8AC3E}">
        <p14:creationId xmlns:p14="http://schemas.microsoft.com/office/powerpoint/2010/main" val="1865951762"/>
      </p:ext>
    </p:extLst>
  </p:cSld>
  <p:clrMapOvr>
    <a:masterClrMapping/>
  </p:clrMapOvr>
  <mc:AlternateContent xmlns:mc="http://schemas.openxmlformats.org/markup-compatibility/2006" xmlns:p14="http://schemas.microsoft.com/office/powerpoint/2010/main">
    <mc:Choice Requires="p14">
      <p:transition spd="slow" p14:dur="2000" advTm="14871"/>
    </mc:Choice>
    <mc:Fallback xmlns="">
      <p:transition spd="slow" advTm="14871"/>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118578" y="1533205"/>
            <a:ext cx="4426212"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a:t>
            </a:r>
            <a:r>
              <a:rPr lang="zh-CN" altLang="en-US" sz="2100" kern="100" dirty="0" smtClean="0">
                <a:latin typeface="Calibri" panose="020F0502020204030204" pitchFamily="34" charset="0"/>
                <a:cs typeface="Times New Roman" panose="02020603050405020304" pitchFamily="18" charset="0"/>
              </a:rPr>
              <a:t>更新：串行更新</a:t>
            </a:r>
            <a:endParaRPr lang="en-US" altLang="zh-CN" sz="2100" kern="100" dirty="0">
              <a:latin typeface="Calibri" panose="020F0502020204030204" pitchFamily="34"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1390720" y="2188679"/>
            <a:ext cx="6120424" cy="3479085"/>
          </a:xfrm>
          <a:prstGeom prst="rect">
            <a:avLst/>
          </a:prstGeom>
        </p:spPr>
      </p:pic>
    </p:spTree>
    <p:extLst>
      <p:ext uri="{BB962C8B-B14F-4D97-AF65-F5344CB8AC3E}">
        <p14:creationId xmlns:p14="http://schemas.microsoft.com/office/powerpoint/2010/main" val="2928800641"/>
      </p:ext>
    </p:extLst>
  </p:cSld>
  <p:clrMapOvr>
    <a:masterClrMapping/>
  </p:clrMapOvr>
  <mc:AlternateContent xmlns:mc="http://schemas.openxmlformats.org/markup-compatibility/2006" xmlns:p14="http://schemas.microsoft.com/office/powerpoint/2010/main">
    <mc:Choice Requires="p14">
      <p:transition spd="slow" p14:dur="2000" advTm="14871"/>
    </mc:Choice>
    <mc:Fallback xmlns="">
      <p:transition spd="slow" advTm="14871"/>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1849271" y="1533205"/>
            <a:ext cx="496482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关联状态的存储和更新：分区并行更新</a:t>
            </a:r>
            <a:endParaRPr lang="en-US" altLang="zh-CN" sz="21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3943350" y="2136627"/>
            <a:ext cx="4235985" cy="3569074"/>
          </a:xfrm>
          <a:prstGeom prst="rect">
            <a:avLst/>
          </a:prstGeom>
        </p:spPr>
      </p:pic>
      <p:sp>
        <p:nvSpPr>
          <p:cNvPr id="8" name="文本框 7"/>
          <p:cNvSpPr txBox="1"/>
          <p:nvPr/>
        </p:nvSpPr>
        <p:spPr>
          <a:xfrm>
            <a:off x="488372" y="2909467"/>
            <a:ext cx="3034146" cy="1338828"/>
          </a:xfrm>
          <a:prstGeom prst="rect">
            <a:avLst/>
          </a:prstGeom>
          <a:noFill/>
        </p:spPr>
        <p:txBody>
          <a:bodyPr wrap="square" rtlCol="0">
            <a:spAutoFit/>
          </a:bodyPr>
          <a:lstStyle/>
          <a:p>
            <a:pPr marL="257175" indent="-257175">
              <a:buAutoNum type="arabicPeriod"/>
            </a:pPr>
            <a:r>
              <a:rPr lang="zh-CN" altLang="en-US" sz="1350" dirty="0"/>
              <a:t>将原来的图划分成若干个子图，这些子图之间联系是松散的，子图内部联系是紧密的。</a:t>
            </a:r>
            <a:endParaRPr lang="en-US" altLang="zh-CN" sz="1350" dirty="0"/>
          </a:p>
          <a:p>
            <a:pPr marL="257175" indent="-257175">
              <a:buAutoNum type="arabicPeriod"/>
            </a:pPr>
            <a:endParaRPr lang="en-US" altLang="zh-CN" sz="1350" dirty="0"/>
          </a:p>
          <a:p>
            <a:pPr marL="257175" indent="-257175">
              <a:buAutoNum type="arabicPeriod"/>
            </a:pPr>
            <a:r>
              <a:rPr lang="zh-CN" altLang="en-US" sz="1350" dirty="0"/>
              <a:t>子图之间的更新是并行的，子图内部之间的更新是串行的。</a:t>
            </a:r>
          </a:p>
        </p:txBody>
      </p:sp>
      <p:sp>
        <p:nvSpPr>
          <p:cNvPr id="4" name="矩形 3"/>
          <p:cNvSpPr/>
          <p:nvPr/>
        </p:nvSpPr>
        <p:spPr>
          <a:xfrm>
            <a:off x="141890" y="5847458"/>
            <a:ext cx="9002110" cy="784830"/>
          </a:xfrm>
          <a:prstGeom prst="rect">
            <a:avLst/>
          </a:prstGeom>
        </p:spPr>
        <p:txBody>
          <a:bodyPr wrap="square">
            <a:spAutoFit/>
          </a:bodyPr>
          <a:lstStyle/>
          <a:p>
            <a:pPr lvl="0" algn="just">
              <a:lnSpc>
                <a:spcPct val="125000"/>
              </a:lnSpc>
              <a:spcAft>
                <a:spcPts val="0"/>
              </a:spcAft>
            </a:pPr>
            <a:r>
              <a:rPr lang="en-US" altLang="zh-CN" sz="1200" kern="100" dirty="0" smtClean="0">
                <a:latin typeface="Times New Roman" panose="02020603050405020304" pitchFamily="18" charset="0"/>
                <a:ea typeface="等线" panose="02010600030101010101" pitchFamily="2" charset="-122"/>
                <a:cs typeface="Times New Roman" panose="02020603050405020304" pitchFamily="18" charset="0"/>
              </a:rPr>
              <a:t>[1] </a:t>
            </a:r>
            <a:r>
              <a:rPr lang="en-US" altLang="zh-CN" sz="1200" kern="100" dirty="0" err="1" smtClean="0">
                <a:latin typeface="Times New Roman" panose="02020603050405020304" pitchFamily="18" charset="0"/>
                <a:ea typeface="等线" panose="02010600030101010101" pitchFamily="2" charset="-122"/>
                <a:cs typeface="Times New Roman" panose="02020603050405020304" pitchFamily="18" charset="0"/>
              </a:rPr>
              <a:t>Ioanna</a:t>
            </a:r>
            <a:r>
              <a:rPr lang="en-US" altLang="zh-CN" sz="1200" kern="100" dirty="0" smtClean="0">
                <a:latin typeface="Times New Roman" panose="02020603050405020304" pitchFamily="18" charset="0"/>
                <a:ea typeface="等线" panose="02010600030101010101" pitchFamily="2" charset="-122"/>
                <a:cs typeface="Times New Roman" panose="02020603050405020304" pitchFamily="18" charset="0"/>
              </a:rPr>
              <a:t> </a:t>
            </a:r>
            <a:r>
              <a:rPr lang="en-US" altLang="zh-CN" sz="1200" kern="100" dirty="0" err="1">
                <a:latin typeface="Times New Roman" panose="02020603050405020304" pitchFamily="18" charset="0"/>
                <a:ea typeface="等线" panose="02010600030101010101" pitchFamily="2" charset="-122"/>
                <a:cs typeface="Times New Roman" panose="02020603050405020304" pitchFamily="18" charset="0"/>
              </a:rPr>
              <a:t>Filippidou</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 and </a:t>
            </a:r>
            <a:r>
              <a:rPr lang="en-US" altLang="zh-CN" sz="1200" kern="100" dirty="0" err="1">
                <a:latin typeface="Times New Roman" panose="02020603050405020304" pitchFamily="18" charset="0"/>
                <a:ea typeface="等线" panose="02010600030101010101" pitchFamily="2" charset="-122"/>
                <a:cs typeface="Times New Roman" panose="02020603050405020304" pitchFamily="18" charset="0"/>
              </a:rPr>
              <a:t>Yannis</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1200" kern="100" dirty="0" err="1">
                <a:latin typeface="Times New Roman" panose="02020603050405020304" pitchFamily="18" charset="0"/>
                <a:ea typeface="等线" panose="02010600030101010101" pitchFamily="2" charset="-122"/>
                <a:cs typeface="Times New Roman" panose="02020603050405020304" pitchFamily="18" charset="0"/>
              </a:rPr>
              <a:t>Kotidis</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 Online and On-demand Partitioning of Streaming Graphs. In 2015 IEEE International Conference on Big Data (Big Data), 2015.</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lvl="0" algn="just">
              <a:lnSpc>
                <a:spcPct val="125000"/>
              </a:lnSpc>
              <a:spcAft>
                <a:spcPts val="0"/>
              </a:spcAft>
            </a:pPr>
            <a:r>
              <a:rPr lang="en-US" altLang="zh-CN" sz="1200" kern="100" dirty="0" smtClean="0">
                <a:latin typeface="Times New Roman" panose="02020603050405020304" pitchFamily="18" charset="0"/>
                <a:ea typeface="等线" panose="02010600030101010101" pitchFamily="2" charset="-122"/>
                <a:cs typeface="Times New Roman" panose="02020603050405020304" pitchFamily="18" charset="0"/>
              </a:rPr>
              <a:t>[2] Isabelle </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Stanton and Gabriel </a:t>
            </a:r>
            <a:r>
              <a:rPr lang="en-US" altLang="zh-CN" sz="1200" kern="100" dirty="0" err="1">
                <a:latin typeface="Times New Roman" panose="02020603050405020304" pitchFamily="18" charset="0"/>
                <a:ea typeface="等线" panose="02010600030101010101" pitchFamily="2" charset="-122"/>
                <a:cs typeface="Times New Roman" panose="02020603050405020304" pitchFamily="18" charset="0"/>
              </a:rPr>
              <a:t>Kliot</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 Streaming Graph Partitioning for Large Distributed Graphs. In KDD '12, pages 1222-1230, 2012.</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57933997"/>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9" name="矩形 8"/>
          <p:cNvSpPr/>
          <p:nvPr/>
        </p:nvSpPr>
        <p:spPr>
          <a:xfrm>
            <a:off x="1579967" y="1533205"/>
            <a:ext cx="550343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r>
              <a:rPr lang="zh-CN" altLang="en-US" sz="2100" kern="100" dirty="0" smtClean="0">
                <a:latin typeface="Calibri" panose="020F0502020204030204" pitchFamily="34" charset="0"/>
                <a:cs typeface="Times New Roman" panose="02020603050405020304" pitchFamily="18" charset="0"/>
              </a:rPr>
              <a:t>：基于细粒度锁更新</a:t>
            </a:r>
            <a:endParaRPr lang="en-US" altLang="zh-CN" sz="2100" kern="100" dirty="0">
              <a:latin typeface="Calibri" panose="020F0502020204030204" pitchFamily="34" charset="0"/>
              <a:cs typeface="Times New Roman" panose="02020603050405020304" pitchFamily="18" charset="0"/>
            </a:endParaRPr>
          </a:p>
        </p:txBody>
      </p:sp>
      <p:sp>
        <p:nvSpPr>
          <p:cNvPr id="53" name="圆角矩形标注 52"/>
          <p:cNvSpPr/>
          <p:nvPr/>
        </p:nvSpPr>
        <p:spPr>
          <a:xfrm>
            <a:off x="6507222" y="2571664"/>
            <a:ext cx="1886886" cy="929964"/>
          </a:xfrm>
          <a:prstGeom prst="wedgeRoundRectCallout">
            <a:avLst>
              <a:gd name="adj1" fmla="val -62537"/>
              <a:gd name="adj2" fmla="val 752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如何控制多个计算节点对同一因子的更新请求？</a:t>
            </a:r>
            <a:endParaRPr lang="zh-CN" altLang="en-US" dirty="0"/>
          </a:p>
        </p:txBody>
      </p:sp>
      <p:pic>
        <p:nvPicPr>
          <p:cNvPr id="45" name="图片 44" descr="C:\Users\SkyDream\Desktop\毕业设计\GraduationThesis\post-graduate paper\图片\3.3.3 关联状态.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7733" y="2377440"/>
            <a:ext cx="6112932" cy="2973492"/>
          </a:xfrm>
          <a:prstGeom prst="rect">
            <a:avLst/>
          </a:prstGeom>
          <a:noFill/>
          <a:ln>
            <a:noFill/>
          </a:ln>
        </p:spPr>
      </p:pic>
    </p:spTree>
    <p:extLst>
      <p:ext uri="{BB962C8B-B14F-4D97-AF65-F5344CB8AC3E}">
        <p14:creationId xmlns:p14="http://schemas.microsoft.com/office/powerpoint/2010/main" val="2305232418"/>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9" name="矩形 8"/>
          <p:cNvSpPr/>
          <p:nvPr/>
        </p:nvSpPr>
        <p:spPr>
          <a:xfrm>
            <a:off x="1579967" y="1533205"/>
            <a:ext cx="550343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r>
              <a:rPr lang="zh-CN" altLang="en-US" sz="2100" kern="100" dirty="0" smtClean="0">
                <a:latin typeface="Calibri" panose="020F0502020204030204" pitchFamily="34" charset="0"/>
                <a:cs typeface="Times New Roman" panose="02020603050405020304" pitchFamily="18" charset="0"/>
              </a:rPr>
              <a:t>：基于细粒度锁更新</a:t>
            </a:r>
            <a:endParaRPr lang="en-US" altLang="zh-CN" sz="2100" kern="100" dirty="0">
              <a:latin typeface="Calibri" panose="020F0502020204030204" pitchFamily="34" charset="0"/>
              <a:cs typeface="Times New Roman" panose="02020603050405020304" pitchFamily="18" charset="0"/>
            </a:endParaRPr>
          </a:p>
        </p:txBody>
      </p:sp>
      <p:pic>
        <p:nvPicPr>
          <p:cNvPr id="45" name="图片 44"/>
          <p:cNvPicPr/>
          <p:nvPr/>
        </p:nvPicPr>
        <p:blipFill>
          <a:blip r:embed="rId3">
            <a:extLst>
              <a:ext uri="{28A0092B-C50C-407E-A947-70E740481C1C}">
                <a14:useLocalDpi xmlns:a14="http://schemas.microsoft.com/office/drawing/2010/main" val="0"/>
              </a:ext>
            </a:extLst>
          </a:blip>
          <a:srcRect/>
          <a:stretch>
            <a:fillRect/>
          </a:stretch>
        </p:blipFill>
        <p:spPr bwMode="auto">
          <a:xfrm>
            <a:off x="650598" y="2112941"/>
            <a:ext cx="2316239" cy="4221293"/>
          </a:xfrm>
          <a:prstGeom prst="rect">
            <a:avLst/>
          </a:prstGeom>
          <a:noFill/>
          <a:ln>
            <a:noFill/>
          </a:ln>
        </p:spPr>
      </p:pic>
      <mc:AlternateContent xmlns:mc="http://schemas.openxmlformats.org/markup-compatibility/2006" xmlns:a14="http://schemas.microsoft.com/office/drawing/2010/main">
        <mc:Choice Requires="a14">
          <p:sp>
            <p:nvSpPr>
              <p:cNvPr id="3" name="文本框 2"/>
              <p:cNvSpPr txBox="1"/>
              <p:nvPr/>
            </p:nvSpPr>
            <p:spPr>
              <a:xfrm>
                <a:off x="2837793" y="2112941"/>
                <a:ext cx="5754414" cy="2308324"/>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通过加锁的方式，将针对同一个顶点的状态的更新串行化。</a:t>
                </a:r>
                <a:endParaRPr lang="en-US" altLang="zh-CN" dirty="0" smtClean="0"/>
              </a:p>
              <a:p>
                <a:pPr marL="285750" indent="-285750">
                  <a:buFont typeface="Wingdings" panose="05000000000000000000" pitchFamily="2" charset="2"/>
                  <a:buChar char="Ø"/>
                </a:pPr>
                <a:r>
                  <a:rPr lang="zh-CN" altLang="en-US" dirty="0" smtClean="0"/>
                  <a:t>更新函数满足“增量计算”，“序列一致性”，“交换律和结合律”三个特性。</a:t>
                </a:r>
                <a:endParaRPr lang="en-US" altLang="zh-CN" dirty="0" smtClean="0"/>
              </a:p>
              <a:p>
                <a:endParaRPr lang="en-US" altLang="zh-CN" i="1" dirty="0" smtClean="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𝑠𝑡𝑎𝑡</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𝑛𝑒𝑤</m:t>
                          </m:r>
                        </m:sub>
                      </m:sSub>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𝑠𝑡𝑎𝑡</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𝑜𝑙𝑑</m:t>
                          </m:r>
                        </m:sub>
                      </m:sSub>
                      <m:r>
                        <a:rPr lang="en-US" altLang="zh-CN" i="1">
                          <a:latin typeface="Cambria Math" panose="02040503050406030204" pitchFamily="18" charset="0"/>
                        </a:rPr>
                        <m:t>,</m:t>
                      </m:r>
                      <m:r>
                        <a:rPr lang="en-US" altLang="zh-CN" i="1">
                          <a:latin typeface="Cambria Math" panose="02040503050406030204" pitchFamily="18" charset="0"/>
                        </a:rPr>
                        <m:t>𝑒𝑣𝑒𝑛𝑡</m:t>
                      </m:r>
                      <m:r>
                        <a:rPr lang="en-US" altLang="zh-CN" i="1">
                          <a:latin typeface="Cambria Math" panose="02040503050406030204" pitchFamily="18" charset="0"/>
                        </a:rPr>
                        <m:t>)</m:t>
                      </m:r>
                    </m:oMath>
                  </m:oMathPara>
                </a14:m>
                <a:endParaRPr lang="en-US" altLang="zh-CN" dirty="0" smtClean="0"/>
              </a:p>
              <a:p>
                <a:endParaRPr lang="en-US" altLang="zh-CN" dirty="0"/>
              </a:p>
              <a:p>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2837793" y="2112941"/>
                <a:ext cx="5754414" cy="2308324"/>
              </a:xfrm>
              <a:prstGeom prst="rect">
                <a:avLst/>
              </a:prstGeom>
              <a:blipFill>
                <a:blip r:embed="rId4"/>
                <a:stretch>
                  <a:fillRect l="-742" t="-1587" r="-7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2837793" y="4421265"/>
                <a:ext cx="6022428" cy="4151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𝑠𝑡𝑎𝑡</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1">
                                  <a:latin typeface="Cambria Math" panose="02040503050406030204" pitchFamily="18" charset="0"/>
                                </a:rPr>
                                <m:t>𝑛𝑒𝑤</m:t>
                              </m:r>
                            </m:sub>
                          </m:sSub>
                          <m:r>
                            <a:rPr lang="zh-CN" altLang="en-US" i="0">
                              <a:latin typeface="Cambria Math" panose="02040503050406030204" pitchFamily="18" charset="0"/>
                            </a:rPr>
                            <m:t>=</m:t>
                          </m:r>
                          <m:r>
                            <a:rPr lang="zh-CN" altLang="en-US" i="1">
                              <a:latin typeface="Cambria Math" panose="02040503050406030204" pitchFamily="18" charset="0"/>
                            </a:rPr>
                            <m:t>𝑓</m:t>
                          </m:r>
                          <m:r>
                            <a:rPr lang="zh-CN" altLang="en-US" i="0">
                              <a:latin typeface="Cambria Math" panose="02040503050406030204" pitchFamily="18" charset="0"/>
                            </a:rPr>
                            <m:t>(…</m:t>
                          </m:r>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𝑠𝑡𝑎𝑡</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1">
                                          <a:latin typeface="Cambria Math" panose="02040503050406030204" pitchFamily="18" charset="0"/>
                                        </a:rPr>
                                        <m:t>𝑜𝑙𝑑</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0">
                                              <a:latin typeface="Cambria Math" panose="02040503050406030204" pitchFamily="18" charset="0"/>
                                            </a:rPr>
                                            <m:t>1</m:t>
                                          </m:r>
                                        </m:sub>
                                      </m:sSub>
                                    </m:sub>
                                  </m:sSub>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0">
                                          <a:latin typeface="Cambria Math" panose="02040503050406030204" pitchFamily="18" charset="0"/>
                                        </a:rPr>
                                        <m:t>2</m:t>
                                      </m:r>
                                    </m:sub>
                                  </m:sSub>
                                </m:sub>
                              </m:sSub>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𝑘</m:t>
                                  </m:r>
                                </m:sub>
                              </m:sSub>
                            </m:sub>
                          </m:sSub>
                        </m:e>
                      </m:d>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2837793" y="4421265"/>
                <a:ext cx="6022428" cy="415178"/>
              </a:xfrm>
              <a:prstGeom prst="rect">
                <a:avLst/>
              </a:prstGeom>
              <a:blipFill>
                <a:blip r:embed="rId5"/>
                <a:stretch>
                  <a:fillRect t="-151471" r="-9726" b="-22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966837" y="4087105"/>
                <a:ext cx="5254515" cy="369332"/>
              </a:xfrm>
              <a:prstGeom prst="rect">
                <a:avLst/>
              </a:prstGeom>
            </p:spPr>
            <p:txBody>
              <a:bodyPr wrap="none">
                <a:spAutoFit/>
              </a:bodyPr>
              <a:lstStyle/>
              <a:p>
                <a:r>
                  <a:rPr lang="zh-CN" altLang="zh-CN" dirty="0">
                    <a:cs typeface="Times New Roman" panose="02020603050405020304" pitchFamily="18" charset="0"/>
                  </a:rPr>
                  <a:t>假设有若干个事件</a:t>
                </a:r>
                <a14:m>
                  <m:oMath xmlns:m="http://schemas.openxmlformats.org/officeDocument/2006/math">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1</m:t>
                        </m:r>
                      </m:sub>
                    </m:sSub>
                    <m:r>
                      <a:rPr lang="en-US" altLang="zh-CN">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2</m:t>
                        </m:r>
                      </m:sub>
                    </m:sSub>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𝑘</m:t>
                        </m:r>
                      </m:sub>
                    </m:sSub>
                    <m:r>
                      <a:rPr lang="zh-CN" altLang="en-US" i="1" smtClean="0">
                        <a:latin typeface="Cambria Math" panose="02040503050406030204" pitchFamily="18" charset="0"/>
                        <a:cs typeface="Times New Roman" panose="02020603050405020304" pitchFamily="18" charset="0"/>
                      </a:rPr>
                      <m:t>，</m:t>
                    </m:r>
                  </m:oMath>
                </a14:m>
                <a:r>
                  <a:rPr lang="zh-CN" altLang="en-US" dirty="0" smtClean="0"/>
                  <a:t>则：</a:t>
                </a:r>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2966837" y="4087105"/>
                <a:ext cx="5254515" cy="369332"/>
              </a:xfrm>
              <a:prstGeom prst="rect">
                <a:avLst/>
              </a:prstGeom>
              <a:blipFill>
                <a:blip r:embed="rId6"/>
                <a:stretch>
                  <a:fillRect l="-1044" t="-13115" r="-348" b="-196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0155636"/>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a:spLocks noGrp="1"/>
          </p:cNvSpPr>
          <p:nvPr>
            <p:ph type="title"/>
          </p:nvPr>
        </p:nvSpPr>
        <p:spPr>
          <a:xfrm>
            <a:off x="0" y="274071"/>
            <a:ext cx="7886700" cy="649326"/>
          </a:xfrm>
        </p:spPr>
        <p:txBody>
          <a:bodyPr>
            <a:normAutofit fontScale="90000"/>
          </a:bodyPr>
          <a:lstStyle/>
          <a:p>
            <a:r>
              <a:rPr lang="zh-CN" altLang="en-US" dirty="0"/>
              <a:t>一、研究背景与相关</a:t>
            </a:r>
            <a:r>
              <a:rPr lang="zh-CN" altLang="en-US" dirty="0" smtClean="0"/>
              <a:t>工作</a:t>
            </a:r>
            <a:r>
              <a:rPr lang="en-US" altLang="zh-CN" dirty="0" smtClean="0"/>
              <a:t>-</a:t>
            </a:r>
            <a:r>
              <a:rPr lang="zh-CN" altLang="en-US" sz="2100" dirty="0" smtClean="0"/>
              <a:t>图计算框架</a:t>
            </a:r>
            <a:endParaRPr lang="zh-CN" altLang="en-US" sz="2100" dirty="0"/>
          </a:p>
        </p:txBody>
      </p:sp>
      <p:grpSp>
        <p:nvGrpSpPr>
          <p:cNvPr id="10" name="组合 9"/>
          <p:cNvGrpSpPr/>
          <p:nvPr/>
        </p:nvGrpSpPr>
        <p:grpSpPr>
          <a:xfrm>
            <a:off x="1303337" y="1019888"/>
            <a:ext cx="7586663" cy="1007906"/>
            <a:chOff x="1924050" y="841890"/>
            <a:chExt cx="10115550" cy="1658197"/>
          </a:xfrm>
        </p:grpSpPr>
        <p:sp>
          <p:nvSpPr>
            <p:cNvPr id="7" name="矩形 6"/>
            <p:cNvSpPr/>
            <p:nvPr/>
          </p:nvSpPr>
          <p:spPr>
            <a:xfrm>
              <a:off x="1924050" y="841890"/>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2" name="组合 1"/>
            <p:cNvGrpSpPr/>
            <p:nvPr/>
          </p:nvGrpSpPr>
          <p:grpSpPr>
            <a:xfrm>
              <a:off x="2128620" y="841890"/>
              <a:ext cx="1957187" cy="1491806"/>
              <a:chOff x="1856664" y="981915"/>
              <a:chExt cx="2898296" cy="2573966"/>
            </a:xfrm>
          </p:grpSpPr>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6664" y="1601729"/>
                <a:ext cx="2898296" cy="1954152"/>
              </a:xfrm>
              <a:prstGeom prst="rect">
                <a:avLst/>
              </a:prstGeom>
            </p:spPr>
          </p:pic>
          <p:sp>
            <p:nvSpPr>
              <p:cNvPr id="14" name="文本框 13"/>
              <p:cNvSpPr txBox="1"/>
              <p:nvPr/>
            </p:nvSpPr>
            <p:spPr>
              <a:xfrm>
                <a:off x="2424340" y="981915"/>
                <a:ext cx="2021944" cy="917341"/>
              </a:xfrm>
              <a:prstGeom prst="rect">
                <a:avLst/>
              </a:prstGeom>
              <a:noFill/>
            </p:spPr>
            <p:txBody>
              <a:bodyPr wrap="square" rtlCol="0">
                <a:spAutoFit/>
              </a:bodyPr>
              <a:lstStyle/>
              <a:p>
                <a:r>
                  <a:rPr lang="zh-CN" altLang="en-US" sz="1500" dirty="0"/>
                  <a:t>社交分析</a:t>
                </a:r>
              </a:p>
            </p:txBody>
          </p:sp>
        </p:grpSp>
        <p:grpSp>
          <p:nvGrpSpPr>
            <p:cNvPr id="3" name="组合 2"/>
            <p:cNvGrpSpPr/>
            <p:nvPr/>
          </p:nvGrpSpPr>
          <p:grpSpPr>
            <a:xfrm>
              <a:off x="4533986" y="841890"/>
              <a:ext cx="2128491" cy="1464936"/>
              <a:chOff x="7357926" y="968991"/>
              <a:chExt cx="3157674" cy="2582503"/>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7926" y="1661068"/>
                <a:ext cx="3157674" cy="1890426"/>
              </a:xfrm>
              <a:prstGeom prst="rect">
                <a:avLst/>
              </a:prstGeom>
            </p:spPr>
          </p:pic>
          <p:sp>
            <p:nvSpPr>
              <p:cNvPr id="16" name="文本框 15"/>
              <p:cNvSpPr txBox="1"/>
              <p:nvPr/>
            </p:nvSpPr>
            <p:spPr>
              <a:xfrm>
                <a:off x="7925791" y="968991"/>
                <a:ext cx="2021945" cy="937265"/>
              </a:xfrm>
              <a:prstGeom prst="rect">
                <a:avLst/>
              </a:prstGeom>
              <a:noFill/>
            </p:spPr>
            <p:txBody>
              <a:bodyPr wrap="square" rtlCol="0">
                <a:spAutoFit/>
              </a:bodyPr>
              <a:lstStyle/>
              <a:p>
                <a:r>
                  <a:rPr lang="zh-CN" altLang="en-US" sz="1500" dirty="0"/>
                  <a:t>商品推荐</a:t>
                </a:r>
              </a:p>
            </p:txBody>
          </p:sp>
        </p:grpSp>
        <p:grpSp>
          <p:nvGrpSpPr>
            <p:cNvPr id="4" name="组合 3"/>
            <p:cNvGrpSpPr/>
            <p:nvPr/>
          </p:nvGrpSpPr>
          <p:grpSpPr>
            <a:xfrm>
              <a:off x="7376790" y="841890"/>
              <a:ext cx="2224409" cy="1658197"/>
              <a:chOff x="1856664" y="3658570"/>
              <a:chExt cx="2898296" cy="2887588"/>
            </a:xfrm>
          </p:grpSpPr>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6664" y="4360998"/>
                <a:ext cx="2898296" cy="2185160"/>
              </a:xfrm>
              <a:prstGeom prst="rect">
                <a:avLst/>
              </a:prstGeom>
            </p:spPr>
          </p:pic>
          <p:sp>
            <p:nvSpPr>
              <p:cNvPr id="18" name="文本框 17"/>
              <p:cNvSpPr txBox="1"/>
              <p:nvPr/>
            </p:nvSpPr>
            <p:spPr>
              <a:xfrm>
                <a:off x="2424339" y="3658570"/>
                <a:ext cx="2021943" cy="925848"/>
              </a:xfrm>
              <a:prstGeom prst="rect">
                <a:avLst/>
              </a:prstGeom>
              <a:noFill/>
            </p:spPr>
            <p:txBody>
              <a:bodyPr wrap="square" rtlCol="0">
                <a:spAutoFit/>
              </a:bodyPr>
              <a:lstStyle/>
              <a:p>
                <a:r>
                  <a:rPr lang="zh-CN" altLang="en-US" sz="1500" dirty="0"/>
                  <a:t>舆论监测</a:t>
                </a:r>
              </a:p>
            </p:txBody>
          </p:sp>
        </p:grpSp>
        <p:grpSp>
          <p:nvGrpSpPr>
            <p:cNvPr id="5" name="组合 4"/>
            <p:cNvGrpSpPr/>
            <p:nvPr/>
          </p:nvGrpSpPr>
          <p:grpSpPr>
            <a:xfrm>
              <a:off x="9953460" y="862517"/>
              <a:ext cx="1930139" cy="1471179"/>
              <a:chOff x="7442461" y="3658570"/>
              <a:chExt cx="2988603" cy="2803709"/>
            </a:xfrm>
          </p:grpSpPr>
          <p:pic>
            <p:nvPicPr>
              <p:cNvPr id="19" name="图片 18"/>
              <p:cNvPicPr>
                <a:picLocks noChangeAspect="1"/>
              </p:cNvPicPr>
              <p:nvPr/>
            </p:nvPicPr>
            <p:blipFill rotWithShape="1">
              <a:blip r:embed="rId6" cstate="print">
                <a:extLst>
                  <a:ext uri="{28A0092B-C50C-407E-A947-70E740481C1C}">
                    <a14:useLocalDpi xmlns:a14="http://schemas.microsoft.com/office/drawing/2010/main" val="0"/>
                  </a:ext>
                </a:extLst>
              </a:blip>
              <a:srcRect b="15491"/>
              <a:stretch/>
            </p:blipFill>
            <p:spPr>
              <a:xfrm>
                <a:off x="7442461" y="4360998"/>
                <a:ext cx="2988603" cy="2101281"/>
              </a:xfrm>
              <a:prstGeom prst="rect">
                <a:avLst/>
              </a:prstGeom>
            </p:spPr>
          </p:pic>
          <p:sp>
            <p:nvSpPr>
              <p:cNvPr id="20" name="文本框 19"/>
              <p:cNvSpPr txBox="1"/>
              <p:nvPr/>
            </p:nvSpPr>
            <p:spPr>
              <a:xfrm>
                <a:off x="7925791" y="3658570"/>
                <a:ext cx="2021945" cy="1013230"/>
              </a:xfrm>
              <a:prstGeom prst="rect">
                <a:avLst/>
              </a:prstGeom>
              <a:noFill/>
            </p:spPr>
            <p:txBody>
              <a:bodyPr wrap="square" rtlCol="0">
                <a:spAutoFit/>
              </a:bodyPr>
              <a:lstStyle/>
              <a:p>
                <a:r>
                  <a:rPr lang="zh-CN" altLang="en-US" sz="1500" dirty="0"/>
                  <a:t>欺诈监测</a:t>
                </a:r>
              </a:p>
            </p:txBody>
          </p:sp>
        </p:grpSp>
      </p:grpSp>
      <p:grpSp>
        <p:nvGrpSpPr>
          <p:cNvPr id="9" name="组合 8"/>
          <p:cNvGrpSpPr/>
          <p:nvPr/>
        </p:nvGrpSpPr>
        <p:grpSpPr>
          <a:xfrm>
            <a:off x="1303337" y="2028042"/>
            <a:ext cx="7586663" cy="927578"/>
            <a:chOff x="1924050" y="2944428"/>
            <a:chExt cx="10115550" cy="1658197"/>
          </a:xfrm>
        </p:grpSpPr>
        <p:sp>
          <p:nvSpPr>
            <p:cNvPr id="21" name="矩形 20"/>
            <p:cNvSpPr/>
            <p:nvPr/>
          </p:nvSpPr>
          <p:spPr>
            <a:xfrm>
              <a:off x="1924050" y="2944428"/>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8" name="圆角矩形 7"/>
            <p:cNvSpPr/>
            <p:nvPr/>
          </p:nvSpPr>
          <p:spPr>
            <a:xfrm>
              <a:off x="2894173" y="3332376"/>
              <a:ext cx="1371600"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Triangle</a:t>
              </a:r>
            </a:p>
            <a:p>
              <a:pPr algn="ctr"/>
              <a:r>
                <a:rPr lang="en-US" altLang="zh-CN" sz="1350" dirty="0"/>
                <a:t>Count</a:t>
              </a:r>
              <a:endParaRPr lang="zh-CN" altLang="en-US" sz="1350" dirty="0"/>
            </a:p>
          </p:txBody>
        </p:sp>
        <p:sp>
          <p:nvSpPr>
            <p:cNvPr id="22" name="圆角矩形 21"/>
            <p:cNvSpPr/>
            <p:nvPr/>
          </p:nvSpPr>
          <p:spPr>
            <a:xfrm>
              <a:off x="5257800" y="3332376"/>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Connected</a:t>
              </a:r>
            </a:p>
            <a:p>
              <a:pPr algn="ctr"/>
              <a:r>
                <a:rPr lang="en-US" altLang="zh-CN" sz="1350" dirty="0"/>
                <a:t>Components</a:t>
              </a:r>
              <a:endParaRPr lang="zh-CN" altLang="en-US" sz="1350" dirty="0"/>
            </a:p>
          </p:txBody>
        </p:sp>
        <p:sp>
          <p:nvSpPr>
            <p:cNvPr id="23" name="圆角矩形 22"/>
            <p:cNvSpPr/>
            <p:nvPr/>
          </p:nvSpPr>
          <p:spPr>
            <a:xfrm>
              <a:off x="7543218" y="3332376"/>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Single Source</a:t>
              </a:r>
            </a:p>
            <a:p>
              <a:pPr algn="ctr"/>
              <a:r>
                <a:rPr lang="en-US" altLang="zh-CN" sz="1350" dirty="0"/>
                <a:t>Shortest Path</a:t>
              </a:r>
              <a:endParaRPr lang="zh-CN" altLang="en-US" sz="1350" dirty="0"/>
            </a:p>
          </p:txBody>
        </p:sp>
        <p:sp>
          <p:nvSpPr>
            <p:cNvPr id="25" name="圆角矩形 24"/>
            <p:cNvSpPr/>
            <p:nvPr/>
          </p:nvSpPr>
          <p:spPr>
            <a:xfrm>
              <a:off x="9953460" y="3321760"/>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PageRank</a:t>
              </a:r>
              <a:endParaRPr lang="zh-CN" altLang="en-US" sz="1350" dirty="0"/>
            </a:p>
          </p:txBody>
        </p:sp>
      </p:grpSp>
      <p:grpSp>
        <p:nvGrpSpPr>
          <p:cNvPr id="26" name="组合 25"/>
          <p:cNvGrpSpPr/>
          <p:nvPr/>
        </p:nvGrpSpPr>
        <p:grpSpPr>
          <a:xfrm>
            <a:off x="1303337" y="2960057"/>
            <a:ext cx="7586663" cy="705732"/>
            <a:chOff x="1924050" y="2944428"/>
            <a:chExt cx="10115550" cy="1658197"/>
          </a:xfrm>
        </p:grpSpPr>
        <p:sp>
          <p:nvSpPr>
            <p:cNvPr id="27" name="矩形 26"/>
            <p:cNvSpPr/>
            <p:nvPr/>
          </p:nvSpPr>
          <p:spPr>
            <a:xfrm>
              <a:off x="1924050" y="2944428"/>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0" name="圆角矩形 29"/>
            <p:cNvSpPr/>
            <p:nvPr/>
          </p:nvSpPr>
          <p:spPr>
            <a:xfrm>
              <a:off x="4916766" y="3332382"/>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BSP Model</a:t>
              </a:r>
              <a:endParaRPr lang="zh-CN" altLang="en-US" sz="1350" dirty="0"/>
            </a:p>
          </p:txBody>
        </p:sp>
        <p:sp>
          <p:nvSpPr>
            <p:cNvPr id="31" name="圆角矩形 30"/>
            <p:cNvSpPr/>
            <p:nvPr/>
          </p:nvSpPr>
          <p:spPr>
            <a:xfrm>
              <a:off x="7376790" y="3316215"/>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smtClean="0"/>
                <a:t>GAS Model</a:t>
              </a:r>
              <a:endParaRPr lang="zh-CN" altLang="en-US" sz="1350" dirty="0"/>
            </a:p>
          </p:txBody>
        </p:sp>
      </p:grpSp>
      <p:grpSp>
        <p:nvGrpSpPr>
          <p:cNvPr id="32" name="组合 31"/>
          <p:cNvGrpSpPr/>
          <p:nvPr/>
        </p:nvGrpSpPr>
        <p:grpSpPr>
          <a:xfrm>
            <a:off x="1303337" y="3674432"/>
            <a:ext cx="7586663" cy="927578"/>
            <a:chOff x="1924050" y="2880573"/>
            <a:chExt cx="10115550" cy="1658197"/>
          </a:xfrm>
        </p:grpSpPr>
        <p:sp>
          <p:nvSpPr>
            <p:cNvPr id="33" name="矩形 32"/>
            <p:cNvSpPr/>
            <p:nvPr/>
          </p:nvSpPr>
          <p:spPr>
            <a:xfrm>
              <a:off x="1924050" y="2880573"/>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4" name="圆角矩形 33"/>
            <p:cNvSpPr/>
            <p:nvPr/>
          </p:nvSpPr>
          <p:spPr>
            <a:xfrm>
              <a:off x="3579973" y="3271084"/>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Pregel</a:t>
              </a:r>
              <a:endParaRPr lang="zh-CN" altLang="en-US" sz="1350" dirty="0"/>
            </a:p>
          </p:txBody>
        </p:sp>
        <p:sp>
          <p:nvSpPr>
            <p:cNvPr id="35" name="圆角矩形 34"/>
            <p:cNvSpPr/>
            <p:nvPr/>
          </p:nvSpPr>
          <p:spPr>
            <a:xfrm>
              <a:off x="6279696" y="3271084"/>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Spark GraphX</a:t>
              </a:r>
              <a:endParaRPr lang="zh-CN" altLang="en-US" sz="1350" dirty="0"/>
            </a:p>
          </p:txBody>
        </p:sp>
        <p:sp>
          <p:nvSpPr>
            <p:cNvPr id="36" name="圆角矩形 35"/>
            <p:cNvSpPr/>
            <p:nvPr/>
          </p:nvSpPr>
          <p:spPr>
            <a:xfrm>
              <a:off x="8959386" y="3252638"/>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GraphLab</a:t>
              </a:r>
              <a:endParaRPr lang="zh-CN" altLang="en-US" sz="1350" dirty="0"/>
            </a:p>
          </p:txBody>
        </p:sp>
      </p:grpSp>
      <p:sp>
        <p:nvSpPr>
          <p:cNvPr id="38" name="矩形 37"/>
          <p:cNvSpPr/>
          <p:nvPr/>
        </p:nvSpPr>
        <p:spPr>
          <a:xfrm>
            <a:off x="231775" y="2954984"/>
            <a:ext cx="1071563" cy="715629"/>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模型</a:t>
            </a:r>
          </a:p>
        </p:txBody>
      </p:sp>
      <p:sp>
        <p:nvSpPr>
          <p:cNvPr id="42" name="矩形 41"/>
          <p:cNvSpPr/>
          <p:nvPr/>
        </p:nvSpPr>
        <p:spPr>
          <a:xfrm>
            <a:off x="231775" y="1020788"/>
            <a:ext cx="1071563" cy="1011443"/>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应用</a:t>
            </a:r>
          </a:p>
        </p:txBody>
      </p:sp>
      <p:sp>
        <p:nvSpPr>
          <p:cNvPr id="43" name="矩形 42"/>
          <p:cNvSpPr/>
          <p:nvPr/>
        </p:nvSpPr>
        <p:spPr>
          <a:xfrm>
            <a:off x="231775" y="2025942"/>
            <a:ext cx="1071563" cy="93411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算法</a:t>
            </a:r>
          </a:p>
        </p:txBody>
      </p:sp>
      <p:sp>
        <p:nvSpPr>
          <p:cNvPr id="44" name="矩形 43"/>
          <p:cNvSpPr/>
          <p:nvPr/>
        </p:nvSpPr>
        <p:spPr>
          <a:xfrm>
            <a:off x="231775" y="3680036"/>
            <a:ext cx="1071563" cy="91893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系统</a:t>
            </a:r>
          </a:p>
        </p:txBody>
      </p:sp>
      <p:sp>
        <p:nvSpPr>
          <p:cNvPr id="46" name="矩形 45"/>
          <p:cNvSpPr/>
          <p:nvPr/>
        </p:nvSpPr>
        <p:spPr>
          <a:xfrm>
            <a:off x="1303337" y="4605828"/>
            <a:ext cx="7586663" cy="927578"/>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0" name="矩形 49"/>
          <p:cNvSpPr/>
          <p:nvPr/>
        </p:nvSpPr>
        <p:spPr>
          <a:xfrm>
            <a:off x="231775" y="4600184"/>
            <a:ext cx="1071563" cy="94607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底层细节</a:t>
            </a:r>
          </a:p>
        </p:txBody>
      </p:sp>
      <p:pic>
        <p:nvPicPr>
          <p:cNvPr id="12" name="图片 11"/>
          <p:cNvPicPr>
            <a:picLocks noChangeAspect="1"/>
          </p:cNvPicPr>
          <p:nvPr/>
        </p:nvPicPr>
        <p:blipFill>
          <a:blip r:embed="rId7"/>
          <a:stretch>
            <a:fillRect/>
          </a:stretch>
        </p:blipFill>
        <p:spPr>
          <a:xfrm>
            <a:off x="1694357" y="4687462"/>
            <a:ext cx="901745" cy="845944"/>
          </a:xfrm>
          <a:prstGeom prst="rect">
            <a:avLst/>
          </a:prstGeom>
        </p:spPr>
      </p:pic>
      <p:sp>
        <p:nvSpPr>
          <p:cNvPr id="55" name="右箭头 54"/>
          <p:cNvSpPr/>
          <p:nvPr/>
        </p:nvSpPr>
        <p:spPr>
          <a:xfrm>
            <a:off x="5678993" y="5069617"/>
            <a:ext cx="653545" cy="283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6" name="右箭头 55"/>
          <p:cNvSpPr/>
          <p:nvPr/>
        </p:nvSpPr>
        <p:spPr>
          <a:xfrm>
            <a:off x="3008463" y="5069617"/>
            <a:ext cx="653545" cy="283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7" name="文本框 56"/>
          <p:cNvSpPr txBox="1"/>
          <p:nvPr/>
        </p:nvSpPr>
        <p:spPr>
          <a:xfrm>
            <a:off x="3081818" y="4829375"/>
            <a:ext cx="653545" cy="300082"/>
          </a:xfrm>
          <a:prstGeom prst="rect">
            <a:avLst/>
          </a:prstGeom>
          <a:noFill/>
        </p:spPr>
        <p:txBody>
          <a:bodyPr wrap="square" rtlCol="0">
            <a:spAutoFit/>
          </a:bodyPr>
          <a:lstStyle/>
          <a:p>
            <a:r>
              <a:rPr lang="zh-CN" altLang="en-US" sz="1350" dirty="0"/>
              <a:t>划分</a:t>
            </a:r>
          </a:p>
        </p:txBody>
      </p:sp>
      <p:sp>
        <p:nvSpPr>
          <p:cNvPr id="58" name="文本框 57"/>
          <p:cNvSpPr txBox="1"/>
          <p:nvPr/>
        </p:nvSpPr>
        <p:spPr>
          <a:xfrm>
            <a:off x="5722590" y="4788799"/>
            <a:ext cx="653545" cy="300082"/>
          </a:xfrm>
          <a:prstGeom prst="rect">
            <a:avLst/>
          </a:prstGeom>
          <a:noFill/>
        </p:spPr>
        <p:txBody>
          <a:bodyPr wrap="square" rtlCol="0">
            <a:spAutoFit/>
          </a:bodyPr>
          <a:lstStyle/>
          <a:p>
            <a:r>
              <a:rPr lang="zh-CN" altLang="en-US" sz="1350" dirty="0"/>
              <a:t>计算</a:t>
            </a:r>
          </a:p>
        </p:txBody>
      </p:sp>
      <p:pic>
        <p:nvPicPr>
          <p:cNvPr id="62" name="图片 61"/>
          <p:cNvPicPr>
            <a:picLocks noChangeAspect="1"/>
          </p:cNvPicPr>
          <p:nvPr/>
        </p:nvPicPr>
        <p:blipFill>
          <a:blip r:embed="rId8"/>
          <a:stretch>
            <a:fillRect/>
          </a:stretch>
        </p:blipFill>
        <p:spPr>
          <a:xfrm>
            <a:off x="3992640" y="4731300"/>
            <a:ext cx="1277377" cy="750149"/>
          </a:xfrm>
          <a:prstGeom prst="rect">
            <a:avLst/>
          </a:prstGeom>
        </p:spPr>
      </p:pic>
      <p:pic>
        <p:nvPicPr>
          <p:cNvPr id="63" name="图片 62"/>
          <p:cNvPicPr>
            <a:picLocks noChangeAspect="1"/>
          </p:cNvPicPr>
          <p:nvPr/>
        </p:nvPicPr>
        <p:blipFill>
          <a:blip r:embed="rId9"/>
          <a:stretch>
            <a:fillRect/>
          </a:stretch>
        </p:blipFill>
        <p:spPr>
          <a:xfrm>
            <a:off x="6666554" y="4731301"/>
            <a:ext cx="1179975" cy="692948"/>
          </a:xfrm>
          <a:prstGeom prst="rect">
            <a:avLst/>
          </a:prstGeom>
        </p:spPr>
      </p:pic>
      <p:cxnSp>
        <p:nvCxnSpPr>
          <p:cNvPr id="65" name="直接连接符 64"/>
          <p:cNvCxnSpPr>
            <a:endCxn id="34" idx="0"/>
          </p:cNvCxnSpPr>
          <p:nvPr/>
        </p:nvCxnSpPr>
        <p:spPr>
          <a:xfrm flipH="1">
            <a:off x="3119700" y="3500677"/>
            <a:ext cx="1002594" cy="392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35" idx="0"/>
          </p:cNvCxnSpPr>
          <p:nvPr/>
        </p:nvCxnSpPr>
        <p:spPr>
          <a:xfrm>
            <a:off x="4122294" y="3507534"/>
            <a:ext cx="1014686" cy="385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endCxn id="36" idx="0"/>
          </p:cNvCxnSpPr>
          <p:nvPr/>
        </p:nvCxnSpPr>
        <p:spPr>
          <a:xfrm>
            <a:off x="5959800" y="3507534"/>
            <a:ext cx="1186947" cy="375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30" idx="2"/>
            <a:endCxn id="36" idx="0"/>
          </p:cNvCxnSpPr>
          <p:nvPr/>
        </p:nvCxnSpPr>
        <p:spPr>
          <a:xfrm>
            <a:off x="4122296" y="3500678"/>
            <a:ext cx="3024452" cy="381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23" idx="2"/>
          </p:cNvCxnSpPr>
          <p:nvPr/>
        </p:nvCxnSpPr>
        <p:spPr>
          <a:xfrm flipH="1">
            <a:off x="5959801" y="2738603"/>
            <a:ext cx="132334" cy="386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22" idx="2"/>
            <a:endCxn id="30" idx="0"/>
          </p:cNvCxnSpPr>
          <p:nvPr/>
        </p:nvCxnSpPr>
        <p:spPr>
          <a:xfrm flipH="1">
            <a:off x="4122295" y="2738603"/>
            <a:ext cx="248263" cy="386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25" idx="2"/>
          </p:cNvCxnSpPr>
          <p:nvPr/>
        </p:nvCxnSpPr>
        <p:spPr>
          <a:xfrm flipH="1">
            <a:off x="4122294" y="2732664"/>
            <a:ext cx="3770009" cy="385626"/>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31775" y="5546259"/>
            <a:ext cx="8658225" cy="1169551"/>
          </a:xfrm>
          <a:prstGeom prst="rect">
            <a:avLst/>
          </a:prstGeom>
          <a:noFill/>
        </p:spPr>
        <p:txBody>
          <a:bodyPr wrap="square" rtlCol="0">
            <a:spAutoFit/>
          </a:bodyPr>
          <a:lstStyle/>
          <a:p>
            <a:r>
              <a:rPr lang="en-US" altLang="zh-CN" sz="1400" dirty="0" smtClean="0"/>
              <a:t>[1] BSP(</a:t>
            </a:r>
            <a:r>
              <a:rPr lang="en-US" altLang="zh-CN" sz="1400" dirty="0"/>
              <a:t>Bulk Synchronous Parallel</a:t>
            </a:r>
            <a:r>
              <a:rPr lang="en-US" altLang="zh-CN" sz="1400" dirty="0" smtClean="0"/>
              <a:t>) Model:  Valiant </a:t>
            </a:r>
            <a:r>
              <a:rPr lang="en-US" altLang="zh-CN" sz="1400" dirty="0"/>
              <a:t>L G. A bridging model for parallel computation[J]. Communications of the ACM, 1990, 33(8): 103-111</a:t>
            </a:r>
            <a:r>
              <a:rPr lang="en-US" altLang="zh-CN" sz="1400" dirty="0" smtClean="0"/>
              <a:t>.</a:t>
            </a:r>
          </a:p>
          <a:p>
            <a:r>
              <a:rPr lang="en-US" altLang="zh-CN" sz="1400" dirty="0" smtClean="0"/>
              <a:t>[2]GAS(Gather Apply Scatter)Model: </a:t>
            </a:r>
            <a:r>
              <a:rPr lang="en-US" altLang="zh-CN" sz="1400" dirty="0"/>
              <a:t>Gonzalez J E, Low Y, </a:t>
            </a:r>
            <a:r>
              <a:rPr lang="en-US" altLang="zh-CN" sz="1400" dirty="0" err="1"/>
              <a:t>Gu</a:t>
            </a:r>
            <a:r>
              <a:rPr lang="en-US" altLang="zh-CN" sz="1400" dirty="0"/>
              <a:t> H, et al. </a:t>
            </a:r>
            <a:r>
              <a:rPr lang="en-US" altLang="zh-CN" sz="1400" dirty="0" err="1"/>
              <a:t>Powergraph</a:t>
            </a:r>
            <a:r>
              <a:rPr lang="en-US" altLang="zh-CN" sz="1400" dirty="0"/>
              <a:t>: Distributed graph-parallel computation on natural graphs[C]//Presented as part of the 10th USENIX Symposium on Operating Systems Design and Implementation (OSDI 12). 2012: 17-30.</a:t>
            </a:r>
            <a:endParaRPr lang="zh-CN" altLang="en-US" sz="1400" dirty="0"/>
          </a:p>
        </p:txBody>
      </p:sp>
    </p:spTree>
    <p:extLst>
      <p:ext uri="{BB962C8B-B14F-4D97-AF65-F5344CB8AC3E}">
        <p14:creationId xmlns:p14="http://schemas.microsoft.com/office/powerpoint/2010/main" val="2432525422"/>
      </p:ext>
    </p:extLst>
  </p:cSld>
  <p:clrMapOvr>
    <a:masterClrMapping/>
  </p:clrMapOvr>
  <mc:AlternateContent xmlns:mc="http://schemas.openxmlformats.org/markup-compatibility/2006" xmlns:p14="http://schemas.microsoft.com/office/powerpoint/2010/main">
    <mc:Choice Requires="p14">
      <p:transition spd="slow" p14:dur="2000" advTm="125186"/>
    </mc:Choice>
    <mc:Fallback xmlns="">
      <p:transition spd="slow" advTm="125186"/>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7"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endParaRPr lang="en-US" altLang="zh-CN" sz="2100" kern="100" dirty="0">
              <a:latin typeface="Calibri" panose="020F0502020204030204" pitchFamily="34" charset="0"/>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362617" y="1970157"/>
            <a:ext cx="2130131" cy="928150"/>
          </a:xfrm>
          <a:prstGeom prst="rect">
            <a:avLst/>
          </a:prstGeom>
        </p:spPr>
      </p:pic>
      <p:pic>
        <p:nvPicPr>
          <p:cNvPr id="10" name="图片 9"/>
          <p:cNvPicPr>
            <a:picLocks noChangeAspect="1"/>
          </p:cNvPicPr>
          <p:nvPr/>
        </p:nvPicPr>
        <p:blipFill>
          <a:blip r:embed="rId4"/>
          <a:stretch>
            <a:fillRect/>
          </a:stretch>
        </p:blipFill>
        <p:spPr>
          <a:xfrm>
            <a:off x="614593" y="3089596"/>
            <a:ext cx="1626177" cy="1370153"/>
          </a:xfrm>
          <a:prstGeom prst="rect">
            <a:avLst/>
          </a:prstGeom>
        </p:spPr>
      </p:pic>
      <p:sp>
        <p:nvSpPr>
          <p:cNvPr id="11" name="文本框 10"/>
          <p:cNvSpPr txBox="1"/>
          <p:nvPr/>
        </p:nvSpPr>
        <p:spPr>
          <a:xfrm>
            <a:off x="2814920" y="2072987"/>
            <a:ext cx="5851099" cy="507831"/>
          </a:xfrm>
          <a:prstGeom prst="rect">
            <a:avLst/>
          </a:prstGeom>
          <a:noFill/>
        </p:spPr>
        <p:txBody>
          <a:bodyPr wrap="square" rtlCol="0">
            <a:spAutoFit/>
          </a:bodyPr>
          <a:lstStyle/>
          <a:p>
            <a:r>
              <a:rPr lang="zh-CN" altLang="en-US" sz="1350" dirty="0"/>
              <a:t>串行更新： 实现最简单，也不需要保存中间状态结果，但并行度最低，即使两个不会相互影响的点也不能够同时更新。</a:t>
            </a:r>
          </a:p>
        </p:txBody>
      </p:sp>
      <p:sp>
        <p:nvSpPr>
          <p:cNvPr id="13" name="文本框 12"/>
          <p:cNvSpPr txBox="1"/>
          <p:nvPr/>
        </p:nvSpPr>
        <p:spPr>
          <a:xfrm>
            <a:off x="2814918" y="3301406"/>
            <a:ext cx="5851099" cy="507831"/>
          </a:xfrm>
          <a:prstGeom prst="rect">
            <a:avLst/>
          </a:prstGeom>
          <a:noFill/>
        </p:spPr>
        <p:txBody>
          <a:bodyPr wrap="square" rtlCol="0">
            <a:spAutoFit/>
          </a:bodyPr>
          <a:lstStyle/>
          <a:p>
            <a:r>
              <a:rPr lang="zh-CN" altLang="en-US" sz="1350" dirty="0"/>
              <a:t>分区并行更新：重点是实现合理的分区算法，不需要保存中间状态结果，能够在一定程度上提高并行度，但容易出现倾斜现象。</a:t>
            </a:r>
          </a:p>
        </p:txBody>
      </p:sp>
      <p:pic>
        <p:nvPicPr>
          <p:cNvPr id="14" name="图片 13"/>
          <p:cNvPicPr/>
          <p:nvPr/>
        </p:nvPicPr>
        <p:blipFill>
          <a:blip r:embed="rId5">
            <a:extLst>
              <a:ext uri="{28A0092B-C50C-407E-A947-70E740481C1C}">
                <a14:useLocalDpi xmlns:a14="http://schemas.microsoft.com/office/drawing/2010/main" val="0"/>
              </a:ext>
            </a:extLst>
          </a:blip>
          <a:srcRect/>
          <a:stretch>
            <a:fillRect/>
          </a:stretch>
        </p:blipFill>
        <p:spPr bwMode="auto">
          <a:xfrm>
            <a:off x="870694" y="4651038"/>
            <a:ext cx="1113973" cy="1890250"/>
          </a:xfrm>
          <a:prstGeom prst="rect">
            <a:avLst/>
          </a:prstGeom>
          <a:noFill/>
          <a:ln>
            <a:noFill/>
          </a:ln>
        </p:spPr>
      </p:pic>
      <p:sp>
        <p:nvSpPr>
          <p:cNvPr id="15" name="文本框 14"/>
          <p:cNvSpPr txBox="1"/>
          <p:nvPr/>
        </p:nvSpPr>
        <p:spPr>
          <a:xfrm>
            <a:off x="2791837" y="4948842"/>
            <a:ext cx="5851099" cy="507831"/>
          </a:xfrm>
          <a:prstGeom prst="rect">
            <a:avLst/>
          </a:prstGeom>
          <a:noFill/>
        </p:spPr>
        <p:txBody>
          <a:bodyPr wrap="square" rtlCol="0">
            <a:spAutoFit/>
          </a:bodyPr>
          <a:lstStyle/>
          <a:p>
            <a:r>
              <a:rPr lang="zh-CN" altLang="en-US" sz="1350" dirty="0" smtClean="0"/>
              <a:t>基于细粒度锁更新：最大程度的提高了系统的并发度，但需要能够灵活控制锁的获取和释放，锁冲突的概率要非常小。</a:t>
            </a:r>
            <a:endParaRPr lang="zh-CN" altLang="en-US" sz="1350" dirty="0"/>
          </a:p>
        </p:txBody>
      </p:sp>
    </p:spTree>
    <p:extLst>
      <p:ext uri="{BB962C8B-B14F-4D97-AF65-F5344CB8AC3E}">
        <p14:creationId xmlns:p14="http://schemas.microsoft.com/office/powerpoint/2010/main" val="2583895088"/>
      </p:ext>
    </p:extLst>
  </p:cSld>
  <p:clrMapOvr>
    <a:masterClrMapping/>
  </p:clrMapOvr>
  <mc:AlternateContent xmlns:mc="http://schemas.openxmlformats.org/markup-compatibility/2006" xmlns:p14="http://schemas.microsoft.com/office/powerpoint/2010/main">
    <mc:Choice Requires="p14">
      <p:transition spd="slow" p14:dur="2000" advTm="37173"/>
    </mc:Choice>
    <mc:Fallback xmlns="">
      <p:transition spd="slow" advTm="37173"/>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4" name="矩形 3"/>
          <p:cNvSpPr/>
          <p:nvPr/>
        </p:nvSpPr>
        <p:spPr>
          <a:xfrm>
            <a:off x="2036618" y="1659543"/>
            <a:ext cx="4572000" cy="3323987"/>
          </a:xfrm>
          <a:prstGeom prst="rect">
            <a:avLst/>
          </a:prstGeom>
        </p:spPr>
        <p:txBody>
          <a:bodyPr>
            <a:spAutoFit/>
          </a:bodyPr>
          <a:lstStyle/>
          <a:p>
            <a:pPr indent="200025" algn="ctr"/>
            <a:r>
              <a:rPr lang="en-US" altLang="zh-CN" sz="2100" kern="100" dirty="0">
                <a:latin typeface="Calibri" panose="020F0502020204030204" pitchFamily="34" charset="0"/>
                <a:cs typeface="Times New Roman" panose="02020603050405020304" pitchFamily="18" charset="0"/>
              </a:rPr>
              <a:t>Triangle Count</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smtClean="0">
                <a:latin typeface="Calibri" panose="020F0502020204030204" pitchFamily="34" charset="0"/>
                <a:cs typeface="Times New Roman" panose="02020603050405020304" pitchFamily="18" charset="0"/>
              </a:rPr>
              <a:t>Degree Distribution</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PageRank</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Single Source Shortest Path</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568313228"/>
      </p:ext>
    </p:extLst>
  </p:cSld>
  <p:clrMapOvr>
    <a:masterClrMapping/>
  </p:clrMapOvr>
  <mc:AlternateContent xmlns:mc="http://schemas.openxmlformats.org/markup-compatibility/2006" xmlns:p14="http://schemas.microsoft.com/office/powerpoint/2010/main">
    <mc:Choice Requires="p14">
      <p:transition spd="slow" p14:dur="2000" advTm="46816"/>
    </mc:Choice>
    <mc:Fallback xmlns="">
      <p:transition spd="slow" advTm="46816"/>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pSp>
        <p:nvGrpSpPr>
          <p:cNvPr id="5" name="组合 4"/>
          <p:cNvGrpSpPr/>
          <p:nvPr/>
        </p:nvGrpSpPr>
        <p:grpSpPr>
          <a:xfrm>
            <a:off x="1473839" y="2833391"/>
            <a:ext cx="2552062" cy="2859265"/>
            <a:chOff x="2400300" y="2106671"/>
            <a:chExt cx="2428875" cy="3189541"/>
          </a:xfrm>
        </p:grpSpPr>
        <p:graphicFrame>
          <p:nvGraphicFramePr>
            <p:cNvPr id="6" name="对象 5"/>
            <p:cNvGraphicFramePr>
              <a:graphicFrameLocks noChangeAspect="1"/>
            </p:cNvGraphicFramePr>
            <p:nvPr>
              <p:extLst>
                <p:ext uri="{D42A27DB-BD31-4B8C-83A1-F6EECF244321}">
                  <p14:modId xmlns:p14="http://schemas.microsoft.com/office/powerpoint/2010/main" val="1623124513"/>
                </p:ext>
              </p:extLst>
            </p:nvPr>
          </p:nvGraphicFramePr>
          <p:xfrm>
            <a:off x="2400300" y="2106671"/>
            <a:ext cx="2428875" cy="2638426"/>
          </p:xfrm>
          <a:graphic>
            <a:graphicData uri="http://schemas.openxmlformats.org/presentationml/2006/ole">
              <mc:AlternateContent xmlns:mc="http://schemas.openxmlformats.org/markup-compatibility/2006">
                <mc:Choice xmlns:v="urn:schemas-microsoft-com:vml" Requires="v">
                  <p:oleObj spid="_x0000_s5782" name="Visio" r:id="rId4" imgW="5249789" imgH="5698709" progId="Visio.Drawing.15">
                    <p:embed/>
                  </p:oleObj>
                </mc:Choice>
                <mc:Fallback>
                  <p:oleObj name="Visio" r:id="rId4" imgW="5249789" imgH="5698709"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0300" y="2106671"/>
                          <a:ext cx="2428875" cy="2638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6"/>
            <p:cNvSpPr txBox="1"/>
            <p:nvPr/>
          </p:nvSpPr>
          <p:spPr>
            <a:xfrm>
              <a:off x="2743199" y="4961467"/>
              <a:ext cx="2085975" cy="334745"/>
            </a:xfrm>
            <a:prstGeom prst="rect">
              <a:avLst/>
            </a:prstGeom>
            <a:noFill/>
          </p:spPr>
          <p:txBody>
            <a:bodyPr wrap="square" rtlCol="0">
              <a:spAutoFit/>
            </a:bodyPr>
            <a:lstStyle/>
            <a:p>
              <a:r>
                <a:rPr lang="zh-CN" altLang="en-US" sz="1350" dirty="0"/>
                <a:t>微博粉丝网络</a:t>
              </a:r>
            </a:p>
          </p:txBody>
        </p:sp>
      </p:grpSp>
      <p:grpSp>
        <p:nvGrpSpPr>
          <p:cNvPr id="8" name="组合 7"/>
          <p:cNvGrpSpPr/>
          <p:nvPr/>
        </p:nvGrpSpPr>
        <p:grpSpPr>
          <a:xfrm>
            <a:off x="5029714" y="2960782"/>
            <a:ext cx="2450586" cy="2751311"/>
            <a:chOff x="6706285" y="2056561"/>
            <a:chExt cx="2686050" cy="3260528"/>
          </a:xfrm>
        </p:grpSpPr>
        <p:graphicFrame>
          <p:nvGraphicFramePr>
            <p:cNvPr id="9" name="对象 8"/>
            <p:cNvGraphicFramePr>
              <a:graphicFrameLocks noChangeAspect="1"/>
            </p:cNvGraphicFramePr>
            <p:nvPr>
              <p:extLst>
                <p:ext uri="{D42A27DB-BD31-4B8C-83A1-F6EECF244321}">
                  <p14:modId xmlns:p14="http://schemas.microsoft.com/office/powerpoint/2010/main" val="2750541523"/>
                </p:ext>
              </p:extLst>
            </p:nvPr>
          </p:nvGraphicFramePr>
          <p:xfrm>
            <a:off x="6706285" y="2056561"/>
            <a:ext cx="2686050" cy="2657475"/>
          </p:xfrm>
          <a:graphic>
            <a:graphicData uri="http://schemas.openxmlformats.org/presentationml/2006/ole">
              <mc:AlternateContent xmlns:mc="http://schemas.openxmlformats.org/markup-compatibility/2006">
                <mc:Choice xmlns:v="urn:schemas-microsoft-com:vml" Requires="v">
                  <p:oleObj spid="_x0000_s5783" name="Visio" r:id="rId6" imgW="5251048" imgH="5158477" progId="Visio.Drawing.15">
                    <p:embed/>
                  </p:oleObj>
                </mc:Choice>
                <mc:Fallback>
                  <p:oleObj name="Visio" r:id="rId6" imgW="5251048" imgH="5158477" progId="Visio.Drawing.15">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6285" y="2056561"/>
                          <a:ext cx="2686050" cy="265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文本框 9"/>
            <p:cNvSpPr txBox="1"/>
            <p:nvPr/>
          </p:nvSpPr>
          <p:spPr>
            <a:xfrm>
              <a:off x="7117337" y="4961467"/>
              <a:ext cx="2085975" cy="355622"/>
            </a:xfrm>
            <a:prstGeom prst="rect">
              <a:avLst/>
            </a:prstGeom>
            <a:noFill/>
          </p:spPr>
          <p:txBody>
            <a:bodyPr wrap="square" rtlCol="0">
              <a:spAutoFit/>
            </a:bodyPr>
            <a:lstStyle/>
            <a:p>
              <a:r>
                <a:rPr lang="zh-CN" altLang="en-US" sz="1350" dirty="0"/>
                <a:t>微信朋友圈网络</a:t>
              </a:r>
            </a:p>
          </p:txBody>
        </p:sp>
      </p:grpSp>
      <p:sp>
        <p:nvSpPr>
          <p:cNvPr id="11" name="矩形 10"/>
          <p:cNvSpPr/>
          <p:nvPr/>
        </p:nvSpPr>
        <p:spPr>
          <a:xfrm>
            <a:off x="581897" y="1684091"/>
            <a:ext cx="7515225" cy="738664"/>
          </a:xfrm>
          <a:prstGeom prst="rect">
            <a:avLst/>
          </a:prstGeom>
        </p:spPr>
        <p:txBody>
          <a:bodyPr wrap="square">
            <a:spAutoFit/>
          </a:bodyPr>
          <a:lstStyle/>
          <a:p>
            <a:pPr indent="200025" algn="ctr"/>
            <a:r>
              <a:rPr lang="en-US" altLang="zh-CN" sz="2100" kern="100" dirty="0">
                <a:latin typeface="Calibri" panose="020F0502020204030204" pitchFamily="34" charset="0"/>
                <a:cs typeface="Times New Roman" panose="02020603050405020304" pitchFamily="18" charset="0"/>
              </a:rPr>
              <a:t>Triangle Count</a:t>
            </a:r>
          </a:p>
          <a:p>
            <a:pPr indent="200025" algn="ctr"/>
            <a:endParaRPr lang="en-US" altLang="zh-CN" sz="2100" kern="100" dirty="0">
              <a:latin typeface="Calibri" panose="020F0502020204030204" pitchFamily="34" charset="0"/>
              <a:cs typeface="Times New Roman" panose="02020603050405020304" pitchFamily="18" charset="0"/>
            </a:endParaRPr>
          </a:p>
        </p:txBody>
      </p:sp>
      <p:sp>
        <p:nvSpPr>
          <p:cNvPr id="12" name="矩形 11"/>
          <p:cNvSpPr/>
          <p:nvPr/>
        </p:nvSpPr>
        <p:spPr>
          <a:xfrm>
            <a:off x="941819" y="2053423"/>
            <a:ext cx="6954117" cy="715581"/>
          </a:xfrm>
          <a:prstGeom prst="rect">
            <a:avLst/>
          </a:prstGeom>
        </p:spPr>
        <p:txBody>
          <a:bodyPr wrap="square">
            <a:spAutoFit/>
          </a:bodyPr>
          <a:lstStyle/>
          <a:p>
            <a:pPr indent="200025" algn="just"/>
            <a:r>
              <a:rPr lang="en-US" altLang="zh-CN" sz="1350" kern="100" dirty="0">
                <a:latin typeface="Calibri" panose="020F0502020204030204" pitchFamily="34" charset="0"/>
                <a:cs typeface="Times New Roman" panose="02020603050405020304" pitchFamily="18" charset="0"/>
              </a:rPr>
              <a:t>Triangle Count</a:t>
            </a:r>
            <a:r>
              <a:rPr lang="zh-CN" altLang="zh-CN" sz="1350" kern="100" dirty="0">
                <a:latin typeface="Calibri" panose="020F0502020204030204" pitchFamily="34" charset="0"/>
                <a:cs typeface="Times New Roman" panose="02020603050405020304" pitchFamily="18" charset="0"/>
              </a:rPr>
              <a:t>算法是用来统计有向</a:t>
            </a:r>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无向图中的不同三角形的数目。该算法在复杂网络分析、链接标签和推荐等多个领域中都是非常基础重要的度量，也是一些诸如复杂网络、聚集系数等图运算中的基本方法。</a:t>
            </a:r>
          </a:p>
        </p:txBody>
      </p:sp>
    </p:spTree>
    <p:extLst>
      <p:ext uri="{BB962C8B-B14F-4D97-AF65-F5344CB8AC3E}">
        <p14:creationId xmlns:p14="http://schemas.microsoft.com/office/powerpoint/2010/main" val="1521948700"/>
      </p:ext>
    </p:extLst>
  </p:cSld>
  <p:clrMapOvr>
    <a:masterClrMapping/>
  </p:clrMapOvr>
  <mc:AlternateContent xmlns:mc="http://schemas.openxmlformats.org/markup-compatibility/2006" xmlns:p14="http://schemas.microsoft.com/office/powerpoint/2010/main">
    <mc:Choice Requires="p14">
      <p:transition spd="slow" p14:dur="2000" advTm="8393"/>
    </mc:Choice>
    <mc:Fallback xmlns="">
      <p:transition spd="slow" advTm="8393"/>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p:cNvSpPr/>
              <p:nvPr/>
            </p:nvSpPr>
            <p:spPr>
              <a:xfrm>
                <a:off x="586638" y="1716915"/>
                <a:ext cx="7647703" cy="1338828"/>
              </a:xfrm>
              <a:prstGeom prst="rect">
                <a:avLst/>
              </a:prstGeom>
            </p:spPr>
            <p:txBody>
              <a:bodyPr wrap="square">
                <a:spAutoFit/>
              </a:bodyPr>
              <a:lstStyle/>
              <a:p>
                <a:pPr algn="just"/>
                <a:r>
                  <a:rPr lang="zh-CN" altLang="zh-CN" sz="1350" kern="100" dirty="0" smtClean="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1</a:t>
                </a:r>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oMath>
                </a14:m>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oMath>
                </a14:m>
                <a:r>
                  <a:rPr lang="zh-CN" altLang="zh-CN" sz="1350" kern="100" dirty="0">
                    <a:latin typeface="Calibri" panose="020F0502020204030204" pitchFamily="34" charset="0"/>
                    <a:cs typeface="Times New Roman" panose="02020603050405020304" pitchFamily="18" charset="0"/>
                  </a:rPr>
                  <a:t>由每个顶点对应的邻接点的信息组成，即</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1</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2</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𝑛</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表示节点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的邻接点为</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𝑁</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，节点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构成的三角形的数目为</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𝑡</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𝑁</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𝑡</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a:t>
                </a:r>
              </a:p>
              <a:p>
                <a:pPr algn="just"/>
                <a:r>
                  <a:rPr lang="zh-CN" altLang="zh-CN"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2</a:t>
                </a:r>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𝐸𝑣𝑒𝑛𝑡</m:t>
                    </m:r>
                  </m:oMath>
                </a14:m>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𝐸𝑣𝑒𝑛𝑡</m:t>
                    </m:r>
                  </m:oMath>
                </a14:m>
                <a:r>
                  <a:rPr lang="zh-CN" altLang="zh-CN" sz="1350" kern="100" dirty="0">
                    <a:latin typeface="Calibri" panose="020F0502020204030204" pitchFamily="34" charset="0"/>
                    <a:cs typeface="Times New Roman" panose="02020603050405020304" pitchFamily="18" charset="0"/>
                  </a:rPr>
                  <a:t>为图中新增了一条边，</a:t>
                </a:r>
                <a14:m>
                  <m:oMath xmlns:m="http://schemas.openxmlformats.org/officeDocument/2006/math">
                    <m:r>
                      <a:rPr lang="zh-CN" altLang="zh-CN" sz="1350" kern="100">
                        <a:latin typeface="Cambria Math" panose="02040503050406030204" pitchFamily="18" charset="0"/>
                        <a:cs typeface="Times New Roman" panose="02020603050405020304" pitchFamily="18" charset="0"/>
                      </a:rPr>
                      <m:t>即</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𝐸𝑣𝑒𝑛𝑡</m:t>
                        </m:r>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1</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2</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𝑚</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表示新增边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𝑒</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𝑒</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𝑎𝑑𝑑</m:t>
                    </m:r>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a:t>
                </a:r>
                <a:endParaRPr lang="en-US" altLang="zh-CN" sz="1350" kern="100" dirty="0">
                  <a:latin typeface="Calibri" panose="020F0502020204030204" pitchFamily="34" charset="0"/>
                  <a:cs typeface="Times New Roman" panose="02020603050405020304" pitchFamily="18" charset="0"/>
                </a:endParaRPr>
              </a:p>
              <a:p>
                <a:pPr algn="just"/>
                <a:r>
                  <a:rPr lang="zh-CN" altLang="en-US"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3</a:t>
                </a:r>
                <a:r>
                  <a:rPr lang="zh-CN" altLang="en-US"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Update</a:t>
                </a:r>
                <a:r>
                  <a:rPr lang="zh-CN" altLang="en-US" sz="1350" kern="100" dirty="0">
                    <a:latin typeface="Calibri" panose="020F0502020204030204" pitchFamily="34" charset="0"/>
                    <a:cs typeface="Times New Roman" panose="02020603050405020304" pitchFamily="18" charset="0"/>
                  </a:rPr>
                  <a:t>更新算法：</a:t>
                </a:r>
                <a:endParaRPr lang="en-US" altLang="zh-CN" sz="1350" kern="100" dirty="0">
                  <a:latin typeface="Calibri" panose="020F0502020204030204" pitchFamily="34" charset="0"/>
                  <a:cs typeface="Times New Roman" panose="02020603050405020304" pitchFamily="18" charset="0"/>
                </a:endParaRPr>
              </a:p>
              <a:p>
                <a:pPr algn="just"/>
                <a:endParaRPr lang="zh-CN" altLang="zh-CN" sz="1350" kern="100" dirty="0">
                  <a:latin typeface="Calibri" panose="020F0502020204030204" pitchFamily="34" charset="0"/>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586638" y="1716915"/>
                <a:ext cx="7647703" cy="1338828"/>
              </a:xfrm>
              <a:prstGeom prst="rect">
                <a:avLst/>
              </a:prstGeom>
              <a:blipFill rotWithShape="0">
                <a:blip r:embed="rId3"/>
                <a:stretch>
                  <a:fillRect l="-159" t="-1826" r="-159"/>
                </a:stretch>
              </a:blipFill>
            </p:spPr>
            <p:txBody>
              <a:bodyPr/>
              <a:lstStyle/>
              <a:p>
                <a:r>
                  <a:rPr lang="zh-CN" altLang="en-US">
                    <a:noFill/>
                  </a:rPr>
                  <a:t> </a:t>
                </a:r>
              </a:p>
            </p:txBody>
          </p:sp>
        </mc:Fallback>
      </mc:AlternateContent>
      <p:grpSp>
        <p:nvGrpSpPr>
          <p:cNvPr id="18" name="组合 17"/>
          <p:cNvGrpSpPr/>
          <p:nvPr/>
        </p:nvGrpSpPr>
        <p:grpSpPr>
          <a:xfrm>
            <a:off x="4084623" y="3011196"/>
            <a:ext cx="4217030" cy="2024769"/>
            <a:chOff x="6208468" y="2456233"/>
            <a:chExt cx="5622707" cy="2699692"/>
          </a:xfrm>
        </p:grpSpPr>
        <p:pic>
          <p:nvPicPr>
            <p:cNvPr id="13" name="图片 12"/>
            <p:cNvPicPr>
              <a:picLocks noChangeAspect="1"/>
            </p:cNvPicPr>
            <p:nvPr/>
          </p:nvPicPr>
          <p:blipFill>
            <a:blip r:embed="rId4"/>
            <a:stretch>
              <a:fillRect/>
            </a:stretch>
          </p:blipFill>
          <p:spPr>
            <a:xfrm>
              <a:off x="9431724" y="2456233"/>
              <a:ext cx="2399451" cy="1617787"/>
            </a:xfrm>
            <a:prstGeom prst="rect">
              <a:avLst/>
            </a:prstGeom>
          </p:spPr>
        </p:pic>
        <p:pic>
          <p:nvPicPr>
            <p:cNvPr id="14" name="图片 13"/>
            <p:cNvPicPr>
              <a:picLocks noChangeAspect="1"/>
            </p:cNvPicPr>
            <p:nvPr/>
          </p:nvPicPr>
          <p:blipFill>
            <a:blip r:embed="rId5"/>
            <a:stretch>
              <a:fillRect/>
            </a:stretch>
          </p:blipFill>
          <p:spPr>
            <a:xfrm>
              <a:off x="8202324" y="4798749"/>
              <a:ext cx="1295260" cy="357176"/>
            </a:xfrm>
            <a:prstGeom prst="rect">
              <a:avLst/>
            </a:prstGeom>
          </p:spPr>
        </p:pic>
        <p:sp>
          <p:nvSpPr>
            <p:cNvPr id="15" name="左弧形箭头 14"/>
            <p:cNvSpPr/>
            <p:nvPr/>
          </p:nvSpPr>
          <p:spPr>
            <a:xfrm rot="18842291">
              <a:off x="7135621" y="4212263"/>
              <a:ext cx="426322" cy="1027393"/>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solidFill>
                  <a:schemeClr val="tx1"/>
                </a:solidFill>
              </a:endParaRPr>
            </a:p>
          </p:txBody>
        </p:sp>
        <p:sp>
          <p:nvSpPr>
            <p:cNvPr id="16" name="下弧形箭头 15"/>
            <p:cNvSpPr/>
            <p:nvPr/>
          </p:nvSpPr>
          <p:spPr>
            <a:xfrm rot="19079682">
              <a:off x="9834175" y="4482869"/>
              <a:ext cx="1157085" cy="445745"/>
            </a:xfrm>
            <a:prstGeom prst="curved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solidFill>
                  <a:schemeClr val="tx1"/>
                </a:solidFill>
              </a:endParaRPr>
            </a:p>
          </p:txBody>
        </p:sp>
        <p:pic>
          <p:nvPicPr>
            <p:cNvPr id="17" name="图片 16"/>
            <p:cNvPicPr>
              <a:picLocks noChangeAspect="1"/>
            </p:cNvPicPr>
            <p:nvPr/>
          </p:nvPicPr>
          <p:blipFill>
            <a:blip r:embed="rId6"/>
            <a:stretch>
              <a:fillRect/>
            </a:stretch>
          </p:blipFill>
          <p:spPr>
            <a:xfrm>
              <a:off x="6208468" y="2510537"/>
              <a:ext cx="2310160" cy="1557584"/>
            </a:xfrm>
            <a:prstGeom prst="rect">
              <a:avLst/>
            </a:prstGeom>
          </p:spPr>
        </p:pic>
      </p:grpSp>
      <p:sp>
        <p:nvSpPr>
          <p:cNvPr id="21" name="矩形 20"/>
          <p:cNvSpPr/>
          <p:nvPr/>
        </p:nvSpPr>
        <p:spPr>
          <a:xfrm>
            <a:off x="586638" y="1350971"/>
            <a:ext cx="7515225" cy="415498"/>
          </a:xfrm>
          <a:prstGeom prst="rect">
            <a:avLst/>
          </a:prstGeom>
        </p:spPr>
        <p:txBody>
          <a:bodyPr wrap="square">
            <a:spAutoFit/>
          </a:bodyPr>
          <a:lstStyle/>
          <a:p>
            <a:pPr indent="200025" algn="ctr"/>
            <a:r>
              <a:rPr lang="en-US" altLang="zh-CN" sz="2100" kern="100" dirty="0">
                <a:latin typeface="Calibri" panose="020F0502020204030204" pitchFamily="34" charset="0"/>
                <a:cs typeface="Times New Roman" panose="02020603050405020304" pitchFamily="18" charset="0"/>
              </a:rPr>
              <a:t>Triangle </a:t>
            </a:r>
            <a:r>
              <a:rPr lang="en-US" altLang="zh-CN" sz="2100" kern="100" dirty="0" smtClean="0">
                <a:latin typeface="Calibri" panose="020F0502020204030204" pitchFamily="34" charset="0"/>
                <a:cs typeface="Times New Roman" panose="02020603050405020304" pitchFamily="18" charset="0"/>
              </a:rPr>
              <a:t>Count</a:t>
            </a:r>
            <a:endParaRPr lang="en-US" altLang="zh-CN" sz="21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7"/>
          <a:stretch>
            <a:fillRect/>
          </a:stretch>
        </p:blipFill>
        <p:spPr>
          <a:xfrm>
            <a:off x="900229" y="2839749"/>
            <a:ext cx="2775343" cy="2887995"/>
          </a:xfrm>
          <a:prstGeom prst="rect">
            <a:avLst/>
          </a:prstGeom>
        </p:spPr>
      </p:pic>
    </p:spTree>
    <p:extLst>
      <p:ext uri="{BB962C8B-B14F-4D97-AF65-F5344CB8AC3E}">
        <p14:creationId xmlns:p14="http://schemas.microsoft.com/office/powerpoint/2010/main" val="2132538035"/>
      </p:ext>
    </p:extLst>
  </p:cSld>
  <p:clrMapOvr>
    <a:masterClrMapping/>
  </p:clrMapOvr>
  <mc:AlternateContent xmlns:mc="http://schemas.openxmlformats.org/markup-compatibility/2006" xmlns:p14="http://schemas.microsoft.com/office/powerpoint/2010/main">
    <mc:Choice Requires="p14">
      <p:transition spd="slow" p14:dur="2000" advTm="99564"/>
    </mc:Choice>
    <mc:Fallback xmlns="">
      <p:transition spd="slow" advTm="99564"/>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895794" y="5818914"/>
            <a:ext cx="4080568" cy="338554"/>
          </a:xfrm>
          <a:prstGeom prst="rect">
            <a:avLst/>
          </a:prstGeom>
        </p:spPr>
        <p:txBody>
          <a:bodyPr wrap="square">
            <a:spAutoFit/>
          </a:bodyPr>
          <a:lstStyle/>
          <a:p>
            <a:r>
              <a:rPr lang="en-US" altLang="zh-CN" sz="1600" dirty="0">
                <a:latin typeface="等线 Light" panose="02010600030101010101" pitchFamily="2" charset="-122"/>
                <a:ea typeface="黑体" panose="02010609060101010101" pitchFamily="49" charset="-122"/>
                <a:cs typeface="Times New Roman" panose="02020603050405020304" pitchFamily="18" charset="0"/>
              </a:rPr>
              <a:t>(c) v1</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为新顶点，</a:t>
            </a: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已经存在于系统中</a:t>
            </a:r>
            <a:endParaRPr lang="en-US" altLang="zh-CN" sz="1600" dirty="0">
              <a:latin typeface="等线 Light" panose="02010600030101010101" pitchFamily="2" charset="-122"/>
              <a:ea typeface="黑体" panose="02010609060101010101" pitchFamily="49" charset="-122"/>
              <a:cs typeface="Times New Roman" panose="02020603050405020304" pitchFamily="18" charset="0"/>
            </a:endParaRPr>
          </a:p>
        </p:txBody>
      </p:sp>
      <p:sp>
        <p:nvSpPr>
          <p:cNvPr id="5" name="文本框 4"/>
          <p:cNvSpPr txBox="1"/>
          <p:nvPr/>
        </p:nvSpPr>
        <p:spPr>
          <a:xfrm>
            <a:off x="1978674" y="1498598"/>
            <a:ext cx="5334976" cy="400110"/>
          </a:xfrm>
          <a:prstGeom prst="rect">
            <a:avLst/>
          </a:prstGeom>
          <a:noFill/>
        </p:spPr>
        <p:txBody>
          <a:bodyPr wrap="square" rtlCol="0">
            <a:spAutoFit/>
          </a:bodyPr>
          <a:lstStyle/>
          <a:p>
            <a:pPr algn="ctr"/>
            <a:r>
              <a:rPr lang="en-US" altLang="zh-CN" sz="2000" dirty="0" smtClean="0"/>
              <a:t>Single Source Shortest Path</a:t>
            </a:r>
          </a:p>
        </p:txBody>
      </p:sp>
      <p:pic>
        <p:nvPicPr>
          <p:cNvPr id="8196" name="图片 19" descr="sssp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940" y="2010720"/>
            <a:ext cx="3633051" cy="1557022"/>
          </a:xfrm>
          <a:prstGeom prst="rect">
            <a:avLst/>
          </a:prstGeom>
          <a:noFill/>
          <a:extLst>
            <a:ext uri="{909E8E84-426E-40DD-AFC4-6F175D3DCCD1}">
              <a14:hiddenFill xmlns:a14="http://schemas.microsoft.com/office/drawing/2010/main">
                <a:solidFill>
                  <a:srgbClr val="FFFFFF"/>
                </a:solidFill>
              </a14:hiddenFill>
            </a:ext>
          </a:extLst>
        </p:spPr>
      </p:pic>
      <p:pic>
        <p:nvPicPr>
          <p:cNvPr id="8195" name="图片 16" descr="sss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6362" y="2117245"/>
            <a:ext cx="3642642" cy="1476374"/>
          </a:xfrm>
          <a:prstGeom prst="rect">
            <a:avLst/>
          </a:prstGeom>
          <a:noFill/>
          <a:extLst>
            <a:ext uri="{909E8E84-426E-40DD-AFC4-6F175D3DCCD1}">
              <a14:hiddenFill xmlns:a14="http://schemas.microsoft.com/office/drawing/2010/main">
                <a:solidFill>
                  <a:srgbClr val="FFFFFF"/>
                </a:solidFill>
              </a14:hiddenFill>
            </a:ext>
          </a:extLst>
        </p:spPr>
      </p:pic>
      <p:pic>
        <p:nvPicPr>
          <p:cNvPr id="8194" name="图片 17" descr="sssp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794" y="4320744"/>
            <a:ext cx="3832204" cy="1538580"/>
          </a:xfrm>
          <a:prstGeom prst="rect">
            <a:avLst/>
          </a:prstGeom>
          <a:noFill/>
          <a:extLst>
            <a:ext uri="{909E8E84-426E-40DD-AFC4-6F175D3DCCD1}">
              <a14:hiddenFill xmlns:a14="http://schemas.microsoft.com/office/drawing/2010/main">
                <a:solidFill>
                  <a:srgbClr val="FFFFFF"/>
                </a:solidFill>
              </a14:hiddenFill>
            </a:ext>
          </a:extLst>
        </p:spPr>
      </p:pic>
      <p:pic>
        <p:nvPicPr>
          <p:cNvPr id="8193" name="图片 20" descr="sssp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1732" y="4160321"/>
            <a:ext cx="3217271" cy="145543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a:spLocks noChangeArrowheads="1"/>
          </p:cNvSpPr>
          <p:nvPr/>
        </p:nvSpPr>
        <p:spPr bwMode="auto">
          <a:xfrm>
            <a:off x="1166648" y="19086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1166648" y="3394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1200" b="0" i="0" u="none" strike="noStrike" cap="none" normalizeH="0" baseline="0" smtClean="0">
                <a:ln>
                  <a:noFill/>
                </a:ln>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5484648" y="3741316"/>
            <a:ext cx="34323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(b) 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为新顶点</a:t>
            </a: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,v1</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已经存在于系统中 </a:t>
            </a:r>
          </a:p>
        </p:txBody>
      </p:sp>
      <p:sp>
        <p:nvSpPr>
          <p:cNvPr id="13" name="Rectangle 8"/>
          <p:cNvSpPr>
            <a:spLocks noChangeArrowheads="1"/>
          </p:cNvSpPr>
          <p:nvPr/>
        </p:nvSpPr>
        <p:spPr bwMode="auto">
          <a:xfrm>
            <a:off x="1166648" y="5442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4" name="Rectangle 9"/>
          <p:cNvSpPr>
            <a:spLocks noChangeArrowheads="1"/>
          </p:cNvSpPr>
          <p:nvPr/>
        </p:nvSpPr>
        <p:spPr bwMode="auto">
          <a:xfrm>
            <a:off x="5396916" y="5759387"/>
            <a:ext cx="28889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27000" algn="ctr" defTabSz="914400" rtl="0" eaLnBrk="0" fontAlgn="base" latinLnBrk="0" hangingPunct="0">
              <a:lnSpc>
                <a:spcPct val="100000"/>
              </a:lnSpc>
              <a:spcBef>
                <a:spcPct val="0"/>
              </a:spcBef>
              <a:spcAft>
                <a:spcPct val="0"/>
              </a:spcAft>
              <a:buClrTx/>
              <a:buSzTx/>
              <a:buFontTx/>
              <a:buNone/>
              <a:tabLst/>
            </a:pP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(d) v1,v2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均已经存在于系统中</a:t>
            </a:r>
          </a:p>
        </p:txBody>
      </p:sp>
      <p:sp>
        <p:nvSpPr>
          <p:cNvPr id="15" name="矩形 14"/>
          <p:cNvSpPr/>
          <p:nvPr/>
        </p:nvSpPr>
        <p:spPr>
          <a:xfrm>
            <a:off x="1484148" y="3774966"/>
            <a:ext cx="2073003" cy="338554"/>
          </a:xfrm>
          <a:prstGeom prst="rect">
            <a:avLst/>
          </a:prstGeom>
        </p:spPr>
        <p:txBody>
          <a:bodyPr wrap="none">
            <a:spAutoFit/>
          </a:bodyPr>
          <a:lstStyle/>
          <a:p>
            <a:r>
              <a:rPr lang="en-US" altLang="zh-CN" sz="1600" dirty="0">
                <a:latin typeface="等线 Light" panose="02010600030101010101" pitchFamily="2" charset="-122"/>
                <a:ea typeface="黑体" panose="02010609060101010101" pitchFamily="49" charset="-122"/>
                <a:cs typeface="Times New Roman" panose="02020603050405020304" pitchFamily="18" charset="0"/>
              </a:rPr>
              <a:t> (a) </a:t>
            </a:r>
            <a:r>
              <a:rPr lang="en-US" altLang="zh-CN" sz="1600" i="1" dirty="0">
                <a:latin typeface="Cambria Math" panose="02040503050406030204" pitchFamily="18" charset="0"/>
                <a:ea typeface="黑体" panose="02010609060101010101" pitchFamily="49" charset="-122"/>
                <a:cs typeface="Times New Roman" panose="02020603050405020304" pitchFamily="18" charset="0"/>
              </a:rPr>
              <a:t>v1,v2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均为新顶点 </a:t>
            </a:r>
            <a:endParaRPr lang="zh-CN" altLang="en-US" sz="1600" dirty="0"/>
          </a:p>
        </p:txBody>
      </p:sp>
    </p:spTree>
    <p:extLst>
      <p:ext uri="{BB962C8B-B14F-4D97-AF65-F5344CB8AC3E}">
        <p14:creationId xmlns:p14="http://schemas.microsoft.com/office/powerpoint/2010/main" val="3730906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四</a:t>
            </a:r>
            <a:r>
              <a:rPr lang="zh-CN" altLang="en-US" dirty="0" smtClean="0"/>
              <a:t>、系统设计与实现</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8" name="文本框 7"/>
          <p:cNvSpPr txBox="1"/>
          <p:nvPr/>
        </p:nvSpPr>
        <p:spPr>
          <a:xfrm>
            <a:off x="2791921" y="1530299"/>
            <a:ext cx="3990110" cy="415498"/>
          </a:xfrm>
          <a:prstGeom prst="rect">
            <a:avLst/>
          </a:prstGeom>
          <a:noFill/>
        </p:spPr>
        <p:txBody>
          <a:bodyPr wrap="square" rtlCol="0">
            <a:spAutoFit/>
          </a:bodyPr>
          <a:lstStyle/>
          <a:p>
            <a:r>
              <a:rPr lang="zh-CN" altLang="en-US" sz="2100" dirty="0" smtClean="0"/>
              <a:t>流式</a:t>
            </a:r>
            <a:r>
              <a:rPr lang="zh-CN" altLang="en-US" sz="2100" dirty="0"/>
              <a:t>图</a:t>
            </a:r>
            <a:r>
              <a:rPr lang="zh-CN" altLang="en-US" sz="2100" dirty="0" smtClean="0"/>
              <a:t>计算系统</a:t>
            </a:r>
            <a:r>
              <a:rPr lang="zh-CN" altLang="en-US" sz="2100" dirty="0"/>
              <a:t>架构</a:t>
            </a:r>
            <a:r>
              <a:rPr lang="zh-CN" altLang="en-US" sz="2100" dirty="0" smtClean="0"/>
              <a:t>图</a:t>
            </a:r>
            <a:endParaRPr lang="zh-CN" altLang="en-US" sz="2100" dirty="0"/>
          </a:p>
        </p:txBody>
      </p:sp>
      <p:pic>
        <p:nvPicPr>
          <p:cNvPr id="7" name="图片 6" descr="C:\Users\SkyDream\Desktop\毕业设计\GraduationThesis\post-graduate paper\图片\系统架构.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3668" y="2115820"/>
            <a:ext cx="6055399" cy="3218180"/>
          </a:xfrm>
          <a:prstGeom prst="rect">
            <a:avLst/>
          </a:prstGeom>
          <a:noFill/>
          <a:ln>
            <a:noFill/>
          </a:ln>
        </p:spPr>
      </p:pic>
    </p:spTree>
    <p:extLst>
      <p:ext uri="{BB962C8B-B14F-4D97-AF65-F5344CB8AC3E}">
        <p14:creationId xmlns:p14="http://schemas.microsoft.com/office/powerpoint/2010/main" val="2689266259"/>
      </p:ext>
    </p:extLst>
  </p:cSld>
  <p:clrMapOvr>
    <a:masterClrMapping/>
  </p:clrMapOvr>
  <mc:AlternateContent xmlns:mc="http://schemas.openxmlformats.org/markup-compatibility/2006" xmlns:p14="http://schemas.microsoft.com/office/powerpoint/2010/main">
    <mc:Choice Requires="p14">
      <p:transition spd="slow" p14:dur="2000" advTm="64641"/>
    </mc:Choice>
    <mc:Fallback xmlns="">
      <p:transition spd="slow" advTm="64641"/>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endParaRPr lang="en-US" altLang="zh-CN"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21" name="流程图: 联系 20"/>
          <p:cNvSpPr/>
          <p:nvPr/>
        </p:nvSpPr>
        <p:spPr>
          <a:xfrm>
            <a:off x="3855356" y="2941860"/>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实验</a:t>
            </a:r>
            <a:endParaRPr lang="en-US" altLang="zh-CN" sz="1350" dirty="0">
              <a:ln w="0"/>
              <a:solidFill>
                <a:schemeClr val="tx1"/>
              </a:solidFill>
              <a:effectLst>
                <a:outerShdw blurRad="38100" dist="19050" dir="2700000" algn="tl" rotWithShape="0">
                  <a:schemeClr val="dk1">
                    <a:alpha val="40000"/>
                  </a:schemeClr>
                </a:outerShdw>
              </a:effectLst>
            </a:endParaRPr>
          </a:p>
          <a:p>
            <a:pPr algn="ctr"/>
            <a:r>
              <a:rPr lang="zh-CN" altLang="en-US" sz="1350" dirty="0">
                <a:ln w="0"/>
                <a:solidFill>
                  <a:schemeClr val="tx1"/>
                </a:solidFill>
                <a:effectLst>
                  <a:outerShdw blurRad="38100" dist="19050" dir="2700000" algn="tl" rotWithShape="0">
                    <a:schemeClr val="dk1">
                      <a:alpha val="40000"/>
                    </a:schemeClr>
                  </a:outerShdw>
                </a:effectLst>
              </a:rPr>
              <a:t>指标</a:t>
            </a:r>
          </a:p>
        </p:txBody>
      </p:sp>
      <p:sp>
        <p:nvSpPr>
          <p:cNvPr id="22" name="流程图: 联系 21"/>
          <p:cNvSpPr/>
          <p:nvPr/>
        </p:nvSpPr>
        <p:spPr>
          <a:xfrm>
            <a:off x="4650012" y="2299454"/>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实时性</a:t>
            </a:r>
          </a:p>
        </p:txBody>
      </p:sp>
      <p:sp>
        <p:nvSpPr>
          <p:cNvPr id="23" name="流程图: 联系 22"/>
          <p:cNvSpPr/>
          <p:nvPr/>
        </p:nvSpPr>
        <p:spPr>
          <a:xfrm>
            <a:off x="4630961" y="3620525"/>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smtClean="0">
                <a:ln w="0"/>
                <a:solidFill>
                  <a:schemeClr val="tx1"/>
                </a:solidFill>
                <a:effectLst>
                  <a:outerShdw blurRad="38100" dist="19050" dir="2700000" algn="tl" rotWithShape="0">
                    <a:schemeClr val="dk1">
                      <a:alpha val="40000"/>
                    </a:schemeClr>
                  </a:outerShdw>
                </a:effectLst>
              </a:rPr>
              <a:t>更新冲突概率</a:t>
            </a:r>
            <a:endParaRPr lang="zh-CN" altLang="en-US" sz="1350" dirty="0">
              <a:ln w="0"/>
              <a:solidFill>
                <a:schemeClr val="tx1"/>
              </a:solidFill>
              <a:effectLst>
                <a:outerShdw blurRad="38100" dist="19050" dir="2700000" algn="tl" rotWithShape="0">
                  <a:schemeClr val="dk1">
                    <a:alpha val="40000"/>
                  </a:schemeClr>
                </a:outerShdw>
              </a:effectLst>
            </a:endParaRPr>
          </a:p>
        </p:txBody>
      </p:sp>
      <p:sp>
        <p:nvSpPr>
          <p:cNvPr id="24" name="流程图: 联系 23"/>
          <p:cNvSpPr/>
          <p:nvPr/>
        </p:nvSpPr>
        <p:spPr>
          <a:xfrm>
            <a:off x="3003549" y="2357094"/>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正确性</a:t>
            </a:r>
          </a:p>
        </p:txBody>
      </p:sp>
      <p:sp>
        <p:nvSpPr>
          <p:cNvPr id="25" name="流程图: 联系 24"/>
          <p:cNvSpPr/>
          <p:nvPr/>
        </p:nvSpPr>
        <p:spPr>
          <a:xfrm>
            <a:off x="3060699" y="3594127"/>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扩展性</a:t>
            </a:r>
          </a:p>
        </p:txBody>
      </p:sp>
      <p:sp>
        <p:nvSpPr>
          <p:cNvPr id="26" name="文本框 25"/>
          <p:cNvSpPr txBox="1"/>
          <p:nvPr/>
        </p:nvSpPr>
        <p:spPr>
          <a:xfrm>
            <a:off x="876300" y="2066922"/>
            <a:ext cx="2203451" cy="923330"/>
          </a:xfrm>
          <a:prstGeom prst="rect">
            <a:avLst/>
          </a:prstGeom>
          <a:noFill/>
        </p:spPr>
        <p:txBody>
          <a:bodyPr wrap="square" rtlCol="0">
            <a:spAutoFit/>
          </a:bodyPr>
          <a:lstStyle/>
          <a:p>
            <a:r>
              <a:rPr lang="zh-CN" altLang="en-US" dirty="0"/>
              <a:t>系统的算法是正确的，运算的</a:t>
            </a:r>
            <a:r>
              <a:rPr lang="zh-CN" altLang="en-US" dirty="0" smtClean="0"/>
              <a:t>结果正确率在</a:t>
            </a:r>
            <a:r>
              <a:rPr lang="en-US" altLang="zh-CN" dirty="0" smtClean="0"/>
              <a:t>95%</a:t>
            </a:r>
            <a:r>
              <a:rPr lang="zh-CN" altLang="en-US" dirty="0" smtClean="0"/>
              <a:t>以上。</a:t>
            </a:r>
            <a:endParaRPr lang="zh-CN" altLang="en-US" dirty="0"/>
          </a:p>
        </p:txBody>
      </p:sp>
      <p:sp>
        <p:nvSpPr>
          <p:cNvPr id="27" name="文本框 26"/>
          <p:cNvSpPr txBox="1"/>
          <p:nvPr/>
        </p:nvSpPr>
        <p:spPr>
          <a:xfrm>
            <a:off x="5857462" y="1862884"/>
            <a:ext cx="1931382" cy="1200329"/>
          </a:xfrm>
          <a:prstGeom prst="rect">
            <a:avLst/>
          </a:prstGeom>
          <a:noFill/>
        </p:spPr>
        <p:txBody>
          <a:bodyPr wrap="square" rtlCol="0">
            <a:spAutoFit/>
          </a:bodyPr>
          <a:lstStyle/>
          <a:p>
            <a:r>
              <a:rPr lang="zh-CN" altLang="en-US" dirty="0"/>
              <a:t>算法能够在执行过程中，实时反馈计算结果，延迟</a:t>
            </a:r>
            <a:r>
              <a:rPr lang="zh-CN" altLang="en-US" dirty="0" smtClean="0"/>
              <a:t>在</a:t>
            </a:r>
            <a:r>
              <a:rPr lang="en-US" altLang="zh-CN" dirty="0" smtClean="0"/>
              <a:t>20ms</a:t>
            </a:r>
            <a:r>
              <a:rPr lang="zh-CN" altLang="en-US" dirty="0"/>
              <a:t>以内</a:t>
            </a:r>
            <a:r>
              <a:rPr lang="zh-CN" altLang="en-US" dirty="0" smtClean="0"/>
              <a:t>。</a:t>
            </a:r>
            <a:endParaRPr lang="zh-CN" altLang="en-US" dirty="0"/>
          </a:p>
        </p:txBody>
      </p:sp>
      <p:sp>
        <p:nvSpPr>
          <p:cNvPr id="28" name="文本框 27"/>
          <p:cNvSpPr txBox="1"/>
          <p:nvPr/>
        </p:nvSpPr>
        <p:spPr>
          <a:xfrm>
            <a:off x="5840300" y="3938645"/>
            <a:ext cx="1948543" cy="923330"/>
          </a:xfrm>
          <a:prstGeom prst="rect">
            <a:avLst/>
          </a:prstGeom>
          <a:noFill/>
        </p:spPr>
        <p:txBody>
          <a:bodyPr wrap="square" rtlCol="0">
            <a:spAutoFit/>
          </a:bodyPr>
          <a:lstStyle/>
          <a:p>
            <a:r>
              <a:rPr lang="zh-CN" altLang="en-US" dirty="0" smtClean="0"/>
              <a:t>多个计算节点之间发生更新冲突的概率</a:t>
            </a:r>
            <a:r>
              <a:rPr lang="en-US" altLang="zh-CN" dirty="0" smtClean="0"/>
              <a:t>&lt;10%</a:t>
            </a:r>
            <a:r>
              <a:rPr lang="zh-CN" altLang="en-US" dirty="0" smtClean="0"/>
              <a:t>。</a:t>
            </a:r>
            <a:endParaRPr lang="zh-CN" altLang="en-US" dirty="0"/>
          </a:p>
        </p:txBody>
      </p:sp>
      <p:sp>
        <p:nvSpPr>
          <p:cNvPr id="29" name="文本框 28"/>
          <p:cNvSpPr txBox="1"/>
          <p:nvPr/>
        </p:nvSpPr>
        <p:spPr>
          <a:xfrm>
            <a:off x="1127349" y="3921691"/>
            <a:ext cx="1948543" cy="923330"/>
          </a:xfrm>
          <a:prstGeom prst="rect">
            <a:avLst/>
          </a:prstGeom>
          <a:noFill/>
        </p:spPr>
        <p:txBody>
          <a:bodyPr wrap="square" rtlCol="0">
            <a:spAutoFit/>
          </a:bodyPr>
          <a:lstStyle/>
          <a:p>
            <a:r>
              <a:rPr lang="zh-CN" altLang="en-US" dirty="0"/>
              <a:t>任务能够多机执行，系统具备良好的扩展性。</a:t>
            </a:r>
          </a:p>
        </p:txBody>
      </p:sp>
      <p:cxnSp>
        <p:nvCxnSpPr>
          <p:cNvPr id="30" name="直接连接符 29"/>
          <p:cNvCxnSpPr/>
          <p:nvPr/>
        </p:nvCxnSpPr>
        <p:spPr>
          <a:xfrm flipH="1" flipV="1">
            <a:off x="981527" y="2953333"/>
            <a:ext cx="2022022" cy="2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643827" y="3014663"/>
            <a:ext cx="2022021" cy="2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989032" y="3895318"/>
            <a:ext cx="2022022" cy="2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643826" y="3918669"/>
            <a:ext cx="2022022" cy="238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742632"/>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a:t>
            </a:r>
            <a:r>
              <a:rPr lang="zh-CN" altLang="en-US" dirty="0" smtClean="0"/>
              <a:t>演示</a:t>
            </a:r>
            <a:r>
              <a:rPr lang="en-US" altLang="zh-CN" dirty="0" smtClean="0"/>
              <a:t>-</a:t>
            </a:r>
            <a:r>
              <a:rPr lang="zh-CN" altLang="en-US" sz="2100" dirty="0" smtClean="0"/>
              <a:t>正确性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18" name="图表 17"/>
          <p:cNvGraphicFramePr>
            <a:graphicFrameLocks/>
          </p:cNvGraphicFramePr>
          <p:nvPr>
            <p:extLst>
              <p:ext uri="{D42A27DB-BD31-4B8C-83A1-F6EECF244321}">
                <p14:modId xmlns:p14="http://schemas.microsoft.com/office/powerpoint/2010/main" val="12923014"/>
              </p:ext>
            </p:extLst>
          </p:nvPr>
        </p:nvGraphicFramePr>
        <p:xfrm>
          <a:off x="1879599" y="1828801"/>
          <a:ext cx="5334001" cy="3217333"/>
        </p:xfrm>
        <a:graphic>
          <a:graphicData uri="http://schemas.openxmlformats.org/drawingml/2006/chart">
            <c:chart xmlns:c="http://schemas.openxmlformats.org/drawingml/2006/chart" xmlns:r="http://schemas.openxmlformats.org/officeDocument/2006/relationships" r:id="rId3"/>
          </a:graphicData>
        </a:graphic>
      </p:graphicFrame>
      <p:sp>
        <p:nvSpPr>
          <p:cNvPr id="4" name="圆角矩形标注 3"/>
          <p:cNvSpPr/>
          <p:nvPr/>
        </p:nvSpPr>
        <p:spPr>
          <a:xfrm>
            <a:off x="6519333" y="643467"/>
            <a:ext cx="2319867" cy="1185334"/>
          </a:xfrm>
          <a:prstGeom prst="wedgeRoundRectCallout">
            <a:avLst>
              <a:gd name="adj1" fmla="val -55140"/>
              <a:gd name="adj2" fmla="val 796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在不同数据规模，不同并发度下算法的正确率仍然保持</a:t>
            </a:r>
            <a:r>
              <a:rPr lang="en-US" altLang="zh-CN" dirty="0" smtClean="0"/>
              <a:t>100%</a:t>
            </a:r>
            <a:endParaRPr lang="zh-CN" altLang="en-US" dirty="0"/>
          </a:p>
        </p:txBody>
      </p:sp>
    </p:spTree>
    <p:extLst>
      <p:ext uri="{BB962C8B-B14F-4D97-AF65-F5344CB8AC3E}">
        <p14:creationId xmlns:p14="http://schemas.microsoft.com/office/powerpoint/2010/main" val="989760506"/>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r>
              <a:rPr lang="en-US" altLang="zh-CN" dirty="0" smtClean="0"/>
              <a:t>-</a:t>
            </a:r>
            <a:r>
              <a:rPr lang="zh-CN" altLang="en-US" sz="2100" dirty="0" smtClean="0"/>
              <a:t>实时性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5" name="图表 4"/>
          <p:cNvGraphicFramePr>
            <a:graphicFrameLocks/>
          </p:cNvGraphicFramePr>
          <p:nvPr>
            <p:extLst>
              <p:ext uri="{D42A27DB-BD31-4B8C-83A1-F6EECF244321}">
                <p14:modId xmlns:p14="http://schemas.microsoft.com/office/powerpoint/2010/main" val="488128652"/>
              </p:ext>
            </p:extLst>
          </p:nvPr>
        </p:nvGraphicFramePr>
        <p:xfrm>
          <a:off x="399886" y="4080932"/>
          <a:ext cx="4222914" cy="26017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a:graphicFrameLocks/>
          </p:cNvGraphicFramePr>
          <p:nvPr>
            <p:extLst>
              <p:ext uri="{D42A27DB-BD31-4B8C-83A1-F6EECF244321}">
                <p14:modId xmlns:p14="http://schemas.microsoft.com/office/powerpoint/2010/main" val="956324741"/>
              </p:ext>
            </p:extLst>
          </p:nvPr>
        </p:nvGraphicFramePr>
        <p:xfrm>
          <a:off x="399886" y="1469461"/>
          <a:ext cx="4222914" cy="245380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图表 7"/>
          <p:cNvGraphicFramePr>
            <a:graphicFrameLocks/>
          </p:cNvGraphicFramePr>
          <p:nvPr>
            <p:extLst>
              <p:ext uri="{D42A27DB-BD31-4B8C-83A1-F6EECF244321}">
                <p14:modId xmlns:p14="http://schemas.microsoft.com/office/powerpoint/2010/main" val="965977068"/>
              </p:ext>
            </p:extLst>
          </p:nvPr>
        </p:nvGraphicFramePr>
        <p:xfrm>
          <a:off x="4622800" y="1485661"/>
          <a:ext cx="4182533" cy="242140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图表 8"/>
          <p:cNvGraphicFramePr>
            <a:graphicFrameLocks/>
          </p:cNvGraphicFramePr>
          <p:nvPr>
            <p:extLst>
              <p:ext uri="{D42A27DB-BD31-4B8C-83A1-F6EECF244321}">
                <p14:modId xmlns:p14="http://schemas.microsoft.com/office/powerpoint/2010/main" val="1113680748"/>
              </p:ext>
            </p:extLst>
          </p:nvPr>
        </p:nvGraphicFramePr>
        <p:xfrm>
          <a:off x="4857391" y="4092302"/>
          <a:ext cx="4226560" cy="232038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983101727"/>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r>
              <a:rPr lang="en-US" altLang="zh-CN" dirty="0" smtClean="0"/>
              <a:t>-</a:t>
            </a:r>
            <a:r>
              <a:rPr lang="zh-CN" altLang="en-US" sz="2100" dirty="0" smtClean="0"/>
              <a:t>实时性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7" name="图表 6"/>
          <p:cNvGraphicFramePr>
            <a:graphicFrameLocks/>
          </p:cNvGraphicFramePr>
          <p:nvPr>
            <p:extLst>
              <p:ext uri="{D42A27DB-BD31-4B8C-83A1-F6EECF244321}">
                <p14:modId xmlns:p14="http://schemas.microsoft.com/office/powerpoint/2010/main" val="2458482434"/>
              </p:ext>
            </p:extLst>
          </p:nvPr>
        </p:nvGraphicFramePr>
        <p:xfrm>
          <a:off x="349739" y="1488668"/>
          <a:ext cx="4222914" cy="24899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图表 9"/>
          <p:cNvGraphicFramePr>
            <a:graphicFrameLocks/>
          </p:cNvGraphicFramePr>
          <p:nvPr>
            <p:extLst>
              <p:ext uri="{D42A27DB-BD31-4B8C-83A1-F6EECF244321}">
                <p14:modId xmlns:p14="http://schemas.microsoft.com/office/powerpoint/2010/main" val="2569227488"/>
              </p:ext>
            </p:extLst>
          </p:nvPr>
        </p:nvGraphicFramePr>
        <p:xfrm>
          <a:off x="4753058" y="1488668"/>
          <a:ext cx="4222261" cy="248998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图表 10"/>
          <p:cNvGraphicFramePr>
            <a:graphicFrameLocks/>
          </p:cNvGraphicFramePr>
          <p:nvPr>
            <p:extLst>
              <p:ext uri="{D42A27DB-BD31-4B8C-83A1-F6EECF244321}">
                <p14:modId xmlns:p14="http://schemas.microsoft.com/office/powerpoint/2010/main" val="1047393933"/>
              </p:ext>
            </p:extLst>
          </p:nvPr>
        </p:nvGraphicFramePr>
        <p:xfrm>
          <a:off x="4793241" y="4094683"/>
          <a:ext cx="4141893" cy="246835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图表 11"/>
          <p:cNvGraphicFramePr>
            <a:graphicFrameLocks/>
          </p:cNvGraphicFramePr>
          <p:nvPr>
            <p:extLst>
              <p:ext uri="{D42A27DB-BD31-4B8C-83A1-F6EECF244321}">
                <p14:modId xmlns:p14="http://schemas.microsoft.com/office/powerpoint/2010/main" val="2256866058"/>
              </p:ext>
            </p:extLst>
          </p:nvPr>
        </p:nvGraphicFramePr>
        <p:xfrm>
          <a:off x="349739" y="4094683"/>
          <a:ext cx="4222914" cy="2468356"/>
        </p:xfrm>
        <a:graphic>
          <a:graphicData uri="http://schemas.openxmlformats.org/drawingml/2006/chart">
            <c:chart xmlns:c="http://schemas.openxmlformats.org/drawingml/2006/chart" xmlns:r="http://schemas.openxmlformats.org/officeDocument/2006/relationships" r:id="rId6"/>
          </a:graphicData>
        </a:graphic>
      </p:graphicFrame>
      <p:sp>
        <p:nvSpPr>
          <p:cNvPr id="4" name="圆角矩形标注 3"/>
          <p:cNvSpPr/>
          <p:nvPr/>
        </p:nvSpPr>
        <p:spPr>
          <a:xfrm>
            <a:off x="5492717" y="256393"/>
            <a:ext cx="3482602" cy="1049866"/>
          </a:xfrm>
          <a:prstGeom prst="wedgeRoundRectCallout">
            <a:avLst>
              <a:gd name="adj1" fmla="val -50370"/>
              <a:gd name="adj2" fmla="val 657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zh-CN" altLang="en-US" dirty="0" smtClean="0"/>
              <a:t>从</a:t>
            </a:r>
            <a:r>
              <a:rPr lang="en-US" altLang="zh-CN" dirty="0" smtClean="0"/>
              <a:t>CDF</a:t>
            </a:r>
            <a:r>
              <a:rPr lang="zh-CN" altLang="en-US" dirty="0" smtClean="0"/>
              <a:t>图看，符合长尾效应；</a:t>
            </a:r>
            <a:endParaRPr lang="en-US" altLang="zh-CN" dirty="0" smtClean="0"/>
          </a:p>
          <a:p>
            <a:pPr marL="285750" indent="-285750" algn="just">
              <a:buFont typeface="Arial" panose="020B0604020202020204" pitchFamily="34" charset="0"/>
              <a:buChar char="•"/>
            </a:pPr>
            <a:r>
              <a:rPr lang="zh-CN" altLang="en-US" dirty="0"/>
              <a:t>从分布图看，</a:t>
            </a:r>
            <a:r>
              <a:rPr lang="en-US" altLang="zh-CN" dirty="0"/>
              <a:t>90%</a:t>
            </a:r>
            <a:r>
              <a:rPr lang="zh-CN" altLang="en-US" dirty="0"/>
              <a:t>请求在</a:t>
            </a:r>
            <a:r>
              <a:rPr lang="en-US" altLang="zh-CN" dirty="0" smtClean="0"/>
              <a:t>12ms</a:t>
            </a:r>
            <a:r>
              <a:rPr lang="zh-CN" altLang="en-US" dirty="0" smtClean="0"/>
              <a:t>内得到</a:t>
            </a:r>
            <a:r>
              <a:rPr lang="zh-CN" altLang="en-US" dirty="0"/>
              <a:t>响应</a:t>
            </a:r>
          </a:p>
        </p:txBody>
      </p:sp>
    </p:spTree>
    <p:extLst>
      <p:ext uri="{BB962C8B-B14F-4D97-AF65-F5344CB8AC3E}">
        <p14:creationId xmlns:p14="http://schemas.microsoft.com/office/powerpoint/2010/main" val="2019141458"/>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361294" y="2458259"/>
            <a:ext cx="1494065" cy="461665"/>
          </a:xfrm>
          <a:prstGeom prst="rect">
            <a:avLst/>
          </a:prstGeom>
          <a:noFill/>
        </p:spPr>
        <p:txBody>
          <a:bodyPr wrap="square" rtlCol="0">
            <a:spAutoFit/>
          </a:bodyPr>
          <a:lstStyle/>
          <a:p>
            <a:r>
              <a:rPr lang="en-US" altLang="zh-CN" sz="2400" dirty="0"/>
              <a:t>BSP</a:t>
            </a:r>
            <a:r>
              <a:rPr lang="zh-CN" altLang="en-US" sz="2400" dirty="0"/>
              <a:t>模型</a:t>
            </a:r>
          </a:p>
        </p:txBody>
      </p:sp>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4362" y="3532881"/>
            <a:ext cx="2743200" cy="827881"/>
          </a:xfrm>
          <a:prstGeom prst="rect">
            <a:avLst/>
          </a:prstGeom>
        </p:spPr>
      </p:pic>
      <p:pic>
        <p:nvPicPr>
          <p:cNvPr id="28" name="图片 27"/>
          <p:cNvPicPr>
            <a:picLocks noChangeAspect="1"/>
          </p:cNvPicPr>
          <p:nvPr/>
        </p:nvPicPr>
        <p:blipFill>
          <a:blip r:embed="rId5"/>
          <a:stretch>
            <a:fillRect/>
          </a:stretch>
        </p:blipFill>
        <p:spPr>
          <a:xfrm>
            <a:off x="5244362" y="2341494"/>
            <a:ext cx="2732144" cy="803572"/>
          </a:xfrm>
          <a:prstGeom prst="rect">
            <a:avLst/>
          </a:prstGeom>
        </p:spPr>
      </p:pic>
      <p:pic>
        <p:nvPicPr>
          <p:cNvPr id="29" name="图片 28"/>
          <p:cNvPicPr>
            <a:picLocks noChangeAspect="1"/>
          </p:cNvPicPr>
          <p:nvPr/>
        </p:nvPicPr>
        <p:blipFill rotWithShape="1">
          <a:blip r:embed="rId6">
            <a:extLst>
              <a:ext uri="{28A0092B-C50C-407E-A947-70E740481C1C}">
                <a14:useLocalDpi xmlns:a14="http://schemas.microsoft.com/office/drawing/2010/main" val="0"/>
              </a:ext>
            </a:extLst>
          </a:blip>
          <a:srcRect b="42857"/>
          <a:stretch/>
        </p:blipFill>
        <p:spPr>
          <a:xfrm>
            <a:off x="5233306" y="4634555"/>
            <a:ext cx="2743200" cy="796018"/>
          </a:xfrm>
          <a:prstGeom prst="rect">
            <a:avLst/>
          </a:prstGeom>
        </p:spPr>
      </p:pic>
      <p:sp>
        <p:nvSpPr>
          <p:cNvPr id="30" name="右箭头 29"/>
          <p:cNvSpPr/>
          <p:nvPr/>
        </p:nvSpPr>
        <p:spPr>
          <a:xfrm>
            <a:off x="3931103" y="3637189"/>
            <a:ext cx="1053194" cy="82051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31" name="标题 1"/>
          <p:cNvSpPr txBox="1">
            <a:spLocks/>
          </p:cNvSpPr>
          <p:nvPr/>
        </p:nvSpPr>
        <p:spPr>
          <a:xfrm>
            <a:off x="0" y="839342"/>
            <a:ext cx="7886700" cy="64932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300" dirty="0" smtClean="0"/>
              <a:t>一、</a:t>
            </a:r>
            <a:r>
              <a:rPr lang="zh-CN" altLang="en-US" sz="3600" dirty="0"/>
              <a:t>研究背景与相关工作</a:t>
            </a:r>
            <a:r>
              <a:rPr lang="en-US" altLang="zh-CN" sz="3300" dirty="0" smtClean="0"/>
              <a:t>-</a:t>
            </a:r>
            <a:r>
              <a:rPr lang="zh-CN" altLang="en-US" sz="2100" dirty="0" smtClean="0"/>
              <a:t>批处理模型</a:t>
            </a:r>
            <a:endParaRPr lang="zh-CN" altLang="en-US" sz="2100" dirty="0"/>
          </a:p>
        </p:txBody>
      </p:sp>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303" y="3280469"/>
            <a:ext cx="4259397" cy="2115405"/>
          </a:xfrm>
          <a:prstGeom prst="rect">
            <a:avLst/>
          </a:prstGeom>
        </p:spPr>
      </p:pic>
      <p:sp>
        <p:nvSpPr>
          <p:cNvPr id="3" name="圆角矩形标注 2"/>
          <p:cNvSpPr/>
          <p:nvPr/>
        </p:nvSpPr>
        <p:spPr>
          <a:xfrm>
            <a:off x="2571750" y="2214563"/>
            <a:ext cx="2557463" cy="930503"/>
          </a:xfrm>
          <a:prstGeom prst="wedgeRoundRectCallout">
            <a:avLst>
              <a:gd name="adj1" fmla="val -37321"/>
              <a:gd name="adj2" fmla="val 67107"/>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当图中增加一条边，</a:t>
            </a:r>
            <a:r>
              <a:rPr lang="en-US" altLang="zh-CN" sz="1350" dirty="0"/>
              <a:t>BSP</a:t>
            </a:r>
            <a:r>
              <a:rPr lang="zh-CN" altLang="en-US" sz="1350" dirty="0"/>
              <a:t>模型该如何进行处理呢？</a:t>
            </a:r>
          </a:p>
        </p:txBody>
      </p:sp>
      <p:sp>
        <p:nvSpPr>
          <p:cNvPr id="10" name="文本框 9"/>
          <p:cNvSpPr txBox="1"/>
          <p:nvPr/>
        </p:nvSpPr>
        <p:spPr>
          <a:xfrm>
            <a:off x="471029" y="1618598"/>
            <a:ext cx="6623454" cy="415498"/>
          </a:xfrm>
          <a:prstGeom prst="rect">
            <a:avLst/>
          </a:prstGeom>
          <a:noFill/>
        </p:spPr>
        <p:txBody>
          <a:bodyPr wrap="square" rtlCol="0">
            <a:spAutoFit/>
          </a:bodyPr>
          <a:lstStyle/>
          <a:p>
            <a:r>
              <a:rPr lang="zh-CN" altLang="en-US" sz="2100" dirty="0"/>
              <a:t>批处理模型</a:t>
            </a:r>
            <a:r>
              <a:rPr lang="zh-CN" altLang="en-US" sz="2100" dirty="0" smtClean="0"/>
              <a:t>：解决</a:t>
            </a:r>
            <a:r>
              <a:rPr lang="zh-CN" altLang="en-US" sz="2100" dirty="0"/>
              <a:t>静态图计算</a:t>
            </a:r>
            <a:r>
              <a:rPr lang="zh-CN" altLang="en-US" sz="2100" dirty="0" smtClean="0"/>
              <a:t>问题，适合离线计算</a:t>
            </a:r>
            <a:endParaRPr lang="zh-CN" altLang="en-US" sz="2100" dirty="0"/>
          </a:p>
        </p:txBody>
      </p:sp>
    </p:spTree>
    <p:custDataLst>
      <p:tags r:id="rId1"/>
    </p:custDataLst>
    <p:extLst>
      <p:ext uri="{BB962C8B-B14F-4D97-AF65-F5344CB8AC3E}">
        <p14:creationId xmlns:p14="http://schemas.microsoft.com/office/powerpoint/2010/main" val="1690896290"/>
      </p:ext>
    </p:extLst>
  </p:cSld>
  <p:clrMapOvr>
    <a:masterClrMapping/>
  </p:clrMapOvr>
  <mc:AlternateContent xmlns:mc="http://schemas.openxmlformats.org/markup-compatibility/2006" xmlns:p14="http://schemas.microsoft.com/office/powerpoint/2010/main">
    <mc:Choice Requires="p14">
      <p:transition spd="slow" p14:dur="2000" advTm="45684"/>
    </mc:Choice>
    <mc:Fallback xmlns="">
      <p:transition spd="slow" advTm="456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r>
              <a:rPr lang="en-US" altLang="zh-CN" dirty="0" smtClean="0"/>
              <a:t>-</a:t>
            </a:r>
            <a:r>
              <a:rPr lang="zh-CN" altLang="en-US" sz="2100" dirty="0"/>
              <a:t>更新</a:t>
            </a:r>
            <a:r>
              <a:rPr lang="zh-CN" altLang="en-US" sz="2100" dirty="0" smtClean="0"/>
              <a:t>冲突概率</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9" name="图表 8"/>
          <p:cNvGraphicFramePr>
            <a:graphicFrameLocks/>
          </p:cNvGraphicFramePr>
          <p:nvPr>
            <p:extLst>
              <p:ext uri="{D42A27DB-BD31-4B8C-83A1-F6EECF244321}">
                <p14:modId xmlns:p14="http://schemas.microsoft.com/office/powerpoint/2010/main" val="1808860497"/>
              </p:ext>
            </p:extLst>
          </p:nvPr>
        </p:nvGraphicFramePr>
        <p:xfrm>
          <a:off x="1794933" y="1989666"/>
          <a:ext cx="5249333" cy="3242733"/>
        </p:xfrm>
        <a:graphic>
          <a:graphicData uri="http://schemas.openxmlformats.org/drawingml/2006/chart">
            <c:chart xmlns:c="http://schemas.openxmlformats.org/drawingml/2006/chart" xmlns:r="http://schemas.openxmlformats.org/officeDocument/2006/relationships" r:id="rId3"/>
          </a:graphicData>
        </a:graphic>
      </p:graphicFrame>
      <p:sp>
        <p:nvSpPr>
          <p:cNvPr id="4" name="圆角矩形标注 3"/>
          <p:cNvSpPr/>
          <p:nvPr/>
        </p:nvSpPr>
        <p:spPr>
          <a:xfrm>
            <a:off x="6908800" y="1049867"/>
            <a:ext cx="1964267" cy="1083733"/>
          </a:xfrm>
          <a:prstGeom prst="wedgeRoundRectCallout">
            <a:avLst>
              <a:gd name="adj1" fmla="val -82040"/>
              <a:gd name="adj2" fmla="val 500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任意两个计算节点的更新冲突概率</a:t>
            </a:r>
            <a:r>
              <a:rPr lang="en-US" altLang="zh-CN" dirty="0" smtClean="0"/>
              <a:t>&lt;3%</a:t>
            </a:r>
            <a:r>
              <a:rPr lang="zh-CN" altLang="en-US" dirty="0" smtClean="0"/>
              <a:t>。</a:t>
            </a:r>
            <a:endParaRPr lang="zh-CN" altLang="en-US" dirty="0"/>
          </a:p>
        </p:txBody>
      </p:sp>
    </p:spTree>
    <p:extLst>
      <p:ext uri="{BB962C8B-B14F-4D97-AF65-F5344CB8AC3E}">
        <p14:creationId xmlns:p14="http://schemas.microsoft.com/office/powerpoint/2010/main" val="2305455833"/>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r>
              <a:rPr lang="en-US" altLang="zh-CN" dirty="0" smtClean="0"/>
              <a:t>-</a:t>
            </a:r>
            <a:r>
              <a:rPr lang="zh-CN" altLang="en-US" sz="2100" dirty="0" smtClean="0"/>
              <a:t>扩展性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9" name="图表 8"/>
          <p:cNvGraphicFramePr>
            <a:graphicFrameLocks/>
          </p:cNvGraphicFramePr>
          <p:nvPr>
            <p:extLst>
              <p:ext uri="{D42A27DB-BD31-4B8C-83A1-F6EECF244321}">
                <p14:modId xmlns:p14="http://schemas.microsoft.com/office/powerpoint/2010/main" val="1361174441"/>
              </p:ext>
            </p:extLst>
          </p:nvPr>
        </p:nvGraphicFramePr>
        <p:xfrm>
          <a:off x="728133" y="4158507"/>
          <a:ext cx="4097867" cy="24045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a:graphicFrameLocks/>
          </p:cNvGraphicFramePr>
          <p:nvPr>
            <p:extLst>
              <p:ext uri="{D42A27DB-BD31-4B8C-83A1-F6EECF244321}">
                <p14:modId xmlns:p14="http://schemas.microsoft.com/office/powerpoint/2010/main" val="1025500320"/>
              </p:ext>
            </p:extLst>
          </p:nvPr>
        </p:nvGraphicFramePr>
        <p:xfrm>
          <a:off x="355599" y="1684806"/>
          <a:ext cx="4470401" cy="2235201"/>
        </p:xfrm>
        <a:graphic>
          <a:graphicData uri="http://schemas.openxmlformats.org/drawingml/2006/chart">
            <c:chart xmlns:c="http://schemas.openxmlformats.org/drawingml/2006/chart" xmlns:r="http://schemas.openxmlformats.org/officeDocument/2006/relationships" r:id="rId4"/>
          </a:graphicData>
        </a:graphic>
      </p:graphicFrame>
      <p:sp>
        <p:nvSpPr>
          <p:cNvPr id="5" name="文本框 4"/>
          <p:cNvSpPr txBox="1"/>
          <p:nvPr/>
        </p:nvSpPr>
        <p:spPr>
          <a:xfrm>
            <a:off x="5638800" y="2317693"/>
            <a:ext cx="2929466" cy="923330"/>
          </a:xfrm>
          <a:prstGeom prst="rect">
            <a:avLst/>
          </a:prstGeom>
          <a:noFill/>
        </p:spPr>
        <p:txBody>
          <a:bodyPr wrap="square" rtlCol="0">
            <a:spAutoFit/>
          </a:bodyPr>
          <a:lstStyle/>
          <a:p>
            <a:r>
              <a:rPr lang="zh-CN" altLang="en-US" dirty="0" smtClean="0"/>
              <a:t>在</a:t>
            </a:r>
            <a:r>
              <a:rPr lang="en-US" altLang="zh-CN" dirty="0" smtClean="0"/>
              <a:t>1-10</a:t>
            </a:r>
            <a:r>
              <a:rPr lang="zh-CN" altLang="en-US" dirty="0" smtClean="0"/>
              <a:t>个计算节点的扩展中，算法的正确率依旧保持</a:t>
            </a:r>
            <a:r>
              <a:rPr lang="en-US" altLang="zh-CN" dirty="0" smtClean="0"/>
              <a:t>100%</a:t>
            </a:r>
            <a:endParaRPr lang="zh-CN" altLang="en-US" dirty="0"/>
          </a:p>
        </p:txBody>
      </p:sp>
      <p:sp>
        <p:nvSpPr>
          <p:cNvPr id="8" name="文本框 7"/>
          <p:cNvSpPr txBox="1"/>
          <p:nvPr/>
        </p:nvSpPr>
        <p:spPr>
          <a:xfrm>
            <a:off x="5638800" y="4993378"/>
            <a:ext cx="2929466" cy="923330"/>
          </a:xfrm>
          <a:prstGeom prst="rect">
            <a:avLst/>
          </a:prstGeom>
          <a:noFill/>
        </p:spPr>
        <p:txBody>
          <a:bodyPr wrap="square" rtlCol="0">
            <a:spAutoFit/>
          </a:bodyPr>
          <a:lstStyle/>
          <a:p>
            <a:r>
              <a:rPr lang="zh-CN" altLang="en-US" dirty="0" smtClean="0"/>
              <a:t>在</a:t>
            </a:r>
            <a:r>
              <a:rPr lang="en-US" altLang="zh-CN" dirty="0" smtClean="0"/>
              <a:t>10</a:t>
            </a:r>
            <a:r>
              <a:rPr lang="zh-CN" altLang="en-US" dirty="0" smtClean="0"/>
              <a:t>个计算节点同时更新过程中，更新冲突概率仍然小于</a:t>
            </a:r>
            <a:r>
              <a:rPr lang="en-US" altLang="zh-CN" dirty="0" smtClean="0"/>
              <a:t>3%</a:t>
            </a:r>
            <a:endParaRPr lang="zh-CN" altLang="en-US" dirty="0"/>
          </a:p>
        </p:txBody>
      </p:sp>
      <p:sp>
        <p:nvSpPr>
          <p:cNvPr id="7" name="右箭头 6"/>
          <p:cNvSpPr/>
          <p:nvPr/>
        </p:nvSpPr>
        <p:spPr>
          <a:xfrm>
            <a:off x="4826000" y="2607733"/>
            <a:ext cx="694267" cy="440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4820419" y="5283418"/>
            <a:ext cx="694267" cy="440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008585"/>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六、总结和下一步工作</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4" name="文本框 3"/>
          <p:cNvSpPr txBox="1"/>
          <p:nvPr/>
        </p:nvSpPr>
        <p:spPr>
          <a:xfrm>
            <a:off x="927100" y="1993900"/>
            <a:ext cx="6959600" cy="2031325"/>
          </a:xfrm>
          <a:prstGeom prst="rect">
            <a:avLst/>
          </a:prstGeom>
          <a:noFill/>
        </p:spPr>
        <p:txBody>
          <a:bodyPr wrap="square" rtlCol="0">
            <a:spAutoFit/>
          </a:bodyPr>
          <a:lstStyle/>
          <a:p>
            <a:pPr marL="342900" indent="-342900">
              <a:buAutoNum type="arabicPeriod"/>
            </a:pPr>
            <a:r>
              <a:rPr lang="zh-CN" altLang="en-US" dirty="0" smtClean="0"/>
              <a:t>针对流式场景下图算法的归纳，抽象出它们的典型特征，并在该基础上设计了基于状态更新的流式图计算模型，在该模型的基础上设计了流式图算法；</a:t>
            </a:r>
            <a:endParaRPr lang="en-US" altLang="zh-CN" dirty="0" smtClean="0"/>
          </a:p>
          <a:p>
            <a:pPr marL="342900" indent="-342900">
              <a:buAutoNum type="arabicPeriod"/>
            </a:pPr>
            <a:r>
              <a:rPr lang="zh-CN" altLang="en-US" dirty="0" smtClean="0"/>
              <a:t>设计并实现了基于该模型的系统</a:t>
            </a:r>
            <a:r>
              <a:rPr lang="en-US" altLang="zh-CN" dirty="0" smtClean="0"/>
              <a:t>GraphFlow</a:t>
            </a:r>
            <a:r>
              <a:rPr lang="zh-CN" altLang="en-US" dirty="0" smtClean="0"/>
              <a:t>，从数据的摄入、计算、存储和访问四个层次构建完备的流式图处理系统；</a:t>
            </a:r>
            <a:endParaRPr lang="en-US" altLang="zh-CN" dirty="0" smtClean="0"/>
          </a:p>
          <a:p>
            <a:pPr marL="342900" indent="-342900">
              <a:buAutoNum type="arabicPeriod"/>
            </a:pPr>
            <a:r>
              <a:rPr lang="zh-CN" altLang="en-US" dirty="0" smtClean="0"/>
              <a:t>设计实验，在真实数据集上对系统进行实时性、准确性和更新冲突的测试。</a:t>
            </a:r>
            <a:endParaRPr lang="zh-CN" altLang="en-US" dirty="0"/>
          </a:p>
        </p:txBody>
      </p:sp>
      <p:sp>
        <p:nvSpPr>
          <p:cNvPr id="5" name="文本框 4"/>
          <p:cNvSpPr txBox="1"/>
          <p:nvPr/>
        </p:nvSpPr>
        <p:spPr>
          <a:xfrm>
            <a:off x="696768" y="1624568"/>
            <a:ext cx="1193800" cy="369332"/>
          </a:xfrm>
          <a:prstGeom prst="rect">
            <a:avLst/>
          </a:prstGeom>
          <a:noFill/>
        </p:spPr>
        <p:txBody>
          <a:bodyPr wrap="square" rtlCol="0">
            <a:spAutoFit/>
          </a:bodyPr>
          <a:lstStyle/>
          <a:p>
            <a:r>
              <a:rPr lang="zh-CN" altLang="en-US" dirty="0" smtClean="0"/>
              <a:t>总结：</a:t>
            </a:r>
            <a:endParaRPr lang="zh-CN" altLang="en-US" dirty="0"/>
          </a:p>
        </p:txBody>
      </p:sp>
      <p:sp>
        <p:nvSpPr>
          <p:cNvPr id="6" name="文本框 5"/>
          <p:cNvSpPr txBox="1"/>
          <p:nvPr/>
        </p:nvSpPr>
        <p:spPr>
          <a:xfrm>
            <a:off x="696768" y="4325575"/>
            <a:ext cx="1652732" cy="369332"/>
          </a:xfrm>
          <a:prstGeom prst="rect">
            <a:avLst/>
          </a:prstGeom>
          <a:noFill/>
        </p:spPr>
        <p:txBody>
          <a:bodyPr wrap="square" rtlCol="0">
            <a:spAutoFit/>
          </a:bodyPr>
          <a:lstStyle/>
          <a:p>
            <a:r>
              <a:rPr lang="zh-CN" altLang="en-US" dirty="0" smtClean="0"/>
              <a:t>下一步工作：</a:t>
            </a:r>
            <a:endParaRPr lang="zh-CN" altLang="en-US" dirty="0"/>
          </a:p>
        </p:txBody>
      </p:sp>
      <p:sp>
        <p:nvSpPr>
          <p:cNvPr id="7" name="文本框 6"/>
          <p:cNvSpPr txBox="1"/>
          <p:nvPr/>
        </p:nvSpPr>
        <p:spPr>
          <a:xfrm>
            <a:off x="1130300" y="4826675"/>
            <a:ext cx="6959600" cy="1200329"/>
          </a:xfrm>
          <a:prstGeom prst="rect">
            <a:avLst/>
          </a:prstGeom>
          <a:noFill/>
        </p:spPr>
        <p:txBody>
          <a:bodyPr wrap="square" rtlCol="0">
            <a:spAutoFit/>
          </a:bodyPr>
          <a:lstStyle/>
          <a:p>
            <a:r>
              <a:rPr lang="zh-CN" altLang="en-US" dirty="0"/>
              <a:t>模型</a:t>
            </a:r>
            <a:r>
              <a:rPr lang="zh-CN" altLang="en-US" dirty="0" smtClean="0"/>
              <a:t>方向：通过分析流式场景下更多的图算法，进一步对模型进行完善；</a:t>
            </a:r>
            <a:endParaRPr lang="en-US" altLang="zh-CN" dirty="0" smtClean="0"/>
          </a:p>
          <a:p>
            <a:r>
              <a:rPr lang="zh-CN" altLang="en-US" dirty="0" smtClean="0"/>
              <a:t>算法方向：利用该模型来实现更多的流式图算法。</a:t>
            </a:r>
            <a:endParaRPr lang="en-US" altLang="zh-CN" dirty="0" smtClean="0"/>
          </a:p>
          <a:p>
            <a:pPr marL="342900" indent="-342900">
              <a:buAutoNum type="arabicPeriod"/>
            </a:pPr>
            <a:endParaRPr lang="zh-CN" altLang="en-US" dirty="0"/>
          </a:p>
        </p:txBody>
      </p:sp>
    </p:spTree>
    <p:extLst>
      <p:ext uri="{BB962C8B-B14F-4D97-AF65-F5344CB8AC3E}">
        <p14:creationId xmlns:p14="http://schemas.microsoft.com/office/powerpoint/2010/main" val="4171373953"/>
      </p:ext>
    </p:extLst>
  </p:cSld>
  <p:clrMapOvr>
    <a:masterClrMapping/>
  </p:clrMapOvr>
  <mc:AlternateContent xmlns:mc="http://schemas.openxmlformats.org/markup-compatibility/2006" xmlns:p14="http://schemas.microsoft.com/office/powerpoint/2010/main">
    <mc:Choice Requires="p14">
      <p:transition spd="slow" p14:dur="2000" advTm="5006"/>
    </mc:Choice>
    <mc:Fallback xmlns="">
      <p:transition spd="slow" advTm="5006"/>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七、科研经历</a:t>
            </a:r>
            <a:endParaRPr lang="zh-CN" altLang="en-US" sz="2400" dirty="0"/>
          </a:p>
        </p:txBody>
      </p:sp>
      <p:sp>
        <p:nvSpPr>
          <p:cNvPr id="4" name="灯片编号占位符 3"/>
          <p:cNvSpPr>
            <a:spLocks noGrp="1"/>
          </p:cNvSpPr>
          <p:nvPr>
            <p:ph type="sldNum" sz="quarter" idx="12"/>
          </p:nvPr>
        </p:nvSpPr>
        <p:spPr/>
        <p:txBody>
          <a:bodyPr/>
          <a:lstStyle/>
          <a:p>
            <a:fld id="{EA0DD783-C42D-4E47-8876-0A845A2BA196}" type="slidenum">
              <a:rPr lang="zh-CN" altLang="en-US" smtClean="0"/>
              <a:t>43</a:t>
            </a:fld>
            <a:endParaRPr lang="zh-CN" altLang="en-US"/>
          </a:p>
        </p:txBody>
      </p:sp>
      <p:sp>
        <p:nvSpPr>
          <p:cNvPr id="5" name="Rectangle 2"/>
          <p:cNvSpPr>
            <a:spLocks noChangeArrowheads="1"/>
          </p:cNvSpPr>
          <p:nvPr/>
        </p:nvSpPr>
        <p:spPr bwMode="auto">
          <a:xfrm>
            <a:off x="130630" y="167811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3" name="矩形 2"/>
          <p:cNvSpPr/>
          <p:nvPr/>
        </p:nvSpPr>
        <p:spPr>
          <a:xfrm>
            <a:off x="970390" y="1444080"/>
            <a:ext cx="7011560" cy="5909310"/>
          </a:xfrm>
          <a:prstGeom prst="rect">
            <a:avLst/>
          </a:prstGeom>
        </p:spPr>
        <p:txBody>
          <a:bodyPr wrap="square">
            <a:spAutoFit/>
          </a:bodyPr>
          <a:lstStyle/>
          <a:p>
            <a:r>
              <a:rPr lang="zh-CN" altLang="en-US" b="1" dirty="0" smtClean="0"/>
              <a:t>• 安全</a:t>
            </a:r>
            <a:r>
              <a:rPr lang="zh-CN" altLang="en-US" b="1" dirty="0"/>
              <a:t>可靠集成开发工具研发：东华</a:t>
            </a:r>
            <a:r>
              <a:rPr lang="zh-CN" altLang="en-US" b="1" dirty="0" smtClean="0"/>
              <a:t>软件（</a:t>
            </a:r>
            <a:r>
              <a:rPr lang="en-US" altLang="zh-CN" b="1" dirty="0" smtClean="0"/>
              <a:t>2015.07-2015.08</a:t>
            </a:r>
            <a:r>
              <a:rPr lang="zh-CN" altLang="en-US" b="1" dirty="0" smtClean="0"/>
              <a:t>）</a:t>
            </a:r>
            <a:endParaRPr lang="zh-CN" altLang="en-US" b="1" dirty="0"/>
          </a:p>
          <a:p>
            <a:r>
              <a:rPr lang="zh-CN" altLang="en-US" dirty="0"/>
              <a:t>         基于安全可靠软硬件的集成开发环境DHC IDE，实现了安全可靠软硬件环境下的Java、web、JavaScript的开发，具有高定制性，高扩展性，高开放性的特点。</a:t>
            </a:r>
            <a:endParaRPr lang="en-US" altLang="zh-CN" dirty="0"/>
          </a:p>
          <a:p>
            <a:endParaRPr lang="en-US" altLang="zh-CN" dirty="0" smtClean="0"/>
          </a:p>
          <a:p>
            <a:r>
              <a:rPr lang="zh-CN" altLang="en-US" b="1" dirty="0"/>
              <a:t>• </a:t>
            </a:r>
            <a:r>
              <a:rPr lang="en-US" altLang="zh-CN" b="1" dirty="0" smtClean="0"/>
              <a:t>OW2 </a:t>
            </a:r>
            <a:r>
              <a:rPr lang="zh-CN" altLang="en-US" b="1" dirty="0" smtClean="0"/>
              <a:t>国际开源比赛</a:t>
            </a:r>
            <a:r>
              <a:rPr lang="zh-CN" altLang="en-US" b="1" dirty="0"/>
              <a:t>（</a:t>
            </a:r>
            <a:r>
              <a:rPr lang="en-US" altLang="zh-CN" b="1" dirty="0" smtClean="0"/>
              <a:t>2015.08-2015.09</a:t>
            </a:r>
            <a:r>
              <a:rPr lang="zh-CN" altLang="en-US" b="1" dirty="0" smtClean="0"/>
              <a:t>）</a:t>
            </a:r>
            <a:endParaRPr lang="en-US" altLang="zh-CN" b="1" dirty="0" smtClean="0"/>
          </a:p>
          <a:p>
            <a:r>
              <a:rPr lang="en-US" altLang="zh-CN" b="1" dirty="0"/>
              <a:t> </a:t>
            </a:r>
            <a:r>
              <a:rPr lang="en-US" altLang="zh-CN" b="1" dirty="0" smtClean="0"/>
              <a:t>       </a:t>
            </a:r>
            <a:r>
              <a:rPr lang="zh-CN" altLang="en-US" dirty="0" smtClean="0"/>
              <a:t>参加</a:t>
            </a:r>
            <a:r>
              <a:rPr lang="en-US" altLang="zh-CN" dirty="0" smtClean="0"/>
              <a:t>OW2</a:t>
            </a:r>
            <a:r>
              <a:rPr lang="zh-CN" altLang="en-US" dirty="0" smtClean="0"/>
              <a:t>国际开源代码比赛，获得比赛第一名成绩。</a:t>
            </a:r>
            <a:endParaRPr lang="zh-CN" altLang="en-US" dirty="0"/>
          </a:p>
          <a:p>
            <a:endParaRPr lang="zh-CN" altLang="en-US" dirty="0"/>
          </a:p>
          <a:p>
            <a:r>
              <a:rPr lang="zh-CN" altLang="en-US" b="1" dirty="0" smtClean="0"/>
              <a:t>• 大</a:t>
            </a:r>
            <a:r>
              <a:rPr lang="zh-CN" altLang="en-US" b="1" dirty="0"/>
              <a:t>并发服务引擎系统：503所项目（</a:t>
            </a:r>
            <a:r>
              <a:rPr lang="en-US" altLang="zh-CN" b="1" dirty="0" smtClean="0"/>
              <a:t>2015.09-2016.11</a:t>
            </a:r>
            <a:r>
              <a:rPr lang="zh-CN" altLang="en-US" b="1" dirty="0" smtClean="0"/>
              <a:t>）</a:t>
            </a:r>
            <a:endParaRPr lang="zh-CN" altLang="en-US" b="1" dirty="0"/>
          </a:p>
          <a:p>
            <a:r>
              <a:rPr lang="zh-CN" altLang="en-US" dirty="0"/>
              <a:t>         大并发服务引擎系统软件，面向智慧农业。分布在农作中的传感器设备，实时的把农业大棚中的环境信息，发送给数据处理系统，为科学、高效、集约的农业生产提供技术支持。</a:t>
            </a:r>
            <a:endParaRPr lang="en-US" altLang="zh-CN" dirty="0"/>
          </a:p>
          <a:p>
            <a:endParaRPr lang="zh-CN" altLang="en-US" dirty="0"/>
          </a:p>
          <a:p>
            <a:r>
              <a:rPr lang="zh-CN" altLang="en-US" b="1" dirty="0" smtClean="0"/>
              <a:t>• 待</a:t>
            </a:r>
            <a:r>
              <a:rPr lang="zh-CN" altLang="en-US" b="1" dirty="0"/>
              <a:t>申请专利一项:  项目科研</a:t>
            </a:r>
            <a:r>
              <a:rPr lang="zh-CN" altLang="en-US" b="1" dirty="0" smtClean="0"/>
              <a:t>任务（</a:t>
            </a:r>
            <a:r>
              <a:rPr lang="en-US" altLang="zh-CN" b="1" dirty="0" smtClean="0"/>
              <a:t>2016.02-2016.03</a:t>
            </a:r>
            <a:r>
              <a:rPr lang="zh-CN" altLang="en-US" b="1" dirty="0" smtClean="0"/>
              <a:t>）</a:t>
            </a:r>
            <a:endParaRPr lang="en-US" altLang="zh-CN" b="1" dirty="0"/>
          </a:p>
          <a:p>
            <a:r>
              <a:rPr lang="en-US" altLang="zh-CN" b="1" dirty="0"/>
              <a:t> </a:t>
            </a:r>
            <a:r>
              <a:rPr lang="en-US" altLang="zh-CN" b="1" dirty="0" smtClean="0"/>
              <a:t>       </a:t>
            </a:r>
            <a:r>
              <a:rPr lang="zh-CN" altLang="en-US" dirty="0" smtClean="0"/>
              <a:t>一</a:t>
            </a:r>
            <a:r>
              <a:rPr lang="zh-CN" altLang="en-US" dirty="0"/>
              <a:t>种基于混合存储的流式数据自适应持久化方法。(已经定稿，待审</a:t>
            </a:r>
            <a:r>
              <a:rPr lang="zh-CN" altLang="en-US" dirty="0" smtClean="0"/>
              <a:t>)</a:t>
            </a:r>
            <a:endParaRPr lang="en-US" altLang="zh-CN" dirty="0" smtClean="0"/>
          </a:p>
          <a:p>
            <a:endParaRPr lang="en-US" altLang="zh-CN" dirty="0"/>
          </a:p>
          <a:p>
            <a:r>
              <a:rPr lang="zh-CN" altLang="en-US" b="1" dirty="0" smtClean="0"/>
              <a:t>• 华为项目</a:t>
            </a:r>
            <a:r>
              <a:rPr lang="en-US" altLang="zh-CN" b="1" dirty="0" smtClean="0"/>
              <a:t>2</a:t>
            </a:r>
            <a:r>
              <a:rPr lang="zh-CN" altLang="en-US" b="1" dirty="0" smtClean="0"/>
              <a:t>：流式图计算系统的研究（</a:t>
            </a:r>
            <a:r>
              <a:rPr lang="en-US" altLang="zh-CN" b="1" dirty="0" smtClean="0"/>
              <a:t>2016.10-</a:t>
            </a:r>
            <a:r>
              <a:rPr lang="zh-CN" altLang="en-US" b="1" dirty="0" smtClean="0"/>
              <a:t>至今）</a:t>
            </a:r>
            <a:endParaRPr lang="en-US" altLang="zh-CN" b="1" dirty="0" smtClean="0"/>
          </a:p>
          <a:p>
            <a:r>
              <a:rPr lang="en-US" altLang="zh-CN" dirty="0"/>
              <a:t> </a:t>
            </a:r>
            <a:r>
              <a:rPr lang="en-US" altLang="zh-CN" dirty="0" smtClean="0"/>
              <a:t>       </a:t>
            </a:r>
            <a:r>
              <a:rPr lang="zh-CN" altLang="en-US" dirty="0" smtClean="0"/>
              <a:t>流式图计算系统的可行性研究、系统设计、系统实现。</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300696741"/>
      </p:ext>
    </p:extLst>
  </p:cSld>
  <p:clrMapOvr>
    <a:masterClrMapping/>
  </p:clrMapOvr>
  <mc:AlternateContent xmlns:mc="http://schemas.openxmlformats.org/markup-compatibility/2006" xmlns:p14="http://schemas.microsoft.com/office/powerpoint/2010/main">
    <mc:Choice Requires="p14">
      <p:transition spd="slow" p14:dur="2000" advTm="44929"/>
    </mc:Choice>
    <mc:Fallback xmlns="">
      <p:transition spd="slow" advTm="44929"/>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八、感谢</a:t>
            </a:r>
            <a:endParaRPr lang="zh-CN" altLang="en-US" sz="2100" dirty="0"/>
          </a:p>
        </p:txBody>
      </p:sp>
      <p:sp>
        <p:nvSpPr>
          <p:cNvPr id="21" name="文本框 20"/>
          <p:cNvSpPr txBox="1"/>
          <p:nvPr/>
        </p:nvSpPr>
        <p:spPr>
          <a:xfrm>
            <a:off x="2057399" y="2930190"/>
            <a:ext cx="5219700" cy="1569660"/>
          </a:xfrm>
          <a:prstGeom prst="rect">
            <a:avLst/>
          </a:prstGeom>
          <a:noFill/>
        </p:spPr>
        <p:txBody>
          <a:bodyPr wrap="square" rtlCol="0">
            <a:spAutoFit/>
          </a:bodyPr>
          <a:lstStyle/>
          <a:p>
            <a:pPr algn="ctr"/>
            <a:r>
              <a:rPr lang="zh-CN" altLang="en-US" sz="2400" b="1" dirty="0"/>
              <a:t>特别感谢 </a:t>
            </a:r>
            <a:endParaRPr lang="en-US" altLang="zh-CN" sz="2400" b="1" dirty="0"/>
          </a:p>
          <a:p>
            <a:pPr algn="ctr"/>
            <a:r>
              <a:rPr lang="zh-CN" altLang="en-US" sz="2400" b="1" dirty="0" smtClean="0"/>
              <a:t>王伟</a:t>
            </a:r>
            <a:r>
              <a:rPr lang="zh-CN" altLang="en-US" sz="2400" dirty="0" smtClean="0"/>
              <a:t>、</a:t>
            </a:r>
            <a:r>
              <a:rPr lang="zh-CN" altLang="en-US" sz="2400" b="1" dirty="0"/>
              <a:t>许利杰</a:t>
            </a:r>
            <a:r>
              <a:rPr lang="zh-CN" altLang="en-US" sz="2400" dirty="0"/>
              <a:t>老师</a:t>
            </a:r>
            <a:endParaRPr lang="en-US" altLang="zh-CN" sz="2400" dirty="0"/>
          </a:p>
          <a:p>
            <a:pPr algn="ctr"/>
            <a:r>
              <a:rPr lang="zh-CN" altLang="en-US" sz="2400" b="1" dirty="0"/>
              <a:t>同组</a:t>
            </a:r>
            <a:r>
              <a:rPr lang="zh-CN" altLang="en-US" sz="2400" dirty="0"/>
              <a:t>师兄师弟</a:t>
            </a:r>
            <a:r>
              <a:rPr lang="zh-CN" altLang="en-US" sz="2400" dirty="0" smtClean="0"/>
              <a:t>师妹们</a:t>
            </a:r>
            <a:endParaRPr lang="en-US" altLang="zh-CN" sz="2400" dirty="0" smtClean="0"/>
          </a:p>
          <a:p>
            <a:pPr algn="ctr"/>
            <a:r>
              <a:rPr lang="zh-CN" altLang="en-US" sz="2400" b="1" dirty="0" smtClean="0"/>
              <a:t>实验室</a:t>
            </a:r>
            <a:r>
              <a:rPr lang="zh-CN" altLang="en-US" sz="2400" dirty="0" smtClean="0"/>
              <a:t>所有的老师同学们</a:t>
            </a:r>
            <a:endParaRPr lang="en-US" altLang="zh-CN" sz="2400" dirty="0"/>
          </a:p>
        </p:txBody>
      </p:sp>
    </p:spTree>
    <p:extLst>
      <p:ext uri="{BB962C8B-B14F-4D97-AF65-F5344CB8AC3E}">
        <p14:creationId xmlns:p14="http://schemas.microsoft.com/office/powerpoint/2010/main" val="2306929401"/>
      </p:ext>
    </p:extLst>
  </p:cSld>
  <p:clrMapOvr>
    <a:masterClrMapping/>
  </p:clrMapOvr>
  <mc:AlternateContent xmlns:mc="http://schemas.openxmlformats.org/markup-compatibility/2006" xmlns:p14="http://schemas.microsoft.com/office/powerpoint/2010/main">
    <mc:Choice Requires="p14">
      <p:transition spd="slow" p14:dur="2000" advTm="44477"/>
    </mc:Choice>
    <mc:Fallback xmlns="">
      <p:transition spd="slow" advTm="44477"/>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圆角矩形标注 42"/>
          <p:cNvSpPr/>
          <p:nvPr/>
        </p:nvSpPr>
        <p:spPr>
          <a:xfrm>
            <a:off x="6598738" y="1381223"/>
            <a:ext cx="2279254" cy="698222"/>
          </a:xfrm>
          <a:prstGeom prst="wedgeRoundRectCallout">
            <a:avLst>
              <a:gd name="adj1" fmla="val -68363"/>
              <a:gd name="adj2" fmla="val 63743"/>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350" dirty="0"/>
              <a:t>简单的增加一条边，系统却需要在整个数据集上重跑一遍！</a:t>
            </a:r>
            <a:r>
              <a:rPr lang="zh-CN" altLang="en-US" sz="1350" b="1" dirty="0"/>
              <a:t>代价较大！</a:t>
            </a:r>
          </a:p>
        </p:txBody>
      </p:sp>
      <p:pic>
        <p:nvPicPr>
          <p:cNvPr id="44" name="图片 43"/>
          <p:cNvPicPr>
            <a:picLocks noChangeAspect="1"/>
          </p:cNvPicPr>
          <p:nvPr/>
        </p:nvPicPr>
        <p:blipFill>
          <a:blip r:embed="rId3"/>
          <a:stretch>
            <a:fillRect/>
          </a:stretch>
        </p:blipFill>
        <p:spPr>
          <a:xfrm>
            <a:off x="1409907" y="2102487"/>
            <a:ext cx="5992380" cy="4163624"/>
          </a:xfrm>
          <a:prstGeom prst="rect">
            <a:avLst/>
          </a:prstGeom>
        </p:spPr>
      </p:pic>
      <p:sp>
        <p:nvSpPr>
          <p:cNvPr id="9" name="文本框 8"/>
          <p:cNvSpPr txBox="1"/>
          <p:nvPr/>
        </p:nvSpPr>
        <p:spPr>
          <a:xfrm>
            <a:off x="471029" y="1618598"/>
            <a:ext cx="6623454" cy="415498"/>
          </a:xfrm>
          <a:prstGeom prst="rect">
            <a:avLst/>
          </a:prstGeom>
          <a:noFill/>
        </p:spPr>
        <p:txBody>
          <a:bodyPr wrap="square" rtlCol="0">
            <a:spAutoFit/>
          </a:bodyPr>
          <a:lstStyle/>
          <a:p>
            <a:r>
              <a:rPr lang="zh-CN" altLang="en-US" sz="2100" dirty="0"/>
              <a:t>批处理模型</a:t>
            </a:r>
            <a:r>
              <a:rPr lang="zh-CN" altLang="en-US" sz="2100" dirty="0" smtClean="0"/>
              <a:t>：解决</a:t>
            </a:r>
            <a:r>
              <a:rPr lang="zh-CN" altLang="en-US" sz="2100" dirty="0"/>
              <a:t>静态图计算</a:t>
            </a:r>
            <a:r>
              <a:rPr lang="zh-CN" altLang="en-US" sz="2100" dirty="0" smtClean="0"/>
              <a:t>问题，适合离线计算</a:t>
            </a:r>
            <a:endParaRPr lang="zh-CN" altLang="en-US" sz="2100" dirty="0"/>
          </a:p>
        </p:txBody>
      </p:sp>
      <p:sp>
        <p:nvSpPr>
          <p:cNvPr id="10" name="标题 1"/>
          <p:cNvSpPr txBox="1">
            <a:spLocks/>
          </p:cNvSpPr>
          <p:nvPr/>
        </p:nvSpPr>
        <p:spPr>
          <a:xfrm>
            <a:off x="0" y="839342"/>
            <a:ext cx="7886700" cy="64932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300" dirty="0" smtClean="0"/>
              <a:t>一、</a:t>
            </a:r>
            <a:r>
              <a:rPr lang="zh-CN" altLang="en-US" sz="3600" dirty="0"/>
              <a:t>研究背景与相关工作</a:t>
            </a:r>
            <a:r>
              <a:rPr lang="en-US" altLang="zh-CN" sz="3300" dirty="0" smtClean="0"/>
              <a:t>-</a:t>
            </a:r>
            <a:r>
              <a:rPr lang="zh-CN" altLang="en-US" sz="2100" dirty="0" smtClean="0"/>
              <a:t>批处理模型</a:t>
            </a:r>
            <a:endParaRPr lang="zh-CN" altLang="en-US" sz="2100" dirty="0"/>
          </a:p>
        </p:txBody>
      </p:sp>
    </p:spTree>
    <p:extLst>
      <p:ext uri="{BB962C8B-B14F-4D97-AF65-F5344CB8AC3E}">
        <p14:creationId xmlns:p14="http://schemas.microsoft.com/office/powerpoint/2010/main" val="995512654"/>
      </p:ext>
    </p:extLst>
  </p:cSld>
  <p:clrMapOvr>
    <a:masterClrMapping/>
  </p:clrMapOvr>
  <mc:AlternateContent xmlns:mc="http://schemas.openxmlformats.org/markup-compatibility/2006" xmlns:p14="http://schemas.microsoft.com/office/powerpoint/2010/main">
    <mc:Choice Requires="p14">
      <p:transition spd="slow" p14:dur="2000" advTm="32740"/>
    </mc:Choice>
    <mc:Fallback xmlns="">
      <p:transition spd="slow" advTm="3274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一</a:t>
            </a:r>
            <a:r>
              <a:rPr lang="zh-CN" altLang="en-US" dirty="0"/>
              <a:t>、研究背景与相关工作</a:t>
            </a:r>
            <a:r>
              <a:rPr lang="en-US" altLang="zh-CN" dirty="0" smtClean="0"/>
              <a:t>-</a:t>
            </a:r>
            <a:r>
              <a:rPr lang="zh-CN" altLang="en-US" sz="2100" dirty="0"/>
              <a:t>流处理模型</a:t>
            </a:r>
          </a:p>
        </p:txBody>
      </p:sp>
      <p:pic>
        <p:nvPicPr>
          <p:cNvPr id="15" name="图片 14"/>
          <p:cNvPicPr>
            <a:picLocks noChangeAspect="1"/>
          </p:cNvPicPr>
          <p:nvPr/>
        </p:nvPicPr>
        <p:blipFill>
          <a:blip r:embed="rId3"/>
          <a:stretch>
            <a:fillRect/>
          </a:stretch>
        </p:blipFill>
        <p:spPr>
          <a:xfrm>
            <a:off x="286248" y="3012405"/>
            <a:ext cx="8588096" cy="1859633"/>
          </a:xfrm>
          <a:prstGeom prst="rect">
            <a:avLst/>
          </a:prstGeom>
        </p:spPr>
      </p:pic>
      <p:sp>
        <p:nvSpPr>
          <p:cNvPr id="20" name="圆角矩形标注 19"/>
          <p:cNvSpPr/>
          <p:nvPr/>
        </p:nvSpPr>
        <p:spPr>
          <a:xfrm>
            <a:off x="828217" y="2197384"/>
            <a:ext cx="2072146" cy="628650"/>
          </a:xfrm>
          <a:prstGeom prst="wedgeRoundRectCallout">
            <a:avLst>
              <a:gd name="adj1" fmla="val -27728"/>
              <a:gd name="adj2" fmla="val 82955"/>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a:t>
            </a:r>
            <a:r>
              <a:rPr lang="en-US" altLang="zh-CN" sz="1350" dirty="0"/>
              <a:t>+</a:t>
            </a:r>
            <a:r>
              <a:rPr lang="zh-CN" altLang="en-US" sz="1350" dirty="0"/>
              <a:t>”表示“添加”</a:t>
            </a:r>
            <a:endParaRPr lang="en-US" altLang="zh-CN" sz="1350" dirty="0"/>
          </a:p>
          <a:p>
            <a:pPr algn="ctr"/>
            <a:r>
              <a:rPr lang="zh-CN" altLang="en-US" sz="1350" dirty="0"/>
              <a:t>（</a:t>
            </a:r>
            <a:r>
              <a:rPr lang="en-US" altLang="zh-CN" sz="1350" dirty="0"/>
              <a:t>a, b</a:t>
            </a:r>
            <a:r>
              <a:rPr lang="zh-CN" altLang="en-US" sz="1350" dirty="0"/>
              <a:t>）表示边（</a:t>
            </a:r>
            <a:r>
              <a:rPr lang="en-US" altLang="zh-CN" sz="1350" dirty="0"/>
              <a:t>a, b</a:t>
            </a:r>
            <a:r>
              <a:rPr lang="zh-CN" altLang="en-US" sz="1350" dirty="0"/>
              <a:t>）</a:t>
            </a:r>
          </a:p>
        </p:txBody>
      </p:sp>
      <p:sp>
        <p:nvSpPr>
          <p:cNvPr id="24" name="圆角矩形标注 23"/>
          <p:cNvSpPr/>
          <p:nvPr/>
        </p:nvSpPr>
        <p:spPr>
          <a:xfrm>
            <a:off x="6386055" y="2197384"/>
            <a:ext cx="2072146" cy="628650"/>
          </a:xfrm>
          <a:prstGeom prst="wedgeRoundRectCallout">
            <a:avLst>
              <a:gd name="adj1" fmla="val -18764"/>
              <a:gd name="adj2" fmla="val 78409"/>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a:t>
            </a:r>
            <a:r>
              <a:rPr lang="en-US" altLang="zh-CN" sz="1350" dirty="0"/>
              <a:t>-</a:t>
            </a:r>
            <a:r>
              <a:rPr lang="zh-CN" altLang="en-US" sz="1350" dirty="0"/>
              <a:t>”表示“删除”</a:t>
            </a:r>
            <a:endParaRPr lang="en-US" altLang="zh-CN" sz="1350" dirty="0"/>
          </a:p>
          <a:p>
            <a:pPr algn="ctr"/>
            <a:r>
              <a:rPr lang="zh-CN" altLang="en-US" sz="1350" dirty="0"/>
              <a:t>（</a:t>
            </a:r>
            <a:r>
              <a:rPr lang="en-US" altLang="zh-CN" sz="1350" dirty="0"/>
              <a:t>a, b</a:t>
            </a:r>
            <a:r>
              <a:rPr lang="zh-CN" altLang="en-US" sz="1350" dirty="0"/>
              <a:t>）表示边（</a:t>
            </a:r>
            <a:r>
              <a:rPr lang="en-US" altLang="zh-CN" sz="1350" dirty="0"/>
              <a:t>a, b</a:t>
            </a:r>
            <a:r>
              <a:rPr lang="zh-CN" altLang="en-US" sz="1350" dirty="0"/>
              <a:t>）</a:t>
            </a:r>
          </a:p>
        </p:txBody>
      </p:sp>
      <p:sp>
        <p:nvSpPr>
          <p:cNvPr id="21" name="文本框 20"/>
          <p:cNvSpPr txBox="1"/>
          <p:nvPr/>
        </p:nvSpPr>
        <p:spPr>
          <a:xfrm>
            <a:off x="286248" y="5342515"/>
            <a:ext cx="8314828" cy="553998"/>
          </a:xfrm>
          <a:prstGeom prst="rect">
            <a:avLst/>
          </a:prstGeom>
          <a:noFill/>
        </p:spPr>
        <p:txBody>
          <a:bodyPr wrap="square" rtlCol="0">
            <a:spAutoFit/>
          </a:bodyPr>
          <a:lstStyle/>
          <a:p>
            <a:r>
              <a:rPr lang="zh-CN" altLang="en-US" sz="1500" dirty="0"/>
              <a:t>注：如果一个流中，只有添加模式，没有删除模式，则这样的流称之为</a:t>
            </a:r>
            <a:r>
              <a:rPr lang="en-US" altLang="zh-CN" sz="1500" dirty="0"/>
              <a:t>Cash Register Model </a:t>
            </a:r>
            <a:r>
              <a:rPr lang="zh-CN" altLang="en-US" sz="1500" dirty="0"/>
              <a:t>；如果一个流中即有添加模式，也有删除模式，则这样的流称之为</a:t>
            </a:r>
            <a:r>
              <a:rPr lang="en-US" altLang="zh-CN" sz="1500" dirty="0"/>
              <a:t>Turnstile Model </a:t>
            </a:r>
            <a:r>
              <a:rPr lang="zh-CN" altLang="en-US" sz="1500" dirty="0"/>
              <a:t>。</a:t>
            </a:r>
          </a:p>
        </p:txBody>
      </p:sp>
      <p:sp>
        <p:nvSpPr>
          <p:cNvPr id="22" name="文本框 21"/>
          <p:cNvSpPr txBox="1"/>
          <p:nvPr/>
        </p:nvSpPr>
        <p:spPr>
          <a:xfrm>
            <a:off x="3078957" y="2140945"/>
            <a:ext cx="3128504" cy="646331"/>
          </a:xfrm>
          <a:prstGeom prst="rect">
            <a:avLst/>
          </a:prstGeom>
          <a:noFill/>
        </p:spPr>
        <p:txBody>
          <a:bodyPr wrap="square" rtlCol="0">
            <a:spAutoFit/>
          </a:bodyPr>
          <a:lstStyle/>
          <a:p>
            <a:pPr algn="ctr"/>
            <a:r>
              <a:rPr lang="zh-CN" altLang="en-US" b="1" dirty="0"/>
              <a:t>连续不断的边流</a:t>
            </a:r>
            <a:endParaRPr lang="en-US" altLang="zh-CN" b="1" dirty="0"/>
          </a:p>
          <a:p>
            <a:pPr algn="ctr"/>
            <a:r>
              <a:rPr lang="zh-CN" altLang="en-US" b="1" dirty="0"/>
              <a:t>构成了动态变化的图</a:t>
            </a:r>
          </a:p>
        </p:txBody>
      </p:sp>
      <p:sp>
        <p:nvSpPr>
          <p:cNvPr id="9" name="文本框 8"/>
          <p:cNvSpPr txBox="1"/>
          <p:nvPr/>
        </p:nvSpPr>
        <p:spPr>
          <a:xfrm>
            <a:off x="471029" y="1618598"/>
            <a:ext cx="6127709" cy="415498"/>
          </a:xfrm>
          <a:prstGeom prst="rect">
            <a:avLst/>
          </a:prstGeom>
          <a:noFill/>
        </p:spPr>
        <p:txBody>
          <a:bodyPr wrap="square" rtlCol="0">
            <a:spAutoFit/>
          </a:bodyPr>
          <a:lstStyle/>
          <a:p>
            <a:r>
              <a:rPr lang="zh-CN" altLang="en-US" sz="2100" dirty="0" smtClean="0"/>
              <a:t>流处理</a:t>
            </a:r>
            <a:r>
              <a:rPr lang="zh-CN" altLang="en-US" sz="2100" dirty="0"/>
              <a:t>模型</a:t>
            </a:r>
            <a:r>
              <a:rPr lang="zh-CN" altLang="en-US" sz="2100" dirty="0" smtClean="0"/>
              <a:t>：解决</a:t>
            </a:r>
            <a:r>
              <a:rPr lang="zh-CN" altLang="en-US" sz="2100" dirty="0"/>
              <a:t>动态图计算</a:t>
            </a:r>
            <a:r>
              <a:rPr lang="zh-CN" altLang="en-US" sz="2100" dirty="0" smtClean="0"/>
              <a:t>问题，适合在线分析</a:t>
            </a:r>
            <a:endParaRPr lang="zh-CN" altLang="en-US" sz="2100" dirty="0"/>
          </a:p>
        </p:txBody>
      </p:sp>
    </p:spTree>
    <p:extLst>
      <p:ext uri="{BB962C8B-B14F-4D97-AF65-F5344CB8AC3E}">
        <p14:creationId xmlns:p14="http://schemas.microsoft.com/office/powerpoint/2010/main" val="2280368687"/>
      </p:ext>
    </p:extLst>
  </p:cSld>
  <p:clrMapOvr>
    <a:masterClrMapping/>
  </p:clrMapOvr>
  <mc:AlternateContent xmlns:mc="http://schemas.openxmlformats.org/markup-compatibility/2006" xmlns:p14="http://schemas.microsoft.com/office/powerpoint/2010/main">
    <mc:Choice Requires="p14">
      <p:transition spd="slow" p14:dur="2000" advTm="36993"/>
    </mc:Choice>
    <mc:Fallback xmlns="">
      <p:transition spd="slow" advTm="3699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一</a:t>
            </a:r>
            <a:r>
              <a:rPr lang="zh-CN" altLang="en-US" dirty="0"/>
              <a:t>、研究背景与相关工作</a:t>
            </a:r>
            <a:r>
              <a:rPr lang="en-US" altLang="zh-CN" dirty="0" smtClean="0"/>
              <a:t>-</a:t>
            </a:r>
            <a:r>
              <a:rPr lang="zh-CN" altLang="en-US" sz="2100" dirty="0"/>
              <a:t>流处理模型</a:t>
            </a:r>
          </a:p>
        </p:txBody>
      </p:sp>
      <p:grpSp>
        <p:nvGrpSpPr>
          <p:cNvPr id="13" name="组合 12"/>
          <p:cNvGrpSpPr/>
          <p:nvPr/>
        </p:nvGrpSpPr>
        <p:grpSpPr>
          <a:xfrm>
            <a:off x="642938" y="2414588"/>
            <a:ext cx="7800975" cy="2832446"/>
            <a:chOff x="3158483" y="3494882"/>
            <a:chExt cx="7571401" cy="2558037"/>
          </a:xfrm>
        </p:grpSpPr>
        <p:grpSp>
          <p:nvGrpSpPr>
            <p:cNvPr id="7" name="组合 6"/>
            <p:cNvGrpSpPr/>
            <p:nvPr/>
          </p:nvGrpSpPr>
          <p:grpSpPr>
            <a:xfrm>
              <a:off x="3158483" y="3517890"/>
              <a:ext cx="3161952" cy="2535029"/>
              <a:chOff x="2922410" y="3563122"/>
              <a:chExt cx="3161952" cy="2535029"/>
            </a:xfrm>
          </p:grpSpPr>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4080" t="17313" r="6667" b="3483"/>
              <a:stretch/>
            </p:blipFill>
            <p:spPr>
              <a:xfrm>
                <a:off x="2922410" y="3993707"/>
                <a:ext cx="3161952" cy="2104444"/>
              </a:xfrm>
              <a:prstGeom prst="rect">
                <a:avLst/>
              </a:prstGeom>
            </p:spPr>
          </p:pic>
          <p:sp>
            <p:nvSpPr>
              <p:cNvPr id="6" name="矩形 5"/>
              <p:cNvSpPr/>
              <p:nvPr/>
            </p:nvSpPr>
            <p:spPr>
              <a:xfrm>
                <a:off x="3739241" y="3563122"/>
                <a:ext cx="1478349" cy="271010"/>
              </a:xfrm>
              <a:prstGeom prst="rect">
                <a:avLst/>
              </a:prstGeom>
            </p:spPr>
            <p:txBody>
              <a:bodyPr wrap="none">
                <a:spAutoFit/>
              </a:bodyPr>
              <a:lstStyle/>
              <a:p>
                <a:r>
                  <a:rPr lang="zh-CN" altLang="en-US" sz="1350" dirty="0"/>
                  <a:t>采样（</a:t>
                </a:r>
                <a:r>
                  <a:rPr lang="en-US" altLang="zh-CN" sz="1350" dirty="0"/>
                  <a:t>Sampling</a:t>
                </a:r>
                <a:r>
                  <a:rPr lang="zh-CN" altLang="en-US" sz="1350" dirty="0"/>
                  <a:t>）</a:t>
                </a:r>
              </a:p>
            </p:txBody>
          </p:sp>
        </p:grpSp>
        <p:grpSp>
          <p:nvGrpSpPr>
            <p:cNvPr id="8" name="组合 7"/>
            <p:cNvGrpSpPr/>
            <p:nvPr/>
          </p:nvGrpSpPr>
          <p:grpSpPr>
            <a:xfrm>
              <a:off x="6636057" y="3494882"/>
              <a:ext cx="4093827" cy="2558037"/>
              <a:chOff x="6930828" y="3494882"/>
              <a:chExt cx="4093827" cy="2558037"/>
            </a:xfrm>
          </p:grpSpPr>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0828" y="3948475"/>
                <a:ext cx="4093827" cy="2104444"/>
              </a:xfrm>
              <a:prstGeom prst="rect">
                <a:avLst/>
              </a:prstGeom>
            </p:spPr>
          </p:pic>
          <p:sp>
            <p:nvSpPr>
              <p:cNvPr id="14" name="文本框 13"/>
              <p:cNvSpPr txBox="1"/>
              <p:nvPr/>
            </p:nvSpPr>
            <p:spPr>
              <a:xfrm>
                <a:off x="7938038" y="3494882"/>
                <a:ext cx="2548398" cy="271010"/>
              </a:xfrm>
              <a:prstGeom prst="rect">
                <a:avLst/>
              </a:prstGeom>
              <a:noFill/>
            </p:spPr>
            <p:txBody>
              <a:bodyPr wrap="square" rtlCol="0">
                <a:spAutoFit/>
              </a:bodyPr>
              <a:lstStyle/>
              <a:p>
                <a:r>
                  <a:rPr lang="zh-CN" altLang="en-US" sz="1350" dirty="0"/>
                  <a:t>概要（</a:t>
                </a:r>
                <a:r>
                  <a:rPr lang="en-US" altLang="zh-CN" sz="1350" dirty="0"/>
                  <a:t>summarization</a:t>
                </a:r>
                <a:r>
                  <a:rPr lang="zh-CN" altLang="en-US" sz="1350" dirty="0"/>
                  <a:t>）</a:t>
                </a:r>
                <a:endParaRPr lang="zh-CN" altLang="en-US" sz="2400" dirty="0"/>
              </a:p>
            </p:txBody>
          </p:sp>
        </p:grpSp>
      </p:grpSp>
      <p:sp>
        <p:nvSpPr>
          <p:cNvPr id="32" name="文本框 31"/>
          <p:cNvSpPr txBox="1"/>
          <p:nvPr/>
        </p:nvSpPr>
        <p:spPr>
          <a:xfrm>
            <a:off x="471030" y="1618598"/>
            <a:ext cx="4359730" cy="415498"/>
          </a:xfrm>
          <a:prstGeom prst="rect">
            <a:avLst/>
          </a:prstGeom>
          <a:noFill/>
        </p:spPr>
        <p:txBody>
          <a:bodyPr wrap="square" rtlCol="0">
            <a:spAutoFit/>
          </a:bodyPr>
          <a:lstStyle/>
          <a:p>
            <a:r>
              <a:rPr lang="zh-CN" altLang="en-US" sz="2100" dirty="0"/>
              <a:t>流处理模型：解决动态图计算问题</a:t>
            </a:r>
          </a:p>
        </p:txBody>
      </p:sp>
      <p:sp>
        <p:nvSpPr>
          <p:cNvPr id="3" name="圆角矩形标注 2"/>
          <p:cNvSpPr/>
          <p:nvPr/>
        </p:nvSpPr>
        <p:spPr>
          <a:xfrm>
            <a:off x="5159372" y="1283755"/>
            <a:ext cx="3824972" cy="928688"/>
          </a:xfrm>
          <a:prstGeom prst="wedgeRoundRectCallout">
            <a:avLst>
              <a:gd name="adj1" fmla="val -56465"/>
              <a:gd name="adj2" fmla="val 8250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zh-CN" altLang="en-US" sz="1350" dirty="0"/>
              <a:t>采样和概要都是采用估计的算法，将原来的大数据量的流图转换为一个小图，后续的所有操作都在小图上进行，</a:t>
            </a:r>
            <a:r>
              <a:rPr lang="zh-CN" altLang="en-US" sz="1350" b="1" dirty="0"/>
              <a:t>处理结果</a:t>
            </a:r>
            <a:r>
              <a:rPr lang="zh-CN" altLang="en-US" sz="1350" b="1" dirty="0" smtClean="0"/>
              <a:t>不准确</a:t>
            </a:r>
            <a:r>
              <a:rPr lang="zh-CN" altLang="en-US" sz="1350" dirty="0"/>
              <a:t>！</a:t>
            </a:r>
          </a:p>
        </p:txBody>
      </p:sp>
    </p:spTree>
    <p:custDataLst>
      <p:tags r:id="rId1"/>
    </p:custDataLst>
    <p:extLst>
      <p:ext uri="{BB962C8B-B14F-4D97-AF65-F5344CB8AC3E}">
        <p14:creationId xmlns:p14="http://schemas.microsoft.com/office/powerpoint/2010/main" val="2097617114"/>
      </p:ext>
    </p:extLst>
  </p:cSld>
  <p:clrMapOvr>
    <a:masterClrMapping/>
  </p:clrMapOvr>
  <mc:AlternateContent xmlns:mc="http://schemas.openxmlformats.org/markup-compatibility/2006" xmlns:p14="http://schemas.microsoft.com/office/powerpoint/2010/main">
    <mc:Choice Requires="p14">
      <p:transition spd="slow" p14:dur="2000" advTm="49846"/>
    </mc:Choice>
    <mc:Fallback xmlns="">
      <p:transition spd="slow" advTm="498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二</a:t>
            </a:r>
            <a:r>
              <a:rPr lang="zh-CN" altLang="en-US" dirty="0" smtClean="0"/>
              <a:t>、研究</a:t>
            </a:r>
            <a:r>
              <a:rPr lang="zh-CN" altLang="en-US" dirty="0"/>
              <a:t>目标</a:t>
            </a:r>
            <a:endParaRPr lang="zh-CN" altLang="en-US" sz="2100" dirty="0"/>
          </a:p>
        </p:txBody>
      </p:sp>
      <p:sp>
        <p:nvSpPr>
          <p:cNvPr id="5" name="文本框 4"/>
          <p:cNvSpPr txBox="1"/>
          <p:nvPr/>
        </p:nvSpPr>
        <p:spPr>
          <a:xfrm>
            <a:off x="1921669" y="1898296"/>
            <a:ext cx="5386388" cy="415498"/>
          </a:xfrm>
          <a:prstGeom prst="rect">
            <a:avLst/>
          </a:prstGeom>
          <a:noFill/>
        </p:spPr>
        <p:txBody>
          <a:bodyPr wrap="square" rtlCol="0">
            <a:spAutoFit/>
          </a:bodyPr>
          <a:lstStyle/>
          <a:p>
            <a:r>
              <a:rPr lang="zh-CN" altLang="en-US" sz="2100" dirty="0"/>
              <a:t>建立</a:t>
            </a:r>
            <a:r>
              <a:rPr lang="zh-CN" altLang="en-US" sz="2100" dirty="0" smtClean="0"/>
              <a:t>面向流式</a:t>
            </a:r>
            <a:r>
              <a:rPr lang="zh-CN" altLang="en-US" sz="2100" dirty="0"/>
              <a:t>图数据的增量图计算模型</a:t>
            </a:r>
          </a:p>
        </p:txBody>
      </p:sp>
      <p:sp>
        <p:nvSpPr>
          <p:cNvPr id="6" name="文本框 5"/>
          <p:cNvSpPr txBox="1"/>
          <p:nvPr/>
        </p:nvSpPr>
        <p:spPr>
          <a:xfrm>
            <a:off x="442913" y="2700338"/>
            <a:ext cx="2828925" cy="1200329"/>
          </a:xfrm>
          <a:prstGeom prst="rect">
            <a:avLst/>
          </a:prstGeom>
          <a:noFill/>
        </p:spPr>
        <p:txBody>
          <a:bodyPr wrap="square" rtlCol="0">
            <a:spAutoFit/>
          </a:bodyPr>
          <a:lstStyle/>
          <a:p>
            <a:r>
              <a:rPr lang="zh-CN" altLang="en-US" dirty="0"/>
              <a:t>相比批处理模型：</a:t>
            </a:r>
            <a:endParaRPr lang="en-US" altLang="zh-CN" dirty="0"/>
          </a:p>
          <a:p>
            <a:r>
              <a:rPr lang="en-US" altLang="zh-CN" dirty="0"/>
              <a:t>        </a:t>
            </a:r>
            <a:r>
              <a:rPr lang="zh-CN" altLang="en-US" dirty="0"/>
              <a:t>该模型根据增量数据进行增量计算而不需要在全局重算一遍</a:t>
            </a:r>
            <a:r>
              <a:rPr lang="zh-CN" altLang="en-US" dirty="0" smtClean="0"/>
              <a:t>，</a:t>
            </a:r>
            <a:r>
              <a:rPr lang="zh-CN" altLang="en-US" b="1" dirty="0" smtClean="0"/>
              <a:t>实时性强</a:t>
            </a:r>
            <a:r>
              <a:rPr lang="zh-CN" altLang="en-US" dirty="0" smtClean="0"/>
              <a:t>。</a:t>
            </a:r>
            <a:endParaRPr lang="zh-CN" altLang="en-US" dirty="0"/>
          </a:p>
        </p:txBody>
      </p:sp>
      <p:sp>
        <p:nvSpPr>
          <p:cNvPr id="23" name="文本框 22"/>
          <p:cNvSpPr txBox="1"/>
          <p:nvPr/>
        </p:nvSpPr>
        <p:spPr>
          <a:xfrm>
            <a:off x="5057775" y="2700338"/>
            <a:ext cx="2828925" cy="1200329"/>
          </a:xfrm>
          <a:prstGeom prst="rect">
            <a:avLst/>
          </a:prstGeom>
          <a:noFill/>
        </p:spPr>
        <p:txBody>
          <a:bodyPr wrap="square" rtlCol="0">
            <a:spAutoFit/>
          </a:bodyPr>
          <a:lstStyle/>
          <a:p>
            <a:r>
              <a:rPr lang="zh-CN" altLang="en-US" dirty="0"/>
              <a:t>相比流处理模型：</a:t>
            </a:r>
            <a:endParaRPr lang="en-US" altLang="zh-CN" dirty="0"/>
          </a:p>
          <a:p>
            <a:r>
              <a:rPr lang="en-US" altLang="zh-CN" dirty="0"/>
              <a:t>        </a:t>
            </a:r>
            <a:r>
              <a:rPr lang="zh-CN" altLang="en-US" dirty="0"/>
              <a:t>该模型建立统一的处理方案，采用精确计算的方式</a:t>
            </a:r>
            <a:r>
              <a:rPr lang="zh-CN" altLang="en-US" dirty="0" smtClean="0"/>
              <a:t>，</a:t>
            </a:r>
            <a:r>
              <a:rPr lang="zh-CN" altLang="en-US" b="1" dirty="0" smtClean="0"/>
              <a:t>结果准确</a:t>
            </a:r>
            <a:r>
              <a:rPr lang="zh-CN" altLang="en-US" dirty="0" smtClean="0"/>
              <a:t>。</a:t>
            </a:r>
            <a:endParaRPr lang="zh-CN" altLang="en-US" dirty="0"/>
          </a:p>
        </p:txBody>
      </p:sp>
      <p:cxnSp>
        <p:nvCxnSpPr>
          <p:cNvPr id="8" name="直接连接符 7"/>
          <p:cNvCxnSpPr>
            <a:endCxn id="6" idx="0"/>
          </p:cNvCxnSpPr>
          <p:nvPr/>
        </p:nvCxnSpPr>
        <p:spPr>
          <a:xfrm flipH="1">
            <a:off x="1857376" y="2290710"/>
            <a:ext cx="2314575" cy="409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endCxn id="23" idx="0"/>
          </p:cNvCxnSpPr>
          <p:nvPr/>
        </p:nvCxnSpPr>
        <p:spPr>
          <a:xfrm>
            <a:off x="4686301" y="2290710"/>
            <a:ext cx="1785937" cy="4096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346355"/>
      </p:ext>
    </p:extLst>
  </p:cSld>
  <p:clrMapOvr>
    <a:masterClrMapping/>
  </p:clrMapOvr>
  <mc:AlternateContent xmlns:mc="http://schemas.openxmlformats.org/markup-compatibility/2006" xmlns:p14="http://schemas.microsoft.com/office/powerpoint/2010/main">
    <mc:Choice Requires="p14">
      <p:transition spd="slow" p14:dur="2000" advTm="32351"/>
    </mc:Choice>
    <mc:Fallback xmlns="">
      <p:transition spd="slow" advTm="3235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二</a:t>
            </a:r>
            <a:r>
              <a:rPr lang="zh-CN" altLang="en-US" dirty="0" smtClean="0"/>
              <a:t>、研究目标</a:t>
            </a:r>
            <a:endParaRPr lang="zh-CN" altLang="en-US" sz="2100" dirty="0"/>
          </a:p>
        </p:txBody>
      </p:sp>
      <p:sp>
        <p:nvSpPr>
          <p:cNvPr id="20" name="文本框 19"/>
          <p:cNvSpPr txBox="1"/>
          <p:nvPr/>
        </p:nvSpPr>
        <p:spPr>
          <a:xfrm>
            <a:off x="1485900" y="1612545"/>
            <a:ext cx="6129338" cy="415498"/>
          </a:xfrm>
          <a:prstGeom prst="rect">
            <a:avLst/>
          </a:prstGeom>
          <a:noFill/>
        </p:spPr>
        <p:txBody>
          <a:bodyPr wrap="square" rtlCol="0">
            <a:spAutoFit/>
          </a:bodyPr>
          <a:lstStyle/>
          <a:p>
            <a:r>
              <a:rPr lang="zh-CN" altLang="en-US" sz="2100" dirty="0"/>
              <a:t>目标：建立</a:t>
            </a:r>
            <a:r>
              <a:rPr lang="zh-CN" altLang="en-US" sz="2100" dirty="0" smtClean="0"/>
              <a:t>面向流式</a:t>
            </a:r>
            <a:r>
              <a:rPr lang="zh-CN" altLang="en-US" sz="2100" dirty="0"/>
              <a:t>图数据的增量图计算模型</a:t>
            </a:r>
          </a:p>
        </p:txBody>
      </p:sp>
      <p:graphicFrame>
        <p:nvGraphicFramePr>
          <p:cNvPr id="22" name="图示 21"/>
          <p:cNvGraphicFramePr/>
          <p:nvPr>
            <p:extLst>
              <p:ext uri="{D42A27DB-BD31-4B8C-83A1-F6EECF244321}">
                <p14:modId xmlns:p14="http://schemas.microsoft.com/office/powerpoint/2010/main" val="4257375880"/>
              </p:ext>
            </p:extLst>
          </p:nvPr>
        </p:nvGraphicFramePr>
        <p:xfrm>
          <a:off x="1348468" y="2128837"/>
          <a:ext cx="6538232" cy="3643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9982587"/>
      </p:ext>
    </p:extLst>
  </p:cSld>
  <p:clrMapOvr>
    <a:masterClrMapping/>
  </p:clrMapOvr>
  <mc:AlternateContent xmlns:mc="http://schemas.openxmlformats.org/markup-compatibility/2006" xmlns:p14="http://schemas.microsoft.com/office/powerpoint/2010/main">
    <mc:Choice Requires="p14">
      <p:transition spd="slow" p14:dur="2000" advTm="42613"/>
    </mc:Choice>
    <mc:Fallback xmlns="">
      <p:transition spd="slow" advTm="42613"/>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1.9"/>
</p:tagLst>
</file>

<file path=ppt/tags/tag2.xml><?xml version="1.0" encoding="utf-8"?>
<p:tagLst xmlns:a="http://schemas.openxmlformats.org/drawingml/2006/main" xmlns:r="http://schemas.openxmlformats.org/officeDocument/2006/relationships" xmlns:p="http://schemas.openxmlformats.org/presentationml/2006/main">
  <p:tag name="TIMING" val="|34.2"/>
</p:tagLst>
</file>

<file path=ppt/tags/tag3.xml><?xml version="1.0" encoding="utf-8"?>
<p:tagLst xmlns:a="http://schemas.openxmlformats.org/drawingml/2006/main" xmlns:r="http://schemas.openxmlformats.org/officeDocument/2006/relationships" xmlns:p="http://schemas.openxmlformats.org/presentationml/2006/main">
  <p:tag name="TIMING" val="|30.3|9.6|2.3|2.8"/>
</p:tagLst>
</file>

<file path=ppt/tags/tag4.xml><?xml version="1.0" encoding="utf-8"?>
<p:tagLst xmlns:a="http://schemas.openxmlformats.org/drawingml/2006/main" xmlns:r="http://schemas.openxmlformats.org/officeDocument/2006/relationships" xmlns:p="http://schemas.openxmlformats.org/presentationml/2006/main">
  <p:tag name="TIMING" val="|11.8|2.9|10.2|0.9|1|0.6"/>
</p:tagLst>
</file>

<file path=ppt/tags/tag5.xml><?xml version="1.0" encoding="utf-8"?>
<p:tagLst xmlns:a="http://schemas.openxmlformats.org/drawingml/2006/main" xmlns:r="http://schemas.openxmlformats.org/officeDocument/2006/relationships" xmlns:p="http://schemas.openxmlformats.org/presentationml/2006/main">
  <p:tag name="TIMING" val="|1.5|2.4|1.1|0.6|0.5|0.6"/>
</p:tagLst>
</file>

<file path=ppt/tags/tag6.xml><?xml version="1.0" encoding="utf-8"?>
<p:tagLst xmlns:a="http://schemas.openxmlformats.org/drawingml/2006/main" xmlns:r="http://schemas.openxmlformats.org/officeDocument/2006/relationships" xmlns:p="http://schemas.openxmlformats.org/presentationml/2006/main">
  <p:tag name="TIMING" val="|0.6|0.6|1.8|1.5"/>
</p:tagLst>
</file>

<file path=ppt/tags/tag7.xml><?xml version="1.0" encoding="utf-8"?>
<p:tagLst xmlns:a="http://schemas.openxmlformats.org/drawingml/2006/main" xmlns:r="http://schemas.openxmlformats.org/officeDocument/2006/relationships" xmlns:p="http://schemas.openxmlformats.org/presentationml/2006/main">
  <p:tag name="TIMING" val="|59.1|17.8"/>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2041</TotalTime>
  <Words>6918</Words>
  <Application>Microsoft Office PowerPoint</Application>
  <PresentationFormat>全屏显示(4:3)</PresentationFormat>
  <Paragraphs>556</Paragraphs>
  <Slides>44</Slides>
  <Notes>39</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6" baseType="lpstr">
      <vt:lpstr>等线</vt:lpstr>
      <vt:lpstr>等线 Light</vt:lpstr>
      <vt:lpstr>黑体</vt:lpstr>
      <vt:lpstr>宋体</vt:lpstr>
      <vt:lpstr>Arial</vt:lpstr>
      <vt:lpstr>Calibri</vt:lpstr>
      <vt:lpstr>Calibri Light</vt:lpstr>
      <vt:lpstr>Cambria Math</vt:lpstr>
      <vt:lpstr>Times New Roman</vt:lpstr>
      <vt:lpstr>Wingdings</vt:lpstr>
      <vt:lpstr>Office 主题</vt:lpstr>
      <vt:lpstr>Visio</vt:lpstr>
      <vt:lpstr>流式图计算 系统的设计与实现</vt:lpstr>
      <vt:lpstr>纲要</vt:lpstr>
      <vt:lpstr>一、研究背景与相关工作-图计算框架</vt:lpstr>
      <vt:lpstr>PowerPoint 演示文稿</vt:lpstr>
      <vt:lpstr>PowerPoint 演示文稿</vt:lpstr>
      <vt:lpstr>一、研究背景与相关工作-流处理模型</vt:lpstr>
      <vt:lpstr>一、研究背景与相关工作-流处理模型</vt:lpstr>
      <vt:lpstr>二、研究目标</vt:lpstr>
      <vt:lpstr>二、研究目标</vt:lpstr>
      <vt:lpstr>三、模型与算法设计-特征分析</vt:lpstr>
      <vt:lpstr>三、模型与算法设计-特征分析</vt:lpstr>
      <vt:lpstr>三、模型与算法设计-特征分析</vt:lpstr>
      <vt:lpstr>三、模型与算法设计-特征分析</vt:lpstr>
      <vt:lpstr>三、模型与算法设计-特征分析</vt:lpstr>
      <vt:lpstr>三、模型与算法设计-特征总结</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三、模型与算法设计-算法设计</vt:lpstr>
      <vt:lpstr>三、模型与算法设计-算法设计</vt:lpstr>
      <vt:lpstr>三、模型与算法设计-算法设计</vt:lpstr>
      <vt:lpstr>三、模型与算法设计-算法设计</vt:lpstr>
      <vt:lpstr>四、系统设计与实现</vt:lpstr>
      <vt:lpstr>五、实验结果和演示</vt:lpstr>
      <vt:lpstr>五、实验结果和演示-正确性</vt:lpstr>
      <vt:lpstr>五、实验结果和演示-实时性</vt:lpstr>
      <vt:lpstr>五、实验结果和演示-实时性</vt:lpstr>
      <vt:lpstr>五、实验结果和演示-更新冲突概率</vt:lpstr>
      <vt:lpstr>五、实验结果和演示-扩展性</vt:lpstr>
      <vt:lpstr>六、总结和下一步工作</vt:lpstr>
      <vt:lpstr>七、科研经历</vt:lpstr>
      <vt:lpstr>八、感谢</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面向连续流式图计算 系统设计与实现</dc:title>
  <dc:creator>Shikai Duan</dc:creator>
  <cp:lastModifiedBy>Shikai Duan</cp:lastModifiedBy>
  <cp:revision>385</cp:revision>
  <dcterms:created xsi:type="dcterms:W3CDTF">2016-12-23T09:57:57Z</dcterms:created>
  <dcterms:modified xsi:type="dcterms:W3CDTF">2017-03-31T18:20:59Z</dcterms:modified>
</cp:coreProperties>
</file>