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90" r:id="rId4"/>
    <p:sldId id="259" r:id="rId5"/>
    <p:sldId id="291" r:id="rId6"/>
    <p:sldId id="292" r:id="rId7"/>
    <p:sldId id="260" r:id="rId8"/>
    <p:sldId id="262" r:id="rId9"/>
    <p:sldId id="263" r:id="rId10"/>
    <p:sldId id="296" r:id="rId11"/>
    <p:sldId id="297" r:id="rId12"/>
    <p:sldId id="298" r:id="rId13"/>
    <p:sldId id="299" r:id="rId14"/>
    <p:sldId id="295" r:id="rId15"/>
    <p:sldId id="305" r:id="rId16"/>
    <p:sldId id="304" r:id="rId17"/>
    <p:sldId id="268" r:id="rId18"/>
    <p:sldId id="269" r:id="rId19"/>
    <p:sldId id="271" r:id="rId20"/>
    <p:sldId id="272" r:id="rId21"/>
    <p:sldId id="302" r:id="rId22"/>
    <p:sldId id="273" r:id="rId23"/>
    <p:sldId id="276" r:id="rId24"/>
    <p:sldId id="274" r:id="rId25"/>
    <p:sldId id="278" r:id="rId26"/>
    <p:sldId id="306" r:id="rId27"/>
    <p:sldId id="307" r:id="rId28"/>
    <p:sldId id="279" r:id="rId29"/>
    <p:sldId id="280" r:id="rId30"/>
    <p:sldId id="281" r:id="rId31"/>
    <p:sldId id="282" r:id="rId32"/>
    <p:sldId id="301" r:id="rId33"/>
    <p:sldId id="286" r:id="rId34"/>
    <p:sldId id="289" r:id="rId35"/>
    <p:sldId id="309" r:id="rId36"/>
    <p:sldId id="310" r:id="rId37"/>
    <p:sldId id="311" r:id="rId38"/>
    <p:sldId id="312" r:id="rId39"/>
    <p:sldId id="287" r:id="rId40"/>
    <p:sldId id="303" r:id="rId41"/>
    <p:sldId id="288"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78339" autoAdjust="0"/>
  </p:normalViewPr>
  <p:slideViewPr>
    <p:cSldViewPr snapToGrid="0">
      <p:cViewPr varScale="1">
        <p:scale>
          <a:sx n="61" d="100"/>
          <a:sy n="61" d="100"/>
        </p:scale>
        <p:origin x="12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925644736"/>
        <c:axId val="925647648"/>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c:ext xmlns:c16="http://schemas.microsoft.com/office/drawing/2014/chart" uri="{C3380CC4-5D6E-409C-BE32-E72D297353CC}">
                    <c16:uniqueId val="{00000001-73D2-4FF1-805B-C4C99265676A}"/>
                  </c:ext>
                </c:extLst>
              </c15:ser>
            </c15:filteredLineSeries>
          </c:ext>
        </c:extLst>
      </c:lineChart>
      <c:catAx>
        <c:axId val="92564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7648"/>
        <c:crosses val="autoZero"/>
        <c:auto val="1"/>
        <c:lblAlgn val="ctr"/>
        <c:lblOffset val="100"/>
        <c:noMultiLvlLbl val="0"/>
      </c:catAx>
      <c:valAx>
        <c:axId val="9256476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1165990192"/>
        <c:axId val="116599102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c:ext xmlns:c16="http://schemas.microsoft.com/office/drawing/2014/chart" uri="{C3380CC4-5D6E-409C-BE32-E72D297353CC}">
                    <c16:uniqueId val="{00000001-F207-4D81-B182-EB639007C4B3}"/>
                  </c:ext>
                </c:extLst>
              </c15:ser>
            </c15:filteredLineSeries>
          </c:ext>
        </c:extLst>
      </c:lineChart>
      <c:catAx>
        <c:axId val="1165990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1024"/>
        <c:crosses val="autoZero"/>
        <c:auto val="1"/>
        <c:lblAlgn val="ctr"/>
        <c:lblOffset val="100"/>
        <c:noMultiLvlLbl val="0"/>
      </c:catAx>
      <c:valAx>
        <c:axId val="11659910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0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1184157440"/>
        <c:axId val="1184181568"/>
      </c:barChart>
      <c:catAx>
        <c:axId val="118415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81568"/>
        <c:crosses val="autoZero"/>
        <c:auto val="1"/>
        <c:lblAlgn val="ctr"/>
        <c:lblOffset val="100"/>
        <c:noMultiLvlLbl val="0"/>
      </c:catAx>
      <c:valAx>
        <c:axId val="1184181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5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c:numRef>
          </c:val>
          <c:extLs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083520416"/>
        <c:axId val="1083533728"/>
      </c:barChart>
      <c:catAx>
        <c:axId val="108352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33728"/>
        <c:crosses val="autoZero"/>
        <c:auto val="1"/>
        <c:lblAlgn val="ctr"/>
        <c:lblOffset val="100"/>
        <c:noMultiLvlLbl val="0"/>
      </c:catAx>
      <c:valAx>
        <c:axId val="108353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2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165960240"/>
        <c:axId val="1165962320"/>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c:ext xmlns:c16="http://schemas.microsoft.com/office/drawing/2014/chart" uri="{C3380CC4-5D6E-409C-BE32-E72D297353CC}">
                    <c16:uniqueId val="{00000001-DF07-4E8D-8155-E8062E9D893F}"/>
                  </c:ext>
                </c:extLst>
              </c15:ser>
            </c15:filteredLineSeries>
          </c:ext>
        </c:extLst>
      </c:lineChart>
      <c:catAx>
        <c:axId val="1165960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2320"/>
        <c:crosses val="autoZero"/>
        <c:auto val="1"/>
        <c:lblAlgn val="ctr"/>
        <c:lblOffset val="100"/>
        <c:noMultiLvlLbl val="0"/>
      </c:catAx>
      <c:valAx>
        <c:axId val="1165962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0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c:numRef>
          </c:val>
          <c:extLs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184136224"/>
        <c:axId val="1184138304"/>
      </c:barChart>
      <c:catAx>
        <c:axId val="118413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8304"/>
        <c:crosses val="autoZero"/>
        <c:auto val="1"/>
        <c:lblAlgn val="ctr"/>
        <c:lblOffset val="100"/>
        <c:noMultiLvlLbl val="0"/>
      </c:catAx>
      <c:valAx>
        <c:axId val="118413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6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2103945920"/>
        <c:axId val="2103945504"/>
      </c:barChart>
      <c:catAx>
        <c:axId val="2103945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504"/>
        <c:crosses val="autoZero"/>
        <c:auto val="1"/>
        <c:lblAlgn val="ctr"/>
        <c:lblOffset val="100"/>
        <c:noMultiLvlLbl val="0"/>
      </c:catAx>
      <c:valAx>
        <c:axId val="210394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972950576"/>
        <c:axId val="197294766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c:ext xmlns:c16="http://schemas.microsoft.com/office/drawing/2014/chart" uri="{C3380CC4-5D6E-409C-BE32-E72D297353CC}">
                    <c16:uniqueId val="{00000001-90CB-4F25-BB80-5C96D5F69C27}"/>
                  </c:ext>
                </c:extLst>
              </c15:ser>
            </c15:filteredLineSeries>
          </c:ext>
        </c:extLst>
      </c:lineChart>
      <c:catAx>
        <c:axId val="1972950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47664"/>
        <c:crosses val="autoZero"/>
        <c:auto val="1"/>
        <c:lblAlgn val="ctr"/>
        <c:lblOffset val="100"/>
        <c:noMultiLvlLbl val="0"/>
      </c:catAx>
      <c:valAx>
        <c:axId val="1972947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a:t>
          </a:r>
          <a:r>
            <a:rPr lang="zh-CN" altLang="en-US" dirty="0" smtClean="0"/>
            <a:t>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设计了面向</a:t>
          </a:r>
          <a:r>
            <a:rPr lang="zh-CN" altLang="en-US" dirty="0" smtClean="0"/>
            <a:t>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实现了基于</a:t>
          </a:r>
          <a:r>
            <a:rPr lang="zh-CN" altLang="en-US" dirty="0" smtClean="0"/>
            <a:t>该模型的系统</a:t>
          </a:r>
          <a:r>
            <a:rPr lang="en-US" altLang="zh-CN" dirty="0" smtClean="0"/>
            <a:t>GraphFlow</a:t>
          </a:r>
          <a:r>
            <a:rPr lang="zh-CN" altLang="en-US" dirty="0" smtClean="0"/>
            <a:t>和对应的流式图算法，并且采用真实</a:t>
          </a:r>
          <a:r>
            <a:rPr lang="zh-CN" altLang="en-US" dirty="0" smtClean="0"/>
            <a:t>数据对系统</a:t>
          </a:r>
          <a:r>
            <a:rPr lang="zh-CN" altLang="en-US" dirty="0" smtClean="0"/>
            <a:t>的实时</a:t>
          </a:r>
          <a:r>
            <a:rPr lang="zh-CN" altLang="en-US" dirty="0" smtClean="0"/>
            <a:t>性、准确性、更新冲突进行了测试。</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0EB0E07E-7D98-4033-8917-6E5E1A85C8BB}">
      <dgm:prSet phldrT="[文本]"/>
      <dgm:spPr/>
      <dgm:t>
        <a:bodyPr/>
        <a:lstStyle/>
        <a:p>
          <a:r>
            <a:rPr lang="zh-CN" altLang="en-US" dirty="0" smtClean="0"/>
            <a:t>在该模型的基础之上，</a:t>
          </a:r>
          <a:r>
            <a:rPr lang="zh-CN" altLang="en-US" dirty="0" smtClean="0"/>
            <a:t>设计了典型</a:t>
          </a:r>
          <a:r>
            <a:rPr lang="zh-CN" altLang="en-US" dirty="0" smtClean="0"/>
            <a:t>的流式图算法。</a:t>
          </a:r>
          <a:endParaRPr lang="zh-CN" altLang="en-US" dirty="0"/>
        </a:p>
      </dgm:t>
    </dgm:pt>
    <dgm:pt modelId="{FF6F9AB7-7AD8-448C-A0C3-66B2E58BCB13}" type="parTrans" cxnId="{296C9B26-EC53-4E8B-80FE-39429321E3B9}">
      <dgm:prSet/>
      <dgm:spPr/>
      <dgm:t>
        <a:bodyPr/>
        <a:lstStyle/>
        <a:p>
          <a:endParaRPr lang="zh-CN" altLang="en-US"/>
        </a:p>
      </dgm:t>
    </dgm:pt>
    <dgm:pt modelId="{ACA1759A-F6AA-4E82-9CB5-A58C276CDE38}" type="sibTrans" cxnId="{296C9B26-EC53-4E8B-80FE-39429321E3B9}">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296C9B26-EC53-4E8B-80FE-39429321E3B9}" srcId="{19F7FD2E-861B-4CA8-A82D-108557E21F95}" destId="{0EB0E07E-7D98-4033-8917-6E5E1A85C8BB}" srcOrd="1" destOrd="0" parTransId="{FF6F9AB7-7AD8-448C-A0C3-66B2E58BCB13}" sibTransId="{ACA1759A-F6AA-4E82-9CB5-A58C276CDE38}"/>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37D4A9E-6C0C-4171-8ABE-CC5059985EAB}" type="presOf" srcId="{0EB0E07E-7D98-4033-8917-6E5E1A85C8BB}" destId="{5D1E8CD3-68BD-43DB-9D55-282605778999}" srcOrd="0" destOrd="1" presId="urn:microsoft.com/office/officeart/2005/8/layout/chevron2"/>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分析了现有</a:t>
          </a:r>
          <a:r>
            <a:rPr lang="zh-CN" altLang="en-US" sz="1500" kern="1200" dirty="0" smtClean="0"/>
            <a:t>的图计算的特点，抽象出在流式场景下图计算算法的典型特征。</a:t>
          </a:r>
          <a:endParaRPr lang="zh-CN" altLang="en-US" sz="15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设计了面向</a:t>
          </a:r>
          <a:r>
            <a:rPr lang="zh-CN" altLang="en-US" sz="1500" kern="1200" dirty="0" smtClean="0"/>
            <a:t>连续流式图数据的基于状态更新的图计算模型。</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在该模型的基础之上，</a:t>
          </a:r>
          <a:r>
            <a:rPr lang="zh-CN" altLang="en-US" sz="1500" kern="1200" dirty="0" smtClean="0"/>
            <a:t>设计了典型</a:t>
          </a:r>
          <a:r>
            <a:rPr lang="zh-CN" altLang="en-US" sz="1500" kern="1200" dirty="0" smtClean="0"/>
            <a:t>的流式图算法。</a:t>
          </a:r>
          <a:endParaRPr lang="zh-CN" altLang="en-US" sz="1500" kern="1200" dirty="0"/>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实现了基于</a:t>
          </a:r>
          <a:r>
            <a:rPr lang="zh-CN" altLang="en-US" sz="1500" kern="1200" dirty="0" smtClean="0"/>
            <a:t>该模型的系统</a:t>
          </a:r>
          <a:r>
            <a:rPr lang="en-US" altLang="zh-CN" sz="1500" kern="1200" dirty="0" smtClean="0"/>
            <a:t>GraphFlow</a:t>
          </a:r>
          <a:r>
            <a:rPr lang="zh-CN" altLang="en-US" sz="1500" kern="1200" dirty="0" smtClean="0"/>
            <a:t>和对应的流式图算法，并且采用真实</a:t>
          </a:r>
          <a:r>
            <a:rPr lang="zh-CN" altLang="en-US" sz="1500" kern="1200" dirty="0" smtClean="0"/>
            <a:t>数据对系统</a:t>
          </a:r>
          <a:r>
            <a:rPr lang="zh-CN" altLang="en-US" sz="1500" kern="1200" dirty="0" smtClean="0"/>
            <a:t>的实时</a:t>
          </a:r>
          <a:r>
            <a:rPr lang="zh-CN" altLang="en-US" sz="1500" kern="1200" dirty="0" smtClean="0"/>
            <a:t>性、准确性、更新冲突进行了测试。</a:t>
          </a:r>
          <a:endParaRPr lang="zh-CN" altLang="en-US" sz="15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21</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27</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2017/3/27</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40</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41</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更细致的说明问题</a:t>
            </a:r>
            <a:endParaRPr lang="en-US" altLang="zh-CN" dirty="0" smtClean="0"/>
          </a:p>
          <a:p>
            <a:r>
              <a:rPr lang="zh-CN" altLang="en-US" dirty="0" smtClean="0"/>
              <a:t>影响范围，影响步数</a:t>
            </a:r>
            <a:endParaRPr lang="en-US" altLang="zh-CN" dirty="0" smtClean="0"/>
          </a:p>
          <a:p>
            <a:r>
              <a:rPr lang="zh-CN" altLang="en-US" dirty="0" smtClean="0"/>
              <a:t>有些过程需要一条一条处理，有些需要整体到达后批处理</a:t>
            </a:r>
            <a:endParaRPr lang="en-US" altLang="zh-CN" dirty="0" smtClean="0"/>
          </a:p>
          <a:p>
            <a:endParaRPr lang="en-US" altLang="zh-CN" dirty="0" smtClean="0"/>
          </a:p>
          <a:p>
            <a:r>
              <a:rPr lang="zh-CN" altLang="en-US" dirty="0" smtClean="0"/>
              <a:t>有些是一步做完，有些是多步做完；有些影响范围是局部的，有些是全部的。</a:t>
            </a:r>
            <a:endParaRPr lang="en-US" altLang="zh-CN" dirty="0" smtClean="0"/>
          </a:p>
          <a:p>
            <a:endParaRPr lang="en-US" altLang="zh-CN" dirty="0" smtClean="0"/>
          </a:p>
          <a:p>
            <a:r>
              <a:rPr lang="zh-CN" altLang="en-US" dirty="0" smtClean="0"/>
              <a:t>更新测策略是多样化的：针对不同的算法有不同的方案</a:t>
            </a:r>
            <a:endParaRPr lang="en-US" altLang="zh-CN" dirty="0" smtClean="0"/>
          </a:p>
          <a:p>
            <a:r>
              <a:rPr lang="zh-CN" altLang="en-US" dirty="0" smtClean="0"/>
              <a:t>多步传播</a:t>
            </a:r>
            <a:r>
              <a:rPr lang="en-US" altLang="zh-CN" dirty="0" smtClean="0"/>
              <a:t>-&gt;</a:t>
            </a:r>
            <a:r>
              <a:rPr lang="en-US" altLang="zh-CN" baseline="0" dirty="0" smtClean="0"/>
              <a:t> 1. </a:t>
            </a:r>
            <a:r>
              <a:rPr lang="zh-CN" altLang="en-US" baseline="0" dirty="0" smtClean="0"/>
              <a:t>更新的边和点放在同一个</a:t>
            </a:r>
            <a:r>
              <a:rPr lang="en-US" altLang="zh-CN" baseline="0" dirty="0" smtClean="0"/>
              <a:t>partition,</a:t>
            </a:r>
            <a:endParaRPr lang="en-US" altLang="zh-CN" dirty="0" smtClean="0"/>
          </a:p>
          <a:p>
            <a:endParaRPr lang="en-US" altLang="zh-CN" dirty="0" smtClean="0"/>
          </a:p>
          <a:p>
            <a:r>
              <a:rPr lang="zh-CN" altLang="en-US" dirty="0" smtClean="0"/>
              <a:t>在流场景下，设计代价小，精确度高的模型。</a:t>
            </a:r>
            <a:endParaRPr lang="en-US" altLang="zh-CN" dirty="0" smtClean="0"/>
          </a:p>
          <a:p>
            <a:endParaRPr lang="en-US" altLang="zh-CN" dirty="0" smtClean="0"/>
          </a:p>
          <a:p>
            <a:r>
              <a:rPr lang="zh-CN" altLang="en-US" dirty="0" smtClean="0"/>
              <a:t>和批代价小相比，提高多少倍</a:t>
            </a:r>
            <a:endParaRPr lang="en-US" altLang="zh-CN" dirty="0" smtClean="0"/>
          </a:p>
          <a:p>
            <a:endParaRPr lang="en-US" altLang="zh-CN" dirty="0" smtClean="0"/>
          </a:p>
          <a:p>
            <a:r>
              <a:rPr lang="zh-CN" altLang="en-US" dirty="0" smtClean="0"/>
              <a:t>和流的精确度比，提高多少</a:t>
            </a:r>
            <a:endParaRPr lang="en-US" altLang="zh-CN" dirty="0" smtClean="0"/>
          </a:p>
          <a:p>
            <a:endParaRPr lang="en-US" altLang="zh-CN" dirty="0" smtClean="0"/>
          </a:p>
          <a:p>
            <a:r>
              <a:rPr lang="zh-CN" altLang="en-US" dirty="0" smtClean="0"/>
              <a:t>可调的更新模式，</a:t>
            </a:r>
            <a:endParaRPr lang="en-US" altLang="zh-CN" dirty="0" smtClean="0"/>
          </a:p>
          <a:p>
            <a:r>
              <a:rPr lang="zh-CN" altLang="en-US" dirty="0" smtClean="0"/>
              <a:t>转换成流或批的方式，</a:t>
            </a:r>
            <a:endParaRPr lang="en-US" altLang="zh-CN" dirty="0" smtClean="0"/>
          </a:p>
          <a:p>
            <a:r>
              <a:rPr lang="zh-CN" altLang="en-US" dirty="0" smtClean="0"/>
              <a:t>图划分问题</a:t>
            </a:r>
            <a:endParaRPr lang="en-US" altLang="zh-CN" dirty="0" smtClean="0"/>
          </a:p>
          <a:p>
            <a:r>
              <a:rPr lang="zh-CN" altLang="en-US" dirty="0" smtClean="0"/>
              <a:t>并发做更新。</a:t>
            </a:r>
            <a:endParaRPr lang="en-US" altLang="zh-CN" dirty="0" smtClean="0"/>
          </a:p>
          <a:p>
            <a:r>
              <a:rPr lang="en-US" altLang="zh-CN" dirty="0" smtClean="0"/>
              <a:t>Delta</a:t>
            </a:r>
            <a:r>
              <a:rPr lang="zh-CN" altLang="en-US" dirty="0" smtClean="0"/>
              <a:t>并发更新</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2017/3/27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package" Target="../embeddings/Microsoft_Visio___.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package" Target="../embeddings/Microsoft_Visio___1.vsdx"/></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__3.vsdx"/><Relationship Id="rId5" Type="http://schemas.openxmlformats.org/officeDocument/2006/relationships/image" Target="../media/image36.emf"/><Relationship Id="rId4" Type="http://schemas.openxmlformats.org/officeDocument/2006/relationships/package" Target="../embeddings/Microsoft_Visio___2.vsdx"/></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646212572"/>
              </p:ext>
            </p:extLst>
          </p:nvPr>
        </p:nvGraphicFramePr>
        <p:xfrm>
          <a:off x="626532" y="1470269"/>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val="1052445899"/>
                    </a:ext>
                  </a:extLst>
                </a:gridCol>
                <a:gridCol w="1618984">
                  <a:extLst>
                    <a:ext uri="{9D8B030D-6E8A-4147-A177-3AD203B41FA5}">
                      <a16:colId xmlns:a16="http://schemas.microsoft.com/office/drawing/2014/main" val="3459462674"/>
                    </a:ext>
                  </a:extLst>
                </a:gridCol>
                <a:gridCol w="1397367">
                  <a:extLst>
                    <a:ext uri="{9D8B030D-6E8A-4147-A177-3AD203B41FA5}">
                      <a16:colId xmlns:a16="http://schemas.microsoft.com/office/drawing/2014/main" val="203285374"/>
                    </a:ext>
                  </a:extLst>
                </a:gridCol>
                <a:gridCol w="1458164">
                  <a:extLst>
                    <a:ext uri="{9D8B030D-6E8A-4147-A177-3AD203B41FA5}">
                      <a16:colId xmlns:a16="http://schemas.microsoft.com/office/drawing/2014/main" val="2768004889"/>
                    </a:ext>
                  </a:extLst>
                </a:gridCol>
                <a:gridCol w="1455222">
                  <a:extLst>
                    <a:ext uri="{9D8B030D-6E8A-4147-A177-3AD203B41FA5}">
                      <a16:colId xmlns:a16="http://schemas.microsoft.com/office/drawing/2014/main" val="3795103737"/>
                    </a:ext>
                  </a:extLst>
                </a:gridCol>
                <a:gridCol w="1468952">
                  <a:extLst>
                    <a:ext uri="{9D8B030D-6E8A-4147-A177-3AD203B41FA5}">
                      <a16:colId xmlns:a16="http://schemas.microsoft.com/office/drawing/2014/main" val="3619591535"/>
                    </a:ext>
                  </a:extLst>
                </a:gridCol>
              </a:tblGrid>
              <a:tr h="189189">
                <a:tc>
                  <a:txBody>
                    <a:bodyPr/>
                    <a:lstStyle/>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计算方法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更新函数为加法运算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更新函数为加法运算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更新函数为累加运算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894744060"/>
                  </a:ext>
                </a:extLst>
              </a:tr>
            </a:tbl>
          </a:graphicData>
        </a:graphic>
      </p:graphicFrame>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04900" y="1786292"/>
            <a:ext cx="13287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p:cNvGraphicFramePr>
            <a:graphicFrameLocks noChangeAspect="1"/>
          </p:cNvGraphicFramePr>
          <p:nvPr>
            <p:extLst/>
          </p:nvPr>
        </p:nvGraphicFramePr>
        <p:xfrm>
          <a:off x="1104900" y="2417658"/>
          <a:ext cx="6396846" cy="2625830"/>
        </p:xfrm>
        <a:graphic>
          <a:graphicData uri="http://schemas.openxmlformats.org/presentationml/2006/ole">
            <mc:AlternateContent xmlns:mc="http://schemas.openxmlformats.org/markup-compatibility/2006">
              <mc:Choice xmlns:v="urn:schemas-microsoft-com:vml" Requires="v">
                <p:oleObj spid="_x0000_s7259" name="Visio" r:id="rId4" imgW="10307769" imgH="4213807" progId="Visio.Drawing.15">
                  <p:embed/>
                </p:oleObj>
              </mc:Choice>
              <mc:Fallback>
                <p:oleObj name="Visio" r:id="rId4" imgW="10307769" imgH="421380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2417658"/>
                        <a:ext cx="6396846" cy="2625830"/>
                      </a:xfrm>
                      <a:prstGeom prst="rect">
                        <a:avLst/>
                      </a:prstGeom>
                      <a:noFill/>
                    </p:spPr>
                  </p:pic>
                </p:oleObj>
              </mc:Fallback>
            </mc:AlternateContent>
          </a:graphicData>
        </a:graphic>
      </p:graphicFrame>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7" name="文本框 6"/>
          <p:cNvSpPr txBox="1"/>
          <p:nvPr/>
        </p:nvSpPr>
        <p:spPr>
          <a:xfrm>
            <a:off x="2196798" y="1488667"/>
            <a:ext cx="4006576" cy="415498"/>
          </a:xfrm>
          <a:prstGeom prst="rect">
            <a:avLst/>
          </a:prstGeom>
          <a:noFill/>
        </p:spPr>
        <p:txBody>
          <a:bodyPr wrap="square" rtlCol="0">
            <a:spAutoFit/>
          </a:bodyPr>
          <a:lstStyle/>
          <a:p>
            <a:r>
              <a:rPr lang="zh-CN" altLang="en-US" sz="2100" dirty="0"/>
              <a:t>基于状态更新的动态图计算模型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258079102"/>
              </p:ext>
            </p:extLst>
          </p:nvPr>
        </p:nvGraphicFramePr>
        <p:xfrm>
          <a:off x="1512306" y="2867521"/>
          <a:ext cx="5833858" cy="2021842"/>
        </p:xfrm>
        <a:graphic>
          <a:graphicData uri="http://schemas.openxmlformats.org/presentationml/2006/ole">
            <mc:AlternateContent xmlns:mc="http://schemas.openxmlformats.org/markup-compatibility/2006">
              <mc:Choice xmlns:v="urn:schemas-microsoft-com:vml" Requires="v">
                <p:oleObj spid="_x0000_s3371"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2867521"/>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4884501"/>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1927249"/>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1906203"/>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70860" y="2145891"/>
                <a:ext cx="4312803" cy="2516073"/>
              </a:xfrm>
              <a:prstGeom prst="rect">
                <a:avLst/>
              </a:prstGeom>
            </p:spPr>
            <p:txBody>
              <a:bodyPr wrap="square">
                <a:spAutoFit/>
              </a:bodyPr>
              <a:lstStyle/>
              <a:p>
                <a:pPr indent="200025" algn="just"/>
                <a:endParaRPr lang="en-US" altLang="zh-CN" kern="100" dirty="0" smtClean="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endParaRPr lang="en-US" altLang="zh-CN" sz="135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70860" y="2145891"/>
                <a:ext cx="4312803" cy="2516073"/>
              </a:xfrm>
              <a:prstGeom prst="rect">
                <a:avLst/>
              </a:prstGeom>
              <a:blipFill rotWithShape="0">
                <a:blip r:embed="rId2"/>
                <a:stretch>
                  <a:fillRect l="-1273" r="-6365"/>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4883663" y="1904642"/>
            <a:ext cx="2380384" cy="1761485"/>
          </a:xfrm>
          <a:prstGeom prst="rect">
            <a:avLst/>
          </a:prstGeom>
        </p:spPr>
      </p:pic>
      <p:sp>
        <p:nvSpPr>
          <p:cNvPr id="17" name="文本框 16"/>
          <p:cNvSpPr txBox="1"/>
          <p:nvPr/>
        </p:nvSpPr>
        <p:spPr>
          <a:xfrm>
            <a:off x="7264047" y="2299050"/>
            <a:ext cx="1693718" cy="923330"/>
          </a:xfrm>
          <a:prstGeom prst="rect">
            <a:avLst/>
          </a:prstGeom>
          <a:noFill/>
        </p:spPr>
        <p:txBody>
          <a:bodyPr wrap="square" rtlCol="0">
            <a:spAutoFit/>
          </a:bodyPr>
          <a:lstStyle/>
          <a:p>
            <a:r>
              <a:rPr lang="en-US" altLang="zh-CN" sz="1350" dirty="0"/>
              <a:t>State1 :</a:t>
            </a:r>
          </a:p>
          <a:p>
            <a:r>
              <a:rPr lang="zh-CN" altLang="en-US" sz="1350" dirty="0"/>
              <a:t>（</a:t>
            </a:r>
            <a:r>
              <a:rPr lang="en-US" altLang="zh-CN" sz="1350" dirty="0"/>
              <a:t>a,1</a:t>
            </a:r>
            <a:r>
              <a:rPr lang="zh-CN" altLang="en-US" sz="1350" dirty="0"/>
              <a:t>）</a:t>
            </a:r>
            <a:r>
              <a:rPr lang="en-US" altLang="zh-CN" sz="1350" dirty="0"/>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p>
        </p:txBody>
      </p:sp>
      <p:sp>
        <p:nvSpPr>
          <p:cNvPr id="18" name="文本框 17"/>
          <p:cNvSpPr txBox="1"/>
          <p:nvPr/>
        </p:nvSpPr>
        <p:spPr>
          <a:xfrm>
            <a:off x="7264047" y="4396507"/>
            <a:ext cx="1392382" cy="507831"/>
          </a:xfrm>
          <a:prstGeom prst="rect">
            <a:avLst/>
          </a:prstGeom>
          <a:noFill/>
        </p:spPr>
        <p:txBody>
          <a:bodyPr wrap="square" rtlCol="0">
            <a:spAutoFit/>
          </a:bodyPr>
          <a:lstStyle/>
          <a:p>
            <a:r>
              <a:rPr lang="en-US" altLang="zh-CN" sz="1350" dirty="0"/>
              <a:t>Event:</a:t>
            </a:r>
          </a:p>
          <a:p>
            <a:r>
              <a:rPr lang="en-US" altLang="zh-CN" sz="1350" dirty="0"/>
              <a:t>Z = (e(a, f)</a:t>
            </a:r>
            <a:r>
              <a:rPr lang="zh-CN" altLang="en-US" sz="1350" dirty="0"/>
              <a:t>，</a:t>
            </a:r>
            <a:r>
              <a:rPr lang="en-US" altLang="zh-CN" sz="1350" dirty="0"/>
              <a:t>add)</a:t>
            </a:r>
            <a:endParaRPr lang="zh-CN" altLang="en-US" sz="1350" dirty="0"/>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6203373" y="4176200"/>
            <a:ext cx="437324" cy="1196598"/>
          </a:xfrm>
          <a:prstGeom prst="rect">
            <a:avLst/>
          </a:prstGeom>
        </p:spPr>
      </p:pic>
    </p:spTree>
    <p:extLst>
      <p:ext uri="{BB962C8B-B14F-4D97-AF65-F5344CB8AC3E}">
        <p14:creationId xmlns:p14="http://schemas.microsoft.com/office/powerpoint/2010/main" val="3767807175"/>
      </p:ext>
    </p:extLst>
  </p:cSld>
  <p:clrMapOvr>
    <a:masterClrMapping/>
  </p:clrMapOvr>
  <mc:AlternateContent xmlns:mc="http://schemas.openxmlformats.org/markup-compatibility/2006" xmlns:p14="http://schemas.microsoft.com/office/powerpoint/2010/main">
    <mc:Choice Requires="p14">
      <p:transition spd="slow" p14:dur="2000" advTm="2420"/>
    </mc:Choice>
    <mc:Fallback xmlns="">
      <p:transition spd="slow" advTm="242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58324" y="1893217"/>
                <a:ext cx="5167067" cy="923330"/>
              </a:xfrm>
              <a:prstGeom prst="rect">
                <a:avLst/>
              </a:prstGeom>
            </p:spPr>
            <p:txBody>
              <a:bodyPr wrap="square">
                <a:spAutoFit/>
              </a:bodyPr>
              <a:lstStyle/>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en-US" dirty="0"/>
                  <a:t>（</a:t>
                </a:r>
                <a:r>
                  <a:rPr lang="en-US" altLang="zh-CN" dirty="0"/>
                  <a:t>3</a:t>
                </a:r>
                <a:r>
                  <a:rPr lang="zh-CN" altLang="en-US" dirty="0"/>
                  <a:t>）</a:t>
                </a:r>
                <a:r>
                  <a:rPr lang="zh-CN" altLang="zh-CN" dirty="0"/>
                  <a:t>定义图的</a:t>
                </a:r>
                <a14:m>
                  <m:oMath xmlns:m="http://schemas.openxmlformats.org/officeDocument/2006/math">
                    <m:r>
                      <a:rPr lang="en-US" altLang="zh-CN" i="1">
                        <a:latin typeface="Cambria Math" panose="02040503050406030204" pitchFamily="18" charset="0"/>
                      </a:rPr>
                      <m:t>𝑈𝑝𝑑𝑎𝑡𝑒</m:t>
                    </m:r>
                  </m:oMath>
                </a14:m>
                <a:r>
                  <a:rPr lang="zh-CN" altLang="zh-CN" dirty="0"/>
                  <a:t>方法：</a:t>
                </a:r>
              </a:p>
              <a:p>
                <a:r>
                  <a:rPr lang="en-US" altLang="zh-CN" dirty="0"/>
                  <a:t>	</a:t>
                </a:r>
                <a:endParaRPr lang="en-US" altLang="zh-CN"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5725391" y="4202422"/>
            <a:ext cx="1693718" cy="923330"/>
          </a:xfrm>
          <a:prstGeom prst="rect">
            <a:avLst/>
          </a:prstGeom>
          <a:noFill/>
        </p:spPr>
        <p:txBody>
          <a:bodyPr wrap="square" rtlCol="0">
            <a:spAutoFit/>
          </a:bodyPr>
          <a:lstStyle/>
          <a:p>
            <a:r>
              <a:rPr lang="en-US" altLang="zh-CN" sz="1350" dirty="0"/>
              <a:t>State2 :</a:t>
            </a:r>
          </a:p>
          <a:p>
            <a:r>
              <a:rPr lang="zh-CN" altLang="en-US" sz="1350" dirty="0">
                <a:solidFill>
                  <a:srgbClr val="ED7D31"/>
                </a:solidFill>
              </a:rPr>
              <a:t>（</a:t>
            </a:r>
            <a:r>
              <a:rPr lang="en-US" altLang="zh-CN" sz="1350" dirty="0">
                <a:solidFill>
                  <a:srgbClr val="ED7D31"/>
                </a:solidFill>
              </a:rPr>
              <a:t>a,2</a:t>
            </a:r>
            <a:r>
              <a:rPr lang="zh-CN" altLang="en-US" sz="1350" dirty="0">
                <a:solidFill>
                  <a:srgbClr val="ED7D31"/>
                </a:solidFill>
              </a:rPr>
              <a:t>）</a:t>
            </a:r>
            <a:r>
              <a:rPr lang="en-US" altLang="zh-CN" sz="1350" dirty="0">
                <a:solidFill>
                  <a:srgbClr val="ED7D31"/>
                </a:solidFill>
              </a:rPr>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r>
              <a:rPr lang="zh-CN" altLang="en-US" sz="1350" dirty="0">
                <a:solidFill>
                  <a:srgbClr val="ED7D31"/>
                </a:solidFill>
              </a:rPr>
              <a:t>（</a:t>
            </a:r>
            <a:r>
              <a:rPr lang="en-US" altLang="zh-CN" sz="1350" dirty="0">
                <a:solidFill>
                  <a:srgbClr val="ED7D31"/>
                </a:solidFill>
              </a:rPr>
              <a:t>f,1</a:t>
            </a:r>
            <a:r>
              <a:rPr lang="zh-CN" altLang="en-US" sz="1350" dirty="0">
                <a:solidFill>
                  <a:srgbClr val="ED7D31"/>
                </a:solidFill>
              </a:rPr>
              <a:t>）</a:t>
            </a:r>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487818" y="2206878"/>
            <a:ext cx="2435714" cy="1714286"/>
          </a:xfrm>
          <a:prstGeom prst="rect">
            <a:avLst/>
          </a:prstGeom>
        </p:spPr>
      </p:pic>
      <p:pic>
        <p:nvPicPr>
          <p:cNvPr id="4" name="图片 3"/>
          <p:cNvPicPr>
            <a:picLocks noChangeAspect="1"/>
          </p:cNvPicPr>
          <p:nvPr/>
        </p:nvPicPr>
        <p:blipFill>
          <a:blip r:embed="rId4"/>
          <a:stretch>
            <a:fillRect/>
          </a:stretch>
        </p:blipFill>
        <p:spPr>
          <a:xfrm>
            <a:off x="1498742" y="2516228"/>
            <a:ext cx="2753943" cy="3144086"/>
          </a:xfrm>
          <a:prstGeom prst="rect">
            <a:avLst/>
          </a:prstGeom>
        </p:spPr>
      </p:pic>
    </p:spTree>
    <p:extLst>
      <p:ext uri="{BB962C8B-B14F-4D97-AF65-F5344CB8AC3E}">
        <p14:creationId xmlns:p14="http://schemas.microsoft.com/office/powerpoint/2010/main" val="371076836"/>
      </p:ext>
    </p:extLst>
  </p:cSld>
  <p:clrMapOvr>
    <a:masterClrMapping/>
  </p:clrMapOvr>
  <mc:AlternateContent xmlns:mc="http://schemas.openxmlformats.org/markup-compatibility/2006" xmlns:p14="http://schemas.microsoft.com/office/powerpoint/2010/main">
    <mc:Choice Requires="p14">
      <p:transition spd="slow" p14:dur="2000" advTm="855"/>
    </mc:Choice>
    <mc:Fallback xmlns="">
      <p:transition spd="slow" advTm="85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模型与算法设计</a:t>
            </a:r>
            <a:endParaRPr lang="en-US" altLang="zh-CN" dirty="0" smtClean="0"/>
          </a:p>
          <a:p>
            <a:r>
              <a:rPr lang="zh-CN" altLang="en-US" dirty="0" smtClean="0"/>
              <a:t>系统设计与实现</a:t>
            </a:r>
            <a:endParaRPr lang="en-US" altLang="zh-CN" dirty="0" smtClean="0"/>
          </a:p>
          <a:p>
            <a:r>
              <a:rPr lang="zh-CN" altLang="en-US" dirty="0" smtClean="0"/>
              <a:t>实验结果和演示</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3080"/>
    </mc:Choice>
    <mc:Fallback xmlns="">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37" name="图片 36" descr="图片1"/>
          <p:cNvPicPr/>
          <p:nvPr/>
        </p:nvPicPr>
        <p:blipFill>
          <a:blip r:embed="rId4">
            <a:extLst>
              <a:ext uri="{28A0092B-C50C-407E-A947-70E740481C1C}">
                <a14:useLocalDpi xmlns:a14="http://schemas.microsoft.com/office/drawing/2010/main" val="0"/>
              </a:ext>
            </a:extLst>
          </a:blip>
          <a:srcRect/>
          <a:stretch>
            <a:fillRect/>
          </a:stretch>
        </p:blipFill>
        <p:spPr bwMode="auto">
          <a:xfrm>
            <a:off x="2806261" y="1948703"/>
            <a:ext cx="4524703" cy="3540457"/>
          </a:xfrm>
          <a:prstGeom prst="rect">
            <a:avLst/>
          </a:prstGeom>
          <a:noFill/>
          <a:ln>
            <a:noFill/>
          </a:ln>
        </p:spPr>
      </p:pic>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587226"/>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549230" y="2587226"/>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68751" y="2271451"/>
            <a:ext cx="1438650"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节点将如何进行更新呢？</a:t>
            </a:r>
          </a:p>
        </p:txBody>
      </p:sp>
      <p:pic>
        <p:nvPicPr>
          <p:cNvPr id="4" name="图片 3"/>
          <p:cNvPicPr>
            <a:picLocks noChangeAspect="1"/>
          </p:cNvPicPr>
          <p:nvPr/>
        </p:nvPicPr>
        <p:blipFill>
          <a:blip r:embed="rId2"/>
          <a:stretch>
            <a:fillRect/>
          </a:stretch>
        </p:blipFill>
        <p:spPr>
          <a:xfrm>
            <a:off x="2972017" y="2847144"/>
            <a:ext cx="3348291" cy="3034125"/>
          </a:xfrm>
          <a:prstGeom prst="rect">
            <a:avLst/>
          </a:prstGeom>
        </p:spPr>
      </p:pic>
    </p:spTree>
    <p:extLst>
      <p:ext uri="{BB962C8B-B14F-4D97-AF65-F5344CB8AC3E}">
        <p14:creationId xmlns:p14="http://schemas.microsoft.com/office/powerpoint/2010/main" val="1718202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5" y="1533205"/>
            <a:ext cx="4426213"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关联状态的存储和更新：串行更新</a:t>
            </a:r>
            <a:endParaRPr lang="en-US" altLang="zh-CN" sz="2100" kern="100" dirty="0">
              <a:latin typeface="Calibri" panose="020F0502020204030204" pitchFamily="34" charset="0"/>
              <a:cs typeface="Times New Roman" panose="02020603050405020304" pitchFamily="18" charset="0"/>
            </a:endParaRPr>
          </a:p>
        </p:txBody>
      </p:sp>
      <p:sp>
        <p:nvSpPr>
          <p:cNvPr id="15" name="文本框 14"/>
          <p:cNvSpPr txBox="1"/>
          <p:nvPr/>
        </p:nvSpPr>
        <p:spPr>
          <a:xfrm>
            <a:off x="1423555" y="2166505"/>
            <a:ext cx="2743200" cy="507831"/>
          </a:xfrm>
          <a:prstGeom prst="rect">
            <a:avLst/>
          </a:prstGeom>
          <a:noFill/>
        </p:spPr>
        <p:txBody>
          <a:bodyPr wrap="square" rtlCol="0">
            <a:spAutoFit/>
          </a:bodyPr>
          <a:lstStyle/>
          <a:p>
            <a:r>
              <a:rPr lang="en-US" altLang="zh-CN" sz="1350" dirty="0"/>
              <a:t>a</a:t>
            </a:r>
            <a:r>
              <a:rPr lang="zh-CN" altLang="en-US" sz="1350" dirty="0"/>
              <a:t>节点先对其影响的节点进行更新，在此更新阶段，其他节点不更新</a:t>
            </a:r>
          </a:p>
        </p:txBody>
      </p:sp>
      <p:sp>
        <p:nvSpPr>
          <p:cNvPr id="16" name="文本框 15"/>
          <p:cNvSpPr txBox="1"/>
          <p:nvPr/>
        </p:nvSpPr>
        <p:spPr>
          <a:xfrm>
            <a:off x="5340926" y="2166505"/>
            <a:ext cx="2743200" cy="507831"/>
          </a:xfrm>
          <a:prstGeom prst="rect">
            <a:avLst/>
          </a:prstGeom>
          <a:noFill/>
        </p:spPr>
        <p:txBody>
          <a:bodyPr wrap="square" rtlCol="0">
            <a:spAutoFit/>
          </a:bodyPr>
          <a:lstStyle/>
          <a:p>
            <a:r>
              <a:rPr lang="en-US" altLang="zh-CN" sz="1350" dirty="0"/>
              <a:t>a</a:t>
            </a:r>
            <a:r>
              <a:rPr lang="zh-CN" altLang="en-US" sz="1350" dirty="0"/>
              <a:t>节点更新完毕之后，</a:t>
            </a:r>
            <a:r>
              <a:rPr lang="en-US" altLang="zh-CN" sz="1350" dirty="0"/>
              <a:t>e</a:t>
            </a:r>
            <a:r>
              <a:rPr lang="zh-CN" altLang="en-US" sz="1350" dirty="0"/>
              <a:t>节点再对其影响的节点进行更新</a:t>
            </a:r>
          </a:p>
        </p:txBody>
      </p:sp>
      <p:sp>
        <p:nvSpPr>
          <p:cNvPr id="17" name="右箭头 16"/>
          <p:cNvSpPr/>
          <p:nvPr/>
        </p:nvSpPr>
        <p:spPr>
          <a:xfrm>
            <a:off x="4331681" y="2249632"/>
            <a:ext cx="759865" cy="301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p:cNvPicPr>
            <a:picLocks noChangeAspect="1"/>
          </p:cNvPicPr>
          <p:nvPr/>
        </p:nvPicPr>
        <p:blipFill>
          <a:blip r:embed="rId2"/>
          <a:stretch>
            <a:fillRect/>
          </a:stretch>
        </p:blipFill>
        <p:spPr>
          <a:xfrm>
            <a:off x="1197951" y="2714786"/>
            <a:ext cx="3194407" cy="3034125"/>
          </a:xfrm>
          <a:prstGeom prst="rect">
            <a:avLst/>
          </a:prstGeom>
        </p:spPr>
      </p:pic>
      <p:pic>
        <p:nvPicPr>
          <p:cNvPr id="5" name="图片 4"/>
          <p:cNvPicPr>
            <a:picLocks noChangeAspect="1"/>
          </p:cNvPicPr>
          <p:nvPr/>
        </p:nvPicPr>
        <p:blipFill>
          <a:blip r:embed="rId3"/>
          <a:stretch>
            <a:fillRect/>
          </a:stretch>
        </p:blipFill>
        <p:spPr>
          <a:xfrm>
            <a:off x="5091546" y="2674336"/>
            <a:ext cx="3194407" cy="3034125"/>
          </a:xfrm>
          <a:prstGeom prst="rect">
            <a:avLst/>
          </a:prstGeom>
        </p:spPr>
      </p:pic>
    </p:spTree>
    <p:extLst>
      <p:ext uri="{BB962C8B-B14F-4D97-AF65-F5344CB8AC3E}">
        <p14:creationId xmlns:p14="http://schemas.microsoft.com/office/powerpoint/2010/main" val="2654290422"/>
      </p:ext>
    </p:extLst>
  </p:cSld>
  <p:clrMapOvr>
    <a:masterClrMapping/>
  </p:clrMapOvr>
  <mc:AlternateContent xmlns:mc="http://schemas.openxmlformats.org/markup-compatibility/2006" xmlns:p14="http://schemas.microsoft.com/office/powerpoint/2010/main">
    <mc:Choice Requires="p14">
      <p:transition spd="slow" p14:dur="2000" advTm="23684"/>
    </mc:Choice>
    <mc:Fallback xmlns="">
      <p:transition spd="slow" advTm="2368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
        <p:nvSpPr>
          <p:cNvPr id="4" name="矩形 3"/>
          <p:cNvSpPr/>
          <p:nvPr/>
        </p:nvSpPr>
        <p:spPr>
          <a:xfrm>
            <a:off x="141890" y="5847458"/>
            <a:ext cx="9002110" cy="784830"/>
          </a:xfrm>
          <a:prstGeom prst="rect">
            <a:avLst/>
          </a:prstGeom>
        </p:spPr>
        <p:txBody>
          <a:bodyPr wrap="square">
            <a:spAutoFit/>
          </a:bodyPr>
          <a:lstStyle/>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[1] </a:t>
            </a:r>
            <a:r>
              <a:rPr lang="en-US" altLang="zh-CN" sz="1200" kern="100" dirty="0" err="1" smtClean="0">
                <a:latin typeface="Times New Roman" panose="02020603050405020304" pitchFamily="18" charset="0"/>
                <a:ea typeface="等线" panose="02010600030101010101" pitchFamily="2" charset="-122"/>
                <a:cs typeface="Times New Roman" panose="02020603050405020304" pitchFamily="18" charset="0"/>
              </a:rPr>
              <a:t>Ioanna</a:t>
            </a: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Filippidou</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Yannis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Kotidis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Online and On-demand Partitioning of Streaming Graphs. In 2015 IEEE International Conference on Big Data (Big Data), 2015.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[2] Isabelle </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Stanton and Gabriel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Kliot</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Streaming Graph Partitioning for Large Distributed Graphs. In KDD '12, pages 1222-1230, 2012.</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4" name="圆柱形 3"/>
          <p:cNvSpPr/>
          <p:nvPr/>
        </p:nvSpPr>
        <p:spPr>
          <a:xfrm>
            <a:off x="601097" y="4299006"/>
            <a:ext cx="7485202" cy="17054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83680" y="2383596"/>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grpSp>
        <p:nvGrpSpPr>
          <p:cNvPr id="11" name="组合 10"/>
          <p:cNvGrpSpPr/>
          <p:nvPr/>
        </p:nvGrpSpPr>
        <p:grpSpPr>
          <a:xfrm>
            <a:off x="2698357" y="4499786"/>
            <a:ext cx="3431510" cy="1385341"/>
            <a:chOff x="2998682" y="1555750"/>
            <a:chExt cx="6018318" cy="2667000"/>
          </a:xfrm>
        </p:grpSpPr>
        <p:sp>
          <p:nvSpPr>
            <p:cNvPr id="12" name="流程图: 联系 3"/>
            <p:cNvSpPr/>
            <p:nvPr/>
          </p:nvSpPr>
          <p:spPr>
            <a:xfrm>
              <a:off x="2998682" y="161366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0</a:t>
              </a:r>
              <a:endParaRPr lang="zh-CN" altLang="en-US" dirty="0"/>
            </a:p>
          </p:txBody>
        </p:sp>
        <p:sp>
          <p:nvSpPr>
            <p:cNvPr id="13" name="流程图: 联系 4"/>
            <p:cNvSpPr/>
            <p:nvPr/>
          </p:nvSpPr>
          <p:spPr>
            <a:xfrm>
              <a:off x="3770352" y="239203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4" name="流程图: 联系 5"/>
            <p:cNvSpPr/>
            <p:nvPr/>
          </p:nvSpPr>
          <p:spPr>
            <a:xfrm>
              <a:off x="2998682" y="3144779"/>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5" name="流程图: 联系 6"/>
            <p:cNvSpPr/>
            <p:nvPr/>
          </p:nvSpPr>
          <p:spPr>
            <a:xfrm>
              <a:off x="3971575" y="352838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6" name="流程图: 联系 7"/>
            <p:cNvSpPr/>
            <p:nvPr/>
          </p:nvSpPr>
          <p:spPr>
            <a:xfrm>
              <a:off x="4920984" y="2387547"/>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3</a:t>
              </a:r>
              <a:endParaRPr lang="zh-CN" altLang="en-US" dirty="0">
                <a:solidFill>
                  <a:schemeClr val="dk1"/>
                </a:solidFill>
              </a:endParaRPr>
            </a:p>
          </p:txBody>
        </p:sp>
        <p:sp>
          <p:nvSpPr>
            <p:cNvPr id="17" name="流程图: 联系 8"/>
            <p:cNvSpPr/>
            <p:nvPr/>
          </p:nvSpPr>
          <p:spPr>
            <a:xfrm>
              <a:off x="4339500" y="15557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18" name="流程图: 联系 9"/>
            <p:cNvSpPr/>
            <p:nvPr/>
          </p:nvSpPr>
          <p:spPr>
            <a:xfrm>
              <a:off x="5808602" y="350910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9" name="流程图: 联系 10"/>
            <p:cNvSpPr/>
            <p:nvPr/>
          </p:nvSpPr>
          <p:spPr>
            <a:xfrm>
              <a:off x="6105513" y="251537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0" name="直接连接符 19"/>
            <p:cNvCxnSpPr>
              <a:stCxn id="17" idx="2"/>
              <a:endCxn id="12" idx="6"/>
            </p:cNvCxnSpPr>
            <p:nvPr/>
          </p:nvCxnSpPr>
          <p:spPr>
            <a:xfrm flipH="1">
              <a:off x="3567830" y="1839443"/>
              <a:ext cx="792000" cy="72000"/>
            </a:xfrm>
            <a:prstGeom prst="line">
              <a:avLst/>
            </a:prstGeom>
          </p:spPr>
          <p:style>
            <a:lnRef idx="2">
              <a:schemeClr val="dk1"/>
            </a:lnRef>
            <a:fillRef idx="1">
              <a:schemeClr val="lt1"/>
            </a:fillRef>
            <a:effectRef idx="0">
              <a:schemeClr val="dk1"/>
            </a:effectRef>
            <a:fontRef idx="minor">
              <a:schemeClr val="dk1"/>
            </a:fontRef>
          </p:style>
        </p:cxnSp>
        <p:cxnSp>
          <p:nvCxnSpPr>
            <p:cNvPr id="21" name="直接连接符 20"/>
            <p:cNvCxnSpPr>
              <a:stCxn id="14" idx="5"/>
              <a:endCxn id="15" idx="2"/>
            </p:cNvCxnSpPr>
            <p:nvPr/>
          </p:nvCxnSpPr>
          <p:spPr>
            <a:xfrm>
              <a:off x="3484480" y="3629072"/>
              <a:ext cx="487095" cy="183002"/>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p:cNvCxnSpPr>
              <a:stCxn id="13" idx="7"/>
              <a:endCxn id="17" idx="3"/>
            </p:cNvCxnSpPr>
            <p:nvPr/>
          </p:nvCxnSpPr>
          <p:spPr>
            <a:xfrm flipV="1">
              <a:off x="4256149" y="2040043"/>
              <a:ext cx="166701" cy="435079"/>
            </a:xfrm>
            <a:prstGeom prst="line">
              <a:avLst/>
            </a:prstGeom>
          </p:spPr>
          <p:style>
            <a:lnRef idx="2">
              <a:schemeClr val="dk1"/>
            </a:lnRef>
            <a:fillRef idx="1">
              <a:schemeClr val="lt1"/>
            </a:fillRef>
            <a:effectRef idx="0">
              <a:schemeClr val="dk1"/>
            </a:effectRef>
            <a:fontRef idx="minor">
              <a:schemeClr val="dk1"/>
            </a:fontRef>
          </p:style>
        </p:cxnSp>
        <p:cxnSp>
          <p:nvCxnSpPr>
            <p:cNvPr id="23" name="直接连接符 22"/>
            <p:cNvCxnSpPr>
              <a:stCxn id="16" idx="6"/>
              <a:endCxn id="19" idx="2"/>
            </p:cNvCxnSpPr>
            <p:nvPr/>
          </p:nvCxnSpPr>
          <p:spPr>
            <a:xfrm>
              <a:off x="5490132" y="2671240"/>
              <a:ext cx="615380" cy="127828"/>
            </a:xfrm>
            <a:prstGeom prst="line">
              <a:avLst/>
            </a:prstGeom>
          </p:spPr>
          <p:style>
            <a:lnRef idx="2">
              <a:schemeClr val="dk1"/>
            </a:lnRef>
            <a:fillRef idx="1">
              <a:schemeClr val="lt1"/>
            </a:fillRef>
            <a:effectRef idx="0">
              <a:schemeClr val="dk1"/>
            </a:effectRef>
            <a:fontRef idx="minor">
              <a:schemeClr val="dk1"/>
            </a:fontRef>
          </p:style>
        </p:cxnSp>
        <p:cxnSp>
          <p:nvCxnSpPr>
            <p:cNvPr id="24" name="直接连接符 23"/>
            <p:cNvCxnSpPr>
              <a:stCxn id="16" idx="5"/>
              <a:endCxn id="18" idx="1"/>
            </p:cNvCxnSpPr>
            <p:nvPr/>
          </p:nvCxnSpPr>
          <p:spPr>
            <a:xfrm>
              <a:off x="5406782" y="2871840"/>
              <a:ext cx="485170" cy="720353"/>
            </a:xfrm>
            <a:prstGeom prst="line">
              <a:avLst/>
            </a:prstGeom>
          </p:spPr>
          <p:style>
            <a:lnRef idx="2">
              <a:schemeClr val="dk1"/>
            </a:lnRef>
            <a:fillRef idx="1">
              <a:schemeClr val="lt1"/>
            </a:fillRef>
            <a:effectRef idx="0">
              <a:schemeClr val="dk1"/>
            </a:effectRef>
            <a:fontRef idx="minor">
              <a:schemeClr val="dk1"/>
            </a:fontRef>
          </p:style>
        </p:cxnSp>
        <p:cxnSp>
          <p:nvCxnSpPr>
            <p:cNvPr id="25" name="直接连接符 24"/>
            <p:cNvCxnSpPr>
              <a:stCxn id="19" idx="3"/>
              <a:endCxn id="15" idx="6"/>
            </p:cNvCxnSpPr>
            <p:nvPr/>
          </p:nvCxnSpPr>
          <p:spPr>
            <a:xfrm flipH="1">
              <a:off x="4540723" y="2999668"/>
              <a:ext cx="1648140" cy="812406"/>
            </a:xfrm>
            <a:prstGeom prst="line">
              <a:avLst/>
            </a:prstGeom>
          </p:spPr>
          <p:style>
            <a:lnRef idx="2">
              <a:schemeClr val="dk1"/>
            </a:lnRef>
            <a:fillRef idx="1">
              <a:schemeClr val="lt1"/>
            </a:fillRef>
            <a:effectRef idx="0">
              <a:schemeClr val="dk1"/>
            </a:effectRef>
            <a:fontRef idx="minor">
              <a:schemeClr val="dk1"/>
            </a:fontRef>
          </p:style>
        </p:cxnSp>
        <p:cxnSp>
          <p:nvCxnSpPr>
            <p:cNvPr id="26" name="直接连接符 25"/>
            <p:cNvCxnSpPr/>
            <p:nvPr/>
          </p:nvCxnSpPr>
          <p:spPr>
            <a:xfrm flipV="1">
              <a:off x="4339498" y="2696584"/>
              <a:ext cx="581485" cy="4483"/>
            </a:xfrm>
            <a:prstGeom prst="line">
              <a:avLst/>
            </a:prstGeom>
            <a:ln/>
          </p:spPr>
          <p:style>
            <a:lnRef idx="3">
              <a:schemeClr val="dk1"/>
            </a:lnRef>
            <a:fillRef idx="0">
              <a:schemeClr val="dk1"/>
            </a:fillRef>
            <a:effectRef idx="2">
              <a:schemeClr val="dk1"/>
            </a:effectRef>
            <a:fontRef idx="minor">
              <a:schemeClr val="tx1"/>
            </a:fontRef>
          </p:style>
        </p:cxnSp>
        <p:sp>
          <p:nvSpPr>
            <p:cNvPr id="27" name="流程图: 联系 19"/>
            <p:cNvSpPr/>
            <p:nvPr/>
          </p:nvSpPr>
          <p:spPr>
            <a:xfrm>
              <a:off x="7278016" y="17563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8" name="直接连接符 27"/>
            <p:cNvCxnSpPr>
              <a:stCxn id="17" idx="5"/>
              <a:endCxn id="16" idx="0"/>
            </p:cNvCxnSpPr>
            <p:nvPr/>
          </p:nvCxnSpPr>
          <p:spPr>
            <a:xfrm>
              <a:off x="4825298" y="2040043"/>
              <a:ext cx="380261" cy="347504"/>
            </a:xfrm>
            <a:prstGeom prst="line">
              <a:avLst/>
            </a:prstGeom>
          </p:spPr>
          <p:style>
            <a:lnRef idx="2">
              <a:schemeClr val="dk1"/>
            </a:lnRef>
            <a:fillRef idx="1">
              <a:schemeClr val="lt1"/>
            </a:fillRef>
            <a:effectRef idx="0">
              <a:schemeClr val="dk1"/>
            </a:effectRef>
            <a:fontRef idx="minor">
              <a:schemeClr val="dk1"/>
            </a:fontRef>
          </p:style>
        </p:cxnSp>
        <p:cxnSp>
          <p:nvCxnSpPr>
            <p:cNvPr id="29" name="直接连接符 28"/>
            <p:cNvCxnSpPr>
              <a:stCxn id="13" idx="4"/>
              <a:endCxn id="15" idx="0"/>
            </p:cNvCxnSpPr>
            <p:nvPr/>
          </p:nvCxnSpPr>
          <p:spPr>
            <a:xfrm>
              <a:off x="4054926" y="2959415"/>
              <a:ext cx="201224" cy="568966"/>
            </a:xfrm>
            <a:prstGeom prst="line">
              <a:avLst/>
            </a:prstGeom>
          </p:spPr>
          <p:style>
            <a:lnRef idx="2">
              <a:schemeClr val="dk1"/>
            </a:lnRef>
            <a:fillRef idx="1">
              <a:schemeClr val="lt1"/>
            </a:fillRef>
            <a:effectRef idx="0">
              <a:schemeClr val="dk1"/>
            </a:effectRef>
            <a:fontRef idx="minor">
              <a:schemeClr val="dk1"/>
            </a:fontRef>
          </p:style>
        </p:cxnSp>
        <p:cxnSp>
          <p:nvCxnSpPr>
            <p:cNvPr id="30" name="直接连接符 29"/>
            <p:cNvCxnSpPr>
              <a:stCxn id="15" idx="7"/>
              <a:endCxn id="16" idx="4"/>
            </p:cNvCxnSpPr>
            <p:nvPr/>
          </p:nvCxnSpPr>
          <p:spPr>
            <a:xfrm flipV="1">
              <a:off x="4457373" y="2954932"/>
              <a:ext cx="748185" cy="656542"/>
            </a:xfrm>
            <a:prstGeom prst="line">
              <a:avLst/>
            </a:prstGeom>
          </p:spPr>
          <p:style>
            <a:lnRef idx="2">
              <a:schemeClr val="dk1"/>
            </a:lnRef>
            <a:fillRef idx="1">
              <a:schemeClr val="lt1"/>
            </a:fillRef>
            <a:effectRef idx="0">
              <a:schemeClr val="dk1"/>
            </a:effectRef>
            <a:fontRef idx="minor">
              <a:schemeClr val="dk1"/>
            </a:fontRef>
          </p:style>
        </p:cxnSp>
        <p:sp>
          <p:nvSpPr>
            <p:cNvPr id="31" name="流程图: 联系 23"/>
            <p:cNvSpPr/>
            <p:nvPr/>
          </p:nvSpPr>
          <p:spPr>
            <a:xfrm>
              <a:off x="7076481" y="296099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32" name="流程图: 联系 24"/>
            <p:cNvSpPr/>
            <p:nvPr/>
          </p:nvSpPr>
          <p:spPr>
            <a:xfrm>
              <a:off x="8048388" y="365536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33" name="流程图: 联系 25"/>
            <p:cNvSpPr/>
            <p:nvPr/>
          </p:nvSpPr>
          <p:spPr>
            <a:xfrm>
              <a:off x="8447852" y="247423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34" name="直接连接符 33"/>
            <p:cNvCxnSpPr>
              <a:stCxn id="19" idx="5"/>
              <a:endCxn id="31" idx="2"/>
            </p:cNvCxnSpPr>
            <p:nvPr/>
          </p:nvCxnSpPr>
          <p:spPr>
            <a:xfrm>
              <a:off x="6591310" y="2999668"/>
              <a:ext cx="485170" cy="245021"/>
            </a:xfrm>
            <a:prstGeom prst="line">
              <a:avLst/>
            </a:prstGeom>
          </p:spPr>
          <p:style>
            <a:lnRef idx="2">
              <a:schemeClr val="dk1"/>
            </a:lnRef>
            <a:fillRef idx="1">
              <a:schemeClr val="lt1"/>
            </a:fillRef>
            <a:effectRef idx="0">
              <a:schemeClr val="dk1"/>
            </a:effectRef>
            <a:fontRef idx="minor">
              <a:schemeClr val="dk1"/>
            </a:fontRef>
          </p:style>
        </p:cxnSp>
        <p:cxnSp>
          <p:nvCxnSpPr>
            <p:cNvPr id="35" name="直接连接符 34"/>
            <p:cNvCxnSpPr>
              <a:stCxn id="27" idx="5"/>
              <a:endCxn id="33" idx="1"/>
            </p:cNvCxnSpPr>
            <p:nvPr/>
          </p:nvCxnSpPr>
          <p:spPr>
            <a:xfrm>
              <a:off x="7763814" y="2240643"/>
              <a:ext cx="767388" cy="316684"/>
            </a:xfrm>
            <a:prstGeom prst="line">
              <a:avLst/>
            </a:prstGeom>
          </p:spPr>
          <p:style>
            <a:lnRef idx="2">
              <a:schemeClr val="dk1"/>
            </a:lnRef>
            <a:fillRef idx="1">
              <a:schemeClr val="lt1"/>
            </a:fillRef>
            <a:effectRef idx="0">
              <a:schemeClr val="dk1"/>
            </a:effectRef>
            <a:fontRef idx="minor">
              <a:schemeClr val="dk1"/>
            </a:fontRef>
          </p:style>
        </p:cxnSp>
        <p:cxnSp>
          <p:nvCxnSpPr>
            <p:cNvPr id="36" name="直接连接符 35"/>
            <p:cNvCxnSpPr>
              <a:stCxn id="33" idx="4"/>
              <a:endCxn id="32" idx="7"/>
            </p:cNvCxnSpPr>
            <p:nvPr/>
          </p:nvCxnSpPr>
          <p:spPr>
            <a:xfrm flipH="1">
              <a:off x="8534186" y="3041620"/>
              <a:ext cx="198240" cy="696837"/>
            </a:xfrm>
            <a:prstGeom prst="line">
              <a:avLst/>
            </a:prstGeom>
          </p:spPr>
          <p:style>
            <a:lnRef idx="2">
              <a:schemeClr val="dk1"/>
            </a:lnRef>
            <a:fillRef idx="1">
              <a:schemeClr val="lt1"/>
            </a:fillRef>
            <a:effectRef idx="0">
              <a:schemeClr val="dk1"/>
            </a:effectRef>
            <a:fontRef idx="minor">
              <a:schemeClr val="dk1"/>
            </a:fontRef>
          </p:style>
        </p:cxnSp>
        <p:cxnSp>
          <p:nvCxnSpPr>
            <p:cNvPr id="37" name="直接连接符 36"/>
            <p:cNvCxnSpPr>
              <a:stCxn id="27" idx="4"/>
              <a:endCxn id="32" idx="1"/>
            </p:cNvCxnSpPr>
            <p:nvPr/>
          </p:nvCxnSpPr>
          <p:spPr>
            <a:xfrm>
              <a:off x="7562590" y="2323735"/>
              <a:ext cx="569148" cy="1414722"/>
            </a:xfrm>
            <a:prstGeom prst="line">
              <a:avLst/>
            </a:prstGeom>
          </p:spPr>
          <p:style>
            <a:lnRef idx="2">
              <a:schemeClr val="dk1"/>
            </a:lnRef>
            <a:fillRef idx="1">
              <a:schemeClr val="lt1"/>
            </a:fillRef>
            <a:effectRef idx="0">
              <a:schemeClr val="dk1"/>
            </a:effectRef>
            <a:fontRef idx="minor">
              <a:schemeClr val="dk1"/>
            </a:fontRef>
          </p:style>
        </p:cxnSp>
      </p:grpSp>
      <p:cxnSp>
        <p:nvCxnSpPr>
          <p:cNvPr id="38" name="直接箭头连接符 37"/>
          <p:cNvCxnSpPr/>
          <p:nvPr/>
        </p:nvCxnSpPr>
        <p:spPr>
          <a:xfrm>
            <a:off x="2031999" y="3145596"/>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65879" y="5011896"/>
            <a:ext cx="100474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存储</a:t>
            </a:r>
            <a:endParaRPr lang="en-US" altLang="zh-CN" dirty="0"/>
          </a:p>
          <a:p>
            <a:r>
              <a:rPr lang="zh-CN" altLang="en-US" dirty="0"/>
              <a:t>节点</a:t>
            </a:r>
          </a:p>
        </p:txBody>
      </p:sp>
      <p:sp>
        <p:nvSpPr>
          <p:cNvPr id="41" name="文本框 40"/>
          <p:cNvSpPr txBox="1"/>
          <p:nvPr/>
        </p:nvSpPr>
        <p:spPr>
          <a:xfrm>
            <a:off x="1429134" y="3246902"/>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46" name="直接箭头连接符 45"/>
          <p:cNvCxnSpPr/>
          <p:nvPr/>
        </p:nvCxnSpPr>
        <p:spPr>
          <a:xfrm flipV="1">
            <a:off x="2698357" y="3145596"/>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789663" y="3246902"/>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48" name="矩形 47"/>
          <p:cNvSpPr/>
          <p:nvPr/>
        </p:nvSpPr>
        <p:spPr>
          <a:xfrm>
            <a:off x="5492883" y="2368098"/>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cxnSp>
        <p:nvCxnSpPr>
          <p:cNvPr id="49" name="直接箭头连接符 48"/>
          <p:cNvCxnSpPr/>
          <p:nvPr/>
        </p:nvCxnSpPr>
        <p:spPr>
          <a:xfrm>
            <a:off x="5741202" y="3130098"/>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138337" y="3231404"/>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51" name="直接箭头连接符 50"/>
          <p:cNvCxnSpPr/>
          <p:nvPr/>
        </p:nvCxnSpPr>
        <p:spPr>
          <a:xfrm flipV="1">
            <a:off x="6407560" y="3130098"/>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498866" y="3231404"/>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53" name="圆角矩形标注 52"/>
          <p:cNvSpPr/>
          <p:nvPr/>
        </p:nvSpPr>
        <p:spPr>
          <a:xfrm>
            <a:off x="7142856" y="1828709"/>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spTree>
    <p:extLst>
      <p:ext uri="{BB962C8B-B14F-4D97-AF65-F5344CB8AC3E}">
        <p14:creationId xmlns:p14="http://schemas.microsoft.com/office/powerpoint/2010/main" val="3419850719"/>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基于细粒度锁更新：最大程度的提高了系统的并发度，但需要能够灵活控制锁的获取和释放，锁冲突的概率要非常小。</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smtClean="0"/>
                <a:t>GASModel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664"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665"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6" name="图片 5" descr="C:\Users\SkyDream\Desktop\毕业设计\GraduationThesis\post-graduate paper\图片\framework.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484" y="2287587"/>
            <a:ext cx="6762115" cy="3435880"/>
          </a:xfrm>
          <a:prstGeom prst="rect">
            <a:avLst/>
          </a:prstGeom>
          <a:noFill/>
          <a:ln>
            <a:noFill/>
          </a:ln>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六、总结和下一步工作</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，从数据的摄入、计算、存储和访问四个层次构建完备的流式图处理系统；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325575"/>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1130300" y="4826675"/>
            <a:ext cx="6959600" cy="1200329"/>
          </a:xfrm>
          <a:prstGeom prst="rect">
            <a:avLst/>
          </a:prstGeom>
          <a:noFill/>
        </p:spPr>
        <p:txBody>
          <a:bodyPr wrap="square" rtlCol="0">
            <a:spAutoFit/>
          </a:bodyPr>
          <a:lstStyle/>
          <a:p>
            <a:r>
              <a:rPr lang="zh-CN" altLang="en-US" dirty="0"/>
              <a:t>模型</a:t>
            </a:r>
            <a:r>
              <a:rPr lang="zh-CN" altLang="en-US" dirty="0" smtClean="0"/>
              <a:t>方向：通过分析流式场景下更多的图算法，进一步对模型进行完善；</a:t>
            </a:r>
            <a:endParaRPr lang="en-US" altLang="zh-CN" dirty="0" smtClean="0"/>
          </a:p>
          <a:p>
            <a:r>
              <a:rPr lang="zh-CN" altLang="en-US" dirty="0" smtClean="0"/>
              <a:t>算法方向：利用该模型来实现更多的流式图算法。</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29" y="1618598"/>
            <a:ext cx="5819411" cy="415498"/>
          </a:xfrm>
          <a:prstGeom prst="rect">
            <a:avLst/>
          </a:prstGeom>
          <a:noFill/>
        </p:spPr>
        <p:txBody>
          <a:bodyPr wrap="square" rtlCol="0">
            <a:spAutoFit/>
          </a:bodyPr>
          <a:lstStyle/>
          <a:p>
            <a:r>
              <a:rPr lang="zh-CN" altLang="en-US" sz="2100" dirty="0"/>
              <a:t>批处理模型</a:t>
            </a:r>
            <a:r>
              <a:rPr lang="zh-CN" altLang="en-US" sz="2100" dirty="0" smtClean="0"/>
              <a:t>：离线计算，解决</a:t>
            </a:r>
            <a:r>
              <a:rPr lang="zh-CN" altLang="en-US" sz="2100" dirty="0"/>
              <a:t>静态图计算问题</a:t>
            </a:r>
          </a:p>
        </p:txBody>
      </p:sp>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40</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所有的老师同学们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29" y="1618598"/>
            <a:ext cx="5961301" cy="415498"/>
          </a:xfrm>
          <a:prstGeom prst="rect">
            <a:avLst/>
          </a:prstGeom>
          <a:noFill/>
        </p:spPr>
        <p:txBody>
          <a:bodyPr wrap="square" rtlCol="0">
            <a:spAutoFit/>
          </a:bodyPr>
          <a:lstStyle/>
          <a:p>
            <a:r>
              <a:rPr lang="zh-CN" altLang="en-US" sz="2100" dirty="0"/>
              <a:t>批处理模型</a:t>
            </a:r>
            <a:r>
              <a:rPr lang="zh-CN" altLang="en-US" sz="2100" dirty="0" smtClean="0"/>
              <a:t>：在线分析，解决</a:t>
            </a:r>
            <a:r>
              <a:rPr lang="zh-CN" altLang="en-US" sz="2100" dirty="0"/>
              <a:t>动态图计算问题</a:t>
            </a:r>
          </a:p>
        </p:txBody>
      </p:sp>
      <p:sp>
        <p:nvSpPr>
          <p:cNvPr id="31" name="标题 1"/>
          <p:cNvSpPr txBox="1">
            <a:spLocks/>
          </p:cNvSpPr>
          <p:nvPr/>
        </p:nvSpPr>
        <p:spPr>
          <a:xfrm>
            <a:off x="0" y="1081008"/>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a:t>
            </a:r>
            <a:r>
              <a:rPr lang="zh-CN" altLang="en-US" sz="3300" dirty="0" smtClean="0"/>
              <a:t>、</a:t>
            </a:r>
            <a:r>
              <a:rPr lang="zh-CN" altLang="en-US" sz="3600" dirty="0"/>
              <a:t>研究背景与相关工作</a:t>
            </a:r>
            <a:r>
              <a:rPr lang="en-US" altLang="zh-CN" sz="3300" dirty="0" smtClean="0"/>
              <a:t>-</a:t>
            </a:r>
            <a:r>
              <a:rPr lang="zh-CN" altLang="en-US" sz="2100" dirty="0" smtClean="0"/>
              <a:t>批处理</a:t>
            </a:r>
            <a:r>
              <a:rPr lang="zh-CN" altLang="en-US" sz="2100" dirty="0"/>
              <a:t>模型</a:t>
            </a:r>
          </a:p>
        </p:txBody>
      </p:sp>
      <p:sp>
        <p:nvSpPr>
          <p:cNvPr id="43" name="圆角矩形标注 42"/>
          <p:cNvSpPr/>
          <p:nvPr/>
        </p:nvSpPr>
        <p:spPr>
          <a:xfrm>
            <a:off x="6598738" y="1381223"/>
            <a:ext cx="2279254" cy="698222"/>
          </a:xfrm>
          <a:prstGeom prst="wedgeRoundRectCallout">
            <a:avLst>
              <a:gd name="adj1" fmla="val -132691"/>
              <a:gd name="adj2" fmla="val 7503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dirty="0" smtClean="0"/>
              <a:t>，</a:t>
            </a:r>
            <a:r>
              <a:rPr lang="zh-CN" altLang="en-US" b="1" dirty="0" smtClean="0"/>
              <a:t>实时性强</a:t>
            </a:r>
            <a:r>
              <a:rPr lang="zh-CN" altLang="en-US" dirty="0" smtClean="0"/>
              <a:t>。</a:t>
            </a:r>
            <a:endParaRPr lang="zh-CN" altLang="en-US" dirty="0"/>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4257375880"/>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1759</TotalTime>
  <Words>5295</Words>
  <Application>Microsoft Office PowerPoint</Application>
  <PresentationFormat>全屏显示(4:3)</PresentationFormat>
  <Paragraphs>560</Paragraphs>
  <Slides>41</Slides>
  <Notes>33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3"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流式图计算 系统的设计与实现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二、研究目标</vt:lpstr>
      <vt:lpstr>二、研究目标</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六、总结和下一步工作</vt:lpstr>
      <vt:lpstr>七、科研经历</vt:lpstr>
      <vt:lpstr>八、感谢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321</cp:revision>
  <dcterms:created xsi:type="dcterms:W3CDTF">2016-12-23T09:57:57Z</dcterms:created>
  <dcterms:modified xsi:type="dcterms:W3CDTF">2017-03-27T14:50:47Z</dcterms:modified>
</cp:coreProperties>
</file>