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7.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8.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57" r:id="rId3"/>
    <p:sldId id="290" r:id="rId4"/>
    <p:sldId id="259" r:id="rId5"/>
    <p:sldId id="291" r:id="rId6"/>
    <p:sldId id="292" r:id="rId7"/>
    <p:sldId id="260" r:id="rId8"/>
    <p:sldId id="262" r:id="rId9"/>
    <p:sldId id="263" r:id="rId10"/>
    <p:sldId id="296" r:id="rId11"/>
    <p:sldId id="297" r:id="rId12"/>
    <p:sldId id="298" r:id="rId13"/>
    <p:sldId id="299" r:id="rId14"/>
    <p:sldId id="295" r:id="rId15"/>
    <p:sldId id="305" r:id="rId16"/>
    <p:sldId id="304" r:id="rId17"/>
    <p:sldId id="268" r:id="rId18"/>
    <p:sldId id="269" r:id="rId19"/>
    <p:sldId id="271" r:id="rId20"/>
    <p:sldId id="272" r:id="rId21"/>
    <p:sldId id="302" r:id="rId22"/>
    <p:sldId id="273" r:id="rId23"/>
    <p:sldId id="276" r:id="rId24"/>
    <p:sldId id="274" r:id="rId25"/>
    <p:sldId id="278" r:id="rId26"/>
    <p:sldId id="306" r:id="rId27"/>
    <p:sldId id="307" r:id="rId28"/>
    <p:sldId id="279" r:id="rId29"/>
    <p:sldId id="280" r:id="rId30"/>
    <p:sldId id="281" r:id="rId31"/>
    <p:sldId id="282" r:id="rId32"/>
    <p:sldId id="301" r:id="rId33"/>
    <p:sldId id="286" r:id="rId34"/>
    <p:sldId id="289" r:id="rId35"/>
    <p:sldId id="309" r:id="rId36"/>
    <p:sldId id="310" r:id="rId37"/>
    <p:sldId id="311" r:id="rId38"/>
    <p:sldId id="312" r:id="rId39"/>
    <p:sldId id="287" r:id="rId40"/>
    <p:sldId id="303" r:id="rId41"/>
    <p:sldId id="288"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kai Duan" initials="SD" lastIdx="7" clrIdx="0">
    <p:extLst>
      <p:ext uri="{19B8F6BF-5375-455C-9EA6-DF929625EA0E}">
        <p15:presenceInfo xmlns:p15="http://schemas.microsoft.com/office/powerpoint/2012/main" userId="c871d5f437e19b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08" autoAdjust="0"/>
    <p:restoredTop sz="78339" autoAdjust="0"/>
  </p:normalViewPr>
  <p:slideViewPr>
    <p:cSldViewPr snapToGrid="0">
      <p:cViewPr varScale="1">
        <p:scale>
          <a:sx n="57" d="100"/>
          <a:sy n="57" d="100"/>
        </p:scale>
        <p:origin x="156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correc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conflict.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real-tim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real-tim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smtClean="0"/>
              <a:t>算法准确率测试</a:t>
            </a:r>
            <a:r>
              <a:rPr lang="zh-CN" altLang="en-US" dirty="0"/>
              <a:t>结果</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DD!$A$2</c:f>
              <c:strCache>
                <c:ptCount val="1"/>
                <c:pt idx="0">
                  <c:v>DD</c:v>
                </c:pt>
              </c:strCache>
            </c:strRef>
          </c:tx>
          <c:spPr>
            <a:solidFill>
              <a:schemeClr val="accent1"/>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DD!$B$2:$G$2</c:f>
              <c:numCache>
                <c:formatCode>0%</c:formatCode>
                <c:ptCount val="6"/>
                <c:pt idx="0">
                  <c:v>1</c:v>
                </c:pt>
                <c:pt idx="1">
                  <c:v>1</c:v>
                </c:pt>
                <c:pt idx="2">
                  <c:v>1</c:v>
                </c:pt>
                <c:pt idx="3">
                  <c:v>1</c:v>
                </c:pt>
                <c:pt idx="4">
                  <c:v>1</c:v>
                </c:pt>
                <c:pt idx="5" formatCode="0.00%">
                  <c:v>1</c:v>
                </c:pt>
              </c:numCache>
            </c:numRef>
          </c:val>
          <c:extLst>
            <c:ext xmlns:c16="http://schemas.microsoft.com/office/drawing/2014/chart" uri="{C3380CC4-5D6E-409C-BE32-E72D297353CC}">
              <c16:uniqueId val="{00000000-0658-4099-8BDA-EA69A8C2272E}"/>
            </c:ext>
          </c:extLst>
        </c:ser>
        <c:ser>
          <c:idx val="1"/>
          <c:order val="1"/>
          <c:tx>
            <c:strRef>
              <c:f>DD!$A$3</c:f>
              <c:strCache>
                <c:ptCount val="1"/>
                <c:pt idx="0">
                  <c:v>TC</c:v>
                </c:pt>
              </c:strCache>
            </c:strRef>
          </c:tx>
          <c:spPr>
            <a:solidFill>
              <a:schemeClr val="accent2"/>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DD!$B$3:$G$3</c:f>
              <c:numCache>
                <c:formatCode>0%</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1-0658-4099-8BDA-EA69A8C2272E}"/>
            </c:ext>
          </c:extLst>
        </c:ser>
        <c:ser>
          <c:idx val="2"/>
          <c:order val="2"/>
          <c:tx>
            <c:strRef>
              <c:f>DD!$A$4</c:f>
              <c:strCache>
                <c:ptCount val="1"/>
                <c:pt idx="0">
                  <c:v>SSSP</c:v>
                </c:pt>
              </c:strCache>
            </c:strRef>
          </c:tx>
          <c:spPr>
            <a:solidFill>
              <a:schemeClr val="accent3"/>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DD!$B$4:$G$4</c:f>
              <c:numCache>
                <c:formatCode>0%</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2-0658-4099-8BDA-EA69A8C2272E}"/>
            </c:ext>
          </c:extLst>
        </c:ser>
        <c:dLbls>
          <c:showLegendKey val="0"/>
          <c:showVal val="0"/>
          <c:showCatName val="0"/>
          <c:showSerName val="0"/>
          <c:showPercent val="0"/>
          <c:showBubbleSize val="0"/>
        </c:dLbls>
        <c:gapWidth val="219"/>
        <c:overlap val="-27"/>
        <c:axId val="390218640"/>
        <c:axId val="390215312"/>
      </c:barChart>
      <c:catAx>
        <c:axId val="390218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90215312"/>
        <c:crosses val="autoZero"/>
        <c:auto val="1"/>
        <c:lblAlgn val="ctr"/>
        <c:lblOffset val="100"/>
        <c:noMultiLvlLbl val="0"/>
      </c:catAx>
      <c:valAx>
        <c:axId val="390215312"/>
        <c:scaling>
          <c:orientation val="minMax"/>
          <c:max val="1"/>
          <c:min val="0.9"/>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902186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算法更新冲突概率</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dd</c:v>
                </c:pt>
                <c:pt idx="1">
                  <c:v>tc</c:v>
                </c:pt>
                <c:pt idx="2">
                  <c:v>sssp</c:v>
                </c:pt>
                <c:pt idx="3">
                  <c:v>pr</c:v>
                </c:pt>
              </c:strCache>
            </c:strRef>
          </c:cat>
          <c:val>
            <c:numRef>
              <c:f>Sheet1!$B$13:$E$13</c:f>
              <c:numCache>
                <c:formatCode>General</c:formatCode>
                <c:ptCount val="4"/>
                <c:pt idx="0">
                  <c:v>7.1000000000000004E-3</c:v>
                </c:pt>
                <c:pt idx="1">
                  <c:v>4.0000000000000002E-4</c:v>
                </c:pt>
                <c:pt idx="2">
                  <c:v>5.0000000000000001E-4</c:v>
                </c:pt>
                <c:pt idx="3">
                  <c:v>2.8799999999999999E-2</c:v>
                </c:pt>
              </c:numCache>
            </c:numRef>
          </c:val>
          <c:extLst>
            <c:ext xmlns:c16="http://schemas.microsoft.com/office/drawing/2014/chart" uri="{C3380CC4-5D6E-409C-BE32-E72D297353CC}">
              <c16:uniqueId val="{00000000-64EC-4A2B-ABC9-077C43DF2E66}"/>
            </c:ext>
          </c:extLst>
        </c:ser>
        <c:dLbls>
          <c:dLblPos val="outEnd"/>
          <c:showLegendKey val="0"/>
          <c:showVal val="1"/>
          <c:showCatName val="0"/>
          <c:showSerName val="0"/>
          <c:showPercent val="0"/>
          <c:showBubbleSize val="0"/>
        </c:dLbls>
        <c:gapWidth val="219"/>
        <c:overlap val="-27"/>
        <c:axId val="2070068895"/>
        <c:axId val="2070115071"/>
      </c:barChart>
      <c:catAx>
        <c:axId val="20700688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70115071"/>
        <c:crosses val="autoZero"/>
        <c:auto val="1"/>
        <c:lblAlgn val="ctr"/>
        <c:lblOffset val="100"/>
        <c:noMultiLvlLbl val="0"/>
      </c:catAx>
      <c:valAx>
        <c:axId val="2070115071"/>
        <c:scaling>
          <c:orientation val="minMax"/>
          <c:max val="3.0000000000000006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7006889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TC</a:t>
            </a:r>
            <a:r>
              <a:rPr lang="zh-CN" altLang="en-US"/>
              <a:t>算法</a:t>
            </a:r>
            <a:r>
              <a:rPr lang="en-US" altLang="zh-CN"/>
              <a:t>CDF</a:t>
            </a:r>
            <a:r>
              <a:rPr lang="zh-CN" altLang="en-US"/>
              <a:t>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tc!$K$1:$K$40</c:f>
              <c:numCache>
                <c:formatCode>General</c:formatCode>
                <c:ptCount val="40"/>
                <c:pt idx="0">
                  <c:v>0</c:v>
                </c:pt>
                <c:pt idx="1">
                  <c:v>0</c:v>
                </c:pt>
                <c:pt idx="2">
                  <c:v>2.9650523132080764E-4</c:v>
                </c:pt>
                <c:pt idx="3">
                  <c:v>0.13473146736106095</c:v>
                </c:pt>
                <c:pt idx="4">
                  <c:v>0.63800364472046522</c:v>
                </c:pt>
                <c:pt idx="5">
                  <c:v>0.90776223508871789</c:v>
                </c:pt>
                <c:pt idx="6">
                  <c:v>0.9598825873267377</c:v>
                </c:pt>
                <c:pt idx="7">
                  <c:v>0.97230777073094066</c:v>
                </c:pt>
                <c:pt idx="8">
                  <c:v>0.97611221321189934</c:v>
                </c:pt>
                <c:pt idx="9">
                  <c:v>0.97817925397924466</c:v>
                </c:pt>
                <c:pt idx="10">
                  <c:v>0.97987332684816641</c:v>
                </c:pt>
                <c:pt idx="11">
                  <c:v>0.98148244119808503</c:v>
                </c:pt>
                <c:pt idx="12">
                  <c:v>0.98310175057028404</c:v>
                </c:pt>
                <c:pt idx="13">
                  <c:v>0.98465309312728055</c:v>
                </c:pt>
                <c:pt idx="14">
                  <c:v>0.98607359956501239</c:v>
                </c:pt>
                <c:pt idx="15">
                  <c:v>0.9876206941960588</c:v>
                </c:pt>
                <c:pt idx="16">
                  <c:v>0.98909387491557244</c:v>
                </c:pt>
                <c:pt idx="17">
                  <c:v>0.99058659609445687</c:v>
                </c:pt>
                <c:pt idx="18">
                  <c:v>0.99197057036901737</c:v>
                </c:pt>
                <c:pt idx="19">
                  <c:v>0.99312685581264948</c:v>
                </c:pt>
                <c:pt idx="20">
                  <c:v>0.99405375325497325</c:v>
                </c:pt>
                <c:pt idx="21">
                  <c:v>0.99486000960031262</c:v>
                </c:pt>
                <c:pt idx="22">
                  <c:v>0.99562548585653055</c:v>
                </c:pt>
                <c:pt idx="23">
                  <c:v>0.99633403990501634</c:v>
                </c:pt>
                <c:pt idx="24">
                  <c:v>0.99705108980540247</c:v>
                </c:pt>
                <c:pt idx="25">
                  <c:v>0.99779022892072944</c:v>
                </c:pt>
                <c:pt idx="26">
                  <c:v>0.99858459107340836</c:v>
                </c:pt>
                <c:pt idx="27">
                  <c:v>0.99922093038074156</c:v>
                </c:pt>
                <c:pt idx="28">
                  <c:v>0.99964742214613711</c:v>
                </c:pt>
                <c:pt idx="29">
                  <c:v>0.99983263171756387</c:v>
                </c:pt>
                <c:pt idx="30">
                  <c:v>0.99992948442922747</c:v>
                </c:pt>
                <c:pt idx="31">
                  <c:v>0.99996346783682866</c:v>
                </c:pt>
                <c:pt idx="32">
                  <c:v>0.99997536202948911</c:v>
                </c:pt>
                <c:pt idx="33">
                  <c:v>0.99998385788138944</c:v>
                </c:pt>
                <c:pt idx="34">
                  <c:v>0.99998640663695948</c:v>
                </c:pt>
                <c:pt idx="35">
                  <c:v>0.99999320331847974</c:v>
                </c:pt>
                <c:pt idx="36">
                  <c:v>0.99999575207404989</c:v>
                </c:pt>
                <c:pt idx="37">
                  <c:v>0.99999660165923987</c:v>
                </c:pt>
                <c:pt idx="38">
                  <c:v>0.99999915041481002</c:v>
                </c:pt>
                <c:pt idx="39">
                  <c:v>1</c:v>
                </c:pt>
              </c:numCache>
            </c:numRef>
          </c:val>
          <c:smooth val="0"/>
          <c:extLst>
            <c:ext xmlns:c16="http://schemas.microsoft.com/office/drawing/2014/chart" uri="{C3380CC4-5D6E-409C-BE32-E72D297353CC}">
              <c16:uniqueId val="{00000000-73D2-4FF1-805B-C4C99265676A}"/>
            </c:ext>
          </c:extLst>
        </c:ser>
        <c:dLbls>
          <c:showLegendKey val="0"/>
          <c:showVal val="0"/>
          <c:showCatName val="0"/>
          <c:showSerName val="0"/>
          <c:showPercent val="0"/>
          <c:showBubbleSize val="0"/>
        </c:dLbls>
        <c:smooth val="0"/>
        <c:axId val="925644736"/>
        <c:axId val="925647648"/>
        <c:extLs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c:ext uri="{02D57815-91ED-43cb-92C2-25804820EDAC}">
                        <c15:formulaRef>
                          <c15:sqref>tc!$J$1:$J$40</c15:sqref>
                        </c15:formulaRef>
                      </c:ext>
                    </c:extLst>
                    <c:numCache>
                      <c:formatCode>General</c:formatCode>
                      <c:ptCount val="4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46</c:v>
                      </c:pt>
                    </c:numCache>
                  </c:numRef>
                </c:val>
                <c:smooth val="0"/>
                <c:extLst>
                  <c:ext xmlns:c16="http://schemas.microsoft.com/office/drawing/2014/chart" uri="{C3380CC4-5D6E-409C-BE32-E72D297353CC}">
                    <c16:uniqueId val="{00000001-73D2-4FF1-805B-C4C99265676A}"/>
                  </c:ext>
                </c:extLst>
              </c15:ser>
            </c15:filteredLineSeries>
          </c:ext>
        </c:extLst>
      </c:lineChart>
      <c:catAx>
        <c:axId val="9256447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25647648"/>
        <c:crosses val="autoZero"/>
        <c:auto val="1"/>
        <c:lblAlgn val="ctr"/>
        <c:lblOffset val="100"/>
        <c:noMultiLvlLbl val="0"/>
      </c:catAx>
      <c:valAx>
        <c:axId val="92564764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256447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DD</a:t>
            </a:r>
            <a:r>
              <a:rPr lang="zh-CN" altLang="en-US"/>
              <a:t>算法</a:t>
            </a:r>
            <a:r>
              <a:rPr lang="en-US" altLang="zh-CN"/>
              <a:t>CDF</a:t>
            </a:r>
            <a:r>
              <a:rPr lang="zh-CN" altLang="en-US"/>
              <a:t>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dd!$G$1:$G$14</c:f>
              <c:numCache>
                <c:formatCode>General</c:formatCode>
                <c:ptCount val="14"/>
                <c:pt idx="0">
                  <c:v>1.6940498410872504E-2</c:v>
                </c:pt>
                <c:pt idx="1">
                  <c:v>0.67869209837043276</c:v>
                </c:pt>
                <c:pt idx="2">
                  <c:v>0.98756224188890807</c:v>
                </c:pt>
                <c:pt idx="3">
                  <c:v>0.99859395562337039</c:v>
                </c:pt>
                <c:pt idx="4">
                  <c:v>0.99944098054391406</c:v>
                </c:pt>
                <c:pt idx="5">
                  <c:v>0.99961854143498086</c:v>
                </c:pt>
                <c:pt idx="6">
                  <c:v>0.99967376372167627</c:v>
                </c:pt>
                <c:pt idx="7">
                  <c:v>0.99972983558201312</c:v>
                </c:pt>
                <c:pt idx="8">
                  <c:v>0.99985897077551633</c:v>
                </c:pt>
                <c:pt idx="9">
                  <c:v>0.99994477771330459</c:v>
                </c:pt>
                <c:pt idx="10">
                  <c:v>0.99997961023260473</c:v>
                </c:pt>
                <c:pt idx="11">
                  <c:v>0.99999065468994386</c:v>
                </c:pt>
                <c:pt idx="12">
                  <c:v>0.99999490255815116</c:v>
                </c:pt>
                <c:pt idx="13">
                  <c:v>1</c:v>
                </c:pt>
              </c:numCache>
            </c:numRef>
          </c:val>
          <c:smooth val="0"/>
          <c:extLst>
            <c:ext xmlns:c16="http://schemas.microsoft.com/office/drawing/2014/chart" uri="{C3380CC4-5D6E-409C-BE32-E72D297353CC}">
              <c16:uniqueId val="{00000000-F207-4D81-B182-EB639007C4B3}"/>
            </c:ext>
          </c:extLst>
        </c:ser>
        <c:dLbls>
          <c:showLegendKey val="0"/>
          <c:showVal val="0"/>
          <c:showCatName val="0"/>
          <c:showSerName val="0"/>
          <c:showPercent val="0"/>
          <c:showBubbleSize val="0"/>
        </c:dLbls>
        <c:smooth val="0"/>
        <c:axId val="1165990192"/>
        <c:axId val="1165991024"/>
        <c:extLs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c:ext uri="{02D57815-91ED-43cb-92C2-25804820EDAC}">
                        <c15:formulaRef>
                          <c15:sqref>dd!$F$1:$F$14</c15:sqref>
                        </c15:formulaRef>
                      </c:ext>
                    </c:extLst>
                    <c:numCache>
                      <c:formatCode>General</c:formatCode>
                      <c:ptCount val="14"/>
                      <c:pt idx="0">
                        <c:v>0</c:v>
                      </c:pt>
                      <c:pt idx="1">
                        <c:v>1</c:v>
                      </c:pt>
                      <c:pt idx="2">
                        <c:v>2</c:v>
                      </c:pt>
                      <c:pt idx="3">
                        <c:v>3</c:v>
                      </c:pt>
                      <c:pt idx="4">
                        <c:v>4</c:v>
                      </c:pt>
                      <c:pt idx="5">
                        <c:v>5</c:v>
                      </c:pt>
                      <c:pt idx="6">
                        <c:v>6</c:v>
                      </c:pt>
                      <c:pt idx="7">
                        <c:v>7</c:v>
                      </c:pt>
                      <c:pt idx="8">
                        <c:v>8</c:v>
                      </c:pt>
                      <c:pt idx="9">
                        <c:v>9</c:v>
                      </c:pt>
                      <c:pt idx="10">
                        <c:v>10</c:v>
                      </c:pt>
                      <c:pt idx="11">
                        <c:v>11</c:v>
                      </c:pt>
                      <c:pt idx="12">
                        <c:v>12</c:v>
                      </c:pt>
                      <c:pt idx="13">
                        <c:v>13</c:v>
                      </c:pt>
                    </c:numCache>
                  </c:numRef>
                </c:val>
                <c:smooth val="0"/>
                <c:extLst>
                  <c:ext xmlns:c16="http://schemas.microsoft.com/office/drawing/2014/chart" uri="{C3380CC4-5D6E-409C-BE32-E72D297353CC}">
                    <c16:uniqueId val="{00000001-F207-4D81-B182-EB639007C4B3}"/>
                  </c:ext>
                </c:extLst>
              </c15:ser>
            </c15:filteredLineSeries>
          </c:ext>
        </c:extLst>
      </c:lineChart>
      <c:catAx>
        <c:axId val="11659901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相应时间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5991024"/>
        <c:crosses val="autoZero"/>
        <c:auto val="1"/>
        <c:lblAlgn val="ctr"/>
        <c:lblOffset val="100"/>
        <c:noMultiLvlLbl val="0"/>
      </c:catAx>
      <c:valAx>
        <c:axId val="116599102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59901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DD</a:t>
            </a:r>
            <a:r>
              <a:rPr lang="zh-CN" altLang="en-US"/>
              <a:t>算法响应时间分布图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dd!$I$1:$I$14</c:f>
              <c:numCache>
                <c:formatCode>General</c:formatCode>
                <c:ptCount val="14"/>
                <c:pt idx="0">
                  <c:v>0</c:v>
                </c:pt>
                <c:pt idx="1">
                  <c:v>1</c:v>
                </c:pt>
                <c:pt idx="2">
                  <c:v>2</c:v>
                </c:pt>
                <c:pt idx="3">
                  <c:v>3</c:v>
                </c:pt>
                <c:pt idx="4">
                  <c:v>4</c:v>
                </c:pt>
                <c:pt idx="5">
                  <c:v>5</c:v>
                </c:pt>
                <c:pt idx="6">
                  <c:v>6</c:v>
                </c:pt>
                <c:pt idx="7">
                  <c:v>7</c:v>
                </c:pt>
                <c:pt idx="8">
                  <c:v>8</c:v>
                </c:pt>
                <c:pt idx="9">
                  <c:v>9</c:v>
                </c:pt>
                <c:pt idx="10">
                  <c:v>10</c:v>
                </c:pt>
                <c:pt idx="11">
                  <c:v>11</c:v>
                </c:pt>
                <c:pt idx="12">
                  <c:v>12</c:v>
                </c:pt>
                <c:pt idx="13">
                  <c:v>13</c:v>
                </c:pt>
              </c:numCache>
            </c:numRef>
          </c:cat>
          <c:val>
            <c:numRef>
              <c:f>dd!$K$1:$K$14</c:f>
              <c:numCache>
                <c:formatCode>General</c:formatCode>
                <c:ptCount val="14"/>
                <c:pt idx="0">
                  <c:v>1.6940498410872504E-2</c:v>
                </c:pt>
                <c:pt idx="1">
                  <c:v>0.66175159995956034</c:v>
                </c:pt>
                <c:pt idx="2">
                  <c:v>0.30887014351847525</c:v>
                </c:pt>
                <c:pt idx="3">
                  <c:v>1.1031713734462359E-2</c:v>
                </c:pt>
                <c:pt idx="4">
                  <c:v>8.470249205436252E-4</c:v>
                </c:pt>
                <c:pt idx="5">
                  <c:v>1.7756089106681812E-4</c:v>
                </c:pt>
                <c:pt idx="6">
                  <c:v>5.52222866954219E-5</c:v>
                </c:pt>
                <c:pt idx="7">
                  <c:v>5.6071860336889931E-5</c:v>
                </c:pt>
                <c:pt idx="8">
                  <c:v>1.2913519350314046E-4</c:v>
                </c:pt>
                <c:pt idx="9">
                  <c:v>8.5806937788270959E-5</c:v>
                </c:pt>
                <c:pt idx="10">
                  <c:v>3.4832519300189203E-5</c:v>
                </c:pt>
                <c:pt idx="11">
                  <c:v>1.104445733908438E-5</c:v>
                </c:pt>
                <c:pt idx="12">
                  <c:v>4.2478682073401464E-6</c:v>
                </c:pt>
                <c:pt idx="13">
                  <c:v>5.097441848808176E-6</c:v>
                </c:pt>
              </c:numCache>
            </c:numRef>
          </c:val>
          <c:extLst>
            <c:ext xmlns:c16="http://schemas.microsoft.com/office/drawing/2014/chart" uri="{C3380CC4-5D6E-409C-BE32-E72D297353CC}">
              <c16:uniqueId val="{00000000-A45B-41A9-88E7-E838CF85836A}"/>
            </c:ext>
          </c:extLst>
        </c:ser>
        <c:dLbls>
          <c:showLegendKey val="0"/>
          <c:showVal val="0"/>
          <c:showCatName val="0"/>
          <c:showSerName val="0"/>
          <c:showPercent val="0"/>
          <c:showBubbleSize val="0"/>
        </c:dLbls>
        <c:gapWidth val="219"/>
        <c:overlap val="-27"/>
        <c:axId val="1184157440"/>
        <c:axId val="1184181568"/>
      </c:barChart>
      <c:catAx>
        <c:axId val="11841574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84181568"/>
        <c:crosses val="autoZero"/>
        <c:auto val="1"/>
        <c:lblAlgn val="ctr"/>
        <c:lblOffset val="100"/>
        <c:noMultiLvlLbl val="0"/>
      </c:catAx>
      <c:valAx>
        <c:axId val="1184181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841574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TC</a:t>
            </a:r>
            <a:r>
              <a:rPr lang="zh-CN" altLang="en-US"/>
              <a:t>算法响应时间分布图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tc!$M$1:$M$56</c:f>
              <c:numCache>
                <c:formatCode>General</c:formatCode>
                <c:ptCount val="20"/>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pt idx="19">
                  <c:v>21</c:v>
                </c:pt>
              </c:numCache>
              <c:extLst/>
            </c:numRef>
          </c:cat>
          <c:val>
            <c:numRef>
              <c:f>tc!$O$1:$O$56</c:f>
              <c:numCache>
                <c:formatCode>General</c:formatCode>
                <c:ptCount val="20"/>
                <c:pt idx="0">
                  <c:v>2.9650523132080764E-4</c:v>
                </c:pt>
                <c:pt idx="1">
                  <c:v>0.13443496212974015</c:v>
                </c:pt>
                <c:pt idx="2">
                  <c:v>0.50327217735940422</c:v>
                </c:pt>
                <c:pt idx="3">
                  <c:v>0.26975859036825273</c:v>
                </c:pt>
                <c:pt idx="4">
                  <c:v>5.2120352238019786E-2</c:v>
                </c:pt>
                <c:pt idx="5">
                  <c:v>1.2425183404202898E-2</c:v>
                </c:pt>
                <c:pt idx="6">
                  <c:v>3.8044424809586721E-3</c:v>
                </c:pt>
                <c:pt idx="7">
                  <c:v>2.0670407673453435E-3</c:v>
                </c:pt>
                <c:pt idx="8">
                  <c:v>1.694072868921749E-3</c:v>
                </c:pt>
                <c:pt idx="9">
                  <c:v>1.6091143499186522E-3</c:v>
                </c:pt>
                <c:pt idx="10">
                  <c:v>1.6193093721990238E-3</c:v>
                </c:pt>
                <c:pt idx="11">
                  <c:v>1.5513425569965464E-3</c:v>
                </c:pt>
                <c:pt idx="12">
                  <c:v>1.4205064377317775E-3</c:v>
                </c:pt>
                <c:pt idx="13">
                  <c:v>1.5470946310463915E-3</c:v>
                </c:pt>
                <c:pt idx="14">
                  <c:v>1.4731807195136975E-3</c:v>
                </c:pt>
                <c:pt idx="15">
                  <c:v>1.4927211788844097E-3</c:v>
                </c:pt>
                <c:pt idx="16">
                  <c:v>1.3839742745604458E-3</c:v>
                </c:pt>
                <c:pt idx="17">
                  <c:v>1.1562854436321466E-3</c:v>
                </c:pt>
                <c:pt idx="18">
                  <c:v>9.2689744232378544E-4</c:v>
                </c:pt>
                <c:pt idx="19">
                  <c:v>8.0625634533938804E-4</c:v>
                </c:pt>
              </c:numCache>
              <c:extLst/>
            </c:numRef>
          </c:val>
          <c:extLst>
            <c:ext xmlns:c16="http://schemas.microsoft.com/office/drawing/2014/chart" uri="{C3380CC4-5D6E-409C-BE32-E72D297353CC}">
              <c16:uniqueId val="{00000000-952C-4941-80F8-ABD80E09F4C6}"/>
            </c:ext>
          </c:extLst>
        </c:ser>
        <c:dLbls>
          <c:showLegendKey val="0"/>
          <c:showVal val="0"/>
          <c:showCatName val="0"/>
          <c:showSerName val="0"/>
          <c:showPercent val="0"/>
          <c:showBubbleSize val="0"/>
        </c:dLbls>
        <c:gapWidth val="219"/>
        <c:overlap val="-27"/>
        <c:axId val="1083520416"/>
        <c:axId val="1083533728"/>
      </c:barChart>
      <c:catAx>
        <c:axId val="10835204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83533728"/>
        <c:crosses val="autoZero"/>
        <c:auto val="1"/>
        <c:lblAlgn val="ctr"/>
        <c:lblOffset val="100"/>
        <c:noMultiLvlLbl val="0"/>
      </c:catAx>
      <c:valAx>
        <c:axId val="10835337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83520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SSSP</a:t>
            </a:r>
            <a:r>
              <a:rPr lang="zh-CN" altLang="en-US"/>
              <a:t>算法</a:t>
            </a:r>
            <a:r>
              <a:rPr lang="en-US" altLang="zh-CN"/>
              <a:t>CDF</a:t>
            </a:r>
            <a:r>
              <a:rPr lang="zh-CN" altLang="en-US"/>
              <a:t>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sssp!$K$1:$K$31</c:f>
              <c:numCache>
                <c:formatCode>General</c:formatCode>
                <c:ptCount val="31"/>
                <c:pt idx="0">
                  <c:v>9.337922858467752E-3</c:v>
                </c:pt>
                <c:pt idx="1">
                  <c:v>0.38466409201303903</c:v>
                </c:pt>
                <c:pt idx="2">
                  <c:v>0.91813702674823661</c:v>
                </c:pt>
                <c:pt idx="3">
                  <c:v>0.97191912639576306</c:v>
                </c:pt>
                <c:pt idx="4">
                  <c:v>0.97786394369371887</c:v>
                </c:pt>
                <c:pt idx="5">
                  <c:v>0.97953898845191278</c:v>
                </c:pt>
                <c:pt idx="6">
                  <c:v>0.98062729436825347</c:v>
                </c:pt>
                <c:pt idx="7">
                  <c:v>0.98174743215724602</c:v>
                </c:pt>
                <c:pt idx="8">
                  <c:v>0.98298973551155111</c:v>
                </c:pt>
                <c:pt idx="9">
                  <c:v>0.98415460998643278</c:v>
                </c:pt>
                <c:pt idx="10">
                  <c:v>0.9850398801745075</c:v>
                </c:pt>
                <c:pt idx="11">
                  <c:v>0.98581502928962439</c:v>
                </c:pt>
                <c:pt idx="12">
                  <c:v>0.98652737498032017</c:v>
                </c:pt>
                <c:pt idx="13">
                  <c:v>0.98737995297486059</c:v>
                </c:pt>
                <c:pt idx="14">
                  <c:v>0.98814047663497528</c:v>
                </c:pt>
                <c:pt idx="15">
                  <c:v>0.98890702254126739</c:v>
                </c:pt>
                <c:pt idx="16">
                  <c:v>0.98975615925227789</c:v>
                </c:pt>
                <c:pt idx="17">
                  <c:v>0.99055969895651685</c:v>
                </c:pt>
                <c:pt idx="18">
                  <c:v>0.99134603224310602</c:v>
                </c:pt>
                <c:pt idx="19">
                  <c:v>0.99217452125293693</c:v>
                </c:pt>
                <c:pt idx="20">
                  <c:v>0.99295655293511376</c:v>
                </c:pt>
                <c:pt idx="21">
                  <c:v>0.99358200621667869</c:v>
                </c:pt>
                <c:pt idx="22">
                  <c:v>0.99409561778352085</c:v>
                </c:pt>
                <c:pt idx="23">
                  <c:v>0.99467547405831425</c:v>
                </c:pt>
                <c:pt idx="24">
                  <c:v>0.99537577525665522</c:v>
                </c:pt>
                <c:pt idx="25">
                  <c:v>0.99618447688618905</c:v>
                </c:pt>
                <c:pt idx="26">
                  <c:v>0.99695016247159862</c:v>
                </c:pt>
                <c:pt idx="27">
                  <c:v>0.99774767992966018</c:v>
                </c:pt>
                <c:pt idx="28">
                  <c:v>0.99851508615683482</c:v>
                </c:pt>
                <c:pt idx="29">
                  <c:v>0.99924463826518017</c:v>
                </c:pt>
                <c:pt idx="30">
                  <c:v>1</c:v>
                </c:pt>
              </c:numCache>
            </c:numRef>
          </c:val>
          <c:smooth val="0"/>
          <c:extLst>
            <c:ext xmlns:c16="http://schemas.microsoft.com/office/drawing/2014/chart" uri="{C3380CC4-5D6E-409C-BE32-E72D297353CC}">
              <c16:uniqueId val="{00000000-DF07-4E8D-8155-E8062E9D893F}"/>
            </c:ext>
          </c:extLst>
        </c:ser>
        <c:dLbls>
          <c:showLegendKey val="0"/>
          <c:showVal val="0"/>
          <c:showCatName val="0"/>
          <c:showSerName val="0"/>
          <c:showPercent val="0"/>
          <c:showBubbleSize val="0"/>
        </c:dLbls>
        <c:smooth val="0"/>
        <c:axId val="1165960240"/>
        <c:axId val="1165962320"/>
        <c:extLs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c:ext uri="{02D57815-91ED-43cb-92C2-25804820EDAC}">
                        <c15:formulaRef>
                          <c15:sqref>sssp!$J$1:$J$31</c15:sqref>
                        </c15:formulaRef>
                      </c:ext>
                    </c:extLst>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val>
                <c:smooth val="0"/>
                <c:extLst>
                  <c:ext xmlns:c16="http://schemas.microsoft.com/office/drawing/2014/chart" uri="{C3380CC4-5D6E-409C-BE32-E72D297353CC}">
                    <c16:uniqueId val="{00000001-DF07-4E8D-8155-E8062E9D893F}"/>
                  </c:ext>
                </c:extLst>
              </c15:ser>
            </c15:filteredLineSeries>
          </c:ext>
        </c:extLst>
      </c:lineChart>
      <c:catAx>
        <c:axId val="11659602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相应时间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5962320"/>
        <c:crosses val="autoZero"/>
        <c:auto val="1"/>
        <c:lblAlgn val="ctr"/>
        <c:lblOffset val="100"/>
        <c:noMultiLvlLbl val="0"/>
      </c:catAx>
      <c:valAx>
        <c:axId val="1165962320"/>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659602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SSSP</a:t>
            </a:r>
            <a:r>
              <a:rPr lang="zh-CN" altLang="en-US"/>
              <a:t>算法响应时间分布图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sssp!$M$1:$M$31</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extLst/>
            </c:numRef>
          </c:cat>
          <c:val>
            <c:numRef>
              <c:f>sssp!$O$1:$O$31</c:f>
              <c:numCache>
                <c:formatCode>General</c:formatCode>
                <c:ptCount val="21"/>
                <c:pt idx="0">
                  <c:v>9.337922858467752E-3</c:v>
                </c:pt>
                <c:pt idx="1">
                  <c:v>0.37532616915457129</c:v>
                </c:pt>
                <c:pt idx="2">
                  <c:v>0.53347293473519752</c:v>
                </c:pt>
                <c:pt idx="3">
                  <c:v>5.3782099647526532E-2</c:v>
                </c:pt>
                <c:pt idx="4">
                  <c:v>5.9448172979557918E-3</c:v>
                </c:pt>
                <c:pt idx="5">
                  <c:v>1.6750447581939112E-3</c:v>
                </c:pt>
                <c:pt idx="6">
                  <c:v>1.0883059163406766E-3</c:v>
                </c:pt>
                <c:pt idx="7">
                  <c:v>1.1201377889925384E-3</c:v>
                </c:pt>
                <c:pt idx="8">
                  <c:v>1.2423033543050887E-3</c:v>
                </c:pt>
                <c:pt idx="9">
                  <c:v>1.1648744748816414E-3</c:v>
                </c:pt>
                <c:pt idx="10">
                  <c:v>8.8527018807474812E-4</c:v>
                </c:pt>
                <c:pt idx="11">
                  <c:v>7.7514911511695637E-4</c:v>
                </c:pt>
                <c:pt idx="12">
                  <c:v>7.1234569069571565E-4</c:v>
                </c:pt>
                <c:pt idx="13">
                  <c:v>8.5257799454040368E-4</c:v>
                </c:pt>
                <c:pt idx="14">
                  <c:v>7.6052366011474957E-4</c:v>
                </c:pt>
                <c:pt idx="15">
                  <c:v>7.6654590629212879E-4</c:v>
                </c:pt>
                <c:pt idx="16">
                  <c:v>8.4913671101047273E-4</c:v>
                </c:pt>
                <c:pt idx="17">
                  <c:v>8.0353970423888707E-4</c:v>
                </c:pt>
                <c:pt idx="18">
                  <c:v>7.8633328658923201E-4</c:v>
                </c:pt>
                <c:pt idx="19">
                  <c:v>8.2848900983088672E-4</c:v>
                </c:pt>
                <c:pt idx="20">
                  <c:v>7.8203168217681827E-4</c:v>
                </c:pt>
              </c:numCache>
              <c:extLst/>
            </c:numRef>
          </c:val>
          <c:extLst>
            <c:ext xmlns:c16="http://schemas.microsoft.com/office/drawing/2014/chart" uri="{C3380CC4-5D6E-409C-BE32-E72D297353CC}">
              <c16:uniqueId val="{00000000-2AAD-4341-98C5-2712540E4DC3}"/>
            </c:ext>
          </c:extLst>
        </c:ser>
        <c:dLbls>
          <c:showLegendKey val="0"/>
          <c:showVal val="0"/>
          <c:showCatName val="0"/>
          <c:showSerName val="0"/>
          <c:showPercent val="0"/>
          <c:showBubbleSize val="0"/>
        </c:dLbls>
        <c:gapWidth val="219"/>
        <c:overlap val="-27"/>
        <c:axId val="1184136224"/>
        <c:axId val="1184138304"/>
      </c:barChart>
      <c:catAx>
        <c:axId val="11841362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84138304"/>
        <c:crosses val="autoZero"/>
        <c:auto val="1"/>
        <c:lblAlgn val="ctr"/>
        <c:lblOffset val="100"/>
        <c:noMultiLvlLbl val="0"/>
      </c:catAx>
      <c:valAx>
        <c:axId val="1184138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841362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PR</a:t>
            </a:r>
            <a:r>
              <a:rPr lang="zh-CN" altLang="en-US"/>
              <a:t>算法响应时间分布图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pr!$E$1:$E$40</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pr!$I$1:$I$40</c:f>
              <c:numCache>
                <c:formatCode>General</c:formatCode>
                <c:ptCount val="20"/>
                <c:pt idx="0">
                  <c:v>3.2345435633434283E-5</c:v>
                </c:pt>
                <c:pt idx="1">
                  <c:v>2.8102225195732446E-2</c:v>
                </c:pt>
                <c:pt idx="2">
                  <c:v>0.19728247268938678</c:v>
                </c:pt>
                <c:pt idx="3">
                  <c:v>0.22524084581611789</c:v>
                </c:pt>
                <c:pt idx="4">
                  <c:v>0.1481974229199757</c:v>
                </c:pt>
                <c:pt idx="5">
                  <c:v>9.2479856454361437E-2</c:v>
                </c:pt>
                <c:pt idx="6">
                  <c:v>6.5744651511978877E-2</c:v>
                </c:pt>
                <c:pt idx="7">
                  <c:v>5.0200967298764575E-2</c:v>
                </c:pt>
                <c:pt idx="8">
                  <c:v>3.7141923259602763E-2</c:v>
                </c:pt>
                <c:pt idx="9">
                  <c:v>2.7339553871323048E-2</c:v>
                </c:pt>
                <c:pt idx="10">
                  <c:v>2.1671441874400971E-2</c:v>
                </c:pt>
                <c:pt idx="11">
                  <c:v>1.7135420124649095E-2</c:v>
                </c:pt>
                <c:pt idx="12">
                  <c:v>1.3448040462437586E-2</c:v>
                </c:pt>
                <c:pt idx="13">
                  <c:v>1.0475665166859887E-2</c:v>
                </c:pt>
                <c:pt idx="14">
                  <c:v>9.9734597188670931E-3</c:v>
                </c:pt>
                <c:pt idx="15">
                  <c:v>8.9128699083602745E-3</c:v>
                </c:pt>
                <c:pt idx="16">
                  <c:v>7.3679497590265043E-3</c:v>
                </c:pt>
                <c:pt idx="17">
                  <c:v>6.2656513604660465E-3</c:v>
                </c:pt>
                <c:pt idx="18">
                  <c:v>5.3080562265814786E-3</c:v>
                </c:pt>
                <c:pt idx="19">
                  <c:v>4.189585110204304E-3</c:v>
                </c:pt>
              </c:numCache>
            </c:numRef>
          </c:val>
          <c:extLst>
            <c:ext xmlns:c16="http://schemas.microsoft.com/office/drawing/2014/chart" uri="{C3380CC4-5D6E-409C-BE32-E72D297353CC}">
              <c16:uniqueId val="{00000000-7760-4FD6-993A-D99F0C91A294}"/>
            </c:ext>
          </c:extLst>
        </c:ser>
        <c:dLbls>
          <c:showLegendKey val="0"/>
          <c:showVal val="0"/>
          <c:showCatName val="0"/>
          <c:showSerName val="0"/>
          <c:showPercent val="0"/>
          <c:showBubbleSize val="0"/>
        </c:dLbls>
        <c:gapWidth val="219"/>
        <c:overlap val="-27"/>
        <c:axId val="2103945920"/>
        <c:axId val="2103945504"/>
      </c:barChart>
      <c:catAx>
        <c:axId val="21039459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103945504"/>
        <c:crosses val="autoZero"/>
        <c:auto val="1"/>
        <c:lblAlgn val="ctr"/>
        <c:lblOffset val="100"/>
        <c:noMultiLvlLbl val="0"/>
      </c:catAx>
      <c:valAx>
        <c:axId val="21039455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1039459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PR</a:t>
            </a:r>
            <a:r>
              <a:rPr lang="zh-CN" altLang="en-US"/>
              <a:t>算法</a:t>
            </a:r>
            <a:r>
              <a:rPr lang="en-US" altLang="zh-CN"/>
              <a:t>CDF</a:t>
            </a:r>
            <a:r>
              <a:rPr lang="zh-CN" altLang="en-US"/>
              <a:t>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pr!$H$1:$H$40</c:f>
              <c:numCache>
                <c:formatCode>General</c:formatCode>
                <c:ptCount val="40"/>
                <c:pt idx="0">
                  <c:v>3.2345435633434283E-5</c:v>
                </c:pt>
                <c:pt idx="1">
                  <c:v>2.8134570631365881E-2</c:v>
                </c:pt>
                <c:pt idx="2">
                  <c:v>0.22541704332075266</c:v>
                </c:pt>
                <c:pt idx="3">
                  <c:v>0.45065788913687055</c:v>
                </c:pt>
                <c:pt idx="4">
                  <c:v>0.59885531205684628</c:v>
                </c:pt>
                <c:pt idx="5">
                  <c:v>0.69133516851120769</c:v>
                </c:pt>
                <c:pt idx="6">
                  <c:v>0.75707982002318652</c:v>
                </c:pt>
                <c:pt idx="7">
                  <c:v>0.80728078732195119</c:v>
                </c:pt>
                <c:pt idx="8">
                  <c:v>0.84442271058155394</c:v>
                </c:pt>
                <c:pt idx="9">
                  <c:v>0.87176226445287697</c:v>
                </c:pt>
                <c:pt idx="10">
                  <c:v>0.89343370632727792</c:v>
                </c:pt>
                <c:pt idx="11">
                  <c:v>0.910569126451927</c:v>
                </c:pt>
                <c:pt idx="12">
                  <c:v>0.92401716691436464</c:v>
                </c:pt>
                <c:pt idx="13">
                  <c:v>0.93449283208122447</c:v>
                </c:pt>
                <c:pt idx="14">
                  <c:v>0.94446629180009156</c:v>
                </c:pt>
                <c:pt idx="15">
                  <c:v>0.95337916170845183</c:v>
                </c:pt>
                <c:pt idx="16">
                  <c:v>0.96074711146747838</c:v>
                </c:pt>
                <c:pt idx="17">
                  <c:v>0.96701276282794446</c:v>
                </c:pt>
                <c:pt idx="18">
                  <c:v>0.97232081905452594</c:v>
                </c:pt>
                <c:pt idx="19">
                  <c:v>0.97651040416473023</c:v>
                </c:pt>
                <c:pt idx="20">
                  <c:v>0.97968876881355238</c:v>
                </c:pt>
                <c:pt idx="21">
                  <c:v>0.98252154801850156</c:v>
                </c:pt>
                <c:pt idx="22">
                  <c:v>0.98507768862921741</c:v>
                </c:pt>
                <c:pt idx="23">
                  <c:v>0.98761254934806919</c:v>
                </c:pt>
                <c:pt idx="24">
                  <c:v>0.98980097342737339</c:v>
                </c:pt>
                <c:pt idx="25">
                  <c:v>0.99161061543149664</c:v>
                </c:pt>
                <c:pt idx="26">
                  <c:v>0.99316319634190142</c:v>
                </c:pt>
                <c:pt idx="27">
                  <c:v>0.99486814127805323</c:v>
                </c:pt>
                <c:pt idx="28">
                  <c:v>0.99623005435735579</c:v>
                </c:pt>
                <c:pt idx="29">
                  <c:v>0.99727276905869677</c:v>
                </c:pt>
                <c:pt idx="30">
                  <c:v>0.99802777962203504</c:v>
                </c:pt>
                <c:pt idx="31">
                  <c:v>0.99855892572296301</c:v>
                </c:pt>
                <c:pt idx="32">
                  <c:v>0.99890706475385971</c:v>
                </c:pt>
                <c:pt idx="33">
                  <c:v>0.99912752443357189</c:v>
                </c:pt>
                <c:pt idx="34">
                  <c:v>0.99929776356848465</c:v>
                </c:pt>
                <c:pt idx="35">
                  <c:v>0.99943650846343857</c:v>
                </c:pt>
                <c:pt idx="36">
                  <c:v>0.99956333661894858</c:v>
                </c:pt>
                <c:pt idx="37">
                  <c:v>0.99970463510092622</c:v>
                </c:pt>
                <c:pt idx="38">
                  <c:v>0.9998374216261583</c:v>
                </c:pt>
                <c:pt idx="39">
                  <c:v>1</c:v>
                </c:pt>
              </c:numCache>
            </c:numRef>
          </c:val>
          <c:smooth val="0"/>
          <c:extLst>
            <c:ext xmlns:c16="http://schemas.microsoft.com/office/drawing/2014/chart" uri="{C3380CC4-5D6E-409C-BE32-E72D297353CC}">
              <c16:uniqueId val="{00000000-90CB-4F25-BB80-5C96D5F69C27}"/>
            </c:ext>
          </c:extLst>
        </c:ser>
        <c:dLbls>
          <c:showLegendKey val="0"/>
          <c:showVal val="0"/>
          <c:showCatName val="0"/>
          <c:showSerName val="0"/>
          <c:showPercent val="0"/>
          <c:showBubbleSize val="0"/>
        </c:dLbls>
        <c:smooth val="0"/>
        <c:axId val="1972950576"/>
        <c:axId val="1972947664"/>
        <c:extLs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c:ext uri="{02D57815-91ED-43cb-92C2-25804820EDAC}">
                        <c15:formulaRef>
                          <c15:sqref>pr!$E$1:$E$40</c15:sqref>
                        </c15:formulaRef>
                      </c:ext>
                    </c:extLst>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val>
                <c:smooth val="0"/>
                <c:extLst>
                  <c:ext xmlns:c16="http://schemas.microsoft.com/office/drawing/2014/chart" uri="{C3380CC4-5D6E-409C-BE32-E72D297353CC}">
                    <c16:uniqueId val="{00000001-90CB-4F25-BB80-5C96D5F69C27}"/>
                  </c:ext>
                </c:extLst>
              </c15:ser>
            </c15:filteredLineSeries>
          </c:ext>
        </c:extLst>
      </c:lineChart>
      <c:catAx>
        <c:axId val="19729505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72947664"/>
        <c:crosses val="autoZero"/>
        <c:auto val="1"/>
        <c:lblAlgn val="ctr"/>
        <c:lblOffset val="100"/>
        <c:noMultiLvlLbl val="0"/>
      </c:catAx>
      <c:valAx>
        <c:axId val="197294766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729505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942BD3-88A6-4765-BEF9-C0773460DA79}" type="doc">
      <dgm:prSet loTypeId="urn:microsoft.com/office/officeart/2005/8/layout/chevron2" loCatId="list" qsTypeId="urn:microsoft.com/office/officeart/2005/8/quickstyle/simple1" qsCatId="simple" csTypeId="urn:microsoft.com/office/officeart/2005/8/colors/colorful4" csCatId="colorful" phldr="1"/>
      <dgm:spPr/>
      <dgm:t>
        <a:bodyPr/>
        <a:lstStyle/>
        <a:p>
          <a:endParaRPr lang="zh-CN" altLang="en-US"/>
        </a:p>
      </dgm:t>
    </dgm:pt>
    <dgm:pt modelId="{A7B49AD8-1634-455C-854A-53938C600565}">
      <dgm:prSet phldrT="[文本]"/>
      <dgm:spPr/>
      <dgm:t>
        <a:bodyPr/>
        <a:lstStyle/>
        <a:p>
          <a:r>
            <a:rPr lang="zh-CN" altLang="en-US" dirty="0" smtClean="0"/>
            <a:t>分析</a:t>
          </a:r>
          <a:endParaRPr lang="zh-CN" altLang="en-US" dirty="0"/>
        </a:p>
      </dgm:t>
    </dgm:pt>
    <dgm:pt modelId="{C27CA721-B8C3-45A9-ADDD-0789C6DD6B0A}" type="parTrans" cxnId="{2771711E-D17B-4437-8B84-5E2A7B39F172}">
      <dgm:prSet/>
      <dgm:spPr/>
      <dgm:t>
        <a:bodyPr/>
        <a:lstStyle/>
        <a:p>
          <a:endParaRPr lang="zh-CN" altLang="en-US"/>
        </a:p>
      </dgm:t>
    </dgm:pt>
    <dgm:pt modelId="{F286418D-EF8D-4AB8-9ACF-5966C23114B5}" type="sibTrans" cxnId="{2771711E-D17B-4437-8B84-5E2A7B39F172}">
      <dgm:prSet/>
      <dgm:spPr/>
      <dgm:t>
        <a:bodyPr/>
        <a:lstStyle/>
        <a:p>
          <a:endParaRPr lang="zh-CN" altLang="en-US"/>
        </a:p>
      </dgm:t>
    </dgm:pt>
    <dgm:pt modelId="{08216AF3-6BED-4760-B6F3-D7EBF471BA29}">
      <dgm:prSet phldrT="[文本]"/>
      <dgm:spPr/>
      <dgm:t>
        <a:bodyPr/>
        <a:lstStyle/>
        <a:p>
          <a:r>
            <a:rPr lang="zh-CN" altLang="en-US" dirty="0" smtClean="0"/>
            <a:t>分析现有的图计算的特点，抽象出在流式场景下图计算算法的典型特征。</a:t>
          </a:r>
          <a:endParaRPr lang="zh-CN" altLang="en-US" dirty="0"/>
        </a:p>
      </dgm:t>
    </dgm:pt>
    <dgm:pt modelId="{0DF2A2BA-5658-406A-94CC-556FED740EB6}" type="parTrans" cxnId="{315E641F-456D-4033-9958-27F130217026}">
      <dgm:prSet/>
      <dgm:spPr/>
      <dgm:t>
        <a:bodyPr/>
        <a:lstStyle/>
        <a:p>
          <a:endParaRPr lang="zh-CN" altLang="en-US"/>
        </a:p>
      </dgm:t>
    </dgm:pt>
    <dgm:pt modelId="{EDDA535B-7345-47F9-AD6A-1BC1C02EFE40}" type="sibTrans" cxnId="{315E641F-456D-4033-9958-27F130217026}">
      <dgm:prSet/>
      <dgm:spPr/>
      <dgm:t>
        <a:bodyPr/>
        <a:lstStyle/>
        <a:p>
          <a:endParaRPr lang="zh-CN" altLang="en-US"/>
        </a:p>
      </dgm:t>
    </dgm:pt>
    <dgm:pt modelId="{19F7FD2E-861B-4CA8-A82D-108557E21F95}">
      <dgm:prSet phldrT="[文本]"/>
      <dgm:spPr/>
      <dgm:t>
        <a:bodyPr/>
        <a:lstStyle/>
        <a:p>
          <a:r>
            <a:rPr lang="zh-CN" altLang="en-US" dirty="0" smtClean="0"/>
            <a:t>设计</a:t>
          </a:r>
          <a:endParaRPr lang="zh-CN" altLang="en-US" dirty="0"/>
        </a:p>
      </dgm:t>
    </dgm:pt>
    <dgm:pt modelId="{1AE79E56-2799-4251-BA68-2664D51AB314}" type="parTrans" cxnId="{8605BBB6-3D8D-4643-8004-7CF250FEBC99}">
      <dgm:prSet/>
      <dgm:spPr/>
      <dgm:t>
        <a:bodyPr/>
        <a:lstStyle/>
        <a:p>
          <a:endParaRPr lang="zh-CN" altLang="en-US"/>
        </a:p>
      </dgm:t>
    </dgm:pt>
    <dgm:pt modelId="{A4C4745E-996F-42E5-A4D9-9B72E8E49793}" type="sibTrans" cxnId="{8605BBB6-3D8D-4643-8004-7CF250FEBC99}">
      <dgm:prSet/>
      <dgm:spPr/>
      <dgm:t>
        <a:bodyPr/>
        <a:lstStyle/>
        <a:p>
          <a:endParaRPr lang="zh-CN" altLang="en-US"/>
        </a:p>
      </dgm:t>
    </dgm:pt>
    <dgm:pt modelId="{D7B5B9CA-78EB-4256-8C5B-E12176746A59}">
      <dgm:prSet phldrT="[文本]"/>
      <dgm:spPr/>
      <dgm:t>
        <a:bodyPr/>
        <a:lstStyle/>
        <a:p>
          <a:r>
            <a:rPr lang="zh-CN" altLang="en-US" dirty="0" smtClean="0"/>
            <a:t>设计面向连续流式图数据的基于状态更新的图计算模型。</a:t>
          </a:r>
          <a:endParaRPr lang="zh-CN" altLang="en-US" dirty="0"/>
        </a:p>
      </dgm:t>
    </dgm:pt>
    <dgm:pt modelId="{FA6AADD5-272C-429A-957D-0D792261A8D2}" type="parTrans" cxnId="{1B9A8DC1-ED84-4B98-8D05-5016C9AC8EF9}">
      <dgm:prSet/>
      <dgm:spPr/>
      <dgm:t>
        <a:bodyPr/>
        <a:lstStyle/>
        <a:p>
          <a:endParaRPr lang="zh-CN" altLang="en-US"/>
        </a:p>
      </dgm:t>
    </dgm:pt>
    <dgm:pt modelId="{D59471C0-49EA-47C2-AD3F-8AED699BE6BE}" type="sibTrans" cxnId="{1B9A8DC1-ED84-4B98-8D05-5016C9AC8EF9}">
      <dgm:prSet/>
      <dgm:spPr/>
      <dgm:t>
        <a:bodyPr/>
        <a:lstStyle/>
        <a:p>
          <a:endParaRPr lang="zh-CN" altLang="en-US"/>
        </a:p>
      </dgm:t>
    </dgm:pt>
    <dgm:pt modelId="{816EC00E-0BE0-48C0-AF1A-2108E093D0A5}">
      <dgm:prSet phldrT="[文本]"/>
      <dgm:spPr/>
      <dgm:t>
        <a:bodyPr/>
        <a:lstStyle/>
        <a:p>
          <a:r>
            <a:rPr lang="zh-CN" altLang="en-US" dirty="0" smtClean="0"/>
            <a:t>实现</a:t>
          </a:r>
          <a:endParaRPr lang="zh-CN" altLang="en-US" dirty="0"/>
        </a:p>
      </dgm:t>
    </dgm:pt>
    <dgm:pt modelId="{011E87D9-4A60-4970-AC5E-8E9CF910D49F}" type="parTrans" cxnId="{570A1642-3560-41B5-A4CF-F5A3209D5799}">
      <dgm:prSet/>
      <dgm:spPr/>
      <dgm:t>
        <a:bodyPr/>
        <a:lstStyle/>
        <a:p>
          <a:endParaRPr lang="zh-CN" altLang="en-US"/>
        </a:p>
      </dgm:t>
    </dgm:pt>
    <dgm:pt modelId="{10B1FAA2-61A1-44FF-8EAB-8DE44837CD40}" type="sibTrans" cxnId="{570A1642-3560-41B5-A4CF-F5A3209D5799}">
      <dgm:prSet/>
      <dgm:spPr/>
      <dgm:t>
        <a:bodyPr/>
        <a:lstStyle/>
        <a:p>
          <a:endParaRPr lang="zh-CN" altLang="en-US"/>
        </a:p>
      </dgm:t>
    </dgm:pt>
    <dgm:pt modelId="{D96FE1BB-1861-49FC-9438-C8C3D19474C2}">
      <dgm:prSet phldrT="[文本]"/>
      <dgm:spPr/>
      <dgm:t>
        <a:bodyPr/>
        <a:lstStyle/>
        <a:p>
          <a:endParaRPr lang="zh-CN" altLang="en-US" dirty="0"/>
        </a:p>
      </dgm:t>
    </dgm:pt>
    <dgm:pt modelId="{31A73312-E533-40EF-BE56-BA6C973806CD}" type="parTrans" cxnId="{F1DD8D61-453E-40CE-AB53-AE221C0C966D}">
      <dgm:prSet/>
      <dgm:spPr/>
      <dgm:t>
        <a:bodyPr/>
        <a:lstStyle/>
        <a:p>
          <a:endParaRPr lang="zh-CN" altLang="en-US"/>
        </a:p>
      </dgm:t>
    </dgm:pt>
    <dgm:pt modelId="{46F96AC3-CF56-4DB7-AF56-1682BB848996}" type="sibTrans" cxnId="{F1DD8D61-453E-40CE-AB53-AE221C0C966D}">
      <dgm:prSet/>
      <dgm:spPr/>
      <dgm:t>
        <a:bodyPr/>
        <a:lstStyle/>
        <a:p>
          <a:endParaRPr lang="zh-CN" altLang="en-US"/>
        </a:p>
      </dgm:t>
    </dgm:pt>
    <dgm:pt modelId="{AE5DE6B4-3EE3-4D7E-A3FB-E57A439293DE}">
      <dgm:prSet phldrT="[文本]"/>
      <dgm:spPr/>
      <dgm:t>
        <a:bodyPr/>
        <a:lstStyle/>
        <a:p>
          <a:r>
            <a:rPr lang="zh-CN" altLang="en-US" dirty="0" smtClean="0"/>
            <a:t>实现基于该模型的系统</a:t>
          </a:r>
          <a:r>
            <a:rPr lang="en-US" altLang="zh-CN" dirty="0" smtClean="0"/>
            <a:t>GraphFlow</a:t>
          </a:r>
          <a:r>
            <a:rPr lang="zh-CN" altLang="en-US" dirty="0" smtClean="0"/>
            <a:t>和对应的流式图算法，并且采用真实数据进行验证系统的实时性和准确性。</a:t>
          </a:r>
          <a:endParaRPr lang="zh-CN" altLang="en-US" dirty="0"/>
        </a:p>
      </dgm:t>
    </dgm:pt>
    <dgm:pt modelId="{B5E0E022-F549-46EF-8498-91EEFCEC208D}" type="sibTrans" cxnId="{6E06279A-A794-4BB9-A75B-A9ABD0AFFA0A}">
      <dgm:prSet/>
      <dgm:spPr/>
      <dgm:t>
        <a:bodyPr/>
        <a:lstStyle/>
        <a:p>
          <a:endParaRPr lang="zh-CN" altLang="en-US"/>
        </a:p>
      </dgm:t>
    </dgm:pt>
    <dgm:pt modelId="{95E6DBB4-1C6C-42FD-AB57-4C637976D1E5}" type="parTrans" cxnId="{6E06279A-A794-4BB9-A75B-A9ABD0AFFA0A}">
      <dgm:prSet/>
      <dgm:spPr/>
      <dgm:t>
        <a:bodyPr/>
        <a:lstStyle/>
        <a:p>
          <a:endParaRPr lang="zh-CN" altLang="en-US"/>
        </a:p>
      </dgm:t>
    </dgm:pt>
    <dgm:pt modelId="{0EB0E07E-7D98-4033-8917-6E5E1A85C8BB}">
      <dgm:prSet phldrT="[文本]"/>
      <dgm:spPr/>
      <dgm:t>
        <a:bodyPr/>
        <a:lstStyle/>
        <a:p>
          <a:r>
            <a:rPr lang="zh-CN" altLang="en-US" dirty="0" smtClean="0"/>
            <a:t>在该模型的基础之上，设计典型的流式图算法。</a:t>
          </a:r>
          <a:endParaRPr lang="zh-CN" altLang="en-US" dirty="0"/>
        </a:p>
      </dgm:t>
    </dgm:pt>
    <dgm:pt modelId="{FF6F9AB7-7AD8-448C-A0C3-66B2E58BCB13}" type="parTrans" cxnId="{296C9B26-EC53-4E8B-80FE-39429321E3B9}">
      <dgm:prSet/>
      <dgm:spPr/>
    </dgm:pt>
    <dgm:pt modelId="{ACA1759A-F6AA-4E82-9CB5-A58C276CDE38}" type="sibTrans" cxnId="{296C9B26-EC53-4E8B-80FE-39429321E3B9}">
      <dgm:prSet/>
      <dgm:spPr/>
    </dgm:pt>
    <dgm:pt modelId="{AFD8CECA-6C0B-48E9-AD37-163A2229E57A}" type="pres">
      <dgm:prSet presAssocID="{B4942BD3-88A6-4765-BEF9-C0773460DA79}" presName="linearFlow" presStyleCnt="0">
        <dgm:presLayoutVars>
          <dgm:dir/>
          <dgm:animLvl val="lvl"/>
          <dgm:resizeHandles val="exact"/>
        </dgm:presLayoutVars>
      </dgm:prSet>
      <dgm:spPr/>
      <dgm:t>
        <a:bodyPr/>
        <a:lstStyle/>
        <a:p>
          <a:endParaRPr lang="zh-CN" altLang="en-US"/>
        </a:p>
      </dgm:t>
    </dgm:pt>
    <dgm:pt modelId="{3DC32EE1-1B18-4758-80E3-212B780BE691}" type="pres">
      <dgm:prSet presAssocID="{A7B49AD8-1634-455C-854A-53938C600565}" presName="composite" presStyleCnt="0"/>
      <dgm:spPr/>
    </dgm:pt>
    <dgm:pt modelId="{47DB9946-43F8-4E10-999F-CA6AAC680881}" type="pres">
      <dgm:prSet presAssocID="{A7B49AD8-1634-455C-854A-53938C600565}" presName="parentText" presStyleLbl="alignNode1" presStyleIdx="0" presStyleCnt="3">
        <dgm:presLayoutVars>
          <dgm:chMax val="1"/>
          <dgm:bulletEnabled val="1"/>
        </dgm:presLayoutVars>
      </dgm:prSet>
      <dgm:spPr/>
      <dgm:t>
        <a:bodyPr/>
        <a:lstStyle/>
        <a:p>
          <a:endParaRPr lang="zh-CN" altLang="en-US"/>
        </a:p>
      </dgm:t>
    </dgm:pt>
    <dgm:pt modelId="{FBC75C2F-95B7-4011-8EFE-8AEDD33447DA}" type="pres">
      <dgm:prSet presAssocID="{A7B49AD8-1634-455C-854A-53938C600565}" presName="descendantText" presStyleLbl="alignAcc1" presStyleIdx="0" presStyleCnt="3">
        <dgm:presLayoutVars>
          <dgm:bulletEnabled val="1"/>
        </dgm:presLayoutVars>
      </dgm:prSet>
      <dgm:spPr/>
      <dgm:t>
        <a:bodyPr/>
        <a:lstStyle/>
        <a:p>
          <a:endParaRPr lang="zh-CN" altLang="en-US"/>
        </a:p>
      </dgm:t>
    </dgm:pt>
    <dgm:pt modelId="{F3139D5E-A2F9-4D94-9DA6-E1A353415AF1}" type="pres">
      <dgm:prSet presAssocID="{F286418D-EF8D-4AB8-9ACF-5966C23114B5}" presName="sp" presStyleCnt="0"/>
      <dgm:spPr/>
    </dgm:pt>
    <dgm:pt modelId="{81F56F9E-ABB4-481A-A76C-D8DF7E439C56}" type="pres">
      <dgm:prSet presAssocID="{19F7FD2E-861B-4CA8-A82D-108557E21F95}" presName="composite" presStyleCnt="0"/>
      <dgm:spPr/>
    </dgm:pt>
    <dgm:pt modelId="{469B0C62-FE7E-4BA6-B220-32A9933FE760}" type="pres">
      <dgm:prSet presAssocID="{19F7FD2E-861B-4CA8-A82D-108557E21F95}" presName="parentText" presStyleLbl="alignNode1" presStyleIdx="1" presStyleCnt="3">
        <dgm:presLayoutVars>
          <dgm:chMax val="1"/>
          <dgm:bulletEnabled val="1"/>
        </dgm:presLayoutVars>
      </dgm:prSet>
      <dgm:spPr/>
      <dgm:t>
        <a:bodyPr/>
        <a:lstStyle/>
        <a:p>
          <a:endParaRPr lang="zh-CN" altLang="en-US"/>
        </a:p>
      </dgm:t>
    </dgm:pt>
    <dgm:pt modelId="{5D1E8CD3-68BD-43DB-9D55-282605778999}" type="pres">
      <dgm:prSet presAssocID="{19F7FD2E-861B-4CA8-A82D-108557E21F95}" presName="descendantText" presStyleLbl="alignAcc1" presStyleIdx="1" presStyleCnt="3">
        <dgm:presLayoutVars>
          <dgm:bulletEnabled val="1"/>
        </dgm:presLayoutVars>
      </dgm:prSet>
      <dgm:spPr/>
      <dgm:t>
        <a:bodyPr/>
        <a:lstStyle/>
        <a:p>
          <a:endParaRPr lang="zh-CN" altLang="en-US"/>
        </a:p>
      </dgm:t>
    </dgm:pt>
    <dgm:pt modelId="{4C4B4D3D-34F1-4669-83D8-CC4223E2F900}" type="pres">
      <dgm:prSet presAssocID="{A4C4745E-996F-42E5-A4D9-9B72E8E49793}" presName="sp" presStyleCnt="0"/>
      <dgm:spPr/>
    </dgm:pt>
    <dgm:pt modelId="{8C7BC018-6FEA-4134-B1B5-674EF08D6079}" type="pres">
      <dgm:prSet presAssocID="{816EC00E-0BE0-48C0-AF1A-2108E093D0A5}" presName="composite" presStyleCnt="0"/>
      <dgm:spPr/>
    </dgm:pt>
    <dgm:pt modelId="{8C837D46-903F-4DD1-8C03-843C7FB31D88}" type="pres">
      <dgm:prSet presAssocID="{816EC00E-0BE0-48C0-AF1A-2108E093D0A5}" presName="parentText" presStyleLbl="alignNode1" presStyleIdx="2" presStyleCnt="3">
        <dgm:presLayoutVars>
          <dgm:chMax val="1"/>
          <dgm:bulletEnabled val="1"/>
        </dgm:presLayoutVars>
      </dgm:prSet>
      <dgm:spPr/>
      <dgm:t>
        <a:bodyPr/>
        <a:lstStyle/>
        <a:p>
          <a:endParaRPr lang="zh-CN" altLang="en-US"/>
        </a:p>
      </dgm:t>
    </dgm:pt>
    <dgm:pt modelId="{2CA7DC52-D0BC-4441-9113-70B44FC63684}" type="pres">
      <dgm:prSet presAssocID="{816EC00E-0BE0-48C0-AF1A-2108E093D0A5}" presName="descendantText" presStyleLbl="alignAcc1" presStyleIdx="2" presStyleCnt="3">
        <dgm:presLayoutVars>
          <dgm:bulletEnabled val="1"/>
        </dgm:presLayoutVars>
      </dgm:prSet>
      <dgm:spPr/>
      <dgm:t>
        <a:bodyPr/>
        <a:lstStyle/>
        <a:p>
          <a:endParaRPr lang="zh-CN" altLang="en-US"/>
        </a:p>
      </dgm:t>
    </dgm:pt>
  </dgm:ptLst>
  <dgm:cxnLst>
    <dgm:cxn modelId="{ED420B42-4ED8-4462-AEAE-EDC945536E35}" type="presOf" srcId="{816EC00E-0BE0-48C0-AF1A-2108E093D0A5}" destId="{8C837D46-903F-4DD1-8C03-843C7FB31D88}" srcOrd="0" destOrd="0" presId="urn:microsoft.com/office/officeart/2005/8/layout/chevron2"/>
    <dgm:cxn modelId="{8605BBB6-3D8D-4643-8004-7CF250FEBC99}" srcId="{B4942BD3-88A6-4765-BEF9-C0773460DA79}" destId="{19F7FD2E-861B-4CA8-A82D-108557E21F95}" srcOrd="1" destOrd="0" parTransId="{1AE79E56-2799-4251-BA68-2664D51AB314}" sibTransId="{A4C4745E-996F-42E5-A4D9-9B72E8E49793}"/>
    <dgm:cxn modelId="{296C9B26-EC53-4E8B-80FE-39429321E3B9}" srcId="{19F7FD2E-861B-4CA8-A82D-108557E21F95}" destId="{0EB0E07E-7D98-4033-8917-6E5E1A85C8BB}" srcOrd="1" destOrd="0" parTransId="{FF6F9AB7-7AD8-448C-A0C3-66B2E58BCB13}" sibTransId="{ACA1759A-F6AA-4E82-9CB5-A58C276CDE38}"/>
    <dgm:cxn modelId="{783F57F6-0988-42BD-9BAC-B06501620AEF}" type="presOf" srcId="{08216AF3-6BED-4760-B6F3-D7EBF471BA29}" destId="{FBC75C2F-95B7-4011-8EFE-8AEDD33447DA}" srcOrd="0" destOrd="0" presId="urn:microsoft.com/office/officeart/2005/8/layout/chevron2"/>
    <dgm:cxn modelId="{562AFE31-1D41-4665-9F74-915F2752CBE0}" type="presOf" srcId="{D96FE1BB-1861-49FC-9438-C8C3D19474C2}" destId="{2CA7DC52-D0BC-4441-9113-70B44FC63684}" srcOrd="0" destOrd="0" presId="urn:microsoft.com/office/officeart/2005/8/layout/chevron2"/>
    <dgm:cxn modelId="{1B9A8DC1-ED84-4B98-8D05-5016C9AC8EF9}" srcId="{19F7FD2E-861B-4CA8-A82D-108557E21F95}" destId="{D7B5B9CA-78EB-4256-8C5B-E12176746A59}" srcOrd="0" destOrd="0" parTransId="{FA6AADD5-272C-429A-957D-0D792261A8D2}" sibTransId="{D59471C0-49EA-47C2-AD3F-8AED699BE6BE}"/>
    <dgm:cxn modelId="{570A1642-3560-41B5-A4CF-F5A3209D5799}" srcId="{B4942BD3-88A6-4765-BEF9-C0773460DA79}" destId="{816EC00E-0BE0-48C0-AF1A-2108E093D0A5}" srcOrd="2" destOrd="0" parTransId="{011E87D9-4A60-4970-AC5E-8E9CF910D49F}" sibTransId="{10B1FAA2-61A1-44FF-8EAB-8DE44837CD40}"/>
    <dgm:cxn modelId="{76903D1E-2BEA-40A8-80D1-37CE0B2A9C36}" type="presOf" srcId="{A7B49AD8-1634-455C-854A-53938C600565}" destId="{47DB9946-43F8-4E10-999F-CA6AAC680881}" srcOrd="0" destOrd="0" presId="urn:microsoft.com/office/officeart/2005/8/layout/chevron2"/>
    <dgm:cxn modelId="{755CC447-38AB-489F-95A1-22861CBBB8A4}" type="presOf" srcId="{D7B5B9CA-78EB-4256-8C5B-E12176746A59}" destId="{5D1E8CD3-68BD-43DB-9D55-282605778999}" srcOrd="0" destOrd="0" presId="urn:microsoft.com/office/officeart/2005/8/layout/chevron2"/>
    <dgm:cxn modelId="{F1DD8D61-453E-40CE-AB53-AE221C0C966D}" srcId="{816EC00E-0BE0-48C0-AF1A-2108E093D0A5}" destId="{D96FE1BB-1861-49FC-9438-C8C3D19474C2}" srcOrd="0" destOrd="0" parTransId="{31A73312-E533-40EF-BE56-BA6C973806CD}" sibTransId="{46F96AC3-CF56-4DB7-AF56-1682BB848996}"/>
    <dgm:cxn modelId="{D37D4A9E-6C0C-4171-8ABE-CC5059985EAB}" type="presOf" srcId="{0EB0E07E-7D98-4033-8917-6E5E1A85C8BB}" destId="{5D1E8CD3-68BD-43DB-9D55-282605778999}" srcOrd="0" destOrd="1" presId="urn:microsoft.com/office/officeart/2005/8/layout/chevron2"/>
    <dgm:cxn modelId="{DB872DA8-F046-48B0-85F5-A6FBF75BD94A}" type="presOf" srcId="{19F7FD2E-861B-4CA8-A82D-108557E21F95}" destId="{469B0C62-FE7E-4BA6-B220-32A9933FE760}" srcOrd="0" destOrd="0" presId="urn:microsoft.com/office/officeart/2005/8/layout/chevron2"/>
    <dgm:cxn modelId="{315E641F-456D-4033-9958-27F130217026}" srcId="{A7B49AD8-1634-455C-854A-53938C600565}" destId="{08216AF3-6BED-4760-B6F3-D7EBF471BA29}" srcOrd="0" destOrd="0" parTransId="{0DF2A2BA-5658-406A-94CC-556FED740EB6}" sibTransId="{EDDA535B-7345-47F9-AD6A-1BC1C02EFE40}"/>
    <dgm:cxn modelId="{2771711E-D17B-4437-8B84-5E2A7B39F172}" srcId="{B4942BD3-88A6-4765-BEF9-C0773460DA79}" destId="{A7B49AD8-1634-455C-854A-53938C600565}" srcOrd="0" destOrd="0" parTransId="{C27CA721-B8C3-45A9-ADDD-0789C6DD6B0A}" sibTransId="{F286418D-EF8D-4AB8-9ACF-5966C23114B5}"/>
    <dgm:cxn modelId="{755C0A68-26C3-47D5-8D56-3707990C2B62}" type="presOf" srcId="{B4942BD3-88A6-4765-BEF9-C0773460DA79}" destId="{AFD8CECA-6C0B-48E9-AD37-163A2229E57A}" srcOrd="0" destOrd="0" presId="urn:microsoft.com/office/officeart/2005/8/layout/chevron2"/>
    <dgm:cxn modelId="{6E06279A-A794-4BB9-A75B-A9ABD0AFFA0A}" srcId="{816EC00E-0BE0-48C0-AF1A-2108E093D0A5}" destId="{AE5DE6B4-3EE3-4D7E-A3FB-E57A439293DE}" srcOrd="1" destOrd="0" parTransId="{95E6DBB4-1C6C-42FD-AB57-4C637976D1E5}" sibTransId="{B5E0E022-F549-46EF-8498-91EEFCEC208D}"/>
    <dgm:cxn modelId="{C8CD5D94-ABF1-4B65-AB04-767A4528D08A}" type="presOf" srcId="{AE5DE6B4-3EE3-4D7E-A3FB-E57A439293DE}" destId="{2CA7DC52-D0BC-4441-9113-70B44FC63684}" srcOrd="0" destOrd="1" presId="urn:microsoft.com/office/officeart/2005/8/layout/chevron2"/>
    <dgm:cxn modelId="{98CCCACF-8941-4F72-A3A4-AB34F630EF0C}" type="presParOf" srcId="{AFD8CECA-6C0B-48E9-AD37-163A2229E57A}" destId="{3DC32EE1-1B18-4758-80E3-212B780BE691}" srcOrd="0" destOrd="0" presId="urn:microsoft.com/office/officeart/2005/8/layout/chevron2"/>
    <dgm:cxn modelId="{1D5E1FC2-49E9-4182-9650-2055993E0519}" type="presParOf" srcId="{3DC32EE1-1B18-4758-80E3-212B780BE691}" destId="{47DB9946-43F8-4E10-999F-CA6AAC680881}" srcOrd="0" destOrd="0" presId="urn:microsoft.com/office/officeart/2005/8/layout/chevron2"/>
    <dgm:cxn modelId="{7C17A215-44EB-4747-857C-5C5AABB9388B}" type="presParOf" srcId="{3DC32EE1-1B18-4758-80E3-212B780BE691}" destId="{FBC75C2F-95B7-4011-8EFE-8AEDD33447DA}" srcOrd="1" destOrd="0" presId="urn:microsoft.com/office/officeart/2005/8/layout/chevron2"/>
    <dgm:cxn modelId="{10A94997-3A38-482E-9C15-77C4700D504D}" type="presParOf" srcId="{AFD8CECA-6C0B-48E9-AD37-163A2229E57A}" destId="{F3139D5E-A2F9-4D94-9DA6-E1A353415AF1}" srcOrd="1" destOrd="0" presId="urn:microsoft.com/office/officeart/2005/8/layout/chevron2"/>
    <dgm:cxn modelId="{5C8331AE-9566-4652-A0DA-A949E7BB13F7}" type="presParOf" srcId="{AFD8CECA-6C0B-48E9-AD37-163A2229E57A}" destId="{81F56F9E-ABB4-481A-A76C-D8DF7E439C56}" srcOrd="2" destOrd="0" presId="urn:microsoft.com/office/officeart/2005/8/layout/chevron2"/>
    <dgm:cxn modelId="{F57370E5-611E-499B-AD09-ED7DC3E491BF}" type="presParOf" srcId="{81F56F9E-ABB4-481A-A76C-D8DF7E439C56}" destId="{469B0C62-FE7E-4BA6-B220-32A9933FE760}" srcOrd="0" destOrd="0" presId="urn:microsoft.com/office/officeart/2005/8/layout/chevron2"/>
    <dgm:cxn modelId="{F80A64B0-FCEE-4D5C-9482-BA155FE4FFD1}" type="presParOf" srcId="{81F56F9E-ABB4-481A-A76C-D8DF7E439C56}" destId="{5D1E8CD3-68BD-43DB-9D55-282605778999}" srcOrd="1" destOrd="0" presId="urn:microsoft.com/office/officeart/2005/8/layout/chevron2"/>
    <dgm:cxn modelId="{7E19B53B-AA21-47AA-9AD9-D390ABEB3BDE}" type="presParOf" srcId="{AFD8CECA-6C0B-48E9-AD37-163A2229E57A}" destId="{4C4B4D3D-34F1-4669-83D8-CC4223E2F900}" srcOrd="3" destOrd="0" presId="urn:microsoft.com/office/officeart/2005/8/layout/chevron2"/>
    <dgm:cxn modelId="{CBE55E65-491A-4434-87F0-96474515D9B4}" type="presParOf" srcId="{AFD8CECA-6C0B-48E9-AD37-163A2229E57A}" destId="{8C7BC018-6FEA-4134-B1B5-674EF08D6079}" srcOrd="4" destOrd="0" presId="urn:microsoft.com/office/officeart/2005/8/layout/chevron2"/>
    <dgm:cxn modelId="{9C469385-F39D-49CD-904B-09E705DBCBF8}" type="presParOf" srcId="{8C7BC018-6FEA-4134-B1B5-674EF08D6079}" destId="{8C837D46-903F-4DD1-8C03-843C7FB31D88}" srcOrd="0" destOrd="0" presId="urn:microsoft.com/office/officeart/2005/8/layout/chevron2"/>
    <dgm:cxn modelId="{1DF735F5-BB59-4F67-9177-5C0650883612}" type="presParOf" srcId="{8C7BC018-6FEA-4134-B1B5-674EF08D6079}" destId="{2CA7DC52-D0BC-4441-9113-70B44FC6368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B9946-43F8-4E10-999F-CA6AAC680881}">
      <dsp:nvSpPr>
        <dsp:cNvPr id="0" name=""/>
        <dsp:cNvSpPr/>
      </dsp:nvSpPr>
      <dsp:spPr>
        <a:xfrm rot="5400000">
          <a:off x="-201734" y="203789"/>
          <a:ext cx="1344894" cy="941426"/>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分析</a:t>
          </a:r>
          <a:endParaRPr lang="zh-CN" altLang="en-US" sz="2500" kern="1200" dirty="0"/>
        </a:p>
      </dsp:txBody>
      <dsp:txXfrm rot="-5400000">
        <a:off x="0" y="472768"/>
        <a:ext cx="941426" cy="403468"/>
      </dsp:txXfrm>
    </dsp:sp>
    <dsp:sp modelId="{FBC75C2F-95B7-4011-8EFE-8AEDD33447DA}">
      <dsp:nvSpPr>
        <dsp:cNvPr id="0" name=""/>
        <dsp:cNvSpPr/>
      </dsp:nvSpPr>
      <dsp:spPr>
        <a:xfrm rot="5400000">
          <a:off x="3167007" y="-2223525"/>
          <a:ext cx="874181" cy="5325343"/>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分析现有的图计算的特点，抽象出在流式场景下图计算算法的典型特征。</a:t>
          </a:r>
          <a:endParaRPr lang="zh-CN" altLang="en-US" sz="1600" kern="1200" dirty="0"/>
        </a:p>
      </dsp:txBody>
      <dsp:txXfrm rot="-5400000">
        <a:off x="941426" y="44730"/>
        <a:ext cx="5282669" cy="788833"/>
      </dsp:txXfrm>
    </dsp:sp>
    <dsp:sp modelId="{469B0C62-FE7E-4BA6-B220-32A9933FE760}">
      <dsp:nvSpPr>
        <dsp:cNvPr id="0" name=""/>
        <dsp:cNvSpPr/>
      </dsp:nvSpPr>
      <dsp:spPr>
        <a:xfrm rot="5400000">
          <a:off x="-201734" y="1350943"/>
          <a:ext cx="1344894" cy="941426"/>
        </a:xfrm>
        <a:prstGeom prst="chevron">
          <a:avLst/>
        </a:prstGeom>
        <a:solidFill>
          <a:schemeClr val="accent4">
            <a:hueOff val="5197846"/>
            <a:satOff val="-23984"/>
            <a:lumOff val="883"/>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设计</a:t>
          </a:r>
          <a:endParaRPr lang="zh-CN" altLang="en-US" sz="2500" kern="1200" dirty="0"/>
        </a:p>
      </dsp:txBody>
      <dsp:txXfrm rot="-5400000">
        <a:off x="0" y="1619922"/>
        <a:ext cx="941426" cy="403468"/>
      </dsp:txXfrm>
    </dsp:sp>
    <dsp:sp modelId="{5D1E8CD3-68BD-43DB-9D55-282605778999}">
      <dsp:nvSpPr>
        <dsp:cNvPr id="0" name=""/>
        <dsp:cNvSpPr/>
      </dsp:nvSpPr>
      <dsp:spPr>
        <a:xfrm rot="5400000">
          <a:off x="3167007" y="-1076371"/>
          <a:ext cx="874181" cy="5325343"/>
        </a:xfrm>
        <a:prstGeom prst="round2SameRect">
          <a:avLst/>
        </a:prstGeom>
        <a:solidFill>
          <a:schemeClr val="lt1">
            <a:alpha val="90000"/>
            <a:hueOff val="0"/>
            <a:satOff val="0"/>
            <a:lumOff val="0"/>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设计面向连续流式图数据的基于状态更新的图计算模型。</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在该模型的基础之上，设计典型的流式图算法。</a:t>
          </a:r>
          <a:endParaRPr lang="zh-CN" altLang="en-US" sz="1600" kern="1200" dirty="0"/>
        </a:p>
      </dsp:txBody>
      <dsp:txXfrm rot="-5400000">
        <a:off x="941426" y="1191884"/>
        <a:ext cx="5282669" cy="788833"/>
      </dsp:txXfrm>
    </dsp:sp>
    <dsp:sp modelId="{8C837D46-903F-4DD1-8C03-843C7FB31D88}">
      <dsp:nvSpPr>
        <dsp:cNvPr id="0" name=""/>
        <dsp:cNvSpPr/>
      </dsp:nvSpPr>
      <dsp:spPr>
        <a:xfrm rot="5400000">
          <a:off x="-201734" y="2498096"/>
          <a:ext cx="1344894" cy="941426"/>
        </a:xfrm>
        <a:prstGeom prst="chevron">
          <a:avLst/>
        </a:prstGeom>
        <a:solidFill>
          <a:schemeClr val="accent4">
            <a:hueOff val="10395692"/>
            <a:satOff val="-47968"/>
            <a:lumOff val="1765"/>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实现</a:t>
          </a:r>
          <a:endParaRPr lang="zh-CN" altLang="en-US" sz="2500" kern="1200" dirty="0"/>
        </a:p>
      </dsp:txBody>
      <dsp:txXfrm rot="-5400000">
        <a:off x="0" y="2767075"/>
        <a:ext cx="941426" cy="403468"/>
      </dsp:txXfrm>
    </dsp:sp>
    <dsp:sp modelId="{2CA7DC52-D0BC-4441-9113-70B44FC63684}">
      <dsp:nvSpPr>
        <dsp:cNvPr id="0" name=""/>
        <dsp:cNvSpPr/>
      </dsp:nvSpPr>
      <dsp:spPr>
        <a:xfrm rot="5400000">
          <a:off x="3167007" y="70781"/>
          <a:ext cx="874181" cy="5325343"/>
        </a:xfrm>
        <a:prstGeom prst="round2SameRect">
          <a:avLst/>
        </a:prstGeom>
        <a:solidFill>
          <a:schemeClr val="lt1">
            <a:alpha val="90000"/>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实现基于该模型的系统</a:t>
          </a:r>
          <a:r>
            <a:rPr lang="en-US" altLang="zh-CN" sz="1600" kern="1200" dirty="0" smtClean="0"/>
            <a:t>GraphFlow</a:t>
          </a:r>
          <a:r>
            <a:rPr lang="zh-CN" altLang="en-US" sz="1600" kern="1200" dirty="0" smtClean="0"/>
            <a:t>和对应的流式图算法，并且采用真实数据进行验证系统的实时性和准确性。</a:t>
          </a:r>
          <a:endParaRPr lang="zh-CN" altLang="en-US" sz="1600" kern="1200" dirty="0"/>
        </a:p>
      </dsp:txBody>
      <dsp:txXfrm rot="-5400000">
        <a:off x="941426" y="2339036"/>
        <a:ext cx="5282669" cy="78883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F9D5D-65C7-4B29-B8F1-C8F19B0B530C}" type="datetimeFigureOut">
              <a:rPr lang="zh-CN" altLang="en-US" smtClean="0"/>
              <a:t>2017/3/26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C3C563-C797-4C8B-8F0E-EEACFB564611}" type="slidenum">
              <a:rPr lang="zh-CN" altLang="en-US" smtClean="0"/>
              <a:t>‹#›</a:t>
            </a:fld>
            <a:endParaRPr lang="zh-CN" altLang="en-US"/>
          </a:p>
        </p:txBody>
      </p:sp>
    </p:spTree>
    <p:extLst>
      <p:ext uri="{BB962C8B-B14F-4D97-AF65-F5344CB8AC3E}">
        <p14:creationId xmlns:p14="http://schemas.microsoft.com/office/powerpoint/2010/main" val="751603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从这个题目中我们可以发现两个关键点：</a:t>
            </a:r>
            <a:endParaRPr lang="en-US" altLang="zh-CN" dirty="0" smtClean="0"/>
          </a:p>
          <a:p>
            <a:r>
              <a:rPr lang="zh-CN" altLang="en-US" dirty="0" smtClean="0"/>
              <a:t>（</a:t>
            </a:r>
            <a:r>
              <a:rPr lang="en-US" altLang="zh-CN" dirty="0" smtClean="0"/>
              <a:t>1</a:t>
            </a:r>
            <a:r>
              <a:rPr lang="zh-CN" altLang="en-US" dirty="0" smtClean="0"/>
              <a:t>）我们要解决的问题是图计算相关的问题：比如单源点最短路径，</a:t>
            </a:r>
            <a:r>
              <a:rPr lang="en-US" altLang="zh-CN" dirty="0" smtClean="0"/>
              <a:t>PageRank</a:t>
            </a:r>
            <a:r>
              <a:rPr lang="zh-CN" altLang="en-US" dirty="0" smtClean="0"/>
              <a:t>，连通子图这样的问题，都是图计算相关的问题；</a:t>
            </a:r>
            <a:endParaRPr lang="en-US" altLang="zh-CN" dirty="0" smtClean="0"/>
          </a:p>
          <a:p>
            <a:r>
              <a:rPr lang="zh-CN" altLang="en-US" dirty="0" smtClean="0"/>
              <a:t>（</a:t>
            </a:r>
            <a:r>
              <a:rPr lang="en-US" altLang="zh-CN" dirty="0" smtClean="0"/>
              <a:t>2</a:t>
            </a:r>
            <a:r>
              <a:rPr lang="zh-CN" altLang="en-US" dirty="0" smtClean="0"/>
              <a:t>）我们面向的数据是连续流式的图数据，即数据是在动态变化的。</a:t>
            </a:r>
            <a:endParaRPr lang="en-US" altLang="zh-CN" dirty="0" smtClean="0"/>
          </a:p>
          <a:p>
            <a:r>
              <a:rPr lang="zh-CN" altLang="en-US" dirty="0" smtClean="0"/>
              <a:t>我们希望能够在这动态变化的数据上，构建图计算模型，解决实际问题。</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a:t>
            </a:fld>
            <a:endParaRPr lang="zh-CN" altLang="en-US"/>
          </a:p>
        </p:txBody>
      </p:sp>
    </p:spTree>
    <p:extLst>
      <p:ext uri="{BB962C8B-B14F-4D97-AF65-F5344CB8AC3E}">
        <p14:creationId xmlns:p14="http://schemas.microsoft.com/office/powerpoint/2010/main" val="322842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10</a:t>
            </a:fld>
            <a:endParaRPr lang="zh-CN" altLang="en-US"/>
          </a:p>
        </p:txBody>
      </p:sp>
    </p:spTree>
    <p:extLst>
      <p:ext uri="{BB962C8B-B14F-4D97-AF65-F5344CB8AC3E}">
        <p14:creationId xmlns:p14="http://schemas.microsoft.com/office/powerpoint/2010/main" val="3319958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11</a:t>
            </a:fld>
            <a:endParaRPr lang="zh-CN" altLang="en-US"/>
          </a:p>
        </p:txBody>
      </p:sp>
    </p:spTree>
    <p:extLst>
      <p:ext uri="{BB962C8B-B14F-4D97-AF65-F5344CB8AC3E}">
        <p14:creationId xmlns:p14="http://schemas.microsoft.com/office/powerpoint/2010/main" val="3138159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12</a:t>
            </a:fld>
            <a:endParaRPr lang="zh-CN" altLang="en-US"/>
          </a:p>
        </p:txBody>
      </p:sp>
    </p:spTree>
    <p:extLst>
      <p:ext uri="{BB962C8B-B14F-4D97-AF65-F5344CB8AC3E}">
        <p14:creationId xmlns:p14="http://schemas.microsoft.com/office/powerpoint/2010/main" val="2034175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 </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13</a:t>
            </a:fld>
            <a:endParaRPr lang="zh-CN" altLang="en-US"/>
          </a:p>
        </p:txBody>
      </p:sp>
    </p:spTree>
    <p:extLst>
      <p:ext uri="{BB962C8B-B14F-4D97-AF65-F5344CB8AC3E}">
        <p14:creationId xmlns:p14="http://schemas.microsoft.com/office/powerpoint/2010/main" val="3815075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14</a:t>
            </a:fld>
            <a:endParaRPr lang="zh-CN" altLang="en-US"/>
          </a:p>
        </p:txBody>
      </p:sp>
    </p:spTree>
    <p:extLst>
      <p:ext uri="{BB962C8B-B14F-4D97-AF65-F5344CB8AC3E}">
        <p14:creationId xmlns:p14="http://schemas.microsoft.com/office/powerpoint/2010/main" val="132553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15</a:t>
            </a:fld>
            <a:endParaRPr lang="zh-CN" altLang="en-US"/>
          </a:p>
        </p:txBody>
      </p:sp>
    </p:spTree>
    <p:extLst>
      <p:ext uri="{BB962C8B-B14F-4D97-AF65-F5344CB8AC3E}">
        <p14:creationId xmlns:p14="http://schemas.microsoft.com/office/powerpoint/2010/main" val="1116234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16</a:t>
            </a:fld>
            <a:endParaRPr lang="zh-CN" altLang="en-US"/>
          </a:p>
        </p:txBody>
      </p:sp>
    </p:spTree>
    <p:extLst>
      <p:ext uri="{BB962C8B-B14F-4D97-AF65-F5344CB8AC3E}">
        <p14:creationId xmlns:p14="http://schemas.microsoft.com/office/powerpoint/2010/main" val="3209717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17</a:t>
            </a:fld>
            <a:endParaRPr lang="zh-CN" altLang="en-US"/>
          </a:p>
        </p:txBody>
      </p:sp>
    </p:spTree>
    <p:extLst>
      <p:ext uri="{BB962C8B-B14F-4D97-AF65-F5344CB8AC3E}">
        <p14:creationId xmlns:p14="http://schemas.microsoft.com/office/powerpoint/2010/main" val="19326267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C3C563-C797-4C8B-8F0E-EEACFB564611}" type="slidenum">
              <a:rPr lang="zh-CN" altLang="en-US" smtClean="0"/>
              <a:t>21</a:t>
            </a:fld>
            <a:endParaRPr lang="zh-CN" altLang="en-US"/>
          </a:p>
        </p:txBody>
      </p:sp>
    </p:spTree>
    <p:extLst>
      <p:ext uri="{BB962C8B-B14F-4D97-AF65-F5344CB8AC3E}">
        <p14:creationId xmlns:p14="http://schemas.microsoft.com/office/powerpoint/2010/main" val="38771039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精确度高，代价度小的面向连续流式图数据的引擎</a:t>
            </a:r>
            <a:endParaRPr lang="en-US" altLang="zh-CN" dirty="0" smtClean="0"/>
          </a:p>
          <a:p>
            <a:r>
              <a:rPr lang="zh-CN" altLang="en-US" dirty="0" smtClean="0"/>
              <a:t>状态更新问题</a:t>
            </a:r>
            <a:endParaRPr lang="en-US" altLang="zh-CN" dirty="0" smtClean="0"/>
          </a:p>
          <a:p>
            <a:r>
              <a:rPr lang="zh-CN" altLang="en-US" dirty="0" smtClean="0"/>
              <a:t>并行化更新问题</a:t>
            </a:r>
            <a:endParaRPr lang="en-US" altLang="zh-CN" dirty="0" smtClean="0"/>
          </a:p>
          <a:p>
            <a:r>
              <a:rPr lang="zh-CN" altLang="en-US" dirty="0" smtClean="0"/>
              <a:t>（</a:t>
            </a:r>
            <a:r>
              <a:rPr lang="en-US" altLang="zh-CN" dirty="0" smtClean="0"/>
              <a:t>1</a:t>
            </a:r>
            <a:r>
              <a:rPr lang="zh-CN" altLang="en-US" dirty="0" smtClean="0"/>
              <a:t>）图划分</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2</a:t>
            </a:r>
            <a:r>
              <a:rPr lang="zh-CN" altLang="en-US" dirty="0" smtClean="0"/>
              <a:t>）冲突检测，冲突处理。</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局部更新</a:t>
            </a:r>
            <a:r>
              <a:rPr lang="en-US" altLang="zh-CN" dirty="0" smtClean="0"/>
              <a:t>+</a:t>
            </a:r>
            <a:r>
              <a:rPr lang="zh-CN" altLang="en-US" dirty="0" smtClean="0"/>
              <a:t>全局同步</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28</a:t>
            </a:fld>
            <a:endParaRPr lang="zh-CN" altLang="en-US"/>
          </a:p>
        </p:txBody>
      </p:sp>
    </p:spTree>
    <p:extLst>
      <p:ext uri="{BB962C8B-B14F-4D97-AF65-F5344CB8AC3E}">
        <p14:creationId xmlns:p14="http://schemas.microsoft.com/office/powerpoint/2010/main" val="1037329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a:t>
            </a:fld>
            <a:endParaRPr lang="zh-CN" altLang="en-US"/>
          </a:p>
        </p:txBody>
      </p:sp>
    </p:spTree>
    <p:extLst>
      <p:ext uri="{BB962C8B-B14F-4D97-AF65-F5344CB8AC3E}">
        <p14:creationId xmlns:p14="http://schemas.microsoft.com/office/powerpoint/2010/main" val="1429262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这四个算法是图算法的典型代表，也是华为项目中必须实现的核心算法。</a:t>
            </a:r>
            <a:endParaRPr lang="en-US" altLang="zh-CN" dirty="0" smtClean="0"/>
          </a:p>
          <a:p>
            <a:r>
              <a:rPr lang="en-US" altLang="zh-CN" dirty="0" smtClean="0"/>
              <a:t>Triangle Count</a:t>
            </a:r>
            <a:r>
              <a:rPr lang="zh-CN" altLang="en-US" dirty="0" smtClean="0"/>
              <a:t>算法</a:t>
            </a:r>
            <a:r>
              <a:rPr lang="zh-CN" altLang="zh-CN" sz="1200" kern="1200" dirty="0" smtClean="0">
                <a:solidFill>
                  <a:schemeClr val="tx1"/>
                </a:solidFill>
                <a:effectLst/>
                <a:latin typeface="+mn-lt"/>
                <a:ea typeface="+mn-ea"/>
                <a:cs typeface="+mn-cs"/>
              </a:rPr>
              <a:t>在复杂网络分析、链接标签和推荐等多个领域中都是非常基础重要的度量，也是一些诸如复杂网络、聚集系数等图运算中的基本方法。</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r>
              <a:rPr lang="zh-CN" altLang="en-US" sz="1200" kern="1200" dirty="0" smtClean="0">
                <a:solidFill>
                  <a:schemeClr val="tx1"/>
                </a:solidFill>
                <a:effectLst/>
                <a:latin typeface="+mn-lt"/>
                <a:ea typeface="+mn-ea"/>
                <a:cs typeface="+mn-cs"/>
              </a:rPr>
              <a:t>算法是连接分析相关算法的代表，而且相关的衍生算法有很多，比如</a:t>
            </a:r>
            <a:r>
              <a:rPr lang="en-US" altLang="zh-CN" sz="1200" kern="1200" dirty="0" smtClean="0">
                <a:solidFill>
                  <a:schemeClr val="tx1"/>
                </a:solidFill>
                <a:effectLst/>
                <a:latin typeface="+mn-lt"/>
                <a:ea typeface="+mn-ea"/>
                <a:cs typeface="+mn-cs"/>
              </a:rPr>
              <a:t>Trust Rank</a:t>
            </a:r>
            <a:r>
              <a:rPr lang="zh-CN" altLang="en-US" sz="1200" kern="1200" dirty="0" smtClean="0">
                <a:solidFill>
                  <a:schemeClr val="tx1"/>
                </a:solidFill>
                <a:effectLst/>
                <a:latin typeface="+mn-lt"/>
                <a:ea typeface="+mn-ea"/>
                <a:cs typeface="+mn-cs"/>
              </a:rPr>
              <a:t>等。</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29</a:t>
            </a:fld>
            <a:endParaRPr lang="zh-CN" altLang="en-US"/>
          </a:p>
        </p:txBody>
      </p:sp>
    </p:spTree>
    <p:extLst>
      <p:ext uri="{BB962C8B-B14F-4D97-AF65-F5344CB8AC3E}">
        <p14:creationId xmlns:p14="http://schemas.microsoft.com/office/powerpoint/2010/main" val="17173126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算法是用来统计有向</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无向图中的不同三角形的数目。该算法在复杂网络分析、链接标签和推荐等多个领域中都是非常基础重要的度量，也是一些诸如复杂网络、聚集系数等图运算中的基本方法。</a:t>
            </a:r>
          </a:p>
          <a:p>
            <a:r>
              <a:rPr lang="zh-CN" altLang="zh-CN" sz="1200" kern="1200" dirty="0" smtClean="0">
                <a:solidFill>
                  <a:schemeClr val="tx1"/>
                </a:solidFill>
                <a:effectLst/>
                <a:latin typeface="+mn-lt"/>
                <a:ea typeface="+mn-ea"/>
                <a:cs typeface="+mn-cs"/>
              </a:rPr>
              <a:t>在社交网络分析中，社交网络中的三角形数目越多，表明社区内人物之间的联系越紧密。如常见的微博粉丝网络如下左图所示，而微信朋友圈网络如下右图所示，图中橘红色标出的三角形即为</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算法中需要统计的三角形。</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30</a:t>
            </a:fld>
            <a:endParaRPr lang="zh-CN" altLang="en-US"/>
          </a:p>
        </p:txBody>
      </p:sp>
    </p:spTree>
    <p:extLst>
      <p:ext uri="{BB962C8B-B14F-4D97-AF65-F5344CB8AC3E}">
        <p14:creationId xmlns:p14="http://schemas.microsoft.com/office/powerpoint/2010/main" val="718808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基于朴素的</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算法，文献都做了改进</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显著降低了算法的时间和空间复杂度。但是此类算法是在原来大批量的静态图数据上进行的迭代运算，需要多次随机访问节点信息，而且图是静态的，无法感知新增边或节点的情况，再之如果图数据量过大时，每轮的迭代需要再超大规模的图上进行，效率较低。下面介绍如何在</a:t>
            </a:r>
            <a:r>
              <a:rPr lang="en-US" altLang="zh-CN" sz="1200" kern="1200" dirty="0" smtClean="0">
                <a:solidFill>
                  <a:schemeClr val="tx1"/>
                </a:solidFill>
                <a:effectLst/>
                <a:latin typeface="+mn-lt"/>
                <a:ea typeface="+mn-ea"/>
                <a:cs typeface="+mn-cs"/>
              </a:rPr>
              <a:t>2.3</a:t>
            </a:r>
            <a:r>
              <a:rPr lang="zh-CN" altLang="zh-CN" sz="1200" kern="1200" dirty="0" smtClean="0">
                <a:solidFill>
                  <a:schemeClr val="tx1"/>
                </a:solidFill>
                <a:effectLst/>
                <a:latin typeface="+mn-lt"/>
                <a:ea typeface="+mn-ea"/>
                <a:cs typeface="+mn-cs"/>
              </a:rPr>
              <a:t>节设计的基于状态更新的流图计算模型上实现</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a:t>
            </a:r>
          </a:p>
          <a:p>
            <a:r>
              <a:rPr lang="zh-CN" altLang="zh-CN" sz="1200" kern="1200" dirty="0" smtClean="0">
                <a:solidFill>
                  <a:schemeClr val="tx1"/>
                </a:solidFill>
                <a:effectLst/>
                <a:latin typeface="+mn-lt"/>
                <a:ea typeface="+mn-ea"/>
                <a:cs typeface="+mn-cs"/>
              </a:rPr>
              <a:t>由前文所知，基于状态更新的流图计算模型，有</a:t>
            </a:r>
            <a:r>
              <a:rPr lang="en-US" altLang="zh-CN" sz="1200" kern="1200" dirty="0" smtClean="0">
                <a:solidFill>
                  <a:schemeClr val="tx1"/>
                </a:solidFill>
                <a:effectLst/>
                <a:latin typeface="+mn-lt"/>
                <a:ea typeface="+mn-ea"/>
                <a:cs typeface="+mn-cs"/>
              </a:rPr>
              <a:t>Stage, Event, Update</a:t>
            </a:r>
            <a:r>
              <a:rPr lang="zh-CN" altLang="zh-CN" sz="1200" kern="1200" dirty="0" smtClean="0">
                <a:solidFill>
                  <a:schemeClr val="tx1"/>
                </a:solidFill>
                <a:effectLst/>
                <a:latin typeface="+mn-lt"/>
                <a:ea typeface="+mn-ea"/>
                <a:cs typeface="+mn-cs"/>
              </a:rPr>
              <a:t>三个重要的概念。定义好这三个组件之后，就能够实现特定的算法。</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Triangle Count </a:t>
            </a:r>
          </a:p>
          <a:p>
            <a:r>
              <a:rPr lang="zh-CN" altLang="en-US" sz="1200" kern="1200" dirty="0" smtClean="0">
                <a:solidFill>
                  <a:schemeClr val="tx1"/>
                </a:solidFill>
                <a:effectLst/>
                <a:latin typeface="+mn-lt"/>
                <a:ea typeface="+mn-ea"/>
                <a:cs typeface="+mn-cs"/>
              </a:rPr>
              <a:t>单源点最短路径 </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p>
          <a:p>
            <a:r>
              <a:rPr lang="zh-CN" altLang="en-US" sz="1200" kern="1200" dirty="0" smtClean="0">
                <a:solidFill>
                  <a:schemeClr val="tx1"/>
                </a:solidFill>
                <a:effectLst/>
                <a:latin typeface="+mn-lt"/>
                <a:ea typeface="+mn-ea"/>
                <a:cs typeface="+mn-cs"/>
              </a:rPr>
              <a:t>节点的更新顺序和节点的最终状态无关</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dirty="0" smtClean="0"/>
              <a:t>图的概要</a:t>
            </a:r>
          </a:p>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31</a:t>
            </a:fld>
            <a:endParaRPr lang="zh-CN" altLang="en-US"/>
          </a:p>
        </p:txBody>
      </p:sp>
    </p:spTree>
    <p:extLst>
      <p:ext uri="{BB962C8B-B14F-4D97-AF65-F5344CB8AC3E}">
        <p14:creationId xmlns:p14="http://schemas.microsoft.com/office/powerpoint/2010/main" val="13866167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33</a:t>
            </a:fld>
            <a:endParaRPr lang="zh-CN" altLang="en-US"/>
          </a:p>
        </p:txBody>
      </p:sp>
    </p:spTree>
    <p:extLst>
      <p:ext uri="{BB962C8B-B14F-4D97-AF65-F5344CB8AC3E}">
        <p14:creationId xmlns:p14="http://schemas.microsoft.com/office/powerpoint/2010/main" val="4727133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34</a:t>
            </a:fld>
            <a:endParaRPr lang="zh-CN" altLang="en-US"/>
          </a:p>
        </p:txBody>
      </p:sp>
    </p:spTree>
    <p:extLst>
      <p:ext uri="{BB962C8B-B14F-4D97-AF65-F5344CB8AC3E}">
        <p14:creationId xmlns:p14="http://schemas.microsoft.com/office/powerpoint/2010/main" val="3655714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35</a:t>
            </a:fld>
            <a:endParaRPr lang="zh-CN" altLang="en-US"/>
          </a:p>
        </p:txBody>
      </p:sp>
    </p:spTree>
    <p:extLst>
      <p:ext uri="{BB962C8B-B14F-4D97-AF65-F5344CB8AC3E}">
        <p14:creationId xmlns:p14="http://schemas.microsoft.com/office/powerpoint/2010/main" val="14631617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36</a:t>
            </a:fld>
            <a:endParaRPr lang="zh-CN" altLang="en-US"/>
          </a:p>
        </p:txBody>
      </p:sp>
    </p:spTree>
    <p:extLst>
      <p:ext uri="{BB962C8B-B14F-4D97-AF65-F5344CB8AC3E}">
        <p14:creationId xmlns:p14="http://schemas.microsoft.com/office/powerpoint/2010/main" val="380266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37</a:t>
            </a:fld>
            <a:endParaRPr lang="zh-CN" altLang="en-US"/>
          </a:p>
        </p:txBody>
      </p:sp>
    </p:spTree>
    <p:extLst>
      <p:ext uri="{BB962C8B-B14F-4D97-AF65-F5344CB8AC3E}">
        <p14:creationId xmlns:p14="http://schemas.microsoft.com/office/powerpoint/2010/main" val="27975802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38</a:t>
            </a:fld>
            <a:endParaRPr lang="zh-CN" altLang="en-US"/>
          </a:p>
        </p:txBody>
      </p:sp>
    </p:spTree>
    <p:extLst>
      <p:ext uri="{BB962C8B-B14F-4D97-AF65-F5344CB8AC3E}">
        <p14:creationId xmlns:p14="http://schemas.microsoft.com/office/powerpoint/2010/main" val="14926909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从十月中旬接收这个项目为止，到现在</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月中下旬，减去中间去成都出差两周时间，在这总共两个多月的时间里，我阅读了大量的论文，</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的技术文档，</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的源码和其他相关的开源代码，终于在</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月份有了实质性的突破。</a:t>
            </a:r>
          </a:p>
          <a:p>
            <a:r>
              <a:rPr lang="zh-CN" altLang="zh-CN" sz="1200" kern="1200" dirty="0" smtClean="0">
                <a:solidFill>
                  <a:schemeClr val="tx1"/>
                </a:solidFill>
                <a:effectLst/>
                <a:latin typeface="+mn-lt"/>
                <a:ea typeface="+mn-ea"/>
                <a:cs typeface="+mn-cs"/>
              </a:rPr>
              <a:t>现阶段已经基本完成：</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）本文第一部分：分析对比批处理流图模型和流处理流图模型的优缺点；</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）本文第二部分：建立面向连续流式图数据的处理模型和框架；</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）对于第三部分，在该模型上实现图算法，目前只实现了</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a:t>
            </a:r>
          </a:p>
          <a:p>
            <a:r>
              <a:rPr lang="zh-CN" altLang="zh-CN" sz="1200" kern="1200" dirty="0" smtClean="0">
                <a:solidFill>
                  <a:schemeClr val="tx1"/>
                </a:solidFill>
                <a:effectLst/>
                <a:latin typeface="+mn-lt"/>
                <a:ea typeface="+mn-ea"/>
                <a:cs typeface="+mn-cs"/>
              </a:rPr>
              <a:t>接下来的工作重心主要集中在：</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）其他几个核心算法</a:t>
            </a:r>
            <a:r>
              <a:rPr lang="en-US" altLang="zh-CN" sz="1200" kern="1200" dirty="0" smtClean="0">
                <a:solidFill>
                  <a:schemeClr val="tx1"/>
                </a:solidFill>
                <a:effectLst/>
                <a:latin typeface="+mn-lt"/>
                <a:ea typeface="+mn-ea"/>
                <a:cs typeface="+mn-cs"/>
              </a:rPr>
              <a:t>-PageRank, Connected Components, K-Cores</a:t>
            </a:r>
            <a:r>
              <a:rPr lang="zh-CN" altLang="zh-CN" sz="1200" kern="1200" dirty="0" smtClean="0">
                <a:solidFill>
                  <a:schemeClr val="tx1"/>
                </a:solidFill>
                <a:effectLst/>
                <a:latin typeface="+mn-lt"/>
                <a:ea typeface="+mn-ea"/>
                <a:cs typeface="+mn-cs"/>
              </a:rPr>
              <a:t>等的实现；</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）实现完算法之后，对这些算法和整个系统进行系统的测试，并且根据测试结果进行总结和反思；</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）搭建完整系统之后，在该系统之上，构建金融反欺诈应用，利用该应用来验证整个系统的正确性，可靠性，稳定性和实时性。</a:t>
            </a:r>
          </a:p>
        </p:txBody>
      </p:sp>
      <p:sp>
        <p:nvSpPr>
          <p:cNvPr id="4" name="灯片编号占位符 3"/>
          <p:cNvSpPr>
            <a:spLocks noGrp="1"/>
          </p:cNvSpPr>
          <p:nvPr>
            <p:ph type="sldNum" sz="quarter" idx="10"/>
          </p:nvPr>
        </p:nvSpPr>
        <p:spPr/>
        <p:txBody>
          <a:bodyPr/>
          <a:lstStyle/>
          <a:p>
            <a:fld id="{F0C3C563-C797-4C8B-8F0E-EEACFB564611}" type="slidenum">
              <a:rPr lang="zh-CN" altLang="en-US" smtClean="0"/>
              <a:t>39</a:t>
            </a:fld>
            <a:endParaRPr lang="zh-CN" altLang="en-US"/>
          </a:p>
        </p:txBody>
      </p:sp>
    </p:spTree>
    <p:extLst>
      <p:ext uri="{BB962C8B-B14F-4D97-AF65-F5344CB8AC3E}">
        <p14:creationId xmlns:p14="http://schemas.microsoft.com/office/powerpoint/2010/main" val="1926099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图计算的应用场景是非常广泛的</a:t>
            </a:r>
            <a:endParaRPr lang="en-US" altLang="zh-CN" dirty="0" smtClean="0"/>
          </a:p>
          <a:p>
            <a:r>
              <a:rPr lang="zh-CN" altLang="en-US" dirty="0" smtClean="0"/>
              <a:t>社交分析中，我们希望通过图计算快速分析整个社交网络的全局特征，他们呈现怎样的聚合规律，大家的紧密度怎样，等等；</a:t>
            </a:r>
            <a:endParaRPr lang="en-US" altLang="zh-CN" dirty="0" smtClean="0"/>
          </a:p>
          <a:p>
            <a:r>
              <a:rPr lang="zh-CN" altLang="en-US" dirty="0" smtClean="0"/>
              <a:t>商品推荐中，可以根据用户对商品的浏览记录，购买记录，或者同类用户之间的信息，合理的进行推荐；</a:t>
            </a:r>
            <a:endParaRPr lang="en-US" altLang="zh-CN" dirty="0" smtClean="0"/>
          </a:p>
          <a:p>
            <a:r>
              <a:rPr lang="zh-CN" altLang="en-US" dirty="0" smtClean="0"/>
              <a:t>舆论监测可以帮助我们快速找到现在的焦点话题，全面掌握话题动态。</a:t>
            </a:r>
            <a:endParaRPr lang="en-US" altLang="zh-CN" dirty="0" smtClean="0"/>
          </a:p>
          <a:p>
            <a:endParaRPr lang="en-US" altLang="zh-CN" dirty="0" smtClean="0"/>
          </a:p>
          <a:p>
            <a:r>
              <a:rPr lang="zh-CN" altLang="en-US" dirty="0" smtClean="0"/>
              <a:t>欺诈检测在金融领域中使用广泛，</a:t>
            </a:r>
            <a:endParaRPr lang="en-US" altLang="zh-CN" dirty="0" smtClean="0"/>
          </a:p>
          <a:p>
            <a:r>
              <a:rPr lang="zh-CN" altLang="en-US" sz="1200" b="0" i="0" kern="1200" dirty="0" smtClean="0">
                <a:solidFill>
                  <a:schemeClr val="tx1"/>
                </a:solidFill>
                <a:effectLst/>
                <a:latin typeface="+mn-lt"/>
                <a:ea typeface="+mn-ea"/>
                <a:cs typeface="+mn-cs"/>
              </a:rPr>
              <a:t>传统的风控和反欺诈依赖于专家系统的规则匹配，在团伙欺诈</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淘宝刷钻</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金融风控等利用关系网络的场景中规则匹配很难发现这些特征。基于连接关系的图计算系统和图算法在这些场景中能很好的弥补这个问题。</a:t>
            </a:r>
          </a:p>
          <a:p>
            <a:r>
              <a:rPr lang="zh-CN" altLang="en-US" sz="1200" b="0" i="0" kern="1200" dirty="0" smtClean="0">
                <a:solidFill>
                  <a:schemeClr val="tx1"/>
                </a:solidFill>
                <a:effectLst/>
                <a:latin typeface="+mn-lt"/>
                <a:ea typeface="+mn-ea"/>
                <a:cs typeface="+mn-cs"/>
              </a:rPr>
              <a:t>同时，这些欺诈场景一般是在线发生，通过离线计算事后补救效果不大，理想的做法是在线发现这些风险，实时止损。</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这些应用有些是离线的，如社交分析；</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有的是在线的，如欺诈检测和舆论监测，希望能够快速向用户反馈结果。针对这两类问题，现有两种处理模型：批处理模型和流处理模型。</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a:t>
            </a:fld>
            <a:endParaRPr lang="zh-CN" altLang="en-US"/>
          </a:p>
        </p:txBody>
      </p:sp>
    </p:spTree>
    <p:extLst>
      <p:ext uri="{BB962C8B-B14F-4D97-AF65-F5344CB8AC3E}">
        <p14:creationId xmlns:p14="http://schemas.microsoft.com/office/powerpoint/2010/main" val="38065205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BAC876FC-2E35-4016-8A70-33D810966BEA}" type="datetime1">
              <a:rPr lang="zh-CN" altLang="en-US" smtClean="0"/>
              <a:t>2017/3/26</a:t>
            </a:fld>
            <a:endParaRPr lang="zh-CN" altLang="en-US"/>
          </a:p>
        </p:txBody>
      </p:sp>
      <p:sp>
        <p:nvSpPr>
          <p:cNvPr id="5" name="灯片编号占位符 4"/>
          <p:cNvSpPr>
            <a:spLocks noGrp="1"/>
          </p:cNvSpPr>
          <p:nvPr>
            <p:ph type="sldNum" sz="quarter" idx="11"/>
          </p:nvPr>
        </p:nvSpPr>
        <p:spPr/>
        <p:txBody>
          <a:bodyPr/>
          <a:lstStyle/>
          <a:p>
            <a:fld id="{D203AB0F-8D4D-414D-9B72-28D3C77562CE}" type="slidenum">
              <a:rPr lang="zh-CN" altLang="en-US" smtClean="0"/>
              <a:t>40</a:t>
            </a:fld>
            <a:endParaRPr lang="zh-CN" altLang="en-US"/>
          </a:p>
        </p:txBody>
      </p:sp>
    </p:spTree>
    <p:extLst>
      <p:ext uri="{BB962C8B-B14F-4D97-AF65-F5344CB8AC3E}">
        <p14:creationId xmlns:p14="http://schemas.microsoft.com/office/powerpoint/2010/main" val="6905120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41</a:t>
            </a:fld>
            <a:endParaRPr lang="zh-CN" altLang="en-US"/>
          </a:p>
        </p:txBody>
      </p:sp>
    </p:spTree>
    <p:extLst>
      <p:ext uri="{BB962C8B-B14F-4D97-AF65-F5344CB8AC3E}">
        <p14:creationId xmlns:p14="http://schemas.microsoft.com/office/powerpoint/2010/main" val="1766031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BSP </a:t>
            </a:r>
            <a:r>
              <a:rPr lang="zh-CN" altLang="en-US" dirty="0" smtClean="0"/>
              <a:t>整体同步模型</a:t>
            </a:r>
            <a:endParaRPr lang="en-US" altLang="zh-CN" dirty="0" smtClean="0"/>
          </a:p>
          <a:p>
            <a:r>
              <a:rPr lang="en-US" altLang="zh-CN" sz="1200" kern="1200" dirty="0" smtClean="0">
                <a:solidFill>
                  <a:schemeClr val="tx1"/>
                </a:solidFill>
                <a:effectLst/>
                <a:latin typeface="+mn-lt"/>
                <a:ea typeface="+mn-ea"/>
                <a:cs typeface="+mn-cs"/>
              </a:rPr>
              <a:t>Pregel</a:t>
            </a:r>
            <a:r>
              <a:rPr lang="zh-CN" altLang="zh-CN" sz="1200" kern="1200" dirty="0" smtClean="0">
                <a:solidFill>
                  <a:schemeClr val="tx1"/>
                </a:solidFill>
                <a:effectLst/>
                <a:latin typeface="+mn-lt"/>
                <a:ea typeface="+mn-ea"/>
                <a:cs typeface="+mn-cs"/>
              </a:rPr>
              <a:t>使用了以顶点为中心的计算模型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将整个计算过程分解成由若干个顺序运行的超步（</a:t>
            </a:r>
            <a:r>
              <a:rPr lang="en-US" altLang="zh-CN" sz="1200" kern="1200" dirty="0" smtClean="0">
                <a:solidFill>
                  <a:schemeClr val="tx1"/>
                </a:solidFill>
                <a:effectLst/>
                <a:latin typeface="+mn-lt"/>
                <a:ea typeface="+mn-ea"/>
                <a:cs typeface="+mn-cs"/>
              </a:rPr>
              <a:t>superstep</a:t>
            </a:r>
            <a:r>
              <a:rPr lang="zh-CN" altLang="zh-CN" sz="1200" kern="1200" dirty="0" smtClean="0">
                <a:solidFill>
                  <a:schemeClr val="tx1"/>
                </a:solidFill>
                <a:effectLst/>
                <a:latin typeface="+mn-lt"/>
                <a:ea typeface="+mn-ea"/>
                <a:cs typeface="+mn-cs"/>
              </a:rPr>
              <a:t>），在每个超步中，活跃的节点</a:t>
            </a:r>
            <a:r>
              <a:rPr lang="en-US" altLang="zh-CN" sz="1200" kern="1200" dirty="0" smtClean="0">
                <a:solidFill>
                  <a:schemeClr val="tx1"/>
                </a:solidFill>
                <a:effectLst/>
                <a:latin typeface="+mn-lt"/>
                <a:ea typeface="+mn-ea"/>
                <a:cs typeface="+mn-cs"/>
              </a:rPr>
              <a:t>(active vertex)</a:t>
            </a:r>
            <a:r>
              <a:rPr lang="zh-CN" altLang="zh-CN" sz="1200" kern="1200" dirty="0" smtClean="0">
                <a:solidFill>
                  <a:schemeClr val="tx1"/>
                </a:solidFill>
                <a:effectLst/>
                <a:latin typeface="+mn-lt"/>
                <a:ea typeface="+mn-ea"/>
                <a:cs typeface="+mn-cs"/>
              </a:rPr>
              <a:t>将将接收上个超步中其他节点发送过来的消息，并执行用户自定义的计算函数，改变自己的状态，同时将更新的状态再发送给其他节点，这些消息会在下个超步中被其他节点接收并处理，然后该点进入不活跃状态（</a:t>
            </a:r>
            <a:r>
              <a:rPr lang="en-US" altLang="zh-CN" sz="1200" kern="1200" dirty="0" smtClean="0">
                <a:solidFill>
                  <a:schemeClr val="tx1"/>
                </a:solidFill>
                <a:effectLst/>
                <a:latin typeface="+mn-lt"/>
                <a:ea typeface="+mn-ea"/>
                <a:cs typeface="+mn-cs"/>
              </a:rPr>
              <a:t>inactive vertex</a:t>
            </a:r>
            <a:r>
              <a:rPr lang="zh-CN" altLang="zh-CN" sz="1200" kern="1200" dirty="0" smtClean="0">
                <a:solidFill>
                  <a:schemeClr val="tx1"/>
                </a:solidFill>
                <a:effectLst/>
                <a:latin typeface="+mn-lt"/>
                <a:ea typeface="+mn-ea"/>
                <a:cs typeface="+mn-cs"/>
              </a:rPr>
              <a:t>）。不活跃的点在下个超步中接收到其他节点的消息会变得活跃，反之如果没有接收其他节点的消息，将继续保持不活跃的状态，也不会向其他节点发送消息。超步内，各个节点可以并行处理，而超步之间会对消息进行同步，通过这样以超步为单位的方式迭代运行，直至所有节点都变得不活跃或没有新的消息产生。用户只需要自己定义超步内节点的计算逻辑，即可实现计算功能。</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4</a:t>
            </a:fld>
            <a:endParaRPr lang="zh-CN" altLang="en-US"/>
          </a:p>
        </p:txBody>
      </p:sp>
    </p:spTree>
    <p:extLst>
      <p:ext uri="{BB962C8B-B14F-4D97-AF65-F5344CB8AC3E}">
        <p14:creationId xmlns:p14="http://schemas.microsoft.com/office/powerpoint/2010/main" val="1236130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BSP </a:t>
            </a:r>
            <a:r>
              <a:rPr lang="zh-CN" altLang="en-US" dirty="0" smtClean="0"/>
              <a:t>整体同步模型</a:t>
            </a:r>
            <a:endParaRPr lang="en-US" altLang="zh-CN" dirty="0" smtClean="0"/>
          </a:p>
          <a:p>
            <a:r>
              <a:rPr lang="en-US" altLang="zh-CN" sz="1200" kern="1200" dirty="0" smtClean="0">
                <a:solidFill>
                  <a:schemeClr val="tx1"/>
                </a:solidFill>
                <a:effectLst/>
                <a:latin typeface="+mn-lt"/>
                <a:ea typeface="+mn-ea"/>
                <a:cs typeface="+mn-cs"/>
              </a:rPr>
              <a:t>Pregel</a:t>
            </a:r>
            <a:r>
              <a:rPr lang="zh-CN" altLang="zh-CN" sz="1200" kern="1200" dirty="0" smtClean="0">
                <a:solidFill>
                  <a:schemeClr val="tx1"/>
                </a:solidFill>
                <a:effectLst/>
                <a:latin typeface="+mn-lt"/>
                <a:ea typeface="+mn-ea"/>
                <a:cs typeface="+mn-cs"/>
              </a:rPr>
              <a:t>使用了以顶点为中心的计算模型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将整个计算过程分解成由若干个顺序运行的超步（</a:t>
            </a:r>
            <a:r>
              <a:rPr lang="en-US" altLang="zh-CN" sz="1200" kern="1200" dirty="0" smtClean="0">
                <a:solidFill>
                  <a:schemeClr val="tx1"/>
                </a:solidFill>
                <a:effectLst/>
                <a:latin typeface="+mn-lt"/>
                <a:ea typeface="+mn-ea"/>
                <a:cs typeface="+mn-cs"/>
              </a:rPr>
              <a:t>superstep</a:t>
            </a:r>
            <a:r>
              <a:rPr lang="zh-CN" altLang="zh-CN" sz="1200" kern="1200" dirty="0" smtClean="0">
                <a:solidFill>
                  <a:schemeClr val="tx1"/>
                </a:solidFill>
                <a:effectLst/>
                <a:latin typeface="+mn-lt"/>
                <a:ea typeface="+mn-ea"/>
                <a:cs typeface="+mn-cs"/>
              </a:rPr>
              <a:t>），在每个超步中，活跃的节点</a:t>
            </a:r>
            <a:r>
              <a:rPr lang="en-US" altLang="zh-CN" sz="1200" kern="1200" dirty="0" smtClean="0">
                <a:solidFill>
                  <a:schemeClr val="tx1"/>
                </a:solidFill>
                <a:effectLst/>
                <a:latin typeface="+mn-lt"/>
                <a:ea typeface="+mn-ea"/>
                <a:cs typeface="+mn-cs"/>
              </a:rPr>
              <a:t>(active vertex)</a:t>
            </a:r>
            <a:r>
              <a:rPr lang="zh-CN" altLang="zh-CN" sz="1200" kern="1200" dirty="0" smtClean="0">
                <a:solidFill>
                  <a:schemeClr val="tx1"/>
                </a:solidFill>
                <a:effectLst/>
                <a:latin typeface="+mn-lt"/>
                <a:ea typeface="+mn-ea"/>
                <a:cs typeface="+mn-cs"/>
              </a:rPr>
              <a:t>将将接收上个超步中其他节点发送过来的消息，并执行用户自定义的计算函数，改变自己的状态，同时将更新的状态再发送给其他节点，这些消息会在下个超步中被其他节点接收并处理，然后该点进入不活跃状态（</a:t>
            </a:r>
            <a:r>
              <a:rPr lang="en-US" altLang="zh-CN" sz="1200" kern="1200" dirty="0" smtClean="0">
                <a:solidFill>
                  <a:schemeClr val="tx1"/>
                </a:solidFill>
                <a:effectLst/>
                <a:latin typeface="+mn-lt"/>
                <a:ea typeface="+mn-ea"/>
                <a:cs typeface="+mn-cs"/>
              </a:rPr>
              <a:t>inactive vertex</a:t>
            </a:r>
            <a:r>
              <a:rPr lang="zh-CN" altLang="zh-CN" sz="1200" kern="1200" dirty="0" smtClean="0">
                <a:solidFill>
                  <a:schemeClr val="tx1"/>
                </a:solidFill>
                <a:effectLst/>
                <a:latin typeface="+mn-lt"/>
                <a:ea typeface="+mn-ea"/>
                <a:cs typeface="+mn-cs"/>
              </a:rPr>
              <a:t>）。不活跃的点在下个超步中接收到其他节点的消息会变得活跃，反之如果没有接收其他节点的消息，将继续保持不活跃的状态，也不会向其他节点发送消息。超步内，各个节点可以并行处理，而超步之间会对消息进行同步，通过这样以超步为单位的方式迭代运行，直至所有节点都变得不活跃或没有新的消息产生。用户只需要自己定义超步内节点的计算逻辑，即可实现计算功能。</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5</a:t>
            </a:fld>
            <a:endParaRPr lang="zh-CN" altLang="en-US"/>
          </a:p>
        </p:txBody>
      </p:sp>
    </p:spTree>
    <p:extLst>
      <p:ext uri="{BB962C8B-B14F-4D97-AF65-F5344CB8AC3E}">
        <p14:creationId xmlns:p14="http://schemas.microsoft.com/office/powerpoint/2010/main" val="3479291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流计算模型：从我看的大量的论文来看，没有像</a:t>
            </a:r>
            <a:r>
              <a:rPr lang="en-US" altLang="zh-CN" dirty="0" smtClean="0"/>
              <a:t>BSP</a:t>
            </a:r>
            <a:r>
              <a:rPr lang="zh-CN" altLang="en-US" dirty="0" smtClean="0"/>
              <a:t>模型一样，较为成熟的方案。</a:t>
            </a:r>
            <a:endParaRPr lang="en-US" altLang="zh-CN" dirty="0" smtClean="0"/>
          </a:p>
          <a:p>
            <a:r>
              <a:rPr lang="zh-CN" altLang="en-US" dirty="0" smtClean="0"/>
              <a:t>都是针对特定问题，用户给出的特定的方法来解决。</a:t>
            </a:r>
            <a:endParaRPr lang="en-US" altLang="zh-CN" dirty="0" smtClean="0"/>
          </a:p>
          <a:p>
            <a:endParaRPr lang="en-US" altLang="zh-CN" dirty="0" smtClean="0"/>
          </a:p>
          <a:p>
            <a:pPr lvl="0"/>
            <a:r>
              <a:rPr lang="en-US" altLang="zh-CN" sz="1200" kern="1200" dirty="0" smtClean="0">
                <a:solidFill>
                  <a:schemeClr val="tx1"/>
                </a:solidFill>
                <a:effectLst/>
                <a:latin typeface="+mn-lt"/>
                <a:ea typeface="+mn-ea"/>
                <a:cs typeface="+mn-cs"/>
              </a:rPr>
              <a:t>Cash Register Model : </a:t>
            </a:r>
            <a:r>
              <a:rPr lang="zh-CN" altLang="zh-CN" sz="1200" kern="1200" dirty="0" smtClean="0">
                <a:solidFill>
                  <a:schemeClr val="tx1"/>
                </a:solidFill>
                <a:effectLst/>
                <a:latin typeface="+mn-lt"/>
                <a:ea typeface="+mn-ea"/>
                <a:cs typeface="+mn-cs"/>
              </a:rPr>
              <a:t>流中的每一项仅仅是数据集中一项，比如在</a:t>
            </a:r>
            <a:r>
              <a:rPr lang="en-US" altLang="zh-CN" sz="1200" kern="1200" dirty="0" smtClean="0">
                <a:solidFill>
                  <a:schemeClr val="tx1"/>
                </a:solidFill>
                <a:effectLst/>
                <a:latin typeface="+mn-lt"/>
                <a:ea typeface="+mn-ea"/>
                <a:cs typeface="+mn-cs"/>
              </a:rPr>
              <a:t>distinct elements count </a:t>
            </a:r>
            <a:r>
              <a:rPr lang="zh-CN" altLang="zh-CN" sz="1200" kern="1200" dirty="0" smtClean="0">
                <a:solidFill>
                  <a:schemeClr val="tx1"/>
                </a:solidFill>
                <a:effectLst/>
                <a:latin typeface="+mn-lt"/>
                <a:ea typeface="+mn-ea"/>
                <a:cs typeface="+mn-cs"/>
              </a:rPr>
              <a:t>中，每一项就是一个数。数据集中的每一项以任意顺序形成数据流。</a:t>
            </a:r>
          </a:p>
          <a:p>
            <a:pPr lvl="0"/>
            <a:r>
              <a:rPr lang="en-US" altLang="zh-CN" sz="1200" kern="1200" dirty="0" smtClean="0">
                <a:solidFill>
                  <a:schemeClr val="tx1"/>
                </a:solidFill>
                <a:effectLst/>
                <a:latin typeface="+mn-lt"/>
                <a:ea typeface="+mn-ea"/>
                <a:cs typeface="+mn-cs"/>
              </a:rPr>
              <a:t>Turnstile Model : </a:t>
            </a:r>
            <a:r>
              <a:rPr lang="zh-CN" altLang="zh-CN" sz="1200" kern="1200" dirty="0" smtClean="0">
                <a:solidFill>
                  <a:schemeClr val="tx1"/>
                </a:solidFill>
                <a:effectLst/>
                <a:latin typeface="+mn-lt"/>
                <a:ea typeface="+mn-ea"/>
                <a:cs typeface="+mn-cs"/>
              </a:rPr>
              <a:t>在该模型中，我们有一个初始化为空的集合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，流中的数据由两项组成，一项是数据集的某一项，另一项是一个标志位，可以对集合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进行动态改变。</a:t>
            </a:r>
          </a:p>
          <a:p>
            <a:r>
              <a:rPr lang="zh-CN" altLang="zh-CN" sz="1200" kern="1200" dirty="0" smtClean="0">
                <a:solidFill>
                  <a:schemeClr val="tx1"/>
                </a:solidFill>
                <a:effectLst/>
                <a:latin typeface="+mn-lt"/>
                <a:ea typeface="+mn-ea"/>
                <a:cs typeface="+mn-cs"/>
              </a:rPr>
              <a:t>例如，流图中的每一项为</a:t>
            </a:r>
            <a:r>
              <a:rPr lang="en-US" altLang="zh-CN" sz="1200" kern="1200" dirty="0" smtClean="0">
                <a:solidFill>
                  <a:schemeClr val="tx1"/>
                </a:solidFill>
                <a:effectLst/>
                <a:latin typeface="+mn-lt"/>
                <a:ea typeface="+mn-ea"/>
                <a:cs typeface="+mn-cs"/>
              </a:rPr>
              <a:t>(x, U)</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加入</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从</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删除。</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需要提前接收所有的图数据</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框架</a:t>
            </a:r>
            <a:r>
              <a:rPr lang="en-US" altLang="zh-CN" sz="1200" kern="1200" dirty="0" smtClean="0">
                <a:solidFill>
                  <a:schemeClr val="tx1"/>
                </a:solidFill>
                <a:effectLst/>
                <a:latin typeface="+mn-lt"/>
                <a:ea typeface="+mn-ea"/>
                <a:cs typeface="+mn-cs"/>
              </a:rPr>
              <a:t>-&gt;</a:t>
            </a:r>
            <a:r>
              <a:rPr lang="en-US" altLang="zh-CN" sz="1200" kern="1200" baseline="0" dirty="0" smtClean="0">
                <a:solidFill>
                  <a:schemeClr val="tx1"/>
                </a:solidFill>
                <a:effectLst/>
                <a:latin typeface="+mn-lt"/>
                <a:ea typeface="+mn-ea"/>
                <a:cs typeface="+mn-cs"/>
              </a:rPr>
              <a:t> </a:t>
            </a:r>
            <a:r>
              <a:rPr lang="zh-CN" altLang="en-US" sz="1200" kern="1200" baseline="0" dirty="0" smtClean="0">
                <a:solidFill>
                  <a:schemeClr val="tx1"/>
                </a:solidFill>
                <a:effectLst/>
                <a:latin typeface="+mn-lt"/>
                <a:ea typeface="+mn-ea"/>
                <a:cs typeface="+mn-cs"/>
              </a:rPr>
              <a:t>现在的批处理方式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不适用动态数据</a:t>
            </a:r>
            <a:r>
              <a:rPr lang="en-US" altLang="zh-CN" sz="1200" kern="1200" baseline="0" dirty="0" smtClean="0">
                <a:solidFill>
                  <a:schemeClr val="tx1"/>
                </a:solidFill>
                <a:effectLst/>
                <a:latin typeface="+mn-lt"/>
                <a:ea typeface="+mn-ea"/>
                <a:cs typeface="+mn-cs"/>
              </a:rPr>
              <a:t> -&gt; </a:t>
            </a:r>
            <a:r>
              <a:rPr lang="zh-CN" altLang="en-US" sz="1200" kern="1200" baseline="0" dirty="0" smtClean="0">
                <a:solidFill>
                  <a:schemeClr val="tx1"/>
                </a:solidFill>
                <a:effectLst/>
                <a:latin typeface="+mn-lt"/>
                <a:ea typeface="+mn-ea"/>
                <a:cs typeface="+mn-cs"/>
              </a:rPr>
              <a:t>现在的流处理方式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不精确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6</a:t>
            </a:fld>
            <a:endParaRPr lang="zh-CN" altLang="en-US"/>
          </a:p>
        </p:txBody>
      </p:sp>
    </p:spTree>
    <p:extLst>
      <p:ext uri="{BB962C8B-B14F-4D97-AF65-F5344CB8AC3E}">
        <p14:creationId xmlns:p14="http://schemas.microsoft.com/office/powerpoint/2010/main" val="2655284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流计算模型：从我看的大量的论文来看，没有像</a:t>
            </a:r>
            <a:r>
              <a:rPr lang="en-US" altLang="zh-CN" dirty="0" smtClean="0"/>
              <a:t>BSP</a:t>
            </a:r>
            <a:r>
              <a:rPr lang="zh-CN" altLang="en-US" dirty="0" smtClean="0"/>
              <a:t>模型一样，较为成熟的方案。</a:t>
            </a:r>
            <a:endParaRPr lang="en-US" altLang="zh-CN" dirty="0" smtClean="0"/>
          </a:p>
          <a:p>
            <a:r>
              <a:rPr lang="zh-CN" altLang="en-US" dirty="0" smtClean="0"/>
              <a:t>都是针对特定问题，用户给出的特定的方法来解决。</a:t>
            </a:r>
            <a:endParaRPr lang="en-US" altLang="zh-CN" dirty="0" smtClean="0"/>
          </a:p>
          <a:p>
            <a:endParaRPr lang="en-US" altLang="zh-CN" dirty="0" smtClean="0"/>
          </a:p>
          <a:p>
            <a:pPr lvl="0"/>
            <a:r>
              <a:rPr lang="en-US" altLang="zh-CN" sz="1200" kern="1200" dirty="0" smtClean="0">
                <a:solidFill>
                  <a:schemeClr val="tx1"/>
                </a:solidFill>
                <a:effectLst/>
                <a:latin typeface="+mn-lt"/>
                <a:ea typeface="+mn-ea"/>
                <a:cs typeface="+mn-cs"/>
              </a:rPr>
              <a:t>Cash Register Model : </a:t>
            </a:r>
            <a:r>
              <a:rPr lang="zh-CN" altLang="zh-CN" sz="1200" kern="1200" dirty="0" smtClean="0">
                <a:solidFill>
                  <a:schemeClr val="tx1"/>
                </a:solidFill>
                <a:effectLst/>
                <a:latin typeface="+mn-lt"/>
                <a:ea typeface="+mn-ea"/>
                <a:cs typeface="+mn-cs"/>
              </a:rPr>
              <a:t>流中的每一项仅仅是数据集中一项，比如在</a:t>
            </a:r>
            <a:r>
              <a:rPr lang="en-US" altLang="zh-CN" sz="1200" kern="1200" dirty="0" smtClean="0">
                <a:solidFill>
                  <a:schemeClr val="tx1"/>
                </a:solidFill>
                <a:effectLst/>
                <a:latin typeface="+mn-lt"/>
                <a:ea typeface="+mn-ea"/>
                <a:cs typeface="+mn-cs"/>
              </a:rPr>
              <a:t>distinct elements count </a:t>
            </a:r>
            <a:r>
              <a:rPr lang="zh-CN" altLang="zh-CN" sz="1200" kern="1200" dirty="0" smtClean="0">
                <a:solidFill>
                  <a:schemeClr val="tx1"/>
                </a:solidFill>
                <a:effectLst/>
                <a:latin typeface="+mn-lt"/>
                <a:ea typeface="+mn-ea"/>
                <a:cs typeface="+mn-cs"/>
              </a:rPr>
              <a:t>中，每一项就是一个数。数据集中的每一项以任意顺序形成数据流。</a:t>
            </a:r>
          </a:p>
          <a:p>
            <a:pPr lvl="0"/>
            <a:r>
              <a:rPr lang="en-US" altLang="zh-CN" sz="1200" kern="1200" dirty="0" smtClean="0">
                <a:solidFill>
                  <a:schemeClr val="tx1"/>
                </a:solidFill>
                <a:effectLst/>
                <a:latin typeface="+mn-lt"/>
                <a:ea typeface="+mn-ea"/>
                <a:cs typeface="+mn-cs"/>
              </a:rPr>
              <a:t>Turnstile Model : </a:t>
            </a:r>
            <a:r>
              <a:rPr lang="zh-CN" altLang="zh-CN" sz="1200" kern="1200" dirty="0" smtClean="0">
                <a:solidFill>
                  <a:schemeClr val="tx1"/>
                </a:solidFill>
                <a:effectLst/>
                <a:latin typeface="+mn-lt"/>
                <a:ea typeface="+mn-ea"/>
                <a:cs typeface="+mn-cs"/>
              </a:rPr>
              <a:t>在该模型中，我们有一个初始化为空的集合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，流中的数据由两项组成，一项是数据集的某一项，另一项是一个标志位，可以对集合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进行动态改变。</a:t>
            </a:r>
          </a:p>
          <a:p>
            <a:r>
              <a:rPr lang="zh-CN" altLang="zh-CN" sz="1200" kern="1200" dirty="0" smtClean="0">
                <a:solidFill>
                  <a:schemeClr val="tx1"/>
                </a:solidFill>
                <a:effectLst/>
                <a:latin typeface="+mn-lt"/>
                <a:ea typeface="+mn-ea"/>
                <a:cs typeface="+mn-cs"/>
              </a:rPr>
              <a:t>例如，流图中的每一项为</a:t>
            </a:r>
            <a:r>
              <a:rPr lang="en-US" altLang="zh-CN" sz="1200" kern="1200" dirty="0" smtClean="0">
                <a:solidFill>
                  <a:schemeClr val="tx1"/>
                </a:solidFill>
                <a:effectLst/>
                <a:latin typeface="+mn-lt"/>
                <a:ea typeface="+mn-ea"/>
                <a:cs typeface="+mn-cs"/>
              </a:rPr>
              <a:t>(x, U)</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加入</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从</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删除。</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需要提前接收所有的图数据</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框架</a:t>
            </a:r>
            <a:r>
              <a:rPr lang="en-US" altLang="zh-CN" sz="1200" kern="1200" dirty="0" smtClean="0">
                <a:solidFill>
                  <a:schemeClr val="tx1"/>
                </a:solidFill>
                <a:effectLst/>
                <a:latin typeface="+mn-lt"/>
                <a:ea typeface="+mn-ea"/>
                <a:cs typeface="+mn-cs"/>
              </a:rPr>
              <a:t>-&gt;</a:t>
            </a:r>
            <a:r>
              <a:rPr lang="en-US" altLang="zh-CN" sz="1200" kern="1200" baseline="0" dirty="0" smtClean="0">
                <a:solidFill>
                  <a:schemeClr val="tx1"/>
                </a:solidFill>
                <a:effectLst/>
                <a:latin typeface="+mn-lt"/>
                <a:ea typeface="+mn-ea"/>
                <a:cs typeface="+mn-cs"/>
              </a:rPr>
              <a:t> </a:t>
            </a:r>
            <a:r>
              <a:rPr lang="zh-CN" altLang="en-US" sz="1200" kern="1200" baseline="0" dirty="0" smtClean="0">
                <a:solidFill>
                  <a:schemeClr val="tx1"/>
                </a:solidFill>
                <a:effectLst/>
                <a:latin typeface="+mn-lt"/>
                <a:ea typeface="+mn-ea"/>
                <a:cs typeface="+mn-cs"/>
              </a:rPr>
              <a:t>现在的批处理方式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不适用动态数据</a:t>
            </a:r>
            <a:r>
              <a:rPr lang="en-US" altLang="zh-CN" sz="1200" kern="1200" baseline="0" dirty="0" smtClean="0">
                <a:solidFill>
                  <a:schemeClr val="tx1"/>
                </a:solidFill>
                <a:effectLst/>
                <a:latin typeface="+mn-lt"/>
                <a:ea typeface="+mn-ea"/>
                <a:cs typeface="+mn-cs"/>
              </a:rPr>
              <a:t> -&gt; </a:t>
            </a:r>
            <a:r>
              <a:rPr lang="zh-CN" altLang="en-US" sz="1200" kern="1200" baseline="0" dirty="0" smtClean="0">
                <a:solidFill>
                  <a:schemeClr val="tx1"/>
                </a:solidFill>
                <a:effectLst/>
                <a:latin typeface="+mn-lt"/>
                <a:ea typeface="+mn-ea"/>
                <a:cs typeface="+mn-cs"/>
              </a:rPr>
              <a:t>现在的流处理方式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不精确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7</a:t>
            </a:fld>
            <a:endParaRPr lang="zh-CN" altLang="en-US"/>
          </a:p>
        </p:txBody>
      </p:sp>
    </p:spTree>
    <p:extLst>
      <p:ext uri="{BB962C8B-B14F-4D97-AF65-F5344CB8AC3E}">
        <p14:creationId xmlns:p14="http://schemas.microsoft.com/office/powerpoint/2010/main" val="2792387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8</a:t>
            </a:fld>
            <a:endParaRPr lang="zh-CN" altLang="en-US"/>
          </a:p>
        </p:txBody>
      </p:sp>
    </p:spTree>
    <p:extLst>
      <p:ext uri="{BB962C8B-B14F-4D97-AF65-F5344CB8AC3E}">
        <p14:creationId xmlns:p14="http://schemas.microsoft.com/office/powerpoint/2010/main" val="3512550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更细致的说明问题</a:t>
            </a:r>
            <a:endParaRPr lang="en-US" altLang="zh-CN" dirty="0" smtClean="0"/>
          </a:p>
          <a:p>
            <a:r>
              <a:rPr lang="zh-CN" altLang="en-US" dirty="0" smtClean="0"/>
              <a:t>影响范围，影响步数</a:t>
            </a:r>
            <a:endParaRPr lang="en-US" altLang="zh-CN" dirty="0" smtClean="0"/>
          </a:p>
          <a:p>
            <a:r>
              <a:rPr lang="zh-CN" altLang="en-US" dirty="0" smtClean="0"/>
              <a:t>有些过程需要一条一条处理，有些需要整体到达后批处理</a:t>
            </a:r>
            <a:endParaRPr lang="en-US" altLang="zh-CN" dirty="0" smtClean="0"/>
          </a:p>
          <a:p>
            <a:endParaRPr lang="en-US" altLang="zh-CN" dirty="0" smtClean="0"/>
          </a:p>
          <a:p>
            <a:r>
              <a:rPr lang="zh-CN" altLang="en-US" dirty="0" smtClean="0"/>
              <a:t>有些是一步做完，有些是多步做完；有些影响范围是局部的，有些是全部的。</a:t>
            </a:r>
            <a:endParaRPr lang="en-US" altLang="zh-CN" dirty="0" smtClean="0"/>
          </a:p>
          <a:p>
            <a:endParaRPr lang="en-US" altLang="zh-CN" dirty="0" smtClean="0"/>
          </a:p>
          <a:p>
            <a:r>
              <a:rPr lang="zh-CN" altLang="en-US" dirty="0" smtClean="0"/>
              <a:t>更新测策略是多样化的：针对不同的算法有不同的方案</a:t>
            </a:r>
            <a:endParaRPr lang="en-US" altLang="zh-CN" dirty="0" smtClean="0"/>
          </a:p>
          <a:p>
            <a:r>
              <a:rPr lang="zh-CN" altLang="en-US" dirty="0" smtClean="0"/>
              <a:t>多步传播</a:t>
            </a:r>
            <a:r>
              <a:rPr lang="en-US" altLang="zh-CN" dirty="0" smtClean="0"/>
              <a:t>-&gt;</a:t>
            </a:r>
            <a:r>
              <a:rPr lang="en-US" altLang="zh-CN" baseline="0" dirty="0" smtClean="0"/>
              <a:t> 1. </a:t>
            </a:r>
            <a:r>
              <a:rPr lang="zh-CN" altLang="en-US" baseline="0" dirty="0" smtClean="0"/>
              <a:t>更新的边和点放在同一个</a:t>
            </a:r>
            <a:r>
              <a:rPr lang="en-US" altLang="zh-CN" baseline="0" dirty="0" smtClean="0"/>
              <a:t>partition,</a:t>
            </a:r>
            <a:endParaRPr lang="en-US" altLang="zh-CN" dirty="0" smtClean="0"/>
          </a:p>
          <a:p>
            <a:endParaRPr lang="en-US" altLang="zh-CN" dirty="0" smtClean="0"/>
          </a:p>
          <a:p>
            <a:r>
              <a:rPr lang="zh-CN" altLang="en-US" dirty="0" smtClean="0"/>
              <a:t>在流场景下，设计代价小，精确度高的模型。</a:t>
            </a:r>
            <a:endParaRPr lang="en-US" altLang="zh-CN" dirty="0" smtClean="0"/>
          </a:p>
          <a:p>
            <a:endParaRPr lang="en-US" altLang="zh-CN" dirty="0" smtClean="0"/>
          </a:p>
          <a:p>
            <a:r>
              <a:rPr lang="zh-CN" altLang="en-US" dirty="0" smtClean="0"/>
              <a:t>和批代价小相比，提高多少倍</a:t>
            </a:r>
            <a:endParaRPr lang="en-US" altLang="zh-CN" dirty="0" smtClean="0"/>
          </a:p>
          <a:p>
            <a:endParaRPr lang="en-US" altLang="zh-CN" dirty="0" smtClean="0"/>
          </a:p>
          <a:p>
            <a:r>
              <a:rPr lang="zh-CN" altLang="en-US" dirty="0" smtClean="0"/>
              <a:t>和流的精确度比，提高多少</a:t>
            </a:r>
            <a:endParaRPr lang="en-US" altLang="zh-CN" dirty="0" smtClean="0"/>
          </a:p>
          <a:p>
            <a:endParaRPr lang="en-US" altLang="zh-CN" dirty="0" smtClean="0"/>
          </a:p>
          <a:p>
            <a:r>
              <a:rPr lang="zh-CN" altLang="en-US" dirty="0" smtClean="0"/>
              <a:t>可调的更新模式，</a:t>
            </a:r>
            <a:endParaRPr lang="en-US" altLang="zh-CN" dirty="0" smtClean="0"/>
          </a:p>
          <a:p>
            <a:r>
              <a:rPr lang="zh-CN" altLang="en-US" dirty="0" smtClean="0"/>
              <a:t>转换成流或批的方式，</a:t>
            </a:r>
            <a:endParaRPr lang="en-US" altLang="zh-CN" dirty="0" smtClean="0"/>
          </a:p>
          <a:p>
            <a:r>
              <a:rPr lang="zh-CN" altLang="en-US" dirty="0" smtClean="0"/>
              <a:t>图划分问题</a:t>
            </a:r>
            <a:endParaRPr lang="en-US" altLang="zh-CN" dirty="0" smtClean="0"/>
          </a:p>
          <a:p>
            <a:r>
              <a:rPr lang="zh-CN" altLang="en-US" dirty="0" smtClean="0"/>
              <a:t>并发做更新。</a:t>
            </a:r>
            <a:endParaRPr lang="en-US" altLang="zh-CN" dirty="0" smtClean="0"/>
          </a:p>
          <a:p>
            <a:r>
              <a:rPr lang="en-US" altLang="zh-CN" dirty="0" smtClean="0"/>
              <a:t>Delta</a:t>
            </a:r>
            <a:r>
              <a:rPr lang="zh-CN" altLang="en-US" dirty="0" smtClean="0"/>
              <a:t>并发更新</a:t>
            </a:r>
            <a:endParaRPr lang="en-US" altLang="zh-CN" dirty="0" smtClean="0"/>
          </a:p>
        </p:txBody>
      </p:sp>
      <p:sp>
        <p:nvSpPr>
          <p:cNvPr id="4" name="灯片编号占位符 3"/>
          <p:cNvSpPr>
            <a:spLocks noGrp="1"/>
          </p:cNvSpPr>
          <p:nvPr>
            <p:ph type="sldNum" sz="quarter" idx="10"/>
          </p:nvPr>
        </p:nvSpPr>
        <p:spPr/>
        <p:txBody>
          <a:bodyPr/>
          <a:lstStyle/>
          <a:p>
            <a:fld id="{F0C3C563-C797-4C8B-8F0E-EEACFB564611}" type="slidenum">
              <a:rPr lang="zh-CN" altLang="en-US" smtClean="0"/>
              <a:t>9</a:t>
            </a:fld>
            <a:endParaRPr lang="zh-CN" altLang="en-US"/>
          </a:p>
        </p:txBody>
      </p:sp>
    </p:spTree>
    <p:extLst>
      <p:ext uri="{BB962C8B-B14F-4D97-AF65-F5344CB8AC3E}">
        <p14:creationId xmlns:p14="http://schemas.microsoft.com/office/powerpoint/2010/main" val="1362959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2017/3/26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88273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2017/3/26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027525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2017/3/26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8690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2017/3/26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08764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D8148F8-7DF0-4C39-8865-7D6C0322E3B0}" type="datetimeFigureOut">
              <a:rPr lang="zh-CN" altLang="en-US" smtClean="0"/>
              <a:t>2017/3/26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600974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D8148F8-7DF0-4C39-8865-7D6C0322E3B0}" type="datetimeFigureOut">
              <a:rPr lang="zh-CN" altLang="en-US" smtClean="0"/>
              <a:t>2017/3/26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782141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D8148F8-7DF0-4C39-8865-7D6C0322E3B0}" type="datetimeFigureOut">
              <a:rPr lang="zh-CN" altLang="en-US" smtClean="0"/>
              <a:t>2017/3/26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45426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D8148F8-7DF0-4C39-8865-7D6C0322E3B0}" type="datetimeFigureOut">
              <a:rPr lang="zh-CN" altLang="en-US" smtClean="0"/>
              <a:t>2017/3/26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177995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148F8-7DF0-4C39-8865-7D6C0322E3B0}" type="datetimeFigureOut">
              <a:rPr lang="zh-CN" altLang="en-US" smtClean="0"/>
              <a:t>2017/3/26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6214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D8148F8-7DF0-4C39-8865-7D6C0322E3B0}" type="datetimeFigureOut">
              <a:rPr lang="zh-CN" altLang="en-US" smtClean="0"/>
              <a:t>2017/3/26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112395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D8148F8-7DF0-4C39-8865-7D6C0322E3B0}" type="datetimeFigureOut">
              <a:rPr lang="zh-CN" altLang="en-US" smtClean="0"/>
              <a:t>2017/3/26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114434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8148F8-7DF0-4C39-8865-7D6C0322E3B0}" type="datetimeFigureOut">
              <a:rPr lang="zh-CN" altLang="en-US" smtClean="0"/>
              <a:t>2017/3/26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787078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emf"/><Relationship Id="rId4" Type="http://schemas.openxmlformats.org/officeDocument/2006/relationships/package" Target="../embeddings/Microsoft_Visio___.vsdx"/></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7.emf"/><Relationship Id="rId4" Type="http://schemas.openxmlformats.org/officeDocument/2006/relationships/package" Target="../embeddings/Microsoft_Visio___1.vsdx"/></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jpeg"/><Relationship Id="rId7"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png"/><Relationship Id="rId9" Type="http://schemas.openxmlformats.org/officeDocument/2006/relationships/image" Target="../media/image7.emf"/></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33.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package" Target="../embeddings/Microsoft_Visio___3.vsdx"/><Relationship Id="rId5" Type="http://schemas.openxmlformats.org/officeDocument/2006/relationships/image" Target="../media/image32.emf"/><Relationship Id="rId4" Type="http://schemas.openxmlformats.org/officeDocument/2006/relationships/package" Target="../embeddings/Microsoft_Visio___2.vsdx"/></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34.emf"/></Relationships>
</file>

<file path=ppt/slides/_rels/slide3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3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38.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5.pn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流式</a:t>
            </a:r>
            <a:r>
              <a:rPr lang="zh-CN" altLang="en-US" dirty="0" smtClean="0"/>
              <a:t>图计算</a:t>
            </a:r>
            <a:r>
              <a:rPr lang="en-US" altLang="zh-CN" dirty="0" smtClean="0"/>
              <a:t/>
            </a:r>
            <a:br>
              <a:rPr lang="en-US" altLang="zh-CN" dirty="0" smtClean="0"/>
            </a:br>
            <a:r>
              <a:rPr lang="zh-CN" altLang="en-US" dirty="0" smtClean="0"/>
              <a:t>系统的设计与实现</a:t>
            </a:r>
            <a:endParaRPr lang="zh-CN" altLang="en-US" dirty="0"/>
          </a:p>
        </p:txBody>
      </p:sp>
      <p:sp>
        <p:nvSpPr>
          <p:cNvPr id="3" name="副标题 2"/>
          <p:cNvSpPr>
            <a:spLocks noGrp="1"/>
          </p:cNvSpPr>
          <p:nvPr>
            <p:ph type="subTitle" idx="1"/>
          </p:nvPr>
        </p:nvSpPr>
        <p:spPr/>
        <p:txBody>
          <a:bodyPr/>
          <a:lstStyle/>
          <a:p>
            <a:pPr algn="r"/>
            <a:r>
              <a:rPr lang="zh-CN" altLang="en-US" dirty="0" smtClean="0"/>
              <a:t>学生：段世凯</a:t>
            </a:r>
            <a:endParaRPr lang="en-US" altLang="zh-CN" dirty="0" smtClean="0"/>
          </a:p>
          <a:p>
            <a:pPr algn="r"/>
            <a:r>
              <a:rPr lang="zh-CN" altLang="en-US" dirty="0" smtClean="0"/>
              <a:t>指导老师：王伟，许利杰</a:t>
            </a:r>
          </a:p>
          <a:p>
            <a:endParaRPr lang="zh-CN" altLang="en-US" dirty="0"/>
          </a:p>
        </p:txBody>
      </p:sp>
    </p:spTree>
    <p:extLst>
      <p:ext uri="{BB962C8B-B14F-4D97-AF65-F5344CB8AC3E}">
        <p14:creationId xmlns:p14="http://schemas.microsoft.com/office/powerpoint/2010/main" val="3324172606"/>
      </p:ext>
    </p:extLst>
  </p:cSld>
  <p:clrMapOvr>
    <a:masterClrMapping/>
  </p:clrMapOvr>
  <mc:AlternateContent xmlns:mc="http://schemas.openxmlformats.org/markup-compatibility/2006" xmlns:p14="http://schemas.microsoft.com/office/powerpoint/2010/main">
    <mc:Choice Requires="p14">
      <p:transition spd="slow" p14:dur="2000" advTm="26190"/>
    </mc:Choice>
    <mc:Fallback xmlns="">
      <p:transition spd="slow" advTm="2619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特征分析</a:t>
            </a:r>
          </a:p>
        </p:txBody>
      </p:sp>
      <p:sp>
        <p:nvSpPr>
          <p:cNvPr id="43" name="文本框 42"/>
          <p:cNvSpPr txBox="1"/>
          <p:nvPr/>
        </p:nvSpPr>
        <p:spPr>
          <a:xfrm>
            <a:off x="3034021" y="1718496"/>
            <a:ext cx="3294207" cy="415498"/>
          </a:xfrm>
          <a:prstGeom prst="rect">
            <a:avLst/>
          </a:prstGeom>
          <a:noFill/>
        </p:spPr>
        <p:txBody>
          <a:bodyPr wrap="square" rtlCol="0">
            <a:spAutoFit/>
          </a:bodyPr>
          <a:lstStyle/>
          <a:p>
            <a:r>
              <a:rPr lang="zh-CN" altLang="en-US" sz="2100" dirty="0" smtClean="0"/>
              <a:t>举例：统计各个节点的度</a:t>
            </a:r>
            <a:endParaRPr lang="zh-CN" altLang="en-US" sz="2100" dirty="0"/>
          </a:p>
        </p:txBody>
      </p:sp>
      <p:sp>
        <p:nvSpPr>
          <p:cNvPr id="3" name="流程图: 联系 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5" name="流程图: 联系 14"/>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20" name="流程图: 联系 19"/>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1" name="流程图: 联系 20"/>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22" name="流程图: 联系 21"/>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23" name="流程图: 联系 22"/>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24" name="流程图: 联系 23"/>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25" name="流程图: 联系 24"/>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cxnSp>
        <p:nvCxnSpPr>
          <p:cNvPr id="5" name="直接连接符 4"/>
          <p:cNvCxnSpPr>
            <a:stCxn id="23" idx="2"/>
            <a:endCxn id="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0" idx="5"/>
            <a:endCxn id="21"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5" idx="7"/>
            <a:endCxn id="23"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2" idx="6"/>
            <a:endCxn id="25"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2" idx="5"/>
            <a:endCxn id="24"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5" idx="3"/>
            <a:endCxn id="21"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5" idx="6"/>
            <a:endCxn id="22"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46" name="流程图: 联系 45"/>
          <p:cNvSpPr/>
          <p:nvPr/>
        </p:nvSpPr>
        <p:spPr>
          <a:xfrm>
            <a:off x="2411139" y="3597758"/>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3</a:t>
            </a:r>
            <a:endParaRPr lang="zh-CN" altLang="en-US" dirty="0"/>
          </a:p>
        </p:txBody>
      </p:sp>
      <p:sp>
        <p:nvSpPr>
          <p:cNvPr id="47" name="流程图: 联系 46"/>
          <p:cNvSpPr/>
          <p:nvPr/>
        </p:nvSpPr>
        <p:spPr>
          <a:xfrm>
            <a:off x="3562084" y="359432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5</a:t>
            </a:r>
            <a:endParaRPr lang="zh-CN" altLang="en-US" dirty="0"/>
          </a:p>
        </p:txBody>
      </p:sp>
      <p:sp>
        <p:nvSpPr>
          <p:cNvPr id="51" name="流程图: 联系 50"/>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cxnSp>
        <p:nvCxnSpPr>
          <p:cNvPr id="67" name="直接连接符 66"/>
          <p:cNvCxnSpPr>
            <a:stCxn id="23" idx="5"/>
            <a:endCxn id="22"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15" idx="4"/>
            <a:endCxn id="21"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21" idx="7"/>
            <a:endCxn id="22"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73" name="流程图: 联系 72"/>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74" name="流程图: 联系 73"/>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75" name="流程图: 联系 74"/>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cxnSp>
        <p:nvCxnSpPr>
          <p:cNvPr id="79" name="直接连接符 78"/>
          <p:cNvCxnSpPr>
            <a:stCxn id="25" idx="5"/>
            <a:endCxn id="73"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51" idx="5"/>
            <a:endCxn id="75"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75" idx="4"/>
            <a:endCxn id="74"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51" idx="4"/>
            <a:endCxn id="74"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4" name="矩形 93"/>
          <p:cNvSpPr/>
          <p:nvPr/>
        </p:nvSpPr>
        <p:spPr>
          <a:xfrm>
            <a:off x="6852530" y="1349829"/>
            <a:ext cx="2189869" cy="218040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只影响增加边所在的两个节点</a:t>
            </a:r>
            <a:endParaRPr lang="en-US" altLang="zh-CN" dirty="0" smtClean="0"/>
          </a:p>
          <a:p>
            <a:pPr marL="285750" indent="-285750">
              <a:buFont typeface="Arial" panose="020B0604020202020204" pitchFamily="34" charset="0"/>
              <a:buChar char="•"/>
            </a:pPr>
            <a:r>
              <a:rPr lang="zh-CN" altLang="en-US" dirty="0" smtClean="0"/>
              <a:t>这两个节点只需计算一次</a:t>
            </a:r>
            <a:endParaRPr lang="en-US" altLang="zh-CN" dirty="0" smtClean="0"/>
          </a:p>
          <a:p>
            <a:pPr marL="285750" indent="-285750">
              <a:buFont typeface="Arial" panose="020B0604020202020204" pitchFamily="34" charset="0"/>
              <a:buChar char="•"/>
            </a:pPr>
            <a:r>
              <a:rPr lang="zh-CN" altLang="en-US" dirty="0"/>
              <a:t>计算结果与各个节点的计算顺序</a:t>
            </a:r>
            <a:r>
              <a:rPr lang="zh-CN" altLang="en-US" dirty="0" smtClean="0"/>
              <a:t>无关</a:t>
            </a:r>
            <a:endParaRPr lang="en-US" altLang="zh-CN" dirty="0" smtClean="0"/>
          </a:p>
        </p:txBody>
      </p:sp>
    </p:spTree>
    <p:custDataLst>
      <p:tags r:id="rId1"/>
    </p:custDataLst>
    <p:extLst>
      <p:ext uri="{BB962C8B-B14F-4D97-AF65-F5344CB8AC3E}">
        <p14:creationId xmlns:p14="http://schemas.microsoft.com/office/powerpoint/2010/main" val="1191056301"/>
      </p:ext>
    </p:extLst>
  </p:cSld>
  <p:clrMapOvr>
    <a:masterClrMapping/>
  </p:clrMapOvr>
  <mc:AlternateContent xmlns:mc="http://schemas.openxmlformats.org/markup-compatibility/2006" xmlns:p14="http://schemas.microsoft.com/office/powerpoint/2010/main">
    <mc:Choice Requires="p14">
      <p:transition spd="slow" p14:dur="2000" advTm="67835"/>
    </mc:Choice>
    <mc:Fallback xmlns="">
      <p:transition spd="slow" advTm="678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4"/>
                                        </p:tgtEl>
                                        <p:attrNameLst>
                                          <p:attrName>style.visibility</p:attrName>
                                        </p:attrNameLst>
                                      </p:cBhvr>
                                      <p:to>
                                        <p:strVal val="visible"/>
                                      </p:to>
                                    </p:set>
                                    <p:animEffect transition="in" filter="fade">
                                      <p:cBhvr>
                                        <p:cTn id="22"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9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特征分析</a:t>
            </a:r>
          </a:p>
        </p:txBody>
      </p:sp>
      <p:sp>
        <p:nvSpPr>
          <p:cNvPr id="43" name="文本框 42"/>
          <p:cNvSpPr txBox="1"/>
          <p:nvPr/>
        </p:nvSpPr>
        <p:spPr>
          <a:xfrm>
            <a:off x="3034021" y="1718496"/>
            <a:ext cx="3476544" cy="415498"/>
          </a:xfrm>
          <a:prstGeom prst="rect">
            <a:avLst/>
          </a:prstGeom>
          <a:noFill/>
        </p:spPr>
        <p:txBody>
          <a:bodyPr wrap="square" rtlCol="0">
            <a:spAutoFit/>
          </a:bodyPr>
          <a:lstStyle/>
          <a:p>
            <a:r>
              <a:rPr lang="zh-CN" altLang="en-US" sz="2100" dirty="0" smtClean="0"/>
              <a:t>举例：统计图中三角形个数</a:t>
            </a:r>
            <a:endParaRPr lang="zh-CN" altLang="en-US" sz="2100" dirty="0"/>
          </a:p>
        </p:txBody>
      </p:sp>
      <p:sp>
        <p:nvSpPr>
          <p:cNvPr id="63" name="流程图: 联系 6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4" name="流程图: 联系 63"/>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5" name="流程图: 联系 64"/>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6" name="流程图: 联系 65"/>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67" name="流程图: 联系 66"/>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68" name="流程图: 联系 67"/>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9" name="流程图: 联系 68"/>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70" name="流程图: 联系 69"/>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71" name="直接连接符 70"/>
          <p:cNvCxnSpPr>
            <a:stCxn id="68" idx="2"/>
            <a:endCxn id="6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79" name="流程图: 联系 78"/>
          <p:cNvSpPr/>
          <p:nvPr/>
        </p:nvSpPr>
        <p:spPr>
          <a:xfrm>
            <a:off x="3564036" y="359432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3</a:t>
            </a:r>
            <a:endParaRPr lang="zh-CN" altLang="en-US" dirty="0"/>
          </a:p>
        </p:txBody>
      </p:sp>
      <p:sp>
        <p:nvSpPr>
          <p:cNvPr id="80" name="流程图: 联系 79"/>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81" name="直接连接符 80"/>
          <p:cNvCxnSpPr>
            <a:stCxn id="68" idx="5"/>
            <a:endCxn id="67"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85" name="流程图: 联系 84"/>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86" name="流程图: 联系 85"/>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87" name="直接连接符 86"/>
          <p:cNvCxnSpPr>
            <a:stCxn id="70" idx="5"/>
            <a:endCxn id="84"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2980599" y="2757092"/>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sp>
        <p:nvSpPr>
          <p:cNvPr id="92" name="流程图: 联系 91"/>
          <p:cNvSpPr/>
          <p:nvPr/>
        </p:nvSpPr>
        <p:spPr>
          <a:xfrm>
            <a:off x="2610750" y="4733300"/>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93" name="流程图: 联系 92"/>
          <p:cNvSpPr/>
          <p:nvPr/>
        </p:nvSpPr>
        <p:spPr>
          <a:xfrm>
            <a:off x="2409495" y="3597241"/>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95" name="矩形 94"/>
          <p:cNvSpPr/>
          <p:nvPr/>
        </p:nvSpPr>
        <p:spPr>
          <a:xfrm>
            <a:off x="6913013" y="1328653"/>
            <a:ext cx="2137164" cy="223528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影响增加边所在的两个节点及其邻接点</a:t>
            </a:r>
            <a:endParaRPr lang="en-US" altLang="zh-CN" dirty="0" smtClean="0"/>
          </a:p>
          <a:p>
            <a:pPr marL="285750" indent="-285750">
              <a:buFont typeface="Arial" panose="020B0604020202020204" pitchFamily="34" charset="0"/>
              <a:buChar char="•"/>
            </a:pPr>
            <a:r>
              <a:rPr lang="zh-CN" altLang="en-US" dirty="0" smtClean="0"/>
              <a:t>被影响的节点只需计算一次</a:t>
            </a:r>
            <a:endParaRPr lang="en-US" altLang="zh-CN" dirty="0"/>
          </a:p>
          <a:p>
            <a:pPr marL="285750" indent="-285750">
              <a:buFont typeface="Arial" panose="020B0604020202020204" pitchFamily="34" charset="0"/>
              <a:buChar char="•"/>
            </a:pPr>
            <a:r>
              <a:rPr lang="zh-CN" altLang="en-US" dirty="0" smtClean="0"/>
              <a:t>计算</a:t>
            </a:r>
            <a:r>
              <a:rPr lang="zh-CN" altLang="en-US" dirty="0"/>
              <a:t>结果与各个节点的计算顺序无关</a:t>
            </a:r>
          </a:p>
        </p:txBody>
      </p:sp>
    </p:spTree>
    <p:custDataLst>
      <p:tags r:id="rId1"/>
    </p:custDataLst>
    <p:extLst>
      <p:ext uri="{BB962C8B-B14F-4D97-AF65-F5344CB8AC3E}">
        <p14:creationId xmlns:p14="http://schemas.microsoft.com/office/powerpoint/2010/main" val="3241818754"/>
      </p:ext>
    </p:extLst>
  </p:cSld>
  <p:clrMapOvr>
    <a:masterClrMapping/>
  </p:clrMapOvr>
  <mc:AlternateContent xmlns:mc="http://schemas.openxmlformats.org/markup-compatibility/2006" xmlns:p14="http://schemas.microsoft.com/office/powerpoint/2010/main">
    <mc:Choice Requires="p14">
      <p:transition spd="slow" p14:dur="2000" advTm="42371"/>
    </mc:Choice>
    <mc:Fallback xmlns="">
      <p:transition spd="slow" advTm="4237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3"/>
                                        </p:tgtEl>
                                        <p:attrNameLst>
                                          <p:attrName>style.visibility</p:attrName>
                                        </p:attrNameLst>
                                      </p:cBhvr>
                                      <p:to>
                                        <p:strVal val="visible"/>
                                      </p:to>
                                    </p:set>
                                    <p:animEffect transition="in" filter="fade">
                                      <p:cBhvr>
                                        <p:cTn id="22" dur="500"/>
                                        <p:tgtEl>
                                          <p:spTgt spid="9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500"/>
                                        <p:tgtEl>
                                          <p:spTgt spid="7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5"/>
                                        </p:tgtEl>
                                        <p:attrNameLst>
                                          <p:attrName>style.visibility</p:attrName>
                                        </p:attrNameLst>
                                      </p:cBhvr>
                                      <p:to>
                                        <p:strVal val="visible"/>
                                      </p:to>
                                    </p:set>
                                    <p:animEffect transition="in" filter="fade">
                                      <p:cBhvr>
                                        <p:cTn id="32"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1" grpId="0" animBg="1"/>
      <p:bldP spid="92" grpId="0" animBg="1"/>
      <p:bldP spid="93" grpId="0" animBg="1"/>
      <p:bldP spid="9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特征分析</a:t>
            </a:r>
          </a:p>
        </p:txBody>
      </p:sp>
      <p:sp>
        <p:nvSpPr>
          <p:cNvPr id="43" name="文本框 42"/>
          <p:cNvSpPr txBox="1"/>
          <p:nvPr/>
        </p:nvSpPr>
        <p:spPr>
          <a:xfrm>
            <a:off x="3034021" y="1718496"/>
            <a:ext cx="3476544" cy="415498"/>
          </a:xfrm>
          <a:prstGeom prst="rect">
            <a:avLst/>
          </a:prstGeom>
          <a:noFill/>
        </p:spPr>
        <p:txBody>
          <a:bodyPr wrap="square" rtlCol="0">
            <a:spAutoFit/>
          </a:bodyPr>
          <a:lstStyle/>
          <a:p>
            <a:r>
              <a:rPr lang="zh-CN" altLang="en-US" sz="2100" dirty="0" smtClean="0"/>
              <a:t>举例：单源点最短路径</a:t>
            </a:r>
            <a:endParaRPr lang="zh-CN" altLang="en-US" sz="2100" dirty="0"/>
          </a:p>
        </p:txBody>
      </p:sp>
      <p:sp>
        <p:nvSpPr>
          <p:cNvPr id="63" name="流程图: 联系 6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64" name="流程图: 联系 63"/>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5" name="流程图: 联系 64"/>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66" name="流程图: 联系 65"/>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67" name="流程图: 联系 66"/>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68" name="流程图: 联系 67"/>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69" name="流程图: 联系 68"/>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a:t>
            </a:r>
            <a:endParaRPr lang="zh-CN" altLang="en-US" dirty="0"/>
          </a:p>
        </p:txBody>
      </p:sp>
      <p:sp>
        <p:nvSpPr>
          <p:cNvPr id="70" name="流程图: 联系 69"/>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cxnSp>
        <p:nvCxnSpPr>
          <p:cNvPr id="71" name="直接连接符 70"/>
          <p:cNvCxnSpPr>
            <a:stCxn id="68" idx="2"/>
            <a:endCxn id="6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79" name="流程图: 联系 78"/>
          <p:cNvSpPr/>
          <p:nvPr/>
        </p:nvSpPr>
        <p:spPr>
          <a:xfrm>
            <a:off x="4447365" y="4714734"/>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5</a:t>
            </a:r>
            <a:endParaRPr lang="zh-CN" altLang="en-US" dirty="0"/>
          </a:p>
        </p:txBody>
      </p:sp>
      <mc:AlternateContent xmlns:mc="http://schemas.openxmlformats.org/markup-compatibility/2006" xmlns:a14="http://schemas.microsoft.com/office/drawing/2010/main">
        <mc:Choice Requires="a14">
          <p:sp>
            <p:nvSpPr>
              <p:cNvPr id="80" name="流程图: 联系 79"/>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80" name="流程图: 联系 79"/>
              <p:cNvSpPr>
                <a:spLocks noRot="1" noChangeAspect="1" noMove="1" noResize="1" noEditPoints="1" noAdjustHandles="1" noChangeArrowheads="1" noChangeShapeType="1" noTextEdit="1"/>
              </p:cNvSpPr>
              <p:nvPr/>
            </p:nvSpPr>
            <p:spPr>
              <a:xfrm>
                <a:off x="5919116" y="2962850"/>
                <a:ext cx="569148" cy="567385"/>
              </a:xfrm>
              <a:prstGeom prst="flowChartConnector">
                <a:avLst/>
              </a:prstGeom>
              <a:blipFill rotWithShape="0">
                <a:blip r:embed="rId4"/>
                <a:stretch>
                  <a:fillRect/>
                </a:stretch>
              </a:blipFill>
            </p:spPr>
            <p:txBody>
              <a:bodyPr/>
              <a:lstStyle/>
              <a:p>
                <a:r>
                  <a:rPr lang="zh-CN" altLang="en-US">
                    <a:noFill/>
                  </a:rPr>
                  <a:t> </a:t>
                </a:r>
              </a:p>
            </p:txBody>
          </p:sp>
        </mc:Fallback>
      </mc:AlternateContent>
      <p:cxnSp>
        <p:nvCxnSpPr>
          <p:cNvPr id="81" name="直接连接符 80"/>
          <p:cNvCxnSpPr>
            <a:stCxn id="68" idx="5"/>
            <a:endCxn id="67"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9</a:t>
            </a:r>
            <a:endParaRPr lang="zh-CN" altLang="en-US" dirty="0"/>
          </a:p>
        </p:txBody>
      </p:sp>
      <mc:AlternateContent xmlns:mc="http://schemas.openxmlformats.org/markup-compatibility/2006" xmlns:a14="http://schemas.microsoft.com/office/drawing/2010/main">
        <mc:Choice Requires="a14">
          <p:sp>
            <p:nvSpPr>
              <p:cNvPr id="85" name="流程图: 联系 84"/>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5" name="流程图: 联系 84"/>
              <p:cNvSpPr>
                <a:spLocks noRot="1" noChangeAspect="1" noMove="1" noResize="1" noEditPoints="1" noAdjustHandles="1" noChangeArrowheads="1" noChangeShapeType="1" noTextEdit="1"/>
              </p:cNvSpPr>
              <p:nvPr/>
            </p:nvSpPr>
            <p:spPr>
              <a:xfrm>
                <a:off x="6689488" y="4861865"/>
                <a:ext cx="569148" cy="567385"/>
              </a:xfrm>
              <a:prstGeom prst="flowChartConnector">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流程图: 联系 85"/>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6" name="流程图: 联系 85"/>
              <p:cNvSpPr>
                <a:spLocks noRot="1" noChangeAspect="1" noMove="1" noResize="1" noEditPoints="1" noAdjustHandles="1" noChangeArrowheads="1" noChangeShapeType="1" noTextEdit="1"/>
              </p:cNvSpPr>
              <p:nvPr/>
            </p:nvSpPr>
            <p:spPr>
              <a:xfrm>
                <a:off x="7088952" y="3680735"/>
                <a:ext cx="569148" cy="567385"/>
              </a:xfrm>
              <a:prstGeom prst="flowChartConnector">
                <a:avLst/>
              </a:prstGeom>
              <a:blipFill rotWithShape="0">
                <a:blip r:embed="rId6"/>
                <a:stretch>
                  <a:fillRect/>
                </a:stretch>
              </a:blipFill>
            </p:spPr>
            <p:txBody>
              <a:bodyPr/>
              <a:lstStyle/>
              <a:p>
                <a:r>
                  <a:rPr lang="zh-CN" altLang="en-US">
                    <a:noFill/>
                  </a:rPr>
                  <a:t> </a:t>
                </a:r>
              </a:p>
            </p:txBody>
          </p:sp>
        </mc:Fallback>
      </mc:AlternateContent>
      <p:cxnSp>
        <p:nvCxnSpPr>
          <p:cNvPr id="87" name="直接连接符 86"/>
          <p:cNvCxnSpPr>
            <a:stCxn id="70" idx="5"/>
            <a:endCxn id="84"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3559336" y="3598898"/>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sp>
        <p:nvSpPr>
          <p:cNvPr id="93" name="流程图: 联系 92"/>
          <p:cNvSpPr/>
          <p:nvPr/>
        </p:nvSpPr>
        <p:spPr>
          <a:xfrm>
            <a:off x="4749261" y="3719567"/>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35" name="流程图: 联系 34"/>
          <p:cNvSpPr/>
          <p:nvPr/>
        </p:nvSpPr>
        <p:spPr>
          <a:xfrm>
            <a:off x="5712907" y="4161432"/>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7</a:t>
            </a:r>
            <a:endParaRPr lang="zh-CN" altLang="en-US" dirty="0"/>
          </a:p>
        </p:txBody>
      </p:sp>
      <p:sp>
        <p:nvSpPr>
          <p:cNvPr id="36" name="矩形 35"/>
          <p:cNvSpPr/>
          <p:nvPr/>
        </p:nvSpPr>
        <p:spPr>
          <a:xfrm>
            <a:off x="6848229" y="1277257"/>
            <a:ext cx="2189869" cy="227518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影响以这两个节点为起点的所有路径</a:t>
            </a:r>
            <a:endParaRPr lang="en-US" altLang="zh-CN" dirty="0" smtClean="0"/>
          </a:p>
          <a:p>
            <a:pPr marL="285750" indent="-285750">
              <a:buFont typeface="Arial" panose="020B0604020202020204" pitchFamily="34" charset="0"/>
              <a:buChar char="•"/>
            </a:pPr>
            <a:r>
              <a:rPr lang="zh-CN" altLang="en-US" dirty="0" smtClean="0"/>
              <a:t>被影响的节点只需计算一次</a:t>
            </a:r>
            <a:endParaRPr lang="en-US" altLang="zh-CN" dirty="0" smtClean="0"/>
          </a:p>
          <a:p>
            <a:pPr marL="285750" indent="-285750">
              <a:buFont typeface="Arial" panose="020B0604020202020204" pitchFamily="34" charset="0"/>
              <a:buChar char="•"/>
            </a:pPr>
            <a:r>
              <a:rPr lang="zh-CN" altLang="en-US" dirty="0" smtClean="0"/>
              <a:t>计算</a:t>
            </a:r>
            <a:r>
              <a:rPr lang="zh-CN" altLang="en-US" dirty="0"/>
              <a:t>结果与各个节点的计算顺序无关</a:t>
            </a:r>
          </a:p>
        </p:txBody>
      </p:sp>
    </p:spTree>
    <p:custDataLst>
      <p:tags r:id="rId1"/>
    </p:custDataLst>
    <p:extLst>
      <p:ext uri="{BB962C8B-B14F-4D97-AF65-F5344CB8AC3E}">
        <p14:creationId xmlns:p14="http://schemas.microsoft.com/office/powerpoint/2010/main" val="722142251"/>
      </p:ext>
    </p:extLst>
  </p:cSld>
  <p:clrMapOvr>
    <a:masterClrMapping/>
  </p:clrMapOvr>
  <mc:AlternateContent xmlns:mc="http://schemas.openxmlformats.org/markup-compatibility/2006" xmlns:p14="http://schemas.microsoft.com/office/powerpoint/2010/main">
    <mc:Choice Requires="p14">
      <p:transition spd="slow" p14:dur="2000" advTm="15223"/>
    </mc:Choice>
    <mc:Fallback xmlns="">
      <p:transition spd="slow" advTm="152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fade">
                                      <p:cBhvr>
                                        <p:cTn id="17" dur="500"/>
                                        <p:tgtEl>
                                          <p:spTgt spid="9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500"/>
                                        <p:tgtEl>
                                          <p:spTgt spid="7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1" grpId="0" animBg="1"/>
      <p:bldP spid="93" grpId="0" animBg="1"/>
      <p:bldP spid="35" grpId="0" animBg="1"/>
      <p:bldP spid="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特征分析</a:t>
            </a:r>
          </a:p>
        </p:txBody>
      </p:sp>
      <p:sp>
        <p:nvSpPr>
          <p:cNvPr id="43" name="文本框 42"/>
          <p:cNvSpPr txBox="1"/>
          <p:nvPr/>
        </p:nvSpPr>
        <p:spPr>
          <a:xfrm>
            <a:off x="3034021" y="1718496"/>
            <a:ext cx="3476544" cy="415498"/>
          </a:xfrm>
          <a:prstGeom prst="rect">
            <a:avLst/>
          </a:prstGeom>
          <a:noFill/>
        </p:spPr>
        <p:txBody>
          <a:bodyPr wrap="square" rtlCol="0">
            <a:spAutoFit/>
          </a:bodyPr>
          <a:lstStyle/>
          <a:p>
            <a:r>
              <a:rPr lang="zh-CN" altLang="en-US" sz="2100" dirty="0" smtClean="0"/>
              <a:t>举例：</a:t>
            </a:r>
            <a:r>
              <a:rPr lang="en-US" altLang="zh-CN" sz="2100" dirty="0" smtClean="0"/>
              <a:t>PageRank</a:t>
            </a:r>
            <a:endParaRPr lang="zh-CN" altLang="en-US" sz="2100" dirty="0"/>
          </a:p>
        </p:txBody>
      </p:sp>
      <p:sp>
        <p:nvSpPr>
          <p:cNvPr id="63" name="流程图: 联系 6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流程图: 联系 63"/>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流程图: 联系 64"/>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流程图: 联系 65"/>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流程图: 联系 66"/>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流程图: 联系 67"/>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流程图: 联系 68"/>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流程图: 联系 69"/>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1" name="直接连接符 70"/>
          <p:cNvCxnSpPr>
            <a:stCxn id="68" idx="2"/>
            <a:endCxn id="6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80" name="流程图: 联系 79"/>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1" name="直接连接符 80"/>
          <p:cNvCxnSpPr>
            <a:stCxn id="68" idx="5"/>
            <a:endCxn id="67"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5" name="流程图: 联系 84"/>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流程图: 联系 85"/>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7" name="直接连接符 86"/>
          <p:cNvCxnSpPr>
            <a:stCxn id="70" idx="5"/>
            <a:endCxn id="84"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2980600" y="275745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93" name="流程图: 联系 92"/>
          <p:cNvSpPr/>
          <p:nvPr/>
        </p:nvSpPr>
        <p:spPr>
          <a:xfrm>
            <a:off x="4751874" y="3721874"/>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5" name="流程图: 联系 34"/>
          <p:cNvSpPr/>
          <p:nvPr/>
        </p:nvSpPr>
        <p:spPr>
          <a:xfrm>
            <a:off x="2617883" y="4734881"/>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6" name="流程图: 联系 35"/>
          <p:cNvSpPr/>
          <p:nvPr/>
        </p:nvSpPr>
        <p:spPr>
          <a:xfrm>
            <a:off x="4446040" y="4716174"/>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9" name="流程图: 联系 38"/>
          <p:cNvSpPr/>
          <p:nvPr/>
        </p:nvSpPr>
        <p:spPr>
          <a:xfrm>
            <a:off x="5712373" y="4154823"/>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0" name="流程图: 联系 39"/>
          <p:cNvSpPr/>
          <p:nvPr/>
        </p:nvSpPr>
        <p:spPr>
          <a:xfrm>
            <a:off x="1628711" y="435770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1" name="流程图: 联系 40"/>
          <p:cNvSpPr/>
          <p:nvPr/>
        </p:nvSpPr>
        <p:spPr>
          <a:xfrm>
            <a:off x="1646369" y="2820165"/>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2" name="矩形 41"/>
          <p:cNvSpPr/>
          <p:nvPr/>
        </p:nvSpPr>
        <p:spPr>
          <a:xfrm>
            <a:off x="6862743" y="1444805"/>
            <a:ext cx="2189869" cy="212842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影响以这两个节点所在的连通图</a:t>
            </a:r>
            <a:endParaRPr lang="en-US" altLang="zh-CN" dirty="0" smtClean="0"/>
          </a:p>
          <a:p>
            <a:pPr marL="285750" indent="-285750">
              <a:buFont typeface="Arial" panose="020B0604020202020204" pitchFamily="34" charset="0"/>
              <a:buChar char="•"/>
            </a:pPr>
            <a:r>
              <a:rPr lang="zh-CN" altLang="en-US" dirty="0" smtClean="0"/>
              <a:t>被影响的节点需要多次迭代计算</a:t>
            </a:r>
            <a:endParaRPr lang="en-US" altLang="zh-CN" dirty="0" smtClean="0"/>
          </a:p>
          <a:p>
            <a:pPr marL="285750" indent="-285750">
              <a:buFont typeface="Arial" panose="020B0604020202020204" pitchFamily="34" charset="0"/>
              <a:buChar char="•"/>
            </a:pPr>
            <a:r>
              <a:rPr lang="zh-CN" altLang="en-US" dirty="0" smtClean="0"/>
              <a:t>计算</a:t>
            </a:r>
            <a:r>
              <a:rPr lang="zh-CN" altLang="en-US" dirty="0"/>
              <a:t>结果与各个节点的计算</a:t>
            </a:r>
            <a:r>
              <a:rPr lang="zh-CN" altLang="en-US" dirty="0" smtClean="0"/>
              <a:t>顺序相关</a:t>
            </a:r>
            <a:endParaRPr lang="zh-CN" altLang="en-US" dirty="0"/>
          </a:p>
        </p:txBody>
      </p:sp>
    </p:spTree>
    <p:custDataLst>
      <p:tags r:id="rId1"/>
    </p:custDataLst>
    <p:extLst>
      <p:ext uri="{BB962C8B-B14F-4D97-AF65-F5344CB8AC3E}">
        <p14:creationId xmlns:p14="http://schemas.microsoft.com/office/powerpoint/2010/main" val="1446402847"/>
      </p:ext>
    </p:extLst>
  </p:cSld>
  <p:clrMapOvr>
    <a:masterClrMapping/>
  </p:clrMapOvr>
  <mc:AlternateContent xmlns:mc="http://schemas.openxmlformats.org/markup-compatibility/2006" xmlns:p14="http://schemas.microsoft.com/office/powerpoint/2010/main">
    <mc:Choice Requires="p14">
      <p:transition spd="slow" p14:dur="2000" advTm="6196"/>
    </mc:Choice>
    <mc:Fallback xmlns="">
      <p:transition spd="slow" advTm="61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fade">
                                      <p:cBhvr>
                                        <p:cTn id="15" dur="500"/>
                                        <p:tgtEl>
                                          <p:spTgt spid="9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3" grpId="0" animBg="1"/>
      <p:bldP spid="35" grpId="0" animBg="1"/>
      <p:bldP spid="36" grpId="0" animBg="1"/>
      <p:bldP spid="39" grpId="0" animBg="1"/>
      <p:bldP spid="40" grpId="0" animBg="1"/>
      <p:bldP spid="41" grpId="0" animBg="1"/>
      <p:bldP spid="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a:t>特征分析</a:t>
            </a:r>
          </a:p>
        </p:txBody>
      </p:sp>
      <p:graphicFrame>
        <p:nvGraphicFramePr>
          <p:cNvPr id="3" name="表格 2"/>
          <p:cNvGraphicFramePr>
            <a:graphicFrameLocks noGrp="1"/>
          </p:cNvGraphicFramePr>
          <p:nvPr>
            <p:extLst>
              <p:ext uri="{D42A27DB-BD31-4B8C-83A1-F6EECF244321}">
                <p14:modId xmlns:p14="http://schemas.microsoft.com/office/powerpoint/2010/main" val="3646212572"/>
              </p:ext>
            </p:extLst>
          </p:nvPr>
        </p:nvGraphicFramePr>
        <p:xfrm>
          <a:off x="626532" y="1470269"/>
          <a:ext cx="8144933" cy="5181600"/>
        </p:xfrm>
        <a:graphic>
          <a:graphicData uri="http://schemas.openxmlformats.org/drawingml/2006/table">
            <a:tbl>
              <a:tblPr firstRow="1" firstCol="1" bandRow="1">
                <a:tableStyleId>{5C22544A-7EE6-4342-B048-85BDC9FD1C3A}</a:tableStyleId>
              </a:tblPr>
              <a:tblGrid>
                <a:gridCol w="746244">
                  <a:extLst>
                    <a:ext uri="{9D8B030D-6E8A-4147-A177-3AD203B41FA5}">
                      <a16:colId xmlns:a16="http://schemas.microsoft.com/office/drawing/2014/main" val="1052445899"/>
                    </a:ext>
                  </a:extLst>
                </a:gridCol>
                <a:gridCol w="1618984">
                  <a:extLst>
                    <a:ext uri="{9D8B030D-6E8A-4147-A177-3AD203B41FA5}">
                      <a16:colId xmlns:a16="http://schemas.microsoft.com/office/drawing/2014/main" val="3459462674"/>
                    </a:ext>
                  </a:extLst>
                </a:gridCol>
                <a:gridCol w="1397367">
                  <a:extLst>
                    <a:ext uri="{9D8B030D-6E8A-4147-A177-3AD203B41FA5}">
                      <a16:colId xmlns:a16="http://schemas.microsoft.com/office/drawing/2014/main" val="203285374"/>
                    </a:ext>
                  </a:extLst>
                </a:gridCol>
                <a:gridCol w="1458164">
                  <a:extLst>
                    <a:ext uri="{9D8B030D-6E8A-4147-A177-3AD203B41FA5}">
                      <a16:colId xmlns:a16="http://schemas.microsoft.com/office/drawing/2014/main" val="2768004889"/>
                    </a:ext>
                  </a:extLst>
                </a:gridCol>
                <a:gridCol w="1455222">
                  <a:extLst>
                    <a:ext uri="{9D8B030D-6E8A-4147-A177-3AD203B41FA5}">
                      <a16:colId xmlns:a16="http://schemas.microsoft.com/office/drawing/2014/main" val="3795103737"/>
                    </a:ext>
                  </a:extLst>
                </a:gridCol>
                <a:gridCol w="1468952">
                  <a:extLst>
                    <a:ext uri="{9D8B030D-6E8A-4147-A177-3AD203B41FA5}">
                      <a16:colId xmlns:a16="http://schemas.microsoft.com/office/drawing/2014/main" val="3619591535"/>
                    </a:ext>
                  </a:extLst>
                </a:gridCol>
              </a:tblGrid>
              <a:tr h="189189">
                <a:tc>
                  <a:txBody>
                    <a:bodyPr/>
                    <a:lstStyle/>
                    <a:p>
                      <a:pPr algn="just">
                        <a:lnSpc>
                          <a:spcPct val="125000"/>
                        </a:lnSpc>
                        <a:spcAft>
                          <a:spcPts val="0"/>
                        </a:spcAft>
                      </a:pPr>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影响范围</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计算方法</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计算顺序</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计算性质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计算次数</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val="2935134402"/>
                  </a:ext>
                </a:extLst>
              </a:tr>
              <a:tr h="756754">
                <a:tc>
                  <a:txBody>
                    <a:bodyPr/>
                    <a:lstStyle/>
                    <a:p>
                      <a:pPr algn="just">
                        <a:lnSpc>
                          <a:spcPct val="125000"/>
                        </a:lnSpc>
                        <a:spcAft>
                          <a:spcPts val="0"/>
                        </a:spcAft>
                      </a:pPr>
                      <a:r>
                        <a:rPr lang="en-US" sz="1600" kern="100">
                          <a:effectLst/>
                        </a:rPr>
                        <a:t>DD</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影响新增这条边的源点和目标点</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利用原始状态进行增量式计算</a:t>
                      </a:r>
                    </a:p>
                    <a:p>
                      <a:pPr algn="just">
                        <a:lnSpc>
                          <a:spcPct val="125000"/>
                        </a:lnSpc>
                        <a:spcAft>
                          <a:spcPts val="0"/>
                        </a:spcAft>
                      </a:pPr>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最终计算结果和被影响的节点的计算顺序无关</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更新函数为加法运算</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被影响的节点只参与计算一次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val="1266331502"/>
                  </a:ext>
                </a:extLst>
              </a:tr>
              <a:tr h="1135132">
                <a:tc>
                  <a:txBody>
                    <a:bodyPr/>
                    <a:lstStyle/>
                    <a:p>
                      <a:pPr algn="just">
                        <a:lnSpc>
                          <a:spcPct val="125000"/>
                        </a:lnSpc>
                        <a:spcAft>
                          <a:spcPts val="0"/>
                        </a:spcAft>
                      </a:pPr>
                      <a:r>
                        <a:rPr lang="en-US" sz="1600" kern="100">
                          <a:effectLst/>
                        </a:rPr>
                        <a:t>TC</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影响新增这条边的源点和目标点，以及这两个点的公共邻接点</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利用原始状态进行增量式计算</a:t>
                      </a:r>
                    </a:p>
                    <a:p>
                      <a:pPr algn="just">
                        <a:lnSpc>
                          <a:spcPct val="125000"/>
                        </a:lnSpc>
                        <a:spcAft>
                          <a:spcPts val="0"/>
                        </a:spcAft>
                      </a:pPr>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最终计算结果和被影响的节点的计算顺序无关</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更新函数为加法运算</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被影响的节点只参与计算一次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val="1631344543"/>
                  </a:ext>
                </a:extLst>
              </a:tr>
              <a:tr h="1135132">
                <a:tc>
                  <a:txBody>
                    <a:bodyPr/>
                    <a:lstStyle/>
                    <a:p>
                      <a:pPr algn="just">
                        <a:lnSpc>
                          <a:spcPct val="125000"/>
                        </a:lnSpc>
                        <a:spcAft>
                          <a:spcPts val="0"/>
                        </a:spcAft>
                      </a:pPr>
                      <a:r>
                        <a:rPr lang="en-US" sz="1600" kern="100">
                          <a:effectLst/>
                        </a:rPr>
                        <a:t>SSSP</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以这条边的某个节点为起点，沿着某条路径往其他节点传播影响</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利用原始状态进行增量式计算</a:t>
                      </a:r>
                    </a:p>
                    <a:p>
                      <a:pPr algn="just">
                        <a:lnSpc>
                          <a:spcPct val="125000"/>
                        </a:lnSpc>
                        <a:spcAft>
                          <a:spcPts val="0"/>
                        </a:spcAft>
                      </a:pPr>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最终计算结果和被影响的节点的计算顺序无关</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更新函数为</a:t>
                      </a:r>
                      <a:r>
                        <a:rPr lang="en-US" sz="1600" kern="100">
                          <a:effectLst/>
                        </a:rPr>
                        <a:t>Min</a:t>
                      </a:r>
                      <a:r>
                        <a:rPr lang="zh-CN" sz="1600" kern="100">
                          <a:effectLst/>
                        </a:rPr>
                        <a:t>运算</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被影响的节点可能会参与计算多次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val="2128716520"/>
                  </a:ext>
                </a:extLst>
              </a:tr>
              <a:tr h="1135132">
                <a:tc>
                  <a:txBody>
                    <a:bodyPr/>
                    <a:lstStyle/>
                    <a:p>
                      <a:pPr algn="just">
                        <a:lnSpc>
                          <a:spcPct val="125000"/>
                        </a:lnSpc>
                        <a:spcAft>
                          <a:spcPts val="0"/>
                        </a:spcAft>
                      </a:pPr>
                      <a:r>
                        <a:rPr lang="en-US" sz="1600" kern="100">
                          <a:effectLst/>
                        </a:rPr>
                        <a:t>PR</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影响这条边的源点和目标点所在的整个连通子图内的所有节点</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利用原始状态进行增量式计算</a:t>
                      </a:r>
                    </a:p>
                    <a:p>
                      <a:pPr algn="just">
                        <a:lnSpc>
                          <a:spcPct val="125000"/>
                        </a:lnSpc>
                        <a:spcAft>
                          <a:spcPts val="0"/>
                        </a:spcAft>
                      </a:pPr>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最终计算结果和被影响的节点的计算顺序无关</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更新函数为累加运算</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被影响的节点一般会参与计算多次</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val="1894744060"/>
                  </a:ext>
                </a:extLst>
              </a:tr>
            </a:tbl>
          </a:graphicData>
        </a:graphic>
      </p:graphicFrame>
    </p:spTree>
    <p:extLst>
      <p:ext uri="{BB962C8B-B14F-4D97-AF65-F5344CB8AC3E}">
        <p14:creationId xmlns:p14="http://schemas.microsoft.com/office/powerpoint/2010/main" val="687487004"/>
      </p:ext>
    </p:extLst>
  </p:cSld>
  <p:clrMapOvr>
    <a:masterClrMapping/>
  </p:clrMapOvr>
  <mc:AlternateContent xmlns:mc="http://schemas.openxmlformats.org/markup-compatibility/2006" xmlns:p14="http://schemas.microsoft.com/office/powerpoint/2010/main">
    <mc:Choice Requires="p14">
      <p:transition spd="slow" p14:dur="2000" advTm="32321"/>
    </mc:Choice>
    <mc:Fallback xmlns="">
      <p:transition spd="slow" advTm="32321"/>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smtClean="0"/>
              <a:t>特征</a:t>
            </a:r>
            <a:r>
              <a:rPr lang="zh-CN" altLang="en-US" sz="2100" dirty="0"/>
              <a:t>总结</a:t>
            </a:r>
            <a:endParaRPr lang="zh-CN" altLang="en-US" sz="2100" dirty="0"/>
          </a:p>
        </p:txBody>
      </p:sp>
      <p:sp>
        <p:nvSpPr>
          <p:cNvPr id="4" name="矩形 3"/>
          <p:cNvSpPr/>
          <p:nvPr/>
        </p:nvSpPr>
        <p:spPr>
          <a:xfrm>
            <a:off x="942663" y="2194467"/>
            <a:ext cx="3533340" cy="369332"/>
          </a:xfrm>
          <a:prstGeom prst="rect">
            <a:avLst/>
          </a:prstGeom>
        </p:spPr>
        <p:txBody>
          <a:bodyPr wrap="none">
            <a:spAutoFit/>
          </a:bodyPr>
          <a:lstStyle/>
          <a:p>
            <a:r>
              <a:rPr lang="zh-CN" altLang="zh-CN" dirty="0">
                <a:cs typeface="Times New Roman" panose="02020603050405020304" pitchFamily="18" charset="0"/>
              </a:rPr>
              <a:t>（</a:t>
            </a:r>
            <a:r>
              <a:rPr lang="en-US" altLang="zh-CN" dirty="0">
                <a:cs typeface="Times New Roman" panose="02020603050405020304" pitchFamily="18" charset="0"/>
              </a:rPr>
              <a:t>1</a:t>
            </a:r>
            <a:r>
              <a:rPr lang="zh-CN" altLang="zh-CN" dirty="0">
                <a:cs typeface="Times New Roman" panose="02020603050405020304" pitchFamily="18" charset="0"/>
              </a:rPr>
              <a:t>）计算方法满足增量计算特性</a:t>
            </a:r>
            <a:endParaRPr lang="zh-CN" altLang="en-US" dirty="0"/>
          </a:p>
        </p:txBody>
      </p:sp>
      <p:sp>
        <p:nvSpPr>
          <p:cNvPr id="5" name="矩形 4"/>
          <p:cNvSpPr/>
          <p:nvPr/>
        </p:nvSpPr>
        <p:spPr>
          <a:xfrm>
            <a:off x="942663" y="2900266"/>
            <a:ext cx="3302507" cy="369332"/>
          </a:xfrm>
          <a:prstGeom prst="rect">
            <a:avLst/>
          </a:prstGeom>
        </p:spPr>
        <p:txBody>
          <a:bodyPr wrap="none">
            <a:spAutoFit/>
          </a:bodyPr>
          <a:lstStyle/>
          <a:p>
            <a:r>
              <a:rPr lang="zh-CN" altLang="zh-CN" dirty="0">
                <a:cs typeface="Times New Roman" panose="02020603050405020304" pitchFamily="18" charset="0"/>
              </a:rPr>
              <a:t>（</a:t>
            </a:r>
            <a:r>
              <a:rPr lang="en-US" altLang="zh-CN" dirty="0">
                <a:cs typeface="Times New Roman" panose="02020603050405020304" pitchFamily="18" charset="0"/>
              </a:rPr>
              <a:t>2</a:t>
            </a:r>
            <a:r>
              <a:rPr lang="zh-CN" altLang="zh-CN" dirty="0">
                <a:cs typeface="Times New Roman" panose="02020603050405020304" pitchFamily="18" charset="0"/>
              </a:rPr>
              <a:t>）计算顺序满足序列一致性</a:t>
            </a:r>
            <a:endParaRPr lang="zh-CN" altLang="en-US" dirty="0"/>
          </a:p>
        </p:txBody>
      </p:sp>
      <p:sp>
        <p:nvSpPr>
          <p:cNvPr id="6" name="矩形 5"/>
          <p:cNvSpPr/>
          <p:nvPr/>
        </p:nvSpPr>
        <p:spPr>
          <a:xfrm>
            <a:off x="942663" y="3642997"/>
            <a:ext cx="5322670" cy="369332"/>
          </a:xfrm>
          <a:prstGeom prst="rect">
            <a:avLst/>
          </a:prstGeom>
        </p:spPr>
        <p:txBody>
          <a:bodyPr wrap="square">
            <a:spAutoFit/>
          </a:bodyPr>
          <a:lstStyle/>
          <a:p>
            <a:r>
              <a:rPr lang="zh-CN" altLang="zh-CN" dirty="0">
                <a:cs typeface="Times New Roman" panose="02020603050405020304" pitchFamily="18" charset="0"/>
              </a:rPr>
              <a:t>（</a:t>
            </a:r>
            <a:r>
              <a:rPr lang="en-US" altLang="zh-CN" dirty="0">
                <a:cs typeface="Times New Roman" panose="02020603050405020304" pitchFamily="18" charset="0"/>
              </a:rPr>
              <a:t>3</a:t>
            </a:r>
            <a:r>
              <a:rPr lang="zh-CN" altLang="zh-CN" dirty="0">
                <a:cs typeface="Times New Roman" panose="02020603050405020304" pitchFamily="18" charset="0"/>
              </a:rPr>
              <a:t>）计算性质满足代数运算的交换律和结合律</a:t>
            </a:r>
            <a:endParaRPr lang="zh-CN" altLang="en-US" dirty="0"/>
          </a:p>
        </p:txBody>
      </p:sp>
    </p:spTree>
    <p:extLst>
      <p:ext uri="{BB962C8B-B14F-4D97-AF65-F5344CB8AC3E}">
        <p14:creationId xmlns:p14="http://schemas.microsoft.com/office/powerpoint/2010/main" val="1120650191"/>
      </p:ext>
    </p:extLst>
  </p:cSld>
  <p:clrMapOvr>
    <a:masterClrMapping/>
  </p:clrMapOvr>
  <mc:AlternateContent xmlns:mc="http://schemas.openxmlformats.org/markup-compatibility/2006" xmlns:p14="http://schemas.microsoft.com/office/powerpoint/2010/main">
    <mc:Choice Requires="p14">
      <p:transition spd="slow" p14:dur="2000" advTm="32321"/>
    </mc:Choice>
    <mc:Fallback xmlns="">
      <p:transition spd="slow" advTm="32321"/>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857250"/>
            <a:ext cx="7053542" cy="1050398"/>
          </a:xfrm>
        </p:spPr>
        <p:txBody>
          <a:bodyPr/>
          <a:lstStyle/>
          <a:p>
            <a:r>
              <a:rPr lang="zh-CN" altLang="en-US" dirty="0"/>
              <a:t>三</a:t>
            </a:r>
            <a:r>
              <a:rPr lang="zh-CN" altLang="en-US" dirty="0" smtClean="0"/>
              <a:t>、研究内容</a:t>
            </a:r>
            <a:r>
              <a:rPr lang="en-US" altLang="zh-CN" dirty="0" smtClean="0"/>
              <a:t>-</a:t>
            </a:r>
            <a:r>
              <a:rPr lang="zh-CN" altLang="en-US" sz="2400" dirty="0" smtClean="0"/>
              <a:t>模型</a:t>
            </a:r>
            <a:r>
              <a:rPr lang="zh-CN" altLang="en-US" sz="2400" dirty="0"/>
              <a:t>设计</a:t>
            </a:r>
            <a:endParaRPr lang="zh-CN" altLang="en-US" sz="2400" dirty="0"/>
          </a:p>
        </p:txBody>
      </p:sp>
      <p:sp>
        <p:nvSpPr>
          <p:cNvPr id="9" name="Rectangle 2"/>
          <p:cNvSpPr>
            <a:spLocks noChangeArrowheads="1"/>
          </p:cNvSpPr>
          <p:nvPr/>
        </p:nvSpPr>
        <p:spPr bwMode="auto">
          <a:xfrm>
            <a:off x="1004206" y="176914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5" name="Rectangle 4"/>
          <p:cNvSpPr>
            <a:spLocks noChangeArrowheads="1"/>
          </p:cNvSpPr>
          <p:nvPr/>
        </p:nvSpPr>
        <p:spPr bwMode="auto">
          <a:xfrm>
            <a:off x="1800225" y="1786293"/>
            <a:ext cx="119121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3" name="Rectangle 2"/>
          <p:cNvSpPr>
            <a:spLocks noChangeArrowheads="1"/>
          </p:cNvSpPr>
          <p:nvPr/>
        </p:nvSpPr>
        <p:spPr bwMode="auto">
          <a:xfrm>
            <a:off x="1104900" y="2553478"/>
            <a:ext cx="1137626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6" name="Rectangle 2"/>
          <p:cNvSpPr>
            <a:spLocks noChangeArrowheads="1"/>
          </p:cNvSpPr>
          <p:nvPr/>
        </p:nvSpPr>
        <p:spPr bwMode="auto">
          <a:xfrm>
            <a:off x="1104900" y="1786292"/>
            <a:ext cx="1328700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4" name="Rectangle 2"/>
          <p:cNvSpPr>
            <a:spLocks noChangeArrowheads="1"/>
          </p:cNvSpPr>
          <p:nvPr/>
        </p:nvSpPr>
        <p:spPr bwMode="auto">
          <a:xfrm>
            <a:off x="1104900" y="2298755"/>
            <a:ext cx="115951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graphicFrame>
        <p:nvGraphicFramePr>
          <p:cNvPr id="7" name="对象 6"/>
          <p:cNvGraphicFramePr>
            <a:graphicFrameLocks noChangeAspect="1"/>
          </p:cNvGraphicFramePr>
          <p:nvPr>
            <p:extLst/>
          </p:nvPr>
        </p:nvGraphicFramePr>
        <p:xfrm>
          <a:off x="1104900" y="2417658"/>
          <a:ext cx="6396846" cy="2625830"/>
        </p:xfrm>
        <a:graphic>
          <a:graphicData uri="http://schemas.openxmlformats.org/presentationml/2006/ole">
            <mc:AlternateContent xmlns:mc="http://schemas.openxmlformats.org/markup-compatibility/2006">
              <mc:Choice xmlns:v="urn:schemas-microsoft-com:vml" Requires="v">
                <p:oleObj spid="_x0000_s7232" name="Visio" r:id="rId4" imgW="10307769" imgH="4213807" progId="Visio.Drawing.15">
                  <p:embed/>
                </p:oleObj>
              </mc:Choice>
              <mc:Fallback>
                <p:oleObj name="Visio" r:id="rId4" imgW="10307769" imgH="4213807"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4900" y="2417658"/>
                        <a:ext cx="6396846" cy="2625830"/>
                      </a:xfrm>
                      <a:prstGeom prst="rect">
                        <a:avLst/>
                      </a:prstGeom>
                      <a:noFill/>
                    </p:spPr>
                  </p:pic>
                </p:oleObj>
              </mc:Fallback>
            </mc:AlternateContent>
          </a:graphicData>
        </a:graphic>
      </p:graphicFrame>
      <p:sp>
        <p:nvSpPr>
          <p:cNvPr id="10" name="文本框 9"/>
          <p:cNvSpPr txBox="1"/>
          <p:nvPr/>
        </p:nvSpPr>
        <p:spPr>
          <a:xfrm>
            <a:off x="3380067" y="1838631"/>
            <a:ext cx="2220634" cy="461665"/>
          </a:xfrm>
          <a:prstGeom prst="rect">
            <a:avLst/>
          </a:prstGeom>
          <a:noFill/>
        </p:spPr>
        <p:txBody>
          <a:bodyPr wrap="square" rtlCol="0">
            <a:spAutoFit/>
          </a:bodyPr>
          <a:lstStyle/>
          <a:p>
            <a:r>
              <a:rPr lang="zh-CN" altLang="en-US" sz="2400" dirty="0"/>
              <a:t>传统的</a:t>
            </a:r>
            <a:r>
              <a:rPr lang="en-US" altLang="zh-CN" sz="2400" dirty="0"/>
              <a:t>BSP</a:t>
            </a:r>
            <a:r>
              <a:rPr lang="zh-CN" altLang="en-US" sz="2400" dirty="0"/>
              <a:t>模型</a:t>
            </a:r>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16</a:t>
            </a:fld>
            <a:endParaRPr lang="zh-CN" altLang="en-US"/>
          </a:p>
        </p:txBody>
      </p:sp>
    </p:spTree>
    <p:extLst>
      <p:ext uri="{BB962C8B-B14F-4D97-AF65-F5344CB8AC3E}">
        <p14:creationId xmlns:p14="http://schemas.microsoft.com/office/powerpoint/2010/main" val="390946213"/>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smtClean="0"/>
              <a:t>模型</a:t>
            </a:r>
            <a:r>
              <a:rPr lang="zh-CN" altLang="en-US" sz="2100" dirty="0"/>
              <a:t>设计</a:t>
            </a:r>
            <a:endParaRPr lang="zh-CN" altLang="en-US" sz="2100" dirty="0"/>
          </a:p>
        </p:txBody>
      </p:sp>
      <p:sp>
        <p:nvSpPr>
          <p:cNvPr id="7" name="文本框 6"/>
          <p:cNvSpPr txBox="1"/>
          <p:nvPr/>
        </p:nvSpPr>
        <p:spPr>
          <a:xfrm>
            <a:off x="2196798" y="1488667"/>
            <a:ext cx="4006576" cy="415498"/>
          </a:xfrm>
          <a:prstGeom prst="rect">
            <a:avLst/>
          </a:prstGeom>
          <a:noFill/>
        </p:spPr>
        <p:txBody>
          <a:bodyPr wrap="square" rtlCol="0">
            <a:spAutoFit/>
          </a:bodyPr>
          <a:lstStyle/>
          <a:p>
            <a:r>
              <a:rPr lang="zh-CN" altLang="en-US" sz="2100" dirty="0"/>
              <a:t>基于状态更新的动态图计算模型</a:t>
            </a:r>
          </a:p>
        </p:txBody>
      </p:sp>
      <p:graphicFrame>
        <p:nvGraphicFramePr>
          <p:cNvPr id="6" name="对象 5"/>
          <p:cNvGraphicFramePr>
            <a:graphicFrameLocks noChangeAspect="1"/>
          </p:cNvGraphicFramePr>
          <p:nvPr>
            <p:extLst>
              <p:ext uri="{D42A27DB-BD31-4B8C-83A1-F6EECF244321}">
                <p14:modId xmlns:p14="http://schemas.microsoft.com/office/powerpoint/2010/main" val="1258079102"/>
              </p:ext>
            </p:extLst>
          </p:nvPr>
        </p:nvGraphicFramePr>
        <p:xfrm>
          <a:off x="1512306" y="2867521"/>
          <a:ext cx="5833858" cy="2021842"/>
        </p:xfrm>
        <a:graphic>
          <a:graphicData uri="http://schemas.openxmlformats.org/presentationml/2006/ole">
            <mc:AlternateContent xmlns:mc="http://schemas.openxmlformats.org/markup-compatibility/2006">
              <mc:Choice xmlns:v="urn:schemas-microsoft-com:vml" Requires="v">
                <p:oleObj spid="_x0000_s3344" name="Visio" r:id="rId4" imgW="12467620" imgH="4329842" progId="Visio.Drawing.15">
                  <p:embed/>
                </p:oleObj>
              </mc:Choice>
              <mc:Fallback>
                <p:oleObj name="Visio" r:id="rId4" imgW="12467620" imgH="4329842" progId="Visio.Drawing.15">
                  <p:embed/>
                  <p:pic>
                    <p:nvPicPr>
                      <p:cNvPr id="0" name=""/>
                      <p:cNvPicPr>
                        <a:picLocks noChangeAspect="1" noChangeArrowheads="1"/>
                      </p:cNvPicPr>
                      <p:nvPr/>
                    </p:nvPicPr>
                    <p:blipFill>
                      <a:blip r:embed="rId5"/>
                      <a:srcRect/>
                      <a:stretch>
                        <a:fillRect/>
                      </a:stretch>
                    </p:blipFill>
                    <p:spPr bwMode="auto">
                      <a:xfrm>
                        <a:off x="1512306" y="2867521"/>
                        <a:ext cx="5833858" cy="2021842"/>
                      </a:xfrm>
                      <a:prstGeom prst="rect">
                        <a:avLst/>
                      </a:prstGeom>
                      <a:noFill/>
                    </p:spPr>
                  </p:pic>
                </p:oleObj>
              </mc:Fallback>
            </mc:AlternateContent>
          </a:graphicData>
        </a:graphic>
      </p:graphicFrame>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圆角矩形标注 8"/>
          <p:cNvSpPr/>
          <p:nvPr/>
        </p:nvSpPr>
        <p:spPr>
          <a:xfrm>
            <a:off x="2196797" y="4884501"/>
            <a:ext cx="4862945" cy="945134"/>
          </a:xfrm>
          <a:prstGeom prst="wedgeRoundRectCallout">
            <a:avLst>
              <a:gd name="adj1" fmla="val -35256"/>
              <a:gd name="adj2" fmla="val -7382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zh-CN" sz="1500" dirty="0">
                <a:latin typeface="Calibri" panose="020F0502020204030204" pitchFamily="34" charset="0"/>
                <a:cs typeface="Times New Roman" panose="02020603050405020304" pitchFamily="18" charset="0"/>
              </a:rPr>
              <a:t>（</a:t>
            </a:r>
            <a:r>
              <a:rPr lang="en-US" altLang="zh-CN" sz="1500" dirty="0">
                <a:latin typeface="Calibri" panose="020F0502020204030204" pitchFamily="34" charset="0"/>
                <a:cs typeface="Times New Roman" panose="02020603050405020304" pitchFamily="18" charset="0"/>
              </a:rPr>
              <a:t>1</a:t>
            </a:r>
            <a:r>
              <a:rPr lang="zh-CN" altLang="zh-CN" sz="1500" dirty="0">
                <a:latin typeface="Calibri" panose="020F0502020204030204" pitchFamily="34" charset="0"/>
                <a:cs typeface="Times New Roman" panose="02020603050405020304" pitchFamily="18" charset="0"/>
              </a:rPr>
              <a:t>）状态（</a:t>
            </a:r>
            <a:r>
              <a:rPr lang="en-US" altLang="zh-CN" sz="1500" dirty="0">
                <a:latin typeface="Calibri" panose="020F0502020204030204" pitchFamily="34" charset="0"/>
                <a:cs typeface="Times New Roman" panose="02020603050405020304" pitchFamily="18" charset="0"/>
              </a:rPr>
              <a:t>State</a:t>
            </a:r>
            <a:r>
              <a:rPr lang="zh-CN" altLang="zh-CN" sz="1500" dirty="0">
                <a:latin typeface="Calibri" panose="020F0502020204030204" pitchFamily="34" charset="0"/>
                <a:cs typeface="Times New Roman" panose="02020603050405020304" pitchFamily="18" charset="0"/>
              </a:rPr>
              <a:t>）：反应了图当前的特征信息，这些特征信息可以以顶点为单位进行体现，也可以使用用户自定义的特征信息来体现，状态反应了用户的关注点；</a:t>
            </a:r>
            <a:endParaRPr lang="en-US" altLang="zh-CN" sz="1500" dirty="0">
              <a:latin typeface="Calibri" panose="020F0502020204030204" pitchFamily="34" charset="0"/>
              <a:cs typeface="Times New Roman" panose="02020603050405020304" pitchFamily="18" charset="0"/>
            </a:endParaRPr>
          </a:p>
        </p:txBody>
      </p:sp>
      <p:sp>
        <p:nvSpPr>
          <p:cNvPr id="10" name="圆角矩形标注 9"/>
          <p:cNvSpPr/>
          <p:nvPr/>
        </p:nvSpPr>
        <p:spPr>
          <a:xfrm>
            <a:off x="103029" y="1927249"/>
            <a:ext cx="3979718" cy="1070528"/>
          </a:xfrm>
          <a:prstGeom prst="wedgeRoundRectCallout">
            <a:avLst>
              <a:gd name="adj1" fmla="val 53057"/>
              <a:gd name="adj2" fmla="val 31606"/>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zh-CN" sz="1500" dirty="0">
                <a:latin typeface="Calibri" panose="020F0502020204030204" pitchFamily="34" charset="0"/>
                <a:cs typeface="Times New Roman" panose="02020603050405020304" pitchFamily="18" charset="0"/>
              </a:rPr>
              <a:t>（</a:t>
            </a:r>
            <a:r>
              <a:rPr lang="en-US" altLang="zh-CN" sz="1500" dirty="0">
                <a:latin typeface="Calibri" panose="020F0502020204030204" pitchFamily="34" charset="0"/>
                <a:cs typeface="Times New Roman" panose="02020603050405020304" pitchFamily="18" charset="0"/>
              </a:rPr>
              <a:t>2</a:t>
            </a:r>
            <a:r>
              <a:rPr lang="zh-CN" altLang="zh-CN" sz="1500" dirty="0">
                <a:latin typeface="Calibri" panose="020F0502020204030204" pitchFamily="34" charset="0"/>
                <a:cs typeface="Times New Roman" panose="02020603050405020304" pitchFamily="18" charset="0"/>
              </a:rPr>
              <a:t>）事件（</a:t>
            </a:r>
            <a:r>
              <a:rPr lang="en-US" altLang="zh-CN" sz="1500" dirty="0">
                <a:latin typeface="Calibri" panose="020F0502020204030204" pitchFamily="34" charset="0"/>
                <a:cs typeface="Times New Roman" panose="02020603050405020304" pitchFamily="18" charset="0"/>
              </a:rPr>
              <a:t>Event</a:t>
            </a:r>
            <a:r>
              <a:rPr lang="zh-CN" altLang="zh-CN" sz="1500" dirty="0">
                <a:latin typeface="Calibri" panose="020F0502020204030204" pitchFamily="34" charset="0"/>
                <a:cs typeface="Times New Roman" panose="02020603050405020304" pitchFamily="18" charset="0"/>
              </a:rPr>
              <a:t>）：触发图由</a:t>
            </a:r>
            <a:r>
              <a:rPr lang="en-US" altLang="zh-CN" sz="1500" dirty="0">
                <a:latin typeface="Calibri" panose="020F0502020204030204" pitchFamily="34" charset="0"/>
                <a:cs typeface="Times New Roman" panose="02020603050405020304" pitchFamily="18" charset="0"/>
              </a:rPr>
              <a:t>T1</a:t>
            </a:r>
            <a:r>
              <a:rPr lang="zh-CN" altLang="zh-CN" sz="1500" dirty="0">
                <a:latin typeface="Calibri" panose="020F0502020204030204" pitchFamily="34" charset="0"/>
                <a:cs typeface="Times New Roman" panose="02020603050405020304" pitchFamily="18" charset="0"/>
              </a:rPr>
              <a:t>时刻的</a:t>
            </a:r>
            <a:r>
              <a:rPr lang="en-US" altLang="zh-CN" sz="1500" dirty="0">
                <a:latin typeface="Calibri" panose="020F0502020204030204" pitchFamily="34" charset="0"/>
                <a:cs typeface="Times New Roman" panose="02020603050405020304" pitchFamily="18" charset="0"/>
              </a:rPr>
              <a:t>State1</a:t>
            </a:r>
            <a:r>
              <a:rPr lang="zh-CN" altLang="zh-CN" sz="1500" dirty="0">
                <a:latin typeface="Calibri" panose="020F0502020204030204" pitchFamily="34" charset="0"/>
                <a:cs typeface="Times New Roman" panose="02020603050405020304" pitchFamily="18" charset="0"/>
              </a:rPr>
              <a:t>转换为</a:t>
            </a:r>
            <a:r>
              <a:rPr lang="en-US" altLang="zh-CN" sz="1500" dirty="0">
                <a:latin typeface="Calibri" panose="020F0502020204030204" pitchFamily="34" charset="0"/>
                <a:cs typeface="Times New Roman" panose="02020603050405020304" pitchFamily="18" charset="0"/>
              </a:rPr>
              <a:t>T2</a:t>
            </a:r>
            <a:r>
              <a:rPr lang="zh-CN" altLang="zh-CN" sz="1500" dirty="0">
                <a:latin typeface="Calibri" panose="020F0502020204030204" pitchFamily="34" charset="0"/>
                <a:cs typeface="Times New Roman" panose="02020603050405020304" pitchFamily="18" charset="0"/>
              </a:rPr>
              <a:t>时刻的</a:t>
            </a:r>
            <a:r>
              <a:rPr lang="en-US" altLang="zh-CN" sz="1500" dirty="0">
                <a:latin typeface="Calibri" panose="020F0502020204030204" pitchFamily="34" charset="0"/>
                <a:cs typeface="Times New Roman" panose="02020603050405020304" pitchFamily="18" charset="0"/>
              </a:rPr>
              <a:t>State2</a:t>
            </a:r>
            <a:r>
              <a:rPr lang="zh-CN" altLang="zh-CN" sz="1500" dirty="0">
                <a:latin typeface="Calibri" panose="020F0502020204030204" pitchFamily="34" charset="0"/>
                <a:cs typeface="Times New Roman" panose="02020603050405020304" pitchFamily="18" charset="0"/>
              </a:rPr>
              <a:t>的事件，例如在</a:t>
            </a:r>
            <a:r>
              <a:rPr lang="en-US" altLang="zh-CN" sz="1500" dirty="0">
                <a:latin typeface="Calibri" panose="020F0502020204030204" pitchFamily="34" charset="0"/>
                <a:cs typeface="Times New Roman" panose="02020603050405020304" pitchFamily="18" charset="0"/>
              </a:rPr>
              <a:t>T2</a:t>
            </a:r>
            <a:r>
              <a:rPr lang="zh-CN" altLang="zh-CN" sz="1500" dirty="0">
                <a:latin typeface="Calibri" panose="020F0502020204030204" pitchFamily="34" charset="0"/>
                <a:cs typeface="Times New Roman" panose="02020603050405020304" pitchFamily="18" charset="0"/>
              </a:rPr>
              <a:t>时刻新增加了一条边，将使得图由</a:t>
            </a:r>
            <a:r>
              <a:rPr lang="en-US" altLang="zh-CN" sz="1500" dirty="0">
                <a:latin typeface="Calibri" panose="020F0502020204030204" pitchFamily="34" charset="0"/>
                <a:cs typeface="Times New Roman" panose="02020603050405020304" pitchFamily="18" charset="0"/>
              </a:rPr>
              <a:t>State1</a:t>
            </a:r>
            <a:r>
              <a:rPr lang="zh-CN" altLang="zh-CN" sz="1500" dirty="0">
                <a:latin typeface="Calibri" panose="020F0502020204030204" pitchFamily="34" charset="0"/>
                <a:cs typeface="Times New Roman" panose="02020603050405020304" pitchFamily="18" charset="0"/>
              </a:rPr>
              <a:t>经过某种运算得到</a:t>
            </a:r>
            <a:r>
              <a:rPr lang="en-US" altLang="zh-CN" sz="1500" dirty="0">
                <a:latin typeface="Calibri" panose="020F0502020204030204" pitchFamily="34" charset="0"/>
                <a:cs typeface="Times New Roman" panose="02020603050405020304" pitchFamily="18" charset="0"/>
              </a:rPr>
              <a:t>State2</a:t>
            </a:r>
            <a:r>
              <a:rPr lang="zh-CN" altLang="zh-CN" sz="1500" dirty="0">
                <a:latin typeface="Calibri" panose="020F0502020204030204" pitchFamily="34" charset="0"/>
                <a:cs typeface="Times New Roman" panose="02020603050405020304" pitchFamily="18" charset="0"/>
              </a:rPr>
              <a:t>。</a:t>
            </a:r>
            <a:endParaRPr lang="en-US" altLang="zh-CN" sz="1500" dirty="0">
              <a:latin typeface="Calibri" panose="020F0502020204030204" pitchFamily="34" charset="0"/>
              <a:cs typeface="Times New Roman" panose="02020603050405020304" pitchFamily="18" charset="0"/>
            </a:endParaRPr>
          </a:p>
        </p:txBody>
      </p:sp>
      <p:sp>
        <p:nvSpPr>
          <p:cNvPr id="12" name="圆角矩形标注 11"/>
          <p:cNvSpPr/>
          <p:nvPr/>
        </p:nvSpPr>
        <p:spPr>
          <a:xfrm>
            <a:off x="5413663" y="1906203"/>
            <a:ext cx="3532910" cy="1070528"/>
          </a:xfrm>
          <a:prstGeom prst="wedgeRoundRectCallout">
            <a:avLst>
              <a:gd name="adj1" fmla="val -73480"/>
              <a:gd name="adj2" fmla="val 121709"/>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zh-CN" sz="1500" dirty="0">
                <a:latin typeface="Calibri" panose="020F0502020204030204" pitchFamily="34" charset="0"/>
                <a:cs typeface="Times New Roman" panose="02020603050405020304" pitchFamily="18" charset="0"/>
              </a:rPr>
              <a:t>（</a:t>
            </a:r>
            <a:r>
              <a:rPr lang="en-US" altLang="zh-CN" sz="1500" dirty="0">
                <a:latin typeface="Calibri" panose="020F0502020204030204" pitchFamily="34" charset="0"/>
                <a:cs typeface="Times New Roman" panose="02020603050405020304" pitchFamily="18" charset="0"/>
              </a:rPr>
              <a:t>3</a:t>
            </a:r>
            <a:r>
              <a:rPr lang="zh-CN" altLang="zh-CN" sz="1500" dirty="0">
                <a:latin typeface="Calibri" panose="020F0502020204030204" pitchFamily="34" charset="0"/>
                <a:cs typeface="Times New Roman" panose="02020603050405020304" pitchFamily="18" charset="0"/>
              </a:rPr>
              <a:t>）更新（</a:t>
            </a:r>
            <a:r>
              <a:rPr lang="en-US" altLang="zh-CN" sz="1500" dirty="0">
                <a:latin typeface="Calibri" panose="020F0502020204030204" pitchFamily="34" charset="0"/>
                <a:cs typeface="Times New Roman" panose="02020603050405020304" pitchFamily="18" charset="0"/>
              </a:rPr>
              <a:t>Update</a:t>
            </a:r>
            <a:r>
              <a:rPr lang="zh-CN" altLang="zh-CN" sz="1500" dirty="0">
                <a:latin typeface="Calibri" panose="020F0502020204030204" pitchFamily="34" charset="0"/>
                <a:cs typeface="Times New Roman" panose="02020603050405020304" pitchFamily="18" charset="0"/>
              </a:rPr>
              <a:t>）：由事件触发的图的更新过程，即图是如何根据相应的事件来由</a:t>
            </a:r>
            <a:r>
              <a:rPr lang="en-US" altLang="zh-CN" sz="1500" dirty="0">
                <a:latin typeface="Calibri" panose="020F0502020204030204" pitchFamily="34" charset="0"/>
                <a:cs typeface="Times New Roman" panose="02020603050405020304" pitchFamily="18" charset="0"/>
              </a:rPr>
              <a:t>State1</a:t>
            </a:r>
            <a:r>
              <a:rPr lang="zh-CN" altLang="zh-CN" sz="1500" dirty="0">
                <a:latin typeface="Calibri" panose="020F0502020204030204" pitchFamily="34" charset="0"/>
                <a:cs typeface="Times New Roman" panose="02020603050405020304" pitchFamily="18" charset="0"/>
              </a:rPr>
              <a:t>转换成</a:t>
            </a:r>
            <a:r>
              <a:rPr lang="en-US" altLang="zh-CN" sz="1500" dirty="0">
                <a:latin typeface="Calibri" panose="020F0502020204030204" pitchFamily="34" charset="0"/>
                <a:cs typeface="Times New Roman" panose="02020603050405020304" pitchFamily="18" charset="0"/>
              </a:rPr>
              <a:t>State2</a:t>
            </a:r>
            <a:r>
              <a:rPr lang="zh-CN" altLang="zh-CN" sz="1500" dirty="0">
                <a:latin typeface="Calibri" panose="020F0502020204030204" pitchFamily="34" charset="0"/>
                <a:cs typeface="Times New Roman" panose="02020603050405020304" pitchFamily="18" charset="0"/>
              </a:rPr>
              <a:t>。</a:t>
            </a:r>
            <a:endParaRPr lang="zh-CN" altLang="en-US" sz="1500" dirty="0"/>
          </a:p>
        </p:txBody>
      </p:sp>
    </p:spTree>
    <p:extLst>
      <p:ext uri="{BB962C8B-B14F-4D97-AF65-F5344CB8AC3E}">
        <p14:creationId xmlns:p14="http://schemas.microsoft.com/office/powerpoint/2010/main" val="3498642722"/>
      </p:ext>
    </p:extLst>
  </p:cSld>
  <p:clrMapOvr>
    <a:masterClrMapping/>
  </p:clrMapOvr>
  <mc:AlternateContent xmlns:mc="http://schemas.openxmlformats.org/markup-compatibility/2006" xmlns:p14="http://schemas.microsoft.com/office/powerpoint/2010/main">
    <mc:Choice Requires="p14">
      <p:transition spd="slow" p14:dur="2000" advTm="40933"/>
    </mc:Choice>
    <mc:Fallback xmlns="">
      <p:transition spd="slow" advTm="40933"/>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smtClean="0"/>
              <a:t>模型</a:t>
            </a:r>
            <a:r>
              <a:rPr lang="zh-CN" altLang="en-US" sz="2100" dirty="0"/>
              <a:t>设计</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矩形 7"/>
              <p:cNvSpPr/>
              <p:nvPr/>
            </p:nvSpPr>
            <p:spPr>
              <a:xfrm>
                <a:off x="570860" y="2145891"/>
                <a:ext cx="4312803" cy="2516073"/>
              </a:xfrm>
              <a:prstGeom prst="rect">
                <a:avLst/>
              </a:prstGeom>
            </p:spPr>
            <p:txBody>
              <a:bodyPr wrap="square">
                <a:spAutoFit/>
              </a:bodyPr>
              <a:lstStyle/>
              <a:p>
                <a:pPr indent="200025" algn="just"/>
                <a:endParaRPr lang="en-US" altLang="zh-CN" kern="100" dirty="0" smtClean="0">
                  <a:latin typeface="Calibri" panose="020F0502020204030204" pitchFamily="34" charset="0"/>
                  <a:cs typeface="Times New Roman" panose="02020603050405020304" pitchFamily="18" charset="0"/>
                </a:endParaRPr>
              </a:p>
              <a:p>
                <a:pPr indent="200025" algn="just"/>
                <a:r>
                  <a:rPr lang="zh-CN" altLang="zh-CN" kern="100" dirty="0">
                    <a:latin typeface="Calibri" panose="020F0502020204030204" pitchFamily="34" charset="0"/>
                    <a:cs typeface="Times New Roman" panose="02020603050405020304" pitchFamily="18" charset="0"/>
                  </a:rPr>
                  <a:t>（</a:t>
                </a:r>
                <a:r>
                  <a:rPr lang="en-US" altLang="zh-CN" kern="100" dirty="0">
                    <a:latin typeface="Calibri" panose="020F0502020204030204" pitchFamily="34" charset="0"/>
                    <a:cs typeface="Times New Roman" panose="02020603050405020304" pitchFamily="18" charset="0"/>
                  </a:rPr>
                  <a:t>1</a:t>
                </a:r>
                <a:r>
                  <a:rPr lang="zh-CN" altLang="zh-CN" kern="100" dirty="0">
                    <a:latin typeface="Calibri" panose="020F0502020204030204" pitchFamily="34" charset="0"/>
                    <a:cs typeface="Times New Roman" panose="02020603050405020304" pitchFamily="18" charset="0"/>
                  </a:rPr>
                  <a:t>）定义图的</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𝑆𝑡𝑎</m:t>
                        </m:r>
                        <m:r>
                          <a:rPr lang="en-US" altLang="zh-CN" b="0" i="1" kern="100" smtClean="0">
                            <a:latin typeface="Cambria Math" panose="02040503050406030204" pitchFamily="18" charset="0"/>
                            <a:cs typeface="Times New Roman" panose="02020603050405020304" pitchFamily="18" charset="0"/>
                          </a:rPr>
                          <m:t>𝑡</m:t>
                        </m:r>
                        <m:r>
                          <a:rPr lang="en-US" altLang="zh-CN" i="1" kern="100">
                            <a:latin typeface="Cambria Math" panose="02040503050406030204" pitchFamily="18" charset="0"/>
                            <a:cs typeface="Times New Roman" panose="02020603050405020304" pitchFamily="18" charset="0"/>
                          </a:rPr>
                          <m:t>𝑒</m:t>
                        </m:r>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1</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2</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𝑛</m:t>
                        </m:r>
                      </m:sub>
                    </m:sSub>
                    <m:r>
                      <a:rPr lang="en-US" altLang="zh-CN" i="1" kern="100">
                        <a:latin typeface="Cambria Math" panose="02040503050406030204" pitchFamily="18" charset="0"/>
                        <a:cs typeface="Times New Roman" panose="02020603050405020304" pitchFamily="18" charset="0"/>
                      </a:rPr>
                      <m:t>}</m:t>
                    </m:r>
                  </m:oMath>
                </a14:m>
                <a:r>
                  <a:rPr lang="zh-CN" altLang="zh-CN"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表示节点</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𝑣</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的度为</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𝑑</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，即</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𝑠</m:t>
                        </m:r>
                      </m:e>
                      <m:sub>
                        <m:r>
                          <a:rPr lang="en-US" altLang="zh-CN" i="1" kern="100">
                            <a:latin typeface="Cambria Math" panose="02040503050406030204" pitchFamily="18" charset="0"/>
                            <a:cs typeface="Times New Roman" panose="02020603050405020304" pitchFamily="18" charset="0"/>
                          </a:rPr>
                          <m:t>𝑘</m:t>
                        </m:r>
                      </m:sub>
                    </m:sSub>
                    <m:r>
                      <a:rPr lang="en-US" altLang="zh-CN"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𝑣</m:t>
                        </m:r>
                      </m:e>
                      <m:sub>
                        <m:r>
                          <a:rPr lang="en-US" altLang="zh-CN" i="1" kern="100">
                            <a:latin typeface="Cambria Math" panose="02040503050406030204" pitchFamily="18" charset="0"/>
                            <a:cs typeface="Times New Roman" panose="02020603050405020304" pitchFamily="18" charset="0"/>
                          </a:rPr>
                          <m:t>𝑘</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𝑑</m:t>
                        </m:r>
                      </m:e>
                      <m:sub>
                        <m:r>
                          <a:rPr lang="en-US" altLang="zh-CN" i="1" kern="100">
                            <a:latin typeface="Cambria Math" panose="02040503050406030204" pitchFamily="18" charset="0"/>
                            <a:cs typeface="Times New Roman" panose="02020603050405020304" pitchFamily="18" charset="0"/>
                          </a:rPr>
                          <m:t>𝑘</m:t>
                        </m:r>
                      </m:sub>
                    </m:sSub>
                    <m:r>
                      <a:rPr lang="en-US" altLang="zh-CN" i="1" kern="100">
                        <a:latin typeface="Cambria Math" panose="02040503050406030204" pitchFamily="18" charset="0"/>
                        <a:cs typeface="Times New Roman" panose="02020603050405020304" pitchFamily="18" charset="0"/>
                      </a:rPr>
                      <m:t>)</m:t>
                    </m:r>
                  </m:oMath>
                </a14:m>
                <a:r>
                  <a:rPr lang="zh-CN" altLang="zh-CN" kern="100" dirty="0">
                    <a:latin typeface="Calibri" panose="020F0502020204030204" pitchFamily="34" charset="0"/>
                    <a:cs typeface="Times New Roman" panose="02020603050405020304" pitchFamily="18" charset="0"/>
                  </a:rPr>
                  <a:t>；</a:t>
                </a:r>
                <a:endParaRPr lang="en-US" altLang="zh-CN" kern="100" dirty="0">
                  <a:latin typeface="Calibri" panose="020F0502020204030204" pitchFamily="34" charset="0"/>
                  <a:cs typeface="Times New Roman" panose="02020603050405020304" pitchFamily="18" charset="0"/>
                </a:endParaRPr>
              </a:p>
              <a:p>
                <a:pPr indent="200025" algn="just"/>
                <a:endParaRPr lang="en-US" altLang="zh-CN" kern="100" dirty="0">
                  <a:latin typeface="Calibri" panose="020F0502020204030204" pitchFamily="34" charset="0"/>
                  <a:cs typeface="Times New Roman" panose="02020603050405020304" pitchFamily="18" charset="0"/>
                </a:endParaRPr>
              </a:p>
              <a:p>
                <a:pPr indent="200025" algn="just"/>
                <a:r>
                  <a:rPr lang="zh-CN" altLang="zh-CN" kern="100" dirty="0">
                    <a:latin typeface="Calibri" panose="020F0502020204030204" pitchFamily="34" charset="0"/>
                    <a:cs typeface="Times New Roman" panose="02020603050405020304" pitchFamily="18" charset="0"/>
                  </a:rPr>
                  <a:t>（</a:t>
                </a:r>
                <a:r>
                  <a:rPr lang="en-US" altLang="zh-CN" kern="100" dirty="0">
                    <a:latin typeface="Calibri" panose="020F0502020204030204" pitchFamily="34" charset="0"/>
                    <a:cs typeface="Times New Roman" panose="02020603050405020304" pitchFamily="18" charset="0"/>
                  </a:rPr>
                  <a:t>2</a:t>
                </a:r>
                <a:r>
                  <a:rPr lang="zh-CN" altLang="zh-CN" kern="100" dirty="0">
                    <a:latin typeface="Calibri" panose="020F0502020204030204" pitchFamily="34" charset="0"/>
                    <a:cs typeface="Times New Roman" panose="02020603050405020304" pitchFamily="18" charset="0"/>
                  </a:rPr>
                  <a:t>）定义图的</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𝐸𝑣𝑒𝑛𝑡</m:t>
                        </m:r>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1</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2</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𝑚</m:t>
                        </m:r>
                      </m:sub>
                    </m:sSub>
                    <m:r>
                      <a:rPr lang="en-US" altLang="zh-CN" i="1" kern="100">
                        <a:latin typeface="Cambria Math" panose="02040503050406030204" pitchFamily="18" charset="0"/>
                        <a:cs typeface="Times New Roman" panose="02020603050405020304" pitchFamily="18" charset="0"/>
                      </a:rPr>
                      <m:t>}</m:t>
                    </m:r>
                  </m:oMath>
                </a14:m>
                <a:r>
                  <a:rPr lang="zh-CN" altLang="zh-CN"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表示新增边</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𝑒</m:t>
                        </m:r>
                      </m:e>
                      <m:sub>
                        <m:r>
                          <a:rPr lang="en-US" altLang="zh-CN" i="1" kern="100">
                            <a:latin typeface="Cambria Math" panose="02040503050406030204" pitchFamily="18" charset="0"/>
                            <a:cs typeface="Times New Roman" panose="02020603050405020304" pitchFamily="18" charset="0"/>
                          </a:rPr>
                          <m:t>𝑘</m:t>
                        </m:r>
                      </m:sub>
                    </m:sSub>
                  </m:oMath>
                </a14:m>
                <a:r>
                  <a:rPr lang="zh-CN" altLang="zh-CN" kern="100" dirty="0">
                    <a:latin typeface="Calibri" panose="020F0502020204030204" pitchFamily="34" charset="0"/>
                    <a:cs typeface="Times New Roman" panose="02020603050405020304" pitchFamily="18" charset="0"/>
                  </a:rPr>
                  <a:t>，即</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𝑧</m:t>
                        </m:r>
                      </m:e>
                      <m:sub>
                        <m:r>
                          <a:rPr lang="en-US" altLang="zh-CN" i="1" kern="100">
                            <a:latin typeface="Cambria Math" panose="02040503050406030204" pitchFamily="18" charset="0"/>
                            <a:cs typeface="Times New Roman" panose="02020603050405020304" pitchFamily="18" charset="0"/>
                          </a:rPr>
                          <m:t>𝑘</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𝑒</m:t>
                        </m:r>
                      </m:e>
                      <m:sub>
                        <m:r>
                          <a:rPr lang="en-US" altLang="zh-CN" i="1" kern="100">
                            <a:latin typeface="Cambria Math" panose="02040503050406030204" pitchFamily="18" charset="0"/>
                            <a:cs typeface="Times New Roman" panose="02020603050405020304" pitchFamily="18" charset="0"/>
                          </a:rPr>
                          <m:t>𝑘</m:t>
                        </m:r>
                      </m:sub>
                    </m:sSub>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𝑎𝑑𝑑</m:t>
                    </m:r>
                    <m:r>
                      <a:rPr lang="en-US" altLang="zh-CN" i="1" kern="100">
                        <a:latin typeface="Cambria Math" panose="02040503050406030204" pitchFamily="18" charset="0"/>
                        <a:cs typeface="Times New Roman" panose="02020603050405020304" pitchFamily="18" charset="0"/>
                      </a:rPr>
                      <m:t>)</m:t>
                    </m:r>
                  </m:oMath>
                </a14:m>
                <a:r>
                  <a:rPr lang="zh-CN" altLang="zh-CN" kern="100" dirty="0">
                    <a:latin typeface="Calibri" panose="020F0502020204030204" pitchFamily="34" charset="0"/>
                    <a:cs typeface="Times New Roman" panose="02020603050405020304" pitchFamily="18" charset="0"/>
                  </a:rPr>
                  <a:t>；</a:t>
                </a:r>
                <a:endParaRPr lang="en-US" altLang="zh-CN" kern="100" dirty="0">
                  <a:latin typeface="Calibri" panose="020F0502020204030204" pitchFamily="34" charset="0"/>
                  <a:cs typeface="Times New Roman" panose="02020603050405020304" pitchFamily="18" charset="0"/>
                </a:endParaRPr>
              </a:p>
              <a:p>
                <a:pPr indent="200025" algn="just"/>
                <a:endParaRPr lang="en-US" altLang="zh-CN" kern="100" dirty="0">
                  <a:latin typeface="Calibri" panose="020F0502020204030204" pitchFamily="34" charset="0"/>
                  <a:cs typeface="Times New Roman" panose="02020603050405020304" pitchFamily="18" charset="0"/>
                </a:endParaRPr>
              </a:p>
              <a:p>
                <a:pPr indent="200025" algn="just"/>
                <a:endParaRPr lang="en-US" altLang="zh-CN" sz="1350" kern="100" dirty="0">
                  <a:latin typeface="Calibri" panose="020F0502020204030204" pitchFamily="34" charset="0"/>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570860" y="2145891"/>
                <a:ext cx="4312803" cy="2516073"/>
              </a:xfrm>
              <a:prstGeom prst="rect">
                <a:avLst/>
              </a:prstGeom>
              <a:blipFill rotWithShape="0">
                <a:blip r:embed="rId2"/>
                <a:stretch>
                  <a:fillRect l="-1273" r="-6365"/>
                </a:stretch>
              </a:blipFill>
            </p:spPr>
            <p:txBody>
              <a:bodyPr/>
              <a:lstStyle/>
              <a:p>
                <a:r>
                  <a:rPr lang="zh-CN" altLang="en-US">
                    <a:noFill/>
                  </a:rPr>
                  <a:t> </a:t>
                </a:r>
              </a:p>
            </p:txBody>
          </p:sp>
        </mc:Fallback>
      </mc:AlternateContent>
      <p:pic>
        <p:nvPicPr>
          <p:cNvPr id="16" name="图片 15"/>
          <p:cNvPicPr>
            <a:picLocks noChangeAspect="1"/>
          </p:cNvPicPr>
          <p:nvPr/>
        </p:nvPicPr>
        <p:blipFill>
          <a:blip r:embed="rId3"/>
          <a:stretch>
            <a:fillRect/>
          </a:stretch>
        </p:blipFill>
        <p:spPr>
          <a:xfrm>
            <a:off x="4883663" y="1904642"/>
            <a:ext cx="2380384" cy="1761485"/>
          </a:xfrm>
          <a:prstGeom prst="rect">
            <a:avLst/>
          </a:prstGeom>
        </p:spPr>
      </p:pic>
      <p:sp>
        <p:nvSpPr>
          <p:cNvPr id="17" name="文本框 16"/>
          <p:cNvSpPr txBox="1"/>
          <p:nvPr/>
        </p:nvSpPr>
        <p:spPr>
          <a:xfrm>
            <a:off x="7264047" y="2299050"/>
            <a:ext cx="1693718" cy="923330"/>
          </a:xfrm>
          <a:prstGeom prst="rect">
            <a:avLst/>
          </a:prstGeom>
          <a:noFill/>
        </p:spPr>
        <p:txBody>
          <a:bodyPr wrap="square" rtlCol="0">
            <a:spAutoFit/>
          </a:bodyPr>
          <a:lstStyle/>
          <a:p>
            <a:r>
              <a:rPr lang="en-US" altLang="zh-CN" sz="1350" dirty="0"/>
              <a:t>State1 :</a:t>
            </a:r>
          </a:p>
          <a:p>
            <a:r>
              <a:rPr lang="zh-CN" altLang="en-US" sz="1350" dirty="0"/>
              <a:t>（</a:t>
            </a:r>
            <a:r>
              <a:rPr lang="en-US" altLang="zh-CN" sz="1350" dirty="0"/>
              <a:t>a,1</a:t>
            </a:r>
            <a:r>
              <a:rPr lang="zh-CN" altLang="en-US" sz="1350" dirty="0"/>
              <a:t>）</a:t>
            </a:r>
            <a:r>
              <a:rPr lang="en-US" altLang="zh-CN" sz="1350" dirty="0"/>
              <a:t> </a:t>
            </a:r>
            <a:r>
              <a:rPr lang="zh-CN" altLang="en-US" sz="1350" dirty="0"/>
              <a:t>（</a:t>
            </a:r>
            <a:r>
              <a:rPr lang="en-US" altLang="zh-CN" sz="1350" dirty="0"/>
              <a:t>b,3</a:t>
            </a:r>
            <a:r>
              <a:rPr lang="zh-CN" altLang="en-US" sz="1350" dirty="0"/>
              <a:t>）（</a:t>
            </a:r>
            <a:r>
              <a:rPr lang="en-US" altLang="zh-CN" sz="1350" dirty="0"/>
              <a:t>c,2</a:t>
            </a:r>
            <a:r>
              <a:rPr lang="zh-CN" altLang="en-US" sz="1350" dirty="0"/>
              <a:t>）</a:t>
            </a:r>
            <a:endParaRPr lang="en-US" altLang="zh-CN" sz="1350" dirty="0"/>
          </a:p>
          <a:p>
            <a:r>
              <a:rPr lang="zh-CN" altLang="en-US" sz="1350" dirty="0"/>
              <a:t>（</a:t>
            </a:r>
            <a:r>
              <a:rPr lang="en-US" altLang="zh-CN" sz="1350" dirty="0"/>
              <a:t>d,1</a:t>
            </a:r>
            <a:r>
              <a:rPr lang="zh-CN" altLang="en-US" sz="1350" dirty="0"/>
              <a:t>）（</a:t>
            </a:r>
            <a:r>
              <a:rPr lang="en-US" altLang="zh-CN" sz="1350" dirty="0"/>
              <a:t>e,1</a:t>
            </a:r>
            <a:r>
              <a:rPr lang="zh-CN" altLang="en-US" sz="1350" dirty="0"/>
              <a:t>）</a:t>
            </a:r>
          </a:p>
        </p:txBody>
      </p:sp>
      <p:sp>
        <p:nvSpPr>
          <p:cNvPr id="18" name="文本框 17"/>
          <p:cNvSpPr txBox="1"/>
          <p:nvPr/>
        </p:nvSpPr>
        <p:spPr>
          <a:xfrm>
            <a:off x="7264047" y="4396507"/>
            <a:ext cx="1392382" cy="507831"/>
          </a:xfrm>
          <a:prstGeom prst="rect">
            <a:avLst/>
          </a:prstGeom>
          <a:noFill/>
        </p:spPr>
        <p:txBody>
          <a:bodyPr wrap="square" rtlCol="0">
            <a:spAutoFit/>
          </a:bodyPr>
          <a:lstStyle/>
          <a:p>
            <a:r>
              <a:rPr lang="en-US" altLang="zh-CN" sz="1350" dirty="0"/>
              <a:t>Event:</a:t>
            </a:r>
          </a:p>
          <a:p>
            <a:r>
              <a:rPr lang="en-US" altLang="zh-CN" sz="1350" dirty="0"/>
              <a:t>Z = (e(a, f)</a:t>
            </a:r>
            <a:r>
              <a:rPr lang="zh-CN" altLang="en-US" sz="1350" dirty="0"/>
              <a:t>，</a:t>
            </a:r>
            <a:r>
              <a:rPr lang="en-US" altLang="zh-CN" sz="1350" dirty="0"/>
              <a:t>add)</a:t>
            </a:r>
            <a:endParaRPr lang="zh-CN" altLang="en-US" sz="1350" dirty="0"/>
          </a:p>
        </p:txBody>
      </p:sp>
      <p:sp>
        <p:nvSpPr>
          <p:cNvPr id="20" name="矩形 19"/>
          <p:cNvSpPr/>
          <p:nvPr/>
        </p:nvSpPr>
        <p:spPr>
          <a:xfrm>
            <a:off x="1849274" y="1533205"/>
            <a:ext cx="4964821"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举例说明：统计无向图中各个节点的度</a:t>
            </a:r>
            <a:endParaRPr lang="en-US" altLang="zh-CN" sz="2100" kern="100" dirty="0">
              <a:latin typeface="Calibri" panose="020F0502020204030204" pitchFamily="34" charset="0"/>
              <a:cs typeface="Times New Roman" panose="02020603050405020304" pitchFamily="18" charset="0"/>
            </a:endParaRPr>
          </a:p>
        </p:txBody>
      </p:sp>
      <p:pic>
        <p:nvPicPr>
          <p:cNvPr id="23" name="图片 22"/>
          <p:cNvPicPr>
            <a:picLocks noChangeAspect="1"/>
          </p:cNvPicPr>
          <p:nvPr/>
        </p:nvPicPr>
        <p:blipFill>
          <a:blip r:embed="rId4"/>
          <a:stretch>
            <a:fillRect/>
          </a:stretch>
        </p:blipFill>
        <p:spPr>
          <a:xfrm>
            <a:off x="6203373" y="4176200"/>
            <a:ext cx="437324" cy="1196598"/>
          </a:xfrm>
          <a:prstGeom prst="rect">
            <a:avLst/>
          </a:prstGeom>
        </p:spPr>
      </p:pic>
    </p:spTree>
    <p:extLst>
      <p:ext uri="{BB962C8B-B14F-4D97-AF65-F5344CB8AC3E}">
        <p14:creationId xmlns:p14="http://schemas.microsoft.com/office/powerpoint/2010/main" val="3767807175"/>
      </p:ext>
    </p:extLst>
  </p:cSld>
  <p:clrMapOvr>
    <a:masterClrMapping/>
  </p:clrMapOvr>
  <mc:AlternateContent xmlns:mc="http://schemas.openxmlformats.org/markup-compatibility/2006" xmlns:p14="http://schemas.microsoft.com/office/powerpoint/2010/main">
    <mc:Choice Requires="p14">
      <p:transition spd="slow" p14:dur="2000" advTm="2420"/>
    </mc:Choice>
    <mc:Fallback xmlns="">
      <p:transition spd="slow" advTm="242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smtClean="0"/>
              <a:t>模型</a:t>
            </a:r>
            <a:r>
              <a:rPr lang="zh-CN" altLang="en-US" sz="2100" dirty="0"/>
              <a:t>设计</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矩形 7"/>
              <p:cNvSpPr/>
              <p:nvPr/>
            </p:nvSpPr>
            <p:spPr>
              <a:xfrm>
                <a:off x="558324" y="1893217"/>
                <a:ext cx="5167067" cy="923330"/>
              </a:xfrm>
              <a:prstGeom prst="rect">
                <a:avLst/>
              </a:prstGeom>
            </p:spPr>
            <p:txBody>
              <a:bodyPr wrap="square">
                <a:spAutoFit/>
              </a:bodyPr>
              <a:lstStyle/>
              <a:p>
                <a:pPr indent="200025" algn="just"/>
                <a:endParaRPr lang="en-US" altLang="zh-CN" kern="100" dirty="0">
                  <a:latin typeface="Calibri" panose="020F0502020204030204" pitchFamily="34" charset="0"/>
                  <a:cs typeface="Times New Roman" panose="02020603050405020304" pitchFamily="18" charset="0"/>
                </a:endParaRPr>
              </a:p>
              <a:p>
                <a:pPr indent="200025" algn="just"/>
                <a:r>
                  <a:rPr lang="zh-CN" altLang="en-US" dirty="0"/>
                  <a:t>（</a:t>
                </a:r>
                <a:r>
                  <a:rPr lang="en-US" altLang="zh-CN" dirty="0"/>
                  <a:t>3</a:t>
                </a:r>
                <a:r>
                  <a:rPr lang="zh-CN" altLang="en-US" dirty="0"/>
                  <a:t>）</a:t>
                </a:r>
                <a:r>
                  <a:rPr lang="zh-CN" altLang="zh-CN" dirty="0"/>
                  <a:t>定义图的</a:t>
                </a:r>
                <a14:m>
                  <m:oMath xmlns:m="http://schemas.openxmlformats.org/officeDocument/2006/math">
                    <m:r>
                      <a:rPr lang="en-US" altLang="zh-CN" i="1">
                        <a:latin typeface="Cambria Math" panose="02040503050406030204" pitchFamily="18" charset="0"/>
                      </a:rPr>
                      <m:t>𝑈𝑝𝑑𝑎𝑡𝑒</m:t>
                    </m:r>
                  </m:oMath>
                </a14:m>
                <a:r>
                  <a:rPr lang="zh-CN" altLang="zh-CN" dirty="0"/>
                  <a:t>方法：</a:t>
                </a:r>
              </a:p>
              <a:p>
                <a:r>
                  <a:rPr lang="en-US" altLang="zh-CN" dirty="0"/>
                  <a:t>	</a:t>
                </a:r>
                <a:endParaRPr lang="en-US" altLang="zh-CN" kern="100" dirty="0">
                  <a:latin typeface="Calibri" panose="020F0502020204030204" pitchFamily="34" charset="0"/>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744431" y="1381289"/>
                <a:ext cx="6889423" cy="1200329"/>
              </a:xfrm>
              <a:prstGeom prst="rect">
                <a:avLst/>
              </a:prstGeom>
              <a:blipFill rotWithShape="0">
                <a:blip r:embed="rId2"/>
                <a:stretch>
                  <a:fillRect/>
                </a:stretch>
              </a:blipFill>
            </p:spPr>
            <p:txBody>
              <a:bodyPr/>
              <a:lstStyle/>
              <a:p>
                <a:r>
                  <a:rPr lang="zh-CN" altLang="en-US">
                    <a:noFill/>
                  </a:rPr>
                  <a:t> </a:t>
                </a:r>
              </a:p>
            </p:txBody>
          </p:sp>
        </mc:Fallback>
      </mc:AlternateContent>
      <p:sp>
        <p:nvSpPr>
          <p:cNvPr id="17" name="文本框 16"/>
          <p:cNvSpPr txBox="1"/>
          <p:nvPr/>
        </p:nvSpPr>
        <p:spPr>
          <a:xfrm>
            <a:off x="5725391" y="4202422"/>
            <a:ext cx="1693718" cy="923330"/>
          </a:xfrm>
          <a:prstGeom prst="rect">
            <a:avLst/>
          </a:prstGeom>
          <a:noFill/>
        </p:spPr>
        <p:txBody>
          <a:bodyPr wrap="square" rtlCol="0">
            <a:spAutoFit/>
          </a:bodyPr>
          <a:lstStyle/>
          <a:p>
            <a:r>
              <a:rPr lang="en-US" altLang="zh-CN" sz="1350" dirty="0"/>
              <a:t>State2 :</a:t>
            </a:r>
          </a:p>
          <a:p>
            <a:r>
              <a:rPr lang="zh-CN" altLang="en-US" sz="1350" dirty="0">
                <a:solidFill>
                  <a:srgbClr val="ED7D31"/>
                </a:solidFill>
              </a:rPr>
              <a:t>（</a:t>
            </a:r>
            <a:r>
              <a:rPr lang="en-US" altLang="zh-CN" sz="1350" dirty="0">
                <a:solidFill>
                  <a:srgbClr val="ED7D31"/>
                </a:solidFill>
              </a:rPr>
              <a:t>a,2</a:t>
            </a:r>
            <a:r>
              <a:rPr lang="zh-CN" altLang="en-US" sz="1350" dirty="0">
                <a:solidFill>
                  <a:srgbClr val="ED7D31"/>
                </a:solidFill>
              </a:rPr>
              <a:t>）</a:t>
            </a:r>
            <a:r>
              <a:rPr lang="en-US" altLang="zh-CN" sz="1350" dirty="0">
                <a:solidFill>
                  <a:srgbClr val="ED7D31"/>
                </a:solidFill>
              </a:rPr>
              <a:t> </a:t>
            </a:r>
            <a:r>
              <a:rPr lang="zh-CN" altLang="en-US" sz="1350" dirty="0"/>
              <a:t>（</a:t>
            </a:r>
            <a:r>
              <a:rPr lang="en-US" altLang="zh-CN" sz="1350" dirty="0"/>
              <a:t>b,3</a:t>
            </a:r>
            <a:r>
              <a:rPr lang="zh-CN" altLang="en-US" sz="1350" dirty="0"/>
              <a:t>）（</a:t>
            </a:r>
            <a:r>
              <a:rPr lang="en-US" altLang="zh-CN" sz="1350" dirty="0"/>
              <a:t>c,2</a:t>
            </a:r>
            <a:r>
              <a:rPr lang="zh-CN" altLang="en-US" sz="1350" dirty="0"/>
              <a:t>）</a:t>
            </a:r>
            <a:endParaRPr lang="en-US" altLang="zh-CN" sz="1350" dirty="0"/>
          </a:p>
          <a:p>
            <a:r>
              <a:rPr lang="zh-CN" altLang="en-US" sz="1350" dirty="0"/>
              <a:t>（</a:t>
            </a:r>
            <a:r>
              <a:rPr lang="en-US" altLang="zh-CN" sz="1350" dirty="0"/>
              <a:t>d,1</a:t>
            </a:r>
            <a:r>
              <a:rPr lang="zh-CN" altLang="en-US" sz="1350" dirty="0"/>
              <a:t>）（</a:t>
            </a:r>
            <a:r>
              <a:rPr lang="en-US" altLang="zh-CN" sz="1350" dirty="0"/>
              <a:t>e,1</a:t>
            </a:r>
            <a:r>
              <a:rPr lang="zh-CN" altLang="en-US" sz="1350" dirty="0"/>
              <a:t>）</a:t>
            </a:r>
            <a:r>
              <a:rPr lang="zh-CN" altLang="en-US" sz="1350" dirty="0">
                <a:solidFill>
                  <a:srgbClr val="ED7D31"/>
                </a:solidFill>
              </a:rPr>
              <a:t>（</a:t>
            </a:r>
            <a:r>
              <a:rPr lang="en-US" altLang="zh-CN" sz="1350" dirty="0">
                <a:solidFill>
                  <a:srgbClr val="ED7D31"/>
                </a:solidFill>
              </a:rPr>
              <a:t>f,1</a:t>
            </a:r>
            <a:r>
              <a:rPr lang="zh-CN" altLang="en-US" sz="1350" dirty="0">
                <a:solidFill>
                  <a:srgbClr val="ED7D31"/>
                </a:solidFill>
              </a:rPr>
              <a:t>）</a:t>
            </a:r>
          </a:p>
        </p:txBody>
      </p:sp>
      <p:sp>
        <p:nvSpPr>
          <p:cNvPr id="20" name="矩形 19"/>
          <p:cNvSpPr/>
          <p:nvPr/>
        </p:nvSpPr>
        <p:spPr>
          <a:xfrm>
            <a:off x="1849274" y="1533205"/>
            <a:ext cx="4964821"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举例说明：统计无向图中各个节点的度</a:t>
            </a:r>
            <a:endParaRPr lang="en-US" altLang="zh-CN" sz="2100" kern="100" dirty="0">
              <a:latin typeface="Calibri" panose="020F0502020204030204" pitchFamily="34" charset="0"/>
              <a:cs typeface="Times New Roman" panose="02020603050405020304" pitchFamily="18" charset="0"/>
            </a:endParaRPr>
          </a:p>
        </p:txBody>
      </p:sp>
      <p:pic>
        <p:nvPicPr>
          <p:cNvPr id="7" name="图片 6"/>
          <p:cNvPicPr>
            <a:picLocks noChangeAspect="1"/>
          </p:cNvPicPr>
          <p:nvPr/>
        </p:nvPicPr>
        <p:blipFill>
          <a:blip r:embed="rId3"/>
          <a:stretch>
            <a:fillRect/>
          </a:stretch>
        </p:blipFill>
        <p:spPr>
          <a:xfrm>
            <a:off x="5487818" y="2206878"/>
            <a:ext cx="2435714" cy="1714286"/>
          </a:xfrm>
          <a:prstGeom prst="rect">
            <a:avLst/>
          </a:prstGeom>
        </p:spPr>
      </p:pic>
      <p:pic>
        <p:nvPicPr>
          <p:cNvPr id="4" name="图片 3"/>
          <p:cNvPicPr>
            <a:picLocks noChangeAspect="1"/>
          </p:cNvPicPr>
          <p:nvPr/>
        </p:nvPicPr>
        <p:blipFill>
          <a:blip r:embed="rId4"/>
          <a:stretch>
            <a:fillRect/>
          </a:stretch>
        </p:blipFill>
        <p:spPr>
          <a:xfrm>
            <a:off x="1498742" y="2516228"/>
            <a:ext cx="2753943" cy="3144086"/>
          </a:xfrm>
          <a:prstGeom prst="rect">
            <a:avLst/>
          </a:prstGeom>
        </p:spPr>
      </p:pic>
    </p:spTree>
    <p:extLst>
      <p:ext uri="{BB962C8B-B14F-4D97-AF65-F5344CB8AC3E}">
        <p14:creationId xmlns:p14="http://schemas.microsoft.com/office/powerpoint/2010/main" val="371076836"/>
      </p:ext>
    </p:extLst>
  </p:cSld>
  <p:clrMapOvr>
    <a:masterClrMapping/>
  </p:clrMapOvr>
  <mc:AlternateContent xmlns:mc="http://schemas.openxmlformats.org/markup-compatibility/2006" xmlns:p14="http://schemas.microsoft.com/office/powerpoint/2010/main">
    <mc:Choice Requires="p14">
      <p:transition spd="slow" p14:dur="2000" advTm="855"/>
    </mc:Choice>
    <mc:Fallback xmlns="">
      <p:transition spd="slow" advTm="85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纲要</a:t>
            </a:r>
            <a:endParaRPr lang="zh-CN" altLang="en-US" dirty="0"/>
          </a:p>
        </p:txBody>
      </p:sp>
      <p:sp>
        <p:nvSpPr>
          <p:cNvPr id="3" name="内容占位符 2"/>
          <p:cNvSpPr>
            <a:spLocks noGrp="1"/>
          </p:cNvSpPr>
          <p:nvPr>
            <p:ph idx="1"/>
          </p:nvPr>
        </p:nvSpPr>
        <p:spPr/>
        <p:txBody>
          <a:bodyPr/>
          <a:lstStyle/>
          <a:p>
            <a:r>
              <a:rPr lang="zh-CN" altLang="en-US" dirty="0" smtClean="0"/>
              <a:t>背景和现状</a:t>
            </a:r>
            <a:endParaRPr lang="en-US" altLang="zh-CN" dirty="0" smtClean="0"/>
          </a:p>
          <a:p>
            <a:r>
              <a:rPr lang="zh-CN" altLang="en-US" dirty="0" smtClean="0"/>
              <a:t>研究</a:t>
            </a:r>
            <a:r>
              <a:rPr lang="zh-CN" altLang="en-US" dirty="0"/>
              <a:t>目标</a:t>
            </a:r>
            <a:endParaRPr lang="en-US" altLang="zh-CN" dirty="0" smtClean="0"/>
          </a:p>
          <a:p>
            <a:r>
              <a:rPr lang="zh-CN" altLang="en-US" dirty="0" smtClean="0"/>
              <a:t>研究内容</a:t>
            </a:r>
            <a:endParaRPr lang="en-US" altLang="zh-CN" dirty="0" smtClean="0"/>
          </a:p>
          <a:p>
            <a:r>
              <a:rPr lang="zh-CN" altLang="en-US" dirty="0" smtClean="0"/>
              <a:t>系统设计与实现</a:t>
            </a:r>
            <a:endParaRPr lang="en-US" altLang="zh-CN" dirty="0" smtClean="0"/>
          </a:p>
          <a:p>
            <a:r>
              <a:rPr lang="zh-CN" altLang="en-US" dirty="0" smtClean="0"/>
              <a:t>系统验证</a:t>
            </a:r>
            <a:endParaRPr lang="en-US" altLang="zh-CN" dirty="0" smtClean="0"/>
          </a:p>
          <a:p>
            <a:r>
              <a:rPr lang="zh-CN" altLang="en-US" dirty="0" smtClean="0"/>
              <a:t>总结和计划</a:t>
            </a:r>
            <a:endParaRPr lang="zh-CN" altLang="en-US" dirty="0"/>
          </a:p>
        </p:txBody>
      </p:sp>
    </p:spTree>
    <p:extLst>
      <p:ext uri="{BB962C8B-B14F-4D97-AF65-F5344CB8AC3E}">
        <p14:creationId xmlns:p14="http://schemas.microsoft.com/office/powerpoint/2010/main" val="2913344251"/>
      </p:ext>
    </p:extLst>
  </p:cSld>
  <p:clrMapOvr>
    <a:masterClrMapping/>
  </p:clrMapOvr>
  <mc:AlternateContent xmlns:mc="http://schemas.openxmlformats.org/markup-compatibility/2006" xmlns:p14="http://schemas.microsoft.com/office/powerpoint/2010/main">
    <mc:Choice Requires="p14">
      <p:transition spd="slow" p14:dur="2000" advTm="3080"/>
    </mc:Choice>
    <mc:Fallback xmlns="">
      <p:transition spd="slow" advTm="308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smtClean="0"/>
              <a:t>模型</a:t>
            </a:r>
            <a:r>
              <a:rPr lang="zh-CN" altLang="en-US" sz="2100" dirty="0"/>
              <a:t>设计</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791837" y="1533205"/>
            <a:ext cx="307969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状态如何存储和更新？</a:t>
            </a:r>
            <a:endParaRPr lang="en-US" altLang="zh-CN" sz="2100" kern="100" dirty="0">
              <a:latin typeface="Calibri" panose="020F0502020204030204" pitchFamily="34" charset="0"/>
              <a:cs typeface="Times New Roman" panose="02020603050405020304" pitchFamily="18" charset="0"/>
            </a:endParaRPr>
          </a:p>
        </p:txBody>
      </p:sp>
      <p:sp>
        <p:nvSpPr>
          <p:cNvPr id="4" name="文本框 3"/>
          <p:cNvSpPr txBox="1"/>
          <p:nvPr/>
        </p:nvSpPr>
        <p:spPr>
          <a:xfrm>
            <a:off x="1875557" y="2145058"/>
            <a:ext cx="1117025" cy="369332"/>
          </a:xfrm>
          <a:prstGeom prst="rect">
            <a:avLst/>
          </a:prstGeom>
          <a:noFill/>
        </p:spPr>
        <p:txBody>
          <a:bodyPr wrap="square" rtlCol="0">
            <a:spAutoFit/>
          </a:bodyPr>
          <a:lstStyle/>
          <a:p>
            <a:r>
              <a:rPr lang="zh-CN" altLang="en-US" dirty="0"/>
              <a:t>独立状态</a:t>
            </a:r>
          </a:p>
        </p:txBody>
      </p:sp>
      <p:sp>
        <p:nvSpPr>
          <p:cNvPr id="10" name="文本框 9"/>
          <p:cNvSpPr txBox="1"/>
          <p:nvPr/>
        </p:nvSpPr>
        <p:spPr>
          <a:xfrm>
            <a:off x="5608491" y="2111193"/>
            <a:ext cx="1148197" cy="369332"/>
          </a:xfrm>
          <a:prstGeom prst="rect">
            <a:avLst/>
          </a:prstGeom>
          <a:noFill/>
        </p:spPr>
        <p:txBody>
          <a:bodyPr wrap="square" rtlCol="0">
            <a:spAutoFit/>
          </a:bodyPr>
          <a:lstStyle/>
          <a:p>
            <a:r>
              <a:rPr lang="zh-CN" altLang="en-US" dirty="0"/>
              <a:t>关联状态</a:t>
            </a:r>
          </a:p>
        </p:txBody>
      </p:sp>
      <p:sp>
        <p:nvSpPr>
          <p:cNvPr id="5" name="文本框 4"/>
          <p:cNvSpPr txBox="1"/>
          <p:nvPr/>
        </p:nvSpPr>
        <p:spPr>
          <a:xfrm>
            <a:off x="923461" y="2554222"/>
            <a:ext cx="3387437" cy="1477328"/>
          </a:xfrm>
          <a:prstGeom prst="rect">
            <a:avLst/>
          </a:prstGeom>
          <a:noFill/>
        </p:spPr>
        <p:txBody>
          <a:bodyPr wrap="square" rtlCol="0">
            <a:spAutoFit/>
          </a:bodyPr>
          <a:lstStyle/>
          <a:p>
            <a:r>
              <a:rPr lang="zh-CN" altLang="en-US" dirty="0"/>
              <a:t>状态内部的各个</a:t>
            </a:r>
            <a:r>
              <a:rPr lang="zh-CN" altLang="en-US" b="1" dirty="0"/>
              <a:t>因子</a:t>
            </a:r>
            <a:r>
              <a:rPr lang="en-US" altLang="zh-CN" sz="1200" dirty="0"/>
              <a:t>[</a:t>
            </a:r>
            <a:r>
              <a:rPr lang="zh-CN" altLang="en-US" sz="1200" dirty="0"/>
              <a:t>注</a:t>
            </a:r>
            <a:r>
              <a:rPr lang="en-US" altLang="zh-CN" sz="1200" dirty="0"/>
              <a:t>1]</a:t>
            </a:r>
            <a:r>
              <a:rPr lang="zh-CN" altLang="en-US" dirty="0"/>
              <a:t>之间是独立的，一个因子状态的更新不会影响到其他因子状态的跟新。</a:t>
            </a:r>
            <a:endParaRPr lang="en-US" altLang="zh-CN" dirty="0"/>
          </a:p>
          <a:p>
            <a:endParaRPr lang="en-US" altLang="zh-CN" dirty="0"/>
          </a:p>
          <a:p>
            <a:r>
              <a:rPr lang="zh-CN" altLang="en-US" dirty="0" smtClean="0"/>
              <a:t>如</a:t>
            </a:r>
            <a:r>
              <a:rPr lang="en-US" altLang="zh-CN" dirty="0" smtClean="0"/>
              <a:t>Degree Distribution</a:t>
            </a:r>
            <a:r>
              <a:rPr lang="zh-CN" altLang="en-US" dirty="0" smtClean="0"/>
              <a:t>算法等</a:t>
            </a:r>
            <a:r>
              <a:rPr lang="zh-CN" altLang="en-US" dirty="0"/>
              <a:t>。</a:t>
            </a:r>
          </a:p>
        </p:txBody>
      </p:sp>
      <p:sp>
        <p:nvSpPr>
          <p:cNvPr id="12" name="文本框 11"/>
          <p:cNvSpPr txBox="1"/>
          <p:nvPr/>
        </p:nvSpPr>
        <p:spPr>
          <a:xfrm>
            <a:off x="4816184" y="2548680"/>
            <a:ext cx="3423807" cy="1754326"/>
          </a:xfrm>
          <a:prstGeom prst="rect">
            <a:avLst/>
          </a:prstGeom>
          <a:noFill/>
        </p:spPr>
        <p:txBody>
          <a:bodyPr wrap="square" rtlCol="0">
            <a:spAutoFit/>
          </a:bodyPr>
          <a:lstStyle/>
          <a:p>
            <a:r>
              <a:rPr lang="zh-CN" altLang="en-US" dirty="0"/>
              <a:t>状态内部的各个因子之间是相关的，一个因子的状态发生变化后，会引起其他因子的状态的更新。</a:t>
            </a:r>
            <a:endParaRPr lang="en-US" altLang="zh-CN" dirty="0"/>
          </a:p>
          <a:p>
            <a:endParaRPr lang="en-US" altLang="zh-CN" dirty="0"/>
          </a:p>
          <a:p>
            <a:r>
              <a:rPr lang="zh-CN" altLang="en-US" dirty="0"/>
              <a:t>如</a:t>
            </a:r>
            <a:r>
              <a:rPr lang="en-US" altLang="zh-CN" dirty="0"/>
              <a:t>PageRank</a:t>
            </a:r>
            <a:r>
              <a:rPr lang="zh-CN" altLang="en-US" dirty="0"/>
              <a:t>算法，</a:t>
            </a:r>
            <a:endParaRPr lang="en-US" altLang="zh-CN" dirty="0"/>
          </a:p>
          <a:p>
            <a:r>
              <a:rPr lang="en-US" altLang="zh-CN" kern="100" dirty="0">
                <a:latin typeface="Calibri" panose="020F0502020204030204" pitchFamily="34" charset="0"/>
                <a:cs typeface="Times New Roman" panose="02020603050405020304" pitchFamily="18" charset="0"/>
              </a:rPr>
              <a:t>Single Source Shortest Path</a:t>
            </a:r>
            <a:r>
              <a:rPr lang="zh-CN" altLang="en-US" kern="100" dirty="0">
                <a:latin typeface="Calibri" panose="020F0502020204030204" pitchFamily="34" charset="0"/>
                <a:cs typeface="Times New Roman" panose="02020603050405020304" pitchFamily="18" charset="0"/>
              </a:rPr>
              <a:t>算法</a:t>
            </a:r>
            <a:r>
              <a:rPr lang="zh-CN" altLang="en-US" dirty="0"/>
              <a:t>等。</a:t>
            </a:r>
          </a:p>
        </p:txBody>
      </p:sp>
      <p:sp>
        <p:nvSpPr>
          <p:cNvPr id="6" name="文本框 5"/>
          <p:cNvSpPr txBox="1"/>
          <p:nvPr/>
        </p:nvSpPr>
        <p:spPr>
          <a:xfrm>
            <a:off x="1018309" y="4567820"/>
            <a:ext cx="7221682" cy="715581"/>
          </a:xfrm>
          <a:prstGeom prst="rect">
            <a:avLst/>
          </a:prstGeom>
          <a:noFill/>
        </p:spPr>
        <p:txBody>
          <a:bodyPr wrap="square" rtlCol="0">
            <a:spAutoFit/>
          </a:bodyPr>
          <a:lstStyle/>
          <a:p>
            <a:r>
              <a:rPr lang="zh-CN" altLang="en-US" sz="1350" dirty="0"/>
              <a:t>注</a:t>
            </a:r>
            <a:r>
              <a:rPr lang="en-US" altLang="zh-CN" sz="1350" dirty="0"/>
              <a:t>1</a:t>
            </a:r>
            <a:r>
              <a:rPr lang="zh-CN" altLang="en-US" sz="1350" dirty="0"/>
              <a:t>： 这里所说的因子，是指状态的基本组成单位，如在统计各个顶点的度时，这里的因子就可以是顶点；在统计整个图的顶点数目时，这里的因子就是一个计数器。因此，因子是从用户角度定义的，是状态的基元。</a:t>
            </a:r>
          </a:p>
        </p:txBody>
      </p:sp>
    </p:spTree>
    <p:extLst>
      <p:ext uri="{BB962C8B-B14F-4D97-AF65-F5344CB8AC3E}">
        <p14:creationId xmlns:p14="http://schemas.microsoft.com/office/powerpoint/2010/main" val="3755150898"/>
      </p:ext>
    </p:extLst>
  </p:cSld>
  <p:clrMapOvr>
    <a:masterClrMapping/>
  </p:clrMapOvr>
  <mc:AlternateContent xmlns:mc="http://schemas.openxmlformats.org/markup-compatibility/2006" xmlns:p14="http://schemas.microsoft.com/office/powerpoint/2010/main">
    <mc:Choice Requires="p14">
      <p:transition spd="slow" p14:dur="2000" advTm="68166"/>
    </mc:Choice>
    <mc:Fallback xmlns="">
      <p:transition spd="slow" advTm="68166"/>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立方体 11"/>
          <p:cNvSpPr/>
          <p:nvPr/>
        </p:nvSpPr>
        <p:spPr>
          <a:xfrm>
            <a:off x="3172595" y="4001323"/>
            <a:ext cx="3673795" cy="1461329"/>
          </a:xfrm>
          <a:prstGeom prst="cube">
            <a:avLst>
              <a:gd name="adj" fmla="val 58148"/>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57" name="立方体 56"/>
          <p:cNvSpPr/>
          <p:nvPr/>
        </p:nvSpPr>
        <p:spPr>
          <a:xfrm>
            <a:off x="3168652" y="2460745"/>
            <a:ext cx="3673794" cy="2370664"/>
          </a:xfrm>
          <a:prstGeom prst="cube">
            <a:avLst>
              <a:gd name="adj" fmla="val 35329"/>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smtClean="0"/>
              <a:t>模型</a:t>
            </a:r>
            <a:r>
              <a:rPr lang="zh-CN" altLang="en-US" sz="2100" dirty="0"/>
              <a:t>设计</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3061142" y="1533205"/>
            <a:ext cx="2541080" cy="415498"/>
          </a:xfrm>
          <a:prstGeom prst="rect">
            <a:avLst/>
          </a:prstGeom>
        </p:spPr>
        <p:txBody>
          <a:bodyPr wrap="none">
            <a:spAutoFit/>
          </a:bodyPr>
          <a:lstStyle/>
          <a:p>
            <a:pPr indent="200025" algn="ctr"/>
            <a:r>
              <a:rPr lang="zh-CN" altLang="en-US" sz="2100" kern="100" dirty="0" smtClean="0">
                <a:latin typeface="Calibri" panose="020F0502020204030204" pitchFamily="34" charset="0"/>
                <a:cs typeface="Times New Roman" panose="02020603050405020304" pitchFamily="18" charset="0"/>
              </a:rPr>
              <a:t>状态</a:t>
            </a:r>
            <a:r>
              <a:rPr lang="zh-CN" altLang="en-US" sz="2100" kern="100" dirty="0">
                <a:latin typeface="Calibri" panose="020F0502020204030204" pitchFamily="34" charset="0"/>
                <a:cs typeface="Times New Roman" panose="02020603050405020304" pitchFamily="18" charset="0"/>
              </a:rPr>
              <a:t>的存储和更新</a:t>
            </a:r>
            <a:endParaRPr lang="en-US" altLang="zh-CN" sz="2100" kern="100" dirty="0">
              <a:latin typeface="Calibri" panose="020F0502020204030204" pitchFamily="34" charset="0"/>
              <a:cs typeface="Times New Roman" panose="02020603050405020304" pitchFamily="18" charset="0"/>
            </a:endParaRPr>
          </a:p>
        </p:txBody>
      </p:sp>
      <p:grpSp>
        <p:nvGrpSpPr>
          <p:cNvPr id="48" name="组合 47"/>
          <p:cNvGrpSpPr/>
          <p:nvPr/>
        </p:nvGrpSpPr>
        <p:grpSpPr>
          <a:xfrm>
            <a:off x="4029622" y="4442670"/>
            <a:ext cx="3740510" cy="569408"/>
            <a:chOff x="4029622" y="4442670"/>
            <a:chExt cx="3740510" cy="569408"/>
          </a:xfrm>
        </p:grpSpPr>
        <p:sp>
          <p:nvSpPr>
            <p:cNvPr id="10" name="文本框 9"/>
            <p:cNvSpPr txBox="1"/>
            <p:nvPr/>
          </p:nvSpPr>
          <p:spPr>
            <a:xfrm>
              <a:off x="6478360" y="4442670"/>
              <a:ext cx="1291772" cy="369332"/>
            </a:xfrm>
            <a:prstGeom prst="rect">
              <a:avLst/>
            </a:prstGeom>
            <a:noFill/>
          </p:spPr>
          <p:txBody>
            <a:bodyPr wrap="square" rtlCol="0">
              <a:spAutoFit/>
            </a:bodyPr>
            <a:lstStyle/>
            <a:p>
              <a:r>
                <a:rPr lang="zh-CN" altLang="en-US" dirty="0"/>
                <a:t>更新</a:t>
              </a:r>
              <a:r>
                <a:rPr lang="zh-CN" altLang="en-US" dirty="0" smtClean="0"/>
                <a:t>次数</a:t>
              </a:r>
              <a:endParaRPr lang="zh-CN" altLang="en-US" dirty="0"/>
            </a:p>
          </p:txBody>
        </p:sp>
        <p:grpSp>
          <p:nvGrpSpPr>
            <p:cNvPr id="47" name="组合 46"/>
            <p:cNvGrpSpPr/>
            <p:nvPr/>
          </p:nvGrpSpPr>
          <p:grpSpPr>
            <a:xfrm>
              <a:off x="4029622" y="4563686"/>
              <a:ext cx="2457903" cy="448392"/>
              <a:chOff x="4029622" y="4563686"/>
              <a:chExt cx="2457903" cy="448392"/>
            </a:xfrm>
          </p:grpSpPr>
          <p:cxnSp>
            <p:nvCxnSpPr>
              <p:cNvPr id="7" name="直接箭头连接符 6"/>
              <p:cNvCxnSpPr/>
              <p:nvPr/>
            </p:nvCxnSpPr>
            <p:spPr>
              <a:xfrm flipV="1">
                <a:off x="4029622" y="4627336"/>
                <a:ext cx="2457903" cy="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508860" y="4642746"/>
                <a:ext cx="654958" cy="369332"/>
              </a:xfrm>
              <a:prstGeom prst="rect">
                <a:avLst/>
              </a:prstGeom>
              <a:noFill/>
            </p:spPr>
            <p:txBody>
              <a:bodyPr wrap="square" rtlCol="0">
                <a:spAutoFit/>
              </a:bodyPr>
              <a:lstStyle/>
              <a:p>
                <a:r>
                  <a:rPr lang="zh-CN" altLang="en-US" dirty="0" smtClean="0"/>
                  <a:t>一次</a:t>
                </a:r>
                <a:endParaRPr lang="zh-CN" altLang="en-US" dirty="0"/>
              </a:p>
            </p:txBody>
          </p:sp>
          <p:sp>
            <p:nvSpPr>
              <p:cNvPr id="24" name="文本框 23"/>
              <p:cNvSpPr txBox="1"/>
              <p:nvPr/>
            </p:nvSpPr>
            <p:spPr>
              <a:xfrm>
                <a:off x="5431518" y="4640393"/>
                <a:ext cx="654958" cy="369332"/>
              </a:xfrm>
              <a:prstGeom prst="rect">
                <a:avLst/>
              </a:prstGeom>
              <a:noFill/>
            </p:spPr>
            <p:txBody>
              <a:bodyPr wrap="square" rtlCol="0">
                <a:spAutoFit/>
              </a:bodyPr>
              <a:lstStyle/>
              <a:p>
                <a:r>
                  <a:rPr lang="zh-CN" altLang="en-US" dirty="0"/>
                  <a:t>多</a:t>
                </a:r>
                <a:r>
                  <a:rPr lang="zh-CN" altLang="en-US" dirty="0" smtClean="0"/>
                  <a:t>次</a:t>
                </a:r>
                <a:endParaRPr lang="zh-CN" altLang="en-US" dirty="0"/>
              </a:p>
            </p:txBody>
          </p:sp>
          <p:cxnSp>
            <p:nvCxnSpPr>
              <p:cNvPr id="28" name="直接连接符 27"/>
              <p:cNvCxnSpPr/>
              <p:nvPr/>
            </p:nvCxnSpPr>
            <p:spPr>
              <a:xfrm flipV="1">
                <a:off x="5728061" y="4563686"/>
                <a:ext cx="0" cy="7000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45" name="组合 44"/>
          <p:cNvGrpSpPr/>
          <p:nvPr/>
        </p:nvGrpSpPr>
        <p:grpSpPr>
          <a:xfrm>
            <a:off x="1496438" y="4627336"/>
            <a:ext cx="2530370" cy="1560402"/>
            <a:chOff x="1496438" y="4627336"/>
            <a:chExt cx="2530370" cy="1560402"/>
          </a:xfrm>
        </p:grpSpPr>
        <p:cxnSp>
          <p:nvCxnSpPr>
            <p:cNvPr id="17" name="直接箭头连接符 16"/>
            <p:cNvCxnSpPr/>
            <p:nvPr/>
          </p:nvCxnSpPr>
          <p:spPr>
            <a:xfrm flipH="1">
              <a:off x="2525486" y="4627336"/>
              <a:ext cx="1501322" cy="1472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496438" y="5818406"/>
              <a:ext cx="1295400" cy="369332"/>
            </a:xfrm>
            <a:prstGeom prst="rect">
              <a:avLst/>
            </a:prstGeom>
            <a:noFill/>
          </p:spPr>
          <p:txBody>
            <a:bodyPr wrap="square" rtlCol="0">
              <a:spAutoFit/>
            </a:bodyPr>
            <a:lstStyle/>
            <a:p>
              <a:r>
                <a:rPr lang="zh-CN" altLang="en-US" dirty="0" smtClean="0"/>
                <a:t>更新顺序</a:t>
              </a:r>
              <a:endParaRPr lang="zh-CN" altLang="en-US" dirty="0"/>
            </a:p>
          </p:txBody>
        </p:sp>
        <p:sp>
          <p:nvSpPr>
            <p:cNvPr id="26" name="文本框 25"/>
            <p:cNvSpPr txBox="1"/>
            <p:nvPr/>
          </p:nvSpPr>
          <p:spPr>
            <a:xfrm>
              <a:off x="2962822" y="4825059"/>
              <a:ext cx="870856" cy="369332"/>
            </a:xfrm>
            <a:prstGeom prst="rect">
              <a:avLst/>
            </a:prstGeom>
            <a:noFill/>
          </p:spPr>
          <p:txBody>
            <a:bodyPr wrap="square" rtlCol="0">
              <a:spAutoFit/>
            </a:bodyPr>
            <a:lstStyle/>
            <a:p>
              <a:r>
                <a:rPr lang="zh-CN" altLang="en-US" dirty="0" smtClean="0"/>
                <a:t>无关</a:t>
              </a:r>
              <a:endParaRPr lang="zh-CN" altLang="en-US" dirty="0"/>
            </a:p>
          </p:txBody>
        </p:sp>
        <p:sp>
          <p:nvSpPr>
            <p:cNvPr id="27" name="文本框 26"/>
            <p:cNvSpPr txBox="1"/>
            <p:nvPr/>
          </p:nvSpPr>
          <p:spPr>
            <a:xfrm>
              <a:off x="2475324" y="5262636"/>
              <a:ext cx="870856" cy="369332"/>
            </a:xfrm>
            <a:prstGeom prst="rect">
              <a:avLst/>
            </a:prstGeom>
            <a:noFill/>
          </p:spPr>
          <p:txBody>
            <a:bodyPr wrap="square" rtlCol="0">
              <a:spAutoFit/>
            </a:bodyPr>
            <a:lstStyle/>
            <a:p>
              <a:r>
                <a:rPr lang="zh-CN" altLang="en-US" dirty="0" smtClean="0"/>
                <a:t>相关</a:t>
              </a:r>
              <a:endParaRPr lang="zh-CN" altLang="en-US" dirty="0"/>
            </a:p>
          </p:txBody>
        </p:sp>
        <p:cxnSp>
          <p:nvCxnSpPr>
            <p:cNvPr id="25" name="直接连接符 24"/>
            <p:cNvCxnSpPr>
              <a:stCxn id="26" idx="2"/>
              <a:endCxn id="26" idx="2"/>
            </p:cNvCxnSpPr>
            <p:nvPr/>
          </p:nvCxnSpPr>
          <p:spPr>
            <a:xfrm>
              <a:off x="3398250" y="519439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525156" y="5024965"/>
              <a:ext cx="0" cy="77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060336" y="5479439"/>
              <a:ext cx="0" cy="77631"/>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 name="直接箭头连接符 13"/>
          <p:cNvCxnSpPr/>
          <p:nvPr/>
        </p:nvCxnSpPr>
        <p:spPr>
          <a:xfrm flipH="1" flipV="1">
            <a:off x="3988707" y="2277901"/>
            <a:ext cx="6351" cy="2365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970925" y="1908569"/>
            <a:ext cx="1161143" cy="369332"/>
          </a:xfrm>
          <a:prstGeom prst="rect">
            <a:avLst/>
          </a:prstGeom>
          <a:noFill/>
        </p:spPr>
        <p:txBody>
          <a:bodyPr wrap="square" rtlCol="0">
            <a:spAutoFit/>
          </a:bodyPr>
          <a:lstStyle/>
          <a:p>
            <a:r>
              <a:rPr lang="zh-CN" altLang="en-US" dirty="0" smtClean="0"/>
              <a:t>更新范围</a:t>
            </a:r>
            <a:endParaRPr lang="zh-CN" altLang="en-US" dirty="0"/>
          </a:p>
        </p:txBody>
      </p:sp>
      <p:sp>
        <p:nvSpPr>
          <p:cNvPr id="20" name="文本框 19"/>
          <p:cNvSpPr txBox="1"/>
          <p:nvPr/>
        </p:nvSpPr>
        <p:spPr>
          <a:xfrm>
            <a:off x="3366409" y="3865869"/>
            <a:ext cx="669923" cy="369332"/>
          </a:xfrm>
          <a:prstGeom prst="rect">
            <a:avLst/>
          </a:prstGeom>
          <a:noFill/>
        </p:spPr>
        <p:txBody>
          <a:bodyPr wrap="square" rtlCol="0">
            <a:spAutoFit/>
          </a:bodyPr>
          <a:lstStyle/>
          <a:p>
            <a:r>
              <a:rPr lang="zh-CN" altLang="en-US" dirty="0" smtClean="0"/>
              <a:t>自身</a:t>
            </a:r>
            <a:endParaRPr lang="zh-CN" altLang="en-US" dirty="0"/>
          </a:p>
        </p:txBody>
      </p:sp>
      <p:sp>
        <p:nvSpPr>
          <p:cNvPr id="21" name="文本框 20"/>
          <p:cNvSpPr txBox="1"/>
          <p:nvPr/>
        </p:nvSpPr>
        <p:spPr>
          <a:xfrm>
            <a:off x="3140845" y="3316807"/>
            <a:ext cx="870856" cy="369332"/>
          </a:xfrm>
          <a:prstGeom prst="rect">
            <a:avLst/>
          </a:prstGeom>
          <a:noFill/>
        </p:spPr>
        <p:txBody>
          <a:bodyPr wrap="square" rtlCol="0">
            <a:spAutoFit/>
          </a:bodyPr>
          <a:lstStyle/>
          <a:p>
            <a:r>
              <a:rPr lang="zh-CN" altLang="en-US" dirty="0"/>
              <a:t>邻接点</a:t>
            </a:r>
          </a:p>
        </p:txBody>
      </p:sp>
      <p:sp>
        <p:nvSpPr>
          <p:cNvPr id="22" name="文本框 21"/>
          <p:cNvSpPr txBox="1"/>
          <p:nvPr/>
        </p:nvSpPr>
        <p:spPr>
          <a:xfrm>
            <a:off x="3140845" y="2833251"/>
            <a:ext cx="870856" cy="369332"/>
          </a:xfrm>
          <a:prstGeom prst="rect">
            <a:avLst/>
          </a:prstGeom>
          <a:noFill/>
        </p:spPr>
        <p:txBody>
          <a:bodyPr wrap="square" rtlCol="0">
            <a:spAutoFit/>
          </a:bodyPr>
          <a:lstStyle/>
          <a:p>
            <a:r>
              <a:rPr lang="zh-CN" altLang="en-US" dirty="0"/>
              <a:t>连通图</a:t>
            </a:r>
          </a:p>
        </p:txBody>
      </p:sp>
      <p:sp>
        <p:nvSpPr>
          <p:cNvPr id="31" name="文本框 30"/>
          <p:cNvSpPr txBox="1"/>
          <p:nvPr/>
        </p:nvSpPr>
        <p:spPr>
          <a:xfrm>
            <a:off x="3124202" y="2266196"/>
            <a:ext cx="870856" cy="369332"/>
          </a:xfrm>
          <a:prstGeom prst="rect">
            <a:avLst/>
          </a:prstGeom>
          <a:noFill/>
        </p:spPr>
        <p:txBody>
          <a:bodyPr wrap="square" rtlCol="0">
            <a:spAutoFit/>
          </a:bodyPr>
          <a:lstStyle/>
          <a:p>
            <a:r>
              <a:rPr lang="zh-CN" altLang="en-US" dirty="0"/>
              <a:t>整个</a:t>
            </a:r>
            <a:r>
              <a:rPr lang="zh-CN" altLang="en-US" dirty="0" smtClean="0"/>
              <a:t>图</a:t>
            </a:r>
            <a:endParaRPr lang="zh-CN" altLang="en-US" dirty="0"/>
          </a:p>
        </p:txBody>
      </p:sp>
      <p:cxnSp>
        <p:nvCxnSpPr>
          <p:cNvPr id="16" name="直接连接符 15"/>
          <p:cNvCxnSpPr/>
          <p:nvPr/>
        </p:nvCxnSpPr>
        <p:spPr>
          <a:xfrm flipV="1">
            <a:off x="4833164" y="4550986"/>
            <a:ext cx="0" cy="7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988706" y="4022993"/>
            <a:ext cx="75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988706" y="3476972"/>
            <a:ext cx="75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988706" y="2994372"/>
            <a:ext cx="75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3982811" y="2450862"/>
            <a:ext cx="75294" cy="0"/>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3748520" y="5005490"/>
            <a:ext cx="1916340" cy="369332"/>
          </a:xfrm>
          <a:prstGeom prst="rect">
            <a:avLst/>
          </a:prstGeom>
          <a:noFill/>
        </p:spPr>
        <p:txBody>
          <a:bodyPr wrap="square" rtlCol="0">
            <a:spAutoFit/>
          </a:bodyPr>
          <a:lstStyle/>
          <a:p>
            <a:r>
              <a:rPr lang="zh-CN" altLang="en-US" dirty="0" smtClean="0"/>
              <a:t>独立状态更新</a:t>
            </a:r>
            <a:endParaRPr lang="zh-CN" altLang="en-US" dirty="0"/>
          </a:p>
        </p:txBody>
      </p:sp>
      <p:sp>
        <p:nvSpPr>
          <p:cNvPr id="58" name="文本框 57"/>
          <p:cNvSpPr txBox="1"/>
          <p:nvPr/>
        </p:nvSpPr>
        <p:spPr>
          <a:xfrm>
            <a:off x="4192195" y="3542987"/>
            <a:ext cx="1647825" cy="369332"/>
          </a:xfrm>
          <a:prstGeom prst="rect">
            <a:avLst/>
          </a:prstGeom>
          <a:noFill/>
        </p:spPr>
        <p:txBody>
          <a:bodyPr wrap="square" rtlCol="0">
            <a:spAutoFit/>
          </a:bodyPr>
          <a:lstStyle/>
          <a:p>
            <a:r>
              <a:rPr lang="zh-CN" altLang="en-US" dirty="0" smtClean="0"/>
              <a:t>关联状态更新</a:t>
            </a:r>
            <a:endParaRPr lang="zh-CN" altLang="en-US" dirty="0"/>
          </a:p>
        </p:txBody>
      </p:sp>
      <p:cxnSp>
        <p:nvCxnSpPr>
          <p:cNvPr id="60" name="直接连接符 59"/>
          <p:cNvCxnSpPr/>
          <p:nvPr/>
        </p:nvCxnSpPr>
        <p:spPr>
          <a:xfrm flipH="1">
            <a:off x="3168653" y="4017516"/>
            <a:ext cx="823229" cy="81389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4000708" y="4017516"/>
            <a:ext cx="2841738" cy="358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03038008"/>
      </p:ext>
    </p:extLst>
  </p:cSld>
  <p:clrMapOvr>
    <a:masterClrMapping/>
  </p:clrMapOvr>
  <mc:AlternateContent xmlns:mc="http://schemas.openxmlformats.org/markup-compatibility/2006" xmlns:p14="http://schemas.microsoft.com/office/powerpoint/2010/main">
    <mc:Choice Requires="p14">
      <p:transition spd="slow" p14:dur="2000" advTm="82024"/>
    </mc:Choice>
    <mc:Fallback xmlns="">
      <p:transition spd="slow" advTm="820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fade">
                                      <p:cBhvr>
                                        <p:cTn id="15" dur="500"/>
                                        <p:tgtEl>
                                          <p:spTgt spid="62"/>
                                        </p:tgtEl>
                                      </p:cBhvr>
                                    </p:animEffect>
                                  </p:childTnLst>
                                </p:cTn>
                              </p:par>
                              <p:par>
                                <p:cTn id="16" presetID="10" presetClass="entr" presetSubtype="0" fill="hold" nodeType="with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fade">
                                      <p:cBhvr>
                                        <p:cTn id="21" dur="500"/>
                                        <p:tgtEl>
                                          <p:spTgt spid="5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fade">
                                      <p:cBhvr>
                                        <p:cTn id="24"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57" grpId="0" animBg="1"/>
      <p:bldP spid="56" grpId="0"/>
      <p:bldP spid="5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smtClean="0"/>
              <a:t>模型</a:t>
            </a:r>
            <a:r>
              <a:rPr lang="zh-CN" altLang="en-US" sz="2100" dirty="0"/>
              <a:t>设计</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1353143" y="1533205"/>
            <a:ext cx="595708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独立状态的存储和更新：分布式存储</a:t>
            </a:r>
            <a:r>
              <a:rPr lang="en-US" altLang="zh-CN" sz="2100" kern="100" dirty="0">
                <a:latin typeface="Calibri" panose="020F0502020204030204" pitchFamily="34" charset="0"/>
                <a:cs typeface="Times New Roman" panose="02020603050405020304" pitchFamily="18" charset="0"/>
              </a:rPr>
              <a:t>&amp;</a:t>
            </a:r>
            <a:r>
              <a:rPr lang="zh-CN" altLang="en-US" sz="2100" kern="100" dirty="0">
                <a:latin typeface="Calibri" panose="020F0502020204030204" pitchFamily="34" charset="0"/>
                <a:cs typeface="Times New Roman" panose="02020603050405020304" pitchFamily="18" charset="0"/>
              </a:rPr>
              <a:t>并发更新</a:t>
            </a:r>
            <a:endParaRPr lang="en-US" altLang="zh-CN" sz="2100" kern="100" dirty="0">
              <a:latin typeface="Calibri" panose="020F0502020204030204" pitchFamily="34" charset="0"/>
              <a:cs typeface="Times New Roman" panose="02020603050405020304" pitchFamily="18" charset="0"/>
            </a:endParaRPr>
          </a:p>
        </p:txBody>
      </p:sp>
      <p:sp>
        <p:nvSpPr>
          <p:cNvPr id="14" name="文本框 13"/>
          <p:cNvSpPr txBox="1"/>
          <p:nvPr/>
        </p:nvSpPr>
        <p:spPr>
          <a:xfrm>
            <a:off x="758536" y="2404137"/>
            <a:ext cx="2992583" cy="715581"/>
          </a:xfrm>
          <a:prstGeom prst="rect">
            <a:avLst/>
          </a:prstGeom>
          <a:noFill/>
        </p:spPr>
        <p:txBody>
          <a:bodyPr wrap="square" rtlCol="0">
            <a:spAutoFit/>
          </a:bodyPr>
          <a:lstStyle/>
          <a:p>
            <a:r>
              <a:rPr lang="zh-CN" altLang="en-US" sz="1350" dirty="0"/>
              <a:t>独立状态因为因子之间不会相互干扰，所以可以独立</a:t>
            </a:r>
            <a:r>
              <a:rPr lang="zh-CN" altLang="en-US" sz="1350" b="1" dirty="0"/>
              <a:t>分布式存储</a:t>
            </a:r>
            <a:r>
              <a:rPr lang="zh-CN" altLang="en-US" sz="1350" dirty="0"/>
              <a:t>在多机节点上，并且可以进行</a:t>
            </a:r>
            <a:r>
              <a:rPr lang="zh-CN" altLang="en-US" sz="1350" b="1" dirty="0"/>
              <a:t>并发更新</a:t>
            </a:r>
          </a:p>
        </p:txBody>
      </p:sp>
      <p:pic>
        <p:nvPicPr>
          <p:cNvPr id="4" name="图片 3"/>
          <p:cNvPicPr>
            <a:picLocks noChangeAspect="1"/>
          </p:cNvPicPr>
          <p:nvPr/>
        </p:nvPicPr>
        <p:blipFill>
          <a:blip r:embed="rId2"/>
          <a:stretch>
            <a:fillRect/>
          </a:stretch>
        </p:blipFill>
        <p:spPr>
          <a:xfrm>
            <a:off x="1001603" y="1993240"/>
            <a:ext cx="6660159" cy="4271164"/>
          </a:xfrm>
          <a:prstGeom prst="rect">
            <a:avLst/>
          </a:prstGeom>
        </p:spPr>
      </p:pic>
    </p:spTree>
    <p:extLst>
      <p:ext uri="{BB962C8B-B14F-4D97-AF65-F5344CB8AC3E}">
        <p14:creationId xmlns:p14="http://schemas.microsoft.com/office/powerpoint/2010/main" val="3141845770"/>
      </p:ext>
    </p:extLst>
  </p:cSld>
  <p:clrMapOvr>
    <a:masterClrMapping/>
  </p:clrMapOvr>
  <mc:AlternateContent xmlns:mc="http://schemas.openxmlformats.org/markup-compatibility/2006" xmlns:p14="http://schemas.microsoft.com/office/powerpoint/2010/main">
    <mc:Choice Requires="p14">
      <p:transition spd="slow" p14:dur="2000" advTm="12310"/>
    </mc:Choice>
    <mc:Fallback xmlns="">
      <p:transition spd="slow" advTm="1231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smtClean="0"/>
              <a:t>模型</a:t>
            </a:r>
            <a:r>
              <a:rPr lang="zh-CN" altLang="en-US" sz="2100" dirty="0"/>
              <a:t>设计</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791838" y="1533205"/>
            <a:ext cx="307969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endParaRPr lang="en-US" altLang="zh-CN" sz="2100" kern="100" dirty="0">
              <a:latin typeface="Calibri" panose="020F0502020204030204" pitchFamily="34" charset="0"/>
              <a:cs typeface="Times New Roman" panose="02020603050405020304" pitchFamily="18" charset="0"/>
            </a:endParaRPr>
          </a:p>
        </p:txBody>
      </p:sp>
      <p:sp>
        <p:nvSpPr>
          <p:cNvPr id="6" name="圆角矩形标注 5"/>
          <p:cNvSpPr/>
          <p:nvPr/>
        </p:nvSpPr>
        <p:spPr>
          <a:xfrm>
            <a:off x="1839191" y="2587226"/>
            <a:ext cx="1808018" cy="820882"/>
          </a:xfrm>
          <a:prstGeom prst="wedgeRoundRectCallout">
            <a:avLst>
              <a:gd name="adj1" fmla="val 52156"/>
              <a:gd name="adj2" fmla="val 8014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sz="1350" dirty="0"/>
              <a:t>a</a:t>
            </a:r>
            <a:r>
              <a:rPr lang="zh-CN" altLang="en-US" sz="1350" dirty="0"/>
              <a:t>节点的更新将会影响</a:t>
            </a:r>
            <a:r>
              <a:rPr lang="en-US" altLang="zh-CN" sz="1350" dirty="0"/>
              <a:t>b</a:t>
            </a:r>
            <a:r>
              <a:rPr lang="zh-CN" altLang="en-US" sz="1350" dirty="0"/>
              <a:t>节点的更新</a:t>
            </a:r>
          </a:p>
        </p:txBody>
      </p:sp>
      <p:sp>
        <p:nvSpPr>
          <p:cNvPr id="11" name="圆角矩形标注 10"/>
          <p:cNvSpPr/>
          <p:nvPr/>
        </p:nvSpPr>
        <p:spPr>
          <a:xfrm>
            <a:off x="5549230" y="2587226"/>
            <a:ext cx="1808018" cy="820882"/>
          </a:xfrm>
          <a:prstGeom prst="wedgeRoundRectCallout">
            <a:avLst>
              <a:gd name="adj1" fmla="val -51292"/>
              <a:gd name="adj2" fmla="val 8394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sz="1350" dirty="0"/>
              <a:t>e</a:t>
            </a:r>
            <a:r>
              <a:rPr lang="zh-CN" altLang="en-US" sz="1350" dirty="0"/>
              <a:t>节点的更新也将影响</a:t>
            </a:r>
            <a:r>
              <a:rPr lang="en-US" altLang="zh-CN" sz="1350" dirty="0"/>
              <a:t>b</a:t>
            </a:r>
            <a:r>
              <a:rPr lang="zh-CN" altLang="en-US" sz="1350" dirty="0"/>
              <a:t>节点的更新</a:t>
            </a:r>
          </a:p>
        </p:txBody>
      </p:sp>
      <p:sp>
        <p:nvSpPr>
          <p:cNvPr id="12" name="圆角矩形标注 11"/>
          <p:cNvSpPr/>
          <p:nvPr/>
        </p:nvSpPr>
        <p:spPr>
          <a:xfrm>
            <a:off x="3868751" y="2271451"/>
            <a:ext cx="1438650" cy="562993"/>
          </a:xfrm>
          <a:prstGeom prst="wedgeRoundRectCallout">
            <a:avLst>
              <a:gd name="adj1" fmla="val -1867"/>
              <a:gd name="adj2" fmla="val 4976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sz="1350" dirty="0"/>
              <a:t>b</a:t>
            </a:r>
            <a:r>
              <a:rPr lang="zh-CN" altLang="en-US" sz="1350" dirty="0"/>
              <a:t>节点将如何进行更新呢？</a:t>
            </a:r>
          </a:p>
        </p:txBody>
      </p:sp>
      <p:pic>
        <p:nvPicPr>
          <p:cNvPr id="4" name="图片 3"/>
          <p:cNvPicPr>
            <a:picLocks noChangeAspect="1"/>
          </p:cNvPicPr>
          <p:nvPr/>
        </p:nvPicPr>
        <p:blipFill>
          <a:blip r:embed="rId2"/>
          <a:stretch>
            <a:fillRect/>
          </a:stretch>
        </p:blipFill>
        <p:spPr>
          <a:xfrm>
            <a:off x="2972017" y="2847144"/>
            <a:ext cx="3348291" cy="3034125"/>
          </a:xfrm>
          <a:prstGeom prst="rect">
            <a:avLst/>
          </a:prstGeom>
        </p:spPr>
      </p:pic>
    </p:spTree>
    <p:extLst>
      <p:ext uri="{BB962C8B-B14F-4D97-AF65-F5344CB8AC3E}">
        <p14:creationId xmlns:p14="http://schemas.microsoft.com/office/powerpoint/2010/main" val="171820262"/>
      </p:ext>
    </p:extLst>
  </p:cSld>
  <p:clrMapOvr>
    <a:masterClrMapping/>
  </p:clrMapOvr>
  <mc:AlternateContent xmlns:mc="http://schemas.openxmlformats.org/markup-compatibility/2006">
    <mc:Choice xmlns:p14="http://schemas.microsoft.com/office/powerpoint/2010/main" Requires="p14">
      <p:transition spd="slow" p14:dur="2000" advTm="14871"/>
    </mc:Choice>
    <mc:Fallback>
      <p:transition spd="slow" advTm="14871"/>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smtClean="0"/>
              <a:t>模型</a:t>
            </a:r>
            <a:r>
              <a:rPr lang="zh-CN" altLang="en-US" sz="2100" dirty="0"/>
              <a:t>设计</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118575" y="1533205"/>
            <a:ext cx="4426213"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关联状态的存储和更新：串行更新</a:t>
            </a:r>
            <a:endParaRPr lang="en-US" altLang="zh-CN" sz="2100" kern="100" dirty="0">
              <a:latin typeface="Calibri" panose="020F0502020204030204" pitchFamily="34" charset="0"/>
              <a:cs typeface="Times New Roman" panose="02020603050405020304" pitchFamily="18" charset="0"/>
            </a:endParaRPr>
          </a:p>
        </p:txBody>
      </p:sp>
      <p:sp>
        <p:nvSpPr>
          <p:cNvPr id="15" name="文本框 14"/>
          <p:cNvSpPr txBox="1"/>
          <p:nvPr/>
        </p:nvSpPr>
        <p:spPr>
          <a:xfrm>
            <a:off x="1423555" y="2166505"/>
            <a:ext cx="2743200" cy="507831"/>
          </a:xfrm>
          <a:prstGeom prst="rect">
            <a:avLst/>
          </a:prstGeom>
          <a:noFill/>
        </p:spPr>
        <p:txBody>
          <a:bodyPr wrap="square" rtlCol="0">
            <a:spAutoFit/>
          </a:bodyPr>
          <a:lstStyle/>
          <a:p>
            <a:r>
              <a:rPr lang="en-US" altLang="zh-CN" sz="1350" dirty="0"/>
              <a:t>a</a:t>
            </a:r>
            <a:r>
              <a:rPr lang="zh-CN" altLang="en-US" sz="1350" dirty="0"/>
              <a:t>节点先对其影响的节点进行更新，在此更新阶段，其他节点不更新</a:t>
            </a:r>
          </a:p>
        </p:txBody>
      </p:sp>
      <p:sp>
        <p:nvSpPr>
          <p:cNvPr id="16" name="文本框 15"/>
          <p:cNvSpPr txBox="1"/>
          <p:nvPr/>
        </p:nvSpPr>
        <p:spPr>
          <a:xfrm>
            <a:off x="5340926" y="2166505"/>
            <a:ext cx="2743200" cy="507831"/>
          </a:xfrm>
          <a:prstGeom prst="rect">
            <a:avLst/>
          </a:prstGeom>
          <a:noFill/>
        </p:spPr>
        <p:txBody>
          <a:bodyPr wrap="square" rtlCol="0">
            <a:spAutoFit/>
          </a:bodyPr>
          <a:lstStyle/>
          <a:p>
            <a:r>
              <a:rPr lang="en-US" altLang="zh-CN" sz="1350" dirty="0"/>
              <a:t>a</a:t>
            </a:r>
            <a:r>
              <a:rPr lang="zh-CN" altLang="en-US" sz="1350" dirty="0"/>
              <a:t>节点更新完毕之后，</a:t>
            </a:r>
            <a:r>
              <a:rPr lang="en-US" altLang="zh-CN" sz="1350" dirty="0"/>
              <a:t>e</a:t>
            </a:r>
            <a:r>
              <a:rPr lang="zh-CN" altLang="en-US" sz="1350" dirty="0"/>
              <a:t>节点再对其影响的节点进行更新</a:t>
            </a:r>
          </a:p>
        </p:txBody>
      </p:sp>
      <p:sp>
        <p:nvSpPr>
          <p:cNvPr id="17" name="右箭头 16"/>
          <p:cNvSpPr/>
          <p:nvPr/>
        </p:nvSpPr>
        <p:spPr>
          <a:xfrm>
            <a:off x="4331681" y="2249632"/>
            <a:ext cx="759865" cy="301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4" name="图片 3"/>
          <p:cNvPicPr>
            <a:picLocks noChangeAspect="1"/>
          </p:cNvPicPr>
          <p:nvPr/>
        </p:nvPicPr>
        <p:blipFill>
          <a:blip r:embed="rId2"/>
          <a:stretch>
            <a:fillRect/>
          </a:stretch>
        </p:blipFill>
        <p:spPr>
          <a:xfrm>
            <a:off x="1197951" y="2714786"/>
            <a:ext cx="3194407" cy="3034125"/>
          </a:xfrm>
          <a:prstGeom prst="rect">
            <a:avLst/>
          </a:prstGeom>
        </p:spPr>
      </p:pic>
      <p:pic>
        <p:nvPicPr>
          <p:cNvPr id="5" name="图片 4"/>
          <p:cNvPicPr>
            <a:picLocks noChangeAspect="1"/>
          </p:cNvPicPr>
          <p:nvPr/>
        </p:nvPicPr>
        <p:blipFill>
          <a:blip r:embed="rId3"/>
          <a:stretch>
            <a:fillRect/>
          </a:stretch>
        </p:blipFill>
        <p:spPr>
          <a:xfrm>
            <a:off x="5091546" y="2674336"/>
            <a:ext cx="3194407" cy="3034125"/>
          </a:xfrm>
          <a:prstGeom prst="rect">
            <a:avLst/>
          </a:prstGeom>
        </p:spPr>
      </p:pic>
    </p:spTree>
    <p:extLst>
      <p:ext uri="{BB962C8B-B14F-4D97-AF65-F5344CB8AC3E}">
        <p14:creationId xmlns:p14="http://schemas.microsoft.com/office/powerpoint/2010/main" val="2654290422"/>
      </p:ext>
    </p:extLst>
  </p:cSld>
  <p:clrMapOvr>
    <a:masterClrMapping/>
  </p:clrMapOvr>
  <mc:AlternateContent xmlns:mc="http://schemas.openxmlformats.org/markup-compatibility/2006" xmlns:p14="http://schemas.microsoft.com/office/powerpoint/2010/main">
    <mc:Choice Requires="p14">
      <p:transition spd="slow" p14:dur="2000" advTm="23684"/>
    </mc:Choice>
    <mc:Fallback xmlns="">
      <p:transition spd="slow" advTm="23684"/>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smtClean="0"/>
              <a:t>模型</a:t>
            </a:r>
            <a:r>
              <a:rPr lang="zh-CN" altLang="en-US" sz="2100" dirty="0"/>
              <a:t>设计</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1849271" y="1533205"/>
            <a:ext cx="4964821"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关联状态的存储和更新：分区并行更新</a:t>
            </a:r>
            <a:endParaRPr lang="en-US" altLang="zh-CN" sz="2100" kern="100" dirty="0">
              <a:latin typeface="Calibri" panose="020F0502020204030204" pitchFamily="34"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3943350" y="2136627"/>
            <a:ext cx="4235985" cy="3569074"/>
          </a:xfrm>
          <a:prstGeom prst="rect">
            <a:avLst/>
          </a:prstGeom>
        </p:spPr>
      </p:pic>
      <p:sp>
        <p:nvSpPr>
          <p:cNvPr id="8" name="文本框 7"/>
          <p:cNvSpPr txBox="1"/>
          <p:nvPr/>
        </p:nvSpPr>
        <p:spPr>
          <a:xfrm>
            <a:off x="488372" y="2909467"/>
            <a:ext cx="3034146" cy="1338828"/>
          </a:xfrm>
          <a:prstGeom prst="rect">
            <a:avLst/>
          </a:prstGeom>
          <a:noFill/>
        </p:spPr>
        <p:txBody>
          <a:bodyPr wrap="square" rtlCol="0">
            <a:spAutoFit/>
          </a:bodyPr>
          <a:lstStyle/>
          <a:p>
            <a:pPr marL="257175" indent="-257175">
              <a:buAutoNum type="arabicPeriod"/>
            </a:pPr>
            <a:r>
              <a:rPr lang="zh-CN" altLang="en-US" sz="1350" dirty="0"/>
              <a:t>将原来的图划分成若干个子图，这些子图之间联系是松散的，子图内部联系是紧密的。</a:t>
            </a:r>
            <a:endParaRPr lang="en-US" altLang="zh-CN" sz="1350" dirty="0"/>
          </a:p>
          <a:p>
            <a:pPr marL="257175" indent="-257175">
              <a:buAutoNum type="arabicPeriod"/>
            </a:pPr>
            <a:endParaRPr lang="en-US" altLang="zh-CN" sz="1350" dirty="0"/>
          </a:p>
          <a:p>
            <a:pPr marL="257175" indent="-257175">
              <a:buAutoNum type="arabicPeriod"/>
            </a:pPr>
            <a:r>
              <a:rPr lang="zh-CN" altLang="en-US" sz="1350" dirty="0"/>
              <a:t>子图之间的更新是并行的，子图内部之间的更新是串行的。</a:t>
            </a:r>
          </a:p>
        </p:txBody>
      </p:sp>
    </p:spTree>
    <p:extLst>
      <p:ext uri="{BB962C8B-B14F-4D97-AF65-F5344CB8AC3E}">
        <p14:creationId xmlns:p14="http://schemas.microsoft.com/office/powerpoint/2010/main" val="4257933997"/>
      </p:ext>
    </p:extLst>
  </p:cSld>
  <p:clrMapOvr>
    <a:masterClrMapping/>
  </p:clrMapOvr>
  <mc:AlternateContent xmlns:mc="http://schemas.openxmlformats.org/markup-compatibility/2006" xmlns:p14="http://schemas.microsoft.com/office/powerpoint/2010/main">
    <mc:Choice Requires="p14">
      <p:transition spd="slow" p14:dur="2000" advTm="48900"/>
    </mc:Choice>
    <mc:Fallback xmlns="">
      <p:transition spd="slow" advTm="4890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smtClean="0"/>
              <a:t>模型</a:t>
            </a:r>
            <a:r>
              <a:rPr lang="zh-CN" altLang="en-US" sz="2100" dirty="0"/>
              <a:t>设计</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1579967" y="1533205"/>
            <a:ext cx="5503431"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r>
              <a:rPr lang="zh-CN" altLang="en-US" sz="2100" kern="100" dirty="0" smtClean="0">
                <a:latin typeface="Calibri" panose="020F0502020204030204" pitchFamily="34" charset="0"/>
                <a:cs typeface="Times New Roman" panose="02020603050405020304" pitchFamily="18" charset="0"/>
              </a:rPr>
              <a:t>：基于细粒度锁更新</a:t>
            </a:r>
            <a:endParaRPr lang="en-US" altLang="zh-CN" sz="2100" kern="100" dirty="0">
              <a:latin typeface="Calibri" panose="020F0502020204030204" pitchFamily="34" charset="0"/>
              <a:cs typeface="Times New Roman" panose="02020603050405020304" pitchFamily="18" charset="0"/>
            </a:endParaRPr>
          </a:p>
        </p:txBody>
      </p:sp>
      <p:sp>
        <p:nvSpPr>
          <p:cNvPr id="4" name="圆柱形 3"/>
          <p:cNvSpPr/>
          <p:nvPr/>
        </p:nvSpPr>
        <p:spPr>
          <a:xfrm>
            <a:off x="601097" y="4299006"/>
            <a:ext cx="7485202" cy="170545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783680" y="2383596"/>
            <a:ext cx="1354666"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计算节点</a:t>
            </a:r>
            <a:endParaRPr lang="zh-CN" altLang="en-US" dirty="0"/>
          </a:p>
        </p:txBody>
      </p:sp>
      <p:grpSp>
        <p:nvGrpSpPr>
          <p:cNvPr id="11" name="组合 10"/>
          <p:cNvGrpSpPr/>
          <p:nvPr/>
        </p:nvGrpSpPr>
        <p:grpSpPr>
          <a:xfrm>
            <a:off x="2698357" y="4499786"/>
            <a:ext cx="3431510" cy="1385341"/>
            <a:chOff x="2998682" y="1555750"/>
            <a:chExt cx="6018318" cy="2667000"/>
          </a:xfrm>
        </p:grpSpPr>
        <p:sp>
          <p:nvSpPr>
            <p:cNvPr id="12" name="流程图: 联系 3"/>
            <p:cNvSpPr/>
            <p:nvPr/>
          </p:nvSpPr>
          <p:spPr>
            <a:xfrm>
              <a:off x="2998682" y="1613666"/>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0</a:t>
              </a:r>
              <a:endParaRPr lang="zh-CN" altLang="en-US" dirty="0"/>
            </a:p>
          </p:txBody>
        </p:sp>
        <p:sp>
          <p:nvSpPr>
            <p:cNvPr id="13" name="流程图: 联系 4"/>
            <p:cNvSpPr/>
            <p:nvPr/>
          </p:nvSpPr>
          <p:spPr>
            <a:xfrm>
              <a:off x="3770352" y="2392030"/>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2</a:t>
              </a:r>
              <a:endParaRPr lang="zh-CN" altLang="en-US" dirty="0">
                <a:solidFill>
                  <a:schemeClr val="dk1"/>
                </a:solidFill>
              </a:endParaRPr>
            </a:p>
          </p:txBody>
        </p:sp>
        <p:sp>
          <p:nvSpPr>
            <p:cNvPr id="14" name="流程图: 联系 5"/>
            <p:cNvSpPr/>
            <p:nvPr/>
          </p:nvSpPr>
          <p:spPr>
            <a:xfrm>
              <a:off x="2998682" y="3144779"/>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0</a:t>
              </a:r>
              <a:endParaRPr lang="zh-CN" altLang="en-US" dirty="0">
                <a:solidFill>
                  <a:schemeClr val="dk1"/>
                </a:solidFill>
              </a:endParaRPr>
            </a:p>
          </p:txBody>
        </p:sp>
        <p:sp>
          <p:nvSpPr>
            <p:cNvPr id="15" name="流程图: 联系 6"/>
            <p:cNvSpPr/>
            <p:nvPr/>
          </p:nvSpPr>
          <p:spPr>
            <a:xfrm>
              <a:off x="3971575" y="3528381"/>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2</a:t>
              </a:r>
              <a:endParaRPr lang="zh-CN" altLang="en-US" dirty="0">
                <a:solidFill>
                  <a:schemeClr val="dk1"/>
                </a:solidFill>
              </a:endParaRPr>
            </a:p>
          </p:txBody>
        </p:sp>
        <p:sp>
          <p:nvSpPr>
            <p:cNvPr id="16" name="流程图: 联系 7"/>
            <p:cNvSpPr/>
            <p:nvPr/>
          </p:nvSpPr>
          <p:spPr>
            <a:xfrm>
              <a:off x="4920984" y="2387547"/>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3</a:t>
              </a:r>
              <a:endParaRPr lang="zh-CN" altLang="en-US" dirty="0">
                <a:solidFill>
                  <a:schemeClr val="dk1"/>
                </a:solidFill>
              </a:endParaRPr>
            </a:p>
          </p:txBody>
        </p:sp>
        <p:sp>
          <p:nvSpPr>
            <p:cNvPr id="17" name="流程图: 联系 8"/>
            <p:cNvSpPr/>
            <p:nvPr/>
          </p:nvSpPr>
          <p:spPr>
            <a:xfrm>
              <a:off x="4339500" y="1555750"/>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1</a:t>
              </a:r>
              <a:endParaRPr lang="zh-CN" altLang="en-US" dirty="0">
                <a:solidFill>
                  <a:schemeClr val="dk1"/>
                </a:solidFill>
              </a:endParaRPr>
            </a:p>
          </p:txBody>
        </p:sp>
        <p:sp>
          <p:nvSpPr>
            <p:cNvPr id="18" name="流程图: 联系 9"/>
            <p:cNvSpPr/>
            <p:nvPr/>
          </p:nvSpPr>
          <p:spPr>
            <a:xfrm>
              <a:off x="5808602" y="3509101"/>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0</a:t>
              </a:r>
              <a:endParaRPr lang="zh-CN" altLang="en-US" dirty="0">
                <a:solidFill>
                  <a:schemeClr val="dk1"/>
                </a:solidFill>
              </a:endParaRPr>
            </a:p>
          </p:txBody>
        </p:sp>
        <p:sp>
          <p:nvSpPr>
            <p:cNvPr id="19" name="流程图: 联系 10"/>
            <p:cNvSpPr/>
            <p:nvPr/>
          </p:nvSpPr>
          <p:spPr>
            <a:xfrm>
              <a:off x="6105513" y="2515375"/>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1</a:t>
              </a:r>
              <a:endParaRPr lang="zh-CN" altLang="en-US" dirty="0">
                <a:solidFill>
                  <a:schemeClr val="dk1"/>
                </a:solidFill>
              </a:endParaRPr>
            </a:p>
          </p:txBody>
        </p:sp>
        <p:cxnSp>
          <p:nvCxnSpPr>
            <p:cNvPr id="20" name="直接连接符 19"/>
            <p:cNvCxnSpPr>
              <a:stCxn id="17" idx="2"/>
              <a:endCxn id="12" idx="6"/>
            </p:cNvCxnSpPr>
            <p:nvPr/>
          </p:nvCxnSpPr>
          <p:spPr>
            <a:xfrm flipH="1">
              <a:off x="3567830" y="1839443"/>
              <a:ext cx="792000" cy="72000"/>
            </a:xfrm>
            <a:prstGeom prst="line">
              <a:avLst/>
            </a:prstGeom>
          </p:spPr>
          <p:style>
            <a:lnRef idx="2">
              <a:schemeClr val="dk1"/>
            </a:lnRef>
            <a:fillRef idx="1">
              <a:schemeClr val="lt1"/>
            </a:fillRef>
            <a:effectRef idx="0">
              <a:schemeClr val="dk1"/>
            </a:effectRef>
            <a:fontRef idx="minor">
              <a:schemeClr val="dk1"/>
            </a:fontRef>
          </p:style>
        </p:cxnSp>
        <p:cxnSp>
          <p:nvCxnSpPr>
            <p:cNvPr id="21" name="直接连接符 20"/>
            <p:cNvCxnSpPr>
              <a:stCxn id="14" idx="5"/>
              <a:endCxn id="15" idx="2"/>
            </p:cNvCxnSpPr>
            <p:nvPr/>
          </p:nvCxnSpPr>
          <p:spPr>
            <a:xfrm>
              <a:off x="3484480" y="3629072"/>
              <a:ext cx="487095" cy="183002"/>
            </a:xfrm>
            <a:prstGeom prst="line">
              <a:avLst/>
            </a:prstGeom>
          </p:spPr>
          <p:style>
            <a:lnRef idx="2">
              <a:schemeClr val="dk1"/>
            </a:lnRef>
            <a:fillRef idx="1">
              <a:schemeClr val="lt1"/>
            </a:fillRef>
            <a:effectRef idx="0">
              <a:schemeClr val="dk1"/>
            </a:effectRef>
            <a:fontRef idx="minor">
              <a:schemeClr val="dk1"/>
            </a:fontRef>
          </p:style>
        </p:cxnSp>
        <p:cxnSp>
          <p:nvCxnSpPr>
            <p:cNvPr id="22" name="直接连接符 21"/>
            <p:cNvCxnSpPr>
              <a:stCxn id="13" idx="7"/>
              <a:endCxn id="17" idx="3"/>
            </p:cNvCxnSpPr>
            <p:nvPr/>
          </p:nvCxnSpPr>
          <p:spPr>
            <a:xfrm flipV="1">
              <a:off x="4256149" y="2040043"/>
              <a:ext cx="166701" cy="435079"/>
            </a:xfrm>
            <a:prstGeom prst="line">
              <a:avLst/>
            </a:prstGeom>
          </p:spPr>
          <p:style>
            <a:lnRef idx="2">
              <a:schemeClr val="dk1"/>
            </a:lnRef>
            <a:fillRef idx="1">
              <a:schemeClr val="lt1"/>
            </a:fillRef>
            <a:effectRef idx="0">
              <a:schemeClr val="dk1"/>
            </a:effectRef>
            <a:fontRef idx="minor">
              <a:schemeClr val="dk1"/>
            </a:fontRef>
          </p:style>
        </p:cxnSp>
        <p:cxnSp>
          <p:nvCxnSpPr>
            <p:cNvPr id="23" name="直接连接符 22"/>
            <p:cNvCxnSpPr>
              <a:stCxn id="16" idx="6"/>
              <a:endCxn id="19" idx="2"/>
            </p:cNvCxnSpPr>
            <p:nvPr/>
          </p:nvCxnSpPr>
          <p:spPr>
            <a:xfrm>
              <a:off x="5490132" y="2671240"/>
              <a:ext cx="615380" cy="127828"/>
            </a:xfrm>
            <a:prstGeom prst="line">
              <a:avLst/>
            </a:prstGeom>
          </p:spPr>
          <p:style>
            <a:lnRef idx="2">
              <a:schemeClr val="dk1"/>
            </a:lnRef>
            <a:fillRef idx="1">
              <a:schemeClr val="lt1"/>
            </a:fillRef>
            <a:effectRef idx="0">
              <a:schemeClr val="dk1"/>
            </a:effectRef>
            <a:fontRef idx="minor">
              <a:schemeClr val="dk1"/>
            </a:fontRef>
          </p:style>
        </p:cxnSp>
        <p:cxnSp>
          <p:nvCxnSpPr>
            <p:cNvPr id="24" name="直接连接符 23"/>
            <p:cNvCxnSpPr>
              <a:stCxn id="16" idx="5"/>
              <a:endCxn id="18" idx="1"/>
            </p:cNvCxnSpPr>
            <p:nvPr/>
          </p:nvCxnSpPr>
          <p:spPr>
            <a:xfrm>
              <a:off x="5406782" y="2871840"/>
              <a:ext cx="485170" cy="720353"/>
            </a:xfrm>
            <a:prstGeom prst="line">
              <a:avLst/>
            </a:prstGeom>
          </p:spPr>
          <p:style>
            <a:lnRef idx="2">
              <a:schemeClr val="dk1"/>
            </a:lnRef>
            <a:fillRef idx="1">
              <a:schemeClr val="lt1"/>
            </a:fillRef>
            <a:effectRef idx="0">
              <a:schemeClr val="dk1"/>
            </a:effectRef>
            <a:fontRef idx="minor">
              <a:schemeClr val="dk1"/>
            </a:fontRef>
          </p:style>
        </p:cxnSp>
        <p:cxnSp>
          <p:nvCxnSpPr>
            <p:cNvPr id="25" name="直接连接符 24"/>
            <p:cNvCxnSpPr>
              <a:stCxn id="19" idx="3"/>
              <a:endCxn id="15" idx="6"/>
            </p:cNvCxnSpPr>
            <p:nvPr/>
          </p:nvCxnSpPr>
          <p:spPr>
            <a:xfrm flipH="1">
              <a:off x="4540723" y="2999668"/>
              <a:ext cx="1648140" cy="812406"/>
            </a:xfrm>
            <a:prstGeom prst="line">
              <a:avLst/>
            </a:prstGeom>
          </p:spPr>
          <p:style>
            <a:lnRef idx="2">
              <a:schemeClr val="dk1"/>
            </a:lnRef>
            <a:fillRef idx="1">
              <a:schemeClr val="lt1"/>
            </a:fillRef>
            <a:effectRef idx="0">
              <a:schemeClr val="dk1"/>
            </a:effectRef>
            <a:fontRef idx="minor">
              <a:schemeClr val="dk1"/>
            </a:fontRef>
          </p:style>
        </p:cxnSp>
        <p:cxnSp>
          <p:nvCxnSpPr>
            <p:cNvPr id="26" name="直接连接符 25"/>
            <p:cNvCxnSpPr/>
            <p:nvPr/>
          </p:nvCxnSpPr>
          <p:spPr>
            <a:xfrm flipV="1">
              <a:off x="4339498" y="2696584"/>
              <a:ext cx="581485" cy="4483"/>
            </a:xfrm>
            <a:prstGeom prst="line">
              <a:avLst/>
            </a:prstGeom>
            <a:ln/>
          </p:spPr>
          <p:style>
            <a:lnRef idx="3">
              <a:schemeClr val="dk1"/>
            </a:lnRef>
            <a:fillRef idx="0">
              <a:schemeClr val="dk1"/>
            </a:fillRef>
            <a:effectRef idx="2">
              <a:schemeClr val="dk1"/>
            </a:effectRef>
            <a:fontRef idx="minor">
              <a:schemeClr val="tx1"/>
            </a:fontRef>
          </p:style>
        </p:cxnSp>
        <p:sp>
          <p:nvSpPr>
            <p:cNvPr id="27" name="流程图: 联系 19"/>
            <p:cNvSpPr/>
            <p:nvPr/>
          </p:nvSpPr>
          <p:spPr>
            <a:xfrm>
              <a:off x="7278016" y="1756350"/>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1</a:t>
              </a:r>
              <a:endParaRPr lang="zh-CN" altLang="en-US" dirty="0">
                <a:solidFill>
                  <a:schemeClr val="dk1"/>
                </a:solidFill>
              </a:endParaRPr>
            </a:p>
          </p:txBody>
        </p:sp>
        <p:cxnSp>
          <p:nvCxnSpPr>
            <p:cNvPr id="28" name="直接连接符 27"/>
            <p:cNvCxnSpPr>
              <a:stCxn id="17" idx="5"/>
              <a:endCxn id="16" idx="0"/>
            </p:cNvCxnSpPr>
            <p:nvPr/>
          </p:nvCxnSpPr>
          <p:spPr>
            <a:xfrm>
              <a:off x="4825298" y="2040043"/>
              <a:ext cx="380261" cy="347504"/>
            </a:xfrm>
            <a:prstGeom prst="line">
              <a:avLst/>
            </a:prstGeom>
          </p:spPr>
          <p:style>
            <a:lnRef idx="2">
              <a:schemeClr val="dk1"/>
            </a:lnRef>
            <a:fillRef idx="1">
              <a:schemeClr val="lt1"/>
            </a:fillRef>
            <a:effectRef idx="0">
              <a:schemeClr val="dk1"/>
            </a:effectRef>
            <a:fontRef idx="minor">
              <a:schemeClr val="dk1"/>
            </a:fontRef>
          </p:style>
        </p:cxnSp>
        <p:cxnSp>
          <p:nvCxnSpPr>
            <p:cNvPr id="29" name="直接连接符 28"/>
            <p:cNvCxnSpPr>
              <a:stCxn id="13" idx="4"/>
              <a:endCxn id="15" idx="0"/>
            </p:cNvCxnSpPr>
            <p:nvPr/>
          </p:nvCxnSpPr>
          <p:spPr>
            <a:xfrm>
              <a:off x="4054926" y="2959415"/>
              <a:ext cx="201224" cy="568966"/>
            </a:xfrm>
            <a:prstGeom prst="line">
              <a:avLst/>
            </a:prstGeom>
          </p:spPr>
          <p:style>
            <a:lnRef idx="2">
              <a:schemeClr val="dk1"/>
            </a:lnRef>
            <a:fillRef idx="1">
              <a:schemeClr val="lt1"/>
            </a:fillRef>
            <a:effectRef idx="0">
              <a:schemeClr val="dk1"/>
            </a:effectRef>
            <a:fontRef idx="minor">
              <a:schemeClr val="dk1"/>
            </a:fontRef>
          </p:style>
        </p:cxnSp>
        <p:cxnSp>
          <p:nvCxnSpPr>
            <p:cNvPr id="30" name="直接连接符 29"/>
            <p:cNvCxnSpPr>
              <a:stCxn id="15" idx="7"/>
              <a:endCxn id="16" idx="4"/>
            </p:cNvCxnSpPr>
            <p:nvPr/>
          </p:nvCxnSpPr>
          <p:spPr>
            <a:xfrm flipV="1">
              <a:off x="4457373" y="2954932"/>
              <a:ext cx="748185" cy="656542"/>
            </a:xfrm>
            <a:prstGeom prst="line">
              <a:avLst/>
            </a:prstGeom>
          </p:spPr>
          <p:style>
            <a:lnRef idx="2">
              <a:schemeClr val="dk1"/>
            </a:lnRef>
            <a:fillRef idx="1">
              <a:schemeClr val="lt1"/>
            </a:fillRef>
            <a:effectRef idx="0">
              <a:schemeClr val="dk1"/>
            </a:effectRef>
            <a:fontRef idx="minor">
              <a:schemeClr val="dk1"/>
            </a:fontRef>
          </p:style>
        </p:cxnSp>
        <p:sp>
          <p:nvSpPr>
            <p:cNvPr id="31" name="流程图: 联系 23"/>
            <p:cNvSpPr/>
            <p:nvPr/>
          </p:nvSpPr>
          <p:spPr>
            <a:xfrm>
              <a:off x="7076481" y="2960996"/>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0</a:t>
              </a:r>
              <a:endParaRPr lang="zh-CN" altLang="en-US" dirty="0">
                <a:solidFill>
                  <a:schemeClr val="dk1"/>
                </a:solidFill>
              </a:endParaRPr>
            </a:p>
          </p:txBody>
        </p:sp>
        <p:sp>
          <p:nvSpPr>
            <p:cNvPr id="32" name="流程图: 联系 24"/>
            <p:cNvSpPr/>
            <p:nvPr/>
          </p:nvSpPr>
          <p:spPr>
            <a:xfrm>
              <a:off x="8048388" y="3655365"/>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1</a:t>
              </a:r>
              <a:endParaRPr lang="zh-CN" altLang="en-US" dirty="0">
                <a:solidFill>
                  <a:schemeClr val="dk1"/>
                </a:solidFill>
              </a:endParaRPr>
            </a:p>
          </p:txBody>
        </p:sp>
        <p:sp>
          <p:nvSpPr>
            <p:cNvPr id="33" name="流程图: 联系 25"/>
            <p:cNvSpPr/>
            <p:nvPr/>
          </p:nvSpPr>
          <p:spPr>
            <a:xfrm>
              <a:off x="8447852" y="2474235"/>
              <a:ext cx="569148" cy="56738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dk1"/>
                  </a:solidFill>
                </a:rPr>
                <a:t>1</a:t>
              </a:r>
              <a:endParaRPr lang="zh-CN" altLang="en-US" dirty="0">
                <a:solidFill>
                  <a:schemeClr val="dk1"/>
                </a:solidFill>
              </a:endParaRPr>
            </a:p>
          </p:txBody>
        </p:sp>
        <p:cxnSp>
          <p:nvCxnSpPr>
            <p:cNvPr id="34" name="直接连接符 33"/>
            <p:cNvCxnSpPr>
              <a:stCxn id="19" idx="5"/>
              <a:endCxn id="31" idx="2"/>
            </p:cNvCxnSpPr>
            <p:nvPr/>
          </p:nvCxnSpPr>
          <p:spPr>
            <a:xfrm>
              <a:off x="6591310" y="2999668"/>
              <a:ext cx="485170" cy="245021"/>
            </a:xfrm>
            <a:prstGeom prst="line">
              <a:avLst/>
            </a:prstGeom>
          </p:spPr>
          <p:style>
            <a:lnRef idx="2">
              <a:schemeClr val="dk1"/>
            </a:lnRef>
            <a:fillRef idx="1">
              <a:schemeClr val="lt1"/>
            </a:fillRef>
            <a:effectRef idx="0">
              <a:schemeClr val="dk1"/>
            </a:effectRef>
            <a:fontRef idx="minor">
              <a:schemeClr val="dk1"/>
            </a:fontRef>
          </p:style>
        </p:cxnSp>
        <p:cxnSp>
          <p:nvCxnSpPr>
            <p:cNvPr id="35" name="直接连接符 34"/>
            <p:cNvCxnSpPr>
              <a:stCxn id="27" idx="5"/>
              <a:endCxn id="33" idx="1"/>
            </p:cNvCxnSpPr>
            <p:nvPr/>
          </p:nvCxnSpPr>
          <p:spPr>
            <a:xfrm>
              <a:off x="7763814" y="2240643"/>
              <a:ext cx="767388" cy="316684"/>
            </a:xfrm>
            <a:prstGeom prst="line">
              <a:avLst/>
            </a:prstGeom>
          </p:spPr>
          <p:style>
            <a:lnRef idx="2">
              <a:schemeClr val="dk1"/>
            </a:lnRef>
            <a:fillRef idx="1">
              <a:schemeClr val="lt1"/>
            </a:fillRef>
            <a:effectRef idx="0">
              <a:schemeClr val="dk1"/>
            </a:effectRef>
            <a:fontRef idx="minor">
              <a:schemeClr val="dk1"/>
            </a:fontRef>
          </p:style>
        </p:cxnSp>
        <p:cxnSp>
          <p:nvCxnSpPr>
            <p:cNvPr id="36" name="直接连接符 35"/>
            <p:cNvCxnSpPr>
              <a:stCxn id="33" idx="4"/>
              <a:endCxn id="32" idx="7"/>
            </p:cNvCxnSpPr>
            <p:nvPr/>
          </p:nvCxnSpPr>
          <p:spPr>
            <a:xfrm flipH="1">
              <a:off x="8534186" y="3041620"/>
              <a:ext cx="198240" cy="696837"/>
            </a:xfrm>
            <a:prstGeom prst="line">
              <a:avLst/>
            </a:prstGeom>
          </p:spPr>
          <p:style>
            <a:lnRef idx="2">
              <a:schemeClr val="dk1"/>
            </a:lnRef>
            <a:fillRef idx="1">
              <a:schemeClr val="lt1"/>
            </a:fillRef>
            <a:effectRef idx="0">
              <a:schemeClr val="dk1"/>
            </a:effectRef>
            <a:fontRef idx="minor">
              <a:schemeClr val="dk1"/>
            </a:fontRef>
          </p:style>
        </p:cxnSp>
        <p:cxnSp>
          <p:nvCxnSpPr>
            <p:cNvPr id="37" name="直接连接符 36"/>
            <p:cNvCxnSpPr>
              <a:stCxn id="27" idx="4"/>
              <a:endCxn id="32" idx="1"/>
            </p:cNvCxnSpPr>
            <p:nvPr/>
          </p:nvCxnSpPr>
          <p:spPr>
            <a:xfrm>
              <a:off x="7562590" y="2323735"/>
              <a:ext cx="569148" cy="1414722"/>
            </a:xfrm>
            <a:prstGeom prst="line">
              <a:avLst/>
            </a:prstGeom>
          </p:spPr>
          <p:style>
            <a:lnRef idx="2">
              <a:schemeClr val="dk1"/>
            </a:lnRef>
            <a:fillRef idx="1">
              <a:schemeClr val="lt1"/>
            </a:fillRef>
            <a:effectRef idx="0">
              <a:schemeClr val="dk1"/>
            </a:effectRef>
            <a:fontRef idx="minor">
              <a:schemeClr val="dk1"/>
            </a:fontRef>
          </p:style>
        </p:cxnSp>
      </p:grpSp>
      <p:cxnSp>
        <p:nvCxnSpPr>
          <p:cNvPr id="38" name="直接箭头连接符 37"/>
          <p:cNvCxnSpPr/>
          <p:nvPr/>
        </p:nvCxnSpPr>
        <p:spPr>
          <a:xfrm>
            <a:off x="2031999" y="3145596"/>
            <a:ext cx="16934" cy="1153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965879" y="5011896"/>
            <a:ext cx="1004747"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存储</a:t>
            </a:r>
            <a:endParaRPr lang="en-US" altLang="zh-CN" dirty="0"/>
          </a:p>
          <a:p>
            <a:r>
              <a:rPr lang="zh-CN" altLang="en-US" dirty="0"/>
              <a:t>节点</a:t>
            </a:r>
          </a:p>
        </p:txBody>
      </p:sp>
      <p:sp>
        <p:nvSpPr>
          <p:cNvPr id="41" name="文本框 40"/>
          <p:cNvSpPr txBox="1"/>
          <p:nvPr/>
        </p:nvSpPr>
        <p:spPr>
          <a:xfrm>
            <a:off x="1429134" y="3246902"/>
            <a:ext cx="1004747" cy="923330"/>
          </a:xfrm>
          <a:prstGeom prst="rect">
            <a:avLst/>
          </a:prstGeom>
          <a:noFill/>
        </p:spPr>
        <p:txBody>
          <a:bodyPr wrap="square" rtlCol="0">
            <a:spAutoFit/>
          </a:bodyPr>
          <a:lstStyle/>
          <a:p>
            <a:r>
              <a:rPr lang="zh-CN" altLang="en-US" dirty="0" smtClean="0"/>
              <a:t>请求</a:t>
            </a:r>
            <a:endParaRPr lang="en-US" altLang="zh-CN" dirty="0" smtClean="0"/>
          </a:p>
          <a:p>
            <a:r>
              <a:rPr lang="zh-CN" altLang="en-US" dirty="0" smtClean="0"/>
              <a:t>因子</a:t>
            </a:r>
            <a:endParaRPr lang="en-US" altLang="zh-CN" dirty="0" smtClean="0"/>
          </a:p>
          <a:p>
            <a:r>
              <a:rPr lang="zh-CN" altLang="en-US" dirty="0" smtClean="0"/>
              <a:t>状态</a:t>
            </a:r>
            <a:endParaRPr lang="zh-CN" altLang="en-US" dirty="0"/>
          </a:p>
        </p:txBody>
      </p:sp>
      <p:cxnSp>
        <p:nvCxnSpPr>
          <p:cNvPr id="46" name="直接箭头连接符 45"/>
          <p:cNvCxnSpPr/>
          <p:nvPr/>
        </p:nvCxnSpPr>
        <p:spPr>
          <a:xfrm flipV="1">
            <a:off x="2698357" y="3145596"/>
            <a:ext cx="0" cy="1153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2789663" y="3246902"/>
            <a:ext cx="1004747" cy="923330"/>
          </a:xfrm>
          <a:prstGeom prst="rect">
            <a:avLst/>
          </a:prstGeom>
          <a:noFill/>
        </p:spPr>
        <p:txBody>
          <a:bodyPr wrap="square" rtlCol="0">
            <a:spAutoFit/>
          </a:bodyPr>
          <a:lstStyle/>
          <a:p>
            <a:r>
              <a:rPr lang="zh-CN" altLang="en-US" dirty="0" smtClean="0"/>
              <a:t>返回</a:t>
            </a:r>
            <a:endParaRPr lang="en-US" altLang="zh-CN" dirty="0" smtClean="0"/>
          </a:p>
          <a:p>
            <a:r>
              <a:rPr lang="zh-CN" altLang="en-US" dirty="0" smtClean="0"/>
              <a:t>因子</a:t>
            </a:r>
            <a:endParaRPr lang="en-US" altLang="zh-CN" dirty="0" smtClean="0"/>
          </a:p>
          <a:p>
            <a:r>
              <a:rPr lang="zh-CN" altLang="en-US" dirty="0" smtClean="0"/>
              <a:t>状态</a:t>
            </a:r>
            <a:endParaRPr lang="zh-CN" altLang="en-US" dirty="0"/>
          </a:p>
        </p:txBody>
      </p:sp>
      <p:sp>
        <p:nvSpPr>
          <p:cNvPr id="48" name="矩形 47"/>
          <p:cNvSpPr/>
          <p:nvPr/>
        </p:nvSpPr>
        <p:spPr>
          <a:xfrm>
            <a:off x="5492883" y="2368098"/>
            <a:ext cx="1354666"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计算节点</a:t>
            </a:r>
            <a:endParaRPr lang="zh-CN" altLang="en-US" dirty="0"/>
          </a:p>
        </p:txBody>
      </p:sp>
      <p:cxnSp>
        <p:nvCxnSpPr>
          <p:cNvPr id="49" name="直接箭头连接符 48"/>
          <p:cNvCxnSpPr/>
          <p:nvPr/>
        </p:nvCxnSpPr>
        <p:spPr>
          <a:xfrm>
            <a:off x="5741202" y="3130098"/>
            <a:ext cx="16934" cy="1153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5138337" y="3231404"/>
            <a:ext cx="1004747" cy="923330"/>
          </a:xfrm>
          <a:prstGeom prst="rect">
            <a:avLst/>
          </a:prstGeom>
          <a:noFill/>
        </p:spPr>
        <p:txBody>
          <a:bodyPr wrap="square" rtlCol="0">
            <a:spAutoFit/>
          </a:bodyPr>
          <a:lstStyle/>
          <a:p>
            <a:r>
              <a:rPr lang="zh-CN" altLang="en-US" dirty="0" smtClean="0"/>
              <a:t>请求</a:t>
            </a:r>
            <a:endParaRPr lang="en-US" altLang="zh-CN" dirty="0" smtClean="0"/>
          </a:p>
          <a:p>
            <a:r>
              <a:rPr lang="zh-CN" altLang="en-US" dirty="0" smtClean="0"/>
              <a:t>因子</a:t>
            </a:r>
            <a:endParaRPr lang="en-US" altLang="zh-CN" dirty="0" smtClean="0"/>
          </a:p>
          <a:p>
            <a:r>
              <a:rPr lang="zh-CN" altLang="en-US" dirty="0" smtClean="0"/>
              <a:t>状态</a:t>
            </a:r>
            <a:endParaRPr lang="zh-CN" altLang="en-US" dirty="0"/>
          </a:p>
        </p:txBody>
      </p:sp>
      <p:cxnSp>
        <p:nvCxnSpPr>
          <p:cNvPr id="51" name="直接箭头连接符 50"/>
          <p:cNvCxnSpPr/>
          <p:nvPr/>
        </p:nvCxnSpPr>
        <p:spPr>
          <a:xfrm flipV="1">
            <a:off x="6407560" y="3130098"/>
            <a:ext cx="0" cy="1153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6498866" y="3231404"/>
            <a:ext cx="1004747" cy="923330"/>
          </a:xfrm>
          <a:prstGeom prst="rect">
            <a:avLst/>
          </a:prstGeom>
          <a:noFill/>
        </p:spPr>
        <p:txBody>
          <a:bodyPr wrap="square" rtlCol="0">
            <a:spAutoFit/>
          </a:bodyPr>
          <a:lstStyle/>
          <a:p>
            <a:r>
              <a:rPr lang="zh-CN" altLang="en-US" dirty="0" smtClean="0"/>
              <a:t>返回</a:t>
            </a:r>
            <a:endParaRPr lang="en-US" altLang="zh-CN" dirty="0" smtClean="0"/>
          </a:p>
          <a:p>
            <a:r>
              <a:rPr lang="zh-CN" altLang="en-US" dirty="0" smtClean="0"/>
              <a:t>因子</a:t>
            </a:r>
            <a:endParaRPr lang="en-US" altLang="zh-CN" dirty="0" smtClean="0"/>
          </a:p>
          <a:p>
            <a:r>
              <a:rPr lang="zh-CN" altLang="en-US" dirty="0" smtClean="0"/>
              <a:t>状态</a:t>
            </a:r>
            <a:endParaRPr lang="zh-CN" altLang="en-US" dirty="0"/>
          </a:p>
        </p:txBody>
      </p:sp>
      <p:sp>
        <p:nvSpPr>
          <p:cNvPr id="53" name="圆角矩形标注 52"/>
          <p:cNvSpPr/>
          <p:nvPr/>
        </p:nvSpPr>
        <p:spPr>
          <a:xfrm>
            <a:off x="7142856" y="1828709"/>
            <a:ext cx="1886886" cy="929964"/>
          </a:xfrm>
          <a:prstGeom prst="wedgeRoundRectCallout">
            <a:avLst>
              <a:gd name="adj1" fmla="val -62537"/>
              <a:gd name="adj2" fmla="val 752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如何控制多个计算节点对同一因子的更新请求？</a:t>
            </a:r>
            <a:endParaRPr lang="zh-CN" altLang="en-US" dirty="0"/>
          </a:p>
        </p:txBody>
      </p:sp>
    </p:spTree>
    <p:extLst>
      <p:ext uri="{BB962C8B-B14F-4D97-AF65-F5344CB8AC3E}">
        <p14:creationId xmlns:p14="http://schemas.microsoft.com/office/powerpoint/2010/main" val="3419850719"/>
      </p:ext>
    </p:extLst>
  </p:cSld>
  <p:clrMapOvr>
    <a:masterClrMapping/>
  </p:clrMapOvr>
  <mc:AlternateContent xmlns:mc="http://schemas.openxmlformats.org/markup-compatibility/2006" xmlns:p14="http://schemas.microsoft.com/office/powerpoint/2010/main">
    <mc:Choice Requires="p14">
      <p:transition spd="slow" p14:dur="2000" advTm="48900"/>
    </mc:Choice>
    <mc:Fallback xmlns="">
      <p:transition spd="slow" advTm="489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smtClean="0"/>
              <a:t>模型</a:t>
            </a:r>
            <a:r>
              <a:rPr lang="zh-CN" altLang="en-US" sz="2100" dirty="0"/>
              <a:t>设计</a:t>
            </a:r>
            <a:endParaRPr lang="zh-CN" altLang="en-US" sz="2100" dirty="0"/>
          </a:p>
        </p:txBody>
      </p:sp>
      <p:sp>
        <p:nvSpPr>
          <p:cNvPr id="9" name="矩形 8"/>
          <p:cNvSpPr/>
          <p:nvPr/>
        </p:nvSpPr>
        <p:spPr>
          <a:xfrm>
            <a:off x="1579967" y="1533205"/>
            <a:ext cx="5503431"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r>
              <a:rPr lang="zh-CN" altLang="en-US" sz="2100" kern="100" dirty="0" smtClean="0">
                <a:latin typeface="Calibri" panose="020F0502020204030204" pitchFamily="34" charset="0"/>
                <a:cs typeface="Times New Roman" panose="02020603050405020304" pitchFamily="18" charset="0"/>
              </a:rPr>
              <a:t>：基于细粒度锁更新</a:t>
            </a:r>
            <a:endParaRPr lang="en-US" altLang="zh-CN" sz="2100" kern="100" dirty="0">
              <a:latin typeface="Calibri" panose="020F0502020204030204" pitchFamily="34" charset="0"/>
              <a:cs typeface="Times New Roman" panose="02020603050405020304" pitchFamily="18" charset="0"/>
            </a:endParaRPr>
          </a:p>
        </p:txBody>
      </p:sp>
      <p:pic>
        <p:nvPicPr>
          <p:cNvPr id="45" name="图片 44"/>
          <p:cNvPicPr/>
          <p:nvPr/>
        </p:nvPicPr>
        <p:blipFill>
          <a:blip r:embed="rId2">
            <a:extLst>
              <a:ext uri="{28A0092B-C50C-407E-A947-70E740481C1C}">
                <a14:useLocalDpi xmlns:a14="http://schemas.microsoft.com/office/drawing/2010/main" val="0"/>
              </a:ext>
            </a:extLst>
          </a:blip>
          <a:srcRect/>
          <a:stretch>
            <a:fillRect/>
          </a:stretch>
        </p:blipFill>
        <p:spPr bwMode="auto">
          <a:xfrm>
            <a:off x="3441094" y="2128706"/>
            <a:ext cx="2316239" cy="4221293"/>
          </a:xfrm>
          <a:prstGeom prst="rect">
            <a:avLst/>
          </a:prstGeom>
          <a:noFill/>
          <a:ln>
            <a:noFill/>
          </a:ln>
        </p:spPr>
      </p:pic>
    </p:spTree>
    <p:extLst>
      <p:ext uri="{BB962C8B-B14F-4D97-AF65-F5344CB8AC3E}">
        <p14:creationId xmlns:p14="http://schemas.microsoft.com/office/powerpoint/2010/main" val="3580155636"/>
      </p:ext>
    </p:extLst>
  </p:cSld>
  <p:clrMapOvr>
    <a:masterClrMapping/>
  </p:clrMapOvr>
  <mc:AlternateContent xmlns:mc="http://schemas.openxmlformats.org/markup-compatibility/2006" xmlns:p14="http://schemas.microsoft.com/office/powerpoint/2010/main">
    <mc:Choice Requires="p14">
      <p:transition spd="slow" p14:dur="2000" advTm="48900"/>
    </mc:Choice>
    <mc:Fallback xmlns="">
      <p:transition spd="slow" advTm="489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smtClean="0"/>
              <a:t>模型</a:t>
            </a:r>
            <a:r>
              <a:rPr lang="zh-CN" altLang="en-US" sz="2100" dirty="0"/>
              <a:t>设计</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791837" y="1533205"/>
            <a:ext cx="3079690"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endParaRPr lang="en-US" altLang="zh-CN" sz="2100" kern="100" dirty="0">
              <a:latin typeface="Calibri" panose="020F0502020204030204" pitchFamily="34" charset="0"/>
              <a:cs typeface="Times New Roman" panose="02020603050405020304" pitchFamily="18" charset="0"/>
            </a:endParaRPr>
          </a:p>
        </p:txBody>
      </p:sp>
      <p:pic>
        <p:nvPicPr>
          <p:cNvPr id="7" name="图片 6"/>
          <p:cNvPicPr>
            <a:picLocks noChangeAspect="1"/>
          </p:cNvPicPr>
          <p:nvPr/>
        </p:nvPicPr>
        <p:blipFill>
          <a:blip r:embed="rId3"/>
          <a:stretch>
            <a:fillRect/>
          </a:stretch>
        </p:blipFill>
        <p:spPr>
          <a:xfrm>
            <a:off x="362617" y="1970157"/>
            <a:ext cx="2130131" cy="928150"/>
          </a:xfrm>
          <a:prstGeom prst="rect">
            <a:avLst/>
          </a:prstGeom>
        </p:spPr>
      </p:pic>
      <p:pic>
        <p:nvPicPr>
          <p:cNvPr id="10" name="图片 9"/>
          <p:cNvPicPr>
            <a:picLocks noChangeAspect="1"/>
          </p:cNvPicPr>
          <p:nvPr/>
        </p:nvPicPr>
        <p:blipFill>
          <a:blip r:embed="rId4"/>
          <a:stretch>
            <a:fillRect/>
          </a:stretch>
        </p:blipFill>
        <p:spPr>
          <a:xfrm>
            <a:off x="614593" y="3089596"/>
            <a:ext cx="1626177" cy="1370153"/>
          </a:xfrm>
          <a:prstGeom prst="rect">
            <a:avLst/>
          </a:prstGeom>
        </p:spPr>
      </p:pic>
      <p:sp>
        <p:nvSpPr>
          <p:cNvPr id="11" name="文本框 10"/>
          <p:cNvSpPr txBox="1"/>
          <p:nvPr/>
        </p:nvSpPr>
        <p:spPr>
          <a:xfrm>
            <a:off x="2814920" y="2072987"/>
            <a:ext cx="5851099" cy="507831"/>
          </a:xfrm>
          <a:prstGeom prst="rect">
            <a:avLst/>
          </a:prstGeom>
          <a:noFill/>
        </p:spPr>
        <p:txBody>
          <a:bodyPr wrap="square" rtlCol="0">
            <a:spAutoFit/>
          </a:bodyPr>
          <a:lstStyle/>
          <a:p>
            <a:r>
              <a:rPr lang="zh-CN" altLang="en-US" sz="1350" dirty="0"/>
              <a:t>串行更新： 实现最简单，也不需要保存中间状态结果，但并行度最低，即使两个不会相互影响的点也不能够同时更新。</a:t>
            </a:r>
          </a:p>
        </p:txBody>
      </p:sp>
      <p:sp>
        <p:nvSpPr>
          <p:cNvPr id="13" name="文本框 12"/>
          <p:cNvSpPr txBox="1"/>
          <p:nvPr/>
        </p:nvSpPr>
        <p:spPr>
          <a:xfrm>
            <a:off x="2814918" y="3301406"/>
            <a:ext cx="5851099" cy="507831"/>
          </a:xfrm>
          <a:prstGeom prst="rect">
            <a:avLst/>
          </a:prstGeom>
          <a:noFill/>
        </p:spPr>
        <p:txBody>
          <a:bodyPr wrap="square" rtlCol="0">
            <a:spAutoFit/>
          </a:bodyPr>
          <a:lstStyle/>
          <a:p>
            <a:r>
              <a:rPr lang="zh-CN" altLang="en-US" sz="1350" dirty="0"/>
              <a:t>分区并行更新：重点是实现合理的分区算法，不需要保存中间状态结果，能够在一定程度上提高并行度，但容易出现倾斜现象。</a:t>
            </a:r>
          </a:p>
        </p:txBody>
      </p:sp>
      <p:pic>
        <p:nvPicPr>
          <p:cNvPr id="14" name="图片 13"/>
          <p:cNvPicPr/>
          <p:nvPr/>
        </p:nvPicPr>
        <p:blipFill>
          <a:blip r:embed="rId5">
            <a:extLst>
              <a:ext uri="{28A0092B-C50C-407E-A947-70E740481C1C}">
                <a14:useLocalDpi xmlns:a14="http://schemas.microsoft.com/office/drawing/2010/main" val="0"/>
              </a:ext>
            </a:extLst>
          </a:blip>
          <a:srcRect/>
          <a:stretch>
            <a:fillRect/>
          </a:stretch>
        </p:blipFill>
        <p:spPr bwMode="auto">
          <a:xfrm>
            <a:off x="870694" y="4651038"/>
            <a:ext cx="1113973" cy="1890250"/>
          </a:xfrm>
          <a:prstGeom prst="rect">
            <a:avLst/>
          </a:prstGeom>
          <a:noFill/>
          <a:ln>
            <a:noFill/>
          </a:ln>
        </p:spPr>
      </p:pic>
      <p:sp>
        <p:nvSpPr>
          <p:cNvPr id="15" name="文本框 14"/>
          <p:cNvSpPr txBox="1"/>
          <p:nvPr/>
        </p:nvSpPr>
        <p:spPr>
          <a:xfrm>
            <a:off x="2791837" y="4948842"/>
            <a:ext cx="5851099" cy="507831"/>
          </a:xfrm>
          <a:prstGeom prst="rect">
            <a:avLst/>
          </a:prstGeom>
          <a:noFill/>
        </p:spPr>
        <p:txBody>
          <a:bodyPr wrap="square" rtlCol="0">
            <a:spAutoFit/>
          </a:bodyPr>
          <a:lstStyle/>
          <a:p>
            <a:r>
              <a:rPr lang="zh-CN" altLang="en-US" sz="1350" dirty="0" smtClean="0"/>
              <a:t>基于细粒度锁更新：最大程度的提高了系统的并发度，但需要能够灵活控制锁的获取和释放，容易产生死锁。</a:t>
            </a:r>
            <a:endParaRPr lang="zh-CN" altLang="en-US" sz="1350" dirty="0"/>
          </a:p>
        </p:txBody>
      </p:sp>
    </p:spTree>
    <p:extLst>
      <p:ext uri="{BB962C8B-B14F-4D97-AF65-F5344CB8AC3E}">
        <p14:creationId xmlns:p14="http://schemas.microsoft.com/office/powerpoint/2010/main" val="2583895088"/>
      </p:ext>
    </p:extLst>
  </p:cSld>
  <p:clrMapOvr>
    <a:masterClrMapping/>
  </p:clrMapOvr>
  <mc:AlternateContent xmlns:mc="http://schemas.openxmlformats.org/markup-compatibility/2006" xmlns:p14="http://schemas.microsoft.com/office/powerpoint/2010/main">
    <mc:Choice Requires="p14">
      <p:transition spd="slow" p14:dur="2000" advTm="37173"/>
    </mc:Choice>
    <mc:Fallback xmlns="">
      <p:transition spd="slow" advTm="37173"/>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smtClean="0"/>
              <a:t>算法</a:t>
            </a:r>
            <a:r>
              <a:rPr lang="zh-CN" altLang="en-US" sz="2100" dirty="0"/>
              <a:t>设计</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4" name="矩形 3"/>
          <p:cNvSpPr/>
          <p:nvPr/>
        </p:nvSpPr>
        <p:spPr>
          <a:xfrm>
            <a:off x="2036618" y="1659543"/>
            <a:ext cx="4572000" cy="3323987"/>
          </a:xfrm>
          <a:prstGeom prst="rect">
            <a:avLst/>
          </a:prstGeom>
        </p:spPr>
        <p:txBody>
          <a:bodyPr>
            <a:spAutoFit/>
          </a:bodyPr>
          <a:lstStyle/>
          <a:p>
            <a:pPr indent="200025" algn="ctr"/>
            <a:r>
              <a:rPr lang="en-US" altLang="zh-CN" sz="2100" kern="100" dirty="0">
                <a:latin typeface="Calibri" panose="020F0502020204030204" pitchFamily="34" charset="0"/>
                <a:cs typeface="Times New Roman" panose="02020603050405020304" pitchFamily="18" charset="0"/>
              </a:rPr>
              <a:t>Triangle Count</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Connected Components</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PageRank</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Single Source Shortest Path</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568313228"/>
      </p:ext>
    </p:extLst>
  </p:cSld>
  <p:clrMapOvr>
    <a:masterClrMapping/>
  </p:clrMapOvr>
  <mc:AlternateContent xmlns:mc="http://schemas.openxmlformats.org/markup-compatibility/2006" xmlns:p14="http://schemas.microsoft.com/office/powerpoint/2010/main">
    <mc:Choice Requires="p14">
      <p:transition spd="slow" p14:dur="2000" advTm="46816"/>
    </mc:Choice>
    <mc:Fallback xmlns="">
      <p:transition spd="slow" advTm="46816"/>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a:spLocks noGrp="1"/>
          </p:cNvSpPr>
          <p:nvPr>
            <p:ph type="title"/>
          </p:nvPr>
        </p:nvSpPr>
        <p:spPr>
          <a:xfrm>
            <a:off x="0" y="274071"/>
            <a:ext cx="7886700" cy="649326"/>
          </a:xfrm>
        </p:spPr>
        <p:txBody>
          <a:bodyPr>
            <a:normAutofit fontScale="90000"/>
          </a:bodyPr>
          <a:lstStyle/>
          <a:p>
            <a:r>
              <a:rPr lang="zh-CN" altLang="en-US" dirty="0" smtClean="0"/>
              <a:t>一、背景和现状</a:t>
            </a:r>
            <a:r>
              <a:rPr lang="en-US" altLang="zh-CN" dirty="0" smtClean="0"/>
              <a:t>-</a:t>
            </a:r>
            <a:r>
              <a:rPr lang="zh-CN" altLang="en-US" sz="2100" dirty="0"/>
              <a:t>图计算框架</a:t>
            </a:r>
          </a:p>
        </p:txBody>
      </p:sp>
      <p:grpSp>
        <p:nvGrpSpPr>
          <p:cNvPr id="10" name="组合 9"/>
          <p:cNvGrpSpPr/>
          <p:nvPr/>
        </p:nvGrpSpPr>
        <p:grpSpPr>
          <a:xfrm>
            <a:off x="1303337" y="1019888"/>
            <a:ext cx="7586663" cy="1007906"/>
            <a:chOff x="1924050" y="841890"/>
            <a:chExt cx="10115550" cy="1658197"/>
          </a:xfrm>
        </p:grpSpPr>
        <p:sp>
          <p:nvSpPr>
            <p:cNvPr id="7" name="矩形 6"/>
            <p:cNvSpPr/>
            <p:nvPr/>
          </p:nvSpPr>
          <p:spPr>
            <a:xfrm>
              <a:off x="1924050" y="841890"/>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2" name="组合 1"/>
            <p:cNvGrpSpPr/>
            <p:nvPr/>
          </p:nvGrpSpPr>
          <p:grpSpPr>
            <a:xfrm>
              <a:off x="2128620" y="841890"/>
              <a:ext cx="1957187" cy="1491806"/>
              <a:chOff x="1856664" y="981915"/>
              <a:chExt cx="2898296" cy="2573966"/>
            </a:xfrm>
          </p:grpSpPr>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6664" y="1601729"/>
                <a:ext cx="2898296" cy="1954152"/>
              </a:xfrm>
              <a:prstGeom prst="rect">
                <a:avLst/>
              </a:prstGeom>
            </p:spPr>
          </p:pic>
          <p:sp>
            <p:nvSpPr>
              <p:cNvPr id="14" name="文本框 13"/>
              <p:cNvSpPr txBox="1"/>
              <p:nvPr/>
            </p:nvSpPr>
            <p:spPr>
              <a:xfrm>
                <a:off x="2424340" y="981915"/>
                <a:ext cx="2021944" cy="917341"/>
              </a:xfrm>
              <a:prstGeom prst="rect">
                <a:avLst/>
              </a:prstGeom>
              <a:noFill/>
            </p:spPr>
            <p:txBody>
              <a:bodyPr wrap="square" rtlCol="0">
                <a:spAutoFit/>
              </a:bodyPr>
              <a:lstStyle/>
              <a:p>
                <a:r>
                  <a:rPr lang="zh-CN" altLang="en-US" sz="1500" dirty="0"/>
                  <a:t>社交分析</a:t>
                </a:r>
              </a:p>
            </p:txBody>
          </p:sp>
        </p:grpSp>
        <p:grpSp>
          <p:nvGrpSpPr>
            <p:cNvPr id="3" name="组合 2"/>
            <p:cNvGrpSpPr/>
            <p:nvPr/>
          </p:nvGrpSpPr>
          <p:grpSpPr>
            <a:xfrm>
              <a:off x="4533986" y="841890"/>
              <a:ext cx="2128491" cy="1464936"/>
              <a:chOff x="7357926" y="968991"/>
              <a:chExt cx="3157674" cy="2582503"/>
            </a:xfrm>
          </p:grpSpPr>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7926" y="1661068"/>
                <a:ext cx="3157674" cy="1890426"/>
              </a:xfrm>
              <a:prstGeom prst="rect">
                <a:avLst/>
              </a:prstGeom>
            </p:spPr>
          </p:pic>
          <p:sp>
            <p:nvSpPr>
              <p:cNvPr id="16" name="文本框 15"/>
              <p:cNvSpPr txBox="1"/>
              <p:nvPr/>
            </p:nvSpPr>
            <p:spPr>
              <a:xfrm>
                <a:off x="7925791" y="968991"/>
                <a:ext cx="2021945" cy="937265"/>
              </a:xfrm>
              <a:prstGeom prst="rect">
                <a:avLst/>
              </a:prstGeom>
              <a:noFill/>
            </p:spPr>
            <p:txBody>
              <a:bodyPr wrap="square" rtlCol="0">
                <a:spAutoFit/>
              </a:bodyPr>
              <a:lstStyle/>
              <a:p>
                <a:r>
                  <a:rPr lang="zh-CN" altLang="en-US" sz="1500" dirty="0"/>
                  <a:t>商品推荐</a:t>
                </a:r>
              </a:p>
            </p:txBody>
          </p:sp>
        </p:grpSp>
        <p:grpSp>
          <p:nvGrpSpPr>
            <p:cNvPr id="4" name="组合 3"/>
            <p:cNvGrpSpPr/>
            <p:nvPr/>
          </p:nvGrpSpPr>
          <p:grpSpPr>
            <a:xfrm>
              <a:off x="7376790" y="841890"/>
              <a:ext cx="2224409" cy="1658197"/>
              <a:chOff x="1856664" y="3658570"/>
              <a:chExt cx="2898296" cy="2887588"/>
            </a:xfrm>
          </p:grpSpPr>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6664" y="4360998"/>
                <a:ext cx="2898296" cy="2185160"/>
              </a:xfrm>
              <a:prstGeom prst="rect">
                <a:avLst/>
              </a:prstGeom>
            </p:spPr>
          </p:pic>
          <p:sp>
            <p:nvSpPr>
              <p:cNvPr id="18" name="文本框 17"/>
              <p:cNvSpPr txBox="1"/>
              <p:nvPr/>
            </p:nvSpPr>
            <p:spPr>
              <a:xfrm>
                <a:off x="2424339" y="3658570"/>
                <a:ext cx="2021943" cy="925848"/>
              </a:xfrm>
              <a:prstGeom prst="rect">
                <a:avLst/>
              </a:prstGeom>
              <a:noFill/>
            </p:spPr>
            <p:txBody>
              <a:bodyPr wrap="square" rtlCol="0">
                <a:spAutoFit/>
              </a:bodyPr>
              <a:lstStyle/>
              <a:p>
                <a:r>
                  <a:rPr lang="zh-CN" altLang="en-US" sz="1500" dirty="0"/>
                  <a:t>舆论监测</a:t>
                </a:r>
              </a:p>
            </p:txBody>
          </p:sp>
        </p:grpSp>
        <p:grpSp>
          <p:nvGrpSpPr>
            <p:cNvPr id="5" name="组合 4"/>
            <p:cNvGrpSpPr/>
            <p:nvPr/>
          </p:nvGrpSpPr>
          <p:grpSpPr>
            <a:xfrm>
              <a:off x="9953460" y="862517"/>
              <a:ext cx="1930139" cy="1471179"/>
              <a:chOff x="7442461" y="3658570"/>
              <a:chExt cx="2988603" cy="2803709"/>
            </a:xfrm>
          </p:grpSpPr>
          <p:pic>
            <p:nvPicPr>
              <p:cNvPr id="19" name="图片 18"/>
              <p:cNvPicPr>
                <a:picLocks noChangeAspect="1"/>
              </p:cNvPicPr>
              <p:nvPr/>
            </p:nvPicPr>
            <p:blipFill rotWithShape="1">
              <a:blip r:embed="rId6" cstate="print">
                <a:extLst>
                  <a:ext uri="{28A0092B-C50C-407E-A947-70E740481C1C}">
                    <a14:useLocalDpi xmlns:a14="http://schemas.microsoft.com/office/drawing/2010/main" val="0"/>
                  </a:ext>
                </a:extLst>
              </a:blip>
              <a:srcRect b="15491"/>
              <a:stretch/>
            </p:blipFill>
            <p:spPr>
              <a:xfrm>
                <a:off x="7442461" y="4360998"/>
                <a:ext cx="2988603" cy="2101281"/>
              </a:xfrm>
              <a:prstGeom prst="rect">
                <a:avLst/>
              </a:prstGeom>
            </p:spPr>
          </p:pic>
          <p:sp>
            <p:nvSpPr>
              <p:cNvPr id="20" name="文本框 19"/>
              <p:cNvSpPr txBox="1"/>
              <p:nvPr/>
            </p:nvSpPr>
            <p:spPr>
              <a:xfrm>
                <a:off x="7925791" y="3658570"/>
                <a:ext cx="2021945" cy="1013230"/>
              </a:xfrm>
              <a:prstGeom prst="rect">
                <a:avLst/>
              </a:prstGeom>
              <a:noFill/>
            </p:spPr>
            <p:txBody>
              <a:bodyPr wrap="square" rtlCol="0">
                <a:spAutoFit/>
              </a:bodyPr>
              <a:lstStyle/>
              <a:p>
                <a:r>
                  <a:rPr lang="zh-CN" altLang="en-US" sz="1500" dirty="0"/>
                  <a:t>欺诈监测</a:t>
                </a:r>
              </a:p>
            </p:txBody>
          </p:sp>
        </p:grpSp>
      </p:grpSp>
      <p:grpSp>
        <p:nvGrpSpPr>
          <p:cNvPr id="9" name="组合 8"/>
          <p:cNvGrpSpPr/>
          <p:nvPr/>
        </p:nvGrpSpPr>
        <p:grpSpPr>
          <a:xfrm>
            <a:off x="1303337" y="2028042"/>
            <a:ext cx="7586663" cy="927578"/>
            <a:chOff x="1924050" y="2944428"/>
            <a:chExt cx="10115550" cy="1658197"/>
          </a:xfrm>
        </p:grpSpPr>
        <p:sp>
          <p:nvSpPr>
            <p:cNvPr id="21" name="矩形 20"/>
            <p:cNvSpPr/>
            <p:nvPr/>
          </p:nvSpPr>
          <p:spPr>
            <a:xfrm>
              <a:off x="1924050" y="2944428"/>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8" name="圆角矩形 7"/>
            <p:cNvSpPr/>
            <p:nvPr/>
          </p:nvSpPr>
          <p:spPr>
            <a:xfrm>
              <a:off x="2894173" y="3332376"/>
              <a:ext cx="1371600"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Triangle</a:t>
              </a:r>
            </a:p>
            <a:p>
              <a:pPr algn="ctr"/>
              <a:r>
                <a:rPr lang="en-US" altLang="zh-CN" sz="1350" dirty="0"/>
                <a:t>Count</a:t>
              </a:r>
              <a:endParaRPr lang="zh-CN" altLang="en-US" sz="1350" dirty="0"/>
            </a:p>
          </p:txBody>
        </p:sp>
        <p:sp>
          <p:nvSpPr>
            <p:cNvPr id="22" name="圆角矩形 21"/>
            <p:cNvSpPr/>
            <p:nvPr/>
          </p:nvSpPr>
          <p:spPr>
            <a:xfrm>
              <a:off x="5257800" y="3332376"/>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Connected</a:t>
              </a:r>
            </a:p>
            <a:p>
              <a:pPr algn="ctr"/>
              <a:r>
                <a:rPr lang="en-US" altLang="zh-CN" sz="1350" dirty="0"/>
                <a:t>Components</a:t>
              </a:r>
              <a:endParaRPr lang="zh-CN" altLang="en-US" sz="1350" dirty="0"/>
            </a:p>
          </p:txBody>
        </p:sp>
        <p:sp>
          <p:nvSpPr>
            <p:cNvPr id="23" name="圆角矩形 22"/>
            <p:cNvSpPr/>
            <p:nvPr/>
          </p:nvSpPr>
          <p:spPr>
            <a:xfrm>
              <a:off x="7543218" y="3332376"/>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Single Source</a:t>
              </a:r>
            </a:p>
            <a:p>
              <a:pPr algn="ctr"/>
              <a:r>
                <a:rPr lang="en-US" altLang="zh-CN" sz="1350" dirty="0"/>
                <a:t>Shortest Path</a:t>
              </a:r>
              <a:endParaRPr lang="zh-CN" altLang="en-US" sz="1350" dirty="0"/>
            </a:p>
          </p:txBody>
        </p:sp>
        <p:sp>
          <p:nvSpPr>
            <p:cNvPr id="25" name="圆角矩形 24"/>
            <p:cNvSpPr/>
            <p:nvPr/>
          </p:nvSpPr>
          <p:spPr>
            <a:xfrm>
              <a:off x="9953460" y="3321760"/>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PageRank</a:t>
              </a:r>
              <a:endParaRPr lang="zh-CN" altLang="en-US" sz="1350" dirty="0"/>
            </a:p>
          </p:txBody>
        </p:sp>
      </p:grpSp>
      <p:grpSp>
        <p:nvGrpSpPr>
          <p:cNvPr id="26" name="组合 25"/>
          <p:cNvGrpSpPr/>
          <p:nvPr/>
        </p:nvGrpSpPr>
        <p:grpSpPr>
          <a:xfrm>
            <a:off x="1303337" y="2960057"/>
            <a:ext cx="7586663" cy="705732"/>
            <a:chOff x="1924050" y="2944428"/>
            <a:chExt cx="10115550" cy="1658197"/>
          </a:xfrm>
        </p:grpSpPr>
        <p:sp>
          <p:nvSpPr>
            <p:cNvPr id="27" name="矩形 26"/>
            <p:cNvSpPr/>
            <p:nvPr/>
          </p:nvSpPr>
          <p:spPr>
            <a:xfrm>
              <a:off x="1924050" y="2944428"/>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0" name="圆角矩形 29"/>
            <p:cNvSpPr/>
            <p:nvPr/>
          </p:nvSpPr>
          <p:spPr>
            <a:xfrm>
              <a:off x="4916766" y="3332382"/>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BSP Model</a:t>
              </a:r>
              <a:endParaRPr lang="zh-CN" altLang="en-US" sz="1350" dirty="0"/>
            </a:p>
          </p:txBody>
        </p:sp>
        <p:sp>
          <p:nvSpPr>
            <p:cNvPr id="31" name="圆角矩形 30"/>
            <p:cNvSpPr/>
            <p:nvPr/>
          </p:nvSpPr>
          <p:spPr>
            <a:xfrm>
              <a:off x="7376790" y="3316215"/>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err="1" smtClean="0"/>
                <a:t>GASModel</a:t>
              </a:r>
              <a:endParaRPr lang="zh-CN" altLang="en-US" sz="1350" dirty="0"/>
            </a:p>
          </p:txBody>
        </p:sp>
      </p:grpSp>
      <p:grpSp>
        <p:nvGrpSpPr>
          <p:cNvPr id="32" name="组合 31"/>
          <p:cNvGrpSpPr/>
          <p:nvPr/>
        </p:nvGrpSpPr>
        <p:grpSpPr>
          <a:xfrm>
            <a:off x="1303337" y="3674432"/>
            <a:ext cx="7586663" cy="927578"/>
            <a:chOff x="1924050" y="2880573"/>
            <a:chExt cx="10115550" cy="1658197"/>
          </a:xfrm>
        </p:grpSpPr>
        <p:sp>
          <p:nvSpPr>
            <p:cNvPr id="33" name="矩形 32"/>
            <p:cNvSpPr/>
            <p:nvPr/>
          </p:nvSpPr>
          <p:spPr>
            <a:xfrm>
              <a:off x="1924050" y="2880573"/>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4" name="圆角矩形 33"/>
            <p:cNvSpPr/>
            <p:nvPr/>
          </p:nvSpPr>
          <p:spPr>
            <a:xfrm>
              <a:off x="3579973" y="3271084"/>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Pregel</a:t>
              </a:r>
              <a:endParaRPr lang="zh-CN" altLang="en-US" sz="1350" dirty="0"/>
            </a:p>
          </p:txBody>
        </p:sp>
        <p:sp>
          <p:nvSpPr>
            <p:cNvPr id="35" name="圆角矩形 34"/>
            <p:cNvSpPr/>
            <p:nvPr/>
          </p:nvSpPr>
          <p:spPr>
            <a:xfrm>
              <a:off x="6279696" y="3271084"/>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Spark GraphX</a:t>
              </a:r>
              <a:endParaRPr lang="zh-CN" altLang="en-US" sz="1350" dirty="0"/>
            </a:p>
          </p:txBody>
        </p:sp>
        <p:sp>
          <p:nvSpPr>
            <p:cNvPr id="36" name="圆角矩形 35"/>
            <p:cNvSpPr/>
            <p:nvPr/>
          </p:nvSpPr>
          <p:spPr>
            <a:xfrm>
              <a:off x="8959386" y="3252638"/>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GraphLab</a:t>
              </a:r>
              <a:endParaRPr lang="zh-CN" altLang="en-US" sz="1350" dirty="0"/>
            </a:p>
          </p:txBody>
        </p:sp>
      </p:grpSp>
      <p:sp>
        <p:nvSpPr>
          <p:cNvPr id="38" name="矩形 37"/>
          <p:cNvSpPr/>
          <p:nvPr/>
        </p:nvSpPr>
        <p:spPr>
          <a:xfrm>
            <a:off x="231775" y="2954984"/>
            <a:ext cx="1071563" cy="715629"/>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模型</a:t>
            </a:r>
          </a:p>
        </p:txBody>
      </p:sp>
      <p:sp>
        <p:nvSpPr>
          <p:cNvPr id="42" name="矩形 41"/>
          <p:cNvSpPr/>
          <p:nvPr/>
        </p:nvSpPr>
        <p:spPr>
          <a:xfrm>
            <a:off x="231775" y="1020788"/>
            <a:ext cx="1071563" cy="1011443"/>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应用</a:t>
            </a:r>
          </a:p>
        </p:txBody>
      </p:sp>
      <p:sp>
        <p:nvSpPr>
          <p:cNvPr id="43" name="矩形 42"/>
          <p:cNvSpPr/>
          <p:nvPr/>
        </p:nvSpPr>
        <p:spPr>
          <a:xfrm>
            <a:off x="231775" y="2025942"/>
            <a:ext cx="1071563" cy="934115"/>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算法</a:t>
            </a:r>
          </a:p>
        </p:txBody>
      </p:sp>
      <p:sp>
        <p:nvSpPr>
          <p:cNvPr id="44" name="矩形 43"/>
          <p:cNvSpPr/>
          <p:nvPr/>
        </p:nvSpPr>
        <p:spPr>
          <a:xfrm>
            <a:off x="231775" y="3680036"/>
            <a:ext cx="1071563" cy="918935"/>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系统</a:t>
            </a:r>
          </a:p>
        </p:txBody>
      </p:sp>
      <p:sp>
        <p:nvSpPr>
          <p:cNvPr id="46" name="矩形 45"/>
          <p:cNvSpPr/>
          <p:nvPr/>
        </p:nvSpPr>
        <p:spPr>
          <a:xfrm>
            <a:off x="1303337" y="4605828"/>
            <a:ext cx="7586663" cy="927578"/>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0" name="矩形 49"/>
          <p:cNvSpPr/>
          <p:nvPr/>
        </p:nvSpPr>
        <p:spPr>
          <a:xfrm>
            <a:off x="231775" y="4600184"/>
            <a:ext cx="1071563" cy="946075"/>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底层细节</a:t>
            </a:r>
          </a:p>
        </p:txBody>
      </p:sp>
      <p:pic>
        <p:nvPicPr>
          <p:cNvPr id="12" name="图片 11"/>
          <p:cNvPicPr>
            <a:picLocks noChangeAspect="1"/>
          </p:cNvPicPr>
          <p:nvPr/>
        </p:nvPicPr>
        <p:blipFill>
          <a:blip r:embed="rId7"/>
          <a:stretch>
            <a:fillRect/>
          </a:stretch>
        </p:blipFill>
        <p:spPr>
          <a:xfrm>
            <a:off x="1694357" y="4687462"/>
            <a:ext cx="901745" cy="845944"/>
          </a:xfrm>
          <a:prstGeom prst="rect">
            <a:avLst/>
          </a:prstGeom>
        </p:spPr>
      </p:pic>
      <p:sp>
        <p:nvSpPr>
          <p:cNvPr id="55" name="右箭头 54"/>
          <p:cNvSpPr/>
          <p:nvPr/>
        </p:nvSpPr>
        <p:spPr>
          <a:xfrm>
            <a:off x="5678993" y="5069617"/>
            <a:ext cx="653545" cy="283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6" name="右箭头 55"/>
          <p:cNvSpPr/>
          <p:nvPr/>
        </p:nvSpPr>
        <p:spPr>
          <a:xfrm>
            <a:off x="3008463" y="5069617"/>
            <a:ext cx="653545" cy="283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7" name="文本框 56"/>
          <p:cNvSpPr txBox="1"/>
          <p:nvPr/>
        </p:nvSpPr>
        <p:spPr>
          <a:xfrm>
            <a:off x="3081818" y="4829375"/>
            <a:ext cx="653545" cy="300082"/>
          </a:xfrm>
          <a:prstGeom prst="rect">
            <a:avLst/>
          </a:prstGeom>
          <a:noFill/>
        </p:spPr>
        <p:txBody>
          <a:bodyPr wrap="square" rtlCol="0">
            <a:spAutoFit/>
          </a:bodyPr>
          <a:lstStyle/>
          <a:p>
            <a:r>
              <a:rPr lang="zh-CN" altLang="en-US" sz="1350" dirty="0"/>
              <a:t>划分</a:t>
            </a:r>
          </a:p>
        </p:txBody>
      </p:sp>
      <p:sp>
        <p:nvSpPr>
          <p:cNvPr id="58" name="文本框 57"/>
          <p:cNvSpPr txBox="1"/>
          <p:nvPr/>
        </p:nvSpPr>
        <p:spPr>
          <a:xfrm>
            <a:off x="5722590" y="4788799"/>
            <a:ext cx="653545" cy="300082"/>
          </a:xfrm>
          <a:prstGeom prst="rect">
            <a:avLst/>
          </a:prstGeom>
          <a:noFill/>
        </p:spPr>
        <p:txBody>
          <a:bodyPr wrap="square" rtlCol="0">
            <a:spAutoFit/>
          </a:bodyPr>
          <a:lstStyle/>
          <a:p>
            <a:r>
              <a:rPr lang="zh-CN" altLang="en-US" sz="1350" dirty="0"/>
              <a:t>计算</a:t>
            </a:r>
          </a:p>
        </p:txBody>
      </p:sp>
      <p:pic>
        <p:nvPicPr>
          <p:cNvPr id="62" name="图片 61"/>
          <p:cNvPicPr>
            <a:picLocks noChangeAspect="1"/>
          </p:cNvPicPr>
          <p:nvPr/>
        </p:nvPicPr>
        <p:blipFill>
          <a:blip r:embed="rId8"/>
          <a:stretch>
            <a:fillRect/>
          </a:stretch>
        </p:blipFill>
        <p:spPr>
          <a:xfrm>
            <a:off x="3992640" y="4731300"/>
            <a:ext cx="1277377" cy="750149"/>
          </a:xfrm>
          <a:prstGeom prst="rect">
            <a:avLst/>
          </a:prstGeom>
        </p:spPr>
      </p:pic>
      <p:pic>
        <p:nvPicPr>
          <p:cNvPr id="63" name="图片 62"/>
          <p:cNvPicPr>
            <a:picLocks noChangeAspect="1"/>
          </p:cNvPicPr>
          <p:nvPr/>
        </p:nvPicPr>
        <p:blipFill>
          <a:blip r:embed="rId9"/>
          <a:stretch>
            <a:fillRect/>
          </a:stretch>
        </p:blipFill>
        <p:spPr>
          <a:xfrm>
            <a:off x="6666554" y="4731301"/>
            <a:ext cx="1179975" cy="692948"/>
          </a:xfrm>
          <a:prstGeom prst="rect">
            <a:avLst/>
          </a:prstGeom>
        </p:spPr>
      </p:pic>
      <p:cxnSp>
        <p:nvCxnSpPr>
          <p:cNvPr id="65" name="直接连接符 64"/>
          <p:cNvCxnSpPr>
            <a:endCxn id="34" idx="0"/>
          </p:cNvCxnSpPr>
          <p:nvPr/>
        </p:nvCxnSpPr>
        <p:spPr>
          <a:xfrm flipH="1">
            <a:off x="3119700" y="3500677"/>
            <a:ext cx="1002594" cy="392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35" idx="0"/>
          </p:cNvCxnSpPr>
          <p:nvPr/>
        </p:nvCxnSpPr>
        <p:spPr>
          <a:xfrm>
            <a:off x="4122294" y="3507534"/>
            <a:ext cx="1014686" cy="385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endCxn id="36" idx="0"/>
          </p:cNvCxnSpPr>
          <p:nvPr/>
        </p:nvCxnSpPr>
        <p:spPr>
          <a:xfrm>
            <a:off x="5959800" y="3507534"/>
            <a:ext cx="1186947" cy="375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30" idx="2"/>
            <a:endCxn id="36" idx="0"/>
          </p:cNvCxnSpPr>
          <p:nvPr/>
        </p:nvCxnSpPr>
        <p:spPr>
          <a:xfrm>
            <a:off x="4122296" y="3500678"/>
            <a:ext cx="3024452" cy="381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23" idx="2"/>
          </p:cNvCxnSpPr>
          <p:nvPr/>
        </p:nvCxnSpPr>
        <p:spPr>
          <a:xfrm flipH="1">
            <a:off x="5959801" y="2738603"/>
            <a:ext cx="132334" cy="386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22" idx="2"/>
            <a:endCxn id="30" idx="0"/>
          </p:cNvCxnSpPr>
          <p:nvPr/>
        </p:nvCxnSpPr>
        <p:spPr>
          <a:xfrm flipH="1">
            <a:off x="4122295" y="2738603"/>
            <a:ext cx="248263" cy="386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25" idx="2"/>
          </p:cNvCxnSpPr>
          <p:nvPr/>
        </p:nvCxnSpPr>
        <p:spPr>
          <a:xfrm flipH="1">
            <a:off x="4122294" y="2732664"/>
            <a:ext cx="3770009" cy="385626"/>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31775" y="5546259"/>
            <a:ext cx="8658225" cy="1169551"/>
          </a:xfrm>
          <a:prstGeom prst="rect">
            <a:avLst/>
          </a:prstGeom>
          <a:noFill/>
        </p:spPr>
        <p:txBody>
          <a:bodyPr wrap="square" rtlCol="0">
            <a:spAutoFit/>
          </a:bodyPr>
          <a:lstStyle/>
          <a:p>
            <a:r>
              <a:rPr lang="en-US" altLang="zh-CN" sz="1400" dirty="0" smtClean="0"/>
              <a:t>[1] BSP(</a:t>
            </a:r>
            <a:r>
              <a:rPr lang="en-US" altLang="zh-CN" sz="1400" dirty="0"/>
              <a:t>Bulk Synchronous Parallel</a:t>
            </a:r>
            <a:r>
              <a:rPr lang="en-US" altLang="zh-CN" sz="1400" dirty="0" smtClean="0"/>
              <a:t>) Model:  Valiant </a:t>
            </a:r>
            <a:r>
              <a:rPr lang="en-US" altLang="zh-CN" sz="1400" dirty="0"/>
              <a:t>L G. A bridging model for parallel computation[J]. Communications of the ACM, 1990, 33(8): 103-111</a:t>
            </a:r>
            <a:r>
              <a:rPr lang="en-US" altLang="zh-CN" sz="1400" dirty="0" smtClean="0"/>
              <a:t>.</a:t>
            </a:r>
          </a:p>
          <a:p>
            <a:r>
              <a:rPr lang="en-US" altLang="zh-CN" sz="1400" dirty="0" smtClean="0"/>
              <a:t>[2]GAS(Gather Apply Scatter)Model: </a:t>
            </a:r>
            <a:r>
              <a:rPr lang="en-US" altLang="zh-CN" sz="1400" dirty="0"/>
              <a:t>Gonzalez J E, Low Y, </a:t>
            </a:r>
            <a:r>
              <a:rPr lang="en-US" altLang="zh-CN" sz="1400" dirty="0" err="1"/>
              <a:t>Gu</a:t>
            </a:r>
            <a:r>
              <a:rPr lang="en-US" altLang="zh-CN" sz="1400" dirty="0"/>
              <a:t> H, et al. </a:t>
            </a:r>
            <a:r>
              <a:rPr lang="en-US" altLang="zh-CN" sz="1400" dirty="0" err="1"/>
              <a:t>Powergraph</a:t>
            </a:r>
            <a:r>
              <a:rPr lang="en-US" altLang="zh-CN" sz="1400" dirty="0"/>
              <a:t>: Distributed graph-parallel computation on natural graphs[C]//Presented as part of the 10th USENIX Symposium on Operating Systems Design and Implementation (OSDI 12). 2012: 17-30.</a:t>
            </a:r>
            <a:endParaRPr lang="zh-CN" altLang="en-US" sz="1400" dirty="0"/>
          </a:p>
        </p:txBody>
      </p:sp>
    </p:spTree>
    <p:extLst>
      <p:ext uri="{BB962C8B-B14F-4D97-AF65-F5344CB8AC3E}">
        <p14:creationId xmlns:p14="http://schemas.microsoft.com/office/powerpoint/2010/main" val="2432525422"/>
      </p:ext>
    </p:extLst>
  </p:cSld>
  <p:clrMapOvr>
    <a:masterClrMapping/>
  </p:clrMapOvr>
  <mc:AlternateContent xmlns:mc="http://schemas.openxmlformats.org/markup-compatibility/2006" xmlns:p14="http://schemas.microsoft.com/office/powerpoint/2010/main">
    <mc:Choice Requires="p14">
      <p:transition spd="slow" p14:dur="2000" advTm="125186"/>
    </mc:Choice>
    <mc:Fallback xmlns="">
      <p:transition spd="slow" advTm="125186"/>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smtClean="0"/>
              <a:t>算法</a:t>
            </a:r>
            <a:r>
              <a:rPr lang="zh-CN" altLang="en-US" sz="2100" dirty="0"/>
              <a:t>设计</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pSp>
        <p:nvGrpSpPr>
          <p:cNvPr id="5" name="组合 4"/>
          <p:cNvGrpSpPr/>
          <p:nvPr/>
        </p:nvGrpSpPr>
        <p:grpSpPr>
          <a:xfrm>
            <a:off x="1473839" y="2833391"/>
            <a:ext cx="2552062" cy="2859265"/>
            <a:chOff x="2400300" y="2106671"/>
            <a:chExt cx="2428875" cy="3189541"/>
          </a:xfrm>
        </p:grpSpPr>
        <p:graphicFrame>
          <p:nvGraphicFramePr>
            <p:cNvPr id="6" name="对象 5"/>
            <p:cNvGraphicFramePr>
              <a:graphicFrameLocks noChangeAspect="1"/>
            </p:cNvGraphicFramePr>
            <p:nvPr>
              <p:extLst>
                <p:ext uri="{D42A27DB-BD31-4B8C-83A1-F6EECF244321}">
                  <p14:modId xmlns:p14="http://schemas.microsoft.com/office/powerpoint/2010/main" val="1623124513"/>
                </p:ext>
              </p:extLst>
            </p:nvPr>
          </p:nvGraphicFramePr>
          <p:xfrm>
            <a:off x="2400300" y="2106671"/>
            <a:ext cx="2428875" cy="2638426"/>
          </p:xfrm>
          <a:graphic>
            <a:graphicData uri="http://schemas.openxmlformats.org/presentationml/2006/ole">
              <mc:AlternateContent xmlns:mc="http://schemas.openxmlformats.org/markup-compatibility/2006">
                <mc:Choice xmlns:v="urn:schemas-microsoft-com:vml" Requires="v">
                  <p:oleObj spid="_x0000_s5610" name="Visio" r:id="rId4" imgW="5249789" imgH="5698709" progId="Visio.Drawing.15">
                    <p:embed/>
                  </p:oleObj>
                </mc:Choice>
                <mc:Fallback>
                  <p:oleObj name="Visio" r:id="rId4" imgW="5249789" imgH="5698709"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0300" y="2106671"/>
                          <a:ext cx="2428875" cy="2638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本框 6"/>
            <p:cNvSpPr txBox="1"/>
            <p:nvPr/>
          </p:nvSpPr>
          <p:spPr>
            <a:xfrm>
              <a:off x="2743199" y="4961467"/>
              <a:ext cx="2085975" cy="334745"/>
            </a:xfrm>
            <a:prstGeom prst="rect">
              <a:avLst/>
            </a:prstGeom>
            <a:noFill/>
          </p:spPr>
          <p:txBody>
            <a:bodyPr wrap="square" rtlCol="0">
              <a:spAutoFit/>
            </a:bodyPr>
            <a:lstStyle/>
            <a:p>
              <a:r>
                <a:rPr lang="zh-CN" altLang="en-US" sz="1350" dirty="0"/>
                <a:t>微博粉丝网络</a:t>
              </a:r>
            </a:p>
          </p:txBody>
        </p:sp>
      </p:grpSp>
      <p:grpSp>
        <p:nvGrpSpPr>
          <p:cNvPr id="8" name="组合 7"/>
          <p:cNvGrpSpPr/>
          <p:nvPr/>
        </p:nvGrpSpPr>
        <p:grpSpPr>
          <a:xfrm>
            <a:off x="5029714" y="2960782"/>
            <a:ext cx="2450586" cy="2751311"/>
            <a:chOff x="6706285" y="2056561"/>
            <a:chExt cx="2686050" cy="3260528"/>
          </a:xfrm>
        </p:grpSpPr>
        <p:graphicFrame>
          <p:nvGraphicFramePr>
            <p:cNvPr id="9" name="对象 8"/>
            <p:cNvGraphicFramePr>
              <a:graphicFrameLocks noChangeAspect="1"/>
            </p:cNvGraphicFramePr>
            <p:nvPr>
              <p:extLst>
                <p:ext uri="{D42A27DB-BD31-4B8C-83A1-F6EECF244321}">
                  <p14:modId xmlns:p14="http://schemas.microsoft.com/office/powerpoint/2010/main" val="2750541523"/>
                </p:ext>
              </p:extLst>
            </p:nvPr>
          </p:nvGraphicFramePr>
          <p:xfrm>
            <a:off x="6706285" y="2056561"/>
            <a:ext cx="2686050" cy="2657475"/>
          </p:xfrm>
          <a:graphic>
            <a:graphicData uri="http://schemas.openxmlformats.org/presentationml/2006/ole">
              <mc:AlternateContent xmlns:mc="http://schemas.openxmlformats.org/markup-compatibility/2006">
                <mc:Choice xmlns:v="urn:schemas-microsoft-com:vml" Requires="v">
                  <p:oleObj spid="_x0000_s5611" name="Visio" r:id="rId6" imgW="5251048" imgH="5158477" progId="Visio.Drawing.15">
                    <p:embed/>
                  </p:oleObj>
                </mc:Choice>
                <mc:Fallback>
                  <p:oleObj name="Visio" r:id="rId6" imgW="5251048" imgH="5158477" progId="Visio.Drawing.15">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6285" y="2056561"/>
                          <a:ext cx="2686050" cy="2657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文本框 9"/>
            <p:cNvSpPr txBox="1"/>
            <p:nvPr/>
          </p:nvSpPr>
          <p:spPr>
            <a:xfrm>
              <a:off x="7117337" y="4961467"/>
              <a:ext cx="2085975" cy="355622"/>
            </a:xfrm>
            <a:prstGeom prst="rect">
              <a:avLst/>
            </a:prstGeom>
            <a:noFill/>
          </p:spPr>
          <p:txBody>
            <a:bodyPr wrap="square" rtlCol="0">
              <a:spAutoFit/>
            </a:bodyPr>
            <a:lstStyle/>
            <a:p>
              <a:r>
                <a:rPr lang="zh-CN" altLang="en-US" sz="1350" dirty="0"/>
                <a:t>微信朋友圈网络</a:t>
              </a:r>
            </a:p>
          </p:txBody>
        </p:sp>
      </p:grpSp>
      <p:sp>
        <p:nvSpPr>
          <p:cNvPr id="11" name="矩形 10"/>
          <p:cNvSpPr/>
          <p:nvPr/>
        </p:nvSpPr>
        <p:spPr>
          <a:xfrm>
            <a:off x="581897" y="1684091"/>
            <a:ext cx="7515225" cy="738664"/>
          </a:xfrm>
          <a:prstGeom prst="rect">
            <a:avLst/>
          </a:prstGeom>
        </p:spPr>
        <p:txBody>
          <a:bodyPr wrap="square">
            <a:spAutoFit/>
          </a:bodyPr>
          <a:lstStyle/>
          <a:p>
            <a:pPr indent="200025" algn="ctr"/>
            <a:r>
              <a:rPr lang="en-US" altLang="zh-CN" sz="2100" kern="100" dirty="0">
                <a:latin typeface="Calibri" panose="020F0502020204030204" pitchFamily="34" charset="0"/>
                <a:cs typeface="Times New Roman" panose="02020603050405020304" pitchFamily="18" charset="0"/>
              </a:rPr>
              <a:t>Triangle Count</a:t>
            </a:r>
          </a:p>
          <a:p>
            <a:pPr indent="200025" algn="ctr"/>
            <a:endParaRPr lang="en-US" altLang="zh-CN" sz="2100" kern="100" dirty="0">
              <a:latin typeface="Calibri" panose="020F0502020204030204" pitchFamily="34" charset="0"/>
              <a:cs typeface="Times New Roman" panose="02020603050405020304" pitchFamily="18" charset="0"/>
            </a:endParaRPr>
          </a:p>
        </p:txBody>
      </p:sp>
      <p:sp>
        <p:nvSpPr>
          <p:cNvPr id="12" name="矩形 11"/>
          <p:cNvSpPr/>
          <p:nvPr/>
        </p:nvSpPr>
        <p:spPr>
          <a:xfrm>
            <a:off x="941819" y="2053423"/>
            <a:ext cx="6954117" cy="715581"/>
          </a:xfrm>
          <a:prstGeom prst="rect">
            <a:avLst/>
          </a:prstGeom>
        </p:spPr>
        <p:txBody>
          <a:bodyPr wrap="square">
            <a:spAutoFit/>
          </a:bodyPr>
          <a:lstStyle/>
          <a:p>
            <a:pPr indent="200025" algn="just"/>
            <a:r>
              <a:rPr lang="en-US" altLang="zh-CN" sz="1350" kern="100" dirty="0">
                <a:latin typeface="Calibri" panose="020F0502020204030204" pitchFamily="34" charset="0"/>
                <a:cs typeface="Times New Roman" panose="02020603050405020304" pitchFamily="18" charset="0"/>
              </a:rPr>
              <a:t>Triangle Count</a:t>
            </a:r>
            <a:r>
              <a:rPr lang="zh-CN" altLang="zh-CN" sz="1350" kern="100" dirty="0">
                <a:latin typeface="Calibri" panose="020F0502020204030204" pitchFamily="34" charset="0"/>
                <a:cs typeface="Times New Roman" panose="02020603050405020304" pitchFamily="18" charset="0"/>
              </a:rPr>
              <a:t>算法是用来统计有向</a:t>
            </a:r>
            <a:r>
              <a:rPr lang="en-US" altLang="zh-CN" sz="1350" kern="100" dirty="0">
                <a:latin typeface="Calibri" panose="020F0502020204030204" pitchFamily="34" charset="0"/>
                <a:cs typeface="Times New Roman" panose="02020603050405020304" pitchFamily="18" charset="0"/>
              </a:rPr>
              <a:t>/</a:t>
            </a:r>
            <a:r>
              <a:rPr lang="zh-CN" altLang="zh-CN" sz="1350" kern="100" dirty="0">
                <a:latin typeface="Calibri" panose="020F0502020204030204" pitchFamily="34" charset="0"/>
                <a:cs typeface="Times New Roman" panose="02020603050405020304" pitchFamily="18" charset="0"/>
              </a:rPr>
              <a:t>无向图中的不同三角形的数目。该算法在复杂网络分析、链接标签和推荐等多个领域中都是非常基础重要的度量，也是一些诸如复杂网络、聚集系数等图运算中的基本方法。</a:t>
            </a:r>
          </a:p>
        </p:txBody>
      </p:sp>
    </p:spTree>
    <p:extLst>
      <p:ext uri="{BB962C8B-B14F-4D97-AF65-F5344CB8AC3E}">
        <p14:creationId xmlns:p14="http://schemas.microsoft.com/office/powerpoint/2010/main" val="1521948700"/>
      </p:ext>
    </p:extLst>
  </p:cSld>
  <p:clrMapOvr>
    <a:masterClrMapping/>
  </p:clrMapOvr>
  <mc:AlternateContent xmlns:mc="http://schemas.openxmlformats.org/markup-compatibility/2006" xmlns:p14="http://schemas.microsoft.com/office/powerpoint/2010/main">
    <mc:Choice Requires="p14">
      <p:transition spd="slow" p14:dur="2000" advTm="8393"/>
    </mc:Choice>
    <mc:Fallback xmlns="">
      <p:transition spd="slow" advTm="8393"/>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smtClean="0"/>
              <a:t>算法</a:t>
            </a:r>
            <a:r>
              <a:rPr lang="zh-CN" altLang="en-US" sz="2100" dirty="0"/>
              <a:t>设计</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矩形 3"/>
              <p:cNvSpPr/>
              <p:nvPr/>
            </p:nvSpPr>
            <p:spPr>
              <a:xfrm>
                <a:off x="586638" y="1716915"/>
                <a:ext cx="7647703" cy="1338828"/>
              </a:xfrm>
              <a:prstGeom prst="rect">
                <a:avLst/>
              </a:prstGeom>
            </p:spPr>
            <p:txBody>
              <a:bodyPr wrap="square">
                <a:spAutoFit/>
              </a:bodyPr>
              <a:lstStyle/>
              <a:p>
                <a:pPr algn="just"/>
                <a:r>
                  <a:rPr lang="zh-CN" altLang="zh-CN" sz="1350" kern="100" dirty="0" smtClean="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1</a:t>
                </a:r>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𝑆𝑡𝑎</m:t>
                    </m:r>
                    <m:r>
                      <a:rPr lang="en-US" altLang="zh-CN" sz="1350" b="0" i="1" kern="100" smtClean="0">
                        <a:latin typeface="Cambria Math" panose="02040503050406030204" pitchFamily="18" charset="0"/>
                        <a:cs typeface="Times New Roman" panose="02020603050405020304" pitchFamily="18" charset="0"/>
                      </a:rPr>
                      <m:t>𝑡</m:t>
                    </m:r>
                    <m:r>
                      <a:rPr lang="en-US" altLang="zh-CN" sz="1350" i="1" kern="100">
                        <a:latin typeface="Cambria Math" panose="02040503050406030204" pitchFamily="18" charset="0"/>
                        <a:cs typeface="Times New Roman" panose="02020603050405020304" pitchFamily="18" charset="0"/>
                      </a:rPr>
                      <m:t>𝑒</m:t>
                    </m:r>
                  </m:oMath>
                </a14:m>
                <a:r>
                  <a:rPr lang="en-US" altLang="zh-CN" sz="1350" kern="100" dirty="0">
                    <a:latin typeface="Calibri" panose="020F0502020204030204" pitchFamily="34" charset="0"/>
                    <a:cs typeface="Times New Roman" panose="02020603050405020304" pitchFamily="18" charset="0"/>
                  </a:rPr>
                  <a:t>:</a:t>
                </a:r>
                <a:r>
                  <a:rPr lang="zh-CN" altLang="zh-CN" sz="1350" kern="100" dirty="0">
                    <a:latin typeface="Calibri" panose="020F0502020204030204" pitchFamily="34" charset="0"/>
                    <a:cs typeface="Times New Roman" panose="02020603050405020304" pitchFamily="18" charset="0"/>
                  </a:rPr>
                  <a:t>图的</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𝑆𝑡𝑎</m:t>
                    </m:r>
                    <m:r>
                      <a:rPr lang="en-US" altLang="zh-CN" sz="1350" b="0" i="1" kern="100" smtClean="0">
                        <a:latin typeface="Cambria Math" panose="02040503050406030204" pitchFamily="18" charset="0"/>
                        <a:cs typeface="Times New Roman" panose="02020603050405020304" pitchFamily="18" charset="0"/>
                      </a:rPr>
                      <m:t>𝑡</m:t>
                    </m:r>
                    <m:r>
                      <a:rPr lang="en-US" altLang="zh-CN" sz="1350" i="1" kern="100">
                        <a:latin typeface="Cambria Math" panose="02040503050406030204" pitchFamily="18" charset="0"/>
                        <a:cs typeface="Times New Roman" panose="02020603050405020304" pitchFamily="18" charset="0"/>
                      </a:rPr>
                      <m:t>𝑒</m:t>
                    </m:r>
                  </m:oMath>
                </a14:m>
                <a:r>
                  <a:rPr lang="zh-CN" altLang="zh-CN" sz="1350" kern="100" dirty="0">
                    <a:latin typeface="Calibri" panose="020F0502020204030204" pitchFamily="34" charset="0"/>
                    <a:cs typeface="Times New Roman" panose="02020603050405020304" pitchFamily="18" charset="0"/>
                  </a:rPr>
                  <a:t>由每个顶点对应的邻接点的信息组成，即</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𝑆𝑡𝑎</m:t>
                        </m:r>
                        <m:r>
                          <a:rPr lang="en-US" altLang="zh-CN" sz="1350" b="0" i="1" kern="100" smtClean="0">
                            <a:latin typeface="Cambria Math" panose="02040503050406030204" pitchFamily="18" charset="0"/>
                            <a:cs typeface="Times New Roman" panose="02020603050405020304" pitchFamily="18" charset="0"/>
                          </a:rPr>
                          <m:t>𝑡</m:t>
                        </m:r>
                        <m:r>
                          <a:rPr lang="en-US" altLang="zh-CN" sz="1350" i="1" kern="100">
                            <a:latin typeface="Cambria Math" panose="02040503050406030204" pitchFamily="18" charset="0"/>
                            <a:cs typeface="Times New Roman" panose="02020603050405020304" pitchFamily="18" charset="0"/>
                          </a:rPr>
                          <m:t>𝑒</m:t>
                        </m:r>
                        <m:r>
                          <a:rPr lang="en-US" altLang="zh-CN" sz="1350" i="1" kern="100">
                            <a:latin typeface="Cambria Math" panose="02040503050406030204" pitchFamily="18" charset="0"/>
                            <a:cs typeface="Times New Roman" panose="02020603050405020304" pitchFamily="18" charset="0"/>
                          </a:rPr>
                          <m:t>={</m:t>
                        </m:r>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1</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2</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𝑛</m:t>
                        </m:r>
                      </m:sub>
                    </m:sSub>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表示节点</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𝑣</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的邻接点为</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𝑁</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，节点</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𝑣</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构成的三角形的数目为</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𝑡</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𝑣</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𝑁</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𝑡</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a:t>
                </a:r>
              </a:p>
              <a:p>
                <a:pPr algn="just"/>
                <a:r>
                  <a:rPr lang="zh-CN" altLang="zh-CN" sz="1350" kern="100" dirty="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2</a:t>
                </a:r>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𝐸𝑣𝑒𝑛𝑡</m:t>
                    </m:r>
                  </m:oMath>
                </a14:m>
                <a:r>
                  <a:rPr lang="en-US" altLang="zh-CN" sz="1350" kern="100" dirty="0">
                    <a:latin typeface="Calibri" panose="020F0502020204030204" pitchFamily="34" charset="0"/>
                    <a:cs typeface="Times New Roman" panose="02020603050405020304" pitchFamily="18" charset="0"/>
                  </a:rPr>
                  <a:t>:</a:t>
                </a:r>
                <a:r>
                  <a:rPr lang="zh-CN" altLang="zh-CN" sz="1350" kern="100" dirty="0">
                    <a:latin typeface="Calibri" panose="020F0502020204030204" pitchFamily="34" charset="0"/>
                    <a:cs typeface="Times New Roman" panose="02020603050405020304" pitchFamily="18" charset="0"/>
                  </a:rPr>
                  <a:t>图的</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𝐸𝑣𝑒𝑛𝑡</m:t>
                    </m:r>
                  </m:oMath>
                </a14:m>
                <a:r>
                  <a:rPr lang="zh-CN" altLang="zh-CN" sz="1350" kern="100" dirty="0">
                    <a:latin typeface="Calibri" panose="020F0502020204030204" pitchFamily="34" charset="0"/>
                    <a:cs typeface="Times New Roman" panose="02020603050405020304" pitchFamily="18" charset="0"/>
                  </a:rPr>
                  <a:t>为图中新增了一条边，</a:t>
                </a:r>
                <a14:m>
                  <m:oMath xmlns:m="http://schemas.openxmlformats.org/officeDocument/2006/math">
                    <m:r>
                      <a:rPr lang="zh-CN" altLang="zh-CN" sz="1350" kern="100">
                        <a:latin typeface="Cambria Math" panose="02040503050406030204" pitchFamily="18" charset="0"/>
                        <a:cs typeface="Times New Roman" panose="02020603050405020304" pitchFamily="18" charset="0"/>
                      </a:rPr>
                      <m:t>即</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𝐸𝑣𝑒𝑛𝑡</m:t>
                        </m:r>
                        <m:r>
                          <a:rPr lang="en-US" altLang="zh-CN" sz="1350" i="1" kern="100">
                            <a:latin typeface="Cambria Math" panose="02040503050406030204" pitchFamily="18" charset="0"/>
                            <a:cs typeface="Times New Roman" panose="02020603050405020304" pitchFamily="18" charset="0"/>
                          </a:rPr>
                          <m:t>={</m:t>
                        </m:r>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1</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2</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𝑚</m:t>
                        </m:r>
                      </m:sub>
                    </m:sSub>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表示新增边</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𝑒</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𝑒</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r>
                      <a:rPr lang="en-US" altLang="zh-CN" sz="1350" i="1" kern="100">
                        <a:latin typeface="Cambria Math" panose="02040503050406030204" pitchFamily="18" charset="0"/>
                        <a:cs typeface="Times New Roman" panose="02020603050405020304" pitchFamily="18" charset="0"/>
                      </a:rPr>
                      <m:t>𝑎𝑑𝑑</m:t>
                    </m:r>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a:t>
                </a:r>
                <a:endParaRPr lang="en-US" altLang="zh-CN" sz="1350" kern="100" dirty="0">
                  <a:latin typeface="Calibri" panose="020F0502020204030204" pitchFamily="34" charset="0"/>
                  <a:cs typeface="Times New Roman" panose="02020603050405020304" pitchFamily="18" charset="0"/>
                </a:endParaRPr>
              </a:p>
              <a:p>
                <a:pPr algn="just"/>
                <a:r>
                  <a:rPr lang="zh-CN" altLang="en-US" sz="1350" kern="100" dirty="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3</a:t>
                </a:r>
                <a:r>
                  <a:rPr lang="zh-CN" altLang="en-US" sz="1350" kern="100" dirty="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Update</a:t>
                </a:r>
                <a:r>
                  <a:rPr lang="zh-CN" altLang="en-US" sz="1350" kern="100" dirty="0">
                    <a:latin typeface="Calibri" panose="020F0502020204030204" pitchFamily="34" charset="0"/>
                    <a:cs typeface="Times New Roman" panose="02020603050405020304" pitchFamily="18" charset="0"/>
                  </a:rPr>
                  <a:t>更新算法：</a:t>
                </a:r>
                <a:endParaRPr lang="en-US" altLang="zh-CN" sz="1350" kern="100" dirty="0">
                  <a:latin typeface="Calibri" panose="020F0502020204030204" pitchFamily="34" charset="0"/>
                  <a:cs typeface="Times New Roman" panose="02020603050405020304" pitchFamily="18" charset="0"/>
                </a:endParaRPr>
              </a:p>
              <a:p>
                <a:pPr algn="just"/>
                <a:endParaRPr lang="zh-CN" altLang="zh-CN" sz="1350" kern="100" dirty="0">
                  <a:latin typeface="Calibri" panose="020F0502020204030204" pitchFamily="34" charset="0"/>
                  <a:cs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586638" y="1716915"/>
                <a:ext cx="7647703" cy="1338828"/>
              </a:xfrm>
              <a:prstGeom prst="rect">
                <a:avLst/>
              </a:prstGeom>
              <a:blipFill rotWithShape="0">
                <a:blip r:embed="rId3"/>
                <a:stretch>
                  <a:fillRect l="-159" t="-1826" r="-159"/>
                </a:stretch>
              </a:blipFill>
            </p:spPr>
            <p:txBody>
              <a:bodyPr/>
              <a:lstStyle/>
              <a:p>
                <a:r>
                  <a:rPr lang="zh-CN" altLang="en-US">
                    <a:noFill/>
                  </a:rPr>
                  <a:t> </a:t>
                </a:r>
              </a:p>
            </p:txBody>
          </p:sp>
        </mc:Fallback>
      </mc:AlternateContent>
      <p:grpSp>
        <p:nvGrpSpPr>
          <p:cNvPr id="18" name="组合 17"/>
          <p:cNvGrpSpPr/>
          <p:nvPr/>
        </p:nvGrpSpPr>
        <p:grpSpPr>
          <a:xfrm>
            <a:off x="4084623" y="3011196"/>
            <a:ext cx="4217030" cy="2024769"/>
            <a:chOff x="6208468" y="2456233"/>
            <a:chExt cx="5622707" cy="2699692"/>
          </a:xfrm>
        </p:grpSpPr>
        <p:pic>
          <p:nvPicPr>
            <p:cNvPr id="13" name="图片 12"/>
            <p:cNvPicPr>
              <a:picLocks noChangeAspect="1"/>
            </p:cNvPicPr>
            <p:nvPr/>
          </p:nvPicPr>
          <p:blipFill>
            <a:blip r:embed="rId4"/>
            <a:stretch>
              <a:fillRect/>
            </a:stretch>
          </p:blipFill>
          <p:spPr>
            <a:xfrm>
              <a:off x="9431724" y="2456233"/>
              <a:ext cx="2399451" cy="1617787"/>
            </a:xfrm>
            <a:prstGeom prst="rect">
              <a:avLst/>
            </a:prstGeom>
          </p:spPr>
        </p:pic>
        <p:pic>
          <p:nvPicPr>
            <p:cNvPr id="14" name="图片 13"/>
            <p:cNvPicPr>
              <a:picLocks noChangeAspect="1"/>
            </p:cNvPicPr>
            <p:nvPr/>
          </p:nvPicPr>
          <p:blipFill>
            <a:blip r:embed="rId5"/>
            <a:stretch>
              <a:fillRect/>
            </a:stretch>
          </p:blipFill>
          <p:spPr>
            <a:xfrm>
              <a:off x="8202324" y="4798749"/>
              <a:ext cx="1295260" cy="357176"/>
            </a:xfrm>
            <a:prstGeom prst="rect">
              <a:avLst/>
            </a:prstGeom>
          </p:spPr>
        </p:pic>
        <p:sp>
          <p:nvSpPr>
            <p:cNvPr id="15" name="左弧形箭头 14"/>
            <p:cNvSpPr/>
            <p:nvPr/>
          </p:nvSpPr>
          <p:spPr>
            <a:xfrm rot="18842291">
              <a:off x="7135621" y="4212263"/>
              <a:ext cx="426322" cy="1027393"/>
            </a:xfrm>
            <a:prstGeom prst="curv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solidFill>
                  <a:schemeClr val="tx1"/>
                </a:solidFill>
              </a:endParaRPr>
            </a:p>
          </p:txBody>
        </p:sp>
        <p:sp>
          <p:nvSpPr>
            <p:cNvPr id="16" name="下弧形箭头 15"/>
            <p:cNvSpPr/>
            <p:nvPr/>
          </p:nvSpPr>
          <p:spPr>
            <a:xfrm rot="19079682">
              <a:off x="9834175" y="4482869"/>
              <a:ext cx="1157085" cy="445745"/>
            </a:xfrm>
            <a:prstGeom prst="curved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solidFill>
                  <a:schemeClr val="tx1"/>
                </a:solidFill>
              </a:endParaRPr>
            </a:p>
          </p:txBody>
        </p:sp>
        <p:pic>
          <p:nvPicPr>
            <p:cNvPr id="17" name="图片 16"/>
            <p:cNvPicPr>
              <a:picLocks noChangeAspect="1"/>
            </p:cNvPicPr>
            <p:nvPr/>
          </p:nvPicPr>
          <p:blipFill>
            <a:blip r:embed="rId6"/>
            <a:stretch>
              <a:fillRect/>
            </a:stretch>
          </p:blipFill>
          <p:spPr>
            <a:xfrm>
              <a:off x="6208468" y="2510537"/>
              <a:ext cx="2310160" cy="1557584"/>
            </a:xfrm>
            <a:prstGeom prst="rect">
              <a:avLst/>
            </a:prstGeom>
          </p:spPr>
        </p:pic>
      </p:grpSp>
      <p:sp>
        <p:nvSpPr>
          <p:cNvPr id="21" name="矩形 20"/>
          <p:cNvSpPr/>
          <p:nvPr/>
        </p:nvSpPr>
        <p:spPr>
          <a:xfrm>
            <a:off x="586638" y="1350971"/>
            <a:ext cx="7515225" cy="415498"/>
          </a:xfrm>
          <a:prstGeom prst="rect">
            <a:avLst/>
          </a:prstGeom>
        </p:spPr>
        <p:txBody>
          <a:bodyPr wrap="square">
            <a:spAutoFit/>
          </a:bodyPr>
          <a:lstStyle/>
          <a:p>
            <a:pPr indent="200025" algn="ctr"/>
            <a:r>
              <a:rPr lang="en-US" altLang="zh-CN" sz="2100" kern="100" dirty="0">
                <a:latin typeface="Calibri" panose="020F0502020204030204" pitchFamily="34" charset="0"/>
                <a:cs typeface="Times New Roman" panose="02020603050405020304" pitchFamily="18" charset="0"/>
              </a:rPr>
              <a:t>Triangle </a:t>
            </a:r>
            <a:r>
              <a:rPr lang="en-US" altLang="zh-CN" sz="2100" kern="100" dirty="0" smtClean="0">
                <a:latin typeface="Calibri" panose="020F0502020204030204" pitchFamily="34" charset="0"/>
                <a:cs typeface="Times New Roman" panose="02020603050405020304" pitchFamily="18" charset="0"/>
              </a:rPr>
              <a:t>Count</a:t>
            </a:r>
            <a:endParaRPr lang="en-US" altLang="zh-CN" sz="2100" kern="100" dirty="0">
              <a:latin typeface="Calibri" panose="020F0502020204030204" pitchFamily="34" charset="0"/>
              <a:cs typeface="Times New Roman" panose="02020603050405020304" pitchFamily="18" charset="0"/>
            </a:endParaRPr>
          </a:p>
        </p:txBody>
      </p:sp>
      <p:pic>
        <p:nvPicPr>
          <p:cNvPr id="5" name="图片 4"/>
          <p:cNvPicPr>
            <a:picLocks noChangeAspect="1"/>
          </p:cNvPicPr>
          <p:nvPr/>
        </p:nvPicPr>
        <p:blipFill>
          <a:blip r:embed="rId7"/>
          <a:stretch>
            <a:fillRect/>
          </a:stretch>
        </p:blipFill>
        <p:spPr>
          <a:xfrm>
            <a:off x="900229" y="2839749"/>
            <a:ext cx="2775343" cy="2887995"/>
          </a:xfrm>
          <a:prstGeom prst="rect">
            <a:avLst/>
          </a:prstGeom>
        </p:spPr>
      </p:pic>
    </p:spTree>
    <p:extLst>
      <p:ext uri="{BB962C8B-B14F-4D97-AF65-F5344CB8AC3E}">
        <p14:creationId xmlns:p14="http://schemas.microsoft.com/office/powerpoint/2010/main" val="2132538035"/>
      </p:ext>
    </p:extLst>
  </p:cSld>
  <p:clrMapOvr>
    <a:masterClrMapping/>
  </p:clrMapOvr>
  <mc:AlternateContent xmlns:mc="http://schemas.openxmlformats.org/markup-compatibility/2006" xmlns:p14="http://schemas.microsoft.com/office/powerpoint/2010/main">
    <mc:Choice Requires="p14">
      <p:transition spd="slow" p14:dur="2000" advTm="99564"/>
    </mc:Choice>
    <mc:Fallback xmlns="">
      <p:transition spd="slow" advTm="99564"/>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r>
              <a:rPr lang="en-US" altLang="zh-CN" dirty="0" smtClean="0"/>
              <a:t>-</a:t>
            </a:r>
            <a:r>
              <a:rPr lang="zh-CN" altLang="en-US" sz="2100" dirty="0" smtClean="0"/>
              <a:t>算法</a:t>
            </a:r>
            <a:r>
              <a:rPr lang="zh-CN" altLang="en-US" sz="2100" dirty="0"/>
              <a:t>设计</a:t>
            </a:r>
            <a:endParaRPr lang="zh-CN" altLang="en-US" sz="2100" dirty="0"/>
          </a:p>
        </p:txBody>
      </p:sp>
      <p:sp>
        <p:nvSpPr>
          <p:cNvPr id="3" name="矩形 2"/>
          <p:cNvSpPr/>
          <p:nvPr/>
        </p:nvSpPr>
        <p:spPr>
          <a:xfrm>
            <a:off x="1293668" y="601645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6" name="圆角矩形标注 5"/>
          <p:cNvSpPr/>
          <p:nvPr/>
        </p:nvSpPr>
        <p:spPr>
          <a:xfrm>
            <a:off x="1839191" y="2993620"/>
            <a:ext cx="1808018" cy="820882"/>
          </a:xfrm>
          <a:prstGeom prst="wedgeRoundRectCallout">
            <a:avLst>
              <a:gd name="adj1" fmla="val 52156"/>
              <a:gd name="adj2" fmla="val 8014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sz="1350" dirty="0"/>
              <a:t>a</a:t>
            </a:r>
            <a:r>
              <a:rPr lang="zh-CN" altLang="en-US" sz="1350" dirty="0"/>
              <a:t>节点的更新将会影响</a:t>
            </a:r>
            <a:r>
              <a:rPr lang="en-US" altLang="zh-CN" sz="1350" dirty="0"/>
              <a:t>b</a:t>
            </a:r>
            <a:r>
              <a:rPr lang="zh-CN" altLang="en-US" sz="1350" dirty="0"/>
              <a:t>节点的更新</a:t>
            </a:r>
          </a:p>
        </p:txBody>
      </p:sp>
      <p:sp>
        <p:nvSpPr>
          <p:cNvPr id="11" name="圆角矩形标注 10"/>
          <p:cNvSpPr/>
          <p:nvPr/>
        </p:nvSpPr>
        <p:spPr>
          <a:xfrm>
            <a:off x="5697555" y="3004431"/>
            <a:ext cx="1808018" cy="820882"/>
          </a:xfrm>
          <a:prstGeom prst="wedgeRoundRectCallout">
            <a:avLst>
              <a:gd name="adj1" fmla="val -51292"/>
              <a:gd name="adj2" fmla="val 8394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sz="1350" dirty="0"/>
              <a:t>e</a:t>
            </a:r>
            <a:r>
              <a:rPr lang="zh-CN" altLang="en-US" sz="1350" dirty="0"/>
              <a:t>节点的更新也将影响</a:t>
            </a:r>
            <a:r>
              <a:rPr lang="en-US" altLang="zh-CN" sz="1350" dirty="0"/>
              <a:t>b</a:t>
            </a:r>
            <a:r>
              <a:rPr lang="zh-CN" altLang="en-US" sz="1350" dirty="0"/>
              <a:t>节点的更新</a:t>
            </a:r>
          </a:p>
        </p:txBody>
      </p:sp>
      <p:sp>
        <p:nvSpPr>
          <p:cNvPr id="12" name="圆角矩形标注 11"/>
          <p:cNvSpPr/>
          <p:nvPr/>
        </p:nvSpPr>
        <p:spPr>
          <a:xfrm>
            <a:off x="3823555" y="2712123"/>
            <a:ext cx="1725675" cy="562993"/>
          </a:xfrm>
          <a:prstGeom prst="wedgeRoundRectCallout">
            <a:avLst>
              <a:gd name="adj1" fmla="val -1867"/>
              <a:gd name="adj2" fmla="val 49767"/>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sz="1350" dirty="0" smtClean="0"/>
              <a:t>Sb = min{current , Sa}</a:t>
            </a:r>
            <a:endParaRPr lang="zh-CN" altLang="en-US" sz="1350" dirty="0"/>
          </a:p>
        </p:txBody>
      </p:sp>
      <p:pic>
        <p:nvPicPr>
          <p:cNvPr id="4" name="图片 3"/>
          <p:cNvPicPr>
            <a:picLocks noChangeAspect="1"/>
          </p:cNvPicPr>
          <p:nvPr/>
        </p:nvPicPr>
        <p:blipFill>
          <a:blip r:embed="rId2"/>
          <a:stretch>
            <a:fillRect/>
          </a:stretch>
        </p:blipFill>
        <p:spPr>
          <a:xfrm>
            <a:off x="2972017" y="3240838"/>
            <a:ext cx="3348291" cy="3034125"/>
          </a:xfrm>
          <a:prstGeom prst="rect">
            <a:avLst/>
          </a:prstGeom>
        </p:spPr>
      </p:pic>
      <p:sp>
        <p:nvSpPr>
          <p:cNvPr id="5" name="文本框 4"/>
          <p:cNvSpPr txBox="1"/>
          <p:nvPr/>
        </p:nvSpPr>
        <p:spPr>
          <a:xfrm>
            <a:off x="1978674" y="1498598"/>
            <a:ext cx="5334976" cy="400110"/>
          </a:xfrm>
          <a:prstGeom prst="rect">
            <a:avLst/>
          </a:prstGeom>
          <a:noFill/>
        </p:spPr>
        <p:txBody>
          <a:bodyPr wrap="square" rtlCol="0">
            <a:spAutoFit/>
          </a:bodyPr>
          <a:lstStyle/>
          <a:p>
            <a:pPr algn="ctr"/>
            <a:r>
              <a:rPr lang="en-US" altLang="zh-CN" sz="2000" dirty="0" smtClean="0"/>
              <a:t>Single Source Shortest Path</a:t>
            </a:r>
          </a:p>
        </p:txBody>
      </p:sp>
      <p:sp>
        <p:nvSpPr>
          <p:cNvPr id="10" name="文本框 9"/>
          <p:cNvSpPr txBox="1"/>
          <p:nvPr/>
        </p:nvSpPr>
        <p:spPr>
          <a:xfrm>
            <a:off x="2603501" y="1889842"/>
            <a:ext cx="4087586" cy="646331"/>
          </a:xfrm>
          <a:prstGeom prst="rect">
            <a:avLst/>
          </a:prstGeom>
          <a:noFill/>
        </p:spPr>
        <p:txBody>
          <a:bodyPr wrap="square" rtlCol="0">
            <a:spAutoFit/>
          </a:bodyPr>
          <a:lstStyle/>
          <a:p>
            <a:r>
              <a:rPr lang="zh-CN" altLang="en-US" dirty="0" smtClean="0"/>
              <a:t>更新路径上的所有节点           </a:t>
            </a:r>
            <a:r>
              <a:rPr lang="zh-CN" altLang="en-US" dirty="0" smtClean="0"/>
              <a:t>更新多次          </a:t>
            </a:r>
            <a:endParaRPr lang="en-US" altLang="zh-CN" dirty="0" smtClean="0"/>
          </a:p>
          <a:p>
            <a:r>
              <a:rPr lang="zh-CN" altLang="en-US" dirty="0" smtClean="0"/>
              <a:t>更新顺序与最终结果无关</a:t>
            </a:r>
            <a:endParaRPr lang="zh-CN" altLang="en-US" dirty="0"/>
          </a:p>
        </p:txBody>
      </p:sp>
    </p:spTree>
    <p:extLst>
      <p:ext uri="{BB962C8B-B14F-4D97-AF65-F5344CB8AC3E}">
        <p14:creationId xmlns:p14="http://schemas.microsoft.com/office/powerpoint/2010/main" val="3730906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四</a:t>
            </a:r>
            <a:r>
              <a:rPr lang="zh-CN" altLang="en-US" dirty="0" smtClean="0"/>
              <a:t>、系统设计与实现</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8" name="文本框 7"/>
          <p:cNvSpPr txBox="1"/>
          <p:nvPr/>
        </p:nvSpPr>
        <p:spPr>
          <a:xfrm>
            <a:off x="2791921" y="1530299"/>
            <a:ext cx="3990110" cy="415498"/>
          </a:xfrm>
          <a:prstGeom prst="rect">
            <a:avLst/>
          </a:prstGeom>
          <a:noFill/>
        </p:spPr>
        <p:txBody>
          <a:bodyPr wrap="square" rtlCol="0">
            <a:spAutoFit/>
          </a:bodyPr>
          <a:lstStyle/>
          <a:p>
            <a:r>
              <a:rPr lang="zh-CN" altLang="en-US" sz="2100" dirty="0" smtClean="0"/>
              <a:t>流式</a:t>
            </a:r>
            <a:r>
              <a:rPr lang="zh-CN" altLang="en-US" sz="2100" dirty="0"/>
              <a:t>图</a:t>
            </a:r>
            <a:r>
              <a:rPr lang="zh-CN" altLang="en-US" sz="2100" dirty="0" smtClean="0"/>
              <a:t>计算系统</a:t>
            </a:r>
            <a:r>
              <a:rPr lang="zh-CN" altLang="en-US" sz="2100" dirty="0"/>
              <a:t>架构</a:t>
            </a:r>
            <a:r>
              <a:rPr lang="zh-CN" altLang="en-US" sz="2100" dirty="0" smtClean="0"/>
              <a:t>图</a:t>
            </a:r>
            <a:endParaRPr lang="zh-CN" altLang="en-US" sz="2100" dirty="0"/>
          </a:p>
        </p:txBody>
      </p:sp>
      <p:pic>
        <p:nvPicPr>
          <p:cNvPr id="6" name="图片 5" descr="C:\Users\SkyDream\Desktop\毕业设计\GraduationThesis\post-graduate paper\图片\framework.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9484" y="2287587"/>
            <a:ext cx="6762115" cy="3435880"/>
          </a:xfrm>
          <a:prstGeom prst="rect">
            <a:avLst/>
          </a:prstGeom>
          <a:noFill/>
          <a:ln>
            <a:noFill/>
          </a:ln>
        </p:spPr>
      </p:pic>
    </p:spTree>
    <p:extLst>
      <p:ext uri="{BB962C8B-B14F-4D97-AF65-F5344CB8AC3E}">
        <p14:creationId xmlns:p14="http://schemas.microsoft.com/office/powerpoint/2010/main" val="2689266259"/>
      </p:ext>
    </p:extLst>
  </p:cSld>
  <p:clrMapOvr>
    <a:masterClrMapping/>
  </p:clrMapOvr>
  <mc:AlternateContent xmlns:mc="http://schemas.openxmlformats.org/markup-compatibility/2006" xmlns:p14="http://schemas.microsoft.com/office/powerpoint/2010/main">
    <mc:Choice Requires="p14">
      <p:transition spd="slow" p14:dur="2000" advTm="64641"/>
    </mc:Choice>
    <mc:Fallback xmlns="">
      <p:transition spd="slow" advTm="64641"/>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a:t>
            </a:r>
            <a:r>
              <a:rPr lang="zh-CN" altLang="en-US" dirty="0" smtClean="0"/>
              <a:t>、系统验证</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21" name="流程图: 联系 20"/>
          <p:cNvSpPr/>
          <p:nvPr/>
        </p:nvSpPr>
        <p:spPr>
          <a:xfrm>
            <a:off x="3855356" y="2941860"/>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实验</a:t>
            </a:r>
            <a:endParaRPr lang="en-US" altLang="zh-CN" sz="1350" dirty="0">
              <a:ln w="0"/>
              <a:solidFill>
                <a:schemeClr val="tx1"/>
              </a:solidFill>
              <a:effectLst>
                <a:outerShdw blurRad="38100" dist="19050" dir="2700000" algn="tl" rotWithShape="0">
                  <a:schemeClr val="dk1">
                    <a:alpha val="40000"/>
                  </a:schemeClr>
                </a:outerShdw>
              </a:effectLst>
            </a:endParaRPr>
          </a:p>
          <a:p>
            <a:pPr algn="ctr"/>
            <a:r>
              <a:rPr lang="zh-CN" altLang="en-US" sz="1350" dirty="0">
                <a:ln w="0"/>
                <a:solidFill>
                  <a:schemeClr val="tx1"/>
                </a:solidFill>
                <a:effectLst>
                  <a:outerShdw blurRad="38100" dist="19050" dir="2700000" algn="tl" rotWithShape="0">
                    <a:schemeClr val="dk1">
                      <a:alpha val="40000"/>
                    </a:schemeClr>
                  </a:outerShdw>
                </a:effectLst>
              </a:rPr>
              <a:t>指标</a:t>
            </a:r>
          </a:p>
        </p:txBody>
      </p:sp>
      <p:sp>
        <p:nvSpPr>
          <p:cNvPr id="22" name="流程图: 联系 21"/>
          <p:cNvSpPr/>
          <p:nvPr/>
        </p:nvSpPr>
        <p:spPr>
          <a:xfrm>
            <a:off x="4650012" y="2299454"/>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实时性</a:t>
            </a:r>
          </a:p>
        </p:txBody>
      </p:sp>
      <p:sp>
        <p:nvSpPr>
          <p:cNvPr id="23" name="流程图: 联系 22"/>
          <p:cNvSpPr/>
          <p:nvPr/>
        </p:nvSpPr>
        <p:spPr>
          <a:xfrm>
            <a:off x="4630961" y="3620525"/>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smtClean="0">
                <a:ln w="0"/>
                <a:solidFill>
                  <a:schemeClr val="tx1"/>
                </a:solidFill>
                <a:effectLst>
                  <a:outerShdw blurRad="38100" dist="19050" dir="2700000" algn="tl" rotWithShape="0">
                    <a:schemeClr val="dk1">
                      <a:alpha val="40000"/>
                    </a:schemeClr>
                  </a:outerShdw>
                </a:effectLst>
              </a:rPr>
              <a:t>更新冲突概率</a:t>
            </a:r>
            <a:endParaRPr lang="zh-CN" altLang="en-US" sz="1350" dirty="0">
              <a:ln w="0"/>
              <a:solidFill>
                <a:schemeClr val="tx1"/>
              </a:solidFill>
              <a:effectLst>
                <a:outerShdw blurRad="38100" dist="19050" dir="2700000" algn="tl" rotWithShape="0">
                  <a:schemeClr val="dk1">
                    <a:alpha val="40000"/>
                  </a:schemeClr>
                </a:outerShdw>
              </a:effectLst>
            </a:endParaRPr>
          </a:p>
        </p:txBody>
      </p:sp>
      <p:sp>
        <p:nvSpPr>
          <p:cNvPr id="24" name="流程图: 联系 23"/>
          <p:cNvSpPr/>
          <p:nvPr/>
        </p:nvSpPr>
        <p:spPr>
          <a:xfrm>
            <a:off x="3003549" y="2357094"/>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正确性</a:t>
            </a:r>
          </a:p>
        </p:txBody>
      </p:sp>
      <p:sp>
        <p:nvSpPr>
          <p:cNvPr id="25" name="流程图: 联系 24"/>
          <p:cNvSpPr/>
          <p:nvPr/>
        </p:nvSpPr>
        <p:spPr>
          <a:xfrm>
            <a:off x="3060699" y="3594127"/>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扩展性</a:t>
            </a:r>
          </a:p>
        </p:txBody>
      </p:sp>
      <p:sp>
        <p:nvSpPr>
          <p:cNvPr id="26" name="文本框 25"/>
          <p:cNvSpPr txBox="1"/>
          <p:nvPr/>
        </p:nvSpPr>
        <p:spPr>
          <a:xfrm>
            <a:off x="1131208" y="2066922"/>
            <a:ext cx="1948543" cy="923330"/>
          </a:xfrm>
          <a:prstGeom prst="rect">
            <a:avLst/>
          </a:prstGeom>
          <a:noFill/>
        </p:spPr>
        <p:txBody>
          <a:bodyPr wrap="square" rtlCol="0">
            <a:spAutoFit/>
          </a:bodyPr>
          <a:lstStyle/>
          <a:p>
            <a:r>
              <a:rPr lang="zh-CN" altLang="en-US" dirty="0"/>
              <a:t>系统的算法是正确的，运算的</a:t>
            </a:r>
            <a:r>
              <a:rPr lang="zh-CN" altLang="en-US" dirty="0" smtClean="0"/>
              <a:t>结果正确率在</a:t>
            </a:r>
            <a:r>
              <a:rPr lang="en-US" altLang="zh-CN" dirty="0" smtClean="0"/>
              <a:t>95%</a:t>
            </a:r>
            <a:r>
              <a:rPr lang="zh-CN" altLang="en-US" dirty="0" smtClean="0"/>
              <a:t>。</a:t>
            </a:r>
            <a:endParaRPr lang="zh-CN" altLang="en-US" dirty="0"/>
          </a:p>
        </p:txBody>
      </p:sp>
      <p:sp>
        <p:nvSpPr>
          <p:cNvPr id="27" name="文本框 26"/>
          <p:cNvSpPr txBox="1"/>
          <p:nvPr/>
        </p:nvSpPr>
        <p:spPr>
          <a:xfrm>
            <a:off x="5857461" y="1862884"/>
            <a:ext cx="1948543" cy="1200329"/>
          </a:xfrm>
          <a:prstGeom prst="rect">
            <a:avLst/>
          </a:prstGeom>
          <a:noFill/>
        </p:spPr>
        <p:txBody>
          <a:bodyPr wrap="square" rtlCol="0">
            <a:spAutoFit/>
          </a:bodyPr>
          <a:lstStyle/>
          <a:p>
            <a:r>
              <a:rPr lang="zh-CN" altLang="en-US" dirty="0"/>
              <a:t>算法能够在执行过程中，实时反馈计算结果，延迟</a:t>
            </a:r>
            <a:r>
              <a:rPr lang="zh-CN" altLang="en-US" dirty="0" smtClean="0"/>
              <a:t>在</a:t>
            </a:r>
            <a:r>
              <a:rPr lang="en-US" altLang="zh-CN" dirty="0" smtClean="0"/>
              <a:t>20ms</a:t>
            </a:r>
            <a:r>
              <a:rPr lang="zh-CN" altLang="en-US" dirty="0"/>
              <a:t>以内</a:t>
            </a:r>
            <a:r>
              <a:rPr lang="zh-CN" altLang="en-US" dirty="0" smtClean="0"/>
              <a:t>。</a:t>
            </a:r>
            <a:endParaRPr lang="zh-CN" altLang="en-US" dirty="0"/>
          </a:p>
        </p:txBody>
      </p:sp>
      <p:sp>
        <p:nvSpPr>
          <p:cNvPr id="28" name="文本框 27"/>
          <p:cNvSpPr txBox="1"/>
          <p:nvPr/>
        </p:nvSpPr>
        <p:spPr>
          <a:xfrm>
            <a:off x="5840300" y="3938645"/>
            <a:ext cx="1948543" cy="923330"/>
          </a:xfrm>
          <a:prstGeom prst="rect">
            <a:avLst/>
          </a:prstGeom>
          <a:noFill/>
        </p:spPr>
        <p:txBody>
          <a:bodyPr wrap="square" rtlCol="0">
            <a:spAutoFit/>
          </a:bodyPr>
          <a:lstStyle/>
          <a:p>
            <a:r>
              <a:rPr lang="zh-CN" altLang="en-US" dirty="0" smtClean="0"/>
              <a:t>多个计算节点之间发生更新冲突的概率</a:t>
            </a:r>
            <a:r>
              <a:rPr lang="en-US" altLang="zh-CN" dirty="0" smtClean="0"/>
              <a:t>&lt;10%</a:t>
            </a:r>
            <a:r>
              <a:rPr lang="zh-CN" altLang="en-US" dirty="0" smtClean="0"/>
              <a:t>。</a:t>
            </a:r>
            <a:endParaRPr lang="zh-CN" altLang="en-US" dirty="0"/>
          </a:p>
        </p:txBody>
      </p:sp>
      <p:sp>
        <p:nvSpPr>
          <p:cNvPr id="29" name="文本框 28"/>
          <p:cNvSpPr txBox="1"/>
          <p:nvPr/>
        </p:nvSpPr>
        <p:spPr>
          <a:xfrm>
            <a:off x="1127349" y="3921691"/>
            <a:ext cx="1948543" cy="923330"/>
          </a:xfrm>
          <a:prstGeom prst="rect">
            <a:avLst/>
          </a:prstGeom>
          <a:noFill/>
        </p:spPr>
        <p:txBody>
          <a:bodyPr wrap="square" rtlCol="0">
            <a:spAutoFit/>
          </a:bodyPr>
          <a:lstStyle/>
          <a:p>
            <a:r>
              <a:rPr lang="zh-CN" altLang="en-US" dirty="0"/>
              <a:t>任务能够多机执行，系统具备良好的扩展性。</a:t>
            </a:r>
          </a:p>
        </p:txBody>
      </p:sp>
      <p:cxnSp>
        <p:nvCxnSpPr>
          <p:cNvPr id="30" name="直接连接符 29"/>
          <p:cNvCxnSpPr/>
          <p:nvPr/>
        </p:nvCxnSpPr>
        <p:spPr>
          <a:xfrm flipH="1" flipV="1">
            <a:off x="981527" y="2953333"/>
            <a:ext cx="2022022" cy="23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5643827" y="3014663"/>
            <a:ext cx="2022021" cy="2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989032" y="3895318"/>
            <a:ext cx="2022022" cy="23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643826" y="3918669"/>
            <a:ext cx="2022022" cy="238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742632"/>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a:t>
            </a:r>
            <a:r>
              <a:rPr lang="zh-CN" altLang="en-US" dirty="0" smtClean="0"/>
              <a:t>、</a:t>
            </a:r>
            <a:r>
              <a:rPr lang="zh-CN" altLang="en-US" dirty="0" smtClean="0"/>
              <a:t>系统验证</a:t>
            </a:r>
            <a:r>
              <a:rPr lang="en-US" altLang="zh-CN" dirty="0" smtClean="0"/>
              <a:t>-</a:t>
            </a:r>
            <a:r>
              <a:rPr lang="zh-CN" altLang="en-US" sz="2100" dirty="0" smtClean="0"/>
              <a:t>正确性</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18" name="图表 17"/>
          <p:cNvGraphicFramePr>
            <a:graphicFrameLocks/>
          </p:cNvGraphicFramePr>
          <p:nvPr>
            <p:extLst>
              <p:ext uri="{D42A27DB-BD31-4B8C-83A1-F6EECF244321}">
                <p14:modId xmlns:p14="http://schemas.microsoft.com/office/powerpoint/2010/main" val="12923014"/>
              </p:ext>
            </p:extLst>
          </p:nvPr>
        </p:nvGraphicFramePr>
        <p:xfrm>
          <a:off x="1879599" y="1828801"/>
          <a:ext cx="5334001" cy="32173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89760506"/>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a:t>
            </a:r>
            <a:r>
              <a:rPr lang="zh-CN" altLang="en-US" dirty="0" smtClean="0"/>
              <a:t>、</a:t>
            </a:r>
            <a:r>
              <a:rPr lang="zh-CN" altLang="en-US" dirty="0" smtClean="0"/>
              <a:t>系统验证</a:t>
            </a:r>
            <a:r>
              <a:rPr lang="en-US" altLang="zh-CN" dirty="0" smtClean="0"/>
              <a:t>-</a:t>
            </a:r>
            <a:r>
              <a:rPr lang="zh-CN" altLang="en-US" sz="2100" dirty="0" smtClean="0"/>
              <a:t>实时</a:t>
            </a:r>
            <a:r>
              <a:rPr lang="zh-CN" altLang="en-US" sz="2100" dirty="0" smtClean="0"/>
              <a:t>性</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5" name="图表 4"/>
          <p:cNvGraphicFramePr>
            <a:graphicFrameLocks/>
          </p:cNvGraphicFramePr>
          <p:nvPr>
            <p:extLst>
              <p:ext uri="{D42A27DB-BD31-4B8C-83A1-F6EECF244321}">
                <p14:modId xmlns:p14="http://schemas.microsoft.com/office/powerpoint/2010/main" val="488128652"/>
              </p:ext>
            </p:extLst>
          </p:nvPr>
        </p:nvGraphicFramePr>
        <p:xfrm>
          <a:off x="399886" y="4080932"/>
          <a:ext cx="4222914" cy="26017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a:graphicFrameLocks/>
          </p:cNvGraphicFramePr>
          <p:nvPr>
            <p:extLst>
              <p:ext uri="{D42A27DB-BD31-4B8C-83A1-F6EECF244321}">
                <p14:modId xmlns:p14="http://schemas.microsoft.com/office/powerpoint/2010/main" val="956324741"/>
              </p:ext>
            </p:extLst>
          </p:nvPr>
        </p:nvGraphicFramePr>
        <p:xfrm>
          <a:off x="399886" y="1469461"/>
          <a:ext cx="4222914" cy="245380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图表 7"/>
          <p:cNvGraphicFramePr>
            <a:graphicFrameLocks/>
          </p:cNvGraphicFramePr>
          <p:nvPr>
            <p:extLst>
              <p:ext uri="{D42A27DB-BD31-4B8C-83A1-F6EECF244321}">
                <p14:modId xmlns:p14="http://schemas.microsoft.com/office/powerpoint/2010/main" val="965977068"/>
              </p:ext>
            </p:extLst>
          </p:nvPr>
        </p:nvGraphicFramePr>
        <p:xfrm>
          <a:off x="4622800" y="1485661"/>
          <a:ext cx="4182533" cy="242140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图表 8"/>
          <p:cNvGraphicFramePr>
            <a:graphicFrameLocks/>
          </p:cNvGraphicFramePr>
          <p:nvPr>
            <p:extLst>
              <p:ext uri="{D42A27DB-BD31-4B8C-83A1-F6EECF244321}">
                <p14:modId xmlns:p14="http://schemas.microsoft.com/office/powerpoint/2010/main" val="1113680748"/>
              </p:ext>
            </p:extLst>
          </p:nvPr>
        </p:nvGraphicFramePr>
        <p:xfrm>
          <a:off x="4857391" y="4092302"/>
          <a:ext cx="4226560" cy="2320386"/>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983101727"/>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a:t>
            </a:r>
            <a:r>
              <a:rPr lang="zh-CN" altLang="en-US" dirty="0" smtClean="0"/>
              <a:t>、</a:t>
            </a:r>
            <a:r>
              <a:rPr lang="zh-CN" altLang="en-US" dirty="0" smtClean="0"/>
              <a:t>系统验证</a:t>
            </a:r>
            <a:r>
              <a:rPr lang="en-US" altLang="zh-CN" dirty="0" smtClean="0"/>
              <a:t>-</a:t>
            </a:r>
            <a:r>
              <a:rPr lang="zh-CN" altLang="en-US" sz="2100" dirty="0" smtClean="0"/>
              <a:t>实时</a:t>
            </a:r>
            <a:r>
              <a:rPr lang="zh-CN" altLang="en-US" sz="2100" dirty="0" smtClean="0"/>
              <a:t>性</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7" name="图表 6"/>
          <p:cNvGraphicFramePr>
            <a:graphicFrameLocks/>
          </p:cNvGraphicFramePr>
          <p:nvPr>
            <p:extLst>
              <p:ext uri="{D42A27DB-BD31-4B8C-83A1-F6EECF244321}">
                <p14:modId xmlns:p14="http://schemas.microsoft.com/office/powerpoint/2010/main" val="2458482434"/>
              </p:ext>
            </p:extLst>
          </p:nvPr>
        </p:nvGraphicFramePr>
        <p:xfrm>
          <a:off x="349739" y="1488668"/>
          <a:ext cx="4222914" cy="24899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图表 9"/>
          <p:cNvGraphicFramePr>
            <a:graphicFrameLocks/>
          </p:cNvGraphicFramePr>
          <p:nvPr>
            <p:extLst>
              <p:ext uri="{D42A27DB-BD31-4B8C-83A1-F6EECF244321}">
                <p14:modId xmlns:p14="http://schemas.microsoft.com/office/powerpoint/2010/main" val="2569227488"/>
              </p:ext>
            </p:extLst>
          </p:nvPr>
        </p:nvGraphicFramePr>
        <p:xfrm>
          <a:off x="4753058" y="1488668"/>
          <a:ext cx="4222261" cy="248998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图表 10"/>
          <p:cNvGraphicFramePr>
            <a:graphicFrameLocks/>
          </p:cNvGraphicFramePr>
          <p:nvPr>
            <p:extLst>
              <p:ext uri="{D42A27DB-BD31-4B8C-83A1-F6EECF244321}">
                <p14:modId xmlns:p14="http://schemas.microsoft.com/office/powerpoint/2010/main" val="1047393933"/>
              </p:ext>
            </p:extLst>
          </p:nvPr>
        </p:nvGraphicFramePr>
        <p:xfrm>
          <a:off x="4793241" y="4094683"/>
          <a:ext cx="4141893" cy="246835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图表 11"/>
          <p:cNvGraphicFramePr>
            <a:graphicFrameLocks/>
          </p:cNvGraphicFramePr>
          <p:nvPr>
            <p:extLst>
              <p:ext uri="{D42A27DB-BD31-4B8C-83A1-F6EECF244321}">
                <p14:modId xmlns:p14="http://schemas.microsoft.com/office/powerpoint/2010/main" val="2256866058"/>
              </p:ext>
            </p:extLst>
          </p:nvPr>
        </p:nvGraphicFramePr>
        <p:xfrm>
          <a:off x="349739" y="4094683"/>
          <a:ext cx="4222914" cy="2468356"/>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019141458"/>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a:t>
            </a:r>
            <a:r>
              <a:rPr lang="zh-CN" altLang="en-US" dirty="0" smtClean="0"/>
              <a:t>、</a:t>
            </a:r>
            <a:r>
              <a:rPr lang="zh-CN" altLang="en-US" dirty="0" smtClean="0"/>
              <a:t>系统验证</a:t>
            </a:r>
            <a:r>
              <a:rPr lang="en-US" altLang="zh-CN" dirty="0" smtClean="0"/>
              <a:t>-</a:t>
            </a:r>
            <a:r>
              <a:rPr lang="zh-CN" altLang="en-US" sz="2100" dirty="0"/>
              <a:t>更新</a:t>
            </a:r>
            <a:r>
              <a:rPr lang="zh-CN" altLang="en-US" sz="2100" dirty="0" smtClean="0"/>
              <a:t>冲突概率</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9" name="图表 8"/>
          <p:cNvGraphicFramePr>
            <a:graphicFrameLocks/>
          </p:cNvGraphicFramePr>
          <p:nvPr>
            <p:extLst>
              <p:ext uri="{D42A27DB-BD31-4B8C-83A1-F6EECF244321}">
                <p14:modId xmlns:p14="http://schemas.microsoft.com/office/powerpoint/2010/main" val="1808860497"/>
              </p:ext>
            </p:extLst>
          </p:nvPr>
        </p:nvGraphicFramePr>
        <p:xfrm>
          <a:off x="1794933" y="1989666"/>
          <a:ext cx="5249333" cy="32427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05455833"/>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六、总结</a:t>
            </a:r>
            <a:r>
              <a:rPr lang="zh-CN" altLang="en-US" dirty="0" smtClean="0"/>
              <a:t>和下一步工作</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71373953"/>
      </p:ext>
    </p:extLst>
  </p:cSld>
  <p:clrMapOvr>
    <a:masterClrMapping/>
  </p:clrMapOvr>
  <mc:AlternateContent xmlns:mc="http://schemas.openxmlformats.org/markup-compatibility/2006" xmlns:p14="http://schemas.microsoft.com/office/powerpoint/2010/main">
    <mc:Choice Requires="p14">
      <p:transition spd="slow" p14:dur="2000" advTm="5006"/>
    </mc:Choice>
    <mc:Fallback xmlns="">
      <p:transition spd="slow" advTm="5006"/>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471030" y="1618598"/>
            <a:ext cx="4359730" cy="415498"/>
          </a:xfrm>
          <a:prstGeom prst="rect">
            <a:avLst/>
          </a:prstGeom>
          <a:noFill/>
        </p:spPr>
        <p:txBody>
          <a:bodyPr wrap="square" rtlCol="0">
            <a:spAutoFit/>
          </a:bodyPr>
          <a:lstStyle/>
          <a:p>
            <a:r>
              <a:rPr lang="zh-CN" altLang="en-US" sz="2100" dirty="0"/>
              <a:t>批处理模型：解决静态图计算问题</a:t>
            </a:r>
          </a:p>
        </p:txBody>
      </p:sp>
      <p:sp>
        <p:nvSpPr>
          <p:cNvPr id="26" name="文本框 25"/>
          <p:cNvSpPr txBox="1"/>
          <p:nvPr/>
        </p:nvSpPr>
        <p:spPr>
          <a:xfrm>
            <a:off x="1361294" y="2458259"/>
            <a:ext cx="1494065" cy="461665"/>
          </a:xfrm>
          <a:prstGeom prst="rect">
            <a:avLst/>
          </a:prstGeom>
          <a:noFill/>
        </p:spPr>
        <p:txBody>
          <a:bodyPr wrap="square" rtlCol="0">
            <a:spAutoFit/>
          </a:bodyPr>
          <a:lstStyle/>
          <a:p>
            <a:r>
              <a:rPr lang="en-US" altLang="zh-CN" sz="2400" dirty="0"/>
              <a:t>BSP</a:t>
            </a:r>
            <a:r>
              <a:rPr lang="zh-CN" altLang="en-US" sz="2400" dirty="0"/>
              <a:t>模型</a:t>
            </a:r>
          </a:p>
        </p:txBody>
      </p:sp>
      <p:pic>
        <p:nvPicPr>
          <p:cNvPr id="27" name="图片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4362" y="3532881"/>
            <a:ext cx="2743200" cy="827881"/>
          </a:xfrm>
          <a:prstGeom prst="rect">
            <a:avLst/>
          </a:prstGeom>
        </p:spPr>
      </p:pic>
      <p:pic>
        <p:nvPicPr>
          <p:cNvPr id="28" name="图片 27"/>
          <p:cNvPicPr>
            <a:picLocks noChangeAspect="1"/>
          </p:cNvPicPr>
          <p:nvPr/>
        </p:nvPicPr>
        <p:blipFill>
          <a:blip r:embed="rId5"/>
          <a:stretch>
            <a:fillRect/>
          </a:stretch>
        </p:blipFill>
        <p:spPr>
          <a:xfrm>
            <a:off x="5244362" y="2341494"/>
            <a:ext cx="2732144" cy="803572"/>
          </a:xfrm>
          <a:prstGeom prst="rect">
            <a:avLst/>
          </a:prstGeom>
        </p:spPr>
      </p:pic>
      <p:pic>
        <p:nvPicPr>
          <p:cNvPr id="29" name="图片 28"/>
          <p:cNvPicPr>
            <a:picLocks noChangeAspect="1"/>
          </p:cNvPicPr>
          <p:nvPr/>
        </p:nvPicPr>
        <p:blipFill rotWithShape="1">
          <a:blip r:embed="rId6">
            <a:extLst>
              <a:ext uri="{28A0092B-C50C-407E-A947-70E740481C1C}">
                <a14:useLocalDpi xmlns:a14="http://schemas.microsoft.com/office/drawing/2010/main" val="0"/>
              </a:ext>
            </a:extLst>
          </a:blip>
          <a:srcRect b="42857"/>
          <a:stretch/>
        </p:blipFill>
        <p:spPr>
          <a:xfrm>
            <a:off x="5233306" y="4634555"/>
            <a:ext cx="2743200" cy="796018"/>
          </a:xfrm>
          <a:prstGeom prst="rect">
            <a:avLst/>
          </a:prstGeom>
        </p:spPr>
      </p:pic>
      <p:sp>
        <p:nvSpPr>
          <p:cNvPr id="30" name="右箭头 29"/>
          <p:cNvSpPr/>
          <p:nvPr/>
        </p:nvSpPr>
        <p:spPr>
          <a:xfrm>
            <a:off x="3931103" y="3637189"/>
            <a:ext cx="1053194" cy="82051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p>
        </p:txBody>
      </p:sp>
      <p:sp>
        <p:nvSpPr>
          <p:cNvPr id="31" name="标题 1"/>
          <p:cNvSpPr txBox="1">
            <a:spLocks/>
          </p:cNvSpPr>
          <p:nvPr/>
        </p:nvSpPr>
        <p:spPr>
          <a:xfrm>
            <a:off x="0" y="839342"/>
            <a:ext cx="7886700" cy="64932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300" dirty="0"/>
              <a:t>一、背景和现状</a:t>
            </a:r>
            <a:r>
              <a:rPr lang="en-US" altLang="zh-CN" sz="3300" dirty="0" smtClean="0"/>
              <a:t>-</a:t>
            </a:r>
            <a:r>
              <a:rPr lang="zh-CN" altLang="en-US" sz="2100" dirty="0" smtClean="0"/>
              <a:t>批处理</a:t>
            </a:r>
            <a:r>
              <a:rPr lang="zh-CN" altLang="en-US" sz="2100" dirty="0"/>
              <a:t>模型</a:t>
            </a:r>
          </a:p>
        </p:txBody>
      </p:sp>
      <p:pic>
        <p:nvPicPr>
          <p:cNvPr id="2" name="图片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303" y="3280469"/>
            <a:ext cx="4259397" cy="2115405"/>
          </a:xfrm>
          <a:prstGeom prst="rect">
            <a:avLst/>
          </a:prstGeom>
        </p:spPr>
      </p:pic>
      <p:sp>
        <p:nvSpPr>
          <p:cNvPr id="3" name="圆角矩形标注 2"/>
          <p:cNvSpPr/>
          <p:nvPr/>
        </p:nvSpPr>
        <p:spPr>
          <a:xfrm>
            <a:off x="2571750" y="2214563"/>
            <a:ext cx="2557463" cy="930503"/>
          </a:xfrm>
          <a:prstGeom prst="wedgeRoundRectCallout">
            <a:avLst>
              <a:gd name="adj1" fmla="val -37321"/>
              <a:gd name="adj2" fmla="val 67107"/>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当图中增加一条边，</a:t>
            </a:r>
            <a:r>
              <a:rPr lang="en-US" altLang="zh-CN" sz="1350" dirty="0"/>
              <a:t>BSP</a:t>
            </a:r>
            <a:r>
              <a:rPr lang="zh-CN" altLang="en-US" sz="1350" dirty="0"/>
              <a:t>模型该如何进行处理呢？</a:t>
            </a:r>
          </a:p>
        </p:txBody>
      </p:sp>
    </p:spTree>
    <p:custDataLst>
      <p:tags r:id="rId1"/>
    </p:custDataLst>
    <p:extLst>
      <p:ext uri="{BB962C8B-B14F-4D97-AF65-F5344CB8AC3E}">
        <p14:creationId xmlns:p14="http://schemas.microsoft.com/office/powerpoint/2010/main" val="1690896290"/>
      </p:ext>
    </p:extLst>
  </p:cSld>
  <p:clrMapOvr>
    <a:masterClrMapping/>
  </p:clrMapOvr>
  <mc:AlternateContent xmlns:mc="http://schemas.openxmlformats.org/markup-compatibility/2006" xmlns:p14="http://schemas.microsoft.com/office/powerpoint/2010/main">
    <mc:Choice Requires="p14">
      <p:transition spd="slow" p14:dur="2000" advTm="45684"/>
    </mc:Choice>
    <mc:Fallback xmlns="">
      <p:transition spd="slow" advTm="456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七、科研经历</a:t>
            </a:r>
            <a:endParaRPr lang="zh-CN" altLang="en-US" sz="2400" dirty="0"/>
          </a:p>
        </p:txBody>
      </p:sp>
      <p:sp>
        <p:nvSpPr>
          <p:cNvPr id="4" name="灯片编号占位符 3"/>
          <p:cNvSpPr>
            <a:spLocks noGrp="1"/>
          </p:cNvSpPr>
          <p:nvPr>
            <p:ph type="sldNum" sz="quarter" idx="12"/>
          </p:nvPr>
        </p:nvSpPr>
        <p:spPr/>
        <p:txBody>
          <a:bodyPr/>
          <a:lstStyle/>
          <a:p>
            <a:fld id="{EA0DD783-C42D-4E47-8876-0A845A2BA196}" type="slidenum">
              <a:rPr lang="zh-CN" altLang="en-US" smtClean="0"/>
              <a:t>40</a:t>
            </a:fld>
            <a:endParaRPr lang="zh-CN" altLang="en-US"/>
          </a:p>
        </p:txBody>
      </p:sp>
      <p:sp>
        <p:nvSpPr>
          <p:cNvPr id="5" name="Rectangle 2"/>
          <p:cNvSpPr>
            <a:spLocks noChangeArrowheads="1"/>
          </p:cNvSpPr>
          <p:nvPr/>
        </p:nvSpPr>
        <p:spPr bwMode="auto">
          <a:xfrm>
            <a:off x="130630" y="167811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3" name="矩形 2"/>
          <p:cNvSpPr/>
          <p:nvPr/>
        </p:nvSpPr>
        <p:spPr>
          <a:xfrm>
            <a:off x="970390" y="1444080"/>
            <a:ext cx="7011560" cy="5909310"/>
          </a:xfrm>
          <a:prstGeom prst="rect">
            <a:avLst/>
          </a:prstGeom>
        </p:spPr>
        <p:txBody>
          <a:bodyPr wrap="square">
            <a:spAutoFit/>
          </a:bodyPr>
          <a:lstStyle/>
          <a:p>
            <a:r>
              <a:rPr lang="zh-CN" altLang="en-US" b="1" dirty="0" smtClean="0"/>
              <a:t>• 安全</a:t>
            </a:r>
            <a:r>
              <a:rPr lang="zh-CN" altLang="en-US" b="1" dirty="0"/>
              <a:t>可靠集成开发工具研发：东华</a:t>
            </a:r>
            <a:r>
              <a:rPr lang="zh-CN" altLang="en-US" b="1" dirty="0" smtClean="0"/>
              <a:t>软件（</a:t>
            </a:r>
            <a:r>
              <a:rPr lang="en-US" altLang="zh-CN" b="1" dirty="0" smtClean="0"/>
              <a:t>2015.07-2015.08</a:t>
            </a:r>
            <a:r>
              <a:rPr lang="zh-CN" altLang="en-US" b="1" dirty="0" smtClean="0"/>
              <a:t>）</a:t>
            </a:r>
            <a:endParaRPr lang="zh-CN" altLang="en-US" b="1" dirty="0"/>
          </a:p>
          <a:p>
            <a:r>
              <a:rPr lang="zh-CN" altLang="en-US" dirty="0"/>
              <a:t>         基于安全可靠软硬件的集成开发环境DHC IDE，实现了安全可靠软硬件环境下的Java、web、JavaScript的开发，具有高定制性，高扩展性，高开放性的特点。</a:t>
            </a:r>
            <a:endParaRPr lang="en-US" altLang="zh-CN" dirty="0"/>
          </a:p>
          <a:p>
            <a:endParaRPr lang="en-US" altLang="zh-CN" dirty="0" smtClean="0"/>
          </a:p>
          <a:p>
            <a:r>
              <a:rPr lang="zh-CN" altLang="en-US" b="1" dirty="0"/>
              <a:t>• </a:t>
            </a:r>
            <a:r>
              <a:rPr lang="en-US" altLang="zh-CN" b="1" dirty="0" smtClean="0"/>
              <a:t>OW2 </a:t>
            </a:r>
            <a:r>
              <a:rPr lang="zh-CN" altLang="en-US" b="1" dirty="0" smtClean="0"/>
              <a:t>国际开源比赛</a:t>
            </a:r>
            <a:r>
              <a:rPr lang="zh-CN" altLang="en-US" b="1" dirty="0"/>
              <a:t>（</a:t>
            </a:r>
            <a:r>
              <a:rPr lang="en-US" altLang="zh-CN" b="1" dirty="0" smtClean="0"/>
              <a:t>2015.08-2015.09</a:t>
            </a:r>
            <a:r>
              <a:rPr lang="zh-CN" altLang="en-US" b="1" dirty="0" smtClean="0"/>
              <a:t>）</a:t>
            </a:r>
            <a:endParaRPr lang="en-US" altLang="zh-CN" b="1" dirty="0" smtClean="0"/>
          </a:p>
          <a:p>
            <a:r>
              <a:rPr lang="en-US" altLang="zh-CN" b="1" dirty="0"/>
              <a:t> </a:t>
            </a:r>
            <a:r>
              <a:rPr lang="en-US" altLang="zh-CN" b="1" dirty="0" smtClean="0"/>
              <a:t>       </a:t>
            </a:r>
            <a:r>
              <a:rPr lang="zh-CN" altLang="en-US" dirty="0" smtClean="0"/>
              <a:t>参加</a:t>
            </a:r>
            <a:r>
              <a:rPr lang="en-US" altLang="zh-CN" dirty="0" smtClean="0"/>
              <a:t>OW2</a:t>
            </a:r>
            <a:r>
              <a:rPr lang="zh-CN" altLang="en-US" dirty="0" smtClean="0"/>
              <a:t>国际开源代码比赛，获得比赛第一名成绩。</a:t>
            </a:r>
            <a:endParaRPr lang="zh-CN" altLang="en-US" dirty="0"/>
          </a:p>
          <a:p>
            <a:endParaRPr lang="zh-CN" altLang="en-US" dirty="0"/>
          </a:p>
          <a:p>
            <a:r>
              <a:rPr lang="zh-CN" altLang="en-US" b="1" dirty="0" smtClean="0"/>
              <a:t>• 大</a:t>
            </a:r>
            <a:r>
              <a:rPr lang="zh-CN" altLang="en-US" b="1" dirty="0"/>
              <a:t>并发服务引擎系统：503所项目（</a:t>
            </a:r>
            <a:r>
              <a:rPr lang="en-US" altLang="zh-CN" b="1" dirty="0" smtClean="0"/>
              <a:t>2015.09-2016.11</a:t>
            </a:r>
            <a:r>
              <a:rPr lang="zh-CN" altLang="en-US" b="1" dirty="0" smtClean="0"/>
              <a:t>）</a:t>
            </a:r>
            <a:endParaRPr lang="zh-CN" altLang="en-US" b="1" dirty="0"/>
          </a:p>
          <a:p>
            <a:r>
              <a:rPr lang="zh-CN" altLang="en-US" dirty="0"/>
              <a:t>         大并发服务引擎系统软件，面向智慧农业。分布在农作中的传感器设备，实时的把农业大棚中的环境信息，发送给数据处理系统，为科学、高效、集约的农业生产提供技术支持。</a:t>
            </a:r>
            <a:endParaRPr lang="en-US" altLang="zh-CN" dirty="0"/>
          </a:p>
          <a:p>
            <a:endParaRPr lang="zh-CN" altLang="en-US" dirty="0"/>
          </a:p>
          <a:p>
            <a:r>
              <a:rPr lang="zh-CN" altLang="en-US" b="1" dirty="0" smtClean="0"/>
              <a:t>• 待</a:t>
            </a:r>
            <a:r>
              <a:rPr lang="zh-CN" altLang="en-US" b="1" dirty="0"/>
              <a:t>申请专利一项:  项目科研</a:t>
            </a:r>
            <a:r>
              <a:rPr lang="zh-CN" altLang="en-US" b="1" dirty="0" smtClean="0"/>
              <a:t>任务（</a:t>
            </a:r>
            <a:r>
              <a:rPr lang="en-US" altLang="zh-CN" b="1" dirty="0" smtClean="0"/>
              <a:t>2016.02-2016.03</a:t>
            </a:r>
            <a:r>
              <a:rPr lang="zh-CN" altLang="en-US" b="1" dirty="0" smtClean="0"/>
              <a:t>）</a:t>
            </a:r>
            <a:endParaRPr lang="en-US" altLang="zh-CN" b="1" dirty="0"/>
          </a:p>
          <a:p>
            <a:r>
              <a:rPr lang="en-US" altLang="zh-CN" b="1" dirty="0"/>
              <a:t> </a:t>
            </a:r>
            <a:r>
              <a:rPr lang="en-US" altLang="zh-CN" b="1" dirty="0" smtClean="0"/>
              <a:t>       </a:t>
            </a:r>
            <a:r>
              <a:rPr lang="zh-CN" altLang="en-US" dirty="0" smtClean="0"/>
              <a:t>一</a:t>
            </a:r>
            <a:r>
              <a:rPr lang="zh-CN" altLang="en-US" dirty="0"/>
              <a:t>种基于混合存储的流式数据自适应持久化方法。(已经定稿，待审</a:t>
            </a:r>
            <a:r>
              <a:rPr lang="zh-CN" altLang="en-US" dirty="0" smtClean="0"/>
              <a:t>)</a:t>
            </a:r>
            <a:endParaRPr lang="en-US" altLang="zh-CN" dirty="0" smtClean="0"/>
          </a:p>
          <a:p>
            <a:endParaRPr lang="en-US" altLang="zh-CN" dirty="0"/>
          </a:p>
          <a:p>
            <a:r>
              <a:rPr lang="zh-CN" altLang="en-US" b="1" dirty="0" smtClean="0"/>
              <a:t>• 华</a:t>
            </a:r>
            <a:r>
              <a:rPr lang="zh-CN" altLang="en-US" b="1" dirty="0" smtClean="0"/>
              <a:t>为项目</a:t>
            </a:r>
            <a:r>
              <a:rPr lang="en-US" altLang="zh-CN" b="1" dirty="0" smtClean="0"/>
              <a:t>2</a:t>
            </a:r>
            <a:r>
              <a:rPr lang="zh-CN" altLang="en-US" b="1" dirty="0" smtClean="0"/>
              <a:t>：流式图计算系统的研究（</a:t>
            </a:r>
            <a:r>
              <a:rPr lang="en-US" altLang="zh-CN" b="1" dirty="0" smtClean="0"/>
              <a:t>2016</a:t>
            </a:r>
            <a:r>
              <a:rPr lang="en-US" altLang="zh-CN" b="1" dirty="0" smtClean="0"/>
              <a:t>.10-</a:t>
            </a:r>
            <a:r>
              <a:rPr lang="zh-CN" altLang="en-US" b="1" dirty="0" smtClean="0"/>
              <a:t>至今</a:t>
            </a:r>
            <a:r>
              <a:rPr lang="zh-CN" altLang="en-US" b="1" dirty="0" smtClean="0"/>
              <a:t>）</a:t>
            </a:r>
            <a:endParaRPr lang="en-US" altLang="zh-CN" b="1" dirty="0" smtClean="0"/>
          </a:p>
          <a:p>
            <a:r>
              <a:rPr lang="en-US" altLang="zh-CN" dirty="0"/>
              <a:t> </a:t>
            </a:r>
            <a:r>
              <a:rPr lang="en-US" altLang="zh-CN" dirty="0" smtClean="0"/>
              <a:t>       </a:t>
            </a:r>
            <a:r>
              <a:rPr lang="zh-CN" altLang="en-US" dirty="0" smtClean="0"/>
              <a:t>流式图计算系统的可行性研究、系统设计、系统实现。</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2300696741"/>
      </p:ext>
    </p:extLst>
  </p:cSld>
  <p:clrMapOvr>
    <a:masterClrMapping/>
  </p:clrMapOvr>
  <mc:AlternateContent xmlns:mc="http://schemas.openxmlformats.org/markup-compatibility/2006" xmlns:p14="http://schemas.microsoft.com/office/powerpoint/2010/main">
    <mc:Choice Requires="p14">
      <p:transition spd="slow" p14:dur="2000" advTm="44929"/>
    </mc:Choice>
    <mc:Fallback xmlns="">
      <p:transition spd="slow" advTm="44929"/>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八、感谢</a:t>
            </a:r>
            <a:endParaRPr lang="zh-CN" altLang="en-US" sz="2100" dirty="0"/>
          </a:p>
        </p:txBody>
      </p:sp>
      <p:sp>
        <p:nvSpPr>
          <p:cNvPr id="21" name="文本框 20"/>
          <p:cNvSpPr txBox="1"/>
          <p:nvPr/>
        </p:nvSpPr>
        <p:spPr>
          <a:xfrm>
            <a:off x="2057399" y="2930190"/>
            <a:ext cx="5219700" cy="1569660"/>
          </a:xfrm>
          <a:prstGeom prst="rect">
            <a:avLst/>
          </a:prstGeom>
          <a:noFill/>
        </p:spPr>
        <p:txBody>
          <a:bodyPr wrap="square" rtlCol="0">
            <a:spAutoFit/>
          </a:bodyPr>
          <a:lstStyle/>
          <a:p>
            <a:pPr algn="ctr"/>
            <a:r>
              <a:rPr lang="zh-CN" altLang="en-US" sz="2400" b="1" dirty="0"/>
              <a:t>特别感谢 </a:t>
            </a:r>
            <a:endParaRPr lang="en-US" altLang="zh-CN" sz="2400" b="1" dirty="0"/>
          </a:p>
          <a:p>
            <a:pPr algn="ctr"/>
            <a:r>
              <a:rPr lang="zh-CN" altLang="en-US" sz="2400" b="1" dirty="0" smtClean="0"/>
              <a:t>王伟</a:t>
            </a:r>
            <a:r>
              <a:rPr lang="zh-CN" altLang="en-US" sz="2400" dirty="0" smtClean="0"/>
              <a:t>、</a:t>
            </a:r>
            <a:r>
              <a:rPr lang="zh-CN" altLang="en-US" sz="2400" b="1" dirty="0"/>
              <a:t>许利杰</a:t>
            </a:r>
            <a:r>
              <a:rPr lang="zh-CN" altLang="en-US" sz="2400" dirty="0"/>
              <a:t>老师</a:t>
            </a:r>
            <a:endParaRPr lang="en-US" altLang="zh-CN" sz="2400" dirty="0"/>
          </a:p>
          <a:p>
            <a:pPr algn="ctr"/>
            <a:r>
              <a:rPr lang="zh-CN" altLang="en-US" sz="2400" b="1" dirty="0"/>
              <a:t>同组</a:t>
            </a:r>
            <a:r>
              <a:rPr lang="zh-CN" altLang="en-US" sz="2400" dirty="0"/>
              <a:t>师兄师弟</a:t>
            </a:r>
            <a:r>
              <a:rPr lang="zh-CN" altLang="en-US" sz="2400" dirty="0" smtClean="0"/>
              <a:t>师妹们</a:t>
            </a:r>
            <a:endParaRPr lang="en-US" altLang="zh-CN" sz="2400" dirty="0" smtClean="0"/>
          </a:p>
          <a:p>
            <a:pPr algn="ctr"/>
            <a:r>
              <a:rPr lang="zh-CN" altLang="en-US" sz="2400" b="1" dirty="0" smtClean="0"/>
              <a:t>实验室</a:t>
            </a:r>
            <a:r>
              <a:rPr lang="zh-CN" altLang="en-US" sz="2400" dirty="0" smtClean="0"/>
              <a:t>所有的老师同学们</a:t>
            </a:r>
            <a:endParaRPr lang="en-US" altLang="zh-CN" sz="2400" dirty="0"/>
          </a:p>
        </p:txBody>
      </p:sp>
    </p:spTree>
    <p:extLst>
      <p:ext uri="{BB962C8B-B14F-4D97-AF65-F5344CB8AC3E}">
        <p14:creationId xmlns:p14="http://schemas.microsoft.com/office/powerpoint/2010/main" val="2306929401"/>
      </p:ext>
    </p:extLst>
  </p:cSld>
  <p:clrMapOvr>
    <a:masterClrMapping/>
  </p:clrMapOvr>
  <mc:AlternateContent xmlns:mc="http://schemas.openxmlformats.org/markup-compatibility/2006" xmlns:p14="http://schemas.microsoft.com/office/powerpoint/2010/main">
    <mc:Choice Requires="p14">
      <p:transition spd="slow" p14:dur="2000" advTm="44477"/>
    </mc:Choice>
    <mc:Fallback xmlns="">
      <p:transition spd="slow" advTm="44477"/>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nvSpPr>
        <p:spPr>
          <a:xfrm>
            <a:off x="471030" y="1618598"/>
            <a:ext cx="4359730" cy="415498"/>
          </a:xfrm>
          <a:prstGeom prst="rect">
            <a:avLst/>
          </a:prstGeom>
          <a:noFill/>
        </p:spPr>
        <p:txBody>
          <a:bodyPr wrap="square" rtlCol="0">
            <a:spAutoFit/>
          </a:bodyPr>
          <a:lstStyle/>
          <a:p>
            <a:r>
              <a:rPr lang="zh-CN" altLang="en-US" sz="2100" dirty="0"/>
              <a:t>批处理模型：解决动态图计算问题</a:t>
            </a:r>
          </a:p>
        </p:txBody>
      </p:sp>
      <p:sp>
        <p:nvSpPr>
          <p:cNvPr id="31" name="标题 1"/>
          <p:cNvSpPr txBox="1">
            <a:spLocks/>
          </p:cNvSpPr>
          <p:nvPr/>
        </p:nvSpPr>
        <p:spPr>
          <a:xfrm>
            <a:off x="0" y="1081008"/>
            <a:ext cx="7886700" cy="64932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300" dirty="0"/>
              <a:t>一、背景和现状</a:t>
            </a:r>
            <a:r>
              <a:rPr lang="en-US" altLang="zh-CN" sz="3300" dirty="0" smtClean="0"/>
              <a:t>-</a:t>
            </a:r>
            <a:r>
              <a:rPr lang="zh-CN" altLang="en-US" sz="2100" dirty="0" smtClean="0"/>
              <a:t>批处理</a:t>
            </a:r>
            <a:r>
              <a:rPr lang="zh-CN" altLang="en-US" sz="2100" dirty="0"/>
              <a:t>模型</a:t>
            </a:r>
          </a:p>
        </p:txBody>
      </p:sp>
      <p:sp>
        <p:nvSpPr>
          <p:cNvPr id="43" name="圆角矩形标注 42"/>
          <p:cNvSpPr/>
          <p:nvPr/>
        </p:nvSpPr>
        <p:spPr>
          <a:xfrm>
            <a:off x="5200650" y="1259866"/>
            <a:ext cx="3057525" cy="800819"/>
          </a:xfrm>
          <a:prstGeom prst="wedgeRoundRectCallout">
            <a:avLst>
              <a:gd name="adj1" fmla="val -64905"/>
              <a:gd name="adj2" fmla="val 47938"/>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sz="1350" dirty="0"/>
              <a:t>简单的增加一条边，系统却需要在整个数据集上重跑一遍！</a:t>
            </a:r>
            <a:r>
              <a:rPr lang="zh-CN" altLang="en-US" sz="1350" b="1" dirty="0"/>
              <a:t>代价较大！</a:t>
            </a:r>
          </a:p>
        </p:txBody>
      </p:sp>
      <p:pic>
        <p:nvPicPr>
          <p:cNvPr id="44" name="图片 43"/>
          <p:cNvPicPr>
            <a:picLocks noChangeAspect="1"/>
          </p:cNvPicPr>
          <p:nvPr/>
        </p:nvPicPr>
        <p:blipFill>
          <a:blip r:embed="rId3"/>
          <a:stretch>
            <a:fillRect/>
          </a:stretch>
        </p:blipFill>
        <p:spPr>
          <a:xfrm>
            <a:off x="1409907" y="2102487"/>
            <a:ext cx="5992380" cy="4163624"/>
          </a:xfrm>
          <a:prstGeom prst="rect">
            <a:avLst/>
          </a:prstGeom>
        </p:spPr>
      </p:pic>
    </p:spTree>
    <p:extLst>
      <p:ext uri="{BB962C8B-B14F-4D97-AF65-F5344CB8AC3E}">
        <p14:creationId xmlns:p14="http://schemas.microsoft.com/office/powerpoint/2010/main" val="995512654"/>
      </p:ext>
    </p:extLst>
  </p:cSld>
  <p:clrMapOvr>
    <a:masterClrMapping/>
  </p:clrMapOvr>
  <mc:AlternateContent xmlns:mc="http://schemas.openxmlformats.org/markup-compatibility/2006" xmlns:p14="http://schemas.microsoft.com/office/powerpoint/2010/main">
    <mc:Choice Requires="p14">
      <p:transition spd="slow" p14:dur="2000" advTm="32740"/>
    </mc:Choice>
    <mc:Fallback xmlns="">
      <p:transition spd="slow" advTm="3274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一、背景和现状</a:t>
            </a:r>
            <a:r>
              <a:rPr lang="en-US" altLang="zh-CN" dirty="0" smtClean="0"/>
              <a:t>-</a:t>
            </a:r>
            <a:r>
              <a:rPr lang="zh-CN" altLang="en-US" sz="2100" dirty="0"/>
              <a:t>流处理模型</a:t>
            </a:r>
          </a:p>
        </p:txBody>
      </p:sp>
      <p:sp>
        <p:nvSpPr>
          <p:cNvPr id="32" name="文本框 31"/>
          <p:cNvSpPr txBox="1"/>
          <p:nvPr/>
        </p:nvSpPr>
        <p:spPr>
          <a:xfrm>
            <a:off x="471030" y="1618598"/>
            <a:ext cx="4359730" cy="415498"/>
          </a:xfrm>
          <a:prstGeom prst="rect">
            <a:avLst/>
          </a:prstGeom>
          <a:noFill/>
        </p:spPr>
        <p:txBody>
          <a:bodyPr wrap="square" rtlCol="0">
            <a:spAutoFit/>
          </a:bodyPr>
          <a:lstStyle/>
          <a:p>
            <a:r>
              <a:rPr lang="zh-CN" altLang="en-US" sz="2100" dirty="0"/>
              <a:t>流处理模型：解决动态图计算问题</a:t>
            </a:r>
          </a:p>
        </p:txBody>
      </p:sp>
      <p:pic>
        <p:nvPicPr>
          <p:cNvPr id="15" name="图片 14"/>
          <p:cNvPicPr>
            <a:picLocks noChangeAspect="1"/>
          </p:cNvPicPr>
          <p:nvPr/>
        </p:nvPicPr>
        <p:blipFill>
          <a:blip r:embed="rId3"/>
          <a:stretch>
            <a:fillRect/>
          </a:stretch>
        </p:blipFill>
        <p:spPr>
          <a:xfrm>
            <a:off x="286248" y="3012405"/>
            <a:ext cx="8588096" cy="1859633"/>
          </a:xfrm>
          <a:prstGeom prst="rect">
            <a:avLst/>
          </a:prstGeom>
        </p:spPr>
      </p:pic>
      <p:sp>
        <p:nvSpPr>
          <p:cNvPr id="20" name="圆角矩形标注 19"/>
          <p:cNvSpPr/>
          <p:nvPr/>
        </p:nvSpPr>
        <p:spPr>
          <a:xfrm>
            <a:off x="828217" y="2197384"/>
            <a:ext cx="2072146" cy="628650"/>
          </a:xfrm>
          <a:prstGeom prst="wedgeRoundRectCallout">
            <a:avLst>
              <a:gd name="adj1" fmla="val -27728"/>
              <a:gd name="adj2" fmla="val 82955"/>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a:t>
            </a:r>
            <a:r>
              <a:rPr lang="en-US" altLang="zh-CN" sz="1350" dirty="0"/>
              <a:t>+</a:t>
            </a:r>
            <a:r>
              <a:rPr lang="zh-CN" altLang="en-US" sz="1350" dirty="0"/>
              <a:t>”表示“添加”</a:t>
            </a:r>
            <a:endParaRPr lang="en-US" altLang="zh-CN" sz="1350" dirty="0"/>
          </a:p>
          <a:p>
            <a:pPr algn="ctr"/>
            <a:r>
              <a:rPr lang="zh-CN" altLang="en-US" sz="1350" dirty="0"/>
              <a:t>（</a:t>
            </a:r>
            <a:r>
              <a:rPr lang="en-US" altLang="zh-CN" sz="1350" dirty="0"/>
              <a:t>a, b</a:t>
            </a:r>
            <a:r>
              <a:rPr lang="zh-CN" altLang="en-US" sz="1350" dirty="0"/>
              <a:t>）表示边（</a:t>
            </a:r>
            <a:r>
              <a:rPr lang="en-US" altLang="zh-CN" sz="1350" dirty="0"/>
              <a:t>a, b</a:t>
            </a:r>
            <a:r>
              <a:rPr lang="zh-CN" altLang="en-US" sz="1350" dirty="0"/>
              <a:t>）</a:t>
            </a:r>
          </a:p>
        </p:txBody>
      </p:sp>
      <p:sp>
        <p:nvSpPr>
          <p:cNvPr id="24" name="圆角矩形标注 23"/>
          <p:cNvSpPr/>
          <p:nvPr/>
        </p:nvSpPr>
        <p:spPr>
          <a:xfrm>
            <a:off x="6386055" y="2197384"/>
            <a:ext cx="2072146" cy="628650"/>
          </a:xfrm>
          <a:prstGeom prst="wedgeRoundRectCallout">
            <a:avLst>
              <a:gd name="adj1" fmla="val -18764"/>
              <a:gd name="adj2" fmla="val 78409"/>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a:t>
            </a:r>
            <a:r>
              <a:rPr lang="en-US" altLang="zh-CN" sz="1350" dirty="0"/>
              <a:t>-</a:t>
            </a:r>
            <a:r>
              <a:rPr lang="zh-CN" altLang="en-US" sz="1350" dirty="0"/>
              <a:t>”表示“删除”</a:t>
            </a:r>
            <a:endParaRPr lang="en-US" altLang="zh-CN" sz="1350" dirty="0"/>
          </a:p>
          <a:p>
            <a:pPr algn="ctr"/>
            <a:r>
              <a:rPr lang="zh-CN" altLang="en-US" sz="1350" dirty="0"/>
              <a:t>（</a:t>
            </a:r>
            <a:r>
              <a:rPr lang="en-US" altLang="zh-CN" sz="1350" dirty="0"/>
              <a:t>a, b</a:t>
            </a:r>
            <a:r>
              <a:rPr lang="zh-CN" altLang="en-US" sz="1350" dirty="0"/>
              <a:t>）表示边（</a:t>
            </a:r>
            <a:r>
              <a:rPr lang="en-US" altLang="zh-CN" sz="1350" dirty="0"/>
              <a:t>a, b</a:t>
            </a:r>
            <a:r>
              <a:rPr lang="zh-CN" altLang="en-US" sz="1350" dirty="0"/>
              <a:t>）</a:t>
            </a:r>
          </a:p>
        </p:txBody>
      </p:sp>
      <p:sp>
        <p:nvSpPr>
          <p:cNvPr id="21" name="文本框 20"/>
          <p:cNvSpPr txBox="1"/>
          <p:nvPr/>
        </p:nvSpPr>
        <p:spPr>
          <a:xfrm>
            <a:off x="286248" y="5342515"/>
            <a:ext cx="8314828" cy="553998"/>
          </a:xfrm>
          <a:prstGeom prst="rect">
            <a:avLst/>
          </a:prstGeom>
          <a:noFill/>
        </p:spPr>
        <p:txBody>
          <a:bodyPr wrap="square" rtlCol="0">
            <a:spAutoFit/>
          </a:bodyPr>
          <a:lstStyle/>
          <a:p>
            <a:r>
              <a:rPr lang="zh-CN" altLang="en-US" sz="1500" dirty="0"/>
              <a:t>注：如果一个流中，只有添加模式，没有删除模式，则这样的流称之为</a:t>
            </a:r>
            <a:r>
              <a:rPr lang="en-US" altLang="zh-CN" sz="1500" dirty="0"/>
              <a:t>Cash Register Model </a:t>
            </a:r>
            <a:r>
              <a:rPr lang="zh-CN" altLang="en-US" sz="1500" dirty="0"/>
              <a:t>；如果一个流中即有添加模式，也有删除模式，则这样的流称之为</a:t>
            </a:r>
            <a:r>
              <a:rPr lang="en-US" altLang="zh-CN" sz="1500" dirty="0"/>
              <a:t>Turnstile Model </a:t>
            </a:r>
            <a:r>
              <a:rPr lang="zh-CN" altLang="en-US" sz="1500" dirty="0"/>
              <a:t>。</a:t>
            </a:r>
          </a:p>
        </p:txBody>
      </p:sp>
      <p:sp>
        <p:nvSpPr>
          <p:cNvPr id="22" name="文本框 21"/>
          <p:cNvSpPr txBox="1"/>
          <p:nvPr/>
        </p:nvSpPr>
        <p:spPr>
          <a:xfrm>
            <a:off x="3078957" y="2140945"/>
            <a:ext cx="3128504" cy="646331"/>
          </a:xfrm>
          <a:prstGeom prst="rect">
            <a:avLst/>
          </a:prstGeom>
          <a:noFill/>
        </p:spPr>
        <p:txBody>
          <a:bodyPr wrap="square" rtlCol="0">
            <a:spAutoFit/>
          </a:bodyPr>
          <a:lstStyle/>
          <a:p>
            <a:pPr algn="ctr"/>
            <a:r>
              <a:rPr lang="zh-CN" altLang="en-US" b="1" dirty="0"/>
              <a:t>连续不断的边流</a:t>
            </a:r>
            <a:endParaRPr lang="en-US" altLang="zh-CN" b="1" dirty="0"/>
          </a:p>
          <a:p>
            <a:pPr algn="ctr"/>
            <a:r>
              <a:rPr lang="zh-CN" altLang="en-US" b="1" dirty="0"/>
              <a:t>构成了动态变化的图</a:t>
            </a:r>
          </a:p>
        </p:txBody>
      </p:sp>
    </p:spTree>
    <p:extLst>
      <p:ext uri="{BB962C8B-B14F-4D97-AF65-F5344CB8AC3E}">
        <p14:creationId xmlns:p14="http://schemas.microsoft.com/office/powerpoint/2010/main" val="2280368687"/>
      </p:ext>
    </p:extLst>
  </p:cSld>
  <p:clrMapOvr>
    <a:masterClrMapping/>
  </p:clrMapOvr>
  <mc:AlternateContent xmlns:mc="http://schemas.openxmlformats.org/markup-compatibility/2006" xmlns:p14="http://schemas.microsoft.com/office/powerpoint/2010/main">
    <mc:Choice Requires="p14">
      <p:transition spd="slow" p14:dur="2000" advTm="36993"/>
    </mc:Choice>
    <mc:Fallback xmlns="">
      <p:transition spd="slow" advTm="36993"/>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一、背景和现状</a:t>
            </a:r>
            <a:r>
              <a:rPr lang="en-US" altLang="zh-CN" dirty="0" smtClean="0"/>
              <a:t>-</a:t>
            </a:r>
            <a:r>
              <a:rPr lang="zh-CN" altLang="en-US" sz="2100" dirty="0"/>
              <a:t>流处理模型</a:t>
            </a:r>
          </a:p>
        </p:txBody>
      </p:sp>
      <p:grpSp>
        <p:nvGrpSpPr>
          <p:cNvPr id="13" name="组合 12"/>
          <p:cNvGrpSpPr/>
          <p:nvPr/>
        </p:nvGrpSpPr>
        <p:grpSpPr>
          <a:xfrm>
            <a:off x="642938" y="2414588"/>
            <a:ext cx="7800975" cy="2832446"/>
            <a:chOff x="3158483" y="3494882"/>
            <a:chExt cx="7571401" cy="2558037"/>
          </a:xfrm>
        </p:grpSpPr>
        <p:grpSp>
          <p:nvGrpSpPr>
            <p:cNvPr id="7" name="组合 6"/>
            <p:cNvGrpSpPr/>
            <p:nvPr/>
          </p:nvGrpSpPr>
          <p:grpSpPr>
            <a:xfrm>
              <a:off x="3158483" y="3517890"/>
              <a:ext cx="3161952" cy="2535029"/>
              <a:chOff x="2922410" y="3563122"/>
              <a:chExt cx="3161952" cy="2535029"/>
            </a:xfrm>
          </p:grpSpPr>
          <p:pic>
            <p:nvPicPr>
              <p:cNvPr id="5" name="图片 4"/>
              <p:cNvPicPr>
                <a:picLocks noChangeAspect="1"/>
              </p:cNvPicPr>
              <p:nvPr/>
            </p:nvPicPr>
            <p:blipFill rotWithShape="1">
              <a:blip r:embed="rId4" cstate="print">
                <a:extLst>
                  <a:ext uri="{28A0092B-C50C-407E-A947-70E740481C1C}">
                    <a14:useLocalDpi xmlns:a14="http://schemas.microsoft.com/office/drawing/2010/main" val="0"/>
                  </a:ext>
                </a:extLst>
              </a:blip>
              <a:srcRect l="4080" t="17313" r="6667" b="3483"/>
              <a:stretch/>
            </p:blipFill>
            <p:spPr>
              <a:xfrm>
                <a:off x="2922410" y="3993707"/>
                <a:ext cx="3161952" cy="2104444"/>
              </a:xfrm>
              <a:prstGeom prst="rect">
                <a:avLst/>
              </a:prstGeom>
            </p:spPr>
          </p:pic>
          <p:sp>
            <p:nvSpPr>
              <p:cNvPr id="6" name="矩形 5"/>
              <p:cNvSpPr/>
              <p:nvPr/>
            </p:nvSpPr>
            <p:spPr>
              <a:xfrm>
                <a:off x="3739241" y="3563122"/>
                <a:ext cx="1478349" cy="271010"/>
              </a:xfrm>
              <a:prstGeom prst="rect">
                <a:avLst/>
              </a:prstGeom>
            </p:spPr>
            <p:txBody>
              <a:bodyPr wrap="none">
                <a:spAutoFit/>
              </a:bodyPr>
              <a:lstStyle/>
              <a:p>
                <a:r>
                  <a:rPr lang="zh-CN" altLang="en-US" sz="1350" dirty="0"/>
                  <a:t>采样（</a:t>
                </a:r>
                <a:r>
                  <a:rPr lang="en-US" altLang="zh-CN" sz="1350" dirty="0"/>
                  <a:t>Sampling</a:t>
                </a:r>
                <a:r>
                  <a:rPr lang="zh-CN" altLang="en-US" sz="1350" dirty="0"/>
                  <a:t>）</a:t>
                </a:r>
              </a:p>
            </p:txBody>
          </p:sp>
        </p:grpSp>
        <p:grpSp>
          <p:nvGrpSpPr>
            <p:cNvPr id="8" name="组合 7"/>
            <p:cNvGrpSpPr/>
            <p:nvPr/>
          </p:nvGrpSpPr>
          <p:grpSpPr>
            <a:xfrm>
              <a:off x="6636057" y="3494882"/>
              <a:ext cx="4093827" cy="2558037"/>
              <a:chOff x="6930828" y="3494882"/>
              <a:chExt cx="4093827" cy="2558037"/>
            </a:xfrm>
          </p:grpSpPr>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30828" y="3948475"/>
                <a:ext cx="4093827" cy="2104444"/>
              </a:xfrm>
              <a:prstGeom prst="rect">
                <a:avLst/>
              </a:prstGeom>
            </p:spPr>
          </p:pic>
          <p:sp>
            <p:nvSpPr>
              <p:cNvPr id="14" name="文本框 13"/>
              <p:cNvSpPr txBox="1"/>
              <p:nvPr/>
            </p:nvSpPr>
            <p:spPr>
              <a:xfrm>
                <a:off x="7938038" y="3494882"/>
                <a:ext cx="2548398" cy="271010"/>
              </a:xfrm>
              <a:prstGeom prst="rect">
                <a:avLst/>
              </a:prstGeom>
              <a:noFill/>
            </p:spPr>
            <p:txBody>
              <a:bodyPr wrap="square" rtlCol="0">
                <a:spAutoFit/>
              </a:bodyPr>
              <a:lstStyle/>
              <a:p>
                <a:r>
                  <a:rPr lang="zh-CN" altLang="en-US" sz="1350" dirty="0"/>
                  <a:t>概要（</a:t>
                </a:r>
                <a:r>
                  <a:rPr lang="en-US" altLang="zh-CN" sz="1350" dirty="0"/>
                  <a:t>summarization</a:t>
                </a:r>
                <a:r>
                  <a:rPr lang="zh-CN" altLang="en-US" sz="1350" dirty="0"/>
                  <a:t>）</a:t>
                </a:r>
                <a:endParaRPr lang="zh-CN" altLang="en-US" sz="2400" dirty="0"/>
              </a:p>
            </p:txBody>
          </p:sp>
        </p:grpSp>
      </p:grpSp>
      <p:sp>
        <p:nvSpPr>
          <p:cNvPr id="32" name="文本框 31"/>
          <p:cNvSpPr txBox="1"/>
          <p:nvPr/>
        </p:nvSpPr>
        <p:spPr>
          <a:xfrm>
            <a:off x="471030" y="1618598"/>
            <a:ext cx="4359730" cy="415498"/>
          </a:xfrm>
          <a:prstGeom prst="rect">
            <a:avLst/>
          </a:prstGeom>
          <a:noFill/>
        </p:spPr>
        <p:txBody>
          <a:bodyPr wrap="square" rtlCol="0">
            <a:spAutoFit/>
          </a:bodyPr>
          <a:lstStyle/>
          <a:p>
            <a:r>
              <a:rPr lang="zh-CN" altLang="en-US" sz="2100" dirty="0"/>
              <a:t>流处理模型：解决动态图计算问题</a:t>
            </a:r>
          </a:p>
        </p:txBody>
      </p:sp>
      <p:sp>
        <p:nvSpPr>
          <p:cNvPr id="3" name="圆角矩形标注 2"/>
          <p:cNvSpPr/>
          <p:nvPr/>
        </p:nvSpPr>
        <p:spPr>
          <a:xfrm>
            <a:off x="5159372" y="1283755"/>
            <a:ext cx="3824972" cy="928688"/>
          </a:xfrm>
          <a:prstGeom prst="wedgeRoundRectCallout">
            <a:avLst>
              <a:gd name="adj1" fmla="val -56465"/>
              <a:gd name="adj2" fmla="val 8250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zh-CN" altLang="en-US" sz="1350" dirty="0"/>
              <a:t>采样和概要都是采用估计的算法，将原来的大数据量的流图转换为一个小图，后续的所有操作都在小图上进行，</a:t>
            </a:r>
            <a:r>
              <a:rPr lang="zh-CN" altLang="en-US" sz="1350" b="1" dirty="0"/>
              <a:t>处理结果</a:t>
            </a:r>
            <a:r>
              <a:rPr lang="zh-CN" altLang="en-US" sz="1350" b="1" dirty="0" smtClean="0"/>
              <a:t>不准确</a:t>
            </a:r>
            <a:r>
              <a:rPr lang="zh-CN" altLang="en-US" sz="1350" dirty="0"/>
              <a:t>！</a:t>
            </a:r>
          </a:p>
        </p:txBody>
      </p:sp>
    </p:spTree>
    <p:custDataLst>
      <p:tags r:id="rId1"/>
    </p:custDataLst>
    <p:extLst>
      <p:ext uri="{BB962C8B-B14F-4D97-AF65-F5344CB8AC3E}">
        <p14:creationId xmlns:p14="http://schemas.microsoft.com/office/powerpoint/2010/main" val="2097617114"/>
      </p:ext>
    </p:extLst>
  </p:cSld>
  <p:clrMapOvr>
    <a:masterClrMapping/>
  </p:clrMapOvr>
  <mc:AlternateContent xmlns:mc="http://schemas.openxmlformats.org/markup-compatibility/2006" xmlns:p14="http://schemas.microsoft.com/office/powerpoint/2010/main">
    <mc:Choice Requires="p14">
      <p:transition spd="slow" p14:dur="2000" advTm="49846"/>
    </mc:Choice>
    <mc:Fallback xmlns="">
      <p:transition spd="slow" advTm="498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二</a:t>
            </a:r>
            <a:r>
              <a:rPr lang="zh-CN" altLang="en-US" dirty="0" smtClean="0"/>
              <a:t>、研究</a:t>
            </a:r>
            <a:r>
              <a:rPr lang="zh-CN" altLang="en-US" dirty="0"/>
              <a:t>目标</a:t>
            </a:r>
            <a:endParaRPr lang="zh-CN" altLang="en-US" sz="2100" dirty="0"/>
          </a:p>
        </p:txBody>
      </p:sp>
      <p:sp>
        <p:nvSpPr>
          <p:cNvPr id="5" name="文本框 4"/>
          <p:cNvSpPr txBox="1"/>
          <p:nvPr/>
        </p:nvSpPr>
        <p:spPr>
          <a:xfrm>
            <a:off x="1600200" y="1898295"/>
            <a:ext cx="5386388" cy="415498"/>
          </a:xfrm>
          <a:prstGeom prst="rect">
            <a:avLst/>
          </a:prstGeom>
          <a:noFill/>
        </p:spPr>
        <p:txBody>
          <a:bodyPr wrap="square" rtlCol="0">
            <a:spAutoFit/>
          </a:bodyPr>
          <a:lstStyle/>
          <a:p>
            <a:r>
              <a:rPr lang="zh-CN" altLang="en-US" sz="2100" dirty="0"/>
              <a:t>建立面向连续流式图数据的增量图计算模型</a:t>
            </a:r>
          </a:p>
        </p:txBody>
      </p:sp>
      <p:sp>
        <p:nvSpPr>
          <p:cNvPr id="6" name="文本框 5"/>
          <p:cNvSpPr txBox="1"/>
          <p:nvPr/>
        </p:nvSpPr>
        <p:spPr>
          <a:xfrm>
            <a:off x="442913" y="2700338"/>
            <a:ext cx="2828925" cy="1200329"/>
          </a:xfrm>
          <a:prstGeom prst="rect">
            <a:avLst/>
          </a:prstGeom>
          <a:noFill/>
        </p:spPr>
        <p:txBody>
          <a:bodyPr wrap="square" rtlCol="0">
            <a:spAutoFit/>
          </a:bodyPr>
          <a:lstStyle/>
          <a:p>
            <a:r>
              <a:rPr lang="zh-CN" altLang="en-US" dirty="0"/>
              <a:t>相比批处理模型：</a:t>
            </a:r>
            <a:endParaRPr lang="en-US" altLang="zh-CN" dirty="0"/>
          </a:p>
          <a:p>
            <a:r>
              <a:rPr lang="en-US" altLang="zh-CN" dirty="0"/>
              <a:t>        </a:t>
            </a:r>
            <a:r>
              <a:rPr lang="zh-CN" altLang="en-US" dirty="0"/>
              <a:t>该模型根据增量数据进行增量计算而不需要在全局重算一遍</a:t>
            </a:r>
            <a:r>
              <a:rPr lang="zh-CN" altLang="en-US" dirty="0" smtClean="0"/>
              <a:t>，</a:t>
            </a:r>
            <a:r>
              <a:rPr lang="zh-CN" altLang="en-US" b="1" dirty="0" smtClean="0"/>
              <a:t>实时性强</a:t>
            </a:r>
            <a:r>
              <a:rPr lang="zh-CN" altLang="en-US" dirty="0" smtClean="0"/>
              <a:t>。</a:t>
            </a:r>
            <a:endParaRPr lang="zh-CN" altLang="en-US" dirty="0"/>
          </a:p>
        </p:txBody>
      </p:sp>
      <p:sp>
        <p:nvSpPr>
          <p:cNvPr id="23" name="文本框 22"/>
          <p:cNvSpPr txBox="1"/>
          <p:nvPr/>
        </p:nvSpPr>
        <p:spPr>
          <a:xfrm>
            <a:off x="5057775" y="2700338"/>
            <a:ext cx="2828925" cy="1200329"/>
          </a:xfrm>
          <a:prstGeom prst="rect">
            <a:avLst/>
          </a:prstGeom>
          <a:noFill/>
        </p:spPr>
        <p:txBody>
          <a:bodyPr wrap="square" rtlCol="0">
            <a:spAutoFit/>
          </a:bodyPr>
          <a:lstStyle/>
          <a:p>
            <a:r>
              <a:rPr lang="zh-CN" altLang="en-US" dirty="0"/>
              <a:t>相比流处理模型：</a:t>
            </a:r>
            <a:endParaRPr lang="en-US" altLang="zh-CN" dirty="0"/>
          </a:p>
          <a:p>
            <a:r>
              <a:rPr lang="en-US" altLang="zh-CN" dirty="0"/>
              <a:t>        </a:t>
            </a:r>
            <a:r>
              <a:rPr lang="zh-CN" altLang="en-US" dirty="0"/>
              <a:t>该模型建立统一的处理方案，采用精确计算的方式</a:t>
            </a:r>
            <a:r>
              <a:rPr lang="zh-CN" altLang="en-US" dirty="0" smtClean="0"/>
              <a:t>，</a:t>
            </a:r>
            <a:r>
              <a:rPr lang="zh-CN" altLang="en-US" b="1" dirty="0" smtClean="0"/>
              <a:t>结果准确</a:t>
            </a:r>
            <a:r>
              <a:rPr lang="zh-CN" altLang="en-US" dirty="0" smtClean="0"/>
              <a:t>。</a:t>
            </a:r>
            <a:endParaRPr lang="zh-CN" altLang="en-US" dirty="0"/>
          </a:p>
        </p:txBody>
      </p:sp>
      <p:cxnSp>
        <p:nvCxnSpPr>
          <p:cNvPr id="8" name="直接连接符 7"/>
          <p:cNvCxnSpPr>
            <a:endCxn id="6" idx="0"/>
          </p:cNvCxnSpPr>
          <p:nvPr/>
        </p:nvCxnSpPr>
        <p:spPr>
          <a:xfrm flipH="1">
            <a:off x="1857376" y="2290710"/>
            <a:ext cx="2314575" cy="409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5" idx="2"/>
            <a:endCxn id="23" idx="0"/>
          </p:cNvCxnSpPr>
          <p:nvPr/>
        </p:nvCxnSpPr>
        <p:spPr>
          <a:xfrm>
            <a:off x="4293394" y="2313793"/>
            <a:ext cx="2178844" cy="38654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346355"/>
      </p:ext>
    </p:extLst>
  </p:cSld>
  <p:clrMapOvr>
    <a:masterClrMapping/>
  </p:clrMapOvr>
  <mc:AlternateContent xmlns:mc="http://schemas.openxmlformats.org/markup-compatibility/2006" xmlns:p14="http://schemas.microsoft.com/office/powerpoint/2010/main">
    <mc:Choice Requires="p14">
      <p:transition spd="slow" p14:dur="2000" advTm="32351"/>
    </mc:Choice>
    <mc:Fallback xmlns="">
      <p:transition spd="slow" advTm="3235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三、研究内容</a:t>
            </a:r>
            <a:endParaRPr lang="zh-CN" altLang="en-US" sz="2100" dirty="0"/>
          </a:p>
        </p:txBody>
      </p:sp>
      <p:sp>
        <p:nvSpPr>
          <p:cNvPr id="20" name="文本框 19"/>
          <p:cNvSpPr txBox="1"/>
          <p:nvPr/>
        </p:nvSpPr>
        <p:spPr>
          <a:xfrm>
            <a:off x="1485900" y="1612545"/>
            <a:ext cx="6129338" cy="415498"/>
          </a:xfrm>
          <a:prstGeom prst="rect">
            <a:avLst/>
          </a:prstGeom>
          <a:noFill/>
        </p:spPr>
        <p:txBody>
          <a:bodyPr wrap="square" rtlCol="0">
            <a:spAutoFit/>
          </a:bodyPr>
          <a:lstStyle/>
          <a:p>
            <a:r>
              <a:rPr lang="zh-CN" altLang="en-US" sz="2100" dirty="0"/>
              <a:t>目标：建立面向连续流式图数据的增量图计算模型</a:t>
            </a:r>
          </a:p>
        </p:txBody>
      </p:sp>
      <p:graphicFrame>
        <p:nvGraphicFramePr>
          <p:cNvPr id="22" name="图示 21"/>
          <p:cNvGraphicFramePr/>
          <p:nvPr>
            <p:extLst>
              <p:ext uri="{D42A27DB-BD31-4B8C-83A1-F6EECF244321}">
                <p14:modId xmlns:p14="http://schemas.microsoft.com/office/powerpoint/2010/main" val="279142430"/>
              </p:ext>
            </p:extLst>
          </p:nvPr>
        </p:nvGraphicFramePr>
        <p:xfrm>
          <a:off x="1348468" y="2128837"/>
          <a:ext cx="6266770" cy="3643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9982587"/>
      </p:ext>
    </p:extLst>
  </p:cSld>
  <p:clrMapOvr>
    <a:masterClrMapping/>
  </p:clrMapOvr>
  <mc:AlternateContent xmlns:mc="http://schemas.openxmlformats.org/markup-compatibility/2006" xmlns:p14="http://schemas.microsoft.com/office/powerpoint/2010/main">
    <mc:Choice Requires="p14">
      <p:transition spd="slow" p14:dur="2000" advTm="42613"/>
    </mc:Choice>
    <mc:Fallback xmlns="">
      <p:transition spd="slow" advTm="42613"/>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1.9"/>
</p:tagLst>
</file>

<file path=ppt/tags/tag2.xml><?xml version="1.0" encoding="utf-8"?>
<p:tagLst xmlns:a="http://schemas.openxmlformats.org/drawingml/2006/main" xmlns:r="http://schemas.openxmlformats.org/officeDocument/2006/relationships" xmlns:p="http://schemas.openxmlformats.org/presentationml/2006/main">
  <p:tag name="TIMING" val="|34.2"/>
</p:tagLst>
</file>

<file path=ppt/tags/tag3.xml><?xml version="1.0" encoding="utf-8"?>
<p:tagLst xmlns:a="http://schemas.openxmlformats.org/drawingml/2006/main" xmlns:r="http://schemas.openxmlformats.org/officeDocument/2006/relationships" xmlns:p="http://schemas.openxmlformats.org/presentationml/2006/main">
  <p:tag name="TIMING" val="|30.3|9.6|2.3|2.8"/>
</p:tagLst>
</file>

<file path=ppt/tags/tag4.xml><?xml version="1.0" encoding="utf-8"?>
<p:tagLst xmlns:a="http://schemas.openxmlformats.org/drawingml/2006/main" xmlns:r="http://schemas.openxmlformats.org/officeDocument/2006/relationships" xmlns:p="http://schemas.openxmlformats.org/presentationml/2006/main">
  <p:tag name="TIMING" val="|11.8|2.9|10.2|0.9|1|0.6"/>
</p:tagLst>
</file>

<file path=ppt/tags/tag5.xml><?xml version="1.0" encoding="utf-8"?>
<p:tagLst xmlns:a="http://schemas.openxmlformats.org/drawingml/2006/main" xmlns:r="http://schemas.openxmlformats.org/officeDocument/2006/relationships" xmlns:p="http://schemas.openxmlformats.org/presentationml/2006/main">
  <p:tag name="TIMING" val="|1.5|2.4|1.1|0.6|0.5|0.6"/>
</p:tagLst>
</file>

<file path=ppt/tags/tag6.xml><?xml version="1.0" encoding="utf-8"?>
<p:tagLst xmlns:a="http://schemas.openxmlformats.org/drawingml/2006/main" xmlns:r="http://schemas.openxmlformats.org/officeDocument/2006/relationships" xmlns:p="http://schemas.openxmlformats.org/presentationml/2006/main">
  <p:tag name="TIMING" val="|0.6|0.6|1.8|1.5"/>
</p:tagLst>
</file>

<file path=ppt/tags/tag7.xml><?xml version="1.0" encoding="utf-8"?>
<p:tagLst xmlns:a="http://schemas.openxmlformats.org/drawingml/2006/main" xmlns:r="http://schemas.openxmlformats.org/officeDocument/2006/relationships" xmlns:p="http://schemas.openxmlformats.org/presentationml/2006/main">
  <p:tag name="TIMING" val="|59.1|17.8"/>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1679</TotalTime>
  <Words>4805</Words>
  <Application>Microsoft Office PowerPoint</Application>
  <PresentationFormat>全屏显示(4:3)</PresentationFormat>
  <Paragraphs>554</Paragraphs>
  <Slides>41</Slides>
  <Notes>31</Notes>
  <HiddenSlides>2</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50" baseType="lpstr">
      <vt:lpstr>等线</vt:lpstr>
      <vt:lpstr>宋体</vt:lpstr>
      <vt:lpstr>Arial</vt:lpstr>
      <vt:lpstr>Calibri</vt:lpstr>
      <vt:lpstr>Calibri Light</vt:lpstr>
      <vt:lpstr>Cambria Math</vt:lpstr>
      <vt:lpstr>Times New Roman</vt:lpstr>
      <vt:lpstr>Office 主题</vt:lpstr>
      <vt:lpstr>Visio</vt:lpstr>
      <vt:lpstr>流式图计算 系统的设计与实现</vt:lpstr>
      <vt:lpstr>纲要</vt:lpstr>
      <vt:lpstr>一、背景和现状-图计算框架</vt:lpstr>
      <vt:lpstr>PowerPoint 演示文稿</vt:lpstr>
      <vt:lpstr>PowerPoint 演示文稿</vt:lpstr>
      <vt:lpstr>一、背景和现状-流处理模型</vt:lpstr>
      <vt:lpstr>一、背景和现状-流处理模型</vt:lpstr>
      <vt:lpstr>二、研究目标</vt:lpstr>
      <vt:lpstr>三、研究内容</vt:lpstr>
      <vt:lpstr>三、研究内容-特征分析</vt:lpstr>
      <vt:lpstr>三、研究内容-特征分析</vt:lpstr>
      <vt:lpstr>三、研究内容-特征分析</vt:lpstr>
      <vt:lpstr>三、研究内容-特征分析</vt:lpstr>
      <vt:lpstr>三、研究内容-特征分析</vt:lpstr>
      <vt:lpstr>三、研究内容-特征总结</vt:lpstr>
      <vt:lpstr>三、研究内容-模型设计</vt:lpstr>
      <vt:lpstr>三、研究内容-模型设计</vt:lpstr>
      <vt:lpstr>三、研究内容-模型设计</vt:lpstr>
      <vt:lpstr>三、研究内容-模型设计</vt:lpstr>
      <vt:lpstr>三、研究内容-模型设计</vt:lpstr>
      <vt:lpstr>三、研究内容-模型设计</vt:lpstr>
      <vt:lpstr>三、研究内容-模型设计</vt:lpstr>
      <vt:lpstr>三、研究内容-模型设计</vt:lpstr>
      <vt:lpstr>三、研究内容-模型设计</vt:lpstr>
      <vt:lpstr>三、研究内容-模型设计</vt:lpstr>
      <vt:lpstr>三、研究内容-模型设计</vt:lpstr>
      <vt:lpstr>三、研究内容-模型设计</vt:lpstr>
      <vt:lpstr>三、研究内容-模型设计</vt:lpstr>
      <vt:lpstr>三、研究内容-算法设计</vt:lpstr>
      <vt:lpstr>三、研究内容-算法设计</vt:lpstr>
      <vt:lpstr>三、研究内容-算法设计</vt:lpstr>
      <vt:lpstr>三、研究内容-算法设计</vt:lpstr>
      <vt:lpstr>四、系统设计与实现</vt:lpstr>
      <vt:lpstr>五、系统验证</vt:lpstr>
      <vt:lpstr>五、系统验证-正确性</vt:lpstr>
      <vt:lpstr>五、系统验证-实时性</vt:lpstr>
      <vt:lpstr>五、系统验证-实时性</vt:lpstr>
      <vt:lpstr>五、系统验证-更新冲突概率</vt:lpstr>
      <vt:lpstr>六、总结和下一步工作</vt:lpstr>
      <vt:lpstr>七、科研经历</vt:lpstr>
      <vt:lpstr>八、感谢</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面向连续流式图计算 系统设计与实现</dc:title>
  <dc:creator>Shikai Duan</dc:creator>
  <cp:lastModifiedBy>Shikai Duan</cp:lastModifiedBy>
  <cp:revision>296</cp:revision>
  <dcterms:created xsi:type="dcterms:W3CDTF">2016-12-23T09:57:57Z</dcterms:created>
  <dcterms:modified xsi:type="dcterms:W3CDTF">2017-03-26T15:09:57Z</dcterms:modified>
</cp:coreProperties>
</file>