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6" r:id="rId18"/>
    <p:sldId id="277" r:id="rId19"/>
    <p:sldId id="278" r:id="rId20"/>
    <p:sldId id="272" r:id="rId21"/>
    <p:sldId id="273" r:id="rId22"/>
    <p:sldId id="274" r:id="rId23"/>
    <p:sldId id="275" r:id="rId24"/>
    <p:sldId id="279" r:id="rId25"/>
    <p:sldId id="280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79606"/>
    <a:srgbClr val="ED7D31"/>
    <a:srgbClr val="5B9BD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141" autoAdjust="0"/>
  </p:normalViewPr>
  <p:slideViewPr>
    <p:cSldViewPr snapToGrid="0">
      <p:cViewPr>
        <p:scale>
          <a:sx n="75" d="100"/>
          <a:sy n="75" d="100"/>
        </p:scale>
        <p:origin x="336" y="-36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yDream\Desktop\&#27605;&#19994;&#35774;&#35745;\GraduationThesis\post-graduate%20paper\test-result\dis_collec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yDream\Desktop\&#27605;&#19994;&#35774;&#35745;\GraduationThesis\post-graduate%20paper\test-data\tes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yDream\Desktop\&#27605;&#19994;&#35774;&#35745;\GraduationThesis\post-graduate%20paper\test-data\tes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yDream\Desktop\&#27605;&#19994;&#35774;&#35745;\GraduationThesis\post-graduate%20paper\test-data\tes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yDream\Desktop\&#27605;&#19994;&#35774;&#35745;\GraduationThesis\post-graduate%20paper\test-result\real-tim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yDream\Desktop\&#27605;&#19994;&#35774;&#35745;\GraduationThesis\post-graduate%20paper\test-data\tes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yDream\Desktop\&#27605;&#19994;&#35774;&#35745;\GraduationThesis\post-graduate%20paper\test-data\tes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yDream\Desktop\&#27605;&#19994;&#35774;&#35745;\GraduationThesis\post-graduate%20paper\test-data\test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yDream\Desktop\&#27605;&#19994;&#35774;&#35745;\GraduationThesis\post-graduate%20paper\test-result\real-time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顶点的度分布图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dis_collect!$D$1:$D$189</c:f>
              <c:numCache>
                <c:formatCode>General</c:formatCode>
                <c:ptCount val="18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</c:numCache>
            </c:numRef>
          </c:cat>
          <c:val>
            <c:numRef>
              <c:f>dis_collect!$E$1:$E$189</c:f>
              <c:numCache>
                <c:formatCode>General</c:formatCode>
                <c:ptCount val="189"/>
                <c:pt idx="0">
                  <c:v>25</c:v>
                </c:pt>
                <c:pt idx="1">
                  <c:v>591055</c:v>
                </c:pt>
                <c:pt idx="2">
                  <c:v>611830</c:v>
                </c:pt>
                <c:pt idx="3">
                  <c:v>303288</c:v>
                </c:pt>
                <c:pt idx="4">
                  <c:v>303617</c:v>
                </c:pt>
                <c:pt idx="5">
                  <c:v>192517</c:v>
                </c:pt>
                <c:pt idx="6">
                  <c:v>187592</c:v>
                </c:pt>
                <c:pt idx="7">
                  <c:v>139723</c:v>
                </c:pt>
                <c:pt idx="8">
                  <c:v>136024</c:v>
                </c:pt>
                <c:pt idx="9">
                  <c:v>108638</c:v>
                </c:pt>
                <c:pt idx="10">
                  <c:v>107035</c:v>
                </c:pt>
                <c:pt idx="11">
                  <c:v>89054</c:v>
                </c:pt>
                <c:pt idx="12">
                  <c:v>86965</c:v>
                </c:pt>
                <c:pt idx="13">
                  <c:v>75752</c:v>
                </c:pt>
                <c:pt idx="14">
                  <c:v>73564</c:v>
                </c:pt>
                <c:pt idx="15">
                  <c:v>64849</c:v>
                </c:pt>
                <c:pt idx="16">
                  <c:v>63319</c:v>
                </c:pt>
                <c:pt idx="17">
                  <c:v>56477</c:v>
                </c:pt>
                <c:pt idx="18">
                  <c:v>55321</c:v>
                </c:pt>
                <c:pt idx="19">
                  <c:v>50052</c:v>
                </c:pt>
                <c:pt idx="20">
                  <c:v>49232</c:v>
                </c:pt>
                <c:pt idx="21">
                  <c:v>45109</c:v>
                </c:pt>
                <c:pt idx="22">
                  <c:v>43923</c:v>
                </c:pt>
                <c:pt idx="23">
                  <c:v>40666</c:v>
                </c:pt>
                <c:pt idx="24">
                  <c:v>39848</c:v>
                </c:pt>
                <c:pt idx="25">
                  <c:v>36889</c:v>
                </c:pt>
                <c:pt idx="26">
                  <c:v>36364</c:v>
                </c:pt>
                <c:pt idx="27">
                  <c:v>33970</c:v>
                </c:pt>
                <c:pt idx="28">
                  <c:v>33165</c:v>
                </c:pt>
                <c:pt idx="29">
                  <c:v>30957</c:v>
                </c:pt>
                <c:pt idx="30">
                  <c:v>30372</c:v>
                </c:pt>
                <c:pt idx="31">
                  <c:v>28670</c:v>
                </c:pt>
                <c:pt idx="32">
                  <c:v>28109</c:v>
                </c:pt>
                <c:pt idx="33">
                  <c:v>26532</c:v>
                </c:pt>
                <c:pt idx="34">
                  <c:v>26189</c:v>
                </c:pt>
                <c:pt idx="35">
                  <c:v>24542</c:v>
                </c:pt>
                <c:pt idx="36">
                  <c:v>24003</c:v>
                </c:pt>
                <c:pt idx="37">
                  <c:v>23053</c:v>
                </c:pt>
                <c:pt idx="38">
                  <c:v>22544</c:v>
                </c:pt>
                <c:pt idx="39">
                  <c:v>21546</c:v>
                </c:pt>
                <c:pt idx="40">
                  <c:v>21096</c:v>
                </c:pt>
                <c:pt idx="41">
                  <c:v>19987</c:v>
                </c:pt>
                <c:pt idx="42">
                  <c:v>19591</c:v>
                </c:pt>
                <c:pt idx="43">
                  <c:v>18734</c:v>
                </c:pt>
                <c:pt idx="44">
                  <c:v>18371</c:v>
                </c:pt>
                <c:pt idx="45">
                  <c:v>17381</c:v>
                </c:pt>
                <c:pt idx="46">
                  <c:v>17370</c:v>
                </c:pt>
                <c:pt idx="47">
                  <c:v>16473</c:v>
                </c:pt>
                <c:pt idx="48">
                  <c:v>15934</c:v>
                </c:pt>
                <c:pt idx="49">
                  <c:v>15583</c:v>
                </c:pt>
                <c:pt idx="50">
                  <c:v>15096</c:v>
                </c:pt>
                <c:pt idx="51">
                  <c:v>14627</c:v>
                </c:pt>
                <c:pt idx="52">
                  <c:v>14492</c:v>
                </c:pt>
                <c:pt idx="53">
                  <c:v>13480</c:v>
                </c:pt>
                <c:pt idx="54">
                  <c:v>13569</c:v>
                </c:pt>
                <c:pt idx="55">
                  <c:v>12978</c:v>
                </c:pt>
                <c:pt idx="56">
                  <c:v>12787</c:v>
                </c:pt>
                <c:pt idx="57">
                  <c:v>12168</c:v>
                </c:pt>
                <c:pt idx="58">
                  <c:v>11944</c:v>
                </c:pt>
                <c:pt idx="59">
                  <c:v>11687</c:v>
                </c:pt>
                <c:pt idx="60">
                  <c:v>11260</c:v>
                </c:pt>
                <c:pt idx="61">
                  <c:v>11109</c:v>
                </c:pt>
                <c:pt idx="62">
                  <c:v>10786</c:v>
                </c:pt>
                <c:pt idx="63">
                  <c:v>10587</c:v>
                </c:pt>
                <c:pt idx="64">
                  <c:v>10039</c:v>
                </c:pt>
                <c:pt idx="65">
                  <c:v>9982</c:v>
                </c:pt>
                <c:pt idx="66">
                  <c:v>9765</c:v>
                </c:pt>
                <c:pt idx="67">
                  <c:v>9229</c:v>
                </c:pt>
                <c:pt idx="68">
                  <c:v>9518</c:v>
                </c:pt>
                <c:pt idx="69">
                  <c:v>8945</c:v>
                </c:pt>
                <c:pt idx="70">
                  <c:v>8770</c:v>
                </c:pt>
                <c:pt idx="71">
                  <c:v>8470</c:v>
                </c:pt>
                <c:pt idx="72">
                  <c:v>8160</c:v>
                </c:pt>
                <c:pt idx="73">
                  <c:v>7976</c:v>
                </c:pt>
                <c:pt idx="74">
                  <c:v>7916</c:v>
                </c:pt>
                <c:pt idx="75">
                  <c:v>7754</c:v>
                </c:pt>
                <c:pt idx="76">
                  <c:v>7602</c:v>
                </c:pt>
                <c:pt idx="77">
                  <c:v>7360</c:v>
                </c:pt>
                <c:pt idx="78">
                  <c:v>7259</c:v>
                </c:pt>
                <c:pt idx="79">
                  <c:v>6834</c:v>
                </c:pt>
                <c:pt idx="80">
                  <c:v>6758</c:v>
                </c:pt>
                <c:pt idx="81">
                  <c:v>6664</c:v>
                </c:pt>
                <c:pt idx="82">
                  <c:v>6555</c:v>
                </c:pt>
                <c:pt idx="83">
                  <c:v>6399</c:v>
                </c:pt>
                <c:pt idx="84">
                  <c:v>6230</c:v>
                </c:pt>
                <c:pt idx="85">
                  <c:v>5983</c:v>
                </c:pt>
                <c:pt idx="86">
                  <c:v>5921</c:v>
                </c:pt>
                <c:pt idx="87">
                  <c:v>5765</c:v>
                </c:pt>
                <c:pt idx="88">
                  <c:v>5654</c:v>
                </c:pt>
                <c:pt idx="89">
                  <c:v>5669</c:v>
                </c:pt>
                <c:pt idx="90">
                  <c:v>5501</c:v>
                </c:pt>
                <c:pt idx="91">
                  <c:v>5380</c:v>
                </c:pt>
                <c:pt idx="92">
                  <c:v>5283</c:v>
                </c:pt>
                <c:pt idx="93">
                  <c:v>5062</c:v>
                </c:pt>
                <c:pt idx="94">
                  <c:v>5092</c:v>
                </c:pt>
                <c:pt idx="95">
                  <c:v>4941</c:v>
                </c:pt>
                <c:pt idx="96">
                  <c:v>4744</c:v>
                </c:pt>
                <c:pt idx="97">
                  <c:v>4624</c:v>
                </c:pt>
                <c:pt idx="98">
                  <c:v>4695</c:v>
                </c:pt>
                <c:pt idx="99">
                  <c:v>4403</c:v>
                </c:pt>
                <c:pt idx="100">
                  <c:v>4442</c:v>
                </c:pt>
                <c:pt idx="101">
                  <c:v>4312</c:v>
                </c:pt>
                <c:pt idx="102">
                  <c:v>4225</c:v>
                </c:pt>
                <c:pt idx="103">
                  <c:v>4194</c:v>
                </c:pt>
                <c:pt idx="104">
                  <c:v>4041</c:v>
                </c:pt>
                <c:pt idx="105">
                  <c:v>4059</c:v>
                </c:pt>
                <c:pt idx="106">
                  <c:v>3976</c:v>
                </c:pt>
                <c:pt idx="107">
                  <c:v>3786</c:v>
                </c:pt>
                <c:pt idx="108">
                  <c:v>3789</c:v>
                </c:pt>
                <c:pt idx="109">
                  <c:v>3678</c:v>
                </c:pt>
                <c:pt idx="110">
                  <c:v>3712</c:v>
                </c:pt>
                <c:pt idx="111">
                  <c:v>3477</c:v>
                </c:pt>
                <c:pt idx="112">
                  <c:v>3479</c:v>
                </c:pt>
                <c:pt idx="113">
                  <c:v>3427</c:v>
                </c:pt>
                <c:pt idx="114">
                  <c:v>3317</c:v>
                </c:pt>
                <c:pt idx="115">
                  <c:v>3255</c:v>
                </c:pt>
                <c:pt idx="116">
                  <c:v>3143</c:v>
                </c:pt>
                <c:pt idx="117">
                  <c:v>3165</c:v>
                </c:pt>
                <c:pt idx="118">
                  <c:v>3113</c:v>
                </c:pt>
                <c:pt idx="119">
                  <c:v>2969</c:v>
                </c:pt>
                <c:pt idx="120">
                  <c:v>3068</c:v>
                </c:pt>
                <c:pt idx="121">
                  <c:v>2899</c:v>
                </c:pt>
                <c:pt idx="122">
                  <c:v>2852</c:v>
                </c:pt>
                <c:pt idx="123">
                  <c:v>2865</c:v>
                </c:pt>
                <c:pt idx="124">
                  <c:v>2786</c:v>
                </c:pt>
                <c:pt idx="125">
                  <c:v>2665</c:v>
                </c:pt>
                <c:pt idx="126">
                  <c:v>2692</c:v>
                </c:pt>
                <c:pt idx="127">
                  <c:v>2582</c:v>
                </c:pt>
                <c:pt idx="128">
                  <c:v>2593</c:v>
                </c:pt>
                <c:pt idx="129">
                  <c:v>2516</c:v>
                </c:pt>
                <c:pt idx="130">
                  <c:v>2464</c:v>
                </c:pt>
                <c:pt idx="131">
                  <c:v>2443</c:v>
                </c:pt>
                <c:pt idx="132">
                  <c:v>2467</c:v>
                </c:pt>
                <c:pt idx="133">
                  <c:v>2453</c:v>
                </c:pt>
                <c:pt idx="134">
                  <c:v>2313</c:v>
                </c:pt>
                <c:pt idx="135">
                  <c:v>2270</c:v>
                </c:pt>
                <c:pt idx="136">
                  <c:v>2200</c:v>
                </c:pt>
                <c:pt idx="137">
                  <c:v>2212</c:v>
                </c:pt>
                <c:pt idx="138">
                  <c:v>2181</c:v>
                </c:pt>
                <c:pt idx="139">
                  <c:v>2171</c:v>
                </c:pt>
                <c:pt idx="140">
                  <c:v>2105</c:v>
                </c:pt>
                <c:pt idx="141">
                  <c:v>2003</c:v>
                </c:pt>
                <c:pt idx="142">
                  <c:v>2177</c:v>
                </c:pt>
                <c:pt idx="143">
                  <c:v>1988</c:v>
                </c:pt>
                <c:pt idx="144">
                  <c:v>1952</c:v>
                </c:pt>
                <c:pt idx="145">
                  <c:v>1945</c:v>
                </c:pt>
                <c:pt idx="146">
                  <c:v>1919</c:v>
                </c:pt>
                <c:pt idx="147">
                  <c:v>1914</c:v>
                </c:pt>
                <c:pt idx="148">
                  <c:v>1867</c:v>
                </c:pt>
                <c:pt idx="149">
                  <c:v>1882</c:v>
                </c:pt>
                <c:pt idx="150">
                  <c:v>1827</c:v>
                </c:pt>
                <c:pt idx="151">
                  <c:v>1763</c:v>
                </c:pt>
                <c:pt idx="152">
                  <c:v>1697</c:v>
                </c:pt>
                <c:pt idx="153">
                  <c:v>1679</c:v>
                </c:pt>
                <c:pt idx="154">
                  <c:v>1661</c:v>
                </c:pt>
                <c:pt idx="155">
                  <c:v>1632</c:v>
                </c:pt>
                <c:pt idx="156">
                  <c:v>1612</c:v>
                </c:pt>
                <c:pt idx="157">
                  <c:v>1602</c:v>
                </c:pt>
                <c:pt idx="158">
                  <c:v>1551</c:v>
                </c:pt>
                <c:pt idx="159">
                  <c:v>1560</c:v>
                </c:pt>
                <c:pt idx="160">
                  <c:v>1441</c:v>
                </c:pt>
                <c:pt idx="161">
                  <c:v>1468</c:v>
                </c:pt>
                <c:pt idx="162">
                  <c:v>1470</c:v>
                </c:pt>
                <c:pt idx="163">
                  <c:v>1381</c:v>
                </c:pt>
                <c:pt idx="164">
                  <c:v>1357</c:v>
                </c:pt>
                <c:pt idx="165">
                  <c:v>1398</c:v>
                </c:pt>
                <c:pt idx="166">
                  <c:v>1387</c:v>
                </c:pt>
                <c:pt idx="167">
                  <c:v>1385</c:v>
                </c:pt>
                <c:pt idx="168">
                  <c:v>1325</c:v>
                </c:pt>
                <c:pt idx="169">
                  <c:v>1357</c:v>
                </c:pt>
                <c:pt idx="170">
                  <c:v>1330</c:v>
                </c:pt>
                <c:pt idx="171">
                  <c:v>1264</c:v>
                </c:pt>
                <c:pt idx="172">
                  <c:v>1266</c:v>
                </c:pt>
                <c:pt idx="173">
                  <c:v>1246</c:v>
                </c:pt>
                <c:pt idx="174">
                  <c:v>1264</c:v>
                </c:pt>
                <c:pt idx="175">
                  <c:v>1196</c:v>
                </c:pt>
                <c:pt idx="176">
                  <c:v>1215</c:v>
                </c:pt>
                <c:pt idx="177">
                  <c:v>1170</c:v>
                </c:pt>
                <c:pt idx="178">
                  <c:v>1142</c:v>
                </c:pt>
                <c:pt idx="179">
                  <c:v>1212</c:v>
                </c:pt>
                <c:pt idx="180">
                  <c:v>1113</c:v>
                </c:pt>
                <c:pt idx="181">
                  <c:v>1120</c:v>
                </c:pt>
                <c:pt idx="182">
                  <c:v>1102</c:v>
                </c:pt>
                <c:pt idx="183">
                  <c:v>1162</c:v>
                </c:pt>
                <c:pt idx="184">
                  <c:v>1056</c:v>
                </c:pt>
                <c:pt idx="185">
                  <c:v>1048</c:v>
                </c:pt>
                <c:pt idx="186">
                  <c:v>1057</c:v>
                </c:pt>
                <c:pt idx="187">
                  <c:v>960</c:v>
                </c:pt>
                <c:pt idx="188">
                  <c:v>1029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87-4103-AFB8-1FD6B6E60D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8506495"/>
        <c:axId val="158523967"/>
      </c:barChart>
      <c:catAx>
        <c:axId val="15850649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顶点的度</a:t>
                </a:r>
              </a:p>
            </c:rich>
          </c:tx>
          <c:layout>
            <c:manualLayout>
              <c:xMode val="edge"/>
              <c:yMode val="edge"/>
              <c:x val="0.42945713035870514"/>
              <c:y val="0.87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8523967"/>
        <c:crosses val="autoZero"/>
        <c:auto val="1"/>
        <c:lblAlgn val="ctr"/>
        <c:lblOffset val="100"/>
        <c:noMultiLvlLbl val="0"/>
      </c:catAx>
      <c:valAx>
        <c:axId val="1585239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顶点数目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85064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TC</a:t>
            </a:r>
            <a:r>
              <a:rPr lang="zh-CN" altLang="en-US"/>
              <a:t>算法</a:t>
            </a:r>
            <a:r>
              <a:rPr lang="en-US" altLang="zh-CN"/>
              <a:t>CDF</a:t>
            </a:r>
            <a:r>
              <a:rPr lang="zh-CN" altLang="en-US"/>
              <a:t>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tc!$K$1:$K$40</c:f>
              <c:numCache>
                <c:formatCode>General</c:formatCode>
                <c:ptCount val="40"/>
                <c:pt idx="0">
                  <c:v>0</c:v>
                </c:pt>
                <c:pt idx="1">
                  <c:v>0</c:v>
                </c:pt>
                <c:pt idx="2">
                  <c:v>2.9650523132080764E-4</c:v>
                </c:pt>
                <c:pt idx="3">
                  <c:v>0.13473146736106095</c:v>
                </c:pt>
                <c:pt idx="4">
                  <c:v>0.63800364472046522</c:v>
                </c:pt>
                <c:pt idx="5">
                  <c:v>0.90776223508871789</c:v>
                </c:pt>
                <c:pt idx="6">
                  <c:v>0.9598825873267377</c:v>
                </c:pt>
                <c:pt idx="7">
                  <c:v>0.97230777073094066</c:v>
                </c:pt>
                <c:pt idx="8">
                  <c:v>0.97611221321189934</c:v>
                </c:pt>
                <c:pt idx="9">
                  <c:v>0.97817925397924466</c:v>
                </c:pt>
                <c:pt idx="10">
                  <c:v>0.97987332684816641</c:v>
                </c:pt>
                <c:pt idx="11">
                  <c:v>0.98148244119808503</c:v>
                </c:pt>
                <c:pt idx="12">
                  <c:v>0.98310175057028404</c:v>
                </c:pt>
                <c:pt idx="13">
                  <c:v>0.98465309312728055</c:v>
                </c:pt>
                <c:pt idx="14">
                  <c:v>0.98607359956501239</c:v>
                </c:pt>
                <c:pt idx="15">
                  <c:v>0.9876206941960588</c:v>
                </c:pt>
                <c:pt idx="16">
                  <c:v>0.98909387491557244</c:v>
                </c:pt>
                <c:pt idx="17">
                  <c:v>0.99058659609445687</c:v>
                </c:pt>
                <c:pt idx="18">
                  <c:v>0.99197057036901737</c:v>
                </c:pt>
                <c:pt idx="19">
                  <c:v>0.99312685581264948</c:v>
                </c:pt>
                <c:pt idx="20">
                  <c:v>0.99405375325497325</c:v>
                </c:pt>
                <c:pt idx="21">
                  <c:v>0.99486000960031262</c:v>
                </c:pt>
                <c:pt idx="22">
                  <c:v>0.99562548585653055</c:v>
                </c:pt>
                <c:pt idx="23">
                  <c:v>0.99633403990501634</c:v>
                </c:pt>
                <c:pt idx="24">
                  <c:v>0.99705108980540247</c:v>
                </c:pt>
                <c:pt idx="25">
                  <c:v>0.99779022892072944</c:v>
                </c:pt>
                <c:pt idx="26">
                  <c:v>0.99858459107340836</c:v>
                </c:pt>
                <c:pt idx="27">
                  <c:v>0.99922093038074156</c:v>
                </c:pt>
                <c:pt idx="28">
                  <c:v>0.99964742214613711</c:v>
                </c:pt>
                <c:pt idx="29">
                  <c:v>0.99983263171756387</c:v>
                </c:pt>
                <c:pt idx="30">
                  <c:v>0.99992948442922747</c:v>
                </c:pt>
                <c:pt idx="31">
                  <c:v>0.99996346783682866</c:v>
                </c:pt>
                <c:pt idx="32">
                  <c:v>0.99997536202948911</c:v>
                </c:pt>
                <c:pt idx="33">
                  <c:v>0.99998385788138944</c:v>
                </c:pt>
                <c:pt idx="34">
                  <c:v>0.99998640663695948</c:v>
                </c:pt>
                <c:pt idx="35">
                  <c:v>0.99999320331847974</c:v>
                </c:pt>
                <c:pt idx="36">
                  <c:v>0.99999575207404989</c:v>
                </c:pt>
                <c:pt idx="37">
                  <c:v>0.99999660165923987</c:v>
                </c:pt>
                <c:pt idx="38">
                  <c:v>0.99999915041481002</c:v>
                </c:pt>
                <c:pt idx="3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11-4293-92B5-2D373179CF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25644736"/>
        <c:axId val="925647648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tc!$J$1:$J$40</c15:sqref>
                        </c15:formulaRef>
                      </c:ext>
                    </c:extLst>
                    <c:numCache>
                      <c:formatCode>General</c:formatCode>
                      <c:ptCount val="40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  <c:pt idx="21">
                        <c:v>21</c:v>
                      </c:pt>
                      <c:pt idx="22">
                        <c:v>22</c:v>
                      </c:pt>
                      <c:pt idx="23">
                        <c:v>23</c:v>
                      </c:pt>
                      <c:pt idx="24">
                        <c:v>24</c:v>
                      </c:pt>
                      <c:pt idx="25">
                        <c:v>25</c:v>
                      </c:pt>
                      <c:pt idx="26">
                        <c:v>26</c:v>
                      </c:pt>
                      <c:pt idx="27">
                        <c:v>27</c:v>
                      </c:pt>
                      <c:pt idx="28">
                        <c:v>28</c:v>
                      </c:pt>
                      <c:pt idx="29">
                        <c:v>29</c:v>
                      </c:pt>
                      <c:pt idx="30">
                        <c:v>30</c:v>
                      </c:pt>
                      <c:pt idx="31">
                        <c:v>31</c:v>
                      </c:pt>
                      <c:pt idx="32">
                        <c:v>32</c:v>
                      </c:pt>
                      <c:pt idx="33">
                        <c:v>33</c:v>
                      </c:pt>
                      <c:pt idx="34">
                        <c:v>34</c:v>
                      </c:pt>
                      <c:pt idx="35">
                        <c:v>35</c:v>
                      </c:pt>
                      <c:pt idx="36">
                        <c:v>36</c:v>
                      </c:pt>
                      <c:pt idx="37">
                        <c:v>37</c:v>
                      </c:pt>
                      <c:pt idx="38">
                        <c:v>38</c:v>
                      </c:pt>
                      <c:pt idx="39">
                        <c:v>46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8411-4293-92B5-2D373179CFF7}"/>
                  </c:ext>
                </c:extLst>
              </c15:ser>
            </c15:filteredLineSeries>
          </c:ext>
        </c:extLst>
      </c:lineChart>
      <c:catAx>
        <c:axId val="9256447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响应时间</a:t>
                </a:r>
                <a:r>
                  <a:rPr lang="en-US" altLang="zh-CN"/>
                  <a:t>(ms)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25647648"/>
        <c:crosses val="autoZero"/>
        <c:auto val="1"/>
        <c:lblAlgn val="ctr"/>
        <c:lblOffset val="100"/>
        <c:noMultiLvlLbl val="0"/>
      </c:catAx>
      <c:valAx>
        <c:axId val="92564764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累计百分比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25644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DD</a:t>
            </a:r>
            <a:r>
              <a:rPr lang="zh-CN" altLang="en-US"/>
              <a:t>算法</a:t>
            </a:r>
            <a:r>
              <a:rPr lang="en-US" altLang="zh-CN"/>
              <a:t>CDF</a:t>
            </a:r>
            <a:r>
              <a:rPr lang="zh-CN" altLang="en-US"/>
              <a:t>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dd!$G$1:$G$14</c:f>
              <c:numCache>
                <c:formatCode>General</c:formatCode>
                <c:ptCount val="14"/>
                <c:pt idx="0">
                  <c:v>1.6940498410872504E-2</c:v>
                </c:pt>
                <c:pt idx="1">
                  <c:v>0.67869209837043276</c:v>
                </c:pt>
                <c:pt idx="2">
                  <c:v>0.98756224188890807</c:v>
                </c:pt>
                <c:pt idx="3">
                  <c:v>0.99859395562337039</c:v>
                </c:pt>
                <c:pt idx="4">
                  <c:v>0.99944098054391406</c:v>
                </c:pt>
                <c:pt idx="5">
                  <c:v>0.99961854143498086</c:v>
                </c:pt>
                <c:pt idx="6">
                  <c:v>0.99967376372167627</c:v>
                </c:pt>
                <c:pt idx="7">
                  <c:v>0.99972983558201312</c:v>
                </c:pt>
                <c:pt idx="8">
                  <c:v>0.99985897077551633</c:v>
                </c:pt>
                <c:pt idx="9">
                  <c:v>0.99994477771330459</c:v>
                </c:pt>
                <c:pt idx="10">
                  <c:v>0.99997961023260473</c:v>
                </c:pt>
                <c:pt idx="11">
                  <c:v>0.99999065468994386</c:v>
                </c:pt>
                <c:pt idx="12">
                  <c:v>0.99999490255815116</c:v>
                </c:pt>
                <c:pt idx="1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589-43C8-916C-848FE32C4E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65990192"/>
        <c:axId val="1165991024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dd!$F$1:$F$14</c15:sqref>
                        </c15:formulaRef>
                      </c:ext>
                    </c:extLst>
                    <c:numCache>
                      <c:formatCode>General</c:formatCode>
                      <c:ptCount val="14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0589-43C8-916C-848FE32C4E6C}"/>
                  </c:ext>
                </c:extLst>
              </c15:ser>
            </c15:filteredLineSeries>
          </c:ext>
        </c:extLst>
      </c:lineChart>
      <c:catAx>
        <c:axId val="11659901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相应时间</a:t>
                </a:r>
                <a:r>
                  <a:rPr lang="en-US" altLang="zh-CN"/>
                  <a:t>(ms)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65991024"/>
        <c:crosses val="autoZero"/>
        <c:auto val="1"/>
        <c:lblAlgn val="ctr"/>
        <c:lblOffset val="100"/>
        <c:noMultiLvlLbl val="0"/>
      </c:catAx>
      <c:valAx>
        <c:axId val="116599102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累计百分比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65990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SSSP</a:t>
            </a:r>
            <a:r>
              <a:rPr lang="zh-CN" altLang="en-US"/>
              <a:t>算法</a:t>
            </a:r>
            <a:r>
              <a:rPr lang="en-US" altLang="zh-CN"/>
              <a:t>CDF</a:t>
            </a:r>
            <a:r>
              <a:rPr lang="zh-CN" altLang="en-US"/>
              <a:t>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sssp!$K$1:$K$31</c:f>
              <c:numCache>
                <c:formatCode>General</c:formatCode>
                <c:ptCount val="31"/>
                <c:pt idx="0">
                  <c:v>9.337922858467752E-3</c:v>
                </c:pt>
                <c:pt idx="1">
                  <c:v>0.38466409201303903</c:v>
                </c:pt>
                <c:pt idx="2">
                  <c:v>0.91813702674823661</c:v>
                </c:pt>
                <c:pt idx="3">
                  <c:v>0.97191912639576306</c:v>
                </c:pt>
                <c:pt idx="4">
                  <c:v>0.97786394369371887</c:v>
                </c:pt>
                <c:pt idx="5">
                  <c:v>0.97953898845191278</c:v>
                </c:pt>
                <c:pt idx="6">
                  <c:v>0.98062729436825347</c:v>
                </c:pt>
                <c:pt idx="7">
                  <c:v>0.98174743215724602</c:v>
                </c:pt>
                <c:pt idx="8">
                  <c:v>0.98298973551155111</c:v>
                </c:pt>
                <c:pt idx="9">
                  <c:v>0.98415460998643278</c:v>
                </c:pt>
                <c:pt idx="10">
                  <c:v>0.9850398801745075</c:v>
                </c:pt>
                <c:pt idx="11">
                  <c:v>0.98581502928962439</c:v>
                </c:pt>
                <c:pt idx="12">
                  <c:v>0.98652737498032017</c:v>
                </c:pt>
                <c:pt idx="13">
                  <c:v>0.98737995297486059</c:v>
                </c:pt>
                <c:pt idx="14">
                  <c:v>0.98814047663497528</c:v>
                </c:pt>
                <c:pt idx="15">
                  <c:v>0.98890702254126739</c:v>
                </c:pt>
                <c:pt idx="16">
                  <c:v>0.98975615925227789</c:v>
                </c:pt>
                <c:pt idx="17">
                  <c:v>0.99055969895651685</c:v>
                </c:pt>
                <c:pt idx="18">
                  <c:v>0.99134603224310602</c:v>
                </c:pt>
                <c:pt idx="19">
                  <c:v>0.99217452125293693</c:v>
                </c:pt>
                <c:pt idx="20">
                  <c:v>0.99295655293511376</c:v>
                </c:pt>
                <c:pt idx="21">
                  <c:v>0.99358200621667869</c:v>
                </c:pt>
                <c:pt idx="22">
                  <c:v>0.99409561778352085</c:v>
                </c:pt>
                <c:pt idx="23">
                  <c:v>0.99467547405831425</c:v>
                </c:pt>
                <c:pt idx="24">
                  <c:v>0.99537577525665522</c:v>
                </c:pt>
                <c:pt idx="25">
                  <c:v>0.99618447688618905</c:v>
                </c:pt>
                <c:pt idx="26">
                  <c:v>0.99695016247159862</c:v>
                </c:pt>
                <c:pt idx="27">
                  <c:v>0.99774767992966018</c:v>
                </c:pt>
                <c:pt idx="28">
                  <c:v>0.99851508615683482</c:v>
                </c:pt>
                <c:pt idx="29">
                  <c:v>0.99924463826518017</c:v>
                </c:pt>
                <c:pt idx="3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FD5-4A82-9128-EF496FD178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65960240"/>
        <c:axId val="1165962320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sssp!$J$1:$J$31</c15:sqref>
                        </c15:formulaRef>
                      </c:ext>
                    </c:extLst>
                    <c:numCache>
                      <c:formatCode>General</c:formatCode>
                      <c:ptCount val="3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  <c:pt idx="21">
                        <c:v>21</c:v>
                      </c:pt>
                      <c:pt idx="22">
                        <c:v>22</c:v>
                      </c:pt>
                      <c:pt idx="23">
                        <c:v>23</c:v>
                      </c:pt>
                      <c:pt idx="24">
                        <c:v>24</c:v>
                      </c:pt>
                      <c:pt idx="25">
                        <c:v>25</c:v>
                      </c:pt>
                      <c:pt idx="26">
                        <c:v>26</c:v>
                      </c:pt>
                      <c:pt idx="27">
                        <c:v>27</c:v>
                      </c:pt>
                      <c:pt idx="28">
                        <c:v>28</c:v>
                      </c:pt>
                      <c:pt idx="29">
                        <c:v>29</c:v>
                      </c:pt>
                      <c:pt idx="30">
                        <c:v>30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7FD5-4A82-9128-EF496FD1789E}"/>
                  </c:ext>
                </c:extLst>
              </c15:ser>
            </c15:filteredLineSeries>
          </c:ext>
        </c:extLst>
      </c:lineChart>
      <c:catAx>
        <c:axId val="11659602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相应时间</a:t>
                </a:r>
                <a:r>
                  <a:rPr lang="en-US" altLang="zh-CN"/>
                  <a:t>(ms)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65962320"/>
        <c:crosses val="autoZero"/>
        <c:auto val="1"/>
        <c:lblAlgn val="ctr"/>
        <c:lblOffset val="100"/>
        <c:noMultiLvlLbl val="0"/>
      </c:catAx>
      <c:valAx>
        <c:axId val="116596232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累计百分比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65960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PR</a:t>
            </a:r>
            <a:r>
              <a:rPr lang="zh-CN" altLang="en-US"/>
              <a:t>算法</a:t>
            </a:r>
            <a:r>
              <a:rPr lang="en-US" altLang="zh-CN"/>
              <a:t>CDF</a:t>
            </a:r>
            <a:r>
              <a:rPr lang="zh-CN" altLang="en-US"/>
              <a:t>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pr!$H$1:$H$40</c:f>
              <c:numCache>
                <c:formatCode>General</c:formatCode>
                <c:ptCount val="40"/>
                <c:pt idx="0">
                  <c:v>3.2345435633434283E-5</c:v>
                </c:pt>
                <c:pt idx="1">
                  <c:v>2.8134570631365881E-2</c:v>
                </c:pt>
                <c:pt idx="2">
                  <c:v>0.22541704332075266</c:v>
                </c:pt>
                <c:pt idx="3">
                  <c:v>0.45065788913687055</c:v>
                </c:pt>
                <c:pt idx="4">
                  <c:v>0.59885531205684628</c:v>
                </c:pt>
                <c:pt idx="5">
                  <c:v>0.69133516851120769</c:v>
                </c:pt>
                <c:pt idx="6">
                  <c:v>0.75707982002318652</c:v>
                </c:pt>
                <c:pt idx="7">
                  <c:v>0.80728078732195119</c:v>
                </c:pt>
                <c:pt idx="8">
                  <c:v>0.84442271058155394</c:v>
                </c:pt>
                <c:pt idx="9">
                  <c:v>0.87176226445287697</c:v>
                </c:pt>
                <c:pt idx="10">
                  <c:v>0.89343370632727792</c:v>
                </c:pt>
                <c:pt idx="11">
                  <c:v>0.910569126451927</c:v>
                </c:pt>
                <c:pt idx="12">
                  <c:v>0.92401716691436464</c:v>
                </c:pt>
                <c:pt idx="13">
                  <c:v>0.93449283208122447</c:v>
                </c:pt>
                <c:pt idx="14">
                  <c:v>0.94446629180009156</c:v>
                </c:pt>
                <c:pt idx="15">
                  <c:v>0.95337916170845183</c:v>
                </c:pt>
                <c:pt idx="16">
                  <c:v>0.96074711146747838</c:v>
                </c:pt>
                <c:pt idx="17">
                  <c:v>0.96701276282794446</c:v>
                </c:pt>
                <c:pt idx="18">
                  <c:v>0.97232081905452594</c:v>
                </c:pt>
                <c:pt idx="19">
                  <c:v>0.97651040416473023</c:v>
                </c:pt>
                <c:pt idx="20">
                  <c:v>0.97968876881355238</c:v>
                </c:pt>
                <c:pt idx="21">
                  <c:v>0.98252154801850156</c:v>
                </c:pt>
                <c:pt idx="22">
                  <c:v>0.98507768862921741</c:v>
                </c:pt>
                <c:pt idx="23">
                  <c:v>0.98761254934806919</c:v>
                </c:pt>
                <c:pt idx="24">
                  <c:v>0.98980097342737339</c:v>
                </c:pt>
                <c:pt idx="25">
                  <c:v>0.99161061543149664</c:v>
                </c:pt>
                <c:pt idx="26">
                  <c:v>0.99316319634190142</c:v>
                </c:pt>
                <c:pt idx="27">
                  <c:v>0.99486814127805323</c:v>
                </c:pt>
                <c:pt idx="28">
                  <c:v>0.99623005435735579</c:v>
                </c:pt>
                <c:pt idx="29">
                  <c:v>0.99727276905869677</c:v>
                </c:pt>
                <c:pt idx="30">
                  <c:v>0.99802777962203504</c:v>
                </c:pt>
                <c:pt idx="31">
                  <c:v>0.99855892572296301</c:v>
                </c:pt>
                <c:pt idx="32">
                  <c:v>0.99890706475385971</c:v>
                </c:pt>
                <c:pt idx="33">
                  <c:v>0.99912752443357189</c:v>
                </c:pt>
                <c:pt idx="34">
                  <c:v>0.99929776356848465</c:v>
                </c:pt>
                <c:pt idx="35">
                  <c:v>0.99943650846343857</c:v>
                </c:pt>
                <c:pt idx="36">
                  <c:v>0.99956333661894858</c:v>
                </c:pt>
                <c:pt idx="37">
                  <c:v>0.99970463510092622</c:v>
                </c:pt>
                <c:pt idx="38">
                  <c:v>0.9998374216261583</c:v>
                </c:pt>
                <c:pt idx="3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015-42C5-B7F8-4154322D09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72950576"/>
        <c:axId val="1972947664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pr!$E$1:$E$40</c15:sqref>
                        </c15:formulaRef>
                      </c:ext>
                    </c:extLst>
                    <c:numCache>
                      <c:formatCode>General</c:formatCode>
                      <c:ptCount val="4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7015-42C5-B7F8-4154322D09AF}"/>
                  </c:ext>
                </c:extLst>
              </c15:ser>
            </c15:filteredLineSeries>
          </c:ext>
        </c:extLst>
      </c:lineChart>
      <c:catAx>
        <c:axId val="19729505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响应时间</a:t>
                </a:r>
                <a:r>
                  <a:rPr lang="en-US" altLang="zh-CN"/>
                  <a:t>(ms)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72947664"/>
        <c:crosses val="autoZero"/>
        <c:auto val="1"/>
        <c:lblAlgn val="ctr"/>
        <c:lblOffset val="100"/>
        <c:noMultiLvlLbl val="0"/>
      </c:catAx>
      <c:valAx>
        <c:axId val="197294766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累计百分比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72950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DD</a:t>
            </a:r>
            <a:r>
              <a:rPr lang="zh-CN" altLang="en-US"/>
              <a:t>算法响应时间分布图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dd!$I$1:$I$14</c:f>
              <c:numCache>
                <c:formatCode>General</c:formatCode>
                <c:ptCount val="1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</c:numCache>
            </c:numRef>
          </c:cat>
          <c:val>
            <c:numRef>
              <c:f>dd!$K$1:$K$14</c:f>
              <c:numCache>
                <c:formatCode>General</c:formatCode>
                <c:ptCount val="14"/>
                <c:pt idx="0">
                  <c:v>1.6940498410872504E-2</c:v>
                </c:pt>
                <c:pt idx="1">
                  <c:v>0.66175159995956034</c:v>
                </c:pt>
                <c:pt idx="2">
                  <c:v>0.30887014351847525</c:v>
                </c:pt>
                <c:pt idx="3">
                  <c:v>1.1031713734462359E-2</c:v>
                </c:pt>
                <c:pt idx="4">
                  <c:v>8.470249205436252E-4</c:v>
                </c:pt>
                <c:pt idx="5">
                  <c:v>1.7756089106681812E-4</c:v>
                </c:pt>
                <c:pt idx="6">
                  <c:v>5.52222866954219E-5</c:v>
                </c:pt>
                <c:pt idx="7">
                  <c:v>5.6071860336889931E-5</c:v>
                </c:pt>
                <c:pt idx="8">
                  <c:v>1.2913519350314046E-4</c:v>
                </c:pt>
                <c:pt idx="9">
                  <c:v>8.5806937788270959E-5</c:v>
                </c:pt>
                <c:pt idx="10">
                  <c:v>3.4832519300189203E-5</c:v>
                </c:pt>
                <c:pt idx="11">
                  <c:v>1.104445733908438E-5</c:v>
                </c:pt>
                <c:pt idx="12">
                  <c:v>4.2478682073401464E-6</c:v>
                </c:pt>
                <c:pt idx="13">
                  <c:v>5.097441848808176E-6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04-4ECE-B03B-48CA556AAE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84157440"/>
        <c:axId val="1184181568"/>
      </c:barChart>
      <c:catAx>
        <c:axId val="11841574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响应时间</a:t>
                </a:r>
                <a:r>
                  <a:rPr lang="en-US" altLang="zh-CN"/>
                  <a:t>(ms)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84181568"/>
        <c:crosses val="autoZero"/>
        <c:auto val="1"/>
        <c:lblAlgn val="ctr"/>
        <c:lblOffset val="100"/>
        <c:noMultiLvlLbl val="0"/>
      </c:catAx>
      <c:valAx>
        <c:axId val="1184181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所占百分比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841574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TC</a:t>
            </a:r>
            <a:r>
              <a:rPr lang="zh-CN" altLang="en-US"/>
              <a:t>算法响应时间分布图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tc!$M$1:$M$56</c:f>
              <c:numCache>
                <c:formatCode>General</c:formatCode>
                <c:ptCount val="20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</c:numCache>
              <c:extLst/>
            </c:numRef>
          </c:cat>
          <c:val>
            <c:numRef>
              <c:f>tc!$O$1:$O$56</c:f>
              <c:numCache>
                <c:formatCode>General</c:formatCode>
                <c:ptCount val="20"/>
                <c:pt idx="0">
                  <c:v>2.9650523132080764E-4</c:v>
                </c:pt>
                <c:pt idx="1">
                  <c:v>0.13443496212974015</c:v>
                </c:pt>
                <c:pt idx="2">
                  <c:v>0.50327217735940422</c:v>
                </c:pt>
                <c:pt idx="3">
                  <c:v>0.26975859036825273</c:v>
                </c:pt>
                <c:pt idx="4">
                  <c:v>5.2120352238019786E-2</c:v>
                </c:pt>
                <c:pt idx="5">
                  <c:v>1.2425183404202898E-2</c:v>
                </c:pt>
                <c:pt idx="6">
                  <c:v>3.8044424809586721E-3</c:v>
                </c:pt>
                <c:pt idx="7">
                  <c:v>2.0670407673453435E-3</c:v>
                </c:pt>
                <c:pt idx="8">
                  <c:v>1.694072868921749E-3</c:v>
                </c:pt>
                <c:pt idx="9">
                  <c:v>1.6091143499186522E-3</c:v>
                </c:pt>
                <c:pt idx="10">
                  <c:v>1.6193093721990238E-3</c:v>
                </c:pt>
                <c:pt idx="11">
                  <c:v>1.5513425569965464E-3</c:v>
                </c:pt>
                <c:pt idx="12">
                  <c:v>1.4205064377317775E-3</c:v>
                </c:pt>
                <c:pt idx="13">
                  <c:v>1.5470946310463915E-3</c:v>
                </c:pt>
                <c:pt idx="14">
                  <c:v>1.4731807195136975E-3</c:v>
                </c:pt>
                <c:pt idx="15">
                  <c:v>1.4927211788844097E-3</c:v>
                </c:pt>
                <c:pt idx="16">
                  <c:v>1.3839742745604458E-3</c:v>
                </c:pt>
                <c:pt idx="17">
                  <c:v>1.1562854436321466E-3</c:v>
                </c:pt>
                <c:pt idx="18">
                  <c:v>9.2689744232378544E-4</c:v>
                </c:pt>
                <c:pt idx="19">
                  <c:v>8.0625634533938804E-4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43BB-481B-9A54-0ECA01FE82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83520416"/>
        <c:axId val="1083533728"/>
      </c:barChart>
      <c:catAx>
        <c:axId val="10835204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响应时间</a:t>
                </a:r>
                <a:r>
                  <a:rPr lang="en-US" altLang="zh-CN"/>
                  <a:t>(ms)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83533728"/>
        <c:crosses val="autoZero"/>
        <c:auto val="1"/>
        <c:lblAlgn val="ctr"/>
        <c:lblOffset val="100"/>
        <c:noMultiLvlLbl val="0"/>
      </c:catAx>
      <c:valAx>
        <c:axId val="1083533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所占百分比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83520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SSSP</a:t>
            </a:r>
            <a:r>
              <a:rPr lang="zh-CN" altLang="en-US"/>
              <a:t>算法响应时间分布图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sssp!$M$1:$M$31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  <c:extLst/>
            </c:numRef>
          </c:cat>
          <c:val>
            <c:numRef>
              <c:f>sssp!$O$1:$O$31</c:f>
              <c:numCache>
                <c:formatCode>General</c:formatCode>
                <c:ptCount val="21"/>
                <c:pt idx="0">
                  <c:v>9.337922858467752E-3</c:v>
                </c:pt>
                <c:pt idx="1">
                  <c:v>0.37532616915457129</c:v>
                </c:pt>
                <c:pt idx="2">
                  <c:v>0.53347293473519752</c:v>
                </c:pt>
                <c:pt idx="3">
                  <c:v>5.3782099647526532E-2</c:v>
                </c:pt>
                <c:pt idx="4">
                  <c:v>5.9448172979557918E-3</c:v>
                </c:pt>
                <c:pt idx="5">
                  <c:v>1.6750447581939112E-3</c:v>
                </c:pt>
                <c:pt idx="6">
                  <c:v>1.0883059163406766E-3</c:v>
                </c:pt>
                <c:pt idx="7">
                  <c:v>1.1201377889925384E-3</c:v>
                </c:pt>
                <c:pt idx="8">
                  <c:v>1.2423033543050887E-3</c:v>
                </c:pt>
                <c:pt idx="9">
                  <c:v>1.1648744748816414E-3</c:v>
                </c:pt>
                <c:pt idx="10">
                  <c:v>8.8527018807474812E-4</c:v>
                </c:pt>
                <c:pt idx="11">
                  <c:v>7.7514911511695637E-4</c:v>
                </c:pt>
                <c:pt idx="12">
                  <c:v>7.1234569069571565E-4</c:v>
                </c:pt>
                <c:pt idx="13">
                  <c:v>8.5257799454040368E-4</c:v>
                </c:pt>
                <c:pt idx="14">
                  <c:v>7.6052366011474957E-4</c:v>
                </c:pt>
                <c:pt idx="15">
                  <c:v>7.6654590629212879E-4</c:v>
                </c:pt>
                <c:pt idx="16">
                  <c:v>8.4913671101047273E-4</c:v>
                </c:pt>
                <c:pt idx="17">
                  <c:v>8.0353970423888707E-4</c:v>
                </c:pt>
                <c:pt idx="18">
                  <c:v>7.8633328658923201E-4</c:v>
                </c:pt>
                <c:pt idx="19">
                  <c:v>8.2848900983088672E-4</c:v>
                </c:pt>
                <c:pt idx="20">
                  <c:v>7.8203168217681827E-4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96CD-4878-B064-0451D4A1F3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84136224"/>
        <c:axId val="1184138304"/>
      </c:barChart>
      <c:catAx>
        <c:axId val="11841362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响应时间</a:t>
                </a:r>
                <a:r>
                  <a:rPr lang="en-US" altLang="zh-CN"/>
                  <a:t>(ms)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84138304"/>
        <c:crosses val="autoZero"/>
        <c:auto val="1"/>
        <c:lblAlgn val="ctr"/>
        <c:lblOffset val="100"/>
        <c:noMultiLvlLbl val="0"/>
      </c:catAx>
      <c:valAx>
        <c:axId val="1184138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所占百分比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8413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PR</a:t>
            </a:r>
            <a:r>
              <a:rPr lang="zh-CN" altLang="en-US"/>
              <a:t>算法响应时间分布图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pr!$E$1:$E$40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cat>
          <c:val>
            <c:numRef>
              <c:f>pr!$I$1:$I$40</c:f>
              <c:numCache>
                <c:formatCode>General</c:formatCode>
                <c:ptCount val="20"/>
                <c:pt idx="0">
                  <c:v>3.2345435633434283E-5</c:v>
                </c:pt>
                <c:pt idx="1">
                  <c:v>2.8102225195732446E-2</c:v>
                </c:pt>
                <c:pt idx="2">
                  <c:v>0.19728247268938678</c:v>
                </c:pt>
                <c:pt idx="3">
                  <c:v>0.22524084581611789</c:v>
                </c:pt>
                <c:pt idx="4">
                  <c:v>0.1481974229199757</c:v>
                </c:pt>
                <c:pt idx="5">
                  <c:v>9.2479856454361437E-2</c:v>
                </c:pt>
                <c:pt idx="6">
                  <c:v>6.5744651511978877E-2</c:v>
                </c:pt>
                <c:pt idx="7">
                  <c:v>5.0200967298764575E-2</c:v>
                </c:pt>
                <c:pt idx="8">
                  <c:v>3.7141923259602763E-2</c:v>
                </c:pt>
                <c:pt idx="9">
                  <c:v>2.7339553871323048E-2</c:v>
                </c:pt>
                <c:pt idx="10">
                  <c:v>2.1671441874400971E-2</c:v>
                </c:pt>
                <c:pt idx="11">
                  <c:v>1.7135420124649095E-2</c:v>
                </c:pt>
                <c:pt idx="12">
                  <c:v>1.3448040462437586E-2</c:v>
                </c:pt>
                <c:pt idx="13">
                  <c:v>1.0475665166859887E-2</c:v>
                </c:pt>
                <c:pt idx="14">
                  <c:v>9.9734597188670931E-3</c:v>
                </c:pt>
                <c:pt idx="15">
                  <c:v>8.9128699083602745E-3</c:v>
                </c:pt>
                <c:pt idx="16">
                  <c:v>7.3679497590265043E-3</c:v>
                </c:pt>
                <c:pt idx="17">
                  <c:v>6.2656513604660465E-3</c:v>
                </c:pt>
                <c:pt idx="18">
                  <c:v>5.3080562265814786E-3</c:v>
                </c:pt>
                <c:pt idx="19">
                  <c:v>4.189585110204304E-3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F0-44DD-A741-5888140223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03945920"/>
        <c:axId val="2103945504"/>
      </c:barChart>
      <c:catAx>
        <c:axId val="21039459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响应时间</a:t>
                </a:r>
                <a:r>
                  <a:rPr lang="en-US" altLang="zh-CN"/>
                  <a:t>(ms)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03945504"/>
        <c:crosses val="autoZero"/>
        <c:auto val="1"/>
        <c:lblAlgn val="ctr"/>
        <c:lblOffset val="100"/>
        <c:noMultiLvlLbl val="0"/>
      </c:catAx>
      <c:valAx>
        <c:axId val="2103945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所占百分比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03945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591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985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37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530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92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444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515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162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604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136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266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B4C3E-91C8-4EF2-BB97-2AF86FC9F3CD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843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/>
        </p:nvCxnSpPr>
        <p:spPr>
          <a:xfrm flipV="1">
            <a:off x="2986612" y="3892256"/>
            <a:ext cx="581485" cy="448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流程图: 联系 18"/>
          <p:cNvSpPr/>
          <p:nvPr/>
        </p:nvSpPr>
        <p:spPr>
          <a:xfrm>
            <a:off x="10968760" y="2252781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0" name="流程图: 联系 19"/>
          <p:cNvSpPr/>
          <p:nvPr/>
        </p:nvSpPr>
        <p:spPr>
          <a:xfrm>
            <a:off x="10399612" y="1646129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4" name="流程图: 联系 3"/>
          <p:cNvSpPr/>
          <p:nvPr/>
        </p:nvSpPr>
        <p:spPr>
          <a:xfrm>
            <a:off x="1639782" y="2820166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" name="流程图: 联系 4"/>
          <p:cNvSpPr/>
          <p:nvPr/>
        </p:nvSpPr>
        <p:spPr>
          <a:xfrm>
            <a:off x="2411452" y="3598530"/>
            <a:ext cx="569148" cy="5673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6" name="流程图: 联系 5"/>
          <p:cNvSpPr/>
          <p:nvPr/>
        </p:nvSpPr>
        <p:spPr>
          <a:xfrm>
            <a:off x="1639782" y="4351279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流程图: 联系 6"/>
          <p:cNvSpPr/>
          <p:nvPr/>
        </p:nvSpPr>
        <p:spPr>
          <a:xfrm>
            <a:off x="2612675" y="4734881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" name="流程图: 联系 7"/>
          <p:cNvSpPr/>
          <p:nvPr/>
        </p:nvSpPr>
        <p:spPr>
          <a:xfrm>
            <a:off x="3562084" y="3594047"/>
            <a:ext cx="569148" cy="5673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9" name="流程图: 联系 8"/>
          <p:cNvSpPr/>
          <p:nvPr/>
        </p:nvSpPr>
        <p:spPr>
          <a:xfrm>
            <a:off x="2980600" y="2762250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0" name="流程图: 联系 9"/>
          <p:cNvSpPr/>
          <p:nvPr/>
        </p:nvSpPr>
        <p:spPr>
          <a:xfrm>
            <a:off x="4449702" y="4715601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" name="流程图: 联系 10"/>
          <p:cNvSpPr/>
          <p:nvPr/>
        </p:nvSpPr>
        <p:spPr>
          <a:xfrm>
            <a:off x="4746613" y="3721875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2" name="直接连接符 11"/>
          <p:cNvCxnSpPr>
            <a:stCxn id="9" idx="2"/>
            <a:endCxn id="4" idx="6"/>
          </p:cNvCxnSpPr>
          <p:nvPr/>
        </p:nvCxnSpPr>
        <p:spPr>
          <a:xfrm flipH="1">
            <a:off x="2208930" y="3045943"/>
            <a:ext cx="771670" cy="5791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直接连接符 12"/>
          <p:cNvCxnSpPr>
            <a:stCxn id="6" idx="5"/>
            <a:endCxn id="7" idx="2"/>
          </p:cNvCxnSpPr>
          <p:nvPr/>
        </p:nvCxnSpPr>
        <p:spPr>
          <a:xfrm>
            <a:off x="2125580" y="4835572"/>
            <a:ext cx="487095" cy="18300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直接连接符 13"/>
          <p:cNvCxnSpPr>
            <a:stCxn id="5" idx="7"/>
            <a:endCxn id="9" idx="3"/>
          </p:cNvCxnSpPr>
          <p:nvPr/>
        </p:nvCxnSpPr>
        <p:spPr>
          <a:xfrm flipV="1">
            <a:off x="2897249" y="3246543"/>
            <a:ext cx="166701" cy="43507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直接连接符 14"/>
          <p:cNvCxnSpPr>
            <a:stCxn id="8" idx="6"/>
            <a:endCxn id="11" idx="2"/>
          </p:cNvCxnSpPr>
          <p:nvPr/>
        </p:nvCxnSpPr>
        <p:spPr>
          <a:xfrm>
            <a:off x="4131232" y="3877740"/>
            <a:ext cx="615380" cy="12782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直接连接符 15"/>
          <p:cNvCxnSpPr>
            <a:stCxn id="8" idx="5"/>
            <a:endCxn id="10" idx="1"/>
          </p:cNvCxnSpPr>
          <p:nvPr/>
        </p:nvCxnSpPr>
        <p:spPr>
          <a:xfrm>
            <a:off x="4047882" y="4078340"/>
            <a:ext cx="485170" cy="72035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直接连接符 16"/>
          <p:cNvCxnSpPr>
            <a:stCxn id="11" idx="3"/>
            <a:endCxn id="7" idx="6"/>
          </p:cNvCxnSpPr>
          <p:nvPr/>
        </p:nvCxnSpPr>
        <p:spPr>
          <a:xfrm flipH="1">
            <a:off x="3181823" y="4206168"/>
            <a:ext cx="1648140" cy="81240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1" name="流程图: 联系 20"/>
          <p:cNvSpPr/>
          <p:nvPr/>
        </p:nvSpPr>
        <p:spPr>
          <a:xfrm>
            <a:off x="5919116" y="2962850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22" name="直接连接符 21"/>
          <p:cNvCxnSpPr>
            <a:stCxn id="9" idx="5"/>
            <a:endCxn id="8" idx="0"/>
          </p:cNvCxnSpPr>
          <p:nvPr/>
        </p:nvCxnSpPr>
        <p:spPr>
          <a:xfrm>
            <a:off x="3466398" y="3246543"/>
            <a:ext cx="380261" cy="34750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直接连接符 22"/>
          <p:cNvCxnSpPr>
            <a:stCxn id="5" idx="4"/>
            <a:endCxn id="7" idx="0"/>
          </p:cNvCxnSpPr>
          <p:nvPr/>
        </p:nvCxnSpPr>
        <p:spPr>
          <a:xfrm>
            <a:off x="2696026" y="4165915"/>
            <a:ext cx="201224" cy="56896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" name="直接连接符 23"/>
          <p:cNvCxnSpPr>
            <a:stCxn id="7" idx="7"/>
            <a:endCxn id="8" idx="4"/>
          </p:cNvCxnSpPr>
          <p:nvPr/>
        </p:nvCxnSpPr>
        <p:spPr>
          <a:xfrm flipV="1">
            <a:off x="3098473" y="4161432"/>
            <a:ext cx="748185" cy="65654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流程图: 联系 24"/>
          <p:cNvSpPr/>
          <p:nvPr/>
        </p:nvSpPr>
        <p:spPr>
          <a:xfrm>
            <a:off x="5717581" y="4167496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6" name="流程图: 联系 25"/>
          <p:cNvSpPr/>
          <p:nvPr/>
        </p:nvSpPr>
        <p:spPr>
          <a:xfrm>
            <a:off x="6689488" y="4861865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7" name="流程图: 联系 26"/>
          <p:cNvSpPr/>
          <p:nvPr/>
        </p:nvSpPr>
        <p:spPr>
          <a:xfrm>
            <a:off x="7088952" y="3680735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28" name="直接连接符 27"/>
          <p:cNvCxnSpPr>
            <a:stCxn id="11" idx="5"/>
            <a:endCxn id="25" idx="2"/>
          </p:cNvCxnSpPr>
          <p:nvPr/>
        </p:nvCxnSpPr>
        <p:spPr>
          <a:xfrm>
            <a:off x="5232410" y="4206168"/>
            <a:ext cx="485170" cy="24502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直接连接符 28"/>
          <p:cNvCxnSpPr>
            <a:stCxn id="21" idx="5"/>
            <a:endCxn id="27" idx="1"/>
          </p:cNvCxnSpPr>
          <p:nvPr/>
        </p:nvCxnSpPr>
        <p:spPr>
          <a:xfrm>
            <a:off x="6404914" y="3447143"/>
            <a:ext cx="767388" cy="3166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直接连接符 29"/>
          <p:cNvCxnSpPr>
            <a:stCxn id="27" idx="4"/>
            <a:endCxn id="26" idx="7"/>
          </p:cNvCxnSpPr>
          <p:nvPr/>
        </p:nvCxnSpPr>
        <p:spPr>
          <a:xfrm flipH="1">
            <a:off x="7175286" y="4248120"/>
            <a:ext cx="198240" cy="69683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直接连接符 30"/>
          <p:cNvCxnSpPr>
            <a:stCxn id="21" idx="4"/>
            <a:endCxn id="26" idx="1"/>
          </p:cNvCxnSpPr>
          <p:nvPr/>
        </p:nvCxnSpPr>
        <p:spPr>
          <a:xfrm>
            <a:off x="6203690" y="3530235"/>
            <a:ext cx="569148" cy="141472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23752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569902" y="1182806"/>
            <a:ext cx="2209800" cy="203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777363" y="1182806"/>
            <a:ext cx="2209800" cy="203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581211" y="3214806"/>
            <a:ext cx="2209800" cy="203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777363" y="3214806"/>
            <a:ext cx="2209800" cy="203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联系 8"/>
          <p:cNvSpPr/>
          <p:nvPr/>
        </p:nvSpPr>
        <p:spPr>
          <a:xfrm>
            <a:off x="4030447" y="1770114"/>
            <a:ext cx="286415" cy="301692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" name="流程图: 联系 9"/>
          <p:cNvSpPr/>
          <p:nvPr/>
        </p:nvSpPr>
        <p:spPr>
          <a:xfrm>
            <a:off x="4030446" y="2522522"/>
            <a:ext cx="286415" cy="301692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</a:t>
            </a:r>
            <a:endParaRPr lang="zh-CN" altLang="en-US" dirty="0"/>
          </a:p>
        </p:txBody>
      </p:sp>
      <p:sp>
        <p:nvSpPr>
          <p:cNvPr id="12" name="流程图: 联系 11"/>
          <p:cNvSpPr/>
          <p:nvPr/>
        </p:nvSpPr>
        <p:spPr>
          <a:xfrm>
            <a:off x="4827703" y="1455722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13" name="流程图: 联系 12"/>
          <p:cNvSpPr/>
          <p:nvPr/>
        </p:nvSpPr>
        <p:spPr>
          <a:xfrm>
            <a:off x="4827702" y="2162260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cxnSp>
        <p:nvCxnSpPr>
          <p:cNvPr id="15" name="直接连接符 14"/>
          <p:cNvCxnSpPr>
            <a:stCxn id="9" idx="4"/>
            <a:endCxn id="10" idx="0"/>
          </p:cNvCxnSpPr>
          <p:nvPr/>
        </p:nvCxnSpPr>
        <p:spPr>
          <a:xfrm flipH="1">
            <a:off x="4173654" y="2071806"/>
            <a:ext cx="1" cy="4507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9" idx="7"/>
            <a:endCxn id="12" idx="2"/>
          </p:cNvCxnSpPr>
          <p:nvPr/>
        </p:nvCxnSpPr>
        <p:spPr>
          <a:xfrm flipV="1">
            <a:off x="4274917" y="1606568"/>
            <a:ext cx="552786" cy="2077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4288373" y="2344722"/>
            <a:ext cx="552786" cy="2535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4970909" y="1770114"/>
            <a:ext cx="0" cy="3921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9" idx="5"/>
            <a:endCxn id="13" idx="1"/>
          </p:cNvCxnSpPr>
          <p:nvPr/>
        </p:nvCxnSpPr>
        <p:spPr>
          <a:xfrm>
            <a:off x="4274917" y="2027624"/>
            <a:ext cx="594730" cy="1788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流程图: 联系 24"/>
          <p:cNvSpPr/>
          <p:nvPr/>
        </p:nvSpPr>
        <p:spPr>
          <a:xfrm>
            <a:off x="6329715" y="1974834"/>
            <a:ext cx="286415" cy="301692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27" name="流程图: 联系 26"/>
          <p:cNvSpPr/>
          <p:nvPr/>
        </p:nvSpPr>
        <p:spPr>
          <a:xfrm>
            <a:off x="7126971" y="1660442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</a:t>
            </a:r>
            <a:endParaRPr lang="zh-CN" altLang="en-US" dirty="0"/>
          </a:p>
        </p:txBody>
      </p:sp>
      <p:sp>
        <p:nvSpPr>
          <p:cNvPr id="28" name="流程图: 联系 27"/>
          <p:cNvSpPr/>
          <p:nvPr/>
        </p:nvSpPr>
        <p:spPr>
          <a:xfrm>
            <a:off x="7126970" y="2366980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cxnSp>
        <p:nvCxnSpPr>
          <p:cNvPr id="30" name="直接连接符 29"/>
          <p:cNvCxnSpPr>
            <a:stCxn id="25" idx="7"/>
            <a:endCxn id="27" idx="2"/>
          </p:cNvCxnSpPr>
          <p:nvPr/>
        </p:nvCxnSpPr>
        <p:spPr>
          <a:xfrm flipV="1">
            <a:off x="6574185" y="1811288"/>
            <a:ext cx="552786" cy="2077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7270177" y="1974834"/>
            <a:ext cx="0" cy="3921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25" idx="5"/>
            <a:endCxn id="28" idx="1"/>
          </p:cNvCxnSpPr>
          <p:nvPr/>
        </p:nvCxnSpPr>
        <p:spPr>
          <a:xfrm>
            <a:off x="6574185" y="2232344"/>
            <a:ext cx="594730" cy="1788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流程图: 联系 33"/>
          <p:cNvSpPr/>
          <p:nvPr/>
        </p:nvSpPr>
        <p:spPr>
          <a:xfrm>
            <a:off x="3757998" y="3992650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35" name="流程图: 联系 34"/>
          <p:cNvSpPr/>
          <p:nvPr/>
        </p:nvSpPr>
        <p:spPr>
          <a:xfrm>
            <a:off x="4015414" y="4655988"/>
            <a:ext cx="286415" cy="301692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</a:t>
            </a:r>
            <a:endParaRPr lang="zh-CN" altLang="en-US" dirty="0"/>
          </a:p>
        </p:txBody>
      </p:sp>
      <p:sp>
        <p:nvSpPr>
          <p:cNvPr id="36" name="流程图: 联系 35"/>
          <p:cNvSpPr/>
          <p:nvPr/>
        </p:nvSpPr>
        <p:spPr>
          <a:xfrm>
            <a:off x="4827702" y="3590474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37" name="流程图: 联系 36"/>
          <p:cNvSpPr/>
          <p:nvPr/>
        </p:nvSpPr>
        <p:spPr>
          <a:xfrm>
            <a:off x="4827701" y="4297012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</a:t>
            </a:r>
            <a:endParaRPr lang="zh-CN" altLang="en-US" dirty="0"/>
          </a:p>
        </p:txBody>
      </p:sp>
      <p:cxnSp>
        <p:nvCxnSpPr>
          <p:cNvPr id="38" name="直接连接符 37"/>
          <p:cNvCxnSpPr>
            <a:stCxn id="34" idx="4"/>
            <a:endCxn id="35" idx="0"/>
          </p:cNvCxnSpPr>
          <p:nvPr/>
        </p:nvCxnSpPr>
        <p:spPr>
          <a:xfrm>
            <a:off x="3901206" y="4294342"/>
            <a:ext cx="257416" cy="361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34" idx="7"/>
            <a:endCxn id="36" idx="2"/>
          </p:cNvCxnSpPr>
          <p:nvPr/>
        </p:nvCxnSpPr>
        <p:spPr>
          <a:xfrm flipV="1">
            <a:off x="4002468" y="3741320"/>
            <a:ext cx="825234" cy="2955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V="1">
            <a:off x="4288372" y="4479474"/>
            <a:ext cx="552786" cy="2535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4970908" y="3904866"/>
            <a:ext cx="0" cy="3921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34" idx="5"/>
            <a:endCxn id="37" idx="1"/>
          </p:cNvCxnSpPr>
          <p:nvPr/>
        </p:nvCxnSpPr>
        <p:spPr>
          <a:xfrm>
            <a:off x="4002468" y="4250160"/>
            <a:ext cx="867178" cy="91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流程图: 联系 42"/>
          <p:cNvSpPr/>
          <p:nvPr/>
        </p:nvSpPr>
        <p:spPr>
          <a:xfrm>
            <a:off x="6662372" y="4018450"/>
            <a:ext cx="286415" cy="301692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</a:t>
            </a:r>
            <a:endParaRPr lang="zh-CN" altLang="en-US" dirty="0"/>
          </a:p>
        </p:txBody>
      </p:sp>
      <p:sp>
        <p:nvSpPr>
          <p:cNvPr id="44" name="流程图: 联系 43"/>
          <p:cNvSpPr/>
          <p:nvPr/>
        </p:nvSpPr>
        <p:spPr>
          <a:xfrm>
            <a:off x="6849327" y="4641454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</a:t>
            </a:r>
            <a:endParaRPr lang="zh-CN" altLang="en-US" dirty="0"/>
          </a:p>
        </p:txBody>
      </p:sp>
      <p:sp>
        <p:nvSpPr>
          <p:cNvPr id="45" name="流程图: 联系 44"/>
          <p:cNvSpPr/>
          <p:nvPr/>
        </p:nvSpPr>
        <p:spPr>
          <a:xfrm>
            <a:off x="7169331" y="3546292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</a:t>
            </a:r>
            <a:endParaRPr lang="zh-CN" altLang="en-US" dirty="0"/>
          </a:p>
        </p:txBody>
      </p:sp>
      <p:sp>
        <p:nvSpPr>
          <p:cNvPr id="46" name="流程图: 联系 45"/>
          <p:cNvSpPr/>
          <p:nvPr/>
        </p:nvSpPr>
        <p:spPr>
          <a:xfrm>
            <a:off x="6026929" y="3842804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</a:t>
            </a:r>
            <a:endParaRPr lang="zh-CN" altLang="en-US" dirty="0"/>
          </a:p>
        </p:txBody>
      </p:sp>
      <p:cxnSp>
        <p:nvCxnSpPr>
          <p:cNvPr id="47" name="直接连接符 46"/>
          <p:cNvCxnSpPr>
            <a:stCxn id="43" idx="4"/>
            <a:endCxn id="44" idx="0"/>
          </p:cNvCxnSpPr>
          <p:nvPr/>
        </p:nvCxnSpPr>
        <p:spPr>
          <a:xfrm>
            <a:off x="6805580" y="4320142"/>
            <a:ext cx="186955" cy="321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43" idx="7"/>
            <a:endCxn id="45" idx="3"/>
          </p:cNvCxnSpPr>
          <p:nvPr/>
        </p:nvCxnSpPr>
        <p:spPr>
          <a:xfrm flipV="1">
            <a:off x="6906842" y="3803802"/>
            <a:ext cx="304434" cy="2588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流程图: 联系 54"/>
          <p:cNvSpPr/>
          <p:nvPr/>
        </p:nvSpPr>
        <p:spPr>
          <a:xfrm>
            <a:off x="4128670" y="3298240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</a:t>
            </a:r>
            <a:endParaRPr lang="zh-CN" altLang="en-US" dirty="0"/>
          </a:p>
        </p:txBody>
      </p:sp>
      <p:cxnSp>
        <p:nvCxnSpPr>
          <p:cNvPr id="57" name="直接连接符 56"/>
          <p:cNvCxnSpPr>
            <a:stCxn id="55" idx="4"/>
            <a:endCxn id="35" idx="7"/>
          </p:cNvCxnSpPr>
          <p:nvPr/>
        </p:nvCxnSpPr>
        <p:spPr>
          <a:xfrm flipH="1">
            <a:off x="4259884" y="3599932"/>
            <a:ext cx="11994" cy="11002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46" idx="6"/>
            <a:endCxn id="43" idx="2"/>
          </p:cNvCxnSpPr>
          <p:nvPr/>
        </p:nvCxnSpPr>
        <p:spPr>
          <a:xfrm>
            <a:off x="6313344" y="3993650"/>
            <a:ext cx="349028" cy="175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015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菱形 7"/>
          <p:cNvSpPr/>
          <p:nvPr/>
        </p:nvSpPr>
        <p:spPr>
          <a:xfrm>
            <a:off x="3377821" y="791569"/>
            <a:ext cx="1815152" cy="92804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因子是否空闲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endCxn id="8" idx="0"/>
          </p:cNvCxnSpPr>
          <p:nvPr/>
        </p:nvCxnSpPr>
        <p:spPr>
          <a:xfrm>
            <a:off x="4285395" y="204294"/>
            <a:ext cx="2" cy="587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251277" y="204294"/>
            <a:ext cx="188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因子更新请求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8" idx="2"/>
            <a:endCxn id="22" idx="0"/>
          </p:cNvCxnSpPr>
          <p:nvPr/>
        </p:nvCxnSpPr>
        <p:spPr>
          <a:xfrm>
            <a:off x="4285397" y="1719617"/>
            <a:ext cx="0" cy="370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8" idx="1"/>
            <a:endCxn id="11" idx="1"/>
          </p:cNvCxnSpPr>
          <p:nvPr/>
        </p:nvCxnSpPr>
        <p:spPr>
          <a:xfrm rot="10800000" flipH="1">
            <a:off x="3377821" y="388961"/>
            <a:ext cx="873456" cy="866633"/>
          </a:xfrm>
          <a:prstGeom prst="bentConnector3">
            <a:avLst>
              <a:gd name="adj1" fmla="val -2617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773906" y="606903"/>
            <a:ext cx="30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否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4194692" y="1746491"/>
            <a:ext cx="30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22" name="矩形 21"/>
          <p:cNvSpPr/>
          <p:nvPr/>
        </p:nvSpPr>
        <p:spPr>
          <a:xfrm>
            <a:off x="3596185" y="2090400"/>
            <a:ext cx="1378423" cy="764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将因子设为被占用状态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3596185" y="3099638"/>
            <a:ext cx="1378423" cy="764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执行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更新请求</a:t>
            </a:r>
            <a:endParaRPr lang="zh-CN" altLang="en-US" dirty="0"/>
          </a:p>
        </p:txBody>
      </p:sp>
      <p:cxnSp>
        <p:nvCxnSpPr>
          <p:cNvPr id="26" name="直接箭头连接符 25"/>
          <p:cNvCxnSpPr>
            <a:stCxn id="22" idx="2"/>
            <a:endCxn id="24" idx="0"/>
          </p:cNvCxnSpPr>
          <p:nvPr/>
        </p:nvCxnSpPr>
        <p:spPr>
          <a:xfrm>
            <a:off x="4285397" y="2854675"/>
            <a:ext cx="0" cy="244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菱形 30"/>
          <p:cNvSpPr/>
          <p:nvPr/>
        </p:nvSpPr>
        <p:spPr>
          <a:xfrm>
            <a:off x="3377821" y="5087202"/>
            <a:ext cx="1815152" cy="92804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是否影响其它因子状态</a:t>
            </a:r>
            <a:endParaRPr lang="zh-CN" altLang="en-US" sz="1400" dirty="0"/>
          </a:p>
        </p:txBody>
      </p:sp>
      <p:sp>
        <p:nvSpPr>
          <p:cNvPr id="32" name="流程图: 联系 31"/>
          <p:cNvSpPr/>
          <p:nvPr/>
        </p:nvSpPr>
        <p:spPr>
          <a:xfrm>
            <a:off x="4135271" y="6431085"/>
            <a:ext cx="300251" cy="300251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/>
          <p:cNvCxnSpPr>
            <a:stCxn id="31" idx="2"/>
            <a:endCxn id="32" idx="0"/>
          </p:cNvCxnSpPr>
          <p:nvPr/>
        </p:nvCxnSpPr>
        <p:spPr>
          <a:xfrm>
            <a:off x="4285397" y="6015250"/>
            <a:ext cx="0" cy="415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4271746" y="6034878"/>
            <a:ext cx="30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否</a:t>
            </a:r>
            <a:endParaRPr lang="zh-CN" altLang="en-US" dirty="0"/>
          </a:p>
        </p:txBody>
      </p:sp>
      <p:cxnSp>
        <p:nvCxnSpPr>
          <p:cNvPr id="37" name="肘形连接符 36"/>
          <p:cNvCxnSpPr>
            <a:stCxn id="31" idx="1"/>
          </p:cNvCxnSpPr>
          <p:nvPr/>
        </p:nvCxnSpPr>
        <p:spPr>
          <a:xfrm rot="10800000" flipH="1">
            <a:off x="3377820" y="271248"/>
            <a:ext cx="907575" cy="5279978"/>
          </a:xfrm>
          <a:prstGeom prst="bentConnector4">
            <a:avLst>
              <a:gd name="adj1" fmla="val -77663"/>
              <a:gd name="adj2" fmla="val 9985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2688609" y="4953294"/>
            <a:ext cx="30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50" name="矩形 49"/>
          <p:cNvSpPr/>
          <p:nvPr/>
        </p:nvSpPr>
        <p:spPr>
          <a:xfrm>
            <a:off x="3596185" y="4084503"/>
            <a:ext cx="1378423" cy="764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将因子设为被空闲状态</a:t>
            </a:r>
            <a:endParaRPr lang="zh-CN" altLang="en-US" dirty="0"/>
          </a:p>
        </p:txBody>
      </p:sp>
      <p:cxnSp>
        <p:nvCxnSpPr>
          <p:cNvPr id="59" name="直接箭头连接符 58"/>
          <p:cNvCxnSpPr>
            <a:stCxn id="24" idx="2"/>
            <a:endCxn id="50" idx="0"/>
          </p:cNvCxnSpPr>
          <p:nvPr/>
        </p:nvCxnSpPr>
        <p:spPr>
          <a:xfrm>
            <a:off x="4285397" y="3863913"/>
            <a:ext cx="0" cy="220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0" idx="2"/>
            <a:endCxn id="31" idx="0"/>
          </p:cNvCxnSpPr>
          <p:nvPr/>
        </p:nvCxnSpPr>
        <p:spPr>
          <a:xfrm>
            <a:off x="4285397" y="4848778"/>
            <a:ext cx="0" cy="238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136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480179" y="900752"/>
            <a:ext cx="1351128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480179" y="1637731"/>
            <a:ext cx="1351128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480179" y="2374710"/>
            <a:ext cx="1351128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API</a:t>
            </a:r>
            <a:r>
              <a:rPr lang="zh-CN" altLang="en-US" dirty="0" smtClean="0"/>
              <a:t>层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480172" y="3111690"/>
            <a:ext cx="1351128" cy="7369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核心层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831306" y="900752"/>
            <a:ext cx="3725839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Application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831305" y="1637731"/>
            <a:ext cx="3725839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Library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831304" y="2374710"/>
            <a:ext cx="3725839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Graph Streaming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838451" y="3111689"/>
            <a:ext cx="1150497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Partition Model</a:t>
            </a:r>
            <a:endParaRPr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3487317" y="3848666"/>
            <a:ext cx="1351128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引擎层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838452" y="3848666"/>
            <a:ext cx="3718692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Flink Engine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981810" y="3111688"/>
            <a:ext cx="1217057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Compute Model</a:t>
            </a:r>
            <a:endParaRPr lang="zh-CN" altLang="en-US" sz="1400" dirty="0"/>
          </a:p>
        </p:txBody>
      </p:sp>
      <p:sp>
        <p:nvSpPr>
          <p:cNvPr id="25" name="矩形 24"/>
          <p:cNvSpPr/>
          <p:nvPr/>
        </p:nvSpPr>
        <p:spPr>
          <a:xfrm>
            <a:off x="7206018" y="3114415"/>
            <a:ext cx="1351125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Communication Model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06721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76600" y="1816100"/>
            <a:ext cx="3949700" cy="2374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106819" y="258692"/>
            <a:ext cx="9594851" cy="2425701"/>
            <a:chOff x="1147762" y="968375"/>
            <a:chExt cx="9594851" cy="2425701"/>
          </a:xfrm>
        </p:grpSpPr>
        <p:grpSp>
          <p:nvGrpSpPr>
            <p:cNvPr id="5" name="组合 4"/>
            <p:cNvGrpSpPr/>
            <p:nvPr/>
          </p:nvGrpSpPr>
          <p:grpSpPr>
            <a:xfrm>
              <a:off x="1147762" y="968375"/>
              <a:ext cx="8863013" cy="631828"/>
              <a:chOff x="1147762" y="765175"/>
              <a:chExt cx="8863013" cy="631828"/>
            </a:xfrm>
          </p:grpSpPr>
          <p:sp>
            <p:nvSpPr>
              <p:cNvPr id="39" name="圆柱形 38"/>
              <p:cNvSpPr/>
              <p:nvPr/>
            </p:nvSpPr>
            <p:spPr>
              <a:xfrm rot="5400000">
                <a:off x="5263355" y="-3350418"/>
                <a:ext cx="631828" cy="8863013"/>
              </a:xfrm>
              <a:prstGeom prst="ca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1200150" y="868276"/>
                <a:ext cx="87963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（</a:t>
                </a:r>
                <a:r>
                  <a:rPr lang="en-US" altLang="zh-CN" sz="2000" dirty="0"/>
                  <a:t>+,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a, b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+,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a, d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+,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a, g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+,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b, c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-,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a, b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...</a:t>
                </a:r>
                <a:endParaRPr lang="zh-CN" altLang="en-US" sz="2000" dirty="0"/>
              </a:p>
            </p:txBody>
          </p:sp>
        </p:grpSp>
        <p:sp>
          <p:nvSpPr>
            <p:cNvPr id="6" name="流程图: 联系 5"/>
            <p:cNvSpPr/>
            <p:nvPr/>
          </p:nvSpPr>
          <p:spPr>
            <a:xfrm>
              <a:off x="1734315" y="1873250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7" name="流程图: 联系 6"/>
            <p:cNvSpPr/>
            <p:nvPr/>
          </p:nvSpPr>
          <p:spPr>
            <a:xfrm>
              <a:off x="1896240" y="244475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8" name="直接连接符 7"/>
            <p:cNvCxnSpPr>
              <a:stCxn id="6" idx="4"/>
              <a:endCxn id="7" idx="1"/>
            </p:cNvCxnSpPr>
            <p:nvPr/>
          </p:nvCxnSpPr>
          <p:spPr>
            <a:xfrm>
              <a:off x="1918083" y="2241876"/>
              <a:ext cx="31981" cy="256867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流程图: 联系 8"/>
            <p:cNvSpPr/>
            <p:nvPr/>
          </p:nvSpPr>
          <p:spPr>
            <a:xfrm>
              <a:off x="3115058" y="1873250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10" name="流程图: 联系 9"/>
            <p:cNvSpPr/>
            <p:nvPr/>
          </p:nvSpPr>
          <p:spPr>
            <a:xfrm>
              <a:off x="3276983" y="244475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11" name="直接连接符 10"/>
            <p:cNvCxnSpPr>
              <a:stCxn id="9" idx="4"/>
              <a:endCxn id="10" idx="1"/>
            </p:cNvCxnSpPr>
            <p:nvPr/>
          </p:nvCxnSpPr>
          <p:spPr>
            <a:xfrm>
              <a:off x="3298826" y="2241876"/>
              <a:ext cx="31981" cy="2568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流程图: 联系 11"/>
            <p:cNvSpPr/>
            <p:nvPr/>
          </p:nvSpPr>
          <p:spPr>
            <a:xfrm>
              <a:off x="3807590" y="2841462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13" name="直接连接符 12"/>
            <p:cNvCxnSpPr>
              <a:stCxn id="10" idx="5"/>
            </p:cNvCxnSpPr>
            <p:nvPr/>
          </p:nvCxnSpPr>
          <p:spPr>
            <a:xfrm>
              <a:off x="3590694" y="2759401"/>
              <a:ext cx="245500" cy="17271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流程图: 联系 13"/>
            <p:cNvSpPr/>
            <p:nvPr/>
          </p:nvSpPr>
          <p:spPr>
            <a:xfrm>
              <a:off x="4814888" y="2057238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15" name="流程图: 联系 14"/>
            <p:cNvSpPr/>
            <p:nvPr/>
          </p:nvSpPr>
          <p:spPr>
            <a:xfrm>
              <a:off x="4976813" y="2628747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16" name="直接连接符 15"/>
            <p:cNvCxnSpPr>
              <a:stCxn id="14" idx="4"/>
              <a:endCxn id="15" idx="1"/>
            </p:cNvCxnSpPr>
            <p:nvPr/>
          </p:nvCxnSpPr>
          <p:spPr>
            <a:xfrm>
              <a:off x="4998656" y="2425864"/>
              <a:ext cx="31981" cy="2568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流程图: 联系 16"/>
            <p:cNvSpPr/>
            <p:nvPr/>
          </p:nvSpPr>
          <p:spPr>
            <a:xfrm>
              <a:off x="5507420" y="3025450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18" name="直接连接符 17"/>
            <p:cNvCxnSpPr>
              <a:stCxn id="15" idx="5"/>
            </p:cNvCxnSpPr>
            <p:nvPr/>
          </p:nvCxnSpPr>
          <p:spPr>
            <a:xfrm>
              <a:off x="5290524" y="2943389"/>
              <a:ext cx="245500" cy="17271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流程图: 联系 18"/>
            <p:cNvSpPr/>
            <p:nvPr/>
          </p:nvSpPr>
          <p:spPr>
            <a:xfrm>
              <a:off x="5481429" y="1769738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0" name="直接连接符 19"/>
            <p:cNvCxnSpPr>
              <a:stCxn id="15" idx="7"/>
              <a:endCxn id="19" idx="4"/>
            </p:cNvCxnSpPr>
            <p:nvPr/>
          </p:nvCxnSpPr>
          <p:spPr>
            <a:xfrm flipV="1">
              <a:off x="5290524" y="2138364"/>
              <a:ext cx="374673" cy="544367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流程图: 联系 20"/>
            <p:cNvSpPr/>
            <p:nvPr/>
          </p:nvSpPr>
          <p:spPr>
            <a:xfrm>
              <a:off x="6351588" y="203972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2" name="流程图: 联系 21"/>
            <p:cNvSpPr/>
            <p:nvPr/>
          </p:nvSpPr>
          <p:spPr>
            <a:xfrm>
              <a:off x="6513513" y="2611238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3" name="直接连接符 22"/>
            <p:cNvCxnSpPr>
              <a:stCxn id="21" idx="4"/>
              <a:endCxn id="22" idx="1"/>
            </p:cNvCxnSpPr>
            <p:nvPr/>
          </p:nvCxnSpPr>
          <p:spPr>
            <a:xfrm>
              <a:off x="6535356" y="2408355"/>
              <a:ext cx="31981" cy="2568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流程图: 联系 23"/>
            <p:cNvSpPr/>
            <p:nvPr/>
          </p:nvSpPr>
          <p:spPr>
            <a:xfrm>
              <a:off x="7044120" y="3007941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5" name="直接连接符 24"/>
            <p:cNvCxnSpPr>
              <a:stCxn id="22" idx="5"/>
            </p:cNvCxnSpPr>
            <p:nvPr/>
          </p:nvCxnSpPr>
          <p:spPr>
            <a:xfrm>
              <a:off x="6827224" y="2925880"/>
              <a:ext cx="245500" cy="17271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流程图: 联系 25"/>
            <p:cNvSpPr/>
            <p:nvPr/>
          </p:nvSpPr>
          <p:spPr>
            <a:xfrm>
              <a:off x="7018129" y="175222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7" name="直接连接符 26"/>
            <p:cNvCxnSpPr>
              <a:stCxn id="22" idx="7"/>
              <a:endCxn id="26" idx="4"/>
            </p:cNvCxnSpPr>
            <p:nvPr/>
          </p:nvCxnSpPr>
          <p:spPr>
            <a:xfrm flipV="1">
              <a:off x="6827224" y="2120855"/>
              <a:ext cx="374673" cy="5443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流程图: 联系 27"/>
            <p:cNvSpPr/>
            <p:nvPr/>
          </p:nvSpPr>
          <p:spPr>
            <a:xfrm>
              <a:off x="7396163" y="2335850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9" name="直接连接符 28"/>
            <p:cNvCxnSpPr>
              <a:stCxn id="21" idx="6"/>
              <a:endCxn id="28" idx="2"/>
            </p:cNvCxnSpPr>
            <p:nvPr/>
          </p:nvCxnSpPr>
          <p:spPr>
            <a:xfrm>
              <a:off x="6719123" y="2224042"/>
              <a:ext cx="677040" cy="296121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流程图: 联系 29"/>
            <p:cNvSpPr/>
            <p:nvPr/>
          </p:nvSpPr>
          <p:spPr>
            <a:xfrm>
              <a:off x="8012525" y="2030097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31" name="流程图: 联系 30"/>
            <p:cNvSpPr/>
            <p:nvPr/>
          </p:nvSpPr>
          <p:spPr>
            <a:xfrm>
              <a:off x="8174450" y="2601606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32" name="流程图: 联系 31"/>
            <p:cNvSpPr/>
            <p:nvPr/>
          </p:nvSpPr>
          <p:spPr>
            <a:xfrm>
              <a:off x="8705057" y="299830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33" name="直接连接符 32"/>
            <p:cNvCxnSpPr>
              <a:stCxn id="31" idx="5"/>
            </p:cNvCxnSpPr>
            <p:nvPr/>
          </p:nvCxnSpPr>
          <p:spPr>
            <a:xfrm>
              <a:off x="8488161" y="2916248"/>
              <a:ext cx="245500" cy="17271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流程图: 联系 33"/>
            <p:cNvSpPr/>
            <p:nvPr/>
          </p:nvSpPr>
          <p:spPr>
            <a:xfrm>
              <a:off x="8679066" y="1742597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35" name="直接连接符 34"/>
            <p:cNvCxnSpPr>
              <a:stCxn id="31" idx="7"/>
              <a:endCxn id="34" idx="4"/>
            </p:cNvCxnSpPr>
            <p:nvPr/>
          </p:nvCxnSpPr>
          <p:spPr>
            <a:xfrm flipV="1">
              <a:off x="8488161" y="2111223"/>
              <a:ext cx="374673" cy="5443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流程图: 联系 35"/>
            <p:cNvSpPr/>
            <p:nvPr/>
          </p:nvSpPr>
          <p:spPr>
            <a:xfrm>
              <a:off x="9057100" y="2326218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37" name="直接连接符 36"/>
            <p:cNvCxnSpPr>
              <a:stCxn id="30" idx="6"/>
              <a:endCxn id="36" idx="2"/>
            </p:cNvCxnSpPr>
            <p:nvPr/>
          </p:nvCxnSpPr>
          <p:spPr>
            <a:xfrm>
              <a:off x="8380060" y="2214410"/>
              <a:ext cx="677040" cy="29612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右箭头 37"/>
            <p:cNvSpPr/>
            <p:nvPr/>
          </p:nvSpPr>
          <p:spPr>
            <a:xfrm>
              <a:off x="9901238" y="1002375"/>
              <a:ext cx="841375" cy="528727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191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448611" y="2320118"/>
            <a:ext cx="2101756" cy="11054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779371" y="2893327"/>
            <a:ext cx="1770997" cy="532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Communication System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357275" y="2320118"/>
            <a:ext cx="3117582" cy="11054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Master</a:t>
            </a:r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357274" y="2893327"/>
            <a:ext cx="1695183" cy="532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Communication System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052457" y="2893327"/>
            <a:ext cx="1422400" cy="532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Scheduler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8109217" y="845524"/>
            <a:ext cx="3117582" cy="11054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Worker</a:t>
            </a:r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8109216" y="1418733"/>
            <a:ext cx="1695183" cy="532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Communication System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9804399" y="1418733"/>
            <a:ext cx="1422400" cy="532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Resource</a:t>
            </a:r>
          </a:p>
          <a:p>
            <a:pPr algn="ctr"/>
            <a:r>
              <a:rPr lang="en-US" altLang="zh-CN" dirty="0" smtClean="0"/>
              <a:t>Manager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8109217" y="2286446"/>
            <a:ext cx="3117582" cy="11054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Worker</a:t>
            </a:r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8109216" y="2859655"/>
            <a:ext cx="1695183" cy="532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Communication System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9804399" y="2859655"/>
            <a:ext cx="1422400" cy="532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Resource</a:t>
            </a:r>
          </a:p>
          <a:p>
            <a:pPr algn="ctr"/>
            <a:r>
              <a:rPr lang="en-US" altLang="zh-CN" dirty="0" smtClean="0"/>
              <a:t>Manager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8109216" y="3936542"/>
            <a:ext cx="3117582" cy="11054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Worker</a:t>
            </a:r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109215" y="4509751"/>
            <a:ext cx="1695183" cy="532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Communication System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9804398" y="4509751"/>
            <a:ext cx="1422400" cy="532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Resource</a:t>
            </a:r>
          </a:p>
          <a:p>
            <a:pPr algn="ctr"/>
            <a:r>
              <a:rPr lang="en-US" altLang="zh-CN" dirty="0" smtClean="0"/>
              <a:t>Manager</a:t>
            </a:r>
            <a:endParaRPr lang="zh-CN" altLang="en-US" dirty="0"/>
          </a:p>
        </p:txBody>
      </p:sp>
      <p:sp>
        <p:nvSpPr>
          <p:cNvPr id="50" name="上弧形箭头 49"/>
          <p:cNvSpPr/>
          <p:nvPr/>
        </p:nvSpPr>
        <p:spPr>
          <a:xfrm>
            <a:off x="3550367" y="2664477"/>
            <a:ext cx="826371" cy="228849"/>
          </a:xfrm>
          <a:prstGeom prst="curvedDownArrow">
            <a:avLst>
              <a:gd name="adj1" fmla="val 0"/>
              <a:gd name="adj2" fmla="val 21699"/>
              <a:gd name="adj3" fmla="val 239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" name="上弧形箭头 50"/>
          <p:cNvSpPr/>
          <p:nvPr/>
        </p:nvSpPr>
        <p:spPr>
          <a:xfrm rot="10800000">
            <a:off x="3530902" y="2893326"/>
            <a:ext cx="826371" cy="197644"/>
          </a:xfrm>
          <a:prstGeom prst="curvedDownArrow">
            <a:avLst>
              <a:gd name="adj1" fmla="val 0"/>
              <a:gd name="adj2" fmla="val 21699"/>
              <a:gd name="adj3" fmla="val 239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7" name="直接箭头连接符 56"/>
          <p:cNvCxnSpPr/>
          <p:nvPr/>
        </p:nvCxnSpPr>
        <p:spPr>
          <a:xfrm flipH="1">
            <a:off x="3550365" y="2893326"/>
            <a:ext cx="8069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圆角右箭头 69"/>
          <p:cNvSpPr/>
          <p:nvPr/>
        </p:nvSpPr>
        <p:spPr>
          <a:xfrm>
            <a:off x="7208670" y="1234203"/>
            <a:ext cx="900545" cy="1053996"/>
          </a:xfrm>
          <a:prstGeom prst="bentArrow">
            <a:avLst>
              <a:gd name="adj1" fmla="val 704"/>
              <a:gd name="adj2" fmla="val 7051"/>
              <a:gd name="adj3" fmla="val 12308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1" name="上弧形箭头 70"/>
          <p:cNvSpPr/>
          <p:nvPr/>
        </p:nvSpPr>
        <p:spPr>
          <a:xfrm>
            <a:off x="7474858" y="2612265"/>
            <a:ext cx="659492" cy="220559"/>
          </a:xfrm>
          <a:prstGeom prst="curvedDownArrow">
            <a:avLst>
              <a:gd name="adj1" fmla="val 0"/>
              <a:gd name="adj2" fmla="val 2189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2" name="上弧形箭头 71"/>
          <p:cNvSpPr/>
          <p:nvPr/>
        </p:nvSpPr>
        <p:spPr>
          <a:xfrm rot="10800000">
            <a:off x="7449723" y="2872853"/>
            <a:ext cx="659492" cy="220559"/>
          </a:xfrm>
          <a:prstGeom prst="curvedDownArrow">
            <a:avLst>
              <a:gd name="adj1" fmla="val 0"/>
              <a:gd name="adj2" fmla="val 2189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3" name="圆角右箭头 72"/>
          <p:cNvSpPr/>
          <p:nvPr/>
        </p:nvSpPr>
        <p:spPr>
          <a:xfrm rot="10800000">
            <a:off x="7233805" y="1423996"/>
            <a:ext cx="900545" cy="1053996"/>
          </a:xfrm>
          <a:prstGeom prst="bentArrow">
            <a:avLst>
              <a:gd name="adj1" fmla="val 704"/>
              <a:gd name="adj2" fmla="val 7051"/>
              <a:gd name="adj3" fmla="val 12308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935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组合 133"/>
          <p:cNvGrpSpPr/>
          <p:nvPr/>
        </p:nvGrpSpPr>
        <p:grpSpPr>
          <a:xfrm>
            <a:off x="385437" y="1058845"/>
            <a:ext cx="10720098" cy="5334098"/>
            <a:chOff x="385437" y="1058845"/>
            <a:chExt cx="10720098" cy="5334098"/>
          </a:xfrm>
        </p:grpSpPr>
        <p:sp>
          <p:nvSpPr>
            <p:cNvPr id="36" name="矩形 35"/>
            <p:cNvSpPr/>
            <p:nvPr/>
          </p:nvSpPr>
          <p:spPr>
            <a:xfrm>
              <a:off x="3201814" y="2640572"/>
              <a:ext cx="1243186" cy="62514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计算节点</a:t>
              </a:r>
            </a:p>
          </p:txBody>
        </p:sp>
        <p:sp>
          <p:nvSpPr>
            <p:cNvPr id="37" name="矩形 36"/>
            <p:cNvSpPr/>
            <p:nvPr/>
          </p:nvSpPr>
          <p:spPr>
            <a:xfrm>
              <a:off x="5364442" y="2640572"/>
              <a:ext cx="1243186" cy="62514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计算节点</a:t>
              </a:r>
              <a:endParaRPr lang="zh-CN" altLang="en-US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7527070" y="2654059"/>
              <a:ext cx="1243186" cy="62514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计算节点</a:t>
              </a:r>
              <a:endParaRPr lang="zh-CN" altLang="en-US" dirty="0"/>
            </a:p>
          </p:txBody>
        </p:sp>
        <p:sp>
          <p:nvSpPr>
            <p:cNvPr id="40" name="流程图: 磁盘 39"/>
            <p:cNvSpPr/>
            <p:nvPr/>
          </p:nvSpPr>
          <p:spPr>
            <a:xfrm>
              <a:off x="2199221" y="4229100"/>
              <a:ext cx="1243186" cy="838200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dk1"/>
                  </a:solidFill>
                </a:rPr>
                <a:t>存储</a:t>
              </a:r>
              <a:endParaRPr lang="en-US" altLang="zh-CN" sz="1600" dirty="0" smtClean="0">
                <a:solidFill>
                  <a:schemeClr val="dk1"/>
                </a:solidFill>
              </a:endParaRPr>
            </a:p>
            <a:p>
              <a:pPr algn="ctr"/>
              <a:r>
                <a:rPr lang="zh-CN" altLang="en-US" sz="1600" dirty="0" smtClean="0">
                  <a:solidFill>
                    <a:schemeClr val="dk1"/>
                  </a:solidFill>
                </a:rPr>
                <a:t>节点</a:t>
              </a:r>
              <a:endParaRPr lang="zh-CN" altLang="en-US" sz="1600" dirty="0">
                <a:solidFill>
                  <a:schemeClr val="dk1"/>
                </a:solidFill>
              </a:endParaRPr>
            </a:p>
          </p:txBody>
        </p:sp>
        <p:sp>
          <p:nvSpPr>
            <p:cNvPr id="45" name="流程图: 磁盘 44"/>
            <p:cNvSpPr/>
            <p:nvPr/>
          </p:nvSpPr>
          <p:spPr>
            <a:xfrm>
              <a:off x="4361849" y="4229100"/>
              <a:ext cx="1243186" cy="838200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dk1"/>
                  </a:solidFill>
                </a:rPr>
                <a:t>存储</a:t>
              </a:r>
              <a:endParaRPr lang="en-US" altLang="zh-CN" sz="1600" dirty="0" smtClean="0">
                <a:solidFill>
                  <a:schemeClr val="dk1"/>
                </a:solidFill>
              </a:endParaRPr>
            </a:p>
            <a:p>
              <a:pPr algn="ctr"/>
              <a:r>
                <a:rPr lang="zh-CN" altLang="en-US" sz="1600" dirty="0" smtClean="0">
                  <a:solidFill>
                    <a:schemeClr val="dk1"/>
                  </a:solidFill>
                </a:rPr>
                <a:t>节点</a:t>
              </a:r>
              <a:endParaRPr lang="zh-CN" altLang="en-US" sz="1600" dirty="0">
                <a:solidFill>
                  <a:schemeClr val="dk1"/>
                </a:solidFill>
              </a:endParaRPr>
            </a:p>
          </p:txBody>
        </p:sp>
        <p:sp>
          <p:nvSpPr>
            <p:cNvPr id="46" name="流程图: 磁盘 45"/>
            <p:cNvSpPr/>
            <p:nvPr/>
          </p:nvSpPr>
          <p:spPr>
            <a:xfrm>
              <a:off x="6524477" y="4229100"/>
              <a:ext cx="1243186" cy="838200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dk1"/>
                  </a:solidFill>
                </a:rPr>
                <a:t>存储</a:t>
              </a:r>
              <a:endParaRPr lang="en-US" altLang="zh-CN" sz="1600" dirty="0" smtClean="0">
                <a:solidFill>
                  <a:schemeClr val="dk1"/>
                </a:solidFill>
              </a:endParaRPr>
            </a:p>
            <a:p>
              <a:pPr algn="ctr"/>
              <a:r>
                <a:rPr lang="zh-CN" altLang="en-US" sz="1600" dirty="0" smtClean="0">
                  <a:solidFill>
                    <a:schemeClr val="dk1"/>
                  </a:solidFill>
                </a:rPr>
                <a:t>节点</a:t>
              </a:r>
              <a:endParaRPr lang="zh-CN" altLang="en-US" sz="1600" dirty="0">
                <a:solidFill>
                  <a:schemeClr val="dk1"/>
                </a:solidFill>
              </a:endParaRPr>
            </a:p>
          </p:txBody>
        </p:sp>
        <p:sp>
          <p:nvSpPr>
            <p:cNvPr id="47" name="流程图: 磁盘 46"/>
            <p:cNvSpPr/>
            <p:nvPr/>
          </p:nvSpPr>
          <p:spPr>
            <a:xfrm>
              <a:off x="8687105" y="4229100"/>
              <a:ext cx="1243186" cy="838200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dk1"/>
                  </a:solidFill>
                </a:rPr>
                <a:t>存储</a:t>
              </a:r>
              <a:endParaRPr lang="en-US" altLang="zh-CN" sz="1600" dirty="0" smtClean="0">
                <a:solidFill>
                  <a:schemeClr val="dk1"/>
                </a:solidFill>
              </a:endParaRPr>
            </a:p>
            <a:p>
              <a:pPr algn="ctr"/>
              <a:r>
                <a:rPr lang="zh-CN" altLang="en-US" sz="1600" dirty="0" smtClean="0">
                  <a:solidFill>
                    <a:schemeClr val="dk1"/>
                  </a:solidFill>
                </a:rPr>
                <a:t>节点</a:t>
              </a:r>
              <a:endParaRPr lang="zh-CN" altLang="en-US" sz="1600" dirty="0">
                <a:solidFill>
                  <a:schemeClr val="dk1"/>
                </a:solidFill>
              </a:endParaRPr>
            </a:p>
          </p:txBody>
        </p:sp>
        <p:cxnSp>
          <p:nvCxnSpPr>
            <p:cNvPr id="49" name="直接箭头连接符 48"/>
            <p:cNvCxnSpPr>
              <a:stCxn id="36" idx="2"/>
              <a:endCxn id="40" idx="1"/>
            </p:cNvCxnSpPr>
            <p:nvPr/>
          </p:nvCxnSpPr>
          <p:spPr>
            <a:xfrm flipH="1">
              <a:off x="2820814" y="3265714"/>
              <a:ext cx="1002593" cy="9633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>
              <a:stCxn id="36" idx="2"/>
              <a:endCxn id="45" idx="1"/>
            </p:cNvCxnSpPr>
            <p:nvPr/>
          </p:nvCxnSpPr>
          <p:spPr>
            <a:xfrm>
              <a:off x="3823407" y="3265714"/>
              <a:ext cx="1160035" cy="9633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>
              <a:stCxn id="36" idx="2"/>
              <a:endCxn id="46" idx="1"/>
            </p:cNvCxnSpPr>
            <p:nvPr/>
          </p:nvCxnSpPr>
          <p:spPr>
            <a:xfrm>
              <a:off x="3823407" y="3265714"/>
              <a:ext cx="3322663" cy="9633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>
              <a:stCxn id="36" idx="2"/>
              <a:endCxn id="47" idx="1"/>
            </p:cNvCxnSpPr>
            <p:nvPr/>
          </p:nvCxnSpPr>
          <p:spPr>
            <a:xfrm>
              <a:off x="3823407" y="3265714"/>
              <a:ext cx="5485291" cy="9633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stCxn id="37" idx="2"/>
              <a:endCxn id="40" idx="1"/>
            </p:cNvCxnSpPr>
            <p:nvPr/>
          </p:nvCxnSpPr>
          <p:spPr>
            <a:xfrm flipH="1">
              <a:off x="2820814" y="3265714"/>
              <a:ext cx="3165221" cy="9633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37" idx="2"/>
              <a:endCxn id="45" idx="1"/>
            </p:cNvCxnSpPr>
            <p:nvPr/>
          </p:nvCxnSpPr>
          <p:spPr>
            <a:xfrm flipH="1">
              <a:off x="4983442" y="3265714"/>
              <a:ext cx="1002593" cy="9633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37" idx="2"/>
              <a:endCxn id="46" idx="1"/>
            </p:cNvCxnSpPr>
            <p:nvPr/>
          </p:nvCxnSpPr>
          <p:spPr>
            <a:xfrm>
              <a:off x="5986035" y="3265714"/>
              <a:ext cx="1160035" cy="9633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stCxn id="38" idx="2"/>
              <a:endCxn id="47" idx="1"/>
            </p:cNvCxnSpPr>
            <p:nvPr/>
          </p:nvCxnSpPr>
          <p:spPr>
            <a:xfrm>
              <a:off x="8148663" y="3279201"/>
              <a:ext cx="1160035" cy="9498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>
              <a:stCxn id="37" idx="2"/>
              <a:endCxn id="47" idx="1"/>
            </p:cNvCxnSpPr>
            <p:nvPr/>
          </p:nvCxnSpPr>
          <p:spPr>
            <a:xfrm>
              <a:off x="5986035" y="3265714"/>
              <a:ext cx="3322663" cy="9633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stCxn id="38" idx="2"/>
              <a:endCxn id="40" idx="1"/>
            </p:cNvCxnSpPr>
            <p:nvPr/>
          </p:nvCxnSpPr>
          <p:spPr>
            <a:xfrm flipH="1">
              <a:off x="2820814" y="3279201"/>
              <a:ext cx="5327849" cy="9498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38" idx="2"/>
              <a:endCxn id="45" idx="1"/>
            </p:cNvCxnSpPr>
            <p:nvPr/>
          </p:nvCxnSpPr>
          <p:spPr>
            <a:xfrm flipH="1">
              <a:off x="4983442" y="3279201"/>
              <a:ext cx="3165221" cy="9498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38" idx="2"/>
              <a:endCxn id="46" idx="1"/>
            </p:cNvCxnSpPr>
            <p:nvPr/>
          </p:nvCxnSpPr>
          <p:spPr>
            <a:xfrm flipH="1">
              <a:off x="7146070" y="3279201"/>
              <a:ext cx="1002593" cy="9498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曲线连接符 72"/>
            <p:cNvCxnSpPr>
              <a:stCxn id="40" idx="3"/>
              <a:endCxn id="45" idx="3"/>
            </p:cNvCxnSpPr>
            <p:nvPr/>
          </p:nvCxnSpPr>
          <p:spPr>
            <a:xfrm rot="16200000" flipH="1">
              <a:off x="3902128" y="3985986"/>
              <a:ext cx="12700" cy="2162628"/>
            </a:xfrm>
            <a:prstGeom prst="curved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曲线连接符 74"/>
            <p:cNvCxnSpPr>
              <a:stCxn id="45" idx="3"/>
              <a:endCxn id="46" idx="3"/>
            </p:cNvCxnSpPr>
            <p:nvPr/>
          </p:nvCxnSpPr>
          <p:spPr>
            <a:xfrm rot="16200000" flipH="1">
              <a:off x="6064756" y="3985986"/>
              <a:ext cx="12700" cy="2162628"/>
            </a:xfrm>
            <a:prstGeom prst="curved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曲线连接符 76"/>
            <p:cNvCxnSpPr>
              <a:stCxn id="46" idx="3"/>
              <a:endCxn id="47" idx="3"/>
            </p:cNvCxnSpPr>
            <p:nvPr/>
          </p:nvCxnSpPr>
          <p:spPr>
            <a:xfrm rot="16200000" flipH="1">
              <a:off x="8227384" y="3985986"/>
              <a:ext cx="12700" cy="2162628"/>
            </a:xfrm>
            <a:prstGeom prst="curved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组合 96"/>
            <p:cNvGrpSpPr/>
            <p:nvPr/>
          </p:nvGrpSpPr>
          <p:grpSpPr>
            <a:xfrm>
              <a:off x="1651819" y="1058845"/>
              <a:ext cx="9315322" cy="631828"/>
              <a:chOff x="1755749" y="833879"/>
              <a:chExt cx="9594850" cy="631828"/>
            </a:xfrm>
          </p:grpSpPr>
          <p:sp>
            <p:nvSpPr>
              <p:cNvPr id="94" name="圆柱形 93"/>
              <p:cNvSpPr/>
              <p:nvPr/>
            </p:nvSpPr>
            <p:spPr>
              <a:xfrm rot="5400000">
                <a:off x="5871342" y="-3281714"/>
                <a:ext cx="631828" cy="8863013"/>
              </a:xfrm>
              <a:prstGeom prst="can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5" name="右箭头 94"/>
              <p:cNvSpPr/>
              <p:nvPr/>
            </p:nvSpPr>
            <p:spPr>
              <a:xfrm>
                <a:off x="10509224" y="885428"/>
                <a:ext cx="841375" cy="528727"/>
              </a:xfrm>
              <a:prstGeom prst="rightArrow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文本框 95"/>
              <p:cNvSpPr txBox="1"/>
              <p:nvPr/>
            </p:nvSpPr>
            <p:spPr>
              <a:xfrm>
                <a:off x="1937402" y="1021403"/>
                <a:ext cx="8390169" cy="276953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algn="ctr">
                  <a:defRPr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r>
                  <a:rPr lang="zh-CN" altLang="en-US" dirty="0"/>
                  <a:t>（</a:t>
                </a:r>
                <a:r>
                  <a:rPr lang="en-US" altLang="zh-CN" dirty="0"/>
                  <a:t>+,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a, b</a:t>
                </a:r>
                <a:r>
                  <a:rPr lang="zh-CN" altLang="en-US" dirty="0"/>
                  <a:t>））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+,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a, d</a:t>
                </a:r>
                <a:r>
                  <a:rPr lang="zh-CN" altLang="en-US" dirty="0"/>
                  <a:t>））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+,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a, g</a:t>
                </a:r>
                <a:r>
                  <a:rPr lang="zh-CN" altLang="en-US" dirty="0"/>
                  <a:t>））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+,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b, c</a:t>
                </a:r>
                <a:r>
                  <a:rPr lang="zh-CN" altLang="en-US" dirty="0"/>
                  <a:t>））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-,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a, b</a:t>
                </a:r>
                <a:r>
                  <a:rPr lang="zh-CN" altLang="en-US" dirty="0"/>
                  <a:t>））</a:t>
                </a:r>
                <a:r>
                  <a:rPr lang="en-US" altLang="zh-CN" dirty="0"/>
                  <a:t>...</a:t>
                </a:r>
                <a:endParaRPr lang="zh-CN" altLang="en-US" dirty="0"/>
              </a:p>
            </p:txBody>
          </p:sp>
        </p:grpSp>
        <p:cxnSp>
          <p:nvCxnSpPr>
            <p:cNvPr id="99" name="直接箭头连接符 98"/>
            <p:cNvCxnSpPr>
              <a:endCxn id="36" idx="0"/>
            </p:cNvCxnSpPr>
            <p:nvPr/>
          </p:nvCxnSpPr>
          <p:spPr>
            <a:xfrm flipH="1">
              <a:off x="3823407" y="1574812"/>
              <a:ext cx="1781628" cy="1065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/>
            <p:cNvCxnSpPr>
              <a:endCxn id="37" idx="0"/>
            </p:cNvCxnSpPr>
            <p:nvPr/>
          </p:nvCxnSpPr>
          <p:spPr>
            <a:xfrm flipH="1">
              <a:off x="5986035" y="1573718"/>
              <a:ext cx="1541035" cy="10668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/>
            <p:cNvCxnSpPr>
              <a:endCxn id="38" idx="0"/>
            </p:cNvCxnSpPr>
            <p:nvPr/>
          </p:nvCxnSpPr>
          <p:spPr>
            <a:xfrm flipH="1">
              <a:off x="8148663" y="1516335"/>
              <a:ext cx="841580" cy="11377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矩形 107"/>
            <p:cNvSpPr/>
            <p:nvPr/>
          </p:nvSpPr>
          <p:spPr>
            <a:xfrm>
              <a:off x="4357224" y="5755637"/>
              <a:ext cx="1243186" cy="62514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访问</a:t>
              </a:r>
              <a:r>
                <a:rPr lang="zh-CN" altLang="en-US" dirty="0" smtClean="0"/>
                <a:t>节点</a:t>
              </a:r>
              <a:endParaRPr lang="zh-CN" altLang="en-US" dirty="0"/>
            </a:p>
          </p:txBody>
        </p:sp>
        <p:sp>
          <p:nvSpPr>
            <p:cNvPr id="115" name="矩形 114"/>
            <p:cNvSpPr/>
            <p:nvPr/>
          </p:nvSpPr>
          <p:spPr>
            <a:xfrm>
              <a:off x="6518412" y="5767801"/>
              <a:ext cx="1243186" cy="62514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访问</a:t>
              </a:r>
              <a:r>
                <a:rPr lang="zh-CN" altLang="en-US" dirty="0" smtClean="0"/>
                <a:t>节点</a:t>
              </a:r>
              <a:endParaRPr lang="zh-CN" altLang="en-US" dirty="0"/>
            </a:p>
          </p:txBody>
        </p:sp>
        <p:cxnSp>
          <p:nvCxnSpPr>
            <p:cNvPr id="117" name="直接箭头连接符 116"/>
            <p:cNvCxnSpPr>
              <a:stCxn id="108" idx="0"/>
              <a:endCxn id="45" idx="3"/>
            </p:cNvCxnSpPr>
            <p:nvPr/>
          </p:nvCxnSpPr>
          <p:spPr>
            <a:xfrm flipV="1">
              <a:off x="4978817" y="5067300"/>
              <a:ext cx="4625" cy="6883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箭头连接符 118"/>
            <p:cNvCxnSpPr>
              <a:stCxn id="115" idx="0"/>
              <a:endCxn id="46" idx="3"/>
            </p:cNvCxnSpPr>
            <p:nvPr/>
          </p:nvCxnSpPr>
          <p:spPr>
            <a:xfrm flipV="1">
              <a:off x="7140005" y="5067300"/>
              <a:ext cx="6065" cy="7005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矩形 125"/>
            <p:cNvSpPr/>
            <p:nvPr/>
          </p:nvSpPr>
          <p:spPr>
            <a:xfrm>
              <a:off x="385437" y="1058845"/>
              <a:ext cx="1243186" cy="59929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摄入层</a:t>
              </a:r>
              <a:endParaRPr lang="zh-CN" altLang="en-US" dirty="0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417593" y="2627704"/>
              <a:ext cx="1243186" cy="59929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计算层</a:t>
              </a:r>
            </a:p>
          </p:txBody>
        </p:sp>
        <p:sp>
          <p:nvSpPr>
            <p:cNvPr id="128" name="矩形 127"/>
            <p:cNvSpPr/>
            <p:nvPr/>
          </p:nvSpPr>
          <p:spPr>
            <a:xfrm>
              <a:off x="502664" y="4348554"/>
              <a:ext cx="1243186" cy="59929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存储层</a:t>
              </a:r>
            </a:p>
          </p:txBody>
        </p:sp>
        <p:sp>
          <p:nvSpPr>
            <p:cNvPr id="129" name="矩形 128"/>
            <p:cNvSpPr/>
            <p:nvPr/>
          </p:nvSpPr>
          <p:spPr>
            <a:xfrm>
              <a:off x="502664" y="5755637"/>
              <a:ext cx="1243186" cy="59929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访问层</a:t>
              </a:r>
            </a:p>
          </p:txBody>
        </p:sp>
        <p:cxnSp>
          <p:nvCxnSpPr>
            <p:cNvPr id="131" name="直接连接符 130"/>
            <p:cNvCxnSpPr/>
            <p:nvPr/>
          </p:nvCxnSpPr>
          <p:spPr>
            <a:xfrm flipV="1">
              <a:off x="417593" y="2085197"/>
              <a:ext cx="10687942" cy="2194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2" name="直接连接符 131"/>
            <p:cNvCxnSpPr/>
            <p:nvPr/>
          </p:nvCxnSpPr>
          <p:spPr>
            <a:xfrm flipV="1">
              <a:off x="385437" y="3617445"/>
              <a:ext cx="10687942" cy="2194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/>
            <p:nvPr/>
          </p:nvCxnSpPr>
          <p:spPr>
            <a:xfrm flipV="1">
              <a:off x="385437" y="5438273"/>
              <a:ext cx="10687942" cy="2194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1056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564065" y="2151349"/>
            <a:ext cx="3571045" cy="1974850"/>
            <a:chOff x="2793999" y="1295400"/>
            <a:chExt cx="3848101" cy="2222500"/>
          </a:xfrm>
        </p:grpSpPr>
        <p:sp>
          <p:nvSpPr>
            <p:cNvPr id="5" name="矩形 4"/>
            <p:cNvSpPr/>
            <p:nvPr/>
          </p:nvSpPr>
          <p:spPr>
            <a:xfrm>
              <a:off x="3771900" y="2628900"/>
              <a:ext cx="1435100" cy="4445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Graph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5207000" y="2628900"/>
              <a:ext cx="1435100" cy="4445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Streaming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3771900" y="1739900"/>
              <a:ext cx="2870200" cy="4445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Library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771900" y="2184400"/>
              <a:ext cx="2870200" cy="4445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Graph Streaming</a:t>
              </a:r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3771900" y="3073400"/>
              <a:ext cx="2870200" cy="4445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Computing Model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2794000" y="1739900"/>
              <a:ext cx="977900" cy="4445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服务层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2794000" y="2184400"/>
              <a:ext cx="977900" cy="4445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API</a:t>
              </a:r>
              <a:r>
                <a:rPr lang="zh-CN" altLang="en-US" dirty="0" smtClean="0"/>
                <a:t>层</a:t>
              </a:r>
              <a:endParaRPr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794000" y="2628900"/>
              <a:ext cx="977900" cy="889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核心</a:t>
              </a:r>
              <a:r>
                <a:rPr lang="zh-CN" altLang="en-US" dirty="0" smtClean="0"/>
                <a:t>层</a:t>
              </a:r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2793999" y="1295400"/>
              <a:ext cx="977900" cy="4445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应用层</a:t>
              </a:r>
              <a:endParaRPr lang="zh-CN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3771900" y="1295400"/>
              <a:ext cx="2870200" cy="4445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Application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95542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7759152"/>
              </p:ext>
            </p:extLst>
          </p:nvPr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38735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1066800" y="1189466"/>
            <a:ext cx="10068380" cy="3803454"/>
            <a:chOff x="1066800" y="1189466"/>
            <a:chExt cx="10068380" cy="3803454"/>
          </a:xfrm>
        </p:grpSpPr>
        <p:cxnSp>
          <p:nvCxnSpPr>
            <p:cNvPr id="7" name="直接箭头连接符 6"/>
            <p:cNvCxnSpPr/>
            <p:nvPr/>
          </p:nvCxnSpPr>
          <p:spPr>
            <a:xfrm>
              <a:off x="1066800" y="4992918"/>
              <a:ext cx="10068380" cy="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右箭头 8"/>
            <p:cNvSpPr/>
            <p:nvPr/>
          </p:nvSpPr>
          <p:spPr>
            <a:xfrm>
              <a:off x="2815772" y="2002973"/>
              <a:ext cx="1335315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1</a:t>
              </a:r>
              <a:endParaRPr lang="zh-CN" altLang="en-US" b="1" dirty="0"/>
            </a:p>
          </p:txBody>
        </p:sp>
        <p:sp>
          <p:nvSpPr>
            <p:cNvPr id="10" name="右箭头 9"/>
            <p:cNvSpPr/>
            <p:nvPr/>
          </p:nvSpPr>
          <p:spPr>
            <a:xfrm>
              <a:off x="4579257" y="2002973"/>
              <a:ext cx="1335315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2</a:t>
              </a:r>
              <a:endParaRPr lang="zh-CN" altLang="en-US" b="1" dirty="0"/>
            </a:p>
          </p:txBody>
        </p:sp>
        <p:sp>
          <p:nvSpPr>
            <p:cNvPr id="11" name="右箭头 10"/>
            <p:cNvSpPr/>
            <p:nvPr/>
          </p:nvSpPr>
          <p:spPr>
            <a:xfrm>
              <a:off x="6763658" y="1995715"/>
              <a:ext cx="1378856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3</a:t>
              </a:r>
              <a:endParaRPr lang="zh-CN" altLang="en-US" b="1" dirty="0"/>
            </a:p>
          </p:txBody>
        </p:sp>
        <p:sp>
          <p:nvSpPr>
            <p:cNvPr id="12" name="右箭头 11"/>
            <p:cNvSpPr/>
            <p:nvPr/>
          </p:nvSpPr>
          <p:spPr>
            <a:xfrm>
              <a:off x="8737601" y="2002973"/>
              <a:ext cx="1335315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4</a:t>
              </a:r>
              <a:endParaRPr lang="zh-CN" altLang="en-US" b="1" dirty="0"/>
            </a:p>
          </p:txBody>
        </p:sp>
        <p:sp>
          <p:nvSpPr>
            <p:cNvPr id="14" name="右箭头 13"/>
            <p:cNvSpPr/>
            <p:nvPr/>
          </p:nvSpPr>
          <p:spPr>
            <a:xfrm>
              <a:off x="2815772" y="3004459"/>
              <a:ext cx="1436915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1</a:t>
              </a:r>
              <a:endParaRPr lang="zh-CN" altLang="en-US" b="1" dirty="0"/>
            </a:p>
          </p:txBody>
        </p:sp>
        <p:sp>
          <p:nvSpPr>
            <p:cNvPr id="15" name="右箭头 14"/>
            <p:cNvSpPr/>
            <p:nvPr/>
          </p:nvSpPr>
          <p:spPr>
            <a:xfrm>
              <a:off x="4615544" y="3004459"/>
              <a:ext cx="1698169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2</a:t>
              </a:r>
              <a:endParaRPr lang="zh-CN" altLang="en-US" b="1" dirty="0"/>
            </a:p>
          </p:txBody>
        </p:sp>
        <p:sp>
          <p:nvSpPr>
            <p:cNvPr id="16" name="右箭头 15"/>
            <p:cNvSpPr/>
            <p:nvPr/>
          </p:nvSpPr>
          <p:spPr>
            <a:xfrm>
              <a:off x="6763659" y="2997201"/>
              <a:ext cx="1030514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3</a:t>
              </a:r>
              <a:endParaRPr lang="zh-CN" altLang="en-US" b="1" dirty="0"/>
            </a:p>
          </p:txBody>
        </p:sp>
        <p:sp>
          <p:nvSpPr>
            <p:cNvPr id="17" name="右箭头 16"/>
            <p:cNvSpPr/>
            <p:nvPr/>
          </p:nvSpPr>
          <p:spPr>
            <a:xfrm>
              <a:off x="8737601" y="3004459"/>
              <a:ext cx="1335315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4</a:t>
              </a:r>
              <a:endParaRPr lang="zh-CN" altLang="en-US" b="1" dirty="0"/>
            </a:p>
          </p:txBody>
        </p:sp>
        <p:sp>
          <p:nvSpPr>
            <p:cNvPr id="18" name="右箭头 17"/>
            <p:cNvSpPr/>
            <p:nvPr/>
          </p:nvSpPr>
          <p:spPr>
            <a:xfrm>
              <a:off x="2815772" y="4013203"/>
              <a:ext cx="1335315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1</a:t>
              </a:r>
              <a:endParaRPr lang="zh-CN" altLang="en-US" b="1" dirty="0"/>
            </a:p>
          </p:txBody>
        </p:sp>
        <p:sp>
          <p:nvSpPr>
            <p:cNvPr id="19" name="右箭头 18"/>
            <p:cNvSpPr/>
            <p:nvPr/>
          </p:nvSpPr>
          <p:spPr>
            <a:xfrm>
              <a:off x="4615544" y="4013203"/>
              <a:ext cx="1465942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2</a:t>
              </a:r>
              <a:endParaRPr lang="zh-CN" altLang="en-US" b="1" dirty="0"/>
            </a:p>
          </p:txBody>
        </p:sp>
        <p:sp>
          <p:nvSpPr>
            <p:cNvPr id="20" name="右箭头 19"/>
            <p:cNvSpPr/>
            <p:nvPr/>
          </p:nvSpPr>
          <p:spPr>
            <a:xfrm>
              <a:off x="6763658" y="4005945"/>
              <a:ext cx="1480457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3</a:t>
              </a:r>
              <a:endParaRPr lang="zh-CN" altLang="en-US" b="1" dirty="0"/>
            </a:p>
          </p:txBody>
        </p:sp>
        <p:sp>
          <p:nvSpPr>
            <p:cNvPr id="21" name="右箭头 20"/>
            <p:cNvSpPr/>
            <p:nvPr/>
          </p:nvSpPr>
          <p:spPr>
            <a:xfrm>
              <a:off x="8737601" y="4013203"/>
              <a:ext cx="1335315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4</a:t>
              </a:r>
              <a:endParaRPr lang="zh-CN" altLang="en-US" b="1" dirty="0"/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4383315" y="1712687"/>
              <a:ext cx="0" cy="319314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444343" y="1727200"/>
              <a:ext cx="0" cy="319314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8374743" y="1712686"/>
              <a:ext cx="0" cy="319314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1066800" y="2038200"/>
              <a:ext cx="17489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Thread 1</a:t>
              </a:r>
              <a:endParaRPr lang="zh-CN" altLang="en-US" sz="2800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070429" y="3069420"/>
              <a:ext cx="17489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Thread 2</a:t>
              </a:r>
              <a:endParaRPr lang="zh-CN" altLang="en-US" sz="2800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066800" y="4055688"/>
              <a:ext cx="17489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Thread 3</a:t>
              </a:r>
              <a:endParaRPr lang="zh-CN" altLang="en-US" sz="2800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3730172" y="1203980"/>
              <a:ext cx="13062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同步点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5791200" y="1203980"/>
              <a:ext cx="13062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同步点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7765143" y="1189466"/>
              <a:ext cx="13062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同步点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2015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066800" y="1973238"/>
            <a:ext cx="8977086" cy="3019680"/>
            <a:chOff x="1066800" y="1973238"/>
            <a:chExt cx="8977086" cy="3019680"/>
          </a:xfrm>
        </p:grpSpPr>
        <p:cxnSp>
          <p:nvCxnSpPr>
            <p:cNvPr id="7" name="直接箭头连接符 6"/>
            <p:cNvCxnSpPr/>
            <p:nvPr/>
          </p:nvCxnSpPr>
          <p:spPr>
            <a:xfrm flipV="1">
              <a:off x="1066800" y="4992917"/>
              <a:ext cx="8977086" cy="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右箭头 8"/>
            <p:cNvSpPr/>
            <p:nvPr/>
          </p:nvSpPr>
          <p:spPr>
            <a:xfrm>
              <a:off x="2815772" y="2002973"/>
              <a:ext cx="2844799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1</a:t>
              </a:r>
              <a:endParaRPr lang="zh-CN" altLang="en-US" b="1" dirty="0"/>
            </a:p>
          </p:txBody>
        </p:sp>
        <p:sp>
          <p:nvSpPr>
            <p:cNvPr id="14" name="右箭头 13"/>
            <p:cNvSpPr/>
            <p:nvPr/>
          </p:nvSpPr>
          <p:spPr>
            <a:xfrm>
              <a:off x="2815772" y="3004459"/>
              <a:ext cx="783771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/>
                <a:t>1</a:t>
              </a:r>
              <a:endParaRPr lang="zh-CN" altLang="en-US" b="1" dirty="0"/>
            </a:p>
          </p:txBody>
        </p:sp>
        <p:sp>
          <p:nvSpPr>
            <p:cNvPr id="18" name="右箭头 17"/>
            <p:cNvSpPr/>
            <p:nvPr/>
          </p:nvSpPr>
          <p:spPr>
            <a:xfrm>
              <a:off x="2815772" y="4013203"/>
              <a:ext cx="1335315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1</a:t>
              </a:r>
              <a:endParaRPr lang="zh-CN" altLang="en-US" b="1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066800" y="2038200"/>
              <a:ext cx="17489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Thread 1</a:t>
              </a:r>
              <a:endParaRPr lang="zh-CN" altLang="en-US" sz="2800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070429" y="3069420"/>
              <a:ext cx="17489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Thread 2</a:t>
              </a:r>
              <a:endParaRPr lang="zh-CN" altLang="en-US" sz="2800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066800" y="4055688"/>
              <a:ext cx="17489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Thread 3</a:t>
              </a:r>
              <a:endParaRPr lang="zh-CN" altLang="en-US" sz="2800" dirty="0"/>
            </a:p>
          </p:txBody>
        </p:sp>
        <p:sp>
          <p:nvSpPr>
            <p:cNvPr id="29" name="右箭头 28"/>
            <p:cNvSpPr/>
            <p:nvPr/>
          </p:nvSpPr>
          <p:spPr>
            <a:xfrm>
              <a:off x="5849258" y="2002973"/>
              <a:ext cx="1320799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/>
                <a:t>2</a:t>
              </a:r>
              <a:endParaRPr lang="zh-CN" altLang="en-US" b="1" dirty="0"/>
            </a:p>
          </p:txBody>
        </p:sp>
        <p:sp>
          <p:nvSpPr>
            <p:cNvPr id="32" name="右箭头 31"/>
            <p:cNvSpPr/>
            <p:nvPr/>
          </p:nvSpPr>
          <p:spPr>
            <a:xfrm>
              <a:off x="3628572" y="3004459"/>
              <a:ext cx="1335315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2</a:t>
              </a:r>
              <a:endParaRPr lang="zh-CN" altLang="en-US" b="1" dirty="0"/>
            </a:p>
          </p:txBody>
        </p:sp>
        <p:sp>
          <p:nvSpPr>
            <p:cNvPr id="35" name="右箭头 34"/>
            <p:cNvSpPr/>
            <p:nvPr/>
          </p:nvSpPr>
          <p:spPr>
            <a:xfrm>
              <a:off x="5065487" y="2982688"/>
              <a:ext cx="783771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/>
                <a:t>3</a:t>
              </a:r>
              <a:endParaRPr lang="zh-CN" altLang="en-US" b="1" dirty="0"/>
            </a:p>
          </p:txBody>
        </p:sp>
        <p:sp>
          <p:nvSpPr>
            <p:cNvPr id="36" name="右箭头 35"/>
            <p:cNvSpPr/>
            <p:nvPr/>
          </p:nvSpPr>
          <p:spPr>
            <a:xfrm>
              <a:off x="4238171" y="3991432"/>
              <a:ext cx="1320799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/>
                <a:t>2</a:t>
              </a:r>
              <a:endParaRPr lang="zh-CN" altLang="en-US" b="1" dirty="0"/>
            </a:p>
          </p:txBody>
        </p:sp>
        <p:sp>
          <p:nvSpPr>
            <p:cNvPr id="37" name="右箭头 36"/>
            <p:cNvSpPr/>
            <p:nvPr/>
          </p:nvSpPr>
          <p:spPr>
            <a:xfrm>
              <a:off x="7358744" y="1973238"/>
              <a:ext cx="1320799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3</a:t>
              </a:r>
              <a:endParaRPr lang="zh-CN" altLang="en-US" b="1" dirty="0"/>
            </a:p>
          </p:txBody>
        </p:sp>
        <p:sp>
          <p:nvSpPr>
            <p:cNvPr id="39" name="右箭头 38"/>
            <p:cNvSpPr/>
            <p:nvPr/>
          </p:nvSpPr>
          <p:spPr>
            <a:xfrm>
              <a:off x="8868230" y="2002972"/>
              <a:ext cx="783771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4</a:t>
              </a:r>
              <a:endParaRPr lang="zh-CN" altLang="en-US" b="1" dirty="0"/>
            </a:p>
          </p:txBody>
        </p:sp>
        <p:sp>
          <p:nvSpPr>
            <p:cNvPr id="40" name="右箭头 39"/>
            <p:cNvSpPr/>
            <p:nvPr/>
          </p:nvSpPr>
          <p:spPr>
            <a:xfrm>
              <a:off x="5994403" y="3004459"/>
              <a:ext cx="1320799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4</a:t>
              </a:r>
              <a:endParaRPr lang="zh-CN" altLang="en-US" b="1" dirty="0"/>
            </a:p>
          </p:txBody>
        </p:sp>
        <p:sp>
          <p:nvSpPr>
            <p:cNvPr id="41" name="右箭头 40"/>
            <p:cNvSpPr/>
            <p:nvPr/>
          </p:nvSpPr>
          <p:spPr>
            <a:xfrm>
              <a:off x="5660571" y="3976917"/>
              <a:ext cx="1320799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3</a:t>
              </a:r>
              <a:endParaRPr lang="zh-CN" altLang="en-US" b="1" dirty="0"/>
            </a:p>
          </p:txBody>
        </p:sp>
        <p:sp>
          <p:nvSpPr>
            <p:cNvPr id="42" name="右箭头 41"/>
            <p:cNvSpPr/>
            <p:nvPr/>
          </p:nvSpPr>
          <p:spPr>
            <a:xfrm>
              <a:off x="7097484" y="3998688"/>
              <a:ext cx="783771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4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70409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流程图: 联系 18"/>
          <p:cNvSpPr/>
          <p:nvPr/>
        </p:nvSpPr>
        <p:spPr>
          <a:xfrm>
            <a:off x="10702199" y="3035779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grpSp>
        <p:nvGrpSpPr>
          <p:cNvPr id="34" name="组合 33"/>
          <p:cNvGrpSpPr/>
          <p:nvPr/>
        </p:nvGrpSpPr>
        <p:grpSpPr>
          <a:xfrm>
            <a:off x="2998682" y="1555750"/>
            <a:ext cx="6018318" cy="2667000"/>
            <a:chOff x="2998682" y="1555750"/>
            <a:chExt cx="6018318" cy="2667000"/>
          </a:xfrm>
        </p:grpSpPr>
        <p:sp>
          <p:nvSpPr>
            <p:cNvPr id="4" name="流程图: 联系 3"/>
            <p:cNvSpPr/>
            <p:nvPr/>
          </p:nvSpPr>
          <p:spPr>
            <a:xfrm>
              <a:off x="2998682" y="1613666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5" name="流程图: 联系 4"/>
            <p:cNvSpPr/>
            <p:nvPr/>
          </p:nvSpPr>
          <p:spPr>
            <a:xfrm>
              <a:off x="3770352" y="2392030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2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6" name="流程图: 联系 5"/>
            <p:cNvSpPr/>
            <p:nvPr/>
          </p:nvSpPr>
          <p:spPr>
            <a:xfrm>
              <a:off x="2998682" y="3144779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0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7" name="流程图: 联系 6"/>
            <p:cNvSpPr/>
            <p:nvPr/>
          </p:nvSpPr>
          <p:spPr>
            <a:xfrm>
              <a:off x="3971575" y="3528381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2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8" name="流程图: 联系 7"/>
            <p:cNvSpPr/>
            <p:nvPr/>
          </p:nvSpPr>
          <p:spPr>
            <a:xfrm>
              <a:off x="4920984" y="2387547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3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9" name="流程图: 联系 8"/>
            <p:cNvSpPr/>
            <p:nvPr/>
          </p:nvSpPr>
          <p:spPr>
            <a:xfrm>
              <a:off x="4339500" y="1555750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1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10" name="流程图: 联系 9"/>
            <p:cNvSpPr/>
            <p:nvPr/>
          </p:nvSpPr>
          <p:spPr>
            <a:xfrm>
              <a:off x="5808602" y="3509101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0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11" name="流程图: 联系 10"/>
            <p:cNvSpPr/>
            <p:nvPr/>
          </p:nvSpPr>
          <p:spPr>
            <a:xfrm>
              <a:off x="6105513" y="2515375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1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12" name="直接连接符 11"/>
            <p:cNvCxnSpPr>
              <a:stCxn id="9" idx="2"/>
              <a:endCxn id="4" idx="6"/>
            </p:cNvCxnSpPr>
            <p:nvPr/>
          </p:nvCxnSpPr>
          <p:spPr>
            <a:xfrm flipH="1">
              <a:off x="3567830" y="1839443"/>
              <a:ext cx="792000" cy="7200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" name="直接连接符 12"/>
            <p:cNvCxnSpPr>
              <a:stCxn id="6" idx="5"/>
              <a:endCxn id="7" idx="2"/>
            </p:cNvCxnSpPr>
            <p:nvPr/>
          </p:nvCxnSpPr>
          <p:spPr>
            <a:xfrm>
              <a:off x="3484480" y="3629072"/>
              <a:ext cx="487095" cy="183002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" name="直接连接符 13"/>
            <p:cNvCxnSpPr>
              <a:stCxn id="5" idx="7"/>
              <a:endCxn id="9" idx="3"/>
            </p:cNvCxnSpPr>
            <p:nvPr/>
          </p:nvCxnSpPr>
          <p:spPr>
            <a:xfrm flipV="1">
              <a:off x="4256149" y="2040043"/>
              <a:ext cx="166701" cy="435079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" name="直接连接符 14"/>
            <p:cNvCxnSpPr>
              <a:stCxn id="8" idx="6"/>
              <a:endCxn id="11" idx="2"/>
            </p:cNvCxnSpPr>
            <p:nvPr/>
          </p:nvCxnSpPr>
          <p:spPr>
            <a:xfrm>
              <a:off x="5490132" y="2671240"/>
              <a:ext cx="615380" cy="12782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" name="直接连接符 15"/>
            <p:cNvCxnSpPr>
              <a:stCxn id="8" idx="5"/>
              <a:endCxn id="10" idx="1"/>
            </p:cNvCxnSpPr>
            <p:nvPr/>
          </p:nvCxnSpPr>
          <p:spPr>
            <a:xfrm>
              <a:off x="5406782" y="2871840"/>
              <a:ext cx="485170" cy="72035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直接连接符 16"/>
            <p:cNvCxnSpPr>
              <a:stCxn id="11" idx="3"/>
              <a:endCxn id="7" idx="6"/>
            </p:cNvCxnSpPr>
            <p:nvPr/>
          </p:nvCxnSpPr>
          <p:spPr>
            <a:xfrm flipH="1">
              <a:off x="4540723" y="2999668"/>
              <a:ext cx="1648140" cy="81240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4339498" y="2696584"/>
              <a:ext cx="581485" cy="4483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流程图: 联系 19"/>
            <p:cNvSpPr/>
            <p:nvPr/>
          </p:nvSpPr>
          <p:spPr>
            <a:xfrm>
              <a:off x="7278016" y="1756350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1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1" name="直接连接符 20"/>
            <p:cNvCxnSpPr>
              <a:stCxn id="9" idx="5"/>
              <a:endCxn id="8" idx="0"/>
            </p:cNvCxnSpPr>
            <p:nvPr/>
          </p:nvCxnSpPr>
          <p:spPr>
            <a:xfrm>
              <a:off x="4825298" y="2040043"/>
              <a:ext cx="380261" cy="347504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2" name="直接连接符 21"/>
            <p:cNvCxnSpPr>
              <a:stCxn id="5" idx="4"/>
              <a:endCxn id="7" idx="0"/>
            </p:cNvCxnSpPr>
            <p:nvPr/>
          </p:nvCxnSpPr>
          <p:spPr>
            <a:xfrm>
              <a:off x="4054926" y="2959415"/>
              <a:ext cx="201224" cy="56896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3" name="直接连接符 22"/>
            <p:cNvCxnSpPr>
              <a:stCxn id="7" idx="7"/>
              <a:endCxn id="8" idx="4"/>
            </p:cNvCxnSpPr>
            <p:nvPr/>
          </p:nvCxnSpPr>
          <p:spPr>
            <a:xfrm flipV="1">
              <a:off x="4457373" y="2954932"/>
              <a:ext cx="748185" cy="656542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4" name="流程图: 联系 23"/>
            <p:cNvSpPr/>
            <p:nvPr/>
          </p:nvSpPr>
          <p:spPr>
            <a:xfrm>
              <a:off x="7076481" y="2960996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0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5" name="流程图: 联系 24"/>
            <p:cNvSpPr/>
            <p:nvPr/>
          </p:nvSpPr>
          <p:spPr>
            <a:xfrm>
              <a:off x="8048388" y="3655365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1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6" name="流程图: 联系 25"/>
            <p:cNvSpPr/>
            <p:nvPr/>
          </p:nvSpPr>
          <p:spPr>
            <a:xfrm>
              <a:off x="8447852" y="2474235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1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7" name="直接连接符 26"/>
            <p:cNvCxnSpPr>
              <a:stCxn id="11" idx="5"/>
              <a:endCxn id="24" idx="2"/>
            </p:cNvCxnSpPr>
            <p:nvPr/>
          </p:nvCxnSpPr>
          <p:spPr>
            <a:xfrm>
              <a:off x="6591310" y="2999668"/>
              <a:ext cx="485170" cy="24502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8" name="直接连接符 27"/>
            <p:cNvCxnSpPr>
              <a:stCxn id="20" idx="5"/>
              <a:endCxn id="26" idx="1"/>
            </p:cNvCxnSpPr>
            <p:nvPr/>
          </p:nvCxnSpPr>
          <p:spPr>
            <a:xfrm>
              <a:off x="7763814" y="2240643"/>
              <a:ext cx="767388" cy="316684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9" name="直接连接符 28"/>
            <p:cNvCxnSpPr>
              <a:stCxn id="26" idx="4"/>
              <a:endCxn id="25" idx="7"/>
            </p:cNvCxnSpPr>
            <p:nvPr/>
          </p:nvCxnSpPr>
          <p:spPr>
            <a:xfrm flipH="1">
              <a:off x="8534186" y="3041620"/>
              <a:ext cx="198240" cy="696837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0" name="直接连接符 29"/>
            <p:cNvCxnSpPr>
              <a:stCxn id="20" idx="4"/>
              <a:endCxn id="25" idx="1"/>
            </p:cNvCxnSpPr>
            <p:nvPr/>
          </p:nvCxnSpPr>
          <p:spPr>
            <a:xfrm>
              <a:off x="7562590" y="2323735"/>
              <a:ext cx="569148" cy="1414722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31" name="流程图: 联系 30"/>
          <p:cNvSpPr/>
          <p:nvPr/>
        </p:nvSpPr>
        <p:spPr>
          <a:xfrm>
            <a:off x="10702199" y="1335083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2" name="流程图: 联系 31"/>
          <p:cNvSpPr/>
          <p:nvPr/>
        </p:nvSpPr>
        <p:spPr>
          <a:xfrm>
            <a:off x="10704331" y="3939057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3" name="流程图: 联系 32"/>
          <p:cNvSpPr/>
          <p:nvPr/>
        </p:nvSpPr>
        <p:spPr>
          <a:xfrm>
            <a:off x="10702199" y="2167769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980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1" grpId="0" animBg="1"/>
      <p:bldP spid="32" grpId="0" animBg="1"/>
      <p:bldP spid="3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4768094"/>
              </p:ext>
            </p:extLst>
          </p:nvPr>
        </p:nvGraphicFramePr>
        <p:xfrm>
          <a:off x="6128825" y="119927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图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289373"/>
              </p:ext>
            </p:extLst>
          </p:nvPr>
        </p:nvGraphicFramePr>
        <p:xfrm>
          <a:off x="1348153" y="119927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7602170"/>
              </p:ext>
            </p:extLst>
          </p:nvPr>
        </p:nvGraphicFramePr>
        <p:xfrm>
          <a:off x="1348153" y="368925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图表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2643668"/>
              </p:ext>
            </p:extLst>
          </p:nvPr>
        </p:nvGraphicFramePr>
        <p:xfrm>
          <a:off x="6128825" y="394247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6299829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9703739"/>
              </p:ext>
            </p:extLst>
          </p:nvPr>
        </p:nvGraphicFramePr>
        <p:xfrm>
          <a:off x="743243" y="74910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7069631"/>
              </p:ext>
            </p:extLst>
          </p:nvPr>
        </p:nvGraphicFramePr>
        <p:xfrm>
          <a:off x="6187440" y="74558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521903"/>
              </p:ext>
            </p:extLst>
          </p:nvPr>
        </p:nvGraphicFramePr>
        <p:xfrm>
          <a:off x="841717" y="368925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图表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683435"/>
              </p:ext>
            </p:extLst>
          </p:nvPr>
        </p:nvGraphicFramePr>
        <p:xfrm>
          <a:off x="6187440" y="355208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32997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785" y="2390630"/>
            <a:ext cx="5220429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1254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/>
          <p:cNvGrpSpPr/>
          <p:nvPr/>
        </p:nvGrpSpPr>
        <p:grpSpPr>
          <a:xfrm>
            <a:off x="928468" y="323558"/>
            <a:ext cx="10241281" cy="5056651"/>
            <a:chOff x="928468" y="323558"/>
            <a:chExt cx="10241281" cy="5056651"/>
          </a:xfrm>
        </p:grpSpPr>
        <p:sp>
          <p:nvSpPr>
            <p:cNvPr id="7" name="流程图: 文档 6"/>
            <p:cNvSpPr/>
            <p:nvPr/>
          </p:nvSpPr>
          <p:spPr>
            <a:xfrm>
              <a:off x="5303520" y="323558"/>
              <a:ext cx="1322363" cy="142083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（</a:t>
              </a:r>
              <a:r>
                <a:rPr lang="en-US" altLang="zh-CN" dirty="0" smtClean="0"/>
                <a:t>0,1,21</a:t>
              </a:r>
              <a:r>
                <a:rPr lang="zh-CN" altLang="en-US" dirty="0" smtClean="0"/>
                <a:t>）</a:t>
              </a:r>
              <a:endParaRPr lang="en-US" altLang="zh-CN" dirty="0" smtClean="0"/>
            </a:p>
            <a:p>
              <a:pPr algn="ctr"/>
              <a:r>
                <a:rPr lang="zh-CN" altLang="en-US" dirty="0" smtClean="0"/>
                <a:t>（</a:t>
              </a:r>
              <a:r>
                <a:rPr lang="en-US" altLang="zh-CN" dirty="0" smtClean="0"/>
                <a:t>0,2,10</a:t>
              </a:r>
              <a:r>
                <a:rPr lang="zh-CN" altLang="en-US" dirty="0" smtClean="0"/>
                <a:t>）</a:t>
              </a:r>
              <a:endParaRPr lang="en-US" altLang="zh-CN" dirty="0" smtClean="0"/>
            </a:p>
            <a:p>
              <a:pPr algn="ctr"/>
              <a:r>
                <a:rPr lang="en-US" altLang="zh-CN" dirty="0" smtClean="0"/>
                <a:t>……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2152357" y="2532184"/>
              <a:ext cx="1350498" cy="8299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计算节点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4389120" y="2532184"/>
              <a:ext cx="1350498" cy="8299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计算节点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8553157" y="2532184"/>
              <a:ext cx="1350498" cy="8299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计算节点</a:t>
              </a:r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6625883" y="2532184"/>
              <a:ext cx="10410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 smtClean="0"/>
                <a:t>……</a:t>
              </a:r>
              <a:endParaRPr lang="zh-CN" altLang="en-US" sz="3200" b="1" dirty="0"/>
            </a:p>
          </p:txBody>
        </p:sp>
        <p:cxnSp>
          <p:nvCxnSpPr>
            <p:cNvPr id="13" name="直接箭头连接符 12"/>
            <p:cNvCxnSpPr>
              <a:stCxn id="7" idx="2"/>
              <a:endCxn id="8" idx="0"/>
            </p:cNvCxnSpPr>
            <p:nvPr/>
          </p:nvCxnSpPr>
          <p:spPr>
            <a:xfrm flipH="1">
              <a:off x="2827606" y="1650462"/>
              <a:ext cx="3137096" cy="8817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7" idx="2"/>
              <a:endCxn id="9" idx="0"/>
            </p:cNvCxnSpPr>
            <p:nvPr/>
          </p:nvCxnSpPr>
          <p:spPr>
            <a:xfrm flipH="1">
              <a:off x="5064369" y="1650462"/>
              <a:ext cx="900333" cy="8817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2"/>
              <a:endCxn id="10" idx="0"/>
            </p:cNvCxnSpPr>
            <p:nvPr/>
          </p:nvCxnSpPr>
          <p:spPr>
            <a:xfrm>
              <a:off x="5964702" y="1650462"/>
              <a:ext cx="3263704" cy="8817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圆柱形 17"/>
            <p:cNvSpPr/>
            <p:nvPr/>
          </p:nvSpPr>
          <p:spPr>
            <a:xfrm>
              <a:off x="928468" y="4572001"/>
              <a:ext cx="1055077" cy="80185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存储</a:t>
              </a:r>
              <a:endParaRPr lang="en-US" altLang="zh-CN" dirty="0" smtClean="0"/>
            </a:p>
            <a:p>
              <a:pPr algn="ctr"/>
              <a:r>
                <a:rPr lang="zh-CN" altLang="en-US" dirty="0" smtClean="0"/>
                <a:t>节点</a:t>
              </a:r>
              <a:endParaRPr lang="zh-CN" altLang="en-US" dirty="0"/>
            </a:p>
          </p:txBody>
        </p:sp>
        <p:sp>
          <p:nvSpPr>
            <p:cNvPr id="19" name="圆柱形 18"/>
            <p:cNvSpPr/>
            <p:nvPr/>
          </p:nvSpPr>
          <p:spPr>
            <a:xfrm>
              <a:off x="2938389" y="4572001"/>
              <a:ext cx="1055077" cy="80185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存储</a:t>
              </a:r>
              <a:endParaRPr lang="en-US" altLang="zh-CN"/>
            </a:p>
            <a:p>
              <a:pPr algn="ctr"/>
              <a:r>
                <a:rPr lang="zh-CN" altLang="en-US"/>
                <a:t>节点</a:t>
              </a:r>
              <a:endParaRPr lang="zh-CN" altLang="en-US" dirty="0"/>
            </a:p>
          </p:txBody>
        </p:sp>
        <p:sp>
          <p:nvSpPr>
            <p:cNvPr id="21" name="圆柱形 20"/>
            <p:cNvSpPr/>
            <p:nvPr/>
          </p:nvSpPr>
          <p:spPr>
            <a:xfrm>
              <a:off x="5280659" y="4572001"/>
              <a:ext cx="1055077" cy="80185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存储</a:t>
              </a:r>
              <a:endParaRPr lang="en-US" altLang="zh-CN"/>
            </a:p>
            <a:p>
              <a:pPr algn="ctr"/>
              <a:r>
                <a:rPr lang="zh-CN" altLang="en-US"/>
                <a:t>节点</a:t>
              </a:r>
              <a:endParaRPr lang="zh-CN" altLang="en-US" dirty="0"/>
            </a:p>
          </p:txBody>
        </p:sp>
        <p:sp>
          <p:nvSpPr>
            <p:cNvPr id="22" name="圆柱形 21"/>
            <p:cNvSpPr/>
            <p:nvPr/>
          </p:nvSpPr>
          <p:spPr>
            <a:xfrm>
              <a:off x="9699674" y="4572001"/>
              <a:ext cx="1055077" cy="80185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存储</a:t>
              </a:r>
              <a:endParaRPr lang="en-US" altLang="zh-CN"/>
            </a:p>
            <a:p>
              <a:pPr algn="ctr"/>
              <a:r>
                <a:rPr lang="zh-CN" altLang="en-US"/>
                <a:t>节点</a:t>
              </a:r>
              <a:endParaRPr lang="zh-CN" altLang="en-US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7554350" y="4572001"/>
              <a:ext cx="10410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 smtClean="0"/>
                <a:t>……</a:t>
              </a:r>
              <a:endParaRPr lang="zh-CN" altLang="en-US" sz="3200" b="1" dirty="0"/>
            </a:p>
          </p:txBody>
        </p:sp>
        <p:cxnSp>
          <p:nvCxnSpPr>
            <p:cNvPr id="31" name="曲线连接符 30"/>
            <p:cNvCxnSpPr>
              <a:stCxn id="18" idx="3"/>
              <a:endCxn id="19" idx="3"/>
            </p:cNvCxnSpPr>
            <p:nvPr/>
          </p:nvCxnSpPr>
          <p:spPr>
            <a:xfrm rot="16200000" flipH="1">
              <a:off x="2460967" y="4368898"/>
              <a:ext cx="12700" cy="2009921"/>
            </a:xfrm>
            <a:prstGeom prst="curved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曲线连接符 32"/>
            <p:cNvCxnSpPr>
              <a:stCxn id="19" idx="3"/>
              <a:endCxn id="21" idx="3"/>
            </p:cNvCxnSpPr>
            <p:nvPr/>
          </p:nvCxnSpPr>
          <p:spPr>
            <a:xfrm rot="16200000" flipH="1">
              <a:off x="4637063" y="4202724"/>
              <a:ext cx="12700" cy="2342270"/>
            </a:xfrm>
            <a:prstGeom prst="curved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曲线连接符 34"/>
            <p:cNvCxnSpPr>
              <a:stCxn id="21" idx="3"/>
              <a:endCxn id="22" idx="3"/>
            </p:cNvCxnSpPr>
            <p:nvPr/>
          </p:nvCxnSpPr>
          <p:spPr>
            <a:xfrm rot="16200000" flipH="1">
              <a:off x="8017705" y="3164351"/>
              <a:ext cx="12700" cy="4419015"/>
            </a:xfrm>
            <a:prstGeom prst="curved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流程图: 文档 39"/>
            <p:cNvSpPr/>
            <p:nvPr/>
          </p:nvSpPr>
          <p:spPr>
            <a:xfrm>
              <a:off x="991771" y="2029263"/>
              <a:ext cx="1055078" cy="1005841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(0,1,21)</a:t>
              </a:r>
            </a:p>
            <a:p>
              <a:pPr algn="ctr"/>
              <a:r>
                <a:rPr lang="en-US" altLang="zh-CN" dirty="0" smtClean="0"/>
                <a:t>(0,11,10)</a:t>
              </a:r>
            </a:p>
            <a:p>
              <a:pPr algn="ctr"/>
              <a:r>
                <a:rPr lang="en-US" altLang="zh-CN" dirty="0" smtClean="0"/>
                <a:t>……</a:t>
              </a:r>
              <a:endParaRPr lang="zh-CN" altLang="en-US" dirty="0"/>
            </a:p>
          </p:txBody>
        </p:sp>
        <p:cxnSp>
          <p:nvCxnSpPr>
            <p:cNvPr id="42" name="直接连接符 41"/>
            <p:cNvCxnSpPr>
              <a:stCxn id="40" idx="3"/>
              <a:endCxn id="8" idx="1"/>
            </p:cNvCxnSpPr>
            <p:nvPr/>
          </p:nvCxnSpPr>
          <p:spPr>
            <a:xfrm>
              <a:off x="2046849" y="2532184"/>
              <a:ext cx="105508" cy="4149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流程图: 文档 43"/>
            <p:cNvSpPr/>
            <p:nvPr/>
          </p:nvSpPr>
          <p:spPr>
            <a:xfrm>
              <a:off x="5950634" y="2029263"/>
              <a:ext cx="1055078" cy="1005841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(0,2,18)</a:t>
              </a:r>
            </a:p>
            <a:p>
              <a:pPr algn="ctr"/>
              <a:r>
                <a:rPr lang="en-US" altLang="zh-CN" dirty="0" smtClean="0"/>
                <a:t>(0,19,10)</a:t>
              </a:r>
            </a:p>
            <a:p>
              <a:pPr algn="ctr"/>
              <a:r>
                <a:rPr lang="en-US" altLang="zh-CN" dirty="0" smtClean="0"/>
                <a:t>……</a:t>
              </a:r>
              <a:endParaRPr lang="zh-CN" altLang="en-US" dirty="0"/>
            </a:p>
          </p:txBody>
        </p:sp>
        <p:sp>
          <p:nvSpPr>
            <p:cNvPr id="45" name="流程图: 文档 44"/>
            <p:cNvSpPr/>
            <p:nvPr/>
          </p:nvSpPr>
          <p:spPr>
            <a:xfrm>
              <a:off x="10114671" y="2029262"/>
              <a:ext cx="1055078" cy="1005841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(0,10,7)</a:t>
              </a:r>
            </a:p>
            <a:p>
              <a:pPr algn="ctr"/>
              <a:r>
                <a:rPr lang="en-US" altLang="zh-CN" dirty="0" smtClean="0"/>
                <a:t>(0,37,1)</a:t>
              </a:r>
            </a:p>
            <a:p>
              <a:pPr algn="ctr"/>
              <a:r>
                <a:rPr lang="en-US" altLang="zh-CN" dirty="0" smtClean="0"/>
                <a:t>……</a:t>
              </a:r>
              <a:endParaRPr lang="zh-CN" altLang="en-US" dirty="0"/>
            </a:p>
          </p:txBody>
        </p:sp>
        <p:cxnSp>
          <p:nvCxnSpPr>
            <p:cNvPr id="47" name="直接连接符 46"/>
            <p:cNvCxnSpPr>
              <a:stCxn id="44" idx="1"/>
              <a:endCxn id="9" idx="3"/>
            </p:cNvCxnSpPr>
            <p:nvPr/>
          </p:nvCxnSpPr>
          <p:spPr>
            <a:xfrm flipH="1">
              <a:off x="5739618" y="2532184"/>
              <a:ext cx="211016" cy="4149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45" idx="1"/>
              <a:endCxn id="10" idx="3"/>
            </p:cNvCxnSpPr>
            <p:nvPr/>
          </p:nvCxnSpPr>
          <p:spPr>
            <a:xfrm flipH="1">
              <a:off x="9903655" y="2532183"/>
              <a:ext cx="211016" cy="4149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>
              <a:stCxn id="8" idx="2"/>
              <a:endCxn id="18" idx="1"/>
            </p:cNvCxnSpPr>
            <p:nvPr/>
          </p:nvCxnSpPr>
          <p:spPr>
            <a:xfrm flipH="1">
              <a:off x="1456007" y="3362178"/>
              <a:ext cx="1371599" cy="120982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>
              <a:stCxn id="9" idx="2"/>
              <a:endCxn id="21" idx="1"/>
            </p:cNvCxnSpPr>
            <p:nvPr/>
          </p:nvCxnSpPr>
          <p:spPr>
            <a:xfrm>
              <a:off x="5064369" y="3362178"/>
              <a:ext cx="743829" cy="120982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stCxn id="10" idx="2"/>
              <a:endCxn id="22" idx="1"/>
            </p:cNvCxnSpPr>
            <p:nvPr/>
          </p:nvCxnSpPr>
          <p:spPr>
            <a:xfrm>
              <a:off x="9228406" y="3362178"/>
              <a:ext cx="998807" cy="120982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57"/>
            <p:cNvSpPr txBox="1"/>
            <p:nvPr/>
          </p:nvSpPr>
          <p:spPr>
            <a:xfrm>
              <a:off x="4459458" y="617678"/>
              <a:ext cx="10550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数据源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76766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组合 87"/>
          <p:cNvGrpSpPr/>
          <p:nvPr/>
        </p:nvGrpSpPr>
        <p:grpSpPr>
          <a:xfrm>
            <a:off x="2104105" y="1689100"/>
            <a:ext cx="8538495" cy="3557214"/>
            <a:chOff x="2104105" y="1689100"/>
            <a:chExt cx="8538495" cy="3557214"/>
          </a:xfrm>
        </p:grpSpPr>
        <p:grpSp>
          <p:nvGrpSpPr>
            <p:cNvPr id="86" name="组合 85"/>
            <p:cNvGrpSpPr/>
            <p:nvPr/>
          </p:nvGrpSpPr>
          <p:grpSpPr>
            <a:xfrm>
              <a:off x="2104105" y="1689100"/>
              <a:ext cx="8538495" cy="3557214"/>
              <a:chOff x="2104105" y="1689100"/>
              <a:chExt cx="8538495" cy="3557214"/>
            </a:xfrm>
          </p:grpSpPr>
          <p:grpSp>
            <p:nvGrpSpPr>
              <p:cNvPr id="79" name="组合 78"/>
              <p:cNvGrpSpPr/>
              <p:nvPr/>
            </p:nvGrpSpPr>
            <p:grpSpPr>
              <a:xfrm>
                <a:off x="2104105" y="3632200"/>
                <a:ext cx="8538495" cy="1614114"/>
                <a:chOff x="1608804" y="3962400"/>
                <a:chExt cx="9393025" cy="1868114"/>
              </a:xfrm>
            </p:grpSpPr>
            <p:sp>
              <p:nvSpPr>
                <p:cNvPr id="4" name="椭圆 3"/>
                <p:cNvSpPr/>
                <p:nvPr/>
              </p:nvSpPr>
              <p:spPr>
                <a:xfrm>
                  <a:off x="1608804" y="3962400"/>
                  <a:ext cx="9393025" cy="1868114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" name="流程图: 接点 4"/>
                <p:cNvSpPr/>
                <p:nvPr/>
              </p:nvSpPr>
              <p:spPr>
                <a:xfrm>
                  <a:off x="6891564" y="5093460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" name="流程图: 接点 5"/>
                <p:cNvSpPr/>
                <p:nvPr/>
              </p:nvSpPr>
              <p:spPr>
                <a:xfrm>
                  <a:off x="3517900" y="4690536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" name="流程图: 接点 6"/>
                <p:cNvSpPr/>
                <p:nvPr/>
              </p:nvSpPr>
              <p:spPr>
                <a:xfrm>
                  <a:off x="7712996" y="4811031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流程图: 接点 7"/>
                <p:cNvSpPr/>
                <p:nvPr/>
              </p:nvSpPr>
              <p:spPr>
                <a:xfrm>
                  <a:off x="3879850" y="5114851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流程图: 接点 8"/>
                <p:cNvSpPr/>
                <p:nvPr/>
              </p:nvSpPr>
              <p:spPr>
                <a:xfrm>
                  <a:off x="4279900" y="4694997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流程图: 接点 9"/>
                <p:cNvSpPr/>
                <p:nvPr/>
              </p:nvSpPr>
              <p:spPr>
                <a:xfrm>
                  <a:off x="4483100" y="5307318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流程图: 接点 15"/>
                <p:cNvSpPr/>
                <p:nvPr/>
              </p:nvSpPr>
              <p:spPr>
                <a:xfrm>
                  <a:off x="4940300" y="4605110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流程图: 接点 16"/>
                <p:cNvSpPr/>
                <p:nvPr/>
              </p:nvSpPr>
              <p:spPr>
                <a:xfrm>
                  <a:off x="5302468" y="5020506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流程图: 接点 17"/>
                <p:cNvSpPr/>
                <p:nvPr/>
              </p:nvSpPr>
              <p:spPr>
                <a:xfrm>
                  <a:off x="7024914" y="4492402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流程图: 接点 18"/>
                <p:cNvSpPr/>
                <p:nvPr/>
              </p:nvSpPr>
              <p:spPr>
                <a:xfrm>
                  <a:off x="5788946" y="4587575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" name="流程图: 接点 19"/>
                <p:cNvSpPr/>
                <p:nvPr/>
              </p:nvSpPr>
              <p:spPr>
                <a:xfrm>
                  <a:off x="6305316" y="4887539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" name="流程图: 接点 20"/>
                <p:cNvSpPr/>
                <p:nvPr/>
              </p:nvSpPr>
              <p:spPr>
                <a:xfrm>
                  <a:off x="7376212" y="5299381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流程图: 接点 21"/>
                <p:cNvSpPr/>
                <p:nvPr/>
              </p:nvSpPr>
              <p:spPr>
                <a:xfrm>
                  <a:off x="8417612" y="4635117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" name="流程图: 接点 22"/>
                <p:cNvSpPr/>
                <p:nvPr/>
              </p:nvSpPr>
              <p:spPr>
                <a:xfrm>
                  <a:off x="8080828" y="5123467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流程图: 接点 23"/>
                <p:cNvSpPr/>
                <p:nvPr/>
              </p:nvSpPr>
              <p:spPr>
                <a:xfrm>
                  <a:off x="5929656" y="5329388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流程图: 接点 24"/>
                <p:cNvSpPr/>
                <p:nvPr/>
              </p:nvSpPr>
              <p:spPr>
                <a:xfrm>
                  <a:off x="8657434" y="5086655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流程图: 接点 25"/>
                <p:cNvSpPr/>
                <p:nvPr/>
              </p:nvSpPr>
              <p:spPr>
                <a:xfrm>
                  <a:off x="7776626" y="4378060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流程图: 接点 26"/>
                <p:cNvSpPr/>
                <p:nvPr/>
              </p:nvSpPr>
              <p:spPr>
                <a:xfrm>
                  <a:off x="9137210" y="4546376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流程图: 接点 29"/>
                <p:cNvSpPr/>
                <p:nvPr/>
              </p:nvSpPr>
              <p:spPr>
                <a:xfrm>
                  <a:off x="3901311" y="4286481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2" name="直接连接符 31"/>
                <p:cNvCxnSpPr>
                  <a:stCxn id="6" idx="7"/>
                  <a:endCxn id="30" idx="3"/>
                </p:cNvCxnSpPr>
                <p:nvPr/>
              </p:nvCxnSpPr>
              <p:spPr>
                <a:xfrm flipV="1">
                  <a:off x="3691342" y="4462246"/>
                  <a:ext cx="239727" cy="25844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接连接符 33"/>
                <p:cNvCxnSpPr>
                  <a:stCxn id="6" idx="5"/>
                  <a:endCxn id="8" idx="1"/>
                </p:cNvCxnSpPr>
                <p:nvPr/>
              </p:nvCxnSpPr>
              <p:spPr>
                <a:xfrm>
                  <a:off x="3691342" y="4866301"/>
                  <a:ext cx="218266" cy="27870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连接符 35"/>
                <p:cNvCxnSpPr>
                  <a:stCxn id="30" idx="5"/>
                  <a:endCxn id="9" idx="1"/>
                </p:cNvCxnSpPr>
                <p:nvPr/>
              </p:nvCxnSpPr>
              <p:spPr>
                <a:xfrm>
                  <a:off x="4074753" y="4462246"/>
                  <a:ext cx="234905" cy="26290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 37"/>
                <p:cNvCxnSpPr>
                  <a:stCxn id="10" idx="7"/>
                </p:cNvCxnSpPr>
                <p:nvPr/>
              </p:nvCxnSpPr>
              <p:spPr>
                <a:xfrm flipV="1">
                  <a:off x="4656542" y="4825746"/>
                  <a:ext cx="327974" cy="51172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>
                  <a:stCxn id="9" idx="6"/>
                  <a:endCxn id="16" idx="2"/>
                </p:cNvCxnSpPr>
                <p:nvPr/>
              </p:nvCxnSpPr>
              <p:spPr>
                <a:xfrm flipV="1">
                  <a:off x="4483100" y="4708071"/>
                  <a:ext cx="457200" cy="8988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 41"/>
                <p:cNvCxnSpPr>
                  <a:endCxn id="10" idx="0"/>
                </p:cNvCxnSpPr>
                <p:nvPr/>
              </p:nvCxnSpPr>
              <p:spPr>
                <a:xfrm>
                  <a:off x="4396379" y="4924725"/>
                  <a:ext cx="188321" cy="38259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连接符 43"/>
                <p:cNvCxnSpPr>
                  <a:endCxn id="19" idx="2"/>
                </p:cNvCxnSpPr>
                <p:nvPr/>
              </p:nvCxnSpPr>
              <p:spPr>
                <a:xfrm flipV="1">
                  <a:off x="5157958" y="4690536"/>
                  <a:ext cx="630988" cy="3298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连接符 45"/>
                <p:cNvCxnSpPr>
                  <a:stCxn id="16" idx="4"/>
                  <a:endCxn id="17" idx="1"/>
                </p:cNvCxnSpPr>
                <p:nvPr/>
              </p:nvCxnSpPr>
              <p:spPr>
                <a:xfrm>
                  <a:off x="5041900" y="4811031"/>
                  <a:ext cx="290326" cy="23963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接连接符 47"/>
                <p:cNvCxnSpPr>
                  <a:stCxn id="17" idx="6"/>
                  <a:endCxn id="20" idx="2"/>
                </p:cNvCxnSpPr>
                <p:nvPr/>
              </p:nvCxnSpPr>
              <p:spPr>
                <a:xfrm flipV="1">
                  <a:off x="5505668" y="4990500"/>
                  <a:ext cx="799648" cy="13296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接连接符 49"/>
                <p:cNvCxnSpPr>
                  <a:stCxn id="19" idx="6"/>
                  <a:endCxn id="20" idx="1"/>
                </p:cNvCxnSpPr>
                <p:nvPr/>
              </p:nvCxnSpPr>
              <p:spPr>
                <a:xfrm>
                  <a:off x="5992146" y="4690536"/>
                  <a:ext cx="342928" cy="22715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接连接符 51"/>
                <p:cNvCxnSpPr>
                  <a:stCxn id="20" idx="3"/>
                  <a:endCxn id="24" idx="7"/>
                </p:cNvCxnSpPr>
                <p:nvPr/>
              </p:nvCxnSpPr>
              <p:spPr>
                <a:xfrm flipH="1">
                  <a:off x="6103098" y="5063304"/>
                  <a:ext cx="231976" cy="2962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 53"/>
                <p:cNvCxnSpPr>
                  <a:stCxn id="24" idx="6"/>
                  <a:endCxn id="5" idx="3"/>
                </p:cNvCxnSpPr>
                <p:nvPr/>
              </p:nvCxnSpPr>
              <p:spPr>
                <a:xfrm flipV="1">
                  <a:off x="6132856" y="5269225"/>
                  <a:ext cx="788466" cy="16312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>
                  <a:stCxn id="20" idx="7"/>
                </p:cNvCxnSpPr>
                <p:nvPr/>
              </p:nvCxnSpPr>
              <p:spPr>
                <a:xfrm flipV="1">
                  <a:off x="6478758" y="4649336"/>
                  <a:ext cx="541363" cy="26835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 57"/>
                <p:cNvCxnSpPr>
                  <a:stCxn id="18" idx="7"/>
                  <a:endCxn id="26" idx="2"/>
                </p:cNvCxnSpPr>
                <p:nvPr/>
              </p:nvCxnSpPr>
              <p:spPr>
                <a:xfrm flipV="1">
                  <a:off x="7198356" y="4481021"/>
                  <a:ext cx="578270" cy="4153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接连接符 59"/>
                <p:cNvCxnSpPr>
                  <a:stCxn id="18" idx="6"/>
                  <a:endCxn id="7" idx="1"/>
                </p:cNvCxnSpPr>
                <p:nvPr/>
              </p:nvCxnSpPr>
              <p:spPr>
                <a:xfrm>
                  <a:off x="7228114" y="4595363"/>
                  <a:ext cx="514640" cy="24582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接连接符 61"/>
                <p:cNvCxnSpPr>
                  <a:stCxn id="7" idx="3"/>
                  <a:endCxn id="21" idx="7"/>
                </p:cNvCxnSpPr>
                <p:nvPr/>
              </p:nvCxnSpPr>
              <p:spPr>
                <a:xfrm flipH="1">
                  <a:off x="7549654" y="4986796"/>
                  <a:ext cx="193100" cy="34274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接连接符 63"/>
                <p:cNvCxnSpPr>
                  <a:stCxn id="7" idx="7"/>
                  <a:endCxn id="22" idx="2"/>
                </p:cNvCxnSpPr>
                <p:nvPr/>
              </p:nvCxnSpPr>
              <p:spPr>
                <a:xfrm flipV="1">
                  <a:off x="7886438" y="4738078"/>
                  <a:ext cx="531174" cy="10310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接连接符 65"/>
                <p:cNvCxnSpPr>
                  <a:endCxn id="27" idx="2"/>
                </p:cNvCxnSpPr>
                <p:nvPr/>
              </p:nvCxnSpPr>
              <p:spPr>
                <a:xfrm flipV="1">
                  <a:off x="8620812" y="4649337"/>
                  <a:ext cx="516398" cy="7581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接连接符 67"/>
                <p:cNvCxnSpPr>
                  <a:stCxn id="22" idx="5"/>
                  <a:endCxn id="25" idx="0"/>
                </p:cNvCxnSpPr>
                <p:nvPr/>
              </p:nvCxnSpPr>
              <p:spPr>
                <a:xfrm>
                  <a:off x="8591054" y="4810882"/>
                  <a:ext cx="167980" cy="27577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接连接符 69"/>
                <p:cNvCxnSpPr>
                  <a:stCxn id="7" idx="5"/>
                  <a:endCxn id="23" idx="1"/>
                </p:cNvCxnSpPr>
                <p:nvPr/>
              </p:nvCxnSpPr>
              <p:spPr>
                <a:xfrm>
                  <a:off x="7886438" y="4986796"/>
                  <a:ext cx="224148" cy="16682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2" name="圆角矩形 71"/>
              <p:cNvSpPr/>
              <p:nvPr/>
            </p:nvSpPr>
            <p:spPr>
              <a:xfrm>
                <a:off x="3481978" y="1689100"/>
                <a:ext cx="1420453" cy="8636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计算节点</a:t>
                </a:r>
                <a:r>
                  <a:rPr lang="en-US" altLang="zh-CN" dirty="0" smtClean="0"/>
                  <a:t>A</a:t>
                </a:r>
                <a:endParaRPr lang="zh-CN" altLang="en-US" dirty="0"/>
              </a:p>
            </p:txBody>
          </p:sp>
          <p:sp>
            <p:nvSpPr>
              <p:cNvPr id="73" name="圆角矩形 72"/>
              <p:cNvSpPr/>
              <p:nvPr/>
            </p:nvSpPr>
            <p:spPr>
              <a:xfrm>
                <a:off x="7440181" y="1689100"/>
                <a:ext cx="1420453" cy="8636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计算节点</a:t>
                </a:r>
                <a:r>
                  <a:rPr lang="en-US" altLang="zh-CN" dirty="0" smtClean="0"/>
                  <a:t>B</a:t>
                </a:r>
                <a:endParaRPr lang="zh-CN" altLang="en-US" dirty="0"/>
              </a:p>
            </p:txBody>
          </p:sp>
          <p:cxnSp>
            <p:nvCxnSpPr>
              <p:cNvPr id="78" name="曲线连接符 77"/>
              <p:cNvCxnSpPr>
                <a:stCxn id="72" idx="2"/>
              </p:cNvCxnSpPr>
              <p:nvPr/>
            </p:nvCxnSpPr>
            <p:spPr>
              <a:xfrm rot="16200000" flipH="1">
                <a:off x="4194040" y="2550864"/>
                <a:ext cx="1733781" cy="1737451"/>
              </a:xfrm>
              <a:prstGeom prst="curvedConnector2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1" name="曲线连接符 80"/>
              <p:cNvCxnSpPr>
                <a:stCxn id="73" idx="2"/>
              </p:cNvCxnSpPr>
              <p:nvPr/>
            </p:nvCxnSpPr>
            <p:spPr>
              <a:xfrm rot="5400000">
                <a:off x="6277560" y="2420696"/>
                <a:ext cx="1740845" cy="2004852"/>
              </a:xfrm>
              <a:prstGeom prst="curvedConnector2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3" name="曲线连接符 82"/>
              <p:cNvCxnSpPr>
                <a:stCxn id="19" idx="0"/>
                <a:endCxn id="72" idx="3"/>
              </p:cNvCxnSpPr>
              <p:nvPr/>
            </p:nvCxnSpPr>
            <p:spPr>
              <a:xfrm rot="16200000" flipV="1">
                <a:off x="4423638" y="2599693"/>
                <a:ext cx="2051472" cy="1093885"/>
              </a:xfrm>
              <a:prstGeom prst="curvedConnector2">
                <a:avLst/>
              </a:prstGeom>
              <a:ln>
                <a:headEnd type="triangle" w="med" len="med"/>
                <a:tailEnd type="none" w="med" len="med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5" name="曲线连接符 84"/>
              <p:cNvCxnSpPr>
                <a:stCxn id="19" idx="0"/>
                <a:endCxn id="73" idx="1"/>
              </p:cNvCxnSpPr>
              <p:nvPr/>
            </p:nvCxnSpPr>
            <p:spPr>
              <a:xfrm rot="5400000" flipH="1" flipV="1">
                <a:off x="5692512" y="2424704"/>
                <a:ext cx="2051472" cy="1443865"/>
              </a:xfrm>
              <a:prstGeom prst="curvedConnector2">
                <a:avLst/>
              </a:prstGeom>
              <a:ln>
                <a:headEnd type="triangle" w="med" len="med"/>
                <a:tailEnd type="none" w="med" len="med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文本框 86"/>
                <p:cNvSpPr txBox="1"/>
                <p:nvPr/>
              </p:nvSpPr>
              <p:spPr>
                <a:xfrm>
                  <a:off x="5957903" y="3884297"/>
                  <a:ext cx="8356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0" dirty="0" smtClean="0"/>
                    <a:t>&lt;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a14:m>
                  <a:r>
                    <a:rPr lang="en-US" altLang="zh-CN" dirty="0" smtClean="0"/>
                    <a:t>&gt;</a:t>
                  </a:r>
                  <a:endParaRPr lang="zh-CN" altLang="en-US" dirty="0"/>
                </a:p>
              </p:txBody>
            </p:sp>
          </mc:Choice>
          <mc:Fallback>
            <p:sp>
              <p:nvSpPr>
                <p:cNvPr id="87" name="文本框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7903" y="3884297"/>
                  <a:ext cx="835620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5839" t="-8197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1495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/>
          <p:cNvGrpSpPr/>
          <p:nvPr/>
        </p:nvGrpSpPr>
        <p:grpSpPr>
          <a:xfrm>
            <a:off x="1284418" y="1462484"/>
            <a:ext cx="9444536" cy="4520248"/>
            <a:chOff x="1284418" y="1462484"/>
            <a:chExt cx="9444536" cy="4520248"/>
          </a:xfrm>
        </p:grpSpPr>
        <p:sp>
          <p:nvSpPr>
            <p:cNvPr id="4" name="流程图: 接点 3"/>
            <p:cNvSpPr/>
            <p:nvPr/>
          </p:nvSpPr>
          <p:spPr>
            <a:xfrm>
              <a:off x="2667000" y="2652713"/>
              <a:ext cx="508000" cy="49371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5" name="流程图: 接点 4"/>
            <p:cNvSpPr/>
            <p:nvPr/>
          </p:nvSpPr>
          <p:spPr>
            <a:xfrm>
              <a:off x="3501583" y="1620838"/>
              <a:ext cx="508000" cy="49371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6" name="流程图: 接点 5"/>
            <p:cNvSpPr/>
            <p:nvPr/>
          </p:nvSpPr>
          <p:spPr>
            <a:xfrm>
              <a:off x="2133600" y="1462484"/>
              <a:ext cx="508000" cy="49371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7" name="流程图: 接点 6"/>
            <p:cNvSpPr/>
            <p:nvPr/>
          </p:nvSpPr>
          <p:spPr>
            <a:xfrm>
              <a:off x="1284418" y="2663826"/>
              <a:ext cx="508000" cy="49371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7</a:t>
              </a:r>
              <a:endParaRPr lang="zh-CN" altLang="en-US" dirty="0"/>
            </a:p>
          </p:txBody>
        </p:sp>
        <p:sp>
          <p:nvSpPr>
            <p:cNvPr id="8" name="下箭头 7"/>
            <p:cNvSpPr/>
            <p:nvPr/>
          </p:nvSpPr>
          <p:spPr>
            <a:xfrm rot="2170659">
              <a:off x="3225045" y="2012857"/>
              <a:ext cx="239193" cy="73327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下箭头 8"/>
            <p:cNvSpPr/>
            <p:nvPr/>
          </p:nvSpPr>
          <p:spPr>
            <a:xfrm rot="20561429">
              <a:off x="2449699" y="1994317"/>
              <a:ext cx="265883" cy="7024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下箭头 9"/>
            <p:cNvSpPr/>
            <p:nvPr/>
          </p:nvSpPr>
          <p:spPr>
            <a:xfrm rot="16200000">
              <a:off x="2091128" y="2512883"/>
              <a:ext cx="251761" cy="79559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流程图: 接点 10"/>
            <p:cNvSpPr/>
            <p:nvPr/>
          </p:nvSpPr>
          <p:spPr>
            <a:xfrm>
              <a:off x="2660170" y="3653257"/>
              <a:ext cx="508000" cy="49371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2" name="流程图: 接点 11"/>
            <p:cNvSpPr/>
            <p:nvPr/>
          </p:nvSpPr>
          <p:spPr>
            <a:xfrm>
              <a:off x="3429597" y="4799631"/>
              <a:ext cx="508000" cy="49371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13" name="流程图: 接点 12"/>
            <p:cNvSpPr/>
            <p:nvPr/>
          </p:nvSpPr>
          <p:spPr>
            <a:xfrm>
              <a:off x="1870118" y="4760413"/>
              <a:ext cx="508000" cy="49371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14" name="流程图: 接点 13"/>
            <p:cNvSpPr/>
            <p:nvPr/>
          </p:nvSpPr>
          <p:spPr>
            <a:xfrm>
              <a:off x="1287253" y="3689889"/>
              <a:ext cx="508000" cy="49371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5" name="下箭头 14"/>
            <p:cNvSpPr/>
            <p:nvPr/>
          </p:nvSpPr>
          <p:spPr>
            <a:xfrm rot="8895123">
              <a:off x="3188977" y="4070707"/>
              <a:ext cx="219813" cy="80518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下箭头 15"/>
            <p:cNvSpPr/>
            <p:nvPr/>
          </p:nvSpPr>
          <p:spPr>
            <a:xfrm rot="13067407">
              <a:off x="2407434" y="4056796"/>
              <a:ext cx="237788" cy="79379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下箭头 16"/>
            <p:cNvSpPr/>
            <p:nvPr/>
          </p:nvSpPr>
          <p:spPr>
            <a:xfrm rot="16200000">
              <a:off x="2122130" y="3534444"/>
              <a:ext cx="219085" cy="79559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下箭头 31"/>
            <p:cNvSpPr/>
            <p:nvPr/>
          </p:nvSpPr>
          <p:spPr>
            <a:xfrm>
              <a:off x="5106670" y="2077407"/>
              <a:ext cx="335280" cy="6686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下箭头 32"/>
            <p:cNvSpPr/>
            <p:nvPr/>
          </p:nvSpPr>
          <p:spPr>
            <a:xfrm>
              <a:off x="5883910" y="2056359"/>
              <a:ext cx="335280" cy="6686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下箭头 33"/>
            <p:cNvSpPr/>
            <p:nvPr/>
          </p:nvSpPr>
          <p:spPr>
            <a:xfrm>
              <a:off x="6661150" y="2060738"/>
              <a:ext cx="335280" cy="6686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下箭头 34"/>
            <p:cNvSpPr/>
            <p:nvPr/>
          </p:nvSpPr>
          <p:spPr>
            <a:xfrm rot="10800000">
              <a:off x="5106670" y="3652481"/>
              <a:ext cx="313967" cy="80121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下箭头 35"/>
            <p:cNvSpPr/>
            <p:nvPr/>
          </p:nvSpPr>
          <p:spPr>
            <a:xfrm rot="10800000">
              <a:off x="5894566" y="3672090"/>
              <a:ext cx="313967" cy="80121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下箭头 36"/>
            <p:cNvSpPr/>
            <p:nvPr/>
          </p:nvSpPr>
          <p:spPr>
            <a:xfrm rot="10800000">
              <a:off x="6671806" y="3652481"/>
              <a:ext cx="313967" cy="80121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流程图: 接点 37"/>
            <p:cNvSpPr/>
            <p:nvPr/>
          </p:nvSpPr>
          <p:spPr>
            <a:xfrm>
              <a:off x="5797550" y="2899569"/>
              <a:ext cx="508000" cy="493713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cxnSp>
          <p:nvCxnSpPr>
            <p:cNvPr id="40" name="直接连接符 39"/>
            <p:cNvCxnSpPr/>
            <p:nvPr/>
          </p:nvCxnSpPr>
          <p:spPr>
            <a:xfrm>
              <a:off x="5106669" y="2746036"/>
              <a:ext cx="188976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V="1">
              <a:off x="5106669" y="3648102"/>
              <a:ext cx="2037081" cy="43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38" idx="4"/>
            </p:cNvCxnSpPr>
            <p:nvPr/>
          </p:nvCxnSpPr>
          <p:spPr>
            <a:xfrm>
              <a:off x="6051550" y="3393282"/>
              <a:ext cx="0" cy="254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33" idx="2"/>
              <a:endCxn id="38" idx="0"/>
            </p:cNvCxnSpPr>
            <p:nvPr/>
          </p:nvCxnSpPr>
          <p:spPr>
            <a:xfrm>
              <a:off x="6051550" y="2724988"/>
              <a:ext cx="0" cy="1745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流程图: 接点 47"/>
            <p:cNvSpPr/>
            <p:nvPr/>
          </p:nvSpPr>
          <p:spPr>
            <a:xfrm>
              <a:off x="9312212" y="2652713"/>
              <a:ext cx="508000" cy="49371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49" name="流程图: 接点 48"/>
            <p:cNvSpPr/>
            <p:nvPr/>
          </p:nvSpPr>
          <p:spPr>
            <a:xfrm>
              <a:off x="10146795" y="1620838"/>
              <a:ext cx="508000" cy="49371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50" name="流程图: 接点 49"/>
            <p:cNvSpPr/>
            <p:nvPr/>
          </p:nvSpPr>
          <p:spPr>
            <a:xfrm>
              <a:off x="8778812" y="1462484"/>
              <a:ext cx="508000" cy="49371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51" name="流程图: 接点 50"/>
            <p:cNvSpPr/>
            <p:nvPr/>
          </p:nvSpPr>
          <p:spPr>
            <a:xfrm>
              <a:off x="7929630" y="2663826"/>
              <a:ext cx="508000" cy="49371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7</a:t>
              </a:r>
              <a:endParaRPr lang="zh-CN" altLang="en-US" dirty="0"/>
            </a:p>
          </p:txBody>
        </p:sp>
        <p:sp>
          <p:nvSpPr>
            <p:cNvPr id="52" name="下箭头 51"/>
            <p:cNvSpPr/>
            <p:nvPr/>
          </p:nvSpPr>
          <p:spPr>
            <a:xfrm rot="13150613">
              <a:off x="9870257" y="2012857"/>
              <a:ext cx="239193" cy="73327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下箭头 52"/>
            <p:cNvSpPr/>
            <p:nvPr/>
          </p:nvSpPr>
          <p:spPr>
            <a:xfrm rot="9501256">
              <a:off x="9155326" y="1990681"/>
              <a:ext cx="238767" cy="68131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下箭头 53"/>
            <p:cNvSpPr/>
            <p:nvPr/>
          </p:nvSpPr>
          <p:spPr>
            <a:xfrm rot="5400000">
              <a:off x="8743671" y="2520214"/>
              <a:ext cx="251761" cy="78093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流程图: 接点 54"/>
            <p:cNvSpPr/>
            <p:nvPr/>
          </p:nvSpPr>
          <p:spPr>
            <a:xfrm>
              <a:off x="9305382" y="3653257"/>
              <a:ext cx="508000" cy="49371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56" name="流程图: 接点 55"/>
            <p:cNvSpPr/>
            <p:nvPr/>
          </p:nvSpPr>
          <p:spPr>
            <a:xfrm>
              <a:off x="10074809" y="4799631"/>
              <a:ext cx="508000" cy="49371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57" name="流程图: 接点 56"/>
            <p:cNvSpPr/>
            <p:nvPr/>
          </p:nvSpPr>
          <p:spPr>
            <a:xfrm>
              <a:off x="8515330" y="4760413"/>
              <a:ext cx="508000" cy="49371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58" name="流程图: 接点 57"/>
            <p:cNvSpPr/>
            <p:nvPr/>
          </p:nvSpPr>
          <p:spPr>
            <a:xfrm>
              <a:off x="7932465" y="3689889"/>
              <a:ext cx="508000" cy="49371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59" name="下箭头 58"/>
            <p:cNvSpPr/>
            <p:nvPr/>
          </p:nvSpPr>
          <p:spPr>
            <a:xfrm rot="19536498">
              <a:off x="9834189" y="4070707"/>
              <a:ext cx="219813" cy="80518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下箭头 59"/>
            <p:cNvSpPr/>
            <p:nvPr/>
          </p:nvSpPr>
          <p:spPr>
            <a:xfrm rot="2224102">
              <a:off x="9052646" y="4056796"/>
              <a:ext cx="237788" cy="79379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下箭头 60"/>
            <p:cNvSpPr/>
            <p:nvPr/>
          </p:nvSpPr>
          <p:spPr>
            <a:xfrm rot="5400000">
              <a:off x="8767342" y="3534444"/>
              <a:ext cx="219085" cy="79559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870118" y="5613400"/>
              <a:ext cx="1161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(1) Gather</a:t>
              </a:r>
              <a:endParaRPr lang="zh-CN" altLang="en-US" dirty="0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5489605" y="5613400"/>
              <a:ext cx="1161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(2) Apply</a:t>
              </a:r>
              <a:endParaRPr lang="zh-CN" altLang="en-US" dirty="0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8913245" y="5599043"/>
              <a:ext cx="1161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(3) Scatter</a:t>
              </a:r>
              <a:endParaRPr lang="zh-CN" altLang="en-US" dirty="0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3298883" y="2692013"/>
              <a:ext cx="750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镜像节点</a:t>
              </a:r>
              <a:endParaRPr lang="zh-CN" altLang="en-US" dirty="0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3313137" y="3618702"/>
              <a:ext cx="750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镜像节点</a:t>
              </a:r>
              <a:endParaRPr lang="zh-CN" altLang="en-US" dirty="0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6450948" y="2961133"/>
              <a:ext cx="1012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主</a:t>
              </a:r>
              <a:r>
                <a:rPr lang="zh-CN" altLang="en-US" dirty="0" smtClean="0"/>
                <a:t>节点</a:t>
              </a:r>
              <a:endParaRPr lang="zh-CN" altLang="en-US" dirty="0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9978254" y="2604748"/>
              <a:ext cx="750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镜像节点</a:t>
              </a:r>
              <a:endParaRPr lang="zh-CN" altLang="en-US" dirty="0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9978254" y="3510205"/>
              <a:ext cx="750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镜像节点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7524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联系 3"/>
          <p:cNvSpPr/>
          <p:nvPr/>
        </p:nvSpPr>
        <p:spPr>
          <a:xfrm>
            <a:off x="2858982" y="1550166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" name="流程图: 联系 4"/>
          <p:cNvSpPr/>
          <p:nvPr/>
        </p:nvSpPr>
        <p:spPr>
          <a:xfrm>
            <a:off x="3630652" y="2328530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0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6" name="流程图: 联系 5"/>
          <p:cNvSpPr/>
          <p:nvPr/>
        </p:nvSpPr>
        <p:spPr>
          <a:xfrm>
            <a:off x="2858982" y="3081279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5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7" name="流程图: 联系 6"/>
          <p:cNvSpPr/>
          <p:nvPr/>
        </p:nvSpPr>
        <p:spPr>
          <a:xfrm>
            <a:off x="3831875" y="3464881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3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8" name="流程图: 联系 7"/>
          <p:cNvSpPr/>
          <p:nvPr/>
        </p:nvSpPr>
        <p:spPr>
          <a:xfrm>
            <a:off x="4781284" y="2324047"/>
            <a:ext cx="569148" cy="567385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9" name="流程图: 联系 8"/>
          <p:cNvSpPr/>
          <p:nvPr/>
        </p:nvSpPr>
        <p:spPr>
          <a:xfrm>
            <a:off x="4199800" y="1492250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2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10" name="流程图: 联系 9"/>
          <p:cNvSpPr/>
          <p:nvPr/>
        </p:nvSpPr>
        <p:spPr>
          <a:xfrm>
            <a:off x="5668902" y="3445601"/>
            <a:ext cx="569148" cy="567385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11" name="流程图: 联系 10"/>
          <p:cNvSpPr/>
          <p:nvPr/>
        </p:nvSpPr>
        <p:spPr>
          <a:xfrm>
            <a:off x="5965813" y="2451875"/>
            <a:ext cx="569148" cy="567385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12" name="直接连接符 11"/>
          <p:cNvCxnSpPr>
            <a:stCxn id="9" idx="2"/>
            <a:endCxn id="4" idx="6"/>
          </p:cNvCxnSpPr>
          <p:nvPr/>
        </p:nvCxnSpPr>
        <p:spPr>
          <a:xfrm flipH="1">
            <a:off x="3428130" y="1775943"/>
            <a:ext cx="771670" cy="5791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直接连接符 12"/>
          <p:cNvCxnSpPr>
            <a:stCxn id="6" idx="5"/>
            <a:endCxn id="7" idx="2"/>
          </p:cNvCxnSpPr>
          <p:nvPr/>
        </p:nvCxnSpPr>
        <p:spPr>
          <a:xfrm>
            <a:off x="3344780" y="3565572"/>
            <a:ext cx="487095" cy="18300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直接连接符 13"/>
          <p:cNvCxnSpPr>
            <a:stCxn id="5" idx="7"/>
            <a:endCxn id="9" idx="3"/>
          </p:cNvCxnSpPr>
          <p:nvPr/>
        </p:nvCxnSpPr>
        <p:spPr>
          <a:xfrm flipV="1">
            <a:off x="4116449" y="1976543"/>
            <a:ext cx="166701" cy="43507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直接连接符 14"/>
          <p:cNvCxnSpPr>
            <a:stCxn id="8" idx="6"/>
            <a:endCxn id="11" idx="2"/>
          </p:cNvCxnSpPr>
          <p:nvPr/>
        </p:nvCxnSpPr>
        <p:spPr>
          <a:xfrm>
            <a:off x="5350432" y="2607740"/>
            <a:ext cx="615380" cy="12782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直接连接符 15"/>
          <p:cNvCxnSpPr>
            <a:stCxn id="8" idx="5"/>
            <a:endCxn id="10" idx="1"/>
          </p:cNvCxnSpPr>
          <p:nvPr/>
        </p:nvCxnSpPr>
        <p:spPr>
          <a:xfrm>
            <a:off x="5267082" y="2808340"/>
            <a:ext cx="485170" cy="72035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直接连接符 16"/>
          <p:cNvCxnSpPr>
            <a:stCxn id="11" idx="3"/>
            <a:endCxn id="7" idx="6"/>
          </p:cNvCxnSpPr>
          <p:nvPr/>
        </p:nvCxnSpPr>
        <p:spPr>
          <a:xfrm flipH="1">
            <a:off x="4401023" y="2936168"/>
            <a:ext cx="1648140" cy="81240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4205812" y="2633084"/>
            <a:ext cx="581485" cy="448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流程图: 联系 18"/>
          <p:cNvSpPr/>
          <p:nvPr/>
        </p:nvSpPr>
        <p:spPr>
          <a:xfrm>
            <a:off x="10085159" y="3743238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流程图: 联系 19"/>
              <p:cNvSpPr/>
              <p:nvPr/>
            </p:nvSpPr>
            <p:spPr>
              <a:xfrm>
                <a:off x="7138316" y="1692850"/>
                <a:ext cx="569148" cy="567385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20" name="流程图: 联系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8316" y="1692850"/>
                <a:ext cx="569148" cy="567385"/>
              </a:xfrm>
              <a:prstGeom prst="flowChartConnector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连接符 20"/>
          <p:cNvCxnSpPr>
            <a:stCxn id="9" idx="5"/>
            <a:endCxn id="8" idx="0"/>
          </p:cNvCxnSpPr>
          <p:nvPr/>
        </p:nvCxnSpPr>
        <p:spPr>
          <a:xfrm>
            <a:off x="4685598" y="1976543"/>
            <a:ext cx="380261" cy="34750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直接连接符 21"/>
          <p:cNvCxnSpPr>
            <a:stCxn id="5" idx="4"/>
            <a:endCxn id="7" idx="0"/>
          </p:cNvCxnSpPr>
          <p:nvPr/>
        </p:nvCxnSpPr>
        <p:spPr>
          <a:xfrm>
            <a:off x="3915226" y="2895915"/>
            <a:ext cx="201224" cy="56896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直接连接符 22"/>
          <p:cNvCxnSpPr>
            <a:stCxn id="7" idx="7"/>
            <a:endCxn id="8" idx="4"/>
          </p:cNvCxnSpPr>
          <p:nvPr/>
        </p:nvCxnSpPr>
        <p:spPr>
          <a:xfrm flipV="1">
            <a:off x="4317673" y="2891432"/>
            <a:ext cx="748185" cy="65654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4" name="流程图: 联系 23"/>
          <p:cNvSpPr/>
          <p:nvPr/>
        </p:nvSpPr>
        <p:spPr>
          <a:xfrm>
            <a:off x="6936781" y="2897496"/>
            <a:ext cx="569148" cy="567385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>
              <a:solidFill>
                <a:schemeClr val="l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流程图: 联系 24"/>
              <p:cNvSpPr/>
              <p:nvPr/>
            </p:nvSpPr>
            <p:spPr>
              <a:xfrm>
                <a:off x="7908688" y="3591865"/>
                <a:ext cx="569148" cy="567385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25" name="流程图: 联系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8688" y="3591865"/>
                <a:ext cx="569148" cy="567385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流程图: 联系 25"/>
              <p:cNvSpPr/>
              <p:nvPr/>
            </p:nvSpPr>
            <p:spPr>
              <a:xfrm>
                <a:off x="8308152" y="2410735"/>
                <a:ext cx="569148" cy="567385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26" name="流程图: 联系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8152" y="2410735"/>
                <a:ext cx="569148" cy="567385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接连接符 26"/>
          <p:cNvCxnSpPr>
            <a:stCxn id="11" idx="5"/>
            <a:endCxn id="24" idx="2"/>
          </p:cNvCxnSpPr>
          <p:nvPr/>
        </p:nvCxnSpPr>
        <p:spPr>
          <a:xfrm>
            <a:off x="6451610" y="2936168"/>
            <a:ext cx="485170" cy="24502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直接连接符 27"/>
          <p:cNvCxnSpPr>
            <a:stCxn id="20" idx="5"/>
            <a:endCxn id="26" idx="1"/>
          </p:cNvCxnSpPr>
          <p:nvPr/>
        </p:nvCxnSpPr>
        <p:spPr>
          <a:xfrm>
            <a:off x="7624114" y="2177143"/>
            <a:ext cx="767388" cy="3166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直接连接符 28"/>
          <p:cNvCxnSpPr>
            <a:stCxn id="26" idx="4"/>
            <a:endCxn id="25" idx="7"/>
          </p:cNvCxnSpPr>
          <p:nvPr/>
        </p:nvCxnSpPr>
        <p:spPr>
          <a:xfrm flipH="1">
            <a:off x="8394486" y="2978120"/>
            <a:ext cx="198240" cy="69683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直接连接符 29"/>
          <p:cNvCxnSpPr>
            <a:stCxn id="20" idx="4"/>
            <a:endCxn id="25" idx="1"/>
          </p:cNvCxnSpPr>
          <p:nvPr/>
        </p:nvCxnSpPr>
        <p:spPr>
          <a:xfrm>
            <a:off x="7422890" y="2260235"/>
            <a:ext cx="569148" cy="141472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流程图: 联系 30"/>
          <p:cNvSpPr/>
          <p:nvPr/>
        </p:nvSpPr>
        <p:spPr>
          <a:xfrm>
            <a:off x="10075873" y="1407428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2" name="流程图: 联系 31"/>
          <p:cNvSpPr/>
          <p:nvPr/>
        </p:nvSpPr>
        <p:spPr>
          <a:xfrm>
            <a:off x="10062908" y="2210134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3" name="流程图: 联系 32"/>
          <p:cNvSpPr/>
          <p:nvPr/>
        </p:nvSpPr>
        <p:spPr>
          <a:xfrm>
            <a:off x="10058757" y="2996800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3998576" y="1923052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3672327" y="1510936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4768947" y="1866297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3464781" y="3380208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5492719" y="2297442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3960476" y="2977267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4470683" y="2936168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5249961" y="2765801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4934195" y="3133935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6560970" y="2792868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7902479" y="2009416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7648941" y="2752164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8440090" y="3058678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4350190" y="2324047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563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1" grpId="0" animBg="1"/>
      <p:bldP spid="32" grpId="0" animBg="1"/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 descr="C:\Users\SkyDream\Desktop\毕业设计\GraduationThesis\post-graduate paper\图片\tc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507" y="5337977"/>
            <a:ext cx="2947670" cy="14147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6" name="组合 95"/>
          <p:cNvGrpSpPr/>
          <p:nvPr/>
        </p:nvGrpSpPr>
        <p:grpSpPr>
          <a:xfrm>
            <a:off x="903573" y="1621727"/>
            <a:ext cx="7826151" cy="3523436"/>
            <a:chOff x="903573" y="1621727"/>
            <a:chExt cx="7826151" cy="3523436"/>
          </a:xfrm>
        </p:grpSpPr>
        <p:grpSp>
          <p:nvGrpSpPr>
            <p:cNvPr id="2" name="组合 1"/>
            <p:cNvGrpSpPr/>
            <p:nvPr/>
          </p:nvGrpSpPr>
          <p:grpSpPr>
            <a:xfrm>
              <a:off x="903573" y="1645919"/>
              <a:ext cx="3391563" cy="2302183"/>
              <a:chOff x="2858982" y="1492250"/>
              <a:chExt cx="3675979" cy="2540016"/>
            </a:xfrm>
          </p:grpSpPr>
          <p:sp>
            <p:nvSpPr>
              <p:cNvPr id="4" name="流程图: 联系 3"/>
              <p:cNvSpPr/>
              <p:nvPr/>
            </p:nvSpPr>
            <p:spPr>
              <a:xfrm>
                <a:off x="2858982" y="1550166"/>
                <a:ext cx="569148" cy="567385"/>
              </a:xfrm>
              <a:prstGeom prst="flowChartConnector">
                <a:avLst/>
              </a:prstGeom>
              <a:solidFill>
                <a:srgbClr val="5B9BD5"/>
              </a:solidFill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6" name="流程图: 联系 5"/>
              <p:cNvSpPr/>
              <p:nvPr/>
            </p:nvSpPr>
            <p:spPr>
              <a:xfrm>
                <a:off x="2858982" y="3081279"/>
                <a:ext cx="569148" cy="567385"/>
              </a:xfrm>
              <a:prstGeom prst="flowChartConnector">
                <a:avLst/>
              </a:prstGeom>
              <a:solidFill>
                <a:srgbClr val="5B9BD5"/>
              </a:solidFill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5" name="流程图: 联系 4"/>
              <p:cNvSpPr/>
              <p:nvPr/>
            </p:nvSpPr>
            <p:spPr>
              <a:xfrm>
                <a:off x="3630652" y="2328530"/>
                <a:ext cx="569148" cy="567385"/>
              </a:xfrm>
              <a:prstGeom prst="flowChartConnector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n w="0"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7" name="流程图: 联系 6"/>
              <p:cNvSpPr/>
              <p:nvPr/>
            </p:nvSpPr>
            <p:spPr>
              <a:xfrm>
                <a:off x="3831875" y="3464881"/>
                <a:ext cx="569148" cy="567385"/>
              </a:xfrm>
              <a:prstGeom prst="flowChartConnector">
                <a:avLst/>
              </a:prstGeom>
              <a:solidFill>
                <a:srgbClr val="5B9BD5"/>
              </a:solidFill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8" name="流程图: 联系 7"/>
              <p:cNvSpPr/>
              <p:nvPr/>
            </p:nvSpPr>
            <p:spPr>
              <a:xfrm>
                <a:off x="4781284" y="2324047"/>
                <a:ext cx="569148" cy="567385"/>
              </a:xfrm>
              <a:prstGeom prst="flowChartConnector">
                <a:avLst/>
              </a:prstGeom>
              <a:solidFill>
                <a:srgbClr val="5B9BD5"/>
              </a:solidFill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9" name="流程图: 联系 8"/>
              <p:cNvSpPr/>
              <p:nvPr/>
            </p:nvSpPr>
            <p:spPr>
              <a:xfrm>
                <a:off x="4199800" y="1492250"/>
                <a:ext cx="569148" cy="567385"/>
              </a:xfrm>
              <a:prstGeom prst="flowChartConnector">
                <a:avLst/>
              </a:prstGeom>
              <a:solidFill>
                <a:srgbClr val="5B9BD5"/>
              </a:solidFill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0" name="流程图: 联系 9"/>
              <p:cNvSpPr/>
              <p:nvPr/>
            </p:nvSpPr>
            <p:spPr>
              <a:xfrm>
                <a:off x="5668902" y="3445601"/>
                <a:ext cx="569148" cy="567385"/>
              </a:xfrm>
              <a:prstGeom prst="flowChartConnector">
                <a:avLst/>
              </a:prstGeom>
              <a:solidFill>
                <a:srgbClr val="5B9BD5"/>
              </a:solidFill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" name="流程图: 联系 10"/>
              <p:cNvSpPr/>
              <p:nvPr/>
            </p:nvSpPr>
            <p:spPr>
              <a:xfrm>
                <a:off x="5965813" y="2451875"/>
                <a:ext cx="569148" cy="567385"/>
              </a:xfrm>
              <a:prstGeom prst="flowChartConnector">
                <a:avLst/>
              </a:prstGeom>
              <a:solidFill>
                <a:srgbClr val="5B9BD5"/>
              </a:solidFill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12" name="直接连接符 11"/>
              <p:cNvCxnSpPr>
                <a:stCxn id="9" idx="2"/>
                <a:endCxn id="4" idx="6"/>
              </p:cNvCxnSpPr>
              <p:nvPr/>
            </p:nvCxnSpPr>
            <p:spPr>
              <a:xfrm flipH="1">
                <a:off x="3428130" y="1775943"/>
                <a:ext cx="771670" cy="57916"/>
              </a:xfrm>
              <a:prstGeom prst="line">
                <a:avLst/>
              </a:prstGeom>
              <a:ln>
                <a:headEnd type="none"/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3" name="直接连接符 12"/>
              <p:cNvCxnSpPr>
                <a:stCxn id="6" idx="5"/>
                <a:endCxn id="7" idx="2"/>
              </p:cNvCxnSpPr>
              <p:nvPr/>
            </p:nvCxnSpPr>
            <p:spPr>
              <a:xfrm>
                <a:off x="3344780" y="3565572"/>
                <a:ext cx="487095" cy="183002"/>
              </a:xfrm>
              <a:prstGeom prst="line">
                <a:avLst/>
              </a:prstGeom>
              <a:ln>
                <a:head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4" name="直接连接符 13"/>
              <p:cNvCxnSpPr>
                <a:stCxn id="5" idx="7"/>
                <a:endCxn id="9" idx="3"/>
              </p:cNvCxnSpPr>
              <p:nvPr/>
            </p:nvCxnSpPr>
            <p:spPr>
              <a:xfrm flipV="1">
                <a:off x="4116449" y="1976543"/>
                <a:ext cx="166701" cy="435079"/>
              </a:xfrm>
              <a:prstGeom prst="line">
                <a:avLst/>
              </a:prstGeom>
              <a:ln>
                <a:headEnd type="none"/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5" name="直接连接符 14"/>
              <p:cNvCxnSpPr>
                <a:stCxn id="8" idx="6"/>
                <a:endCxn id="11" idx="2"/>
              </p:cNvCxnSpPr>
              <p:nvPr/>
            </p:nvCxnSpPr>
            <p:spPr>
              <a:xfrm>
                <a:off x="5350432" y="2607740"/>
                <a:ext cx="615380" cy="127828"/>
              </a:xfrm>
              <a:prstGeom prst="line">
                <a:avLst/>
              </a:prstGeom>
              <a:ln>
                <a:head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6" name="直接连接符 15"/>
              <p:cNvCxnSpPr>
                <a:stCxn id="8" idx="5"/>
                <a:endCxn id="10" idx="1"/>
              </p:cNvCxnSpPr>
              <p:nvPr/>
            </p:nvCxnSpPr>
            <p:spPr>
              <a:xfrm>
                <a:off x="5267082" y="2808340"/>
                <a:ext cx="485170" cy="720353"/>
              </a:xfrm>
              <a:prstGeom prst="line">
                <a:avLst/>
              </a:prstGeom>
              <a:ln>
                <a:headEnd type="none"/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" name="直接连接符 16"/>
              <p:cNvCxnSpPr>
                <a:stCxn id="11" idx="3"/>
                <a:endCxn id="7" idx="6"/>
              </p:cNvCxnSpPr>
              <p:nvPr/>
            </p:nvCxnSpPr>
            <p:spPr>
              <a:xfrm flipH="1">
                <a:off x="4401023" y="2936168"/>
                <a:ext cx="1648140" cy="812406"/>
              </a:xfrm>
              <a:prstGeom prst="line">
                <a:avLst/>
              </a:prstGeom>
              <a:ln>
                <a:head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1" name="直接连接符 20"/>
              <p:cNvCxnSpPr>
                <a:stCxn id="9" idx="5"/>
                <a:endCxn id="8" idx="0"/>
              </p:cNvCxnSpPr>
              <p:nvPr/>
            </p:nvCxnSpPr>
            <p:spPr>
              <a:xfrm>
                <a:off x="4685598" y="1976543"/>
                <a:ext cx="380261" cy="347504"/>
              </a:xfrm>
              <a:prstGeom prst="line">
                <a:avLst/>
              </a:prstGeom>
              <a:ln>
                <a:headEnd type="none"/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2" name="直接连接符 21"/>
              <p:cNvCxnSpPr>
                <a:stCxn id="5" idx="4"/>
                <a:endCxn id="7" idx="0"/>
              </p:cNvCxnSpPr>
              <p:nvPr/>
            </p:nvCxnSpPr>
            <p:spPr>
              <a:xfrm>
                <a:off x="3915226" y="2895915"/>
                <a:ext cx="201224" cy="568966"/>
              </a:xfrm>
              <a:prstGeom prst="line">
                <a:avLst/>
              </a:prstGeom>
              <a:ln>
                <a:headEnd type="none"/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3" name="直接连接符 22"/>
              <p:cNvCxnSpPr>
                <a:stCxn id="7" idx="7"/>
                <a:endCxn id="8" idx="4"/>
              </p:cNvCxnSpPr>
              <p:nvPr/>
            </p:nvCxnSpPr>
            <p:spPr>
              <a:xfrm flipV="1">
                <a:off x="4317673" y="2891432"/>
                <a:ext cx="748185" cy="656542"/>
              </a:xfrm>
              <a:prstGeom prst="line">
                <a:avLst/>
              </a:prstGeom>
              <a:ln>
                <a:head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51" name="流程图: 联系 3"/>
            <p:cNvSpPr/>
            <p:nvPr/>
          </p:nvSpPr>
          <p:spPr>
            <a:xfrm>
              <a:off x="5338161" y="1674220"/>
              <a:ext cx="525112" cy="514258"/>
            </a:xfrm>
            <a:prstGeom prst="flowChartConnector">
              <a:avLst/>
            </a:prstGeom>
            <a:solidFill>
              <a:srgbClr val="5B9BD5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52" name="流程图: 联系 5"/>
            <p:cNvSpPr/>
            <p:nvPr/>
          </p:nvSpPr>
          <p:spPr>
            <a:xfrm>
              <a:off x="5338161" y="3061968"/>
              <a:ext cx="525112" cy="514258"/>
            </a:xfrm>
            <a:prstGeom prst="flowChartConnector">
              <a:avLst/>
            </a:prstGeom>
            <a:solidFill>
              <a:srgbClr val="5B9BD5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53" name="流程图: 联系 4"/>
            <p:cNvSpPr/>
            <p:nvPr/>
          </p:nvSpPr>
          <p:spPr>
            <a:xfrm>
              <a:off x="6050126" y="2379702"/>
              <a:ext cx="525112" cy="514258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0"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4" name="流程图: 联系 6"/>
            <p:cNvSpPr/>
            <p:nvPr/>
          </p:nvSpPr>
          <p:spPr>
            <a:xfrm>
              <a:off x="6235780" y="3409652"/>
              <a:ext cx="525112" cy="514258"/>
            </a:xfrm>
            <a:prstGeom prst="flowChartConnector">
              <a:avLst/>
            </a:prstGeom>
            <a:solidFill>
              <a:srgbClr val="5B9BD5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55" name="流程图: 联系 7"/>
            <p:cNvSpPr/>
            <p:nvPr/>
          </p:nvSpPr>
          <p:spPr>
            <a:xfrm>
              <a:off x="7111732" y="2375639"/>
              <a:ext cx="525112" cy="514258"/>
            </a:xfrm>
            <a:prstGeom prst="flowChartConnector">
              <a:avLst/>
            </a:prstGeom>
            <a:solidFill>
              <a:srgbClr val="5B9BD5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56" name="流程图: 联系 8"/>
            <p:cNvSpPr/>
            <p:nvPr/>
          </p:nvSpPr>
          <p:spPr>
            <a:xfrm>
              <a:off x="6575238" y="1621727"/>
              <a:ext cx="525112" cy="514258"/>
            </a:xfrm>
            <a:prstGeom prst="flowChartConnector">
              <a:avLst/>
            </a:prstGeom>
            <a:solidFill>
              <a:srgbClr val="5B9BD5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57" name="流程图: 联系 9"/>
            <p:cNvSpPr/>
            <p:nvPr/>
          </p:nvSpPr>
          <p:spPr>
            <a:xfrm>
              <a:off x="7930673" y="3392177"/>
              <a:ext cx="525112" cy="514258"/>
            </a:xfrm>
            <a:prstGeom prst="flowChartConnector">
              <a:avLst/>
            </a:prstGeom>
            <a:solidFill>
              <a:srgbClr val="5B9BD5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流程图: 联系 10"/>
            <p:cNvSpPr/>
            <p:nvPr/>
          </p:nvSpPr>
          <p:spPr>
            <a:xfrm>
              <a:off x="8204612" y="2491498"/>
              <a:ext cx="525112" cy="514258"/>
            </a:xfrm>
            <a:prstGeom prst="flowChartConnector">
              <a:avLst/>
            </a:prstGeom>
            <a:solidFill>
              <a:srgbClr val="5B9BD5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59" name="直接连接符 58"/>
            <p:cNvCxnSpPr>
              <a:stCxn id="56" idx="2"/>
              <a:endCxn id="51" idx="6"/>
            </p:cNvCxnSpPr>
            <p:nvPr/>
          </p:nvCxnSpPr>
          <p:spPr>
            <a:xfrm flipH="1">
              <a:off x="5863273" y="1878857"/>
              <a:ext cx="711965" cy="52493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0" name="直接连接符 59"/>
            <p:cNvCxnSpPr>
              <a:stCxn id="52" idx="5"/>
              <a:endCxn id="54" idx="2"/>
            </p:cNvCxnSpPr>
            <p:nvPr/>
          </p:nvCxnSpPr>
          <p:spPr>
            <a:xfrm>
              <a:off x="5786372" y="3500915"/>
              <a:ext cx="449408" cy="165867"/>
            </a:xfrm>
            <a:prstGeom prst="line">
              <a:avLst/>
            </a:prstGeom>
            <a:ln>
              <a:head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1" name="直接连接符 60"/>
            <p:cNvCxnSpPr>
              <a:stCxn id="53" idx="7"/>
              <a:endCxn id="56" idx="3"/>
            </p:cNvCxnSpPr>
            <p:nvPr/>
          </p:nvCxnSpPr>
          <p:spPr>
            <a:xfrm flipV="1">
              <a:off x="6498336" y="2060673"/>
              <a:ext cx="153803" cy="394341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2" name="直接连接符 61"/>
            <p:cNvCxnSpPr>
              <a:stCxn id="55" idx="6"/>
              <a:endCxn id="58" idx="2"/>
            </p:cNvCxnSpPr>
            <p:nvPr/>
          </p:nvCxnSpPr>
          <p:spPr>
            <a:xfrm>
              <a:off x="7636844" y="2632769"/>
              <a:ext cx="567767" cy="115859"/>
            </a:xfrm>
            <a:prstGeom prst="line">
              <a:avLst/>
            </a:prstGeom>
            <a:ln>
              <a:head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3" name="直接连接符 62"/>
            <p:cNvCxnSpPr>
              <a:stCxn id="55" idx="5"/>
              <a:endCxn id="57" idx="1"/>
            </p:cNvCxnSpPr>
            <p:nvPr/>
          </p:nvCxnSpPr>
          <p:spPr>
            <a:xfrm>
              <a:off x="7559943" y="2814586"/>
              <a:ext cx="447632" cy="652903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4" name="直接连接符 63"/>
            <p:cNvCxnSpPr>
              <a:stCxn id="58" idx="3"/>
              <a:endCxn id="89" idx="7"/>
            </p:cNvCxnSpPr>
            <p:nvPr/>
          </p:nvCxnSpPr>
          <p:spPr>
            <a:xfrm flipH="1">
              <a:off x="6682214" y="2930445"/>
              <a:ext cx="1599299" cy="545198"/>
            </a:xfrm>
            <a:prstGeom prst="line">
              <a:avLst/>
            </a:prstGeom>
            <a:ln>
              <a:head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5" name="直接连接符 64"/>
            <p:cNvCxnSpPr>
              <a:stCxn id="56" idx="5"/>
              <a:endCxn id="55" idx="0"/>
            </p:cNvCxnSpPr>
            <p:nvPr/>
          </p:nvCxnSpPr>
          <p:spPr>
            <a:xfrm>
              <a:off x="7023449" y="2060673"/>
              <a:ext cx="350840" cy="314966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6" name="直接连接符 65"/>
            <p:cNvCxnSpPr>
              <a:stCxn id="53" idx="4"/>
              <a:endCxn id="54" idx="0"/>
            </p:cNvCxnSpPr>
            <p:nvPr/>
          </p:nvCxnSpPr>
          <p:spPr>
            <a:xfrm>
              <a:off x="6312682" y="2893961"/>
              <a:ext cx="185655" cy="515691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7" name="直接连接符 66"/>
            <p:cNvCxnSpPr>
              <a:stCxn id="54" idx="7"/>
              <a:endCxn id="55" idx="4"/>
            </p:cNvCxnSpPr>
            <p:nvPr/>
          </p:nvCxnSpPr>
          <p:spPr>
            <a:xfrm flipV="1">
              <a:off x="6683991" y="2889897"/>
              <a:ext cx="690297" cy="595067"/>
            </a:xfrm>
            <a:prstGeom prst="line">
              <a:avLst/>
            </a:prstGeom>
            <a:ln>
              <a:head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6" name="流程图: 联系 6"/>
            <p:cNvSpPr/>
            <p:nvPr/>
          </p:nvSpPr>
          <p:spPr>
            <a:xfrm>
              <a:off x="4018854" y="4630905"/>
              <a:ext cx="525112" cy="514258"/>
            </a:xfrm>
            <a:prstGeom prst="flowChartConnector">
              <a:avLst/>
            </a:prstGeom>
            <a:solidFill>
              <a:srgbClr val="ED7D31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78" name="流程图: 联系 9"/>
            <p:cNvSpPr/>
            <p:nvPr/>
          </p:nvSpPr>
          <p:spPr>
            <a:xfrm>
              <a:off x="4955245" y="4630905"/>
              <a:ext cx="525112" cy="514258"/>
            </a:xfrm>
            <a:prstGeom prst="flowChartConnector">
              <a:avLst/>
            </a:prstGeom>
            <a:solidFill>
              <a:srgbClr val="ED7D31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80" name="直接箭头连接符 79"/>
            <p:cNvCxnSpPr>
              <a:stCxn id="76" idx="6"/>
              <a:endCxn id="78" idx="2"/>
            </p:cNvCxnSpPr>
            <p:nvPr/>
          </p:nvCxnSpPr>
          <p:spPr>
            <a:xfrm>
              <a:off x="4543966" y="4888034"/>
              <a:ext cx="411279" cy="0"/>
            </a:xfrm>
            <a:prstGeom prst="straightConnector1">
              <a:avLst/>
            </a:prstGeom>
            <a:ln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左弧形箭头 80"/>
            <p:cNvSpPr/>
            <p:nvPr/>
          </p:nvSpPr>
          <p:spPr>
            <a:xfrm rot="17688594">
              <a:off x="2790350" y="3877277"/>
              <a:ext cx="497753" cy="1530432"/>
            </a:xfrm>
            <a:prstGeom prst="curved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79606"/>
                </a:solidFill>
              </a:endParaRPr>
            </a:p>
          </p:txBody>
        </p:sp>
        <p:sp>
          <p:nvSpPr>
            <p:cNvPr id="82" name="左弧形箭头 81"/>
            <p:cNvSpPr/>
            <p:nvPr/>
          </p:nvSpPr>
          <p:spPr>
            <a:xfrm rot="14384352">
              <a:off x="6298114" y="3775056"/>
              <a:ext cx="497753" cy="1530432"/>
            </a:xfrm>
            <a:prstGeom prst="curved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79606"/>
                </a:solidFill>
              </a:endParaRPr>
            </a:p>
          </p:txBody>
        </p:sp>
        <p:sp>
          <p:nvSpPr>
            <p:cNvPr id="89" name="流程图: 联系 6"/>
            <p:cNvSpPr/>
            <p:nvPr/>
          </p:nvSpPr>
          <p:spPr>
            <a:xfrm>
              <a:off x="6234003" y="3400332"/>
              <a:ext cx="525112" cy="514258"/>
            </a:xfrm>
            <a:prstGeom prst="flowChartConnector">
              <a:avLst/>
            </a:prstGeom>
            <a:solidFill>
              <a:srgbClr val="ED7D31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90" name="流程图: 联系 9"/>
            <p:cNvSpPr/>
            <p:nvPr/>
          </p:nvSpPr>
          <p:spPr>
            <a:xfrm>
              <a:off x="7923474" y="3392177"/>
              <a:ext cx="525112" cy="514258"/>
            </a:xfrm>
            <a:prstGeom prst="flowChartConnector">
              <a:avLst/>
            </a:prstGeom>
            <a:solidFill>
              <a:srgbClr val="ED7D31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91" name="直接箭头连接符 90"/>
            <p:cNvCxnSpPr>
              <a:stCxn id="89" idx="6"/>
              <a:endCxn id="90" idx="2"/>
            </p:cNvCxnSpPr>
            <p:nvPr/>
          </p:nvCxnSpPr>
          <p:spPr>
            <a:xfrm flipV="1">
              <a:off x="6759115" y="3649306"/>
              <a:ext cx="1164359" cy="8155"/>
            </a:xfrm>
            <a:prstGeom prst="straightConnector1">
              <a:avLst/>
            </a:prstGeom>
            <a:ln>
              <a:solidFill>
                <a:srgbClr val="ED7D3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600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联系 3"/>
          <p:cNvSpPr/>
          <p:nvPr/>
        </p:nvSpPr>
        <p:spPr>
          <a:xfrm>
            <a:off x="179282" y="532019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流程图: 联系 4"/>
          <p:cNvSpPr/>
          <p:nvPr/>
        </p:nvSpPr>
        <p:spPr>
          <a:xfrm>
            <a:off x="950952" y="1310383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6" name="流程图: 联系 5"/>
          <p:cNvSpPr/>
          <p:nvPr/>
        </p:nvSpPr>
        <p:spPr>
          <a:xfrm>
            <a:off x="179282" y="2063132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7" name="流程图: 联系 6"/>
          <p:cNvSpPr/>
          <p:nvPr/>
        </p:nvSpPr>
        <p:spPr>
          <a:xfrm>
            <a:off x="1152175" y="2446734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8" name="流程图: 联系 7"/>
          <p:cNvSpPr/>
          <p:nvPr/>
        </p:nvSpPr>
        <p:spPr>
          <a:xfrm>
            <a:off x="2101584" y="1305900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9" name="流程图: 联系 8"/>
          <p:cNvSpPr/>
          <p:nvPr/>
        </p:nvSpPr>
        <p:spPr>
          <a:xfrm>
            <a:off x="1520100" y="474103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流程图: 联系 9"/>
          <p:cNvSpPr/>
          <p:nvPr/>
        </p:nvSpPr>
        <p:spPr>
          <a:xfrm>
            <a:off x="2989202" y="2427454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11" name="流程图: 联系 10"/>
          <p:cNvSpPr/>
          <p:nvPr/>
        </p:nvSpPr>
        <p:spPr>
          <a:xfrm>
            <a:off x="3286113" y="1433728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12" name="直接连接符 11"/>
          <p:cNvCxnSpPr>
            <a:stCxn id="9" idx="2"/>
            <a:endCxn id="4" idx="6"/>
          </p:cNvCxnSpPr>
          <p:nvPr/>
        </p:nvCxnSpPr>
        <p:spPr>
          <a:xfrm flipH="1">
            <a:off x="748430" y="757796"/>
            <a:ext cx="771670" cy="5791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直接连接符 12"/>
          <p:cNvCxnSpPr>
            <a:stCxn id="6" idx="5"/>
            <a:endCxn id="7" idx="2"/>
          </p:cNvCxnSpPr>
          <p:nvPr/>
        </p:nvCxnSpPr>
        <p:spPr>
          <a:xfrm>
            <a:off x="665080" y="2547425"/>
            <a:ext cx="487095" cy="18300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直接连接符 13"/>
          <p:cNvCxnSpPr>
            <a:stCxn id="5" idx="7"/>
            <a:endCxn id="9" idx="3"/>
          </p:cNvCxnSpPr>
          <p:nvPr/>
        </p:nvCxnSpPr>
        <p:spPr>
          <a:xfrm flipV="1">
            <a:off x="1436749" y="958396"/>
            <a:ext cx="166701" cy="43507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直接连接符 14"/>
          <p:cNvCxnSpPr>
            <a:stCxn id="8" idx="6"/>
            <a:endCxn id="11" idx="2"/>
          </p:cNvCxnSpPr>
          <p:nvPr/>
        </p:nvCxnSpPr>
        <p:spPr>
          <a:xfrm>
            <a:off x="2670732" y="1589593"/>
            <a:ext cx="615380" cy="12782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直接连接符 15"/>
          <p:cNvCxnSpPr>
            <a:stCxn id="8" idx="5"/>
            <a:endCxn id="10" idx="1"/>
          </p:cNvCxnSpPr>
          <p:nvPr/>
        </p:nvCxnSpPr>
        <p:spPr>
          <a:xfrm>
            <a:off x="2587382" y="1790193"/>
            <a:ext cx="485170" cy="72035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直接连接符 16"/>
          <p:cNvCxnSpPr>
            <a:stCxn id="11" idx="3"/>
            <a:endCxn id="7" idx="6"/>
          </p:cNvCxnSpPr>
          <p:nvPr/>
        </p:nvCxnSpPr>
        <p:spPr>
          <a:xfrm flipH="1">
            <a:off x="1721323" y="1918021"/>
            <a:ext cx="1648140" cy="81240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4095303" y="4792604"/>
            <a:ext cx="581485" cy="448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流程图: 联系 18"/>
          <p:cNvSpPr/>
          <p:nvPr/>
        </p:nvSpPr>
        <p:spPr>
          <a:xfrm>
            <a:off x="4458616" y="674703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20" name="直接连接符 19"/>
          <p:cNvCxnSpPr>
            <a:stCxn id="9" idx="5"/>
            <a:endCxn id="8" idx="0"/>
          </p:cNvCxnSpPr>
          <p:nvPr/>
        </p:nvCxnSpPr>
        <p:spPr>
          <a:xfrm>
            <a:off x="2005898" y="958396"/>
            <a:ext cx="380261" cy="34750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直接连接符 20"/>
          <p:cNvCxnSpPr>
            <a:stCxn id="5" idx="4"/>
            <a:endCxn id="7" idx="0"/>
          </p:cNvCxnSpPr>
          <p:nvPr/>
        </p:nvCxnSpPr>
        <p:spPr>
          <a:xfrm>
            <a:off x="1235526" y="1877768"/>
            <a:ext cx="201224" cy="56896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直接连接符 21"/>
          <p:cNvCxnSpPr>
            <a:stCxn id="7" idx="7"/>
            <a:endCxn id="8" idx="4"/>
          </p:cNvCxnSpPr>
          <p:nvPr/>
        </p:nvCxnSpPr>
        <p:spPr>
          <a:xfrm flipV="1">
            <a:off x="1637973" y="1873285"/>
            <a:ext cx="748185" cy="65654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3" name="流程图: 联系 22"/>
          <p:cNvSpPr/>
          <p:nvPr/>
        </p:nvSpPr>
        <p:spPr>
          <a:xfrm>
            <a:off x="4257081" y="1879349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4" name="流程图: 联系 23"/>
          <p:cNvSpPr/>
          <p:nvPr/>
        </p:nvSpPr>
        <p:spPr>
          <a:xfrm>
            <a:off x="5228988" y="2573718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5" name="流程图: 联系 24"/>
          <p:cNvSpPr/>
          <p:nvPr/>
        </p:nvSpPr>
        <p:spPr>
          <a:xfrm>
            <a:off x="5628452" y="1392588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26" name="直接连接符 25"/>
          <p:cNvCxnSpPr>
            <a:stCxn id="11" idx="5"/>
            <a:endCxn id="23" idx="2"/>
          </p:cNvCxnSpPr>
          <p:nvPr/>
        </p:nvCxnSpPr>
        <p:spPr>
          <a:xfrm>
            <a:off x="3771910" y="1918021"/>
            <a:ext cx="485170" cy="24502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" name="直接连接符 26"/>
          <p:cNvCxnSpPr>
            <a:stCxn id="19" idx="5"/>
            <a:endCxn id="25" idx="1"/>
          </p:cNvCxnSpPr>
          <p:nvPr/>
        </p:nvCxnSpPr>
        <p:spPr>
          <a:xfrm>
            <a:off x="4944414" y="1158996"/>
            <a:ext cx="767388" cy="3166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直接连接符 27"/>
          <p:cNvCxnSpPr>
            <a:stCxn id="25" idx="4"/>
            <a:endCxn id="24" idx="7"/>
          </p:cNvCxnSpPr>
          <p:nvPr/>
        </p:nvCxnSpPr>
        <p:spPr>
          <a:xfrm flipH="1">
            <a:off x="5714786" y="1959973"/>
            <a:ext cx="198240" cy="69683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直接连接符 28"/>
          <p:cNvCxnSpPr>
            <a:stCxn id="19" idx="4"/>
            <a:endCxn id="24" idx="1"/>
          </p:cNvCxnSpPr>
          <p:nvPr/>
        </p:nvCxnSpPr>
        <p:spPr>
          <a:xfrm>
            <a:off x="4743190" y="1242088"/>
            <a:ext cx="569148" cy="141472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流程图: 联系 29"/>
          <p:cNvSpPr/>
          <p:nvPr/>
        </p:nvSpPr>
        <p:spPr>
          <a:xfrm>
            <a:off x="10828469" y="2213862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流程图: 联系 30"/>
          <p:cNvSpPr/>
          <p:nvPr/>
        </p:nvSpPr>
        <p:spPr>
          <a:xfrm>
            <a:off x="10828469" y="3141103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流程图: 联系 31"/>
          <p:cNvSpPr/>
          <p:nvPr/>
        </p:nvSpPr>
        <p:spPr>
          <a:xfrm>
            <a:off x="10820305" y="5574360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流程图: 联系 32"/>
          <p:cNvSpPr/>
          <p:nvPr/>
        </p:nvSpPr>
        <p:spPr>
          <a:xfrm>
            <a:off x="9856240" y="5694074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流程图: 联系 33"/>
          <p:cNvSpPr/>
          <p:nvPr/>
        </p:nvSpPr>
        <p:spPr>
          <a:xfrm>
            <a:off x="10828469" y="3962099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流程图: 联系 34"/>
          <p:cNvSpPr/>
          <p:nvPr/>
        </p:nvSpPr>
        <p:spPr>
          <a:xfrm>
            <a:off x="10820305" y="4757783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流程图: 联系 35"/>
          <p:cNvSpPr/>
          <p:nvPr/>
        </p:nvSpPr>
        <p:spPr>
          <a:xfrm>
            <a:off x="10828469" y="1377271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3" name="流程图: 联系 62"/>
          <p:cNvSpPr/>
          <p:nvPr/>
        </p:nvSpPr>
        <p:spPr>
          <a:xfrm>
            <a:off x="2737538" y="3700209"/>
            <a:ext cx="569148" cy="5673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4" name="流程图: 联系 63"/>
          <p:cNvSpPr/>
          <p:nvPr/>
        </p:nvSpPr>
        <p:spPr>
          <a:xfrm>
            <a:off x="3509208" y="4478573"/>
            <a:ext cx="569148" cy="567385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65" name="流程图: 联系 64"/>
          <p:cNvSpPr/>
          <p:nvPr/>
        </p:nvSpPr>
        <p:spPr>
          <a:xfrm>
            <a:off x="2737538" y="5231322"/>
            <a:ext cx="569148" cy="5673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66" name="流程图: 联系 65"/>
          <p:cNvSpPr/>
          <p:nvPr/>
        </p:nvSpPr>
        <p:spPr>
          <a:xfrm>
            <a:off x="3710431" y="5614924"/>
            <a:ext cx="569148" cy="567385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7" name="流程图: 联系 66"/>
          <p:cNvSpPr/>
          <p:nvPr/>
        </p:nvSpPr>
        <p:spPr>
          <a:xfrm>
            <a:off x="4659840" y="4474090"/>
            <a:ext cx="569148" cy="567385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8" name="流程图: 联系 67"/>
          <p:cNvSpPr/>
          <p:nvPr/>
        </p:nvSpPr>
        <p:spPr>
          <a:xfrm>
            <a:off x="4078356" y="3642293"/>
            <a:ext cx="569148" cy="567385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9" name="流程图: 联系 68"/>
          <p:cNvSpPr/>
          <p:nvPr/>
        </p:nvSpPr>
        <p:spPr>
          <a:xfrm>
            <a:off x="5547458" y="5595644"/>
            <a:ext cx="569148" cy="567385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0" name="流程图: 联系 69"/>
          <p:cNvSpPr/>
          <p:nvPr/>
        </p:nvSpPr>
        <p:spPr>
          <a:xfrm>
            <a:off x="5844369" y="4601918"/>
            <a:ext cx="569148" cy="567385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1" name="直接连接符 70"/>
          <p:cNvCxnSpPr>
            <a:stCxn id="68" idx="2"/>
            <a:endCxn id="63" idx="6"/>
          </p:cNvCxnSpPr>
          <p:nvPr/>
        </p:nvCxnSpPr>
        <p:spPr>
          <a:xfrm flipH="1">
            <a:off x="3306686" y="3925986"/>
            <a:ext cx="771670" cy="5791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直接连接符 71"/>
          <p:cNvCxnSpPr>
            <a:stCxn id="65" idx="5"/>
            <a:endCxn id="66" idx="2"/>
          </p:cNvCxnSpPr>
          <p:nvPr/>
        </p:nvCxnSpPr>
        <p:spPr>
          <a:xfrm>
            <a:off x="3223336" y="5715615"/>
            <a:ext cx="487095" cy="18300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3" name="直接连接符 72"/>
          <p:cNvCxnSpPr>
            <a:stCxn id="64" idx="7"/>
            <a:endCxn id="68" idx="3"/>
          </p:cNvCxnSpPr>
          <p:nvPr/>
        </p:nvCxnSpPr>
        <p:spPr>
          <a:xfrm flipV="1">
            <a:off x="3995005" y="4126586"/>
            <a:ext cx="166701" cy="43507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4" name="直接连接符 73"/>
          <p:cNvCxnSpPr>
            <a:stCxn id="67" idx="6"/>
            <a:endCxn id="70" idx="2"/>
          </p:cNvCxnSpPr>
          <p:nvPr/>
        </p:nvCxnSpPr>
        <p:spPr>
          <a:xfrm>
            <a:off x="5228988" y="4757783"/>
            <a:ext cx="615380" cy="12782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直接连接符 74"/>
          <p:cNvCxnSpPr>
            <a:stCxn id="67" idx="5"/>
            <a:endCxn id="69" idx="1"/>
          </p:cNvCxnSpPr>
          <p:nvPr/>
        </p:nvCxnSpPr>
        <p:spPr>
          <a:xfrm>
            <a:off x="5145638" y="4958383"/>
            <a:ext cx="485170" cy="72035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6" name="直接连接符 75"/>
          <p:cNvCxnSpPr>
            <a:stCxn id="70" idx="3"/>
            <a:endCxn id="66" idx="6"/>
          </p:cNvCxnSpPr>
          <p:nvPr/>
        </p:nvCxnSpPr>
        <p:spPr>
          <a:xfrm flipH="1">
            <a:off x="4279579" y="5086211"/>
            <a:ext cx="1648140" cy="81240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7" name="流程图: 联系 76"/>
          <p:cNvSpPr/>
          <p:nvPr/>
        </p:nvSpPr>
        <p:spPr>
          <a:xfrm>
            <a:off x="7016872" y="3842893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8" name="直接连接符 77"/>
          <p:cNvCxnSpPr>
            <a:stCxn id="68" idx="5"/>
            <a:endCxn id="67" idx="0"/>
          </p:cNvCxnSpPr>
          <p:nvPr/>
        </p:nvCxnSpPr>
        <p:spPr>
          <a:xfrm>
            <a:off x="4564154" y="4126586"/>
            <a:ext cx="380261" cy="34750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直接连接符 78"/>
          <p:cNvCxnSpPr>
            <a:stCxn id="64" idx="4"/>
            <a:endCxn id="66" idx="0"/>
          </p:cNvCxnSpPr>
          <p:nvPr/>
        </p:nvCxnSpPr>
        <p:spPr>
          <a:xfrm>
            <a:off x="3793782" y="5045958"/>
            <a:ext cx="201224" cy="56896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0" name="直接连接符 79"/>
          <p:cNvCxnSpPr>
            <a:stCxn id="66" idx="7"/>
            <a:endCxn id="67" idx="4"/>
          </p:cNvCxnSpPr>
          <p:nvPr/>
        </p:nvCxnSpPr>
        <p:spPr>
          <a:xfrm flipV="1">
            <a:off x="4196229" y="5041475"/>
            <a:ext cx="748185" cy="65654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1" name="流程图: 联系 80"/>
          <p:cNvSpPr/>
          <p:nvPr/>
        </p:nvSpPr>
        <p:spPr>
          <a:xfrm>
            <a:off x="6815337" y="5047539"/>
            <a:ext cx="569148" cy="5673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82" name="流程图: 联系 81"/>
          <p:cNvSpPr/>
          <p:nvPr/>
        </p:nvSpPr>
        <p:spPr>
          <a:xfrm>
            <a:off x="7787244" y="5741908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83" name="流程图: 联系 82"/>
          <p:cNvSpPr/>
          <p:nvPr/>
        </p:nvSpPr>
        <p:spPr>
          <a:xfrm>
            <a:off x="8186708" y="4560778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84" name="直接连接符 83"/>
          <p:cNvCxnSpPr>
            <a:stCxn id="70" idx="5"/>
            <a:endCxn id="81" idx="2"/>
          </p:cNvCxnSpPr>
          <p:nvPr/>
        </p:nvCxnSpPr>
        <p:spPr>
          <a:xfrm>
            <a:off x="6330166" y="5086211"/>
            <a:ext cx="485170" cy="24502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5" name="直接连接符 84"/>
          <p:cNvCxnSpPr>
            <a:stCxn id="77" idx="5"/>
            <a:endCxn id="83" idx="1"/>
          </p:cNvCxnSpPr>
          <p:nvPr/>
        </p:nvCxnSpPr>
        <p:spPr>
          <a:xfrm>
            <a:off x="7502670" y="4327186"/>
            <a:ext cx="767388" cy="3166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6" name="直接连接符 85"/>
          <p:cNvCxnSpPr>
            <a:stCxn id="83" idx="4"/>
            <a:endCxn id="82" idx="7"/>
          </p:cNvCxnSpPr>
          <p:nvPr/>
        </p:nvCxnSpPr>
        <p:spPr>
          <a:xfrm flipH="1">
            <a:off x="8273042" y="5128163"/>
            <a:ext cx="198240" cy="69683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直接连接符 86"/>
          <p:cNvCxnSpPr>
            <a:stCxn id="77" idx="4"/>
            <a:endCxn id="82" idx="1"/>
          </p:cNvCxnSpPr>
          <p:nvPr/>
        </p:nvCxnSpPr>
        <p:spPr>
          <a:xfrm>
            <a:off x="7301446" y="4410278"/>
            <a:ext cx="569148" cy="141472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8" name="文本框 87"/>
          <p:cNvSpPr txBox="1"/>
          <p:nvPr/>
        </p:nvSpPr>
        <p:spPr>
          <a:xfrm>
            <a:off x="4231890" y="4503210"/>
            <a:ext cx="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679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53830" y="12960"/>
            <a:ext cx="10782778" cy="5586539"/>
            <a:chOff x="153830" y="12960"/>
            <a:chExt cx="10782778" cy="5586539"/>
          </a:xfrm>
        </p:grpSpPr>
        <p:grpSp>
          <p:nvGrpSpPr>
            <p:cNvPr id="141" name="组合 140"/>
            <p:cNvGrpSpPr/>
            <p:nvPr/>
          </p:nvGrpSpPr>
          <p:grpSpPr>
            <a:xfrm>
              <a:off x="153830" y="12960"/>
              <a:ext cx="10782778" cy="5586539"/>
              <a:chOff x="153830" y="12960"/>
              <a:chExt cx="10782778" cy="5586539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153830" y="1983992"/>
                <a:ext cx="4862619" cy="31877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" name="组合 1"/>
              <p:cNvGrpSpPr/>
              <p:nvPr/>
            </p:nvGrpSpPr>
            <p:grpSpPr>
              <a:xfrm>
                <a:off x="558108" y="2641212"/>
                <a:ext cx="4212670" cy="1869242"/>
                <a:chOff x="179282" y="474103"/>
                <a:chExt cx="6018318" cy="2667000"/>
              </a:xfrm>
            </p:grpSpPr>
            <p:sp>
              <p:nvSpPr>
                <p:cNvPr id="4" name="流程图: 联系 3"/>
                <p:cNvSpPr/>
                <p:nvPr/>
              </p:nvSpPr>
              <p:spPr>
                <a:xfrm>
                  <a:off x="179282" y="532019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" name="流程图: 联系 4"/>
                <p:cNvSpPr/>
                <p:nvPr/>
              </p:nvSpPr>
              <p:spPr>
                <a:xfrm>
                  <a:off x="950952" y="1310383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6" name="流程图: 联系 5"/>
                <p:cNvSpPr/>
                <p:nvPr/>
              </p:nvSpPr>
              <p:spPr>
                <a:xfrm>
                  <a:off x="179282" y="2063132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7" name="流程图: 联系 6"/>
                <p:cNvSpPr/>
                <p:nvPr/>
              </p:nvSpPr>
              <p:spPr>
                <a:xfrm>
                  <a:off x="1152175" y="2446734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8" name="流程图: 联系 7"/>
                <p:cNvSpPr/>
                <p:nvPr/>
              </p:nvSpPr>
              <p:spPr>
                <a:xfrm>
                  <a:off x="2101584" y="1305900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9" name="流程图: 联系 8"/>
                <p:cNvSpPr/>
                <p:nvPr/>
              </p:nvSpPr>
              <p:spPr>
                <a:xfrm>
                  <a:off x="1520100" y="474103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0" name="流程图: 联系 9"/>
                <p:cNvSpPr/>
                <p:nvPr/>
              </p:nvSpPr>
              <p:spPr>
                <a:xfrm>
                  <a:off x="2989202" y="2427454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1" name="流程图: 联系 10"/>
                <p:cNvSpPr/>
                <p:nvPr/>
              </p:nvSpPr>
              <p:spPr>
                <a:xfrm>
                  <a:off x="3286113" y="1433728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cxnSp>
              <p:nvCxnSpPr>
                <p:cNvPr id="12" name="直接连接符 11"/>
                <p:cNvCxnSpPr>
                  <a:stCxn id="9" idx="2"/>
                  <a:endCxn id="4" idx="6"/>
                </p:cNvCxnSpPr>
                <p:nvPr/>
              </p:nvCxnSpPr>
              <p:spPr>
                <a:xfrm flipH="1">
                  <a:off x="748430" y="757796"/>
                  <a:ext cx="771670" cy="5791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3" name="直接连接符 12"/>
                <p:cNvCxnSpPr>
                  <a:stCxn id="6" idx="5"/>
                  <a:endCxn id="7" idx="2"/>
                </p:cNvCxnSpPr>
                <p:nvPr/>
              </p:nvCxnSpPr>
              <p:spPr>
                <a:xfrm>
                  <a:off x="665080" y="2547425"/>
                  <a:ext cx="487095" cy="18300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4" name="直接连接符 13"/>
                <p:cNvCxnSpPr>
                  <a:stCxn id="5" idx="7"/>
                  <a:endCxn id="9" idx="3"/>
                </p:cNvCxnSpPr>
                <p:nvPr/>
              </p:nvCxnSpPr>
              <p:spPr>
                <a:xfrm flipV="1">
                  <a:off x="1436749" y="958396"/>
                  <a:ext cx="166701" cy="43507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5" name="直接连接符 14"/>
                <p:cNvCxnSpPr>
                  <a:stCxn id="8" idx="6"/>
                  <a:endCxn id="11" idx="2"/>
                </p:cNvCxnSpPr>
                <p:nvPr/>
              </p:nvCxnSpPr>
              <p:spPr>
                <a:xfrm>
                  <a:off x="2670732" y="1589593"/>
                  <a:ext cx="615380" cy="12782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6" name="直接连接符 15"/>
                <p:cNvCxnSpPr>
                  <a:stCxn id="8" idx="5"/>
                  <a:endCxn id="10" idx="1"/>
                </p:cNvCxnSpPr>
                <p:nvPr/>
              </p:nvCxnSpPr>
              <p:spPr>
                <a:xfrm>
                  <a:off x="2587382" y="1790193"/>
                  <a:ext cx="485170" cy="720353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7" name="直接连接符 16"/>
                <p:cNvCxnSpPr>
                  <a:stCxn id="11" idx="3"/>
                  <a:endCxn id="7" idx="6"/>
                </p:cNvCxnSpPr>
                <p:nvPr/>
              </p:nvCxnSpPr>
              <p:spPr>
                <a:xfrm flipH="1">
                  <a:off x="1721323" y="1918021"/>
                  <a:ext cx="1648140" cy="81240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19" name="流程图: 联系 18"/>
                <p:cNvSpPr/>
                <p:nvPr/>
              </p:nvSpPr>
              <p:spPr>
                <a:xfrm>
                  <a:off x="4458616" y="674703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cxnSp>
              <p:nvCxnSpPr>
                <p:cNvPr id="20" name="直接连接符 19"/>
                <p:cNvCxnSpPr>
                  <a:stCxn id="9" idx="5"/>
                  <a:endCxn id="8" idx="0"/>
                </p:cNvCxnSpPr>
                <p:nvPr/>
              </p:nvCxnSpPr>
              <p:spPr>
                <a:xfrm>
                  <a:off x="2005898" y="958396"/>
                  <a:ext cx="380261" cy="34750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1" name="直接连接符 20"/>
                <p:cNvCxnSpPr>
                  <a:stCxn id="5" idx="4"/>
                  <a:endCxn id="7" idx="0"/>
                </p:cNvCxnSpPr>
                <p:nvPr/>
              </p:nvCxnSpPr>
              <p:spPr>
                <a:xfrm>
                  <a:off x="1235526" y="1877768"/>
                  <a:ext cx="201224" cy="56896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2" name="直接连接符 21"/>
                <p:cNvCxnSpPr>
                  <a:stCxn id="7" idx="7"/>
                  <a:endCxn id="8" idx="4"/>
                </p:cNvCxnSpPr>
                <p:nvPr/>
              </p:nvCxnSpPr>
              <p:spPr>
                <a:xfrm flipV="1">
                  <a:off x="1637973" y="1873285"/>
                  <a:ext cx="748185" cy="65654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23" name="流程图: 联系 22"/>
                <p:cNvSpPr/>
                <p:nvPr/>
              </p:nvSpPr>
              <p:spPr>
                <a:xfrm>
                  <a:off x="4257081" y="1879349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24" name="流程图: 联系 23"/>
                <p:cNvSpPr/>
                <p:nvPr/>
              </p:nvSpPr>
              <p:spPr>
                <a:xfrm>
                  <a:off x="5228988" y="2573718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25" name="流程图: 联系 24"/>
                <p:cNvSpPr/>
                <p:nvPr/>
              </p:nvSpPr>
              <p:spPr>
                <a:xfrm>
                  <a:off x="5628452" y="1392588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cxnSp>
              <p:nvCxnSpPr>
                <p:cNvPr id="26" name="直接连接符 25"/>
                <p:cNvCxnSpPr>
                  <a:stCxn id="11" idx="5"/>
                  <a:endCxn id="23" idx="2"/>
                </p:cNvCxnSpPr>
                <p:nvPr/>
              </p:nvCxnSpPr>
              <p:spPr>
                <a:xfrm>
                  <a:off x="3771910" y="1918021"/>
                  <a:ext cx="485170" cy="24502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7" name="直接连接符 26"/>
                <p:cNvCxnSpPr>
                  <a:stCxn id="19" idx="5"/>
                  <a:endCxn id="25" idx="1"/>
                </p:cNvCxnSpPr>
                <p:nvPr/>
              </p:nvCxnSpPr>
              <p:spPr>
                <a:xfrm>
                  <a:off x="4944414" y="1158996"/>
                  <a:ext cx="767388" cy="31668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8" name="直接连接符 27"/>
                <p:cNvCxnSpPr>
                  <a:stCxn id="25" idx="4"/>
                  <a:endCxn id="24" idx="7"/>
                </p:cNvCxnSpPr>
                <p:nvPr/>
              </p:nvCxnSpPr>
              <p:spPr>
                <a:xfrm flipH="1">
                  <a:off x="5714786" y="1959973"/>
                  <a:ext cx="198240" cy="696837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9" name="直接连接符 28"/>
                <p:cNvCxnSpPr>
                  <a:stCxn id="19" idx="4"/>
                  <a:endCxn id="24" idx="1"/>
                </p:cNvCxnSpPr>
                <p:nvPr/>
              </p:nvCxnSpPr>
              <p:spPr>
                <a:xfrm>
                  <a:off x="4743190" y="1242088"/>
                  <a:ext cx="569148" cy="141472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89" name="椭圆 88"/>
              <p:cNvSpPr/>
              <p:nvPr/>
            </p:nvSpPr>
            <p:spPr>
              <a:xfrm>
                <a:off x="6073989" y="1983992"/>
                <a:ext cx="4862619" cy="31877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流程图: 联系 90"/>
              <p:cNvSpPr/>
              <p:nvPr/>
            </p:nvSpPr>
            <p:spPr>
              <a:xfrm>
                <a:off x="6528808" y="2728769"/>
                <a:ext cx="390075" cy="406362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2" name="流程图: 联系 91"/>
              <p:cNvSpPr/>
              <p:nvPr/>
            </p:nvSpPr>
            <p:spPr>
              <a:xfrm>
                <a:off x="7057685" y="3286234"/>
                <a:ext cx="390075" cy="406362"/>
              </a:xfrm>
              <a:prstGeom prst="flowChartConnector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93" name="流程图: 联系 92"/>
              <p:cNvSpPr/>
              <p:nvPr/>
            </p:nvSpPr>
            <p:spPr>
              <a:xfrm>
                <a:off x="6528808" y="3825355"/>
                <a:ext cx="390075" cy="406362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94" name="流程图: 联系 93"/>
              <p:cNvSpPr/>
              <p:nvPr/>
            </p:nvSpPr>
            <p:spPr>
              <a:xfrm>
                <a:off x="7195597" y="4100091"/>
                <a:ext cx="390075" cy="406362"/>
              </a:xfrm>
              <a:prstGeom prst="flowChartConnector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95" name="流程图: 联系 94"/>
              <p:cNvSpPr/>
              <p:nvPr/>
            </p:nvSpPr>
            <p:spPr>
              <a:xfrm>
                <a:off x="7846290" y="3283024"/>
                <a:ext cx="390075" cy="406362"/>
              </a:xfrm>
              <a:prstGeom prst="flowChartConnector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96" name="流程图: 联系 95"/>
              <p:cNvSpPr/>
              <p:nvPr/>
            </p:nvSpPr>
            <p:spPr>
              <a:xfrm>
                <a:off x="7447761" y="2687289"/>
                <a:ext cx="390075" cy="406362"/>
              </a:xfrm>
              <a:prstGeom prst="flowChartConnector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97" name="流程图: 联系 96"/>
              <p:cNvSpPr/>
              <p:nvPr/>
            </p:nvSpPr>
            <p:spPr>
              <a:xfrm>
                <a:off x="8454635" y="4086283"/>
                <a:ext cx="390075" cy="406362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98" name="流程图: 联系 97"/>
              <p:cNvSpPr/>
              <p:nvPr/>
            </p:nvSpPr>
            <p:spPr>
              <a:xfrm>
                <a:off x="8658128" y="3374574"/>
                <a:ext cx="390075" cy="406362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99" name="直接连接符 98"/>
              <p:cNvCxnSpPr>
                <a:stCxn id="96" idx="2"/>
                <a:endCxn id="91" idx="6"/>
              </p:cNvCxnSpPr>
              <p:nvPr/>
            </p:nvCxnSpPr>
            <p:spPr>
              <a:xfrm flipH="1">
                <a:off x="6918883" y="2890471"/>
                <a:ext cx="542811" cy="5156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0" name="直接连接符 99"/>
              <p:cNvCxnSpPr>
                <a:stCxn id="93" idx="5"/>
                <a:endCxn id="94" idx="2"/>
              </p:cNvCxnSpPr>
              <p:nvPr/>
            </p:nvCxnSpPr>
            <p:spPr>
              <a:xfrm>
                <a:off x="6861758" y="4172207"/>
                <a:ext cx="333839" cy="13106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1" name="直接连接符 100"/>
              <p:cNvCxnSpPr>
                <a:stCxn id="92" idx="7"/>
                <a:endCxn id="96" idx="3"/>
              </p:cNvCxnSpPr>
              <p:nvPr/>
            </p:nvCxnSpPr>
            <p:spPr>
              <a:xfrm flipV="1">
                <a:off x="7390634" y="3034141"/>
                <a:ext cx="114251" cy="31160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2" name="直接连接符 101"/>
              <p:cNvCxnSpPr>
                <a:stCxn id="95" idx="6"/>
                <a:endCxn id="98" idx="2"/>
              </p:cNvCxnSpPr>
              <p:nvPr/>
            </p:nvCxnSpPr>
            <p:spPr>
              <a:xfrm>
                <a:off x="8236366" y="3486205"/>
                <a:ext cx="421761" cy="9155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3" name="直接连接符 102"/>
              <p:cNvCxnSpPr>
                <a:stCxn id="95" idx="5"/>
                <a:endCxn id="97" idx="1"/>
              </p:cNvCxnSpPr>
              <p:nvPr/>
            </p:nvCxnSpPr>
            <p:spPr>
              <a:xfrm>
                <a:off x="8179240" y="3629875"/>
                <a:ext cx="332520" cy="51591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4" name="直接连接符 103"/>
              <p:cNvCxnSpPr>
                <a:stCxn id="98" idx="3"/>
                <a:endCxn id="94" idx="6"/>
              </p:cNvCxnSpPr>
              <p:nvPr/>
            </p:nvCxnSpPr>
            <p:spPr>
              <a:xfrm flipH="1">
                <a:off x="7585672" y="3721426"/>
                <a:ext cx="1129581" cy="58184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5" name="直接连接符 104"/>
              <p:cNvCxnSpPr/>
              <p:nvPr/>
            </p:nvCxnSpPr>
            <p:spPr>
              <a:xfrm flipV="1">
                <a:off x="7447759" y="3504357"/>
                <a:ext cx="398531" cy="3211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6" name="流程图: 联系 105"/>
              <p:cNvSpPr/>
              <p:nvPr/>
            </p:nvSpPr>
            <p:spPr>
              <a:xfrm>
                <a:off x="9461723" y="2830959"/>
                <a:ext cx="390075" cy="406362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107" name="直接连接符 106"/>
              <p:cNvCxnSpPr>
                <a:stCxn id="96" idx="5"/>
                <a:endCxn id="95" idx="0"/>
              </p:cNvCxnSpPr>
              <p:nvPr/>
            </p:nvCxnSpPr>
            <p:spPr>
              <a:xfrm>
                <a:off x="7780710" y="3034141"/>
                <a:ext cx="260618" cy="24888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8" name="直接连接符 107"/>
              <p:cNvCxnSpPr>
                <a:stCxn id="92" idx="4"/>
                <a:endCxn id="94" idx="0"/>
              </p:cNvCxnSpPr>
              <p:nvPr/>
            </p:nvCxnSpPr>
            <p:spPr>
              <a:xfrm>
                <a:off x="7252723" y="3692597"/>
                <a:ext cx="137912" cy="40749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9" name="直接连接符 108"/>
              <p:cNvCxnSpPr>
                <a:stCxn id="94" idx="7"/>
                <a:endCxn id="95" idx="4"/>
              </p:cNvCxnSpPr>
              <p:nvPr/>
            </p:nvCxnSpPr>
            <p:spPr>
              <a:xfrm flipV="1">
                <a:off x="7528547" y="3689386"/>
                <a:ext cx="512781" cy="47021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10" name="流程图: 联系 109"/>
              <p:cNvSpPr/>
              <p:nvPr/>
            </p:nvSpPr>
            <p:spPr>
              <a:xfrm>
                <a:off x="9323597" y="3693729"/>
                <a:ext cx="390075" cy="406362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111" name="流程图: 联系 110"/>
              <p:cNvSpPr/>
              <p:nvPr/>
            </p:nvSpPr>
            <p:spPr>
              <a:xfrm>
                <a:off x="9989710" y="4191038"/>
                <a:ext cx="390075" cy="406362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112" name="流程图: 联系 111"/>
              <p:cNvSpPr/>
              <p:nvPr/>
            </p:nvSpPr>
            <p:spPr>
              <a:xfrm>
                <a:off x="10263490" y="3345110"/>
                <a:ext cx="390075" cy="406362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113" name="直接连接符 112"/>
              <p:cNvCxnSpPr>
                <a:stCxn id="98" idx="5"/>
                <a:endCxn id="110" idx="2"/>
              </p:cNvCxnSpPr>
              <p:nvPr/>
            </p:nvCxnSpPr>
            <p:spPr>
              <a:xfrm>
                <a:off x="8991077" y="3721426"/>
                <a:ext cx="332520" cy="17548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14" name="直接连接符 113"/>
              <p:cNvCxnSpPr>
                <a:stCxn id="106" idx="5"/>
                <a:endCxn id="112" idx="1"/>
              </p:cNvCxnSpPr>
              <p:nvPr/>
            </p:nvCxnSpPr>
            <p:spPr>
              <a:xfrm>
                <a:off x="9794673" y="3177811"/>
                <a:ext cx="525942" cy="22681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15" name="直接连接符 114"/>
              <p:cNvCxnSpPr>
                <a:stCxn id="112" idx="4"/>
                <a:endCxn id="111" idx="7"/>
              </p:cNvCxnSpPr>
              <p:nvPr/>
            </p:nvCxnSpPr>
            <p:spPr>
              <a:xfrm flipH="1">
                <a:off x="10322660" y="3751472"/>
                <a:ext cx="135867" cy="49907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16" name="直接连接符 115"/>
              <p:cNvCxnSpPr>
                <a:stCxn id="106" idx="4"/>
                <a:endCxn id="111" idx="1"/>
              </p:cNvCxnSpPr>
              <p:nvPr/>
            </p:nvCxnSpPr>
            <p:spPr>
              <a:xfrm>
                <a:off x="9656760" y="3237321"/>
                <a:ext cx="390075" cy="101322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52" name="右箭头 51"/>
              <p:cNvSpPr/>
              <p:nvPr/>
            </p:nvSpPr>
            <p:spPr>
              <a:xfrm>
                <a:off x="5110468" y="3321423"/>
                <a:ext cx="943347" cy="348797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7496373" y="3199040"/>
                <a:ext cx="2780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e</a:t>
                </a:r>
                <a:endParaRPr lang="zh-CN" altLang="en-US" dirty="0"/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1923796" y="5171692"/>
                <a:ext cx="13095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/>
                  <a:t>T1. State 1</a:t>
                </a:r>
                <a:endParaRPr lang="zh-CN" altLang="en-US" sz="2000" dirty="0"/>
              </a:p>
            </p:txBody>
          </p:sp>
          <p:sp>
            <p:nvSpPr>
              <p:cNvPr id="117" name="文本框 116"/>
              <p:cNvSpPr txBox="1"/>
              <p:nvPr/>
            </p:nvSpPr>
            <p:spPr>
              <a:xfrm>
                <a:off x="8003328" y="5199389"/>
                <a:ext cx="13095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/>
                  <a:t>T2. State 2</a:t>
                </a:r>
                <a:endParaRPr lang="zh-CN" altLang="en-US" sz="2000" dirty="0"/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4797679" y="3030293"/>
                <a:ext cx="17095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/>
                  <a:t>Transform</a:t>
                </a:r>
                <a:endParaRPr lang="zh-CN" altLang="en-US" sz="2000" dirty="0"/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956142" y="1370954"/>
                <a:ext cx="89326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/>
                  <a:t>Event</a:t>
                </a:r>
                <a:endParaRPr lang="zh-CN" altLang="en-US" sz="2000" dirty="0"/>
              </a:p>
            </p:txBody>
          </p:sp>
          <p:sp>
            <p:nvSpPr>
              <p:cNvPr id="59" name="右箭头 58"/>
              <p:cNvSpPr/>
              <p:nvPr/>
            </p:nvSpPr>
            <p:spPr>
              <a:xfrm rot="1786322">
                <a:off x="2865706" y="2038943"/>
                <a:ext cx="3524426" cy="340108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135" name="组合 134"/>
              <p:cNvGrpSpPr/>
              <p:nvPr/>
            </p:nvGrpSpPr>
            <p:grpSpPr>
              <a:xfrm>
                <a:off x="1695841" y="1000611"/>
                <a:ext cx="1201933" cy="488551"/>
                <a:chOff x="1770584" y="676503"/>
                <a:chExt cx="1201933" cy="488551"/>
              </a:xfrm>
            </p:grpSpPr>
            <p:sp>
              <p:nvSpPr>
                <p:cNvPr id="120" name="流程图: 联系 119"/>
                <p:cNvSpPr/>
                <p:nvPr/>
              </p:nvSpPr>
              <p:spPr>
                <a:xfrm>
                  <a:off x="1770584" y="767386"/>
                  <a:ext cx="398389" cy="397668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30" name="流程图: 联系 129"/>
                <p:cNvSpPr/>
                <p:nvPr/>
              </p:nvSpPr>
              <p:spPr>
                <a:xfrm>
                  <a:off x="2574128" y="767386"/>
                  <a:ext cx="398389" cy="397668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cxnSp>
              <p:nvCxnSpPr>
                <p:cNvPr id="133" name="直接连接符 132"/>
                <p:cNvCxnSpPr/>
                <p:nvPr/>
              </p:nvCxnSpPr>
              <p:spPr>
                <a:xfrm flipV="1">
                  <a:off x="2189689" y="964614"/>
                  <a:ext cx="398531" cy="3211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4" name="文本框 133"/>
                <p:cNvSpPr txBox="1"/>
                <p:nvPr/>
              </p:nvSpPr>
              <p:spPr>
                <a:xfrm>
                  <a:off x="2214326" y="676503"/>
                  <a:ext cx="27807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e</a:t>
                  </a:r>
                  <a:endParaRPr lang="zh-CN" altLang="en-US" dirty="0"/>
                </a:p>
              </p:txBody>
            </p:sp>
          </p:grpSp>
          <p:grpSp>
            <p:nvGrpSpPr>
              <p:cNvPr id="137" name="组合 136"/>
              <p:cNvGrpSpPr/>
              <p:nvPr/>
            </p:nvGrpSpPr>
            <p:grpSpPr>
              <a:xfrm>
                <a:off x="1367878" y="407808"/>
                <a:ext cx="8863013" cy="631828"/>
                <a:chOff x="1147762" y="765175"/>
                <a:chExt cx="8863013" cy="631828"/>
              </a:xfrm>
            </p:grpSpPr>
            <p:sp>
              <p:nvSpPr>
                <p:cNvPr id="138" name="圆柱形 137"/>
                <p:cNvSpPr/>
                <p:nvPr/>
              </p:nvSpPr>
              <p:spPr>
                <a:xfrm rot="5400000">
                  <a:off x="5263355" y="-3350418"/>
                  <a:ext cx="631828" cy="8863013"/>
                </a:xfrm>
                <a:prstGeom prst="can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39" name="文本框 138"/>
                <p:cNvSpPr txBox="1"/>
                <p:nvPr/>
              </p:nvSpPr>
              <p:spPr>
                <a:xfrm>
                  <a:off x="1200150" y="868276"/>
                  <a:ext cx="879633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000" dirty="0"/>
                    <a:t>（</a:t>
                  </a:r>
                  <a:r>
                    <a:rPr lang="en-US" altLang="zh-CN" sz="2000" dirty="0"/>
                    <a:t>+,</a:t>
                  </a:r>
                  <a:r>
                    <a:rPr lang="zh-CN" altLang="en-US" sz="2000" dirty="0"/>
                    <a:t>（</a:t>
                  </a:r>
                  <a:r>
                    <a:rPr lang="en-US" altLang="zh-CN" sz="2000" dirty="0"/>
                    <a:t>a, b</a:t>
                  </a:r>
                  <a:r>
                    <a:rPr lang="zh-CN" altLang="en-US" sz="2000" dirty="0"/>
                    <a:t>））</a:t>
                  </a:r>
                  <a:r>
                    <a:rPr lang="en-US" altLang="zh-CN" sz="2000" dirty="0"/>
                    <a:t>,</a:t>
                  </a:r>
                  <a:r>
                    <a:rPr lang="zh-CN" altLang="en-US" sz="2000" dirty="0"/>
                    <a:t>（</a:t>
                  </a:r>
                  <a:r>
                    <a:rPr lang="en-US" altLang="zh-CN" sz="2000" dirty="0"/>
                    <a:t>+,</a:t>
                  </a:r>
                  <a:r>
                    <a:rPr lang="zh-CN" altLang="en-US" sz="2000" dirty="0"/>
                    <a:t>（</a:t>
                  </a:r>
                  <a:r>
                    <a:rPr lang="en-US" altLang="zh-CN" sz="2000" dirty="0"/>
                    <a:t>a, d</a:t>
                  </a:r>
                  <a:r>
                    <a:rPr lang="zh-CN" altLang="en-US" sz="2000" dirty="0"/>
                    <a:t>））</a:t>
                  </a:r>
                  <a:r>
                    <a:rPr lang="en-US" altLang="zh-CN" sz="2000" dirty="0"/>
                    <a:t>,</a:t>
                  </a:r>
                  <a:r>
                    <a:rPr lang="zh-CN" altLang="en-US" sz="2000" dirty="0"/>
                    <a:t>（</a:t>
                  </a:r>
                  <a:r>
                    <a:rPr lang="en-US" altLang="zh-CN" sz="2000" dirty="0"/>
                    <a:t>+,</a:t>
                  </a:r>
                  <a:r>
                    <a:rPr lang="zh-CN" altLang="en-US" sz="2000" dirty="0"/>
                    <a:t>（</a:t>
                  </a:r>
                  <a:r>
                    <a:rPr lang="en-US" altLang="zh-CN" sz="2000" dirty="0"/>
                    <a:t>a, g</a:t>
                  </a:r>
                  <a:r>
                    <a:rPr lang="zh-CN" altLang="en-US" sz="2000" dirty="0"/>
                    <a:t>））</a:t>
                  </a:r>
                  <a:r>
                    <a:rPr lang="en-US" altLang="zh-CN" sz="2000" dirty="0"/>
                    <a:t>,</a:t>
                  </a:r>
                  <a:r>
                    <a:rPr lang="zh-CN" altLang="en-US" sz="2000" dirty="0"/>
                    <a:t>（</a:t>
                  </a:r>
                  <a:r>
                    <a:rPr lang="en-US" altLang="zh-CN" sz="2000" dirty="0"/>
                    <a:t>+,</a:t>
                  </a:r>
                  <a:r>
                    <a:rPr lang="zh-CN" altLang="en-US" sz="2000" dirty="0"/>
                    <a:t>（</a:t>
                  </a:r>
                  <a:r>
                    <a:rPr lang="en-US" altLang="zh-CN" sz="2000" dirty="0"/>
                    <a:t>b, c</a:t>
                  </a:r>
                  <a:r>
                    <a:rPr lang="zh-CN" altLang="en-US" sz="2000" dirty="0"/>
                    <a:t>））</a:t>
                  </a:r>
                  <a:r>
                    <a:rPr lang="en-US" altLang="zh-CN" sz="2000" dirty="0"/>
                    <a:t>,</a:t>
                  </a:r>
                  <a:r>
                    <a:rPr lang="zh-CN" altLang="en-US" sz="2000" dirty="0"/>
                    <a:t>（</a:t>
                  </a:r>
                  <a:r>
                    <a:rPr lang="en-US" altLang="zh-CN" sz="2000" dirty="0" smtClean="0"/>
                    <a:t>-,</a:t>
                  </a:r>
                  <a:r>
                    <a:rPr lang="zh-CN" altLang="en-US" sz="2000" dirty="0" smtClean="0"/>
                    <a:t>（</a:t>
                  </a:r>
                  <a:r>
                    <a:rPr lang="en-US" altLang="zh-CN" sz="2000" dirty="0" smtClean="0"/>
                    <a:t>a</a:t>
                  </a:r>
                  <a:r>
                    <a:rPr lang="en-US" altLang="zh-CN" sz="2000" dirty="0"/>
                    <a:t>, b</a:t>
                  </a:r>
                  <a:r>
                    <a:rPr lang="zh-CN" altLang="en-US" sz="2000" dirty="0"/>
                    <a:t>））</a:t>
                  </a:r>
                  <a:r>
                    <a:rPr lang="en-US" altLang="zh-CN" sz="2000" dirty="0"/>
                    <a:t>...</a:t>
                  </a:r>
                  <a:endParaRPr lang="zh-CN" altLang="en-US" sz="2000" dirty="0"/>
                </a:p>
              </p:txBody>
            </p:sp>
          </p:grpSp>
          <p:sp>
            <p:nvSpPr>
              <p:cNvPr id="140" name="文本框 139"/>
              <p:cNvSpPr txBox="1"/>
              <p:nvPr/>
            </p:nvSpPr>
            <p:spPr>
              <a:xfrm>
                <a:off x="4825379" y="12960"/>
                <a:ext cx="27031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Event Stream</a:t>
                </a:r>
                <a:endParaRPr lang="zh-CN" altLang="en-US" sz="2400" dirty="0"/>
              </a:p>
            </p:txBody>
          </p:sp>
        </p:grpSp>
        <p:sp>
          <p:nvSpPr>
            <p:cNvPr id="73" name="右箭头 72"/>
            <p:cNvSpPr/>
            <p:nvPr/>
          </p:nvSpPr>
          <p:spPr>
            <a:xfrm>
              <a:off x="10131024" y="467794"/>
              <a:ext cx="805583" cy="528727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659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1162050" y="4340225"/>
            <a:ext cx="10058400" cy="2178050"/>
            <a:chOff x="672" y="1474"/>
            <a:chExt cx="6336" cy="1372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/>
          </p:nvSpPr>
          <p:spPr bwMode="auto">
            <a:xfrm>
              <a:off x="672" y="1474"/>
              <a:ext cx="6336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7" name="Group 205"/>
            <p:cNvGrpSpPr>
              <a:grpSpLocks/>
            </p:cNvGrpSpPr>
            <p:nvPr/>
          </p:nvGrpSpPr>
          <p:grpSpPr bwMode="auto">
            <a:xfrm>
              <a:off x="682" y="1484"/>
              <a:ext cx="6316" cy="1339"/>
              <a:chOff x="682" y="1484"/>
              <a:chExt cx="6316" cy="1339"/>
            </a:xfrm>
          </p:grpSpPr>
          <p:sp>
            <p:nvSpPr>
              <p:cNvPr id="41" name="Freeform 5"/>
              <p:cNvSpPr>
                <a:spLocks/>
              </p:cNvSpPr>
              <p:nvPr/>
            </p:nvSpPr>
            <p:spPr bwMode="auto">
              <a:xfrm>
                <a:off x="682" y="1484"/>
                <a:ext cx="6199" cy="367"/>
              </a:xfrm>
              <a:custGeom>
                <a:avLst/>
                <a:gdLst>
                  <a:gd name="T0" fmla="*/ 363 w 19261"/>
                  <a:gd name="T1" fmla="*/ 0 h 1134"/>
                  <a:gd name="T2" fmla="*/ 0 w 19261"/>
                  <a:gd name="T3" fmla="*/ 567 h 1134"/>
                  <a:gd name="T4" fmla="*/ 363 w 19261"/>
                  <a:gd name="T5" fmla="*/ 1134 h 1134"/>
                  <a:gd name="T6" fmla="*/ 363 w 19261"/>
                  <a:gd name="T7" fmla="*/ 1134 h 1134"/>
                  <a:gd name="T8" fmla="*/ 363 w 19261"/>
                  <a:gd name="T9" fmla="*/ 1134 h 1134"/>
                  <a:gd name="T10" fmla="*/ 19261 w 19261"/>
                  <a:gd name="T11" fmla="*/ 1134 h 1134"/>
                  <a:gd name="T12" fmla="*/ 19261 w 19261"/>
                  <a:gd name="T13" fmla="*/ 0 h 1134"/>
                  <a:gd name="T14" fmla="*/ 363 w 19261"/>
                  <a:gd name="T15" fmla="*/ 0 h 1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261" h="1134">
                    <a:moveTo>
                      <a:pt x="363" y="0"/>
                    </a:moveTo>
                    <a:cubicBezTo>
                      <a:pt x="163" y="0"/>
                      <a:pt x="0" y="254"/>
                      <a:pt x="0" y="567"/>
                    </a:cubicBezTo>
                    <a:cubicBezTo>
                      <a:pt x="0" y="881"/>
                      <a:pt x="163" y="1134"/>
                      <a:pt x="363" y="1134"/>
                    </a:cubicBezTo>
                    <a:cubicBezTo>
                      <a:pt x="363" y="1134"/>
                      <a:pt x="363" y="1134"/>
                      <a:pt x="363" y="1134"/>
                    </a:cubicBezTo>
                    <a:lnTo>
                      <a:pt x="363" y="1134"/>
                    </a:lnTo>
                    <a:lnTo>
                      <a:pt x="19261" y="1134"/>
                    </a:lnTo>
                    <a:lnTo>
                      <a:pt x="19261" y="0"/>
                    </a:lnTo>
                    <a:lnTo>
                      <a:pt x="363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6"/>
              <p:cNvSpPr>
                <a:spLocks/>
              </p:cNvSpPr>
              <p:nvPr/>
            </p:nvSpPr>
            <p:spPr bwMode="auto">
              <a:xfrm>
                <a:off x="682" y="1484"/>
                <a:ext cx="6199" cy="367"/>
              </a:xfrm>
              <a:custGeom>
                <a:avLst/>
                <a:gdLst>
                  <a:gd name="T0" fmla="*/ 363 w 19261"/>
                  <a:gd name="T1" fmla="*/ 0 h 1134"/>
                  <a:gd name="T2" fmla="*/ 0 w 19261"/>
                  <a:gd name="T3" fmla="*/ 567 h 1134"/>
                  <a:gd name="T4" fmla="*/ 363 w 19261"/>
                  <a:gd name="T5" fmla="*/ 1134 h 1134"/>
                  <a:gd name="T6" fmla="*/ 363 w 19261"/>
                  <a:gd name="T7" fmla="*/ 1134 h 1134"/>
                  <a:gd name="T8" fmla="*/ 363 w 19261"/>
                  <a:gd name="T9" fmla="*/ 1134 h 1134"/>
                  <a:gd name="T10" fmla="*/ 19261 w 19261"/>
                  <a:gd name="T11" fmla="*/ 1134 h 1134"/>
                  <a:gd name="T12" fmla="*/ 19261 w 19261"/>
                  <a:gd name="T13" fmla="*/ 0 h 1134"/>
                  <a:gd name="T14" fmla="*/ 363 w 19261"/>
                  <a:gd name="T15" fmla="*/ 0 h 1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261" h="1134">
                    <a:moveTo>
                      <a:pt x="363" y="0"/>
                    </a:moveTo>
                    <a:cubicBezTo>
                      <a:pt x="163" y="0"/>
                      <a:pt x="0" y="254"/>
                      <a:pt x="0" y="567"/>
                    </a:cubicBezTo>
                    <a:cubicBezTo>
                      <a:pt x="0" y="881"/>
                      <a:pt x="163" y="1134"/>
                      <a:pt x="363" y="1134"/>
                    </a:cubicBezTo>
                    <a:cubicBezTo>
                      <a:pt x="363" y="1134"/>
                      <a:pt x="363" y="1134"/>
                      <a:pt x="363" y="1134"/>
                    </a:cubicBezTo>
                    <a:lnTo>
                      <a:pt x="363" y="1134"/>
                    </a:lnTo>
                    <a:lnTo>
                      <a:pt x="19261" y="1134"/>
                    </a:lnTo>
                    <a:lnTo>
                      <a:pt x="19261" y="0"/>
                    </a:lnTo>
                    <a:lnTo>
                      <a:pt x="363" y="0"/>
                    </a:lnTo>
                    <a:close/>
                  </a:path>
                </a:pathLst>
              </a:custGeom>
              <a:noFill/>
              <a:ln w="7938" cap="sq">
                <a:solidFill>
                  <a:srgbClr val="5B9BD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Oval 7"/>
              <p:cNvSpPr>
                <a:spLocks noChangeArrowheads="1"/>
              </p:cNvSpPr>
              <p:nvPr/>
            </p:nvSpPr>
            <p:spPr bwMode="auto">
              <a:xfrm>
                <a:off x="6764" y="1484"/>
                <a:ext cx="234" cy="367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Oval 8"/>
              <p:cNvSpPr>
                <a:spLocks noChangeArrowheads="1"/>
              </p:cNvSpPr>
              <p:nvPr/>
            </p:nvSpPr>
            <p:spPr bwMode="auto">
              <a:xfrm>
                <a:off x="6764" y="1484"/>
                <a:ext cx="234" cy="367"/>
              </a:xfrm>
              <a:prstGeom prst="ellipse">
                <a:avLst/>
              </a:prstGeom>
              <a:noFill/>
              <a:ln w="7938" cap="sq">
                <a:solidFill>
                  <a:srgbClr val="5B9BD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Rectangle 9"/>
              <p:cNvSpPr>
                <a:spLocks noChangeArrowheads="1"/>
              </p:cNvSpPr>
              <p:nvPr/>
            </p:nvSpPr>
            <p:spPr bwMode="auto">
              <a:xfrm>
                <a:off x="1182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6" name="Rectangle 10"/>
              <p:cNvSpPr>
                <a:spLocks noChangeArrowheads="1"/>
              </p:cNvSpPr>
              <p:nvPr/>
            </p:nvSpPr>
            <p:spPr bwMode="auto">
              <a:xfrm>
                <a:off x="1347" y="1557"/>
                <a:ext cx="175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+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7" name="Rectangle 11"/>
              <p:cNvSpPr>
                <a:spLocks noChangeArrowheads="1"/>
              </p:cNvSpPr>
              <p:nvPr/>
            </p:nvSpPr>
            <p:spPr bwMode="auto">
              <a:xfrm>
                <a:off x="1429" y="1557"/>
                <a:ext cx="12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" name="Rectangle 12"/>
              <p:cNvSpPr>
                <a:spLocks noChangeArrowheads="1"/>
              </p:cNvSpPr>
              <p:nvPr/>
            </p:nvSpPr>
            <p:spPr bwMode="auto">
              <a:xfrm>
                <a:off x="1470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9" name="Rectangle 13"/>
              <p:cNvSpPr>
                <a:spLocks noChangeArrowheads="1"/>
              </p:cNvSpPr>
              <p:nvPr/>
            </p:nvSpPr>
            <p:spPr bwMode="auto">
              <a:xfrm>
                <a:off x="1635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a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0" name="Rectangle 14"/>
              <p:cNvSpPr>
                <a:spLocks noChangeArrowheads="1"/>
              </p:cNvSpPr>
              <p:nvPr/>
            </p:nvSpPr>
            <p:spPr bwMode="auto">
              <a:xfrm>
                <a:off x="1717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 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" name="Rectangle 15"/>
              <p:cNvSpPr>
                <a:spLocks noChangeArrowheads="1"/>
              </p:cNvSpPr>
              <p:nvPr/>
            </p:nvSpPr>
            <p:spPr bwMode="auto">
              <a:xfrm>
                <a:off x="1795" y="1557"/>
                <a:ext cx="175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" name="Rectangle 16"/>
              <p:cNvSpPr>
                <a:spLocks noChangeArrowheads="1"/>
              </p:cNvSpPr>
              <p:nvPr/>
            </p:nvSpPr>
            <p:spPr bwMode="auto">
              <a:xfrm>
                <a:off x="1882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））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3" name="Rectangle 17"/>
              <p:cNvSpPr>
                <a:spLocks noChangeArrowheads="1"/>
              </p:cNvSpPr>
              <p:nvPr/>
            </p:nvSpPr>
            <p:spPr bwMode="auto">
              <a:xfrm>
                <a:off x="2212" y="1557"/>
                <a:ext cx="12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4" name="Rectangle 18"/>
              <p:cNvSpPr>
                <a:spLocks noChangeArrowheads="1"/>
              </p:cNvSpPr>
              <p:nvPr/>
            </p:nvSpPr>
            <p:spPr bwMode="auto">
              <a:xfrm>
                <a:off x="2253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" name="Rectangle 19"/>
              <p:cNvSpPr>
                <a:spLocks noChangeArrowheads="1"/>
              </p:cNvSpPr>
              <p:nvPr/>
            </p:nvSpPr>
            <p:spPr bwMode="auto">
              <a:xfrm>
                <a:off x="2418" y="1557"/>
                <a:ext cx="175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+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6" name="Rectangle 20"/>
              <p:cNvSpPr>
                <a:spLocks noChangeArrowheads="1"/>
              </p:cNvSpPr>
              <p:nvPr/>
            </p:nvSpPr>
            <p:spPr bwMode="auto">
              <a:xfrm>
                <a:off x="2500" y="1557"/>
                <a:ext cx="12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7" name="Rectangle 21"/>
              <p:cNvSpPr>
                <a:spLocks noChangeArrowheads="1"/>
              </p:cNvSpPr>
              <p:nvPr/>
            </p:nvSpPr>
            <p:spPr bwMode="auto">
              <a:xfrm>
                <a:off x="2541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8" name="Rectangle 22"/>
              <p:cNvSpPr>
                <a:spLocks noChangeArrowheads="1"/>
              </p:cNvSpPr>
              <p:nvPr/>
            </p:nvSpPr>
            <p:spPr bwMode="auto">
              <a:xfrm>
                <a:off x="2706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a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9" name="Rectangle 23"/>
              <p:cNvSpPr>
                <a:spLocks noChangeArrowheads="1"/>
              </p:cNvSpPr>
              <p:nvPr/>
            </p:nvSpPr>
            <p:spPr bwMode="auto">
              <a:xfrm>
                <a:off x="2783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 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0" name="Rectangle 24"/>
              <p:cNvSpPr>
                <a:spLocks noChangeArrowheads="1"/>
              </p:cNvSpPr>
              <p:nvPr/>
            </p:nvSpPr>
            <p:spPr bwMode="auto">
              <a:xfrm>
                <a:off x="2860" y="1557"/>
                <a:ext cx="175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d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1" name="Rectangle 25"/>
              <p:cNvSpPr>
                <a:spLocks noChangeArrowheads="1"/>
              </p:cNvSpPr>
              <p:nvPr/>
            </p:nvSpPr>
            <p:spPr bwMode="auto">
              <a:xfrm>
                <a:off x="2948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））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2" name="Rectangle 26"/>
              <p:cNvSpPr>
                <a:spLocks noChangeArrowheads="1"/>
              </p:cNvSpPr>
              <p:nvPr/>
            </p:nvSpPr>
            <p:spPr bwMode="auto">
              <a:xfrm>
                <a:off x="3278" y="1557"/>
                <a:ext cx="12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3" name="Rectangle 27"/>
              <p:cNvSpPr>
                <a:spLocks noChangeArrowheads="1"/>
              </p:cNvSpPr>
              <p:nvPr/>
            </p:nvSpPr>
            <p:spPr bwMode="auto">
              <a:xfrm>
                <a:off x="3319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4" name="Rectangle 28"/>
              <p:cNvSpPr>
                <a:spLocks noChangeArrowheads="1"/>
              </p:cNvSpPr>
              <p:nvPr/>
            </p:nvSpPr>
            <p:spPr bwMode="auto">
              <a:xfrm>
                <a:off x="3484" y="1557"/>
                <a:ext cx="175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+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5" name="Rectangle 29"/>
              <p:cNvSpPr>
                <a:spLocks noChangeArrowheads="1"/>
              </p:cNvSpPr>
              <p:nvPr/>
            </p:nvSpPr>
            <p:spPr bwMode="auto">
              <a:xfrm>
                <a:off x="3566" y="1557"/>
                <a:ext cx="12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6" name="Rectangle 30"/>
              <p:cNvSpPr>
                <a:spLocks noChangeArrowheads="1"/>
              </p:cNvSpPr>
              <p:nvPr/>
            </p:nvSpPr>
            <p:spPr bwMode="auto">
              <a:xfrm>
                <a:off x="3607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7" name="Rectangle 31"/>
              <p:cNvSpPr>
                <a:spLocks noChangeArrowheads="1"/>
              </p:cNvSpPr>
              <p:nvPr/>
            </p:nvSpPr>
            <p:spPr bwMode="auto">
              <a:xfrm>
                <a:off x="3772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a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8" name="Rectangle 32"/>
              <p:cNvSpPr>
                <a:spLocks noChangeArrowheads="1"/>
              </p:cNvSpPr>
              <p:nvPr/>
            </p:nvSpPr>
            <p:spPr bwMode="auto">
              <a:xfrm>
                <a:off x="3849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 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9" name="Rectangle 33"/>
              <p:cNvSpPr>
                <a:spLocks noChangeArrowheads="1"/>
              </p:cNvSpPr>
              <p:nvPr/>
            </p:nvSpPr>
            <p:spPr bwMode="auto">
              <a:xfrm>
                <a:off x="3926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g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0" name="Rectangle 34"/>
              <p:cNvSpPr>
                <a:spLocks noChangeArrowheads="1"/>
              </p:cNvSpPr>
              <p:nvPr/>
            </p:nvSpPr>
            <p:spPr bwMode="auto">
              <a:xfrm>
                <a:off x="4009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））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1" name="Rectangle 35"/>
              <p:cNvSpPr>
                <a:spLocks noChangeArrowheads="1"/>
              </p:cNvSpPr>
              <p:nvPr/>
            </p:nvSpPr>
            <p:spPr bwMode="auto">
              <a:xfrm>
                <a:off x="4338" y="1557"/>
                <a:ext cx="12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2" name="Rectangle 36"/>
              <p:cNvSpPr>
                <a:spLocks noChangeArrowheads="1"/>
              </p:cNvSpPr>
              <p:nvPr/>
            </p:nvSpPr>
            <p:spPr bwMode="auto">
              <a:xfrm>
                <a:off x="4374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3" name="Rectangle 37"/>
              <p:cNvSpPr>
                <a:spLocks noChangeArrowheads="1"/>
              </p:cNvSpPr>
              <p:nvPr/>
            </p:nvSpPr>
            <p:spPr bwMode="auto">
              <a:xfrm>
                <a:off x="4539" y="1557"/>
                <a:ext cx="175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+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4" name="Rectangle 38"/>
              <p:cNvSpPr>
                <a:spLocks noChangeArrowheads="1"/>
              </p:cNvSpPr>
              <p:nvPr/>
            </p:nvSpPr>
            <p:spPr bwMode="auto">
              <a:xfrm>
                <a:off x="4622" y="1557"/>
                <a:ext cx="12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5" name="Rectangle 39"/>
              <p:cNvSpPr>
                <a:spLocks noChangeArrowheads="1"/>
              </p:cNvSpPr>
              <p:nvPr/>
            </p:nvSpPr>
            <p:spPr bwMode="auto">
              <a:xfrm>
                <a:off x="4663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6" name="Rectangle 40"/>
              <p:cNvSpPr>
                <a:spLocks noChangeArrowheads="1"/>
              </p:cNvSpPr>
              <p:nvPr/>
            </p:nvSpPr>
            <p:spPr bwMode="auto">
              <a:xfrm>
                <a:off x="4828" y="1557"/>
                <a:ext cx="175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7" name="Rectangle 41"/>
              <p:cNvSpPr>
                <a:spLocks noChangeArrowheads="1"/>
              </p:cNvSpPr>
              <p:nvPr/>
            </p:nvSpPr>
            <p:spPr bwMode="auto">
              <a:xfrm>
                <a:off x="4915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 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8" name="Rectangle 42"/>
              <p:cNvSpPr>
                <a:spLocks noChangeArrowheads="1"/>
              </p:cNvSpPr>
              <p:nvPr/>
            </p:nvSpPr>
            <p:spPr bwMode="auto">
              <a:xfrm>
                <a:off x="4992" y="1557"/>
                <a:ext cx="16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c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9" name="Rectangle 43"/>
              <p:cNvSpPr>
                <a:spLocks noChangeArrowheads="1"/>
              </p:cNvSpPr>
              <p:nvPr/>
            </p:nvSpPr>
            <p:spPr bwMode="auto">
              <a:xfrm>
                <a:off x="5064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））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0" name="Rectangle 44"/>
              <p:cNvSpPr>
                <a:spLocks noChangeArrowheads="1"/>
              </p:cNvSpPr>
              <p:nvPr/>
            </p:nvSpPr>
            <p:spPr bwMode="auto">
              <a:xfrm>
                <a:off x="5394" y="1557"/>
                <a:ext cx="12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1" name="Rectangle 45"/>
              <p:cNvSpPr>
                <a:spLocks noChangeArrowheads="1"/>
              </p:cNvSpPr>
              <p:nvPr/>
            </p:nvSpPr>
            <p:spPr bwMode="auto">
              <a:xfrm>
                <a:off x="5435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2" name="Rectangle 46"/>
              <p:cNvSpPr>
                <a:spLocks noChangeArrowheads="1"/>
              </p:cNvSpPr>
              <p:nvPr/>
            </p:nvSpPr>
            <p:spPr bwMode="auto">
              <a:xfrm>
                <a:off x="5600" y="1557"/>
                <a:ext cx="13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-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3" name="Rectangle 47"/>
              <p:cNvSpPr>
                <a:spLocks noChangeArrowheads="1"/>
              </p:cNvSpPr>
              <p:nvPr/>
            </p:nvSpPr>
            <p:spPr bwMode="auto">
              <a:xfrm>
                <a:off x="5651" y="1557"/>
                <a:ext cx="12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4" name="Rectangle 48"/>
              <p:cNvSpPr>
                <a:spLocks noChangeArrowheads="1"/>
              </p:cNvSpPr>
              <p:nvPr/>
            </p:nvSpPr>
            <p:spPr bwMode="auto">
              <a:xfrm>
                <a:off x="5693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5" name="Rectangle 49"/>
              <p:cNvSpPr>
                <a:spLocks noChangeArrowheads="1"/>
              </p:cNvSpPr>
              <p:nvPr/>
            </p:nvSpPr>
            <p:spPr bwMode="auto">
              <a:xfrm>
                <a:off x="5857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a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6" name="Rectangle 50"/>
              <p:cNvSpPr>
                <a:spLocks noChangeArrowheads="1"/>
              </p:cNvSpPr>
              <p:nvPr/>
            </p:nvSpPr>
            <p:spPr bwMode="auto">
              <a:xfrm>
                <a:off x="5935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 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7" name="Rectangle 51"/>
              <p:cNvSpPr>
                <a:spLocks noChangeArrowheads="1"/>
              </p:cNvSpPr>
              <p:nvPr/>
            </p:nvSpPr>
            <p:spPr bwMode="auto">
              <a:xfrm>
                <a:off x="6012" y="1557"/>
                <a:ext cx="175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8" name="Rectangle 52"/>
              <p:cNvSpPr>
                <a:spLocks noChangeArrowheads="1"/>
              </p:cNvSpPr>
              <p:nvPr/>
            </p:nvSpPr>
            <p:spPr bwMode="auto">
              <a:xfrm>
                <a:off x="6099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））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9" name="Rectangle 53"/>
              <p:cNvSpPr>
                <a:spLocks noChangeArrowheads="1"/>
              </p:cNvSpPr>
              <p:nvPr/>
            </p:nvSpPr>
            <p:spPr bwMode="auto">
              <a:xfrm>
                <a:off x="6429" y="1557"/>
                <a:ext cx="216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...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0" name="Rectangle 54"/>
              <p:cNvSpPr>
                <a:spLocks noChangeArrowheads="1"/>
              </p:cNvSpPr>
              <p:nvPr/>
            </p:nvSpPr>
            <p:spPr bwMode="auto">
              <a:xfrm>
                <a:off x="4622" y="2135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55"/>
              <p:cNvSpPr>
                <a:spLocks/>
              </p:cNvSpPr>
              <p:nvPr/>
            </p:nvSpPr>
            <p:spPr bwMode="auto">
              <a:xfrm>
                <a:off x="4626" y="2139"/>
                <a:ext cx="169" cy="169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7" y="0"/>
                      <a:pt x="263" y="0"/>
                    </a:cubicBezTo>
                    <a:cubicBezTo>
                      <a:pt x="408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7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Rectangle 56"/>
              <p:cNvSpPr>
                <a:spLocks noChangeArrowheads="1"/>
              </p:cNvSpPr>
              <p:nvPr/>
            </p:nvSpPr>
            <p:spPr bwMode="auto">
              <a:xfrm>
                <a:off x="4622" y="2135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Rectangle 57"/>
              <p:cNvSpPr>
                <a:spLocks noChangeArrowheads="1"/>
              </p:cNvSpPr>
              <p:nvPr/>
            </p:nvSpPr>
            <p:spPr bwMode="auto">
              <a:xfrm>
                <a:off x="4622" y="2135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58"/>
              <p:cNvSpPr>
                <a:spLocks/>
              </p:cNvSpPr>
              <p:nvPr/>
            </p:nvSpPr>
            <p:spPr bwMode="auto">
              <a:xfrm>
                <a:off x="4623" y="2136"/>
                <a:ext cx="175" cy="175"/>
              </a:xfrm>
              <a:custGeom>
                <a:avLst/>
                <a:gdLst>
                  <a:gd name="T0" fmla="*/ 2 w 175"/>
                  <a:gd name="T1" fmla="*/ 70 h 175"/>
                  <a:gd name="T2" fmla="*/ 16 w 175"/>
                  <a:gd name="T3" fmla="*/ 39 h 175"/>
                  <a:gd name="T4" fmla="*/ 39 w 175"/>
                  <a:gd name="T5" fmla="*/ 15 h 175"/>
                  <a:gd name="T6" fmla="*/ 70 w 175"/>
                  <a:gd name="T7" fmla="*/ 2 h 175"/>
                  <a:gd name="T8" fmla="*/ 105 w 175"/>
                  <a:gd name="T9" fmla="*/ 2 h 175"/>
                  <a:gd name="T10" fmla="*/ 137 w 175"/>
                  <a:gd name="T11" fmla="*/ 15 h 175"/>
                  <a:gd name="T12" fmla="*/ 160 w 175"/>
                  <a:gd name="T13" fmla="*/ 39 h 175"/>
                  <a:gd name="T14" fmla="*/ 173 w 175"/>
                  <a:gd name="T15" fmla="*/ 70 h 175"/>
                  <a:gd name="T16" fmla="*/ 173 w 175"/>
                  <a:gd name="T17" fmla="*/ 105 h 175"/>
                  <a:gd name="T18" fmla="*/ 160 w 175"/>
                  <a:gd name="T19" fmla="*/ 137 h 175"/>
                  <a:gd name="T20" fmla="*/ 137 w 175"/>
                  <a:gd name="T21" fmla="*/ 160 h 175"/>
                  <a:gd name="T22" fmla="*/ 105 w 175"/>
                  <a:gd name="T23" fmla="*/ 173 h 175"/>
                  <a:gd name="T24" fmla="*/ 70 w 175"/>
                  <a:gd name="T25" fmla="*/ 173 h 175"/>
                  <a:gd name="T26" fmla="*/ 39 w 175"/>
                  <a:gd name="T27" fmla="*/ 160 h 175"/>
                  <a:gd name="T28" fmla="*/ 16 w 175"/>
                  <a:gd name="T29" fmla="*/ 137 h 175"/>
                  <a:gd name="T30" fmla="*/ 2 w 175"/>
                  <a:gd name="T31" fmla="*/ 105 h 175"/>
                  <a:gd name="T32" fmla="*/ 6 w 175"/>
                  <a:gd name="T33" fmla="*/ 85 h 175"/>
                  <a:gd name="T34" fmla="*/ 7 w 175"/>
                  <a:gd name="T35" fmla="*/ 104 h 175"/>
                  <a:gd name="T36" fmla="*/ 12 w 175"/>
                  <a:gd name="T37" fmla="*/ 120 h 175"/>
                  <a:gd name="T38" fmla="*/ 20 w 175"/>
                  <a:gd name="T39" fmla="*/ 133 h 175"/>
                  <a:gd name="T40" fmla="*/ 30 w 175"/>
                  <a:gd name="T41" fmla="*/ 146 h 175"/>
                  <a:gd name="T42" fmla="*/ 42 w 175"/>
                  <a:gd name="T43" fmla="*/ 156 h 175"/>
                  <a:gd name="T44" fmla="*/ 56 w 175"/>
                  <a:gd name="T45" fmla="*/ 163 h 175"/>
                  <a:gd name="T46" fmla="*/ 71 w 175"/>
                  <a:gd name="T47" fmla="*/ 169 h 175"/>
                  <a:gd name="T48" fmla="*/ 88 w 175"/>
                  <a:gd name="T49" fmla="*/ 170 h 175"/>
                  <a:gd name="T50" fmla="*/ 104 w 175"/>
                  <a:gd name="T51" fmla="*/ 169 h 175"/>
                  <a:gd name="T52" fmla="*/ 120 w 175"/>
                  <a:gd name="T53" fmla="*/ 163 h 175"/>
                  <a:gd name="T54" fmla="*/ 133 w 175"/>
                  <a:gd name="T55" fmla="*/ 156 h 175"/>
                  <a:gd name="T56" fmla="*/ 146 w 175"/>
                  <a:gd name="T57" fmla="*/ 146 h 175"/>
                  <a:gd name="T58" fmla="*/ 156 w 175"/>
                  <a:gd name="T59" fmla="*/ 134 h 175"/>
                  <a:gd name="T60" fmla="*/ 163 w 175"/>
                  <a:gd name="T61" fmla="*/ 120 h 175"/>
                  <a:gd name="T62" fmla="*/ 168 w 175"/>
                  <a:gd name="T63" fmla="*/ 105 h 175"/>
                  <a:gd name="T64" fmla="*/ 170 w 175"/>
                  <a:gd name="T65" fmla="*/ 88 h 175"/>
                  <a:gd name="T66" fmla="*/ 168 w 175"/>
                  <a:gd name="T67" fmla="*/ 71 h 175"/>
                  <a:gd name="T68" fmla="*/ 163 w 175"/>
                  <a:gd name="T69" fmla="*/ 56 h 175"/>
                  <a:gd name="T70" fmla="*/ 156 w 175"/>
                  <a:gd name="T71" fmla="*/ 42 h 175"/>
                  <a:gd name="T72" fmla="*/ 146 w 175"/>
                  <a:gd name="T73" fmla="*/ 30 h 175"/>
                  <a:gd name="T74" fmla="*/ 134 w 175"/>
                  <a:gd name="T75" fmla="*/ 20 h 175"/>
                  <a:gd name="T76" fmla="*/ 120 w 175"/>
                  <a:gd name="T77" fmla="*/ 12 h 175"/>
                  <a:gd name="T78" fmla="*/ 105 w 175"/>
                  <a:gd name="T79" fmla="*/ 7 h 175"/>
                  <a:gd name="T80" fmla="*/ 88 w 175"/>
                  <a:gd name="T81" fmla="*/ 5 h 175"/>
                  <a:gd name="T82" fmla="*/ 72 w 175"/>
                  <a:gd name="T83" fmla="*/ 7 h 175"/>
                  <a:gd name="T84" fmla="*/ 56 w 175"/>
                  <a:gd name="T85" fmla="*/ 12 h 175"/>
                  <a:gd name="T86" fmla="*/ 42 w 175"/>
                  <a:gd name="T87" fmla="*/ 19 h 175"/>
                  <a:gd name="T88" fmla="*/ 30 w 175"/>
                  <a:gd name="T89" fmla="*/ 29 h 175"/>
                  <a:gd name="T90" fmla="*/ 20 w 175"/>
                  <a:gd name="T91" fmla="*/ 41 h 175"/>
                  <a:gd name="T92" fmla="*/ 12 w 175"/>
                  <a:gd name="T93" fmla="*/ 55 h 175"/>
                  <a:gd name="T94" fmla="*/ 7 w 175"/>
                  <a:gd name="T95" fmla="*/ 71 h 175"/>
                  <a:gd name="T96" fmla="*/ 0 w 175"/>
                  <a:gd name="T97" fmla="*/ 9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5" h="175">
                    <a:moveTo>
                      <a:pt x="0" y="90"/>
                    </a:moveTo>
                    <a:lnTo>
                      <a:pt x="2" y="70"/>
                    </a:lnTo>
                    <a:lnTo>
                      <a:pt x="8" y="53"/>
                    </a:lnTo>
                    <a:lnTo>
                      <a:pt x="16" y="39"/>
                    </a:lnTo>
                    <a:lnTo>
                      <a:pt x="26" y="26"/>
                    </a:lnTo>
                    <a:lnTo>
                      <a:pt x="39" y="15"/>
                    </a:lnTo>
                    <a:lnTo>
                      <a:pt x="54" y="7"/>
                    </a:lnTo>
                    <a:lnTo>
                      <a:pt x="70" y="2"/>
                    </a:lnTo>
                    <a:lnTo>
                      <a:pt x="88" y="0"/>
                    </a:lnTo>
                    <a:lnTo>
                      <a:pt x="105" y="2"/>
                    </a:lnTo>
                    <a:lnTo>
                      <a:pt x="122" y="7"/>
                    </a:lnTo>
                    <a:lnTo>
                      <a:pt x="137" y="15"/>
                    </a:lnTo>
                    <a:lnTo>
                      <a:pt x="149" y="26"/>
                    </a:lnTo>
                    <a:lnTo>
                      <a:pt x="160" y="39"/>
                    </a:lnTo>
                    <a:lnTo>
                      <a:pt x="168" y="53"/>
                    </a:lnTo>
                    <a:lnTo>
                      <a:pt x="173" y="70"/>
                    </a:lnTo>
                    <a:lnTo>
                      <a:pt x="175" y="88"/>
                    </a:lnTo>
                    <a:lnTo>
                      <a:pt x="173" y="105"/>
                    </a:lnTo>
                    <a:lnTo>
                      <a:pt x="168" y="122"/>
                    </a:lnTo>
                    <a:lnTo>
                      <a:pt x="160" y="137"/>
                    </a:lnTo>
                    <a:lnTo>
                      <a:pt x="149" y="150"/>
                    </a:lnTo>
                    <a:lnTo>
                      <a:pt x="137" y="160"/>
                    </a:lnTo>
                    <a:lnTo>
                      <a:pt x="122" y="168"/>
                    </a:lnTo>
                    <a:lnTo>
                      <a:pt x="105" y="173"/>
                    </a:lnTo>
                    <a:lnTo>
                      <a:pt x="88" y="175"/>
                    </a:lnTo>
                    <a:lnTo>
                      <a:pt x="70" y="173"/>
                    </a:lnTo>
                    <a:lnTo>
                      <a:pt x="54" y="168"/>
                    </a:lnTo>
                    <a:lnTo>
                      <a:pt x="39" y="160"/>
                    </a:lnTo>
                    <a:lnTo>
                      <a:pt x="26" y="150"/>
                    </a:lnTo>
                    <a:lnTo>
                      <a:pt x="16" y="137"/>
                    </a:lnTo>
                    <a:lnTo>
                      <a:pt x="8" y="122"/>
                    </a:lnTo>
                    <a:lnTo>
                      <a:pt x="2" y="105"/>
                    </a:lnTo>
                    <a:lnTo>
                      <a:pt x="0" y="85"/>
                    </a:lnTo>
                    <a:lnTo>
                      <a:pt x="6" y="85"/>
                    </a:lnTo>
                    <a:lnTo>
                      <a:pt x="7" y="105"/>
                    </a:lnTo>
                    <a:lnTo>
                      <a:pt x="7" y="104"/>
                    </a:lnTo>
                    <a:lnTo>
                      <a:pt x="12" y="120"/>
                    </a:lnTo>
                    <a:lnTo>
                      <a:pt x="12" y="120"/>
                    </a:lnTo>
                    <a:lnTo>
                      <a:pt x="20" y="134"/>
                    </a:lnTo>
                    <a:lnTo>
                      <a:pt x="20" y="133"/>
                    </a:lnTo>
                    <a:lnTo>
                      <a:pt x="30" y="146"/>
                    </a:lnTo>
                    <a:lnTo>
                      <a:pt x="30" y="146"/>
                    </a:lnTo>
                    <a:lnTo>
                      <a:pt x="42" y="156"/>
                    </a:lnTo>
                    <a:lnTo>
                      <a:pt x="42" y="156"/>
                    </a:lnTo>
                    <a:lnTo>
                      <a:pt x="56" y="163"/>
                    </a:lnTo>
                    <a:lnTo>
                      <a:pt x="56" y="163"/>
                    </a:lnTo>
                    <a:lnTo>
                      <a:pt x="72" y="169"/>
                    </a:lnTo>
                    <a:lnTo>
                      <a:pt x="71" y="169"/>
                    </a:lnTo>
                    <a:lnTo>
                      <a:pt x="88" y="170"/>
                    </a:lnTo>
                    <a:lnTo>
                      <a:pt x="88" y="170"/>
                    </a:lnTo>
                    <a:lnTo>
                      <a:pt x="105" y="169"/>
                    </a:lnTo>
                    <a:lnTo>
                      <a:pt x="104" y="169"/>
                    </a:lnTo>
                    <a:lnTo>
                      <a:pt x="120" y="163"/>
                    </a:lnTo>
                    <a:lnTo>
                      <a:pt x="120" y="163"/>
                    </a:lnTo>
                    <a:lnTo>
                      <a:pt x="134" y="156"/>
                    </a:lnTo>
                    <a:lnTo>
                      <a:pt x="133" y="156"/>
                    </a:lnTo>
                    <a:lnTo>
                      <a:pt x="146" y="146"/>
                    </a:lnTo>
                    <a:lnTo>
                      <a:pt x="146" y="146"/>
                    </a:lnTo>
                    <a:lnTo>
                      <a:pt x="156" y="133"/>
                    </a:lnTo>
                    <a:lnTo>
                      <a:pt x="156" y="134"/>
                    </a:lnTo>
                    <a:lnTo>
                      <a:pt x="163" y="120"/>
                    </a:lnTo>
                    <a:lnTo>
                      <a:pt x="163" y="120"/>
                    </a:lnTo>
                    <a:lnTo>
                      <a:pt x="168" y="104"/>
                    </a:lnTo>
                    <a:lnTo>
                      <a:pt x="168" y="105"/>
                    </a:lnTo>
                    <a:lnTo>
                      <a:pt x="170" y="88"/>
                    </a:lnTo>
                    <a:lnTo>
                      <a:pt x="170" y="88"/>
                    </a:lnTo>
                    <a:lnTo>
                      <a:pt x="168" y="71"/>
                    </a:lnTo>
                    <a:lnTo>
                      <a:pt x="168" y="71"/>
                    </a:lnTo>
                    <a:lnTo>
                      <a:pt x="163" y="55"/>
                    </a:lnTo>
                    <a:lnTo>
                      <a:pt x="163" y="56"/>
                    </a:lnTo>
                    <a:lnTo>
                      <a:pt x="156" y="41"/>
                    </a:lnTo>
                    <a:lnTo>
                      <a:pt x="156" y="42"/>
                    </a:lnTo>
                    <a:lnTo>
                      <a:pt x="146" y="29"/>
                    </a:lnTo>
                    <a:lnTo>
                      <a:pt x="146" y="30"/>
                    </a:lnTo>
                    <a:lnTo>
                      <a:pt x="133" y="19"/>
                    </a:lnTo>
                    <a:lnTo>
                      <a:pt x="134" y="20"/>
                    </a:lnTo>
                    <a:lnTo>
                      <a:pt x="120" y="12"/>
                    </a:lnTo>
                    <a:lnTo>
                      <a:pt x="120" y="12"/>
                    </a:lnTo>
                    <a:lnTo>
                      <a:pt x="104" y="7"/>
                    </a:lnTo>
                    <a:lnTo>
                      <a:pt x="105" y="7"/>
                    </a:lnTo>
                    <a:lnTo>
                      <a:pt x="88" y="5"/>
                    </a:lnTo>
                    <a:lnTo>
                      <a:pt x="88" y="5"/>
                    </a:lnTo>
                    <a:lnTo>
                      <a:pt x="71" y="7"/>
                    </a:lnTo>
                    <a:lnTo>
                      <a:pt x="72" y="7"/>
                    </a:lnTo>
                    <a:lnTo>
                      <a:pt x="56" y="12"/>
                    </a:lnTo>
                    <a:lnTo>
                      <a:pt x="56" y="12"/>
                    </a:lnTo>
                    <a:lnTo>
                      <a:pt x="42" y="19"/>
                    </a:lnTo>
                    <a:lnTo>
                      <a:pt x="42" y="19"/>
                    </a:lnTo>
                    <a:lnTo>
                      <a:pt x="30" y="30"/>
                    </a:lnTo>
                    <a:lnTo>
                      <a:pt x="30" y="29"/>
                    </a:lnTo>
                    <a:lnTo>
                      <a:pt x="20" y="42"/>
                    </a:lnTo>
                    <a:lnTo>
                      <a:pt x="20" y="41"/>
                    </a:lnTo>
                    <a:lnTo>
                      <a:pt x="12" y="56"/>
                    </a:lnTo>
                    <a:lnTo>
                      <a:pt x="12" y="55"/>
                    </a:lnTo>
                    <a:lnTo>
                      <a:pt x="7" y="71"/>
                    </a:lnTo>
                    <a:lnTo>
                      <a:pt x="7" y="71"/>
                    </a:lnTo>
                    <a:lnTo>
                      <a:pt x="6" y="90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Rectangle 59"/>
              <p:cNvSpPr>
                <a:spLocks noChangeArrowheads="1"/>
              </p:cNvSpPr>
              <p:nvPr/>
            </p:nvSpPr>
            <p:spPr bwMode="auto">
              <a:xfrm>
                <a:off x="4622" y="2135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60"/>
              <p:cNvSpPr>
                <a:spLocks/>
              </p:cNvSpPr>
              <p:nvPr/>
            </p:nvSpPr>
            <p:spPr bwMode="auto">
              <a:xfrm>
                <a:off x="4623" y="2125"/>
                <a:ext cx="170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8" y="0"/>
                      <a:pt x="263" y="0"/>
                    </a:cubicBezTo>
                    <a:cubicBezTo>
                      <a:pt x="408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61"/>
              <p:cNvSpPr>
                <a:spLocks/>
              </p:cNvSpPr>
              <p:nvPr/>
            </p:nvSpPr>
            <p:spPr bwMode="auto">
              <a:xfrm>
                <a:off x="4623" y="2125"/>
                <a:ext cx="170" cy="170"/>
              </a:xfrm>
              <a:custGeom>
                <a:avLst/>
                <a:gdLst>
                  <a:gd name="T0" fmla="*/ 0 w 170"/>
                  <a:gd name="T1" fmla="*/ 85 h 170"/>
                  <a:gd name="T2" fmla="*/ 85 w 170"/>
                  <a:gd name="T3" fmla="*/ 0 h 170"/>
                  <a:gd name="T4" fmla="*/ 170 w 170"/>
                  <a:gd name="T5" fmla="*/ 85 h 170"/>
                  <a:gd name="T6" fmla="*/ 170 w 170"/>
                  <a:gd name="T7" fmla="*/ 85 h 170"/>
                  <a:gd name="T8" fmla="*/ 85 w 170"/>
                  <a:gd name="T9" fmla="*/ 170 h 170"/>
                  <a:gd name="T10" fmla="*/ 0 w 170"/>
                  <a:gd name="T11" fmla="*/ 85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0" h="170">
                    <a:moveTo>
                      <a:pt x="0" y="85"/>
                    </a:moveTo>
                    <a:cubicBezTo>
                      <a:pt x="0" y="38"/>
                      <a:pt x="38" y="0"/>
                      <a:pt x="85" y="0"/>
                    </a:cubicBezTo>
                    <a:cubicBezTo>
                      <a:pt x="132" y="0"/>
                      <a:pt x="170" y="38"/>
                      <a:pt x="170" y="85"/>
                    </a:cubicBezTo>
                    <a:cubicBezTo>
                      <a:pt x="170" y="85"/>
                      <a:pt x="170" y="85"/>
                      <a:pt x="170" y="85"/>
                    </a:cubicBezTo>
                    <a:cubicBezTo>
                      <a:pt x="170" y="132"/>
                      <a:pt x="132" y="170"/>
                      <a:pt x="85" y="170"/>
                    </a:cubicBezTo>
                    <a:cubicBezTo>
                      <a:pt x="38" y="170"/>
                      <a:pt x="0" y="132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Rectangle 62"/>
              <p:cNvSpPr>
                <a:spLocks noChangeArrowheads="1"/>
              </p:cNvSpPr>
              <p:nvPr/>
            </p:nvSpPr>
            <p:spPr bwMode="auto">
              <a:xfrm>
                <a:off x="4688" y="2166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9" name="Rectangle 63"/>
              <p:cNvSpPr>
                <a:spLocks noChangeArrowheads="1"/>
              </p:cNvSpPr>
              <p:nvPr/>
            </p:nvSpPr>
            <p:spPr bwMode="auto">
              <a:xfrm>
                <a:off x="4622" y="2389"/>
                <a:ext cx="231" cy="232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64"/>
              <p:cNvSpPr>
                <a:spLocks/>
              </p:cNvSpPr>
              <p:nvPr/>
            </p:nvSpPr>
            <p:spPr bwMode="auto">
              <a:xfrm>
                <a:off x="4626" y="2393"/>
                <a:ext cx="226" cy="227"/>
              </a:xfrm>
              <a:custGeom>
                <a:avLst/>
                <a:gdLst>
                  <a:gd name="T0" fmla="*/ 0 w 701"/>
                  <a:gd name="T1" fmla="*/ 351 h 701"/>
                  <a:gd name="T2" fmla="*/ 350 w 701"/>
                  <a:gd name="T3" fmla="*/ 0 h 701"/>
                  <a:gd name="T4" fmla="*/ 701 w 701"/>
                  <a:gd name="T5" fmla="*/ 351 h 701"/>
                  <a:gd name="T6" fmla="*/ 701 w 701"/>
                  <a:gd name="T7" fmla="*/ 351 h 701"/>
                  <a:gd name="T8" fmla="*/ 350 w 701"/>
                  <a:gd name="T9" fmla="*/ 701 h 701"/>
                  <a:gd name="T10" fmla="*/ 0 w 701"/>
                  <a:gd name="T11" fmla="*/ 351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1" h="701">
                    <a:moveTo>
                      <a:pt x="0" y="351"/>
                    </a:moveTo>
                    <a:cubicBezTo>
                      <a:pt x="0" y="157"/>
                      <a:pt x="157" y="0"/>
                      <a:pt x="350" y="0"/>
                    </a:cubicBezTo>
                    <a:cubicBezTo>
                      <a:pt x="544" y="0"/>
                      <a:pt x="701" y="157"/>
                      <a:pt x="701" y="351"/>
                    </a:cubicBezTo>
                    <a:cubicBezTo>
                      <a:pt x="701" y="351"/>
                      <a:pt x="701" y="351"/>
                      <a:pt x="701" y="351"/>
                    </a:cubicBezTo>
                    <a:cubicBezTo>
                      <a:pt x="701" y="544"/>
                      <a:pt x="544" y="701"/>
                      <a:pt x="350" y="701"/>
                    </a:cubicBezTo>
                    <a:cubicBezTo>
                      <a:pt x="157" y="701"/>
                      <a:pt x="0" y="544"/>
                      <a:pt x="0" y="351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Rectangle 65"/>
              <p:cNvSpPr>
                <a:spLocks noChangeArrowheads="1"/>
              </p:cNvSpPr>
              <p:nvPr/>
            </p:nvSpPr>
            <p:spPr bwMode="auto">
              <a:xfrm>
                <a:off x="4622" y="2389"/>
                <a:ext cx="231" cy="232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Rectangle 66"/>
              <p:cNvSpPr>
                <a:spLocks noChangeArrowheads="1"/>
              </p:cNvSpPr>
              <p:nvPr/>
            </p:nvSpPr>
            <p:spPr bwMode="auto">
              <a:xfrm>
                <a:off x="4622" y="2389"/>
                <a:ext cx="236" cy="237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67"/>
              <p:cNvSpPr>
                <a:spLocks/>
              </p:cNvSpPr>
              <p:nvPr/>
            </p:nvSpPr>
            <p:spPr bwMode="auto">
              <a:xfrm>
                <a:off x="4623" y="2391"/>
                <a:ext cx="232" cy="232"/>
              </a:xfrm>
              <a:custGeom>
                <a:avLst/>
                <a:gdLst>
                  <a:gd name="T0" fmla="*/ 3 w 232"/>
                  <a:gd name="T1" fmla="*/ 93 h 232"/>
                  <a:gd name="T2" fmla="*/ 20 w 232"/>
                  <a:gd name="T3" fmla="*/ 51 h 232"/>
                  <a:gd name="T4" fmla="*/ 51 w 232"/>
                  <a:gd name="T5" fmla="*/ 20 h 232"/>
                  <a:gd name="T6" fmla="*/ 93 w 232"/>
                  <a:gd name="T7" fmla="*/ 2 h 232"/>
                  <a:gd name="T8" fmla="*/ 139 w 232"/>
                  <a:gd name="T9" fmla="*/ 2 h 232"/>
                  <a:gd name="T10" fmla="*/ 180 w 232"/>
                  <a:gd name="T11" fmla="*/ 20 h 232"/>
                  <a:gd name="T12" fmla="*/ 212 w 232"/>
                  <a:gd name="T13" fmla="*/ 51 h 232"/>
                  <a:gd name="T14" fmla="*/ 229 w 232"/>
                  <a:gd name="T15" fmla="*/ 93 h 232"/>
                  <a:gd name="T16" fmla="*/ 229 w 232"/>
                  <a:gd name="T17" fmla="*/ 139 h 232"/>
                  <a:gd name="T18" fmla="*/ 212 w 232"/>
                  <a:gd name="T19" fmla="*/ 181 h 232"/>
                  <a:gd name="T20" fmla="*/ 180 w 232"/>
                  <a:gd name="T21" fmla="*/ 212 h 232"/>
                  <a:gd name="T22" fmla="*/ 139 w 232"/>
                  <a:gd name="T23" fmla="*/ 229 h 232"/>
                  <a:gd name="T24" fmla="*/ 93 w 232"/>
                  <a:gd name="T25" fmla="*/ 229 h 232"/>
                  <a:gd name="T26" fmla="*/ 51 w 232"/>
                  <a:gd name="T27" fmla="*/ 212 h 232"/>
                  <a:gd name="T28" fmla="*/ 20 w 232"/>
                  <a:gd name="T29" fmla="*/ 181 h 232"/>
                  <a:gd name="T30" fmla="*/ 3 w 232"/>
                  <a:gd name="T31" fmla="*/ 139 h 232"/>
                  <a:gd name="T32" fmla="*/ 6 w 232"/>
                  <a:gd name="T33" fmla="*/ 113 h 232"/>
                  <a:gd name="T34" fmla="*/ 8 w 232"/>
                  <a:gd name="T35" fmla="*/ 138 h 232"/>
                  <a:gd name="T36" fmla="*/ 15 w 232"/>
                  <a:gd name="T37" fmla="*/ 159 h 232"/>
                  <a:gd name="T38" fmla="*/ 25 w 232"/>
                  <a:gd name="T39" fmla="*/ 177 h 232"/>
                  <a:gd name="T40" fmla="*/ 38 w 232"/>
                  <a:gd name="T41" fmla="*/ 194 h 232"/>
                  <a:gd name="T42" fmla="*/ 54 w 232"/>
                  <a:gd name="T43" fmla="*/ 207 h 232"/>
                  <a:gd name="T44" fmla="*/ 73 w 232"/>
                  <a:gd name="T45" fmla="*/ 217 h 232"/>
                  <a:gd name="T46" fmla="*/ 93 w 232"/>
                  <a:gd name="T47" fmla="*/ 224 h 232"/>
                  <a:gd name="T48" fmla="*/ 116 w 232"/>
                  <a:gd name="T49" fmla="*/ 227 h 232"/>
                  <a:gd name="T50" fmla="*/ 138 w 232"/>
                  <a:gd name="T51" fmla="*/ 224 h 232"/>
                  <a:gd name="T52" fmla="*/ 159 w 232"/>
                  <a:gd name="T53" fmla="*/ 217 h 232"/>
                  <a:gd name="T54" fmla="*/ 177 w 232"/>
                  <a:gd name="T55" fmla="*/ 207 h 232"/>
                  <a:gd name="T56" fmla="*/ 194 w 232"/>
                  <a:gd name="T57" fmla="*/ 194 h 232"/>
                  <a:gd name="T58" fmla="*/ 207 w 232"/>
                  <a:gd name="T59" fmla="*/ 178 h 232"/>
                  <a:gd name="T60" fmla="*/ 217 w 232"/>
                  <a:gd name="T61" fmla="*/ 159 h 232"/>
                  <a:gd name="T62" fmla="*/ 224 w 232"/>
                  <a:gd name="T63" fmla="*/ 138 h 232"/>
                  <a:gd name="T64" fmla="*/ 226 w 232"/>
                  <a:gd name="T65" fmla="*/ 116 h 232"/>
                  <a:gd name="T66" fmla="*/ 224 w 232"/>
                  <a:gd name="T67" fmla="*/ 94 h 232"/>
                  <a:gd name="T68" fmla="*/ 217 w 232"/>
                  <a:gd name="T69" fmla="*/ 73 h 232"/>
                  <a:gd name="T70" fmla="*/ 207 w 232"/>
                  <a:gd name="T71" fmla="*/ 54 h 232"/>
                  <a:gd name="T72" fmla="*/ 194 w 232"/>
                  <a:gd name="T73" fmla="*/ 38 h 232"/>
                  <a:gd name="T74" fmla="*/ 178 w 232"/>
                  <a:gd name="T75" fmla="*/ 24 h 232"/>
                  <a:gd name="T76" fmla="*/ 159 w 232"/>
                  <a:gd name="T77" fmla="*/ 14 h 232"/>
                  <a:gd name="T78" fmla="*/ 139 w 232"/>
                  <a:gd name="T79" fmla="*/ 7 h 232"/>
                  <a:gd name="T80" fmla="*/ 116 w 232"/>
                  <a:gd name="T81" fmla="*/ 5 h 232"/>
                  <a:gd name="T82" fmla="*/ 94 w 232"/>
                  <a:gd name="T83" fmla="*/ 7 h 232"/>
                  <a:gd name="T84" fmla="*/ 73 w 232"/>
                  <a:gd name="T85" fmla="*/ 14 h 232"/>
                  <a:gd name="T86" fmla="*/ 55 w 232"/>
                  <a:gd name="T87" fmla="*/ 24 h 232"/>
                  <a:gd name="T88" fmla="*/ 38 w 232"/>
                  <a:gd name="T89" fmla="*/ 38 h 232"/>
                  <a:gd name="T90" fmla="*/ 25 w 232"/>
                  <a:gd name="T91" fmla="*/ 54 h 232"/>
                  <a:gd name="T92" fmla="*/ 15 w 232"/>
                  <a:gd name="T93" fmla="*/ 73 h 232"/>
                  <a:gd name="T94" fmla="*/ 8 w 232"/>
                  <a:gd name="T95" fmla="*/ 93 h 232"/>
                  <a:gd name="T96" fmla="*/ 0 w 232"/>
                  <a:gd name="T97" fmla="*/ 118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32" h="232">
                    <a:moveTo>
                      <a:pt x="0" y="118"/>
                    </a:moveTo>
                    <a:lnTo>
                      <a:pt x="3" y="93"/>
                    </a:lnTo>
                    <a:lnTo>
                      <a:pt x="10" y="71"/>
                    </a:lnTo>
                    <a:lnTo>
                      <a:pt x="20" y="51"/>
                    </a:lnTo>
                    <a:lnTo>
                      <a:pt x="35" y="34"/>
                    </a:lnTo>
                    <a:lnTo>
                      <a:pt x="51" y="20"/>
                    </a:lnTo>
                    <a:lnTo>
                      <a:pt x="71" y="9"/>
                    </a:lnTo>
                    <a:lnTo>
                      <a:pt x="93" y="2"/>
                    </a:lnTo>
                    <a:lnTo>
                      <a:pt x="116" y="0"/>
                    </a:lnTo>
                    <a:lnTo>
                      <a:pt x="139" y="2"/>
                    </a:lnTo>
                    <a:lnTo>
                      <a:pt x="161" y="9"/>
                    </a:lnTo>
                    <a:lnTo>
                      <a:pt x="180" y="20"/>
                    </a:lnTo>
                    <a:lnTo>
                      <a:pt x="197" y="34"/>
                    </a:lnTo>
                    <a:lnTo>
                      <a:pt x="212" y="51"/>
                    </a:lnTo>
                    <a:lnTo>
                      <a:pt x="222" y="71"/>
                    </a:lnTo>
                    <a:lnTo>
                      <a:pt x="229" y="93"/>
                    </a:lnTo>
                    <a:lnTo>
                      <a:pt x="232" y="116"/>
                    </a:lnTo>
                    <a:lnTo>
                      <a:pt x="229" y="139"/>
                    </a:lnTo>
                    <a:lnTo>
                      <a:pt x="222" y="161"/>
                    </a:lnTo>
                    <a:lnTo>
                      <a:pt x="212" y="181"/>
                    </a:lnTo>
                    <a:lnTo>
                      <a:pt x="197" y="197"/>
                    </a:lnTo>
                    <a:lnTo>
                      <a:pt x="180" y="212"/>
                    </a:lnTo>
                    <a:lnTo>
                      <a:pt x="161" y="222"/>
                    </a:lnTo>
                    <a:lnTo>
                      <a:pt x="139" y="229"/>
                    </a:lnTo>
                    <a:lnTo>
                      <a:pt x="116" y="232"/>
                    </a:lnTo>
                    <a:lnTo>
                      <a:pt x="93" y="229"/>
                    </a:lnTo>
                    <a:lnTo>
                      <a:pt x="71" y="222"/>
                    </a:lnTo>
                    <a:lnTo>
                      <a:pt x="51" y="212"/>
                    </a:lnTo>
                    <a:lnTo>
                      <a:pt x="35" y="197"/>
                    </a:lnTo>
                    <a:lnTo>
                      <a:pt x="20" y="181"/>
                    </a:lnTo>
                    <a:lnTo>
                      <a:pt x="10" y="161"/>
                    </a:lnTo>
                    <a:lnTo>
                      <a:pt x="3" y="139"/>
                    </a:lnTo>
                    <a:lnTo>
                      <a:pt x="0" y="114"/>
                    </a:lnTo>
                    <a:lnTo>
                      <a:pt x="6" y="113"/>
                    </a:lnTo>
                    <a:lnTo>
                      <a:pt x="8" y="138"/>
                    </a:lnTo>
                    <a:lnTo>
                      <a:pt x="8" y="138"/>
                    </a:lnTo>
                    <a:lnTo>
                      <a:pt x="15" y="159"/>
                    </a:lnTo>
                    <a:lnTo>
                      <a:pt x="15" y="159"/>
                    </a:lnTo>
                    <a:lnTo>
                      <a:pt x="25" y="178"/>
                    </a:lnTo>
                    <a:lnTo>
                      <a:pt x="25" y="177"/>
                    </a:lnTo>
                    <a:lnTo>
                      <a:pt x="38" y="194"/>
                    </a:lnTo>
                    <a:lnTo>
                      <a:pt x="38" y="194"/>
                    </a:lnTo>
                    <a:lnTo>
                      <a:pt x="55" y="207"/>
                    </a:lnTo>
                    <a:lnTo>
                      <a:pt x="54" y="207"/>
                    </a:lnTo>
                    <a:lnTo>
                      <a:pt x="73" y="217"/>
                    </a:lnTo>
                    <a:lnTo>
                      <a:pt x="73" y="217"/>
                    </a:lnTo>
                    <a:lnTo>
                      <a:pt x="94" y="224"/>
                    </a:lnTo>
                    <a:lnTo>
                      <a:pt x="93" y="224"/>
                    </a:lnTo>
                    <a:lnTo>
                      <a:pt x="116" y="227"/>
                    </a:lnTo>
                    <a:lnTo>
                      <a:pt x="116" y="227"/>
                    </a:lnTo>
                    <a:lnTo>
                      <a:pt x="139" y="224"/>
                    </a:lnTo>
                    <a:lnTo>
                      <a:pt x="138" y="224"/>
                    </a:lnTo>
                    <a:lnTo>
                      <a:pt x="159" y="217"/>
                    </a:lnTo>
                    <a:lnTo>
                      <a:pt x="159" y="217"/>
                    </a:lnTo>
                    <a:lnTo>
                      <a:pt x="178" y="207"/>
                    </a:lnTo>
                    <a:lnTo>
                      <a:pt x="177" y="207"/>
                    </a:lnTo>
                    <a:lnTo>
                      <a:pt x="194" y="194"/>
                    </a:lnTo>
                    <a:lnTo>
                      <a:pt x="194" y="194"/>
                    </a:lnTo>
                    <a:lnTo>
                      <a:pt x="207" y="177"/>
                    </a:lnTo>
                    <a:lnTo>
                      <a:pt x="207" y="178"/>
                    </a:lnTo>
                    <a:lnTo>
                      <a:pt x="217" y="159"/>
                    </a:lnTo>
                    <a:lnTo>
                      <a:pt x="217" y="159"/>
                    </a:lnTo>
                    <a:lnTo>
                      <a:pt x="224" y="138"/>
                    </a:lnTo>
                    <a:lnTo>
                      <a:pt x="224" y="138"/>
                    </a:lnTo>
                    <a:lnTo>
                      <a:pt x="226" y="116"/>
                    </a:lnTo>
                    <a:lnTo>
                      <a:pt x="226" y="116"/>
                    </a:lnTo>
                    <a:lnTo>
                      <a:pt x="224" y="93"/>
                    </a:lnTo>
                    <a:lnTo>
                      <a:pt x="224" y="94"/>
                    </a:lnTo>
                    <a:lnTo>
                      <a:pt x="217" y="73"/>
                    </a:lnTo>
                    <a:lnTo>
                      <a:pt x="217" y="73"/>
                    </a:lnTo>
                    <a:lnTo>
                      <a:pt x="207" y="54"/>
                    </a:lnTo>
                    <a:lnTo>
                      <a:pt x="207" y="54"/>
                    </a:lnTo>
                    <a:lnTo>
                      <a:pt x="194" y="38"/>
                    </a:lnTo>
                    <a:lnTo>
                      <a:pt x="194" y="38"/>
                    </a:lnTo>
                    <a:lnTo>
                      <a:pt x="177" y="24"/>
                    </a:lnTo>
                    <a:lnTo>
                      <a:pt x="178" y="24"/>
                    </a:lnTo>
                    <a:lnTo>
                      <a:pt x="159" y="14"/>
                    </a:lnTo>
                    <a:lnTo>
                      <a:pt x="159" y="14"/>
                    </a:lnTo>
                    <a:lnTo>
                      <a:pt x="138" y="7"/>
                    </a:lnTo>
                    <a:lnTo>
                      <a:pt x="139" y="7"/>
                    </a:lnTo>
                    <a:lnTo>
                      <a:pt x="116" y="5"/>
                    </a:lnTo>
                    <a:lnTo>
                      <a:pt x="116" y="5"/>
                    </a:lnTo>
                    <a:lnTo>
                      <a:pt x="93" y="7"/>
                    </a:lnTo>
                    <a:lnTo>
                      <a:pt x="94" y="7"/>
                    </a:lnTo>
                    <a:lnTo>
                      <a:pt x="73" y="14"/>
                    </a:lnTo>
                    <a:lnTo>
                      <a:pt x="73" y="14"/>
                    </a:lnTo>
                    <a:lnTo>
                      <a:pt x="54" y="24"/>
                    </a:lnTo>
                    <a:lnTo>
                      <a:pt x="55" y="24"/>
                    </a:lnTo>
                    <a:lnTo>
                      <a:pt x="38" y="38"/>
                    </a:lnTo>
                    <a:lnTo>
                      <a:pt x="38" y="38"/>
                    </a:lnTo>
                    <a:lnTo>
                      <a:pt x="25" y="54"/>
                    </a:lnTo>
                    <a:lnTo>
                      <a:pt x="25" y="54"/>
                    </a:lnTo>
                    <a:lnTo>
                      <a:pt x="15" y="73"/>
                    </a:lnTo>
                    <a:lnTo>
                      <a:pt x="15" y="73"/>
                    </a:lnTo>
                    <a:lnTo>
                      <a:pt x="8" y="94"/>
                    </a:lnTo>
                    <a:lnTo>
                      <a:pt x="8" y="93"/>
                    </a:lnTo>
                    <a:lnTo>
                      <a:pt x="6" y="119"/>
                    </a:lnTo>
                    <a:lnTo>
                      <a:pt x="0" y="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Rectangle 68"/>
              <p:cNvSpPr>
                <a:spLocks noChangeArrowheads="1"/>
              </p:cNvSpPr>
              <p:nvPr/>
            </p:nvSpPr>
            <p:spPr bwMode="auto">
              <a:xfrm>
                <a:off x="4622" y="2389"/>
                <a:ext cx="236" cy="237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69"/>
              <p:cNvSpPr>
                <a:spLocks/>
              </p:cNvSpPr>
              <p:nvPr/>
            </p:nvSpPr>
            <p:spPr bwMode="auto">
              <a:xfrm>
                <a:off x="4623" y="2380"/>
                <a:ext cx="226" cy="226"/>
              </a:xfrm>
              <a:custGeom>
                <a:avLst/>
                <a:gdLst>
                  <a:gd name="T0" fmla="*/ 0 w 702"/>
                  <a:gd name="T1" fmla="*/ 350 h 701"/>
                  <a:gd name="T2" fmla="*/ 351 w 702"/>
                  <a:gd name="T3" fmla="*/ 0 h 701"/>
                  <a:gd name="T4" fmla="*/ 702 w 702"/>
                  <a:gd name="T5" fmla="*/ 350 h 701"/>
                  <a:gd name="T6" fmla="*/ 702 w 702"/>
                  <a:gd name="T7" fmla="*/ 350 h 701"/>
                  <a:gd name="T8" fmla="*/ 351 w 702"/>
                  <a:gd name="T9" fmla="*/ 701 h 701"/>
                  <a:gd name="T10" fmla="*/ 0 w 702"/>
                  <a:gd name="T11" fmla="*/ 350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2" h="701">
                    <a:moveTo>
                      <a:pt x="0" y="350"/>
                    </a:moveTo>
                    <a:cubicBezTo>
                      <a:pt x="0" y="157"/>
                      <a:pt x="157" y="0"/>
                      <a:pt x="351" y="0"/>
                    </a:cubicBezTo>
                    <a:cubicBezTo>
                      <a:pt x="545" y="0"/>
                      <a:pt x="702" y="157"/>
                      <a:pt x="702" y="350"/>
                    </a:cubicBezTo>
                    <a:cubicBezTo>
                      <a:pt x="702" y="350"/>
                      <a:pt x="702" y="350"/>
                      <a:pt x="702" y="350"/>
                    </a:cubicBezTo>
                    <a:cubicBezTo>
                      <a:pt x="702" y="544"/>
                      <a:pt x="545" y="701"/>
                      <a:pt x="351" y="701"/>
                    </a:cubicBezTo>
                    <a:cubicBezTo>
                      <a:pt x="157" y="701"/>
                      <a:pt x="0" y="544"/>
                      <a:pt x="0" y="350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70"/>
              <p:cNvSpPr>
                <a:spLocks/>
              </p:cNvSpPr>
              <p:nvPr/>
            </p:nvSpPr>
            <p:spPr bwMode="auto">
              <a:xfrm>
                <a:off x="4623" y="2380"/>
                <a:ext cx="226" cy="226"/>
              </a:xfrm>
              <a:custGeom>
                <a:avLst/>
                <a:gdLst>
                  <a:gd name="T0" fmla="*/ 0 w 226"/>
                  <a:gd name="T1" fmla="*/ 113 h 226"/>
                  <a:gd name="T2" fmla="*/ 113 w 226"/>
                  <a:gd name="T3" fmla="*/ 0 h 226"/>
                  <a:gd name="T4" fmla="*/ 226 w 226"/>
                  <a:gd name="T5" fmla="*/ 113 h 226"/>
                  <a:gd name="T6" fmla="*/ 226 w 226"/>
                  <a:gd name="T7" fmla="*/ 113 h 226"/>
                  <a:gd name="T8" fmla="*/ 113 w 226"/>
                  <a:gd name="T9" fmla="*/ 226 h 226"/>
                  <a:gd name="T10" fmla="*/ 0 w 226"/>
                  <a:gd name="T11" fmla="*/ 113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6" h="226">
                    <a:moveTo>
                      <a:pt x="0" y="113"/>
                    </a:moveTo>
                    <a:cubicBezTo>
                      <a:pt x="0" y="51"/>
                      <a:pt x="51" y="0"/>
                      <a:pt x="113" y="0"/>
                    </a:cubicBezTo>
                    <a:cubicBezTo>
                      <a:pt x="176" y="0"/>
                      <a:pt x="226" y="51"/>
                      <a:pt x="226" y="113"/>
                    </a:cubicBezTo>
                    <a:cubicBezTo>
                      <a:pt x="226" y="113"/>
                      <a:pt x="226" y="113"/>
                      <a:pt x="226" y="113"/>
                    </a:cubicBezTo>
                    <a:cubicBezTo>
                      <a:pt x="226" y="176"/>
                      <a:pt x="176" y="226"/>
                      <a:pt x="113" y="226"/>
                    </a:cubicBezTo>
                    <a:cubicBezTo>
                      <a:pt x="51" y="226"/>
                      <a:pt x="0" y="176"/>
                      <a:pt x="0" y="113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Rectangle 71"/>
              <p:cNvSpPr>
                <a:spLocks noChangeArrowheads="1"/>
              </p:cNvSpPr>
              <p:nvPr/>
            </p:nvSpPr>
            <p:spPr bwMode="auto">
              <a:xfrm>
                <a:off x="4719" y="2451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a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8" name="Rectangle 72"/>
              <p:cNvSpPr>
                <a:spLocks noChangeArrowheads="1"/>
              </p:cNvSpPr>
              <p:nvPr/>
            </p:nvSpPr>
            <p:spPr bwMode="auto">
              <a:xfrm>
                <a:off x="4992" y="2280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73"/>
              <p:cNvSpPr>
                <a:spLocks/>
              </p:cNvSpPr>
              <p:nvPr/>
            </p:nvSpPr>
            <p:spPr bwMode="auto">
              <a:xfrm>
                <a:off x="4993" y="2280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8" y="0"/>
                      <a:pt x="263" y="0"/>
                    </a:cubicBezTo>
                    <a:cubicBezTo>
                      <a:pt x="409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9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Rectangle 74"/>
              <p:cNvSpPr>
                <a:spLocks noChangeArrowheads="1"/>
              </p:cNvSpPr>
              <p:nvPr/>
            </p:nvSpPr>
            <p:spPr bwMode="auto">
              <a:xfrm>
                <a:off x="4992" y="2280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Rectangle 75"/>
              <p:cNvSpPr>
                <a:spLocks noChangeArrowheads="1"/>
              </p:cNvSpPr>
              <p:nvPr/>
            </p:nvSpPr>
            <p:spPr bwMode="auto">
              <a:xfrm>
                <a:off x="4987" y="2275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76"/>
              <p:cNvSpPr>
                <a:spLocks/>
              </p:cNvSpPr>
              <p:nvPr/>
            </p:nvSpPr>
            <p:spPr bwMode="auto">
              <a:xfrm>
                <a:off x="4990" y="2277"/>
                <a:ext cx="175" cy="176"/>
              </a:xfrm>
              <a:custGeom>
                <a:avLst/>
                <a:gdLst>
                  <a:gd name="T0" fmla="*/ 2 w 175"/>
                  <a:gd name="T1" fmla="*/ 71 h 176"/>
                  <a:gd name="T2" fmla="*/ 15 w 175"/>
                  <a:gd name="T3" fmla="*/ 39 h 176"/>
                  <a:gd name="T4" fmla="*/ 39 w 175"/>
                  <a:gd name="T5" fmla="*/ 16 h 176"/>
                  <a:gd name="T6" fmla="*/ 70 w 175"/>
                  <a:gd name="T7" fmla="*/ 2 h 176"/>
                  <a:gd name="T8" fmla="*/ 105 w 175"/>
                  <a:gd name="T9" fmla="*/ 2 h 176"/>
                  <a:gd name="T10" fmla="*/ 136 w 175"/>
                  <a:gd name="T11" fmla="*/ 16 h 176"/>
                  <a:gd name="T12" fmla="*/ 160 w 175"/>
                  <a:gd name="T13" fmla="*/ 39 h 176"/>
                  <a:gd name="T14" fmla="*/ 173 w 175"/>
                  <a:gd name="T15" fmla="*/ 71 h 176"/>
                  <a:gd name="T16" fmla="*/ 173 w 175"/>
                  <a:gd name="T17" fmla="*/ 106 h 176"/>
                  <a:gd name="T18" fmla="*/ 160 w 175"/>
                  <a:gd name="T19" fmla="*/ 137 h 176"/>
                  <a:gd name="T20" fmla="*/ 136 w 175"/>
                  <a:gd name="T21" fmla="*/ 161 h 176"/>
                  <a:gd name="T22" fmla="*/ 105 w 175"/>
                  <a:gd name="T23" fmla="*/ 174 h 176"/>
                  <a:gd name="T24" fmla="*/ 70 w 175"/>
                  <a:gd name="T25" fmla="*/ 174 h 176"/>
                  <a:gd name="T26" fmla="*/ 39 w 175"/>
                  <a:gd name="T27" fmla="*/ 161 h 176"/>
                  <a:gd name="T28" fmla="*/ 15 w 175"/>
                  <a:gd name="T29" fmla="*/ 137 h 176"/>
                  <a:gd name="T30" fmla="*/ 2 w 175"/>
                  <a:gd name="T31" fmla="*/ 106 h 176"/>
                  <a:gd name="T32" fmla="*/ 5 w 175"/>
                  <a:gd name="T33" fmla="*/ 85 h 176"/>
                  <a:gd name="T34" fmla="*/ 7 w 175"/>
                  <a:gd name="T35" fmla="*/ 104 h 176"/>
                  <a:gd name="T36" fmla="*/ 12 w 175"/>
                  <a:gd name="T37" fmla="*/ 120 h 176"/>
                  <a:gd name="T38" fmla="*/ 19 w 175"/>
                  <a:gd name="T39" fmla="*/ 134 h 176"/>
                  <a:gd name="T40" fmla="*/ 29 w 175"/>
                  <a:gd name="T41" fmla="*/ 146 h 176"/>
                  <a:gd name="T42" fmla="*/ 41 w 175"/>
                  <a:gd name="T43" fmla="*/ 156 h 176"/>
                  <a:gd name="T44" fmla="*/ 55 w 175"/>
                  <a:gd name="T45" fmla="*/ 164 h 176"/>
                  <a:gd name="T46" fmla="*/ 71 w 175"/>
                  <a:gd name="T47" fmla="*/ 169 h 176"/>
                  <a:gd name="T48" fmla="*/ 87 w 175"/>
                  <a:gd name="T49" fmla="*/ 171 h 176"/>
                  <a:gd name="T50" fmla="*/ 104 w 175"/>
                  <a:gd name="T51" fmla="*/ 169 h 176"/>
                  <a:gd name="T52" fmla="*/ 119 w 175"/>
                  <a:gd name="T53" fmla="*/ 164 h 176"/>
                  <a:gd name="T54" fmla="*/ 133 w 175"/>
                  <a:gd name="T55" fmla="*/ 156 h 176"/>
                  <a:gd name="T56" fmla="*/ 145 w 175"/>
                  <a:gd name="T57" fmla="*/ 146 h 176"/>
                  <a:gd name="T58" fmla="*/ 155 w 175"/>
                  <a:gd name="T59" fmla="*/ 135 h 176"/>
                  <a:gd name="T60" fmla="*/ 163 w 175"/>
                  <a:gd name="T61" fmla="*/ 120 h 176"/>
                  <a:gd name="T62" fmla="*/ 168 w 175"/>
                  <a:gd name="T63" fmla="*/ 105 h 176"/>
                  <a:gd name="T64" fmla="*/ 170 w 175"/>
                  <a:gd name="T65" fmla="*/ 88 h 176"/>
                  <a:gd name="T66" fmla="*/ 168 w 175"/>
                  <a:gd name="T67" fmla="*/ 72 h 176"/>
                  <a:gd name="T68" fmla="*/ 163 w 175"/>
                  <a:gd name="T69" fmla="*/ 56 h 176"/>
                  <a:gd name="T70" fmla="*/ 155 w 175"/>
                  <a:gd name="T71" fmla="*/ 42 h 176"/>
                  <a:gd name="T72" fmla="*/ 146 w 175"/>
                  <a:gd name="T73" fmla="*/ 30 h 176"/>
                  <a:gd name="T74" fmla="*/ 134 w 175"/>
                  <a:gd name="T75" fmla="*/ 20 h 176"/>
                  <a:gd name="T76" fmla="*/ 120 w 175"/>
                  <a:gd name="T77" fmla="*/ 12 h 176"/>
                  <a:gd name="T78" fmla="*/ 104 w 175"/>
                  <a:gd name="T79" fmla="*/ 7 h 176"/>
                  <a:gd name="T80" fmla="*/ 88 w 175"/>
                  <a:gd name="T81" fmla="*/ 6 h 176"/>
                  <a:gd name="T82" fmla="*/ 71 w 175"/>
                  <a:gd name="T83" fmla="*/ 7 h 176"/>
                  <a:gd name="T84" fmla="*/ 56 w 175"/>
                  <a:gd name="T85" fmla="*/ 12 h 176"/>
                  <a:gd name="T86" fmla="*/ 42 w 175"/>
                  <a:gd name="T87" fmla="*/ 20 h 176"/>
                  <a:gd name="T88" fmla="*/ 30 w 175"/>
                  <a:gd name="T89" fmla="*/ 30 h 176"/>
                  <a:gd name="T90" fmla="*/ 20 w 175"/>
                  <a:gd name="T91" fmla="*/ 42 h 176"/>
                  <a:gd name="T92" fmla="*/ 12 w 175"/>
                  <a:gd name="T93" fmla="*/ 56 h 176"/>
                  <a:gd name="T94" fmla="*/ 7 w 175"/>
                  <a:gd name="T95" fmla="*/ 71 h 176"/>
                  <a:gd name="T96" fmla="*/ 0 w 175"/>
                  <a:gd name="T97" fmla="*/ 9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5" h="176">
                    <a:moveTo>
                      <a:pt x="0" y="91"/>
                    </a:moveTo>
                    <a:lnTo>
                      <a:pt x="2" y="71"/>
                    </a:lnTo>
                    <a:lnTo>
                      <a:pt x="7" y="54"/>
                    </a:lnTo>
                    <a:lnTo>
                      <a:pt x="15" y="39"/>
                    </a:lnTo>
                    <a:lnTo>
                      <a:pt x="26" y="26"/>
                    </a:lnTo>
                    <a:lnTo>
                      <a:pt x="39" y="16"/>
                    </a:lnTo>
                    <a:lnTo>
                      <a:pt x="53" y="8"/>
                    </a:lnTo>
                    <a:lnTo>
                      <a:pt x="70" y="2"/>
                    </a:lnTo>
                    <a:lnTo>
                      <a:pt x="87" y="0"/>
                    </a:lnTo>
                    <a:lnTo>
                      <a:pt x="105" y="2"/>
                    </a:lnTo>
                    <a:lnTo>
                      <a:pt x="122" y="8"/>
                    </a:lnTo>
                    <a:lnTo>
                      <a:pt x="136" y="16"/>
                    </a:lnTo>
                    <a:lnTo>
                      <a:pt x="149" y="26"/>
                    </a:lnTo>
                    <a:lnTo>
                      <a:pt x="160" y="39"/>
                    </a:lnTo>
                    <a:lnTo>
                      <a:pt x="168" y="54"/>
                    </a:lnTo>
                    <a:lnTo>
                      <a:pt x="173" y="71"/>
                    </a:lnTo>
                    <a:lnTo>
                      <a:pt x="175" y="88"/>
                    </a:lnTo>
                    <a:lnTo>
                      <a:pt x="173" y="106"/>
                    </a:lnTo>
                    <a:lnTo>
                      <a:pt x="168" y="122"/>
                    </a:lnTo>
                    <a:lnTo>
                      <a:pt x="160" y="137"/>
                    </a:lnTo>
                    <a:lnTo>
                      <a:pt x="149" y="150"/>
                    </a:lnTo>
                    <a:lnTo>
                      <a:pt x="136" y="161"/>
                    </a:lnTo>
                    <a:lnTo>
                      <a:pt x="122" y="169"/>
                    </a:lnTo>
                    <a:lnTo>
                      <a:pt x="105" y="174"/>
                    </a:lnTo>
                    <a:lnTo>
                      <a:pt x="87" y="176"/>
                    </a:lnTo>
                    <a:lnTo>
                      <a:pt x="70" y="174"/>
                    </a:lnTo>
                    <a:lnTo>
                      <a:pt x="53" y="169"/>
                    </a:lnTo>
                    <a:lnTo>
                      <a:pt x="39" y="161"/>
                    </a:lnTo>
                    <a:lnTo>
                      <a:pt x="26" y="150"/>
                    </a:lnTo>
                    <a:lnTo>
                      <a:pt x="15" y="137"/>
                    </a:lnTo>
                    <a:lnTo>
                      <a:pt x="7" y="122"/>
                    </a:lnTo>
                    <a:lnTo>
                      <a:pt x="2" y="106"/>
                    </a:lnTo>
                    <a:lnTo>
                      <a:pt x="0" y="86"/>
                    </a:lnTo>
                    <a:lnTo>
                      <a:pt x="5" y="85"/>
                    </a:lnTo>
                    <a:lnTo>
                      <a:pt x="7" y="105"/>
                    </a:lnTo>
                    <a:lnTo>
                      <a:pt x="7" y="104"/>
                    </a:lnTo>
                    <a:lnTo>
                      <a:pt x="12" y="120"/>
                    </a:lnTo>
                    <a:lnTo>
                      <a:pt x="12" y="120"/>
                    </a:lnTo>
                    <a:lnTo>
                      <a:pt x="20" y="135"/>
                    </a:lnTo>
                    <a:lnTo>
                      <a:pt x="19" y="134"/>
                    </a:lnTo>
                    <a:lnTo>
                      <a:pt x="30" y="146"/>
                    </a:lnTo>
                    <a:lnTo>
                      <a:pt x="29" y="146"/>
                    </a:lnTo>
                    <a:lnTo>
                      <a:pt x="42" y="156"/>
                    </a:lnTo>
                    <a:lnTo>
                      <a:pt x="41" y="156"/>
                    </a:lnTo>
                    <a:lnTo>
                      <a:pt x="56" y="164"/>
                    </a:lnTo>
                    <a:lnTo>
                      <a:pt x="55" y="164"/>
                    </a:lnTo>
                    <a:lnTo>
                      <a:pt x="71" y="169"/>
                    </a:lnTo>
                    <a:lnTo>
                      <a:pt x="71" y="169"/>
                    </a:lnTo>
                    <a:lnTo>
                      <a:pt x="88" y="171"/>
                    </a:lnTo>
                    <a:lnTo>
                      <a:pt x="87" y="171"/>
                    </a:lnTo>
                    <a:lnTo>
                      <a:pt x="104" y="169"/>
                    </a:lnTo>
                    <a:lnTo>
                      <a:pt x="104" y="169"/>
                    </a:lnTo>
                    <a:lnTo>
                      <a:pt x="120" y="164"/>
                    </a:lnTo>
                    <a:lnTo>
                      <a:pt x="119" y="164"/>
                    </a:lnTo>
                    <a:lnTo>
                      <a:pt x="134" y="156"/>
                    </a:lnTo>
                    <a:lnTo>
                      <a:pt x="133" y="156"/>
                    </a:lnTo>
                    <a:lnTo>
                      <a:pt x="146" y="146"/>
                    </a:lnTo>
                    <a:lnTo>
                      <a:pt x="145" y="146"/>
                    </a:lnTo>
                    <a:lnTo>
                      <a:pt x="155" y="134"/>
                    </a:lnTo>
                    <a:lnTo>
                      <a:pt x="155" y="135"/>
                    </a:lnTo>
                    <a:lnTo>
                      <a:pt x="163" y="120"/>
                    </a:lnTo>
                    <a:lnTo>
                      <a:pt x="163" y="120"/>
                    </a:lnTo>
                    <a:lnTo>
                      <a:pt x="168" y="104"/>
                    </a:lnTo>
                    <a:lnTo>
                      <a:pt x="168" y="105"/>
                    </a:lnTo>
                    <a:lnTo>
                      <a:pt x="170" y="88"/>
                    </a:lnTo>
                    <a:lnTo>
                      <a:pt x="170" y="88"/>
                    </a:lnTo>
                    <a:lnTo>
                      <a:pt x="168" y="71"/>
                    </a:lnTo>
                    <a:lnTo>
                      <a:pt x="168" y="72"/>
                    </a:lnTo>
                    <a:lnTo>
                      <a:pt x="163" y="56"/>
                    </a:lnTo>
                    <a:lnTo>
                      <a:pt x="163" y="56"/>
                    </a:lnTo>
                    <a:lnTo>
                      <a:pt x="155" y="42"/>
                    </a:lnTo>
                    <a:lnTo>
                      <a:pt x="155" y="42"/>
                    </a:lnTo>
                    <a:lnTo>
                      <a:pt x="145" y="30"/>
                    </a:lnTo>
                    <a:lnTo>
                      <a:pt x="146" y="30"/>
                    </a:lnTo>
                    <a:lnTo>
                      <a:pt x="133" y="20"/>
                    </a:lnTo>
                    <a:lnTo>
                      <a:pt x="134" y="20"/>
                    </a:lnTo>
                    <a:lnTo>
                      <a:pt x="119" y="12"/>
                    </a:lnTo>
                    <a:lnTo>
                      <a:pt x="120" y="12"/>
                    </a:lnTo>
                    <a:lnTo>
                      <a:pt x="104" y="7"/>
                    </a:lnTo>
                    <a:lnTo>
                      <a:pt x="104" y="7"/>
                    </a:lnTo>
                    <a:lnTo>
                      <a:pt x="87" y="6"/>
                    </a:lnTo>
                    <a:lnTo>
                      <a:pt x="88" y="6"/>
                    </a:lnTo>
                    <a:lnTo>
                      <a:pt x="71" y="7"/>
                    </a:lnTo>
                    <a:lnTo>
                      <a:pt x="71" y="7"/>
                    </a:lnTo>
                    <a:lnTo>
                      <a:pt x="55" y="12"/>
                    </a:lnTo>
                    <a:lnTo>
                      <a:pt x="56" y="12"/>
                    </a:lnTo>
                    <a:lnTo>
                      <a:pt x="41" y="20"/>
                    </a:lnTo>
                    <a:lnTo>
                      <a:pt x="42" y="20"/>
                    </a:lnTo>
                    <a:lnTo>
                      <a:pt x="29" y="30"/>
                    </a:lnTo>
                    <a:lnTo>
                      <a:pt x="30" y="30"/>
                    </a:lnTo>
                    <a:lnTo>
                      <a:pt x="19" y="42"/>
                    </a:lnTo>
                    <a:lnTo>
                      <a:pt x="20" y="42"/>
                    </a:lnTo>
                    <a:lnTo>
                      <a:pt x="12" y="56"/>
                    </a:lnTo>
                    <a:lnTo>
                      <a:pt x="12" y="56"/>
                    </a:lnTo>
                    <a:lnTo>
                      <a:pt x="7" y="72"/>
                    </a:lnTo>
                    <a:lnTo>
                      <a:pt x="7" y="71"/>
                    </a:lnTo>
                    <a:lnTo>
                      <a:pt x="5" y="91"/>
                    </a:lnTo>
                    <a:lnTo>
                      <a:pt x="0" y="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Rectangle 77"/>
              <p:cNvSpPr>
                <a:spLocks noChangeArrowheads="1"/>
              </p:cNvSpPr>
              <p:nvPr/>
            </p:nvSpPr>
            <p:spPr bwMode="auto">
              <a:xfrm>
                <a:off x="4987" y="2275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78"/>
              <p:cNvSpPr>
                <a:spLocks/>
              </p:cNvSpPr>
              <p:nvPr/>
            </p:nvSpPr>
            <p:spPr bwMode="auto">
              <a:xfrm>
                <a:off x="4990" y="2267"/>
                <a:ext cx="170" cy="169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8" y="0"/>
                      <a:pt x="263" y="0"/>
                    </a:cubicBezTo>
                    <a:cubicBezTo>
                      <a:pt x="408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79"/>
              <p:cNvSpPr>
                <a:spLocks/>
              </p:cNvSpPr>
              <p:nvPr/>
            </p:nvSpPr>
            <p:spPr bwMode="auto">
              <a:xfrm>
                <a:off x="4990" y="2267"/>
                <a:ext cx="170" cy="169"/>
              </a:xfrm>
              <a:custGeom>
                <a:avLst/>
                <a:gdLst>
                  <a:gd name="T0" fmla="*/ 0 w 170"/>
                  <a:gd name="T1" fmla="*/ 84 h 169"/>
                  <a:gd name="T2" fmla="*/ 85 w 170"/>
                  <a:gd name="T3" fmla="*/ 0 h 169"/>
                  <a:gd name="T4" fmla="*/ 170 w 170"/>
                  <a:gd name="T5" fmla="*/ 84 h 169"/>
                  <a:gd name="T6" fmla="*/ 170 w 170"/>
                  <a:gd name="T7" fmla="*/ 84 h 169"/>
                  <a:gd name="T8" fmla="*/ 85 w 170"/>
                  <a:gd name="T9" fmla="*/ 169 h 169"/>
                  <a:gd name="T10" fmla="*/ 0 w 170"/>
                  <a:gd name="T11" fmla="*/ 8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0" h="169">
                    <a:moveTo>
                      <a:pt x="0" y="84"/>
                    </a:moveTo>
                    <a:cubicBezTo>
                      <a:pt x="0" y="38"/>
                      <a:pt x="38" y="0"/>
                      <a:pt x="85" y="0"/>
                    </a:cubicBezTo>
                    <a:cubicBezTo>
                      <a:pt x="132" y="0"/>
                      <a:pt x="170" y="38"/>
                      <a:pt x="170" y="84"/>
                    </a:cubicBezTo>
                    <a:cubicBezTo>
                      <a:pt x="170" y="84"/>
                      <a:pt x="170" y="84"/>
                      <a:pt x="170" y="84"/>
                    </a:cubicBezTo>
                    <a:cubicBezTo>
                      <a:pt x="170" y="131"/>
                      <a:pt x="132" y="169"/>
                      <a:pt x="85" y="169"/>
                    </a:cubicBezTo>
                    <a:cubicBezTo>
                      <a:pt x="38" y="169"/>
                      <a:pt x="0" y="131"/>
                      <a:pt x="0" y="84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Rectangle 80"/>
              <p:cNvSpPr>
                <a:spLocks noChangeArrowheads="1"/>
              </p:cNvSpPr>
              <p:nvPr/>
            </p:nvSpPr>
            <p:spPr bwMode="auto">
              <a:xfrm>
                <a:off x="5059" y="2311"/>
                <a:ext cx="67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c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7" name="Rectangle 81"/>
              <p:cNvSpPr>
                <a:spLocks noChangeArrowheads="1"/>
              </p:cNvSpPr>
              <p:nvPr/>
            </p:nvSpPr>
            <p:spPr bwMode="auto">
              <a:xfrm>
                <a:off x="5106" y="2616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82"/>
              <p:cNvSpPr>
                <a:spLocks/>
              </p:cNvSpPr>
              <p:nvPr/>
            </p:nvSpPr>
            <p:spPr bwMode="auto">
              <a:xfrm>
                <a:off x="5106" y="2620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8" y="0"/>
                      <a:pt x="263" y="0"/>
                    </a:cubicBezTo>
                    <a:cubicBezTo>
                      <a:pt x="408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9"/>
                      <a:pt x="408" y="526"/>
                      <a:pt x="263" y="526"/>
                    </a:cubicBezTo>
                    <a:cubicBezTo>
                      <a:pt x="118" y="526"/>
                      <a:pt x="0" y="409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Rectangle 83"/>
              <p:cNvSpPr>
                <a:spLocks noChangeArrowheads="1"/>
              </p:cNvSpPr>
              <p:nvPr/>
            </p:nvSpPr>
            <p:spPr bwMode="auto">
              <a:xfrm>
                <a:off x="5106" y="2616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Rectangle 84"/>
              <p:cNvSpPr>
                <a:spLocks noChangeArrowheads="1"/>
              </p:cNvSpPr>
              <p:nvPr/>
            </p:nvSpPr>
            <p:spPr bwMode="auto">
              <a:xfrm>
                <a:off x="5100" y="2616"/>
                <a:ext cx="181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85"/>
              <p:cNvSpPr>
                <a:spLocks/>
              </p:cNvSpPr>
              <p:nvPr/>
            </p:nvSpPr>
            <p:spPr bwMode="auto">
              <a:xfrm>
                <a:off x="5103" y="2617"/>
                <a:ext cx="175" cy="176"/>
              </a:xfrm>
              <a:custGeom>
                <a:avLst/>
                <a:gdLst>
                  <a:gd name="T0" fmla="*/ 2 w 175"/>
                  <a:gd name="T1" fmla="*/ 70 h 176"/>
                  <a:gd name="T2" fmla="*/ 15 w 175"/>
                  <a:gd name="T3" fmla="*/ 39 h 176"/>
                  <a:gd name="T4" fmla="*/ 39 w 175"/>
                  <a:gd name="T5" fmla="*/ 15 h 176"/>
                  <a:gd name="T6" fmla="*/ 70 w 175"/>
                  <a:gd name="T7" fmla="*/ 2 h 176"/>
                  <a:gd name="T8" fmla="*/ 105 w 175"/>
                  <a:gd name="T9" fmla="*/ 2 h 176"/>
                  <a:gd name="T10" fmla="*/ 136 w 175"/>
                  <a:gd name="T11" fmla="*/ 15 h 176"/>
                  <a:gd name="T12" fmla="*/ 160 w 175"/>
                  <a:gd name="T13" fmla="*/ 39 h 176"/>
                  <a:gd name="T14" fmla="*/ 173 w 175"/>
                  <a:gd name="T15" fmla="*/ 70 h 176"/>
                  <a:gd name="T16" fmla="*/ 173 w 175"/>
                  <a:gd name="T17" fmla="*/ 105 h 176"/>
                  <a:gd name="T18" fmla="*/ 160 w 175"/>
                  <a:gd name="T19" fmla="*/ 137 h 176"/>
                  <a:gd name="T20" fmla="*/ 136 w 175"/>
                  <a:gd name="T21" fmla="*/ 160 h 176"/>
                  <a:gd name="T22" fmla="*/ 105 w 175"/>
                  <a:gd name="T23" fmla="*/ 174 h 176"/>
                  <a:gd name="T24" fmla="*/ 70 w 175"/>
                  <a:gd name="T25" fmla="*/ 174 h 176"/>
                  <a:gd name="T26" fmla="*/ 39 w 175"/>
                  <a:gd name="T27" fmla="*/ 160 h 176"/>
                  <a:gd name="T28" fmla="*/ 15 w 175"/>
                  <a:gd name="T29" fmla="*/ 137 h 176"/>
                  <a:gd name="T30" fmla="*/ 2 w 175"/>
                  <a:gd name="T31" fmla="*/ 105 h 176"/>
                  <a:gd name="T32" fmla="*/ 5 w 175"/>
                  <a:gd name="T33" fmla="*/ 85 h 176"/>
                  <a:gd name="T34" fmla="*/ 7 w 175"/>
                  <a:gd name="T35" fmla="*/ 104 h 176"/>
                  <a:gd name="T36" fmla="*/ 12 w 175"/>
                  <a:gd name="T37" fmla="*/ 120 h 176"/>
                  <a:gd name="T38" fmla="*/ 19 w 175"/>
                  <a:gd name="T39" fmla="*/ 134 h 176"/>
                  <a:gd name="T40" fmla="*/ 29 w 175"/>
                  <a:gd name="T41" fmla="*/ 146 h 176"/>
                  <a:gd name="T42" fmla="*/ 41 w 175"/>
                  <a:gd name="T43" fmla="*/ 156 h 176"/>
                  <a:gd name="T44" fmla="*/ 55 w 175"/>
                  <a:gd name="T45" fmla="*/ 164 h 176"/>
                  <a:gd name="T46" fmla="*/ 70 w 175"/>
                  <a:gd name="T47" fmla="*/ 169 h 176"/>
                  <a:gd name="T48" fmla="*/ 87 w 175"/>
                  <a:gd name="T49" fmla="*/ 170 h 176"/>
                  <a:gd name="T50" fmla="*/ 104 w 175"/>
                  <a:gd name="T51" fmla="*/ 169 h 176"/>
                  <a:gd name="T52" fmla="*/ 119 w 175"/>
                  <a:gd name="T53" fmla="*/ 164 h 176"/>
                  <a:gd name="T54" fmla="*/ 133 w 175"/>
                  <a:gd name="T55" fmla="*/ 156 h 176"/>
                  <a:gd name="T56" fmla="*/ 145 w 175"/>
                  <a:gd name="T57" fmla="*/ 146 h 176"/>
                  <a:gd name="T58" fmla="*/ 155 w 175"/>
                  <a:gd name="T59" fmla="*/ 134 h 176"/>
                  <a:gd name="T60" fmla="*/ 163 w 175"/>
                  <a:gd name="T61" fmla="*/ 120 h 176"/>
                  <a:gd name="T62" fmla="*/ 168 w 175"/>
                  <a:gd name="T63" fmla="*/ 105 h 176"/>
                  <a:gd name="T64" fmla="*/ 170 w 175"/>
                  <a:gd name="T65" fmla="*/ 88 h 176"/>
                  <a:gd name="T66" fmla="*/ 168 w 175"/>
                  <a:gd name="T67" fmla="*/ 72 h 176"/>
                  <a:gd name="T68" fmla="*/ 163 w 175"/>
                  <a:gd name="T69" fmla="*/ 56 h 176"/>
                  <a:gd name="T70" fmla="*/ 155 w 175"/>
                  <a:gd name="T71" fmla="*/ 42 h 176"/>
                  <a:gd name="T72" fmla="*/ 145 w 175"/>
                  <a:gd name="T73" fmla="*/ 30 h 176"/>
                  <a:gd name="T74" fmla="*/ 134 w 175"/>
                  <a:gd name="T75" fmla="*/ 20 h 176"/>
                  <a:gd name="T76" fmla="*/ 119 w 175"/>
                  <a:gd name="T77" fmla="*/ 12 h 176"/>
                  <a:gd name="T78" fmla="*/ 104 w 175"/>
                  <a:gd name="T79" fmla="*/ 7 h 176"/>
                  <a:gd name="T80" fmla="*/ 88 w 175"/>
                  <a:gd name="T81" fmla="*/ 5 h 176"/>
                  <a:gd name="T82" fmla="*/ 71 w 175"/>
                  <a:gd name="T83" fmla="*/ 7 h 176"/>
                  <a:gd name="T84" fmla="*/ 56 w 175"/>
                  <a:gd name="T85" fmla="*/ 12 h 176"/>
                  <a:gd name="T86" fmla="*/ 42 w 175"/>
                  <a:gd name="T87" fmla="*/ 20 h 176"/>
                  <a:gd name="T88" fmla="*/ 30 w 175"/>
                  <a:gd name="T89" fmla="*/ 30 h 176"/>
                  <a:gd name="T90" fmla="*/ 20 w 175"/>
                  <a:gd name="T91" fmla="*/ 42 h 176"/>
                  <a:gd name="T92" fmla="*/ 12 w 175"/>
                  <a:gd name="T93" fmla="*/ 56 h 176"/>
                  <a:gd name="T94" fmla="*/ 7 w 175"/>
                  <a:gd name="T95" fmla="*/ 71 h 176"/>
                  <a:gd name="T96" fmla="*/ 0 w 175"/>
                  <a:gd name="T97" fmla="*/ 9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5" h="176">
                    <a:moveTo>
                      <a:pt x="0" y="90"/>
                    </a:moveTo>
                    <a:lnTo>
                      <a:pt x="2" y="70"/>
                    </a:lnTo>
                    <a:lnTo>
                      <a:pt x="7" y="54"/>
                    </a:lnTo>
                    <a:lnTo>
                      <a:pt x="15" y="39"/>
                    </a:lnTo>
                    <a:lnTo>
                      <a:pt x="26" y="26"/>
                    </a:lnTo>
                    <a:lnTo>
                      <a:pt x="39" y="15"/>
                    </a:lnTo>
                    <a:lnTo>
                      <a:pt x="53" y="7"/>
                    </a:lnTo>
                    <a:lnTo>
                      <a:pt x="70" y="2"/>
                    </a:lnTo>
                    <a:lnTo>
                      <a:pt x="87" y="0"/>
                    </a:lnTo>
                    <a:lnTo>
                      <a:pt x="105" y="2"/>
                    </a:lnTo>
                    <a:lnTo>
                      <a:pt x="121" y="7"/>
                    </a:lnTo>
                    <a:lnTo>
                      <a:pt x="136" y="15"/>
                    </a:lnTo>
                    <a:lnTo>
                      <a:pt x="149" y="26"/>
                    </a:lnTo>
                    <a:lnTo>
                      <a:pt x="160" y="39"/>
                    </a:lnTo>
                    <a:lnTo>
                      <a:pt x="168" y="54"/>
                    </a:lnTo>
                    <a:lnTo>
                      <a:pt x="173" y="70"/>
                    </a:lnTo>
                    <a:lnTo>
                      <a:pt x="175" y="88"/>
                    </a:lnTo>
                    <a:lnTo>
                      <a:pt x="173" y="105"/>
                    </a:lnTo>
                    <a:lnTo>
                      <a:pt x="168" y="122"/>
                    </a:lnTo>
                    <a:lnTo>
                      <a:pt x="160" y="137"/>
                    </a:lnTo>
                    <a:lnTo>
                      <a:pt x="149" y="150"/>
                    </a:lnTo>
                    <a:lnTo>
                      <a:pt x="136" y="160"/>
                    </a:lnTo>
                    <a:lnTo>
                      <a:pt x="121" y="168"/>
                    </a:lnTo>
                    <a:lnTo>
                      <a:pt x="105" y="174"/>
                    </a:lnTo>
                    <a:lnTo>
                      <a:pt x="87" y="176"/>
                    </a:lnTo>
                    <a:lnTo>
                      <a:pt x="70" y="174"/>
                    </a:lnTo>
                    <a:lnTo>
                      <a:pt x="53" y="168"/>
                    </a:lnTo>
                    <a:lnTo>
                      <a:pt x="39" y="160"/>
                    </a:lnTo>
                    <a:lnTo>
                      <a:pt x="26" y="150"/>
                    </a:lnTo>
                    <a:lnTo>
                      <a:pt x="15" y="137"/>
                    </a:lnTo>
                    <a:lnTo>
                      <a:pt x="7" y="122"/>
                    </a:lnTo>
                    <a:lnTo>
                      <a:pt x="2" y="105"/>
                    </a:lnTo>
                    <a:lnTo>
                      <a:pt x="0" y="85"/>
                    </a:lnTo>
                    <a:lnTo>
                      <a:pt x="5" y="85"/>
                    </a:lnTo>
                    <a:lnTo>
                      <a:pt x="7" y="105"/>
                    </a:lnTo>
                    <a:lnTo>
                      <a:pt x="7" y="104"/>
                    </a:lnTo>
                    <a:lnTo>
                      <a:pt x="12" y="120"/>
                    </a:lnTo>
                    <a:lnTo>
                      <a:pt x="12" y="120"/>
                    </a:lnTo>
                    <a:lnTo>
                      <a:pt x="19" y="134"/>
                    </a:lnTo>
                    <a:lnTo>
                      <a:pt x="19" y="134"/>
                    </a:lnTo>
                    <a:lnTo>
                      <a:pt x="30" y="146"/>
                    </a:lnTo>
                    <a:lnTo>
                      <a:pt x="29" y="146"/>
                    </a:lnTo>
                    <a:lnTo>
                      <a:pt x="42" y="156"/>
                    </a:lnTo>
                    <a:lnTo>
                      <a:pt x="41" y="156"/>
                    </a:lnTo>
                    <a:lnTo>
                      <a:pt x="56" y="164"/>
                    </a:lnTo>
                    <a:lnTo>
                      <a:pt x="55" y="164"/>
                    </a:lnTo>
                    <a:lnTo>
                      <a:pt x="71" y="169"/>
                    </a:lnTo>
                    <a:lnTo>
                      <a:pt x="70" y="169"/>
                    </a:lnTo>
                    <a:lnTo>
                      <a:pt x="88" y="170"/>
                    </a:lnTo>
                    <a:lnTo>
                      <a:pt x="87" y="170"/>
                    </a:lnTo>
                    <a:lnTo>
                      <a:pt x="104" y="169"/>
                    </a:lnTo>
                    <a:lnTo>
                      <a:pt x="104" y="169"/>
                    </a:lnTo>
                    <a:lnTo>
                      <a:pt x="119" y="164"/>
                    </a:lnTo>
                    <a:lnTo>
                      <a:pt x="119" y="164"/>
                    </a:lnTo>
                    <a:lnTo>
                      <a:pt x="134" y="156"/>
                    </a:lnTo>
                    <a:lnTo>
                      <a:pt x="133" y="156"/>
                    </a:lnTo>
                    <a:lnTo>
                      <a:pt x="145" y="146"/>
                    </a:lnTo>
                    <a:lnTo>
                      <a:pt x="145" y="146"/>
                    </a:lnTo>
                    <a:lnTo>
                      <a:pt x="155" y="134"/>
                    </a:lnTo>
                    <a:lnTo>
                      <a:pt x="155" y="134"/>
                    </a:lnTo>
                    <a:lnTo>
                      <a:pt x="163" y="120"/>
                    </a:lnTo>
                    <a:lnTo>
                      <a:pt x="163" y="120"/>
                    </a:lnTo>
                    <a:lnTo>
                      <a:pt x="168" y="104"/>
                    </a:lnTo>
                    <a:lnTo>
                      <a:pt x="168" y="105"/>
                    </a:lnTo>
                    <a:lnTo>
                      <a:pt x="170" y="88"/>
                    </a:lnTo>
                    <a:lnTo>
                      <a:pt x="170" y="88"/>
                    </a:lnTo>
                    <a:lnTo>
                      <a:pt x="168" y="71"/>
                    </a:lnTo>
                    <a:lnTo>
                      <a:pt x="168" y="72"/>
                    </a:lnTo>
                    <a:lnTo>
                      <a:pt x="163" y="56"/>
                    </a:lnTo>
                    <a:lnTo>
                      <a:pt x="163" y="56"/>
                    </a:lnTo>
                    <a:lnTo>
                      <a:pt x="155" y="42"/>
                    </a:lnTo>
                    <a:lnTo>
                      <a:pt x="155" y="42"/>
                    </a:lnTo>
                    <a:lnTo>
                      <a:pt x="145" y="30"/>
                    </a:lnTo>
                    <a:lnTo>
                      <a:pt x="145" y="30"/>
                    </a:lnTo>
                    <a:lnTo>
                      <a:pt x="133" y="20"/>
                    </a:lnTo>
                    <a:lnTo>
                      <a:pt x="134" y="20"/>
                    </a:lnTo>
                    <a:lnTo>
                      <a:pt x="119" y="12"/>
                    </a:lnTo>
                    <a:lnTo>
                      <a:pt x="119" y="12"/>
                    </a:lnTo>
                    <a:lnTo>
                      <a:pt x="104" y="7"/>
                    </a:lnTo>
                    <a:lnTo>
                      <a:pt x="104" y="7"/>
                    </a:lnTo>
                    <a:lnTo>
                      <a:pt x="87" y="5"/>
                    </a:lnTo>
                    <a:lnTo>
                      <a:pt x="88" y="5"/>
                    </a:lnTo>
                    <a:lnTo>
                      <a:pt x="70" y="7"/>
                    </a:lnTo>
                    <a:lnTo>
                      <a:pt x="71" y="7"/>
                    </a:lnTo>
                    <a:lnTo>
                      <a:pt x="55" y="12"/>
                    </a:lnTo>
                    <a:lnTo>
                      <a:pt x="56" y="12"/>
                    </a:lnTo>
                    <a:lnTo>
                      <a:pt x="41" y="20"/>
                    </a:lnTo>
                    <a:lnTo>
                      <a:pt x="42" y="20"/>
                    </a:lnTo>
                    <a:lnTo>
                      <a:pt x="29" y="30"/>
                    </a:lnTo>
                    <a:lnTo>
                      <a:pt x="30" y="30"/>
                    </a:lnTo>
                    <a:lnTo>
                      <a:pt x="19" y="42"/>
                    </a:lnTo>
                    <a:lnTo>
                      <a:pt x="20" y="42"/>
                    </a:lnTo>
                    <a:lnTo>
                      <a:pt x="12" y="56"/>
                    </a:lnTo>
                    <a:lnTo>
                      <a:pt x="12" y="56"/>
                    </a:lnTo>
                    <a:lnTo>
                      <a:pt x="7" y="72"/>
                    </a:lnTo>
                    <a:lnTo>
                      <a:pt x="7" y="71"/>
                    </a:lnTo>
                    <a:lnTo>
                      <a:pt x="5" y="91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Rectangle 86"/>
              <p:cNvSpPr>
                <a:spLocks noChangeArrowheads="1"/>
              </p:cNvSpPr>
              <p:nvPr/>
            </p:nvSpPr>
            <p:spPr bwMode="auto">
              <a:xfrm>
                <a:off x="5100" y="2616"/>
                <a:ext cx="181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87"/>
              <p:cNvSpPr>
                <a:spLocks/>
              </p:cNvSpPr>
              <p:nvPr/>
            </p:nvSpPr>
            <p:spPr bwMode="auto">
              <a:xfrm>
                <a:off x="5103" y="2606"/>
                <a:ext cx="170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7" y="0"/>
                      <a:pt x="263" y="0"/>
                    </a:cubicBezTo>
                    <a:cubicBezTo>
                      <a:pt x="408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7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88"/>
              <p:cNvSpPr>
                <a:spLocks/>
              </p:cNvSpPr>
              <p:nvPr/>
            </p:nvSpPr>
            <p:spPr bwMode="auto">
              <a:xfrm>
                <a:off x="5103" y="2606"/>
                <a:ext cx="170" cy="170"/>
              </a:xfrm>
              <a:custGeom>
                <a:avLst/>
                <a:gdLst>
                  <a:gd name="T0" fmla="*/ 0 w 170"/>
                  <a:gd name="T1" fmla="*/ 85 h 170"/>
                  <a:gd name="T2" fmla="*/ 85 w 170"/>
                  <a:gd name="T3" fmla="*/ 0 h 170"/>
                  <a:gd name="T4" fmla="*/ 170 w 170"/>
                  <a:gd name="T5" fmla="*/ 85 h 170"/>
                  <a:gd name="T6" fmla="*/ 170 w 170"/>
                  <a:gd name="T7" fmla="*/ 85 h 170"/>
                  <a:gd name="T8" fmla="*/ 85 w 170"/>
                  <a:gd name="T9" fmla="*/ 170 h 170"/>
                  <a:gd name="T10" fmla="*/ 0 w 170"/>
                  <a:gd name="T11" fmla="*/ 85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0" h="170">
                    <a:moveTo>
                      <a:pt x="0" y="85"/>
                    </a:moveTo>
                    <a:cubicBezTo>
                      <a:pt x="0" y="38"/>
                      <a:pt x="38" y="0"/>
                      <a:pt x="85" y="0"/>
                    </a:cubicBezTo>
                    <a:cubicBezTo>
                      <a:pt x="132" y="0"/>
                      <a:pt x="170" y="38"/>
                      <a:pt x="170" y="85"/>
                    </a:cubicBezTo>
                    <a:cubicBezTo>
                      <a:pt x="170" y="85"/>
                      <a:pt x="170" y="85"/>
                      <a:pt x="170" y="85"/>
                    </a:cubicBezTo>
                    <a:cubicBezTo>
                      <a:pt x="170" y="132"/>
                      <a:pt x="132" y="170"/>
                      <a:pt x="85" y="170"/>
                    </a:cubicBezTo>
                    <a:cubicBezTo>
                      <a:pt x="38" y="170"/>
                      <a:pt x="0" y="132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Rectangle 89"/>
              <p:cNvSpPr>
                <a:spLocks noChangeArrowheads="1"/>
              </p:cNvSpPr>
              <p:nvPr/>
            </p:nvSpPr>
            <p:spPr bwMode="auto">
              <a:xfrm>
                <a:off x="5167" y="2652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d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6" name="Rectangle 90"/>
              <p:cNvSpPr>
                <a:spLocks noChangeArrowheads="1"/>
              </p:cNvSpPr>
              <p:nvPr/>
            </p:nvSpPr>
            <p:spPr bwMode="auto">
              <a:xfrm>
                <a:off x="4992" y="1939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91"/>
              <p:cNvSpPr>
                <a:spLocks/>
              </p:cNvSpPr>
              <p:nvPr/>
            </p:nvSpPr>
            <p:spPr bwMode="auto">
              <a:xfrm>
                <a:off x="4993" y="1940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8" y="0"/>
                      <a:pt x="263" y="0"/>
                    </a:cubicBezTo>
                    <a:cubicBezTo>
                      <a:pt x="409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9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Rectangle 92"/>
              <p:cNvSpPr>
                <a:spLocks noChangeArrowheads="1"/>
              </p:cNvSpPr>
              <p:nvPr/>
            </p:nvSpPr>
            <p:spPr bwMode="auto">
              <a:xfrm>
                <a:off x="4992" y="1939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Rectangle 93"/>
              <p:cNvSpPr>
                <a:spLocks noChangeArrowheads="1"/>
              </p:cNvSpPr>
              <p:nvPr/>
            </p:nvSpPr>
            <p:spPr bwMode="auto">
              <a:xfrm>
                <a:off x="4987" y="1934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Freeform 94"/>
              <p:cNvSpPr>
                <a:spLocks/>
              </p:cNvSpPr>
              <p:nvPr/>
            </p:nvSpPr>
            <p:spPr bwMode="auto">
              <a:xfrm>
                <a:off x="4990" y="1938"/>
                <a:ext cx="175" cy="175"/>
              </a:xfrm>
              <a:custGeom>
                <a:avLst/>
                <a:gdLst>
                  <a:gd name="T0" fmla="*/ 2 w 175"/>
                  <a:gd name="T1" fmla="*/ 70 h 175"/>
                  <a:gd name="T2" fmla="*/ 15 w 175"/>
                  <a:gd name="T3" fmla="*/ 39 h 175"/>
                  <a:gd name="T4" fmla="*/ 39 w 175"/>
                  <a:gd name="T5" fmla="*/ 15 h 175"/>
                  <a:gd name="T6" fmla="*/ 70 w 175"/>
                  <a:gd name="T7" fmla="*/ 2 h 175"/>
                  <a:gd name="T8" fmla="*/ 105 w 175"/>
                  <a:gd name="T9" fmla="*/ 2 h 175"/>
                  <a:gd name="T10" fmla="*/ 136 w 175"/>
                  <a:gd name="T11" fmla="*/ 15 h 175"/>
                  <a:gd name="T12" fmla="*/ 160 w 175"/>
                  <a:gd name="T13" fmla="*/ 39 h 175"/>
                  <a:gd name="T14" fmla="*/ 173 w 175"/>
                  <a:gd name="T15" fmla="*/ 70 h 175"/>
                  <a:gd name="T16" fmla="*/ 173 w 175"/>
                  <a:gd name="T17" fmla="*/ 105 h 175"/>
                  <a:gd name="T18" fmla="*/ 160 w 175"/>
                  <a:gd name="T19" fmla="*/ 136 h 175"/>
                  <a:gd name="T20" fmla="*/ 136 w 175"/>
                  <a:gd name="T21" fmla="*/ 160 h 175"/>
                  <a:gd name="T22" fmla="*/ 105 w 175"/>
                  <a:gd name="T23" fmla="*/ 173 h 175"/>
                  <a:gd name="T24" fmla="*/ 70 w 175"/>
                  <a:gd name="T25" fmla="*/ 173 h 175"/>
                  <a:gd name="T26" fmla="*/ 39 w 175"/>
                  <a:gd name="T27" fmla="*/ 160 h 175"/>
                  <a:gd name="T28" fmla="*/ 15 w 175"/>
                  <a:gd name="T29" fmla="*/ 136 h 175"/>
                  <a:gd name="T30" fmla="*/ 2 w 175"/>
                  <a:gd name="T31" fmla="*/ 105 h 175"/>
                  <a:gd name="T32" fmla="*/ 5 w 175"/>
                  <a:gd name="T33" fmla="*/ 85 h 175"/>
                  <a:gd name="T34" fmla="*/ 7 w 175"/>
                  <a:gd name="T35" fmla="*/ 104 h 175"/>
                  <a:gd name="T36" fmla="*/ 12 w 175"/>
                  <a:gd name="T37" fmla="*/ 119 h 175"/>
                  <a:gd name="T38" fmla="*/ 19 w 175"/>
                  <a:gd name="T39" fmla="*/ 133 h 175"/>
                  <a:gd name="T40" fmla="*/ 29 w 175"/>
                  <a:gd name="T41" fmla="*/ 145 h 175"/>
                  <a:gd name="T42" fmla="*/ 41 w 175"/>
                  <a:gd name="T43" fmla="*/ 155 h 175"/>
                  <a:gd name="T44" fmla="*/ 55 w 175"/>
                  <a:gd name="T45" fmla="*/ 163 h 175"/>
                  <a:gd name="T46" fmla="*/ 71 w 175"/>
                  <a:gd name="T47" fmla="*/ 168 h 175"/>
                  <a:gd name="T48" fmla="*/ 87 w 175"/>
                  <a:gd name="T49" fmla="*/ 170 h 175"/>
                  <a:gd name="T50" fmla="*/ 104 w 175"/>
                  <a:gd name="T51" fmla="*/ 168 h 175"/>
                  <a:gd name="T52" fmla="*/ 119 w 175"/>
                  <a:gd name="T53" fmla="*/ 163 h 175"/>
                  <a:gd name="T54" fmla="*/ 133 w 175"/>
                  <a:gd name="T55" fmla="*/ 156 h 175"/>
                  <a:gd name="T56" fmla="*/ 145 w 175"/>
                  <a:gd name="T57" fmla="*/ 146 h 175"/>
                  <a:gd name="T58" fmla="*/ 155 w 175"/>
                  <a:gd name="T59" fmla="*/ 134 h 175"/>
                  <a:gd name="T60" fmla="*/ 163 w 175"/>
                  <a:gd name="T61" fmla="*/ 120 h 175"/>
                  <a:gd name="T62" fmla="*/ 168 w 175"/>
                  <a:gd name="T63" fmla="*/ 104 h 175"/>
                  <a:gd name="T64" fmla="*/ 170 w 175"/>
                  <a:gd name="T65" fmla="*/ 88 h 175"/>
                  <a:gd name="T66" fmla="*/ 168 w 175"/>
                  <a:gd name="T67" fmla="*/ 71 h 175"/>
                  <a:gd name="T68" fmla="*/ 163 w 175"/>
                  <a:gd name="T69" fmla="*/ 56 h 175"/>
                  <a:gd name="T70" fmla="*/ 155 w 175"/>
                  <a:gd name="T71" fmla="*/ 42 h 175"/>
                  <a:gd name="T72" fmla="*/ 146 w 175"/>
                  <a:gd name="T73" fmla="*/ 29 h 175"/>
                  <a:gd name="T74" fmla="*/ 134 w 175"/>
                  <a:gd name="T75" fmla="*/ 19 h 175"/>
                  <a:gd name="T76" fmla="*/ 120 w 175"/>
                  <a:gd name="T77" fmla="*/ 12 h 175"/>
                  <a:gd name="T78" fmla="*/ 104 w 175"/>
                  <a:gd name="T79" fmla="*/ 7 h 175"/>
                  <a:gd name="T80" fmla="*/ 88 w 175"/>
                  <a:gd name="T81" fmla="*/ 5 h 175"/>
                  <a:gd name="T82" fmla="*/ 71 w 175"/>
                  <a:gd name="T83" fmla="*/ 7 h 175"/>
                  <a:gd name="T84" fmla="*/ 56 w 175"/>
                  <a:gd name="T85" fmla="*/ 12 h 175"/>
                  <a:gd name="T86" fmla="*/ 42 w 175"/>
                  <a:gd name="T87" fmla="*/ 19 h 175"/>
                  <a:gd name="T88" fmla="*/ 30 w 175"/>
                  <a:gd name="T89" fmla="*/ 29 h 175"/>
                  <a:gd name="T90" fmla="*/ 20 w 175"/>
                  <a:gd name="T91" fmla="*/ 41 h 175"/>
                  <a:gd name="T92" fmla="*/ 12 w 175"/>
                  <a:gd name="T93" fmla="*/ 55 h 175"/>
                  <a:gd name="T94" fmla="*/ 7 w 175"/>
                  <a:gd name="T95" fmla="*/ 70 h 175"/>
                  <a:gd name="T96" fmla="*/ 0 w 175"/>
                  <a:gd name="T97" fmla="*/ 9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5" h="175">
                    <a:moveTo>
                      <a:pt x="0" y="90"/>
                    </a:moveTo>
                    <a:lnTo>
                      <a:pt x="2" y="70"/>
                    </a:lnTo>
                    <a:lnTo>
                      <a:pt x="7" y="53"/>
                    </a:lnTo>
                    <a:lnTo>
                      <a:pt x="15" y="39"/>
                    </a:lnTo>
                    <a:lnTo>
                      <a:pt x="26" y="26"/>
                    </a:lnTo>
                    <a:lnTo>
                      <a:pt x="39" y="15"/>
                    </a:lnTo>
                    <a:lnTo>
                      <a:pt x="53" y="7"/>
                    </a:lnTo>
                    <a:lnTo>
                      <a:pt x="70" y="2"/>
                    </a:lnTo>
                    <a:lnTo>
                      <a:pt x="87" y="0"/>
                    </a:lnTo>
                    <a:lnTo>
                      <a:pt x="105" y="2"/>
                    </a:lnTo>
                    <a:lnTo>
                      <a:pt x="122" y="7"/>
                    </a:lnTo>
                    <a:lnTo>
                      <a:pt x="136" y="15"/>
                    </a:lnTo>
                    <a:lnTo>
                      <a:pt x="149" y="26"/>
                    </a:lnTo>
                    <a:lnTo>
                      <a:pt x="160" y="39"/>
                    </a:lnTo>
                    <a:lnTo>
                      <a:pt x="168" y="53"/>
                    </a:lnTo>
                    <a:lnTo>
                      <a:pt x="173" y="70"/>
                    </a:lnTo>
                    <a:lnTo>
                      <a:pt x="175" y="87"/>
                    </a:lnTo>
                    <a:lnTo>
                      <a:pt x="173" y="105"/>
                    </a:lnTo>
                    <a:lnTo>
                      <a:pt x="168" y="122"/>
                    </a:lnTo>
                    <a:lnTo>
                      <a:pt x="160" y="136"/>
                    </a:lnTo>
                    <a:lnTo>
                      <a:pt x="149" y="149"/>
                    </a:lnTo>
                    <a:lnTo>
                      <a:pt x="136" y="160"/>
                    </a:lnTo>
                    <a:lnTo>
                      <a:pt x="122" y="168"/>
                    </a:lnTo>
                    <a:lnTo>
                      <a:pt x="105" y="173"/>
                    </a:lnTo>
                    <a:lnTo>
                      <a:pt x="87" y="175"/>
                    </a:lnTo>
                    <a:lnTo>
                      <a:pt x="70" y="173"/>
                    </a:lnTo>
                    <a:lnTo>
                      <a:pt x="53" y="168"/>
                    </a:lnTo>
                    <a:lnTo>
                      <a:pt x="39" y="160"/>
                    </a:lnTo>
                    <a:lnTo>
                      <a:pt x="26" y="149"/>
                    </a:lnTo>
                    <a:lnTo>
                      <a:pt x="15" y="136"/>
                    </a:lnTo>
                    <a:lnTo>
                      <a:pt x="7" y="122"/>
                    </a:lnTo>
                    <a:lnTo>
                      <a:pt x="2" y="105"/>
                    </a:lnTo>
                    <a:lnTo>
                      <a:pt x="0" y="85"/>
                    </a:lnTo>
                    <a:lnTo>
                      <a:pt x="5" y="85"/>
                    </a:lnTo>
                    <a:lnTo>
                      <a:pt x="7" y="104"/>
                    </a:lnTo>
                    <a:lnTo>
                      <a:pt x="7" y="104"/>
                    </a:lnTo>
                    <a:lnTo>
                      <a:pt x="12" y="120"/>
                    </a:lnTo>
                    <a:lnTo>
                      <a:pt x="12" y="119"/>
                    </a:lnTo>
                    <a:lnTo>
                      <a:pt x="20" y="134"/>
                    </a:lnTo>
                    <a:lnTo>
                      <a:pt x="19" y="133"/>
                    </a:lnTo>
                    <a:lnTo>
                      <a:pt x="30" y="146"/>
                    </a:lnTo>
                    <a:lnTo>
                      <a:pt x="29" y="145"/>
                    </a:lnTo>
                    <a:lnTo>
                      <a:pt x="42" y="156"/>
                    </a:lnTo>
                    <a:lnTo>
                      <a:pt x="41" y="155"/>
                    </a:lnTo>
                    <a:lnTo>
                      <a:pt x="56" y="163"/>
                    </a:lnTo>
                    <a:lnTo>
                      <a:pt x="55" y="163"/>
                    </a:lnTo>
                    <a:lnTo>
                      <a:pt x="71" y="168"/>
                    </a:lnTo>
                    <a:lnTo>
                      <a:pt x="71" y="168"/>
                    </a:lnTo>
                    <a:lnTo>
                      <a:pt x="88" y="170"/>
                    </a:lnTo>
                    <a:lnTo>
                      <a:pt x="87" y="170"/>
                    </a:lnTo>
                    <a:lnTo>
                      <a:pt x="104" y="168"/>
                    </a:lnTo>
                    <a:lnTo>
                      <a:pt x="104" y="168"/>
                    </a:lnTo>
                    <a:lnTo>
                      <a:pt x="120" y="163"/>
                    </a:lnTo>
                    <a:lnTo>
                      <a:pt x="119" y="163"/>
                    </a:lnTo>
                    <a:lnTo>
                      <a:pt x="134" y="155"/>
                    </a:lnTo>
                    <a:lnTo>
                      <a:pt x="133" y="156"/>
                    </a:lnTo>
                    <a:lnTo>
                      <a:pt x="146" y="145"/>
                    </a:lnTo>
                    <a:lnTo>
                      <a:pt x="145" y="146"/>
                    </a:lnTo>
                    <a:lnTo>
                      <a:pt x="155" y="133"/>
                    </a:lnTo>
                    <a:lnTo>
                      <a:pt x="155" y="134"/>
                    </a:lnTo>
                    <a:lnTo>
                      <a:pt x="163" y="119"/>
                    </a:lnTo>
                    <a:lnTo>
                      <a:pt x="163" y="120"/>
                    </a:lnTo>
                    <a:lnTo>
                      <a:pt x="168" y="104"/>
                    </a:lnTo>
                    <a:lnTo>
                      <a:pt x="168" y="104"/>
                    </a:lnTo>
                    <a:lnTo>
                      <a:pt x="170" y="87"/>
                    </a:lnTo>
                    <a:lnTo>
                      <a:pt x="170" y="88"/>
                    </a:lnTo>
                    <a:lnTo>
                      <a:pt x="168" y="70"/>
                    </a:lnTo>
                    <a:lnTo>
                      <a:pt x="168" y="71"/>
                    </a:lnTo>
                    <a:lnTo>
                      <a:pt x="163" y="55"/>
                    </a:lnTo>
                    <a:lnTo>
                      <a:pt x="163" y="56"/>
                    </a:lnTo>
                    <a:lnTo>
                      <a:pt x="155" y="41"/>
                    </a:lnTo>
                    <a:lnTo>
                      <a:pt x="155" y="42"/>
                    </a:lnTo>
                    <a:lnTo>
                      <a:pt x="145" y="29"/>
                    </a:lnTo>
                    <a:lnTo>
                      <a:pt x="146" y="29"/>
                    </a:lnTo>
                    <a:lnTo>
                      <a:pt x="133" y="19"/>
                    </a:lnTo>
                    <a:lnTo>
                      <a:pt x="134" y="19"/>
                    </a:lnTo>
                    <a:lnTo>
                      <a:pt x="119" y="11"/>
                    </a:lnTo>
                    <a:lnTo>
                      <a:pt x="120" y="12"/>
                    </a:lnTo>
                    <a:lnTo>
                      <a:pt x="104" y="7"/>
                    </a:lnTo>
                    <a:lnTo>
                      <a:pt x="104" y="7"/>
                    </a:lnTo>
                    <a:lnTo>
                      <a:pt x="87" y="5"/>
                    </a:lnTo>
                    <a:lnTo>
                      <a:pt x="88" y="5"/>
                    </a:lnTo>
                    <a:lnTo>
                      <a:pt x="71" y="7"/>
                    </a:lnTo>
                    <a:lnTo>
                      <a:pt x="71" y="7"/>
                    </a:lnTo>
                    <a:lnTo>
                      <a:pt x="55" y="12"/>
                    </a:lnTo>
                    <a:lnTo>
                      <a:pt x="56" y="12"/>
                    </a:lnTo>
                    <a:lnTo>
                      <a:pt x="41" y="19"/>
                    </a:lnTo>
                    <a:lnTo>
                      <a:pt x="42" y="19"/>
                    </a:lnTo>
                    <a:lnTo>
                      <a:pt x="29" y="29"/>
                    </a:lnTo>
                    <a:lnTo>
                      <a:pt x="30" y="29"/>
                    </a:lnTo>
                    <a:lnTo>
                      <a:pt x="19" y="42"/>
                    </a:lnTo>
                    <a:lnTo>
                      <a:pt x="20" y="41"/>
                    </a:lnTo>
                    <a:lnTo>
                      <a:pt x="12" y="56"/>
                    </a:lnTo>
                    <a:lnTo>
                      <a:pt x="12" y="55"/>
                    </a:lnTo>
                    <a:lnTo>
                      <a:pt x="7" y="71"/>
                    </a:lnTo>
                    <a:lnTo>
                      <a:pt x="7" y="70"/>
                    </a:lnTo>
                    <a:lnTo>
                      <a:pt x="5" y="90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Rectangle 95"/>
              <p:cNvSpPr>
                <a:spLocks noChangeArrowheads="1"/>
              </p:cNvSpPr>
              <p:nvPr/>
            </p:nvSpPr>
            <p:spPr bwMode="auto">
              <a:xfrm>
                <a:off x="4987" y="1934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Freeform 96"/>
              <p:cNvSpPr>
                <a:spLocks/>
              </p:cNvSpPr>
              <p:nvPr/>
            </p:nvSpPr>
            <p:spPr bwMode="auto">
              <a:xfrm>
                <a:off x="4990" y="1927"/>
                <a:ext cx="170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8" y="0"/>
                      <a:pt x="263" y="0"/>
                    </a:cubicBezTo>
                    <a:cubicBezTo>
                      <a:pt x="408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Freeform 97"/>
              <p:cNvSpPr>
                <a:spLocks/>
              </p:cNvSpPr>
              <p:nvPr/>
            </p:nvSpPr>
            <p:spPr bwMode="auto">
              <a:xfrm>
                <a:off x="4990" y="1927"/>
                <a:ext cx="170" cy="170"/>
              </a:xfrm>
              <a:custGeom>
                <a:avLst/>
                <a:gdLst>
                  <a:gd name="T0" fmla="*/ 0 w 170"/>
                  <a:gd name="T1" fmla="*/ 85 h 170"/>
                  <a:gd name="T2" fmla="*/ 85 w 170"/>
                  <a:gd name="T3" fmla="*/ 0 h 170"/>
                  <a:gd name="T4" fmla="*/ 170 w 170"/>
                  <a:gd name="T5" fmla="*/ 85 h 170"/>
                  <a:gd name="T6" fmla="*/ 170 w 170"/>
                  <a:gd name="T7" fmla="*/ 85 h 170"/>
                  <a:gd name="T8" fmla="*/ 85 w 170"/>
                  <a:gd name="T9" fmla="*/ 170 h 170"/>
                  <a:gd name="T10" fmla="*/ 0 w 170"/>
                  <a:gd name="T11" fmla="*/ 85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0" h="170">
                    <a:moveTo>
                      <a:pt x="0" y="85"/>
                    </a:moveTo>
                    <a:cubicBezTo>
                      <a:pt x="0" y="38"/>
                      <a:pt x="38" y="0"/>
                      <a:pt x="85" y="0"/>
                    </a:cubicBezTo>
                    <a:cubicBezTo>
                      <a:pt x="132" y="0"/>
                      <a:pt x="170" y="38"/>
                      <a:pt x="170" y="85"/>
                    </a:cubicBezTo>
                    <a:cubicBezTo>
                      <a:pt x="170" y="85"/>
                      <a:pt x="170" y="85"/>
                      <a:pt x="170" y="85"/>
                    </a:cubicBezTo>
                    <a:cubicBezTo>
                      <a:pt x="170" y="132"/>
                      <a:pt x="132" y="170"/>
                      <a:pt x="85" y="170"/>
                    </a:cubicBezTo>
                    <a:cubicBezTo>
                      <a:pt x="38" y="170"/>
                      <a:pt x="0" y="132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Rectangle 98"/>
              <p:cNvSpPr>
                <a:spLocks noChangeArrowheads="1"/>
              </p:cNvSpPr>
              <p:nvPr/>
            </p:nvSpPr>
            <p:spPr bwMode="auto">
              <a:xfrm>
                <a:off x="5059" y="1970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g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5" name="Line 99"/>
              <p:cNvSpPr>
                <a:spLocks noChangeShapeType="1"/>
              </p:cNvSpPr>
              <p:nvPr/>
            </p:nvSpPr>
            <p:spPr bwMode="auto">
              <a:xfrm flipH="1" flipV="1">
                <a:off x="4708" y="2295"/>
                <a:ext cx="28" cy="85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Line 100"/>
              <p:cNvSpPr>
                <a:spLocks noChangeShapeType="1"/>
              </p:cNvSpPr>
              <p:nvPr/>
            </p:nvSpPr>
            <p:spPr bwMode="auto">
              <a:xfrm flipV="1">
                <a:off x="4816" y="2072"/>
                <a:ext cx="199" cy="341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Line 101"/>
              <p:cNvSpPr>
                <a:spLocks noChangeShapeType="1"/>
              </p:cNvSpPr>
              <p:nvPr/>
            </p:nvSpPr>
            <p:spPr bwMode="auto">
              <a:xfrm>
                <a:off x="4793" y="2210"/>
                <a:ext cx="222" cy="81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Line 102"/>
              <p:cNvSpPr>
                <a:spLocks noChangeShapeType="1"/>
              </p:cNvSpPr>
              <p:nvPr/>
            </p:nvSpPr>
            <p:spPr bwMode="auto">
              <a:xfrm>
                <a:off x="4816" y="2573"/>
                <a:ext cx="287" cy="118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" name="Rectangle 103"/>
              <p:cNvSpPr>
                <a:spLocks noChangeArrowheads="1"/>
              </p:cNvSpPr>
              <p:nvPr/>
            </p:nvSpPr>
            <p:spPr bwMode="auto">
              <a:xfrm>
                <a:off x="2351" y="2048"/>
                <a:ext cx="175" cy="175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" name="Freeform 104"/>
              <p:cNvSpPr>
                <a:spLocks/>
              </p:cNvSpPr>
              <p:nvPr/>
            </p:nvSpPr>
            <p:spPr bwMode="auto">
              <a:xfrm>
                <a:off x="2355" y="2049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8" y="0"/>
                      <a:pt x="263" y="0"/>
                    </a:cubicBezTo>
                    <a:cubicBezTo>
                      <a:pt x="408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1" name="Rectangle 105"/>
              <p:cNvSpPr>
                <a:spLocks noChangeArrowheads="1"/>
              </p:cNvSpPr>
              <p:nvPr/>
            </p:nvSpPr>
            <p:spPr bwMode="auto">
              <a:xfrm>
                <a:off x="2351" y="2048"/>
                <a:ext cx="175" cy="175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" name="Rectangle 106"/>
              <p:cNvSpPr>
                <a:spLocks noChangeArrowheads="1"/>
              </p:cNvSpPr>
              <p:nvPr/>
            </p:nvSpPr>
            <p:spPr bwMode="auto">
              <a:xfrm>
                <a:off x="2351" y="2042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" name="Freeform 107"/>
              <p:cNvSpPr>
                <a:spLocks/>
              </p:cNvSpPr>
              <p:nvPr/>
            </p:nvSpPr>
            <p:spPr bwMode="auto">
              <a:xfrm>
                <a:off x="2352" y="2047"/>
                <a:ext cx="175" cy="175"/>
              </a:xfrm>
              <a:custGeom>
                <a:avLst/>
                <a:gdLst>
                  <a:gd name="T0" fmla="*/ 2 w 175"/>
                  <a:gd name="T1" fmla="*/ 70 h 175"/>
                  <a:gd name="T2" fmla="*/ 15 w 175"/>
                  <a:gd name="T3" fmla="*/ 38 h 175"/>
                  <a:gd name="T4" fmla="*/ 39 w 175"/>
                  <a:gd name="T5" fmla="*/ 15 h 175"/>
                  <a:gd name="T6" fmla="*/ 70 w 175"/>
                  <a:gd name="T7" fmla="*/ 2 h 175"/>
                  <a:gd name="T8" fmla="*/ 105 w 175"/>
                  <a:gd name="T9" fmla="*/ 2 h 175"/>
                  <a:gd name="T10" fmla="*/ 136 w 175"/>
                  <a:gd name="T11" fmla="*/ 15 h 175"/>
                  <a:gd name="T12" fmla="*/ 160 w 175"/>
                  <a:gd name="T13" fmla="*/ 38 h 175"/>
                  <a:gd name="T14" fmla="*/ 173 w 175"/>
                  <a:gd name="T15" fmla="*/ 70 h 175"/>
                  <a:gd name="T16" fmla="*/ 173 w 175"/>
                  <a:gd name="T17" fmla="*/ 105 h 175"/>
                  <a:gd name="T18" fmla="*/ 160 w 175"/>
                  <a:gd name="T19" fmla="*/ 136 h 175"/>
                  <a:gd name="T20" fmla="*/ 136 w 175"/>
                  <a:gd name="T21" fmla="*/ 160 h 175"/>
                  <a:gd name="T22" fmla="*/ 105 w 175"/>
                  <a:gd name="T23" fmla="*/ 173 h 175"/>
                  <a:gd name="T24" fmla="*/ 70 w 175"/>
                  <a:gd name="T25" fmla="*/ 173 h 175"/>
                  <a:gd name="T26" fmla="*/ 39 w 175"/>
                  <a:gd name="T27" fmla="*/ 160 h 175"/>
                  <a:gd name="T28" fmla="*/ 15 w 175"/>
                  <a:gd name="T29" fmla="*/ 136 h 175"/>
                  <a:gd name="T30" fmla="*/ 2 w 175"/>
                  <a:gd name="T31" fmla="*/ 105 h 175"/>
                  <a:gd name="T32" fmla="*/ 5 w 175"/>
                  <a:gd name="T33" fmla="*/ 85 h 175"/>
                  <a:gd name="T34" fmla="*/ 7 w 175"/>
                  <a:gd name="T35" fmla="*/ 104 h 175"/>
                  <a:gd name="T36" fmla="*/ 12 w 175"/>
                  <a:gd name="T37" fmla="*/ 119 h 175"/>
                  <a:gd name="T38" fmla="*/ 20 w 175"/>
                  <a:gd name="T39" fmla="*/ 133 h 175"/>
                  <a:gd name="T40" fmla="*/ 30 w 175"/>
                  <a:gd name="T41" fmla="*/ 145 h 175"/>
                  <a:gd name="T42" fmla="*/ 42 w 175"/>
                  <a:gd name="T43" fmla="*/ 155 h 175"/>
                  <a:gd name="T44" fmla="*/ 56 w 175"/>
                  <a:gd name="T45" fmla="*/ 163 h 175"/>
                  <a:gd name="T46" fmla="*/ 71 w 175"/>
                  <a:gd name="T47" fmla="*/ 168 h 175"/>
                  <a:gd name="T48" fmla="*/ 88 w 175"/>
                  <a:gd name="T49" fmla="*/ 170 h 175"/>
                  <a:gd name="T50" fmla="*/ 104 w 175"/>
                  <a:gd name="T51" fmla="*/ 168 h 175"/>
                  <a:gd name="T52" fmla="*/ 119 w 175"/>
                  <a:gd name="T53" fmla="*/ 163 h 175"/>
                  <a:gd name="T54" fmla="*/ 133 w 175"/>
                  <a:gd name="T55" fmla="*/ 156 h 175"/>
                  <a:gd name="T56" fmla="*/ 145 w 175"/>
                  <a:gd name="T57" fmla="*/ 146 h 175"/>
                  <a:gd name="T58" fmla="*/ 155 w 175"/>
                  <a:gd name="T59" fmla="*/ 134 h 175"/>
                  <a:gd name="T60" fmla="*/ 163 w 175"/>
                  <a:gd name="T61" fmla="*/ 119 h 175"/>
                  <a:gd name="T62" fmla="*/ 168 w 175"/>
                  <a:gd name="T63" fmla="*/ 104 h 175"/>
                  <a:gd name="T64" fmla="*/ 170 w 175"/>
                  <a:gd name="T65" fmla="*/ 87 h 175"/>
                  <a:gd name="T66" fmla="*/ 168 w 175"/>
                  <a:gd name="T67" fmla="*/ 71 h 175"/>
                  <a:gd name="T68" fmla="*/ 163 w 175"/>
                  <a:gd name="T69" fmla="*/ 55 h 175"/>
                  <a:gd name="T70" fmla="*/ 156 w 175"/>
                  <a:gd name="T71" fmla="*/ 42 h 175"/>
                  <a:gd name="T72" fmla="*/ 146 w 175"/>
                  <a:gd name="T73" fmla="*/ 29 h 175"/>
                  <a:gd name="T74" fmla="*/ 134 w 175"/>
                  <a:gd name="T75" fmla="*/ 19 h 175"/>
                  <a:gd name="T76" fmla="*/ 120 w 175"/>
                  <a:gd name="T77" fmla="*/ 12 h 175"/>
                  <a:gd name="T78" fmla="*/ 105 w 175"/>
                  <a:gd name="T79" fmla="*/ 6 h 175"/>
                  <a:gd name="T80" fmla="*/ 88 w 175"/>
                  <a:gd name="T81" fmla="*/ 5 h 175"/>
                  <a:gd name="T82" fmla="*/ 71 w 175"/>
                  <a:gd name="T83" fmla="*/ 6 h 175"/>
                  <a:gd name="T84" fmla="*/ 56 w 175"/>
                  <a:gd name="T85" fmla="*/ 12 h 175"/>
                  <a:gd name="T86" fmla="*/ 42 w 175"/>
                  <a:gd name="T87" fmla="*/ 19 h 175"/>
                  <a:gd name="T88" fmla="*/ 30 w 175"/>
                  <a:gd name="T89" fmla="*/ 29 h 175"/>
                  <a:gd name="T90" fmla="*/ 20 w 175"/>
                  <a:gd name="T91" fmla="*/ 41 h 175"/>
                  <a:gd name="T92" fmla="*/ 12 w 175"/>
                  <a:gd name="T93" fmla="*/ 55 h 175"/>
                  <a:gd name="T94" fmla="*/ 7 w 175"/>
                  <a:gd name="T95" fmla="*/ 70 h 175"/>
                  <a:gd name="T96" fmla="*/ 0 w 175"/>
                  <a:gd name="T97" fmla="*/ 9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5" h="175">
                    <a:moveTo>
                      <a:pt x="0" y="90"/>
                    </a:moveTo>
                    <a:lnTo>
                      <a:pt x="2" y="70"/>
                    </a:lnTo>
                    <a:lnTo>
                      <a:pt x="7" y="53"/>
                    </a:lnTo>
                    <a:lnTo>
                      <a:pt x="15" y="38"/>
                    </a:lnTo>
                    <a:lnTo>
                      <a:pt x="26" y="25"/>
                    </a:lnTo>
                    <a:lnTo>
                      <a:pt x="39" y="15"/>
                    </a:lnTo>
                    <a:lnTo>
                      <a:pt x="54" y="7"/>
                    </a:lnTo>
                    <a:lnTo>
                      <a:pt x="70" y="2"/>
                    </a:lnTo>
                    <a:lnTo>
                      <a:pt x="88" y="0"/>
                    </a:lnTo>
                    <a:lnTo>
                      <a:pt x="105" y="2"/>
                    </a:lnTo>
                    <a:lnTo>
                      <a:pt x="122" y="7"/>
                    </a:lnTo>
                    <a:lnTo>
                      <a:pt x="136" y="15"/>
                    </a:lnTo>
                    <a:lnTo>
                      <a:pt x="149" y="25"/>
                    </a:lnTo>
                    <a:lnTo>
                      <a:pt x="160" y="38"/>
                    </a:lnTo>
                    <a:lnTo>
                      <a:pt x="168" y="53"/>
                    </a:lnTo>
                    <a:lnTo>
                      <a:pt x="173" y="70"/>
                    </a:lnTo>
                    <a:lnTo>
                      <a:pt x="175" y="87"/>
                    </a:lnTo>
                    <a:lnTo>
                      <a:pt x="173" y="105"/>
                    </a:lnTo>
                    <a:lnTo>
                      <a:pt x="168" y="121"/>
                    </a:lnTo>
                    <a:lnTo>
                      <a:pt x="160" y="136"/>
                    </a:lnTo>
                    <a:lnTo>
                      <a:pt x="149" y="149"/>
                    </a:lnTo>
                    <a:lnTo>
                      <a:pt x="136" y="160"/>
                    </a:lnTo>
                    <a:lnTo>
                      <a:pt x="122" y="168"/>
                    </a:lnTo>
                    <a:lnTo>
                      <a:pt x="105" y="173"/>
                    </a:lnTo>
                    <a:lnTo>
                      <a:pt x="88" y="175"/>
                    </a:lnTo>
                    <a:lnTo>
                      <a:pt x="70" y="173"/>
                    </a:lnTo>
                    <a:lnTo>
                      <a:pt x="54" y="168"/>
                    </a:lnTo>
                    <a:lnTo>
                      <a:pt x="39" y="160"/>
                    </a:lnTo>
                    <a:lnTo>
                      <a:pt x="26" y="149"/>
                    </a:lnTo>
                    <a:lnTo>
                      <a:pt x="15" y="136"/>
                    </a:lnTo>
                    <a:lnTo>
                      <a:pt x="7" y="121"/>
                    </a:lnTo>
                    <a:lnTo>
                      <a:pt x="2" y="105"/>
                    </a:lnTo>
                    <a:lnTo>
                      <a:pt x="0" y="85"/>
                    </a:lnTo>
                    <a:lnTo>
                      <a:pt x="5" y="85"/>
                    </a:lnTo>
                    <a:lnTo>
                      <a:pt x="7" y="104"/>
                    </a:lnTo>
                    <a:lnTo>
                      <a:pt x="7" y="104"/>
                    </a:lnTo>
                    <a:lnTo>
                      <a:pt x="12" y="119"/>
                    </a:lnTo>
                    <a:lnTo>
                      <a:pt x="12" y="119"/>
                    </a:lnTo>
                    <a:lnTo>
                      <a:pt x="20" y="134"/>
                    </a:lnTo>
                    <a:lnTo>
                      <a:pt x="20" y="133"/>
                    </a:lnTo>
                    <a:lnTo>
                      <a:pt x="30" y="146"/>
                    </a:lnTo>
                    <a:lnTo>
                      <a:pt x="30" y="145"/>
                    </a:lnTo>
                    <a:lnTo>
                      <a:pt x="42" y="156"/>
                    </a:lnTo>
                    <a:lnTo>
                      <a:pt x="42" y="155"/>
                    </a:lnTo>
                    <a:lnTo>
                      <a:pt x="56" y="163"/>
                    </a:lnTo>
                    <a:lnTo>
                      <a:pt x="56" y="163"/>
                    </a:lnTo>
                    <a:lnTo>
                      <a:pt x="71" y="168"/>
                    </a:lnTo>
                    <a:lnTo>
                      <a:pt x="71" y="168"/>
                    </a:lnTo>
                    <a:lnTo>
                      <a:pt x="88" y="170"/>
                    </a:lnTo>
                    <a:lnTo>
                      <a:pt x="88" y="170"/>
                    </a:lnTo>
                    <a:lnTo>
                      <a:pt x="105" y="168"/>
                    </a:lnTo>
                    <a:lnTo>
                      <a:pt x="104" y="168"/>
                    </a:lnTo>
                    <a:lnTo>
                      <a:pt x="120" y="163"/>
                    </a:lnTo>
                    <a:lnTo>
                      <a:pt x="119" y="163"/>
                    </a:lnTo>
                    <a:lnTo>
                      <a:pt x="134" y="155"/>
                    </a:lnTo>
                    <a:lnTo>
                      <a:pt x="133" y="156"/>
                    </a:lnTo>
                    <a:lnTo>
                      <a:pt x="146" y="145"/>
                    </a:lnTo>
                    <a:lnTo>
                      <a:pt x="145" y="146"/>
                    </a:lnTo>
                    <a:lnTo>
                      <a:pt x="156" y="133"/>
                    </a:lnTo>
                    <a:lnTo>
                      <a:pt x="155" y="134"/>
                    </a:lnTo>
                    <a:lnTo>
                      <a:pt x="163" y="119"/>
                    </a:lnTo>
                    <a:lnTo>
                      <a:pt x="163" y="119"/>
                    </a:lnTo>
                    <a:lnTo>
                      <a:pt x="168" y="104"/>
                    </a:lnTo>
                    <a:lnTo>
                      <a:pt x="168" y="104"/>
                    </a:lnTo>
                    <a:lnTo>
                      <a:pt x="170" y="87"/>
                    </a:lnTo>
                    <a:lnTo>
                      <a:pt x="170" y="87"/>
                    </a:lnTo>
                    <a:lnTo>
                      <a:pt x="168" y="70"/>
                    </a:lnTo>
                    <a:lnTo>
                      <a:pt x="168" y="71"/>
                    </a:lnTo>
                    <a:lnTo>
                      <a:pt x="163" y="55"/>
                    </a:lnTo>
                    <a:lnTo>
                      <a:pt x="163" y="55"/>
                    </a:lnTo>
                    <a:lnTo>
                      <a:pt x="155" y="41"/>
                    </a:lnTo>
                    <a:lnTo>
                      <a:pt x="156" y="42"/>
                    </a:lnTo>
                    <a:lnTo>
                      <a:pt x="145" y="29"/>
                    </a:lnTo>
                    <a:lnTo>
                      <a:pt x="146" y="29"/>
                    </a:lnTo>
                    <a:lnTo>
                      <a:pt x="133" y="19"/>
                    </a:lnTo>
                    <a:lnTo>
                      <a:pt x="134" y="19"/>
                    </a:lnTo>
                    <a:lnTo>
                      <a:pt x="119" y="12"/>
                    </a:lnTo>
                    <a:lnTo>
                      <a:pt x="120" y="12"/>
                    </a:lnTo>
                    <a:lnTo>
                      <a:pt x="104" y="6"/>
                    </a:lnTo>
                    <a:lnTo>
                      <a:pt x="105" y="6"/>
                    </a:lnTo>
                    <a:lnTo>
                      <a:pt x="88" y="5"/>
                    </a:lnTo>
                    <a:lnTo>
                      <a:pt x="88" y="5"/>
                    </a:lnTo>
                    <a:lnTo>
                      <a:pt x="71" y="6"/>
                    </a:lnTo>
                    <a:lnTo>
                      <a:pt x="71" y="6"/>
                    </a:lnTo>
                    <a:lnTo>
                      <a:pt x="56" y="12"/>
                    </a:lnTo>
                    <a:lnTo>
                      <a:pt x="56" y="12"/>
                    </a:lnTo>
                    <a:lnTo>
                      <a:pt x="42" y="19"/>
                    </a:lnTo>
                    <a:lnTo>
                      <a:pt x="42" y="19"/>
                    </a:lnTo>
                    <a:lnTo>
                      <a:pt x="30" y="29"/>
                    </a:lnTo>
                    <a:lnTo>
                      <a:pt x="30" y="29"/>
                    </a:lnTo>
                    <a:lnTo>
                      <a:pt x="20" y="42"/>
                    </a:lnTo>
                    <a:lnTo>
                      <a:pt x="20" y="41"/>
                    </a:lnTo>
                    <a:lnTo>
                      <a:pt x="12" y="55"/>
                    </a:lnTo>
                    <a:lnTo>
                      <a:pt x="12" y="55"/>
                    </a:lnTo>
                    <a:lnTo>
                      <a:pt x="7" y="71"/>
                    </a:lnTo>
                    <a:lnTo>
                      <a:pt x="7" y="70"/>
                    </a:lnTo>
                    <a:lnTo>
                      <a:pt x="5" y="90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" name="Rectangle 108"/>
              <p:cNvSpPr>
                <a:spLocks noChangeArrowheads="1"/>
              </p:cNvSpPr>
              <p:nvPr/>
            </p:nvSpPr>
            <p:spPr bwMode="auto">
              <a:xfrm>
                <a:off x="2351" y="2042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" name="Freeform 109"/>
              <p:cNvSpPr>
                <a:spLocks/>
              </p:cNvSpPr>
              <p:nvPr/>
            </p:nvSpPr>
            <p:spPr bwMode="auto">
              <a:xfrm>
                <a:off x="2352" y="2036"/>
                <a:ext cx="170" cy="169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8" y="0"/>
                      <a:pt x="263" y="0"/>
                    </a:cubicBezTo>
                    <a:cubicBezTo>
                      <a:pt x="409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9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" name="Freeform 110"/>
              <p:cNvSpPr>
                <a:spLocks/>
              </p:cNvSpPr>
              <p:nvPr/>
            </p:nvSpPr>
            <p:spPr bwMode="auto">
              <a:xfrm>
                <a:off x="2352" y="2036"/>
                <a:ext cx="170" cy="169"/>
              </a:xfrm>
              <a:custGeom>
                <a:avLst/>
                <a:gdLst>
                  <a:gd name="T0" fmla="*/ 0 w 170"/>
                  <a:gd name="T1" fmla="*/ 85 h 169"/>
                  <a:gd name="T2" fmla="*/ 85 w 170"/>
                  <a:gd name="T3" fmla="*/ 0 h 169"/>
                  <a:gd name="T4" fmla="*/ 170 w 170"/>
                  <a:gd name="T5" fmla="*/ 85 h 169"/>
                  <a:gd name="T6" fmla="*/ 170 w 170"/>
                  <a:gd name="T7" fmla="*/ 85 h 169"/>
                  <a:gd name="T8" fmla="*/ 85 w 170"/>
                  <a:gd name="T9" fmla="*/ 169 h 169"/>
                  <a:gd name="T10" fmla="*/ 0 w 170"/>
                  <a:gd name="T11" fmla="*/ 85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0" h="169">
                    <a:moveTo>
                      <a:pt x="0" y="85"/>
                    </a:moveTo>
                    <a:cubicBezTo>
                      <a:pt x="0" y="37"/>
                      <a:pt x="38" y="0"/>
                      <a:pt x="85" y="0"/>
                    </a:cubicBezTo>
                    <a:cubicBezTo>
                      <a:pt x="132" y="0"/>
                      <a:pt x="170" y="37"/>
                      <a:pt x="170" y="85"/>
                    </a:cubicBezTo>
                    <a:cubicBezTo>
                      <a:pt x="170" y="85"/>
                      <a:pt x="170" y="85"/>
                      <a:pt x="170" y="85"/>
                    </a:cubicBezTo>
                    <a:cubicBezTo>
                      <a:pt x="170" y="131"/>
                      <a:pt x="132" y="169"/>
                      <a:pt x="85" y="169"/>
                    </a:cubicBezTo>
                    <a:cubicBezTo>
                      <a:pt x="38" y="169"/>
                      <a:pt x="0" y="131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" name="Rectangle 111"/>
              <p:cNvSpPr>
                <a:spLocks noChangeArrowheads="1"/>
              </p:cNvSpPr>
              <p:nvPr/>
            </p:nvSpPr>
            <p:spPr bwMode="auto">
              <a:xfrm>
                <a:off x="2418" y="2079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8" name="Rectangle 112"/>
              <p:cNvSpPr>
                <a:spLocks noChangeArrowheads="1"/>
              </p:cNvSpPr>
              <p:nvPr/>
            </p:nvSpPr>
            <p:spPr bwMode="auto">
              <a:xfrm>
                <a:off x="2449" y="2425"/>
                <a:ext cx="175" cy="175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" name="Freeform 113"/>
              <p:cNvSpPr>
                <a:spLocks/>
              </p:cNvSpPr>
              <p:nvPr/>
            </p:nvSpPr>
            <p:spPr bwMode="auto">
              <a:xfrm>
                <a:off x="2452" y="2430"/>
                <a:ext cx="169" cy="169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7" y="0"/>
                      <a:pt x="263" y="0"/>
                    </a:cubicBezTo>
                    <a:cubicBezTo>
                      <a:pt x="408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7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" name="Rectangle 114"/>
              <p:cNvSpPr>
                <a:spLocks noChangeArrowheads="1"/>
              </p:cNvSpPr>
              <p:nvPr/>
            </p:nvSpPr>
            <p:spPr bwMode="auto">
              <a:xfrm>
                <a:off x="2449" y="2425"/>
                <a:ext cx="175" cy="175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" name="Rectangle 115"/>
              <p:cNvSpPr>
                <a:spLocks noChangeArrowheads="1"/>
              </p:cNvSpPr>
              <p:nvPr/>
            </p:nvSpPr>
            <p:spPr bwMode="auto">
              <a:xfrm>
                <a:off x="2449" y="2425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Freeform 116"/>
              <p:cNvSpPr>
                <a:spLocks/>
              </p:cNvSpPr>
              <p:nvPr/>
            </p:nvSpPr>
            <p:spPr bwMode="auto">
              <a:xfrm>
                <a:off x="2449" y="2427"/>
                <a:ext cx="175" cy="175"/>
              </a:xfrm>
              <a:custGeom>
                <a:avLst/>
                <a:gdLst>
                  <a:gd name="T0" fmla="*/ 2 w 175"/>
                  <a:gd name="T1" fmla="*/ 70 h 175"/>
                  <a:gd name="T2" fmla="*/ 15 w 175"/>
                  <a:gd name="T3" fmla="*/ 39 h 175"/>
                  <a:gd name="T4" fmla="*/ 39 w 175"/>
                  <a:gd name="T5" fmla="*/ 15 h 175"/>
                  <a:gd name="T6" fmla="*/ 70 w 175"/>
                  <a:gd name="T7" fmla="*/ 2 h 175"/>
                  <a:gd name="T8" fmla="*/ 105 w 175"/>
                  <a:gd name="T9" fmla="*/ 2 h 175"/>
                  <a:gd name="T10" fmla="*/ 136 w 175"/>
                  <a:gd name="T11" fmla="*/ 15 h 175"/>
                  <a:gd name="T12" fmla="*/ 160 w 175"/>
                  <a:gd name="T13" fmla="*/ 39 h 175"/>
                  <a:gd name="T14" fmla="*/ 173 w 175"/>
                  <a:gd name="T15" fmla="*/ 70 h 175"/>
                  <a:gd name="T16" fmla="*/ 173 w 175"/>
                  <a:gd name="T17" fmla="*/ 105 h 175"/>
                  <a:gd name="T18" fmla="*/ 160 w 175"/>
                  <a:gd name="T19" fmla="*/ 137 h 175"/>
                  <a:gd name="T20" fmla="*/ 136 w 175"/>
                  <a:gd name="T21" fmla="*/ 160 h 175"/>
                  <a:gd name="T22" fmla="*/ 105 w 175"/>
                  <a:gd name="T23" fmla="*/ 173 h 175"/>
                  <a:gd name="T24" fmla="*/ 70 w 175"/>
                  <a:gd name="T25" fmla="*/ 173 h 175"/>
                  <a:gd name="T26" fmla="*/ 39 w 175"/>
                  <a:gd name="T27" fmla="*/ 160 h 175"/>
                  <a:gd name="T28" fmla="*/ 15 w 175"/>
                  <a:gd name="T29" fmla="*/ 137 h 175"/>
                  <a:gd name="T30" fmla="*/ 2 w 175"/>
                  <a:gd name="T31" fmla="*/ 105 h 175"/>
                  <a:gd name="T32" fmla="*/ 5 w 175"/>
                  <a:gd name="T33" fmla="*/ 85 h 175"/>
                  <a:gd name="T34" fmla="*/ 7 w 175"/>
                  <a:gd name="T35" fmla="*/ 104 h 175"/>
                  <a:gd name="T36" fmla="*/ 12 w 175"/>
                  <a:gd name="T37" fmla="*/ 119 h 175"/>
                  <a:gd name="T38" fmla="*/ 19 w 175"/>
                  <a:gd name="T39" fmla="*/ 133 h 175"/>
                  <a:gd name="T40" fmla="*/ 29 w 175"/>
                  <a:gd name="T41" fmla="*/ 146 h 175"/>
                  <a:gd name="T42" fmla="*/ 41 w 175"/>
                  <a:gd name="T43" fmla="*/ 156 h 175"/>
                  <a:gd name="T44" fmla="*/ 55 w 175"/>
                  <a:gd name="T45" fmla="*/ 163 h 175"/>
                  <a:gd name="T46" fmla="*/ 71 w 175"/>
                  <a:gd name="T47" fmla="*/ 169 h 175"/>
                  <a:gd name="T48" fmla="*/ 87 w 175"/>
                  <a:gd name="T49" fmla="*/ 170 h 175"/>
                  <a:gd name="T50" fmla="*/ 104 w 175"/>
                  <a:gd name="T51" fmla="*/ 169 h 175"/>
                  <a:gd name="T52" fmla="*/ 119 w 175"/>
                  <a:gd name="T53" fmla="*/ 163 h 175"/>
                  <a:gd name="T54" fmla="*/ 133 w 175"/>
                  <a:gd name="T55" fmla="*/ 156 h 175"/>
                  <a:gd name="T56" fmla="*/ 145 w 175"/>
                  <a:gd name="T57" fmla="*/ 146 h 175"/>
                  <a:gd name="T58" fmla="*/ 155 w 175"/>
                  <a:gd name="T59" fmla="*/ 134 h 175"/>
                  <a:gd name="T60" fmla="*/ 163 w 175"/>
                  <a:gd name="T61" fmla="*/ 120 h 175"/>
                  <a:gd name="T62" fmla="*/ 168 w 175"/>
                  <a:gd name="T63" fmla="*/ 105 h 175"/>
                  <a:gd name="T64" fmla="*/ 170 w 175"/>
                  <a:gd name="T65" fmla="*/ 88 h 175"/>
                  <a:gd name="T66" fmla="*/ 168 w 175"/>
                  <a:gd name="T67" fmla="*/ 71 h 175"/>
                  <a:gd name="T68" fmla="*/ 163 w 175"/>
                  <a:gd name="T69" fmla="*/ 56 h 175"/>
                  <a:gd name="T70" fmla="*/ 156 w 175"/>
                  <a:gd name="T71" fmla="*/ 42 h 175"/>
                  <a:gd name="T72" fmla="*/ 146 w 175"/>
                  <a:gd name="T73" fmla="*/ 30 h 175"/>
                  <a:gd name="T74" fmla="*/ 134 w 175"/>
                  <a:gd name="T75" fmla="*/ 20 h 175"/>
                  <a:gd name="T76" fmla="*/ 120 w 175"/>
                  <a:gd name="T77" fmla="*/ 12 h 175"/>
                  <a:gd name="T78" fmla="*/ 104 w 175"/>
                  <a:gd name="T79" fmla="*/ 7 h 175"/>
                  <a:gd name="T80" fmla="*/ 88 w 175"/>
                  <a:gd name="T81" fmla="*/ 5 h 175"/>
                  <a:gd name="T82" fmla="*/ 71 w 175"/>
                  <a:gd name="T83" fmla="*/ 7 h 175"/>
                  <a:gd name="T84" fmla="*/ 56 w 175"/>
                  <a:gd name="T85" fmla="*/ 12 h 175"/>
                  <a:gd name="T86" fmla="*/ 42 w 175"/>
                  <a:gd name="T87" fmla="*/ 19 h 175"/>
                  <a:gd name="T88" fmla="*/ 30 w 175"/>
                  <a:gd name="T89" fmla="*/ 29 h 175"/>
                  <a:gd name="T90" fmla="*/ 19 w 175"/>
                  <a:gd name="T91" fmla="*/ 41 h 175"/>
                  <a:gd name="T92" fmla="*/ 12 w 175"/>
                  <a:gd name="T93" fmla="*/ 55 h 175"/>
                  <a:gd name="T94" fmla="*/ 7 w 175"/>
                  <a:gd name="T95" fmla="*/ 71 h 175"/>
                  <a:gd name="T96" fmla="*/ 0 w 175"/>
                  <a:gd name="T97" fmla="*/ 9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5" h="175">
                    <a:moveTo>
                      <a:pt x="0" y="90"/>
                    </a:moveTo>
                    <a:lnTo>
                      <a:pt x="2" y="70"/>
                    </a:lnTo>
                    <a:lnTo>
                      <a:pt x="7" y="53"/>
                    </a:lnTo>
                    <a:lnTo>
                      <a:pt x="15" y="39"/>
                    </a:lnTo>
                    <a:lnTo>
                      <a:pt x="26" y="26"/>
                    </a:lnTo>
                    <a:lnTo>
                      <a:pt x="39" y="15"/>
                    </a:lnTo>
                    <a:lnTo>
                      <a:pt x="53" y="7"/>
                    </a:lnTo>
                    <a:lnTo>
                      <a:pt x="70" y="2"/>
                    </a:lnTo>
                    <a:lnTo>
                      <a:pt x="87" y="0"/>
                    </a:lnTo>
                    <a:lnTo>
                      <a:pt x="105" y="2"/>
                    </a:lnTo>
                    <a:lnTo>
                      <a:pt x="122" y="7"/>
                    </a:lnTo>
                    <a:lnTo>
                      <a:pt x="136" y="15"/>
                    </a:lnTo>
                    <a:lnTo>
                      <a:pt x="149" y="26"/>
                    </a:lnTo>
                    <a:lnTo>
                      <a:pt x="160" y="39"/>
                    </a:lnTo>
                    <a:lnTo>
                      <a:pt x="168" y="53"/>
                    </a:lnTo>
                    <a:lnTo>
                      <a:pt x="173" y="70"/>
                    </a:lnTo>
                    <a:lnTo>
                      <a:pt x="175" y="88"/>
                    </a:lnTo>
                    <a:lnTo>
                      <a:pt x="173" y="105"/>
                    </a:lnTo>
                    <a:lnTo>
                      <a:pt x="168" y="122"/>
                    </a:lnTo>
                    <a:lnTo>
                      <a:pt x="160" y="137"/>
                    </a:lnTo>
                    <a:lnTo>
                      <a:pt x="149" y="150"/>
                    </a:lnTo>
                    <a:lnTo>
                      <a:pt x="136" y="160"/>
                    </a:lnTo>
                    <a:lnTo>
                      <a:pt x="122" y="168"/>
                    </a:lnTo>
                    <a:lnTo>
                      <a:pt x="105" y="173"/>
                    </a:lnTo>
                    <a:lnTo>
                      <a:pt x="87" y="175"/>
                    </a:lnTo>
                    <a:lnTo>
                      <a:pt x="70" y="173"/>
                    </a:lnTo>
                    <a:lnTo>
                      <a:pt x="53" y="168"/>
                    </a:lnTo>
                    <a:lnTo>
                      <a:pt x="39" y="160"/>
                    </a:lnTo>
                    <a:lnTo>
                      <a:pt x="26" y="150"/>
                    </a:lnTo>
                    <a:lnTo>
                      <a:pt x="15" y="137"/>
                    </a:lnTo>
                    <a:lnTo>
                      <a:pt x="7" y="122"/>
                    </a:lnTo>
                    <a:lnTo>
                      <a:pt x="2" y="105"/>
                    </a:lnTo>
                    <a:lnTo>
                      <a:pt x="0" y="85"/>
                    </a:lnTo>
                    <a:lnTo>
                      <a:pt x="5" y="85"/>
                    </a:lnTo>
                    <a:lnTo>
                      <a:pt x="7" y="105"/>
                    </a:lnTo>
                    <a:lnTo>
                      <a:pt x="7" y="104"/>
                    </a:lnTo>
                    <a:lnTo>
                      <a:pt x="12" y="120"/>
                    </a:lnTo>
                    <a:lnTo>
                      <a:pt x="12" y="119"/>
                    </a:lnTo>
                    <a:lnTo>
                      <a:pt x="20" y="134"/>
                    </a:lnTo>
                    <a:lnTo>
                      <a:pt x="19" y="133"/>
                    </a:lnTo>
                    <a:lnTo>
                      <a:pt x="30" y="146"/>
                    </a:lnTo>
                    <a:lnTo>
                      <a:pt x="29" y="146"/>
                    </a:lnTo>
                    <a:lnTo>
                      <a:pt x="42" y="156"/>
                    </a:lnTo>
                    <a:lnTo>
                      <a:pt x="41" y="156"/>
                    </a:lnTo>
                    <a:lnTo>
                      <a:pt x="56" y="163"/>
                    </a:lnTo>
                    <a:lnTo>
                      <a:pt x="55" y="163"/>
                    </a:lnTo>
                    <a:lnTo>
                      <a:pt x="71" y="169"/>
                    </a:lnTo>
                    <a:lnTo>
                      <a:pt x="71" y="169"/>
                    </a:lnTo>
                    <a:lnTo>
                      <a:pt x="88" y="170"/>
                    </a:lnTo>
                    <a:lnTo>
                      <a:pt x="87" y="170"/>
                    </a:lnTo>
                    <a:lnTo>
                      <a:pt x="104" y="169"/>
                    </a:lnTo>
                    <a:lnTo>
                      <a:pt x="104" y="169"/>
                    </a:lnTo>
                    <a:lnTo>
                      <a:pt x="120" y="163"/>
                    </a:lnTo>
                    <a:lnTo>
                      <a:pt x="119" y="163"/>
                    </a:lnTo>
                    <a:lnTo>
                      <a:pt x="134" y="156"/>
                    </a:lnTo>
                    <a:lnTo>
                      <a:pt x="133" y="156"/>
                    </a:lnTo>
                    <a:lnTo>
                      <a:pt x="146" y="146"/>
                    </a:lnTo>
                    <a:lnTo>
                      <a:pt x="145" y="146"/>
                    </a:lnTo>
                    <a:lnTo>
                      <a:pt x="156" y="133"/>
                    </a:lnTo>
                    <a:lnTo>
                      <a:pt x="155" y="134"/>
                    </a:lnTo>
                    <a:lnTo>
                      <a:pt x="163" y="119"/>
                    </a:lnTo>
                    <a:lnTo>
                      <a:pt x="163" y="120"/>
                    </a:lnTo>
                    <a:lnTo>
                      <a:pt x="168" y="104"/>
                    </a:lnTo>
                    <a:lnTo>
                      <a:pt x="168" y="105"/>
                    </a:lnTo>
                    <a:lnTo>
                      <a:pt x="170" y="88"/>
                    </a:lnTo>
                    <a:lnTo>
                      <a:pt x="170" y="88"/>
                    </a:lnTo>
                    <a:lnTo>
                      <a:pt x="168" y="71"/>
                    </a:lnTo>
                    <a:lnTo>
                      <a:pt x="168" y="71"/>
                    </a:lnTo>
                    <a:lnTo>
                      <a:pt x="163" y="55"/>
                    </a:lnTo>
                    <a:lnTo>
                      <a:pt x="163" y="56"/>
                    </a:lnTo>
                    <a:lnTo>
                      <a:pt x="155" y="41"/>
                    </a:lnTo>
                    <a:lnTo>
                      <a:pt x="156" y="42"/>
                    </a:lnTo>
                    <a:lnTo>
                      <a:pt x="145" y="29"/>
                    </a:lnTo>
                    <a:lnTo>
                      <a:pt x="146" y="30"/>
                    </a:lnTo>
                    <a:lnTo>
                      <a:pt x="133" y="19"/>
                    </a:lnTo>
                    <a:lnTo>
                      <a:pt x="134" y="20"/>
                    </a:lnTo>
                    <a:lnTo>
                      <a:pt x="119" y="12"/>
                    </a:lnTo>
                    <a:lnTo>
                      <a:pt x="120" y="12"/>
                    </a:lnTo>
                    <a:lnTo>
                      <a:pt x="104" y="7"/>
                    </a:lnTo>
                    <a:lnTo>
                      <a:pt x="104" y="7"/>
                    </a:lnTo>
                    <a:lnTo>
                      <a:pt x="87" y="5"/>
                    </a:lnTo>
                    <a:lnTo>
                      <a:pt x="88" y="5"/>
                    </a:lnTo>
                    <a:lnTo>
                      <a:pt x="71" y="7"/>
                    </a:lnTo>
                    <a:lnTo>
                      <a:pt x="71" y="7"/>
                    </a:lnTo>
                    <a:lnTo>
                      <a:pt x="55" y="12"/>
                    </a:lnTo>
                    <a:lnTo>
                      <a:pt x="56" y="12"/>
                    </a:lnTo>
                    <a:lnTo>
                      <a:pt x="41" y="19"/>
                    </a:lnTo>
                    <a:lnTo>
                      <a:pt x="42" y="19"/>
                    </a:lnTo>
                    <a:lnTo>
                      <a:pt x="29" y="30"/>
                    </a:lnTo>
                    <a:lnTo>
                      <a:pt x="30" y="29"/>
                    </a:lnTo>
                    <a:lnTo>
                      <a:pt x="19" y="42"/>
                    </a:lnTo>
                    <a:lnTo>
                      <a:pt x="19" y="41"/>
                    </a:lnTo>
                    <a:lnTo>
                      <a:pt x="12" y="56"/>
                    </a:lnTo>
                    <a:lnTo>
                      <a:pt x="12" y="55"/>
                    </a:lnTo>
                    <a:lnTo>
                      <a:pt x="7" y="71"/>
                    </a:lnTo>
                    <a:lnTo>
                      <a:pt x="7" y="71"/>
                    </a:lnTo>
                    <a:lnTo>
                      <a:pt x="5" y="90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" name="Rectangle 117"/>
              <p:cNvSpPr>
                <a:spLocks noChangeArrowheads="1"/>
              </p:cNvSpPr>
              <p:nvPr/>
            </p:nvSpPr>
            <p:spPr bwMode="auto">
              <a:xfrm>
                <a:off x="2449" y="2425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Freeform 118"/>
              <p:cNvSpPr>
                <a:spLocks/>
              </p:cNvSpPr>
              <p:nvPr/>
            </p:nvSpPr>
            <p:spPr bwMode="auto">
              <a:xfrm>
                <a:off x="2449" y="2416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8" y="0"/>
                      <a:pt x="263" y="0"/>
                    </a:cubicBezTo>
                    <a:cubicBezTo>
                      <a:pt x="409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9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Freeform 119"/>
              <p:cNvSpPr>
                <a:spLocks/>
              </p:cNvSpPr>
              <p:nvPr/>
            </p:nvSpPr>
            <p:spPr bwMode="auto">
              <a:xfrm>
                <a:off x="2449" y="2416"/>
                <a:ext cx="169" cy="170"/>
              </a:xfrm>
              <a:custGeom>
                <a:avLst/>
                <a:gdLst>
                  <a:gd name="T0" fmla="*/ 0 w 169"/>
                  <a:gd name="T1" fmla="*/ 85 h 170"/>
                  <a:gd name="T2" fmla="*/ 85 w 169"/>
                  <a:gd name="T3" fmla="*/ 0 h 170"/>
                  <a:gd name="T4" fmla="*/ 169 w 169"/>
                  <a:gd name="T5" fmla="*/ 85 h 170"/>
                  <a:gd name="T6" fmla="*/ 169 w 169"/>
                  <a:gd name="T7" fmla="*/ 85 h 170"/>
                  <a:gd name="T8" fmla="*/ 85 w 169"/>
                  <a:gd name="T9" fmla="*/ 170 h 170"/>
                  <a:gd name="T10" fmla="*/ 0 w 169"/>
                  <a:gd name="T11" fmla="*/ 85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9" h="170">
                    <a:moveTo>
                      <a:pt x="0" y="85"/>
                    </a:moveTo>
                    <a:cubicBezTo>
                      <a:pt x="0" y="38"/>
                      <a:pt x="38" y="0"/>
                      <a:pt x="85" y="0"/>
                    </a:cubicBezTo>
                    <a:cubicBezTo>
                      <a:pt x="132" y="0"/>
                      <a:pt x="169" y="38"/>
                      <a:pt x="169" y="85"/>
                    </a:cubicBezTo>
                    <a:cubicBezTo>
                      <a:pt x="169" y="85"/>
                      <a:pt x="169" y="85"/>
                      <a:pt x="169" y="85"/>
                    </a:cubicBezTo>
                    <a:cubicBezTo>
                      <a:pt x="169" y="132"/>
                      <a:pt x="132" y="170"/>
                      <a:pt x="85" y="170"/>
                    </a:cubicBezTo>
                    <a:cubicBezTo>
                      <a:pt x="38" y="170"/>
                      <a:pt x="0" y="132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Rectangle 120"/>
              <p:cNvSpPr>
                <a:spLocks noChangeArrowheads="1"/>
              </p:cNvSpPr>
              <p:nvPr/>
            </p:nvSpPr>
            <p:spPr bwMode="auto">
              <a:xfrm>
                <a:off x="2515" y="2461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a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57" name="Rectangle 121"/>
              <p:cNvSpPr>
                <a:spLocks noChangeArrowheads="1"/>
              </p:cNvSpPr>
              <p:nvPr/>
            </p:nvSpPr>
            <p:spPr bwMode="auto">
              <a:xfrm>
                <a:off x="2830" y="2528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" name="Freeform 122"/>
              <p:cNvSpPr>
                <a:spLocks/>
              </p:cNvSpPr>
              <p:nvPr/>
            </p:nvSpPr>
            <p:spPr bwMode="auto">
              <a:xfrm>
                <a:off x="2834" y="2530"/>
                <a:ext cx="170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8" y="0"/>
                      <a:pt x="263" y="0"/>
                    </a:cubicBezTo>
                    <a:cubicBezTo>
                      <a:pt x="409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9"/>
                      <a:pt x="409" y="526"/>
                      <a:pt x="263" y="526"/>
                    </a:cubicBezTo>
                    <a:cubicBezTo>
                      <a:pt x="118" y="526"/>
                      <a:pt x="0" y="409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" name="Rectangle 123"/>
              <p:cNvSpPr>
                <a:spLocks noChangeArrowheads="1"/>
              </p:cNvSpPr>
              <p:nvPr/>
            </p:nvSpPr>
            <p:spPr bwMode="auto">
              <a:xfrm>
                <a:off x="2830" y="2528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0" name="Rectangle 124"/>
              <p:cNvSpPr>
                <a:spLocks noChangeArrowheads="1"/>
              </p:cNvSpPr>
              <p:nvPr/>
            </p:nvSpPr>
            <p:spPr bwMode="auto">
              <a:xfrm>
                <a:off x="2830" y="2523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" name="Freeform 125"/>
              <p:cNvSpPr>
                <a:spLocks/>
              </p:cNvSpPr>
              <p:nvPr/>
            </p:nvSpPr>
            <p:spPr bwMode="auto">
              <a:xfrm>
                <a:off x="2832" y="2528"/>
                <a:ext cx="175" cy="175"/>
              </a:xfrm>
              <a:custGeom>
                <a:avLst/>
                <a:gdLst>
                  <a:gd name="T0" fmla="*/ 2 w 175"/>
                  <a:gd name="T1" fmla="*/ 70 h 175"/>
                  <a:gd name="T2" fmla="*/ 15 w 175"/>
                  <a:gd name="T3" fmla="*/ 39 h 175"/>
                  <a:gd name="T4" fmla="*/ 38 w 175"/>
                  <a:gd name="T5" fmla="*/ 15 h 175"/>
                  <a:gd name="T6" fmla="*/ 70 w 175"/>
                  <a:gd name="T7" fmla="*/ 2 h 175"/>
                  <a:gd name="T8" fmla="*/ 105 w 175"/>
                  <a:gd name="T9" fmla="*/ 2 h 175"/>
                  <a:gd name="T10" fmla="*/ 136 w 175"/>
                  <a:gd name="T11" fmla="*/ 15 h 175"/>
                  <a:gd name="T12" fmla="*/ 159 w 175"/>
                  <a:gd name="T13" fmla="*/ 39 h 175"/>
                  <a:gd name="T14" fmla="*/ 173 w 175"/>
                  <a:gd name="T15" fmla="*/ 70 h 175"/>
                  <a:gd name="T16" fmla="*/ 173 w 175"/>
                  <a:gd name="T17" fmla="*/ 105 h 175"/>
                  <a:gd name="T18" fmla="*/ 159 w 175"/>
                  <a:gd name="T19" fmla="*/ 136 h 175"/>
                  <a:gd name="T20" fmla="*/ 136 w 175"/>
                  <a:gd name="T21" fmla="*/ 160 h 175"/>
                  <a:gd name="T22" fmla="*/ 105 w 175"/>
                  <a:gd name="T23" fmla="*/ 173 h 175"/>
                  <a:gd name="T24" fmla="*/ 70 w 175"/>
                  <a:gd name="T25" fmla="*/ 173 h 175"/>
                  <a:gd name="T26" fmla="*/ 38 w 175"/>
                  <a:gd name="T27" fmla="*/ 160 h 175"/>
                  <a:gd name="T28" fmla="*/ 15 w 175"/>
                  <a:gd name="T29" fmla="*/ 136 h 175"/>
                  <a:gd name="T30" fmla="*/ 2 w 175"/>
                  <a:gd name="T31" fmla="*/ 105 h 175"/>
                  <a:gd name="T32" fmla="*/ 5 w 175"/>
                  <a:gd name="T33" fmla="*/ 85 h 175"/>
                  <a:gd name="T34" fmla="*/ 7 w 175"/>
                  <a:gd name="T35" fmla="*/ 104 h 175"/>
                  <a:gd name="T36" fmla="*/ 11 w 175"/>
                  <a:gd name="T37" fmla="*/ 120 h 175"/>
                  <a:gd name="T38" fmla="*/ 19 w 175"/>
                  <a:gd name="T39" fmla="*/ 133 h 175"/>
                  <a:gd name="T40" fmla="*/ 29 w 175"/>
                  <a:gd name="T41" fmla="*/ 145 h 175"/>
                  <a:gd name="T42" fmla="*/ 41 w 175"/>
                  <a:gd name="T43" fmla="*/ 155 h 175"/>
                  <a:gd name="T44" fmla="*/ 55 w 175"/>
                  <a:gd name="T45" fmla="*/ 163 h 175"/>
                  <a:gd name="T46" fmla="*/ 70 w 175"/>
                  <a:gd name="T47" fmla="*/ 168 h 175"/>
                  <a:gd name="T48" fmla="*/ 87 w 175"/>
                  <a:gd name="T49" fmla="*/ 170 h 175"/>
                  <a:gd name="T50" fmla="*/ 103 w 175"/>
                  <a:gd name="T51" fmla="*/ 168 h 175"/>
                  <a:gd name="T52" fmla="*/ 119 w 175"/>
                  <a:gd name="T53" fmla="*/ 163 h 175"/>
                  <a:gd name="T54" fmla="*/ 133 w 175"/>
                  <a:gd name="T55" fmla="*/ 156 h 175"/>
                  <a:gd name="T56" fmla="*/ 145 w 175"/>
                  <a:gd name="T57" fmla="*/ 146 h 175"/>
                  <a:gd name="T58" fmla="*/ 155 w 175"/>
                  <a:gd name="T59" fmla="*/ 134 h 175"/>
                  <a:gd name="T60" fmla="*/ 163 w 175"/>
                  <a:gd name="T61" fmla="*/ 120 h 175"/>
                  <a:gd name="T62" fmla="*/ 168 w 175"/>
                  <a:gd name="T63" fmla="*/ 104 h 175"/>
                  <a:gd name="T64" fmla="*/ 169 w 175"/>
                  <a:gd name="T65" fmla="*/ 88 h 175"/>
                  <a:gd name="T66" fmla="*/ 168 w 175"/>
                  <a:gd name="T67" fmla="*/ 71 h 175"/>
                  <a:gd name="T68" fmla="*/ 163 w 175"/>
                  <a:gd name="T69" fmla="*/ 56 h 175"/>
                  <a:gd name="T70" fmla="*/ 155 w 175"/>
                  <a:gd name="T71" fmla="*/ 42 h 175"/>
                  <a:gd name="T72" fmla="*/ 145 w 175"/>
                  <a:gd name="T73" fmla="*/ 29 h 175"/>
                  <a:gd name="T74" fmla="*/ 133 w 175"/>
                  <a:gd name="T75" fmla="*/ 19 h 175"/>
                  <a:gd name="T76" fmla="*/ 120 w 175"/>
                  <a:gd name="T77" fmla="*/ 12 h 175"/>
                  <a:gd name="T78" fmla="*/ 104 w 175"/>
                  <a:gd name="T79" fmla="*/ 7 h 175"/>
                  <a:gd name="T80" fmla="*/ 87 w 175"/>
                  <a:gd name="T81" fmla="*/ 5 h 175"/>
                  <a:gd name="T82" fmla="*/ 71 w 175"/>
                  <a:gd name="T83" fmla="*/ 7 h 175"/>
                  <a:gd name="T84" fmla="*/ 56 w 175"/>
                  <a:gd name="T85" fmla="*/ 12 h 175"/>
                  <a:gd name="T86" fmla="*/ 42 w 175"/>
                  <a:gd name="T87" fmla="*/ 19 h 175"/>
                  <a:gd name="T88" fmla="*/ 29 w 175"/>
                  <a:gd name="T89" fmla="*/ 29 h 175"/>
                  <a:gd name="T90" fmla="*/ 19 w 175"/>
                  <a:gd name="T91" fmla="*/ 41 h 175"/>
                  <a:gd name="T92" fmla="*/ 12 w 175"/>
                  <a:gd name="T93" fmla="*/ 55 h 175"/>
                  <a:gd name="T94" fmla="*/ 7 w 175"/>
                  <a:gd name="T95" fmla="*/ 70 h 175"/>
                  <a:gd name="T96" fmla="*/ 0 w 175"/>
                  <a:gd name="T97" fmla="*/ 9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5" h="175">
                    <a:moveTo>
                      <a:pt x="0" y="90"/>
                    </a:moveTo>
                    <a:lnTo>
                      <a:pt x="2" y="70"/>
                    </a:lnTo>
                    <a:lnTo>
                      <a:pt x="7" y="53"/>
                    </a:lnTo>
                    <a:lnTo>
                      <a:pt x="15" y="39"/>
                    </a:lnTo>
                    <a:lnTo>
                      <a:pt x="26" y="26"/>
                    </a:lnTo>
                    <a:lnTo>
                      <a:pt x="38" y="15"/>
                    </a:lnTo>
                    <a:lnTo>
                      <a:pt x="53" y="7"/>
                    </a:lnTo>
                    <a:lnTo>
                      <a:pt x="70" y="2"/>
                    </a:lnTo>
                    <a:lnTo>
                      <a:pt x="87" y="0"/>
                    </a:lnTo>
                    <a:lnTo>
                      <a:pt x="105" y="2"/>
                    </a:lnTo>
                    <a:lnTo>
                      <a:pt x="121" y="7"/>
                    </a:lnTo>
                    <a:lnTo>
                      <a:pt x="136" y="15"/>
                    </a:lnTo>
                    <a:lnTo>
                      <a:pt x="149" y="26"/>
                    </a:lnTo>
                    <a:lnTo>
                      <a:pt x="159" y="39"/>
                    </a:lnTo>
                    <a:lnTo>
                      <a:pt x="168" y="53"/>
                    </a:lnTo>
                    <a:lnTo>
                      <a:pt x="173" y="70"/>
                    </a:lnTo>
                    <a:lnTo>
                      <a:pt x="175" y="87"/>
                    </a:lnTo>
                    <a:lnTo>
                      <a:pt x="173" y="105"/>
                    </a:lnTo>
                    <a:lnTo>
                      <a:pt x="168" y="122"/>
                    </a:lnTo>
                    <a:lnTo>
                      <a:pt x="159" y="136"/>
                    </a:lnTo>
                    <a:lnTo>
                      <a:pt x="149" y="149"/>
                    </a:lnTo>
                    <a:lnTo>
                      <a:pt x="136" y="160"/>
                    </a:lnTo>
                    <a:lnTo>
                      <a:pt x="121" y="168"/>
                    </a:lnTo>
                    <a:lnTo>
                      <a:pt x="105" y="173"/>
                    </a:lnTo>
                    <a:lnTo>
                      <a:pt x="87" y="175"/>
                    </a:lnTo>
                    <a:lnTo>
                      <a:pt x="70" y="173"/>
                    </a:lnTo>
                    <a:lnTo>
                      <a:pt x="53" y="168"/>
                    </a:lnTo>
                    <a:lnTo>
                      <a:pt x="38" y="160"/>
                    </a:lnTo>
                    <a:lnTo>
                      <a:pt x="26" y="149"/>
                    </a:lnTo>
                    <a:lnTo>
                      <a:pt x="15" y="136"/>
                    </a:lnTo>
                    <a:lnTo>
                      <a:pt x="7" y="122"/>
                    </a:lnTo>
                    <a:lnTo>
                      <a:pt x="2" y="105"/>
                    </a:lnTo>
                    <a:lnTo>
                      <a:pt x="0" y="85"/>
                    </a:lnTo>
                    <a:lnTo>
                      <a:pt x="5" y="85"/>
                    </a:lnTo>
                    <a:lnTo>
                      <a:pt x="7" y="104"/>
                    </a:lnTo>
                    <a:lnTo>
                      <a:pt x="7" y="104"/>
                    </a:lnTo>
                    <a:lnTo>
                      <a:pt x="12" y="120"/>
                    </a:lnTo>
                    <a:lnTo>
                      <a:pt x="11" y="120"/>
                    </a:lnTo>
                    <a:lnTo>
                      <a:pt x="19" y="134"/>
                    </a:lnTo>
                    <a:lnTo>
                      <a:pt x="19" y="133"/>
                    </a:lnTo>
                    <a:lnTo>
                      <a:pt x="29" y="146"/>
                    </a:lnTo>
                    <a:lnTo>
                      <a:pt x="29" y="145"/>
                    </a:lnTo>
                    <a:lnTo>
                      <a:pt x="42" y="156"/>
                    </a:lnTo>
                    <a:lnTo>
                      <a:pt x="41" y="155"/>
                    </a:lnTo>
                    <a:lnTo>
                      <a:pt x="56" y="163"/>
                    </a:lnTo>
                    <a:lnTo>
                      <a:pt x="55" y="163"/>
                    </a:lnTo>
                    <a:lnTo>
                      <a:pt x="71" y="168"/>
                    </a:lnTo>
                    <a:lnTo>
                      <a:pt x="70" y="168"/>
                    </a:lnTo>
                    <a:lnTo>
                      <a:pt x="87" y="170"/>
                    </a:lnTo>
                    <a:lnTo>
                      <a:pt x="87" y="170"/>
                    </a:lnTo>
                    <a:lnTo>
                      <a:pt x="104" y="168"/>
                    </a:lnTo>
                    <a:lnTo>
                      <a:pt x="103" y="168"/>
                    </a:lnTo>
                    <a:lnTo>
                      <a:pt x="120" y="163"/>
                    </a:lnTo>
                    <a:lnTo>
                      <a:pt x="119" y="163"/>
                    </a:lnTo>
                    <a:lnTo>
                      <a:pt x="133" y="155"/>
                    </a:lnTo>
                    <a:lnTo>
                      <a:pt x="133" y="156"/>
                    </a:lnTo>
                    <a:lnTo>
                      <a:pt x="145" y="145"/>
                    </a:lnTo>
                    <a:lnTo>
                      <a:pt x="145" y="146"/>
                    </a:lnTo>
                    <a:lnTo>
                      <a:pt x="155" y="133"/>
                    </a:lnTo>
                    <a:lnTo>
                      <a:pt x="155" y="134"/>
                    </a:lnTo>
                    <a:lnTo>
                      <a:pt x="163" y="120"/>
                    </a:lnTo>
                    <a:lnTo>
                      <a:pt x="163" y="120"/>
                    </a:lnTo>
                    <a:lnTo>
                      <a:pt x="168" y="104"/>
                    </a:lnTo>
                    <a:lnTo>
                      <a:pt x="168" y="104"/>
                    </a:lnTo>
                    <a:lnTo>
                      <a:pt x="169" y="87"/>
                    </a:lnTo>
                    <a:lnTo>
                      <a:pt x="169" y="88"/>
                    </a:lnTo>
                    <a:lnTo>
                      <a:pt x="168" y="70"/>
                    </a:lnTo>
                    <a:lnTo>
                      <a:pt x="168" y="71"/>
                    </a:lnTo>
                    <a:lnTo>
                      <a:pt x="163" y="55"/>
                    </a:lnTo>
                    <a:lnTo>
                      <a:pt x="163" y="56"/>
                    </a:lnTo>
                    <a:lnTo>
                      <a:pt x="155" y="41"/>
                    </a:lnTo>
                    <a:lnTo>
                      <a:pt x="155" y="42"/>
                    </a:lnTo>
                    <a:lnTo>
                      <a:pt x="145" y="29"/>
                    </a:lnTo>
                    <a:lnTo>
                      <a:pt x="145" y="29"/>
                    </a:lnTo>
                    <a:lnTo>
                      <a:pt x="133" y="19"/>
                    </a:lnTo>
                    <a:lnTo>
                      <a:pt x="133" y="19"/>
                    </a:lnTo>
                    <a:lnTo>
                      <a:pt x="119" y="11"/>
                    </a:lnTo>
                    <a:lnTo>
                      <a:pt x="120" y="12"/>
                    </a:lnTo>
                    <a:lnTo>
                      <a:pt x="103" y="7"/>
                    </a:lnTo>
                    <a:lnTo>
                      <a:pt x="104" y="7"/>
                    </a:lnTo>
                    <a:lnTo>
                      <a:pt x="87" y="5"/>
                    </a:lnTo>
                    <a:lnTo>
                      <a:pt x="87" y="5"/>
                    </a:lnTo>
                    <a:lnTo>
                      <a:pt x="70" y="7"/>
                    </a:lnTo>
                    <a:lnTo>
                      <a:pt x="71" y="7"/>
                    </a:lnTo>
                    <a:lnTo>
                      <a:pt x="55" y="12"/>
                    </a:lnTo>
                    <a:lnTo>
                      <a:pt x="56" y="12"/>
                    </a:lnTo>
                    <a:lnTo>
                      <a:pt x="41" y="19"/>
                    </a:lnTo>
                    <a:lnTo>
                      <a:pt x="42" y="19"/>
                    </a:lnTo>
                    <a:lnTo>
                      <a:pt x="29" y="29"/>
                    </a:lnTo>
                    <a:lnTo>
                      <a:pt x="29" y="29"/>
                    </a:lnTo>
                    <a:lnTo>
                      <a:pt x="19" y="42"/>
                    </a:lnTo>
                    <a:lnTo>
                      <a:pt x="19" y="41"/>
                    </a:lnTo>
                    <a:lnTo>
                      <a:pt x="12" y="56"/>
                    </a:lnTo>
                    <a:lnTo>
                      <a:pt x="12" y="55"/>
                    </a:lnTo>
                    <a:lnTo>
                      <a:pt x="7" y="71"/>
                    </a:lnTo>
                    <a:lnTo>
                      <a:pt x="7" y="70"/>
                    </a:lnTo>
                    <a:lnTo>
                      <a:pt x="5" y="90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2" name="Rectangle 126"/>
              <p:cNvSpPr>
                <a:spLocks noChangeArrowheads="1"/>
              </p:cNvSpPr>
              <p:nvPr/>
            </p:nvSpPr>
            <p:spPr bwMode="auto">
              <a:xfrm>
                <a:off x="2830" y="2523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" name="Freeform 127"/>
              <p:cNvSpPr>
                <a:spLocks/>
              </p:cNvSpPr>
              <p:nvPr/>
            </p:nvSpPr>
            <p:spPr bwMode="auto">
              <a:xfrm>
                <a:off x="2832" y="2517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8" y="0"/>
                      <a:pt x="263" y="0"/>
                    </a:cubicBezTo>
                    <a:cubicBezTo>
                      <a:pt x="408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" name="Freeform 128"/>
              <p:cNvSpPr>
                <a:spLocks/>
              </p:cNvSpPr>
              <p:nvPr/>
            </p:nvSpPr>
            <p:spPr bwMode="auto">
              <a:xfrm>
                <a:off x="2832" y="2517"/>
                <a:ext cx="169" cy="170"/>
              </a:xfrm>
              <a:custGeom>
                <a:avLst/>
                <a:gdLst>
                  <a:gd name="T0" fmla="*/ 0 w 169"/>
                  <a:gd name="T1" fmla="*/ 85 h 170"/>
                  <a:gd name="T2" fmla="*/ 85 w 169"/>
                  <a:gd name="T3" fmla="*/ 0 h 170"/>
                  <a:gd name="T4" fmla="*/ 169 w 169"/>
                  <a:gd name="T5" fmla="*/ 85 h 170"/>
                  <a:gd name="T6" fmla="*/ 169 w 169"/>
                  <a:gd name="T7" fmla="*/ 85 h 170"/>
                  <a:gd name="T8" fmla="*/ 85 w 169"/>
                  <a:gd name="T9" fmla="*/ 170 h 170"/>
                  <a:gd name="T10" fmla="*/ 0 w 169"/>
                  <a:gd name="T11" fmla="*/ 85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9" h="170">
                    <a:moveTo>
                      <a:pt x="0" y="85"/>
                    </a:moveTo>
                    <a:cubicBezTo>
                      <a:pt x="0" y="38"/>
                      <a:pt x="38" y="0"/>
                      <a:pt x="85" y="0"/>
                    </a:cubicBezTo>
                    <a:cubicBezTo>
                      <a:pt x="131" y="0"/>
                      <a:pt x="169" y="38"/>
                      <a:pt x="169" y="85"/>
                    </a:cubicBezTo>
                    <a:cubicBezTo>
                      <a:pt x="169" y="85"/>
                      <a:pt x="169" y="85"/>
                      <a:pt x="169" y="85"/>
                    </a:cubicBezTo>
                    <a:cubicBezTo>
                      <a:pt x="169" y="132"/>
                      <a:pt x="131" y="170"/>
                      <a:pt x="85" y="170"/>
                    </a:cubicBezTo>
                    <a:cubicBezTo>
                      <a:pt x="38" y="170"/>
                      <a:pt x="0" y="132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Rectangle 129"/>
              <p:cNvSpPr>
                <a:spLocks noChangeArrowheads="1"/>
              </p:cNvSpPr>
              <p:nvPr/>
            </p:nvSpPr>
            <p:spPr bwMode="auto">
              <a:xfrm>
                <a:off x="2897" y="2559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d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66" name="Line 130"/>
              <p:cNvSpPr>
                <a:spLocks noChangeShapeType="1"/>
              </p:cNvSpPr>
              <p:nvPr/>
            </p:nvSpPr>
            <p:spPr bwMode="auto">
              <a:xfrm flipH="1" flipV="1">
                <a:off x="2437" y="2205"/>
                <a:ext cx="97" cy="211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7" name="Line 131"/>
              <p:cNvSpPr>
                <a:spLocks noChangeShapeType="1"/>
              </p:cNvSpPr>
              <p:nvPr/>
            </p:nvSpPr>
            <p:spPr bwMode="auto">
              <a:xfrm>
                <a:off x="2594" y="2561"/>
                <a:ext cx="238" cy="41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" name="Rectangle 132"/>
              <p:cNvSpPr>
                <a:spLocks noChangeArrowheads="1"/>
              </p:cNvSpPr>
              <p:nvPr/>
            </p:nvSpPr>
            <p:spPr bwMode="auto">
              <a:xfrm>
                <a:off x="1414" y="2048"/>
                <a:ext cx="216" cy="217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Freeform 133"/>
              <p:cNvSpPr>
                <a:spLocks/>
              </p:cNvSpPr>
              <p:nvPr/>
            </p:nvSpPr>
            <p:spPr bwMode="auto">
              <a:xfrm>
                <a:off x="1415" y="2049"/>
                <a:ext cx="208" cy="209"/>
              </a:xfrm>
              <a:custGeom>
                <a:avLst/>
                <a:gdLst>
                  <a:gd name="T0" fmla="*/ 0 w 646"/>
                  <a:gd name="T1" fmla="*/ 323 h 647"/>
                  <a:gd name="T2" fmla="*/ 323 w 646"/>
                  <a:gd name="T3" fmla="*/ 0 h 647"/>
                  <a:gd name="T4" fmla="*/ 646 w 646"/>
                  <a:gd name="T5" fmla="*/ 323 h 647"/>
                  <a:gd name="T6" fmla="*/ 646 w 646"/>
                  <a:gd name="T7" fmla="*/ 323 h 647"/>
                  <a:gd name="T8" fmla="*/ 323 w 646"/>
                  <a:gd name="T9" fmla="*/ 647 h 647"/>
                  <a:gd name="T10" fmla="*/ 0 w 646"/>
                  <a:gd name="T11" fmla="*/ 323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6" h="647">
                    <a:moveTo>
                      <a:pt x="0" y="323"/>
                    </a:moveTo>
                    <a:cubicBezTo>
                      <a:pt x="0" y="145"/>
                      <a:pt x="144" y="0"/>
                      <a:pt x="323" y="0"/>
                    </a:cubicBezTo>
                    <a:cubicBezTo>
                      <a:pt x="502" y="0"/>
                      <a:pt x="646" y="145"/>
                      <a:pt x="646" y="323"/>
                    </a:cubicBezTo>
                    <a:cubicBezTo>
                      <a:pt x="646" y="323"/>
                      <a:pt x="646" y="323"/>
                      <a:pt x="646" y="323"/>
                    </a:cubicBezTo>
                    <a:cubicBezTo>
                      <a:pt x="646" y="502"/>
                      <a:pt x="502" y="647"/>
                      <a:pt x="323" y="647"/>
                    </a:cubicBezTo>
                    <a:cubicBezTo>
                      <a:pt x="144" y="647"/>
                      <a:pt x="0" y="502"/>
                      <a:pt x="0" y="32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" name="Rectangle 134"/>
              <p:cNvSpPr>
                <a:spLocks noChangeArrowheads="1"/>
              </p:cNvSpPr>
              <p:nvPr/>
            </p:nvSpPr>
            <p:spPr bwMode="auto">
              <a:xfrm>
                <a:off x="1414" y="2048"/>
                <a:ext cx="216" cy="217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1" name="Rectangle 135"/>
              <p:cNvSpPr>
                <a:spLocks noChangeArrowheads="1"/>
              </p:cNvSpPr>
              <p:nvPr/>
            </p:nvSpPr>
            <p:spPr bwMode="auto">
              <a:xfrm>
                <a:off x="1408" y="2042"/>
                <a:ext cx="222" cy="223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2" name="Freeform 136"/>
              <p:cNvSpPr>
                <a:spLocks/>
              </p:cNvSpPr>
              <p:nvPr/>
            </p:nvSpPr>
            <p:spPr bwMode="auto">
              <a:xfrm>
                <a:off x="1412" y="2047"/>
                <a:ext cx="214" cy="214"/>
              </a:xfrm>
              <a:custGeom>
                <a:avLst/>
                <a:gdLst>
                  <a:gd name="T0" fmla="*/ 3 w 214"/>
                  <a:gd name="T1" fmla="*/ 85 h 214"/>
                  <a:gd name="T2" fmla="*/ 19 w 214"/>
                  <a:gd name="T3" fmla="*/ 47 h 214"/>
                  <a:gd name="T4" fmla="*/ 47 w 214"/>
                  <a:gd name="T5" fmla="*/ 18 h 214"/>
                  <a:gd name="T6" fmla="*/ 86 w 214"/>
                  <a:gd name="T7" fmla="*/ 2 h 214"/>
                  <a:gd name="T8" fmla="*/ 128 w 214"/>
                  <a:gd name="T9" fmla="*/ 2 h 214"/>
                  <a:gd name="T10" fmla="*/ 167 w 214"/>
                  <a:gd name="T11" fmla="*/ 18 h 214"/>
                  <a:gd name="T12" fmla="*/ 195 w 214"/>
                  <a:gd name="T13" fmla="*/ 47 h 214"/>
                  <a:gd name="T14" fmla="*/ 211 w 214"/>
                  <a:gd name="T15" fmla="*/ 85 h 214"/>
                  <a:gd name="T16" fmla="*/ 211 w 214"/>
                  <a:gd name="T17" fmla="*/ 128 h 214"/>
                  <a:gd name="T18" fmla="*/ 195 w 214"/>
                  <a:gd name="T19" fmla="*/ 167 h 214"/>
                  <a:gd name="T20" fmla="*/ 167 w 214"/>
                  <a:gd name="T21" fmla="*/ 196 h 214"/>
                  <a:gd name="T22" fmla="*/ 128 w 214"/>
                  <a:gd name="T23" fmla="*/ 211 h 214"/>
                  <a:gd name="T24" fmla="*/ 86 w 214"/>
                  <a:gd name="T25" fmla="*/ 211 h 214"/>
                  <a:gd name="T26" fmla="*/ 47 w 214"/>
                  <a:gd name="T27" fmla="*/ 196 h 214"/>
                  <a:gd name="T28" fmla="*/ 19 w 214"/>
                  <a:gd name="T29" fmla="*/ 167 h 214"/>
                  <a:gd name="T30" fmla="*/ 3 w 214"/>
                  <a:gd name="T31" fmla="*/ 128 h 214"/>
                  <a:gd name="T32" fmla="*/ 5 w 214"/>
                  <a:gd name="T33" fmla="*/ 104 h 214"/>
                  <a:gd name="T34" fmla="*/ 8 w 214"/>
                  <a:gd name="T35" fmla="*/ 127 h 214"/>
                  <a:gd name="T36" fmla="*/ 13 w 214"/>
                  <a:gd name="T37" fmla="*/ 146 h 214"/>
                  <a:gd name="T38" fmla="*/ 23 w 214"/>
                  <a:gd name="T39" fmla="*/ 163 h 214"/>
                  <a:gd name="T40" fmla="*/ 35 w 214"/>
                  <a:gd name="T41" fmla="*/ 178 h 214"/>
                  <a:gd name="T42" fmla="*/ 50 w 214"/>
                  <a:gd name="T43" fmla="*/ 191 h 214"/>
                  <a:gd name="T44" fmla="*/ 67 w 214"/>
                  <a:gd name="T45" fmla="*/ 201 h 214"/>
                  <a:gd name="T46" fmla="*/ 86 w 214"/>
                  <a:gd name="T47" fmla="*/ 207 h 214"/>
                  <a:gd name="T48" fmla="*/ 107 w 214"/>
                  <a:gd name="T49" fmla="*/ 209 h 214"/>
                  <a:gd name="T50" fmla="*/ 127 w 214"/>
                  <a:gd name="T51" fmla="*/ 207 h 214"/>
                  <a:gd name="T52" fmla="*/ 146 w 214"/>
                  <a:gd name="T53" fmla="*/ 201 h 214"/>
                  <a:gd name="T54" fmla="*/ 163 w 214"/>
                  <a:gd name="T55" fmla="*/ 191 h 214"/>
                  <a:gd name="T56" fmla="*/ 179 w 214"/>
                  <a:gd name="T57" fmla="*/ 179 h 214"/>
                  <a:gd name="T58" fmla="*/ 191 w 214"/>
                  <a:gd name="T59" fmla="*/ 164 h 214"/>
                  <a:gd name="T60" fmla="*/ 200 w 214"/>
                  <a:gd name="T61" fmla="*/ 147 h 214"/>
                  <a:gd name="T62" fmla="*/ 206 w 214"/>
                  <a:gd name="T63" fmla="*/ 127 h 214"/>
                  <a:gd name="T64" fmla="*/ 208 w 214"/>
                  <a:gd name="T65" fmla="*/ 107 h 214"/>
                  <a:gd name="T66" fmla="*/ 206 w 214"/>
                  <a:gd name="T67" fmla="*/ 86 h 214"/>
                  <a:gd name="T68" fmla="*/ 200 w 214"/>
                  <a:gd name="T69" fmla="*/ 67 h 214"/>
                  <a:gd name="T70" fmla="*/ 191 w 214"/>
                  <a:gd name="T71" fmla="*/ 50 h 214"/>
                  <a:gd name="T72" fmla="*/ 179 w 214"/>
                  <a:gd name="T73" fmla="*/ 35 h 214"/>
                  <a:gd name="T74" fmla="*/ 164 w 214"/>
                  <a:gd name="T75" fmla="*/ 22 h 214"/>
                  <a:gd name="T76" fmla="*/ 147 w 214"/>
                  <a:gd name="T77" fmla="*/ 13 h 214"/>
                  <a:gd name="T78" fmla="*/ 128 w 214"/>
                  <a:gd name="T79" fmla="*/ 7 h 214"/>
                  <a:gd name="T80" fmla="*/ 107 w 214"/>
                  <a:gd name="T81" fmla="*/ 5 h 214"/>
                  <a:gd name="T82" fmla="*/ 87 w 214"/>
                  <a:gd name="T83" fmla="*/ 7 h 214"/>
                  <a:gd name="T84" fmla="*/ 68 w 214"/>
                  <a:gd name="T85" fmla="*/ 13 h 214"/>
                  <a:gd name="T86" fmla="*/ 50 w 214"/>
                  <a:gd name="T87" fmla="*/ 22 h 214"/>
                  <a:gd name="T88" fmla="*/ 35 w 214"/>
                  <a:gd name="T89" fmla="*/ 35 h 214"/>
                  <a:gd name="T90" fmla="*/ 23 w 214"/>
                  <a:gd name="T91" fmla="*/ 50 h 214"/>
                  <a:gd name="T92" fmla="*/ 13 w 214"/>
                  <a:gd name="T93" fmla="*/ 67 h 214"/>
                  <a:gd name="T94" fmla="*/ 8 w 214"/>
                  <a:gd name="T95" fmla="*/ 86 h 214"/>
                  <a:gd name="T96" fmla="*/ 0 w 214"/>
                  <a:gd name="T97" fmla="*/ 109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14" h="214">
                    <a:moveTo>
                      <a:pt x="0" y="109"/>
                    </a:moveTo>
                    <a:lnTo>
                      <a:pt x="3" y="85"/>
                    </a:lnTo>
                    <a:lnTo>
                      <a:pt x="9" y="65"/>
                    </a:lnTo>
                    <a:lnTo>
                      <a:pt x="19" y="47"/>
                    </a:lnTo>
                    <a:lnTo>
                      <a:pt x="31" y="31"/>
                    </a:lnTo>
                    <a:lnTo>
                      <a:pt x="47" y="18"/>
                    </a:lnTo>
                    <a:lnTo>
                      <a:pt x="65" y="8"/>
                    </a:lnTo>
                    <a:lnTo>
                      <a:pt x="86" y="2"/>
                    </a:lnTo>
                    <a:lnTo>
                      <a:pt x="107" y="0"/>
                    </a:lnTo>
                    <a:lnTo>
                      <a:pt x="128" y="2"/>
                    </a:lnTo>
                    <a:lnTo>
                      <a:pt x="149" y="8"/>
                    </a:lnTo>
                    <a:lnTo>
                      <a:pt x="167" y="18"/>
                    </a:lnTo>
                    <a:lnTo>
                      <a:pt x="182" y="31"/>
                    </a:lnTo>
                    <a:lnTo>
                      <a:pt x="195" y="47"/>
                    </a:lnTo>
                    <a:lnTo>
                      <a:pt x="205" y="65"/>
                    </a:lnTo>
                    <a:lnTo>
                      <a:pt x="211" y="85"/>
                    </a:lnTo>
                    <a:lnTo>
                      <a:pt x="214" y="106"/>
                    </a:lnTo>
                    <a:lnTo>
                      <a:pt x="211" y="128"/>
                    </a:lnTo>
                    <a:lnTo>
                      <a:pt x="205" y="148"/>
                    </a:lnTo>
                    <a:lnTo>
                      <a:pt x="195" y="167"/>
                    </a:lnTo>
                    <a:lnTo>
                      <a:pt x="182" y="182"/>
                    </a:lnTo>
                    <a:lnTo>
                      <a:pt x="167" y="196"/>
                    </a:lnTo>
                    <a:lnTo>
                      <a:pt x="149" y="206"/>
                    </a:lnTo>
                    <a:lnTo>
                      <a:pt x="128" y="211"/>
                    </a:lnTo>
                    <a:lnTo>
                      <a:pt x="107" y="214"/>
                    </a:lnTo>
                    <a:lnTo>
                      <a:pt x="86" y="211"/>
                    </a:lnTo>
                    <a:lnTo>
                      <a:pt x="65" y="206"/>
                    </a:lnTo>
                    <a:lnTo>
                      <a:pt x="47" y="196"/>
                    </a:lnTo>
                    <a:lnTo>
                      <a:pt x="31" y="182"/>
                    </a:lnTo>
                    <a:lnTo>
                      <a:pt x="19" y="167"/>
                    </a:lnTo>
                    <a:lnTo>
                      <a:pt x="9" y="148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5" y="104"/>
                    </a:lnTo>
                    <a:lnTo>
                      <a:pt x="8" y="127"/>
                    </a:lnTo>
                    <a:lnTo>
                      <a:pt x="8" y="127"/>
                    </a:lnTo>
                    <a:lnTo>
                      <a:pt x="13" y="147"/>
                    </a:lnTo>
                    <a:lnTo>
                      <a:pt x="13" y="146"/>
                    </a:lnTo>
                    <a:lnTo>
                      <a:pt x="23" y="164"/>
                    </a:lnTo>
                    <a:lnTo>
                      <a:pt x="23" y="163"/>
                    </a:lnTo>
                    <a:lnTo>
                      <a:pt x="35" y="179"/>
                    </a:lnTo>
                    <a:lnTo>
                      <a:pt x="35" y="178"/>
                    </a:lnTo>
                    <a:lnTo>
                      <a:pt x="50" y="191"/>
                    </a:lnTo>
                    <a:lnTo>
                      <a:pt x="50" y="191"/>
                    </a:lnTo>
                    <a:lnTo>
                      <a:pt x="68" y="201"/>
                    </a:lnTo>
                    <a:lnTo>
                      <a:pt x="67" y="201"/>
                    </a:lnTo>
                    <a:lnTo>
                      <a:pt x="87" y="207"/>
                    </a:lnTo>
                    <a:lnTo>
                      <a:pt x="86" y="207"/>
                    </a:lnTo>
                    <a:lnTo>
                      <a:pt x="107" y="209"/>
                    </a:lnTo>
                    <a:lnTo>
                      <a:pt x="107" y="209"/>
                    </a:lnTo>
                    <a:lnTo>
                      <a:pt x="128" y="207"/>
                    </a:lnTo>
                    <a:lnTo>
                      <a:pt x="127" y="207"/>
                    </a:lnTo>
                    <a:lnTo>
                      <a:pt x="147" y="201"/>
                    </a:lnTo>
                    <a:lnTo>
                      <a:pt x="146" y="201"/>
                    </a:lnTo>
                    <a:lnTo>
                      <a:pt x="164" y="191"/>
                    </a:lnTo>
                    <a:lnTo>
                      <a:pt x="163" y="191"/>
                    </a:lnTo>
                    <a:lnTo>
                      <a:pt x="179" y="178"/>
                    </a:lnTo>
                    <a:lnTo>
                      <a:pt x="179" y="179"/>
                    </a:lnTo>
                    <a:lnTo>
                      <a:pt x="191" y="163"/>
                    </a:lnTo>
                    <a:lnTo>
                      <a:pt x="191" y="164"/>
                    </a:lnTo>
                    <a:lnTo>
                      <a:pt x="200" y="146"/>
                    </a:lnTo>
                    <a:lnTo>
                      <a:pt x="200" y="147"/>
                    </a:lnTo>
                    <a:lnTo>
                      <a:pt x="206" y="127"/>
                    </a:lnTo>
                    <a:lnTo>
                      <a:pt x="206" y="127"/>
                    </a:lnTo>
                    <a:lnTo>
                      <a:pt x="208" y="106"/>
                    </a:lnTo>
                    <a:lnTo>
                      <a:pt x="208" y="107"/>
                    </a:lnTo>
                    <a:lnTo>
                      <a:pt x="206" y="86"/>
                    </a:lnTo>
                    <a:lnTo>
                      <a:pt x="206" y="86"/>
                    </a:lnTo>
                    <a:lnTo>
                      <a:pt x="200" y="67"/>
                    </a:lnTo>
                    <a:lnTo>
                      <a:pt x="200" y="67"/>
                    </a:lnTo>
                    <a:lnTo>
                      <a:pt x="191" y="50"/>
                    </a:lnTo>
                    <a:lnTo>
                      <a:pt x="191" y="50"/>
                    </a:lnTo>
                    <a:lnTo>
                      <a:pt x="179" y="35"/>
                    </a:lnTo>
                    <a:lnTo>
                      <a:pt x="179" y="35"/>
                    </a:lnTo>
                    <a:lnTo>
                      <a:pt x="163" y="22"/>
                    </a:lnTo>
                    <a:lnTo>
                      <a:pt x="164" y="22"/>
                    </a:lnTo>
                    <a:lnTo>
                      <a:pt x="146" y="13"/>
                    </a:lnTo>
                    <a:lnTo>
                      <a:pt x="147" y="13"/>
                    </a:lnTo>
                    <a:lnTo>
                      <a:pt x="127" y="7"/>
                    </a:lnTo>
                    <a:lnTo>
                      <a:pt x="128" y="7"/>
                    </a:lnTo>
                    <a:lnTo>
                      <a:pt x="107" y="5"/>
                    </a:lnTo>
                    <a:lnTo>
                      <a:pt x="107" y="5"/>
                    </a:lnTo>
                    <a:lnTo>
                      <a:pt x="86" y="7"/>
                    </a:lnTo>
                    <a:lnTo>
                      <a:pt x="87" y="7"/>
                    </a:lnTo>
                    <a:lnTo>
                      <a:pt x="67" y="13"/>
                    </a:lnTo>
                    <a:lnTo>
                      <a:pt x="68" y="13"/>
                    </a:lnTo>
                    <a:lnTo>
                      <a:pt x="50" y="22"/>
                    </a:lnTo>
                    <a:lnTo>
                      <a:pt x="50" y="22"/>
                    </a:lnTo>
                    <a:lnTo>
                      <a:pt x="35" y="35"/>
                    </a:lnTo>
                    <a:lnTo>
                      <a:pt x="35" y="35"/>
                    </a:lnTo>
                    <a:lnTo>
                      <a:pt x="23" y="50"/>
                    </a:lnTo>
                    <a:lnTo>
                      <a:pt x="23" y="50"/>
                    </a:lnTo>
                    <a:lnTo>
                      <a:pt x="13" y="67"/>
                    </a:lnTo>
                    <a:lnTo>
                      <a:pt x="13" y="67"/>
                    </a:lnTo>
                    <a:lnTo>
                      <a:pt x="8" y="86"/>
                    </a:lnTo>
                    <a:lnTo>
                      <a:pt x="8" y="86"/>
                    </a:lnTo>
                    <a:lnTo>
                      <a:pt x="5" y="109"/>
                    </a:lnTo>
                    <a:lnTo>
                      <a:pt x="0" y="10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3" name="Rectangle 137"/>
              <p:cNvSpPr>
                <a:spLocks noChangeArrowheads="1"/>
              </p:cNvSpPr>
              <p:nvPr/>
            </p:nvSpPr>
            <p:spPr bwMode="auto">
              <a:xfrm>
                <a:off x="1408" y="2042"/>
                <a:ext cx="222" cy="223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4" name="Freeform 138"/>
              <p:cNvSpPr>
                <a:spLocks/>
              </p:cNvSpPr>
              <p:nvPr/>
            </p:nvSpPr>
            <p:spPr bwMode="auto">
              <a:xfrm>
                <a:off x="1412" y="2036"/>
                <a:ext cx="208" cy="209"/>
              </a:xfrm>
              <a:custGeom>
                <a:avLst/>
                <a:gdLst>
                  <a:gd name="T0" fmla="*/ 0 w 647"/>
                  <a:gd name="T1" fmla="*/ 323 h 647"/>
                  <a:gd name="T2" fmla="*/ 324 w 647"/>
                  <a:gd name="T3" fmla="*/ 0 h 647"/>
                  <a:gd name="T4" fmla="*/ 647 w 647"/>
                  <a:gd name="T5" fmla="*/ 323 h 647"/>
                  <a:gd name="T6" fmla="*/ 647 w 647"/>
                  <a:gd name="T7" fmla="*/ 323 h 647"/>
                  <a:gd name="T8" fmla="*/ 324 w 647"/>
                  <a:gd name="T9" fmla="*/ 647 h 647"/>
                  <a:gd name="T10" fmla="*/ 0 w 647"/>
                  <a:gd name="T11" fmla="*/ 323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7" h="647">
                    <a:moveTo>
                      <a:pt x="0" y="323"/>
                    </a:moveTo>
                    <a:cubicBezTo>
                      <a:pt x="0" y="144"/>
                      <a:pt x="145" y="0"/>
                      <a:pt x="324" y="0"/>
                    </a:cubicBezTo>
                    <a:cubicBezTo>
                      <a:pt x="502" y="0"/>
                      <a:pt x="647" y="144"/>
                      <a:pt x="647" y="323"/>
                    </a:cubicBezTo>
                    <a:cubicBezTo>
                      <a:pt x="647" y="323"/>
                      <a:pt x="647" y="323"/>
                      <a:pt x="647" y="323"/>
                    </a:cubicBezTo>
                    <a:cubicBezTo>
                      <a:pt x="647" y="502"/>
                      <a:pt x="502" y="647"/>
                      <a:pt x="324" y="647"/>
                    </a:cubicBezTo>
                    <a:cubicBezTo>
                      <a:pt x="145" y="647"/>
                      <a:pt x="0" y="502"/>
                      <a:pt x="0" y="32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5" name="Freeform 139"/>
              <p:cNvSpPr>
                <a:spLocks/>
              </p:cNvSpPr>
              <p:nvPr/>
            </p:nvSpPr>
            <p:spPr bwMode="auto">
              <a:xfrm>
                <a:off x="1412" y="2036"/>
                <a:ext cx="208" cy="209"/>
              </a:xfrm>
              <a:custGeom>
                <a:avLst/>
                <a:gdLst>
                  <a:gd name="T0" fmla="*/ 0 w 208"/>
                  <a:gd name="T1" fmla="*/ 104 h 209"/>
                  <a:gd name="T2" fmla="*/ 105 w 208"/>
                  <a:gd name="T3" fmla="*/ 0 h 209"/>
                  <a:gd name="T4" fmla="*/ 208 w 208"/>
                  <a:gd name="T5" fmla="*/ 104 h 209"/>
                  <a:gd name="T6" fmla="*/ 208 w 208"/>
                  <a:gd name="T7" fmla="*/ 104 h 209"/>
                  <a:gd name="T8" fmla="*/ 105 w 208"/>
                  <a:gd name="T9" fmla="*/ 209 h 209"/>
                  <a:gd name="T10" fmla="*/ 0 w 208"/>
                  <a:gd name="T11" fmla="*/ 104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8" h="209">
                    <a:moveTo>
                      <a:pt x="0" y="104"/>
                    </a:moveTo>
                    <a:cubicBezTo>
                      <a:pt x="0" y="46"/>
                      <a:pt x="47" y="0"/>
                      <a:pt x="105" y="0"/>
                    </a:cubicBezTo>
                    <a:cubicBezTo>
                      <a:pt x="162" y="0"/>
                      <a:pt x="208" y="46"/>
                      <a:pt x="208" y="104"/>
                    </a:cubicBezTo>
                    <a:cubicBezTo>
                      <a:pt x="208" y="104"/>
                      <a:pt x="208" y="104"/>
                      <a:pt x="208" y="104"/>
                    </a:cubicBezTo>
                    <a:cubicBezTo>
                      <a:pt x="208" y="162"/>
                      <a:pt x="162" y="209"/>
                      <a:pt x="105" y="209"/>
                    </a:cubicBezTo>
                    <a:cubicBezTo>
                      <a:pt x="47" y="209"/>
                      <a:pt x="0" y="162"/>
                      <a:pt x="0" y="104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6" name="Rectangle 140"/>
              <p:cNvSpPr>
                <a:spLocks noChangeArrowheads="1"/>
              </p:cNvSpPr>
              <p:nvPr/>
            </p:nvSpPr>
            <p:spPr bwMode="auto">
              <a:xfrm>
                <a:off x="1496" y="2099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7" name="Rectangle 141"/>
              <p:cNvSpPr>
                <a:spLocks noChangeArrowheads="1"/>
              </p:cNvSpPr>
              <p:nvPr/>
            </p:nvSpPr>
            <p:spPr bwMode="auto">
              <a:xfrm>
                <a:off x="1532" y="2435"/>
                <a:ext cx="216" cy="217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8" name="Freeform 142"/>
              <p:cNvSpPr>
                <a:spLocks/>
              </p:cNvSpPr>
              <p:nvPr/>
            </p:nvSpPr>
            <p:spPr bwMode="auto">
              <a:xfrm>
                <a:off x="1534" y="2439"/>
                <a:ext cx="208" cy="209"/>
              </a:xfrm>
              <a:custGeom>
                <a:avLst/>
                <a:gdLst>
                  <a:gd name="T0" fmla="*/ 0 w 647"/>
                  <a:gd name="T1" fmla="*/ 324 h 647"/>
                  <a:gd name="T2" fmla="*/ 324 w 647"/>
                  <a:gd name="T3" fmla="*/ 0 h 647"/>
                  <a:gd name="T4" fmla="*/ 647 w 647"/>
                  <a:gd name="T5" fmla="*/ 324 h 647"/>
                  <a:gd name="T6" fmla="*/ 647 w 647"/>
                  <a:gd name="T7" fmla="*/ 324 h 647"/>
                  <a:gd name="T8" fmla="*/ 324 w 647"/>
                  <a:gd name="T9" fmla="*/ 647 h 647"/>
                  <a:gd name="T10" fmla="*/ 0 w 647"/>
                  <a:gd name="T11" fmla="*/ 324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7" h="647">
                    <a:moveTo>
                      <a:pt x="0" y="324"/>
                    </a:moveTo>
                    <a:cubicBezTo>
                      <a:pt x="0" y="145"/>
                      <a:pt x="145" y="0"/>
                      <a:pt x="324" y="0"/>
                    </a:cubicBezTo>
                    <a:cubicBezTo>
                      <a:pt x="503" y="0"/>
                      <a:pt x="647" y="145"/>
                      <a:pt x="647" y="324"/>
                    </a:cubicBezTo>
                    <a:cubicBezTo>
                      <a:pt x="647" y="324"/>
                      <a:pt x="647" y="324"/>
                      <a:pt x="647" y="324"/>
                    </a:cubicBezTo>
                    <a:cubicBezTo>
                      <a:pt x="647" y="502"/>
                      <a:pt x="503" y="647"/>
                      <a:pt x="324" y="647"/>
                    </a:cubicBezTo>
                    <a:cubicBezTo>
                      <a:pt x="145" y="647"/>
                      <a:pt x="0" y="502"/>
                      <a:pt x="0" y="324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9" name="Rectangle 143"/>
              <p:cNvSpPr>
                <a:spLocks noChangeArrowheads="1"/>
              </p:cNvSpPr>
              <p:nvPr/>
            </p:nvSpPr>
            <p:spPr bwMode="auto">
              <a:xfrm>
                <a:off x="1532" y="2435"/>
                <a:ext cx="216" cy="217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0" name="Rectangle 144"/>
              <p:cNvSpPr>
                <a:spLocks noChangeArrowheads="1"/>
              </p:cNvSpPr>
              <p:nvPr/>
            </p:nvSpPr>
            <p:spPr bwMode="auto">
              <a:xfrm>
                <a:off x="1527" y="2435"/>
                <a:ext cx="221" cy="222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1" name="Freeform 145"/>
              <p:cNvSpPr>
                <a:spLocks/>
              </p:cNvSpPr>
              <p:nvPr/>
            </p:nvSpPr>
            <p:spPr bwMode="auto">
              <a:xfrm>
                <a:off x="1532" y="2436"/>
                <a:ext cx="213" cy="214"/>
              </a:xfrm>
              <a:custGeom>
                <a:avLst/>
                <a:gdLst>
                  <a:gd name="T0" fmla="*/ 2 w 213"/>
                  <a:gd name="T1" fmla="*/ 86 h 214"/>
                  <a:gd name="T2" fmla="*/ 18 w 213"/>
                  <a:gd name="T3" fmla="*/ 48 h 214"/>
                  <a:gd name="T4" fmla="*/ 47 w 213"/>
                  <a:gd name="T5" fmla="*/ 18 h 214"/>
                  <a:gd name="T6" fmla="*/ 85 w 213"/>
                  <a:gd name="T7" fmla="*/ 3 h 214"/>
                  <a:gd name="T8" fmla="*/ 128 w 213"/>
                  <a:gd name="T9" fmla="*/ 3 h 214"/>
                  <a:gd name="T10" fmla="*/ 166 w 213"/>
                  <a:gd name="T11" fmla="*/ 18 h 214"/>
                  <a:gd name="T12" fmla="*/ 195 w 213"/>
                  <a:gd name="T13" fmla="*/ 48 h 214"/>
                  <a:gd name="T14" fmla="*/ 211 w 213"/>
                  <a:gd name="T15" fmla="*/ 86 h 214"/>
                  <a:gd name="T16" fmla="*/ 211 w 213"/>
                  <a:gd name="T17" fmla="*/ 129 h 214"/>
                  <a:gd name="T18" fmla="*/ 195 w 213"/>
                  <a:gd name="T19" fmla="*/ 167 h 214"/>
                  <a:gd name="T20" fmla="*/ 166 w 213"/>
                  <a:gd name="T21" fmla="*/ 196 h 214"/>
                  <a:gd name="T22" fmla="*/ 128 w 213"/>
                  <a:gd name="T23" fmla="*/ 212 h 214"/>
                  <a:gd name="T24" fmla="*/ 85 w 213"/>
                  <a:gd name="T25" fmla="*/ 212 h 214"/>
                  <a:gd name="T26" fmla="*/ 47 w 213"/>
                  <a:gd name="T27" fmla="*/ 196 h 214"/>
                  <a:gd name="T28" fmla="*/ 18 w 213"/>
                  <a:gd name="T29" fmla="*/ 167 h 214"/>
                  <a:gd name="T30" fmla="*/ 2 w 213"/>
                  <a:gd name="T31" fmla="*/ 129 h 214"/>
                  <a:gd name="T32" fmla="*/ 5 w 213"/>
                  <a:gd name="T33" fmla="*/ 105 h 214"/>
                  <a:gd name="T34" fmla="*/ 7 w 213"/>
                  <a:gd name="T35" fmla="*/ 128 h 214"/>
                  <a:gd name="T36" fmla="*/ 13 w 213"/>
                  <a:gd name="T37" fmla="*/ 147 h 214"/>
                  <a:gd name="T38" fmla="*/ 22 w 213"/>
                  <a:gd name="T39" fmla="*/ 164 h 214"/>
                  <a:gd name="T40" fmla="*/ 35 w 213"/>
                  <a:gd name="T41" fmla="*/ 179 h 214"/>
                  <a:gd name="T42" fmla="*/ 50 w 213"/>
                  <a:gd name="T43" fmla="*/ 192 h 214"/>
                  <a:gd name="T44" fmla="*/ 67 w 213"/>
                  <a:gd name="T45" fmla="*/ 201 h 214"/>
                  <a:gd name="T46" fmla="*/ 86 w 213"/>
                  <a:gd name="T47" fmla="*/ 207 h 214"/>
                  <a:gd name="T48" fmla="*/ 106 w 213"/>
                  <a:gd name="T49" fmla="*/ 209 h 214"/>
                  <a:gd name="T50" fmla="*/ 127 w 213"/>
                  <a:gd name="T51" fmla="*/ 207 h 214"/>
                  <a:gd name="T52" fmla="*/ 146 w 213"/>
                  <a:gd name="T53" fmla="*/ 201 h 214"/>
                  <a:gd name="T54" fmla="*/ 163 w 213"/>
                  <a:gd name="T55" fmla="*/ 192 h 214"/>
                  <a:gd name="T56" fmla="*/ 178 w 213"/>
                  <a:gd name="T57" fmla="*/ 179 h 214"/>
                  <a:gd name="T58" fmla="*/ 190 w 213"/>
                  <a:gd name="T59" fmla="*/ 164 h 214"/>
                  <a:gd name="T60" fmla="*/ 200 w 213"/>
                  <a:gd name="T61" fmla="*/ 147 h 214"/>
                  <a:gd name="T62" fmla="*/ 206 w 213"/>
                  <a:gd name="T63" fmla="*/ 128 h 214"/>
                  <a:gd name="T64" fmla="*/ 208 w 213"/>
                  <a:gd name="T65" fmla="*/ 108 h 214"/>
                  <a:gd name="T66" fmla="*/ 206 w 213"/>
                  <a:gd name="T67" fmla="*/ 87 h 214"/>
                  <a:gd name="T68" fmla="*/ 200 w 213"/>
                  <a:gd name="T69" fmla="*/ 68 h 214"/>
                  <a:gd name="T70" fmla="*/ 191 w 213"/>
                  <a:gd name="T71" fmla="*/ 51 h 214"/>
                  <a:gd name="T72" fmla="*/ 179 w 213"/>
                  <a:gd name="T73" fmla="*/ 36 h 214"/>
                  <a:gd name="T74" fmla="*/ 164 w 213"/>
                  <a:gd name="T75" fmla="*/ 23 h 214"/>
                  <a:gd name="T76" fmla="*/ 146 w 213"/>
                  <a:gd name="T77" fmla="*/ 13 h 214"/>
                  <a:gd name="T78" fmla="*/ 127 w 213"/>
                  <a:gd name="T79" fmla="*/ 7 h 214"/>
                  <a:gd name="T80" fmla="*/ 107 w 213"/>
                  <a:gd name="T81" fmla="*/ 5 h 214"/>
                  <a:gd name="T82" fmla="*/ 87 w 213"/>
                  <a:gd name="T83" fmla="*/ 7 h 214"/>
                  <a:gd name="T84" fmla="*/ 67 w 213"/>
                  <a:gd name="T85" fmla="*/ 13 h 214"/>
                  <a:gd name="T86" fmla="*/ 50 w 213"/>
                  <a:gd name="T87" fmla="*/ 23 h 214"/>
                  <a:gd name="T88" fmla="*/ 35 w 213"/>
                  <a:gd name="T89" fmla="*/ 35 h 214"/>
                  <a:gd name="T90" fmla="*/ 22 w 213"/>
                  <a:gd name="T91" fmla="*/ 50 h 214"/>
                  <a:gd name="T92" fmla="*/ 13 w 213"/>
                  <a:gd name="T93" fmla="*/ 68 h 214"/>
                  <a:gd name="T94" fmla="*/ 7 w 213"/>
                  <a:gd name="T95" fmla="*/ 87 h 214"/>
                  <a:gd name="T96" fmla="*/ 0 w 213"/>
                  <a:gd name="T97" fmla="*/ 110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13" h="214">
                    <a:moveTo>
                      <a:pt x="0" y="110"/>
                    </a:moveTo>
                    <a:lnTo>
                      <a:pt x="2" y="86"/>
                    </a:lnTo>
                    <a:lnTo>
                      <a:pt x="8" y="66"/>
                    </a:lnTo>
                    <a:lnTo>
                      <a:pt x="18" y="48"/>
                    </a:lnTo>
                    <a:lnTo>
                      <a:pt x="31" y="32"/>
                    </a:lnTo>
                    <a:lnTo>
                      <a:pt x="47" y="18"/>
                    </a:lnTo>
                    <a:lnTo>
                      <a:pt x="65" y="8"/>
                    </a:lnTo>
                    <a:lnTo>
                      <a:pt x="85" y="3"/>
                    </a:lnTo>
                    <a:lnTo>
                      <a:pt x="106" y="0"/>
                    </a:lnTo>
                    <a:lnTo>
                      <a:pt x="128" y="3"/>
                    </a:lnTo>
                    <a:lnTo>
                      <a:pt x="148" y="8"/>
                    </a:lnTo>
                    <a:lnTo>
                      <a:pt x="166" y="18"/>
                    </a:lnTo>
                    <a:lnTo>
                      <a:pt x="182" y="32"/>
                    </a:lnTo>
                    <a:lnTo>
                      <a:pt x="195" y="48"/>
                    </a:lnTo>
                    <a:lnTo>
                      <a:pt x="205" y="66"/>
                    </a:lnTo>
                    <a:lnTo>
                      <a:pt x="211" y="86"/>
                    </a:lnTo>
                    <a:lnTo>
                      <a:pt x="213" y="107"/>
                    </a:lnTo>
                    <a:lnTo>
                      <a:pt x="211" y="129"/>
                    </a:lnTo>
                    <a:lnTo>
                      <a:pt x="205" y="149"/>
                    </a:lnTo>
                    <a:lnTo>
                      <a:pt x="195" y="167"/>
                    </a:lnTo>
                    <a:lnTo>
                      <a:pt x="182" y="183"/>
                    </a:lnTo>
                    <a:lnTo>
                      <a:pt x="166" y="196"/>
                    </a:lnTo>
                    <a:lnTo>
                      <a:pt x="148" y="206"/>
                    </a:lnTo>
                    <a:lnTo>
                      <a:pt x="128" y="212"/>
                    </a:lnTo>
                    <a:lnTo>
                      <a:pt x="106" y="214"/>
                    </a:lnTo>
                    <a:lnTo>
                      <a:pt x="85" y="212"/>
                    </a:lnTo>
                    <a:lnTo>
                      <a:pt x="65" y="206"/>
                    </a:lnTo>
                    <a:lnTo>
                      <a:pt x="47" y="196"/>
                    </a:lnTo>
                    <a:lnTo>
                      <a:pt x="31" y="183"/>
                    </a:lnTo>
                    <a:lnTo>
                      <a:pt x="18" y="167"/>
                    </a:lnTo>
                    <a:lnTo>
                      <a:pt x="8" y="149"/>
                    </a:lnTo>
                    <a:lnTo>
                      <a:pt x="2" y="129"/>
                    </a:lnTo>
                    <a:lnTo>
                      <a:pt x="0" y="105"/>
                    </a:lnTo>
                    <a:lnTo>
                      <a:pt x="5" y="105"/>
                    </a:lnTo>
                    <a:lnTo>
                      <a:pt x="7" y="128"/>
                    </a:lnTo>
                    <a:lnTo>
                      <a:pt x="7" y="128"/>
                    </a:lnTo>
                    <a:lnTo>
                      <a:pt x="13" y="147"/>
                    </a:lnTo>
                    <a:lnTo>
                      <a:pt x="13" y="147"/>
                    </a:lnTo>
                    <a:lnTo>
                      <a:pt x="22" y="164"/>
                    </a:lnTo>
                    <a:lnTo>
                      <a:pt x="22" y="164"/>
                    </a:lnTo>
                    <a:lnTo>
                      <a:pt x="35" y="179"/>
                    </a:lnTo>
                    <a:lnTo>
                      <a:pt x="35" y="179"/>
                    </a:lnTo>
                    <a:lnTo>
                      <a:pt x="50" y="192"/>
                    </a:lnTo>
                    <a:lnTo>
                      <a:pt x="50" y="192"/>
                    </a:lnTo>
                    <a:lnTo>
                      <a:pt x="67" y="201"/>
                    </a:lnTo>
                    <a:lnTo>
                      <a:pt x="67" y="201"/>
                    </a:lnTo>
                    <a:lnTo>
                      <a:pt x="87" y="207"/>
                    </a:lnTo>
                    <a:lnTo>
                      <a:pt x="86" y="207"/>
                    </a:lnTo>
                    <a:lnTo>
                      <a:pt x="107" y="209"/>
                    </a:lnTo>
                    <a:lnTo>
                      <a:pt x="106" y="209"/>
                    </a:lnTo>
                    <a:lnTo>
                      <a:pt x="127" y="207"/>
                    </a:lnTo>
                    <a:lnTo>
                      <a:pt x="127" y="207"/>
                    </a:lnTo>
                    <a:lnTo>
                      <a:pt x="146" y="201"/>
                    </a:lnTo>
                    <a:lnTo>
                      <a:pt x="146" y="201"/>
                    </a:lnTo>
                    <a:lnTo>
                      <a:pt x="164" y="192"/>
                    </a:lnTo>
                    <a:lnTo>
                      <a:pt x="163" y="192"/>
                    </a:lnTo>
                    <a:lnTo>
                      <a:pt x="179" y="179"/>
                    </a:lnTo>
                    <a:lnTo>
                      <a:pt x="178" y="179"/>
                    </a:lnTo>
                    <a:lnTo>
                      <a:pt x="191" y="164"/>
                    </a:lnTo>
                    <a:lnTo>
                      <a:pt x="190" y="164"/>
                    </a:lnTo>
                    <a:lnTo>
                      <a:pt x="200" y="147"/>
                    </a:lnTo>
                    <a:lnTo>
                      <a:pt x="200" y="147"/>
                    </a:lnTo>
                    <a:lnTo>
                      <a:pt x="206" y="128"/>
                    </a:lnTo>
                    <a:lnTo>
                      <a:pt x="206" y="128"/>
                    </a:lnTo>
                    <a:lnTo>
                      <a:pt x="208" y="107"/>
                    </a:lnTo>
                    <a:lnTo>
                      <a:pt x="208" y="108"/>
                    </a:lnTo>
                    <a:lnTo>
                      <a:pt x="206" y="87"/>
                    </a:lnTo>
                    <a:lnTo>
                      <a:pt x="206" y="87"/>
                    </a:lnTo>
                    <a:lnTo>
                      <a:pt x="200" y="68"/>
                    </a:lnTo>
                    <a:lnTo>
                      <a:pt x="200" y="68"/>
                    </a:lnTo>
                    <a:lnTo>
                      <a:pt x="190" y="50"/>
                    </a:lnTo>
                    <a:lnTo>
                      <a:pt x="191" y="51"/>
                    </a:lnTo>
                    <a:lnTo>
                      <a:pt x="178" y="35"/>
                    </a:lnTo>
                    <a:lnTo>
                      <a:pt x="179" y="36"/>
                    </a:lnTo>
                    <a:lnTo>
                      <a:pt x="163" y="23"/>
                    </a:lnTo>
                    <a:lnTo>
                      <a:pt x="164" y="23"/>
                    </a:lnTo>
                    <a:lnTo>
                      <a:pt x="146" y="13"/>
                    </a:lnTo>
                    <a:lnTo>
                      <a:pt x="146" y="13"/>
                    </a:lnTo>
                    <a:lnTo>
                      <a:pt x="127" y="7"/>
                    </a:lnTo>
                    <a:lnTo>
                      <a:pt x="127" y="7"/>
                    </a:lnTo>
                    <a:lnTo>
                      <a:pt x="106" y="5"/>
                    </a:lnTo>
                    <a:lnTo>
                      <a:pt x="107" y="5"/>
                    </a:lnTo>
                    <a:lnTo>
                      <a:pt x="86" y="7"/>
                    </a:lnTo>
                    <a:lnTo>
                      <a:pt x="87" y="7"/>
                    </a:lnTo>
                    <a:lnTo>
                      <a:pt x="67" y="13"/>
                    </a:lnTo>
                    <a:lnTo>
                      <a:pt x="67" y="13"/>
                    </a:lnTo>
                    <a:lnTo>
                      <a:pt x="50" y="23"/>
                    </a:lnTo>
                    <a:lnTo>
                      <a:pt x="50" y="23"/>
                    </a:lnTo>
                    <a:lnTo>
                      <a:pt x="35" y="36"/>
                    </a:lnTo>
                    <a:lnTo>
                      <a:pt x="35" y="35"/>
                    </a:lnTo>
                    <a:lnTo>
                      <a:pt x="22" y="51"/>
                    </a:lnTo>
                    <a:lnTo>
                      <a:pt x="22" y="50"/>
                    </a:lnTo>
                    <a:lnTo>
                      <a:pt x="13" y="68"/>
                    </a:lnTo>
                    <a:lnTo>
                      <a:pt x="13" y="68"/>
                    </a:lnTo>
                    <a:lnTo>
                      <a:pt x="7" y="87"/>
                    </a:lnTo>
                    <a:lnTo>
                      <a:pt x="7" y="87"/>
                    </a:lnTo>
                    <a:lnTo>
                      <a:pt x="5" y="110"/>
                    </a:lnTo>
                    <a:lnTo>
                      <a:pt x="0" y="1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2" name="Rectangle 146"/>
              <p:cNvSpPr>
                <a:spLocks noChangeArrowheads="1"/>
              </p:cNvSpPr>
              <p:nvPr/>
            </p:nvSpPr>
            <p:spPr bwMode="auto">
              <a:xfrm>
                <a:off x="1527" y="2435"/>
                <a:ext cx="221" cy="222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3" name="Freeform 147"/>
              <p:cNvSpPr>
                <a:spLocks/>
              </p:cNvSpPr>
              <p:nvPr/>
            </p:nvSpPr>
            <p:spPr bwMode="auto">
              <a:xfrm>
                <a:off x="1532" y="2425"/>
                <a:ext cx="208" cy="209"/>
              </a:xfrm>
              <a:custGeom>
                <a:avLst/>
                <a:gdLst>
                  <a:gd name="T0" fmla="*/ 0 w 647"/>
                  <a:gd name="T1" fmla="*/ 324 h 647"/>
                  <a:gd name="T2" fmla="*/ 324 w 647"/>
                  <a:gd name="T3" fmla="*/ 0 h 647"/>
                  <a:gd name="T4" fmla="*/ 647 w 647"/>
                  <a:gd name="T5" fmla="*/ 324 h 647"/>
                  <a:gd name="T6" fmla="*/ 647 w 647"/>
                  <a:gd name="T7" fmla="*/ 324 h 647"/>
                  <a:gd name="T8" fmla="*/ 324 w 647"/>
                  <a:gd name="T9" fmla="*/ 647 h 647"/>
                  <a:gd name="T10" fmla="*/ 0 w 647"/>
                  <a:gd name="T11" fmla="*/ 324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7" h="647">
                    <a:moveTo>
                      <a:pt x="0" y="324"/>
                    </a:moveTo>
                    <a:cubicBezTo>
                      <a:pt x="0" y="145"/>
                      <a:pt x="145" y="0"/>
                      <a:pt x="324" y="0"/>
                    </a:cubicBezTo>
                    <a:cubicBezTo>
                      <a:pt x="502" y="0"/>
                      <a:pt x="647" y="145"/>
                      <a:pt x="647" y="324"/>
                    </a:cubicBezTo>
                    <a:cubicBezTo>
                      <a:pt x="647" y="324"/>
                      <a:pt x="647" y="324"/>
                      <a:pt x="647" y="324"/>
                    </a:cubicBezTo>
                    <a:cubicBezTo>
                      <a:pt x="647" y="502"/>
                      <a:pt x="502" y="647"/>
                      <a:pt x="324" y="647"/>
                    </a:cubicBezTo>
                    <a:cubicBezTo>
                      <a:pt x="145" y="647"/>
                      <a:pt x="0" y="502"/>
                      <a:pt x="0" y="324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4" name="Freeform 148"/>
              <p:cNvSpPr>
                <a:spLocks/>
              </p:cNvSpPr>
              <p:nvPr/>
            </p:nvSpPr>
            <p:spPr bwMode="auto">
              <a:xfrm>
                <a:off x="1532" y="2425"/>
                <a:ext cx="208" cy="209"/>
              </a:xfrm>
              <a:custGeom>
                <a:avLst/>
                <a:gdLst>
                  <a:gd name="T0" fmla="*/ 0 w 208"/>
                  <a:gd name="T1" fmla="*/ 105 h 209"/>
                  <a:gd name="T2" fmla="*/ 104 w 208"/>
                  <a:gd name="T3" fmla="*/ 0 h 209"/>
                  <a:gd name="T4" fmla="*/ 208 w 208"/>
                  <a:gd name="T5" fmla="*/ 105 h 209"/>
                  <a:gd name="T6" fmla="*/ 208 w 208"/>
                  <a:gd name="T7" fmla="*/ 105 h 209"/>
                  <a:gd name="T8" fmla="*/ 104 w 208"/>
                  <a:gd name="T9" fmla="*/ 209 h 209"/>
                  <a:gd name="T10" fmla="*/ 0 w 208"/>
                  <a:gd name="T11" fmla="*/ 105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8" h="209">
                    <a:moveTo>
                      <a:pt x="0" y="105"/>
                    </a:moveTo>
                    <a:cubicBezTo>
                      <a:pt x="0" y="47"/>
                      <a:pt x="47" y="0"/>
                      <a:pt x="104" y="0"/>
                    </a:cubicBezTo>
                    <a:cubicBezTo>
                      <a:pt x="162" y="0"/>
                      <a:pt x="208" y="47"/>
                      <a:pt x="208" y="105"/>
                    </a:cubicBezTo>
                    <a:cubicBezTo>
                      <a:pt x="208" y="105"/>
                      <a:pt x="208" y="105"/>
                      <a:pt x="208" y="105"/>
                    </a:cubicBezTo>
                    <a:cubicBezTo>
                      <a:pt x="208" y="162"/>
                      <a:pt x="162" y="209"/>
                      <a:pt x="104" y="209"/>
                    </a:cubicBezTo>
                    <a:cubicBezTo>
                      <a:pt x="47" y="209"/>
                      <a:pt x="0" y="162"/>
                      <a:pt x="0" y="10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5" name="Rectangle 149"/>
              <p:cNvSpPr>
                <a:spLocks noChangeArrowheads="1"/>
              </p:cNvSpPr>
              <p:nvPr/>
            </p:nvSpPr>
            <p:spPr bwMode="auto">
              <a:xfrm>
                <a:off x="1620" y="2487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a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6" name="Line 150"/>
              <p:cNvSpPr>
                <a:spLocks noChangeShapeType="1"/>
              </p:cNvSpPr>
              <p:nvPr/>
            </p:nvSpPr>
            <p:spPr bwMode="auto">
              <a:xfrm flipH="1" flipV="1">
                <a:off x="1517" y="2245"/>
                <a:ext cx="119" cy="180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7" name="Rectangle 151"/>
              <p:cNvSpPr>
                <a:spLocks noChangeArrowheads="1"/>
              </p:cNvSpPr>
              <p:nvPr/>
            </p:nvSpPr>
            <p:spPr bwMode="auto">
              <a:xfrm>
                <a:off x="3489" y="2161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8" name="Freeform 152"/>
              <p:cNvSpPr>
                <a:spLocks/>
              </p:cNvSpPr>
              <p:nvPr/>
            </p:nvSpPr>
            <p:spPr bwMode="auto">
              <a:xfrm>
                <a:off x="3490" y="2164"/>
                <a:ext cx="170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8" y="0"/>
                      <a:pt x="263" y="0"/>
                    </a:cubicBezTo>
                    <a:cubicBezTo>
                      <a:pt x="408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9" name="Rectangle 153"/>
              <p:cNvSpPr>
                <a:spLocks noChangeArrowheads="1"/>
              </p:cNvSpPr>
              <p:nvPr/>
            </p:nvSpPr>
            <p:spPr bwMode="auto">
              <a:xfrm>
                <a:off x="3489" y="2161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0" name="Rectangle 154"/>
              <p:cNvSpPr>
                <a:spLocks noChangeArrowheads="1"/>
              </p:cNvSpPr>
              <p:nvPr/>
            </p:nvSpPr>
            <p:spPr bwMode="auto">
              <a:xfrm>
                <a:off x="3484" y="2161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1" name="Freeform 155"/>
              <p:cNvSpPr>
                <a:spLocks/>
              </p:cNvSpPr>
              <p:nvPr/>
            </p:nvSpPr>
            <p:spPr bwMode="auto">
              <a:xfrm>
                <a:off x="3488" y="2162"/>
                <a:ext cx="174" cy="175"/>
              </a:xfrm>
              <a:custGeom>
                <a:avLst/>
                <a:gdLst>
                  <a:gd name="T0" fmla="*/ 2 w 174"/>
                  <a:gd name="T1" fmla="*/ 70 h 175"/>
                  <a:gd name="T2" fmla="*/ 15 w 174"/>
                  <a:gd name="T3" fmla="*/ 38 h 175"/>
                  <a:gd name="T4" fmla="*/ 38 w 174"/>
                  <a:gd name="T5" fmla="*/ 15 h 175"/>
                  <a:gd name="T6" fmla="*/ 70 w 174"/>
                  <a:gd name="T7" fmla="*/ 1 h 175"/>
                  <a:gd name="T8" fmla="*/ 105 w 174"/>
                  <a:gd name="T9" fmla="*/ 1 h 175"/>
                  <a:gd name="T10" fmla="*/ 136 w 174"/>
                  <a:gd name="T11" fmla="*/ 15 h 175"/>
                  <a:gd name="T12" fmla="*/ 159 w 174"/>
                  <a:gd name="T13" fmla="*/ 38 h 175"/>
                  <a:gd name="T14" fmla="*/ 173 w 174"/>
                  <a:gd name="T15" fmla="*/ 70 h 175"/>
                  <a:gd name="T16" fmla="*/ 173 w 174"/>
                  <a:gd name="T17" fmla="*/ 105 h 175"/>
                  <a:gd name="T18" fmla="*/ 159 w 174"/>
                  <a:gd name="T19" fmla="*/ 136 h 175"/>
                  <a:gd name="T20" fmla="*/ 136 w 174"/>
                  <a:gd name="T21" fmla="*/ 160 h 175"/>
                  <a:gd name="T22" fmla="*/ 105 w 174"/>
                  <a:gd name="T23" fmla="*/ 173 h 175"/>
                  <a:gd name="T24" fmla="*/ 70 w 174"/>
                  <a:gd name="T25" fmla="*/ 173 h 175"/>
                  <a:gd name="T26" fmla="*/ 38 w 174"/>
                  <a:gd name="T27" fmla="*/ 160 h 175"/>
                  <a:gd name="T28" fmla="*/ 15 w 174"/>
                  <a:gd name="T29" fmla="*/ 136 h 175"/>
                  <a:gd name="T30" fmla="*/ 2 w 174"/>
                  <a:gd name="T31" fmla="*/ 105 h 175"/>
                  <a:gd name="T32" fmla="*/ 5 w 174"/>
                  <a:gd name="T33" fmla="*/ 84 h 175"/>
                  <a:gd name="T34" fmla="*/ 6 w 174"/>
                  <a:gd name="T35" fmla="*/ 104 h 175"/>
                  <a:gd name="T36" fmla="*/ 12 w 174"/>
                  <a:gd name="T37" fmla="*/ 119 h 175"/>
                  <a:gd name="T38" fmla="*/ 19 w 174"/>
                  <a:gd name="T39" fmla="*/ 133 h 175"/>
                  <a:gd name="T40" fmla="*/ 29 w 174"/>
                  <a:gd name="T41" fmla="*/ 145 h 175"/>
                  <a:gd name="T42" fmla="*/ 41 w 174"/>
                  <a:gd name="T43" fmla="*/ 155 h 175"/>
                  <a:gd name="T44" fmla="*/ 55 w 174"/>
                  <a:gd name="T45" fmla="*/ 163 h 175"/>
                  <a:gd name="T46" fmla="*/ 70 w 174"/>
                  <a:gd name="T47" fmla="*/ 168 h 175"/>
                  <a:gd name="T48" fmla="*/ 87 w 174"/>
                  <a:gd name="T49" fmla="*/ 170 h 175"/>
                  <a:gd name="T50" fmla="*/ 103 w 174"/>
                  <a:gd name="T51" fmla="*/ 168 h 175"/>
                  <a:gd name="T52" fmla="*/ 119 w 174"/>
                  <a:gd name="T53" fmla="*/ 163 h 175"/>
                  <a:gd name="T54" fmla="*/ 133 w 174"/>
                  <a:gd name="T55" fmla="*/ 156 h 175"/>
                  <a:gd name="T56" fmla="*/ 145 w 174"/>
                  <a:gd name="T57" fmla="*/ 146 h 175"/>
                  <a:gd name="T58" fmla="*/ 155 w 174"/>
                  <a:gd name="T59" fmla="*/ 134 h 175"/>
                  <a:gd name="T60" fmla="*/ 163 w 174"/>
                  <a:gd name="T61" fmla="*/ 119 h 175"/>
                  <a:gd name="T62" fmla="*/ 168 w 174"/>
                  <a:gd name="T63" fmla="*/ 104 h 175"/>
                  <a:gd name="T64" fmla="*/ 169 w 174"/>
                  <a:gd name="T65" fmla="*/ 87 h 175"/>
                  <a:gd name="T66" fmla="*/ 168 w 174"/>
                  <a:gd name="T67" fmla="*/ 71 h 175"/>
                  <a:gd name="T68" fmla="*/ 163 w 174"/>
                  <a:gd name="T69" fmla="*/ 55 h 175"/>
                  <a:gd name="T70" fmla="*/ 155 w 174"/>
                  <a:gd name="T71" fmla="*/ 42 h 175"/>
                  <a:gd name="T72" fmla="*/ 145 w 174"/>
                  <a:gd name="T73" fmla="*/ 29 h 175"/>
                  <a:gd name="T74" fmla="*/ 133 w 174"/>
                  <a:gd name="T75" fmla="*/ 19 h 175"/>
                  <a:gd name="T76" fmla="*/ 119 w 174"/>
                  <a:gd name="T77" fmla="*/ 12 h 175"/>
                  <a:gd name="T78" fmla="*/ 104 w 174"/>
                  <a:gd name="T79" fmla="*/ 6 h 175"/>
                  <a:gd name="T80" fmla="*/ 87 w 174"/>
                  <a:gd name="T81" fmla="*/ 5 h 175"/>
                  <a:gd name="T82" fmla="*/ 71 w 174"/>
                  <a:gd name="T83" fmla="*/ 6 h 175"/>
                  <a:gd name="T84" fmla="*/ 55 w 174"/>
                  <a:gd name="T85" fmla="*/ 12 h 175"/>
                  <a:gd name="T86" fmla="*/ 42 w 174"/>
                  <a:gd name="T87" fmla="*/ 19 h 175"/>
                  <a:gd name="T88" fmla="*/ 29 w 174"/>
                  <a:gd name="T89" fmla="*/ 29 h 175"/>
                  <a:gd name="T90" fmla="*/ 19 w 174"/>
                  <a:gd name="T91" fmla="*/ 41 h 175"/>
                  <a:gd name="T92" fmla="*/ 12 w 174"/>
                  <a:gd name="T93" fmla="*/ 55 h 175"/>
                  <a:gd name="T94" fmla="*/ 6 w 174"/>
                  <a:gd name="T95" fmla="*/ 70 h 175"/>
                  <a:gd name="T96" fmla="*/ 0 w 174"/>
                  <a:gd name="T97" fmla="*/ 9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4" h="175">
                    <a:moveTo>
                      <a:pt x="0" y="90"/>
                    </a:moveTo>
                    <a:lnTo>
                      <a:pt x="2" y="70"/>
                    </a:lnTo>
                    <a:lnTo>
                      <a:pt x="7" y="53"/>
                    </a:lnTo>
                    <a:lnTo>
                      <a:pt x="15" y="38"/>
                    </a:lnTo>
                    <a:lnTo>
                      <a:pt x="25" y="25"/>
                    </a:lnTo>
                    <a:lnTo>
                      <a:pt x="38" y="15"/>
                    </a:lnTo>
                    <a:lnTo>
                      <a:pt x="53" y="7"/>
                    </a:lnTo>
                    <a:lnTo>
                      <a:pt x="70" y="1"/>
                    </a:lnTo>
                    <a:lnTo>
                      <a:pt x="87" y="0"/>
                    </a:lnTo>
                    <a:lnTo>
                      <a:pt x="105" y="1"/>
                    </a:lnTo>
                    <a:lnTo>
                      <a:pt x="121" y="7"/>
                    </a:lnTo>
                    <a:lnTo>
                      <a:pt x="136" y="15"/>
                    </a:lnTo>
                    <a:lnTo>
                      <a:pt x="149" y="25"/>
                    </a:lnTo>
                    <a:lnTo>
                      <a:pt x="159" y="38"/>
                    </a:lnTo>
                    <a:lnTo>
                      <a:pt x="167" y="53"/>
                    </a:lnTo>
                    <a:lnTo>
                      <a:pt x="173" y="70"/>
                    </a:lnTo>
                    <a:lnTo>
                      <a:pt x="174" y="87"/>
                    </a:lnTo>
                    <a:lnTo>
                      <a:pt x="173" y="105"/>
                    </a:lnTo>
                    <a:lnTo>
                      <a:pt x="167" y="121"/>
                    </a:lnTo>
                    <a:lnTo>
                      <a:pt x="159" y="136"/>
                    </a:lnTo>
                    <a:lnTo>
                      <a:pt x="149" y="149"/>
                    </a:lnTo>
                    <a:lnTo>
                      <a:pt x="136" y="160"/>
                    </a:lnTo>
                    <a:lnTo>
                      <a:pt x="121" y="168"/>
                    </a:lnTo>
                    <a:lnTo>
                      <a:pt x="105" y="173"/>
                    </a:lnTo>
                    <a:lnTo>
                      <a:pt x="87" y="175"/>
                    </a:lnTo>
                    <a:lnTo>
                      <a:pt x="70" y="173"/>
                    </a:lnTo>
                    <a:lnTo>
                      <a:pt x="53" y="168"/>
                    </a:lnTo>
                    <a:lnTo>
                      <a:pt x="38" y="160"/>
                    </a:lnTo>
                    <a:lnTo>
                      <a:pt x="25" y="149"/>
                    </a:lnTo>
                    <a:lnTo>
                      <a:pt x="15" y="136"/>
                    </a:lnTo>
                    <a:lnTo>
                      <a:pt x="7" y="121"/>
                    </a:lnTo>
                    <a:lnTo>
                      <a:pt x="2" y="105"/>
                    </a:lnTo>
                    <a:lnTo>
                      <a:pt x="0" y="85"/>
                    </a:lnTo>
                    <a:lnTo>
                      <a:pt x="5" y="84"/>
                    </a:lnTo>
                    <a:lnTo>
                      <a:pt x="6" y="104"/>
                    </a:lnTo>
                    <a:lnTo>
                      <a:pt x="6" y="104"/>
                    </a:lnTo>
                    <a:lnTo>
                      <a:pt x="12" y="119"/>
                    </a:lnTo>
                    <a:lnTo>
                      <a:pt x="12" y="119"/>
                    </a:lnTo>
                    <a:lnTo>
                      <a:pt x="19" y="134"/>
                    </a:lnTo>
                    <a:lnTo>
                      <a:pt x="19" y="133"/>
                    </a:lnTo>
                    <a:lnTo>
                      <a:pt x="29" y="146"/>
                    </a:lnTo>
                    <a:lnTo>
                      <a:pt x="29" y="145"/>
                    </a:lnTo>
                    <a:lnTo>
                      <a:pt x="42" y="156"/>
                    </a:lnTo>
                    <a:lnTo>
                      <a:pt x="41" y="155"/>
                    </a:lnTo>
                    <a:lnTo>
                      <a:pt x="55" y="163"/>
                    </a:lnTo>
                    <a:lnTo>
                      <a:pt x="55" y="163"/>
                    </a:lnTo>
                    <a:lnTo>
                      <a:pt x="71" y="168"/>
                    </a:lnTo>
                    <a:lnTo>
                      <a:pt x="70" y="168"/>
                    </a:lnTo>
                    <a:lnTo>
                      <a:pt x="87" y="170"/>
                    </a:lnTo>
                    <a:lnTo>
                      <a:pt x="87" y="170"/>
                    </a:lnTo>
                    <a:lnTo>
                      <a:pt x="104" y="168"/>
                    </a:lnTo>
                    <a:lnTo>
                      <a:pt x="103" y="168"/>
                    </a:lnTo>
                    <a:lnTo>
                      <a:pt x="119" y="163"/>
                    </a:lnTo>
                    <a:lnTo>
                      <a:pt x="119" y="163"/>
                    </a:lnTo>
                    <a:lnTo>
                      <a:pt x="133" y="155"/>
                    </a:lnTo>
                    <a:lnTo>
                      <a:pt x="133" y="156"/>
                    </a:lnTo>
                    <a:lnTo>
                      <a:pt x="145" y="145"/>
                    </a:lnTo>
                    <a:lnTo>
                      <a:pt x="145" y="146"/>
                    </a:lnTo>
                    <a:lnTo>
                      <a:pt x="155" y="133"/>
                    </a:lnTo>
                    <a:lnTo>
                      <a:pt x="155" y="134"/>
                    </a:lnTo>
                    <a:lnTo>
                      <a:pt x="163" y="119"/>
                    </a:lnTo>
                    <a:lnTo>
                      <a:pt x="163" y="119"/>
                    </a:lnTo>
                    <a:lnTo>
                      <a:pt x="168" y="104"/>
                    </a:lnTo>
                    <a:lnTo>
                      <a:pt x="168" y="104"/>
                    </a:lnTo>
                    <a:lnTo>
                      <a:pt x="169" y="87"/>
                    </a:lnTo>
                    <a:lnTo>
                      <a:pt x="169" y="87"/>
                    </a:lnTo>
                    <a:lnTo>
                      <a:pt x="168" y="70"/>
                    </a:lnTo>
                    <a:lnTo>
                      <a:pt x="168" y="71"/>
                    </a:lnTo>
                    <a:lnTo>
                      <a:pt x="163" y="55"/>
                    </a:lnTo>
                    <a:lnTo>
                      <a:pt x="163" y="55"/>
                    </a:lnTo>
                    <a:lnTo>
                      <a:pt x="155" y="41"/>
                    </a:lnTo>
                    <a:lnTo>
                      <a:pt x="155" y="42"/>
                    </a:lnTo>
                    <a:lnTo>
                      <a:pt x="145" y="29"/>
                    </a:lnTo>
                    <a:lnTo>
                      <a:pt x="145" y="29"/>
                    </a:lnTo>
                    <a:lnTo>
                      <a:pt x="133" y="19"/>
                    </a:lnTo>
                    <a:lnTo>
                      <a:pt x="133" y="19"/>
                    </a:lnTo>
                    <a:lnTo>
                      <a:pt x="119" y="12"/>
                    </a:lnTo>
                    <a:lnTo>
                      <a:pt x="119" y="12"/>
                    </a:lnTo>
                    <a:lnTo>
                      <a:pt x="103" y="6"/>
                    </a:lnTo>
                    <a:lnTo>
                      <a:pt x="104" y="6"/>
                    </a:lnTo>
                    <a:lnTo>
                      <a:pt x="87" y="5"/>
                    </a:lnTo>
                    <a:lnTo>
                      <a:pt x="87" y="5"/>
                    </a:lnTo>
                    <a:lnTo>
                      <a:pt x="70" y="6"/>
                    </a:lnTo>
                    <a:lnTo>
                      <a:pt x="71" y="6"/>
                    </a:lnTo>
                    <a:lnTo>
                      <a:pt x="55" y="12"/>
                    </a:lnTo>
                    <a:lnTo>
                      <a:pt x="55" y="12"/>
                    </a:lnTo>
                    <a:lnTo>
                      <a:pt x="41" y="19"/>
                    </a:lnTo>
                    <a:lnTo>
                      <a:pt x="42" y="19"/>
                    </a:lnTo>
                    <a:lnTo>
                      <a:pt x="29" y="29"/>
                    </a:lnTo>
                    <a:lnTo>
                      <a:pt x="29" y="29"/>
                    </a:lnTo>
                    <a:lnTo>
                      <a:pt x="19" y="42"/>
                    </a:lnTo>
                    <a:lnTo>
                      <a:pt x="19" y="41"/>
                    </a:lnTo>
                    <a:lnTo>
                      <a:pt x="11" y="55"/>
                    </a:lnTo>
                    <a:lnTo>
                      <a:pt x="12" y="55"/>
                    </a:lnTo>
                    <a:lnTo>
                      <a:pt x="6" y="71"/>
                    </a:lnTo>
                    <a:lnTo>
                      <a:pt x="6" y="70"/>
                    </a:lnTo>
                    <a:lnTo>
                      <a:pt x="5" y="90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2" name="Rectangle 156"/>
              <p:cNvSpPr>
                <a:spLocks noChangeArrowheads="1"/>
              </p:cNvSpPr>
              <p:nvPr/>
            </p:nvSpPr>
            <p:spPr bwMode="auto">
              <a:xfrm>
                <a:off x="3484" y="2161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3" name="Freeform 157"/>
              <p:cNvSpPr>
                <a:spLocks/>
              </p:cNvSpPr>
              <p:nvPr/>
            </p:nvSpPr>
            <p:spPr bwMode="auto">
              <a:xfrm>
                <a:off x="3488" y="2151"/>
                <a:ext cx="169" cy="169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8" y="0"/>
                      <a:pt x="263" y="0"/>
                    </a:cubicBezTo>
                    <a:cubicBezTo>
                      <a:pt x="408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4" name="Freeform 158"/>
              <p:cNvSpPr>
                <a:spLocks/>
              </p:cNvSpPr>
              <p:nvPr/>
            </p:nvSpPr>
            <p:spPr bwMode="auto">
              <a:xfrm>
                <a:off x="3488" y="2151"/>
                <a:ext cx="169" cy="169"/>
              </a:xfrm>
              <a:custGeom>
                <a:avLst/>
                <a:gdLst>
                  <a:gd name="T0" fmla="*/ 0 w 169"/>
                  <a:gd name="T1" fmla="*/ 85 h 169"/>
                  <a:gd name="T2" fmla="*/ 85 w 169"/>
                  <a:gd name="T3" fmla="*/ 0 h 169"/>
                  <a:gd name="T4" fmla="*/ 169 w 169"/>
                  <a:gd name="T5" fmla="*/ 85 h 169"/>
                  <a:gd name="T6" fmla="*/ 169 w 169"/>
                  <a:gd name="T7" fmla="*/ 85 h 169"/>
                  <a:gd name="T8" fmla="*/ 85 w 169"/>
                  <a:gd name="T9" fmla="*/ 169 h 169"/>
                  <a:gd name="T10" fmla="*/ 0 w 169"/>
                  <a:gd name="T11" fmla="*/ 85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9" h="169">
                    <a:moveTo>
                      <a:pt x="0" y="85"/>
                    </a:moveTo>
                    <a:cubicBezTo>
                      <a:pt x="0" y="37"/>
                      <a:pt x="38" y="0"/>
                      <a:pt x="85" y="0"/>
                    </a:cubicBezTo>
                    <a:cubicBezTo>
                      <a:pt x="131" y="0"/>
                      <a:pt x="169" y="37"/>
                      <a:pt x="169" y="85"/>
                    </a:cubicBezTo>
                    <a:cubicBezTo>
                      <a:pt x="169" y="85"/>
                      <a:pt x="169" y="85"/>
                      <a:pt x="169" y="85"/>
                    </a:cubicBezTo>
                    <a:cubicBezTo>
                      <a:pt x="169" y="131"/>
                      <a:pt x="131" y="169"/>
                      <a:pt x="85" y="169"/>
                    </a:cubicBezTo>
                    <a:cubicBezTo>
                      <a:pt x="38" y="169"/>
                      <a:pt x="0" y="131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5" name="Rectangle 159"/>
              <p:cNvSpPr>
                <a:spLocks noChangeArrowheads="1"/>
              </p:cNvSpPr>
              <p:nvPr/>
            </p:nvSpPr>
            <p:spPr bwMode="auto">
              <a:xfrm>
                <a:off x="3556" y="2192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96" name="Rectangle 160"/>
              <p:cNvSpPr>
                <a:spLocks noChangeArrowheads="1"/>
              </p:cNvSpPr>
              <p:nvPr/>
            </p:nvSpPr>
            <p:spPr bwMode="auto">
              <a:xfrm>
                <a:off x="3489" y="2414"/>
                <a:ext cx="231" cy="233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7" name="Freeform 161"/>
              <p:cNvSpPr>
                <a:spLocks/>
              </p:cNvSpPr>
              <p:nvPr/>
            </p:nvSpPr>
            <p:spPr bwMode="auto">
              <a:xfrm>
                <a:off x="3490" y="2419"/>
                <a:ext cx="226" cy="226"/>
              </a:xfrm>
              <a:custGeom>
                <a:avLst/>
                <a:gdLst>
                  <a:gd name="T0" fmla="*/ 0 w 702"/>
                  <a:gd name="T1" fmla="*/ 350 h 701"/>
                  <a:gd name="T2" fmla="*/ 351 w 702"/>
                  <a:gd name="T3" fmla="*/ 0 h 701"/>
                  <a:gd name="T4" fmla="*/ 702 w 702"/>
                  <a:gd name="T5" fmla="*/ 350 h 701"/>
                  <a:gd name="T6" fmla="*/ 702 w 702"/>
                  <a:gd name="T7" fmla="*/ 350 h 701"/>
                  <a:gd name="T8" fmla="*/ 351 w 702"/>
                  <a:gd name="T9" fmla="*/ 701 h 701"/>
                  <a:gd name="T10" fmla="*/ 0 w 702"/>
                  <a:gd name="T11" fmla="*/ 350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2" h="701">
                    <a:moveTo>
                      <a:pt x="0" y="350"/>
                    </a:moveTo>
                    <a:cubicBezTo>
                      <a:pt x="0" y="157"/>
                      <a:pt x="157" y="0"/>
                      <a:pt x="351" y="0"/>
                    </a:cubicBezTo>
                    <a:cubicBezTo>
                      <a:pt x="545" y="0"/>
                      <a:pt x="702" y="157"/>
                      <a:pt x="702" y="350"/>
                    </a:cubicBezTo>
                    <a:cubicBezTo>
                      <a:pt x="702" y="350"/>
                      <a:pt x="702" y="350"/>
                      <a:pt x="702" y="350"/>
                    </a:cubicBezTo>
                    <a:cubicBezTo>
                      <a:pt x="702" y="544"/>
                      <a:pt x="545" y="701"/>
                      <a:pt x="351" y="701"/>
                    </a:cubicBezTo>
                    <a:cubicBezTo>
                      <a:pt x="157" y="701"/>
                      <a:pt x="0" y="544"/>
                      <a:pt x="0" y="350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8" name="Rectangle 162"/>
              <p:cNvSpPr>
                <a:spLocks noChangeArrowheads="1"/>
              </p:cNvSpPr>
              <p:nvPr/>
            </p:nvSpPr>
            <p:spPr bwMode="auto">
              <a:xfrm>
                <a:off x="3489" y="2414"/>
                <a:ext cx="231" cy="233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9" name="Rectangle 163"/>
              <p:cNvSpPr>
                <a:spLocks noChangeArrowheads="1"/>
              </p:cNvSpPr>
              <p:nvPr/>
            </p:nvSpPr>
            <p:spPr bwMode="auto">
              <a:xfrm>
                <a:off x="3484" y="2414"/>
                <a:ext cx="236" cy="238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0" name="Freeform 164"/>
              <p:cNvSpPr>
                <a:spLocks/>
              </p:cNvSpPr>
              <p:nvPr/>
            </p:nvSpPr>
            <p:spPr bwMode="auto">
              <a:xfrm>
                <a:off x="3488" y="2416"/>
                <a:ext cx="231" cy="232"/>
              </a:xfrm>
              <a:custGeom>
                <a:avLst/>
                <a:gdLst>
                  <a:gd name="T0" fmla="*/ 2 w 231"/>
                  <a:gd name="T1" fmla="*/ 93 h 232"/>
                  <a:gd name="T2" fmla="*/ 20 w 231"/>
                  <a:gd name="T3" fmla="*/ 51 h 232"/>
                  <a:gd name="T4" fmla="*/ 51 w 231"/>
                  <a:gd name="T5" fmla="*/ 20 h 232"/>
                  <a:gd name="T6" fmla="*/ 92 w 231"/>
                  <a:gd name="T7" fmla="*/ 3 h 232"/>
                  <a:gd name="T8" fmla="*/ 139 w 231"/>
                  <a:gd name="T9" fmla="*/ 3 h 232"/>
                  <a:gd name="T10" fmla="*/ 180 w 231"/>
                  <a:gd name="T11" fmla="*/ 20 h 232"/>
                  <a:gd name="T12" fmla="*/ 211 w 231"/>
                  <a:gd name="T13" fmla="*/ 51 h 232"/>
                  <a:gd name="T14" fmla="*/ 229 w 231"/>
                  <a:gd name="T15" fmla="*/ 93 h 232"/>
                  <a:gd name="T16" fmla="*/ 229 w 231"/>
                  <a:gd name="T17" fmla="*/ 140 h 232"/>
                  <a:gd name="T18" fmla="*/ 211 w 231"/>
                  <a:gd name="T19" fmla="*/ 181 h 232"/>
                  <a:gd name="T20" fmla="*/ 180 w 231"/>
                  <a:gd name="T21" fmla="*/ 212 h 232"/>
                  <a:gd name="T22" fmla="*/ 139 w 231"/>
                  <a:gd name="T23" fmla="*/ 230 h 232"/>
                  <a:gd name="T24" fmla="*/ 92 w 231"/>
                  <a:gd name="T25" fmla="*/ 230 h 232"/>
                  <a:gd name="T26" fmla="*/ 51 w 231"/>
                  <a:gd name="T27" fmla="*/ 212 h 232"/>
                  <a:gd name="T28" fmla="*/ 20 w 231"/>
                  <a:gd name="T29" fmla="*/ 181 h 232"/>
                  <a:gd name="T30" fmla="*/ 2 w 231"/>
                  <a:gd name="T31" fmla="*/ 140 h 232"/>
                  <a:gd name="T32" fmla="*/ 5 w 231"/>
                  <a:gd name="T33" fmla="*/ 113 h 232"/>
                  <a:gd name="T34" fmla="*/ 7 w 231"/>
                  <a:gd name="T35" fmla="*/ 138 h 232"/>
                  <a:gd name="T36" fmla="*/ 14 w 231"/>
                  <a:gd name="T37" fmla="*/ 159 h 232"/>
                  <a:gd name="T38" fmla="*/ 24 w 231"/>
                  <a:gd name="T39" fmla="*/ 178 h 232"/>
                  <a:gd name="T40" fmla="*/ 37 w 231"/>
                  <a:gd name="T41" fmla="*/ 194 h 232"/>
                  <a:gd name="T42" fmla="*/ 53 w 231"/>
                  <a:gd name="T43" fmla="*/ 208 h 232"/>
                  <a:gd name="T44" fmla="*/ 72 w 231"/>
                  <a:gd name="T45" fmla="*/ 218 h 232"/>
                  <a:gd name="T46" fmla="*/ 93 w 231"/>
                  <a:gd name="T47" fmla="*/ 225 h 232"/>
                  <a:gd name="T48" fmla="*/ 115 w 231"/>
                  <a:gd name="T49" fmla="*/ 227 h 232"/>
                  <a:gd name="T50" fmla="*/ 137 w 231"/>
                  <a:gd name="T51" fmla="*/ 225 h 232"/>
                  <a:gd name="T52" fmla="*/ 158 w 231"/>
                  <a:gd name="T53" fmla="*/ 218 h 232"/>
                  <a:gd name="T54" fmla="*/ 177 w 231"/>
                  <a:gd name="T55" fmla="*/ 208 h 232"/>
                  <a:gd name="T56" fmla="*/ 193 w 231"/>
                  <a:gd name="T57" fmla="*/ 194 h 232"/>
                  <a:gd name="T58" fmla="*/ 207 w 231"/>
                  <a:gd name="T59" fmla="*/ 178 h 232"/>
                  <a:gd name="T60" fmla="*/ 217 w 231"/>
                  <a:gd name="T61" fmla="*/ 160 h 232"/>
                  <a:gd name="T62" fmla="*/ 224 w 231"/>
                  <a:gd name="T63" fmla="*/ 139 h 232"/>
                  <a:gd name="T64" fmla="*/ 226 w 231"/>
                  <a:gd name="T65" fmla="*/ 116 h 232"/>
                  <a:gd name="T66" fmla="*/ 224 w 231"/>
                  <a:gd name="T67" fmla="*/ 94 h 232"/>
                  <a:gd name="T68" fmla="*/ 217 w 231"/>
                  <a:gd name="T69" fmla="*/ 73 h 232"/>
                  <a:gd name="T70" fmla="*/ 207 w 231"/>
                  <a:gd name="T71" fmla="*/ 55 h 232"/>
                  <a:gd name="T72" fmla="*/ 193 w 231"/>
                  <a:gd name="T73" fmla="*/ 38 h 232"/>
                  <a:gd name="T74" fmla="*/ 177 w 231"/>
                  <a:gd name="T75" fmla="*/ 25 h 232"/>
                  <a:gd name="T76" fmla="*/ 159 w 231"/>
                  <a:gd name="T77" fmla="*/ 15 h 232"/>
                  <a:gd name="T78" fmla="*/ 138 w 231"/>
                  <a:gd name="T79" fmla="*/ 8 h 232"/>
                  <a:gd name="T80" fmla="*/ 116 w 231"/>
                  <a:gd name="T81" fmla="*/ 6 h 232"/>
                  <a:gd name="T82" fmla="*/ 93 w 231"/>
                  <a:gd name="T83" fmla="*/ 8 h 232"/>
                  <a:gd name="T84" fmla="*/ 72 w 231"/>
                  <a:gd name="T85" fmla="*/ 15 h 232"/>
                  <a:gd name="T86" fmla="*/ 54 w 231"/>
                  <a:gd name="T87" fmla="*/ 25 h 232"/>
                  <a:gd name="T88" fmla="*/ 38 w 231"/>
                  <a:gd name="T89" fmla="*/ 38 h 232"/>
                  <a:gd name="T90" fmla="*/ 24 w 231"/>
                  <a:gd name="T91" fmla="*/ 54 h 232"/>
                  <a:gd name="T92" fmla="*/ 14 w 231"/>
                  <a:gd name="T93" fmla="*/ 73 h 232"/>
                  <a:gd name="T94" fmla="*/ 7 w 231"/>
                  <a:gd name="T95" fmla="*/ 94 h 232"/>
                  <a:gd name="T96" fmla="*/ 0 w 231"/>
                  <a:gd name="T97" fmla="*/ 119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31" h="232">
                    <a:moveTo>
                      <a:pt x="0" y="119"/>
                    </a:moveTo>
                    <a:lnTo>
                      <a:pt x="2" y="93"/>
                    </a:lnTo>
                    <a:lnTo>
                      <a:pt x="9" y="71"/>
                    </a:lnTo>
                    <a:lnTo>
                      <a:pt x="20" y="51"/>
                    </a:lnTo>
                    <a:lnTo>
                      <a:pt x="34" y="35"/>
                    </a:lnTo>
                    <a:lnTo>
                      <a:pt x="51" y="20"/>
                    </a:lnTo>
                    <a:lnTo>
                      <a:pt x="70" y="10"/>
                    </a:lnTo>
                    <a:lnTo>
                      <a:pt x="92" y="3"/>
                    </a:lnTo>
                    <a:lnTo>
                      <a:pt x="115" y="0"/>
                    </a:lnTo>
                    <a:lnTo>
                      <a:pt x="139" y="3"/>
                    </a:lnTo>
                    <a:lnTo>
                      <a:pt x="161" y="10"/>
                    </a:lnTo>
                    <a:lnTo>
                      <a:pt x="180" y="20"/>
                    </a:lnTo>
                    <a:lnTo>
                      <a:pt x="197" y="35"/>
                    </a:lnTo>
                    <a:lnTo>
                      <a:pt x="211" y="51"/>
                    </a:lnTo>
                    <a:lnTo>
                      <a:pt x="222" y="71"/>
                    </a:lnTo>
                    <a:lnTo>
                      <a:pt x="229" y="93"/>
                    </a:lnTo>
                    <a:lnTo>
                      <a:pt x="231" y="116"/>
                    </a:lnTo>
                    <a:lnTo>
                      <a:pt x="229" y="140"/>
                    </a:lnTo>
                    <a:lnTo>
                      <a:pt x="222" y="161"/>
                    </a:lnTo>
                    <a:lnTo>
                      <a:pt x="211" y="181"/>
                    </a:lnTo>
                    <a:lnTo>
                      <a:pt x="197" y="198"/>
                    </a:lnTo>
                    <a:lnTo>
                      <a:pt x="180" y="212"/>
                    </a:lnTo>
                    <a:lnTo>
                      <a:pt x="161" y="223"/>
                    </a:lnTo>
                    <a:lnTo>
                      <a:pt x="139" y="230"/>
                    </a:lnTo>
                    <a:lnTo>
                      <a:pt x="115" y="232"/>
                    </a:lnTo>
                    <a:lnTo>
                      <a:pt x="92" y="230"/>
                    </a:lnTo>
                    <a:lnTo>
                      <a:pt x="70" y="223"/>
                    </a:lnTo>
                    <a:lnTo>
                      <a:pt x="51" y="212"/>
                    </a:lnTo>
                    <a:lnTo>
                      <a:pt x="34" y="198"/>
                    </a:lnTo>
                    <a:lnTo>
                      <a:pt x="20" y="181"/>
                    </a:lnTo>
                    <a:lnTo>
                      <a:pt x="9" y="161"/>
                    </a:lnTo>
                    <a:lnTo>
                      <a:pt x="2" y="140"/>
                    </a:lnTo>
                    <a:lnTo>
                      <a:pt x="0" y="114"/>
                    </a:lnTo>
                    <a:lnTo>
                      <a:pt x="5" y="113"/>
                    </a:lnTo>
                    <a:lnTo>
                      <a:pt x="7" y="139"/>
                    </a:lnTo>
                    <a:lnTo>
                      <a:pt x="7" y="138"/>
                    </a:lnTo>
                    <a:lnTo>
                      <a:pt x="14" y="160"/>
                    </a:lnTo>
                    <a:lnTo>
                      <a:pt x="14" y="159"/>
                    </a:lnTo>
                    <a:lnTo>
                      <a:pt x="24" y="178"/>
                    </a:lnTo>
                    <a:lnTo>
                      <a:pt x="24" y="178"/>
                    </a:lnTo>
                    <a:lnTo>
                      <a:pt x="38" y="194"/>
                    </a:lnTo>
                    <a:lnTo>
                      <a:pt x="37" y="194"/>
                    </a:lnTo>
                    <a:lnTo>
                      <a:pt x="54" y="208"/>
                    </a:lnTo>
                    <a:lnTo>
                      <a:pt x="53" y="208"/>
                    </a:lnTo>
                    <a:lnTo>
                      <a:pt x="72" y="218"/>
                    </a:lnTo>
                    <a:lnTo>
                      <a:pt x="72" y="218"/>
                    </a:lnTo>
                    <a:lnTo>
                      <a:pt x="93" y="225"/>
                    </a:lnTo>
                    <a:lnTo>
                      <a:pt x="93" y="225"/>
                    </a:lnTo>
                    <a:lnTo>
                      <a:pt x="116" y="227"/>
                    </a:lnTo>
                    <a:lnTo>
                      <a:pt x="115" y="227"/>
                    </a:lnTo>
                    <a:lnTo>
                      <a:pt x="138" y="225"/>
                    </a:lnTo>
                    <a:lnTo>
                      <a:pt x="137" y="225"/>
                    </a:lnTo>
                    <a:lnTo>
                      <a:pt x="159" y="218"/>
                    </a:lnTo>
                    <a:lnTo>
                      <a:pt x="158" y="218"/>
                    </a:lnTo>
                    <a:lnTo>
                      <a:pt x="177" y="208"/>
                    </a:lnTo>
                    <a:lnTo>
                      <a:pt x="177" y="208"/>
                    </a:lnTo>
                    <a:lnTo>
                      <a:pt x="193" y="194"/>
                    </a:lnTo>
                    <a:lnTo>
                      <a:pt x="193" y="194"/>
                    </a:lnTo>
                    <a:lnTo>
                      <a:pt x="207" y="178"/>
                    </a:lnTo>
                    <a:lnTo>
                      <a:pt x="207" y="178"/>
                    </a:lnTo>
                    <a:lnTo>
                      <a:pt x="217" y="159"/>
                    </a:lnTo>
                    <a:lnTo>
                      <a:pt x="217" y="160"/>
                    </a:lnTo>
                    <a:lnTo>
                      <a:pt x="224" y="138"/>
                    </a:lnTo>
                    <a:lnTo>
                      <a:pt x="224" y="139"/>
                    </a:lnTo>
                    <a:lnTo>
                      <a:pt x="226" y="116"/>
                    </a:lnTo>
                    <a:lnTo>
                      <a:pt x="226" y="116"/>
                    </a:lnTo>
                    <a:lnTo>
                      <a:pt x="224" y="94"/>
                    </a:lnTo>
                    <a:lnTo>
                      <a:pt x="224" y="94"/>
                    </a:lnTo>
                    <a:lnTo>
                      <a:pt x="217" y="73"/>
                    </a:lnTo>
                    <a:lnTo>
                      <a:pt x="217" y="73"/>
                    </a:lnTo>
                    <a:lnTo>
                      <a:pt x="207" y="54"/>
                    </a:lnTo>
                    <a:lnTo>
                      <a:pt x="207" y="55"/>
                    </a:lnTo>
                    <a:lnTo>
                      <a:pt x="193" y="38"/>
                    </a:lnTo>
                    <a:lnTo>
                      <a:pt x="193" y="38"/>
                    </a:lnTo>
                    <a:lnTo>
                      <a:pt x="177" y="25"/>
                    </a:lnTo>
                    <a:lnTo>
                      <a:pt x="177" y="25"/>
                    </a:lnTo>
                    <a:lnTo>
                      <a:pt x="158" y="15"/>
                    </a:lnTo>
                    <a:lnTo>
                      <a:pt x="159" y="15"/>
                    </a:lnTo>
                    <a:lnTo>
                      <a:pt x="137" y="8"/>
                    </a:lnTo>
                    <a:lnTo>
                      <a:pt x="138" y="8"/>
                    </a:lnTo>
                    <a:lnTo>
                      <a:pt x="115" y="6"/>
                    </a:lnTo>
                    <a:lnTo>
                      <a:pt x="116" y="6"/>
                    </a:lnTo>
                    <a:lnTo>
                      <a:pt x="93" y="8"/>
                    </a:lnTo>
                    <a:lnTo>
                      <a:pt x="93" y="8"/>
                    </a:lnTo>
                    <a:lnTo>
                      <a:pt x="72" y="15"/>
                    </a:lnTo>
                    <a:lnTo>
                      <a:pt x="72" y="15"/>
                    </a:lnTo>
                    <a:lnTo>
                      <a:pt x="53" y="25"/>
                    </a:lnTo>
                    <a:lnTo>
                      <a:pt x="54" y="25"/>
                    </a:lnTo>
                    <a:lnTo>
                      <a:pt x="37" y="38"/>
                    </a:lnTo>
                    <a:lnTo>
                      <a:pt x="38" y="38"/>
                    </a:lnTo>
                    <a:lnTo>
                      <a:pt x="24" y="55"/>
                    </a:lnTo>
                    <a:lnTo>
                      <a:pt x="24" y="54"/>
                    </a:lnTo>
                    <a:lnTo>
                      <a:pt x="14" y="73"/>
                    </a:lnTo>
                    <a:lnTo>
                      <a:pt x="14" y="73"/>
                    </a:lnTo>
                    <a:lnTo>
                      <a:pt x="7" y="94"/>
                    </a:lnTo>
                    <a:lnTo>
                      <a:pt x="7" y="94"/>
                    </a:lnTo>
                    <a:lnTo>
                      <a:pt x="5" y="119"/>
                    </a:lnTo>
                    <a:lnTo>
                      <a:pt x="0" y="11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1" name="Rectangle 165"/>
              <p:cNvSpPr>
                <a:spLocks noChangeArrowheads="1"/>
              </p:cNvSpPr>
              <p:nvPr/>
            </p:nvSpPr>
            <p:spPr bwMode="auto">
              <a:xfrm>
                <a:off x="3484" y="2414"/>
                <a:ext cx="236" cy="238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2" name="Freeform 166"/>
              <p:cNvSpPr>
                <a:spLocks/>
              </p:cNvSpPr>
              <p:nvPr/>
            </p:nvSpPr>
            <p:spPr bwMode="auto">
              <a:xfrm>
                <a:off x="3488" y="2405"/>
                <a:ext cx="226" cy="227"/>
              </a:xfrm>
              <a:custGeom>
                <a:avLst/>
                <a:gdLst>
                  <a:gd name="T0" fmla="*/ 0 w 701"/>
                  <a:gd name="T1" fmla="*/ 350 h 701"/>
                  <a:gd name="T2" fmla="*/ 350 w 701"/>
                  <a:gd name="T3" fmla="*/ 0 h 701"/>
                  <a:gd name="T4" fmla="*/ 701 w 701"/>
                  <a:gd name="T5" fmla="*/ 350 h 701"/>
                  <a:gd name="T6" fmla="*/ 701 w 701"/>
                  <a:gd name="T7" fmla="*/ 350 h 701"/>
                  <a:gd name="T8" fmla="*/ 350 w 701"/>
                  <a:gd name="T9" fmla="*/ 701 h 701"/>
                  <a:gd name="T10" fmla="*/ 0 w 701"/>
                  <a:gd name="T11" fmla="*/ 350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1" h="701">
                    <a:moveTo>
                      <a:pt x="0" y="350"/>
                    </a:moveTo>
                    <a:cubicBezTo>
                      <a:pt x="0" y="157"/>
                      <a:pt x="157" y="0"/>
                      <a:pt x="350" y="0"/>
                    </a:cubicBezTo>
                    <a:cubicBezTo>
                      <a:pt x="544" y="0"/>
                      <a:pt x="701" y="157"/>
                      <a:pt x="701" y="350"/>
                    </a:cubicBezTo>
                    <a:cubicBezTo>
                      <a:pt x="701" y="350"/>
                      <a:pt x="701" y="350"/>
                      <a:pt x="701" y="350"/>
                    </a:cubicBezTo>
                    <a:cubicBezTo>
                      <a:pt x="701" y="544"/>
                      <a:pt x="544" y="701"/>
                      <a:pt x="350" y="701"/>
                    </a:cubicBezTo>
                    <a:cubicBezTo>
                      <a:pt x="157" y="701"/>
                      <a:pt x="0" y="544"/>
                      <a:pt x="0" y="350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3" name="Freeform 167"/>
              <p:cNvSpPr>
                <a:spLocks/>
              </p:cNvSpPr>
              <p:nvPr/>
            </p:nvSpPr>
            <p:spPr bwMode="auto">
              <a:xfrm>
                <a:off x="3488" y="2405"/>
                <a:ext cx="226" cy="227"/>
              </a:xfrm>
              <a:custGeom>
                <a:avLst/>
                <a:gdLst>
                  <a:gd name="T0" fmla="*/ 0 w 226"/>
                  <a:gd name="T1" fmla="*/ 113 h 227"/>
                  <a:gd name="T2" fmla="*/ 113 w 226"/>
                  <a:gd name="T3" fmla="*/ 0 h 227"/>
                  <a:gd name="T4" fmla="*/ 226 w 226"/>
                  <a:gd name="T5" fmla="*/ 113 h 227"/>
                  <a:gd name="T6" fmla="*/ 226 w 226"/>
                  <a:gd name="T7" fmla="*/ 113 h 227"/>
                  <a:gd name="T8" fmla="*/ 113 w 226"/>
                  <a:gd name="T9" fmla="*/ 227 h 227"/>
                  <a:gd name="T10" fmla="*/ 0 w 226"/>
                  <a:gd name="T11" fmla="*/ 113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6" h="227">
                    <a:moveTo>
                      <a:pt x="0" y="113"/>
                    </a:moveTo>
                    <a:cubicBezTo>
                      <a:pt x="0" y="51"/>
                      <a:pt x="51" y="0"/>
                      <a:pt x="113" y="0"/>
                    </a:cubicBezTo>
                    <a:cubicBezTo>
                      <a:pt x="175" y="0"/>
                      <a:pt x="226" y="51"/>
                      <a:pt x="226" y="113"/>
                    </a:cubicBezTo>
                    <a:cubicBezTo>
                      <a:pt x="226" y="113"/>
                      <a:pt x="226" y="113"/>
                      <a:pt x="226" y="113"/>
                    </a:cubicBezTo>
                    <a:cubicBezTo>
                      <a:pt x="226" y="176"/>
                      <a:pt x="175" y="227"/>
                      <a:pt x="113" y="227"/>
                    </a:cubicBezTo>
                    <a:cubicBezTo>
                      <a:pt x="51" y="227"/>
                      <a:pt x="0" y="176"/>
                      <a:pt x="0" y="113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4" name="Rectangle 168"/>
              <p:cNvSpPr>
                <a:spLocks noChangeArrowheads="1"/>
              </p:cNvSpPr>
              <p:nvPr/>
            </p:nvSpPr>
            <p:spPr bwMode="auto">
              <a:xfrm>
                <a:off x="3587" y="2476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a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5" name="Rectangle 169"/>
              <p:cNvSpPr>
                <a:spLocks noChangeArrowheads="1"/>
              </p:cNvSpPr>
              <p:nvPr/>
            </p:nvSpPr>
            <p:spPr bwMode="auto">
              <a:xfrm>
                <a:off x="3968" y="2642"/>
                <a:ext cx="175" cy="175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" name="Freeform 170"/>
              <p:cNvSpPr>
                <a:spLocks/>
              </p:cNvSpPr>
              <p:nvPr/>
            </p:nvSpPr>
            <p:spPr bwMode="auto">
              <a:xfrm>
                <a:off x="3970" y="2645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7" y="0"/>
                      <a:pt x="263" y="0"/>
                    </a:cubicBezTo>
                    <a:cubicBezTo>
                      <a:pt x="408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7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" name="Rectangle 171"/>
              <p:cNvSpPr>
                <a:spLocks noChangeArrowheads="1"/>
              </p:cNvSpPr>
              <p:nvPr/>
            </p:nvSpPr>
            <p:spPr bwMode="auto">
              <a:xfrm>
                <a:off x="3968" y="2642"/>
                <a:ext cx="175" cy="175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" name="Rectangle 172"/>
              <p:cNvSpPr>
                <a:spLocks noChangeArrowheads="1"/>
              </p:cNvSpPr>
              <p:nvPr/>
            </p:nvSpPr>
            <p:spPr bwMode="auto">
              <a:xfrm>
                <a:off x="3968" y="2642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" name="Freeform 173"/>
              <p:cNvSpPr>
                <a:spLocks/>
              </p:cNvSpPr>
              <p:nvPr/>
            </p:nvSpPr>
            <p:spPr bwMode="auto">
              <a:xfrm>
                <a:off x="3968" y="2643"/>
                <a:ext cx="174" cy="175"/>
              </a:xfrm>
              <a:custGeom>
                <a:avLst/>
                <a:gdLst>
                  <a:gd name="T0" fmla="*/ 2 w 174"/>
                  <a:gd name="T1" fmla="*/ 70 h 175"/>
                  <a:gd name="T2" fmla="*/ 15 w 174"/>
                  <a:gd name="T3" fmla="*/ 38 h 175"/>
                  <a:gd name="T4" fmla="*/ 38 w 174"/>
                  <a:gd name="T5" fmla="*/ 15 h 175"/>
                  <a:gd name="T6" fmla="*/ 69 w 174"/>
                  <a:gd name="T7" fmla="*/ 2 h 175"/>
                  <a:gd name="T8" fmla="*/ 105 w 174"/>
                  <a:gd name="T9" fmla="*/ 2 h 175"/>
                  <a:gd name="T10" fmla="*/ 136 w 174"/>
                  <a:gd name="T11" fmla="*/ 15 h 175"/>
                  <a:gd name="T12" fmla="*/ 159 w 174"/>
                  <a:gd name="T13" fmla="*/ 38 h 175"/>
                  <a:gd name="T14" fmla="*/ 172 w 174"/>
                  <a:gd name="T15" fmla="*/ 70 h 175"/>
                  <a:gd name="T16" fmla="*/ 172 w 174"/>
                  <a:gd name="T17" fmla="*/ 105 h 175"/>
                  <a:gd name="T18" fmla="*/ 159 w 174"/>
                  <a:gd name="T19" fmla="*/ 136 h 175"/>
                  <a:gd name="T20" fmla="*/ 136 w 174"/>
                  <a:gd name="T21" fmla="*/ 160 h 175"/>
                  <a:gd name="T22" fmla="*/ 105 w 174"/>
                  <a:gd name="T23" fmla="*/ 173 h 175"/>
                  <a:gd name="T24" fmla="*/ 69 w 174"/>
                  <a:gd name="T25" fmla="*/ 173 h 175"/>
                  <a:gd name="T26" fmla="*/ 38 w 174"/>
                  <a:gd name="T27" fmla="*/ 160 h 175"/>
                  <a:gd name="T28" fmla="*/ 15 w 174"/>
                  <a:gd name="T29" fmla="*/ 136 h 175"/>
                  <a:gd name="T30" fmla="*/ 2 w 174"/>
                  <a:gd name="T31" fmla="*/ 105 h 175"/>
                  <a:gd name="T32" fmla="*/ 5 w 174"/>
                  <a:gd name="T33" fmla="*/ 85 h 175"/>
                  <a:gd name="T34" fmla="*/ 6 w 174"/>
                  <a:gd name="T35" fmla="*/ 104 h 175"/>
                  <a:gd name="T36" fmla="*/ 11 w 174"/>
                  <a:gd name="T37" fmla="*/ 119 h 175"/>
                  <a:gd name="T38" fmla="*/ 19 w 174"/>
                  <a:gd name="T39" fmla="*/ 133 h 175"/>
                  <a:gd name="T40" fmla="*/ 29 w 174"/>
                  <a:gd name="T41" fmla="*/ 145 h 175"/>
                  <a:gd name="T42" fmla="*/ 41 w 174"/>
                  <a:gd name="T43" fmla="*/ 155 h 175"/>
                  <a:gd name="T44" fmla="*/ 55 w 174"/>
                  <a:gd name="T45" fmla="*/ 163 h 175"/>
                  <a:gd name="T46" fmla="*/ 70 w 174"/>
                  <a:gd name="T47" fmla="*/ 168 h 175"/>
                  <a:gd name="T48" fmla="*/ 87 w 174"/>
                  <a:gd name="T49" fmla="*/ 170 h 175"/>
                  <a:gd name="T50" fmla="*/ 103 w 174"/>
                  <a:gd name="T51" fmla="*/ 168 h 175"/>
                  <a:gd name="T52" fmla="*/ 119 w 174"/>
                  <a:gd name="T53" fmla="*/ 163 h 175"/>
                  <a:gd name="T54" fmla="*/ 133 w 174"/>
                  <a:gd name="T55" fmla="*/ 156 h 175"/>
                  <a:gd name="T56" fmla="*/ 145 w 174"/>
                  <a:gd name="T57" fmla="*/ 146 h 175"/>
                  <a:gd name="T58" fmla="*/ 155 w 174"/>
                  <a:gd name="T59" fmla="*/ 134 h 175"/>
                  <a:gd name="T60" fmla="*/ 162 w 174"/>
                  <a:gd name="T61" fmla="*/ 120 h 175"/>
                  <a:gd name="T62" fmla="*/ 168 w 174"/>
                  <a:gd name="T63" fmla="*/ 104 h 175"/>
                  <a:gd name="T64" fmla="*/ 169 w 174"/>
                  <a:gd name="T65" fmla="*/ 88 h 175"/>
                  <a:gd name="T66" fmla="*/ 168 w 174"/>
                  <a:gd name="T67" fmla="*/ 71 h 175"/>
                  <a:gd name="T68" fmla="*/ 162 w 174"/>
                  <a:gd name="T69" fmla="*/ 56 h 175"/>
                  <a:gd name="T70" fmla="*/ 155 w 174"/>
                  <a:gd name="T71" fmla="*/ 42 h 175"/>
                  <a:gd name="T72" fmla="*/ 145 w 174"/>
                  <a:gd name="T73" fmla="*/ 29 h 175"/>
                  <a:gd name="T74" fmla="*/ 133 w 174"/>
                  <a:gd name="T75" fmla="*/ 19 h 175"/>
                  <a:gd name="T76" fmla="*/ 119 w 174"/>
                  <a:gd name="T77" fmla="*/ 12 h 175"/>
                  <a:gd name="T78" fmla="*/ 104 w 174"/>
                  <a:gd name="T79" fmla="*/ 7 h 175"/>
                  <a:gd name="T80" fmla="*/ 87 w 174"/>
                  <a:gd name="T81" fmla="*/ 5 h 175"/>
                  <a:gd name="T82" fmla="*/ 71 w 174"/>
                  <a:gd name="T83" fmla="*/ 7 h 175"/>
                  <a:gd name="T84" fmla="*/ 55 w 174"/>
                  <a:gd name="T85" fmla="*/ 11 h 175"/>
                  <a:gd name="T86" fmla="*/ 41 w 174"/>
                  <a:gd name="T87" fmla="*/ 19 h 175"/>
                  <a:gd name="T88" fmla="*/ 29 w 174"/>
                  <a:gd name="T89" fmla="*/ 29 h 175"/>
                  <a:gd name="T90" fmla="*/ 19 w 174"/>
                  <a:gd name="T91" fmla="*/ 41 h 175"/>
                  <a:gd name="T92" fmla="*/ 11 w 174"/>
                  <a:gd name="T93" fmla="*/ 55 h 175"/>
                  <a:gd name="T94" fmla="*/ 6 w 174"/>
                  <a:gd name="T95" fmla="*/ 70 h 175"/>
                  <a:gd name="T96" fmla="*/ 0 w 174"/>
                  <a:gd name="T97" fmla="*/ 9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4" h="175">
                    <a:moveTo>
                      <a:pt x="0" y="90"/>
                    </a:moveTo>
                    <a:lnTo>
                      <a:pt x="2" y="70"/>
                    </a:lnTo>
                    <a:lnTo>
                      <a:pt x="7" y="53"/>
                    </a:lnTo>
                    <a:lnTo>
                      <a:pt x="15" y="38"/>
                    </a:lnTo>
                    <a:lnTo>
                      <a:pt x="25" y="26"/>
                    </a:lnTo>
                    <a:lnTo>
                      <a:pt x="38" y="15"/>
                    </a:lnTo>
                    <a:lnTo>
                      <a:pt x="53" y="7"/>
                    </a:lnTo>
                    <a:lnTo>
                      <a:pt x="69" y="2"/>
                    </a:lnTo>
                    <a:lnTo>
                      <a:pt x="87" y="0"/>
                    </a:lnTo>
                    <a:lnTo>
                      <a:pt x="105" y="2"/>
                    </a:lnTo>
                    <a:lnTo>
                      <a:pt x="121" y="7"/>
                    </a:lnTo>
                    <a:lnTo>
                      <a:pt x="136" y="15"/>
                    </a:lnTo>
                    <a:lnTo>
                      <a:pt x="149" y="26"/>
                    </a:lnTo>
                    <a:lnTo>
                      <a:pt x="159" y="38"/>
                    </a:lnTo>
                    <a:lnTo>
                      <a:pt x="167" y="53"/>
                    </a:lnTo>
                    <a:lnTo>
                      <a:pt x="172" y="70"/>
                    </a:lnTo>
                    <a:lnTo>
                      <a:pt x="174" y="87"/>
                    </a:lnTo>
                    <a:lnTo>
                      <a:pt x="172" y="105"/>
                    </a:lnTo>
                    <a:lnTo>
                      <a:pt x="167" y="121"/>
                    </a:lnTo>
                    <a:lnTo>
                      <a:pt x="159" y="136"/>
                    </a:lnTo>
                    <a:lnTo>
                      <a:pt x="149" y="149"/>
                    </a:lnTo>
                    <a:lnTo>
                      <a:pt x="136" y="160"/>
                    </a:lnTo>
                    <a:lnTo>
                      <a:pt x="121" y="168"/>
                    </a:lnTo>
                    <a:lnTo>
                      <a:pt x="105" y="173"/>
                    </a:lnTo>
                    <a:lnTo>
                      <a:pt x="87" y="175"/>
                    </a:lnTo>
                    <a:lnTo>
                      <a:pt x="69" y="173"/>
                    </a:lnTo>
                    <a:lnTo>
                      <a:pt x="53" y="168"/>
                    </a:lnTo>
                    <a:lnTo>
                      <a:pt x="38" y="160"/>
                    </a:lnTo>
                    <a:lnTo>
                      <a:pt x="25" y="149"/>
                    </a:lnTo>
                    <a:lnTo>
                      <a:pt x="15" y="136"/>
                    </a:lnTo>
                    <a:lnTo>
                      <a:pt x="7" y="121"/>
                    </a:lnTo>
                    <a:lnTo>
                      <a:pt x="2" y="105"/>
                    </a:lnTo>
                    <a:lnTo>
                      <a:pt x="0" y="85"/>
                    </a:lnTo>
                    <a:lnTo>
                      <a:pt x="5" y="85"/>
                    </a:lnTo>
                    <a:lnTo>
                      <a:pt x="6" y="104"/>
                    </a:lnTo>
                    <a:lnTo>
                      <a:pt x="6" y="104"/>
                    </a:lnTo>
                    <a:lnTo>
                      <a:pt x="11" y="120"/>
                    </a:lnTo>
                    <a:lnTo>
                      <a:pt x="11" y="119"/>
                    </a:lnTo>
                    <a:lnTo>
                      <a:pt x="19" y="134"/>
                    </a:lnTo>
                    <a:lnTo>
                      <a:pt x="19" y="133"/>
                    </a:lnTo>
                    <a:lnTo>
                      <a:pt x="29" y="146"/>
                    </a:lnTo>
                    <a:lnTo>
                      <a:pt x="29" y="145"/>
                    </a:lnTo>
                    <a:lnTo>
                      <a:pt x="41" y="156"/>
                    </a:lnTo>
                    <a:lnTo>
                      <a:pt x="41" y="155"/>
                    </a:lnTo>
                    <a:lnTo>
                      <a:pt x="55" y="163"/>
                    </a:lnTo>
                    <a:lnTo>
                      <a:pt x="55" y="163"/>
                    </a:lnTo>
                    <a:lnTo>
                      <a:pt x="71" y="168"/>
                    </a:lnTo>
                    <a:lnTo>
                      <a:pt x="70" y="168"/>
                    </a:lnTo>
                    <a:lnTo>
                      <a:pt x="87" y="170"/>
                    </a:lnTo>
                    <a:lnTo>
                      <a:pt x="87" y="170"/>
                    </a:lnTo>
                    <a:lnTo>
                      <a:pt x="104" y="168"/>
                    </a:lnTo>
                    <a:lnTo>
                      <a:pt x="103" y="168"/>
                    </a:lnTo>
                    <a:lnTo>
                      <a:pt x="119" y="163"/>
                    </a:lnTo>
                    <a:lnTo>
                      <a:pt x="119" y="163"/>
                    </a:lnTo>
                    <a:lnTo>
                      <a:pt x="133" y="155"/>
                    </a:lnTo>
                    <a:lnTo>
                      <a:pt x="133" y="156"/>
                    </a:lnTo>
                    <a:lnTo>
                      <a:pt x="145" y="145"/>
                    </a:lnTo>
                    <a:lnTo>
                      <a:pt x="145" y="146"/>
                    </a:lnTo>
                    <a:lnTo>
                      <a:pt x="155" y="133"/>
                    </a:lnTo>
                    <a:lnTo>
                      <a:pt x="155" y="134"/>
                    </a:lnTo>
                    <a:lnTo>
                      <a:pt x="162" y="119"/>
                    </a:lnTo>
                    <a:lnTo>
                      <a:pt x="162" y="120"/>
                    </a:lnTo>
                    <a:lnTo>
                      <a:pt x="168" y="104"/>
                    </a:lnTo>
                    <a:lnTo>
                      <a:pt x="168" y="104"/>
                    </a:lnTo>
                    <a:lnTo>
                      <a:pt x="169" y="87"/>
                    </a:lnTo>
                    <a:lnTo>
                      <a:pt x="169" y="88"/>
                    </a:lnTo>
                    <a:lnTo>
                      <a:pt x="168" y="70"/>
                    </a:lnTo>
                    <a:lnTo>
                      <a:pt x="168" y="71"/>
                    </a:lnTo>
                    <a:lnTo>
                      <a:pt x="162" y="55"/>
                    </a:lnTo>
                    <a:lnTo>
                      <a:pt x="162" y="56"/>
                    </a:lnTo>
                    <a:lnTo>
                      <a:pt x="155" y="41"/>
                    </a:lnTo>
                    <a:lnTo>
                      <a:pt x="155" y="42"/>
                    </a:lnTo>
                    <a:lnTo>
                      <a:pt x="145" y="29"/>
                    </a:lnTo>
                    <a:lnTo>
                      <a:pt x="145" y="29"/>
                    </a:lnTo>
                    <a:lnTo>
                      <a:pt x="133" y="19"/>
                    </a:lnTo>
                    <a:lnTo>
                      <a:pt x="133" y="19"/>
                    </a:lnTo>
                    <a:lnTo>
                      <a:pt x="119" y="12"/>
                    </a:lnTo>
                    <a:lnTo>
                      <a:pt x="119" y="12"/>
                    </a:lnTo>
                    <a:lnTo>
                      <a:pt x="103" y="7"/>
                    </a:lnTo>
                    <a:lnTo>
                      <a:pt x="104" y="7"/>
                    </a:lnTo>
                    <a:lnTo>
                      <a:pt x="87" y="5"/>
                    </a:lnTo>
                    <a:lnTo>
                      <a:pt x="87" y="5"/>
                    </a:lnTo>
                    <a:lnTo>
                      <a:pt x="70" y="7"/>
                    </a:lnTo>
                    <a:lnTo>
                      <a:pt x="71" y="7"/>
                    </a:lnTo>
                    <a:lnTo>
                      <a:pt x="55" y="12"/>
                    </a:lnTo>
                    <a:lnTo>
                      <a:pt x="55" y="11"/>
                    </a:lnTo>
                    <a:lnTo>
                      <a:pt x="41" y="19"/>
                    </a:lnTo>
                    <a:lnTo>
                      <a:pt x="41" y="19"/>
                    </a:lnTo>
                    <a:lnTo>
                      <a:pt x="29" y="29"/>
                    </a:lnTo>
                    <a:lnTo>
                      <a:pt x="29" y="29"/>
                    </a:lnTo>
                    <a:lnTo>
                      <a:pt x="19" y="42"/>
                    </a:lnTo>
                    <a:lnTo>
                      <a:pt x="19" y="41"/>
                    </a:lnTo>
                    <a:lnTo>
                      <a:pt x="11" y="56"/>
                    </a:lnTo>
                    <a:lnTo>
                      <a:pt x="11" y="55"/>
                    </a:lnTo>
                    <a:lnTo>
                      <a:pt x="6" y="71"/>
                    </a:lnTo>
                    <a:lnTo>
                      <a:pt x="6" y="70"/>
                    </a:lnTo>
                    <a:lnTo>
                      <a:pt x="5" y="90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0" name="Rectangle 174"/>
              <p:cNvSpPr>
                <a:spLocks noChangeArrowheads="1"/>
              </p:cNvSpPr>
              <p:nvPr/>
            </p:nvSpPr>
            <p:spPr bwMode="auto">
              <a:xfrm>
                <a:off x="3968" y="2642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1" name="Freeform 175"/>
              <p:cNvSpPr>
                <a:spLocks/>
              </p:cNvSpPr>
              <p:nvPr/>
            </p:nvSpPr>
            <p:spPr bwMode="auto">
              <a:xfrm>
                <a:off x="3968" y="2632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8" y="0"/>
                      <a:pt x="263" y="0"/>
                    </a:cubicBezTo>
                    <a:cubicBezTo>
                      <a:pt x="409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9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2" name="Freeform 176"/>
              <p:cNvSpPr>
                <a:spLocks/>
              </p:cNvSpPr>
              <p:nvPr/>
            </p:nvSpPr>
            <p:spPr bwMode="auto">
              <a:xfrm>
                <a:off x="3968" y="2632"/>
                <a:ext cx="169" cy="170"/>
              </a:xfrm>
              <a:custGeom>
                <a:avLst/>
                <a:gdLst>
                  <a:gd name="T0" fmla="*/ 0 w 169"/>
                  <a:gd name="T1" fmla="*/ 85 h 170"/>
                  <a:gd name="T2" fmla="*/ 84 w 169"/>
                  <a:gd name="T3" fmla="*/ 0 h 170"/>
                  <a:gd name="T4" fmla="*/ 169 w 169"/>
                  <a:gd name="T5" fmla="*/ 85 h 170"/>
                  <a:gd name="T6" fmla="*/ 169 w 169"/>
                  <a:gd name="T7" fmla="*/ 85 h 170"/>
                  <a:gd name="T8" fmla="*/ 84 w 169"/>
                  <a:gd name="T9" fmla="*/ 170 h 170"/>
                  <a:gd name="T10" fmla="*/ 0 w 169"/>
                  <a:gd name="T11" fmla="*/ 85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9" h="170">
                    <a:moveTo>
                      <a:pt x="0" y="85"/>
                    </a:moveTo>
                    <a:cubicBezTo>
                      <a:pt x="0" y="38"/>
                      <a:pt x="38" y="0"/>
                      <a:pt x="84" y="0"/>
                    </a:cubicBezTo>
                    <a:cubicBezTo>
                      <a:pt x="131" y="0"/>
                      <a:pt x="169" y="38"/>
                      <a:pt x="169" y="85"/>
                    </a:cubicBezTo>
                    <a:cubicBezTo>
                      <a:pt x="169" y="85"/>
                      <a:pt x="169" y="85"/>
                      <a:pt x="169" y="85"/>
                    </a:cubicBezTo>
                    <a:cubicBezTo>
                      <a:pt x="169" y="132"/>
                      <a:pt x="131" y="170"/>
                      <a:pt x="84" y="170"/>
                    </a:cubicBezTo>
                    <a:cubicBezTo>
                      <a:pt x="38" y="170"/>
                      <a:pt x="0" y="132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3" name="Rectangle 177"/>
              <p:cNvSpPr>
                <a:spLocks noChangeArrowheads="1"/>
              </p:cNvSpPr>
              <p:nvPr/>
            </p:nvSpPr>
            <p:spPr bwMode="auto">
              <a:xfrm>
                <a:off x="4035" y="2673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d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4" name="Rectangle 178"/>
              <p:cNvSpPr>
                <a:spLocks noChangeArrowheads="1"/>
              </p:cNvSpPr>
              <p:nvPr/>
            </p:nvSpPr>
            <p:spPr bwMode="auto">
              <a:xfrm>
                <a:off x="3854" y="1965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5" name="Freeform 179"/>
              <p:cNvSpPr>
                <a:spLocks/>
              </p:cNvSpPr>
              <p:nvPr/>
            </p:nvSpPr>
            <p:spPr bwMode="auto">
              <a:xfrm>
                <a:off x="3857" y="1966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8" y="0"/>
                      <a:pt x="263" y="0"/>
                    </a:cubicBezTo>
                    <a:cubicBezTo>
                      <a:pt x="408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6" name="Rectangle 180"/>
              <p:cNvSpPr>
                <a:spLocks noChangeArrowheads="1"/>
              </p:cNvSpPr>
              <p:nvPr/>
            </p:nvSpPr>
            <p:spPr bwMode="auto">
              <a:xfrm>
                <a:off x="3854" y="1965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7" name="Rectangle 181"/>
              <p:cNvSpPr>
                <a:spLocks noChangeArrowheads="1"/>
              </p:cNvSpPr>
              <p:nvPr/>
            </p:nvSpPr>
            <p:spPr bwMode="auto">
              <a:xfrm>
                <a:off x="3854" y="1960"/>
                <a:ext cx="181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8" name="Freeform 182"/>
              <p:cNvSpPr>
                <a:spLocks/>
              </p:cNvSpPr>
              <p:nvPr/>
            </p:nvSpPr>
            <p:spPr bwMode="auto">
              <a:xfrm>
                <a:off x="3855" y="1963"/>
                <a:ext cx="174" cy="176"/>
              </a:xfrm>
              <a:custGeom>
                <a:avLst/>
                <a:gdLst>
                  <a:gd name="T0" fmla="*/ 2 w 174"/>
                  <a:gd name="T1" fmla="*/ 70 h 176"/>
                  <a:gd name="T2" fmla="*/ 15 w 174"/>
                  <a:gd name="T3" fmla="*/ 39 h 176"/>
                  <a:gd name="T4" fmla="*/ 38 w 174"/>
                  <a:gd name="T5" fmla="*/ 15 h 176"/>
                  <a:gd name="T6" fmla="*/ 69 w 174"/>
                  <a:gd name="T7" fmla="*/ 2 h 176"/>
                  <a:gd name="T8" fmla="*/ 105 w 174"/>
                  <a:gd name="T9" fmla="*/ 2 h 176"/>
                  <a:gd name="T10" fmla="*/ 136 w 174"/>
                  <a:gd name="T11" fmla="*/ 15 h 176"/>
                  <a:gd name="T12" fmla="*/ 159 w 174"/>
                  <a:gd name="T13" fmla="*/ 39 h 176"/>
                  <a:gd name="T14" fmla="*/ 172 w 174"/>
                  <a:gd name="T15" fmla="*/ 70 h 176"/>
                  <a:gd name="T16" fmla="*/ 172 w 174"/>
                  <a:gd name="T17" fmla="*/ 106 h 176"/>
                  <a:gd name="T18" fmla="*/ 159 w 174"/>
                  <a:gd name="T19" fmla="*/ 137 h 176"/>
                  <a:gd name="T20" fmla="*/ 136 w 174"/>
                  <a:gd name="T21" fmla="*/ 160 h 176"/>
                  <a:gd name="T22" fmla="*/ 105 w 174"/>
                  <a:gd name="T23" fmla="*/ 174 h 176"/>
                  <a:gd name="T24" fmla="*/ 69 w 174"/>
                  <a:gd name="T25" fmla="*/ 174 h 176"/>
                  <a:gd name="T26" fmla="*/ 38 w 174"/>
                  <a:gd name="T27" fmla="*/ 160 h 176"/>
                  <a:gd name="T28" fmla="*/ 15 w 174"/>
                  <a:gd name="T29" fmla="*/ 137 h 176"/>
                  <a:gd name="T30" fmla="*/ 2 w 174"/>
                  <a:gd name="T31" fmla="*/ 106 h 176"/>
                  <a:gd name="T32" fmla="*/ 5 w 174"/>
                  <a:gd name="T33" fmla="*/ 85 h 176"/>
                  <a:gd name="T34" fmla="*/ 6 w 174"/>
                  <a:gd name="T35" fmla="*/ 104 h 176"/>
                  <a:gd name="T36" fmla="*/ 12 w 174"/>
                  <a:gd name="T37" fmla="*/ 120 h 176"/>
                  <a:gd name="T38" fmla="*/ 19 w 174"/>
                  <a:gd name="T39" fmla="*/ 134 h 176"/>
                  <a:gd name="T40" fmla="*/ 29 w 174"/>
                  <a:gd name="T41" fmla="*/ 146 h 176"/>
                  <a:gd name="T42" fmla="*/ 41 w 174"/>
                  <a:gd name="T43" fmla="*/ 156 h 176"/>
                  <a:gd name="T44" fmla="*/ 55 w 174"/>
                  <a:gd name="T45" fmla="*/ 164 h 176"/>
                  <a:gd name="T46" fmla="*/ 70 w 174"/>
                  <a:gd name="T47" fmla="*/ 169 h 176"/>
                  <a:gd name="T48" fmla="*/ 87 w 174"/>
                  <a:gd name="T49" fmla="*/ 170 h 176"/>
                  <a:gd name="T50" fmla="*/ 103 w 174"/>
                  <a:gd name="T51" fmla="*/ 169 h 176"/>
                  <a:gd name="T52" fmla="*/ 119 w 174"/>
                  <a:gd name="T53" fmla="*/ 164 h 176"/>
                  <a:gd name="T54" fmla="*/ 133 w 174"/>
                  <a:gd name="T55" fmla="*/ 156 h 176"/>
                  <a:gd name="T56" fmla="*/ 145 w 174"/>
                  <a:gd name="T57" fmla="*/ 146 h 176"/>
                  <a:gd name="T58" fmla="*/ 155 w 174"/>
                  <a:gd name="T59" fmla="*/ 134 h 176"/>
                  <a:gd name="T60" fmla="*/ 162 w 174"/>
                  <a:gd name="T61" fmla="*/ 120 h 176"/>
                  <a:gd name="T62" fmla="*/ 168 w 174"/>
                  <a:gd name="T63" fmla="*/ 105 h 176"/>
                  <a:gd name="T64" fmla="*/ 169 w 174"/>
                  <a:gd name="T65" fmla="*/ 88 h 176"/>
                  <a:gd name="T66" fmla="*/ 168 w 174"/>
                  <a:gd name="T67" fmla="*/ 72 h 176"/>
                  <a:gd name="T68" fmla="*/ 162 w 174"/>
                  <a:gd name="T69" fmla="*/ 56 h 176"/>
                  <a:gd name="T70" fmla="*/ 155 w 174"/>
                  <a:gd name="T71" fmla="*/ 42 h 176"/>
                  <a:gd name="T72" fmla="*/ 145 w 174"/>
                  <a:gd name="T73" fmla="*/ 30 h 176"/>
                  <a:gd name="T74" fmla="*/ 133 w 174"/>
                  <a:gd name="T75" fmla="*/ 20 h 176"/>
                  <a:gd name="T76" fmla="*/ 119 w 174"/>
                  <a:gd name="T77" fmla="*/ 12 h 176"/>
                  <a:gd name="T78" fmla="*/ 104 w 174"/>
                  <a:gd name="T79" fmla="*/ 7 h 176"/>
                  <a:gd name="T80" fmla="*/ 87 w 174"/>
                  <a:gd name="T81" fmla="*/ 5 h 176"/>
                  <a:gd name="T82" fmla="*/ 71 w 174"/>
                  <a:gd name="T83" fmla="*/ 7 h 176"/>
                  <a:gd name="T84" fmla="*/ 55 w 174"/>
                  <a:gd name="T85" fmla="*/ 12 h 176"/>
                  <a:gd name="T86" fmla="*/ 41 w 174"/>
                  <a:gd name="T87" fmla="*/ 20 h 176"/>
                  <a:gd name="T88" fmla="*/ 29 w 174"/>
                  <a:gd name="T89" fmla="*/ 30 h 176"/>
                  <a:gd name="T90" fmla="*/ 19 w 174"/>
                  <a:gd name="T91" fmla="*/ 42 h 176"/>
                  <a:gd name="T92" fmla="*/ 12 w 174"/>
                  <a:gd name="T93" fmla="*/ 56 h 176"/>
                  <a:gd name="T94" fmla="*/ 6 w 174"/>
                  <a:gd name="T95" fmla="*/ 71 h 176"/>
                  <a:gd name="T96" fmla="*/ 0 w 174"/>
                  <a:gd name="T97" fmla="*/ 9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4" h="176">
                    <a:moveTo>
                      <a:pt x="0" y="90"/>
                    </a:moveTo>
                    <a:lnTo>
                      <a:pt x="2" y="70"/>
                    </a:lnTo>
                    <a:lnTo>
                      <a:pt x="7" y="54"/>
                    </a:lnTo>
                    <a:lnTo>
                      <a:pt x="15" y="39"/>
                    </a:lnTo>
                    <a:lnTo>
                      <a:pt x="25" y="26"/>
                    </a:lnTo>
                    <a:lnTo>
                      <a:pt x="38" y="15"/>
                    </a:lnTo>
                    <a:lnTo>
                      <a:pt x="53" y="7"/>
                    </a:lnTo>
                    <a:lnTo>
                      <a:pt x="69" y="2"/>
                    </a:lnTo>
                    <a:lnTo>
                      <a:pt x="87" y="0"/>
                    </a:lnTo>
                    <a:lnTo>
                      <a:pt x="105" y="2"/>
                    </a:lnTo>
                    <a:lnTo>
                      <a:pt x="121" y="7"/>
                    </a:lnTo>
                    <a:lnTo>
                      <a:pt x="136" y="15"/>
                    </a:lnTo>
                    <a:lnTo>
                      <a:pt x="149" y="26"/>
                    </a:lnTo>
                    <a:lnTo>
                      <a:pt x="159" y="39"/>
                    </a:lnTo>
                    <a:lnTo>
                      <a:pt x="167" y="54"/>
                    </a:lnTo>
                    <a:lnTo>
                      <a:pt x="172" y="70"/>
                    </a:lnTo>
                    <a:lnTo>
                      <a:pt x="174" y="88"/>
                    </a:lnTo>
                    <a:lnTo>
                      <a:pt x="172" y="106"/>
                    </a:lnTo>
                    <a:lnTo>
                      <a:pt x="167" y="122"/>
                    </a:lnTo>
                    <a:lnTo>
                      <a:pt x="159" y="137"/>
                    </a:lnTo>
                    <a:lnTo>
                      <a:pt x="149" y="150"/>
                    </a:lnTo>
                    <a:lnTo>
                      <a:pt x="136" y="160"/>
                    </a:lnTo>
                    <a:lnTo>
                      <a:pt x="121" y="169"/>
                    </a:lnTo>
                    <a:lnTo>
                      <a:pt x="105" y="174"/>
                    </a:lnTo>
                    <a:lnTo>
                      <a:pt x="87" y="176"/>
                    </a:lnTo>
                    <a:lnTo>
                      <a:pt x="69" y="174"/>
                    </a:lnTo>
                    <a:lnTo>
                      <a:pt x="53" y="169"/>
                    </a:lnTo>
                    <a:lnTo>
                      <a:pt x="38" y="160"/>
                    </a:lnTo>
                    <a:lnTo>
                      <a:pt x="25" y="150"/>
                    </a:lnTo>
                    <a:lnTo>
                      <a:pt x="15" y="137"/>
                    </a:lnTo>
                    <a:lnTo>
                      <a:pt x="7" y="122"/>
                    </a:lnTo>
                    <a:lnTo>
                      <a:pt x="2" y="106"/>
                    </a:lnTo>
                    <a:lnTo>
                      <a:pt x="0" y="86"/>
                    </a:lnTo>
                    <a:lnTo>
                      <a:pt x="5" y="85"/>
                    </a:lnTo>
                    <a:lnTo>
                      <a:pt x="6" y="105"/>
                    </a:lnTo>
                    <a:lnTo>
                      <a:pt x="6" y="104"/>
                    </a:lnTo>
                    <a:lnTo>
                      <a:pt x="12" y="120"/>
                    </a:lnTo>
                    <a:lnTo>
                      <a:pt x="12" y="120"/>
                    </a:lnTo>
                    <a:lnTo>
                      <a:pt x="19" y="134"/>
                    </a:lnTo>
                    <a:lnTo>
                      <a:pt x="19" y="134"/>
                    </a:lnTo>
                    <a:lnTo>
                      <a:pt x="29" y="146"/>
                    </a:lnTo>
                    <a:lnTo>
                      <a:pt x="29" y="146"/>
                    </a:lnTo>
                    <a:lnTo>
                      <a:pt x="41" y="156"/>
                    </a:lnTo>
                    <a:lnTo>
                      <a:pt x="41" y="156"/>
                    </a:lnTo>
                    <a:lnTo>
                      <a:pt x="55" y="164"/>
                    </a:lnTo>
                    <a:lnTo>
                      <a:pt x="55" y="164"/>
                    </a:lnTo>
                    <a:lnTo>
                      <a:pt x="71" y="169"/>
                    </a:lnTo>
                    <a:lnTo>
                      <a:pt x="70" y="169"/>
                    </a:lnTo>
                    <a:lnTo>
                      <a:pt x="87" y="170"/>
                    </a:lnTo>
                    <a:lnTo>
                      <a:pt x="87" y="170"/>
                    </a:lnTo>
                    <a:lnTo>
                      <a:pt x="104" y="169"/>
                    </a:lnTo>
                    <a:lnTo>
                      <a:pt x="103" y="169"/>
                    </a:lnTo>
                    <a:lnTo>
                      <a:pt x="119" y="164"/>
                    </a:lnTo>
                    <a:lnTo>
                      <a:pt x="119" y="164"/>
                    </a:lnTo>
                    <a:lnTo>
                      <a:pt x="133" y="156"/>
                    </a:lnTo>
                    <a:lnTo>
                      <a:pt x="133" y="156"/>
                    </a:lnTo>
                    <a:lnTo>
                      <a:pt x="145" y="146"/>
                    </a:lnTo>
                    <a:lnTo>
                      <a:pt x="145" y="146"/>
                    </a:lnTo>
                    <a:lnTo>
                      <a:pt x="155" y="134"/>
                    </a:lnTo>
                    <a:lnTo>
                      <a:pt x="155" y="134"/>
                    </a:lnTo>
                    <a:lnTo>
                      <a:pt x="162" y="120"/>
                    </a:lnTo>
                    <a:lnTo>
                      <a:pt x="162" y="120"/>
                    </a:lnTo>
                    <a:lnTo>
                      <a:pt x="168" y="104"/>
                    </a:lnTo>
                    <a:lnTo>
                      <a:pt x="168" y="105"/>
                    </a:lnTo>
                    <a:lnTo>
                      <a:pt x="169" y="88"/>
                    </a:lnTo>
                    <a:lnTo>
                      <a:pt x="169" y="88"/>
                    </a:lnTo>
                    <a:lnTo>
                      <a:pt x="168" y="71"/>
                    </a:lnTo>
                    <a:lnTo>
                      <a:pt x="168" y="72"/>
                    </a:lnTo>
                    <a:lnTo>
                      <a:pt x="162" y="56"/>
                    </a:lnTo>
                    <a:lnTo>
                      <a:pt x="162" y="56"/>
                    </a:lnTo>
                    <a:lnTo>
                      <a:pt x="155" y="42"/>
                    </a:lnTo>
                    <a:lnTo>
                      <a:pt x="155" y="42"/>
                    </a:lnTo>
                    <a:lnTo>
                      <a:pt x="145" y="30"/>
                    </a:lnTo>
                    <a:lnTo>
                      <a:pt x="145" y="30"/>
                    </a:lnTo>
                    <a:lnTo>
                      <a:pt x="133" y="20"/>
                    </a:lnTo>
                    <a:lnTo>
                      <a:pt x="133" y="20"/>
                    </a:lnTo>
                    <a:lnTo>
                      <a:pt x="119" y="12"/>
                    </a:lnTo>
                    <a:lnTo>
                      <a:pt x="119" y="12"/>
                    </a:lnTo>
                    <a:lnTo>
                      <a:pt x="103" y="7"/>
                    </a:lnTo>
                    <a:lnTo>
                      <a:pt x="104" y="7"/>
                    </a:lnTo>
                    <a:lnTo>
                      <a:pt x="87" y="5"/>
                    </a:lnTo>
                    <a:lnTo>
                      <a:pt x="87" y="5"/>
                    </a:lnTo>
                    <a:lnTo>
                      <a:pt x="70" y="7"/>
                    </a:lnTo>
                    <a:lnTo>
                      <a:pt x="71" y="7"/>
                    </a:lnTo>
                    <a:lnTo>
                      <a:pt x="55" y="12"/>
                    </a:lnTo>
                    <a:lnTo>
                      <a:pt x="55" y="12"/>
                    </a:lnTo>
                    <a:lnTo>
                      <a:pt x="41" y="20"/>
                    </a:lnTo>
                    <a:lnTo>
                      <a:pt x="41" y="20"/>
                    </a:lnTo>
                    <a:lnTo>
                      <a:pt x="29" y="30"/>
                    </a:lnTo>
                    <a:lnTo>
                      <a:pt x="29" y="30"/>
                    </a:lnTo>
                    <a:lnTo>
                      <a:pt x="19" y="42"/>
                    </a:lnTo>
                    <a:lnTo>
                      <a:pt x="19" y="42"/>
                    </a:lnTo>
                    <a:lnTo>
                      <a:pt x="12" y="56"/>
                    </a:lnTo>
                    <a:lnTo>
                      <a:pt x="12" y="56"/>
                    </a:lnTo>
                    <a:lnTo>
                      <a:pt x="6" y="72"/>
                    </a:lnTo>
                    <a:lnTo>
                      <a:pt x="6" y="71"/>
                    </a:lnTo>
                    <a:lnTo>
                      <a:pt x="5" y="91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9" name="Rectangle 183"/>
              <p:cNvSpPr>
                <a:spLocks noChangeArrowheads="1"/>
              </p:cNvSpPr>
              <p:nvPr/>
            </p:nvSpPr>
            <p:spPr bwMode="auto">
              <a:xfrm>
                <a:off x="3854" y="1960"/>
                <a:ext cx="181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0" name="Freeform 184"/>
              <p:cNvSpPr>
                <a:spLocks/>
              </p:cNvSpPr>
              <p:nvPr/>
            </p:nvSpPr>
            <p:spPr bwMode="auto">
              <a:xfrm>
                <a:off x="3855" y="1952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7" y="0"/>
                      <a:pt x="263" y="0"/>
                    </a:cubicBezTo>
                    <a:cubicBezTo>
                      <a:pt x="408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7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1" name="Freeform 185"/>
              <p:cNvSpPr>
                <a:spLocks/>
              </p:cNvSpPr>
              <p:nvPr/>
            </p:nvSpPr>
            <p:spPr bwMode="auto">
              <a:xfrm>
                <a:off x="3855" y="1952"/>
                <a:ext cx="169" cy="170"/>
              </a:xfrm>
              <a:custGeom>
                <a:avLst/>
                <a:gdLst>
                  <a:gd name="T0" fmla="*/ 0 w 169"/>
                  <a:gd name="T1" fmla="*/ 85 h 170"/>
                  <a:gd name="T2" fmla="*/ 85 w 169"/>
                  <a:gd name="T3" fmla="*/ 0 h 170"/>
                  <a:gd name="T4" fmla="*/ 169 w 169"/>
                  <a:gd name="T5" fmla="*/ 85 h 170"/>
                  <a:gd name="T6" fmla="*/ 169 w 169"/>
                  <a:gd name="T7" fmla="*/ 85 h 170"/>
                  <a:gd name="T8" fmla="*/ 85 w 169"/>
                  <a:gd name="T9" fmla="*/ 170 h 170"/>
                  <a:gd name="T10" fmla="*/ 0 w 169"/>
                  <a:gd name="T11" fmla="*/ 85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9" h="170">
                    <a:moveTo>
                      <a:pt x="0" y="85"/>
                    </a:moveTo>
                    <a:cubicBezTo>
                      <a:pt x="0" y="38"/>
                      <a:pt x="38" y="0"/>
                      <a:pt x="85" y="0"/>
                    </a:cubicBezTo>
                    <a:cubicBezTo>
                      <a:pt x="131" y="0"/>
                      <a:pt x="169" y="38"/>
                      <a:pt x="169" y="85"/>
                    </a:cubicBezTo>
                    <a:cubicBezTo>
                      <a:pt x="169" y="85"/>
                      <a:pt x="169" y="85"/>
                      <a:pt x="169" y="85"/>
                    </a:cubicBezTo>
                    <a:cubicBezTo>
                      <a:pt x="169" y="132"/>
                      <a:pt x="131" y="170"/>
                      <a:pt x="85" y="170"/>
                    </a:cubicBezTo>
                    <a:cubicBezTo>
                      <a:pt x="38" y="170"/>
                      <a:pt x="0" y="132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2" name="Rectangle 186"/>
              <p:cNvSpPr>
                <a:spLocks noChangeArrowheads="1"/>
              </p:cNvSpPr>
              <p:nvPr/>
            </p:nvSpPr>
            <p:spPr bwMode="auto">
              <a:xfrm>
                <a:off x="3921" y="1996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g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3" name="Line 187"/>
              <p:cNvSpPr>
                <a:spLocks noChangeShapeType="1"/>
              </p:cNvSpPr>
              <p:nvPr/>
            </p:nvSpPr>
            <p:spPr bwMode="auto">
              <a:xfrm flipH="1" flipV="1">
                <a:off x="3573" y="2320"/>
                <a:ext cx="28" cy="85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4" name="Line 188"/>
              <p:cNvSpPr>
                <a:spLocks noChangeShapeType="1"/>
              </p:cNvSpPr>
              <p:nvPr/>
            </p:nvSpPr>
            <p:spPr bwMode="auto">
              <a:xfrm flipV="1">
                <a:off x="3681" y="2097"/>
                <a:ext cx="199" cy="341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5" name="Line 189"/>
              <p:cNvSpPr>
                <a:spLocks noChangeShapeType="1"/>
              </p:cNvSpPr>
              <p:nvPr/>
            </p:nvSpPr>
            <p:spPr bwMode="auto">
              <a:xfrm>
                <a:off x="3681" y="2598"/>
                <a:ext cx="287" cy="119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6" name="Rectangle 190"/>
              <p:cNvSpPr>
                <a:spLocks noChangeArrowheads="1"/>
              </p:cNvSpPr>
              <p:nvPr/>
            </p:nvSpPr>
            <p:spPr bwMode="auto">
              <a:xfrm>
                <a:off x="5595" y="2135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7" name="Freeform 191"/>
              <p:cNvSpPr>
                <a:spLocks/>
              </p:cNvSpPr>
              <p:nvPr/>
            </p:nvSpPr>
            <p:spPr bwMode="auto">
              <a:xfrm>
                <a:off x="5599" y="2139"/>
                <a:ext cx="169" cy="169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8" y="0"/>
                      <a:pt x="263" y="0"/>
                    </a:cubicBezTo>
                    <a:cubicBezTo>
                      <a:pt x="408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8" name="Rectangle 192"/>
              <p:cNvSpPr>
                <a:spLocks noChangeArrowheads="1"/>
              </p:cNvSpPr>
              <p:nvPr/>
            </p:nvSpPr>
            <p:spPr bwMode="auto">
              <a:xfrm>
                <a:off x="5595" y="2135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9" name="Rectangle 193"/>
              <p:cNvSpPr>
                <a:spLocks noChangeArrowheads="1"/>
              </p:cNvSpPr>
              <p:nvPr/>
            </p:nvSpPr>
            <p:spPr bwMode="auto">
              <a:xfrm>
                <a:off x="5595" y="2135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0" name="Freeform 194"/>
              <p:cNvSpPr>
                <a:spLocks/>
              </p:cNvSpPr>
              <p:nvPr/>
            </p:nvSpPr>
            <p:spPr bwMode="auto">
              <a:xfrm>
                <a:off x="5596" y="2136"/>
                <a:ext cx="175" cy="175"/>
              </a:xfrm>
              <a:custGeom>
                <a:avLst/>
                <a:gdLst>
                  <a:gd name="T0" fmla="*/ 2 w 175"/>
                  <a:gd name="T1" fmla="*/ 70 h 175"/>
                  <a:gd name="T2" fmla="*/ 16 w 175"/>
                  <a:gd name="T3" fmla="*/ 39 h 175"/>
                  <a:gd name="T4" fmla="*/ 39 w 175"/>
                  <a:gd name="T5" fmla="*/ 15 h 175"/>
                  <a:gd name="T6" fmla="*/ 70 w 175"/>
                  <a:gd name="T7" fmla="*/ 2 h 175"/>
                  <a:gd name="T8" fmla="*/ 105 w 175"/>
                  <a:gd name="T9" fmla="*/ 2 h 175"/>
                  <a:gd name="T10" fmla="*/ 137 w 175"/>
                  <a:gd name="T11" fmla="*/ 15 h 175"/>
                  <a:gd name="T12" fmla="*/ 160 w 175"/>
                  <a:gd name="T13" fmla="*/ 39 h 175"/>
                  <a:gd name="T14" fmla="*/ 173 w 175"/>
                  <a:gd name="T15" fmla="*/ 70 h 175"/>
                  <a:gd name="T16" fmla="*/ 173 w 175"/>
                  <a:gd name="T17" fmla="*/ 105 h 175"/>
                  <a:gd name="T18" fmla="*/ 160 w 175"/>
                  <a:gd name="T19" fmla="*/ 137 h 175"/>
                  <a:gd name="T20" fmla="*/ 137 w 175"/>
                  <a:gd name="T21" fmla="*/ 160 h 175"/>
                  <a:gd name="T22" fmla="*/ 105 w 175"/>
                  <a:gd name="T23" fmla="*/ 173 h 175"/>
                  <a:gd name="T24" fmla="*/ 70 w 175"/>
                  <a:gd name="T25" fmla="*/ 173 h 175"/>
                  <a:gd name="T26" fmla="*/ 39 w 175"/>
                  <a:gd name="T27" fmla="*/ 160 h 175"/>
                  <a:gd name="T28" fmla="*/ 16 w 175"/>
                  <a:gd name="T29" fmla="*/ 137 h 175"/>
                  <a:gd name="T30" fmla="*/ 2 w 175"/>
                  <a:gd name="T31" fmla="*/ 105 h 175"/>
                  <a:gd name="T32" fmla="*/ 6 w 175"/>
                  <a:gd name="T33" fmla="*/ 85 h 175"/>
                  <a:gd name="T34" fmla="*/ 7 w 175"/>
                  <a:gd name="T35" fmla="*/ 104 h 175"/>
                  <a:gd name="T36" fmla="*/ 12 w 175"/>
                  <a:gd name="T37" fmla="*/ 120 h 175"/>
                  <a:gd name="T38" fmla="*/ 20 w 175"/>
                  <a:gd name="T39" fmla="*/ 133 h 175"/>
                  <a:gd name="T40" fmla="*/ 30 w 175"/>
                  <a:gd name="T41" fmla="*/ 146 h 175"/>
                  <a:gd name="T42" fmla="*/ 42 w 175"/>
                  <a:gd name="T43" fmla="*/ 156 h 175"/>
                  <a:gd name="T44" fmla="*/ 56 w 175"/>
                  <a:gd name="T45" fmla="*/ 163 h 175"/>
                  <a:gd name="T46" fmla="*/ 71 w 175"/>
                  <a:gd name="T47" fmla="*/ 169 h 175"/>
                  <a:gd name="T48" fmla="*/ 88 w 175"/>
                  <a:gd name="T49" fmla="*/ 170 h 175"/>
                  <a:gd name="T50" fmla="*/ 104 w 175"/>
                  <a:gd name="T51" fmla="*/ 169 h 175"/>
                  <a:gd name="T52" fmla="*/ 119 w 175"/>
                  <a:gd name="T53" fmla="*/ 163 h 175"/>
                  <a:gd name="T54" fmla="*/ 133 w 175"/>
                  <a:gd name="T55" fmla="*/ 156 h 175"/>
                  <a:gd name="T56" fmla="*/ 146 w 175"/>
                  <a:gd name="T57" fmla="*/ 146 h 175"/>
                  <a:gd name="T58" fmla="*/ 155 w 175"/>
                  <a:gd name="T59" fmla="*/ 134 h 175"/>
                  <a:gd name="T60" fmla="*/ 163 w 175"/>
                  <a:gd name="T61" fmla="*/ 120 h 175"/>
                  <a:gd name="T62" fmla="*/ 168 w 175"/>
                  <a:gd name="T63" fmla="*/ 105 h 175"/>
                  <a:gd name="T64" fmla="*/ 170 w 175"/>
                  <a:gd name="T65" fmla="*/ 88 h 175"/>
                  <a:gd name="T66" fmla="*/ 168 w 175"/>
                  <a:gd name="T67" fmla="*/ 71 h 175"/>
                  <a:gd name="T68" fmla="*/ 163 w 175"/>
                  <a:gd name="T69" fmla="*/ 56 h 175"/>
                  <a:gd name="T70" fmla="*/ 156 w 175"/>
                  <a:gd name="T71" fmla="*/ 42 h 175"/>
                  <a:gd name="T72" fmla="*/ 146 w 175"/>
                  <a:gd name="T73" fmla="*/ 30 h 175"/>
                  <a:gd name="T74" fmla="*/ 134 w 175"/>
                  <a:gd name="T75" fmla="*/ 20 h 175"/>
                  <a:gd name="T76" fmla="*/ 120 w 175"/>
                  <a:gd name="T77" fmla="*/ 12 h 175"/>
                  <a:gd name="T78" fmla="*/ 105 w 175"/>
                  <a:gd name="T79" fmla="*/ 7 h 175"/>
                  <a:gd name="T80" fmla="*/ 88 w 175"/>
                  <a:gd name="T81" fmla="*/ 5 h 175"/>
                  <a:gd name="T82" fmla="*/ 71 w 175"/>
                  <a:gd name="T83" fmla="*/ 7 h 175"/>
                  <a:gd name="T84" fmla="*/ 56 w 175"/>
                  <a:gd name="T85" fmla="*/ 12 h 175"/>
                  <a:gd name="T86" fmla="*/ 42 w 175"/>
                  <a:gd name="T87" fmla="*/ 19 h 175"/>
                  <a:gd name="T88" fmla="*/ 30 w 175"/>
                  <a:gd name="T89" fmla="*/ 29 h 175"/>
                  <a:gd name="T90" fmla="*/ 20 w 175"/>
                  <a:gd name="T91" fmla="*/ 41 h 175"/>
                  <a:gd name="T92" fmla="*/ 12 w 175"/>
                  <a:gd name="T93" fmla="*/ 55 h 175"/>
                  <a:gd name="T94" fmla="*/ 7 w 175"/>
                  <a:gd name="T95" fmla="*/ 71 h 175"/>
                  <a:gd name="T96" fmla="*/ 0 w 175"/>
                  <a:gd name="T97" fmla="*/ 9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5" h="175">
                    <a:moveTo>
                      <a:pt x="0" y="90"/>
                    </a:moveTo>
                    <a:lnTo>
                      <a:pt x="2" y="70"/>
                    </a:lnTo>
                    <a:lnTo>
                      <a:pt x="7" y="53"/>
                    </a:lnTo>
                    <a:lnTo>
                      <a:pt x="16" y="39"/>
                    </a:lnTo>
                    <a:lnTo>
                      <a:pt x="26" y="26"/>
                    </a:lnTo>
                    <a:lnTo>
                      <a:pt x="39" y="15"/>
                    </a:lnTo>
                    <a:lnTo>
                      <a:pt x="54" y="7"/>
                    </a:lnTo>
                    <a:lnTo>
                      <a:pt x="70" y="2"/>
                    </a:lnTo>
                    <a:lnTo>
                      <a:pt x="88" y="0"/>
                    </a:lnTo>
                    <a:lnTo>
                      <a:pt x="105" y="2"/>
                    </a:lnTo>
                    <a:lnTo>
                      <a:pt x="122" y="7"/>
                    </a:lnTo>
                    <a:lnTo>
                      <a:pt x="137" y="15"/>
                    </a:lnTo>
                    <a:lnTo>
                      <a:pt x="149" y="26"/>
                    </a:lnTo>
                    <a:lnTo>
                      <a:pt x="160" y="39"/>
                    </a:lnTo>
                    <a:lnTo>
                      <a:pt x="168" y="53"/>
                    </a:lnTo>
                    <a:lnTo>
                      <a:pt x="173" y="70"/>
                    </a:lnTo>
                    <a:lnTo>
                      <a:pt x="175" y="88"/>
                    </a:lnTo>
                    <a:lnTo>
                      <a:pt x="173" y="105"/>
                    </a:lnTo>
                    <a:lnTo>
                      <a:pt x="168" y="122"/>
                    </a:lnTo>
                    <a:lnTo>
                      <a:pt x="160" y="137"/>
                    </a:lnTo>
                    <a:lnTo>
                      <a:pt x="149" y="150"/>
                    </a:lnTo>
                    <a:lnTo>
                      <a:pt x="137" y="160"/>
                    </a:lnTo>
                    <a:lnTo>
                      <a:pt x="122" y="168"/>
                    </a:lnTo>
                    <a:lnTo>
                      <a:pt x="105" y="173"/>
                    </a:lnTo>
                    <a:lnTo>
                      <a:pt x="88" y="175"/>
                    </a:lnTo>
                    <a:lnTo>
                      <a:pt x="70" y="173"/>
                    </a:lnTo>
                    <a:lnTo>
                      <a:pt x="54" y="168"/>
                    </a:lnTo>
                    <a:lnTo>
                      <a:pt x="39" y="160"/>
                    </a:lnTo>
                    <a:lnTo>
                      <a:pt x="26" y="150"/>
                    </a:lnTo>
                    <a:lnTo>
                      <a:pt x="16" y="137"/>
                    </a:lnTo>
                    <a:lnTo>
                      <a:pt x="7" y="122"/>
                    </a:lnTo>
                    <a:lnTo>
                      <a:pt x="2" y="105"/>
                    </a:lnTo>
                    <a:lnTo>
                      <a:pt x="0" y="85"/>
                    </a:lnTo>
                    <a:lnTo>
                      <a:pt x="6" y="85"/>
                    </a:lnTo>
                    <a:lnTo>
                      <a:pt x="7" y="105"/>
                    </a:lnTo>
                    <a:lnTo>
                      <a:pt x="7" y="104"/>
                    </a:lnTo>
                    <a:lnTo>
                      <a:pt x="12" y="120"/>
                    </a:lnTo>
                    <a:lnTo>
                      <a:pt x="12" y="120"/>
                    </a:lnTo>
                    <a:lnTo>
                      <a:pt x="20" y="134"/>
                    </a:lnTo>
                    <a:lnTo>
                      <a:pt x="20" y="133"/>
                    </a:lnTo>
                    <a:lnTo>
                      <a:pt x="30" y="146"/>
                    </a:lnTo>
                    <a:lnTo>
                      <a:pt x="30" y="146"/>
                    </a:lnTo>
                    <a:lnTo>
                      <a:pt x="42" y="156"/>
                    </a:lnTo>
                    <a:lnTo>
                      <a:pt x="42" y="156"/>
                    </a:lnTo>
                    <a:lnTo>
                      <a:pt x="56" y="163"/>
                    </a:lnTo>
                    <a:lnTo>
                      <a:pt x="56" y="163"/>
                    </a:lnTo>
                    <a:lnTo>
                      <a:pt x="71" y="169"/>
                    </a:lnTo>
                    <a:lnTo>
                      <a:pt x="71" y="169"/>
                    </a:lnTo>
                    <a:lnTo>
                      <a:pt x="88" y="170"/>
                    </a:lnTo>
                    <a:lnTo>
                      <a:pt x="88" y="170"/>
                    </a:lnTo>
                    <a:lnTo>
                      <a:pt x="105" y="169"/>
                    </a:lnTo>
                    <a:lnTo>
                      <a:pt x="104" y="169"/>
                    </a:lnTo>
                    <a:lnTo>
                      <a:pt x="120" y="163"/>
                    </a:lnTo>
                    <a:lnTo>
                      <a:pt x="119" y="163"/>
                    </a:lnTo>
                    <a:lnTo>
                      <a:pt x="134" y="156"/>
                    </a:lnTo>
                    <a:lnTo>
                      <a:pt x="133" y="156"/>
                    </a:lnTo>
                    <a:lnTo>
                      <a:pt x="146" y="146"/>
                    </a:lnTo>
                    <a:lnTo>
                      <a:pt x="146" y="146"/>
                    </a:lnTo>
                    <a:lnTo>
                      <a:pt x="156" y="133"/>
                    </a:lnTo>
                    <a:lnTo>
                      <a:pt x="155" y="134"/>
                    </a:lnTo>
                    <a:lnTo>
                      <a:pt x="163" y="120"/>
                    </a:lnTo>
                    <a:lnTo>
                      <a:pt x="163" y="120"/>
                    </a:lnTo>
                    <a:lnTo>
                      <a:pt x="168" y="104"/>
                    </a:lnTo>
                    <a:lnTo>
                      <a:pt x="168" y="105"/>
                    </a:lnTo>
                    <a:lnTo>
                      <a:pt x="170" y="88"/>
                    </a:lnTo>
                    <a:lnTo>
                      <a:pt x="170" y="88"/>
                    </a:lnTo>
                    <a:lnTo>
                      <a:pt x="168" y="71"/>
                    </a:lnTo>
                    <a:lnTo>
                      <a:pt x="168" y="71"/>
                    </a:lnTo>
                    <a:lnTo>
                      <a:pt x="163" y="55"/>
                    </a:lnTo>
                    <a:lnTo>
                      <a:pt x="163" y="56"/>
                    </a:lnTo>
                    <a:lnTo>
                      <a:pt x="155" y="41"/>
                    </a:lnTo>
                    <a:lnTo>
                      <a:pt x="156" y="42"/>
                    </a:lnTo>
                    <a:lnTo>
                      <a:pt x="146" y="29"/>
                    </a:lnTo>
                    <a:lnTo>
                      <a:pt x="146" y="30"/>
                    </a:lnTo>
                    <a:lnTo>
                      <a:pt x="133" y="19"/>
                    </a:lnTo>
                    <a:lnTo>
                      <a:pt x="134" y="20"/>
                    </a:lnTo>
                    <a:lnTo>
                      <a:pt x="119" y="12"/>
                    </a:lnTo>
                    <a:lnTo>
                      <a:pt x="120" y="12"/>
                    </a:lnTo>
                    <a:lnTo>
                      <a:pt x="104" y="7"/>
                    </a:lnTo>
                    <a:lnTo>
                      <a:pt x="105" y="7"/>
                    </a:lnTo>
                    <a:lnTo>
                      <a:pt x="88" y="5"/>
                    </a:lnTo>
                    <a:lnTo>
                      <a:pt x="88" y="5"/>
                    </a:lnTo>
                    <a:lnTo>
                      <a:pt x="71" y="7"/>
                    </a:lnTo>
                    <a:lnTo>
                      <a:pt x="71" y="7"/>
                    </a:lnTo>
                    <a:lnTo>
                      <a:pt x="56" y="12"/>
                    </a:lnTo>
                    <a:lnTo>
                      <a:pt x="56" y="12"/>
                    </a:lnTo>
                    <a:lnTo>
                      <a:pt x="42" y="20"/>
                    </a:lnTo>
                    <a:lnTo>
                      <a:pt x="42" y="19"/>
                    </a:lnTo>
                    <a:lnTo>
                      <a:pt x="30" y="30"/>
                    </a:lnTo>
                    <a:lnTo>
                      <a:pt x="30" y="29"/>
                    </a:lnTo>
                    <a:lnTo>
                      <a:pt x="20" y="42"/>
                    </a:lnTo>
                    <a:lnTo>
                      <a:pt x="20" y="41"/>
                    </a:lnTo>
                    <a:lnTo>
                      <a:pt x="12" y="56"/>
                    </a:lnTo>
                    <a:lnTo>
                      <a:pt x="12" y="55"/>
                    </a:lnTo>
                    <a:lnTo>
                      <a:pt x="7" y="71"/>
                    </a:lnTo>
                    <a:lnTo>
                      <a:pt x="7" y="71"/>
                    </a:lnTo>
                    <a:lnTo>
                      <a:pt x="6" y="90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1" name="Rectangle 195"/>
              <p:cNvSpPr>
                <a:spLocks noChangeArrowheads="1"/>
              </p:cNvSpPr>
              <p:nvPr/>
            </p:nvSpPr>
            <p:spPr bwMode="auto">
              <a:xfrm>
                <a:off x="5595" y="2135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2" name="Freeform 196"/>
              <p:cNvSpPr>
                <a:spLocks/>
              </p:cNvSpPr>
              <p:nvPr/>
            </p:nvSpPr>
            <p:spPr bwMode="auto">
              <a:xfrm>
                <a:off x="5597" y="2125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8" y="0"/>
                      <a:pt x="263" y="0"/>
                    </a:cubicBezTo>
                    <a:cubicBezTo>
                      <a:pt x="408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3" name="Freeform 197"/>
              <p:cNvSpPr>
                <a:spLocks/>
              </p:cNvSpPr>
              <p:nvPr/>
            </p:nvSpPr>
            <p:spPr bwMode="auto">
              <a:xfrm>
                <a:off x="5597" y="2125"/>
                <a:ext cx="169" cy="170"/>
              </a:xfrm>
              <a:custGeom>
                <a:avLst/>
                <a:gdLst>
                  <a:gd name="T0" fmla="*/ 0 w 169"/>
                  <a:gd name="T1" fmla="*/ 85 h 170"/>
                  <a:gd name="T2" fmla="*/ 84 w 169"/>
                  <a:gd name="T3" fmla="*/ 0 h 170"/>
                  <a:gd name="T4" fmla="*/ 169 w 169"/>
                  <a:gd name="T5" fmla="*/ 85 h 170"/>
                  <a:gd name="T6" fmla="*/ 169 w 169"/>
                  <a:gd name="T7" fmla="*/ 85 h 170"/>
                  <a:gd name="T8" fmla="*/ 84 w 169"/>
                  <a:gd name="T9" fmla="*/ 170 h 170"/>
                  <a:gd name="T10" fmla="*/ 0 w 169"/>
                  <a:gd name="T11" fmla="*/ 85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9" h="170">
                    <a:moveTo>
                      <a:pt x="0" y="85"/>
                    </a:moveTo>
                    <a:cubicBezTo>
                      <a:pt x="0" y="38"/>
                      <a:pt x="38" y="0"/>
                      <a:pt x="84" y="0"/>
                    </a:cubicBezTo>
                    <a:cubicBezTo>
                      <a:pt x="131" y="0"/>
                      <a:pt x="169" y="38"/>
                      <a:pt x="169" y="85"/>
                    </a:cubicBezTo>
                    <a:cubicBezTo>
                      <a:pt x="169" y="85"/>
                      <a:pt x="169" y="85"/>
                      <a:pt x="169" y="85"/>
                    </a:cubicBezTo>
                    <a:cubicBezTo>
                      <a:pt x="169" y="132"/>
                      <a:pt x="131" y="170"/>
                      <a:pt x="84" y="170"/>
                    </a:cubicBezTo>
                    <a:cubicBezTo>
                      <a:pt x="38" y="170"/>
                      <a:pt x="0" y="132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4" name="Rectangle 198"/>
              <p:cNvSpPr>
                <a:spLocks noChangeArrowheads="1"/>
              </p:cNvSpPr>
              <p:nvPr/>
            </p:nvSpPr>
            <p:spPr bwMode="auto">
              <a:xfrm>
                <a:off x="5662" y="2166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5" name="Rectangle 199"/>
              <p:cNvSpPr>
                <a:spLocks noChangeArrowheads="1"/>
              </p:cNvSpPr>
              <p:nvPr/>
            </p:nvSpPr>
            <p:spPr bwMode="auto">
              <a:xfrm>
                <a:off x="5595" y="2389"/>
                <a:ext cx="231" cy="232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6" name="Freeform 200"/>
              <p:cNvSpPr>
                <a:spLocks/>
              </p:cNvSpPr>
              <p:nvPr/>
            </p:nvSpPr>
            <p:spPr bwMode="auto">
              <a:xfrm>
                <a:off x="5599" y="2393"/>
                <a:ext cx="226" cy="227"/>
              </a:xfrm>
              <a:custGeom>
                <a:avLst/>
                <a:gdLst>
                  <a:gd name="T0" fmla="*/ 0 w 702"/>
                  <a:gd name="T1" fmla="*/ 351 h 701"/>
                  <a:gd name="T2" fmla="*/ 351 w 702"/>
                  <a:gd name="T3" fmla="*/ 0 h 701"/>
                  <a:gd name="T4" fmla="*/ 702 w 702"/>
                  <a:gd name="T5" fmla="*/ 351 h 701"/>
                  <a:gd name="T6" fmla="*/ 702 w 702"/>
                  <a:gd name="T7" fmla="*/ 351 h 701"/>
                  <a:gd name="T8" fmla="*/ 351 w 702"/>
                  <a:gd name="T9" fmla="*/ 701 h 701"/>
                  <a:gd name="T10" fmla="*/ 0 w 702"/>
                  <a:gd name="T11" fmla="*/ 351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2" h="701">
                    <a:moveTo>
                      <a:pt x="0" y="351"/>
                    </a:moveTo>
                    <a:cubicBezTo>
                      <a:pt x="0" y="157"/>
                      <a:pt x="157" y="0"/>
                      <a:pt x="351" y="0"/>
                    </a:cubicBezTo>
                    <a:cubicBezTo>
                      <a:pt x="545" y="0"/>
                      <a:pt x="702" y="157"/>
                      <a:pt x="702" y="351"/>
                    </a:cubicBezTo>
                    <a:cubicBezTo>
                      <a:pt x="702" y="351"/>
                      <a:pt x="702" y="351"/>
                      <a:pt x="702" y="351"/>
                    </a:cubicBezTo>
                    <a:cubicBezTo>
                      <a:pt x="702" y="544"/>
                      <a:pt x="545" y="701"/>
                      <a:pt x="351" y="701"/>
                    </a:cubicBezTo>
                    <a:cubicBezTo>
                      <a:pt x="157" y="701"/>
                      <a:pt x="0" y="544"/>
                      <a:pt x="0" y="351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7" name="Rectangle 201"/>
              <p:cNvSpPr>
                <a:spLocks noChangeArrowheads="1"/>
              </p:cNvSpPr>
              <p:nvPr/>
            </p:nvSpPr>
            <p:spPr bwMode="auto">
              <a:xfrm>
                <a:off x="5595" y="2389"/>
                <a:ext cx="231" cy="232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8" name="Rectangle 202"/>
              <p:cNvSpPr>
                <a:spLocks noChangeArrowheads="1"/>
              </p:cNvSpPr>
              <p:nvPr/>
            </p:nvSpPr>
            <p:spPr bwMode="auto">
              <a:xfrm>
                <a:off x="5595" y="2389"/>
                <a:ext cx="237" cy="237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9" name="Freeform 203"/>
              <p:cNvSpPr>
                <a:spLocks/>
              </p:cNvSpPr>
              <p:nvPr/>
            </p:nvSpPr>
            <p:spPr bwMode="auto">
              <a:xfrm>
                <a:off x="5596" y="2391"/>
                <a:ext cx="232" cy="232"/>
              </a:xfrm>
              <a:custGeom>
                <a:avLst/>
                <a:gdLst>
                  <a:gd name="T0" fmla="*/ 3 w 232"/>
                  <a:gd name="T1" fmla="*/ 93 h 232"/>
                  <a:gd name="T2" fmla="*/ 20 w 232"/>
                  <a:gd name="T3" fmla="*/ 51 h 232"/>
                  <a:gd name="T4" fmla="*/ 52 w 232"/>
                  <a:gd name="T5" fmla="*/ 20 h 232"/>
                  <a:gd name="T6" fmla="*/ 93 w 232"/>
                  <a:gd name="T7" fmla="*/ 2 h 232"/>
                  <a:gd name="T8" fmla="*/ 139 w 232"/>
                  <a:gd name="T9" fmla="*/ 2 h 232"/>
                  <a:gd name="T10" fmla="*/ 181 w 232"/>
                  <a:gd name="T11" fmla="*/ 20 h 232"/>
                  <a:gd name="T12" fmla="*/ 212 w 232"/>
                  <a:gd name="T13" fmla="*/ 51 h 232"/>
                  <a:gd name="T14" fmla="*/ 229 w 232"/>
                  <a:gd name="T15" fmla="*/ 93 h 232"/>
                  <a:gd name="T16" fmla="*/ 229 w 232"/>
                  <a:gd name="T17" fmla="*/ 139 h 232"/>
                  <a:gd name="T18" fmla="*/ 212 w 232"/>
                  <a:gd name="T19" fmla="*/ 181 h 232"/>
                  <a:gd name="T20" fmla="*/ 181 w 232"/>
                  <a:gd name="T21" fmla="*/ 212 h 232"/>
                  <a:gd name="T22" fmla="*/ 139 w 232"/>
                  <a:gd name="T23" fmla="*/ 229 h 232"/>
                  <a:gd name="T24" fmla="*/ 93 w 232"/>
                  <a:gd name="T25" fmla="*/ 229 h 232"/>
                  <a:gd name="T26" fmla="*/ 52 w 232"/>
                  <a:gd name="T27" fmla="*/ 212 h 232"/>
                  <a:gd name="T28" fmla="*/ 20 w 232"/>
                  <a:gd name="T29" fmla="*/ 181 h 232"/>
                  <a:gd name="T30" fmla="*/ 3 w 232"/>
                  <a:gd name="T31" fmla="*/ 139 h 232"/>
                  <a:gd name="T32" fmla="*/ 6 w 232"/>
                  <a:gd name="T33" fmla="*/ 113 h 232"/>
                  <a:gd name="T34" fmla="*/ 8 w 232"/>
                  <a:gd name="T35" fmla="*/ 138 h 232"/>
                  <a:gd name="T36" fmla="*/ 15 w 232"/>
                  <a:gd name="T37" fmla="*/ 159 h 232"/>
                  <a:gd name="T38" fmla="*/ 25 w 232"/>
                  <a:gd name="T39" fmla="*/ 177 h 232"/>
                  <a:gd name="T40" fmla="*/ 38 w 232"/>
                  <a:gd name="T41" fmla="*/ 194 h 232"/>
                  <a:gd name="T42" fmla="*/ 54 w 232"/>
                  <a:gd name="T43" fmla="*/ 207 h 232"/>
                  <a:gd name="T44" fmla="*/ 73 w 232"/>
                  <a:gd name="T45" fmla="*/ 217 h 232"/>
                  <a:gd name="T46" fmla="*/ 93 w 232"/>
                  <a:gd name="T47" fmla="*/ 224 h 232"/>
                  <a:gd name="T48" fmla="*/ 116 w 232"/>
                  <a:gd name="T49" fmla="*/ 227 h 232"/>
                  <a:gd name="T50" fmla="*/ 138 w 232"/>
                  <a:gd name="T51" fmla="*/ 224 h 232"/>
                  <a:gd name="T52" fmla="*/ 159 w 232"/>
                  <a:gd name="T53" fmla="*/ 217 h 232"/>
                  <a:gd name="T54" fmla="*/ 177 w 232"/>
                  <a:gd name="T55" fmla="*/ 207 h 232"/>
                  <a:gd name="T56" fmla="*/ 194 w 232"/>
                  <a:gd name="T57" fmla="*/ 194 h 232"/>
                  <a:gd name="T58" fmla="*/ 207 w 232"/>
                  <a:gd name="T59" fmla="*/ 178 h 232"/>
                  <a:gd name="T60" fmla="*/ 218 w 232"/>
                  <a:gd name="T61" fmla="*/ 159 h 232"/>
                  <a:gd name="T62" fmla="*/ 224 w 232"/>
                  <a:gd name="T63" fmla="*/ 138 h 232"/>
                  <a:gd name="T64" fmla="*/ 227 w 232"/>
                  <a:gd name="T65" fmla="*/ 116 h 232"/>
                  <a:gd name="T66" fmla="*/ 224 w 232"/>
                  <a:gd name="T67" fmla="*/ 94 h 232"/>
                  <a:gd name="T68" fmla="*/ 218 w 232"/>
                  <a:gd name="T69" fmla="*/ 73 h 232"/>
                  <a:gd name="T70" fmla="*/ 208 w 232"/>
                  <a:gd name="T71" fmla="*/ 54 h 232"/>
                  <a:gd name="T72" fmla="*/ 194 w 232"/>
                  <a:gd name="T73" fmla="*/ 38 h 232"/>
                  <a:gd name="T74" fmla="*/ 178 w 232"/>
                  <a:gd name="T75" fmla="*/ 24 h 232"/>
                  <a:gd name="T76" fmla="*/ 159 w 232"/>
                  <a:gd name="T77" fmla="*/ 14 h 232"/>
                  <a:gd name="T78" fmla="*/ 139 w 232"/>
                  <a:gd name="T79" fmla="*/ 7 h 232"/>
                  <a:gd name="T80" fmla="*/ 116 w 232"/>
                  <a:gd name="T81" fmla="*/ 5 h 232"/>
                  <a:gd name="T82" fmla="*/ 94 w 232"/>
                  <a:gd name="T83" fmla="*/ 7 h 232"/>
                  <a:gd name="T84" fmla="*/ 73 w 232"/>
                  <a:gd name="T85" fmla="*/ 14 h 232"/>
                  <a:gd name="T86" fmla="*/ 55 w 232"/>
                  <a:gd name="T87" fmla="*/ 24 h 232"/>
                  <a:gd name="T88" fmla="*/ 38 w 232"/>
                  <a:gd name="T89" fmla="*/ 38 h 232"/>
                  <a:gd name="T90" fmla="*/ 25 w 232"/>
                  <a:gd name="T91" fmla="*/ 54 h 232"/>
                  <a:gd name="T92" fmla="*/ 15 w 232"/>
                  <a:gd name="T93" fmla="*/ 73 h 232"/>
                  <a:gd name="T94" fmla="*/ 8 w 232"/>
                  <a:gd name="T95" fmla="*/ 93 h 232"/>
                  <a:gd name="T96" fmla="*/ 0 w 232"/>
                  <a:gd name="T97" fmla="*/ 118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32" h="232">
                    <a:moveTo>
                      <a:pt x="0" y="118"/>
                    </a:moveTo>
                    <a:lnTo>
                      <a:pt x="3" y="93"/>
                    </a:lnTo>
                    <a:lnTo>
                      <a:pt x="10" y="71"/>
                    </a:lnTo>
                    <a:lnTo>
                      <a:pt x="20" y="51"/>
                    </a:lnTo>
                    <a:lnTo>
                      <a:pt x="34" y="34"/>
                    </a:lnTo>
                    <a:lnTo>
                      <a:pt x="52" y="20"/>
                    </a:lnTo>
                    <a:lnTo>
                      <a:pt x="71" y="9"/>
                    </a:lnTo>
                    <a:lnTo>
                      <a:pt x="93" y="2"/>
                    </a:lnTo>
                    <a:lnTo>
                      <a:pt x="116" y="0"/>
                    </a:lnTo>
                    <a:lnTo>
                      <a:pt x="139" y="2"/>
                    </a:lnTo>
                    <a:lnTo>
                      <a:pt x="161" y="9"/>
                    </a:lnTo>
                    <a:lnTo>
                      <a:pt x="181" y="20"/>
                    </a:lnTo>
                    <a:lnTo>
                      <a:pt x="198" y="34"/>
                    </a:lnTo>
                    <a:lnTo>
                      <a:pt x="212" y="51"/>
                    </a:lnTo>
                    <a:lnTo>
                      <a:pt x="222" y="71"/>
                    </a:lnTo>
                    <a:lnTo>
                      <a:pt x="229" y="93"/>
                    </a:lnTo>
                    <a:lnTo>
                      <a:pt x="232" y="116"/>
                    </a:lnTo>
                    <a:lnTo>
                      <a:pt x="229" y="139"/>
                    </a:lnTo>
                    <a:lnTo>
                      <a:pt x="222" y="161"/>
                    </a:lnTo>
                    <a:lnTo>
                      <a:pt x="212" y="181"/>
                    </a:lnTo>
                    <a:lnTo>
                      <a:pt x="198" y="197"/>
                    </a:lnTo>
                    <a:lnTo>
                      <a:pt x="181" y="212"/>
                    </a:lnTo>
                    <a:lnTo>
                      <a:pt x="161" y="222"/>
                    </a:lnTo>
                    <a:lnTo>
                      <a:pt x="139" y="229"/>
                    </a:lnTo>
                    <a:lnTo>
                      <a:pt x="116" y="232"/>
                    </a:lnTo>
                    <a:lnTo>
                      <a:pt x="93" y="229"/>
                    </a:lnTo>
                    <a:lnTo>
                      <a:pt x="71" y="222"/>
                    </a:lnTo>
                    <a:lnTo>
                      <a:pt x="52" y="212"/>
                    </a:lnTo>
                    <a:lnTo>
                      <a:pt x="34" y="197"/>
                    </a:lnTo>
                    <a:lnTo>
                      <a:pt x="20" y="181"/>
                    </a:lnTo>
                    <a:lnTo>
                      <a:pt x="10" y="161"/>
                    </a:lnTo>
                    <a:lnTo>
                      <a:pt x="3" y="139"/>
                    </a:lnTo>
                    <a:lnTo>
                      <a:pt x="0" y="114"/>
                    </a:lnTo>
                    <a:lnTo>
                      <a:pt x="6" y="113"/>
                    </a:lnTo>
                    <a:lnTo>
                      <a:pt x="8" y="138"/>
                    </a:lnTo>
                    <a:lnTo>
                      <a:pt x="8" y="138"/>
                    </a:lnTo>
                    <a:lnTo>
                      <a:pt x="15" y="159"/>
                    </a:lnTo>
                    <a:lnTo>
                      <a:pt x="15" y="159"/>
                    </a:lnTo>
                    <a:lnTo>
                      <a:pt x="25" y="178"/>
                    </a:lnTo>
                    <a:lnTo>
                      <a:pt x="25" y="177"/>
                    </a:lnTo>
                    <a:lnTo>
                      <a:pt x="38" y="194"/>
                    </a:lnTo>
                    <a:lnTo>
                      <a:pt x="38" y="194"/>
                    </a:lnTo>
                    <a:lnTo>
                      <a:pt x="55" y="207"/>
                    </a:lnTo>
                    <a:lnTo>
                      <a:pt x="54" y="207"/>
                    </a:lnTo>
                    <a:lnTo>
                      <a:pt x="73" y="217"/>
                    </a:lnTo>
                    <a:lnTo>
                      <a:pt x="73" y="217"/>
                    </a:lnTo>
                    <a:lnTo>
                      <a:pt x="94" y="224"/>
                    </a:lnTo>
                    <a:lnTo>
                      <a:pt x="93" y="224"/>
                    </a:lnTo>
                    <a:lnTo>
                      <a:pt x="116" y="227"/>
                    </a:lnTo>
                    <a:lnTo>
                      <a:pt x="116" y="227"/>
                    </a:lnTo>
                    <a:lnTo>
                      <a:pt x="139" y="224"/>
                    </a:lnTo>
                    <a:lnTo>
                      <a:pt x="138" y="224"/>
                    </a:lnTo>
                    <a:lnTo>
                      <a:pt x="159" y="217"/>
                    </a:lnTo>
                    <a:lnTo>
                      <a:pt x="159" y="217"/>
                    </a:lnTo>
                    <a:lnTo>
                      <a:pt x="178" y="207"/>
                    </a:lnTo>
                    <a:lnTo>
                      <a:pt x="177" y="207"/>
                    </a:lnTo>
                    <a:lnTo>
                      <a:pt x="194" y="194"/>
                    </a:lnTo>
                    <a:lnTo>
                      <a:pt x="194" y="194"/>
                    </a:lnTo>
                    <a:lnTo>
                      <a:pt x="208" y="177"/>
                    </a:lnTo>
                    <a:lnTo>
                      <a:pt x="207" y="178"/>
                    </a:lnTo>
                    <a:lnTo>
                      <a:pt x="218" y="159"/>
                    </a:lnTo>
                    <a:lnTo>
                      <a:pt x="218" y="159"/>
                    </a:lnTo>
                    <a:lnTo>
                      <a:pt x="224" y="138"/>
                    </a:lnTo>
                    <a:lnTo>
                      <a:pt x="224" y="138"/>
                    </a:lnTo>
                    <a:lnTo>
                      <a:pt x="227" y="116"/>
                    </a:lnTo>
                    <a:lnTo>
                      <a:pt x="227" y="116"/>
                    </a:lnTo>
                    <a:lnTo>
                      <a:pt x="224" y="93"/>
                    </a:lnTo>
                    <a:lnTo>
                      <a:pt x="224" y="94"/>
                    </a:lnTo>
                    <a:lnTo>
                      <a:pt x="218" y="73"/>
                    </a:lnTo>
                    <a:lnTo>
                      <a:pt x="218" y="73"/>
                    </a:lnTo>
                    <a:lnTo>
                      <a:pt x="207" y="54"/>
                    </a:lnTo>
                    <a:lnTo>
                      <a:pt x="208" y="54"/>
                    </a:lnTo>
                    <a:lnTo>
                      <a:pt x="194" y="38"/>
                    </a:lnTo>
                    <a:lnTo>
                      <a:pt x="194" y="38"/>
                    </a:lnTo>
                    <a:lnTo>
                      <a:pt x="177" y="24"/>
                    </a:lnTo>
                    <a:lnTo>
                      <a:pt x="178" y="24"/>
                    </a:lnTo>
                    <a:lnTo>
                      <a:pt x="159" y="14"/>
                    </a:lnTo>
                    <a:lnTo>
                      <a:pt x="159" y="14"/>
                    </a:lnTo>
                    <a:lnTo>
                      <a:pt x="138" y="7"/>
                    </a:lnTo>
                    <a:lnTo>
                      <a:pt x="139" y="7"/>
                    </a:lnTo>
                    <a:lnTo>
                      <a:pt x="116" y="5"/>
                    </a:lnTo>
                    <a:lnTo>
                      <a:pt x="116" y="5"/>
                    </a:lnTo>
                    <a:lnTo>
                      <a:pt x="93" y="7"/>
                    </a:lnTo>
                    <a:lnTo>
                      <a:pt x="94" y="7"/>
                    </a:lnTo>
                    <a:lnTo>
                      <a:pt x="73" y="14"/>
                    </a:lnTo>
                    <a:lnTo>
                      <a:pt x="73" y="14"/>
                    </a:lnTo>
                    <a:lnTo>
                      <a:pt x="54" y="24"/>
                    </a:lnTo>
                    <a:lnTo>
                      <a:pt x="55" y="24"/>
                    </a:lnTo>
                    <a:lnTo>
                      <a:pt x="38" y="38"/>
                    </a:lnTo>
                    <a:lnTo>
                      <a:pt x="38" y="38"/>
                    </a:lnTo>
                    <a:lnTo>
                      <a:pt x="25" y="54"/>
                    </a:lnTo>
                    <a:lnTo>
                      <a:pt x="25" y="54"/>
                    </a:lnTo>
                    <a:lnTo>
                      <a:pt x="15" y="73"/>
                    </a:lnTo>
                    <a:lnTo>
                      <a:pt x="15" y="73"/>
                    </a:lnTo>
                    <a:lnTo>
                      <a:pt x="8" y="94"/>
                    </a:lnTo>
                    <a:lnTo>
                      <a:pt x="8" y="93"/>
                    </a:lnTo>
                    <a:lnTo>
                      <a:pt x="6" y="119"/>
                    </a:lnTo>
                    <a:lnTo>
                      <a:pt x="0" y="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0" name="Rectangle 204"/>
              <p:cNvSpPr>
                <a:spLocks noChangeArrowheads="1"/>
              </p:cNvSpPr>
              <p:nvPr/>
            </p:nvSpPr>
            <p:spPr bwMode="auto">
              <a:xfrm>
                <a:off x="5595" y="2389"/>
                <a:ext cx="237" cy="237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" name="Freeform 206"/>
            <p:cNvSpPr>
              <a:spLocks/>
            </p:cNvSpPr>
            <p:nvPr/>
          </p:nvSpPr>
          <p:spPr bwMode="auto">
            <a:xfrm>
              <a:off x="5597" y="2380"/>
              <a:ext cx="225" cy="226"/>
            </a:xfrm>
            <a:custGeom>
              <a:avLst/>
              <a:gdLst>
                <a:gd name="T0" fmla="*/ 0 w 701"/>
                <a:gd name="T1" fmla="*/ 350 h 701"/>
                <a:gd name="T2" fmla="*/ 350 w 701"/>
                <a:gd name="T3" fmla="*/ 0 h 701"/>
                <a:gd name="T4" fmla="*/ 701 w 701"/>
                <a:gd name="T5" fmla="*/ 350 h 701"/>
                <a:gd name="T6" fmla="*/ 701 w 701"/>
                <a:gd name="T7" fmla="*/ 350 h 701"/>
                <a:gd name="T8" fmla="*/ 350 w 701"/>
                <a:gd name="T9" fmla="*/ 701 h 701"/>
                <a:gd name="T10" fmla="*/ 0 w 701"/>
                <a:gd name="T11" fmla="*/ 350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1" h="701">
                  <a:moveTo>
                    <a:pt x="0" y="350"/>
                  </a:moveTo>
                  <a:cubicBezTo>
                    <a:pt x="0" y="157"/>
                    <a:pt x="157" y="0"/>
                    <a:pt x="350" y="0"/>
                  </a:cubicBezTo>
                  <a:cubicBezTo>
                    <a:pt x="544" y="0"/>
                    <a:pt x="701" y="157"/>
                    <a:pt x="701" y="350"/>
                  </a:cubicBezTo>
                  <a:cubicBezTo>
                    <a:pt x="701" y="350"/>
                    <a:pt x="701" y="350"/>
                    <a:pt x="701" y="350"/>
                  </a:cubicBezTo>
                  <a:cubicBezTo>
                    <a:pt x="701" y="544"/>
                    <a:pt x="544" y="701"/>
                    <a:pt x="350" y="701"/>
                  </a:cubicBezTo>
                  <a:cubicBezTo>
                    <a:pt x="157" y="701"/>
                    <a:pt x="0" y="544"/>
                    <a:pt x="0" y="350"/>
                  </a:cubicBezTo>
                </a:path>
              </a:pathLst>
            </a:custGeom>
            <a:solidFill>
              <a:srgbClr val="5B9BD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207"/>
            <p:cNvSpPr>
              <a:spLocks/>
            </p:cNvSpPr>
            <p:nvPr/>
          </p:nvSpPr>
          <p:spPr bwMode="auto">
            <a:xfrm>
              <a:off x="5597" y="2380"/>
              <a:ext cx="225" cy="226"/>
            </a:xfrm>
            <a:custGeom>
              <a:avLst/>
              <a:gdLst>
                <a:gd name="T0" fmla="*/ 0 w 225"/>
                <a:gd name="T1" fmla="*/ 113 h 226"/>
                <a:gd name="T2" fmla="*/ 112 w 225"/>
                <a:gd name="T3" fmla="*/ 0 h 226"/>
                <a:gd name="T4" fmla="*/ 225 w 225"/>
                <a:gd name="T5" fmla="*/ 113 h 226"/>
                <a:gd name="T6" fmla="*/ 225 w 225"/>
                <a:gd name="T7" fmla="*/ 113 h 226"/>
                <a:gd name="T8" fmla="*/ 112 w 225"/>
                <a:gd name="T9" fmla="*/ 226 h 226"/>
                <a:gd name="T10" fmla="*/ 0 w 225"/>
                <a:gd name="T11" fmla="*/ 11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5" h="226">
                  <a:moveTo>
                    <a:pt x="0" y="113"/>
                  </a:moveTo>
                  <a:cubicBezTo>
                    <a:pt x="0" y="51"/>
                    <a:pt x="50" y="0"/>
                    <a:pt x="112" y="0"/>
                  </a:cubicBezTo>
                  <a:cubicBezTo>
                    <a:pt x="175" y="0"/>
                    <a:pt x="225" y="51"/>
                    <a:pt x="225" y="113"/>
                  </a:cubicBezTo>
                  <a:cubicBezTo>
                    <a:pt x="225" y="113"/>
                    <a:pt x="225" y="113"/>
                    <a:pt x="225" y="113"/>
                  </a:cubicBezTo>
                  <a:cubicBezTo>
                    <a:pt x="225" y="176"/>
                    <a:pt x="175" y="226"/>
                    <a:pt x="112" y="226"/>
                  </a:cubicBezTo>
                  <a:cubicBezTo>
                    <a:pt x="50" y="226"/>
                    <a:pt x="0" y="176"/>
                    <a:pt x="0" y="113"/>
                  </a:cubicBezTo>
                </a:path>
              </a:pathLst>
            </a:custGeom>
            <a:noFill/>
            <a:ln w="3175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Rectangle 208"/>
            <p:cNvSpPr>
              <a:spLocks noChangeArrowheads="1"/>
            </p:cNvSpPr>
            <p:nvPr/>
          </p:nvSpPr>
          <p:spPr bwMode="auto">
            <a:xfrm>
              <a:off x="5693" y="2451"/>
              <a:ext cx="72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800" b="0" i="0" u="none" strike="noStrike" cap="none" normalizeH="0" baseline="0" smtClean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a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Rectangle 209"/>
            <p:cNvSpPr>
              <a:spLocks noChangeArrowheads="1"/>
            </p:cNvSpPr>
            <p:nvPr/>
          </p:nvSpPr>
          <p:spPr bwMode="auto">
            <a:xfrm>
              <a:off x="5966" y="2280"/>
              <a:ext cx="175" cy="176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210"/>
            <p:cNvSpPr>
              <a:spLocks/>
            </p:cNvSpPr>
            <p:nvPr/>
          </p:nvSpPr>
          <p:spPr bwMode="auto">
            <a:xfrm>
              <a:off x="5966" y="2280"/>
              <a:ext cx="169" cy="170"/>
            </a:xfrm>
            <a:custGeom>
              <a:avLst/>
              <a:gdLst>
                <a:gd name="T0" fmla="*/ 0 w 526"/>
                <a:gd name="T1" fmla="*/ 263 h 526"/>
                <a:gd name="T2" fmla="*/ 263 w 526"/>
                <a:gd name="T3" fmla="*/ 0 h 526"/>
                <a:gd name="T4" fmla="*/ 526 w 526"/>
                <a:gd name="T5" fmla="*/ 263 h 526"/>
                <a:gd name="T6" fmla="*/ 526 w 526"/>
                <a:gd name="T7" fmla="*/ 263 h 526"/>
                <a:gd name="T8" fmla="*/ 263 w 526"/>
                <a:gd name="T9" fmla="*/ 526 h 526"/>
                <a:gd name="T10" fmla="*/ 0 w 526"/>
                <a:gd name="T11" fmla="*/ 263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6" h="526">
                  <a:moveTo>
                    <a:pt x="0" y="263"/>
                  </a:moveTo>
                  <a:cubicBezTo>
                    <a:pt x="0" y="118"/>
                    <a:pt x="118" y="0"/>
                    <a:pt x="263" y="0"/>
                  </a:cubicBezTo>
                  <a:cubicBezTo>
                    <a:pt x="408" y="0"/>
                    <a:pt x="526" y="118"/>
                    <a:pt x="526" y="263"/>
                  </a:cubicBezTo>
                  <a:cubicBezTo>
                    <a:pt x="526" y="263"/>
                    <a:pt x="526" y="263"/>
                    <a:pt x="526" y="263"/>
                  </a:cubicBezTo>
                  <a:cubicBezTo>
                    <a:pt x="526" y="408"/>
                    <a:pt x="408" y="526"/>
                    <a:pt x="263" y="526"/>
                  </a:cubicBezTo>
                  <a:cubicBezTo>
                    <a:pt x="118" y="526"/>
                    <a:pt x="0" y="408"/>
                    <a:pt x="0" y="263"/>
                  </a:cubicBezTo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211"/>
            <p:cNvSpPr>
              <a:spLocks noChangeArrowheads="1"/>
            </p:cNvSpPr>
            <p:nvPr/>
          </p:nvSpPr>
          <p:spPr bwMode="auto">
            <a:xfrm>
              <a:off x="5966" y="2280"/>
              <a:ext cx="175" cy="176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212"/>
            <p:cNvSpPr>
              <a:spLocks noChangeArrowheads="1"/>
            </p:cNvSpPr>
            <p:nvPr/>
          </p:nvSpPr>
          <p:spPr bwMode="auto">
            <a:xfrm>
              <a:off x="5960" y="2275"/>
              <a:ext cx="181" cy="181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213"/>
            <p:cNvSpPr>
              <a:spLocks/>
            </p:cNvSpPr>
            <p:nvPr/>
          </p:nvSpPr>
          <p:spPr bwMode="auto">
            <a:xfrm>
              <a:off x="5963" y="2277"/>
              <a:ext cx="175" cy="176"/>
            </a:xfrm>
            <a:custGeom>
              <a:avLst/>
              <a:gdLst>
                <a:gd name="T0" fmla="*/ 2 w 175"/>
                <a:gd name="T1" fmla="*/ 71 h 176"/>
                <a:gd name="T2" fmla="*/ 15 w 175"/>
                <a:gd name="T3" fmla="*/ 39 h 176"/>
                <a:gd name="T4" fmla="*/ 39 w 175"/>
                <a:gd name="T5" fmla="*/ 16 h 176"/>
                <a:gd name="T6" fmla="*/ 70 w 175"/>
                <a:gd name="T7" fmla="*/ 2 h 176"/>
                <a:gd name="T8" fmla="*/ 105 w 175"/>
                <a:gd name="T9" fmla="*/ 2 h 176"/>
                <a:gd name="T10" fmla="*/ 136 w 175"/>
                <a:gd name="T11" fmla="*/ 16 h 176"/>
                <a:gd name="T12" fmla="*/ 160 w 175"/>
                <a:gd name="T13" fmla="*/ 39 h 176"/>
                <a:gd name="T14" fmla="*/ 173 w 175"/>
                <a:gd name="T15" fmla="*/ 71 h 176"/>
                <a:gd name="T16" fmla="*/ 173 w 175"/>
                <a:gd name="T17" fmla="*/ 106 h 176"/>
                <a:gd name="T18" fmla="*/ 160 w 175"/>
                <a:gd name="T19" fmla="*/ 137 h 176"/>
                <a:gd name="T20" fmla="*/ 136 w 175"/>
                <a:gd name="T21" fmla="*/ 161 h 176"/>
                <a:gd name="T22" fmla="*/ 105 w 175"/>
                <a:gd name="T23" fmla="*/ 174 h 176"/>
                <a:gd name="T24" fmla="*/ 70 w 175"/>
                <a:gd name="T25" fmla="*/ 174 h 176"/>
                <a:gd name="T26" fmla="*/ 39 w 175"/>
                <a:gd name="T27" fmla="*/ 161 h 176"/>
                <a:gd name="T28" fmla="*/ 15 w 175"/>
                <a:gd name="T29" fmla="*/ 137 h 176"/>
                <a:gd name="T30" fmla="*/ 2 w 175"/>
                <a:gd name="T31" fmla="*/ 106 h 176"/>
                <a:gd name="T32" fmla="*/ 5 w 175"/>
                <a:gd name="T33" fmla="*/ 85 h 176"/>
                <a:gd name="T34" fmla="*/ 7 w 175"/>
                <a:gd name="T35" fmla="*/ 104 h 176"/>
                <a:gd name="T36" fmla="*/ 12 w 175"/>
                <a:gd name="T37" fmla="*/ 120 h 176"/>
                <a:gd name="T38" fmla="*/ 20 w 175"/>
                <a:gd name="T39" fmla="*/ 134 h 176"/>
                <a:gd name="T40" fmla="*/ 30 w 175"/>
                <a:gd name="T41" fmla="*/ 146 h 176"/>
                <a:gd name="T42" fmla="*/ 41 w 175"/>
                <a:gd name="T43" fmla="*/ 156 h 176"/>
                <a:gd name="T44" fmla="*/ 56 w 175"/>
                <a:gd name="T45" fmla="*/ 164 h 176"/>
                <a:gd name="T46" fmla="*/ 71 w 175"/>
                <a:gd name="T47" fmla="*/ 169 h 176"/>
                <a:gd name="T48" fmla="*/ 87 w 175"/>
                <a:gd name="T49" fmla="*/ 171 h 176"/>
                <a:gd name="T50" fmla="*/ 104 w 175"/>
                <a:gd name="T51" fmla="*/ 169 h 176"/>
                <a:gd name="T52" fmla="*/ 119 w 175"/>
                <a:gd name="T53" fmla="*/ 164 h 176"/>
                <a:gd name="T54" fmla="*/ 133 w 175"/>
                <a:gd name="T55" fmla="*/ 156 h 176"/>
                <a:gd name="T56" fmla="*/ 145 w 175"/>
                <a:gd name="T57" fmla="*/ 146 h 176"/>
                <a:gd name="T58" fmla="*/ 155 w 175"/>
                <a:gd name="T59" fmla="*/ 135 h 176"/>
                <a:gd name="T60" fmla="*/ 163 w 175"/>
                <a:gd name="T61" fmla="*/ 120 h 176"/>
                <a:gd name="T62" fmla="*/ 168 w 175"/>
                <a:gd name="T63" fmla="*/ 105 h 176"/>
                <a:gd name="T64" fmla="*/ 170 w 175"/>
                <a:gd name="T65" fmla="*/ 88 h 176"/>
                <a:gd name="T66" fmla="*/ 168 w 175"/>
                <a:gd name="T67" fmla="*/ 72 h 176"/>
                <a:gd name="T68" fmla="*/ 163 w 175"/>
                <a:gd name="T69" fmla="*/ 56 h 176"/>
                <a:gd name="T70" fmla="*/ 156 w 175"/>
                <a:gd name="T71" fmla="*/ 42 h 176"/>
                <a:gd name="T72" fmla="*/ 146 w 175"/>
                <a:gd name="T73" fmla="*/ 30 h 176"/>
                <a:gd name="T74" fmla="*/ 134 w 175"/>
                <a:gd name="T75" fmla="*/ 20 h 176"/>
                <a:gd name="T76" fmla="*/ 120 w 175"/>
                <a:gd name="T77" fmla="*/ 12 h 176"/>
                <a:gd name="T78" fmla="*/ 105 w 175"/>
                <a:gd name="T79" fmla="*/ 7 h 176"/>
                <a:gd name="T80" fmla="*/ 88 w 175"/>
                <a:gd name="T81" fmla="*/ 6 h 176"/>
                <a:gd name="T82" fmla="*/ 71 w 175"/>
                <a:gd name="T83" fmla="*/ 7 h 176"/>
                <a:gd name="T84" fmla="*/ 56 w 175"/>
                <a:gd name="T85" fmla="*/ 12 h 176"/>
                <a:gd name="T86" fmla="*/ 42 w 175"/>
                <a:gd name="T87" fmla="*/ 20 h 176"/>
                <a:gd name="T88" fmla="*/ 30 w 175"/>
                <a:gd name="T89" fmla="*/ 30 h 176"/>
                <a:gd name="T90" fmla="*/ 20 w 175"/>
                <a:gd name="T91" fmla="*/ 42 h 176"/>
                <a:gd name="T92" fmla="*/ 12 w 175"/>
                <a:gd name="T93" fmla="*/ 56 h 176"/>
                <a:gd name="T94" fmla="*/ 7 w 175"/>
                <a:gd name="T95" fmla="*/ 71 h 176"/>
                <a:gd name="T96" fmla="*/ 0 w 175"/>
                <a:gd name="T97" fmla="*/ 9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75" h="176">
                  <a:moveTo>
                    <a:pt x="0" y="91"/>
                  </a:moveTo>
                  <a:lnTo>
                    <a:pt x="2" y="71"/>
                  </a:lnTo>
                  <a:lnTo>
                    <a:pt x="7" y="54"/>
                  </a:lnTo>
                  <a:lnTo>
                    <a:pt x="15" y="39"/>
                  </a:lnTo>
                  <a:lnTo>
                    <a:pt x="26" y="26"/>
                  </a:lnTo>
                  <a:lnTo>
                    <a:pt x="39" y="16"/>
                  </a:lnTo>
                  <a:lnTo>
                    <a:pt x="54" y="8"/>
                  </a:lnTo>
                  <a:lnTo>
                    <a:pt x="70" y="2"/>
                  </a:lnTo>
                  <a:lnTo>
                    <a:pt x="87" y="0"/>
                  </a:lnTo>
                  <a:lnTo>
                    <a:pt x="105" y="2"/>
                  </a:lnTo>
                  <a:lnTo>
                    <a:pt x="122" y="8"/>
                  </a:lnTo>
                  <a:lnTo>
                    <a:pt x="136" y="16"/>
                  </a:lnTo>
                  <a:lnTo>
                    <a:pt x="149" y="26"/>
                  </a:lnTo>
                  <a:lnTo>
                    <a:pt x="160" y="39"/>
                  </a:lnTo>
                  <a:lnTo>
                    <a:pt x="168" y="54"/>
                  </a:lnTo>
                  <a:lnTo>
                    <a:pt x="173" y="71"/>
                  </a:lnTo>
                  <a:lnTo>
                    <a:pt x="175" y="88"/>
                  </a:lnTo>
                  <a:lnTo>
                    <a:pt x="173" y="106"/>
                  </a:lnTo>
                  <a:lnTo>
                    <a:pt x="168" y="122"/>
                  </a:lnTo>
                  <a:lnTo>
                    <a:pt x="160" y="137"/>
                  </a:lnTo>
                  <a:lnTo>
                    <a:pt x="149" y="150"/>
                  </a:lnTo>
                  <a:lnTo>
                    <a:pt x="136" y="161"/>
                  </a:lnTo>
                  <a:lnTo>
                    <a:pt x="122" y="169"/>
                  </a:lnTo>
                  <a:lnTo>
                    <a:pt x="105" y="174"/>
                  </a:lnTo>
                  <a:lnTo>
                    <a:pt x="87" y="176"/>
                  </a:lnTo>
                  <a:lnTo>
                    <a:pt x="70" y="174"/>
                  </a:lnTo>
                  <a:lnTo>
                    <a:pt x="54" y="169"/>
                  </a:lnTo>
                  <a:lnTo>
                    <a:pt x="39" y="161"/>
                  </a:lnTo>
                  <a:lnTo>
                    <a:pt x="26" y="150"/>
                  </a:lnTo>
                  <a:lnTo>
                    <a:pt x="15" y="137"/>
                  </a:lnTo>
                  <a:lnTo>
                    <a:pt x="7" y="122"/>
                  </a:lnTo>
                  <a:lnTo>
                    <a:pt x="2" y="106"/>
                  </a:lnTo>
                  <a:lnTo>
                    <a:pt x="0" y="86"/>
                  </a:lnTo>
                  <a:lnTo>
                    <a:pt x="5" y="85"/>
                  </a:lnTo>
                  <a:lnTo>
                    <a:pt x="7" y="105"/>
                  </a:lnTo>
                  <a:lnTo>
                    <a:pt x="7" y="104"/>
                  </a:lnTo>
                  <a:lnTo>
                    <a:pt x="12" y="120"/>
                  </a:lnTo>
                  <a:lnTo>
                    <a:pt x="12" y="120"/>
                  </a:lnTo>
                  <a:lnTo>
                    <a:pt x="20" y="135"/>
                  </a:lnTo>
                  <a:lnTo>
                    <a:pt x="20" y="134"/>
                  </a:lnTo>
                  <a:lnTo>
                    <a:pt x="30" y="146"/>
                  </a:lnTo>
                  <a:lnTo>
                    <a:pt x="30" y="146"/>
                  </a:lnTo>
                  <a:lnTo>
                    <a:pt x="42" y="156"/>
                  </a:lnTo>
                  <a:lnTo>
                    <a:pt x="41" y="156"/>
                  </a:lnTo>
                  <a:lnTo>
                    <a:pt x="56" y="164"/>
                  </a:lnTo>
                  <a:lnTo>
                    <a:pt x="56" y="164"/>
                  </a:lnTo>
                  <a:lnTo>
                    <a:pt x="71" y="169"/>
                  </a:lnTo>
                  <a:lnTo>
                    <a:pt x="71" y="169"/>
                  </a:lnTo>
                  <a:lnTo>
                    <a:pt x="88" y="171"/>
                  </a:lnTo>
                  <a:lnTo>
                    <a:pt x="87" y="171"/>
                  </a:lnTo>
                  <a:lnTo>
                    <a:pt x="105" y="169"/>
                  </a:lnTo>
                  <a:lnTo>
                    <a:pt x="104" y="169"/>
                  </a:lnTo>
                  <a:lnTo>
                    <a:pt x="120" y="164"/>
                  </a:lnTo>
                  <a:lnTo>
                    <a:pt x="119" y="164"/>
                  </a:lnTo>
                  <a:lnTo>
                    <a:pt x="134" y="156"/>
                  </a:lnTo>
                  <a:lnTo>
                    <a:pt x="133" y="156"/>
                  </a:lnTo>
                  <a:lnTo>
                    <a:pt x="146" y="146"/>
                  </a:lnTo>
                  <a:lnTo>
                    <a:pt x="145" y="146"/>
                  </a:lnTo>
                  <a:lnTo>
                    <a:pt x="156" y="134"/>
                  </a:lnTo>
                  <a:lnTo>
                    <a:pt x="155" y="135"/>
                  </a:lnTo>
                  <a:lnTo>
                    <a:pt x="163" y="120"/>
                  </a:lnTo>
                  <a:lnTo>
                    <a:pt x="163" y="120"/>
                  </a:lnTo>
                  <a:lnTo>
                    <a:pt x="168" y="104"/>
                  </a:lnTo>
                  <a:lnTo>
                    <a:pt x="168" y="105"/>
                  </a:lnTo>
                  <a:lnTo>
                    <a:pt x="170" y="88"/>
                  </a:lnTo>
                  <a:lnTo>
                    <a:pt x="170" y="88"/>
                  </a:lnTo>
                  <a:lnTo>
                    <a:pt x="168" y="71"/>
                  </a:lnTo>
                  <a:lnTo>
                    <a:pt x="168" y="72"/>
                  </a:lnTo>
                  <a:lnTo>
                    <a:pt x="163" y="56"/>
                  </a:lnTo>
                  <a:lnTo>
                    <a:pt x="163" y="56"/>
                  </a:lnTo>
                  <a:lnTo>
                    <a:pt x="155" y="42"/>
                  </a:lnTo>
                  <a:lnTo>
                    <a:pt x="156" y="42"/>
                  </a:lnTo>
                  <a:lnTo>
                    <a:pt x="145" y="30"/>
                  </a:lnTo>
                  <a:lnTo>
                    <a:pt x="146" y="30"/>
                  </a:lnTo>
                  <a:lnTo>
                    <a:pt x="133" y="20"/>
                  </a:lnTo>
                  <a:lnTo>
                    <a:pt x="134" y="20"/>
                  </a:lnTo>
                  <a:lnTo>
                    <a:pt x="119" y="12"/>
                  </a:lnTo>
                  <a:lnTo>
                    <a:pt x="120" y="12"/>
                  </a:lnTo>
                  <a:lnTo>
                    <a:pt x="104" y="7"/>
                  </a:lnTo>
                  <a:lnTo>
                    <a:pt x="105" y="7"/>
                  </a:lnTo>
                  <a:lnTo>
                    <a:pt x="87" y="6"/>
                  </a:lnTo>
                  <a:lnTo>
                    <a:pt x="88" y="6"/>
                  </a:lnTo>
                  <a:lnTo>
                    <a:pt x="71" y="7"/>
                  </a:lnTo>
                  <a:lnTo>
                    <a:pt x="71" y="7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41" y="20"/>
                  </a:lnTo>
                  <a:lnTo>
                    <a:pt x="42" y="20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20" y="42"/>
                  </a:lnTo>
                  <a:lnTo>
                    <a:pt x="20" y="42"/>
                  </a:lnTo>
                  <a:lnTo>
                    <a:pt x="12" y="56"/>
                  </a:lnTo>
                  <a:lnTo>
                    <a:pt x="12" y="56"/>
                  </a:lnTo>
                  <a:lnTo>
                    <a:pt x="7" y="72"/>
                  </a:lnTo>
                  <a:lnTo>
                    <a:pt x="7" y="71"/>
                  </a:lnTo>
                  <a:lnTo>
                    <a:pt x="5" y="91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214"/>
            <p:cNvSpPr>
              <a:spLocks noChangeArrowheads="1"/>
            </p:cNvSpPr>
            <p:nvPr/>
          </p:nvSpPr>
          <p:spPr bwMode="auto">
            <a:xfrm>
              <a:off x="5960" y="2275"/>
              <a:ext cx="181" cy="181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215"/>
            <p:cNvSpPr>
              <a:spLocks/>
            </p:cNvSpPr>
            <p:nvPr/>
          </p:nvSpPr>
          <p:spPr bwMode="auto">
            <a:xfrm>
              <a:off x="5964" y="2267"/>
              <a:ext cx="169" cy="169"/>
            </a:xfrm>
            <a:custGeom>
              <a:avLst/>
              <a:gdLst>
                <a:gd name="T0" fmla="*/ 0 w 526"/>
                <a:gd name="T1" fmla="*/ 263 h 526"/>
                <a:gd name="T2" fmla="*/ 263 w 526"/>
                <a:gd name="T3" fmla="*/ 0 h 526"/>
                <a:gd name="T4" fmla="*/ 526 w 526"/>
                <a:gd name="T5" fmla="*/ 263 h 526"/>
                <a:gd name="T6" fmla="*/ 526 w 526"/>
                <a:gd name="T7" fmla="*/ 263 h 526"/>
                <a:gd name="T8" fmla="*/ 263 w 526"/>
                <a:gd name="T9" fmla="*/ 526 h 526"/>
                <a:gd name="T10" fmla="*/ 0 w 526"/>
                <a:gd name="T11" fmla="*/ 263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6" h="526">
                  <a:moveTo>
                    <a:pt x="0" y="263"/>
                  </a:moveTo>
                  <a:cubicBezTo>
                    <a:pt x="0" y="118"/>
                    <a:pt x="117" y="0"/>
                    <a:pt x="263" y="0"/>
                  </a:cubicBezTo>
                  <a:cubicBezTo>
                    <a:pt x="408" y="0"/>
                    <a:pt x="526" y="118"/>
                    <a:pt x="526" y="263"/>
                  </a:cubicBezTo>
                  <a:cubicBezTo>
                    <a:pt x="526" y="263"/>
                    <a:pt x="526" y="263"/>
                    <a:pt x="526" y="263"/>
                  </a:cubicBezTo>
                  <a:cubicBezTo>
                    <a:pt x="526" y="408"/>
                    <a:pt x="408" y="526"/>
                    <a:pt x="263" y="526"/>
                  </a:cubicBezTo>
                  <a:cubicBezTo>
                    <a:pt x="117" y="526"/>
                    <a:pt x="0" y="408"/>
                    <a:pt x="0" y="263"/>
                  </a:cubicBezTo>
                </a:path>
              </a:pathLst>
            </a:custGeom>
            <a:solidFill>
              <a:srgbClr val="5B9BD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216"/>
            <p:cNvSpPr>
              <a:spLocks/>
            </p:cNvSpPr>
            <p:nvPr/>
          </p:nvSpPr>
          <p:spPr bwMode="auto">
            <a:xfrm>
              <a:off x="5964" y="2267"/>
              <a:ext cx="169" cy="169"/>
            </a:xfrm>
            <a:custGeom>
              <a:avLst/>
              <a:gdLst>
                <a:gd name="T0" fmla="*/ 0 w 169"/>
                <a:gd name="T1" fmla="*/ 84 h 169"/>
                <a:gd name="T2" fmla="*/ 84 w 169"/>
                <a:gd name="T3" fmla="*/ 0 h 169"/>
                <a:gd name="T4" fmla="*/ 169 w 169"/>
                <a:gd name="T5" fmla="*/ 84 h 169"/>
                <a:gd name="T6" fmla="*/ 169 w 169"/>
                <a:gd name="T7" fmla="*/ 84 h 169"/>
                <a:gd name="T8" fmla="*/ 84 w 169"/>
                <a:gd name="T9" fmla="*/ 169 h 169"/>
                <a:gd name="T10" fmla="*/ 0 w 169"/>
                <a:gd name="T11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9" h="169">
                  <a:moveTo>
                    <a:pt x="0" y="84"/>
                  </a:moveTo>
                  <a:cubicBezTo>
                    <a:pt x="0" y="38"/>
                    <a:pt x="37" y="0"/>
                    <a:pt x="84" y="0"/>
                  </a:cubicBezTo>
                  <a:cubicBezTo>
                    <a:pt x="131" y="0"/>
                    <a:pt x="169" y="38"/>
                    <a:pt x="169" y="84"/>
                  </a:cubicBezTo>
                  <a:cubicBezTo>
                    <a:pt x="169" y="84"/>
                    <a:pt x="169" y="84"/>
                    <a:pt x="169" y="84"/>
                  </a:cubicBezTo>
                  <a:cubicBezTo>
                    <a:pt x="169" y="131"/>
                    <a:pt x="131" y="169"/>
                    <a:pt x="84" y="169"/>
                  </a:cubicBezTo>
                  <a:cubicBezTo>
                    <a:pt x="37" y="169"/>
                    <a:pt x="0" y="131"/>
                    <a:pt x="0" y="84"/>
                  </a:cubicBezTo>
                </a:path>
              </a:pathLst>
            </a:custGeom>
            <a:noFill/>
            <a:ln w="3175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217"/>
            <p:cNvSpPr>
              <a:spLocks noChangeArrowheads="1"/>
            </p:cNvSpPr>
            <p:nvPr/>
          </p:nvSpPr>
          <p:spPr bwMode="auto">
            <a:xfrm>
              <a:off x="6032" y="2311"/>
              <a:ext cx="67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800" b="0" i="0" u="none" strike="noStrike" cap="none" normalizeH="0" baseline="0" smtClean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c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218"/>
            <p:cNvSpPr>
              <a:spLocks noChangeArrowheads="1"/>
            </p:cNvSpPr>
            <p:nvPr/>
          </p:nvSpPr>
          <p:spPr bwMode="auto">
            <a:xfrm>
              <a:off x="6079" y="2616"/>
              <a:ext cx="175" cy="176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219"/>
            <p:cNvSpPr>
              <a:spLocks/>
            </p:cNvSpPr>
            <p:nvPr/>
          </p:nvSpPr>
          <p:spPr bwMode="auto">
            <a:xfrm>
              <a:off x="6079" y="2620"/>
              <a:ext cx="169" cy="170"/>
            </a:xfrm>
            <a:custGeom>
              <a:avLst/>
              <a:gdLst>
                <a:gd name="T0" fmla="*/ 0 w 526"/>
                <a:gd name="T1" fmla="*/ 263 h 526"/>
                <a:gd name="T2" fmla="*/ 263 w 526"/>
                <a:gd name="T3" fmla="*/ 0 h 526"/>
                <a:gd name="T4" fmla="*/ 526 w 526"/>
                <a:gd name="T5" fmla="*/ 263 h 526"/>
                <a:gd name="T6" fmla="*/ 526 w 526"/>
                <a:gd name="T7" fmla="*/ 263 h 526"/>
                <a:gd name="T8" fmla="*/ 263 w 526"/>
                <a:gd name="T9" fmla="*/ 526 h 526"/>
                <a:gd name="T10" fmla="*/ 0 w 526"/>
                <a:gd name="T11" fmla="*/ 263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6" h="526">
                  <a:moveTo>
                    <a:pt x="0" y="263"/>
                  </a:moveTo>
                  <a:cubicBezTo>
                    <a:pt x="0" y="118"/>
                    <a:pt x="117" y="0"/>
                    <a:pt x="263" y="0"/>
                  </a:cubicBezTo>
                  <a:cubicBezTo>
                    <a:pt x="408" y="0"/>
                    <a:pt x="526" y="118"/>
                    <a:pt x="526" y="263"/>
                  </a:cubicBezTo>
                  <a:cubicBezTo>
                    <a:pt x="526" y="263"/>
                    <a:pt x="526" y="263"/>
                    <a:pt x="526" y="263"/>
                  </a:cubicBezTo>
                  <a:cubicBezTo>
                    <a:pt x="526" y="409"/>
                    <a:pt x="408" y="526"/>
                    <a:pt x="263" y="526"/>
                  </a:cubicBezTo>
                  <a:cubicBezTo>
                    <a:pt x="117" y="526"/>
                    <a:pt x="0" y="409"/>
                    <a:pt x="0" y="263"/>
                  </a:cubicBezTo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220"/>
            <p:cNvSpPr>
              <a:spLocks noChangeArrowheads="1"/>
            </p:cNvSpPr>
            <p:nvPr/>
          </p:nvSpPr>
          <p:spPr bwMode="auto">
            <a:xfrm>
              <a:off x="6079" y="2616"/>
              <a:ext cx="175" cy="176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221"/>
            <p:cNvSpPr>
              <a:spLocks noChangeArrowheads="1"/>
            </p:cNvSpPr>
            <p:nvPr/>
          </p:nvSpPr>
          <p:spPr bwMode="auto">
            <a:xfrm>
              <a:off x="6074" y="2616"/>
              <a:ext cx="180" cy="181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22"/>
            <p:cNvSpPr>
              <a:spLocks/>
            </p:cNvSpPr>
            <p:nvPr/>
          </p:nvSpPr>
          <p:spPr bwMode="auto">
            <a:xfrm>
              <a:off x="6076" y="2617"/>
              <a:ext cx="175" cy="176"/>
            </a:xfrm>
            <a:custGeom>
              <a:avLst/>
              <a:gdLst>
                <a:gd name="T0" fmla="*/ 2 w 175"/>
                <a:gd name="T1" fmla="*/ 70 h 176"/>
                <a:gd name="T2" fmla="*/ 15 w 175"/>
                <a:gd name="T3" fmla="*/ 39 h 176"/>
                <a:gd name="T4" fmla="*/ 39 w 175"/>
                <a:gd name="T5" fmla="*/ 15 h 176"/>
                <a:gd name="T6" fmla="*/ 70 w 175"/>
                <a:gd name="T7" fmla="*/ 2 h 176"/>
                <a:gd name="T8" fmla="*/ 105 w 175"/>
                <a:gd name="T9" fmla="*/ 2 h 176"/>
                <a:gd name="T10" fmla="*/ 136 w 175"/>
                <a:gd name="T11" fmla="*/ 15 h 176"/>
                <a:gd name="T12" fmla="*/ 160 w 175"/>
                <a:gd name="T13" fmla="*/ 39 h 176"/>
                <a:gd name="T14" fmla="*/ 173 w 175"/>
                <a:gd name="T15" fmla="*/ 70 h 176"/>
                <a:gd name="T16" fmla="*/ 173 w 175"/>
                <a:gd name="T17" fmla="*/ 105 h 176"/>
                <a:gd name="T18" fmla="*/ 160 w 175"/>
                <a:gd name="T19" fmla="*/ 137 h 176"/>
                <a:gd name="T20" fmla="*/ 136 w 175"/>
                <a:gd name="T21" fmla="*/ 160 h 176"/>
                <a:gd name="T22" fmla="*/ 105 w 175"/>
                <a:gd name="T23" fmla="*/ 174 h 176"/>
                <a:gd name="T24" fmla="*/ 70 w 175"/>
                <a:gd name="T25" fmla="*/ 174 h 176"/>
                <a:gd name="T26" fmla="*/ 39 w 175"/>
                <a:gd name="T27" fmla="*/ 160 h 176"/>
                <a:gd name="T28" fmla="*/ 15 w 175"/>
                <a:gd name="T29" fmla="*/ 137 h 176"/>
                <a:gd name="T30" fmla="*/ 2 w 175"/>
                <a:gd name="T31" fmla="*/ 105 h 176"/>
                <a:gd name="T32" fmla="*/ 5 w 175"/>
                <a:gd name="T33" fmla="*/ 85 h 176"/>
                <a:gd name="T34" fmla="*/ 7 w 175"/>
                <a:gd name="T35" fmla="*/ 104 h 176"/>
                <a:gd name="T36" fmla="*/ 12 w 175"/>
                <a:gd name="T37" fmla="*/ 120 h 176"/>
                <a:gd name="T38" fmla="*/ 20 w 175"/>
                <a:gd name="T39" fmla="*/ 134 h 176"/>
                <a:gd name="T40" fmla="*/ 30 w 175"/>
                <a:gd name="T41" fmla="*/ 146 h 176"/>
                <a:gd name="T42" fmla="*/ 41 w 175"/>
                <a:gd name="T43" fmla="*/ 156 h 176"/>
                <a:gd name="T44" fmla="*/ 55 w 175"/>
                <a:gd name="T45" fmla="*/ 164 h 176"/>
                <a:gd name="T46" fmla="*/ 71 w 175"/>
                <a:gd name="T47" fmla="*/ 169 h 176"/>
                <a:gd name="T48" fmla="*/ 87 w 175"/>
                <a:gd name="T49" fmla="*/ 170 h 176"/>
                <a:gd name="T50" fmla="*/ 104 w 175"/>
                <a:gd name="T51" fmla="*/ 169 h 176"/>
                <a:gd name="T52" fmla="*/ 119 w 175"/>
                <a:gd name="T53" fmla="*/ 164 h 176"/>
                <a:gd name="T54" fmla="*/ 133 w 175"/>
                <a:gd name="T55" fmla="*/ 156 h 176"/>
                <a:gd name="T56" fmla="*/ 145 w 175"/>
                <a:gd name="T57" fmla="*/ 146 h 176"/>
                <a:gd name="T58" fmla="*/ 155 w 175"/>
                <a:gd name="T59" fmla="*/ 134 h 176"/>
                <a:gd name="T60" fmla="*/ 163 w 175"/>
                <a:gd name="T61" fmla="*/ 120 h 176"/>
                <a:gd name="T62" fmla="*/ 168 w 175"/>
                <a:gd name="T63" fmla="*/ 105 h 176"/>
                <a:gd name="T64" fmla="*/ 170 w 175"/>
                <a:gd name="T65" fmla="*/ 88 h 176"/>
                <a:gd name="T66" fmla="*/ 168 w 175"/>
                <a:gd name="T67" fmla="*/ 72 h 176"/>
                <a:gd name="T68" fmla="*/ 163 w 175"/>
                <a:gd name="T69" fmla="*/ 56 h 176"/>
                <a:gd name="T70" fmla="*/ 156 w 175"/>
                <a:gd name="T71" fmla="*/ 42 h 176"/>
                <a:gd name="T72" fmla="*/ 146 w 175"/>
                <a:gd name="T73" fmla="*/ 30 h 176"/>
                <a:gd name="T74" fmla="*/ 134 w 175"/>
                <a:gd name="T75" fmla="*/ 20 h 176"/>
                <a:gd name="T76" fmla="*/ 120 w 175"/>
                <a:gd name="T77" fmla="*/ 12 h 176"/>
                <a:gd name="T78" fmla="*/ 104 w 175"/>
                <a:gd name="T79" fmla="*/ 7 h 176"/>
                <a:gd name="T80" fmla="*/ 88 w 175"/>
                <a:gd name="T81" fmla="*/ 5 h 176"/>
                <a:gd name="T82" fmla="*/ 71 w 175"/>
                <a:gd name="T83" fmla="*/ 7 h 176"/>
                <a:gd name="T84" fmla="*/ 56 w 175"/>
                <a:gd name="T85" fmla="*/ 12 h 176"/>
                <a:gd name="T86" fmla="*/ 42 w 175"/>
                <a:gd name="T87" fmla="*/ 20 h 176"/>
                <a:gd name="T88" fmla="*/ 30 w 175"/>
                <a:gd name="T89" fmla="*/ 30 h 176"/>
                <a:gd name="T90" fmla="*/ 20 w 175"/>
                <a:gd name="T91" fmla="*/ 42 h 176"/>
                <a:gd name="T92" fmla="*/ 12 w 175"/>
                <a:gd name="T93" fmla="*/ 56 h 176"/>
                <a:gd name="T94" fmla="*/ 7 w 175"/>
                <a:gd name="T95" fmla="*/ 71 h 176"/>
                <a:gd name="T96" fmla="*/ 0 w 175"/>
                <a:gd name="T97" fmla="*/ 9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75" h="176">
                  <a:moveTo>
                    <a:pt x="0" y="90"/>
                  </a:moveTo>
                  <a:lnTo>
                    <a:pt x="2" y="70"/>
                  </a:lnTo>
                  <a:lnTo>
                    <a:pt x="7" y="54"/>
                  </a:lnTo>
                  <a:lnTo>
                    <a:pt x="15" y="39"/>
                  </a:lnTo>
                  <a:lnTo>
                    <a:pt x="26" y="26"/>
                  </a:lnTo>
                  <a:lnTo>
                    <a:pt x="39" y="15"/>
                  </a:lnTo>
                  <a:lnTo>
                    <a:pt x="53" y="7"/>
                  </a:lnTo>
                  <a:lnTo>
                    <a:pt x="70" y="2"/>
                  </a:lnTo>
                  <a:lnTo>
                    <a:pt x="87" y="0"/>
                  </a:lnTo>
                  <a:lnTo>
                    <a:pt x="105" y="2"/>
                  </a:lnTo>
                  <a:lnTo>
                    <a:pt x="122" y="7"/>
                  </a:lnTo>
                  <a:lnTo>
                    <a:pt x="136" y="15"/>
                  </a:lnTo>
                  <a:lnTo>
                    <a:pt x="149" y="26"/>
                  </a:lnTo>
                  <a:lnTo>
                    <a:pt x="160" y="39"/>
                  </a:lnTo>
                  <a:lnTo>
                    <a:pt x="168" y="54"/>
                  </a:lnTo>
                  <a:lnTo>
                    <a:pt x="173" y="70"/>
                  </a:lnTo>
                  <a:lnTo>
                    <a:pt x="175" y="88"/>
                  </a:lnTo>
                  <a:lnTo>
                    <a:pt x="173" y="105"/>
                  </a:lnTo>
                  <a:lnTo>
                    <a:pt x="168" y="122"/>
                  </a:lnTo>
                  <a:lnTo>
                    <a:pt x="160" y="137"/>
                  </a:lnTo>
                  <a:lnTo>
                    <a:pt x="149" y="150"/>
                  </a:lnTo>
                  <a:lnTo>
                    <a:pt x="136" y="160"/>
                  </a:lnTo>
                  <a:lnTo>
                    <a:pt x="122" y="168"/>
                  </a:lnTo>
                  <a:lnTo>
                    <a:pt x="105" y="174"/>
                  </a:lnTo>
                  <a:lnTo>
                    <a:pt x="87" y="176"/>
                  </a:lnTo>
                  <a:lnTo>
                    <a:pt x="70" y="174"/>
                  </a:lnTo>
                  <a:lnTo>
                    <a:pt x="53" y="168"/>
                  </a:lnTo>
                  <a:lnTo>
                    <a:pt x="39" y="160"/>
                  </a:lnTo>
                  <a:lnTo>
                    <a:pt x="26" y="150"/>
                  </a:lnTo>
                  <a:lnTo>
                    <a:pt x="15" y="137"/>
                  </a:lnTo>
                  <a:lnTo>
                    <a:pt x="7" y="122"/>
                  </a:lnTo>
                  <a:lnTo>
                    <a:pt x="2" y="105"/>
                  </a:lnTo>
                  <a:lnTo>
                    <a:pt x="0" y="85"/>
                  </a:lnTo>
                  <a:lnTo>
                    <a:pt x="5" y="85"/>
                  </a:lnTo>
                  <a:lnTo>
                    <a:pt x="7" y="105"/>
                  </a:lnTo>
                  <a:lnTo>
                    <a:pt x="7" y="104"/>
                  </a:lnTo>
                  <a:lnTo>
                    <a:pt x="12" y="120"/>
                  </a:lnTo>
                  <a:lnTo>
                    <a:pt x="12" y="120"/>
                  </a:lnTo>
                  <a:lnTo>
                    <a:pt x="20" y="134"/>
                  </a:lnTo>
                  <a:lnTo>
                    <a:pt x="20" y="134"/>
                  </a:lnTo>
                  <a:lnTo>
                    <a:pt x="30" y="146"/>
                  </a:lnTo>
                  <a:lnTo>
                    <a:pt x="30" y="146"/>
                  </a:lnTo>
                  <a:lnTo>
                    <a:pt x="42" y="156"/>
                  </a:lnTo>
                  <a:lnTo>
                    <a:pt x="41" y="156"/>
                  </a:lnTo>
                  <a:lnTo>
                    <a:pt x="56" y="164"/>
                  </a:lnTo>
                  <a:lnTo>
                    <a:pt x="55" y="164"/>
                  </a:lnTo>
                  <a:lnTo>
                    <a:pt x="71" y="169"/>
                  </a:lnTo>
                  <a:lnTo>
                    <a:pt x="71" y="169"/>
                  </a:lnTo>
                  <a:lnTo>
                    <a:pt x="88" y="170"/>
                  </a:lnTo>
                  <a:lnTo>
                    <a:pt x="87" y="170"/>
                  </a:lnTo>
                  <a:lnTo>
                    <a:pt x="104" y="169"/>
                  </a:lnTo>
                  <a:lnTo>
                    <a:pt x="104" y="169"/>
                  </a:lnTo>
                  <a:lnTo>
                    <a:pt x="120" y="164"/>
                  </a:lnTo>
                  <a:lnTo>
                    <a:pt x="119" y="164"/>
                  </a:lnTo>
                  <a:lnTo>
                    <a:pt x="134" y="156"/>
                  </a:lnTo>
                  <a:lnTo>
                    <a:pt x="133" y="156"/>
                  </a:lnTo>
                  <a:lnTo>
                    <a:pt x="146" y="146"/>
                  </a:lnTo>
                  <a:lnTo>
                    <a:pt x="145" y="146"/>
                  </a:lnTo>
                  <a:lnTo>
                    <a:pt x="156" y="134"/>
                  </a:lnTo>
                  <a:lnTo>
                    <a:pt x="155" y="134"/>
                  </a:lnTo>
                  <a:lnTo>
                    <a:pt x="163" y="120"/>
                  </a:lnTo>
                  <a:lnTo>
                    <a:pt x="163" y="120"/>
                  </a:lnTo>
                  <a:lnTo>
                    <a:pt x="168" y="104"/>
                  </a:lnTo>
                  <a:lnTo>
                    <a:pt x="168" y="105"/>
                  </a:lnTo>
                  <a:lnTo>
                    <a:pt x="170" y="88"/>
                  </a:lnTo>
                  <a:lnTo>
                    <a:pt x="170" y="88"/>
                  </a:lnTo>
                  <a:lnTo>
                    <a:pt x="168" y="71"/>
                  </a:lnTo>
                  <a:lnTo>
                    <a:pt x="168" y="72"/>
                  </a:lnTo>
                  <a:lnTo>
                    <a:pt x="163" y="56"/>
                  </a:lnTo>
                  <a:lnTo>
                    <a:pt x="163" y="56"/>
                  </a:lnTo>
                  <a:lnTo>
                    <a:pt x="155" y="42"/>
                  </a:lnTo>
                  <a:lnTo>
                    <a:pt x="156" y="42"/>
                  </a:lnTo>
                  <a:lnTo>
                    <a:pt x="145" y="30"/>
                  </a:lnTo>
                  <a:lnTo>
                    <a:pt x="146" y="30"/>
                  </a:lnTo>
                  <a:lnTo>
                    <a:pt x="133" y="20"/>
                  </a:lnTo>
                  <a:lnTo>
                    <a:pt x="134" y="20"/>
                  </a:lnTo>
                  <a:lnTo>
                    <a:pt x="119" y="12"/>
                  </a:lnTo>
                  <a:lnTo>
                    <a:pt x="120" y="12"/>
                  </a:lnTo>
                  <a:lnTo>
                    <a:pt x="104" y="7"/>
                  </a:lnTo>
                  <a:lnTo>
                    <a:pt x="104" y="7"/>
                  </a:lnTo>
                  <a:lnTo>
                    <a:pt x="87" y="5"/>
                  </a:lnTo>
                  <a:lnTo>
                    <a:pt x="88" y="5"/>
                  </a:lnTo>
                  <a:lnTo>
                    <a:pt x="71" y="7"/>
                  </a:lnTo>
                  <a:lnTo>
                    <a:pt x="71" y="7"/>
                  </a:lnTo>
                  <a:lnTo>
                    <a:pt x="55" y="12"/>
                  </a:lnTo>
                  <a:lnTo>
                    <a:pt x="56" y="12"/>
                  </a:lnTo>
                  <a:lnTo>
                    <a:pt x="41" y="20"/>
                  </a:lnTo>
                  <a:lnTo>
                    <a:pt x="42" y="20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20" y="42"/>
                  </a:lnTo>
                  <a:lnTo>
                    <a:pt x="20" y="42"/>
                  </a:lnTo>
                  <a:lnTo>
                    <a:pt x="12" y="56"/>
                  </a:lnTo>
                  <a:lnTo>
                    <a:pt x="12" y="56"/>
                  </a:lnTo>
                  <a:lnTo>
                    <a:pt x="7" y="72"/>
                  </a:lnTo>
                  <a:lnTo>
                    <a:pt x="7" y="71"/>
                  </a:lnTo>
                  <a:lnTo>
                    <a:pt x="5" y="91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Rectangle 223"/>
            <p:cNvSpPr>
              <a:spLocks noChangeArrowheads="1"/>
            </p:cNvSpPr>
            <p:nvPr/>
          </p:nvSpPr>
          <p:spPr bwMode="auto">
            <a:xfrm>
              <a:off x="6074" y="2616"/>
              <a:ext cx="180" cy="181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24"/>
            <p:cNvSpPr>
              <a:spLocks/>
            </p:cNvSpPr>
            <p:nvPr/>
          </p:nvSpPr>
          <p:spPr bwMode="auto">
            <a:xfrm>
              <a:off x="6076" y="2606"/>
              <a:ext cx="170" cy="170"/>
            </a:xfrm>
            <a:custGeom>
              <a:avLst/>
              <a:gdLst>
                <a:gd name="T0" fmla="*/ 0 w 526"/>
                <a:gd name="T1" fmla="*/ 263 h 526"/>
                <a:gd name="T2" fmla="*/ 263 w 526"/>
                <a:gd name="T3" fmla="*/ 0 h 526"/>
                <a:gd name="T4" fmla="*/ 526 w 526"/>
                <a:gd name="T5" fmla="*/ 263 h 526"/>
                <a:gd name="T6" fmla="*/ 526 w 526"/>
                <a:gd name="T7" fmla="*/ 263 h 526"/>
                <a:gd name="T8" fmla="*/ 263 w 526"/>
                <a:gd name="T9" fmla="*/ 526 h 526"/>
                <a:gd name="T10" fmla="*/ 0 w 526"/>
                <a:gd name="T11" fmla="*/ 263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6" h="526">
                  <a:moveTo>
                    <a:pt x="0" y="263"/>
                  </a:moveTo>
                  <a:cubicBezTo>
                    <a:pt x="0" y="118"/>
                    <a:pt x="118" y="0"/>
                    <a:pt x="263" y="0"/>
                  </a:cubicBezTo>
                  <a:cubicBezTo>
                    <a:pt x="409" y="0"/>
                    <a:pt x="526" y="118"/>
                    <a:pt x="526" y="263"/>
                  </a:cubicBezTo>
                  <a:cubicBezTo>
                    <a:pt x="526" y="263"/>
                    <a:pt x="526" y="263"/>
                    <a:pt x="526" y="263"/>
                  </a:cubicBezTo>
                  <a:cubicBezTo>
                    <a:pt x="526" y="408"/>
                    <a:pt x="409" y="526"/>
                    <a:pt x="263" y="526"/>
                  </a:cubicBezTo>
                  <a:cubicBezTo>
                    <a:pt x="118" y="526"/>
                    <a:pt x="0" y="408"/>
                    <a:pt x="0" y="263"/>
                  </a:cubicBezTo>
                </a:path>
              </a:pathLst>
            </a:custGeom>
            <a:solidFill>
              <a:srgbClr val="5B9BD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25"/>
            <p:cNvSpPr>
              <a:spLocks/>
            </p:cNvSpPr>
            <p:nvPr/>
          </p:nvSpPr>
          <p:spPr bwMode="auto">
            <a:xfrm>
              <a:off x="6076" y="2606"/>
              <a:ext cx="170" cy="170"/>
            </a:xfrm>
            <a:custGeom>
              <a:avLst/>
              <a:gdLst>
                <a:gd name="T0" fmla="*/ 0 w 170"/>
                <a:gd name="T1" fmla="*/ 85 h 170"/>
                <a:gd name="T2" fmla="*/ 85 w 170"/>
                <a:gd name="T3" fmla="*/ 0 h 170"/>
                <a:gd name="T4" fmla="*/ 170 w 170"/>
                <a:gd name="T5" fmla="*/ 85 h 170"/>
                <a:gd name="T6" fmla="*/ 170 w 170"/>
                <a:gd name="T7" fmla="*/ 85 h 170"/>
                <a:gd name="T8" fmla="*/ 85 w 170"/>
                <a:gd name="T9" fmla="*/ 170 h 170"/>
                <a:gd name="T10" fmla="*/ 0 w 170"/>
                <a:gd name="T11" fmla="*/ 85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" h="170">
                  <a:moveTo>
                    <a:pt x="0" y="85"/>
                  </a:moveTo>
                  <a:cubicBezTo>
                    <a:pt x="0" y="38"/>
                    <a:pt x="38" y="0"/>
                    <a:pt x="85" y="0"/>
                  </a:cubicBezTo>
                  <a:cubicBezTo>
                    <a:pt x="132" y="0"/>
                    <a:pt x="170" y="38"/>
                    <a:pt x="170" y="85"/>
                  </a:cubicBezTo>
                  <a:cubicBezTo>
                    <a:pt x="170" y="85"/>
                    <a:pt x="170" y="85"/>
                    <a:pt x="170" y="85"/>
                  </a:cubicBezTo>
                  <a:cubicBezTo>
                    <a:pt x="170" y="132"/>
                    <a:pt x="132" y="170"/>
                    <a:pt x="85" y="170"/>
                  </a:cubicBezTo>
                  <a:cubicBezTo>
                    <a:pt x="38" y="170"/>
                    <a:pt x="0" y="132"/>
                    <a:pt x="0" y="85"/>
                  </a:cubicBezTo>
                </a:path>
              </a:pathLst>
            </a:custGeom>
            <a:noFill/>
            <a:ln w="3175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Rectangle 226"/>
            <p:cNvSpPr>
              <a:spLocks noChangeArrowheads="1"/>
            </p:cNvSpPr>
            <p:nvPr/>
          </p:nvSpPr>
          <p:spPr bwMode="auto">
            <a:xfrm>
              <a:off x="6141" y="2652"/>
              <a:ext cx="72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800" b="0" i="0" u="none" strike="noStrike" cap="none" normalizeH="0" baseline="0" smtClean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d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227"/>
            <p:cNvSpPr>
              <a:spLocks noChangeArrowheads="1"/>
            </p:cNvSpPr>
            <p:nvPr/>
          </p:nvSpPr>
          <p:spPr bwMode="auto">
            <a:xfrm>
              <a:off x="5966" y="1939"/>
              <a:ext cx="175" cy="176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28"/>
            <p:cNvSpPr>
              <a:spLocks/>
            </p:cNvSpPr>
            <p:nvPr/>
          </p:nvSpPr>
          <p:spPr bwMode="auto">
            <a:xfrm>
              <a:off x="5966" y="1940"/>
              <a:ext cx="169" cy="170"/>
            </a:xfrm>
            <a:custGeom>
              <a:avLst/>
              <a:gdLst>
                <a:gd name="T0" fmla="*/ 0 w 526"/>
                <a:gd name="T1" fmla="*/ 263 h 526"/>
                <a:gd name="T2" fmla="*/ 263 w 526"/>
                <a:gd name="T3" fmla="*/ 0 h 526"/>
                <a:gd name="T4" fmla="*/ 526 w 526"/>
                <a:gd name="T5" fmla="*/ 263 h 526"/>
                <a:gd name="T6" fmla="*/ 526 w 526"/>
                <a:gd name="T7" fmla="*/ 263 h 526"/>
                <a:gd name="T8" fmla="*/ 263 w 526"/>
                <a:gd name="T9" fmla="*/ 526 h 526"/>
                <a:gd name="T10" fmla="*/ 0 w 526"/>
                <a:gd name="T11" fmla="*/ 263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6" h="526">
                  <a:moveTo>
                    <a:pt x="0" y="263"/>
                  </a:moveTo>
                  <a:cubicBezTo>
                    <a:pt x="0" y="118"/>
                    <a:pt x="118" y="0"/>
                    <a:pt x="263" y="0"/>
                  </a:cubicBezTo>
                  <a:cubicBezTo>
                    <a:pt x="408" y="0"/>
                    <a:pt x="526" y="118"/>
                    <a:pt x="526" y="263"/>
                  </a:cubicBezTo>
                  <a:cubicBezTo>
                    <a:pt x="526" y="263"/>
                    <a:pt x="526" y="263"/>
                    <a:pt x="526" y="263"/>
                  </a:cubicBezTo>
                  <a:cubicBezTo>
                    <a:pt x="526" y="408"/>
                    <a:pt x="408" y="526"/>
                    <a:pt x="263" y="526"/>
                  </a:cubicBezTo>
                  <a:cubicBezTo>
                    <a:pt x="118" y="526"/>
                    <a:pt x="0" y="408"/>
                    <a:pt x="0" y="263"/>
                  </a:cubicBezTo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229"/>
            <p:cNvSpPr>
              <a:spLocks noChangeArrowheads="1"/>
            </p:cNvSpPr>
            <p:nvPr/>
          </p:nvSpPr>
          <p:spPr bwMode="auto">
            <a:xfrm>
              <a:off x="5966" y="1939"/>
              <a:ext cx="175" cy="176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230"/>
            <p:cNvSpPr>
              <a:spLocks noChangeArrowheads="1"/>
            </p:cNvSpPr>
            <p:nvPr/>
          </p:nvSpPr>
          <p:spPr bwMode="auto">
            <a:xfrm>
              <a:off x="5960" y="1934"/>
              <a:ext cx="181" cy="181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31"/>
            <p:cNvSpPr>
              <a:spLocks/>
            </p:cNvSpPr>
            <p:nvPr/>
          </p:nvSpPr>
          <p:spPr bwMode="auto">
            <a:xfrm>
              <a:off x="5963" y="1938"/>
              <a:ext cx="175" cy="175"/>
            </a:xfrm>
            <a:custGeom>
              <a:avLst/>
              <a:gdLst>
                <a:gd name="T0" fmla="*/ 2 w 175"/>
                <a:gd name="T1" fmla="*/ 70 h 175"/>
                <a:gd name="T2" fmla="*/ 15 w 175"/>
                <a:gd name="T3" fmla="*/ 39 h 175"/>
                <a:gd name="T4" fmla="*/ 39 w 175"/>
                <a:gd name="T5" fmla="*/ 15 h 175"/>
                <a:gd name="T6" fmla="*/ 70 w 175"/>
                <a:gd name="T7" fmla="*/ 2 h 175"/>
                <a:gd name="T8" fmla="*/ 105 w 175"/>
                <a:gd name="T9" fmla="*/ 2 h 175"/>
                <a:gd name="T10" fmla="*/ 136 w 175"/>
                <a:gd name="T11" fmla="*/ 15 h 175"/>
                <a:gd name="T12" fmla="*/ 160 w 175"/>
                <a:gd name="T13" fmla="*/ 39 h 175"/>
                <a:gd name="T14" fmla="*/ 173 w 175"/>
                <a:gd name="T15" fmla="*/ 70 h 175"/>
                <a:gd name="T16" fmla="*/ 173 w 175"/>
                <a:gd name="T17" fmla="*/ 105 h 175"/>
                <a:gd name="T18" fmla="*/ 160 w 175"/>
                <a:gd name="T19" fmla="*/ 136 h 175"/>
                <a:gd name="T20" fmla="*/ 136 w 175"/>
                <a:gd name="T21" fmla="*/ 160 h 175"/>
                <a:gd name="T22" fmla="*/ 105 w 175"/>
                <a:gd name="T23" fmla="*/ 173 h 175"/>
                <a:gd name="T24" fmla="*/ 70 w 175"/>
                <a:gd name="T25" fmla="*/ 173 h 175"/>
                <a:gd name="T26" fmla="*/ 39 w 175"/>
                <a:gd name="T27" fmla="*/ 160 h 175"/>
                <a:gd name="T28" fmla="*/ 15 w 175"/>
                <a:gd name="T29" fmla="*/ 136 h 175"/>
                <a:gd name="T30" fmla="*/ 2 w 175"/>
                <a:gd name="T31" fmla="*/ 105 h 175"/>
                <a:gd name="T32" fmla="*/ 5 w 175"/>
                <a:gd name="T33" fmla="*/ 85 h 175"/>
                <a:gd name="T34" fmla="*/ 7 w 175"/>
                <a:gd name="T35" fmla="*/ 104 h 175"/>
                <a:gd name="T36" fmla="*/ 12 w 175"/>
                <a:gd name="T37" fmla="*/ 119 h 175"/>
                <a:gd name="T38" fmla="*/ 20 w 175"/>
                <a:gd name="T39" fmla="*/ 133 h 175"/>
                <a:gd name="T40" fmla="*/ 30 w 175"/>
                <a:gd name="T41" fmla="*/ 145 h 175"/>
                <a:gd name="T42" fmla="*/ 41 w 175"/>
                <a:gd name="T43" fmla="*/ 155 h 175"/>
                <a:gd name="T44" fmla="*/ 56 w 175"/>
                <a:gd name="T45" fmla="*/ 163 h 175"/>
                <a:gd name="T46" fmla="*/ 71 w 175"/>
                <a:gd name="T47" fmla="*/ 168 h 175"/>
                <a:gd name="T48" fmla="*/ 87 w 175"/>
                <a:gd name="T49" fmla="*/ 170 h 175"/>
                <a:gd name="T50" fmla="*/ 104 w 175"/>
                <a:gd name="T51" fmla="*/ 168 h 175"/>
                <a:gd name="T52" fmla="*/ 119 w 175"/>
                <a:gd name="T53" fmla="*/ 163 h 175"/>
                <a:gd name="T54" fmla="*/ 133 w 175"/>
                <a:gd name="T55" fmla="*/ 156 h 175"/>
                <a:gd name="T56" fmla="*/ 145 w 175"/>
                <a:gd name="T57" fmla="*/ 146 h 175"/>
                <a:gd name="T58" fmla="*/ 155 w 175"/>
                <a:gd name="T59" fmla="*/ 134 h 175"/>
                <a:gd name="T60" fmla="*/ 163 w 175"/>
                <a:gd name="T61" fmla="*/ 120 h 175"/>
                <a:gd name="T62" fmla="*/ 168 w 175"/>
                <a:gd name="T63" fmla="*/ 104 h 175"/>
                <a:gd name="T64" fmla="*/ 170 w 175"/>
                <a:gd name="T65" fmla="*/ 88 h 175"/>
                <a:gd name="T66" fmla="*/ 168 w 175"/>
                <a:gd name="T67" fmla="*/ 71 h 175"/>
                <a:gd name="T68" fmla="*/ 163 w 175"/>
                <a:gd name="T69" fmla="*/ 56 h 175"/>
                <a:gd name="T70" fmla="*/ 156 w 175"/>
                <a:gd name="T71" fmla="*/ 42 h 175"/>
                <a:gd name="T72" fmla="*/ 146 w 175"/>
                <a:gd name="T73" fmla="*/ 29 h 175"/>
                <a:gd name="T74" fmla="*/ 134 w 175"/>
                <a:gd name="T75" fmla="*/ 19 h 175"/>
                <a:gd name="T76" fmla="*/ 120 w 175"/>
                <a:gd name="T77" fmla="*/ 12 h 175"/>
                <a:gd name="T78" fmla="*/ 105 w 175"/>
                <a:gd name="T79" fmla="*/ 7 h 175"/>
                <a:gd name="T80" fmla="*/ 88 w 175"/>
                <a:gd name="T81" fmla="*/ 5 h 175"/>
                <a:gd name="T82" fmla="*/ 71 w 175"/>
                <a:gd name="T83" fmla="*/ 7 h 175"/>
                <a:gd name="T84" fmla="*/ 56 w 175"/>
                <a:gd name="T85" fmla="*/ 12 h 175"/>
                <a:gd name="T86" fmla="*/ 42 w 175"/>
                <a:gd name="T87" fmla="*/ 19 h 175"/>
                <a:gd name="T88" fmla="*/ 30 w 175"/>
                <a:gd name="T89" fmla="*/ 29 h 175"/>
                <a:gd name="T90" fmla="*/ 20 w 175"/>
                <a:gd name="T91" fmla="*/ 41 h 175"/>
                <a:gd name="T92" fmla="*/ 12 w 175"/>
                <a:gd name="T93" fmla="*/ 55 h 175"/>
                <a:gd name="T94" fmla="*/ 7 w 175"/>
                <a:gd name="T95" fmla="*/ 70 h 175"/>
                <a:gd name="T96" fmla="*/ 0 w 175"/>
                <a:gd name="T97" fmla="*/ 9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75" h="175">
                  <a:moveTo>
                    <a:pt x="0" y="90"/>
                  </a:moveTo>
                  <a:lnTo>
                    <a:pt x="2" y="70"/>
                  </a:lnTo>
                  <a:lnTo>
                    <a:pt x="7" y="53"/>
                  </a:lnTo>
                  <a:lnTo>
                    <a:pt x="15" y="39"/>
                  </a:lnTo>
                  <a:lnTo>
                    <a:pt x="26" y="26"/>
                  </a:lnTo>
                  <a:lnTo>
                    <a:pt x="39" y="15"/>
                  </a:lnTo>
                  <a:lnTo>
                    <a:pt x="54" y="7"/>
                  </a:lnTo>
                  <a:lnTo>
                    <a:pt x="70" y="2"/>
                  </a:lnTo>
                  <a:lnTo>
                    <a:pt x="87" y="0"/>
                  </a:lnTo>
                  <a:lnTo>
                    <a:pt x="105" y="2"/>
                  </a:lnTo>
                  <a:lnTo>
                    <a:pt x="122" y="7"/>
                  </a:lnTo>
                  <a:lnTo>
                    <a:pt x="136" y="15"/>
                  </a:lnTo>
                  <a:lnTo>
                    <a:pt x="149" y="26"/>
                  </a:lnTo>
                  <a:lnTo>
                    <a:pt x="160" y="39"/>
                  </a:lnTo>
                  <a:lnTo>
                    <a:pt x="168" y="53"/>
                  </a:lnTo>
                  <a:lnTo>
                    <a:pt x="173" y="70"/>
                  </a:lnTo>
                  <a:lnTo>
                    <a:pt x="175" y="87"/>
                  </a:lnTo>
                  <a:lnTo>
                    <a:pt x="173" y="105"/>
                  </a:lnTo>
                  <a:lnTo>
                    <a:pt x="168" y="122"/>
                  </a:lnTo>
                  <a:lnTo>
                    <a:pt x="160" y="136"/>
                  </a:lnTo>
                  <a:lnTo>
                    <a:pt x="149" y="149"/>
                  </a:lnTo>
                  <a:lnTo>
                    <a:pt x="136" y="160"/>
                  </a:lnTo>
                  <a:lnTo>
                    <a:pt x="122" y="168"/>
                  </a:lnTo>
                  <a:lnTo>
                    <a:pt x="105" y="173"/>
                  </a:lnTo>
                  <a:lnTo>
                    <a:pt x="87" y="175"/>
                  </a:lnTo>
                  <a:lnTo>
                    <a:pt x="70" y="173"/>
                  </a:lnTo>
                  <a:lnTo>
                    <a:pt x="54" y="168"/>
                  </a:lnTo>
                  <a:lnTo>
                    <a:pt x="39" y="160"/>
                  </a:lnTo>
                  <a:lnTo>
                    <a:pt x="26" y="149"/>
                  </a:lnTo>
                  <a:lnTo>
                    <a:pt x="15" y="136"/>
                  </a:lnTo>
                  <a:lnTo>
                    <a:pt x="7" y="122"/>
                  </a:lnTo>
                  <a:lnTo>
                    <a:pt x="2" y="105"/>
                  </a:lnTo>
                  <a:lnTo>
                    <a:pt x="0" y="85"/>
                  </a:lnTo>
                  <a:lnTo>
                    <a:pt x="5" y="85"/>
                  </a:lnTo>
                  <a:lnTo>
                    <a:pt x="7" y="104"/>
                  </a:lnTo>
                  <a:lnTo>
                    <a:pt x="7" y="104"/>
                  </a:lnTo>
                  <a:lnTo>
                    <a:pt x="12" y="120"/>
                  </a:lnTo>
                  <a:lnTo>
                    <a:pt x="12" y="119"/>
                  </a:lnTo>
                  <a:lnTo>
                    <a:pt x="20" y="134"/>
                  </a:lnTo>
                  <a:lnTo>
                    <a:pt x="20" y="133"/>
                  </a:lnTo>
                  <a:lnTo>
                    <a:pt x="30" y="146"/>
                  </a:lnTo>
                  <a:lnTo>
                    <a:pt x="30" y="145"/>
                  </a:lnTo>
                  <a:lnTo>
                    <a:pt x="42" y="156"/>
                  </a:lnTo>
                  <a:lnTo>
                    <a:pt x="41" y="155"/>
                  </a:lnTo>
                  <a:lnTo>
                    <a:pt x="56" y="163"/>
                  </a:lnTo>
                  <a:lnTo>
                    <a:pt x="56" y="163"/>
                  </a:lnTo>
                  <a:lnTo>
                    <a:pt x="71" y="168"/>
                  </a:lnTo>
                  <a:lnTo>
                    <a:pt x="71" y="168"/>
                  </a:lnTo>
                  <a:lnTo>
                    <a:pt x="88" y="170"/>
                  </a:lnTo>
                  <a:lnTo>
                    <a:pt x="87" y="170"/>
                  </a:lnTo>
                  <a:lnTo>
                    <a:pt x="105" y="168"/>
                  </a:lnTo>
                  <a:lnTo>
                    <a:pt x="104" y="168"/>
                  </a:lnTo>
                  <a:lnTo>
                    <a:pt x="120" y="163"/>
                  </a:lnTo>
                  <a:lnTo>
                    <a:pt x="119" y="163"/>
                  </a:lnTo>
                  <a:lnTo>
                    <a:pt x="134" y="155"/>
                  </a:lnTo>
                  <a:lnTo>
                    <a:pt x="133" y="156"/>
                  </a:lnTo>
                  <a:lnTo>
                    <a:pt x="146" y="145"/>
                  </a:lnTo>
                  <a:lnTo>
                    <a:pt x="145" y="146"/>
                  </a:lnTo>
                  <a:lnTo>
                    <a:pt x="156" y="133"/>
                  </a:lnTo>
                  <a:lnTo>
                    <a:pt x="155" y="134"/>
                  </a:lnTo>
                  <a:lnTo>
                    <a:pt x="163" y="119"/>
                  </a:lnTo>
                  <a:lnTo>
                    <a:pt x="163" y="120"/>
                  </a:lnTo>
                  <a:lnTo>
                    <a:pt x="168" y="104"/>
                  </a:lnTo>
                  <a:lnTo>
                    <a:pt x="168" y="104"/>
                  </a:lnTo>
                  <a:lnTo>
                    <a:pt x="170" y="87"/>
                  </a:lnTo>
                  <a:lnTo>
                    <a:pt x="170" y="88"/>
                  </a:lnTo>
                  <a:lnTo>
                    <a:pt x="168" y="70"/>
                  </a:lnTo>
                  <a:lnTo>
                    <a:pt x="168" y="71"/>
                  </a:lnTo>
                  <a:lnTo>
                    <a:pt x="163" y="55"/>
                  </a:lnTo>
                  <a:lnTo>
                    <a:pt x="163" y="56"/>
                  </a:lnTo>
                  <a:lnTo>
                    <a:pt x="155" y="41"/>
                  </a:lnTo>
                  <a:lnTo>
                    <a:pt x="156" y="42"/>
                  </a:lnTo>
                  <a:lnTo>
                    <a:pt x="145" y="29"/>
                  </a:lnTo>
                  <a:lnTo>
                    <a:pt x="146" y="29"/>
                  </a:lnTo>
                  <a:lnTo>
                    <a:pt x="133" y="19"/>
                  </a:lnTo>
                  <a:lnTo>
                    <a:pt x="134" y="19"/>
                  </a:lnTo>
                  <a:lnTo>
                    <a:pt x="119" y="12"/>
                  </a:lnTo>
                  <a:lnTo>
                    <a:pt x="120" y="12"/>
                  </a:lnTo>
                  <a:lnTo>
                    <a:pt x="104" y="7"/>
                  </a:lnTo>
                  <a:lnTo>
                    <a:pt x="105" y="7"/>
                  </a:lnTo>
                  <a:lnTo>
                    <a:pt x="87" y="5"/>
                  </a:lnTo>
                  <a:lnTo>
                    <a:pt x="88" y="5"/>
                  </a:lnTo>
                  <a:lnTo>
                    <a:pt x="71" y="7"/>
                  </a:lnTo>
                  <a:lnTo>
                    <a:pt x="71" y="7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41" y="19"/>
                  </a:lnTo>
                  <a:lnTo>
                    <a:pt x="42" y="19"/>
                  </a:lnTo>
                  <a:lnTo>
                    <a:pt x="30" y="29"/>
                  </a:lnTo>
                  <a:lnTo>
                    <a:pt x="30" y="29"/>
                  </a:lnTo>
                  <a:lnTo>
                    <a:pt x="20" y="42"/>
                  </a:lnTo>
                  <a:lnTo>
                    <a:pt x="20" y="41"/>
                  </a:lnTo>
                  <a:lnTo>
                    <a:pt x="12" y="56"/>
                  </a:lnTo>
                  <a:lnTo>
                    <a:pt x="12" y="55"/>
                  </a:lnTo>
                  <a:lnTo>
                    <a:pt x="7" y="71"/>
                  </a:lnTo>
                  <a:lnTo>
                    <a:pt x="7" y="70"/>
                  </a:lnTo>
                  <a:lnTo>
                    <a:pt x="5" y="90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232"/>
            <p:cNvSpPr>
              <a:spLocks noChangeArrowheads="1"/>
            </p:cNvSpPr>
            <p:nvPr/>
          </p:nvSpPr>
          <p:spPr bwMode="auto">
            <a:xfrm>
              <a:off x="5960" y="1934"/>
              <a:ext cx="181" cy="181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33"/>
            <p:cNvSpPr>
              <a:spLocks/>
            </p:cNvSpPr>
            <p:nvPr/>
          </p:nvSpPr>
          <p:spPr bwMode="auto">
            <a:xfrm>
              <a:off x="5964" y="1927"/>
              <a:ext cx="169" cy="170"/>
            </a:xfrm>
            <a:custGeom>
              <a:avLst/>
              <a:gdLst>
                <a:gd name="T0" fmla="*/ 0 w 526"/>
                <a:gd name="T1" fmla="*/ 263 h 526"/>
                <a:gd name="T2" fmla="*/ 263 w 526"/>
                <a:gd name="T3" fmla="*/ 0 h 526"/>
                <a:gd name="T4" fmla="*/ 526 w 526"/>
                <a:gd name="T5" fmla="*/ 263 h 526"/>
                <a:gd name="T6" fmla="*/ 526 w 526"/>
                <a:gd name="T7" fmla="*/ 263 h 526"/>
                <a:gd name="T8" fmla="*/ 263 w 526"/>
                <a:gd name="T9" fmla="*/ 526 h 526"/>
                <a:gd name="T10" fmla="*/ 0 w 526"/>
                <a:gd name="T11" fmla="*/ 263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6" h="526">
                  <a:moveTo>
                    <a:pt x="0" y="263"/>
                  </a:moveTo>
                  <a:cubicBezTo>
                    <a:pt x="0" y="118"/>
                    <a:pt x="117" y="0"/>
                    <a:pt x="263" y="0"/>
                  </a:cubicBezTo>
                  <a:cubicBezTo>
                    <a:pt x="408" y="0"/>
                    <a:pt x="526" y="118"/>
                    <a:pt x="526" y="263"/>
                  </a:cubicBezTo>
                  <a:cubicBezTo>
                    <a:pt x="526" y="263"/>
                    <a:pt x="526" y="263"/>
                    <a:pt x="526" y="263"/>
                  </a:cubicBezTo>
                  <a:cubicBezTo>
                    <a:pt x="526" y="408"/>
                    <a:pt x="408" y="526"/>
                    <a:pt x="263" y="526"/>
                  </a:cubicBezTo>
                  <a:cubicBezTo>
                    <a:pt x="117" y="526"/>
                    <a:pt x="0" y="408"/>
                    <a:pt x="0" y="263"/>
                  </a:cubicBezTo>
                </a:path>
              </a:pathLst>
            </a:custGeom>
            <a:solidFill>
              <a:srgbClr val="5B9BD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34"/>
            <p:cNvSpPr>
              <a:spLocks/>
            </p:cNvSpPr>
            <p:nvPr/>
          </p:nvSpPr>
          <p:spPr bwMode="auto">
            <a:xfrm>
              <a:off x="5964" y="1927"/>
              <a:ext cx="169" cy="170"/>
            </a:xfrm>
            <a:custGeom>
              <a:avLst/>
              <a:gdLst>
                <a:gd name="T0" fmla="*/ 0 w 169"/>
                <a:gd name="T1" fmla="*/ 85 h 170"/>
                <a:gd name="T2" fmla="*/ 84 w 169"/>
                <a:gd name="T3" fmla="*/ 0 h 170"/>
                <a:gd name="T4" fmla="*/ 169 w 169"/>
                <a:gd name="T5" fmla="*/ 85 h 170"/>
                <a:gd name="T6" fmla="*/ 169 w 169"/>
                <a:gd name="T7" fmla="*/ 85 h 170"/>
                <a:gd name="T8" fmla="*/ 84 w 169"/>
                <a:gd name="T9" fmla="*/ 170 h 170"/>
                <a:gd name="T10" fmla="*/ 0 w 169"/>
                <a:gd name="T11" fmla="*/ 85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9" h="170">
                  <a:moveTo>
                    <a:pt x="0" y="85"/>
                  </a:moveTo>
                  <a:cubicBezTo>
                    <a:pt x="0" y="38"/>
                    <a:pt x="37" y="0"/>
                    <a:pt x="84" y="0"/>
                  </a:cubicBezTo>
                  <a:cubicBezTo>
                    <a:pt x="131" y="0"/>
                    <a:pt x="169" y="38"/>
                    <a:pt x="169" y="85"/>
                  </a:cubicBezTo>
                  <a:cubicBezTo>
                    <a:pt x="169" y="85"/>
                    <a:pt x="169" y="85"/>
                    <a:pt x="169" y="85"/>
                  </a:cubicBezTo>
                  <a:cubicBezTo>
                    <a:pt x="169" y="132"/>
                    <a:pt x="131" y="170"/>
                    <a:pt x="84" y="170"/>
                  </a:cubicBezTo>
                  <a:cubicBezTo>
                    <a:pt x="37" y="170"/>
                    <a:pt x="0" y="132"/>
                    <a:pt x="0" y="85"/>
                  </a:cubicBezTo>
                </a:path>
              </a:pathLst>
            </a:custGeom>
            <a:noFill/>
            <a:ln w="3175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235"/>
            <p:cNvSpPr>
              <a:spLocks noChangeArrowheads="1"/>
            </p:cNvSpPr>
            <p:nvPr/>
          </p:nvSpPr>
          <p:spPr bwMode="auto">
            <a:xfrm>
              <a:off x="6032" y="1970"/>
              <a:ext cx="72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800" b="0" i="0" u="none" strike="noStrike" cap="none" normalizeH="0" baseline="0" smtClean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g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Line 236"/>
            <p:cNvSpPr>
              <a:spLocks noChangeShapeType="1"/>
            </p:cNvSpPr>
            <p:nvPr/>
          </p:nvSpPr>
          <p:spPr bwMode="auto">
            <a:xfrm flipV="1">
              <a:off x="5789" y="2072"/>
              <a:ext cx="199" cy="341"/>
            </a:xfrm>
            <a:prstGeom prst="line">
              <a:avLst/>
            </a:prstGeom>
            <a:noFill/>
            <a:ln w="11113" cap="rnd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Line 237"/>
            <p:cNvSpPr>
              <a:spLocks noChangeShapeType="1"/>
            </p:cNvSpPr>
            <p:nvPr/>
          </p:nvSpPr>
          <p:spPr bwMode="auto">
            <a:xfrm>
              <a:off x="5766" y="2210"/>
              <a:ext cx="222" cy="81"/>
            </a:xfrm>
            <a:prstGeom prst="line">
              <a:avLst/>
            </a:prstGeom>
            <a:noFill/>
            <a:ln w="11113" cap="rnd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Line 238"/>
            <p:cNvSpPr>
              <a:spLocks noChangeShapeType="1"/>
            </p:cNvSpPr>
            <p:nvPr/>
          </p:nvSpPr>
          <p:spPr bwMode="auto">
            <a:xfrm>
              <a:off x="5789" y="2573"/>
              <a:ext cx="287" cy="118"/>
            </a:xfrm>
            <a:prstGeom prst="line">
              <a:avLst/>
            </a:prstGeom>
            <a:noFill/>
            <a:ln w="11113" cap="rnd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147762" y="968375"/>
            <a:ext cx="9594851" cy="2425701"/>
            <a:chOff x="1147762" y="968375"/>
            <a:chExt cx="9594851" cy="2425701"/>
          </a:xfrm>
        </p:grpSpPr>
        <p:grpSp>
          <p:nvGrpSpPr>
            <p:cNvPr id="299" name="组合 298"/>
            <p:cNvGrpSpPr/>
            <p:nvPr/>
          </p:nvGrpSpPr>
          <p:grpSpPr>
            <a:xfrm>
              <a:off x="1147762" y="968375"/>
              <a:ext cx="8863013" cy="631828"/>
              <a:chOff x="1147762" y="765175"/>
              <a:chExt cx="8863013" cy="631828"/>
            </a:xfrm>
          </p:grpSpPr>
          <p:sp>
            <p:nvSpPr>
              <p:cNvPr id="241" name="圆柱形 240"/>
              <p:cNvSpPr/>
              <p:nvPr/>
            </p:nvSpPr>
            <p:spPr>
              <a:xfrm rot="5400000">
                <a:off x="5263355" y="-3350418"/>
                <a:ext cx="631828" cy="8863013"/>
              </a:xfrm>
              <a:prstGeom prst="ca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3" name="文本框 242"/>
              <p:cNvSpPr txBox="1"/>
              <p:nvPr/>
            </p:nvSpPr>
            <p:spPr>
              <a:xfrm>
                <a:off x="1200150" y="868276"/>
                <a:ext cx="87963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（</a:t>
                </a:r>
                <a:r>
                  <a:rPr lang="en-US" altLang="zh-CN" sz="2000" dirty="0"/>
                  <a:t>+,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a, b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+,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a, d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+,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a, g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+,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b, c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-,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a, b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...</a:t>
                </a:r>
                <a:endParaRPr lang="zh-CN" altLang="en-US" sz="2000" dirty="0"/>
              </a:p>
            </p:txBody>
          </p:sp>
        </p:grpSp>
        <p:sp>
          <p:nvSpPr>
            <p:cNvPr id="245" name="流程图: 联系 244"/>
            <p:cNvSpPr/>
            <p:nvPr/>
          </p:nvSpPr>
          <p:spPr>
            <a:xfrm>
              <a:off x="1734315" y="1873250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46" name="流程图: 联系 245"/>
            <p:cNvSpPr/>
            <p:nvPr/>
          </p:nvSpPr>
          <p:spPr>
            <a:xfrm>
              <a:off x="1896240" y="244475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48" name="直接连接符 247"/>
            <p:cNvCxnSpPr>
              <a:stCxn id="245" idx="4"/>
              <a:endCxn id="246" idx="1"/>
            </p:cNvCxnSpPr>
            <p:nvPr/>
          </p:nvCxnSpPr>
          <p:spPr>
            <a:xfrm>
              <a:off x="1918083" y="2241876"/>
              <a:ext cx="31981" cy="256867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0" name="流程图: 联系 259"/>
            <p:cNvSpPr/>
            <p:nvPr/>
          </p:nvSpPr>
          <p:spPr>
            <a:xfrm>
              <a:off x="3115058" y="1873250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61" name="流程图: 联系 260"/>
            <p:cNvSpPr/>
            <p:nvPr/>
          </p:nvSpPr>
          <p:spPr>
            <a:xfrm>
              <a:off x="3276983" y="244475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62" name="直接连接符 261"/>
            <p:cNvCxnSpPr>
              <a:stCxn id="260" idx="4"/>
              <a:endCxn id="261" idx="1"/>
            </p:cNvCxnSpPr>
            <p:nvPr/>
          </p:nvCxnSpPr>
          <p:spPr>
            <a:xfrm>
              <a:off x="3298826" y="2241876"/>
              <a:ext cx="31981" cy="2568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3" name="流程图: 联系 262"/>
            <p:cNvSpPr/>
            <p:nvPr/>
          </p:nvSpPr>
          <p:spPr>
            <a:xfrm>
              <a:off x="3807590" y="2841462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64" name="直接连接符 263"/>
            <p:cNvCxnSpPr>
              <a:stCxn id="261" idx="5"/>
            </p:cNvCxnSpPr>
            <p:nvPr/>
          </p:nvCxnSpPr>
          <p:spPr>
            <a:xfrm>
              <a:off x="3590694" y="2759401"/>
              <a:ext cx="245500" cy="17271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7" name="流程图: 联系 266"/>
            <p:cNvSpPr/>
            <p:nvPr/>
          </p:nvSpPr>
          <p:spPr>
            <a:xfrm>
              <a:off x="4814888" y="2057238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68" name="流程图: 联系 267"/>
            <p:cNvSpPr/>
            <p:nvPr/>
          </p:nvSpPr>
          <p:spPr>
            <a:xfrm>
              <a:off x="4976813" y="2628747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69" name="直接连接符 268"/>
            <p:cNvCxnSpPr>
              <a:stCxn id="267" idx="4"/>
              <a:endCxn id="268" idx="1"/>
            </p:cNvCxnSpPr>
            <p:nvPr/>
          </p:nvCxnSpPr>
          <p:spPr>
            <a:xfrm>
              <a:off x="4998656" y="2425864"/>
              <a:ext cx="31981" cy="2568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0" name="流程图: 联系 269"/>
            <p:cNvSpPr/>
            <p:nvPr/>
          </p:nvSpPr>
          <p:spPr>
            <a:xfrm>
              <a:off x="5507420" y="3025450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71" name="直接连接符 270"/>
            <p:cNvCxnSpPr>
              <a:stCxn id="268" idx="5"/>
            </p:cNvCxnSpPr>
            <p:nvPr/>
          </p:nvCxnSpPr>
          <p:spPr>
            <a:xfrm>
              <a:off x="5290524" y="2943389"/>
              <a:ext cx="245500" cy="17271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2" name="流程图: 联系 271"/>
            <p:cNvSpPr/>
            <p:nvPr/>
          </p:nvSpPr>
          <p:spPr>
            <a:xfrm>
              <a:off x="5481429" y="1769738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74" name="直接连接符 273"/>
            <p:cNvCxnSpPr>
              <a:stCxn id="268" idx="7"/>
              <a:endCxn id="272" idx="4"/>
            </p:cNvCxnSpPr>
            <p:nvPr/>
          </p:nvCxnSpPr>
          <p:spPr>
            <a:xfrm flipV="1">
              <a:off x="5290524" y="2138364"/>
              <a:ext cx="374673" cy="544367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6" name="流程图: 联系 275"/>
            <p:cNvSpPr/>
            <p:nvPr/>
          </p:nvSpPr>
          <p:spPr>
            <a:xfrm>
              <a:off x="6351588" y="203972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77" name="流程图: 联系 276"/>
            <p:cNvSpPr/>
            <p:nvPr/>
          </p:nvSpPr>
          <p:spPr>
            <a:xfrm>
              <a:off x="6513513" y="2611238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78" name="直接连接符 277"/>
            <p:cNvCxnSpPr>
              <a:stCxn id="276" idx="4"/>
              <a:endCxn id="277" idx="1"/>
            </p:cNvCxnSpPr>
            <p:nvPr/>
          </p:nvCxnSpPr>
          <p:spPr>
            <a:xfrm>
              <a:off x="6535356" y="2408355"/>
              <a:ext cx="31981" cy="2568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9" name="流程图: 联系 278"/>
            <p:cNvSpPr/>
            <p:nvPr/>
          </p:nvSpPr>
          <p:spPr>
            <a:xfrm>
              <a:off x="7044120" y="3007941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80" name="直接连接符 279"/>
            <p:cNvCxnSpPr>
              <a:stCxn id="277" idx="5"/>
            </p:cNvCxnSpPr>
            <p:nvPr/>
          </p:nvCxnSpPr>
          <p:spPr>
            <a:xfrm>
              <a:off x="6827224" y="2925880"/>
              <a:ext cx="245500" cy="17271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1" name="流程图: 联系 280"/>
            <p:cNvSpPr/>
            <p:nvPr/>
          </p:nvSpPr>
          <p:spPr>
            <a:xfrm>
              <a:off x="7018129" y="175222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82" name="直接连接符 281"/>
            <p:cNvCxnSpPr>
              <a:stCxn id="277" idx="7"/>
              <a:endCxn id="281" idx="4"/>
            </p:cNvCxnSpPr>
            <p:nvPr/>
          </p:nvCxnSpPr>
          <p:spPr>
            <a:xfrm flipV="1">
              <a:off x="6827224" y="2120855"/>
              <a:ext cx="374673" cy="5443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4" name="流程图: 联系 283"/>
            <p:cNvSpPr/>
            <p:nvPr/>
          </p:nvSpPr>
          <p:spPr>
            <a:xfrm>
              <a:off x="7396163" y="2335850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86" name="直接连接符 285"/>
            <p:cNvCxnSpPr>
              <a:stCxn id="276" idx="6"/>
              <a:endCxn id="284" idx="2"/>
            </p:cNvCxnSpPr>
            <p:nvPr/>
          </p:nvCxnSpPr>
          <p:spPr>
            <a:xfrm>
              <a:off x="6719123" y="2224042"/>
              <a:ext cx="677040" cy="296121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0" name="流程图: 联系 289"/>
            <p:cNvSpPr/>
            <p:nvPr/>
          </p:nvSpPr>
          <p:spPr>
            <a:xfrm>
              <a:off x="8012525" y="2030097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91" name="流程图: 联系 290"/>
            <p:cNvSpPr/>
            <p:nvPr/>
          </p:nvSpPr>
          <p:spPr>
            <a:xfrm>
              <a:off x="8174450" y="2601606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93" name="流程图: 联系 292"/>
            <p:cNvSpPr/>
            <p:nvPr/>
          </p:nvSpPr>
          <p:spPr>
            <a:xfrm>
              <a:off x="8705057" y="299830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94" name="直接连接符 293"/>
            <p:cNvCxnSpPr>
              <a:stCxn id="291" idx="5"/>
            </p:cNvCxnSpPr>
            <p:nvPr/>
          </p:nvCxnSpPr>
          <p:spPr>
            <a:xfrm>
              <a:off x="8488161" y="2916248"/>
              <a:ext cx="245500" cy="17271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5" name="流程图: 联系 294"/>
            <p:cNvSpPr/>
            <p:nvPr/>
          </p:nvSpPr>
          <p:spPr>
            <a:xfrm>
              <a:off x="8679066" y="1742597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96" name="直接连接符 295"/>
            <p:cNvCxnSpPr>
              <a:stCxn id="291" idx="7"/>
              <a:endCxn id="295" idx="4"/>
            </p:cNvCxnSpPr>
            <p:nvPr/>
          </p:nvCxnSpPr>
          <p:spPr>
            <a:xfrm flipV="1">
              <a:off x="8488161" y="2111223"/>
              <a:ext cx="374673" cy="5443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7" name="流程图: 联系 296"/>
            <p:cNvSpPr/>
            <p:nvPr/>
          </p:nvSpPr>
          <p:spPr>
            <a:xfrm>
              <a:off x="9057100" y="2326218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98" name="直接连接符 297"/>
            <p:cNvCxnSpPr>
              <a:stCxn id="290" idx="6"/>
              <a:endCxn id="297" idx="2"/>
            </p:cNvCxnSpPr>
            <p:nvPr/>
          </p:nvCxnSpPr>
          <p:spPr>
            <a:xfrm>
              <a:off x="8380060" y="2214410"/>
              <a:ext cx="677040" cy="29612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" name="右箭头 2"/>
            <p:cNvSpPr/>
            <p:nvPr/>
          </p:nvSpPr>
          <p:spPr>
            <a:xfrm>
              <a:off x="9901238" y="1002375"/>
              <a:ext cx="841375" cy="528727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6475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4005736" y="2453630"/>
            <a:ext cx="1710779" cy="15690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8" name="矩形 37"/>
          <p:cNvSpPr/>
          <p:nvPr/>
        </p:nvSpPr>
        <p:spPr>
          <a:xfrm>
            <a:off x="4011702" y="4022713"/>
            <a:ext cx="1704814" cy="59902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6" name="矩形 5"/>
          <p:cNvSpPr/>
          <p:nvPr/>
        </p:nvSpPr>
        <p:spPr>
          <a:xfrm>
            <a:off x="1293668" y="5916708"/>
            <a:ext cx="49097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004222" y="4449020"/>
            <a:ext cx="3306277" cy="501503"/>
            <a:chOff x="4029622" y="4449020"/>
            <a:chExt cx="3306277" cy="501503"/>
          </a:xfrm>
        </p:grpSpPr>
        <p:sp>
          <p:nvSpPr>
            <p:cNvPr id="9" name="文本框 8"/>
            <p:cNvSpPr txBox="1"/>
            <p:nvPr/>
          </p:nvSpPr>
          <p:spPr>
            <a:xfrm>
              <a:off x="6044127" y="4449020"/>
              <a:ext cx="12917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计算</a:t>
              </a:r>
              <a:r>
                <a:rPr lang="zh-CN" altLang="en-US" sz="1400" dirty="0" smtClean="0"/>
                <a:t>次数</a:t>
              </a:r>
              <a:endParaRPr lang="zh-CN" altLang="en-US" sz="1400" dirty="0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029622" y="4550986"/>
              <a:ext cx="2056854" cy="399537"/>
              <a:chOff x="4029622" y="4550986"/>
              <a:chExt cx="2056854" cy="399537"/>
            </a:xfrm>
          </p:grpSpPr>
          <p:cxnSp>
            <p:nvCxnSpPr>
              <p:cNvPr id="11" name="直接箭头连接符 10"/>
              <p:cNvCxnSpPr/>
              <p:nvPr/>
            </p:nvCxnSpPr>
            <p:spPr>
              <a:xfrm>
                <a:off x="4029622" y="4633686"/>
                <a:ext cx="205685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文本框 11"/>
              <p:cNvSpPr txBox="1"/>
              <p:nvPr/>
            </p:nvSpPr>
            <p:spPr>
              <a:xfrm>
                <a:off x="4508860" y="4642746"/>
                <a:ext cx="6549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 smtClean="0"/>
                  <a:t>一次</a:t>
                </a:r>
                <a:endParaRPr lang="zh-CN" altLang="en-US" sz="1400" dirty="0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5431518" y="4640393"/>
                <a:ext cx="6549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/>
                  <a:t>多</a:t>
                </a:r>
                <a:r>
                  <a:rPr lang="zh-CN" altLang="en-US" sz="1400" dirty="0" smtClean="0"/>
                  <a:t>次</a:t>
                </a:r>
                <a:endParaRPr lang="zh-CN" altLang="en-US" sz="1400" dirty="0"/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 flipH="1" flipV="1">
                <a:off x="5726113" y="4550986"/>
                <a:ext cx="1948" cy="827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3" name="直接箭头连接符 22"/>
          <p:cNvCxnSpPr/>
          <p:nvPr/>
        </p:nvCxnSpPr>
        <p:spPr>
          <a:xfrm flipH="1" flipV="1">
            <a:off x="3988707" y="2277901"/>
            <a:ext cx="6351" cy="2365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439886" y="1905122"/>
            <a:ext cx="1161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影响</a:t>
            </a:r>
            <a:r>
              <a:rPr lang="zh-CN" altLang="en-US" sz="1400" dirty="0" smtClean="0"/>
              <a:t>范围</a:t>
            </a:r>
            <a:endParaRPr lang="zh-CN" altLang="en-US" sz="1400" dirty="0"/>
          </a:p>
        </p:txBody>
      </p:sp>
      <p:sp>
        <p:nvSpPr>
          <p:cNvPr id="25" name="文本框 24"/>
          <p:cNvSpPr txBox="1"/>
          <p:nvPr/>
        </p:nvSpPr>
        <p:spPr>
          <a:xfrm>
            <a:off x="3366409" y="3865869"/>
            <a:ext cx="669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自身</a:t>
            </a:r>
            <a:endParaRPr lang="zh-CN" altLang="en-US" sz="1400" dirty="0"/>
          </a:p>
        </p:txBody>
      </p:sp>
      <p:sp>
        <p:nvSpPr>
          <p:cNvPr id="26" name="文本框 25"/>
          <p:cNvSpPr txBox="1"/>
          <p:nvPr/>
        </p:nvSpPr>
        <p:spPr>
          <a:xfrm>
            <a:off x="3140845" y="3316807"/>
            <a:ext cx="870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邻接点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3140845" y="2833251"/>
            <a:ext cx="870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连通图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124202" y="2266196"/>
            <a:ext cx="870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整个</a:t>
            </a:r>
            <a:r>
              <a:rPr lang="zh-CN" altLang="en-US" sz="1400" dirty="0" smtClean="0"/>
              <a:t>图</a:t>
            </a:r>
            <a:endParaRPr lang="zh-CN" altLang="en-US" sz="1400" dirty="0"/>
          </a:p>
        </p:txBody>
      </p:sp>
      <p:cxnSp>
        <p:nvCxnSpPr>
          <p:cNvPr id="29" name="直接连接符 28"/>
          <p:cNvCxnSpPr/>
          <p:nvPr/>
        </p:nvCxnSpPr>
        <p:spPr>
          <a:xfrm flipH="1" flipV="1">
            <a:off x="4841312" y="4554578"/>
            <a:ext cx="1608" cy="70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3988706" y="4022993"/>
            <a:ext cx="752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3988706" y="3476972"/>
            <a:ext cx="752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988706" y="2994372"/>
            <a:ext cx="752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3982811" y="2450862"/>
            <a:ext cx="752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4306386" y="4050595"/>
            <a:ext cx="1106353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独立状态</a:t>
            </a:r>
            <a:endParaRPr lang="en-US" altLang="zh-CN" sz="1400" dirty="0" smtClean="0"/>
          </a:p>
          <a:p>
            <a:pPr algn="ctr"/>
            <a:r>
              <a:rPr lang="zh-CN" altLang="en-US" sz="1050" dirty="0" smtClean="0"/>
              <a:t>如 </a:t>
            </a:r>
            <a:r>
              <a:rPr lang="en-US" altLang="zh-CN" sz="1050" dirty="0" smtClean="0"/>
              <a:t>DD</a:t>
            </a:r>
            <a:r>
              <a:rPr lang="zh-CN" altLang="en-US" sz="1050" dirty="0" smtClean="0"/>
              <a:t>算法</a:t>
            </a:r>
            <a:endParaRPr lang="zh-CN" altLang="en-US" sz="1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4321813" y="2868840"/>
            <a:ext cx="110878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关联状态</a:t>
            </a:r>
            <a:endParaRPr lang="en-US" altLang="zh-CN" sz="1400" dirty="0" smtClean="0"/>
          </a:p>
          <a:p>
            <a:pPr algn="ctr"/>
            <a:r>
              <a:rPr lang="zh-CN" altLang="en-US" sz="1050" dirty="0" smtClean="0"/>
              <a:t>如 </a:t>
            </a:r>
            <a:r>
              <a:rPr lang="en-US" altLang="zh-CN" sz="1050" dirty="0" smtClean="0"/>
              <a:t>TC</a:t>
            </a:r>
            <a:r>
              <a:rPr lang="zh-CN" altLang="en-US" sz="1050" dirty="0" smtClean="0"/>
              <a:t>、</a:t>
            </a:r>
            <a:r>
              <a:rPr lang="en-US" altLang="zh-CN" sz="1050" dirty="0" smtClean="0"/>
              <a:t>SSSP</a:t>
            </a:r>
            <a:r>
              <a:rPr lang="zh-CN" altLang="en-US" sz="1050" dirty="0" smtClean="0"/>
              <a:t>、</a:t>
            </a:r>
            <a:r>
              <a:rPr lang="en-US" altLang="zh-CN" sz="1050" dirty="0" smtClean="0"/>
              <a:t>PR</a:t>
            </a:r>
            <a:r>
              <a:rPr lang="zh-CN" altLang="en-US" sz="1050" dirty="0" smtClean="0"/>
              <a:t>算法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7337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圆角矩形 159"/>
          <p:cNvSpPr/>
          <p:nvPr/>
        </p:nvSpPr>
        <p:spPr>
          <a:xfrm>
            <a:off x="7115217" y="1746348"/>
            <a:ext cx="2184400" cy="42094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圆角矩形 158"/>
          <p:cNvSpPr/>
          <p:nvPr/>
        </p:nvSpPr>
        <p:spPr>
          <a:xfrm>
            <a:off x="4253597" y="1746348"/>
            <a:ext cx="2184400" cy="42094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柱形 4"/>
          <p:cNvSpPr/>
          <p:nvPr/>
        </p:nvSpPr>
        <p:spPr>
          <a:xfrm rot="5400000">
            <a:off x="1793649" y="1906246"/>
            <a:ext cx="481086" cy="3110338"/>
          </a:xfrm>
          <a:prstGeom prst="can">
            <a:avLst>
              <a:gd name="adj" fmla="val 3148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流程图: 联系 6"/>
          <p:cNvSpPr/>
          <p:nvPr/>
        </p:nvSpPr>
        <p:spPr>
          <a:xfrm>
            <a:off x="3070746" y="3304466"/>
            <a:ext cx="300250" cy="313898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联系 7"/>
          <p:cNvSpPr/>
          <p:nvPr/>
        </p:nvSpPr>
        <p:spPr>
          <a:xfrm>
            <a:off x="2586535" y="3301057"/>
            <a:ext cx="300250" cy="313898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联系 8"/>
          <p:cNvSpPr/>
          <p:nvPr/>
        </p:nvSpPr>
        <p:spPr>
          <a:xfrm>
            <a:off x="2102325" y="3301057"/>
            <a:ext cx="300250" cy="313898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联系 9"/>
          <p:cNvSpPr/>
          <p:nvPr/>
        </p:nvSpPr>
        <p:spPr>
          <a:xfrm>
            <a:off x="1621052" y="3301057"/>
            <a:ext cx="300250" cy="313898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联系 10"/>
          <p:cNvSpPr/>
          <p:nvPr/>
        </p:nvSpPr>
        <p:spPr>
          <a:xfrm>
            <a:off x="1198278" y="3301057"/>
            <a:ext cx="300250" cy="313898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联系 11"/>
          <p:cNvSpPr/>
          <p:nvPr/>
        </p:nvSpPr>
        <p:spPr>
          <a:xfrm>
            <a:off x="763588" y="3301057"/>
            <a:ext cx="300250" cy="313898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4473879" y="433607"/>
            <a:ext cx="1821180" cy="101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联系 37"/>
          <p:cNvSpPr/>
          <p:nvPr/>
        </p:nvSpPr>
        <p:spPr>
          <a:xfrm>
            <a:off x="4799650" y="596253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联系 38"/>
          <p:cNvSpPr/>
          <p:nvPr/>
        </p:nvSpPr>
        <p:spPr>
          <a:xfrm>
            <a:off x="4656645" y="905014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流程图: 联系 39"/>
          <p:cNvSpPr/>
          <p:nvPr/>
        </p:nvSpPr>
        <p:spPr>
          <a:xfrm>
            <a:off x="5626506" y="825001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流程图: 联系 45"/>
          <p:cNvSpPr/>
          <p:nvPr/>
        </p:nvSpPr>
        <p:spPr>
          <a:xfrm>
            <a:off x="5098385" y="809778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流程图: 联系 46"/>
          <p:cNvSpPr/>
          <p:nvPr/>
        </p:nvSpPr>
        <p:spPr>
          <a:xfrm>
            <a:off x="5417090" y="564283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流程图: 联系 47"/>
          <p:cNvSpPr/>
          <p:nvPr/>
        </p:nvSpPr>
        <p:spPr>
          <a:xfrm>
            <a:off x="5052905" y="1108688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流程图: 联系 49"/>
          <p:cNvSpPr/>
          <p:nvPr/>
        </p:nvSpPr>
        <p:spPr>
          <a:xfrm>
            <a:off x="5433905" y="1101998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流程图: 联系 50"/>
          <p:cNvSpPr/>
          <p:nvPr/>
        </p:nvSpPr>
        <p:spPr>
          <a:xfrm>
            <a:off x="5957947" y="665260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流程图: 联系 51"/>
          <p:cNvSpPr/>
          <p:nvPr/>
        </p:nvSpPr>
        <p:spPr>
          <a:xfrm>
            <a:off x="5824740" y="1037542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/>
          <p:cNvSpPr/>
          <p:nvPr/>
        </p:nvSpPr>
        <p:spPr>
          <a:xfrm>
            <a:off x="4473879" y="1827588"/>
            <a:ext cx="1821180" cy="101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流程图: 联系 75"/>
          <p:cNvSpPr/>
          <p:nvPr/>
        </p:nvSpPr>
        <p:spPr>
          <a:xfrm>
            <a:off x="4799650" y="2065563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流程图: 联系 76"/>
          <p:cNvSpPr/>
          <p:nvPr/>
        </p:nvSpPr>
        <p:spPr>
          <a:xfrm>
            <a:off x="4656645" y="2374324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流程图: 联系 79"/>
          <p:cNvSpPr/>
          <p:nvPr/>
        </p:nvSpPr>
        <p:spPr>
          <a:xfrm>
            <a:off x="5417090" y="2033593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/>
          <p:cNvSpPr/>
          <p:nvPr/>
        </p:nvSpPr>
        <p:spPr>
          <a:xfrm>
            <a:off x="4459003" y="3221424"/>
            <a:ext cx="1821180" cy="101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流程图: 联系 90"/>
          <p:cNvSpPr/>
          <p:nvPr/>
        </p:nvSpPr>
        <p:spPr>
          <a:xfrm>
            <a:off x="5038029" y="3896505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流程图: 联系 91"/>
          <p:cNvSpPr/>
          <p:nvPr/>
        </p:nvSpPr>
        <p:spPr>
          <a:xfrm>
            <a:off x="5419029" y="3889815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流程图: 联系 92"/>
          <p:cNvSpPr/>
          <p:nvPr/>
        </p:nvSpPr>
        <p:spPr>
          <a:xfrm>
            <a:off x="5943071" y="3453077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>
            <a:off x="4473879" y="4611055"/>
            <a:ext cx="1821180" cy="101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流程图: 联系 97"/>
          <p:cNvSpPr/>
          <p:nvPr/>
        </p:nvSpPr>
        <p:spPr>
          <a:xfrm>
            <a:off x="5626506" y="5002449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流程图: 联系 98"/>
          <p:cNvSpPr/>
          <p:nvPr/>
        </p:nvSpPr>
        <p:spPr>
          <a:xfrm>
            <a:off x="5098385" y="4987226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流程图: 联系 103"/>
          <p:cNvSpPr/>
          <p:nvPr/>
        </p:nvSpPr>
        <p:spPr>
          <a:xfrm>
            <a:off x="5824740" y="5214990"/>
            <a:ext cx="198234" cy="19698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椭圆 114"/>
          <p:cNvSpPr/>
          <p:nvPr/>
        </p:nvSpPr>
        <p:spPr>
          <a:xfrm>
            <a:off x="7311703" y="1827588"/>
            <a:ext cx="1821180" cy="101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流程图: 联系 115"/>
          <p:cNvSpPr/>
          <p:nvPr/>
        </p:nvSpPr>
        <p:spPr>
          <a:xfrm>
            <a:off x="7637474" y="2065563"/>
            <a:ext cx="198234" cy="19698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流程图: 联系 116"/>
          <p:cNvSpPr/>
          <p:nvPr/>
        </p:nvSpPr>
        <p:spPr>
          <a:xfrm>
            <a:off x="7494469" y="2374324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流程图: 联系 119"/>
          <p:cNvSpPr/>
          <p:nvPr/>
        </p:nvSpPr>
        <p:spPr>
          <a:xfrm>
            <a:off x="8254914" y="2033593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椭圆 124"/>
          <p:cNvSpPr/>
          <p:nvPr/>
        </p:nvSpPr>
        <p:spPr>
          <a:xfrm>
            <a:off x="7296827" y="3221424"/>
            <a:ext cx="1821180" cy="101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流程图: 联系 130"/>
          <p:cNvSpPr/>
          <p:nvPr/>
        </p:nvSpPr>
        <p:spPr>
          <a:xfrm>
            <a:off x="7875853" y="3896505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流程图: 联系 131"/>
          <p:cNvSpPr/>
          <p:nvPr/>
        </p:nvSpPr>
        <p:spPr>
          <a:xfrm>
            <a:off x="8256853" y="3889815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流程图: 联系 132"/>
          <p:cNvSpPr/>
          <p:nvPr/>
        </p:nvSpPr>
        <p:spPr>
          <a:xfrm>
            <a:off x="8780895" y="3453077"/>
            <a:ext cx="198234" cy="19698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椭圆 134"/>
          <p:cNvSpPr/>
          <p:nvPr/>
        </p:nvSpPr>
        <p:spPr>
          <a:xfrm>
            <a:off x="7311703" y="4611055"/>
            <a:ext cx="1821180" cy="101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流程图: 联系 137"/>
          <p:cNvSpPr/>
          <p:nvPr/>
        </p:nvSpPr>
        <p:spPr>
          <a:xfrm>
            <a:off x="8464330" y="5002449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流程图: 联系 138"/>
          <p:cNvSpPr/>
          <p:nvPr/>
        </p:nvSpPr>
        <p:spPr>
          <a:xfrm>
            <a:off x="7936209" y="4987226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流程图: 联系 143"/>
          <p:cNvSpPr/>
          <p:nvPr/>
        </p:nvSpPr>
        <p:spPr>
          <a:xfrm>
            <a:off x="8662564" y="5214990"/>
            <a:ext cx="198234" cy="19698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上弧形箭头 144"/>
          <p:cNvSpPr/>
          <p:nvPr/>
        </p:nvSpPr>
        <p:spPr>
          <a:xfrm>
            <a:off x="4854879" y="1827588"/>
            <a:ext cx="2837824" cy="29456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6" name="上弧形箭头 145"/>
          <p:cNvSpPr/>
          <p:nvPr/>
        </p:nvSpPr>
        <p:spPr>
          <a:xfrm>
            <a:off x="6022975" y="3217074"/>
            <a:ext cx="2837824" cy="29236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7" name="上弧形箭头 146"/>
          <p:cNvSpPr/>
          <p:nvPr/>
        </p:nvSpPr>
        <p:spPr>
          <a:xfrm>
            <a:off x="5921126" y="5002450"/>
            <a:ext cx="2805018" cy="27699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50" name="直接箭头连接符 149"/>
          <p:cNvCxnSpPr>
            <a:endCxn id="75" idx="2"/>
          </p:cNvCxnSpPr>
          <p:nvPr/>
        </p:nvCxnSpPr>
        <p:spPr>
          <a:xfrm flipV="1">
            <a:off x="3220871" y="2334318"/>
            <a:ext cx="1253008" cy="1118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>
            <a:endCxn id="95" idx="2"/>
          </p:cNvCxnSpPr>
          <p:nvPr/>
        </p:nvCxnSpPr>
        <p:spPr>
          <a:xfrm>
            <a:off x="2252450" y="3453077"/>
            <a:ext cx="2221429" cy="1664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/>
          <p:cNvCxnSpPr>
            <a:endCxn id="85" idx="2"/>
          </p:cNvCxnSpPr>
          <p:nvPr/>
        </p:nvCxnSpPr>
        <p:spPr>
          <a:xfrm>
            <a:off x="2736660" y="3461415"/>
            <a:ext cx="1722343" cy="266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文本框 160"/>
          <p:cNvSpPr txBox="1"/>
          <p:nvPr/>
        </p:nvSpPr>
        <p:spPr>
          <a:xfrm>
            <a:off x="4756644" y="2768077"/>
            <a:ext cx="143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No.1 State1</a:t>
            </a:r>
            <a:endParaRPr lang="zh-CN" altLang="en-US" dirty="0"/>
          </a:p>
        </p:txBody>
      </p:sp>
      <p:sp>
        <p:nvSpPr>
          <p:cNvPr id="162" name="文本框 161"/>
          <p:cNvSpPr txBox="1"/>
          <p:nvPr/>
        </p:nvSpPr>
        <p:spPr>
          <a:xfrm>
            <a:off x="4704992" y="4164833"/>
            <a:ext cx="143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No.2 State1</a:t>
            </a:r>
            <a:endParaRPr lang="zh-CN" altLang="en-US" dirty="0"/>
          </a:p>
        </p:txBody>
      </p:sp>
      <p:sp>
        <p:nvSpPr>
          <p:cNvPr id="163" name="文本框 162"/>
          <p:cNvSpPr txBox="1"/>
          <p:nvPr/>
        </p:nvSpPr>
        <p:spPr>
          <a:xfrm>
            <a:off x="4717684" y="5586500"/>
            <a:ext cx="143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No.3 State1</a:t>
            </a:r>
            <a:endParaRPr lang="zh-CN" altLang="en-US" dirty="0"/>
          </a:p>
        </p:txBody>
      </p:sp>
      <p:sp>
        <p:nvSpPr>
          <p:cNvPr id="164" name="文本框 163"/>
          <p:cNvSpPr txBox="1"/>
          <p:nvPr/>
        </p:nvSpPr>
        <p:spPr>
          <a:xfrm>
            <a:off x="7606094" y="2781370"/>
            <a:ext cx="143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No.1 State2</a:t>
            </a:r>
            <a:endParaRPr lang="zh-CN" altLang="en-US" dirty="0"/>
          </a:p>
        </p:txBody>
      </p:sp>
      <p:sp>
        <p:nvSpPr>
          <p:cNvPr id="165" name="文本框 164"/>
          <p:cNvSpPr txBox="1"/>
          <p:nvPr/>
        </p:nvSpPr>
        <p:spPr>
          <a:xfrm>
            <a:off x="7593586" y="4153741"/>
            <a:ext cx="143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No.2 State2</a:t>
            </a:r>
            <a:endParaRPr lang="zh-CN" altLang="en-US" dirty="0"/>
          </a:p>
        </p:txBody>
      </p:sp>
      <p:sp>
        <p:nvSpPr>
          <p:cNvPr id="166" name="文本框 165"/>
          <p:cNvSpPr txBox="1"/>
          <p:nvPr/>
        </p:nvSpPr>
        <p:spPr>
          <a:xfrm>
            <a:off x="7592956" y="5536704"/>
            <a:ext cx="143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No.3 State2</a:t>
            </a:r>
            <a:endParaRPr lang="zh-CN" altLang="en-US" dirty="0"/>
          </a:p>
        </p:txBody>
      </p:sp>
      <p:sp>
        <p:nvSpPr>
          <p:cNvPr id="167" name="文本框 166"/>
          <p:cNvSpPr txBox="1"/>
          <p:nvPr/>
        </p:nvSpPr>
        <p:spPr>
          <a:xfrm>
            <a:off x="4825216" y="1346479"/>
            <a:ext cx="143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T1 State1</a:t>
            </a:r>
            <a:endParaRPr lang="zh-CN" altLang="en-US" dirty="0"/>
          </a:p>
        </p:txBody>
      </p:sp>
      <p:sp>
        <p:nvSpPr>
          <p:cNvPr id="168" name="文本框 167"/>
          <p:cNvSpPr txBox="1"/>
          <p:nvPr/>
        </p:nvSpPr>
        <p:spPr>
          <a:xfrm>
            <a:off x="7722067" y="1360574"/>
            <a:ext cx="143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T2 State2</a:t>
            </a:r>
            <a:endParaRPr lang="zh-CN" altLang="en-US" dirty="0"/>
          </a:p>
        </p:txBody>
      </p:sp>
      <p:sp>
        <p:nvSpPr>
          <p:cNvPr id="169" name="文本框 168"/>
          <p:cNvSpPr txBox="1"/>
          <p:nvPr/>
        </p:nvSpPr>
        <p:spPr>
          <a:xfrm>
            <a:off x="1268540" y="2863717"/>
            <a:ext cx="1599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Event Stream</a:t>
            </a:r>
            <a:endParaRPr lang="zh-CN" altLang="en-US" dirty="0"/>
          </a:p>
        </p:txBody>
      </p:sp>
      <p:cxnSp>
        <p:nvCxnSpPr>
          <p:cNvPr id="171" name="直接连接符 170"/>
          <p:cNvCxnSpPr/>
          <p:nvPr/>
        </p:nvCxnSpPr>
        <p:spPr>
          <a:xfrm flipH="1">
            <a:off x="4803084" y="2256353"/>
            <a:ext cx="51795" cy="1196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endCxn id="80" idx="2"/>
          </p:cNvCxnSpPr>
          <p:nvPr/>
        </p:nvCxnSpPr>
        <p:spPr>
          <a:xfrm flipV="1">
            <a:off x="4997884" y="2132085"/>
            <a:ext cx="419206" cy="307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stCxn id="91" idx="6"/>
          </p:cNvCxnSpPr>
          <p:nvPr/>
        </p:nvCxnSpPr>
        <p:spPr>
          <a:xfrm>
            <a:off x="5236263" y="3994997"/>
            <a:ext cx="180827" cy="55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直接连接符 179"/>
          <p:cNvCxnSpPr>
            <a:stCxn id="92" idx="7"/>
            <a:endCxn id="93" idx="3"/>
          </p:cNvCxnSpPr>
          <p:nvPr/>
        </p:nvCxnSpPr>
        <p:spPr>
          <a:xfrm flipV="1">
            <a:off x="5588232" y="3621213"/>
            <a:ext cx="383870" cy="297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直接连接符 181"/>
          <p:cNvCxnSpPr>
            <a:endCxn id="98" idx="2"/>
          </p:cNvCxnSpPr>
          <p:nvPr/>
        </p:nvCxnSpPr>
        <p:spPr>
          <a:xfrm flipV="1">
            <a:off x="5296619" y="5100941"/>
            <a:ext cx="329887" cy="1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直接连接符 184"/>
          <p:cNvCxnSpPr>
            <a:stCxn id="98" idx="5"/>
            <a:endCxn id="104" idx="1"/>
          </p:cNvCxnSpPr>
          <p:nvPr/>
        </p:nvCxnSpPr>
        <p:spPr>
          <a:xfrm>
            <a:off x="5795709" y="5170585"/>
            <a:ext cx="58062" cy="73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直接连接符 186"/>
          <p:cNvCxnSpPr>
            <a:stCxn id="116" idx="6"/>
            <a:endCxn id="120" idx="2"/>
          </p:cNvCxnSpPr>
          <p:nvPr/>
        </p:nvCxnSpPr>
        <p:spPr>
          <a:xfrm flipV="1">
            <a:off x="7835708" y="2132085"/>
            <a:ext cx="419206" cy="31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直接连接符 188"/>
          <p:cNvCxnSpPr>
            <a:stCxn id="116" idx="3"/>
            <a:endCxn id="117" idx="0"/>
          </p:cNvCxnSpPr>
          <p:nvPr/>
        </p:nvCxnSpPr>
        <p:spPr>
          <a:xfrm flipH="1">
            <a:off x="7593586" y="2233699"/>
            <a:ext cx="72919" cy="1406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直接连接符 190"/>
          <p:cNvCxnSpPr>
            <a:stCxn id="131" idx="6"/>
          </p:cNvCxnSpPr>
          <p:nvPr/>
        </p:nvCxnSpPr>
        <p:spPr>
          <a:xfrm>
            <a:off x="8074087" y="3994997"/>
            <a:ext cx="180827" cy="18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直接连接符 192"/>
          <p:cNvCxnSpPr>
            <a:stCxn id="132" idx="7"/>
            <a:endCxn id="133" idx="3"/>
          </p:cNvCxnSpPr>
          <p:nvPr/>
        </p:nvCxnSpPr>
        <p:spPr>
          <a:xfrm flipV="1">
            <a:off x="8426056" y="3621213"/>
            <a:ext cx="383870" cy="297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直接连接符 194"/>
          <p:cNvCxnSpPr>
            <a:stCxn id="139" idx="6"/>
            <a:endCxn id="138" idx="2"/>
          </p:cNvCxnSpPr>
          <p:nvPr/>
        </p:nvCxnSpPr>
        <p:spPr>
          <a:xfrm>
            <a:off x="8134443" y="5085718"/>
            <a:ext cx="329887" cy="152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直接连接符 196"/>
          <p:cNvCxnSpPr>
            <a:stCxn id="138" idx="5"/>
            <a:endCxn id="144" idx="1"/>
          </p:cNvCxnSpPr>
          <p:nvPr/>
        </p:nvCxnSpPr>
        <p:spPr>
          <a:xfrm>
            <a:off x="8633533" y="5170585"/>
            <a:ext cx="58062" cy="73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直接连接符 198"/>
          <p:cNvCxnSpPr>
            <a:stCxn id="38" idx="6"/>
            <a:endCxn id="47" idx="2"/>
          </p:cNvCxnSpPr>
          <p:nvPr/>
        </p:nvCxnSpPr>
        <p:spPr>
          <a:xfrm flipV="1">
            <a:off x="4997884" y="662775"/>
            <a:ext cx="419206" cy="31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接连接符 200"/>
          <p:cNvCxnSpPr>
            <a:endCxn id="39" idx="0"/>
          </p:cNvCxnSpPr>
          <p:nvPr/>
        </p:nvCxnSpPr>
        <p:spPr>
          <a:xfrm flipH="1">
            <a:off x="4755762" y="795115"/>
            <a:ext cx="99117" cy="1098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直接连接符 202"/>
          <p:cNvCxnSpPr>
            <a:stCxn id="48" idx="6"/>
          </p:cNvCxnSpPr>
          <p:nvPr/>
        </p:nvCxnSpPr>
        <p:spPr>
          <a:xfrm>
            <a:off x="5251139" y="1207180"/>
            <a:ext cx="167890" cy="5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直接连接符 204"/>
          <p:cNvCxnSpPr>
            <a:stCxn id="50" idx="6"/>
            <a:endCxn id="51" idx="3"/>
          </p:cNvCxnSpPr>
          <p:nvPr/>
        </p:nvCxnSpPr>
        <p:spPr>
          <a:xfrm flipV="1">
            <a:off x="5632139" y="833396"/>
            <a:ext cx="354839" cy="367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直接连接符 207"/>
          <p:cNvCxnSpPr>
            <a:endCxn id="40" idx="2"/>
          </p:cNvCxnSpPr>
          <p:nvPr/>
        </p:nvCxnSpPr>
        <p:spPr>
          <a:xfrm>
            <a:off x="5296619" y="905014"/>
            <a:ext cx="329887" cy="18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直接连接符 209"/>
          <p:cNvCxnSpPr>
            <a:stCxn id="40" idx="5"/>
            <a:endCxn id="52" idx="1"/>
          </p:cNvCxnSpPr>
          <p:nvPr/>
        </p:nvCxnSpPr>
        <p:spPr>
          <a:xfrm>
            <a:off x="5795709" y="993137"/>
            <a:ext cx="58062" cy="73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直接连接符 211"/>
          <p:cNvCxnSpPr>
            <a:stCxn id="38" idx="5"/>
            <a:endCxn id="46" idx="1"/>
          </p:cNvCxnSpPr>
          <p:nvPr/>
        </p:nvCxnSpPr>
        <p:spPr>
          <a:xfrm>
            <a:off x="4968853" y="764389"/>
            <a:ext cx="158563" cy="74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直接连接符 213"/>
          <p:cNvCxnSpPr>
            <a:stCxn id="46" idx="5"/>
            <a:endCxn id="50" idx="1"/>
          </p:cNvCxnSpPr>
          <p:nvPr/>
        </p:nvCxnSpPr>
        <p:spPr>
          <a:xfrm>
            <a:off x="5267588" y="977914"/>
            <a:ext cx="195348" cy="152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直接连接符 215"/>
          <p:cNvCxnSpPr>
            <a:stCxn id="47" idx="6"/>
            <a:endCxn id="51" idx="2"/>
          </p:cNvCxnSpPr>
          <p:nvPr/>
        </p:nvCxnSpPr>
        <p:spPr>
          <a:xfrm>
            <a:off x="5615324" y="662775"/>
            <a:ext cx="342623" cy="1009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直接连接符 217"/>
          <p:cNvCxnSpPr>
            <a:stCxn id="39" idx="5"/>
            <a:endCxn id="48" idx="2"/>
          </p:cNvCxnSpPr>
          <p:nvPr/>
        </p:nvCxnSpPr>
        <p:spPr>
          <a:xfrm>
            <a:off x="4825848" y="1073150"/>
            <a:ext cx="227057" cy="1340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9" name="椭圆 218"/>
          <p:cNvSpPr/>
          <p:nvPr/>
        </p:nvSpPr>
        <p:spPr>
          <a:xfrm>
            <a:off x="7311703" y="433607"/>
            <a:ext cx="1821180" cy="101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流程图: 联系 219"/>
          <p:cNvSpPr/>
          <p:nvPr/>
        </p:nvSpPr>
        <p:spPr>
          <a:xfrm>
            <a:off x="7637474" y="596253"/>
            <a:ext cx="198234" cy="19698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流程图: 联系 220"/>
          <p:cNvSpPr/>
          <p:nvPr/>
        </p:nvSpPr>
        <p:spPr>
          <a:xfrm>
            <a:off x="7494469" y="905014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流程图: 联系 221"/>
          <p:cNvSpPr/>
          <p:nvPr/>
        </p:nvSpPr>
        <p:spPr>
          <a:xfrm>
            <a:off x="8464330" y="825001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流程图: 联系 222"/>
          <p:cNvSpPr/>
          <p:nvPr/>
        </p:nvSpPr>
        <p:spPr>
          <a:xfrm>
            <a:off x="7936209" y="809778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流程图: 联系 223"/>
          <p:cNvSpPr/>
          <p:nvPr/>
        </p:nvSpPr>
        <p:spPr>
          <a:xfrm>
            <a:off x="8254914" y="564283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流程图: 联系 224"/>
          <p:cNvSpPr/>
          <p:nvPr/>
        </p:nvSpPr>
        <p:spPr>
          <a:xfrm>
            <a:off x="7890729" y="1108688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流程图: 联系 225"/>
          <p:cNvSpPr/>
          <p:nvPr/>
        </p:nvSpPr>
        <p:spPr>
          <a:xfrm>
            <a:off x="8271729" y="1101998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流程图: 联系 226"/>
          <p:cNvSpPr/>
          <p:nvPr/>
        </p:nvSpPr>
        <p:spPr>
          <a:xfrm>
            <a:off x="8795771" y="665260"/>
            <a:ext cx="198234" cy="19698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流程图: 联系 227"/>
          <p:cNvSpPr/>
          <p:nvPr/>
        </p:nvSpPr>
        <p:spPr>
          <a:xfrm>
            <a:off x="8662564" y="1037542"/>
            <a:ext cx="198234" cy="19698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9" name="直接连接符 228"/>
          <p:cNvCxnSpPr>
            <a:stCxn id="220" idx="6"/>
            <a:endCxn id="224" idx="2"/>
          </p:cNvCxnSpPr>
          <p:nvPr/>
        </p:nvCxnSpPr>
        <p:spPr>
          <a:xfrm flipV="1">
            <a:off x="7835708" y="662775"/>
            <a:ext cx="419206" cy="31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直接连接符 229"/>
          <p:cNvCxnSpPr>
            <a:endCxn id="221" idx="0"/>
          </p:cNvCxnSpPr>
          <p:nvPr/>
        </p:nvCxnSpPr>
        <p:spPr>
          <a:xfrm flipH="1">
            <a:off x="7593586" y="795115"/>
            <a:ext cx="99117" cy="1098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直接连接符 230"/>
          <p:cNvCxnSpPr>
            <a:stCxn id="225" idx="6"/>
          </p:cNvCxnSpPr>
          <p:nvPr/>
        </p:nvCxnSpPr>
        <p:spPr>
          <a:xfrm>
            <a:off x="8088963" y="1207180"/>
            <a:ext cx="167890" cy="5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直接连接符 231"/>
          <p:cNvCxnSpPr>
            <a:stCxn id="226" idx="6"/>
            <a:endCxn id="227" idx="3"/>
          </p:cNvCxnSpPr>
          <p:nvPr/>
        </p:nvCxnSpPr>
        <p:spPr>
          <a:xfrm flipV="1">
            <a:off x="8469963" y="833396"/>
            <a:ext cx="354839" cy="367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endCxn id="222" idx="2"/>
          </p:cNvCxnSpPr>
          <p:nvPr/>
        </p:nvCxnSpPr>
        <p:spPr>
          <a:xfrm>
            <a:off x="8134443" y="905014"/>
            <a:ext cx="329887" cy="18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直接连接符 233"/>
          <p:cNvCxnSpPr>
            <a:stCxn id="222" idx="5"/>
            <a:endCxn id="228" idx="1"/>
          </p:cNvCxnSpPr>
          <p:nvPr/>
        </p:nvCxnSpPr>
        <p:spPr>
          <a:xfrm>
            <a:off x="8633533" y="993137"/>
            <a:ext cx="58062" cy="73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直接连接符 234"/>
          <p:cNvCxnSpPr>
            <a:stCxn id="220" idx="5"/>
            <a:endCxn id="223" idx="1"/>
          </p:cNvCxnSpPr>
          <p:nvPr/>
        </p:nvCxnSpPr>
        <p:spPr>
          <a:xfrm>
            <a:off x="7806677" y="764389"/>
            <a:ext cx="158563" cy="74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直接连接符 235"/>
          <p:cNvCxnSpPr>
            <a:stCxn id="223" idx="5"/>
            <a:endCxn id="226" idx="1"/>
          </p:cNvCxnSpPr>
          <p:nvPr/>
        </p:nvCxnSpPr>
        <p:spPr>
          <a:xfrm>
            <a:off x="8105412" y="977914"/>
            <a:ext cx="195348" cy="152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直接连接符 236"/>
          <p:cNvCxnSpPr>
            <a:stCxn id="224" idx="6"/>
            <a:endCxn id="227" idx="2"/>
          </p:cNvCxnSpPr>
          <p:nvPr/>
        </p:nvCxnSpPr>
        <p:spPr>
          <a:xfrm>
            <a:off x="8453148" y="662775"/>
            <a:ext cx="342623" cy="1009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直接连接符 237"/>
          <p:cNvCxnSpPr>
            <a:stCxn id="221" idx="5"/>
            <a:endCxn id="225" idx="2"/>
          </p:cNvCxnSpPr>
          <p:nvPr/>
        </p:nvCxnSpPr>
        <p:spPr>
          <a:xfrm>
            <a:off x="7663672" y="1073150"/>
            <a:ext cx="227057" cy="1340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711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16596</TotalTime>
  <Words>752</Words>
  <Application>Microsoft Office PowerPoint</Application>
  <PresentationFormat>宽屏</PresentationFormat>
  <Paragraphs>392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黑体</vt:lpstr>
      <vt:lpstr>宋体</vt:lpstr>
      <vt:lpstr>Arial</vt:lpstr>
      <vt:lpstr>Calibri</vt:lpstr>
      <vt:lpstr>Calibri Light</vt:lpstr>
      <vt:lpstr>Cambria Math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Shikai Duan</dc:creator>
  <cp:lastModifiedBy>Shikai Duan</cp:lastModifiedBy>
  <cp:revision>113</cp:revision>
  <dcterms:created xsi:type="dcterms:W3CDTF">2017-01-09T07:22:34Z</dcterms:created>
  <dcterms:modified xsi:type="dcterms:W3CDTF">2017-03-27T13:16:33Z</dcterms:modified>
</cp:coreProperties>
</file>