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76" r:id="rId2"/>
    <p:sldId id="256" r:id="rId3"/>
    <p:sldId id="310" r:id="rId4"/>
    <p:sldId id="306" r:id="rId5"/>
    <p:sldId id="320" r:id="rId6"/>
    <p:sldId id="307" r:id="rId7"/>
    <p:sldId id="309" r:id="rId8"/>
    <p:sldId id="304" r:id="rId9"/>
    <p:sldId id="301" r:id="rId10"/>
    <p:sldId id="311" r:id="rId11"/>
    <p:sldId id="287" r:id="rId12"/>
    <p:sldId id="300" r:id="rId13"/>
    <p:sldId id="316" r:id="rId14"/>
    <p:sldId id="324" r:id="rId15"/>
    <p:sldId id="325" r:id="rId16"/>
    <p:sldId id="333" r:id="rId17"/>
    <p:sldId id="337" r:id="rId18"/>
    <p:sldId id="289" r:id="rId19"/>
    <p:sldId id="322" r:id="rId20"/>
    <p:sldId id="326" r:id="rId21"/>
    <p:sldId id="327" r:id="rId22"/>
    <p:sldId id="336" r:id="rId23"/>
    <p:sldId id="328" r:id="rId24"/>
    <p:sldId id="299" r:id="rId25"/>
    <p:sldId id="329" r:id="rId26"/>
    <p:sldId id="330" r:id="rId27"/>
    <p:sldId id="323" r:id="rId28"/>
    <p:sldId id="302" r:id="rId29"/>
    <p:sldId id="303" r:id="rId30"/>
    <p:sldId id="313" r:id="rId31"/>
    <p:sldId id="332" r:id="rId32"/>
    <p:sldId id="293" r:id="rId33"/>
    <p:sldId id="331" r:id="rId34"/>
    <p:sldId id="335" r:id="rId35"/>
    <p:sldId id="312" r:id="rId36"/>
    <p:sldId id="295" r:id="rId37"/>
    <p:sldId id="339" r:id="rId38"/>
    <p:sldId id="296" r:id="rId39"/>
    <p:sldId id="338" r:id="rId40"/>
  </p:sldIdLst>
  <p:sldSz cx="9144000" cy="6858000" type="screen4x3"/>
  <p:notesSz cx="6858000" cy="9144000"/>
  <p:defaultTextStyle>
    <a:defPPr>
      <a:defRPr lang="zh-CN"/>
    </a:defPPr>
    <a:lvl1pPr marL="0" algn="l" defTabSz="914220" rtl="0" eaLnBrk="1" latinLnBrk="0" hangingPunct="1">
      <a:defRPr sz="1800" kern="1200">
        <a:solidFill>
          <a:schemeClr val="tx1"/>
        </a:solidFill>
        <a:latin typeface="+mn-lt"/>
        <a:ea typeface="+mn-ea"/>
        <a:cs typeface="+mn-cs"/>
      </a:defRPr>
    </a:lvl1pPr>
    <a:lvl2pPr marL="457106" algn="l" defTabSz="914220" rtl="0" eaLnBrk="1" latinLnBrk="0" hangingPunct="1">
      <a:defRPr sz="1800" kern="1200">
        <a:solidFill>
          <a:schemeClr val="tx1"/>
        </a:solidFill>
        <a:latin typeface="+mn-lt"/>
        <a:ea typeface="+mn-ea"/>
        <a:cs typeface="+mn-cs"/>
      </a:defRPr>
    </a:lvl2pPr>
    <a:lvl3pPr marL="914220" algn="l" defTabSz="914220" rtl="0" eaLnBrk="1" latinLnBrk="0" hangingPunct="1">
      <a:defRPr sz="1800" kern="1200">
        <a:solidFill>
          <a:schemeClr val="tx1"/>
        </a:solidFill>
        <a:latin typeface="+mn-lt"/>
        <a:ea typeface="+mn-ea"/>
        <a:cs typeface="+mn-cs"/>
      </a:defRPr>
    </a:lvl3pPr>
    <a:lvl4pPr marL="1371328" algn="l" defTabSz="914220" rtl="0" eaLnBrk="1" latinLnBrk="0" hangingPunct="1">
      <a:defRPr sz="1800" kern="1200">
        <a:solidFill>
          <a:schemeClr val="tx1"/>
        </a:solidFill>
        <a:latin typeface="+mn-lt"/>
        <a:ea typeface="+mn-ea"/>
        <a:cs typeface="+mn-cs"/>
      </a:defRPr>
    </a:lvl4pPr>
    <a:lvl5pPr marL="1828439" algn="l" defTabSz="914220" rtl="0" eaLnBrk="1" latinLnBrk="0" hangingPunct="1">
      <a:defRPr sz="1800" kern="1200">
        <a:solidFill>
          <a:schemeClr val="tx1"/>
        </a:solidFill>
        <a:latin typeface="+mn-lt"/>
        <a:ea typeface="+mn-ea"/>
        <a:cs typeface="+mn-cs"/>
      </a:defRPr>
    </a:lvl5pPr>
    <a:lvl6pPr marL="2285544" algn="l" defTabSz="914220" rtl="0" eaLnBrk="1" latinLnBrk="0" hangingPunct="1">
      <a:defRPr sz="1800" kern="1200">
        <a:solidFill>
          <a:schemeClr val="tx1"/>
        </a:solidFill>
        <a:latin typeface="+mn-lt"/>
        <a:ea typeface="+mn-ea"/>
        <a:cs typeface="+mn-cs"/>
      </a:defRPr>
    </a:lvl6pPr>
    <a:lvl7pPr marL="2742650" algn="l" defTabSz="914220" rtl="0" eaLnBrk="1" latinLnBrk="0" hangingPunct="1">
      <a:defRPr sz="1800" kern="1200">
        <a:solidFill>
          <a:schemeClr val="tx1"/>
        </a:solidFill>
        <a:latin typeface="+mn-lt"/>
        <a:ea typeface="+mn-ea"/>
        <a:cs typeface="+mn-cs"/>
      </a:defRPr>
    </a:lvl7pPr>
    <a:lvl8pPr marL="3199760" algn="l" defTabSz="914220" rtl="0" eaLnBrk="1" latinLnBrk="0" hangingPunct="1">
      <a:defRPr sz="1800" kern="1200">
        <a:solidFill>
          <a:schemeClr val="tx1"/>
        </a:solidFill>
        <a:latin typeface="+mn-lt"/>
        <a:ea typeface="+mn-ea"/>
        <a:cs typeface="+mn-cs"/>
      </a:defRPr>
    </a:lvl8pPr>
    <a:lvl9pPr marL="3656869" algn="l" defTabSz="91422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030A0"/>
    <a:srgbClr val="0066FF"/>
    <a:srgbClr val="953735"/>
    <a:srgbClr val="8064A2"/>
    <a:srgbClr val="B3A2C7"/>
    <a:srgbClr val="425160"/>
    <a:srgbClr val="778CA1"/>
    <a:srgbClr val="242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85" autoAdjust="0"/>
  </p:normalViewPr>
  <p:slideViewPr>
    <p:cSldViewPr>
      <p:cViewPr>
        <p:scale>
          <a:sx n="90" d="100"/>
          <a:sy n="90" d="100"/>
        </p:scale>
        <p:origin x="-44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0797080052493438"/>
          <c:y val="0.10022662401574803"/>
          <c:w val="0.7853728674540682"/>
          <c:h val="0.72820570866141743"/>
        </c:manualLayout>
      </c:layout>
      <c:lineChart>
        <c:grouping val="standard"/>
        <c:varyColors val="0"/>
        <c:ser>
          <c:idx val="0"/>
          <c:order val="0"/>
          <c:tx>
            <c:strRef>
              <c:f>Sheet1!$B$1</c:f>
              <c:strCache>
                <c:ptCount val="1"/>
                <c:pt idx="0">
                  <c:v>列1</c:v>
                </c:pt>
              </c:strCache>
            </c:strRef>
          </c:tx>
          <c:dLbls>
            <c:dLbl>
              <c:idx val="0"/>
              <c:layout>
                <c:manualLayout>
                  <c:x val="-2.0052165354330728E-2"/>
                  <c:y val="-5.45E-2"/>
                </c:manualLayout>
              </c:layout>
              <c:dLblPos val="r"/>
              <c:showLegendKey val="0"/>
              <c:showVal val="1"/>
              <c:showCatName val="0"/>
              <c:showSerName val="0"/>
              <c:showPercent val="0"/>
              <c:showBubbleSize val="0"/>
            </c:dLbl>
            <c:dLbl>
              <c:idx val="1"/>
              <c:layout>
                <c:manualLayout>
                  <c:x val="-0.10254612334042186"/>
                  <c:y val="-4.0707913767157183E-2"/>
                </c:manualLayout>
              </c:layout>
              <c:dLblPos val="r"/>
              <c:showLegendKey val="0"/>
              <c:showVal val="1"/>
              <c:showCatName val="0"/>
              <c:showSerName val="0"/>
              <c:showPercent val="0"/>
              <c:showBubbleSize val="0"/>
            </c:dLbl>
            <c:numFmt formatCode="General" sourceLinked="0"/>
            <c:dLblPos val="t"/>
            <c:showLegendKey val="0"/>
            <c:showVal val="1"/>
            <c:showCatName val="0"/>
            <c:showSerName val="0"/>
            <c:showPercent val="0"/>
            <c:showBubbleSize val="0"/>
            <c:showLeaderLines val="0"/>
          </c:dLbls>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Sheet1!$B$2:$B$14</c:f>
              <c:numCache>
                <c:formatCode>General</c:formatCode>
                <c:ptCount val="13"/>
                <c:pt idx="0">
                  <c:v>26255</c:v>
                </c:pt>
                <c:pt idx="1">
                  <c:v>2606</c:v>
                </c:pt>
                <c:pt idx="2">
                  <c:v>773</c:v>
                </c:pt>
                <c:pt idx="3">
                  <c:v>417</c:v>
                </c:pt>
                <c:pt idx="4">
                  <c:v>222</c:v>
                </c:pt>
                <c:pt idx="5">
                  <c:v>85</c:v>
                </c:pt>
                <c:pt idx="6">
                  <c:v>34</c:v>
                </c:pt>
                <c:pt idx="7">
                  <c:v>14</c:v>
                </c:pt>
                <c:pt idx="8">
                  <c:v>7</c:v>
                </c:pt>
                <c:pt idx="9">
                  <c:v>1</c:v>
                </c:pt>
                <c:pt idx="10">
                  <c:v>2</c:v>
                </c:pt>
                <c:pt idx="11">
                  <c:v>1</c:v>
                </c:pt>
                <c:pt idx="12">
                  <c:v>1</c:v>
                </c:pt>
              </c:numCache>
            </c:numRef>
          </c:val>
          <c:smooth val="0"/>
        </c:ser>
        <c:dLbls>
          <c:showLegendKey val="0"/>
          <c:showVal val="0"/>
          <c:showCatName val="0"/>
          <c:showSerName val="0"/>
          <c:showPercent val="0"/>
          <c:showBubbleSize val="0"/>
        </c:dLbls>
        <c:marker val="1"/>
        <c:smooth val="0"/>
        <c:axId val="218554368"/>
        <c:axId val="169473088"/>
      </c:lineChart>
      <c:catAx>
        <c:axId val="218554368"/>
        <c:scaling>
          <c:orientation val="minMax"/>
        </c:scaling>
        <c:delete val="0"/>
        <c:axPos val="b"/>
        <c:majorGridlines/>
        <c:minorGridlines/>
        <c:numFmt formatCode="General" sourceLinked="1"/>
        <c:majorTickMark val="out"/>
        <c:minorTickMark val="none"/>
        <c:tickLblPos val="nextTo"/>
        <c:txPr>
          <a:bodyPr/>
          <a:lstStyle/>
          <a:p>
            <a:pPr>
              <a:defRPr sz="800" b="1"/>
            </a:pPr>
            <a:endParaRPr lang="zh-CN"/>
          </a:p>
        </c:txPr>
        <c:crossAx val="169473088"/>
        <c:crosses val="autoZero"/>
        <c:auto val="1"/>
        <c:lblAlgn val="ctr"/>
        <c:lblOffset val="100"/>
        <c:noMultiLvlLbl val="0"/>
      </c:catAx>
      <c:valAx>
        <c:axId val="169473088"/>
        <c:scaling>
          <c:orientation val="minMax"/>
        </c:scaling>
        <c:delete val="0"/>
        <c:axPos val="l"/>
        <c:majorGridlines>
          <c:spPr>
            <a:ln>
              <a:solidFill>
                <a:schemeClr val="bg1">
                  <a:lumMod val="50000"/>
                </a:schemeClr>
              </a:solidFill>
            </a:ln>
          </c:spPr>
        </c:majorGridlines>
        <c:minorGridlines/>
        <c:numFmt formatCode="General" sourceLinked="1"/>
        <c:majorTickMark val="out"/>
        <c:minorTickMark val="none"/>
        <c:tickLblPos val="nextTo"/>
        <c:txPr>
          <a:bodyPr/>
          <a:lstStyle/>
          <a:p>
            <a:pPr>
              <a:defRPr sz="800" b="1"/>
            </a:pPr>
            <a:endParaRPr lang="zh-CN"/>
          </a:p>
        </c:txPr>
        <c:crossAx val="218554368"/>
        <c:crosses val="autoZero"/>
        <c:crossBetween val="between"/>
      </c:valAx>
      <c:spPr>
        <a:ln>
          <a:solidFill>
            <a:schemeClr val="bg1">
              <a:lumMod val="50000"/>
            </a:schemeClr>
          </a:solidFill>
        </a:ln>
      </c:spPr>
    </c:plotArea>
    <c:plotVisOnly val="1"/>
    <c:dispBlanksAs val="gap"/>
    <c:showDLblsOverMax val="0"/>
  </c:chart>
  <c:spPr>
    <a:noFill/>
    <a:ln>
      <a:noFill/>
    </a:ln>
  </c:spPr>
  <c:txPr>
    <a:bodyPr/>
    <a:lstStyle/>
    <a:p>
      <a:pPr>
        <a:defRPr sz="1100">
          <a:latin typeface="微软雅黑" panose="020B0503020204020204" pitchFamily="34" charset="-122"/>
          <a:ea typeface="微软雅黑" panose="020B0503020204020204" pitchFamily="34" charset="-122"/>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0797080052493438"/>
          <c:y val="0.10022662401574803"/>
          <c:w val="0.7853728674540682"/>
          <c:h val="0.72820570866141743"/>
        </c:manualLayout>
      </c:layout>
      <c:lineChart>
        <c:grouping val="standard"/>
        <c:varyColors val="0"/>
        <c:ser>
          <c:idx val="0"/>
          <c:order val="0"/>
          <c:tx>
            <c:strRef>
              <c:f>Sheet1!$B$1</c:f>
              <c:strCache>
                <c:ptCount val="1"/>
                <c:pt idx="0">
                  <c:v>列1</c:v>
                </c:pt>
              </c:strCache>
            </c:strRef>
          </c:tx>
          <c:spPr>
            <a:ln>
              <a:solidFill>
                <a:schemeClr val="accent4"/>
              </a:solidFill>
            </a:ln>
          </c:spPr>
          <c:marker>
            <c:spPr>
              <a:solidFill>
                <a:schemeClr val="accent4"/>
              </a:solidFill>
              <a:ln>
                <a:solidFill>
                  <a:schemeClr val="accent4"/>
                </a:solidFill>
              </a:ln>
            </c:spPr>
          </c:marker>
          <c:dLbls>
            <c:dLbl>
              <c:idx val="0"/>
              <c:layout>
                <c:manualLayout>
                  <c:x val="5.7315070470828145E-3"/>
                  <c:y val="-2.390832836755512E-3"/>
                </c:manualLayout>
              </c:layout>
              <c:dLblPos val="r"/>
              <c:showLegendKey val="0"/>
              <c:showVal val="1"/>
              <c:showCatName val="0"/>
              <c:showSerName val="0"/>
              <c:showPercent val="0"/>
              <c:showBubbleSize val="0"/>
            </c:dLbl>
            <c:dLbl>
              <c:idx val="1"/>
              <c:layout>
                <c:manualLayout>
                  <c:x val="-0.12609676429718661"/>
                  <c:y val="-4.872469978083243E-2"/>
                </c:manualLayout>
              </c:layout>
              <c:dLblPos val="r"/>
              <c:showLegendKey val="0"/>
              <c:showVal val="1"/>
              <c:showCatName val="0"/>
              <c:showSerName val="0"/>
              <c:showPercent val="0"/>
              <c:showBubbleSize val="0"/>
            </c:dLbl>
            <c:numFmt formatCode="General" sourceLinked="0"/>
            <c:dLblPos val="t"/>
            <c:showLegendKey val="0"/>
            <c:showVal val="1"/>
            <c:showCatName val="0"/>
            <c:showSerName val="0"/>
            <c:showPercent val="0"/>
            <c:showBubbleSize val="0"/>
            <c:showLeaderLines val="0"/>
          </c:dLbls>
          <c:cat>
            <c:numRef>
              <c:f>Sheet1!$A$2:$A$7</c:f>
              <c:numCache>
                <c:formatCode>General</c:formatCode>
                <c:ptCount val="6"/>
                <c:pt idx="0">
                  <c:v>1</c:v>
                </c:pt>
                <c:pt idx="1">
                  <c:v>2</c:v>
                </c:pt>
                <c:pt idx="2">
                  <c:v>3</c:v>
                </c:pt>
                <c:pt idx="3">
                  <c:v>4</c:v>
                </c:pt>
                <c:pt idx="4">
                  <c:v>5</c:v>
                </c:pt>
                <c:pt idx="5">
                  <c:v>6</c:v>
                </c:pt>
              </c:numCache>
            </c:numRef>
          </c:cat>
          <c:val>
            <c:numRef>
              <c:f>Sheet1!$B$2:$B$7</c:f>
              <c:numCache>
                <c:formatCode>General</c:formatCode>
                <c:ptCount val="6"/>
                <c:pt idx="0">
                  <c:v>28430</c:v>
                </c:pt>
                <c:pt idx="1">
                  <c:v>1338</c:v>
                </c:pt>
                <c:pt idx="2">
                  <c:v>435</c:v>
                </c:pt>
                <c:pt idx="3">
                  <c:v>168</c:v>
                </c:pt>
                <c:pt idx="4">
                  <c:v>30</c:v>
                </c:pt>
                <c:pt idx="5">
                  <c:v>17</c:v>
                </c:pt>
              </c:numCache>
            </c:numRef>
          </c:val>
          <c:smooth val="0"/>
        </c:ser>
        <c:dLbls>
          <c:showLegendKey val="0"/>
          <c:showVal val="0"/>
          <c:showCatName val="0"/>
          <c:showSerName val="0"/>
          <c:showPercent val="0"/>
          <c:showBubbleSize val="0"/>
        </c:dLbls>
        <c:marker val="1"/>
        <c:smooth val="0"/>
        <c:axId val="200494080"/>
        <c:axId val="124592704"/>
      </c:lineChart>
      <c:catAx>
        <c:axId val="200494080"/>
        <c:scaling>
          <c:orientation val="minMax"/>
        </c:scaling>
        <c:delete val="0"/>
        <c:axPos val="b"/>
        <c:majorGridlines/>
        <c:minorGridlines/>
        <c:numFmt formatCode="General" sourceLinked="1"/>
        <c:majorTickMark val="out"/>
        <c:minorTickMark val="none"/>
        <c:tickLblPos val="nextTo"/>
        <c:txPr>
          <a:bodyPr/>
          <a:lstStyle/>
          <a:p>
            <a:pPr>
              <a:defRPr sz="800" b="1"/>
            </a:pPr>
            <a:endParaRPr lang="zh-CN"/>
          </a:p>
        </c:txPr>
        <c:crossAx val="124592704"/>
        <c:crosses val="autoZero"/>
        <c:auto val="1"/>
        <c:lblAlgn val="ctr"/>
        <c:lblOffset val="100"/>
        <c:noMultiLvlLbl val="0"/>
      </c:catAx>
      <c:valAx>
        <c:axId val="124592704"/>
        <c:scaling>
          <c:orientation val="minMax"/>
        </c:scaling>
        <c:delete val="0"/>
        <c:axPos val="l"/>
        <c:majorGridlines>
          <c:spPr>
            <a:ln>
              <a:solidFill>
                <a:schemeClr val="bg1">
                  <a:lumMod val="50000"/>
                </a:schemeClr>
              </a:solidFill>
            </a:ln>
          </c:spPr>
        </c:majorGridlines>
        <c:minorGridlines/>
        <c:numFmt formatCode="General" sourceLinked="1"/>
        <c:majorTickMark val="out"/>
        <c:minorTickMark val="none"/>
        <c:tickLblPos val="nextTo"/>
        <c:txPr>
          <a:bodyPr/>
          <a:lstStyle/>
          <a:p>
            <a:pPr>
              <a:defRPr sz="800" b="1"/>
            </a:pPr>
            <a:endParaRPr lang="zh-CN"/>
          </a:p>
        </c:txPr>
        <c:crossAx val="200494080"/>
        <c:crosses val="autoZero"/>
        <c:crossBetween val="between"/>
      </c:valAx>
      <c:spPr>
        <a:ln>
          <a:solidFill>
            <a:schemeClr val="bg1">
              <a:lumMod val="50000"/>
            </a:schemeClr>
          </a:solidFill>
        </a:ln>
      </c:spPr>
    </c:plotArea>
    <c:plotVisOnly val="1"/>
    <c:dispBlanksAs val="gap"/>
    <c:showDLblsOverMax val="0"/>
  </c:chart>
  <c:spPr>
    <a:noFill/>
    <a:ln>
      <a:noFill/>
    </a:ln>
  </c:spPr>
  <c:txPr>
    <a:bodyPr/>
    <a:lstStyle/>
    <a:p>
      <a:pPr>
        <a:defRPr sz="1100">
          <a:latin typeface="微软雅黑" panose="020B0503020204020204" pitchFamily="34" charset="-122"/>
          <a:ea typeface="微软雅黑" panose="020B0503020204020204" pitchFamily="34" charset="-122"/>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9.4949803149606299E-2"/>
          <c:y val="0.15960162401574801"/>
          <c:w val="0.72171686351706033"/>
          <c:h val="0.70500270669291343"/>
        </c:manualLayout>
      </c:layout>
      <c:lineChart>
        <c:grouping val="standard"/>
        <c:varyColors val="0"/>
        <c:ser>
          <c:idx val="0"/>
          <c:order val="0"/>
          <c:tx>
            <c:strRef>
              <c:f>Sheet1!$B$1</c:f>
              <c:strCache>
                <c:ptCount val="1"/>
                <c:pt idx="0">
                  <c:v>血压</c:v>
                </c:pt>
              </c:strCache>
            </c:strRef>
          </c:tx>
          <c:dLbls>
            <c:dLblPos val="t"/>
            <c:showLegendKey val="0"/>
            <c:showVal val="1"/>
            <c:showCatName val="0"/>
            <c:showSerName val="0"/>
            <c:showPercent val="0"/>
            <c:showBubbleSize val="0"/>
            <c:showLeaderLines val="0"/>
          </c:dLbls>
          <c:cat>
            <c:strRef>
              <c:f>Sheet1!$A$2:$A$5</c:f>
              <c:strCache>
                <c:ptCount val="4"/>
                <c:pt idx="0">
                  <c:v>测量1</c:v>
                </c:pt>
                <c:pt idx="1">
                  <c:v>测量2</c:v>
                </c:pt>
                <c:pt idx="2">
                  <c:v>测量3</c:v>
                </c:pt>
                <c:pt idx="3">
                  <c:v>测量4</c:v>
                </c:pt>
              </c:strCache>
            </c:strRef>
          </c:cat>
          <c:val>
            <c:numRef>
              <c:f>Sheet1!$B$2:$B$5</c:f>
              <c:numCache>
                <c:formatCode>General</c:formatCode>
                <c:ptCount val="4"/>
                <c:pt idx="0">
                  <c:v>80</c:v>
                </c:pt>
                <c:pt idx="1">
                  <c:v>105</c:v>
                </c:pt>
                <c:pt idx="2">
                  <c:v>125</c:v>
                </c:pt>
                <c:pt idx="3">
                  <c:v>130</c:v>
                </c:pt>
              </c:numCache>
            </c:numRef>
          </c:val>
          <c:smooth val="0"/>
        </c:ser>
        <c:ser>
          <c:idx val="1"/>
          <c:order val="1"/>
          <c:tx>
            <c:strRef>
              <c:f>Sheet1!$C$1</c:f>
              <c:strCache>
                <c:ptCount val="1"/>
                <c:pt idx="0">
                  <c:v>正常高限</c:v>
                </c:pt>
              </c:strCache>
            </c:strRef>
          </c:tx>
          <c:spPr>
            <a:ln>
              <a:solidFill>
                <a:schemeClr val="accent4"/>
              </a:solidFill>
              <a:prstDash val="sysDash"/>
            </a:ln>
          </c:spPr>
          <c:marker>
            <c:symbol val="none"/>
          </c:marker>
          <c:cat>
            <c:strRef>
              <c:f>Sheet1!$A$2:$A$5</c:f>
              <c:strCache>
                <c:ptCount val="4"/>
                <c:pt idx="0">
                  <c:v>测量1</c:v>
                </c:pt>
                <c:pt idx="1">
                  <c:v>测量2</c:v>
                </c:pt>
                <c:pt idx="2">
                  <c:v>测量3</c:v>
                </c:pt>
                <c:pt idx="3">
                  <c:v>测量4</c:v>
                </c:pt>
              </c:strCache>
            </c:strRef>
          </c:cat>
          <c:val>
            <c:numRef>
              <c:f>Sheet1!$C$2:$C$5</c:f>
              <c:numCache>
                <c:formatCode>General</c:formatCode>
                <c:ptCount val="4"/>
                <c:pt idx="0">
                  <c:v>90</c:v>
                </c:pt>
                <c:pt idx="1">
                  <c:v>90</c:v>
                </c:pt>
                <c:pt idx="2">
                  <c:v>90</c:v>
                </c:pt>
                <c:pt idx="3">
                  <c:v>90</c:v>
                </c:pt>
              </c:numCache>
            </c:numRef>
          </c:val>
          <c:smooth val="0"/>
        </c:ser>
        <c:ser>
          <c:idx val="2"/>
          <c:order val="2"/>
          <c:tx>
            <c:strRef>
              <c:f>Sheet1!$D$1</c:f>
              <c:strCache>
                <c:ptCount val="1"/>
                <c:pt idx="0">
                  <c:v>正常低限</c:v>
                </c:pt>
              </c:strCache>
            </c:strRef>
          </c:tx>
          <c:spPr>
            <a:ln>
              <a:solidFill>
                <a:srgbClr val="0066FF"/>
              </a:solidFill>
              <a:prstDash val="sysDash"/>
            </a:ln>
          </c:spPr>
          <c:marker>
            <c:symbol val="none"/>
          </c:marker>
          <c:cat>
            <c:strRef>
              <c:f>Sheet1!$A$2:$A$5</c:f>
              <c:strCache>
                <c:ptCount val="4"/>
                <c:pt idx="0">
                  <c:v>测量1</c:v>
                </c:pt>
                <c:pt idx="1">
                  <c:v>测量2</c:v>
                </c:pt>
                <c:pt idx="2">
                  <c:v>测量3</c:v>
                </c:pt>
                <c:pt idx="3">
                  <c:v>测量4</c:v>
                </c:pt>
              </c:strCache>
            </c:strRef>
          </c:cat>
          <c:val>
            <c:numRef>
              <c:f>Sheet1!$D$2:$D$5</c:f>
              <c:numCache>
                <c:formatCode>General</c:formatCode>
                <c:ptCount val="4"/>
                <c:pt idx="0">
                  <c:v>120</c:v>
                </c:pt>
                <c:pt idx="1">
                  <c:v>120</c:v>
                </c:pt>
                <c:pt idx="2">
                  <c:v>120</c:v>
                </c:pt>
                <c:pt idx="3">
                  <c:v>120</c:v>
                </c:pt>
              </c:numCache>
            </c:numRef>
          </c:val>
          <c:smooth val="0"/>
        </c:ser>
        <c:ser>
          <c:idx val="3"/>
          <c:order val="3"/>
          <c:tx>
            <c:strRef>
              <c:f>Sheet1!$E$1</c:f>
              <c:strCache>
                <c:ptCount val="1"/>
                <c:pt idx="0">
                  <c:v>平均</c:v>
                </c:pt>
              </c:strCache>
            </c:strRef>
          </c:tx>
          <c:spPr>
            <a:ln>
              <a:solidFill>
                <a:srgbClr val="C00000"/>
              </a:solidFill>
            </a:ln>
          </c:spPr>
          <c:marker>
            <c:symbol val="none"/>
          </c:marker>
          <c:cat>
            <c:strRef>
              <c:f>Sheet1!$A$2:$A$5</c:f>
              <c:strCache>
                <c:ptCount val="4"/>
                <c:pt idx="0">
                  <c:v>测量1</c:v>
                </c:pt>
                <c:pt idx="1">
                  <c:v>测量2</c:v>
                </c:pt>
                <c:pt idx="2">
                  <c:v>测量3</c:v>
                </c:pt>
                <c:pt idx="3">
                  <c:v>测量4</c:v>
                </c:pt>
              </c:strCache>
            </c:strRef>
          </c:cat>
          <c:val>
            <c:numRef>
              <c:f>Sheet1!$E$2:$E$5</c:f>
              <c:numCache>
                <c:formatCode>General</c:formatCode>
                <c:ptCount val="4"/>
                <c:pt idx="0">
                  <c:v>110</c:v>
                </c:pt>
                <c:pt idx="1">
                  <c:v>110</c:v>
                </c:pt>
                <c:pt idx="2">
                  <c:v>110</c:v>
                </c:pt>
                <c:pt idx="3">
                  <c:v>110</c:v>
                </c:pt>
              </c:numCache>
            </c:numRef>
          </c:val>
          <c:smooth val="0"/>
        </c:ser>
        <c:dLbls>
          <c:showLegendKey val="0"/>
          <c:showVal val="0"/>
          <c:showCatName val="0"/>
          <c:showSerName val="0"/>
          <c:showPercent val="0"/>
          <c:showBubbleSize val="0"/>
        </c:dLbls>
        <c:marker val="1"/>
        <c:smooth val="0"/>
        <c:axId val="200510464"/>
        <c:axId val="124595008"/>
      </c:lineChart>
      <c:catAx>
        <c:axId val="200510464"/>
        <c:scaling>
          <c:orientation val="minMax"/>
        </c:scaling>
        <c:delete val="0"/>
        <c:axPos val="b"/>
        <c:majorGridlines>
          <c:spPr>
            <a:ln>
              <a:noFill/>
            </a:ln>
          </c:spPr>
        </c:majorGridlines>
        <c:minorGridlines/>
        <c:majorTickMark val="out"/>
        <c:minorTickMark val="none"/>
        <c:tickLblPos val="nextTo"/>
        <c:crossAx val="124595008"/>
        <c:crossesAt val="0"/>
        <c:auto val="1"/>
        <c:lblAlgn val="ctr"/>
        <c:lblOffset val="100"/>
        <c:noMultiLvlLbl val="0"/>
      </c:catAx>
      <c:valAx>
        <c:axId val="124595008"/>
        <c:scaling>
          <c:orientation val="minMax"/>
          <c:min val="60"/>
        </c:scaling>
        <c:delete val="0"/>
        <c:axPos val="l"/>
        <c:majorGridlines/>
        <c:numFmt formatCode="General" sourceLinked="1"/>
        <c:majorTickMark val="out"/>
        <c:minorTickMark val="none"/>
        <c:tickLblPos val="nextTo"/>
        <c:crossAx val="200510464"/>
        <c:crosses val="autoZero"/>
        <c:crossBetween val="between"/>
      </c:valAx>
    </c:plotArea>
    <c:legend>
      <c:legendPos val="r"/>
      <c:layout>
        <c:manualLayout>
          <c:xMode val="edge"/>
          <c:yMode val="edge"/>
          <c:x val="0.85882672978727548"/>
          <c:y val="0.35645710418140675"/>
          <c:w val="0.1283103884679303"/>
          <c:h val="0.32035158004569814"/>
        </c:manualLayout>
      </c:layout>
      <c:overlay val="0"/>
    </c:legend>
    <c:plotVisOnly val="1"/>
    <c:dispBlanksAs val="gap"/>
    <c:showDLblsOverMax val="0"/>
  </c:chart>
  <c:txPr>
    <a:bodyPr/>
    <a:lstStyle/>
    <a:p>
      <a:pPr>
        <a:defRPr sz="10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ABEBFD-0F5F-4244-9F10-86529DA0AD2C}" type="datetimeFigureOut">
              <a:rPr lang="zh-CN" altLang="en-US" smtClean="0"/>
              <a:pPr/>
              <a:t>2015/12/29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EEE718-47B2-46F5-9EBD-7C9E1403D736}" type="slidenum">
              <a:rPr lang="zh-CN" altLang="en-US" smtClean="0"/>
              <a:pPr/>
              <a:t>‹#›</a:t>
            </a:fld>
            <a:endParaRPr lang="zh-CN" altLang="en-US"/>
          </a:p>
        </p:txBody>
      </p:sp>
    </p:spTree>
    <p:extLst>
      <p:ext uri="{BB962C8B-B14F-4D97-AF65-F5344CB8AC3E}">
        <p14:creationId xmlns:p14="http://schemas.microsoft.com/office/powerpoint/2010/main" val="1847349342"/>
      </p:ext>
    </p:extLst>
  </p:cSld>
  <p:clrMap bg1="lt1" tx1="dk1" bg2="lt2" tx2="dk2" accent1="accent1" accent2="accent2" accent3="accent3" accent4="accent4" accent5="accent5" accent6="accent6" hlink="hlink" folHlink="folHlink"/>
  <p:notesStyle>
    <a:lvl1pPr marL="0" algn="l" defTabSz="914220" rtl="0" eaLnBrk="1" latinLnBrk="0" hangingPunct="1">
      <a:defRPr sz="1200" kern="1200">
        <a:solidFill>
          <a:schemeClr val="tx1"/>
        </a:solidFill>
        <a:latin typeface="+mn-lt"/>
        <a:ea typeface="+mn-ea"/>
        <a:cs typeface="+mn-cs"/>
      </a:defRPr>
    </a:lvl1pPr>
    <a:lvl2pPr marL="457106" algn="l" defTabSz="914220" rtl="0" eaLnBrk="1" latinLnBrk="0" hangingPunct="1">
      <a:defRPr sz="1200" kern="1200">
        <a:solidFill>
          <a:schemeClr val="tx1"/>
        </a:solidFill>
        <a:latin typeface="+mn-lt"/>
        <a:ea typeface="+mn-ea"/>
        <a:cs typeface="+mn-cs"/>
      </a:defRPr>
    </a:lvl2pPr>
    <a:lvl3pPr marL="914220" algn="l" defTabSz="914220" rtl="0" eaLnBrk="1" latinLnBrk="0" hangingPunct="1">
      <a:defRPr sz="1200" kern="1200">
        <a:solidFill>
          <a:schemeClr val="tx1"/>
        </a:solidFill>
        <a:latin typeface="+mn-lt"/>
        <a:ea typeface="+mn-ea"/>
        <a:cs typeface="+mn-cs"/>
      </a:defRPr>
    </a:lvl3pPr>
    <a:lvl4pPr marL="1371328" algn="l" defTabSz="914220" rtl="0" eaLnBrk="1" latinLnBrk="0" hangingPunct="1">
      <a:defRPr sz="1200" kern="1200">
        <a:solidFill>
          <a:schemeClr val="tx1"/>
        </a:solidFill>
        <a:latin typeface="+mn-lt"/>
        <a:ea typeface="+mn-ea"/>
        <a:cs typeface="+mn-cs"/>
      </a:defRPr>
    </a:lvl4pPr>
    <a:lvl5pPr marL="1828439" algn="l" defTabSz="914220" rtl="0" eaLnBrk="1" latinLnBrk="0" hangingPunct="1">
      <a:defRPr sz="1200" kern="1200">
        <a:solidFill>
          <a:schemeClr val="tx1"/>
        </a:solidFill>
        <a:latin typeface="+mn-lt"/>
        <a:ea typeface="+mn-ea"/>
        <a:cs typeface="+mn-cs"/>
      </a:defRPr>
    </a:lvl5pPr>
    <a:lvl6pPr marL="2285544" algn="l" defTabSz="914220" rtl="0" eaLnBrk="1" latinLnBrk="0" hangingPunct="1">
      <a:defRPr sz="1200" kern="1200">
        <a:solidFill>
          <a:schemeClr val="tx1"/>
        </a:solidFill>
        <a:latin typeface="+mn-lt"/>
        <a:ea typeface="+mn-ea"/>
        <a:cs typeface="+mn-cs"/>
      </a:defRPr>
    </a:lvl6pPr>
    <a:lvl7pPr marL="2742650" algn="l" defTabSz="914220" rtl="0" eaLnBrk="1" latinLnBrk="0" hangingPunct="1">
      <a:defRPr sz="1200" kern="1200">
        <a:solidFill>
          <a:schemeClr val="tx1"/>
        </a:solidFill>
        <a:latin typeface="+mn-lt"/>
        <a:ea typeface="+mn-ea"/>
        <a:cs typeface="+mn-cs"/>
      </a:defRPr>
    </a:lvl7pPr>
    <a:lvl8pPr marL="3199760" algn="l" defTabSz="914220" rtl="0" eaLnBrk="1" latinLnBrk="0" hangingPunct="1">
      <a:defRPr sz="1200" kern="1200">
        <a:solidFill>
          <a:schemeClr val="tx1"/>
        </a:solidFill>
        <a:latin typeface="+mn-lt"/>
        <a:ea typeface="+mn-ea"/>
        <a:cs typeface="+mn-cs"/>
      </a:defRPr>
    </a:lvl8pPr>
    <a:lvl9pPr marL="3656869" algn="l" defTabSz="91422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EEE718-47B2-46F5-9EBD-7C9E1403D736}" type="slidenum">
              <a:rPr lang="zh-CN" altLang="en-US" smtClean="0"/>
              <a:pPr/>
              <a:t>4</a:t>
            </a:fld>
            <a:endParaRPr lang="zh-CN" altLang="en-US"/>
          </a:p>
        </p:txBody>
      </p:sp>
    </p:spTree>
    <p:extLst>
      <p:ext uri="{BB962C8B-B14F-4D97-AF65-F5344CB8AC3E}">
        <p14:creationId xmlns:p14="http://schemas.microsoft.com/office/powerpoint/2010/main" val="4149321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EEE718-47B2-46F5-9EBD-7C9E1403D736}" type="slidenum">
              <a:rPr lang="zh-CN" altLang="en-US" smtClean="0"/>
              <a:pPr/>
              <a:t>5</a:t>
            </a:fld>
            <a:endParaRPr lang="zh-CN" altLang="en-US"/>
          </a:p>
        </p:txBody>
      </p:sp>
    </p:spTree>
    <p:extLst>
      <p:ext uri="{BB962C8B-B14F-4D97-AF65-F5344CB8AC3E}">
        <p14:creationId xmlns:p14="http://schemas.microsoft.com/office/powerpoint/2010/main" val="4149321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EEE718-47B2-46F5-9EBD-7C9E1403D736}" type="slidenum">
              <a:rPr lang="zh-CN" altLang="en-US" smtClean="0"/>
              <a:pPr/>
              <a:t>6</a:t>
            </a:fld>
            <a:endParaRPr lang="zh-CN" altLang="en-US"/>
          </a:p>
        </p:txBody>
      </p:sp>
    </p:spTree>
    <p:extLst>
      <p:ext uri="{BB962C8B-B14F-4D97-AF65-F5344CB8AC3E}">
        <p14:creationId xmlns:p14="http://schemas.microsoft.com/office/powerpoint/2010/main" val="4149321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EEE718-47B2-46F5-9EBD-7C9E1403D736}" type="slidenum">
              <a:rPr lang="zh-CN" altLang="en-US" smtClean="0"/>
              <a:pPr/>
              <a:t>7</a:t>
            </a:fld>
            <a:endParaRPr lang="zh-CN" altLang="en-US"/>
          </a:p>
        </p:txBody>
      </p:sp>
    </p:spTree>
    <p:extLst>
      <p:ext uri="{BB962C8B-B14F-4D97-AF65-F5344CB8AC3E}">
        <p14:creationId xmlns:p14="http://schemas.microsoft.com/office/powerpoint/2010/main" val="4149321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微软雅黑" panose="020B0503020204020204" pitchFamily="34" charset="-122"/>
                <a:ea typeface="微软雅黑" panose="020B0503020204020204" pitchFamily="34" charset="-122"/>
              </a:rPr>
              <a:t> IBM TJ Watson Research Center</a:t>
            </a:r>
            <a:r>
              <a:rPr lang="zh-CN" altLang="en-US" sz="1200" dirty="0" smtClean="0">
                <a:latin typeface="微软雅黑" panose="020B0503020204020204" pitchFamily="34" charset="-122"/>
                <a:ea typeface="微软雅黑" panose="020B0503020204020204" pitchFamily="34" charset="-122"/>
              </a:rPr>
              <a:t>的 </a:t>
            </a:r>
            <a:r>
              <a:rPr lang="en-US" altLang="zh-CN" sz="1200" dirty="0" err="1" smtClean="0">
                <a:latin typeface="微软雅黑" panose="020B0503020204020204" pitchFamily="34" charset="-122"/>
                <a:ea typeface="微软雅黑" panose="020B0503020204020204" pitchFamily="34" charset="-122"/>
              </a:rPr>
              <a:t>Jimeng</a:t>
            </a:r>
            <a:r>
              <a:rPr lang="en-US" altLang="zh-CN" sz="1200" dirty="0" smtClean="0">
                <a:latin typeface="微软雅黑" panose="020B0503020204020204" pitchFamily="34" charset="-122"/>
                <a:ea typeface="微软雅黑" panose="020B0503020204020204" pitchFamily="34" charset="-122"/>
              </a:rPr>
              <a:t> Sun</a:t>
            </a:r>
            <a:r>
              <a:rPr lang="zh-CN" altLang="en-US" sz="1200" dirty="0" smtClean="0">
                <a:latin typeface="微软雅黑" panose="020B0503020204020204" pitchFamily="34" charset="-122"/>
                <a:ea typeface="微软雅黑" panose="020B0503020204020204" pitchFamily="34" charset="-122"/>
              </a:rPr>
              <a:t>等人提出了一种基于异构数据的全监督病人相似度方案。该方案将专家的输入作为监督信息，将病人相似度问题形式化为一个全监督度量学习问题</a:t>
            </a:r>
            <a:endParaRPr lang="en-US" altLang="zh-CN" sz="1200" dirty="0" smtClean="0">
              <a:latin typeface="微软雅黑" panose="020B0503020204020204" pitchFamily="34" charset="-122"/>
              <a:ea typeface="微软雅黑" panose="020B0503020204020204" pitchFamily="34" charset="-122"/>
            </a:endParaRPr>
          </a:p>
          <a:p>
            <a:pPr marL="0" marR="0" indent="0" algn="l" defTabSz="91422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斯坦福大学的</a:t>
            </a:r>
            <a:r>
              <a:rPr lang="en-US" altLang="zh-CN" sz="1200" dirty="0" err="1" smtClean="0">
                <a:latin typeface="微软雅黑" panose="020B0503020204020204" pitchFamily="34" charset="-122"/>
                <a:ea typeface="微软雅黑" panose="020B0503020204020204" pitchFamily="34" charset="-122"/>
              </a:rPr>
              <a:t>Assaf</a:t>
            </a:r>
            <a:r>
              <a:rPr lang="en-US" altLang="zh-CN" sz="1200" dirty="0" smtClean="0">
                <a:latin typeface="微软雅黑" panose="020B0503020204020204" pitchFamily="34" charset="-122"/>
                <a:ea typeface="微软雅黑" panose="020B0503020204020204" pitchFamily="34" charset="-122"/>
              </a:rPr>
              <a:t> Gottlieb</a:t>
            </a:r>
            <a:r>
              <a:rPr lang="zh-CN" altLang="en-US" sz="1200" dirty="0" smtClean="0">
                <a:latin typeface="微软雅黑" panose="020B0503020204020204" pitchFamily="34" charset="-122"/>
                <a:ea typeface="微软雅黑" panose="020B0503020204020204" pitchFamily="34" charset="-122"/>
              </a:rPr>
              <a:t>等人在不同维度上构造了一个包含有</a:t>
            </a:r>
            <a:r>
              <a:rPr lang="en-US" altLang="zh-CN" sz="1200" dirty="0" smtClean="0">
                <a:latin typeface="微软雅黑" panose="020B0503020204020204" pitchFamily="34" charset="-122"/>
                <a:ea typeface="微软雅黑" panose="020B0503020204020204" pitchFamily="34" charset="-122"/>
              </a:rPr>
              <a:t>10</a:t>
            </a:r>
            <a:r>
              <a:rPr lang="zh-CN" altLang="en-US" sz="1200" dirty="0" smtClean="0">
                <a:latin typeface="微软雅黑" panose="020B0503020204020204" pitchFamily="34" charset="-122"/>
                <a:ea typeface="微软雅黑" panose="020B0503020204020204" pitchFamily="34" charset="-122"/>
              </a:rPr>
              <a:t>种相似度度量的病人相似度方案。其中有</a:t>
            </a:r>
            <a:r>
              <a:rPr lang="en-US" altLang="zh-CN" sz="1200" dirty="0" smtClean="0">
                <a:latin typeface="微软雅黑" panose="020B0503020204020204" pitchFamily="34" charset="-122"/>
                <a:ea typeface="微软雅黑" panose="020B0503020204020204" pitchFamily="34" charset="-122"/>
              </a:rPr>
              <a:t>2</a:t>
            </a:r>
            <a:r>
              <a:rPr lang="zh-CN" altLang="en-US" sz="1200" dirty="0" smtClean="0">
                <a:latin typeface="微软雅黑" panose="020B0503020204020204" pitchFamily="34" charset="-122"/>
                <a:ea typeface="微软雅黑" panose="020B0503020204020204" pitchFamily="34" charset="-122"/>
              </a:rPr>
              <a:t>种度量用来计算</a:t>
            </a:r>
            <a:r>
              <a:rPr lang="en-US" altLang="zh-CN" sz="1200" dirty="0" smtClean="0">
                <a:latin typeface="微软雅黑" panose="020B0503020204020204" pitchFamily="34" charset="-122"/>
                <a:ea typeface="微软雅黑" panose="020B0503020204020204" pitchFamily="34" charset="-122"/>
              </a:rPr>
              <a:t>ICD</a:t>
            </a:r>
            <a:r>
              <a:rPr lang="zh-CN" altLang="en-US" sz="1200" dirty="0" smtClean="0">
                <a:latin typeface="微软雅黑" panose="020B0503020204020204" pitchFamily="34" charset="-122"/>
                <a:ea typeface="微软雅黑" panose="020B0503020204020204" pitchFamily="34" charset="-122"/>
              </a:rPr>
              <a:t>相似度，</a:t>
            </a:r>
            <a:r>
              <a:rPr lang="en-US" altLang="zh-CN" sz="1200" dirty="0" smtClean="0">
                <a:latin typeface="微软雅黑" panose="020B0503020204020204" pitchFamily="34" charset="-122"/>
                <a:ea typeface="微软雅黑" panose="020B0503020204020204" pitchFamily="34" charset="-122"/>
              </a:rPr>
              <a:t>2</a:t>
            </a:r>
            <a:r>
              <a:rPr lang="zh-CN" altLang="en-US" sz="1200" dirty="0" smtClean="0">
                <a:latin typeface="微软雅黑" panose="020B0503020204020204" pitchFamily="34" charset="-122"/>
                <a:ea typeface="微软雅黑" panose="020B0503020204020204" pitchFamily="34" charset="-122"/>
              </a:rPr>
              <a:t>种度量来计算用药相似度，</a:t>
            </a:r>
            <a:r>
              <a:rPr lang="en-US" altLang="zh-CN" sz="1200" dirty="0" smtClean="0">
                <a:latin typeface="微软雅黑" panose="020B0503020204020204" pitchFamily="34" charset="-122"/>
                <a:ea typeface="微软雅黑" panose="020B0503020204020204" pitchFamily="34" charset="-122"/>
              </a:rPr>
              <a:t>2</a:t>
            </a:r>
            <a:r>
              <a:rPr lang="zh-CN" altLang="en-US" sz="1200" dirty="0" smtClean="0">
                <a:latin typeface="微软雅黑" panose="020B0503020204020204" pitchFamily="34" charset="-122"/>
                <a:ea typeface="微软雅黑" panose="020B0503020204020204" pitchFamily="34" charset="-122"/>
              </a:rPr>
              <a:t>中度量来计算血检结果相似度，</a:t>
            </a:r>
            <a:r>
              <a:rPr lang="en-US" altLang="zh-CN" sz="1200" dirty="0" smtClean="0">
                <a:latin typeface="微软雅黑" panose="020B0503020204020204" pitchFamily="34" charset="-122"/>
                <a:ea typeface="微软雅黑" panose="020B0503020204020204" pitchFamily="34" charset="-122"/>
              </a:rPr>
              <a:t>2</a:t>
            </a:r>
            <a:r>
              <a:rPr lang="zh-CN" altLang="en-US" sz="1200" dirty="0" smtClean="0">
                <a:latin typeface="微软雅黑" panose="020B0503020204020204" pitchFamily="34" charset="-122"/>
                <a:ea typeface="微软雅黑" panose="020B0503020204020204" pitchFamily="34" charset="-122"/>
              </a:rPr>
              <a:t>中度量来计算</a:t>
            </a:r>
            <a:r>
              <a:rPr lang="en-US" altLang="zh-CN" sz="1200" dirty="0" smtClean="0">
                <a:latin typeface="微软雅黑" panose="020B0503020204020204" pitchFamily="34" charset="-122"/>
                <a:ea typeface="微软雅黑" panose="020B0503020204020204" pitchFamily="34" charset="-122"/>
              </a:rPr>
              <a:t>ECG</a:t>
            </a:r>
            <a:r>
              <a:rPr lang="zh-CN" altLang="en-US" sz="1200" dirty="0" smtClean="0">
                <a:latin typeface="微软雅黑" panose="020B0503020204020204" pitchFamily="34" charset="-122"/>
                <a:ea typeface="微软雅黑" panose="020B0503020204020204" pitchFamily="34" charset="-122"/>
              </a:rPr>
              <a:t>相似度，</a:t>
            </a: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种度量来计算年龄相似度，</a:t>
            </a: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中度量来计算性别相似度。所有这些度量都被规范到</a:t>
            </a:r>
            <a:r>
              <a:rPr lang="en-US" altLang="zh-CN" sz="1200" dirty="0" smtClean="0">
                <a:latin typeface="微软雅黑" panose="020B0503020204020204" pitchFamily="34" charset="-122"/>
                <a:ea typeface="微软雅黑" panose="020B0503020204020204" pitchFamily="34" charset="-122"/>
              </a:rPr>
              <a:t>[0,1]</a:t>
            </a:r>
            <a:r>
              <a:rPr lang="zh-CN" altLang="en-US" sz="1200" dirty="0" smtClean="0">
                <a:latin typeface="微软雅黑" panose="020B0503020204020204" pitchFamily="34" charset="-122"/>
                <a:ea typeface="微软雅黑" panose="020B0503020204020204" pitchFamily="34" charset="-122"/>
              </a:rPr>
              <a:t>区间内。</a:t>
            </a:r>
          </a:p>
          <a:p>
            <a:r>
              <a:rPr lang="en-US" altLang="zh-CN" sz="1200" dirty="0" smtClean="0">
                <a:latin typeface="微软雅黑" panose="020B0503020204020204" pitchFamily="34" charset="-122"/>
                <a:ea typeface="微软雅黑" panose="020B0503020204020204" pitchFamily="34" charset="-122"/>
              </a:rPr>
              <a:t> IBM </a:t>
            </a:r>
            <a:r>
              <a:rPr lang="en-US" altLang="zh-CN" sz="1200" dirty="0" err="1" smtClean="0">
                <a:latin typeface="微软雅黑" panose="020B0503020204020204" pitchFamily="34" charset="-122"/>
                <a:ea typeface="微软雅黑" panose="020B0503020204020204" pitchFamily="34" charset="-122"/>
              </a:rPr>
              <a:t>Almaden</a:t>
            </a:r>
            <a:r>
              <a:rPr lang="en-US" altLang="zh-CN" sz="1200" dirty="0" smtClean="0">
                <a:latin typeface="微软雅黑" panose="020B0503020204020204" pitchFamily="34" charset="-122"/>
                <a:ea typeface="微软雅黑" panose="020B0503020204020204" pitchFamily="34" charset="-122"/>
              </a:rPr>
              <a:t> Research Center </a:t>
            </a:r>
            <a:r>
              <a:rPr lang="zh-CN" altLang="en-US" sz="1200" dirty="0" smtClean="0">
                <a:latin typeface="微软雅黑" panose="020B0503020204020204" pitchFamily="34" charset="-122"/>
                <a:ea typeface="微软雅黑" panose="020B0503020204020204" pitchFamily="34" charset="-122"/>
              </a:rPr>
              <a:t>的</a:t>
            </a:r>
            <a:r>
              <a:rPr lang="en-US" altLang="zh-CN" sz="1200" dirty="0" err="1" smtClean="0">
                <a:latin typeface="微软雅黑" panose="020B0503020204020204" pitchFamily="34" charset="-122"/>
                <a:ea typeface="微软雅黑" panose="020B0503020204020204" pitchFamily="34" charset="-122"/>
              </a:rPr>
              <a:t>Tanveer</a:t>
            </a:r>
            <a:r>
              <a:rPr lang="en-US" altLang="zh-CN" sz="1200" dirty="0" smtClean="0">
                <a:latin typeface="微软雅黑" panose="020B0503020204020204" pitchFamily="34" charset="-122"/>
                <a:ea typeface="微软雅黑" panose="020B0503020204020204" pitchFamily="34" charset="-122"/>
              </a:rPr>
              <a:t> </a:t>
            </a:r>
            <a:r>
              <a:rPr lang="en-US" altLang="zh-CN" sz="1200" dirty="0" err="1" smtClean="0">
                <a:latin typeface="微软雅黑" panose="020B0503020204020204" pitchFamily="34" charset="-122"/>
                <a:ea typeface="微软雅黑" panose="020B0503020204020204" pitchFamily="34" charset="-122"/>
              </a:rPr>
              <a:t>Syeda</a:t>
            </a:r>
            <a:r>
              <a:rPr lang="en-US" altLang="zh-CN" sz="1200" dirty="0" smtClean="0">
                <a:latin typeface="微软雅黑" panose="020B0503020204020204" pitchFamily="34" charset="-122"/>
                <a:ea typeface="微软雅黑" panose="020B0503020204020204" pitchFamily="34" charset="-122"/>
              </a:rPr>
              <a:t>-Mahmood</a:t>
            </a:r>
            <a:r>
              <a:rPr lang="zh-CN" altLang="en-US" sz="1200" dirty="0" smtClean="0">
                <a:latin typeface="微软雅黑" panose="020B0503020204020204" pitchFamily="34" charset="-122"/>
                <a:ea typeface="微软雅黑" panose="020B0503020204020204" pitchFamily="34" charset="-122"/>
              </a:rPr>
              <a:t>提出一种多维度时间敏感的融合相似度计算方案。</a:t>
            </a:r>
            <a:endParaRPr lang="zh-CN" altLang="en-US" dirty="0"/>
          </a:p>
        </p:txBody>
      </p:sp>
      <p:sp>
        <p:nvSpPr>
          <p:cNvPr id="4" name="灯片编号占位符 3"/>
          <p:cNvSpPr>
            <a:spLocks noGrp="1"/>
          </p:cNvSpPr>
          <p:nvPr>
            <p:ph type="sldNum" sz="quarter" idx="10"/>
          </p:nvPr>
        </p:nvSpPr>
        <p:spPr/>
        <p:txBody>
          <a:bodyPr/>
          <a:lstStyle/>
          <a:p>
            <a:fld id="{6BEEE718-47B2-46F5-9EBD-7C9E1403D736}" type="slidenum">
              <a:rPr lang="zh-CN" altLang="en-US" smtClean="0"/>
              <a:pPr/>
              <a:t>8</a:t>
            </a:fld>
            <a:endParaRPr lang="zh-CN" altLang="en-US"/>
          </a:p>
        </p:txBody>
      </p:sp>
    </p:spTree>
    <p:extLst>
      <p:ext uri="{BB962C8B-B14F-4D97-AF65-F5344CB8AC3E}">
        <p14:creationId xmlns:p14="http://schemas.microsoft.com/office/powerpoint/2010/main" val="3636319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06" indent="0" algn="ctr">
              <a:buNone/>
              <a:defRPr>
                <a:solidFill>
                  <a:schemeClr val="tx1">
                    <a:tint val="75000"/>
                  </a:schemeClr>
                </a:solidFill>
              </a:defRPr>
            </a:lvl2pPr>
            <a:lvl3pPr marL="914220" indent="0" algn="ctr">
              <a:buNone/>
              <a:defRPr>
                <a:solidFill>
                  <a:schemeClr val="tx1">
                    <a:tint val="75000"/>
                  </a:schemeClr>
                </a:solidFill>
              </a:defRPr>
            </a:lvl3pPr>
            <a:lvl4pPr marL="1371328" indent="0" algn="ctr">
              <a:buNone/>
              <a:defRPr>
                <a:solidFill>
                  <a:schemeClr val="tx1">
                    <a:tint val="75000"/>
                  </a:schemeClr>
                </a:solidFill>
              </a:defRPr>
            </a:lvl4pPr>
            <a:lvl5pPr marL="1828439" indent="0" algn="ctr">
              <a:buNone/>
              <a:defRPr>
                <a:solidFill>
                  <a:schemeClr val="tx1">
                    <a:tint val="75000"/>
                  </a:schemeClr>
                </a:solidFill>
              </a:defRPr>
            </a:lvl5pPr>
            <a:lvl6pPr marL="2285544" indent="0" algn="ctr">
              <a:buNone/>
              <a:defRPr>
                <a:solidFill>
                  <a:schemeClr val="tx1">
                    <a:tint val="75000"/>
                  </a:schemeClr>
                </a:solidFill>
              </a:defRPr>
            </a:lvl6pPr>
            <a:lvl7pPr marL="2742650" indent="0" algn="ctr">
              <a:buNone/>
              <a:defRPr>
                <a:solidFill>
                  <a:schemeClr val="tx1">
                    <a:tint val="75000"/>
                  </a:schemeClr>
                </a:solidFill>
              </a:defRPr>
            </a:lvl7pPr>
            <a:lvl8pPr marL="3199760" indent="0" algn="ctr">
              <a:buNone/>
              <a:defRPr>
                <a:solidFill>
                  <a:schemeClr val="tx1">
                    <a:tint val="75000"/>
                  </a:schemeClr>
                </a:solidFill>
              </a:defRPr>
            </a:lvl8pPr>
            <a:lvl9pPr marL="3656869"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1"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106" indent="0">
              <a:buNone/>
              <a:defRPr sz="1800">
                <a:solidFill>
                  <a:schemeClr val="tx1">
                    <a:tint val="75000"/>
                  </a:schemeClr>
                </a:solidFill>
              </a:defRPr>
            </a:lvl2pPr>
            <a:lvl3pPr marL="914220" indent="0">
              <a:buNone/>
              <a:defRPr sz="1600">
                <a:solidFill>
                  <a:schemeClr val="tx1">
                    <a:tint val="75000"/>
                  </a:schemeClr>
                </a:solidFill>
              </a:defRPr>
            </a:lvl3pPr>
            <a:lvl4pPr marL="1371328" indent="0">
              <a:buNone/>
              <a:defRPr sz="1400">
                <a:solidFill>
                  <a:schemeClr val="tx1">
                    <a:tint val="75000"/>
                  </a:schemeClr>
                </a:solidFill>
              </a:defRPr>
            </a:lvl4pPr>
            <a:lvl5pPr marL="1828439" indent="0">
              <a:buNone/>
              <a:defRPr sz="1400">
                <a:solidFill>
                  <a:schemeClr val="tx1">
                    <a:tint val="75000"/>
                  </a:schemeClr>
                </a:solidFill>
              </a:defRPr>
            </a:lvl5pPr>
            <a:lvl6pPr marL="2285544" indent="0">
              <a:buNone/>
              <a:defRPr sz="1400">
                <a:solidFill>
                  <a:schemeClr val="tx1">
                    <a:tint val="75000"/>
                  </a:schemeClr>
                </a:solidFill>
              </a:defRPr>
            </a:lvl6pPr>
            <a:lvl7pPr marL="2742650" indent="0">
              <a:buNone/>
              <a:defRPr sz="1400">
                <a:solidFill>
                  <a:schemeClr val="tx1">
                    <a:tint val="75000"/>
                  </a:schemeClr>
                </a:solidFill>
              </a:defRPr>
            </a:lvl7pPr>
            <a:lvl8pPr marL="3199760" indent="0">
              <a:buNone/>
              <a:defRPr sz="1400">
                <a:solidFill>
                  <a:schemeClr val="tx1">
                    <a:tint val="75000"/>
                  </a:schemeClr>
                </a:solidFill>
              </a:defRPr>
            </a:lvl8pPr>
            <a:lvl9pPr marL="3656869"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5"/>
            <a:ext cx="4040188" cy="639763"/>
          </a:xfrm>
        </p:spPr>
        <p:txBody>
          <a:bodyPr anchor="b"/>
          <a:lstStyle>
            <a:lvl1pPr marL="0" indent="0">
              <a:buNone/>
              <a:defRPr sz="2400" b="1"/>
            </a:lvl1pPr>
            <a:lvl2pPr marL="457106" indent="0">
              <a:buNone/>
              <a:defRPr sz="2000" b="1"/>
            </a:lvl2pPr>
            <a:lvl3pPr marL="914220" indent="0">
              <a:buNone/>
              <a:defRPr sz="1800" b="1"/>
            </a:lvl3pPr>
            <a:lvl4pPr marL="1371328" indent="0">
              <a:buNone/>
              <a:defRPr sz="1600" b="1"/>
            </a:lvl4pPr>
            <a:lvl5pPr marL="1828439" indent="0">
              <a:buNone/>
              <a:defRPr sz="1600" b="1"/>
            </a:lvl5pPr>
            <a:lvl6pPr marL="2285544" indent="0">
              <a:buNone/>
              <a:defRPr sz="1600" b="1"/>
            </a:lvl6pPr>
            <a:lvl7pPr marL="2742650" indent="0">
              <a:buNone/>
              <a:defRPr sz="1600" b="1"/>
            </a:lvl7pPr>
            <a:lvl8pPr marL="3199760" indent="0">
              <a:buNone/>
              <a:defRPr sz="1600" b="1"/>
            </a:lvl8pPr>
            <a:lvl9pPr marL="365686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5" y="1535115"/>
            <a:ext cx="4041775" cy="639763"/>
          </a:xfrm>
        </p:spPr>
        <p:txBody>
          <a:bodyPr anchor="b"/>
          <a:lstStyle>
            <a:lvl1pPr marL="0" indent="0">
              <a:buNone/>
              <a:defRPr sz="2400" b="1"/>
            </a:lvl1pPr>
            <a:lvl2pPr marL="457106" indent="0">
              <a:buNone/>
              <a:defRPr sz="2000" b="1"/>
            </a:lvl2pPr>
            <a:lvl3pPr marL="914220" indent="0">
              <a:buNone/>
              <a:defRPr sz="1800" b="1"/>
            </a:lvl3pPr>
            <a:lvl4pPr marL="1371328" indent="0">
              <a:buNone/>
              <a:defRPr sz="1600" b="1"/>
            </a:lvl4pPr>
            <a:lvl5pPr marL="1828439" indent="0">
              <a:buNone/>
              <a:defRPr sz="1600" b="1"/>
            </a:lvl5pPr>
            <a:lvl6pPr marL="2285544" indent="0">
              <a:buNone/>
              <a:defRPr sz="1600" b="1"/>
            </a:lvl6pPr>
            <a:lvl7pPr marL="2742650" indent="0">
              <a:buNone/>
              <a:defRPr sz="1600" b="1"/>
            </a:lvl7pPr>
            <a:lvl8pPr marL="3199760" indent="0">
              <a:buNone/>
              <a:defRPr sz="1600" b="1"/>
            </a:lvl8pPr>
            <a:lvl9pPr marL="365686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435106"/>
            <a:ext cx="3008313" cy="4691063"/>
          </a:xfrm>
        </p:spPr>
        <p:txBody>
          <a:bodyPr/>
          <a:lstStyle>
            <a:lvl1pPr marL="0" indent="0">
              <a:buNone/>
              <a:defRPr sz="1400"/>
            </a:lvl1pPr>
            <a:lvl2pPr marL="457106" indent="0">
              <a:buNone/>
              <a:defRPr sz="1200"/>
            </a:lvl2pPr>
            <a:lvl3pPr marL="914220" indent="0">
              <a:buNone/>
              <a:defRPr sz="1000"/>
            </a:lvl3pPr>
            <a:lvl4pPr marL="1371328" indent="0">
              <a:buNone/>
              <a:defRPr sz="900"/>
            </a:lvl4pPr>
            <a:lvl5pPr marL="1828439" indent="0">
              <a:buNone/>
              <a:defRPr sz="900"/>
            </a:lvl5pPr>
            <a:lvl6pPr marL="2285544" indent="0">
              <a:buNone/>
              <a:defRPr sz="900"/>
            </a:lvl6pPr>
            <a:lvl7pPr marL="2742650" indent="0">
              <a:buNone/>
              <a:defRPr sz="900"/>
            </a:lvl7pPr>
            <a:lvl8pPr marL="3199760" indent="0">
              <a:buNone/>
              <a:defRPr sz="900"/>
            </a:lvl8pPr>
            <a:lvl9pPr marL="3656869"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06" indent="0">
              <a:buNone/>
              <a:defRPr sz="2800"/>
            </a:lvl2pPr>
            <a:lvl3pPr marL="914220" indent="0">
              <a:buNone/>
              <a:defRPr sz="2400"/>
            </a:lvl3pPr>
            <a:lvl4pPr marL="1371328" indent="0">
              <a:buNone/>
              <a:defRPr sz="2000"/>
            </a:lvl4pPr>
            <a:lvl5pPr marL="1828439" indent="0">
              <a:buNone/>
              <a:defRPr sz="2000"/>
            </a:lvl5pPr>
            <a:lvl6pPr marL="2285544" indent="0">
              <a:buNone/>
              <a:defRPr sz="2000"/>
            </a:lvl6pPr>
            <a:lvl7pPr marL="2742650" indent="0">
              <a:buNone/>
              <a:defRPr sz="2000"/>
            </a:lvl7pPr>
            <a:lvl8pPr marL="3199760" indent="0">
              <a:buNone/>
              <a:defRPr sz="2000"/>
            </a:lvl8pPr>
            <a:lvl9pPr marL="3656869" indent="0">
              <a:buNone/>
              <a:defRPr sz="2000"/>
            </a:lvl9pPr>
          </a:lstStyle>
          <a:p>
            <a:endParaRPr lang="zh-CN" altLang="en-US"/>
          </a:p>
        </p:txBody>
      </p:sp>
      <p:sp>
        <p:nvSpPr>
          <p:cNvPr id="4" name="文本占位符 3"/>
          <p:cNvSpPr>
            <a:spLocks noGrp="1"/>
          </p:cNvSpPr>
          <p:nvPr>
            <p:ph type="body" sz="half" idx="2"/>
          </p:nvPr>
        </p:nvSpPr>
        <p:spPr>
          <a:xfrm>
            <a:off x="1792288" y="5367349"/>
            <a:ext cx="5486400" cy="804863"/>
          </a:xfrm>
        </p:spPr>
        <p:txBody>
          <a:bodyPr/>
          <a:lstStyle>
            <a:lvl1pPr marL="0" indent="0">
              <a:buNone/>
              <a:defRPr sz="1400"/>
            </a:lvl1pPr>
            <a:lvl2pPr marL="457106" indent="0">
              <a:buNone/>
              <a:defRPr sz="1200"/>
            </a:lvl2pPr>
            <a:lvl3pPr marL="914220" indent="0">
              <a:buNone/>
              <a:defRPr sz="1000"/>
            </a:lvl3pPr>
            <a:lvl4pPr marL="1371328" indent="0">
              <a:buNone/>
              <a:defRPr sz="900"/>
            </a:lvl4pPr>
            <a:lvl5pPr marL="1828439" indent="0">
              <a:buNone/>
              <a:defRPr sz="900"/>
            </a:lvl5pPr>
            <a:lvl6pPr marL="2285544" indent="0">
              <a:buNone/>
              <a:defRPr sz="900"/>
            </a:lvl6pPr>
            <a:lvl7pPr marL="2742650" indent="0">
              <a:buNone/>
              <a:defRPr sz="900"/>
            </a:lvl7pPr>
            <a:lvl8pPr marL="3199760" indent="0">
              <a:buNone/>
              <a:defRPr sz="900"/>
            </a:lvl8pPr>
            <a:lvl9pPr marL="3656869"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11" tIns="45706" rIns="91411" bIns="4570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3"/>
            <a:ext cx="8229600" cy="4525963"/>
          </a:xfrm>
          <a:prstGeom prst="rect">
            <a:avLst/>
          </a:prstGeom>
        </p:spPr>
        <p:txBody>
          <a:bodyPr vert="horz" lIns="91411" tIns="45706" rIns="91411" bIns="45706"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2"/>
            <a:ext cx="2133600" cy="365125"/>
          </a:xfrm>
          <a:prstGeom prst="rect">
            <a:avLst/>
          </a:prstGeom>
        </p:spPr>
        <p:txBody>
          <a:bodyPr vert="horz" lIns="91411" tIns="45706" rIns="91411" bIns="45706" rtlCol="0" anchor="ctr"/>
          <a:lstStyle>
            <a:lvl1pPr algn="l">
              <a:defRPr sz="1200">
                <a:solidFill>
                  <a:schemeClr val="tx1">
                    <a:tint val="75000"/>
                  </a:schemeClr>
                </a:solidFill>
              </a:defRPr>
            </a:lvl1pPr>
          </a:lstStyle>
          <a:p>
            <a:fld id="{530820CF-B880-4189-942D-D702A7CBA730}" type="datetimeFigureOut">
              <a:rPr lang="zh-CN" altLang="en-US" smtClean="0"/>
              <a:pPr/>
              <a:t>2015/12/29</a:t>
            </a:fld>
            <a:endParaRPr lang="zh-CN"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11" tIns="45706" rIns="91411" bIns="45706"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11" tIns="45706" rIns="91411" bIns="45706"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220" rtl="0" eaLnBrk="1" latinLnBrk="0" hangingPunct="1">
        <a:spcBef>
          <a:spcPct val="0"/>
        </a:spcBef>
        <a:buNone/>
        <a:defRPr sz="4400" kern="1200">
          <a:solidFill>
            <a:schemeClr val="tx1"/>
          </a:solidFill>
          <a:latin typeface="+mj-lt"/>
          <a:ea typeface="+mj-ea"/>
          <a:cs typeface="+mj-cs"/>
        </a:defRPr>
      </a:lvl1pPr>
    </p:titleStyle>
    <p:bodyStyle>
      <a:lvl1pPr marL="342830" indent="-342830" algn="l" defTabSz="91422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05" indent="-285694" algn="l" defTabSz="914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73" indent="-228552" algn="l" defTabSz="91422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880" indent="-228552" algn="l" defTabSz="91422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991" indent="-228552" algn="l" defTabSz="91422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096" indent="-228552" algn="l" defTabSz="91422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08" indent="-228552" algn="l" defTabSz="91422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16" indent="-228552" algn="l" defTabSz="91422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24" indent="-228552" algn="l" defTabSz="91422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20" rtl="0" eaLnBrk="1" latinLnBrk="0" hangingPunct="1">
        <a:defRPr sz="1800" kern="1200">
          <a:solidFill>
            <a:schemeClr val="tx1"/>
          </a:solidFill>
          <a:latin typeface="+mn-lt"/>
          <a:ea typeface="+mn-ea"/>
          <a:cs typeface="+mn-cs"/>
        </a:defRPr>
      </a:lvl1pPr>
      <a:lvl2pPr marL="457106" algn="l" defTabSz="914220" rtl="0" eaLnBrk="1" latinLnBrk="0" hangingPunct="1">
        <a:defRPr sz="1800" kern="1200">
          <a:solidFill>
            <a:schemeClr val="tx1"/>
          </a:solidFill>
          <a:latin typeface="+mn-lt"/>
          <a:ea typeface="+mn-ea"/>
          <a:cs typeface="+mn-cs"/>
        </a:defRPr>
      </a:lvl2pPr>
      <a:lvl3pPr marL="914220" algn="l" defTabSz="914220" rtl="0" eaLnBrk="1" latinLnBrk="0" hangingPunct="1">
        <a:defRPr sz="1800" kern="1200">
          <a:solidFill>
            <a:schemeClr val="tx1"/>
          </a:solidFill>
          <a:latin typeface="+mn-lt"/>
          <a:ea typeface="+mn-ea"/>
          <a:cs typeface="+mn-cs"/>
        </a:defRPr>
      </a:lvl3pPr>
      <a:lvl4pPr marL="1371328" algn="l" defTabSz="914220" rtl="0" eaLnBrk="1" latinLnBrk="0" hangingPunct="1">
        <a:defRPr sz="1800" kern="1200">
          <a:solidFill>
            <a:schemeClr val="tx1"/>
          </a:solidFill>
          <a:latin typeface="+mn-lt"/>
          <a:ea typeface="+mn-ea"/>
          <a:cs typeface="+mn-cs"/>
        </a:defRPr>
      </a:lvl4pPr>
      <a:lvl5pPr marL="1828439" algn="l" defTabSz="914220" rtl="0" eaLnBrk="1" latinLnBrk="0" hangingPunct="1">
        <a:defRPr sz="1800" kern="1200">
          <a:solidFill>
            <a:schemeClr val="tx1"/>
          </a:solidFill>
          <a:latin typeface="+mn-lt"/>
          <a:ea typeface="+mn-ea"/>
          <a:cs typeface="+mn-cs"/>
        </a:defRPr>
      </a:lvl5pPr>
      <a:lvl6pPr marL="2285544" algn="l" defTabSz="914220" rtl="0" eaLnBrk="1" latinLnBrk="0" hangingPunct="1">
        <a:defRPr sz="1800" kern="1200">
          <a:solidFill>
            <a:schemeClr val="tx1"/>
          </a:solidFill>
          <a:latin typeface="+mn-lt"/>
          <a:ea typeface="+mn-ea"/>
          <a:cs typeface="+mn-cs"/>
        </a:defRPr>
      </a:lvl6pPr>
      <a:lvl7pPr marL="2742650" algn="l" defTabSz="914220" rtl="0" eaLnBrk="1" latinLnBrk="0" hangingPunct="1">
        <a:defRPr sz="1800" kern="1200">
          <a:solidFill>
            <a:schemeClr val="tx1"/>
          </a:solidFill>
          <a:latin typeface="+mn-lt"/>
          <a:ea typeface="+mn-ea"/>
          <a:cs typeface="+mn-cs"/>
        </a:defRPr>
      </a:lvl7pPr>
      <a:lvl8pPr marL="3199760" algn="l" defTabSz="914220" rtl="0" eaLnBrk="1" latinLnBrk="0" hangingPunct="1">
        <a:defRPr sz="1800" kern="1200">
          <a:solidFill>
            <a:schemeClr val="tx1"/>
          </a:solidFill>
          <a:latin typeface="+mn-lt"/>
          <a:ea typeface="+mn-ea"/>
          <a:cs typeface="+mn-cs"/>
        </a:defRPr>
      </a:lvl8pPr>
      <a:lvl9pPr marL="3656869" algn="l" defTabSz="91422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1691679" y="1268760"/>
            <a:ext cx="7452321" cy="28083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Title 1"/>
          <p:cNvSpPr>
            <a:spLocks noGrp="1"/>
          </p:cNvSpPr>
          <p:nvPr>
            <p:ph type="ctrTitle"/>
          </p:nvPr>
        </p:nvSpPr>
        <p:spPr>
          <a:xfrm>
            <a:off x="1227744" y="5301083"/>
            <a:ext cx="6545635" cy="893806"/>
          </a:xfrm>
        </p:spPr>
        <p:txBody>
          <a:bodyPr wrap="square">
            <a:spAutoFit/>
          </a:bodyPr>
          <a:lstStyle/>
          <a:p>
            <a:pPr>
              <a:lnSpc>
                <a:spcPct val="150000"/>
              </a:lnSpc>
            </a:pPr>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中国科学院软件研究所 软件工程技术研究开发中心</a:t>
            </a:r>
            <a:r>
              <a:rPr lang="en-US" altLang="zh-CN" sz="1200" b="1" dirty="0" smtClean="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
            </a:r>
            <a:br>
              <a:rPr lang="en-US" altLang="zh-CN" sz="1200" b="1" dirty="0" smtClean="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br>
            <a:r>
              <a:rPr lang="en-US" altLang="zh-CN" sz="1200" b="1" dirty="0">
                <a:solidFill>
                  <a:schemeClr val="bg1">
                    <a:lumMod val="50000"/>
                  </a:schemeClr>
                </a:solidFill>
              </a:rPr>
              <a:t>Technology Center of Software Engineering</a:t>
            </a:r>
            <a:br>
              <a:rPr lang="en-US" altLang="zh-CN" sz="1200" b="1" dirty="0">
                <a:solidFill>
                  <a:schemeClr val="bg1">
                    <a:lumMod val="50000"/>
                  </a:schemeClr>
                </a:solidFill>
              </a:rPr>
            </a:br>
            <a:r>
              <a:rPr lang="en-US" altLang="zh-CN" sz="1200" b="1" dirty="0" smtClean="0">
                <a:solidFill>
                  <a:schemeClr val="bg1">
                    <a:lumMod val="50000"/>
                  </a:schemeClr>
                </a:solidFill>
              </a:rPr>
              <a:t>Institute </a:t>
            </a:r>
            <a:r>
              <a:rPr lang="en-US" altLang="zh-CN" sz="1200" b="1" dirty="0">
                <a:solidFill>
                  <a:schemeClr val="bg1">
                    <a:lumMod val="50000"/>
                  </a:schemeClr>
                </a:solidFill>
              </a:rPr>
              <a:t>of Software, </a:t>
            </a:r>
            <a:r>
              <a:rPr lang="en-US" altLang="zh-CN" sz="1200" b="1" dirty="0" smtClean="0">
                <a:solidFill>
                  <a:schemeClr val="bg1">
                    <a:lumMod val="50000"/>
                  </a:schemeClr>
                </a:solidFill>
              </a:rPr>
              <a:t> Chinese </a:t>
            </a:r>
            <a:r>
              <a:rPr lang="en-US" altLang="zh-CN" sz="1200" b="1" dirty="0">
                <a:solidFill>
                  <a:schemeClr val="bg1">
                    <a:lumMod val="50000"/>
                  </a:schemeClr>
                </a:solidFill>
              </a:rPr>
              <a:t>Academy of </a:t>
            </a:r>
            <a:r>
              <a:rPr lang="en-US" altLang="zh-CN" sz="1200" b="1" dirty="0" smtClean="0">
                <a:solidFill>
                  <a:schemeClr val="bg1">
                    <a:lumMod val="50000"/>
                  </a:schemeClr>
                </a:solidFill>
              </a:rPr>
              <a:t>Sciences</a:t>
            </a:r>
            <a:endParaRPr lang="en-US" sz="1200" b="1"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Subtitle 2"/>
          <p:cNvSpPr txBox="1">
            <a:spLocks/>
          </p:cNvSpPr>
          <p:nvPr/>
        </p:nvSpPr>
        <p:spPr>
          <a:xfrm>
            <a:off x="1987030" y="1628800"/>
            <a:ext cx="6861618" cy="646331"/>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基于相似度的健康数据</a:t>
            </a:r>
            <a:r>
              <a:rPr lang="zh-CN" altLang="zh-CN" b="1" dirty="0" smtClean="0">
                <a:solidFill>
                  <a:schemeClr val="bg1"/>
                </a:solidFill>
                <a:latin typeface="微软雅黑" panose="020B0503020204020204" pitchFamily="34" charset="-122"/>
                <a:ea typeface="微软雅黑" panose="020B0503020204020204" pitchFamily="34" charset="-122"/>
              </a:rPr>
              <a:t>检索系统的设计与实现</a:t>
            </a:r>
            <a:endParaRPr lang="en-US" altLang="zh-CN"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bwMode="auto">
          <a:xfrm>
            <a:off x="0" y="1268760"/>
            <a:ext cx="1691679" cy="280831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9" name="Title 1"/>
          <p:cNvSpPr txBox="1">
            <a:spLocks/>
          </p:cNvSpPr>
          <p:nvPr/>
        </p:nvSpPr>
        <p:spPr>
          <a:xfrm>
            <a:off x="2249030" y="2924944"/>
            <a:ext cx="4176464" cy="954079"/>
          </a:xfrm>
          <a:prstGeom prst="rect">
            <a:avLst/>
          </a:prstGeom>
        </p:spPr>
        <p:txBody>
          <a:bodyPr vert="horz" wrap="square" lIns="91411" tIns="45706" rIns="91411" bIns="45706" rtlCol="0" anchor="ctr">
            <a:spAutoFit/>
          </a:bodyPr>
          <a:lstStyle>
            <a:lvl1pPr algn="ctr" defTabSz="914220" rtl="0" eaLnBrk="1" latinLnBrk="0" hangingPunct="1">
              <a:spcBef>
                <a:spcPct val="0"/>
              </a:spcBef>
              <a:buNone/>
              <a:defRPr sz="4400" kern="1200">
                <a:solidFill>
                  <a:schemeClr val="tx1"/>
                </a:solidFill>
                <a:latin typeface="+mj-lt"/>
                <a:ea typeface="+mj-ea"/>
                <a:cs typeface="+mj-cs"/>
              </a:defRPr>
            </a:lvl1pPr>
          </a:lstStyle>
          <a:p>
            <a:pPr algn="l">
              <a:lnSpc>
                <a:spcPct val="200000"/>
              </a:lnSpc>
            </a:pPr>
            <a:r>
              <a:rPr lang="zh-CN" altLang="en-US" sz="1400" b="1" dirty="0" smtClean="0">
                <a:solidFill>
                  <a:srgbClr val="FFC000"/>
                </a:solidFill>
                <a:latin typeface="微软雅黑" panose="020B0503020204020204" pitchFamily="34" charset="-122"/>
                <a:ea typeface="微软雅黑" panose="020B0503020204020204" pitchFamily="34" charset="-122"/>
                <a:cs typeface="Arial" panose="020B0604020202020204" pitchFamily="34" charset="0"/>
              </a:rPr>
              <a:t>导师：         叶丹</a:t>
            </a:r>
            <a:r>
              <a:rPr lang="en-US" altLang="zh-CN" sz="1400" b="1" dirty="0" smtClean="0">
                <a:solidFill>
                  <a:srgbClr val="FFC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400" b="1" dirty="0" smtClean="0">
                <a:solidFill>
                  <a:srgbClr val="FFC000"/>
                </a:solidFill>
                <a:latin typeface="微软雅黑" panose="020B0503020204020204" pitchFamily="34" charset="-122"/>
                <a:ea typeface="微软雅黑" panose="020B0503020204020204" pitchFamily="34" charset="-122"/>
                <a:cs typeface="Arial" panose="020B0604020202020204" pitchFamily="34" charset="0"/>
              </a:rPr>
              <a:t>指导老师：刘杰</a:t>
            </a:r>
            <a:r>
              <a:rPr lang="en-US" altLang="zh-CN" sz="1400" b="1" dirty="0">
                <a:solidFill>
                  <a:srgbClr val="FFC000"/>
                </a:solidFill>
                <a:latin typeface="微软雅黑" panose="020B0503020204020204" pitchFamily="34" charset="-122"/>
                <a:ea typeface="微软雅黑" panose="020B0503020204020204" pitchFamily="34" charset="-122"/>
                <a:cs typeface="Arial" panose="020B0604020202020204" pitchFamily="34" charset="0"/>
              </a:rPr>
              <a:t> </a:t>
            </a:r>
            <a:endParaRPr lang="en-US" altLang="zh-CN" sz="1400" b="1" dirty="0" smtClean="0">
              <a:solidFill>
                <a:srgbClr val="FFC000"/>
              </a:solidFill>
              <a:latin typeface="微软雅黑" panose="020B0503020204020204" pitchFamily="34" charset="-122"/>
              <a:ea typeface="微软雅黑" panose="020B0503020204020204" pitchFamily="34" charset="-122"/>
              <a:cs typeface="Arial" panose="020B0604020202020204" pitchFamily="34" charset="0"/>
            </a:endParaRPr>
          </a:p>
          <a:p>
            <a:pPr algn="l">
              <a:lnSpc>
                <a:spcPct val="200000"/>
              </a:lnSpc>
            </a:pPr>
            <a:r>
              <a:rPr lang="zh-CN" altLang="en-US" sz="1400" b="1" dirty="0" smtClean="0">
                <a:solidFill>
                  <a:srgbClr val="FFC000"/>
                </a:solidFill>
                <a:latin typeface="微软雅黑" panose="020B0503020204020204" pitchFamily="34" charset="-122"/>
                <a:ea typeface="微软雅黑" panose="020B0503020204020204" pitchFamily="34" charset="-122"/>
                <a:cs typeface="Arial" panose="020B0604020202020204" pitchFamily="34" charset="0"/>
              </a:rPr>
              <a:t>学生姓名：  李世强       学位类别：工学硕士</a:t>
            </a:r>
            <a:endParaRPr lang="en-US" altLang="zh-CN" sz="1400" b="1" dirty="0" smtClean="0">
              <a:solidFill>
                <a:srgbClr val="FFC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p:cNvSpPr/>
          <p:nvPr/>
        </p:nvSpPr>
        <p:spPr>
          <a:xfrm>
            <a:off x="4009941" y="4610165"/>
            <a:ext cx="1009253" cy="369332"/>
          </a:xfrm>
          <a:prstGeom prst="rect">
            <a:avLst/>
          </a:prstGeom>
        </p:spPr>
        <p:txBody>
          <a:bodyPr wrap="square">
            <a:spAutoFit/>
          </a:bodyPr>
          <a:lstStyle/>
          <a:p>
            <a:pPr algn="ctr"/>
            <a:r>
              <a:rPr lang="en-US" altLang="zh-CN" dirty="0" smtClean="0"/>
              <a:t>2015.12</a:t>
            </a:r>
            <a:endParaRPr lang="en-US" altLang="zh-CN" dirty="0"/>
          </a:p>
        </p:txBody>
      </p:sp>
      <p:sp>
        <p:nvSpPr>
          <p:cNvPr id="12" name="Subtitle 2"/>
          <p:cNvSpPr txBox="1">
            <a:spLocks/>
          </p:cNvSpPr>
          <p:nvPr/>
        </p:nvSpPr>
        <p:spPr>
          <a:xfrm>
            <a:off x="3851920" y="2281815"/>
            <a:ext cx="2124744" cy="461665"/>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altLang="zh-CN" sz="1600" b="1" dirty="0" smtClean="0">
                <a:solidFill>
                  <a:schemeClr val="bg1"/>
                </a:solidFill>
                <a:latin typeface="微软雅黑" panose="020B0503020204020204" pitchFamily="34" charset="-122"/>
                <a:ea typeface="微软雅黑" panose="020B0503020204020204" pitchFamily="34" charset="-122"/>
              </a:rPr>
              <a:t>— — </a:t>
            </a:r>
            <a:r>
              <a:rPr lang="zh-CN" altLang="en-US" sz="16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47840108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5" name="组合 9"/>
          <p:cNvGrpSpPr>
            <a:grpSpLocks/>
          </p:cNvGrpSpPr>
          <p:nvPr/>
        </p:nvGrpSpPr>
        <p:grpSpPr bwMode="auto">
          <a:xfrm flipH="1">
            <a:off x="9060632" y="323695"/>
            <a:ext cx="102425" cy="512047"/>
            <a:chOff x="7668348" y="242094"/>
            <a:chExt cx="98744" cy="564356"/>
          </a:xfrm>
        </p:grpSpPr>
        <p:sp>
          <p:nvSpPr>
            <p:cNvPr id="306" name="矩形 305"/>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307" name="直接连接符 306"/>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08" name="组合 3"/>
          <p:cNvGrpSpPr>
            <a:grpSpLocks/>
          </p:cNvGrpSpPr>
          <p:nvPr/>
        </p:nvGrpSpPr>
        <p:grpSpPr bwMode="auto">
          <a:xfrm>
            <a:off x="5" y="323357"/>
            <a:ext cx="570989" cy="511816"/>
            <a:chOff x="0" y="242094"/>
            <a:chExt cx="480244" cy="564356"/>
          </a:xfrm>
        </p:grpSpPr>
        <p:sp>
          <p:nvSpPr>
            <p:cNvPr id="309" name="矩形 308"/>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310" name="直接连接符 309"/>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11" name="AutoShape 289"/>
          <p:cNvSpPr>
            <a:spLocks noChangeAspect="1" noChangeArrowheads="1" noTextEdit="1"/>
          </p:cNvSpPr>
          <p:nvPr/>
        </p:nvSpPr>
        <p:spPr bwMode="auto">
          <a:xfrm>
            <a:off x="460375" y="213784"/>
            <a:ext cx="3486150" cy="100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312" name="Rectangle 291"/>
          <p:cNvSpPr>
            <a:spLocks noChangeArrowheads="1"/>
          </p:cNvSpPr>
          <p:nvPr/>
        </p:nvSpPr>
        <p:spPr bwMode="auto">
          <a:xfrm>
            <a:off x="680886" y="364275"/>
            <a:ext cx="71814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800" b="1" dirty="0">
                <a:solidFill>
                  <a:srgbClr val="C00000"/>
                </a:solidFill>
                <a:latin typeface="微软雅黑" panose="020B0503020204020204" pitchFamily="34" charset="-122"/>
                <a:ea typeface="微软雅黑" panose="020B0503020204020204" pitchFamily="34" charset="-122"/>
                <a:cs typeface="宋体" pitchFamily="2" charset="-122"/>
              </a:rPr>
              <a:t>章节</a:t>
            </a:r>
            <a:endParaRPr lang="zh-CN" altLang="zh-CN" sz="28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70" name="矩形 69"/>
          <p:cNvSpPr/>
          <p:nvPr/>
        </p:nvSpPr>
        <p:spPr>
          <a:xfrm>
            <a:off x="2051720" y="2276872"/>
            <a:ext cx="432048" cy="360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1" name="矩形 70"/>
          <p:cNvSpPr/>
          <p:nvPr/>
        </p:nvSpPr>
        <p:spPr>
          <a:xfrm>
            <a:off x="2843808" y="2276872"/>
            <a:ext cx="3168352" cy="360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itchFamily="34" charset="-122"/>
                <a:ea typeface="微软雅黑" pitchFamily="34" charset="-122"/>
              </a:rPr>
              <a:t>研究</a:t>
            </a:r>
            <a:r>
              <a:rPr lang="zh-CN" altLang="en-US" sz="1600" b="1" dirty="0" smtClean="0">
                <a:latin typeface="微软雅黑" pitchFamily="34" charset="-122"/>
                <a:ea typeface="微软雅黑" pitchFamily="34" charset="-122"/>
              </a:rPr>
              <a:t>背景与现状</a:t>
            </a:r>
            <a:endParaRPr lang="zh-CN" altLang="en-US" sz="1600" b="1" dirty="0">
              <a:latin typeface="微软雅黑" pitchFamily="34" charset="-122"/>
              <a:ea typeface="微软雅黑" pitchFamily="34" charset="-122"/>
            </a:endParaRPr>
          </a:p>
        </p:txBody>
      </p:sp>
      <p:sp>
        <p:nvSpPr>
          <p:cNvPr id="72" name="矩形 71"/>
          <p:cNvSpPr/>
          <p:nvPr/>
        </p:nvSpPr>
        <p:spPr>
          <a:xfrm>
            <a:off x="2051720" y="2996952"/>
            <a:ext cx="432048"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73" name="矩形 72"/>
          <p:cNvSpPr/>
          <p:nvPr/>
        </p:nvSpPr>
        <p:spPr>
          <a:xfrm>
            <a:off x="2843808" y="2996952"/>
            <a:ext cx="3168352"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itchFamily="34" charset="-122"/>
                <a:ea typeface="微软雅黑" pitchFamily="34" charset="-122"/>
              </a:rPr>
              <a:t>系统目标与研究重点</a:t>
            </a:r>
            <a:endParaRPr lang="zh-CN" altLang="en-US" sz="1600" b="1" dirty="0">
              <a:latin typeface="微软雅黑" pitchFamily="34" charset="-122"/>
              <a:ea typeface="微软雅黑" pitchFamily="34" charset="-122"/>
            </a:endParaRPr>
          </a:p>
        </p:txBody>
      </p:sp>
      <p:sp>
        <p:nvSpPr>
          <p:cNvPr id="74" name="矩形 73"/>
          <p:cNvSpPr/>
          <p:nvPr/>
        </p:nvSpPr>
        <p:spPr>
          <a:xfrm>
            <a:off x="2051720" y="3789040"/>
            <a:ext cx="432048" cy="360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75" name="矩形 74"/>
          <p:cNvSpPr/>
          <p:nvPr/>
        </p:nvSpPr>
        <p:spPr>
          <a:xfrm>
            <a:off x="2843808" y="3789040"/>
            <a:ext cx="3168352" cy="360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itchFamily="34" charset="-122"/>
                <a:ea typeface="微软雅黑" pitchFamily="34" charset="-122"/>
              </a:rPr>
              <a:t>进展与工作计划</a:t>
            </a:r>
            <a:endParaRPr lang="zh-CN" altLang="en-US" sz="1600" b="1" dirty="0">
              <a:latin typeface="微软雅黑" pitchFamily="34" charset="-122"/>
              <a:ea typeface="微软雅黑" pitchFamily="34" charset="-122"/>
            </a:endParaRPr>
          </a:p>
        </p:txBody>
      </p:sp>
      <p:grpSp>
        <p:nvGrpSpPr>
          <p:cNvPr id="20" name="组合 15"/>
          <p:cNvGrpSpPr>
            <a:grpSpLocks/>
          </p:cNvGrpSpPr>
          <p:nvPr/>
        </p:nvGrpSpPr>
        <p:grpSpPr bwMode="auto">
          <a:xfrm>
            <a:off x="-24411" y="6354245"/>
            <a:ext cx="9187468" cy="503767"/>
            <a:chOff x="0" y="4681728"/>
            <a:chExt cx="9163025" cy="377952"/>
          </a:xfrm>
        </p:grpSpPr>
        <p:sp>
          <p:nvSpPr>
            <p:cNvPr id="21" name="矩形 20"/>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2" name="矩形 21"/>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t>9</a:t>
              </a:r>
              <a:endParaRPr lang="zh-CN" altLang="en-US" dirty="0"/>
            </a:p>
          </p:txBody>
        </p:sp>
      </p:grpSp>
      <p:sp>
        <p:nvSpPr>
          <p:cNvPr id="23"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24239785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2" name="Rectangle 291"/>
          <p:cNvSpPr>
            <a:spLocks noChangeArrowheads="1"/>
          </p:cNvSpPr>
          <p:nvPr/>
        </p:nvSpPr>
        <p:spPr bwMode="auto">
          <a:xfrm>
            <a:off x="778223" y="237720"/>
            <a:ext cx="23083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系统目标与研究重点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38" name="TextBox 37"/>
          <p:cNvSpPr txBox="1"/>
          <p:nvPr/>
        </p:nvSpPr>
        <p:spPr>
          <a:xfrm flipH="1">
            <a:off x="703269" y="625479"/>
            <a:ext cx="3913484"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系统目标</a:t>
            </a:r>
            <a:endParaRPr lang="id-ID"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463050" y="3677542"/>
            <a:ext cx="7088800" cy="307777"/>
          </a:xfrm>
          <a:prstGeom prst="rect">
            <a:avLst/>
          </a:prstGeom>
          <a:noFill/>
        </p:spPr>
        <p:txBody>
          <a:bodyPr wrap="none" rtlCol="0">
            <a:spAutoFit/>
          </a:bodyPr>
          <a:lstStyle/>
          <a:p>
            <a:r>
              <a:rPr lang="en-US" altLang="zh-CN" sz="1400" dirty="0" smtClean="0">
                <a:latin typeface="微软雅黑" panose="020B0503020204020204" pitchFamily="34" charset="-122"/>
                <a:ea typeface="微软雅黑" panose="020B0503020204020204" pitchFamily="34" charset="-122"/>
              </a:rPr>
              <a:t>— — </a:t>
            </a:r>
            <a:r>
              <a:rPr lang="zh-CN" altLang="en-US" sz="1400" b="1" dirty="0" smtClean="0">
                <a:latin typeface="微软雅黑" panose="020B0503020204020204" pitchFamily="34" charset="-122"/>
                <a:ea typeface="微软雅黑" panose="020B0503020204020204" pitchFamily="34" charset="-122"/>
              </a:rPr>
              <a:t>系统输入</a:t>
            </a:r>
            <a:r>
              <a:rPr lang="zh-CN" altLang="en-US" sz="1400" dirty="0" smtClean="0">
                <a:latin typeface="微软雅黑" panose="020B0503020204020204" pitchFamily="34" charset="-122"/>
                <a:ea typeface="微软雅黑" panose="020B0503020204020204" pitchFamily="34" charset="-122"/>
              </a:rPr>
              <a:t>：病人案例，特定医疗上下文（如心脏病，冠心病等，或不指定上下文）</a:t>
            </a:r>
            <a:endParaRPr lang="zh-CN" altLang="en-US" sz="1400" dirty="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64" y="1044561"/>
            <a:ext cx="7575688" cy="2617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a:off x="470385" y="4129335"/>
            <a:ext cx="8290429" cy="307777"/>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 — </a:t>
            </a:r>
            <a:r>
              <a:rPr lang="zh-CN" altLang="en-US" sz="1400" b="1" dirty="0" smtClean="0">
                <a:latin typeface="微软雅黑" panose="020B0503020204020204" pitchFamily="34" charset="-122"/>
                <a:ea typeface="微软雅黑" panose="020B0503020204020204" pitchFamily="34" charset="-122"/>
              </a:rPr>
              <a:t>系统输出</a:t>
            </a:r>
            <a:r>
              <a:rPr lang="zh-CN" altLang="en-US" sz="1400" dirty="0" smtClean="0">
                <a:latin typeface="微软雅黑" panose="020B0503020204020204" pitchFamily="34" charset="-122"/>
                <a:ea typeface="微软雅黑" panose="020B0503020204020204" pitchFamily="34" charset="-122"/>
              </a:rPr>
              <a:t>：全局相似病人列表，或在特定医疗上下文中的相似病人列表（按相似度高低排序）</a:t>
            </a:r>
            <a:endParaRPr lang="zh-CN" altLang="en-US" sz="1400" dirty="0">
              <a:latin typeface="微软雅黑" panose="020B0503020204020204" pitchFamily="34" charset="-122"/>
              <a:ea typeface="微软雅黑" panose="020B0503020204020204" pitchFamily="34" charset="-122"/>
            </a:endParaRPr>
          </a:p>
        </p:txBody>
      </p:sp>
      <p:sp>
        <p:nvSpPr>
          <p:cNvPr id="43" name="TextBox 42"/>
          <p:cNvSpPr txBox="1"/>
          <p:nvPr/>
        </p:nvSpPr>
        <p:spPr>
          <a:xfrm>
            <a:off x="1153307" y="5229423"/>
            <a:ext cx="3888432" cy="307777"/>
          </a:xfrm>
          <a:prstGeom prst="rect">
            <a:avLst/>
          </a:prstGeom>
          <a:noFill/>
        </p:spPr>
        <p:txBody>
          <a:bodyPr wrap="square" rtlCol="0">
            <a:spAutoFit/>
          </a:bodyPr>
          <a:lstStyle/>
          <a:p>
            <a:r>
              <a:rPr lang="zh-CN" altLang="en-US" sz="1400" dirty="0">
                <a:solidFill>
                  <a:srgbClr val="C00000"/>
                </a:solidFill>
                <a:latin typeface="微软雅黑" panose="020B0503020204020204" pitchFamily="34" charset="-122"/>
                <a:ea typeface="微软雅黑" panose="020B0503020204020204" pitchFamily="34" charset="-122"/>
              </a:rPr>
              <a:t>关键问题：如何定义一种合适的相似度度量？</a:t>
            </a:r>
          </a:p>
        </p:txBody>
      </p:sp>
      <p:sp>
        <p:nvSpPr>
          <p:cNvPr id="3" name="矩形 2"/>
          <p:cNvSpPr/>
          <p:nvPr/>
        </p:nvSpPr>
        <p:spPr>
          <a:xfrm>
            <a:off x="5626893" y="4506148"/>
            <a:ext cx="2319866" cy="1754326"/>
          </a:xfrm>
          <a:prstGeom prst="rect">
            <a:avLst/>
          </a:prstGeom>
        </p:spPr>
        <p:txBody>
          <a:bodyPr wrap="none">
            <a:spAutoFit/>
          </a:bodyPr>
          <a:lstStyle/>
          <a:p>
            <a:pPr>
              <a:lnSpc>
                <a:spcPct val="200000"/>
              </a:lnSpc>
            </a:pPr>
            <a:r>
              <a:rPr lang="zh-CN" altLang="en-US" sz="1200" b="1" dirty="0" smtClean="0">
                <a:solidFill>
                  <a:srgbClr val="C00000"/>
                </a:solidFill>
                <a:latin typeface="微软雅黑" panose="020B0503020204020204" pitchFamily="34" charset="-122"/>
                <a:ea typeface="微软雅黑" panose="020B0503020204020204" pitchFamily="34" charset="-122"/>
              </a:rPr>
              <a:t>不同维度的相似度</a:t>
            </a:r>
            <a:r>
              <a:rPr lang="zh-CN" altLang="en-US" sz="1200" dirty="0" smtClean="0">
                <a:solidFill>
                  <a:srgbClr val="C00000"/>
                </a:solidFill>
                <a:latin typeface="微软雅黑" panose="020B0503020204020204" pitchFamily="34" charset="-122"/>
                <a:ea typeface="微软雅黑" panose="020B0503020204020204" pitchFamily="34" charset="-122"/>
              </a:rPr>
              <a:t>：</a:t>
            </a:r>
            <a:endParaRPr lang="en-US" altLang="zh-CN" sz="1200" dirty="0" smtClean="0">
              <a:solidFill>
                <a:srgbClr val="C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200" dirty="0" smtClean="0">
                <a:solidFill>
                  <a:srgbClr val="C00000"/>
                </a:solidFill>
                <a:latin typeface="微软雅黑" panose="020B0503020204020204" pitchFamily="34" charset="-122"/>
                <a:ea typeface="微软雅黑" panose="020B0503020204020204" pitchFamily="34" charset="-122"/>
              </a:rPr>
              <a:t>特定医疗上下文下的相似度</a:t>
            </a:r>
            <a:endParaRPr lang="en-US" altLang="zh-CN" sz="1200" dirty="0" smtClean="0">
              <a:solidFill>
                <a:srgbClr val="C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200" dirty="0" smtClean="0">
                <a:solidFill>
                  <a:srgbClr val="C00000"/>
                </a:solidFill>
                <a:latin typeface="微软雅黑" panose="020B0503020204020204" pitchFamily="34" charset="-122"/>
                <a:ea typeface="微软雅黑" panose="020B0503020204020204" pitchFamily="34" charset="-122"/>
              </a:rPr>
              <a:t>人口统计学相似度</a:t>
            </a:r>
            <a:endParaRPr lang="en-US" altLang="zh-CN" sz="1200" dirty="0" smtClean="0">
              <a:solidFill>
                <a:srgbClr val="C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200" dirty="0" smtClean="0">
                <a:solidFill>
                  <a:srgbClr val="C00000"/>
                </a:solidFill>
                <a:latin typeface="微软雅黑" panose="020B0503020204020204" pitchFamily="34" charset="-122"/>
                <a:ea typeface="微软雅黑" panose="020B0503020204020204" pitchFamily="34" charset="-122"/>
              </a:rPr>
              <a:t>化验数据相似度</a:t>
            </a:r>
            <a:endParaRPr lang="en-US" altLang="zh-CN" sz="1200" dirty="0" smtClean="0">
              <a:solidFill>
                <a:srgbClr val="C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200" dirty="0" smtClean="0">
                <a:solidFill>
                  <a:srgbClr val="C00000"/>
                </a:solidFill>
                <a:latin typeface="微软雅黑" panose="020B0503020204020204" pitchFamily="34" charset="-122"/>
                <a:ea typeface="微软雅黑" panose="020B0503020204020204" pitchFamily="34" charset="-122"/>
              </a:rPr>
              <a:t>诊断相似度</a:t>
            </a:r>
            <a:endParaRPr lang="en-US" altLang="zh-CN" sz="1200" dirty="0" smtClean="0">
              <a:solidFill>
                <a:srgbClr val="C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200" dirty="0" smtClean="0">
                <a:solidFill>
                  <a:srgbClr val="C00000"/>
                </a:solidFill>
                <a:latin typeface="微软雅黑" panose="020B0503020204020204" pitchFamily="34" charset="-122"/>
                <a:ea typeface="微软雅黑" panose="020B0503020204020204" pitchFamily="34" charset="-122"/>
              </a:rPr>
              <a:t>用药相似度</a:t>
            </a:r>
            <a:endParaRPr lang="en-US" altLang="zh-CN" sz="1200" dirty="0" smtClean="0">
              <a:solidFill>
                <a:srgbClr val="C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200" dirty="0" smtClean="0">
                <a:solidFill>
                  <a:srgbClr val="C00000"/>
                </a:solidFill>
                <a:latin typeface="微软雅黑" panose="020B0503020204020204" pitchFamily="34" charset="-122"/>
                <a:ea typeface="微软雅黑" panose="020B0503020204020204" pitchFamily="34" charset="-122"/>
              </a:rPr>
              <a:t>手术相似度</a:t>
            </a:r>
            <a:endParaRPr lang="en-US" altLang="zh-CN" sz="1200" dirty="0" smtClean="0">
              <a:solidFill>
                <a:srgbClr val="C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200" b="1" dirty="0" smtClean="0">
                <a:solidFill>
                  <a:srgbClr val="C00000"/>
                </a:solidFill>
                <a:latin typeface="微软雅黑" panose="020B0503020204020204" pitchFamily="34" charset="-122"/>
                <a:ea typeface="微软雅黑" panose="020B0503020204020204" pitchFamily="34" charset="-122"/>
              </a:rPr>
              <a:t>全局相似度</a:t>
            </a:r>
            <a:endParaRPr lang="zh-CN" altLang="en-US" sz="1200" b="1" dirty="0"/>
          </a:p>
        </p:txBody>
      </p:sp>
      <p:grpSp>
        <p:nvGrpSpPr>
          <p:cNvPr id="21" name="组合 15"/>
          <p:cNvGrpSpPr>
            <a:grpSpLocks/>
          </p:cNvGrpSpPr>
          <p:nvPr/>
        </p:nvGrpSpPr>
        <p:grpSpPr bwMode="auto">
          <a:xfrm>
            <a:off x="-24411" y="6354245"/>
            <a:ext cx="9187468" cy="503767"/>
            <a:chOff x="0" y="4681728"/>
            <a:chExt cx="9163025" cy="377952"/>
          </a:xfrm>
        </p:grpSpPr>
        <p:sp>
          <p:nvSpPr>
            <p:cNvPr id="23" name="矩形 22"/>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4" name="矩形 23"/>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10</a:t>
              </a:r>
              <a:endParaRPr lang="zh-CN" altLang="en-US" sz="1400" dirty="0"/>
            </a:p>
          </p:txBody>
        </p:sp>
      </p:grpSp>
      <p:sp>
        <p:nvSpPr>
          <p:cNvPr id="25"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4018694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1" name="TextBox 20"/>
          <p:cNvSpPr txBox="1"/>
          <p:nvPr/>
        </p:nvSpPr>
        <p:spPr>
          <a:xfrm flipH="1">
            <a:off x="703269" y="625479"/>
            <a:ext cx="3913484"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a:t>
            </a:r>
            <a:endParaRPr lang="id-ID"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4" name="矩形 23"/>
          <p:cNvSpPr/>
          <p:nvPr/>
        </p:nvSpPr>
        <p:spPr>
          <a:xfrm>
            <a:off x="2357737" y="3162454"/>
            <a:ext cx="2646878" cy="338554"/>
          </a:xfrm>
          <a:prstGeom prst="rect">
            <a:avLst/>
          </a:prstGeom>
        </p:spPr>
        <p:txBody>
          <a:bodyPr wrap="none">
            <a:spAutoFit/>
          </a:bodyPr>
          <a:lstStyle/>
          <a:p>
            <a:r>
              <a:rPr lang="zh-CN" altLang="en-US" sz="1600" b="1" dirty="0">
                <a:latin typeface="微软雅黑" panose="020B0503020204020204" pitchFamily="34" charset="-122"/>
                <a:ea typeface="微软雅黑" panose="020B0503020204020204" pitchFamily="34" charset="-122"/>
              </a:rPr>
              <a:t>基于相似度应用的间接评估</a:t>
            </a:r>
          </a:p>
        </p:txBody>
      </p:sp>
      <p:sp>
        <p:nvSpPr>
          <p:cNvPr id="25" name="TextBox 24"/>
          <p:cNvSpPr txBox="1"/>
          <p:nvPr/>
        </p:nvSpPr>
        <p:spPr>
          <a:xfrm>
            <a:off x="2321877" y="2419849"/>
            <a:ext cx="4288353" cy="338554"/>
          </a:xfrm>
          <a:prstGeom prst="rect">
            <a:avLst/>
          </a:prstGeom>
          <a:noFill/>
        </p:spPr>
        <p:txBody>
          <a:bodyPr wrap="none" rtlCol="0">
            <a:spAutoFit/>
          </a:bodyPr>
          <a:lstStyle/>
          <a:p>
            <a:r>
              <a:rPr lang="zh-CN" altLang="en-US" sz="1600" b="1" dirty="0">
                <a:latin typeface="微软雅黑" panose="020B0503020204020204" pitchFamily="34" charset="-122"/>
                <a:ea typeface="微软雅黑" panose="020B0503020204020204" pitchFamily="34" charset="-122"/>
              </a:rPr>
              <a:t>基于矩阵表示的</a:t>
            </a:r>
            <a:r>
              <a:rPr lang="zh-CN" altLang="en-US" sz="1600" b="1" dirty="0" smtClean="0">
                <a:latin typeface="微软雅黑" panose="020B0503020204020204" pitchFamily="34" charset="-122"/>
                <a:ea typeface="微软雅黑" panose="020B0503020204020204" pitchFamily="34" charset="-122"/>
              </a:rPr>
              <a:t>分层健康数据相似度计算方法</a:t>
            </a:r>
            <a:endParaRPr lang="zh-CN" altLang="en-US" sz="1600" b="1" dirty="0">
              <a:latin typeface="微软雅黑" panose="020B0503020204020204" pitchFamily="34" charset="-122"/>
              <a:ea typeface="微软雅黑" panose="020B0503020204020204" pitchFamily="34" charset="-122"/>
            </a:endParaRPr>
          </a:p>
        </p:txBody>
      </p:sp>
      <p:sp>
        <p:nvSpPr>
          <p:cNvPr id="26" name="椭圆 25"/>
          <p:cNvSpPr/>
          <p:nvPr/>
        </p:nvSpPr>
        <p:spPr>
          <a:xfrm>
            <a:off x="1835696" y="2419849"/>
            <a:ext cx="337393" cy="31699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7" name="椭圆 26"/>
          <p:cNvSpPr/>
          <p:nvPr/>
        </p:nvSpPr>
        <p:spPr>
          <a:xfrm>
            <a:off x="1835696" y="3162454"/>
            <a:ext cx="337393" cy="31699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8" name="矩形 27"/>
          <p:cNvSpPr/>
          <p:nvPr/>
        </p:nvSpPr>
        <p:spPr>
          <a:xfrm>
            <a:off x="2357737" y="3882534"/>
            <a:ext cx="2852063" cy="338554"/>
          </a:xfrm>
          <a:prstGeom prst="rect">
            <a:avLst/>
          </a:prstGeom>
        </p:spPr>
        <p:txBody>
          <a:bodyPr wrap="none">
            <a:spAutoFit/>
          </a:bodyPr>
          <a:lstStyle/>
          <a:p>
            <a:r>
              <a:rPr lang="zh-CN" altLang="en-US" sz="1600" b="1" dirty="0" smtClean="0">
                <a:latin typeface="微软雅黑" panose="020B0503020204020204" pitchFamily="34" charset="-122"/>
                <a:ea typeface="微软雅黑" panose="020B0503020204020204" pitchFamily="34" charset="-122"/>
              </a:rPr>
              <a:t>基于相似度的检索系统的设计</a:t>
            </a:r>
            <a:endParaRPr lang="zh-CN" altLang="en-US" sz="1600" b="1" dirty="0">
              <a:latin typeface="微软雅黑" panose="020B0503020204020204" pitchFamily="34" charset="-122"/>
              <a:ea typeface="微软雅黑" panose="020B0503020204020204" pitchFamily="34" charset="-122"/>
            </a:endParaRPr>
          </a:p>
        </p:txBody>
      </p:sp>
      <p:sp>
        <p:nvSpPr>
          <p:cNvPr id="29" name="椭圆 28"/>
          <p:cNvSpPr/>
          <p:nvPr/>
        </p:nvSpPr>
        <p:spPr>
          <a:xfrm>
            <a:off x="1835696" y="3882534"/>
            <a:ext cx="337393" cy="31699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grpSp>
        <p:nvGrpSpPr>
          <p:cNvPr id="22" name="组合 15"/>
          <p:cNvGrpSpPr>
            <a:grpSpLocks/>
          </p:cNvGrpSpPr>
          <p:nvPr/>
        </p:nvGrpSpPr>
        <p:grpSpPr bwMode="auto">
          <a:xfrm>
            <a:off x="-24411" y="6354245"/>
            <a:ext cx="9187468" cy="503767"/>
            <a:chOff x="0" y="4681728"/>
            <a:chExt cx="9163025" cy="377952"/>
          </a:xfrm>
        </p:grpSpPr>
        <p:sp>
          <p:nvSpPr>
            <p:cNvPr id="23" name="矩形 22"/>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0" name="矩形 29"/>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11</a:t>
              </a:r>
              <a:endParaRPr lang="zh-CN" altLang="en-US" sz="1400" dirty="0"/>
            </a:p>
          </p:txBody>
        </p:sp>
      </p:grpSp>
      <p:sp>
        <p:nvSpPr>
          <p:cNvPr id="31"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24722221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1" name="TextBox 20"/>
          <p:cNvSpPr txBox="1"/>
          <p:nvPr/>
        </p:nvSpPr>
        <p:spPr>
          <a:xfrm flipH="1">
            <a:off x="703269" y="625479"/>
            <a:ext cx="3913484"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a:t>
            </a:r>
            <a:endParaRPr lang="id-ID"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4" name="矩形 3"/>
          <p:cNvSpPr/>
          <p:nvPr/>
        </p:nvSpPr>
        <p:spPr>
          <a:xfrm>
            <a:off x="2357737" y="3162454"/>
            <a:ext cx="2646878" cy="338554"/>
          </a:xfrm>
          <a:prstGeom prst="rect">
            <a:avLst/>
          </a:prstGeom>
        </p:spPr>
        <p:txBody>
          <a:bodyPr wrap="none">
            <a:sp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基于相似度应用的间接评估</a:t>
            </a:r>
          </a:p>
        </p:txBody>
      </p:sp>
      <p:sp>
        <p:nvSpPr>
          <p:cNvPr id="37" name="TextBox 36"/>
          <p:cNvSpPr txBox="1"/>
          <p:nvPr/>
        </p:nvSpPr>
        <p:spPr>
          <a:xfrm>
            <a:off x="2321877" y="2419849"/>
            <a:ext cx="4288353" cy="338554"/>
          </a:xfrm>
          <a:prstGeom prst="rect">
            <a:avLst/>
          </a:prstGeom>
          <a:noFill/>
        </p:spPr>
        <p:txBody>
          <a:bodyPr wrap="none" rtlCol="0">
            <a:spAutoFit/>
          </a:bodyPr>
          <a:lstStyle/>
          <a:p>
            <a:r>
              <a:rPr lang="zh-CN" altLang="en-US" sz="1600" b="1" dirty="0">
                <a:latin typeface="微软雅黑" panose="020B0503020204020204" pitchFamily="34" charset="-122"/>
                <a:ea typeface="微软雅黑" panose="020B0503020204020204" pitchFamily="34" charset="-122"/>
              </a:rPr>
              <a:t>基于矩阵表示的</a:t>
            </a:r>
            <a:r>
              <a:rPr lang="zh-CN" altLang="en-US" sz="1600" b="1" dirty="0" smtClean="0">
                <a:latin typeface="微软雅黑" panose="020B0503020204020204" pitchFamily="34" charset="-122"/>
                <a:ea typeface="微软雅黑" panose="020B0503020204020204" pitchFamily="34" charset="-122"/>
              </a:rPr>
              <a:t>分层健康数据相似度计算方法</a:t>
            </a:r>
            <a:endParaRPr lang="zh-CN" altLang="en-US" sz="1600" b="1" dirty="0">
              <a:latin typeface="微软雅黑" panose="020B0503020204020204" pitchFamily="34" charset="-122"/>
              <a:ea typeface="微软雅黑" panose="020B0503020204020204" pitchFamily="34" charset="-122"/>
            </a:endParaRPr>
          </a:p>
        </p:txBody>
      </p:sp>
      <p:sp>
        <p:nvSpPr>
          <p:cNvPr id="39" name="椭圆 38"/>
          <p:cNvSpPr/>
          <p:nvPr/>
        </p:nvSpPr>
        <p:spPr>
          <a:xfrm>
            <a:off x="1835696" y="2419849"/>
            <a:ext cx="337393" cy="31699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40" name="椭圆 39"/>
          <p:cNvSpPr/>
          <p:nvPr/>
        </p:nvSpPr>
        <p:spPr>
          <a:xfrm>
            <a:off x="1835696" y="3162454"/>
            <a:ext cx="337393" cy="31699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2" name="矩形 21"/>
          <p:cNvSpPr/>
          <p:nvPr/>
        </p:nvSpPr>
        <p:spPr>
          <a:xfrm>
            <a:off x="2357737" y="3882534"/>
            <a:ext cx="2852063" cy="338554"/>
          </a:xfrm>
          <a:prstGeom prst="rect">
            <a:avLst/>
          </a:prstGeom>
        </p:spPr>
        <p:txBody>
          <a:bodyPr wrap="none">
            <a:spAutoFit/>
          </a:bodyPr>
          <a:lstStyle/>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基于相似度的检索系统的设计</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1835696" y="3882534"/>
            <a:ext cx="337393" cy="31699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grpSp>
        <p:nvGrpSpPr>
          <p:cNvPr id="24" name="组合 15"/>
          <p:cNvGrpSpPr>
            <a:grpSpLocks/>
          </p:cNvGrpSpPr>
          <p:nvPr/>
        </p:nvGrpSpPr>
        <p:grpSpPr bwMode="auto">
          <a:xfrm>
            <a:off x="-24411" y="6354245"/>
            <a:ext cx="9187468" cy="503767"/>
            <a:chOff x="0" y="4681728"/>
            <a:chExt cx="9163025" cy="377952"/>
          </a:xfrm>
        </p:grpSpPr>
        <p:sp>
          <p:nvSpPr>
            <p:cNvPr id="25" name="矩形 24"/>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6" name="矩形 25"/>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12</a:t>
              </a:r>
              <a:endParaRPr lang="zh-CN" altLang="en-US" sz="1400" dirty="0"/>
            </a:p>
          </p:txBody>
        </p:sp>
      </p:grpSp>
      <p:sp>
        <p:nvSpPr>
          <p:cNvPr id="27"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236780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1" name="TextBox 20"/>
          <p:cNvSpPr txBox="1"/>
          <p:nvPr/>
        </p:nvSpPr>
        <p:spPr>
          <a:xfrm flipH="1">
            <a:off x="703268" y="625479"/>
            <a:ext cx="4732827"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 1. </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矩阵表示的分层相似度计算方案</a:t>
            </a:r>
          </a:p>
        </p:txBody>
      </p:sp>
      <p:sp>
        <p:nvSpPr>
          <p:cNvPr id="64" name="TextBox 63"/>
          <p:cNvSpPr txBox="1"/>
          <p:nvPr/>
        </p:nvSpPr>
        <p:spPr>
          <a:xfrm>
            <a:off x="616139" y="1115452"/>
            <a:ext cx="1107996" cy="369332"/>
          </a:xfrm>
          <a:prstGeom prst="rect">
            <a:avLst/>
          </a:prstGeom>
          <a:solidFill>
            <a:schemeClr val="accent2"/>
          </a:solid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数据描述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6"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7" name="矩形 6"/>
          <p:cNvSpPr/>
          <p:nvPr/>
        </p:nvSpPr>
        <p:spPr>
          <a:xfrm>
            <a:off x="600807" y="1688775"/>
            <a:ext cx="8012040" cy="923330"/>
          </a:xfrm>
          <a:prstGeom prst="rect">
            <a:avLst/>
          </a:prstGeom>
        </p:spPr>
        <p:txBody>
          <a:bodyPr wrap="square">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以实验所用的住院数据为例：</a:t>
            </a:r>
            <a:r>
              <a:rPr lang="en-US" altLang="zh-CN" sz="1400" dirty="0" smtClean="0">
                <a:latin typeface="微软雅黑" panose="020B0503020204020204" pitchFamily="34" charset="-122"/>
                <a:ea typeface="微软雅黑" panose="020B0503020204020204" pitchFamily="34" charset="-122"/>
              </a:rPr>
              <a:t>30418</a:t>
            </a:r>
            <a:r>
              <a:rPr lang="zh-CN" altLang="en-US" sz="1400" dirty="0" smtClean="0">
                <a:latin typeface="微软雅黑" panose="020B0503020204020204" pitchFamily="34" charset="-122"/>
                <a:ea typeface="微软雅黑" panose="020B0503020204020204" pitchFamily="34" charset="-122"/>
              </a:rPr>
              <a:t>个病人，共有</a:t>
            </a:r>
            <a:r>
              <a:rPr lang="en-US" altLang="zh-CN" sz="1400" dirty="0" smtClean="0">
                <a:latin typeface="微软雅黑" panose="020B0503020204020204" pitchFamily="34" charset="-122"/>
                <a:ea typeface="微软雅黑" panose="020B0503020204020204" pitchFamily="34" charset="-122"/>
              </a:rPr>
              <a:t>37544</a:t>
            </a:r>
            <a:r>
              <a:rPr lang="zh-CN" altLang="en-US" sz="1400" dirty="0" smtClean="0">
                <a:latin typeface="微软雅黑" panose="020B0503020204020204" pitchFamily="34" charset="-122"/>
                <a:ea typeface="微软雅黑" panose="020B0503020204020204" pitchFamily="34" charset="-122"/>
              </a:rPr>
              <a:t>条住院记录，平均每人住院</a:t>
            </a:r>
            <a:r>
              <a:rPr lang="en-US" altLang="zh-CN" sz="1400" dirty="0" smtClean="0">
                <a:latin typeface="微软雅黑" panose="020B0503020204020204" pitchFamily="34" charset="-122"/>
                <a:ea typeface="微软雅黑" panose="020B0503020204020204" pitchFamily="34" charset="-122"/>
              </a:rPr>
              <a:t>1.234</a:t>
            </a:r>
            <a:r>
              <a:rPr lang="zh-CN" altLang="en-US" sz="1400" dirty="0" smtClean="0">
                <a:latin typeface="微软雅黑" panose="020B0503020204020204" pitchFamily="34" charset="-122"/>
                <a:ea typeface="微软雅黑" panose="020B0503020204020204" pitchFamily="34" charset="-122"/>
              </a:rPr>
              <a:t>次，最多住院次数</a:t>
            </a:r>
            <a:r>
              <a:rPr lang="en-US" altLang="zh-CN" sz="1400" dirty="0" smtClean="0">
                <a:latin typeface="微软雅黑" panose="020B0503020204020204" pitchFamily="34" charset="-122"/>
                <a:ea typeface="微软雅黑" panose="020B0503020204020204" pitchFamily="34" charset="-122"/>
              </a:rPr>
              <a:t>13</a:t>
            </a:r>
            <a:r>
              <a:rPr lang="zh-CN" altLang="en-US" sz="1400" dirty="0" smtClean="0">
                <a:latin typeface="微软雅黑" panose="020B0503020204020204" pitchFamily="34" charset="-122"/>
                <a:ea typeface="微软雅黑" panose="020B0503020204020204" pitchFamily="34" charset="-122"/>
              </a:rPr>
              <a:t>次。住院记录的年数跨度从</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至</a:t>
            </a:r>
            <a:r>
              <a:rPr lang="en-US" altLang="zh-CN" sz="1400" dirty="0" smtClean="0">
                <a:latin typeface="微软雅黑" panose="020B0503020204020204" pitchFamily="34" charset="-122"/>
                <a:ea typeface="微软雅黑" panose="020B0503020204020204" pitchFamily="34" charset="-122"/>
              </a:rPr>
              <a:t>6</a:t>
            </a:r>
            <a:r>
              <a:rPr lang="zh-CN" altLang="en-US" sz="1400" dirty="0" smtClean="0">
                <a:latin typeface="微软雅黑" panose="020B0503020204020204" pitchFamily="34" charset="-122"/>
                <a:ea typeface="微软雅黑" panose="020B0503020204020204" pitchFamily="34" charset="-122"/>
              </a:rPr>
              <a:t>年不等。</a:t>
            </a:r>
            <a:endParaRPr lang="en-US" altLang="zh-CN" sz="1400" dirty="0" smtClean="0">
              <a:latin typeface="微软雅黑" panose="020B0503020204020204" pitchFamily="34" charset="-122"/>
              <a:ea typeface="微软雅黑" panose="020B0503020204020204" pitchFamily="34" charset="-122"/>
            </a:endParaRPr>
          </a:p>
          <a:p>
            <a:endParaRPr lang="zh-CN" altLang="en-US" sz="1200" dirty="0"/>
          </a:p>
        </p:txBody>
      </p:sp>
      <p:graphicFrame>
        <p:nvGraphicFramePr>
          <p:cNvPr id="8" name="图表 7"/>
          <p:cNvGraphicFramePr/>
          <p:nvPr>
            <p:extLst>
              <p:ext uri="{D42A27DB-BD31-4B8C-83A1-F6EECF244321}">
                <p14:modId xmlns:p14="http://schemas.microsoft.com/office/powerpoint/2010/main" val="2052572385"/>
              </p:ext>
            </p:extLst>
          </p:nvPr>
        </p:nvGraphicFramePr>
        <p:xfrm>
          <a:off x="179512" y="2548381"/>
          <a:ext cx="4784725" cy="31683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5" name="图表 94"/>
          <p:cNvGraphicFramePr/>
          <p:nvPr>
            <p:extLst>
              <p:ext uri="{D42A27DB-BD31-4B8C-83A1-F6EECF244321}">
                <p14:modId xmlns:p14="http://schemas.microsoft.com/office/powerpoint/2010/main" val="313860325"/>
              </p:ext>
            </p:extLst>
          </p:nvPr>
        </p:nvGraphicFramePr>
        <p:xfrm>
          <a:off x="4530020" y="2538356"/>
          <a:ext cx="4433040" cy="3168352"/>
        </p:xfrm>
        <a:graphic>
          <a:graphicData uri="http://schemas.openxmlformats.org/drawingml/2006/chart">
            <c:chart xmlns:c="http://schemas.openxmlformats.org/drawingml/2006/chart" xmlns:r="http://schemas.openxmlformats.org/officeDocument/2006/relationships" r:id="rId3"/>
          </a:graphicData>
        </a:graphic>
      </p:graphicFrame>
      <p:sp>
        <p:nvSpPr>
          <p:cNvPr id="11" name="矩形 10"/>
          <p:cNvSpPr/>
          <p:nvPr/>
        </p:nvSpPr>
        <p:spPr>
          <a:xfrm>
            <a:off x="2010732" y="5543654"/>
            <a:ext cx="1305993" cy="261610"/>
          </a:xfrm>
          <a:prstGeom prst="rect">
            <a:avLst/>
          </a:prstGeom>
        </p:spPr>
        <p:txBody>
          <a:bodyPr wrap="square">
            <a:spAutoFit/>
          </a:bodyPr>
          <a:lstStyle/>
          <a:p>
            <a:r>
              <a:rPr lang="zh-CN" altLang="en-US" sz="1100" dirty="0" smtClean="0">
                <a:latin typeface="微软雅黑" panose="020B0503020204020204" pitchFamily="34" charset="-122"/>
                <a:ea typeface="微软雅黑" panose="020B0503020204020204" pitchFamily="34" charset="-122"/>
              </a:rPr>
              <a:t>住院次数</a:t>
            </a:r>
            <a:endParaRPr lang="en-US" altLang="zh-CN" sz="1100" dirty="0">
              <a:latin typeface="微软雅黑" panose="020B0503020204020204" pitchFamily="34" charset="-122"/>
              <a:ea typeface="微软雅黑" panose="020B0503020204020204" pitchFamily="34" charset="-122"/>
            </a:endParaRPr>
          </a:p>
        </p:txBody>
      </p:sp>
      <p:sp>
        <p:nvSpPr>
          <p:cNvPr id="97" name="矩形 96"/>
          <p:cNvSpPr/>
          <p:nvPr/>
        </p:nvSpPr>
        <p:spPr>
          <a:xfrm>
            <a:off x="6366819" y="5543654"/>
            <a:ext cx="1305993" cy="261610"/>
          </a:xfrm>
          <a:prstGeom prst="rect">
            <a:avLst/>
          </a:prstGeom>
        </p:spPr>
        <p:txBody>
          <a:bodyPr wrap="square">
            <a:spAutoFit/>
          </a:bodyPr>
          <a:lstStyle/>
          <a:p>
            <a:r>
              <a:rPr lang="zh-CN" altLang="en-US" sz="1100" dirty="0" smtClean="0">
                <a:latin typeface="微软雅黑" panose="020B0503020204020204" pitchFamily="34" charset="-122"/>
                <a:ea typeface="微软雅黑" panose="020B0503020204020204" pitchFamily="34" charset="-122"/>
              </a:rPr>
              <a:t>住院记录年数跨度</a:t>
            </a:r>
            <a:endParaRPr lang="en-US" altLang="zh-CN" sz="1100" dirty="0">
              <a:latin typeface="微软雅黑" panose="020B0503020204020204" pitchFamily="34" charset="-122"/>
              <a:ea typeface="微软雅黑" panose="020B0503020204020204" pitchFamily="34" charset="-122"/>
            </a:endParaRPr>
          </a:p>
        </p:txBody>
      </p:sp>
      <p:grpSp>
        <p:nvGrpSpPr>
          <p:cNvPr id="22" name="组合 15"/>
          <p:cNvGrpSpPr>
            <a:grpSpLocks/>
          </p:cNvGrpSpPr>
          <p:nvPr/>
        </p:nvGrpSpPr>
        <p:grpSpPr bwMode="auto">
          <a:xfrm>
            <a:off x="-24411" y="6354245"/>
            <a:ext cx="9187468" cy="503767"/>
            <a:chOff x="0" y="4681728"/>
            <a:chExt cx="9163025" cy="377952"/>
          </a:xfrm>
        </p:grpSpPr>
        <p:sp>
          <p:nvSpPr>
            <p:cNvPr id="23" name="矩形 22"/>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4" name="矩形 23"/>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13</a:t>
              </a:r>
              <a:endParaRPr lang="zh-CN" altLang="en-US" sz="1400" dirty="0"/>
            </a:p>
          </p:txBody>
        </p:sp>
      </p:grpSp>
      <p:sp>
        <p:nvSpPr>
          <p:cNvPr id="25"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88667822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1" name="TextBox 20"/>
          <p:cNvSpPr txBox="1"/>
          <p:nvPr/>
        </p:nvSpPr>
        <p:spPr>
          <a:xfrm flipH="1">
            <a:off x="703268" y="625479"/>
            <a:ext cx="4732827"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 1. </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矩阵表示的分层相似度计算方案</a:t>
            </a:r>
          </a:p>
        </p:txBody>
      </p:sp>
      <p:sp>
        <p:nvSpPr>
          <p:cNvPr id="64" name="TextBox 63"/>
          <p:cNvSpPr txBox="1"/>
          <p:nvPr/>
        </p:nvSpPr>
        <p:spPr>
          <a:xfrm>
            <a:off x="616139" y="1115452"/>
            <a:ext cx="1107996" cy="369332"/>
          </a:xfrm>
          <a:prstGeom prst="rect">
            <a:avLst/>
          </a:prstGeom>
          <a:solidFill>
            <a:schemeClr val="accent2"/>
          </a:solid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数据特点</a:t>
            </a:r>
            <a:endParaRPr lang="zh-CN" altLang="en-US" dirty="0">
              <a:solidFill>
                <a:schemeClr val="bg1"/>
              </a:solidFill>
            </a:endParaRPr>
          </a:p>
        </p:txBody>
      </p:sp>
      <p:sp>
        <p:nvSpPr>
          <p:cNvPr id="96"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3" name="TextBox 2"/>
          <p:cNvSpPr txBox="1"/>
          <p:nvPr/>
        </p:nvSpPr>
        <p:spPr>
          <a:xfrm>
            <a:off x="616139" y="1628800"/>
            <a:ext cx="3621504" cy="1600438"/>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平均住院次数少</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对同一测量值，</a:t>
            </a:r>
            <a:r>
              <a:rPr lang="zh-CN" altLang="en-US" sz="1400" dirty="0" smtClean="0">
                <a:latin typeface="微软雅黑" panose="020B0503020204020204" pitchFamily="34" charset="-122"/>
                <a:ea typeface="微软雅黑" panose="020B0503020204020204" pitchFamily="34" charset="-122"/>
              </a:rPr>
              <a:t>纵向</a:t>
            </a:r>
            <a:r>
              <a:rPr lang="en-US" altLang="zh-CN" sz="1400" dirty="0" smtClean="0">
                <a:latin typeface="微软雅黑" panose="020B0503020204020204" pitchFamily="34" charset="-122"/>
                <a:ea typeface="微软雅黑" panose="020B0503020204020204" pitchFamily="34" charset="-122"/>
              </a:rPr>
              <a:t>(Longitude)</a:t>
            </a:r>
            <a:r>
              <a:rPr lang="zh-CN" altLang="en-US" sz="1400" dirty="0" smtClean="0">
                <a:latin typeface="微软雅黑" panose="020B0503020204020204" pitchFamily="34" charset="-122"/>
                <a:ea typeface="微软雅黑" panose="020B0503020204020204" pitchFamily="34" charset="-122"/>
              </a:rPr>
              <a:t>样本</a:t>
            </a:r>
            <a:r>
              <a:rPr lang="zh-CN" altLang="en-US" sz="1400" dirty="0">
                <a:latin typeface="微软雅黑" panose="020B0503020204020204" pitchFamily="34" charset="-122"/>
                <a:ea typeface="微软雅黑" panose="020B0503020204020204" pitchFamily="34" charset="-122"/>
              </a:rPr>
              <a:t>少</a:t>
            </a:r>
          </a:p>
          <a:p>
            <a:pPr marL="285750" indent="-285750">
              <a:lnSpc>
                <a:spcPct val="20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纵向上统计性的分析可能丢失重要</a:t>
            </a:r>
            <a:r>
              <a:rPr lang="zh-CN" altLang="en-US" sz="1400" dirty="0" smtClean="0">
                <a:latin typeface="微软雅黑" panose="020B0503020204020204" pitchFamily="34" charset="-122"/>
                <a:ea typeface="微软雅黑" panose="020B0503020204020204" pitchFamily="34" charset="-122"/>
              </a:rPr>
              <a:t>信息</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graphicFrame>
        <p:nvGraphicFramePr>
          <p:cNvPr id="4" name="图表 3"/>
          <p:cNvGraphicFramePr/>
          <p:nvPr>
            <p:extLst>
              <p:ext uri="{D42A27DB-BD31-4B8C-83A1-F6EECF244321}">
                <p14:modId xmlns:p14="http://schemas.microsoft.com/office/powerpoint/2010/main" val="483935201"/>
              </p:ext>
            </p:extLst>
          </p:nvPr>
        </p:nvGraphicFramePr>
        <p:xfrm>
          <a:off x="645564" y="2865744"/>
          <a:ext cx="7670852" cy="2867512"/>
        </p:xfrm>
        <a:graphic>
          <a:graphicData uri="http://schemas.openxmlformats.org/drawingml/2006/chart">
            <c:chart xmlns:c="http://schemas.openxmlformats.org/drawingml/2006/chart" xmlns:r="http://schemas.openxmlformats.org/officeDocument/2006/relationships" r:id="rId2"/>
          </a:graphicData>
        </a:graphic>
      </p:graphicFrame>
      <p:sp>
        <p:nvSpPr>
          <p:cNvPr id="9" name="矩形 8"/>
          <p:cNvSpPr/>
          <p:nvPr/>
        </p:nvSpPr>
        <p:spPr>
          <a:xfrm>
            <a:off x="3851920" y="4149080"/>
            <a:ext cx="2159566" cy="307777"/>
          </a:xfrm>
          <a:prstGeom prst="rect">
            <a:avLst/>
          </a:prstGeom>
          <a:ln w="12700">
            <a:solidFill>
              <a:srgbClr val="C00000"/>
            </a:solidFill>
          </a:ln>
        </p:spPr>
        <p:txBody>
          <a:bodyPr wrap="none">
            <a:spAutoFit/>
          </a:bodyPr>
          <a:lstStyle/>
          <a:p>
            <a:r>
              <a:rPr lang="zh-CN" altLang="en-US" sz="1400" dirty="0" smtClean="0">
                <a:solidFill>
                  <a:srgbClr val="C00000"/>
                </a:solidFill>
                <a:latin typeface="微软雅黑" panose="020B0503020204020204" pitchFamily="34" charset="-122"/>
                <a:ea typeface="微软雅黑" panose="020B0503020204020204" pitchFamily="34" charset="-122"/>
              </a:rPr>
              <a:t>平均值无法代表真实情况</a:t>
            </a:r>
            <a:endParaRPr lang="zh-CN" altLang="en-US" sz="1400" dirty="0">
              <a:solidFill>
                <a:srgbClr val="C00000"/>
              </a:solidFill>
            </a:endParaRPr>
          </a:p>
        </p:txBody>
      </p:sp>
      <p:grpSp>
        <p:nvGrpSpPr>
          <p:cNvPr id="22" name="组合 15"/>
          <p:cNvGrpSpPr>
            <a:grpSpLocks/>
          </p:cNvGrpSpPr>
          <p:nvPr/>
        </p:nvGrpSpPr>
        <p:grpSpPr bwMode="auto">
          <a:xfrm>
            <a:off x="-24411" y="6354245"/>
            <a:ext cx="9187468" cy="503767"/>
            <a:chOff x="0" y="4681728"/>
            <a:chExt cx="9163025" cy="377952"/>
          </a:xfrm>
        </p:grpSpPr>
        <p:sp>
          <p:nvSpPr>
            <p:cNvPr id="23" name="矩形 22"/>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4" name="矩形 23"/>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14</a:t>
              </a:r>
              <a:endParaRPr lang="zh-CN" altLang="en-US" sz="1400" dirty="0"/>
            </a:p>
          </p:txBody>
        </p:sp>
      </p:grpSp>
      <p:sp>
        <p:nvSpPr>
          <p:cNvPr id="25"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19886731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1" name="TextBox 20"/>
          <p:cNvSpPr txBox="1"/>
          <p:nvPr/>
        </p:nvSpPr>
        <p:spPr>
          <a:xfrm flipH="1">
            <a:off x="703268" y="625479"/>
            <a:ext cx="4732827"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 1. </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矩阵表示的分层相似度计算方案</a:t>
            </a:r>
          </a:p>
        </p:txBody>
      </p:sp>
      <p:sp>
        <p:nvSpPr>
          <p:cNvPr id="64" name="TextBox 63"/>
          <p:cNvSpPr txBox="1"/>
          <p:nvPr/>
        </p:nvSpPr>
        <p:spPr>
          <a:xfrm>
            <a:off x="616139" y="1300118"/>
            <a:ext cx="5137945" cy="307777"/>
          </a:xfrm>
          <a:prstGeom prst="rect">
            <a:avLst/>
          </a:prstGeom>
          <a:solidFill>
            <a:schemeClr val="accent2"/>
          </a:solidFill>
        </p:spPr>
        <p:txBody>
          <a:bodyPr wrap="non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问题</a:t>
            </a:r>
            <a:r>
              <a:rPr lang="en-US" altLang="zh-CN" sz="1400" dirty="0" smtClean="0">
                <a:solidFill>
                  <a:schemeClr val="bg1"/>
                </a:solidFill>
                <a:latin typeface="微软雅黑" panose="020B0503020204020204" pitchFamily="34" charset="-122"/>
                <a:ea typeface="微软雅黑" panose="020B0503020204020204" pitchFamily="34" charset="-122"/>
              </a:rPr>
              <a:t>1</a:t>
            </a:r>
            <a:r>
              <a:rPr lang="zh-CN" altLang="en-US" sz="1400" dirty="0" smtClean="0">
                <a:solidFill>
                  <a:schemeClr val="bg1"/>
                </a:solidFill>
                <a:latin typeface="微软雅黑" panose="020B0503020204020204" pitchFamily="34" charset="-122"/>
                <a:ea typeface="微软雅黑" panose="020B0503020204020204" pitchFamily="34" charset="-122"/>
              </a:rPr>
              <a:t>：如何在尽可能多地保留信息的前提下对病人进行建模？</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6"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2" name="矩形 21"/>
          <p:cNvSpPr/>
          <p:nvPr/>
        </p:nvSpPr>
        <p:spPr>
          <a:xfrm>
            <a:off x="570993" y="1850439"/>
            <a:ext cx="7982591" cy="1023742"/>
          </a:xfrm>
          <a:prstGeom prst="rect">
            <a:avLst/>
          </a:prstGeom>
        </p:spPr>
        <p:txBody>
          <a:bodyPr wrap="square">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如果采用基于向量的模型建模，则多次观察的数据需要进行统计综合，会有如下问题：</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绝大多数病人纵向数据少，样本少，统计分析无法反映真实情况；</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统计性分析可能会丢失重要的异常指征</a:t>
            </a:r>
            <a:endParaRPr lang="zh-CN" altLang="en-US" sz="1400" dirty="0">
              <a:latin typeface="微软雅黑" panose="020B0503020204020204" pitchFamily="34" charset="-122"/>
              <a:ea typeface="微软雅黑" panose="020B0503020204020204" pitchFamily="34" charset="-122"/>
            </a:endParaRPr>
          </a:p>
        </p:txBody>
      </p:sp>
      <p:sp>
        <p:nvSpPr>
          <p:cNvPr id="23" name="矩形 22"/>
          <p:cNvSpPr/>
          <p:nvPr/>
        </p:nvSpPr>
        <p:spPr>
          <a:xfrm>
            <a:off x="538293" y="3018197"/>
            <a:ext cx="7982591" cy="1346907"/>
          </a:xfrm>
          <a:prstGeom prst="rect">
            <a:avLst/>
          </a:prstGeom>
        </p:spPr>
        <p:txBody>
          <a:bodyPr wrap="square">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采用基于矩阵的模型建模，将每次观察的信息独立保存，有以下优点：</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更细粒度地反映各项特征的信息；</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保留了病人病程发展的时序信息；</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避免了统计分析因时间纵向样本少造成的不准确情况；</a:t>
            </a:r>
            <a:endParaRPr lang="zh-CN" altLang="en-US" sz="1400" dirty="0">
              <a:latin typeface="微软雅黑" panose="020B0503020204020204" pitchFamily="34" charset="-122"/>
              <a:ea typeface="微软雅黑" panose="020B0503020204020204" pitchFamily="34" charset="-122"/>
            </a:endParaRPr>
          </a:p>
        </p:txBody>
      </p:sp>
      <p:grpSp>
        <p:nvGrpSpPr>
          <p:cNvPr id="24" name="组合 15"/>
          <p:cNvGrpSpPr>
            <a:grpSpLocks/>
          </p:cNvGrpSpPr>
          <p:nvPr/>
        </p:nvGrpSpPr>
        <p:grpSpPr bwMode="auto">
          <a:xfrm>
            <a:off x="-24411" y="6354245"/>
            <a:ext cx="9187468" cy="503767"/>
            <a:chOff x="0" y="4681728"/>
            <a:chExt cx="9163025" cy="377952"/>
          </a:xfrm>
        </p:grpSpPr>
        <p:sp>
          <p:nvSpPr>
            <p:cNvPr id="25" name="矩形 24"/>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6" name="矩形 25"/>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15</a:t>
              </a:r>
              <a:endParaRPr lang="zh-CN" altLang="en-US" sz="1400" dirty="0"/>
            </a:p>
          </p:txBody>
        </p:sp>
      </p:grpSp>
      <p:sp>
        <p:nvSpPr>
          <p:cNvPr id="27"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26434762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1" name="TextBox 20"/>
          <p:cNvSpPr txBox="1"/>
          <p:nvPr/>
        </p:nvSpPr>
        <p:spPr>
          <a:xfrm flipH="1">
            <a:off x="703268" y="625479"/>
            <a:ext cx="4732827"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 1. </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矩阵表示的分层相似度计算方案</a:t>
            </a:r>
          </a:p>
        </p:txBody>
      </p:sp>
      <p:sp>
        <p:nvSpPr>
          <p:cNvPr id="96"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 name="矩形 1"/>
          <p:cNvSpPr/>
          <p:nvPr/>
        </p:nvSpPr>
        <p:spPr>
          <a:xfrm>
            <a:off x="616139" y="1340768"/>
            <a:ext cx="3565400" cy="307777"/>
          </a:xfrm>
          <a:prstGeom prst="rect">
            <a:avLst/>
          </a:prstGeom>
          <a:solidFill>
            <a:schemeClr val="accent2"/>
          </a:solidFill>
          <a:ln>
            <a:solidFill>
              <a:schemeClr val="accent2"/>
            </a:solidFill>
          </a:ln>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问题</a:t>
            </a:r>
            <a:r>
              <a:rPr lang="en-US" altLang="zh-CN" sz="1400" dirty="0" smtClean="0">
                <a:solidFill>
                  <a:schemeClr val="bg1"/>
                </a:solidFill>
                <a:latin typeface="微软雅黑" panose="020B0503020204020204" pitchFamily="34" charset="-122"/>
                <a:ea typeface="微软雅黑" panose="020B0503020204020204" pitchFamily="34" charset="-122"/>
              </a:rPr>
              <a:t>2</a:t>
            </a:r>
            <a:r>
              <a:rPr lang="zh-CN" altLang="en-US" sz="1400" dirty="0" smtClean="0">
                <a:solidFill>
                  <a:schemeClr val="bg1"/>
                </a:solidFill>
                <a:latin typeface="微软雅黑" panose="020B0503020204020204" pitchFamily="34" charset="-122"/>
                <a:ea typeface="微软雅黑" panose="020B0503020204020204" pitchFamily="34" charset="-122"/>
              </a:rPr>
              <a:t>：如何在</a:t>
            </a:r>
            <a:r>
              <a:rPr lang="zh-CN" altLang="en-US" sz="1400" dirty="0">
                <a:solidFill>
                  <a:schemeClr val="bg1"/>
                </a:solidFill>
                <a:latin typeface="微软雅黑" panose="020B0503020204020204" pitchFamily="34" charset="-122"/>
                <a:ea typeface="微软雅黑" panose="020B0503020204020204" pitchFamily="34" charset="-122"/>
              </a:rPr>
              <a:t>该模型上进行相似度</a:t>
            </a:r>
            <a:r>
              <a:rPr lang="zh-CN" altLang="en-US" sz="1400" dirty="0" smtClean="0">
                <a:solidFill>
                  <a:schemeClr val="bg1"/>
                </a:solidFill>
                <a:latin typeface="微软雅黑" panose="020B0503020204020204" pitchFamily="34" charset="-122"/>
                <a:ea typeface="微软雅黑" panose="020B0503020204020204" pitchFamily="34" charset="-122"/>
              </a:rPr>
              <a:t>计算？</a:t>
            </a:r>
            <a:endParaRPr lang="zh-CN" altLang="en-US" dirty="0">
              <a:solidFill>
                <a:schemeClr val="bg1"/>
              </a:solidFill>
            </a:endParaRPr>
          </a:p>
        </p:txBody>
      </p:sp>
      <p:sp>
        <p:nvSpPr>
          <p:cNvPr id="24" name="矩形 23"/>
          <p:cNvSpPr/>
          <p:nvPr/>
        </p:nvSpPr>
        <p:spPr>
          <a:xfrm>
            <a:off x="538399" y="1885914"/>
            <a:ext cx="7982591" cy="646331"/>
          </a:xfrm>
          <a:prstGeom prst="rect">
            <a:avLst/>
          </a:prstGeom>
        </p:spPr>
        <p:txBody>
          <a:bodyPr wrap="square">
            <a:spAutoFit/>
          </a:bodyPr>
          <a:lstStyle/>
          <a:p>
            <a:pPr>
              <a:lnSpc>
                <a:spcPct val="150000"/>
              </a:lnSpc>
            </a:pPr>
            <a:r>
              <a:rPr lang="zh-CN" altLang="en-US" sz="1200" dirty="0" smtClean="0">
                <a:latin typeface="微软雅黑" panose="020B0503020204020204" pitchFamily="34" charset="-122"/>
                <a:ea typeface="微软雅黑" panose="020B0503020204020204" pitchFamily="34" charset="-122"/>
              </a:rPr>
              <a:t>在矩阵表示的模型下，每个病人可以看作是一个基于观察的序列，不同的病人观察数不同，即序列长度不同，病人的相似度问题可以看作是</a:t>
            </a:r>
            <a:r>
              <a:rPr lang="zh-CN" altLang="en-US" sz="1200" b="1" dirty="0" smtClean="0">
                <a:solidFill>
                  <a:srgbClr val="C00000"/>
                </a:solidFill>
                <a:latin typeface="微软雅黑" panose="020B0503020204020204" pitchFamily="34" charset="-122"/>
                <a:ea typeface="微软雅黑" panose="020B0503020204020204" pitchFamily="34" charset="-122"/>
              </a:rPr>
              <a:t>不</a:t>
            </a:r>
            <a:r>
              <a:rPr lang="zh-CN" altLang="en-US" sz="1200" b="1" dirty="0">
                <a:solidFill>
                  <a:srgbClr val="C00000"/>
                </a:solidFill>
                <a:latin typeface="微软雅黑" panose="020B0503020204020204" pitchFamily="34" charset="-122"/>
                <a:ea typeface="微软雅黑" panose="020B0503020204020204" pitchFamily="34" charset="-122"/>
              </a:rPr>
              <a:t>等长序列的</a:t>
            </a:r>
            <a:r>
              <a:rPr lang="zh-CN" altLang="en-US" sz="1200" b="1" dirty="0" smtClean="0">
                <a:solidFill>
                  <a:srgbClr val="C00000"/>
                </a:solidFill>
                <a:latin typeface="微软雅黑" panose="020B0503020204020204" pitchFamily="34" charset="-122"/>
                <a:ea typeface="微软雅黑" panose="020B0503020204020204" pitchFamily="34" charset="-122"/>
              </a:rPr>
              <a:t>相似度问题</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4" name="矩形 3"/>
          <p:cNvSpPr/>
          <p:nvPr/>
        </p:nvSpPr>
        <p:spPr>
          <a:xfrm>
            <a:off x="558047" y="3319824"/>
            <a:ext cx="5184576" cy="1477328"/>
          </a:xfrm>
          <a:prstGeom prst="rect">
            <a:avLst/>
          </a:prstGeom>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离散傅里叶变换</a:t>
            </a:r>
            <a:r>
              <a:rPr lang="en-US" altLang="zh-CN" sz="1200" dirty="0">
                <a:latin typeface="微软雅黑" panose="020B0503020204020204" pitchFamily="34" charset="-122"/>
                <a:ea typeface="微软雅黑" panose="020B0503020204020204" pitchFamily="34" charset="-122"/>
              </a:rPr>
              <a:t>(discrete Fourier </a:t>
            </a:r>
            <a:r>
              <a:rPr lang="en-US" altLang="zh-CN" sz="1200" dirty="0" err="1" smtClean="0">
                <a:latin typeface="微软雅黑" panose="020B0503020204020204" pitchFamily="34" charset="-122"/>
                <a:ea typeface="微软雅黑" panose="020B0503020204020204" pitchFamily="34" charset="-122"/>
              </a:rPr>
              <a:t>transform,DFT</a:t>
            </a:r>
            <a:r>
              <a:rPr lang="en-US" altLang="zh-CN" sz="1200" dirty="0">
                <a:latin typeface="微软雅黑" panose="020B0503020204020204" pitchFamily="34" charset="-122"/>
                <a:ea typeface="微软雅黑" panose="020B0503020204020204" pitchFamily="34" charset="-122"/>
              </a:rPr>
              <a:t>)</a:t>
            </a:r>
          </a:p>
          <a:p>
            <a:pPr>
              <a:lnSpc>
                <a:spcPct val="150000"/>
              </a:lnSpc>
            </a:pPr>
            <a:r>
              <a:rPr lang="zh-CN" altLang="en-US" sz="1200" dirty="0">
                <a:latin typeface="微软雅黑" panose="020B0503020204020204" pitchFamily="34" charset="-122"/>
                <a:ea typeface="微软雅黑" panose="020B0503020204020204" pitchFamily="34" charset="-122"/>
              </a:rPr>
              <a:t>分段合计近似 </a:t>
            </a:r>
            <a:r>
              <a:rPr lang="en-US" altLang="zh-CN" sz="1200" dirty="0">
                <a:latin typeface="微软雅黑" panose="020B0503020204020204" pitchFamily="34" charset="-122"/>
                <a:ea typeface="微软雅黑" panose="020B0503020204020204" pitchFamily="34" charset="-122"/>
              </a:rPr>
              <a:t>(piecewise aggregate approximation, PAA)</a:t>
            </a:r>
          </a:p>
          <a:p>
            <a:pPr>
              <a:lnSpc>
                <a:spcPct val="150000"/>
              </a:lnSpc>
            </a:pPr>
            <a:r>
              <a:rPr lang="zh-CN" altLang="en-US" sz="1200" dirty="0">
                <a:latin typeface="微软雅黑" panose="020B0503020204020204" pitchFamily="34" charset="-122"/>
                <a:ea typeface="微软雅黑" panose="020B0503020204020204" pitchFamily="34" charset="-122"/>
              </a:rPr>
              <a:t>离散小波变换</a:t>
            </a:r>
            <a:r>
              <a:rPr lang="en-US" altLang="zh-CN" sz="1200" dirty="0">
                <a:latin typeface="微软雅黑" panose="020B0503020204020204" pitchFamily="34" charset="-122"/>
                <a:ea typeface="微软雅黑" panose="020B0503020204020204" pitchFamily="34" charset="-122"/>
              </a:rPr>
              <a:t>(discrete wavelet transform, DWT)</a:t>
            </a:r>
            <a:endParaRPr lang="zh-CN" altLang="en-US" sz="1200" dirty="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奇异值分解</a:t>
            </a:r>
            <a:r>
              <a:rPr lang="en-US" altLang="zh-CN" sz="1200" dirty="0">
                <a:latin typeface="微软雅黑" panose="020B0503020204020204" pitchFamily="34" charset="-122"/>
                <a:ea typeface="微软雅黑" panose="020B0503020204020204" pitchFamily="34" charset="-122"/>
              </a:rPr>
              <a:t>(singular value decomposition, SVD)</a:t>
            </a:r>
            <a:endParaRPr lang="zh-CN" altLang="en-US" sz="1200" dirty="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分段多项式</a:t>
            </a:r>
            <a:r>
              <a:rPr lang="zh-CN" altLang="en-US" sz="1200" dirty="0">
                <a:latin typeface="微软雅黑" panose="020B0503020204020204" pitchFamily="34" charset="-122"/>
                <a:ea typeface="微软雅黑" panose="020B0503020204020204" pitchFamily="34" charset="-122"/>
              </a:rPr>
              <a:t>表 </a:t>
            </a:r>
            <a:r>
              <a:rPr lang="en-US" altLang="zh-CN" sz="1200" dirty="0">
                <a:latin typeface="微软雅黑" panose="020B0503020204020204" pitchFamily="34" charset="-122"/>
                <a:ea typeface="微软雅黑" panose="020B0503020204020204" pitchFamily="34" charset="-122"/>
              </a:rPr>
              <a:t>(piecewise polynomial representation, PPR</a:t>
            </a:r>
            <a:r>
              <a:rPr lang="en-US" altLang="zh-CN"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9" name="矩形 8"/>
          <p:cNvSpPr/>
          <p:nvPr/>
        </p:nvSpPr>
        <p:spPr>
          <a:xfrm>
            <a:off x="558047" y="2599751"/>
            <a:ext cx="7745423" cy="613694"/>
          </a:xfrm>
          <a:prstGeom prst="rect">
            <a:avLst/>
          </a:prstGeom>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现有</a:t>
            </a:r>
            <a:r>
              <a:rPr lang="zh-CN" altLang="en-US" sz="1200" dirty="0" smtClean="0">
                <a:latin typeface="微软雅黑" panose="020B0503020204020204" pitchFamily="34" charset="-122"/>
                <a:ea typeface="微软雅黑" panose="020B0503020204020204" pitchFamily="34" charset="-122"/>
              </a:rPr>
              <a:t>方法如下：从</a:t>
            </a:r>
            <a:r>
              <a:rPr lang="zh-CN" altLang="en-US" sz="1200" dirty="0">
                <a:latin typeface="微软雅黑" panose="020B0503020204020204" pitchFamily="34" charset="-122"/>
                <a:ea typeface="微软雅黑" panose="020B0503020204020204" pitchFamily="34" charset="-122"/>
              </a:rPr>
              <a:t>根本上讲都是先对不等长数据进行变换，成为能够直接处理的等长度序列或某个变换域内的数据，再利用等长序列或变换域的某种相似度度量对不等长数据进行相似度</a:t>
            </a:r>
            <a:r>
              <a:rPr lang="zh-CN" altLang="en-US" sz="1200" dirty="0" smtClean="0">
                <a:latin typeface="微软雅黑" panose="020B0503020204020204" pitchFamily="34" charset="-122"/>
                <a:ea typeface="微软雅黑" panose="020B0503020204020204" pitchFamily="34" charset="-122"/>
              </a:rPr>
              <a:t>度量。</a:t>
            </a:r>
            <a:endParaRPr lang="zh-CN" altLang="en-US" sz="1200" dirty="0">
              <a:latin typeface="微软雅黑" panose="020B0503020204020204" pitchFamily="34" charset="-122"/>
              <a:ea typeface="微软雅黑" panose="020B0503020204020204" pitchFamily="34" charset="-122"/>
            </a:endParaRPr>
          </a:p>
        </p:txBody>
      </p:sp>
      <p:sp>
        <p:nvSpPr>
          <p:cNvPr id="10" name="矩形 9"/>
          <p:cNvSpPr/>
          <p:nvPr/>
        </p:nvSpPr>
        <p:spPr>
          <a:xfrm>
            <a:off x="5401113" y="3621717"/>
            <a:ext cx="3011238" cy="85408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100" dirty="0" smtClean="0">
                <a:latin typeface="微软雅黑" panose="020B0503020204020204" pitchFamily="34" charset="-122"/>
                <a:ea typeface="微软雅黑" panose="020B0503020204020204" pitchFamily="34" charset="-122"/>
              </a:rPr>
              <a:t>对</a:t>
            </a:r>
            <a:r>
              <a:rPr lang="zh-CN" altLang="en-US" sz="1100" dirty="0">
                <a:latin typeface="微软雅黑" panose="020B0503020204020204" pitchFamily="34" charset="-122"/>
                <a:ea typeface="微软雅黑" panose="020B0503020204020204" pitchFamily="34" charset="-122"/>
              </a:rPr>
              <a:t>序列数据进行变换易引入变换</a:t>
            </a:r>
            <a:r>
              <a:rPr lang="zh-CN" altLang="en-US" sz="1100" dirty="0" smtClean="0">
                <a:latin typeface="微软雅黑" panose="020B0503020204020204" pitchFamily="34" charset="-122"/>
                <a:ea typeface="微软雅黑" panose="020B0503020204020204" pitchFamily="34" charset="-122"/>
              </a:rPr>
              <a:t>误差</a:t>
            </a:r>
            <a:endParaRPr lang="en-US" altLang="zh-CN" sz="11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100" dirty="0" smtClean="0">
                <a:latin typeface="微软雅黑" panose="020B0503020204020204" pitchFamily="34" charset="-122"/>
                <a:ea typeface="微软雅黑" panose="020B0503020204020204" pitchFamily="34" charset="-122"/>
              </a:rPr>
              <a:t>影响</a:t>
            </a:r>
            <a:r>
              <a:rPr lang="zh-CN" altLang="en-US" sz="1100" dirty="0">
                <a:latin typeface="微软雅黑" panose="020B0503020204020204" pitchFamily="34" charset="-122"/>
                <a:ea typeface="微软雅黑" panose="020B0503020204020204" pitchFamily="34" charset="-122"/>
              </a:rPr>
              <a:t>了序列间的相似度</a:t>
            </a:r>
            <a:r>
              <a:rPr lang="zh-CN" altLang="en-US" sz="1100" dirty="0" smtClean="0">
                <a:latin typeface="微软雅黑" panose="020B0503020204020204" pitchFamily="34" charset="-122"/>
                <a:ea typeface="微软雅黑" panose="020B0503020204020204" pitchFamily="34" charset="-122"/>
              </a:rPr>
              <a:t>度量</a:t>
            </a:r>
            <a:endParaRPr lang="en-US" altLang="zh-CN" sz="11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100" dirty="0" smtClean="0">
                <a:latin typeface="微软雅黑" panose="020B0503020204020204" pitchFamily="34" charset="-122"/>
                <a:ea typeface="微软雅黑" panose="020B0503020204020204" pitchFamily="34" charset="-122"/>
              </a:rPr>
              <a:t>从而</a:t>
            </a:r>
            <a:r>
              <a:rPr lang="zh-CN" altLang="en-US" sz="1100" dirty="0">
                <a:latin typeface="微软雅黑" panose="020B0503020204020204" pitchFamily="34" charset="-122"/>
                <a:ea typeface="微软雅黑" panose="020B0503020204020204" pitchFamily="34" charset="-122"/>
              </a:rPr>
              <a:t>降低数据关联的真实性。</a:t>
            </a:r>
          </a:p>
        </p:txBody>
      </p:sp>
      <p:sp>
        <p:nvSpPr>
          <p:cNvPr id="3" name="右大括号 2"/>
          <p:cNvSpPr/>
          <p:nvPr/>
        </p:nvSpPr>
        <p:spPr>
          <a:xfrm>
            <a:off x="4932040" y="3399166"/>
            <a:ext cx="216024" cy="1299182"/>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616139" y="5201881"/>
            <a:ext cx="5612045" cy="415498"/>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提出一种直接作用于不等长序列的，基于最优分配的相似度算法。</a:t>
            </a:r>
          </a:p>
        </p:txBody>
      </p:sp>
      <p:grpSp>
        <p:nvGrpSpPr>
          <p:cNvPr id="22" name="组合 15"/>
          <p:cNvGrpSpPr>
            <a:grpSpLocks/>
          </p:cNvGrpSpPr>
          <p:nvPr/>
        </p:nvGrpSpPr>
        <p:grpSpPr bwMode="auto">
          <a:xfrm>
            <a:off x="-24411" y="6354245"/>
            <a:ext cx="9187468" cy="503767"/>
            <a:chOff x="0" y="4681728"/>
            <a:chExt cx="9163025" cy="377952"/>
          </a:xfrm>
        </p:grpSpPr>
        <p:sp>
          <p:nvSpPr>
            <p:cNvPr id="23" name="矩形 22"/>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5" name="矩形 24"/>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16</a:t>
              </a:r>
              <a:endParaRPr lang="zh-CN" altLang="en-US" sz="1400" dirty="0"/>
            </a:p>
          </p:txBody>
        </p:sp>
      </p:grpSp>
      <p:sp>
        <p:nvSpPr>
          <p:cNvPr id="26"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3056341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1" name="TextBox 20"/>
          <p:cNvSpPr txBox="1"/>
          <p:nvPr/>
        </p:nvSpPr>
        <p:spPr>
          <a:xfrm flipH="1">
            <a:off x="703268" y="625479"/>
            <a:ext cx="4732827"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 1. </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矩阵表示的分层相似度计算方案</a:t>
            </a:r>
          </a:p>
        </p:txBody>
      </p:sp>
      <p:sp>
        <p:nvSpPr>
          <p:cNvPr id="64" name="TextBox 63"/>
          <p:cNvSpPr txBox="1"/>
          <p:nvPr/>
        </p:nvSpPr>
        <p:spPr>
          <a:xfrm>
            <a:off x="616139" y="1196752"/>
            <a:ext cx="5161798" cy="369332"/>
          </a:xfrm>
          <a:prstGeom prst="rect">
            <a:avLst/>
          </a:prstGeom>
          <a:solidFill>
            <a:schemeClr val="accent2"/>
          </a:solid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基于</a:t>
            </a:r>
            <a:r>
              <a:rPr lang="zh-CN" altLang="en-US" dirty="0" smtClean="0">
                <a:solidFill>
                  <a:schemeClr val="bg1"/>
                </a:solidFill>
                <a:latin typeface="微软雅黑" panose="020B0503020204020204" pitchFamily="34" charset="-122"/>
                <a:ea typeface="微软雅黑" panose="020B0503020204020204" pitchFamily="34" charset="-122"/>
              </a:rPr>
              <a:t>矩阵的</a:t>
            </a:r>
            <a:r>
              <a:rPr lang="zh-CN" altLang="en-US" dirty="0" smtClean="0">
                <a:solidFill>
                  <a:schemeClr val="bg1"/>
                </a:solidFill>
                <a:latin typeface="微软雅黑" panose="020B0503020204020204" pitchFamily="34" charset="-122"/>
                <a:ea typeface="微软雅黑" panose="020B0503020204020204" pitchFamily="34" charset="-122"/>
              </a:rPr>
              <a:t>表示</a:t>
            </a:r>
            <a:r>
              <a:rPr lang="en-US" altLang="zh-CN" dirty="0" smtClean="0">
                <a:solidFill>
                  <a:schemeClr val="bg1"/>
                </a:solidFill>
                <a:latin typeface="微软雅黑" panose="020B0503020204020204" pitchFamily="34" charset="-122"/>
                <a:ea typeface="微软雅黑" panose="020B0503020204020204" pitchFamily="34" charset="-122"/>
              </a:rPr>
              <a:t>(</a:t>
            </a:r>
            <a:r>
              <a:rPr lang="en-US" altLang="zh-CN" dirty="0" smtClean="0">
                <a:solidFill>
                  <a:schemeClr val="bg1"/>
                </a:solidFill>
                <a:latin typeface="微软雅黑" panose="020B0503020204020204" pitchFamily="34" charset="-122"/>
                <a:ea typeface="微软雅黑" panose="020B0503020204020204" pitchFamily="34" charset="-122"/>
              </a:rPr>
              <a:t>matrix </a:t>
            </a:r>
            <a:r>
              <a:rPr lang="en-US" altLang="zh-CN" dirty="0" smtClean="0">
                <a:solidFill>
                  <a:schemeClr val="bg1"/>
                </a:solidFill>
                <a:latin typeface="微软雅黑" panose="020B0503020204020204" pitchFamily="34" charset="-122"/>
                <a:ea typeface="微软雅黑" panose="020B0503020204020204" pitchFamily="34" charset="-122"/>
              </a:rPr>
              <a:t>based representation)</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右箭头 2"/>
          <p:cNvSpPr/>
          <p:nvPr/>
        </p:nvSpPr>
        <p:spPr>
          <a:xfrm>
            <a:off x="651393" y="2121823"/>
            <a:ext cx="7898234" cy="2880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988787" y="2049815"/>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365051" y="2049815"/>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76511" y="2553871"/>
            <a:ext cx="800219"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观察窗口</a:t>
            </a:r>
            <a:endParaRPr lang="zh-CN" altLang="en-US" sz="1200" b="1" dirty="0">
              <a:latin typeface="微软雅黑" panose="020B0503020204020204" pitchFamily="34" charset="-122"/>
              <a:ea typeface="微软雅黑" panose="020B0503020204020204" pitchFamily="34" charset="-122"/>
            </a:endParaRPr>
          </a:p>
        </p:txBody>
      </p:sp>
      <p:cxnSp>
        <p:nvCxnSpPr>
          <p:cNvPr id="25" name="直接箭头连接符 24"/>
          <p:cNvCxnSpPr/>
          <p:nvPr/>
        </p:nvCxnSpPr>
        <p:spPr>
          <a:xfrm>
            <a:off x="1023694" y="2481863"/>
            <a:ext cx="2304256"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539552" y="3368894"/>
            <a:ext cx="4598800" cy="2369879"/>
            <a:chOff x="4266247" y="3244334"/>
            <a:chExt cx="4598800" cy="2369879"/>
          </a:xfrm>
        </p:grpSpPr>
        <p:sp>
          <p:nvSpPr>
            <p:cNvPr id="31" name="椭圆 30"/>
            <p:cNvSpPr/>
            <p:nvPr/>
          </p:nvSpPr>
          <p:spPr>
            <a:xfrm>
              <a:off x="4283968" y="3933772"/>
              <a:ext cx="792088" cy="4165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40" name="椭圆 39"/>
            <p:cNvSpPr/>
            <p:nvPr/>
          </p:nvSpPr>
          <p:spPr>
            <a:xfrm>
              <a:off x="4314677" y="4918286"/>
              <a:ext cx="770860" cy="4165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2" name="矩形 31"/>
            <p:cNvSpPr/>
            <p:nvPr/>
          </p:nvSpPr>
          <p:spPr>
            <a:xfrm>
              <a:off x="5364088" y="3284984"/>
              <a:ext cx="648072" cy="283572"/>
            </a:xfrm>
            <a:prstGeom prst="rect">
              <a:avLst/>
            </a:prstGeom>
            <a:no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Visit 1</a:t>
              </a:r>
              <a:endParaRPr lang="zh-CN" altLang="en-US" sz="1400" dirty="0">
                <a:solidFill>
                  <a:schemeClr val="tx1"/>
                </a:solidFill>
              </a:endParaRPr>
            </a:p>
          </p:txBody>
        </p:sp>
        <p:sp>
          <p:nvSpPr>
            <p:cNvPr id="33" name="TextBox 32"/>
            <p:cNvSpPr txBox="1"/>
            <p:nvPr/>
          </p:nvSpPr>
          <p:spPr>
            <a:xfrm>
              <a:off x="4336224" y="3980093"/>
              <a:ext cx="760144" cy="276999"/>
            </a:xfrm>
            <a:prstGeom prst="rect">
              <a:avLst/>
            </a:prstGeom>
            <a:noFill/>
          </p:spPr>
          <p:txBody>
            <a:bodyPr wrap="none" rtlCol="0">
              <a:spAutoFit/>
            </a:bodyPr>
            <a:lstStyle/>
            <a:p>
              <a:r>
                <a:rPr lang="en-US" altLang="zh-CN" sz="1200" dirty="0" smtClean="0">
                  <a:solidFill>
                    <a:schemeClr val="bg1"/>
                  </a:solidFill>
                </a:rPr>
                <a:t>Diagnose</a:t>
              </a:r>
              <a:endParaRPr lang="zh-CN" altLang="en-US" sz="1200" dirty="0">
                <a:solidFill>
                  <a:schemeClr val="bg1"/>
                </a:solidFill>
              </a:endParaRPr>
            </a:p>
          </p:txBody>
        </p:sp>
        <p:sp>
          <p:nvSpPr>
            <p:cNvPr id="43" name="TextBox 42"/>
            <p:cNvSpPr txBox="1"/>
            <p:nvPr/>
          </p:nvSpPr>
          <p:spPr>
            <a:xfrm>
              <a:off x="4293449" y="4988063"/>
              <a:ext cx="832279" cy="276999"/>
            </a:xfrm>
            <a:prstGeom prst="rect">
              <a:avLst/>
            </a:prstGeom>
            <a:noFill/>
          </p:spPr>
          <p:txBody>
            <a:bodyPr wrap="none" rtlCol="0">
              <a:spAutoFit/>
            </a:bodyPr>
            <a:lstStyle/>
            <a:p>
              <a:r>
                <a:rPr lang="en-US" altLang="zh-CN" sz="1200" dirty="0" smtClean="0">
                  <a:solidFill>
                    <a:schemeClr val="bg1"/>
                  </a:solidFill>
                </a:rPr>
                <a:t>Treatment</a:t>
              </a:r>
              <a:endParaRPr lang="zh-CN" altLang="en-US" sz="1200" dirty="0">
                <a:solidFill>
                  <a:schemeClr val="bg1"/>
                </a:solidFill>
              </a:endParaRPr>
            </a:p>
          </p:txBody>
        </p:sp>
        <p:sp>
          <p:nvSpPr>
            <p:cNvPr id="45" name="矩形 44"/>
            <p:cNvSpPr/>
            <p:nvPr/>
          </p:nvSpPr>
          <p:spPr>
            <a:xfrm>
              <a:off x="6228184" y="3287214"/>
              <a:ext cx="648072" cy="283572"/>
            </a:xfrm>
            <a:prstGeom prst="rect">
              <a:avLst/>
            </a:prstGeom>
            <a:no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Visit 2</a:t>
              </a:r>
              <a:endParaRPr lang="zh-CN" altLang="en-US" sz="1400" dirty="0">
                <a:solidFill>
                  <a:schemeClr val="tx1"/>
                </a:solidFill>
              </a:endParaRPr>
            </a:p>
          </p:txBody>
        </p:sp>
        <p:sp>
          <p:nvSpPr>
            <p:cNvPr id="46" name="矩形 45"/>
            <p:cNvSpPr/>
            <p:nvPr/>
          </p:nvSpPr>
          <p:spPr>
            <a:xfrm>
              <a:off x="7092280" y="3287214"/>
              <a:ext cx="648072" cy="283572"/>
            </a:xfrm>
            <a:prstGeom prst="rect">
              <a:avLst/>
            </a:prstGeom>
            <a:no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Visit 3</a:t>
              </a:r>
              <a:endParaRPr lang="zh-CN" altLang="en-US" sz="1400" dirty="0">
                <a:solidFill>
                  <a:schemeClr val="tx1"/>
                </a:solidFill>
              </a:endParaRPr>
            </a:p>
          </p:txBody>
        </p:sp>
        <p:sp>
          <p:nvSpPr>
            <p:cNvPr id="47" name="矩形 46"/>
            <p:cNvSpPr/>
            <p:nvPr/>
          </p:nvSpPr>
          <p:spPr>
            <a:xfrm>
              <a:off x="7956376" y="3276105"/>
              <a:ext cx="648072" cy="283572"/>
            </a:xfrm>
            <a:prstGeom prst="rect">
              <a:avLst/>
            </a:prstGeom>
            <a:no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Visit n</a:t>
              </a:r>
              <a:endParaRPr lang="zh-CN" altLang="en-US" sz="1400" dirty="0">
                <a:solidFill>
                  <a:schemeClr val="tx1"/>
                </a:solidFill>
              </a:endParaRPr>
            </a:p>
          </p:txBody>
        </p:sp>
        <p:sp>
          <p:nvSpPr>
            <p:cNvPr id="34" name="矩形 33"/>
            <p:cNvSpPr/>
            <p:nvPr/>
          </p:nvSpPr>
          <p:spPr>
            <a:xfrm>
              <a:off x="4266247" y="3244334"/>
              <a:ext cx="848758" cy="369332"/>
            </a:xfrm>
            <a:prstGeom prst="rect">
              <a:avLst/>
            </a:prstGeom>
          </p:spPr>
          <p:txBody>
            <a:bodyPr wrap="none">
              <a:spAutoFit/>
            </a:bodyPr>
            <a:lstStyle/>
            <a:p>
              <a:r>
                <a:rPr lang="en-US" altLang="zh-CN" dirty="0" smtClean="0"/>
                <a:t>Patient</a:t>
              </a:r>
              <a:endParaRPr lang="zh-CN" altLang="en-US" dirty="0"/>
            </a:p>
          </p:txBody>
        </p:sp>
        <p:grpSp>
          <p:nvGrpSpPr>
            <p:cNvPr id="39" name="组合 38"/>
            <p:cNvGrpSpPr/>
            <p:nvPr/>
          </p:nvGrpSpPr>
          <p:grpSpPr>
            <a:xfrm>
              <a:off x="5316567" y="3809690"/>
              <a:ext cx="864096" cy="1804523"/>
              <a:chOff x="5316567" y="3809690"/>
              <a:chExt cx="864096" cy="1804523"/>
            </a:xfrm>
          </p:grpSpPr>
          <p:sp>
            <p:nvSpPr>
              <p:cNvPr id="35" name="圆角矩形 34"/>
              <p:cNvSpPr/>
              <p:nvPr/>
            </p:nvSpPr>
            <p:spPr>
              <a:xfrm>
                <a:off x="5364088" y="3809690"/>
                <a:ext cx="648072" cy="771437"/>
              </a:xfrm>
              <a:prstGeom prst="roundRect">
                <a:avLst/>
              </a:prstGeom>
              <a:no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5316567" y="3906867"/>
                <a:ext cx="864096" cy="577081"/>
              </a:xfrm>
              <a:prstGeom prst="rect">
                <a:avLst/>
              </a:prstGeom>
              <a:noFill/>
            </p:spPr>
            <p:txBody>
              <a:bodyPr wrap="square" rtlCol="0">
                <a:spAutoFit/>
              </a:bodyPr>
              <a:lstStyle/>
              <a:p>
                <a:pPr marL="108000" indent="-72000">
                  <a:buFont typeface="Arial" panose="020B0604020202020204" pitchFamily="34" charset="0"/>
                  <a:buChar char="•"/>
                </a:pPr>
                <a:r>
                  <a:rPr lang="en-US" altLang="zh-CN" sz="1050" dirty="0" smtClean="0"/>
                  <a:t>DX1</a:t>
                </a:r>
              </a:p>
              <a:p>
                <a:pPr marL="108000" indent="-72000">
                  <a:buFont typeface="Arial" panose="020B0604020202020204" pitchFamily="34" charset="0"/>
                  <a:buChar char="•"/>
                </a:pPr>
                <a:r>
                  <a:rPr lang="en-US" altLang="zh-CN" sz="1050" dirty="0" smtClean="0"/>
                  <a:t>Dx2</a:t>
                </a:r>
              </a:p>
              <a:p>
                <a:pPr marL="108000" indent="-72000">
                  <a:buFont typeface="Arial" panose="020B0604020202020204" pitchFamily="34" charset="0"/>
                  <a:buChar char="•"/>
                </a:pPr>
                <a:r>
                  <a:rPr lang="en-US" altLang="zh-CN" sz="1050" dirty="0" smtClean="0"/>
                  <a:t>DX3</a:t>
                </a:r>
                <a:endParaRPr lang="zh-CN" altLang="en-US" sz="1050" dirty="0"/>
              </a:p>
            </p:txBody>
          </p:sp>
          <p:sp>
            <p:nvSpPr>
              <p:cNvPr id="51" name="圆角矩形 50"/>
              <p:cNvSpPr/>
              <p:nvPr/>
            </p:nvSpPr>
            <p:spPr>
              <a:xfrm>
                <a:off x="5347985" y="4822962"/>
                <a:ext cx="648072" cy="683236"/>
              </a:xfrm>
              <a:prstGeom prst="roundRect">
                <a:avLst/>
              </a:prstGeom>
              <a:no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p:cNvSpPr txBox="1"/>
              <p:nvPr/>
            </p:nvSpPr>
            <p:spPr>
              <a:xfrm>
                <a:off x="5316567" y="4875549"/>
                <a:ext cx="864096" cy="738664"/>
              </a:xfrm>
              <a:prstGeom prst="rect">
                <a:avLst/>
              </a:prstGeom>
              <a:noFill/>
            </p:spPr>
            <p:txBody>
              <a:bodyPr wrap="square" rtlCol="0">
                <a:spAutoFit/>
              </a:bodyPr>
              <a:lstStyle/>
              <a:p>
                <a:pPr marL="108000" indent="-72000">
                  <a:buFont typeface="Arial" panose="020B0604020202020204" pitchFamily="34" charset="0"/>
                  <a:buChar char="•"/>
                </a:pPr>
                <a:r>
                  <a:rPr lang="en-US" altLang="zh-CN" sz="1050" dirty="0" smtClean="0"/>
                  <a:t>Med1</a:t>
                </a:r>
              </a:p>
              <a:p>
                <a:pPr marL="108000" indent="-72000">
                  <a:buFont typeface="Arial" panose="020B0604020202020204" pitchFamily="34" charset="0"/>
                  <a:buChar char="•"/>
                </a:pPr>
                <a:r>
                  <a:rPr lang="en-US" altLang="zh-CN" sz="1050" dirty="0" smtClean="0"/>
                  <a:t>Med2</a:t>
                </a:r>
              </a:p>
              <a:p>
                <a:pPr marL="108000" indent="-72000">
                  <a:buFont typeface="Arial" panose="020B0604020202020204" pitchFamily="34" charset="0"/>
                  <a:buChar char="•"/>
                </a:pPr>
                <a:r>
                  <a:rPr lang="en-US" altLang="zh-CN" sz="1050" dirty="0" smtClean="0"/>
                  <a:t>Proc1</a:t>
                </a:r>
              </a:p>
              <a:p>
                <a:pPr marL="36000"/>
                <a:endParaRPr lang="zh-CN" altLang="en-US" sz="1050" dirty="0"/>
              </a:p>
            </p:txBody>
          </p:sp>
        </p:grpSp>
        <p:grpSp>
          <p:nvGrpSpPr>
            <p:cNvPr id="56" name="组合 55"/>
            <p:cNvGrpSpPr/>
            <p:nvPr/>
          </p:nvGrpSpPr>
          <p:grpSpPr>
            <a:xfrm>
              <a:off x="6167230" y="3809690"/>
              <a:ext cx="864096" cy="1804523"/>
              <a:chOff x="5316567" y="3809690"/>
              <a:chExt cx="864096" cy="1804523"/>
            </a:xfrm>
          </p:grpSpPr>
          <p:sp>
            <p:nvSpPr>
              <p:cNvPr id="57" name="圆角矩形 56"/>
              <p:cNvSpPr/>
              <p:nvPr/>
            </p:nvSpPr>
            <p:spPr>
              <a:xfrm>
                <a:off x="5364088" y="3809690"/>
                <a:ext cx="648072" cy="771437"/>
              </a:xfrm>
              <a:prstGeom prst="roundRect">
                <a:avLst/>
              </a:prstGeom>
              <a:no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TextBox 57"/>
              <p:cNvSpPr txBox="1"/>
              <p:nvPr/>
            </p:nvSpPr>
            <p:spPr>
              <a:xfrm>
                <a:off x="5316567" y="3906867"/>
                <a:ext cx="864096" cy="415498"/>
              </a:xfrm>
              <a:prstGeom prst="rect">
                <a:avLst/>
              </a:prstGeom>
              <a:noFill/>
            </p:spPr>
            <p:txBody>
              <a:bodyPr wrap="square" rtlCol="0">
                <a:spAutoFit/>
              </a:bodyPr>
              <a:lstStyle/>
              <a:p>
                <a:pPr marL="108000" indent="-72000">
                  <a:buFont typeface="Arial" panose="020B0604020202020204" pitchFamily="34" charset="0"/>
                  <a:buChar char="•"/>
                </a:pPr>
                <a:r>
                  <a:rPr lang="en-US" altLang="zh-CN" sz="1050" dirty="0" smtClean="0"/>
                  <a:t>DX1</a:t>
                </a:r>
              </a:p>
              <a:p>
                <a:pPr marL="108000" indent="-72000">
                  <a:buFont typeface="Arial" panose="020B0604020202020204" pitchFamily="34" charset="0"/>
                  <a:buChar char="•"/>
                </a:pPr>
                <a:r>
                  <a:rPr lang="en-US" altLang="zh-CN" sz="1050" dirty="0" smtClean="0"/>
                  <a:t>Dx3</a:t>
                </a:r>
              </a:p>
            </p:txBody>
          </p:sp>
          <p:sp>
            <p:nvSpPr>
              <p:cNvPr id="59" name="圆角矩形 58"/>
              <p:cNvSpPr/>
              <p:nvPr/>
            </p:nvSpPr>
            <p:spPr>
              <a:xfrm>
                <a:off x="5347985" y="4822962"/>
                <a:ext cx="648072" cy="683236"/>
              </a:xfrm>
              <a:prstGeom prst="roundRect">
                <a:avLst/>
              </a:prstGeom>
              <a:no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TextBox 59"/>
              <p:cNvSpPr txBox="1"/>
              <p:nvPr/>
            </p:nvSpPr>
            <p:spPr>
              <a:xfrm>
                <a:off x="5316567" y="4875549"/>
                <a:ext cx="864096" cy="738664"/>
              </a:xfrm>
              <a:prstGeom prst="rect">
                <a:avLst/>
              </a:prstGeom>
              <a:noFill/>
            </p:spPr>
            <p:txBody>
              <a:bodyPr wrap="square" rtlCol="0">
                <a:spAutoFit/>
              </a:bodyPr>
              <a:lstStyle/>
              <a:p>
                <a:pPr marL="108000" indent="-72000">
                  <a:buFont typeface="Arial" panose="020B0604020202020204" pitchFamily="34" charset="0"/>
                  <a:buChar char="•"/>
                </a:pPr>
                <a:r>
                  <a:rPr lang="en-US" altLang="zh-CN" sz="1050" dirty="0" smtClean="0"/>
                  <a:t>Med1</a:t>
                </a:r>
              </a:p>
              <a:p>
                <a:pPr marL="108000" indent="-72000">
                  <a:buFont typeface="Arial" panose="020B0604020202020204" pitchFamily="34" charset="0"/>
                  <a:buChar char="•"/>
                </a:pPr>
                <a:r>
                  <a:rPr lang="en-US" altLang="zh-CN" sz="1050" dirty="0" smtClean="0"/>
                  <a:t>Proc1</a:t>
                </a:r>
              </a:p>
              <a:p>
                <a:pPr marL="108000" indent="-72000">
                  <a:buFont typeface="Arial" panose="020B0604020202020204" pitchFamily="34" charset="0"/>
                  <a:buChar char="•"/>
                </a:pPr>
                <a:r>
                  <a:rPr lang="en-US" altLang="zh-CN" sz="1050" dirty="0" smtClean="0"/>
                  <a:t>Proc2</a:t>
                </a:r>
              </a:p>
              <a:p>
                <a:pPr marL="36000"/>
                <a:endParaRPr lang="zh-CN" altLang="en-US" sz="1050" dirty="0"/>
              </a:p>
            </p:txBody>
          </p:sp>
        </p:grpSp>
        <p:grpSp>
          <p:nvGrpSpPr>
            <p:cNvPr id="61" name="组合 60"/>
            <p:cNvGrpSpPr/>
            <p:nvPr/>
          </p:nvGrpSpPr>
          <p:grpSpPr>
            <a:xfrm>
              <a:off x="7042836" y="3809690"/>
              <a:ext cx="864096" cy="1804523"/>
              <a:chOff x="5316567" y="3809690"/>
              <a:chExt cx="864096" cy="1804523"/>
            </a:xfrm>
          </p:grpSpPr>
          <p:sp>
            <p:nvSpPr>
              <p:cNvPr id="62" name="圆角矩形 61"/>
              <p:cNvSpPr/>
              <p:nvPr/>
            </p:nvSpPr>
            <p:spPr>
              <a:xfrm>
                <a:off x="5364088" y="3809690"/>
                <a:ext cx="648072" cy="771437"/>
              </a:xfrm>
              <a:prstGeom prst="roundRect">
                <a:avLst/>
              </a:prstGeom>
              <a:no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TextBox 62"/>
              <p:cNvSpPr txBox="1"/>
              <p:nvPr/>
            </p:nvSpPr>
            <p:spPr>
              <a:xfrm>
                <a:off x="5316567" y="3809690"/>
                <a:ext cx="864096" cy="738664"/>
              </a:xfrm>
              <a:prstGeom prst="rect">
                <a:avLst/>
              </a:prstGeom>
              <a:noFill/>
            </p:spPr>
            <p:txBody>
              <a:bodyPr wrap="square" rtlCol="0">
                <a:spAutoFit/>
              </a:bodyPr>
              <a:lstStyle/>
              <a:p>
                <a:pPr marL="108000" indent="-72000">
                  <a:buFont typeface="Arial" panose="020B0604020202020204" pitchFamily="34" charset="0"/>
                  <a:buChar char="•"/>
                </a:pPr>
                <a:r>
                  <a:rPr lang="en-US" altLang="zh-CN" sz="1050" dirty="0" smtClean="0"/>
                  <a:t>DX1</a:t>
                </a:r>
              </a:p>
              <a:p>
                <a:pPr marL="108000" indent="-72000">
                  <a:buFont typeface="Arial" panose="020B0604020202020204" pitchFamily="34" charset="0"/>
                  <a:buChar char="•"/>
                </a:pPr>
                <a:r>
                  <a:rPr lang="en-US" altLang="zh-CN" sz="1050" dirty="0" smtClean="0"/>
                  <a:t>Dx2</a:t>
                </a:r>
              </a:p>
              <a:p>
                <a:pPr marL="108000" indent="-72000">
                  <a:buFont typeface="Arial" panose="020B0604020202020204" pitchFamily="34" charset="0"/>
                  <a:buChar char="•"/>
                </a:pPr>
                <a:r>
                  <a:rPr lang="en-US" altLang="zh-CN" sz="1050" dirty="0" smtClean="0"/>
                  <a:t>DX3</a:t>
                </a:r>
              </a:p>
              <a:p>
                <a:pPr marL="108000" indent="-72000">
                  <a:buFont typeface="Arial" panose="020B0604020202020204" pitchFamily="34" charset="0"/>
                  <a:buChar char="•"/>
                </a:pPr>
                <a:r>
                  <a:rPr lang="en-US" altLang="zh-CN" sz="1050" dirty="0" smtClean="0"/>
                  <a:t>DX4</a:t>
                </a:r>
                <a:endParaRPr lang="zh-CN" altLang="en-US" sz="1050" dirty="0"/>
              </a:p>
            </p:txBody>
          </p:sp>
          <p:sp>
            <p:nvSpPr>
              <p:cNvPr id="66" name="圆角矩形 65"/>
              <p:cNvSpPr/>
              <p:nvPr/>
            </p:nvSpPr>
            <p:spPr>
              <a:xfrm>
                <a:off x="5347985" y="4822962"/>
                <a:ext cx="648072" cy="683236"/>
              </a:xfrm>
              <a:prstGeom prst="roundRect">
                <a:avLst/>
              </a:prstGeom>
              <a:no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TextBox 66"/>
              <p:cNvSpPr txBox="1"/>
              <p:nvPr/>
            </p:nvSpPr>
            <p:spPr>
              <a:xfrm>
                <a:off x="5316567" y="4875549"/>
                <a:ext cx="864096" cy="738664"/>
              </a:xfrm>
              <a:prstGeom prst="rect">
                <a:avLst/>
              </a:prstGeom>
              <a:noFill/>
            </p:spPr>
            <p:txBody>
              <a:bodyPr wrap="square" rtlCol="0">
                <a:spAutoFit/>
              </a:bodyPr>
              <a:lstStyle/>
              <a:p>
                <a:pPr marL="108000" indent="-72000">
                  <a:buFont typeface="Arial" panose="020B0604020202020204" pitchFamily="34" charset="0"/>
                  <a:buChar char="•"/>
                </a:pPr>
                <a:r>
                  <a:rPr lang="en-US" altLang="zh-CN" sz="1050" dirty="0" smtClean="0"/>
                  <a:t>Med1</a:t>
                </a:r>
              </a:p>
              <a:p>
                <a:pPr marL="108000" indent="-72000">
                  <a:buFont typeface="Arial" panose="020B0604020202020204" pitchFamily="34" charset="0"/>
                  <a:buChar char="•"/>
                </a:pPr>
                <a:r>
                  <a:rPr lang="en-US" altLang="zh-CN" sz="1050" dirty="0" smtClean="0"/>
                  <a:t>Med2</a:t>
                </a:r>
              </a:p>
              <a:p>
                <a:pPr marL="108000" indent="-72000">
                  <a:buFont typeface="Arial" panose="020B0604020202020204" pitchFamily="34" charset="0"/>
                  <a:buChar char="•"/>
                </a:pPr>
                <a:r>
                  <a:rPr lang="en-US" altLang="zh-CN" sz="1050" dirty="0" smtClean="0"/>
                  <a:t>Med3</a:t>
                </a:r>
              </a:p>
              <a:p>
                <a:pPr marL="36000"/>
                <a:endParaRPr lang="zh-CN" altLang="en-US" sz="1050" dirty="0"/>
              </a:p>
            </p:txBody>
          </p:sp>
        </p:grpSp>
        <p:grpSp>
          <p:nvGrpSpPr>
            <p:cNvPr id="68" name="组合 67"/>
            <p:cNvGrpSpPr/>
            <p:nvPr/>
          </p:nvGrpSpPr>
          <p:grpSpPr>
            <a:xfrm>
              <a:off x="7920057" y="3809690"/>
              <a:ext cx="944990" cy="1696508"/>
              <a:chOff x="5347985" y="3809690"/>
              <a:chExt cx="944990" cy="1696508"/>
            </a:xfrm>
          </p:grpSpPr>
          <p:sp>
            <p:nvSpPr>
              <p:cNvPr id="69" name="圆角矩形 68"/>
              <p:cNvSpPr/>
              <p:nvPr/>
            </p:nvSpPr>
            <p:spPr>
              <a:xfrm>
                <a:off x="5364088" y="3809690"/>
                <a:ext cx="648072" cy="771437"/>
              </a:xfrm>
              <a:prstGeom prst="roundRect">
                <a:avLst/>
              </a:prstGeom>
              <a:no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TextBox 69"/>
              <p:cNvSpPr txBox="1"/>
              <p:nvPr/>
            </p:nvSpPr>
            <p:spPr>
              <a:xfrm>
                <a:off x="5428879" y="3945338"/>
                <a:ext cx="864096" cy="500137"/>
              </a:xfrm>
              <a:prstGeom prst="rect">
                <a:avLst/>
              </a:prstGeom>
              <a:noFill/>
            </p:spPr>
            <p:txBody>
              <a:bodyPr wrap="square" rtlCol="0">
                <a:spAutoFit/>
              </a:bodyPr>
              <a:lstStyle/>
              <a:p>
                <a:pPr marL="36000"/>
                <a:r>
                  <a:rPr lang="en-US" altLang="zh-CN" sz="1600" dirty="0" smtClean="0"/>
                  <a:t>……</a:t>
                </a:r>
              </a:p>
              <a:p>
                <a:pPr marL="36000"/>
                <a:endParaRPr lang="en-US" altLang="zh-CN" sz="1050" dirty="0" smtClean="0"/>
              </a:p>
            </p:txBody>
          </p:sp>
          <p:sp>
            <p:nvSpPr>
              <p:cNvPr id="71" name="圆角矩形 70"/>
              <p:cNvSpPr/>
              <p:nvPr/>
            </p:nvSpPr>
            <p:spPr>
              <a:xfrm>
                <a:off x="5347985" y="4822962"/>
                <a:ext cx="648072" cy="683236"/>
              </a:xfrm>
              <a:prstGeom prst="roundRect">
                <a:avLst/>
              </a:prstGeom>
              <a:no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1" name="右箭头 40"/>
            <p:cNvSpPr/>
            <p:nvPr/>
          </p:nvSpPr>
          <p:spPr>
            <a:xfrm>
              <a:off x="6052351" y="4124980"/>
              <a:ext cx="132962" cy="10263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右箭头 72"/>
            <p:cNvSpPr/>
            <p:nvPr/>
          </p:nvSpPr>
          <p:spPr>
            <a:xfrm>
              <a:off x="6042923" y="5126564"/>
              <a:ext cx="132962" cy="10263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右箭头 73"/>
            <p:cNvSpPr/>
            <p:nvPr/>
          </p:nvSpPr>
          <p:spPr>
            <a:xfrm>
              <a:off x="6927615" y="4124979"/>
              <a:ext cx="132962" cy="10263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右箭头 74"/>
            <p:cNvSpPr/>
            <p:nvPr/>
          </p:nvSpPr>
          <p:spPr>
            <a:xfrm>
              <a:off x="7773970" y="4124980"/>
              <a:ext cx="132962" cy="10263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右箭头 75"/>
            <p:cNvSpPr/>
            <p:nvPr/>
          </p:nvSpPr>
          <p:spPr>
            <a:xfrm>
              <a:off x="7756385" y="5106886"/>
              <a:ext cx="132962" cy="10263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右箭头 76"/>
            <p:cNvSpPr/>
            <p:nvPr/>
          </p:nvSpPr>
          <p:spPr>
            <a:xfrm>
              <a:off x="6889298" y="5099008"/>
              <a:ext cx="132962" cy="10263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Box 77"/>
            <p:cNvSpPr txBox="1"/>
            <p:nvPr/>
          </p:nvSpPr>
          <p:spPr>
            <a:xfrm>
              <a:off x="7971507" y="4951574"/>
              <a:ext cx="864096" cy="500137"/>
            </a:xfrm>
            <a:prstGeom prst="rect">
              <a:avLst/>
            </a:prstGeom>
            <a:noFill/>
          </p:spPr>
          <p:txBody>
            <a:bodyPr wrap="square" rtlCol="0">
              <a:spAutoFit/>
            </a:bodyPr>
            <a:lstStyle/>
            <a:p>
              <a:pPr marL="36000"/>
              <a:r>
                <a:rPr lang="en-US" altLang="zh-CN" sz="1600" dirty="0" smtClean="0"/>
                <a:t>……</a:t>
              </a:r>
            </a:p>
            <a:p>
              <a:pPr marL="36000"/>
              <a:endParaRPr lang="en-US" altLang="zh-CN" sz="1050" dirty="0" smtClean="0"/>
            </a:p>
          </p:txBody>
        </p:sp>
      </p:grpSp>
      <p:grpSp>
        <p:nvGrpSpPr>
          <p:cNvPr id="48" name="组合 47"/>
          <p:cNvGrpSpPr/>
          <p:nvPr/>
        </p:nvGrpSpPr>
        <p:grpSpPr>
          <a:xfrm>
            <a:off x="5552737" y="3661575"/>
            <a:ext cx="3177706" cy="2215697"/>
            <a:chOff x="386428" y="3728066"/>
            <a:chExt cx="3177706" cy="2215697"/>
          </a:xfrm>
        </p:grpSpPr>
        <p:grpSp>
          <p:nvGrpSpPr>
            <p:cNvPr id="30" name="组合 29"/>
            <p:cNvGrpSpPr/>
            <p:nvPr/>
          </p:nvGrpSpPr>
          <p:grpSpPr>
            <a:xfrm>
              <a:off x="971846" y="3728066"/>
              <a:ext cx="2592288" cy="1656184"/>
              <a:chOff x="1115616" y="3429000"/>
              <a:chExt cx="2830909" cy="1656184"/>
            </a:xfrm>
          </p:grpSpPr>
          <p:cxnSp>
            <p:nvCxnSpPr>
              <p:cNvPr id="27" name="直接箭头连接符 26"/>
              <p:cNvCxnSpPr/>
              <p:nvPr/>
            </p:nvCxnSpPr>
            <p:spPr>
              <a:xfrm>
                <a:off x="1115616" y="5085184"/>
                <a:ext cx="283090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1115616" y="3429000"/>
                <a:ext cx="0" cy="16561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67336" y="5666764"/>
              <a:ext cx="492443" cy="276999"/>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时间</a:t>
              </a:r>
            </a:p>
          </p:txBody>
        </p:sp>
        <p:sp>
          <p:nvSpPr>
            <p:cNvPr id="38" name="TextBox 37"/>
            <p:cNvSpPr txBox="1"/>
            <p:nvPr/>
          </p:nvSpPr>
          <p:spPr>
            <a:xfrm>
              <a:off x="386428" y="3857087"/>
              <a:ext cx="492443"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特征</a:t>
              </a:r>
              <a:endParaRPr lang="zh-CN" altLang="en-US" sz="1200" b="1" dirty="0">
                <a:latin typeface="微软雅黑" panose="020B0503020204020204" pitchFamily="34" charset="-122"/>
                <a:ea typeface="微软雅黑" panose="020B0503020204020204" pitchFamily="34" charset="-122"/>
              </a:endParaRPr>
            </a:p>
          </p:txBody>
        </p:sp>
        <p:sp>
          <p:nvSpPr>
            <p:cNvPr id="80" name="矩形 79"/>
            <p:cNvSpPr/>
            <p:nvPr/>
          </p:nvSpPr>
          <p:spPr>
            <a:xfrm>
              <a:off x="1129879" y="4006121"/>
              <a:ext cx="489793" cy="283572"/>
            </a:xfrm>
            <a:prstGeom prst="rect">
              <a:avLst/>
            </a:prstGeom>
            <a:solidFill>
              <a:schemeClr val="accent2">
                <a:lumMod val="75000"/>
              </a:schemeClr>
            </a:solid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83" name="矩形 82"/>
            <p:cNvSpPr/>
            <p:nvPr/>
          </p:nvSpPr>
          <p:spPr>
            <a:xfrm>
              <a:off x="1115614" y="4479645"/>
              <a:ext cx="489793" cy="28357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84" name="矩形 83"/>
            <p:cNvSpPr/>
            <p:nvPr/>
          </p:nvSpPr>
          <p:spPr>
            <a:xfrm>
              <a:off x="1115615" y="4933780"/>
              <a:ext cx="489793" cy="28357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85" name="矩形 84"/>
            <p:cNvSpPr/>
            <p:nvPr/>
          </p:nvSpPr>
          <p:spPr>
            <a:xfrm>
              <a:off x="1772072" y="4001838"/>
              <a:ext cx="489793" cy="283572"/>
            </a:xfrm>
            <a:prstGeom prst="rect">
              <a:avLst/>
            </a:prstGeom>
            <a:no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86" name="矩形 85"/>
            <p:cNvSpPr/>
            <p:nvPr/>
          </p:nvSpPr>
          <p:spPr>
            <a:xfrm>
              <a:off x="1757807" y="4475362"/>
              <a:ext cx="489793" cy="283572"/>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87" name="矩形 86"/>
            <p:cNvSpPr/>
            <p:nvPr/>
          </p:nvSpPr>
          <p:spPr>
            <a:xfrm>
              <a:off x="1757808" y="4929497"/>
              <a:ext cx="489793" cy="28357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88" name="矩形 87"/>
            <p:cNvSpPr/>
            <p:nvPr/>
          </p:nvSpPr>
          <p:spPr>
            <a:xfrm>
              <a:off x="2372927" y="3995587"/>
              <a:ext cx="489793" cy="283572"/>
            </a:xfrm>
            <a:prstGeom prst="rect">
              <a:avLst/>
            </a:prstGeom>
            <a:solidFill>
              <a:schemeClr val="accent2">
                <a:lumMod val="75000"/>
              </a:schemeClr>
            </a:solid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89" name="矩形 88"/>
            <p:cNvSpPr/>
            <p:nvPr/>
          </p:nvSpPr>
          <p:spPr>
            <a:xfrm>
              <a:off x="2358662" y="4469111"/>
              <a:ext cx="489793" cy="283572"/>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90" name="矩形 89"/>
            <p:cNvSpPr/>
            <p:nvPr/>
          </p:nvSpPr>
          <p:spPr>
            <a:xfrm>
              <a:off x="2358663" y="4923246"/>
              <a:ext cx="489793" cy="28357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91" name="矩形 90"/>
            <p:cNvSpPr/>
            <p:nvPr/>
          </p:nvSpPr>
          <p:spPr>
            <a:xfrm>
              <a:off x="2964986" y="3995587"/>
              <a:ext cx="489793" cy="283572"/>
            </a:xfrm>
            <a:prstGeom prst="rect">
              <a:avLst/>
            </a:prstGeom>
            <a:no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92" name="矩形 91"/>
            <p:cNvSpPr/>
            <p:nvPr/>
          </p:nvSpPr>
          <p:spPr>
            <a:xfrm>
              <a:off x="2950721" y="4469111"/>
              <a:ext cx="489793" cy="28357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93" name="矩形 92"/>
            <p:cNvSpPr/>
            <p:nvPr/>
          </p:nvSpPr>
          <p:spPr>
            <a:xfrm>
              <a:off x="2950722" y="4923246"/>
              <a:ext cx="489793" cy="28357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grpSp>
      <p:sp>
        <p:nvSpPr>
          <p:cNvPr id="42" name="下箭头 41"/>
          <p:cNvSpPr/>
          <p:nvPr/>
        </p:nvSpPr>
        <p:spPr>
          <a:xfrm>
            <a:off x="1873946" y="2959481"/>
            <a:ext cx="298038" cy="25349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下箭头 93"/>
          <p:cNvSpPr/>
          <p:nvPr/>
        </p:nvSpPr>
        <p:spPr>
          <a:xfrm rot="16200000">
            <a:off x="5341633" y="4201508"/>
            <a:ext cx="298038" cy="73705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292340" y="5347489"/>
            <a:ext cx="567784" cy="276999"/>
          </a:xfrm>
          <a:prstGeom prst="rect">
            <a:avLst/>
          </a:prstGeom>
        </p:spPr>
        <p:txBody>
          <a:bodyPr wrap="none">
            <a:spAutoFit/>
          </a:bodyPr>
          <a:lstStyle/>
          <a:p>
            <a:pPr algn="ctr"/>
            <a:r>
              <a:rPr lang="en-US" altLang="zh-CN" sz="1200" dirty="0"/>
              <a:t>Visit 1</a:t>
            </a:r>
            <a:endParaRPr lang="zh-CN" altLang="en-US" sz="1200" dirty="0"/>
          </a:p>
        </p:txBody>
      </p:sp>
      <p:sp>
        <p:nvSpPr>
          <p:cNvPr id="98" name="矩形 97"/>
          <p:cNvSpPr/>
          <p:nvPr/>
        </p:nvSpPr>
        <p:spPr>
          <a:xfrm>
            <a:off x="6899385" y="5339090"/>
            <a:ext cx="567784" cy="276999"/>
          </a:xfrm>
          <a:prstGeom prst="rect">
            <a:avLst/>
          </a:prstGeom>
        </p:spPr>
        <p:txBody>
          <a:bodyPr wrap="none">
            <a:spAutoFit/>
          </a:bodyPr>
          <a:lstStyle/>
          <a:p>
            <a:pPr algn="ctr"/>
            <a:r>
              <a:rPr lang="en-US" altLang="zh-CN" sz="1200" dirty="0"/>
              <a:t>Visit </a:t>
            </a:r>
            <a:r>
              <a:rPr lang="en-US" altLang="zh-CN" sz="1200" dirty="0" smtClean="0"/>
              <a:t>2</a:t>
            </a:r>
            <a:endParaRPr lang="zh-CN" altLang="en-US" sz="1200" dirty="0"/>
          </a:p>
        </p:txBody>
      </p:sp>
      <p:sp>
        <p:nvSpPr>
          <p:cNvPr id="99" name="矩形 98"/>
          <p:cNvSpPr/>
          <p:nvPr/>
        </p:nvSpPr>
        <p:spPr>
          <a:xfrm>
            <a:off x="7469507" y="5353759"/>
            <a:ext cx="567784" cy="276999"/>
          </a:xfrm>
          <a:prstGeom prst="rect">
            <a:avLst/>
          </a:prstGeom>
        </p:spPr>
        <p:txBody>
          <a:bodyPr wrap="none">
            <a:spAutoFit/>
          </a:bodyPr>
          <a:lstStyle/>
          <a:p>
            <a:pPr algn="ctr"/>
            <a:r>
              <a:rPr lang="en-US" altLang="zh-CN" sz="1200" dirty="0"/>
              <a:t>Visit </a:t>
            </a:r>
            <a:r>
              <a:rPr lang="en-US" altLang="zh-CN" sz="1200" dirty="0" smtClean="0"/>
              <a:t>3</a:t>
            </a:r>
            <a:endParaRPr lang="zh-CN" altLang="en-US" sz="1200" dirty="0"/>
          </a:p>
        </p:txBody>
      </p:sp>
      <p:sp>
        <p:nvSpPr>
          <p:cNvPr id="100" name="矩形 99"/>
          <p:cNvSpPr/>
          <p:nvPr/>
        </p:nvSpPr>
        <p:spPr>
          <a:xfrm>
            <a:off x="8066201" y="5335004"/>
            <a:ext cx="567784" cy="276999"/>
          </a:xfrm>
          <a:prstGeom prst="rect">
            <a:avLst/>
          </a:prstGeom>
        </p:spPr>
        <p:txBody>
          <a:bodyPr wrap="none">
            <a:spAutoFit/>
          </a:bodyPr>
          <a:lstStyle/>
          <a:p>
            <a:pPr algn="ctr"/>
            <a:r>
              <a:rPr lang="en-US" altLang="zh-CN" sz="1200" dirty="0"/>
              <a:t>Visit 4</a:t>
            </a:r>
            <a:endParaRPr lang="zh-CN" altLang="en-US" sz="1200" dirty="0"/>
          </a:p>
        </p:txBody>
      </p:sp>
      <p:sp>
        <p:nvSpPr>
          <p:cNvPr id="101" name="矩形 100"/>
          <p:cNvSpPr/>
          <p:nvPr/>
        </p:nvSpPr>
        <p:spPr>
          <a:xfrm>
            <a:off x="6296188" y="2897604"/>
            <a:ext cx="1951112" cy="369332"/>
          </a:xfrm>
          <a:prstGeom prst="rect">
            <a:avLst/>
          </a:prstGeom>
        </p:spPr>
        <p:txBody>
          <a:bodyPr wrap="none">
            <a:spAutoFit/>
          </a:bodyPr>
          <a:lstStyle/>
          <a:p>
            <a:r>
              <a:rPr lang="en-US" altLang="zh-CN" dirty="0" smtClean="0"/>
              <a:t>Patient HER Matrix</a:t>
            </a:r>
            <a:endParaRPr lang="zh-CN" altLang="en-US" dirty="0"/>
          </a:p>
        </p:txBody>
      </p:sp>
      <p:sp>
        <p:nvSpPr>
          <p:cNvPr id="96"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 name="矩形 1"/>
          <p:cNvSpPr/>
          <p:nvPr/>
        </p:nvSpPr>
        <p:spPr>
          <a:xfrm>
            <a:off x="6855739" y="3801131"/>
            <a:ext cx="636634" cy="1440567"/>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599761" y="3340441"/>
            <a:ext cx="1565044" cy="369332"/>
          </a:xfrm>
          <a:prstGeom prst="rect">
            <a:avLst/>
          </a:prstGeom>
        </p:spPr>
        <p:txBody>
          <a:bodyPr wrap="none">
            <a:spAutoFit/>
          </a:bodyPr>
          <a:lstStyle/>
          <a:p>
            <a:r>
              <a:rPr lang="en-US" altLang="zh-CN" dirty="0" smtClean="0">
                <a:solidFill>
                  <a:srgbClr val="FF0000"/>
                </a:solidFill>
              </a:rPr>
              <a:t>Feature Vector</a:t>
            </a:r>
            <a:endParaRPr lang="zh-CN" altLang="en-US" dirty="0">
              <a:solidFill>
                <a:srgbClr val="FF0000"/>
              </a:solidFill>
            </a:endParaRPr>
          </a:p>
        </p:txBody>
      </p:sp>
      <p:sp>
        <p:nvSpPr>
          <p:cNvPr id="5" name="矩形 4"/>
          <p:cNvSpPr/>
          <p:nvPr/>
        </p:nvSpPr>
        <p:spPr>
          <a:xfrm>
            <a:off x="1860054" y="1844824"/>
            <a:ext cx="433132" cy="276999"/>
          </a:xfrm>
          <a:prstGeom prst="rect">
            <a:avLst/>
          </a:prstGeom>
        </p:spPr>
        <p:txBody>
          <a:bodyPr wrap="none">
            <a:spAutoFit/>
          </a:bodyPr>
          <a:lstStyle/>
          <a:p>
            <a:r>
              <a:rPr lang="en-US" altLang="zh-CN" sz="1200" b="1" dirty="0">
                <a:latin typeface="微软雅黑" panose="020B0503020204020204" pitchFamily="34" charset="-122"/>
                <a:ea typeface="微软雅黑" panose="020B0503020204020204" pitchFamily="34" charset="-122"/>
              </a:rPr>
              <a:t>6</a:t>
            </a:r>
            <a:r>
              <a:rPr lang="zh-CN" altLang="en-US" sz="1200" b="1" dirty="0" smtClean="0">
                <a:latin typeface="微软雅黑" panose="020B0503020204020204" pitchFamily="34" charset="-122"/>
                <a:ea typeface="微软雅黑" panose="020B0503020204020204" pitchFamily="34" charset="-122"/>
              </a:rPr>
              <a:t>年</a:t>
            </a:r>
            <a:endParaRPr lang="zh-CN" altLang="en-US" sz="1200" b="1" dirty="0">
              <a:latin typeface="微软雅黑" panose="020B0503020204020204" pitchFamily="34" charset="-122"/>
              <a:ea typeface="微软雅黑" panose="020B0503020204020204" pitchFamily="34" charset="-122"/>
            </a:endParaRPr>
          </a:p>
        </p:txBody>
      </p:sp>
      <p:sp>
        <p:nvSpPr>
          <p:cNvPr id="8" name="TextBox 7"/>
          <p:cNvSpPr txBox="1"/>
          <p:nvPr/>
        </p:nvSpPr>
        <p:spPr>
          <a:xfrm>
            <a:off x="5027450" y="4900402"/>
            <a:ext cx="1222062" cy="646331"/>
          </a:xfrm>
          <a:prstGeom prst="rect">
            <a:avLst/>
          </a:prstGeom>
          <a:noFill/>
        </p:spPr>
        <p:txBody>
          <a:bodyPr wrap="square" rtlCol="0">
            <a:spAutoFit/>
          </a:bodyPr>
          <a:lstStyle/>
          <a:p>
            <a:r>
              <a:rPr lang="zh-CN" altLang="en-US" sz="1200" dirty="0" smtClean="0">
                <a:solidFill>
                  <a:srgbClr val="C00000"/>
                </a:solidFill>
                <a:latin typeface="微软雅黑" panose="020B0503020204020204" pitchFamily="34" charset="-122"/>
                <a:ea typeface="微软雅黑" panose="020B0503020204020204" pitchFamily="34" charset="-122"/>
              </a:rPr>
              <a:t>原始数据映射到</a:t>
            </a:r>
            <a:r>
              <a:rPr lang="en-US" altLang="zh-CN" sz="1200" dirty="0" smtClean="0">
                <a:solidFill>
                  <a:srgbClr val="C00000"/>
                </a:solidFill>
                <a:latin typeface="微软雅黑" panose="020B0503020204020204" pitchFamily="34" charset="-122"/>
                <a:ea typeface="微软雅黑" panose="020B0503020204020204" pitchFamily="34" charset="-122"/>
              </a:rPr>
              <a:t>Feature Vector</a:t>
            </a:r>
            <a:endParaRPr lang="zh-CN" altLang="en-US" sz="1200"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a:xfrm>
            <a:off x="3232774" y="2844535"/>
            <a:ext cx="1761963" cy="446276"/>
          </a:xfrm>
          <a:prstGeom prst="rect">
            <a:avLst/>
          </a:prstGeom>
        </p:spPr>
        <p:txBody>
          <a:bodyPr wrap="square">
            <a:spAutoFit/>
          </a:bodyPr>
          <a:lstStyle/>
          <a:p>
            <a:r>
              <a:rPr lang="zh-CN" altLang="en-US" sz="1200" dirty="0" smtClean="0">
                <a:solidFill>
                  <a:srgbClr val="C00000"/>
                </a:solidFill>
                <a:latin typeface="微软雅黑" panose="020B0503020204020204" pitchFamily="34" charset="-122"/>
                <a:ea typeface="微软雅黑" panose="020B0503020204020204" pitchFamily="34" charset="-122"/>
              </a:rPr>
              <a:t>在</a:t>
            </a:r>
            <a:r>
              <a:rPr lang="zh-CN" altLang="en-US" sz="1100" dirty="0" smtClean="0">
                <a:solidFill>
                  <a:srgbClr val="C00000"/>
                </a:solidFill>
                <a:latin typeface="微软雅黑" panose="020B0503020204020204" pitchFamily="34" charset="-122"/>
                <a:ea typeface="微软雅黑" panose="020B0503020204020204" pitchFamily="34" charset="-122"/>
              </a:rPr>
              <a:t>本实验数据中，一次住院记录即一次</a:t>
            </a:r>
            <a:r>
              <a:rPr lang="en-US" altLang="zh-CN" sz="1100" dirty="0" smtClean="0">
                <a:solidFill>
                  <a:srgbClr val="C00000"/>
                </a:solidFill>
                <a:latin typeface="微软雅黑" panose="020B0503020204020204" pitchFamily="34" charset="-122"/>
                <a:ea typeface="微软雅黑" panose="020B0503020204020204" pitchFamily="34" charset="-122"/>
              </a:rPr>
              <a:t>visit</a:t>
            </a:r>
            <a:endParaRPr lang="zh-CN" altLang="en-US" sz="1100" dirty="0">
              <a:solidFill>
                <a:srgbClr val="C00000"/>
              </a:solidFill>
              <a:latin typeface="微软雅黑" panose="020B0503020204020204" pitchFamily="34" charset="-122"/>
              <a:ea typeface="微软雅黑" panose="020B0503020204020204" pitchFamily="34" charset="-122"/>
            </a:endParaRPr>
          </a:p>
        </p:txBody>
      </p:sp>
      <p:grpSp>
        <p:nvGrpSpPr>
          <p:cNvPr id="95" name="组合 15"/>
          <p:cNvGrpSpPr>
            <a:grpSpLocks/>
          </p:cNvGrpSpPr>
          <p:nvPr/>
        </p:nvGrpSpPr>
        <p:grpSpPr bwMode="auto">
          <a:xfrm>
            <a:off x="-24411" y="6354245"/>
            <a:ext cx="9187468" cy="503767"/>
            <a:chOff x="0" y="4681728"/>
            <a:chExt cx="9163025" cy="377952"/>
          </a:xfrm>
        </p:grpSpPr>
        <p:sp>
          <p:nvSpPr>
            <p:cNvPr id="97" name="矩形 96"/>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02" name="矩形 101"/>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17</a:t>
              </a:r>
              <a:endParaRPr lang="zh-CN" altLang="en-US" sz="1400" dirty="0"/>
            </a:p>
          </p:txBody>
        </p:sp>
      </p:grpSp>
      <p:sp>
        <p:nvSpPr>
          <p:cNvPr id="103"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7320540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424" y="2185173"/>
            <a:ext cx="7593234" cy="48605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64" name="TextBox 63"/>
          <p:cNvSpPr txBox="1"/>
          <p:nvPr/>
        </p:nvSpPr>
        <p:spPr>
          <a:xfrm>
            <a:off x="557412" y="1424348"/>
            <a:ext cx="3405099" cy="369332"/>
          </a:xfrm>
          <a:prstGeom prst="rect">
            <a:avLst/>
          </a:prstGeom>
          <a:solidFill>
            <a:schemeClr val="accent2"/>
          </a:solid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原始数据映射到</a:t>
            </a:r>
            <a:r>
              <a:rPr lang="en-US" altLang="zh-CN" dirty="0" smtClean="0">
                <a:solidFill>
                  <a:schemeClr val="bg1"/>
                </a:solidFill>
                <a:latin typeface="微软雅黑" panose="020B0503020204020204" pitchFamily="34" charset="-122"/>
                <a:ea typeface="微软雅黑" panose="020B0503020204020204" pitchFamily="34" charset="-122"/>
              </a:rPr>
              <a:t>Feature Vector</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65383" y="4710916"/>
            <a:ext cx="1472316" cy="95410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特征集合中的特征按照特征和值的属性分类可分为三类</a:t>
            </a:r>
            <a:endParaRPr lang="zh-CN" altLang="en-US" sz="1400" dirty="0">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flipV="1">
            <a:off x="2137699" y="5148924"/>
            <a:ext cx="396044"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左大括号 5"/>
          <p:cNvSpPr/>
          <p:nvPr/>
        </p:nvSpPr>
        <p:spPr>
          <a:xfrm>
            <a:off x="2691842" y="4487068"/>
            <a:ext cx="288032" cy="132371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TextBox 71"/>
          <p:cNvSpPr txBox="1"/>
          <p:nvPr/>
        </p:nvSpPr>
        <p:spPr>
          <a:xfrm>
            <a:off x="3117869" y="4356392"/>
            <a:ext cx="3600400"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静态特征</a:t>
            </a:r>
            <a:r>
              <a:rPr lang="en-US" altLang="zh-CN" sz="1400" dirty="0" smtClean="0">
                <a:latin typeface="微软雅黑" panose="020B0503020204020204" pitchFamily="34" charset="-122"/>
                <a:ea typeface="微软雅黑" panose="020B0503020204020204" pitchFamily="34" charset="-122"/>
              </a:rPr>
              <a:t>(static feature)</a:t>
            </a:r>
            <a:r>
              <a:rPr lang="zh-CN" altLang="en-US" sz="1400" dirty="0" smtClean="0">
                <a:latin typeface="微软雅黑" panose="020B0503020204020204" pitchFamily="34" charset="-122"/>
                <a:ea typeface="微软雅黑" panose="020B0503020204020204" pitchFamily="34" charset="-122"/>
              </a:rPr>
              <a:t>：如种族和性别</a:t>
            </a:r>
            <a:endParaRPr lang="zh-CN" altLang="en-US" sz="1400" dirty="0">
              <a:latin typeface="微软雅黑" panose="020B0503020204020204" pitchFamily="34" charset="-122"/>
              <a:ea typeface="微软雅黑" panose="020B0503020204020204" pitchFamily="34" charset="-122"/>
            </a:endParaRPr>
          </a:p>
        </p:txBody>
      </p:sp>
      <p:sp>
        <p:nvSpPr>
          <p:cNvPr id="73" name="TextBox 72"/>
          <p:cNvSpPr txBox="1"/>
          <p:nvPr/>
        </p:nvSpPr>
        <p:spPr>
          <a:xfrm>
            <a:off x="3143424" y="4880193"/>
            <a:ext cx="558134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离散数值特征</a:t>
            </a:r>
            <a:r>
              <a:rPr lang="en-US" altLang="zh-CN" sz="1400" dirty="0" smtClean="0">
                <a:latin typeface="微软雅黑" panose="020B0503020204020204" pitchFamily="34" charset="-122"/>
                <a:ea typeface="微软雅黑" panose="020B0503020204020204" pitchFamily="34" charset="-122"/>
              </a:rPr>
              <a:t>(temporal discrete feature)</a:t>
            </a:r>
            <a:r>
              <a:rPr lang="zh-CN" altLang="en-US" sz="1400" dirty="0" smtClean="0">
                <a:latin typeface="微软雅黑" panose="020B0503020204020204" pitchFamily="34" charset="-122"/>
                <a:ea typeface="微软雅黑" panose="020B0503020204020204" pitchFamily="34" charset="-122"/>
              </a:rPr>
              <a:t>：如诊断，部分实验数据</a:t>
            </a:r>
            <a:endParaRPr lang="zh-CN" altLang="en-US" sz="1400" dirty="0">
              <a:latin typeface="微软雅黑" panose="020B0503020204020204" pitchFamily="34" charset="-122"/>
              <a:ea typeface="微软雅黑" panose="020B0503020204020204" pitchFamily="34" charset="-122"/>
            </a:endParaRPr>
          </a:p>
        </p:txBody>
      </p:sp>
      <p:sp>
        <p:nvSpPr>
          <p:cNvPr id="74" name="TextBox 73"/>
          <p:cNvSpPr txBox="1"/>
          <p:nvPr/>
        </p:nvSpPr>
        <p:spPr>
          <a:xfrm>
            <a:off x="3131840" y="5384249"/>
            <a:ext cx="551843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连续数值特征</a:t>
            </a:r>
            <a:r>
              <a:rPr lang="en-US" altLang="zh-CN" sz="1400" dirty="0" smtClean="0">
                <a:latin typeface="微软雅黑" panose="020B0503020204020204" pitchFamily="34" charset="-122"/>
                <a:ea typeface="微软雅黑" panose="020B0503020204020204" pitchFamily="34" charset="-122"/>
              </a:rPr>
              <a:t>(temporal continuous feature)</a:t>
            </a:r>
            <a:r>
              <a:rPr lang="zh-CN" altLang="en-US" sz="1400" dirty="0" smtClean="0">
                <a:latin typeface="微软雅黑" panose="020B0503020204020204" pitchFamily="34" charset="-122"/>
                <a:ea typeface="微软雅黑" panose="020B0503020204020204" pitchFamily="34" charset="-122"/>
              </a:rPr>
              <a:t>：如部分实验数据</a:t>
            </a:r>
            <a:endParaRPr lang="zh-CN" altLang="en-US" sz="1400" dirty="0">
              <a:latin typeface="微软雅黑" panose="020B0503020204020204" pitchFamily="34" charset="-122"/>
              <a:ea typeface="微软雅黑" panose="020B0503020204020204" pitchFamily="34" charset="-122"/>
            </a:endParaRPr>
          </a:p>
        </p:txBody>
      </p:sp>
      <p:sp>
        <p:nvSpPr>
          <p:cNvPr id="8" name="矩形 7"/>
          <p:cNvSpPr/>
          <p:nvPr/>
        </p:nvSpPr>
        <p:spPr>
          <a:xfrm>
            <a:off x="3491880" y="4610491"/>
            <a:ext cx="2185214" cy="276999"/>
          </a:xfrm>
          <a:prstGeom prst="rect">
            <a:avLst/>
          </a:prstGeom>
        </p:spPr>
        <p:txBody>
          <a:bodyPr wrap="none">
            <a:spAutoFit/>
          </a:bodyPr>
          <a:lstStyle/>
          <a:p>
            <a:r>
              <a:rPr lang="zh-CN" altLang="en-US" sz="1200" dirty="0">
                <a:solidFill>
                  <a:srgbClr val="FF0000"/>
                </a:solidFill>
                <a:latin typeface="微软雅黑" panose="020B0503020204020204" pitchFamily="34" charset="-122"/>
                <a:ea typeface="微软雅黑" panose="020B0503020204020204" pitchFamily="34" charset="-122"/>
              </a:rPr>
              <a:t>用单独的静态值来对特征编码</a:t>
            </a:r>
          </a:p>
        </p:txBody>
      </p:sp>
      <p:sp>
        <p:nvSpPr>
          <p:cNvPr id="9" name="矩形 8"/>
          <p:cNvSpPr/>
          <p:nvPr/>
        </p:nvSpPr>
        <p:spPr>
          <a:xfrm>
            <a:off x="3509298" y="5096217"/>
            <a:ext cx="2646878" cy="336695"/>
          </a:xfrm>
          <a:prstGeom prst="rect">
            <a:avLst/>
          </a:prstGeom>
        </p:spPr>
        <p:txBody>
          <a:bodyPr wrap="none">
            <a:spAutoFit/>
          </a:bodyPr>
          <a:lstStyle/>
          <a:p>
            <a:pPr>
              <a:lnSpc>
                <a:spcPct val="150000"/>
              </a:lnSpc>
            </a:pPr>
            <a:r>
              <a:rPr lang="zh-CN" altLang="en-US" sz="1200" dirty="0">
                <a:solidFill>
                  <a:srgbClr val="FF0000"/>
                </a:solidFill>
                <a:latin typeface="微软雅黑" panose="020B0503020204020204" pitchFamily="34" charset="-122"/>
                <a:ea typeface="微软雅黑" panose="020B0503020204020204" pitchFamily="34" charset="-122"/>
              </a:rPr>
              <a:t>用</a:t>
            </a:r>
            <a:r>
              <a:rPr lang="zh-CN" altLang="en-US" sz="1200" dirty="0" smtClean="0">
                <a:solidFill>
                  <a:srgbClr val="FF0000"/>
                </a:solidFill>
                <a:latin typeface="微软雅黑" panose="020B0503020204020204" pitchFamily="34" charset="-122"/>
                <a:ea typeface="微软雅黑" panose="020B0503020204020204" pitchFamily="34" charset="-122"/>
              </a:rPr>
              <a:t>特征所代表事件的发生频数来表示</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p:nvPr/>
        </p:nvSpPr>
        <p:spPr>
          <a:xfrm>
            <a:off x="3528392" y="5672281"/>
            <a:ext cx="4572000" cy="276999"/>
          </a:xfrm>
          <a:prstGeom prst="rect">
            <a:avLst/>
          </a:prstGeom>
        </p:spPr>
        <p:txBody>
          <a:bodyPr>
            <a:spAutoFit/>
          </a:bodyPr>
          <a:lstStyle/>
          <a:p>
            <a:r>
              <a:rPr lang="zh-CN" altLang="en-US" sz="1200" dirty="0">
                <a:solidFill>
                  <a:srgbClr val="FF0000"/>
                </a:solidFill>
                <a:latin typeface="微软雅黑" panose="020B0503020204020204" pitchFamily="34" charset="-122"/>
                <a:ea typeface="微软雅黑" panose="020B0503020204020204" pitchFamily="34" charset="-122"/>
              </a:rPr>
              <a:t>用总结性的统计分析比如点估计，方差，趋势分析等来表示特征</a:t>
            </a:r>
          </a:p>
        </p:txBody>
      </p:sp>
      <mc:AlternateContent xmlns:mc="http://schemas.openxmlformats.org/markup-compatibility/2006" xmlns:a14="http://schemas.microsoft.com/office/drawing/2010/main">
        <mc:Choice Requires="a14">
          <p:sp>
            <p:nvSpPr>
              <p:cNvPr id="82" name="TextBox 81"/>
              <p:cNvSpPr txBox="1"/>
              <p:nvPr/>
            </p:nvSpPr>
            <p:spPr>
              <a:xfrm>
                <a:off x="543876" y="3738814"/>
                <a:ext cx="3973780" cy="369332"/>
              </a:xfrm>
              <a:prstGeom prst="rect">
                <a:avLst/>
              </a:prstGeom>
              <a:noFill/>
              <a:ln>
                <a:solidFill>
                  <a:schemeClr val="tx1"/>
                </a:solidFill>
                <a:prstDash val="sysDash"/>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r>
                            <a:rPr lang="en-US" altLang="zh-CN" b="0" i="1" smtClean="0">
                              <a:latin typeface="Cambria Math"/>
                            </a:rPr>
                            <m:t>𝑉</m:t>
                          </m:r>
                        </m:e>
                        <m:sub>
                          <m:r>
                            <a:rPr lang="en-US" altLang="zh-CN" b="0" i="1" smtClean="0">
                              <a:latin typeface="Cambria Math"/>
                            </a:rPr>
                            <m:t>𝑜𝑣𝑒𝑟𝑎𝑙𝑙</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𝑉</m:t>
                          </m:r>
                        </m:e>
                        <m:sub>
                          <m:r>
                            <a:rPr lang="en-US" altLang="zh-CN" b="0" i="1" smtClean="0">
                              <a:latin typeface="Cambria Math"/>
                            </a:rPr>
                            <m:t>𝑠𝑡𝑎𝑡𝑖𝑐</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𝑉</m:t>
                          </m:r>
                        </m:e>
                        <m:sub>
                          <m:r>
                            <a:rPr lang="en-US" altLang="zh-CN" b="0" i="1" smtClean="0">
                              <a:latin typeface="Cambria Math"/>
                            </a:rPr>
                            <m:t>𝑑𝑖𝑠𝑐𝑟𝑒𝑡𝑒</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𝑉</m:t>
                          </m:r>
                        </m:e>
                        <m:sub>
                          <m:r>
                            <a:rPr lang="en-US" altLang="zh-CN" b="0" i="1" smtClean="0">
                              <a:latin typeface="Cambria Math"/>
                            </a:rPr>
                            <m:t>𝑐𝑜𝑛𝑡𝑖𝑜𝑢𝑠</m:t>
                          </m:r>
                        </m:sub>
                      </m:sSub>
                      <m:r>
                        <a:rPr lang="en-US" altLang="zh-CN" b="0" i="1" smtClean="0">
                          <a:latin typeface="Cambria Math"/>
                          <a:ea typeface="Cambria Math"/>
                        </a:rPr>
                        <m:t>]</m:t>
                      </m:r>
                    </m:oMath>
                  </m:oMathPara>
                </a14:m>
                <a:endParaRPr lang="zh-CN" altLang="en-US" dirty="0"/>
              </a:p>
            </p:txBody>
          </p:sp>
        </mc:Choice>
        <mc:Fallback xmlns="">
          <p:sp>
            <p:nvSpPr>
              <p:cNvPr id="82" name="TextBox 81"/>
              <p:cNvSpPr txBox="1">
                <a:spLocks noRot="1" noChangeAspect="1" noMove="1" noResize="1" noEditPoints="1" noAdjustHandles="1" noChangeArrowheads="1" noChangeShapeType="1" noTextEdit="1"/>
              </p:cNvSpPr>
              <p:nvPr/>
            </p:nvSpPr>
            <p:spPr>
              <a:xfrm>
                <a:off x="543876" y="3738814"/>
                <a:ext cx="3973780" cy="369332"/>
              </a:xfrm>
              <a:prstGeom prst="rect">
                <a:avLst/>
              </a:prstGeom>
              <a:blipFill rotWithShape="1">
                <a:blip r:embed="rId3"/>
                <a:stretch>
                  <a:fillRect b="-12698"/>
                </a:stretch>
              </a:blipFill>
              <a:ln>
                <a:solidFill>
                  <a:schemeClr val="tx1"/>
                </a:solidFill>
                <a:prstDash val="sysDash"/>
              </a:ln>
            </p:spPr>
            <p:txBody>
              <a:bodyPr/>
              <a:lstStyle/>
              <a:p>
                <a:r>
                  <a:rPr lang="zh-CN" altLang="en-US">
                    <a:noFill/>
                  </a:rPr>
                  <a:t> </a:t>
                </a:r>
              </a:p>
            </p:txBody>
          </p:sp>
        </mc:Fallback>
      </mc:AlternateContent>
      <p:sp>
        <p:nvSpPr>
          <p:cNvPr id="34"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4" name="矩形 3"/>
          <p:cNvSpPr/>
          <p:nvPr/>
        </p:nvSpPr>
        <p:spPr>
          <a:xfrm>
            <a:off x="647880" y="2060848"/>
            <a:ext cx="727250" cy="79208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75130" y="2059933"/>
            <a:ext cx="5832191" cy="792088"/>
          </a:xfrm>
          <a:prstGeom prst="rect">
            <a:avLst/>
          </a:prstGeom>
          <a:noFill/>
          <a:ln>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07322" y="2061609"/>
            <a:ext cx="1224592" cy="792088"/>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97475" y="3203684"/>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静态特征</a:t>
            </a:r>
            <a:endParaRPr lang="zh-CN" altLang="en-US" dirty="0"/>
          </a:p>
        </p:txBody>
      </p:sp>
      <p:sp>
        <p:nvSpPr>
          <p:cNvPr id="12" name="矩形 11"/>
          <p:cNvSpPr/>
          <p:nvPr/>
        </p:nvSpPr>
        <p:spPr>
          <a:xfrm>
            <a:off x="3531661" y="3172891"/>
            <a:ext cx="156966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离散数值特征</a:t>
            </a:r>
            <a:endParaRPr lang="zh-CN" altLang="en-US" dirty="0"/>
          </a:p>
        </p:txBody>
      </p:sp>
      <p:sp>
        <p:nvSpPr>
          <p:cNvPr id="13" name="矩形 12"/>
          <p:cNvSpPr/>
          <p:nvPr/>
        </p:nvSpPr>
        <p:spPr>
          <a:xfrm>
            <a:off x="7034788" y="3172891"/>
            <a:ext cx="156966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连续数值特征</a:t>
            </a:r>
            <a:endParaRPr lang="zh-CN" altLang="en-US" dirty="0"/>
          </a:p>
        </p:txBody>
      </p:sp>
      <p:sp>
        <p:nvSpPr>
          <p:cNvPr id="22" name="下箭头 21"/>
          <p:cNvSpPr/>
          <p:nvPr/>
        </p:nvSpPr>
        <p:spPr>
          <a:xfrm>
            <a:off x="952375" y="2933593"/>
            <a:ext cx="147600" cy="207375"/>
          </a:xfrm>
          <a:prstGeom prst="downArrow">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下箭头 41"/>
          <p:cNvSpPr/>
          <p:nvPr/>
        </p:nvSpPr>
        <p:spPr>
          <a:xfrm>
            <a:off x="4134030" y="2916670"/>
            <a:ext cx="147600" cy="207375"/>
          </a:xfrm>
          <a:prstGeom prst="downArrow">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7745818" y="2933593"/>
            <a:ext cx="147600" cy="207375"/>
          </a:xfrm>
          <a:prstGeom prst="downArrow">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15"/>
          <p:cNvGrpSpPr>
            <a:grpSpLocks/>
          </p:cNvGrpSpPr>
          <p:nvPr/>
        </p:nvGrpSpPr>
        <p:grpSpPr bwMode="auto">
          <a:xfrm>
            <a:off x="-24411" y="6354245"/>
            <a:ext cx="9187468" cy="503767"/>
            <a:chOff x="0" y="4681728"/>
            <a:chExt cx="9163025" cy="377952"/>
          </a:xfrm>
        </p:grpSpPr>
        <p:sp>
          <p:nvSpPr>
            <p:cNvPr id="38" name="矩形 37"/>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9" name="矩形 38"/>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18</a:t>
              </a:r>
              <a:endParaRPr lang="zh-CN" altLang="en-US" sz="1400" dirty="0"/>
            </a:p>
          </p:txBody>
        </p:sp>
      </p:grpSp>
      <p:sp>
        <p:nvSpPr>
          <p:cNvPr id="40"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TextBox 40"/>
          <p:cNvSpPr txBox="1"/>
          <p:nvPr/>
        </p:nvSpPr>
        <p:spPr>
          <a:xfrm flipH="1">
            <a:off x="703268" y="625479"/>
            <a:ext cx="4732827"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 1. </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矩阵表示的分层相似度计算方案</a:t>
            </a:r>
          </a:p>
        </p:txBody>
      </p:sp>
    </p:spTree>
    <p:extLst>
      <p:ext uri="{BB962C8B-B14F-4D97-AF65-F5344CB8AC3E}">
        <p14:creationId xmlns:p14="http://schemas.microsoft.com/office/powerpoint/2010/main" val="402595883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5" name="组合 9"/>
          <p:cNvGrpSpPr>
            <a:grpSpLocks/>
          </p:cNvGrpSpPr>
          <p:nvPr/>
        </p:nvGrpSpPr>
        <p:grpSpPr bwMode="auto">
          <a:xfrm flipH="1">
            <a:off x="9060632" y="323695"/>
            <a:ext cx="102425" cy="512047"/>
            <a:chOff x="7668348" y="242094"/>
            <a:chExt cx="98744" cy="564356"/>
          </a:xfrm>
        </p:grpSpPr>
        <p:sp>
          <p:nvSpPr>
            <p:cNvPr id="306" name="矩形 305"/>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307" name="直接连接符 306"/>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08" name="组合 3"/>
          <p:cNvGrpSpPr>
            <a:grpSpLocks/>
          </p:cNvGrpSpPr>
          <p:nvPr/>
        </p:nvGrpSpPr>
        <p:grpSpPr bwMode="auto">
          <a:xfrm>
            <a:off x="5" y="323357"/>
            <a:ext cx="570989" cy="511816"/>
            <a:chOff x="0" y="242094"/>
            <a:chExt cx="480244" cy="564356"/>
          </a:xfrm>
        </p:grpSpPr>
        <p:sp>
          <p:nvSpPr>
            <p:cNvPr id="309" name="矩形 308"/>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310" name="直接连接符 309"/>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11" name="AutoShape 289"/>
          <p:cNvSpPr>
            <a:spLocks noChangeAspect="1" noChangeArrowheads="1" noTextEdit="1"/>
          </p:cNvSpPr>
          <p:nvPr/>
        </p:nvSpPr>
        <p:spPr bwMode="auto">
          <a:xfrm>
            <a:off x="460375" y="213784"/>
            <a:ext cx="3486150" cy="100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312" name="Rectangle 291"/>
          <p:cNvSpPr>
            <a:spLocks noChangeArrowheads="1"/>
          </p:cNvSpPr>
          <p:nvPr/>
        </p:nvSpPr>
        <p:spPr bwMode="auto">
          <a:xfrm>
            <a:off x="680886" y="364275"/>
            <a:ext cx="71814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800" b="1" dirty="0" smtClean="0">
                <a:solidFill>
                  <a:srgbClr val="C00000"/>
                </a:solidFill>
                <a:latin typeface="微软雅黑" panose="020B0503020204020204" pitchFamily="34" charset="-122"/>
                <a:ea typeface="微软雅黑" panose="020B0503020204020204" pitchFamily="34" charset="-122"/>
                <a:cs typeface="宋体" pitchFamily="2" charset="-122"/>
              </a:rPr>
              <a:t>目录</a:t>
            </a:r>
            <a:endParaRPr lang="zh-CN" altLang="zh-CN" sz="28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grpSp>
        <p:nvGrpSpPr>
          <p:cNvPr id="384" name="组合 15"/>
          <p:cNvGrpSpPr>
            <a:grpSpLocks/>
          </p:cNvGrpSpPr>
          <p:nvPr/>
        </p:nvGrpSpPr>
        <p:grpSpPr bwMode="auto">
          <a:xfrm>
            <a:off x="-24411" y="6354245"/>
            <a:ext cx="9187468" cy="503767"/>
            <a:chOff x="0" y="4681728"/>
            <a:chExt cx="9163025" cy="377952"/>
          </a:xfrm>
        </p:grpSpPr>
        <p:sp>
          <p:nvSpPr>
            <p:cNvPr id="385" name="矩形 384"/>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86" name="矩形 385"/>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1</a:t>
              </a:r>
              <a:endParaRPr lang="zh-CN" altLang="en-US" dirty="0"/>
            </a:p>
          </p:txBody>
        </p:sp>
      </p:grpSp>
      <p:sp>
        <p:nvSpPr>
          <p:cNvPr id="387"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0" name="矩形 69"/>
          <p:cNvSpPr/>
          <p:nvPr/>
        </p:nvSpPr>
        <p:spPr>
          <a:xfrm>
            <a:off x="2051720" y="2276872"/>
            <a:ext cx="432048"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1" name="矩形 70"/>
          <p:cNvSpPr/>
          <p:nvPr/>
        </p:nvSpPr>
        <p:spPr>
          <a:xfrm>
            <a:off x="2843808" y="2276872"/>
            <a:ext cx="3168352"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itchFamily="34" charset="-122"/>
                <a:ea typeface="微软雅黑" pitchFamily="34" charset="-122"/>
              </a:rPr>
              <a:t>研究</a:t>
            </a:r>
            <a:r>
              <a:rPr lang="zh-CN" altLang="en-US" sz="1600" b="1" dirty="0" smtClean="0">
                <a:latin typeface="微软雅黑" pitchFamily="34" charset="-122"/>
                <a:ea typeface="微软雅黑" pitchFamily="34" charset="-122"/>
              </a:rPr>
              <a:t>背景与现状</a:t>
            </a:r>
            <a:endParaRPr lang="zh-CN" altLang="en-US" sz="1600" b="1" dirty="0">
              <a:latin typeface="微软雅黑" pitchFamily="34" charset="-122"/>
              <a:ea typeface="微软雅黑" pitchFamily="34" charset="-122"/>
            </a:endParaRPr>
          </a:p>
        </p:txBody>
      </p:sp>
      <p:sp>
        <p:nvSpPr>
          <p:cNvPr id="72" name="矩形 71"/>
          <p:cNvSpPr/>
          <p:nvPr/>
        </p:nvSpPr>
        <p:spPr>
          <a:xfrm>
            <a:off x="2051720" y="2996952"/>
            <a:ext cx="432048"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73" name="矩形 72"/>
          <p:cNvSpPr/>
          <p:nvPr/>
        </p:nvSpPr>
        <p:spPr>
          <a:xfrm>
            <a:off x="2843808" y="2996952"/>
            <a:ext cx="3168352"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itchFamily="34" charset="-122"/>
                <a:ea typeface="微软雅黑" pitchFamily="34" charset="-122"/>
              </a:rPr>
              <a:t>系统</a:t>
            </a:r>
            <a:r>
              <a:rPr lang="zh-CN" altLang="en-US" sz="1600" b="1" dirty="0">
                <a:latin typeface="微软雅黑" pitchFamily="34" charset="-122"/>
                <a:ea typeface="微软雅黑" pitchFamily="34" charset="-122"/>
              </a:rPr>
              <a:t>目标</a:t>
            </a:r>
            <a:r>
              <a:rPr lang="zh-CN" altLang="en-US" sz="1600" b="1" dirty="0" smtClean="0">
                <a:latin typeface="微软雅黑" pitchFamily="34" charset="-122"/>
                <a:ea typeface="微软雅黑" pitchFamily="34" charset="-122"/>
              </a:rPr>
              <a:t>与</a:t>
            </a:r>
            <a:r>
              <a:rPr lang="zh-CN" altLang="en-US" sz="1600" b="1" dirty="0" smtClean="0">
                <a:latin typeface="微软雅黑" pitchFamily="34" charset="-122"/>
                <a:ea typeface="微软雅黑" pitchFamily="34" charset="-122"/>
              </a:rPr>
              <a:t>研究重点</a:t>
            </a:r>
            <a:endParaRPr lang="zh-CN" altLang="en-US" sz="1600" b="1" dirty="0">
              <a:latin typeface="微软雅黑" pitchFamily="34" charset="-122"/>
              <a:ea typeface="微软雅黑" pitchFamily="34" charset="-122"/>
            </a:endParaRPr>
          </a:p>
        </p:txBody>
      </p:sp>
      <p:sp>
        <p:nvSpPr>
          <p:cNvPr id="74" name="矩形 73"/>
          <p:cNvSpPr/>
          <p:nvPr/>
        </p:nvSpPr>
        <p:spPr>
          <a:xfrm>
            <a:off x="2051720" y="3789040"/>
            <a:ext cx="432048" cy="3600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75" name="矩形 74"/>
          <p:cNvSpPr/>
          <p:nvPr/>
        </p:nvSpPr>
        <p:spPr>
          <a:xfrm>
            <a:off x="2843808" y="3789040"/>
            <a:ext cx="3168352" cy="3600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itchFamily="34" charset="-122"/>
                <a:ea typeface="微软雅黑" pitchFamily="34" charset="-122"/>
              </a:rPr>
              <a:t>进展与工作计划</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204922321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64" name="TextBox 63"/>
          <p:cNvSpPr txBox="1"/>
          <p:nvPr/>
        </p:nvSpPr>
        <p:spPr>
          <a:xfrm>
            <a:off x="744046" y="983134"/>
            <a:ext cx="3405099" cy="369332"/>
          </a:xfrm>
          <a:prstGeom prst="rect">
            <a:avLst/>
          </a:prstGeom>
          <a:solidFill>
            <a:schemeClr val="accent2"/>
          </a:solid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原始数据映射到</a:t>
            </a:r>
            <a:r>
              <a:rPr lang="en-US" altLang="zh-CN" dirty="0" smtClean="0">
                <a:solidFill>
                  <a:schemeClr val="bg1"/>
                </a:solidFill>
                <a:latin typeface="微软雅黑" panose="020B0503020204020204" pitchFamily="34" charset="-122"/>
                <a:ea typeface="微软雅黑" panose="020B0503020204020204" pitchFamily="34" charset="-122"/>
              </a:rPr>
              <a:t>Feature Vector</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4"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895" y="3617592"/>
            <a:ext cx="1136315" cy="753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493" y="2818501"/>
            <a:ext cx="1140717" cy="751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5267" y="5499737"/>
            <a:ext cx="1144943" cy="752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3895" y="1986161"/>
            <a:ext cx="1152128" cy="763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9493" y="4527667"/>
            <a:ext cx="1140717" cy="814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直接箭头连接符 11"/>
          <p:cNvCxnSpPr>
            <a:stCxn id="2054" idx="3"/>
          </p:cNvCxnSpPr>
          <p:nvPr/>
        </p:nvCxnSpPr>
        <p:spPr>
          <a:xfrm flipV="1">
            <a:off x="2366023" y="2368008"/>
            <a:ext cx="1003071" cy="1"/>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2052" idx="3"/>
            <a:endCxn id="69" idx="1"/>
          </p:cNvCxnSpPr>
          <p:nvPr/>
        </p:nvCxnSpPr>
        <p:spPr>
          <a:xfrm>
            <a:off x="2350210" y="3194419"/>
            <a:ext cx="1046707"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051" idx="3"/>
            <a:endCxn id="2059" idx="1"/>
          </p:cNvCxnSpPr>
          <p:nvPr/>
        </p:nvCxnSpPr>
        <p:spPr>
          <a:xfrm>
            <a:off x="2350210" y="3994200"/>
            <a:ext cx="1046707"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055" idx="3"/>
            <a:endCxn id="2061" idx="1"/>
          </p:cNvCxnSpPr>
          <p:nvPr/>
        </p:nvCxnSpPr>
        <p:spPr>
          <a:xfrm>
            <a:off x="2350210" y="4935066"/>
            <a:ext cx="1034085"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053" idx="3"/>
            <a:endCxn id="2060" idx="1"/>
          </p:cNvCxnSpPr>
          <p:nvPr/>
        </p:nvCxnSpPr>
        <p:spPr>
          <a:xfrm>
            <a:off x="2350210" y="5875933"/>
            <a:ext cx="1046707"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789959" y="1439253"/>
            <a:ext cx="2345105" cy="400110"/>
          </a:xfrm>
          <a:prstGeom prst="rect">
            <a:avLst/>
          </a:prstGeom>
        </p:spPr>
        <p:txBody>
          <a:bodyPr wrap="square">
            <a:spAutoFit/>
          </a:bodyPr>
          <a:lstStyle/>
          <a:p>
            <a:r>
              <a:rPr lang="zh-CN" altLang="en-US" sz="1000" dirty="0">
                <a:latin typeface="微软雅黑" panose="020B0503020204020204" pitchFamily="34" charset="-122"/>
                <a:ea typeface="微软雅黑" panose="020B0503020204020204" pitchFamily="34" charset="-122"/>
              </a:rPr>
              <a:t>在指定（或不指定）医疗上下文（如冠心病）下，提取</a:t>
            </a:r>
            <a:r>
              <a:rPr lang="zh-CN" altLang="en-US" sz="1000" dirty="0" smtClean="0">
                <a:latin typeface="微软雅黑" panose="020B0503020204020204" pitchFamily="34" charset="-122"/>
                <a:ea typeface="微软雅黑" panose="020B0503020204020204" pitchFamily="34" charset="-122"/>
              </a:rPr>
              <a:t>相关原始特征项</a:t>
            </a:r>
            <a:endParaRPr lang="zh-CN" altLang="en-US" sz="1000" dirty="0"/>
          </a:p>
        </p:txBody>
      </p:sp>
      <p:sp>
        <p:nvSpPr>
          <p:cNvPr id="36" name="矩形 35"/>
          <p:cNvSpPr/>
          <p:nvPr/>
        </p:nvSpPr>
        <p:spPr>
          <a:xfrm>
            <a:off x="393283" y="2229509"/>
            <a:ext cx="800219" cy="276999"/>
          </a:xfrm>
          <a:prstGeom prst="rect">
            <a:avLst/>
          </a:prstGeom>
        </p:spPr>
        <p:txBody>
          <a:bodyPr wrap="none">
            <a:spAutoFit/>
          </a:bodyPr>
          <a:lstStyle/>
          <a:p>
            <a:r>
              <a:rPr lang="zh-CN" altLang="en-US" sz="1200" dirty="0" smtClean="0">
                <a:latin typeface="微软雅黑" panose="020B0503020204020204" pitchFamily="34" charset="-122"/>
                <a:ea typeface="微软雅黑" panose="020B0503020204020204" pitchFamily="34" charset="-122"/>
              </a:rPr>
              <a:t>手术数据</a:t>
            </a:r>
            <a:endParaRPr lang="zh-CN" altLang="en-US" sz="1200" dirty="0">
              <a:latin typeface="微软雅黑" panose="020B0503020204020204" pitchFamily="34" charset="-122"/>
              <a:ea typeface="微软雅黑" panose="020B0503020204020204" pitchFamily="34" charset="-122"/>
            </a:endParaRPr>
          </a:p>
        </p:txBody>
      </p:sp>
      <p:sp>
        <p:nvSpPr>
          <p:cNvPr id="54" name="矩形 53"/>
          <p:cNvSpPr/>
          <p:nvPr/>
        </p:nvSpPr>
        <p:spPr>
          <a:xfrm>
            <a:off x="409274" y="3009348"/>
            <a:ext cx="800219" cy="276999"/>
          </a:xfrm>
          <a:prstGeom prst="rect">
            <a:avLst/>
          </a:prstGeom>
        </p:spPr>
        <p:txBody>
          <a:bodyPr wrap="none">
            <a:spAutoFit/>
          </a:bodyPr>
          <a:lstStyle/>
          <a:p>
            <a:r>
              <a:rPr lang="zh-CN" altLang="en-US" sz="1200" dirty="0" smtClean="0">
                <a:latin typeface="微软雅黑" panose="020B0503020204020204" pitchFamily="34" charset="-122"/>
                <a:ea typeface="微软雅黑" panose="020B0503020204020204" pitchFamily="34" charset="-122"/>
              </a:rPr>
              <a:t>住院信息</a:t>
            </a:r>
            <a:endParaRPr lang="zh-CN" altLang="en-US" sz="1200" dirty="0">
              <a:latin typeface="微软雅黑" panose="020B0503020204020204" pitchFamily="34" charset="-122"/>
              <a:ea typeface="微软雅黑" panose="020B0503020204020204" pitchFamily="34" charset="-122"/>
            </a:endParaRPr>
          </a:p>
        </p:txBody>
      </p:sp>
      <p:sp>
        <p:nvSpPr>
          <p:cNvPr id="55" name="矩形 54"/>
          <p:cNvSpPr/>
          <p:nvPr/>
        </p:nvSpPr>
        <p:spPr>
          <a:xfrm>
            <a:off x="413676" y="3913407"/>
            <a:ext cx="800219" cy="276999"/>
          </a:xfrm>
          <a:prstGeom prst="rect">
            <a:avLst/>
          </a:prstGeom>
        </p:spPr>
        <p:txBody>
          <a:bodyPr wrap="none">
            <a:spAutoFit/>
          </a:bodyPr>
          <a:lstStyle/>
          <a:p>
            <a:r>
              <a:rPr lang="zh-CN" altLang="en-US" sz="1200" dirty="0" smtClean="0">
                <a:latin typeface="微软雅黑" panose="020B0503020204020204" pitchFamily="34" charset="-122"/>
                <a:ea typeface="微软雅黑" panose="020B0503020204020204" pitchFamily="34" charset="-122"/>
              </a:rPr>
              <a:t>诊断数据</a:t>
            </a:r>
            <a:endParaRPr lang="zh-CN" altLang="en-US" sz="1200" dirty="0">
              <a:latin typeface="微软雅黑" panose="020B0503020204020204" pitchFamily="34" charset="-122"/>
              <a:ea typeface="微软雅黑" panose="020B0503020204020204" pitchFamily="34" charset="-122"/>
            </a:endParaRPr>
          </a:p>
        </p:txBody>
      </p:sp>
      <p:sp>
        <p:nvSpPr>
          <p:cNvPr id="56" name="矩形 55"/>
          <p:cNvSpPr/>
          <p:nvPr/>
        </p:nvSpPr>
        <p:spPr>
          <a:xfrm>
            <a:off x="417195" y="4796566"/>
            <a:ext cx="800219"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用药</a:t>
            </a:r>
            <a:r>
              <a:rPr lang="zh-CN" altLang="en-US" sz="1200" dirty="0" smtClean="0">
                <a:latin typeface="微软雅黑" panose="020B0503020204020204" pitchFamily="34" charset="-122"/>
                <a:ea typeface="微软雅黑" panose="020B0503020204020204" pitchFamily="34" charset="-122"/>
              </a:rPr>
              <a:t>数据</a:t>
            </a:r>
            <a:endParaRPr lang="zh-CN" altLang="en-US" sz="1200" dirty="0">
              <a:latin typeface="微软雅黑" panose="020B0503020204020204" pitchFamily="34" charset="-122"/>
              <a:ea typeface="微软雅黑" panose="020B0503020204020204" pitchFamily="34" charset="-122"/>
            </a:endParaRPr>
          </a:p>
        </p:txBody>
      </p:sp>
      <p:sp>
        <p:nvSpPr>
          <p:cNvPr id="57" name="矩形 56"/>
          <p:cNvSpPr/>
          <p:nvPr/>
        </p:nvSpPr>
        <p:spPr>
          <a:xfrm>
            <a:off x="405048" y="5730577"/>
            <a:ext cx="800219" cy="276999"/>
          </a:xfrm>
          <a:prstGeom prst="rect">
            <a:avLst/>
          </a:prstGeom>
        </p:spPr>
        <p:txBody>
          <a:bodyPr wrap="none">
            <a:spAutoFit/>
          </a:bodyPr>
          <a:lstStyle/>
          <a:p>
            <a:r>
              <a:rPr lang="zh-CN" altLang="en-US" sz="1200" dirty="0" smtClean="0">
                <a:latin typeface="微软雅黑" panose="020B0503020204020204" pitchFamily="34" charset="-122"/>
                <a:ea typeface="微软雅黑" panose="020B0503020204020204" pitchFamily="34" charset="-122"/>
              </a:rPr>
              <a:t>化验数据</a:t>
            </a:r>
            <a:endParaRPr lang="zh-CN" altLang="en-US" sz="1200" dirty="0">
              <a:latin typeface="微软雅黑" panose="020B0503020204020204" pitchFamily="34" charset="-122"/>
              <a:ea typeface="微软雅黑" panose="020B0503020204020204" pitchFamily="34" charset="-122"/>
            </a:endParaRPr>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4295" y="1986161"/>
            <a:ext cx="1028700" cy="847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9"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6917" y="3570337"/>
            <a:ext cx="876300" cy="847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6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6917" y="5442545"/>
            <a:ext cx="885825" cy="8667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61"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4295" y="4506441"/>
            <a:ext cx="1181100" cy="857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9" name="矩形 68"/>
          <p:cNvSpPr/>
          <p:nvPr/>
        </p:nvSpPr>
        <p:spPr>
          <a:xfrm>
            <a:off x="3396917" y="2963586"/>
            <a:ext cx="954107" cy="461665"/>
          </a:xfrm>
          <a:prstGeom prst="rect">
            <a:avLst/>
          </a:prstGeom>
          <a:ln>
            <a:solidFill>
              <a:schemeClr val="tx1"/>
            </a:solidFill>
          </a:ln>
        </p:spPr>
        <p:txBody>
          <a:bodyPr wrap="none">
            <a:spAutoFit/>
          </a:bodyPr>
          <a:lstStyle/>
          <a:p>
            <a:r>
              <a:rPr lang="zh-CN" altLang="en-US" sz="1200" dirty="0" smtClean="0">
                <a:latin typeface="微软雅黑" panose="020B0503020204020204" pitchFamily="34" charset="-122"/>
                <a:ea typeface="微软雅黑" panose="020B0503020204020204" pitchFamily="34" charset="-122"/>
              </a:rPr>
              <a:t>性别</a:t>
            </a:r>
            <a:r>
              <a:rPr lang="zh-CN" altLang="en-US" sz="1200" dirty="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年龄</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，种族</a:t>
            </a:r>
            <a:endParaRPr lang="zh-CN" altLang="en-US" sz="1200" dirty="0">
              <a:latin typeface="微软雅黑" panose="020B0503020204020204" pitchFamily="34" charset="-122"/>
              <a:ea typeface="微软雅黑" panose="020B0503020204020204" pitchFamily="34" charset="-122"/>
            </a:endParaRPr>
          </a:p>
        </p:txBody>
      </p:sp>
      <p:sp>
        <p:nvSpPr>
          <p:cNvPr id="71" name="下箭头 70"/>
          <p:cNvSpPr/>
          <p:nvPr/>
        </p:nvSpPr>
        <p:spPr>
          <a:xfrm>
            <a:off x="2817912" y="1867205"/>
            <a:ext cx="144599" cy="379974"/>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519389" y="3659418"/>
            <a:ext cx="1398365" cy="707886"/>
          </a:xfrm>
          <a:prstGeom prst="rect">
            <a:avLst/>
          </a:prstGeom>
          <a:solidFill>
            <a:schemeClr val="accent2"/>
          </a:solidFill>
        </p:spPr>
        <p:txBody>
          <a:bodyPr wrap="square">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处理原始特征项</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细分类，离散化等</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并计算特征值（频数统计，</a:t>
            </a:r>
            <a:r>
              <a:rPr lang="zh-CN" altLang="en-US" sz="1000" dirty="0" smtClean="0">
                <a:solidFill>
                  <a:schemeClr val="bg1"/>
                </a:solidFill>
                <a:latin typeface="微软雅黑" panose="020B0503020204020204" pitchFamily="34" charset="-122"/>
                <a:ea typeface="微软雅黑" panose="020B0503020204020204" pitchFamily="34" charset="-122"/>
              </a:rPr>
              <a:t>平均数</a:t>
            </a:r>
            <a:r>
              <a:rPr lang="zh-CN" altLang="en-US" sz="1000" dirty="0">
                <a:solidFill>
                  <a:schemeClr val="bg1"/>
                </a:solidFill>
                <a:latin typeface="微软雅黑" panose="020B0503020204020204" pitchFamily="34" charset="-122"/>
                <a:ea typeface="微软雅黑" panose="020B0503020204020204" pitchFamily="34" charset="-122"/>
              </a:rPr>
              <a:t>，方差等）</a:t>
            </a:r>
          </a:p>
        </p:txBody>
      </p:sp>
      <mc:AlternateContent xmlns:mc="http://schemas.openxmlformats.org/markup-compatibility/2006" xmlns:a14="http://schemas.microsoft.com/office/drawing/2010/main">
        <mc:Choice Requires="a14">
          <p:sp>
            <p:nvSpPr>
              <p:cNvPr id="79" name="矩形 78"/>
              <p:cNvSpPr/>
              <p:nvPr/>
            </p:nvSpPr>
            <p:spPr>
              <a:xfrm>
                <a:off x="7452320" y="3828695"/>
                <a:ext cx="9660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a:rPr>
                          </m:ctrlPr>
                        </m:sSubPr>
                        <m:e>
                          <m:r>
                            <a:rPr lang="en-US" altLang="zh-CN" i="1">
                              <a:latin typeface="Cambria Math"/>
                            </a:rPr>
                            <m:t>𝑉</m:t>
                          </m:r>
                        </m:e>
                        <m:sub>
                          <m:r>
                            <a:rPr lang="en-US" altLang="zh-CN" i="1">
                              <a:latin typeface="Cambria Math"/>
                            </a:rPr>
                            <m:t>𝑜𝑣𝑒𝑟𝑎𝑙𝑙</m:t>
                          </m:r>
                        </m:sub>
                      </m:sSub>
                    </m:oMath>
                  </m:oMathPara>
                </a14:m>
                <a:endParaRPr lang="zh-CN" altLang="en-US" dirty="0"/>
              </a:p>
            </p:txBody>
          </p:sp>
        </mc:Choice>
        <mc:Fallback xmlns="">
          <p:sp>
            <p:nvSpPr>
              <p:cNvPr id="79" name="矩形 78"/>
              <p:cNvSpPr>
                <a:spLocks noRot="1" noChangeAspect="1" noMove="1" noResize="1" noEditPoints="1" noAdjustHandles="1" noChangeArrowheads="1" noChangeShapeType="1" noTextEdit="1"/>
              </p:cNvSpPr>
              <p:nvPr/>
            </p:nvSpPr>
            <p:spPr>
              <a:xfrm>
                <a:off x="7452320" y="3828695"/>
                <a:ext cx="966034" cy="369332"/>
              </a:xfrm>
              <a:prstGeom prst="rect">
                <a:avLst/>
              </a:prstGeom>
              <a:blipFill rotWithShape="1">
                <a:blip r:embed="rId11"/>
                <a:stretch>
                  <a:fillRect/>
                </a:stretch>
              </a:blipFill>
            </p:spPr>
            <p:txBody>
              <a:bodyPr/>
              <a:lstStyle/>
              <a:p>
                <a:r>
                  <a:rPr lang="zh-CN" altLang="en-US">
                    <a:noFill/>
                  </a:rPr>
                  <a:t> </a:t>
                </a:r>
              </a:p>
            </p:txBody>
          </p:sp>
        </mc:Fallback>
      </mc:AlternateContent>
      <p:cxnSp>
        <p:nvCxnSpPr>
          <p:cNvPr id="97" name="直接箭头连接符 96"/>
          <p:cNvCxnSpPr>
            <a:stCxn id="2057" idx="3"/>
            <a:endCxn id="76" idx="1"/>
          </p:cNvCxnSpPr>
          <p:nvPr/>
        </p:nvCxnSpPr>
        <p:spPr>
          <a:xfrm>
            <a:off x="4412995" y="2410024"/>
            <a:ext cx="1106394" cy="1603337"/>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69" idx="3"/>
            <a:endCxn id="76" idx="1"/>
          </p:cNvCxnSpPr>
          <p:nvPr/>
        </p:nvCxnSpPr>
        <p:spPr>
          <a:xfrm>
            <a:off x="4351024" y="3194419"/>
            <a:ext cx="1168365" cy="818942"/>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2059" idx="3"/>
            <a:endCxn id="76" idx="1"/>
          </p:cNvCxnSpPr>
          <p:nvPr/>
        </p:nvCxnSpPr>
        <p:spPr>
          <a:xfrm>
            <a:off x="4273217" y="3994200"/>
            <a:ext cx="1246172" cy="19161"/>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2061" idx="3"/>
            <a:endCxn id="76" idx="1"/>
          </p:cNvCxnSpPr>
          <p:nvPr/>
        </p:nvCxnSpPr>
        <p:spPr>
          <a:xfrm flipV="1">
            <a:off x="4565395" y="4013361"/>
            <a:ext cx="953994" cy="921705"/>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2060" idx="3"/>
            <a:endCxn id="76" idx="1"/>
          </p:cNvCxnSpPr>
          <p:nvPr/>
        </p:nvCxnSpPr>
        <p:spPr>
          <a:xfrm flipV="1">
            <a:off x="4282742" y="4013361"/>
            <a:ext cx="1236647" cy="1862572"/>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flipV="1">
            <a:off x="6930421" y="4031849"/>
            <a:ext cx="593907" cy="2"/>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34" name="椭圆形标注 1033"/>
          <p:cNvSpPr/>
          <p:nvPr/>
        </p:nvSpPr>
        <p:spPr>
          <a:xfrm>
            <a:off x="6659720" y="2361085"/>
            <a:ext cx="1800712" cy="825555"/>
          </a:xfrm>
          <a:prstGeom prst="wedgeEllipseCallout">
            <a:avLst>
              <a:gd name="adj1" fmla="val -64870"/>
              <a:gd name="adj2" fmla="val 93308"/>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如何细分类，离散化？</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nvGrpSpPr>
          <p:cNvPr id="47" name="组合 15"/>
          <p:cNvGrpSpPr>
            <a:grpSpLocks/>
          </p:cNvGrpSpPr>
          <p:nvPr/>
        </p:nvGrpSpPr>
        <p:grpSpPr bwMode="auto">
          <a:xfrm>
            <a:off x="-24411" y="6354245"/>
            <a:ext cx="9187468" cy="503767"/>
            <a:chOff x="0" y="4681728"/>
            <a:chExt cx="9163025" cy="377952"/>
          </a:xfrm>
        </p:grpSpPr>
        <p:sp>
          <p:nvSpPr>
            <p:cNvPr id="48" name="矩形 47"/>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49" name="矩形 48"/>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19</a:t>
              </a:r>
              <a:endParaRPr lang="zh-CN" altLang="en-US" sz="1400" dirty="0"/>
            </a:p>
          </p:txBody>
        </p:sp>
      </p:grpSp>
      <p:sp>
        <p:nvSpPr>
          <p:cNvPr id="50"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TextBox 50"/>
          <p:cNvSpPr txBox="1"/>
          <p:nvPr/>
        </p:nvSpPr>
        <p:spPr>
          <a:xfrm flipH="1">
            <a:off x="703268" y="625479"/>
            <a:ext cx="4732827"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 1. </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矩阵表示的分层相似度计算方案</a:t>
            </a:r>
          </a:p>
        </p:txBody>
      </p:sp>
    </p:spTree>
    <p:extLst>
      <p:ext uri="{BB962C8B-B14F-4D97-AF65-F5344CB8AC3E}">
        <p14:creationId xmlns:p14="http://schemas.microsoft.com/office/powerpoint/2010/main" val="300902699"/>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64" name="TextBox 63"/>
          <p:cNvSpPr txBox="1"/>
          <p:nvPr/>
        </p:nvSpPr>
        <p:spPr>
          <a:xfrm>
            <a:off x="795162" y="1167800"/>
            <a:ext cx="3405099" cy="369332"/>
          </a:xfrm>
          <a:prstGeom prst="rect">
            <a:avLst/>
          </a:prstGeom>
          <a:solidFill>
            <a:schemeClr val="accent2"/>
          </a:solid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原始数据映射到</a:t>
            </a:r>
            <a:r>
              <a:rPr lang="en-US" altLang="zh-CN" dirty="0" smtClean="0">
                <a:solidFill>
                  <a:schemeClr val="bg1"/>
                </a:solidFill>
                <a:latin typeface="微软雅黑" panose="020B0503020204020204" pitchFamily="34" charset="-122"/>
                <a:ea typeface="微软雅黑" panose="020B0503020204020204" pitchFamily="34" charset="-122"/>
              </a:rPr>
              <a:t>Feature Vector</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4"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 name="矩形 1"/>
          <p:cNvSpPr/>
          <p:nvPr/>
        </p:nvSpPr>
        <p:spPr>
          <a:xfrm>
            <a:off x="646003" y="2152650"/>
            <a:ext cx="7982591" cy="1708160"/>
          </a:xfrm>
          <a:prstGeom prst="rect">
            <a:avLst/>
          </a:prstGeom>
        </p:spPr>
        <p:txBody>
          <a:bodyPr wrap="square">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以化验数据中提取出的原始特征项“红细胞”为例：</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400" dirty="0" smtClean="0">
                <a:latin typeface="微软雅黑" panose="020B0503020204020204" pitchFamily="34" charset="-122"/>
                <a:ea typeface="微软雅黑" panose="020B0503020204020204" pitchFamily="34" charset="-122"/>
              </a:rPr>
              <a:t>红细胞是</a:t>
            </a:r>
            <a:r>
              <a:rPr lang="zh-CN" altLang="en-US" sz="1400" dirty="0" smtClean="0">
                <a:latin typeface="微软雅黑" panose="020B0503020204020204" pitchFamily="34" charset="-122"/>
                <a:ea typeface="微软雅黑" panose="020B0503020204020204" pitchFamily="34" charset="-122"/>
              </a:rPr>
              <a:t>化验中的一个化验项目，但是该化验项目在不同的化验样本中度量方法不同；</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400" dirty="0" smtClean="0">
                <a:latin typeface="微软雅黑" panose="020B0503020204020204" pitchFamily="34" charset="-122"/>
                <a:ea typeface="微软雅黑" panose="020B0503020204020204" pitchFamily="34" charset="-122"/>
              </a:rPr>
              <a:t>如在粪便和前列腺液中，只需检查红细胞是否出现，即阴性或阳性；</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400" dirty="0" smtClean="0">
                <a:latin typeface="微软雅黑" panose="020B0503020204020204" pitchFamily="34" charset="-122"/>
                <a:ea typeface="微软雅黑" panose="020B0503020204020204" pitchFamily="34" charset="-122"/>
              </a:rPr>
              <a:t>在尿，全血或血清中，则需检验其具体浓度，</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因此</a:t>
            </a:r>
            <a:r>
              <a:rPr lang="zh-CN" altLang="en-US" sz="1400" dirty="0">
                <a:latin typeface="微软雅黑" panose="020B0503020204020204" pitchFamily="34" charset="-122"/>
                <a:ea typeface="微软雅黑" panose="020B0503020204020204" pitchFamily="34" charset="-122"/>
              </a:rPr>
              <a:t>原始特征项</a:t>
            </a:r>
            <a:r>
              <a:rPr lang="zh-CN" altLang="en-US" sz="1400" dirty="0" smtClean="0">
                <a:latin typeface="微软雅黑" panose="020B0503020204020204" pitchFamily="34" charset="-122"/>
                <a:ea typeface="微软雅黑" panose="020B0503020204020204" pitchFamily="34" charset="-122"/>
              </a:rPr>
              <a:t>“红细胞”应与不同的检查样本结合起来作为特征。</a:t>
            </a:r>
            <a:endParaRPr lang="zh-CN" altLang="en-US" sz="1400" dirty="0">
              <a:latin typeface="微软雅黑" panose="020B0503020204020204" pitchFamily="34" charset="-122"/>
              <a:ea typeface="微软雅黑" panose="020B0503020204020204" pitchFamily="34" charset="-122"/>
            </a:endParaRPr>
          </a:p>
        </p:txBody>
      </p:sp>
      <p:sp>
        <p:nvSpPr>
          <p:cNvPr id="3" name="矩形 2"/>
          <p:cNvSpPr/>
          <p:nvPr/>
        </p:nvSpPr>
        <p:spPr>
          <a:xfrm>
            <a:off x="4499764" y="1167800"/>
            <a:ext cx="1800493"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细分类与离散化</a:t>
            </a:r>
            <a:endParaRPr lang="zh-CN" altLang="en-US"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223" y="4149080"/>
            <a:ext cx="4752975" cy="1276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矩形 4"/>
          <p:cNvSpPr/>
          <p:nvPr/>
        </p:nvSpPr>
        <p:spPr>
          <a:xfrm>
            <a:off x="674424" y="1700808"/>
            <a:ext cx="156966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细分</a:t>
            </a:r>
            <a:r>
              <a:rPr lang="zh-CN" altLang="en-US" dirty="0" smtClean="0">
                <a:latin typeface="微软雅黑" panose="020B0503020204020204" pitchFamily="34" charset="-122"/>
                <a:ea typeface="微软雅黑" panose="020B0503020204020204" pitchFamily="34" charset="-122"/>
              </a:rPr>
              <a:t>类的动机</a:t>
            </a:r>
            <a:endParaRPr lang="zh-CN" altLang="en-US" dirty="0"/>
          </a:p>
        </p:txBody>
      </p:sp>
      <p:grpSp>
        <p:nvGrpSpPr>
          <p:cNvPr id="22" name="组合 15"/>
          <p:cNvGrpSpPr>
            <a:grpSpLocks/>
          </p:cNvGrpSpPr>
          <p:nvPr/>
        </p:nvGrpSpPr>
        <p:grpSpPr bwMode="auto">
          <a:xfrm>
            <a:off x="-24411" y="6354245"/>
            <a:ext cx="9187468" cy="503767"/>
            <a:chOff x="0" y="4681728"/>
            <a:chExt cx="9163025" cy="377952"/>
          </a:xfrm>
        </p:grpSpPr>
        <p:sp>
          <p:nvSpPr>
            <p:cNvPr id="23" name="矩形 22"/>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4" name="矩形 23"/>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20</a:t>
              </a:r>
              <a:endParaRPr lang="zh-CN" altLang="en-US" sz="1400" dirty="0"/>
            </a:p>
          </p:txBody>
        </p:sp>
      </p:grpSp>
      <p:sp>
        <p:nvSpPr>
          <p:cNvPr id="25"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6" name="TextBox 25"/>
          <p:cNvSpPr txBox="1"/>
          <p:nvPr/>
        </p:nvSpPr>
        <p:spPr>
          <a:xfrm flipH="1">
            <a:off x="703268" y="625479"/>
            <a:ext cx="4732827"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 1. </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矩阵表示的分层相似度计算方案</a:t>
            </a:r>
          </a:p>
        </p:txBody>
      </p:sp>
    </p:spTree>
    <p:extLst>
      <p:ext uri="{BB962C8B-B14F-4D97-AF65-F5344CB8AC3E}">
        <p14:creationId xmlns:p14="http://schemas.microsoft.com/office/powerpoint/2010/main" val="356476226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64" name="TextBox 63"/>
          <p:cNvSpPr txBox="1"/>
          <p:nvPr/>
        </p:nvSpPr>
        <p:spPr>
          <a:xfrm>
            <a:off x="676106" y="1167800"/>
            <a:ext cx="3405099" cy="369332"/>
          </a:xfrm>
          <a:prstGeom prst="rect">
            <a:avLst/>
          </a:prstGeom>
          <a:solidFill>
            <a:schemeClr val="accent2"/>
          </a:solid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原始数据映射到</a:t>
            </a:r>
            <a:r>
              <a:rPr lang="en-US" altLang="zh-CN" dirty="0" smtClean="0">
                <a:solidFill>
                  <a:schemeClr val="bg1"/>
                </a:solidFill>
                <a:latin typeface="微软雅黑" panose="020B0503020204020204" pitchFamily="34" charset="-122"/>
                <a:ea typeface="微软雅黑" panose="020B0503020204020204" pitchFamily="34" charset="-122"/>
              </a:rPr>
              <a:t>Feature Vector</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4"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3" name="矩形 2"/>
          <p:cNvSpPr/>
          <p:nvPr/>
        </p:nvSpPr>
        <p:spPr>
          <a:xfrm>
            <a:off x="4355683" y="1167800"/>
            <a:ext cx="1800493"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细分类与</a:t>
            </a:r>
            <a:r>
              <a:rPr lang="zh-CN" altLang="en-US" dirty="0">
                <a:latin typeface="微软雅黑" panose="020B0503020204020204" pitchFamily="34" charset="-122"/>
                <a:ea typeface="微软雅黑" panose="020B0503020204020204" pitchFamily="34" charset="-122"/>
              </a:rPr>
              <a:t>离散化</a:t>
            </a:r>
          </a:p>
        </p:txBody>
      </p:sp>
      <p:sp>
        <p:nvSpPr>
          <p:cNvPr id="44" name="矩形 43"/>
          <p:cNvSpPr/>
          <p:nvPr/>
        </p:nvSpPr>
        <p:spPr>
          <a:xfrm>
            <a:off x="645564" y="2132856"/>
            <a:ext cx="8115250" cy="738664"/>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sz="1400" dirty="0" smtClean="0">
                <a:latin typeface="微软雅黑" panose="020B0503020204020204" pitchFamily="34" charset="-122"/>
                <a:ea typeface="微软雅黑" panose="020B0503020204020204" pitchFamily="34" charset="-122"/>
              </a:rPr>
              <a:t>如前文中数据所示：病人的多次住院记录形成该病人在时间纵向上的观察序列；</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400" dirty="0" smtClean="0">
                <a:latin typeface="微软雅黑" panose="020B0503020204020204" pitchFamily="34" charset="-122"/>
                <a:ea typeface="微软雅黑" panose="020B0503020204020204" pitchFamily="34" charset="-122"/>
              </a:rPr>
              <a:t>同理，在病人的一次住院记录中，一个检查项的多次检测，形成该检查项在时间纵向上的观察序列</a:t>
            </a:r>
            <a:endParaRPr lang="en-US" altLang="zh-CN" sz="14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667530" y="1691516"/>
            <a:ext cx="1569660"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离散化的动机</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100980" y="2990693"/>
            <a:ext cx="3057247"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rPr>
              <a:t>对该项采用统计性的分析来计算其值</a:t>
            </a:r>
          </a:p>
        </p:txBody>
      </p:sp>
      <p:sp>
        <p:nvSpPr>
          <p:cNvPr id="11" name="矩形 10"/>
          <p:cNvSpPr/>
          <p:nvPr/>
        </p:nvSpPr>
        <p:spPr>
          <a:xfrm>
            <a:off x="1130140" y="3304691"/>
            <a:ext cx="2497029" cy="738664"/>
          </a:xfrm>
          <a:prstGeom prst="rect">
            <a:avLst/>
          </a:prstGeom>
        </p:spPr>
        <p:txBody>
          <a:bodyPr wrap="square">
            <a:spAutoFit/>
          </a:bodyPr>
          <a:lstStyle/>
          <a:p>
            <a:pPr marL="285750" lvl="0" indent="-285750">
              <a:lnSpc>
                <a:spcPct val="150000"/>
              </a:lnSpc>
              <a:buFont typeface="Wingdings" panose="05000000000000000000" pitchFamily="2" charset="2"/>
              <a:buChar char="p"/>
            </a:pPr>
            <a:r>
              <a:rPr lang="zh-CN" altLang="en-US" sz="1400" dirty="0" smtClean="0">
                <a:solidFill>
                  <a:prstClr val="black"/>
                </a:solidFill>
                <a:latin typeface="微软雅黑" panose="020B0503020204020204" pitchFamily="34" charset="-122"/>
                <a:ea typeface="微软雅黑" panose="020B0503020204020204" pitchFamily="34" charset="-122"/>
              </a:rPr>
              <a:t>样本少，统计不准确；</a:t>
            </a:r>
            <a:endParaRPr lang="en-US" altLang="zh-CN" sz="1400" dirty="0" smtClean="0">
              <a:solidFill>
                <a:prstClr val="black"/>
              </a:solidFill>
              <a:latin typeface="微软雅黑" panose="020B0503020204020204" pitchFamily="34" charset="-122"/>
              <a:ea typeface="微软雅黑" panose="020B0503020204020204" pitchFamily="34" charset="-122"/>
            </a:endParaRPr>
          </a:p>
          <a:p>
            <a:pPr marL="285750" lvl="0" indent="-285750">
              <a:lnSpc>
                <a:spcPct val="150000"/>
              </a:lnSpc>
              <a:buFont typeface="Wingdings" panose="05000000000000000000" pitchFamily="2" charset="2"/>
              <a:buChar char="p"/>
            </a:pPr>
            <a:r>
              <a:rPr lang="zh-CN" altLang="en-US" sz="1400" dirty="0" smtClean="0">
                <a:solidFill>
                  <a:prstClr val="black"/>
                </a:solidFill>
                <a:latin typeface="微软雅黑" panose="020B0503020204020204" pitchFamily="34" charset="-122"/>
                <a:ea typeface="微软雅黑" panose="020B0503020204020204" pitchFamily="34" charset="-122"/>
              </a:rPr>
              <a:t>丢失一些关键值</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13" name="乘号 12"/>
          <p:cNvSpPr/>
          <p:nvPr/>
        </p:nvSpPr>
        <p:spPr>
          <a:xfrm>
            <a:off x="653875" y="2871520"/>
            <a:ext cx="439510" cy="504056"/>
          </a:xfrm>
          <a:prstGeom prst="mathMultiply">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L 形 24"/>
          <p:cNvSpPr/>
          <p:nvPr/>
        </p:nvSpPr>
        <p:spPr>
          <a:xfrm rot="1616722" flipH="1">
            <a:off x="771253" y="4145739"/>
            <a:ext cx="175670" cy="342151"/>
          </a:xfrm>
          <a:prstGeom prst="corne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130140" y="4151824"/>
            <a:ext cx="3236784"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rPr>
              <a:t>对部分有正常参考范围的值进行离散化</a:t>
            </a:r>
          </a:p>
        </p:txBody>
      </p:sp>
      <p:pic>
        <p:nvPicPr>
          <p:cNvPr id="5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6488"/>
          <a:stretch/>
        </p:blipFill>
        <p:spPr bwMode="auto">
          <a:xfrm>
            <a:off x="5364088" y="3599933"/>
            <a:ext cx="3018694" cy="1276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6" name="矩形 55"/>
          <p:cNvSpPr/>
          <p:nvPr/>
        </p:nvSpPr>
        <p:spPr>
          <a:xfrm>
            <a:off x="6012160" y="3429000"/>
            <a:ext cx="1728192" cy="160683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30140" y="4509120"/>
            <a:ext cx="3726414" cy="1061829"/>
          </a:xfrm>
          <a:prstGeom prst="rect">
            <a:avLst/>
          </a:prstGeom>
        </p:spPr>
        <p:txBody>
          <a:bodyPr wrap="square">
            <a:spAutoFit/>
          </a:bodyPr>
          <a:lstStyle/>
          <a:p>
            <a:pPr marL="285750" lvl="0" indent="-285750">
              <a:lnSpc>
                <a:spcPct val="150000"/>
              </a:lnSpc>
              <a:buFont typeface="Wingdings" panose="05000000000000000000" pitchFamily="2" charset="2"/>
              <a:buChar char="p"/>
            </a:pPr>
            <a:r>
              <a:rPr lang="en-US" altLang="zh-CN" sz="1400" dirty="0" smtClean="0">
                <a:solidFill>
                  <a:prstClr val="black"/>
                </a:solidFill>
                <a:latin typeface="微软雅黑" panose="020B0503020204020204" pitchFamily="34" charset="-122"/>
                <a:ea typeface="微软雅黑" panose="020B0503020204020204" pitchFamily="34" charset="-122"/>
              </a:rPr>
              <a:t>Pros: </a:t>
            </a:r>
            <a:r>
              <a:rPr lang="zh-CN" altLang="en-US" sz="1400" dirty="0" smtClean="0">
                <a:solidFill>
                  <a:prstClr val="black"/>
                </a:solidFill>
                <a:latin typeface="微软雅黑" panose="020B0503020204020204" pitchFamily="34" charset="-122"/>
                <a:ea typeface="微软雅黑" panose="020B0503020204020204" pitchFamily="34" charset="-122"/>
              </a:rPr>
              <a:t>离散化可以更细粒度地保留信息</a:t>
            </a:r>
            <a:endParaRPr lang="en-US" altLang="zh-CN" sz="1400" dirty="0" smtClean="0">
              <a:solidFill>
                <a:prstClr val="black"/>
              </a:solidFill>
              <a:latin typeface="微软雅黑" panose="020B0503020204020204" pitchFamily="34" charset="-122"/>
              <a:ea typeface="微软雅黑" panose="020B0503020204020204" pitchFamily="34" charset="-122"/>
            </a:endParaRPr>
          </a:p>
          <a:p>
            <a:pPr marL="285750" lvl="0" indent="-285750">
              <a:lnSpc>
                <a:spcPct val="150000"/>
              </a:lnSpc>
              <a:buFont typeface="Wingdings" panose="05000000000000000000" pitchFamily="2" charset="2"/>
              <a:buChar char="p"/>
            </a:pPr>
            <a:r>
              <a:rPr lang="en-US" altLang="zh-CN" sz="1400" dirty="0" smtClean="0">
                <a:solidFill>
                  <a:prstClr val="black"/>
                </a:solidFill>
                <a:latin typeface="微软雅黑" panose="020B0503020204020204" pitchFamily="34" charset="-122"/>
                <a:ea typeface="微软雅黑" panose="020B0503020204020204" pitchFamily="34" charset="-122"/>
              </a:rPr>
              <a:t>Cons: </a:t>
            </a:r>
            <a:r>
              <a:rPr lang="zh-CN" altLang="en-US" sz="1400" dirty="0" smtClean="0">
                <a:solidFill>
                  <a:prstClr val="black"/>
                </a:solidFill>
                <a:latin typeface="微软雅黑" panose="020B0503020204020204" pitchFamily="34" charset="-122"/>
                <a:ea typeface="微软雅黑" panose="020B0503020204020204" pitchFamily="34" charset="-122"/>
              </a:rPr>
              <a:t>离散化带来了特征空间的膨胀，这一劣处可后续通过特征选取来优化</a:t>
            </a:r>
            <a:endParaRPr lang="en-US" altLang="zh-CN" sz="1400" dirty="0">
              <a:solidFill>
                <a:prstClr val="black"/>
              </a:solidFill>
              <a:latin typeface="微软雅黑" panose="020B0503020204020204" pitchFamily="34" charset="-122"/>
              <a:ea typeface="微软雅黑" panose="020B0503020204020204" pitchFamily="34" charset="-122"/>
            </a:endParaRPr>
          </a:p>
        </p:txBody>
      </p:sp>
      <p:grpSp>
        <p:nvGrpSpPr>
          <p:cNvPr id="28" name="组合 15"/>
          <p:cNvGrpSpPr>
            <a:grpSpLocks/>
          </p:cNvGrpSpPr>
          <p:nvPr/>
        </p:nvGrpSpPr>
        <p:grpSpPr bwMode="auto">
          <a:xfrm>
            <a:off x="-24411" y="6354245"/>
            <a:ext cx="9187468" cy="503767"/>
            <a:chOff x="0" y="4681728"/>
            <a:chExt cx="9163025" cy="377952"/>
          </a:xfrm>
        </p:grpSpPr>
        <p:sp>
          <p:nvSpPr>
            <p:cNvPr id="29" name="矩形 28"/>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0" name="矩形 29"/>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21</a:t>
              </a:r>
              <a:endParaRPr lang="zh-CN" altLang="en-US" sz="1400" dirty="0"/>
            </a:p>
          </p:txBody>
        </p:sp>
      </p:grpSp>
      <p:sp>
        <p:nvSpPr>
          <p:cNvPr id="31"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TextBox 31"/>
          <p:cNvSpPr txBox="1"/>
          <p:nvPr/>
        </p:nvSpPr>
        <p:spPr>
          <a:xfrm flipH="1">
            <a:off x="703268" y="625479"/>
            <a:ext cx="4732827"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 1. </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矩阵表示的分层相似度计算方案</a:t>
            </a:r>
          </a:p>
        </p:txBody>
      </p:sp>
    </p:spTree>
    <p:extLst>
      <p:ext uri="{BB962C8B-B14F-4D97-AF65-F5344CB8AC3E}">
        <p14:creationId xmlns:p14="http://schemas.microsoft.com/office/powerpoint/2010/main" val="208640067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64" name="TextBox 63"/>
          <p:cNvSpPr txBox="1"/>
          <p:nvPr/>
        </p:nvSpPr>
        <p:spPr>
          <a:xfrm>
            <a:off x="460375" y="1167800"/>
            <a:ext cx="3405099" cy="369332"/>
          </a:xfrm>
          <a:prstGeom prst="rect">
            <a:avLst/>
          </a:prstGeom>
          <a:solidFill>
            <a:schemeClr val="accent2"/>
          </a:solid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原始数据映射到</a:t>
            </a:r>
            <a:r>
              <a:rPr lang="en-US" altLang="zh-CN" dirty="0" smtClean="0">
                <a:solidFill>
                  <a:schemeClr val="bg1"/>
                </a:solidFill>
                <a:latin typeface="微软雅黑" panose="020B0503020204020204" pitchFamily="34" charset="-122"/>
                <a:ea typeface="微软雅黑" panose="020B0503020204020204" pitchFamily="34" charset="-122"/>
              </a:rPr>
              <a:t>Feature Vector</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4"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3" name="矩形 2"/>
          <p:cNvSpPr/>
          <p:nvPr/>
        </p:nvSpPr>
        <p:spPr>
          <a:xfrm>
            <a:off x="4139952" y="1167800"/>
            <a:ext cx="1800493"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细分类与</a:t>
            </a:r>
            <a:r>
              <a:rPr lang="zh-CN" altLang="en-US" dirty="0">
                <a:latin typeface="微软雅黑" panose="020B0503020204020204" pitchFamily="34" charset="-122"/>
                <a:ea typeface="微软雅黑" panose="020B0503020204020204" pitchFamily="34" charset="-122"/>
              </a:rPr>
              <a:t>离散化</a:t>
            </a:r>
          </a:p>
        </p:txBody>
      </p:sp>
      <p:sp>
        <p:nvSpPr>
          <p:cNvPr id="4" name="矩形 3"/>
          <p:cNvSpPr/>
          <p:nvPr/>
        </p:nvSpPr>
        <p:spPr>
          <a:xfrm>
            <a:off x="3487460" y="3951999"/>
            <a:ext cx="936104" cy="3600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红细胞</a:t>
            </a:r>
            <a:endParaRPr lang="zh-CN" altLang="en-US" sz="1400" dirty="0">
              <a:latin typeface="微软雅黑" panose="020B0503020204020204" pitchFamily="34" charset="-122"/>
              <a:ea typeface="微软雅黑" panose="020B0503020204020204" pitchFamily="34" charset="-122"/>
            </a:endParaRPr>
          </a:p>
        </p:txBody>
      </p:sp>
      <p:sp>
        <p:nvSpPr>
          <p:cNvPr id="53" name="矩形 52"/>
          <p:cNvSpPr/>
          <p:nvPr/>
        </p:nvSpPr>
        <p:spPr>
          <a:xfrm>
            <a:off x="4990546" y="3388597"/>
            <a:ext cx="1193390" cy="2880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红细胞</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尿</a:t>
            </a:r>
            <a:endParaRPr lang="zh-CN" altLang="en-US" sz="1400" dirty="0">
              <a:latin typeface="微软雅黑" panose="020B0503020204020204" pitchFamily="34" charset="-122"/>
              <a:ea typeface="微软雅黑" panose="020B0503020204020204" pitchFamily="34" charset="-122"/>
            </a:endParaRPr>
          </a:p>
        </p:txBody>
      </p:sp>
      <p:sp>
        <p:nvSpPr>
          <p:cNvPr id="62" name="矩形 61"/>
          <p:cNvSpPr/>
          <p:nvPr/>
        </p:nvSpPr>
        <p:spPr>
          <a:xfrm>
            <a:off x="4995728" y="2382842"/>
            <a:ext cx="1188208" cy="2880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红细胞</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粪便</a:t>
            </a:r>
            <a:endParaRPr lang="zh-CN" altLang="en-US" sz="1400" dirty="0">
              <a:latin typeface="微软雅黑" panose="020B0503020204020204" pitchFamily="34" charset="-122"/>
              <a:ea typeface="微软雅黑" panose="020B0503020204020204" pitchFamily="34" charset="-122"/>
            </a:endParaRPr>
          </a:p>
        </p:txBody>
      </p:sp>
      <p:sp>
        <p:nvSpPr>
          <p:cNvPr id="63" name="矩形 62"/>
          <p:cNvSpPr/>
          <p:nvPr/>
        </p:nvSpPr>
        <p:spPr>
          <a:xfrm>
            <a:off x="5002301" y="3988003"/>
            <a:ext cx="1188209" cy="2880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红细胞</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全血</a:t>
            </a:r>
            <a:endParaRPr lang="zh-CN" altLang="en-US" sz="1400" dirty="0">
              <a:latin typeface="微软雅黑" panose="020B0503020204020204" pitchFamily="34" charset="-122"/>
              <a:ea typeface="微软雅黑" panose="020B0503020204020204" pitchFamily="34" charset="-122"/>
            </a:endParaRPr>
          </a:p>
        </p:txBody>
      </p:sp>
      <p:sp>
        <p:nvSpPr>
          <p:cNvPr id="65" name="矩形 64"/>
          <p:cNvSpPr/>
          <p:nvPr/>
        </p:nvSpPr>
        <p:spPr>
          <a:xfrm>
            <a:off x="5002301" y="4468717"/>
            <a:ext cx="1193389" cy="2880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红细胞</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血清</a:t>
            </a:r>
            <a:endParaRPr lang="zh-CN" altLang="en-US" sz="1400" dirty="0">
              <a:latin typeface="微软雅黑" panose="020B0503020204020204" pitchFamily="34" charset="-122"/>
              <a:ea typeface="微软雅黑" panose="020B0503020204020204" pitchFamily="34" charset="-122"/>
            </a:endParaRPr>
          </a:p>
        </p:txBody>
      </p:sp>
      <p:sp>
        <p:nvSpPr>
          <p:cNvPr id="66" name="矩形 65"/>
          <p:cNvSpPr/>
          <p:nvPr/>
        </p:nvSpPr>
        <p:spPr>
          <a:xfrm>
            <a:off x="5002301" y="5019629"/>
            <a:ext cx="1634566" cy="2880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红细胞</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前列腺液</a:t>
            </a:r>
            <a:endParaRPr lang="zh-CN" altLang="en-US" sz="1400" dirty="0">
              <a:latin typeface="微软雅黑" panose="020B0503020204020204" pitchFamily="34" charset="-122"/>
              <a:ea typeface="微软雅黑" panose="020B0503020204020204" pitchFamily="34" charset="-122"/>
            </a:endParaRPr>
          </a:p>
        </p:txBody>
      </p:sp>
      <p:sp>
        <p:nvSpPr>
          <p:cNvPr id="67" name="矩形 66"/>
          <p:cNvSpPr/>
          <p:nvPr/>
        </p:nvSpPr>
        <p:spPr>
          <a:xfrm>
            <a:off x="6948328" y="2045763"/>
            <a:ext cx="1584112" cy="2880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红细胞</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粪便</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阴</a:t>
            </a:r>
            <a:endParaRPr lang="zh-CN" altLang="en-US" sz="1400" dirty="0">
              <a:latin typeface="微软雅黑" panose="020B0503020204020204" pitchFamily="34" charset="-122"/>
              <a:ea typeface="微软雅黑" panose="020B0503020204020204" pitchFamily="34" charset="-122"/>
            </a:endParaRPr>
          </a:p>
        </p:txBody>
      </p:sp>
      <p:sp>
        <p:nvSpPr>
          <p:cNvPr id="68" name="矩形 67"/>
          <p:cNvSpPr/>
          <p:nvPr/>
        </p:nvSpPr>
        <p:spPr>
          <a:xfrm>
            <a:off x="6948329" y="2526858"/>
            <a:ext cx="1584111" cy="2880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红细胞</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粪便</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阳</a:t>
            </a:r>
            <a:endParaRPr lang="zh-CN" altLang="en-US" sz="1400" dirty="0">
              <a:latin typeface="微软雅黑" panose="020B0503020204020204" pitchFamily="34" charset="-122"/>
              <a:ea typeface="微软雅黑" panose="020B0503020204020204" pitchFamily="34" charset="-122"/>
            </a:endParaRPr>
          </a:p>
        </p:txBody>
      </p:sp>
      <p:sp>
        <p:nvSpPr>
          <p:cNvPr id="70" name="矩形 69"/>
          <p:cNvSpPr/>
          <p:nvPr/>
        </p:nvSpPr>
        <p:spPr>
          <a:xfrm>
            <a:off x="6948328" y="2952733"/>
            <a:ext cx="1584111" cy="2880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红细胞</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尿</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高</a:t>
            </a:r>
            <a:endParaRPr lang="zh-CN" altLang="en-US" sz="1400" dirty="0">
              <a:latin typeface="微软雅黑" panose="020B0503020204020204" pitchFamily="34" charset="-122"/>
              <a:ea typeface="微软雅黑" panose="020B0503020204020204" pitchFamily="34" charset="-122"/>
            </a:endParaRPr>
          </a:p>
        </p:txBody>
      </p:sp>
      <p:sp>
        <p:nvSpPr>
          <p:cNvPr id="72" name="矩形 71"/>
          <p:cNvSpPr/>
          <p:nvPr/>
        </p:nvSpPr>
        <p:spPr>
          <a:xfrm>
            <a:off x="6940517" y="3388597"/>
            <a:ext cx="1584111" cy="2880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红细胞</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尿</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中</a:t>
            </a:r>
            <a:endParaRPr lang="zh-CN" altLang="en-US" sz="1400" dirty="0">
              <a:latin typeface="微软雅黑" panose="020B0503020204020204" pitchFamily="34" charset="-122"/>
              <a:ea typeface="微软雅黑" panose="020B0503020204020204" pitchFamily="34" charset="-122"/>
            </a:endParaRPr>
          </a:p>
        </p:txBody>
      </p:sp>
      <p:sp>
        <p:nvSpPr>
          <p:cNvPr id="73" name="矩形 72"/>
          <p:cNvSpPr/>
          <p:nvPr/>
        </p:nvSpPr>
        <p:spPr>
          <a:xfrm>
            <a:off x="6948329" y="3883546"/>
            <a:ext cx="1584111" cy="2880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红细胞</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尿</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低</a:t>
            </a:r>
            <a:endParaRPr lang="zh-CN" altLang="en-US" sz="1400" dirty="0">
              <a:latin typeface="微软雅黑" panose="020B0503020204020204" pitchFamily="34" charset="-122"/>
              <a:ea typeface="微软雅黑" panose="020B0503020204020204" pitchFamily="34" charset="-122"/>
            </a:endParaRPr>
          </a:p>
        </p:txBody>
      </p:sp>
      <p:cxnSp>
        <p:nvCxnSpPr>
          <p:cNvPr id="6" name="直接箭头连接符 5"/>
          <p:cNvCxnSpPr>
            <a:stCxn id="4" idx="3"/>
            <a:endCxn id="62" idx="1"/>
          </p:cNvCxnSpPr>
          <p:nvPr/>
        </p:nvCxnSpPr>
        <p:spPr>
          <a:xfrm flipV="1">
            <a:off x="4423564" y="2526858"/>
            <a:ext cx="572164" cy="1605161"/>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 idx="3"/>
            <a:endCxn id="53" idx="1"/>
          </p:cNvCxnSpPr>
          <p:nvPr/>
        </p:nvCxnSpPr>
        <p:spPr>
          <a:xfrm flipV="1">
            <a:off x="4423564" y="3532613"/>
            <a:ext cx="566982" cy="599406"/>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3"/>
            <a:endCxn id="63" idx="1"/>
          </p:cNvCxnSpPr>
          <p:nvPr/>
        </p:nvCxnSpPr>
        <p:spPr>
          <a:xfrm>
            <a:off x="4423564" y="4132019"/>
            <a:ext cx="578737"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3"/>
            <a:endCxn id="65" idx="1"/>
          </p:cNvCxnSpPr>
          <p:nvPr/>
        </p:nvCxnSpPr>
        <p:spPr>
          <a:xfrm>
            <a:off x="4423564" y="4132019"/>
            <a:ext cx="578737" cy="480714"/>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4" idx="3"/>
            <a:endCxn id="66" idx="1"/>
          </p:cNvCxnSpPr>
          <p:nvPr/>
        </p:nvCxnSpPr>
        <p:spPr>
          <a:xfrm>
            <a:off x="4423564" y="4132019"/>
            <a:ext cx="578737" cy="1031626"/>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62" idx="3"/>
            <a:endCxn id="67" idx="1"/>
          </p:cNvCxnSpPr>
          <p:nvPr/>
        </p:nvCxnSpPr>
        <p:spPr>
          <a:xfrm flipV="1">
            <a:off x="6183936" y="2189779"/>
            <a:ext cx="764392" cy="337079"/>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2" idx="3"/>
            <a:endCxn id="68" idx="1"/>
          </p:cNvCxnSpPr>
          <p:nvPr/>
        </p:nvCxnSpPr>
        <p:spPr>
          <a:xfrm>
            <a:off x="6183936" y="2526858"/>
            <a:ext cx="764393" cy="144016"/>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3" idx="3"/>
            <a:endCxn id="70" idx="1"/>
          </p:cNvCxnSpPr>
          <p:nvPr/>
        </p:nvCxnSpPr>
        <p:spPr>
          <a:xfrm flipV="1">
            <a:off x="6183936" y="3096749"/>
            <a:ext cx="764392" cy="435864"/>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3" idx="3"/>
            <a:endCxn id="72" idx="1"/>
          </p:cNvCxnSpPr>
          <p:nvPr/>
        </p:nvCxnSpPr>
        <p:spPr>
          <a:xfrm>
            <a:off x="6183936" y="3532613"/>
            <a:ext cx="756581"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73" idx="1"/>
          </p:cNvCxnSpPr>
          <p:nvPr/>
        </p:nvCxnSpPr>
        <p:spPr>
          <a:xfrm>
            <a:off x="6195690" y="3532613"/>
            <a:ext cx="752639" cy="494949"/>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7504537" y="4493756"/>
            <a:ext cx="55976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p>
        </p:txBody>
      </p:sp>
      <p:sp>
        <p:nvSpPr>
          <p:cNvPr id="51" name="矩形 50"/>
          <p:cNvSpPr/>
          <p:nvPr/>
        </p:nvSpPr>
        <p:spPr>
          <a:xfrm>
            <a:off x="3946525" y="2976673"/>
            <a:ext cx="723275"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rPr>
              <a:t>细分类</a:t>
            </a:r>
            <a:endParaRPr lang="zh-CN" altLang="en-US" sz="1400" dirty="0"/>
          </a:p>
        </p:txBody>
      </p:sp>
      <p:sp>
        <p:nvSpPr>
          <p:cNvPr id="54" name="矩形 53"/>
          <p:cNvSpPr/>
          <p:nvPr/>
        </p:nvSpPr>
        <p:spPr>
          <a:xfrm>
            <a:off x="6081717" y="1882002"/>
            <a:ext cx="723275"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rPr>
              <a:t>离散化</a:t>
            </a:r>
          </a:p>
        </p:txBody>
      </p:sp>
      <p:sp>
        <p:nvSpPr>
          <p:cNvPr id="71" name="矩形 70"/>
          <p:cNvSpPr/>
          <p:nvPr/>
        </p:nvSpPr>
        <p:spPr>
          <a:xfrm>
            <a:off x="460375" y="2189779"/>
            <a:ext cx="2541053" cy="2354491"/>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sz="1400" dirty="0" smtClean="0">
                <a:latin typeface="微软雅黑" panose="020B0503020204020204" pitchFamily="34" charset="-122"/>
                <a:ea typeface="微软雅黑" panose="020B0503020204020204" pitchFamily="34" charset="-122"/>
              </a:rPr>
              <a:t>在粪便和前列腺液中，红细胞值为阴性或阳性；</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400" dirty="0">
                <a:latin typeface="微软雅黑" panose="020B0503020204020204" pitchFamily="34" charset="-122"/>
                <a:ea typeface="微软雅黑" panose="020B0503020204020204" pitchFamily="34" charset="-122"/>
              </a:rPr>
              <a:t>在</a:t>
            </a:r>
            <a:r>
              <a:rPr lang="zh-CN" altLang="en-US" sz="1400" dirty="0" smtClean="0">
                <a:latin typeface="微软雅黑" panose="020B0503020204020204" pitchFamily="34" charset="-122"/>
                <a:ea typeface="微软雅黑" panose="020B0503020204020204" pitchFamily="34" charset="-122"/>
              </a:rPr>
              <a:t>尿，全</a:t>
            </a:r>
            <a:r>
              <a:rPr lang="zh-CN" altLang="en-US" sz="1400" dirty="0">
                <a:latin typeface="微软雅黑" panose="020B0503020204020204" pitchFamily="34" charset="-122"/>
                <a:ea typeface="微软雅黑" panose="020B0503020204020204" pitchFamily="34" charset="-122"/>
              </a:rPr>
              <a:t>血</a:t>
            </a:r>
            <a:r>
              <a:rPr lang="zh-CN" altLang="en-US" sz="1400" dirty="0" smtClean="0">
                <a:latin typeface="微软雅黑" panose="020B0503020204020204" pitchFamily="34" charset="-122"/>
                <a:ea typeface="微软雅黑" panose="020B0503020204020204" pitchFamily="34" charset="-122"/>
              </a:rPr>
              <a:t>或血清中，虽然红细胞的值为连续性数值，但是对应有正常范围，可根据该范围将其离散化为高，中，低，</a:t>
            </a:r>
            <a:endParaRPr lang="en-US" altLang="zh-CN" sz="1400" dirty="0" smtClean="0">
              <a:latin typeface="微软雅黑" panose="020B0503020204020204" pitchFamily="34" charset="-122"/>
              <a:ea typeface="微软雅黑" panose="020B0503020204020204" pitchFamily="34" charset="-122"/>
            </a:endParaRPr>
          </a:p>
        </p:txBody>
      </p:sp>
      <p:sp>
        <p:nvSpPr>
          <p:cNvPr id="58" name="矩形 57"/>
          <p:cNvSpPr/>
          <p:nvPr/>
        </p:nvSpPr>
        <p:spPr>
          <a:xfrm>
            <a:off x="7317715" y="1574225"/>
            <a:ext cx="829714" cy="307777"/>
          </a:xfrm>
          <a:prstGeom prst="rect">
            <a:avLst/>
          </a:prstGeom>
        </p:spPr>
        <p:txBody>
          <a:bodyPr wrap="none">
            <a:spAutoFit/>
          </a:bodyPr>
          <a:lstStyle/>
          <a:p>
            <a:r>
              <a:rPr lang="en-US" altLang="zh-CN" sz="1400" dirty="0">
                <a:latin typeface="微软雅黑" panose="020B0503020204020204" pitchFamily="34" charset="-122"/>
                <a:ea typeface="微软雅黑" panose="020B0503020204020204" pitchFamily="34" charset="-122"/>
              </a:rPr>
              <a:t>Feature</a:t>
            </a:r>
            <a:endParaRPr lang="zh-CN" altLang="en-US" sz="1400" dirty="0"/>
          </a:p>
        </p:txBody>
      </p:sp>
      <p:grpSp>
        <p:nvGrpSpPr>
          <p:cNvPr id="43" name="组合 15"/>
          <p:cNvGrpSpPr>
            <a:grpSpLocks/>
          </p:cNvGrpSpPr>
          <p:nvPr/>
        </p:nvGrpSpPr>
        <p:grpSpPr bwMode="auto">
          <a:xfrm>
            <a:off x="-24411" y="6354245"/>
            <a:ext cx="9187468" cy="503767"/>
            <a:chOff x="0" y="4681728"/>
            <a:chExt cx="9163025" cy="377952"/>
          </a:xfrm>
        </p:grpSpPr>
        <p:sp>
          <p:nvSpPr>
            <p:cNvPr id="44" name="矩形 43"/>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45" name="矩形 44"/>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22</a:t>
              </a:r>
              <a:endParaRPr lang="zh-CN" altLang="en-US" sz="1400" dirty="0"/>
            </a:p>
          </p:txBody>
        </p:sp>
      </p:grpSp>
      <p:sp>
        <p:nvSpPr>
          <p:cNvPr id="46"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7" name="TextBox 46"/>
          <p:cNvSpPr txBox="1"/>
          <p:nvPr/>
        </p:nvSpPr>
        <p:spPr>
          <a:xfrm flipH="1">
            <a:off x="703268" y="625479"/>
            <a:ext cx="4732827"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 1. </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矩阵表示的分层相似度计算方案</a:t>
            </a:r>
          </a:p>
        </p:txBody>
      </p:sp>
    </p:spTree>
    <p:extLst>
      <p:ext uri="{BB962C8B-B14F-4D97-AF65-F5344CB8AC3E}">
        <p14:creationId xmlns:p14="http://schemas.microsoft.com/office/powerpoint/2010/main" val="120929131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2"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5" name="矩形 24"/>
          <p:cNvSpPr/>
          <p:nvPr/>
        </p:nvSpPr>
        <p:spPr>
          <a:xfrm>
            <a:off x="862928" y="1331476"/>
            <a:ext cx="3525324" cy="369332"/>
          </a:xfrm>
          <a:prstGeom prst="rect">
            <a:avLst/>
          </a:prstGeom>
          <a:solidFill>
            <a:schemeClr val="accent2"/>
          </a:solidFill>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基于</a:t>
            </a:r>
            <a:r>
              <a:rPr lang="zh-CN" altLang="en-US" b="1" dirty="0" smtClean="0">
                <a:solidFill>
                  <a:schemeClr val="bg1"/>
                </a:solidFill>
                <a:latin typeface="微软雅黑" panose="020B0503020204020204" pitchFamily="34" charset="-122"/>
                <a:ea typeface="微软雅黑" panose="020B0503020204020204" pitchFamily="34" charset="-122"/>
              </a:rPr>
              <a:t>矩阵表示</a:t>
            </a:r>
            <a:r>
              <a:rPr lang="zh-CN" altLang="en-US" b="1" dirty="0">
                <a:solidFill>
                  <a:schemeClr val="bg1"/>
                </a:solidFill>
                <a:latin typeface="微软雅黑" panose="020B0503020204020204" pitchFamily="34" charset="-122"/>
                <a:ea typeface="微软雅黑" panose="020B0503020204020204" pitchFamily="34" charset="-122"/>
              </a:rPr>
              <a:t>的分层相似度度量</a:t>
            </a:r>
          </a:p>
        </p:txBody>
      </p:sp>
      <p:sp>
        <p:nvSpPr>
          <p:cNvPr id="2" name="TextBox 1"/>
          <p:cNvSpPr txBox="1"/>
          <p:nvPr/>
        </p:nvSpPr>
        <p:spPr>
          <a:xfrm>
            <a:off x="778223" y="1979548"/>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两</a:t>
            </a:r>
            <a:r>
              <a:rPr lang="zh-CN" altLang="en-US" dirty="0" smtClean="0">
                <a:latin typeface="微软雅黑" panose="020B0503020204020204" pitchFamily="34" charset="-122"/>
                <a:ea typeface="微软雅黑" panose="020B0503020204020204" pitchFamily="34" charset="-122"/>
              </a:rPr>
              <a:t>层相似度度量</a:t>
            </a:r>
            <a:endParaRPr lang="zh-CN" altLang="en-US" dirty="0">
              <a:latin typeface="微软雅黑" panose="020B0503020204020204" pitchFamily="34" charset="-122"/>
              <a:ea typeface="微软雅黑" panose="020B0503020204020204" pitchFamily="34" charset="-122"/>
            </a:endParaRPr>
          </a:p>
        </p:txBody>
      </p:sp>
      <p:sp>
        <p:nvSpPr>
          <p:cNvPr id="28" name="TextBox 27"/>
          <p:cNvSpPr txBox="1"/>
          <p:nvPr/>
        </p:nvSpPr>
        <p:spPr>
          <a:xfrm>
            <a:off x="778223" y="2690336"/>
            <a:ext cx="1184940"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Patient A</a:t>
            </a:r>
            <a:endParaRPr lang="zh-CN" altLang="en-US" dirty="0">
              <a:latin typeface="微软雅黑" panose="020B0503020204020204" pitchFamily="34" charset="-122"/>
              <a:ea typeface="微软雅黑" panose="020B0503020204020204" pitchFamily="34" charset="-122"/>
            </a:endParaRPr>
          </a:p>
        </p:txBody>
      </p:sp>
      <p:sp>
        <p:nvSpPr>
          <p:cNvPr id="3" name="圆角矩形 2"/>
          <p:cNvSpPr/>
          <p:nvPr/>
        </p:nvSpPr>
        <p:spPr>
          <a:xfrm>
            <a:off x="2289616" y="2690336"/>
            <a:ext cx="110271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1</a:t>
            </a:r>
            <a:endParaRPr lang="zh-CN" altLang="en-US" dirty="0"/>
          </a:p>
        </p:txBody>
      </p:sp>
      <p:sp>
        <p:nvSpPr>
          <p:cNvPr id="29" name="圆角矩形 28"/>
          <p:cNvSpPr/>
          <p:nvPr/>
        </p:nvSpPr>
        <p:spPr>
          <a:xfrm>
            <a:off x="3779912" y="2690336"/>
            <a:ext cx="110271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2</a:t>
            </a:r>
            <a:endParaRPr lang="zh-CN" altLang="en-US" dirty="0"/>
          </a:p>
        </p:txBody>
      </p:sp>
      <p:sp>
        <p:nvSpPr>
          <p:cNvPr id="30" name="圆角矩形 29"/>
          <p:cNvSpPr/>
          <p:nvPr/>
        </p:nvSpPr>
        <p:spPr>
          <a:xfrm>
            <a:off x="5292079" y="2690336"/>
            <a:ext cx="110271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3</a:t>
            </a:r>
            <a:endParaRPr lang="zh-CN" altLang="en-US" dirty="0"/>
          </a:p>
        </p:txBody>
      </p:sp>
      <p:sp>
        <p:nvSpPr>
          <p:cNvPr id="31" name="圆角矩形 30"/>
          <p:cNvSpPr/>
          <p:nvPr/>
        </p:nvSpPr>
        <p:spPr>
          <a:xfrm>
            <a:off x="7046724" y="2690336"/>
            <a:ext cx="110271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N</a:t>
            </a:r>
            <a:endParaRPr lang="zh-CN" altLang="en-US" dirty="0"/>
          </a:p>
        </p:txBody>
      </p:sp>
      <p:sp>
        <p:nvSpPr>
          <p:cNvPr id="32" name="TextBox 31"/>
          <p:cNvSpPr txBox="1"/>
          <p:nvPr/>
        </p:nvSpPr>
        <p:spPr>
          <a:xfrm>
            <a:off x="803375" y="3419708"/>
            <a:ext cx="1167307"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Patient B</a:t>
            </a:r>
            <a:endParaRPr lang="zh-CN" altLang="en-US" dirty="0">
              <a:latin typeface="微软雅黑" panose="020B0503020204020204" pitchFamily="34" charset="-122"/>
              <a:ea typeface="微软雅黑" panose="020B0503020204020204" pitchFamily="34" charset="-122"/>
            </a:endParaRPr>
          </a:p>
        </p:txBody>
      </p:sp>
      <p:sp>
        <p:nvSpPr>
          <p:cNvPr id="33" name="圆角矩形 32"/>
          <p:cNvSpPr/>
          <p:nvPr/>
        </p:nvSpPr>
        <p:spPr>
          <a:xfrm>
            <a:off x="2314768" y="3419708"/>
            <a:ext cx="110271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1</a:t>
            </a:r>
            <a:endParaRPr lang="zh-CN" altLang="en-US" dirty="0"/>
          </a:p>
        </p:txBody>
      </p:sp>
      <p:sp>
        <p:nvSpPr>
          <p:cNvPr id="34" name="圆角矩形 33"/>
          <p:cNvSpPr/>
          <p:nvPr/>
        </p:nvSpPr>
        <p:spPr>
          <a:xfrm>
            <a:off x="3805064" y="3419708"/>
            <a:ext cx="110271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2</a:t>
            </a:r>
            <a:endParaRPr lang="zh-CN" altLang="en-US" dirty="0"/>
          </a:p>
        </p:txBody>
      </p:sp>
      <p:sp>
        <p:nvSpPr>
          <p:cNvPr id="35" name="圆角矩形 34"/>
          <p:cNvSpPr/>
          <p:nvPr/>
        </p:nvSpPr>
        <p:spPr>
          <a:xfrm>
            <a:off x="5317231" y="3419708"/>
            <a:ext cx="110271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3</a:t>
            </a:r>
            <a:endParaRPr lang="zh-CN" altLang="en-US" dirty="0"/>
          </a:p>
        </p:txBody>
      </p:sp>
      <p:sp>
        <p:nvSpPr>
          <p:cNvPr id="36" name="圆角矩形 35"/>
          <p:cNvSpPr/>
          <p:nvPr/>
        </p:nvSpPr>
        <p:spPr>
          <a:xfrm>
            <a:off x="7046724" y="3419708"/>
            <a:ext cx="110271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M</a:t>
            </a:r>
            <a:endParaRPr lang="zh-CN" altLang="en-US" dirty="0"/>
          </a:p>
        </p:txBody>
      </p:sp>
      <p:sp>
        <p:nvSpPr>
          <p:cNvPr id="4" name="矩形 3"/>
          <p:cNvSpPr/>
          <p:nvPr/>
        </p:nvSpPr>
        <p:spPr>
          <a:xfrm>
            <a:off x="6418794" y="2559669"/>
            <a:ext cx="611065" cy="461665"/>
          </a:xfrm>
          <a:prstGeom prst="rect">
            <a:avLst/>
          </a:prstGeom>
        </p:spPr>
        <p:txBody>
          <a:bodyPr wrap="none">
            <a:spAutoFit/>
          </a:bodyPr>
          <a:lstStyle/>
          <a:p>
            <a:r>
              <a:rPr lang="en-US" altLang="zh-CN" sz="2400" dirty="0" smtClean="0"/>
              <a:t>……</a:t>
            </a:r>
            <a:endParaRPr lang="zh-CN" altLang="en-US" sz="2400" dirty="0"/>
          </a:p>
        </p:txBody>
      </p:sp>
      <p:sp>
        <p:nvSpPr>
          <p:cNvPr id="37" name="矩形 36"/>
          <p:cNvSpPr/>
          <p:nvPr/>
        </p:nvSpPr>
        <p:spPr>
          <a:xfrm>
            <a:off x="6408751" y="3318083"/>
            <a:ext cx="611065" cy="461665"/>
          </a:xfrm>
          <a:prstGeom prst="rect">
            <a:avLst/>
          </a:prstGeom>
        </p:spPr>
        <p:txBody>
          <a:bodyPr wrap="none">
            <a:spAutoFit/>
          </a:bodyPr>
          <a:lstStyle/>
          <a:p>
            <a:r>
              <a:rPr lang="en-US" altLang="zh-CN" sz="2400" dirty="0" smtClean="0"/>
              <a:t>……</a:t>
            </a:r>
            <a:endParaRPr lang="zh-CN" altLang="en-US" sz="2400" dirty="0"/>
          </a:p>
        </p:txBody>
      </p:sp>
      <p:sp>
        <p:nvSpPr>
          <p:cNvPr id="38" name="矩形 37"/>
          <p:cNvSpPr/>
          <p:nvPr/>
        </p:nvSpPr>
        <p:spPr>
          <a:xfrm>
            <a:off x="545963" y="4280006"/>
            <a:ext cx="8417097" cy="1061829"/>
          </a:xfrm>
          <a:prstGeom prst="rect">
            <a:avLst/>
          </a:prstGeom>
        </p:spPr>
        <p:txBody>
          <a:bodyPr wrap="square">
            <a:spAutoFit/>
          </a:bodyPr>
          <a:lstStyle/>
          <a:p>
            <a:pPr marL="171450" indent="-360000">
              <a:lnSpc>
                <a:spcPct val="15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第一</a:t>
            </a:r>
            <a:r>
              <a:rPr lang="zh-CN" altLang="en-US" sz="1400" dirty="0" smtClean="0">
                <a:latin typeface="微软雅黑" panose="020B0503020204020204" pitchFamily="34" charset="-122"/>
                <a:ea typeface="微软雅黑" panose="020B0503020204020204" pitchFamily="34" charset="-122"/>
              </a:rPr>
              <a:t>层（观察层相似度 </a:t>
            </a:r>
            <a:r>
              <a:rPr lang="en-US" altLang="zh-CN" sz="1400" dirty="0" smtClean="0">
                <a:latin typeface="微软雅黑" panose="020B0503020204020204" pitchFamily="34" charset="-122"/>
                <a:ea typeface="微软雅黑" panose="020B0503020204020204" pitchFamily="34" charset="-122"/>
              </a:rPr>
              <a:t>Visit-level similarity</a:t>
            </a:r>
            <a:r>
              <a:rPr lang="zh-CN" altLang="en-US" sz="1400" dirty="0" smtClean="0">
                <a:latin typeface="微软雅黑" panose="020B0503020204020204" pitchFamily="34" charset="-122"/>
                <a:ea typeface="微软雅黑" panose="020B0503020204020204" pitchFamily="34" charset="-122"/>
              </a:rPr>
              <a:t>）：计算不同特征向量</a:t>
            </a:r>
            <a:r>
              <a:rPr lang="en-US" altLang="zh-CN" sz="1400" dirty="0" smtClean="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feature</a:t>
            </a:r>
            <a:r>
              <a:rPr lang="en-US" altLang="zh-CN" sz="1400" dirty="0" smtClean="0">
                <a:latin typeface="微软雅黑" panose="020B0503020204020204" pitchFamily="34" charset="-122"/>
                <a:ea typeface="微软雅黑" panose="020B0503020204020204" pitchFamily="34" charset="-122"/>
              </a:rPr>
              <a:t> vector) </a:t>
            </a:r>
            <a:r>
              <a:rPr lang="zh-CN" altLang="en-US" sz="1400" dirty="0" smtClean="0">
                <a:latin typeface="微软雅黑" panose="020B0503020204020204" pitchFamily="34" charset="-122"/>
                <a:ea typeface="微软雅黑" panose="020B0503020204020204" pitchFamily="34" charset="-122"/>
              </a:rPr>
              <a:t>之间的相似度；</a:t>
            </a:r>
            <a:endParaRPr lang="en-US" altLang="zh-CN" sz="1400" dirty="0" smtClean="0">
              <a:latin typeface="微软雅黑" panose="020B0503020204020204" pitchFamily="34" charset="-122"/>
              <a:ea typeface="微软雅黑" panose="020B0503020204020204" pitchFamily="34" charset="-122"/>
            </a:endParaRPr>
          </a:p>
          <a:p>
            <a:pPr marL="171450" indent="-360000">
              <a:lnSpc>
                <a:spcPct val="150000"/>
              </a:lnSpc>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第二层（序列层相似度 </a:t>
            </a:r>
            <a:r>
              <a:rPr lang="en-US" altLang="zh-CN" sz="1400" dirty="0" smtClean="0">
                <a:latin typeface="微软雅黑" panose="020B0503020204020204" pitchFamily="34" charset="-122"/>
                <a:ea typeface="微软雅黑" panose="020B0503020204020204" pitchFamily="34" charset="-122"/>
              </a:rPr>
              <a:t>Sequence-level similarity</a:t>
            </a:r>
            <a:r>
              <a:rPr lang="zh-CN" altLang="en-US" sz="1400" dirty="0" smtClean="0">
                <a:latin typeface="微软雅黑" panose="020B0503020204020204" pitchFamily="34" charset="-122"/>
                <a:ea typeface="微软雅黑" panose="020B0503020204020204" pitchFamily="34" charset="-122"/>
              </a:rPr>
              <a:t>）：根据第一层中的观察匹配来计算</a:t>
            </a:r>
            <a:r>
              <a:rPr lang="en-US" altLang="zh-CN" sz="1400" dirty="0" smtClean="0">
                <a:latin typeface="微软雅黑" panose="020B0503020204020204" pitchFamily="34" charset="-122"/>
                <a:ea typeface="微软雅黑" panose="020B0503020204020204" pitchFamily="34" charset="-122"/>
              </a:rPr>
              <a:t>A</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B</a:t>
            </a:r>
            <a:r>
              <a:rPr lang="zh-CN" altLang="en-US" sz="1400" dirty="0" smtClean="0">
                <a:latin typeface="微软雅黑" panose="020B0503020204020204" pitchFamily="34" charset="-122"/>
                <a:ea typeface="微软雅黑" panose="020B0503020204020204" pitchFamily="34" charset="-122"/>
              </a:rPr>
              <a:t>的全局相似度</a:t>
            </a:r>
            <a:endParaRPr lang="en-US" altLang="zh-CN" sz="1400" dirty="0">
              <a:latin typeface="微软雅黑" panose="020B0503020204020204" pitchFamily="34" charset="-122"/>
              <a:ea typeface="微软雅黑" panose="020B0503020204020204" pitchFamily="34" charset="-122"/>
            </a:endParaRPr>
          </a:p>
        </p:txBody>
      </p:sp>
      <p:grpSp>
        <p:nvGrpSpPr>
          <p:cNvPr id="39" name="组合 15"/>
          <p:cNvGrpSpPr>
            <a:grpSpLocks/>
          </p:cNvGrpSpPr>
          <p:nvPr/>
        </p:nvGrpSpPr>
        <p:grpSpPr bwMode="auto">
          <a:xfrm>
            <a:off x="-24411" y="6354245"/>
            <a:ext cx="9187468" cy="503767"/>
            <a:chOff x="0" y="4681728"/>
            <a:chExt cx="9163025" cy="377952"/>
          </a:xfrm>
        </p:grpSpPr>
        <p:sp>
          <p:nvSpPr>
            <p:cNvPr id="40" name="矩形 39"/>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41" name="矩形 40"/>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23</a:t>
              </a:r>
              <a:endParaRPr lang="zh-CN" altLang="en-US" sz="1400" dirty="0"/>
            </a:p>
          </p:txBody>
        </p:sp>
      </p:grpSp>
      <p:sp>
        <p:nvSpPr>
          <p:cNvPr id="42"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TextBox 42"/>
          <p:cNvSpPr txBox="1"/>
          <p:nvPr/>
        </p:nvSpPr>
        <p:spPr>
          <a:xfrm flipH="1">
            <a:off x="703268" y="625479"/>
            <a:ext cx="4732827"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 1. </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矩阵表示的分层相似度计算方案</a:t>
            </a:r>
          </a:p>
        </p:txBody>
      </p:sp>
    </p:spTree>
    <p:extLst>
      <p:ext uri="{BB962C8B-B14F-4D97-AF65-F5344CB8AC3E}">
        <p14:creationId xmlns:p14="http://schemas.microsoft.com/office/powerpoint/2010/main" val="4099335086"/>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86" y="4324522"/>
            <a:ext cx="8286750" cy="657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2"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30" name="矩形 29"/>
          <p:cNvSpPr/>
          <p:nvPr/>
        </p:nvSpPr>
        <p:spPr>
          <a:xfrm>
            <a:off x="610153" y="1184073"/>
            <a:ext cx="3761799" cy="369332"/>
          </a:xfrm>
          <a:prstGeom prst="rect">
            <a:avLst/>
          </a:prstGeom>
          <a:solidFill>
            <a:schemeClr val="accent2"/>
          </a:solidFill>
        </p:spPr>
        <p:txBody>
          <a:bodyPr wrap="none">
            <a:spAutoFit/>
          </a:bodyPr>
          <a:lstStyle/>
          <a:p>
            <a:pPr>
              <a:defRPr/>
            </a:pPr>
            <a:r>
              <a:rPr lang="zh-CN" altLang="en-US" dirty="0">
                <a:solidFill>
                  <a:schemeClr val="bg1"/>
                </a:solidFill>
                <a:latin typeface="微软雅黑" panose="020B0503020204020204" pitchFamily="34" charset="-122"/>
                <a:ea typeface="微软雅黑" panose="020B0503020204020204" pitchFamily="34" charset="-122"/>
              </a:rPr>
              <a:t>观察层相似度 </a:t>
            </a:r>
            <a:r>
              <a:rPr lang="en-US" altLang="zh-CN" dirty="0">
                <a:solidFill>
                  <a:schemeClr val="bg1"/>
                </a:solidFill>
                <a:latin typeface="微软雅黑" panose="020B0503020204020204" pitchFamily="34" charset="-122"/>
                <a:ea typeface="微软雅黑" panose="020B0503020204020204" pitchFamily="34" charset="-122"/>
              </a:rPr>
              <a:t>Visit-level similarity</a:t>
            </a:r>
            <a:endParaRPr lang="id-ID" altLang="zh-CN"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669550" y="2684660"/>
            <a:ext cx="299164" cy="288032"/>
          </a:xfrm>
          <a:prstGeom prst="rect">
            <a:avLst/>
          </a:prstGeom>
          <a:solidFill>
            <a:srgbClr val="7030A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207680" y="2684660"/>
            <a:ext cx="299164" cy="2880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744618" y="2684660"/>
            <a:ext cx="299164" cy="288032"/>
          </a:xfrm>
          <a:prstGeom prst="rect">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248784" y="2684660"/>
            <a:ext cx="299164" cy="2880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729783" y="2684660"/>
            <a:ext cx="299164" cy="2880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240935" y="2684660"/>
            <a:ext cx="299164" cy="288032"/>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5713557" y="2684660"/>
            <a:ext cx="299164" cy="288032"/>
          </a:xfrm>
          <a:prstGeom prst="rect">
            <a:avLst/>
          </a:prstGeom>
          <a:solidFill>
            <a:schemeClr val="accent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6206849" y="2684660"/>
            <a:ext cx="299164" cy="2880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693656" y="2684660"/>
            <a:ext cx="299164" cy="288032"/>
          </a:xfrm>
          <a:prstGeom prst="rect">
            <a:avLst/>
          </a:prstGeom>
          <a:solidFill>
            <a:srgbClr val="0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2663875" y="3260724"/>
            <a:ext cx="299164" cy="2880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3202005" y="3260724"/>
            <a:ext cx="299164" cy="288032"/>
          </a:xfrm>
          <a:prstGeom prst="rect">
            <a:avLst/>
          </a:prstGeom>
          <a:solidFill>
            <a:schemeClr val="bg1">
              <a:lumMod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3738943" y="3260724"/>
            <a:ext cx="299164" cy="288032"/>
          </a:xfrm>
          <a:prstGeom prst="rect">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4243109" y="3260724"/>
            <a:ext cx="299164" cy="2880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724108" y="3260724"/>
            <a:ext cx="299164" cy="288032"/>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5235260" y="3260724"/>
            <a:ext cx="299164" cy="288032"/>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5707882" y="3260724"/>
            <a:ext cx="299164" cy="2880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6201174" y="3260724"/>
            <a:ext cx="299164" cy="288032"/>
          </a:xfrm>
          <a:prstGeom prst="rect">
            <a:avLst/>
          </a:prstGeom>
          <a:solidFill>
            <a:srgbClr val="00B0F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6687981" y="3260724"/>
            <a:ext cx="299164" cy="288032"/>
          </a:xfrm>
          <a:prstGeom prst="rect">
            <a:avLst/>
          </a:prstGeom>
          <a:solidFill>
            <a:srgbClr val="0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21566" y="2370164"/>
            <a:ext cx="352982" cy="307777"/>
          </a:xfrm>
          <a:prstGeom prst="rect">
            <a:avLst/>
          </a:prstGeom>
        </p:spPr>
        <p:txBody>
          <a:bodyPr wrap="none">
            <a:spAutoFit/>
          </a:bodyPr>
          <a:lstStyle/>
          <a:p>
            <a:r>
              <a:rPr lang="en-US" altLang="zh-CN" sz="1400" dirty="0" smtClean="0">
                <a:latin typeface="微软雅黑" panose="020B0503020204020204" pitchFamily="34" charset="-122"/>
                <a:ea typeface="微软雅黑" panose="020B0503020204020204" pitchFamily="34" charset="-122"/>
              </a:rPr>
              <a:t>f1</a:t>
            </a:r>
            <a:endParaRPr lang="zh-CN" altLang="en-US" sz="1400" dirty="0"/>
          </a:p>
        </p:txBody>
      </p:sp>
      <p:sp>
        <p:nvSpPr>
          <p:cNvPr id="65" name="矩形 64"/>
          <p:cNvSpPr/>
          <p:nvPr/>
        </p:nvSpPr>
        <p:spPr>
          <a:xfrm>
            <a:off x="5686648" y="2353764"/>
            <a:ext cx="352982" cy="307777"/>
          </a:xfrm>
          <a:prstGeom prst="rect">
            <a:avLst/>
          </a:prstGeom>
        </p:spPr>
        <p:txBody>
          <a:bodyPr wrap="none">
            <a:spAutoFit/>
          </a:bodyPr>
          <a:lstStyle/>
          <a:p>
            <a:r>
              <a:rPr lang="en-US" altLang="zh-CN" sz="1400" dirty="0" smtClean="0">
                <a:latin typeface="微软雅黑" panose="020B0503020204020204" pitchFamily="34" charset="-122"/>
                <a:ea typeface="微软雅黑" panose="020B0503020204020204" pitchFamily="34" charset="-122"/>
              </a:rPr>
              <a:t>f7</a:t>
            </a:r>
            <a:endParaRPr lang="zh-CN" altLang="en-US" sz="1400" dirty="0"/>
          </a:p>
        </p:txBody>
      </p:sp>
      <p:sp>
        <p:nvSpPr>
          <p:cNvPr id="66" name="矩形 65"/>
          <p:cNvSpPr/>
          <p:nvPr/>
        </p:nvSpPr>
        <p:spPr>
          <a:xfrm>
            <a:off x="5235260" y="2376883"/>
            <a:ext cx="352982" cy="307777"/>
          </a:xfrm>
          <a:prstGeom prst="rect">
            <a:avLst/>
          </a:prstGeom>
        </p:spPr>
        <p:txBody>
          <a:bodyPr wrap="none">
            <a:spAutoFit/>
          </a:bodyPr>
          <a:lstStyle/>
          <a:p>
            <a:r>
              <a:rPr lang="en-US" altLang="zh-CN" sz="1400" dirty="0" smtClean="0">
                <a:latin typeface="微软雅黑" panose="020B0503020204020204" pitchFamily="34" charset="-122"/>
                <a:ea typeface="微软雅黑" panose="020B0503020204020204" pitchFamily="34" charset="-122"/>
              </a:rPr>
              <a:t>f6</a:t>
            </a:r>
            <a:endParaRPr lang="zh-CN" altLang="en-US" sz="1400" dirty="0"/>
          </a:p>
        </p:txBody>
      </p:sp>
      <p:sp>
        <p:nvSpPr>
          <p:cNvPr id="67" name="矩形 66"/>
          <p:cNvSpPr/>
          <p:nvPr/>
        </p:nvSpPr>
        <p:spPr>
          <a:xfrm>
            <a:off x="3188812" y="2370165"/>
            <a:ext cx="352982" cy="307777"/>
          </a:xfrm>
          <a:prstGeom prst="rect">
            <a:avLst/>
          </a:prstGeom>
        </p:spPr>
        <p:txBody>
          <a:bodyPr wrap="none">
            <a:spAutoFit/>
          </a:bodyPr>
          <a:lstStyle/>
          <a:p>
            <a:r>
              <a:rPr lang="en-US" altLang="zh-CN" sz="1400" dirty="0" smtClean="0">
                <a:latin typeface="微软雅黑" panose="020B0503020204020204" pitchFamily="34" charset="-122"/>
                <a:ea typeface="微软雅黑" panose="020B0503020204020204" pitchFamily="34" charset="-122"/>
              </a:rPr>
              <a:t>f2</a:t>
            </a:r>
            <a:endParaRPr lang="zh-CN" altLang="en-US" sz="1400" dirty="0"/>
          </a:p>
        </p:txBody>
      </p:sp>
      <p:sp>
        <p:nvSpPr>
          <p:cNvPr id="68" name="矩形 67"/>
          <p:cNvSpPr/>
          <p:nvPr/>
        </p:nvSpPr>
        <p:spPr>
          <a:xfrm>
            <a:off x="4221875" y="2370166"/>
            <a:ext cx="352982" cy="307777"/>
          </a:xfrm>
          <a:prstGeom prst="rect">
            <a:avLst/>
          </a:prstGeom>
        </p:spPr>
        <p:txBody>
          <a:bodyPr wrap="none">
            <a:spAutoFit/>
          </a:bodyPr>
          <a:lstStyle/>
          <a:p>
            <a:r>
              <a:rPr lang="en-US" altLang="zh-CN" sz="1400" dirty="0" smtClean="0">
                <a:latin typeface="微软雅黑" panose="020B0503020204020204" pitchFamily="34" charset="-122"/>
                <a:ea typeface="微软雅黑" panose="020B0503020204020204" pitchFamily="34" charset="-122"/>
              </a:rPr>
              <a:t>f4</a:t>
            </a:r>
            <a:endParaRPr lang="zh-CN" altLang="en-US" sz="1400" dirty="0"/>
          </a:p>
        </p:txBody>
      </p:sp>
      <p:sp>
        <p:nvSpPr>
          <p:cNvPr id="69" name="矩形 68"/>
          <p:cNvSpPr/>
          <p:nvPr/>
        </p:nvSpPr>
        <p:spPr>
          <a:xfrm>
            <a:off x="4697199" y="2376881"/>
            <a:ext cx="352982" cy="307777"/>
          </a:xfrm>
          <a:prstGeom prst="rect">
            <a:avLst/>
          </a:prstGeom>
        </p:spPr>
        <p:txBody>
          <a:bodyPr wrap="none">
            <a:spAutoFit/>
          </a:bodyPr>
          <a:lstStyle/>
          <a:p>
            <a:r>
              <a:rPr lang="en-US" altLang="zh-CN" sz="1400" dirty="0" smtClean="0">
                <a:latin typeface="微软雅黑" panose="020B0503020204020204" pitchFamily="34" charset="-122"/>
                <a:ea typeface="微软雅黑" panose="020B0503020204020204" pitchFamily="34" charset="-122"/>
              </a:rPr>
              <a:t>f5</a:t>
            </a:r>
            <a:endParaRPr lang="zh-CN" altLang="en-US" sz="1400" dirty="0"/>
          </a:p>
        </p:txBody>
      </p:sp>
      <p:sp>
        <p:nvSpPr>
          <p:cNvPr id="70" name="矩形 69"/>
          <p:cNvSpPr/>
          <p:nvPr/>
        </p:nvSpPr>
        <p:spPr>
          <a:xfrm>
            <a:off x="3718531" y="2370167"/>
            <a:ext cx="352982" cy="307777"/>
          </a:xfrm>
          <a:prstGeom prst="rect">
            <a:avLst/>
          </a:prstGeom>
        </p:spPr>
        <p:txBody>
          <a:bodyPr wrap="none">
            <a:spAutoFit/>
          </a:bodyPr>
          <a:lstStyle/>
          <a:p>
            <a:r>
              <a:rPr lang="en-US" altLang="zh-CN" sz="1400" dirty="0" smtClean="0">
                <a:latin typeface="微软雅黑" panose="020B0503020204020204" pitchFamily="34" charset="-122"/>
                <a:ea typeface="微软雅黑" panose="020B0503020204020204" pitchFamily="34" charset="-122"/>
              </a:rPr>
              <a:t>f3</a:t>
            </a:r>
            <a:endParaRPr lang="zh-CN" altLang="en-US" sz="1400" dirty="0"/>
          </a:p>
        </p:txBody>
      </p:sp>
      <p:sp>
        <p:nvSpPr>
          <p:cNvPr id="71" name="矩形 70"/>
          <p:cNvSpPr/>
          <p:nvPr/>
        </p:nvSpPr>
        <p:spPr>
          <a:xfrm>
            <a:off x="6661072" y="2376882"/>
            <a:ext cx="352982" cy="307777"/>
          </a:xfrm>
          <a:prstGeom prst="rect">
            <a:avLst/>
          </a:prstGeom>
        </p:spPr>
        <p:txBody>
          <a:bodyPr wrap="none">
            <a:spAutoFit/>
          </a:bodyPr>
          <a:lstStyle/>
          <a:p>
            <a:r>
              <a:rPr lang="en-US" altLang="zh-CN" sz="1400" dirty="0" smtClean="0">
                <a:latin typeface="微软雅黑" panose="020B0503020204020204" pitchFamily="34" charset="-122"/>
                <a:ea typeface="微软雅黑" panose="020B0503020204020204" pitchFamily="34" charset="-122"/>
              </a:rPr>
              <a:t>f9</a:t>
            </a:r>
            <a:endParaRPr lang="zh-CN" altLang="en-US" sz="1400" dirty="0"/>
          </a:p>
        </p:txBody>
      </p:sp>
      <p:sp>
        <p:nvSpPr>
          <p:cNvPr id="72" name="矩形 71"/>
          <p:cNvSpPr/>
          <p:nvPr/>
        </p:nvSpPr>
        <p:spPr>
          <a:xfrm>
            <a:off x="6187002" y="2378024"/>
            <a:ext cx="352982" cy="307777"/>
          </a:xfrm>
          <a:prstGeom prst="rect">
            <a:avLst/>
          </a:prstGeom>
        </p:spPr>
        <p:txBody>
          <a:bodyPr wrap="none">
            <a:spAutoFit/>
          </a:bodyPr>
          <a:lstStyle/>
          <a:p>
            <a:r>
              <a:rPr lang="en-US" altLang="zh-CN" sz="1400" dirty="0" smtClean="0">
                <a:latin typeface="微软雅黑" panose="020B0503020204020204" pitchFamily="34" charset="-122"/>
                <a:ea typeface="微软雅黑" panose="020B0503020204020204" pitchFamily="34" charset="-122"/>
              </a:rPr>
              <a:t>f8</a:t>
            </a:r>
            <a:endParaRPr lang="zh-CN" altLang="en-US" sz="1400" dirty="0"/>
          </a:p>
        </p:txBody>
      </p:sp>
      <p:sp>
        <p:nvSpPr>
          <p:cNvPr id="8" name="矩形 7"/>
          <p:cNvSpPr/>
          <p:nvPr/>
        </p:nvSpPr>
        <p:spPr>
          <a:xfrm>
            <a:off x="3687495" y="2353764"/>
            <a:ext cx="425052" cy="1339008"/>
          </a:xfrm>
          <a:prstGeom prst="rect">
            <a:avLst/>
          </a:prstGeom>
          <a:noFill/>
          <a:ln w="190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5190484" y="2378024"/>
            <a:ext cx="425052" cy="1339008"/>
          </a:xfrm>
          <a:prstGeom prst="rect">
            <a:avLst/>
          </a:prstGeom>
          <a:noFill/>
          <a:ln w="190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6630712" y="2370164"/>
            <a:ext cx="425052" cy="1339008"/>
          </a:xfrm>
          <a:prstGeom prst="rect">
            <a:avLst/>
          </a:prstGeom>
          <a:noFill/>
          <a:ln w="190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54622" y="2655777"/>
            <a:ext cx="2002087" cy="307777"/>
          </a:xfrm>
          <a:prstGeom prst="rect">
            <a:avLst/>
          </a:prstGeom>
        </p:spPr>
        <p:txBody>
          <a:bodyPr wrap="none">
            <a:spAutoFit/>
          </a:bodyPr>
          <a:lstStyle/>
          <a:p>
            <a:r>
              <a:rPr lang="en-US" altLang="zh-CN" sz="1400" b="1" dirty="0" smtClean="0">
                <a:solidFill>
                  <a:prstClr val="black">
                    <a:lumMod val="75000"/>
                    <a:lumOff val="25000"/>
                  </a:prstClr>
                </a:solidFill>
                <a:latin typeface="微软雅黑" panose="020B0503020204020204" pitchFamily="34" charset="-122"/>
                <a:ea typeface="微软雅黑" panose="020B0503020204020204" pitchFamily="34" charset="-122"/>
              </a:rPr>
              <a:t>Feature vector 1(v1)</a:t>
            </a:r>
            <a:endParaRPr lang="zh-CN" altLang="en-US" dirty="0"/>
          </a:p>
        </p:txBody>
      </p:sp>
      <p:sp>
        <p:nvSpPr>
          <p:cNvPr id="88" name="矩形 87"/>
          <p:cNvSpPr/>
          <p:nvPr/>
        </p:nvSpPr>
        <p:spPr>
          <a:xfrm>
            <a:off x="570993" y="3238974"/>
            <a:ext cx="2002087" cy="307777"/>
          </a:xfrm>
          <a:prstGeom prst="rect">
            <a:avLst/>
          </a:prstGeom>
        </p:spPr>
        <p:txBody>
          <a:bodyPr wrap="none">
            <a:spAutoFit/>
          </a:bodyPr>
          <a:lstStyle/>
          <a:p>
            <a:r>
              <a:rPr lang="en-US" altLang="zh-CN" sz="1400" b="1" dirty="0" smtClean="0">
                <a:solidFill>
                  <a:prstClr val="black">
                    <a:lumMod val="75000"/>
                    <a:lumOff val="25000"/>
                  </a:prstClr>
                </a:solidFill>
                <a:latin typeface="微软雅黑" panose="020B0503020204020204" pitchFamily="34" charset="-122"/>
                <a:ea typeface="微软雅黑" panose="020B0503020204020204" pitchFamily="34" charset="-122"/>
              </a:rPr>
              <a:t>Feature vector 2(v2)</a:t>
            </a:r>
            <a:endParaRPr lang="zh-CN" altLang="en-US" dirty="0"/>
          </a:p>
        </p:txBody>
      </p:sp>
      <p:sp>
        <p:nvSpPr>
          <p:cNvPr id="91" name="矩形 90"/>
          <p:cNvSpPr/>
          <p:nvPr/>
        </p:nvSpPr>
        <p:spPr>
          <a:xfrm>
            <a:off x="460375" y="4181378"/>
            <a:ext cx="756699" cy="864097"/>
          </a:xfrm>
          <a:prstGeom prst="rect">
            <a:avLst/>
          </a:prstGeom>
          <a:noFill/>
          <a:ln w="190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7559857" y="4210416"/>
            <a:ext cx="1044591" cy="864097"/>
          </a:xfrm>
          <a:prstGeom prst="rect">
            <a:avLst/>
          </a:prstGeom>
          <a:noFill/>
          <a:ln w="190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556332" y="1746916"/>
            <a:ext cx="5330007" cy="307777"/>
          </a:xfrm>
          <a:prstGeom prst="rect">
            <a:avLst/>
          </a:prstGeom>
        </p:spPr>
        <p:txBody>
          <a:bodyPr wrap="square">
            <a:spAutoFit/>
          </a:bodyPr>
          <a:lstStyle/>
          <a:p>
            <a:r>
              <a:rPr lang="zh-CN" altLang="en-US" sz="1400" dirty="0">
                <a:solidFill>
                  <a:prstClr val="black"/>
                </a:solidFill>
                <a:latin typeface="微软雅黑" panose="020B0503020204020204" pitchFamily="34" charset="-122"/>
                <a:ea typeface="微软雅黑" panose="020B0503020204020204" pitchFamily="34" charset="-122"/>
              </a:rPr>
              <a:t>第一</a:t>
            </a:r>
            <a:r>
              <a:rPr lang="zh-CN" altLang="en-US" sz="1400" dirty="0" smtClean="0">
                <a:solidFill>
                  <a:prstClr val="black"/>
                </a:solidFill>
                <a:latin typeface="微软雅黑" panose="020B0503020204020204" pitchFamily="34" charset="-122"/>
                <a:ea typeface="微软雅黑" panose="020B0503020204020204" pitchFamily="34" charset="-122"/>
              </a:rPr>
              <a:t>步：计算两个特征向量间，值不为空的特征项</a:t>
            </a:r>
            <a:r>
              <a:rPr lang="zh-CN" altLang="en-US" sz="1400" dirty="0">
                <a:solidFill>
                  <a:prstClr val="black"/>
                </a:solidFill>
                <a:latin typeface="微软雅黑" panose="020B0503020204020204" pitchFamily="34" charset="-122"/>
                <a:ea typeface="微软雅黑" panose="020B0503020204020204" pitchFamily="34" charset="-122"/>
              </a:rPr>
              <a:t>集合</a:t>
            </a:r>
            <a:r>
              <a:rPr lang="zh-CN" altLang="en-US" sz="1400" dirty="0" smtClean="0">
                <a:solidFill>
                  <a:prstClr val="black"/>
                </a:solidFill>
                <a:latin typeface="微软雅黑" panose="020B0503020204020204" pitchFamily="34" charset="-122"/>
                <a:ea typeface="微软雅黑" panose="020B0503020204020204" pitchFamily="34" charset="-122"/>
              </a:rPr>
              <a:t>的相似度</a:t>
            </a:r>
            <a:endParaRPr lang="zh-CN" altLang="en-US" dirty="0"/>
          </a:p>
        </p:txBody>
      </p:sp>
      <p:grpSp>
        <p:nvGrpSpPr>
          <p:cNvPr id="55" name="组合 15"/>
          <p:cNvGrpSpPr>
            <a:grpSpLocks/>
          </p:cNvGrpSpPr>
          <p:nvPr/>
        </p:nvGrpSpPr>
        <p:grpSpPr bwMode="auto">
          <a:xfrm>
            <a:off x="-24411" y="6354245"/>
            <a:ext cx="9187468" cy="503767"/>
            <a:chOff x="0" y="4681728"/>
            <a:chExt cx="9163025" cy="377952"/>
          </a:xfrm>
        </p:grpSpPr>
        <p:sp>
          <p:nvSpPr>
            <p:cNvPr id="73" name="矩形 72"/>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74" name="矩形 73"/>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2</a:t>
              </a:r>
              <a:r>
                <a:rPr lang="en-US" altLang="zh-CN" sz="1400" dirty="0"/>
                <a:t>4</a:t>
              </a:r>
              <a:endParaRPr lang="zh-CN" altLang="en-US" sz="1400" dirty="0"/>
            </a:p>
          </p:txBody>
        </p:sp>
      </p:grpSp>
      <p:sp>
        <p:nvSpPr>
          <p:cNvPr id="75"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2" name="TextBox 51"/>
          <p:cNvSpPr txBox="1"/>
          <p:nvPr/>
        </p:nvSpPr>
        <p:spPr>
          <a:xfrm flipH="1">
            <a:off x="703268" y="625479"/>
            <a:ext cx="4732827"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 1. </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矩阵表示的分层相似度计算方案</a:t>
            </a:r>
          </a:p>
        </p:txBody>
      </p:sp>
    </p:spTree>
    <p:extLst>
      <p:ext uri="{BB962C8B-B14F-4D97-AF65-F5344CB8AC3E}">
        <p14:creationId xmlns:p14="http://schemas.microsoft.com/office/powerpoint/2010/main" val="3752273214"/>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2"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30" name="矩形 29"/>
          <p:cNvSpPr/>
          <p:nvPr/>
        </p:nvSpPr>
        <p:spPr>
          <a:xfrm>
            <a:off x="610153" y="1184073"/>
            <a:ext cx="3761799" cy="369332"/>
          </a:xfrm>
          <a:prstGeom prst="rect">
            <a:avLst/>
          </a:prstGeom>
          <a:solidFill>
            <a:schemeClr val="accent2"/>
          </a:solidFill>
        </p:spPr>
        <p:txBody>
          <a:bodyPr wrap="none">
            <a:spAutoFit/>
          </a:bodyPr>
          <a:lstStyle/>
          <a:p>
            <a:pPr>
              <a:defRPr/>
            </a:pPr>
            <a:r>
              <a:rPr lang="zh-CN" altLang="en-US" dirty="0">
                <a:solidFill>
                  <a:schemeClr val="bg1"/>
                </a:solidFill>
                <a:latin typeface="微软雅黑" panose="020B0503020204020204" pitchFamily="34" charset="-122"/>
                <a:ea typeface="微软雅黑" panose="020B0503020204020204" pitchFamily="34" charset="-122"/>
              </a:rPr>
              <a:t>观察层相似度 </a:t>
            </a:r>
            <a:r>
              <a:rPr lang="en-US" altLang="zh-CN" dirty="0">
                <a:solidFill>
                  <a:schemeClr val="bg1"/>
                </a:solidFill>
                <a:latin typeface="微软雅黑" panose="020B0503020204020204" pitchFamily="34" charset="-122"/>
                <a:ea typeface="微软雅黑" panose="020B0503020204020204" pitchFamily="34" charset="-122"/>
              </a:rPr>
              <a:t>Visit-level similarity</a:t>
            </a:r>
            <a:endParaRPr lang="id-ID" altLang="zh-CN" b="1" dirty="0">
              <a:solidFill>
                <a:schemeClr val="bg1"/>
              </a:solidFill>
              <a:latin typeface="微软雅黑" panose="020B0503020204020204" pitchFamily="34" charset="-122"/>
              <a:ea typeface="微软雅黑" panose="020B0503020204020204" pitchFamily="34" charset="-122"/>
            </a:endParaRPr>
          </a:p>
        </p:txBody>
      </p:sp>
      <p:sp>
        <p:nvSpPr>
          <p:cNvPr id="73" name="矩形 72"/>
          <p:cNvSpPr/>
          <p:nvPr/>
        </p:nvSpPr>
        <p:spPr>
          <a:xfrm>
            <a:off x="2037655" y="2709988"/>
            <a:ext cx="299164" cy="288032"/>
          </a:xfrm>
          <a:prstGeom prst="rect">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2550005" y="2709988"/>
            <a:ext cx="299164" cy="288032"/>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3046792" y="2709988"/>
            <a:ext cx="299164" cy="288032"/>
          </a:xfrm>
          <a:prstGeom prst="rect">
            <a:avLst/>
          </a:prstGeom>
          <a:solidFill>
            <a:srgbClr val="0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2032021" y="3358060"/>
            <a:ext cx="299164" cy="288032"/>
          </a:xfrm>
          <a:prstGeom prst="rect">
            <a:avLst/>
          </a:prstGeom>
          <a:solidFill>
            <a:srgbClr val="7030A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3071754" y="3358060"/>
            <a:ext cx="299164" cy="288032"/>
          </a:xfrm>
          <a:prstGeom prst="rect">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2579669" y="3362423"/>
            <a:ext cx="299164" cy="288032"/>
          </a:xfrm>
          <a:prstGeom prst="rect">
            <a:avLst/>
          </a:prstGeom>
          <a:solidFill>
            <a:schemeClr val="bg1">
              <a:lumMod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3567449" y="3358060"/>
            <a:ext cx="299164" cy="288032"/>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4511799" y="3358060"/>
            <a:ext cx="299164" cy="288032"/>
          </a:xfrm>
          <a:prstGeom prst="rect">
            <a:avLst/>
          </a:prstGeom>
          <a:solidFill>
            <a:schemeClr val="accent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4063053" y="3362423"/>
            <a:ext cx="299164" cy="288032"/>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5009120" y="3349542"/>
            <a:ext cx="299164" cy="288032"/>
          </a:xfrm>
          <a:prstGeom prst="rect">
            <a:avLst/>
          </a:prstGeom>
          <a:solidFill>
            <a:srgbClr val="00B0F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5470565" y="3362423"/>
            <a:ext cx="299164" cy="288032"/>
          </a:xfrm>
          <a:prstGeom prst="rect">
            <a:avLst/>
          </a:prstGeom>
          <a:solidFill>
            <a:srgbClr val="0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矩形 10"/>
              <p:cNvSpPr/>
              <p:nvPr/>
            </p:nvSpPr>
            <p:spPr>
              <a:xfrm>
                <a:off x="683569" y="2636912"/>
                <a:ext cx="10422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𝑉</m:t>
                      </m:r>
                      <m:r>
                        <a:rPr lang="en-US" altLang="zh-CN" b="0" i="1" smtClean="0">
                          <a:latin typeface="Cambria Math"/>
                        </a:rPr>
                        <m:t>1∩</m:t>
                      </m:r>
                      <m:r>
                        <a:rPr lang="en-US" altLang="zh-CN" b="0" i="1" smtClean="0">
                          <a:latin typeface="Cambria Math"/>
                          <a:ea typeface="Cambria Math"/>
                        </a:rPr>
                        <m:t>𝑉</m:t>
                      </m:r>
                      <m:r>
                        <a:rPr lang="en-US" altLang="zh-CN" b="0" i="1" smtClean="0">
                          <a:latin typeface="Cambria Math"/>
                          <a:ea typeface="Cambria Math"/>
                        </a:rPr>
                        <m:t>2</m:t>
                      </m:r>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683569" y="2636912"/>
                <a:ext cx="1042273" cy="369332"/>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矩形 88"/>
              <p:cNvSpPr/>
              <p:nvPr/>
            </p:nvSpPr>
            <p:spPr>
              <a:xfrm>
                <a:off x="683568" y="3308892"/>
                <a:ext cx="10422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𝑉</m:t>
                      </m:r>
                      <m:r>
                        <a:rPr lang="en-US" altLang="zh-CN" b="0" i="1" smtClean="0">
                          <a:latin typeface="Cambria Math"/>
                        </a:rPr>
                        <m:t>1∪</m:t>
                      </m:r>
                      <m:r>
                        <a:rPr lang="en-US" altLang="zh-CN" b="0" i="1" smtClean="0">
                          <a:latin typeface="Cambria Math"/>
                          <a:ea typeface="Cambria Math"/>
                        </a:rPr>
                        <m:t>𝑉</m:t>
                      </m:r>
                      <m:r>
                        <a:rPr lang="en-US" altLang="zh-CN" b="0" i="1" smtClean="0">
                          <a:latin typeface="Cambria Math"/>
                          <a:ea typeface="Cambria Math"/>
                        </a:rPr>
                        <m:t>2</m:t>
                      </m:r>
                    </m:oMath>
                  </m:oMathPara>
                </a14:m>
                <a:endParaRPr lang="zh-CN" altLang="en-US" dirty="0"/>
              </a:p>
            </p:txBody>
          </p:sp>
        </mc:Choice>
        <mc:Fallback xmlns="">
          <p:sp>
            <p:nvSpPr>
              <p:cNvPr id="89" name="矩形 88"/>
              <p:cNvSpPr>
                <a:spLocks noRot="1" noChangeAspect="1" noMove="1" noResize="1" noEditPoints="1" noAdjustHandles="1" noChangeArrowheads="1" noChangeShapeType="1" noTextEdit="1"/>
              </p:cNvSpPr>
              <p:nvPr/>
            </p:nvSpPr>
            <p:spPr>
              <a:xfrm>
                <a:off x="683568" y="3308892"/>
                <a:ext cx="1042273" cy="369332"/>
              </a:xfrm>
              <a:prstGeom prst="rect">
                <a:avLst/>
              </a:prstGeom>
              <a:blipFill rotWithShape="1">
                <a:blip r:embed="rId3"/>
                <a:stretch>
                  <a:fillRect/>
                </a:stretch>
              </a:blipFill>
            </p:spPr>
            <p:txBody>
              <a:bodyPr/>
              <a:lstStyle/>
              <a:p>
                <a:r>
                  <a:rPr lang="zh-CN" altLang="en-US">
                    <a:noFill/>
                  </a:rPr>
                  <a:t> </a:t>
                </a:r>
              </a:p>
            </p:txBody>
          </p:sp>
        </mc:Fallback>
      </mc:AlternateContent>
      <p:sp>
        <p:nvSpPr>
          <p:cNvPr id="12" name="矩形 11"/>
          <p:cNvSpPr/>
          <p:nvPr/>
        </p:nvSpPr>
        <p:spPr>
          <a:xfrm>
            <a:off x="556332" y="1746916"/>
            <a:ext cx="5330007" cy="307777"/>
          </a:xfrm>
          <a:prstGeom prst="rect">
            <a:avLst/>
          </a:prstGeom>
        </p:spPr>
        <p:txBody>
          <a:bodyPr wrap="square">
            <a:spAutoFit/>
          </a:bodyPr>
          <a:lstStyle/>
          <a:p>
            <a:r>
              <a:rPr lang="zh-CN" altLang="en-US" sz="1400" dirty="0">
                <a:solidFill>
                  <a:prstClr val="black"/>
                </a:solidFill>
                <a:latin typeface="微软雅黑" panose="020B0503020204020204" pitchFamily="34" charset="-122"/>
                <a:ea typeface="微软雅黑" panose="020B0503020204020204" pitchFamily="34" charset="-122"/>
              </a:rPr>
              <a:t>第一</a:t>
            </a:r>
            <a:r>
              <a:rPr lang="zh-CN" altLang="en-US" sz="1400" dirty="0" smtClean="0">
                <a:solidFill>
                  <a:prstClr val="black"/>
                </a:solidFill>
                <a:latin typeface="微软雅黑" panose="020B0503020204020204" pitchFamily="34" charset="-122"/>
                <a:ea typeface="微软雅黑" panose="020B0503020204020204" pitchFamily="34" charset="-122"/>
              </a:rPr>
              <a:t>步：计算两个特征向量间，值不为空的特征项</a:t>
            </a:r>
            <a:r>
              <a:rPr lang="zh-CN" altLang="en-US" sz="1400" dirty="0">
                <a:solidFill>
                  <a:prstClr val="black"/>
                </a:solidFill>
                <a:latin typeface="微软雅黑" panose="020B0503020204020204" pitchFamily="34" charset="-122"/>
                <a:ea typeface="微软雅黑" panose="020B0503020204020204" pitchFamily="34" charset="-122"/>
              </a:rPr>
              <a:t>集合</a:t>
            </a:r>
            <a:r>
              <a:rPr lang="zh-CN" altLang="en-US" sz="1400" dirty="0" smtClean="0">
                <a:solidFill>
                  <a:prstClr val="black"/>
                </a:solidFill>
                <a:latin typeface="微软雅黑" panose="020B0503020204020204" pitchFamily="34" charset="-122"/>
                <a:ea typeface="微软雅黑" panose="020B0503020204020204" pitchFamily="34" charset="-122"/>
              </a:rPr>
              <a:t>的相似度</a:t>
            </a:r>
            <a:endParaRPr lang="zh-CN" altLang="en-US" dirty="0"/>
          </a:p>
        </p:txBody>
      </p:sp>
      <mc:AlternateContent xmlns:mc="http://schemas.openxmlformats.org/markup-compatibility/2006" xmlns:a14="http://schemas.microsoft.com/office/drawing/2010/main">
        <mc:Choice Requires="a14">
          <p:sp>
            <p:nvSpPr>
              <p:cNvPr id="90" name="TextBox 89"/>
              <p:cNvSpPr txBox="1"/>
              <p:nvPr/>
            </p:nvSpPr>
            <p:spPr>
              <a:xfrm>
                <a:off x="2428150" y="4132162"/>
                <a:ext cx="3269805" cy="6649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I</m:t>
                      </m:r>
                      <m:r>
                        <a:rPr lang="en-US" altLang="zh-CN" b="0" i="1" smtClean="0">
                          <a:latin typeface="Cambria Math"/>
                        </a:rPr>
                        <m:t>𝑡𝑒𝑚</m:t>
                      </m:r>
                      <m:r>
                        <a:rPr lang="en-US" altLang="zh-CN" b="0" i="1" smtClean="0">
                          <a:latin typeface="Cambria Math"/>
                        </a:rPr>
                        <m:t>_</m:t>
                      </m:r>
                      <m:r>
                        <a:rPr lang="en-US" altLang="zh-CN" b="0" i="1" smtClean="0">
                          <a:latin typeface="Cambria Math"/>
                        </a:rPr>
                        <m:t>𝑆𝑖𝑚</m:t>
                      </m:r>
                      <m:d>
                        <m:dPr>
                          <m:ctrlPr>
                            <a:rPr lang="en-US" altLang="zh-CN" b="0" i="1" smtClean="0">
                              <a:latin typeface="Cambria Math"/>
                            </a:rPr>
                          </m:ctrlPr>
                        </m:dPr>
                        <m:e>
                          <m:r>
                            <a:rPr lang="en-US" altLang="zh-CN" b="0" i="1" smtClean="0">
                              <a:latin typeface="Cambria Math"/>
                            </a:rPr>
                            <m:t>𝑉</m:t>
                          </m:r>
                          <m:r>
                            <a:rPr lang="en-US" altLang="zh-CN" b="0" i="1" smtClean="0">
                              <a:latin typeface="Cambria Math"/>
                            </a:rPr>
                            <m:t>1,</m:t>
                          </m:r>
                          <m:r>
                            <a:rPr lang="en-US" altLang="zh-CN" b="0" i="1" smtClean="0">
                              <a:latin typeface="Cambria Math"/>
                            </a:rPr>
                            <m:t>𝑉</m:t>
                          </m:r>
                          <m:r>
                            <a:rPr lang="en-US" altLang="zh-CN" b="0" i="1" smtClean="0">
                              <a:latin typeface="Cambria Math"/>
                            </a:rPr>
                            <m:t>2</m:t>
                          </m:r>
                        </m:e>
                      </m:d>
                      <m:r>
                        <a:rPr lang="en-US" altLang="zh-CN" b="0" i="1" smtClean="0">
                          <a:latin typeface="Cambria Math"/>
                        </a:rPr>
                        <m:t>=</m:t>
                      </m:r>
                      <m:f>
                        <m:fPr>
                          <m:ctrlPr>
                            <a:rPr lang="en-US" altLang="zh-CN" b="0" i="1" smtClean="0">
                              <a:latin typeface="Cambria Math"/>
                            </a:rPr>
                          </m:ctrlPr>
                        </m:fPr>
                        <m:num>
                          <m:d>
                            <m:dPr>
                              <m:begChr m:val="|"/>
                              <m:endChr m:val="|"/>
                              <m:ctrlPr>
                                <a:rPr lang="en-US" altLang="zh-CN" b="0" i="1" smtClean="0">
                                  <a:latin typeface="Cambria Math"/>
                                </a:rPr>
                              </m:ctrlPr>
                            </m:dPr>
                            <m:e>
                              <m:r>
                                <a:rPr lang="en-US" altLang="zh-CN" b="0" i="1" smtClean="0">
                                  <a:latin typeface="Cambria Math"/>
                                </a:rPr>
                                <m:t>𝑉</m:t>
                              </m:r>
                              <m:r>
                                <a:rPr lang="en-US" altLang="zh-CN" b="0" i="1" smtClean="0">
                                  <a:latin typeface="Cambria Math"/>
                                </a:rPr>
                                <m:t>1∩</m:t>
                              </m:r>
                              <m:r>
                                <a:rPr lang="en-US" altLang="zh-CN" b="0" i="1" smtClean="0">
                                  <a:latin typeface="Cambria Math"/>
                                  <a:ea typeface="Cambria Math"/>
                                </a:rPr>
                                <m:t>𝑉</m:t>
                              </m:r>
                              <m:r>
                                <a:rPr lang="en-US" altLang="zh-CN" b="0" i="1" smtClean="0">
                                  <a:latin typeface="Cambria Math"/>
                                  <a:ea typeface="Cambria Math"/>
                                </a:rPr>
                                <m:t>2</m:t>
                              </m:r>
                            </m:e>
                          </m:d>
                        </m:num>
                        <m:den>
                          <m:d>
                            <m:dPr>
                              <m:begChr m:val="|"/>
                              <m:endChr m:val="|"/>
                              <m:ctrlPr>
                                <a:rPr lang="en-US" altLang="zh-CN" b="0" i="1" smtClean="0">
                                  <a:latin typeface="Cambria Math"/>
                                </a:rPr>
                              </m:ctrlPr>
                            </m:dPr>
                            <m:e>
                              <m:r>
                                <a:rPr lang="en-US" altLang="zh-CN" b="0" i="1" smtClean="0">
                                  <a:latin typeface="Cambria Math"/>
                                </a:rPr>
                                <m:t>𝑉</m:t>
                              </m:r>
                              <m:r>
                                <a:rPr lang="en-US" altLang="zh-CN" b="0" i="1" smtClean="0">
                                  <a:latin typeface="Cambria Math"/>
                                </a:rPr>
                                <m:t>1∪</m:t>
                              </m:r>
                              <m:r>
                                <a:rPr lang="en-US" altLang="zh-CN" b="0" i="1" smtClean="0">
                                  <a:latin typeface="Cambria Math"/>
                                  <a:ea typeface="Cambria Math"/>
                                </a:rPr>
                                <m:t>𝑉</m:t>
                              </m:r>
                              <m:r>
                                <a:rPr lang="en-US" altLang="zh-CN" b="0" i="1" smtClean="0">
                                  <a:latin typeface="Cambria Math"/>
                                  <a:ea typeface="Cambria Math"/>
                                </a:rPr>
                                <m:t>2</m:t>
                              </m:r>
                            </m:e>
                          </m:d>
                        </m:den>
                      </m:f>
                    </m:oMath>
                  </m:oMathPara>
                </a14:m>
                <a:endParaRPr lang="zh-CN" altLang="en-US" dirty="0"/>
              </a:p>
            </p:txBody>
          </p:sp>
        </mc:Choice>
        <mc:Fallback xmlns="">
          <p:sp>
            <p:nvSpPr>
              <p:cNvPr id="90" name="TextBox 89"/>
              <p:cNvSpPr txBox="1">
                <a:spLocks noRot="1" noChangeAspect="1" noMove="1" noResize="1" noEditPoints="1" noAdjustHandles="1" noChangeArrowheads="1" noChangeShapeType="1" noTextEdit="1"/>
              </p:cNvSpPr>
              <p:nvPr/>
            </p:nvSpPr>
            <p:spPr>
              <a:xfrm>
                <a:off x="2428150" y="4132162"/>
                <a:ext cx="3269805" cy="664990"/>
              </a:xfrm>
              <a:prstGeom prst="rect">
                <a:avLst/>
              </a:prstGeom>
              <a:blipFill rotWithShape="1">
                <a:blip r:embed="rId4"/>
                <a:stretch>
                  <a:fillRect/>
                </a:stretch>
              </a:blipFill>
            </p:spPr>
            <p:txBody>
              <a:bodyPr/>
              <a:lstStyle/>
              <a:p>
                <a:r>
                  <a:rPr lang="zh-CN" altLang="en-US">
                    <a:noFill/>
                  </a:rPr>
                  <a:t> </a:t>
                </a:r>
              </a:p>
            </p:txBody>
          </p:sp>
        </mc:Fallback>
      </mc:AlternateContent>
      <p:sp>
        <p:nvSpPr>
          <p:cNvPr id="13" name="矩形 12"/>
          <p:cNvSpPr/>
          <p:nvPr/>
        </p:nvSpPr>
        <p:spPr>
          <a:xfrm>
            <a:off x="787206" y="4278964"/>
            <a:ext cx="1569660" cy="369332"/>
          </a:xfrm>
          <a:prstGeom prst="rect">
            <a:avLst/>
          </a:prstGeom>
        </p:spPr>
        <p:txBody>
          <a:bodyPr wrap="none">
            <a:spAutoFit/>
          </a:bodyPr>
          <a:lstStyle/>
          <a:p>
            <a:r>
              <a:rPr lang="zh-CN" altLang="en-US" dirty="0" smtClean="0">
                <a:solidFill>
                  <a:prstClr val="black"/>
                </a:solidFill>
                <a:latin typeface="微软雅黑" panose="020B0503020204020204" pitchFamily="34" charset="-122"/>
                <a:ea typeface="微软雅黑" panose="020B0503020204020204" pitchFamily="34" charset="-122"/>
              </a:rPr>
              <a:t>特征项</a:t>
            </a:r>
            <a:r>
              <a:rPr lang="zh-CN" altLang="en-US" dirty="0">
                <a:solidFill>
                  <a:prstClr val="black"/>
                </a:solidFill>
                <a:latin typeface="微软雅黑" panose="020B0503020204020204" pitchFamily="34" charset="-122"/>
                <a:ea typeface="微软雅黑" panose="020B0503020204020204" pitchFamily="34" charset="-122"/>
              </a:rPr>
              <a:t>相似度</a:t>
            </a:r>
            <a:endParaRPr lang="zh-CN" altLang="en-US" dirty="0"/>
          </a:p>
        </p:txBody>
      </p:sp>
      <p:grpSp>
        <p:nvGrpSpPr>
          <p:cNvPr id="32" name="组合 15"/>
          <p:cNvGrpSpPr>
            <a:grpSpLocks/>
          </p:cNvGrpSpPr>
          <p:nvPr/>
        </p:nvGrpSpPr>
        <p:grpSpPr bwMode="auto">
          <a:xfrm>
            <a:off x="-24411" y="6354245"/>
            <a:ext cx="9187468" cy="503767"/>
            <a:chOff x="0" y="4681728"/>
            <a:chExt cx="9163025" cy="377952"/>
          </a:xfrm>
        </p:grpSpPr>
        <p:sp>
          <p:nvSpPr>
            <p:cNvPr id="33" name="矩形 32"/>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4" name="矩形 33"/>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25</a:t>
              </a:r>
              <a:endParaRPr lang="zh-CN" altLang="en-US" sz="1400" dirty="0"/>
            </a:p>
          </p:txBody>
        </p:sp>
      </p:grpSp>
      <p:sp>
        <p:nvSpPr>
          <p:cNvPr id="35"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TextBox 35"/>
          <p:cNvSpPr txBox="1"/>
          <p:nvPr/>
        </p:nvSpPr>
        <p:spPr>
          <a:xfrm flipH="1">
            <a:off x="703268" y="625479"/>
            <a:ext cx="4732827"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 1. </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矩阵表示的分层相似度计算方案</a:t>
            </a:r>
          </a:p>
        </p:txBody>
      </p:sp>
    </p:spTree>
    <p:extLst>
      <p:ext uri="{BB962C8B-B14F-4D97-AF65-F5344CB8AC3E}">
        <p14:creationId xmlns:p14="http://schemas.microsoft.com/office/powerpoint/2010/main" val="424757970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2"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9" name="矩形 28"/>
          <p:cNvSpPr/>
          <p:nvPr/>
        </p:nvSpPr>
        <p:spPr>
          <a:xfrm>
            <a:off x="683568" y="2114272"/>
            <a:ext cx="7982591" cy="738664"/>
          </a:xfrm>
          <a:prstGeom prst="rect">
            <a:avLst/>
          </a:prstGeom>
        </p:spPr>
        <p:txBody>
          <a:bodyPr wrap="square">
            <a:spAutoFit/>
          </a:bodyPr>
          <a:lstStyle/>
          <a:p>
            <a:pPr marL="171450" indent="-360000">
              <a:lnSpc>
                <a:spcPct val="15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对特征向量中不同</a:t>
            </a:r>
            <a:r>
              <a:rPr lang="zh-CN" altLang="en-US" sz="1400" dirty="0" smtClean="0">
                <a:latin typeface="微软雅黑" panose="020B0503020204020204" pitchFamily="34" charset="-122"/>
                <a:ea typeface="微软雅黑" panose="020B0503020204020204" pitchFamily="34" charset="-122"/>
              </a:rPr>
              <a:t>形式（共分</a:t>
            </a:r>
            <a:r>
              <a:rPr lang="en-US" altLang="zh-CN" sz="1400" dirty="0" smtClean="0">
                <a:latin typeface="微软雅黑" panose="020B0503020204020204" pitchFamily="34" charset="-122"/>
                <a:ea typeface="微软雅黑" panose="020B0503020204020204" pitchFamily="34" charset="-122"/>
              </a:rPr>
              <a:t>4</a:t>
            </a:r>
            <a:r>
              <a:rPr lang="zh-CN" altLang="en-US" sz="1400" dirty="0" smtClean="0">
                <a:latin typeface="微软雅黑" panose="020B0503020204020204" pitchFamily="34" charset="-122"/>
                <a:ea typeface="微软雅黑" panose="020B0503020204020204" pitchFamily="34" charset="-122"/>
              </a:rPr>
              <a:t>类）特征</a:t>
            </a:r>
            <a:r>
              <a:rPr lang="zh-CN" altLang="en-US" sz="1400" dirty="0">
                <a:latin typeface="微软雅黑" panose="020B0503020204020204" pitchFamily="34" charset="-122"/>
                <a:ea typeface="微软雅黑" panose="020B0503020204020204" pitchFamily="34" charset="-122"/>
              </a:rPr>
              <a:t>分别使用最适合的相似度</a:t>
            </a:r>
            <a:r>
              <a:rPr lang="zh-CN" altLang="en-US" sz="1400" dirty="0" smtClean="0">
                <a:latin typeface="微软雅黑" panose="020B0503020204020204" pitchFamily="34" charset="-122"/>
                <a:ea typeface="微软雅黑" panose="020B0503020204020204" pitchFamily="34" charset="-122"/>
              </a:rPr>
              <a:t>度量</a:t>
            </a:r>
            <a:r>
              <a:rPr lang="zh-CN" altLang="en-US" sz="1400" dirty="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171450" indent="-360000">
              <a:lnSpc>
                <a:spcPct val="150000"/>
              </a:lnSpc>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混合相似度获得全体相似度；</a:t>
            </a:r>
            <a:endParaRPr lang="en-US" altLang="zh-CN" sz="1400" dirty="0">
              <a:latin typeface="微软雅黑" panose="020B0503020204020204" pitchFamily="34" charset="-122"/>
              <a:ea typeface="微软雅黑" panose="020B0503020204020204" pitchFamily="34" charset="-122"/>
            </a:endParaRPr>
          </a:p>
        </p:txBody>
      </p:sp>
      <p:sp>
        <p:nvSpPr>
          <p:cNvPr id="30" name="矩形 29"/>
          <p:cNvSpPr/>
          <p:nvPr/>
        </p:nvSpPr>
        <p:spPr>
          <a:xfrm>
            <a:off x="778223" y="1187460"/>
            <a:ext cx="3761799" cy="369332"/>
          </a:xfrm>
          <a:prstGeom prst="rect">
            <a:avLst/>
          </a:prstGeom>
          <a:solidFill>
            <a:schemeClr val="accent2"/>
          </a:solidFill>
        </p:spPr>
        <p:txBody>
          <a:bodyPr wrap="none">
            <a:spAutoFit/>
          </a:bodyPr>
          <a:lstStyle/>
          <a:p>
            <a:pPr>
              <a:defRPr/>
            </a:pPr>
            <a:r>
              <a:rPr lang="zh-CN" altLang="en-US" dirty="0">
                <a:solidFill>
                  <a:schemeClr val="bg1"/>
                </a:solidFill>
                <a:latin typeface="微软雅黑" panose="020B0503020204020204" pitchFamily="34" charset="-122"/>
                <a:ea typeface="微软雅黑" panose="020B0503020204020204" pitchFamily="34" charset="-122"/>
              </a:rPr>
              <a:t>观察层相似度 </a:t>
            </a:r>
            <a:r>
              <a:rPr lang="en-US" altLang="zh-CN" dirty="0">
                <a:solidFill>
                  <a:schemeClr val="bg1"/>
                </a:solidFill>
                <a:latin typeface="微软雅黑" panose="020B0503020204020204" pitchFamily="34" charset="-122"/>
                <a:ea typeface="微软雅黑" panose="020B0503020204020204" pitchFamily="34" charset="-122"/>
              </a:rPr>
              <a:t>Visit-level similarity</a:t>
            </a:r>
            <a:endParaRPr lang="id-ID" altLang="zh-CN"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852462" y="3158278"/>
            <a:ext cx="965434" cy="5040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男，女</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1" name="矩形 20"/>
          <p:cNvSpPr/>
          <p:nvPr/>
        </p:nvSpPr>
        <p:spPr>
          <a:xfrm>
            <a:off x="1852462" y="4004739"/>
            <a:ext cx="965434" cy="5040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16,  20</a:t>
            </a:r>
            <a:endParaRPr lang="zh-CN" altLang="en-US" sz="1200" dirty="0">
              <a:solidFill>
                <a:schemeClr val="tx1"/>
              </a:solidFill>
            </a:endParaRPr>
          </a:p>
        </p:txBody>
      </p:sp>
      <p:sp>
        <p:nvSpPr>
          <p:cNvPr id="23" name="矩形 22"/>
          <p:cNvSpPr/>
          <p:nvPr/>
        </p:nvSpPr>
        <p:spPr>
          <a:xfrm>
            <a:off x="1852462" y="4816806"/>
            <a:ext cx="965434" cy="5040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I60.9, I60.10</a:t>
            </a:r>
            <a:endParaRPr lang="zh-CN" altLang="en-US" sz="1200" dirty="0">
              <a:solidFill>
                <a:schemeClr val="tx1"/>
              </a:solidFill>
            </a:endParaRPr>
          </a:p>
        </p:txBody>
      </p:sp>
      <mc:AlternateContent xmlns:mc="http://schemas.openxmlformats.org/markup-compatibility/2006" xmlns:a14="http://schemas.microsoft.com/office/drawing/2010/main">
        <mc:Choice Requires="a14">
          <p:sp>
            <p:nvSpPr>
              <p:cNvPr id="3" name="圆角矩形 2"/>
              <p:cNvSpPr/>
              <p:nvPr/>
            </p:nvSpPr>
            <p:spPr>
              <a:xfrm>
                <a:off x="4532148" y="3158278"/>
                <a:ext cx="1016680" cy="50405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𝑆</m:t>
                          </m:r>
                        </m:e>
                        <m:sub>
                          <m:r>
                            <m:rPr>
                              <m:sty m:val="p"/>
                            </m:rPr>
                            <a:rPr lang="en-US" altLang="zh-CN" i="1">
                              <a:latin typeface="Cambria Math"/>
                            </a:rPr>
                            <m:t>gender</m:t>
                          </m:r>
                          <m:r>
                            <a:rPr lang="en-US" altLang="zh-CN" b="0" i="1" smtClean="0">
                              <a:latin typeface="Cambria Math"/>
                            </a:rPr>
                            <m:t> </m:t>
                          </m:r>
                        </m:sub>
                      </m:sSub>
                    </m:oMath>
                  </m:oMathPara>
                </a14:m>
                <a:endParaRPr lang="zh-CN" altLang="en-US" dirty="0"/>
              </a:p>
            </p:txBody>
          </p:sp>
        </mc:Choice>
        <mc:Fallback xmlns="">
          <p:sp>
            <p:nvSpPr>
              <p:cNvPr id="3" name="圆角矩形 2"/>
              <p:cNvSpPr>
                <a:spLocks noRot="1" noChangeAspect="1" noMove="1" noResize="1" noEditPoints="1" noAdjustHandles="1" noChangeArrowheads="1" noChangeShapeType="1" noTextEdit="1"/>
              </p:cNvSpPr>
              <p:nvPr/>
            </p:nvSpPr>
            <p:spPr>
              <a:xfrm>
                <a:off x="4532148" y="3158278"/>
                <a:ext cx="1016680" cy="504056"/>
              </a:xfrm>
              <a:prstGeom prst="roundRect">
                <a:avLst/>
              </a:prstGeom>
              <a:blipFill rotWithShape="1">
                <a:blip r:embed="rId2"/>
                <a:stretch>
                  <a:fillRect/>
                </a:stretch>
              </a:blipFill>
              <a:ln>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圆角矩形 24"/>
              <p:cNvSpPr/>
              <p:nvPr/>
            </p:nvSpPr>
            <p:spPr>
              <a:xfrm>
                <a:off x="4596320" y="3991943"/>
                <a:ext cx="997321" cy="50405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i="1">
                              <a:latin typeface="Cambria Math"/>
                            </a:rPr>
                            <m:t>𝑆</m:t>
                          </m:r>
                        </m:e>
                        <m:sub>
                          <m:r>
                            <a:rPr lang="en-US" altLang="zh-CN" b="0" i="1" smtClean="0">
                              <a:latin typeface="Cambria Math"/>
                            </a:rPr>
                            <m:t>𝑎𝑔𝑒</m:t>
                          </m:r>
                          <m:r>
                            <a:rPr lang="en-US" altLang="zh-CN" i="1">
                              <a:latin typeface="Cambria Math"/>
                            </a:rPr>
                            <m:t> </m:t>
                          </m:r>
                        </m:sub>
                      </m:sSub>
                    </m:oMath>
                  </m:oMathPara>
                </a14:m>
                <a:endParaRPr lang="zh-CN" altLang="en-US" dirty="0"/>
              </a:p>
            </p:txBody>
          </p:sp>
        </mc:Choice>
        <mc:Fallback xmlns="">
          <p:sp>
            <p:nvSpPr>
              <p:cNvPr id="25" name="圆角矩形 24"/>
              <p:cNvSpPr>
                <a:spLocks noRot="1" noChangeAspect="1" noMove="1" noResize="1" noEditPoints="1" noAdjustHandles="1" noChangeArrowheads="1" noChangeShapeType="1" noTextEdit="1"/>
              </p:cNvSpPr>
              <p:nvPr/>
            </p:nvSpPr>
            <p:spPr>
              <a:xfrm>
                <a:off x="4596320" y="3991943"/>
                <a:ext cx="997321" cy="504056"/>
              </a:xfrm>
              <a:prstGeom prst="roundRect">
                <a:avLst/>
              </a:prstGeom>
              <a:blipFill rotWithShape="1">
                <a:blip r:embed="rId3"/>
                <a:stretch>
                  <a:fillRect/>
                </a:stretch>
              </a:blipFill>
              <a:ln>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圆角矩形 25"/>
              <p:cNvSpPr/>
              <p:nvPr/>
            </p:nvSpPr>
            <p:spPr>
              <a:xfrm>
                <a:off x="4605349" y="4816806"/>
                <a:ext cx="1016680" cy="50405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i="1">
                              <a:latin typeface="Cambria Math"/>
                            </a:rPr>
                            <m:t>𝑆</m:t>
                          </m:r>
                        </m:e>
                        <m:sub>
                          <m:r>
                            <a:rPr lang="en-US" altLang="zh-CN" b="0" i="1" smtClean="0">
                              <a:latin typeface="Cambria Math"/>
                            </a:rPr>
                            <m:t>𝑖𝑐𝑑</m:t>
                          </m:r>
                          <m:r>
                            <a:rPr lang="en-US" altLang="zh-CN" i="1">
                              <a:latin typeface="Cambria Math"/>
                            </a:rPr>
                            <m:t> </m:t>
                          </m:r>
                        </m:sub>
                      </m:sSub>
                    </m:oMath>
                  </m:oMathPara>
                </a14:m>
                <a:endParaRPr lang="zh-CN" altLang="en-US" dirty="0"/>
              </a:p>
            </p:txBody>
          </p:sp>
        </mc:Choice>
        <mc:Fallback xmlns="">
          <p:sp>
            <p:nvSpPr>
              <p:cNvPr id="26" name="圆角矩形 25"/>
              <p:cNvSpPr>
                <a:spLocks noRot="1" noChangeAspect="1" noMove="1" noResize="1" noEditPoints="1" noAdjustHandles="1" noChangeArrowheads="1" noChangeShapeType="1" noTextEdit="1"/>
              </p:cNvSpPr>
              <p:nvPr/>
            </p:nvSpPr>
            <p:spPr>
              <a:xfrm>
                <a:off x="4605349" y="4816806"/>
                <a:ext cx="1016680" cy="504056"/>
              </a:xfrm>
              <a:prstGeom prst="roundRect">
                <a:avLst/>
              </a:prstGeom>
              <a:blipFill rotWithShape="1">
                <a:blip r:embed="rId4"/>
                <a:stretch>
                  <a:fillRect/>
                </a:stretch>
              </a:blipFill>
              <a:ln>
                <a:solidFill>
                  <a:schemeClr val="accent2"/>
                </a:solidFill>
              </a:ln>
            </p:spPr>
            <p:txBody>
              <a:bodyPr/>
              <a:lstStyle/>
              <a:p>
                <a:r>
                  <a:rPr lang="zh-CN" altLang="en-US">
                    <a:noFill/>
                  </a:rPr>
                  <a:t> </a:t>
                </a:r>
              </a:p>
            </p:txBody>
          </p:sp>
        </mc:Fallback>
      </mc:AlternateContent>
      <p:sp>
        <p:nvSpPr>
          <p:cNvPr id="5" name="矩形 4"/>
          <p:cNvSpPr/>
          <p:nvPr/>
        </p:nvSpPr>
        <p:spPr>
          <a:xfrm>
            <a:off x="851662" y="3241029"/>
            <a:ext cx="907621" cy="338554"/>
          </a:xfrm>
          <a:prstGeom prst="rect">
            <a:avLst/>
          </a:prstGeom>
        </p:spPr>
        <p:txBody>
          <a:bodyPr wrap="none">
            <a:spAutoFit/>
          </a:bodyPr>
          <a:lstStyle/>
          <a:p>
            <a:r>
              <a:rPr lang="en-US" altLang="zh-CN" sz="1600" dirty="0" smtClean="0">
                <a:latin typeface="微软雅黑" panose="020B0503020204020204" pitchFamily="34" charset="-122"/>
                <a:ea typeface="微软雅黑" panose="020B0503020204020204" pitchFamily="34" charset="-122"/>
              </a:rPr>
              <a:t>Gender</a:t>
            </a:r>
            <a:endParaRPr lang="zh-CN" altLang="en-US" sz="1600" dirty="0">
              <a:latin typeface="微软雅黑" panose="020B0503020204020204" pitchFamily="34" charset="-122"/>
              <a:ea typeface="微软雅黑" panose="020B0503020204020204" pitchFamily="34" charset="-122"/>
            </a:endParaRPr>
          </a:p>
        </p:txBody>
      </p:sp>
      <p:sp>
        <p:nvSpPr>
          <p:cNvPr id="31" name="矩形 30"/>
          <p:cNvSpPr/>
          <p:nvPr/>
        </p:nvSpPr>
        <p:spPr>
          <a:xfrm>
            <a:off x="1035207" y="4087490"/>
            <a:ext cx="577402" cy="338554"/>
          </a:xfrm>
          <a:prstGeom prst="rect">
            <a:avLst/>
          </a:prstGeom>
        </p:spPr>
        <p:txBody>
          <a:bodyPr wrap="none">
            <a:spAutoFit/>
          </a:bodyPr>
          <a:lstStyle/>
          <a:p>
            <a:r>
              <a:rPr lang="en-US" altLang="zh-CN" sz="1600" dirty="0" smtClean="0">
                <a:latin typeface="微软雅黑" panose="020B0503020204020204" pitchFamily="34" charset="-122"/>
                <a:ea typeface="微软雅黑" panose="020B0503020204020204" pitchFamily="34" charset="-122"/>
              </a:rPr>
              <a:t>Age</a:t>
            </a:r>
            <a:endParaRPr lang="zh-CN" altLang="en-US" sz="1600" dirty="0">
              <a:latin typeface="微软雅黑" panose="020B0503020204020204" pitchFamily="34" charset="-122"/>
              <a:ea typeface="微软雅黑" panose="020B0503020204020204" pitchFamily="34" charset="-122"/>
            </a:endParaRPr>
          </a:p>
        </p:txBody>
      </p:sp>
      <p:sp>
        <p:nvSpPr>
          <p:cNvPr id="32" name="矩形 31"/>
          <p:cNvSpPr/>
          <p:nvPr/>
        </p:nvSpPr>
        <p:spPr>
          <a:xfrm>
            <a:off x="1035207" y="4899557"/>
            <a:ext cx="540533"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ICD</a:t>
            </a:r>
            <a:endParaRPr lang="zh-CN" altLang="en-US" sz="1600" dirty="0">
              <a:latin typeface="微软雅黑" panose="020B0503020204020204" pitchFamily="34" charset="-122"/>
              <a:ea typeface="微软雅黑" panose="020B0503020204020204" pitchFamily="34" charset="-122"/>
            </a:endParaRPr>
          </a:p>
        </p:txBody>
      </p:sp>
      <p:sp>
        <p:nvSpPr>
          <p:cNvPr id="33" name="矩形 32"/>
          <p:cNvSpPr/>
          <p:nvPr/>
        </p:nvSpPr>
        <p:spPr>
          <a:xfrm>
            <a:off x="1213954" y="5653624"/>
            <a:ext cx="1620957"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其他数值型特征</a:t>
            </a:r>
            <a:endParaRPr lang="zh-CN" altLang="en-US" sz="1600" dirty="0">
              <a:latin typeface="微软雅黑" panose="020B0503020204020204" pitchFamily="34" charset="-122"/>
              <a:ea typeface="微软雅黑" panose="020B0503020204020204" pitchFamily="34" charset="-122"/>
            </a:endParaRPr>
          </a:p>
        </p:txBody>
      </p:sp>
      <p:cxnSp>
        <p:nvCxnSpPr>
          <p:cNvPr id="7" name="直接箭头连接符 6"/>
          <p:cNvCxnSpPr>
            <a:stCxn id="2" idx="3"/>
            <a:endCxn id="3" idx="1"/>
          </p:cNvCxnSpPr>
          <p:nvPr/>
        </p:nvCxnSpPr>
        <p:spPr>
          <a:xfrm>
            <a:off x="2817896" y="3410306"/>
            <a:ext cx="171425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1" idx="3"/>
            <a:endCxn id="25" idx="1"/>
          </p:cNvCxnSpPr>
          <p:nvPr/>
        </p:nvCxnSpPr>
        <p:spPr>
          <a:xfrm flipV="1">
            <a:off x="2817896" y="4243971"/>
            <a:ext cx="1778424" cy="12796"/>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矩形 36"/>
              <p:cNvSpPr/>
              <p:nvPr/>
            </p:nvSpPr>
            <p:spPr>
              <a:xfrm>
                <a:off x="2817896" y="3765507"/>
                <a:ext cx="1686103" cy="4784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000">
                          <a:latin typeface="Cambria Math"/>
                        </a:rPr>
                        <m:t>S</m:t>
                      </m:r>
                      <m:d>
                        <m:dPr>
                          <m:ctrlPr>
                            <a:rPr lang="zh-CN" altLang="zh-CN" sz="1000" i="1">
                              <a:latin typeface="Cambria Math"/>
                            </a:rPr>
                          </m:ctrlPr>
                        </m:dPr>
                        <m:e>
                          <m:sSub>
                            <m:sSubPr>
                              <m:ctrlPr>
                                <a:rPr lang="zh-CN" altLang="zh-CN" sz="1000" i="1">
                                  <a:latin typeface="Cambria Math"/>
                                </a:rPr>
                              </m:ctrlPr>
                            </m:sSubPr>
                            <m:e>
                              <m:r>
                                <a:rPr lang="en-US" altLang="zh-CN" sz="1000" i="1">
                                  <a:latin typeface="Cambria Math"/>
                                </a:rPr>
                                <m:t>𝑝</m:t>
                              </m:r>
                            </m:e>
                            <m:sub>
                              <m:r>
                                <a:rPr lang="en-US" altLang="zh-CN" sz="1000" i="1">
                                  <a:latin typeface="Cambria Math"/>
                                </a:rPr>
                                <m:t>𝑖</m:t>
                              </m:r>
                            </m:sub>
                          </m:sSub>
                          <m:r>
                            <a:rPr lang="en-US" altLang="zh-CN" sz="1000" i="1">
                              <a:latin typeface="Cambria Math"/>
                            </a:rPr>
                            <m:t>,</m:t>
                          </m:r>
                          <m:sSub>
                            <m:sSubPr>
                              <m:ctrlPr>
                                <a:rPr lang="zh-CN" altLang="zh-CN" sz="1000" i="1">
                                  <a:latin typeface="Cambria Math"/>
                                </a:rPr>
                              </m:ctrlPr>
                            </m:sSubPr>
                            <m:e>
                              <m:r>
                                <a:rPr lang="en-US" altLang="zh-CN" sz="1000" i="1">
                                  <a:latin typeface="Cambria Math"/>
                                </a:rPr>
                                <m:t>𝑝</m:t>
                              </m:r>
                            </m:e>
                            <m:sub>
                              <m:r>
                                <a:rPr lang="en-US" altLang="zh-CN" sz="1000" i="1">
                                  <a:latin typeface="Cambria Math"/>
                                </a:rPr>
                                <m:t>𝑗</m:t>
                              </m:r>
                            </m:sub>
                          </m:sSub>
                        </m:e>
                      </m:d>
                      <m:r>
                        <a:rPr lang="en-US" altLang="zh-CN" sz="1000" i="1">
                          <a:latin typeface="Cambria Math"/>
                        </a:rPr>
                        <m:t>=1−</m:t>
                      </m:r>
                      <m:f>
                        <m:fPr>
                          <m:ctrlPr>
                            <a:rPr lang="zh-CN" altLang="zh-CN" sz="1000" i="1">
                              <a:latin typeface="Cambria Math"/>
                            </a:rPr>
                          </m:ctrlPr>
                        </m:fPr>
                        <m:num>
                          <m:r>
                            <a:rPr lang="en-US" altLang="zh-CN" sz="1000" i="1">
                              <a:latin typeface="Cambria Math"/>
                            </a:rPr>
                            <m:t>|</m:t>
                          </m:r>
                          <m:sSub>
                            <m:sSubPr>
                              <m:ctrlPr>
                                <a:rPr lang="zh-CN" altLang="zh-CN" sz="1000" i="1">
                                  <a:latin typeface="Cambria Math"/>
                                </a:rPr>
                              </m:ctrlPr>
                            </m:sSubPr>
                            <m:e>
                              <m:r>
                                <a:rPr lang="en-US" altLang="zh-CN" sz="1000" i="1">
                                  <a:latin typeface="Cambria Math"/>
                                </a:rPr>
                                <m:t>𝑝</m:t>
                              </m:r>
                            </m:e>
                            <m:sub>
                              <m:r>
                                <a:rPr lang="en-US" altLang="zh-CN" sz="1000" i="1">
                                  <a:latin typeface="Cambria Math"/>
                                </a:rPr>
                                <m:t>𝑖</m:t>
                              </m:r>
                            </m:sub>
                          </m:sSub>
                          <m:r>
                            <a:rPr lang="en-US" altLang="zh-CN" sz="1000" i="1">
                              <a:latin typeface="Cambria Math"/>
                            </a:rPr>
                            <m:t>−</m:t>
                          </m:r>
                          <m:sSub>
                            <m:sSubPr>
                              <m:ctrlPr>
                                <a:rPr lang="zh-CN" altLang="zh-CN" sz="1000" i="1">
                                  <a:latin typeface="Cambria Math"/>
                                </a:rPr>
                              </m:ctrlPr>
                            </m:sSubPr>
                            <m:e>
                              <m:r>
                                <a:rPr lang="en-US" altLang="zh-CN" sz="1000" i="1">
                                  <a:latin typeface="Cambria Math"/>
                                </a:rPr>
                                <m:t>𝑝</m:t>
                              </m:r>
                            </m:e>
                            <m:sub>
                              <m:r>
                                <a:rPr lang="en-US" altLang="zh-CN" sz="1000" i="1">
                                  <a:latin typeface="Cambria Math"/>
                                </a:rPr>
                                <m:t>𝑗</m:t>
                              </m:r>
                            </m:sub>
                          </m:sSub>
                          <m:r>
                            <a:rPr lang="en-US" altLang="zh-CN" sz="1000" i="1">
                              <a:latin typeface="Cambria Math"/>
                            </a:rPr>
                            <m:t>|</m:t>
                          </m:r>
                        </m:num>
                        <m:den>
                          <m:r>
                            <m:rPr>
                              <m:sty m:val="p"/>
                            </m:rPr>
                            <a:rPr lang="en-US" altLang="zh-CN" sz="1000">
                              <a:latin typeface="Cambria Math"/>
                            </a:rPr>
                            <m:t>max</m:t>
                          </m:r>
                          <m:r>
                            <a:rPr lang="en-US" altLang="zh-CN" sz="1000" i="1">
                              <a:latin typeface="Cambria Math"/>
                            </a:rPr>
                            <m:t>(</m:t>
                          </m:r>
                          <m:sSub>
                            <m:sSubPr>
                              <m:ctrlPr>
                                <a:rPr lang="zh-CN" altLang="zh-CN" sz="1000" i="1">
                                  <a:latin typeface="Cambria Math"/>
                                </a:rPr>
                              </m:ctrlPr>
                            </m:sSubPr>
                            <m:e>
                              <m:r>
                                <a:rPr lang="en-US" altLang="zh-CN" sz="1000" i="1">
                                  <a:latin typeface="Cambria Math"/>
                                </a:rPr>
                                <m:t>𝑝</m:t>
                              </m:r>
                            </m:e>
                            <m:sub>
                              <m:r>
                                <a:rPr lang="en-US" altLang="zh-CN" sz="1000" i="1">
                                  <a:latin typeface="Cambria Math"/>
                                </a:rPr>
                                <m:t>𝑖</m:t>
                              </m:r>
                            </m:sub>
                          </m:sSub>
                          <m:r>
                            <a:rPr lang="en-US" altLang="zh-CN" sz="1000" i="1">
                              <a:latin typeface="Cambria Math"/>
                            </a:rPr>
                            <m:t>,</m:t>
                          </m:r>
                          <m:sSub>
                            <m:sSubPr>
                              <m:ctrlPr>
                                <a:rPr lang="zh-CN" altLang="zh-CN" sz="1000" i="1">
                                  <a:latin typeface="Cambria Math"/>
                                </a:rPr>
                              </m:ctrlPr>
                            </m:sSubPr>
                            <m:e>
                              <m:r>
                                <a:rPr lang="en-US" altLang="zh-CN" sz="1000" i="1">
                                  <a:latin typeface="Cambria Math"/>
                                </a:rPr>
                                <m:t>𝑝</m:t>
                              </m:r>
                            </m:e>
                            <m:sub>
                              <m:r>
                                <a:rPr lang="en-US" altLang="zh-CN" sz="1000" i="1">
                                  <a:latin typeface="Cambria Math"/>
                                </a:rPr>
                                <m:t>𝑗</m:t>
                              </m:r>
                            </m:sub>
                          </m:sSub>
                          <m:r>
                            <a:rPr lang="en-US" altLang="zh-CN" sz="1000" i="1">
                              <a:latin typeface="Cambria Math"/>
                            </a:rPr>
                            <m:t>)</m:t>
                          </m:r>
                        </m:den>
                      </m:f>
                    </m:oMath>
                  </m:oMathPara>
                </a14:m>
                <a:endParaRPr lang="zh-CN" altLang="en-US" sz="1000" dirty="0"/>
              </a:p>
            </p:txBody>
          </p:sp>
        </mc:Choice>
        <mc:Fallback xmlns="">
          <p:sp>
            <p:nvSpPr>
              <p:cNvPr id="37" name="矩形 36"/>
              <p:cNvSpPr>
                <a:spLocks noRot="1" noChangeAspect="1" noMove="1" noResize="1" noEditPoints="1" noAdjustHandles="1" noChangeArrowheads="1" noChangeShapeType="1" noTextEdit="1"/>
              </p:cNvSpPr>
              <p:nvPr/>
            </p:nvSpPr>
            <p:spPr>
              <a:xfrm>
                <a:off x="2817896" y="3765507"/>
                <a:ext cx="1686103" cy="478464"/>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44"/>
              <p:cNvSpPr/>
              <p:nvPr/>
            </p:nvSpPr>
            <p:spPr>
              <a:xfrm>
                <a:off x="2863383" y="4610339"/>
                <a:ext cx="1468864" cy="4129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000" smtClean="0">
                          <a:latin typeface="Cambria Math"/>
                        </a:rPr>
                        <m:t>S</m:t>
                      </m:r>
                      <m:d>
                        <m:dPr>
                          <m:ctrlPr>
                            <a:rPr lang="zh-CN" altLang="zh-CN" sz="1000" i="1">
                              <a:latin typeface="Cambria Math"/>
                            </a:rPr>
                          </m:ctrlPr>
                        </m:dPr>
                        <m:e>
                          <m:sSub>
                            <m:sSubPr>
                              <m:ctrlPr>
                                <a:rPr lang="zh-CN" altLang="zh-CN" sz="1000" i="1">
                                  <a:latin typeface="Cambria Math"/>
                                </a:rPr>
                              </m:ctrlPr>
                            </m:sSubPr>
                            <m:e>
                              <m:r>
                                <a:rPr lang="en-US" altLang="zh-CN" sz="1000" i="1">
                                  <a:latin typeface="Cambria Math"/>
                                </a:rPr>
                                <m:t>𝑝</m:t>
                              </m:r>
                            </m:e>
                            <m:sub>
                              <m:r>
                                <a:rPr lang="en-US" altLang="zh-CN" sz="1000" i="1">
                                  <a:latin typeface="Cambria Math"/>
                                </a:rPr>
                                <m:t>𝑖</m:t>
                              </m:r>
                            </m:sub>
                          </m:sSub>
                          <m:r>
                            <a:rPr lang="en-US" altLang="zh-CN" sz="1000" i="1">
                              <a:latin typeface="Cambria Math"/>
                            </a:rPr>
                            <m:t>,</m:t>
                          </m:r>
                          <m:sSub>
                            <m:sSubPr>
                              <m:ctrlPr>
                                <a:rPr lang="zh-CN" altLang="zh-CN" sz="1000" i="1">
                                  <a:latin typeface="Cambria Math"/>
                                </a:rPr>
                              </m:ctrlPr>
                            </m:sSubPr>
                            <m:e>
                              <m:r>
                                <a:rPr lang="en-US" altLang="zh-CN" sz="1000" i="1">
                                  <a:latin typeface="Cambria Math"/>
                                </a:rPr>
                                <m:t>𝑝</m:t>
                              </m:r>
                            </m:e>
                            <m:sub>
                              <m:r>
                                <a:rPr lang="en-US" altLang="zh-CN" sz="1000" i="1">
                                  <a:latin typeface="Cambria Math"/>
                                </a:rPr>
                                <m:t>𝑗</m:t>
                              </m:r>
                            </m:sub>
                          </m:sSub>
                        </m:e>
                      </m:d>
                      <m:r>
                        <a:rPr lang="en-US" altLang="zh-CN" sz="1000" i="1">
                          <a:latin typeface="Cambria Math"/>
                        </a:rPr>
                        <m:t>=</m:t>
                      </m:r>
                      <m:f>
                        <m:fPr>
                          <m:ctrlPr>
                            <a:rPr lang="zh-CN" altLang="zh-CN" sz="1000" i="1">
                              <a:latin typeface="Cambria Math"/>
                            </a:rPr>
                          </m:ctrlPr>
                        </m:fPr>
                        <m:num>
                          <m:r>
                            <m:rPr>
                              <m:sty m:val="p"/>
                            </m:rPr>
                            <a:rPr lang="en-US" altLang="zh-CN" sz="1000" i="1">
                              <a:latin typeface="Cambria Math"/>
                            </a:rPr>
                            <m:t>NCA</m:t>
                          </m:r>
                          <m:r>
                            <a:rPr lang="en-US" altLang="zh-CN" sz="1000" b="0" i="1" smtClean="0">
                              <a:latin typeface="Cambria Math"/>
                            </a:rPr>
                            <m:t>(</m:t>
                          </m:r>
                          <m:sSub>
                            <m:sSubPr>
                              <m:ctrlPr>
                                <a:rPr lang="zh-CN" altLang="zh-CN" sz="1000" i="1">
                                  <a:latin typeface="Cambria Math"/>
                                </a:rPr>
                              </m:ctrlPr>
                            </m:sSubPr>
                            <m:e>
                              <m:r>
                                <a:rPr lang="en-US" altLang="zh-CN" sz="1000" i="1">
                                  <a:latin typeface="Cambria Math"/>
                                </a:rPr>
                                <m:t>𝑝</m:t>
                              </m:r>
                            </m:e>
                            <m:sub>
                              <m:r>
                                <a:rPr lang="en-US" altLang="zh-CN" sz="1000" i="1">
                                  <a:latin typeface="Cambria Math"/>
                                </a:rPr>
                                <m:t>𝑖</m:t>
                              </m:r>
                            </m:sub>
                          </m:sSub>
                          <m:r>
                            <a:rPr lang="en-US" altLang="zh-CN" sz="1000" b="0" i="1" smtClean="0">
                              <a:latin typeface="Cambria Math"/>
                            </a:rPr>
                            <m:t>,</m:t>
                          </m:r>
                          <m:sSub>
                            <m:sSubPr>
                              <m:ctrlPr>
                                <a:rPr lang="zh-CN" altLang="zh-CN" sz="1000" i="1">
                                  <a:latin typeface="Cambria Math"/>
                                </a:rPr>
                              </m:ctrlPr>
                            </m:sSubPr>
                            <m:e>
                              <m:r>
                                <a:rPr lang="en-US" altLang="zh-CN" sz="1000" i="1">
                                  <a:latin typeface="Cambria Math"/>
                                </a:rPr>
                                <m:t>𝑝</m:t>
                              </m:r>
                            </m:e>
                            <m:sub>
                              <m:r>
                                <a:rPr lang="en-US" altLang="zh-CN" sz="1000" i="1">
                                  <a:latin typeface="Cambria Math"/>
                                </a:rPr>
                                <m:t>𝑗</m:t>
                              </m:r>
                            </m:sub>
                          </m:sSub>
                          <m:r>
                            <a:rPr lang="en-US" altLang="zh-CN" sz="1000" b="0" i="1" smtClean="0">
                              <a:latin typeface="Cambria Math"/>
                            </a:rPr>
                            <m:t>)</m:t>
                          </m:r>
                        </m:num>
                        <m:den>
                          <m:r>
                            <a:rPr lang="en-US" altLang="zh-CN" sz="1000" b="0" i="0" smtClean="0">
                              <a:latin typeface="Cambria Math"/>
                            </a:rPr>
                            <m:t>#</m:t>
                          </m:r>
                          <m:r>
                            <m:rPr>
                              <m:sty m:val="p"/>
                            </m:rPr>
                            <a:rPr lang="en-US" altLang="zh-CN" sz="1000" b="0" i="0" smtClean="0">
                              <a:latin typeface="Cambria Math"/>
                            </a:rPr>
                            <m:t>levels</m:t>
                          </m:r>
                        </m:den>
                      </m:f>
                    </m:oMath>
                  </m:oMathPara>
                </a14:m>
                <a:endParaRPr lang="zh-CN" altLang="en-US" sz="1000" dirty="0"/>
              </a:p>
            </p:txBody>
          </p:sp>
        </mc:Choice>
        <mc:Fallback xmlns="">
          <p:sp>
            <p:nvSpPr>
              <p:cNvPr id="45" name="矩形 44"/>
              <p:cNvSpPr>
                <a:spLocks noRot="1" noChangeAspect="1" noMove="1" noResize="1" noEditPoints="1" noAdjustHandles="1" noChangeArrowheads="1" noChangeShapeType="1" noTextEdit="1"/>
              </p:cNvSpPr>
              <p:nvPr/>
            </p:nvSpPr>
            <p:spPr>
              <a:xfrm>
                <a:off x="2863383" y="4610339"/>
                <a:ext cx="1468864" cy="412934"/>
              </a:xfrm>
              <a:prstGeom prst="rect">
                <a:avLst/>
              </a:prstGeom>
              <a:blipFill rotWithShape="1">
                <a:blip r:embed="rId6"/>
                <a:stretch>
                  <a:fillRect/>
                </a:stretch>
              </a:blipFill>
            </p:spPr>
            <p:txBody>
              <a:bodyPr/>
              <a:lstStyle/>
              <a:p>
                <a:r>
                  <a:rPr lang="zh-CN" altLang="en-US">
                    <a:noFill/>
                  </a:rPr>
                  <a:t> </a:t>
                </a:r>
              </a:p>
            </p:txBody>
          </p:sp>
        </mc:Fallback>
      </mc:AlternateContent>
      <p:cxnSp>
        <p:nvCxnSpPr>
          <p:cNvPr id="42" name="直接箭头连接符 41"/>
          <p:cNvCxnSpPr>
            <a:stCxn id="23" idx="3"/>
            <a:endCxn id="26" idx="1"/>
          </p:cNvCxnSpPr>
          <p:nvPr/>
        </p:nvCxnSpPr>
        <p:spPr>
          <a:xfrm>
            <a:off x="2817896" y="5068834"/>
            <a:ext cx="1787453"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矩形 48"/>
              <p:cNvSpPr/>
              <p:nvPr/>
            </p:nvSpPr>
            <p:spPr>
              <a:xfrm>
                <a:off x="2863383" y="2996952"/>
                <a:ext cx="1198020" cy="3226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000" smtClean="0">
                          <a:latin typeface="Cambria Math"/>
                        </a:rPr>
                        <m:t>S</m:t>
                      </m:r>
                      <m:d>
                        <m:dPr>
                          <m:ctrlPr>
                            <a:rPr lang="zh-CN" altLang="zh-CN" sz="1000" i="1">
                              <a:latin typeface="Cambria Math"/>
                            </a:rPr>
                          </m:ctrlPr>
                        </m:dPr>
                        <m:e>
                          <m:sSub>
                            <m:sSubPr>
                              <m:ctrlPr>
                                <a:rPr lang="zh-CN" altLang="zh-CN" sz="1000" i="1">
                                  <a:latin typeface="Cambria Math"/>
                                </a:rPr>
                              </m:ctrlPr>
                            </m:sSubPr>
                            <m:e>
                              <m:r>
                                <a:rPr lang="en-US" altLang="zh-CN" sz="1000" i="1">
                                  <a:latin typeface="Cambria Math"/>
                                </a:rPr>
                                <m:t>𝑝</m:t>
                              </m:r>
                            </m:e>
                            <m:sub>
                              <m:r>
                                <a:rPr lang="en-US" altLang="zh-CN" sz="1000" i="1">
                                  <a:latin typeface="Cambria Math"/>
                                </a:rPr>
                                <m:t>𝑖</m:t>
                              </m:r>
                            </m:sub>
                          </m:sSub>
                          <m:r>
                            <a:rPr lang="en-US" altLang="zh-CN" sz="1000" i="1">
                              <a:latin typeface="Cambria Math"/>
                            </a:rPr>
                            <m:t>,</m:t>
                          </m:r>
                          <m:sSub>
                            <m:sSubPr>
                              <m:ctrlPr>
                                <a:rPr lang="zh-CN" altLang="zh-CN" sz="1000" i="1">
                                  <a:latin typeface="Cambria Math"/>
                                </a:rPr>
                              </m:ctrlPr>
                            </m:sSubPr>
                            <m:e>
                              <m:r>
                                <a:rPr lang="en-US" altLang="zh-CN" sz="1000" i="1">
                                  <a:latin typeface="Cambria Math"/>
                                </a:rPr>
                                <m:t>𝑝</m:t>
                              </m:r>
                            </m:e>
                            <m:sub>
                              <m:r>
                                <a:rPr lang="en-US" altLang="zh-CN" sz="1000" i="1">
                                  <a:latin typeface="Cambria Math"/>
                                </a:rPr>
                                <m:t>𝑗</m:t>
                              </m:r>
                            </m:sub>
                          </m:sSub>
                        </m:e>
                      </m:d>
                      <m:r>
                        <a:rPr lang="en-US" altLang="zh-CN" sz="1000" i="1">
                          <a:latin typeface="Cambria Math"/>
                        </a:rPr>
                        <m:t>=</m:t>
                      </m:r>
                      <m:sSub>
                        <m:sSubPr>
                          <m:ctrlPr>
                            <a:rPr lang="en-US" altLang="zh-CN" sz="1000" i="1" smtClean="0">
                              <a:latin typeface="Cambria Math"/>
                            </a:rPr>
                          </m:ctrlPr>
                        </m:sSubPr>
                        <m:e>
                          <m:r>
                            <a:rPr lang="en-US" altLang="zh-CN" sz="1000" b="0" i="1" smtClean="0">
                              <a:latin typeface="Cambria Math"/>
                            </a:rPr>
                            <m:t>𝑝</m:t>
                          </m:r>
                        </m:e>
                        <m:sub>
                          <m:r>
                            <a:rPr lang="en-US" altLang="zh-CN" sz="1000" b="0" i="1" smtClean="0">
                              <a:latin typeface="Cambria Math"/>
                            </a:rPr>
                            <m:t>𝑖</m:t>
                          </m:r>
                        </m:sub>
                      </m:sSub>
                      <m:r>
                        <a:rPr lang="en-US" altLang="zh-CN" sz="1000" b="0" i="1" smtClean="0">
                          <a:latin typeface="Cambria Math"/>
                          <a:ea typeface="Cambria Math"/>
                        </a:rPr>
                        <m:t>⨁</m:t>
                      </m:r>
                      <m:sSub>
                        <m:sSubPr>
                          <m:ctrlPr>
                            <a:rPr lang="en-US" altLang="zh-CN" sz="1000" b="0" i="1" smtClean="0">
                              <a:latin typeface="Cambria Math"/>
                              <a:ea typeface="Cambria Math"/>
                            </a:rPr>
                          </m:ctrlPr>
                        </m:sSubPr>
                        <m:e>
                          <m:r>
                            <a:rPr lang="en-US" altLang="zh-CN" sz="1000" b="0" i="1" smtClean="0">
                              <a:latin typeface="Cambria Math"/>
                              <a:ea typeface="Cambria Math"/>
                            </a:rPr>
                            <m:t>𝑝</m:t>
                          </m:r>
                        </m:e>
                        <m:sub>
                          <m:r>
                            <a:rPr lang="en-US" altLang="zh-CN" sz="1000" b="0" i="1" smtClean="0">
                              <a:latin typeface="Cambria Math"/>
                              <a:ea typeface="Cambria Math"/>
                            </a:rPr>
                            <m:t>𝑗</m:t>
                          </m:r>
                        </m:sub>
                      </m:sSub>
                    </m:oMath>
                  </m:oMathPara>
                </a14:m>
                <a:endParaRPr lang="zh-CN" altLang="en-US" sz="1000" dirty="0"/>
              </a:p>
            </p:txBody>
          </p:sp>
        </mc:Choice>
        <mc:Fallback xmlns="">
          <p:sp>
            <p:nvSpPr>
              <p:cNvPr id="49" name="矩形 48"/>
              <p:cNvSpPr>
                <a:spLocks noRot="1" noChangeAspect="1" noMove="1" noResize="1" noEditPoints="1" noAdjustHandles="1" noChangeArrowheads="1" noChangeShapeType="1" noTextEdit="1"/>
              </p:cNvSpPr>
              <p:nvPr/>
            </p:nvSpPr>
            <p:spPr>
              <a:xfrm>
                <a:off x="2863383" y="2996952"/>
                <a:ext cx="1198020" cy="322652"/>
              </a:xfrm>
              <a:prstGeom prst="rect">
                <a:avLst/>
              </a:prstGeom>
              <a:blipFill rotWithShape="1">
                <a:blip r:embed="rId7"/>
                <a:stretch>
                  <a:fillRect/>
                </a:stretch>
              </a:blipFill>
            </p:spPr>
            <p:txBody>
              <a:bodyPr/>
              <a:lstStyle/>
              <a:p>
                <a:r>
                  <a:rPr lang="zh-CN" altLang="en-US">
                    <a:noFill/>
                  </a:rPr>
                  <a:t> </a:t>
                </a:r>
              </a:p>
            </p:txBody>
          </p:sp>
        </mc:Fallback>
      </mc:AlternateContent>
      <p:sp>
        <p:nvSpPr>
          <p:cNvPr id="50" name="圆角矩形 49"/>
          <p:cNvSpPr/>
          <p:nvPr/>
        </p:nvSpPr>
        <p:spPr>
          <a:xfrm>
            <a:off x="6842482" y="4293334"/>
            <a:ext cx="1329918" cy="50405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右大括号 43"/>
          <p:cNvSpPr/>
          <p:nvPr/>
        </p:nvSpPr>
        <p:spPr>
          <a:xfrm>
            <a:off x="5676198" y="3281510"/>
            <a:ext cx="299258" cy="2527704"/>
          </a:xfrm>
          <a:prstGeom prst="righ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7" name="直接箭头连接符 46"/>
          <p:cNvCxnSpPr>
            <a:stCxn id="44" idx="1"/>
            <a:endCxn id="50" idx="1"/>
          </p:cNvCxnSpPr>
          <p:nvPr/>
        </p:nvCxnSpPr>
        <p:spPr>
          <a:xfrm>
            <a:off x="5975456" y="4545362"/>
            <a:ext cx="867026"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5975456" y="3689656"/>
                <a:ext cx="867026" cy="7612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latin typeface="Cambria Math"/>
                            </a:rPr>
                          </m:ctrlPr>
                        </m:sSubPr>
                        <m:e>
                          <m:r>
                            <a:rPr lang="en-US" altLang="zh-CN" sz="1050" b="0" i="1" smtClean="0">
                              <a:latin typeface="Cambria Math"/>
                            </a:rPr>
                            <m:t>𝑆</m:t>
                          </m:r>
                        </m:e>
                        <m:sub>
                          <m:r>
                            <a:rPr lang="en-US" altLang="zh-CN" sz="1050" b="0" i="1" smtClean="0">
                              <a:latin typeface="Cambria Math"/>
                            </a:rPr>
                            <m:t>𝑔𝑒𝑛𝑑𝑒𝑟</m:t>
                          </m:r>
                        </m:sub>
                      </m:sSub>
                      <m:r>
                        <a:rPr lang="en-US" altLang="zh-CN" sz="1050" b="0" i="1" smtClean="0">
                          <a:latin typeface="Cambria Math"/>
                        </a:rPr>
                        <m:t>+</m:t>
                      </m:r>
                      <m:sSub>
                        <m:sSubPr>
                          <m:ctrlPr>
                            <a:rPr lang="en-US" altLang="zh-CN" sz="1050" b="0" i="1" smtClean="0">
                              <a:latin typeface="Cambria Math"/>
                            </a:rPr>
                          </m:ctrlPr>
                        </m:sSubPr>
                        <m:e>
                          <m:r>
                            <a:rPr lang="en-US" altLang="zh-CN" sz="1050" b="0" i="1" smtClean="0">
                              <a:latin typeface="Cambria Math"/>
                            </a:rPr>
                            <m:t>𝑆</m:t>
                          </m:r>
                        </m:e>
                        <m:sub>
                          <m:r>
                            <a:rPr lang="en-US" altLang="zh-CN" sz="1050" b="0" i="1" smtClean="0">
                              <a:latin typeface="Cambria Math"/>
                            </a:rPr>
                            <m:t>𝑎𝑔𝑒</m:t>
                          </m:r>
                        </m:sub>
                      </m:sSub>
                      <m:r>
                        <a:rPr lang="en-US" altLang="zh-CN" sz="1050" b="0" i="1" smtClean="0">
                          <a:latin typeface="Cambria Math"/>
                        </a:rPr>
                        <m:t>+</m:t>
                      </m:r>
                      <m:sSub>
                        <m:sSubPr>
                          <m:ctrlPr>
                            <a:rPr lang="en-US" altLang="zh-CN" sz="1050" b="0" i="1" smtClean="0">
                              <a:latin typeface="Cambria Math"/>
                            </a:rPr>
                          </m:ctrlPr>
                        </m:sSubPr>
                        <m:e>
                          <m:r>
                            <a:rPr lang="en-US" altLang="zh-CN" sz="1050" b="0" i="1" smtClean="0">
                              <a:latin typeface="Cambria Math"/>
                            </a:rPr>
                            <m:t>𝑆</m:t>
                          </m:r>
                        </m:e>
                        <m:sub>
                          <m:r>
                            <a:rPr lang="en-US" altLang="zh-CN" sz="1050" b="0" i="1" smtClean="0">
                              <a:latin typeface="Cambria Math"/>
                            </a:rPr>
                            <m:t>𝑖𝑐𝑑</m:t>
                          </m:r>
                        </m:sub>
                      </m:sSub>
                      <m:r>
                        <a:rPr lang="en-US" altLang="zh-CN" sz="1050" b="0" i="1" smtClean="0">
                          <a:latin typeface="Cambria Math"/>
                        </a:rPr>
                        <m:t>+</m:t>
                      </m:r>
                      <m:sSub>
                        <m:sSubPr>
                          <m:ctrlPr>
                            <a:rPr lang="en-US" altLang="zh-CN" sz="1050" i="1">
                              <a:latin typeface="Cambria Math"/>
                            </a:rPr>
                          </m:ctrlPr>
                        </m:sSubPr>
                        <m:e>
                          <m:r>
                            <a:rPr lang="en-US" altLang="zh-CN" sz="1050" i="1">
                              <a:latin typeface="Cambria Math"/>
                            </a:rPr>
                            <m:t>𝑆</m:t>
                          </m:r>
                        </m:e>
                        <m:sub>
                          <m:r>
                            <a:rPr lang="en-US" altLang="zh-CN" sz="1050" b="0" i="1" smtClean="0">
                              <a:latin typeface="Cambria Math"/>
                            </a:rPr>
                            <m:t>𝑛𝑢𝑚</m:t>
                          </m:r>
                        </m:sub>
                      </m:sSub>
                    </m:oMath>
                  </m:oMathPara>
                </a14:m>
                <a:endParaRPr lang="zh-CN" altLang="en-US" sz="1050" dirty="0"/>
              </a:p>
            </p:txBody>
          </p:sp>
        </mc:Choice>
        <mc:Fallback xmlns="">
          <p:sp>
            <p:nvSpPr>
              <p:cNvPr id="55" name="TextBox 54"/>
              <p:cNvSpPr txBox="1">
                <a:spLocks noRot="1" noChangeAspect="1" noMove="1" noResize="1" noEditPoints="1" noAdjustHandles="1" noChangeArrowheads="1" noChangeShapeType="1" noTextEdit="1"/>
              </p:cNvSpPr>
              <p:nvPr/>
            </p:nvSpPr>
            <p:spPr>
              <a:xfrm>
                <a:off x="5975456" y="3689656"/>
                <a:ext cx="867026" cy="761234"/>
              </a:xfrm>
              <a:prstGeom prst="rect">
                <a:avLst/>
              </a:prstGeom>
              <a:blipFill rotWithShape="1">
                <a:blip r:embed="rId8"/>
                <a:stretch>
                  <a:fillRect/>
                </a:stretch>
              </a:blipFill>
            </p:spPr>
            <p:txBody>
              <a:bodyPr/>
              <a:lstStyle/>
              <a:p>
                <a:r>
                  <a:rPr lang="zh-CN" altLang="en-US">
                    <a:noFill/>
                  </a:rPr>
                  <a:t> </a:t>
                </a:r>
              </a:p>
            </p:txBody>
          </p:sp>
        </mc:Fallback>
      </mc:AlternateContent>
      <p:cxnSp>
        <p:nvCxnSpPr>
          <p:cNvPr id="39" name="直接箭头连接符 38"/>
          <p:cNvCxnSpPr/>
          <p:nvPr/>
        </p:nvCxnSpPr>
        <p:spPr>
          <a:xfrm>
            <a:off x="2863383" y="5789620"/>
            <a:ext cx="1787453"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260837" y="5410150"/>
            <a:ext cx="800219" cy="276999"/>
          </a:xfrm>
          <a:prstGeom prst="rect">
            <a:avLst/>
          </a:prstGeom>
        </p:spPr>
        <p:txBody>
          <a:bodyPr wrap="none">
            <a:spAutoFit/>
          </a:bodyPr>
          <a:lstStyle/>
          <a:p>
            <a:r>
              <a:rPr lang="zh-CN" altLang="en-US" sz="1200" dirty="0" smtClean="0">
                <a:latin typeface="微软雅黑" panose="020B0503020204020204" pitchFamily="34" charset="-122"/>
                <a:ea typeface="微软雅黑" panose="020B0503020204020204" pitchFamily="34" charset="-122"/>
              </a:rPr>
              <a:t>欧式距离</a:t>
            </a:r>
            <a:endParaRPr lang="zh-CN" altLang="en-US" sz="12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1" name="圆角矩形 40"/>
              <p:cNvSpPr/>
              <p:nvPr/>
            </p:nvSpPr>
            <p:spPr>
              <a:xfrm>
                <a:off x="4605349" y="5570873"/>
                <a:ext cx="1016680" cy="50405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i="1">
                              <a:latin typeface="Cambria Math"/>
                            </a:rPr>
                            <m:t>𝑆</m:t>
                          </m:r>
                        </m:e>
                        <m:sub>
                          <m:r>
                            <m:rPr>
                              <m:sty m:val="p"/>
                            </m:rPr>
                            <a:rPr lang="en-US" altLang="zh-CN" i="1">
                              <a:latin typeface="Cambria Math"/>
                            </a:rPr>
                            <m:t>num</m:t>
                          </m:r>
                          <m:r>
                            <a:rPr lang="en-US" altLang="zh-CN" i="1">
                              <a:latin typeface="Cambria Math"/>
                            </a:rPr>
                            <m:t> </m:t>
                          </m:r>
                        </m:sub>
                      </m:sSub>
                    </m:oMath>
                  </m:oMathPara>
                </a14:m>
                <a:endParaRPr lang="zh-CN" altLang="en-US" dirty="0"/>
              </a:p>
            </p:txBody>
          </p:sp>
        </mc:Choice>
        <mc:Fallback xmlns="">
          <p:sp>
            <p:nvSpPr>
              <p:cNvPr id="41" name="圆角矩形 40"/>
              <p:cNvSpPr>
                <a:spLocks noRot="1" noChangeAspect="1" noMove="1" noResize="1" noEditPoints="1" noAdjustHandles="1" noChangeArrowheads="1" noChangeShapeType="1" noTextEdit="1"/>
              </p:cNvSpPr>
              <p:nvPr/>
            </p:nvSpPr>
            <p:spPr>
              <a:xfrm>
                <a:off x="4605349" y="5570873"/>
                <a:ext cx="1016680" cy="504056"/>
              </a:xfrm>
              <a:prstGeom prst="roundRect">
                <a:avLst/>
              </a:prstGeom>
              <a:blipFill rotWithShape="1">
                <a:blip r:embed="rId9"/>
                <a:stretch>
                  <a:fillRect/>
                </a:stretch>
              </a:blipFill>
              <a:ln>
                <a:solidFill>
                  <a:schemeClr val="accent2"/>
                </a:solidFill>
              </a:ln>
            </p:spPr>
            <p:txBody>
              <a:bodyPr/>
              <a:lstStyle/>
              <a:p>
                <a:r>
                  <a:rPr lang="zh-CN" altLang="en-US">
                    <a:noFill/>
                  </a:rPr>
                  <a:t> </a:t>
                </a:r>
              </a:p>
            </p:txBody>
          </p:sp>
        </mc:Fallback>
      </mc:AlternateContent>
      <p:sp>
        <p:nvSpPr>
          <p:cNvPr id="43" name="矩形 42"/>
          <p:cNvSpPr/>
          <p:nvPr/>
        </p:nvSpPr>
        <p:spPr>
          <a:xfrm>
            <a:off x="703268" y="1746914"/>
            <a:ext cx="5330007" cy="307777"/>
          </a:xfrm>
          <a:prstGeom prst="rect">
            <a:avLst/>
          </a:prstGeom>
        </p:spPr>
        <p:txBody>
          <a:bodyPr wrap="square">
            <a:spAutoFit/>
          </a:bodyPr>
          <a:lstStyle/>
          <a:p>
            <a:r>
              <a:rPr lang="zh-CN" altLang="en-US" sz="1400" dirty="0" smtClean="0">
                <a:solidFill>
                  <a:prstClr val="black"/>
                </a:solidFill>
                <a:latin typeface="微软雅黑" panose="020B0503020204020204" pitchFamily="34" charset="-122"/>
                <a:ea typeface="微软雅黑" panose="020B0503020204020204" pitchFamily="34" charset="-122"/>
              </a:rPr>
              <a:t>第二步：计算两个特征向量间，公共特征项的值的相似度</a:t>
            </a:r>
            <a:endParaRPr lang="zh-CN" altLang="en-US" dirty="0"/>
          </a:p>
        </p:txBody>
      </p:sp>
      <mc:AlternateContent xmlns:mc="http://schemas.openxmlformats.org/markup-compatibility/2006" xmlns:a14="http://schemas.microsoft.com/office/drawing/2010/main">
        <mc:Choice Requires="a14">
          <p:sp>
            <p:nvSpPr>
              <p:cNvPr id="8" name="矩形 7"/>
              <p:cNvSpPr/>
              <p:nvPr/>
            </p:nvSpPr>
            <p:spPr>
              <a:xfrm>
                <a:off x="6914169" y="4376085"/>
                <a:ext cx="11865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i="1">
                          <a:latin typeface="Cambria Math"/>
                        </a:rPr>
                        <m:t>𝑉𝑎𝑙𝑢𝑒</m:t>
                      </m:r>
                      <m:r>
                        <a:rPr lang="en-US" altLang="zh-CN" sz="1600" i="1">
                          <a:latin typeface="Cambria Math"/>
                        </a:rPr>
                        <m:t>_</m:t>
                      </m:r>
                      <m:r>
                        <a:rPr lang="en-US" altLang="zh-CN" sz="1600" i="1">
                          <a:latin typeface="Cambria Math"/>
                        </a:rPr>
                        <m:t>𝑆𝑖𝑚</m:t>
                      </m:r>
                    </m:oMath>
                  </m:oMathPara>
                </a14:m>
                <a:endParaRPr lang="zh-CN" altLang="en-US" sz="1600" dirty="0"/>
              </a:p>
            </p:txBody>
          </p:sp>
        </mc:Choice>
        <mc:Fallback xmlns="">
          <p:sp>
            <p:nvSpPr>
              <p:cNvPr id="8" name="矩形 7"/>
              <p:cNvSpPr>
                <a:spLocks noRot="1" noChangeAspect="1" noMove="1" noResize="1" noEditPoints="1" noAdjustHandles="1" noChangeArrowheads="1" noChangeShapeType="1" noTextEdit="1"/>
              </p:cNvSpPr>
              <p:nvPr/>
            </p:nvSpPr>
            <p:spPr>
              <a:xfrm>
                <a:off x="6914169" y="4376085"/>
                <a:ext cx="1186543" cy="338554"/>
              </a:xfrm>
              <a:prstGeom prst="rect">
                <a:avLst/>
              </a:prstGeom>
              <a:blipFill rotWithShape="1">
                <a:blip r:embed="rId10"/>
                <a:stretch>
                  <a:fillRect/>
                </a:stretch>
              </a:blipFill>
            </p:spPr>
            <p:txBody>
              <a:bodyPr/>
              <a:lstStyle/>
              <a:p>
                <a:r>
                  <a:rPr lang="zh-CN" altLang="en-US">
                    <a:noFill/>
                  </a:rPr>
                  <a:t> </a:t>
                </a:r>
              </a:p>
            </p:txBody>
          </p:sp>
        </mc:Fallback>
      </mc:AlternateContent>
      <p:grpSp>
        <p:nvGrpSpPr>
          <p:cNvPr id="46" name="组合 15"/>
          <p:cNvGrpSpPr>
            <a:grpSpLocks/>
          </p:cNvGrpSpPr>
          <p:nvPr/>
        </p:nvGrpSpPr>
        <p:grpSpPr bwMode="auto">
          <a:xfrm>
            <a:off x="-24411" y="6354245"/>
            <a:ext cx="9187468" cy="503767"/>
            <a:chOff x="0" y="4681728"/>
            <a:chExt cx="9163025" cy="377952"/>
          </a:xfrm>
        </p:grpSpPr>
        <p:sp>
          <p:nvSpPr>
            <p:cNvPr id="48" name="矩形 47"/>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1" name="矩形 50"/>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26</a:t>
              </a:r>
              <a:endParaRPr lang="zh-CN" altLang="en-US" sz="1400" dirty="0"/>
            </a:p>
          </p:txBody>
        </p:sp>
      </p:grpSp>
      <p:sp>
        <p:nvSpPr>
          <p:cNvPr id="53"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2" name="TextBox 51"/>
          <p:cNvSpPr txBox="1"/>
          <p:nvPr/>
        </p:nvSpPr>
        <p:spPr>
          <a:xfrm flipH="1">
            <a:off x="703268" y="625479"/>
            <a:ext cx="4732827"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 1. </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矩阵表示的分层相似度计算方案</a:t>
            </a:r>
          </a:p>
        </p:txBody>
      </p:sp>
    </p:spTree>
    <p:extLst>
      <p:ext uri="{BB962C8B-B14F-4D97-AF65-F5344CB8AC3E}">
        <p14:creationId xmlns:p14="http://schemas.microsoft.com/office/powerpoint/2010/main" val="1516095152"/>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2"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mc:AlternateContent xmlns:mc="http://schemas.openxmlformats.org/markup-compatibility/2006" xmlns:a14="http://schemas.microsoft.com/office/drawing/2010/main">
        <mc:Choice Requires="a14">
          <p:sp>
            <p:nvSpPr>
              <p:cNvPr id="6" name="TextBox 5"/>
              <p:cNvSpPr txBox="1"/>
              <p:nvPr/>
            </p:nvSpPr>
            <p:spPr>
              <a:xfrm>
                <a:off x="2223173" y="2828064"/>
                <a:ext cx="4863383" cy="411395"/>
              </a:xfrm>
              <a:prstGeom prst="rect">
                <a:avLst/>
              </a:prstGeom>
              <a:noFill/>
            </p:spPr>
            <p:txBody>
              <a:bodyPr wrap="none" rtlCol="0">
                <a:spAutoFit/>
              </a:bodyPr>
              <a:lstStyle/>
              <a:p>
                <a14:m>
                  <m:oMath xmlns:m="http://schemas.openxmlformats.org/officeDocument/2006/math">
                    <m:r>
                      <m:rPr>
                        <m:sty m:val="p"/>
                      </m:rPr>
                      <a:rPr lang="en-US" altLang="zh-CN" i="1" smtClean="0">
                        <a:latin typeface="Cambria Math"/>
                      </a:rPr>
                      <m:t>J</m:t>
                    </m:r>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𝑖</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𝑦</m:t>
                            </m:r>
                          </m:e>
                          <m:sub>
                            <m:r>
                              <a:rPr lang="en-US" altLang="zh-CN" b="0" i="1" smtClean="0">
                                <a:latin typeface="Cambria Math"/>
                              </a:rPr>
                              <m:t>𝑗</m:t>
                            </m:r>
                          </m:sub>
                        </m:sSub>
                      </m:e>
                    </m:d>
                    <m:r>
                      <a:rPr lang="en-US" altLang="zh-CN" b="0" i="1" smtClean="0">
                        <a:latin typeface="Cambria Math"/>
                      </a:rPr>
                      <m:t>=</m:t>
                    </m:r>
                    <m:r>
                      <m:rPr>
                        <m:sty m:val="p"/>
                      </m:rPr>
                      <a:rPr lang="en-US" altLang="zh-CN" i="1">
                        <a:latin typeface="Cambria Math"/>
                      </a:rPr>
                      <m:t>Item</m:t>
                    </m:r>
                    <m:r>
                      <a:rPr lang="en-US" altLang="zh-CN" b="0" i="1" smtClean="0">
                        <a:latin typeface="Cambria Math"/>
                      </a:rPr>
                      <m:t>_</m:t>
                    </m:r>
                    <m:r>
                      <a:rPr lang="en-US" altLang="zh-CN" b="0" i="1" smtClean="0">
                        <a:latin typeface="Cambria Math"/>
                      </a:rPr>
                      <m:t>𝑆𝑖𝑚</m:t>
                    </m:r>
                    <m:r>
                      <a:rPr lang="en-US" altLang="zh-CN" b="0" i="1" smtClean="0">
                        <a:latin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sSub>
                      <m:sSubPr>
                        <m:ctrlPr>
                          <a:rPr lang="en-US" altLang="zh-CN" i="1">
                            <a:latin typeface="Cambria Math"/>
                          </a:rPr>
                        </m:ctrlPr>
                      </m:sSubPr>
                      <m:e>
                        <m:r>
                          <a:rPr lang="en-US" altLang="zh-CN" i="1">
                            <a:latin typeface="Cambria Math"/>
                          </a:rPr>
                          <m:t>𝑦</m:t>
                        </m:r>
                      </m:e>
                      <m:sub>
                        <m:r>
                          <a:rPr lang="en-US" altLang="zh-CN" i="1">
                            <a:latin typeface="Cambria Math"/>
                          </a:rPr>
                          <m:t>𝑗</m:t>
                        </m:r>
                      </m:sub>
                    </m:sSub>
                  </m:oMath>
                </a14:m>
                <a:r>
                  <a:rPr lang="en-US" altLang="zh-CN" dirty="0" smtClean="0"/>
                  <a:t>)*</a:t>
                </a:r>
                <a:r>
                  <a:rPr lang="en-US" altLang="zh-CN" dirty="0"/>
                  <a:t> </a:t>
                </a:r>
                <a14:m>
                  <m:oMath xmlns:m="http://schemas.openxmlformats.org/officeDocument/2006/math">
                    <m:r>
                      <a:rPr lang="en-US" altLang="zh-CN" b="0" i="1" smtClean="0">
                        <a:latin typeface="Cambria Math"/>
                      </a:rPr>
                      <m:t>𝑉𝑎𝑙𝑢𝑒</m:t>
                    </m:r>
                    <m:r>
                      <a:rPr lang="en-US" altLang="zh-CN" b="0" i="1" smtClean="0">
                        <a:latin typeface="Cambria Math"/>
                      </a:rPr>
                      <m:t>_</m:t>
                    </m:r>
                    <m:r>
                      <a:rPr lang="en-US" altLang="zh-CN" i="1">
                        <a:latin typeface="Cambria Math"/>
                      </a:rPr>
                      <m:t>𝑆𝑖𝑚</m:t>
                    </m:r>
                    <m:r>
                      <a:rPr lang="en-US" altLang="zh-CN" i="1">
                        <a:latin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sSub>
                      <m:sSubPr>
                        <m:ctrlPr>
                          <a:rPr lang="en-US" altLang="zh-CN" i="1">
                            <a:latin typeface="Cambria Math"/>
                          </a:rPr>
                        </m:ctrlPr>
                      </m:sSubPr>
                      <m:e>
                        <m:r>
                          <a:rPr lang="en-US" altLang="zh-CN" i="1">
                            <a:latin typeface="Cambria Math"/>
                          </a:rPr>
                          <m:t>𝑦</m:t>
                        </m:r>
                      </m:e>
                      <m:sub>
                        <m:r>
                          <a:rPr lang="en-US" altLang="zh-CN" i="1">
                            <a:latin typeface="Cambria Math"/>
                          </a:rPr>
                          <m:t>𝑗</m:t>
                        </m:r>
                      </m:sub>
                    </m:sSub>
                  </m:oMath>
                </a14:m>
                <a:r>
                  <a:rPr lang="en-US" altLang="zh-CN" dirty="0"/>
                  <a:t>)</a:t>
                </a:r>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223173" y="2828064"/>
                <a:ext cx="4863383" cy="411395"/>
              </a:xfrm>
              <a:prstGeom prst="rect">
                <a:avLst/>
              </a:prstGeom>
              <a:blipFill rotWithShape="1">
                <a:blip r:embed="rId2"/>
                <a:stretch>
                  <a:fillRect l="-251" t="-1493" b="-194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38"/>
              <p:cNvSpPr/>
              <p:nvPr/>
            </p:nvSpPr>
            <p:spPr>
              <a:xfrm>
                <a:off x="821986" y="3669463"/>
                <a:ext cx="5384231" cy="358368"/>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其中，</a:t>
                </a:r>
                <a14:m>
                  <m:oMath xmlns:m="http://schemas.openxmlformats.org/officeDocument/2006/math">
                    <m:sSub>
                      <m:sSubPr>
                        <m:ctrlPr>
                          <a:rPr lang="en-US" altLang="zh-CN" sz="1600" i="1">
                            <a:latin typeface="Cambria Math"/>
                          </a:rPr>
                        </m:ctrlPr>
                      </m:sSubPr>
                      <m:e>
                        <m:r>
                          <a:rPr lang="en-US" altLang="zh-CN" sz="1600" i="1">
                            <a:latin typeface="Cambria Math"/>
                          </a:rPr>
                          <m:t>𝑥</m:t>
                        </m:r>
                      </m:e>
                      <m:sub>
                        <m:r>
                          <a:rPr lang="en-US" altLang="zh-CN" sz="1600" i="1">
                            <a:latin typeface="Cambria Math"/>
                          </a:rPr>
                          <m:t>𝑖</m:t>
                        </m:r>
                      </m:sub>
                    </m:sSub>
                  </m:oMath>
                </a14:m>
                <a:r>
                  <a:rPr lang="zh-CN" altLang="en-US" sz="1600" dirty="0" smtClean="0">
                    <a:latin typeface="微软雅黑" panose="020B0503020204020204" pitchFamily="34" charset="-122"/>
                    <a:ea typeface="微软雅黑" panose="020B0503020204020204" pitchFamily="34" charset="-122"/>
                  </a:rPr>
                  <a:t>是</a:t>
                </a:r>
                <a14:m>
                  <m:oMath xmlns:m="http://schemas.openxmlformats.org/officeDocument/2006/math">
                    <m:r>
                      <a:rPr lang="en-US" altLang="zh-CN" sz="1600" i="1" smtClean="0">
                        <a:latin typeface="Cambria Math"/>
                      </a:rPr>
                      <m:t>𝑥</m:t>
                    </m:r>
                  </m:oMath>
                </a14:m>
                <a:r>
                  <a:rPr lang="zh-CN" altLang="en-US" sz="1600" dirty="0" smtClean="0">
                    <a:latin typeface="微软雅黑" panose="020B0503020204020204" pitchFamily="34" charset="-122"/>
                    <a:ea typeface="微软雅黑" panose="020B0503020204020204" pitchFamily="34" charset="-122"/>
                  </a:rPr>
                  <a:t>序列中的第</a:t>
                </a:r>
                <a:r>
                  <a:rPr lang="en-US" altLang="zh-CN" sz="1600" dirty="0" err="1" smtClean="0">
                    <a:latin typeface="微软雅黑" panose="020B0503020204020204" pitchFamily="34" charset="-122"/>
                    <a:ea typeface="微软雅黑" panose="020B0503020204020204" pitchFamily="34" charset="-122"/>
                  </a:rPr>
                  <a:t>i</a:t>
                </a:r>
                <a:r>
                  <a:rPr lang="zh-CN" altLang="en-US" sz="1600" dirty="0" smtClean="0">
                    <a:latin typeface="微软雅黑" panose="020B0503020204020204" pitchFamily="34" charset="-122"/>
                    <a:ea typeface="微软雅黑" panose="020B0503020204020204" pitchFamily="34" charset="-122"/>
                  </a:rPr>
                  <a:t>次观察，</a:t>
                </a:r>
                <a14:m>
                  <m:oMath xmlns:m="http://schemas.openxmlformats.org/officeDocument/2006/math">
                    <m:sSub>
                      <m:sSubPr>
                        <m:ctrlPr>
                          <a:rPr lang="en-US" altLang="zh-CN" sz="1600" i="1">
                            <a:latin typeface="Cambria Math"/>
                          </a:rPr>
                        </m:ctrlPr>
                      </m:sSubPr>
                      <m:e>
                        <m:r>
                          <a:rPr lang="en-US" altLang="zh-CN" sz="1600" i="1">
                            <a:latin typeface="Cambria Math"/>
                          </a:rPr>
                          <m:t>𝑦</m:t>
                        </m:r>
                      </m:e>
                      <m:sub>
                        <m:r>
                          <a:rPr lang="en-US" altLang="zh-CN" sz="1600" i="1">
                            <a:latin typeface="Cambria Math"/>
                          </a:rPr>
                          <m:t>𝑗</m:t>
                        </m:r>
                      </m:sub>
                    </m:sSub>
                  </m:oMath>
                </a14:m>
                <a:r>
                  <a:rPr lang="zh-CN" altLang="en-US" sz="1600" dirty="0" smtClean="0">
                    <a:latin typeface="微软雅黑" panose="020B0503020204020204" pitchFamily="34" charset="-122"/>
                    <a:ea typeface="微软雅黑" panose="020B0503020204020204" pitchFamily="34" charset="-122"/>
                  </a:rPr>
                  <a:t>是</a:t>
                </a:r>
                <a14:m>
                  <m:oMath xmlns:m="http://schemas.openxmlformats.org/officeDocument/2006/math">
                    <m:r>
                      <a:rPr lang="en-US" altLang="zh-CN" sz="1600" i="1">
                        <a:latin typeface="Cambria Math"/>
                      </a:rPr>
                      <m:t>𝑦</m:t>
                    </m:r>
                  </m:oMath>
                </a14:m>
                <a:r>
                  <a:rPr lang="zh-CN" altLang="en-US" sz="1600" dirty="0" smtClean="0">
                    <a:latin typeface="微软雅黑" panose="020B0503020204020204" pitchFamily="34" charset="-122"/>
                    <a:ea typeface="微软雅黑" panose="020B0503020204020204" pitchFamily="34" charset="-122"/>
                  </a:rPr>
                  <a:t>序列中的第</a:t>
                </a:r>
                <a:r>
                  <a:rPr lang="en-US" altLang="zh-CN" sz="1600" dirty="0" smtClean="0">
                    <a:latin typeface="微软雅黑" panose="020B0503020204020204" pitchFamily="34" charset="-122"/>
                    <a:ea typeface="微软雅黑" panose="020B0503020204020204" pitchFamily="34" charset="-122"/>
                  </a:rPr>
                  <a:t>j</a:t>
                </a:r>
                <a:r>
                  <a:rPr lang="zh-CN" altLang="en-US" sz="1600" dirty="0" smtClean="0">
                    <a:latin typeface="微软雅黑" panose="020B0503020204020204" pitchFamily="34" charset="-122"/>
                    <a:ea typeface="微软雅黑" panose="020B0503020204020204" pitchFamily="34" charset="-122"/>
                  </a:rPr>
                  <a:t>次观察</a:t>
                </a:r>
                <a:endParaRPr lang="zh-CN" altLang="en-US" sz="1600" dirty="0">
                  <a:latin typeface="微软雅黑" panose="020B0503020204020204" pitchFamily="34" charset="-122"/>
                  <a:ea typeface="微软雅黑" panose="020B0503020204020204" pitchFamily="34" charset="-122"/>
                </a:endParaRPr>
              </a:p>
            </p:txBody>
          </p:sp>
        </mc:Choice>
        <mc:Fallback xmlns="">
          <p:sp>
            <p:nvSpPr>
              <p:cNvPr id="39" name="矩形 38"/>
              <p:cNvSpPr>
                <a:spLocks noRot="1" noChangeAspect="1" noMove="1" noResize="1" noEditPoints="1" noAdjustHandles="1" noChangeArrowheads="1" noChangeShapeType="1" noTextEdit="1"/>
              </p:cNvSpPr>
              <p:nvPr/>
            </p:nvSpPr>
            <p:spPr>
              <a:xfrm>
                <a:off x="821986" y="3669463"/>
                <a:ext cx="5384231" cy="358368"/>
              </a:xfrm>
              <a:prstGeom prst="rect">
                <a:avLst/>
              </a:prstGeom>
              <a:blipFill rotWithShape="1">
                <a:blip r:embed="rId3"/>
                <a:stretch>
                  <a:fillRect l="-680" t="-5085" b="-15254"/>
                </a:stretch>
              </a:blipFill>
            </p:spPr>
            <p:txBody>
              <a:bodyPr/>
              <a:lstStyle/>
              <a:p>
                <a:r>
                  <a:rPr lang="zh-CN" altLang="en-US">
                    <a:noFill/>
                  </a:rPr>
                  <a:t> </a:t>
                </a:r>
              </a:p>
            </p:txBody>
          </p:sp>
        </mc:Fallback>
      </mc:AlternateContent>
      <p:sp>
        <p:nvSpPr>
          <p:cNvPr id="21" name="矩形 20"/>
          <p:cNvSpPr/>
          <p:nvPr/>
        </p:nvSpPr>
        <p:spPr>
          <a:xfrm>
            <a:off x="778223" y="1187460"/>
            <a:ext cx="3761799" cy="369332"/>
          </a:xfrm>
          <a:prstGeom prst="rect">
            <a:avLst/>
          </a:prstGeom>
          <a:solidFill>
            <a:schemeClr val="accent2"/>
          </a:solidFill>
        </p:spPr>
        <p:txBody>
          <a:bodyPr wrap="none">
            <a:spAutoFit/>
          </a:bodyPr>
          <a:lstStyle/>
          <a:p>
            <a:pPr>
              <a:defRPr/>
            </a:pPr>
            <a:r>
              <a:rPr lang="zh-CN" altLang="en-US" dirty="0">
                <a:solidFill>
                  <a:schemeClr val="bg1"/>
                </a:solidFill>
                <a:latin typeface="微软雅黑" panose="020B0503020204020204" pitchFamily="34" charset="-122"/>
                <a:ea typeface="微软雅黑" panose="020B0503020204020204" pitchFamily="34" charset="-122"/>
              </a:rPr>
              <a:t>观察层相似度 </a:t>
            </a:r>
            <a:r>
              <a:rPr lang="en-US" altLang="zh-CN" dirty="0">
                <a:solidFill>
                  <a:schemeClr val="bg1"/>
                </a:solidFill>
                <a:latin typeface="微软雅黑" panose="020B0503020204020204" pitchFamily="34" charset="-122"/>
                <a:ea typeface="微软雅黑" panose="020B0503020204020204" pitchFamily="34" charset="-122"/>
              </a:rPr>
              <a:t>Visit-level similarity</a:t>
            </a:r>
            <a:endParaRPr lang="id-ID" altLang="zh-CN"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703268" y="1924674"/>
            <a:ext cx="5330007" cy="307777"/>
          </a:xfrm>
          <a:prstGeom prst="rect">
            <a:avLst/>
          </a:prstGeom>
        </p:spPr>
        <p:txBody>
          <a:bodyPr wrap="square">
            <a:spAutoFit/>
          </a:bodyPr>
          <a:lstStyle/>
          <a:p>
            <a:r>
              <a:rPr lang="zh-CN" altLang="en-US" sz="1400" dirty="0" smtClean="0">
                <a:solidFill>
                  <a:prstClr val="black"/>
                </a:solidFill>
                <a:latin typeface="微软雅黑" panose="020B0503020204020204" pitchFamily="34" charset="-122"/>
                <a:ea typeface="微软雅黑" panose="020B0503020204020204" pitchFamily="34" charset="-122"/>
              </a:rPr>
              <a:t>第</a:t>
            </a:r>
            <a:r>
              <a:rPr lang="zh-CN" altLang="en-US" sz="1400" dirty="0">
                <a:solidFill>
                  <a:prstClr val="black"/>
                </a:solidFill>
                <a:latin typeface="微软雅黑" panose="020B0503020204020204" pitchFamily="34" charset="-122"/>
                <a:ea typeface="微软雅黑" panose="020B0503020204020204" pitchFamily="34" charset="-122"/>
              </a:rPr>
              <a:t>三</a:t>
            </a:r>
            <a:r>
              <a:rPr lang="zh-CN" altLang="en-US" sz="1400" dirty="0" smtClean="0">
                <a:solidFill>
                  <a:prstClr val="black"/>
                </a:solidFill>
                <a:latin typeface="微软雅黑" panose="020B0503020204020204" pitchFamily="34" charset="-122"/>
                <a:ea typeface="微软雅黑" panose="020B0503020204020204" pitchFamily="34" charset="-122"/>
              </a:rPr>
              <a:t>步：计算两个特征向量间的相似度</a:t>
            </a:r>
            <a:endParaRPr lang="zh-CN" altLang="en-US" dirty="0"/>
          </a:p>
        </p:txBody>
      </p:sp>
      <p:grpSp>
        <p:nvGrpSpPr>
          <p:cNvPr id="25" name="组合 15"/>
          <p:cNvGrpSpPr>
            <a:grpSpLocks/>
          </p:cNvGrpSpPr>
          <p:nvPr/>
        </p:nvGrpSpPr>
        <p:grpSpPr bwMode="auto">
          <a:xfrm>
            <a:off x="-24411" y="6354245"/>
            <a:ext cx="9187468" cy="503767"/>
            <a:chOff x="0" y="4681728"/>
            <a:chExt cx="9163025" cy="377952"/>
          </a:xfrm>
        </p:grpSpPr>
        <p:sp>
          <p:nvSpPr>
            <p:cNvPr id="26" name="矩形 25"/>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7" name="矩形 26"/>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2</a:t>
              </a:r>
              <a:r>
                <a:rPr lang="en-US" altLang="zh-CN" sz="1400" dirty="0"/>
                <a:t>7</a:t>
              </a:r>
              <a:endParaRPr lang="zh-CN" altLang="en-US" sz="1400" dirty="0"/>
            </a:p>
          </p:txBody>
        </p:sp>
      </p:grpSp>
      <p:sp>
        <p:nvSpPr>
          <p:cNvPr id="28"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TextBox 28"/>
          <p:cNvSpPr txBox="1"/>
          <p:nvPr/>
        </p:nvSpPr>
        <p:spPr>
          <a:xfrm flipH="1">
            <a:off x="703268" y="625479"/>
            <a:ext cx="4732827"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 1. </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矩阵表示的分层相似度计算方案</a:t>
            </a:r>
          </a:p>
        </p:txBody>
      </p:sp>
    </p:spTree>
    <p:extLst>
      <p:ext uri="{BB962C8B-B14F-4D97-AF65-F5344CB8AC3E}">
        <p14:creationId xmlns:p14="http://schemas.microsoft.com/office/powerpoint/2010/main" val="327308884"/>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2"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5" name="矩形 24"/>
          <p:cNvSpPr/>
          <p:nvPr/>
        </p:nvSpPr>
        <p:spPr>
          <a:xfrm>
            <a:off x="986321" y="1196752"/>
            <a:ext cx="3977371" cy="369332"/>
          </a:xfrm>
          <a:prstGeom prst="rect">
            <a:avLst/>
          </a:prstGeom>
          <a:solidFill>
            <a:schemeClr val="accent2"/>
          </a:solidFill>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基于矩阵</a:t>
            </a:r>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观察表示的分层相似度度量</a:t>
            </a:r>
          </a:p>
        </p:txBody>
      </p:sp>
      <p:sp>
        <p:nvSpPr>
          <p:cNvPr id="5" name="矩形 4"/>
          <p:cNvSpPr/>
          <p:nvPr/>
        </p:nvSpPr>
        <p:spPr>
          <a:xfrm>
            <a:off x="845788" y="1854116"/>
            <a:ext cx="437985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序列</a:t>
            </a:r>
            <a:r>
              <a:rPr lang="zh-CN" altLang="en-US" dirty="0" smtClean="0">
                <a:latin typeface="微软雅黑" panose="020B0503020204020204" pitchFamily="34" charset="-122"/>
                <a:ea typeface="微软雅黑" panose="020B0503020204020204" pitchFamily="34" charset="-122"/>
              </a:rPr>
              <a:t>层</a:t>
            </a:r>
            <a:r>
              <a:rPr lang="zh-CN" altLang="en-US" dirty="0">
                <a:latin typeface="微软雅黑" panose="020B0503020204020204" pitchFamily="34" charset="-122"/>
                <a:ea typeface="微软雅黑" panose="020B0503020204020204" pitchFamily="34" charset="-122"/>
              </a:rPr>
              <a:t>相似度 </a:t>
            </a:r>
            <a:r>
              <a:rPr lang="en-US" altLang="zh-CN" dirty="0">
                <a:latin typeface="微软雅黑" panose="020B0503020204020204" pitchFamily="34" charset="-122"/>
                <a:ea typeface="微软雅黑" panose="020B0503020204020204" pitchFamily="34" charset="-122"/>
              </a:rPr>
              <a:t>Sequence</a:t>
            </a:r>
            <a:r>
              <a:rPr lang="en-US" altLang="zh-CN" dirty="0" smtClean="0">
                <a:latin typeface="微软雅黑" panose="020B0503020204020204" pitchFamily="34" charset="-122"/>
                <a:ea typeface="微软雅黑" panose="020B0503020204020204" pitchFamily="34" charset="-122"/>
              </a:rPr>
              <a:t>-level similarity</a:t>
            </a:r>
            <a:endParaRPr lang="zh-CN" altLang="en-US" sz="1600" dirty="0"/>
          </a:p>
        </p:txBody>
      </p:sp>
      <p:sp>
        <p:nvSpPr>
          <p:cNvPr id="21" name="矩形 20"/>
          <p:cNvSpPr/>
          <p:nvPr/>
        </p:nvSpPr>
        <p:spPr>
          <a:xfrm>
            <a:off x="879820" y="2307650"/>
            <a:ext cx="6035627" cy="338554"/>
          </a:xfrm>
          <a:prstGeom prst="rect">
            <a:avLst/>
          </a:prstGeom>
        </p:spPr>
        <p:txBody>
          <a:bodyPr wrap="none">
            <a:spAutoFit/>
          </a:bodyPr>
          <a:lstStyle/>
          <a:p>
            <a:r>
              <a:rPr lang="en-US" altLang="zh-CN" sz="1600" dirty="0" smtClean="0">
                <a:latin typeface="微软雅黑" panose="020B0503020204020204" pitchFamily="34" charset="-122"/>
                <a:ea typeface="微软雅黑" panose="020B0503020204020204" pitchFamily="34" charset="-122"/>
              </a:rPr>
              <a:t>1. </a:t>
            </a:r>
            <a:r>
              <a:rPr lang="zh-CN" altLang="en-US" sz="1600" dirty="0" smtClean="0">
                <a:latin typeface="微软雅黑" panose="020B0503020204020204" pitchFamily="34" charset="-122"/>
                <a:ea typeface="微软雅黑" panose="020B0503020204020204" pitchFamily="34" charset="-122"/>
              </a:rPr>
              <a:t>观察分配</a:t>
            </a:r>
            <a:r>
              <a:rPr lang="en-US" altLang="zh-CN" sz="1600" dirty="0" smtClean="0">
                <a:latin typeface="微软雅黑" panose="020B0503020204020204" pitchFamily="34" charset="-122"/>
                <a:ea typeface="微软雅黑" panose="020B0503020204020204" pitchFamily="34" charset="-122"/>
              </a:rPr>
              <a:t>(Visit alignment)</a:t>
            </a:r>
            <a:r>
              <a:rPr lang="zh-CN" altLang="en-US" sz="1600" dirty="0" smtClean="0">
                <a:latin typeface="微软雅黑" panose="020B0503020204020204" pitchFamily="34" charset="-122"/>
                <a:ea typeface="微软雅黑" panose="020B0503020204020204" pitchFamily="34" charset="-122"/>
              </a:rPr>
              <a:t>：根据相似度将观察</a:t>
            </a:r>
            <a:r>
              <a:rPr lang="en-US" altLang="zh-CN" sz="1600" dirty="0" err="1" smtClean="0">
                <a:latin typeface="微软雅黑" panose="020B0503020204020204" pitchFamily="34" charset="-122"/>
                <a:ea typeface="微软雅黑" panose="020B0503020204020204" pitchFamily="34" charset="-122"/>
              </a:rPr>
              <a:t>i</a:t>
            </a:r>
            <a:r>
              <a:rPr lang="zh-CN" altLang="en-US" sz="1600" dirty="0" smtClean="0">
                <a:latin typeface="微软雅黑" panose="020B0503020204020204" pitchFamily="34" charset="-122"/>
                <a:ea typeface="微软雅黑" panose="020B0503020204020204" pitchFamily="34" charset="-122"/>
              </a:rPr>
              <a:t>分配给观察</a:t>
            </a:r>
            <a:r>
              <a:rPr lang="en-US" altLang="zh-CN" sz="1600" dirty="0" smtClean="0">
                <a:latin typeface="微软雅黑" panose="020B0503020204020204" pitchFamily="34" charset="-122"/>
                <a:ea typeface="微软雅黑" panose="020B0503020204020204" pitchFamily="34" charset="-122"/>
              </a:rPr>
              <a:t>j</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805147724"/>
                  </p:ext>
                </p:extLst>
              </p:nvPr>
            </p:nvGraphicFramePr>
            <p:xfrm>
              <a:off x="1190721" y="2852936"/>
              <a:ext cx="3689985" cy="1371600"/>
            </p:xfrm>
            <a:graphic>
              <a:graphicData uri="http://schemas.openxmlformats.org/drawingml/2006/table">
                <a:tbl>
                  <a:tblPr firstRow="1" firstCol="1" bandRow="1">
                    <a:tableStyleId>{21E4AEA4-8DFA-4A89-87EB-49C32662AFE0}</a:tableStyleId>
                  </a:tblPr>
                  <a:tblGrid>
                    <a:gridCol w="562610"/>
                    <a:gridCol w="607060"/>
                    <a:gridCol w="630555"/>
                    <a:gridCol w="629920"/>
                    <a:gridCol w="629920"/>
                    <a:gridCol w="629920"/>
                  </a:tblGrid>
                  <a:tr h="0">
                    <a:tc>
                      <a:txBody>
                        <a:bodyPr/>
                        <a:lstStyle/>
                        <a:p>
                          <a:pPr indent="127000" algn="just">
                            <a:lnSpc>
                              <a:spcPct val="150000"/>
                            </a:lnSpc>
                            <a:spcAft>
                              <a:spcPts val="0"/>
                            </a:spcAft>
                          </a:pPr>
                          <a:r>
                            <a:rPr lang="en-US" sz="1200" kern="100" dirty="0">
                              <a:effectLst/>
                            </a:rPr>
                            <a:t> </a:t>
                          </a:r>
                          <a:endParaRPr lang="zh-CN" sz="1200" kern="100" dirty="0">
                            <a:effectLst/>
                            <a:latin typeface="Times New Roman"/>
                            <a:ea typeface="宋体"/>
                          </a:endParaRPr>
                        </a:p>
                      </a:txBody>
                      <a:tcPr marL="68580" marR="68580" marT="0" marB="0"/>
                    </a:tc>
                    <a:tc>
                      <a:txBody>
                        <a:bodyPr/>
                        <a:lstStyle/>
                        <a:p>
                          <a:pPr indent="127000"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1200" i="1" kern="100">
                                        <a:effectLst/>
                                        <a:latin typeface="Cambria Math"/>
                                      </a:rPr>
                                    </m:ctrlPr>
                                  </m:sSubPr>
                                  <m:e>
                                    <m:r>
                                      <a:rPr lang="en-US" sz="1200" kern="100">
                                        <a:effectLst/>
                                        <a:latin typeface="Cambria Math"/>
                                      </a:rPr>
                                      <m:t>𝑦</m:t>
                                    </m:r>
                                  </m:e>
                                  <m:sub>
                                    <m:r>
                                      <a:rPr lang="en-US" sz="1200" kern="100">
                                        <a:effectLst/>
                                        <a:latin typeface="Cambria Math"/>
                                      </a:rPr>
                                      <m:t>1</m:t>
                                    </m:r>
                                  </m:sub>
                                </m:sSub>
                              </m:oMath>
                            </m:oMathPara>
                          </a14:m>
                          <a:endParaRPr lang="zh-CN" sz="1200" kern="100" dirty="0">
                            <a:effectLst/>
                            <a:latin typeface="Times New Roman"/>
                            <a:ea typeface="宋体"/>
                          </a:endParaRPr>
                        </a:p>
                      </a:txBody>
                      <a:tcPr marL="68580" marR="68580" marT="0" marB="0"/>
                    </a:tc>
                    <a:tc>
                      <a:txBody>
                        <a:bodyPr/>
                        <a:lstStyle/>
                        <a:p>
                          <a:pPr indent="127000"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1200" i="1" kern="100">
                                        <a:effectLst/>
                                        <a:latin typeface="Cambria Math"/>
                                      </a:rPr>
                                    </m:ctrlPr>
                                  </m:sSubPr>
                                  <m:e>
                                    <m:r>
                                      <a:rPr lang="en-US" sz="1200" kern="100">
                                        <a:effectLst/>
                                        <a:latin typeface="Cambria Math"/>
                                      </a:rPr>
                                      <m:t>𝑦</m:t>
                                    </m:r>
                                  </m:e>
                                  <m:sub>
                                    <m:r>
                                      <a:rPr lang="en-US" sz="1200" kern="100">
                                        <a:effectLst/>
                                        <a:latin typeface="Cambria Math"/>
                                      </a:rPr>
                                      <m:t>2</m:t>
                                    </m:r>
                                  </m:sub>
                                </m:sSub>
                              </m:oMath>
                            </m:oMathPara>
                          </a14:m>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1200" i="1" kern="100">
                                        <a:effectLst/>
                                        <a:latin typeface="Cambria Math"/>
                                      </a:rPr>
                                    </m:ctrlPr>
                                  </m:sSubPr>
                                  <m:e>
                                    <m:r>
                                      <a:rPr lang="en-US" sz="1200" kern="100">
                                        <a:effectLst/>
                                        <a:latin typeface="Cambria Math"/>
                                      </a:rPr>
                                      <m:t>𝑦</m:t>
                                    </m:r>
                                  </m:e>
                                  <m:sub>
                                    <m:r>
                                      <a:rPr lang="en-US" sz="1200" kern="100">
                                        <a:effectLst/>
                                        <a:latin typeface="Cambria Math"/>
                                      </a:rPr>
                                      <m:t>3</m:t>
                                    </m:r>
                                  </m:sub>
                                </m:sSub>
                              </m:oMath>
                            </m:oMathPara>
                          </a14:m>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1200" i="1" kern="100">
                                        <a:effectLst/>
                                        <a:latin typeface="Cambria Math"/>
                                      </a:rPr>
                                    </m:ctrlPr>
                                  </m:sSubPr>
                                  <m:e>
                                    <m:r>
                                      <a:rPr lang="en-US" sz="1200" kern="100">
                                        <a:effectLst/>
                                        <a:latin typeface="Cambria Math"/>
                                      </a:rPr>
                                      <m:t>𝑦</m:t>
                                    </m:r>
                                  </m:e>
                                  <m:sub>
                                    <m:r>
                                      <a:rPr lang="en-US" sz="1200" kern="100">
                                        <a:effectLst/>
                                        <a:latin typeface="Cambria Math"/>
                                      </a:rPr>
                                      <m:t>4</m:t>
                                    </m:r>
                                  </m:sub>
                                </m:sSub>
                              </m:oMath>
                            </m:oMathPara>
                          </a14:m>
                          <a:endParaRPr lang="zh-CN" sz="1200" kern="100" dirty="0">
                            <a:effectLst/>
                            <a:latin typeface="Times New Roman"/>
                            <a:ea typeface="宋体"/>
                          </a:endParaRPr>
                        </a:p>
                      </a:txBody>
                      <a:tcPr marL="68580" marR="68580" marT="0" marB="0"/>
                    </a:tc>
                    <a:tc>
                      <a:txBody>
                        <a:bodyPr/>
                        <a:lstStyle/>
                        <a:p>
                          <a:pPr indent="127000"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1200" i="1" kern="100">
                                        <a:effectLst/>
                                        <a:latin typeface="Cambria Math"/>
                                      </a:rPr>
                                    </m:ctrlPr>
                                  </m:sSubPr>
                                  <m:e>
                                    <m:r>
                                      <a:rPr lang="en-US" sz="1200" kern="100">
                                        <a:effectLst/>
                                        <a:latin typeface="Cambria Math"/>
                                      </a:rPr>
                                      <m:t>𝑦</m:t>
                                    </m:r>
                                  </m:e>
                                  <m:sub>
                                    <m:r>
                                      <a:rPr lang="en-US" sz="1200" kern="100">
                                        <a:effectLst/>
                                        <a:latin typeface="Cambria Math"/>
                                      </a:rPr>
                                      <m:t>5</m:t>
                                    </m:r>
                                  </m:sub>
                                </m:sSub>
                              </m:oMath>
                            </m:oMathPara>
                          </a14:m>
                          <a:endParaRPr lang="zh-CN" sz="1200" kern="100" dirty="0">
                            <a:effectLst/>
                            <a:latin typeface="Times New Roman"/>
                            <a:ea typeface="宋体"/>
                          </a:endParaRPr>
                        </a:p>
                      </a:txBody>
                      <a:tcPr marL="68580" marR="68580" marT="0" marB="0"/>
                    </a:tc>
                  </a:tr>
                  <a:tr h="0">
                    <a:tc>
                      <a:txBody>
                        <a:bodyPr/>
                        <a:lstStyle/>
                        <a:p>
                          <a:pPr indent="127000"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1200" i="1" kern="100">
                                        <a:effectLst/>
                                        <a:latin typeface="Cambria Math"/>
                                      </a:rPr>
                                    </m:ctrlPr>
                                  </m:sSubPr>
                                  <m:e>
                                    <m:r>
                                      <a:rPr lang="en-US" sz="1200" kern="100">
                                        <a:effectLst/>
                                        <a:latin typeface="Cambria Math"/>
                                      </a:rPr>
                                      <m:t>𝑥</m:t>
                                    </m:r>
                                  </m:e>
                                  <m:sub>
                                    <m:r>
                                      <a:rPr lang="en-US" sz="1200" kern="100">
                                        <a:effectLst/>
                                        <a:latin typeface="Cambria Math"/>
                                      </a:rPr>
                                      <m:t>1</m:t>
                                    </m:r>
                                  </m:sub>
                                </m:sSub>
                              </m:oMath>
                            </m:oMathPara>
                          </a14:m>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dirty="0">
                              <a:effectLst/>
                            </a:rPr>
                            <a:t>0.3</a:t>
                          </a:r>
                          <a:endParaRPr lang="zh-CN" sz="1200" kern="100" dirty="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dirty="0">
                              <a:effectLst/>
                            </a:rPr>
                            <a:t>0.2</a:t>
                          </a:r>
                          <a:endParaRPr lang="zh-CN" sz="1200" kern="100" dirty="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0.1</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1.0</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0.5</a:t>
                          </a:r>
                          <a:endParaRPr lang="zh-CN" sz="1200" kern="100">
                            <a:effectLst/>
                            <a:latin typeface="Times New Roman"/>
                            <a:ea typeface="宋体"/>
                          </a:endParaRPr>
                        </a:p>
                      </a:txBody>
                      <a:tcPr marL="68580" marR="68580" marT="0" marB="0"/>
                    </a:tc>
                  </a:tr>
                  <a:tr h="0">
                    <a:tc>
                      <a:txBody>
                        <a:bodyPr/>
                        <a:lstStyle/>
                        <a:p>
                          <a:pPr indent="127000"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1200" i="1" kern="100">
                                        <a:effectLst/>
                                        <a:latin typeface="Cambria Math"/>
                                      </a:rPr>
                                    </m:ctrlPr>
                                  </m:sSubPr>
                                  <m:e>
                                    <m:r>
                                      <a:rPr lang="en-US" sz="1200" kern="100">
                                        <a:effectLst/>
                                        <a:latin typeface="Cambria Math"/>
                                      </a:rPr>
                                      <m:t>𝑥</m:t>
                                    </m:r>
                                  </m:e>
                                  <m:sub>
                                    <m:r>
                                      <a:rPr lang="en-US" sz="1200" kern="100">
                                        <a:effectLst/>
                                        <a:latin typeface="Cambria Math"/>
                                      </a:rPr>
                                      <m:t>2</m:t>
                                    </m:r>
                                  </m:sub>
                                </m:sSub>
                              </m:oMath>
                            </m:oMathPara>
                          </a14:m>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0.5</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dirty="0">
                              <a:effectLst/>
                            </a:rPr>
                            <a:t>1.0</a:t>
                          </a:r>
                          <a:endParaRPr lang="zh-CN" sz="1200" kern="100" dirty="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dirty="0">
                              <a:effectLst/>
                            </a:rPr>
                            <a:t>0.5</a:t>
                          </a:r>
                          <a:endParaRPr lang="zh-CN" sz="1200" kern="100" dirty="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dirty="0">
                              <a:effectLst/>
                            </a:rPr>
                            <a:t>0.3</a:t>
                          </a:r>
                          <a:endParaRPr lang="zh-CN" sz="1200" kern="100" dirty="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0.3</a:t>
                          </a:r>
                          <a:endParaRPr lang="zh-CN" sz="1200" kern="100">
                            <a:effectLst/>
                            <a:latin typeface="Times New Roman"/>
                            <a:ea typeface="宋体"/>
                          </a:endParaRPr>
                        </a:p>
                      </a:txBody>
                      <a:tcPr marL="68580" marR="68580" marT="0" marB="0"/>
                    </a:tc>
                  </a:tr>
                  <a:tr h="0">
                    <a:tc>
                      <a:txBody>
                        <a:bodyPr/>
                        <a:lstStyle/>
                        <a:p>
                          <a:pPr indent="127000"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1200" i="1" kern="100">
                                        <a:effectLst/>
                                        <a:latin typeface="Cambria Math"/>
                                      </a:rPr>
                                    </m:ctrlPr>
                                  </m:sSubPr>
                                  <m:e>
                                    <m:r>
                                      <a:rPr lang="en-US" sz="1200" kern="100">
                                        <a:effectLst/>
                                        <a:latin typeface="Cambria Math"/>
                                      </a:rPr>
                                      <m:t>𝑥</m:t>
                                    </m:r>
                                  </m:e>
                                  <m:sub>
                                    <m:r>
                                      <a:rPr lang="en-US" sz="1200" kern="100">
                                        <a:effectLst/>
                                        <a:latin typeface="Cambria Math"/>
                                      </a:rPr>
                                      <m:t>3</m:t>
                                    </m:r>
                                  </m:sub>
                                </m:sSub>
                              </m:oMath>
                            </m:oMathPara>
                          </a14:m>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0.2</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0.2</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0.0</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dirty="0">
                              <a:effectLst/>
                            </a:rPr>
                            <a:t>0.4</a:t>
                          </a:r>
                          <a:endParaRPr lang="zh-CN" sz="1200" kern="100" dirty="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dirty="0">
                              <a:effectLst/>
                            </a:rPr>
                            <a:t>0.6</a:t>
                          </a:r>
                          <a:endParaRPr lang="zh-CN" sz="1200" kern="100" dirty="0">
                            <a:effectLst/>
                            <a:latin typeface="Times New Roman"/>
                            <a:ea typeface="宋体"/>
                          </a:endParaRPr>
                        </a:p>
                      </a:txBody>
                      <a:tcPr marL="68580" marR="68580" marT="0" marB="0"/>
                    </a:tc>
                  </a:tr>
                  <a:tr h="0">
                    <a:tc>
                      <a:txBody>
                        <a:bodyPr/>
                        <a:lstStyle/>
                        <a:p>
                          <a:pPr indent="127000"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1200" i="1" kern="100">
                                        <a:effectLst/>
                                        <a:latin typeface="Cambria Math"/>
                                      </a:rPr>
                                    </m:ctrlPr>
                                  </m:sSubPr>
                                  <m:e>
                                    <m:r>
                                      <a:rPr lang="en-US" sz="1200" kern="100">
                                        <a:effectLst/>
                                        <a:latin typeface="Cambria Math"/>
                                      </a:rPr>
                                      <m:t>𝑥</m:t>
                                    </m:r>
                                  </m:e>
                                  <m:sub>
                                    <m:r>
                                      <a:rPr lang="en-US" sz="1200" kern="100">
                                        <a:effectLst/>
                                        <a:latin typeface="Cambria Math"/>
                                      </a:rPr>
                                      <m:t>4</m:t>
                                    </m:r>
                                  </m:sub>
                                </m:sSub>
                              </m:oMath>
                            </m:oMathPara>
                          </a14:m>
                          <a:endParaRPr lang="zh-CN" sz="1200" kern="100" dirty="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0.4</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0.1</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0.9</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0.5</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dirty="0">
                              <a:effectLst/>
                            </a:rPr>
                            <a:t>0.7</a:t>
                          </a:r>
                          <a:endParaRPr lang="zh-CN" sz="1200" kern="100" dirty="0">
                            <a:effectLst/>
                            <a:latin typeface="Times New Roman"/>
                            <a:ea typeface="宋体"/>
                          </a:endParaRPr>
                        </a:p>
                      </a:txBody>
                      <a:tcPr marL="68580" marR="68580" marT="0" marB="0"/>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805147724"/>
                  </p:ext>
                </p:extLst>
              </p:nvPr>
            </p:nvGraphicFramePr>
            <p:xfrm>
              <a:off x="1190721" y="2852936"/>
              <a:ext cx="3689985" cy="1371600"/>
            </p:xfrm>
            <a:graphic>
              <a:graphicData uri="http://schemas.openxmlformats.org/drawingml/2006/table">
                <a:tbl>
                  <a:tblPr firstRow="1" firstCol="1" bandRow="1">
                    <a:tableStyleId>{21E4AEA4-8DFA-4A89-87EB-49C32662AFE0}</a:tableStyleId>
                  </a:tblPr>
                  <a:tblGrid>
                    <a:gridCol w="562610"/>
                    <a:gridCol w="607060"/>
                    <a:gridCol w="630555"/>
                    <a:gridCol w="629920"/>
                    <a:gridCol w="629920"/>
                    <a:gridCol w="629920"/>
                  </a:tblGrid>
                  <a:tr h="274320">
                    <a:tc>
                      <a:txBody>
                        <a:bodyPr/>
                        <a:lstStyle/>
                        <a:p>
                          <a:pPr indent="127000" algn="just">
                            <a:lnSpc>
                              <a:spcPct val="150000"/>
                            </a:lnSpc>
                            <a:spcAft>
                              <a:spcPts val="0"/>
                            </a:spcAft>
                          </a:pPr>
                          <a:r>
                            <a:rPr lang="en-US" sz="1200" kern="100" dirty="0">
                              <a:effectLst/>
                            </a:rPr>
                            <a:t> </a:t>
                          </a:r>
                          <a:endParaRPr lang="zh-CN" sz="1200" kern="100" dirty="0">
                            <a:effectLst/>
                            <a:latin typeface="Times New Roman"/>
                            <a:ea typeface="宋体"/>
                          </a:endParaRPr>
                        </a:p>
                      </a:txBody>
                      <a:tcPr marL="68580" marR="68580" marT="0" marB="0"/>
                    </a:tc>
                    <a:tc>
                      <a:txBody>
                        <a:bodyPr/>
                        <a:lstStyle/>
                        <a:p>
                          <a:endParaRPr lang="zh-CN"/>
                        </a:p>
                      </a:txBody>
                      <a:tcPr marL="68580" marR="68580" marT="0" marB="0">
                        <a:blipFill rotWithShape="1">
                          <a:blip r:embed="rId2"/>
                          <a:stretch>
                            <a:fillRect l="-92000" r="-414000" b="-426667"/>
                          </a:stretch>
                        </a:blipFill>
                      </a:tcPr>
                    </a:tc>
                    <a:tc>
                      <a:txBody>
                        <a:bodyPr/>
                        <a:lstStyle/>
                        <a:p>
                          <a:endParaRPr lang="zh-CN"/>
                        </a:p>
                      </a:txBody>
                      <a:tcPr marL="68580" marR="68580" marT="0" marB="0">
                        <a:blipFill rotWithShape="1">
                          <a:blip r:embed="rId2"/>
                          <a:stretch>
                            <a:fillRect l="-184615" r="-298077" b="-426667"/>
                          </a:stretch>
                        </a:blipFill>
                      </a:tcPr>
                    </a:tc>
                    <a:tc>
                      <a:txBody>
                        <a:bodyPr/>
                        <a:lstStyle/>
                        <a:p>
                          <a:endParaRPr lang="zh-CN"/>
                        </a:p>
                      </a:txBody>
                      <a:tcPr marL="68580" marR="68580" marT="0" marB="0">
                        <a:blipFill rotWithShape="1">
                          <a:blip r:embed="rId2"/>
                          <a:stretch>
                            <a:fillRect l="-287379" r="-200971" b="-426667"/>
                          </a:stretch>
                        </a:blipFill>
                      </a:tcPr>
                    </a:tc>
                    <a:tc>
                      <a:txBody>
                        <a:bodyPr/>
                        <a:lstStyle/>
                        <a:p>
                          <a:endParaRPr lang="zh-CN"/>
                        </a:p>
                      </a:txBody>
                      <a:tcPr marL="68580" marR="68580" marT="0" marB="0">
                        <a:blipFill rotWithShape="1">
                          <a:blip r:embed="rId2"/>
                          <a:stretch>
                            <a:fillRect l="-383654" r="-99038" b="-426667"/>
                          </a:stretch>
                        </a:blipFill>
                      </a:tcPr>
                    </a:tc>
                    <a:tc>
                      <a:txBody>
                        <a:bodyPr/>
                        <a:lstStyle/>
                        <a:p>
                          <a:endParaRPr lang="zh-CN"/>
                        </a:p>
                      </a:txBody>
                      <a:tcPr marL="68580" marR="68580" marT="0" marB="0">
                        <a:blipFill rotWithShape="1">
                          <a:blip r:embed="rId2"/>
                          <a:stretch>
                            <a:fillRect l="-488350" b="-426667"/>
                          </a:stretch>
                        </a:blipFill>
                      </a:tcPr>
                    </a:tc>
                  </a:tr>
                  <a:tr h="274320">
                    <a:tc>
                      <a:txBody>
                        <a:bodyPr/>
                        <a:lstStyle/>
                        <a:p>
                          <a:endParaRPr lang="zh-CN"/>
                        </a:p>
                      </a:txBody>
                      <a:tcPr marL="68580" marR="68580" marT="0" marB="0">
                        <a:blipFill rotWithShape="1">
                          <a:blip r:embed="rId2"/>
                          <a:stretch>
                            <a:fillRect t="-100000" r="-558696" b="-326667"/>
                          </a:stretch>
                        </a:blipFill>
                      </a:tcPr>
                    </a:tc>
                    <a:tc>
                      <a:txBody>
                        <a:bodyPr/>
                        <a:lstStyle/>
                        <a:p>
                          <a:pPr indent="127000" algn="just">
                            <a:lnSpc>
                              <a:spcPct val="150000"/>
                            </a:lnSpc>
                            <a:spcAft>
                              <a:spcPts val="0"/>
                            </a:spcAft>
                          </a:pPr>
                          <a:r>
                            <a:rPr lang="en-US" sz="1200" kern="100" dirty="0">
                              <a:effectLst/>
                            </a:rPr>
                            <a:t>0.3</a:t>
                          </a:r>
                          <a:endParaRPr lang="zh-CN" sz="1200" kern="100" dirty="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dirty="0">
                              <a:effectLst/>
                            </a:rPr>
                            <a:t>0.2</a:t>
                          </a:r>
                          <a:endParaRPr lang="zh-CN" sz="1200" kern="100" dirty="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0.1</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1.0</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0.5</a:t>
                          </a:r>
                          <a:endParaRPr lang="zh-CN" sz="1200" kern="100">
                            <a:effectLst/>
                            <a:latin typeface="Times New Roman"/>
                            <a:ea typeface="宋体"/>
                          </a:endParaRPr>
                        </a:p>
                      </a:txBody>
                      <a:tcPr marL="68580" marR="68580" marT="0" marB="0"/>
                    </a:tc>
                  </a:tr>
                  <a:tr h="274320">
                    <a:tc>
                      <a:txBody>
                        <a:bodyPr/>
                        <a:lstStyle/>
                        <a:p>
                          <a:endParaRPr lang="zh-CN"/>
                        </a:p>
                      </a:txBody>
                      <a:tcPr marL="68580" marR="68580" marT="0" marB="0">
                        <a:blipFill rotWithShape="1">
                          <a:blip r:embed="rId2"/>
                          <a:stretch>
                            <a:fillRect t="-200000" r="-558696" b="-226667"/>
                          </a:stretch>
                        </a:blipFill>
                      </a:tcPr>
                    </a:tc>
                    <a:tc>
                      <a:txBody>
                        <a:bodyPr/>
                        <a:lstStyle/>
                        <a:p>
                          <a:pPr indent="127000" algn="just">
                            <a:lnSpc>
                              <a:spcPct val="150000"/>
                            </a:lnSpc>
                            <a:spcAft>
                              <a:spcPts val="0"/>
                            </a:spcAft>
                          </a:pPr>
                          <a:r>
                            <a:rPr lang="en-US" sz="1200" kern="100">
                              <a:effectLst/>
                            </a:rPr>
                            <a:t>0.5</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dirty="0">
                              <a:effectLst/>
                            </a:rPr>
                            <a:t>1.0</a:t>
                          </a:r>
                          <a:endParaRPr lang="zh-CN" sz="1200" kern="100" dirty="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dirty="0">
                              <a:effectLst/>
                            </a:rPr>
                            <a:t>0.5</a:t>
                          </a:r>
                          <a:endParaRPr lang="zh-CN" sz="1200" kern="100" dirty="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dirty="0">
                              <a:effectLst/>
                            </a:rPr>
                            <a:t>0.3</a:t>
                          </a:r>
                          <a:endParaRPr lang="zh-CN" sz="1200" kern="100" dirty="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0.3</a:t>
                          </a:r>
                          <a:endParaRPr lang="zh-CN" sz="1200" kern="100">
                            <a:effectLst/>
                            <a:latin typeface="Times New Roman"/>
                            <a:ea typeface="宋体"/>
                          </a:endParaRPr>
                        </a:p>
                      </a:txBody>
                      <a:tcPr marL="68580" marR="68580" marT="0" marB="0"/>
                    </a:tc>
                  </a:tr>
                  <a:tr h="274320">
                    <a:tc>
                      <a:txBody>
                        <a:bodyPr/>
                        <a:lstStyle/>
                        <a:p>
                          <a:endParaRPr lang="zh-CN"/>
                        </a:p>
                      </a:txBody>
                      <a:tcPr marL="68580" marR="68580" marT="0" marB="0">
                        <a:blipFill rotWithShape="1">
                          <a:blip r:embed="rId2"/>
                          <a:stretch>
                            <a:fillRect t="-300000" r="-558696" b="-126667"/>
                          </a:stretch>
                        </a:blipFill>
                      </a:tcPr>
                    </a:tc>
                    <a:tc>
                      <a:txBody>
                        <a:bodyPr/>
                        <a:lstStyle/>
                        <a:p>
                          <a:pPr indent="127000" algn="just">
                            <a:lnSpc>
                              <a:spcPct val="150000"/>
                            </a:lnSpc>
                            <a:spcAft>
                              <a:spcPts val="0"/>
                            </a:spcAft>
                          </a:pPr>
                          <a:r>
                            <a:rPr lang="en-US" sz="1200" kern="100">
                              <a:effectLst/>
                            </a:rPr>
                            <a:t>0.2</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0.2</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0.0</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dirty="0">
                              <a:effectLst/>
                            </a:rPr>
                            <a:t>0.4</a:t>
                          </a:r>
                          <a:endParaRPr lang="zh-CN" sz="1200" kern="100" dirty="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dirty="0">
                              <a:effectLst/>
                            </a:rPr>
                            <a:t>0.6</a:t>
                          </a:r>
                          <a:endParaRPr lang="zh-CN" sz="1200" kern="100" dirty="0">
                            <a:effectLst/>
                            <a:latin typeface="Times New Roman"/>
                            <a:ea typeface="宋体"/>
                          </a:endParaRPr>
                        </a:p>
                      </a:txBody>
                      <a:tcPr marL="68580" marR="68580" marT="0" marB="0"/>
                    </a:tc>
                  </a:tr>
                  <a:tr h="274320">
                    <a:tc>
                      <a:txBody>
                        <a:bodyPr/>
                        <a:lstStyle/>
                        <a:p>
                          <a:endParaRPr lang="zh-CN"/>
                        </a:p>
                      </a:txBody>
                      <a:tcPr marL="68580" marR="68580" marT="0" marB="0">
                        <a:blipFill rotWithShape="1">
                          <a:blip r:embed="rId2"/>
                          <a:stretch>
                            <a:fillRect t="-400000" r="-558696" b="-26667"/>
                          </a:stretch>
                        </a:blipFill>
                      </a:tcPr>
                    </a:tc>
                    <a:tc>
                      <a:txBody>
                        <a:bodyPr/>
                        <a:lstStyle/>
                        <a:p>
                          <a:pPr indent="127000" algn="just">
                            <a:lnSpc>
                              <a:spcPct val="150000"/>
                            </a:lnSpc>
                            <a:spcAft>
                              <a:spcPts val="0"/>
                            </a:spcAft>
                          </a:pPr>
                          <a:r>
                            <a:rPr lang="en-US" sz="1200" kern="100">
                              <a:effectLst/>
                            </a:rPr>
                            <a:t>0.4</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0.1</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0.9</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a:effectLst/>
                            </a:rPr>
                            <a:t>0.5</a:t>
                          </a:r>
                          <a:endParaRPr lang="zh-CN" sz="1200" kern="100">
                            <a:effectLst/>
                            <a:latin typeface="Times New Roman"/>
                            <a:ea typeface="宋体"/>
                          </a:endParaRPr>
                        </a:p>
                      </a:txBody>
                      <a:tcPr marL="68580" marR="68580" marT="0" marB="0"/>
                    </a:tc>
                    <a:tc>
                      <a:txBody>
                        <a:bodyPr/>
                        <a:lstStyle/>
                        <a:p>
                          <a:pPr indent="127000" algn="just">
                            <a:lnSpc>
                              <a:spcPct val="150000"/>
                            </a:lnSpc>
                            <a:spcAft>
                              <a:spcPts val="0"/>
                            </a:spcAft>
                          </a:pPr>
                          <a:r>
                            <a:rPr lang="en-US" sz="1200" kern="100" dirty="0">
                              <a:effectLst/>
                            </a:rPr>
                            <a:t>0.7</a:t>
                          </a:r>
                          <a:endParaRPr lang="zh-CN" sz="1200" kern="100" dirty="0">
                            <a:effectLst/>
                            <a:latin typeface="Times New Roman"/>
                            <a:ea typeface="宋体"/>
                          </a:endParaRPr>
                        </a:p>
                      </a:txBody>
                      <a:tcPr marL="68580" marR="68580" marT="0" marB="0"/>
                    </a:tc>
                  </a:tr>
                </a:tbl>
              </a:graphicData>
            </a:graphic>
          </p:graphicFrame>
        </mc:Fallback>
      </mc:AlternateContent>
      <p:sp>
        <p:nvSpPr>
          <p:cNvPr id="41" name="TextBox 40"/>
          <p:cNvSpPr txBox="1"/>
          <p:nvPr/>
        </p:nvSpPr>
        <p:spPr>
          <a:xfrm>
            <a:off x="795088" y="4653136"/>
            <a:ext cx="1184940"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Patient A</a:t>
            </a:r>
            <a:endParaRPr lang="zh-CN" altLang="en-US" dirty="0">
              <a:latin typeface="微软雅黑" panose="020B0503020204020204" pitchFamily="34" charset="-122"/>
              <a:ea typeface="微软雅黑" panose="020B0503020204020204" pitchFamily="34" charset="-122"/>
            </a:endParaRPr>
          </a:p>
        </p:txBody>
      </p:sp>
      <p:sp>
        <p:nvSpPr>
          <p:cNvPr id="42" name="圆角矩形 41"/>
          <p:cNvSpPr/>
          <p:nvPr/>
        </p:nvSpPr>
        <p:spPr>
          <a:xfrm>
            <a:off x="2306481" y="4653136"/>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1</a:t>
            </a:r>
            <a:endParaRPr lang="zh-CN" altLang="en-US" dirty="0"/>
          </a:p>
        </p:txBody>
      </p:sp>
      <p:sp>
        <p:nvSpPr>
          <p:cNvPr id="46" name="TextBox 45"/>
          <p:cNvSpPr txBox="1"/>
          <p:nvPr/>
        </p:nvSpPr>
        <p:spPr>
          <a:xfrm>
            <a:off x="820240" y="5382508"/>
            <a:ext cx="1167307"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Patient B</a:t>
            </a:r>
            <a:endParaRPr lang="zh-CN" altLang="en-US" dirty="0">
              <a:latin typeface="微软雅黑" panose="020B0503020204020204" pitchFamily="34" charset="-122"/>
              <a:ea typeface="微软雅黑" panose="020B0503020204020204" pitchFamily="34" charset="-122"/>
            </a:endParaRPr>
          </a:p>
        </p:txBody>
      </p:sp>
      <p:sp>
        <p:nvSpPr>
          <p:cNvPr id="47" name="圆角矩形 46"/>
          <p:cNvSpPr/>
          <p:nvPr/>
        </p:nvSpPr>
        <p:spPr>
          <a:xfrm>
            <a:off x="2306481" y="5382508"/>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1</a:t>
            </a:r>
            <a:endParaRPr lang="zh-CN" altLang="en-US" dirty="0"/>
          </a:p>
        </p:txBody>
      </p:sp>
      <p:cxnSp>
        <p:nvCxnSpPr>
          <p:cNvPr id="7" name="直接连接符 6"/>
          <p:cNvCxnSpPr>
            <a:stCxn id="42" idx="2"/>
            <a:endCxn id="47" idx="0"/>
          </p:cNvCxnSpPr>
          <p:nvPr/>
        </p:nvCxnSpPr>
        <p:spPr>
          <a:xfrm>
            <a:off x="2755165" y="5022468"/>
            <a:ext cx="0" cy="36004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5" name="圆角矩形 54"/>
          <p:cNvSpPr/>
          <p:nvPr/>
        </p:nvSpPr>
        <p:spPr>
          <a:xfrm>
            <a:off x="3448949" y="4655832"/>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2</a:t>
            </a:r>
            <a:endParaRPr lang="zh-CN" altLang="en-US" dirty="0"/>
          </a:p>
        </p:txBody>
      </p:sp>
      <p:sp>
        <p:nvSpPr>
          <p:cNvPr id="56" name="圆角矩形 55"/>
          <p:cNvSpPr/>
          <p:nvPr/>
        </p:nvSpPr>
        <p:spPr>
          <a:xfrm>
            <a:off x="3448949" y="5385204"/>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2</a:t>
            </a:r>
            <a:endParaRPr lang="zh-CN" altLang="en-US" dirty="0"/>
          </a:p>
        </p:txBody>
      </p:sp>
      <p:sp>
        <p:nvSpPr>
          <p:cNvPr id="57" name="圆角矩形 56"/>
          <p:cNvSpPr/>
          <p:nvPr/>
        </p:nvSpPr>
        <p:spPr>
          <a:xfrm>
            <a:off x="4557114" y="4658896"/>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3</a:t>
            </a:r>
            <a:endParaRPr lang="zh-CN" altLang="en-US" dirty="0"/>
          </a:p>
        </p:txBody>
      </p:sp>
      <p:sp>
        <p:nvSpPr>
          <p:cNvPr id="58" name="圆角矩形 57"/>
          <p:cNvSpPr/>
          <p:nvPr/>
        </p:nvSpPr>
        <p:spPr>
          <a:xfrm>
            <a:off x="4557114" y="5388268"/>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3</a:t>
            </a:r>
            <a:endParaRPr lang="zh-CN" altLang="en-US" dirty="0"/>
          </a:p>
        </p:txBody>
      </p:sp>
      <p:sp>
        <p:nvSpPr>
          <p:cNvPr id="59" name="圆角矩形 58"/>
          <p:cNvSpPr/>
          <p:nvPr/>
        </p:nvSpPr>
        <p:spPr>
          <a:xfrm>
            <a:off x="5724128" y="4656200"/>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4</a:t>
            </a:r>
            <a:endParaRPr lang="zh-CN" altLang="en-US" dirty="0"/>
          </a:p>
        </p:txBody>
      </p:sp>
      <p:sp>
        <p:nvSpPr>
          <p:cNvPr id="60" name="圆角矩形 59"/>
          <p:cNvSpPr/>
          <p:nvPr/>
        </p:nvSpPr>
        <p:spPr>
          <a:xfrm>
            <a:off x="5724128" y="5385572"/>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4</a:t>
            </a:r>
            <a:endParaRPr lang="zh-CN" altLang="en-US" dirty="0"/>
          </a:p>
        </p:txBody>
      </p:sp>
      <p:sp>
        <p:nvSpPr>
          <p:cNvPr id="61" name="圆角矩形 60"/>
          <p:cNvSpPr/>
          <p:nvPr/>
        </p:nvSpPr>
        <p:spPr>
          <a:xfrm>
            <a:off x="6876365" y="4658896"/>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5</a:t>
            </a:r>
            <a:endParaRPr lang="zh-CN" altLang="en-US" dirty="0"/>
          </a:p>
        </p:txBody>
      </p:sp>
      <p:sp>
        <p:nvSpPr>
          <p:cNvPr id="62" name="圆角矩形 61"/>
          <p:cNvSpPr/>
          <p:nvPr/>
        </p:nvSpPr>
        <p:spPr>
          <a:xfrm>
            <a:off x="6876365" y="5388268"/>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5</a:t>
            </a:r>
            <a:endParaRPr lang="zh-CN" altLang="en-US" dirty="0"/>
          </a:p>
        </p:txBody>
      </p:sp>
      <p:cxnSp>
        <p:nvCxnSpPr>
          <p:cNvPr id="13" name="直接连接符 12"/>
          <p:cNvCxnSpPr>
            <a:stCxn id="55" idx="2"/>
            <a:endCxn id="58" idx="0"/>
          </p:cNvCxnSpPr>
          <p:nvPr/>
        </p:nvCxnSpPr>
        <p:spPr>
          <a:xfrm>
            <a:off x="3897633" y="5025164"/>
            <a:ext cx="1108165" cy="3631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9" idx="2"/>
            <a:endCxn id="62" idx="0"/>
          </p:cNvCxnSpPr>
          <p:nvPr/>
        </p:nvCxnSpPr>
        <p:spPr>
          <a:xfrm>
            <a:off x="6172812" y="5025532"/>
            <a:ext cx="1152237" cy="3627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a:stCxn id="60" idx="0"/>
            <a:endCxn id="61" idx="2"/>
          </p:cNvCxnSpPr>
          <p:nvPr/>
        </p:nvCxnSpPr>
        <p:spPr>
          <a:xfrm flipV="1">
            <a:off x="6172812" y="5028228"/>
            <a:ext cx="1152237" cy="35734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5" name="组合 15"/>
          <p:cNvGrpSpPr>
            <a:grpSpLocks/>
          </p:cNvGrpSpPr>
          <p:nvPr/>
        </p:nvGrpSpPr>
        <p:grpSpPr bwMode="auto">
          <a:xfrm>
            <a:off x="-24411" y="6354245"/>
            <a:ext cx="9187468" cy="503767"/>
            <a:chOff x="0" y="4681728"/>
            <a:chExt cx="9163025" cy="377952"/>
          </a:xfrm>
        </p:grpSpPr>
        <p:sp>
          <p:nvSpPr>
            <p:cNvPr id="36" name="矩形 35"/>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7" name="矩形 36"/>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2</a:t>
              </a:r>
              <a:r>
                <a:rPr lang="en-US" altLang="zh-CN" sz="1400" dirty="0"/>
                <a:t>8</a:t>
              </a:r>
              <a:endParaRPr lang="zh-CN" altLang="en-US" sz="1400" dirty="0"/>
            </a:p>
          </p:txBody>
        </p:sp>
      </p:grpSp>
      <p:sp>
        <p:nvSpPr>
          <p:cNvPr id="38"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9" name="TextBox 38"/>
          <p:cNvSpPr txBox="1"/>
          <p:nvPr/>
        </p:nvSpPr>
        <p:spPr>
          <a:xfrm flipH="1">
            <a:off x="703268" y="625479"/>
            <a:ext cx="4732827"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 1. </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矩阵表示的分层相似度计算方案</a:t>
            </a:r>
          </a:p>
        </p:txBody>
      </p:sp>
    </p:spTree>
    <p:extLst>
      <p:ext uri="{BB962C8B-B14F-4D97-AF65-F5344CB8AC3E}">
        <p14:creationId xmlns:p14="http://schemas.microsoft.com/office/powerpoint/2010/main" val="370853852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5" name="组合 9"/>
          <p:cNvGrpSpPr>
            <a:grpSpLocks/>
          </p:cNvGrpSpPr>
          <p:nvPr/>
        </p:nvGrpSpPr>
        <p:grpSpPr bwMode="auto">
          <a:xfrm flipH="1">
            <a:off x="9060632" y="323695"/>
            <a:ext cx="102425" cy="512047"/>
            <a:chOff x="7668348" y="242094"/>
            <a:chExt cx="98744" cy="564356"/>
          </a:xfrm>
        </p:grpSpPr>
        <p:sp>
          <p:nvSpPr>
            <p:cNvPr id="306" name="矩形 305"/>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307" name="直接连接符 306"/>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08" name="组合 3"/>
          <p:cNvGrpSpPr>
            <a:grpSpLocks/>
          </p:cNvGrpSpPr>
          <p:nvPr/>
        </p:nvGrpSpPr>
        <p:grpSpPr bwMode="auto">
          <a:xfrm>
            <a:off x="5" y="323357"/>
            <a:ext cx="570989" cy="511816"/>
            <a:chOff x="0" y="242094"/>
            <a:chExt cx="480244" cy="564356"/>
          </a:xfrm>
        </p:grpSpPr>
        <p:sp>
          <p:nvSpPr>
            <p:cNvPr id="309" name="矩形 308"/>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310" name="直接连接符 309"/>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11" name="AutoShape 289"/>
          <p:cNvSpPr>
            <a:spLocks noChangeAspect="1" noChangeArrowheads="1" noTextEdit="1"/>
          </p:cNvSpPr>
          <p:nvPr/>
        </p:nvSpPr>
        <p:spPr bwMode="auto">
          <a:xfrm>
            <a:off x="460375" y="213784"/>
            <a:ext cx="3486150" cy="100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312" name="Rectangle 291"/>
          <p:cNvSpPr>
            <a:spLocks noChangeArrowheads="1"/>
          </p:cNvSpPr>
          <p:nvPr/>
        </p:nvSpPr>
        <p:spPr bwMode="auto">
          <a:xfrm>
            <a:off x="680886" y="364275"/>
            <a:ext cx="71814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800" b="1" dirty="0">
                <a:solidFill>
                  <a:srgbClr val="C00000"/>
                </a:solidFill>
                <a:latin typeface="微软雅黑" panose="020B0503020204020204" pitchFamily="34" charset="-122"/>
                <a:ea typeface="微软雅黑" panose="020B0503020204020204" pitchFamily="34" charset="-122"/>
                <a:cs typeface="宋体" pitchFamily="2" charset="-122"/>
              </a:rPr>
              <a:t>章节</a:t>
            </a:r>
            <a:endParaRPr lang="zh-CN" altLang="zh-CN" sz="28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0" name="矩形 19"/>
          <p:cNvSpPr/>
          <p:nvPr/>
        </p:nvSpPr>
        <p:spPr>
          <a:xfrm>
            <a:off x="2051720" y="2276872"/>
            <a:ext cx="432048"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1" name="矩形 20"/>
          <p:cNvSpPr/>
          <p:nvPr/>
        </p:nvSpPr>
        <p:spPr>
          <a:xfrm>
            <a:off x="2843808" y="2276872"/>
            <a:ext cx="3168352"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itchFamily="34" charset="-122"/>
                <a:ea typeface="微软雅黑" pitchFamily="34" charset="-122"/>
              </a:rPr>
              <a:t>研究</a:t>
            </a:r>
            <a:r>
              <a:rPr lang="zh-CN" altLang="en-US" sz="1600" b="1" dirty="0" smtClean="0">
                <a:latin typeface="微软雅黑" pitchFamily="34" charset="-122"/>
                <a:ea typeface="微软雅黑" pitchFamily="34" charset="-122"/>
              </a:rPr>
              <a:t>背景与现状</a:t>
            </a:r>
            <a:endParaRPr lang="zh-CN" altLang="en-US" sz="1600" b="1" dirty="0">
              <a:latin typeface="微软雅黑" pitchFamily="34" charset="-122"/>
              <a:ea typeface="微软雅黑" pitchFamily="34" charset="-122"/>
            </a:endParaRPr>
          </a:p>
        </p:txBody>
      </p:sp>
      <p:sp>
        <p:nvSpPr>
          <p:cNvPr id="22" name="矩形 21"/>
          <p:cNvSpPr/>
          <p:nvPr/>
        </p:nvSpPr>
        <p:spPr>
          <a:xfrm>
            <a:off x="2051720" y="2996952"/>
            <a:ext cx="432048" cy="360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3" name="矩形 22"/>
          <p:cNvSpPr/>
          <p:nvPr/>
        </p:nvSpPr>
        <p:spPr>
          <a:xfrm>
            <a:off x="2843808" y="2996952"/>
            <a:ext cx="3168352" cy="360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itchFamily="34" charset="-122"/>
                <a:ea typeface="微软雅黑" pitchFamily="34" charset="-122"/>
              </a:rPr>
              <a:t>系统</a:t>
            </a:r>
            <a:r>
              <a:rPr lang="zh-CN" altLang="en-US" sz="1600" b="1" dirty="0">
                <a:latin typeface="微软雅黑" pitchFamily="34" charset="-122"/>
                <a:ea typeface="微软雅黑" pitchFamily="34" charset="-122"/>
              </a:rPr>
              <a:t>目标</a:t>
            </a:r>
            <a:r>
              <a:rPr lang="zh-CN" altLang="en-US" sz="1600" b="1" dirty="0" smtClean="0">
                <a:latin typeface="微软雅黑" pitchFamily="34" charset="-122"/>
                <a:ea typeface="微软雅黑" pitchFamily="34" charset="-122"/>
              </a:rPr>
              <a:t>与</a:t>
            </a:r>
            <a:r>
              <a:rPr lang="zh-CN" altLang="en-US" sz="1600" b="1" dirty="0" smtClean="0">
                <a:latin typeface="微软雅黑" pitchFamily="34" charset="-122"/>
                <a:ea typeface="微软雅黑" pitchFamily="34" charset="-122"/>
              </a:rPr>
              <a:t>研究重点</a:t>
            </a:r>
            <a:endParaRPr lang="zh-CN" altLang="en-US" sz="1600" b="1" dirty="0">
              <a:latin typeface="微软雅黑" pitchFamily="34" charset="-122"/>
              <a:ea typeface="微软雅黑" pitchFamily="34" charset="-122"/>
            </a:endParaRPr>
          </a:p>
        </p:txBody>
      </p:sp>
      <p:sp>
        <p:nvSpPr>
          <p:cNvPr id="24" name="矩形 23"/>
          <p:cNvSpPr/>
          <p:nvPr/>
        </p:nvSpPr>
        <p:spPr>
          <a:xfrm>
            <a:off x="2051720" y="3789040"/>
            <a:ext cx="432048" cy="360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5" name="矩形 24"/>
          <p:cNvSpPr/>
          <p:nvPr/>
        </p:nvSpPr>
        <p:spPr>
          <a:xfrm>
            <a:off x="2843808" y="3789040"/>
            <a:ext cx="3168352" cy="360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itchFamily="34" charset="-122"/>
                <a:ea typeface="微软雅黑" pitchFamily="34" charset="-122"/>
              </a:rPr>
              <a:t>进展与工作计划</a:t>
            </a:r>
            <a:endParaRPr lang="zh-CN" altLang="en-US" sz="1600" b="1" dirty="0">
              <a:latin typeface="微软雅黑" pitchFamily="34" charset="-122"/>
              <a:ea typeface="微软雅黑" pitchFamily="34" charset="-122"/>
            </a:endParaRPr>
          </a:p>
        </p:txBody>
      </p:sp>
      <p:grpSp>
        <p:nvGrpSpPr>
          <p:cNvPr id="29" name="组合 15"/>
          <p:cNvGrpSpPr>
            <a:grpSpLocks/>
          </p:cNvGrpSpPr>
          <p:nvPr/>
        </p:nvGrpSpPr>
        <p:grpSpPr bwMode="auto">
          <a:xfrm>
            <a:off x="-24411" y="6354245"/>
            <a:ext cx="9187468" cy="503767"/>
            <a:chOff x="0" y="4681728"/>
            <a:chExt cx="9163025" cy="377952"/>
          </a:xfrm>
        </p:grpSpPr>
        <p:sp>
          <p:nvSpPr>
            <p:cNvPr id="30" name="矩形 29"/>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1" name="矩形 30"/>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t>2</a:t>
              </a:r>
              <a:endParaRPr lang="zh-CN" altLang="en-US" dirty="0"/>
            </a:p>
          </p:txBody>
        </p:sp>
      </p:grpSp>
      <p:sp>
        <p:nvSpPr>
          <p:cNvPr id="32"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24945932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2332" y="2852936"/>
            <a:ext cx="2187780" cy="1492433"/>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2"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5" name="矩形 24"/>
          <p:cNvSpPr/>
          <p:nvPr/>
        </p:nvSpPr>
        <p:spPr>
          <a:xfrm>
            <a:off x="986321" y="1403484"/>
            <a:ext cx="3977371" cy="369332"/>
          </a:xfrm>
          <a:prstGeom prst="rect">
            <a:avLst/>
          </a:prstGeom>
          <a:solidFill>
            <a:schemeClr val="accent2"/>
          </a:solidFill>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基于矩阵</a:t>
            </a:r>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观察表示的分层相似度度量</a:t>
            </a:r>
          </a:p>
        </p:txBody>
      </p:sp>
      <p:sp>
        <p:nvSpPr>
          <p:cNvPr id="5" name="矩形 4"/>
          <p:cNvSpPr/>
          <p:nvPr/>
        </p:nvSpPr>
        <p:spPr>
          <a:xfrm>
            <a:off x="845788" y="1916832"/>
            <a:ext cx="437985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序列</a:t>
            </a:r>
            <a:r>
              <a:rPr lang="zh-CN" altLang="en-US" dirty="0" smtClean="0">
                <a:latin typeface="微软雅黑" panose="020B0503020204020204" pitchFamily="34" charset="-122"/>
                <a:ea typeface="微软雅黑" panose="020B0503020204020204" pitchFamily="34" charset="-122"/>
              </a:rPr>
              <a:t>层</a:t>
            </a:r>
            <a:r>
              <a:rPr lang="zh-CN" altLang="en-US" dirty="0">
                <a:latin typeface="微软雅黑" panose="020B0503020204020204" pitchFamily="34" charset="-122"/>
                <a:ea typeface="微软雅黑" panose="020B0503020204020204" pitchFamily="34" charset="-122"/>
              </a:rPr>
              <a:t>相似度 </a:t>
            </a:r>
            <a:r>
              <a:rPr lang="en-US" altLang="zh-CN" dirty="0">
                <a:latin typeface="微软雅黑" panose="020B0503020204020204" pitchFamily="34" charset="-122"/>
                <a:ea typeface="微软雅黑" panose="020B0503020204020204" pitchFamily="34" charset="-122"/>
              </a:rPr>
              <a:t>Sequence</a:t>
            </a:r>
            <a:r>
              <a:rPr lang="en-US" altLang="zh-CN" dirty="0" smtClean="0">
                <a:latin typeface="微软雅黑" panose="020B0503020204020204" pitchFamily="34" charset="-122"/>
                <a:ea typeface="微软雅黑" panose="020B0503020204020204" pitchFamily="34" charset="-122"/>
              </a:rPr>
              <a:t>-level similarity</a:t>
            </a:r>
            <a:endParaRPr lang="zh-CN" altLang="en-US" sz="1600" dirty="0"/>
          </a:p>
        </p:txBody>
      </p:sp>
      <p:sp>
        <p:nvSpPr>
          <p:cNvPr id="23" name="矩形 22"/>
          <p:cNvSpPr/>
          <p:nvPr/>
        </p:nvSpPr>
        <p:spPr>
          <a:xfrm>
            <a:off x="882562" y="2420888"/>
            <a:ext cx="7092326" cy="338554"/>
          </a:xfrm>
          <a:prstGeom prst="rect">
            <a:avLst/>
          </a:prstGeom>
        </p:spPr>
        <p:txBody>
          <a:bodyPr wrap="none">
            <a:spAutoFit/>
          </a:bodyPr>
          <a:lstStyle/>
          <a:p>
            <a:r>
              <a:rPr lang="en-US" altLang="zh-CN" sz="1600" dirty="0" smtClean="0">
                <a:latin typeface="微软雅黑" panose="020B0503020204020204" pitchFamily="34" charset="-122"/>
                <a:ea typeface="微软雅黑" panose="020B0503020204020204" pitchFamily="34" charset="-122"/>
              </a:rPr>
              <a:t>2. </a:t>
            </a:r>
            <a:r>
              <a:rPr lang="zh-CN" altLang="en-US" sz="1600" dirty="0" smtClean="0">
                <a:latin typeface="微软雅黑" panose="020B0503020204020204" pitchFamily="34" charset="-122"/>
                <a:ea typeface="微软雅黑" panose="020B0503020204020204" pitchFamily="34" charset="-122"/>
              </a:rPr>
              <a:t>惩罚已分配的观察对之间的交叉分配</a:t>
            </a:r>
            <a:r>
              <a:rPr lang="en-US" altLang="zh-CN" sz="1600" dirty="0" smtClean="0">
                <a:latin typeface="微软雅黑" panose="020B0503020204020204" pitchFamily="34" charset="-122"/>
                <a:ea typeface="微软雅黑" panose="020B0503020204020204" pitchFamily="34" charset="-122"/>
              </a:rPr>
              <a:t>(cross-alignment)</a:t>
            </a:r>
            <a:r>
              <a:rPr lang="zh-CN" altLang="en-US" sz="1600" dirty="0" smtClean="0">
                <a:latin typeface="微软雅黑" panose="020B0503020204020204" pitchFamily="34" charset="-122"/>
                <a:ea typeface="微软雅黑" panose="020B0503020204020204" pitchFamily="34" charset="-122"/>
              </a:rPr>
              <a:t>和间隔分配</a:t>
            </a:r>
            <a:r>
              <a:rPr lang="en-US" altLang="zh-CN" sz="1600" dirty="0" smtClean="0">
                <a:latin typeface="微软雅黑" panose="020B0503020204020204" pitchFamily="34" charset="-122"/>
                <a:ea typeface="微软雅黑" panose="020B0503020204020204" pitchFamily="34" charset="-122"/>
              </a:rPr>
              <a:t>(gap)</a:t>
            </a:r>
          </a:p>
        </p:txBody>
      </p:sp>
      <p:sp>
        <p:nvSpPr>
          <p:cNvPr id="27" name="矩形 26"/>
          <p:cNvSpPr/>
          <p:nvPr/>
        </p:nvSpPr>
        <p:spPr>
          <a:xfrm>
            <a:off x="879820" y="4509120"/>
            <a:ext cx="1851789" cy="338554"/>
          </a:xfrm>
          <a:prstGeom prst="rect">
            <a:avLst/>
          </a:prstGeom>
        </p:spPr>
        <p:txBody>
          <a:bodyPr wrap="none">
            <a:spAutoFit/>
          </a:bodyPr>
          <a:lstStyle/>
          <a:p>
            <a:r>
              <a:rPr lang="en-US" altLang="zh-CN" sz="1600" dirty="0" smtClean="0">
                <a:latin typeface="微软雅黑" panose="020B0503020204020204" pitchFamily="34" charset="-122"/>
                <a:ea typeface="微软雅黑" panose="020B0503020204020204" pitchFamily="34" charset="-122"/>
              </a:rPr>
              <a:t>3. </a:t>
            </a:r>
            <a:r>
              <a:rPr lang="zh-CN" altLang="en-US" sz="1600" dirty="0" smtClean="0">
                <a:latin typeface="微软雅黑" panose="020B0503020204020204" pitchFamily="34" charset="-122"/>
                <a:ea typeface="微软雅黑" panose="020B0503020204020204" pitchFamily="34" charset="-122"/>
              </a:rPr>
              <a:t>计算全局相似度</a:t>
            </a:r>
            <a:endParaRPr lang="en-US" altLang="zh-CN" sz="1600" dirty="0" smtClean="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2441444" y="5015809"/>
                <a:ext cx="4116640" cy="454676"/>
              </a:xfrm>
              <a:prstGeom prst="rect">
                <a:avLst/>
              </a:prstGeom>
              <a:noFill/>
            </p:spPr>
            <p:txBody>
              <a:bodyPr wrap="none" rtlCol="0">
                <a:spAutoFit/>
              </a:bodyPr>
              <a:lstStyle/>
              <a:p>
                <a14:m>
                  <m:oMath xmlns:m="http://schemas.openxmlformats.org/officeDocument/2006/math">
                    <m:r>
                      <a:rPr lang="en-US" altLang="zh-CN" b="0" i="1" smtClean="0">
                        <a:latin typeface="Cambria Math"/>
                      </a:rPr>
                      <m:t>𝑠𝑖𝑚</m:t>
                    </m:r>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𝑖</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𝑦</m:t>
                            </m:r>
                          </m:e>
                          <m:sub>
                            <m:r>
                              <a:rPr lang="en-US" altLang="zh-CN" b="0" i="1" smtClean="0">
                                <a:latin typeface="Cambria Math"/>
                              </a:rPr>
                              <m:t>𝑗</m:t>
                            </m:r>
                          </m:sub>
                        </m:sSub>
                      </m:e>
                    </m:d>
                    <m:r>
                      <a:rPr lang="en-US" altLang="zh-CN" b="0" i="1" smtClean="0">
                        <a:latin typeface="Cambria Math"/>
                      </a:rPr>
                      <m:t>=</m:t>
                    </m:r>
                    <m:nary>
                      <m:naryPr>
                        <m:chr m:val="∑"/>
                        <m:supHide m:val="on"/>
                        <m:ctrlPr>
                          <a:rPr lang="en-US" altLang="zh-CN" b="0" i="1" smtClean="0">
                            <a:latin typeface="Cambria Math"/>
                          </a:rPr>
                        </m:ctrlPr>
                      </m:naryPr>
                      <m:sub>
                        <m:r>
                          <m:rPr>
                            <m:brk m:alnAt="7"/>
                          </m:rP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𝑖</m:t>
                            </m:r>
                          </m:sub>
                        </m:sSub>
                        <m:r>
                          <m:rPr>
                            <m:brk m:alnAt="7"/>
                          </m:rP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𝑦</m:t>
                            </m:r>
                          </m:e>
                          <m:sub>
                            <m:r>
                              <a:rPr lang="en-US" altLang="zh-CN" b="0" i="1" smtClean="0">
                                <a:latin typeface="Cambria Math"/>
                              </a:rPr>
                              <m:t>𝑗</m:t>
                            </m:r>
                          </m:sub>
                        </m:sSub>
                        <m:r>
                          <m:rPr>
                            <m:brk m:alnAt="7"/>
                          </m:rPr>
                          <a:rPr lang="en-US" altLang="zh-CN" b="0" i="1" smtClean="0">
                            <a:latin typeface="Cambria Math"/>
                          </a:rPr>
                          <m:t>)</m:t>
                        </m:r>
                        <m:r>
                          <a:rPr lang="en-US" altLang="zh-CN" b="0" i="1" smtClean="0">
                            <a:latin typeface="Cambria Math"/>
                            <a:ea typeface="Cambria Math"/>
                          </a:rPr>
                          <m:t>∈</m:t>
                        </m:r>
                        <m:r>
                          <a:rPr lang="en-US" altLang="zh-CN" b="0" i="1" smtClean="0">
                            <a:latin typeface="Cambria Math"/>
                            <a:ea typeface="Cambria Math"/>
                          </a:rPr>
                          <m:t>𝑈</m:t>
                        </m:r>
                      </m:sub>
                      <m:sup/>
                      <m:e>
                        <m:r>
                          <a:rPr lang="en-US" altLang="zh-CN" b="0" i="1" smtClean="0">
                            <a:latin typeface="Cambria Math"/>
                          </a:rPr>
                          <m:t>𝑓</m:t>
                        </m:r>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𝑖</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𝑦</m:t>
                                </m:r>
                              </m:e>
                              <m:sub>
                                <m:r>
                                  <a:rPr lang="en-US" altLang="zh-CN" b="0" i="1" smtClean="0">
                                    <a:latin typeface="Cambria Math"/>
                                  </a:rPr>
                                  <m:t>𝑗</m:t>
                                </m:r>
                              </m:sub>
                            </m:sSub>
                          </m:e>
                        </m:d>
                        <m:r>
                          <a:rPr lang="en-US" altLang="zh-CN" b="0" i="1" smtClean="0">
                            <a:latin typeface="Cambria Math"/>
                          </a:rPr>
                          <m:t>𝐽</m:t>
                        </m:r>
                        <m:r>
                          <a:rPr lang="en-US" altLang="zh-CN" b="0" i="1" smtClean="0">
                            <a:latin typeface="Cambria Math"/>
                          </a:rPr>
                          <m:t>(</m:t>
                        </m:r>
                      </m:e>
                    </m:nary>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sSub>
                      <m:sSubPr>
                        <m:ctrlPr>
                          <a:rPr lang="en-US" altLang="zh-CN" i="1">
                            <a:latin typeface="Cambria Math"/>
                          </a:rPr>
                        </m:ctrlPr>
                      </m:sSubPr>
                      <m:e>
                        <m:r>
                          <a:rPr lang="en-US" altLang="zh-CN" i="1">
                            <a:latin typeface="Cambria Math"/>
                          </a:rPr>
                          <m:t>𝑦</m:t>
                        </m:r>
                      </m:e>
                      <m:sub>
                        <m:r>
                          <a:rPr lang="en-US" altLang="zh-CN" i="1">
                            <a:latin typeface="Cambria Math"/>
                          </a:rPr>
                          <m:t>𝑗</m:t>
                        </m:r>
                      </m:sub>
                    </m:sSub>
                  </m:oMath>
                </a14:m>
                <a:r>
                  <a:rPr lang="en-US" altLang="zh-CN" dirty="0" smtClean="0"/>
                  <a:t>)</a:t>
                </a:r>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441444" y="5015809"/>
                <a:ext cx="4116640" cy="454676"/>
              </a:xfrm>
              <a:prstGeom prst="rect">
                <a:avLst/>
              </a:prstGeom>
              <a:blipFill rotWithShape="1">
                <a:blip r:embed="rId2"/>
                <a:stretch>
                  <a:fillRect t="-93243" r="-296" b="-1391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986321" y="5686509"/>
                <a:ext cx="4812023" cy="376000"/>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其中，</a:t>
                </a:r>
                <a:r>
                  <a:rPr lang="en-US" altLang="zh-CN" sz="1600" dirty="0" smtClean="0">
                    <a:latin typeface="微软雅黑" panose="020B0503020204020204" pitchFamily="34" charset="-122"/>
                    <a:ea typeface="微软雅黑" panose="020B0503020204020204" pitchFamily="34" charset="-122"/>
                  </a:rPr>
                  <a:t>U</a:t>
                </a:r>
                <a:r>
                  <a:rPr lang="zh-CN" altLang="en-US" sz="1600" dirty="0" smtClean="0">
                    <a:latin typeface="微软雅黑" panose="020B0503020204020204" pitchFamily="34" charset="-122"/>
                    <a:ea typeface="微软雅黑" panose="020B0503020204020204" pitchFamily="34" charset="-122"/>
                  </a:rPr>
                  <a:t>是分配的观察对集合，</a:t>
                </a:r>
                <a:r>
                  <a:rPr lang="en-US" altLang="zh-CN" sz="1600" dirty="0"/>
                  <a:t> </a:t>
                </a:r>
                <a14:m>
                  <m:oMath xmlns:m="http://schemas.openxmlformats.org/officeDocument/2006/math">
                    <m:r>
                      <a:rPr lang="en-US" altLang="zh-CN" sz="1600" i="1">
                        <a:latin typeface="Cambria Math"/>
                      </a:rPr>
                      <m:t>𝑓</m:t>
                    </m:r>
                    <m:d>
                      <m:dPr>
                        <m:ctrlPr>
                          <a:rPr lang="en-US" altLang="zh-CN" sz="1600" i="1">
                            <a:latin typeface="Cambria Math"/>
                          </a:rPr>
                        </m:ctrlPr>
                      </m:dPr>
                      <m:e>
                        <m:sSub>
                          <m:sSubPr>
                            <m:ctrlPr>
                              <a:rPr lang="en-US" altLang="zh-CN" sz="1600" i="1">
                                <a:latin typeface="Cambria Math"/>
                              </a:rPr>
                            </m:ctrlPr>
                          </m:sSubPr>
                          <m:e>
                            <m:r>
                              <a:rPr lang="en-US" altLang="zh-CN" sz="1600" i="1">
                                <a:latin typeface="Cambria Math"/>
                              </a:rPr>
                              <m:t>𝑥</m:t>
                            </m:r>
                          </m:e>
                          <m:sub>
                            <m:r>
                              <a:rPr lang="en-US" altLang="zh-CN" sz="1600" i="1">
                                <a:latin typeface="Cambria Math"/>
                              </a:rPr>
                              <m:t>𝑖</m:t>
                            </m:r>
                          </m:sub>
                        </m:sSub>
                        <m:r>
                          <a:rPr lang="en-US" altLang="zh-CN" sz="1600" i="1">
                            <a:latin typeface="Cambria Math"/>
                          </a:rPr>
                          <m:t>,</m:t>
                        </m:r>
                        <m:sSub>
                          <m:sSubPr>
                            <m:ctrlPr>
                              <a:rPr lang="en-US" altLang="zh-CN" sz="1600" i="1">
                                <a:latin typeface="Cambria Math"/>
                              </a:rPr>
                            </m:ctrlPr>
                          </m:sSubPr>
                          <m:e>
                            <m:r>
                              <a:rPr lang="en-US" altLang="zh-CN" sz="1600" i="1">
                                <a:latin typeface="Cambria Math"/>
                              </a:rPr>
                              <m:t>𝑦</m:t>
                            </m:r>
                          </m:e>
                          <m:sub>
                            <m:r>
                              <a:rPr lang="en-US" altLang="zh-CN" sz="1600" i="1">
                                <a:latin typeface="Cambria Math"/>
                              </a:rPr>
                              <m:t>𝑗</m:t>
                            </m:r>
                          </m:sub>
                        </m:sSub>
                      </m:e>
                    </m:d>
                  </m:oMath>
                </a14:m>
                <a:r>
                  <a:rPr lang="zh-CN" altLang="en-US" sz="1600" dirty="0" smtClean="0">
                    <a:latin typeface="微软雅黑" panose="020B0503020204020204" pitchFamily="34" charset="-122"/>
                    <a:ea typeface="微软雅黑" panose="020B0503020204020204" pitchFamily="34" charset="-122"/>
                  </a:rPr>
                  <a:t>是惩罚函数</a:t>
                </a:r>
                <a:endParaRPr lang="zh-CN" altLang="en-US" sz="1600" dirty="0">
                  <a:latin typeface="微软雅黑" panose="020B0503020204020204" pitchFamily="34" charset="-122"/>
                  <a:ea typeface="微软雅黑" panose="020B0503020204020204" pitchFamily="34" charset="-122"/>
                </a:endParaRPr>
              </a:p>
            </p:txBody>
          </p:sp>
        </mc:Choice>
        <mc:Fallback xmlns="">
          <p:sp>
            <p:nvSpPr>
              <p:cNvPr id="28" name="矩形 27"/>
              <p:cNvSpPr>
                <a:spLocks noRot="1" noChangeAspect="1" noMove="1" noResize="1" noEditPoints="1" noAdjustHandles="1" noChangeArrowheads="1" noChangeShapeType="1" noTextEdit="1"/>
              </p:cNvSpPr>
              <p:nvPr/>
            </p:nvSpPr>
            <p:spPr>
              <a:xfrm>
                <a:off x="986321" y="5686509"/>
                <a:ext cx="4812023" cy="376000"/>
              </a:xfrm>
              <a:prstGeom prst="rect">
                <a:avLst/>
              </a:prstGeom>
              <a:blipFill rotWithShape="1">
                <a:blip r:embed="rId3"/>
                <a:stretch>
                  <a:fillRect l="-760" b="-14516"/>
                </a:stretch>
              </a:blipFill>
            </p:spPr>
            <p:txBody>
              <a:bodyPr/>
              <a:lstStyle/>
              <a:p>
                <a:r>
                  <a:rPr lang="zh-CN" altLang="en-US">
                    <a:noFill/>
                  </a:rPr>
                  <a:t> </a:t>
                </a:r>
              </a:p>
            </p:txBody>
          </p:sp>
        </mc:Fallback>
      </mc:AlternateContent>
      <p:sp>
        <p:nvSpPr>
          <p:cNvPr id="26" name="TextBox 25"/>
          <p:cNvSpPr txBox="1"/>
          <p:nvPr/>
        </p:nvSpPr>
        <p:spPr>
          <a:xfrm>
            <a:off x="833716" y="3045389"/>
            <a:ext cx="1184940"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Patient A</a:t>
            </a:r>
            <a:endParaRPr lang="zh-CN" altLang="en-US" dirty="0">
              <a:latin typeface="微软雅黑" panose="020B0503020204020204" pitchFamily="34" charset="-122"/>
              <a:ea typeface="微软雅黑" panose="020B0503020204020204" pitchFamily="34" charset="-122"/>
            </a:endParaRPr>
          </a:p>
        </p:txBody>
      </p:sp>
      <p:sp>
        <p:nvSpPr>
          <p:cNvPr id="29" name="圆角矩形 28"/>
          <p:cNvSpPr/>
          <p:nvPr/>
        </p:nvSpPr>
        <p:spPr>
          <a:xfrm>
            <a:off x="2345109" y="3045389"/>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1</a:t>
            </a:r>
            <a:endParaRPr lang="zh-CN" altLang="en-US" dirty="0"/>
          </a:p>
        </p:txBody>
      </p:sp>
      <p:sp>
        <p:nvSpPr>
          <p:cNvPr id="30" name="TextBox 29"/>
          <p:cNvSpPr txBox="1"/>
          <p:nvPr/>
        </p:nvSpPr>
        <p:spPr>
          <a:xfrm>
            <a:off x="858868" y="3774761"/>
            <a:ext cx="1167307"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Patient B</a:t>
            </a:r>
            <a:endParaRPr lang="zh-CN" altLang="en-US" dirty="0">
              <a:latin typeface="微软雅黑" panose="020B0503020204020204" pitchFamily="34" charset="-122"/>
              <a:ea typeface="微软雅黑" panose="020B0503020204020204" pitchFamily="34" charset="-122"/>
            </a:endParaRPr>
          </a:p>
        </p:txBody>
      </p:sp>
      <p:sp>
        <p:nvSpPr>
          <p:cNvPr id="31" name="圆角矩形 30"/>
          <p:cNvSpPr/>
          <p:nvPr/>
        </p:nvSpPr>
        <p:spPr>
          <a:xfrm>
            <a:off x="2345109" y="3774761"/>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1</a:t>
            </a:r>
            <a:endParaRPr lang="zh-CN" altLang="en-US" dirty="0"/>
          </a:p>
        </p:txBody>
      </p:sp>
      <p:cxnSp>
        <p:nvCxnSpPr>
          <p:cNvPr id="32" name="直接连接符 31"/>
          <p:cNvCxnSpPr>
            <a:stCxn id="29" idx="2"/>
            <a:endCxn id="31" idx="0"/>
          </p:cNvCxnSpPr>
          <p:nvPr/>
        </p:nvCxnSpPr>
        <p:spPr>
          <a:xfrm>
            <a:off x="2793793" y="3414721"/>
            <a:ext cx="0" cy="36004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3487577" y="3048085"/>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2</a:t>
            </a:r>
            <a:endParaRPr lang="zh-CN" altLang="en-US" dirty="0"/>
          </a:p>
        </p:txBody>
      </p:sp>
      <p:sp>
        <p:nvSpPr>
          <p:cNvPr id="34" name="圆角矩形 33"/>
          <p:cNvSpPr/>
          <p:nvPr/>
        </p:nvSpPr>
        <p:spPr>
          <a:xfrm>
            <a:off x="3487577" y="3777457"/>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2</a:t>
            </a:r>
            <a:endParaRPr lang="zh-CN" altLang="en-US" dirty="0"/>
          </a:p>
        </p:txBody>
      </p:sp>
      <p:sp>
        <p:nvSpPr>
          <p:cNvPr id="35" name="圆角矩形 34"/>
          <p:cNvSpPr/>
          <p:nvPr/>
        </p:nvSpPr>
        <p:spPr>
          <a:xfrm>
            <a:off x="4595742" y="3051149"/>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3</a:t>
            </a:r>
            <a:endParaRPr lang="zh-CN" altLang="en-US" dirty="0"/>
          </a:p>
        </p:txBody>
      </p:sp>
      <p:sp>
        <p:nvSpPr>
          <p:cNvPr id="36" name="圆角矩形 35"/>
          <p:cNvSpPr/>
          <p:nvPr/>
        </p:nvSpPr>
        <p:spPr>
          <a:xfrm>
            <a:off x="4595742" y="3780521"/>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3</a:t>
            </a:r>
            <a:endParaRPr lang="zh-CN" altLang="en-US" dirty="0"/>
          </a:p>
        </p:txBody>
      </p:sp>
      <p:sp>
        <p:nvSpPr>
          <p:cNvPr id="37" name="圆角矩形 36"/>
          <p:cNvSpPr/>
          <p:nvPr/>
        </p:nvSpPr>
        <p:spPr>
          <a:xfrm>
            <a:off x="5762756" y="3048453"/>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4</a:t>
            </a:r>
            <a:endParaRPr lang="zh-CN" altLang="en-US" dirty="0"/>
          </a:p>
        </p:txBody>
      </p:sp>
      <p:sp>
        <p:nvSpPr>
          <p:cNvPr id="38" name="圆角矩形 37"/>
          <p:cNvSpPr/>
          <p:nvPr/>
        </p:nvSpPr>
        <p:spPr>
          <a:xfrm>
            <a:off x="5762756" y="3777825"/>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4</a:t>
            </a:r>
            <a:endParaRPr lang="zh-CN" altLang="en-US" dirty="0"/>
          </a:p>
        </p:txBody>
      </p:sp>
      <p:sp>
        <p:nvSpPr>
          <p:cNvPr id="39" name="圆角矩形 38"/>
          <p:cNvSpPr/>
          <p:nvPr/>
        </p:nvSpPr>
        <p:spPr>
          <a:xfrm>
            <a:off x="6914993" y="3051149"/>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5</a:t>
            </a:r>
            <a:endParaRPr lang="zh-CN" altLang="en-US" dirty="0"/>
          </a:p>
        </p:txBody>
      </p:sp>
      <p:sp>
        <p:nvSpPr>
          <p:cNvPr id="40" name="圆角矩形 39"/>
          <p:cNvSpPr/>
          <p:nvPr/>
        </p:nvSpPr>
        <p:spPr>
          <a:xfrm>
            <a:off x="6914993" y="3780521"/>
            <a:ext cx="897367" cy="3693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Visit 5</a:t>
            </a:r>
            <a:endParaRPr lang="zh-CN" altLang="en-US" dirty="0"/>
          </a:p>
        </p:txBody>
      </p:sp>
      <p:cxnSp>
        <p:nvCxnSpPr>
          <p:cNvPr id="41" name="直接连接符 40"/>
          <p:cNvCxnSpPr>
            <a:stCxn id="33" idx="2"/>
            <a:endCxn id="36" idx="0"/>
          </p:cNvCxnSpPr>
          <p:nvPr/>
        </p:nvCxnSpPr>
        <p:spPr>
          <a:xfrm>
            <a:off x="3936261" y="3417417"/>
            <a:ext cx="1108165" cy="3631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7" idx="2"/>
            <a:endCxn id="40" idx="0"/>
          </p:cNvCxnSpPr>
          <p:nvPr/>
        </p:nvCxnSpPr>
        <p:spPr>
          <a:xfrm>
            <a:off x="6211440" y="3417785"/>
            <a:ext cx="1152237" cy="3627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8" idx="0"/>
            <a:endCxn id="39" idx="2"/>
          </p:cNvCxnSpPr>
          <p:nvPr/>
        </p:nvCxnSpPr>
        <p:spPr>
          <a:xfrm flipV="1">
            <a:off x="6211440" y="3420481"/>
            <a:ext cx="1152237" cy="35734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5693668" y="2852936"/>
            <a:ext cx="2187780" cy="1492433"/>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167820" y="4373512"/>
            <a:ext cx="521810" cy="369332"/>
          </a:xfrm>
          <a:prstGeom prst="rect">
            <a:avLst/>
          </a:prstGeom>
        </p:spPr>
        <p:txBody>
          <a:bodyPr wrap="none">
            <a:spAutoFit/>
          </a:bodyPr>
          <a:lstStyle/>
          <a:p>
            <a:r>
              <a:rPr lang="en-US" altLang="zh-CN" dirty="0" smtClean="0"/>
              <a:t>gap</a:t>
            </a:r>
            <a:endParaRPr lang="zh-CN" altLang="en-US" dirty="0"/>
          </a:p>
        </p:txBody>
      </p:sp>
      <p:sp>
        <p:nvSpPr>
          <p:cNvPr id="45" name="矩形 44"/>
          <p:cNvSpPr/>
          <p:nvPr/>
        </p:nvSpPr>
        <p:spPr>
          <a:xfrm>
            <a:off x="6498006" y="4365104"/>
            <a:ext cx="660245" cy="369332"/>
          </a:xfrm>
          <a:prstGeom prst="rect">
            <a:avLst/>
          </a:prstGeom>
        </p:spPr>
        <p:txBody>
          <a:bodyPr wrap="none">
            <a:spAutoFit/>
          </a:bodyPr>
          <a:lstStyle/>
          <a:p>
            <a:r>
              <a:rPr lang="en-US" altLang="zh-CN" dirty="0" smtClean="0"/>
              <a:t>cross</a:t>
            </a:r>
            <a:endParaRPr lang="zh-CN" altLang="en-US" dirty="0"/>
          </a:p>
        </p:txBody>
      </p:sp>
      <p:grpSp>
        <p:nvGrpSpPr>
          <p:cNvPr id="46" name="组合 15"/>
          <p:cNvGrpSpPr>
            <a:grpSpLocks/>
          </p:cNvGrpSpPr>
          <p:nvPr/>
        </p:nvGrpSpPr>
        <p:grpSpPr bwMode="auto">
          <a:xfrm>
            <a:off x="-24411" y="6354245"/>
            <a:ext cx="9187468" cy="503767"/>
            <a:chOff x="0" y="4681728"/>
            <a:chExt cx="9163025" cy="377952"/>
          </a:xfrm>
        </p:grpSpPr>
        <p:sp>
          <p:nvSpPr>
            <p:cNvPr id="47" name="矩形 46"/>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48" name="矩形 47"/>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29</a:t>
              </a:r>
              <a:endParaRPr lang="zh-CN" altLang="en-US" sz="1400" dirty="0"/>
            </a:p>
          </p:txBody>
        </p:sp>
      </p:grpSp>
      <p:sp>
        <p:nvSpPr>
          <p:cNvPr id="49"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0" name="TextBox 49"/>
          <p:cNvSpPr txBox="1"/>
          <p:nvPr/>
        </p:nvSpPr>
        <p:spPr>
          <a:xfrm flipH="1">
            <a:off x="703268" y="625479"/>
            <a:ext cx="4732827"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 1. </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矩阵表示的分层相似度计算方案</a:t>
            </a:r>
          </a:p>
        </p:txBody>
      </p:sp>
    </p:spTree>
    <p:extLst>
      <p:ext uri="{BB962C8B-B14F-4D97-AF65-F5344CB8AC3E}">
        <p14:creationId xmlns:p14="http://schemas.microsoft.com/office/powerpoint/2010/main" val="2470646815"/>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1" name="TextBox 20"/>
          <p:cNvSpPr txBox="1"/>
          <p:nvPr/>
        </p:nvSpPr>
        <p:spPr>
          <a:xfrm flipH="1">
            <a:off x="703269" y="625479"/>
            <a:ext cx="3913484"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a:t>
            </a:r>
            <a:endParaRPr lang="id-ID"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4" name="矩形 23"/>
          <p:cNvSpPr/>
          <p:nvPr/>
        </p:nvSpPr>
        <p:spPr>
          <a:xfrm>
            <a:off x="2357737" y="3162454"/>
            <a:ext cx="2646878" cy="338554"/>
          </a:xfrm>
          <a:prstGeom prst="rect">
            <a:avLst/>
          </a:prstGeom>
        </p:spPr>
        <p:txBody>
          <a:bodyPr wrap="none">
            <a:spAutoFit/>
          </a:bodyPr>
          <a:lstStyle/>
          <a:p>
            <a:r>
              <a:rPr lang="zh-CN" altLang="en-US" sz="1600" b="1" dirty="0">
                <a:latin typeface="微软雅黑" panose="020B0503020204020204" pitchFamily="34" charset="-122"/>
                <a:ea typeface="微软雅黑" panose="020B0503020204020204" pitchFamily="34" charset="-122"/>
              </a:rPr>
              <a:t>基于相似度应用的间接评估</a:t>
            </a:r>
          </a:p>
        </p:txBody>
      </p:sp>
      <p:sp>
        <p:nvSpPr>
          <p:cNvPr id="25" name="TextBox 24"/>
          <p:cNvSpPr txBox="1"/>
          <p:nvPr/>
        </p:nvSpPr>
        <p:spPr>
          <a:xfrm>
            <a:off x="2321877" y="2419849"/>
            <a:ext cx="4288353" cy="338554"/>
          </a:xfrm>
          <a:prstGeom prst="rect">
            <a:avLst/>
          </a:prstGeom>
          <a:noFill/>
        </p:spPr>
        <p:txBody>
          <a:bodyPr wrap="none" rtlCol="0">
            <a:spAutoFit/>
          </a:bodyPr>
          <a:lstStyle/>
          <a:p>
            <a:r>
              <a:rPr lang="zh-CN" altLang="en-US" sz="1600" b="1" dirty="0">
                <a:solidFill>
                  <a:schemeClr val="bg1">
                    <a:lumMod val="65000"/>
                  </a:schemeClr>
                </a:solidFill>
                <a:latin typeface="微软雅黑" panose="020B0503020204020204" pitchFamily="34" charset="-122"/>
                <a:ea typeface="微软雅黑" panose="020B0503020204020204" pitchFamily="34" charset="-122"/>
              </a:rPr>
              <a:t>基于矩阵表示的</a:t>
            </a: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rPr>
              <a:t>分层健康数据相似度计算方法</a:t>
            </a:r>
            <a:endParaRPr lang="zh-CN" altLang="en-US" sz="16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6" name="椭圆 25"/>
          <p:cNvSpPr/>
          <p:nvPr/>
        </p:nvSpPr>
        <p:spPr>
          <a:xfrm>
            <a:off x="1835696" y="2419849"/>
            <a:ext cx="337393" cy="31699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7" name="椭圆 26"/>
          <p:cNvSpPr/>
          <p:nvPr/>
        </p:nvSpPr>
        <p:spPr>
          <a:xfrm>
            <a:off x="1835696" y="3162454"/>
            <a:ext cx="337393" cy="31699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8" name="矩形 27"/>
          <p:cNvSpPr/>
          <p:nvPr/>
        </p:nvSpPr>
        <p:spPr>
          <a:xfrm>
            <a:off x="2357737" y="3882534"/>
            <a:ext cx="2852063" cy="338554"/>
          </a:xfrm>
          <a:prstGeom prst="rect">
            <a:avLst/>
          </a:prstGeom>
        </p:spPr>
        <p:txBody>
          <a:bodyPr wrap="none">
            <a:spAutoFit/>
          </a:bodyPr>
          <a:lstStyle/>
          <a:p>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rPr>
              <a:t>基于相似度的检索系统的设计</a:t>
            </a:r>
            <a:endParaRPr lang="zh-CN" altLang="en-US" sz="16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9" name="椭圆 28"/>
          <p:cNvSpPr/>
          <p:nvPr/>
        </p:nvSpPr>
        <p:spPr>
          <a:xfrm>
            <a:off x="1835696" y="3882534"/>
            <a:ext cx="337393" cy="31699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grpSp>
        <p:nvGrpSpPr>
          <p:cNvPr id="22" name="组合 15"/>
          <p:cNvGrpSpPr>
            <a:grpSpLocks/>
          </p:cNvGrpSpPr>
          <p:nvPr/>
        </p:nvGrpSpPr>
        <p:grpSpPr bwMode="auto">
          <a:xfrm>
            <a:off x="-24411" y="6354245"/>
            <a:ext cx="9187468" cy="503767"/>
            <a:chOff x="0" y="4681728"/>
            <a:chExt cx="9163025" cy="377952"/>
          </a:xfrm>
        </p:grpSpPr>
        <p:sp>
          <p:nvSpPr>
            <p:cNvPr id="23" name="矩形 22"/>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0" name="矩形 29"/>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30</a:t>
              </a:r>
              <a:endParaRPr lang="zh-CN" altLang="en-US" sz="1400" dirty="0"/>
            </a:p>
          </p:txBody>
        </p:sp>
      </p:grpSp>
      <p:sp>
        <p:nvSpPr>
          <p:cNvPr id="31"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503804472"/>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1" name="TextBox 20"/>
          <p:cNvSpPr txBox="1"/>
          <p:nvPr/>
        </p:nvSpPr>
        <p:spPr>
          <a:xfrm flipH="1">
            <a:off x="703269" y="625479"/>
            <a:ext cx="3913484"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—2. </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相似度应用的间接评估</a:t>
            </a:r>
          </a:p>
        </p:txBody>
      </p:sp>
      <p:sp>
        <p:nvSpPr>
          <p:cNvPr id="23" name="TextBox 22"/>
          <p:cNvSpPr txBox="1"/>
          <p:nvPr/>
        </p:nvSpPr>
        <p:spPr>
          <a:xfrm>
            <a:off x="773972" y="1218238"/>
            <a:ext cx="3355406" cy="338554"/>
          </a:xfrm>
          <a:prstGeom prst="rect">
            <a:avLst/>
          </a:prstGeom>
          <a:noFill/>
        </p:spPr>
        <p:txBody>
          <a:bodyPr wrap="none" rtlCol="0">
            <a:spAutoFit/>
          </a:bodyPr>
          <a:lstStyle/>
          <a:p>
            <a:r>
              <a:rPr lang="en-US" altLang="zh-CN" sz="1600" dirty="0" smtClean="0">
                <a:latin typeface="微软雅黑" panose="020B0503020204020204" pitchFamily="34" charset="-122"/>
                <a:ea typeface="微软雅黑" panose="020B0503020204020204" pitchFamily="34" charset="-122"/>
              </a:rPr>
              <a:t>— —</a:t>
            </a:r>
            <a:r>
              <a:rPr lang="zh-CN" altLang="en-US" sz="1600" b="1" dirty="0" smtClean="0">
                <a:latin typeface="微软雅黑" panose="020B0503020204020204" pitchFamily="34" charset="-122"/>
                <a:ea typeface="微软雅黑" panose="020B0503020204020204" pitchFamily="34" charset="-122"/>
              </a:rPr>
              <a:t>人工评估</a:t>
            </a:r>
            <a:r>
              <a:rPr lang="zh-CN" altLang="en-US" sz="1600" dirty="0" smtClean="0">
                <a:latin typeface="微软雅黑" panose="020B0503020204020204" pitchFamily="34" charset="-122"/>
                <a:ea typeface="微软雅黑" panose="020B0503020204020204" pitchFamily="34" charset="-122"/>
              </a:rPr>
              <a:t>：开销大，不稳定。</a:t>
            </a:r>
            <a:endParaRPr lang="en-US" altLang="zh-CN" sz="1600" dirty="0" smtClean="0">
              <a:latin typeface="微软雅黑" panose="020B0503020204020204" pitchFamily="34" charset="-122"/>
              <a:ea typeface="微软雅黑" panose="020B0503020204020204" pitchFamily="34" charset="-122"/>
            </a:endParaRPr>
          </a:p>
        </p:txBody>
      </p:sp>
      <p:sp>
        <p:nvSpPr>
          <p:cNvPr id="24" name="TextBox 23"/>
          <p:cNvSpPr txBox="1"/>
          <p:nvPr/>
        </p:nvSpPr>
        <p:spPr>
          <a:xfrm>
            <a:off x="735284" y="1689115"/>
            <a:ext cx="7221092" cy="830997"/>
          </a:xfrm>
          <a:prstGeom prst="rect">
            <a:avLst/>
          </a:prstGeom>
          <a:noFill/>
        </p:spPr>
        <p:txBody>
          <a:bodyPr wrap="square" rtlCol="0">
            <a:spAutoFit/>
          </a:bodyPr>
          <a:lstStyle/>
          <a:p>
            <a:pPr>
              <a:lnSpc>
                <a:spcPct val="150000"/>
              </a:lnSpc>
            </a:pPr>
            <a:r>
              <a:rPr lang="en-US" altLang="zh-CN" sz="1600" dirty="0" smtClean="0">
                <a:latin typeface="微软雅黑" panose="020B0503020204020204" pitchFamily="34" charset="-122"/>
                <a:ea typeface="微软雅黑" panose="020B0503020204020204" pitchFamily="34" charset="-122"/>
              </a:rPr>
              <a:t>— — </a:t>
            </a:r>
            <a:r>
              <a:rPr lang="zh-CN" altLang="en-US" sz="1600" b="1" dirty="0" smtClean="0">
                <a:latin typeface="微软雅黑" panose="020B0503020204020204" pitchFamily="34" charset="-122"/>
                <a:ea typeface="微软雅黑" panose="020B0503020204020204" pitchFamily="34" charset="-122"/>
              </a:rPr>
              <a:t>解决方案</a:t>
            </a:r>
            <a:r>
              <a:rPr lang="zh-CN" altLang="en-US" sz="1600" dirty="0" smtClean="0">
                <a:latin typeface="微软雅黑" panose="020B0503020204020204" pitchFamily="34" charset="-122"/>
                <a:ea typeface="微软雅黑" panose="020B0503020204020204" pitchFamily="34" charset="-122"/>
              </a:rPr>
              <a:t>：通过评价相似度</a:t>
            </a:r>
            <a:r>
              <a:rPr lang="zh-CN" altLang="en-US" sz="1600" dirty="0">
                <a:latin typeface="微软雅黑" panose="020B0503020204020204" pitchFamily="34" charset="-122"/>
                <a:ea typeface="微软雅黑" panose="020B0503020204020204" pitchFamily="34" charset="-122"/>
              </a:rPr>
              <a:t>度量</a:t>
            </a:r>
            <a:r>
              <a:rPr lang="zh-CN" altLang="en-US" sz="1600" dirty="0" smtClean="0">
                <a:latin typeface="微软雅黑" panose="020B0503020204020204" pitchFamily="34" charset="-122"/>
                <a:ea typeface="微软雅黑" panose="020B0503020204020204" pitchFamily="34" charset="-122"/>
              </a:rPr>
              <a:t>的应用的性能来间接</a:t>
            </a:r>
            <a:r>
              <a:rPr lang="zh-CN" altLang="en-US" sz="1600" dirty="0">
                <a:latin typeface="微软雅黑" panose="020B0503020204020204" pitchFamily="34" charset="-122"/>
                <a:ea typeface="微软雅黑" panose="020B0503020204020204" pitchFamily="34" charset="-122"/>
              </a:rPr>
              <a:t>评价</a:t>
            </a:r>
            <a:r>
              <a:rPr lang="zh-CN" altLang="en-US" sz="1600" dirty="0" smtClean="0">
                <a:latin typeface="微软雅黑" panose="020B0503020204020204" pitchFamily="34" charset="-122"/>
                <a:ea typeface="微软雅黑" panose="020B0503020204020204" pitchFamily="34" charset="-122"/>
              </a:rPr>
              <a:t>相似度度量，如基于相似度的分类</a:t>
            </a:r>
            <a:r>
              <a:rPr lang="en-US" altLang="zh-CN" sz="1600" dirty="0" smtClean="0">
                <a:latin typeface="微软雅黑" panose="020B0503020204020204" pitchFamily="34" charset="-122"/>
                <a:ea typeface="微软雅黑" panose="020B0503020204020204" pitchFamily="34" charset="-122"/>
              </a:rPr>
              <a:t>(Similarity-based classification)</a:t>
            </a:r>
          </a:p>
        </p:txBody>
      </p:sp>
      <p:sp>
        <p:nvSpPr>
          <p:cNvPr id="25" name="TextBox 24"/>
          <p:cNvSpPr txBox="1"/>
          <p:nvPr/>
        </p:nvSpPr>
        <p:spPr>
          <a:xfrm>
            <a:off x="2348082" y="2697227"/>
            <a:ext cx="6858486" cy="307777"/>
          </a:xfrm>
          <a:prstGeom prst="rect">
            <a:avLst/>
          </a:prstGeom>
          <a:noFill/>
        </p:spPr>
        <p:txBody>
          <a:bodyPr wrap="square" rtlCol="0">
            <a:spAutoFit/>
          </a:bodyPr>
          <a:lstStyle/>
          <a:p>
            <a:r>
              <a:rPr lang="en-US" altLang="zh-CN" sz="1400" dirty="0" smtClean="0">
                <a:solidFill>
                  <a:srgbClr val="C00000"/>
                </a:solidFill>
                <a:latin typeface="微软雅黑" panose="020B0503020204020204" pitchFamily="34" charset="-122"/>
                <a:ea typeface="微软雅黑" panose="020B0503020204020204" pitchFamily="34" charset="-122"/>
              </a:rPr>
              <a:t>Model  A </a:t>
            </a:r>
            <a:r>
              <a:rPr lang="zh-CN" altLang="en-US" sz="1400" dirty="0" smtClean="0">
                <a:solidFill>
                  <a:srgbClr val="C00000"/>
                </a:solidFill>
                <a:latin typeface="微软雅黑" panose="020B0503020204020204" pitchFamily="34" charset="-122"/>
                <a:ea typeface="微软雅黑" panose="020B0503020204020204" pitchFamily="34" charset="-122"/>
              </a:rPr>
              <a:t>：基于投票的</a:t>
            </a:r>
            <a:r>
              <a:rPr lang="en-US" altLang="zh-CN" sz="1400" dirty="0" smtClean="0">
                <a:solidFill>
                  <a:srgbClr val="C00000"/>
                </a:solidFill>
                <a:latin typeface="微软雅黑" panose="020B0503020204020204" pitchFamily="34" charset="-122"/>
                <a:ea typeface="微软雅黑" panose="020B0503020204020204" pitchFamily="34" charset="-122"/>
              </a:rPr>
              <a:t>KNN(KNN based on majority voting</a:t>
            </a:r>
            <a:r>
              <a:rPr lang="en-US" altLang="zh-CN" sz="1400" dirty="0">
                <a:solidFill>
                  <a:srgbClr val="C00000"/>
                </a:solidFill>
                <a:latin typeface="微软雅黑" panose="020B0503020204020204" pitchFamily="34" charset="-122"/>
                <a:ea typeface="微软雅黑" panose="020B0503020204020204" pitchFamily="34" charset="-122"/>
              </a:rPr>
              <a:t>)</a:t>
            </a:r>
            <a:endParaRPr lang="en-US" altLang="zh-CN" sz="1400" dirty="0" smtClean="0">
              <a:solidFill>
                <a:srgbClr val="C00000"/>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2339752" y="3049419"/>
            <a:ext cx="6858486" cy="307777"/>
          </a:xfrm>
          <a:prstGeom prst="rect">
            <a:avLst/>
          </a:prstGeom>
          <a:noFill/>
        </p:spPr>
        <p:txBody>
          <a:bodyPr wrap="square" rtlCol="0">
            <a:spAutoFit/>
          </a:bodyPr>
          <a:lstStyle/>
          <a:p>
            <a:r>
              <a:rPr lang="en-US" altLang="zh-CN" sz="1400" dirty="0" smtClean="0">
                <a:solidFill>
                  <a:srgbClr val="C00000"/>
                </a:solidFill>
                <a:latin typeface="微软雅黑" panose="020B0503020204020204" pitchFamily="34" charset="-122"/>
                <a:ea typeface="微软雅黑" panose="020B0503020204020204" pitchFamily="34" charset="-122"/>
              </a:rPr>
              <a:t>Model  B</a:t>
            </a:r>
            <a:r>
              <a:rPr lang="zh-CN" altLang="en-US" sz="1400" dirty="0" smtClean="0">
                <a:solidFill>
                  <a:srgbClr val="C00000"/>
                </a:solidFill>
                <a:latin typeface="微软雅黑" panose="020B0503020204020204" pitchFamily="34" charset="-122"/>
                <a:ea typeface="微软雅黑" panose="020B0503020204020204" pitchFamily="34" charset="-122"/>
              </a:rPr>
              <a:t>：权重</a:t>
            </a:r>
            <a:r>
              <a:rPr lang="en-US" altLang="zh-CN" sz="1400" dirty="0">
                <a:solidFill>
                  <a:srgbClr val="C00000"/>
                </a:solidFill>
                <a:latin typeface="微软雅黑" panose="020B0503020204020204" pitchFamily="34" charset="-122"/>
                <a:ea typeface="微软雅黑" panose="020B0503020204020204" pitchFamily="34" charset="-122"/>
              </a:rPr>
              <a:t>KNN</a:t>
            </a:r>
            <a:r>
              <a:rPr lang="zh-CN" altLang="en-US" sz="1400" dirty="0" smtClean="0">
                <a:solidFill>
                  <a:srgbClr val="C00000"/>
                </a:solidFill>
                <a:latin typeface="微软雅黑" panose="020B0503020204020204" pitchFamily="34" charset="-122"/>
                <a:ea typeface="微软雅黑" panose="020B0503020204020204" pitchFamily="34" charset="-122"/>
              </a:rPr>
              <a:t>方法（</a:t>
            </a:r>
            <a:r>
              <a:rPr lang="en-US" altLang="zh-CN" sz="1400" dirty="0" smtClean="0">
                <a:solidFill>
                  <a:srgbClr val="C00000"/>
                </a:solidFill>
                <a:latin typeface="微软雅黑" panose="020B0503020204020204" pitchFamily="34" charset="-122"/>
                <a:ea typeface="微软雅黑" panose="020B0503020204020204" pitchFamily="34" charset="-122"/>
              </a:rPr>
              <a:t>Weighted KNN method)</a:t>
            </a:r>
            <a:endParaRPr lang="en-US" altLang="zh-CN" sz="1400" dirty="0">
              <a:solidFill>
                <a:srgbClr val="C00000"/>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2348082" y="3427263"/>
            <a:ext cx="6858486" cy="307777"/>
          </a:xfrm>
          <a:prstGeom prst="rect">
            <a:avLst/>
          </a:prstGeom>
          <a:noFill/>
        </p:spPr>
        <p:txBody>
          <a:bodyPr wrap="square" rtlCol="0">
            <a:spAutoFit/>
          </a:bodyPr>
          <a:lstStyle/>
          <a:p>
            <a:r>
              <a:rPr lang="en-US" altLang="zh-CN" sz="1400" dirty="0" smtClean="0">
                <a:solidFill>
                  <a:srgbClr val="C00000"/>
                </a:solidFill>
                <a:latin typeface="微软雅黑" panose="020B0503020204020204" pitchFamily="34" charset="-122"/>
                <a:ea typeface="微软雅黑" panose="020B0503020204020204" pitchFamily="34" charset="-122"/>
              </a:rPr>
              <a:t>Model  C</a:t>
            </a:r>
            <a:r>
              <a:rPr lang="zh-CN" altLang="en-US" sz="1400" dirty="0" smtClean="0">
                <a:solidFill>
                  <a:srgbClr val="C00000"/>
                </a:solidFill>
                <a:latin typeface="微软雅黑" panose="020B0503020204020204" pitchFamily="34" charset="-122"/>
                <a:ea typeface="微软雅黑" panose="020B0503020204020204" pitchFamily="34" charset="-122"/>
              </a:rPr>
              <a:t>：最小</a:t>
            </a:r>
            <a:r>
              <a:rPr lang="zh-CN" altLang="en-US" sz="1400" dirty="0">
                <a:solidFill>
                  <a:srgbClr val="C00000"/>
                </a:solidFill>
                <a:latin typeface="微软雅黑" panose="020B0503020204020204" pitchFamily="34" charset="-122"/>
                <a:ea typeface="微软雅黑" panose="020B0503020204020204" pitchFamily="34" charset="-122"/>
              </a:rPr>
              <a:t>中值距离分类</a:t>
            </a:r>
            <a:r>
              <a:rPr lang="en-US" altLang="zh-CN" sz="1400" dirty="0">
                <a:solidFill>
                  <a:srgbClr val="C00000"/>
                </a:solidFill>
                <a:latin typeface="微软雅黑" panose="020B0503020204020204" pitchFamily="34" charset="-122"/>
                <a:ea typeface="微软雅黑" panose="020B0503020204020204" pitchFamily="34" charset="-122"/>
              </a:rPr>
              <a:t>(Nearest centroid classifier)</a:t>
            </a:r>
          </a:p>
        </p:txBody>
      </p:sp>
      <p:sp>
        <p:nvSpPr>
          <p:cNvPr id="2" name="TextBox 1"/>
          <p:cNvSpPr txBox="1"/>
          <p:nvPr/>
        </p:nvSpPr>
        <p:spPr>
          <a:xfrm>
            <a:off x="787678" y="3034030"/>
            <a:ext cx="1415772" cy="338554"/>
          </a:xfrm>
          <a:prstGeom prst="rect">
            <a:avLst/>
          </a:prstGeom>
          <a:noFill/>
          <a:ln w="19050">
            <a:solidFill>
              <a:srgbClr val="953735"/>
            </a:solidFill>
            <a:prstDash val="sysDash"/>
          </a:ln>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评估实验举例</a:t>
            </a:r>
            <a:endParaRPr lang="zh-CN" altLang="en-US" sz="1600"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273433030"/>
              </p:ext>
            </p:extLst>
          </p:nvPr>
        </p:nvGraphicFramePr>
        <p:xfrm>
          <a:off x="829884" y="3951064"/>
          <a:ext cx="6598988" cy="1854200"/>
        </p:xfrm>
        <a:graphic>
          <a:graphicData uri="http://schemas.openxmlformats.org/drawingml/2006/table">
            <a:tbl>
              <a:tblPr firstRow="1" bandRow="1" bandCol="1">
                <a:tableStyleId>{5940675A-B579-460E-94D1-54222C63F5DA}</a:tableStyleId>
              </a:tblPr>
              <a:tblGrid>
                <a:gridCol w="1373846"/>
                <a:gridCol w="870857"/>
                <a:gridCol w="870857"/>
                <a:gridCol w="870857"/>
                <a:gridCol w="870857"/>
                <a:gridCol w="870857"/>
                <a:gridCol w="870857"/>
              </a:tblGrid>
              <a:tr h="370840">
                <a:tc rowSpan="2">
                  <a:txBody>
                    <a:bodyPr/>
                    <a:lstStyle/>
                    <a:p>
                      <a:pPr algn="ctr"/>
                      <a:endParaRPr lang="zh-CN" altLang="en-US" sz="1400" dirty="0">
                        <a:latin typeface="+mj-lt"/>
                      </a:endParaRPr>
                    </a:p>
                  </a:txBody>
                  <a:tcPr/>
                </a:tc>
                <a:tc gridSpan="3">
                  <a:txBody>
                    <a:bodyPr/>
                    <a:lstStyle/>
                    <a:p>
                      <a:pPr algn="ctr"/>
                      <a:r>
                        <a:rPr lang="en-US" altLang="zh-CN" sz="1400" b="1" dirty="0" smtClean="0">
                          <a:latin typeface="+mj-lt"/>
                        </a:rPr>
                        <a:t>Proposed Similarity</a:t>
                      </a:r>
                      <a:endParaRPr lang="zh-CN" altLang="en-US" sz="1400" b="1" dirty="0">
                        <a:latin typeface="+mj-lt"/>
                      </a:endParaRPr>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sz="1400" b="1" dirty="0" smtClean="0">
                          <a:latin typeface="+mj-lt"/>
                        </a:rPr>
                        <a:t>BOW Similarity</a:t>
                      </a:r>
                      <a:endParaRPr lang="zh-CN" altLang="en-US" sz="1400" b="1" dirty="0">
                        <a:latin typeface="+mj-lt"/>
                      </a:endParaRPr>
                    </a:p>
                  </a:txBody>
                  <a:tcPr/>
                </a:tc>
                <a:tc hMerge="1">
                  <a:txBody>
                    <a:bodyPr/>
                    <a:lstStyle/>
                    <a:p>
                      <a:endParaRPr lang="zh-CN" altLang="en-US" dirty="0"/>
                    </a:p>
                  </a:txBody>
                  <a:tcPr/>
                </a:tc>
                <a:tc hMerge="1">
                  <a:txBody>
                    <a:bodyPr/>
                    <a:lstStyle/>
                    <a:p>
                      <a:endParaRPr lang="zh-CN" altLang="en-US" dirty="0"/>
                    </a:p>
                  </a:txBody>
                  <a:tcPr/>
                </a:tc>
              </a:tr>
              <a:tr h="370840">
                <a:tc vMerge="1">
                  <a:txBody>
                    <a:bodyPr/>
                    <a:lstStyle/>
                    <a:p>
                      <a:endParaRPr lang="zh-CN" altLang="en-US" dirty="0"/>
                    </a:p>
                  </a:txBody>
                  <a:tcPr/>
                </a:tc>
                <a:tc>
                  <a:txBody>
                    <a:bodyPr/>
                    <a:lstStyle/>
                    <a:p>
                      <a:pPr algn="ctr"/>
                      <a:r>
                        <a:rPr lang="en-US" altLang="zh-CN" sz="1400" dirty="0" smtClean="0">
                          <a:latin typeface="+mj-lt"/>
                        </a:rPr>
                        <a:t>A</a:t>
                      </a:r>
                      <a:endParaRPr lang="zh-CN" altLang="en-US" sz="1400" dirty="0">
                        <a:latin typeface="+mj-lt"/>
                      </a:endParaRPr>
                    </a:p>
                  </a:txBody>
                  <a:tcPr/>
                </a:tc>
                <a:tc>
                  <a:txBody>
                    <a:bodyPr/>
                    <a:lstStyle/>
                    <a:p>
                      <a:pPr algn="ctr"/>
                      <a:r>
                        <a:rPr lang="en-US" altLang="zh-CN" sz="1400" dirty="0" smtClean="0">
                          <a:latin typeface="+mj-lt"/>
                        </a:rPr>
                        <a:t>B</a:t>
                      </a:r>
                      <a:endParaRPr lang="zh-CN" altLang="en-US" sz="1400" dirty="0">
                        <a:latin typeface="+mj-lt"/>
                      </a:endParaRPr>
                    </a:p>
                  </a:txBody>
                  <a:tcPr/>
                </a:tc>
                <a:tc>
                  <a:txBody>
                    <a:bodyPr/>
                    <a:lstStyle/>
                    <a:p>
                      <a:pPr algn="ctr"/>
                      <a:r>
                        <a:rPr lang="en-US" altLang="zh-CN" sz="1400" dirty="0" smtClean="0">
                          <a:latin typeface="+mj-lt"/>
                        </a:rPr>
                        <a:t>C</a:t>
                      </a:r>
                      <a:endParaRPr lang="zh-CN" altLang="en-US" sz="1400" dirty="0">
                        <a:latin typeface="+mj-lt"/>
                      </a:endParaRPr>
                    </a:p>
                  </a:txBody>
                  <a:tcPr/>
                </a:tc>
                <a:tc>
                  <a:txBody>
                    <a:bodyPr/>
                    <a:lstStyle/>
                    <a:p>
                      <a:pPr algn="ctr"/>
                      <a:r>
                        <a:rPr lang="en-US" altLang="zh-CN" sz="1400" dirty="0" smtClean="0">
                          <a:latin typeface="+mj-lt"/>
                        </a:rPr>
                        <a:t>A</a:t>
                      </a:r>
                      <a:endParaRPr lang="zh-CN" altLang="en-US" sz="1400" dirty="0">
                        <a:latin typeface="+mj-lt"/>
                      </a:endParaRPr>
                    </a:p>
                  </a:txBody>
                  <a:tcPr/>
                </a:tc>
                <a:tc>
                  <a:txBody>
                    <a:bodyPr/>
                    <a:lstStyle/>
                    <a:p>
                      <a:pPr algn="ctr"/>
                      <a:r>
                        <a:rPr lang="en-US" altLang="zh-CN" sz="1400" dirty="0" smtClean="0">
                          <a:latin typeface="+mj-lt"/>
                        </a:rPr>
                        <a:t>B</a:t>
                      </a:r>
                      <a:endParaRPr lang="zh-CN" altLang="en-US" sz="1400" dirty="0">
                        <a:latin typeface="+mj-lt"/>
                      </a:endParaRPr>
                    </a:p>
                  </a:txBody>
                  <a:tcPr/>
                </a:tc>
                <a:tc>
                  <a:txBody>
                    <a:bodyPr/>
                    <a:lstStyle/>
                    <a:p>
                      <a:pPr algn="ctr"/>
                      <a:r>
                        <a:rPr lang="en-US" altLang="zh-CN" sz="1400" dirty="0" smtClean="0">
                          <a:latin typeface="+mj-lt"/>
                        </a:rPr>
                        <a:t>C</a:t>
                      </a:r>
                      <a:endParaRPr lang="zh-CN" altLang="en-US" sz="1400" dirty="0">
                        <a:latin typeface="+mj-lt"/>
                      </a:endParaRPr>
                    </a:p>
                  </a:txBody>
                  <a:tcPr/>
                </a:tc>
              </a:tr>
              <a:tr h="370840">
                <a:tc>
                  <a:txBody>
                    <a:bodyPr/>
                    <a:lstStyle/>
                    <a:p>
                      <a:pPr algn="ctr"/>
                      <a:r>
                        <a:rPr lang="en-US" altLang="zh-CN" sz="1400" b="1" dirty="0" smtClean="0">
                          <a:latin typeface="+mj-lt"/>
                        </a:rPr>
                        <a:t>Precision</a:t>
                      </a:r>
                      <a:endParaRPr lang="zh-CN" altLang="en-US" sz="1400" b="1" dirty="0">
                        <a:latin typeface="+mj-lt"/>
                      </a:endParaRPr>
                    </a:p>
                  </a:txBody>
                  <a:tcPr/>
                </a:tc>
                <a:tc>
                  <a:txBody>
                    <a:bodyPr/>
                    <a:lstStyle/>
                    <a:p>
                      <a:r>
                        <a:rPr lang="en-US" altLang="zh-CN" sz="1400" dirty="0" smtClean="0">
                          <a:latin typeface="+mj-lt"/>
                        </a:rPr>
                        <a:t>0.691</a:t>
                      </a:r>
                      <a:endParaRPr lang="zh-CN" altLang="en-US" sz="1400" dirty="0">
                        <a:latin typeface="+mj-lt"/>
                      </a:endParaRPr>
                    </a:p>
                  </a:txBody>
                  <a:tcPr/>
                </a:tc>
                <a:tc>
                  <a:txBody>
                    <a:bodyPr/>
                    <a:lstStyle/>
                    <a:p>
                      <a:r>
                        <a:rPr lang="en-US" altLang="zh-CN" sz="1400" dirty="0" smtClean="0">
                          <a:latin typeface="+mj-lt"/>
                        </a:rPr>
                        <a:t>0.693</a:t>
                      </a:r>
                      <a:endParaRPr lang="zh-CN" altLang="en-US" sz="1400" dirty="0">
                        <a:latin typeface="+mj-lt"/>
                      </a:endParaRPr>
                    </a:p>
                  </a:txBody>
                  <a:tcPr/>
                </a:tc>
                <a:tc>
                  <a:txBody>
                    <a:bodyPr/>
                    <a:lstStyle/>
                    <a:p>
                      <a:r>
                        <a:rPr lang="en-US" altLang="zh-CN" sz="1400" dirty="0" smtClean="0">
                          <a:latin typeface="+mj-lt"/>
                        </a:rPr>
                        <a:t>0.536</a:t>
                      </a:r>
                      <a:endParaRPr lang="zh-CN" altLang="en-US" sz="1400" dirty="0">
                        <a:latin typeface="+mj-lt"/>
                      </a:endParaRPr>
                    </a:p>
                  </a:txBody>
                  <a:tcPr/>
                </a:tc>
                <a:tc>
                  <a:txBody>
                    <a:bodyPr/>
                    <a:lstStyle/>
                    <a:p>
                      <a:r>
                        <a:rPr lang="en-US" altLang="zh-CN" sz="1400" dirty="0" smtClean="0">
                          <a:latin typeface="+mj-lt"/>
                        </a:rPr>
                        <a:t>0.498</a:t>
                      </a:r>
                      <a:endParaRPr lang="zh-CN" altLang="en-US" sz="1400" dirty="0">
                        <a:latin typeface="+mj-lt"/>
                      </a:endParaRPr>
                    </a:p>
                  </a:txBody>
                  <a:tcPr/>
                </a:tc>
                <a:tc>
                  <a:txBody>
                    <a:bodyPr/>
                    <a:lstStyle/>
                    <a:p>
                      <a:r>
                        <a:rPr lang="en-US" altLang="zh-CN" sz="1400" dirty="0" smtClean="0">
                          <a:latin typeface="+mj-lt"/>
                        </a:rPr>
                        <a:t>0.514</a:t>
                      </a:r>
                      <a:endParaRPr lang="zh-CN" altLang="en-US" sz="1400" dirty="0">
                        <a:latin typeface="+mj-lt"/>
                      </a:endParaRPr>
                    </a:p>
                  </a:txBody>
                  <a:tcPr/>
                </a:tc>
                <a:tc>
                  <a:txBody>
                    <a:bodyPr/>
                    <a:lstStyle/>
                    <a:p>
                      <a:r>
                        <a:rPr lang="en-US" altLang="zh-CN" sz="1400" dirty="0" smtClean="0">
                          <a:latin typeface="+mj-lt"/>
                        </a:rPr>
                        <a:t>0.441</a:t>
                      </a:r>
                      <a:endParaRPr lang="zh-CN" altLang="en-US" sz="1400" dirty="0">
                        <a:latin typeface="+mj-lt"/>
                      </a:endParaRPr>
                    </a:p>
                  </a:txBody>
                  <a:tcPr/>
                </a:tc>
              </a:tr>
              <a:tr h="370840">
                <a:tc>
                  <a:txBody>
                    <a:bodyPr/>
                    <a:lstStyle/>
                    <a:p>
                      <a:pPr algn="ctr"/>
                      <a:r>
                        <a:rPr lang="en-US" altLang="zh-CN" sz="1400" b="1" dirty="0" smtClean="0">
                          <a:latin typeface="+mj-lt"/>
                        </a:rPr>
                        <a:t>Recall</a:t>
                      </a:r>
                      <a:endParaRPr lang="zh-CN" altLang="en-US" sz="1400" b="1" dirty="0">
                        <a:latin typeface="+mj-lt"/>
                      </a:endParaRPr>
                    </a:p>
                  </a:txBody>
                  <a:tcPr/>
                </a:tc>
                <a:tc>
                  <a:txBody>
                    <a:bodyPr/>
                    <a:lstStyle/>
                    <a:p>
                      <a:r>
                        <a:rPr lang="en-US" altLang="zh-CN" sz="1400" dirty="0" smtClean="0">
                          <a:latin typeface="+mj-lt"/>
                        </a:rPr>
                        <a:t>0.731</a:t>
                      </a:r>
                      <a:endParaRPr lang="zh-CN" altLang="en-US" sz="1400" dirty="0">
                        <a:latin typeface="+mj-lt"/>
                      </a:endParaRPr>
                    </a:p>
                  </a:txBody>
                  <a:tcPr/>
                </a:tc>
                <a:tc>
                  <a:txBody>
                    <a:bodyPr/>
                    <a:lstStyle/>
                    <a:p>
                      <a:r>
                        <a:rPr lang="en-US" altLang="zh-CN" sz="1400" dirty="0" smtClean="0">
                          <a:latin typeface="+mj-lt"/>
                        </a:rPr>
                        <a:t>0.732</a:t>
                      </a:r>
                      <a:endParaRPr lang="zh-CN" altLang="en-US" sz="1400" dirty="0">
                        <a:latin typeface="+mj-lt"/>
                      </a:endParaRPr>
                    </a:p>
                  </a:txBody>
                  <a:tcPr/>
                </a:tc>
                <a:tc>
                  <a:txBody>
                    <a:bodyPr/>
                    <a:lstStyle/>
                    <a:p>
                      <a:r>
                        <a:rPr lang="en-US" altLang="zh-CN" sz="1400" dirty="0" smtClean="0">
                          <a:latin typeface="+mj-lt"/>
                        </a:rPr>
                        <a:t>0.511</a:t>
                      </a:r>
                      <a:endParaRPr lang="zh-CN" altLang="en-US" sz="1400" dirty="0">
                        <a:latin typeface="+mj-lt"/>
                      </a:endParaRPr>
                    </a:p>
                  </a:txBody>
                  <a:tcPr/>
                </a:tc>
                <a:tc>
                  <a:txBody>
                    <a:bodyPr/>
                    <a:lstStyle/>
                    <a:p>
                      <a:r>
                        <a:rPr lang="en-US" altLang="zh-CN" sz="1400" dirty="0" smtClean="0">
                          <a:latin typeface="+mj-lt"/>
                        </a:rPr>
                        <a:t>0.591</a:t>
                      </a:r>
                      <a:endParaRPr lang="zh-CN" altLang="en-US" sz="1400" dirty="0">
                        <a:latin typeface="+mj-lt"/>
                      </a:endParaRPr>
                    </a:p>
                  </a:txBody>
                  <a:tcPr/>
                </a:tc>
                <a:tc>
                  <a:txBody>
                    <a:bodyPr/>
                    <a:lstStyle/>
                    <a:p>
                      <a:r>
                        <a:rPr lang="en-US" altLang="zh-CN" sz="1400" dirty="0" smtClean="0">
                          <a:latin typeface="+mj-lt"/>
                        </a:rPr>
                        <a:t>0.543</a:t>
                      </a:r>
                      <a:endParaRPr lang="zh-CN" altLang="en-US" sz="1400" dirty="0">
                        <a:latin typeface="+mj-lt"/>
                      </a:endParaRPr>
                    </a:p>
                  </a:txBody>
                  <a:tcPr/>
                </a:tc>
                <a:tc>
                  <a:txBody>
                    <a:bodyPr/>
                    <a:lstStyle/>
                    <a:p>
                      <a:r>
                        <a:rPr lang="en-US" altLang="zh-CN" sz="1400" dirty="0" smtClean="0">
                          <a:latin typeface="+mj-lt"/>
                        </a:rPr>
                        <a:t>0.545</a:t>
                      </a:r>
                      <a:endParaRPr lang="zh-CN" altLang="en-US" sz="1400" dirty="0">
                        <a:latin typeface="+mj-lt"/>
                      </a:endParaRPr>
                    </a:p>
                  </a:txBody>
                  <a:tcPr/>
                </a:tc>
              </a:tr>
              <a:tr h="370840">
                <a:tc>
                  <a:txBody>
                    <a:bodyPr/>
                    <a:lstStyle/>
                    <a:p>
                      <a:pPr algn="ctr"/>
                      <a:r>
                        <a:rPr lang="en-US" altLang="zh-CN" sz="1400" b="1" dirty="0" smtClean="0">
                          <a:latin typeface="+mj-lt"/>
                        </a:rPr>
                        <a:t>F1</a:t>
                      </a:r>
                      <a:endParaRPr lang="zh-CN" altLang="en-US" sz="1400" b="1" dirty="0">
                        <a:latin typeface="+mj-lt"/>
                      </a:endParaRPr>
                    </a:p>
                  </a:txBody>
                  <a:tcPr/>
                </a:tc>
                <a:tc>
                  <a:txBody>
                    <a:bodyPr/>
                    <a:lstStyle/>
                    <a:p>
                      <a:r>
                        <a:rPr lang="en-US" altLang="zh-CN" sz="1400" dirty="0" smtClean="0">
                          <a:latin typeface="+mj-lt"/>
                        </a:rPr>
                        <a:t>0.711</a:t>
                      </a:r>
                      <a:endParaRPr lang="zh-CN" altLang="en-US" sz="1400" dirty="0">
                        <a:latin typeface="+mj-lt"/>
                      </a:endParaRPr>
                    </a:p>
                  </a:txBody>
                  <a:tcPr/>
                </a:tc>
                <a:tc>
                  <a:txBody>
                    <a:bodyPr/>
                    <a:lstStyle/>
                    <a:p>
                      <a:r>
                        <a:rPr lang="en-US" altLang="zh-CN" sz="1400" dirty="0" smtClean="0">
                          <a:latin typeface="+mj-lt"/>
                        </a:rPr>
                        <a:t>0.712</a:t>
                      </a:r>
                      <a:endParaRPr lang="zh-CN" altLang="en-US" sz="1400" dirty="0">
                        <a:latin typeface="+mj-lt"/>
                      </a:endParaRPr>
                    </a:p>
                  </a:txBody>
                  <a:tcPr/>
                </a:tc>
                <a:tc>
                  <a:txBody>
                    <a:bodyPr/>
                    <a:lstStyle/>
                    <a:p>
                      <a:r>
                        <a:rPr lang="en-US" altLang="zh-CN" sz="1400" dirty="0" smtClean="0">
                          <a:latin typeface="+mj-lt"/>
                        </a:rPr>
                        <a:t>0.522</a:t>
                      </a:r>
                      <a:endParaRPr lang="zh-CN" altLang="en-US" sz="1400" dirty="0">
                        <a:latin typeface="+mj-lt"/>
                      </a:endParaRPr>
                    </a:p>
                  </a:txBody>
                  <a:tcPr/>
                </a:tc>
                <a:tc>
                  <a:txBody>
                    <a:bodyPr/>
                    <a:lstStyle/>
                    <a:p>
                      <a:r>
                        <a:rPr lang="en-US" altLang="zh-CN" sz="1400" dirty="0" smtClean="0">
                          <a:latin typeface="+mj-lt"/>
                        </a:rPr>
                        <a:t>0.539</a:t>
                      </a:r>
                      <a:endParaRPr lang="zh-CN" altLang="en-US" sz="1400" dirty="0">
                        <a:latin typeface="+mj-lt"/>
                      </a:endParaRPr>
                    </a:p>
                  </a:txBody>
                  <a:tcPr/>
                </a:tc>
                <a:tc>
                  <a:txBody>
                    <a:bodyPr/>
                    <a:lstStyle/>
                    <a:p>
                      <a:r>
                        <a:rPr lang="en-US" altLang="zh-CN" sz="1400" dirty="0" smtClean="0">
                          <a:latin typeface="+mj-lt"/>
                        </a:rPr>
                        <a:t>0.527</a:t>
                      </a:r>
                      <a:endParaRPr lang="zh-CN" altLang="en-US" sz="1400" dirty="0">
                        <a:latin typeface="+mj-lt"/>
                      </a:endParaRPr>
                    </a:p>
                  </a:txBody>
                  <a:tcPr/>
                </a:tc>
                <a:tc>
                  <a:txBody>
                    <a:bodyPr/>
                    <a:lstStyle/>
                    <a:p>
                      <a:r>
                        <a:rPr lang="en-US" altLang="zh-CN" sz="1400" dirty="0" smtClean="0">
                          <a:latin typeface="+mj-lt"/>
                        </a:rPr>
                        <a:t>0.485</a:t>
                      </a:r>
                      <a:endParaRPr lang="zh-CN" altLang="en-US" sz="1400" dirty="0">
                        <a:latin typeface="+mj-lt"/>
                      </a:endParaRPr>
                    </a:p>
                  </a:txBody>
                  <a:tcPr/>
                </a:tc>
              </a:tr>
            </a:tbl>
          </a:graphicData>
        </a:graphic>
      </p:graphicFrame>
      <p:sp>
        <p:nvSpPr>
          <p:cNvPr id="22"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grpSp>
        <p:nvGrpSpPr>
          <p:cNvPr id="28" name="组合 15"/>
          <p:cNvGrpSpPr>
            <a:grpSpLocks/>
          </p:cNvGrpSpPr>
          <p:nvPr/>
        </p:nvGrpSpPr>
        <p:grpSpPr bwMode="auto">
          <a:xfrm>
            <a:off x="-24411" y="6354245"/>
            <a:ext cx="9187468" cy="503767"/>
            <a:chOff x="0" y="4681728"/>
            <a:chExt cx="9163025" cy="377952"/>
          </a:xfrm>
        </p:grpSpPr>
        <p:sp>
          <p:nvSpPr>
            <p:cNvPr id="29" name="矩形 28"/>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0" name="矩形 29"/>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31</a:t>
              </a:r>
              <a:endParaRPr lang="zh-CN" altLang="en-US" sz="1400" dirty="0"/>
            </a:p>
          </p:txBody>
        </p:sp>
      </p:grpSp>
      <p:sp>
        <p:nvSpPr>
          <p:cNvPr id="31"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607953694"/>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1" name="TextBox 20"/>
          <p:cNvSpPr txBox="1"/>
          <p:nvPr/>
        </p:nvSpPr>
        <p:spPr>
          <a:xfrm flipH="1">
            <a:off x="703269" y="625479"/>
            <a:ext cx="3913484"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a:t>
            </a:r>
            <a:endParaRPr lang="id-ID"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4" name="矩形 23"/>
          <p:cNvSpPr/>
          <p:nvPr/>
        </p:nvSpPr>
        <p:spPr>
          <a:xfrm>
            <a:off x="2357737" y="3162454"/>
            <a:ext cx="2646878" cy="338554"/>
          </a:xfrm>
          <a:prstGeom prst="rect">
            <a:avLst/>
          </a:prstGeom>
        </p:spPr>
        <p:txBody>
          <a:bodyPr wrap="none">
            <a:spAutoFit/>
          </a:bodyPr>
          <a:lstStyle/>
          <a:p>
            <a:r>
              <a:rPr lang="zh-CN" altLang="en-US" sz="1600" b="1" dirty="0">
                <a:solidFill>
                  <a:schemeClr val="bg1">
                    <a:lumMod val="65000"/>
                  </a:schemeClr>
                </a:solidFill>
                <a:latin typeface="微软雅黑" panose="020B0503020204020204" pitchFamily="34" charset="-122"/>
                <a:ea typeface="微软雅黑" panose="020B0503020204020204" pitchFamily="34" charset="-122"/>
              </a:rPr>
              <a:t>基于相似度应用的间接评估</a:t>
            </a:r>
          </a:p>
        </p:txBody>
      </p:sp>
      <p:sp>
        <p:nvSpPr>
          <p:cNvPr id="25" name="TextBox 24"/>
          <p:cNvSpPr txBox="1"/>
          <p:nvPr/>
        </p:nvSpPr>
        <p:spPr>
          <a:xfrm>
            <a:off x="2321877" y="2419849"/>
            <a:ext cx="4288353" cy="338554"/>
          </a:xfrm>
          <a:prstGeom prst="rect">
            <a:avLst/>
          </a:prstGeom>
          <a:noFill/>
        </p:spPr>
        <p:txBody>
          <a:bodyPr wrap="none" rtlCol="0">
            <a:spAutoFit/>
          </a:bodyPr>
          <a:lstStyle/>
          <a:p>
            <a:r>
              <a:rPr lang="zh-CN" altLang="en-US" sz="1600" b="1" dirty="0">
                <a:solidFill>
                  <a:schemeClr val="bg1">
                    <a:lumMod val="65000"/>
                  </a:schemeClr>
                </a:solidFill>
                <a:latin typeface="微软雅黑" panose="020B0503020204020204" pitchFamily="34" charset="-122"/>
                <a:ea typeface="微软雅黑" panose="020B0503020204020204" pitchFamily="34" charset="-122"/>
              </a:rPr>
              <a:t>基于矩阵表示的</a:t>
            </a: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rPr>
              <a:t>分层健康数据相似度计算方法</a:t>
            </a:r>
            <a:endParaRPr lang="zh-CN" altLang="en-US" sz="16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6" name="椭圆 25"/>
          <p:cNvSpPr/>
          <p:nvPr/>
        </p:nvSpPr>
        <p:spPr>
          <a:xfrm>
            <a:off x="1835696" y="2419849"/>
            <a:ext cx="337393" cy="31699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7" name="椭圆 26"/>
          <p:cNvSpPr/>
          <p:nvPr/>
        </p:nvSpPr>
        <p:spPr>
          <a:xfrm>
            <a:off x="1835696" y="3162454"/>
            <a:ext cx="337393" cy="31699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8" name="矩形 27"/>
          <p:cNvSpPr/>
          <p:nvPr/>
        </p:nvSpPr>
        <p:spPr>
          <a:xfrm>
            <a:off x="2357737" y="3882534"/>
            <a:ext cx="2852063" cy="338554"/>
          </a:xfrm>
          <a:prstGeom prst="rect">
            <a:avLst/>
          </a:prstGeom>
        </p:spPr>
        <p:txBody>
          <a:bodyPr wrap="none">
            <a:spAutoFit/>
          </a:bodyPr>
          <a:lstStyle/>
          <a:p>
            <a:r>
              <a:rPr lang="zh-CN" altLang="en-US" sz="1600" b="1" dirty="0" smtClean="0">
                <a:latin typeface="微软雅黑" panose="020B0503020204020204" pitchFamily="34" charset="-122"/>
                <a:ea typeface="微软雅黑" panose="020B0503020204020204" pitchFamily="34" charset="-122"/>
              </a:rPr>
              <a:t>基于相似度的检索系统的设计</a:t>
            </a:r>
            <a:endParaRPr lang="zh-CN" altLang="en-US" sz="1600" b="1" dirty="0">
              <a:latin typeface="微软雅黑" panose="020B0503020204020204" pitchFamily="34" charset="-122"/>
              <a:ea typeface="微软雅黑" panose="020B0503020204020204" pitchFamily="34" charset="-122"/>
            </a:endParaRPr>
          </a:p>
        </p:txBody>
      </p:sp>
      <p:sp>
        <p:nvSpPr>
          <p:cNvPr id="29" name="椭圆 28"/>
          <p:cNvSpPr/>
          <p:nvPr/>
        </p:nvSpPr>
        <p:spPr>
          <a:xfrm>
            <a:off x="1835696" y="3882534"/>
            <a:ext cx="337393" cy="31699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grpSp>
        <p:nvGrpSpPr>
          <p:cNvPr id="22" name="组合 15"/>
          <p:cNvGrpSpPr>
            <a:grpSpLocks/>
          </p:cNvGrpSpPr>
          <p:nvPr/>
        </p:nvGrpSpPr>
        <p:grpSpPr bwMode="auto">
          <a:xfrm>
            <a:off x="-24411" y="6354245"/>
            <a:ext cx="9187468" cy="503767"/>
            <a:chOff x="0" y="4681728"/>
            <a:chExt cx="9163025" cy="377952"/>
          </a:xfrm>
        </p:grpSpPr>
        <p:sp>
          <p:nvSpPr>
            <p:cNvPr id="23" name="矩形 22"/>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0" name="矩形 29"/>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32</a:t>
              </a:r>
              <a:endParaRPr lang="zh-CN" altLang="en-US" sz="1400" dirty="0"/>
            </a:p>
          </p:txBody>
        </p:sp>
      </p:grpSp>
      <p:sp>
        <p:nvSpPr>
          <p:cNvPr id="31"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503804472"/>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3"/>
          <p:cNvGrpSpPr>
            <a:grpSpLocks/>
          </p:cNvGrpSpPr>
          <p:nvPr/>
        </p:nvGrpSpPr>
        <p:grpSpPr bwMode="auto">
          <a:xfrm>
            <a:off x="4" y="242516"/>
            <a:ext cx="644529" cy="673471"/>
            <a:chOff x="0" y="242094"/>
            <a:chExt cx="480244" cy="564356"/>
          </a:xfrm>
        </p:grpSpPr>
        <p:sp>
          <p:nvSpPr>
            <p:cNvPr id="11" name="矩形 10"/>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2" name="直接连接符 11"/>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 name="圆角矩形 2"/>
          <p:cNvSpPr/>
          <p:nvPr/>
        </p:nvSpPr>
        <p:spPr>
          <a:xfrm>
            <a:off x="1405710" y="2786764"/>
            <a:ext cx="6292509" cy="203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3194358" y="3328931"/>
            <a:ext cx="1181460" cy="504056"/>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200" dirty="0">
                <a:solidFill>
                  <a:schemeClr val="tx1"/>
                </a:solidFill>
              </a:rPr>
              <a:t>Distance-Based Indexing</a:t>
            </a:r>
            <a:endParaRPr lang="zh-CN" altLang="en-US" sz="1200" dirty="0">
              <a:solidFill>
                <a:schemeClr val="tx1"/>
              </a:solidFill>
            </a:endParaRPr>
          </a:p>
        </p:txBody>
      </p:sp>
      <p:sp>
        <p:nvSpPr>
          <p:cNvPr id="64" name="矩形 63"/>
          <p:cNvSpPr/>
          <p:nvPr/>
        </p:nvSpPr>
        <p:spPr>
          <a:xfrm>
            <a:off x="1838664" y="4065695"/>
            <a:ext cx="1092938" cy="504056"/>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200" dirty="0">
                <a:solidFill>
                  <a:schemeClr val="tx1"/>
                </a:solidFill>
              </a:rPr>
              <a:t>Model Transformer</a:t>
            </a:r>
            <a:endParaRPr lang="zh-CN" altLang="en-US" sz="1200" dirty="0">
              <a:solidFill>
                <a:schemeClr val="tx1"/>
              </a:solidFill>
            </a:endParaRPr>
          </a:p>
        </p:txBody>
      </p:sp>
      <p:sp>
        <p:nvSpPr>
          <p:cNvPr id="69" name="矩形 68"/>
          <p:cNvSpPr/>
          <p:nvPr/>
        </p:nvSpPr>
        <p:spPr>
          <a:xfrm>
            <a:off x="6159740" y="3594607"/>
            <a:ext cx="1226928" cy="504056"/>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200" dirty="0">
                <a:solidFill>
                  <a:schemeClr val="tx1"/>
                </a:solidFill>
              </a:rPr>
              <a:t>Apache </a:t>
            </a:r>
            <a:r>
              <a:rPr lang="en-US" altLang="zh-CN" sz="1200" dirty="0" err="1">
                <a:solidFill>
                  <a:schemeClr val="tx1"/>
                </a:solidFill>
              </a:rPr>
              <a:t>Solr</a:t>
            </a:r>
            <a:endParaRPr lang="zh-CN" altLang="en-US" sz="1200" dirty="0">
              <a:solidFill>
                <a:schemeClr val="tx1"/>
              </a:solidFill>
            </a:endParaRPr>
          </a:p>
        </p:txBody>
      </p:sp>
      <p:grpSp>
        <p:nvGrpSpPr>
          <p:cNvPr id="61" name="组合 60"/>
          <p:cNvGrpSpPr/>
          <p:nvPr/>
        </p:nvGrpSpPr>
        <p:grpSpPr>
          <a:xfrm>
            <a:off x="6260936" y="5336679"/>
            <a:ext cx="1024536" cy="607965"/>
            <a:chOff x="5399179" y="4671565"/>
            <a:chExt cx="1024536" cy="607965"/>
          </a:xfrm>
        </p:grpSpPr>
        <p:sp>
          <p:nvSpPr>
            <p:cNvPr id="48" name="圆柱形 47"/>
            <p:cNvSpPr/>
            <p:nvPr/>
          </p:nvSpPr>
          <p:spPr>
            <a:xfrm>
              <a:off x="5501505" y="4671565"/>
              <a:ext cx="819884" cy="60796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6" name="矩形 85"/>
            <p:cNvSpPr/>
            <p:nvPr/>
          </p:nvSpPr>
          <p:spPr>
            <a:xfrm>
              <a:off x="5399179" y="4774917"/>
              <a:ext cx="1024536" cy="461665"/>
            </a:xfrm>
            <a:prstGeom prst="rect">
              <a:avLst/>
            </a:prstGeom>
          </p:spPr>
          <p:txBody>
            <a:bodyPr wrap="square">
              <a:spAutoFit/>
            </a:bodyPr>
            <a:lstStyle/>
            <a:p>
              <a:pPr algn="ctr"/>
              <a:r>
                <a:rPr lang="en-US" altLang="zh-CN" sz="1200" dirty="0" smtClean="0"/>
                <a:t>EHR Repository</a:t>
              </a:r>
              <a:endParaRPr lang="zh-CN" altLang="en-US" sz="1200" dirty="0"/>
            </a:p>
          </p:txBody>
        </p:sp>
      </p:grpSp>
      <p:grpSp>
        <p:nvGrpSpPr>
          <p:cNvPr id="7" name="组合 6"/>
          <p:cNvGrpSpPr/>
          <p:nvPr/>
        </p:nvGrpSpPr>
        <p:grpSpPr>
          <a:xfrm>
            <a:off x="5086875" y="5368756"/>
            <a:ext cx="870514" cy="609321"/>
            <a:chOff x="2915816" y="5339959"/>
            <a:chExt cx="870514" cy="609321"/>
          </a:xfrm>
        </p:grpSpPr>
        <p:sp>
          <p:nvSpPr>
            <p:cNvPr id="2" name="流程图: 多文档 1"/>
            <p:cNvSpPr/>
            <p:nvPr/>
          </p:nvSpPr>
          <p:spPr>
            <a:xfrm>
              <a:off x="2950390" y="5339959"/>
              <a:ext cx="835940" cy="609321"/>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 name="矩形 90"/>
            <p:cNvSpPr/>
            <p:nvPr/>
          </p:nvSpPr>
          <p:spPr>
            <a:xfrm>
              <a:off x="2915816" y="5506119"/>
              <a:ext cx="800219"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体检</a:t>
              </a:r>
              <a:r>
                <a:rPr lang="zh-CN" altLang="en-US" sz="1200" dirty="0" smtClean="0">
                  <a:latin typeface="微软雅黑" panose="020B0503020204020204" pitchFamily="34" charset="-122"/>
                  <a:ea typeface="微软雅黑" panose="020B0503020204020204" pitchFamily="34" charset="-122"/>
                </a:rPr>
                <a:t>数据</a:t>
              </a:r>
              <a:endParaRPr lang="zh-CN" altLang="en-US" sz="1200" dirty="0"/>
            </a:p>
          </p:txBody>
        </p:sp>
      </p:grpSp>
      <p:sp>
        <p:nvSpPr>
          <p:cNvPr id="102" name="圆角矩形 101"/>
          <p:cNvSpPr/>
          <p:nvPr/>
        </p:nvSpPr>
        <p:spPr>
          <a:xfrm>
            <a:off x="1403648" y="1200748"/>
            <a:ext cx="6294571" cy="124572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3328083" y="1729674"/>
            <a:ext cx="1024881" cy="504056"/>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200" dirty="0" smtClean="0">
                <a:solidFill>
                  <a:schemeClr val="tx1"/>
                </a:solidFill>
              </a:rPr>
              <a:t>User Service</a:t>
            </a:r>
            <a:endParaRPr lang="zh-CN" altLang="en-US" sz="1200" dirty="0">
              <a:solidFill>
                <a:schemeClr val="tx1"/>
              </a:solidFill>
            </a:endParaRPr>
          </a:p>
        </p:txBody>
      </p:sp>
      <p:sp>
        <p:nvSpPr>
          <p:cNvPr id="105" name="矩形 104"/>
          <p:cNvSpPr/>
          <p:nvPr/>
        </p:nvSpPr>
        <p:spPr>
          <a:xfrm>
            <a:off x="6189579" y="1725590"/>
            <a:ext cx="1167250" cy="504056"/>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200" dirty="0" smtClean="0">
                <a:solidFill>
                  <a:schemeClr val="tx1"/>
                </a:solidFill>
              </a:rPr>
              <a:t>Key-word Search</a:t>
            </a:r>
            <a:endParaRPr lang="zh-CN" altLang="en-US" sz="1200" dirty="0">
              <a:solidFill>
                <a:schemeClr val="tx1"/>
              </a:solidFill>
            </a:endParaRPr>
          </a:p>
        </p:txBody>
      </p:sp>
      <p:sp>
        <p:nvSpPr>
          <p:cNvPr id="106" name="矩形 105"/>
          <p:cNvSpPr/>
          <p:nvPr/>
        </p:nvSpPr>
        <p:spPr>
          <a:xfrm>
            <a:off x="1823531" y="1736950"/>
            <a:ext cx="1072641" cy="504056"/>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200" dirty="0" smtClean="0">
                <a:solidFill>
                  <a:schemeClr val="tx1"/>
                </a:solidFill>
              </a:rPr>
              <a:t>Similarity Search</a:t>
            </a:r>
            <a:endParaRPr lang="zh-CN" altLang="en-US" sz="1200" dirty="0">
              <a:solidFill>
                <a:schemeClr val="tx1"/>
              </a:solidFill>
            </a:endParaRPr>
          </a:p>
        </p:txBody>
      </p:sp>
      <p:sp>
        <p:nvSpPr>
          <p:cNvPr id="107" name="圆柱形 106"/>
          <p:cNvSpPr/>
          <p:nvPr/>
        </p:nvSpPr>
        <p:spPr>
          <a:xfrm>
            <a:off x="1894157" y="3278665"/>
            <a:ext cx="981953" cy="60796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108" name="矩形 107"/>
          <p:cNvSpPr/>
          <p:nvPr/>
        </p:nvSpPr>
        <p:spPr>
          <a:xfrm>
            <a:off x="1880340" y="3413192"/>
            <a:ext cx="1032595" cy="461665"/>
          </a:xfrm>
          <a:prstGeom prst="rect">
            <a:avLst/>
          </a:prstGeom>
        </p:spPr>
        <p:txBody>
          <a:bodyPr wrap="square">
            <a:spAutoFit/>
          </a:bodyPr>
          <a:lstStyle/>
          <a:p>
            <a:pPr algn="ctr"/>
            <a:r>
              <a:rPr lang="en-US" altLang="zh-CN" sz="1200" dirty="0" smtClean="0"/>
              <a:t>Distance Based Indices</a:t>
            </a:r>
            <a:endParaRPr lang="zh-CN" altLang="en-US" sz="1200" dirty="0"/>
          </a:p>
        </p:txBody>
      </p:sp>
      <p:grpSp>
        <p:nvGrpSpPr>
          <p:cNvPr id="59" name="组合 58"/>
          <p:cNvGrpSpPr/>
          <p:nvPr/>
        </p:nvGrpSpPr>
        <p:grpSpPr>
          <a:xfrm>
            <a:off x="1953085" y="5303631"/>
            <a:ext cx="864096" cy="607965"/>
            <a:chOff x="4815229" y="4671376"/>
            <a:chExt cx="864096" cy="607965"/>
          </a:xfrm>
        </p:grpSpPr>
        <p:sp>
          <p:nvSpPr>
            <p:cNvPr id="109" name="圆柱形 108"/>
            <p:cNvSpPr/>
            <p:nvPr/>
          </p:nvSpPr>
          <p:spPr>
            <a:xfrm>
              <a:off x="4815229" y="4671376"/>
              <a:ext cx="864096" cy="60796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110" name="矩形 109"/>
            <p:cNvSpPr/>
            <p:nvPr/>
          </p:nvSpPr>
          <p:spPr>
            <a:xfrm>
              <a:off x="4859441" y="4805904"/>
              <a:ext cx="819883" cy="461665"/>
            </a:xfrm>
            <a:prstGeom prst="rect">
              <a:avLst/>
            </a:prstGeom>
          </p:spPr>
          <p:txBody>
            <a:bodyPr wrap="square">
              <a:spAutoFit/>
            </a:bodyPr>
            <a:lstStyle/>
            <a:p>
              <a:pPr algn="ctr"/>
              <a:r>
                <a:rPr lang="en-US" altLang="zh-CN" sz="1200" dirty="0" smtClean="0"/>
                <a:t>Model database</a:t>
              </a:r>
              <a:endParaRPr lang="zh-CN" altLang="en-US" sz="1200" dirty="0"/>
            </a:p>
          </p:txBody>
        </p:sp>
      </p:grpSp>
      <p:sp>
        <p:nvSpPr>
          <p:cNvPr id="117" name="矩形 116"/>
          <p:cNvSpPr/>
          <p:nvPr/>
        </p:nvSpPr>
        <p:spPr>
          <a:xfrm>
            <a:off x="3786632" y="1293850"/>
            <a:ext cx="1560042" cy="307777"/>
          </a:xfrm>
          <a:prstGeom prst="rect">
            <a:avLst/>
          </a:prstGeom>
        </p:spPr>
        <p:txBody>
          <a:bodyPr wrap="none">
            <a:spAutoFit/>
          </a:bodyPr>
          <a:lstStyle/>
          <a:p>
            <a:r>
              <a:rPr lang="en-US" altLang="zh-CN" sz="1400" dirty="0"/>
              <a:t>Application  Server</a:t>
            </a:r>
            <a:endParaRPr lang="zh-CN" altLang="en-US" sz="1400" dirty="0"/>
          </a:p>
        </p:txBody>
      </p:sp>
      <p:sp>
        <p:nvSpPr>
          <p:cNvPr id="119" name="矩形 118"/>
          <p:cNvSpPr/>
          <p:nvPr/>
        </p:nvSpPr>
        <p:spPr>
          <a:xfrm>
            <a:off x="3670374" y="2786765"/>
            <a:ext cx="1948482" cy="307777"/>
          </a:xfrm>
          <a:prstGeom prst="rect">
            <a:avLst/>
          </a:prstGeom>
        </p:spPr>
        <p:txBody>
          <a:bodyPr wrap="none">
            <a:spAutoFit/>
          </a:bodyPr>
          <a:lstStyle/>
          <a:p>
            <a:r>
              <a:rPr lang="en-US" altLang="zh-CN" sz="1400" dirty="0"/>
              <a:t>Indexing Services Server</a:t>
            </a:r>
            <a:endParaRPr lang="zh-CN" altLang="en-US" sz="1400" dirty="0"/>
          </a:p>
        </p:txBody>
      </p:sp>
      <p:sp>
        <p:nvSpPr>
          <p:cNvPr id="120" name="矩形 119"/>
          <p:cNvSpPr/>
          <p:nvPr/>
        </p:nvSpPr>
        <p:spPr>
          <a:xfrm>
            <a:off x="4656332" y="4073178"/>
            <a:ext cx="1120618" cy="504056"/>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200" dirty="0" smtClean="0">
                <a:solidFill>
                  <a:schemeClr val="tx1"/>
                </a:solidFill>
              </a:rPr>
              <a:t>Similarity Calculator</a:t>
            </a:r>
            <a:endParaRPr lang="zh-CN" altLang="en-US" sz="1200" dirty="0">
              <a:solidFill>
                <a:schemeClr val="tx1"/>
              </a:solidFill>
            </a:endParaRPr>
          </a:p>
        </p:txBody>
      </p:sp>
      <p:sp>
        <p:nvSpPr>
          <p:cNvPr id="121" name="圆柱形 120"/>
          <p:cNvSpPr/>
          <p:nvPr/>
        </p:nvSpPr>
        <p:spPr>
          <a:xfrm>
            <a:off x="4708437" y="3278665"/>
            <a:ext cx="981953" cy="60796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122" name="矩形 121"/>
          <p:cNvSpPr/>
          <p:nvPr/>
        </p:nvSpPr>
        <p:spPr>
          <a:xfrm>
            <a:off x="4719508" y="3413192"/>
            <a:ext cx="1032595" cy="461665"/>
          </a:xfrm>
          <a:prstGeom prst="rect">
            <a:avLst/>
          </a:prstGeom>
        </p:spPr>
        <p:txBody>
          <a:bodyPr wrap="square">
            <a:spAutoFit/>
          </a:bodyPr>
          <a:lstStyle/>
          <a:p>
            <a:pPr algn="ctr"/>
            <a:r>
              <a:rPr lang="en-US" altLang="zh-CN" sz="1200" dirty="0" smtClean="0"/>
              <a:t>Similarity Matrix</a:t>
            </a:r>
            <a:endParaRPr lang="zh-CN" altLang="en-US" sz="1200" dirty="0"/>
          </a:p>
        </p:txBody>
      </p:sp>
      <p:sp>
        <p:nvSpPr>
          <p:cNvPr id="123" name="矩形 122"/>
          <p:cNvSpPr/>
          <p:nvPr/>
        </p:nvSpPr>
        <p:spPr>
          <a:xfrm>
            <a:off x="3194359" y="4088794"/>
            <a:ext cx="1181460" cy="504056"/>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200" dirty="0" smtClean="0">
                <a:solidFill>
                  <a:schemeClr val="tx1"/>
                </a:solidFill>
              </a:rPr>
              <a:t>Feature Selector</a:t>
            </a:r>
            <a:endParaRPr lang="zh-CN" altLang="en-US" sz="1200" dirty="0">
              <a:solidFill>
                <a:schemeClr val="tx1"/>
              </a:solidFill>
            </a:endParaRPr>
          </a:p>
        </p:txBody>
      </p:sp>
      <p:sp>
        <p:nvSpPr>
          <p:cNvPr id="57" name="矩形 56"/>
          <p:cNvSpPr/>
          <p:nvPr/>
        </p:nvSpPr>
        <p:spPr>
          <a:xfrm>
            <a:off x="1694417" y="3158568"/>
            <a:ext cx="4252091" cy="1520150"/>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圆柱形 123"/>
          <p:cNvSpPr/>
          <p:nvPr/>
        </p:nvSpPr>
        <p:spPr>
          <a:xfrm>
            <a:off x="4798258" y="1673636"/>
            <a:ext cx="926521" cy="60796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125" name="矩形 124"/>
          <p:cNvSpPr/>
          <p:nvPr/>
        </p:nvSpPr>
        <p:spPr>
          <a:xfrm>
            <a:off x="4809310" y="1889660"/>
            <a:ext cx="904415" cy="253916"/>
          </a:xfrm>
          <a:prstGeom prst="rect">
            <a:avLst/>
          </a:prstGeom>
        </p:spPr>
        <p:txBody>
          <a:bodyPr wrap="none">
            <a:spAutoFit/>
          </a:bodyPr>
          <a:lstStyle/>
          <a:p>
            <a:r>
              <a:rPr lang="en-US" altLang="zh-CN" sz="1050" dirty="0" smtClean="0">
                <a:ea typeface="微软雅黑" panose="020B0503020204020204" pitchFamily="34" charset="-122"/>
              </a:rPr>
              <a:t>System</a:t>
            </a:r>
            <a:r>
              <a:rPr lang="en-US" altLang="zh-CN" sz="1050" dirty="0" smtClean="0">
                <a:latin typeface="微软雅黑" panose="020B0503020204020204" pitchFamily="34" charset="-122"/>
                <a:ea typeface="微软雅黑" panose="020B0503020204020204" pitchFamily="34" charset="-122"/>
              </a:rPr>
              <a:t> data</a:t>
            </a:r>
            <a:endParaRPr lang="zh-CN" altLang="en-US" sz="1050" dirty="0"/>
          </a:p>
        </p:txBody>
      </p:sp>
      <p:sp>
        <p:nvSpPr>
          <p:cNvPr id="126" name="矩形 125"/>
          <p:cNvSpPr/>
          <p:nvPr/>
        </p:nvSpPr>
        <p:spPr>
          <a:xfrm>
            <a:off x="2994180" y="5218640"/>
            <a:ext cx="3107225" cy="84404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箭头连接符 87"/>
          <p:cNvCxnSpPr>
            <a:stCxn id="105" idx="2"/>
            <a:endCxn id="69" idx="0"/>
          </p:cNvCxnSpPr>
          <p:nvPr/>
        </p:nvCxnSpPr>
        <p:spPr>
          <a:xfrm>
            <a:off x="6773204" y="2229646"/>
            <a:ext cx="0" cy="136496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123" idx="3"/>
            <a:endCxn id="120" idx="1"/>
          </p:cNvCxnSpPr>
          <p:nvPr/>
        </p:nvCxnSpPr>
        <p:spPr>
          <a:xfrm flipV="1">
            <a:off x="4375819" y="4325206"/>
            <a:ext cx="280513" cy="1561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曲线连接符 131"/>
          <p:cNvCxnSpPr>
            <a:stCxn id="103" idx="3"/>
            <a:endCxn id="124" idx="2"/>
          </p:cNvCxnSpPr>
          <p:nvPr/>
        </p:nvCxnSpPr>
        <p:spPr>
          <a:xfrm flipV="1">
            <a:off x="4352964" y="1977619"/>
            <a:ext cx="445294" cy="4083"/>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06" idx="2"/>
          </p:cNvCxnSpPr>
          <p:nvPr/>
        </p:nvCxnSpPr>
        <p:spPr>
          <a:xfrm flipH="1">
            <a:off x="2359851" y="2241006"/>
            <a:ext cx="1" cy="9175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flipH="1" flipV="1">
            <a:off x="4352964" y="3598596"/>
            <a:ext cx="329631" cy="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p:nvPr/>
        </p:nvCxnSpPr>
        <p:spPr>
          <a:xfrm flipH="1" flipV="1">
            <a:off x="2876110" y="3601664"/>
            <a:ext cx="329631" cy="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p:nvPr/>
        </p:nvCxnSpPr>
        <p:spPr>
          <a:xfrm flipV="1">
            <a:off x="5214152" y="3858408"/>
            <a:ext cx="2489" cy="2147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75" name="组合 3"/>
          <p:cNvGrpSpPr>
            <a:grpSpLocks/>
          </p:cNvGrpSpPr>
          <p:nvPr/>
        </p:nvGrpSpPr>
        <p:grpSpPr bwMode="auto">
          <a:xfrm>
            <a:off x="4" y="242516"/>
            <a:ext cx="644529" cy="673471"/>
            <a:chOff x="0" y="242094"/>
            <a:chExt cx="480244" cy="564356"/>
          </a:xfrm>
        </p:grpSpPr>
        <p:sp>
          <p:nvSpPr>
            <p:cNvPr id="176" name="矩形 175"/>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77" name="直接连接符 176"/>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78"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179" name="Rectangle 291"/>
          <p:cNvSpPr>
            <a:spLocks noChangeArrowheads="1"/>
          </p:cNvSpPr>
          <p:nvPr/>
        </p:nvSpPr>
        <p:spPr bwMode="auto">
          <a:xfrm>
            <a:off x="778223" y="237720"/>
            <a:ext cx="2821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系统</a:t>
            </a:r>
            <a:r>
              <a:rPr lang="zh-CN" altLang="en-US" sz="2000" b="1" dirty="0">
                <a:solidFill>
                  <a:srgbClr val="C00000"/>
                </a:solidFill>
                <a:latin typeface="微软雅黑" panose="020B0503020204020204" pitchFamily="34" charset="-122"/>
                <a:ea typeface="微软雅黑" panose="020B0503020204020204" pitchFamily="34" charset="-122"/>
                <a:cs typeface="宋体" pitchFamily="2" charset="-122"/>
              </a:rPr>
              <a:t>总体</a:t>
            </a: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方案与研究重点</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180" name="TextBox 179"/>
          <p:cNvSpPr txBox="1"/>
          <p:nvPr/>
        </p:nvSpPr>
        <p:spPr>
          <a:xfrm flipH="1">
            <a:off x="703268" y="625479"/>
            <a:ext cx="4660819"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研究重点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 — 3.</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相似度的检索系统的</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设计</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3131778" y="5360013"/>
            <a:ext cx="870514" cy="609321"/>
            <a:chOff x="2915816" y="5339959"/>
            <a:chExt cx="870514" cy="609321"/>
          </a:xfrm>
        </p:grpSpPr>
        <p:sp>
          <p:nvSpPr>
            <p:cNvPr id="60" name="流程图: 多文档 59"/>
            <p:cNvSpPr/>
            <p:nvPr/>
          </p:nvSpPr>
          <p:spPr>
            <a:xfrm>
              <a:off x="2950390" y="5339959"/>
              <a:ext cx="835940" cy="609321"/>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矩形 64"/>
            <p:cNvSpPr/>
            <p:nvPr/>
          </p:nvSpPr>
          <p:spPr>
            <a:xfrm>
              <a:off x="2915816" y="5506119"/>
              <a:ext cx="800219" cy="276999"/>
            </a:xfrm>
            <a:prstGeom prst="rect">
              <a:avLst/>
            </a:prstGeom>
          </p:spPr>
          <p:txBody>
            <a:bodyPr wrap="none">
              <a:spAutoFit/>
            </a:bodyPr>
            <a:lstStyle/>
            <a:p>
              <a:r>
                <a:rPr lang="zh-CN" altLang="en-US" sz="1200" dirty="0" smtClean="0">
                  <a:latin typeface="微软雅黑" panose="020B0503020204020204" pitchFamily="34" charset="-122"/>
                  <a:ea typeface="微软雅黑" panose="020B0503020204020204" pitchFamily="34" charset="-122"/>
                </a:rPr>
                <a:t>门诊数据</a:t>
              </a:r>
              <a:endParaRPr lang="zh-CN" altLang="en-US" sz="1200" dirty="0"/>
            </a:p>
          </p:txBody>
        </p:sp>
      </p:grpSp>
      <p:grpSp>
        <p:nvGrpSpPr>
          <p:cNvPr id="67" name="组合 66"/>
          <p:cNvGrpSpPr/>
          <p:nvPr/>
        </p:nvGrpSpPr>
        <p:grpSpPr>
          <a:xfrm>
            <a:off x="4102533" y="5356984"/>
            <a:ext cx="870514" cy="609321"/>
            <a:chOff x="2915816" y="5339959"/>
            <a:chExt cx="870514" cy="609321"/>
          </a:xfrm>
        </p:grpSpPr>
        <p:sp>
          <p:nvSpPr>
            <p:cNvPr id="68" name="流程图: 多文档 67"/>
            <p:cNvSpPr/>
            <p:nvPr/>
          </p:nvSpPr>
          <p:spPr>
            <a:xfrm>
              <a:off x="2950390" y="5339959"/>
              <a:ext cx="835940" cy="609321"/>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矩形 69"/>
            <p:cNvSpPr/>
            <p:nvPr/>
          </p:nvSpPr>
          <p:spPr>
            <a:xfrm>
              <a:off x="2915816" y="5506119"/>
              <a:ext cx="800219"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住院</a:t>
              </a:r>
              <a:r>
                <a:rPr lang="zh-CN" altLang="en-US" sz="1200" dirty="0" smtClean="0">
                  <a:latin typeface="微软雅黑" panose="020B0503020204020204" pitchFamily="34" charset="-122"/>
                  <a:ea typeface="微软雅黑" panose="020B0503020204020204" pitchFamily="34" charset="-122"/>
                </a:rPr>
                <a:t>数据</a:t>
              </a:r>
              <a:endParaRPr lang="zh-CN" altLang="en-US" sz="1200" dirty="0"/>
            </a:p>
          </p:txBody>
        </p:sp>
      </p:grpSp>
      <p:cxnSp>
        <p:nvCxnSpPr>
          <p:cNvPr id="16" name="直接箭头连接符 15"/>
          <p:cNvCxnSpPr>
            <a:stCxn id="48" idx="1"/>
            <a:endCxn id="69" idx="2"/>
          </p:cNvCxnSpPr>
          <p:nvPr/>
        </p:nvCxnSpPr>
        <p:spPr>
          <a:xfrm flipV="1">
            <a:off x="6773204" y="4098663"/>
            <a:ext cx="0" cy="1238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4" idx="2"/>
            <a:endCxn id="109" idx="1"/>
          </p:cNvCxnSpPr>
          <p:nvPr/>
        </p:nvCxnSpPr>
        <p:spPr>
          <a:xfrm>
            <a:off x="2385133" y="4569751"/>
            <a:ext cx="0" cy="7338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任意多边形 25"/>
          <p:cNvSpPr/>
          <p:nvPr/>
        </p:nvSpPr>
        <p:spPr>
          <a:xfrm>
            <a:off x="2659588" y="4560502"/>
            <a:ext cx="3913232" cy="776177"/>
          </a:xfrm>
          <a:custGeom>
            <a:avLst/>
            <a:gdLst>
              <a:gd name="connsiteX0" fmla="*/ 3908364 w 3913232"/>
              <a:gd name="connsiteY0" fmla="*/ 776177 h 776177"/>
              <a:gd name="connsiteX1" fmla="*/ 3685080 w 3913232"/>
              <a:gd name="connsiteY1" fmla="*/ 467833 h 776177"/>
              <a:gd name="connsiteX2" fmla="*/ 2430438 w 3913232"/>
              <a:gd name="connsiteY2" fmla="*/ 435935 h 776177"/>
              <a:gd name="connsiteX3" fmla="*/ 378355 w 3913232"/>
              <a:gd name="connsiteY3" fmla="*/ 382772 h 776177"/>
              <a:gd name="connsiteX4" fmla="*/ 6215 w 3913232"/>
              <a:gd name="connsiteY4" fmla="*/ 0 h 776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3232" h="776177">
                <a:moveTo>
                  <a:pt x="3908364" y="776177"/>
                </a:moveTo>
                <a:cubicBezTo>
                  <a:pt x="3919882" y="650358"/>
                  <a:pt x="3931401" y="524540"/>
                  <a:pt x="3685080" y="467833"/>
                </a:cubicBezTo>
                <a:cubicBezTo>
                  <a:pt x="3438759" y="411126"/>
                  <a:pt x="2430438" y="435935"/>
                  <a:pt x="2430438" y="435935"/>
                </a:cubicBezTo>
                <a:cubicBezTo>
                  <a:pt x="1879317" y="421758"/>
                  <a:pt x="782392" y="455428"/>
                  <a:pt x="378355" y="382772"/>
                </a:cubicBezTo>
                <a:cubicBezTo>
                  <a:pt x="-25682" y="310116"/>
                  <a:pt x="-9734" y="155058"/>
                  <a:pt x="6215" y="0"/>
                </a:cubicBezTo>
              </a:path>
            </a:pathLst>
          </a:custGeom>
          <a:no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2560396" y="4586948"/>
            <a:ext cx="1204093" cy="737765"/>
          </a:xfrm>
          <a:custGeom>
            <a:avLst/>
            <a:gdLst>
              <a:gd name="connsiteX0" fmla="*/ 1204093 w 1204093"/>
              <a:gd name="connsiteY0" fmla="*/ 0 h 737765"/>
              <a:gd name="connsiteX1" fmla="*/ 183367 w 1204093"/>
              <a:gd name="connsiteY1" fmla="*/ 414670 h 737765"/>
              <a:gd name="connsiteX2" fmla="*/ 13246 w 1204093"/>
              <a:gd name="connsiteY2" fmla="*/ 712382 h 737765"/>
              <a:gd name="connsiteX3" fmla="*/ 23879 w 1204093"/>
              <a:gd name="connsiteY3" fmla="*/ 701749 h 737765"/>
            </a:gdLst>
            <a:ahLst/>
            <a:cxnLst>
              <a:cxn ang="0">
                <a:pos x="connsiteX0" y="connsiteY0"/>
              </a:cxn>
              <a:cxn ang="0">
                <a:pos x="connsiteX1" y="connsiteY1"/>
              </a:cxn>
              <a:cxn ang="0">
                <a:pos x="connsiteX2" y="connsiteY2"/>
              </a:cxn>
              <a:cxn ang="0">
                <a:pos x="connsiteX3" y="connsiteY3"/>
              </a:cxn>
            </a:cxnLst>
            <a:rect l="l" t="t" r="r" b="b"/>
            <a:pathLst>
              <a:path w="1204093" h="737765">
                <a:moveTo>
                  <a:pt x="1204093" y="0"/>
                </a:moveTo>
                <a:cubicBezTo>
                  <a:pt x="792967" y="147970"/>
                  <a:pt x="381841" y="295940"/>
                  <a:pt x="183367" y="414670"/>
                </a:cubicBezTo>
                <a:cubicBezTo>
                  <a:pt x="-15107" y="533400"/>
                  <a:pt x="39827" y="664536"/>
                  <a:pt x="13246" y="712382"/>
                </a:cubicBezTo>
                <a:cubicBezTo>
                  <a:pt x="-13335" y="760228"/>
                  <a:pt x="5272" y="730988"/>
                  <a:pt x="23879" y="701749"/>
                </a:cubicBezTo>
              </a:path>
            </a:pathLst>
          </a:custGeom>
          <a:noFill/>
          <a:ln w="1270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a:stCxn id="126" idx="3"/>
            <a:endCxn id="48" idx="2"/>
          </p:cNvCxnSpPr>
          <p:nvPr/>
        </p:nvCxnSpPr>
        <p:spPr>
          <a:xfrm>
            <a:off x="6101405" y="5640661"/>
            <a:ext cx="261857"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2" name="组合 15"/>
          <p:cNvGrpSpPr>
            <a:grpSpLocks/>
          </p:cNvGrpSpPr>
          <p:nvPr/>
        </p:nvGrpSpPr>
        <p:grpSpPr bwMode="auto">
          <a:xfrm>
            <a:off x="-24411" y="6354245"/>
            <a:ext cx="9187468" cy="503767"/>
            <a:chOff x="0" y="4681728"/>
            <a:chExt cx="9163025" cy="377952"/>
          </a:xfrm>
        </p:grpSpPr>
        <p:sp>
          <p:nvSpPr>
            <p:cNvPr id="63" name="矩形 62"/>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6" name="矩形 65"/>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33</a:t>
              </a:r>
              <a:endParaRPr lang="zh-CN" altLang="en-US" sz="1400" dirty="0"/>
            </a:p>
          </p:txBody>
        </p:sp>
      </p:grpSp>
      <p:sp>
        <p:nvSpPr>
          <p:cNvPr id="71"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3779964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5" name="组合 9"/>
          <p:cNvGrpSpPr>
            <a:grpSpLocks/>
          </p:cNvGrpSpPr>
          <p:nvPr/>
        </p:nvGrpSpPr>
        <p:grpSpPr bwMode="auto">
          <a:xfrm flipH="1">
            <a:off x="9060632" y="323695"/>
            <a:ext cx="102425" cy="512047"/>
            <a:chOff x="7668348" y="242094"/>
            <a:chExt cx="98744" cy="564356"/>
          </a:xfrm>
        </p:grpSpPr>
        <p:sp>
          <p:nvSpPr>
            <p:cNvPr id="306" name="矩形 305"/>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307" name="直接连接符 306"/>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08" name="组合 3"/>
          <p:cNvGrpSpPr>
            <a:grpSpLocks/>
          </p:cNvGrpSpPr>
          <p:nvPr/>
        </p:nvGrpSpPr>
        <p:grpSpPr bwMode="auto">
          <a:xfrm>
            <a:off x="5" y="323357"/>
            <a:ext cx="570989" cy="511816"/>
            <a:chOff x="0" y="242094"/>
            <a:chExt cx="480244" cy="564356"/>
          </a:xfrm>
        </p:grpSpPr>
        <p:sp>
          <p:nvSpPr>
            <p:cNvPr id="309" name="矩形 308"/>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310" name="直接连接符 309"/>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11" name="AutoShape 289"/>
          <p:cNvSpPr>
            <a:spLocks noChangeAspect="1" noChangeArrowheads="1" noTextEdit="1"/>
          </p:cNvSpPr>
          <p:nvPr/>
        </p:nvSpPr>
        <p:spPr bwMode="auto">
          <a:xfrm>
            <a:off x="460375" y="213784"/>
            <a:ext cx="3486150" cy="100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312" name="Rectangle 291"/>
          <p:cNvSpPr>
            <a:spLocks noChangeArrowheads="1"/>
          </p:cNvSpPr>
          <p:nvPr/>
        </p:nvSpPr>
        <p:spPr bwMode="auto">
          <a:xfrm>
            <a:off x="680886" y="364275"/>
            <a:ext cx="71814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800" b="1" dirty="0">
                <a:solidFill>
                  <a:srgbClr val="C00000"/>
                </a:solidFill>
                <a:latin typeface="微软雅黑" panose="020B0503020204020204" pitchFamily="34" charset="-122"/>
                <a:ea typeface="微软雅黑" panose="020B0503020204020204" pitchFamily="34" charset="-122"/>
                <a:cs typeface="宋体" pitchFamily="2" charset="-122"/>
              </a:rPr>
              <a:t>章节</a:t>
            </a:r>
            <a:endParaRPr lang="zh-CN" altLang="zh-CN" sz="28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0" name="矩形 19"/>
          <p:cNvSpPr/>
          <p:nvPr/>
        </p:nvSpPr>
        <p:spPr>
          <a:xfrm>
            <a:off x="2051720" y="2276872"/>
            <a:ext cx="432048" cy="360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1" name="矩形 20"/>
          <p:cNvSpPr/>
          <p:nvPr/>
        </p:nvSpPr>
        <p:spPr>
          <a:xfrm>
            <a:off x="2843808" y="2276872"/>
            <a:ext cx="3168352" cy="360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itchFamily="34" charset="-122"/>
                <a:ea typeface="微软雅黑" pitchFamily="34" charset="-122"/>
              </a:rPr>
              <a:t>研究</a:t>
            </a:r>
            <a:r>
              <a:rPr lang="zh-CN" altLang="en-US" sz="1600" b="1" dirty="0" smtClean="0">
                <a:latin typeface="微软雅黑" pitchFamily="34" charset="-122"/>
                <a:ea typeface="微软雅黑" pitchFamily="34" charset="-122"/>
              </a:rPr>
              <a:t>背景与现状</a:t>
            </a:r>
            <a:endParaRPr lang="zh-CN" altLang="en-US" sz="1600" b="1" dirty="0">
              <a:latin typeface="微软雅黑" pitchFamily="34" charset="-122"/>
              <a:ea typeface="微软雅黑" pitchFamily="34" charset="-122"/>
            </a:endParaRPr>
          </a:p>
        </p:txBody>
      </p:sp>
      <p:sp>
        <p:nvSpPr>
          <p:cNvPr id="22" name="矩形 21"/>
          <p:cNvSpPr/>
          <p:nvPr/>
        </p:nvSpPr>
        <p:spPr>
          <a:xfrm>
            <a:off x="2051720" y="2996952"/>
            <a:ext cx="432048" cy="360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3" name="矩形 22"/>
          <p:cNvSpPr/>
          <p:nvPr/>
        </p:nvSpPr>
        <p:spPr>
          <a:xfrm>
            <a:off x="2843808" y="2996952"/>
            <a:ext cx="3168352" cy="360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itchFamily="34" charset="-122"/>
                <a:ea typeface="微软雅黑" pitchFamily="34" charset="-122"/>
              </a:rPr>
              <a:t>系统方案与研究重点</a:t>
            </a:r>
            <a:endParaRPr lang="zh-CN" altLang="en-US" sz="1600" b="1" dirty="0">
              <a:latin typeface="微软雅黑" pitchFamily="34" charset="-122"/>
              <a:ea typeface="微软雅黑" pitchFamily="34" charset="-122"/>
            </a:endParaRPr>
          </a:p>
        </p:txBody>
      </p:sp>
      <p:sp>
        <p:nvSpPr>
          <p:cNvPr id="24" name="矩形 23"/>
          <p:cNvSpPr/>
          <p:nvPr/>
        </p:nvSpPr>
        <p:spPr>
          <a:xfrm>
            <a:off x="2051720" y="3789040"/>
            <a:ext cx="432048" cy="3600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5" name="矩形 24"/>
          <p:cNvSpPr/>
          <p:nvPr/>
        </p:nvSpPr>
        <p:spPr>
          <a:xfrm>
            <a:off x="2843808" y="3789040"/>
            <a:ext cx="3168352" cy="3600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itchFamily="34" charset="-122"/>
                <a:ea typeface="微软雅黑" pitchFamily="34" charset="-122"/>
              </a:rPr>
              <a:t>进展与工作计划</a:t>
            </a:r>
            <a:endParaRPr lang="zh-CN" altLang="en-US" sz="1600" b="1" dirty="0">
              <a:latin typeface="微软雅黑" pitchFamily="34" charset="-122"/>
              <a:ea typeface="微软雅黑" pitchFamily="34" charset="-122"/>
            </a:endParaRPr>
          </a:p>
        </p:txBody>
      </p:sp>
      <p:grpSp>
        <p:nvGrpSpPr>
          <p:cNvPr id="26" name="组合 15"/>
          <p:cNvGrpSpPr>
            <a:grpSpLocks/>
          </p:cNvGrpSpPr>
          <p:nvPr/>
        </p:nvGrpSpPr>
        <p:grpSpPr bwMode="auto">
          <a:xfrm>
            <a:off x="-24411" y="6354245"/>
            <a:ext cx="9187468" cy="503767"/>
            <a:chOff x="0" y="4681728"/>
            <a:chExt cx="9163025" cy="377952"/>
          </a:xfrm>
        </p:grpSpPr>
        <p:sp>
          <p:nvSpPr>
            <p:cNvPr id="27" name="矩形 26"/>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8" name="矩形 27"/>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34</a:t>
              </a:r>
              <a:endParaRPr lang="zh-CN" altLang="en-US" sz="1400" dirty="0"/>
            </a:p>
          </p:txBody>
        </p:sp>
      </p:grpSp>
      <p:sp>
        <p:nvSpPr>
          <p:cNvPr id="29"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740919592"/>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2" name="Rectangle 291"/>
          <p:cNvSpPr>
            <a:spLocks noChangeArrowheads="1"/>
          </p:cNvSpPr>
          <p:nvPr/>
        </p:nvSpPr>
        <p:spPr bwMode="auto">
          <a:xfrm>
            <a:off x="778223" y="237720"/>
            <a:ext cx="17953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进展与工作计划</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1" name="TextBox 20"/>
          <p:cNvSpPr txBox="1"/>
          <p:nvPr/>
        </p:nvSpPr>
        <p:spPr>
          <a:xfrm flipH="1">
            <a:off x="703269" y="625479"/>
            <a:ext cx="3913484" cy="307777"/>
          </a:xfrm>
          <a:prstGeom prst="rect">
            <a:avLst/>
          </a:prstGeom>
          <a:noFill/>
        </p:spPr>
        <p:txBody>
          <a:bodyPr wrap="square">
            <a:spAutoFit/>
          </a:bodyPr>
          <a:lstStyle/>
          <a:p>
            <a:pPr>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进展</a:t>
            </a:r>
            <a:endParaRPr lang="id-ID"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Freeform 33"/>
          <p:cNvSpPr/>
          <p:nvPr/>
        </p:nvSpPr>
        <p:spPr>
          <a:xfrm>
            <a:off x="3707904" y="1321788"/>
            <a:ext cx="982150" cy="38031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19" tIns="-1" rIns="0" bIns="0" numCol="1" spcCol="1270" anchor="ctr" anchorCtr="0">
            <a:noAutofit/>
          </a:bodyPr>
          <a:lstStyle/>
          <a:p>
            <a:pPr lvl="0" algn="ctr" defTabSz="800100">
              <a:lnSpc>
                <a:spcPct val="90000"/>
              </a:lnSpc>
              <a:spcBef>
                <a:spcPct val="0"/>
              </a:spcBef>
              <a:spcAft>
                <a:spcPct val="35000"/>
              </a:spcAft>
            </a:pP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架构设计</a:t>
            </a:r>
            <a:endParaRPr lang="id-ID" sz="1600" b="1" kern="120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30" name="Group 35"/>
          <p:cNvGrpSpPr/>
          <p:nvPr/>
        </p:nvGrpSpPr>
        <p:grpSpPr>
          <a:xfrm>
            <a:off x="2504698" y="1672832"/>
            <a:ext cx="1213121" cy="725892"/>
            <a:chOff x="3540417" y="2720153"/>
            <a:chExt cx="1213121" cy="725892"/>
          </a:xfrm>
        </p:grpSpPr>
        <p:cxnSp>
          <p:nvCxnSpPr>
            <p:cNvPr id="31" name="Straight Connector 36"/>
            <p:cNvCxnSpPr/>
            <p:nvPr/>
          </p:nvCxnSpPr>
          <p:spPr>
            <a:xfrm flipH="1">
              <a:off x="4280644" y="2720153"/>
              <a:ext cx="472894" cy="725892"/>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7"/>
            <p:cNvCxnSpPr/>
            <p:nvPr/>
          </p:nvCxnSpPr>
          <p:spPr>
            <a:xfrm flipH="1">
              <a:off x="3540417" y="3446045"/>
              <a:ext cx="740227" cy="0"/>
            </a:xfrm>
            <a:prstGeom prst="line">
              <a:avLst/>
            </a:prstGeom>
            <a:ln w="12700">
              <a:solidFill>
                <a:schemeClr val="accent4"/>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4" name="Group 1"/>
          <p:cNvGrpSpPr/>
          <p:nvPr/>
        </p:nvGrpSpPr>
        <p:grpSpPr>
          <a:xfrm>
            <a:off x="2345573" y="2742051"/>
            <a:ext cx="2087020" cy="830965"/>
            <a:chOff x="1866611" y="3760347"/>
            <a:chExt cx="2087020" cy="830965"/>
          </a:xfrm>
        </p:grpSpPr>
        <p:grpSp>
          <p:nvGrpSpPr>
            <p:cNvPr id="37" name="Group 52"/>
            <p:cNvGrpSpPr/>
            <p:nvPr/>
          </p:nvGrpSpPr>
          <p:grpSpPr>
            <a:xfrm>
              <a:off x="1866611" y="3760347"/>
              <a:ext cx="1316375" cy="830965"/>
              <a:chOff x="3651443" y="2837955"/>
              <a:chExt cx="1316375" cy="830965"/>
            </a:xfrm>
          </p:grpSpPr>
          <p:cxnSp>
            <p:nvCxnSpPr>
              <p:cNvPr id="39" name="Straight Connector 53"/>
              <p:cNvCxnSpPr/>
              <p:nvPr/>
            </p:nvCxnSpPr>
            <p:spPr>
              <a:xfrm flipH="1">
                <a:off x="4391670" y="2837955"/>
                <a:ext cx="576148" cy="83096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54"/>
              <p:cNvCxnSpPr/>
              <p:nvPr/>
            </p:nvCxnSpPr>
            <p:spPr>
              <a:xfrm flipH="1">
                <a:off x="3651443" y="3668920"/>
                <a:ext cx="740227" cy="0"/>
              </a:xfrm>
              <a:prstGeom prst="line">
                <a:avLst/>
              </a:prstGeom>
              <a:ln w="12700">
                <a:solidFill>
                  <a:srgbClr val="FF0000"/>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38" name="Straight Connector 56"/>
            <p:cNvCxnSpPr/>
            <p:nvPr/>
          </p:nvCxnSpPr>
          <p:spPr>
            <a:xfrm>
              <a:off x="3182986" y="3760347"/>
              <a:ext cx="770645" cy="0"/>
            </a:xfrm>
            <a:prstGeom prst="line">
              <a:avLst/>
            </a:prstGeom>
            <a:ln w="127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sp>
        <p:nvSpPr>
          <p:cNvPr id="41" name="Content Placeholder 2"/>
          <p:cNvSpPr txBox="1">
            <a:spLocks/>
          </p:cNvSpPr>
          <p:nvPr/>
        </p:nvSpPr>
        <p:spPr>
          <a:xfrm>
            <a:off x="834990" y="1460057"/>
            <a:ext cx="1510583" cy="938667"/>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id-ID" sz="1100" dirty="0" smtClean="0">
                <a:solidFill>
                  <a:schemeClr val="bg1">
                    <a:lumMod val="95000"/>
                  </a:schemeClr>
                </a:solidFill>
                <a:ea typeface="Roboto" panose="02000000000000000000" pitchFamily="2" charset="0"/>
                <a:cs typeface="Arial" panose="020B0604020202020204" pitchFamily="34" charset="0"/>
              </a:rPr>
              <a:t>Description</a:t>
            </a:r>
          </a:p>
        </p:txBody>
      </p:sp>
      <p:grpSp>
        <p:nvGrpSpPr>
          <p:cNvPr id="42" name="Group 21"/>
          <p:cNvGrpSpPr>
            <a:grpSpLocks noChangeAspect="1"/>
          </p:cNvGrpSpPr>
          <p:nvPr/>
        </p:nvGrpSpPr>
        <p:grpSpPr>
          <a:xfrm>
            <a:off x="3478554" y="775584"/>
            <a:ext cx="3177966" cy="2268349"/>
            <a:chOff x="1969112" y="2879890"/>
            <a:chExt cx="4032281" cy="2863085"/>
          </a:xfrm>
        </p:grpSpPr>
        <p:sp>
          <p:nvSpPr>
            <p:cNvPr id="43" name="Freeform 22"/>
            <p:cNvSpPr/>
            <p:nvPr/>
          </p:nvSpPr>
          <p:spPr>
            <a:xfrm>
              <a:off x="2983489" y="3790960"/>
              <a:ext cx="1952014" cy="1952015"/>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rgbClr val="C00000"/>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41746" tIns="341746" rIns="341746" bIns="341746" numCol="1" spcCol="1270" anchor="ctr" anchorCtr="0">
              <a:noAutofit/>
            </a:bodyPr>
            <a:lstStyle/>
            <a:p>
              <a:pPr lvl="0" algn="ctr" defTabSz="1955800">
                <a:lnSpc>
                  <a:spcPct val="90000"/>
                </a:lnSpc>
                <a:spcBef>
                  <a:spcPct val="0"/>
                </a:spcBef>
                <a:spcAft>
                  <a:spcPct val="35000"/>
                </a:spcAft>
              </a:pPr>
              <a:endParaRPr lang="id-ID" sz="4400" kern="1200"/>
            </a:p>
          </p:txBody>
        </p:sp>
        <p:sp>
          <p:nvSpPr>
            <p:cNvPr id="44" name="Freeform 23"/>
            <p:cNvSpPr/>
            <p:nvPr/>
          </p:nvSpPr>
          <p:spPr>
            <a:xfrm>
              <a:off x="2240403" y="3119262"/>
              <a:ext cx="1419647" cy="1419647"/>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chemeClr val="accent4">
                <a:alpha val="90000"/>
              </a:schemeClr>
            </a:solidFill>
            <a:ln>
              <a:noFill/>
            </a:ln>
          </p:spPr>
          <p:style>
            <a:lnRef idx="2">
              <a:schemeClr val="lt1">
                <a:hueOff val="0"/>
                <a:satOff val="0"/>
                <a:lumOff val="0"/>
                <a:alphaOff val="0"/>
              </a:schemeClr>
            </a:lnRef>
            <a:fillRef idx="1">
              <a:schemeClr val="accent2">
                <a:hueOff val="-716791"/>
                <a:satOff val="-17272"/>
                <a:lumOff val="-10393"/>
                <a:alphaOff val="0"/>
              </a:schemeClr>
            </a:fillRef>
            <a:effectRef idx="0">
              <a:schemeClr val="accent2">
                <a:hueOff val="-716791"/>
                <a:satOff val="-17272"/>
                <a:lumOff val="-10393"/>
                <a:alphaOff val="0"/>
              </a:schemeClr>
            </a:effectRef>
            <a:fontRef idx="minor">
              <a:schemeClr val="lt1"/>
            </a:fontRef>
          </p:style>
          <p:txBody>
            <a:bodyPr spcFirstLastPara="0" vert="horz" wrap="square" lIns="248542" tIns="248542" rIns="248542" bIns="248542" numCol="1" spcCol="1270" anchor="ctr" anchorCtr="0">
              <a:noAutofit/>
            </a:bodyPr>
            <a:lstStyle/>
            <a:p>
              <a:pPr lvl="0" algn="ctr" defTabSz="1422400">
                <a:lnSpc>
                  <a:spcPct val="90000"/>
                </a:lnSpc>
                <a:spcBef>
                  <a:spcPct val="0"/>
                </a:spcBef>
                <a:spcAft>
                  <a:spcPct val="35000"/>
                </a:spcAft>
              </a:pPr>
              <a:endParaRPr lang="id-ID" sz="3200" kern="1200"/>
            </a:p>
          </p:txBody>
        </p:sp>
        <p:sp>
          <p:nvSpPr>
            <p:cNvPr id="45" name="Freeform 24"/>
            <p:cNvSpPr/>
            <p:nvPr/>
          </p:nvSpPr>
          <p:spPr>
            <a:xfrm>
              <a:off x="4162929" y="3001584"/>
              <a:ext cx="1703578" cy="1703578"/>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chemeClr val="accent2">
                <a:alpha val="90000"/>
              </a:schemeClr>
            </a:solidFill>
            <a:ln>
              <a:noFill/>
            </a:ln>
          </p:spPr>
          <p:style>
            <a:lnRef idx="2">
              <a:schemeClr val="lt1">
                <a:hueOff val="0"/>
                <a:satOff val="0"/>
                <a:lumOff val="0"/>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square" lIns="491866" tIns="491866" rIns="491866" bIns="491866" numCol="1" spcCol="1270" anchor="ctr" anchorCtr="0">
              <a:noAutofit/>
            </a:bodyPr>
            <a:lstStyle/>
            <a:p>
              <a:pPr lvl="0" algn="ctr" defTabSz="1066800">
                <a:lnSpc>
                  <a:spcPct val="90000"/>
                </a:lnSpc>
                <a:spcBef>
                  <a:spcPct val="0"/>
                </a:spcBef>
                <a:spcAft>
                  <a:spcPct val="35000"/>
                </a:spcAft>
              </a:pPr>
              <a:endParaRPr lang="id-ID" sz="2400" kern="1200"/>
            </a:p>
          </p:txBody>
        </p:sp>
        <p:sp>
          <p:nvSpPr>
            <p:cNvPr id="46" name="Shape 25"/>
            <p:cNvSpPr/>
            <p:nvPr/>
          </p:nvSpPr>
          <p:spPr>
            <a:xfrm rot="21424675">
              <a:off x="1969112" y="2906378"/>
              <a:ext cx="1824919" cy="1805879"/>
            </a:xfrm>
            <a:prstGeom prst="leftCircularArrow">
              <a:avLst>
                <a:gd name="adj1" fmla="val 6452"/>
                <a:gd name="adj2" fmla="val 429999"/>
                <a:gd name="adj3" fmla="val 10489124"/>
                <a:gd name="adj4" fmla="val 14837806"/>
                <a:gd name="adj5" fmla="val 7527"/>
              </a:avLst>
            </a:prstGeom>
            <a:solidFill>
              <a:schemeClr val="accent4"/>
            </a:solidFill>
          </p:spPr>
          <p:style>
            <a:lnRef idx="0">
              <a:schemeClr val="lt1">
                <a:hueOff val="0"/>
                <a:satOff val="0"/>
                <a:lumOff val="0"/>
                <a:alphaOff val="0"/>
              </a:schemeClr>
            </a:lnRef>
            <a:fillRef idx="1">
              <a:schemeClr val="accent2">
                <a:hueOff val="-716791"/>
                <a:satOff val="-17272"/>
                <a:lumOff val="-10393"/>
                <a:alphaOff val="0"/>
              </a:schemeClr>
            </a:fillRef>
            <a:effectRef idx="0">
              <a:schemeClr val="accent2">
                <a:hueOff val="-716791"/>
                <a:satOff val="-17272"/>
                <a:lumOff val="-10393"/>
                <a:alphaOff val="0"/>
              </a:schemeClr>
            </a:effectRef>
            <a:fontRef idx="minor">
              <a:schemeClr val="lt1"/>
            </a:fontRef>
          </p:style>
        </p:sp>
        <p:sp>
          <p:nvSpPr>
            <p:cNvPr id="47" name="Circular Arrow 26"/>
            <p:cNvSpPr/>
            <p:nvPr/>
          </p:nvSpPr>
          <p:spPr>
            <a:xfrm rot="7051373">
              <a:off x="4044054" y="2879890"/>
              <a:ext cx="1957339" cy="1957339"/>
            </a:xfrm>
            <a:prstGeom prst="circularArrow">
              <a:avLst>
                <a:gd name="adj1" fmla="val 5984"/>
                <a:gd name="adj2" fmla="val 394124"/>
                <a:gd name="adj3" fmla="val 13313824"/>
                <a:gd name="adj4" fmla="val 10508221"/>
                <a:gd name="adj5" fmla="val 6981"/>
              </a:avLst>
            </a:prstGeom>
            <a:solidFill>
              <a:schemeClr val="accent2"/>
            </a:solidFill>
          </p:spPr>
          <p:style>
            <a:lnRef idx="0">
              <a:schemeClr val="lt1">
                <a:hueOff val="0"/>
                <a:satOff val="0"/>
                <a:lumOff val="0"/>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sp>
      </p:grpSp>
      <p:grpSp>
        <p:nvGrpSpPr>
          <p:cNvPr id="48" name="Group 5"/>
          <p:cNvGrpSpPr/>
          <p:nvPr/>
        </p:nvGrpSpPr>
        <p:grpSpPr>
          <a:xfrm>
            <a:off x="2504698" y="692696"/>
            <a:ext cx="3117369" cy="703011"/>
            <a:chOff x="2185390" y="1710992"/>
            <a:chExt cx="3117369" cy="703011"/>
          </a:xfrm>
        </p:grpSpPr>
        <p:cxnSp>
          <p:nvCxnSpPr>
            <p:cNvPr id="49" name="Straight Connector 40"/>
            <p:cNvCxnSpPr/>
            <p:nvPr/>
          </p:nvCxnSpPr>
          <p:spPr>
            <a:xfrm>
              <a:off x="5056752" y="1714958"/>
              <a:ext cx="246007" cy="42464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0" name="Group 58"/>
            <p:cNvGrpSpPr/>
            <p:nvPr/>
          </p:nvGrpSpPr>
          <p:grpSpPr>
            <a:xfrm>
              <a:off x="2185390" y="1710992"/>
              <a:ext cx="2865051" cy="703011"/>
              <a:chOff x="1987801" y="3764726"/>
              <a:chExt cx="2865051" cy="703011"/>
            </a:xfrm>
          </p:grpSpPr>
          <p:grpSp>
            <p:nvGrpSpPr>
              <p:cNvPr id="51" name="Group 59"/>
              <p:cNvGrpSpPr/>
              <p:nvPr/>
            </p:nvGrpSpPr>
            <p:grpSpPr>
              <a:xfrm>
                <a:off x="1987801" y="3764726"/>
                <a:ext cx="1157250" cy="703011"/>
                <a:chOff x="3772633" y="2842334"/>
                <a:chExt cx="1157250" cy="703011"/>
              </a:xfrm>
            </p:grpSpPr>
            <p:cxnSp>
              <p:nvCxnSpPr>
                <p:cNvPr id="54" name="Straight Connector 61"/>
                <p:cNvCxnSpPr/>
                <p:nvPr/>
              </p:nvCxnSpPr>
              <p:spPr>
                <a:xfrm flipH="1">
                  <a:off x="4512860" y="2842334"/>
                  <a:ext cx="417023" cy="7030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62"/>
                <p:cNvCxnSpPr/>
                <p:nvPr/>
              </p:nvCxnSpPr>
              <p:spPr>
                <a:xfrm flipH="1">
                  <a:off x="3772633" y="3545338"/>
                  <a:ext cx="740227" cy="0"/>
                </a:xfrm>
                <a:prstGeom prst="line">
                  <a:avLst/>
                </a:prstGeom>
                <a:ln w="127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53" name="Straight Connector 60"/>
              <p:cNvCxnSpPr/>
              <p:nvPr/>
            </p:nvCxnSpPr>
            <p:spPr>
              <a:xfrm>
                <a:off x="3150103" y="3774861"/>
                <a:ext cx="1702749" cy="0"/>
              </a:xfrm>
              <a:prstGeom prst="line">
                <a:avLst/>
              </a:prstGeom>
              <a:ln w="12700">
                <a:solidFill>
                  <a:schemeClr val="accent2"/>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56" name="Freeform 33"/>
          <p:cNvSpPr/>
          <p:nvPr/>
        </p:nvSpPr>
        <p:spPr>
          <a:xfrm>
            <a:off x="5369749" y="1321787"/>
            <a:ext cx="1064953" cy="38031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19" tIns="-1" rIns="0" bIns="0" numCol="1" spcCol="1270" anchor="ctr" anchorCtr="0">
            <a:noAutofit/>
          </a:bodyPr>
          <a:lstStyle/>
          <a:p>
            <a:pPr lvl="0" algn="ctr" defTabSz="800100">
              <a:lnSpc>
                <a:spcPct val="90000"/>
              </a:lnSpc>
              <a:spcBef>
                <a:spcPct val="0"/>
              </a:spcBef>
              <a:spcAft>
                <a:spcPct val="35000"/>
              </a:spcAft>
            </a:pP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数据</a:t>
            </a:r>
            <a:r>
              <a:rPr lang="zh-CN" altLang="en-US" sz="1600" b="1" dirty="0">
                <a:solidFill>
                  <a:schemeClr val="bg1">
                    <a:lumMod val="95000"/>
                  </a:schemeClr>
                </a:solidFill>
                <a:latin typeface="微软雅黑" panose="020B0503020204020204" pitchFamily="34" charset="-122"/>
                <a:ea typeface="微软雅黑" panose="020B0503020204020204" pitchFamily="34" charset="-122"/>
              </a:rPr>
              <a:t>准备</a:t>
            </a:r>
            <a:endParaRPr lang="id-ID" sz="1600" b="1" kern="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7" name="Freeform 33"/>
          <p:cNvSpPr/>
          <p:nvPr/>
        </p:nvSpPr>
        <p:spPr>
          <a:xfrm>
            <a:off x="4467300" y="2111220"/>
            <a:ext cx="1064953" cy="38031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19" tIns="-1" rIns="0" bIns="0" numCol="1" spcCol="1270" anchor="ctr" anchorCtr="0">
            <a:noAutofit/>
          </a:bodyPr>
          <a:lstStyle/>
          <a:p>
            <a:pPr lvl="0" algn="ctr" defTabSz="800100">
              <a:lnSpc>
                <a:spcPct val="90000"/>
              </a:lnSpc>
              <a:spcBef>
                <a:spcPct val="0"/>
              </a:spcBef>
              <a:spcAft>
                <a:spcPct val="35000"/>
              </a:spcAft>
            </a:pP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相似度计算</a:t>
            </a:r>
            <a:endParaRPr lang="id-ID" sz="1600" b="1" kern="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8" name="TextBox 57"/>
          <p:cNvSpPr txBox="1"/>
          <p:nvPr/>
        </p:nvSpPr>
        <p:spPr>
          <a:xfrm flipH="1">
            <a:off x="289352" y="1321788"/>
            <a:ext cx="3913484" cy="1200329"/>
          </a:xfrm>
          <a:prstGeom prst="rect">
            <a:avLst/>
          </a:prstGeom>
          <a:noFill/>
        </p:spPr>
        <p:txBody>
          <a:bodyPr wrap="square">
            <a:spAutoFit/>
          </a:bodyPr>
          <a:lstStyle/>
          <a:p>
            <a:pPr marL="171450" indent="-171450">
              <a:buFont typeface="Arial" panose="020B0604020202020204" pitchFamily="34" charset="0"/>
              <a:buChar char="•"/>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针对冠心病提取数据</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采用基于向量的表示方法</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将连续数值特征按区间进行离散化</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共提取出</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594</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个特征</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获得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1647</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例正样本和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19957</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例负样本</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defRPr/>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Freeform 33"/>
          <p:cNvSpPr/>
          <p:nvPr/>
        </p:nvSpPr>
        <p:spPr>
          <a:xfrm>
            <a:off x="3717819" y="1321788"/>
            <a:ext cx="1064953" cy="38031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19" tIns="-1" rIns="0" bIns="0" numCol="1" spcCol="1270" anchor="ctr" anchorCtr="0">
            <a:noAutofit/>
          </a:bodyPr>
          <a:lstStyle/>
          <a:p>
            <a:pPr lvl="0" algn="ctr" defTabSz="800100">
              <a:lnSpc>
                <a:spcPct val="90000"/>
              </a:lnSpc>
              <a:spcBef>
                <a:spcPct val="0"/>
              </a:spcBef>
              <a:spcAft>
                <a:spcPct val="35000"/>
              </a:spcAft>
            </a:pP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特征提取</a:t>
            </a:r>
            <a:endParaRPr lang="id-ID" sz="1600" b="1" kern="1200" dirty="0">
              <a:solidFill>
                <a:schemeClr val="bg1">
                  <a:lumMod val="9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1353697"/>
              </p:ext>
            </p:extLst>
          </p:nvPr>
        </p:nvGraphicFramePr>
        <p:xfrm>
          <a:off x="3745406" y="3679272"/>
          <a:ext cx="2644210" cy="2311765"/>
        </p:xfrm>
        <a:graphic>
          <a:graphicData uri="http://schemas.openxmlformats.org/drawingml/2006/table">
            <a:tbl>
              <a:tblPr firstRow="1" bandRow="1">
                <a:tableStyleId>{5940675A-B579-460E-94D1-54222C63F5DA}</a:tableStyleId>
              </a:tblPr>
              <a:tblGrid>
                <a:gridCol w="786043"/>
                <a:gridCol w="562023"/>
                <a:gridCol w="504056"/>
                <a:gridCol w="792088"/>
              </a:tblGrid>
              <a:tr h="370840">
                <a:tc>
                  <a:txBody>
                    <a:bodyPr/>
                    <a:lstStyle/>
                    <a:p>
                      <a:pPr algn="r"/>
                      <a:r>
                        <a:rPr lang="en-US" altLang="zh-CN" sz="1050" dirty="0" err="1" smtClean="0"/>
                        <a:t>Pred</a:t>
                      </a:r>
                      <a:endParaRPr lang="en-US" altLang="zh-CN" sz="1050" dirty="0" smtClean="0"/>
                    </a:p>
                    <a:p>
                      <a:pPr algn="l"/>
                      <a:r>
                        <a:rPr lang="en-US" altLang="zh-CN" sz="1050" dirty="0" smtClean="0"/>
                        <a:t>test</a:t>
                      </a:r>
                      <a:endParaRPr lang="zh-CN" altLang="en-US" sz="1050" dirty="0"/>
                    </a:p>
                  </a:txBody>
                  <a:tcPr/>
                </a:tc>
                <a:tc>
                  <a:txBody>
                    <a:bodyPr/>
                    <a:lstStyle/>
                    <a:p>
                      <a:r>
                        <a:rPr lang="en-US" altLang="zh-CN" sz="1050" dirty="0" smtClean="0"/>
                        <a:t>0</a:t>
                      </a:r>
                      <a:endParaRPr lang="zh-CN" altLang="en-US" sz="1050" dirty="0"/>
                    </a:p>
                  </a:txBody>
                  <a:tcPr/>
                </a:tc>
                <a:tc>
                  <a:txBody>
                    <a:bodyPr/>
                    <a:lstStyle/>
                    <a:p>
                      <a:r>
                        <a:rPr lang="en-US" altLang="zh-CN" sz="1050" dirty="0" smtClean="0"/>
                        <a:t>1</a:t>
                      </a:r>
                      <a:endParaRPr lang="zh-CN" altLang="en-US" sz="1050" dirty="0"/>
                    </a:p>
                  </a:txBody>
                  <a:tcPr/>
                </a:tc>
                <a:tc>
                  <a:txBody>
                    <a:bodyPr/>
                    <a:lstStyle/>
                    <a:p>
                      <a:r>
                        <a:rPr lang="en-US" altLang="zh-CN" sz="1050" dirty="0" smtClean="0"/>
                        <a:t>Row Total</a:t>
                      </a:r>
                      <a:endParaRPr lang="zh-CN" altLang="en-US" sz="1050" dirty="0"/>
                    </a:p>
                  </a:txBody>
                  <a:tcPr/>
                </a:tc>
              </a:tr>
              <a:tr h="637272">
                <a:tc>
                  <a:txBody>
                    <a:bodyPr/>
                    <a:lstStyle/>
                    <a:p>
                      <a:pPr algn="l"/>
                      <a:r>
                        <a:rPr lang="en-US" altLang="zh-CN" sz="1050" dirty="0" smtClean="0"/>
                        <a:t>0</a:t>
                      </a:r>
                      <a:endParaRPr lang="zh-CN" altLang="en-US" sz="1050" dirty="0"/>
                    </a:p>
                  </a:txBody>
                  <a:tcPr/>
                </a:tc>
                <a:tc>
                  <a:txBody>
                    <a:bodyPr/>
                    <a:lstStyle/>
                    <a:p>
                      <a:pPr algn="r"/>
                      <a:r>
                        <a:rPr lang="en-US" altLang="zh-CN" sz="1050" dirty="0" smtClean="0"/>
                        <a:t>3859</a:t>
                      </a:r>
                    </a:p>
                    <a:p>
                      <a:pPr algn="r"/>
                      <a:r>
                        <a:rPr lang="en-US" altLang="zh-CN" sz="1050" dirty="0" smtClean="0"/>
                        <a:t>0.967</a:t>
                      </a:r>
                    </a:p>
                    <a:p>
                      <a:pPr algn="r"/>
                      <a:r>
                        <a:rPr lang="en-US" altLang="zh-CN" sz="1050" dirty="0" smtClean="0"/>
                        <a:t>0.932</a:t>
                      </a:r>
                    </a:p>
                    <a:p>
                      <a:pPr algn="r"/>
                      <a:r>
                        <a:rPr lang="en-US" altLang="zh-CN" sz="1050" dirty="0" smtClean="0"/>
                        <a:t>0.893</a:t>
                      </a:r>
                      <a:endParaRPr lang="zh-CN" altLang="en-US" sz="1050" dirty="0"/>
                    </a:p>
                  </a:txBody>
                  <a:tcPr/>
                </a:tc>
                <a:tc>
                  <a:txBody>
                    <a:bodyPr/>
                    <a:lstStyle/>
                    <a:p>
                      <a:pPr algn="r"/>
                      <a:r>
                        <a:rPr lang="en-US" altLang="zh-CN" sz="1050" dirty="0" smtClean="0"/>
                        <a:t>132</a:t>
                      </a:r>
                    </a:p>
                    <a:p>
                      <a:pPr algn="r"/>
                      <a:r>
                        <a:rPr lang="en-US" altLang="zh-CN" sz="1050" dirty="0" smtClean="0"/>
                        <a:t>0.033</a:t>
                      </a:r>
                    </a:p>
                    <a:p>
                      <a:pPr algn="r"/>
                      <a:r>
                        <a:rPr lang="en-US" altLang="zh-CN" sz="1050" dirty="0" smtClean="0"/>
                        <a:t>0.729</a:t>
                      </a:r>
                    </a:p>
                    <a:p>
                      <a:pPr algn="r"/>
                      <a:r>
                        <a:rPr lang="en-US" altLang="zh-CN" sz="1050" dirty="0" smtClean="0"/>
                        <a:t>0.031</a:t>
                      </a:r>
                      <a:endParaRPr lang="zh-CN" altLang="en-US" sz="1050" dirty="0"/>
                    </a:p>
                  </a:txBody>
                  <a:tcPr/>
                </a:tc>
                <a:tc>
                  <a:txBody>
                    <a:bodyPr/>
                    <a:lstStyle/>
                    <a:p>
                      <a:pPr algn="r"/>
                      <a:r>
                        <a:rPr lang="en-US" altLang="zh-CN" sz="1050" dirty="0" smtClean="0"/>
                        <a:t>3991</a:t>
                      </a:r>
                    </a:p>
                    <a:p>
                      <a:pPr algn="r"/>
                      <a:r>
                        <a:rPr lang="en-US" altLang="zh-CN" sz="1050" dirty="0" smtClean="0"/>
                        <a:t>0.924</a:t>
                      </a:r>
                      <a:endParaRPr lang="zh-CN" altLang="en-US" sz="1050" dirty="0"/>
                    </a:p>
                  </a:txBody>
                  <a:tcPr/>
                </a:tc>
              </a:tr>
              <a:tr h="648072">
                <a:tc>
                  <a:txBody>
                    <a:bodyPr/>
                    <a:lstStyle/>
                    <a:p>
                      <a:pPr algn="l"/>
                      <a:r>
                        <a:rPr lang="en-US" altLang="zh-CN" sz="1050" dirty="0" smtClean="0"/>
                        <a:t>1</a:t>
                      </a:r>
                      <a:endParaRPr lang="zh-CN" altLang="en-US" sz="1050" dirty="0"/>
                    </a:p>
                  </a:txBody>
                  <a:tcPr/>
                </a:tc>
                <a:tc>
                  <a:txBody>
                    <a:bodyPr/>
                    <a:lstStyle/>
                    <a:p>
                      <a:pPr algn="r"/>
                      <a:r>
                        <a:rPr lang="en-US" altLang="zh-CN" sz="1050" dirty="0" smtClean="0"/>
                        <a:t>280</a:t>
                      </a:r>
                    </a:p>
                    <a:p>
                      <a:pPr algn="r"/>
                      <a:r>
                        <a:rPr lang="en-US" altLang="zh-CN" sz="1050" dirty="0" smtClean="0"/>
                        <a:t>0.851</a:t>
                      </a:r>
                    </a:p>
                    <a:p>
                      <a:pPr algn="r"/>
                      <a:r>
                        <a:rPr lang="en-US" altLang="zh-CN" sz="1050" dirty="0" smtClean="0"/>
                        <a:t>0.068</a:t>
                      </a:r>
                    </a:p>
                    <a:p>
                      <a:pPr algn="r"/>
                      <a:r>
                        <a:rPr lang="en-US" altLang="zh-CN" sz="1050" dirty="0" smtClean="0"/>
                        <a:t>0.065</a:t>
                      </a:r>
                      <a:endParaRPr lang="zh-CN" altLang="en-US" sz="1050" dirty="0"/>
                    </a:p>
                  </a:txBody>
                  <a:tcPr/>
                </a:tc>
                <a:tc>
                  <a:txBody>
                    <a:bodyPr/>
                    <a:lstStyle/>
                    <a:p>
                      <a:pPr algn="r"/>
                      <a:r>
                        <a:rPr lang="en-US" altLang="zh-CN" sz="1050" dirty="0" smtClean="0"/>
                        <a:t>49</a:t>
                      </a:r>
                    </a:p>
                    <a:p>
                      <a:pPr algn="r"/>
                      <a:r>
                        <a:rPr lang="en-US" altLang="zh-CN" sz="1050" dirty="0" smtClean="0"/>
                        <a:t>0.149</a:t>
                      </a:r>
                    </a:p>
                    <a:p>
                      <a:pPr algn="r"/>
                      <a:r>
                        <a:rPr lang="en-US" altLang="zh-CN" sz="1050" dirty="0" smtClean="0"/>
                        <a:t>0.271</a:t>
                      </a:r>
                    </a:p>
                    <a:p>
                      <a:pPr algn="r"/>
                      <a:r>
                        <a:rPr lang="en-US" altLang="zh-CN" sz="1050" dirty="0" smtClean="0"/>
                        <a:t>0.011</a:t>
                      </a:r>
                      <a:endParaRPr lang="zh-CN" altLang="en-US" sz="1050" dirty="0"/>
                    </a:p>
                  </a:txBody>
                  <a:tcPr/>
                </a:tc>
                <a:tc>
                  <a:txBody>
                    <a:bodyPr/>
                    <a:lstStyle/>
                    <a:p>
                      <a:pPr algn="r"/>
                      <a:r>
                        <a:rPr lang="en-US" altLang="zh-CN" sz="1050" dirty="0" smtClean="0"/>
                        <a:t>329</a:t>
                      </a:r>
                    </a:p>
                    <a:p>
                      <a:pPr algn="r"/>
                      <a:r>
                        <a:rPr lang="en-US" altLang="zh-CN" sz="1050" dirty="0" smtClean="0"/>
                        <a:t>0.076</a:t>
                      </a:r>
                      <a:endParaRPr lang="zh-CN" altLang="en-US" sz="1050" dirty="0"/>
                    </a:p>
                  </a:txBody>
                  <a:tcPr/>
                </a:tc>
              </a:tr>
              <a:tr h="437245">
                <a:tc>
                  <a:txBody>
                    <a:bodyPr/>
                    <a:lstStyle/>
                    <a:p>
                      <a:pPr algn="r"/>
                      <a:r>
                        <a:rPr lang="en-US" altLang="zh-CN" sz="1050" dirty="0" smtClean="0"/>
                        <a:t>Column</a:t>
                      </a:r>
                      <a:r>
                        <a:rPr lang="en-US" altLang="zh-CN" sz="1050" baseline="0" dirty="0" smtClean="0"/>
                        <a:t> Total</a:t>
                      </a:r>
                      <a:endParaRPr lang="zh-CN" altLang="en-US" sz="1050" dirty="0"/>
                    </a:p>
                  </a:txBody>
                  <a:tcPr/>
                </a:tc>
                <a:tc>
                  <a:txBody>
                    <a:bodyPr/>
                    <a:lstStyle/>
                    <a:p>
                      <a:pPr algn="r"/>
                      <a:r>
                        <a:rPr lang="en-US" altLang="zh-CN" sz="1050" dirty="0" smtClean="0"/>
                        <a:t>4139</a:t>
                      </a:r>
                    </a:p>
                    <a:p>
                      <a:pPr algn="r"/>
                      <a:r>
                        <a:rPr lang="en-US" altLang="zh-CN" sz="1050" dirty="0" smtClean="0"/>
                        <a:t>0.958</a:t>
                      </a:r>
                      <a:endParaRPr lang="zh-CN" altLang="en-US" sz="1050" dirty="0"/>
                    </a:p>
                  </a:txBody>
                  <a:tcPr/>
                </a:tc>
                <a:tc>
                  <a:txBody>
                    <a:bodyPr/>
                    <a:lstStyle/>
                    <a:p>
                      <a:pPr algn="r"/>
                      <a:r>
                        <a:rPr lang="en-US" altLang="zh-CN" sz="1050" dirty="0" smtClean="0"/>
                        <a:t>181</a:t>
                      </a:r>
                    </a:p>
                    <a:p>
                      <a:pPr algn="r"/>
                      <a:r>
                        <a:rPr lang="en-US" altLang="zh-CN" sz="1050" dirty="0" smtClean="0"/>
                        <a:t>0.042</a:t>
                      </a:r>
                      <a:endParaRPr lang="zh-CN" altLang="en-US" sz="1050" dirty="0"/>
                    </a:p>
                  </a:txBody>
                  <a:tcPr/>
                </a:tc>
                <a:tc>
                  <a:txBody>
                    <a:bodyPr/>
                    <a:lstStyle/>
                    <a:p>
                      <a:pPr algn="r"/>
                      <a:r>
                        <a:rPr lang="en-US" altLang="zh-CN" sz="1050" dirty="0" smtClean="0"/>
                        <a:t>4320</a:t>
                      </a:r>
                      <a:endParaRPr lang="zh-CN" altLang="en-US" sz="1050" dirty="0"/>
                    </a:p>
                  </a:txBody>
                  <a:tcPr/>
                </a:tc>
              </a:tr>
            </a:tbl>
          </a:graphicData>
        </a:graphic>
      </p:graphicFrame>
      <p:sp>
        <p:nvSpPr>
          <p:cNvPr id="4" name="矩形 3"/>
          <p:cNvSpPr/>
          <p:nvPr/>
        </p:nvSpPr>
        <p:spPr>
          <a:xfrm>
            <a:off x="4233636" y="3267430"/>
            <a:ext cx="2321341" cy="276999"/>
          </a:xfrm>
          <a:prstGeom prst="rect">
            <a:avLst/>
          </a:prstGeom>
        </p:spPr>
        <p:txBody>
          <a:bodyPr wrap="none">
            <a:spAutoFit/>
          </a:bodyPr>
          <a:lstStyle/>
          <a:p>
            <a:r>
              <a:rPr lang="en-US" altLang="zh-CN" sz="1200" dirty="0"/>
              <a:t>Total Observations in Table:  4320 </a:t>
            </a:r>
            <a:endParaRPr lang="zh-CN" altLang="en-US" sz="1200" dirty="0"/>
          </a:p>
        </p:txBody>
      </p:sp>
      <p:sp>
        <p:nvSpPr>
          <p:cNvPr id="5" name="TextBox 4"/>
          <p:cNvSpPr txBox="1"/>
          <p:nvPr/>
        </p:nvSpPr>
        <p:spPr>
          <a:xfrm>
            <a:off x="1909217" y="4687729"/>
            <a:ext cx="1423224" cy="954107"/>
          </a:xfrm>
          <a:prstGeom prst="rect">
            <a:avLst/>
          </a:prstGeom>
          <a:noFill/>
          <a:ln w="12700">
            <a:solidFill>
              <a:schemeClr val="tx1"/>
            </a:solidFill>
            <a:prstDash val="dash"/>
          </a:ln>
        </p:spPr>
        <p:txBody>
          <a:bodyPr wrap="square" rtlCol="0">
            <a:spAutoFit/>
          </a:bodyPr>
          <a:lstStyle/>
          <a:p>
            <a:pPr algn="r"/>
            <a:r>
              <a:rPr lang="en-US" altLang="zh-CN" sz="1400" dirty="0" smtClean="0"/>
              <a:t>N</a:t>
            </a:r>
          </a:p>
          <a:p>
            <a:pPr algn="r"/>
            <a:r>
              <a:rPr lang="en-US" altLang="zh-CN" sz="1400" dirty="0" smtClean="0"/>
              <a:t>N / Row Total</a:t>
            </a:r>
          </a:p>
          <a:p>
            <a:pPr algn="r"/>
            <a:r>
              <a:rPr lang="en-US" altLang="zh-CN" sz="1400" dirty="0" smtClean="0"/>
              <a:t>N / Col Total</a:t>
            </a:r>
          </a:p>
          <a:p>
            <a:pPr algn="r"/>
            <a:r>
              <a:rPr lang="en-US" altLang="zh-CN" sz="1400" dirty="0" smtClean="0"/>
              <a:t>N / Table Total</a:t>
            </a:r>
            <a:endParaRPr lang="zh-CN" altLang="en-US" sz="1400" dirty="0"/>
          </a:p>
        </p:txBody>
      </p:sp>
      <p:sp>
        <p:nvSpPr>
          <p:cNvPr id="103" name="矩形 102"/>
          <p:cNvSpPr/>
          <p:nvPr/>
        </p:nvSpPr>
        <p:spPr>
          <a:xfrm>
            <a:off x="703269" y="5023617"/>
            <a:ext cx="1008931" cy="276999"/>
          </a:xfrm>
          <a:prstGeom prst="rect">
            <a:avLst/>
          </a:prstGeom>
        </p:spPr>
        <p:txBody>
          <a:bodyPr wrap="none">
            <a:spAutoFit/>
          </a:bodyPr>
          <a:lstStyle/>
          <a:p>
            <a:r>
              <a:rPr lang="en-US" altLang="zh-CN" sz="1200" dirty="0" smtClean="0"/>
              <a:t>Cell Contents</a:t>
            </a:r>
            <a:endParaRPr lang="zh-CN" altLang="en-US" sz="1200" dirty="0"/>
          </a:p>
        </p:txBody>
      </p:sp>
      <p:sp>
        <p:nvSpPr>
          <p:cNvPr id="104" name="TextBox 103"/>
          <p:cNvSpPr txBox="1"/>
          <p:nvPr/>
        </p:nvSpPr>
        <p:spPr>
          <a:xfrm flipH="1">
            <a:off x="269072" y="2489153"/>
            <a:ext cx="3063369" cy="1200329"/>
          </a:xfrm>
          <a:prstGeom prst="rect">
            <a:avLst/>
          </a:prstGeom>
          <a:noFill/>
        </p:spPr>
        <p:txBody>
          <a:bodyPr wrap="square">
            <a:spAutoFit/>
          </a:bodyPr>
          <a:lstStyle/>
          <a:p>
            <a:pPr marL="171450" indent="-171450">
              <a:buFont typeface="Arial" panose="020B0604020202020204" pitchFamily="34" charset="0"/>
              <a:buChar char="•"/>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识别出</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353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个</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near zero-variance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特征</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将</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其过滤掉后得到</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241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个特征</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RUC</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分析过滤后的特征，发现特征权重的方差较小，即特征间重要程度相当，无需再进行过滤</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defRPr/>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5" name="TextBox 104"/>
          <p:cNvSpPr txBox="1"/>
          <p:nvPr/>
        </p:nvSpPr>
        <p:spPr>
          <a:xfrm flipH="1">
            <a:off x="289352" y="3672066"/>
            <a:ext cx="3428467" cy="1015663"/>
          </a:xfrm>
          <a:prstGeom prst="rect">
            <a:avLst/>
          </a:prstGeom>
          <a:noFill/>
        </p:spPr>
        <p:txBody>
          <a:bodyPr wrap="square">
            <a:spAutoFit/>
          </a:bodyPr>
          <a:lstStyle/>
          <a:p>
            <a:pPr marL="171450" indent="-171450">
              <a:buFont typeface="Arial" panose="020B0604020202020204" pitchFamily="34" charset="0"/>
              <a:buChar char="•"/>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采用欧式距离（</a:t>
            </a:r>
            <a:r>
              <a:rPr lang="en-US" altLang="zh-CN" sz="1200" dirty="0" smtClean="0"/>
              <a:t>Euclidean distance)</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作为度量</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采用基于多数投票的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KNN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分类器</a:t>
            </a:r>
            <a:r>
              <a:rPr lang="en-US" altLang="zh-CN" sz="1200" dirty="0" smtClean="0"/>
              <a:t>(KNN </a:t>
            </a:r>
            <a:r>
              <a:rPr lang="en-US" altLang="zh-CN" sz="1200" dirty="0"/>
              <a:t>based on majority voting)</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来进行</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预测</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评估</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评估结果如右表所示</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defRPr/>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6" name="矩形 105"/>
          <p:cNvSpPr/>
          <p:nvPr/>
        </p:nvSpPr>
        <p:spPr>
          <a:xfrm>
            <a:off x="6901789" y="3223114"/>
            <a:ext cx="902811" cy="307777"/>
          </a:xfrm>
          <a:prstGeom prst="rect">
            <a:avLst/>
          </a:prstGeom>
        </p:spPr>
        <p:txBody>
          <a:bodyPr wrap="none">
            <a:spAutoFit/>
          </a:bodyPr>
          <a:lstStyle/>
          <a:p>
            <a:r>
              <a:rPr lang="zh-CN" altLang="en-US" sz="1400" b="1" dirty="0" smtClean="0">
                <a:solidFill>
                  <a:srgbClr val="C00000"/>
                </a:solidFill>
                <a:latin typeface="微软雅黑" panose="020B0503020204020204" pitchFamily="34" charset="-122"/>
                <a:ea typeface="微软雅黑" panose="020B0503020204020204" pitchFamily="34" charset="-122"/>
              </a:rPr>
              <a:t>存在问题</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732240" y="3645024"/>
            <a:ext cx="1676918" cy="0"/>
          </a:xfrm>
          <a:prstGeom prst="line">
            <a:avLst/>
          </a:prstGeom>
          <a:ln w="12700">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flipH="1">
            <a:off x="6607553" y="3745135"/>
            <a:ext cx="2548821" cy="2123658"/>
          </a:xfrm>
          <a:prstGeom prst="rect">
            <a:avLst/>
          </a:prstGeom>
          <a:noFill/>
        </p:spPr>
        <p:txBody>
          <a:bodyPr wrap="square">
            <a:spAutoFit/>
          </a:bodyPr>
          <a:lstStyle/>
          <a:p>
            <a:pPr marL="171450" indent="-171450">
              <a:buFont typeface="Arial" panose="020B0604020202020204" pitchFamily="34" charset="0"/>
              <a:buChar char="•"/>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数据是针对冠心病提取，丢失了其他与冠心病无关的重要特征</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所提取的数据中包含有用药等后验特征，这些特征跟目标结果有很强的关联性</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连续数值特征被粗粒度离散化，可能会丢失部分信息</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目前只实验了一种相似度度量（欧氏距离），使用了一种基于距离的分类器（多数投票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KNN),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缺乏大量的对比试验</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9" name="组合 15"/>
          <p:cNvGrpSpPr>
            <a:grpSpLocks/>
          </p:cNvGrpSpPr>
          <p:nvPr/>
        </p:nvGrpSpPr>
        <p:grpSpPr bwMode="auto">
          <a:xfrm>
            <a:off x="-24411" y="6354245"/>
            <a:ext cx="9187468" cy="503767"/>
            <a:chOff x="0" y="4681728"/>
            <a:chExt cx="9163025" cy="377952"/>
          </a:xfrm>
        </p:grpSpPr>
        <p:sp>
          <p:nvSpPr>
            <p:cNvPr id="60" name="矩形 59"/>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1" name="矩形 60"/>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35</a:t>
              </a:r>
              <a:endParaRPr lang="zh-CN" altLang="en-US" sz="1400" dirty="0"/>
            </a:p>
          </p:txBody>
        </p:sp>
      </p:grpSp>
      <p:sp>
        <p:nvSpPr>
          <p:cNvPr id="62"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777094178"/>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2" name="Rectangle 291"/>
          <p:cNvSpPr>
            <a:spLocks noChangeArrowheads="1"/>
          </p:cNvSpPr>
          <p:nvPr/>
        </p:nvSpPr>
        <p:spPr bwMode="auto">
          <a:xfrm>
            <a:off x="778223" y="237720"/>
            <a:ext cx="17953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进展与工作计划</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1" name="TextBox 20"/>
          <p:cNvSpPr txBox="1"/>
          <p:nvPr/>
        </p:nvSpPr>
        <p:spPr>
          <a:xfrm flipH="1">
            <a:off x="703269" y="625479"/>
            <a:ext cx="3913484" cy="307777"/>
          </a:xfrm>
          <a:prstGeom prst="rect">
            <a:avLst/>
          </a:prstGeom>
          <a:noFill/>
        </p:spPr>
        <p:txBody>
          <a:bodyPr wrap="square">
            <a:spAutoFit/>
          </a:bodyPr>
          <a:lstStyle/>
          <a:p>
            <a:pPr>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进展</a:t>
            </a:r>
            <a:endParaRPr lang="id-ID"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9" name="组合 15"/>
          <p:cNvGrpSpPr>
            <a:grpSpLocks/>
          </p:cNvGrpSpPr>
          <p:nvPr/>
        </p:nvGrpSpPr>
        <p:grpSpPr bwMode="auto">
          <a:xfrm>
            <a:off x="-24411" y="6354245"/>
            <a:ext cx="9187468" cy="503767"/>
            <a:chOff x="0" y="4681728"/>
            <a:chExt cx="9163025" cy="377952"/>
          </a:xfrm>
        </p:grpSpPr>
        <p:sp>
          <p:nvSpPr>
            <p:cNvPr id="60" name="矩形 59"/>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1" name="矩形 60"/>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35</a:t>
              </a:r>
              <a:endParaRPr lang="zh-CN" altLang="en-US" sz="1400" dirty="0"/>
            </a:p>
          </p:txBody>
        </p:sp>
      </p:grpSp>
      <p:sp>
        <p:nvSpPr>
          <p:cNvPr id="62"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01" y="1303629"/>
            <a:ext cx="7344816" cy="39556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907190"/>
            <a:ext cx="6871196" cy="374441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66437077"/>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2" name="Rectangle 291"/>
          <p:cNvSpPr>
            <a:spLocks noChangeArrowheads="1"/>
          </p:cNvSpPr>
          <p:nvPr/>
        </p:nvSpPr>
        <p:spPr bwMode="auto">
          <a:xfrm>
            <a:off x="778223" y="237720"/>
            <a:ext cx="17953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进展与工作计划</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1" name="TextBox 20"/>
          <p:cNvSpPr txBox="1"/>
          <p:nvPr/>
        </p:nvSpPr>
        <p:spPr>
          <a:xfrm flipH="1">
            <a:off x="703269" y="625479"/>
            <a:ext cx="3913484"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工作计划</a:t>
            </a:r>
            <a:endParaRPr lang="id-ID"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 y="2814059"/>
            <a:ext cx="913863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2416948" y="3001950"/>
            <a:ext cx="1742785" cy="276999"/>
          </a:xfrm>
          <a:prstGeom prst="rect">
            <a:avLst/>
          </a:prstGeom>
        </p:spPr>
        <p:txBody>
          <a:bodyPr wrap="none">
            <a:spAutoFit/>
          </a:bodyPr>
          <a:lstStyle/>
          <a:p>
            <a:r>
              <a:rPr lang="en-US" altLang="zh-CN" sz="1200" dirty="0" smtClean="0"/>
              <a:t>2016.01.11 </a:t>
            </a:r>
            <a:r>
              <a:rPr lang="en-US" altLang="zh-CN" sz="1200" dirty="0"/>
              <a:t>– </a:t>
            </a:r>
            <a:r>
              <a:rPr lang="en-US" altLang="zh-CN" sz="1200" dirty="0" smtClean="0"/>
              <a:t>2016.02.05</a:t>
            </a:r>
            <a:endParaRPr lang="zh-CN" altLang="en-US" sz="1200" dirty="0"/>
          </a:p>
        </p:txBody>
      </p:sp>
      <p:sp>
        <p:nvSpPr>
          <p:cNvPr id="58" name="TextBox 57"/>
          <p:cNvSpPr txBox="1"/>
          <p:nvPr/>
        </p:nvSpPr>
        <p:spPr>
          <a:xfrm flipH="1">
            <a:off x="416369" y="3212976"/>
            <a:ext cx="1380641"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理论研究</a:t>
            </a:r>
            <a:endParaRPr lang="id-ID"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矩形 58"/>
          <p:cNvSpPr/>
          <p:nvPr/>
        </p:nvSpPr>
        <p:spPr>
          <a:xfrm>
            <a:off x="1106690" y="2350622"/>
            <a:ext cx="1664238" cy="276999"/>
          </a:xfrm>
          <a:prstGeom prst="rect">
            <a:avLst/>
          </a:prstGeom>
        </p:spPr>
        <p:txBody>
          <a:bodyPr wrap="none">
            <a:spAutoFit/>
          </a:bodyPr>
          <a:lstStyle/>
          <a:p>
            <a:r>
              <a:rPr lang="en-US" altLang="zh-CN" sz="1200" dirty="0" smtClean="0"/>
              <a:t>2015.12.8 </a:t>
            </a:r>
            <a:r>
              <a:rPr lang="en-US" altLang="zh-CN" sz="1200" dirty="0"/>
              <a:t>– </a:t>
            </a:r>
            <a:r>
              <a:rPr lang="en-US" altLang="zh-CN" sz="1200" dirty="0" smtClean="0"/>
              <a:t>2016.01.10</a:t>
            </a:r>
            <a:endParaRPr lang="zh-CN" altLang="en-US" sz="1200" dirty="0"/>
          </a:p>
        </p:txBody>
      </p:sp>
      <p:sp>
        <p:nvSpPr>
          <p:cNvPr id="60" name="矩形 59"/>
          <p:cNvSpPr/>
          <p:nvPr/>
        </p:nvSpPr>
        <p:spPr>
          <a:xfrm>
            <a:off x="5355578" y="2320301"/>
            <a:ext cx="1742785" cy="276999"/>
          </a:xfrm>
          <a:prstGeom prst="rect">
            <a:avLst/>
          </a:prstGeom>
        </p:spPr>
        <p:txBody>
          <a:bodyPr wrap="none">
            <a:spAutoFit/>
          </a:bodyPr>
          <a:lstStyle/>
          <a:p>
            <a:r>
              <a:rPr lang="en-US" altLang="zh-CN" sz="1200" dirty="0" smtClean="0"/>
              <a:t>2016.02.06 </a:t>
            </a:r>
            <a:r>
              <a:rPr lang="en-US" altLang="zh-CN" sz="1200" dirty="0"/>
              <a:t>– </a:t>
            </a:r>
            <a:r>
              <a:rPr lang="en-US" altLang="zh-CN" sz="1200" dirty="0" smtClean="0"/>
              <a:t>2016.03.15</a:t>
            </a:r>
            <a:endParaRPr lang="zh-CN" altLang="en-US" sz="1200" dirty="0"/>
          </a:p>
        </p:txBody>
      </p:sp>
      <p:sp>
        <p:nvSpPr>
          <p:cNvPr id="61" name="矩形 60"/>
          <p:cNvSpPr/>
          <p:nvPr/>
        </p:nvSpPr>
        <p:spPr>
          <a:xfrm>
            <a:off x="6699314" y="3002369"/>
            <a:ext cx="1742785" cy="276999"/>
          </a:xfrm>
          <a:prstGeom prst="rect">
            <a:avLst/>
          </a:prstGeom>
        </p:spPr>
        <p:txBody>
          <a:bodyPr wrap="none">
            <a:spAutoFit/>
          </a:bodyPr>
          <a:lstStyle/>
          <a:p>
            <a:r>
              <a:rPr lang="en-US" altLang="zh-CN" sz="1200" dirty="0" smtClean="0"/>
              <a:t>2016.03.16 </a:t>
            </a:r>
            <a:r>
              <a:rPr lang="en-US" altLang="zh-CN" sz="1200" dirty="0"/>
              <a:t>– </a:t>
            </a:r>
            <a:r>
              <a:rPr lang="en-US" altLang="zh-CN" sz="1200" dirty="0" smtClean="0"/>
              <a:t>2016.04.16</a:t>
            </a:r>
            <a:endParaRPr lang="zh-CN" altLang="en-US" sz="1200" dirty="0"/>
          </a:p>
        </p:txBody>
      </p:sp>
      <p:sp>
        <p:nvSpPr>
          <p:cNvPr id="62" name="Title 13"/>
          <p:cNvSpPr txBox="1">
            <a:spLocks/>
          </p:cNvSpPr>
          <p:nvPr/>
        </p:nvSpPr>
        <p:spPr>
          <a:xfrm>
            <a:off x="295263" y="3573016"/>
            <a:ext cx="2625639" cy="2059921"/>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171450" indent="-171450">
              <a:lnSpc>
                <a:spcPct val="150000"/>
              </a:lnSpc>
              <a:buFont typeface="Wingdings" panose="05000000000000000000" pitchFamily="2" charset="2"/>
              <a:buChar char="l"/>
            </a:pPr>
            <a:r>
              <a:rPr lang="zh-CN" altLang="en-US" sz="1100" dirty="0" smtClean="0">
                <a:solidFill>
                  <a:schemeClr val="tx1"/>
                </a:solidFill>
                <a:latin typeface="微软雅黑" panose="020B0503020204020204" pitchFamily="34" charset="-122"/>
                <a:ea typeface="微软雅黑" panose="020B0503020204020204" pitchFamily="34" charset="-122"/>
              </a:rPr>
              <a:t>重新</a:t>
            </a:r>
            <a:r>
              <a:rPr lang="zh-CN" altLang="en-US" sz="1100" dirty="0">
                <a:solidFill>
                  <a:schemeClr val="tx1"/>
                </a:solidFill>
                <a:latin typeface="微软雅黑" panose="020B0503020204020204" pitchFamily="34" charset="-122"/>
                <a:ea typeface="微软雅黑" panose="020B0503020204020204" pitchFamily="34" charset="-122"/>
              </a:rPr>
              <a:t>提取原始特征，按照上文中提到的特征分类来进行特征提取和处理</a:t>
            </a:r>
          </a:p>
          <a:p>
            <a:pPr marL="171450" indent="-171450">
              <a:lnSpc>
                <a:spcPct val="150000"/>
              </a:lnSpc>
              <a:buFont typeface="Wingdings" panose="05000000000000000000" pitchFamily="2" charset="2"/>
              <a:buChar char="l"/>
            </a:pPr>
            <a:r>
              <a:rPr lang="zh-CN" altLang="en-US" sz="1100" dirty="0" smtClean="0">
                <a:solidFill>
                  <a:schemeClr val="tx1"/>
                </a:solidFill>
                <a:latin typeface="微软雅黑" panose="020B0503020204020204" pitchFamily="34" charset="-122"/>
                <a:ea typeface="微软雅黑" panose="020B0503020204020204" pitchFamily="34" charset="-122"/>
              </a:rPr>
              <a:t>对比</a:t>
            </a:r>
            <a:r>
              <a:rPr lang="zh-CN" altLang="en-US" sz="1100" dirty="0">
                <a:solidFill>
                  <a:schemeClr val="tx1"/>
                </a:solidFill>
                <a:latin typeface="微软雅黑" panose="020B0503020204020204" pitchFamily="34" charset="-122"/>
                <a:ea typeface="微软雅黑" panose="020B0503020204020204" pitchFamily="34" charset="-122"/>
              </a:rPr>
              <a:t>先融合和后融合的相似度计算方案，实验多种相似度度量</a:t>
            </a:r>
          </a:p>
          <a:p>
            <a:pPr marL="171450" indent="-171450">
              <a:lnSpc>
                <a:spcPct val="150000"/>
              </a:lnSpc>
              <a:buFont typeface="Wingdings" panose="05000000000000000000" pitchFamily="2" charset="2"/>
              <a:buChar char="l"/>
            </a:pPr>
            <a:r>
              <a:rPr lang="zh-CN" altLang="en-US" sz="1100" dirty="0" smtClean="0">
                <a:solidFill>
                  <a:schemeClr val="tx1"/>
                </a:solidFill>
                <a:latin typeface="微软雅黑" panose="020B0503020204020204" pitchFamily="34" charset="-122"/>
                <a:ea typeface="微软雅黑" panose="020B0503020204020204" pitchFamily="34" charset="-122"/>
              </a:rPr>
              <a:t>在</a:t>
            </a:r>
            <a:r>
              <a:rPr lang="zh-CN" altLang="en-US" sz="1100" dirty="0">
                <a:solidFill>
                  <a:schemeClr val="tx1"/>
                </a:solidFill>
                <a:latin typeface="微软雅黑" panose="020B0503020204020204" pitchFamily="34" charset="-122"/>
                <a:ea typeface="微软雅黑" panose="020B0503020204020204" pitchFamily="34" charset="-122"/>
              </a:rPr>
              <a:t>基于矩阵</a:t>
            </a:r>
            <a:r>
              <a:rPr lang="en-US" altLang="zh-CN" sz="1100" dirty="0">
                <a:solidFill>
                  <a:schemeClr val="tx1"/>
                </a:solidFill>
                <a:latin typeface="微软雅黑" panose="020B0503020204020204" pitchFamily="34" charset="-122"/>
                <a:ea typeface="微软雅黑" panose="020B0503020204020204" pitchFamily="34" charset="-122"/>
              </a:rPr>
              <a:t>/</a:t>
            </a:r>
            <a:r>
              <a:rPr lang="zh-CN" altLang="en-US" sz="1100" dirty="0">
                <a:solidFill>
                  <a:schemeClr val="tx1"/>
                </a:solidFill>
                <a:latin typeface="微软雅黑" panose="020B0503020204020204" pitchFamily="34" charset="-122"/>
                <a:ea typeface="微软雅黑" panose="020B0503020204020204" pitchFamily="34" charset="-122"/>
              </a:rPr>
              <a:t>观察的表示下，设计分层的相似度度量方案并进行实验评估</a:t>
            </a:r>
          </a:p>
        </p:txBody>
      </p:sp>
      <p:sp>
        <p:nvSpPr>
          <p:cNvPr id="63" name="椭圆 62"/>
          <p:cNvSpPr/>
          <p:nvPr/>
        </p:nvSpPr>
        <p:spPr>
          <a:xfrm>
            <a:off x="2920902" y="2742051"/>
            <a:ext cx="144016" cy="144016"/>
          </a:xfrm>
          <a:prstGeom prst="ellipse">
            <a:avLst/>
          </a:prstGeom>
          <a:solidFill>
            <a:schemeClr val="bg1"/>
          </a:solid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6041313" y="2750435"/>
            <a:ext cx="144016" cy="144016"/>
          </a:xfrm>
          <a:prstGeom prst="ellipse">
            <a:avLst/>
          </a:prstGeom>
          <a:solidFill>
            <a:schemeClr val="bg1"/>
          </a:solid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7026355" y="2728021"/>
            <a:ext cx="144016" cy="144016"/>
          </a:xfrm>
          <a:prstGeom prst="ellipse">
            <a:avLst/>
          </a:prstGeom>
          <a:solidFill>
            <a:schemeClr val="bg1"/>
          </a:solid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4" name="组合 83"/>
          <p:cNvGrpSpPr/>
          <p:nvPr/>
        </p:nvGrpSpPr>
        <p:grpSpPr>
          <a:xfrm>
            <a:off x="438391" y="2742051"/>
            <a:ext cx="1541321" cy="929781"/>
            <a:chOff x="278599" y="2742051"/>
            <a:chExt cx="1541321" cy="929781"/>
          </a:xfrm>
        </p:grpSpPr>
        <p:sp>
          <p:nvSpPr>
            <p:cNvPr id="9" name="椭圆 8"/>
            <p:cNvSpPr/>
            <p:nvPr/>
          </p:nvSpPr>
          <p:spPr>
            <a:xfrm>
              <a:off x="1675904" y="2742051"/>
              <a:ext cx="144016" cy="144016"/>
            </a:xfrm>
            <a:prstGeom prst="ellipse">
              <a:avLst/>
            </a:prstGeom>
            <a:solidFill>
              <a:schemeClr val="bg1"/>
            </a:solidFill>
            <a:ln>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78599" y="2886067"/>
              <a:ext cx="1469313" cy="785765"/>
              <a:chOff x="4941876" y="2859259"/>
              <a:chExt cx="1469313" cy="785765"/>
            </a:xfrm>
          </p:grpSpPr>
          <p:cxnSp>
            <p:nvCxnSpPr>
              <p:cNvPr id="67" name="直接连接符 66"/>
              <p:cNvCxnSpPr>
                <a:stCxn id="9" idx="4"/>
              </p:cNvCxnSpPr>
              <p:nvPr/>
            </p:nvCxnSpPr>
            <p:spPr>
              <a:xfrm flipH="1">
                <a:off x="5887268" y="2859259"/>
                <a:ext cx="523921" cy="785765"/>
              </a:xfrm>
              <a:prstGeom prst="line">
                <a:avLst/>
              </a:prstGeom>
              <a:ln w="19050">
                <a:solidFill>
                  <a:srgbClr val="953735"/>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4941876" y="3645024"/>
                <a:ext cx="960230" cy="0"/>
              </a:xfrm>
              <a:prstGeom prst="line">
                <a:avLst/>
              </a:prstGeom>
              <a:ln w="19050">
                <a:solidFill>
                  <a:srgbClr val="953735"/>
                </a:solidFill>
                <a:tailEnd type="oval"/>
              </a:ln>
            </p:spPr>
            <p:style>
              <a:lnRef idx="1">
                <a:schemeClr val="accent1"/>
              </a:lnRef>
              <a:fillRef idx="0">
                <a:schemeClr val="accent1"/>
              </a:fillRef>
              <a:effectRef idx="0">
                <a:schemeClr val="accent1"/>
              </a:effectRef>
              <a:fontRef idx="minor">
                <a:schemeClr val="tx1"/>
              </a:fontRef>
            </p:style>
          </p:cxnSp>
        </p:grpSp>
      </p:grpSp>
      <p:grpSp>
        <p:nvGrpSpPr>
          <p:cNvPr id="70" name="组合 69"/>
          <p:cNvGrpSpPr/>
          <p:nvPr/>
        </p:nvGrpSpPr>
        <p:grpSpPr>
          <a:xfrm>
            <a:off x="2994756" y="1942424"/>
            <a:ext cx="1649252" cy="799627"/>
            <a:chOff x="5668880" y="3645024"/>
            <a:chExt cx="1649252" cy="799627"/>
          </a:xfrm>
        </p:grpSpPr>
        <p:cxnSp>
          <p:nvCxnSpPr>
            <p:cNvPr id="71" name="直接连接符 70"/>
            <p:cNvCxnSpPr/>
            <p:nvPr/>
          </p:nvCxnSpPr>
          <p:spPr>
            <a:xfrm flipV="1">
              <a:off x="5668880" y="3645025"/>
              <a:ext cx="487296" cy="799626"/>
            </a:xfrm>
            <a:prstGeom prst="line">
              <a:avLst/>
            </a:prstGeom>
            <a:ln w="19050">
              <a:solidFill>
                <a:srgbClr val="953735"/>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156177" y="3645024"/>
              <a:ext cx="1161955" cy="0"/>
            </a:xfrm>
            <a:prstGeom prst="line">
              <a:avLst/>
            </a:prstGeom>
            <a:ln w="19050">
              <a:solidFill>
                <a:srgbClr val="953735"/>
              </a:solidFill>
              <a:tailEnd type="oval"/>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a:off x="4353548" y="2894451"/>
            <a:ext cx="1759345" cy="785765"/>
            <a:chOff x="4651844" y="2859259"/>
            <a:chExt cx="1759345" cy="785765"/>
          </a:xfrm>
        </p:grpSpPr>
        <p:cxnSp>
          <p:nvCxnSpPr>
            <p:cNvPr id="82" name="直接连接符 81"/>
            <p:cNvCxnSpPr/>
            <p:nvPr/>
          </p:nvCxnSpPr>
          <p:spPr>
            <a:xfrm flipH="1">
              <a:off x="5887268" y="2859259"/>
              <a:ext cx="523921" cy="785765"/>
            </a:xfrm>
            <a:prstGeom prst="line">
              <a:avLst/>
            </a:prstGeom>
            <a:ln w="19050">
              <a:solidFill>
                <a:srgbClr val="953735"/>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4651844" y="3645024"/>
              <a:ext cx="1250262" cy="0"/>
            </a:xfrm>
            <a:prstGeom prst="line">
              <a:avLst/>
            </a:prstGeom>
            <a:ln w="19050">
              <a:solidFill>
                <a:srgbClr val="953735"/>
              </a:solidFill>
              <a:tailEnd type="ova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7111562" y="1950808"/>
            <a:ext cx="1649252" cy="799627"/>
            <a:chOff x="5668880" y="3645024"/>
            <a:chExt cx="1649252" cy="799627"/>
          </a:xfrm>
        </p:grpSpPr>
        <p:cxnSp>
          <p:nvCxnSpPr>
            <p:cNvPr id="88" name="直接连接符 87"/>
            <p:cNvCxnSpPr/>
            <p:nvPr/>
          </p:nvCxnSpPr>
          <p:spPr>
            <a:xfrm flipV="1">
              <a:off x="5668880" y="3645025"/>
              <a:ext cx="487296" cy="799626"/>
            </a:xfrm>
            <a:prstGeom prst="line">
              <a:avLst/>
            </a:prstGeom>
            <a:ln w="19050">
              <a:solidFill>
                <a:srgbClr val="953735"/>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156177" y="3645024"/>
              <a:ext cx="1161955" cy="0"/>
            </a:xfrm>
            <a:prstGeom prst="line">
              <a:avLst/>
            </a:prstGeom>
            <a:ln w="19050">
              <a:solidFill>
                <a:srgbClr val="953735"/>
              </a:solidFill>
              <a:tailEnd type="ova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flipH="1">
            <a:off x="3593933" y="1526605"/>
            <a:ext cx="1022820"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系统实现</a:t>
            </a:r>
            <a:endParaRPr lang="id-ID"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2" name="TextBox 91"/>
          <p:cNvSpPr txBox="1"/>
          <p:nvPr/>
        </p:nvSpPr>
        <p:spPr>
          <a:xfrm flipH="1">
            <a:off x="4293466" y="3212976"/>
            <a:ext cx="1470693"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集成测试与优化</a:t>
            </a:r>
            <a:endParaRPr lang="id-ID"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4" name="TextBox 93"/>
          <p:cNvSpPr txBox="1"/>
          <p:nvPr/>
        </p:nvSpPr>
        <p:spPr>
          <a:xfrm flipH="1">
            <a:off x="7531433" y="1484784"/>
            <a:ext cx="1470693"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撰写毕业论文</a:t>
            </a:r>
            <a:endParaRPr lang="id-ID"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6" name="组合 15"/>
          <p:cNvGrpSpPr>
            <a:grpSpLocks/>
          </p:cNvGrpSpPr>
          <p:nvPr/>
        </p:nvGrpSpPr>
        <p:grpSpPr bwMode="auto">
          <a:xfrm>
            <a:off x="-24411" y="6354245"/>
            <a:ext cx="9187468" cy="503767"/>
            <a:chOff x="0" y="4681728"/>
            <a:chExt cx="9163025" cy="377952"/>
          </a:xfrm>
        </p:grpSpPr>
        <p:sp>
          <p:nvSpPr>
            <p:cNvPr id="47" name="矩形 46"/>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48" name="矩形 47"/>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t>36</a:t>
              </a:r>
              <a:endParaRPr lang="zh-CN" altLang="en-US" sz="1400" dirty="0"/>
            </a:p>
          </p:txBody>
        </p:sp>
      </p:grpSp>
      <p:sp>
        <p:nvSpPr>
          <p:cNvPr id="49"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矩形 1"/>
          <p:cNvSpPr/>
          <p:nvPr/>
        </p:nvSpPr>
        <p:spPr>
          <a:xfrm>
            <a:off x="3472395" y="1923582"/>
            <a:ext cx="2054737" cy="854080"/>
          </a:xfrm>
          <a:prstGeom prst="rect">
            <a:avLst/>
          </a:prstGeom>
        </p:spPr>
        <p:txBody>
          <a:bodyPr wrap="square">
            <a:spAutoFit/>
          </a:bodyPr>
          <a:lstStyle/>
          <a:p>
            <a:pPr marL="171450" indent="-171450" defTabSz="914400">
              <a:lnSpc>
                <a:spcPct val="150000"/>
              </a:lnSpc>
              <a:spcBef>
                <a:spcPct val="0"/>
              </a:spcBef>
              <a:buFont typeface="Wingdings" panose="05000000000000000000" pitchFamily="2" charset="2"/>
              <a:buChar char="l"/>
            </a:pPr>
            <a:r>
              <a:rPr lang="zh-CN" altLang="zh-CN" sz="1100" dirty="0">
                <a:latin typeface="微软雅黑" panose="020B0503020204020204" pitchFamily="34" charset="-122"/>
                <a:ea typeface="微软雅黑" panose="020B0503020204020204" pitchFamily="34" charset="-122"/>
                <a:cs typeface="+mj-cs"/>
              </a:rPr>
              <a:t>实现基于距离的</a:t>
            </a:r>
            <a:r>
              <a:rPr lang="zh-CN" altLang="zh-CN" sz="1100" dirty="0" smtClean="0">
                <a:latin typeface="微软雅黑" panose="020B0503020204020204" pitchFamily="34" charset="-122"/>
                <a:ea typeface="微软雅黑" panose="020B0503020204020204" pitchFamily="34" charset="-122"/>
                <a:cs typeface="+mj-cs"/>
              </a:rPr>
              <a:t>索引</a:t>
            </a:r>
            <a:endParaRPr lang="en-US" altLang="zh-CN" sz="1100" dirty="0" smtClean="0">
              <a:latin typeface="微软雅黑" panose="020B0503020204020204" pitchFamily="34" charset="-122"/>
              <a:ea typeface="微软雅黑" panose="020B0503020204020204" pitchFamily="34" charset="-122"/>
              <a:cs typeface="+mj-cs"/>
            </a:endParaRPr>
          </a:p>
          <a:p>
            <a:pPr marL="171450" indent="-171450" defTabSz="914400">
              <a:lnSpc>
                <a:spcPct val="150000"/>
              </a:lnSpc>
              <a:spcBef>
                <a:spcPct val="0"/>
              </a:spcBef>
              <a:buFont typeface="Wingdings" panose="05000000000000000000" pitchFamily="2" charset="2"/>
              <a:buChar char="l"/>
            </a:pPr>
            <a:r>
              <a:rPr lang="zh-CN" altLang="zh-CN" sz="1100" dirty="0" smtClean="0">
                <a:latin typeface="微软雅黑" panose="020B0503020204020204" pitchFamily="34" charset="-122"/>
                <a:ea typeface="微软雅黑" panose="020B0503020204020204" pitchFamily="34" charset="-122"/>
                <a:cs typeface="+mj-cs"/>
              </a:rPr>
              <a:t>完成</a:t>
            </a:r>
            <a:r>
              <a:rPr lang="zh-CN" altLang="zh-CN" sz="1100" dirty="0">
                <a:latin typeface="微软雅黑" panose="020B0503020204020204" pitchFamily="34" charset="-122"/>
                <a:ea typeface="微软雅黑" panose="020B0503020204020204" pitchFamily="34" charset="-122"/>
                <a:cs typeface="+mj-cs"/>
              </a:rPr>
              <a:t>检索系统后端服务以及用户界面的实现</a:t>
            </a:r>
            <a:endParaRPr lang="zh-CN" altLang="en-US" sz="1100" dirty="0">
              <a:latin typeface="微软雅黑" panose="020B0503020204020204" pitchFamily="34" charset="-122"/>
              <a:ea typeface="微软雅黑" panose="020B0503020204020204" pitchFamily="34" charset="-122"/>
              <a:cs typeface="+mj-cs"/>
            </a:endParaRPr>
          </a:p>
        </p:txBody>
      </p:sp>
      <p:sp>
        <p:nvSpPr>
          <p:cNvPr id="3" name="矩形 2"/>
          <p:cNvSpPr/>
          <p:nvPr/>
        </p:nvSpPr>
        <p:spPr>
          <a:xfrm>
            <a:off x="4219490" y="3799056"/>
            <a:ext cx="2522708" cy="854080"/>
          </a:xfrm>
          <a:prstGeom prst="rect">
            <a:avLst/>
          </a:prstGeom>
        </p:spPr>
        <p:txBody>
          <a:bodyPr wrap="square">
            <a:spAutoFit/>
          </a:bodyPr>
          <a:lstStyle/>
          <a:p>
            <a:pPr marL="171450" indent="-171450" defTabSz="914400">
              <a:lnSpc>
                <a:spcPct val="150000"/>
              </a:lnSpc>
              <a:spcBef>
                <a:spcPct val="0"/>
              </a:spcBef>
              <a:buFont typeface="Wingdings" panose="05000000000000000000" pitchFamily="2" charset="2"/>
              <a:buChar char="l"/>
            </a:pPr>
            <a:r>
              <a:rPr lang="zh-CN" altLang="zh-CN" sz="1100" dirty="0">
                <a:latin typeface="微软雅黑" panose="020B0503020204020204" pitchFamily="34" charset="-122"/>
                <a:ea typeface="微软雅黑" panose="020B0503020204020204" pitchFamily="34" charset="-122"/>
                <a:cs typeface="+mj-cs"/>
              </a:rPr>
              <a:t>使用真实数据对该系统进行测试</a:t>
            </a:r>
            <a:r>
              <a:rPr lang="zh-CN" altLang="zh-CN" sz="1100" dirty="0" smtClean="0">
                <a:latin typeface="微软雅黑" panose="020B0503020204020204" pitchFamily="34" charset="-122"/>
                <a:ea typeface="微软雅黑" panose="020B0503020204020204" pitchFamily="34" charset="-122"/>
                <a:cs typeface="+mj-cs"/>
              </a:rPr>
              <a:t>，</a:t>
            </a:r>
            <a:endParaRPr lang="en-US" altLang="zh-CN" sz="1100" dirty="0" smtClean="0">
              <a:latin typeface="微软雅黑" panose="020B0503020204020204" pitchFamily="34" charset="-122"/>
              <a:ea typeface="微软雅黑" panose="020B0503020204020204" pitchFamily="34" charset="-122"/>
              <a:cs typeface="+mj-cs"/>
            </a:endParaRPr>
          </a:p>
          <a:p>
            <a:pPr marL="171450" indent="-171450" defTabSz="914400">
              <a:lnSpc>
                <a:spcPct val="150000"/>
              </a:lnSpc>
              <a:spcBef>
                <a:spcPct val="0"/>
              </a:spcBef>
              <a:buFont typeface="Wingdings" panose="05000000000000000000" pitchFamily="2" charset="2"/>
              <a:buChar char="l"/>
            </a:pPr>
            <a:r>
              <a:rPr lang="zh-CN" altLang="zh-CN" sz="1100" dirty="0" smtClean="0">
                <a:latin typeface="微软雅黑" panose="020B0503020204020204" pitchFamily="34" charset="-122"/>
                <a:ea typeface="微软雅黑" panose="020B0503020204020204" pitchFamily="34" charset="-122"/>
                <a:cs typeface="+mj-cs"/>
              </a:rPr>
              <a:t>发现</a:t>
            </a:r>
            <a:r>
              <a:rPr lang="zh-CN" altLang="zh-CN" sz="1100" dirty="0">
                <a:latin typeface="微软雅黑" panose="020B0503020204020204" pitchFamily="34" charset="-122"/>
                <a:ea typeface="微软雅黑" panose="020B0503020204020204" pitchFamily="34" charset="-122"/>
                <a:cs typeface="+mj-cs"/>
              </a:rPr>
              <a:t>并记录程序</a:t>
            </a:r>
            <a:r>
              <a:rPr lang="en-US" altLang="zh-CN" sz="1100" dirty="0">
                <a:latin typeface="微软雅黑" panose="020B0503020204020204" pitchFamily="34" charset="-122"/>
                <a:ea typeface="微软雅黑" panose="020B0503020204020204" pitchFamily="34" charset="-122"/>
                <a:cs typeface="+mj-cs"/>
              </a:rPr>
              <a:t>Bug</a:t>
            </a:r>
            <a:r>
              <a:rPr lang="zh-CN" altLang="zh-CN" sz="1100" dirty="0">
                <a:latin typeface="微软雅黑" panose="020B0503020204020204" pitchFamily="34" charset="-122"/>
                <a:ea typeface="微软雅黑" panose="020B0503020204020204" pitchFamily="34" charset="-122"/>
                <a:cs typeface="+mj-cs"/>
              </a:rPr>
              <a:t>，并在生产环境下优化系统性能</a:t>
            </a:r>
            <a:endParaRPr lang="zh-CN" altLang="en-US" sz="1100" dirty="0">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25495589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2000" fill="hold"/>
                                        <p:tgtEl>
                                          <p:spTgt spid="62"/>
                                        </p:tgtEl>
                                        <p:attrNameLst>
                                          <p:attrName>ppt_x</p:attrName>
                                        </p:attrNameLst>
                                      </p:cBhvr>
                                      <p:tavLst>
                                        <p:tav tm="0">
                                          <p:val>
                                            <p:strVal val="0-#ppt_w/2"/>
                                          </p:val>
                                        </p:tav>
                                        <p:tav tm="100000">
                                          <p:val>
                                            <p:strVal val="#ppt_x"/>
                                          </p:val>
                                        </p:tav>
                                      </p:tavLst>
                                    </p:anim>
                                    <p:anim calcmode="lin" valueType="num">
                                      <p:cBhvr additive="base">
                                        <p:cTn id="8" dur="20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1691679" y="1268760"/>
            <a:ext cx="7452321" cy="28083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Title 1"/>
          <p:cNvSpPr>
            <a:spLocks noGrp="1"/>
          </p:cNvSpPr>
          <p:nvPr>
            <p:ph type="ctrTitle"/>
          </p:nvPr>
        </p:nvSpPr>
        <p:spPr>
          <a:xfrm>
            <a:off x="1227744" y="5301083"/>
            <a:ext cx="6545635" cy="893806"/>
          </a:xfrm>
        </p:spPr>
        <p:txBody>
          <a:bodyPr wrap="square">
            <a:spAutoFit/>
          </a:bodyPr>
          <a:lstStyle/>
          <a:p>
            <a:pPr>
              <a:lnSpc>
                <a:spcPct val="150000"/>
              </a:lnSpc>
            </a:pPr>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中国科学院软件研究所 软件工程技术研究开发中心</a:t>
            </a:r>
            <a:r>
              <a:rPr lang="en-US" altLang="zh-CN" sz="1200" b="1" dirty="0" smtClean="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
            </a:r>
            <a:br>
              <a:rPr lang="en-US" altLang="zh-CN" sz="1200" b="1" dirty="0" smtClean="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br>
            <a:r>
              <a:rPr lang="en-US" altLang="zh-CN" sz="1200" b="1" dirty="0">
                <a:solidFill>
                  <a:schemeClr val="bg1">
                    <a:lumMod val="50000"/>
                  </a:schemeClr>
                </a:solidFill>
              </a:rPr>
              <a:t>Technology Center of Software Engineering</a:t>
            </a:r>
            <a:br>
              <a:rPr lang="en-US" altLang="zh-CN" sz="1200" b="1" dirty="0">
                <a:solidFill>
                  <a:schemeClr val="bg1">
                    <a:lumMod val="50000"/>
                  </a:schemeClr>
                </a:solidFill>
              </a:rPr>
            </a:br>
            <a:r>
              <a:rPr lang="en-US" altLang="zh-CN" sz="1200" b="1" dirty="0" smtClean="0">
                <a:solidFill>
                  <a:schemeClr val="bg1">
                    <a:lumMod val="50000"/>
                  </a:schemeClr>
                </a:solidFill>
              </a:rPr>
              <a:t>Institute </a:t>
            </a:r>
            <a:r>
              <a:rPr lang="en-US" altLang="zh-CN" sz="1200" b="1" dirty="0">
                <a:solidFill>
                  <a:schemeClr val="bg1">
                    <a:lumMod val="50000"/>
                  </a:schemeClr>
                </a:solidFill>
              </a:rPr>
              <a:t>of Software, </a:t>
            </a:r>
            <a:r>
              <a:rPr lang="en-US" altLang="zh-CN" sz="1200" b="1" dirty="0" smtClean="0">
                <a:solidFill>
                  <a:schemeClr val="bg1">
                    <a:lumMod val="50000"/>
                  </a:schemeClr>
                </a:solidFill>
              </a:rPr>
              <a:t> Chinese </a:t>
            </a:r>
            <a:r>
              <a:rPr lang="en-US" altLang="zh-CN" sz="1200" b="1" dirty="0">
                <a:solidFill>
                  <a:schemeClr val="bg1">
                    <a:lumMod val="50000"/>
                  </a:schemeClr>
                </a:solidFill>
              </a:rPr>
              <a:t>Academy of </a:t>
            </a:r>
            <a:r>
              <a:rPr lang="en-US" altLang="zh-CN" sz="1200" b="1" dirty="0" smtClean="0">
                <a:solidFill>
                  <a:schemeClr val="bg1">
                    <a:lumMod val="50000"/>
                  </a:schemeClr>
                </a:solidFill>
              </a:rPr>
              <a:t>Sciences</a:t>
            </a:r>
            <a:endParaRPr lang="en-US" sz="1200" b="1"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bwMode="auto">
          <a:xfrm>
            <a:off x="0" y="1268760"/>
            <a:ext cx="1691679" cy="280831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0" name="矩形 9"/>
          <p:cNvSpPr/>
          <p:nvPr/>
        </p:nvSpPr>
        <p:spPr>
          <a:xfrm>
            <a:off x="4009941" y="4610165"/>
            <a:ext cx="1009253" cy="369332"/>
          </a:xfrm>
          <a:prstGeom prst="rect">
            <a:avLst/>
          </a:prstGeom>
        </p:spPr>
        <p:txBody>
          <a:bodyPr wrap="square">
            <a:spAutoFit/>
          </a:bodyPr>
          <a:lstStyle/>
          <a:p>
            <a:pPr algn="ctr"/>
            <a:r>
              <a:rPr lang="en-US" altLang="zh-CN" dirty="0" smtClean="0"/>
              <a:t>2015.12</a:t>
            </a:r>
            <a:endParaRPr lang="en-US" altLang="zh-CN" dirty="0"/>
          </a:p>
        </p:txBody>
      </p:sp>
      <p:sp>
        <p:nvSpPr>
          <p:cNvPr id="12" name="Subtitle 2"/>
          <p:cNvSpPr txBox="1">
            <a:spLocks/>
          </p:cNvSpPr>
          <p:nvPr/>
        </p:nvSpPr>
        <p:spPr>
          <a:xfrm>
            <a:off x="3563888" y="2060848"/>
            <a:ext cx="2124744" cy="1069845"/>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zh-CN" altLang="en-US" sz="4800" b="1" dirty="0">
                <a:solidFill>
                  <a:schemeClr val="bg1"/>
                </a:solidFill>
                <a:latin typeface="微软雅黑" panose="020B0503020204020204" pitchFamily="34" charset="-122"/>
                <a:ea typeface="微软雅黑" panose="020B0503020204020204" pitchFamily="34" charset="-122"/>
              </a:rPr>
              <a:t>谢谢</a:t>
            </a:r>
            <a:endParaRPr lang="en-US" altLang="zh-CN" sz="4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73734301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2" name="Rectangle 291"/>
          <p:cNvSpPr>
            <a:spLocks noChangeArrowheads="1"/>
          </p:cNvSpPr>
          <p:nvPr/>
        </p:nvSpPr>
        <p:spPr bwMode="auto">
          <a:xfrm>
            <a:off x="778223" y="237720"/>
            <a:ext cx="17953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研究背景与现状</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1" name="TextBox 20"/>
          <p:cNvSpPr txBox="1"/>
          <p:nvPr/>
        </p:nvSpPr>
        <p:spPr>
          <a:xfrm flipH="1">
            <a:off x="703269" y="625479"/>
            <a:ext cx="3913484"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研究背景</a:t>
            </a:r>
            <a:endParaRPr lang="id-ID"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628686" y="1259468"/>
            <a:ext cx="2031325" cy="338554"/>
          </a:xfrm>
          <a:prstGeom prst="rect">
            <a:avLst/>
          </a:prstGeom>
          <a:solidFill>
            <a:schemeClr val="accent2"/>
          </a:solidFill>
        </p:spPr>
        <p:txBody>
          <a:bodyPr wrap="none">
            <a:spAutoFit/>
          </a:bodyPr>
          <a:lstStyle/>
          <a:p>
            <a:pPr>
              <a:defRPr/>
            </a:pPr>
            <a:r>
              <a:rPr lang="zh-CN" altLang="en-US" sz="1600" b="1" dirty="0" smtClean="0">
                <a:solidFill>
                  <a:schemeClr val="bg1"/>
                </a:solidFill>
                <a:latin typeface="微软雅黑" panose="020B0503020204020204" pitchFamily="34" charset="-122"/>
                <a:ea typeface="微软雅黑" panose="020B0503020204020204" pitchFamily="34" charset="-122"/>
              </a:rPr>
              <a:t>国内健康数据的发展</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2" name="右箭头 1"/>
          <p:cNvSpPr/>
          <p:nvPr/>
        </p:nvSpPr>
        <p:spPr>
          <a:xfrm>
            <a:off x="3198484" y="2988866"/>
            <a:ext cx="940113" cy="304217"/>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大括号 3"/>
          <p:cNvSpPr/>
          <p:nvPr/>
        </p:nvSpPr>
        <p:spPr>
          <a:xfrm>
            <a:off x="2878336" y="2386016"/>
            <a:ext cx="180020" cy="1482318"/>
          </a:xfrm>
          <a:prstGeom prst="rightBrace">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圆柱形 4"/>
          <p:cNvSpPr/>
          <p:nvPr/>
        </p:nvSpPr>
        <p:spPr>
          <a:xfrm>
            <a:off x="4644008" y="2240131"/>
            <a:ext cx="576064" cy="648561"/>
          </a:xfrm>
          <a:prstGeom prst="ca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多文档 8"/>
          <p:cNvSpPr/>
          <p:nvPr/>
        </p:nvSpPr>
        <p:spPr>
          <a:xfrm>
            <a:off x="4580749" y="3293083"/>
            <a:ext cx="792088" cy="575250"/>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960383" y="2324172"/>
            <a:ext cx="1917953" cy="584775"/>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来自医院的大量电子病历</a:t>
            </a:r>
            <a:endParaRPr lang="en-US" altLang="zh-CN" sz="1600" dirty="0" smtClean="0">
              <a:latin typeface="微软雅黑" panose="020B0503020204020204" pitchFamily="34" charset="-122"/>
              <a:ea typeface="微软雅黑" panose="020B0503020204020204" pitchFamily="34" charset="-122"/>
            </a:endParaRPr>
          </a:p>
        </p:txBody>
      </p:sp>
      <p:sp>
        <p:nvSpPr>
          <p:cNvPr id="28" name="TextBox 27"/>
          <p:cNvSpPr txBox="1"/>
          <p:nvPr/>
        </p:nvSpPr>
        <p:spPr>
          <a:xfrm>
            <a:off x="848822" y="3348281"/>
            <a:ext cx="2057482" cy="584775"/>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区域卫生信息平台采集的居民健康档案</a:t>
            </a:r>
            <a:endParaRPr lang="en-US" altLang="zh-CN" sz="1600" dirty="0" smtClean="0">
              <a:latin typeface="微软雅黑" panose="020B0503020204020204" pitchFamily="34" charset="-122"/>
              <a:ea typeface="微软雅黑" panose="020B0503020204020204" pitchFamily="34" charset="-122"/>
            </a:endParaRPr>
          </a:p>
        </p:txBody>
      </p:sp>
      <p:sp>
        <p:nvSpPr>
          <p:cNvPr id="11" name="左大括号 10"/>
          <p:cNvSpPr/>
          <p:nvPr/>
        </p:nvSpPr>
        <p:spPr>
          <a:xfrm>
            <a:off x="4215969" y="2386014"/>
            <a:ext cx="181192" cy="1482319"/>
          </a:xfrm>
          <a:prstGeom prst="leftBrace">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TextBox 29"/>
          <p:cNvSpPr txBox="1"/>
          <p:nvPr/>
        </p:nvSpPr>
        <p:spPr>
          <a:xfrm>
            <a:off x="5602707" y="2247319"/>
            <a:ext cx="2353669" cy="584775"/>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结构化数据：数据库数据，</a:t>
            </a:r>
            <a:r>
              <a:rPr lang="en-US" altLang="zh-CN" sz="1600" dirty="0" smtClean="0">
                <a:latin typeface="微软雅黑" panose="020B0503020204020204" pitchFamily="34" charset="-122"/>
                <a:ea typeface="微软雅黑" panose="020B0503020204020204" pitchFamily="34" charset="-122"/>
              </a:rPr>
              <a:t>XML</a:t>
            </a:r>
            <a:r>
              <a:rPr lang="zh-CN" altLang="en-US" sz="1600" dirty="0" smtClean="0">
                <a:latin typeface="微软雅黑" panose="020B0503020204020204" pitchFamily="34" charset="-122"/>
                <a:ea typeface="微软雅黑" panose="020B0503020204020204" pitchFamily="34" charset="-122"/>
              </a:rPr>
              <a:t>结构文档等</a:t>
            </a:r>
            <a:endParaRPr lang="en-US" altLang="zh-CN" sz="1600" dirty="0" smtClean="0">
              <a:latin typeface="微软雅黑" panose="020B0503020204020204" pitchFamily="34" charset="-122"/>
              <a:ea typeface="微软雅黑" panose="020B0503020204020204" pitchFamily="34" charset="-122"/>
            </a:endParaRPr>
          </a:p>
        </p:txBody>
      </p:sp>
      <p:sp>
        <p:nvSpPr>
          <p:cNvPr id="32" name="TextBox 31"/>
          <p:cNvSpPr txBox="1"/>
          <p:nvPr/>
        </p:nvSpPr>
        <p:spPr>
          <a:xfrm>
            <a:off x="5580112" y="3264142"/>
            <a:ext cx="1993627" cy="584775"/>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半结构化数据：图像，</a:t>
            </a:r>
            <a:r>
              <a:rPr lang="en-US" altLang="zh-CN" sz="1600" dirty="0" smtClean="0">
                <a:latin typeface="微软雅黑" panose="020B0503020204020204" pitchFamily="34" charset="-122"/>
                <a:ea typeface="微软雅黑" panose="020B0503020204020204" pitchFamily="34" charset="-122"/>
              </a:rPr>
              <a:t>office</a:t>
            </a:r>
            <a:r>
              <a:rPr lang="zh-CN" altLang="en-US" sz="1600" dirty="0" smtClean="0">
                <a:latin typeface="微软雅黑" panose="020B0503020204020204" pitchFamily="34" charset="-122"/>
                <a:ea typeface="微软雅黑" panose="020B0503020204020204" pitchFamily="34" charset="-122"/>
              </a:rPr>
              <a:t>文档等</a:t>
            </a:r>
            <a:endParaRPr lang="en-US" altLang="zh-CN" sz="1600" dirty="0" smtClean="0">
              <a:latin typeface="微软雅黑" panose="020B0503020204020204" pitchFamily="34" charset="-122"/>
              <a:ea typeface="微软雅黑" panose="020B0503020204020204" pitchFamily="34" charset="-122"/>
            </a:endParaRPr>
          </a:p>
        </p:txBody>
      </p:sp>
      <p:sp>
        <p:nvSpPr>
          <p:cNvPr id="12" name="矩形 11"/>
          <p:cNvSpPr/>
          <p:nvPr/>
        </p:nvSpPr>
        <p:spPr>
          <a:xfrm>
            <a:off x="3133194" y="2593492"/>
            <a:ext cx="1005403"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数据来源</a:t>
            </a:r>
            <a:endParaRPr lang="zh-CN" altLang="en-US" sz="1600" dirty="0"/>
          </a:p>
        </p:txBody>
      </p:sp>
      <p:sp>
        <p:nvSpPr>
          <p:cNvPr id="13" name="矩形 12"/>
          <p:cNvSpPr/>
          <p:nvPr/>
        </p:nvSpPr>
        <p:spPr>
          <a:xfrm>
            <a:off x="624452" y="4581128"/>
            <a:ext cx="7691964" cy="830997"/>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根据估算，中国一个中等城市（一千万人口）</a:t>
            </a:r>
            <a:r>
              <a:rPr lang="en-US" altLang="zh-CN" sz="1600" dirty="0">
                <a:latin typeface="微软雅黑" panose="020B0503020204020204" pitchFamily="34" charset="-122"/>
                <a:ea typeface="微软雅黑" panose="020B0503020204020204" pitchFamily="34" charset="-122"/>
              </a:rPr>
              <a:t>50 </a:t>
            </a:r>
            <a:r>
              <a:rPr lang="zh-CN" altLang="en-US" sz="1600" dirty="0">
                <a:latin typeface="微软雅黑" panose="020B0503020204020204" pitchFamily="34" charset="-122"/>
                <a:ea typeface="微软雅黑" panose="020B0503020204020204" pitchFamily="34" charset="-122"/>
              </a:rPr>
              <a:t>年所积累的医疗数据量就会达到</a:t>
            </a:r>
            <a:r>
              <a:rPr lang="en-US" altLang="zh-CN" sz="1600" dirty="0">
                <a:latin typeface="微软雅黑" panose="020B0503020204020204" pitchFamily="34" charset="-122"/>
                <a:ea typeface="微软雅黑" panose="020B0503020204020204" pitchFamily="34" charset="-122"/>
              </a:rPr>
              <a:t>10PB </a:t>
            </a:r>
            <a:r>
              <a:rPr lang="zh-CN" altLang="en-US" sz="1600" dirty="0">
                <a:latin typeface="微软雅黑" panose="020B0503020204020204" pitchFamily="34" charset="-122"/>
                <a:ea typeface="微软雅黑" panose="020B0503020204020204" pitchFamily="34" charset="-122"/>
              </a:rPr>
              <a:t>级，并且随着信息化的普及和深入，这一数据将持续</a:t>
            </a:r>
            <a:r>
              <a:rPr lang="zh-CN" altLang="en-US" sz="1600" dirty="0" smtClean="0">
                <a:latin typeface="微软雅黑" panose="020B0503020204020204" pitchFamily="34" charset="-122"/>
                <a:ea typeface="微软雅黑" panose="020B0503020204020204" pitchFamily="34" charset="-122"/>
              </a:rPr>
              <a:t>增长。</a:t>
            </a:r>
            <a:endParaRPr lang="zh-CN" altLang="en-US" sz="1600" dirty="0">
              <a:latin typeface="微软雅黑" panose="020B0503020204020204" pitchFamily="34" charset="-122"/>
              <a:ea typeface="微软雅黑" panose="020B0503020204020204" pitchFamily="34" charset="-122"/>
            </a:endParaRPr>
          </a:p>
        </p:txBody>
      </p:sp>
      <p:grpSp>
        <p:nvGrpSpPr>
          <p:cNvPr id="27" name="组合 15"/>
          <p:cNvGrpSpPr>
            <a:grpSpLocks/>
          </p:cNvGrpSpPr>
          <p:nvPr/>
        </p:nvGrpSpPr>
        <p:grpSpPr bwMode="auto">
          <a:xfrm>
            <a:off x="-24411" y="6354245"/>
            <a:ext cx="9187468" cy="503767"/>
            <a:chOff x="0" y="4681728"/>
            <a:chExt cx="9163025" cy="377952"/>
          </a:xfrm>
        </p:grpSpPr>
        <p:sp>
          <p:nvSpPr>
            <p:cNvPr id="29" name="矩形 28"/>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1" name="矩形 30"/>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t>3</a:t>
              </a:r>
              <a:endParaRPr lang="zh-CN" altLang="en-US" dirty="0"/>
            </a:p>
          </p:txBody>
        </p:sp>
      </p:grpSp>
      <p:sp>
        <p:nvSpPr>
          <p:cNvPr id="33"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3687541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2" name="Rectangle 291"/>
          <p:cNvSpPr>
            <a:spLocks noChangeArrowheads="1"/>
          </p:cNvSpPr>
          <p:nvPr/>
        </p:nvSpPr>
        <p:spPr bwMode="auto">
          <a:xfrm>
            <a:off x="778223" y="237720"/>
            <a:ext cx="17953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研究背景与现状</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1" name="TextBox 20"/>
          <p:cNvSpPr txBox="1"/>
          <p:nvPr/>
        </p:nvSpPr>
        <p:spPr>
          <a:xfrm flipH="1">
            <a:off x="703269" y="625479"/>
            <a:ext cx="3913484"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研究背景</a:t>
            </a:r>
            <a:endParaRPr lang="id-ID"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636626" y="1196752"/>
            <a:ext cx="2031325" cy="338554"/>
          </a:xfrm>
          <a:prstGeom prst="rect">
            <a:avLst/>
          </a:prstGeom>
          <a:solidFill>
            <a:schemeClr val="accent2"/>
          </a:solidFill>
        </p:spPr>
        <p:txBody>
          <a:bodyPr wrap="none">
            <a:spAutoFit/>
          </a:bodyPr>
          <a:lstStyle/>
          <a:p>
            <a:pPr>
              <a:defRPr/>
            </a:pPr>
            <a:r>
              <a:rPr lang="zh-CN" altLang="en-US" sz="1600" b="1" dirty="0" smtClean="0">
                <a:solidFill>
                  <a:schemeClr val="bg1"/>
                </a:solidFill>
                <a:latin typeface="微软雅黑" panose="020B0503020204020204" pitchFamily="34" charset="-122"/>
                <a:ea typeface="微软雅黑" panose="020B0503020204020204" pitchFamily="34" charset="-122"/>
              </a:rPr>
              <a:t>国内健康数据的发展</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3316284" y="1765899"/>
            <a:ext cx="1826141" cy="338554"/>
          </a:xfrm>
          <a:prstGeom prst="rect">
            <a:avLst/>
          </a:prstGeom>
          <a:ln w="19050">
            <a:solidFill>
              <a:schemeClr val="accent2"/>
            </a:solidFill>
          </a:ln>
        </p:spPr>
        <p:txBody>
          <a:bodyPr wrap="none">
            <a:spAutoFit/>
          </a:bodyPr>
          <a:lstStyle/>
          <a:p>
            <a:r>
              <a:rPr lang="zh-CN" altLang="zh-CN" sz="1600" dirty="0" smtClean="0">
                <a:latin typeface="微软雅黑" panose="020B0503020204020204" pitchFamily="34" charset="-122"/>
                <a:ea typeface="微软雅黑" panose="020B0503020204020204" pitchFamily="34" charset="-122"/>
              </a:rPr>
              <a:t>中国</a:t>
            </a:r>
            <a:r>
              <a:rPr lang="zh-CN" altLang="zh-CN" sz="1600" dirty="0">
                <a:latin typeface="微软雅黑" panose="020B0503020204020204" pitchFamily="34" charset="-122"/>
                <a:ea typeface="微软雅黑" panose="020B0503020204020204" pitchFamily="34" charset="-122"/>
              </a:rPr>
              <a:t>卒中</a:t>
            </a:r>
            <a:r>
              <a:rPr lang="zh-CN" altLang="zh-CN" sz="1600" dirty="0" smtClean="0">
                <a:latin typeface="微软雅黑" panose="020B0503020204020204" pitchFamily="34" charset="-122"/>
                <a:ea typeface="微软雅黑" panose="020B0503020204020204" pitchFamily="34" charset="-122"/>
              </a:rPr>
              <a:t>数据</a:t>
            </a:r>
            <a:r>
              <a:rPr lang="zh-CN" altLang="zh-CN" sz="1600" dirty="0">
                <a:latin typeface="微软雅黑" panose="020B0503020204020204" pitchFamily="34" charset="-122"/>
                <a:ea typeface="微软雅黑" panose="020B0503020204020204" pitchFamily="34" charset="-122"/>
              </a:rPr>
              <a:t>中心</a:t>
            </a:r>
            <a:endParaRPr lang="zh-CN" altLang="en-US" sz="1600" dirty="0">
              <a:latin typeface="微软雅黑" panose="020B0503020204020204" pitchFamily="34" charset="-122"/>
              <a:ea typeface="微软雅黑" panose="020B0503020204020204" pitchFamily="34" charset="-122"/>
            </a:endParaRPr>
          </a:p>
        </p:txBody>
      </p:sp>
      <p:sp>
        <p:nvSpPr>
          <p:cNvPr id="6" name="左大括号 5"/>
          <p:cNvSpPr/>
          <p:nvPr/>
        </p:nvSpPr>
        <p:spPr>
          <a:xfrm rot="5400000" flipV="1">
            <a:off x="3994821" y="402633"/>
            <a:ext cx="603319" cy="5735966"/>
          </a:xfrm>
          <a:prstGeom prst="lef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a:xfrm>
            <a:off x="1187624" y="3689033"/>
            <a:ext cx="1170111" cy="338554"/>
          </a:xfrm>
          <a:prstGeom prst="rect">
            <a:avLst/>
          </a:prstGeom>
          <a:ln w="19050">
            <a:solidFill>
              <a:schemeClr val="accent2"/>
            </a:solidFill>
          </a:ln>
        </p:spPr>
        <p:txBody>
          <a:bodyPr wrap="square">
            <a:spAutoFit/>
          </a:bodyPr>
          <a:lstStyle/>
          <a:p>
            <a:pPr algn="ctr"/>
            <a:r>
              <a:rPr lang="zh-CN" altLang="en-US" sz="1600" dirty="0" smtClean="0">
                <a:latin typeface="微软雅黑" panose="020B0503020204020204" pitchFamily="34" charset="-122"/>
                <a:ea typeface="微软雅黑" panose="020B0503020204020204" pitchFamily="34" charset="-122"/>
              </a:rPr>
              <a:t>社区子库</a:t>
            </a:r>
            <a:endParaRPr lang="zh-CN" altLang="en-US" sz="1600" dirty="0">
              <a:latin typeface="微软雅黑" panose="020B0503020204020204" pitchFamily="34" charset="-122"/>
              <a:ea typeface="微软雅黑" panose="020B0503020204020204" pitchFamily="34" charset="-122"/>
            </a:endParaRPr>
          </a:p>
        </p:txBody>
      </p:sp>
      <p:sp>
        <p:nvSpPr>
          <p:cNvPr id="31" name="矩形 30"/>
          <p:cNvSpPr/>
          <p:nvPr/>
        </p:nvSpPr>
        <p:spPr>
          <a:xfrm>
            <a:off x="2593255" y="3689033"/>
            <a:ext cx="1137419" cy="338554"/>
          </a:xfrm>
          <a:prstGeom prst="rect">
            <a:avLst/>
          </a:prstGeom>
          <a:ln w="19050">
            <a:solidFill>
              <a:schemeClr val="accent2"/>
            </a:solidFill>
          </a:ln>
        </p:spPr>
        <p:txBody>
          <a:bodyPr wrap="square">
            <a:spAutoFit/>
          </a:bodyPr>
          <a:lstStyle/>
          <a:p>
            <a:pPr algn="ctr"/>
            <a:r>
              <a:rPr lang="zh-CN" altLang="en-US" sz="1600" dirty="0" smtClean="0">
                <a:latin typeface="微软雅黑" panose="020B0503020204020204" pitchFamily="34" charset="-122"/>
                <a:ea typeface="微软雅黑" panose="020B0503020204020204" pitchFamily="34" charset="-122"/>
              </a:rPr>
              <a:t>乡镇子库</a:t>
            </a:r>
            <a:endParaRPr lang="zh-CN" altLang="en-US" sz="1600" dirty="0">
              <a:latin typeface="微软雅黑" panose="020B0503020204020204" pitchFamily="34" charset="-122"/>
              <a:ea typeface="微软雅黑" panose="020B0503020204020204" pitchFamily="34" charset="-122"/>
            </a:endParaRPr>
          </a:p>
        </p:txBody>
      </p:sp>
      <p:sp>
        <p:nvSpPr>
          <p:cNvPr id="33" name="矩形 32"/>
          <p:cNvSpPr/>
          <p:nvPr/>
        </p:nvSpPr>
        <p:spPr>
          <a:xfrm>
            <a:off x="4018765" y="3689033"/>
            <a:ext cx="1599951" cy="338554"/>
          </a:xfrm>
          <a:prstGeom prst="rect">
            <a:avLst/>
          </a:prstGeom>
          <a:ln w="19050">
            <a:solidFill>
              <a:schemeClr val="accent2"/>
            </a:solidFill>
          </a:ln>
        </p:spPr>
        <p:txBody>
          <a:bodyPr wrap="square">
            <a:spAutoFit/>
          </a:bodyPr>
          <a:lstStyle/>
          <a:p>
            <a:pPr algn="ctr"/>
            <a:r>
              <a:rPr lang="zh-CN" altLang="en-US" sz="1600" dirty="0" smtClean="0">
                <a:latin typeface="微软雅黑" panose="020B0503020204020204" pitchFamily="34" charset="-122"/>
                <a:ea typeface="微软雅黑" panose="020B0503020204020204" pitchFamily="34" charset="-122"/>
              </a:rPr>
              <a:t>医院门诊子库</a:t>
            </a:r>
            <a:endParaRPr lang="zh-CN" altLang="en-US" sz="1600" dirty="0">
              <a:latin typeface="微软雅黑" panose="020B0503020204020204" pitchFamily="34" charset="-122"/>
              <a:ea typeface="微软雅黑" panose="020B0503020204020204" pitchFamily="34" charset="-122"/>
            </a:endParaRPr>
          </a:p>
        </p:txBody>
      </p:sp>
      <p:sp>
        <p:nvSpPr>
          <p:cNvPr id="34" name="矩形 33"/>
          <p:cNvSpPr/>
          <p:nvPr/>
        </p:nvSpPr>
        <p:spPr>
          <a:xfrm>
            <a:off x="5867749" y="3697722"/>
            <a:ext cx="1599951" cy="338554"/>
          </a:xfrm>
          <a:prstGeom prst="rect">
            <a:avLst/>
          </a:prstGeom>
          <a:ln w="19050">
            <a:solidFill>
              <a:schemeClr val="accent2"/>
            </a:solidFill>
          </a:ln>
        </p:spPr>
        <p:txBody>
          <a:bodyPr wrap="square">
            <a:spAutoFit/>
          </a:bodyPr>
          <a:lstStyle/>
          <a:p>
            <a:pPr algn="ctr"/>
            <a:r>
              <a:rPr lang="zh-CN" altLang="en-US" sz="1600" dirty="0" smtClean="0">
                <a:latin typeface="微软雅黑" panose="020B0503020204020204" pitchFamily="34" charset="-122"/>
                <a:ea typeface="微软雅黑" panose="020B0503020204020204" pitchFamily="34" charset="-122"/>
              </a:rPr>
              <a:t>住院患者子库</a:t>
            </a:r>
            <a:endParaRPr lang="zh-CN" altLang="en-US" sz="1600" dirty="0">
              <a:latin typeface="微软雅黑" panose="020B0503020204020204" pitchFamily="34" charset="-122"/>
              <a:ea typeface="微软雅黑" panose="020B0503020204020204" pitchFamily="34" charset="-122"/>
            </a:endParaRPr>
          </a:p>
        </p:txBody>
      </p:sp>
      <p:sp>
        <p:nvSpPr>
          <p:cNvPr id="7" name="矩形 6"/>
          <p:cNvSpPr/>
          <p:nvPr/>
        </p:nvSpPr>
        <p:spPr>
          <a:xfrm>
            <a:off x="2995473" y="2630402"/>
            <a:ext cx="2767104" cy="338554"/>
          </a:xfrm>
          <a:prstGeom prst="rect">
            <a:avLst/>
          </a:prstGeom>
        </p:spPr>
        <p:txBody>
          <a:bodyPr wrap="none">
            <a:spAutoFit/>
          </a:bodyPr>
          <a:lstStyle/>
          <a:p>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个脑卒中高危人群数据</a:t>
            </a:r>
            <a:r>
              <a:rPr lang="zh-CN" altLang="en-US" sz="1600" dirty="0">
                <a:latin typeface="微软雅黑" panose="020B0503020204020204" pitchFamily="34" charset="-122"/>
                <a:ea typeface="微软雅黑" panose="020B0503020204020204" pitchFamily="34" charset="-122"/>
              </a:rPr>
              <a:t>子库</a:t>
            </a:r>
          </a:p>
        </p:txBody>
      </p:sp>
      <p:cxnSp>
        <p:nvCxnSpPr>
          <p:cNvPr id="23" name="直接箭头连接符 22"/>
          <p:cNvCxnSpPr/>
          <p:nvPr/>
        </p:nvCxnSpPr>
        <p:spPr>
          <a:xfrm>
            <a:off x="4283914" y="2135231"/>
            <a:ext cx="0" cy="467828"/>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1187624" y="4509120"/>
            <a:ext cx="864096" cy="8640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41" name="椭圆 40"/>
          <p:cNvSpPr/>
          <p:nvPr/>
        </p:nvSpPr>
        <p:spPr>
          <a:xfrm>
            <a:off x="2563425" y="4509120"/>
            <a:ext cx="864096" cy="8640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42" name="椭圆 41"/>
          <p:cNvSpPr/>
          <p:nvPr/>
        </p:nvSpPr>
        <p:spPr>
          <a:xfrm>
            <a:off x="3945518" y="4531911"/>
            <a:ext cx="864096" cy="8640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1600" dirty="0"/>
          </a:p>
        </p:txBody>
      </p:sp>
      <p:sp>
        <p:nvSpPr>
          <p:cNvPr id="43" name="椭圆 42"/>
          <p:cNvSpPr/>
          <p:nvPr/>
        </p:nvSpPr>
        <p:spPr>
          <a:xfrm>
            <a:off x="5330529" y="4509120"/>
            <a:ext cx="864096" cy="8640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200" b="1" dirty="0"/>
          </a:p>
        </p:txBody>
      </p:sp>
      <p:sp>
        <p:nvSpPr>
          <p:cNvPr id="44" name="椭圆 43"/>
          <p:cNvSpPr/>
          <p:nvPr/>
        </p:nvSpPr>
        <p:spPr>
          <a:xfrm>
            <a:off x="6732416" y="4509120"/>
            <a:ext cx="864096" cy="86409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7" name="矩形 36"/>
          <p:cNvSpPr/>
          <p:nvPr/>
        </p:nvSpPr>
        <p:spPr>
          <a:xfrm>
            <a:off x="2416341" y="1765899"/>
            <a:ext cx="877163"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举例：</a:t>
            </a:r>
            <a:endParaRPr lang="zh-CN" altLang="en-US" b="1" dirty="0">
              <a:latin typeface="微软雅黑" panose="020B0503020204020204" pitchFamily="34" charset="-122"/>
              <a:ea typeface="微软雅黑" panose="020B0503020204020204" pitchFamily="34" charset="-122"/>
            </a:endParaRPr>
          </a:p>
        </p:txBody>
      </p:sp>
      <p:sp>
        <p:nvSpPr>
          <p:cNvPr id="38" name="矩形 37"/>
          <p:cNvSpPr/>
          <p:nvPr/>
        </p:nvSpPr>
        <p:spPr>
          <a:xfrm>
            <a:off x="1410320" y="4756502"/>
            <a:ext cx="418704" cy="369332"/>
          </a:xfrm>
          <a:prstGeom prst="rect">
            <a:avLst/>
          </a:prstGeom>
        </p:spPr>
        <p:txBody>
          <a:bodyPr wrap="none">
            <a:spAutoFit/>
          </a:bodyPr>
          <a:lstStyle/>
          <a:p>
            <a:r>
              <a:rPr lang="en-US" altLang="zh-CN" dirty="0" smtClean="0">
                <a:solidFill>
                  <a:schemeClr val="bg1"/>
                </a:solidFill>
              </a:rPr>
              <a:t>30</a:t>
            </a:r>
            <a:endParaRPr lang="zh-CN" altLang="en-US" dirty="0">
              <a:solidFill>
                <a:schemeClr val="bg1"/>
              </a:solidFill>
            </a:endParaRPr>
          </a:p>
        </p:txBody>
      </p:sp>
      <p:sp>
        <p:nvSpPr>
          <p:cNvPr id="47" name="矩形 46"/>
          <p:cNvSpPr/>
          <p:nvPr/>
        </p:nvSpPr>
        <p:spPr>
          <a:xfrm>
            <a:off x="2727611" y="4745798"/>
            <a:ext cx="535724" cy="369332"/>
          </a:xfrm>
          <a:prstGeom prst="rect">
            <a:avLst/>
          </a:prstGeom>
        </p:spPr>
        <p:txBody>
          <a:bodyPr wrap="none">
            <a:spAutoFit/>
          </a:bodyPr>
          <a:lstStyle/>
          <a:p>
            <a:r>
              <a:rPr lang="en-US" altLang="zh-CN" dirty="0" smtClean="0">
                <a:solidFill>
                  <a:schemeClr val="bg1"/>
                </a:solidFill>
              </a:rPr>
              <a:t>308</a:t>
            </a:r>
            <a:endParaRPr lang="zh-CN" altLang="en-US" dirty="0">
              <a:solidFill>
                <a:schemeClr val="bg1"/>
              </a:solidFill>
            </a:endParaRPr>
          </a:p>
        </p:txBody>
      </p:sp>
      <p:sp>
        <p:nvSpPr>
          <p:cNvPr id="48" name="矩形 47"/>
          <p:cNvSpPr/>
          <p:nvPr/>
        </p:nvSpPr>
        <p:spPr>
          <a:xfrm>
            <a:off x="4042253" y="4756502"/>
            <a:ext cx="652743" cy="369332"/>
          </a:xfrm>
          <a:prstGeom prst="rect">
            <a:avLst/>
          </a:prstGeom>
        </p:spPr>
        <p:txBody>
          <a:bodyPr wrap="none">
            <a:spAutoFit/>
          </a:bodyPr>
          <a:lstStyle/>
          <a:p>
            <a:r>
              <a:rPr lang="en-US" altLang="zh-CN" dirty="0" smtClean="0">
                <a:solidFill>
                  <a:schemeClr val="bg1"/>
                </a:solidFill>
              </a:rPr>
              <a:t>2700</a:t>
            </a:r>
            <a:endParaRPr lang="zh-CN" altLang="en-US" dirty="0">
              <a:solidFill>
                <a:schemeClr val="bg1"/>
              </a:solidFill>
            </a:endParaRPr>
          </a:p>
        </p:txBody>
      </p:sp>
      <p:sp>
        <p:nvSpPr>
          <p:cNvPr id="49" name="矩形 48"/>
          <p:cNvSpPr/>
          <p:nvPr/>
        </p:nvSpPr>
        <p:spPr>
          <a:xfrm>
            <a:off x="5428068" y="4743483"/>
            <a:ext cx="766557" cy="369332"/>
          </a:xfrm>
          <a:prstGeom prst="rect">
            <a:avLst/>
          </a:prstGeom>
        </p:spPr>
        <p:txBody>
          <a:bodyPr wrap="none">
            <a:spAutoFit/>
          </a:bodyPr>
          <a:lstStyle/>
          <a:p>
            <a:r>
              <a:rPr lang="en-US" altLang="zh-CN" dirty="0" smtClean="0">
                <a:solidFill>
                  <a:schemeClr val="bg1"/>
                </a:solidFill>
              </a:rPr>
              <a:t>350</a:t>
            </a:r>
            <a:r>
              <a:rPr lang="zh-CN" altLang="en-US" dirty="0" smtClean="0">
                <a:solidFill>
                  <a:schemeClr val="bg1"/>
                </a:solidFill>
              </a:rPr>
              <a:t>万</a:t>
            </a:r>
            <a:endParaRPr lang="zh-CN" altLang="en-US" dirty="0">
              <a:solidFill>
                <a:schemeClr val="bg1"/>
              </a:solidFill>
            </a:endParaRPr>
          </a:p>
        </p:txBody>
      </p:sp>
      <p:sp>
        <p:nvSpPr>
          <p:cNvPr id="50" name="矩形 49"/>
          <p:cNvSpPr/>
          <p:nvPr/>
        </p:nvSpPr>
        <p:spPr>
          <a:xfrm>
            <a:off x="6781185" y="4743483"/>
            <a:ext cx="766557" cy="369332"/>
          </a:xfrm>
          <a:prstGeom prst="rect">
            <a:avLst/>
          </a:prstGeom>
        </p:spPr>
        <p:txBody>
          <a:bodyPr wrap="none">
            <a:spAutoFit/>
          </a:bodyPr>
          <a:lstStyle/>
          <a:p>
            <a:r>
              <a:rPr lang="en-US" altLang="zh-CN" dirty="0" smtClean="0">
                <a:solidFill>
                  <a:schemeClr val="bg1"/>
                </a:solidFill>
              </a:rPr>
              <a:t>150</a:t>
            </a:r>
            <a:r>
              <a:rPr lang="zh-CN" altLang="en-US" dirty="0" smtClean="0">
                <a:solidFill>
                  <a:schemeClr val="bg1"/>
                </a:solidFill>
              </a:rPr>
              <a:t>万</a:t>
            </a:r>
            <a:endParaRPr lang="zh-CN" altLang="en-US" dirty="0">
              <a:solidFill>
                <a:schemeClr val="bg1"/>
              </a:solidFill>
            </a:endParaRPr>
          </a:p>
        </p:txBody>
      </p:sp>
      <p:sp>
        <p:nvSpPr>
          <p:cNvPr id="39" name="矩形 38"/>
          <p:cNvSpPr/>
          <p:nvPr/>
        </p:nvSpPr>
        <p:spPr>
          <a:xfrm>
            <a:off x="1286256" y="5679303"/>
            <a:ext cx="595035"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省市</a:t>
            </a:r>
            <a:endParaRPr lang="zh-CN" altLang="en-US" sz="1600" dirty="0">
              <a:latin typeface="微软雅黑" panose="020B0503020204020204" pitchFamily="34" charset="-122"/>
              <a:ea typeface="微软雅黑" panose="020B0503020204020204" pitchFamily="34" charset="-122"/>
            </a:endParaRPr>
          </a:p>
        </p:txBody>
      </p:sp>
      <p:sp>
        <p:nvSpPr>
          <p:cNvPr id="53" name="矩形 52"/>
          <p:cNvSpPr/>
          <p:nvPr/>
        </p:nvSpPr>
        <p:spPr>
          <a:xfrm>
            <a:off x="2492771" y="5662426"/>
            <a:ext cx="1005403"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三</a:t>
            </a:r>
            <a:r>
              <a:rPr lang="zh-CN" altLang="en-US" sz="1600" dirty="0">
                <a:latin typeface="微软雅黑" panose="020B0503020204020204" pitchFamily="34" charset="-122"/>
                <a:ea typeface="微软雅黑" panose="020B0503020204020204" pitchFamily="34" charset="-122"/>
              </a:rPr>
              <a:t>甲</a:t>
            </a:r>
            <a:r>
              <a:rPr lang="zh-CN" altLang="en-US" sz="1600" dirty="0" smtClean="0">
                <a:latin typeface="微软雅黑" panose="020B0503020204020204" pitchFamily="34" charset="-122"/>
                <a:ea typeface="微软雅黑" panose="020B0503020204020204" pitchFamily="34" charset="-122"/>
              </a:rPr>
              <a:t>医院</a:t>
            </a:r>
            <a:endParaRPr lang="zh-CN" altLang="en-US" sz="1600" dirty="0">
              <a:latin typeface="微软雅黑" panose="020B0503020204020204" pitchFamily="34" charset="-122"/>
              <a:ea typeface="微软雅黑" panose="020B0503020204020204" pitchFamily="34" charset="-122"/>
            </a:endParaRPr>
          </a:p>
        </p:txBody>
      </p:sp>
      <p:sp>
        <p:nvSpPr>
          <p:cNvPr id="54" name="矩形 53"/>
          <p:cNvSpPr/>
          <p:nvPr/>
        </p:nvSpPr>
        <p:spPr>
          <a:xfrm>
            <a:off x="3730674" y="5679303"/>
            <a:ext cx="1415772"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社区乡镇医院</a:t>
            </a:r>
            <a:endParaRPr lang="zh-CN" altLang="en-US" sz="1600" dirty="0">
              <a:latin typeface="微软雅黑" panose="020B0503020204020204" pitchFamily="34" charset="-122"/>
              <a:ea typeface="微软雅黑" panose="020B0503020204020204" pitchFamily="34" charset="-122"/>
            </a:endParaRPr>
          </a:p>
        </p:txBody>
      </p:sp>
      <p:sp>
        <p:nvSpPr>
          <p:cNvPr id="55" name="矩形 54"/>
          <p:cNvSpPr/>
          <p:nvPr/>
        </p:nvSpPr>
        <p:spPr>
          <a:xfrm>
            <a:off x="5465059" y="5682734"/>
            <a:ext cx="595035"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案例</a:t>
            </a:r>
            <a:endParaRPr lang="zh-CN" altLang="en-US" sz="1600" dirty="0">
              <a:latin typeface="微软雅黑" panose="020B0503020204020204" pitchFamily="34" charset="-122"/>
              <a:ea typeface="微软雅黑" panose="020B0503020204020204" pitchFamily="34" charset="-122"/>
            </a:endParaRPr>
          </a:p>
        </p:txBody>
      </p:sp>
      <p:sp>
        <p:nvSpPr>
          <p:cNvPr id="56" name="矩形 55"/>
          <p:cNvSpPr/>
          <p:nvPr/>
        </p:nvSpPr>
        <p:spPr>
          <a:xfrm>
            <a:off x="6515087" y="5682734"/>
            <a:ext cx="1298753"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增长案例</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年</a:t>
            </a:r>
            <a:endParaRPr lang="zh-CN" altLang="en-US" sz="1600" dirty="0">
              <a:latin typeface="微软雅黑" panose="020B0503020204020204" pitchFamily="34" charset="-122"/>
              <a:ea typeface="微软雅黑" panose="020B0503020204020204" pitchFamily="34" charset="-122"/>
            </a:endParaRPr>
          </a:p>
        </p:txBody>
      </p:sp>
      <p:grpSp>
        <p:nvGrpSpPr>
          <p:cNvPr id="40" name="组合 15"/>
          <p:cNvGrpSpPr>
            <a:grpSpLocks/>
          </p:cNvGrpSpPr>
          <p:nvPr/>
        </p:nvGrpSpPr>
        <p:grpSpPr bwMode="auto">
          <a:xfrm>
            <a:off x="-24411" y="6354245"/>
            <a:ext cx="9187468" cy="503767"/>
            <a:chOff x="0" y="4681728"/>
            <a:chExt cx="9163025" cy="377952"/>
          </a:xfrm>
        </p:grpSpPr>
        <p:sp>
          <p:nvSpPr>
            <p:cNvPr id="45" name="矩形 44"/>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46" name="矩形 45"/>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t>4</a:t>
              </a:r>
              <a:endParaRPr lang="zh-CN" altLang="en-US" dirty="0"/>
            </a:p>
          </p:txBody>
        </p:sp>
      </p:grpSp>
      <p:sp>
        <p:nvSpPr>
          <p:cNvPr id="51"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83161889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26" y="1393012"/>
            <a:ext cx="7923311" cy="3298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2" name="Rectangle 291"/>
          <p:cNvSpPr>
            <a:spLocks noChangeArrowheads="1"/>
          </p:cNvSpPr>
          <p:nvPr/>
        </p:nvSpPr>
        <p:spPr bwMode="auto">
          <a:xfrm>
            <a:off x="778223" y="237720"/>
            <a:ext cx="17953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研究背景与现状</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1" name="TextBox 20"/>
          <p:cNvSpPr txBox="1"/>
          <p:nvPr/>
        </p:nvSpPr>
        <p:spPr>
          <a:xfrm flipH="1">
            <a:off x="703269" y="625479"/>
            <a:ext cx="3913484"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研究背景</a:t>
            </a:r>
            <a:endParaRPr lang="id-ID"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645564" y="1097979"/>
            <a:ext cx="1620957" cy="338554"/>
          </a:xfrm>
          <a:prstGeom prst="rect">
            <a:avLst/>
          </a:prstGeom>
          <a:solidFill>
            <a:schemeClr val="accent2"/>
          </a:solidFill>
        </p:spPr>
        <p:txBody>
          <a:bodyPr wrap="none">
            <a:spAutoFit/>
          </a:bodyPr>
          <a:lstStyle/>
          <a:p>
            <a:pPr>
              <a:defRPr/>
            </a:pPr>
            <a:r>
              <a:rPr lang="zh-CN" altLang="en-US" sz="1600" b="1" dirty="0" smtClean="0">
                <a:solidFill>
                  <a:schemeClr val="bg1"/>
                </a:solidFill>
                <a:latin typeface="微软雅黑" panose="020B0503020204020204" pitchFamily="34" charset="-122"/>
                <a:ea typeface="微软雅黑" panose="020B0503020204020204" pitchFamily="34" charset="-122"/>
              </a:rPr>
              <a:t>健康数据的</a:t>
            </a:r>
            <a:r>
              <a:rPr lang="zh-CN" altLang="en-US" sz="1600" b="1" dirty="0">
                <a:solidFill>
                  <a:schemeClr val="bg1"/>
                </a:solidFill>
                <a:latin typeface="微软雅黑" panose="020B0503020204020204" pitchFamily="34" charset="-122"/>
                <a:ea typeface="微软雅黑" panose="020B0503020204020204" pitchFamily="34" charset="-122"/>
              </a:rPr>
              <a:t>特点</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4283968" y="4971700"/>
            <a:ext cx="4572000" cy="923330"/>
          </a:xfrm>
          <a:prstGeom prst="rect">
            <a:avLst/>
          </a:prstGeom>
        </p:spPr>
        <p:txBody>
          <a:bodyPr>
            <a:spAutoFit/>
          </a:bodyPr>
          <a:lstStyle/>
          <a:p>
            <a:pPr>
              <a:lnSpc>
                <a:spcPct val="150000"/>
              </a:lnSpc>
            </a:pPr>
            <a:r>
              <a:rPr lang="zh-CN" altLang="en-US" sz="1200" dirty="0" smtClean="0">
                <a:latin typeface="微软雅黑" panose="020B0503020204020204" pitchFamily="34" charset="-122"/>
                <a:ea typeface="微软雅黑" panose="020B0503020204020204" pitchFamily="34" charset="-122"/>
              </a:rPr>
              <a:t>例如：</a:t>
            </a:r>
            <a:r>
              <a:rPr lang="zh-CN" altLang="zh-CN" sz="1200" dirty="0" smtClean="0">
                <a:latin typeface="微软雅黑" panose="020B0503020204020204" pitchFamily="34" charset="-122"/>
                <a:ea typeface="微软雅黑" panose="020B0503020204020204" pitchFamily="34" charset="-122"/>
              </a:rPr>
              <a:t>个人</a:t>
            </a:r>
            <a:r>
              <a:rPr lang="zh-CN" altLang="zh-CN" sz="1200" dirty="0">
                <a:latin typeface="微软雅黑" panose="020B0503020204020204" pitchFamily="34" charset="-122"/>
                <a:ea typeface="微软雅黑" panose="020B0503020204020204" pitchFamily="34" charset="-122"/>
              </a:rPr>
              <a:t>的基本信息、人口学信息、初筛信息、重要病史、家族史、个人生活方式、用药信息、体检信息、实验室检查信息、检查记录、各种评分信息及随访</a:t>
            </a:r>
            <a:r>
              <a:rPr lang="zh-CN" altLang="zh-CN" sz="1200" dirty="0" smtClean="0">
                <a:latin typeface="微软雅黑" panose="020B0503020204020204" pitchFamily="34" charset="-122"/>
                <a:ea typeface="微软雅黑" panose="020B0503020204020204" pitchFamily="34" charset="-122"/>
              </a:rPr>
              <a:t>信息</a:t>
            </a:r>
            <a:r>
              <a:rPr lang="zh-CN" altLang="en-US" sz="1200" dirty="0" smtClean="0">
                <a:latin typeface="微软雅黑" panose="020B0503020204020204" pitchFamily="34" charset="-122"/>
                <a:ea typeface="微软雅黑" panose="020B0503020204020204" pitchFamily="34" charset="-122"/>
              </a:rPr>
              <a:t>，住院病历，门诊病历等。</a:t>
            </a:r>
            <a:endParaRPr lang="zh-CN" altLang="en-US" sz="1200" dirty="0">
              <a:latin typeface="微软雅黑" panose="020B0503020204020204" pitchFamily="34" charset="-122"/>
              <a:ea typeface="微软雅黑" panose="020B0503020204020204" pitchFamily="34" charset="-122"/>
            </a:endParaRPr>
          </a:p>
        </p:txBody>
      </p:sp>
      <p:sp>
        <p:nvSpPr>
          <p:cNvPr id="3" name="TextBox 2"/>
          <p:cNvSpPr txBox="1"/>
          <p:nvPr/>
        </p:nvSpPr>
        <p:spPr>
          <a:xfrm>
            <a:off x="602822" y="4938737"/>
            <a:ext cx="2807179" cy="1338828"/>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数据量大，半结构化</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多维度，结构复杂</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单个病人的数据量变化范围大</a:t>
            </a:r>
            <a:endParaRPr lang="en-US" altLang="zh-CN" sz="1400" dirty="0" smtClean="0">
              <a:latin typeface="微软雅黑" panose="020B0503020204020204" pitchFamily="34" charset="-122"/>
              <a:ea typeface="微软雅黑" panose="020B0503020204020204" pitchFamily="34" charset="-122"/>
            </a:endParaRPr>
          </a:p>
          <a:p>
            <a:endParaRPr lang="zh-CN" altLang="en-US" dirty="0"/>
          </a:p>
        </p:txBody>
      </p:sp>
      <p:grpSp>
        <p:nvGrpSpPr>
          <p:cNvPr id="23" name="组合 15"/>
          <p:cNvGrpSpPr>
            <a:grpSpLocks/>
          </p:cNvGrpSpPr>
          <p:nvPr/>
        </p:nvGrpSpPr>
        <p:grpSpPr bwMode="auto">
          <a:xfrm>
            <a:off x="-24411" y="6354245"/>
            <a:ext cx="9187468" cy="503767"/>
            <a:chOff x="0" y="4681728"/>
            <a:chExt cx="9163025" cy="377952"/>
          </a:xfrm>
        </p:grpSpPr>
        <p:sp>
          <p:nvSpPr>
            <p:cNvPr id="25" name="矩形 24"/>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6" name="矩形 25"/>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t>5</a:t>
              </a:r>
              <a:endParaRPr lang="zh-CN" altLang="en-US" dirty="0"/>
            </a:p>
          </p:txBody>
        </p:sp>
      </p:grpSp>
      <p:sp>
        <p:nvSpPr>
          <p:cNvPr id="27"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21688928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2" name="Rectangle 291"/>
          <p:cNvSpPr>
            <a:spLocks noChangeArrowheads="1"/>
          </p:cNvSpPr>
          <p:nvPr/>
        </p:nvSpPr>
        <p:spPr bwMode="auto">
          <a:xfrm>
            <a:off x="778223" y="237720"/>
            <a:ext cx="17953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研究背景与现状</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1" name="TextBox 20"/>
          <p:cNvSpPr txBox="1"/>
          <p:nvPr/>
        </p:nvSpPr>
        <p:spPr>
          <a:xfrm flipH="1">
            <a:off x="703269" y="625479"/>
            <a:ext cx="3913484"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研究背景</a:t>
            </a:r>
            <a:endParaRPr lang="id-ID"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636626" y="1196752"/>
            <a:ext cx="4083169" cy="338554"/>
          </a:xfrm>
          <a:prstGeom prst="rect">
            <a:avLst/>
          </a:prstGeom>
          <a:solidFill>
            <a:schemeClr val="accent2"/>
          </a:solidFill>
        </p:spPr>
        <p:txBody>
          <a:bodyPr wrap="none">
            <a:spAutoFit/>
          </a:bodyPr>
          <a:lstStyle/>
          <a:p>
            <a:pPr>
              <a:defRPr/>
            </a:pPr>
            <a:r>
              <a:rPr lang="zh-CN" altLang="en-US" sz="1600" b="1" dirty="0">
                <a:solidFill>
                  <a:schemeClr val="bg1"/>
                </a:solidFill>
                <a:latin typeface="微软雅黑" panose="020B0503020204020204" pitchFamily="34" charset="-122"/>
                <a:ea typeface="微软雅黑" panose="020B0503020204020204" pitchFamily="34" charset="-122"/>
              </a:rPr>
              <a:t>基于相似度</a:t>
            </a:r>
            <a:r>
              <a:rPr lang="zh-CN" altLang="en-US" sz="1600" b="1" dirty="0" smtClean="0">
                <a:solidFill>
                  <a:schemeClr val="bg1"/>
                </a:solidFill>
                <a:latin typeface="微软雅黑" panose="020B0503020204020204" pitchFamily="34" charset="-122"/>
                <a:ea typeface="微软雅黑" panose="020B0503020204020204" pitchFamily="34" charset="-122"/>
              </a:rPr>
              <a:t>的健康数据检索技术</a:t>
            </a:r>
            <a:r>
              <a:rPr lang="zh-CN" altLang="en-US" sz="1600" b="1" dirty="0">
                <a:solidFill>
                  <a:schemeClr val="bg1"/>
                </a:solidFill>
                <a:latin typeface="微软雅黑" panose="020B0503020204020204" pitchFamily="34" charset="-122"/>
                <a:ea typeface="微软雅黑" panose="020B0503020204020204" pitchFamily="34" charset="-122"/>
              </a:rPr>
              <a:t>的重要意义</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cxnSp>
        <p:nvCxnSpPr>
          <p:cNvPr id="27" name="直接连接符 26"/>
          <p:cNvCxnSpPr>
            <a:stCxn id="32" idx="6"/>
          </p:cNvCxnSpPr>
          <p:nvPr/>
        </p:nvCxnSpPr>
        <p:spPr>
          <a:xfrm flipV="1">
            <a:off x="5581310" y="4045885"/>
            <a:ext cx="691471" cy="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2" idx="2"/>
          </p:cNvCxnSpPr>
          <p:nvPr/>
        </p:nvCxnSpPr>
        <p:spPr>
          <a:xfrm flipH="1" flipV="1">
            <a:off x="3059832" y="4045885"/>
            <a:ext cx="643257" cy="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3703089" y="3180664"/>
            <a:ext cx="1878221" cy="1730444"/>
            <a:chOff x="3364007" y="3224716"/>
            <a:chExt cx="2415987" cy="2415988"/>
          </a:xfrm>
          <a:noFill/>
        </p:grpSpPr>
        <p:grpSp>
          <p:nvGrpSpPr>
            <p:cNvPr id="30" name="组合 29"/>
            <p:cNvGrpSpPr/>
            <p:nvPr/>
          </p:nvGrpSpPr>
          <p:grpSpPr>
            <a:xfrm>
              <a:off x="3364007" y="3224716"/>
              <a:ext cx="2415987" cy="2415988"/>
              <a:chOff x="3364007" y="2959125"/>
              <a:chExt cx="2415987" cy="2415988"/>
            </a:xfrm>
            <a:grpFill/>
          </p:grpSpPr>
          <p:sp>
            <p:nvSpPr>
              <p:cNvPr id="32" name="椭圆 31"/>
              <p:cNvSpPr/>
              <p:nvPr/>
            </p:nvSpPr>
            <p:spPr>
              <a:xfrm>
                <a:off x="3364007" y="2959125"/>
                <a:ext cx="2415987" cy="2415988"/>
              </a:xfrm>
              <a:prstGeom prst="ellipse">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29"/>
              <p:cNvSpPr txBox="1"/>
              <p:nvPr/>
            </p:nvSpPr>
            <p:spPr>
              <a:xfrm>
                <a:off x="3767319" y="3422370"/>
                <a:ext cx="593847" cy="1536671"/>
              </a:xfrm>
              <a:prstGeom prst="rect">
                <a:avLst/>
              </a:prstGeom>
              <a:grpFill/>
              <a:ln>
                <a:noFill/>
              </a:ln>
            </p:spPr>
            <p:txBody>
              <a:bodyPr vert="eaVert"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indent="0" algn="ctr">
                  <a:lnSpc>
                    <a:spcPct val="100000"/>
                  </a:lnSpc>
                </a:pPr>
                <a:r>
                  <a:rPr lang="zh-CN" altLang="en-US" b="1" dirty="0" smtClean="0">
                    <a:solidFill>
                      <a:schemeClr val="accent2"/>
                    </a:solidFill>
                  </a:rPr>
                  <a:t>传统检索</a:t>
                </a:r>
                <a:endParaRPr lang="zh-CN" altLang="en-US" b="1" dirty="0">
                  <a:solidFill>
                    <a:schemeClr val="accent2"/>
                  </a:solidFill>
                </a:endParaRPr>
              </a:p>
            </p:txBody>
          </p:sp>
          <p:sp>
            <p:nvSpPr>
              <p:cNvPr id="34" name="文本框 30"/>
              <p:cNvSpPr txBox="1"/>
              <p:nvPr/>
            </p:nvSpPr>
            <p:spPr>
              <a:xfrm>
                <a:off x="4858025" y="3422370"/>
                <a:ext cx="514668" cy="1489495"/>
              </a:xfrm>
              <a:prstGeom prst="rect">
                <a:avLst/>
              </a:prstGeom>
              <a:grpFill/>
              <a:ln>
                <a:noFill/>
              </a:ln>
            </p:spPr>
            <p:txBody>
              <a:bodyPr vert="eaVert"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indent="0" algn="ctr">
                  <a:lnSpc>
                    <a:spcPct val="100000"/>
                  </a:lnSpc>
                </a:pPr>
                <a:r>
                  <a:rPr lang="zh-CN" altLang="en-US" sz="1400" b="1" dirty="0" smtClean="0">
                    <a:solidFill>
                      <a:schemeClr val="accent2"/>
                    </a:solidFill>
                  </a:rPr>
                  <a:t>相似度检索</a:t>
                </a:r>
                <a:endParaRPr lang="zh-CN" altLang="en-US" sz="1400" b="1" dirty="0">
                  <a:solidFill>
                    <a:schemeClr val="accent2"/>
                  </a:solidFill>
                </a:endParaRPr>
              </a:p>
            </p:txBody>
          </p:sp>
        </p:grpSp>
        <p:cxnSp>
          <p:nvCxnSpPr>
            <p:cNvPr id="31" name="直接连接符 30"/>
            <p:cNvCxnSpPr>
              <a:stCxn id="32" idx="0"/>
              <a:endCxn id="32" idx="4"/>
            </p:cNvCxnSpPr>
            <p:nvPr/>
          </p:nvCxnSpPr>
          <p:spPr>
            <a:xfrm>
              <a:off x="4572001" y="3224716"/>
              <a:ext cx="0" cy="2415988"/>
            </a:xfrm>
            <a:prstGeom prst="line">
              <a:avLst/>
            </a:prstGeom>
            <a:grpFill/>
            <a:ln w="381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68" name="直接连接符 67"/>
          <p:cNvCxnSpPr/>
          <p:nvPr/>
        </p:nvCxnSpPr>
        <p:spPr>
          <a:xfrm>
            <a:off x="3046855" y="2636912"/>
            <a:ext cx="0" cy="2817946"/>
          </a:xfrm>
          <a:prstGeom prst="line">
            <a:avLst/>
          </a:prstGeom>
          <a:noFill/>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272781" y="2675344"/>
            <a:ext cx="0" cy="2779514"/>
          </a:xfrm>
          <a:prstGeom prst="line">
            <a:avLst/>
          </a:prstGeom>
          <a:noFill/>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22459" y="1700808"/>
            <a:ext cx="8289452" cy="830997"/>
          </a:xfrm>
          <a:prstGeom prst="rect">
            <a:avLst/>
          </a:prstGeom>
        </p:spPr>
        <p:txBody>
          <a:bodyPr wrap="square">
            <a:spAutoFit/>
          </a:bodyPr>
          <a:lstStyle/>
          <a:p>
            <a:pPr>
              <a:lnSpc>
                <a:spcPct val="150000"/>
              </a:lnSpc>
            </a:pPr>
            <a:r>
              <a:rPr lang="zh-CN" altLang="zh-CN" sz="1600" dirty="0">
                <a:latin typeface="微软雅黑" panose="020B0503020204020204" pitchFamily="34" charset="-122"/>
                <a:ea typeface="微软雅黑" panose="020B0503020204020204" pitchFamily="34" charset="-122"/>
              </a:rPr>
              <a:t>就目前已有的研究来看</a:t>
            </a:r>
            <a:r>
              <a:rPr lang="zh-CN" altLang="en-US" sz="1600" dirty="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大多数</a:t>
            </a:r>
            <a:r>
              <a:rPr lang="zh-CN" altLang="en-US" sz="1600" dirty="0">
                <a:latin typeface="微软雅黑" panose="020B0503020204020204" pitchFamily="34" charset="-122"/>
                <a:ea typeface="微软雅黑" panose="020B0503020204020204" pitchFamily="34" charset="-122"/>
              </a:rPr>
              <a:t>医疗信息系统还是采用了很简单的检索方案，主要是在健康文档和结构化数据（比如实验室据，</a:t>
            </a:r>
            <a:r>
              <a:rPr lang="en-US" altLang="zh-CN" sz="1600" dirty="0">
                <a:latin typeface="微软雅黑" panose="020B0503020204020204" pitchFamily="34" charset="-122"/>
                <a:ea typeface="微软雅黑" panose="020B0503020204020204" pitchFamily="34" charset="-122"/>
              </a:rPr>
              <a:t>ICD-10</a:t>
            </a:r>
            <a:r>
              <a:rPr lang="zh-CN" altLang="en-US" sz="1600" dirty="0">
                <a:latin typeface="微软雅黑" panose="020B0503020204020204" pitchFamily="34" charset="-122"/>
                <a:ea typeface="微软雅黑" panose="020B0503020204020204" pitchFamily="34" charset="-122"/>
              </a:rPr>
              <a:t>编码）上进行字符串</a:t>
            </a:r>
            <a:r>
              <a:rPr lang="zh-CN" altLang="en-US" sz="1600" dirty="0" smtClean="0">
                <a:latin typeface="微软雅黑" panose="020B0503020204020204" pitchFamily="34" charset="-122"/>
                <a:ea typeface="微软雅黑" panose="020B0503020204020204" pitchFamily="34" charset="-122"/>
              </a:rPr>
              <a:t>匹配。</a:t>
            </a:r>
            <a:endParaRPr lang="zh-CN" altLang="en-US" sz="1600" dirty="0">
              <a:latin typeface="微软雅黑" panose="020B0503020204020204" pitchFamily="34" charset="-122"/>
              <a:ea typeface="微软雅黑" panose="020B0503020204020204" pitchFamily="34" charset="-122"/>
            </a:endParaRPr>
          </a:p>
        </p:txBody>
      </p:sp>
      <p:sp>
        <p:nvSpPr>
          <p:cNvPr id="70" name="矩形 69"/>
          <p:cNvSpPr/>
          <p:nvPr/>
        </p:nvSpPr>
        <p:spPr>
          <a:xfrm>
            <a:off x="628841" y="2699391"/>
            <a:ext cx="2185214" cy="276999"/>
          </a:xfrm>
          <a:prstGeom prst="rect">
            <a:avLst/>
          </a:prstGeom>
        </p:spPr>
        <p:txBody>
          <a:bodyPr wrap="none">
            <a:spAutoFit/>
          </a:bodyPr>
          <a:lstStyle/>
          <a:p>
            <a:pPr algn="r"/>
            <a:r>
              <a:rPr lang="zh-CN" altLang="zh-CN" sz="1200" dirty="0">
                <a:latin typeface="微软雅黑" panose="020B0503020204020204" pitchFamily="34" charset="-122"/>
                <a:ea typeface="微软雅黑" panose="020B0503020204020204" pitchFamily="34" charset="-122"/>
              </a:rPr>
              <a:t>有效性依赖于用户提交的查询</a:t>
            </a:r>
            <a:endParaRPr lang="zh-CN" altLang="en-US" sz="1200" dirty="0">
              <a:latin typeface="微软雅黑" panose="020B0503020204020204" pitchFamily="34" charset="-122"/>
              <a:ea typeface="微软雅黑" panose="020B0503020204020204" pitchFamily="34" charset="-122"/>
            </a:endParaRPr>
          </a:p>
        </p:txBody>
      </p:sp>
      <p:sp>
        <p:nvSpPr>
          <p:cNvPr id="71" name="矩形 70"/>
          <p:cNvSpPr/>
          <p:nvPr/>
        </p:nvSpPr>
        <p:spPr>
          <a:xfrm>
            <a:off x="98548" y="3176777"/>
            <a:ext cx="2702324" cy="461665"/>
          </a:xfrm>
          <a:prstGeom prst="rect">
            <a:avLst/>
          </a:prstGeom>
        </p:spPr>
        <p:txBody>
          <a:bodyPr wrap="square">
            <a:spAutoFit/>
          </a:bodyPr>
          <a:lstStyle/>
          <a:p>
            <a:pPr algn="r"/>
            <a:r>
              <a:rPr lang="zh-CN" altLang="zh-CN" sz="1200" dirty="0">
                <a:latin typeface="微软雅黑" panose="020B0503020204020204" pitchFamily="34" charset="-122"/>
                <a:ea typeface="微软雅黑" panose="020B0503020204020204" pitchFamily="34" charset="-122"/>
              </a:rPr>
              <a:t>用户的信息需求很难通过一个只包含</a:t>
            </a:r>
            <a:r>
              <a:rPr lang="en-US" altLang="zh-CN" sz="1200" dirty="0">
                <a:latin typeface="微软雅黑" panose="020B0503020204020204" pitchFamily="34" charset="-122"/>
                <a:ea typeface="微软雅黑" panose="020B0503020204020204" pitchFamily="34" charset="-122"/>
              </a:rPr>
              <a:t>1</a:t>
            </a:r>
            <a:r>
              <a:rPr lang="zh-CN" altLang="zh-CN" sz="1200" dirty="0">
                <a:latin typeface="微软雅黑" panose="020B0503020204020204" pitchFamily="34" charset="-122"/>
                <a:ea typeface="微软雅黑" panose="020B0503020204020204" pitchFamily="34" charset="-122"/>
              </a:rPr>
              <a:t>至</a:t>
            </a:r>
            <a:r>
              <a:rPr lang="en-US" altLang="zh-CN" sz="1200" dirty="0">
                <a:latin typeface="微软雅黑" panose="020B0503020204020204" pitchFamily="34" charset="-122"/>
                <a:ea typeface="微软雅黑" panose="020B0503020204020204" pitchFamily="34" charset="-122"/>
              </a:rPr>
              <a:t>3</a:t>
            </a:r>
            <a:r>
              <a:rPr lang="zh-CN" altLang="zh-CN" sz="1200" dirty="0">
                <a:latin typeface="微软雅黑" panose="020B0503020204020204" pitchFamily="34" charset="-122"/>
                <a:ea typeface="微软雅黑" panose="020B0503020204020204" pitchFamily="34" charset="-122"/>
              </a:rPr>
              <a:t>个词项的查询定义出来</a:t>
            </a:r>
            <a:endParaRPr lang="zh-CN" altLang="en-US" sz="1200" dirty="0">
              <a:latin typeface="微软雅黑" panose="020B0503020204020204" pitchFamily="34" charset="-122"/>
              <a:ea typeface="微软雅黑" panose="020B0503020204020204" pitchFamily="34" charset="-122"/>
            </a:endParaRPr>
          </a:p>
        </p:txBody>
      </p:sp>
      <p:sp>
        <p:nvSpPr>
          <p:cNvPr id="72" name="矩形 71"/>
          <p:cNvSpPr/>
          <p:nvPr/>
        </p:nvSpPr>
        <p:spPr>
          <a:xfrm>
            <a:off x="98548" y="3831947"/>
            <a:ext cx="2715507" cy="461665"/>
          </a:xfrm>
          <a:prstGeom prst="rect">
            <a:avLst/>
          </a:prstGeom>
        </p:spPr>
        <p:txBody>
          <a:bodyPr wrap="square">
            <a:spAutoFit/>
          </a:bodyPr>
          <a:lstStyle/>
          <a:p>
            <a:pPr algn="r"/>
            <a:r>
              <a:rPr lang="zh-CN" altLang="zh-CN" sz="1200" dirty="0">
                <a:latin typeface="微软雅黑" panose="020B0503020204020204" pitchFamily="34" charset="-122"/>
                <a:ea typeface="微软雅黑" panose="020B0503020204020204" pitchFamily="34" charset="-122"/>
              </a:rPr>
              <a:t>其本质都是基于关键字的</a:t>
            </a:r>
            <a:r>
              <a:rPr lang="zh-CN" altLang="zh-CN" sz="1200" dirty="0" smtClean="0">
                <a:latin typeface="微软雅黑" panose="020B0503020204020204" pitchFamily="34" charset="-122"/>
                <a:ea typeface="微软雅黑" panose="020B0503020204020204" pitchFamily="34" charset="-122"/>
              </a:rPr>
              <a:t>检索</a:t>
            </a:r>
            <a:r>
              <a:rPr lang="zh-CN" altLang="en-US"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聚焦在单个病人的数据</a:t>
            </a:r>
            <a:r>
              <a:rPr lang="zh-CN" altLang="zh-CN" sz="1200" dirty="0" smtClean="0">
                <a:latin typeface="微软雅黑" panose="020B0503020204020204" pitchFamily="34" charset="-122"/>
                <a:ea typeface="微软雅黑" panose="020B0503020204020204" pitchFamily="34" charset="-122"/>
              </a:rPr>
              <a:t>上</a:t>
            </a:r>
            <a:endParaRPr lang="zh-CN" altLang="en-US" sz="1200" dirty="0">
              <a:latin typeface="微软雅黑" panose="020B0503020204020204" pitchFamily="34" charset="-122"/>
              <a:ea typeface="微软雅黑" panose="020B0503020204020204" pitchFamily="34" charset="-122"/>
            </a:endParaRPr>
          </a:p>
        </p:txBody>
      </p:sp>
      <p:sp>
        <p:nvSpPr>
          <p:cNvPr id="74" name="矩形 73"/>
          <p:cNvSpPr/>
          <p:nvPr/>
        </p:nvSpPr>
        <p:spPr>
          <a:xfrm>
            <a:off x="549178" y="4449443"/>
            <a:ext cx="2251694" cy="461665"/>
          </a:xfrm>
          <a:prstGeom prst="rect">
            <a:avLst/>
          </a:prstGeom>
        </p:spPr>
        <p:txBody>
          <a:bodyPr wrap="square">
            <a:spAutoFit/>
          </a:bodyPr>
          <a:lstStyle/>
          <a:p>
            <a:pPr lvl="0" algn="r"/>
            <a:r>
              <a:rPr lang="zh-CN" altLang="zh-CN" sz="1200" dirty="0">
                <a:solidFill>
                  <a:prstClr val="black"/>
                </a:solidFill>
                <a:latin typeface="微软雅黑" panose="020B0503020204020204" pitchFamily="34" charset="-122"/>
                <a:ea typeface="微软雅黑" panose="020B0503020204020204" pitchFamily="34" charset="-122"/>
              </a:rPr>
              <a:t>没有能够利用电子健康记录中潜在的大量医疗知识</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78" name="矩形 77"/>
          <p:cNvSpPr/>
          <p:nvPr/>
        </p:nvSpPr>
        <p:spPr>
          <a:xfrm>
            <a:off x="1086072" y="5098265"/>
            <a:ext cx="1712969" cy="276999"/>
          </a:xfrm>
          <a:prstGeom prst="rect">
            <a:avLst/>
          </a:prstGeom>
        </p:spPr>
        <p:txBody>
          <a:bodyPr wrap="square">
            <a:spAutoFit/>
          </a:bodyPr>
          <a:lstStyle/>
          <a:p>
            <a:pPr algn="r"/>
            <a:r>
              <a:rPr lang="zh-CN" altLang="en-US" sz="1200" dirty="0" smtClean="0">
                <a:latin typeface="微软雅黑" panose="020B0503020204020204" pitchFamily="34" charset="-122"/>
                <a:ea typeface="微软雅黑" panose="020B0503020204020204" pitchFamily="34" charset="-122"/>
              </a:rPr>
              <a:t>更适用于结构化数据</a:t>
            </a:r>
            <a:endParaRPr lang="zh-CN" altLang="en-US" sz="1200" dirty="0">
              <a:latin typeface="微软雅黑" panose="020B0503020204020204" pitchFamily="34" charset="-122"/>
              <a:ea typeface="微软雅黑" panose="020B0503020204020204" pitchFamily="34" charset="-122"/>
            </a:endParaRPr>
          </a:p>
        </p:txBody>
      </p:sp>
      <p:sp>
        <p:nvSpPr>
          <p:cNvPr id="80" name="矩形 79"/>
          <p:cNvSpPr/>
          <p:nvPr/>
        </p:nvSpPr>
        <p:spPr>
          <a:xfrm>
            <a:off x="6463417" y="2745557"/>
            <a:ext cx="2088232"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是一</a:t>
            </a:r>
            <a:r>
              <a:rPr lang="zh-CN" altLang="en-US" sz="1200" dirty="0" smtClean="0">
                <a:latin typeface="微软雅黑" panose="020B0503020204020204" pitchFamily="34" charset="-122"/>
                <a:ea typeface="微软雅黑" panose="020B0503020204020204" pitchFamily="34" charset="-122"/>
              </a:rPr>
              <a:t>种近似查询，避免了一些无意义的相等性比较</a:t>
            </a:r>
            <a:endParaRPr lang="zh-CN" altLang="en-US" sz="1200" dirty="0">
              <a:latin typeface="微软雅黑" panose="020B0503020204020204" pitchFamily="34" charset="-122"/>
              <a:ea typeface="微软雅黑" panose="020B0503020204020204" pitchFamily="34" charset="-122"/>
            </a:endParaRPr>
          </a:p>
        </p:txBody>
      </p:sp>
      <p:sp>
        <p:nvSpPr>
          <p:cNvPr id="83" name="矩形 82"/>
          <p:cNvSpPr/>
          <p:nvPr/>
        </p:nvSpPr>
        <p:spPr>
          <a:xfrm>
            <a:off x="6460408" y="3356992"/>
            <a:ext cx="2088232" cy="276999"/>
          </a:xfrm>
          <a:prstGeom prst="rect">
            <a:avLst/>
          </a:prstGeom>
        </p:spPr>
        <p:txBody>
          <a:bodyPr wrap="square">
            <a:spAutoFit/>
          </a:bodyPr>
          <a:lstStyle/>
          <a:p>
            <a:r>
              <a:rPr lang="zh-CN" altLang="en-US" sz="1200" dirty="0" smtClean="0">
                <a:latin typeface="微软雅黑" panose="020B0503020204020204" pitchFamily="34" charset="-122"/>
                <a:ea typeface="微软雅黑" panose="020B0503020204020204" pitchFamily="34" charset="-122"/>
              </a:rPr>
              <a:t>适用于结构化</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半结构化数据</a:t>
            </a:r>
            <a:endParaRPr lang="zh-CN" altLang="en-US" sz="1200" dirty="0">
              <a:latin typeface="微软雅黑" panose="020B0503020204020204" pitchFamily="34" charset="-122"/>
              <a:ea typeface="微软雅黑" panose="020B0503020204020204" pitchFamily="34" charset="-122"/>
            </a:endParaRPr>
          </a:p>
        </p:txBody>
      </p:sp>
      <p:sp>
        <p:nvSpPr>
          <p:cNvPr id="79" name="矩形 78"/>
          <p:cNvSpPr/>
          <p:nvPr/>
        </p:nvSpPr>
        <p:spPr>
          <a:xfrm>
            <a:off x="6444208" y="3789040"/>
            <a:ext cx="2533387" cy="461665"/>
          </a:xfrm>
          <a:prstGeom prst="rect">
            <a:avLst/>
          </a:prstGeom>
        </p:spPr>
        <p:txBody>
          <a:bodyPr wrap="square">
            <a:spAutoFit/>
          </a:bodyPr>
          <a:lstStyle/>
          <a:p>
            <a:r>
              <a:rPr lang="zh-CN" altLang="zh-CN" sz="1200" dirty="0" smtClean="0">
                <a:latin typeface="微软雅黑" panose="020B0503020204020204" pitchFamily="34" charset="-122"/>
                <a:ea typeface="微软雅黑" panose="020B0503020204020204" pitchFamily="34" charset="-122"/>
              </a:rPr>
              <a:t>不再是显式的文本匹配，很大程度上保留了潜在的医疗信息</a:t>
            </a:r>
            <a:endParaRPr lang="zh-CN" altLang="en-US" sz="1200" dirty="0">
              <a:latin typeface="微软雅黑" panose="020B0503020204020204" pitchFamily="34" charset="-122"/>
              <a:ea typeface="微软雅黑" panose="020B0503020204020204" pitchFamily="34" charset="-122"/>
            </a:endParaRPr>
          </a:p>
        </p:txBody>
      </p:sp>
      <p:sp>
        <p:nvSpPr>
          <p:cNvPr id="81" name="矩形 80"/>
          <p:cNvSpPr/>
          <p:nvPr/>
        </p:nvSpPr>
        <p:spPr>
          <a:xfrm>
            <a:off x="6444208" y="4437112"/>
            <a:ext cx="2711872" cy="276999"/>
          </a:xfrm>
          <a:prstGeom prst="rect">
            <a:avLst/>
          </a:prstGeom>
        </p:spPr>
        <p:txBody>
          <a:bodyPr wrap="square">
            <a:spAutoFit/>
          </a:bodyPr>
          <a:lstStyle/>
          <a:p>
            <a:r>
              <a:rPr lang="zh-CN" altLang="zh-CN" sz="1200" dirty="0">
                <a:latin typeface="微软雅黑" panose="020B0503020204020204" pitchFamily="34" charset="-122"/>
                <a:ea typeface="微软雅黑" panose="020B0503020204020204" pitchFamily="34" charset="-122"/>
              </a:rPr>
              <a:t>可作为传统检索方式</a:t>
            </a:r>
            <a:r>
              <a:rPr lang="zh-CN" altLang="zh-CN" sz="1200" dirty="0" smtClean="0">
                <a:latin typeface="微软雅黑" panose="020B0503020204020204" pitchFamily="34" charset="-122"/>
                <a:ea typeface="微软雅黑" panose="020B0503020204020204" pitchFamily="34" charset="-122"/>
              </a:rPr>
              <a:t>的有效</a:t>
            </a:r>
            <a:r>
              <a:rPr lang="zh-CN" altLang="zh-CN" sz="1200" dirty="0">
                <a:latin typeface="微软雅黑" panose="020B0503020204020204" pitchFamily="34" charset="-122"/>
                <a:ea typeface="微软雅黑" panose="020B0503020204020204" pitchFamily="34" charset="-122"/>
              </a:rPr>
              <a:t>地</a:t>
            </a:r>
            <a:r>
              <a:rPr lang="zh-CN" altLang="zh-CN" sz="1200" dirty="0" smtClean="0">
                <a:latin typeface="微软雅黑" panose="020B0503020204020204" pitchFamily="34" charset="-122"/>
                <a:ea typeface="微软雅黑" panose="020B0503020204020204" pitchFamily="34" charset="-122"/>
              </a:rPr>
              <a:t>补充</a:t>
            </a:r>
            <a:endParaRPr lang="zh-CN" altLang="en-US" sz="1200" dirty="0">
              <a:latin typeface="微软雅黑" panose="020B0503020204020204" pitchFamily="34" charset="-122"/>
              <a:ea typeface="微软雅黑" panose="020B0503020204020204" pitchFamily="34" charset="-122"/>
            </a:endParaRPr>
          </a:p>
        </p:txBody>
      </p:sp>
      <p:sp>
        <p:nvSpPr>
          <p:cNvPr id="84" name="矩形 83"/>
          <p:cNvSpPr/>
          <p:nvPr/>
        </p:nvSpPr>
        <p:spPr>
          <a:xfrm>
            <a:off x="6444208" y="4983559"/>
            <a:ext cx="2467703" cy="461665"/>
          </a:xfrm>
          <a:prstGeom prst="rect">
            <a:avLst/>
          </a:prstGeom>
        </p:spPr>
        <p:txBody>
          <a:bodyPr wrap="square">
            <a:spAutoFit/>
          </a:bodyPr>
          <a:lstStyle/>
          <a:p>
            <a:pPr lvl="0"/>
            <a:r>
              <a:rPr lang="zh-CN" altLang="zh-CN" sz="1200" dirty="0" smtClean="0">
                <a:solidFill>
                  <a:prstClr val="black"/>
                </a:solidFill>
                <a:latin typeface="微软雅黑" panose="020B0503020204020204" pitchFamily="34" charset="-122"/>
                <a:ea typeface="微软雅黑" panose="020B0503020204020204" pitchFamily="34" charset="-122"/>
              </a:rPr>
              <a:t>病人</a:t>
            </a:r>
            <a:r>
              <a:rPr lang="zh-CN" altLang="zh-CN" sz="1200" dirty="0">
                <a:solidFill>
                  <a:prstClr val="black"/>
                </a:solidFill>
                <a:latin typeface="微软雅黑" panose="020B0503020204020204" pitchFamily="34" charset="-122"/>
                <a:ea typeface="微软雅黑" panose="020B0503020204020204" pitchFamily="34" charset="-122"/>
              </a:rPr>
              <a:t>相似度对健康数据的二次运用具有重要意义</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85" name="矩形 84"/>
          <p:cNvSpPr/>
          <p:nvPr/>
        </p:nvSpPr>
        <p:spPr>
          <a:xfrm>
            <a:off x="534456" y="5682734"/>
            <a:ext cx="8215487" cy="338554"/>
          </a:xfrm>
          <a:prstGeom prst="rect">
            <a:avLst/>
          </a:prstGeom>
        </p:spPr>
        <p:txBody>
          <a:bodyPr wrap="square">
            <a:spAutoFit/>
          </a:bodyPr>
          <a:lstStyle/>
          <a:p>
            <a:r>
              <a:rPr lang="zh-CN" altLang="zh-CN" sz="1600" dirty="0">
                <a:latin typeface="微软雅黑" panose="020B0503020204020204" pitchFamily="34" charset="-122"/>
                <a:ea typeface="微软雅黑" panose="020B0503020204020204" pitchFamily="34" charset="-122"/>
              </a:rPr>
              <a:t>综上所述，</a:t>
            </a:r>
            <a:r>
              <a:rPr lang="zh-CN" altLang="zh-CN" sz="1600" dirty="0" smtClean="0">
                <a:latin typeface="微软雅黑" panose="020B0503020204020204" pitchFamily="34" charset="-122"/>
                <a:ea typeface="微软雅黑" panose="020B0503020204020204" pitchFamily="34" charset="-122"/>
              </a:rPr>
              <a:t>基</a:t>
            </a:r>
            <a:r>
              <a:rPr lang="zh-CN" altLang="en-US" sz="1600" dirty="0" smtClean="0">
                <a:latin typeface="微软雅黑" panose="020B0503020204020204" pitchFamily="34" charset="-122"/>
                <a:ea typeface="微软雅黑" panose="020B0503020204020204" pitchFamily="34" charset="-122"/>
              </a:rPr>
              <a:t>于相似度</a:t>
            </a:r>
            <a:r>
              <a:rPr lang="zh-CN" altLang="zh-CN" sz="1600" dirty="0" smtClean="0">
                <a:latin typeface="微软雅黑" panose="020B0503020204020204" pitchFamily="34" charset="-122"/>
                <a:ea typeface="微软雅黑" panose="020B0503020204020204" pitchFamily="34" charset="-122"/>
              </a:rPr>
              <a:t>的</a:t>
            </a:r>
            <a:r>
              <a:rPr lang="zh-CN" altLang="zh-CN" sz="1600" dirty="0">
                <a:latin typeface="微软雅黑" panose="020B0503020204020204" pitchFamily="34" charset="-122"/>
                <a:ea typeface="微软雅黑" panose="020B0503020204020204" pitchFamily="34" charset="-122"/>
              </a:rPr>
              <a:t>健康数据检索技术在医疗领域的应用具有重要研究和</a:t>
            </a:r>
            <a:r>
              <a:rPr lang="zh-CN" altLang="zh-CN" sz="1600" dirty="0" smtClean="0">
                <a:latin typeface="微软雅黑" panose="020B0503020204020204" pitchFamily="34" charset="-122"/>
                <a:ea typeface="微软雅黑" panose="020B0503020204020204" pitchFamily="34" charset="-122"/>
              </a:rPr>
              <a:t>现实意义</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grpSp>
        <p:nvGrpSpPr>
          <p:cNvPr id="38" name="组合 15"/>
          <p:cNvGrpSpPr>
            <a:grpSpLocks/>
          </p:cNvGrpSpPr>
          <p:nvPr/>
        </p:nvGrpSpPr>
        <p:grpSpPr bwMode="auto">
          <a:xfrm>
            <a:off x="-24411" y="6354245"/>
            <a:ext cx="9187468" cy="503767"/>
            <a:chOff x="0" y="4681728"/>
            <a:chExt cx="9163025" cy="377952"/>
          </a:xfrm>
        </p:grpSpPr>
        <p:sp>
          <p:nvSpPr>
            <p:cNvPr id="39" name="矩形 38"/>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40" name="矩形 39"/>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t>6</a:t>
              </a:r>
              <a:endParaRPr lang="zh-CN" altLang="en-US" dirty="0"/>
            </a:p>
          </p:txBody>
        </p:sp>
      </p:grpSp>
      <p:sp>
        <p:nvSpPr>
          <p:cNvPr id="41"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0400060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22" presetClass="entr" presetSubtype="8" fill="hold" nodeType="withEffect">
                                  <p:stCondLst>
                                    <p:cond delay="25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par>
                                <p:cTn id="13" presetID="22" presetClass="entr" presetSubtype="2" fill="hold" nodeType="withEffect">
                                  <p:stCondLst>
                                    <p:cond delay="25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2" name="Rectangle 291"/>
          <p:cNvSpPr>
            <a:spLocks noChangeArrowheads="1"/>
          </p:cNvSpPr>
          <p:nvPr/>
        </p:nvSpPr>
        <p:spPr bwMode="auto">
          <a:xfrm>
            <a:off x="778223" y="237720"/>
            <a:ext cx="17953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研究背景与现状</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1" name="TextBox 20"/>
          <p:cNvSpPr txBox="1"/>
          <p:nvPr/>
        </p:nvSpPr>
        <p:spPr>
          <a:xfrm flipH="1">
            <a:off x="703269" y="625479"/>
            <a:ext cx="3913484"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研究现状</a:t>
            </a:r>
            <a:endParaRPr lang="id-ID"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159343" y="1809945"/>
            <a:ext cx="7733137" cy="418191"/>
          </a:xfrm>
          <a:prstGeom prst="rect">
            <a:avLst/>
          </a:prstGeom>
        </p:spPr>
        <p:txBody>
          <a:bodyPr wrap="square">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sp>
        <p:nvSpPr>
          <p:cNvPr id="23" name="矩形 22"/>
          <p:cNvSpPr/>
          <p:nvPr/>
        </p:nvSpPr>
        <p:spPr>
          <a:xfrm>
            <a:off x="705667" y="1124744"/>
            <a:ext cx="2236510" cy="338554"/>
          </a:xfrm>
          <a:prstGeom prst="rect">
            <a:avLst/>
          </a:prstGeom>
          <a:solidFill>
            <a:schemeClr val="accent2"/>
          </a:solidFill>
        </p:spPr>
        <p:txBody>
          <a:bodyPr wrap="none">
            <a:spAutoFit/>
          </a:bodyPr>
          <a:lstStyle/>
          <a:p>
            <a:pPr>
              <a:defRPr/>
            </a:pPr>
            <a:r>
              <a:rPr lang="zh-CN" altLang="en-US" sz="1600" b="1" dirty="0" smtClean="0">
                <a:solidFill>
                  <a:schemeClr val="bg1"/>
                </a:solidFill>
                <a:latin typeface="微软雅黑" panose="020B0503020204020204" pitchFamily="34" charset="-122"/>
                <a:ea typeface="微软雅黑" panose="020B0503020204020204" pitchFamily="34" charset="-122"/>
              </a:rPr>
              <a:t>病人相似度的研究现状</a:t>
            </a:r>
            <a:endParaRPr lang="id-ID" altLang="zh-CN" sz="16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6331491" y="4437944"/>
            <a:ext cx="2618235" cy="830997"/>
          </a:xfrm>
          <a:prstGeom prst="rect">
            <a:avLst/>
          </a:prstGeom>
        </p:spPr>
        <p:txBody>
          <a:bodyPr wrap="square">
            <a:spAutoFit/>
          </a:bodyPr>
          <a:lstStyle/>
          <a:p>
            <a:pPr>
              <a:lnSpc>
                <a:spcPct val="150000"/>
              </a:lnSpc>
            </a:pPr>
            <a:r>
              <a:rPr lang="zh-CN" altLang="en-US" sz="1600" b="1" dirty="0" smtClean="0">
                <a:latin typeface="微软雅黑" panose="020B0503020204020204" pitchFamily="34" charset="-122"/>
                <a:ea typeface="微软雅黑" panose="020B0503020204020204" pitchFamily="34" charset="-122"/>
              </a:rPr>
              <a:t>就公开文献所知，目前国内没有相关领域的研究</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cxnSp>
        <p:nvCxnSpPr>
          <p:cNvPr id="28" name="直接连接符 27"/>
          <p:cNvCxnSpPr/>
          <p:nvPr/>
        </p:nvCxnSpPr>
        <p:spPr>
          <a:xfrm flipV="1">
            <a:off x="2107546" y="1304905"/>
            <a:ext cx="2523526" cy="1218986"/>
          </a:xfrm>
          <a:prstGeom prst="line">
            <a:avLst/>
          </a:prstGeom>
          <a:ln w="19050">
            <a:solidFill>
              <a:schemeClr val="bg1"/>
            </a:solidFill>
            <a:prstDash val="sysDot"/>
            <a:headEnd type="ova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7404578" y="2383659"/>
            <a:ext cx="745200" cy="7462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648000" rtlCol="0" anchor="ctr"/>
          <a:lstStyle/>
          <a:p>
            <a:pPr algn="ctr"/>
            <a:endParaRPr lang="zh-CN" altLang="en-US" sz="8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2" name="椭圆 31"/>
          <p:cNvSpPr/>
          <p:nvPr/>
        </p:nvSpPr>
        <p:spPr>
          <a:xfrm>
            <a:off x="1377088" y="2383659"/>
            <a:ext cx="745200" cy="7462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648000" rtlCol="0" anchor="ctr"/>
          <a:lstStyle/>
          <a:p>
            <a:pPr algn="ctr"/>
            <a:endParaRPr lang="zh-CN" altLang="en-US" sz="8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3" name="Freeform 5745"/>
          <p:cNvSpPr>
            <a:spLocks noEditPoints="1"/>
          </p:cNvSpPr>
          <p:nvPr/>
        </p:nvSpPr>
        <p:spPr bwMode="auto">
          <a:xfrm>
            <a:off x="1647020" y="2634900"/>
            <a:ext cx="645447" cy="686462"/>
          </a:xfrm>
          <a:custGeom>
            <a:avLst/>
            <a:gdLst>
              <a:gd name="T0" fmla="*/ 51 w 62"/>
              <a:gd name="T1" fmla="*/ 27 h 79"/>
              <a:gd name="T2" fmla="*/ 51 w 62"/>
              <a:gd name="T3" fmla="*/ 27 h 79"/>
              <a:gd name="T4" fmla="*/ 52 w 62"/>
              <a:gd name="T5" fmla="*/ 27 h 79"/>
              <a:gd name="T6" fmla="*/ 52 w 62"/>
              <a:gd name="T7" fmla="*/ 28 h 79"/>
              <a:gd name="T8" fmla="*/ 51 w 62"/>
              <a:gd name="T9" fmla="*/ 35 h 79"/>
              <a:gd name="T10" fmla="*/ 48 w 62"/>
              <a:gd name="T11" fmla="*/ 38 h 79"/>
              <a:gd name="T12" fmla="*/ 42 w 62"/>
              <a:gd name="T13" fmla="*/ 48 h 79"/>
              <a:gd name="T14" fmla="*/ 31 w 62"/>
              <a:gd name="T15" fmla="*/ 53 h 79"/>
              <a:gd name="T16" fmla="*/ 20 w 62"/>
              <a:gd name="T17" fmla="*/ 48 h 79"/>
              <a:gd name="T18" fmla="*/ 14 w 62"/>
              <a:gd name="T19" fmla="*/ 38 h 79"/>
              <a:gd name="T20" fmla="*/ 11 w 62"/>
              <a:gd name="T21" fmla="*/ 35 h 79"/>
              <a:gd name="T22" fmla="*/ 10 w 62"/>
              <a:gd name="T23" fmla="*/ 28 h 79"/>
              <a:gd name="T24" fmla="*/ 10 w 62"/>
              <a:gd name="T25" fmla="*/ 27 h 79"/>
              <a:gd name="T26" fmla="*/ 11 w 62"/>
              <a:gd name="T27" fmla="*/ 27 h 79"/>
              <a:gd name="T28" fmla="*/ 11 w 62"/>
              <a:gd name="T29" fmla="*/ 27 h 79"/>
              <a:gd name="T30" fmla="*/ 16 w 62"/>
              <a:gd name="T31" fmla="*/ 7 h 79"/>
              <a:gd name="T32" fmla="*/ 45 w 62"/>
              <a:gd name="T33" fmla="*/ 6 h 79"/>
              <a:gd name="T34" fmla="*/ 51 w 62"/>
              <a:gd name="T35" fmla="*/ 27 h 79"/>
              <a:gd name="T36" fmla="*/ 9 w 62"/>
              <a:gd name="T37" fmla="*/ 53 h 79"/>
              <a:gd name="T38" fmla="*/ 17 w 62"/>
              <a:gd name="T39" fmla="*/ 53 h 79"/>
              <a:gd name="T40" fmla="*/ 31 w 62"/>
              <a:gd name="T41" fmla="*/ 59 h 79"/>
              <a:gd name="T42" fmla="*/ 44 w 62"/>
              <a:gd name="T43" fmla="*/ 53 h 79"/>
              <a:gd name="T44" fmla="*/ 53 w 62"/>
              <a:gd name="T45" fmla="*/ 53 h 79"/>
              <a:gd name="T46" fmla="*/ 61 w 62"/>
              <a:gd name="T47" fmla="*/ 79 h 79"/>
              <a:gd name="T48" fmla="*/ 0 w 62"/>
              <a:gd name="T49" fmla="*/ 79 h 79"/>
              <a:gd name="T50" fmla="*/ 9 w 62"/>
              <a:gd name="T51" fmla="*/ 53 h 79"/>
              <a:gd name="T52" fmla="*/ 48 w 62"/>
              <a:gd name="T53" fmla="*/ 29 h 79"/>
              <a:gd name="T54" fmla="*/ 46 w 62"/>
              <a:gd name="T55" fmla="*/ 29 h 79"/>
              <a:gd name="T56" fmla="*/ 44 w 62"/>
              <a:gd name="T57" fmla="*/ 25 h 79"/>
              <a:gd name="T58" fmla="*/ 20 w 62"/>
              <a:gd name="T59" fmla="*/ 24 h 79"/>
              <a:gd name="T60" fmla="*/ 17 w 62"/>
              <a:gd name="T61" fmla="*/ 29 h 79"/>
              <a:gd name="T62" fmla="*/ 14 w 62"/>
              <a:gd name="T63" fmla="*/ 29 h 79"/>
              <a:gd name="T64" fmla="*/ 14 w 62"/>
              <a:gd name="T65" fmla="*/ 29 h 79"/>
              <a:gd name="T66" fmla="*/ 13 w 62"/>
              <a:gd name="T67" fmla="*/ 29 h 79"/>
              <a:gd name="T68" fmla="*/ 14 w 62"/>
              <a:gd name="T69" fmla="*/ 34 h 79"/>
              <a:gd name="T70" fmla="*/ 16 w 62"/>
              <a:gd name="T71" fmla="*/ 35 h 79"/>
              <a:gd name="T72" fmla="*/ 16 w 62"/>
              <a:gd name="T73" fmla="*/ 36 h 79"/>
              <a:gd name="T74" fmla="*/ 17 w 62"/>
              <a:gd name="T75" fmla="*/ 37 h 79"/>
              <a:gd name="T76" fmla="*/ 22 w 62"/>
              <a:gd name="T77" fmla="*/ 46 h 79"/>
              <a:gd name="T78" fmla="*/ 31 w 62"/>
              <a:gd name="T79" fmla="*/ 49 h 79"/>
              <a:gd name="T80" fmla="*/ 40 w 62"/>
              <a:gd name="T81" fmla="*/ 46 h 79"/>
              <a:gd name="T82" fmla="*/ 45 w 62"/>
              <a:gd name="T83" fmla="*/ 37 h 79"/>
              <a:gd name="T84" fmla="*/ 46 w 62"/>
              <a:gd name="T85" fmla="*/ 36 h 79"/>
              <a:gd name="T86" fmla="*/ 46 w 62"/>
              <a:gd name="T87" fmla="*/ 35 h 79"/>
              <a:gd name="T88" fmla="*/ 48 w 62"/>
              <a:gd name="T89" fmla="*/ 34 h 79"/>
              <a:gd name="T90" fmla="*/ 49 w 62"/>
              <a:gd name="T91" fmla="*/ 29 h 79"/>
              <a:gd name="T92" fmla="*/ 48 w 62"/>
              <a:gd name="T93" fmla="*/ 2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 h="79">
                <a:moveTo>
                  <a:pt x="51" y="27"/>
                </a:moveTo>
                <a:cubicBezTo>
                  <a:pt x="51" y="27"/>
                  <a:pt x="51" y="27"/>
                  <a:pt x="51" y="27"/>
                </a:cubicBezTo>
                <a:cubicBezTo>
                  <a:pt x="52" y="27"/>
                  <a:pt x="52" y="27"/>
                  <a:pt x="52" y="27"/>
                </a:cubicBezTo>
                <a:cubicBezTo>
                  <a:pt x="52" y="28"/>
                  <a:pt x="52" y="28"/>
                  <a:pt x="52" y="28"/>
                </a:cubicBezTo>
                <a:cubicBezTo>
                  <a:pt x="52" y="31"/>
                  <a:pt x="52" y="33"/>
                  <a:pt x="51" y="35"/>
                </a:cubicBezTo>
                <a:cubicBezTo>
                  <a:pt x="50" y="36"/>
                  <a:pt x="50" y="37"/>
                  <a:pt x="48" y="38"/>
                </a:cubicBezTo>
                <a:cubicBezTo>
                  <a:pt x="47" y="42"/>
                  <a:pt x="45" y="46"/>
                  <a:pt x="42" y="48"/>
                </a:cubicBezTo>
                <a:cubicBezTo>
                  <a:pt x="39" y="51"/>
                  <a:pt x="35" y="53"/>
                  <a:pt x="31" y="53"/>
                </a:cubicBezTo>
                <a:cubicBezTo>
                  <a:pt x="27" y="53"/>
                  <a:pt x="23" y="51"/>
                  <a:pt x="20" y="48"/>
                </a:cubicBezTo>
                <a:cubicBezTo>
                  <a:pt x="17" y="46"/>
                  <a:pt x="15" y="42"/>
                  <a:pt x="14" y="38"/>
                </a:cubicBezTo>
                <a:cubicBezTo>
                  <a:pt x="13" y="37"/>
                  <a:pt x="12" y="36"/>
                  <a:pt x="11" y="35"/>
                </a:cubicBezTo>
                <a:cubicBezTo>
                  <a:pt x="10" y="33"/>
                  <a:pt x="10" y="31"/>
                  <a:pt x="10" y="28"/>
                </a:cubicBezTo>
                <a:cubicBezTo>
                  <a:pt x="10" y="27"/>
                  <a:pt x="10" y="27"/>
                  <a:pt x="10" y="27"/>
                </a:cubicBezTo>
                <a:cubicBezTo>
                  <a:pt x="11" y="27"/>
                  <a:pt x="11" y="27"/>
                  <a:pt x="11" y="27"/>
                </a:cubicBezTo>
                <a:cubicBezTo>
                  <a:pt x="11" y="27"/>
                  <a:pt x="11" y="27"/>
                  <a:pt x="11" y="27"/>
                </a:cubicBezTo>
                <a:cubicBezTo>
                  <a:pt x="9" y="16"/>
                  <a:pt x="11" y="11"/>
                  <a:pt x="16" y="7"/>
                </a:cubicBezTo>
                <a:cubicBezTo>
                  <a:pt x="23" y="0"/>
                  <a:pt x="37" y="0"/>
                  <a:pt x="45" y="6"/>
                </a:cubicBezTo>
                <a:cubicBezTo>
                  <a:pt x="50" y="10"/>
                  <a:pt x="52" y="16"/>
                  <a:pt x="51" y="27"/>
                </a:cubicBezTo>
                <a:close/>
                <a:moveTo>
                  <a:pt x="9" y="53"/>
                </a:moveTo>
                <a:cubicBezTo>
                  <a:pt x="12" y="53"/>
                  <a:pt x="15" y="53"/>
                  <a:pt x="17" y="53"/>
                </a:cubicBezTo>
                <a:cubicBezTo>
                  <a:pt x="21" y="57"/>
                  <a:pt x="25" y="59"/>
                  <a:pt x="31" y="59"/>
                </a:cubicBezTo>
                <a:cubicBezTo>
                  <a:pt x="36" y="59"/>
                  <a:pt x="41" y="57"/>
                  <a:pt x="44" y="53"/>
                </a:cubicBezTo>
                <a:cubicBezTo>
                  <a:pt x="47" y="53"/>
                  <a:pt x="50" y="53"/>
                  <a:pt x="53" y="53"/>
                </a:cubicBezTo>
                <a:cubicBezTo>
                  <a:pt x="58" y="58"/>
                  <a:pt x="62" y="71"/>
                  <a:pt x="61" y="79"/>
                </a:cubicBezTo>
                <a:cubicBezTo>
                  <a:pt x="41" y="79"/>
                  <a:pt x="21" y="79"/>
                  <a:pt x="0" y="79"/>
                </a:cubicBezTo>
                <a:cubicBezTo>
                  <a:pt x="1" y="72"/>
                  <a:pt x="2" y="60"/>
                  <a:pt x="9" y="53"/>
                </a:cubicBezTo>
                <a:close/>
                <a:moveTo>
                  <a:pt x="48" y="29"/>
                </a:moveTo>
                <a:cubicBezTo>
                  <a:pt x="47" y="29"/>
                  <a:pt x="46" y="29"/>
                  <a:pt x="46" y="29"/>
                </a:cubicBezTo>
                <a:cubicBezTo>
                  <a:pt x="45" y="28"/>
                  <a:pt x="45" y="27"/>
                  <a:pt x="44" y="25"/>
                </a:cubicBezTo>
                <a:cubicBezTo>
                  <a:pt x="38" y="27"/>
                  <a:pt x="30" y="27"/>
                  <a:pt x="20" y="24"/>
                </a:cubicBezTo>
                <a:cubicBezTo>
                  <a:pt x="19" y="26"/>
                  <a:pt x="18" y="28"/>
                  <a:pt x="17" y="29"/>
                </a:cubicBezTo>
                <a:cubicBezTo>
                  <a:pt x="16" y="29"/>
                  <a:pt x="15" y="29"/>
                  <a:pt x="14" y="29"/>
                </a:cubicBezTo>
                <a:cubicBezTo>
                  <a:pt x="14" y="29"/>
                  <a:pt x="14" y="29"/>
                  <a:pt x="14" y="29"/>
                </a:cubicBezTo>
                <a:cubicBezTo>
                  <a:pt x="13" y="29"/>
                  <a:pt x="13" y="29"/>
                  <a:pt x="13" y="29"/>
                </a:cubicBezTo>
                <a:cubicBezTo>
                  <a:pt x="13" y="31"/>
                  <a:pt x="13" y="32"/>
                  <a:pt x="14" y="34"/>
                </a:cubicBezTo>
                <a:cubicBezTo>
                  <a:pt x="14" y="35"/>
                  <a:pt x="15" y="35"/>
                  <a:pt x="16" y="35"/>
                </a:cubicBezTo>
                <a:cubicBezTo>
                  <a:pt x="16" y="36"/>
                  <a:pt x="16" y="36"/>
                  <a:pt x="16" y="36"/>
                </a:cubicBezTo>
                <a:cubicBezTo>
                  <a:pt x="17" y="37"/>
                  <a:pt x="17" y="37"/>
                  <a:pt x="17" y="37"/>
                </a:cubicBezTo>
                <a:cubicBezTo>
                  <a:pt x="18" y="40"/>
                  <a:pt x="20" y="44"/>
                  <a:pt x="22" y="46"/>
                </a:cubicBezTo>
                <a:cubicBezTo>
                  <a:pt x="25" y="48"/>
                  <a:pt x="28" y="49"/>
                  <a:pt x="31" y="49"/>
                </a:cubicBezTo>
                <a:cubicBezTo>
                  <a:pt x="34" y="49"/>
                  <a:pt x="37" y="48"/>
                  <a:pt x="40" y="46"/>
                </a:cubicBezTo>
                <a:cubicBezTo>
                  <a:pt x="42" y="44"/>
                  <a:pt x="44" y="40"/>
                  <a:pt x="45" y="37"/>
                </a:cubicBezTo>
                <a:cubicBezTo>
                  <a:pt x="46" y="36"/>
                  <a:pt x="46" y="36"/>
                  <a:pt x="46" y="36"/>
                </a:cubicBezTo>
                <a:cubicBezTo>
                  <a:pt x="46" y="35"/>
                  <a:pt x="46" y="35"/>
                  <a:pt x="46" y="35"/>
                </a:cubicBezTo>
                <a:cubicBezTo>
                  <a:pt x="47" y="35"/>
                  <a:pt x="48" y="35"/>
                  <a:pt x="48" y="34"/>
                </a:cubicBezTo>
                <a:cubicBezTo>
                  <a:pt x="49" y="32"/>
                  <a:pt x="49" y="31"/>
                  <a:pt x="49" y="29"/>
                </a:cubicBezTo>
                <a:cubicBezTo>
                  <a:pt x="49" y="29"/>
                  <a:pt x="49" y="29"/>
                  <a:pt x="48" y="2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5" name="Freeform 5748"/>
          <p:cNvSpPr>
            <a:spLocks noEditPoints="1"/>
          </p:cNvSpPr>
          <p:nvPr/>
        </p:nvSpPr>
        <p:spPr bwMode="auto">
          <a:xfrm>
            <a:off x="4388463" y="3130798"/>
            <a:ext cx="705836" cy="725949"/>
          </a:xfrm>
          <a:custGeom>
            <a:avLst/>
            <a:gdLst>
              <a:gd name="T0" fmla="*/ 50 w 64"/>
              <a:gd name="T1" fmla="*/ 23 h 77"/>
              <a:gd name="T2" fmla="*/ 50 w 64"/>
              <a:gd name="T3" fmla="*/ 23 h 77"/>
              <a:gd name="T4" fmla="*/ 51 w 64"/>
              <a:gd name="T5" fmla="*/ 23 h 77"/>
              <a:gd name="T6" fmla="*/ 51 w 64"/>
              <a:gd name="T7" fmla="*/ 24 h 77"/>
              <a:gd name="T8" fmla="*/ 50 w 64"/>
              <a:gd name="T9" fmla="*/ 30 h 77"/>
              <a:gd name="T10" fmla="*/ 48 w 64"/>
              <a:gd name="T11" fmla="*/ 33 h 77"/>
              <a:gd name="T12" fmla="*/ 45 w 64"/>
              <a:gd name="T13" fmla="*/ 41 h 77"/>
              <a:gd name="T14" fmla="*/ 38 w 64"/>
              <a:gd name="T15" fmla="*/ 46 h 77"/>
              <a:gd name="T16" fmla="*/ 31 w 64"/>
              <a:gd name="T17" fmla="*/ 47 h 77"/>
              <a:gd name="T18" fmla="*/ 24 w 64"/>
              <a:gd name="T19" fmla="*/ 46 h 77"/>
              <a:gd name="T20" fmla="*/ 18 w 64"/>
              <a:gd name="T21" fmla="*/ 40 h 77"/>
              <a:gd name="T22" fmla="*/ 15 w 64"/>
              <a:gd name="T23" fmla="*/ 33 h 77"/>
              <a:gd name="T24" fmla="*/ 13 w 64"/>
              <a:gd name="T25" fmla="*/ 30 h 77"/>
              <a:gd name="T26" fmla="*/ 12 w 64"/>
              <a:gd name="T27" fmla="*/ 24 h 77"/>
              <a:gd name="T28" fmla="*/ 12 w 64"/>
              <a:gd name="T29" fmla="*/ 23 h 77"/>
              <a:gd name="T30" fmla="*/ 13 w 64"/>
              <a:gd name="T31" fmla="*/ 23 h 77"/>
              <a:gd name="T32" fmla="*/ 13 w 64"/>
              <a:gd name="T33" fmla="*/ 23 h 77"/>
              <a:gd name="T34" fmla="*/ 16 w 64"/>
              <a:gd name="T35" fmla="*/ 5 h 77"/>
              <a:gd name="T36" fmla="*/ 46 w 64"/>
              <a:gd name="T37" fmla="*/ 5 h 77"/>
              <a:gd name="T38" fmla="*/ 50 w 64"/>
              <a:gd name="T39" fmla="*/ 23 h 77"/>
              <a:gd name="T40" fmla="*/ 35 w 64"/>
              <a:gd name="T41" fmla="*/ 50 h 77"/>
              <a:gd name="T42" fmla="*/ 35 w 64"/>
              <a:gd name="T43" fmla="*/ 52 h 77"/>
              <a:gd name="T44" fmla="*/ 34 w 64"/>
              <a:gd name="T45" fmla="*/ 55 h 77"/>
              <a:gd name="T46" fmla="*/ 36 w 64"/>
              <a:gd name="T47" fmla="*/ 66 h 77"/>
              <a:gd name="T48" fmla="*/ 43 w 64"/>
              <a:gd name="T49" fmla="*/ 51 h 77"/>
              <a:gd name="T50" fmla="*/ 54 w 64"/>
              <a:gd name="T51" fmla="*/ 50 h 77"/>
              <a:gd name="T52" fmla="*/ 63 w 64"/>
              <a:gd name="T53" fmla="*/ 77 h 77"/>
              <a:gd name="T54" fmla="*/ 0 w 64"/>
              <a:gd name="T55" fmla="*/ 77 h 77"/>
              <a:gd name="T56" fmla="*/ 9 w 64"/>
              <a:gd name="T57" fmla="*/ 50 h 77"/>
              <a:gd name="T58" fmla="*/ 19 w 64"/>
              <a:gd name="T59" fmla="*/ 51 h 77"/>
              <a:gd name="T60" fmla="*/ 29 w 64"/>
              <a:gd name="T61" fmla="*/ 66 h 77"/>
              <a:gd name="T62" fmla="*/ 31 w 64"/>
              <a:gd name="T63" fmla="*/ 55 h 77"/>
              <a:gd name="T64" fmla="*/ 29 w 64"/>
              <a:gd name="T65" fmla="*/ 52 h 77"/>
              <a:gd name="T66" fmla="*/ 29 w 64"/>
              <a:gd name="T67" fmla="*/ 50 h 77"/>
              <a:gd name="T68" fmla="*/ 35 w 64"/>
              <a:gd name="T69" fmla="*/ 50 h 77"/>
              <a:gd name="T70" fmla="*/ 44 w 64"/>
              <a:gd name="T71" fmla="*/ 19 h 77"/>
              <a:gd name="T72" fmla="*/ 27 w 64"/>
              <a:gd name="T73" fmla="*/ 18 h 77"/>
              <a:gd name="T74" fmla="*/ 20 w 64"/>
              <a:gd name="T75" fmla="*/ 19 h 77"/>
              <a:gd name="T76" fmla="*/ 18 w 64"/>
              <a:gd name="T77" fmla="*/ 24 h 77"/>
              <a:gd name="T78" fmla="*/ 18 w 64"/>
              <a:gd name="T79" fmla="*/ 25 h 77"/>
              <a:gd name="T80" fmla="*/ 16 w 64"/>
              <a:gd name="T81" fmla="*/ 25 h 77"/>
              <a:gd name="T82" fmla="*/ 15 w 64"/>
              <a:gd name="T83" fmla="*/ 25 h 77"/>
              <a:gd name="T84" fmla="*/ 15 w 64"/>
              <a:gd name="T85" fmla="*/ 25 h 77"/>
              <a:gd name="T86" fmla="*/ 16 w 64"/>
              <a:gd name="T87" fmla="*/ 29 h 77"/>
              <a:gd name="T88" fmla="*/ 17 w 64"/>
              <a:gd name="T89" fmla="*/ 31 h 77"/>
              <a:gd name="T90" fmla="*/ 18 w 64"/>
              <a:gd name="T91" fmla="*/ 31 h 77"/>
              <a:gd name="T92" fmla="*/ 18 w 64"/>
              <a:gd name="T93" fmla="*/ 32 h 77"/>
              <a:gd name="T94" fmla="*/ 21 w 64"/>
              <a:gd name="T95" fmla="*/ 39 h 77"/>
              <a:gd name="T96" fmla="*/ 25 w 64"/>
              <a:gd name="T97" fmla="*/ 43 h 77"/>
              <a:gd name="T98" fmla="*/ 31 w 64"/>
              <a:gd name="T99" fmla="*/ 44 h 77"/>
              <a:gd name="T100" fmla="*/ 37 w 64"/>
              <a:gd name="T101" fmla="*/ 43 h 77"/>
              <a:gd name="T102" fmla="*/ 42 w 64"/>
              <a:gd name="T103" fmla="*/ 39 h 77"/>
              <a:gd name="T104" fmla="*/ 45 w 64"/>
              <a:gd name="T105" fmla="*/ 32 h 77"/>
              <a:gd name="T106" fmla="*/ 45 w 64"/>
              <a:gd name="T107" fmla="*/ 31 h 77"/>
              <a:gd name="T108" fmla="*/ 46 w 64"/>
              <a:gd name="T109" fmla="*/ 31 h 77"/>
              <a:gd name="T110" fmla="*/ 47 w 64"/>
              <a:gd name="T111" fmla="*/ 29 h 77"/>
              <a:gd name="T112" fmla="*/ 48 w 64"/>
              <a:gd name="T113" fmla="*/ 25 h 77"/>
              <a:gd name="T114" fmla="*/ 48 w 64"/>
              <a:gd name="T115" fmla="*/ 25 h 77"/>
              <a:gd name="T116" fmla="*/ 47 w 64"/>
              <a:gd name="T117" fmla="*/ 25 h 77"/>
              <a:gd name="T118" fmla="*/ 45 w 64"/>
              <a:gd name="T119" fmla="*/ 25 h 77"/>
              <a:gd name="T120" fmla="*/ 45 w 64"/>
              <a:gd name="T121" fmla="*/ 24 h 77"/>
              <a:gd name="T122" fmla="*/ 44 w 64"/>
              <a:gd name="T123" fmla="*/ 1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 h="77">
                <a:moveTo>
                  <a:pt x="50" y="23"/>
                </a:moveTo>
                <a:cubicBezTo>
                  <a:pt x="50" y="23"/>
                  <a:pt x="50" y="23"/>
                  <a:pt x="50" y="23"/>
                </a:cubicBezTo>
                <a:cubicBezTo>
                  <a:pt x="51" y="23"/>
                  <a:pt x="51" y="23"/>
                  <a:pt x="51" y="23"/>
                </a:cubicBezTo>
                <a:cubicBezTo>
                  <a:pt x="51" y="24"/>
                  <a:pt x="51" y="24"/>
                  <a:pt x="51" y="24"/>
                </a:cubicBezTo>
                <a:cubicBezTo>
                  <a:pt x="51" y="27"/>
                  <a:pt x="51" y="29"/>
                  <a:pt x="50" y="30"/>
                </a:cubicBezTo>
                <a:cubicBezTo>
                  <a:pt x="50" y="32"/>
                  <a:pt x="49" y="33"/>
                  <a:pt x="48" y="33"/>
                </a:cubicBezTo>
                <a:cubicBezTo>
                  <a:pt x="47" y="36"/>
                  <a:pt x="46" y="39"/>
                  <a:pt x="45" y="41"/>
                </a:cubicBezTo>
                <a:cubicBezTo>
                  <a:pt x="43" y="43"/>
                  <a:pt x="41" y="45"/>
                  <a:pt x="38" y="46"/>
                </a:cubicBezTo>
                <a:cubicBezTo>
                  <a:pt x="37" y="47"/>
                  <a:pt x="34" y="47"/>
                  <a:pt x="31" y="47"/>
                </a:cubicBezTo>
                <a:cubicBezTo>
                  <a:pt x="28" y="47"/>
                  <a:pt x="25" y="47"/>
                  <a:pt x="24" y="46"/>
                </a:cubicBezTo>
                <a:cubicBezTo>
                  <a:pt x="21" y="45"/>
                  <a:pt x="19" y="43"/>
                  <a:pt x="18" y="40"/>
                </a:cubicBezTo>
                <a:cubicBezTo>
                  <a:pt x="17" y="38"/>
                  <a:pt x="16" y="36"/>
                  <a:pt x="15" y="33"/>
                </a:cubicBezTo>
                <a:cubicBezTo>
                  <a:pt x="14" y="33"/>
                  <a:pt x="13" y="32"/>
                  <a:pt x="13" y="30"/>
                </a:cubicBezTo>
                <a:cubicBezTo>
                  <a:pt x="12" y="29"/>
                  <a:pt x="12" y="27"/>
                  <a:pt x="12" y="24"/>
                </a:cubicBezTo>
                <a:cubicBezTo>
                  <a:pt x="12" y="23"/>
                  <a:pt x="12" y="23"/>
                  <a:pt x="12" y="23"/>
                </a:cubicBezTo>
                <a:cubicBezTo>
                  <a:pt x="13" y="23"/>
                  <a:pt x="13" y="23"/>
                  <a:pt x="13" y="23"/>
                </a:cubicBezTo>
                <a:cubicBezTo>
                  <a:pt x="13" y="23"/>
                  <a:pt x="13" y="23"/>
                  <a:pt x="13" y="23"/>
                </a:cubicBezTo>
                <a:cubicBezTo>
                  <a:pt x="12" y="13"/>
                  <a:pt x="13" y="10"/>
                  <a:pt x="16" y="5"/>
                </a:cubicBezTo>
                <a:cubicBezTo>
                  <a:pt x="23" y="0"/>
                  <a:pt x="39" y="0"/>
                  <a:pt x="46" y="5"/>
                </a:cubicBezTo>
                <a:cubicBezTo>
                  <a:pt x="51" y="10"/>
                  <a:pt x="51" y="15"/>
                  <a:pt x="50" y="23"/>
                </a:cubicBezTo>
                <a:close/>
                <a:moveTo>
                  <a:pt x="35" y="50"/>
                </a:moveTo>
                <a:cubicBezTo>
                  <a:pt x="35" y="52"/>
                  <a:pt x="35" y="52"/>
                  <a:pt x="35" y="52"/>
                </a:cubicBezTo>
                <a:cubicBezTo>
                  <a:pt x="34" y="55"/>
                  <a:pt x="34" y="55"/>
                  <a:pt x="34" y="55"/>
                </a:cubicBezTo>
                <a:cubicBezTo>
                  <a:pt x="36" y="66"/>
                  <a:pt x="36" y="66"/>
                  <a:pt x="36" y="66"/>
                </a:cubicBezTo>
                <a:cubicBezTo>
                  <a:pt x="43" y="51"/>
                  <a:pt x="43" y="51"/>
                  <a:pt x="43" y="51"/>
                </a:cubicBezTo>
                <a:cubicBezTo>
                  <a:pt x="54" y="50"/>
                  <a:pt x="54" y="50"/>
                  <a:pt x="54" y="50"/>
                </a:cubicBezTo>
                <a:cubicBezTo>
                  <a:pt x="60" y="56"/>
                  <a:pt x="64" y="69"/>
                  <a:pt x="63" y="77"/>
                </a:cubicBezTo>
                <a:cubicBezTo>
                  <a:pt x="42" y="77"/>
                  <a:pt x="21" y="77"/>
                  <a:pt x="0" y="77"/>
                </a:cubicBezTo>
                <a:cubicBezTo>
                  <a:pt x="0" y="70"/>
                  <a:pt x="2" y="57"/>
                  <a:pt x="9" y="50"/>
                </a:cubicBezTo>
                <a:cubicBezTo>
                  <a:pt x="19" y="51"/>
                  <a:pt x="19" y="51"/>
                  <a:pt x="19" y="51"/>
                </a:cubicBezTo>
                <a:cubicBezTo>
                  <a:pt x="29" y="66"/>
                  <a:pt x="29" y="66"/>
                  <a:pt x="29" y="66"/>
                </a:cubicBezTo>
                <a:cubicBezTo>
                  <a:pt x="31" y="55"/>
                  <a:pt x="31" y="55"/>
                  <a:pt x="31" y="55"/>
                </a:cubicBezTo>
                <a:cubicBezTo>
                  <a:pt x="29" y="52"/>
                  <a:pt x="29" y="52"/>
                  <a:pt x="29" y="52"/>
                </a:cubicBezTo>
                <a:cubicBezTo>
                  <a:pt x="29" y="50"/>
                  <a:pt x="29" y="50"/>
                  <a:pt x="29" y="50"/>
                </a:cubicBezTo>
                <a:cubicBezTo>
                  <a:pt x="32" y="50"/>
                  <a:pt x="33" y="50"/>
                  <a:pt x="35" y="50"/>
                </a:cubicBezTo>
                <a:close/>
                <a:moveTo>
                  <a:pt x="44" y="19"/>
                </a:moveTo>
                <a:cubicBezTo>
                  <a:pt x="39" y="20"/>
                  <a:pt x="32" y="21"/>
                  <a:pt x="27" y="18"/>
                </a:cubicBezTo>
                <a:cubicBezTo>
                  <a:pt x="25" y="17"/>
                  <a:pt x="22" y="19"/>
                  <a:pt x="20" y="19"/>
                </a:cubicBezTo>
                <a:cubicBezTo>
                  <a:pt x="19" y="20"/>
                  <a:pt x="18" y="22"/>
                  <a:pt x="18" y="24"/>
                </a:cubicBezTo>
                <a:cubicBezTo>
                  <a:pt x="18" y="25"/>
                  <a:pt x="18" y="25"/>
                  <a:pt x="18" y="25"/>
                </a:cubicBezTo>
                <a:cubicBezTo>
                  <a:pt x="16" y="25"/>
                  <a:pt x="16" y="25"/>
                  <a:pt x="16" y="25"/>
                </a:cubicBezTo>
                <a:cubicBezTo>
                  <a:pt x="16" y="25"/>
                  <a:pt x="16" y="25"/>
                  <a:pt x="15" y="25"/>
                </a:cubicBezTo>
                <a:cubicBezTo>
                  <a:pt x="15" y="25"/>
                  <a:pt x="15" y="25"/>
                  <a:pt x="15" y="25"/>
                </a:cubicBezTo>
                <a:cubicBezTo>
                  <a:pt x="15" y="27"/>
                  <a:pt x="15" y="28"/>
                  <a:pt x="16" y="29"/>
                </a:cubicBezTo>
                <a:cubicBezTo>
                  <a:pt x="16" y="30"/>
                  <a:pt x="17" y="31"/>
                  <a:pt x="17" y="31"/>
                </a:cubicBezTo>
                <a:cubicBezTo>
                  <a:pt x="18" y="31"/>
                  <a:pt x="18" y="31"/>
                  <a:pt x="18" y="31"/>
                </a:cubicBezTo>
                <a:cubicBezTo>
                  <a:pt x="18" y="32"/>
                  <a:pt x="18" y="32"/>
                  <a:pt x="18" y="32"/>
                </a:cubicBezTo>
                <a:cubicBezTo>
                  <a:pt x="19" y="34"/>
                  <a:pt x="20" y="37"/>
                  <a:pt x="21" y="39"/>
                </a:cubicBezTo>
                <a:cubicBezTo>
                  <a:pt x="22" y="41"/>
                  <a:pt x="23" y="42"/>
                  <a:pt x="25" y="43"/>
                </a:cubicBezTo>
                <a:cubicBezTo>
                  <a:pt x="26" y="44"/>
                  <a:pt x="28" y="44"/>
                  <a:pt x="31" y="44"/>
                </a:cubicBezTo>
                <a:cubicBezTo>
                  <a:pt x="34" y="44"/>
                  <a:pt x="36" y="44"/>
                  <a:pt x="37" y="43"/>
                </a:cubicBezTo>
                <a:cubicBezTo>
                  <a:pt x="39" y="43"/>
                  <a:pt x="41" y="41"/>
                  <a:pt x="42" y="39"/>
                </a:cubicBezTo>
                <a:cubicBezTo>
                  <a:pt x="43" y="37"/>
                  <a:pt x="44" y="35"/>
                  <a:pt x="45" y="32"/>
                </a:cubicBezTo>
                <a:cubicBezTo>
                  <a:pt x="45" y="31"/>
                  <a:pt x="45" y="31"/>
                  <a:pt x="45" y="31"/>
                </a:cubicBezTo>
                <a:cubicBezTo>
                  <a:pt x="46" y="31"/>
                  <a:pt x="46" y="31"/>
                  <a:pt x="46" y="31"/>
                </a:cubicBezTo>
                <a:cubicBezTo>
                  <a:pt x="46" y="30"/>
                  <a:pt x="47" y="30"/>
                  <a:pt x="47" y="29"/>
                </a:cubicBezTo>
                <a:cubicBezTo>
                  <a:pt x="48" y="28"/>
                  <a:pt x="48" y="27"/>
                  <a:pt x="48" y="25"/>
                </a:cubicBezTo>
                <a:cubicBezTo>
                  <a:pt x="48" y="25"/>
                  <a:pt x="48" y="25"/>
                  <a:pt x="48" y="25"/>
                </a:cubicBezTo>
                <a:cubicBezTo>
                  <a:pt x="47" y="25"/>
                  <a:pt x="47" y="25"/>
                  <a:pt x="47" y="25"/>
                </a:cubicBezTo>
                <a:cubicBezTo>
                  <a:pt x="45" y="25"/>
                  <a:pt x="45" y="25"/>
                  <a:pt x="45" y="25"/>
                </a:cubicBezTo>
                <a:cubicBezTo>
                  <a:pt x="45" y="24"/>
                  <a:pt x="45" y="24"/>
                  <a:pt x="45" y="24"/>
                </a:cubicBezTo>
                <a:cubicBezTo>
                  <a:pt x="45" y="22"/>
                  <a:pt x="44" y="21"/>
                  <a:pt x="44"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6" name="Freeform 5768"/>
          <p:cNvSpPr>
            <a:spLocks noEditPoints="1"/>
          </p:cNvSpPr>
          <p:nvPr/>
        </p:nvSpPr>
        <p:spPr bwMode="auto">
          <a:xfrm>
            <a:off x="7404578" y="2523891"/>
            <a:ext cx="745200" cy="683964"/>
          </a:xfrm>
          <a:custGeom>
            <a:avLst/>
            <a:gdLst>
              <a:gd name="T0" fmla="*/ 42 w 64"/>
              <a:gd name="T1" fmla="*/ 12 h 75"/>
              <a:gd name="T2" fmla="*/ 48 w 64"/>
              <a:gd name="T3" fmla="*/ 23 h 75"/>
              <a:gd name="T4" fmla="*/ 45 w 64"/>
              <a:gd name="T5" fmla="*/ 29 h 75"/>
              <a:gd name="T6" fmla="*/ 44 w 64"/>
              <a:gd name="T7" fmla="*/ 30 h 75"/>
              <a:gd name="T8" fmla="*/ 37 w 64"/>
              <a:gd name="T9" fmla="*/ 41 h 75"/>
              <a:gd name="T10" fmla="*/ 25 w 64"/>
              <a:gd name="T11" fmla="*/ 41 h 75"/>
              <a:gd name="T12" fmla="*/ 18 w 64"/>
              <a:gd name="T13" fmla="*/ 30 h 75"/>
              <a:gd name="T14" fmla="*/ 17 w 64"/>
              <a:gd name="T15" fmla="*/ 29 h 75"/>
              <a:gd name="T16" fmla="*/ 15 w 64"/>
              <a:gd name="T17" fmla="*/ 23 h 75"/>
              <a:gd name="T18" fmla="*/ 20 w 64"/>
              <a:gd name="T19" fmla="*/ 12 h 75"/>
              <a:gd name="T20" fmla="*/ 14 w 64"/>
              <a:gd name="T21" fmla="*/ 49 h 75"/>
              <a:gd name="T22" fmla="*/ 11 w 64"/>
              <a:gd name="T23" fmla="*/ 52 h 75"/>
              <a:gd name="T24" fmla="*/ 14 w 64"/>
              <a:gd name="T25" fmla="*/ 58 h 75"/>
              <a:gd name="T26" fmla="*/ 15 w 64"/>
              <a:gd name="T27" fmla="*/ 58 h 75"/>
              <a:gd name="T28" fmla="*/ 16 w 64"/>
              <a:gd name="T29" fmla="*/ 60 h 75"/>
              <a:gd name="T30" fmla="*/ 16 w 64"/>
              <a:gd name="T31" fmla="*/ 61 h 75"/>
              <a:gd name="T32" fmla="*/ 17 w 64"/>
              <a:gd name="T33" fmla="*/ 60 h 75"/>
              <a:gd name="T34" fmla="*/ 20 w 64"/>
              <a:gd name="T35" fmla="*/ 56 h 75"/>
              <a:gd name="T36" fmla="*/ 15 w 64"/>
              <a:gd name="T37" fmla="*/ 57 h 75"/>
              <a:gd name="T38" fmla="*/ 15 w 64"/>
              <a:gd name="T39" fmla="*/ 49 h 75"/>
              <a:gd name="T40" fmla="*/ 33 w 64"/>
              <a:gd name="T41" fmla="*/ 71 h 75"/>
              <a:gd name="T42" fmla="*/ 47 w 64"/>
              <a:gd name="T43" fmla="*/ 48 h 75"/>
              <a:gd name="T44" fmla="*/ 47 w 64"/>
              <a:gd name="T45" fmla="*/ 57 h 75"/>
              <a:gd name="T46" fmla="*/ 42 w 64"/>
              <a:gd name="T47" fmla="*/ 56 h 75"/>
              <a:gd name="T48" fmla="*/ 45 w 64"/>
              <a:gd name="T49" fmla="*/ 60 h 75"/>
              <a:gd name="T50" fmla="*/ 47 w 64"/>
              <a:gd name="T51" fmla="*/ 61 h 75"/>
              <a:gd name="T52" fmla="*/ 47 w 64"/>
              <a:gd name="T53" fmla="*/ 60 h 75"/>
              <a:gd name="T54" fmla="*/ 48 w 64"/>
              <a:gd name="T55" fmla="*/ 58 h 75"/>
              <a:gd name="T56" fmla="*/ 48 w 64"/>
              <a:gd name="T57" fmla="*/ 58 h 75"/>
              <a:gd name="T58" fmla="*/ 51 w 64"/>
              <a:gd name="T59" fmla="*/ 52 h 75"/>
              <a:gd name="T60" fmla="*/ 49 w 64"/>
              <a:gd name="T61" fmla="*/ 48 h 75"/>
              <a:gd name="T62" fmla="*/ 63 w 64"/>
              <a:gd name="T63" fmla="*/ 75 h 75"/>
              <a:gd name="T64" fmla="*/ 9 w 64"/>
              <a:gd name="T65" fmla="*/ 49 h 75"/>
              <a:gd name="T66" fmla="*/ 50 w 64"/>
              <a:gd name="T67" fmla="*/ 21 h 75"/>
              <a:gd name="T68" fmla="*/ 35 w 64"/>
              <a:gd name="T69" fmla="*/ 1 h 75"/>
              <a:gd name="T70" fmla="*/ 13 w 64"/>
              <a:gd name="T71" fmla="*/ 21 h 75"/>
              <a:gd name="T72" fmla="*/ 12 w 64"/>
              <a:gd name="T73" fmla="*/ 21 h 75"/>
              <a:gd name="T74" fmla="*/ 13 w 64"/>
              <a:gd name="T75" fmla="*/ 28 h 75"/>
              <a:gd name="T76" fmla="*/ 18 w 64"/>
              <a:gd name="T77" fmla="*/ 39 h 75"/>
              <a:gd name="T78" fmla="*/ 31 w 64"/>
              <a:gd name="T79" fmla="*/ 45 h 75"/>
              <a:gd name="T80" fmla="*/ 44 w 64"/>
              <a:gd name="T81" fmla="*/ 39 h 75"/>
              <a:gd name="T82" fmla="*/ 50 w 64"/>
              <a:gd name="T83" fmla="*/ 28 h 75"/>
              <a:gd name="T84" fmla="*/ 51 w 64"/>
              <a:gd name="T85" fmla="*/ 21 h 75"/>
              <a:gd name="T86" fmla="*/ 50 w 64"/>
              <a:gd name="T87" fmla="*/ 2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5">
                <a:moveTo>
                  <a:pt x="20" y="12"/>
                </a:moveTo>
                <a:cubicBezTo>
                  <a:pt x="21" y="11"/>
                  <a:pt x="42" y="12"/>
                  <a:pt x="42" y="12"/>
                </a:cubicBezTo>
                <a:cubicBezTo>
                  <a:pt x="44" y="23"/>
                  <a:pt x="44" y="23"/>
                  <a:pt x="44" y="23"/>
                </a:cubicBezTo>
                <a:cubicBezTo>
                  <a:pt x="45" y="23"/>
                  <a:pt x="47" y="23"/>
                  <a:pt x="48" y="23"/>
                </a:cubicBezTo>
                <a:cubicBezTo>
                  <a:pt x="48" y="25"/>
                  <a:pt x="47" y="26"/>
                  <a:pt x="47" y="27"/>
                </a:cubicBezTo>
                <a:cubicBezTo>
                  <a:pt x="47" y="28"/>
                  <a:pt x="46" y="29"/>
                  <a:pt x="45" y="29"/>
                </a:cubicBezTo>
                <a:cubicBezTo>
                  <a:pt x="45" y="29"/>
                  <a:pt x="45" y="29"/>
                  <a:pt x="45" y="29"/>
                </a:cubicBezTo>
                <a:cubicBezTo>
                  <a:pt x="44" y="30"/>
                  <a:pt x="44" y="30"/>
                  <a:pt x="44" y="30"/>
                </a:cubicBezTo>
                <a:cubicBezTo>
                  <a:pt x="44" y="33"/>
                  <a:pt x="43" y="35"/>
                  <a:pt x="42" y="37"/>
                </a:cubicBezTo>
                <a:cubicBezTo>
                  <a:pt x="41" y="39"/>
                  <a:pt x="39" y="41"/>
                  <a:pt x="37" y="41"/>
                </a:cubicBezTo>
                <a:cubicBezTo>
                  <a:pt x="36" y="42"/>
                  <a:pt x="33" y="42"/>
                  <a:pt x="31" y="42"/>
                </a:cubicBezTo>
                <a:cubicBezTo>
                  <a:pt x="28" y="42"/>
                  <a:pt x="26" y="42"/>
                  <a:pt x="25" y="41"/>
                </a:cubicBezTo>
                <a:cubicBezTo>
                  <a:pt x="23" y="40"/>
                  <a:pt x="22" y="39"/>
                  <a:pt x="21" y="37"/>
                </a:cubicBezTo>
                <a:cubicBezTo>
                  <a:pt x="20" y="35"/>
                  <a:pt x="19" y="33"/>
                  <a:pt x="18" y="30"/>
                </a:cubicBezTo>
                <a:cubicBezTo>
                  <a:pt x="18" y="29"/>
                  <a:pt x="18" y="29"/>
                  <a:pt x="18" y="29"/>
                </a:cubicBezTo>
                <a:cubicBezTo>
                  <a:pt x="17" y="29"/>
                  <a:pt x="17" y="29"/>
                  <a:pt x="17" y="29"/>
                </a:cubicBezTo>
                <a:cubicBezTo>
                  <a:pt x="16" y="29"/>
                  <a:pt x="16" y="28"/>
                  <a:pt x="15" y="27"/>
                </a:cubicBezTo>
                <a:cubicBezTo>
                  <a:pt x="15" y="26"/>
                  <a:pt x="15" y="25"/>
                  <a:pt x="15" y="23"/>
                </a:cubicBezTo>
                <a:cubicBezTo>
                  <a:pt x="16" y="23"/>
                  <a:pt x="17" y="23"/>
                  <a:pt x="18" y="23"/>
                </a:cubicBezTo>
                <a:cubicBezTo>
                  <a:pt x="19" y="20"/>
                  <a:pt x="19" y="14"/>
                  <a:pt x="20" y="12"/>
                </a:cubicBezTo>
                <a:close/>
                <a:moveTo>
                  <a:pt x="9" y="49"/>
                </a:moveTo>
                <a:cubicBezTo>
                  <a:pt x="14" y="49"/>
                  <a:pt x="14" y="49"/>
                  <a:pt x="14" y="49"/>
                </a:cubicBezTo>
                <a:cubicBezTo>
                  <a:pt x="12" y="52"/>
                  <a:pt x="12" y="52"/>
                  <a:pt x="12" y="52"/>
                </a:cubicBezTo>
                <a:cubicBezTo>
                  <a:pt x="11" y="52"/>
                  <a:pt x="11" y="52"/>
                  <a:pt x="11" y="52"/>
                </a:cubicBezTo>
                <a:cubicBezTo>
                  <a:pt x="11" y="52"/>
                  <a:pt x="11" y="52"/>
                  <a:pt x="11" y="52"/>
                </a:cubicBezTo>
                <a:cubicBezTo>
                  <a:pt x="14" y="58"/>
                  <a:pt x="14" y="58"/>
                  <a:pt x="14" y="58"/>
                </a:cubicBezTo>
                <a:cubicBezTo>
                  <a:pt x="14" y="58"/>
                  <a:pt x="14" y="58"/>
                  <a:pt x="14" y="58"/>
                </a:cubicBezTo>
                <a:cubicBezTo>
                  <a:pt x="15" y="58"/>
                  <a:pt x="15" y="58"/>
                  <a:pt x="15" y="58"/>
                </a:cubicBezTo>
                <a:cubicBezTo>
                  <a:pt x="17" y="58"/>
                  <a:pt x="17" y="58"/>
                  <a:pt x="17" y="58"/>
                </a:cubicBezTo>
                <a:cubicBezTo>
                  <a:pt x="16" y="60"/>
                  <a:pt x="16" y="60"/>
                  <a:pt x="16" y="60"/>
                </a:cubicBezTo>
                <a:cubicBezTo>
                  <a:pt x="15" y="60"/>
                  <a:pt x="15" y="60"/>
                  <a:pt x="15" y="60"/>
                </a:cubicBezTo>
                <a:cubicBezTo>
                  <a:pt x="16" y="61"/>
                  <a:pt x="16" y="61"/>
                  <a:pt x="16" y="61"/>
                </a:cubicBezTo>
                <a:cubicBezTo>
                  <a:pt x="28" y="72"/>
                  <a:pt x="28" y="72"/>
                  <a:pt x="28" y="72"/>
                </a:cubicBezTo>
                <a:cubicBezTo>
                  <a:pt x="17" y="60"/>
                  <a:pt x="17" y="60"/>
                  <a:pt x="17" y="60"/>
                </a:cubicBezTo>
                <a:cubicBezTo>
                  <a:pt x="19" y="58"/>
                  <a:pt x="19" y="58"/>
                  <a:pt x="19" y="58"/>
                </a:cubicBezTo>
                <a:cubicBezTo>
                  <a:pt x="20" y="56"/>
                  <a:pt x="20" y="56"/>
                  <a:pt x="20" y="56"/>
                </a:cubicBezTo>
                <a:cubicBezTo>
                  <a:pt x="18" y="57"/>
                  <a:pt x="18" y="57"/>
                  <a:pt x="18" y="57"/>
                </a:cubicBezTo>
                <a:cubicBezTo>
                  <a:pt x="15" y="57"/>
                  <a:pt x="15" y="57"/>
                  <a:pt x="15" y="57"/>
                </a:cubicBezTo>
                <a:cubicBezTo>
                  <a:pt x="13" y="52"/>
                  <a:pt x="13" y="52"/>
                  <a:pt x="13" y="52"/>
                </a:cubicBezTo>
                <a:cubicBezTo>
                  <a:pt x="15" y="49"/>
                  <a:pt x="15" y="49"/>
                  <a:pt x="15" y="49"/>
                </a:cubicBezTo>
                <a:cubicBezTo>
                  <a:pt x="19" y="49"/>
                  <a:pt x="19" y="49"/>
                  <a:pt x="19" y="49"/>
                </a:cubicBezTo>
                <a:cubicBezTo>
                  <a:pt x="33" y="71"/>
                  <a:pt x="33" y="71"/>
                  <a:pt x="33" y="71"/>
                </a:cubicBezTo>
                <a:cubicBezTo>
                  <a:pt x="43" y="49"/>
                  <a:pt x="43" y="49"/>
                  <a:pt x="43" y="49"/>
                </a:cubicBezTo>
                <a:cubicBezTo>
                  <a:pt x="47" y="48"/>
                  <a:pt x="47" y="48"/>
                  <a:pt x="47" y="48"/>
                </a:cubicBezTo>
                <a:cubicBezTo>
                  <a:pt x="50" y="52"/>
                  <a:pt x="50" y="52"/>
                  <a:pt x="50" y="52"/>
                </a:cubicBezTo>
                <a:cubicBezTo>
                  <a:pt x="47" y="57"/>
                  <a:pt x="47" y="57"/>
                  <a:pt x="47" y="57"/>
                </a:cubicBezTo>
                <a:cubicBezTo>
                  <a:pt x="44" y="57"/>
                  <a:pt x="44" y="57"/>
                  <a:pt x="44" y="57"/>
                </a:cubicBezTo>
                <a:cubicBezTo>
                  <a:pt x="42" y="56"/>
                  <a:pt x="42" y="56"/>
                  <a:pt x="42" y="56"/>
                </a:cubicBezTo>
                <a:cubicBezTo>
                  <a:pt x="43" y="58"/>
                  <a:pt x="43" y="58"/>
                  <a:pt x="43" y="58"/>
                </a:cubicBezTo>
                <a:cubicBezTo>
                  <a:pt x="45" y="60"/>
                  <a:pt x="45" y="60"/>
                  <a:pt x="45" y="60"/>
                </a:cubicBezTo>
                <a:cubicBezTo>
                  <a:pt x="37" y="72"/>
                  <a:pt x="37" y="72"/>
                  <a:pt x="37" y="72"/>
                </a:cubicBezTo>
                <a:cubicBezTo>
                  <a:pt x="47" y="61"/>
                  <a:pt x="47" y="61"/>
                  <a:pt x="47" y="61"/>
                </a:cubicBezTo>
                <a:cubicBezTo>
                  <a:pt x="47" y="60"/>
                  <a:pt x="47" y="60"/>
                  <a:pt x="47" y="60"/>
                </a:cubicBezTo>
                <a:cubicBezTo>
                  <a:pt x="47" y="60"/>
                  <a:pt x="47" y="60"/>
                  <a:pt x="47" y="60"/>
                </a:cubicBezTo>
                <a:cubicBezTo>
                  <a:pt x="46" y="58"/>
                  <a:pt x="46" y="58"/>
                  <a:pt x="46" y="58"/>
                </a:cubicBezTo>
                <a:cubicBezTo>
                  <a:pt x="48" y="58"/>
                  <a:pt x="48" y="58"/>
                  <a:pt x="48" y="58"/>
                </a:cubicBezTo>
                <a:cubicBezTo>
                  <a:pt x="48" y="58"/>
                  <a:pt x="48" y="58"/>
                  <a:pt x="48" y="58"/>
                </a:cubicBezTo>
                <a:cubicBezTo>
                  <a:pt x="48" y="58"/>
                  <a:pt x="48" y="58"/>
                  <a:pt x="48" y="58"/>
                </a:cubicBezTo>
                <a:cubicBezTo>
                  <a:pt x="51" y="52"/>
                  <a:pt x="51" y="52"/>
                  <a:pt x="51" y="52"/>
                </a:cubicBezTo>
                <a:cubicBezTo>
                  <a:pt x="51" y="52"/>
                  <a:pt x="51" y="52"/>
                  <a:pt x="51" y="52"/>
                </a:cubicBezTo>
                <a:cubicBezTo>
                  <a:pt x="51" y="52"/>
                  <a:pt x="51" y="52"/>
                  <a:pt x="51" y="52"/>
                </a:cubicBezTo>
                <a:cubicBezTo>
                  <a:pt x="49" y="48"/>
                  <a:pt x="49" y="48"/>
                  <a:pt x="49" y="48"/>
                </a:cubicBezTo>
                <a:cubicBezTo>
                  <a:pt x="54" y="48"/>
                  <a:pt x="54" y="48"/>
                  <a:pt x="54" y="48"/>
                </a:cubicBezTo>
                <a:cubicBezTo>
                  <a:pt x="60" y="54"/>
                  <a:pt x="64" y="67"/>
                  <a:pt x="63" y="75"/>
                </a:cubicBezTo>
                <a:cubicBezTo>
                  <a:pt x="42" y="75"/>
                  <a:pt x="21" y="75"/>
                  <a:pt x="0" y="75"/>
                </a:cubicBezTo>
                <a:cubicBezTo>
                  <a:pt x="0" y="68"/>
                  <a:pt x="1" y="55"/>
                  <a:pt x="9" y="49"/>
                </a:cubicBezTo>
                <a:close/>
                <a:moveTo>
                  <a:pt x="50" y="21"/>
                </a:moveTo>
                <a:cubicBezTo>
                  <a:pt x="50" y="21"/>
                  <a:pt x="50" y="21"/>
                  <a:pt x="50" y="21"/>
                </a:cubicBezTo>
                <a:cubicBezTo>
                  <a:pt x="50" y="21"/>
                  <a:pt x="49" y="8"/>
                  <a:pt x="48" y="6"/>
                </a:cubicBezTo>
                <a:cubicBezTo>
                  <a:pt x="47" y="4"/>
                  <a:pt x="40" y="1"/>
                  <a:pt x="35" y="1"/>
                </a:cubicBezTo>
                <a:cubicBezTo>
                  <a:pt x="31" y="0"/>
                  <a:pt x="19" y="1"/>
                  <a:pt x="16" y="4"/>
                </a:cubicBezTo>
                <a:cubicBezTo>
                  <a:pt x="13" y="6"/>
                  <a:pt x="13" y="17"/>
                  <a:pt x="13" y="21"/>
                </a:cubicBezTo>
                <a:cubicBezTo>
                  <a:pt x="13" y="21"/>
                  <a:pt x="13" y="21"/>
                  <a:pt x="12" y="21"/>
                </a:cubicBezTo>
                <a:cubicBezTo>
                  <a:pt x="12" y="21"/>
                  <a:pt x="12" y="21"/>
                  <a:pt x="12" y="21"/>
                </a:cubicBezTo>
                <a:cubicBezTo>
                  <a:pt x="12" y="22"/>
                  <a:pt x="12" y="22"/>
                  <a:pt x="12" y="22"/>
                </a:cubicBezTo>
                <a:cubicBezTo>
                  <a:pt x="12" y="25"/>
                  <a:pt x="12" y="27"/>
                  <a:pt x="13" y="28"/>
                </a:cubicBezTo>
                <a:cubicBezTo>
                  <a:pt x="13" y="30"/>
                  <a:pt x="14" y="31"/>
                  <a:pt x="15" y="31"/>
                </a:cubicBezTo>
                <a:cubicBezTo>
                  <a:pt x="16" y="34"/>
                  <a:pt x="17" y="36"/>
                  <a:pt x="18" y="39"/>
                </a:cubicBezTo>
                <a:cubicBezTo>
                  <a:pt x="19" y="41"/>
                  <a:pt x="21" y="43"/>
                  <a:pt x="24" y="44"/>
                </a:cubicBezTo>
                <a:cubicBezTo>
                  <a:pt x="25" y="45"/>
                  <a:pt x="28" y="45"/>
                  <a:pt x="31" y="45"/>
                </a:cubicBezTo>
                <a:cubicBezTo>
                  <a:pt x="34" y="45"/>
                  <a:pt x="37" y="45"/>
                  <a:pt x="38" y="44"/>
                </a:cubicBezTo>
                <a:cubicBezTo>
                  <a:pt x="41" y="43"/>
                  <a:pt x="43" y="41"/>
                  <a:pt x="44" y="39"/>
                </a:cubicBezTo>
                <a:cubicBezTo>
                  <a:pt x="46" y="37"/>
                  <a:pt x="47" y="34"/>
                  <a:pt x="47" y="31"/>
                </a:cubicBezTo>
                <a:cubicBezTo>
                  <a:pt x="49" y="31"/>
                  <a:pt x="49" y="30"/>
                  <a:pt x="50" y="28"/>
                </a:cubicBezTo>
                <a:cubicBezTo>
                  <a:pt x="51" y="27"/>
                  <a:pt x="51" y="25"/>
                  <a:pt x="51" y="22"/>
                </a:cubicBezTo>
                <a:cubicBezTo>
                  <a:pt x="51" y="21"/>
                  <a:pt x="51" y="21"/>
                  <a:pt x="51" y="21"/>
                </a:cubicBezTo>
                <a:cubicBezTo>
                  <a:pt x="50" y="21"/>
                  <a:pt x="50" y="21"/>
                  <a:pt x="50" y="21"/>
                </a:cubicBezTo>
                <a:cubicBezTo>
                  <a:pt x="50" y="21"/>
                  <a:pt x="50" y="21"/>
                  <a:pt x="50"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时尚中黑简体" panose="01010104010101010101" pitchFamily="2" charset="-122"/>
              <a:ea typeface="时尚中黑简体" panose="01010104010101010101" pitchFamily="2" charset="-122"/>
              <a:sym typeface="时尚中黑简体" panose="01010104010101010101" pitchFamily="2" charset="-122"/>
            </a:endParaRPr>
          </a:p>
        </p:txBody>
      </p:sp>
      <p:cxnSp>
        <p:nvCxnSpPr>
          <p:cNvPr id="37" name="直接连接符 36"/>
          <p:cNvCxnSpPr/>
          <p:nvPr/>
        </p:nvCxnSpPr>
        <p:spPr>
          <a:xfrm flipH="1" flipV="1">
            <a:off x="4888675" y="1304905"/>
            <a:ext cx="2523526" cy="1218986"/>
          </a:xfrm>
          <a:prstGeom prst="line">
            <a:avLst/>
          </a:prstGeom>
          <a:ln w="19050">
            <a:solidFill>
              <a:schemeClr val="bg1"/>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7394525" y="2383659"/>
            <a:ext cx="755253" cy="1564083"/>
          </a:xfrm>
          <a:prstGeom prst="line">
            <a:avLst/>
          </a:prstGeom>
          <a:ln w="19050">
            <a:solidFill>
              <a:schemeClr val="bg1"/>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flipV="1">
            <a:off x="4741381" y="1363146"/>
            <a:ext cx="755253" cy="1564083"/>
          </a:xfrm>
          <a:prstGeom prst="line">
            <a:avLst/>
          </a:prstGeom>
          <a:ln w="19050">
            <a:solidFill>
              <a:schemeClr val="bg1"/>
            </a:solidFill>
            <a:prstDash val="sysDot"/>
            <a:headEnd type="ova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854704" y="3583781"/>
            <a:ext cx="2100982" cy="923330"/>
          </a:xfrm>
          <a:prstGeom prst="rect">
            <a:avLst/>
          </a:prstGeom>
          <a:noFill/>
          <a:effectLst/>
        </p:spPr>
        <p:txBody>
          <a:bodyPr wrap="square" rtlCol="0">
            <a:spAutoFit/>
          </a:bodyPr>
          <a:lstStyle/>
          <a:p>
            <a:pPr algn="ctr">
              <a:lnSpc>
                <a:spcPct val="150000"/>
              </a:lnSpc>
            </a:pPr>
            <a:r>
              <a:rPr lang="en-US" altLang="zh-CN" sz="900" dirty="0" err="1" smtClean="0">
                <a:latin typeface="微软雅黑" panose="020B0503020204020204" pitchFamily="34" charset="-122"/>
                <a:ea typeface="微软雅黑" panose="020B0503020204020204" pitchFamily="34" charset="-122"/>
              </a:rPr>
              <a:t>Jimeng</a:t>
            </a:r>
            <a:r>
              <a:rPr lang="en-US" altLang="zh-CN" sz="900" dirty="0" smtClean="0">
                <a:latin typeface="微软雅黑" panose="020B0503020204020204" pitchFamily="34" charset="-122"/>
                <a:ea typeface="微软雅黑" panose="020B0503020204020204" pitchFamily="34" charset="-122"/>
              </a:rPr>
              <a:t> </a:t>
            </a:r>
            <a:r>
              <a:rPr lang="en-US" altLang="zh-CN" sz="900" dirty="0">
                <a:latin typeface="微软雅黑" panose="020B0503020204020204" pitchFamily="34" charset="-122"/>
                <a:ea typeface="微软雅黑" panose="020B0503020204020204" pitchFamily="34" charset="-122"/>
              </a:rPr>
              <a:t>Sun</a:t>
            </a:r>
            <a:r>
              <a:rPr lang="zh-CN" altLang="en-US" sz="900" dirty="0">
                <a:latin typeface="微软雅黑" panose="020B0503020204020204" pitchFamily="34" charset="-122"/>
                <a:ea typeface="微软雅黑" panose="020B0503020204020204" pitchFamily="34" charset="-122"/>
              </a:rPr>
              <a:t>等人提出了一种全监督病人相似度方案。该方案将专家的输入作为监督信息，将病人相似度问题形式化为一个全监督度量学习问题</a:t>
            </a:r>
            <a:endParaRPr lang="en-US" altLang="zh-CN" sz="900" dirty="0">
              <a:solidFill>
                <a:schemeClr val="bg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41" name="矩形 40"/>
          <p:cNvSpPr/>
          <p:nvPr/>
        </p:nvSpPr>
        <p:spPr>
          <a:xfrm>
            <a:off x="1317639" y="3170286"/>
            <a:ext cx="886781" cy="261610"/>
          </a:xfrm>
          <a:prstGeom prst="rect">
            <a:avLst/>
          </a:prstGeom>
        </p:spPr>
        <p:txBody>
          <a:bodyPr wrap="none">
            <a:spAutoFit/>
          </a:bodyPr>
          <a:lstStyle/>
          <a:p>
            <a:pPr algn="ctr"/>
            <a:r>
              <a:rPr lang="en-US" altLang="zh-CN" sz="1100" dirty="0">
                <a:solidFill>
                  <a:schemeClr val="bg1"/>
                </a:solidFill>
                <a:latin typeface="时尚中黑简体" panose="01010104010101010101" pitchFamily="2" charset="-122"/>
                <a:ea typeface="时尚中黑简体" panose="01010104010101010101" pitchFamily="2" charset="-122"/>
                <a:sym typeface="时尚中黑简体" panose="01010104010101010101" pitchFamily="2" charset="-122"/>
              </a:rPr>
              <a:t>Type here</a:t>
            </a:r>
          </a:p>
        </p:txBody>
      </p:sp>
      <p:sp>
        <p:nvSpPr>
          <p:cNvPr id="42" name="矩形 41"/>
          <p:cNvSpPr/>
          <p:nvPr/>
        </p:nvSpPr>
        <p:spPr>
          <a:xfrm>
            <a:off x="2616840" y="3941142"/>
            <a:ext cx="2100982" cy="507831"/>
          </a:xfrm>
          <a:prstGeom prst="rect">
            <a:avLst/>
          </a:prstGeom>
          <a:noFill/>
          <a:effectLst/>
        </p:spPr>
        <p:txBody>
          <a:bodyPr wrap="square" rtlCol="0">
            <a:spAutoFit/>
          </a:bodyPr>
          <a:lstStyle/>
          <a:p>
            <a:pPr algn="ctr"/>
            <a:r>
              <a:rPr lang="en-US" altLang="zh-CN" sz="900" dirty="0" smtClean="0">
                <a:solidFill>
                  <a:schemeClr val="bg1"/>
                </a:solidFill>
                <a:latin typeface="时尚中黑简体" panose="01010104010101010101" pitchFamily="2" charset="-122"/>
                <a:ea typeface="时尚中黑简体" panose="01010104010101010101" pitchFamily="2" charset="-122"/>
                <a:sym typeface="时尚中黑简体" panose="01010104010101010101" pitchFamily="2" charset="-122"/>
              </a:rPr>
              <a:t>Type something here</a:t>
            </a:r>
          </a:p>
          <a:p>
            <a:pPr algn="ctr"/>
            <a:r>
              <a:rPr lang="en-US" altLang="zh-CN" sz="900" dirty="0" smtClean="0">
                <a:solidFill>
                  <a:schemeClr val="bg1"/>
                </a:solidFill>
                <a:latin typeface="时尚中黑简体" panose="01010104010101010101" pitchFamily="2" charset="-122"/>
                <a:ea typeface="时尚中黑简体" panose="01010104010101010101" pitchFamily="2" charset="-122"/>
                <a:sym typeface="时尚中黑简体" panose="01010104010101010101" pitchFamily="2" charset="-122"/>
              </a:rPr>
              <a:t>Type something here</a:t>
            </a:r>
          </a:p>
          <a:p>
            <a:pPr algn="ctr"/>
            <a:r>
              <a:rPr lang="en-US" altLang="zh-CN" sz="900" dirty="0" smtClean="0">
                <a:solidFill>
                  <a:schemeClr val="bg1"/>
                </a:solidFill>
                <a:latin typeface="时尚中黑简体" panose="01010104010101010101" pitchFamily="2" charset="-122"/>
                <a:ea typeface="时尚中黑简体" panose="01010104010101010101" pitchFamily="2" charset="-122"/>
                <a:sym typeface="时尚中黑简体" panose="01010104010101010101" pitchFamily="2" charset="-122"/>
              </a:rPr>
              <a:t>Type something here</a:t>
            </a:r>
            <a:endParaRPr lang="en-US" altLang="zh-CN" sz="900" dirty="0">
              <a:solidFill>
                <a:schemeClr val="bg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43" name="矩形 42"/>
          <p:cNvSpPr/>
          <p:nvPr/>
        </p:nvSpPr>
        <p:spPr>
          <a:xfrm>
            <a:off x="3235283" y="3742074"/>
            <a:ext cx="886781" cy="261610"/>
          </a:xfrm>
          <a:prstGeom prst="rect">
            <a:avLst/>
          </a:prstGeom>
        </p:spPr>
        <p:txBody>
          <a:bodyPr wrap="none">
            <a:spAutoFit/>
          </a:bodyPr>
          <a:lstStyle/>
          <a:p>
            <a:pPr algn="ctr"/>
            <a:r>
              <a:rPr lang="en-US" altLang="zh-CN" sz="1100" dirty="0">
                <a:solidFill>
                  <a:schemeClr val="bg1"/>
                </a:solidFill>
                <a:latin typeface="时尚中黑简体" panose="01010104010101010101" pitchFamily="2" charset="-122"/>
                <a:ea typeface="时尚中黑简体" panose="01010104010101010101" pitchFamily="2" charset="-122"/>
                <a:sym typeface="时尚中黑简体" panose="01010104010101010101" pitchFamily="2" charset="-122"/>
              </a:rPr>
              <a:t>Type here</a:t>
            </a:r>
          </a:p>
        </p:txBody>
      </p:sp>
      <p:sp>
        <p:nvSpPr>
          <p:cNvPr id="44" name="矩形 43"/>
          <p:cNvSpPr/>
          <p:nvPr/>
        </p:nvSpPr>
        <p:spPr>
          <a:xfrm>
            <a:off x="4849088" y="3935932"/>
            <a:ext cx="2100982" cy="507831"/>
          </a:xfrm>
          <a:prstGeom prst="rect">
            <a:avLst/>
          </a:prstGeom>
          <a:noFill/>
          <a:effectLst/>
        </p:spPr>
        <p:txBody>
          <a:bodyPr wrap="square" rtlCol="0">
            <a:spAutoFit/>
          </a:bodyPr>
          <a:lstStyle/>
          <a:p>
            <a:pPr algn="ctr"/>
            <a:r>
              <a:rPr lang="en-US" altLang="zh-CN" sz="900" dirty="0" smtClean="0">
                <a:solidFill>
                  <a:schemeClr val="bg1"/>
                </a:solidFill>
                <a:latin typeface="时尚中黑简体" panose="01010104010101010101" pitchFamily="2" charset="-122"/>
                <a:ea typeface="时尚中黑简体" panose="01010104010101010101" pitchFamily="2" charset="-122"/>
                <a:sym typeface="时尚中黑简体" panose="01010104010101010101" pitchFamily="2" charset="-122"/>
              </a:rPr>
              <a:t>Type something here</a:t>
            </a:r>
          </a:p>
          <a:p>
            <a:pPr algn="ctr"/>
            <a:r>
              <a:rPr lang="en-US" altLang="zh-CN" sz="900" dirty="0" smtClean="0">
                <a:solidFill>
                  <a:schemeClr val="bg1"/>
                </a:solidFill>
                <a:latin typeface="时尚中黑简体" panose="01010104010101010101" pitchFamily="2" charset="-122"/>
                <a:ea typeface="时尚中黑简体" panose="01010104010101010101" pitchFamily="2" charset="-122"/>
                <a:sym typeface="时尚中黑简体" panose="01010104010101010101" pitchFamily="2" charset="-122"/>
              </a:rPr>
              <a:t>Type something here</a:t>
            </a:r>
          </a:p>
          <a:p>
            <a:pPr algn="ctr"/>
            <a:r>
              <a:rPr lang="en-US" altLang="zh-CN" sz="900" dirty="0" smtClean="0">
                <a:solidFill>
                  <a:schemeClr val="bg1"/>
                </a:solidFill>
                <a:latin typeface="时尚中黑简体" panose="01010104010101010101" pitchFamily="2" charset="-122"/>
                <a:ea typeface="时尚中黑简体" panose="01010104010101010101" pitchFamily="2" charset="-122"/>
                <a:sym typeface="时尚中黑简体" panose="01010104010101010101" pitchFamily="2" charset="-122"/>
              </a:rPr>
              <a:t>Type something here</a:t>
            </a:r>
            <a:endParaRPr lang="en-US" altLang="zh-CN" sz="900" dirty="0">
              <a:solidFill>
                <a:schemeClr val="bg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45" name="矩形 44"/>
          <p:cNvSpPr/>
          <p:nvPr/>
        </p:nvSpPr>
        <p:spPr>
          <a:xfrm>
            <a:off x="5467531" y="3736864"/>
            <a:ext cx="886781" cy="261610"/>
          </a:xfrm>
          <a:prstGeom prst="rect">
            <a:avLst/>
          </a:prstGeom>
        </p:spPr>
        <p:txBody>
          <a:bodyPr wrap="none">
            <a:spAutoFit/>
          </a:bodyPr>
          <a:lstStyle/>
          <a:p>
            <a:pPr algn="ctr"/>
            <a:r>
              <a:rPr lang="en-US" altLang="zh-CN" sz="1100" dirty="0">
                <a:solidFill>
                  <a:schemeClr val="bg1"/>
                </a:solidFill>
                <a:latin typeface="时尚中黑简体" panose="01010104010101010101" pitchFamily="2" charset="-122"/>
                <a:ea typeface="时尚中黑简体" panose="01010104010101010101" pitchFamily="2" charset="-122"/>
                <a:sym typeface="时尚中黑简体" panose="01010104010101010101" pitchFamily="2" charset="-122"/>
              </a:rPr>
              <a:t>Type here</a:t>
            </a:r>
          </a:p>
        </p:txBody>
      </p:sp>
      <p:cxnSp>
        <p:nvCxnSpPr>
          <p:cNvPr id="50" name="直接连接符 49"/>
          <p:cNvCxnSpPr/>
          <p:nvPr/>
        </p:nvCxnSpPr>
        <p:spPr>
          <a:xfrm flipV="1">
            <a:off x="2259946" y="1457305"/>
            <a:ext cx="2523526" cy="1218986"/>
          </a:xfrm>
          <a:prstGeom prst="line">
            <a:avLst/>
          </a:prstGeom>
          <a:ln w="19050">
            <a:solidFill>
              <a:schemeClr val="tx1"/>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4713963" y="1581228"/>
            <a:ext cx="22729" cy="1487901"/>
          </a:xfrm>
          <a:prstGeom prst="line">
            <a:avLst/>
          </a:prstGeom>
          <a:ln w="19050">
            <a:solidFill>
              <a:schemeClr val="tx1"/>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1" idx="1"/>
          </p:cNvCxnSpPr>
          <p:nvPr/>
        </p:nvCxnSpPr>
        <p:spPr>
          <a:xfrm flipH="1" flipV="1">
            <a:off x="5384259" y="1828833"/>
            <a:ext cx="2129451" cy="664116"/>
          </a:xfrm>
          <a:prstGeom prst="line">
            <a:avLst/>
          </a:prstGeom>
          <a:ln w="19050">
            <a:solidFill>
              <a:schemeClr val="tx1"/>
            </a:solidFill>
            <a:prstDash val="sysDot"/>
            <a:headEnd type="oval"/>
          </a:ln>
        </p:spPr>
        <p:style>
          <a:lnRef idx="1">
            <a:schemeClr val="accent1"/>
          </a:lnRef>
          <a:fillRef idx="0">
            <a:schemeClr val="accent1"/>
          </a:fillRef>
          <a:effectRef idx="0">
            <a:schemeClr val="accent1"/>
          </a:effectRef>
          <a:fontRef idx="minor">
            <a:schemeClr val="tx1"/>
          </a:fontRef>
        </p:style>
      </p:cxnSp>
      <p:sp>
        <p:nvSpPr>
          <p:cNvPr id="48" name="云形 47"/>
          <p:cNvSpPr/>
          <p:nvPr/>
        </p:nvSpPr>
        <p:spPr>
          <a:xfrm>
            <a:off x="3164836" y="1148433"/>
            <a:ext cx="3312368" cy="1440160"/>
          </a:xfrm>
          <a:prstGeom prst="cloud">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49" name="矩形 48"/>
          <p:cNvSpPr/>
          <p:nvPr/>
        </p:nvSpPr>
        <p:spPr>
          <a:xfrm>
            <a:off x="3959246" y="1609890"/>
            <a:ext cx="1723549" cy="400110"/>
          </a:xfrm>
          <a:prstGeom prst="rect">
            <a:avLst/>
          </a:prstGeom>
        </p:spPr>
        <p:txBody>
          <a:bodyPr wrap="none">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sym typeface="时尚中黑简体" panose="01010104010101010101" pitchFamily="2" charset="-122"/>
              </a:rPr>
              <a:t>国外研究现状</a:t>
            </a:r>
            <a:endParaRPr lang="en-US" altLang="zh-CN" sz="2000" dirty="0">
              <a:solidFill>
                <a:schemeClr val="bg1"/>
              </a:solidFill>
              <a:latin typeface="微软雅黑" panose="020B0503020204020204" pitchFamily="34" charset="-122"/>
              <a:ea typeface="微软雅黑" panose="020B0503020204020204" pitchFamily="34" charset="-122"/>
              <a:sym typeface="时尚中黑简体" panose="01010104010101010101" pitchFamily="2" charset="-122"/>
            </a:endParaRPr>
          </a:p>
        </p:txBody>
      </p:sp>
      <p:sp>
        <p:nvSpPr>
          <p:cNvPr id="2" name="矩形 1"/>
          <p:cNvSpPr/>
          <p:nvPr/>
        </p:nvSpPr>
        <p:spPr>
          <a:xfrm>
            <a:off x="1383680" y="2145187"/>
            <a:ext cx="1270857" cy="415498"/>
          </a:xfrm>
          <a:prstGeom prst="rect">
            <a:avLst/>
          </a:prstGeom>
        </p:spPr>
        <p:txBody>
          <a:bodyPr wrap="square">
            <a:spAutoFit/>
          </a:bodyPr>
          <a:lstStyle/>
          <a:p>
            <a:r>
              <a:rPr lang="en-US" altLang="zh-CN" sz="1050" b="1" dirty="0"/>
              <a:t>IBM TJ Watson Research </a:t>
            </a:r>
            <a:r>
              <a:rPr lang="en-US" altLang="zh-CN" sz="1050" b="1" dirty="0" smtClean="0"/>
              <a:t>Center</a:t>
            </a:r>
            <a:endParaRPr lang="zh-CN" altLang="en-US" sz="1050" b="1" dirty="0"/>
          </a:p>
        </p:txBody>
      </p:sp>
      <p:sp>
        <p:nvSpPr>
          <p:cNvPr id="4" name="矩形 3"/>
          <p:cNvSpPr/>
          <p:nvPr/>
        </p:nvSpPr>
        <p:spPr>
          <a:xfrm>
            <a:off x="3521709" y="3097790"/>
            <a:ext cx="954107"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斯坦福大学</a:t>
            </a:r>
            <a:endParaRPr lang="zh-CN" altLang="en-US" sz="1200" dirty="0"/>
          </a:p>
        </p:txBody>
      </p:sp>
      <p:sp>
        <p:nvSpPr>
          <p:cNvPr id="8" name="矩形 7"/>
          <p:cNvSpPr/>
          <p:nvPr/>
        </p:nvSpPr>
        <p:spPr>
          <a:xfrm>
            <a:off x="7323854" y="2010000"/>
            <a:ext cx="1141498" cy="415498"/>
          </a:xfrm>
          <a:prstGeom prst="rect">
            <a:avLst/>
          </a:prstGeom>
        </p:spPr>
        <p:txBody>
          <a:bodyPr wrap="square">
            <a:spAutoFit/>
          </a:bodyPr>
          <a:lstStyle/>
          <a:p>
            <a:r>
              <a:rPr lang="en-US" altLang="zh-CN" sz="1050" b="1" dirty="0"/>
              <a:t>IBM </a:t>
            </a:r>
            <a:r>
              <a:rPr lang="en-US" altLang="zh-CN" sz="1050" b="1" dirty="0" err="1"/>
              <a:t>Almaden</a:t>
            </a:r>
            <a:r>
              <a:rPr lang="en-US" altLang="zh-CN" sz="1050" b="1" dirty="0"/>
              <a:t> Research Center </a:t>
            </a:r>
            <a:endParaRPr lang="zh-CN" altLang="en-US" sz="1050" b="1" dirty="0"/>
          </a:p>
        </p:txBody>
      </p:sp>
      <p:sp>
        <p:nvSpPr>
          <p:cNvPr id="9" name="矩形 8"/>
          <p:cNvSpPr/>
          <p:nvPr/>
        </p:nvSpPr>
        <p:spPr>
          <a:xfrm>
            <a:off x="3632510" y="4006805"/>
            <a:ext cx="2351650" cy="923330"/>
          </a:xfrm>
          <a:prstGeom prst="rect">
            <a:avLst/>
          </a:prstGeom>
        </p:spPr>
        <p:txBody>
          <a:bodyPr wrap="square">
            <a:spAutoFit/>
          </a:bodyPr>
          <a:lstStyle/>
          <a:p>
            <a:pPr>
              <a:lnSpc>
                <a:spcPct val="150000"/>
              </a:lnSpc>
            </a:pPr>
            <a:r>
              <a:rPr lang="en-US" altLang="zh-CN" sz="900" dirty="0" err="1">
                <a:latin typeface="微软雅黑" panose="020B0503020204020204" pitchFamily="34" charset="-122"/>
                <a:ea typeface="微软雅黑" panose="020B0503020204020204" pitchFamily="34" charset="-122"/>
              </a:rPr>
              <a:t>Assaf</a:t>
            </a:r>
            <a:r>
              <a:rPr lang="en-US" altLang="zh-CN" sz="900" dirty="0">
                <a:latin typeface="微软雅黑" panose="020B0503020204020204" pitchFamily="34" charset="-122"/>
                <a:ea typeface="微软雅黑" panose="020B0503020204020204" pitchFamily="34" charset="-122"/>
              </a:rPr>
              <a:t> Gottlieb</a:t>
            </a:r>
            <a:r>
              <a:rPr lang="zh-CN" altLang="en-US" sz="900" dirty="0">
                <a:latin typeface="微软雅黑" panose="020B0503020204020204" pitchFamily="34" charset="-122"/>
                <a:ea typeface="微软雅黑" panose="020B0503020204020204" pitchFamily="34" charset="-122"/>
              </a:rPr>
              <a:t>等人在不同维度上构造了一个包含有</a:t>
            </a:r>
            <a:r>
              <a:rPr lang="en-US" altLang="zh-CN" sz="900" dirty="0">
                <a:latin typeface="微软雅黑" panose="020B0503020204020204" pitchFamily="34" charset="-122"/>
                <a:ea typeface="微软雅黑" panose="020B0503020204020204" pitchFamily="34" charset="-122"/>
              </a:rPr>
              <a:t>10</a:t>
            </a:r>
            <a:r>
              <a:rPr lang="zh-CN" altLang="en-US" sz="900" dirty="0">
                <a:latin typeface="微软雅黑" panose="020B0503020204020204" pitchFamily="34" charset="-122"/>
                <a:ea typeface="微软雅黑" panose="020B0503020204020204" pitchFamily="34" charset="-122"/>
              </a:rPr>
              <a:t>种相似度度量的病人相似度方法，所有这些度量都被规范到</a:t>
            </a:r>
            <a:r>
              <a:rPr lang="en-US" altLang="zh-CN" sz="900" dirty="0">
                <a:latin typeface="微软雅黑" panose="020B0503020204020204" pitchFamily="34" charset="-122"/>
                <a:ea typeface="微软雅黑" panose="020B0503020204020204" pitchFamily="34" charset="-122"/>
              </a:rPr>
              <a:t>[0,1]</a:t>
            </a:r>
            <a:r>
              <a:rPr lang="zh-CN" altLang="en-US" sz="900" dirty="0">
                <a:latin typeface="微软雅黑" panose="020B0503020204020204" pitchFamily="34" charset="-122"/>
                <a:ea typeface="微软雅黑" panose="020B0503020204020204" pitchFamily="34" charset="-122"/>
              </a:rPr>
              <a:t>区间内。融合这</a:t>
            </a:r>
            <a:r>
              <a:rPr lang="en-US" altLang="zh-CN" sz="900" dirty="0">
                <a:latin typeface="微软雅黑" panose="020B0503020204020204" pitchFamily="34" charset="-122"/>
                <a:ea typeface="微软雅黑" panose="020B0503020204020204" pitchFamily="34" charset="-122"/>
              </a:rPr>
              <a:t>10</a:t>
            </a:r>
            <a:r>
              <a:rPr lang="zh-CN" altLang="en-US" sz="900" dirty="0">
                <a:latin typeface="微软雅黑" panose="020B0503020204020204" pitchFamily="34" charset="-122"/>
                <a:ea typeface="微软雅黑" panose="020B0503020204020204" pitchFamily="34" charset="-122"/>
              </a:rPr>
              <a:t>种度量来得到全局相似度</a:t>
            </a:r>
          </a:p>
        </p:txBody>
      </p:sp>
      <p:sp>
        <p:nvSpPr>
          <p:cNvPr id="10" name="矩形 9"/>
          <p:cNvSpPr/>
          <p:nvPr/>
        </p:nvSpPr>
        <p:spPr>
          <a:xfrm>
            <a:off x="6910381" y="3326173"/>
            <a:ext cx="1917288" cy="715581"/>
          </a:xfrm>
          <a:prstGeom prst="rect">
            <a:avLst/>
          </a:prstGeom>
        </p:spPr>
        <p:txBody>
          <a:bodyPr wrap="square">
            <a:spAutoFit/>
          </a:bodyPr>
          <a:lstStyle/>
          <a:p>
            <a:pPr>
              <a:lnSpc>
                <a:spcPct val="150000"/>
              </a:lnSpc>
            </a:pPr>
            <a:r>
              <a:rPr lang="en-US" altLang="zh-CN" sz="900" dirty="0" err="1">
                <a:latin typeface="微软雅黑" panose="020B0503020204020204" pitchFamily="34" charset="-122"/>
                <a:ea typeface="微软雅黑" panose="020B0503020204020204" pitchFamily="34" charset="-122"/>
              </a:rPr>
              <a:t>Tanveer</a:t>
            </a:r>
            <a:r>
              <a:rPr lang="en-US" altLang="zh-CN" sz="900" dirty="0">
                <a:latin typeface="微软雅黑" panose="020B0503020204020204" pitchFamily="34" charset="-122"/>
                <a:ea typeface="微软雅黑" panose="020B0503020204020204" pitchFamily="34" charset="-122"/>
              </a:rPr>
              <a:t> </a:t>
            </a:r>
            <a:r>
              <a:rPr lang="en-US" altLang="zh-CN" sz="900" dirty="0" err="1">
                <a:latin typeface="微软雅黑" panose="020B0503020204020204" pitchFamily="34" charset="-122"/>
                <a:ea typeface="微软雅黑" panose="020B0503020204020204" pitchFamily="34" charset="-122"/>
              </a:rPr>
              <a:t>Syeda</a:t>
            </a:r>
            <a:r>
              <a:rPr lang="en-US" altLang="zh-CN" sz="900" dirty="0">
                <a:latin typeface="微软雅黑" panose="020B0503020204020204" pitchFamily="34" charset="-122"/>
                <a:ea typeface="微软雅黑" panose="020B0503020204020204" pitchFamily="34" charset="-122"/>
              </a:rPr>
              <a:t>-Mahmood</a:t>
            </a:r>
            <a:r>
              <a:rPr lang="zh-CN" altLang="en-US" sz="900" dirty="0">
                <a:latin typeface="微软雅黑" panose="020B0503020204020204" pitchFamily="34" charset="-122"/>
                <a:ea typeface="微软雅黑" panose="020B0503020204020204" pitchFamily="34" charset="-122"/>
              </a:rPr>
              <a:t>提出一种多维度时间敏感的融合相似度计算方案</a:t>
            </a:r>
          </a:p>
        </p:txBody>
      </p:sp>
      <p:sp>
        <p:nvSpPr>
          <p:cNvPr id="11" name="椭圆 10"/>
          <p:cNvSpPr/>
          <p:nvPr/>
        </p:nvSpPr>
        <p:spPr>
          <a:xfrm>
            <a:off x="946919" y="2978131"/>
            <a:ext cx="337393" cy="3229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55" name="椭圆 54"/>
          <p:cNvSpPr/>
          <p:nvPr/>
        </p:nvSpPr>
        <p:spPr>
          <a:xfrm>
            <a:off x="3694084" y="3527435"/>
            <a:ext cx="337393" cy="3229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56" name="椭圆 55"/>
          <p:cNvSpPr/>
          <p:nvPr/>
        </p:nvSpPr>
        <p:spPr>
          <a:xfrm>
            <a:off x="6898950" y="2746169"/>
            <a:ext cx="337393" cy="3229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2" name="矩形 11"/>
          <p:cNvSpPr/>
          <p:nvPr/>
        </p:nvSpPr>
        <p:spPr>
          <a:xfrm>
            <a:off x="386244" y="4978042"/>
            <a:ext cx="4905836" cy="1200329"/>
          </a:xfrm>
          <a:prstGeom prst="rect">
            <a:avLst/>
          </a:prstGeom>
        </p:spPr>
        <p:txBody>
          <a:bodyPr wrap="square">
            <a:spAutoFit/>
          </a:bodyPr>
          <a:lstStyle/>
          <a:p>
            <a:pPr marL="171450" indent="-171450">
              <a:lnSpc>
                <a:spcPct val="150000"/>
              </a:lnSpc>
              <a:buFont typeface="Wingdings" panose="05000000000000000000" pitchFamily="2" charset="2"/>
              <a:buChar char="n"/>
            </a:pPr>
            <a:r>
              <a:rPr lang="zh-CN" altLang="en-US" sz="1200" dirty="0" smtClean="0">
                <a:latin typeface="微软雅黑" panose="020B0503020204020204" pitchFamily="34" charset="-122"/>
                <a:ea typeface="微软雅黑" panose="020B0503020204020204" pitchFamily="34" charset="-122"/>
              </a:rPr>
              <a:t>方法</a:t>
            </a: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是全监督学习方案，无法适用于缺乏监督数据的情况；</a:t>
            </a:r>
            <a:endParaRPr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n"/>
            </a:pPr>
            <a:r>
              <a:rPr lang="zh-CN" altLang="en-US" sz="1200" dirty="0" smtClean="0">
                <a:latin typeface="微软雅黑" panose="020B0503020204020204" pitchFamily="34" charset="-122"/>
                <a:ea typeface="微软雅黑" panose="020B0503020204020204" pitchFamily="34" charset="-122"/>
              </a:rPr>
              <a:t>方法</a:t>
            </a:r>
            <a:r>
              <a:rPr lang="en-US" altLang="zh-CN" sz="1200" dirty="0" smtClean="0">
                <a:latin typeface="微软雅黑" panose="020B0503020204020204" pitchFamily="34" charset="-122"/>
                <a:ea typeface="微软雅黑" panose="020B0503020204020204" pitchFamily="34" charset="-122"/>
              </a:rPr>
              <a:t>2</a:t>
            </a:r>
            <a:r>
              <a:rPr lang="zh-CN" altLang="en-US" sz="1200" dirty="0" smtClean="0">
                <a:latin typeface="微软雅黑" panose="020B0503020204020204" pitchFamily="34" charset="-122"/>
                <a:ea typeface="微软雅黑" panose="020B0503020204020204" pitchFamily="34" charset="-122"/>
              </a:rPr>
              <a:t>是在特定医疗上下文下计算相似度，主要目的是预测疾病，缺乏对病人全局相似度的计算；</a:t>
            </a:r>
            <a:endParaRPr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n"/>
            </a:pPr>
            <a:r>
              <a:rPr lang="zh-CN" altLang="en-US" sz="1200" dirty="0" smtClean="0">
                <a:latin typeface="微软雅黑" panose="020B0503020204020204" pitchFamily="34" charset="-122"/>
                <a:ea typeface="微软雅黑" panose="020B0503020204020204" pitchFamily="34" charset="-122"/>
              </a:rPr>
              <a:t>方法</a:t>
            </a:r>
            <a:r>
              <a:rPr lang="en-US" altLang="zh-CN" sz="1200" dirty="0" smtClean="0">
                <a:latin typeface="微软雅黑" panose="020B0503020204020204" pitchFamily="34" charset="-122"/>
                <a:ea typeface="微软雅黑" panose="020B0503020204020204" pitchFamily="34" charset="-122"/>
              </a:rPr>
              <a:t>3</a:t>
            </a:r>
            <a:r>
              <a:rPr lang="zh-CN" altLang="en-US" sz="1200" dirty="0" smtClean="0">
                <a:latin typeface="微软雅黑" panose="020B0503020204020204" pitchFamily="34" charset="-122"/>
                <a:ea typeface="微软雅黑" panose="020B0503020204020204" pitchFamily="34" charset="-122"/>
              </a:rPr>
              <a:t>是半监督方法，且也是基于特定医疗上下文</a:t>
            </a:r>
            <a:endParaRPr lang="zh-CN" altLang="en-US" sz="1200" dirty="0"/>
          </a:p>
        </p:txBody>
      </p:sp>
      <p:sp>
        <p:nvSpPr>
          <p:cNvPr id="54" name="矩形 53"/>
          <p:cNvSpPr/>
          <p:nvPr/>
        </p:nvSpPr>
        <p:spPr>
          <a:xfrm>
            <a:off x="6195972" y="5578206"/>
            <a:ext cx="2432458" cy="461665"/>
          </a:xfrm>
          <a:prstGeom prst="rect">
            <a:avLst/>
          </a:prstGeom>
          <a:solidFill>
            <a:schemeClr val="accent2"/>
          </a:solidFill>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缺乏一个无监督，不基于特定医疗上下文的病人相似度计算方法</a:t>
            </a:r>
          </a:p>
        </p:txBody>
      </p:sp>
      <p:grpSp>
        <p:nvGrpSpPr>
          <p:cNvPr id="57" name="组合 15"/>
          <p:cNvGrpSpPr>
            <a:grpSpLocks/>
          </p:cNvGrpSpPr>
          <p:nvPr/>
        </p:nvGrpSpPr>
        <p:grpSpPr bwMode="auto">
          <a:xfrm>
            <a:off x="-24411" y="6354245"/>
            <a:ext cx="9187468" cy="503767"/>
            <a:chOff x="0" y="4681728"/>
            <a:chExt cx="9163025" cy="377952"/>
          </a:xfrm>
        </p:grpSpPr>
        <p:sp>
          <p:nvSpPr>
            <p:cNvPr id="58" name="矩形 57"/>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9" name="矩形 58"/>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t>7</a:t>
              </a:r>
              <a:endParaRPr lang="zh-CN" altLang="en-US" dirty="0"/>
            </a:p>
          </p:txBody>
        </p:sp>
      </p:grpSp>
      <p:sp>
        <p:nvSpPr>
          <p:cNvPr id="60"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069535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9"/>
          <p:cNvGrpSpPr>
            <a:grpSpLocks/>
          </p:cNvGrpSpPr>
          <p:nvPr/>
        </p:nvGrpSpPr>
        <p:grpSpPr bwMode="auto">
          <a:xfrm flipH="1">
            <a:off x="8964488" y="242517"/>
            <a:ext cx="191887" cy="674219"/>
            <a:chOff x="7668348" y="242094"/>
            <a:chExt cx="98744" cy="564356"/>
          </a:xfrm>
        </p:grpSpPr>
        <p:sp>
          <p:nvSpPr>
            <p:cNvPr id="15" name="矩形 14"/>
            <p:cNvSpPr/>
            <p:nvPr/>
          </p:nvSpPr>
          <p:spPr>
            <a:xfrm>
              <a:off x="7668348" y="242468"/>
              <a:ext cx="62748"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6" name="直接连接符 15"/>
            <p:cNvCxnSpPr/>
            <p:nvPr/>
          </p:nvCxnSpPr>
          <p:spPr>
            <a:xfrm>
              <a:off x="7767827"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3"/>
          <p:cNvGrpSpPr>
            <a:grpSpLocks/>
          </p:cNvGrpSpPr>
          <p:nvPr/>
        </p:nvGrpSpPr>
        <p:grpSpPr bwMode="auto">
          <a:xfrm>
            <a:off x="4" y="242516"/>
            <a:ext cx="644529" cy="673471"/>
            <a:chOff x="0" y="242094"/>
            <a:chExt cx="480244" cy="564356"/>
          </a:xfrm>
        </p:grpSpPr>
        <p:sp>
          <p:nvSpPr>
            <p:cNvPr id="18" name="矩形 17"/>
            <p:cNvSpPr/>
            <p:nvPr/>
          </p:nvSpPr>
          <p:spPr>
            <a:xfrm>
              <a:off x="0" y="242468"/>
              <a:ext cx="425449" cy="564610"/>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19" name="直接连接符 18"/>
            <p:cNvCxnSpPr/>
            <p:nvPr/>
          </p:nvCxnSpPr>
          <p:spPr>
            <a:xfrm>
              <a:off x="481012" y="242468"/>
              <a:ext cx="0" cy="56461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0" name="AutoShape 289"/>
          <p:cNvSpPr>
            <a:spLocks noChangeAspect="1" noChangeArrowheads="1" noTextEdit="1"/>
          </p:cNvSpPr>
          <p:nvPr/>
        </p:nvSpPr>
        <p:spPr bwMode="auto">
          <a:xfrm>
            <a:off x="460375" y="160338"/>
            <a:ext cx="3486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t" anchorCtr="0" compatLnSpc="1">
            <a:prstTxWarp prst="textNoShape">
              <a:avLst/>
            </a:prstTxWarp>
          </a:bodyPr>
          <a:lstStyle/>
          <a:p>
            <a:endParaRPr lang="zh-CN" altLang="en-US"/>
          </a:p>
        </p:txBody>
      </p:sp>
      <p:sp>
        <p:nvSpPr>
          <p:cNvPr id="22" name="Rectangle 291"/>
          <p:cNvSpPr>
            <a:spLocks noChangeArrowheads="1"/>
          </p:cNvSpPr>
          <p:nvPr/>
        </p:nvSpPr>
        <p:spPr bwMode="auto">
          <a:xfrm>
            <a:off x="778223" y="237720"/>
            <a:ext cx="17953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zh-CN" altLang="en-US" sz="2000" b="1" dirty="0" smtClean="0">
                <a:solidFill>
                  <a:srgbClr val="C00000"/>
                </a:solidFill>
                <a:latin typeface="微软雅黑" panose="020B0503020204020204" pitchFamily="34" charset="-122"/>
                <a:ea typeface="微软雅黑" panose="020B0503020204020204" pitchFamily="34" charset="-122"/>
                <a:cs typeface="宋体" pitchFamily="2" charset="-122"/>
              </a:rPr>
              <a:t>研究背景与现状</a:t>
            </a:r>
            <a:endParaRPr lang="zh-CN" altLang="zh-CN" sz="2000" b="1" dirty="0" smtClean="0">
              <a:solidFill>
                <a:srgbClr val="C00000"/>
              </a:solidFill>
              <a:latin typeface="微软雅黑" panose="020B0503020204020204" pitchFamily="34" charset="-122"/>
              <a:ea typeface="微软雅黑" panose="020B0503020204020204" pitchFamily="34" charset="-122"/>
              <a:cs typeface="宋体" pitchFamily="2" charset="-122"/>
            </a:endParaRPr>
          </a:p>
        </p:txBody>
      </p:sp>
      <p:sp>
        <p:nvSpPr>
          <p:cNvPr id="21" name="TextBox 20"/>
          <p:cNvSpPr txBox="1"/>
          <p:nvPr/>
        </p:nvSpPr>
        <p:spPr>
          <a:xfrm flipH="1">
            <a:off x="703269" y="625479"/>
            <a:ext cx="3913484" cy="307777"/>
          </a:xfrm>
          <a:prstGeom prst="rect">
            <a:avLst/>
          </a:prstGeom>
          <a:noFill/>
        </p:spPr>
        <p:txBody>
          <a:bodyPr wrap="square">
            <a:spAutoFit/>
          </a:bodyPr>
          <a:lstStyle/>
          <a:p>
            <a:pPr>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研究现状</a:t>
            </a:r>
            <a:endParaRPr lang="id-ID"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705667" y="1099483"/>
            <a:ext cx="2441694" cy="338554"/>
          </a:xfrm>
          <a:prstGeom prst="rect">
            <a:avLst/>
          </a:prstGeom>
          <a:solidFill>
            <a:schemeClr val="accent2"/>
          </a:solidFill>
        </p:spPr>
        <p:txBody>
          <a:bodyPr wrap="none">
            <a:spAutoFit/>
          </a:bodyPr>
          <a:lstStyle/>
          <a:p>
            <a:pPr>
              <a:defRPr/>
            </a:pPr>
            <a:r>
              <a:rPr lang="zh-CN" altLang="en-US" sz="1600" b="1" dirty="0" smtClean="0">
                <a:solidFill>
                  <a:schemeClr val="bg1"/>
                </a:solidFill>
                <a:latin typeface="微软雅黑" panose="020B0503020204020204" pitchFamily="34" charset="-122"/>
                <a:ea typeface="微软雅黑" panose="020B0503020204020204" pitchFamily="34" charset="-122"/>
              </a:rPr>
              <a:t>健康数据检索的研究现状</a:t>
            </a:r>
            <a:endParaRPr lang="id-ID" altLang="zh-CN" sz="1600" b="1" dirty="0">
              <a:solidFill>
                <a:schemeClr val="bg1"/>
              </a:solidFill>
              <a:latin typeface="微软雅黑" panose="020B0503020204020204" pitchFamily="34" charset="-122"/>
              <a:ea typeface="微软雅黑" panose="020B0503020204020204" pitchFamily="34" charset="-122"/>
            </a:endParaRPr>
          </a:p>
        </p:txBody>
      </p:sp>
      <p:sp>
        <p:nvSpPr>
          <p:cNvPr id="27" name="椭圆 26"/>
          <p:cNvSpPr/>
          <p:nvPr/>
        </p:nvSpPr>
        <p:spPr>
          <a:xfrm>
            <a:off x="826634" y="1429780"/>
            <a:ext cx="1199993" cy="12121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648000" rtlCol="0" anchor="ctr"/>
          <a:lstStyle/>
          <a:p>
            <a:pPr algn="ctr"/>
            <a:endParaRPr lang="zh-CN" altLang="en-US" sz="8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28" name="圆角矩形 71"/>
          <p:cNvSpPr/>
          <p:nvPr/>
        </p:nvSpPr>
        <p:spPr>
          <a:xfrm rot="5400000">
            <a:off x="2291267" y="1853028"/>
            <a:ext cx="369364" cy="365656"/>
          </a:xfrm>
          <a:custGeom>
            <a:avLst/>
            <a:gdLst/>
            <a:ahLst/>
            <a:cxnLst/>
            <a:rect l="l" t="t" r="r" b="b"/>
            <a:pathLst>
              <a:path w="188854" h="188853">
                <a:moveTo>
                  <a:pt x="94426" y="188853"/>
                </a:moveTo>
                <a:cubicBezTo>
                  <a:pt x="94427" y="188853"/>
                  <a:pt x="94427" y="188853"/>
                  <a:pt x="94427" y="188853"/>
                </a:cubicBezTo>
                <a:lnTo>
                  <a:pt x="94427" y="188853"/>
                </a:lnTo>
                <a:close/>
                <a:moveTo>
                  <a:pt x="75358" y="7899"/>
                </a:moveTo>
                <a:cubicBezTo>
                  <a:pt x="80238" y="3018"/>
                  <a:pt x="86980" y="0"/>
                  <a:pt x="94427" y="0"/>
                </a:cubicBezTo>
                <a:lnTo>
                  <a:pt x="94427" y="1"/>
                </a:lnTo>
                <a:cubicBezTo>
                  <a:pt x="109322" y="1"/>
                  <a:pt x="121395" y="12075"/>
                  <a:pt x="121396" y="26969"/>
                </a:cubicBezTo>
                <a:lnTo>
                  <a:pt x="121395" y="67459"/>
                </a:lnTo>
                <a:lnTo>
                  <a:pt x="161886" y="67460"/>
                </a:lnTo>
                <a:cubicBezTo>
                  <a:pt x="176780" y="67460"/>
                  <a:pt x="188853" y="79534"/>
                  <a:pt x="188854" y="94428"/>
                </a:cubicBezTo>
                <a:lnTo>
                  <a:pt x="188852" y="94428"/>
                </a:lnTo>
                <a:cubicBezTo>
                  <a:pt x="188853" y="109322"/>
                  <a:pt x="176779" y="121396"/>
                  <a:pt x="161885" y="121395"/>
                </a:cubicBezTo>
                <a:lnTo>
                  <a:pt x="121395" y="121395"/>
                </a:lnTo>
                <a:lnTo>
                  <a:pt x="121395" y="161885"/>
                </a:lnTo>
                <a:cubicBezTo>
                  <a:pt x="121394" y="176779"/>
                  <a:pt x="109321" y="188853"/>
                  <a:pt x="94427" y="188853"/>
                </a:cubicBezTo>
                <a:cubicBezTo>
                  <a:pt x="79533" y="188853"/>
                  <a:pt x="67459" y="176779"/>
                  <a:pt x="67459" y="161885"/>
                </a:cubicBezTo>
                <a:lnTo>
                  <a:pt x="67460" y="121395"/>
                </a:lnTo>
                <a:lnTo>
                  <a:pt x="26969" y="121395"/>
                </a:lnTo>
                <a:cubicBezTo>
                  <a:pt x="12074" y="121395"/>
                  <a:pt x="1" y="109321"/>
                  <a:pt x="0" y="94427"/>
                </a:cubicBezTo>
                <a:lnTo>
                  <a:pt x="1" y="94428"/>
                </a:lnTo>
                <a:cubicBezTo>
                  <a:pt x="0" y="79534"/>
                  <a:pt x="12075" y="67460"/>
                  <a:pt x="26969" y="67459"/>
                </a:cubicBezTo>
                <a:lnTo>
                  <a:pt x="67460" y="67459"/>
                </a:lnTo>
                <a:lnTo>
                  <a:pt x="67459" y="26968"/>
                </a:lnTo>
                <a:cubicBezTo>
                  <a:pt x="67460" y="19521"/>
                  <a:pt x="70477" y="12780"/>
                  <a:pt x="75358" y="78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648000" rtlCol="0" anchor="ctr"/>
          <a:lstStyle/>
          <a:p>
            <a:pPr algn="ctr"/>
            <a:endParaRPr lang="zh-CN" altLang="en-US" sz="8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29" name="椭圆 28"/>
          <p:cNvSpPr/>
          <p:nvPr/>
        </p:nvSpPr>
        <p:spPr>
          <a:xfrm>
            <a:off x="2851280" y="1452007"/>
            <a:ext cx="1199993" cy="12121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648000" rtlCol="0" anchor="ctr"/>
          <a:lstStyle/>
          <a:p>
            <a:pPr algn="ctr"/>
            <a:endParaRPr lang="zh-CN" altLang="en-US" sz="8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0" name="圆角矩形 71"/>
          <p:cNvSpPr/>
          <p:nvPr/>
        </p:nvSpPr>
        <p:spPr>
          <a:xfrm rot="5400000">
            <a:off x="4315913" y="1840108"/>
            <a:ext cx="369364" cy="365656"/>
          </a:xfrm>
          <a:custGeom>
            <a:avLst/>
            <a:gdLst/>
            <a:ahLst/>
            <a:cxnLst/>
            <a:rect l="l" t="t" r="r" b="b"/>
            <a:pathLst>
              <a:path w="188854" h="188853">
                <a:moveTo>
                  <a:pt x="94426" y="188853"/>
                </a:moveTo>
                <a:cubicBezTo>
                  <a:pt x="94427" y="188853"/>
                  <a:pt x="94427" y="188853"/>
                  <a:pt x="94427" y="188853"/>
                </a:cubicBezTo>
                <a:lnTo>
                  <a:pt x="94427" y="188853"/>
                </a:lnTo>
                <a:close/>
                <a:moveTo>
                  <a:pt x="75358" y="7899"/>
                </a:moveTo>
                <a:cubicBezTo>
                  <a:pt x="80238" y="3018"/>
                  <a:pt x="86980" y="0"/>
                  <a:pt x="94427" y="0"/>
                </a:cubicBezTo>
                <a:lnTo>
                  <a:pt x="94427" y="1"/>
                </a:lnTo>
                <a:cubicBezTo>
                  <a:pt x="109322" y="1"/>
                  <a:pt x="121395" y="12075"/>
                  <a:pt x="121396" y="26969"/>
                </a:cubicBezTo>
                <a:lnTo>
                  <a:pt x="121395" y="67459"/>
                </a:lnTo>
                <a:lnTo>
                  <a:pt x="161886" y="67460"/>
                </a:lnTo>
                <a:cubicBezTo>
                  <a:pt x="176780" y="67460"/>
                  <a:pt x="188853" y="79534"/>
                  <a:pt x="188854" y="94428"/>
                </a:cubicBezTo>
                <a:lnTo>
                  <a:pt x="188852" y="94428"/>
                </a:lnTo>
                <a:cubicBezTo>
                  <a:pt x="188853" y="109322"/>
                  <a:pt x="176779" y="121396"/>
                  <a:pt x="161885" y="121395"/>
                </a:cubicBezTo>
                <a:lnTo>
                  <a:pt x="121395" y="121395"/>
                </a:lnTo>
                <a:lnTo>
                  <a:pt x="121395" y="161885"/>
                </a:lnTo>
                <a:cubicBezTo>
                  <a:pt x="121394" y="176779"/>
                  <a:pt x="109321" y="188853"/>
                  <a:pt x="94427" y="188853"/>
                </a:cubicBezTo>
                <a:cubicBezTo>
                  <a:pt x="79533" y="188853"/>
                  <a:pt x="67459" y="176779"/>
                  <a:pt x="67459" y="161885"/>
                </a:cubicBezTo>
                <a:lnTo>
                  <a:pt x="67460" y="121395"/>
                </a:lnTo>
                <a:lnTo>
                  <a:pt x="26969" y="121395"/>
                </a:lnTo>
                <a:cubicBezTo>
                  <a:pt x="12074" y="121395"/>
                  <a:pt x="1" y="109321"/>
                  <a:pt x="0" y="94427"/>
                </a:cubicBezTo>
                <a:lnTo>
                  <a:pt x="1" y="94428"/>
                </a:lnTo>
                <a:cubicBezTo>
                  <a:pt x="0" y="79534"/>
                  <a:pt x="12075" y="67460"/>
                  <a:pt x="26969" y="67459"/>
                </a:cubicBezTo>
                <a:lnTo>
                  <a:pt x="67460" y="67459"/>
                </a:lnTo>
                <a:lnTo>
                  <a:pt x="67459" y="26968"/>
                </a:lnTo>
                <a:cubicBezTo>
                  <a:pt x="67460" y="19521"/>
                  <a:pt x="70477" y="12780"/>
                  <a:pt x="75358" y="78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648000" rtlCol="0" anchor="ctr"/>
          <a:lstStyle/>
          <a:p>
            <a:pPr algn="ctr"/>
            <a:endParaRPr lang="zh-CN" altLang="en-US" sz="8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1" name="椭圆 30"/>
          <p:cNvSpPr/>
          <p:nvPr/>
        </p:nvSpPr>
        <p:spPr>
          <a:xfrm>
            <a:off x="4875925" y="1439087"/>
            <a:ext cx="1199993" cy="12121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648000" rtlCol="0" anchor="ctr"/>
          <a:lstStyle/>
          <a:p>
            <a:pPr algn="ctr"/>
            <a:endParaRPr lang="zh-CN" altLang="en-US" sz="8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2" name="等于号 31"/>
          <p:cNvSpPr/>
          <p:nvPr/>
        </p:nvSpPr>
        <p:spPr>
          <a:xfrm>
            <a:off x="6245538" y="1873932"/>
            <a:ext cx="558159" cy="342462"/>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648000" rtlCol="0" anchor="ctr"/>
          <a:lstStyle/>
          <a:p>
            <a:pPr algn="ctr"/>
            <a:endParaRPr lang="zh-CN" altLang="en-US" sz="8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3" name="椭圆 32"/>
          <p:cNvSpPr/>
          <p:nvPr/>
        </p:nvSpPr>
        <p:spPr>
          <a:xfrm>
            <a:off x="6974499" y="1461313"/>
            <a:ext cx="1199993" cy="12121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648000" rtlCol="0" anchor="ctr"/>
          <a:lstStyle/>
          <a:p>
            <a:pPr algn="ctr"/>
            <a:endParaRPr lang="zh-CN" altLang="en-US" sz="8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4" name="Freeform 5723"/>
          <p:cNvSpPr>
            <a:spLocks noEditPoints="1"/>
          </p:cNvSpPr>
          <p:nvPr/>
        </p:nvSpPr>
        <p:spPr bwMode="auto">
          <a:xfrm>
            <a:off x="1221832" y="1811811"/>
            <a:ext cx="409597" cy="466703"/>
          </a:xfrm>
          <a:custGeom>
            <a:avLst/>
            <a:gdLst>
              <a:gd name="T0" fmla="*/ 29 w 59"/>
              <a:gd name="T1" fmla="*/ 38 h 66"/>
              <a:gd name="T2" fmla="*/ 30 w 59"/>
              <a:gd name="T3" fmla="*/ 38 h 66"/>
              <a:gd name="T4" fmla="*/ 30 w 59"/>
              <a:gd name="T5" fmla="*/ 38 h 66"/>
              <a:gd name="T6" fmla="*/ 39 w 59"/>
              <a:gd name="T7" fmla="*/ 16 h 66"/>
              <a:gd name="T8" fmla="*/ 19 w 59"/>
              <a:gd name="T9" fmla="*/ 22 h 66"/>
              <a:gd name="T10" fmla="*/ 13 w 59"/>
              <a:gd name="T11" fmla="*/ 45 h 66"/>
              <a:gd name="T12" fmla="*/ 15 w 59"/>
              <a:gd name="T13" fmla="*/ 49 h 66"/>
              <a:gd name="T14" fmla="*/ 16 w 59"/>
              <a:gd name="T15" fmla="*/ 50 h 66"/>
              <a:gd name="T16" fmla="*/ 21 w 59"/>
              <a:gd name="T17" fmla="*/ 63 h 66"/>
              <a:gd name="T18" fmla="*/ 13 w 59"/>
              <a:gd name="T19" fmla="*/ 53 h 66"/>
              <a:gd name="T20" fmla="*/ 13 w 59"/>
              <a:gd name="T21" fmla="*/ 52 h 66"/>
              <a:gd name="T22" fmla="*/ 12 w 59"/>
              <a:gd name="T23" fmla="*/ 50 h 66"/>
              <a:gd name="T24" fmla="*/ 11 w 59"/>
              <a:gd name="T25" fmla="*/ 49 h 66"/>
              <a:gd name="T26" fmla="*/ 3 w 59"/>
              <a:gd name="T27" fmla="*/ 49 h 66"/>
              <a:gd name="T28" fmla="*/ 26 w 59"/>
              <a:gd name="T29" fmla="*/ 66 h 66"/>
              <a:gd name="T30" fmla="*/ 39 w 59"/>
              <a:gd name="T31" fmla="*/ 42 h 66"/>
              <a:gd name="T32" fmla="*/ 46 w 59"/>
              <a:gd name="T33" fmla="*/ 49 h 66"/>
              <a:gd name="T34" fmla="*/ 42 w 59"/>
              <a:gd name="T35" fmla="*/ 49 h 66"/>
              <a:gd name="T36" fmla="*/ 44 w 59"/>
              <a:gd name="T37" fmla="*/ 52 h 66"/>
              <a:gd name="T38" fmla="*/ 38 w 59"/>
              <a:gd name="T39" fmla="*/ 63 h 66"/>
              <a:gd name="T40" fmla="*/ 46 w 59"/>
              <a:gd name="T41" fmla="*/ 52 h 66"/>
              <a:gd name="T42" fmla="*/ 44 w 59"/>
              <a:gd name="T43" fmla="*/ 50 h 66"/>
              <a:gd name="T44" fmla="*/ 47 w 59"/>
              <a:gd name="T45" fmla="*/ 50 h 66"/>
              <a:gd name="T46" fmla="*/ 46 w 59"/>
              <a:gd name="T47" fmla="*/ 45 h 66"/>
              <a:gd name="T48" fmla="*/ 59 w 59"/>
              <a:gd name="T49" fmla="*/ 66 h 66"/>
              <a:gd name="T50" fmla="*/ 39 w 59"/>
              <a:gd name="T51" fmla="*/ 42 h 66"/>
              <a:gd name="T52" fmla="*/ 44 w 59"/>
              <a:gd name="T53" fmla="*/ 19 h 66"/>
              <a:gd name="T54" fmla="*/ 44 w 59"/>
              <a:gd name="T55" fmla="*/ 26 h 66"/>
              <a:gd name="T56" fmla="*/ 31 w 59"/>
              <a:gd name="T57" fmla="*/ 41 h 66"/>
              <a:gd name="T58" fmla="*/ 30 w 59"/>
              <a:gd name="T59" fmla="*/ 41 h 66"/>
              <a:gd name="T60" fmla="*/ 29 w 59"/>
              <a:gd name="T61" fmla="*/ 41 h 66"/>
              <a:gd name="T62" fmla="*/ 15 w 59"/>
              <a:gd name="T63" fmla="*/ 27 h 66"/>
              <a:gd name="T64" fmla="*/ 15 w 59"/>
              <a:gd name="T65" fmla="*/ 19 h 66"/>
              <a:gd name="T66" fmla="*/ 16 w 59"/>
              <a:gd name="T67" fmla="*/ 19 h 66"/>
              <a:gd name="T68" fmla="*/ 42 w 59"/>
              <a:gd name="T69" fmla="*/ 9 h 66"/>
              <a:gd name="T70" fmla="*/ 43 w 59"/>
              <a:gd name="T71" fmla="*/ 21 h 66"/>
              <a:gd name="T72" fmla="*/ 42 w 59"/>
              <a:gd name="T73" fmla="*/ 26 h 66"/>
              <a:gd name="T74" fmla="*/ 43 w 59"/>
              <a:gd name="T75" fmla="*/ 21 h 66"/>
              <a:gd name="T76" fmla="*/ 17 w 59"/>
              <a:gd name="T77" fmla="*/ 26 h 66"/>
              <a:gd name="T78" fmla="*/ 16 w 59"/>
              <a:gd name="T79" fmla="*/ 21 h 66"/>
              <a:gd name="T80" fmla="*/ 16 w 59"/>
              <a:gd name="T81" fmla="*/ 22 h 66"/>
              <a:gd name="T82" fmla="*/ 17 w 59"/>
              <a:gd name="T83" fmla="*/ 2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 h="66">
                <a:moveTo>
                  <a:pt x="19" y="22"/>
                </a:moveTo>
                <a:cubicBezTo>
                  <a:pt x="20" y="29"/>
                  <a:pt x="23" y="38"/>
                  <a:pt x="29" y="38"/>
                </a:cubicBezTo>
                <a:cubicBezTo>
                  <a:pt x="29" y="38"/>
                  <a:pt x="29" y="38"/>
                  <a:pt x="29" y="38"/>
                </a:cubicBezTo>
                <a:cubicBezTo>
                  <a:pt x="29" y="38"/>
                  <a:pt x="30" y="38"/>
                  <a:pt x="30" y="38"/>
                </a:cubicBezTo>
                <a:cubicBezTo>
                  <a:pt x="30" y="38"/>
                  <a:pt x="30" y="38"/>
                  <a:pt x="30" y="38"/>
                </a:cubicBezTo>
                <a:cubicBezTo>
                  <a:pt x="30" y="38"/>
                  <a:pt x="30" y="38"/>
                  <a:pt x="30" y="38"/>
                </a:cubicBezTo>
                <a:cubicBezTo>
                  <a:pt x="37" y="38"/>
                  <a:pt x="38" y="30"/>
                  <a:pt x="39" y="23"/>
                </a:cubicBezTo>
                <a:cubicBezTo>
                  <a:pt x="39" y="16"/>
                  <a:pt x="39" y="16"/>
                  <a:pt x="39" y="16"/>
                </a:cubicBezTo>
                <a:cubicBezTo>
                  <a:pt x="37" y="17"/>
                  <a:pt x="28" y="18"/>
                  <a:pt x="23" y="13"/>
                </a:cubicBezTo>
                <a:cubicBezTo>
                  <a:pt x="21" y="16"/>
                  <a:pt x="20" y="19"/>
                  <a:pt x="19" y="22"/>
                </a:cubicBezTo>
                <a:close/>
                <a:moveTo>
                  <a:pt x="19" y="42"/>
                </a:moveTo>
                <a:cubicBezTo>
                  <a:pt x="17" y="43"/>
                  <a:pt x="15" y="44"/>
                  <a:pt x="13" y="45"/>
                </a:cubicBezTo>
                <a:cubicBezTo>
                  <a:pt x="12" y="49"/>
                  <a:pt x="12" y="49"/>
                  <a:pt x="12" y="49"/>
                </a:cubicBezTo>
                <a:cubicBezTo>
                  <a:pt x="15" y="49"/>
                  <a:pt x="15" y="49"/>
                  <a:pt x="15" y="49"/>
                </a:cubicBezTo>
                <a:cubicBezTo>
                  <a:pt x="17" y="49"/>
                  <a:pt x="17" y="49"/>
                  <a:pt x="17" y="49"/>
                </a:cubicBezTo>
                <a:cubicBezTo>
                  <a:pt x="16" y="50"/>
                  <a:pt x="16" y="50"/>
                  <a:pt x="16" y="50"/>
                </a:cubicBezTo>
                <a:cubicBezTo>
                  <a:pt x="14" y="52"/>
                  <a:pt x="14" y="52"/>
                  <a:pt x="14" y="52"/>
                </a:cubicBezTo>
                <a:cubicBezTo>
                  <a:pt x="16" y="56"/>
                  <a:pt x="19" y="59"/>
                  <a:pt x="21" y="63"/>
                </a:cubicBezTo>
                <a:cubicBezTo>
                  <a:pt x="20" y="63"/>
                  <a:pt x="20" y="63"/>
                  <a:pt x="20" y="63"/>
                </a:cubicBezTo>
                <a:cubicBezTo>
                  <a:pt x="18" y="59"/>
                  <a:pt x="15" y="56"/>
                  <a:pt x="13" y="53"/>
                </a:cubicBezTo>
                <a:cubicBezTo>
                  <a:pt x="12" y="52"/>
                  <a:pt x="12" y="52"/>
                  <a:pt x="12" y="52"/>
                </a:cubicBezTo>
                <a:cubicBezTo>
                  <a:pt x="13" y="52"/>
                  <a:pt x="13" y="52"/>
                  <a:pt x="13" y="52"/>
                </a:cubicBezTo>
                <a:cubicBezTo>
                  <a:pt x="14" y="50"/>
                  <a:pt x="14" y="50"/>
                  <a:pt x="14" y="50"/>
                </a:cubicBezTo>
                <a:cubicBezTo>
                  <a:pt x="12" y="50"/>
                  <a:pt x="12" y="50"/>
                  <a:pt x="12" y="50"/>
                </a:cubicBezTo>
                <a:cubicBezTo>
                  <a:pt x="11" y="50"/>
                  <a:pt x="11" y="50"/>
                  <a:pt x="11" y="50"/>
                </a:cubicBezTo>
                <a:cubicBezTo>
                  <a:pt x="11" y="49"/>
                  <a:pt x="11" y="49"/>
                  <a:pt x="11" y="49"/>
                </a:cubicBezTo>
                <a:cubicBezTo>
                  <a:pt x="12" y="45"/>
                  <a:pt x="12" y="45"/>
                  <a:pt x="12" y="45"/>
                </a:cubicBezTo>
                <a:cubicBezTo>
                  <a:pt x="9" y="47"/>
                  <a:pt x="6" y="48"/>
                  <a:pt x="3" y="49"/>
                </a:cubicBezTo>
                <a:cubicBezTo>
                  <a:pt x="0" y="55"/>
                  <a:pt x="0" y="61"/>
                  <a:pt x="0" y="66"/>
                </a:cubicBezTo>
                <a:cubicBezTo>
                  <a:pt x="9" y="66"/>
                  <a:pt x="17" y="66"/>
                  <a:pt x="26" y="66"/>
                </a:cubicBezTo>
                <a:cubicBezTo>
                  <a:pt x="22" y="59"/>
                  <a:pt x="20" y="51"/>
                  <a:pt x="19" y="42"/>
                </a:cubicBezTo>
                <a:close/>
                <a:moveTo>
                  <a:pt x="39" y="42"/>
                </a:moveTo>
                <a:cubicBezTo>
                  <a:pt x="41" y="43"/>
                  <a:pt x="43" y="44"/>
                  <a:pt x="45" y="45"/>
                </a:cubicBezTo>
                <a:cubicBezTo>
                  <a:pt x="46" y="49"/>
                  <a:pt x="46" y="49"/>
                  <a:pt x="46" y="49"/>
                </a:cubicBezTo>
                <a:cubicBezTo>
                  <a:pt x="43" y="49"/>
                  <a:pt x="43" y="49"/>
                  <a:pt x="43" y="49"/>
                </a:cubicBezTo>
                <a:cubicBezTo>
                  <a:pt x="42" y="49"/>
                  <a:pt x="42" y="49"/>
                  <a:pt x="42" y="49"/>
                </a:cubicBezTo>
                <a:cubicBezTo>
                  <a:pt x="42" y="50"/>
                  <a:pt x="42" y="50"/>
                  <a:pt x="42" y="50"/>
                </a:cubicBezTo>
                <a:cubicBezTo>
                  <a:pt x="44" y="52"/>
                  <a:pt x="44" y="52"/>
                  <a:pt x="44" y="52"/>
                </a:cubicBezTo>
                <a:cubicBezTo>
                  <a:pt x="42" y="56"/>
                  <a:pt x="40" y="59"/>
                  <a:pt x="38" y="63"/>
                </a:cubicBezTo>
                <a:cubicBezTo>
                  <a:pt x="38" y="63"/>
                  <a:pt x="38" y="63"/>
                  <a:pt x="38" y="63"/>
                </a:cubicBezTo>
                <a:cubicBezTo>
                  <a:pt x="40" y="59"/>
                  <a:pt x="43" y="56"/>
                  <a:pt x="46" y="53"/>
                </a:cubicBezTo>
                <a:cubicBezTo>
                  <a:pt x="46" y="52"/>
                  <a:pt x="46" y="52"/>
                  <a:pt x="46" y="52"/>
                </a:cubicBezTo>
                <a:cubicBezTo>
                  <a:pt x="46" y="52"/>
                  <a:pt x="46" y="52"/>
                  <a:pt x="46" y="52"/>
                </a:cubicBezTo>
                <a:cubicBezTo>
                  <a:pt x="44" y="50"/>
                  <a:pt x="44" y="50"/>
                  <a:pt x="44" y="50"/>
                </a:cubicBezTo>
                <a:cubicBezTo>
                  <a:pt x="47" y="50"/>
                  <a:pt x="47" y="50"/>
                  <a:pt x="47" y="50"/>
                </a:cubicBezTo>
                <a:cubicBezTo>
                  <a:pt x="47" y="50"/>
                  <a:pt x="47" y="50"/>
                  <a:pt x="47" y="50"/>
                </a:cubicBezTo>
                <a:cubicBezTo>
                  <a:pt x="47" y="49"/>
                  <a:pt x="47" y="49"/>
                  <a:pt x="47" y="49"/>
                </a:cubicBezTo>
                <a:cubicBezTo>
                  <a:pt x="46" y="45"/>
                  <a:pt x="46" y="45"/>
                  <a:pt x="46" y="45"/>
                </a:cubicBezTo>
                <a:cubicBezTo>
                  <a:pt x="50" y="47"/>
                  <a:pt x="53" y="48"/>
                  <a:pt x="56" y="49"/>
                </a:cubicBezTo>
                <a:cubicBezTo>
                  <a:pt x="59" y="55"/>
                  <a:pt x="59" y="61"/>
                  <a:pt x="59" y="66"/>
                </a:cubicBezTo>
                <a:cubicBezTo>
                  <a:pt x="50" y="66"/>
                  <a:pt x="41" y="66"/>
                  <a:pt x="32" y="66"/>
                </a:cubicBezTo>
                <a:cubicBezTo>
                  <a:pt x="37" y="59"/>
                  <a:pt x="39" y="51"/>
                  <a:pt x="39" y="42"/>
                </a:cubicBezTo>
                <a:close/>
                <a:moveTo>
                  <a:pt x="43" y="19"/>
                </a:moveTo>
                <a:cubicBezTo>
                  <a:pt x="44" y="19"/>
                  <a:pt x="44" y="19"/>
                  <a:pt x="44" y="19"/>
                </a:cubicBezTo>
                <a:cubicBezTo>
                  <a:pt x="45" y="19"/>
                  <a:pt x="45" y="21"/>
                  <a:pt x="45" y="22"/>
                </a:cubicBezTo>
                <a:cubicBezTo>
                  <a:pt x="45" y="24"/>
                  <a:pt x="44" y="26"/>
                  <a:pt x="44" y="26"/>
                </a:cubicBezTo>
                <a:cubicBezTo>
                  <a:pt x="44" y="27"/>
                  <a:pt x="42" y="28"/>
                  <a:pt x="41" y="28"/>
                </a:cubicBezTo>
                <a:cubicBezTo>
                  <a:pt x="40" y="35"/>
                  <a:pt x="37" y="40"/>
                  <a:pt x="31" y="41"/>
                </a:cubicBezTo>
                <a:cubicBezTo>
                  <a:pt x="31" y="41"/>
                  <a:pt x="31" y="41"/>
                  <a:pt x="31" y="41"/>
                </a:cubicBezTo>
                <a:cubicBezTo>
                  <a:pt x="31" y="41"/>
                  <a:pt x="30" y="41"/>
                  <a:pt x="30" y="41"/>
                </a:cubicBezTo>
                <a:cubicBezTo>
                  <a:pt x="30" y="41"/>
                  <a:pt x="29" y="41"/>
                  <a:pt x="29" y="41"/>
                </a:cubicBezTo>
                <a:cubicBezTo>
                  <a:pt x="29" y="41"/>
                  <a:pt x="29" y="41"/>
                  <a:pt x="29" y="41"/>
                </a:cubicBezTo>
                <a:cubicBezTo>
                  <a:pt x="23" y="41"/>
                  <a:pt x="19" y="35"/>
                  <a:pt x="18" y="29"/>
                </a:cubicBezTo>
                <a:cubicBezTo>
                  <a:pt x="17" y="28"/>
                  <a:pt x="15" y="28"/>
                  <a:pt x="15" y="27"/>
                </a:cubicBezTo>
                <a:cubicBezTo>
                  <a:pt x="15" y="26"/>
                  <a:pt x="14" y="24"/>
                  <a:pt x="14" y="22"/>
                </a:cubicBezTo>
                <a:cubicBezTo>
                  <a:pt x="14" y="21"/>
                  <a:pt x="14" y="20"/>
                  <a:pt x="15" y="19"/>
                </a:cubicBezTo>
                <a:cubicBezTo>
                  <a:pt x="15" y="19"/>
                  <a:pt x="15" y="19"/>
                  <a:pt x="15" y="19"/>
                </a:cubicBezTo>
                <a:cubicBezTo>
                  <a:pt x="15" y="19"/>
                  <a:pt x="16" y="19"/>
                  <a:pt x="16" y="19"/>
                </a:cubicBezTo>
                <a:cubicBezTo>
                  <a:pt x="15" y="12"/>
                  <a:pt x="15" y="7"/>
                  <a:pt x="23" y="5"/>
                </a:cubicBezTo>
                <a:cubicBezTo>
                  <a:pt x="31" y="0"/>
                  <a:pt x="39" y="2"/>
                  <a:pt x="42" y="9"/>
                </a:cubicBezTo>
                <a:cubicBezTo>
                  <a:pt x="44" y="11"/>
                  <a:pt x="44" y="15"/>
                  <a:pt x="43" y="19"/>
                </a:cubicBezTo>
                <a:close/>
                <a:moveTo>
                  <a:pt x="43" y="21"/>
                </a:moveTo>
                <a:cubicBezTo>
                  <a:pt x="42" y="22"/>
                  <a:pt x="42" y="24"/>
                  <a:pt x="42" y="26"/>
                </a:cubicBezTo>
                <a:cubicBezTo>
                  <a:pt x="42" y="26"/>
                  <a:pt x="42" y="26"/>
                  <a:pt x="42" y="26"/>
                </a:cubicBezTo>
                <a:cubicBezTo>
                  <a:pt x="42" y="25"/>
                  <a:pt x="43" y="23"/>
                  <a:pt x="43" y="22"/>
                </a:cubicBezTo>
                <a:cubicBezTo>
                  <a:pt x="43" y="21"/>
                  <a:pt x="43" y="21"/>
                  <a:pt x="43" y="21"/>
                </a:cubicBezTo>
                <a:cubicBezTo>
                  <a:pt x="43" y="21"/>
                  <a:pt x="43" y="21"/>
                  <a:pt x="43" y="21"/>
                </a:cubicBezTo>
                <a:close/>
                <a:moveTo>
                  <a:pt x="17" y="26"/>
                </a:moveTo>
                <a:cubicBezTo>
                  <a:pt x="17" y="24"/>
                  <a:pt x="17" y="23"/>
                  <a:pt x="16" y="21"/>
                </a:cubicBezTo>
                <a:cubicBezTo>
                  <a:pt x="16" y="21"/>
                  <a:pt x="16" y="21"/>
                  <a:pt x="16" y="21"/>
                </a:cubicBezTo>
                <a:cubicBezTo>
                  <a:pt x="16" y="21"/>
                  <a:pt x="16" y="21"/>
                  <a:pt x="16" y="21"/>
                </a:cubicBezTo>
                <a:cubicBezTo>
                  <a:pt x="16" y="21"/>
                  <a:pt x="16" y="21"/>
                  <a:pt x="16" y="22"/>
                </a:cubicBezTo>
                <a:cubicBezTo>
                  <a:pt x="16" y="24"/>
                  <a:pt x="17" y="25"/>
                  <a:pt x="17" y="26"/>
                </a:cubicBezTo>
                <a:cubicBezTo>
                  <a:pt x="17" y="26"/>
                  <a:pt x="17" y="26"/>
                  <a:pt x="17"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5" name="Freeform 5725"/>
          <p:cNvSpPr>
            <a:spLocks noEditPoints="1"/>
          </p:cNvSpPr>
          <p:nvPr/>
        </p:nvSpPr>
        <p:spPr bwMode="auto">
          <a:xfrm>
            <a:off x="5284231" y="1778674"/>
            <a:ext cx="383382" cy="509733"/>
          </a:xfrm>
          <a:custGeom>
            <a:avLst/>
            <a:gdLst>
              <a:gd name="T0" fmla="*/ 27 w 55"/>
              <a:gd name="T1" fmla="*/ 43 h 72"/>
              <a:gd name="T2" fmla="*/ 28 w 55"/>
              <a:gd name="T3" fmla="*/ 43 h 72"/>
              <a:gd name="T4" fmla="*/ 38 w 55"/>
              <a:gd name="T5" fmla="*/ 21 h 72"/>
              <a:gd name="T6" fmla="*/ 15 w 55"/>
              <a:gd name="T7" fmla="*/ 24 h 72"/>
              <a:gd name="T8" fmla="*/ 40 w 55"/>
              <a:gd name="T9" fmla="*/ 48 h 72"/>
              <a:gd name="T10" fmla="*/ 55 w 55"/>
              <a:gd name="T11" fmla="*/ 66 h 72"/>
              <a:gd name="T12" fmla="*/ 1 w 55"/>
              <a:gd name="T13" fmla="*/ 55 h 72"/>
              <a:gd name="T14" fmla="*/ 25 w 55"/>
              <a:gd name="T15" fmla="*/ 36 h 72"/>
              <a:gd name="T16" fmla="*/ 31 w 55"/>
              <a:gd name="T17" fmla="*/ 36 h 72"/>
              <a:gd name="T18" fmla="*/ 28 w 55"/>
              <a:gd name="T19" fmla="*/ 39 h 72"/>
              <a:gd name="T20" fmla="*/ 25 w 55"/>
              <a:gd name="T21" fmla="*/ 36 h 72"/>
              <a:gd name="T22" fmla="*/ 34 w 55"/>
              <a:gd name="T23" fmla="*/ 26 h 72"/>
              <a:gd name="T24" fmla="*/ 33 w 55"/>
              <a:gd name="T25" fmla="*/ 29 h 72"/>
              <a:gd name="T26" fmla="*/ 31 w 55"/>
              <a:gd name="T27" fmla="*/ 26 h 72"/>
              <a:gd name="T28" fmla="*/ 33 w 55"/>
              <a:gd name="T29" fmla="*/ 25 h 72"/>
              <a:gd name="T30" fmla="*/ 29 w 55"/>
              <a:gd name="T31" fmla="*/ 25 h 72"/>
              <a:gd name="T32" fmla="*/ 36 w 55"/>
              <a:gd name="T33" fmla="*/ 25 h 72"/>
              <a:gd name="T34" fmla="*/ 24 w 55"/>
              <a:gd name="T35" fmla="*/ 26 h 72"/>
              <a:gd name="T36" fmla="*/ 23 w 55"/>
              <a:gd name="T37" fmla="*/ 29 h 72"/>
              <a:gd name="T38" fmla="*/ 21 w 55"/>
              <a:gd name="T39" fmla="*/ 26 h 72"/>
              <a:gd name="T40" fmla="*/ 20 w 55"/>
              <a:gd name="T41" fmla="*/ 25 h 72"/>
              <a:gd name="T42" fmla="*/ 26 w 55"/>
              <a:gd name="T43" fmla="*/ 25 h 72"/>
              <a:gd name="T44" fmla="*/ 23 w 55"/>
              <a:gd name="T45" fmla="*/ 25 h 72"/>
              <a:gd name="T46" fmla="*/ 20 w 55"/>
              <a:gd name="T47" fmla="*/ 25 h 72"/>
              <a:gd name="T48" fmla="*/ 30 w 55"/>
              <a:gd name="T49" fmla="*/ 31 h 72"/>
              <a:gd name="T50" fmla="*/ 26 w 55"/>
              <a:gd name="T51" fmla="*/ 31 h 72"/>
              <a:gd name="T52" fmla="*/ 29 w 55"/>
              <a:gd name="T53" fmla="*/ 46 h 72"/>
              <a:gd name="T54" fmla="*/ 26 w 55"/>
              <a:gd name="T55" fmla="*/ 46 h 72"/>
              <a:gd name="T56" fmla="*/ 20 w 55"/>
              <a:gd name="T57" fmla="*/ 46 h 72"/>
              <a:gd name="T58" fmla="*/ 18 w 55"/>
              <a:gd name="T59" fmla="*/ 46 h 72"/>
              <a:gd name="T60" fmla="*/ 13 w 55"/>
              <a:gd name="T61" fmla="*/ 44 h 72"/>
              <a:gd name="T62" fmla="*/ 10 w 55"/>
              <a:gd name="T63" fmla="*/ 21 h 72"/>
              <a:gd name="T64" fmla="*/ 43 w 55"/>
              <a:gd name="T65" fmla="*/ 9 h 72"/>
              <a:gd name="T66" fmla="*/ 52 w 55"/>
              <a:gd name="T67" fmla="*/ 49 h 72"/>
              <a:gd name="T68" fmla="*/ 41 w 55"/>
              <a:gd name="T69" fmla="*/ 44 h 72"/>
              <a:gd name="T70" fmla="*/ 37 w 55"/>
              <a:gd name="T71" fmla="*/ 46 h 72"/>
              <a:gd name="T72" fmla="*/ 34 w 55"/>
              <a:gd name="T73" fmla="*/ 4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 h="72">
                <a:moveTo>
                  <a:pt x="15" y="24"/>
                </a:moveTo>
                <a:cubicBezTo>
                  <a:pt x="17" y="32"/>
                  <a:pt x="19" y="40"/>
                  <a:pt x="27" y="43"/>
                </a:cubicBezTo>
                <a:cubicBezTo>
                  <a:pt x="27" y="43"/>
                  <a:pt x="28" y="43"/>
                  <a:pt x="28" y="43"/>
                </a:cubicBezTo>
                <a:cubicBezTo>
                  <a:pt x="28" y="43"/>
                  <a:pt x="28" y="43"/>
                  <a:pt x="28" y="43"/>
                </a:cubicBezTo>
                <a:cubicBezTo>
                  <a:pt x="35" y="40"/>
                  <a:pt x="38" y="33"/>
                  <a:pt x="39" y="26"/>
                </a:cubicBezTo>
                <a:cubicBezTo>
                  <a:pt x="38" y="21"/>
                  <a:pt x="38" y="21"/>
                  <a:pt x="38" y="21"/>
                </a:cubicBezTo>
                <a:cubicBezTo>
                  <a:pt x="35" y="22"/>
                  <a:pt x="22" y="24"/>
                  <a:pt x="17" y="19"/>
                </a:cubicBezTo>
                <a:cubicBezTo>
                  <a:pt x="16" y="20"/>
                  <a:pt x="15" y="22"/>
                  <a:pt x="15" y="24"/>
                </a:cubicBezTo>
                <a:close/>
                <a:moveTo>
                  <a:pt x="14" y="48"/>
                </a:moveTo>
                <a:cubicBezTo>
                  <a:pt x="20" y="58"/>
                  <a:pt x="34" y="58"/>
                  <a:pt x="40" y="48"/>
                </a:cubicBezTo>
                <a:cubicBezTo>
                  <a:pt x="45" y="50"/>
                  <a:pt x="50" y="52"/>
                  <a:pt x="54" y="55"/>
                </a:cubicBezTo>
                <a:cubicBezTo>
                  <a:pt x="54" y="58"/>
                  <a:pt x="55" y="62"/>
                  <a:pt x="55" y="66"/>
                </a:cubicBezTo>
                <a:cubicBezTo>
                  <a:pt x="39" y="72"/>
                  <a:pt x="16" y="72"/>
                  <a:pt x="0" y="66"/>
                </a:cubicBezTo>
                <a:cubicBezTo>
                  <a:pt x="0" y="62"/>
                  <a:pt x="0" y="58"/>
                  <a:pt x="1" y="55"/>
                </a:cubicBezTo>
                <a:cubicBezTo>
                  <a:pt x="5" y="52"/>
                  <a:pt x="9" y="50"/>
                  <a:pt x="14" y="48"/>
                </a:cubicBezTo>
                <a:close/>
                <a:moveTo>
                  <a:pt x="25" y="36"/>
                </a:moveTo>
                <a:cubicBezTo>
                  <a:pt x="26" y="37"/>
                  <a:pt x="27" y="37"/>
                  <a:pt x="28" y="37"/>
                </a:cubicBezTo>
                <a:cubicBezTo>
                  <a:pt x="29" y="37"/>
                  <a:pt x="30" y="37"/>
                  <a:pt x="31" y="36"/>
                </a:cubicBezTo>
                <a:cubicBezTo>
                  <a:pt x="31" y="37"/>
                  <a:pt x="31" y="37"/>
                  <a:pt x="31" y="37"/>
                </a:cubicBezTo>
                <a:cubicBezTo>
                  <a:pt x="30" y="38"/>
                  <a:pt x="29" y="39"/>
                  <a:pt x="28" y="39"/>
                </a:cubicBezTo>
                <a:cubicBezTo>
                  <a:pt x="27" y="39"/>
                  <a:pt x="25" y="38"/>
                  <a:pt x="24" y="37"/>
                </a:cubicBezTo>
                <a:cubicBezTo>
                  <a:pt x="25" y="36"/>
                  <a:pt x="25" y="36"/>
                  <a:pt x="25" y="36"/>
                </a:cubicBezTo>
                <a:close/>
                <a:moveTo>
                  <a:pt x="31" y="26"/>
                </a:moveTo>
                <a:cubicBezTo>
                  <a:pt x="34" y="26"/>
                  <a:pt x="34" y="26"/>
                  <a:pt x="34" y="26"/>
                </a:cubicBezTo>
                <a:cubicBezTo>
                  <a:pt x="34" y="27"/>
                  <a:pt x="35" y="27"/>
                  <a:pt x="35" y="27"/>
                </a:cubicBezTo>
                <a:cubicBezTo>
                  <a:pt x="35" y="28"/>
                  <a:pt x="34" y="29"/>
                  <a:pt x="33" y="29"/>
                </a:cubicBezTo>
                <a:cubicBezTo>
                  <a:pt x="32" y="29"/>
                  <a:pt x="31" y="28"/>
                  <a:pt x="31" y="27"/>
                </a:cubicBezTo>
                <a:cubicBezTo>
                  <a:pt x="31" y="27"/>
                  <a:pt x="31" y="27"/>
                  <a:pt x="31" y="26"/>
                </a:cubicBezTo>
                <a:close/>
                <a:moveTo>
                  <a:pt x="36" y="26"/>
                </a:moveTo>
                <a:cubicBezTo>
                  <a:pt x="34" y="25"/>
                  <a:pt x="33" y="25"/>
                  <a:pt x="33" y="25"/>
                </a:cubicBezTo>
                <a:cubicBezTo>
                  <a:pt x="32" y="25"/>
                  <a:pt x="31" y="26"/>
                  <a:pt x="30" y="26"/>
                </a:cubicBezTo>
                <a:cubicBezTo>
                  <a:pt x="29" y="25"/>
                  <a:pt x="29" y="25"/>
                  <a:pt x="29" y="25"/>
                </a:cubicBezTo>
                <a:cubicBezTo>
                  <a:pt x="30" y="25"/>
                  <a:pt x="31" y="24"/>
                  <a:pt x="32" y="24"/>
                </a:cubicBezTo>
                <a:cubicBezTo>
                  <a:pt x="33" y="24"/>
                  <a:pt x="35" y="24"/>
                  <a:pt x="36" y="25"/>
                </a:cubicBezTo>
                <a:cubicBezTo>
                  <a:pt x="36" y="26"/>
                  <a:pt x="36" y="26"/>
                  <a:pt x="36" y="26"/>
                </a:cubicBezTo>
                <a:close/>
                <a:moveTo>
                  <a:pt x="24" y="26"/>
                </a:moveTo>
                <a:cubicBezTo>
                  <a:pt x="24" y="27"/>
                  <a:pt x="24" y="27"/>
                  <a:pt x="24" y="27"/>
                </a:cubicBezTo>
                <a:cubicBezTo>
                  <a:pt x="24" y="28"/>
                  <a:pt x="24" y="29"/>
                  <a:pt x="23" y="29"/>
                </a:cubicBezTo>
                <a:cubicBezTo>
                  <a:pt x="22" y="29"/>
                  <a:pt x="21" y="28"/>
                  <a:pt x="21" y="27"/>
                </a:cubicBezTo>
                <a:cubicBezTo>
                  <a:pt x="21" y="27"/>
                  <a:pt x="21" y="27"/>
                  <a:pt x="21" y="26"/>
                </a:cubicBezTo>
                <a:cubicBezTo>
                  <a:pt x="24" y="26"/>
                  <a:pt x="24" y="26"/>
                  <a:pt x="24" y="26"/>
                </a:cubicBezTo>
                <a:close/>
                <a:moveTo>
                  <a:pt x="20" y="25"/>
                </a:moveTo>
                <a:cubicBezTo>
                  <a:pt x="21" y="24"/>
                  <a:pt x="22" y="24"/>
                  <a:pt x="23" y="24"/>
                </a:cubicBezTo>
                <a:cubicBezTo>
                  <a:pt x="24" y="24"/>
                  <a:pt x="25" y="25"/>
                  <a:pt x="26" y="25"/>
                </a:cubicBezTo>
                <a:cubicBezTo>
                  <a:pt x="25" y="26"/>
                  <a:pt x="25" y="26"/>
                  <a:pt x="25" y="26"/>
                </a:cubicBezTo>
                <a:cubicBezTo>
                  <a:pt x="25" y="26"/>
                  <a:pt x="24" y="25"/>
                  <a:pt x="23" y="25"/>
                </a:cubicBezTo>
                <a:cubicBezTo>
                  <a:pt x="22" y="25"/>
                  <a:pt x="21" y="25"/>
                  <a:pt x="20" y="26"/>
                </a:cubicBezTo>
                <a:cubicBezTo>
                  <a:pt x="20" y="25"/>
                  <a:pt x="20" y="25"/>
                  <a:pt x="20" y="25"/>
                </a:cubicBezTo>
                <a:close/>
                <a:moveTo>
                  <a:pt x="26" y="31"/>
                </a:moveTo>
                <a:cubicBezTo>
                  <a:pt x="30" y="31"/>
                  <a:pt x="30" y="31"/>
                  <a:pt x="30" y="31"/>
                </a:cubicBezTo>
                <a:cubicBezTo>
                  <a:pt x="30" y="31"/>
                  <a:pt x="29" y="32"/>
                  <a:pt x="28" y="32"/>
                </a:cubicBezTo>
                <a:cubicBezTo>
                  <a:pt x="27" y="32"/>
                  <a:pt x="26" y="31"/>
                  <a:pt x="26" y="31"/>
                </a:cubicBezTo>
                <a:close/>
                <a:moveTo>
                  <a:pt x="34" y="43"/>
                </a:moveTo>
                <a:cubicBezTo>
                  <a:pt x="33" y="44"/>
                  <a:pt x="31" y="45"/>
                  <a:pt x="29" y="46"/>
                </a:cubicBezTo>
                <a:cubicBezTo>
                  <a:pt x="29" y="46"/>
                  <a:pt x="29" y="46"/>
                  <a:pt x="29" y="46"/>
                </a:cubicBezTo>
                <a:cubicBezTo>
                  <a:pt x="29" y="46"/>
                  <a:pt x="27" y="46"/>
                  <a:pt x="26" y="46"/>
                </a:cubicBezTo>
                <a:cubicBezTo>
                  <a:pt x="24" y="45"/>
                  <a:pt x="22" y="44"/>
                  <a:pt x="21" y="43"/>
                </a:cubicBezTo>
                <a:cubicBezTo>
                  <a:pt x="20" y="46"/>
                  <a:pt x="20" y="46"/>
                  <a:pt x="20" y="46"/>
                </a:cubicBezTo>
                <a:cubicBezTo>
                  <a:pt x="18" y="47"/>
                  <a:pt x="18" y="47"/>
                  <a:pt x="18" y="47"/>
                </a:cubicBezTo>
                <a:cubicBezTo>
                  <a:pt x="18" y="46"/>
                  <a:pt x="18" y="46"/>
                  <a:pt x="18" y="46"/>
                </a:cubicBezTo>
                <a:cubicBezTo>
                  <a:pt x="16" y="43"/>
                  <a:pt x="16" y="43"/>
                  <a:pt x="16" y="43"/>
                </a:cubicBezTo>
                <a:cubicBezTo>
                  <a:pt x="13" y="44"/>
                  <a:pt x="13" y="44"/>
                  <a:pt x="13" y="44"/>
                </a:cubicBezTo>
                <a:cubicBezTo>
                  <a:pt x="10" y="45"/>
                  <a:pt x="7" y="46"/>
                  <a:pt x="5" y="48"/>
                </a:cubicBezTo>
                <a:cubicBezTo>
                  <a:pt x="8" y="38"/>
                  <a:pt x="9" y="32"/>
                  <a:pt x="10" y="21"/>
                </a:cubicBezTo>
                <a:cubicBezTo>
                  <a:pt x="11" y="13"/>
                  <a:pt x="9" y="7"/>
                  <a:pt x="19" y="5"/>
                </a:cubicBezTo>
                <a:cubicBezTo>
                  <a:pt x="29" y="0"/>
                  <a:pt x="39" y="2"/>
                  <a:pt x="43" y="9"/>
                </a:cubicBezTo>
                <a:cubicBezTo>
                  <a:pt x="47" y="16"/>
                  <a:pt x="44" y="30"/>
                  <a:pt x="47" y="39"/>
                </a:cubicBezTo>
                <a:cubicBezTo>
                  <a:pt x="49" y="45"/>
                  <a:pt x="52" y="49"/>
                  <a:pt x="52" y="49"/>
                </a:cubicBezTo>
                <a:cubicBezTo>
                  <a:pt x="52" y="49"/>
                  <a:pt x="52" y="49"/>
                  <a:pt x="52" y="49"/>
                </a:cubicBezTo>
                <a:cubicBezTo>
                  <a:pt x="48" y="47"/>
                  <a:pt x="45" y="45"/>
                  <a:pt x="41" y="44"/>
                </a:cubicBezTo>
                <a:cubicBezTo>
                  <a:pt x="38" y="43"/>
                  <a:pt x="38" y="43"/>
                  <a:pt x="38" y="43"/>
                </a:cubicBezTo>
                <a:cubicBezTo>
                  <a:pt x="37" y="46"/>
                  <a:pt x="37" y="46"/>
                  <a:pt x="37" y="46"/>
                </a:cubicBezTo>
                <a:cubicBezTo>
                  <a:pt x="37" y="46"/>
                  <a:pt x="37" y="46"/>
                  <a:pt x="37" y="46"/>
                </a:cubicBezTo>
                <a:cubicBezTo>
                  <a:pt x="34" y="46"/>
                  <a:pt x="34" y="46"/>
                  <a:pt x="34" y="46"/>
                </a:cubicBezTo>
                <a:lnTo>
                  <a:pt x="34"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6" name="Freeform 5726"/>
          <p:cNvSpPr>
            <a:spLocks noEditPoints="1"/>
          </p:cNvSpPr>
          <p:nvPr/>
        </p:nvSpPr>
        <p:spPr bwMode="auto">
          <a:xfrm>
            <a:off x="7292547" y="1822697"/>
            <a:ext cx="595014" cy="583411"/>
          </a:xfrm>
          <a:custGeom>
            <a:avLst/>
            <a:gdLst>
              <a:gd name="T0" fmla="*/ 65 w 176"/>
              <a:gd name="T1" fmla="*/ 171 h 171"/>
              <a:gd name="T2" fmla="*/ 136 w 176"/>
              <a:gd name="T3" fmla="*/ 18 h 171"/>
              <a:gd name="T4" fmla="*/ 165 w 176"/>
              <a:gd name="T5" fmla="*/ 86 h 171"/>
              <a:gd name="T6" fmla="*/ 69 w 176"/>
              <a:gd name="T7" fmla="*/ 12 h 171"/>
              <a:gd name="T8" fmla="*/ 0 w 176"/>
              <a:gd name="T9" fmla="*/ 40 h 171"/>
              <a:gd name="T10" fmla="*/ 41 w 176"/>
              <a:gd name="T11" fmla="*/ 46 h 171"/>
              <a:gd name="T12" fmla="*/ 31 w 176"/>
              <a:gd name="T13" fmla="*/ 30 h 171"/>
              <a:gd name="T14" fmla="*/ 47 w 176"/>
              <a:gd name="T15" fmla="*/ 32 h 171"/>
              <a:gd name="T16" fmla="*/ 43 w 176"/>
              <a:gd name="T17" fmla="*/ 32 h 171"/>
              <a:gd name="T18" fmla="*/ 42 w 176"/>
              <a:gd name="T19" fmla="*/ 42 h 171"/>
              <a:gd name="T20" fmla="*/ 41 w 176"/>
              <a:gd name="T21" fmla="*/ 41 h 171"/>
              <a:gd name="T22" fmla="*/ 43 w 176"/>
              <a:gd name="T23" fmla="*/ 41 h 171"/>
              <a:gd name="T24" fmla="*/ 37 w 176"/>
              <a:gd name="T25" fmla="*/ 31 h 171"/>
              <a:gd name="T26" fmla="*/ 38 w 176"/>
              <a:gd name="T27" fmla="*/ 32 h 171"/>
              <a:gd name="T28" fmla="*/ 40 w 176"/>
              <a:gd name="T29" fmla="*/ 36 h 171"/>
              <a:gd name="T30" fmla="*/ 63 w 176"/>
              <a:gd name="T31" fmla="*/ 63 h 171"/>
              <a:gd name="T32" fmla="*/ 18 w 176"/>
              <a:gd name="T33" fmla="*/ 18 h 171"/>
              <a:gd name="T34" fmla="*/ 30 w 176"/>
              <a:gd name="T35" fmla="*/ 50 h 171"/>
              <a:gd name="T36" fmla="*/ 50 w 176"/>
              <a:gd name="T37" fmla="*/ 46 h 171"/>
              <a:gd name="T38" fmla="*/ 36 w 176"/>
              <a:gd name="T39" fmla="*/ 15 h 171"/>
              <a:gd name="T40" fmla="*/ 33 w 176"/>
              <a:gd name="T41" fmla="*/ 48 h 171"/>
              <a:gd name="T42" fmla="*/ 42 w 176"/>
              <a:gd name="T43" fmla="*/ 48 h 171"/>
              <a:gd name="T44" fmla="*/ 144 w 176"/>
              <a:gd name="T45" fmla="*/ 48 h 171"/>
              <a:gd name="T46" fmla="*/ 136 w 176"/>
              <a:gd name="T47" fmla="*/ 65 h 171"/>
              <a:gd name="T48" fmla="*/ 113 w 176"/>
              <a:gd name="T49" fmla="*/ 81 h 171"/>
              <a:gd name="T50" fmla="*/ 168 w 176"/>
              <a:gd name="T51" fmla="*/ 58 h 171"/>
              <a:gd name="T52" fmla="*/ 125 w 176"/>
              <a:gd name="T53" fmla="*/ 70 h 171"/>
              <a:gd name="T54" fmla="*/ 136 w 176"/>
              <a:gd name="T55" fmla="*/ 62 h 171"/>
              <a:gd name="T56" fmla="*/ 142 w 176"/>
              <a:gd name="T57" fmla="*/ 53 h 171"/>
              <a:gd name="T58" fmla="*/ 140 w 176"/>
              <a:gd name="T59" fmla="*/ 51 h 171"/>
              <a:gd name="T60" fmla="*/ 143 w 176"/>
              <a:gd name="T61" fmla="*/ 51 h 171"/>
              <a:gd name="T62" fmla="*/ 131 w 176"/>
              <a:gd name="T63" fmla="*/ 52 h 171"/>
              <a:gd name="T64" fmla="*/ 134 w 176"/>
              <a:gd name="T65" fmla="*/ 52 h 171"/>
              <a:gd name="T66" fmla="*/ 138 w 176"/>
              <a:gd name="T67" fmla="*/ 56 h 171"/>
              <a:gd name="T68" fmla="*/ 137 w 176"/>
              <a:gd name="T69" fmla="*/ 68 h 171"/>
              <a:gd name="T70" fmla="*/ 128 w 176"/>
              <a:gd name="T71" fmla="*/ 68 h 171"/>
              <a:gd name="T72" fmla="*/ 122 w 176"/>
              <a:gd name="T73" fmla="*/ 48 h 171"/>
              <a:gd name="T74" fmla="*/ 155 w 176"/>
              <a:gd name="T75" fmla="*/ 70 h 171"/>
              <a:gd name="T76" fmla="*/ 141 w 176"/>
              <a:gd name="T77" fmla="*/ 68 h 171"/>
              <a:gd name="T78" fmla="*/ 75 w 176"/>
              <a:gd name="T79" fmla="*/ 89 h 171"/>
              <a:gd name="T80" fmla="*/ 85 w 176"/>
              <a:gd name="T81" fmla="*/ 72 h 171"/>
              <a:gd name="T82" fmla="*/ 90 w 176"/>
              <a:gd name="T83" fmla="*/ 150 h 171"/>
              <a:gd name="T84" fmla="*/ 33 w 176"/>
              <a:gd name="T85" fmla="*/ 131 h 171"/>
              <a:gd name="T86" fmla="*/ 66 w 176"/>
              <a:gd name="T87" fmla="*/ 137 h 171"/>
              <a:gd name="T88" fmla="*/ 74 w 176"/>
              <a:gd name="T89" fmla="*/ 124 h 171"/>
              <a:gd name="T90" fmla="*/ 69 w 176"/>
              <a:gd name="T91" fmla="*/ 124 h 171"/>
              <a:gd name="T92" fmla="*/ 69 w 176"/>
              <a:gd name="T93" fmla="*/ 124 h 171"/>
              <a:gd name="T94" fmla="*/ 68 w 176"/>
              <a:gd name="T95" fmla="*/ 123 h 171"/>
              <a:gd name="T96" fmla="*/ 60 w 176"/>
              <a:gd name="T97" fmla="*/ 124 h 171"/>
              <a:gd name="T98" fmla="*/ 59 w 176"/>
              <a:gd name="T99" fmla="*/ 123 h 171"/>
              <a:gd name="T100" fmla="*/ 59 w 176"/>
              <a:gd name="T101" fmla="*/ 122 h 171"/>
              <a:gd name="T102" fmla="*/ 65 w 176"/>
              <a:gd name="T103" fmla="*/ 127 h 171"/>
              <a:gd name="T104" fmla="*/ 66 w 176"/>
              <a:gd name="T105" fmla="*/ 133 h 171"/>
              <a:gd name="T106" fmla="*/ 66 w 176"/>
              <a:gd name="T107" fmla="*/ 130 h 171"/>
              <a:gd name="T108" fmla="*/ 66 w 176"/>
              <a:gd name="T109" fmla="*/ 132 h 171"/>
              <a:gd name="T110" fmla="*/ 59 w 176"/>
              <a:gd name="T111" fmla="*/ 106 h 171"/>
              <a:gd name="T112" fmla="*/ 52 w 176"/>
              <a:gd name="T113" fmla="*/ 127 h 171"/>
              <a:gd name="T114" fmla="*/ 67 w 176"/>
              <a:gd name="T115" fmla="*/ 139 h 171"/>
              <a:gd name="T116" fmla="*/ 79 w 176"/>
              <a:gd name="T117" fmla="*/ 120 h 171"/>
              <a:gd name="T118" fmla="*/ 54 w 176"/>
              <a:gd name="T119" fmla="*/ 127 h 171"/>
              <a:gd name="T120" fmla="*/ 78 w 176"/>
              <a:gd name="T121" fmla="*/ 12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1">
                <a:moveTo>
                  <a:pt x="65" y="90"/>
                </a:moveTo>
                <a:cubicBezTo>
                  <a:pt x="76" y="90"/>
                  <a:pt x="86" y="95"/>
                  <a:pt x="94" y="102"/>
                </a:cubicBezTo>
                <a:cubicBezTo>
                  <a:pt x="101" y="109"/>
                  <a:pt x="106" y="119"/>
                  <a:pt x="106" y="131"/>
                </a:cubicBezTo>
                <a:cubicBezTo>
                  <a:pt x="106" y="142"/>
                  <a:pt x="101" y="152"/>
                  <a:pt x="94" y="159"/>
                </a:cubicBezTo>
                <a:cubicBezTo>
                  <a:pt x="86" y="166"/>
                  <a:pt x="76" y="171"/>
                  <a:pt x="65" y="171"/>
                </a:cubicBezTo>
                <a:cubicBezTo>
                  <a:pt x="54" y="171"/>
                  <a:pt x="44" y="166"/>
                  <a:pt x="37" y="159"/>
                </a:cubicBezTo>
                <a:cubicBezTo>
                  <a:pt x="29" y="152"/>
                  <a:pt x="25" y="142"/>
                  <a:pt x="25" y="131"/>
                </a:cubicBezTo>
                <a:cubicBezTo>
                  <a:pt x="25" y="119"/>
                  <a:pt x="29" y="109"/>
                  <a:pt x="37" y="102"/>
                </a:cubicBezTo>
                <a:cubicBezTo>
                  <a:pt x="44" y="95"/>
                  <a:pt x="54" y="90"/>
                  <a:pt x="65" y="90"/>
                </a:cubicBezTo>
                <a:close/>
                <a:moveTo>
                  <a:pt x="136" y="18"/>
                </a:moveTo>
                <a:cubicBezTo>
                  <a:pt x="125" y="18"/>
                  <a:pt x="115" y="22"/>
                  <a:pt x="108" y="29"/>
                </a:cubicBezTo>
                <a:cubicBezTo>
                  <a:pt x="100" y="37"/>
                  <a:pt x="96" y="47"/>
                  <a:pt x="96" y="58"/>
                </a:cubicBezTo>
                <a:cubicBezTo>
                  <a:pt x="96" y="69"/>
                  <a:pt x="100" y="79"/>
                  <a:pt x="108" y="86"/>
                </a:cubicBezTo>
                <a:cubicBezTo>
                  <a:pt x="115" y="94"/>
                  <a:pt x="125" y="98"/>
                  <a:pt x="136" y="98"/>
                </a:cubicBezTo>
                <a:cubicBezTo>
                  <a:pt x="147" y="98"/>
                  <a:pt x="157" y="94"/>
                  <a:pt x="165" y="86"/>
                </a:cubicBezTo>
                <a:cubicBezTo>
                  <a:pt x="172" y="79"/>
                  <a:pt x="176" y="69"/>
                  <a:pt x="176" y="58"/>
                </a:cubicBezTo>
                <a:cubicBezTo>
                  <a:pt x="176" y="47"/>
                  <a:pt x="172" y="37"/>
                  <a:pt x="165" y="29"/>
                </a:cubicBezTo>
                <a:cubicBezTo>
                  <a:pt x="157" y="22"/>
                  <a:pt x="147" y="18"/>
                  <a:pt x="136" y="18"/>
                </a:cubicBezTo>
                <a:close/>
                <a:moveTo>
                  <a:pt x="41" y="0"/>
                </a:moveTo>
                <a:cubicBezTo>
                  <a:pt x="52" y="0"/>
                  <a:pt x="62" y="4"/>
                  <a:pt x="69" y="12"/>
                </a:cubicBezTo>
                <a:cubicBezTo>
                  <a:pt x="77" y="19"/>
                  <a:pt x="81" y="29"/>
                  <a:pt x="81" y="40"/>
                </a:cubicBezTo>
                <a:cubicBezTo>
                  <a:pt x="81" y="51"/>
                  <a:pt x="77" y="61"/>
                  <a:pt x="69" y="69"/>
                </a:cubicBezTo>
                <a:cubicBezTo>
                  <a:pt x="62" y="76"/>
                  <a:pt x="52" y="81"/>
                  <a:pt x="41" y="81"/>
                </a:cubicBezTo>
                <a:cubicBezTo>
                  <a:pt x="30" y="81"/>
                  <a:pt x="20" y="76"/>
                  <a:pt x="12" y="69"/>
                </a:cubicBezTo>
                <a:cubicBezTo>
                  <a:pt x="5" y="61"/>
                  <a:pt x="0" y="51"/>
                  <a:pt x="0" y="40"/>
                </a:cubicBezTo>
                <a:cubicBezTo>
                  <a:pt x="0" y="29"/>
                  <a:pt x="5" y="19"/>
                  <a:pt x="12" y="12"/>
                </a:cubicBezTo>
                <a:cubicBezTo>
                  <a:pt x="20" y="4"/>
                  <a:pt x="30" y="0"/>
                  <a:pt x="41" y="0"/>
                </a:cubicBezTo>
                <a:close/>
                <a:moveTo>
                  <a:pt x="31" y="30"/>
                </a:moveTo>
                <a:cubicBezTo>
                  <a:pt x="32" y="37"/>
                  <a:pt x="34" y="44"/>
                  <a:pt x="41" y="45"/>
                </a:cubicBezTo>
                <a:cubicBezTo>
                  <a:pt x="41" y="46"/>
                  <a:pt x="41" y="46"/>
                  <a:pt x="41" y="46"/>
                </a:cubicBezTo>
                <a:cubicBezTo>
                  <a:pt x="41" y="46"/>
                  <a:pt x="41" y="46"/>
                  <a:pt x="41" y="46"/>
                </a:cubicBezTo>
                <a:cubicBezTo>
                  <a:pt x="47" y="43"/>
                  <a:pt x="49" y="38"/>
                  <a:pt x="50" y="32"/>
                </a:cubicBezTo>
                <a:cubicBezTo>
                  <a:pt x="49" y="28"/>
                  <a:pt x="49" y="28"/>
                  <a:pt x="49" y="28"/>
                </a:cubicBezTo>
                <a:cubicBezTo>
                  <a:pt x="47" y="29"/>
                  <a:pt x="37" y="30"/>
                  <a:pt x="32" y="26"/>
                </a:cubicBezTo>
                <a:cubicBezTo>
                  <a:pt x="32" y="27"/>
                  <a:pt x="31" y="29"/>
                  <a:pt x="31" y="30"/>
                </a:cubicBezTo>
                <a:close/>
                <a:moveTo>
                  <a:pt x="43" y="32"/>
                </a:moveTo>
                <a:cubicBezTo>
                  <a:pt x="43" y="32"/>
                  <a:pt x="43" y="32"/>
                  <a:pt x="43" y="32"/>
                </a:cubicBezTo>
                <a:cubicBezTo>
                  <a:pt x="43" y="33"/>
                  <a:pt x="44" y="34"/>
                  <a:pt x="45" y="34"/>
                </a:cubicBezTo>
                <a:cubicBezTo>
                  <a:pt x="46" y="34"/>
                  <a:pt x="46" y="33"/>
                  <a:pt x="46" y="32"/>
                </a:cubicBezTo>
                <a:cubicBezTo>
                  <a:pt x="47" y="32"/>
                  <a:pt x="47" y="32"/>
                  <a:pt x="47" y="32"/>
                </a:cubicBezTo>
                <a:cubicBezTo>
                  <a:pt x="47" y="32"/>
                  <a:pt x="47" y="32"/>
                  <a:pt x="47" y="32"/>
                </a:cubicBezTo>
                <a:cubicBezTo>
                  <a:pt x="46" y="31"/>
                  <a:pt x="45" y="31"/>
                  <a:pt x="45" y="31"/>
                </a:cubicBezTo>
                <a:cubicBezTo>
                  <a:pt x="44" y="31"/>
                  <a:pt x="43" y="32"/>
                  <a:pt x="42" y="32"/>
                </a:cubicBezTo>
                <a:cubicBezTo>
                  <a:pt x="43" y="33"/>
                  <a:pt x="43" y="33"/>
                  <a:pt x="43" y="33"/>
                </a:cubicBezTo>
                <a:cubicBezTo>
                  <a:pt x="43" y="33"/>
                  <a:pt x="43" y="33"/>
                  <a:pt x="43" y="32"/>
                </a:cubicBezTo>
                <a:close/>
                <a:moveTo>
                  <a:pt x="39" y="40"/>
                </a:moveTo>
                <a:cubicBezTo>
                  <a:pt x="38" y="40"/>
                  <a:pt x="38" y="40"/>
                  <a:pt x="38" y="40"/>
                </a:cubicBezTo>
                <a:cubicBezTo>
                  <a:pt x="38" y="41"/>
                  <a:pt x="39" y="41"/>
                  <a:pt x="39" y="42"/>
                </a:cubicBezTo>
                <a:cubicBezTo>
                  <a:pt x="40" y="42"/>
                  <a:pt x="40" y="42"/>
                  <a:pt x="41" y="42"/>
                </a:cubicBezTo>
                <a:cubicBezTo>
                  <a:pt x="41" y="42"/>
                  <a:pt x="42" y="42"/>
                  <a:pt x="42" y="42"/>
                </a:cubicBezTo>
                <a:cubicBezTo>
                  <a:pt x="43" y="42"/>
                  <a:pt x="44" y="41"/>
                  <a:pt x="44" y="40"/>
                </a:cubicBezTo>
                <a:cubicBezTo>
                  <a:pt x="43" y="40"/>
                  <a:pt x="43" y="40"/>
                  <a:pt x="43" y="40"/>
                </a:cubicBezTo>
                <a:cubicBezTo>
                  <a:pt x="43" y="40"/>
                  <a:pt x="42" y="40"/>
                  <a:pt x="41" y="40"/>
                </a:cubicBezTo>
                <a:cubicBezTo>
                  <a:pt x="40" y="40"/>
                  <a:pt x="39" y="40"/>
                  <a:pt x="39" y="40"/>
                </a:cubicBezTo>
                <a:close/>
                <a:moveTo>
                  <a:pt x="41" y="41"/>
                </a:moveTo>
                <a:cubicBezTo>
                  <a:pt x="40" y="41"/>
                  <a:pt x="40" y="41"/>
                  <a:pt x="39" y="41"/>
                </a:cubicBezTo>
                <a:cubicBezTo>
                  <a:pt x="39" y="41"/>
                  <a:pt x="40" y="41"/>
                  <a:pt x="40" y="41"/>
                </a:cubicBezTo>
                <a:cubicBezTo>
                  <a:pt x="40" y="41"/>
                  <a:pt x="41" y="41"/>
                  <a:pt x="41" y="41"/>
                </a:cubicBezTo>
                <a:cubicBezTo>
                  <a:pt x="41" y="41"/>
                  <a:pt x="42" y="41"/>
                  <a:pt x="42" y="41"/>
                </a:cubicBezTo>
                <a:cubicBezTo>
                  <a:pt x="42" y="41"/>
                  <a:pt x="43" y="41"/>
                  <a:pt x="43" y="41"/>
                </a:cubicBezTo>
                <a:cubicBezTo>
                  <a:pt x="42" y="41"/>
                  <a:pt x="42" y="41"/>
                  <a:pt x="41" y="41"/>
                </a:cubicBezTo>
                <a:close/>
                <a:moveTo>
                  <a:pt x="38" y="32"/>
                </a:moveTo>
                <a:cubicBezTo>
                  <a:pt x="39" y="33"/>
                  <a:pt x="39" y="33"/>
                  <a:pt x="39" y="33"/>
                </a:cubicBezTo>
                <a:cubicBezTo>
                  <a:pt x="39" y="32"/>
                  <a:pt x="39" y="32"/>
                  <a:pt x="39" y="32"/>
                </a:cubicBezTo>
                <a:cubicBezTo>
                  <a:pt x="39" y="32"/>
                  <a:pt x="38" y="31"/>
                  <a:pt x="37" y="31"/>
                </a:cubicBezTo>
                <a:cubicBezTo>
                  <a:pt x="36" y="31"/>
                  <a:pt x="35" y="31"/>
                  <a:pt x="34" y="32"/>
                </a:cubicBezTo>
                <a:cubicBezTo>
                  <a:pt x="34" y="32"/>
                  <a:pt x="34" y="32"/>
                  <a:pt x="34" y="32"/>
                </a:cubicBezTo>
                <a:cubicBezTo>
                  <a:pt x="35" y="32"/>
                  <a:pt x="35" y="32"/>
                  <a:pt x="35" y="32"/>
                </a:cubicBezTo>
                <a:cubicBezTo>
                  <a:pt x="35" y="33"/>
                  <a:pt x="36" y="34"/>
                  <a:pt x="37" y="34"/>
                </a:cubicBezTo>
                <a:cubicBezTo>
                  <a:pt x="37" y="34"/>
                  <a:pt x="38" y="33"/>
                  <a:pt x="38" y="32"/>
                </a:cubicBezTo>
                <a:cubicBezTo>
                  <a:pt x="38" y="32"/>
                  <a:pt x="38" y="32"/>
                  <a:pt x="38" y="32"/>
                </a:cubicBezTo>
                <a:close/>
                <a:moveTo>
                  <a:pt x="40" y="36"/>
                </a:moveTo>
                <a:cubicBezTo>
                  <a:pt x="40" y="36"/>
                  <a:pt x="41" y="37"/>
                  <a:pt x="41" y="37"/>
                </a:cubicBezTo>
                <a:cubicBezTo>
                  <a:pt x="42" y="37"/>
                  <a:pt x="43" y="36"/>
                  <a:pt x="43" y="36"/>
                </a:cubicBezTo>
                <a:cubicBezTo>
                  <a:pt x="40" y="36"/>
                  <a:pt x="40" y="36"/>
                  <a:pt x="40" y="36"/>
                </a:cubicBezTo>
                <a:close/>
                <a:moveTo>
                  <a:pt x="30" y="50"/>
                </a:moveTo>
                <a:cubicBezTo>
                  <a:pt x="32" y="54"/>
                  <a:pt x="37" y="63"/>
                  <a:pt x="41" y="63"/>
                </a:cubicBezTo>
                <a:cubicBezTo>
                  <a:pt x="45" y="63"/>
                  <a:pt x="49" y="54"/>
                  <a:pt x="51" y="50"/>
                </a:cubicBezTo>
                <a:cubicBezTo>
                  <a:pt x="55" y="51"/>
                  <a:pt x="59" y="53"/>
                  <a:pt x="62" y="55"/>
                </a:cubicBezTo>
                <a:cubicBezTo>
                  <a:pt x="63" y="58"/>
                  <a:pt x="63" y="61"/>
                  <a:pt x="63" y="63"/>
                </a:cubicBezTo>
                <a:cubicBezTo>
                  <a:pt x="63" y="63"/>
                  <a:pt x="63" y="63"/>
                  <a:pt x="63" y="63"/>
                </a:cubicBezTo>
                <a:cubicBezTo>
                  <a:pt x="69" y="57"/>
                  <a:pt x="73" y="49"/>
                  <a:pt x="73" y="40"/>
                </a:cubicBezTo>
                <a:cubicBezTo>
                  <a:pt x="73" y="31"/>
                  <a:pt x="69" y="23"/>
                  <a:pt x="63" y="18"/>
                </a:cubicBezTo>
                <a:cubicBezTo>
                  <a:pt x="58" y="12"/>
                  <a:pt x="50" y="8"/>
                  <a:pt x="41" y="8"/>
                </a:cubicBezTo>
                <a:cubicBezTo>
                  <a:pt x="32" y="8"/>
                  <a:pt x="24" y="12"/>
                  <a:pt x="18" y="18"/>
                </a:cubicBezTo>
                <a:cubicBezTo>
                  <a:pt x="12" y="23"/>
                  <a:pt x="9" y="31"/>
                  <a:pt x="9" y="40"/>
                </a:cubicBezTo>
                <a:cubicBezTo>
                  <a:pt x="9" y="49"/>
                  <a:pt x="12" y="57"/>
                  <a:pt x="18" y="63"/>
                </a:cubicBezTo>
                <a:cubicBezTo>
                  <a:pt x="18" y="63"/>
                  <a:pt x="18" y="63"/>
                  <a:pt x="18" y="63"/>
                </a:cubicBezTo>
                <a:cubicBezTo>
                  <a:pt x="18" y="60"/>
                  <a:pt x="19" y="58"/>
                  <a:pt x="19" y="55"/>
                </a:cubicBezTo>
                <a:cubicBezTo>
                  <a:pt x="22" y="53"/>
                  <a:pt x="26" y="51"/>
                  <a:pt x="30" y="50"/>
                </a:cubicBezTo>
                <a:close/>
                <a:moveTo>
                  <a:pt x="46" y="46"/>
                </a:moveTo>
                <a:cubicBezTo>
                  <a:pt x="46" y="48"/>
                  <a:pt x="46" y="48"/>
                  <a:pt x="46" y="48"/>
                </a:cubicBezTo>
                <a:cubicBezTo>
                  <a:pt x="48" y="48"/>
                  <a:pt x="48" y="48"/>
                  <a:pt x="48" y="48"/>
                </a:cubicBezTo>
                <a:cubicBezTo>
                  <a:pt x="48" y="48"/>
                  <a:pt x="48" y="48"/>
                  <a:pt x="48" y="48"/>
                </a:cubicBezTo>
                <a:cubicBezTo>
                  <a:pt x="50" y="46"/>
                  <a:pt x="50" y="46"/>
                  <a:pt x="50" y="46"/>
                </a:cubicBezTo>
                <a:cubicBezTo>
                  <a:pt x="52" y="47"/>
                  <a:pt x="52" y="47"/>
                  <a:pt x="52" y="47"/>
                </a:cubicBezTo>
                <a:cubicBezTo>
                  <a:pt x="54" y="47"/>
                  <a:pt x="55" y="48"/>
                  <a:pt x="57" y="49"/>
                </a:cubicBezTo>
                <a:cubicBezTo>
                  <a:pt x="60" y="46"/>
                  <a:pt x="61" y="38"/>
                  <a:pt x="58" y="30"/>
                </a:cubicBezTo>
                <a:cubicBezTo>
                  <a:pt x="55" y="22"/>
                  <a:pt x="55" y="16"/>
                  <a:pt x="45" y="15"/>
                </a:cubicBezTo>
                <a:cubicBezTo>
                  <a:pt x="42" y="14"/>
                  <a:pt x="39" y="14"/>
                  <a:pt x="36" y="15"/>
                </a:cubicBezTo>
                <a:cubicBezTo>
                  <a:pt x="28" y="17"/>
                  <a:pt x="27" y="21"/>
                  <a:pt x="24" y="28"/>
                </a:cubicBezTo>
                <a:cubicBezTo>
                  <a:pt x="21" y="35"/>
                  <a:pt x="21" y="45"/>
                  <a:pt x="24" y="49"/>
                </a:cubicBezTo>
                <a:cubicBezTo>
                  <a:pt x="26" y="48"/>
                  <a:pt x="27" y="47"/>
                  <a:pt x="29" y="47"/>
                </a:cubicBezTo>
                <a:cubicBezTo>
                  <a:pt x="32" y="46"/>
                  <a:pt x="32" y="46"/>
                  <a:pt x="32" y="46"/>
                </a:cubicBezTo>
                <a:cubicBezTo>
                  <a:pt x="33" y="48"/>
                  <a:pt x="33" y="48"/>
                  <a:pt x="33" y="48"/>
                </a:cubicBezTo>
                <a:cubicBezTo>
                  <a:pt x="33" y="48"/>
                  <a:pt x="33" y="49"/>
                  <a:pt x="33" y="49"/>
                </a:cubicBezTo>
                <a:cubicBezTo>
                  <a:pt x="34" y="48"/>
                  <a:pt x="34" y="48"/>
                  <a:pt x="34" y="48"/>
                </a:cubicBezTo>
                <a:cubicBezTo>
                  <a:pt x="35" y="45"/>
                  <a:pt x="35" y="45"/>
                  <a:pt x="35" y="45"/>
                </a:cubicBezTo>
                <a:cubicBezTo>
                  <a:pt x="37" y="47"/>
                  <a:pt x="38" y="47"/>
                  <a:pt x="40" y="48"/>
                </a:cubicBezTo>
                <a:cubicBezTo>
                  <a:pt x="41" y="48"/>
                  <a:pt x="42" y="48"/>
                  <a:pt x="42" y="48"/>
                </a:cubicBezTo>
                <a:cubicBezTo>
                  <a:pt x="42" y="48"/>
                  <a:pt x="42" y="48"/>
                  <a:pt x="42" y="48"/>
                </a:cubicBezTo>
                <a:cubicBezTo>
                  <a:pt x="44" y="47"/>
                  <a:pt x="45" y="47"/>
                  <a:pt x="46" y="46"/>
                </a:cubicBezTo>
                <a:close/>
                <a:moveTo>
                  <a:pt x="126" y="50"/>
                </a:moveTo>
                <a:cubicBezTo>
                  <a:pt x="126" y="49"/>
                  <a:pt x="127" y="47"/>
                  <a:pt x="127" y="46"/>
                </a:cubicBezTo>
                <a:cubicBezTo>
                  <a:pt x="132" y="50"/>
                  <a:pt x="142" y="48"/>
                  <a:pt x="144" y="48"/>
                </a:cubicBezTo>
                <a:cubicBezTo>
                  <a:pt x="145" y="52"/>
                  <a:pt x="145" y="52"/>
                  <a:pt x="145" y="52"/>
                </a:cubicBezTo>
                <a:cubicBezTo>
                  <a:pt x="144" y="58"/>
                  <a:pt x="142" y="63"/>
                  <a:pt x="137" y="65"/>
                </a:cubicBezTo>
                <a:cubicBezTo>
                  <a:pt x="137" y="65"/>
                  <a:pt x="137" y="65"/>
                  <a:pt x="137" y="65"/>
                </a:cubicBezTo>
                <a:cubicBezTo>
                  <a:pt x="136" y="65"/>
                  <a:pt x="136" y="65"/>
                  <a:pt x="136" y="65"/>
                </a:cubicBezTo>
                <a:cubicBezTo>
                  <a:pt x="136" y="65"/>
                  <a:pt x="136" y="65"/>
                  <a:pt x="136" y="65"/>
                </a:cubicBezTo>
                <a:cubicBezTo>
                  <a:pt x="130" y="63"/>
                  <a:pt x="127" y="57"/>
                  <a:pt x="126" y="50"/>
                </a:cubicBezTo>
                <a:close/>
                <a:moveTo>
                  <a:pt x="125" y="70"/>
                </a:moveTo>
                <a:cubicBezTo>
                  <a:pt x="121" y="71"/>
                  <a:pt x="118" y="73"/>
                  <a:pt x="114" y="75"/>
                </a:cubicBezTo>
                <a:cubicBezTo>
                  <a:pt x="114" y="77"/>
                  <a:pt x="114" y="79"/>
                  <a:pt x="114" y="81"/>
                </a:cubicBezTo>
                <a:cubicBezTo>
                  <a:pt x="114" y="81"/>
                  <a:pt x="114" y="81"/>
                  <a:pt x="113" y="81"/>
                </a:cubicBezTo>
                <a:cubicBezTo>
                  <a:pt x="108" y="75"/>
                  <a:pt x="104" y="67"/>
                  <a:pt x="104" y="58"/>
                </a:cubicBezTo>
                <a:cubicBezTo>
                  <a:pt x="104" y="49"/>
                  <a:pt x="108" y="41"/>
                  <a:pt x="113" y="35"/>
                </a:cubicBezTo>
                <a:cubicBezTo>
                  <a:pt x="119" y="29"/>
                  <a:pt x="127" y="26"/>
                  <a:pt x="136" y="26"/>
                </a:cubicBezTo>
                <a:cubicBezTo>
                  <a:pt x="145" y="26"/>
                  <a:pt x="153" y="29"/>
                  <a:pt x="159" y="35"/>
                </a:cubicBezTo>
                <a:cubicBezTo>
                  <a:pt x="165" y="41"/>
                  <a:pt x="168" y="49"/>
                  <a:pt x="168" y="58"/>
                </a:cubicBezTo>
                <a:cubicBezTo>
                  <a:pt x="168" y="67"/>
                  <a:pt x="165" y="75"/>
                  <a:pt x="159" y="81"/>
                </a:cubicBezTo>
                <a:cubicBezTo>
                  <a:pt x="158" y="81"/>
                  <a:pt x="158" y="81"/>
                  <a:pt x="158" y="81"/>
                </a:cubicBezTo>
                <a:cubicBezTo>
                  <a:pt x="158" y="79"/>
                  <a:pt x="158" y="77"/>
                  <a:pt x="157" y="75"/>
                </a:cubicBezTo>
                <a:cubicBezTo>
                  <a:pt x="154" y="73"/>
                  <a:pt x="150" y="71"/>
                  <a:pt x="146" y="70"/>
                </a:cubicBezTo>
                <a:cubicBezTo>
                  <a:pt x="141" y="78"/>
                  <a:pt x="130" y="78"/>
                  <a:pt x="125" y="70"/>
                </a:cubicBezTo>
                <a:close/>
                <a:moveTo>
                  <a:pt x="134" y="60"/>
                </a:moveTo>
                <a:cubicBezTo>
                  <a:pt x="135" y="61"/>
                  <a:pt x="135" y="61"/>
                  <a:pt x="136" y="61"/>
                </a:cubicBezTo>
                <a:cubicBezTo>
                  <a:pt x="137" y="61"/>
                  <a:pt x="138" y="61"/>
                  <a:pt x="138" y="60"/>
                </a:cubicBezTo>
                <a:cubicBezTo>
                  <a:pt x="139" y="61"/>
                  <a:pt x="139" y="61"/>
                  <a:pt x="139" y="61"/>
                </a:cubicBezTo>
                <a:cubicBezTo>
                  <a:pt x="138" y="62"/>
                  <a:pt x="137" y="62"/>
                  <a:pt x="136" y="62"/>
                </a:cubicBezTo>
                <a:cubicBezTo>
                  <a:pt x="135" y="62"/>
                  <a:pt x="134" y="62"/>
                  <a:pt x="133" y="61"/>
                </a:cubicBezTo>
                <a:cubicBezTo>
                  <a:pt x="134" y="60"/>
                  <a:pt x="134" y="60"/>
                  <a:pt x="134" y="60"/>
                </a:cubicBezTo>
                <a:close/>
                <a:moveTo>
                  <a:pt x="139" y="52"/>
                </a:moveTo>
                <a:cubicBezTo>
                  <a:pt x="142" y="52"/>
                  <a:pt x="142" y="52"/>
                  <a:pt x="142" y="52"/>
                </a:cubicBezTo>
                <a:cubicBezTo>
                  <a:pt x="142" y="52"/>
                  <a:pt x="142" y="53"/>
                  <a:pt x="142" y="53"/>
                </a:cubicBezTo>
                <a:cubicBezTo>
                  <a:pt x="142" y="54"/>
                  <a:pt x="141" y="54"/>
                  <a:pt x="140" y="54"/>
                </a:cubicBezTo>
                <a:cubicBezTo>
                  <a:pt x="139" y="54"/>
                  <a:pt x="139" y="54"/>
                  <a:pt x="139" y="53"/>
                </a:cubicBezTo>
                <a:cubicBezTo>
                  <a:pt x="139" y="53"/>
                  <a:pt x="139" y="52"/>
                  <a:pt x="139" y="52"/>
                </a:cubicBezTo>
                <a:close/>
                <a:moveTo>
                  <a:pt x="143" y="51"/>
                </a:moveTo>
                <a:cubicBezTo>
                  <a:pt x="142" y="51"/>
                  <a:pt x="141" y="51"/>
                  <a:pt x="140" y="51"/>
                </a:cubicBezTo>
                <a:cubicBezTo>
                  <a:pt x="139" y="51"/>
                  <a:pt x="139" y="51"/>
                  <a:pt x="138" y="52"/>
                </a:cubicBezTo>
                <a:cubicBezTo>
                  <a:pt x="138" y="51"/>
                  <a:pt x="138" y="51"/>
                  <a:pt x="138" y="51"/>
                </a:cubicBezTo>
                <a:cubicBezTo>
                  <a:pt x="138" y="51"/>
                  <a:pt x="139" y="50"/>
                  <a:pt x="140" y="50"/>
                </a:cubicBezTo>
                <a:cubicBezTo>
                  <a:pt x="141" y="50"/>
                  <a:pt x="142" y="50"/>
                  <a:pt x="143" y="51"/>
                </a:cubicBezTo>
                <a:cubicBezTo>
                  <a:pt x="143" y="51"/>
                  <a:pt x="143" y="51"/>
                  <a:pt x="143" y="51"/>
                </a:cubicBezTo>
                <a:close/>
                <a:moveTo>
                  <a:pt x="133" y="52"/>
                </a:moveTo>
                <a:cubicBezTo>
                  <a:pt x="134" y="52"/>
                  <a:pt x="134" y="53"/>
                  <a:pt x="134" y="53"/>
                </a:cubicBezTo>
                <a:cubicBezTo>
                  <a:pt x="134" y="54"/>
                  <a:pt x="133" y="54"/>
                  <a:pt x="132" y="54"/>
                </a:cubicBezTo>
                <a:cubicBezTo>
                  <a:pt x="131" y="54"/>
                  <a:pt x="131" y="54"/>
                  <a:pt x="131" y="53"/>
                </a:cubicBezTo>
                <a:cubicBezTo>
                  <a:pt x="131" y="53"/>
                  <a:pt x="131" y="52"/>
                  <a:pt x="131" y="52"/>
                </a:cubicBezTo>
                <a:cubicBezTo>
                  <a:pt x="133" y="52"/>
                  <a:pt x="133" y="52"/>
                  <a:pt x="133" y="52"/>
                </a:cubicBezTo>
                <a:close/>
                <a:moveTo>
                  <a:pt x="130" y="51"/>
                </a:moveTo>
                <a:cubicBezTo>
                  <a:pt x="131" y="50"/>
                  <a:pt x="132" y="50"/>
                  <a:pt x="132" y="50"/>
                </a:cubicBezTo>
                <a:cubicBezTo>
                  <a:pt x="133" y="50"/>
                  <a:pt x="134" y="51"/>
                  <a:pt x="135" y="51"/>
                </a:cubicBezTo>
                <a:cubicBezTo>
                  <a:pt x="134" y="52"/>
                  <a:pt x="134" y="52"/>
                  <a:pt x="134" y="52"/>
                </a:cubicBezTo>
                <a:cubicBezTo>
                  <a:pt x="134" y="51"/>
                  <a:pt x="133" y="51"/>
                  <a:pt x="132" y="51"/>
                </a:cubicBezTo>
                <a:cubicBezTo>
                  <a:pt x="132" y="51"/>
                  <a:pt x="131" y="51"/>
                  <a:pt x="130" y="51"/>
                </a:cubicBezTo>
                <a:cubicBezTo>
                  <a:pt x="130" y="51"/>
                  <a:pt x="130" y="51"/>
                  <a:pt x="130" y="51"/>
                </a:cubicBezTo>
                <a:close/>
                <a:moveTo>
                  <a:pt x="135" y="56"/>
                </a:moveTo>
                <a:cubicBezTo>
                  <a:pt x="138" y="56"/>
                  <a:pt x="138" y="56"/>
                  <a:pt x="138" y="56"/>
                </a:cubicBezTo>
                <a:cubicBezTo>
                  <a:pt x="138" y="56"/>
                  <a:pt x="137" y="57"/>
                  <a:pt x="136" y="57"/>
                </a:cubicBezTo>
                <a:cubicBezTo>
                  <a:pt x="136" y="57"/>
                  <a:pt x="135" y="56"/>
                  <a:pt x="135" y="56"/>
                </a:cubicBezTo>
                <a:close/>
                <a:moveTo>
                  <a:pt x="141" y="66"/>
                </a:moveTo>
                <a:cubicBezTo>
                  <a:pt x="140" y="66"/>
                  <a:pt x="139" y="67"/>
                  <a:pt x="137" y="68"/>
                </a:cubicBezTo>
                <a:cubicBezTo>
                  <a:pt x="137" y="68"/>
                  <a:pt x="137" y="68"/>
                  <a:pt x="137" y="68"/>
                </a:cubicBezTo>
                <a:cubicBezTo>
                  <a:pt x="137" y="68"/>
                  <a:pt x="137" y="68"/>
                  <a:pt x="136" y="68"/>
                </a:cubicBezTo>
                <a:cubicBezTo>
                  <a:pt x="136" y="68"/>
                  <a:pt x="135" y="68"/>
                  <a:pt x="135" y="68"/>
                </a:cubicBezTo>
                <a:cubicBezTo>
                  <a:pt x="133" y="67"/>
                  <a:pt x="132" y="66"/>
                  <a:pt x="131" y="65"/>
                </a:cubicBezTo>
                <a:cubicBezTo>
                  <a:pt x="130" y="68"/>
                  <a:pt x="130" y="68"/>
                  <a:pt x="130" y="68"/>
                </a:cubicBezTo>
                <a:cubicBezTo>
                  <a:pt x="128" y="68"/>
                  <a:pt x="128" y="68"/>
                  <a:pt x="128" y="68"/>
                </a:cubicBezTo>
                <a:cubicBezTo>
                  <a:pt x="128" y="68"/>
                  <a:pt x="128" y="68"/>
                  <a:pt x="128" y="68"/>
                </a:cubicBezTo>
                <a:cubicBezTo>
                  <a:pt x="127" y="66"/>
                  <a:pt x="127" y="66"/>
                  <a:pt x="127" y="66"/>
                </a:cubicBezTo>
                <a:cubicBezTo>
                  <a:pt x="124" y="67"/>
                  <a:pt x="124" y="67"/>
                  <a:pt x="124" y="67"/>
                </a:cubicBezTo>
                <a:cubicBezTo>
                  <a:pt x="122" y="67"/>
                  <a:pt x="120" y="68"/>
                  <a:pt x="118" y="69"/>
                </a:cubicBezTo>
                <a:cubicBezTo>
                  <a:pt x="121" y="62"/>
                  <a:pt x="121" y="57"/>
                  <a:pt x="122" y="48"/>
                </a:cubicBezTo>
                <a:cubicBezTo>
                  <a:pt x="123" y="42"/>
                  <a:pt x="121" y="36"/>
                  <a:pt x="130" y="35"/>
                </a:cubicBezTo>
                <a:cubicBezTo>
                  <a:pt x="137" y="31"/>
                  <a:pt x="146" y="33"/>
                  <a:pt x="149" y="38"/>
                </a:cubicBezTo>
                <a:cubicBezTo>
                  <a:pt x="151" y="44"/>
                  <a:pt x="150" y="55"/>
                  <a:pt x="152" y="62"/>
                </a:cubicBezTo>
                <a:cubicBezTo>
                  <a:pt x="153" y="67"/>
                  <a:pt x="155" y="70"/>
                  <a:pt x="155" y="70"/>
                </a:cubicBezTo>
                <a:cubicBezTo>
                  <a:pt x="155" y="70"/>
                  <a:pt x="155" y="70"/>
                  <a:pt x="155" y="70"/>
                </a:cubicBezTo>
                <a:cubicBezTo>
                  <a:pt x="153" y="69"/>
                  <a:pt x="150" y="67"/>
                  <a:pt x="147" y="67"/>
                </a:cubicBezTo>
                <a:cubicBezTo>
                  <a:pt x="145" y="66"/>
                  <a:pt x="145" y="66"/>
                  <a:pt x="145" y="66"/>
                </a:cubicBezTo>
                <a:cubicBezTo>
                  <a:pt x="143" y="68"/>
                  <a:pt x="143" y="68"/>
                  <a:pt x="143" y="68"/>
                </a:cubicBezTo>
                <a:cubicBezTo>
                  <a:pt x="143" y="68"/>
                  <a:pt x="143" y="68"/>
                  <a:pt x="143" y="68"/>
                </a:cubicBezTo>
                <a:cubicBezTo>
                  <a:pt x="141" y="68"/>
                  <a:pt x="141" y="68"/>
                  <a:pt x="141" y="68"/>
                </a:cubicBezTo>
                <a:cubicBezTo>
                  <a:pt x="141" y="66"/>
                  <a:pt x="141" y="66"/>
                  <a:pt x="141" y="66"/>
                </a:cubicBezTo>
                <a:close/>
                <a:moveTo>
                  <a:pt x="75" y="66"/>
                </a:moveTo>
                <a:cubicBezTo>
                  <a:pt x="74" y="68"/>
                  <a:pt x="72" y="70"/>
                  <a:pt x="70" y="72"/>
                </a:cubicBezTo>
                <a:cubicBezTo>
                  <a:pt x="73" y="74"/>
                  <a:pt x="76" y="76"/>
                  <a:pt x="79" y="78"/>
                </a:cubicBezTo>
                <a:cubicBezTo>
                  <a:pt x="77" y="82"/>
                  <a:pt x="76" y="85"/>
                  <a:pt x="75" y="89"/>
                </a:cubicBezTo>
                <a:cubicBezTo>
                  <a:pt x="77" y="89"/>
                  <a:pt x="80" y="90"/>
                  <a:pt x="82" y="91"/>
                </a:cubicBezTo>
                <a:cubicBezTo>
                  <a:pt x="84" y="88"/>
                  <a:pt x="85" y="84"/>
                  <a:pt x="87" y="81"/>
                </a:cubicBezTo>
                <a:cubicBezTo>
                  <a:pt x="91" y="80"/>
                  <a:pt x="95" y="79"/>
                  <a:pt x="98" y="78"/>
                </a:cubicBezTo>
                <a:cubicBezTo>
                  <a:pt x="97" y="76"/>
                  <a:pt x="96" y="73"/>
                  <a:pt x="96" y="71"/>
                </a:cubicBezTo>
                <a:cubicBezTo>
                  <a:pt x="92" y="71"/>
                  <a:pt x="89" y="72"/>
                  <a:pt x="85" y="72"/>
                </a:cubicBezTo>
                <a:cubicBezTo>
                  <a:pt x="82" y="70"/>
                  <a:pt x="78" y="68"/>
                  <a:pt x="75" y="66"/>
                </a:cubicBezTo>
                <a:close/>
                <a:moveTo>
                  <a:pt x="57" y="140"/>
                </a:moveTo>
                <a:cubicBezTo>
                  <a:pt x="59" y="143"/>
                  <a:pt x="72" y="144"/>
                  <a:pt x="75" y="140"/>
                </a:cubicBezTo>
                <a:cubicBezTo>
                  <a:pt x="80" y="141"/>
                  <a:pt x="85" y="144"/>
                  <a:pt x="89" y="146"/>
                </a:cubicBezTo>
                <a:cubicBezTo>
                  <a:pt x="90" y="148"/>
                  <a:pt x="90" y="149"/>
                  <a:pt x="90" y="150"/>
                </a:cubicBezTo>
                <a:cubicBezTo>
                  <a:pt x="95" y="145"/>
                  <a:pt x="97" y="138"/>
                  <a:pt x="97" y="131"/>
                </a:cubicBezTo>
                <a:cubicBezTo>
                  <a:pt x="97" y="122"/>
                  <a:pt x="94" y="114"/>
                  <a:pt x="88" y="108"/>
                </a:cubicBezTo>
                <a:cubicBezTo>
                  <a:pt x="82" y="102"/>
                  <a:pt x="74" y="99"/>
                  <a:pt x="65" y="99"/>
                </a:cubicBezTo>
                <a:cubicBezTo>
                  <a:pt x="56" y="99"/>
                  <a:pt x="48" y="102"/>
                  <a:pt x="43" y="108"/>
                </a:cubicBezTo>
                <a:cubicBezTo>
                  <a:pt x="37" y="114"/>
                  <a:pt x="33" y="122"/>
                  <a:pt x="33" y="131"/>
                </a:cubicBezTo>
                <a:cubicBezTo>
                  <a:pt x="33" y="138"/>
                  <a:pt x="36" y="146"/>
                  <a:pt x="41" y="151"/>
                </a:cubicBezTo>
                <a:cubicBezTo>
                  <a:pt x="41" y="150"/>
                  <a:pt x="42" y="148"/>
                  <a:pt x="43" y="146"/>
                </a:cubicBezTo>
                <a:cubicBezTo>
                  <a:pt x="47" y="144"/>
                  <a:pt x="52" y="141"/>
                  <a:pt x="57" y="140"/>
                </a:cubicBezTo>
                <a:close/>
                <a:moveTo>
                  <a:pt x="56" y="124"/>
                </a:moveTo>
                <a:cubicBezTo>
                  <a:pt x="57" y="130"/>
                  <a:pt x="60" y="135"/>
                  <a:pt x="66" y="137"/>
                </a:cubicBezTo>
                <a:cubicBezTo>
                  <a:pt x="66" y="137"/>
                  <a:pt x="66" y="137"/>
                  <a:pt x="66" y="137"/>
                </a:cubicBezTo>
                <a:cubicBezTo>
                  <a:pt x="66" y="137"/>
                  <a:pt x="66" y="137"/>
                  <a:pt x="66" y="137"/>
                </a:cubicBezTo>
                <a:cubicBezTo>
                  <a:pt x="66" y="137"/>
                  <a:pt x="66" y="137"/>
                  <a:pt x="66" y="137"/>
                </a:cubicBezTo>
                <a:cubicBezTo>
                  <a:pt x="72" y="135"/>
                  <a:pt x="74" y="130"/>
                  <a:pt x="75" y="124"/>
                </a:cubicBezTo>
                <a:cubicBezTo>
                  <a:pt x="74" y="124"/>
                  <a:pt x="74" y="124"/>
                  <a:pt x="74" y="124"/>
                </a:cubicBezTo>
                <a:cubicBezTo>
                  <a:pt x="75" y="122"/>
                  <a:pt x="75" y="121"/>
                  <a:pt x="74" y="119"/>
                </a:cubicBezTo>
                <a:cubicBezTo>
                  <a:pt x="72" y="119"/>
                  <a:pt x="66" y="122"/>
                  <a:pt x="58" y="118"/>
                </a:cubicBezTo>
                <a:cubicBezTo>
                  <a:pt x="57" y="121"/>
                  <a:pt x="57" y="122"/>
                  <a:pt x="57" y="124"/>
                </a:cubicBezTo>
                <a:cubicBezTo>
                  <a:pt x="56" y="124"/>
                  <a:pt x="56" y="124"/>
                  <a:pt x="56" y="124"/>
                </a:cubicBezTo>
                <a:close/>
                <a:moveTo>
                  <a:pt x="69" y="124"/>
                </a:moveTo>
                <a:cubicBezTo>
                  <a:pt x="68" y="124"/>
                  <a:pt x="68" y="124"/>
                  <a:pt x="68" y="124"/>
                </a:cubicBezTo>
                <a:cubicBezTo>
                  <a:pt x="68" y="125"/>
                  <a:pt x="69" y="126"/>
                  <a:pt x="70" y="126"/>
                </a:cubicBezTo>
                <a:cubicBezTo>
                  <a:pt x="71" y="126"/>
                  <a:pt x="71" y="125"/>
                  <a:pt x="71" y="124"/>
                </a:cubicBezTo>
                <a:cubicBezTo>
                  <a:pt x="71" y="124"/>
                  <a:pt x="71" y="124"/>
                  <a:pt x="71" y="124"/>
                </a:cubicBezTo>
                <a:cubicBezTo>
                  <a:pt x="69" y="124"/>
                  <a:pt x="69" y="124"/>
                  <a:pt x="69" y="124"/>
                </a:cubicBezTo>
                <a:close/>
                <a:moveTo>
                  <a:pt x="72" y="123"/>
                </a:moveTo>
                <a:cubicBezTo>
                  <a:pt x="73" y="122"/>
                  <a:pt x="73" y="122"/>
                  <a:pt x="73" y="122"/>
                </a:cubicBezTo>
                <a:cubicBezTo>
                  <a:pt x="72" y="122"/>
                  <a:pt x="71" y="121"/>
                  <a:pt x="70" y="122"/>
                </a:cubicBezTo>
                <a:cubicBezTo>
                  <a:pt x="69" y="122"/>
                  <a:pt x="68" y="122"/>
                  <a:pt x="67" y="123"/>
                </a:cubicBezTo>
                <a:cubicBezTo>
                  <a:pt x="68" y="123"/>
                  <a:pt x="68" y="123"/>
                  <a:pt x="68" y="123"/>
                </a:cubicBezTo>
                <a:cubicBezTo>
                  <a:pt x="68" y="123"/>
                  <a:pt x="69" y="122"/>
                  <a:pt x="70" y="122"/>
                </a:cubicBezTo>
                <a:cubicBezTo>
                  <a:pt x="71" y="122"/>
                  <a:pt x="71" y="122"/>
                  <a:pt x="72" y="123"/>
                </a:cubicBezTo>
                <a:close/>
                <a:moveTo>
                  <a:pt x="63" y="124"/>
                </a:moveTo>
                <a:cubicBezTo>
                  <a:pt x="60" y="124"/>
                  <a:pt x="60" y="124"/>
                  <a:pt x="60" y="124"/>
                </a:cubicBezTo>
                <a:cubicBezTo>
                  <a:pt x="60" y="124"/>
                  <a:pt x="60" y="124"/>
                  <a:pt x="60" y="124"/>
                </a:cubicBezTo>
                <a:cubicBezTo>
                  <a:pt x="60" y="125"/>
                  <a:pt x="61" y="126"/>
                  <a:pt x="62" y="126"/>
                </a:cubicBezTo>
                <a:cubicBezTo>
                  <a:pt x="62" y="126"/>
                  <a:pt x="63" y="125"/>
                  <a:pt x="63" y="124"/>
                </a:cubicBezTo>
                <a:cubicBezTo>
                  <a:pt x="63" y="124"/>
                  <a:pt x="63" y="124"/>
                  <a:pt x="63" y="124"/>
                </a:cubicBezTo>
                <a:close/>
                <a:moveTo>
                  <a:pt x="59" y="122"/>
                </a:moveTo>
                <a:cubicBezTo>
                  <a:pt x="59" y="123"/>
                  <a:pt x="59" y="123"/>
                  <a:pt x="59" y="123"/>
                </a:cubicBezTo>
                <a:cubicBezTo>
                  <a:pt x="60" y="122"/>
                  <a:pt x="61" y="122"/>
                  <a:pt x="62" y="122"/>
                </a:cubicBezTo>
                <a:cubicBezTo>
                  <a:pt x="62" y="122"/>
                  <a:pt x="63" y="123"/>
                  <a:pt x="64" y="123"/>
                </a:cubicBezTo>
                <a:cubicBezTo>
                  <a:pt x="64" y="123"/>
                  <a:pt x="64" y="123"/>
                  <a:pt x="64" y="123"/>
                </a:cubicBezTo>
                <a:cubicBezTo>
                  <a:pt x="64" y="122"/>
                  <a:pt x="63" y="122"/>
                  <a:pt x="62" y="122"/>
                </a:cubicBezTo>
                <a:cubicBezTo>
                  <a:pt x="61" y="121"/>
                  <a:pt x="60" y="122"/>
                  <a:pt x="59" y="122"/>
                </a:cubicBezTo>
                <a:close/>
                <a:moveTo>
                  <a:pt x="65" y="127"/>
                </a:moveTo>
                <a:cubicBezTo>
                  <a:pt x="65" y="128"/>
                  <a:pt x="65" y="128"/>
                  <a:pt x="65" y="128"/>
                </a:cubicBezTo>
                <a:cubicBezTo>
                  <a:pt x="67" y="128"/>
                  <a:pt x="67" y="128"/>
                  <a:pt x="67" y="128"/>
                </a:cubicBezTo>
                <a:cubicBezTo>
                  <a:pt x="67" y="127"/>
                  <a:pt x="67" y="127"/>
                  <a:pt x="67" y="127"/>
                </a:cubicBezTo>
                <a:cubicBezTo>
                  <a:pt x="65" y="127"/>
                  <a:pt x="65" y="127"/>
                  <a:pt x="65" y="127"/>
                </a:cubicBezTo>
                <a:close/>
                <a:moveTo>
                  <a:pt x="63" y="130"/>
                </a:moveTo>
                <a:cubicBezTo>
                  <a:pt x="63" y="130"/>
                  <a:pt x="63" y="130"/>
                  <a:pt x="63" y="130"/>
                </a:cubicBezTo>
                <a:cubicBezTo>
                  <a:pt x="63" y="131"/>
                  <a:pt x="63" y="131"/>
                  <a:pt x="63" y="131"/>
                </a:cubicBezTo>
                <a:cubicBezTo>
                  <a:pt x="63" y="132"/>
                  <a:pt x="64" y="132"/>
                  <a:pt x="64" y="133"/>
                </a:cubicBezTo>
                <a:cubicBezTo>
                  <a:pt x="65" y="133"/>
                  <a:pt x="65" y="133"/>
                  <a:pt x="66" y="133"/>
                </a:cubicBezTo>
                <a:cubicBezTo>
                  <a:pt x="66" y="133"/>
                  <a:pt x="67" y="133"/>
                  <a:pt x="67" y="133"/>
                </a:cubicBezTo>
                <a:cubicBezTo>
                  <a:pt x="68" y="132"/>
                  <a:pt x="69" y="132"/>
                  <a:pt x="69" y="131"/>
                </a:cubicBezTo>
                <a:cubicBezTo>
                  <a:pt x="69" y="130"/>
                  <a:pt x="69" y="130"/>
                  <a:pt x="69" y="130"/>
                </a:cubicBezTo>
                <a:cubicBezTo>
                  <a:pt x="69" y="130"/>
                  <a:pt x="69" y="130"/>
                  <a:pt x="69" y="130"/>
                </a:cubicBezTo>
                <a:cubicBezTo>
                  <a:pt x="68" y="130"/>
                  <a:pt x="67" y="130"/>
                  <a:pt x="66" y="130"/>
                </a:cubicBezTo>
                <a:cubicBezTo>
                  <a:pt x="65" y="130"/>
                  <a:pt x="64" y="130"/>
                  <a:pt x="63" y="130"/>
                </a:cubicBezTo>
                <a:close/>
                <a:moveTo>
                  <a:pt x="66" y="131"/>
                </a:moveTo>
                <a:cubicBezTo>
                  <a:pt x="65" y="131"/>
                  <a:pt x="65" y="131"/>
                  <a:pt x="64" y="131"/>
                </a:cubicBezTo>
                <a:cubicBezTo>
                  <a:pt x="64" y="132"/>
                  <a:pt x="64" y="132"/>
                  <a:pt x="65" y="132"/>
                </a:cubicBezTo>
                <a:cubicBezTo>
                  <a:pt x="65" y="132"/>
                  <a:pt x="66" y="132"/>
                  <a:pt x="66" y="132"/>
                </a:cubicBezTo>
                <a:cubicBezTo>
                  <a:pt x="66" y="132"/>
                  <a:pt x="67" y="132"/>
                  <a:pt x="67" y="132"/>
                </a:cubicBezTo>
                <a:cubicBezTo>
                  <a:pt x="67" y="132"/>
                  <a:pt x="68" y="132"/>
                  <a:pt x="68" y="131"/>
                </a:cubicBezTo>
                <a:cubicBezTo>
                  <a:pt x="67" y="131"/>
                  <a:pt x="67" y="131"/>
                  <a:pt x="66" y="131"/>
                </a:cubicBezTo>
                <a:close/>
                <a:moveTo>
                  <a:pt x="79" y="120"/>
                </a:moveTo>
                <a:cubicBezTo>
                  <a:pt x="81" y="106"/>
                  <a:pt x="71" y="102"/>
                  <a:pt x="59" y="106"/>
                </a:cubicBezTo>
                <a:cubicBezTo>
                  <a:pt x="57" y="107"/>
                  <a:pt x="55" y="107"/>
                  <a:pt x="54" y="109"/>
                </a:cubicBezTo>
                <a:cubicBezTo>
                  <a:pt x="52" y="111"/>
                  <a:pt x="51" y="114"/>
                  <a:pt x="53" y="120"/>
                </a:cubicBezTo>
                <a:cubicBezTo>
                  <a:pt x="52" y="120"/>
                  <a:pt x="52" y="120"/>
                  <a:pt x="52" y="120"/>
                </a:cubicBezTo>
                <a:cubicBezTo>
                  <a:pt x="51" y="120"/>
                  <a:pt x="51" y="122"/>
                  <a:pt x="51" y="123"/>
                </a:cubicBezTo>
                <a:cubicBezTo>
                  <a:pt x="51" y="124"/>
                  <a:pt x="51" y="127"/>
                  <a:pt x="52" y="127"/>
                </a:cubicBezTo>
                <a:cubicBezTo>
                  <a:pt x="52" y="128"/>
                  <a:pt x="55" y="129"/>
                  <a:pt x="55" y="129"/>
                </a:cubicBezTo>
                <a:cubicBezTo>
                  <a:pt x="57" y="134"/>
                  <a:pt x="59" y="137"/>
                  <a:pt x="65" y="139"/>
                </a:cubicBezTo>
                <a:cubicBezTo>
                  <a:pt x="65" y="139"/>
                  <a:pt x="65" y="139"/>
                  <a:pt x="65" y="139"/>
                </a:cubicBezTo>
                <a:cubicBezTo>
                  <a:pt x="65" y="139"/>
                  <a:pt x="67" y="139"/>
                  <a:pt x="67" y="139"/>
                </a:cubicBezTo>
                <a:cubicBezTo>
                  <a:pt x="67" y="139"/>
                  <a:pt x="67" y="139"/>
                  <a:pt x="67" y="139"/>
                </a:cubicBezTo>
                <a:cubicBezTo>
                  <a:pt x="73" y="137"/>
                  <a:pt x="75" y="133"/>
                  <a:pt x="77" y="129"/>
                </a:cubicBezTo>
                <a:cubicBezTo>
                  <a:pt x="77" y="129"/>
                  <a:pt x="79" y="128"/>
                  <a:pt x="80" y="127"/>
                </a:cubicBezTo>
                <a:cubicBezTo>
                  <a:pt x="80" y="126"/>
                  <a:pt x="80" y="124"/>
                  <a:pt x="80" y="123"/>
                </a:cubicBezTo>
                <a:cubicBezTo>
                  <a:pt x="80" y="121"/>
                  <a:pt x="80" y="120"/>
                  <a:pt x="79" y="120"/>
                </a:cubicBezTo>
                <a:cubicBezTo>
                  <a:pt x="79" y="120"/>
                  <a:pt x="79" y="120"/>
                  <a:pt x="79" y="120"/>
                </a:cubicBezTo>
                <a:close/>
                <a:moveTo>
                  <a:pt x="53" y="122"/>
                </a:moveTo>
                <a:cubicBezTo>
                  <a:pt x="53" y="121"/>
                  <a:pt x="52" y="121"/>
                  <a:pt x="52" y="122"/>
                </a:cubicBezTo>
                <a:cubicBezTo>
                  <a:pt x="52" y="122"/>
                  <a:pt x="52" y="122"/>
                  <a:pt x="53" y="123"/>
                </a:cubicBezTo>
                <a:cubicBezTo>
                  <a:pt x="53" y="124"/>
                  <a:pt x="53" y="126"/>
                  <a:pt x="53" y="126"/>
                </a:cubicBezTo>
                <a:cubicBezTo>
                  <a:pt x="53" y="127"/>
                  <a:pt x="54" y="127"/>
                  <a:pt x="54" y="127"/>
                </a:cubicBezTo>
                <a:cubicBezTo>
                  <a:pt x="54" y="126"/>
                  <a:pt x="54" y="125"/>
                  <a:pt x="53" y="124"/>
                </a:cubicBezTo>
                <a:cubicBezTo>
                  <a:pt x="53" y="123"/>
                  <a:pt x="53" y="122"/>
                  <a:pt x="53" y="122"/>
                </a:cubicBezTo>
                <a:close/>
                <a:moveTo>
                  <a:pt x="78" y="121"/>
                </a:moveTo>
                <a:cubicBezTo>
                  <a:pt x="78" y="123"/>
                  <a:pt x="78" y="125"/>
                  <a:pt x="77" y="127"/>
                </a:cubicBezTo>
                <a:cubicBezTo>
                  <a:pt x="78" y="127"/>
                  <a:pt x="78" y="126"/>
                  <a:pt x="78" y="126"/>
                </a:cubicBezTo>
                <a:cubicBezTo>
                  <a:pt x="78" y="126"/>
                  <a:pt x="78" y="124"/>
                  <a:pt x="79" y="123"/>
                </a:cubicBezTo>
                <a:cubicBezTo>
                  <a:pt x="79" y="122"/>
                  <a:pt x="79" y="121"/>
                  <a:pt x="79" y="121"/>
                </a:cubicBezTo>
                <a:cubicBezTo>
                  <a:pt x="79" y="121"/>
                  <a:pt x="78" y="121"/>
                  <a:pt x="78" y="12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7" name="Freeform 5729"/>
          <p:cNvSpPr>
            <a:spLocks noEditPoints="1"/>
          </p:cNvSpPr>
          <p:nvPr/>
        </p:nvSpPr>
        <p:spPr bwMode="auto">
          <a:xfrm>
            <a:off x="3262862" y="1838254"/>
            <a:ext cx="376829" cy="450154"/>
          </a:xfrm>
          <a:custGeom>
            <a:avLst/>
            <a:gdLst>
              <a:gd name="T0" fmla="*/ 18 w 54"/>
              <a:gd name="T1" fmla="*/ 22 h 64"/>
              <a:gd name="T2" fmla="*/ 27 w 54"/>
              <a:gd name="T3" fmla="*/ 34 h 64"/>
              <a:gd name="T4" fmla="*/ 27 w 54"/>
              <a:gd name="T5" fmla="*/ 34 h 64"/>
              <a:gd name="T6" fmla="*/ 27 w 54"/>
              <a:gd name="T7" fmla="*/ 34 h 64"/>
              <a:gd name="T8" fmla="*/ 28 w 54"/>
              <a:gd name="T9" fmla="*/ 34 h 64"/>
              <a:gd name="T10" fmla="*/ 28 w 54"/>
              <a:gd name="T11" fmla="*/ 34 h 64"/>
              <a:gd name="T12" fmla="*/ 36 w 54"/>
              <a:gd name="T13" fmla="*/ 22 h 64"/>
              <a:gd name="T14" fmla="*/ 35 w 54"/>
              <a:gd name="T15" fmla="*/ 22 h 64"/>
              <a:gd name="T16" fmla="*/ 35 w 54"/>
              <a:gd name="T17" fmla="*/ 16 h 64"/>
              <a:gd name="T18" fmla="*/ 19 w 54"/>
              <a:gd name="T19" fmla="*/ 16 h 64"/>
              <a:gd name="T20" fmla="*/ 19 w 54"/>
              <a:gd name="T21" fmla="*/ 22 h 64"/>
              <a:gd name="T22" fmla="*/ 18 w 54"/>
              <a:gd name="T23" fmla="*/ 22 h 64"/>
              <a:gd name="T24" fmla="*/ 18 w 54"/>
              <a:gd name="T25" fmla="*/ 37 h 64"/>
              <a:gd name="T26" fmla="*/ 3 w 54"/>
              <a:gd name="T27" fmla="*/ 44 h 64"/>
              <a:gd name="T28" fmla="*/ 0 w 54"/>
              <a:gd name="T29" fmla="*/ 59 h 64"/>
              <a:gd name="T30" fmla="*/ 54 w 54"/>
              <a:gd name="T31" fmla="*/ 59 h 64"/>
              <a:gd name="T32" fmla="*/ 51 w 54"/>
              <a:gd name="T33" fmla="*/ 44 h 64"/>
              <a:gd name="T34" fmla="*/ 36 w 54"/>
              <a:gd name="T35" fmla="*/ 37 h 64"/>
              <a:gd name="T36" fmla="*/ 31 w 54"/>
              <a:gd name="T37" fmla="*/ 53 h 64"/>
              <a:gd name="T38" fmla="*/ 29 w 54"/>
              <a:gd name="T39" fmla="*/ 43 h 64"/>
              <a:gd name="T40" fmla="*/ 30 w 54"/>
              <a:gd name="T41" fmla="*/ 42 h 64"/>
              <a:gd name="T42" fmla="*/ 29 w 54"/>
              <a:gd name="T43" fmla="*/ 41 h 64"/>
              <a:gd name="T44" fmla="*/ 26 w 54"/>
              <a:gd name="T45" fmla="*/ 41 h 64"/>
              <a:gd name="T46" fmla="*/ 25 w 54"/>
              <a:gd name="T47" fmla="*/ 42 h 64"/>
              <a:gd name="T48" fmla="*/ 26 w 54"/>
              <a:gd name="T49" fmla="*/ 43 h 64"/>
              <a:gd name="T50" fmla="*/ 24 w 54"/>
              <a:gd name="T51" fmla="*/ 53 h 64"/>
              <a:gd name="T52" fmla="*/ 18 w 54"/>
              <a:gd name="T53" fmla="*/ 37 h 64"/>
              <a:gd name="T54" fmla="*/ 39 w 54"/>
              <a:gd name="T55" fmla="*/ 20 h 64"/>
              <a:gd name="T56" fmla="*/ 38 w 54"/>
              <a:gd name="T57" fmla="*/ 25 h 64"/>
              <a:gd name="T58" fmla="*/ 39 w 54"/>
              <a:gd name="T59" fmla="*/ 24 h 64"/>
              <a:gd name="T60" fmla="*/ 39 w 54"/>
              <a:gd name="T61" fmla="*/ 21 h 64"/>
              <a:gd name="T62" fmla="*/ 39 w 54"/>
              <a:gd name="T63" fmla="*/ 20 h 64"/>
              <a:gd name="T64" fmla="*/ 39 w 54"/>
              <a:gd name="T65" fmla="*/ 20 h 64"/>
              <a:gd name="T66" fmla="*/ 38 w 54"/>
              <a:gd name="T67" fmla="*/ 27 h 64"/>
              <a:gd name="T68" fmla="*/ 28 w 54"/>
              <a:gd name="T69" fmla="*/ 37 h 64"/>
              <a:gd name="T70" fmla="*/ 28 w 54"/>
              <a:gd name="T71" fmla="*/ 37 h 64"/>
              <a:gd name="T72" fmla="*/ 27 w 54"/>
              <a:gd name="T73" fmla="*/ 37 h 64"/>
              <a:gd name="T74" fmla="*/ 27 w 54"/>
              <a:gd name="T75" fmla="*/ 37 h 64"/>
              <a:gd name="T76" fmla="*/ 26 w 54"/>
              <a:gd name="T77" fmla="*/ 37 h 64"/>
              <a:gd name="T78" fmla="*/ 17 w 54"/>
              <a:gd name="T79" fmla="*/ 27 h 64"/>
              <a:gd name="T80" fmla="*/ 14 w 54"/>
              <a:gd name="T81" fmla="*/ 25 h 64"/>
              <a:gd name="T82" fmla="*/ 13 w 54"/>
              <a:gd name="T83" fmla="*/ 21 h 64"/>
              <a:gd name="T84" fmla="*/ 14 w 54"/>
              <a:gd name="T85" fmla="*/ 18 h 64"/>
              <a:gd name="T86" fmla="*/ 14 w 54"/>
              <a:gd name="T87" fmla="*/ 18 h 64"/>
              <a:gd name="T88" fmla="*/ 15 w 54"/>
              <a:gd name="T89" fmla="*/ 18 h 64"/>
              <a:gd name="T90" fmla="*/ 16 w 54"/>
              <a:gd name="T91" fmla="*/ 7 h 64"/>
              <a:gd name="T92" fmla="*/ 39 w 54"/>
              <a:gd name="T93" fmla="*/ 8 h 64"/>
              <a:gd name="T94" fmla="*/ 40 w 54"/>
              <a:gd name="T95" fmla="*/ 18 h 64"/>
              <a:gd name="T96" fmla="*/ 39 w 54"/>
              <a:gd name="T97" fmla="*/ 18 h 64"/>
              <a:gd name="T98" fmla="*/ 40 w 54"/>
              <a:gd name="T99" fmla="*/ 18 h 64"/>
              <a:gd name="T100" fmla="*/ 41 w 54"/>
              <a:gd name="T101" fmla="*/ 21 h 64"/>
              <a:gd name="T102" fmla="*/ 40 w 54"/>
              <a:gd name="T103" fmla="*/ 25 h 64"/>
              <a:gd name="T104" fmla="*/ 38 w 54"/>
              <a:gd name="T105" fmla="*/ 27 h 64"/>
              <a:gd name="T106" fmla="*/ 16 w 54"/>
              <a:gd name="T107" fmla="*/ 25 h 64"/>
              <a:gd name="T108" fmla="*/ 16 w 54"/>
              <a:gd name="T109" fmla="*/ 23 h 64"/>
              <a:gd name="T110" fmla="*/ 16 w 54"/>
              <a:gd name="T111" fmla="*/ 23 h 64"/>
              <a:gd name="T112" fmla="*/ 15 w 54"/>
              <a:gd name="T113" fmla="*/ 20 h 64"/>
              <a:gd name="T114" fmla="*/ 15 w 54"/>
              <a:gd name="T115" fmla="*/ 20 h 64"/>
              <a:gd name="T116" fmla="*/ 15 w 54"/>
              <a:gd name="T117" fmla="*/ 20 h 64"/>
              <a:gd name="T118" fmla="*/ 15 w 54"/>
              <a:gd name="T119" fmla="*/ 21 h 64"/>
              <a:gd name="T120" fmla="*/ 15 w 54"/>
              <a:gd name="T121" fmla="*/ 24 h 64"/>
              <a:gd name="T122" fmla="*/ 16 w 54"/>
              <a:gd name="T123" fmla="*/ 2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64">
                <a:moveTo>
                  <a:pt x="18" y="22"/>
                </a:moveTo>
                <a:cubicBezTo>
                  <a:pt x="19" y="28"/>
                  <a:pt x="21" y="34"/>
                  <a:pt x="27" y="34"/>
                </a:cubicBezTo>
                <a:cubicBezTo>
                  <a:pt x="27" y="34"/>
                  <a:pt x="27" y="34"/>
                  <a:pt x="27" y="34"/>
                </a:cubicBezTo>
                <a:cubicBezTo>
                  <a:pt x="27" y="34"/>
                  <a:pt x="27" y="34"/>
                  <a:pt x="27" y="34"/>
                </a:cubicBezTo>
                <a:cubicBezTo>
                  <a:pt x="28" y="34"/>
                  <a:pt x="28" y="34"/>
                  <a:pt x="28" y="34"/>
                </a:cubicBezTo>
                <a:cubicBezTo>
                  <a:pt x="28" y="34"/>
                  <a:pt x="28" y="34"/>
                  <a:pt x="28" y="34"/>
                </a:cubicBezTo>
                <a:cubicBezTo>
                  <a:pt x="33" y="33"/>
                  <a:pt x="35" y="28"/>
                  <a:pt x="36" y="22"/>
                </a:cubicBezTo>
                <a:cubicBezTo>
                  <a:pt x="35" y="22"/>
                  <a:pt x="35" y="22"/>
                  <a:pt x="35" y="22"/>
                </a:cubicBezTo>
                <a:cubicBezTo>
                  <a:pt x="35" y="20"/>
                  <a:pt x="35" y="18"/>
                  <a:pt x="35" y="16"/>
                </a:cubicBezTo>
                <a:cubicBezTo>
                  <a:pt x="33" y="16"/>
                  <a:pt x="27" y="19"/>
                  <a:pt x="19" y="16"/>
                </a:cubicBezTo>
                <a:cubicBezTo>
                  <a:pt x="18" y="18"/>
                  <a:pt x="18" y="20"/>
                  <a:pt x="19" y="22"/>
                </a:cubicBezTo>
                <a:cubicBezTo>
                  <a:pt x="18" y="22"/>
                  <a:pt x="18" y="22"/>
                  <a:pt x="18" y="22"/>
                </a:cubicBezTo>
                <a:close/>
                <a:moveTo>
                  <a:pt x="18" y="37"/>
                </a:moveTo>
                <a:cubicBezTo>
                  <a:pt x="12" y="39"/>
                  <a:pt x="7" y="41"/>
                  <a:pt x="3" y="44"/>
                </a:cubicBezTo>
                <a:cubicBezTo>
                  <a:pt x="0" y="49"/>
                  <a:pt x="0" y="55"/>
                  <a:pt x="0" y="59"/>
                </a:cubicBezTo>
                <a:cubicBezTo>
                  <a:pt x="19" y="64"/>
                  <a:pt x="36" y="64"/>
                  <a:pt x="54" y="59"/>
                </a:cubicBezTo>
                <a:cubicBezTo>
                  <a:pt x="53" y="55"/>
                  <a:pt x="53" y="49"/>
                  <a:pt x="51" y="44"/>
                </a:cubicBezTo>
                <a:cubicBezTo>
                  <a:pt x="47" y="41"/>
                  <a:pt x="42" y="39"/>
                  <a:pt x="36" y="37"/>
                </a:cubicBezTo>
                <a:cubicBezTo>
                  <a:pt x="35" y="43"/>
                  <a:pt x="34" y="48"/>
                  <a:pt x="31" y="53"/>
                </a:cubicBezTo>
                <a:cubicBezTo>
                  <a:pt x="29" y="43"/>
                  <a:pt x="29" y="43"/>
                  <a:pt x="29" y="43"/>
                </a:cubicBezTo>
                <a:cubicBezTo>
                  <a:pt x="30" y="42"/>
                  <a:pt x="30" y="42"/>
                  <a:pt x="30" y="42"/>
                </a:cubicBezTo>
                <a:cubicBezTo>
                  <a:pt x="29" y="41"/>
                  <a:pt x="29" y="41"/>
                  <a:pt x="29" y="41"/>
                </a:cubicBezTo>
                <a:cubicBezTo>
                  <a:pt x="26" y="41"/>
                  <a:pt x="26" y="41"/>
                  <a:pt x="26" y="41"/>
                </a:cubicBezTo>
                <a:cubicBezTo>
                  <a:pt x="25" y="42"/>
                  <a:pt x="25" y="42"/>
                  <a:pt x="25" y="42"/>
                </a:cubicBezTo>
                <a:cubicBezTo>
                  <a:pt x="26" y="43"/>
                  <a:pt x="26" y="43"/>
                  <a:pt x="26" y="43"/>
                </a:cubicBezTo>
                <a:cubicBezTo>
                  <a:pt x="24" y="53"/>
                  <a:pt x="24" y="53"/>
                  <a:pt x="24" y="53"/>
                </a:cubicBezTo>
                <a:cubicBezTo>
                  <a:pt x="21" y="49"/>
                  <a:pt x="18" y="43"/>
                  <a:pt x="18" y="37"/>
                </a:cubicBezTo>
                <a:close/>
                <a:moveTo>
                  <a:pt x="39" y="20"/>
                </a:moveTo>
                <a:cubicBezTo>
                  <a:pt x="39" y="21"/>
                  <a:pt x="38" y="23"/>
                  <a:pt x="38" y="25"/>
                </a:cubicBezTo>
                <a:cubicBezTo>
                  <a:pt x="38" y="24"/>
                  <a:pt x="38" y="24"/>
                  <a:pt x="39" y="24"/>
                </a:cubicBezTo>
                <a:cubicBezTo>
                  <a:pt x="39" y="24"/>
                  <a:pt x="39" y="22"/>
                  <a:pt x="39" y="21"/>
                </a:cubicBezTo>
                <a:cubicBezTo>
                  <a:pt x="39" y="20"/>
                  <a:pt x="39" y="20"/>
                  <a:pt x="39" y="20"/>
                </a:cubicBezTo>
                <a:cubicBezTo>
                  <a:pt x="39" y="20"/>
                  <a:pt x="39" y="20"/>
                  <a:pt x="39" y="20"/>
                </a:cubicBezTo>
                <a:close/>
                <a:moveTo>
                  <a:pt x="38" y="27"/>
                </a:moveTo>
                <a:cubicBezTo>
                  <a:pt x="36" y="32"/>
                  <a:pt x="34" y="36"/>
                  <a:pt x="28" y="37"/>
                </a:cubicBezTo>
                <a:cubicBezTo>
                  <a:pt x="28" y="37"/>
                  <a:pt x="28" y="37"/>
                  <a:pt x="28" y="37"/>
                </a:cubicBezTo>
                <a:cubicBezTo>
                  <a:pt x="28" y="37"/>
                  <a:pt x="28" y="37"/>
                  <a:pt x="27" y="37"/>
                </a:cubicBezTo>
                <a:cubicBezTo>
                  <a:pt x="27" y="37"/>
                  <a:pt x="27" y="37"/>
                  <a:pt x="27" y="37"/>
                </a:cubicBezTo>
                <a:cubicBezTo>
                  <a:pt x="26" y="37"/>
                  <a:pt x="26" y="37"/>
                  <a:pt x="26" y="37"/>
                </a:cubicBezTo>
                <a:cubicBezTo>
                  <a:pt x="21" y="36"/>
                  <a:pt x="18" y="32"/>
                  <a:pt x="17" y="27"/>
                </a:cubicBezTo>
                <a:cubicBezTo>
                  <a:pt x="16" y="27"/>
                  <a:pt x="14" y="26"/>
                  <a:pt x="14" y="25"/>
                </a:cubicBezTo>
                <a:cubicBezTo>
                  <a:pt x="14" y="25"/>
                  <a:pt x="13" y="23"/>
                  <a:pt x="13" y="21"/>
                </a:cubicBezTo>
                <a:cubicBezTo>
                  <a:pt x="13" y="20"/>
                  <a:pt x="13" y="19"/>
                  <a:pt x="14" y="18"/>
                </a:cubicBezTo>
                <a:cubicBezTo>
                  <a:pt x="14" y="18"/>
                  <a:pt x="14" y="18"/>
                  <a:pt x="14" y="18"/>
                </a:cubicBezTo>
                <a:cubicBezTo>
                  <a:pt x="14" y="18"/>
                  <a:pt x="14" y="18"/>
                  <a:pt x="15" y="18"/>
                </a:cubicBezTo>
                <a:cubicBezTo>
                  <a:pt x="14" y="13"/>
                  <a:pt x="14" y="9"/>
                  <a:pt x="16" y="7"/>
                </a:cubicBezTo>
                <a:cubicBezTo>
                  <a:pt x="21" y="0"/>
                  <a:pt x="36" y="2"/>
                  <a:pt x="39" y="8"/>
                </a:cubicBezTo>
                <a:cubicBezTo>
                  <a:pt x="40" y="10"/>
                  <a:pt x="40" y="14"/>
                  <a:pt x="40" y="18"/>
                </a:cubicBezTo>
                <a:cubicBezTo>
                  <a:pt x="39" y="18"/>
                  <a:pt x="39" y="18"/>
                  <a:pt x="39" y="18"/>
                </a:cubicBezTo>
                <a:cubicBezTo>
                  <a:pt x="40" y="18"/>
                  <a:pt x="40" y="18"/>
                  <a:pt x="40" y="18"/>
                </a:cubicBezTo>
                <a:cubicBezTo>
                  <a:pt x="41" y="19"/>
                  <a:pt x="41" y="20"/>
                  <a:pt x="41" y="21"/>
                </a:cubicBezTo>
                <a:cubicBezTo>
                  <a:pt x="41" y="22"/>
                  <a:pt x="40" y="24"/>
                  <a:pt x="40" y="25"/>
                </a:cubicBezTo>
                <a:cubicBezTo>
                  <a:pt x="40" y="26"/>
                  <a:pt x="38" y="27"/>
                  <a:pt x="38" y="27"/>
                </a:cubicBezTo>
                <a:close/>
                <a:moveTo>
                  <a:pt x="16" y="25"/>
                </a:moveTo>
                <a:cubicBezTo>
                  <a:pt x="16" y="24"/>
                  <a:pt x="16" y="23"/>
                  <a:pt x="16" y="23"/>
                </a:cubicBezTo>
                <a:cubicBezTo>
                  <a:pt x="16" y="23"/>
                  <a:pt x="16" y="23"/>
                  <a:pt x="16" y="23"/>
                </a:cubicBezTo>
                <a:cubicBezTo>
                  <a:pt x="15" y="22"/>
                  <a:pt x="15" y="21"/>
                  <a:pt x="15" y="20"/>
                </a:cubicBezTo>
                <a:cubicBezTo>
                  <a:pt x="15" y="20"/>
                  <a:pt x="15" y="20"/>
                  <a:pt x="15" y="20"/>
                </a:cubicBezTo>
                <a:cubicBezTo>
                  <a:pt x="15" y="20"/>
                  <a:pt x="15" y="20"/>
                  <a:pt x="15" y="20"/>
                </a:cubicBezTo>
                <a:cubicBezTo>
                  <a:pt x="15" y="20"/>
                  <a:pt x="15" y="20"/>
                  <a:pt x="15" y="21"/>
                </a:cubicBezTo>
                <a:cubicBezTo>
                  <a:pt x="15" y="22"/>
                  <a:pt x="15" y="24"/>
                  <a:pt x="15" y="24"/>
                </a:cubicBezTo>
                <a:cubicBezTo>
                  <a:pt x="16" y="25"/>
                  <a:pt x="16" y="25"/>
                  <a:pt x="16"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8" name="矩形 37"/>
          <p:cNvSpPr/>
          <p:nvPr/>
        </p:nvSpPr>
        <p:spPr>
          <a:xfrm>
            <a:off x="460247" y="2770495"/>
            <a:ext cx="2045753" cy="261610"/>
          </a:xfrm>
          <a:prstGeom prst="rect">
            <a:avLst/>
          </a:prstGeom>
          <a:solidFill>
            <a:schemeClr val="accent2"/>
          </a:solidFill>
        </p:spPr>
        <p:txBody>
          <a:bodyPr wrap="none">
            <a:spAutoFit/>
          </a:bodyPr>
          <a:lstStyle/>
          <a:p>
            <a:pPr algn="ctr"/>
            <a:r>
              <a:rPr lang="en-US" altLang="zh-CN" sz="1100" dirty="0">
                <a:latin typeface="微软雅黑" panose="020B0503020204020204" pitchFamily="34" charset="-122"/>
                <a:ea typeface="微软雅黑" panose="020B0503020204020204" pitchFamily="34" charset="-122"/>
              </a:rPr>
              <a:t>EMC</a:t>
            </a:r>
            <a:r>
              <a:rPr lang="zh-CN" altLang="zh-CN" sz="1100" dirty="0">
                <a:latin typeface="微软雅黑" panose="020B0503020204020204" pitchFamily="34" charset="-122"/>
                <a:ea typeface="微软雅黑" panose="020B0503020204020204" pitchFamily="34" charset="-122"/>
              </a:rPr>
              <a:t>中国研究院大数据实验室</a:t>
            </a:r>
            <a:endParaRPr lang="en-US" altLang="zh-CN" sz="1100" dirty="0">
              <a:solidFill>
                <a:schemeClr val="bg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9" name="矩形 38"/>
          <p:cNvSpPr/>
          <p:nvPr/>
        </p:nvSpPr>
        <p:spPr>
          <a:xfrm>
            <a:off x="2739682" y="2683404"/>
            <a:ext cx="1634448" cy="430887"/>
          </a:xfrm>
          <a:prstGeom prst="rect">
            <a:avLst/>
          </a:prstGeom>
          <a:solidFill>
            <a:schemeClr val="accent2"/>
          </a:solid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rPr>
              <a:t>南京大学计算机软件新技术国家重点实验室</a:t>
            </a:r>
            <a:endParaRPr lang="en-US" altLang="zh-CN" sz="1100" dirty="0">
              <a:solidFill>
                <a:schemeClr val="bg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40" name="矩形 39"/>
          <p:cNvSpPr/>
          <p:nvPr/>
        </p:nvSpPr>
        <p:spPr>
          <a:xfrm>
            <a:off x="4818898" y="2741287"/>
            <a:ext cx="1595309" cy="261610"/>
          </a:xfrm>
          <a:prstGeom prst="rect">
            <a:avLst/>
          </a:prstGeom>
          <a:solidFill>
            <a:schemeClr val="accent2"/>
          </a:solidFill>
        </p:spPr>
        <p:txBody>
          <a:bodyPr wrap="none">
            <a:spAutoFit/>
          </a:bodyPr>
          <a:lstStyle/>
          <a:p>
            <a:pPr algn="ctr"/>
            <a:r>
              <a:rPr lang="zh-CN" altLang="zh-CN" sz="1100" dirty="0">
                <a:latin typeface="微软雅黑" panose="020B0503020204020204" pitchFamily="34" charset="-122"/>
                <a:ea typeface="微软雅黑" panose="020B0503020204020204" pitchFamily="34" charset="-122"/>
              </a:rPr>
              <a:t>第四军医大学唐都医院</a:t>
            </a:r>
            <a:endParaRPr lang="en-US" altLang="zh-CN" sz="1100" dirty="0">
              <a:solidFill>
                <a:schemeClr val="bg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41" name="矩形 40"/>
          <p:cNvSpPr/>
          <p:nvPr/>
        </p:nvSpPr>
        <p:spPr>
          <a:xfrm>
            <a:off x="7403910" y="2822609"/>
            <a:ext cx="466795" cy="261610"/>
          </a:xfrm>
          <a:prstGeom prst="rect">
            <a:avLst/>
          </a:prstGeom>
          <a:solidFill>
            <a:schemeClr val="accent2"/>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sym typeface="时尚中黑简体" panose="01010104010101010101" pitchFamily="2" charset="-122"/>
              </a:rPr>
              <a:t>总结</a:t>
            </a:r>
            <a:endParaRPr lang="en-US" altLang="zh-CN" sz="1100" dirty="0">
              <a:latin typeface="微软雅黑" panose="020B0503020204020204" pitchFamily="34" charset="-122"/>
              <a:ea typeface="微软雅黑" panose="020B0503020204020204" pitchFamily="34" charset="-122"/>
              <a:sym typeface="时尚中黑简体" panose="01010104010101010101" pitchFamily="2" charset="-122"/>
            </a:endParaRPr>
          </a:p>
        </p:txBody>
      </p:sp>
      <p:sp>
        <p:nvSpPr>
          <p:cNvPr id="42" name="Lorem Ipsum"/>
          <p:cNvSpPr>
            <a:spLocks/>
          </p:cNvSpPr>
          <p:nvPr/>
        </p:nvSpPr>
        <p:spPr bwMode="auto">
          <a:xfrm>
            <a:off x="575006" y="3216472"/>
            <a:ext cx="1657058" cy="2350672"/>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50000"/>
              </a:lnSpc>
              <a:spcAft>
                <a:spcPts val="600"/>
              </a:spcAft>
            </a:pPr>
            <a:r>
              <a:rPr lang="zh-CN" altLang="zh-CN" sz="1100" dirty="0">
                <a:solidFill>
                  <a:schemeClr val="tx1"/>
                </a:solidFill>
                <a:latin typeface="微软雅黑" panose="020B0503020204020204" pitchFamily="34" charset="-122"/>
                <a:ea typeface="微软雅黑" panose="020B0503020204020204" pitchFamily="34" charset="-122"/>
              </a:rPr>
              <a:t>提出利用</a:t>
            </a:r>
            <a:r>
              <a:rPr lang="en-US" altLang="zh-CN" sz="1100" dirty="0">
                <a:solidFill>
                  <a:schemeClr val="tx1"/>
                </a:solidFill>
                <a:latin typeface="微软雅黑" panose="020B0503020204020204" pitchFamily="34" charset="-122"/>
                <a:ea typeface="微软雅黑" panose="020B0503020204020204" pitchFamily="34" charset="-122"/>
              </a:rPr>
              <a:t>MapReduce</a:t>
            </a:r>
            <a:r>
              <a:rPr lang="zh-CN" altLang="zh-CN" sz="1100" dirty="0">
                <a:solidFill>
                  <a:schemeClr val="tx1"/>
                </a:solidFill>
                <a:latin typeface="微软雅黑" panose="020B0503020204020204" pitchFamily="34" charset="-122"/>
                <a:ea typeface="微软雅黑" panose="020B0503020204020204" pitchFamily="34" charset="-122"/>
              </a:rPr>
              <a:t>从多个数据源</a:t>
            </a:r>
            <a:r>
              <a:rPr lang="en-US" altLang="zh-CN" sz="1100" dirty="0">
                <a:solidFill>
                  <a:schemeClr val="tx1"/>
                </a:solidFill>
                <a:latin typeface="微软雅黑" panose="020B0503020204020204" pitchFamily="34" charset="-122"/>
                <a:ea typeface="微软雅黑" panose="020B0503020204020204" pitchFamily="34" charset="-122"/>
              </a:rPr>
              <a:t>(</a:t>
            </a:r>
            <a:r>
              <a:rPr lang="zh-CN" altLang="zh-CN" sz="1100" dirty="0">
                <a:solidFill>
                  <a:schemeClr val="tx1"/>
                </a:solidFill>
                <a:latin typeface="微软雅黑" panose="020B0503020204020204" pitchFamily="34" charset="-122"/>
                <a:ea typeface="微软雅黑" panose="020B0503020204020204" pitchFamily="34" charset="-122"/>
              </a:rPr>
              <a:t>主要是医疗机构的各个业务系统</a:t>
            </a:r>
            <a:r>
              <a:rPr lang="en-US" altLang="zh-CN" sz="1100" dirty="0">
                <a:solidFill>
                  <a:schemeClr val="tx1"/>
                </a:solidFill>
                <a:latin typeface="微软雅黑" panose="020B0503020204020204" pitchFamily="34" charset="-122"/>
                <a:ea typeface="微软雅黑" panose="020B0503020204020204" pitchFamily="34" charset="-122"/>
              </a:rPr>
              <a:t>)</a:t>
            </a:r>
            <a:r>
              <a:rPr lang="zh-CN" altLang="zh-CN" sz="1100" dirty="0">
                <a:solidFill>
                  <a:schemeClr val="tx1"/>
                </a:solidFill>
                <a:latin typeface="微软雅黑" panose="020B0503020204020204" pitchFamily="34" charset="-122"/>
                <a:ea typeface="微软雅黑" panose="020B0503020204020204" pitchFamily="34" charset="-122"/>
              </a:rPr>
              <a:t>抽取数据、转换格式、并导入基于</a:t>
            </a:r>
            <a:r>
              <a:rPr lang="en-US" altLang="zh-CN" sz="1100" dirty="0" err="1">
                <a:solidFill>
                  <a:schemeClr val="tx1"/>
                </a:solidFill>
                <a:latin typeface="微软雅黑" panose="020B0503020204020204" pitchFamily="34" charset="-122"/>
                <a:ea typeface="微软雅黑" panose="020B0503020204020204" pitchFamily="34" charset="-122"/>
              </a:rPr>
              <a:t>HBase</a:t>
            </a:r>
            <a:r>
              <a:rPr lang="zh-CN" altLang="zh-CN" sz="1100" dirty="0">
                <a:solidFill>
                  <a:schemeClr val="tx1"/>
                </a:solidFill>
                <a:latin typeface="微软雅黑" panose="020B0503020204020204" pitchFamily="34" charset="-122"/>
                <a:ea typeface="微软雅黑" panose="020B0503020204020204" pitchFamily="34" charset="-122"/>
              </a:rPr>
              <a:t>的数据存储模型，采用结构化数据</a:t>
            </a:r>
            <a:r>
              <a:rPr lang="en-US" altLang="zh-CN" sz="1100" dirty="0">
                <a:solidFill>
                  <a:schemeClr val="tx1"/>
                </a:solidFill>
                <a:latin typeface="微软雅黑" panose="020B0503020204020204" pitchFamily="34" charset="-122"/>
                <a:ea typeface="微软雅黑" panose="020B0503020204020204" pitchFamily="34" charset="-122"/>
              </a:rPr>
              <a:t>+XML</a:t>
            </a:r>
            <a:r>
              <a:rPr lang="zh-CN" altLang="zh-CN" sz="1100" dirty="0">
                <a:solidFill>
                  <a:schemeClr val="tx1"/>
                </a:solidFill>
                <a:latin typeface="微软雅黑" panose="020B0503020204020204" pitchFamily="34" charset="-122"/>
                <a:ea typeface="微软雅黑" panose="020B0503020204020204" pitchFamily="34" charset="-122"/>
              </a:rPr>
              <a:t>文档混合存储的方式</a:t>
            </a:r>
            <a:r>
              <a:rPr lang="en-US" altLang="zh-CN" sz="1100" dirty="0" smtClean="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rPr>
              <a:t>.</a:t>
            </a:r>
            <a:r>
              <a:rPr lang="zh-CN" altLang="zh-CN" sz="1100" dirty="0">
                <a:solidFill>
                  <a:schemeClr val="tx1"/>
                </a:solidFill>
                <a:latin typeface="微软雅黑" panose="020B0503020204020204" pitchFamily="34" charset="-122"/>
                <a:ea typeface="微软雅黑" panose="020B0503020204020204" pitchFamily="34" charset="-122"/>
              </a:rPr>
              <a:t>并利用</a:t>
            </a:r>
            <a:r>
              <a:rPr lang="en-US" altLang="zh-CN" sz="1100" dirty="0">
                <a:solidFill>
                  <a:schemeClr val="tx1"/>
                </a:solidFill>
                <a:latin typeface="微软雅黑" panose="020B0503020204020204" pitchFamily="34" charset="-122"/>
                <a:ea typeface="微软雅黑" panose="020B0503020204020204" pitchFamily="34" charset="-122"/>
              </a:rPr>
              <a:t>Hive</a:t>
            </a:r>
            <a:r>
              <a:rPr lang="zh-CN" altLang="zh-CN" sz="1100" dirty="0">
                <a:solidFill>
                  <a:schemeClr val="tx1"/>
                </a:solidFill>
                <a:latin typeface="微软雅黑" panose="020B0503020204020204" pitchFamily="34" charset="-122"/>
                <a:ea typeface="微软雅黑" panose="020B0503020204020204" pitchFamily="34" charset="-122"/>
              </a:rPr>
              <a:t>提供的类</a:t>
            </a:r>
            <a:r>
              <a:rPr lang="en-US" altLang="zh-CN" sz="1100" dirty="0">
                <a:solidFill>
                  <a:schemeClr val="tx1"/>
                </a:solidFill>
                <a:latin typeface="微软雅黑" panose="020B0503020204020204" pitchFamily="34" charset="-122"/>
                <a:ea typeface="微软雅黑" panose="020B0503020204020204" pitchFamily="34" charset="-122"/>
              </a:rPr>
              <a:t>SQL</a:t>
            </a:r>
            <a:r>
              <a:rPr lang="zh-CN" altLang="zh-CN" sz="1100" dirty="0">
                <a:solidFill>
                  <a:schemeClr val="tx1"/>
                </a:solidFill>
                <a:latin typeface="微软雅黑" panose="020B0503020204020204" pitchFamily="34" charset="-122"/>
                <a:ea typeface="微软雅黑" panose="020B0503020204020204" pitchFamily="34" charset="-122"/>
              </a:rPr>
              <a:t>查询的方式</a:t>
            </a:r>
            <a:endParaRPr lang="en-US" altLang="zh-CN" sz="11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43" name="Lorem Ipsum"/>
          <p:cNvSpPr>
            <a:spLocks/>
          </p:cNvSpPr>
          <p:nvPr/>
        </p:nvSpPr>
        <p:spPr bwMode="auto">
          <a:xfrm>
            <a:off x="2717072" y="3240334"/>
            <a:ext cx="1657058" cy="184284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50000"/>
              </a:lnSpc>
              <a:spcAft>
                <a:spcPts val="600"/>
              </a:spcAft>
            </a:pPr>
            <a:r>
              <a:rPr lang="zh-CN" altLang="en-US" sz="1100" dirty="0">
                <a:solidFill>
                  <a:schemeClr val="tx1"/>
                </a:solidFill>
                <a:latin typeface="微软雅黑" panose="020B0503020204020204" pitchFamily="34" charset="-122"/>
                <a:ea typeface="微软雅黑" panose="020B0503020204020204" pitchFamily="34" charset="-122"/>
              </a:rPr>
              <a:t>实现了基于</a:t>
            </a:r>
            <a:r>
              <a:rPr lang="en-US" altLang="zh-CN" sz="1100" dirty="0">
                <a:solidFill>
                  <a:schemeClr val="tx1"/>
                </a:solidFill>
                <a:latin typeface="微软雅黑" panose="020B0503020204020204" pitchFamily="34" charset="-122"/>
                <a:ea typeface="微软雅黑" panose="020B0503020204020204" pitchFamily="34" charset="-122"/>
              </a:rPr>
              <a:t>Hadoop </a:t>
            </a:r>
            <a:r>
              <a:rPr lang="zh-CN" altLang="en-US" sz="1100" dirty="0">
                <a:solidFill>
                  <a:schemeClr val="tx1"/>
                </a:solidFill>
                <a:latin typeface="微软雅黑" panose="020B0503020204020204" pitchFamily="34" charset="-122"/>
                <a:ea typeface="微软雅黑" panose="020B0503020204020204" pitchFamily="34" charset="-122"/>
              </a:rPr>
              <a:t>和</a:t>
            </a:r>
            <a:r>
              <a:rPr lang="en-US" altLang="zh-CN" sz="1100" dirty="0" err="1">
                <a:solidFill>
                  <a:schemeClr val="tx1"/>
                </a:solidFill>
                <a:latin typeface="微软雅黑" panose="020B0503020204020204" pitchFamily="34" charset="-122"/>
                <a:ea typeface="微软雅黑" panose="020B0503020204020204" pitchFamily="34" charset="-122"/>
              </a:rPr>
              <a:t>Luence</a:t>
            </a:r>
            <a:r>
              <a:rPr lang="zh-CN" altLang="en-US" sz="1100" dirty="0">
                <a:solidFill>
                  <a:schemeClr val="tx1"/>
                </a:solidFill>
                <a:latin typeface="微软雅黑" panose="020B0503020204020204" pitchFamily="34" charset="-122"/>
                <a:ea typeface="微软雅黑" panose="020B0503020204020204" pitchFamily="34" charset="-122"/>
              </a:rPr>
              <a:t>的病历检索系统。该系统为电子病历建立两种类型的索引：病历倒排索引和病历概要索引，以便快速响应用户提交的查询</a:t>
            </a:r>
            <a:endParaRPr lang="en-US" altLang="zh-CN" sz="11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44" name="Lorem Ipsum"/>
          <p:cNvSpPr>
            <a:spLocks/>
          </p:cNvSpPr>
          <p:nvPr/>
        </p:nvSpPr>
        <p:spPr bwMode="auto">
          <a:xfrm>
            <a:off x="4788024" y="3240334"/>
            <a:ext cx="1657058" cy="1335009"/>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50000"/>
              </a:lnSpc>
              <a:spcAft>
                <a:spcPts val="600"/>
              </a:spcAft>
            </a:pPr>
            <a:r>
              <a:rPr lang="zh-CN" altLang="zh-CN" sz="1100" dirty="0">
                <a:solidFill>
                  <a:schemeClr val="tx1"/>
                </a:solidFill>
                <a:latin typeface="微软雅黑" panose="020B0503020204020204" pitchFamily="34" charset="-122"/>
                <a:ea typeface="微软雅黑" panose="020B0503020204020204" pitchFamily="34" charset="-122"/>
              </a:rPr>
              <a:t>基于</a:t>
            </a:r>
            <a:r>
              <a:rPr lang="en-US" altLang="zh-CN" sz="1100" dirty="0">
                <a:solidFill>
                  <a:schemeClr val="tx1"/>
                </a:solidFill>
                <a:latin typeface="微软雅黑" panose="020B0503020204020204" pitchFamily="34" charset="-122"/>
                <a:ea typeface="微软雅黑" panose="020B0503020204020204" pitchFamily="34" charset="-122"/>
              </a:rPr>
              <a:t>Lucene </a:t>
            </a:r>
            <a:r>
              <a:rPr lang="zh-CN" altLang="zh-CN" sz="1100" dirty="0">
                <a:solidFill>
                  <a:schemeClr val="tx1"/>
                </a:solidFill>
                <a:latin typeface="微软雅黑" panose="020B0503020204020204" pitchFamily="34" charset="-122"/>
                <a:ea typeface="微软雅黑" panose="020B0503020204020204" pitchFamily="34" charset="-122"/>
              </a:rPr>
              <a:t>检索引擎建立电子病历全文检索系统， 它以基于关键字的全文检索技术为基础</a:t>
            </a:r>
            <a:r>
              <a:rPr lang="en-US" altLang="zh-CN" sz="1100" dirty="0">
                <a:solidFill>
                  <a:schemeClr val="tx1"/>
                </a:solidFill>
                <a:latin typeface="微软雅黑" panose="020B0503020204020204" pitchFamily="34" charset="-122"/>
                <a:ea typeface="微软雅黑" panose="020B0503020204020204" pitchFamily="34" charset="-122"/>
              </a:rPr>
              <a:t>,</a:t>
            </a:r>
            <a:r>
              <a:rPr lang="zh-CN" altLang="zh-CN" sz="1100" dirty="0">
                <a:solidFill>
                  <a:schemeClr val="tx1"/>
                </a:solidFill>
                <a:latin typeface="微软雅黑" panose="020B0503020204020204" pitchFamily="34" charset="-122"/>
                <a:ea typeface="微软雅黑" panose="020B0503020204020204" pitchFamily="34" charset="-122"/>
              </a:rPr>
              <a:t>使用</a:t>
            </a:r>
            <a:r>
              <a:rPr lang="en-US" altLang="zh-CN" sz="1100" dirty="0">
                <a:solidFill>
                  <a:schemeClr val="tx1"/>
                </a:solidFill>
                <a:latin typeface="微软雅黑" panose="020B0503020204020204" pitchFamily="34" charset="-122"/>
                <a:ea typeface="微软雅黑" panose="020B0503020204020204" pitchFamily="34" charset="-122"/>
              </a:rPr>
              <a:t>XML </a:t>
            </a:r>
            <a:r>
              <a:rPr lang="zh-CN" altLang="zh-CN" sz="1100" dirty="0">
                <a:solidFill>
                  <a:schemeClr val="tx1"/>
                </a:solidFill>
                <a:latin typeface="微软雅黑" panose="020B0503020204020204" pitchFamily="34" charset="-122"/>
                <a:ea typeface="微软雅黑" panose="020B0503020204020204" pitchFamily="34" charset="-122"/>
              </a:rPr>
              <a:t>描述病历内容</a:t>
            </a:r>
            <a:r>
              <a:rPr lang="en-US" altLang="zh-CN" sz="1100" dirty="0" smtClean="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rPr>
              <a:t>.</a:t>
            </a:r>
            <a:endParaRPr lang="en-US" altLang="zh-CN" sz="11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45" name="Lorem Ipsum"/>
          <p:cNvSpPr>
            <a:spLocks/>
          </p:cNvSpPr>
          <p:nvPr/>
        </p:nvSpPr>
        <p:spPr bwMode="auto">
          <a:xfrm>
            <a:off x="6803374" y="3240334"/>
            <a:ext cx="1657058" cy="1804368"/>
          </a:xfrm>
          <a:prstGeom prst="rect">
            <a:avLst/>
          </a:prstGeom>
          <a:solidFill>
            <a:schemeClr val="accent2"/>
          </a:solid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28600" indent="-228600">
              <a:spcBef>
                <a:spcPts val="2400"/>
              </a:spcBef>
              <a:spcAft>
                <a:spcPts val="600"/>
              </a:spcAft>
              <a:buFont typeface="Wingdings" panose="05000000000000000000" pitchFamily="2" charset="2"/>
              <a:buChar char="l"/>
            </a:pPr>
            <a:endParaRPr lang="en-US" altLang="zh-CN" sz="1100" dirty="0" smtClean="0">
              <a:latin typeface="微软雅黑" panose="020B0503020204020204" pitchFamily="34" charset="-122"/>
              <a:ea typeface="微软雅黑" panose="020B0503020204020204" pitchFamily="34" charset="-122"/>
              <a:sym typeface="时尚中黑简体" panose="01010104010101010101" pitchFamily="2" charset="-122"/>
            </a:endParaRPr>
          </a:p>
          <a:p>
            <a:pPr marL="228600" indent="-228600">
              <a:spcAft>
                <a:spcPts val="600"/>
              </a:spcAft>
              <a:buFont typeface="Wingdings" panose="05000000000000000000" pitchFamily="2" charset="2"/>
              <a:buChar char="l"/>
            </a:pPr>
            <a:r>
              <a:rPr lang="zh-CN" altLang="en-US" sz="1100" dirty="0" smtClean="0">
                <a:latin typeface="微软雅黑" panose="020B0503020204020204" pitchFamily="34" charset="-122"/>
                <a:ea typeface="微软雅黑" panose="020B0503020204020204" pitchFamily="34" charset="-122"/>
                <a:sym typeface="时尚中黑简体" panose="01010104010101010101" pitchFamily="2" charset="-122"/>
              </a:rPr>
              <a:t>多基于结构化数据</a:t>
            </a:r>
            <a:endParaRPr lang="en-US" altLang="zh-CN" sz="1100" dirty="0" smtClean="0">
              <a:latin typeface="微软雅黑" panose="020B0503020204020204" pitchFamily="34" charset="-122"/>
              <a:ea typeface="微软雅黑" panose="020B0503020204020204" pitchFamily="34" charset="-122"/>
              <a:sym typeface="时尚中黑简体" panose="01010104010101010101" pitchFamily="2" charset="-122"/>
            </a:endParaRPr>
          </a:p>
          <a:p>
            <a:pPr marL="228600" indent="-228600">
              <a:spcAft>
                <a:spcPts val="600"/>
              </a:spcAft>
              <a:buFont typeface="Wingdings" panose="05000000000000000000" pitchFamily="2" charset="2"/>
              <a:buChar char="l"/>
            </a:pPr>
            <a:r>
              <a:rPr lang="zh-CN" altLang="en-US" sz="1100" dirty="0" smtClean="0">
                <a:latin typeface="微软雅黑" panose="020B0503020204020204" pitchFamily="34" charset="-122"/>
                <a:ea typeface="微软雅黑" panose="020B0503020204020204" pitchFamily="34" charset="-122"/>
                <a:sym typeface="时尚中黑简体" panose="01010104010101010101" pitchFamily="2" charset="-122"/>
              </a:rPr>
              <a:t>多是基于关键字比较的传统检索方式</a:t>
            </a:r>
            <a:endParaRPr lang="en-US" altLang="zh-CN" sz="1100" dirty="0" smtClean="0">
              <a:latin typeface="微软雅黑" panose="020B0503020204020204" pitchFamily="34" charset="-122"/>
              <a:ea typeface="微软雅黑" panose="020B0503020204020204" pitchFamily="34" charset="-122"/>
              <a:sym typeface="时尚中黑简体" panose="01010104010101010101" pitchFamily="2" charset="-122"/>
            </a:endParaRPr>
          </a:p>
          <a:p>
            <a:pPr marL="228600" indent="-228600">
              <a:spcAft>
                <a:spcPts val="600"/>
              </a:spcAft>
              <a:buFont typeface="Wingdings" panose="05000000000000000000" pitchFamily="2" charset="2"/>
              <a:buChar char="l"/>
            </a:pPr>
            <a:r>
              <a:rPr lang="zh-CN" altLang="en-US" sz="1100" dirty="0" smtClean="0">
                <a:latin typeface="微软雅黑" panose="020B0503020204020204" pitchFamily="34" charset="-122"/>
                <a:ea typeface="微软雅黑" panose="020B0503020204020204" pitchFamily="34" charset="-122"/>
                <a:sym typeface="时尚中黑简体" panose="01010104010101010101" pitchFamily="2" charset="-122"/>
              </a:rPr>
              <a:t>检索系统功能简单</a:t>
            </a:r>
            <a:endParaRPr lang="en-US" altLang="zh-CN" sz="1100" dirty="0" smtClean="0">
              <a:latin typeface="微软雅黑" panose="020B0503020204020204" pitchFamily="34" charset="-122"/>
              <a:ea typeface="微软雅黑" panose="020B0503020204020204" pitchFamily="34" charset="-122"/>
              <a:sym typeface="时尚中黑简体" panose="01010104010101010101" pitchFamily="2" charset="-122"/>
            </a:endParaRPr>
          </a:p>
          <a:p>
            <a:pPr marL="228600" indent="-228600">
              <a:spcAft>
                <a:spcPts val="600"/>
              </a:spcAft>
              <a:buFont typeface="Wingdings" panose="05000000000000000000" pitchFamily="2" charset="2"/>
              <a:buChar char="l"/>
            </a:pPr>
            <a:r>
              <a:rPr lang="zh-CN" altLang="en-US" sz="1100" dirty="0" smtClean="0">
                <a:latin typeface="微软雅黑" panose="020B0503020204020204" pitchFamily="34" charset="-122"/>
                <a:ea typeface="微软雅黑" panose="020B0503020204020204" pitchFamily="34" charset="-122"/>
                <a:sym typeface="时尚中黑简体" panose="01010104010101010101" pitchFamily="2" charset="-122"/>
              </a:rPr>
              <a:t>检索结果的准确性没有做系统的评估</a:t>
            </a:r>
            <a:endParaRPr lang="en-US" altLang="zh-CN" sz="1100" dirty="0" smtClean="0">
              <a:latin typeface="微软雅黑" panose="020B0503020204020204" pitchFamily="34" charset="-122"/>
              <a:ea typeface="微软雅黑" panose="020B0503020204020204" pitchFamily="34" charset="-122"/>
              <a:sym typeface="时尚中黑简体" panose="01010104010101010101" pitchFamily="2" charset="-122"/>
            </a:endParaRPr>
          </a:p>
          <a:p>
            <a:pPr marL="228600" indent="-228600">
              <a:spcAft>
                <a:spcPts val="600"/>
              </a:spcAft>
              <a:buFont typeface="Wingdings" panose="05000000000000000000" pitchFamily="2" charset="2"/>
              <a:buChar char="l"/>
            </a:pPr>
            <a:endParaRPr lang="en-US" altLang="zh-CN" sz="1100" dirty="0">
              <a:solidFill>
                <a:schemeClr val="bg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46" name="矩形 45"/>
          <p:cNvSpPr/>
          <p:nvPr/>
        </p:nvSpPr>
        <p:spPr>
          <a:xfrm>
            <a:off x="2759919" y="5301208"/>
            <a:ext cx="5753168" cy="700576"/>
          </a:xfrm>
          <a:prstGeom prst="rect">
            <a:avLst/>
          </a:prstGeom>
          <a:noFill/>
        </p:spPr>
        <p:txBody>
          <a:bodyPr wrap="square">
            <a:spAutoFit/>
          </a:bodyPr>
          <a:lstStyle/>
          <a:p>
            <a:pPr>
              <a:lnSpc>
                <a:spcPct val="150000"/>
              </a:lnSpc>
            </a:pPr>
            <a:r>
              <a:rPr lang="zh-CN" altLang="en-US" sz="1400" b="1" dirty="0" smtClean="0">
                <a:latin typeface="微软雅黑" panose="020B0503020204020204" pitchFamily="34" charset="-122"/>
                <a:ea typeface="微软雅黑" panose="020B0503020204020204" pitchFamily="34" charset="-122"/>
              </a:rPr>
              <a:t>综上，目前国内的电子健康数据检索系统多是基于结构化数据的传统检索方式。缺乏对相似度检索技术的应用。</a:t>
            </a:r>
            <a:endParaRPr lang="zh-CN" altLang="en-US" sz="1400" b="1" dirty="0">
              <a:latin typeface="微软雅黑" panose="020B0503020204020204" pitchFamily="34" charset="-122"/>
              <a:ea typeface="微软雅黑" panose="020B0503020204020204" pitchFamily="34" charset="-122"/>
            </a:endParaRPr>
          </a:p>
        </p:txBody>
      </p:sp>
      <p:grpSp>
        <p:nvGrpSpPr>
          <p:cNvPr id="47" name="组合 15"/>
          <p:cNvGrpSpPr>
            <a:grpSpLocks/>
          </p:cNvGrpSpPr>
          <p:nvPr/>
        </p:nvGrpSpPr>
        <p:grpSpPr bwMode="auto">
          <a:xfrm>
            <a:off x="-24411" y="6354245"/>
            <a:ext cx="9187468" cy="503767"/>
            <a:chOff x="0" y="4681728"/>
            <a:chExt cx="9163025" cy="377952"/>
          </a:xfrm>
        </p:grpSpPr>
        <p:sp>
          <p:nvSpPr>
            <p:cNvPr id="48" name="矩形 47"/>
            <p:cNvSpPr/>
            <p:nvPr/>
          </p:nvSpPr>
          <p:spPr>
            <a:xfrm>
              <a:off x="0" y="4681728"/>
              <a:ext cx="9163025" cy="3779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49" name="矩形 48"/>
            <p:cNvSpPr/>
            <p:nvPr/>
          </p:nvSpPr>
          <p:spPr>
            <a:xfrm>
              <a:off x="8785201" y="4681728"/>
              <a:ext cx="377824" cy="377952"/>
            </a:xfrm>
            <a:prstGeom prst="rect">
              <a:avLst/>
            </a:prstGeom>
            <a:solidFill>
              <a:srgbClr val="A52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t>8</a:t>
              </a:r>
              <a:endParaRPr lang="zh-CN" altLang="en-US" dirty="0"/>
            </a:p>
          </p:txBody>
        </p:sp>
      </p:grpSp>
      <p:sp>
        <p:nvSpPr>
          <p:cNvPr id="50" name="TextBox 16"/>
          <p:cNvSpPr txBox="1">
            <a:spLocks noChangeArrowheads="1"/>
          </p:cNvSpPr>
          <p:nvPr/>
        </p:nvSpPr>
        <p:spPr bwMode="auto">
          <a:xfrm>
            <a:off x="1979712" y="6381328"/>
            <a:ext cx="5040104" cy="4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基于相似度的健康数据</a:t>
            </a:r>
            <a:r>
              <a:rPr lang="zh-CN" altLang="zh-CN" sz="1400" b="1" dirty="0">
                <a:solidFill>
                  <a:schemeClr val="bg1"/>
                </a:solidFill>
                <a:latin typeface="微软雅黑" panose="020B0503020204020204" pitchFamily="34" charset="-122"/>
                <a:ea typeface="微软雅黑" panose="020B0503020204020204" pitchFamily="34" charset="-122"/>
              </a:rPr>
              <a:t>检索系统的设计与</a:t>
            </a:r>
            <a:r>
              <a:rPr lang="zh-CN" altLang="zh-CN" sz="1400" b="1" dirty="0" smtClean="0">
                <a:solidFill>
                  <a:schemeClr val="bg1"/>
                </a:solidFill>
                <a:latin typeface="微软雅黑" panose="020B0503020204020204" pitchFamily="34" charset="-122"/>
                <a:ea typeface="微软雅黑" panose="020B0503020204020204" pitchFamily="34" charset="-122"/>
              </a:rPr>
              <a:t>实现</a:t>
            </a:r>
            <a:r>
              <a:rPr lang="en-US" altLang="zh-CN" sz="1400" b="1" dirty="0" smtClean="0">
                <a:solidFill>
                  <a:schemeClr val="bg1"/>
                </a:solidFill>
                <a:latin typeface="微软雅黑" panose="020B0503020204020204" pitchFamily="34" charset="-122"/>
                <a:ea typeface="微软雅黑" panose="020B0503020204020204" pitchFamily="34" charset="-122"/>
              </a:rPr>
              <a:t> — — </a:t>
            </a:r>
            <a:r>
              <a:rPr lang="zh-CN" altLang="en-US" sz="1400" b="1" dirty="0" smtClean="0">
                <a:solidFill>
                  <a:schemeClr val="bg1"/>
                </a:solidFill>
                <a:latin typeface="微软雅黑" panose="020B0503020204020204" pitchFamily="34" charset="-122"/>
                <a:ea typeface="微软雅黑" panose="020B0503020204020204" pitchFamily="34" charset="-122"/>
              </a:rPr>
              <a:t>中期报告</a:t>
            </a:r>
            <a:endParaRPr lang="en-US" altLang="zh-CN"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42889437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10472</TotalTime>
  <Words>4491</Words>
  <Application>Microsoft Office PowerPoint</Application>
  <PresentationFormat>全屏显示(4:3)</PresentationFormat>
  <Paragraphs>693</Paragraphs>
  <Slides>39</Slides>
  <Notes>5</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Office 主题</vt:lpstr>
      <vt:lpstr>中国科学院软件研究所 软件工程技术研究开发中心 Technology Center of Software Engineering Institute of Software,  Chinese Academy of Sciences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中国科学院软件研究所 软件工程技术研究开发中心 Technology Center of Software Engineering Institute of Software,  Chinese Academy of Sciences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ZhangYang</dc:creator>
  <cp:lastModifiedBy>Shiqiang Li</cp:lastModifiedBy>
  <cp:revision>237</cp:revision>
  <dcterms:created xsi:type="dcterms:W3CDTF">2013-10-17T17:10:11Z</dcterms:created>
  <dcterms:modified xsi:type="dcterms:W3CDTF">2015-12-29T05:47:16Z</dcterms:modified>
</cp:coreProperties>
</file>