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90" r:id="rId4"/>
    <p:sldId id="259" r:id="rId5"/>
    <p:sldId id="291" r:id="rId6"/>
    <p:sldId id="292" r:id="rId7"/>
    <p:sldId id="260" r:id="rId8"/>
    <p:sldId id="321" r:id="rId9"/>
    <p:sldId id="262" r:id="rId10"/>
    <p:sldId id="263" r:id="rId11"/>
    <p:sldId id="323" r:id="rId12"/>
    <p:sldId id="296" r:id="rId13"/>
    <p:sldId id="324" r:id="rId14"/>
    <p:sldId id="322" r:id="rId15"/>
    <p:sldId id="297" r:id="rId16"/>
    <p:sldId id="298" r:id="rId17"/>
    <p:sldId id="299" r:id="rId18"/>
    <p:sldId id="295" r:id="rId19"/>
    <p:sldId id="305" r:id="rId20"/>
    <p:sldId id="304" r:id="rId21"/>
    <p:sldId id="315" r:id="rId22"/>
    <p:sldId id="316" r:id="rId23"/>
    <p:sldId id="317" r:id="rId24"/>
    <p:sldId id="318" r:id="rId25"/>
    <p:sldId id="268" r:id="rId26"/>
    <p:sldId id="272" r:id="rId27"/>
    <p:sldId id="302" r:id="rId28"/>
    <p:sldId id="273" r:id="rId29"/>
    <p:sldId id="319" r:id="rId30"/>
    <p:sldId id="320" r:id="rId31"/>
    <p:sldId id="278" r:id="rId32"/>
    <p:sldId id="313" r:id="rId33"/>
    <p:sldId id="307" r:id="rId34"/>
    <p:sldId id="279" r:id="rId35"/>
    <p:sldId id="280" r:id="rId36"/>
    <p:sldId id="281" r:id="rId37"/>
    <p:sldId id="282" r:id="rId38"/>
    <p:sldId id="301" r:id="rId39"/>
    <p:sldId id="286" r:id="rId40"/>
    <p:sldId id="289" r:id="rId41"/>
    <p:sldId id="309" r:id="rId42"/>
    <p:sldId id="310" r:id="rId43"/>
    <p:sldId id="311" r:id="rId44"/>
    <p:sldId id="312" r:id="rId45"/>
    <p:sldId id="314" r:id="rId46"/>
    <p:sldId id="287" r:id="rId47"/>
    <p:sldId id="303" r:id="rId48"/>
    <p:sldId id="288"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79461" autoAdjust="0"/>
  </p:normalViewPr>
  <p:slideViewPr>
    <p:cSldViewPr snapToGrid="0">
      <p:cViewPr>
        <p:scale>
          <a:sx n="66" d="100"/>
          <a:sy n="66" d="100"/>
        </p:scale>
        <p:origin x="7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1082655792"/>
        <c:axId val="-1082666128"/>
      </c:barChart>
      <c:catAx>
        <c:axId val="-108265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6128"/>
        <c:crosses val="autoZero"/>
        <c:auto val="1"/>
        <c:lblAlgn val="ctr"/>
        <c:lblOffset val="100"/>
        <c:noMultiLvlLbl val="0"/>
      </c:catAx>
      <c:valAx>
        <c:axId val="-1082666128"/>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55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1021995072"/>
        <c:axId val="-1021999968"/>
      </c:barChart>
      <c:catAx>
        <c:axId val="-102199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1999968"/>
        <c:crosses val="autoZero"/>
        <c:auto val="1"/>
        <c:lblAlgn val="ctr"/>
        <c:lblOffset val="100"/>
        <c:noMultiLvlLbl val="0"/>
      </c:catAx>
      <c:valAx>
        <c:axId val="-1021999968"/>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1995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1021997792"/>
        <c:axId val="-1022009216"/>
      </c:barChart>
      <c:catAx>
        <c:axId val="-102199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2009216"/>
        <c:crosses val="autoZero"/>
        <c:auto val="1"/>
        <c:lblAlgn val="ctr"/>
        <c:lblOffset val="100"/>
        <c:noMultiLvlLbl val="0"/>
      </c:catAx>
      <c:valAx>
        <c:axId val="-1022009216"/>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1997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1022000512"/>
        <c:axId val="-1021997248"/>
      </c:barChart>
      <c:catAx>
        <c:axId val="-102200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1997248"/>
        <c:crosses val="autoZero"/>
        <c:auto val="1"/>
        <c:lblAlgn val="ctr"/>
        <c:lblOffset val="100"/>
        <c:noMultiLvlLbl val="0"/>
      </c:catAx>
      <c:valAx>
        <c:axId val="-1021997248"/>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2000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xmlns:c16r2="http://schemas.microsoft.com/office/drawing/2015/06/char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1082656880"/>
        <c:axId val="-108266558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xmlns:c16r2="http://schemas.microsoft.com/office/drawing/2015/06/chart">
                  <c:ext xmlns:c16="http://schemas.microsoft.com/office/drawing/2014/chart" uri="{C3380CC4-5D6E-409C-BE32-E72D297353CC}">
                    <c16:uniqueId val="{00000001-73D2-4FF1-805B-C4C99265676A}"/>
                  </c:ext>
                </c:extLst>
              </c15:ser>
            </c15:filteredLineSeries>
          </c:ext>
        </c:extLst>
      </c:lineChart>
      <c:catAx>
        <c:axId val="-1082656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5584"/>
        <c:crosses val="autoZero"/>
        <c:auto val="1"/>
        <c:lblAlgn val="ctr"/>
        <c:lblOffset val="100"/>
        <c:noMultiLvlLbl val="0"/>
      </c:catAx>
      <c:valAx>
        <c:axId val="-10826655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56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xmlns:c16r2="http://schemas.microsoft.com/office/drawing/2015/06/char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082661232"/>
        <c:axId val="-108265470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xmlns:c16r2="http://schemas.microsoft.com/office/drawing/2015/06/chart">
                  <c:ext xmlns:c16="http://schemas.microsoft.com/office/drawing/2014/chart" uri="{C3380CC4-5D6E-409C-BE32-E72D297353CC}">
                    <c16:uniqueId val="{00000001-F207-4D81-B182-EB639007C4B3}"/>
                  </c:ext>
                </c:extLst>
              </c15:ser>
            </c15:filteredLineSeries>
          </c:ext>
        </c:extLst>
      </c:lineChart>
      <c:catAx>
        <c:axId val="-10826612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54704"/>
        <c:crosses val="autoZero"/>
        <c:auto val="1"/>
        <c:lblAlgn val="ctr"/>
        <c:lblOffset val="100"/>
        <c:noMultiLvlLbl val="0"/>
      </c:catAx>
      <c:valAx>
        <c:axId val="-10826547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1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xmlns:c16r2="http://schemas.microsoft.com/office/drawing/2015/06/char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082668304"/>
        <c:axId val="-1082654160"/>
      </c:barChart>
      <c:catAx>
        <c:axId val="-1082668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54160"/>
        <c:crosses val="autoZero"/>
        <c:auto val="1"/>
        <c:lblAlgn val="ctr"/>
        <c:lblOffset val="100"/>
        <c:noMultiLvlLbl val="0"/>
      </c:catAx>
      <c:valAx>
        <c:axId val="-1082654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8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xmlns:c16r2="http://schemas.microsoft.com/office/drawing/2015/06/char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2666672"/>
        <c:axId val="-1082659056"/>
      </c:barChart>
      <c:catAx>
        <c:axId val="-1082666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59056"/>
        <c:crosses val="autoZero"/>
        <c:auto val="1"/>
        <c:lblAlgn val="ctr"/>
        <c:lblOffset val="100"/>
        <c:noMultiLvlLbl val="0"/>
      </c:catAx>
      <c:valAx>
        <c:axId val="-1082659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6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xmlns:c16r2="http://schemas.microsoft.com/office/drawing/2015/06/char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082664496"/>
        <c:axId val="-1082665040"/>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xmlns:c16r2="http://schemas.microsoft.com/office/drawing/2015/06/chart">
                  <c:ext xmlns:c16="http://schemas.microsoft.com/office/drawing/2014/chart" uri="{C3380CC4-5D6E-409C-BE32-E72D297353CC}">
                    <c16:uniqueId val="{00000001-DF07-4E8D-8155-E8062E9D893F}"/>
                  </c:ext>
                </c:extLst>
              </c15:ser>
            </c15:filteredLineSeries>
          </c:ext>
        </c:extLst>
      </c:lineChart>
      <c:catAx>
        <c:axId val="-1082664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5040"/>
        <c:crosses val="autoZero"/>
        <c:auto val="1"/>
        <c:lblAlgn val="ctr"/>
        <c:lblOffset val="100"/>
        <c:noMultiLvlLbl val="0"/>
      </c:catAx>
      <c:valAx>
        <c:axId val="-108266504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4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xmlns:c16r2="http://schemas.microsoft.com/office/drawing/2015/06/char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082663408"/>
        <c:axId val="-1082661776"/>
      </c:barChart>
      <c:catAx>
        <c:axId val="-1082663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1776"/>
        <c:crosses val="autoZero"/>
        <c:auto val="1"/>
        <c:lblAlgn val="ctr"/>
        <c:lblOffset val="100"/>
        <c:noMultiLvlLbl val="0"/>
      </c:catAx>
      <c:valAx>
        <c:axId val="-1082661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2663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xmlns:c16r2="http://schemas.microsoft.com/office/drawing/2015/06/char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1022002688"/>
        <c:axId val="-1021996160"/>
      </c:barChart>
      <c:catAx>
        <c:axId val="-1022002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1996160"/>
        <c:crosses val="autoZero"/>
        <c:auto val="1"/>
        <c:lblAlgn val="ctr"/>
        <c:lblOffset val="100"/>
        <c:noMultiLvlLbl val="0"/>
      </c:catAx>
      <c:valAx>
        <c:axId val="-1021996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2002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xmlns:c16r2="http://schemas.microsoft.com/office/drawing/2015/06/char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022005408"/>
        <c:axId val="-1022008672"/>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xmlns:c16r2="http://schemas.microsoft.com/office/drawing/2015/06/chart">
                  <c:ext xmlns:c16="http://schemas.microsoft.com/office/drawing/2014/chart" uri="{C3380CC4-5D6E-409C-BE32-E72D297353CC}">
                    <c16:uniqueId val="{00000001-90CB-4F25-BB80-5C96D5F69C27}"/>
                  </c:ext>
                </c:extLst>
              </c15:ser>
            </c15:filteredLineSeries>
          </c:ext>
        </c:extLst>
      </c:lineChart>
      <c:catAx>
        <c:axId val="-1022005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2008672"/>
        <c:crosses val="autoZero"/>
        <c:auto val="1"/>
        <c:lblAlgn val="ctr"/>
        <c:lblOffset val="100"/>
        <c:noMultiLvlLbl val="0"/>
      </c:catAx>
      <c:valAx>
        <c:axId val="-102200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2005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a:t>
          </a:r>
          <a:r>
            <a:rPr lang="zh-CN" altLang="en-US" dirty="0" smtClean="0"/>
            <a:t>图算法的</a:t>
          </a:r>
          <a:r>
            <a:rPr lang="zh-CN" altLang="en-US" dirty="0" smtClean="0"/>
            <a:t>特点，抽象出在</a:t>
          </a:r>
          <a:r>
            <a:rPr lang="zh-CN" altLang="en-US" b="1" dirty="0" smtClean="0">
              <a:solidFill>
                <a:srgbClr val="FF0000"/>
              </a:solidFill>
            </a:rPr>
            <a:t>流式场景下</a:t>
          </a:r>
          <a:r>
            <a:rPr lang="zh-CN" altLang="en-US" b="1" dirty="0" smtClean="0">
              <a:solidFill>
                <a:srgbClr val="FF0000"/>
              </a:solidFill>
            </a:rPr>
            <a:t>图算法</a:t>
          </a:r>
          <a:r>
            <a:rPr lang="zh-CN" altLang="en-US" b="1" dirty="0" smtClean="0">
              <a:solidFill>
                <a:srgbClr val="FF0000"/>
              </a:solidFill>
            </a:rPr>
            <a:t>的典型特征</a:t>
          </a:r>
          <a:r>
            <a:rPr lang="zh-CN" altLang="en-US" dirty="0" smtClean="0"/>
            <a:t>。</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在流式图算法共性基础上，抽象出通用的</a:t>
          </a:r>
          <a:r>
            <a:rPr lang="zh-CN" altLang="en-US" b="1" dirty="0" smtClean="0">
              <a:solidFill>
                <a:srgbClr val="FF0000"/>
              </a:solidFill>
            </a:rPr>
            <a:t>流式图计算模型</a:t>
          </a:r>
          <a:endParaRPr lang="zh-CN" altLang="en-US" b="1" dirty="0">
            <a:solidFill>
              <a:srgbClr val="FF0000"/>
            </a:solidFill>
          </a:endParaRPr>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a:t>
          </a:r>
          <a:r>
            <a:rPr lang="zh-CN" altLang="en-US" b="1" dirty="0" smtClean="0">
              <a:solidFill>
                <a:srgbClr val="FF0000"/>
              </a:solidFill>
            </a:rPr>
            <a:t>基于该模型的系统</a:t>
          </a:r>
          <a:r>
            <a:rPr lang="en-US" altLang="zh-CN" b="1" dirty="0" smtClean="0">
              <a:solidFill>
                <a:srgbClr val="FF0000"/>
              </a:solidFill>
            </a:rPr>
            <a:t>GraphFlow</a:t>
          </a:r>
          <a:r>
            <a:rPr lang="zh-CN" altLang="en-US" b="1" dirty="0" smtClean="0">
              <a:solidFill>
                <a:srgbClr val="FF0000"/>
              </a:solidFill>
            </a:rPr>
            <a:t>和对应的流式图算法</a:t>
          </a:r>
          <a:r>
            <a:rPr lang="zh-CN" altLang="en-US" dirty="0" smtClean="0"/>
            <a:t>，并且采用真实数据对系统的实时性、准确性、更新冲突进行了</a:t>
          </a:r>
          <a:r>
            <a:rPr lang="zh-CN" altLang="en-US" b="1" dirty="0" smtClean="0">
              <a:solidFill>
                <a:srgbClr val="FF0000"/>
              </a:solidFill>
            </a:rPr>
            <a:t>测试</a:t>
          </a:r>
          <a:r>
            <a:rPr lang="zh-CN" altLang="en-US" dirty="0" smtClean="0"/>
            <a:t>。</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分析了现有的</a:t>
          </a:r>
          <a:r>
            <a:rPr lang="zh-CN" altLang="en-US" sz="1500" kern="1200" dirty="0" smtClean="0"/>
            <a:t>图算法的</a:t>
          </a:r>
          <a:r>
            <a:rPr lang="zh-CN" altLang="en-US" sz="1500" kern="1200" dirty="0" smtClean="0"/>
            <a:t>特点，抽象出在</a:t>
          </a:r>
          <a:r>
            <a:rPr lang="zh-CN" altLang="en-US" sz="1500" b="1" kern="1200" dirty="0" smtClean="0">
              <a:solidFill>
                <a:srgbClr val="FF0000"/>
              </a:solidFill>
            </a:rPr>
            <a:t>流式场景下</a:t>
          </a:r>
          <a:r>
            <a:rPr lang="zh-CN" altLang="en-US" sz="1500" b="1" kern="1200" dirty="0" smtClean="0">
              <a:solidFill>
                <a:srgbClr val="FF0000"/>
              </a:solidFill>
            </a:rPr>
            <a:t>图算法</a:t>
          </a:r>
          <a:r>
            <a:rPr lang="zh-CN" altLang="en-US" sz="1500" b="1" kern="1200" dirty="0" smtClean="0">
              <a:solidFill>
                <a:srgbClr val="FF0000"/>
              </a:solidFill>
            </a:rPr>
            <a:t>的典型特征</a:t>
          </a:r>
          <a:r>
            <a:rPr lang="zh-CN" altLang="en-US" sz="1500" kern="1200" dirty="0" smtClean="0"/>
            <a:t>。</a:t>
          </a:r>
          <a:endParaRPr lang="zh-CN" altLang="en-US" sz="15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在流式图算法共性基础上，抽象出通用的</a:t>
          </a:r>
          <a:r>
            <a:rPr lang="zh-CN" altLang="en-US" sz="1500" b="1" kern="1200" dirty="0" smtClean="0">
              <a:solidFill>
                <a:srgbClr val="FF0000"/>
              </a:solidFill>
            </a:rPr>
            <a:t>流式图计算模型</a:t>
          </a:r>
          <a:endParaRPr lang="zh-CN" altLang="en-US" sz="1500" b="1" kern="1200" dirty="0">
            <a:solidFill>
              <a:srgbClr val="FF0000"/>
            </a:solidFill>
          </a:endParaRPr>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实现了</a:t>
          </a:r>
          <a:r>
            <a:rPr lang="zh-CN" altLang="en-US" sz="1500" b="1" kern="1200" dirty="0" smtClean="0">
              <a:solidFill>
                <a:srgbClr val="FF0000"/>
              </a:solidFill>
            </a:rPr>
            <a:t>基于该模型的系统</a:t>
          </a:r>
          <a:r>
            <a:rPr lang="en-US" altLang="zh-CN" sz="1500" b="1" kern="1200" dirty="0" smtClean="0">
              <a:solidFill>
                <a:srgbClr val="FF0000"/>
              </a:solidFill>
            </a:rPr>
            <a:t>GraphFlow</a:t>
          </a:r>
          <a:r>
            <a:rPr lang="zh-CN" altLang="en-US" sz="1500" b="1" kern="1200" dirty="0" smtClean="0">
              <a:solidFill>
                <a:srgbClr val="FF0000"/>
              </a:solidFill>
            </a:rPr>
            <a:t>和对应的流式图算法</a:t>
          </a:r>
          <a:r>
            <a:rPr lang="zh-CN" altLang="en-US" sz="1500" kern="1200" dirty="0" smtClean="0"/>
            <a:t>，并且采用真实数据对系统的实时性、准确性、更新冲突进行了</a:t>
          </a:r>
          <a:r>
            <a:rPr lang="zh-CN" altLang="en-US" sz="1500" b="1" kern="1200" dirty="0" smtClean="0">
              <a:solidFill>
                <a:srgbClr val="FF0000"/>
              </a:solidFill>
            </a:rPr>
            <a:t>测试</a:t>
          </a:r>
          <a:r>
            <a:rPr lang="zh-CN" altLang="en-US" sz="1500" kern="1200" dirty="0" smtClean="0"/>
            <a:t>。</a:t>
          </a:r>
          <a:endParaRPr lang="zh-CN" altLang="en-US" sz="15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a:t>
            </a:r>
            <a:r>
              <a:rPr lang="zh-CN" altLang="en-US" dirty="0" smtClean="0"/>
              <a:t>是流式图</a:t>
            </a:r>
            <a:r>
              <a:rPr lang="zh-CN" altLang="en-US" dirty="0" smtClean="0"/>
              <a:t>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40870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a:t>
            </a:r>
            <a:r>
              <a:rPr lang="zh-CN" altLang="en-US" dirty="0" smtClean="0"/>
              <a:t>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a:t>
            </a:r>
            <a:r>
              <a:rPr lang="zh-CN" altLang="en-US" dirty="0" smtClean="0"/>
              <a:t>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35097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218616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19</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在完成算法分析之后，我们开始进行模型设计。算法分析的结果，将在模型设计中使用。</a:t>
            </a:r>
            <a:endParaRPr lang="en-US" altLang="zh-CN" dirty="0" smtClean="0"/>
          </a:p>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在分析完算法特征和我们的改进之后，正式介绍一下我们的模型。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25</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首先我们看这张图计算框架图，它从应用、算法、模型、系统和处理五个角度剖析了图计算的关键技术。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）应用层</a:t>
            </a:r>
            <a:r>
              <a:rPr lang="zh-CN" altLang="en-US" sz="1200" b="0" i="0" kern="1200" dirty="0" smtClean="0">
                <a:solidFill>
                  <a:schemeClr val="tx1"/>
                </a:solidFill>
                <a:effectLst/>
                <a:latin typeface="+mn-lt"/>
                <a:ea typeface="+mn-ea"/>
                <a:cs typeface="+mn-cs"/>
              </a:rPr>
              <a:t>是面向具体场景或需求的，是实际问题的通用解决方案</a:t>
            </a:r>
            <a:r>
              <a:rPr lang="zh-CN" altLang="en-US" sz="1200" b="0" i="0" kern="1200" dirty="0" smtClean="0">
                <a:solidFill>
                  <a:schemeClr val="tx1"/>
                </a:solidFill>
                <a:effectLst/>
                <a:latin typeface="+mn-lt"/>
                <a:ea typeface="+mn-ea"/>
                <a:cs typeface="+mn-cs"/>
              </a:rPr>
              <a:t>。例如 在</a:t>
            </a:r>
            <a:r>
              <a:rPr lang="zh-CN" altLang="en-US" dirty="0" smtClean="0"/>
              <a:t>社交</a:t>
            </a:r>
            <a:r>
              <a:rPr lang="zh-CN" altLang="en-US" dirty="0" smtClean="0"/>
              <a:t>分析中，我们希望通过图计算快速分析整个社交网络的全局特征，他们呈现怎样的聚合规律，大家的紧密度怎样，等等</a:t>
            </a:r>
            <a:r>
              <a:rPr lang="zh-CN" altLang="en-US" dirty="0" smtClean="0"/>
              <a:t>；在商品</a:t>
            </a:r>
            <a:r>
              <a:rPr lang="zh-CN" altLang="en-US" dirty="0" smtClean="0"/>
              <a:t>推荐中，可以根据用户对商品的浏览记录，购买记录，或者同类用户之间的信息，合理的进行推荐</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a:t>
            </a:r>
            <a:r>
              <a:rPr lang="zh-CN" altLang="en-US" sz="1200" b="0" i="0" kern="1200" dirty="0" smtClean="0">
                <a:solidFill>
                  <a:schemeClr val="tx1"/>
                </a:solidFill>
                <a:effectLst/>
                <a:latin typeface="+mn-lt"/>
                <a:ea typeface="+mn-ea"/>
                <a:cs typeface="+mn-cs"/>
              </a:rPr>
              <a:t>；有的是</a:t>
            </a:r>
            <a:r>
              <a:rPr lang="zh-CN" altLang="en-US" sz="1200" b="0" i="0" kern="1200" dirty="0" smtClean="0">
                <a:solidFill>
                  <a:schemeClr val="tx1"/>
                </a:solidFill>
                <a:effectLst/>
                <a:latin typeface="+mn-lt"/>
                <a:ea typeface="+mn-ea"/>
                <a:cs typeface="+mn-cs"/>
              </a:rPr>
              <a:t>在线的，如欺诈检测和舆论监测，希望能够快速向用户反馈结果。针对这两类问题，现有两种处理模型：批处理模型和流处理模型</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）其次是支撑这些应用的典型的图算法，例如统计三角形数目的</a:t>
            </a:r>
            <a:r>
              <a:rPr lang="en-US" altLang="zh-CN" sz="1200" b="0" i="0" kern="1200" dirty="0" smtClean="0">
                <a:solidFill>
                  <a:schemeClr val="tx1"/>
                </a:solidFill>
                <a:effectLst/>
                <a:latin typeface="+mn-lt"/>
                <a:ea typeface="+mn-ea"/>
                <a:cs typeface="+mn-cs"/>
              </a:rPr>
              <a:t>Triangle Count</a:t>
            </a:r>
            <a:r>
              <a:rPr lang="zh-CN" altLang="en-US" sz="1200" b="0" i="0" kern="1200" dirty="0" smtClean="0">
                <a:solidFill>
                  <a:schemeClr val="tx1"/>
                </a:solidFill>
                <a:effectLst/>
                <a:latin typeface="+mn-lt"/>
                <a:ea typeface="+mn-ea"/>
                <a:cs typeface="+mn-cs"/>
              </a:rPr>
              <a:t>算法，找出图中各个点到源点的最短路径的</a:t>
            </a:r>
            <a:r>
              <a:rPr lang="en-US" altLang="zh-CN" sz="1200" b="0" i="0" kern="1200" dirty="0" smtClean="0">
                <a:solidFill>
                  <a:schemeClr val="tx1"/>
                </a:solidFill>
                <a:effectLst/>
                <a:latin typeface="+mn-lt"/>
                <a:ea typeface="+mn-ea"/>
                <a:cs typeface="+mn-cs"/>
              </a:rPr>
              <a:t>Single Source Shortest</a:t>
            </a:r>
            <a:r>
              <a:rPr lang="en-US" altLang="zh-CN" sz="1200" b="0" i="0" kern="1200" baseline="0" dirty="0" smtClean="0">
                <a:solidFill>
                  <a:schemeClr val="tx1"/>
                </a:solidFill>
                <a:effectLst/>
                <a:latin typeface="+mn-lt"/>
                <a:ea typeface="+mn-ea"/>
                <a:cs typeface="+mn-cs"/>
              </a:rPr>
              <a:t> Path</a:t>
            </a:r>
            <a:r>
              <a:rPr lang="zh-CN" altLang="en-US" sz="1200" b="0" i="0" kern="1200" baseline="0" dirty="0" smtClean="0">
                <a:solidFill>
                  <a:schemeClr val="tx1"/>
                </a:solidFill>
                <a:effectLst/>
                <a:latin typeface="+mn-lt"/>
                <a:ea typeface="+mn-ea"/>
                <a:cs typeface="+mn-cs"/>
              </a:rPr>
              <a:t>算法等；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）通过分析这些算法的共性，我们抽象出了图计算的编程模型和计算泛型，从而使用这种通用的模型来实现同一类的图算法，比较常用的有</a:t>
            </a:r>
            <a:r>
              <a:rPr lang="en-US" altLang="zh-CN" sz="1200" b="0" i="0" kern="1200" baseline="0" dirty="0" smtClean="0">
                <a:solidFill>
                  <a:schemeClr val="tx1"/>
                </a:solidFill>
                <a:effectLst/>
                <a:latin typeface="+mn-lt"/>
                <a:ea typeface="+mn-ea"/>
                <a:cs typeface="+mn-cs"/>
              </a:rPr>
              <a:t>BSP</a:t>
            </a:r>
            <a:r>
              <a:rPr lang="zh-CN" altLang="en-US" sz="1200" b="0" i="0" kern="1200" baseline="0" dirty="0" smtClean="0">
                <a:solidFill>
                  <a:schemeClr val="tx1"/>
                </a:solidFill>
                <a:effectLst/>
                <a:latin typeface="+mn-lt"/>
                <a:ea typeface="+mn-ea"/>
                <a:cs typeface="+mn-cs"/>
              </a:rPr>
              <a:t>模型和</a:t>
            </a:r>
            <a:r>
              <a:rPr lang="en-US" altLang="zh-CN" sz="1200" b="0" i="0" kern="1200" baseline="0" dirty="0" smtClean="0">
                <a:solidFill>
                  <a:schemeClr val="tx1"/>
                </a:solidFill>
                <a:effectLst/>
                <a:latin typeface="+mn-lt"/>
                <a:ea typeface="+mn-ea"/>
                <a:cs typeface="+mn-cs"/>
              </a:rPr>
              <a:t>GAS</a:t>
            </a:r>
            <a:r>
              <a:rPr lang="zh-CN" altLang="en-US" sz="1200" b="0" i="0" kern="1200" baseline="0" dirty="0" smtClean="0">
                <a:solidFill>
                  <a:schemeClr val="tx1"/>
                </a:solidFill>
                <a:effectLst/>
                <a:latin typeface="+mn-lt"/>
                <a:ea typeface="+mn-ea"/>
                <a:cs typeface="+mn-cs"/>
              </a:rPr>
              <a:t>模型；</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4</a:t>
            </a:r>
            <a:r>
              <a:rPr lang="zh-CN" altLang="en-US" sz="1200" b="0" i="0" kern="1200" baseline="0" dirty="0" smtClean="0">
                <a:solidFill>
                  <a:schemeClr val="tx1"/>
                </a:solidFill>
                <a:effectLst/>
                <a:latin typeface="+mn-lt"/>
                <a:ea typeface="+mn-ea"/>
                <a:cs typeface="+mn-cs"/>
              </a:rPr>
              <a:t>）这些模型会运行在一定的系统之上，现有的比较成熟的系统有</a:t>
            </a:r>
            <a:r>
              <a:rPr lang="en-US" altLang="zh-CN" sz="1200" b="0" i="0" kern="1200" baseline="0" dirty="0" smtClean="0">
                <a:solidFill>
                  <a:schemeClr val="tx1"/>
                </a:solidFill>
                <a:effectLst/>
                <a:latin typeface="+mn-lt"/>
                <a:ea typeface="+mn-ea"/>
                <a:cs typeface="+mn-cs"/>
              </a:rPr>
              <a:t>Pregel</a:t>
            </a:r>
            <a:r>
              <a:rPr lang="zh-CN" altLang="en-US" sz="1200" b="0" i="0" kern="1200" baseline="0" dirty="0" smtClean="0">
                <a:solidFill>
                  <a:schemeClr val="tx1"/>
                </a:solidFill>
                <a:effectLst/>
                <a:latin typeface="+mn-lt"/>
                <a:ea typeface="+mn-ea"/>
                <a:cs typeface="+mn-cs"/>
              </a:rPr>
              <a:t>和</a:t>
            </a:r>
            <a:r>
              <a:rPr lang="en-US" altLang="zh-CN" sz="1200" b="0" i="0" kern="1200" baseline="0" dirty="0" smtClean="0">
                <a:solidFill>
                  <a:schemeClr val="tx1"/>
                </a:solidFill>
                <a:effectLst/>
                <a:latin typeface="+mn-lt"/>
                <a:ea typeface="+mn-ea"/>
                <a:cs typeface="+mn-cs"/>
              </a:rPr>
              <a:t>GraphLab</a:t>
            </a:r>
            <a:r>
              <a:rPr lang="zh-CN" altLang="en-US" sz="1200" b="0" i="0" kern="1200" baseline="0" dirty="0" smtClean="0">
                <a:solidFill>
                  <a:schemeClr val="tx1"/>
                </a:solidFill>
                <a:effectLst/>
                <a:latin typeface="+mn-lt"/>
                <a:ea typeface="+mn-ea"/>
                <a:cs typeface="+mn-cs"/>
              </a:rPr>
              <a:t>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5</a:t>
            </a:r>
            <a:r>
              <a:rPr lang="zh-CN" altLang="en-US" sz="1200" b="0" i="0" kern="1200" baseline="0" dirty="0" smtClean="0">
                <a:solidFill>
                  <a:schemeClr val="tx1"/>
                </a:solidFill>
                <a:effectLst/>
                <a:latin typeface="+mn-lt"/>
                <a:ea typeface="+mn-ea"/>
                <a:cs typeface="+mn-cs"/>
              </a:rPr>
              <a:t>）最后从图的处理角度，将图计算的问题划分成两个问题：图的划分和图的计算。图的划分是指如何将一个大图划分成若干个子图，然后再在划分的子图上进行计算。</a:t>
            </a:r>
            <a:endParaRPr lang="en-US" altLang="zh-CN" sz="1200" b="0" i="0" kern="1200" baseline="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看到模型层起到承上启下的作用，向上承接算法的实现，我们可以用抽象出来的模型来实现同一类的算法；向下启动系统的执行，这些模型最后会被翻译成系统提供的算子，真正去执行操作。由此可见，图处理模型在图计算中至关重要。下面我们就先介绍最为常用的</a:t>
            </a:r>
            <a:r>
              <a:rPr lang="en-US" altLang="zh-CN" sz="1200" b="0" i="0" kern="1200" dirty="0" smtClean="0">
                <a:solidFill>
                  <a:schemeClr val="tx1"/>
                </a:solidFill>
                <a:effectLst/>
                <a:latin typeface="+mn-lt"/>
                <a:ea typeface="+mn-ea"/>
                <a:cs typeface="+mn-cs"/>
              </a:rPr>
              <a:t>BSP</a:t>
            </a:r>
            <a:r>
              <a:rPr lang="zh-CN" altLang="en-US" sz="1200" b="0" i="0" kern="1200" dirty="0" smtClean="0">
                <a:solidFill>
                  <a:schemeClr val="tx1"/>
                </a:solidFill>
                <a:effectLst/>
                <a:latin typeface="+mn-lt"/>
                <a:ea typeface="+mn-ea"/>
                <a:cs typeface="+mn-cs"/>
              </a:rPr>
              <a:t>模型，然后引出本文的工作。</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摄入层：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43</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44</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a:t>
            </a:r>
            <a:r>
              <a:rPr lang="zh-CN" altLang="en-US" dirty="0" smtClean="0"/>
              <a:t>同步</a:t>
            </a:r>
            <a:r>
              <a:rPr lang="zh-CN" altLang="en-US" dirty="0" smtClean="0"/>
              <a:t>模型）采用了顶点为中心的编程模型和同步的计算泛型，将整个图计算的过程分成若干个超步，超步内，每个计算节点可以并行计算；超步之间需要一次同步过程，通过若干个超步迭代计算，算法达到指定的收敛条件后，运行结束。我们以该图为例，设有</a:t>
            </a:r>
            <a:r>
              <a:rPr lang="en-US" altLang="zh-CN" dirty="0" smtClean="0"/>
              <a:t>3</a:t>
            </a:r>
            <a:r>
              <a:rPr lang="zh-CN" altLang="en-US" dirty="0" smtClean="0"/>
              <a:t>个顶点</a:t>
            </a:r>
            <a:r>
              <a:rPr lang="en-US" altLang="zh-CN" dirty="0" smtClean="0"/>
              <a:t>5/1/2</a:t>
            </a:r>
            <a:r>
              <a:rPr lang="zh-CN" altLang="en-US" dirty="0" smtClean="0"/>
              <a:t>，现需要将同一个连通图内的顶点编号设置成该连通图内最大的顶点的编号。</a:t>
            </a:r>
            <a:endParaRPr lang="en-US" altLang="zh-CN" dirty="0" smtClean="0"/>
          </a:p>
          <a:p>
            <a:endParaRPr lang="en-US" altLang="zh-CN" dirty="0" smtClean="0"/>
          </a:p>
          <a:p>
            <a:r>
              <a:rPr lang="zh-CN" altLang="en-US" dirty="0" smtClean="0"/>
              <a:t>在第一个超步内，这三个顶点相互发送消息，</a:t>
            </a:r>
            <a:r>
              <a:rPr lang="en-US" altLang="zh-CN" dirty="0" smtClean="0"/>
              <a:t>5</a:t>
            </a:r>
            <a:r>
              <a:rPr lang="zh-CN" altLang="en-US" dirty="0" smtClean="0"/>
              <a:t>将接收来自</a:t>
            </a:r>
            <a:r>
              <a:rPr lang="en-US" altLang="zh-CN" dirty="0" smtClean="0"/>
              <a:t>1</a:t>
            </a:r>
            <a:r>
              <a:rPr lang="zh-CN" altLang="en-US" dirty="0" smtClean="0"/>
              <a:t>和</a:t>
            </a:r>
            <a:r>
              <a:rPr lang="en-US" altLang="zh-CN" dirty="0" smtClean="0"/>
              <a:t>2</a:t>
            </a:r>
            <a:r>
              <a:rPr lang="zh-CN" altLang="en-US" dirty="0" smtClean="0"/>
              <a:t>的消息，同理</a:t>
            </a:r>
            <a:r>
              <a:rPr lang="en-US" altLang="zh-CN" dirty="0" smtClean="0"/>
              <a:t>1</a:t>
            </a:r>
            <a:r>
              <a:rPr lang="zh-CN" altLang="en-US" dirty="0" smtClean="0"/>
              <a:t>将接收来自</a:t>
            </a:r>
            <a:r>
              <a:rPr lang="en-US" altLang="zh-CN" dirty="0" smtClean="0"/>
              <a:t>5</a:t>
            </a:r>
            <a:r>
              <a:rPr lang="zh-CN" altLang="en-US" dirty="0" smtClean="0"/>
              <a:t>的消息，因为要将顶点编号更新为最大的顶点编号，因此当</a:t>
            </a:r>
            <a:r>
              <a:rPr lang="en-US" altLang="zh-CN" dirty="0" smtClean="0"/>
              <a:t>5</a:t>
            </a:r>
            <a:r>
              <a:rPr lang="zh-CN" altLang="en-US" dirty="0" smtClean="0"/>
              <a:t>收到</a:t>
            </a:r>
            <a:r>
              <a:rPr lang="en-US" altLang="zh-CN" dirty="0" smtClean="0"/>
              <a:t>1</a:t>
            </a:r>
            <a:r>
              <a:rPr lang="zh-CN" altLang="en-US" dirty="0" smtClean="0"/>
              <a:t>和</a:t>
            </a:r>
            <a:r>
              <a:rPr lang="en-US" altLang="zh-CN" dirty="0" smtClean="0"/>
              <a:t>2</a:t>
            </a:r>
            <a:r>
              <a:rPr lang="zh-CN" altLang="en-US" dirty="0" smtClean="0"/>
              <a:t>发送过来的消息时，发现编号值都比本身的小，因此</a:t>
            </a:r>
            <a:r>
              <a:rPr lang="en-US" altLang="zh-CN" dirty="0" smtClean="0"/>
              <a:t>5</a:t>
            </a:r>
            <a:r>
              <a:rPr lang="zh-CN" altLang="en-US" dirty="0" smtClean="0"/>
              <a:t>不会发生变化，将变的不活跃。而</a:t>
            </a:r>
            <a:r>
              <a:rPr lang="en-US" altLang="zh-CN" dirty="0" smtClean="0"/>
              <a:t>1</a:t>
            </a:r>
            <a:r>
              <a:rPr lang="zh-CN" altLang="en-US" dirty="0" smtClean="0"/>
              <a:t>收到来自</a:t>
            </a:r>
            <a:r>
              <a:rPr lang="en-US" altLang="zh-CN" dirty="0" smtClean="0"/>
              <a:t>5</a:t>
            </a:r>
            <a:r>
              <a:rPr lang="zh-CN" altLang="en-US" dirty="0" smtClean="0"/>
              <a:t>的消息之后，会将自身的编号值更改为最大的值即</a:t>
            </a:r>
            <a:r>
              <a:rPr lang="en-US" altLang="zh-CN" dirty="0" smtClean="0"/>
              <a:t>5</a:t>
            </a:r>
            <a:r>
              <a:rPr lang="zh-CN" altLang="en-US" dirty="0" smtClean="0"/>
              <a:t>，</a:t>
            </a:r>
            <a:r>
              <a:rPr lang="en-US" altLang="zh-CN" dirty="0" smtClean="0"/>
              <a:t>2</a:t>
            </a:r>
            <a:r>
              <a:rPr lang="zh-CN" altLang="en-US" dirty="0" smtClean="0"/>
              <a:t>将收到来自</a:t>
            </a:r>
            <a:r>
              <a:rPr lang="en-US" altLang="zh-CN" dirty="0" smtClean="0"/>
              <a:t>1</a:t>
            </a:r>
            <a:r>
              <a:rPr lang="zh-CN" altLang="en-US" dirty="0" smtClean="0"/>
              <a:t>的消息，同理发现这个值比自己的小，不会发生变化。</a:t>
            </a:r>
            <a:endParaRPr lang="en-US" altLang="zh-CN" dirty="0" smtClean="0"/>
          </a:p>
          <a:p>
            <a:r>
              <a:rPr lang="zh-CN" altLang="en-US" dirty="0" smtClean="0"/>
              <a:t>同理，经过若干轮迭代之后，所有编号的值都更新为</a:t>
            </a:r>
            <a:r>
              <a:rPr lang="en-US" altLang="zh-CN" dirty="0" smtClean="0"/>
              <a:t>5</a:t>
            </a:r>
            <a:r>
              <a:rPr lang="zh-CN" altLang="en-US" dirty="0" smtClean="0"/>
              <a:t>，算法结束。</a:t>
            </a:r>
            <a:endParaRPr lang="en-US" altLang="zh-CN" dirty="0" smtClean="0"/>
          </a:p>
          <a:p>
            <a:endParaRPr lang="en-US" altLang="zh-CN" dirty="0" smtClean="0"/>
          </a:p>
          <a:p>
            <a:r>
              <a:rPr lang="zh-CN" altLang="en-US" dirty="0" smtClean="0"/>
              <a:t>这种模型非常适合诸如</a:t>
            </a:r>
            <a:r>
              <a:rPr lang="en-US" altLang="zh-CN" dirty="0" smtClean="0"/>
              <a:t>SSSP/PR</a:t>
            </a:r>
            <a:r>
              <a:rPr lang="zh-CN" altLang="en-US" dirty="0" smtClean="0"/>
              <a:t>等图算法，因此被广泛使用在处理静态大图数据上。可是当图是动态变化的，</a:t>
            </a:r>
            <a:r>
              <a:rPr lang="en-US" altLang="zh-CN" dirty="0" smtClean="0"/>
              <a:t>BSP</a:t>
            </a:r>
            <a:r>
              <a:rPr lang="zh-CN" altLang="en-US" dirty="0" smtClean="0"/>
              <a:t>模型该如何处理呢？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45</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46</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2017/5/22</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47</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48</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当图简单的增加一条边时，</a:t>
            </a:r>
            <a:r>
              <a:rPr lang="en-US" altLang="zh-CN" dirty="0" smtClean="0"/>
              <a:t>BSP</a:t>
            </a:r>
            <a:r>
              <a:rPr lang="zh-CN" altLang="en-US" dirty="0" smtClean="0"/>
              <a:t>模型需要在增加边后的大图数据上全部重跑一遍。这种方式没有充分利用原有的计算结果，代价较大。因此针对动态图计算，</a:t>
            </a:r>
            <a:r>
              <a:rPr lang="en-US" altLang="zh-CN" dirty="0" smtClean="0"/>
              <a:t>BSP</a:t>
            </a:r>
            <a:r>
              <a:rPr lang="zh-CN" altLang="en-US" dirty="0" smtClean="0"/>
              <a:t>模型的性能出现瓶颈，那么动态图计算是如何进行的呢？我们首先看动态图计算的数据模型。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动态图计算是将图数据抽象成连续不断流入系统的流，随着这些图数据流入系统，整个图数据结构不断发生变化。</a:t>
            </a:r>
            <a:endParaRPr lang="en-US" altLang="zh-CN" dirty="0" smtClean="0"/>
          </a:p>
          <a:p>
            <a:r>
              <a:rPr lang="zh-CN" altLang="en-US" dirty="0" smtClean="0"/>
              <a:t>例如在该图中，我们以</a:t>
            </a:r>
            <a:r>
              <a:rPr lang="en-US" altLang="zh-CN" dirty="0" smtClean="0"/>
              <a:t>+</a:t>
            </a:r>
            <a:r>
              <a:rPr lang="zh-CN" altLang="en-US" dirty="0" smtClean="0"/>
              <a:t>表示添加，</a:t>
            </a:r>
            <a:r>
              <a:rPr lang="en-US" altLang="zh-CN" dirty="0" smtClean="0"/>
              <a:t>-</a:t>
            </a:r>
            <a:r>
              <a:rPr lang="zh-CN" altLang="en-US" dirty="0" smtClean="0"/>
              <a:t>表示删除。首先添加一条边（</a:t>
            </a:r>
            <a:r>
              <a:rPr lang="en-US" altLang="zh-CN" dirty="0" err="1" smtClean="0"/>
              <a:t>a,b</a:t>
            </a:r>
            <a:r>
              <a:rPr lang="zh-CN" altLang="en-US" dirty="0" smtClean="0"/>
              <a:t>），又接着添加或删除若干条边，在数据不断流入系统的过程中，图的数据结构也在不断发生变化。针对这样动态变化的图数据，现有的模型是如何处理的呢？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63004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19.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emf"/><Relationship Id="rId4" Type="http://schemas.openxmlformats.org/officeDocument/2006/relationships/package" Target="../embeddings/Microsoft_Visio___1.vsd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1.emf"/><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3.vsdx"/><Relationship Id="rId5" Type="http://schemas.openxmlformats.org/officeDocument/2006/relationships/image" Target="../media/image39.emf"/><Relationship Id="rId4" Type="http://schemas.openxmlformats.org/officeDocument/2006/relationships/package" Target="../embeddings/Microsoft_Visio___2.vsdx"/></Relationships>
</file>

<file path=ppt/slides/_rels/slide37.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842" y="1122363"/>
            <a:ext cx="8137358" cy="2387600"/>
          </a:xfrm>
        </p:spPr>
        <p:txBody>
          <a:bodyPr>
            <a:normAutofit/>
          </a:bodyPr>
          <a:lstStyle/>
          <a:p>
            <a:r>
              <a:rPr lang="zh-CN" altLang="en-US" sz="4400" dirty="0" smtClean="0"/>
              <a:t>基于状态更新传播的流式图计算系统设计与实现</a:t>
            </a:r>
            <a:endParaRPr lang="zh-CN" altLang="en-US" sz="4400"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 副研究员</a:t>
            </a:r>
            <a:endParaRPr lang="en-US" altLang="zh-CN" dirty="0"/>
          </a:p>
          <a:p>
            <a:pPr algn="r"/>
            <a:r>
              <a:rPr lang="zh-CN" altLang="en-US" dirty="0" smtClean="0"/>
              <a:t>许利杰 助理研究员</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14193"/>
    </mc:Choice>
    <mc:Fallback xmlns="">
      <p:transition spd="slow" advTm="141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a:t>
            </a:r>
            <a:r>
              <a:rPr lang="zh-CN" altLang="en-US" sz="2100" dirty="0" smtClean="0"/>
              <a:t>面向流式</a:t>
            </a:r>
            <a:r>
              <a:rPr lang="zh-CN" altLang="en-US" sz="2100" dirty="0"/>
              <a:t>图数据</a:t>
            </a:r>
            <a:r>
              <a:rPr lang="zh-CN" altLang="en-US" sz="2100" dirty="0" smtClean="0"/>
              <a:t>的图</a:t>
            </a:r>
            <a:r>
              <a:rPr lang="zh-CN" altLang="en-US" sz="2100" dirty="0"/>
              <a:t>计算模型</a:t>
            </a:r>
          </a:p>
        </p:txBody>
      </p:sp>
      <p:graphicFrame>
        <p:nvGraphicFramePr>
          <p:cNvPr id="22" name="图示 21"/>
          <p:cNvGraphicFramePr/>
          <p:nvPr>
            <p:extLst>
              <p:ext uri="{D42A27DB-BD31-4B8C-83A1-F6EECF244321}">
                <p14:modId xmlns:p14="http://schemas.microsoft.com/office/powerpoint/2010/main" val="680892699"/>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18" name="文本框 17"/>
          <p:cNvSpPr txBox="1"/>
          <p:nvPr/>
        </p:nvSpPr>
        <p:spPr>
          <a:xfrm>
            <a:off x="1520825" y="2133600"/>
            <a:ext cx="6086475" cy="1477328"/>
          </a:xfrm>
          <a:prstGeom prst="rect">
            <a:avLst/>
          </a:prstGeom>
          <a:noFill/>
        </p:spPr>
        <p:txBody>
          <a:bodyPr wrap="square" rtlCol="0">
            <a:spAutoFit/>
          </a:bodyPr>
          <a:lstStyle/>
          <a:p>
            <a:r>
              <a:rPr lang="zh-CN" altLang="en-US" dirty="0" smtClean="0"/>
              <a:t>问题</a:t>
            </a:r>
            <a:r>
              <a:rPr lang="en-US" altLang="zh-CN" dirty="0" smtClean="0"/>
              <a:t>1</a:t>
            </a:r>
            <a:r>
              <a:rPr lang="zh-CN" altLang="en-US" dirty="0" smtClean="0"/>
              <a:t>：选取哪些图算法作为研究对象？</a:t>
            </a:r>
            <a:endParaRPr lang="en-US" altLang="zh-CN" dirty="0" smtClean="0"/>
          </a:p>
          <a:p>
            <a:endParaRPr lang="en-US" altLang="zh-CN" dirty="0" smtClean="0"/>
          </a:p>
          <a:p>
            <a:r>
              <a:rPr lang="zh-CN" altLang="en-US" dirty="0" smtClean="0"/>
              <a:t>问题</a:t>
            </a:r>
            <a:r>
              <a:rPr lang="en-US" altLang="zh-CN" dirty="0" smtClean="0"/>
              <a:t>2</a:t>
            </a:r>
            <a:r>
              <a:rPr lang="zh-CN" altLang="en-US" dirty="0" smtClean="0"/>
              <a:t>：如何分析这些图算法的特征？</a:t>
            </a:r>
            <a:endParaRPr lang="en-US" altLang="zh-CN" dirty="0" smtClean="0"/>
          </a:p>
          <a:p>
            <a:endParaRPr lang="en-US" altLang="zh-CN" dirty="0" smtClean="0"/>
          </a:p>
          <a:p>
            <a:r>
              <a:rPr lang="zh-CN" altLang="en-US" dirty="0" smtClean="0"/>
              <a:t>问题</a:t>
            </a:r>
            <a:r>
              <a:rPr lang="en-US" altLang="zh-CN" dirty="0" smtClean="0"/>
              <a:t>3</a:t>
            </a:r>
            <a:r>
              <a:rPr lang="zh-CN" altLang="en-US" dirty="0" smtClean="0"/>
              <a:t>：如何根据这些图算法特征抽象出流式图计算模型？</a:t>
            </a:r>
            <a:endParaRPr lang="en-US" altLang="zh-CN" dirty="0" smtClean="0"/>
          </a:p>
        </p:txBody>
      </p:sp>
    </p:spTree>
    <p:custDataLst>
      <p:tags r:id="rId1"/>
    </p:custDataLst>
    <p:extLst>
      <p:ext uri="{BB962C8B-B14F-4D97-AF65-F5344CB8AC3E}">
        <p14:creationId xmlns:p14="http://schemas.microsoft.com/office/powerpoint/2010/main" val="928490942"/>
      </p:ext>
    </p:extLst>
  </p:cSld>
  <p:clrMapOvr>
    <a:masterClrMapping/>
  </p:clrMapOvr>
  <mc:AlternateContent xmlns:mc="http://schemas.openxmlformats.org/markup-compatibility/2006">
    <mc:Choice xmlns:p14="http://schemas.microsoft.com/office/powerpoint/2010/main" Requires="p14">
      <p:transition spd="slow" p14:dur="2000" advTm="67835"/>
    </mc:Choice>
    <mc:Fallback>
      <p:transition spd="slow" advTm="678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 name="椭圆 3"/>
          <p:cNvSpPr/>
          <p:nvPr/>
        </p:nvSpPr>
        <p:spPr>
          <a:xfrm>
            <a:off x="2974975" y="34178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34" name="椭圆 33"/>
          <p:cNvSpPr/>
          <p:nvPr/>
        </p:nvSpPr>
        <p:spPr>
          <a:xfrm>
            <a:off x="3197225" y="2239598"/>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36" name="椭圆 35"/>
          <p:cNvSpPr/>
          <p:nvPr/>
        </p:nvSpPr>
        <p:spPr>
          <a:xfrm>
            <a:off x="4187825" y="456296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38" name="椭圆 37"/>
          <p:cNvSpPr/>
          <p:nvPr/>
        </p:nvSpPr>
        <p:spPr>
          <a:xfrm>
            <a:off x="920750" y="2522196"/>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39" name="椭圆 38"/>
          <p:cNvSpPr/>
          <p:nvPr/>
        </p:nvSpPr>
        <p:spPr>
          <a:xfrm>
            <a:off x="657225" y="3623082"/>
            <a:ext cx="201295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Connected Components</a:t>
            </a:r>
            <a:endParaRPr lang="zh-CN" altLang="en-US" dirty="0"/>
          </a:p>
        </p:txBody>
      </p:sp>
      <p:sp>
        <p:nvSpPr>
          <p:cNvPr id="40" name="椭圆 39"/>
          <p:cNvSpPr/>
          <p:nvPr/>
        </p:nvSpPr>
        <p:spPr>
          <a:xfrm>
            <a:off x="5502275" y="36902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41" name="椭圆 40"/>
          <p:cNvSpPr/>
          <p:nvPr/>
        </p:nvSpPr>
        <p:spPr>
          <a:xfrm>
            <a:off x="5216525" y="2608793"/>
            <a:ext cx="2184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44" name="椭圆 43"/>
          <p:cNvSpPr/>
          <p:nvPr/>
        </p:nvSpPr>
        <p:spPr>
          <a:xfrm>
            <a:off x="1771650" y="4605503"/>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9" name="直接箭头连接符 8"/>
          <p:cNvCxnSpPr>
            <a:stCxn id="41" idx="1"/>
            <a:endCxn id="34" idx="6"/>
          </p:cNvCxnSpPr>
          <p:nvPr/>
        </p:nvCxnSpPr>
        <p:spPr>
          <a:xfrm flipH="1" flipV="1">
            <a:off x="5114925" y="2652348"/>
            <a:ext cx="421498" cy="8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0" idx="1"/>
            <a:endCxn id="34" idx="5"/>
          </p:cNvCxnSpPr>
          <p:nvPr/>
        </p:nvCxnSpPr>
        <p:spPr>
          <a:xfrm flipH="1" flipV="1">
            <a:off x="4834084" y="2944206"/>
            <a:ext cx="969490" cy="87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4" idx="1"/>
            <a:endCxn id="39" idx="4"/>
          </p:cNvCxnSpPr>
          <p:nvPr/>
        </p:nvCxnSpPr>
        <p:spPr>
          <a:xfrm flipH="1" flipV="1">
            <a:off x="1663700" y="4448582"/>
            <a:ext cx="409249" cy="28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4" idx="4"/>
            <a:endCxn id="4" idx="0"/>
          </p:cNvCxnSpPr>
          <p:nvPr/>
        </p:nvCxnSpPr>
        <p:spPr>
          <a:xfrm flipH="1">
            <a:off x="4003675" y="3065098"/>
            <a:ext cx="152400" cy="35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57225" y="1587500"/>
            <a:ext cx="6086475" cy="369332"/>
          </a:xfrm>
          <a:prstGeom prst="rect">
            <a:avLst/>
          </a:prstGeom>
          <a:noFill/>
        </p:spPr>
        <p:txBody>
          <a:bodyPr wrap="square" rtlCol="0">
            <a:spAutoFit/>
          </a:bodyPr>
          <a:lstStyle/>
          <a:p>
            <a:r>
              <a:rPr lang="zh-CN" altLang="en-US" dirty="0" smtClean="0"/>
              <a:t>问题</a:t>
            </a:r>
            <a:r>
              <a:rPr lang="en-US" altLang="zh-CN" dirty="0" smtClean="0"/>
              <a:t>1</a:t>
            </a:r>
            <a:r>
              <a:rPr lang="zh-CN" altLang="en-US" dirty="0" smtClean="0"/>
              <a:t>：选取哪些图算法作为研究对象？</a:t>
            </a:r>
            <a:endParaRPr lang="zh-CN" altLang="en-US" dirty="0"/>
          </a:p>
        </p:txBody>
      </p:sp>
      <p:sp>
        <p:nvSpPr>
          <p:cNvPr id="19" name="文本框 18"/>
          <p:cNvSpPr txBox="1"/>
          <p:nvPr/>
        </p:nvSpPr>
        <p:spPr>
          <a:xfrm>
            <a:off x="7137400" y="1164005"/>
            <a:ext cx="1714500"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图计算中的</a:t>
            </a:r>
            <a:r>
              <a:rPr lang="zh-CN" altLang="en-US" b="1" dirty="0" smtClean="0"/>
              <a:t>基础</a:t>
            </a:r>
            <a:r>
              <a:rPr lang="zh-CN" altLang="en-US" dirty="0" smtClean="0"/>
              <a:t>算法</a:t>
            </a:r>
            <a:endParaRPr lang="en-US" altLang="zh-CN" dirty="0" smtClean="0"/>
          </a:p>
          <a:p>
            <a:pPr marL="285750" indent="-285750">
              <a:buFont typeface="Wingdings" panose="05000000000000000000" pitchFamily="2" charset="2"/>
              <a:buChar char="ü"/>
            </a:pPr>
            <a:r>
              <a:rPr lang="zh-CN" altLang="en-US" dirty="0" smtClean="0"/>
              <a:t>使用</a:t>
            </a:r>
            <a:r>
              <a:rPr lang="zh-CN" altLang="en-US" b="1" dirty="0" smtClean="0"/>
              <a:t>频率高</a:t>
            </a:r>
            <a:r>
              <a:rPr lang="zh-CN" altLang="en-US" dirty="0" smtClean="0"/>
              <a:t>的图算法</a:t>
            </a:r>
            <a:endParaRPr lang="en-US" altLang="zh-CN" dirty="0" smtClean="0"/>
          </a:p>
          <a:p>
            <a:pPr marL="285750" indent="-285750">
              <a:buFont typeface="Wingdings" panose="05000000000000000000" pitchFamily="2" charset="2"/>
              <a:buChar char="ü"/>
            </a:pPr>
            <a:r>
              <a:rPr lang="zh-CN" altLang="en-US" dirty="0" smtClean="0"/>
              <a:t>具有</a:t>
            </a:r>
            <a:r>
              <a:rPr lang="zh-CN" altLang="en-US" b="1" dirty="0" smtClean="0"/>
              <a:t>代表性</a:t>
            </a:r>
            <a:r>
              <a:rPr lang="zh-CN" altLang="en-US" dirty="0" smtClean="0"/>
              <a:t>的图算法</a:t>
            </a:r>
            <a:endParaRPr lang="en-US" altLang="zh-CN" dirty="0" smtClean="0"/>
          </a:p>
        </p:txBody>
      </p:sp>
      <p:cxnSp>
        <p:nvCxnSpPr>
          <p:cNvPr id="28" name="直接箭头连接符 27"/>
          <p:cNvCxnSpPr>
            <a:stCxn id="44" idx="0"/>
            <a:endCxn id="38" idx="5"/>
          </p:cNvCxnSpPr>
          <p:nvPr/>
        </p:nvCxnSpPr>
        <p:spPr>
          <a:xfrm flipH="1" flipV="1">
            <a:off x="2676851" y="3248485"/>
            <a:ext cx="123499" cy="135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rgbClr val="C00000"/>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34"/>
                                        </p:tgtEl>
                                        <p:attrNameLst>
                                          <p:attrName>style.color</p:attrName>
                                        </p:attrNameLst>
                                      </p:cBhvr>
                                      <p:to>
                                        <a:srgbClr val="FF0000"/>
                                      </p:to>
                                    </p:animClr>
                                  </p:childTnLst>
                                </p:cTn>
                              </p:par>
                            </p:childTnLst>
                          </p:cTn>
                        </p:par>
                        <p:par>
                          <p:cTn id="10" fill="hold">
                            <p:stCondLst>
                              <p:cond delay="2000"/>
                            </p:stCondLst>
                            <p:childTnLst>
                              <p:par>
                                <p:cTn id="11" presetID="3" presetClass="emph" presetSubtype="2" fill="hold" grpId="0" nodeType="afterEffect">
                                  <p:stCondLst>
                                    <p:cond delay="0"/>
                                  </p:stCondLst>
                                  <p:childTnLst>
                                    <p:animClr clrSpc="rgb" dir="cw">
                                      <p:cBhvr override="childStyle">
                                        <p:cTn id="12" dur="1000" fill="hold"/>
                                        <p:tgtEl>
                                          <p:spTgt spid="38"/>
                                        </p:tgtEl>
                                        <p:attrNameLst>
                                          <p:attrName>style.color</p:attrName>
                                        </p:attrNameLst>
                                      </p:cBhvr>
                                      <p:to>
                                        <a:srgbClr val="FF0000"/>
                                      </p:to>
                                    </p:animClr>
                                  </p:child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1000" fill="hold"/>
                                        <p:tgtEl>
                                          <p:spTgt spid="36"/>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p:bldP spid="36"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18" name="文本框 17"/>
          <p:cNvSpPr txBox="1"/>
          <p:nvPr/>
        </p:nvSpPr>
        <p:spPr>
          <a:xfrm>
            <a:off x="657225" y="1587500"/>
            <a:ext cx="6086475" cy="369332"/>
          </a:xfrm>
          <a:prstGeom prst="rect">
            <a:avLst/>
          </a:prstGeom>
          <a:noFill/>
        </p:spPr>
        <p:txBody>
          <a:bodyPr wrap="square" rtlCol="0">
            <a:spAutoFit/>
          </a:bodyPr>
          <a:lstStyle/>
          <a:p>
            <a:r>
              <a:rPr lang="zh-CN" altLang="en-US" dirty="0" smtClean="0"/>
              <a:t>问题</a:t>
            </a:r>
            <a:r>
              <a:rPr lang="en-US" altLang="zh-CN" dirty="0"/>
              <a:t>2</a:t>
            </a:r>
            <a:r>
              <a:rPr lang="zh-CN" altLang="en-US" dirty="0" smtClean="0"/>
              <a:t>：</a:t>
            </a:r>
            <a:r>
              <a:rPr lang="zh-CN" altLang="en-US" dirty="0"/>
              <a:t>如何分析这些图算法的特征？</a:t>
            </a:r>
            <a:endParaRPr lang="en-US" altLang="zh-CN" dirty="0"/>
          </a:p>
        </p:txBody>
      </p:sp>
      <p:sp>
        <p:nvSpPr>
          <p:cNvPr id="19" name="文本框 18"/>
          <p:cNvSpPr txBox="1"/>
          <p:nvPr/>
        </p:nvSpPr>
        <p:spPr>
          <a:xfrm>
            <a:off x="7137400" y="1164005"/>
            <a:ext cx="1714500"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图算法在流式场景下所呈现的特点</a:t>
            </a:r>
            <a:endParaRPr lang="en-US" altLang="zh-CN" dirty="0" smtClean="0"/>
          </a:p>
          <a:p>
            <a:pPr marL="285750" indent="-285750">
              <a:buFont typeface="Wingdings" panose="05000000000000000000" pitchFamily="2" charset="2"/>
              <a:buChar char="ü"/>
            </a:pPr>
            <a:r>
              <a:rPr lang="zh-CN" altLang="en-US" dirty="0" smtClean="0"/>
              <a:t>流式图数据为不断增加的变流</a:t>
            </a:r>
            <a:endParaRPr lang="en-US" altLang="zh-CN" dirty="0" smtClean="0"/>
          </a:p>
        </p:txBody>
      </p:sp>
      <p:sp>
        <p:nvSpPr>
          <p:cNvPr id="20" name="椭圆 19"/>
          <p:cNvSpPr/>
          <p:nvPr/>
        </p:nvSpPr>
        <p:spPr>
          <a:xfrm>
            <a:off x="2974975" y="34178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21" name="椭圆 20"/>
          <p:cNvSpPr/>
          <p:nvPr/>
        </p:nvSpPr>
        <p:spPr>
          <a:xfrm>
            <a:off x="3197225" y="2239598"/>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22" name="椭圆 21"/>
          <p:cNvSpPr/>
          <p:nvPr/>
        </p:nvSpPr>
        <p:spPr>
          <a:xfrm>
            <a:off x="4187825" y="456296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23" name="椭圆 22"/>
          <p:cNvSpPr/>
          <p:nvPr/>
        </p:nvSpPr>
        <p:spPr>
          <a:xfrm>
            <a:off x="920750" y="2522196"/>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24" name="椭圆 23"/>
          <p:cNvSpPr/>
          <p:nvPr/>
        </p:nvSpPr>
        <p:spPr>
          <a:xfrm>
            <a:off x="657225" y="3623082"/>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25" name="椭圆 24"/>
          <p:cNvSpPr/>
          <p:nvPr/>
        </p:nvSpPr>
        <p:spPr>
          <a:xfrm>
            <a:off x="5502275" y="3690249"/>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26" name="椭圆 25"/>
          <p:cNvSpPr/>
          <p:nvPr/>
        </p:nvSpPr>
        <p:spPr>
          <a:xfrm>
            <a:off x="5216525" y="2608793"/>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27" name="椭圆 26"/>
          <p:cNvSpPr/>
          <p:nvPr/>
        </p:nvSpPr>
        <p:spPr>
          <a:xfrm>
            <a:off x="1771650" y="4605503"/>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29" name="直接箭头连接符 28"/>
          <p:cNvCxnSpPr>
            <a:stCxn id="26" idx="1"/>
            <a:endCxn id="21" idx="6"/>
          </p:cNvCxnSpPr>
          <p:nvPr/>
        </p:nvCxnSpPr>
        <p:spPr>
          <a:xfrm flipH="1" flipV="1">
            <a:off x="5114925" y="2652348"/>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接箭头连接符 29"/>
          <p:cNvCxnSpPr>
            <a:stCxn id="25" idx="1"/>
            <a:endCxn id="21" idx="5"/>
          </p:cNvCxnSpPr>
          <p:nvPr/>
        </p:nvCxnSpPr>
        <p:spPr>
          <a:xfrm flipH="1" flipV="1">
            <a:off x="4834084" y="2944206"/>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直接箭头连接符 30"/>
          <p:cNvCxnSpPr>
            <a:stCxn id="27" idx="1"/>
            <a:endCxn id="24" idx="4"/>
          </p:cNvCxnSpPr>
          <p:nvPr/>
        </p:nvCxnSpPr>
        <p:spPr>
          <a:xfrm flipH="1" flipV="1">
            <a:off x="1663700" y="4448582"/>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直接箭头连接符 31"/>
          <p:cNvCxnSpPr>
            <a:stCxn id="21" idx="4"/>
            <a:endCxn id="20" idx="0"/>
          </p:cNvCxnSpPr>
          <p:nvPr/>
        </p:nvCxnSpPr>
        <p:spPr>
          <a:xfrm flipH="1">
            <a:off x="4003675" y="3065098"/>
            <a:ext cx="152400" cy="35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0"/>
            <a:endCxn id="23" idx="5"/>
          </p:cNvCxnSpPr>
          <p:nvPr/>
        </p:nvCxnSpPr>
        <p:spPr>
          <a:xfrm flipH="1" flipV="1">
            <a:off x="2676851" y="3248485"/>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635975870"/>
      </p:ext>
    </p:extLst>
  </p:cSld>
  <p:clrMapOvr>
    <a:masterClrMapping/>
  </p:clrMapOvr>
  <mc:AlternateContent xmlns:mc="http://schemas.openxmlformats.org/markup-compatibility/2006">
    <mc:Choice xmlns:p14="http://schemas.microsoft.com/office/powerpoint/2010/main" Requires="p14">
      <p:transition spd="slow" p14:dur="2000" advTm="67835"/>
    </mc:Choice>
    <mc:Fallback>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20"/>
                                        </p:tgtEl>
                                        <p:attrNameLst>
                                          <p:attrName>style.color</p:attrName>
                                        </p:attrNameLst>
                                      </p:cBhvr>
                                      <p:to>
                                        <a:srgbClr val="C00000"/>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21"/>
                                        </p:tgtEl>
                                        <p:attrNameLst>
                                          <p:attrName>style.color</p:attrName>
                                        </p:attrNameLst>
                                      </p:cBhvr>
                                      <p:to>
                                        <a:srgbClr val="FF0000"/>
                                      </p:to>
                                    </p:animClr>
                                  </p:childTnLst>
                                </p:cTn>
                              </p:par>
                            </p:childTnLst>
                          </p:cTn>
                        </p:par>
                        <p:par>
                          <p:cTn id="10" fill="hold">
                            <p:stCondLst>
                              <p:cond delay="2000"/>
                            </p:stCondLst>
                            <p:childTnLst>
                              <p:par>
                                <p:cTn id="11" presetID="3" presetClass="emph" presetSubtype="2" fill="hold" grpId="0" nodeType="afterEffect">
                                  <p:stCondLst>
                                    <p:cond delay="0"/>
                                  </p:stCondLst>
                                  <p:childTnLst>
                                    <p:animClr clrSpc="rgb" dir="cw">
                                      <p:cBhvr override="childStyle">
                                        <p:cTn id="12" dur="1000" fill="hold"/>
                                        <p:tgtEl>
                                          <p:spTgt spid="23"/>
                                        </p:tgtEl>
                                        <p:attrNameLst>
                                          <p:attrName>style.color</p:attrName>
                                        </p:attrNameLst>
                                      </p:cBhvr>
                                      <p:to>
                                        <a:srgbClr val="FF0000"/>
                                      </p:to>
                                    </p:animClr>
                                  </p:child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1000" fill="hold"/>
                                        <p:tgtEl>
                                          <p:spTgt spid="22"/>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444036705"/>
      </p:ext>
    </p:extLst>
  </p:cSld>
  <p:clrMapOvr>
    <a:masterClrMapping/>
  </p:clrMapOvr>
  <mc:AlternateContent xmlns:mc="http://schemas.openxmlformats.org/markup-compatibility/2006">
    <mc:Choice xmlns:p14="http://schemas.microsoft.com/office/powerpoint/2010/main" Requires="p14">
      <p:transition spd="slow" p14:dur="2000" advTm="67835"/>
    </mc:Choice>
    <mc:Fallback>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 xmlns:a16="http://schemas.microsoft.com/office/drawing/2014/main" val="1052445899"/>
                    </a:ext>
                  </a:extLst>
                </a:gridCol>
                <a:gridCol w="1618984">
                  <a:extLst>
                    <a:ext uri="{9D8B030D-6E8A-4147-A177-3AD203B41FA5}">
                      <a16:colId xmlns="" xmlns:a16="http://schemas.microsoft.com/office/drawing/2014/main" val="3459462674"/>
                    </a:ext>
                  </a:extLst>
                </a:gridCol>
                <a:gridCol w="1446890">
                  <a:extLst>
                    <a:ext uri="{9D8B030D-6E8A-4147-A177-3AD203B41FA5}">
                      <a16:colId xmlns="" xmlns:a16="http://schemas.microsoft.com/office/drawing/2014/main" val="203285374"/>
                    </a:ext>
                  </a:extLst>
                </a:gridCol>
                <a:gridCol w="1408641">
                  <a:extLst>
                    <a:ext uri="{9D8B030D-6E8A-4147-A177-3AD203B41FA5}">
                      <a16:colId xmlns="" xmlns:a16="http://schemas.microsoft.com/office/drawing/2014/main" val="2768004889"/>
                    </a:ext>
                  </a:extLst>
                </a:gridCol>
                <a:gridCol w="1391709">
                  <a:extLst>
                    <a:ext uri="{9D8B030D-6E8A-4147-A177-3AD203B41FA5}">
                      <a16:colId xmlns="" xmlns:a16="http://schemas.microsoft.com/office/drawing/2014/main" val="3795103737"/>
                    </a:ext>
                  </a:extLst>
                </a:gridCol>
                <a:gridCol w="1532465">
                  <a:extLst>
                    <a:ext uri="{9D8B030D-6E8A-4147-A177-3AD203B41FA5}">
                      <a16:colId xmlns="" xmlns:a16="http://schemas.microsoft.com/office/drawing/2014/main"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
        <p:nvSpPr>
          <p:cNvPr id="3" name="右大括号 2"/>
          <p:cNvSpPr/>
          <p:nvPr/>
        </p:nvSpPr>
        <p:spPr>
          <a:xfrm>
            <a:off x="5913966" y="2194467"/>
            <a:ext cx="368300" cy="16282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6282267" y="2530934"/>
            <a:ext cx="2544233" cy="923330"/>
          </a:xfrm>
          <a:prstGeom prst="rect">
            <a:avLst/>
          </a:prstGeom>
        </p:spPr>
        <p:txBody>
          <a:bodyPr wrap="square">
            <a:spAutoFit/>
          </a:bodyPr>
          <a:lstStyle/>
          <a:p>
            <a:r>
              <a:rPr lang="zh-CN" altLang="en-US" dirty="0"/>
              <a:t>问题</a:t>
            </a:r>
            <a:r>
              <a:rPr lang="en-US" altLang="zh-CN" dirty="0"/>
              <a:t>3</a:t>
            </a:r>
            <a:r>
              <a:rPr lang="zh-CN" altLang="en-US" dirty="0"/>
              <a:t>：如何根据</a:t>
            </a:r>
            <a:r>
              <a:rPr lang="zh-CN" altLang="en-US" dirty="0" smtClean="0"/>
              <a:t>这些</a:t>
            </a:r>
            <a:endParaRPr lang="en-US" altLang="zh-CN" dirty="0" smtClean="0"/>
          </a:p>
          <a:p>
            <a:r>
              <a:rPr lang="zh-CN" altLang="en-US" dirty="0" smtClean="0"/>
              <a:t>图</a:t>
            </a:r>
            <a:r>
              <a:rPr lang="zh-CN" altLang="en-US" dirty="0"/>
              <a:t>算法特征抽象</a:t>
            </a:r>
            <a:r>
              <a:rPr lang="zh-CN" altLang="en-US" dirty="0" smtClean="0"/>
              <a:t>出流式</a:t>
            </a:r>
            <a:r>
              <a:rPr lang="zh-CN" altLang="en-US" dirty="0"/>
              <a:t>图计算模型？</a:t>
            </a:r>
            <a:endParaRPr lang="en-US" altLang="zh-CN"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pic>
        <p:nvPicPr>
          <p:cNvPr id="14" name="图片 13"/>
          <p:cNvPicPr>
            <a:picLocks noChangeAspect="1"/>
          </p:cNvPicPr>
          <p:nvPr/>
        </p:nvPicPr>
        <p:blipFill>
          <a:blip r:embed="rId3"/>
          <a:stretch>
            <a:fillRect/>
          </a:stretch>
        </p:blipFill>
        <p:spPr>
          <a:xfrm>
            <a:off x="6849180" y="2475546"/>
            <a:ext cx="723899" cy="722290"/>
          </a:xfrm>
          <a:prstGeom prst="rect">
            <a:avLst/>
          </a:prstGeom>
        </p:spPr>
      </p:pic>
      <p:cxnSp>
        <p:nvCxnSpPr>
          <p:cNvPr id="16" name="直接连接符 15"/>
          <p:cNvCxnSpPr/>
          <p:nvPr/>
        </p:nvCxnSpPr>
        <p:spPr>
          <a:xfrm>
            <a:off x="6181725" y="2830477"/>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7053543" y="1282700"/>
            <a:ext cx="1709457"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4"/>
          <a:stretch>
            <a:fillRect/>
          </a:stretch>
        </p:blipFill>
        <p:spPr>
          <a:xfrm>
            <a:off x="1285905" y="2272119"/>
            <a:ext cx="5215778" cy="3983448"/>
          </a:xfrm>
          <a:prstGeom prst="rect">
            <a:avLst/>
          </a:prstGeom>
        </p:spPr>
      </p:pic>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527965" y="1783366"/>
            <a:ext cx="6183033"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smtClean="0"/>
              <a:t>模型针对增量图数据的解决方案</a:t>
            </a:r>
            <a:endParaRPr lang="zh-CN" altLang="en-US" sz="24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21</a:t>
            </a:fld>
            <a:endParaRPr lang="zh-CN" altLang="en-US"/>
          </a:p>
        </p:txBody>
      </p:sp>
      <p:sp>
        <p:nvSpPr>
          <p:cNvPr id="7" name="圆角矩形标注 6"/>
          <p:cNvSpPr/>
          <p:nvPr/>
        </p:nvSpPr>
        <p:spPr>
          <a:xfrm>
            <a:off x="7053543" y="2298755"/>
            <a:ext cx="1823757" cy="1892245"/>
          </a:xfrm>
          <a:prstGeom prst="wedgeRoundRectCallout">
            <a:avLst>
              <a:gd name="adj1" fmla="val -60526"/>
              <a:gd name="adj2" fmla="val -25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927407" y="2245031"/>
            <a:ext cx="4865623" cy="4149305"/>
          </a:xfrm>
          <a:prstGeom prst="rect">
            <a:avLst/>
          </a:prstGeom>
        </p:spPr>
      </p:pic>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22</a:t>
            </a:fld>
            <a:endParaRPr lang="zh-CN" altLang="en-US"/>
          </a:p>
        </p:txBody>
      </p:sp>
      <p:sp>
        <p:nvSpPr>
          <p:cNvPr id="19" name="矩形 18"/>
          <p:cNvSpPr/>
          <p:nvPr/>
        </p:nvSpPr>
        <p:spPr>
          <a:xfrm>
            <a:off x="633479" y="5712405"/>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4307246"/>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2122869"/>
            <a:ext cx="6243572" cy="3537850"/>
          </a:xfrm>
          <a:prstGeom prst="rect">
            <a:avLst/>
          </a:prstGeom>
        </p:spPr>
      </p:pic>
      <p:pic>
        <p:nvPicPr>
          <p:cNvPr id="25" name="图片 24"/>
          <p:cNvPicPr>
            <a:picLocks noChangeAspect="1"/>
          </p:cNvPicPr>
          <p:nvPr/>
        </p:nvPicPr>
        <p:blipFill>
          <a:blip r:embed="rId4"/>
          <a:stretch>
            <a:fillRect/>
          </a:stretch>
        </p:blipFill>
        <p:spPr>
          <a:xfrm>
            <a:off x="643744" y="5516700"/>
            <a:ext cx="6242832" cy="1204776"/>
          </a:xfrm>
          <a:prstGeom prst="rect">
            <a:avLst/>
          </a:prstGeom>
        </p:spPr>
      </p:pic>
      <p:pic>
        <p:nvPicPr>
          <p:cNvPr id="28" name="图片 27"/>
          <p:cNvPicPr>
            <a:picLocks noChangeAspect="1"/>
          </p:cNvPicPr>
          <p:nvPr/>
        </p:nvPicPr>
        <p:blipFill>
          <a:blip r:embed="rId5"/>
          <a:stretch>
            <a:fillRect/>
          </a:stretch>
        </p:blipFill>
        <p:spPr>
          <a:xfrm>
            <a:off x="6849180" y="2035547"/>
            <a:ext cx="903036" cy="901029"/>
          </a:xfrm>
          <a:prstGeom prst="rect">
            <a:avLst/>
          </a:prstGeom>
        </p:spPr>
      </p:pic>
      <p:cxnSp>
        <p:nvCxnSpPr>
          <p:cNvPr id="29" name="直接连接符 28"/>
          <p:cNvCxnSpPr/>
          <p:nvPr/>
        </p:nvCxnSpPr>
        <p:spPr>
          <a:xfrm flipV="1">
            <a:off x="6457950" y="2438588"/>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6740435" y="468092"/>
            <a:ext cx="2103120" cy="1125578"/>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887119"/>
            <a:ext cx="7193790" cy="2334526"/>
          </a:xfrm>
          <a:prstGeom prst="rect">
            <a:avLst/>
          </a:prstGeom>
        </p:spPr>
      </p:pic>
      <p:sp>
        <p:nvSpPr>
          <p:cNvPr id="35" name="文本框 34"/>
          <p:cNvSpPr txBox="1"/>
          <p:nvPr/>
        </p:nvSpPr>
        <p:spPr>
          <a:xfrm>
            <a:off x="301779" y="5426886"/>
            <a:ext cx="7837715" cy="923330"/>
          </a:xfrm>
          <a:prstGeom prst="rect">
            <a:avLst/>
          </a:prstGeom>
          <a:noFill/>
        </p:spPr>
        <p:txBody>
          <a:bodyPr wrap="square" rtlCol="0">
            <a:spAutoFit/>
          </a:bodyPr>
          <a:lstStyle/>
          <a:p>
            <a:r>
              <a:rPr lang="zh-CN" altLang="en-US" dirty="0" smtClean="0"/>
              <a:t>采用增量计算的方式，直接在上一轮的迭代结果上进行计算，只需要额外两步即可完成计算！但在这两轮迭代中，所有节点都要参与通信和计算，代价仍然较高！</a:t>
            </a:r>
            <a:endParaRPr lang="zh-CN" altLang="en-US" dirty="0"/>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3.7037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23</a:t>
            </a:fld>
            <a:endParaRPr lang="zh-CN" altLang="en-US" dirty="0"/>
          </a:p>
        </p:txBody>
      </p:sp>
      <p:pic>
        <p:nvPicPr>
          <p:cNvPr id="5" name="图片 4"/>
          <p:cNvPicPr>
            <a:picLocks noChangeAspect="1"/>
          </p:cNvPicPr>
          <p:nvPr/>
        </p:nvPicPr>
        <p:blipFill>
          <a:blip r:embed="rId3"/>
          <a:stretch>
            <a:fillRect/>
          </a:stretch>
        </p:blipFill>
        <p:spPr>
          <a:xfrm>
            <a:off x="498651" y="2225600"/>
            <a:ext cx="6554892" cy="1063596"/>
          </a:xfrm>
          <a:prstGeom prst="rect">
            <a:avLst/>
          </a:prstGeom>
        </p:spPr>
      </p:pic>
      <p:sp>
        <p:nvSpPr>
          <p:cNvPr id="6" name="圆角矩形标注 5"/>
          <p:cNvSpPr/>
          <p:nvPr/>
        </p:nvSpPr>
        <p:spPr>
          <a:xfrm>
            <a:off x="7053543" y="171123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3319898"/>
            <a:ext cx="6554892" cy="1063596"/>
          </a:xfrm>
          <a:prstGeom prst="rect">
            <a:avLst/>
          </a:prstGeom>
        </p:spPr>
      </p:pic>
      <p:sp>
        <p:nvSpPr>
          <p:cNvPr id="21" name="圆角矩形标注 20"/>
          <p:cNvSpPr/>
          <p:nvPr/>
        </p:nvSpPr>
        <p:spPr>
          <a:xfrm>
            <a:off x="7053543" y="3054548"/>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4591363"/>
            <a:ext cx="6554892" cy="896913"/>
          </a:xfrm>
          <a:prstGeom prst="rect">
            <a:avLst/>
          </a:prstGeom>
        </p:spPr>
      </p:pic>
      <p:sp>
        <p:nvSpPr>
          <p:cNvPr id="22" name="圆角矩形标注 21"/>
          <p:cNvSpPr/>
          <p:nvPr/>
        </p:nvSpPr>
        <p:spPr>
          <a:xfrm>
            <a:off x="7053543" y="4313563"/>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传播源不再继续传播时结束</a:t>
            </a:r>
            <a:endParaRPr lang="zh-CN" altLang="en-US" dirty="0"/>
          </a:p>
        </p:txBody>
      </p:sp>
      <p:sp>
        <p:nvSpPr>
          <p:cNvPr id="12" name="矩形 11"/>
          <p:cNvSpPr/>
          <p:nvPr/>
        </p:nvSpPr>
        <p:spPr>
          <a:xfrm>
            <a:off x="5081451" y="2103120"/>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914400" y="5695406"/>
            <a:ext cx="6766560" cy="646331"/>
          </a:xfrm>
          <a:prstGeom prst="rect">
            <a:avLst/>
          </a:prstGeom>
          <a:noFill/>
        </p:spPr>
        <p:txBody>
          <a:bodyPr wrap="square" rtlCol="0">
            <a:spAutoFit/>
          </a:bodyPr>
          <a:lstStyle/>
          <a:p>
            <a:r>
              <a:rPr lang="zh-CN" altLang="en-US" dirty="0" smtClean="0"/>
              <a:t>以变化传播的方式对节点进行增量式的更新，有效避免了全图内所有顶点都需参与计算的问题，将影响范围限制在最小域内。</a:t>
            </a:r>
            <a:endParaRPr lang="zh-CN" altLang="en-US" dirty="0"/>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24</a:t>
            </a:fld>
            <a:endParaRPr lang="zh-CN" altLang="en-US" dirty="0"/>
          </a:p>
        </p:txBody>
      </p:sp>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pic>
        <p:nvPicPr>
          <p:cNvPr id="3" name="图片 2"/>
          <p:cNvPicPr>
            <a:picLocks noChangeAspect="1"/>
          </p:cNvPicPr>
          <p:nvPr/>
        </p:nvPicPr>
        <p:blipFill>
          <a:blip r:embed="rId4"/>
          <a:stretch>
            <a:fillRect/>
          </a:stretch>
        </p:blipFill>
        <p:spPr>
          <a:xfrm>
            <a:off x="490488" y="5088750"/>
            <a:ext cx="3167107" cy="1557023"/>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sp>
        <p:nvSpPr>
          <p:cNvPr id="16" name="文本框 15"/>
          <p:cNvSpPr txBox="1"/>
          <p:nvPr/>
        </p:nvSpPr>
        <p:spPr>
          <a:xfrm>
            <a:off x="1528349" y="4755911"/>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sp>
        <p:nvSpPr>
          <p:cNvPr id="8" name="文本框 7"/>
          <p:cNvSpPr txBox="1"/>
          <p:nvPr/>
        </p:nvSpPr>
        <p:spPr>
          <a:xfrm>
            <a:off x="3992336" y="2207835"/>
            <a:ext cx="4651465" cy="1477328"/>
          </a:xfrm>
          <a:prstGeom prst="rect">
            <a:avLst/>
          </a:prstGeom>
          <a:noFill/>
        </p:spPr>
        <p:txBody>
          <a:bodyPr wrap="square" rtlCol="0">
            <a:spAutoFit/>
          </a:bodyPr>
          <a:lstStyle/>
          <a:p>
            <a:r>
              <a:rPr lang="zh-CN" altLang="en-US" dirty="0" smtClean="0"/>
              <a:t>相比较</a:t>
            </a:r>
            <a:r>
              <a:rPr lang="en-US" altLang="zh-CN" dirty="0" smtClean="0"/>
              <a:t>BSP</a:t>
            </a:r>
            <a:r>
              <a:rPr lang="zh-CN" altLang="en-US" dirty="0" smtClean="0"/>
              <a:t>模型，我们的改进有如下优势：</a:t>
            </a:r>
            <a:endParaRPr lang="en-US" altLang="zh-CN" dirty="0" smtClean="0"/>
          </a:p>
          <a:p>
            <a:endParaRPr lang="en-US" altLang="zh-CN" dirty="0" smtClean="0"/>
          </a:p>
          <a:p>
            <a:pPr marL="342900" indent="-342900">
              <a:buAutoNum type="arabicPeriod"/>
            </a:pPr>
            <a:r>
              <a:rPr lang="zh-CN" altLang="en-US" dirty="0" smtClean="0"/>
              <a:t>增量模型 </a:t>
            </a:r>
            <a:r>
              <a:rPr lang="en-US" altLang="zh-CN" dirty="0" smtClean="0"/>
              <a:t>=&gt; </a:t>
            </a:r>
            <a:r>
              <a:rPr lang="zh-CN" altLang="en-US" dirty="0" smtClean="0"/>
              <a:t>缩短整体迭代所需时间</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变化传播 </a:t>
            </a:r>
            <a:r>
              <a:rPr lang="en-US" altLang="zh-CN" dirty="0" smtClean="0"/>
              <a:t>=&gt; </a:t>
            </a:r>
            <a:r>
              <a:rPr lang="zh-CN" altLang="en-US" dirty="0" smtClean="0"/>
              <a:t>缩小增量数据影响范围</a:t>
            </a:r>
            <a:endParaRPr lang="zh-CN" altLang="en-US" dirty="0"/>
          </a:p>
        </p:txBody>
      </p:sp>
      <p:sp>
        <p:nvSpPr>
          <p:cNvPr id="18" name="文本框 17"/>
          <p:cNvSpPr txBox="1"/>
          <p:nvPr/>
        </p:nvSpPr>
        <p:spPr>
          <a:xfrm>
            <a:off x="4148082" y="4104140"/>
            <a:ext cx="3984992" cy="369332"/>
          </a:xfrm>
          <a:prstGeom prst="rect">
            <a:avLst/>
          </a:prstGeom>
          <a:noFill/>
        </p:spPr>
        <p:txBody>
          <a:bodyPr wrap="square" rtlCol="0">
            <a:spAutoFit/>
          </a:bodyPr>
          <a:lstStyle/>
          <a:p>
            <a:pPr algn="ctr"/>
            <a:r>
              <a:rPr lang="zh-CN" altLang="en-US" dirty="0" smtClean="0"/>
              <a:t>收敛速度更快，参与计算节点更少！</a:t>
            </a:r>
            <a:endParaRPr lang="zh-CN" altLang="en-US" dirty="0"/>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1293668" y="1473872"/>
            <a:ext cx="6490002" cy="738664"/>
          </a:xfrm>
          <a:prstGeom prst="rect">
            <a:avLst/>
          </a:prstGeom>
          <a:noFill/>
        </p:spPr>
        <p:txBody>
          <a:bodyPr wrap="square" rtlCol="0">
            <a:spAutoFit/>
          </a:bodyPr>
          <a:lstStyle/>
          <a:p>
            <a:pPr algn="ctr"/>
            <a:r>
              <a:rPr lang="zh-CN" altLang="en-US" sz="2100" dirty="0"/>
              <a:t>基于状态更新</a:t>
            </a:r>
            <a:r>
              <a:rPr lang="zh-CN" altLang="en-US" sz="2100" dirty="0" smtClean="0"/>
              <a:t>的图</a:t>
            </a:r>
            <a:r>
              <a:rPr lang="zh-CN" altLang="en-US" sz="2100" dirty="0"/>
              <a:t>计算</a:t>
            </a:r>
            <a:r>
              <a:rPr lang="zh-CN" altLang="en-US" sz="2100" dirty="0" smtClean="0"/>
              <a:t>模型</a:t>
            </a:r>
            <a:endParaRPr lang="en-US" altLang="zh-CN" sz="2100" dirty="0" smtClean="0"/>
          </a:p>
          <a:p>
            <a:pPr algn="ctr"/>
            <a:r>
              <a:rPr lang="zh-CN" altLang="en-US" sz="2100" dirty="0" smtClean="0"/>
              <a:t>采用</a:t>
            </a:r>
            <a:r>
              <a:rPr lang="zh-CN" altLang="en-US" sz="2100" b="1" dirty="0" smtClean="0"/>
              <a:t>增量计算</a:t>
            </a:r>
            <a:r>
              <a:rPr lang="zh-CN" altLang="en-US" sz="2100" dirty="0" smtClean="0"/>
              <a:t>和</a:t>
            </a:r>
            <a:r>
              <a:rPr lang="zh-CN" altLang="en-US" sz="2100" b="1" dirty="0" smtClean="0"/>
              <a:t>变化传播</a:t>
            </a:r>
            <a:r>
              <a:rPr lang="zh-CN" altLang="en-US" sz="2100" dirty="0" smtClean="0"/>
              <a:t>的方式更新图的状态</a:t>
            </a:r>
            <a:endParaRPr lang="zh-CN" altLang="en-US" sz="2100" dirty="0"/>
          </a:p>
        </p:txBody>
      </p:sp>
      <p:graphicFrame>
        <p:nvGraphicFramePr>
          <p:cNvPr id="6" name="对象 5"/>
          <p:cNvGraphicFramePr>
            <a:graphicFrameLocks noChangeAspect="1"/>
          </p:cNvGraphicFramePr>
          <p:nvPr>
            <p:extLst>
              <p:ext uri="{D42A27DB-BD31-4B8C-83A1-F6EECF244321}">
                <p14:modId xmlns:p14="http://schemas.microsoft.com/office/powerpoint/2010/main" val="2921049323"/>
              </p:ext>
            </p:extLst>
          </p:nvPr>
        </p:nvGraphicFramePr>
        <p:xfrm>
          <a:off x="1512306" y="3167970"/>
          <a:ext cx="5833858" cy="2021842"/>
        </p:xfrm>
        <a:graphic>
          <a:graphicData uri="http://schemas.openxmlformats.org/presentationml/2006/ole">
            <mc:AlternateContent xmlns:mc="http://schemas.openxmlformats.org/markup-compatibility/2006">
              <mc:Choice xmlns:v="urn:schemas-microsoft-com:vml" Requires="v">
                <p:oleObj spid="_x0000_s3455"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3167970"/>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5184950"/>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2227698"/>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2206652"/>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smtClean="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348290" y="1993240"/>
            <a:ext cx="4524703" cy="3540457"/>
          </a:xfrm>
          <a:prstGeom prst="rect">
            <a:avLst/>
          </a:prstGeom>
          <a:noFill/>
          <a:ln>
            <a:noFill/>
          </a:ln>
        </p:spPr>
      </p:pic>
      <p:pic>
        <p:nvPicPr>
          <p:cNvPr id="4" name="图片 3"/>
          <p:cNvPicPr>
            <a:picLocks noChangeAspect="1"/>
          </p:cNvPicPr>
          <p:nvPr/>
        </p:nvPicPr>
        <p:blipFill>
          <a:blip r:embed="rId5"/>
          <a:stretch>
            <a:fillRect/>
          </a:stretch>
        </p:blipFill>
        <p:spPr>
          <a:xfrm>
            <a:off x="2146164" y="2563260"/>
            <a:ext cx="4726829" cy="3313474"/>
          </a:xfrm>
          <a:prstGeom prst="rect">
            <a:avLst/>
          </a:prstGeom>
        </p:spPr>
      </p:pic>
      <p:sp>
        <p:nvSpPr>
          <p:cNvPr id="6" name="圆角矩形标注 5"/>
          <p:cNvSpPr/>
          <p:nvPr/>
        </p:nvSpPr>
        <p:spPr>
          <a:xfrm>
            <a:off x="6400800" y="2675967"/>
            <a:ext cx="1627094" cy="645458"/>
          </a:xfrm>
          <a:prstGeom prst="wedgeRoundRectCallout">
            <a:avLst>
              <a:gd name="adj1" fmla="val -32403"/>
              <a:gd name="adj2" fmla="val 6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a:t>
            </a:r>
            <a:endParaRPr lang="zh-CN" altLang="en-US" dirty="0"/>
          </a:p>
        </p:txBody>
      </p:sp>
      <p:sp>
        <p:nvSpPr>
          <p:cNvPr id="10" name="圆角矩形标注 9"/>
          <p:cNvSpPr/>
          <p:nvPr/>
        </p:nvSpPr>
        <p:spPr>
          <a:xfrm>
            <a:off x="3696031" y="1780496"/>
            <a:ext cx="1627094"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1" name="圆角矩形标注 10"/>
          <p:cNvSpPr/>
          <p:nvPr/>
        </p:nvSpPr>
        <p:spPr>
          <a:xfrm>
            <a:off x="1332616" y="2675967"/>
            <a:ext cx="2015702"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结合律和交换律</a:t>
            </a:r>
            <a:endParaRPr lang="zh-CN" altLang="en-US" dirty="0"/>
          </a:p>
        </p:txBody>
      </p:sp>
      <p:sp>
        <p:nvSpPr>
          <p:cNvPr id="7" name="椭圆 6"/>
          <p:cNvSpPr/>
          <p:nvPr/>
        </p:nvSpPr>
        <p:spPr>
          <a:xfrm>
            <a:off x="2460812" y="532503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396799" y="534168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mc:Choice xmlns:p14="http://schemas.microsoft.com/office/powerpoint/2010/main" Requires="p14">
      <p:transition spd="slow" p14:dur="2000" advTm="82024"/>
    </mc:Choice>
    <mc:Fallback>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7" grpId="0" animBg="1"/>
      <p:bldP spid="7" grpId="1" animBg="1"/>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smtClean="0"/>
              <a:t>5</a:t>
            </a:r>
            <a:r>
              <a:rPr lang="zh-CN" altLang="en-US" sz="1350" dirty="0" smtClean="0"/>
              <a:t>更新时会影响</a:t>
            </a:r>
            <a:r>
              <a:rPr lang="en-US" altLang="zh-CN" sz="1350" dirty="0" smtClean="0"/>
              <a:t>1</a:t>
            </a:r>
            <a:r>
              <a:rPr lang="zh-CN" altLang="en-US" sz="1350" dirty="0" smtClean="0"/>
              <a:t>的值</a:t>
            </a:r>
            <a:endParaRPr lang="zh-CN" altLang="en-US" sz="135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a:t>2</a:t>
            </a:r>
            <a:r>
              <a:rPr lang="zh-CN" altLang="en-US" sz="1350" dirty="0" smtClean="0"/>
              <a:t>更新时也会影响</a:t>
            </a:r>
            <a:r>
              <a:rPr lang="en-US" altLang="zh-CN" sz="1350" dirty="0" smtClean="0"/>
              <a:t>1</a:t>
            </a:r>
            <a:r>
              <a:rPr lang="zh-CN" altLang="en-US" sz="1350" dirty="0" smtClean="0"/>
              <a:t>的值</a:t>
            </a:r>
            <a:endParaRPr lang="zh-CN" altLang="en-US" sz="135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该顶点的值该如何更新呢？</a:t>
            </a:r>
            <a:endParaRPr lang="zh-CN" altLang="en-US" sz="135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smtClean="0"/>
                  <a:t>欺诈检测</a:t>
                </a:r>
                <a:endParaRPr lang="zh-CN" altLang="en-US" sz="1500" dirty="0"/>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17240"/>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29" name="椭圆 28"/>
          <p:cNvSpPr/>
          <p:nvPr/>
        </p:nvSpPr>
        <p:spPr>
          <a:xfrm>
            <a:off x="239391" y="2993401"/>
            <a:ext cx="1071562" cy="63657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69608"/>
            <a:ext cx="1071563" cy="9293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5"/>
            <a:ext cx="1071563" cy="93322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处理</a:t>
            </a:r>
            <a:endParaRPr lang="zh-CN" altLang="en-US" sz="1350" dirty="0"/>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4" y="3509493"/>
            <a:ext cx="3024453" cy="37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4" y="2738603"/>
            <a:ext cx="248264" cy="38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814224"/>
            <a:ext cx="8658225" cy="830997"/>
          </a:xfrm>
          <a:prstGeom prst="rect">
            <a:avLst/>
          </a:prstGeom>
          <a:noFill/>
        </p:spPr>
        <p:txBody>
          <a:bodyPr wrap="square" rtlCol="0">
            <a:spAutoFit/>
          </a:bodyPr>
          <a:lstStyle/>
          <a:p>
            <a:r>
              <a:rPr lang="en-US" altLang="zh-CN" sz="1600" dirty="0" smtClean="0"/>
              <a:t>[1]GAS(Gather </a:t>
            </a:r>
            <a:r>
              <a:rPr lang="en-US" altLang="zh-CN" sz="1600" dirty="0" smtClean="0"/>
              <a:t>Apply Scatter)Model: </a:t>
            </a:r>
            <a:r>
              <a:rPr lang="en-US" altLang="zh-CN" sz="1600" dirty="0"/>
              <a:t>Gonzalez J E, Low Y, </a:t>
            </a:r>
            <a:r>
              <a:rPr lang="en-US" altLang="zh-CN" sz="1600" dirty="0" err="1"/>
              <a:t>Gu</a:t>
            </a:r>
            <a:r>
              <a:rPr lang="en-US" altLang="zh-CN" sz="1600" dirty="0"/>
              <a:t> H, et al. </a:t>
            </a:r>
            <a:r>
              <a:rPr lang="en-US" altLang="zh-CN" sz="1600" dirty="0" err="1"/>
              <a:t>Powergraph</a:t>
            </a:r>
            <a:r>
              <a:rPr lang="en-US" altLang="zh-CN" sz="1600" dirty="0"/>
              <a:t>: Distributed graph-parallel computation on natural graphs[C]//Presented as part of the 10th USENIX Symposium on Operating Systems Design and Implementation (OSDI 12). 2012: 17-30.</a:t>
            </a:r>
            <a:endParaRPr lang="zh-CN" altLang="en-US" sz="1600" dirty="0"/>
          </a:p>
        </p:txBody>
      </p:sp>
      <p:cxnSp>
        <p:nvCxnSpPr>
          <p:cNvPr id="53" name="直接连接符 52"/>
          <p:cNvCxnSpPr/>
          <p:nvPr/>
        </p:nvCxnSpPr>
        <p:spPr>
          <a:xfrm flipH="1">
            <a:off x="4128890" y="2749719"/>
            <a:ext cx="1963244" cy="358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8" y="1533205"/>
            <a:ext cx="4426212"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a:t>
            </a:r>
            <a:r>
              <a:rPr lang="zh-CN" altLang="en-US" sz="2100" kern="100" dirty="0" smtClean="0">
                <a:latin typeface="Calibri" panose="020F0502020204030204" pitchFamily="34" charset="0"/>
                <a:cs typeface="Times New Roman" panose="02020603050405020304" pitchFamily="18" charset="0"/>
              </a:rPr>
              <a:t>更新：串行更新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390720" y="2188679"/>
            <a:ext cx="6120424" cy="3479085"/>
          </a:xfrm>
          <a:prstGeom prst="rect">
            <a:avLst/>
          </a:prstGeom>
        </p:spPr>
      </p:pic>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733" y="2377440"/>
            <a:ext cx="6112932" cy="2973492"/>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830"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831"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7" name="图片 6" descr="C:\Users\SkyDream\Desktop\毕业设计\GraduationThesis\post-graduate paper\图片\系统架构.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668" y="2115820"/>
            <a:ext cx="6055399" cy="3218180"/>
          </a:xfrm>
          <a:prstGeom prst="rect">
            <a:avLst/>
          </a:prstGeom>
          <a:noFill/>
          <a:ln>
            <a:noFill/>
          </a:ln>
        </p:spPr>
      </p:pic>
      <p:sp>
        <p:nvSpPr>
          <p:cNvPr id="5" name="文本框 4"/>
          <p:cNvSpPr txBox="1"/>
          <p:nvPr/>
        </p:nvSpPr>
        <p:spPr>
          <a:xfrm>
            <a:off x="6814572" y="1394364"/>
            <a:ext cx="2144255" cy="2308324"/>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存储层采用开源的分布式内存</a:t>
            </a:r>
            <a:r>
              <a:rPr lang="en-US" altLang="zh-CN" dirty="0" smtClean="0"/>
              <a:t>Hazelcast</a:t>
            </a:r>
          </a:p>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smtClean="0"/>
              <a:t>采用计算和存储分离的方式，灵活性高，扩展性强</a:t>
            </a:r>
            <a:endParaRPr lang="zh-CN" altLang="en-US" dirty="0"/>
          </a:p>
        </p:txBody>
      </p:sp>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
        <p:nvSpPr>
          <p:cNvPr id="4" name="矩形 3"/>
          <p:cNvSpPr/>
          <p:nvPr/>
        </p:nvSpPr>
        <p:spPr>
          <a:xfrm>
            <a:off x="416564" y="5967787"/>
            <a:ext cx="8082272" cy="584775"/>
          </a:xfrm>
          <a:prstGeom prst="rect">
            <a:avLst/>
          </a:prstGeom>
        </p:spPr>
        <p:txBody>
          <a:bodyPr wrap="square">
            <a:spAutoFit/>
          </a:bodyPr>
          <a:lstStyle/>
          <a:p>
            <a:r>
              <a:rPr lang="en-US" altLang="zh-CN" sz="1600" dirty="0"/>
              <a:t>[1] BSP(Bulk Synchronous Parallel) Model:  Valiant L G. A bridging model for parallel computation[J]. Communications of the ACM, 1990, 33(8): 103-111.</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684484"/>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093351"/>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927100" y="4594451"/>
            <a:ext cx="7162800" cy="2308324"/>
          </a:xfrm>
          <a:prstGeom prst="rect">
            <a:avLst/>
          </a:prstGeom>
          <a:noFill/>
        </p:spPr>
        <p:txBody>
          <a:bodyPr wrap="square" rtlCol="0">
            <a:spAutoFit/>
          </a:bodyPr>
          <a:lstStyle/>
          <a:p>
            <a:pPr marL="342900" indent="-342900">
              <a:buAutoNum type="arabicPeriod"/>
            </a:pPr>
            <a:r>
              <a:rPr lang="zh-CN" altLang="en-US" dirty="0" smtClean="0"/>
              <a:t>模型方向</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a</a:t>
            </a:r>
            <a:r>
              <a:rPr lang="zh-CN" altLang="en-US" dirty="0" smtClean="0">
                <a:sym typeface="Wingdings" panose="05000000000000000000" pitchFamily="2" charset="2"/>
              </a:rPr>
              <a:t>）</a:t>
            </a:r>
            <a:r>
              <a:rPr lang="zh-CN" altLang="en-US" dirty="0" smtClean="0"/>
              <a:t>通过</a:t>
            </a:r>
            <a:r>
              <a:rPr lang="zh-CN" altLang="en-US" dirty="0" smtClean="0"/>
              <a:t>分析流式场景下更多的图算法，进一步对模型进行</a:t>
            </a:r>
            <a:r>
              <a:rPr lang="zh-CN" altLang="en-US" dirty="0" smtClean="0"/>
              <a:t>完善；</a:t>
            </a:r>
            <a:endParaRPr lang="en-US" altLang="zh-CN" dirty="0" smtClean="0"/>
          </a:p>
          <a:p>
            <a:r>
              <a:rPr lang="zh-CN" altLang="en-US" dirty="0" smtClean="0"/>
              <a:t>（</a:t>
            </a:r>
            <a:r>
              <a:rPr lang="en-US" altLang="zh-CN" dirty="0" smtClean="0"/>
              <a:t>b</a:t>
            </a:r>
            <a:r>
              <a:rPr lang="zh-CN" altLang="en-US" dirty="0" smtClean="0"/>
              <a:t>）</a:t>
            </a:r>
            <a:r>
              <a:rPr lang="zh-CN" altLang="en-US" dirty="0" smtClean="0"/>
              <a:t>研究边流增加和删除这两种同时更新的方式；</a:t>
            </a:r>
            <a:endParaRPr lang="en-US" altLang="zh-CN" dirty="0" smtClean="0"/>
          </a:p>
          <a:p>
            <a:r>
              <a:rPr lang="en-US" altLang="zh-CN" dirty="0" smtClean="0"/>
              <a:t>2. </a:t>
            </a:r>
            <a:r>
              <a:rPr lang="zh-CN" altLang="en-US" dirty="0" smtClean="0"/>
              <a:t>算法方向</a:t>
            </a:r>
            <a:endParaRPr lang="en-US" altLang="zh-CN" dirty="0" smtClean="0"/>
          </a:p>
          <a:p>
            <a:r>
              <a:rPr lang="zh-CN" altLang="en-US" dirty="0" smtClean="0"/>
              <a:t>（</a:t>
            </a:r>
            <a:r>
              <a:rPr lang="en-US" altLang="zh-CN" dirty="0" smtClean="0"/>
              <a:t>a</a:t>
            </a:r>
            <a:r>
              <a:rPr lang="zh-CN" altLang="en-US" dirty="0" smtClean="0"/>
              <a:t>）扩大算法的研究范围，设计并实现更多复合模型要求的算法；</a:t>
            </a:r>
            <a:endParaRPr lang="en-US" altLang="zh-CN" dirty="0" smtClean="0"/>
          </a:p>
          <a:p>
            <a:r>
              <a:rPr lang="zh-CN" altLang="en-US" dirty="0" smtClean="0"/>
              <a:t>（</a:t>
            </a:r>
            <a:r>
              <a:rPr lang="en-US" altLang="zh-CN" dirty="0" smtClean="0"/>
              <a:t>b</a:t>
            </a:r>
            <a:r>
              <a:rPr lang="zh-CN" altLang="en-US" dirty="0" smtClean="0"/>
              <a:t>）对于不满足模型要求的图算法，采用本文的研究方式，继续丰富和扩展模型</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47</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1961146" y="2208296"/>
            <a:ext cx="5219700" cy="1938992"/>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smtClean="0"/>
          </a:p>
          <a:p>
            <a:pPr algn="ctr"/>
            <a:r>
              <a:rPr lang="zh-CN" altLang="en-US" sz="2400" dirty="0" smtClean="0"/>
              <a:t>参与论文审阅、答辩的所有老师们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69387"/>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a:t>
            </a:r>
            <a:r>
              <a:rPr lang="en-US" altLang="zh-CN" sz="1500" dirty="0" smtClean="0"/>
              <a:t>Model </a:t>
            </a:r>
            <a:r>
              <a:rPr lang="en-US" altLang="zh-CN" sz="1400" baseline="30000" dirty="0" smtClean="0"/>
              <a:t>[1]</a:t>
            </a:r>
            <a:r>
              <a:rPr lang="en-US" altLang="zh-CN" sz="1500" dirty="0" smtClean="0"/>
              <a:t> </a:t>
            </a:r>
            <a:r>
              <a:rPr lang="zh-CN" altLang="en-US" sz="1500" dirty="0"/>
              <a:t>；如果一个流中即有添加模式，也有删除模式，则这样的流称之为</a:t>
            </a:r>
            <a:r>
              <a:rPr lang="en-US" altLang="zh-CN" sz="1500" dirty="0"/>
              <a:t>Turnstile </a:t>
            </a:r>
            <a:r>
              <a:rPr lang="en-US" altLang="zh-CN" sz="1500" dirty="0" smtClean="0"/>
              <a:t>Model</a:t>
            </a:r>
            <a:r>
              <a:rPr lang="en-US" altLang="zh-CN" sz="1500" baseline="30000" dirty="0" smtClean="0"/>
              <a:t>[1]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
        <p:nvSpPr>
          <p:cNvPr id="10" name="文本框 9"/>
          <p:cNvSpPr txBox="1"/>
          <p:nvPr/>
        </p:nvSpPr>
        <p:spPr>
          <a:xfrm>
            <a:off x="286248" y="6118776"/>
            <a:ext cx="8314828" cy="584775"/>
          </a:xfrm>
          <a:prstGeom prst="rect">
            <a:avLst/>
          </a:prstGeom>
          <a:noFill/>
        </p:spPr>
        <p:txBody>
          <a:bodyPr wrap="square" rtlCol="0">
            <a:spAutoFit/>
          </a:bodyPr>
          <a:lstStyle/>
          <a:p>
            <a:pPr lvl="0"/>
            <a:r>
              <a:rPr lang="en-US" altLang="zh-CN" sz="1600" dirty="0" smtClean="0"/>
              <a:t>[1] S</a:t>
            </a:r>
            <a:r>
              <a:rPr lang="en-US" altLang="zh-CN" sz="1600" dirty="0"/>
              <a:t>. </a:t>
            </a:r>
            <a:r>
              <a:rPr lang="en-US" altLang="zh-CN" sz="1600" dirty="0" err="1"/>
              <a:t>Muthukrishnan</a:t>
            </a:r>
            <a:r>
              <a:rPr lang="en-US" altLang="zh-CN" sz="1600" dirty="0"/>
              <a:t>. Data Streams: Algorithms and Applications. Foundations and Trends in Theoretical Computer Science, 1(2), 2005.</a:t>
            </a:r>
            <a:endParaRPr lang="zh-CN" altLang="zh-CN" sz="16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a:t>
            </a:r>
            <a:r>
              <a:rPr lang="zh-CN" altLang="en-US" sz="2100" dirty="0" smtClean="0"/>
              <a:t>：采样和概要方法</a:t>
            </a:r>
            <a:endParaRPr lang="zh-CN" altLang="en-US" sz="2100" dirty="0"/>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a:t>
            </a:r>
            <a:r>
              <a:rPr lang="zh-CN" altLang="en-US" sz="2100" dirty="0" smtClean="0"/>
              <a:t>：增量计算算法</a:t>
            </a:r>
            <a:endParaRPr lang="zh-CN" altLang="en-US" sz="2100" dirty="0"/>
          </a:p>
        </p:txBody>
      </p:sp>
      <p:grpSp>
        <p:nvGrpSpPr>
          <p:cNvPr id="12" name="组合 11"/>
          <p:cNvGrpSpPr/>
          <p:nvPr/>
        </p:nvGrpSpPr>
        <p:grpSpPr>
          <a:xfrm>
            <a:off x="954350" y="2275614"/>
            <a:ext cx="2883503" cy="2430644"/>
            <a:chOff x="6631207" y="1208729"/>
            <a:chExt cx="2583154" cy="2146067"/>
          </a:xfrm>
        </p:grpSpPr>
        <p:pic>
          <p:nvPicPr>
            <p:cNvPr id="15" name="图片 14"/>
            <p:cNvPicPr>
              <a:picLocks noChangeAspect="1"/>
            </p:cNvPicPr>
            <p:nvPr/>
          </p:nvPicPr>
          <p:blipFill>
            <a:blip r:embed="rId4"/>
            <a:stretch>
              <a:fillRect/>
            </a:stretch>
          </p:blipFill>
          <p:spPr>
            <a:xfrm>
              <a:off x="6631207" y="1866900"/>
              <a:ext cx="2583154" cy="1487896"/>
            </a:xfrm>
            <a:prstGeom prst="rect">
              <a:avLst/>
            </a:prstGeom>
          </p:spPr>
        </p:pic>
        <p:sp>
          <p:nvSpPr>
            <p:cNvPr id="16" name="文本框 15"/>
            <p:cNvSpPr txBox="1"/>
            <p:nvPr/>
          </p:nvSpPr>
          <p:spPr>
            <a:xfrm>
              <a:off x="6814080" y="1208729"/>
              <a:ext cx="2217406" cy="448375"/>
            </a:xfrm>
            <a:prstGeom prst="rect">
              <a:avLst/>
            </a:prstGeom>
            <a:noFill/>
          </p:spPr>
          <p:txBody>
            <a:bodyPr wrap="square" rtlCol="0">
              <a:spAutoFit/>
            </a:bodyPr>
            <a:lstStyle/>
            <a:p>
              <a:pPr algn="ctr"/>
              <a:r>
                <a:rPr lang="en-US" altLang="zh-CN" sz="1350" dirty="0" smtClean="0"/>
                <a:t>KineoGraph/IncGraph</a:t>
              </a:r>
            </a:p>
            <a:p>
              <a:pPr algn="ctr"/>
              <a:r>
                <a:rPr lang="zh-CN" altLang="en-US" sz="1350" dirty="0" smtClean="0"/>
                <a:t>增量</a:t>
              </a:r>
              <a:r>
                <a:rPr lang="zh-CN" altLang="en-US" sz="1350" dirty="0"/>
                <a:t>图计算系统</a:t>
              </a:r>
            </a:p>
          </p:txBody>
        </p:sp>
      </p:grpSp>
      <p:grpSp>
        <p:nvGrpSpPr>
          <p:cNvPr id="17" name="组合 16"/>
          <p:cNvGrpSpPr/>
          <p:nvPr/>
        </p:nvGrpSpPr>
        <p:grpSpPr>
          <a:xfrm>
            <a:off x="5354697" y="2355553"/>
            <a:ext cx="2532003" cy="2270768"/>
            <a:chOff x="9713459" y="1076615"/>
            <a:chExt cx="1740909" cy="2035805"/>
          </a:xfrm>
        </p:grpSpPr>
        <p:pic>
          <p:nvPicPr>
            <p:cNvPr id="18" name="图片 17"/>
            <p:cNvPicPr>
              <a:picLocks noChangeAspect="1"/>
            </p:cNvPicPr>
            <p:nvPr/>
          </p:nvPicPr>
          <p:blipFill rotWithShape="1">
            <a:blip r:embed="rId5"/>
            <a:srcRect b="9488"/>
            <a:stretch/>
          </p:blipFill>
          <p:spPr>
            <a:xfrm>
              <a:off x="9713459" y="1744929"/>
              <a:ext cx="1740909" cy="1367491"/>
            </a:xfrm>
            <a:prstGeom prst="rect">
              <a:avLst/>
            </a:prstGeom>
          </p:spPr>
        </p:pic>
        <p:sp>
          <p:nvSpPr>
            <p:cNvPr id="19" name="文本框 18"/>
            <p:cNvSpPr txBox="1"/>
            <p:nvPr/>
          </p:nvSpPr>
          <p:spPr>
            <a:xfrm>
              <a:off x="9822516" y="1076615"/>
              <a:ext cx="1522794" cy="455284"/>
            </a:xfrm>
            <a:prstGeom prst="rect">
              <a:avLst/>
            </a:prstGeom>
            <a:noFill/>
          </p:spPr>
          <p:txBody>
            <a:bodyPr wrap="square" rtlCol="0">
              <a:spAutoFit/>
            </a:bodyPr>
            <a:lstStyle/>
            <a:p>
              <a:pPr algn="ctr"/>
              <a:r>
                <a:rPr lang="en-US" altLang="zh-CN" sz="1350" dirty="0"/>
                <a:t>SpecGraph</a:t>
              </a:r>
            </a:p>
            <a:p>
              <a:pPr algn="ctr"/>
              <a:r>
                <a:rPr lang="zh-CN" altLang="en-US" sz="1350" dirty="0"/>
                <a:t>并发</a:t>
              </a:r>
              <a:r>
                <a:rPr lang="zh-CN" altLang="en-US" sz="1350" dirty="0" smtClean="0"/>
                <a:t>更新图</a:t>
              </a:r>
              <a:r>
                <a:rPr lang="zh-CN" altLang="en-US" sz="1350" dirty="0"/>
                <a:t>计算系统</a:t>
              </a:r>
            </a:p>
          </p:txBody>
        </p:sp>
      </p:grpSp>
      <p:sp>
        <p:nvSpPr>
          <p:cNvPr id="20" name="圆角矩形标注 19"/>
          <p:cNvSpPr/>
          <p:nvPr/>
        </p:nvSpPr>
        <p:spPr>
          <a:xfrm>
            <a:off x="4321172" y="1452719"/>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350" dirty="0" smtClean="0"/>
              <a:t>KineoGraph/IncGraph</a:t>
            </a:r>
            <a:r>
              <a:rPr lang="zh-CN" altLang="en-US" sz="1350" dirty="0" smtClean="0"/>
              <a:t>采用</a:t>
            </a:r>
            <a:r>
              <a:rPr lang="zh-CN" altLang="en-US" sz="1350" b="1" dirty="0" smtClean="0"/>
              <a:t>串行更新</a:t>
            </a:r>
            <a:r>
              <a:rPr lang="zh-CN" altLang="en-US" sz="1350" dirty="0" smtClean="0"/>
              <a:t>的方式，更新速度较慢，无法适应大图数据处理需求；</a:t>
            </a:r>
            <a:r>
              <a:rPr lang="en-US" altLang="zh-CN" sz="1350" dirty="0" smtClean="0"/>
              <a:t>SpecGraph</a:t>
            </a:r>
            <a:r>
              <a:rPr lang="zh-CN" altLang="en-US" sz="1350" dirty="0" smtClean="0"/>
              <a:t>假设图更新与图当前状态无关，模型的</a:t>
            </a:r>
            <a:r>
              <a:rPr lang="zh-CN" altLang="en-US" sz="1350" b="1" dirty="0" smtClean="0"/>
              <a:t>表达能力有限</a:t>
            </a:r>
            <a:r>
              <a:rPr lang="zh-CN" altLang="en-US" sz="1350" dirty="0" smtClean="0"/>
              <a:t>。</a:t>
            </a:r>
            <a:endParaRPr lang="zh-CN" altLang="en-US" sz="1350" dirty="0"/>
          </a:p>
        </p:txBody>
      </p:sp>
      <p:sp>
        <p:nvSpPr>
          <p:cNvPr id="9" name="矩形 8"/>
          <p:cNvSpPr/>
          <p:nvPr/>
        </p:nvSpPr>
        <p:spPr>
          <a:xfrm>
            <a:off x="130737" y="4642595"/>
            <a:ext cx="8380870" cy="2247795"/>
          </a:xfrm>
          <a:prstGeom prst="rect">
            <a:avLst/>
          </a:prstGeom>
        </p:spPr>
        <p:txBody>
          <a:bodyPr wrap="square">
            <a:spAutoFit/>
          </a:bodyPr>
          <a:lstStyle/>
          <a:p>
            <a:pPr lvl="0" algn="just">
              <a:lnSpc>
                <a:spcPct val="115000"/>
              </a:lnSpc>
              <a:spcBef>
                <a:spcPts val="400"/>
              </a:spcBef>
              <a:spcAft>
                <a:spcPts val="0"/>
              </a:spcAft>
            </a:pPr>
            <a:r>
              <a:rPr lang="en-US" altLang="zh-CN" sz="1600" dirty="0"/>
              <a:t>[1</a:t>
            </a:r>
            <a:r>
              <a:rPr lang="en-US" altLang="zh-CN" sz="1600" dirty="0" smtClean="0"/>
              <a:t>] Cheng </a:t>
            </a:r>
            <a:r>
              <a:rPr lang="en-US" altLang="zh-CN" sz="1600" dirty="0"/>
              <a:t>R, Hong J, </a:t>
            </a:r>
            <a:r>
              <a:rPr lang="en-US" altLang="zh-CN" sz="1600" dirty="0" err="1"/>
              <a:t>Kyrola</a:t>
            </a:r>
            <a:r>
              <a:rPr lang="en-US" altLang="zh-CN" sz="1600" dirty="0"/>
              <a:t> A, et al. </a:t>
            </a:r>
            <a:r>
              <a:rPr lang="en-US" altLang="zh-CN" sz="1600" dirty="0" err="1"/>
              <a:t>Kineograph</a:t>
            </a:r>
            <a:r>
              <a:rPr lang="en-US" altLang="zh-CN" sz="1600" dirty="0"/>
              <a:t>: taking the pulse of a fast-changing and connected world[C]//Proceedings of the 7th ACM </a:t>
            </a:r>
            <a:r>
              <a:rPr lang="en-US" altLang="zh-CN" sz="1600" dirty="0" err="1"/>
              <a:t>european</a:t>
            </a:r>
            <a:r>
              <a:rPr lang="en-US" altLang="zh-CN" sz="1600" dirty="0"/>
              <a:t> conference on Computer Systems. </a:t>
            </a:r>
            <a:r>
              <a:rPr lang="en-US" altLang="zh-CN" sz="1600" dirty="0"/>
              <a:t>ACM, 2012: 85-98</a:t>
            </a:r>
            <a:r>
              <a:rPr lang="en-US" altLang="zh-CN" sz="1600" dirty="0" smtClean="0"/>
              <a:t>.</a:t>
            </a:r>
          </a:p>
          <a:p>
            <a:pPr algn="just">
              <a:lnSpc>
                <a:spcPct val="115000"/>
              </a:lnSpc>
              <a:spcBef>
                <a:spcPts val="400"/>
              </a:spcBef>
            </a:pPr>
            <a:r>
              <a:rPr lang="en-US" altLang="zh-CN" sz="1600" dirty="0" smtClean="0"/>
              <a:t>[2]</a:t>
            </a:r>
            <a:r>
              <a:rPr lang="zh-CN" altLang="zh-CN" sz="1600" dirty="0"/>
              <a:t>申林</a:t>
            </a:r>
            <a:r>
              <a:rPr lang="en-US" altLang="zh-CN" sz="1600" dirty="0"/>
              <a:t>,</a:t>
            </a:r>
            <a:r>
              <a:rPr lang="zh-CN" altLang="zh-CN" sz="1600" dirty="0"/>
              <a:t>薛继龙</a:t>
            </a:r>
            <a:r>
              <a:rPr lang="en-US" altLang="zh-CN" sz="1600" dirty="0"/>
              <a:t>,</a:t>
            </a:r>
            <a:r>
              <a:rPr lang="zh-CN" altLang="zh-CN" sz="1600" dirty="0"/>
              <a:t>曲直</a:t>
            </a:r>
            <a:r>
              <a:rPr lang="en-US" altLang="zh-CN" sz="1600" dirty="0"/>
              <a:t>,</a:t>
            </a:r>
            <a:r>
              <a:rPr lang="zh-CN" altLang="zh-CN" sz="1600" dirty="0"/>
              <a:t>杨智</a:t>
            </a:r>
            <a:r>
              <a:rPr lang="en-US" altLang="zh-CN" sz="1600" dirty="0"/>
              <a:t>,</a:t>
            </a:r>
            <a:r>
              <a:rPr lang="zh-CN" altLang="zh-CN" sz="1600" dirty="0"/>
              <a:t>代亚非</a:t>
            </a:r>
            <a:r>
              <a:rPr lang="en-US" altLang="zh-CN" sz="1600" dirty="0"/>
              <a:t>. IncGraph:</a:t>
            </a:r>
            <a:r>
              <a:rPr lang="zh-CN" altLang="zh-CN" sz="1600" dirty="0"/>
              <a:t>支持实时计算的大规模增量图处理系统</a:t>
            </a:r>
            <a:r>
              <a:rPr lang="en-US" altLang="zh-CN" sz="1600" dirty="0"/>
              <a:t>[J]. </a:t>
            </a:r>
            <a:r>
              <a:rPr lang="zh-CN" altLang="zh-CN" sz="1600" dirty="0"/>
              <a:t>计算机科学与探索</a:t>
            </a:r>
            <a:r>
              <a:rPr lang="en-US" altLang="zh-CN" sz="1600" dirty="0"/>
              <a:t>,2013,12:1083-1092.</a:t>
            </a:r>
            <a:endParaRPr lang="zh-CN" altLang="zh-CN" sz="1600" dirty="0"/>
          </a:p>
          <a:p>
            <a:pPr lvl="0" algn="just">
              <a:lnSpc>
                <a:spcPct val="115000"/>
              </a:lnSpc>
              <a:spcBef>
                <a:spcPts val="400"/>
              </a:spcBef>
              <a:spcAft>
                <a:spcPts val="0"/>
              </a:spcAft>
            </a:pPr>
            <a:r>
              <a:rPr lang="en-US" altLang="zh-CN" sz="1600" dirty="0" smtClean="0"/>
              <a:t>[3]</a:t>
            </a:r>
            <a:r>
              <a:rPr lang="zh-CN" altLang="zh-CN" sz="1600" dirty="0"/>
              <a:t>景年强</a:t>
            </a:r>
            <a:r>
              <a:rPr lang="en-US" altLang="zh-CN" sz="1600" dirty="0"/>
              <a:t>,</a:t>
            </a:r>
            <a:r>
              <a:rPr lang="zh-CN" altLang="zh-CN" sz="1600" dirty="0"/>
              <a:t>薛继龙</a:t>
            </a:r>
            <a:r>
              <a:rPr lang="en-US" altLang="zh-CN" sz="1600" dirty="0"/>
              <a:t>,</a:t>
            </a:r>
            <a:r>
              <a:rPr lang="zh-CN" altLang="zh-CN" sz="1600" dirty="0"/>
              <a:t>曲直</a:t>
            </a:r>
            <a:r>
              <a:rPr lang="en-US" altLang="zh-CN" sz="1600" dirty="0"/>
              <a:t>,</a:t>
            </a:r>
            <a:r>
              <a:rPr lang="zh-CN" altLang="zh-CN" sz="1600" dirty="0"/>
              <a:t>杨智</a:t>
            </a:r>
            <a:r>
              <a:rPr lang="en-US" altLang="zh-CN" sz="1600" dirty="0"/>
              <a:t>,</a:t>
            </a:r>
            <a:r>
              <a:rPr lang="zh-CN" altLang="zh-CN" sz="1600" dirty="0"/>
              <a:t>代亚非</a:t>
            </a:r>
            <a:r>
              <a:rPr lang="en-US" altLang="zh-CN" sz="1600" dirty="0"/>
              <a:t>. SpecGraph:</a:t>
            </a:r>
            <a:r>
              <a:rPr lang="zh-CN" altLang="zh-CN" sz="1600" dirty="0"/>
              <a:t>基于并发更新的分布式实时图计算模型</a:t>
            </a:r>
            <a:r>
              <a:rPr lang="en-US" altLang="zh-CN" sz="1600" dirty="0"/>
              <a:t>[J]. </a:t>
            </a:r>
            <a:r>
              <a:rPr lang="zh-CN" altLang="zh-CN" sz="1600" dirty="0"/>
              <a:t>计算机研究与发展</a:t>
            </a:r>
            <a:r>
              <a:rPr lang="en-US" altLang="zh-CN" sz="1600" dirty="0"/>
              <a:t>,2014,(S1):155-160.</a:t>
            </a:r>
            <a:endParaRPr lang="zh-CN" altLang="zh-CN" sz="1600" dirty="0"/>
          </a:p>
        </p:txBody>
      </p:sp>
    </p:spTree>
    <p:custDataLst>
      <p:tags r:id="rId1"/>
    </p:custDataLst>
    <p:extLst>
      <p:ext uri="{BB962C8B-B14F-4D97-AF65-F5344CB8AC3E}">
        <p14:creationId xmlns:p14="http://schemas.microsoft.com/office/powerpoint/2010/main" val="514334093"/>
      </p:ext>
    </p:extLst>
  </p:cSld>
  <p:clrMapOvr>
    <a:masterClrMapping/>
  </p:clrMapOvr>
  <mc:AlternateContent xmlns:mc="http://schemas.openxmlformats.org/markup-compatibility/2006">
    <mc:Choice xmlns:p14="http://schemas.microsoft.com/office/powerpoint/2010/main" Requires="p14">
      <p:transition spd="slow" p14:dur="2000" advTm="49846"/>
    </mc:Choice>
    <mc:Fallback>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grpSp>
        <p:nvGrpSpPr>
          <p:cNvPr id="9" name="组合 8"/>
          <p:cNvGrpSpPr/>
          <p:nvPr/>
        </p:nvGrpSpPr>
        <p:grpSpPr>
          <a:xfrm>
            <a:off x="2369369" y="1854915"/>
            <a:ext cx="2239239" cy="1518434"/>
            <a:chOff x="4365657" y="1429822"/>
            <a:chExt cx="2985652" cy="2024578"/>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5657" y="1804988"/>
              <a:ext cx="2985652" cy="1649412"/>
            </a:xfrm>
            <a:prstGeom prst="rect">
              <a:avLst/>
            </a:prstGeom>
          </p:spPr>
        </p:pic>
        <p:sp>
          <p:nvSpPr>
            <p:cNvPr id="12" name="文本框 11"/>
            <p:cNvSpPr txBox="1"/>
            <p:nvPr/>
          </p:nvSpPr>
          <p:spPr>
            <a:xfrm>
              <a:off x="5083784" y="1429822"/>
              <a:ext cx="1549400" cy="400109"/>
            </a:xfrm>
            <a:prstGeom prst="rect">
              <a:avLst/>
            </a:prstGeom>
            <a:noFill/>
          </p:spPr>
          <p:txBody>
            <a:bodyPr wrap="square" rtlCol="0">
              <a:spAutoFit/>
            </a:bodyPr>
            <a:lstStyle/>
            <a:p>
              <a:r>
                <a:rPr lang="zh-CN" altLang="en-US" sz="1350" dirty="0"/>
                <a:t>采样 </a:t>
              </a:r>
              <a:r>
                <a:rPr lang="en-US" altLang="zh-CN" sz="1350" dirty="0"/>
                <a:t>&amp; </a:t>
              </a:r>
              <a:r>
                <a:rPr lang="zh-CN" altLang="en-US" sz="1350" dirty="0"/>
                <a:t>概要</a:t>
              </a:r>
            </a:p>
          </p:txBody>
        </p:sp>
      </p:grpSp>
      <p:grpSp>
        <p:nvGrpSpPr>
          <p:cNvPr id="13" name="组合 12"/>
          <p:cNvGrpSpPr/>
          <p:nvPr/>
        </p:nvGrpSpPr>
        <p:grpSpPr>
          <a:xfrm>
            <a:off x="161925" y="1815316"/>
            <a:ext cx="1944906" cy="1632734"/>
            <a:chOff x="1168608" y="1429822"/>
            <a:chExt cx="2593208" cy="2176978"/>
          </a:xfrm>
        </p:grpSpPr>
        <p:pic>
          <p:nvPicPr>
            <p:cNvPr id="14" name="图片 13"/>
            <p:cNvPicPr>
              <a:picLocks noChangeAspect="1"/>
            </p:cNvPicPr>
            <p:nvPr/>
          </p:nvPicPr>
          <p:blipFill>
            <a:blip r:embed="rId4"/>
            <a:stretch>
              <a:fillRect/>
            </a:stretch>
          </p:blipFill>
          <p:spPr>
            <a:xfrm>
              <a:off x="1168608" y="1804988"/>
              <a:ext cx="2593208" cy="1801812"/>
            </a:xfrm>
            <a:prstGeom prst="rect">
              <a:avLst/>
            </a:prstGeom>
          </p:spPr>
        </p:pic>
        <p:sp>
          <p:nvSpPr>
            <p:cNvPr id="15" name="文本框 14"/>
            <p:cNvSpPr txBox="1"/>
            <p:nvPr/>
          </p:nvSpPr>
          <p:spPr>
            <a:xfrm>
              <a:off x="1796779" y="1429822"/>
              <a:ext cx="1549400" cy="400109"/>
            </a:xfrm>
            <a:prstGeom prst="rect">
              <a:avLst/>
            </a:prstGeom>
            <a:noFill/>
          </p:spPr>
          <p:txBody>
            <a:bodyPr wrap="square" rtlCol="0">
              <a:spAutoFit/>
            </a:bodyPr>
            <a:lstStyle/>
            <a:p>
              <a:pPr algn="ctr"/>
              <a:r>
                <a:rPr lang="en-US" altLang="zh-CN" sz="1350" dirty="0"/>
                <a:t>BSP</a:t>
              </a:r>
              <a:r>
                <a:rPr lang="zh-CN" altLang="en-US" sz="1350" dirty="0"/>
                <a:t>模型</a:t>
              </a:r>
            </a:p>
          </p:txBody>
        </p:sp>
      </p:grpSp>
      <p:grpSp>
        <p:nvGrpSpPr>
          <p:cNvPr id="16" name="组合 15"/>
          <p:cNvGrpSpPr/>
          <p:nvPr/>
        </p:nvGrpSpPr>
        <p:grpSpPr>
          <a:xfrm>
            <a:off x="4973407" y="1678026"/>
            <a:ext cx="1937366" cy="1695325"/>
            <a:chOff x="6631207" y="1094363"/>
            <a:chExt cx="2583154" cy="2260433"/>
          </a:xfrm>
        </p:grpSpPr>
        <p:pic>
          <p:nvPicPr>
            <p:cNvPr id="17" name="图片 16"/>
            <p:cNvPicPr>
              <a:picLocks noChangeAspect="1"/>
            </p:cNvPicPr>
            <p:nvPr/>
          </p:nvPicPr>
          <p:blipFill>
            <a:blip r:embed="rId5"/>
            <a:stretch>
              <a:fillRect/>
            </a:stretch>
          </p:blipFill>
          <p:spPr>
            <a:xfrm>
              <a:off x="6631207" y="1866900"/>
              <a:ext cx="2583154" cy="1487896"/>
            </a:xfrm>
            <a:prstGeom prst="rect">
              <a:avLst/>
            </a:prstGeom>
          </p:spPr>
        </p:pic>
        <p:sp>
          <p:nvSpPr>
            <p:cNvPr id="18" name="文本框 17"/>
            <p:cNvSpPr txBox="1"/>
            <p:nvPr/>
          </p:nvSpPr>
          <p:spPr>
            <a:xfrm>
              <a:off x="6631207" y="1094363"/>
              <a:ext cx="2363955" cy="677108"/>
            </a:xfrm>
            <a:prstGeom prst="rect">
              <a:avLst/>
            </a:prstGeom>
            <a:noFill/>
          </p:spPr>
          <p:txBody>
            <a:bodyPr wrap="square" rtlCol="0">
              <a:spAutoFit/>
            </a:bodyPr>
            <a:lstStyle/>
            <a:p>
              <a:pPr algn="ctr"/>
              <a:r>
                <a:rPr lang="en-US" altLang="zh-CN" sz="1350" dirty="0"/>
                <a:t>KineoGraph/IncGraph</a:t>
              </a:r>
              <a:r>
                <a:rPr lang="zh-CN" altLang="en-US" sz="1350" dirty="0"/>
                <a:t>增量图计算系统</a:t>
              </a:r>
            </a:p>
          </p:txBody>
        </p:sp>
      </p:grpSp>
      <p:grpSp>
        <p:nvGrpSpPr>
          <p:cNvPr id="19" name="组合 18"/>
          <p:cNvGrpSpPr/>
          <p:nvPr/>
        </p:nvGrpSpPr>
        <p:grpSpPr>
          <a:xfrm>
            <a:off x="7285097" y="1577618"/>
            <a:ext cx="1305682" cy="1721450"/>
            <a:chOff x="9713459" y="960487"/>
            <a:chExt cx="1740909" cy="2295267"/>
          </a:xfrm>
        </p:grpSpPr>
        <p:pic>
          <p:nvPicPr>
            <p:cNvPr id="20" name="图片 19"/>
            <p:cNvPicPr>
              <a:picLocks noChangeAspect="1"/>
            </p:cNvPicPr>
            <p:nvPr/>
          </p:nvPicPr>
          <p:blipFill>
            <a:blip r:embed="rId6"/>
            <a:stretch>
              <a:fillRect/>
            </a:stretch>
          </p:blipFill>
          <p:spPr>
            <a:xfrm>
              <a:off x="9713459" y="1828631"/>
              <a:ext cx="1740909" cy="1427123"/>
            </a:xfrm>
            <a:prstGeom prst="rect">
              <a:avLst/>
            </a:prstGeom>
          </p:spPr>
        </p:pic>
        <p:sp>
          <p:nvSpPr>
            <p:cNvPr id="21" name="文本框 20"/>
            <p:cNvSpPr txBox="1"/>
            <p:nvPr/>
          </p:nvSpPr>
          <p:spPr>
            <a:xfrm>
              <a:off x="9810967" y="960487"/>
              <a:ext cx="1522794" cy="954108"/>
            </a:xfrm>
            <a:prstGeom prst="rect">
              <a:avLst/>
            </a:prstGeom>
            <a:noFill/>
          </p:spPr>
          <p:txBody>
            <a:bodyPr wrap="square" rtlCol="0">
              <a:spAutoFit/>
            </a:bodyPr>
            <a:lstStyle/>
            <a:p>
              <a:pPr algn="ctr"/>
              <a:r>
                <a:rPr lang="en-US" altLang="zh-CN" sz="1350" dirty="0"/>
                <a:t>SpecGraph</a:t>
              </a:r>
            </a:p>
            <a:p>
              <a:pPr algn="ctr"/>
              <a:r>
                <a:rPr lang="zh-CN" altLang="en-US" sz="1350" dirty="0"/>
                <a:t>并发更新</a:t>
              </a:r>
              <a:endParaRPr lang="en-US" altLang="zh-CN" sz="1350" dirty="0"/>
            </a:p>
            <a:p>
              <a:pPr algn="ctr"/>
              <a:r>
                <a:rPr lang="zh-CN" altLang="en-US" sz="1350" dirty="0"/>
                <a:t>图计算系统</a:t>
              </a:r>
            </a:p>
          </p:txBody>
        </p:sp>
      </p:grpSp>
      <p:sp>
        <p:nvSpPr>
          <p:cNvPr id="22" name="文本框 21"/>
          <p:cNvSpPr txBox="1"/>
          <p:nvPr/>
        </p:nvSpPr>
        <p:spPr>
          <a:xfrm>
            <a:off x="257175" y="3609975"/>
            <a:ext cx="1849656" cy="300082"/>
          </a:xfrm>
          <a:prstGeom prst="rect">
            <a:avLst/>
          </a:prstGeom>
          <a:noFill/>
        </p:spPr>
        <p:txBody>
          <a:bodyPr wrap="square" rtlCol="0">
            <a:spAutoFit/>
          </a:bodyPr>
          <a:lstStyle/>
          <a:p>
            <a:r>
              <a:rPr lang="zh-CN" altLang="en-US" sz="1350" b="1" dirty="0"/>
              <a:t>等待周期长</a:t>
            </a:r>
            <a:endParaRPr lang="zh-CN" altLang="en-US" sz="1350" dirty="0"/>
          </a:p>
        </p:txBody>
      </p:sp>
      <p:sp>
        <p:nvSpPr>
          <p:cNvPr id="24" name="文本框 23"/>
          <p:cNvSpPr txBox="1"/>
          <p:nvPr/>
        </p:nvSpPr>
        <p:spPr>
          <a:xfrm>
            <a:off x="2758951" y="3609975"/>
            <a:ext cx="1849656" cy="300082"/>
          </a:xfrm>
          <a:prstGeom prst="rect">
            <a:avLst/>
          </a:prstGeom>
          <a:noFill/>
        </p:spPr>
        <p:txBody>
          <a:bodyPr wrap="square" rtlCol="0">
            <a:spAutoFit/>
          </a:bodyPr>
          <a:lstStyle/>
          <a:p>
            <a:r>
              <a:rPr lang="zh-CN" altLang="en-US" sz="1350" b="1" dirty="0"/>
              <a:t>准确率低</a:t>
            </a:r>
            <a:endParaRPr lang="zh-CN" altLang="en-US" sz="1350" dirty="0"/>
          </a:p>
        </p:txBody>
      </p:sp>
      <p:sp>
        <p:nvSpPr>
          <p:cNvPr id="25" name="文本框 24"/>
          <p:cNvSpPr txBox="1"/>
          <p:nvPr/>
        </p:nvSpPr>
        <p:spPr>
          <a:xfrm>
            <a:off x="5545778" y="3609976"/>
            <a:ext cx="1001913" cy="300082"/>
          </a:xfrm>
          <a:prstGeom prst="rect">
            <a:avLst/>
          </a:prstGeom>
          <a:noFill/>
        </p:spPr>
        <p:txBody>
          <a:bodyPr wrap="square" rtlCol="0">
            <a:spAutoFit/>
          </a:bodyPr>
          <a:lstStyle/>
          <a:p>
            <a:r>
              <a:rPr lang="zh-CN" altLang="en-US" sz="1350" b="1" dirty="0"/>
              <a:t>串行更新</a:t>
            </a:r>
            <a:endParaRPr lang="zh-CN" altLang="en-US" sz="1350" dirty="0"/>
          </a:p>
        </p:txBody>
      </p:sp>
      <p:sp>
        <p:nvSpPr>
          <p:cNvPr id="26" name="文本框 25"/>
          <p:cNvSpPr txBox="1"/>
          <p:nvPr/>
        </p:nvSpPr>
        <p:spPr>
          <a:xfrm>
            <a:off x="7484865" y="3609976"/>
            <a:ext cx="1105915" cy="300082"/>
          </a:xfrm>
          <a:prstGeom prst="rect">
            <a:avLst/>
          </a:prstGeom>
          <a:noFill/>
        </p:spPr>
        <p:txBody>
          <a:bodyPr wrap="square" rtlCol="0">
            <a:spAutoFit/>
          </a:bodyPr>
          <a:lstStyle/>
          <a:p>
            <a:r>
              <a:rPr lang="zh-CN" altLang="en-US" sz="1350" b="1" dirty="0"/>
              <a:t>表达能力差</a:t>
            </a:r>
            <a:endParaRPr lang="zh-CN" altLang="en-US" sz="1350" dirty="0"/>
          </a:p>
        </p:txBody>
      </p:sp>
      <mc:AlternateContent xmlns:mc="http://schemas.openxmlformats.org/markup-compatibility/2006" xmlns:a14="http://schemas.microsoft.com/office/drawing/2010/main">
        <mc:Choice Requires="a14">
          <p:sp>
            <p:nvSpPr>
              <p:cNvPr id="27" name="文本框 26"/>
              <p:cNvSpPr txBox="1"/>
              <p:nvPr/>
            </p:nvSpPr>
            <p:spPr>
              <a:xfrm>
                <a:off x="2369369" y="4377198"/>
                <a:ext cx="4639540" cy="1131079"/>
              </a:xfrm>
              <a:prstGeom prst="rect">
                <a:avLst/>
              </a:prstGeom>
              <a:noFill/>
            </p:spPr>
            <p:txBody>
              <a:bodyPr wrap="square" rtlCol="0">
                <a:spAutoFit/>
              </a:bodyPr>
              <a:lstStyle/>
              <a:p>
                <a:r>
                  <a:rPr lang="zh-CN" altLang="en-US" sz="1350" dirty="0"/>
                  <a:t>构建面向</a:t>
                </a:r>
                <a:r>
                  <a:rPr lang="zh-CN" altLang="en-US" sz="1350" b="1" dirty="0"/>
                  <a:t>流式图数据</a:t>
                </a:r>
                <a:r>
                  <a:rPr lang="zh-CN" altLang="en-US" sz="1350" dirty="0"/>
                  <a:t>的</a:t>
                </a:r>
                <a:r>
                  <a:rPr lang="zh-CN" altLang="en-US" sz="1350" b="1" dirty="0"/>
                  <a:t>精准计算</a:t>
                </a:r>
                <a:r>
                  <a:rPr lang="zh-CN" altLang="en-US" sz="1350" dirty="0"/>
                  <a:t>的</a:t>
                </a:r>
                <a:r>
                  <a:rPr lang="zh-CN" altLang="en-US" sz="1350" b="1" dirty="0"/>
                  <a:t>实时图计算</a:t>
                </a:r>
                <a:r>
                  <a:rPr lang="zh-CN" altLang="en-US" sz="1350" dirty="0"/>
                  <a:t>系统</a:t>
                </a:r>
                <a:endParaRPr lang="en-US" altLang="zh-CN" sz="1350" dirty="0"/>
              </a:p>
              <a:p>
                <a:pPr marL="214308" indent="-214308">
                  <a:buFont typeface="Wingdings" panose="05000000000000000000" pitchFamily="2" charset="2"/>
                  <a:buChar char="ü"/>
                </a:pPr>
                <a:r>
                  <a:rPr lang="zh-CN" altLang="en-US" sz="1350" dirty="0"/>
                  <a:t>满足实时计算要求 </a:t>
                </a:r>
                <a:r>
                  <a:rPr lang="en-US" altLang="zh-CN" sz="1350" dirty="0"/>
                  <a:t>(&lt;20ms)</a:t>
                </a:r>
              </a:p>
              <a:p>
                <a:pPr marL="214308" indent="-214308">
                  <a:buFont typeface="Wingdings" panose="05000000000000000000" pitchFamily="2" charset="2"/>
                  <a:buChar char="ü"/>
                </a:pPr>
                <a:r>
                  <a:rPr lang="zh-CN" altLang="en-US" sz="1350" dirty="0"/>
                  <a:t>有较高的准确率 </a:t>
                </a:r>
                <a:r>
                  <a:rPr lang="en-US" altLang="zh-CN" sz="1350" dirty="0"/>
                  <a:t>(&gt;99%)</a:t>
                </a:r>
              </a:p>
              <a:p>
                <a:pPr marL="214308" indent="-214308">
                  <a:buFont typeface="Wingdings" panose="05000000000000000000" pitchFamily="2" charset="2"/>
                  <a:buChar char="ü"/>
                </a:pPr>
                <a:r>
                  <a:rPr lang="zh-CN" altLang="en-US" sz="1350" dirty="0"/>
                  <a:t>采用并行更新方式 </a:t>
                </a:r>
                <a:endParaRPr lang="en-US" altLang="zh-CN" sz="1350" dirty="0"/>
              </a:p>
              <a:p>
                <a:pPr marL="214308" indent="-214308">
                  <a:buFont typeface="Wingdings" panose="05000000000000000000" pitchFamily="2" charset="2"/>
                  <a:buChar char="ü"/>
                </a:pPr>
                <a:r>
                  <a:rPr lang="zh-CN" altLang="en-US" sz="1350" dirty="0"/>
                  <a:t>表达能力强</a:t>
                </a:r>
                <a:r>
                  <a:rPr lang="en-US" altLang="zh-CN" sz="1350" dirty="0"/>
                  <a:t>(</a:t>
                </a:r>
                <a14:m>
                  <m:oMath xmlns:m="http://schemas.openxmlformats.org/officeDocument/2006/math">
                    <m:r>
                      <a:rPr lang="en-US" altLang="zh-CN" sz="1350" i="1">
                        <a:latin typeface="Cambria Math" panose="02040503050406030204" pitchFamily="18" charset="0"/>
                        <a:ea typeface="Cambria Math" panose="02040503050406030204" pitchFamily="18" charset="0"/>
                      </a:rPr>
                      <m:t>≈</m:t>
                    </m:r>
                  </m:oMath>
                </a14:m>
                <a:r>
                  <a:rPr lang="en-US" altLang="zh-CN" sz="1350" dirty="0"/>
                  <a:t>VC</a:t>
                </a:r>
                <a:r>
                  <a:rPr lang="zh-CN" altLang="en-US" sz="1350" dirty="0"/>
                  <a:t>模型表达能力</a:t>
                </a:r>
                <a:r>
                  <a:rPr lang="en-US" altLang="zh-CN" sz="1350" dirty="0"/>
                  <a:t>)</a:t>
                </a:r>
                <a:endParaRPr lang="zh-CN" altLang="en-US" sz="135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2369369" y="4377198"/>
                <a:ext cx="4639540" cy="1131079"/>
              </a:xfrm>
              <a:prstGeom prst="rect">
                <a:avLst/>
              </a:prstGeom>
              <a:blipFill rotWithShape="0">
                <a:blip r:embed="rId7"/>
                <a:stretch>
                  <a:fillRect l="-394" t="-1613" b="-4839"/>
                </a:stretch>
              </a:blipFill>
            </p:spPr>
            <p:txBody>
              <a:bodyPr/>
              <a:lstStyle/>
              <a:p>
                <a:r>
                  <a:rPr lang="zh-CN" altLang="en-US">
                    <a:noFill/>
                  </a:rPr>
                  <a:t> </a:t>
                </a:r>
              </a:p>
            </p:txBody>
          </p:sp>
        </mc:Fallback>
      </mc:AlternateContent>
      <p:sp>
        <p:nvSpPr>
          <p:cNvPr id="28" name="下箭头 27"/>
          <p:cNvSpPr/>
          <p:nvPr/>
        </p:nvSpPr>
        <p:spPr>
          <a:xfrm rot="17896995">
            <a:off x="1599444" y="3539266"/>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 name="右箭头 28"/>
          <p:cNvSpPr/>
          <p:nvPr/>
        </p:nvSpPr>
        <p:spPr>
          <a:xfrm rot="4344151">
            <a:off x="3321823" y="3954932"/>
            <a:ext cx="467013" cy="29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右箭头 29"/>
          <p:cNvSpPr/>
          <p:nvPr/>
        </p:nvSpPr>
        <p:spPr>
          <a:xfrm rot="7035158">
            <a:off x="5681336" y="3954932"/>
            <a:ext cx="467013" cy="29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1" name="下箭头 30"/>
          <p:cNvSpPr/>
          <p:nvPr/>
        </p:nvSpPr>
        <p:spPr>
          <a:xfrm rot="4168880">
            <a:off x="6938349" y="3456259"/>
            <a:ext cx="242528" cy="1476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10.xml><?xml version="1.0" encoding="utf-8"?>
<p:tagLst xmlns:a="http://schemas.openxmlformats.org/drawingml/2006/main" xmlns:r="http://schemas.openxmlformats.org/officeDocument/2006/relationships" xmlns:p="http://schemas.openxmlformats.org/presentationml/2006/main">
  <p:tag name="TIMING" val="|0.6|0.6|1.8|1.5"/>
</p:tagLst>
</file>

<file path=ppt/tags/tag11.xml><?xml version="1.0" encoding="utf-8"?>
<p:tagLst xmlns:a="http://schemas.openxmlformats.org/drawingml/2006/main" xmlns:r="http://schemas.openxmlformats.org/officeDocument/2006/relationships" xmlns:p="http://schemas.openxmlformats.org/presentationml/2006/main">
  <p:tag name="TIMING" val="|59.1|17.8"/>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ags/tag4.xml><?xml version="1.0" encoding="utf-8"?>
<p:tagLst xmlns:a="http://schemas.openxmlformats.org/drawingml/2006/main" xmlns:r="http://schemas.openxmlformats.org/officeDocument/2006/relationships" xmlns:p="http://schemas.openxmlformats.org/presentationml/2006/main">
  <p:tag name="TIMING" val="|30.3|9.6|2.3|2.8"/>
</p:tagLst>
</file>

<file path=ppt/tags/tag5.xml><?xml version="1.0" encoding="utf-8"?>
<p:tagLst xmlns:a="http://schemas.openxmlformats.org/drawingml/2006/main" xmlns:r="http://schemas.openxmlformats.org/officeDocument/2006/relationships" xmlns:p="http://schemas.openxmlformats.org/presentationml/2006/main">
  <p:tag name="TIMING" val="|30.3|9.6|2.3|2.8"/>
</p:tagLst>
</file>

<file path=ppt/tags/tag6.xml><?xml version="1.0" encoding="utf-8"?>
<p:tagLst xmlns:a="http://schemas.openxmlformats.org/drawingml/2006/main" xmlns:r="http://schemas.openxmlformats.org/officeDocument/2006/relationships" xmlns:p="http://schemas.openxmlformats.org/presentationml/2006/main">
  <p:tag name="TIMING" val="|30.3|9.6|2.3|2.8"/>
</p:tagLst>
</file>

<file path=ppt/tags/tag7.xml><?xml version="1.0" encoding="utf-8"?>
<p:tagLst xmlns:a="http://schemas.openxmlformats.org/drawingml/2006/main" xmlns:r="http://schemas.openxmlformats.org/officeDocument/2006/relationships" xmlns:p="http://schemas.openxmlformats.org/presentationml/2006/main">
  <p:tag name="TIMING" val="|30.3|9.6|2.3|2.8"/>
</p:tagLst>
</file>

<file path=ppt/tags/tag8.xml><?xml version="1.0" encoding="utf-8"?>
<p:tagLst xmlns:a="http://schemas.openxmlformats.org/drawingml/2006/main" xmlns:r="http://schemas.openxmlformats.org/officeDocument/2006/relationships" xmlns:p="http://schemas.openxmlformats.org/presentationml/2006/main">
  <p:tag name="TIMING" val="|11.8|2.9|10.2|0.9|1|0.6"/>
</p:tagLst>
</file>

<file path=ppt/tags/tag9.xml><?xml version="1.0" encoding="utf-8"?>
<p:tagLst xmlns:a="http://schemas.openxmlformats.org/drawingml/2006/main" xmlns:r="http://schemas.openxmlformats.org/officeDocument/2006/relationships" xmlns:p="http://schemas.openxmlformats.org/presentationml/2006/main">
  <p:tag name="TIMING" val="|1.5|2.4|1.1|0.6|0.5|0.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2282</TotalTime>
  <Words>7820</Words>
  <Application>Microsoft Office PowerPoint</Application>
  <PresentationFormat>全屏显示(4:3)</PresentationFormat>
  <Paragraphs>640</Paragraphs>
  <Slides>48</Slides>
  <Notes>43</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0"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基于状态更新传播的流式图计算系统设计与实现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五、实验结果和演示-扩展性</vt:lpstr>
      <vt:lpstr>六、总结和下一步工作</vt:lpstr>
      <vt:lpstr>七、科研经历</vt:lpstr>
      <vt:lpstr>八、感谢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411</cp:revision>
  <dcterms:created xsi:type="dcterms:W3CDTF">2016-12-23T09:57:57Z</dcterms:created>
  <dcterms:modified xsi:type="dcterms:W3CDTF">2017-05-22T11:08:20Z</dcterms:modified>
</cp:coreProperties>
</file>