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0" r:id="rId4"/>
    <p:sldId id="259" r:id="rId5"/>
    <p:sldId id="291" r:id="rId6"/>
    <p:sldId id="292" r:id="rId7"/>
    <p:sldId id="260" r:id="rId8"/>
    <p:sldId id="321" r:id="rId9"/>
    <p:sldId id="262" r:id="rId10"/>
    <p:sldId id="263" r:id="rId11"/>
    <p:sldId id="323" r:id="rId12"/>
    <p:sldId id="296" r:id="rId13"/>
    <p:sldId id="324" r:id="rId14"/>
    <p:sldId id="322" r:id="rId15"/>
    <p:sldId id="297" r:id="rId16"/>
    <p:sldId id="298" r:id="rId17"/>
    <p:sldId id="299" r:id="rId18"/>
    <p:sldId id="295" r:id="rId19"/>
    <p:sldId id="305" r:id="rId20"/>
    <p:sldId id="304" r:id="rId21"/>
    <p:sldId id="315" r:id="rId22"/>
    <p:sldId id="316" r:id="rId23"/>
    <p:sldId id="317" r:id="rId24"/>
    <p:sldId id="318" r:id="rId25"/>
    <p:sldId id="319" r:id="rId26"/>
    <p:sldId id="320" r:id="rId27"/>
    <p:sldId id="313" r:id="rId28"/>
    <p:sldId id="307" r:id="rId29"/>
    <p:sldId id="280" r:id="rId30"/>
    <p:sldId id="281" r:id="rId31"/>
    <p:sldId id="282" r:id="rId32"/>
    <p:sldId id="301" r:id="rId33"/>
    <p:sldId id="286" r:id="rId34"/>
    <p:sldId id="289" r:id="rId35"/>
    <p:sldId id="309" r:id="rId36"/>
    <p:sldId id="310" r:id="rId37"/>
    <p:sldId id="311" r:id="rId38"/>
    <p:sldId id="312" r:id="rId39"/>
    <p:sldId id="314" r:id="rId40"/>
    <p:sldId id="287" r:id="rId41"/>
    <p:sldId id="303"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9461" autoAdjust="0"/>
  </p:normalViewPr>
  <p:slideViewPr>
    <p:cSldViewPr snapToGrid="0">
      <p:cViewPr varScale="1">
        <p:scale>
          <a:sx n="59" d="100"/>
          <a:sy n="59" d="100"/>
        </p:scale>
        <p:origin x="14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509122960"/>
        <c:axId val="509129488"/>
      </c:barChart>
      <c:catAx>
        <c:axId val="50912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9488"/>
        <c:crosses val="autoZero"/>
        <c:auto val="1"/>
        <c:lblAlgn val="ctr"/>
        <c:lblOffset val="100"/>
        <c:noMultiLvlLbl val="0"/>
      </c:catAx>
      <c:valAx>
        <c:axId val="509129488"/>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582500016"/>
        <c:axId val="582506544"/>
      </c:barChart>
      <c:catAx>
        <c:axId val="58250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6544"/>
        <c:crosses val="autoZero"/>
        <c:auto val="1"/>
        <c:lblAlgn val="ctr"/>
        <c:lblOffset val="100"/>
        <c:noMultiLvlLbl val="0"/>
      </c:catAx>
      <c:valAx>
        <c:axId val="582506544"/>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0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582513616"/>
        <c:axId val="582507632"/>
      </c:barChart>
      <c:catAx>
        <c:axId val="58251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7632"/>
        <c:crosses val="autoZero"/>
        <c:auto val="1"/>
        <c:lblAlgn val="ctr"/>
        <c:lblOffset val="100"/>
        <c:noMultiLvlLbl val="0"/>
      </c:catAx>
      <c:valAx>
        <c:axId val="58250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13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582502736"/>
        <c:axId val="582503824"/>
      </c:barChart>
      <c:catAx>
        <c:axId val="58250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3824"/>
        <c:crosses val="autoZero"/>
        <c:auto val="1"/>
        <c:lblAlgn val="ctr"/>
        <c:lblOffset val="100"/>
        <c:noMultiLvlLbl val="0"/>
      </c:catAx>
      <c:valAx>
        <c:axId val="582503824"/>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2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509116976"/>
        <c:axId val="509132208"/>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509116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32208"/>
        <c:crosses val="autoZero"/>
        <c:auto val="1"/>
        <c:lblAlgn val="ctr"/>
        <c:lblOffset val="100"/>
        <c:noMultiLvlLbl val="0"/>
      </c:catAx>
      <c:valAx>
        <c:axId val="5091322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16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509126768"/>
        <c:axId val="50913166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5091267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31664"/>
        <c:crosses val="autoZero"/>
        <c:auto val="1"/>
        <c:lblAlgn val="ctr"/>
        <c:lblOffset val="100"/>
        <c:noMultiLvlLbl val="0"/>
      </c:catAx>
      <c:valAx>
        <c:axId val="509131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6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509128944"/>
        <c:axId val="509127312"/>
      </c:barChart>
      <c:catAx>
        <c:axId val="509128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7312"/>
        <c:crosses val="autoZero"/>
        <c:auto val="1"/>
        <c:lblAlgn val="ctr"/>
        <c:lblOffset val="100"/>
        <c:noMultiLvlLbl val="0"/>
      </c:catAx>
      <c:valAx>
        <c:axId val="509127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509119696"/>
        <c:axId val="509124048"/>
      </c:barChart>
      <c:catAx>
        <c:axId val="509119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24048"/>
        <c:crosses val="autoZero"/>
        <c:auto val="1"/>
        <c:lblAlgn val="ctr"/>
        <c:lblOffset val="100"/>
        <c:noMultiLvlLbl val="0"/>
      </c:catAx>
      <c:valAx>
        <c:axId val="50912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9119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582513072"/>
        <c:axId val="582502192"/>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582513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2192"/>
        <c:crosses val="autoZero"/>
        <c:auto val="1"/>
        <c:lblAlgn val="ctr"/>
        <c:lblOffset val="100"/>
        <c:noMultiLvlLbl val="0"/>
      </c:catAx>
      <c:valAx>
        <c:axId val="5825021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13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582505456"/>
        <c:axId val="582510352"/>
      </c:barChart>
      <c:catAx>
        <c:axId val="582505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10352"/>
        <c:crosses val="autoZero"/>
        <c:auto val="1"/>
        <c:lblAlgn val="ctr"/>
        <c:lblOffset val="100"/>
        <c:noMultiLvlLbl val="0"/>
      </c:catAx>
      <c:valAx>
        <c:axId val="58251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5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582509264"/>
        <c:axId val="582506000"/>
      </c:barChart>
      <c:catAx>
        <c:axId val="582509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6000"/>
        <c:crosses val="autoZero"/>
        <c:auto val="1"/>
        <c:lblAlgn val="ctr"/>
        <c:lblOffset val="100"/>
        <c:noMultiLvlLbl val="0"/>
      </c:catAx>
      <c:valAx>
        <c:axId val="582506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582507088"/>
        <c:axId val="582512528"/>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582507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12528"/>
        <c:crosses val="autoZero"/>
        <c:auto val="1"/>
        <c:lblAlgn val="ctr"/>
        <c:lblOffset val="100"/>
        <c:noMultiLvlLbl val="0"/>
      </c:catAx>
      <c:valAx>
        <c:axId val="58251252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507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分析了现有的图算法的特点，抽象出在</a:t>
          </a:r>
          <a:r>
            <a:rPr lang="zh-CN" altLang="en-US" b="1" dirty="0" smtClean="0">
              <a:solidFill>
                <a:srgbClr val="FF0000"/>
              </a:solidFill>
            </a:rPr>
            <a:t>流式场景下图算法的典型特征</a:t>
          </a:r>
          <a:r>
            <a:rPr lang="zh-CN" altLang="en-US" dirty="0" smtClean="0"/>
            <a:t>。</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在流式图算法共性基础上，抽象出通用的</a:t>
          </a:r>
          <a:r>
            <a:rPr lang="zh-CN" altLang="en-US" b="1" dirty="0" smtClean="0">
              <a:solidFill>
                <a:srgbClr val="FF0000"/>
              </a:solidFill>
            </a:rPr>
            <a:t>流式图计算模型</a:t>
          </a:r>
          <a:endParaRPr lang="zh-CN" altLang="en-US" b="1" dirty="0">
            <a:solidFill>
              <a:srgbClr val="FF0000"/>
            </a:solidFill>
          </a:endParaRPr>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a:t>
          </a:r>
          <a:r>
            <a:rPr lang="zh-CN" altLang="en-US" b="1" dirty="0" smtClean="0">
              <a:solidFill>
                <a:srgbClr val="FF0000"/>
              </a:solidFill>
            </a:rPr>
            <a:t>基于该模型的系统</a:t>
          </a:r>
          <a:r>
            <a:rPr lang="en-US" altLang="zh-CN" b="1" dirty="0" smtClean="0">
              <a:solidFill>
                <a:srgbClr val="FF0000"/>
              </a:solidFill>
            </a:rPr>
            <a:t>GraphFlow</a:t>
          </a:r>
          <a:r>
            <a:rPr lang="zh-CN" altLang="en-US" b="1" dirty="0" smtClean="0">
              <a:solidFill>
                <a:srgbClr val="FF0000"/>
              </a:solidFill>
            </a:rPr>
            <a:t>和对应的流式图算法</a:t>
          </a:r>
          <a:r>
            <a:rPr lang="zh-CN" altLang="en-US" dirty="0" smtClean="0"/>
            <a:t>，并且采用真实数据对系统的实时性、准确性、更新冲突进行了</a:t>
          </a:r>
          <a:r>
            <a:rPr lang="zh-CN" altLang="en-US" b="1" dirty="0" smtClean="0">
              <a:solidFill>
                <a:srgbClr val="FF0000"/>
              </a:solidFill>
            </a:rPr>
            <a:t>测试</a:t>
          </a:r>
          <a:r>
            <a:rPr lang="zh-CN" altLang="en-US" dirty="0" smtClean="0"/>
            <a:t>。</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分析了现有的图算法的特点，抽象出在</a:t>
          </a:r>
          <a:r>
            <a:rPr lang="zh-CN" altLang="en-US" sz="1400" b="1" kern="1200" dirty="0" smtClean="0">
              <a:solidFill>
                <a:srgbClr val="FF0000"/>
              </a:solidFill>
            </a:rPr>
            <a:t>流式场景下图算法的典型特征</a:t>
          </a:r>
          <a:r>
            <a:rPr lang="zh-CN" altLang="en-US" sz="1400" kern="1200" dirty="0" smtClean="0"/>
            <a:t>。</a:t>
          </a:r>
          <a:endParaRPr lang="zh-CN" altLang="en-US" sz="14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在流式图算法共性基础上，抽象出通用的</a:t>
          </a:r>
          <a:r>
            <a:rPr lang="zh-CN" altLang="en-US" sz="1400" b="1" kern="1200" dirty="0" smtClean="0">
              <a:solidFill>
                <a:srgbClr val="FF0000"/>
              </a:solidFill>
            </a:rPr>
            <a:t>流式图计算模型</a:t>
          </a:r>
          <a:endParaRPr lang="zh-CN" altLang="en-US" sz="1400" b="1" kern="1200" dirty="0">
            <a:solidFill>
              <a:srgbClr val="FF0000"/>
            </a:solidFill>
          </a:endParaRPr>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实现了</a:t>
          </a:r>
          <a:r>
            <a:rPr lang="zh-CN" altLang="en-US" sz="1400" b="1" kern="1200" dirty="0" smtClean="0">
              <a:solidFill>
                <a:srgbClr val="FF0000"/>
              </a:solidFill>
            </a:rPr>
            <a:t>基于该模型的系统</a:t>
          </a:r>
          <a:r>
            <a:rPr lang="en-US" altLang="zh-CN" sz="1400" b="1" kern="1200" dirty="0" smtClean="0">
              <a:solidFill>
                <a:srgbClr val="FF0000"/>
              </a:solidFill>
            </a:rPr>
            <a:t>GraphFlow</a:t>
          </a:r>
          <a:r>
            <a:rPr lang="zh-CN" altLang="en-US" sz="1400" b="1" kern="1200" dirty="0" smtClean="0">
              <a:solidFill>
                <a:srgbClr val="FF0000"/>
              </a:solidFill>
            </a:rPr>
            <a:t>和对应的流式图算法</a:t>
          </a:r>
          <a:r>
            <a:rPr lang="zh-CN" altLang="en-US" sz="1400" kern="1200" dirty="0" smtClean="0"/>
            <a:t>，并且采用真实数据对系统的实时性、准确性、更新冲突进行了</a:t>
          </a:r>
          <a:r>
            <a:rPr lang="zh-CN" altLang="en-US" sz="1400" b="1" kern="1200" dirty="0" smtClean="0">
              <a:solidFill>
                <a:srgbClr val="FF0000"/>
              </a:solidFill>
            </a:rPr>
            <a:t>测试</a:t>
          </a:r>
          <a:r>
            <a:rPr lang="zh-CN" altLang="en-US" sz="1400" kern="1200" dirty="0" smtClean="0"/>
            <a:t>。</a:t>
          </a:r>
          <a:endParaRPr lang="zh-CN" altLang="en-US" sz="14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）我们面向的数据是流式图数据，即数据是在动态变化的。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40870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3509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218616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19</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在完成算法分析之后，我们开始进行模型设计。算法分析的结果，将在模型设计中使用。</a:t>
            </a:r>
            <a:endParaRPr lang="en-US" altLang="zh-CN" dirty="0" smtClean="0"/>
          </a:p>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26</a:t>
            </a:fld>
            <a:endParaRPr lang="zh-CN" altLang="en-US"/>
          </a:p>
        </p:txBody>
      </p:sp>
    </p:spTree>
    <p:extLst>
      <p:ext uri="{BB962C8B-B14F-4D97-AF65-F5344CB8AC3E}">
        <p14:creationId xmlns:p14="http://schemas.microsoft.com/office/powerpoint/2010/main" val="232255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首先我们看这张图计算框架图，它从应用、算法、模型、系统和处理五个角度剖析了图计算的关键技术。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）应用层是面向具体场景或需求的，是实际问题的通用解决方案。例如 在</a:t>
            </a:r>
            <a:r>
              <a:rPr lang="zh-CN" altLang="en-US" dirty="0" smtClean="0"/>
              <a:t>社交分析中，我们希望通过图计算快速分析整个社交网络的全局特征，他们呈现怎样的聚合规律，大家的紧密度怎样，等等；在商品推荐中，可以根据用户对商品的浏览记录，购买记录，或者同类用户之间的信息，合理的进行推荐；</a:t>
            </a:r>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这些应用有些是离线的，如社交分析；有的是在线的，如欺诈检测和舆论监测，希望能够快速向用户反馈结果。针对这两类问题，现有两种处理模型：批处理模型和流处理模型。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）其次是支撑这些应用的典型的图算法，例如统计三角形数目的</a:t>
            </a:r>
            <a:r>
              <a:rPr lang="en-US" altLang="zh-CN" sz="1200" b="0" i="0" kern="1200" dirty="0" smtClean="0">
                <a:solidFill>
                  <a:schemeClr val="tx1"/>
                </a:solidFill>
                <a:effectLst/>
                <a:latin typeface="+mn-lt"/>
                <a:ea typeface="+mn-ea"/>
                <a:cs typeface="+mn-cs"/>
              </a:rPr>
              <a:t>Triangle Count</a:t>
            </a:r>
            <a:r>
              <a:rPr lang="zh-CN" altLang="en-US" sz="1200" b="0" i="0" kern="1200" dirty="0" smtClean="0">
                <a:solidFill>
                  <a:schemeClr val="tx1"/>
                </a:solidFill>
                <a:effectLst/>
                <a:latin typeface="+mn-lt"/>
                <a:ea typeface="+mn-ea"/>
                <a:cs typeface="+mn-cs"/>
              </a:rPr>
              <a:t>算法，找出图中各个点到源点的最短路径的</a:t>
            </a:r>
            <a:r>
              <a:rPr lang="en-US" altLang="zh-CN" sz="1200" b="0" i="0" kern="1200" dirty="0" smtClean="0">
                <a:solidFill>
                  <a:schemeClr val="tx1"/>
                </a:solidFill>
                <a:effectLst/>
                <a:latin typeface="+mn-lt"/>
                <a:ea typeface="+mn-ea"/>
                <a:cs typeface="+mn-cs"/>
              </a:rPr>
              <a:t>Single Source Shortest</a:t>
            </a:r>
            <a:r>
              <a:rPr lang="en-US" altLang="zh-CN" sz="1200" b="0" i="0" kern="1200" baseline="0" dirty="0" smtClean="0">
                <a:solidFill>
                  <a:schemeClr val="tx1"/>
                </a:solidFill>
                <a:effectLst/>
                <a:latin typeface="+mn-lt"/>
                <a:ea typeface="+mn-ea"/>
                <a:cs typeface="+mn-cs"/>
              </a:rPr>
              <a:t> Path</a:t>
            </a:r>
            <a:r>
              <a:rPr lang="zh-CN" altLang="en-US" sz="1200" b="0" i="0" kern="1200" baseline="0" dirty="0" smtClean="0">
                <a:solidFill>
                  <a:schemeClr val="tx1"/>
                </a:solidFill>
                <a:effectLst/>
                <a:latin typeface="+mn-lt"/>
                <a:ea typeface="+mn-ea"/>
                <a:cs typeface="+mn-cs"/>
              </a:rPr>
              <a:t>算法等；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）通过分析这些算法的共性，我们抽象出了图计算的编程模型和计算泛型，从而使用这种通用的模型来实现同一类的图算法，比较常用的有</a:t>
            </a:r>
            <a:r>
              <a:rPr lang="en-US" altLang="zh-CN" sz="1200" b="0" i="0" kern="1200" baseline="0" dirty="0" smtClean="0">
                <a:solidFill>
                  <a:schemeClr val="tx1"/>
                </a:solidFill>
                <a:effectLst/>
                <a:latin typeface="+mn-lt"/>
                <a:ea typeface="+mn-ea"/>
                <a:cs typeface="+mn-cs"/>
              </a:rPr>
              <a:t>BSP</a:t>
            </a:r>
            <a:r>
              <a:rPr lang="zh-CN" altLang="en-US" sz="1200" b="0" i="0" kern="1200" baseline="0" dirty="0" smtClean="0">
                <a:solidFill>
                  <a:schemeClr val="tx1"/>
                </a:solidFill>
                <a:effectLst/>
                <a:latin typeface="+mn-lt"/>
                <a:ea typeface="+mn-ea"/>
                <a:cs typeface="+mn-cs"/>
              </a:rPr>
              <a:t>模型和</a:t>
            </a:r>
            <a:r>
              <a:rPr lang="en-US" altLang="zh-CN" sz="1200" b="0" i="0" kern="1200" baseline="0" dirty="0" smtClean="0">
                <a:solidFill>
                  <a:schemeClr val="tx1"/>
                </a:solidFill>
                <a:effectLst/>
                <a:latin typeface="+mn-lt"/>
                <a:ea typeface="+mn-ea"/>
                <a:cs typeface="+mn-cs"/>
              </a:rPr>
              <a:t>GAS</a:t>
            </a:r>
            <a:r>
              <a:rPr lang="zh-CN" altLang="en-US" sz="1200" b="0" i="0" kern="1200" baseline="0" dirty="0" smtClean="0">
                <a:solidFill>
                  <a:schemeClr val="tx1"/>
                </a:solidFill>
                <a:effectLst/>
                <a:latin typeface="+mn-lt"/>
                <a:ea typeface="+mn-ea"/>
                <a:cs typeface="+mn-cs"/>
              </a:rPr>
              <a:t>模型；</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4</a:t>
            </a:r>
            <a:r>
              <a:rPr lang="zh-CN" altLang="en-US" sz="1200" b="0" i="0" kern="1200" baseline="0" dirty="0" smtClean="0">
                <a:solidFill>
                  <a:schemeClr val="tx1"/>
                </a:solidFill>
                <a:effectLst/>
                <a:latin typeface="+mn-lt"/>
                <a:ea typeface="+mn-ea"/>
                <a:cs typeface="+mn-cs"/>
              </a:rPr>
              <a:t>）这些模型会运行在一定的系统之上，现有的比较成熟的系统有</a:t>
            </a:r>
            <a:r>
              <a:rPr lang="en-US" altLang="zh-CN" sz="1200" b="0" i="0" kern="1200" baseline="0" dirty="0" smtClean="0">
                <a:solidFill>
                  <a:schemeClr val="tx1"/>
                </a:solidFill>
                <a:effectLst/>
                <a:latin typeface="+mn-lt"/>
                <a:ea typeface="+mn-ea"/>
                <a:cs typeface="+mn-cs"/>
              </a:rPr>
              <a:t>Pregel</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GraphLab</a:t>
            </a:r>
            <a:r>
              <a:rPr lang="zh-CN" altLang="en-US" sz="1200" b="0" i="0" kern="1200" baseline="0" dirty="0" smtClean="0">
                <a:solidFill>
                  <a:schemeClr val="tx1"/>
                </a:solidFill>
                <a:effectLst/>
                <a:latin typeface="+mn-lt"/>
                <a:ea typeface="+mn-ea"/>
                <a:cs typeface="+mn-cs"/>
              </a:rPr>
              <a:t>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）最后从图的处理角度，将图计算的问题划分成两个问题：图的划分和图的计算。图的划分是指如何将一个大图划分成若干个子图，然后再在划分的子图上进行计算。</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看到模型层起到承上启下的作用，向上承接算法的实现，我们可以用抽象出来的模型来实现同一类的算法；向下启动系统的执行，这些模型最后会被翻译成系统提供的算子，真正去执行操作。由此可见，图处理模型在图计算中至关重要。下面我们就先介绍最为常用的</a:t>
            </a:r>
            <a:r>
              <a:rPr lang="en-US" altLang="zh-CN" sz="1200" b="0" i="0" kern="1200" dirty="0" smtClean="0">
                <a:solidFill>
                  <a:schemeClr val="tx1"/>
                </a:solidFill>
                <a:effectLst/>
                <a:latin typeface="+mn-lt"/>
                <a:ea typeface="+mn-ea"/>
                <a:cs typeface="+mn-cs"/>
              </a:rPr>
              <a:t>BSP</a:t>
            </a:r>
            <a:r>
              <a:rPr lang="zh-CN" altLang="en-US" sz="1200" b="0" i="0" kern="1200" dirty="0" smtClean="0">
                <a:solidFill>
                  <a:schemeClr val="tx1"/>
                </a:solidFill>
                <a:effectLst/>
                <a:latin typeface="+mn-lt"/>
                <a:ea typeface="+mn-ea"/>
                <a:cs typeface="+mn-cs"/>
              </a:rPr>
              <a:t>模型，然后引出本文的工作。</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smtClean="0">
                <a:solidFill>
                  <a:schemeClr val="tx1"/>
                </a:solidFill>
                <a:effectLst/>
                <a:latin typeface="+mn-lt"/>
                <a:ea typeface="+mn-ea"/>
                <a:cs typeface="+mn-cs"/>
              </a:rPr>
              <a:t>接入</a:t>
            </a:r>
            <a:r>
              <a:rPr lang="zh-CN" altLang="zh-CN" sz="1200" kern="1200" smtClean="0">
                <a:solidFill>
                  <a:schemeClr val="tx1"/>
                </a:solidFill>
                <a:effectLst/>
                <a:latin typeface="+mn-lt"/>
                <a:ea typeface="+mn-ea"/>
                <a:cs typeface="+mn-cs"/>
              </a:rPr>
              <a:t>层</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采用了顶点为中心的编程模型和同步的计算泛型，将整个图计算的过程分成若干个超步，超步内，每个计算节点可以并行计算；超步之间需要一次同步过程，通过若干个超步迭代计算，算法达到指定的收敛条件后，运行结束。我们以该图为例，设有</a:t>
            </a:r>
            <a:r>
              <a:rPr lang="en-US" altLang="zh-CN" dirty="0" smtClean="0"/>
              <a:t>3</a:t>
            </a:r>
            <a:r>
              <a:rPr lang="zh-CN" altLang="en-US" dirty="0" smtClean="0"/>
              <a:t>个顶点</a:t>
            </a:r>
            <a:r>
              <a:rPr lang="en-US" altLang="zh-CN" dirty="0" smtClean="0"/>
              <a:t>5/1/2</a:t>
            </a:r>
            <a:r>
              <a:rPr lang="zh-CN" altLang="en-US" dirty="0" smtClean="0"/>
              <a:t>，现需要将同一个连通图内的顶点编号设置成该连通图内最大的顶点的编号。</a:t>
            </a:r>
            <a:endParaRPr lang="en-US" altLang="zh-CN" dirty="0" smtClean="0"/>
          </a:p>
          <a:p>
            <a:endParaRPr lang="en-US" altLang="zh-CN" dirty="0" smtClean="0"/>
          </a:p>
          <a:p>
            <a:r>
              <a:rPr lang="zh-CN" altLang="en-US" dirty="0" smtClean="0"/>
              <a:t>在第一个超步内，这三个顶点相互发送消息，</a:t>
            </a:r>
            <a:r>
              <a:rPr lang="en-US" altLang="zh-CN" dirty="0" smtClean="0"/>
              <a:t>5</a:t>
            </a:r>
            <a:r>
              <a:rPr lang="zh-CN" altLang="en-US" dirty="0" smtClean="0"/>
              <a:t>将接收来自</a:t>
            </a:r>
            <a:r>
              <a:rPr lang="en-US" altLang="zh-CN" dirty="0" smtClean="0"/>
              <a:t>1</a:t>
            </a:r>
            <a:r>
              <a:rPr lang="zh-CN" altLang="en-US" dirty="0" smtClean="0"/>
              <a:t>和</a:t>
            </a:r>
            <a:r>
              <a:rPr lang="en-US" altLang="zh-CN" dirty="0" smtClean="0"/>
              <a:t>2</a:t>
            </a:r>
            <a:r>
              <a:rPr lang="zh-CN" altLang="en-US" dirty="0" smtClean="0"/>
              <a:t>的消息，同理</a:t>
            </a:r>
            <a:r>
              <a:rPr lang="en-US" altLang="zh-CN" dirty="0" smtClean="0"/>
              <a:t>1</a:t>
            </a:r>
            <a:r>
              <a:rPr lang="zh-CN" altLang="en-US" dirty="0" smtClean="0"/>
              <a:t>将接收来自</a:t>
            </a:r>
            <a:r>
              <a:rPr lang="en-US" altLang="zh-CN" dirty="0" smtClean="0"/>
              <a:t>5</a:t>
            </a:r>
            <a:r>
              <a:rPr lang="zh-CN" altLang="en-US" dirty="0" smtClean="0"/>
              <a:t>的消息，因为要将顶点编号更新为最大的顶点编号，因此当</a:t>
            </a:r>
            <a:r>
              <a:rPr lang="en-US" altLang="zh-CN" dirty="0" smtClean="0"/>
              <a:t>5</a:t>
            </a:r>
            <a:r>
              <a:rPr lang="zh-CN" altLang="en-US" dirty="0" smtClean="0"/>
              <a:t>收到</a:t>
            </a:r>
            <a:r>
              <a:rPr lang="en-US" altLang="zh-CN" dirty="0" smtClean="0"/>
              <a:t>1</a:t>
            </a:r>
            <a:r>
              <a:rPr lang="zh-CN" altLang="en-US" dirty="0" smtClean="0"/>
              <a:t>和</a:t>
            </a:r>
            <a:r>
              <a:rPr lang="en-US" altLang="zh-CN" dirty="0" smtClean="0"/>
              <a:t>2</a:t>
            </a:r>
            <a:r>
              <a:rPr lang="zh-CN" altLang="en-US" dirty="0" smtClean="0"/>
              <a:t>发送过来的消息时，发现编号值都比本身的小，因此</a:t>
            </a:r>
            <a:r>
              <a:rPr lang="en-US" altLang="zh-CN" dirty="0" smtClean="0"/>
              <a:t>5</a:t>
            </a:r>
            <a:r>
              <a:rPr lang="zh-CN" altLang="en-US" dirty="0" smtClean="0"/>
              <a:t>不会发生变化，将变的不活跃。而</a:t>
            </a:r>
            <a:r>
              <a:rPr lang="en-US" altLang="zh-CN" dirty="0" smtClean="0"/>
              <a:t>1</a:t>
            </a:r>
            <a:r>
              <a:rPr lang="zh-CN" altLang="en-US" dirty="0" smtClean="0"/>
              <a:t>收到来自</a:t>
            </a:r>
            <a:r>
              <a:rPr lang="en-US" altLang="zh-CN" dirty="0" smtClean="0"/>
              <a:t>5</a:t>
            </a:r>
            <a:r>
              <a:rPr lang="zh-CN" altLang="en-US" dirty="0" smtClean="0"/>
              <a:t>的消息之后，会将自身的编号值更改为最大的值即</a:t>
            </a:r>
            <a:r>
              <a:rPr lang="en-US" altLang="zh-CN" dirty="0" smtClean="0"/>
              <a:t>5</a:t>
            </a:r>
            <a:r>
              <a:rPr lang="zh-CN" altLang="en-US" dirty="0" smtClean="0"/>
              <a:t>，</a:t>
            </a:r>
            <a:r>
              <a:rPr lang="en-US" altLang="zh-CN" dirty="0" smtClean="0"/>
              <a:t>2</a:t>
            </a:r>
            <a:r>
              <a:rPr lang="zh-CN" altLang="en-US" dirty="0" smtClean="0"/>
              <a:t>将收到来自</a:t>
            </a:r>
            <a:r>
              <a:rPr lang="en-US" altLang="zh-CN" dirty="0" smtClean="0"/>
              <a:t>1</a:t>
            </a:r>
            <a:r>
              <a:rPr lang="zh-CN" altLang="en-US" dirty="0" smtClean="0"/>
              <a:t>的消息，同理发现这个值比自己的小，不会发生变化。</a:t>
            </a:r>
            <a:endParaRPr lang="en-US" altLang="zh-CN" dirty="0" smtClean="0"/>
          </a:p>
          <a:p>
            <a:r>
              <a:rPr lang="zh-CN" altLang="en-US" dirty="0" smtClean="0"/>
              <a:t>同理，经过若干轮迭代之后，所有编号的值都更新为</a:t>
            </a:r>
            <a:r>
              <a:rPr lang="en-US" altLang="zh-CN" dirty="0" smtClean="0"/>
              <a:t>5</a:t>
            </a:r>
            <a:r>
              <a:rPr lang="zh-CN" altLang="en-US" dirty="0" smtClean="0"/>
              <a:t>，算法结束。</a:t>
            </a:r>
            <a:endParaRPr lang="en-US" altLang="zh-CN" dirty="0" smtClean="0"/>
          </a:p>
          <a:p>
            <a:endParaRPr lang="en-US" altLang="zh-CN" dirty="0" smtClean="0"/>
          </a:p>
          <a:p>
            <a:r>
              <a:rPr lang="zh-CN" altLang="en-US" dirty="0" smtClean="0"/>
              <a:t>这种模型非常适合诸如</a:t>
            </a:r>
            <a:r>
              <a:rPr lang="en-US" altLang="zh-CN" dirty="0" smtClean="0"/>
              <a:t>SSSP/PR</a:t>
            </a:r>
            <a:r>
              <a:rPr lang="zh-CN" altLang="en-US" dirty="0" smtClean="0"/>
              <a:t>等图算法，因此被广泛使用在处理静态大图数据上。可是当图是动态变化的，</a:t>
            </a:r>
            <a:r>
              <a:rPr lang="en-US" altLang="zh-CN" dirty="0" smtClean="0"/>
              <a:t>BSP</a:t>
            </a:r>
            <a:r>
              <a:rPr lang="zh-CN" altLang="en-US" dirty="0" smtClean="0"/>
              <a:t>模型该如何处理呢？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2017/5/22</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41</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当图简单的增加一条边时，</a:t>
            </a:r>
            <a:r>
              <a:rPr lang="en-US" altLang="zh-CN" dirty="0" smtClean="0"/>
              <a:t>BSP</a:t>
            </a:r>
            <a:r>
              <a:rPr lang="zh-CN" altLang="en-US" dirty="0" smtClean="0"/>
              <a:t>模型需要在增加边后的大图数据上全部重跑一遍。这种方式没有充分利用原有的计算结果，代价较大。因此针对动态图计算，</a:t>
            </a:r>
            <a:r>
              <a:rPr lang="en-US" altLang="zh-CN" dirty="0" smtClean="0"/>
              <a:t>BSP</a:t>
            </a:r>
            <a:r>
              <a:rPr lang="zh-CN" altLang="en-US" dirty="0" smtClean="0"/>
              <a:t>模型的性能出现瓶颈，那么动态图计算是如何进行的呢？我们首先看动态图计算的数据模型。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这一块也是回答窦师兄的问题。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630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19.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2.vsdx"/><Relationship Id="rId5" Type="http://schemas.openxmlformats.org/officeDocument/2006/relationships/image" Target="../media/image33.emf"/><Relationship Id="rId4" Type="http://schemas.openxmlformats.org/officeDocument/2006/relationships/package" Target="../embeddings/Microsoft_Visio___1.vsdx"/></Relationships>
</file>

<file path=ppt/slides/_rels/slide31.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842" y="1122363"/>
            <a:ext cx="8137358" cy="2387600"/>
          </a:xfrm>
        </p:spPr>
        <p:txBody>
          <a:bodyPr>
            <a:normAutofit/>
          </a:bodyPr>
          <a:lstStyle/>
          <a:p>
            <a:r>
              <a:rPr lang="zh-CN" altLang="en-US" sz="4400" dirty="0" smtClean="0"/>
              <a:t>基于状态更新传播的流式图计算系统设计与实现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 副研究员</a:t>
            </a:r>
            <a:endParaRPr lang="en-US" altLang="zh-CN" dirty="0"/>
          </a:p>
          <a:p>
            <a:pPr algn="r"/>
            <a:r>
              <a:rPr lang="zh-CN" altLang="en-US" dirty="0" smtClean="0"/>
              <a:t>许利杰 助理研究员</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14193"/>
    </mc:Choice>
    <mc:Fallback xmlns="">
      <p:transition spd="slow" advTm="141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a:t>
            </a:r>
            <a:r>
              <a:rPr lang="zh-CN" altLang="en-US" sz="2100" dirty="0" smtClean="0"/>
              <a:t>面向流式</a:t>
            </a:r>
            <a:r>
              <a:rPr lang="zh-CN" altLang="en-US" sz="2100" dirty="0"/>
              <a:t>图数据</a:t>
            </a:r>
            <a:r>
              <a:rPr lang="zh-CN" altLang="en-US" sz="2100" dirty="0" smtClean="0"/>
              <a:t>的图</a:t>
            </a:r>
            <a:r>
              <a:rPr lang="zh-CN" altLang="en-US" sz="2100" dirty="0"/>
              <a:t>计算模型</a:t>
            </a:r>
          </a:p>
        </p:txBody>
      </p:sp>
      <p:graphicFrame>
        <p:nvGraphicFramePr>
          <p:cNvPr id="22" name="图示 21"/>
          <p:cNvGraphicFramePr/>
          <p:nvPr>
            <p:extLst>
              <p:ext uri="{D42A27DB-BD31-4B8C-83A1-F6EECF244321}">
                <p14:modId xmlns:p14="http://schemas.microsoft.com/office/powerpoint/2010/main" val="680892699"/>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smtClean="0"/>
              <a:t>、模型</a:t>
            </a:r>
            <a:r>
              <a:rPr lang="zh-CN" altLang="en-US" dirty="0"/>
              <a:t>与算法</a:t>
            </a:r>
            <a:r>
              <a:rPr lang="zh-CN" altLang="en-US" dirty="0" smtClean="0"/>
              <a:t>设计</a:t>
            </a:r>
            <a:endParaRPr lang="zh-CN" altLang="en-US" sz="2100" dirty="0"/>
          </a:p>
        </p:txBody>
      </p:sp>
      <p:sp>
        <p:nvSpPr>
          <p:cNvPr id="18" name="文本框 17"/>
          <p:cNvSpPr txBox="1"/>
          <p:nvPr/>
        </p:nvSpPr>
        <p:spPr>
          <a:xfrm>
            <a:off x="914401" y="2270760"/>
            <a:ext cx="8229599" cy="1938992"/>
          </a:xfrm>
          <a:prstGeom prst="rect">
            <a:avLst/>
          </a:prstGeom>
          <a:noFill/>
        </p:spPr>
        <p:txBody>
          <a:bodyPr wrap="square" rtlCol="0">
            <a:spAutoFit/>
          </a:bodyPr>
          <a:lstStyle/>
          <a:p>
            <a:r>
              <a:rPr lang="zh-CN" altLang="en-US" sz="2400" dirty="0" smtClean="0"/>
              <a:t>问题</a:t>
            </a:r>
            <a:r>
              <a:rPr lang="en-US" altLang="zh-CN" sz="2400" dirty="0" smtClean="0"/>
              <a:t>1</a:t>
            </a:r>
            <a:r>
              <a:rPr lang="zh-CN" altLang="en-US" sz="2400" dirty="0" smtClean="0"/>
              <a:t>：选取哪些图算法作为研究对象？</a:t>
            </a:r>
            <a:endParaRPr lang="en-US" altLang="zh-CN" sz="2400" dirty="0" smtClean="0"/>
          </a:p>
          <a:p>
            <a:endParaRPr lang="en-US" altLang="zh-CN" sz="2400" dirty="0" smtClean="0"/>
          </a:p>
          <a:p>
            <a:r>
              <a:rPr lang="zh-CN" altLang="en-US" sz="2400" dirty="0" smtClean="0"/>
              <a:t>问题</a:t>
            </a:r>
            <a:r>
              <a:rPr lang="en-US" altLang="zh-CN" sz="2400" dirty="0" smtClean="0"/>
              <a:t>2</a:t>
            </a:r>
            <a:r>
              <a:rPr lang="zh-CN" altLang="en-US" sz="2400" dirty="0" smtClean="0"/>
              <a:t>：如何分析这些图算法的特征？</a:t>
            </a:r>
            <a:endParaRPr lang="en-US" altLang="zh-CN" sz="2400" dirty="0" smtClean="0"/>
          </a:p>
          <a:p>
            <a:endParaRPr lang="en-US" altLang="zh-CN" sz="2400" dirty="0" smtClean="0"/>
          </a:p>
          <a:p>
            <a:r>
              <a:rPr lang="zh-CN" altLang="en-US" sz="2400" dirty="0" smtClean="0"/>
              <a:t>问题</a:t>
            </a:r>
            <a:r>
              <a:rPr lang="en-US" altLang="zh-CN" sz="2400" dirty="0" smtClean="0"/>
              <a:t>3</a:t>
            </a:r>
            <a:r>
              <a:rPr lang="zh-CN" altLang="en-US" sz="2400" dirty="0" smtClean="0"/>
              <a:t>：如何根据这些图算法特征抽象出流式图计算模型？</a:t>
            </a:r>
            <a:endParaRPr lang="en-US" altLang="zh-CN" sz="2400" dirty="0" smtClean="0"/>
          </a:p>
        </p:txBody>
      </p:sp>
    </p:spTree>
    <p:custDataLst>
      <p:tags r:id="rId1"/>
    </p:custDataLst>
    <p:extLst>
      <p:ext uri="{BB962C8B-B14F-4D97-AF65-F5344CB8AC3E}">
        <p14:creationId xmlns:p14="http://schemas.microsoft.com/office/powerpoint/2010/main" val="928490942"/>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 name="椭圆 3"/>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34" name="椭圆 33"/>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36" name="椭圆 35"/>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38" name="椭圆 37"/>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39" name="椭圆 38"/>
          <p:cNvSpPr/>
          <p:nvPr/>
        </p:nvSpPr>
        <p:spPr>
          <a:xfrm>
            <a:off x="657225" y="3623082"/>
            <a:ext cx="201295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Connected Components</a:t>
            </a:r>
            <a:endParaRPr lang="zh-CN" altLang="en-US" dirty="0"/>
          </a:p>
        </p:txBody>
      </p:sp>
      <p:sp>
        <p:nvSpPr>
          <p:cNvPr id="40" name="椭圆 39"/>
          <p:cNvSpPr/>
          <p:nvPr/>
        </p:nvSpPr>
        <p:spPr>
          <a:xfrm>
            <a:off x="5502275" y="36902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41" name="椭圆 40"/>
          <p:cNvSpPr/>
          <p:nvPr/>
        </p:nvSpPr>
        <p:spPr>
          <a:xfrm>
            <a:off x="5216525" y="2608793"/>
            <a:ext cx="2184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44" name="椭圆 43"/>
          <p:cNvSpPr/>
          <p:nvPr/>
        </p:nvSpPr>
        <p:spPr>
          <a:xfrm>
            <a:off x="1771650" y="4605503"/>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9" name="直接箭头连接符 8"/>
          <p:cNvCxnSpPr>
            <a:stCxn id="41" idx="1"/>
            <a:endCxn id="34" idx="6"/>
          </p:cNvCxnSpPr>
          <p:nvPr/>
        </p:nvCxnSpPr>
        <p:spPr>
          <a:xfrm flipH="1" flipV="1">
            <a:off x="5114925" y="2652348"/>
            <a:ext cx="421498" cy="8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0" idx="1"/>
            <a:endCxn id="34" idx="5"/>
          </p:cNvCxnSpPr>
          <p:nvPr/>
        </p:nvCxnSpPr>
        <p:spPr>
          <a:xfrm flipH="1" flipV="1">
            <a:off x="4834084" y="2944206"/>
            <a:ext cx="969490" cy="87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4" idx="1"/>
            <a:endCxn id="39" idx="4"/>
          </p:cNvCxnSpPr>
          <p:nvPr/>
        </p:nvCxnSpPr>
        <p:spPr>
          <a:xfrm flipH="1" flipV="1">
            <a:off x="1663700" y="4448582"/>
            <a:ext cx="409249" cy="28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4" idx="4"/>
            <a:endCxn id="4"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smtClean="0"/>
              <a:t>1</a:t>
            </a:r>
            <a:r>
              <a:rPr lang="zh-CN" altLang="en-US" dirty="0" smtClean="0"/>
              <a:t>：选取哪些图算法作为研究对象？</a:t>
            </a:r>
            <a:endParaRPr lang="zh-CN" altLang="en-US"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图计算中的</a:t>
            </a:r>
            <a:r>
              <a:rPr lang="zh-CN" altLang="en-US" b="1" dirty="0" smtClean="0"/>
              <a:t>基础</a:t>
            </a:r>
            <a:r>
              <a:rPr lang="zh-CN" altLang="en-US" dirty="0" smtClean="0"/>
              <a:t>算法</a:t>
            </a:r>
            <a:endParaRPr lang="en-US" altLang="zh-CN" dirty="0" smtClean="0"/>
          </a:p>
          <a:p>
            <a:pPr marL="285750" indent="-285750">
              <a:buFont typeface="Wingdings" panose="05000000000000000000" pitchFamily="2" charset="2"/>
              <a:buChar char="ü"/>
            </a:pPr>
            <a:r>
              <a:rPr lang="zh-CN" altLang="en-US" dirty="0" smtClean="0"/>
              <a:t>使用</a:t>
            </a:r>
            <a:r>
              <a:rPr lang="zh-CN" altLang="en-US" b="1" dirty="0" smtClean="0"/>
              <a:t>频率高</a:t>
            </a:r>
            <a:r>
              <a:rPr lang="zh-CN" altLang="en-US" dirty="0" smtClean="0"/>
              <a:t>的图算法</a:t>
            </a:r>
            <a:endParaRPr lang="en-US" altLang="zh-CN" dirty="0" smtClean="0"/>
          </a:p>
          <a:p>
            <a:pPr marL="285750" indent="-285750">
              <a:buFont typeface="Wingdings" panose="05000000000000000000" pitchFamily="2" charset="2"/>
              <a:buChar char="ü"/>
            </a:pPr>
            <a:r>
              <a:rPr lang="zh-CN" altLang="en-US" dirty="0" smtClean="0"/>
              <a:t>具有</a:t>
            </a:r>
            <a:r>
              <a:rPr lang="zh-CN" altLang="en-US" b="1" dirty="0" smtClean="0"/>
              <a:t>代表性</a:t>
            </a:r>
            <a:r>
              <a:rPr lang="zh-CN" altLang="en-US" dirty="0" smtClean="0"/>
              <a:t>的图算法</a:t>
            </a:r>
            <a:endParaRPr lang="en-US" altLang="zh-CN" dirty="0" smtClean="0"/>
          </a:p>
        </p:txBody>
      </p:sp>
      <p:cxnSp>
        <p:nvCxnSpPr>
          <p:cNvPr id="28" name="直接箭头连接符 27"/>
          <p:cNvCxnSpPr>
            <a:stCxn id="44" idx="0"/>
            <a:endCxn id="38" idx="5"/>
          </p:cNvCxnSpPr>
          <p:nvPr/>
        </p:nvCxnSpPr>
        <p:spPr>
          <a:xfrm flipH="1" flipV="1">
            <a:off x="2676851" y="3248485"/>
            <a:ext cx="123499" cy="135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34"/>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38"/>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3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animBg="1"/>
      <p:bldP spid="36"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a:t>2</a:t>
            </a:r>
            <a:r>
              <a:rPr lang="zh-CN" altLang="en-US" dirty="0" smtClean="0"/>
              <a:t>：</a:t>
            </a:r>
            <a:r>
              <a:rPr lang="zh-CN" altLang="en-US" dirty="0"/>
              <a:t>如何分析这些图算法的特征？</a:t>
            </a:r>
            <a:endParaRPr lang="en-US" altLang="zh-CN"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图算法在流式场景下所呈现的特点</a:t>
            </a:r>
            <a:endParaRPr lang="en-US" altLang="zh-CN" dirty="0" smtClean="0"/>
          </a:p>
          <a:p>
            <a:pPr marL="285750" indent="-285750">
              <a:buFont typeface="Wingdings" panose="05000000000000000000" pitchFamily="2" charset="2"/>
              <a:buChar char="ü"/>
            </a:pPr>
            <a:r>
              <a:rPr lang="zh-CN" altLang="en-US" dirty="0" smtClean="0"/>
              <a:t>流式图数据为不断增加的变流</a:t>
            </a:r>
            <a:endParaRPr lang="en-US" altLang="zh-CN" dirty="0" smtClean="0"/>
          </a:p>
        </p:txBody>
      </p:sp>
      <p:sp>
        <p:nvSpPr>
          <p:cNvPr id="20" name="椭圆 19"/>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21" name="椭圆 20"/>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22" name="椭圆 21"/>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23" name="椭圆 22"/>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24" name="椭圆 23"/>
          <p:cNvSpPr/>
          <p:nvPr/>
        </p:nvSpPr>
        <p:spPr>
          <a:xfrm>
            <a:off x="657225" y="3623082"/>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25" name="椭圆 24"/>
          <p:cNvSpPr/>
          <p:nvPr/>
        </p:nvSpPr>
        <p:spPr>
          <a:xfrm>
            <a:off x="5502275" y="3690249"/>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26" name="椭圆 25"/>
          <p:cNvSpPr/>
          <p:nvPr/>
        </p:nvSpPr>
        <p:spPr>
          <a:xfrm>
            <a:off x="5216525" y="2608793"/>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27" name="椭圆 26"/>
          <p:cNvSpPr/>
          <p:nvPr/>
        </p:nvSpPr>
        <p:spPr>
          <a:xfrm>
            <a:off x="1771650" y="4605503"/>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29" name="直接箭头连接符 28"/>
          <p:cNvCxnSpPr>
            <a:stCxn id="26" idx="1"/>
            <a:endCxn id="21" idx="6"/>
          </p:cNvCxnSpPr>
          <p:nvPr/>
        </p:nvCxnSpPr>
        <p:spPr>
          <a:xfrm flipH="1" flipV="1">
            <a:off x="5114925" y="2652348"/>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a:stCxn id="25" idx="1"/>
            <a:endCxn id="21" idx="5"/>
          </p:cNvCxnSpPr>
          <p:nvPr/>
        </p:nvCxnSpPr>
        <p:spPr>
          <a:xfrm flipH="1" flipV="1">
            <a:off x="4834084" y="2944206"/>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27" idx="1"/>
            <a:endCxn id="24" idx="4"/>
          </p:cNvCxnSpPr>
          <p:nvPr/>
        </p:nvCxnSpPr>
        <p:spPr>
          <a:xfrm flipH="1" flipV="1">
            <a:off x="1663700" y="4448582"/>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接箭头连接符 31"/>
          <p:cNvCxnSpPr>
            <a:stCxn id="21" idx="4"/>
            <a:endCxn id="20"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0"/>
            <a:endCxn id="23" idx="5"/>
          </p:cNvCxnSpPr>
          <p:nvPr/>
        </p:nvCxnSpPr>
        <p:spPr>
          <a:xfrm flipH="1" flipV="1">
            <a:off x="2676851" y="3248485"/>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635975870"/>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20"/>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21"/>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23"/>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22"/>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444036705"/>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 xmlns:a16="http://schemas.microsoft.com/office/drawing/2014/main" val="1052445899"/>
                    </a:ext>
                  </a:extLst>
                </a:gridCol>
                <a:gridCol w="1618984">
                  <a:extLst>
                    <a:ext uri="{9D8B030D-6E8A-4147-A177-3AD203B41FA5}">
                      <a16:colId xmlns="" xmlns:a16="http://schemas.microsoft.com/office/drawing/2014/main" val="3459462674"/>
                    </a:ext>
                  </a:extLst>
                </a:gridCol>
                <a:gridCol w="1446890">
                  <a:extLst>
                    <a:ext uri="{9D8B030D-6E8A-4147-A177-3AD203B41FA5}">
                      <a16:colId xmlns="" xmlns:a16="http://schemas.microsoft.com/office/drawing/2014/main" val="203285374"/>
                    </a:ext>
                  </a:extLst>
                </a:gridCol>
                <a:gridCol w="1408641">
                  <a:extLst>
                    <a:ext uri="{9D8B030D-6E8A-4147-A177-3AD203B41FA5}">
                      <a16:colId xmlns="" xmlns:a16="http://schemas.microsoft.com/office/drawing/2014/main" val="2768004889"/>
                    </a:ext>
                  </a:extLst>
                </a:gridCol>
                <a:gridCol w="1391709">
                  <a:extLst>
                    <a:ext uri="{9D8B030D-6E8A-4147-A177-3AD203B41FA5}">
                      <a16:colId xmlns="" xmlns:a16="http://schemas.microsoft.com/office/drawing/2014/main" val="3795103737"/>
                    </a:ext>
                  </a:extLst>
                </a:gridCol>
                <a:gridCol w="1532465">
                  <a:extLst>
                    <a:ext uri="{9D8B030D-6E8A-4147-A177-3AD203B41FA5}">
                      <a16:colId xmlns="" xmlns:a16="http://schemas.microsoft.com/office/drawing/2014/main"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
        <p:nvSpPr>
          <p:cNvPr id="3" name="右大括号 2"/>
          <p:cNvSpPr/>
          <p:nvPr/>
        </p:nvSpPr>
        <p:spPr>
          <a:xfrm>
            <a:off x="5913966" y="2194467"/>
            <a:ext cx="368300" cy="16282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6282267" y="2530934"/>
            <a:ext cx="2544233" cy="923330"/>
          </a:xfrm>
          <a:prstGeom prst="rect">
            <a:avLst/>
          </a:prstGeom>
        </p:spPr>
        <p:txBody>
          <a:bodyPr wrap="square">
            <a:spAutoFit/>
          </a:bodyPr>
          <a:lstStyle/>
          <a:p>
            <a:r>
              <a:rPr lang="zh-CN" altLang="en-US" dirty="0"/>
              <a:t>问题</a:t>
            </a:r>
            <a:r>
              <a:rPr lang="en-US" altLang="zh-CN" dirty="0"/>
              <a:t>3</a:t>
            </a:r>
            <a:r>
              <a:rPr lang="zh-CN" altLang="en-US" dirty="0"/>
              <a:t>：如何根据</a:t>
            </a:r>
            <a:r>
              <a:rPr lang="zh-CN" altLang="en-US" dirty="0" smtClean="0"/>
              <a:t>这些</a:t>
            </a:r>
            <a:endParaRPr lang="en-US" altLang="zh-CN" dirty="0" smtClean="0"/>
          </a:p>
          <a:p>
            <a:r>
              <a:rPr lang="zh-CN" altLang="en-US" dirty="0" smtClean="0"/>
              <a:t>图</a:t>
            </a:r>
            <a:r>
              <a:rPr lang="zh-CN" altLang="en-US" dirty="0"/>
              <a:t>算法特征抽象</a:t>
            </a:r>
            <a:r>
              <a:rPr lang="zh-CN" altLang="en-US" dirty="0" smtClean="0"/>
              <a:t>出流式</a:t>
            </a:r>
            <a:r>
              <a:rPr lang="zh-CN" altLang="en-US" dirty="0"/>
              <a:t>图计算模型？</a:t>
            </a:r>
            <a:endParaRPr lang="en-US" altLang="zh-CN"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流式</a:t>
            </a:r>
            <a:r>
              <a:rPr lang="zh-CN" altLang="en-US" dirty="0" smtClean="0"/>
              <a:t>图计算模型与算法</a:t>
            </a:r>
            <a:r>
              <a:rPr lang="zh-CN" altLang="en-US" dirty="0" smtClean="0"/>
              <a:t>设计</a:t>
            </a:r>
            <a:endParaRPr lang="en-US" altLang="zh-CN" dirty="0" smtClean="0"/>
          </a:p>
          <a:p>
            <a:pPr marL="620713" indent="277813"/>
            <a:r>
              <a:rPr lang="zh-CN" altLang="en-US" dirty="0" smtClean="0"/>
              <a:t>图算法特征分析</a:t>
            </a:r>
            <a:endParaRPr lang="en-US" altLang="zh-CN" dirty="0" smtClean="0"/>
          </a:p>
          <a:p>
            <a:pPr marL="620713" indent="277813"/>
            <a:r>
              <a:rPr lang="zh-CN" altLang="en-US" dirty="0" smtClean="0"/>
              <a:t>模型设计</a:t>
            </a:r>
            <a:endParaRPr lang="en-US" altLang="zh-CN" dirty="0" smtClean="0"/>
          </a:p>
          <a:p>
            <a:pPr marL="620713" indent="277813"/>
            <a:r>
              <a:rPr lang="zh-CN" altLang="en-US" dirty="0" smtClean="0"/>
              <a:t>算法设计</a:t>
            </a:r>
            <a:endParaRPr lang="en-US" altLang="zh-CN" dirty="0" smtClean="0"/>
          </a:p>
          <a:p>
            <a:r>
              <a:rPr lang="zh-CN" altLang="en-US" dirty="0" smtClean="0"/>
              <a:t>流式图计算系统设计与实现</a:t>
            </a:r>
            <a:endParaRPr lang="en-US" altLang="zh-CN" dirty="0" smtClean="0"/>
          </a:p>
          <a:p>
            <a:r>
              <a:rPr lang="zh-CN" altLang="en-US" dirty="0" smtClean="0"/>
              <a:t>实验结果和演示</a:t>
            </a:r>
            <a:endParaRPr lang="en-US" altLang="zh-CN" dirty="0" smtClean="0"/>
          </a:p>
          <a:p>
            <a:r>
              <a:rPr lang="zh-CN" altLang="en-US" dirty="0"/>
              <a:t>总结和下一步工作</a:t>
            </a:r>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22</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23</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24</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176011" y="1533205"/>
            <a:ext cx="6311344"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：基于分布式细粒度锁更新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176011" y="1533205"/>
            <a:ext cx="6311344"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：基于分布式细粒度锁更新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17240"/>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29" name="椭圆 28"/>
          <p:cNvSpPr/>
          <p:nvPr/>
        </p:nvSpPr>
        <p:spPr>
          <a:xfrm>
            <a:off x="239391" y="2993401"/>
            <a:ext cx="1071562" cy="63657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69608"/>
            <a:ext cx="1071563" cy="9293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5"/>
            <a:ext cx="1071563" cy="93322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处理</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4" y="3509493"/>
            <a:ext cx="3024453" cy="37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4" y="2738603"/>
            <a:ext cx="248264" cy="38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814224"/>
            <a:ext cx="8658225" cy="830997"/>
          </a:xfrm>
          <a:prstGeom prst="rect">
            <a:avLst/>
          </a:prstGeom>
          <a:noFill/>
        </p:spPr>
        <p:txBody>
          <a:bodyPr wrap="square" rtlCol="0">
            <a:spAutoFit/>
          </a:bodyPr>
          <a:lstStyle/>
          <a:p>
            <a:r>
              <a:rPr lang="en-US" altLang="zh-CN" sz="1600" dirty="0" smtClean="0"/>
              <a:t>[1]GAS(Gather Apply Scatter)Model: </a:t>
            </a:r>
            <a:r>
              <a:rPr lang="en-US" altLang="zh-CN" sz="1600" dirty="0"/>
              <a:t>Gonzalez J E, Low Y, </a:t>
            </a:r>
            <a:r>
              <a:rPr lang="en-US" altLang="zh-CN" sz="1600" dirty="0" err="1"/>
              <a:t>Gu</a:t>
            </a:r>
            <a:r>
              <a:rPr lang="en-US" altLang="zh-CN" sz="1600" dirty="0"/>
              <a:t> H, et al. </a:t>
            </a:r>
            <a:r>
              <a:rPr lang="en-US" altLang="zh-CN" sz="1600" dirty="0" err="1"/>
              <a:t>Powergraph</a:t>
            </a:r>
            <a:r>
              <a:rPr lang="en-US" altLang="zh-CN" sz="1600" dirty="0"/>
              <a:t>: Distributed graph-parallel computation on natural graphs[C]//Presented as part of the 10th USENIX Symposium on Operating Systems Design and Implementation (OSDI 12). 2012: 17-30.</a:t>
            </a:r>
            <a:endParaRPr lang="zh-CN" altLang="en-US" sz="1600" dirty="0"/>
          </a:p>
        </p:txBody>
      </p:sp>
      <p:cxnSp>
        <p:nvCxnSpPr>
          <p:cNvPr id="53" name="直接连接符 52"/>
          <p:cNvCxnSpPr/>
          <p:nvPr/>
        </p:nvCxnSpPr>
        <p:spPr>
          <a:xfrm flipH="1">
            <a:off x="4128890" y="2749719"/>
            <a:ext cx="1963244" cy="358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872"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873"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sp>
        <p:nvSpPr>
          <p:cNvPr id="5" name="文本框 4"/>
          <p:cNvSpPr txBox="1"/>
          <p:nvPr/>
        </p:nvSpPr>
        <p:spPr>
          <a:xfrm>
            <a:off x="6814572" y="1394364"/>
            <a:ext cx="2144255" cy="2308324"/>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存储层采用开源的分布式内存</a:t>
            </a:r>
            <a:r>
              <a:rPr lang="en-US" altLang="zh-CN" dirty="0" smtClean="0"/>
              <a:t>Hazelcast</a:t>
            </a:r>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smtClean="0"/>
              <a:t>采用计算和存储分离的方式，灵活性高，扩展性强</a:t>
            </a:r>
            <a:endParaRPr lang="zh-CN" altLang="en-US" dirty="0"/>
          </a:p>
        </p:txBody>
      </p:sp>
      <p:pic>
        <p:nvPicPr>
          <p:cNvPr id="4" name="图片 3"/>
          <p:cNvPicPr>
            <a:picLocks noChangeAspect="1"/>
          </p:cNvPicPr>
          <p:nvPr/>
        </p:nvPicPr>
        <p:blipFill>
          <a:blip r:embed="rId3"/>
          <a:stretch>
            <a:fillRect/>
          </a:stretch>
        </p:blipFill>
        <p:spPr>
          <a:xfrm>
            <a:off x="862119" y="2125151"/>
            <a:ext cx="6498802" cy="3238336"/>
          </a:xfrm>
          <a:prstGeom prst="rect">
            <a:avLst/>
          </a:prstGeom>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
        <p:nvSpPr>
          <p:cNvPr id="4" name="矩形 3"/>
          <p:cNvSpPr/>
          <p:nvPr/>
        </p:nvSpPr>
        <p:spPr>
          <a:xfrm>
            <a:off x="416564" y="5967787"/>
            <a:ext cx="8082272" cy="584775"/>
          </a:xfrm>
          <a:prstGeom prst="rect">
            <a:avLst/>
          </a:prstGeom>
        </p:spPr>
        <p:txBody>
          <a:bodyPr wrap="square">
            <a:spAutoFit/>
          </a:bodyPr>
          <a:lstStyle/>
          <a:p>
            <a:r>
              <a:rPr lang="en-US" altLang="zh-CN" sz="1600" dirty="0"/>
              <a:t>[1] BSP(Bulk Synchronous Parallel) Model:  Valiant L G. A bridging model for parallel computation[J]. Communications of the ACM, 1990, 33(8): 103-111.</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a:t>
            </a:r>
            <a:r>
              <a:rPr lang="zh-CN" altLang="en-US" dirty="0"/>
              <a:t>、总结和下一步工作</a:t>
            </a:r>
            <a:endParaRPr lang="zh-CN" altLang="en-US" sz="2100" dirty="0"/>
          </a:p>
        </p:txBody>
      </p:sp>
      <p:sp>
        <p:nvSpPr>
          <p:cNvPr id="3" name="矩形 2"/>
          <p:cNvSpPr/>
          <p:nvPr/>
        </p:nvSpPr>
        <p:spPr>
          <a:xfrm>
            <a:off x="1293668" y="5684484"/>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a:t>
            </a:r>
            <a:r>
              <a:rPr lang="zh-CN" altLang="en-US" dirty="0"/>
              <a:t>接入</a:t>
            </a:r>
            <a:r>
              <a:rPr lang="zh-CN" altLang="en-US" dirty="0" smtClean="0"/>
              <a:t>、计算、存储和访问四个层次构建完备的流式图处理系统；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093351"/>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927100" y="4594451"/>
            <a:ext cx="7162800" cy="2308324"/>
          </a:xfrm>
          <a:prstGeom prst="rect">
            <a:avLst/>
          </a:prstGeom>
          <a:noFill/>
        </p:spPr>
        <p:txBody>
          <a:bodyPr wrap="square" rtlCol="0">
            <a:spAutoFit/>
          </a:bodyPr>
          <a:lstStyle/>
          <a:p>
            <a:pPr marL="342900" indent="-342900">
              <a:buAutoNum type="arabicPeriod"/>
            </a:pPr>
            <a:r>
              <a:rPr lang="zh-CN" altLang="en-US" dirty="0" smtClean="0"/>
              <a:t>模型方向</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a:t>
            </a:r>
            <a:r>
              <a:rPr lang="zh-CN" altLang="en-US" dirty="0" smtClean="0"/>
              <a:t>通过分析流式场景下更多的图算法，进一步对模型进行完善；</a:t>
            </a:r>
            <a:endParaRPr lang="en-US" altLang="zh-CN" dirty="0" smtClean="0"/>
          </a:p>
          <a:p>
            <a:r>
              <a:rPr lang="zh-CN" altLang="en-US" dirty="0" smtClean="0"/>
              <a:t>（</a:t>
            </a:r>
            <a:r>
              <a:rPr lang="en-US" altLang="zh-CN" dirty="0" smtClean="0"/>
              <a:t>b</a:t>
            </a:r>
            <a:r>
              <a:rPr lang="zh-CN" altLang="en-US" dirty="0" smtClean="0"/>
              <a:t>）研究边流增加和删除这两种同时更新的方式；</a:t>
            </a:r>
            <a:endParaRPr lang="en-US" altLang="zh-CN" dirty="0" smtClean="0"/>
          </a:p>
          <a:p>
            <a:r>
              <a:rPr lang="en-US" altLang="zh-CN" dirty="0" smtClean="0"/>
              <a:t>2. </a:t>
            </a:r>
            <a:r>
              <a:rPr lang="zh-CN" altLang="en-US" dirty="0" smtClean="0"/>
              <a:t>算法方向</a:t>
            </a:r>
            <a:endParaRPr lang="en-US" altLang="zh-CN" dirty="0" smtClean="0"/>
          </a:p>
          <a:p>
            <a:r>
              <a:rPr lang="zh-CN" altLang="en-US" dirty="0" smtClean="0"/>
              <a:t>（</a:t>
            </a:r>
            <a:r>
              <a:rPr lang="en-US" altLang="zh-CN" dirty="0" smtClean="0"/>
              <a:t>a</a:t>
            </a:r>
            <a:r>
              <a:rPr lang="zh-CN" altLang="en-US" dirty="0" smtClean="0"/>
              <a:t>）扩大算法的研究范围，设计并实现更多复合模型要求的算法；</a:t>
            </a:r>
            <a:endParaRPr lang="en-US" altLang="zh-CN" dirty="0" smtClean="0"/>
          </a:p>
          <a:p>
            <a:r>
              <a:rPr lang="zh-CN" altLang="en-US" dirty="0" smtClean="0"/>
              <a:t>（</a:t>
            </a:r>
            <a:r>
              <a:rPr lang="en-US" altLang="zh-CN" dirty="0" smtClean="0"/>
              <a:t>b</a:t>
            </a:r>
            <a:r>
              <a:rPr lang="zh-CN" altLang="en-US" dirty="0" smtClean="0"/>
              <a:t>）对于不满足模型要求的图算法，采用本文的研究方式，继续丰富和扩展模型</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七、</a:t>
            </a:r>
            <a:r>
              <a:rPr lang="zh-CN" altLang="en-US" dirty="0"/>
              <a:t>学术论文和研究成果</a:t>
            </a:r>
            <a:endParaRPr lang="en-US" altLang="zh-CN"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41</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3416320"/>
          </a:xfrm>
          <a:prstGeom prst="rect">
            <a:avLst/>
          </a:prstGeom>
        </p:spPr>
        <p:txBody>
          <a:bodyPr wrap="square">
            <a:spAutoFit/>
          </a:bodyPr>
          <a:lstStyle/>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smtClean="0"/>
          </a:p>
          <a:p>
            <a:r>
              <a:rPr lang="zh-CN" altLang="en-US" b="1" dirty="0"/>
              <a:t>• 技术</a:t>
            </a:r>
            <a:r>
              <a:rPr lang="zh-CN" altLang="en-US" b="1" dirty="0" smtClean="0"/>
              <a:t>报告</a:t>
            </a:r>
            <a:endParaRPr lang="en-US" altLang="zh-CN" b="1" dirty="0" smtClean="0"/>
          </a:p>
          <a:p>
            <a:r>
              <a:rPr lang="en-US" altLang="zh-CN" dirty="0" smtClean="0"/>
              <a:t>        </a:t>
            </a:r>
            <a:r>
              <a:rPr lang="zh-CN" altLang="zh-CN" dirty="0" smtClean="0"/>
              <a:t>段世凯</a:t>
            </a:r>
            <a:r>
              <a:rPr lang="zh-CN" altLang="zh-CN" dirty="0"/>
              <a:t>，许利杰，王伟等，《</a:t>
            </a:r>
            <a:r>
              <a:rPr lang="en-US" altLang="zh-CN" dirty="0"/>
              <a:t>GraphFlow</a:t>
            </a:r>
            <a:r>
              <a:rPr lang="zh-CN" altLang="zh-CN" dirty="0"/>
              <a:t>：基于状态更新的流式图计算模型》，技术报告，中国科学院软件研究所，</a:t>
            </a:r>
            <a:r>
              <a:rPr lang="en-US" altLang="zh-CN" dirty="0" smtClean="0"/>
              <a:t>2017</a:t>
            </a:r>
          </a:p>
          <a:p>
            <a:endParaRPr lang="en-US" altLang="zh-CN" dirty="0" smtClean="0"/>
          </a:p>
          <a:p>
            <a:r>
              <a:rPr lang="zh-CN" altLang="en-US" b="1" dirty="0"/>
              <a:t>• 专利</a:t>
            </a:r>
            <a:endParaRPr lang="en-US" altLang="zh-CN" b="1" dirty="0"/>
          </a:p>
          <a:p>
            <a:r>
              <a:rPr lang="en-US" altLang="zh-CN" dirty="0" smtClean="0"/>
              <a:t>        </a:t>
            </a:r>
            <a:r>
              <a:rPr lang="zh-CN" altLang="zh-CN" dirty="0" smtClean="0"/>
              <a:t>段世凯</a:t>
            </a:r>
            <a:r>
              <a:rPr lang="zh-CN" altLang="zh-CN" dirty="0"/>
              <a:t>等，专利《一种基于混合存储的流式数据自适应持久化方法及系统》，</a:t>
            </a:r>
            <a:r>
              <a:rPr lang="en-US" altLang="zh-CN" dirty="0"/>
              <a:t>2016</a:t>
            </a:r>
            <a:r>
              <a:rPr lang="zh-CN" altLang="zh-CN" dirty="0"/>
              <a:t>年</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1854466" y="2193056"/>
            <a:ext cx="5796014" cy="1938992"/>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实验室、软件所</a:t>
            </a:r>
            <a:r>
              <a:rPr lang="zh-CN" altLang="en-US" sz="2400" dirty="0" smtClean="0"/>
              <a:t>所有的老师同学们</a:t>
            </a:r>
            <a:endParaRPr lang="en-US" altLang="zh-CN" sz="2400" dirty="0" smtClean="0"/>
          </a:p>
          <a:p>
            <a:pPr algn="ctr"/>
            <a:r>
              <a:rPr lang="zh-CN" altLang="en-US" sz="2400" dirty="0" smtClean="0"/>
              <a:t>以及参与论文审阅、答辩的所有老师们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097167"/>
            <a:ext cx="8314828" cy="784830"/>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a:t>
            </a:r>
            <a:r>
              <a:rPr lang="en-US" altLang="zh-CN" sz="1500" dirty="0" smtClean="0"/>
              <a:t>Model </a:t>
            </a:r>
            <a:r>
              <a:rPr lang="en-US" altLang="zh-CN" sz="1400" baseline="30000" dirty="0" smtClean="0"/>
              <a:t>[1]</a:t>
            </a:r>
            <a:r>
              <a:rPr lang="en-US" altLang="zh-CN" sz="1500" dirty="0" smtClean="0"/>
              <a:t> </a:t>
            </a:r>
            <a:r>
              <a:rPr lang="zh-CN" altLang="en-US" sz="1500" dirty="0"/>
              <a:t>；如果一个流中即有添加模式，也有删除模式，则这样的流称之为</a:t>
            </a:r>
            <a:r>
              <a:rPr lang="en-US" altLang="zh-CN" sz="1500" dirty="0"/>
              <a:t>Turnstile </a:t>
            </a:r>
            <a:r>
              <a:rPr lang="en-US" altLang="zh-CN" sz="1500" dirty="0" smtClean="0"/>
              <a:t>Model</a:t>
            </a:r>
            <a:r>
              <a:rPr lang="en-US" altLang="zh-CN" sz="1500" baseline="30000" dirty="0" smtClean="0"/>
              <a:t>[1] </a:t>
            </a:r>
            <a:r>
              <a:rPr lang="zh-CN" altLang="en-US" sz="1500" dirty="0" smtClean="0"/>
              <a:t>。本文采用的是第一种流，即</a:t>
            </a:r>
            <a:r>
              <a:rPr lang="en-US" altLang="zh-CN" sz="1500" dirty="0"/>
              <a:t>Cash Register </a:t>
            </a:r>
            <a:r>
              <a:rPr lang="en-US" altLang="zh-CN" sz="1500" dirty="0" smtClean="0"/>
              <a:t>Model</a:t>
            </a:r>
            <a:r>
              <a:rPr lang="zh-CN" altLang="en-US" sz="1500" dirty="0" smtClean="0"/>
              <a:t>。</a:t>
            </a:r>
            <a:endParaRPr lang="zh-CN" altLang="en-US" sz="1500" dirty="0"/>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
        <p:nvSpPr>
          <p:cNvPr id="10" name="文本框 9"/>
          <p:cNvSpPr txBox="1"/>
          <p:nvPr/>
        </p:nvSpPr>
        <p:spPr>
          <a:xfrm>
            <a:off x="286248" y="6118776"/>
            <a:ext cx="8314828" cy="584775"/>
          </a:xfrm>
          <a:prstGeom prst="rect">
            <a:avLst/>
          </a:prstGeom>
          <a:noFill/>
        </p:spPr>
        <p:txBody>
          <a:bodyPr wrap="square" rtlCol="0">
            <a:spAutoFit/>
          </a:bodyPr>
          <a:lstStyle/>
          <a:p>
            <a:pPr lvl="0"/>
            <a:r>
              <a:rPr lang="en-US" altLang="zh-CN" sz="1600" dirty="0" smtClean="0"/>
              <a:t>[1] S</a:t>
            </a:r>
            <a:r>
              <a:rPr lang="en-US" altLang="zh-CN" sz="1600" dirty="0"/>
              <a:t>. </a:t>
            </a:r>
            <a:r>
              <a:rPr lang="en-US" altLang="zh-CN" sz="1600" dirty="0" err="1"/>
              <a:t>Muthukrishnan</a:t>
            </a:r>
            <a:r>
              <a:rPr lang="en-US" altLang="zh-CN" sz="1600" dirty="0"/>
              <a:t>. Data Streams: Algorithms and Applications. Foundations and Trends in Theoretical Computer Science, 1(2), 2005.</a:t>
            </a:r>
            <a:endParaRPr lang="zh-CN" altLang="zh-CN" sz="16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：采样和概要方法</a:t>
            </a:r>
            <a:endParaRPr lang="zh-CN" altLang="en-US" sz="2100" dirty="0"/>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：增量计算算法</a:t>
            </a:r>
            <a:endParaRPr lang="zh-CN" altLang="en-US" sz="2100" dirty="0"/>
          </a:p>
        </p:txBody>
      </p:sp>
      <p:grpSp>
        <p:nvGrpSpPr>
          <p:cNvPr id="12" name="组合 11"/>
          <p:cNvGrpSpPr/>
          <p:nvPr/>
        </p:nvGrpSpPr>
        <p:grpSpPr>
          <a:xfrm>
            <a:off x="954350" y="2275614"/>
            <a:ext cx="2883503" cy="2430644"/>
            <a:chOff x="6631207" y="1208729"/>
            <a:chExt cx="2583154" cy="2146067"/>
          </a:xfrm>
        </p:grpSpPr>
        <p:pic>
          <p:nvPicPr>
            <p:cNvPr id="15" name="图片 14"/>
            <p:cNvPicPr>
              <a:picLocks noChangeAspect="1"/>
            </p:cNvPicPr>
            <p:nvPr/>
          </p:nvPicPr>
          <p:blipFill>
            <a:blip r:embed="rId4"/>
            <a:stretch>
              <a:fillRect/>
            </a:stretch>
          </p:blipFill>
          <p:spPr>
            <a:xfrm>
              <a:off x="6631207" y="1866900"/>
              <a:ext cx="2583154" cy="1487896"/>
            </a:xfrm>
            <a:prstGeom prst="rect">
              <a:avLst/>
            </a:prstGeom>
          </p:spPr>
        </p:pic>
        <p:sp>
          <p:nvSpPr>
            <p:cNvPr id="16" name="文本框 15"/>
            <p:cNvSpPr txBox="1"/>
            <p:nvPr/>
          </p:nvSpPr>
          <p:spPr>
            <a:xfrm>
              <a:off x="6814080" y="1208729"/>
              <a:ext cx="2217406" cy="448375"/>
            </a:xfrm>
            <a:prstGeom prst="rect">
              <a:avLst/>
            </a:prstGeom>
            <a:noFill/>
          </p:spPr>
          <p:txBody>
            <a:bodyPr wrap="square" rtlCol="0">
              <a:spAutoFit/>
            </a:bodyPr>
            <a:lstStyle/>
            <a:p>
              <a:pPr algn="ctr"/>
              <a:r>
                <a:rPr lang="en-US" altLang="zh-CN" sz="1350" dirty="0" smtClean="0"/>
                <a:t>KineoGraph/IncGraph</a:t>
              </a:r>
            </a:p>
            <a:p>
              <a:pPr algn="ctr"/>
              <a:r>
                <a:rPr lang="zh-CN" altLang="en-US" sz="1350" dirty="0" smtClean="0"/>
                <a:t>增量</a:t>
              </a:r>
              <a:r>
                <a:rPr lang="zh-CN" altLang="en-US" sz="1350" dirty="0"/>
                <a:t>图计算系统</a:t>
              </a:r>
            </a:p>
          </p:txBody>
        </p:sp>
      </p:grpSp>
      <p:grpSp>
        <p:nvGrpSpPr>
          <p:cNvPr id="17" name="组合 16"/>
          <p:cNvGrpSpPr/>
          <p:nvPr/>
        </p:nvGrpSpPr>
        <p:grpSpPr>
          <a:xfrm>
            <a:off x="5354697" y="2355553"/>
            <a:ext cx="2532003" cy="2270768"/>
            <a:chOff x="9713459" y="1076615"/>
            <a:chExt cx="1740909" cy="2035805"/>
          </a:xfrm>
        </p:grpSpPr>
        <p:pic>
          <p:nvPicPr>
            <p:cNvPr id="18" name="图片 17"/>
            <p:cNvPicPr>
              <a:picLocks noChangeAspect="1"/>
            </p:cNvPicPr>
            <p:nvPr/>
          </p:nvPicPr>
          <p:blipFill rotWithShape="1">
            <a:blip r:embed="rId5"/>
            <a:srcRect b="9488"/>
            <a:stretch/>
          </p:blipFill>
          <p:spPr>
            <a:xfrm>
              <a:off x="9713459" y="1744929"/>
              <a:ext cx="1740909" cy="1367491"/>
            </a:xfrm>
            <a:prstGeom prst="rect">
              <a:avLst/>
            </a:prstGeom>
          </p:spPr>
        </p:pic>
        <p:sp>
          <p:nvSpPr>
            <p:cNvPr id="19" name="文本框 18"/>
            <p:cNvSpPr txBox="1"/>
            <p:nvPr/>
          </p:nvSpPr>
          <p:spPr>
            <a:xfrm>
              <a:off x="9822516" y="1076615"/>
              <a:ext cx="1522794" cy="455284"/>
            </a:xfrm>
            <a:prstGeom prst="rect">
              <a:avLst/>
            </a:prstGeom>
            <a:noFill/>
          </p:spPr>
          <p:txBody>
            <a:bodyPr wrap="square" rtlCol="0">
              <a:spAutoFit/>
            </a:bodyPr>
            <a:lstStyle/>
            <a:p>
              <a:pPr algn="ctr"/>
              <a:r>
                <a:rPr lang="en-US" altLang="zh-CN" sz="1350" dirty="0"/>
                <a:t>SpecGraph</a:t>
              </a:r>
            </a:p>
            <a:p>
              <a:pPr algn="ctr"/>
              <a:r>
                <a:rPr lang="zh-CN" altLang="en-US" sz="1350" dirty="0"/>
                <a:t>并发</a:t>
              </a:r>
              <a:r>
                <a:rPr lang="zh-CN" altLang="en-US" sz="1350" dirty="0" smtClean="0"/>
                <a:t>更新图</a:t>
              </a:r>
              <a:r>
                <a:rPr lang="zh-CN" altLang="en-US" sz="1350" dirty="0"/>
                <a:t>计算系统</a:t>
              </a:r>
            </a:p>
          </p:txBody>
        </p:sp>
      </p:grpSp>
      <p:sp>
        <p:nvSpPr>
          <p:cNvPr id="20" name="圆角矩形标注 19"/>
          <p:cNvSpPr/>
          <p:nvPr/>
        </p:nvSpPr>
        <p:spPr>
          <a:xfrm>
            <a:off x="4321172" y="1452719"/>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350" dirty="0" smtClean="0"/>
              <a:t>KineoGraph/IncGraph</a:t>
            </a:r>
            <a:r>
              <a:rPr lang="zh-CN" altLang="en-US" sz="1350" dirty="0" smtClean="0"/>
              <a:t>采用</a:t>
            </a:r>
            <a:r>
              <a:rPr lang="zh-CN" altLang="en-US" sz="1350" b="1" dirty="0" smtClean="0"/>
              <a:t>串行更新</a:t>
            </a:r>
            <a:r>
              <a:rPr lang="zh-CN" altLang="en-US" sz="1350" dirty="0" smtClean="0"/>
              <a:t>的方式，更新速度较慢，无法适应大图数据处理需求；</a:t>
            </a:r>
            <a:r>
              <a:rPr lang="en-US" altLang="zh-CN" sz="1350" dirty="0" smtClean="0"/>
              <a:t>SpecGraph</a:t>
            </a:r>
            <a:r>
              <a:rPr lang="zh-CN" altLang="en-US" sz="1350" dirty="0" smtClean="0"/>
              <a:t>假设图更新与图当前状态无关，模型的</a:t>
            </a:r>
            <a:r>
              <a:rPr lang="zh-CN" altLang="en-US" sz="1350" b="1" dirty="0" smtClean="0"/>
              <a:t>表达能力有限</a:t>
            </a:r>
            <a:r>
              <a:rPr lang="zh-CN" altLang="en-US" sz="1350" dirty="0" smtClean="0"/>
              <a:t>。</a:t>
            </a:r>
            <a:endParaRPr lang="zh-CN" altLang="en-US" sz="1350" dirty="0"/>
          </a:p>
        </p:txBody>
      </p:sp>
      <p:sp>
        <p:nvSpPr>
          <p:cNvPr id="9" name="矩形 8"/>
          <p:cNvSpPr/>
          <p:nvPr/>
        </p:nvSpPr>
        <p:spPr>
          <a:xfrm>
            <a:off x="130737" y="4642595"/>
            <a:ext cx="8380870" cy="2247795"/>
          </a:xfrm>
          <a:prstGeom prst="rect">
            <a:avLst/>
          </a:prstGeom>
        </p:spPr>
        <p:txBody>
          <a:bodyPr wrap="square">
            <a:spAutoFit/>
          </a:bodyPr>
          <a:lstStyle/>
          <a:p>
            <a:pPr lvl="0" algn="just">
              <a:lnSpc>
                <a:spcPct val="115000"/>
              </a:lnSpc>
              <a:spcBef>
                <a:spcPts val="400"/>
              </a:spcBef>
              <a:spcAft>
                <a:spcPts val="0"/>
              </a:spcAft>
            </a:pPr>
            <a:r>
              <a:rPr lang="en-US" altLang="zh-CN" sz="1600" dirty="0"/>
              <a:t>[1</a:t>
            </a:r>
            <a:r>
              <a:rPr lang="en-US" altLang="zh-CN" sz="1600" dirty="0" smtClean="0"/>
              <a:t>] Cheng </a:t>
            </a:r>
            <a:r>
              <a:rPr lang="en-US" altLang="zh-CN" sz="1600" dirty="0"/>
              <a:t>R, Hong J, </a:t>
            </a:r>
            <a:r>
              <a:rPr lang="en-US" altLang="zh-CN" sz="1600" dirty="0" err="1"/>
              <a:t>Kyrola</a:t>
            </a:r>
            <a:r>
              <a:rPr lang="en-US" altLang="zh-CN" sz="1600" dirty="0"/>
              <a:t> A, et al. </a:t>
            </a:r>
            <a:r>
              <a:rPr lang="en-US" altLang="zh-CN" sz="1600" dirty="0" err="1"/>
              <a:t>Kineograph</a:t>
            </a:r>
            <a:r>
              <a:rPr lang="en-US" altLang="zh-CN" sz="1600" dirty="0"/>
              <a:t>: taking the pulse of a fast-changing and connected world[C]//Proceedings of the 7th ACM </a:t>
            </a:r>
            <a:r>
              <a:rPr lang="en-US" altLang="zh-CN" sz="1600" dirty="0" err="1"/>
              <a:t>european</a:t>
            </a:r>
            <a:r>
              <a:rPr lang="en-US" altLang="zh-CN" sz="1600" dirty="0"/>
              <a:t> conference on Computer Systems. ACM, 2012: 85-98</a:t>
            </a:r>
            <a:r>
              <a:rPr lang="en-US" altLang="zh-CN" sz="1600" dirty="0" smtClean="0"/>
              <a:t>.</a:t>
            </a:r>
          </a:p>
          <a:p>
            <a:pPr algn="just">
              <a:lnSpc>
                <a:spcPct val="115000"/>
              </a:lnSpc>
              <a:spcBef>
                <a:spcPts val="400"/>
              </a:spcBef>
            </a:pPr>
            <a:r>
              <a:rPr lang="en-US" altLang="zh-CN" sz="1600" dirty="0" smtClean="0"/>
              <a:t>[2]</a:t>
            </a:r>
            <a:r>
              <a:rPr lang="zh-CN" altLang="zh-CN" sz="1600" dirty="0"/>
              <a:t>申林</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IncGraph:</a:t>
            </a:r>
            <a:r>
              <a:rPr lang="zh-CN" altLang="zh-CN" sz="1600" dirty="0"/>
              <a:t>支持实时计算的大规模增量图处理系统</a:t>
            </a:r>
            <a:r>
              <a:rPr lang="en-US" altLang="zh-CN" sz="1600" dirty="0"/>
              <a:t>[J]. </a:t>
            </a:r>
            <a:r>
              <a:rPr lang="zh-CN" altLang="zh-CN" sz="1600" dirty="0"/>
              <a:t>计算机科学与探索</a:t>
            </a:r>
            <a:r>
              <a:rPr lang="en-US" altLang="zh-CN" sz="1600" dirty="0"/>
              <a:t>,2013,12:1083-1092.</a:t>
            </a:r>
            <a:endParaRPr lang="zh-CN" altLang="zh-CN" sz="1600" dirty="0"/>
          </a:p>
          <a:p>
            <a:pPr lvl="0" algn="just">
              <a:lnSpc>
                <a:spcPct val="115000"/>
              </a:lnSpc>
              <a:spcBef>
                <a:spcPts val="400"/>
              </a:spcBef>
              <a:spcAft>
                <a:spcPts val="0"/>
              </a:spcAft>
            </a:pPr>
            <a:r>
              <a:rPr lang="en-US" altLang="zh-CN" sz="1600" dirty="0" smtClean="0"/>
              <a:t>[3]</a:t>
            </a:r>
            <a:r>
              <a:rPr lang="zh-CN" altLang="zh-CN" sz="1600" dirty="0"/>
              <a:t>景年强</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SpecGraph:</a:t>
            </a:r>
            <a:r>
              <a:rPr lang="zh-CN" altLang="zh-CN" sz="1600" dirty="0"/>
              <a:t>基于并发更新的分布式实时图计算模型</a:t>
            </a:r>
            <a:r>
              <a:rPr lang="en-US" altLang="zh-CN" sz="1600" dirty="0"/>
              <a:t>[J]. </a:t>
            </a:r>
            <a:r>
              <a:rPr lang="zh-CN" altLang="zh-CN" sz="1600" dirty="0"/>
              <a:t>计算机研究与发展</a:t>
            </a:r>
            <a:r>
              <a:rPr lang="en-US" altLang="zh-CN" sz="1600" dirty="0"/>
              <a:t>,2014,(S1):155-160.</a:t>
            </a:r>
            <a:endParaRPr lang="zh-CN" altLang="zh-CN" sz="1600" dirty="0"/>
          </a:p>
        </p:txBody>
      </p:sp>
    </p:spTree>
    <p:custDataLst>
      <p:tags r:id="rId1"/>
    </p:custDataLst>
    <p:extLst>
      <p:ext uri="{BB962C8B-B14F-4D97-AF65-F5344CB8AC3E}">
        <p14:creationId xmlns:p14="http://schemas.microsoft.com/office/powerpoint/2010/main" val="514334093"/>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grpSp>
        <p:nvGrpSpPr>
          <p:cNvPr id="9" name="组合 8"/>
          <p:cNvGrpSpPr/>
          <p:nvPr/>
        </p:nvGrpSpPr>
        <p:grpSpPr>
          <a:xfrm>
            <a:off x="2369369" y="1854915"/>
            <a:ext cx="2239239" cy="1518434"/>
            <a:chOff x="4365657" y="1429822"/>
            <a:chExt cx="2985652" cy="2024578"/>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5657" y="1804988"/>
              <a:ext cx="2985652" cy="1649412"/>
            </a:xfrm>
            <a:prstGeom prst="rect">
              <a:avLst/>
            </a:prstGeom>
          </p:spPr>
        </p:pic>
        <p:sp>
          <p:nvSpPr>
            <p:cNvPr id="12" name="文本框 11"/>
            <p:cNvSpPr txBox="1"/>
            <p:nvPr/>
          </p:nvSpPr>
          <p:spPr>
            <a:xfrm>
              <a:off x="5083784" y="1429822"/>
              <a:ext cx="1549400" cy="400109"/>
            </a:xfrm>
            <a:prstGeom prst="rect">
              <a:avLst/>
            </a:prstGeom>
            <a:noFill/>
          </p:spPr>
          <p:txBody>
            <a:bodyPr wrap="square" rtlCol="0">
              <a:spAutoFit/>
            </a:bodyPr>
            <a:lstStyle/>
            <a:p>
              <a:r>
                <a:rPr lang="zh-CN" altLang="en-US" sz="1350" dirty="0"/>
                <a:t>采样 </a:t>
              </a:r>
              <a:r>
                <a:rPr lang="en-US" altLang="zh-CN" sz="1350" dirty="0"/>
                <a:t>&amp; </a:t>
              </a:r>
              <a:r>
                <a:rPr lang="zh-CN" altLang="en-US" sz="1350" dirty="0"/>
                <a:t>概要</a:t>
              </a:r>
            </a:p>
          </p:txBody>
        </p:sp>
      </p:grpSp>
      <p:grpSp>
        <p:nvGrpSpPr>
          <p:cNvPr id="13" name="组合 12"/>
          <p:cNvGrpSpPr/>
          <p:nvPr/>
        </p:nvGrpSpPr>
        <p:grpSpPr>
          <a:xfrm>
            <a:off x="161925" y="1815316"/>
            <a:ext cx="1944906" cy="1632734"/>
            <a:chOff x="1168608" y="1429822"/>
            <a:chExt cx="2593208" cy="2176978"/>
          </a:xfrm>
        </p:grpSpPr>
        <p:pic>
          <p:nvPicPr>
            <p:cNvPr id="14" name="图片 13"/>
            <p:cNvPicPr>
              <a:picLocks noChangeAspect="1"/>
            </p:cNvPicPr>
            <p:nvPr/>
          </p:nvPicPr>
          <p:blipFill>
            <a:blip r:embed="rId4"/>
            <a:stretch>
              <a:fillRect/>
            </a:stretch>
          </p:blipFill>
          <p:spPr>
            <a:xfrm>
              <a:off x="1168608" y="1804988"/>
              <a:ext cx="2593208" cy="1801812"/>
            </a:xfrm>
            <a:prstGeom prst="rect">
              <a:avLst/>
            </a:prstGeom>
          </p:spPr>
        </p:pic>
        <p:sp>
          <p:nvSpPr>
            <p:cNvPr id="15" name="文本框 14"/>
            <p:cNvSpPr txBox="1"/>
            <p:nvPr/>
          </p:nvSpPr>
          <p:spPr>
            <a:xfrm>
              <a:off x="1796779" y="1429822"/>
              <a:ext cx="1549400" cy="400109"/>
            </a:xfrm>
            <a:prstGeom prst="rect">
              <a:avLst/>
            </a:prstGeom>
            <a:noFill/>
          </p:spPr>
          <p:txBody>
            <a:bodyPr wrap="square" rtlCol="0">
              <a:spAutoFit/>
            </a:bodyPr>
            <a:lstStyle/>
            <a:p>
              <a:pPr algn="ctr"/>
              <a:r>
                <a:rPr lang="en-US" altLang="zh-CN" sz="1350" dirty="0"/>
                <a:t>BSP</a:t>
              </a:r>
              <a:r>
                <a:rPr lang="zh-CN" altLang="en-US" sz="1350" dirty="0"/>
                <a:t>模型</a:t>
              </a:r>
            </a:p>
          </p:txBody>
        </p:sp>
      </p:grpSp>
      <p:grpSp>
        <p:nvGrpSpPr>
          <p:cNvPr id="16" name="组合 15"/>
          <p:cNvGrpSpPr/>
          <p:nvPr/>
        </p:nvGrpSpPr>
        <p:grpSpPr>
          <a:xfrm>
            <a:off x="4973407" y="1678026"/>
            <a:ext cx="1937366" cy="1695325"/>
            <a:chOff x="6631207" y="1094363"/>
            <a:chExt cx="2583154" cy="2260433"/>
          </a:xfrm>
        </p:grpSpPr>
        <p:pic>
          <p:nvPicPr>
            <p:cNvPr id="17" name="图片 16"/>
            <p:cNvPicPr>
              <a:picLocks noChangeAspect="1"/>
            </p:cNvPicPr>
            <p:nvPr/>
          </p:nvPicPr>
          <p:blipFill>
            <a:blip r:embed="rId5"/>
            <a:stretch>
              <a:fillRect/>
            </a:stretch>
          </p:blipFill>
          <p:spPr>
            <a:xfrm>
              <a:off x="6631207" y="1866900"/>
              <a:ext cx="2583154" cy="1487896"/>
            </a:xfrm>
            <a:prstGeom prst="rect">
              <a:avLst/>
            </a:prstGeom>
          </p:spPr>
        </p:pic>
        <p:sp>
          <p:nvSpPr>
            <p:cNvPr id="18" name="文本框 17"/>
            <p:cNvSpPr txBox="1"/>
            <p:nvPr/>
          </p:nvSpPr>
          <p:spPr>
            <a:xfrm>
              <a:off x="6631207" y="1094363"/>
              <a:ext cx="2363955" cy="677108"/>
            </a:xfrm>
            <a:prstGeom prst="rect">
              <a:avLst/>
            </a:prstGeom>
            <a:noFill/>
          </p:spPr>
          <p:txBody>
            <a:bodyPr wrap="square" rtlCol="0">
              <a:spAutoFit/>
            </a:bodyPr>
            <a:lstStyle/>
            <a:p>
              <a:pPr algn="ctr"/>
              <a:r>
                <a:rPr lang="en-US" altLang="zh-CN" sz="1350" dirty="0"/>
                <a:t>KineoGraph/IncGraph</a:t>
              </a:r>
              <a:r>
                <a:rPr lang="zh-CN" altLang="en-US" sz="1350" dirty="0"/>
                <a:t>增量图计算系统</a:t>
              </a:r>
            </a:p>
          </p:txBody>
        </p:sp>
      </p:grpSp>
      <p:grpSp>
        <p:nvGrpSpPr>
          <p:cNvPr id="19" name="组合 18"/>
          <p:cNvGrpSpPr/>
          <p:nvPr/>
        </p:nvGrpSpPr>
        <p:grpSpPr>
          <a:xfrm>
            <a:off x="7285097" y="1577618"/>
            <a:ext cx="1305682" cy="1721450"/>
            <a:chOff x="9713459" y="960487"/>
            <a:chExt cx="1740909" cy="2295267"/>
          </a:xfrm>
        </p:grpSpPr>
        <p:pic>
          <p:nvPicPr>
            <p:cNvPr id="20" name="图片 19"/>
            <p:cNvPicPr>
              <a:picLocks noChangeAspect="1"/>
            </p:cNvPicPr>
            <p:nvPr/>
          </p:nvPicPr>
          <p:blipFill>
            <a:blip r:embed="rId6"/>
            <a:stretch>
              <a:fillRect/>
            </a:stretch>
          </p:blipFill>
          <p:spPr>
            <a:xfrm>
              <a:off x="9713459" y="1828631"/>
              <a:ext cx="1740909" cy="1427123"/>
            </a:xfrm>
            <a:prstGeom prst="rect">
              <a:avLst/>
            </a:prstGeom>
          </p:spPr>
        </p:pic>
        <p:sp>
          <p:nvSpPr>
            <p:cNvPr id="21" name="文本框 20"/>
            <p:cNvSpPr txBox="1"/>
            <p:nvPr/>
          </p:nvSpPr>
          <p:spPr>
            <a:xfrm>
              <a:off x="9810967" y="960487"/>
              <a:ext cx="1522794" cy="954108"/>
            </a:xfrm>
            <a:prstGeom prst="rect">
              <a:avLst/>
            </a:prstGeom>
            <a:noFill/>
          </p:spPr>
          <p:txBody>
            <a:bodyPr wrap="square" rtlCol="0">
              <a:spAutoFit/>
            </a:bodyPr>
            <a:lstStyle/>
            <a:p>
              <a:pPr algn="ctr"/>
              <a:r>
                <a:rPr lang="en-US" altLang="zh-CN" sz="1350" dirty="0"/>
                <a:t>SpecGraph</a:t>
              </a:r>
            </a:p>
            <a:p>
              <a:pPr algn="ctr"/>
              <a:r>
                <a:rPr lang="zh-CN" altLang="en-US" sz="1350" dirty="0"/>
                <a:t>并发更新</a:t>
              </a:r>
              <a:endParaRPr lang="en-US" altLang="zh-CN" sz="1350" dirty="0"/>
            </a:p>
            <a:p>
              <a:pPr algn="ctr"/>
              <a:r>
                <a:rPr lang="zh-CN" altLang="en-US" sz="1350" dirty="0"/>
                <a:t>图计算系统</a:t>
              </a:r>
            </a:p>
          </p:txBody>
        </p:sp>
      </p:grpSp>
      <p:sp>
        <p:nvSpPr>
          <p:cNvPr id="22" name="文本框 21"/>
          <p:cNvSpPr txBox="1"/>
          <p:nvPr/>
        </p:nvSpPr>
        <p:spPr>
          <a:xfrm>
            <a:off x="257175" y="3609975"/>
            <a:ext cx="1849656" cy="300082"/>
          </a:xfrm>
          <a:prstGeom prst="rect">
            <a:avLst/>
          </a:prstGeom>
          <a:noFill/>
        </p:spPr>
        <p:txBody>
          <a:bodyPr wrap="square" rtlCol="0">
            <a:spAutoFit/>
          </a:bodyPr>
          <a:lstStyle/>
          <a:p>
            <a:r>
              <a:rPr lang="zh-CN" altLang="en-US" sz="1350" b="1" dirty="0"/>
              <a:t>等待周期长</a:t>
            </a:r>
            <a:endParaRPr lang="zh-CN" altLang="en-US" sz="1350" dirty="0"/>
          </a:p>
        </p:txBody>
      </p:sp>
      <p:sp>
        <p:nvSpPr>
          <p:cNvPr id="24" name="文本框 23"/>
          <p:cNvSpPr txBox="1"/>
          <p:nvPr/>
        </p:nvSpPr>
        <p:spPr>
          <a:xfrm>
            <a:off x="2758951" y="3609975"/>
            <a:ext cx="1849656" cy="300082"/>
          </a:xfrm>
          <a:prstGeom prst="rect">
            <a:avLst/>
          </a:prstGeom>
          <a:noFill/>
        </p:spPr>
        <p:txBody>
          <a:bodyPr wrap="square" rtlCol="0">
            <a:spAutoFit/>
          </a:bodyPr>
          <a:lstStyle/>
          <a:p>
            <a:r>
              <a:rPr lang="zh-CN" altLang="en-US" sz="1350" b="1" dirty="0"/>
              <a:t>准确率低</a:t>
            </a:r>
            <a:endParaRPr lang="zh-CN" altLang="en-US" sz="1350" dirty="0"/>
          </a:p>
        </p:txBody>
      </p:sp>
      <p:sp>
        <p:nvSpPr>
          <p:cNvPr id="25" name="文本框 24"/>
          <p:cNvSpPr txBox="1"/>
          <p:nvPr/>
        </p:nvSpPr>
        <p:spPr>
          <a:xfrm>
            <a:off x="5545778" y="3609976"/>
            <a:ext cx="1001913" cy="300082"/>
          </a:xfrm>
          <a:prstGeom prst="rect">
            <a:avLst/>
          </a:prstGeom>
          <a:noFill/>
        </p:spPr>
        <p:txBody>
          <a:bodyPr wrap="square" rtlCol="0">
            <a:spAutoFit/>
          </a:bodyPr>
          <a:lstStyle/>
          <a:p>
            <a:r>
              <a:rPr lang="zh-CN" altLang="en-US" sz="1350" b="1" dirty="0"/>
              <a:t>串行更新</a:t>
            </a:r>
            <a:endParaRPr lang="zh-CN" altLang="en-US" sz="1350" dirty="0"/>
          </a:p>
        </p:txBody>
      </p:sp>
      <p:sp>
        <p:nvSpPr>
          <p:cNvPr id="26" name="文本框 25"/>
          <p:cNvSpPr txBox="1"/>
          <p:nvPr/>
        </p:nvSpPr>
        <p:spPr>
          <a:xfrm>
            <a:off x="7484865" y="3609976"/>
            <a:ext cx="1105915" cy="300082"/>
          </a:xfrm>
          <a:prstGeom prst="rect">
            <a:avLst/>
          </a:prstGeom>
          <a:noFill/>
        </p:spPr>
        <p:txBody>
          <a:bodyPr wrap="square" rtlCol="0">
            <a:spAutoFit/>
          </a:bodyPr>
          <a:lstStyle/>
          <a:p>
            <a:r>
              <a:rPr lang="zh-CN" altLang="en-US" sz="1350" b="1" dirty="0"/>
              <a:t>表达能力差</a:t>
            </a:r>
            <a:endParaRPr lang="zh-CN" altLang="en-US" sz="1350" dirty="0"/>
          </a:p>
        </p:txBody>
      </p:sp>
      <mc:AlternateContent xmlns:mc="http://schemas.openxmlformats.org/markup-compatibility/2006" xmlns:a14="http://schemas.microsoft.com/office/drawing/2010/main">
        <mc:Choice Requires="a14">
          <p:sp>
            <p:nvSpPr>
              <p:cNvPr id="27" name="文本框 26"/>
              <p:cNvSpPr txBox="1"/>
              <p:nvPr/>
            </p:nvSpPr>
            <p:spPr>
              <a:xfrm>
                <a:off x="2369369" y="4377198"/>
                <a:ext cx="4639540" cy="1131079"/>
              </a:xfrm>
              <a:prstGeom prst="rect">
                <a:avLst/>
              </a:prstGeom>
              <a:noFill/>
            </p:spPr>
            <p:txBody>
              <a:bodyPr wrap="square" rtlCol="0">
                <a:spAutoFit/>
              </a:bodyPr>
              <a:lstStyle/>
              <a:p>
                <a:r>
                  <a:rPr lang="zh-CN" altLang="en-US" sz="1350" dirty="0"/>
                  <a:t>构建面向</a:t>
                </a:r>
                <a:r>
                  <a:rPr lang="zh-CN" altLang="en-US" sz="1350" b="1" dirty="0"/>
                  <a:t>流式图数据</a:t>
                </a:r>
                <a:r>
                  <a:rPr lang="zh-CN" altLang="en-US" sz="1350" dirty="0"/>
                  <a:t>的</a:t>
                </a:r>
                <a:r>
                  <a:rPr lang="zh-CN" altLang="en-US" sz="1350" b="1" dirty="0"/>
                  <a:t>精准计算</a:t>
                </a:r>
                <a:r>
                  <a:rPr lang="zh-CN" altLang="en-US" sz="1350" dirty="0"/>
                  <a:t>的</a:t>
                </a:r>
                <a:r>
                  <a:rPr lang="zh-CN" altLang="en-US" sz="1350" b="1" dirty="0"/>
                  <a:t>实时图计算</a:t>
                </a:r>
                <a:r>
                  <a:rPr lang="zh-CN" altLang="en-US" sz="1350" dirty="0"/>
                  <a:t>系统</a:t>
                </a:r>
                <a:endParaRPr lang="en-US" altLang="zh-CN" sz="1350" dirty="0"/>
              </a:p>
              <a:p>
                <a:pPr marL="214308" indent="-214308">
                  <a:buFont typeface="Wingdings" panose="05000000000000000000" pitchFamily="2" charset="2"/>
                  <a:buChar char="ü"/>
                </a:pPr>
                <a:r>
                  <a:rPr lang="zh-CN" altLang="en-US" sz="1350" dirty="0"/>
                  <a:t>满足实时计算要求 </a:t>
                </a:r>
                <a:r>
                  <a:rPr lang="en-US" altLang="zh-CN" sz="1350" dirty="0"/>
                  <a:t>(&lt;20ms)</a:t>
                </a:r>
              </a:p>
              <a:p>
                <a:pPr marL="214308" indent="-214308">
                  <a:buFont typeface="Wingdings" panose="05000000000000000000" pitchFamily="2" charset="2"/>
                  <a:buChar char="ü"/>
                </a:pPr>
                <a:r>
                  <a:rPr lang="zh-CN" altLang="en-US" sz="1350" dirty="0"/>
                  <a:t>有较高的准确率 </a:t>
                </a:r>
                <a:r>
                  <a:rPr lang="en-US" altLang="zh-CN" sz="1350" dirty="0"/>
                  <a:t>(&gt;99%)</a:t>
                </a:r>
              </a:p>
              <a:p>
                <a:pPr marL="214308" indent="-214308">
                  <a:buFont typeface="Wingdings" panose="05000000000000000000" pitchFamily="2" charset="2"/>
                  <a:buChar char="ü"/>
                </a:pPr>
                <a:r>
                  <a:rPr lang="zh-CN" altLang="en-US" sz="1350" dirty="0"/>
                  <a:t>采用并行更新方式 </a:t>
                </a:r>
                <a:endParaRPr lang="en-US" altLang="zh-CN" sz="1350" dirty="0"/>
              </a:p>
              <a:p>
                <a:pPr marL="214308" indent="-214308">
                  <a:buFont typeface="Wingdings" panose="05000000000000000000" pitchFamily="2" charset="2"/>
                  <a:buChar char="ü"/>
                </a:pPr>
                <a:r>
                  <a:rPr lang="zh-CN" altLang="en-US" sz="1350" dirty="0"/>
                  <a:t>表达能力强</a:t>
                </a:r>
                <a:r>
                  <a:rPr lang="en-US" altLang="zh-CN" sz="1350" dirty="0"/>
                  <a:t>(</a:t>
                </a:r>
                <a14:m>
                  <m:oMath xmlns:m="http://schemas.openxmlformats.org/officeDocument/2006/math">
                    <m:r>
                      <a:rPr lang="en-US" altLang="zh-CN" sz="1350" i="1">
                        <a:latin typeface="Cambria Math" panose="02040503050406030204" pitchFamily="18" charset="0"/>
                        <a:ea typeface="Cambria Math" panose="02040503050406030204" pitchFamily="18" charset="0"/>
                      </a:rPr>
                      <m:t>≈</m:t>
                    </m:r>
                  </m:oMath>
                </a14:m>
                <a:r>
                  <a:rPr lang="en-US" altLang="zh-CN" sz="1350" dirty="0"/>
                  <a:t>VC</a:t>
                </a:r>
                <a:r>
                  <a:rPr lang="zh-CN" altLang="en-US" sz="1350" dirty="0"/>
                  <a:t>模型表达能力</a:t>
                </a:r>
                <a:r>
                  <a:rPr lang="en-US" altLang="zh-CN" sz="1350" dirty="0"/>
                  <a:t>)</a:t>
                </a:r>
                <a:endParaRPr lang="zh-CN" altLang="en-US" sz="135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2369369" y="4377198"/>
                <a:ext cx="4639540" cy="1131079"/>
              </a:xfrm>
              <a:prstGeom prst="rect">
                <a:avLst/>
              </a:prstGeom>
              <a:blipFill rotWithShape="0">
                <a:blip r:embed="rId7"/>
                <a:stretch>
                  <a:fillRect l="-394" t="-1613" b="-4839"/>
                </a:stretch>
              </a:blipFill>
            </p:spPr>
            <p:txBody>
              <a:bodyPr/>
              <a:lstStyle/>
              <a:p>
                <a:r>
                  <a:rPr lang="zh-CN" altLang="en-US">
                    <a:noFill/>
                  </a:rPr>
                  <a:t> </a:t>
                </a:r>
              </a:p>
            </p:txBody>
          </p:sp>
        </mc:Fallback>
      </mc:AlternateContent>
      <p:sp>
        <p:nvSpPr>
          <p:cNvPr id="28" name="下箭头 27"/>
          <p:cNvSpPr/>
          <p:nvPr/>
        </p:nvSpPr>
        <p:spPr>
          <a:xfrm rot="17896995">
            <a:off x="1599444" y="3539266"/>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 name="右箭头 28"/>
          <p:cNvSpPr/>
          <p:nvPr/>
        </p:nvSpPr>
        <p:spPr>
          <a:xfrm rot="4344151">
            <a:off x="3321823"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右箭头 29"/>
          <p:cNvSpPr/>
          <p:nvPr/>
        </p:nvSpPr>
        <p:spPr>
          <a:xfrm rot="7035158">
            <a:off x="5681336"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1" name="下箭头 30"/>
          <p:cNvSpPr/>
          <p:nvPr/>
        </p:nvSpPr>
        <p:spPr>
          <a:xfrm rot="4168880">
            <a:off x="6938349" y="3456259"/>
            <a:ext cx="242528" cy="1476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10.xml><?xml version="1.0" encoding="utf-8"?>
<p:tagLst xmlns:a="http://schemas.openxmlformats.org/drawingml/2006/main" xmlns:r="http://schemas.openxmlformats.org/officeDocument/2006/relationships" xmlns:p="http://schemas.openxmlformats.org/presentationml/2006/main">
  <p:tag name="TIMING" val="|0.6|0.6|1.8|1.5"/>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ags/tag4.xml><?xml version="1.0" encoding="utf-8"?>
<p:tagLst xmlns:a="http://schemas.openxmlformats.org/drawingml/2006/main" xmlns:r="http://schemas.openxmlformats.org/officeDocument/2006/relationships" xmlns:p="http://schemas.openxmlformats.org/presentationml/2006/main">
  <p:tag name="TIMING" val="|30.3|9.6|2.3|2.8"/>
</p:tagLst>
</file>

<file path=ppt/tags/tag5.xml><?xml version="1.0" encoding="utf-8"?>
<p:tagLst xmlns:a="http://schemas.openxmlformats.org/drawingml/2006/main" xmlns:r="http://schemas.openxmlformats.org/officeDocument/2006/relationships" xmlns:p="http://schemas.openxmlformats.org/presentationml/2006/main">
  <p:tag name="TIMING" val="|30.3|9.6|2.3|2.8"/>
</p:tagLst>
</file>

<file path=ppt/tags/tag6.xml><?xml version="1.0" encoding="utf-8"?>
<p:tagLst xmlns:a="http://schemas.openxmlformats.org/drawingml/2006/main" xmlns:r="http://schemas.openxmlformats.org/officeDocument/2006/relationships" xmlns:p="http://schemas.openxmlformats.org/presentationml/2006/main">
  <p:tag name="TIMING" val="|30.3|9.6|2.3|2.8"/>
</p:tagLst>
</file>

<file path=ppt/tags/tag7.xml><?xml version="1.0" encoding="utf-8"?>
<p:tagLst xmlns:a="http://schemas.openxmlformats.org/drawingml/2006/main" xmlns:r="http://schemas.openxmlformats.org/officeDocument/2006/relationships" xmlns:p="http://schemas.openxmlformats.org/presentationml/2006/main">
  <p:tag name="TIMING" val="|30.3|9.6|2.3|2.8"/>
</p:tagLst>
</file>

<file path=ppt/tags/tag8.xml><?xml version="1.0" encoding="utf-8"?>
<p:tagLst xmlns:a="http://schemas.openxmlformats.org/drawingml/2006/main" xmlns:r="http://schemas.openxmlformats.org/officeDocument/2006/relationships" xmlns:p="http://schemas.openxmlformats.org/presentationml/2006/main">
  <p:tag name="TIMING" val="|11.8|2.9|10.2|0.9|1|0.6"/>
</p:tagLst>
</file>

<file path=ppt/tags/tag9.xml><?xml version="1.0" encoding="utf-8"?>
<p:tagLst xmlns:a="http://schemas.openxmlformats.org/drawingml/2006/main" xmlns:r="http://schemas.openxmlformats.org/officeDocument/2006/relationships" xmlns:p="http://schemas.openxmlformats.org/presentationml/2006/main">
  <p:tag name="TIMING" val="|1.5|2.4|1.1|0.6|0.5|0.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2441</TotalTime>
  <Words>6972</Words>
  <Application>Microsoft Office PowerPoint</Application>
  <PresentationFormat>全屏显示(4:3)</PresentationFormat>
  <Paragraphs>589</Paragraphs>
  <Slides>42</Slides>
  <Notes>41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一、研究背景与相关工作-流处理模型</vt:lpstr>
      <vt:lpstr>二、研究目标</vt:lpstr>
      <vt:lpstr>二、研究目标</vt:lpstr>
      <vt:lpstr>三、模型与算法设计</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七、学术论文和研究成果</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427</cp:revision>
  <dcterms:created xsi:type="dcterms:W3CDTF">2016-12-23T09:57:57Z</dcterms:created>
  <dcterms:modified xsi:type="dcterms:W3CDTF">2017-05-22T14:56:30Z</dcterms:modified>
</cp:coreProperties>
</file>