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2399288" cy="43199050"/>
  <p:notesSz cx="6858000" cy="9144000"/>
  <p:embeddedFontLst>
    <p:embeddedFont>
      <p:font typeface="方正姚体" panose="02010601030101010101" pitchFamily="2" charset="-122"/>
      <p:regular r:id="rId5"/>
    </p:embeddedFon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微软雅黑" panose="020B0503020204020204" pitchFamily="34" charset="-122"/>
      <p:regular r:id="rId10"/>
      <p:bold r:id="rId11"/>
    </p:embeddedFont>
    <p:embeddedFont>
      <p:font typeface="等线" panose="02010600030101010101" pitchFamily="2" charset="-122"/>
      <p:regular r:id="rId12"/>
      <p:bold r:id="rId13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85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85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85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85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85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85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85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85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85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12">
          <p15:clr>
            <a:srgbClr val="A4A3A4"/>
          </p15:clr>
        </p15:guide>
        <p15:guide id="2" pos="102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97FF"/>
    <a:srgbClr val="008EEE"/>
    <a:srgbClr val="5B9BD5"/>
    <a:srgbClr val="FFFFCC"/>
    <a:srgbClr val="47B0FF"/>
    <a:srgbClr val="A7C6E5"/>
    <a:srgbClr val="0198FF"/>
    <a:srgbClr val="0071C0"/>
    <a:srgbClr val="C9A4E4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1395" autoAdjust="0"/>
    <p:restoredTop sz="95951"/>
  </p:normalViewPr>
  <p:slideViewPr>
    <p:cSldViewPr snapToGrid="0" snapToObjects="1">
      <p:cViewPr>
        <p:scale>
          <a:sx n="50" d="100"/>
          <a:sy n="50" d="100"/>
        </p:scale>
        <p:origin x="-2796" y="-10056"/>
      </p:cViewPr>
      <p:guideLst>
        <p:guide orient="horz" pos="13912"/>
        <p:guide pos="1023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1999" cy="7199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viewProps" Target="viewProps.xml"/><Relationship Id="rId10" Type="http://schemas.openxmlformats.org/officeDocument/2006/relationships/font" Target="fonts/font6.fntdata"/><Relationship Id="rId4" Type="http://schemas.openxmlformats.org/officeDocument/2006/relationships/handoutMaster" Target="handoutMasters/handoutMaster1.xml"/><Relationship Id="rId9" Type="http://schemas.openxmlformats.org/officeDocument/2006/relationships/font" Target="fonts/font5.fntdata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2017/5/4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00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48CDD4D-C113-46A4-BB44-C64D88ED8302}" type="datetimeFigureOut">
              <a:rPr lang="en-US" altLang="en-US"/>
              <a:t>5/4/2017</a:t>
            </a:fld>
            <a:endParaRPr lang="en-US" altLang="en-US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CF9811B-8A7F-4B31-AC08-4080A04FF5E8}" type="slidenum">
              <a:rPr lang="en-US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08086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833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049713" y="7069138"/>
            <a:ext cx="24299862" cy="150399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en-US" smtClean="0"/>
              <a:t>单击此处编辑母版标题样式</a:t>
            </a:r>
            <a:endParaRPr lang="en-US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049713" y="22690138"/>
            <a:ext cx="24299862" cy="1042987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en-US" smtClean="0"/>
              <a:t>单击此处编辑母版副标题样式</a:t>
            </a:r>
            <a:endParaRPr lang="en-US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4C8F3B-5B24-4616-83B9-30A036454798}" type="datetime1">
              <a:rPr lang="en-US" altLang="en-US"/>
              <a:t>5/4/2017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0FC1B3-954A-48CE-9FD0-DC82E306D815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单击此处编辑母版标题样式</a:t>
            </a:r>
            <a:endParaRPr lang="en-US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en-US" smtClean="0"/>
              <a:t>单击此处编辑母版文本样式</a:t>
            </a:r>
          </a:p>
          <a:p>
            <a:pPr lvl="1"/>
            <a:r>
              <a:rPr lang="en-US" altLang="en-US" smtClean="0"/>
              <a:t>二级</a:t>
            </a:r>
          </a:p>
          <a:p>
            <a:pPr lvl="2"/>
            <a:r>
              <a:rPr lang="en-US" altLang="en-US" smtClean="0"/>
              <a:t>三级</a:t>
            </a:r>
          </a:p>
          <a:p>
            <a:pPr lvl="3"/>
            <a:r>
              <a:rPr lang="en-US" altLang="en-US" smtClean="0"/>
              <a:t>四级</a:t>
            </a:r>
          </a:p>
          <a:p>
            <a:pPr lvl="4"/>
            <a:r>
              <a:rPr lang="en-US" altLang="en-US" smtClean="0"/>
              <a:t>五级</a:t>
            </a:r>
            <a:endParaRPr lang="en-US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8B761F-848C-44AF-8108-4A03EED61BA6}" type="datetime1">
              <a:rPr lang="en-US" altLang="en-US"/>
              <a:t>5/4/2017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FA195B-8E53-4D50-B0F3-27F9A17BFB7D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23490238" y="1731963"/>
            <a:ext cx="7289800" cy="36858575"/>
          </a:xfrm>
        </p:spPr>
        <p:txBody>
          <a:bodyPr vert="eaVert"/>
          <a:lstStyle/>
          <a:p>
            <a:r>
              <a:rPr lang="en-US" altLang="en-US" smtClean="0"/>
              <a:t>单击此处编辑母版标题样式</a:t>
            </a:r>
            <a:endParaRPr lang="en-US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1619250" y="1731963"/>
            <a:ext cx="21718588" cy="36858575"/>
          </a:xfrm>
        </p:spPr>
        <p:txBody>
          <a:bodyPr vert="eaVert"/>
          <a:lstStyle/>
          <a:p>
            <a:pPr lvl="0"/>
            <a:r>
              <a:rPr lang="en-US" altLang="en-US" smtClean="0"/>
              <a:t>单击此处编辑母版文本样式</a:t>
            </a:r>
          </a:p>
          <a:p>
            <a:pPr lvl="1"/>
            <a:r>
              <a:rPr lang="en-US" altLang="en-US" smtClean="0"/>
              <a:t>二级</a:t>
            </a:r>
          </a:p>
          <a:p>
            <a:pPr lvl="2"/>
            <a:r>
              <a:rPr lang="en-US" altLang="en-US" smtClean="0"/>
              <a:t>三级</a:t>
            </a:r>
          </a:p>
          <a:p>
            <a:pPr lvl="3"/>
            <a:r>
              <a:rPr lang="en-US" altLang="en-US" smtClean="0"/>
              <a:t>四级</a:t>
            </a:r>
          </a:p>
          <a:p>
            <a:pPr lvl="4"/>
            <a:r>
              <a:rPr lang="en-US" altLang="en-US" smtClean="0"/>
              <a:t>五级</a:t>
            </a:r>
            <a:endParaRPr lang="en-US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A18A47-9627-4BA5-A00F-E95182364880}" type="datetime1">
              <a:rPr lang="en-US" altLang="en-US"/>
              <a:t>5/4/2017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82DDA9-7A99-4877-B92A-EDC266FC8F81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单击此处编辑母版标题样式</a:t>
            </a:r>
            <a:endParaRPr lang="en-US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en-US" smtClean="0"/>
              <a:t>单击此处编辑母版文本样式</a:t>
            </a:r>
          </a:p>
          <a:p>
            <a:pPr lvl="1"/>
            <a:r>
              <a:rPr lang="en-US" altLang="en-US" smtClean="0"/>
              <a:t>二级</a:t>
            </a:r>
          </a:p>
          <a:p>
            <a:pPr lvl="2"/>
            <a:r>
              <a:rPr lang="en-US" altLang="en-US" smtClean="0"/>
              <a:t>三级</a:t>
            </a:r>
          </a:p>
          <a:p>
            <a:pPr lvl="3"/>
            <a:r>
              <a:rPr lang="en-US" altLang="en-US" smtClean="0"/>
              <a:t>四级</a:t>
            </a:r>
          </a:p>
          <a:p>
            <a:pPr lvl="4"/>
            <a:r>
              <a:rPr lang="en-US" altLang="en-US" smtClean="0"/>
              <a:t>五级</a:t>
            </a:r>
            <a:endParaRPr lang="en-US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DB1E07-3C35-421C-BF3B-E7908032888F}" type="datetime1">
              <a:rPr lang="en-US" altLang="en-US"/>
              <a:t>5/4/2017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B78848-11E4-4192-91C4-8FDA52B5F003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9800" y="10769600"/>
            <a:ext cx="27944763" cy="179705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en-US" smtClean="0"/>
              <a:t>单击此处编辑母版标题样式</a:t>
            </a:r>
            <a:endParaRPr lang="en-US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09800" y="28909963"/>
            <a:ext cx="27944763" cy="94488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0B13BA-950F-4744-A5A3-28E3FD7C94A2}" type="datetime1">
              <a:rPr lang="en-US" altLang="en-US"/>
              <a:t>5/4/2017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910147-D942-4A4C-BEA9-ABCE04453E54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单击此处编辑母版标题样式</a:t>
            </a:r>
            <a:endParaRPr lang="en-US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19250" y="10080625"/>
            <a:ext cx="14503400" cy="28509913"/>
          </a:xfrm>
        </p:spPr>
        <p:txBody>
          <a:bodyPr/>
          <a:lstStyle/>
          <a:p>
            <a:pPr lvl="0"/>
            <a:r>
              <a:rPr lang="en-US" altLang="en-US" smtClean="0"/>
              <a:t>单击此处编辑母版文本样式</a:t>
            </a:r>
          </a:p>
          <a:p>
            <a:pPr lvl="1"/>
            <a:r>
              <a:rPr lang="en-US" altLang="en-US" smtClean="0"/>
              <a:t>二级</a:t>
            </a:r>
          </a:p>
          <a:p>
            <a:pPr lvl="2"/>
            <a:r>
              <a:rPr lang="en-US" altLang="en-US" smtClean="0"/>
              <a:t>三级</a:t>
            </a:r>
          </a:p>
          <a:p>
            <a:pPr lvl="3"/>
            <a:r>
              <a:rPr lang="en-US" altLang="en-US" smtClean="0"/>
              <a:t>四级</a:t>
            </a:r>
          </a:p>
          <a:p>
            <a:pPr lvl="4"/>
            <a:r>
              <a:rPr lang="en-US" altLang="en-US" smtClean="0"/>
              <a:t>五级</a:t>
            </a:r>
            <a:endParaRPr lang="en-US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275050" y="10080625"/>
            <a:ext cx="14504988" cy="28509913"/>
          </a:xfrm>
        </p:spPr>
        <p:txBody>
          <a:bodyPr/>
          <a:lstStyle/>
          <a:p>
            <a:pPr lvl="0"/>
            <a:r>
              <a:rPr lang="en-US" altLang="en-US" smtClean="0"/>
              <a:t>单击此处编辑母版文本样式</a:t>
            </a:r>
          </a:p>
          <a:p>
            <a:pPr lvl="1"/>
            <a:r>
              <a:rPr lang="en-US" altLang="en-US" smtClean="0"/>
              <a:t>二级</a:t>
            </a:r>
          </a:p>
          <a:p>
            <a:pPr lvl="2"/>
            <a:r>
              <a:rPr lang="en-US" altLang="en-US" smtClean="0"/>
              <a:t>三级</a:t>
            </a:r>
          </a:p>
          <a:p>
            <a:pPr lvl="3"/>
            <a:r>
              <a:rPr lang="en-US" altLang="en-US" smtClean="0"/>
              <a:t>四级</a:t>
            </a:r>
          </a:p>
          <a:p>
            <a:pPr lvl="4"/>
            <a:r>
              <a:rPr lang="en-US" altLang="en-US" smtClean="0"/>
              <a:t>五级</a:t>
            </a:r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579DE4-1751-4943-9A5F-F3571B90FCBF}" type="datetime1">
              <a:rPr lang="en-US" altLang="en-US"/>
              <a:t>5/4/2017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F2FA67-CF68-4D95-BF03-F05DACBDC98A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32025" y="2300288"/>
            <a:ext cx="27944763" cy="8350250"/>
          </a:xfrm>
        </p:spPr>
        <p:txBody>
          <a:bodyPr/>
          <a:lstStyle/>
          <a:p>
            <a:r>
              <a:rPr lang="en-US" altLang="en-US" smtClean="0"/>
              <a:t>单击此处编辑母版标题样式</a:t>
            </a:r>
            <a:endParaRPr lang="en-US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32025" y="10590213"/>
            <a:ext cx="13706475" cy="51895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232025" y="15779750"/>
            <a:ext cx="13706475" cy="23209250"/>
          </a:xfrm>
        </p:spPr>
        <p:txBody>
          <a:bodyPr/>
          <a:lstStyle/>
          <a:p>
            <a:pPr lvl="0"/>
            <a:r>
              <a:rPr lang="en-US" altLang="en-US" smtClean="0"/>
              <a:t>单击此处编辑母版文本样式</a:t>
            </a:r>
          </a:p>
          <a:p>
            <a:pPr lvl="1"/>
            <a:r>
              <a:rPr lang="en-US" altLang="en-US" smtClean="0"/>
              <a:t>二级</a:t>
            </a:r>
          </a:p>
          <a:p>
            <a:pPr lvl="2"/>
            <a:r>
              <a:rPr lang="en-US" altLang="en-US" smtClean="0"/>
              <a:t>三级</a:t>
            </a:r>
          </a:p>
          <a:p>
            <a:pPr lvl="3"/>
            <a:r>
              <a:rPr lang="en-US" altLang="en-US" smtClean="0"/>
              <a:t>四级</a:t>
            </a:r>
          </a:p>
          <a:p>
            <a:pPr lvl="4"/>
            <a:r>
              <a:rPr lang="en-US" altLang="en-US" smtClean="0"/>
              <a:t>五级</a:t>
            </a:r>
            <a:endParaRPr lang="en-US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6402050" y="10590213"/>
            <a:ext cx="13774738" cy="51895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6402050" y="15779750"/>
            <a:ext cx="13774738" cy="23209250"/>
          </a:xfrm>
        </p:spPr>
        <p:txBody>
          <a:bodyPr/>
          <a:lstStyle/>
          <a:p>
            <a:pPr lvl="0"/>
            <a:r>
              <a:rPr lang="en-US" altLang="en-US" smtClean="0"/>
              <a:t>单击此处编辑母版文本样式</a:t>
            </a:r>
          </a:p>
          <a:p>
            <a:pPr lvl="1"/>
            <a:r>
              <a:rPr lang="en-US" altLang="en-US" smtClean="0"/>
              <a:t>二级</a:t>
            </a:r>
          </a:p>
          <a:p>
            <a:pPr lvl="2"/>
            <a:r>
              <a:rPr lang="en-US" altLang="en-US" smtClean="0"/>
              <a:t>三级</a:t>
            </a:r>
          </a:p>
          <a:p>
            <a:pPr lvl="3"/>
            <a:r>
              <a:rPr lang="en-US" altLang="en-US" smtClean="0"/>
              <a:t>四级</a:t>
            </a:r>
          </a:p>
          <a:p>
            <a:pPr lvl="4"/>
            <a:r>
              <a:rPr lang="en-US" altLang="en-US" smtClean="0"/>
              <a:t>五级</a:t>
            </a:r>
            <a:endParaRPr lang="en-US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C08534-F17E-4280-B0C9-6467F551D84F}" type="datetime1">
              <a:rPr lang="en-US" altLang="en-US"/>
              <a:t>5/4/2017</a:t>
            </a:fld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E23516-752A-4A32-A87C-1AF5B1F1A53F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单击此处编辑母版标题样式</a:t>
            </a:r>
            <a:endParaRPr lang="en-US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843A7D-6F35-4D31-8B2C-9D94688DDD05}" type="datetime1">
              <a:rPr lang="en-US" altLang="en-US"/>
              <a:t>5/4/2017</a:t>
            </a:fld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7458BD-2D38-4C49-8E91-9484CE14A33B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BADC80-200A-440F-A648-D2F487EA571C}" type="datetime1">
              <a:rPr lang="en-US" altLang="en-US"/>
              <a:t>5/4/2017</a:t>
            </a:fld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185A95-32CE-42D6-B21B-AEB07AF7FF20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32025" y="2879725"/>
            <a:ext cx="10448925" cy="100806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en-US" smtClean="0"/>
              <a:t>单击此处编辑母版标题样式</a:t>
            </a:r>
            <a:endParaRPr lang="en-US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73150" y="6219825"/>
            <a:ext cx="16403638" cy="306990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en-US" smtClean="0"/>
              <a:t>单击此处编辑母版文本样式</a:t>
            </a:r>
          </a:p>
          <a:p>
            <a:pPr lvl="1"/>
            <a:r>
              <a:rPr lang="en-US" altLang="en-US" smtClean="0"/>
              <a:t>二级</a:t>
            </a:r>
          </a:p>
          <a:p>
            <a:pPr lvl="2"/>
            <a:r>
              <a:rPr lang="en-US" altLang="en-US" smtClean="0"/>
              <a:t>三级</a:t>
            </a:r>
          </a:p>
          <a:p>
            <a:pPr lvl="3"/>
            <a:r>
              <a:rPr lang="en-US" altLang="en-US" smtClean="0"/>
              <a:t>四级</a:t>
            </a:r>
          </a:p>
          <a:p>
            <a:pPr lvl="4"/>
            <a:r>
              <a:rPr lang="en-US" altLang="en-US" smtClean="0"/>
              <a:t>五级</a:t>
            </a:r>
            <a:endParaRPr lang="en-US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32025" y="12960350"/>
            <a:ext cx="10448925" cy="240093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0CD85C-C0EA-46BC-B486-EA992D0CD4DD}" type="datetime1">
              <a:rPr lang="en-US" altLang="en-US"/>
              <a:t>5/4/2017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44EF97-E7E1-474E-A3A0-630BD4721918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32025" y="2879725"/>
            <a:ext cx="10448925" cy="100806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en-US" smtClean="0"/>
              <a:t>单击此处编辑母版标题样式</a:t>
            </a:r>
            <a:endParaRPr lang="en-US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3773150" y="6219825"/>
            <a:ext cx="16403638" cy="30699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32025" y="12960350"/>
            <a:ext cx="10448925" cy="240093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88B7D8-91ED-4C9A-9389-DD869C91CD66}" type="datetime1">
              <a:rPr lang="en-US" altLang="en-US"/>
              <a:t>5/4/2017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3A2FD-72F8-40F8-AC20-514282BB0D39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19250" y="1731963"/>
            <a:ext cx="29160788" cy="7199312"/>
          </a:xfrm>
          <a:prstGeom prst="rect">
            <a:avLst/>
          </a:prstGeom>
          <a:noFill/>
          <a:ln>
            <a:noFill/>
          </a:ln>
        </p:spPr>
        <p:txBody>
          <a:bodyPr vert="horz" wrap="square" lIns="431996" tIns="215998" rIns="431996" bIns="215998" numCol="1" anchor="ctr" anchorCtr="0" compatLnSpc="1"/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19250" y="10080625"/>
            <a:ext cx="29160788" cy="28509913"/>
          </a:xfrm>
          <a:prstGeom prst="rect">
            <a:avLst/>
          </a:prstGeom>
          <a:noFill/>
          <a:ln>
            <a:noFill/>
          </a:ln>
        </p:spPr>
        <p:txBody>
          <a:bodyPr vert="horz" wrap="square" lIns="431996" tIns="215998" rIns="431996" bIns="215998" numCol="1" anchor="t" anchorCtr="0" compatLnSpc="1"/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19250" y="39341425"/>
            <a:ext cx="7562850" cy="3000375"/>
          </a:xfrm>
          <a:prstGeom prst="rect">
            <a:avLst/>
          </a:prstGeom>
          <a:noFill/>
          <a:ln>
            <a:noFill/>
          </a:ln>
        </p:spPr>
        <p:txBody>
          <a:bodyPr vert="horz" wrap="square" lIns="431996" tIns="215998" rIns="431996" bIns="215998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66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AC255A2-3BAA-47CC-A279-73F974C6E45E}" type="datetime1">
              <a:rPr lang="en-US" altLang="en-US"/>
              <a:t>5/4/2017</a:t>
            </a:fld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069638" y="39341425"/>
            <a:ext cx="10260012" cy="3000375"/>
          </a:xfrm>
          <a:prstGeom prst="rect">
            <a:avLst/>
          </a:prstGeom>
          <a:noFill/>
          <a:ln>
            <a:noFill/>
          </a:ln>
        </p:spPr>
        <p:txBody>
          <a:bodyPr vert="horz" wrap="square" lIns="431996" tIns="215998" rIns="431996" bIns="215998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66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218775" y="39341425"/>
            <a:ext cx="7561263" cy="3000375"/>
          </a:xfrm>
          <a:prstGeom prst="rect">
            <a:avLst/>
          </a:prstGeom>
          <a:noFill/>
          <a:ln>
            <a:noFill/>
          </a:ln>
        </p:spPr>
        <p:txBody>
          <a:bodyPr vert="horz" wrap="square" lIns="431996" tIns="215998" rIns="431996" bIns="215998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66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D1F73E1-C063-4C1E-A426-405488C619BA}" type="slidenum">
              <a:rPr lang="en-US" altLang="en-US"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19270" rtl="0" eaLnBrk="0" fontAlgn="base" hangingPunct="0">
        <a:spcBef>
          <a:spcPct val="0"/>
        </a:spcBef>
        <a:spcAft>
          <a:spcPct val="0"/>
        </a:spcAft>
        <a:defRPr sz="207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319270" rtl="0" eaLnBrk="0" fontAlgn="base" hangingPunct="0">
        <a:spcBef>
          <a:spcPct val="0"/>
        </a:spcBef>
        <a:spcAft>
          <a:spcPct val="0"/>
        </a:spcAft>
        <a:defRPr sz="207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defTabSz="4319270" rtl="0" eaLnBrk="0" fontAlgn="base" hangingPunct="0">
        <a:spcBef>
          <a:spcPct val="0"/>
        </a:spcBef>
        <a:spcAft>
          <a:spcPct val="0"/>
        </a:spcAft>
        <a:defRPr sz="207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defTabSz="4319270" rtl="0" eaLnBrk="0" fontAlgn="base" hangingPunct="0">
        <a:spcBef>
          <a:spcPct val="0"/>
        </a:spcBef>
        <a:spcAft>
          <a:spcPct val="0"/>
        </a:spcAft>
        <a:defRPr sz="207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defTabSz="4319270" rtl="0" eaLnBrk="0" fontAlgn="base" hangingPunct="0">
        <a:spcBef>
          <a:spcPct val="0"/>
        </a:spcBef>
        <a:spcAft>
          <a:spcPct val="0"/>
        </a:spcAft>
        <a:defRPr sz="207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defTabSz="4319270" rtl="0" fontAlgn="base">
        <a:spcBef>
          <a:spcPct val="0"/>
        </a:spcBef>
        <a:spcAft>
          <a:spcPct val="0"/>
        </a:spcAft>
        <a:defRPr sz="207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defTabSz="4319270" rtl="0" fontAlgn="base">
        <a:spcBef>
          <a:spcPct val="0"/>
        </a:spcBef>
        <a:spcAft>
          <a:spcPct val="0"/>
        </a:spcAft>
        <a:defRPr sz="207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defTabSz="4319270" rtl="0" fontAlgn="base">
        <a:spcBef>
          <a:spcPct val="0"/>
        </a:spcBef>
        <a:spcAft>
          <a:spcPct val="0"/>
        </a:spcAft>
        <a:defRPr sz="207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defTabSz="4319270" rtl="0" fontAlgn="base">
        <a:spcBef>
          <a:spcPct val="0"/>
        </a:spcBef>
        <a:spcAft>
          <a:spcPct val="0"/>
        </a:spcAft>
        <a:defRPr sz="207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1619250" indent="-1619250" algn="l" defTabSz="4319270" rtl="0" eaLnBrk="0" fontAlgn="base" hangingPunct="0">
        <a:spcBef>
          <a:spcPct val="20000"/>
        </a:spcBef>
        <a:spcAft>
          <a:spcPct val="0"/>
        </a:spcAft>
        <a:buChar char="•"/>
        <a:defRPr sz="15100" kern="1200">
          <a:solidFill>
            <a:schemeClr val="tx1"/>
          </a:solidFill>
          <a:latin typeface="+mn-lt"/>
          <a:ea typeface="+mn-ea"/>
          <a:cs typeface="+mn-cs"/>
        </a:defRPr>
      </a:lvl1pPr>
      <a:lvl2pPr marL="3510280" indent="-1349375" algn="l" defTabSz="4319270" rtl="0" eaLnBrk="0" fontAlgn="base" hangingPunct="0">
        <a:spcBef>
          <a:spcPct val="20000"/>
        </a:spcBef>
        <a:spcAft>
          <a:spcPct val="0"/>
        </a:spcAft>
        <a:buChar char="–"/>
        <a:defRPr sz="132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675" indent="-1081405" algn="l" defTabSz="4319270" rtl="0" eaLnBrk="0" fontAlgn="base" hangingPunct="0">
        <a:spcBef>
          <a:spcPct val="20000"/>
        </a:spcBef>
        <a:spcAft>
          <a:spcPct val="0"/>
        </a:spcAft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3pPr>
      <a:lvl4pPr marL="7559675" indent="-1079500" algn="l" defTabSz="4319270" rtl="0" eaLnBrk="0" fontAlgn="base" hangingPunct="0">
        <a:spcBef>
          <a:spcPct val="20000"/>
        </a:spcBef>
        <a:spcAft>
          <a:spcPct val="0"/>
        </a:spcAft>
        <a:buChar char="–"/>
        <a:defRPr sz="9400" kern="1200">
          <a:solidFill>
            <a:schemeClr val="tx1"/>
          </a:solidFill>
          <a:latin typeface="+mn-lt"/>
          <a:ea typeface="+mn-ea"/>
          <a:cs typeface="+mn-cs"/>
        </a:defRPr>
      </a:lvl4pPr>
      <a:lvl5pPr marL="9720580" indent="-1081405" algn="l" defTabSz="4319270" rtl="0" eaLnBrk="0" fontAlgn="base" hangingPunct="0">
        <a:spcBef>
          <a:spcPct val="20000"/>
        </a:spcBef>
        <a:spcAft>
          <a:spcPct val="0"/>
        </a:spcAft>
        <a:buChar char="»"/>
        <a:defRPr sz="9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12" Type="http://schemas.openxmlformats.org/officeDocument/2006/relationships/image" Target="../media/image10.emf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emf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emf"/><Relationship Id="rId19" Type="http://schemas.openxmlformats.org/officeDocument/2006/relationships/image" Target="../media/image17.png"/><Relationship Id="rId4" Type="http://schemas.openxmlformats.org/officeDocument/2006/relationships/image" Target="../media/image2.jpeg"/><Relationship Id="rId9" Type="http://schemas.openxmlformats.org/officeDocument/2006/relationships/image" Target="../media/image7.emf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1" name="Picture 2" descr="所标（标准版）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5975" y="331788"/>
            <a:ext cx="4256088" cy="1944687"/>
          </a:xfrm>
          <a:prstGeom prst="rect">
            <a:avLst/>
          </a:prstGeom>
          <a:noFill/>
          <a:ln>
            <a:noFill/>
          </a:ln>
        </p:spPr>
      </p:pic>
      <p:sp>
        <p:nvSpPr>
          <p:cNvPr id="3082" name="Text Box 3"/>
          <p:cNvSpPr txBox="1">
            <a:spLocks noChangeArrowheads="1"/>
          </p:cNvSpPr>
          <p:nvPr/>
        </p:nvSpPr>
        <p:spPr bwMode="auto">
          <a:xfrm>
            <a:off x="19042063" y="354013"/>
            <a:ext cx="12971462" cy="18462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5700" b="1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中国科学院软件研究所学术年会’</a:t>
            </a:r>
            <a:r>
              <a:rPr lang="en-US" altLang="zh-CN" sz="5700" b="1" dirty="0" smtClean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endParaRPr lang="en-US" altLang="zh-CN" sz="5700" b="1" dirty="0">
              <a:solidFill>
                <a:srgbClr val="77777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5700" b="1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暨计算机科学国家重点实验室开放周</a:t>
            </a:r>
          </a:p>
        </p:txBody>
      </p:sp>
      <p:sp>
        <p:nvSpPr>
          <p:cNvPr id="3085" name="矩形 1"/>
          <p:cNvSpPr>
            <a:spLocks noChangeArrowheads="1"/>
          </p:cNvSpPr>
          <p:nvPr/>
        </p:nvSpPr>
        <p:spPr bwMode="auto">
          <a:xfrm>
            <a:off x="495300" y="8107045"/>
            <a:ext cx="31518225" cy="7985760"/>
          </a:xfrm>
          <a:prstGeom prst="rect">
            <a:avLst/>
          </a:prstGeom>
          <a:noFill/>
          <a:ln w="88900">
            <a:solidFill>
              <a:schemeClr val="accent1"/>
            </a:solidFill>
            <a:prstDash val="sysDash"/>
            <a:round/>
          </a:ln>
        </p:spPr>
        <p:txBody>
          <a:bodyPr/>
          <a:lstStyle>
            <a:lvl1pPr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5" name="矩形 14357"/>
          <p:cNvSpPr/>
          <p:nvPr/>
        </p:nvSpPr>
        <p:spPr>
          <a:xfrm>
            <a:off x="0" y="3093723"/>
            <a:ext cx="32399288" cy="1631216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>
            <a:lvl1pPr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kumimoji="1" lang="en-US" altLang="zh-CN" sz="10000" b="1" dirty="0" smtClean="0">
                <a:ln w="22225">
                  <a:solidFill>
                    <a:srgbClr val="0071C0"/>
                  </a:solidFill>
                  <a:prstDash val="solid"/>
                </a:ln>
                <a:solidFill>
                  <a:srgbClr val="0070C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GraphFlow:</a:t>
            </a:r>
            <a:r>
              <a:rPr kumimoji="1" lang="zh-CN" altLang="en-US" sz="10000" b="1" dirty="0" smtClean="0">
                <a:ln w="22225">
                  <a:solidFill>
                    <a:srgbClr val="0071C0"/>
                  </a:solidFill>
                  <a:prstDash val="solid"/>
                </a:ln>
                <a:solidFill>
                  <a:srgbClr val="0070C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基于增量计算的流式图计算系统</a:t>
            </a:r>
          </a:p>
        </p:txBody>
      </p:sp>
      <p:sp>
        <p:nvSpPr>
          <p:cNvPr id="126" name="圆角矩形 125"/>
          <p:cNvSpPr>
            <a:spLocks noChangeArrowheads="1"/>
          </p:cNvSpPr>
          <p:nvPr/>
        </p:nvSpPr>
        <p:spPr bwMode="auto">
          <a:xfrm>
            <a:off x="782320" y="7658100"/>
            <a:ext cx="4519930" cy="1111250"/>
          </a:xfrm>
          <a:prstGeom prst="roundRect">
            <a:avLst/>
          </a:prstGeom>
          <a:gradFill flip="none" rotWithShape="1">
            <a:gsLst>
              <a:gs pos="2000">
                <a:schemeClr val="bg1"/>
              </a:gs>
              <a:gs pos="68000">
                <a:srgbClr val="0070C0"/>
              </a:gs>
            </a:gsLst>
            <a:lin ang="10800000" scaled="1"/>
            <a:tileRect/>
          </a:gradFill>
          <a:ln>
            <a:noFill/>
          </a:ln>
        </p:spPr>
        <p:txBody>
          <a:bodyPr anchor="ctr"/>
          <a:lstStyle>
            <a:defPPr>
              <a:defRPr lang="zh-CN"/>
            </a:defPPr>
            <a:lvl1pPr marL="0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1419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2902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43220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5741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7224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86440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70063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51546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背景介绍</a:t>
            </a:r>
            <a:r>
              <a:rPr lang="zh-CN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endParaRPr lang="zh-CN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509270" y="16781145"/>
            <a:ext cx="15939770" cy="14161135"/>
          </a:xfrm>
          <a:prstGeom prst="rect">
            <a:avLst/>
          </a:prstGeom>
          <a:noFill/>
          <a:ln w="88900">
            <a:solidFill>
              <a:schemeClr val="accent1"/>
            </a:solidFill>
            <a:prstDash val="sysDash"/>
            <a:round/>
          </a:ln>
        </p:spPr>
        <p:txBody>
          <a:bodyPr/>
          <a:lstStyle>
            <a:lvl1pPr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54140" y="5327603"/>
            <a:ext cx="18703925" cy="2103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/>
              <a:t>段世凯</a:t>
            </a:r>
            <a:r>
              <a:rPr lang="zh-CN" altLang="en-US" sz="4400" dirty="0"/>
              <a:t>、赵伟、康锴</a:t>
            </a:r>
            <a:r>
              <a:rPr lang="zh-CN" altLang="en-US" sz="4400" dirty="0" smtClean="0"/>
              <a:t>、许利杰、王伟</a:t>
            </a:r>
            <a:endParaRPr lang="zh-CN" altLang="en-US" sz="4400" dirty="0"/>
          </a:p>
          <a:p>
            <a:pPr algn="ctr"/>
            <a:r>
              <a:rPr lang="zh-CN" altLang="en-US" sz="4400" dirty="0"/>
              <a:t>软件工程技术研究开发中心</a:t>
            </a:r>
          </a:p>
          <a:p>
            <a:pPr algn="ctr"/>
            <a:r>
              <a:rPr lang="en-US" altLang="zh-CN" sz="4400" dirty="0"/>
              <a:t>wangwei@otcaix.iscas.ac.cn   xulijie09@otcaix.iscas.ac.cn</a:t>
            </a:r>
          </a:p>
        </p:txBody>
      </p:sp>
      <p:sp>
        <p:nvSpPr>
          <p:cNvPr id="6" name="圆角矩形 5"/>
          <p:cNvSpPr>
            <a:spLocks noChangeArrowheads="1"/>
          </p:cNvSpPr>
          <p:nvPr/>
        </p:nvSpPr>
        <p:spPr bwMode="auto">
          <a:xfrm>
            <a:off x="782320" y="16437610"/>
            <a:ext cx="4519930" cy="1111250"/>
          </a:xfrm>
          <a:prstGeom prst="roundRect">
            <a:avLst/>
          </a:prstGeom>
          <a:gradFill flip="none" rotWithShape="1">
            <a:gsLst>
              <a:gs pos="2000">
                <a:schemeClr val="bg1"/>
              </a:gs>
              <a:gs pos="68000">
                <a:srgbClr val="0070C0"/>
              </a:gs>
            </a:gsLst>
            <a:lin ang="10800000" scaled="1"/>
            <a:tileRect/>
          </a:gradFill>
          <a:ln>
            <a:noFill/>
          </a:ln>
        </p:spPr>
        <p:txBody>
          <a:bodyPr anchor="ctr"/>
          <a:lstStyle>
            <a:defPPr>
              <a:defRPr lang="zh-CN"/>
            </a:defPPr>
            <a:lvl1pPr marL="0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1419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2902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43220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5741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7224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86440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70063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51546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模型设计</a:t>
            </a:r>
            <a:endParaRPr lang="zh-CN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782321" y="9295765"/>
            <a:ext cx="21323300" cy="67970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 algn="just"/>
            <a:r>
              <a:rPr lang="zh-CN" altLang="en-US" sz="4400" b="0" u="none" dirty="0" smtClean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       图数据结构能够很</a:t>
            </a:r>
            <a:r>
              <a:rPr lang="zh-CN" altLang="en-US" sz="4400" b="0" u="none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好的表达数据之间的关联性，因此在社交分析、商品推荐、舆论监测和欺诈检测等应用中被广泛使用。随着互联网的发展，现实社会和生产环境中的图数据越来越</a:t>
            </a:r>
            <a:r>
              <a:rPr lang="zh-CN" altLang="en-US" sz="4400" b="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多的</a:t>
            </a:r>
            <a:r>
              <a:rPr lang="zh-CN" altLang="en-US" sz="4400" b="0" u="none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呈现</a:t>
            </a:r>
            <a:r>
              <a:rPr lang="zh-CN" altLang="en-US" sz="4400" b="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出</a:t>
            </a:r>
            <a:r>
              <a:rPr lang="zh-CN" altLang="en-US" sz="4400" u="none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海量和动态</a:t>
            </a:r>
            <a:r>
              <a:rPr lang="zh-CN" altLang="en-US" sz="4400" b="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等</a:t>
            </a:r>
            <a:r>
              <a:rPr lang="zh-CN" altLang="en-US" sz="4400" b="0" u="none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特性。然而，现有的成熟的图计算框架所处理的图数据</a:t>
            </a:r>
            <a:r>
              <a:rPr lang="zh-CN" altLang="en-US" sz="4400" b="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通常是静态稳定的</a:t>
            </a:r>
            <a:r>
              <a:rPr lang="zh-CN" altLang="en-US" sz="4400" b="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zh-CN" altLang="en-US" sz="4400" b="0" u="none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针对流式图数据的处理，也大多集中在算法研究层面上，</a:t>
            </a:r>
            <a:r>
              <a:rPr lang="zh-CN" altLang="en-US" sz="4400" b="0" u="none" dirty="0" smtClean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缺乏能够</a:t>
            </a:r>
            <a:r>
              <a:rPr lang="zh-CN" altLang="en-US" sz="4400" b="1" u="none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实时精确处理流式图数据</a:t>
            </a:r>
            <a:r>
              <a:rPr lang="zh-CN" altLang="en-US" sz="4400" b="0" u="none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的系统。</a:t>
            </a:r>
          </a:p>
          <a:p>
            <a:pPr marL="0" indent="0" algn="just"/>
            <a:r>
              <a:rPr lang="zh-CN" altLang="en-US" sz="4400" b="0" u="none" dirty="0" smtClean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       为此，课题组构建</a:t>
            </a:r>
            <a:r>
              <a:rPr lang="zh-CN" altLang="en-US" sz="4400" b="0" u="none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了</a:t>
            </a:r>
            <a:r>
              <a:rPr lang="zh-CN" altLang="en-US" sz="4400" b="1" u="none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基于增量计算的流式图计算系统</a:t>
            </a:r>
            <a:r>
              <a:rPr lang="zh-CN" altLang="en-US" sz="4400" b="0" u="none" dirty="0" smtClean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zh-CN" altLang="zh-CN" sz="4400" dirty="0">
                <a:latin typeface="Times New Roman" panose="02020603050405020304" pitchFamily="18" charset="0"/>
              </a:rPr>
              <a:t>它将连续不断的图数据流抽象成一系列的事件流，将用户关心的图计算结果抽象成图的状态，用户只需要定义图状态如何根据到达的事件增量式地进行状态转换，就能够完成事件流到状态流的映射，提供实时反馈中间计算结果的能力</a:t>
            </a:r>
            <a:r>
              <a:rPr lang="zh-CN" altLang="zh-CN" sz="4400" dirty="0" smtClean="0">
                <a:latin typeface="Times New Roman" panose="02020603050405020304" pitchFamily="18" charset="0"/>
              </a:rPr>
              <a:t>。</a:t>
            </a:r>
            <a:endParaRPr lang="en-US" altLang="zh-CN" sz="4400" dirty="0" smtClean="0">
              <a:latin typeface="Times New Roman" panose="02020603050405020304" pitchFamily="18" charset="0"/>
            </a:endParaRPr>
          </a:p>
          <a:p>
            <a:pPr marL="0" indent="0" algn="just"/>
            <a:r>
              <a:rPr lang="en-US" altLang="zh-CN" sz="4400" b="0" u="none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4400" b="0" u="none" dirty="0" smtClean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endParaRPr lang="zh-CN" altLang="en-US" sz="4400" b="0" u="none" dirty="0"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2619970" y="8432165"/>
            <a:ext cx="9347200" cy="7432040"/>
            <a:chOff x="35381" y="14830"/>
            <a:chExt cx="14720" cy="11704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24" y="15802"/>
              <a:ext cx="5746" cy="3835"/>
            </a:xfrm>
            <a:prstGeom prst="rect">
              <a:avLst/>
            </a:prstGeom>
          </p:spPr>
        </p:pic>
        <p:sp>
          <p:nvSpPr>
            <p:cNvPr id="25" name="文本框 24"/>
            <p:cNvSpPr txBox="1"/>
            <p:nvPr/>
          </p:nvSpPr>
          <p:spPr>
            <a:xfrm>
              <a:off x="36777" y="14850"/>
              <a:ext cx="3137" cy="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社交分析</a:t>
              </a:r>
              <a:endPara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41" y="15893"/>
              <a:ext cx="6260" cy="3709"/>
            </a:xfrm>
            <a:prstGeom prst="rect">
              <a:avLst/>
            </a:prstGeom>
          </p:spPr>
        </p:pic>
        <p:sp>
          <p:nvSpPr>
            <p:cNvPr id="27" name="文本框 26"/>
            <p:cNvSpPr txBox="1"/>
            <p:nvPr/>
          </p:nvSpPr>
          <p:spPr>
            <a:xfrm>
              <a:off x="45378" y="14830"/>
              <a:ext cx="3137" cy="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商品推荐</a:t>
              </a:r>
              <a:endPara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81" y="22247"/>
              <a:ext cx="5746" cy="4287"/>
            </a:xfrm>
            <a:prstGeom prst="rect">
              <a:avLst/>
            </a:prstGeom>
          </p:spPr>
        </p:pic>
        <p:sp>
          <p:nvSpPr>
            <p:cNvPr id="29" name="文本框 28"/>
            <p:cNvSpPr txBox="1"/>
            <p:nvPr/>
          </p:nvSpPr>
          <p:spPr>
            <a:xfrm>
              <a:off x="36777" y="21335"/>
              <a:ext cx="3137" cy="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舆论监测</a:t>
              </a:r>
            </a:p>
          </p:txBody>
        </p:sp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491"/>
            <a:stretch>
              <a:fillRect/>
            </a:stretch>
          </p:blipFill>
          <p:spPr>
            <a:xfrm>
              <a:off x="44008" y="22247"/>
              <a:ext cx="5925" cy="4123"/>
            </a:xfrm>
            <a:prstGeom prst="rect">
              <a:avLst/>
            </a:prstGeom>
          </p:spPr>
        </p:pic>
        <p:sp>
          <p:nvSpPr>
            <p:cNvPr id="31" name="文本框 30"/>
            <p:cNvSpPr txBox="1"/>
            <p:nvPr/>
          </p:nvSpPr>
          <p:spPr>
            <a:xfrm>
              <a:off x="45378" y="21335"/>
              <a:ext cx="3137" cy="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欺诈</a:t>
              </a:r>
              <a:r>
                <a:rPr lang="zh-CN" altLang="en-US" sz="3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检测</a:t>
              </a:r>
              <a:endPara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0411" y="19075"/>
              <a:ext cx="4078" cy="4072"/>
            </a:xfrm>
            <a:prstGeom prst="rect">
              <a:avLst/>
            </a:prstGeom>
          </p:spPr>
        </p:pic>
      </p:grpSp>
      <p:sp>
        <p:nvSpPr>
          <p:cNvPr id="132" name="矩形 131"/>
          <p:cNvSpPr>
            <a:spLocks noChangeArrowheads="1"/>
          </p:cNvSpPr>
          <p:nvPr/>
        </p:nvSpPr>
        <p:spPr bwMode="auto">
          <a:xfrm>
            <a:off x="16758920" y="16781145"/>
            <a:ext cx="15254605" cy="14161135"/>
          </a:xfrm>
          <a:prstGeom prst="rect">
            <a:avLst/>
          </a:prstGeom>
          <a:noFill/>
          <a:ln w="88900">
            <a:solidFill>
              <a:schemeClr val="accent1"/>
            </a:solidFill>
            <a:prstDash val="sysDash"/>
            <a:round/>
          </a:ln>
        </p:spPr>
        <p:txBody>
          <a:bodyPr/>
          <a:lstStyle>
            <a:lvl1pPr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133" name="圆角矩形 132"/>
          <p:cNvSpPr>
            <a:spLocks noChangeArrowheads="1"/>
          </p:cNvSpPr>
          <p:nvPr/>
        </p:nvSpPr>
        <p:spPr bwMode="auto">
          <a:xfrm>
            <a:off x="17208059" y="16437610"/>
            <a:ext cx="4519930" cy="1111250"/>
          </a:xfrm>
          <a:prstGeom prst="roundRect">
            <a:avLst/>
          </a:prstGeom>
          <a:gradFill flip="none" rotWithShape="1">
            <a:gsLst>
              <a:gs pos="2000">
                <a:schemeClr val="bg1"/>
              </a:gs>
              <a:gs pos="68000">
                <a:srgbClr val="0070C0"/>
              </a:gs>
            </a:gsLst>
            <a:lin ang="10800000" scaled="1"/>
            <a:tileRect/>
          </a:gradFill>
          <a:ln>
            <a:noFill/>
          </a:ln>
        </p:spPr>
        <p:txBody>
          <a:bodyPr anchor="ctr"/>
          <a:lstStyle>
            <a:defPPr>
              <a:defRPr lang="zh-CN"/>
            </a:defPPr>
            <a:lvl1pPr marL="0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1419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2902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43220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5741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7224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86440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70063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51546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关键</a:t>
            </a:r>
            <a:r>
              <a:rPr lang="zh-CN" alt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endParaRPr lang="zh-CN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pic>
        <p:nvPicPr>
          <p:cNvPr id="135" name="图片 13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334595" y="18931934"/>
            <a:ext cx="5956300" cy="5078730"/>
          </a:xfrm>
          <a:prstGeom prst="rect">
            <a:avLst/>
          </a:prstGeom>
        </p:spPr>
      </p:pic>
      <p:grpSp>
        <p:nvGrpSpPr>
          <p:cNvPr id="158" name="组合 157"/>
          <p:cNvGrpSpPr/>
          <p:nvPr/>
        </p:nvGrpSpPr>
        <p:grpSpPr>
          <a:xfrm>
            <a:off x="17433925" y="18851289"/>
            <a:ext cx="6591300" cy="4312285"/>
            <a:chOff x="28357" y="34245"/>
            <a:chExt cx="9868" cy="6272"/>
          </a:xfrm>
        </p:grpSpPr>
        <p:pic>
          <p:nvPicPr>
            <p:cNvPr id="139" name="图片 138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7085" y="34557"/>
              <a:ext cx="1140" cy="1137"/>
            </a:xfrm>
            <a:prstGeom prst="rect">
              <a:avLst/>
            </a:prstGeom>
          </p:spPr>
        </p:pic>
        <p:cxnSp>
          <p:nvCxnSpPr>
            <p:cNvPr id="140" name="直接连接符 139"/>
            <p:cNvCxnSpPr/>
            <p:nvPr/>
          </p:nvCxnSpPr>
          <p:spPr>
            <a:xfrm>
              <a:off x="36070" y="35125"/>
              <a:ext cx="1063" cy="0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1" name="图片 140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8357" y="34245"/>
              <a:ext cx="8214" cy="6273"/>
            </a:xfrm>
            <a:prstGeom prst="rect">
              <a:avLst/>
            </a:prstGeom>
          </p:spPr>
        </p:pic>
      </p:grpSp>
      <p:sp>
        <p:nvSpPr>
          <p:cNvPr id="142" name="文本框 141"/>
          <p:cNvSpPr txBox="1"/>
          <p:nvPr/>
        </p:nvSpPr>
        <p:spPr>
          <a:xfrm>
            <a:off x="22231835" y="18464166"/>
            <a:ext cx="1774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增量图数据</a:t>
            </a:r>
          </a:p>
        </p:txBody>
      </p:sp>
      <p:sp>
        <p:nvSpPr>
          <p:cNvPr id="160" name=" 160"/>
          <p:cNvSpPr/>
          <p:nvPr/>
        </p:nvSpPr>
        <p:spPr>
          <a:xfrm>
            <a:off x="22762378" y="18925831"/>
            <a:ext cx="356870" cy="466090"/>
          </a:xfrm>
          <a:custGeom>
            <a:avLst/>
            <a:gdLst>
              <a:gd name="connsiteX0" fmla="*/ 2723651 w 2860172"/>
              <a:gd name="connsiteY0" fmla="*/ 817 h 2023853"/>
              <a:gd name="connsiteX1" fmla="*/ 2826935 w 2860172"/>
              <a:gd name="connsiteY1" fmla="*/ 33337 h 2023853"/>
              <a:gd name="connsiteX2" fmla="*/ 2829774 w 2860172"/>
              <a:gd name="connsiteY2" fmla="*/ 35326 h 2023853"/>
              <a:gd name="connsiteX3" fmla="*/ 2849613 w 2860172"/>
              <a:gd name="connsiteY3" fmla="*/ 185007 h 2023853"/>
              <a:gd name="connsiteX4" fmla="*/ 2807494 w 2860172"/>
              <a:gd name="connsiteY4" fmla="*/ 326285 h 2023853"/>
              <a:gd name="connsiteX5" fmla="*/ 2480152 w 2860172"/>
              <a:gd name="connsiteY5" fmla="*/ 1326140 h 2023853"/>
              <a:gd name="connsiteX6" fmla="*/ 2479216 w 2860172"/>
              <a:gd name="connsiteY6" fmla="*/ 1322755 h 2023853"/>
              <a:gd name="connsiteX7" fmla="*/ 2348905 w 2860172"/>
              <a:gd name="connsiteY7" fmla="*/ 1721466 h 2023853"/>
              <a:gd name="connsiteX8" fmla="*/ 2280556 w 2860172"/>
              <a:gd name="connsiteY8" fmla="*/ 1058272 h 2023853"/>
              <a:gd name="connsiteX9" fmla="*/ 2226338 w 2860172"/>
              <a:gd name="connsiteY9" fmla="*/ 1103673 h 2023853"/>
              <a:gd name="connsiteX10" fmla="*/ 0 w 2860172"/>
              <a:gd name="connsiteY10" fmla="*/ 2023853 h 2023853"/>
              <a:gd name="connsiteX11" fmla="*/ 1702841 w 2860172"/>
              <a:gd name="connsiteY11" fmla="*/ 735848 h 2023853"/>
              <a:gd name="connsiteX12" fmla="*/ 1811294 w 2860172"/>
              <a:gd name="connsiteY12" fmla="*/ 575004 h 2023853"/>
              <a:gd name="connsiteX13" fmla="*/ 1151281 w 2860172"/>
              <a:gd name="connsiteY13" fmla="*/ 506068 h 2023853"/>
              <a:gd name="connsiteX14" fmla="*/ 2640411 w 2860172"/>
              <a:gd name="connsiteY14" fmla="*/ 20803 h 2023853"/>
              <a:gd name="connsiteX15" fmla="*/ 2675299 w 2860172"/>
              <a:gd name="connsiteY15" fmla="*/ 10454 h 2023853"/>
              <a:gd name="connsiteX16" fmla="*/ 2723651 w 2860172"/>
              <a:gd name="connsiteY16" fmla="*/ 817 h 202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60172" h="2023853">
                <a:moveTo>
                  <a:pt x="2723651" y="817"/>
                </a:moveTo>
                <a:cubicBezTo>
                  <a:pt x="2768908" y="-3349"/>
                  <a:pt x="2804496" y="8545"/>
                  <a:pt x="2826935" y="33337"/>
                </a:cubicBezTo>
                <a:cubicBezTo>
                  <a:pt x="2828146" y="33729"/>
                  <a:pt x="2828970" y="34520"/>
                  <a:pt x="2829774" y="35326"/>
                </a:cubicBezTo>
                <a:cubicBezTo>
                  <a:pt x="2860445" y="66039"/>
                  <a:pt x="2869482" y="118360"/>
                  <a:pt x="2849613" y="185007"/>
                </a:cubicBezTo>
                <a:lnTo>
                  <a:pt x="2807494" y="326285"/>
                </a:lnTo>
                <a:lnTo>
                  <a:pt x="2480152" y="1326140"/>
                </a:lnTo>
                <a:lnTo>
                  <a:pt x="2479216" y="1322755"/>
                </a:lnTo>
                <a:lnTo>
                  <a:pt x="2348905" y="1721466"/>
                </a:lnTo>
                <a:lnTo>
                  <a:pt x="2280556" y="1058272"/>
                </a:lnTo>
                <a:lnTo>
                  <a:pt x="2226338" y="1103673"/>
                </a:lnTo>
                <a:cubicBezTo>
                  <a:pt x="1323053" y="1809646"/>
                  <a:pt x="162385" y="2005519"/>
                  <a:pt x="0" y="2023853"/>
                </a:cubicBezTo>
                <a:cubicBezTo>
                  <a:pt x="722027" y="1807246"/>
                  <a:pt x="1311081" y="1275400"/>
                  <a:pt x="1702841" y="735848"/>
                </a:cubicBezTo>
                <a:lnTo>
                  <a:pt x="1811294" y="575004"/>
                </a:lnTo>
                <a:lnTo>
                  <a:pt x="1151281" y="506068"/>
                </a:lnTo>
                <a:lnTo>
                  <a:pt x="2640411" y="20803"/>
                </a:lnTo>
                <a:lnTo>
                  <a:pt x="2675299" y="10454"/>
                </a:lnTo>
                <a:cubicBezTo>
                  <a:pt x="2692405" y="5379"/>
                  <a:pt x="2708565" y="2206"/>
                  <a:pt x="2723651" y="817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151" name="组合 150"/>
          <p:cNvGrpSpPr/>
          <p:nvPr/>
        </p:nvGrpSpPr>
        <p:grpSpPr>
          <a:xfrm>
            <a:off x="17034510" y="25101463"/>
            <a:ext cx="6795135" cy="3398520"/>
            <a:chOff x="28357" y="41671"/>
            <a:chExt cx="8918" cy="4384"/>
          </a:xfrm>
        </p:grpSpPr>
        <p:pic>
          <p:nvPicPr>
            <p:cNvPr id="147" name="图片 146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8357" y="41671"/>
              <a:ext cx="8919" cy="4385"/>
            </a:xfrm>
            <a:prstGeom prst="rect">
              <a:avLst/>
            </a:prstGeom>
          </p:spPr>
        </p:pic>
        <p:sp>
          <p:nvSpPr>
            <p:cNvPr id="148" name="矩形 147"/>
            <p:cNvSpPr/>
            <p:nvPr/>
          </p:nvSpPr>
          <p:spPr>
            <a:xfrm>
              <a:off x="34646" y="41671"/>
              <a:ext cx="2531" cy="4385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en-US" altLang="en-US" sz="8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49" name=" 149"/>
          <p:cNvSpPr/>
          <p:nvPr/>
        </p:nvSpPr>
        <p:spPr>
          <a:xfrm>
            <a:off x="23373080" y="20831853"/>
            <a:ext cx="1578610" cy="1044000"/>
          </a:xfrm>
          <a:prstGeom prst="rightArrow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0" name=" 149"/>
          <p:cNvSpPr/>
          <p:nvPr/>
        </p:nvSpPr>
        <p:spPr>
          <a:xfrm rot="5400000">
            <a:off x="20033850" y="23260890"/>
            <a:ext cx="895514" cy="1044000"/>
          </a:xfrm>
          <a:prstGeom prst="rightArrow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27150683" y="18390070"/>
            <a:ext cx="3055645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 dirty="0" smtClean="0">
                <a:sym typeface="+mn-ea"/>
              </a:rPr>
              <a:t>传统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BSP</a:t>
            </a:r>
            <a:r>
              <a:rPr lang="zh-CN" altLang="en-US" sz="2800" b="1" dirty="0" smtClean="0">
                <a:sym typeface="+mn-ea"/>
              </a:rPr>
              <a:t>模型方案</a:t>
            </a:r>
            <a:endParaRPr lang="zh-CN" altLang="en-US" sz="2800" b="1" dirty="0"/>
          </a:p>
        </p:txBody>
      </p:sp>
      <p:sp>
        <p:nvSpPr>
          <p:cNvPr id="153" name="文本框 152"/>
          <p:cNvSpPr txBox="1"/>
          <p:nvPr/>
        </p:nvSpPr>
        <p:spPr>
          <a:xfrm>
            <a:off x="17608276" y="24451946"/>
            <a:ext cx="5929828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 dirty="0">
                <a:sym typeface="+mn-ea"/>
              </a:rPr>
              <a:t>基于增量计算和变化传播的改进模型</a:t>
            </a:r>
          </a:p>
        </p:txBody>
      </p:sp>
      <p:sp>
        <p:nvSpPr>
          <p:cNvPr id="154" name="文本框 153"/>
          <p:cNvSpPr txBox="1"/>
          <p:nvPr/>
        </p:nvSpPr>
        <p:spPr>
          <a:xfrm>
            <a:off x="25040005" y="26974261"/>
            <a:ext cx="7054038" cy="18158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zh-CN" altLang="en-US" sz="2800" dirty="0" smtClean="0">
                <a:latin typeface="Times New Roman" panose="02020603050405020304" pitchFamily="18" charset="0"/>
                <a:sym typeface="+mn-ea"/>
              </a:rPr>
              <a:t>相比较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BSP</a:t>
            </a:r>
            <a:r>
              <a:rPr lang="zh-CN" altLang="en-US" sz="2800" dirty="0" smtClean="0">
                <a:latin typeface="Times New Roman" panose="02020603050405020304" pitchFamily="18" charset="0"/>
                <a:sym typeface="+mn-ea"/>
              </a:rPr>
              <a:t>模型，有如下优势：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algn="just"/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增量模型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=&gt; 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缩短整体迭代所需次数</a:t>
            </a:r>
            <a:endParaRPr lang="en-US" altLang="zh-CN" sz="2800" b="1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变化传播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=&gt; 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缩小增量数据影响范围</a:t>
            </a:r>
          </a:p>
        </p:txBody>
      </p:sp>
      <p:sp>
        <p:nvSpPr>
          <p:cNvPr id="155" name="文本框 154"/>
          <p:cNvSpPr txBox="1"/>
          <p:nvPr/>
        </p:nvSpPr>
        <p:spPr>
          <a:xfrm>
            <a:off x="25334595" y="24154284"/>
            <a:ext cx="6118541" cy="1554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altLang="zh-CN" sz="2400" dirty="0" smtClean="0">
                <a:latin typeface="Times New Roman" panose="02020603050405020304" pitchFamily="18" charset="0"/>
                <a:sym typeface="+mn-ea"/>
              </a:rPr>
              <a:t>        </a:t>
            </a:r>
            <a:r>
              <a:rPr lang="zh-CN" sz="2400" dirty="0" smtClean="0">
                <a:latin typeface="Times New Roman" panose="02020603050405020304" pitchFamily="18" charset="0"/>
                <a:sym typeface="+mn-ea"/>
              </a:rPr>
              <a:t>面对</a:t>
            </a:r>
            <a:r>
              <a:rPr lang="zh-CN" sz="2400" dirty="0">
                <a:latin typeface="Times New Roman" panose="02020603050405020304" pitchFamily="18" charset="0"/>
                <a:sym typeface="+mn-ea"/>
              </a:rPr>
              <a:t>增量图数据，传统的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BSP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模型是将增量数据和原始数据合并成大图后，在大图上重新进行迭代计算，没有充分利用上次迭代计算的结果。</a:t>
            </a:r>
          </a:p>
        </p:txBody>
      </p:sp>
      <p:sp>
        <p:nvSpPr>
          <p:cNvPr id="156" name="文本框 155"/>
          <p:cNvSpPr txBox="1"/>
          <p:nvPr/>
        </p:nvSpPr>
        <p:spPr>
          <a:xfrm>
            <a:off x="17208500" y="28780193"/>
            <a:ext cx="6546215" cy="1554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altLang="zh-CN" sz="2400" dirty="0" smtClean="0">
                <a:latin typeface="Times New Roman" panose="02020603050405020304" pitchFamily="18" charset="0"/>
                <a:sym typeface="+mn-ea"/>
              </a:rPr>
              <a:t>        </a:t>
            </a:r>
            <a:r>
              <a:rPr lang="zh-CN" altLang="en-US" sz="2400" dirty="0" smtClean="0">
                <a:latin typeface="Times New Roman" panose="02020603050405020304" pitchFamily="18" charset="0"/>
                <a:sym typeface="+mn-ea"/>
              </a:rPr>
              <a:t>改进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的模型在上一轮迭代计算结果的基础上进行增量式计算，而且通过变化传播的方式，将增量数据带来的影响控制在一定范围内，避免了全部顶点都参与计算。</a:t>
            </a:r>
          </a:p>
        </p:txBody>
      </p:sp>
      <p:sp>
        <p:nvSpPr>
          <p:cNvPr id="159" name=" 149"/>
          <p:cNvSpPr/>
          <p:nvPr/>
        </p:nvSpPr>
        <p:spPr>
          <a:xfrm rot="5400000">
            <a:off x="27752395" y="25711525"/>
            <a:ext cx="1080000" cy="1044000"/>
          </a:xfrm>
          <a:prstGeom prst="rightArrow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61" name=" 149"/>
          <p:cNvSpPr/>
          <p:nvPr/>
        </p:nvSpPr>
        <p:spPr>
          <a:xfrm>
            <a:off x="23910925" y="26956555"/>
            <a:ext cx="1044000" cy="1044000"/>
          </a:xfrm>
          <a:prstGeom prst="rightArrow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65" name="文本框 164"/>
          <p:cNvSpPr txBox="1"/>
          <p:nvPr/>
        </p:nvSpPr>
        <p:spPr>
          <a:xfrm>
            <a:off x="22959228" y="17548285"/>
            <a:ext cx="3089307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改进的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BSP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模型</a:t>
            </a:r>
          </a:p>
        </p:txBody>
      </p:sp>
      <p:sp>
        <p:nvSpPr>
          <p:cNvPr id="166" name="矩形 165"/>
          <p:cNvSpPr>
            <a:spLocks noChangeArrowheads="1"/>
          </p:cNvSpPr>
          <p:nvPr/>
        </p:nvSpPr>
        <p:spPr bwMode="auto">
          <a:xfrm>
            <a:off x="16758920" y="31415355"/>
            <a:ext cx="15254605" cy="11357610"/>
          </a:xfrm>
          <a:prstGeom prst="rect">
            <a:avLst/>
          </a:prstGeom>
          <a:noFill/>
          <a:ln w="88900">
            <a:solidFill>
              <a:schemeClr val="accent1"/>
            </a:solidFill>
            <a:prstDash val="sysDash"/>
            <a:round/>
          </a:ln>
        </p:spPr>
        <p:txBody>
          <a:bodyPr/>
          <a:lstStyle>
            <a:lvl1pPr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167" name="圆角矩形 166"/>
          <p:cNvSpPr>
            <a:spLocks noChangeArrowheads="1"/>
          </p:cNvSpPr>
          <p:nvPr/>
        </p:nvSpPr>
        <p:spPr bwMode="auto">
          <a:xfrm>
            <a:off x="17208059" y="31189295"/>
            <a:ext cx="4519930" cy="1111250"/>
          </a:xfrm>
          <a:prstGeom prst="roundRect">
            <a:avLst/>
          </a:prstGeom>
          <a:gradFill flip="none" rotWithShape="1">
            <a:gsLst>
              <a:gs pos="2000">
                <a:schemeClr val="bg1"/>
              </a:gs>
              <a:gs pos="68000">
                <a:srgbClr val="0070C0"/>
              </a:gs>
            </a:gsLst>
            <a:lin ang="10800000" scaled="1"/>
            <a:tileRect/>
          </a:gradFill>
          <a:ln>
            <a:noFill/>
          </a:ln>
        </p:spPr>
        <p:txBody>
          <a:bodyPr anchor="ctr"/>
          <a:lstStyle>
            <a:defPPr>
              <a:defRPr lang="zh-CN"/>
            </a:defPPr>
            <a:lvl1pPr marL="0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1419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2902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43220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5741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7224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86440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70063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51546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实验</a:t>
            </a:r>
            <a:r>
              <a:rPr lang="zh-CN" alt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endParaRPr lang="zh-CN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pic>
        <p:nvPicPr>
          <p:cNvPr id="171" name="图片 170" descr="图片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952006" y="34011059"/>
            <a:ext cx="6501130" cy="3911600"/>
          </a:xfrm>
          <a:prstGeom prst="rect">
            <a:avLst/>
          </a:prstGeom>
        </p:spPr>
      </p:pic>
      <p:pic>
        <p:nvPicPr>
          <p:cNvPr id="172" name="图片 171" descr="图片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7433290" y="34011059"/>
            <a:ext cx="6501765" cy="3911600"/>
          </a:xfrm>
          <a:prstGeom prst="rect">
            <a:avLst/>
          </a:prstGeom>
        </p:spPr>
      </p:pic>
      <p:pic>
        <p:nvPicPr>
          <p:cNvPr id="173" name="图片 172" descr="图片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7433290" y="38443994"/>
            <a:ext cx="6516370" cy="3920490"/>
          </a:xfrm>
          <a:prstGeom prst="rect">
            <a:avLst/>
          </a:prstGeom>
        </p:spPr>
      </p:pic>
      <p:sp>
        <p:nvSpPr>
          <p:cNvPr id="174" name="文本框 173"/>
          <p:cNvSpPr txBox="1"/>
          <p:nvPr/>
        </p:nvSpPr>
        <p:spPr>
          <a:xfrm>
            <a:off x="24564975" y="38415878"/>
            <a:ext cx="6919595" cy="40472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 algn="just" latinLnBrk="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GraphFlow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系统采用增量计算的方式，根据新增图数据和历史计算结果来进行增量式的更新，实时性强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，在实验硬件环境下，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90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%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的更新请求都能够在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12ms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内得到响应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  <a:p>
            <a:pPr marL="457200" indent="-457200" algn="just" latinLnBrk="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GraphFlow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系统采用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基于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细粒度分布式锁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的方式进行并发更新，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保证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了所提供的主流算法准确率达到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100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%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且锁更新冲突的概率在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3%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以内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474344" y="42773600"/>
            <a:ext cx="184666" cy="1400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495300" y="31415355"/>
            <a:ext cx="15939770" cy="11357610"/>
          </a:xfrm>
          <a:prstGeom prst="rect">
            <a:avLst/>
          </a:prstGeom>
          <a:noFill/>
          <a:ln w="88900">
            <a:solidFill>
              <a:schemeClr val="accent1"/>
            </a:solidFill>
            <a:prstDash val="sysDash"/>
            <a:round/>
          </a:ln>
        </p:spPr>
        <p:txBody>
          <a:bodyPr/>
          <a:lstStyle>
            <a:lvl1pPr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21" name="圆角矩形 20"/>
          <p:cNvSpPr>
            <a:spLocks noChangeArrowheads="1"/>
          </p:cNvSpPr>
          <p:nvPr/>
        </p:nvSpPr>
        <p:spPr bwMode="auto">
          <a:xfrm>
            <a:off x="782320" y="31189295"/>
            <a:ext cx="4519930" cy="1111250"/>
          </a:xfrm>
          <a:prstGeom prst="roundRect">
            <a:avLst/>
          </a:prstGeom>
          <a:gradFill flip="none" rotWithShape="1">
            <a:gsLst>
              <a:gs pos="2000">
                <a:schemeClr val="bg1"/>
              </a:gs>
              <a:gs pos="68000">
                <a:srgbClr val="0070C0"/>
              </a:gs>
            </a:gsLst>
            <a:lin ang="10800000" scaled="1"/>
            <a:tileRect/>
          </a:gradFill>
          <a:ln>
            <a:noFill/>
          </a:ln>
        </p:spPr>
        <p:txBody>
          <a:bodyPr anchor="ctr"/>
          <a:lstStyle>
            <a:defPPr>
              <a:defRPr lang="zh-CN"/>
            </a:defPPr>
            <a:lvl1pPr marL="0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1419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2902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43220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5741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7224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86440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70063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51546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算法</a:t>
            </a:r>
            <a:r>
              <a:rPr lang="zh-CN" alt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zh-CN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pic>
        <p:nvPicPr>
          <p:cNvPr id="22" name="图片 21" descr="图片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673172" y="17618503"/>
            <a:ext cx="9453245" cy="4893310"/>
          </a:xfrm>
          <a:prstGeom prst="rect">
            <a:avLst/>
          </a:prstGeom>
        </p:spPr>
      </p:pic>
      <p:graphicFrame>
        <p:nvGraphicFramePr>
          <p:cNvPr id="41" name="表格 40"/>
          <p:cNvGraphicFramePr/>
          <p:nvPr>
            <p:extLst>
              <p:ext uri="{D42A27DB-BD31-4B8C-83A1-F6EECF244321}">
                <p14:modId xmlns:p14="http://schemas.microsoft.com/office/powerpoint/2010/main" val="2349433259"/>
              </p:ext>
            </p:extLst>
          </p:nvPr>
        </p:nvGraphicFramePr>
        <p:xfrm>
          <a:off x="1056201" y="22574250"/>
          <a:ext cx="7999200" cy="3119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4939"/>
                <a:gridCol w="3404261"/>
              </a:tblGrid>
              <a:tr h="51987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方法签名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方法作用</a:t>
                      </a:r>
                    </a:p>
                  </a:txBody>
                  <a:tcPr anchor="ctr"/>
                </a:tc>
              </a:tr>
              <a:tr h="51987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State GET-STATE(Factor)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获取指定因子的状态</a:t>
                      </a:r>
                    </a:p>
                  </a:txBody>
                  <a:tcPr anchor="ctr"/>
                </a:tc>
              </a:tr>
              <a:tr h="51987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SET-STATE(Factor, State)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设置指定因子的状态</a:t>
                      </a:r>
                    </a:p>
                  </a:txBody>
                  <a:tcPr anchor="ctr"/>
                </a:tc>
              </a:tr>
              <a:tr h="51987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SET-STATE(State)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设置整个图的状态</a:t>
                      </a:r>
                    </a:p>
                  </a:txBody>
                  <a:tcPr anchor="ctr"/>
                </a:tc>
              </a:tr>
              <a:tr h="51987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Map GET-STATE()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获取整个图的状态</a:t>
                      </a:r>
                    </a:p>
                  </a:txBody>
                  <a:tcPr anchor="ctr"/>
                </a:tc>
              </a:tr>
              <a:tr h="51987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SPREAD-TO-OUT-NEIGHBOR(State)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传播因子状态到邻接点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2" name="表格 41"/>
          <p:cNvGraphicFramePr/>
          <p:nvPr>
            <p:extLst>
              <p:ext uri="{D42A27DB-BD31-4B8C-83A1-F6EECF244321}">
                <p14:modId xmlns:p14="http://schemas.microsoft.com/office/powerpoint/2010/main" val="3107918062"/>
              </p:ext>
            </p:extLst>
          </p:nvPr>
        </p:nvGraphicFramePr>
        <p:xfrm>
          <a:off x="1056201" y="26523349"/>
          <a:ext cx="7999200" cy="1626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9968"/>
                <a:gridCol w="3999232"/>
              </a:tblGrid>
              <a:tr h="5422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方法签名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方法作用</a:t>
                      </a:r>
                    </a:p>
                  </a:txBody>
                  <a:tcPr anchor="ctr"/>
                </a:tc>
              </a:tr>
              <a:tr h="542256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Value GET-VALUE(Event)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获取指定事件的值</a:t>
                      </a:r>
                    </a:p>
                  </a:txBody>
                  <a:tcPr anchor="ctr"/>
                </a:tc>
              </a:tr>
              <a:tr h="542256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Type GET-TYPE(Event)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获取指定事件的类型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3" name="表格 42"/>
          <p:cNvGraphicFramePr/>
          <p:nvPr>
            <p:extLst>
              <p:ext uri="{D42A27DB-BD31-4B8C-83A1-F6EECF244321}">
                <p14:modId xmlns:p14="http://schemas.microsoft.com/office/powerpoint/2010/main" val="205173632"/>
              </p:ext>
            </p:extLst>
          </p:nvPr>
        </p:nvGraphicFramePr>
        <p:xfrm>
          <a:off x="1056201" y="29181624"/>
          <a:ext cx="7999200" cy="1121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9600"/>
                <a:gridCol w="3999600"/>
              </a:tblGrid>
              <a:tr h="56067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方法签名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方法作用</a:t>
                      </a:r>
                    </a:p>
                  </a:txBody>
                  <a:tcPr anchor="ctr"/>
                </a:tc>
              </a:tr>
              <a:tr h="56067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TRANSFORM(State, Event)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根据事件转换状态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4" name="文本框 43"/>
          <p:cNvSpPr txBox="1"/>
          <p:nvPr/>
        </p:nvSpPr>
        <p:spPr>
          <a:xfrm>
            <a:off x="955675" y="18693765"/>
            <a:ext cx="5498465" cy="3078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800" dirty="0">
                <a:latin typeface="Times New Roman" panose="02020603050405020304" pitchFamily="18" charset="0"/>
              </a:rPr>
              <a:t>        </a:t>
            </a:r>
            <a:r>
              <a:rPr lang="zh-CN" altLang="en-US" sz="2800" dirty="0">
                <a:latin typeface="Times New Roman" panose="02020603050405020304" pitchFamily="18" charset="0"/>
              </a:rPr>
              <a:t>基于增量计算的流式图计算模型，将图在每个时刻抽象成一个对应的</a:t>
            </a:r>
            <a:r>
              <a:rPr lang="zh-CN" altLang="en-US" sz="2800" b="1" dirty="0">
                <a:latin typeface="Times New Roman" panose="02020603050405020304" pitchFamily="18" charset="0"/>
              </a:rPr>
              <a:t>状态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</a:rPr>
              <a:t>State</a:t>
            </a:r>
            <a:r>
              <a:rPr lang="en-US" altLang="zh-CN" sz="2800" dirty="0">
                <a:latin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</a:rPr>
              <a:t>，将流动的图数据抽象成一系列</a:t>
            </a:r>
            <a:r>
              <a:rPr lang="zh-CN" altLang="en-US" sz="2800" b="1" dirty="0">
                <a:latin typeface="Times New Roman" panose="02020603050405020304" pitchFamily="18" charset="0"/>
              </a:rPr>
              <a:t>事件流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</a:rPr>
              <a:t>Event Stream</a:t>
            </a:r>
            <a:r>
              <a:rPr lang="en-US" altLang="zh-CN" sz="2800" dirty="0">
                <a:latin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</a:rPr>
              <a:t>，</a:t>
            </a:r>
            <a:r>
              <a:rPr lang="zh-CN" altLang="en-US" sz="2800" b="1" dirty="0">
                <a:latin typeface="Times New Roman" panose="02020603050405020304" pitchFamily="18" charset="0"/>
              </a:rPr>
              <a:t>事件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</a:rPr>
              <a:t>Event</a:t>
            </a:r>
            <a:r>
              <a:rPr lang="en-US" altLang="zh-CN" sz="2800" dirty="0">
                <a:latin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</a:rPr>
              <a:t>触发了图由一个状态</a:t>
            </a:r>
            <a:r>
              <a:rPr lang="zh-CN" altLang="en-US" sz="2800" b="1" dirty="0">
                <a:latin typeface="Times New Roman" panose="02020603050405020304" pitchFamily="18" charset="0"/>
              </a:rPr>
              <a:t>转换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</a:rPr>
              <a:t>Transform</a:t>
            </a:r>
            <a:r>
              <a:rPr lang="en-US" altLang="zh-CN" sz="2800" dirty="0">
                <a:latin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</a:rPr>
              <a:t>成另一个状态。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8782732" y="17077381"/>
            <a:ext cx="5952270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基于增量计算的流式图计算模型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3988041" y="21962952"/>
            <a:ext cx="2135521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sym typeface="+mn-ea"/>
              </a:rPr>
              <a:t>State </a:t>
            </a:r>
            <a:r>
              <a:rPr lang="zh-CN" altLang="en-US" sz="2800" b="1" dirty="0">
                <a:latin typeface="Times New Roman" panose="02020603050405020304" pitchFamily="18" charset="0"/>
                <a:sym typeface="+mn-ea"/>
              </a:rPr>
              <a:t>接口表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3928730" y="25927695"/>
            <a:ext cx="2254143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sym typeface="+mn-ea"/>
              </a:rPr>
              <a:t>Event </a:t>
            </a:r>
            <a:r>
              <a:rPr lang="zh-CN" altLang="en-US" sz="2800" b="1" dirty="0">
                <a:latin typeface="Times New Roman" panose="02020603050405020304" pitchFamily="18" charset="0"/>
                <a:sym typeface="+mn-ea"/>
              </a:rPr>
              <a:t>接口表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3598223" y="28485487"/>
            <a:ext cx="2915157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sym typeface="+mn-ea"/>
              </a:rPr>
              <a:t>Transform</a:t>
            </a:r>
            <a:r>
              <a:rPr lang="zh-CN" altLang="en-US" sz="2800" b="1" dirty="0">
                <a:latin typeface="Times New Roman" panose="02020603050405020304" pitchFamily="18" charset="0"/>
                <a:sym typeface="+mn-ea"/>
              </a:rPr>
              <a:t>接口表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9274947" y="23040450"/>
            <a:ext cx="6840000" cy="2225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800" b="1" dirty="0" smtClean="0">
                <a:latin typeface="Times New Roman" panose="02020603050405020304" pitchFamily="18" charset="0"/>
              </a:rPr>
              <a:t>        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状态</a:t>
            </a:r>
            <a:r>
              <a:rPr lang="zh-CN" altLang="en-US" sz="2800" dirty="0">
                <a:latin typeface="Times New Roman" panose="02020603050405020304" pitchFamily="18" charset="0"/>
              </a:rPr>
              <a:t>反应了图当前的特征信息，这些特征信息可以以顶点为单位进行体现，也可以由用户自定义的特征信息来体现，状态是由因子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</a:rPr>
              <a:t>Factor</a:t>
            </a:r>
            <a:r>
              <a:rPr lang="en-US" altLang="zh-CN" sz="2800" dirty="0">
                <a:latin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</a:rPr>
              <a:t>组成，因子是指组成状态的基本单位。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9274947" y="26545015"/>
            <a:ext cx="6840000" cy="137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smtClean="0">
                <a:latin typeface="Times New Roman" panose="02020603050405020304" pitchFamily="18" charset="0"/>
              </a:rPr>
              <a:t>        </a:t>
            </a:r>
            <a:r>
              <a:rPr sz="2800" b="1" dirty="0" smtClean="0">
                <a:latin typeface="Times New Roman" panose="02020603050405020304" pitchFamily="18" charset="0"/>
              </a:rPr>
              <a:t>事件</a:t>
            </a:r>
            <a:r>
              <a:rPr sz="2800" dirty="0" smtClean="0">
                <a:latin typeface="Times New Roman" panose="02020603050405020304" pitchFamily="18" charset="0"/>
              </a:rPr>
              <a:t>触发图由</a:t>
            </a:r>
            <a:r>
              <a:rPr sz="2800" dirty="0">
                <a:latin typeface="Times New Roman" panose="02020603050405020304" pitchFamily="18" charset="0"/>
              </a:rPr>
              <a:t>T1时刻的State1转换为T2时刻的State2，事件是由事件值（Event </a:t>
            </a:r>
            <a:r>
              <a:rPr sz="2800" dirty="0" err="1">
                <a:latin typeface="Times New Roman" panose="02020603050405020304" pitchFamily="18" charset="0"/>
              </a:rPr>
              <a:t>Value）和事件类型（Event</a:t>
            </a:r>
            <a:r>
              <a:rPr sz="2800" dirty="0">
                <a:latin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</a:rPr>
              <a:t>Type）组成</a:t>
            </a:r>
            <a:r>
              <a:rPr sz="2800" dirty="0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9274947" y="29121418"/>
            <a:ext cx="6840000" cy="137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smtClean="0">
                <a:latin typeface="Times New Roman" panose="02020603050405020304" pitchFamily="18" charset="0"/>
              </a:rPr>
              <a:t>        </a:t>
            </a:r>
            <a:r>
              <a:rPr sz="2800" b="1" dirty="0" smtClean="0">
                <a:latin typeface="Times New Roman" panose="02020603050405020304" pitchFamily="18" charset="0"/>
              </a:rPr>
              <a:t>转换</a:t>
            </a:r>
            <a:r>
              <a:rPr sz="2800" dirty="0" smtClean="0">
                <a:latin typeface="Times New Roman" panose="02020603050405020304" pitchFamily="18" charset="0"/>
              </a:rPr>
              <a:t>是由事件触发的图的更新过程</a:t>
            </a:r>
            <a:r>
              <a:rPr sz="2800" dirty="0">
                <a:latin typeface="Times New Roman" panose="02020603050405020304" pitchFamily="18" charset="0"/>
              </a:rPr>
              <a:t>，即图是如何根据相应的事件来由State1转换成State2。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782320" y="32338645"/>
            <a:ext cx="15652750" cy="137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</a:rPr>
              <a:t>       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以</a:t>
            </a:r>
            <a:r>
              <a:rPr lang="zh-CN" altLang="en-US" sz="2800" dirty="0">
                <a:latin typeface="Times New Roman" panose="02020603050405020304" pitchFamily="18" charset="0"/>
              </a:rPr>
              <a:t>单源点最短路径算法为例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，说明如何</a:t>
            </a:r>
            <a:r>
              <a:rPr lang="zh-CN" altLang="en-US" sz="2800" dirty="0">
                <a:latin typeface="Times New Roman" panose="02020603050405020304" pitchFamily="18" charset="0"/>
              </a:rPr>
              <a:t>进行流式图算法的设计。如下四幅图中，黑点为源点，橘色为新增的边及其两个顶点；</a:t>
            </a:r>
            <a:r>
              <a:rPr lang="zh-CN" sz="2800" dirty="0">
                <a:latin typeface="Times New Roman" panose="02020603050405020304" pitchFamily="18" charset="0"/>
              </a:rPr>
              <a:t>左边为原图，右边为新增边之后的新图；</a:t>
            </a:r>
            <a:r>
              <a:rPr lang="zh-CN" sz="2800" dirty="0">
                <a:latin typeface="Times New Roman" panose="02020603050405020304" pitchFamily="18" charset="0"/>
                <a:sym typeface="+mn-ea"/>
              </a:rPr>
              <a:t>顶点的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SP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值即为顶点到源点的最短路径值。</a:t>
            </a:r>
            <a:r>
              <a:rPr lang="zh-CN" sz="2800" dirty="0">
                <a:latin typeface="Times New Roman" panose="02020603050405020304" pitchFamily="18" charset="0"/>
              </a:rPr>
              <a:t>根据新增的边的两个顶点是否已经在原图中存在，分为以下四种情况：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433290" y="32526605"/>
            <a:ext cx="140198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       </a:t>
            </a:r>
            <a:r>
              <a:rPr lang="zh-CN" altLang="en-US" sz="2800" dirty="0"/>
              <a:t>系统在</a:t>
            </a:r>
            <a:r>
              <a:rPr lang="en-US" altLang="zh-CN" sz="2800" dirty="0"/>
              <a:t>10</a:t>
            </a:r>
            <a:r>
              <a:rPr lang="zh-CN" altLang="en-US" sz="2800" dirty="0"/>
              <a:t>个计算节点搭建的集群上运行和测试，主要测试统计顶点的度</a:t>
            </a:r>
            <a:r>
              <a:rPr lang="en-US" altLang="zh-CN" sz="2800" dirty="0"/>
              <a:t>(DD)</a:t>
            </a:r>
            <a:r>
              <a:rPr lang="zh-CN" altLang="en-US" sz="2800" dirty="0"/>
              <a:t>，统计三角形数目</a:t>
            </a:r>
            <a:r>
              <a:rPr lang="en-US" altLang="zh-CN" sz="2800" dirty="0"/>
              <a:t>(TC)</a:t>
            </a:r>
            <a:r>
              <a:rPr lang="zh-CN" altLang="en-US" sz="2800" dirty="0"/>
              <a:t>，单源点最短路径</a:t>
            </a:r>
            <a:r>
              <a:rPr lang="en-US" altLang="zh-CN" sz="2800" dirty="0"/>
              <a:t>(SSSP)</a:t>
            </a:r>
            <a:r>
              <a:rPr lang="zh-CN" altLang="en-US" sz="2800" dirty="0"/>
              <a:t>和</a:t>
            </a:r>
            <a:r>
              <a:rPr lang="en-US" altLang="zh-CN" sz="2800" dirty="0"/>
              <a:t>PageRank(PR)</a:t>
            </a:r>
            <a:r>
              <a:rPr lang="zh-CN" altLang="en-US" sz="2800" dirty="0"/>
              <a:t>这四个流式图算法。</a:t>
            </a:r>
          </a:p>
        </p:txBody>
      </p:sp>
      <p:sp>
        <p:nvSpPr>
          <p:cNvPr id="101" name="文本框 100"/>
          <p:cNvSpPr txBox="1"/>
          <p:nvPr/>
        </p:nvSpPr>
        <p:spPr>
          <a:xfrm>
            <a:off x="2282191" y="34347785"/>
            <a:ext cx="5080000" cy="2743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indent="0" algn="l"/>
            <a:r>
              <a:rPr lang="en-US" altLang="zh-CN" sz="1200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200" b="0" u="none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  </a:t>
            </a:r>
            <a:endParaRPr lang="zh-CN" altLang="en-US"/>
          </a:p>
        </p:txBody>
      </p:sp>
      <p:pic>
        <p:nvPicPr>
          <p:cNvPr id="19" name="图片 19" descr="C:\Users\SkyDream\Desktop\毕业设计\GraduationThesis\post-graduate paper\图片\sssp3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23340" y="33968055"/>
            <a:ext cx="6153150" cy="262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图片 16" descr="C:\Users\SkyDream\Desktop\毕业设计\GraduationThesis\post-graduate paper\图片\sssp1.p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55675" y="38262560"/>
            <a:ext cx="6786245" cy="2738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图片 17" descr="C:\Users\SkyDream\Desktop\毕业设计\GraduationThesis\post-graduate paper\图片\sssp2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97975" y="33968055"/>
            <a:ext cx="6511925" cy="262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 20" descr="C:\Users\SkyDream\Desktop\毕业设计\GraduationThesis\post-graduate paper\图片\sssp4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97975" y="38200330"/>
            <a:ext cx="6319520" cy="285369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文本框 13"/>
          <p:cNvSpPr txBox="1"/>
          <p:nvPr/>
        </p:nvSpPr>
        <p:spPr>
          <a:xfrm>
            <a:off x="842010" y="36593780"/>
            <a:ext cx="7452000" cy="14935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000" dirty="0">
                <a:sym typeface="+mn-ea"/>
              </a:rPr>
              <a:t>a. </a:t>
            </a:r>
            <a:r>
              <a:rPr lang="zh-CN" altLang="en-US" sz="2000" dirty="0">
                <a:sym typeface="+mn-ea"/>
              </a:rPr>
              <a:t>新增的两个顶点都为最新顶点</a:t>
            </a:r>
          </a:p>
          <a:p>
            <a:pPr algn="just"/>
            <a:r>
              <a:rPr lang="zh-CN" altLang="en-US" sz="2400" dirty="0">
                <a:sym typeface="+mn-ea"/>
              </a:rPr>
              <a:t>        这两个顶点都是原图中不存在的顶点，所以原图中没有任何顶点能够到达这个两个顶点，因此这两个顶点的</a:t>
            </a:r>
            <a:r>
              <a:rPr lang="en-US" altLang="zh-CN" sz="2400" dirty="0">
                <a:sym typeface="+mn-ea"/>
              </a:rPr>
              <a:t>SP</a:t>
            </a:r>
            <a:r>
              <a:rPr lang="zh-CN" altLang="en-US" sz="2400" dirty="0">
                <a:sym typeface="+mn-ea"/>
              </a:rPr>
              <a:t>值均为无穷大。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8674417" y="36593780"/>
            <a:ext cx="7452000" cy="14935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000" dirty="0">
                <a:sym typeface="+mn-ea"/>
              </a:rPr>
              <a:t>b. </a:t>
            </a:r>
            <a:r>
              <a:rPr lang="zh-CN" altLang="en-US" sz="2000" dirty="0">
                <a:sym typeface="+mn-ea"/>
              </a:rPr>
              <a:t>源顶点是新顶点，目标顶点已经存在</a:t>
            </a:r>
          </a:p>
          <a:p>
            <a:pPr algn="just"/>
            <a:r>
              <a:rPr lang="zh-CN" sz="2400" dirty="0">
                <a:sym typeface="+mn-ea"/>
              </a:rPr>
              <a:t>        源顶点为新的顶点，而原图中没有其它顶点指向源顶点，所以源顶点的</a:t>
            </a:r>
            <a:r>
              <a:rPr lang="en-US" altLang="zh-CN" sz="2400" dirty="0">
                <a:sym typeface="+mn-ea"/>
              </a:rPr>
              <a:t>SP</a:t>
            </a:r>
            <a:r>
              <a:rPr lang="zh-CN" altLang="en-US" sz="2400" dirty="0">
                <a:sym typeface="+mn-ea"/>
              </a:rPr>
              <a:t>值为无穷大，而目标顶点的</a:t>
            </a:r>
            <a:r>
              <a:rPr lang="en-US" altLang="zh-CN" sz="2400" dirty="0">
                <a:sym typeface="+mn-ea"/>
              </a:rPr>
              <a:t>SP</a:t>
            </a:r>
            <a:r>
              <a:rPr lang="zh-CN" altLang="en-US" sz="2400" dirty="0">
                <a:sym typeface="+mn-ea"/>
              </a:rPr>
              <a:t>值保持不变。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842010" y="41036875"/>
            <a:ext cx="7452000" cy="14935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000" dirty="0">
                <a:sym typeface="+mn-ea"/>
              </a:rPr>
              <a:t>c. </a:t>
            </a:r>
            <a:r>
              <a:rPr lang="zh-CN" altLang="en-US" sz="2000" dirty="0">
                <a:sym typeface="+mn-ea"/>
              </a:rPr>
              <a:t>源顶点已经存在，目标顶点是新顶点</a:t>
            </a:r>
          </a:p>
          <a:p>
            <a:pPr algn="just"/>
            <a:r>
              <a:rPr lang="zh-CN" altLang="en-US" sz="2400" dirty="0">
                <a:sym typeface="+mn-ea"/>
              </a:rPr>
              <a:t>        新增的边没有改变指向源顶点的顶点集合，因此源顶点的</a:t>
            </a:r>
            <a:r>
              <a:rPr lang="en-US" altLang="zh-CN" sz="2400" dirty="0">
                <a:sym typeface="+mn-ea"/>
              </a:rPr>
              <a:t>SP</a:t>
            </a:r>
            <a:r>
              <a:rPr lang="zh-CN" altLang="en-US" sz="2400" dirty="0">
                <a:sym typeface="+mn-ea"/>
              </a:rPr>
              <a:t>值保持不变，目标顶点的</a:t>
            </a:r>
            <a:r>
              <a:rPr lang="en-US" altLang="zh-CN" sz="2400" dirty="0">
                <a:sym typeface="+mn-ea"/>
              </a:rPr>
              <a:t>SP</a:t>
            </a:r>
            <a:r>
              <a:rPr lang="zh-CN" altLang="en-US" sz="2400" dirty="0">
                <a:sym typeface="+mn-ea"/>
              </a:rPr>
              <a:t>值为源顶点的</a:t>
            </a:r>
            <a:r>
              <a:rPr lang="en-US" altLang="zh-CN" sz="2400" dirty="0">
                <a:sym typeface="+mn-ea"/>
              </a:rPr>
              <a:t>SP</a:t>
            </a:r>
            <a:r>
              <a:rPr lang="zh-CN" altLang="en-US" sz="2400" dirty="0">
                <a:sym typeface="+mn-ea"/>
              </a:rPr>
              <a:t>值加上边的权重。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8674417" y="41036875"/>
            <a:ext cx="7452000" cy="14935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000" dirty="0">
                <a:sym typeface="+mn-ea"/>
              </a:rPr>
              <a:t>d. </a:t>
            </a:r>
            <a:r>
              <a:rPr lang="zh-CN" altLang="en-US" sz="2000" dirty="0">
                <a:sym typeface="+mn-ea"/>
              </a:rPr>
              <a:t>新增两个顶点都是已经存在的点</a:t>
            </a:r>
          </a:p>
          <a:p>
            <a:pPr algn="just"/>
            <a:r>
              <a:rPr lang="zh-CN" altLang="en-US" sz="2400" dirty="0">
                <a:sym typeface="+mn-ea"/>
              </a:rPr>
              <a:t>        目标顶点的</a:t>
            </a:r>
            <a:r>
              <a:rPr lang="en-US" altLang="zh-CN" sz="2400" dirty="0">
                <a:sym typeface="+mn-ea"/>
              </a:rPr>
              <a:t>SP</a:t>
            </a:r>
            <a:r>
              <a:rPr lang="zh-CN" altLang="en-US" sz="2400" dirty="0">
                <a:sym typeface="+mn-ea"/>
              </a:rPr>
              <a:t>值取源顶点的</a:t>
            </a:r>
            <a:r>
              <a:rPr lang="en-US" altLang="zh-CN" sz="2400" dirty="0">
                <a:sym typeface="+mn-ea"/>
              </a:rPr>
              <a:t>SP</a:t>
            </a:r>
            <a:r>
              <a:rPr lang="zh-CN" altLang="en-US" sz="2400" dirty="0">
                <a:sym typeface="+mn-ea"/>
              </a:rPr>
              <a:t>值加边的权重和原来的</a:t>
            </a:r>
            <a:r>
              <a:rPr lang="en-US" altLang="zh-CN" sz="2400" dirty="0">
                <a:sym typeface="+mn-ea"/>
              </a:rPr>
              <a:t>SP</a:t>
            </a:r>
            <a:r>
              <a:rPr lang="zh-CN" altLang="en-US" sz="2400" dirty="0">
                <a:sym typeface="+mn-ea"/>
              </a:rPr>
              <a:t>值中的最小值，如果目标顶点</a:t>
            </a:r>
            <a:r>
              <a:rPr lang="en-US" altLang="zh-CN" sz="2400" dirty="0">
                <a:sym typeface="+mn-ea"/>
              </a:rPr>
              <a:t>SP</a:t>
            </a:r>
            <a:r>
              <a:rPr lang="zh-CN" altLang="en-US" sz="2400" dirty="0">
                <a:sym typeface="+mn-ea"/>
              </a:rPr>
              <a:t>变小，则通知目标顶点的后继顶点继续更新自己的</a:t>
            </a:r>
            <a:r>
              <a:rPr lang="en-US" altLang="zh-CN" sz="2400" dirty="0">
                <a:sym typeface="+mn-ea"/>
              </a:rPr>
              <a:t>SP</a:t>
            </a:r>
            <a:r>
              <a:rPr lang="zh-CN" altLang="en-US" sz="2400" dirty="0">
                <a:sym typeface="+mn-ea"/>
              </a:rPr>
              <a:t>值。</a:t>
            </a:r>
          </a:p>
        </p:txBody>
      </p:sp>
      <p:sp>
        <p:nvSpPr>
          <p:cNvPr id="9" name="矩形 8"/>
          <p:cNvSpPr/>
          <p:nvPr/>
        </p:nvSpPr>
        <p:spPr>
          <a:xfrm>
            <a:off x="25029064" y="29054505"/>
            <a:ext cx="662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收敛速度更</a:t>
            </a:r>
            <a:r>
              <a:rPr lang="zh-CN" altLang="en-US" sz="3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</a:t>
            </a:r>
            <a:endParaRPr lang="en-US" altLang="zh-CN" sz="36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>
              <a:buNone/>
            </a:pPr>
            <a:r>
              <a:rPr lang="zh-CN" altLang="en-US" sz="3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参与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计算的顶点更少！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F0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altLang="en-US" sz="85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altLang="en-US" sz="85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1073</Words>
  <Application>Microsoft Office PowerPoint</Application>
  <PresentationFormat>自定义</PresentationFormat>
  <Paragraphs>73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宋体</vt:lpstr>
      <vt:lpstr>方正姚体</vt:lpstr>
      <vt:lpstr>Calibri</vt:lpstr>
      <vt:lpstr>微软雅黑</vt:lpstr>
      <vt:lpstr>等线</vt:lpstr>
      <vt:lpstr>Wingdings</vt:lpstr>
      <vt:lpstr>Times New Roman</vt:lpstr>
      <vt:lpstr>Arial</vt:lpstr>
      <vt:lpstr>默认设计模板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Ying</dc:creator>
  <cp:lastModifiedBy>Shikai Duan</cp:lastModifiedBy>
  <cp:revision>499</cp:revision>
  <dcterms:created xsi:type="dcterms:W3CDTF">2013-01-25T01:44:00Z</dcterms:created>
  <dcterms:modified xsi:type="dcterms:W3CDTF">2017-05-04T06:32:07Z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