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696" r:id="rId3"/>
  </p:sldMasterIdLst>
  <p:notesMasterIdLst>
    <p:notesMasterId r:id="rId27"/>
  </p:notesMasterIdLst>
  <p:sldIdLst>
    <p:sldId id="1714" r:id="rId4"/>
    <p:sldId id="1715" r:id="rId5"/>
    <p:sldId id="1716" r:id="rId6"/>
    <p:sldId id="1717" r:id="rId7"/>
    <p:sldId id="1761" r:id="rId8"/>
    <p:sldId id="1721" r:id="rId9"/>
    <p:sldId id="1754" r:id="rId10"/>
    <p:sldId id="1755" r:id="rId11"/>
    <p:sldId id="1730" r:id="rId12"/>
    <p:sldId id="1756" r:id="rId13"/>
    <p:sldId id="1757" r:id="rId14"/>
    <p:sldId id="1720" r:id="rId15"/>
    <p:sldId id="1759" r:id="rId16"/>
    <p:sldId id="1762" r:id="rId17"/>
    <p:sldId id="1763" r:id="rId18"/>
    <p:sldId id="1764" r:id="rId19"/>
    <p:sldId id="1760" r:id="rId20"/>
    <p:sldId id="1727" r:id="rId21"/>
    <p:sldId id="1752" r:id="rId22"/>
    <p:sldId id="1753" r:id="rId23"/>
    <p:sldId id="1739" r:id="rId24"/>
    <p:sldId id="1723" r:id="rId25"/>
    <p:sldId id="174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7473E0-AA64-4CD7-AE00-131C0B151FFD}">
          <p14:sldIdLst/>
        </p14:section>
        <p14:section name="模板" id="{7628C912-5D43-464B-8CF3-4BCCE66A45AE}">
          <p14:sldIdLst>
            <p14:sldId id="1714"/>
            <p14:sldId id="1715"/>
            <p14:sldId id="1716"/>
            <p14:sldId id="1717"/>
            <p14:sldId id="1761"/>
            <p14:sldId id="1721"/>
            <p14:sldId id="1754"/>
            <p14:sldId id="1755"/>
            <p14:sldId id="1730"/>
            <p14:sldId id="1756"/>
            <p14:sldId id="1757"/>
            <p14:sldId id="1720"/>
            <p14:sldId id="1759"/>
            <p14:sldId id="1762"/>
            <p14:sldId id="1763"/>
            <p14:sldId id="1764"/>
            <p14:sldId id="1760"/>
            <p14:sldId id="1727"/>
            <p14:sldId id="1752"/>
            <p14:sldId id="1753"/>
            <p14:sldId id="1739"/>
            <p14:sldId id="1723"/>
            <p14:sldId id="17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689"/>
    <a:srgbClr val="DA3C49"/>
    <a:srgbClr val="258A8F"/>
    <a:srgbClr val="67B1AA"/>
    <a:srgbClr val="79BAB4"/>
    <a:srgbClr val="66B5C9"/>
    <a:srgbClr val="EDB159"/>
    <a:srgbClr val="235787"/>
    <a:srgbClr val="26A9E0"/>
    <a:srgbClr val="2A9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0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374" y="3367838"/>
            <a:ext cx="3775431" cy="2362036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2">
            <a:extLst>
              <a:ext uri="{FF2B5EF4-FFF2-40B4-BE49-F238E27FC236}">
                <a16:creationId xmlns:a16="http://schemas.microsoft.com/office/drawing/2014/main" id="{A71F53DF-3531-4BCE-916B-E6C19509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218" y="2677730"/>
            <a:ext cx="521752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FA29BE5-10AF-486E-B9A2-C464A93A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218" y="1157134"/>
            <a:ext cx="5217525" cy="152059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C7D758E8-EA61-4C20-8790-5CACBD4E5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218" y="3956314"/>
            <a:ext cx="521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A020BDF-65FC-4013-983C-F28279C050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5218" y="4252585"/>
            <a:ext cx="521752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C958D0-53F0-4C6F-BFF7-C6A66A48CE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2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3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1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2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7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0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3B0ADDA-CDD8-4731-BE4E-0CA756ED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98" y="15022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43143D8-98A1-43BB-8F3C-7350AD73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814" y="300729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34A112-BE5B-42F9-ABCF-9EB27ACE7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12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7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248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6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FD487790-AF7E-407B-B000-6FBB9330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64B5E4B-A847-47D7-887D-5DA47C32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1061E31B-B3B0-4FB9-B318-1D472CF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5FB43040-27C3-4BAD-835F-C3543F0F0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3E22B50D-1310-4E64-ABD7-D14F8B55AA4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DB3EC-C803-4F77-858D-15C3B786A6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582C4B-56E3-4D04-994C-1D50C1EE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FAC4B-207F-4A2A-9D2E-FA23DAA1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软件研究所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96B8FB-7D6D-40F1-9EDD-635878C7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1D2DBA-8DA7-44A6-B6FB-25D79CE2FD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47D8FF-E3C9-4547-950F-89B9210AC2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4FC1A39-4528-4979-8BB5-303CB28BFC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2518652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2EB91A46-EC70-498E-8CD2-C73A72CC3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97981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D725C97A-F81C-4D1B-96A8-23BBF795C5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683542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F9F204-4B4F-4EA3-8AA5-89437E46D0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52" y="135055"/>
            <a:ext cx="2369175" cy="4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36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2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DE3DE2E0-70F6-475B-81A6-7BF516B7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B107FBA-3FD3-4300-BC6E-B416A2AA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6FACEE-9096-4C03-8022-2D3C4830D380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CFB0816-5145-4585-84DA-F122DDD0C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5933E086-AE6A-4A57-8F10-9BEE92817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3B23F6D1-EC0A-4C0F-84A6-B61184EC9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2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8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0E5D3A-0EC9-49EC-81A4-3E95FA3DA760}"/>
              </a:ext>
            </a:extLst>
          </p:cNvPr>
          <p:cNvGrpSpPr/>
          <p:nvPr/>
        </p:nvGrpSpPr>
        <p:grpSpPr>
          <a:xfrm>
            <a:off x="-1601472" y="553720"/>
            <a:ext cx="14976967" cy="5750560"/>
            <a:chOff x="-1322586" y="725477"/>
            <a:chExt cx="14315440" cy="549656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FFB14EC-2CD8-4085-B959-0A053A338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23419" y="973243"/>
              <a:ext cx="13717106" cy="50010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08DD6A3-DB31-4DCC-A843-54B4F283144A}"/>
                </a:ext>
              </a:extLst>
            </p:cNvPr>
            <p:cNvSpPr/>
            <p:nvPr/>
          </p:nvSpPr>
          <p:spPr>
            <a:xfrm>
              <a:off x="-1322586" y="725477"/>
              <a:ext cx="14315440" cy="549656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08806" y="3930815"/>
            <a:ext cx="2774387" cy="1223981"/>
          </a:xfrm>
        </p:spPr>
        <p:txBody>
          <a:bodyPr/>
          <a:lstStyle/>
          <a:p>
            <a:pPr algn="ctr"/>
            <a:r>
              <a:rPr lang="zh-CN" altLang="en-US"/>
              <a:t>中国科学院软件研究所</a:t>
            </a:r>
            <a:endParaRPr lang="en-US" altLang="zh-CN"/>
          </a:p>
          <a:p>
            <a:pPr algn="ctr"/>
            <a:r>
              <a:rPr lang="zh-CN" altLang="en-US"/>
              <a:t>段</a:t>
            </a:r>
            <a:r>
              <a:rPr lang="zh-CN" altLang="en-US" dirty="0"/>
              <a:t>旭 江华禧 恽星彤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194809" y="1406589"/>
            <a:ext cx="3903982" cy="1520597"/>
          </a:xfrm>
        </p:spPr>
        <p:txBody>
          <a:bodyPr>
            <a:normAutofit/>
          </a:bodyPr>
          <a:lstStyle/>
          <a:p>
            <a:r>
              <a:rPr lang="zh-CN" altLang="en-US" sz="7200"/>
              <a:t>魔方工坊</a:t>
            </a:r>
            <a:endParaRPr lang="zh-CN" altLang="en-US" sz="7200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85E43AD7-3FDC-41E6-B4FC-23D636BAF1E8}"/>
              </a:ext>
            </a:extLst>
          </p:cNvPr>
          <p:cNvSpPr txBox="1">
            <a:spLocks/>
          </p:cNvSpPr>
          <p:nvPr/>
        </p:nvSpPr>
        <p:spPr>
          <a:xfrm>
            <a:off x="5104050" y="2593518"/>
            <a:ext cx="2353348" cy="96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/>
              <a:t>开题报告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407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目标用户</a:t>
            </a:r>
            <a:r>
              <a:rPr lang="en-US" altLang="zh-CN"/>
              <a:t>——</a:t>
            </a:r>
            <a:r>
              <a:rPr lang="zh-CN" altLang="en-US"/>
              <a:t>王大柱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530149-352A-4614-8DB6-1FF25ABDF59F}"/>
              </a:ext>
            </a:extLst>
          </p:cNvPr>
          <p:cNvGrpSpPr/>
          <p:nvPr/>
        </p:nvGrpSpPr>
        <p:grpSpPr>
          <a:xfrm>
            <a:off x="1333643" y="3275995"/>
            <a:ext cx="1729890" cy="3250677"/>
            <a:chOff x="5337472" y="3329261"/>
            <a:chExt cx="1729890" cy="32506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B7E2FEC-1982-4FA0-A8B5-810A5A064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7472" y="3329261"/>
              <a:ext cx="1729890" cy="273581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2BE3DFC-55CB-4A5B-97F2-19F890924B14}"/>
                </a:ext>
              </a:extLst>
            </p:cNvPr>
            <p:cNvSpPr txBox="1"/>
            <p:nvPr/>
          </p:nvSpPr>
          <p:spPr>
            <a:xfrm>
              <a:off x="5754889" y="62106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王大柱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AA68CC-3116-48CF-A00C-FB29E4C515A5}"/>
              </a:ext>
            </a:extLst>
          </p:cNvPr>
          <p:cNvGrpSpPr/>
          <p:nvPr/>
        </p:nvGrpSpPr>
        <p:grpSpPr>
          <a:xfrm>
            <a:off x="738906" y="1411301"/>
            <a:ext cx="2829559" cy="1484915"/>
            <a:chOff x="1283446" y="1288064"/>
            <a:chExt cx="2743200" cy="1484915"/>
          </a:xfrm>
        </p:grpSpPr>
        <p:sp>
          <p:nvSpPr>
            <p:cNvPr id="17" name="对话气泡: 圆角矩形 16">
              <a:extLst>
                <a:ext uri="{FF2B5EF4-FFF2-40B4-BE49-F238E27FC236}">
                  <a16:creationId xmlns:a16="http://schemas.microsoft.com/office/drawing/2014/main" id="{C976518B-1F5E-4240-89BA-706BC634E61E}"/>
                </a:ext>
              </a:extLst>
            </p:cNvPr>
            <p:cNvSpPr/>
            <p:nvPr/>
          </p:nvSpPr>
          <p:spPr>
            <a:xfrm>
              <a:off x="1283446" y="1288064"/>
              <a:ext cx="2743200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A15021-A11D-45CA-A21B-D165ACF1B8EF}"/>
                </a:ext>
              </a:extLst>
            </p:cNvPr>
            <p:cNvSpPr txBox="1"/>
            <p:nvPr/>
          </p:nvSpPr>
          <p:spPr>
            <a:xfrm>
              <a:off x="1499664" y="1344154"/>
              <a:ext cx="2416904" cy="128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我太喜欢玩魔方了！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甚至想去参加比赛，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想学习快速地解魔方！</a:t>
              </a:r>
            </a:p>
          </p:txBody>
        </p:sp>
      </p:grpSp>
      <p:sp>
        <p:nvSpPr>
          <p:cNvPr id="19" name="ïṣľïḋe">
            <a:extLst>
              <a:ext uri="{FF2B5EF4-FFF2-40B4-BE49-F238E27FC236}">
                <a16:creationId xmlns:a16="http://schemas.microsoft.com/office/drawing/2014/main" id="{591A8380-E5AA-47C1-8512-9B3AB70512DF}"/>
              </a:ext>
            </a:extLst>
          </p:cNvPr>
          <p:cNvSpPr/>
          <p:nvPr/>
        </p:nvSpPr>
        <p:spPr bwMode="auto">
          <a:xfrm>
            <a:off x="4383079" y="1313297"/>
            <a:ext cx="7070015" cy="84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46" indent="-171446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然而，公式法适合王大柱这样想突破自我的选手吗？</a:t>
            </a:r>
            <a:endParaRPr lang="en-US" altLang="zh-CN" sz="2400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E0AA40-6FA0-4EF7-A3B0-B297430035F0}"/>
              </a:ext>
            </a:extLst>
          </p:cNvPr>
          <p:cNvSpPr txBox="1"/>
          <p:nvPr/>
        </p:nvSpPr>
        <p:spPr>
          <a:xfrm>
            <a:off x="4553533" y="1930025"/>
            <a:ext cx="7049583" cy="2063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/>
              <a:t>1</a:t>
            </a:r>
            <a:r>
              <a:rPr lang="zh-CN" altLang="en-US" sz="2200"/>
              <a:t>）公式法中也有像</a:t>
            </a:r>
            <a:r>
              <a:rPr lang="en-US" altLang="zh-CN" sz="2200">
                <a:solidFill>
                  <a:srgbClr val="FF0000"/>
                </a:solidFill>
              </a:rPr>
              <a:t>CFOP</a:t>
            </a:r>
            <a:r>
              <a:rPr lang="zh-CN" altLang="en-US" sz="2200"/>
              <a:t>这样专用于魔方速拧的公式法。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en-US" altLang="zh-CN" sz="2200"/>
              <a:t>2</a:t>
            </a:r>
            <a:r>
              <a:rPr lang="zh-CN" altLang="en-US" sz="2200"/>
              <a:t>）</a:t>
            </a:r>
            <a:r>
              <a:rPr lang="en-US" altLang="zh-CN" sz="2200">
                <a:solidFill>
                  <a:srgbClr val="FF0000"/>
                </a:solidFill>
              </a:rPr>
              <a:t>DeepCubeA</a:t>
            </a:r>
            <a:r>
              <a:rPr lang="zh-CN" altLang="en-US" sz="2200"/>
              <a:t>能借助机器的算力搜索最短路径，如果用户具有一定的魔方基础的话，可以从最短路径解法中获得启发，从而突破自我。</a:t>
            </a:r>
          </a:p>
        </p:txBody>
      </p:sp>
      <p:sp>
        <p:nvSpPr>
          <p:cNvPr id="24" name="ïṣľïḋe">
            <a:extLst>
              <a:ext uri="{FF2B5EF4-FFF2-40B4-BE49-F238E27FC236}">
                <a16:creationId xmlns:a16="http://schemas.microsoft.com/office/drawing/2014/main" id="{5EDF2A45-63DB-496F-8FCD-CEE08F09CD04}"/>
              </a:ext>
            </a:extLst>
          </p:cNvPr>
          <p:cNvSpPr/>
          <p:nvPr/>
        </p:nvSpPr>
        <p:spPr bwMode="auto">
          <a:xfrm>
            <a:off x="5635045" y="4832463"/>
            <a:ext cx="4566082" cy="79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/>
              <a:t>CFOP or DeepCubeA</a:t>
            </a:r>
            <a:r>
              <a:rPr lang="zh-CN" altLang="en-US" sz="3200" b="1"/>
              <a:t>！</a:t>
            </a:r>
            <a:endParaRPr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245655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目标用户</a:t>
            </a:r>
            <a:r>
              <a:rPr lang="en-US" altLang="zh-CN"/>
              <a:t>——</a:t>
            </a:r>
            <a:r>
              <a:rPr lang="zh-CN" altLang="en-US"/>
              <a:t>李小红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98CC79B-D98E-4D37-AFC1-4B9CE043EEB5}"/>
              </a:ext>
            </a:extLst>
          </p:cNvPr>
          <p:cNvGrpSpPr/>
          <p:nvPr/>
        </p:nvGrpSpPr>
        <p:grpSpPr>
          <a:xfrm>
            <a:off x="1172768" y="3643359"/>
            <a:ext cx="1737511" cy="2694990"/>
            <a:chOff x="9399630" y="3900811"/>
            <a:chExt cx="1737511" cy="269499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C764C9-DDC6-4976-967D-24B75690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9630" y="3900811"/>
              <a:ext cx="1737511" cy="220999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F1C9456-FCE2-466F-9436-CFCCA97791D5}"/>
                </a:ext>
              </a:extLst>
            </p:cNvPr>
            <p:cNvSpPr txBox="1"/>
            <p:nvPr/>
          </p:nvSpPr>
          <p:spPr>
            <a:xfrm>
              <a:off x="9829803" y="62264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李小红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E7907B-F6DE-4A8A-BBFE-C3E66F5A24E6}"/>
              </a:ext>
            </a:extLst>
          </p:cNvPr>
          <p:cNvGrpSpPr/>
          <p:nvPr/>
        </p:nvGrpSpPr>
        <p:grpSpPr>
          <a:xfrm>
            <a:off x="669924" y="1446812"/>
            <a:ext cx="2743200" cy="1484915"/>
            <a:chOff x="1283446" y="1288064"/>
            <a:chExt cx="2743200" cy="1484915"/>
          </a:xfrm>
        </p:grpSpPr>
        <p:sp>
          <p:nvSpPr>
            <p:cNvPr id="17" name="对话气泡: 圆角矩形 16">
              <a:extLst>
                <a:ext uri="{FF2B5EF4-FFF2-40B4-BE49-F238E27FC236}">
                  <a16:creationId xmlns:a16="http://schemas.microsoft.com/office/drawing/2014/main" id="{819AFD23-CA35-40D3-99CF-FB3A93470A65}"/>
                </a:ext>
              </a:extLst>
            </p:cNvPr>
            <p:cNvSpPr/>
            <p:nvPr/>
          </p:nvSpPr>
          <p:spPr>
            <a:xfrm>
              <a:off x="1283446" y="1288064"/>
              <a:ext cx="2743200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C46E96-4AD4-453F-84ED-D2DEAC83A6A7}"/>
                </a:ext>
              </a:extLst>
            </p:cNvPr>
            <p:cNvSpPr txBox="1"/>
            <p:nvPr/>
          </p:nvSpPr>
          <p:spPr>
            <a:xfrm>
              <a:off x="1577036" y="1344154"/>
              <a:ext cx="2262158" cy="128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妈妈不给我买魔方，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但我也想玩魔方！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嘤嘤嘤</a:t>
              </a:r>
              <a:r>
                <a:rPr lang="en-US" altLang="zh-CN"/>
                <a:t>~</a:t>
              </a:r>
              <a:endParaRPr lang="zh-CN" altLang="en-US"/>
            </a:p>
          </p:txBody>
        </p:sp>
      </p:grpSp>
      <p:sp>
        <p:nvSpPr>
          <p:cNvPr id="19" name="ïṣľïḋe">
            <a:extLst>
              <a:ext uri="{FF2B5EF4-FFF2-40B4-BE49-F238E27FC236}">
                <a16:creationId xmlns:a16="http://schemas.microsoft.com/office/drawing/2014/main" id="{512F9299-28F7-4E39-91E1-6326A378349C}"/>
              </a:ext>
            </a:extLst>
          </p:cNvPr>
          <p:cNvSpPr/>
          <p:nvPr/>
        </p:nvSpPr>
        <p:spPr bwMode="auto">
          <a:xfrm>
            <a:off x="4383079" y="1197887"/>
            <a:ext cx="7070015" cy="84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46" indent="-171446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对于李小红的需求，能不能设计一个可以</a:t>
            </a:r>
            <a:r>
              <a:rPr lang="zh-CN" altLang="en-US" sz="2400" b="1">
                <a:solidFill>
                  <a:srgbClr val="FF0000"/>
                </a:solidFill>
              </a:rPr>
              <a:t>交互</a:t>
            </a:r>
            <a:r>
              <a:rPr lang="zh-CN" altLang="en-US" sz="2400" b="1"/>
              <a:t>的魔方组件，使其在没有实物的情况下也能玩魔方？</a:t>
            </a:r>
            <a:endParaRPr lang="en-US" altLang="zh-CN" sz="2400" b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D288A6-259A-408D-ACA6-F2EFC54FD80C}"/>
              </a:ext>
            </a:extLst>
          </p:cNvPr>
          <p:cNvSpPr txBox="1"/>
          <p:nvPr/>
        </p:nvSpPr>
        <p:spPr>
          <a:xfrm>
            <a:off x="4571289" y="2931727"/>
            <a:ext cx="7049583" cy="2663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solidFill>
                  <a:prstClr val="black"/>
                </a:solidFill>
              </a:rPr>
              <a:t>1</a:t>
            </a:r>
            <a:r>
              <a:rPr lang="zh-CN" altLang="en-US" sz="2400" b="1">
                <a:solidFill>
                  <a:prstClr val="black"/>
                </a:solidFill>
              </a:rPr>
              <a:t>）</a:t>
            </a:r>
            <a:r>
              <a:rPr lang="zh-CN" altLang="en-US" sz="2200" b="1">
                <a:solidFill>
                  <a:prstClr val="black"/>
                </a:solidFill>
              </a:rPr>
              <a:t>交互性：</a:t>
            </a:r>
            <a:r>
              <a:rPr lang="zh-CN" altLang="en-US" sz="2200"/>
              <a:t>该魔方组件必须可以</a:t>
            </a:r>
            <a:r>
              <a:rPr lang="zh-CN" altLang="en-US" sz="2200">
                <a:solidFill>
                  <a:srgbClr val="FF0000"/>
                </a:solidFill>
              </a:rPr>
              <a:t>像实物一样旋转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solidFill>
                  <a:prstClr val="black"/>
                </a:solidFill>
              </a:rPr>
              <a:t>2</a:t>
            </a:r>
            <a:r>
              <a:rPr lang="zh-CN" altLang="en-US" sz="2400" b="1">
                <a:solidFill>
                  <a:prstClr val="black"/>
                </a:solidFill>
              </a:rPr>
              <a:t>）</a:t>
            </a:r>
            <a:r>
              <a:rPr lang="zh-CN" altLang="en-US" sz="2200" b="1">
                <a:solidFill>
                  <a:prstClr val="black"/>
                </a:solidFill>
              </a:rPr>
              <a:t>合法性：</a:t>
            </a:r>
            <a:r>
              <a:rPr lang="zh-CN" altLang="en-US" sz="2200"/>
              <a:t>该魔方组件的每个色块必须符合一定的</a:t>
            </a:r>
            <a:r>
              <a:rPr lang="zh-CN" altLang="en-US" sz="2200">
                <a:solidFill>
                  <a:srgbClr val="FF0000"/>
                </a:solidFill>
              </a:rPr>
              <a:t>约束条件</a:t>
            </a:r>
            <a:r>
              <a:rPr lang="zh-CN" altLang="en-US" sz="2200"/>
              <a:t>，使魔方的每个可能出现的状态都是合法的。</a:t>
            </a:r>
            <a:endParaRPr lang="en-US" altLang="zh-CN" sz="220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/>
              <a:t>3</a:t>
            </a:r>
            <a:r>
              <a:rPr lang="zh-CN" altLang="en-US" sz="2200" b="1"/>
              <a:t>）其它：</a:t>
            </a:r>
            <a:r>
              <a:rPr lang="zh-CN" altLang="en-US" sz="2200"/>
              <a:t>最好还能在不用旋转的情况下，</a:t>
            </a:r>
            <a:r>
              <a:rPr lang="zh-CN" altLang="en-US" sz="2200">
                <a:solidFill>
                  <a:srgbClr val="FF0000"/>
                </a:solidFill>
              </a:rPr>
              <a:t>直接输入初始魔方状态</a:t>
            </a:r>
            <a:r>
              <a:rPr lang="zh-CN" altLang="en-US" sz="2200"/>
              <a:t>，从而达到比实物还要优秀的效果！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3751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065F-56AF-412E-9ABE-811A417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功能需求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48CDC94-7297-4D8E-BCC6-806FE4086DAC}"/>
              </a:ext>
            </a:extLst>
          </p:cNvPr>
          <p:cNvGrpSpPr/>
          <p:nvPr/>
        </p:nvGrpSpPr>
        <p:grpSpPr>
          <a:xfrm>
            <a:off x="916355" y="3157291"/>
            <a:ext cx="4095781" cy="1383502"/>
            <a:chOff x="627142" y="3128839"/>
            <a:chExt cx="4095781" cy="13835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DBB39C5-9B24-4904-99DA-D3491AF988B0}"/>
                </a:ext>
              </a:extLst>
            </p:cNvPr>
            <p:cNvGrpSpPr/>
            <p:nvPr/>
          </p:nvGrpSpPr>
          <p:grpSpPr>
            <a:xfrm>
              <a:off x="627142" y="3203095"/>
              <a:ext cx="652112" cy="652112"/>
              <a:chOff x="806846" y="3382799"/>
              <a:chExt cx="472408" cy="472408"/>
            </a:xfrm>
          </p:grpSpPr>
          <p:sp>
            <p:nvSpPr>
              <p:cNvPr id="31" name="ïṩ1íḍe">
                <a:extLst>
                  <a:ext uri="{FF2B5EF4-FFF2-40B4-BE49-F238E27FC236}">
                    <a16:creationId xmlns:a16="http://schemas.microsoft.com/office/drawing/2014/main" id="{615E9A25-E732-4725-950B-195C608E63A6}"/>
                  </a:ext>
                </a:extLst>
              </p:cNvPr>
              <p:cNvSpPr/>
              <p:nvPr/>
            </p:nvSpPr>
            <p:spPr>
              <a:xfrm>
                <a:off x="806846" y="3382799"/>
                <a:ext cx="472408" cy="47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ṩḻïḓé">
                <a:extLst>
                  <a:ext uri="{FF2B5EF4-FFF2-40B4-BE49-F238E27FC236}">
                    <a16:creationId xmlns:a16="http://schemas.microsoft.com/office/drawing/2014/main" id="{8615643C-4BCB-4F65-83D9-D58F646865EC}"/>
                  </a:ext>
                </a:extLst>
              </p:cNvPr>
              <p:cNvSpPr/>
              <p:nvPr/>
            </p:nvSpPr>
            <p:spPr>
              <a:xfrm>
                <a:off x="951189" y="3522648"/>
                <a:ext cx="183723" cy="192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îṥľïḋè">
              <a:extLst>
                <a:ext uri="{FF2B5EF4-FFF2-40B4-BE49-F238E27FC236}">
                  <a16:creationId xmlns:a16="http://schemas.microsoft.com/office/drawing/2014/main" id="{A540D737-97BD-4E5D-B28C-8E9C255956D9}"/>
                </a:ext>
              </a:extLst>
            </p:cNvPr>
            <p:cNvSpPr/>
            <p:nvPr/>
          </p:nvSpPr>
          <p:spPr>
            <a:xfrm>
              <a:off x="1364162" y="3128839"/>
              <a:ext cx="2099500" cy="4724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sz="2200" b="1"/>
                <a:t>初始状态输入</a:t>
              </a:r>
              <a:endParaRPr lang="zh-CN" altLang="en-US" sz="2200" b="1" dirty="0"/>
            </a:p>
          </p:txBody>
        </p:sp>
        <p:sp>
          <p:nvSpPr>
            <p:cNvPr id="34" name="íṣ1ídê">
              <a:extLst>
                <a:ext uri="{FF2B5EF4-FFF2-40B4-BE49-F238E27FC236}">
                  <a16:creationId xmlns:a16="http://schemas.microsoft.com/office/drawing/2014/main" id="{0F30CA30-CF6B-4B71-A8AD-056081E9CF6F}"/>
                </a:ext>
              </a:extLst>
            </p:cNvPr>
            <p:cNvSpPr/>
            <p:nvPr/>
          </p:nvSpPr>
          <p:spPr>
            <a:xfrm>
              <a:off x="1364674" y="3526390"/>
              <a:ext cx="3358249" cy="985951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/>
                <a:t>允许用户输入魔方的初始状态，从而对魔方实物提供参考。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CE49E1-B78E-490F-8E48-CF01ECC1D60C}"/>
              </a:ext>
            </a:extLst>
          </p:cNvPr>
          <p:cNvGrpSpPr/>
          <p:nvPr/>
        </p:nvGrpSpPr>
        <p:grpSpPr>
          <a:xfrm>
            <a:off x="916355" y="5127769"/>
            <a:ext cx="652112" cy="652112"/>
            <a:chOff x="803092" y="5289717"/>
            <a:chExt cx="472408" cy="472408"/>
          </a:xfrm>
        </p:grpSpPr>
        <p:sp>
          <p:nvSpPr>
            <p:cNvPr id="35" name="ïŝļîdê">
              <a:extLst>
                <a:ext uri="{FF2B5EF4-FFF2-40B4-BE49-F238E27FC236}">
                  <a16:creationId xmlns:a16="http://schemas.microsoft.com/office/drawing/2014/main" id="{BF3490A5-3B5B-4B05-ADD3-16ADE973FDCE}"/>
                </a:ext>
              </a:extLst>
            </p:cNvPr>
            <p:cNvSpPr/>
            <p:nvPr/>
          </p:nvSpPr>
          <p:spPr>
            <a:xfrm>
              <a:off x="803092" y="5289717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ś1íde">
              <a:extLst>
                <a:ext uri="{FF2B5EF4-FFF2-40B4-BE49-F238E27FC236}">
                  <a16:creationId xmlns:a16="http://schemas.microsoft.com/office/drawing/2014/main" id="{9C0A5227-13A9-44A2-8186-15893A09C0C4}"/>
                </a:ext>
              </a:extLst>
            </p:cNvPr>
            <p:cNvSpPr/>
            <p:nvPr/>
          </p:nvSpPr>
          <p:spPr>
            <a:xfrm>
              <a:off x="947435" y="5429566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ïş1íďè">
            <a:extLst>
              <a:ext uri="{FF2B5EF4-FFF2-40B4-BE49-F238E27FC236}">
                <a16:creationId xmlns:a16="http://schemas.microsoft.com/office/drawing/2014/main" id="{EAF7983C-4C7D-4534-B1B1-1B9E85769B8E}"/>
              </a:ext>
            </a:extLst>
          </p:cNvPr>
          <p:cNvSpPr/>
          <p:nvPr/>
        </p:nvSpPr>
        <p:spPr>
          <a:xfrm>
            <a:off x="1708788" y="5127769"/>
            <a:ext cx="3629532" cy="415908"/>
          </a:xfrm>
          <a:prstGeom prst="rect">
            <a:avLst/>
          </a:prstGeom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zh-CN" altLang="en-US" sz="2400" b="1"/>
              <a:t>魔方合法性验证</a:t>
            </a:r>
            <a:endParaRPr lang="zh-CN" altLang="en-US" sz="2400" b="1" dirty="0"/>
          </a:p>
        </p:txBody>
      </p:sp>
      <p:sp>
        <p:nvSpPr>
          <p:cNvPr id="38" name="îṧľïďè">
            <a:extLst>
              <a:ext uri="{FF2B5EF4-FFF2-40B4-BE49-F238E27FC236}">
                <a16:creationId xmlns:a16="http://schemas.microsoft.com/office/drawing/2014/main" id="{1452CC17-BCB3-472A-8A34-2F45E5A82188}"/>
              </a:ext>
            </a:extLst>
          </p:cNvPr>
          <p:cNvSpPr/>
          <p:nvPr/>
        </p:nvSpPr>
        <p:spPr>
          <a:xfrm>
            <a:off x="1708788" y="5543678"/>
            <a:ext cx="3630303" cy="415908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设计约束条件，判断魔方的合法性。</a:t>
            </a:r>
            <a:endParaRPr lang="en-US" altLang="zh-CN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8BACCCA-FDC2-48BF-BDF8-D8A969C786B8}"/>
              </a:ext>
            </a:extLst>
          </p:cNvPr>
          <p:cNvGrpSpPr/>
          <p:nvPr/>
        </p:nvGrpSpPr>
        <p:grpSpPr>
          <a:xfrm>
            <a:off x="6381082" y="1557265"/>
            <a:ext cx="4393956" cy="831817"/>
            <a:chOff x="6247916" y="1601655"/>
            <a:chExt cx="4393956" cy="8318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EF4E30E-F129-4048-B98A-7FCC5CCD6065}"/>
                </a:ext>
              </a:extLst>
            </p:cNvPr>
            <p:cNvGrpSpPr/>
            <p:nvPr/>
          </p:nvGrpSpPr>
          <p:grpSpPr>
            <a:xfrm>
              <a:off x="6247916" y="1637164"/>
              <a:ext cx="652112" cy="652112"/>
              <a:chOff x="6427620" y="1816868"/>
              <a:chExt cx="472408" cy="472408"/>
            </a:xfrm>
          </p:grpSpPr>
          <p:sp>
            <p:nvSpPr>
              <p:cNvPr id="39" name="îṩ1íḑe">
                <a:extLst>
                  <a:ext uri="{FF2B5EF4-FFF2-40B4-BE49-F238E27FC236}">
                    <a16:creationId xmlns:a16="http://schemas.microsoft.com/office/drawing/2014/main" id="{75276B63-D341-4DA1-90BC-6277B9514A7E}"/>
                  </a:ext>
                </a:extLst>
              </p:cNvPr>
              <p:cNvSpPr/>
              <p:nvPr/>
            </p:nvSpPr>
            <p:spPr>
              <a:xfrm>
                <a:off x="6427620" y="1816868"/>
                <a:ext cx="472408" cy="47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ṩľiḋé">
                <a:extLst>
                  <a:ext uri="{FF2B5EF4-FFF2-40B4-BE49-F238E27FC236}">
                    <a16:creationId xmlns:a16="http://schemas.microsoft.com/office/drawing/2014/main" id="{8257CA00-91DC-4AE5-86B0-D086CB81C9BB}"/>
                  </a:ext>
                </a:extLst>
              </p:cNvPr>
              <p:cNvSpPr/>
              <p:nvPr/>
            </p:nvSpPr>
            <p:spPr>
              <a:xfrm>
                <a:off x="6571963" y="1956717"/>
                <a:ext cx="183723" cy="192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1" name="îṥliḋé">
              <a:extLst>
                <a:ext uri="{FF2B5EF4-FFF2-40B4-BE49-F238E27FC236}">
                  <a16:creationId xmlns:a16="http://schemas.microsoft.com/office/drawing/2014/main" id="{FFF05C1C-BBEC-46E0-8C11-2BAA380C3876}"/>
                </a:ext>
              </a:extLst>
            </p:cNvPr>
            <p:cNvSpPr/>
            <p:nvPr/>
          </p:nvSpPr>
          <p:spPr>
            <a:xfrm>
              <a:off x="7011569" y="1601655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2400" b="1"/>
                <a:t>魔方转动效果</a:t>
              </a:r>
              <a:endParaRPr lang="zh-CN" altLang="en-US" sz="2400" b="1" dirty="0"/>
            </a:p>
          </p:txBody>
        </p:sp>
        <p:sp>
          <p:nvSpPr>
            <p:cNvPr id="42" name="íSľíḋè">
              <a:extLst>
                <a:ext uri="{FF2B5EF4-FFF2-40B4-BE49-F238E27FC236}">
                  <a16:creationId xmlns:a16="http://schemas.microsoft.com/office/drawing/2014/main" id="{D866EAD3-BE18-4DD7-8B2D-F8CF8E127088}"/>
                </a:ext>
              </a:extLst>
            </p:cNvPr>
            <p:cNvSpPr/>
            <p:nvPr/>
          </p:nvSpPr>
          <p:spPr>
            <a:xfrm>
              <a:off x="7011569" y="2017564"/>
              <a:ext cx="3630303" cy="415908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/>
                <a:t>点击魔方实现</a:t>
              </a:r>
              <a:r>
                <a:rPr lang="en-US" altLang="zh-CN"/>
                <a:t>3D</a:t>
              </a:r>
              <a:r>
                <a:rPr lang="zh-CN" altLang="en-US"/>
                <a:t>转动的视觉效果。</a:t>
              </a:r>
              <a:endParaRPr lang="en-US" altLang="zh-CN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96620D7-A058-49C5-A387-8B4620567571}"/>
              </a:ext>
            </a:extLst>
          </p:cNvPr>
          <p:cNvGrpSpPr/>
          <p:nvPr/>
        </p:nvGrpSpPr>
        <p:grpSpPr>
          <a:xfrm>
            <a:off x="6386088" y="3167654"/>
            <a:ext cx="4974627" cy="1581912"/>
            <a:chOff x="6252922" y="3157350"/>
            <a:chExt cx="4974627" cy="158191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09597F-D6DB-4916-B77E-8411F74AAA54}"/>
                </a:ext>
              </a:extLst>
            </p:cNvPr>
            <p:cNvGrpSpPr/>
            <p:nvPr/>
          </p:nvGrpSpPr>
          <p:grpSpPr>
            <a:xfrm>
              <a:off x="6252922" y="3166228"/>
              <a:ext cx="652112" cy="652112"/>
              <a:chOff x="6432626" y="3345932"/>
              <a:chExt cx="472408" cy="472408"/>
            </a:xfrm>
          </p:grpSpPr>
          <p:sp>
            <p:nvSpPr>
              <p:cNvPr id="43" name="íşḷîḓè">
                <a:extLst>
                  <a:ext uri="{FF2B5EF4-FFF2-40B4-BE49-F238E27FC236}">
                    <a16:creationId xmlns:a16="http://schemas.microsoft.com/office/drawing/2014/main" id="{6648BCD1-4911-4C94-A8C4-76098F04E8E5}"/>
                  </a:ext>
                </a:extLst>
              </p:cNvPr>
              <p:cNvSpPr/>
              <p:nvPr/>
            </p:nvSpPr>
            <p:spPr>
              <a:xfrm>
                <a:off x="6432626" y="3345932"/>
                <a:ext cx="472408" cy="47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ḷiďé">
                <a:extLst>
                  <a:ext uri="{FF2B5EF4-FFF2-40B4-BE49-F238E27FC236}">
                    <a16:creationId xmlns:a16="http://schemas.microsoft.com/office/drawing/2014/main" id="{548AF987-C664-4C51-A30B-513EFAA2E3CE}"/>
                  </a:ext>
                </a:extLst>
              </p:cNvPr>
              <p:cNvSpPr/>
              <p:nvPr/>
            </p:nvSpPr>
            <p:spPr>
              <a:xfrm>
                <a:off x="6576969" y="3485781"/>
                <a:ext cx="183723" cy="192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ïṡḷidé">
              <a:extLst>
                <a:ext uri="{FF2B5EF4-FFF2-40B4-BE49-F238E27FC236}">
                  <a16:creationId xmlns:a16="http://schemas.microsoft.com/office/drawing/2014/main" id="{534C7D40-8863-450E-B29A-4262DC70B93D}"/>
                </a:ext>
              </a:extLst>
            </p:cNvPr>
            <p:cNvSpPr/>
            <p:nvPr/>
          </p:nvSpPr>
          <p:spPr>
            <a:xfrm>
              <a:off x="6989941" y="3157350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2400" b="1"/>
                <a:t>公式法</a:t>
              </a:r>
              <a:r>
                <a:rPr lang="en-US" altLang="zh-CN" sz="2400" b="1"/>
                <a:t>+DeepCubeA</a:t>
              </a:r>
              <a:endParaRPr lang="zh-CN" altLang="en-US" sz="2400" b="1" dirty="0"/>
            </a:p>
          </p:txBody>
        </p:sp>
        <p:sp>
          <p:nvSpPr>
            <p:cNvPr id="46" name="îṣļíḓè">
              <a:extLst>
                <a:ext uri="{FF2B5EF4-FFF2-40B4-BE49-F238E27FC236}">
                  <a16:creationId xmlns:a16="http://schemas.microsoft.com/office/drawing/2014/main" id="{1D8A9E1E-EE12-47D8-9A35-58CEF63835C9}"/>
                </a:ext>
              </a:extLst>
            </p:cNvPr>
            <p:cNvSpPr/>
            <p:nvPr/>
          </p:nvSpPr>
          <p:spPr>
            <a:xfrm>
              <a:off x="6989941" y="3513617"/>
              <a:ext cx="4237608" cy="1225645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/>
                <a:t>提供不同的解魔方算法，从而适应具有不同经验的用户的需求。</a:t>
              </a:r>
              <a:endParaRPr lang="en-US" altLang="zh-CN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4F63D52-CF35-4FE9-A9B5-1CD1A9535F73}"/>
              </a:ext>
            </a:extLst>
          </p:cNvPr>
          <p:cNvGrpSpPr/>
          <p:nvPr/>
        </p:nvGrpSpPr>
        <p:grpSpPr>
          <a:xfrm>
            <a:off x="6386088" y="5065623"/>
            <a:ext cx="652112" cy="652112"/>
            <a:chOff x="6432626" y="5289717"/>
            <a:chExt cx="472408" cy="472408"/>
          </a:xfrm>
        </p:grpSpPr>
        <p:sp>
          <p:nvSpPr>
            <p:cNvPr id="50" name="ïṩ1íḍe">
              <a:extLst>
                <a:ext uri="{FF2B5EF4-FFF2-40B4-BE49-F238E27FC236}">
                  <a16:creationId xmlns:a16="http://schemas.microsoft.com/office/drawing/2014/main" id="{FBAE2918-276A-46B7-BF77-F2C3F7830E6D}"/>
                </a:ext>
              </a:extLst>
            </p:cNvPr>
            <p:cNvSpPr/>
            <p:nvPr/>
          </p:nvSpPr>
          <p:spPr>
            <a:xfrm>
              <a:off x="6432626" y="5289717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ḻïḓé">
              <a:extLst>
                <a:ext uri="{FF2B5EF4-FFF2-40B4-BE49-F238E27FC236}">
                  <a16:creationId xmlns:a16="http://schemas.microsoft.com/office/drawing/2014/main" id="{82992413-A2AD-4DF3-8F73-BC8D38F42493}"/>
                </a:ext>
              </a:extLst>
            </p:cNvPr>
            <p:cNvSpPr/>
            <p:nvPr/>
          </p:nvSpPr>
          <p:spPr>
            <a:xfrm>
              <a:off x="6576969" y="5429566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îṥľïḋè">
            <a:extLst>
              <a:ext uri="{FF2B5EF4-FFF2-40B4-BE49-F238E27FC236}">
                <a16:creationId xmlns:a16="http://schemas.microsoft.com/office/drawing/2014/main" id="{20B645D5-24F0-427E-8D93-DB0208BBF84F}"/>
              </a:ext>
            </a:extLst>
          </p:cNvPr>
          <p:cNvSpPr/>
          <p:nvPr/>
        </p:nvSpPr>
        <p:spPr>
          <a:xfrm>
            <a:off x="7140863" y="5065623"/>
            <a:ext cx="3629532" cy="415908"/>
          </a:xfrm>
          <a:prstGeom prst="rect">
            <a:avLst/>
          </a:prstGeom>
        </p:spPr>
        <p:txBody>
          <a:bodyPr wrap="none" lIns="90000" tIns="46800" rIns="90000" bIns="46800" anchor="b" anchorCtr="0">
            <a:normAutofit fontScale="92500" lnSpcReduction="10000"/>
          </a:bodyPr>
          <a:lstStyle/>
          <a:p>
            <a:r>
              <a:rPr lang="zh-CN" altLang="en-US" sz="2400" b="1"/>
              <a:t>单步执行功能</a:t>
            </a:r>
            <a:endParaRPr lang="zh-CN" altLang="en-US" sz="2400" b="1" dirty="0"/>
          </a:p>
        </p:txBody>
      </p:sp>
      <p:sp>
        <p:nvSpPr>
          <p:cNvPr id="53" name="íṣ1ídê">
            <a:extLst>
              <a:ext uri="{FF2B5EF4-FFF2-40B4-BE49-F238E27FC236}">
                <a16:creationId xmlns:a16="http://schemas.microsoft.com/office/drawing/2014/main" id="{7C2C516A-A6C0-42A5-9DEC-B5002E4E77C8}"/>
              </a:ext>
            </a:extLst>
          </p:cNvPr>
          <p:cNvSpPr/>
          <p:nvPr/>
        </p:nvSpPr>
        <p:spPr>
          <a:xfrm>
            <a:off x="7140863" y="5481530"/>
            <a:ext cx="4237608" cy="876951"/>
          </a:xfrm>
          <a:prstGeom prst="rect">
            <a:avLst/>
          </a:prstGeom>
        </p:spPr>
        <p:txBody>
          <a:bodyPr wrap="square" lIns="90000" tIns="46800" rIns="90000" bIns="4680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允许用户逐步运行解法，从而提供用户对每步的思考时间。</a:t>
            </a:r>
            <a:endParaRPr lang="en-US" altLang="zh-CN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EC09530-9FBE-45FD-B2DD-5748650E1BD4}"/>
              </a:ext>
            </a:extLst>
          </p:cNvPr>
          <p:cNvGrpSpPr/>
          <p:nvPr/>
        </p:nvGrpSpPr>
        <p:grpSpPr>
          <a:xfrm>
            <a:off x="916355" y="1616453"/>
            <a:ext cx="4402064" cy="962742"/>
            <a:chOff x="623388" y="1527673"/>
            <a:chExt cx="4402064" cy="96274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399AB21-2FEB-475E-8F85-B0CE16017B5D}"/>
                </a:ext>
              </a:extLst>
            </p:cNvPr>
            <p:cNvGrpSpPr/>
            <p:nvPr/>
          </p:nvGrpSpPr>
          <p:grpSpPr>
            <a:xfrm>
              <a:off x="623388" y="1568865"/>
              <a:ext cx="652112" cy="652112"/>
              <a:chOff x="803092" y="1609721"/>
              <a:chExt cx="472408" cy="472408"/>
            </a:xfrm>
          </p:grpSpPr>
          <p:sp>
            <p:nvSpPr>
              <p:cNvPr id="61" name="íşḷîḓè">
                <a:extLst>
                  <a:ext uri="{FF2B5EF4-FFF2-40B4-BE49-F238E27FC236}">
                    <a16:creationId xmlns:a16="http://schemas.microsoft.com/office/drawing/2014/main" id="{F903BC0C-B841-487C-A34B-78CDC02A69E5}"/>
                  </a:ext>
                </a:extLst>
              </p:cNvPr>
              <p:cNvSpPr/>
              <p:nvPr/>
            </p:nvSpPr>
            <p:spPr>
              <a:xfrm>
                <a:off x="803092" y="1609721"/>
                <a:ext cx="472408" cy="47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Sḷiďé">
                <a:extLst>
                  <a:ext uri="{FF2B5EF4-FFF2-40B4-BE49-F238E27FC236}">
                    <a16:creationId xmlns:a16="http://schemas.microsoft.com/office/drawing/2014/main" id="{1A101582-FA0D-40A6-AF61-62766D87B200}"/>
                  </a:ext>
                </a:extLst>
              </p:cNvPr>
              <p:cNvSpPr/>
              <p:nvPr/>
            </p:nvSpPr>
            <p:spPr>
              <a:xfrm>
                <a:off x="947435" y="1749570"/>
                <a:ext cx="183723" cy="192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3" name="ïṡḷidé">
              <a:extLst>
                <a:ext uri="{FF2B5EF4-FFF2-40B4-BE49-F238E27FC236}">
                  <a16:creationId xmlns:a16="http://schemas.microsoft.com/office/drawing/2014/main" id="{B7764A55-3603-40C4-BB16-4C2D7B3F3039}"/>
                </a:ext>
              </a:extLst>
            </p:cNvPr>
            <p:cNvSpPr/>
            <p:nvPr/>
          </p:nvSpPr>
          <p:spPr>
            <a:xfrm>
              <a:off x="1395920" y="1527673"/>
              <a:ext cx="3629532" cy="415908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2400" b="1"/>
                <a:t>随机打乱</a:t>
              </a:r>
              <a:r>
                <a:rPr lang="en-US" altLang="zh-CN" sz="2400" b="1"/>
                <a:t>+</a:t>
              </a:r>
              <a:r>
                <a:rPr lang="zh-CN" altLang="en-US" sz="2400" b="1"/>
                <a:t>解魔方</a:t>
              </a:r>
              <a:r>
                <a:rPr lang="en-US" altLang="zh-CN" sz="2400" b="1"/>
                <a:t>+</a:t>
              </a:r>
              <a:r>
                <a:rPr lang="zh-CN" altLang="en-US" sz="2400" b="1"/>
                <a:t>步骤显示</a:t>
              </a:r>
              <a:endParaRPr lang="zh-CN" altLang="en-US" sz="2400" b="1" dirty="0"/>
            </a:p>
          </p:txBody>
        </p:sp>
        <p:sp>
          <p:nvSpPr>
            <p:cNvPr id="64" name="îṣļíḓè">
              <a:extLst>
                <a:ext uri="{FF2B5EF4-FFF2-40B4-BE49-F238E27FC236}">
                  <a16:creationId xmlns:a16="http://schemas.microsoft.com/office/drawing/2014/main" id="{51159123-22DE-449E-890B-F26800003D0E}"/>
                </a:ext>
              </a:extLst>
            </p:cNvPr>
            <p:cNvSpPr/>
            <p:nvPr/>
          </p:nvSpPr>
          <p:spPr>
            <a:xfrm>
              <a:off x="1395920" y="1883940"/>
              <a:ext cx="3113941" cy="606475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/>
                <a:t>继承原魔方应用的所有功能。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33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初步概要设计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36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6130C-E19F-684E-AD8C-C35D57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项目架构图</a:t>
            </a:r>
            <a:endParaRPr lang="en-US" sz="3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DE279D-824C-5A4A-81EA-758BEE88A9BC}"/>
              </a:ext>
            </a:extLst>
          </p:cNvPr>
          <p:cNvSpPr/>
          <p:nvPr/>
        </p:nvSpPr>
        <p:spPr>
          <a:xfrm>
            <a:off x="1903624" y="1314912"/>
            <a:ext cx="8213770" cy="9864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F48B7A-B513-9E4E-8EA4-95553C5C0465}"/>
              </a:ext>
            </a:extLst>
          </p:cNvPr>
          <p:cNvSpPr/>
          <p:nvPr/>
        </p:nvSpPr>
        <p:spPr>
          <a:xfrm>
            <a:off x="1799303" y="1182256"/>
            <a:ext cx="8489072" cy="28228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71CFE70-3AF5-B144-8FDD-E1246376E985}"/>
              </a:ext>
            </a:extLst>
          </p:cNvPr>
          <p:cNvSpPr/>
          <p:nvPr/>
        </p:nvSpPr>
        <p:spPr>
          <a:xfrm>
            <a:off x="1903625" y="2931027"/>
            <a:ext cx="8213770" cy="956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013470-9BDE-C340-89D9-1536E7C8840A}"/>
              </a:ext>
            </a:extLst>
          </p:cNvPr>
          <p:cNvSpPr/>
          <p:nvPr/>
        </p:nvSpPr>
        <p:spPr>
          <a:xfrm>
            <a:off x="4312377" y="3374421"/>
            <a:ext cx="1491596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公式法模块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2E78E2-B23F-0442-8FBB-0935E50C4258}"/>
              </a:ext>
            </a:extLst>
          </p:cNvPr>
          <p:cNvSpPr/>
          <p:nvPr/>
        </p:nvSpPr>
        <p:spPr>
          <a:xfrm>
            <a:off x="2074606" y="3374422"/>
            <a:ext cx="2031378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n-ea"/>
              </a:rPr>
              <a:t>DeepCubeA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模块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1013470-9BDE-C340-89D9-1536E7C8840A}"/>
              </a:ext>
            </a:extLst>
          </p:cNvPr>
          <p:cNvSpPr/>
          <p:nvPr/>
        </p:nvSpPr>
        <p:spPr>
          <a:xfrm>
            <a:off x="6095205" y="3371478"/>
            <a:ext cx="1782828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适配模块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A6AF6-D812-B741-9CFD-9E5C20B2AEA8}"/>
              </a:ext>
            </a:extLst>
          </p:cNvPr>
          <p:cNvSpPr txBox="1"/>
          <p:nvPr/>
        </p:nvSpPr>
        <p:spPr>
          <a:xfrm>
            <a:off x="2074605" y="2973934"/>
            <a:ext cx="15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后端服务</a:t>
            </a:r>
            <a:endParaRPr lang="en-US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57A1089-A7E2-0B41-8E0E-EAEA335EC0D5}"/>
              </a:ext>
            </a:extLst>
          </p:cNvPr>
          <p:cNvSpPr/>
          <p:nvPr/>
        </p:nvSpPr>
        <p:spPr>
          <a:xfrm>
            <a:off x="2074606" y="1783305"/>
            <a:ext cx="1775692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输入魔方状态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656B360-C8FF-6A4B-8E9C-5A75A893B3C3}"/>
              </a:ext>
            </a:extLst>
          </p:cNvPr>
          <p:cNvSpPr/>
          <p:nvPr/>
        </p:nvSpPr>
        <p:spPr>
          <a:xfrm>
            <a:off x="4191706" y="1783305"/>
            <a:ext cx="1612267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随机打乱魔方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B044AE6-152A-044A-A29C-B8B8E254CCE1}"/>
              </a:ext>
            </a:extLst>
          </p:cNvPr>
          <p:cNvSpPr/>
          <p:nvPr/>
        </p:nvSpPr>
        <p:spPr>
          <a:xfrm>
            <a:off x="8194121" y="1780149"/>
            <a:ext cx="1759294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还原魔方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AAD0A-18B5-044B-ABE5-386D35512277}"/>
              </a:ext>
            </a:extLst>
          </p:cNvPr>
          <p:cNvSpPr txBox="1"/>
          <p:nvPr/>
        </p:nvSpPr>
        <p:spPr>
          <a:xfrm>
            <a:off x="2079666" y="1371403"/>
            <a:ext cx="114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前端交互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3E11C-106D-1C43-A437-D681269DFF57}"/>
              </a:ext>
            </a:extLst>
          </p:cNvPr>
          <p:cNvSpPr/>
          <p:nvPr/>
        </p:nvSpPr>
        <p:spPr>
          <a:xfrm>
            <a:off x="1799303" y="4338136"/>
            <a:ext cx="8465575" cy="227897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44240BA-78BC-DA41-A06C-7F7EBC347583}"/>
              </a:ext>
            </a:extLst>
          </p:cNvPr>
          <p:cNvSpPr/>
          <p:nvPr/>
        </p:nvSpPr>
        <p:spPr>
          <a:xfrm>
            <a:off x="1903624" y="5636668"/>
            <a:ext cx="8213770" cy="8855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A12960-DD6E-2D4E-AFAF-986307927601}"/>
              </a:ext>
            </a:extLst>
          </p:cNvPr>
          <p:cNvSpPr/>
          <p:nvPr/>
        </p:nvSpPr>
        <p:spPr>
          <a:xfrm>
            <a:off x="3283399" y="5979676"/>
            <a:ext cx="2582405" cy="4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Ubuntu 18.04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77A65A-854E-C841-B24C-91780060DB7D}"/>
              </a:ext>
            </a:extLst>
          </p:cNvPr>
          <p:cNvSpPr/>
          <p:nvPr/>
        </p:nvSpPr>
        <p:spPr>
          <a:xfrm>
            <a:off x="6796924" y="5979676"/>
            <a:ext cx="2582405" cy="4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Linux 4.1.5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E1F119-EF61-7A43-85D0-8784ADAD32BF}"/>
              </a:ext>
            </a:extLst>
          </p:cNvPr>
          <p:cNvSpPr/>
          <p:nvPr/>
        </p:nvSpPr>
        <p:spPr>
          <a:xfrm>
            <a:off x="1903625" y="4447914"/>
            <a:ext cx="4022190" cy="9817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A6C6F11-9256-724D-BBD0-76A54B2BDB61}"/>
              </a:ext>
            </a:extLst>
          </p:cNvPr>
          <p:cNvSpPr/>
          <p:nvPr/>
        </p:nvSpPr>
        <p:spPr>
          <a:xfrm>
            <a:off x="6101856" y="4444805"/>
            <a:ext cx="4022190" cy="10119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5FA7D82-F792-E746-ACFF-D0FE9DE7CAFB}"/>
              </a:ext>
            </a:extLst>
          </p:cNvPr>
          <p:cNvSpPr/>
          <p:nvPr/>
        </p:nvSpPr>
        <p:spPr>
          <a:xfrm>
            <a:off x="2087370" y="4872006"/>
            <a:ext cx="1674418" cy="3953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2C535D-4399-B544-BCDA-CC80F271B876}"/>
              </a:ext>
            </a:extLst>
          </p:cNvPr>
          <p:cNvSpPr/>
          <p:nvPr/>
        </p:nvSpPr>
        <p:spPr>
          <a:xfrm>
            <a:off x="4048896" y="4872006"/>
            <a:ext cx="1674418" cy="3985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pache2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35C630C-33B1-5A4A-808C-B26A7F0BA2FE}"/>
              </a:ext>
            </a:extLst>
          </p:cNvPr>
          <p:cNvSpPr/>
          <p:nvPr/>
        </p:nvSpPr>
        <p:spPr>
          <a:xfrm>
            <a:off x="6395808" y="4872006"/>
            <a:ext cx="1548712" cy="4016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Django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5EE2BFD-339D-2344-8429-BC5EB51DA3B4}"/>
              </a:ext>
            </a:extLst>
          </p:cNvPr>
          <p:cNvSpPr/>
          <p:nvPr/>
        </p:nvSpPr>
        <p:spPr>
          <a:xfrm>
            <a:off x="8291741" y="4873430"/>
            <a:ext cx="1548713" cy="3939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TensorFlow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DB5C9-D550-C14A-B3B7-698302CA881E}"/>
              </a:ext>
            </a:extLst>
          </p:cNvPr>
          <p:cNvSpPr txBox="1"/>
          <p:nvPr/>
        </p:nvSpPr>
        <p:spPr>
          <a:xfrm>
            <a:off x="2045550" y="5710124"/>
            <a:ext cx="11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操作系统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40A04-528A-114E-A997-1B3ED12CE0A9}"/>
              </a:ext>
            </a:extLst>
          </p:cNvPr>
          <p:cNvSpPr txBox="1"/>
          <p:nvPr/>
        </p:nvSpPr>
        <p:spPr>
          <a:xfrm>
            <a:off x="2079666" y="4494713"/>
            <a:ext cx="114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925BB9-F129-5547-B24C-1B414BF25563}"/>
              </a:ext>
            </a:extLst>
          </p:cNvPr>
          <p:cNvSpPr txBox="1"/>
          <p:nvPr/>
        </p:nvSpPr>
        <p:spPr>
          <a:xfrm>
            <a:off x="6508406" y="4494713"/>
            <a:ext cx="114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开源框架</a:t>
            </a:r>
            <a:endParaRPr lang="en-US" b="1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3C00FE5-AAAE-954A-87E5-7BEAADE81048}"/>
              </a:ext>
            </a:extLst>
          </p:cNvPr>
          <p:cNvSpPr/>
          <p:nvPr/>
        </p:nvSpPr>
        <p:spPr>
          <a:xfrm>
            <a:off x="4377956" y="2393142"/>
            <a:ext cx="196645" cy="5024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0CB99AB6-51A0-8245-9E45-D8154F01E115}"/>
              </a:ext>
            </a:extLst>
          </p:cNvPr>
          <p:cNvSpPr/>
          <p:nvPr/>
        </p:nvSpPr>
        <p:spPr>
          <a:xfrm rot="10800000">
            <a:off x="7153254" y="2375948"/>
            <a:ext cx="196645" cy="5024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63373-68B3-E54C-ABA2-5B579304FAE2}"/>
              </a:ext>
            </a:extLst>
          </p:cNvPr>
          <p:cNvSpPr txBox="1"/>
          <p:nvPr/>
        </p:nvSpPr>
        <p:spPr>
          <a:xfrm>
            <a:off x="3539983" y="2464452"/>
            <a:ext cx="83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ea"/>
              </a:rPr>
              <a:t>AJAX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55C389-33F4-2D40-B72B-A4CAED5FE533}"/>
              </a:ext>
            </a:extLst>
          </p:cNvPr>
          <p:cNvSpPr txBox="1"/>
          <p:nvPr/>
        </p:nvSpPr>
        <p:spPr>
          <a:xfrm>
            <a:off x="7396430" y="2420969"/>
            <a:ext cx="83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ea"/>
              </a:rPr>
              <a:t>JSON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5826F2-EBAD-9748-80BD-92461AD441EE}"/>
              </a:ext>
            </a:extLst>
          </p:cNvPr>
          <p:cNvSpPr/>
          <p:nvPr/>
        </p:nvSpPr>
        <p:spPr>
          <a:xfrm>
            <a:off x="6203334" y="1780149"/>
            <a:ext cx="1612267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单步执行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66575E-0C29-254B-8114-A1527A1BE3C4}"/>
              </a:ext>
            </a:extLst>
          </p:cNvPr>
          <p:cNvSpPr/>
          <p:nvPr/>
        </p:nvSpPr>
        <p:spPr>
          <a:xfrm>
            <a:off x="8169265" y="3370706"/>
            <a:ext cx="1782829" cy="437375"/>
          </a:xfrm>
          <a:prstGeom prst="roundRect">
            <a:avLst/>
          </a:prstGeom>
          <a:solidFill>
            <a:srgbClr val="FFB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魔方验证模块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5D046D-D20E-4530-882F-D695953107AC}"/>
              </a:ext>
            </a:extLst>
          </p:cNvPr>
          <p:cNvSpPr txBox="1"/>
          <p:nvPr/>
        </p:nvSpPr>
        <p:spPr>
          <a:xfrm>
            <a:off x="1061238" y="473895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</a:t>
            </a:r>
            <a:endParaRPr lang="en-US" altLang="zh-CN"/>
          </a:p>
          <a:p>
            <a:r>
              <a:rPr lang="zh-CN" altLang="en-US"/>
              <a:t>础</a:t>
            </a:r>
            <a:endParaRPr lang="en-US" altLang="zh-CN"/>
          </a:p>
          <a:p>
            <a:r>
              <a:rPr lang="zh-CN" altLang="en-US"/>
              <a:t>服</a:t>
            </a:r>
            <a:endParaRPr lang="en-US" altLang="zh-CN"/>
          </a:p>
          <a:p>
            <a:r>
              <a:rPr lang="zh-CN" altLang="en-US"/>
              <a:t>务</a:t>
            </a:r>
            <a:endParaRPr lang="en-US" altLang="zh-CN"/>
          </a:p>
          <a:p>
            <a:r>
              <a:rPr lang="zh-CN" altLang="en-US"/>
              <a:t>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E48E47-17DC-4853-8F89-39593882567F}"/>
              </a:ext>
            </a:extLst>
          </p:cNvPr>
          <p:cNvSpPr txBox="1"/>
          <p:nvPr/>
        </p:nvSpPr>
        <p:spPr>
          <a:xfrm>
            <a:off x="1045481" y="1760500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</a:t>
            </a:r>
            <a:endParaRPr lang="en-US" altLang="zh-CN"/>
          </a:p>
          <a:p>
            <a:r>
              <a:rPr lang="zh-CN" altLang="en-US"/>
              <a:t>层</a:t>
            </a:r>
            <a:endParaRPr lang="en-US" altLang="zh-CN"/>
          </a:p>
          <a:p>
            <a:r>
              <a:rPr lang="zh-CN" altLang="en-US"/>
              <a:t>应</a:t>
            </a:r>
            <a:endParaRPr lang="en-US" altLang="zh-CN"/>
          </a:p>
          <a:p>
            <a:r>
              <a:rPr lang="zh-CN" altLang="en-US"/>
              <a:t>用</a:t>
            </a:r>
            <a:endParaRPr lang="en-US" altLang="zh-CN"/>
          </a:p>
          <a:p>
            <a:r>
              <a:rPr lang="zh-CN" altLang="en-US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78758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6130C-E19F-684E-AD8C-C35D57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UI</a:t>
            </a:r>
            <a:r>
              <a:rPr lang="zh-CN" altLang="en-US" sz="3600" dirty="0"/>
              <a:t>原型设计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5CD5C-38D8-E84D-8533-A715E7233BB0}"/>
              </a:ext>
            </a:extLst>
          </p:cNvPr>
          <p:cNvSpPr txBox="1"/>
          <p:nvPr/>
        </p:nvSpPr>
        <p:spPr>
          <a:xfrm>
            <a:off x="2300908" y="1987827"/>
            <a:ext cx="224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主页面</a:t>
            </a:r>
            <a:endParaRPr 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2889C-8286-294A-9440-67224A6B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2" y="1226302"/>
            <a:ext cx="8739456" cy="54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6130C-E19F-684E-AD8C-C35D57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接口设计</a:t>
            </a:r>
            <a:endParaRPr lang="en-US"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688364-1430-5E41-9313-ADEF8EF057C9}"/>
              </a:ext>
            </a:extLst>
          </p:cNvPr>
          <p:cNvGraphicFramePr>
            <a:graphicFrameLocks noGrp="1"/>
          </p:cNvGraphicFramePr>
          <p:nvPr/>
        </p:nvGraphicFramePr>
        <p:xfrm>
          <a:off x="1202046" y="1879109"/>
          <a:ext cx="1008880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110">
                  <a:extLst>
                    <a:ext uri="{9D8B030D-6E8A-4147-A177-3AD203B41FA5}">
                      <a16:colId xmlns:a16="http://schemas.microsoft.com/office/drawing/2014/main" val="2863255905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2154779192"/>
                    </a:ext>
                  </a:extLst>
                </a:gridCol>
                <a:gridCol w="1560444">
                  <a:extLst>
                    <a:ext uri="{9D8B030D-6E8A-4147-A177-3AD203B41FA5}">
                      <a16:colId xmlns:a16="http://schemas.microsoft.com/office/drawing/2014/main" val="2759869579"/>
                    </a:ext>
                  </a:extLst>
                </a:gridCol>
                <a:gridCol w="1918252">
                  <a:extLst>
                    <a:ext uri="{9D8B030D-6E8A-4147-A177-3AD203B41FA5}">
                      <a16:colId xmlns:a16="http://schemas.microsoft.com/office/drawing/2014/main" val="3263760209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1856019705"/>
                    </a:ext>
                  </a:extLst>
                </a:gridCol>
                <a:gridCol w="3369365">
                  <a:extLst>
                    <a:ext uri="{9D8B030D-6E8A-4147-A177-3AD203B41FA5}">
                      <a16:colId xmlns:a16="http://schemas.microsoft.com/office/drawing/2014/main" val="279147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请求参数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794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/solve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state_str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，长度为</a:t>
                      </a:r>
                      <a:r>
                        <a:rPr lang="en-US" altLang="zh-CN" dirty="0"/>
                        <a:t>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表示当前魔方各面的状态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81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method_type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解法类型，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为使用神经网络方法；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为使用公式法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2794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291C1E-38D9-C246-A9B6-458D54320072}"/>
              </a:ext>
            </a:extLst>
          </p:cNvPr>
          <p:cNvGraphicFramePr>
            <a:graphicFrameLocks noGrp="1"/>
          </p:cNvGraphicFramePr>
          <p:nvPr/>
        </p:nvGraphicFramePr>
        <p:xfrm>
          <a:off x="1202046" y="4111278"/>
          <a:ext cx="77381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17">
                  <a:extLst>
                    <a:ext uri="{9D8B030D-6E8A-4147-A177-3AD203B41FA5}">
                      <a16:colId xmlns:a16="http://schemas.microsoft.com/office/drawing/2014/main" val="3293474357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4044022366"/>
                    </a:ext>
                  </a:extLst>
                </a:gridCol>
                <a:gridCol w="3674165">
                  <a:extLst>
                    <a:ext uri="{9D8B030D-6E8A-4147-A177-3AD203B41FA5}">
                      <a16:colId xmlns:a16="http://schemas.microsoft.com/office/drawing/2014/main" val="271753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状态代码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7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状态代码对应的文字描述信息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8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zh-CN" altLang="en-US" dirty="0"/>
                        <a:t>，元素类型为</a:t>
                      </a:r>
                      <a:r>
                        <a:rPr lang="en-US" altLang="zh-CN" dirty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解魔方步骤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92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FBE87A-BB61-4F4D-821C-6AC7D99F99F9}"/>
              </a:ext>
            </a:extLst>
          </p:cNvPr>
          <p:cNvSpPr txBox="1"/>
          <p:nvPr/>
        </p:nvSpPr>
        <p:spPr>
          <a:xfrm>
            <a:off x="1202046" y="1371600"/>
            <a:ext cx="217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请求信息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3493A-6C4D-DE4B-813F-234B7FA220FF}"/>
              </a:ext>
            </a:extLst>
          </p:cNvPr>
          <p:cNvSpPr txBox="1"/>
          <p:nvPr/>
        </p:nvSpPr>
        <p:spPr>
          <a:xfrm>
            <a:off x="1202046" y="3597132"/>
            <a:ext cx="217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返回信息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24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4" y="350662"/>
            <a:ext cx="10742341" cy="622117"/>
          </a:xfrm>
        </p:spPr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 txBox="1">
            <a:spLocks/>
          </p:cNvSpPr>
          <p:nvPr/>
        </p:nvSpPr>
        <p:spPr>
          <a:xfrm>
            <a:off x="669924" y="1280161"/>
            <a:ext cx="10850563" cy="525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669925" y="1280161"/>
            <a:ext cx="10850562" cy="5159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59633"/>
              </p:ext>
            </p:extLst>
          </p:nvPr>
        </p:nvGraphicFramePr>
        <p:xfrm>
          <a:off x="1050298" y="1522713"/>
          <a:ext cx="10089814" cy="449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907">
                  <a:extLst>
                    <a:ext uri="{9D8B030D-6E8A-4147-A177-3AD203B41FA5}">
                      <a16:colId xmlns:a16="http://schemas.microsoft.com/office/drawing/2014/main" val="2160872790"/>
                    </a:ext>
                  </a:extLst>
                </a:gridCol>
                <a:gridCol w="5044907">
                  <a:extLst>
                    <a:ext uri="{9D8B030D-6E8A-4147-A177-3AD203B41FA5}">
                      <a16:colId xmlns:a16="http://schemas.microsoft.com/office/drawing/2014/main" val="1369331111"/>
                    </a:ext>
                  </a:extLst>
                </a:gridCol>
              </a:tblGrid>
              <a:tr h="367684">
                <a:tc>
                  <a:txBody>
                    <a:bodyPr/>
                    <a:lstStyle/>
                    <a:p>
                      <a:r>
                        <a:rPr lang="zh-CN" altLang="en-US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预期结果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1697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点击随机打乱按钮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魔方随机旋转打乱状态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96254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 dirty="0"/>
                        <a:t>鼠标左键点击选择色号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对应色块改成相应颜色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04674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 dirty="0"/>
                        <a:t>单击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魔方对应平面顺时针旋转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83251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单击</a:t>
                      </a:r>
                      <a:r>
                        <a:rPr lang="en-US" altLang="zh-CN"/>
                        <a:t>U’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B’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L’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F’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D’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R’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魔方对应平面逆时针旋转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27843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/>
                        <a:t>选择公式法，点击</a:t>
                      </a:r>
                      <a:r>
                        <a:rPr lang="zh-CN" altLang="en-US" dirty="0"/>
                        <a:t>解魔方按钮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判断魔方状态合法性，若合法，则魔方按照公式法转动</a:t>
                      </a:r>
                      <a:r>
                        <a:rPr lang="zh-CN" altLang="en-US" dirty="0"/>
                        <a:t>至六</a:t>
                      </a:r>
                      <a:r>
                        <a:rPr lang="zh-CN" altLang="en-US"/>
                        <a:t>面还原；若不合法，则给出提示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6616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/>
                        <a:t>选择</a:t>
                      </a:r>
                      <a:r>
                        <a:rPr lang="en-US" altLang="zh-CN"/>
                        <a:t>DeepCubeA</a:t>
                      </a:r>
                      <a:r>
                        <a:rPr lang="zh-CN" altLang="en-US"/>
                        <a:t>算法，点击解魔方按钮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判断魔方状态合法性，若合法，则魔方按照</a:t>
                      </a:r>
                      <a:r>
                        <a:rPr lang="en-US" altLang="zh-CN"/>
                        <a:t>DeepCubeA</a:t>
                      </a:r>
                      <a:r>
                        <a:rPr lang="zh-CN" altLang="en-US"/>
                        <a:t>算法转动至六面还原；若不合法，则给出提示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91917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/>
                        <a:t>选中自动还原，点击解魔方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魔方自动按照解法旋转直至还原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57764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r>
                        <a:rPr lang="zh-CN" altLang="en-US"/>
                        <a:t>取消自动还原，点击解魔方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魔方显示解法但不自动旋转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32382"/>
                  </a:ext>
                </a:extLst>
              </a:tr>
              <a:tr h="367684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取消自动还原，点击解魔方，点击单步执行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魔方执行下一个旋转操作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7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5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目前进度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71511" y="3069440"/>
            <a:ext cx="8303813" cy="2674412"/>
          </a:xfrm>
        </p:spPr>
        <p:txBody>
          <a:bodyPr>
            <a:normAutofit/>
          </a:bodyPr>
          <a:lstStyle/>
          <a:p>
            <a:pPr lvl="0"/>
            <a:r>
              <a:rPr lang="en-US" altLang="zh-CN" sz="2400">
                <a:latin typeface="+mj-ea"/>
                <a:ea typeface="+mj-ea"/>
              </a:rPr>
              <a:t>1</a:t>
            </a:r>
            <a:r>
              <a:rPr lang="zh-CN" altLang="en-US" sz="2400">
                <a:latin typeface="+mj-ea"/>
                <a:ea typeface="+mj-ea"/>
              </a:rPr>
              <a:t>、已实现</a:t>
            </a:r>
            <a:r>
              <a:rPr lang="en-US" altLang="zh-CN" sz="2400">
                <a:latin typeface="+mj-ea"/>
                <a:ea typeface="+mj-ea"/>
              </a:rPr>
              <a:t>nature</a:t>
            </a:r>
            <a:r>
              <a:rPr lang="zh-CN" altLang="en-US" sz="2400">
                <a:latin typeface="+mj-ea"/>
                <a:ea typeface="+mj-ea"/>
              </a:rPr>
              <a:t>论文网站基本功能；</a:t>
            </a:r>
            <a:endParaRPr lang="en-US" altLang="zh-CN" sz="2400" dirty="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2</a:t>
            </a:r>
            <a:r>
              <a:rPr lang="zh-CN" altLang="en-US" sz="2400">
                <a:latin typeface="+mj-ea"/>
                <a:ea typeface="+mj-ea"/>
              </a:rPr>
              <a:t>、已初步实现输入魔方初始状态功能；</a:t>
            </a:r>
            <a:endParaRPr lang="en-US" altLang="zh-CN" sz="2400" dirty="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3</a:t>
            </a:r>
            <a:r>
              <a:rPr lang="zh-CN" altLang="en-US" sz="2400">
                <a:latin typeface="+mj-ea"/>
                <a:ea typeface="+mj-ea"/>
              </a:rPr>
              <a:t>、已初步实现魔方转动效果；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4</a:t>
            </a:r>
            <a:r>
              <a:rPr lang="zh-CN" altLang="en-US" sz="2400">
                <a:latin typeface="+mj-ea"/>
                <a:ea typeface="+mj-ea"/>
              </a:rPr>
              <a:t>、已实现层先法解魔方；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5</a:t>
            </a:r>
            <a:r>
              <a:rPr lang="zh-CN" altLang="en-US" sz="2400">
                <a:latin typeface="+mj-ea"/>
                <a:ea typeface="+mj-ea"/>
              </a:rPr>
              <a:t>、已实现单步执行功能；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36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效果展示</a:t>
            </a:r>
            <a:endParaRPr lang="zh-CN" altLang="en-US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 txBox="1">
            <a:spLocks/>
          </p:cNvSpPr>
          <p:nvPr/>
        </p:nvSpPr>
        <p:spPr>
          <a:xfrm>
            <a:off x="669924" y="1280161"/>
            <a:ext cx="10850563" cy="5251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4BE29-AB72-45CB-B54E-29C1306F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87" y="2978421"/>
            <a:ext cx="6035866" cy="3607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598E3C-230D-4187-8098-8E41A8AAE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0" y="1170366"/>
            <a:ext cx="6039677" cy="36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s1ïdè">
            <a:extLst>
              <a:ext uri="{FF2B5EF4-FFF2-40B4-BE49-F238E27FC236}">
                <a16:creationId xmlns:a16="http://schemas.microsoft.com/office/drawing/2014/main" id="{9DCD56A7-E30C-4029-B344-753920441AA5}"/>
              </a:ext>
            </a:extLst>
          </p:cNvPr>
          <p:cNvSpPr txBox="1"/>
          <p:nvPr/>
        </p:nvSpPr>
        <p:spPr>
          <a:xfrm>
            <a:off x="4536146" y="457200"/>
            <a:ext cx="3119708" cy="724510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Elephant" panose="02020904090505020303" pitchFamily="18" charset="0"/>
              </a:rPr>
              <a:t>目录</a:t>
            </a:r>
            <a:endParaRPr lang="zh-CN" altLang="en-US" sz="4000" b="1" dirty="0">
              <a:solidFill>
                <a:schemeClr val="tx2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îṣľîḑè">
            <a:extLst>
              <a:ext uri="{FF2B5EF4-FFF2-40B4-BE49-F238E27FC236}">
                <a16:creationId xmlns:a16="http://schemas.microsoft.com/office/drawing/2014/main" id="{6C27BC1A-CCAF-41D5-BD9B-50AAAA1967F9}"/>
              </a:ext>
            </a:extLst>
          </p:cNvPr>
          <p:cNvSpPr/>
          <p:nvPr/>
        </p:nvSpPr>
        <p:spPr bwMode="auto">
          <a:xfrm>
            <a:off x="1052154" y="3901177"/>
            <a:ext cx="1540021" cy="912394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iśḻïďê">
            <a:extLst>
              <a:ext uri="{FF2B5EF4-FFF2-40B4-BE49-F238E27FC236}">
                <a16:creationId xmlns:a16="http://schemas.microsoft.com/office/drawing/2014/main" id="{0E19E957-61FE-45C3-A3D7-AEF4357EEE12}"/>
              </a:ext>
            </a:extLst>
          </p:cNvPr>
          <p:cNvSpPr txBox="1"/>
          <p:nvPr/>
        </p:nvSpPr>
        <p:spPr bwMode="auto">
          <a:xfrm>
            <a:off x="987321" y="4891566"/>
            <a:ext cx="1667339" cy="4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200" b="1" dirty="0"/>
              <a:t>发现问题</a:t>
            </a:r>
          </a:p>
        </p:txBody>
      </p:sp>
      <p:sp>
        <p:nvSpPr>
          <p:cNvPr id="7" name="îṥļïḋé">
            <a:extLst>
              <a:ext uri="{FF2B5EF4-FFF2-40B4-BE49-F238E27FC236}">
                <a16:creationId xmlns:a16="http://schemas.microsoft.com/office/drawing/2014/main" id="{973784AB-D8F9-4508-9B61-8D457EB90F09}"/>
              </a:ext>
            </a:extLst>
          </p:cNvPr>
          <p:cNvSpPr/>
          <p:nvPr/>
        </p:nvSpPr>
        <p:spPr bwMode="auto">
          <a:xfrm>
            <a:off x="5298827" y="3901177"/>
            <a:ext cx="1540021" cy="912394"/>
          </a:xfrm>
          <a:prstGeom prst="rect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ïṡḻïḍé">
            <a:extLst>
              <a:ext uri="{FF2B5EF4-FFF2-40B4-BE49-F238E27FC236}">
                <a16:creationId xmlns:a16="http://schemas.microsoft.com/office/drawing/2014/main" id="{6ABF3AC6-5576-4127-977E-09FA8EFB4D65}"/>
              </a:ext>
            </a:extLst>
          </p:cNvPr>
          <p:cNvSpPr txBox="1"/>
          <p:nvPr/>
        </p:nvSpPr>
        <p:spPr bwMode="auto">
          <a:xfrm>
            <a:off x="5230379" y="4891566"/>
            <a:ext cx="1667339" cy="4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200" b="1"/>
              <a:t>初步概要设计</a:t>
            </a:r>
            <a:endParaRPr lang="zh-CN" altLang="en-US" sz="2200" b="1" dirty="0"/>
          </a:p>
        </p:txBody>
      </p:sp>
      <p:sp>
        <p:nvSpPr>
          <p:cNvPr id="10" name="ïš1idè">
            <a:extLst>
              <a:ext uri="{FF2B5EF4-FFF2-40B4-BE49-F238E27FC236}">
                <a16:creationId xmlns:a16="http://schemas.microsoft.com/office/drawing/2014/main" id="{214A675C-4256-4783-B76B-8CEBF07AA9A4}"/>
              </a:ext>
            </a:extLst>
          </p:cNvPr>
          <p:cNvSpPr/>
          <p:nvPr/>
        </p:nvSpPr>
        <p:spPr bwMode="auto">
          <a:xfrm>
            <a:off x="9538271" y="3901177"/>
            <a:ext cx="1540021" cy="912394"/>
          </a:xfrm>
          <a:prstGeom prst="rect">
            <a:avLst/>
          </a:prstGeom>
          <a:solidFill>
            <a:schemeClr val="accent5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2" name="íš1iḋè">
            <a:extLst>
              <a:ext uri="{FF2B5EF4-FFF2-40B4-BE49-F238E27FC236}">
                <a16:creationId xmlns:a16="http://schemas.microsoft.com/office/drawing/2014/main" id="{F0494A7C-5650-40F3-B3DD-42C329273D47}"/>
              </a:ext>
            </a:extLst>
          </p:cNvPr>
          <p:cNvSpPr txBox="1"/>
          <p:nvPr/>
        </p:nvSpPr>
        <p:spPr bwMode="auto">
          <a:xfrm>
            <a:off x="9301015" y="4891566"/>
            <a:ext cx="2014532" cy="4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200" b="1"/>
              <a:t>后续计划及分工</a:t>
            </a:r>
            <a:endParaRPr lang="zh-CN" altLang="en-US" sz="2200" b="1" dirty="0"/>
          </a:p>
        </p:txBody>
      </p:sp>
      <p:sp>
        <p:nvSpPr>
          <p:cNvPr id="13" name="îŝľïḑè">
            <a:extLst>
              <a:ext uri="{FF2B5EF4-FFF2-40B4-BE49-F238E27FC236}">
                <a16:creationId xmlns:a16="http://schemas.microsoft.com/office/drawing/2014/main" id="{5A96CE0B-6B11-44AA-B980-6DEEE61C51CE}"/>
              </a:ext>
            </a:extLst>
          </p:cNvPr>
          <p:cNvSpPr/>
          <p:nvPr/>
        </p:nvSpPr>
        <p:spPr bwMode="auto">
          <a:xfrm>
            <a:off x="3173683" y="1967637"/>
            <a:ext cx="1540021" cy="912394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isḻiďe">
            <a:extLst>
              <a:ext uri="{FF2B5EF4-FFF2-40B4-BE49-F238E27FC236}">
                <a16:creationId xmlns:a16="http://schemas.microsoft.com/office/drawing/2014/main" id="{9E1D422A-55FB-4DA4-ABE2-4B8FE1A81EB9}"/>
              </a:ext>
            </a:extLst>
          </p:cNvPr>
          <p:cNvSpPr txBox="1"/>
          <p:nvPr/>
        </p:nvSpPr>
        <p:spPr bwMode="auto">
          <a:xfrm>
            <a:off x="3108850" y="2954752"/>
            <a:ext cx="1667339" cy="4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200" b="1"/>
              <a:t>需求分析</a:t>
            </a:r>
            <a:endParaRPr lang="zh-CN" altLang="en-US" sz="2200" b="1" dirty="0"/>
          </a:p>
        </p:txBody>
      </p:sp>
      <p:sp>
        <p:nvSpPr>
          <p:cNvPr id="16" name="ïṥľíḍê">
            <a:extLst>
              <a:ext uri="{FF2B5EF4-FFF2-40B4-BE49-F238E27FC236}">
                <a16:creationId xmlns:a16="http://schemas.microsoft.com/office/drawing/2014/main" id="{FC9F405D-0D68-45E9-BCF1-7DE5F2E618E0}"/>
              </a:ext>
            </a:extLst>
          </p:cNvPr>
          <p:cNvSpPr/>
          <p:nvPr/>
        </p:nvSpPr>
        <p:spPr bwMode="auto">
          <a:xfrm>
            <a:off x="7414599" y="1967637"/>
            <a:ext cx="1540021" cy="912394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8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îṥlíḋé">
            <a:extLst>
              <a:ext uri="{FF2B5EF4-FFF2-40B4-BE49-F238E27FC236}">
                <a16:creationId xmlns:a16="http://schemas.microsoft.com/office/drawing/2014/main" id="{1ED03096-1F6B-492A-91D4-3B0CD6A5EE81}"/>
              </a:ext>
            </a:extLst>
          </p:cNvPr>
          <p:cNvSpPr txBox="1"/>
          <p:nvPr/>
        </p:nvSpPr>
        <p:spPr bwMode="auto">
          <a:xfrm>
            <a:off x="7351908" y="2954752"/>
            <a:ext cx="1667339" cy="42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200" b="1"/>
              <a:t>目前进度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15976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/>
              <a:t>效果展示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8464FD-1ECE-4E03-8061-35A7AACA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43" y="2814976"/>
            <a:ext cx="6298737" cy="37421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DB9528-D8EE-4024-A3B3-AF8EDDA0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207186"/>
            <a:ext cx="6109768" cy="36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后续计划及分工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32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/>
              <a:t>进度计划</a:t>
            </a:r>
            <a:endParaRPr lang="zh-CN" alt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46426-64EC-BC49-B165-5CD8F717CA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2"/>
          <a:stretch/>
        </p:blipFill>
        <p:spPr>
          <a:xfrm>
            <a:off x="264874" y="1345790"/>
            <a:ext cx="11662251" cy="40717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EC302BB-231E-9A4A-A3D1-3A7711070866}"/>
              </a:ext>
            </a:extLst>
          </p:cNvPr>
          <p:cNvGrpSpPr/>
          <p:nvPr/>
        </p:nvGrpSpPr>
        <p:grpSpPr>
          <a:xfrm>
            <a:off x="3657600" y="5534609"/>
            <a:ext cx="1091380" cy="400110"/>
            <a:chOff x="1602658" y="5514945"/>
            <a:chExt cx="109138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6F595-C65A-7F48-9175-70E90EC39832}"/>
                </a:ext>
              </a:extLst>
            </p:cNvPr>
            <p:cNvSpPr/>
            <p:nvPr/>
          </p:nvSpPr>
          <p:spPr>
            <a:xfrm>
              <a:off x="1602658" y="5594554"/>
              <a:ext cx="255639" cy="25563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D9BEBE-4185-A942-85B8-7AF3CF9915B2}"/>
                </a:ext>
              </a:extLst>
            </p:cNvPr>
            <p:cNvSpPr txBox="1"/>
            <p:nvPr/>
          </p:nvSpPr>
          <p:spPr>
            <a:xfrm>
              <a:off x="1858297" y="5514945"/>
              <a:ext cx="835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段旭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A05141-4FDE-D94C-ADBC-1D2AA1797150}"/>
              </a:ext>
            </a:extLst>
          </p:cNvPr>
          <p:cNvGrpSpPr/>
          <p:nvPr/>
        </p:nvGrpSpPr>
        <p:grpSpPr>
          <a:xfrm>
            <a:off x="5185722" y="5541982"/>
            <a:ext cx="1327354" cy="400110"/>
            <a:chOff x="2930012" y="5522042"/>
            <a:chExt cx="1327354" cy="400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B14952-066C-2442-9D42-83713C57A9FA}"/>
                </a:ext>
              </a:extLst>
            </p:cNvPr>
            <p:cNvSpPr/>
            <p:nvPr/>
          </p:nvSpPr>
          <p:spPr>
            <a:xfrm>
              <a:off x="2930012" y="5591819"/>
              <a:ext cx="255639" cy="2556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F13A3D-DF0B-9645-8161-082D1FFE9ADA}"/>
                </a:ext>
              </a:extLst>
            </p:cNvPr>
            <p:cNvSpPr txBox="1"/>
            <p:nvPr/>
          </p:nvSpPr>
          <p:spPr>
            <a:xfrm>
              <a:off x="3185651" y="5522042"/>
              <a:ext cx="1071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江华禧</a:t>
              </a:r>
              <a:endParaRPr lang="en-US" sz="2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42C793-586F-924A-B762-CA07B5B821CA}"/>
              </a:ext>
            </a:extLst>
          </p:cNvPr>
          <p:cNvGrpSpPr/>
          <p:nvPr/>
        </p:nvGrpSpPr>
        <p:grpSpPr>
          <a:xfrm>
            <a:off x="6949819" y="5530922"/>
            <a:ext cx="1415847" cy="400110"/>
            <a:chOff x="4257366" y="5522042"/>
            <a:chExt cx="1415847" cy="4001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C32D59-C3EA-5A44-901B-99118A3CE278}"/>
                </a:ext>
              </a:extLst>
            </p:cNvPr>
            <p:cNvSpPr/>
            <p:nvPr/>
          </p:nvSpPr>
          <p:spPr>
            <a:xfrm>
              <a:off x="4257366" y="5591819"/>
              <a:ext cx="255639" cy="25563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783D20-F3F6-054A-BEDD-4660A7FA9664}"/>
                </a:ext>
              </a:extLst>
            </p:cNvPr>
            <p:cNvSpPr txBox="1"/>
            <p:nvPr/>
          </p:nvSpPr>
          <p:spPr>
            <a:xfrm>
              <a:off x="4513005" y="5522042"/>
              <a:ext cx="1160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恽星彤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40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382962" y="4979813"/>
            <a:ext cx="5426076" cy="62415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指导教师：罗铁坚</a:t>
            </a:r>
            <a:endParaRPr lang="en-US" altLang="en-US" sz="2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382963" y="4532812"/>
            <a:ext cx="5426076" cy="447002"/>
          </a:xfrm>
        </p:spPr>
        <p:txBody>
          <a:bodyPr/>
          <a:lstStyle/>
          <a:p>
            <a:r>
              <a:rPr lang="zh-CN" altLang="en-US" sz="2000"/>
              <a:t>组员</a:t>
            </a:r>
            <a:r>
              <a:rPr lang="zh-CN" altLang="en-US" sz="2000" dirty="0"/>
              <a:t>：段旭 江华禧 恽星彤</a:t>
            </a:r>
            <a:endParaRPr lang="en-US" altLang="zh-CN" sz="20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3695700" y="4086708"/>
            <a:ext cx="480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6814" y="153776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发现问题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9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B8B5-DA60-4DFB-A2B7-E3AF92CE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同类产品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1212262-E226-46A1-A145-A42F8BC37D1E}"/>
              </a:ext>
            </a:extLst>
          </p:cNvPr>
          <p:cNvSpPr txBox="1">
            <a:spLocks/>
          </p:cNvSpPr>
          <p:nvPr/>
        </p:nvSpPr>
        <p:spPr>
          <a:xfrm>
            <a:off x="1361567" y="3093104"/>
            <a:ext cx="4018301" cy="702087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+mj-ea"/>
                <a:ea typeface="+mj-ea"/>
              </a:rPr>
              <a:t>无转动动画，操作不直观；</a:t>
            </a:r>
            <a:endParaRPr lang="en-US" altLang="zh-CN" sz="240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F6626-7659-42FE-B6E7-CFDFDF0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5" y="1668251"/>
            <a:ext cx="5546333" cy="420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占位符 5">
            <a:extLst>
              <a:ext uri="{FF2B5EF4-FFF2-40B4-BE49-F238E27FC236}">
                <a16:creationId xmlns:a16="http://schemas.microsoft.com/office/drawing/2014/main" id="{B7D81CBC-B6A7-47A2-A071-FA01B7D2B0BF}"/>
              </a:ext>
            </a:extLst>
          </p:cNvPr>
          <p:cNvSpPr txBox="1">
            <a:spLocks/>
          </p:cNvSpPr>
          <p:nvPr/>
        </p:nvSpPr>
        <p:spPr>
          <a:xfrm>
            <a:off x="1361567" y="1896093"/>
            <a:ext cx="3572123" cy="702087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+mj-ea"/>
                <a:ea typeface="+mj-ea"/>
              </a:rPr>
              <a:t>无法输入魔方初始状态；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2BF54FD-6BC6-4935-837F-8E160BC1723B}"/>
              </a:ext>
            </a:extLst>
          </p:cNvPr>
          <p:cNvSpPr txBox="1">
            <a:spLocks/>
          </p:cNvSpPr>
          <p:nvPr/>
        </p:nvSpPr>
        <p:spPr>
          <a:xfrm>
            <a:off x="1351949" y="4313409"/>
            <a:ext cx="4336343" cy="1676506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+mj-ea"/>
                <a:ea typeface="+mj-ea"/>
              </a:rPr>
              <a:t>DeepCubeA</a:t>
            </a:r>
            <a:r>
              <a:rPr lang="zh-CN" altLang="en-US" sz="2400">
                <a:latin typeface="+mj-ea"/>
                <a:ea typeface="+mj-ea"/>
              </a:rPr>
              <a:t>输出的解法真的能用来学习如何解魔方吗？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B669BC-D655-49D2-A117-94C7C7BA0A45}"/>
              </a:ext>
            </a:extLst>
          </p:cNvPr>
          <p:cNvGrpSpPr/>
          <p:nvPr/>
        </p:nvGrpSpPr>
        <p:grpSpPr>
          <a:xfrm>
            <a:off x="678801" y="1981929"/>
            <a:ext cx="562663" cy="562663"/>
            <a:chOff x="349916" y="1668251"/>
            <a:chExt cx="472408" cy="472408"/>
          </a:xfrm>
        </p:grpSpPr>
        <p:sp>
          <p:nvSpPr>
            <p:cNvPr id="10" name="ïṩ1íḍe">
              <a:extLst>
                <a:ext uri="{FF2B5EF4-FFF2-40B4-BE49-F238E27FC236}">
                  <a16:creationId xmlns:a16="http://schemas.microsoft.com/office/drawing/2014/main" id="{0CBE5FB8-4DB9-4644-B0B4-5DBD2107E876}"/>
                </a:ext>
              </a:extLst>
            </p:cNvPr>
            <p:cNvSpPr/>
            <p:nvPr/>
          </p:nvSpPr>
          <p:spPr>
            <a:xfrm>
              <a:off x="349916" y="1668251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ṩḻïḓé">
              <a:extLst>
                <a:ext uri="{FF2B5EF4-FFF2-40B4-BE49-F238E27FC236}">
                  <a16:creationId xmlns:a16="http://schemas.microsoft.com/office/drawing/2014/main" id="{A46F1E27-80BF-400E-B115-4899366ABC9F}"/>
                </a:ext>
              </a:extLst>
            </p:cNvPr>
            <p:cNvSpPr/>
            <p:nvPr/>
          </p:nvSpPr>
          <p:spPr>
            <a:xfrm>
              <a:off x="494259" y="1808100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23525C-6320-4D5F-843A-3CF1EFC8DA85}"/>
              </a:ext>
            </a:extLst>
          </p:cNvPr>
          <p:cNvGrpSpPr/>
          <p:nvPr/>
        </p:nvGrpSpPr>
        <p:grpSpPr>
          <a:xfrm>
            <a:off x="678801" y="3181917"/>
            <a:ext cx="562663" cy="562663"/>
            <a:chOff x="349916" y="2746157"/>
            <a:chExt cx="472408" cy="472408"/>
          </a:xfrm>
        </p:grpSpPr>
        <p:sp>
          <p:nvSpPr>
            <p:cNvPr id="12" name="ïŝļîdê">
              <a:extLst>
                <a:ext uri="{FF2B5EF4-FFF2-40B4-BE49-F238E27FC236}">
                  <a16:creationId xmlns:a16="http://schemas.microsoft.com/office/drawing/2014/main" id="{0B0C056B-1319-4726-8EDB-A92D6B07A7FD}"/>
                </a:ext>
              </a:extLst>
            </p:cNvPr>
            <p:cNvSpPr/>
            <p:nvPr/>
          </p:nvSpPr>
          <p:spPr>
            <a:xfrm>
              <a:off x="349916" y="2746157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1íde">
              <a:extLst>
                <a:ext uri="{FF2B5EF4-FFF2-40B4-BE49-F238E27FC236}">
                  <a16:creationId xmlns:a16="http://schemas.microsoft.com/office/drawing/2014/main" id="{10E69187-0CA5-41CC-B94A-6480E3A56280}"/>
                </a:ext>
              </a:extLst>
            </p:cNvPr>
            <p:cNvSpPr/>
            <p:nvPr/>
          </p:nvSpPr>
          <p:spPr>
            <a:xfrm>
              <a:off x="494259" y="2886006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B1F16C0-BF3C-48D6-B520-390EC700A472}"/>
              </a:ext>
            </a:extLst>
          </p:cNvPr>
          <p:cNvGrpSpPr/>
          <p:nvPr/>
        </p:nvGrpSpPr>
        <p:grpSpPr>
          <a:xfrm>
            <a:off x="693418" y="4395658"/>
            <a:ext cx="562663" cy="562663"/>
            <a:chOff x="349916" y="4081346"/>
            <a:chExt cx="472408" cy="472408"/>
          </a:xfrm>
        </p:grpSpPr>
        <p:sp>
          <p:nvSpPr>
            <p:cNvPr id="16" name="íşḷîḓè">
              <a:extLst>
                <a:ext uri="{FF2B5EF4-FFF2-40B4-BE49-F238E27FC236}">
                  <a16:creationId xmlns:a16="http://schemas.microsoft.com/office/drawing/2014/main" id="{4091B301-6259-4466-974F-5AD933C420A6}"/>
                </a:ext>
              </a:extLst>
            </p:cNvPr>
            <p:cNvSpPr/>
            <p:nvPr/>
          </p:nvSpPr>
          <p:spPr>
            <a:xfrm>
              <a:off x="349916" y="4081346"/>
              <a:ext cx="472408" cy="4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ḷiďé">
              <a:extLst>
                <a:ext uri="{FF2B5EF4-FFF2-40B4-BE49-F238E27FC236}">
                  <a16:creationId xmlns:a16="http://schemas.microsoft.com/office/drawing/2014/main" id="{ED7DC718-235F-4C09-B565-F60EFD5642D8}"/>
                </a:ext>
              </a:extLst>
            </p:cNvPr>
            <p:cNvSpPr/>
            <p:nvPr/>
          </p:nvSpPr>
          <p:spPr>
            <a:xfrm>
              <a:off x="494259" y="4221195"/>
              <a:ext cx="183723" cy="1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808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44453E-DBD0-4E32-9424-2A2CFDE2FF60}"/>
              </a:ext>
            </a:extLst>
          </p:cNvPr>
          <p:cNvGrpSpPr/>
          <p:nvPr/>
        </p:nvGrpSpPr>
        <p:grpSpPr>
          <a:xfrm>
            <a:off x="5199973" y="1234338"/>
            <a:ext cx="7113356" cy="3578354"/>
            <a:chOff x="5199973" y="1034356"/>
            <a:chExt cx="7113356" cy="357835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973" y="1034356"/>
              <a:ext cx="6992027" cy="3327241"/>
            </a:xfrm>
            <a:prstGeom prst="rect">
              <a:avLst/>
            </a:prstGeom>
          </p:spPr>
        </p:pic>
        <p:sp>
          <p:nvSpPr>
            <p:cNvPr id="19" name="标题 1">
              <a:extLst>
                <a:ext uri="{FF2B5EF4-FFF2-40B4-BE49-F238E27FC236}">
                  <a16:creationId xmlns:a16="http://schemas.microsoft.com/office/drawing/2014/main" id="{0C4EE8AF-6BE0-4331-BA83-DEE5904254DD}"/>
                </a:ext>
              </a:extLst>
            </p:cNvPr>
            <p:cNvSpPr txBox="1">
              <a:spLocks/>
            </p:cNvSpPr>
            <p:nvPr/>
          </p:nvSpPr>
          <p:spPr>
            <a:xfrm>
              <a:off x="6858775" y="4110483"/>
              <a:ext cx="5454554" cy="50222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400" b="0" dirty="0" err="1">
                  <a:latin typeface="+mj-ea"/>
                </a:rPr>
                <a:t>DeepCubeA</a:t>
              </a:r>
              <a:r>
                <a:rPr lang="zh-CN" altLang="en-US" sz="1400" b="0" dirty="0">
                  <a:latin typeface="+mj-ea"/>
                </a:rPr>
                <a:t>找到对称状态的对称解决方案的示例</a:t>
              </a: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 txBox="1">
            <a:spLocks/>
          </p:cNvSpPr>
          <p:nvPr/>
        </p:nvSpPr>
        <p:spPr>
          <a:xfrm>
            <a:off x="706173" y="5490372"/>
            <a:ext cx="10904469" cy="7553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</a:rPr>
              <a:t>效果：</a:t>
            </a:r>
            <a:r>
              <a:rPr lang="en-US" altLang="zh-CN" sz="2000" dirty="0">
                <a:latin typeface="+mj-ea"/>
              </a:rPr>
              <a:t>100%</a:t>
            </a:r>
            <a:r>
              <a:rPr lang="zh-CN" altLang="en-US" sz="2000" dirty="0">
                <a:latin typeface="+mj-ea"/>
              </a:rPr>
              <a:t>地解决了所有测试</a:t>
            </a:r>
            <a:r>
              <a:rPr lang="zh-CN" altLang="en-US" sz="2000">
                <a:latin typeface="+mj-ea"/>
              </a:rPr>
              <a:t>项目，在</a:t>
            </a:r>
            <a:r>
              <a:rPr lang="en-US" altLang="zh-CN" sz="2000">
                <a:latin typeface="+mj-ea"/>
              </a:rPr>
              <a:t>60.3</a:t>
            </a:r>
            <a:r>
              <a:rPr lang="zh-CN" altLang="en-US" sz="2000">
                <a:latin typeface="+mj-ea"/>
              </a:rPr>
              <a:t>％的时间内找到</a:t>
            </a:r>
            <a:r>
              <a:rPr lang="zh-CN" altLang="en-US" sz="2000">
                <a:solidFill>
                  <a:srgbClr val="FF0000"/>
                </a:solidFill>
                <a:latin typeface="+mj-ea"/>
              </a:rPr>
              <a:t>到达目标状态的最短路径</a:t>
            </a:r>
            <a:r>
              <a:rPr lang="zh-CN" altLang="en-US" sz="2000">
                <a:latin typeface="+mj-ea"/>
              </a:rPr>
              <a:t>。</a:t>
            </a:r>
            <a:r>
              <a:rPr lang="zh-CN" altLang="en-US" sz="2000" dirty="0">
                <a:latin typeface="+mj-ea"/>
              </a:rPr>
              <a:t>该算法</a:t>
            </a:r>
            <a:r>
              <a:rPr lang="zh-CN" altLang="en-US" sz="2000" dirty="0">
                <a:solidFill>
                  <a:srgbClr val="FF0000"/>
                </a:solidFill>
                <a:latin typeface="+mj-ea"/>
              </a:rPr>
              <a:t>也适用于其他组合游戏</a:t>
            </a:r>
            <a:r>
              <a:rPr lang="zh-CN" altLang="en-US" sz="2000" dirty="0">
                <a:latin typeface="+mj-ea"/>
              </a:rPr>
              <a:t>，如滑动拼图、熄灯和推箱子游戏。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 txBox="1">
            <a:spLocks/>
          </p:cNvSpPr>
          <p:nvPr/>
        </p:nvSpPr>
        <p:spPr>
          <a:xfrm>
            <a:off x="669922" y="464879"/>
            <a:ext cx="2588183" cy="502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+mn-ea"/>
                <a:ea typeface="+mn-ea"/>
              </a:rPr>
              <a:t>DeepCubeA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B7D81CBC-B6A7-47A2-A071-FA01B7D2B0BF}"/>
              </a:ext>
            </a:extLst>
          </p:cNvPr>
          <p:cNvSpPr txBox="1">
            <a:spLocks/>
          </p:cNvSpPr>
          <p:nvPr/>
        </p:nvSpPr>
        <p:spPr>
          <a:xfrm>
            <a:off x="706173" y="1293488"/>
            <a:ext cx="3484087" cy="473877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latin typeface="+mj-ea"/>
                <a:ea typeface="+mj-ea"/>
              </a:rPr>
              <a:t>强化</a:t>
            </a:r>
            <a:r>
              <a:rPr lang="zh-CN" altLang="en-US" b="1" dirty="0">
                <a:latin typeface="+mj-ea"/>
                <a:ea typeface="+mj-ea"/>
              </a:rPr>
              <a:t>学习</a:t>
            </a:r>
            <a:r>
              <a:rPr lang="en-US" altLang="zh-CN" b="1" dirty="0">
                <a:latin typeface="+mj-ea"/>
                <a:ea typeface="+mj-ea"/>
              </a:rPr>
              <a:t>+</a:t>
            </a:r>
            <a:r>
              <a:rPr lang="zh-CN" altLang="en-US" b="1" dirty="0">
                <a:latin typeface="+mj-ea"/>
                <a:ea typeface="+mj-ea"/>
              </a:rPr>
              <a:t>加权路径查找方法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B7D81CBC-B6A7-47A2-A071-FA01B7D2B0BF}"/>
              </a:ext>
            </a:extLst>
          </p:cNvPr>
          <p:cNvSpPr txBox="1">
            <a:spLocks/>
          </p:cNvSpPr>
          <p:nvPr/>
        </p:nvSpPr>
        <p:spPr>
          <a:xfrm>
            <a:off x="697294" y="2031708"/>
            <a:ext cx="4947108" cy="3060178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j-ea"/>
                <a:ea typeface="+mj-ea"/>
              </a:rPr>
              <a:t>1.</a:t>
            </a:r>
            <a:r>
              <a:rPr lang="zh-CN" altLang="en-US" sz="1800" dirty="0">
                <a:latin typeface="+mj-ea"/>
                <a:ea typeface="+mj-ea"/>
              </a:rPr>
              <a:t>使用近似值迭代训练</a:t>
            </a:r>
            <a:r>
              <a:rPr lang="zh-CN" altLang="en-US" sz="1800">
                <a:latin typeface="+mj-ea"/>
                <a:ea typeface="+mj-ea"/>
              </a:rPr>
              <a:t>深度神经网络，</a:t>
            </a:r>
            <a:r>
              <a:rPr lang="zh-CN" altLang="en-US" sz="1800" dirty="0">
                <a:latin typeface="+mj-ea"/>
                <a:ea typeface="+mj-ea"/>
              </a:rPr>
              <a:t>来近似一个输出达到目标</a:t>
            </a:r>
            <a:r>
              <a:rPr lang="zh-CN" altLang="en-US" sz="1800">
                <a:latin typeface="+mj-ea"/>
                <a:ea typeface="+mj-ea"/>
              </a:rPr>
              <a:t>成本的；</a:t>
            </a:r>
            <a:endParaRPr lang="en-US" altLang="zh-CN" sz="18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j-ea"/>
                <a:ea typeface="+mj-ea"/>
              </a:rPr>
              <a:t>2.</a:t>
            </a:r>
            <a:r>
              <a:rPr lang="zh-CN" altLang="en-US" sz="1800" dirty="0">
                <a:latin typeface="+mj-ea"/>
                <a:ea typeface="+mj-ea"/>
              </a:rPr>
              <a:t>训练从目标状态开始并</a:t>
            </a:r>
            <a:r>
              <a:rPr lang="zh-CN" altLang="en-US" sz="1800">
                <a:latin typeface="+mj-ea"/>
                <a:ea typeface="+mj-ea"/>
              </a:rPr>
              <a:t>随机反函数向</a:t>
            </a:r>
            <a:r>
              <a:rPr lang="zh-CN" altLang="en-US" sz="1800" dirty="0">
                <a:latin typeface="+mj-ea"/>
                <a:ea typeface="+mj-ea"/>
              </a:rPr>
              <a:t>进行移动而获得的状态，训练后，将学习的成本函数用作启发式函数；</a:t>
            </a:r>
            <a:endParaRPr lang="en-US" altLang="zh-CN" sz="18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+mj-ea"/>
                <a:ea typeface="+mj-ea"/>
              </a:rPr>
              <a:t>3.</a:t>
            </a:r>
            <a:r>
              <a:rPr lang="zh-CN" altLang="en-US" sz="1800" dirty="0">
                <a:latin typeface="+mj-ea"/>
                <a:ea typeface="+mj-ea"/>
              </a:rPr>
              <a:t>使用加权</a:t>
            </a:r>
            <a:r>
              <a:rPr lang="en-US" altLang="zh-CN" sz="1800" dirty="0">
                <a:latin typeface="+mj-ea"/>
                <a:ea typeface="+mj-ea"/>
              </a:rPr>
              <a:t>A</a:t>
            </a:r>
            <a:r>
              <a:rPr lang="zh-CN" altLang="en-US" sz="1800" dirty="0">
                <a:latin typeface="+mj-ea"/>
                <a:ea typeface="+mj-ea"/>
              </a:rPr>
              <a:t>*搜索</a:t>
            </a:r>
            <a:r>
              <a:rPr lang="zh-CN" altLang="en-US" sz="1800" b="1" dirty="0">
                <a:latin typeface="+mj-ea"/>
                <a:ea typeface="+mj-ea"/>
              </a:rPr>
              <a:t>。</a:t>
            </a:r>
            <a:endParaRPr lang="en-US" altLang="zh-CN"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49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需求分析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DFB691-3E95-4612-A5D9-5AA9655B27DC}"/>
              </a:ext>
            </a:extLst>
          </p:cNvPr>
          <p:cNvSpPr txBox="1"/>
          <p:nvPr/>
        </p:nvSpPr>
        <p:spPr>
          <a:xfrm>
            <a:off x="10429875" y="4692500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8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326571"/>
            <a:ext cx="1798068" cy="702129"/>
          </a:xfrm>
        </p:spPr>
        <p:txBody>
          <a:bodyPr/>
          <a:lstStyle/>
          <a:p>
            <a:r>
              <a:rPr lang="zh-CN" altLang="en-US"/>
              <a:t>目标</a:t>
            </a:r>
            <a:r>
              <a:rPr lang="zh-CN" altLang="en-US" dirty="0"/>
              <a:t>用户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1D3FC1-972F-4A0E-8FE6-EC84E35E3462}"/>
              </a:ext>
            </a:extLst>
          </p:cNvPr>
          <p:cNvGrpSpPr/>
          <p:nvPr/>
        </p:nvGrpSpPr>
        <p:grpSpPr>
          <a:xfrm>
            <a:off x="1427727" y="3329261"/>
            <a:ext cx="1577477" cy="3266540"/>
            <a:chOff x="1427727" y="3329261"/>
            <a:chExt cx="1577477" cy="32665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938C50-27A8-453F-9FCB-7CCC0FD27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727" y="3329261"/>
              <a:ext cx="1577477" cy="27663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FD89182-1FA6-412D-8AAC-21578B29EBBB}"/>
                </a:ext>
              </a:extLst>
            </p:cNvPr>
            <p:cNvSpPr txBox="1"/>
            <p:nvPr/>
          </p:nvSpPr>
          <p:spPr>
            <a:xfrm>
              <a:off x="1777883" y="62264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赵小娟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F67B08-8CF6-49DF-9B41-A5C70FD7C7AE}"/>
              </a:ext>
            </a:extLst>
          </p:cNvPr>
          <p:cNvGrpSpPr/>
          <p:nvPr/>
        </p:nvGrpSpPr>
        <p:grpSpPr>
          <a:xfrm>
            <a:off x="5337472" y="3329261"/>
            <a:ext cx="1729890" cy="3250677"/>
            <a:chOff x="5337472" y="3329261"/>
            <a:chExt cx="1729890" cy="32506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1BA42D-8B2B-469F-A16E-3B0CC6A5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7472" y="3329261"/>
              <a:ext cx="1729890" cy="273581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A7C828-C1F8-4F8F-97EC-70BC2ACFC3A2}"/>
                </a:ext>
              </a:extLst>
            </p:cNvPr>
            <p:cNvSpPr txBox="1"/>
            <p:nvPr/>
          </p:nvSpPr>
          <p:spPr>
            <a:xfrm>
              <a:off x="5754889" y="62106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王大柱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30E1A60-1F7C-4B03-9176-CB112CAB9E11}"/>
              </a:ext>
            </a:extLst>
          </p:cNvPr>
          <p:cNvGrpSpPr/>
          <p:nvPr/>
        </p:nvGrpSpPr>
        <p:grpSpPr>
          <a:xfrm>
            <a:off x="9125694" y="3900811"/>
            <a:ext cx="1737511" cy="2694990"/>
            <a:chOff x="9399630" y="3900811"/>
            <a:chExt cx="1737511" cy="26949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9C3C448-EA6A-40FF-953D-05E8D1D5E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9630" y="3900811"/>
              <a:ext cx="1737511" cy="220999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611E0B-B6AA-421A-91AF-5A2C55F494BC}"/>
                </a:ext>
              </a:extLst>
            </p:cNvPr>
            <p:cNvSpPr txBox="1"/>
            <p:nvPr/>
          </p:nvSpPr>
          <p:spPr>
            <a:xfrm>
              <a:off x="9829803" y="62264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李小红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C40A34-105D-4D8F-B334-7C5C2B70B833}"/>
              </a:ext>
            </a:extLst>
          </p:cNvPr>
          <p:cNvGrpSpPr/>
          <p:nvPr/>
        </p:nvGrpSpPr>
        <p:grpSpPr>
          <a:xfrm>
            <a:off x="748303" y="1464567"/>
            <a:ext cx="3028442" cy="1671918"/>
            <a:chOff x="1160251" y="1288063"/>
            <a:chExt cx="3028442" cy="1671918"/>
          </a:xfrm>
        </p:grpSpPr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D5D9B37F-DC28-4BD1-926F-6A194206CA4E}"/>
                </a:ext>
              </a:extLst>
            </p:cNvPr>
            <p:cNvSpPr/>
            <p:nvPr/>
          </p:nvSpPr>
          <p:spPr>
            <a:xfrm>
              <a:off x="1160251" y="1288063"/>
              <a:ext cx="2968005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7BE10A2-4336-41C4-B1B1-6BB5569A9519}"/>
                </a:ext>
              </a:extLst>
            </p:cNvPr>
            <p:cNvSpPr txBox="1"/>
            <p:nvPr/>
          </p:nvSpPr>
          <p:spPr>
            <a:xfrm>
              <a:off x="1234038" y="1344154"/>
              <a:ext cx="295465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别人玩魔方的样子好靓仔！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我也想学玩魔方，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但是我没有基础唉</a:t>
              </a:r>
              <a:r>
                <a:rPr lang="en-US" altLang="zh-CN"/>
                <a:t>~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86CDE4-6EBB-4949-BF8B-F4B44A38269B}"/>
              </a:ext>
            </a:extLst>
          </p:cNvPr>
          <p:cNvGrpSpPr/>
          <p:nvPr/>
        </p:nvGrpSpPr>
        <p:grpSpPr>
          <a:xfrm>
            <a:off x="4742735" y="1464567"/>
            <a:ext cx="2829559" cy="1484915"/>
            <a:chOff x="1283446" y="1288064"/>
            <a:chExt cx="2743200" cy="1484915"/>
          </a:xfrm>
        </p:grpSpPr>
        <p:sp>
          <p:nvSpPr>
            <p:cNvPr id="21" name="对话气泡: 圆角矩形 20">
              <a:extLst>
                <a:ext uri="{FF2B5EF4-FFF2-40B4-BE49-F238E27FC236}">
                  <a16:creationId xmlns:a16="http://schemas.microsoft.com/office/drawing/2014/main" id="{9757242C-B0DC-4028-AFF8-4D63DD129EE8}"/>
                </a:ext>
              </a:extLst>
            </p:cNvPr>
            <p:cNvSpPr/>
            <p:nvPr/>
          </p:nvSpPr>
          <p:spPr>
            <a:xfrm>
              <a:off x="1283446" y="1288064"/>
              <a:ext cx="2743200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A8B3338-54AF-43E2-AEEB-C08094E9049D}"/>
                </a:ext>
              </a:extLst>
            </p:cNvPr>
            <p:cNvSpPr txBox="1"/>
            <p:nvPr/>
          </p:nvSpPr>
          <p:spPr>
            <a:xfrm>
              <a:off x="1499664" y="1344154"/>
              <a:ext cx="2416904" cy="128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我太喜欢玩魔方了！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甚至想去参加比赛，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想学习快速地解魔方！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D181C9-C71E-4388-A91E-EE1820CAA85C}"/>
              </a:ext>
            </a:extLst>
          </p:cNvPr>
          <p:cNvGrpSpPr/>
          <p:nvPr/>
        </p:nvGrpSpPr>
        <p:grpSpPr>
          <a:xfrm>
            <a:off x="8640606" y="1464567"/>
            <a:ext cx="2743200" cy="1484915"/>
            <a:chOff x="1283446" y="1288064"/>
            <a:chExt cx="2743200" cy="1484915"/>
          </a:xfrm>
        </p:grpSpPr>
        <p:sp>
          <p:nvSpPr>
            <p:cNvPr id="24" name="对话气泡: 圆角矩形 23">
              <a:extLst>
                <a:ext uri="{FF2B5EF4-FFF2-40B4-BE49-F238E27FC236}">
                  <a16:creationId xmlns:a16="http://schemas.microsoft.com/office/drawing/2014/main" id="{F3183C49-852F-4B3C-932A-0F567A3E82B1}"/>
                </a:ext>
              </a:extLst>
            </p:cNvPr>
            <p:cNvSpPr/>
            <p:nvPr/>
          </p:nvSpPr>
          <p:spPr>
            <a:xfrm>
              <a:off x="1283446" y="1288064"/>
              <a:ext cx="2743200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D2AA61-90DB-48CE-968D-75AAF8D25932}"/>
                </a:ext>
              </a:extLst>
            </p:cNvPr>
            <p:cNvSpPr txBox="1"/>
            <p:nvPr/>
          </p:nvSpPr>
          <p:spPr>
            <a:xfrm>
              <a:off x="1577036" y="1344154"/>
              <a:ext cx="2262158" cy="1289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妈妈不给我买魔方，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但我也想玩魔方！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嘤嘤嘤</a:t>
              </a:r>
              <a:r>
                <a:rPr lang="en-US" altLang="zh-CN"/>
                <a:t>~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9BBA-0C14-4D46-B519-73860EB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目标用户</a:t>
            </a:r>
            <a:r>
              <a:rPr lang="en-US" altLang="zh-CN"/>
              <a:t>——</a:t>
            </a:r>
            <a:r>
              <a:rPr lang="zh-CN" altLang="en-US"/>
              <a:t>赵小娟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ADCF6D-7423-4932-B88C-1B7CE5BA743B}"/>
              </a:ext>
            </a:extLst>
          </p:cNvPr>
          <p:cNvGrpSpPr/>
          <p:nvPr/>
        </p:nvGrpSpPr>
        <p:grpSpPr>
          <a:xfrm>
            <a:off x="1349348" y="3364772"/>
            <a:ext cx="1577477" cy="3266540"/>
            <a:chOff x="1427727" y="3329261"/>
            <a:chExt cx="1577477" cy="326654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1639B9F-BAB2-4EAD-9324-D0EC2EE6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727" y="3329261"/>
              <a:ext cx="1577477" cy="27663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E04AA3-C441-4C9B-AEE6-8AB2C8223991}"/>
                </a:ext>
              </a:extLst>
            </p:cNvPr>
            <p:cNvSpPr txBox="1"/>
            <p:nvPr/>
          </p:nvSpPr>
          <p:spPr>
            <a:xfrm>
              <a:off x="1777883" y="62264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赵小娟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FBBB4E-9BB8-4D23-974A-61858F8DA31E}"/>
              </a:ext>
            </a:extLst>
          </p:cNvPr>
          <p:cNvGrpSpPr/>
          <p:nvPr/>
        </p:nvGrpSpPr>
        <p:grpSpPr>
          <a:xfrm>
            <a:off x="669924" y="1500078"/>
            <a:ext cx="3028442" cy="1671918"/>
            <a:chOff x="1160251" y="1288063"/>
            <a:chExt cx="3028442" cy="1671918"/>
          </a:xfrm>
        </p:grpSpPr>
        <p:sp>
          <p:nvSpPr>
            <p:cNvPr id="11" name="对话气泡: 圆角矩形 10">
              <a:extLst>
                <a:ext uri="{FF2B5EF4-FFF2-40B4-BE49-F238E27FC236}">
                  <a16:creationId xmlns:a16="http://schemas.microsoft.com/office/drawing/2014/main" id="{4BBD7702-7D0E-44C7-AF21-B55C80B5D0B9}"/>
                </a:ext>
              </a:extLst>
            </p:cNvPr>
            <p:cNvSpPr/>
            <p:nvPr/>
          </p:nvSpPr>
          <p:spPr>
            <a:xfrm>
              <a:off x="1160251" y="1288063"/>
              <a:ext cx="2968005" cy="1484915"/>
            </a:xfrm>
            <a:prstGeom prst="wedgeRoundRectCallout">
              <a:avLst>
                <a:gd name="adj1" fmla="val -20586"/>
                <a:gd name="adj2" fmla="val 64701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4A5A14-F994-4EF2-8B18-F984B4500EFA}"/>
                </a:ext>
              </a:extLst>
            </p:cNvPr>
            <p:cNvSpPr txBox="1"/>
            <p:nvPr/>
          </p:nvSpPr>
          <p:spPr>
            <a:xfrm>
              <a:off x="1234038" y="1344154"/>
              <a:ext cx="295465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/>
                <a:t>别人玩魔方的样子好靓仔！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我也想学玩魔方，</a:t>
              </a:r>
              <a:endParaRPr lang="en-US" altLang="zh-CN"/>
            </a:p>
            <a:p>
              <a:pPr algn="ctr">
                <a:lnSpc>
                  <a:spcPct val="150000"/>
                </a:lnSpc>
              </a:pPr>
              <a:r>
                <a:rPr lang="zh-CN" altLang="en-US"/>
                <a:t>但是我没有基础唉</a:t>
              </a:r>
              <a:r>
                <a:rPr lang="en-US" altLang="zh-CN"/>
                <a:t>~</a:t>
              </a:r>
              <a:endParaRPr lang="zh-CN" altLang="en-US"/>
            </a:p>
            <a:p>
              <a:endParaRPr lang="zh-CN" altLang="en-US"/>
            </a:p>
          </p:txBody>
        </p:sp>
      </p:grpSp>
      <p:sp>
        <p:nvSpPr>
          <p:cNvPr id="13" name="ïṣľïḋe">
            <a:extLst>
              <a:ext uri="{FF2B5EF4-FFF2-40B4-BE49-F238E27FC236}">
                <a16:creationId xmlns:a16="http://schemas.microsoft.com/office/drawing/2014/main" id="{EA192706-4F25-4E57-959A-FB7123BAF798}"/>
              </a:ext>
            </a:extLst>
          </p:cNvPr>
          <p:cNvSpPr/>
          <p:nvPr/>
        </p:nvSpPr>
        <p:spPr bwMode="auto">
          <a:xfrm>
            <a:off x="4383080" y="1197887"/>
            <a:ext cx="6192562" cy="84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46" indent="-171446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b="1"/>
              <a:t>DeepCubeA</a:t>
            </a:r>
            <a:r>
              <a:rPr lang="zh-CN" altLang="en-US" sz="2400" b="1"/>
              <a:t>能够解出还原魔方的最短路径，但是其是否适合初学者？</a:t>
            </a:r>
            <a:endParaRPr lang="en-US" altLang="zh-CN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3FC92C-8847-48CF-86F9-5D6E909B7AD1}"/>
              </a:ext>
            </a:extLst>
          </p:cNvPr>
          <p:cNvSpPr txBox="1"/>
          <p:nvPr/>
        </p:nvSpPr>
        <p:spPr>
          <a:xfrm>
            <a:off x="4553532" y="2406274"/>
            <a:ext cx="7049583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对于输入的初始状态，</a:t>
            </a:r>
            <a:r>
              <a:rPr lang="en-US" altLang="zh-CN"/>
              <a:t>DeepCubeA</a:t>
            </a:r>
            <a:r>
              <a:rPr lang="zh-CN" altLang="en-US"/>
              <a:t>直接通过搜索状态空间输出最短路径的还原步骤，而没有教你如何得到还原步骤。当初学者面临另一个初始状态时，她还是不会解。</a:t>
            </a:r>
            <a:r>
              <a:rPr lang="zh-CN" altLang="en-US">
                <a:solidFill>
                  <a:srgbClr val="FF0000"/>
                </a:solidFill>
              </a:rPr>
              <a:t>即对于初学者，</a:t>
            </a:r>
            <a:r>
              <a:rPr lang="en-US" altLang="zh-CN">
                <a:solidFill>
                  <a:srgbClr val="FF0000"/>
                </a:solidFill>
              </a:rPr>
              <a:t>DeepCubeA</a:t>
            </a:r>
            <a:r>
              <a:rPr lang="zh-CN" altLang="en-US">
                <a:solidFill>
                  <a:srgbClr val="FF0000"/>
                </a:solidFill>
              </a:rPr>
              <a:t>只做到了“授人以鱼”，而没做到“授人以渔”。</a:t>
            </a:r>
          </a:p>
        </p:txBody>
      </p:sp>
      <p:sp>
        <p:nvSpPr>
          <p:cNvPr id="15" name="ïṣľïḋe">
            <a:extLst>
              <a:ext uri="{FF2B5EF4-FFF2-40B4-BE49-F238E27FC236}">
                <a16:creationId xmlns:a16="http://schemas.microsoft.com/office/drawing/2014/main" id="{DC8E51CA-F3D1-4F9C-B00D-3A065FE922E2}"/>
              </a:ext>
            </a:extLst>
          </p:cNvPr>
          <p:cNvSpPr/>
          <p:nvPr/>
        </p:nvSpPr>
        <p:spPr bwMode="auto">
          <a:xfrm>
            <a:off x="4383080" y="4151959"/>
            <a:ext cx="6192562" cy="84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46" indent="-171446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/>
              <a:t>初学者应该如何学习解魔方？</a:t>
            </a:r>
            <a:endParaRPr lang="en-US" altLang="zh-CN" sz="2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2E336A-FF45-42B1-A536-45A75305C9EB}"/>
              </a:ext>
            </a:extLst>
          </p:cNvPr>
          <p:cNvSpPr txBox="1"/>
          <p:nvPr/>
        </p:nvSpPr>
        <p:spPr>
          <a:xfrm>
            <a:off x="4553532" y="4842893"/>
            <a:ext cx="7200503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公式法。</a:t>
            </a:r>
            <a:r>
              <a:rPr lang="zh-CN" altLang="en-US"/>
              <a:t>公式法以一定的规则实现解魔方。其可以告诉初学者，在什么情况下，如何做，能够获得什么样的状态，从而再如何做，最后还原整个魔方，</a:t>
            </a:r>
            <a:r>
              <a:rPr lang="zh-CN" altLang="en-US">
                <a:solidFill>
                  <a:srgbClr val="FF0000"/>
                </a:solidFill>
              </a:rPr>
              <a:t>其有利于初学者对解魔方建立最初的认知。</a:t>
            </a:r>
            <a:r>
              <a:rPr lang="zh-CN" altLang="en-US"/>
              <a:t>常见的公式法包括层先法、角先法、</a:t>
            </a:r>
            <a:r>
              <a:rPr lang="en-US" altLang="zh-CN"/>
              <a:t>CFOP</a:t>
            </a:r>
            <a:r>
              <a:rPr lang="zh-CN" altLang="en-US"/>
              <a:t>公式法等。</a:t>
            </a:r>
          </a:p>
        </p:txBody>
      </p:sp>
    </p:spTree>
    <p:extLst>
      <p:ext uri="{BB962C8B-B14F-4D97-AF65-F5344CB8AC3E}">
        <p14:creationId xmlns:p14="http://schemas.microsoft.com/office/powerpoint/2010/main" val="5516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4F513-EDDD-4165-87EE-3A7701FB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常见公式法</a:t>
            </a:r>
            <a:r>
              <a:rPr lang="en-US" altLang="zh-CN"/>
              <a:t>——</a:t>
            </a:r>
            <a:r>
              <a:rPr lang="zh-CN" altLang="en-US"/>
              <a:t>层先法</a:t>
            </a:r>
            <a:endParaRPr lang="zh-CN" altLang="en-US" dirty="0"/>
          </a:p>
        </p:txBody>
      </p:sp>
      <p:sp>
        <p:nvSpPr>
          <p:cNvPr id="17" name="íṣ1ídê">
            <a:extLst>
              <a:ext uri="{FF2B5EF4-FFF2-40B4-BE49-F238E27FC236}">
                <a16:creationId xmlns:a16="http://schemas.microsoft.com/office/drawing/2014/main" id="{540BC240-000F-4056-A25B-5C18A47F7EDE}"/>
              </a:ext>
            </a:extLst>
          </p:cNvPr>
          <p:cNvSpPr/>
          <p:nvPr/>
        </p:nvSpPr>
        <p:spPr>
          <a:xfrm>
            <a:off x="1428548" y="1220187"/>
            <a:ext cx="9769116" cy="828018"/>
          </a:xfrm>
          <a:prstGeom prst="rect">
            <a:avLst/>
          </a:prstGeom>
        </p:spPr>
        <p:txBody>
          <a:bodyPr wrap="square" lIns="90000" tIns="46800" rIns="90000" bIns="468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+mj-ea"/>
                <a:ea typeface="+mj-ea"/>
              </a:rPr>
              <a:t>层先法：</a:t>
            </a:r>
            <a:r>
              <a:rPr lang="zh-CN" altLang="en-US" sz="2200">
                <a:solidFill>
                  <a:srgbClr val="FF0000"/>
                </a:solidFill>
              </a:rPr>
              <a:t>将魔方分为三层：底层、中层、顶层分层复原</a:t>
            </a:r>
            <a:r>
              <a:rPr lang="zh-CN" altLang="en-US" sz="2200"/>
              <a:t>。</a:t>
            </a:r>
            <a:endParaRPr lang="en-US" altLang="zh-CN" sz="2200" dirty="0">
              <a:latin typeface="+mj-ea"/>
              <a:ea typeface="+mj-ea"/>
            </a:endParaRPr>
          </a:p>
        </p:txBody>
      </p:sp>
      <p:sp>
        <p:nvSpPr>
          <p:cNvPr id="57" name="ïṩ1íḍe">
            <a:extLst>
              <a:ext uri="{FF2B5EF4-FFF2-40B4-BE49-F238E27FC236}">
                <a16:creationId xmlns:a16="http://schemas.microsoft.com/office/drawing/2014/main" id="{2E4B4C7C-6310-4C77-97DF-6202FFB3303A}"/>
              </a:ext>
            </a:extLst>
          </p:cNvPr>
          <p:cNvSpPr/>
          <p:nvPr/>
        </p:nvSpPr>
        <p:spPr>
          <a:xfrm>
            <a:off x="849993" y="1313594"/>
            <a:ext cx="472408" cy="472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iṩḻïḓé">
            <a:extLst>
              <a:ext uri="{FF2B5EF4-FFF2-40B4-BE49-F238E27FC236}">
                <a16:creationId xmlns:a16="http://schemas.microsoft.com/office/drawing/2014/main" id="{3AE2C80F-9897-4AD6-926C-692BF8560ECE}"/>
              </a:ext>
            </a:extLst>
          </p:cNvPr>
          <p:cNvSpPr/>
          <p:nvPr/>
        </p:nvSpPr>
        <p:spPr>
          <a:xfrm>
            <a:off x="994336" y="1453443"/>
            <a:ext cx="183723" cy="192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335D3-E425-4EA7-BA40-8DD35369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9" y="2041822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F77EE2-E288-410F-8C58-87D2CDF7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65" y="2016066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C3536E-4114-4E31-90F9-F1BF93C2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28" y="1992054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D3750A-436A-44BD-B7B9-445FB85E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9" y="4322896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94DBB5F-721C-4A10-915A-1C0FBB2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65" y="4322896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7D16973-41EC-4263-8008-85C5C9FB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28" y="4292095"/>
            <a:ext cx="1406470" cy="14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09EAFC-19D6-4DF8-847A-5F2D2D1767A1}"/>
              </a:ext>
            </a:extLst>
          </p:cNvPr>
          <p:cNvSpPr txBox="1"/>
          <p:nvPr/>
        </p:nvSpPr>
        <p:spPr>
          <a:xfrm>
            <a:off x="1246441" y="353413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第一阶段：</a:t>
            </a:r>
            <a:endParaRPr lang="en-US" altLang="zh-CN" b="1"/>
          </a:p>
          <a:p>
            <a:pPr algn="ctr"/>
            <a:r>
              <a:rPr lang="zh-CN" altLang="en-US"/>
              <a:t>对顶层十字，还原顶层棱块。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753D5C4-80A8-4779-AD31-19D0E0201120}"/>
              </a:ext>
            </a:extLst>
          </p:cNvPr>
          <p:cNvSpPr txBox="1"/>
          <p:nvPr/>
        </p:nvSpPr>
        <p:spPr>
          <a:xfrm>
            <a:off x="5298850" y="353413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第二阶段：</a:t>
            </a:r>
            <a:endParaRPr lang="en-US" altLang="zh-CN" b="1"/>
          </a:p>
          <a:p>
            <a:pPr algn="ctr"/>
            <a:r>
              <a:rPr lang="zh-CN" altLang="en-US"/>
              <a:t>还原顶层角块。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CCD1F31-DF11-4845-95AE-FBFA449F2133}"/>
              </a:ext>
            </a:extLst>
          </p:cNvPr>
          <p:cNvSpPr txBox="1"/>
          <p:nvPr/>
        </p:nvSpPr>
        <p:spPr>
          <a:xfrm>
            <a:off x="8561992" y="352607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第三阶段：</a:t>
            </a:r>
            <a:endParaRPr lang="en-US" altLang="zh-CN" b="1"/>
          </a:p>
          <a:p>
            <a:pPr algn="ctr"/>
            <a:r>
              <a:rPr lang="zh-CN" altLang="en-US"/>
              <a:t>还原中层棱块。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A8CB9C-8D80-49B2-BE43-FC5078E68C85}"/>
              </a:ext>
            </a:extLst>
          </p:cNvPr>
          <p:cNvSpPr txBox="1"/>
          <p:nvPr/>
        </p:nvSpPr>
        <p:spPr>
          <a:xfrm>
            <a:off x="1246438" y="580965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第四阶段：</a:t>
            </a:r>
            <a:endParaRPr lang="en-US" altLang="zh-CN" b="1"/>
          </a:p>
          <a:p>
            <a:pPr algn="ctr"/>
            <a:r>
              <a:rPr lang="zh-CN" altLang="en-US"/>
              <a:t>对底层十字，还原底层棱块。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B99B954-D334-4623-BE8A-5A5F97F7B91C}"/>
              </a:ext>
            </a:extLst>
          </p:cNvPr>
          <p:cNvSpPr txBox="1"/>
          <p:nvPr/>
        </p:nvSpPr>
        <p:spPr>
          <a:xfrm>
            <a:off x="4507155" y="58153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第五阶段：</a:t>
            </a:r>
            <a:endParaRPr lang="en-US" altLang="zh-CN" b="1"/>
          </a:p>
          <a:p>
            <a:pPr algn="ctr"/>
            <a:r>
              <a:rPr lang="zh-CN" altLang="en-US"/>
              <a:t>翻转底层角块，对齐底层颜色。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B463F14-FD4E-452A-BCCA-C4C4ED6378E2}"/>
              </a:ext>
            </a:extLst>
          </p:cNvPr>
          <p:cNvSpPr txBox="1"/>
          <p:nvPr/>
        </p:nvSpPr>
        <p:spPr>
          <a:xfrm>
            <a:off x="7895241" y="581151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/>
              <a:t>第六阶段：</a:t>
            </a:r>
            <a:endParaRPr lang="en-US" altLang="zh-CN" b="1"/>
          </a:p>
          <a:p>
            <a:pPr algn="ctr"/>
            <a:r>
              <a:rPr lang="zh-CN" altLang="en-US"/>
              <a:t>调整底层角块位置，还原完成。</a:t>
            </a:r>
          </a:p>
        </p:txBody>
      </p:sp>
    </p:spTree>
    <p:extLst>
      <p:ext uri="{BB962C8B-B14F-4D97-AF65-F5344CB8AC3E}">
        <p14:creationId xmlns:p14="http://schemas.microsoft.com/office/powerpoint/2010/main" val="736370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heme/theme1.xml><?xml version="1.0" encoding="utf-8"?>
<a:theme xmlns:a="http://schemas.openxmlformats.org/drawingml/2006/main" name="主题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1663</TotalTime>
  <Words>1259</Words>
  <Application>Microsoft Office PowerPoint</Application>
  <PresentationFormat>宽屏</PresentationFormat>
  <Paragraphs>203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Calibri Light</vt:lpstr>
      <vt:lpstr>Elephant</vt:lpstr>
      <vt:lpstr>Impact</vt:lpstr>
      <vt:lpstr>Segoe UI Light</vt:lpstr>
      <vt:lpstr>主题5</vt:lpstr>
      <vt:lpstr>OfficePLUS</vt:lpstr>
      <vt:lpstr>Office Theme</vt:lpstr>
      <vt:lpstr>魔方工坊</vt:lpstr>
      <vt:lpstr>PowerPoint 演示文稿</vt:lpstr>
      <vt:lpstr>发现问题</vt:lpstr>
      <vt:lpstr>同类产品</vt:lpstr>
      <vt:lpstr>PowerPoint 演示文稿</vt:lpstr>
      <vt:lpstr>需求分析</vt:lpstr>
      <vt:lpstr>目标用户</vt:lpstr>
      <vt:lpstr>目标用户——赵小娟</vt:lpstr>
      <vt:lpstr>常见公式法——层先法</vt:lpstr>
      <vt:lpstr>目标用户——王大柱</vt:lpstr>
      <vt:lpstr>目标用户——李小红</vt:lpstr>
      <vt:lpstr>功能需求</vt:lpstr>
      <vt:lpstr>初步概要设计</vt:lpstr>
      <vt:lpstr>项目架构图</vt:lpstr>
      <vt:lpstr>UI原型设计</vt:lpstr>
      <vt:lpstr>接口设计</vt:lpstr>
      <vt:lpstr>测试用例</vt:lpstr>
      <vt:lpstr>目前进度</vt:lpstr>
      <vt:lpstr>效果展示</vt:lpstr>
      <vt:lpstr>效果展示</vt:lpstr>
      <vt:lpstr>后续计划及分工</vt:lpstr>
      <vt:lpstr>进度计划</vt:lpstr>
      <vt:lpstr>Thanks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旭 段</cp:lastModifiedBy>
  <cp:revision>154</cp:revision>
  <cp:lastPrinted>2017-12-07T16:00:00Z</cp:lastPrinted>
  <dcterms:created xsi:type="dcterms:W3CDTF">2017-12-07T16:00:00Z</dcterms:created>
  <dcterms:modified xsi:type="dcterms:W3CDTF">2019-10-23T12:16:15Z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2019-02-27T09:13:02.5822161Z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3761c90d-bf86-4cc1-91a1-b8b84191d2bc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