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1" r:id="rId4"/>
    <p:sldId id="257" r:id="rId5"/>
    <p:sldId id="258" r:id="rId6"/>
    <p:sldId id="263" r:id="rId7"/>
    <p:sldId id="262" r:id="rId8"/>
    <p:sldId id="266" r:id="rId9"/>
    <p:sldId id="265" r:id="rId10"/>
    <p:sldId id="279" r:id="rId11"/>
    <p:sldId id="270" r:id="rId12"/>
    <p:sldId id="280" r:id="rId13"/>
    <p:sldId id="278" r:id="rId14"/>
    <p:sldId id="272" r:id="rId15"/>
    <p:sldId id="274" r:id="rId16"/>
    <p:sldId id="271" r:id="rId17"/>
    <p:sldId id="277" r:id="rId18"/>
    <p:sldId id="269" r:id="rId19"/>
    <p:sldId id="276"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9" d="100"/>
          <a:sy n="109" d="100"/>
        </p:scale>
        <p:origin x="672"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6-07-15T07:20:36.9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A350229-E036-48A9-B5C6-34F04723109F}" emma:medium="tactile" emma:mode="ink">
          <msink:context xmlns:msink="http://schemas.microsoft.com/ink/2010/main" type="inkDrawing" rotatedBoundingBox="21287,2056 21302,2056 21302,2071 21287,2071" shapeName="None"/>
        </emma:interpretation>
      </emma:emma>
    </inkml:annotationXML>
    <inkml:trace contextRef="#ctx0" brushRef="#br0">0 0 0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C0C74-16A4-4175-BFF3-1951E60DB4FB}"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75C67-6F1C-41CE-B202-CBFCCEE081AF}" type="slidenum">
              <a:rPr lang="zh-CN" altLang="en-US" smtClean="0"/>
              <a:t>‹#›</a:t>
            </a:fld>
            <a:endParaRPr lang="zh-CN" altLang="en-US"/>
          </a:p>
        </p:txBody>
      </p:sp>
    </p:spTree>
    <p:extLst>
      <p:ext uri="{BB962C8B-B14F-4D97-AF65-F5344CB8AC3E}">
        <p14:creationId xmlns:p14="http://schemas.microsoft.com/office/powerpoint/2010/main" val="344709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a:t>
            </a:r>
            <a:r>
              <a:rPr lang="en-US" altLang="zh-CN" dirty="0"/>
              <a:t>MYSQL</a:t>
            </a:r>
            <a:r>
              <a:rPr lang="zh-CN" altLang="en-US" dirty="0"/>
              <a:t>使用的优</a:t>
            </a:r>
          </a:p>
        </p:txBody>
      </p:sp>
      <p:sp>
        <p:nvSpPr>
          <p:cNvPr id="4" name="灯片编号占位符 3"/>
          <p:cNvSpPr>
            <a:spLocks noGrp="1"/>
          </p:cNvSpPr>
          <p:nvPr>
            <p:ph type="sldNum" sz="quarter" idx="10"/>
          </p:nvPr>
        </p:nvSpPr>
        <p:spPr/>
        <p:txBody>
          <a:bodyPr/>
          <a:lstStyle/>
          <a:p>
            <a:fld id="{C6B75C67-6F1C-41CE-B202-CBFCCEE081AF}" type="slidenum">
              <a:rPr lang="zh-CN" altLang="en-US" smtClean="0"/>
              <a:t>11</a:t>
            </a:fld>
            <a:endParaRPr lang="zh-CN" altLang="en-US"/>
          </a:p>
        </p:txBody>
      </p:sp>
    </p:spTree>
    <p:extLst>
      <p:ext uri="{BB962C8B-B14F-4D97-AF65-F5344CB8AC3E}">
        <p14:creationId xmlns:p14="http://schemas.microsoft.com/office/powerpoint/2010/main" val="364182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a:t>
            </a:r>
            <a:r>
              <a:rPr lang="en-US" altLang="zh-CN" dirty="0"/>
              <a:t>MYSQL</a:t>
            </a:r>
            <a:r>
              <a:rPr lang="zh-CN" altLang="en-US" dirty="0"/>
              <a:t>使用的优</a:t>
            </a:r>
          </a:p>
        </p:txBody>
      </p:sp>
      <p:sp>
        <p:nvSpPr>
          <p:cNvPr id="4" name="灯片编号占位符 3"/>
          <p:cNvSpPr>
            <a:spLocks noGrp="1"/>
          </p:cNvSpPr>
          <p:nvPr>
            <p:ph type="sldNum" sz="quarter" idx="10"/>
          </p:nvPr>
        </p:nvSpPr>
        <p:spPr/>
        <p:txBody>
          <a:bodyPr/>
          <a:lstStyle/>
          <a:p>
            <a:fld id="{C6B75C67-6F1C-41CE-B202-CBFCCEE081AF}" type="slidenum">
              <a:rPr lang="zh-CN" altLang="en-US" smtClean="0"/>
              <a:t>12</a:t>
            </a:fld>
            <a:endParaRPr lang="zh-CN" altLang="en-US"/>
          </a:p>
        </p:txBody>
      </p:sp>
    </p:spTree>
    <p:extLst>
      <p:ext uri="{BB962C8B-B14F-4D97-AF65-F5344CB8AC3E}">
        <p14:creationId xmlns:p14="http://schemas.microsoft.com/office/powerpoint/2010/main" val="294451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sz="1200" noProof="1"/>
              <a:t>StringBuilder</a:t>
            </a:r>
            <a:r>
              <a:rPr lang="zh-CN" altLang="en-US" sz="1200" noProof="1"/>
              <a:t>和</a:t>
            </a:r>
            <a:r>
              <a:rPr lang="en-US" altLang="zh-CN" sz="1200" noProof="1"/>
              <a:t>StringBuffer</a:t>
            </a:r>
          </a:p>
          <a:p>
            <a:pPr marL="457200" indent="-457200">
              <a:buAutoNum type="arabicPeriod"/>
            </a:pPr>
            <a:r>
              <a:rPr lang="en-US" altLang="zh-CN" sz="1200" noProof="1"/>
              <a:t>StringBuffer </a:t>
            </a:r>
            <a:r>
              <a:rPr lang="zh-CN" altLang="en-US" sz="1200" noProof="1"/>
              <a:t>（可变字符序列</a:t>
            </a:r>
            <a:r>
              <a:rPr lang="en-US" altLang="zh-CN" sz="1200" noProof="1"/>
              <a:t>, </a:t>
            </a:r>
            <a:r>
              <a:rPr lang="zh-CN" altLang="en-US" sz="1200" noProof="1"/>
              <a:t>线程安全，效率低）</a:t>
            </a:r>
          </a:p>
          <a:p>
            <a:pPr marL="457200" indent="-457200">
              <a:buAutoNum type="arabicPeriod"/>
            </a:pPr>
            <a:r>
              <a:rPr lang="zh-CN" altLang="en-US" sz="1200" noProof="1"/>
              <a:t>（可变字符序列</a:t>
            </a:r>
            <a:r>
              <a:rPr lang="en-US" altLang="zh-CN" sz="1200" noProof="1"/>
              <a:t>, </a:t>
            </a:r>
            <a:r>
              <a:rPr lang="zh-CN" altLang="en-US" sz="1200" noProof="1"/>
              <a:t>线程不安全，效率高）</a:t>
            </a:r>
          </a:p>
          <a:p>
            <a:pPr marL="457200" indent="-457200">
              <a:buAutoNum type="arabicPeriod"/>
            </a:pPr>
            <a:r>
              <a:rPr lang="en-US" altLang="zh-CN" sz="1200" noProof="1"/>
              <a:t>String (</a:t>
            </a:r>
            <a:r>
              <a:rPr lang="zh-CN" altLang="en-US" sz="1200" noProof="1"/>
              <a:t>不可变字符序列</a:t>
            </a:r>
            <a:r>
              <a:rPr lang="en-US" altLang="zh-CN" sz="1200" noProof="1"/>
              <a:t>)</a:t>
            </a:r>
            <a:r>
              <a:rPr lang="zh-CN" altLang="en-US" sz="1200" noProof="1"/>
              <a:t>。</a:t>
            </a:r>
            <a:endParaRPr lang="en-US" altLang="zh-CN" sz="1200" noProof="1"/>
          </a:p>
          <a:p>
            <a:pPr marL="457200" indent="-457200">
              <a:buAutoNum type="arabicPeriod"/>
            </a:pPr>
            <a:r>
              <a:rPr lang="en-US" altLang="zh-CN" sz="1200" noProof="1"/>
              <a:t>String</a:t>
            </a:r>
            <a:r>
              <a:rPr lang="zh-CN" altLang="en-US" sz="1200" noProof="1"/>
              <a:t>不断去拼接会造成创建多个无用对象，</a:t>
            </a:r>
            <a:r>
              <a:rPr lang="en-US" altLang="zh-CN" sz="1200" noProof="1"/>
              <a:t>JavaGC</a:t>
            </a:r>
            <a:r>
              <a:rPr lang="zh-CN" altLang="en-US" sz="1200" noProof="1"/>
              <a:t>无法及时处理，如果数量过大会造成内存泄露</a:t>
            </a:r>
          </a:p>
          <a:p>
            <a:endParaRPr lang="zh-CN" altLang="en-US" dirty="0"/>
          </a:p>
        </p:txBody>
      </p:sp>
      <p:sp>
        <p:nvSpPr>
          <p:cNvPr id="4" name="灯片编号占位符 3"/>
          <p:cNvSpPr>
            <a:spLocks noGrp="1"/>
          </p:cNvSpPr>
          <p:nvPr>
            <p:ph type="sldNum" sz="quarter" idx="10"/>
          </p:nvPr>
        </p:nvSpPr>
        <p:spPr/>
        <p:txBody>
          <a:bodyPr/>
          <a:lstStyle/>
          <a:p>
            <a:fld id="{C6B75C67-6F1C-41CE-B202-CBFCCEE081AF}" type="slidenum">
              <a:rPr lang="zh-CN" altLang="en-US" smtClean="0"/>
              <a:t>13</a:t>
            </a:fld>
            <a:endParaRPr lang="zh-CN" altLang="en-US"/>
          </a:p>
        </p:txBody>
      </p:sp>
    </p:spTree>
    <p:extLst>
      <p:ext uri="{BB962C8B-B14F-4D97-AF65-F5344CB8AC3E}">
        <p14:creationId xmlns:p14="http://schemas.microsoft.com/office/powerpoint/2010/main" val="85670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sz="1200" noProof="1"/>
              <a:t>StringBuilder</a:t>
            </a:r>
            <a:r>
              <a:rPr lang="zh-CN" altLang="en-US" sz="1200" noProof="1"/>
              <a:t>和</a:t>
            </a:r>
            <a:r>
              <a:rPr lang="en-US" altLang="zh-CN" sz="1200" noProof="1"/>
              <a:t>StringBuffer</a:t>
            </a:r>
          </a:p>
          <a:p>
            <a:pPr marL="457200" indent="-457200">
              <a:buAutoNum type="arabicPeriod"/>
            </a:pPr>
            <a:r>
              <a:rPr lang="en-US" altLang="zh-CN" sz="1200" noProof="1"/>
              <a:t>StringBuffer </a:t>
            </a:r>
            <a:r>
              <a:rPr lang="zh-CN" altLang="en-US" sz="1200" noProof="1"/>
              <a:t>（可变字符序列</a:t>
            </a:r>
            <a:r>
              <a:rPr lang="en-US" altLang="zh-CN" sz="1200" noProof="1"/>
              <a:t>, </a:t>
            </a:r>
            <a:r>
              <a:rPr lang="zh-CN" altLang="en-US" sz="1200" noProof="1"/>
              <a:t>线程安全，效率低）</a:t>
            </a:r>
          </a:p>
          <a:p>
            <a:pPr marL="457200" indent="-457200">
              <a:buAutoNum type="arabicPeriod"/>
            </a:pPr>
            <a:r>
              <a:rPr lang="zh-CN" altLang="en-US" sz="1200" noProof="1"/>
              <a:t>（可变字符序列</a:t>
            </a:r>
            <a:r>
              <a:rPr lang="en-US" altLang="zh-CN" sz="1200" noProof="1"/>
              <a:t>, </a:t>
            </a:r>
            <a:r>
              <a:rPr lang="zh-CN" altLang="en-US" sz="1200" noProof="1"/>
              <a:t>线程不安全，效率高）</a:t>
            </a:r>
          </a:p>
          <a:p>
            <a:pPr marL="457200" indent="-457200">
              <a:buAutoNum type="arabicPeriod"/>
            </a:pPr>
            <a:r>
              <a:rPr lang="en-US" altLang="zh-CN" sz="1200" noProof="1"/>
              <a:t>String (</a:t>
            </a:r>
            <a:r>
              <a:rPr lang="zh-CN" altLang="en-US" sz="1200" noProof="1"/>
              <a:t>不可变字符序列</a:t>
            </a:r>
            <a:r>
              <a:rPr lang="en-US" altLang="zh-CN" sz="1200" noProof="1"/>
              <a:t>)</a:t>
            </a:r>
            <a:r>
              <a:rPr lang="zh-CN" altLang="en-US" sz="1200" noProof="1"/>
              <a:t>。</a:t>
            </a:r>
            <a:endParaRPr lang="en-US" altLang="zh-CN" sz="1200" noProof="1"/>
          </a:p>
          <a:p>
            <a:pPr marL="457200" indent="-457200">
              <a:buAutoNum type="arabicPeriod"/>
            </a:pPr>
            <a:r>
              <a:rPr lang="en-US" altLang="zh-CN" sz="1200" noProof="1"/>
              <a:t>String</a:t>
            </a:r>
            <a:r>
              <a:rPr lang="zh-CN" altLang="en-US" sz="1200" noProof="1"/>
              <a:t>不断去拼接会造成创建多个无用对象，</a:t>
            </a:r>
            <a:r>
              <a:rPr lang="en-US" altLang="zh-CN" sz="1200" noProof="1"/>
              <a:t>JavaGC</a:t>
            </a:r>
            <a:r>
              <a:rPr lang="zh-CN" altLang="en-US" sz="1200" noProof="1"/>
              <a:t>无法及时处理，如果数量过大会造成内存泄露</a:t>
            </a:r>
          </a:p>
          <a:p>
            <a:endParaRPr lang="zh-CN" altLang="en-US" dirty="0"/>
          </a:p>
        </p:txBody>
      </p:sp>
      <p:sp>
        <p:nvSpPr>
          <p:cNvPr id="4" name="灯片编号占位符 3"/>
          <p:cNvSpPr>
            <a:spLocks noGrp="1"/>
          </p:cNvSpPr>
          <p:nvPr>
            <p:ph type="sldNum" sz="quarter" idx="10"/>
          </p:nvPr>
        </p:nvSpPr>
        <p:spPr/>
        <p:txBody>
          <a:bodyPr/>
          <a:lstStyle/>
          <a:p>
            <a:fld id="{C6B75C67-6F1C-41CE-B202-CBFCCEE081AF}" type="slidenum">
              <a:rPr lang="zh-CN" altLang="en-US" smtClean="0"/>
              <a:t>14</a:t>
            </a:fld>
            <a:endParaRPr lang="zh-CN" altLang="en-US"/>
          </a:p>
        </p:txBody>
      </p:sp>
    </p:spTree>
    <p:extLst>
      <p:ext uri="{BB962C8B-B14F-4D97-AF65-F5344CB8AC3E}">
        <p14:creationId xmlns:p14="http://schemas.microsoft.com/office/powerpoint/2010/main" val="229438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err.println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总数据条数为：</a:t>
            </a:r>
            <a:r>
              <a:rPr lang="en-US" altLang="zh-CN" sz="1200" b="1" i="1" kern="1200" dirty="0">
                <a:solidFill>
                  <a:schemeClr val="tx1"/>
                </a:solidFill>
                <a:latin typeface="+mn-lt"/>
                <a:ea typeface="+mn-ea"/>
                <a:cs typeface="+mn-cs"/>
              </a:rPr>
              <a:t>"+</a:t>
            </a:r>
            <a:r>
              <a:rPr lang="en-US" altLang="zh-CN" sz="1200" b="1" i="1" kern="1200" dirty="0" err="1">
                <a:solidFill>
                  <a:schemeClr val="tx1"/>
                </a:solidFill>
                <a:latin typeface="+mn-lt"/>
                <a:ea typeface="+mn-ea"/>
                <a:cs typeface="+mn-cs"/>
              </a:rPr>
              <a:t>mineList.size</a:t>
            </a:r>
            <a:r>
              <a:rPr lang="en-US" altLang="zh-CN" sz="1200" b="1" i="1" kern="1200" dirty="0">
                <a:solidFill>
                  <a:schemeClr val="tx1"/>
                </a:solidFill>
                <a:latin typeface="+mn-lt"/>
                <a:ea typeface="+mn-ea"/>
                <a:cs typeface="+mn-cs"/>
              </a:rPr>
              <a:t>()+"====&gt;</a:t>
            </a:r>
            <a:r>
              <a:rPr lang="zh-CN" altLang="en-US" sz="1200" b="1" i="1" kern="1200" dirty="0">
                <a:solidFill>
                  <a:schemeClr val="tx1"/>
                </a:solidFill>
                <a:latin typeface="+mn-lt"/>
                <a:ea typeface="+mn-ea"/>
                <a:cs typeface="+mn-cs"/>
              </a:rPr>
              <a:t>进行测试</a:t>
            </a:r>
            <a:r>
              <a:rPr lang="en-US" altLang="zh-CN" sz="1200" b="1" i="1" kern="1200" dirty="0">
                <a:solidFill>
                  <a:schemeClr val="tx1"/>
                </a:solidFill>
                <a:latin typeface="+mn-lt"/>
                <a:ea typeface="+mn-ea"/>
                <a:cs typeface="+mn-cs"/>
              </a:rPr>
              <a:t>");</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List&lt;String&gt; </a:t>
            </a:r>
            <a:r>
              <a:rPr lang="en-US" altLang="zh-CN" sz="1200" kern="1200" dirty="0" err="1">
                <a:solidFill>
                  <a:schemeClr val="tx1"/>
                </a:solidFill>
                <a:latin typeface="+mn-lt"/>
                <a:ea typeface="+mn-ea"/>
                <a:cs typeface="+mn-cs"/>
              </a:rPr>
              <a:t>listr</a:t>
            </a:r>
            <a:r>
              <a:rPr lang="en-US" altLang="zh-CN" sz="1200" kern="1200" dirty="0">
                <a:solidFill>
                  <a:schemeClr val="tx1"/>
                </a:solidFill>
                <a:latin typeface="+mn-lt"/>
                <a:ea typeface="+mn-ea"/>
                <a:cs typeface="+mn-cs"/>
              </a:rPr>
              <a:t> = </a:t>
            </a:r>
            <a:r>
              <a:rPr lang="en-US" altLang="zh-CN" sz="1200" b="1" kern="1200" dirty="0">
                <a:solidFill>
                  <a:schemeClr val="tx1"/>
                </a:solidFill>
                <a:latin typeface="+mn-lt"/>
                <a:ea typeface="+mn-ea"/>
                <a:cs typeface="+mn-cs"/>
              </a:rPr>
              <a:t>new </a:t>
            </a:r>
            <a:r>
              <a:rPr lang="en-US" altLang="zh-CN" sz="1200" b="1" kern="1200" dirty="0" err="1">
                <a:solidFill>
                  <a:schemeClr val="tx1"/>
                </a:solidFill>
                <a:latin typeface="+mn-lt"/>
                <a:ea typeface="+mn-ea"/>
                <a:cs typeface="+mn-cs"/>
              </a:rPr>
              <a:t>ArrayList</a:t>
            </a:r>
            <a:r>
              <a:rPr lang="en-US" altLang="zh-CN" sz="1200" b="1" kern="1200" dirty="0">
                <a:solidFill>
                  <a:schemeClr val="tx1"/>
                </a:solidFill>
                <a:latin typeface="+mn-lt"/>
                <a:ea typeface="+mn-ea"/>
                <a:cs typeface="+mn-cs"/>
              </a:rPr>
              <a:t>&lt;String&gt;();</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out.println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第一种方式：</a:t>
            </a:r>
            <a:r>
              <a:rPr lang="en-US" altLang="zh-CN" sz="1200" b="1" i="1" kern="1200" dirty="0">
                <a:solidFill>
                  <a:schemeClr val="tx1"/>
                </a:solidFill>
                <a:latin typeface="+mn-lt"/>
                <a:ea typeface="+mn-ea"/>
                <a:cs typeface="+mn-cs"/>
              </a:rPr>
              <a:t>int </a:t>
            </a:r>
            <a:r>
              <a:rPr lang="en-US" altLang="zh-CN" sz="1200" b="1" i="1" kern="1200" dirty="0" err="1">
                <a:solidFill>
                  <a:schemeClr val="tx1"/>
                </a:solidFill>
                <a:latin typeface="+mn-lt"/>
                <a:ea typeface="+mn-ea"/>
                <a:cs typeface="+mn-cs"/>
              </a:rPr>
              <a:t>len</a:t>
            </a:r>
            <a:r>
              <a:rPr lang="en-US" altLang="zh-CN" sz="1200" b="1" i="1" kern="1200" dirty="0">
                <a:solidFill>
                  <a:schemeClr val="tx1"/>
                </a:solidFill>
                <a:latin typeface="+mn-lt"/>
                <a:ea typeface="+mn-ea"/>
                <a:cs typeface="+mn-cs"/>
              </a:rPr>
              <a:t> = </a:t>
            </a:r>
            <a:r>
              <a:rPr lang="en-US" altLang="zh-CN" sz="1200" b="1" i="1" kern="1200" dirty="0" err="1">
                <a:solidFill>
                  <a:schemeClr val="tx1"/>
                </a:solidFill>
                <a:latin typeface="+mn-lt"/>
                <a:ea typeface="+mn-ea"/>
                <a:cs typeface="+mn-cs"/>
              </a:rPr>
              <a:t>mineList.size</a:t>
            </a:r>
            <a:r>
              <a:rPr lang="en-US" altLang="zh-CN" sz="1200" b="1" i="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out.println</a:t>
            </a:r>
            <a:r>
              <a:rPr lang="en-US" altLang="zh-CN" sz="1200" b="1" i="1" kern="1200" dirty="0">
                <a:solidFill>
                  <a:schemeClr val="tx1"/>
                </a:solidFill>
                <a:latin typeface="+mn-lt"/>
                <a:ea typeface="+mn-ea"/>
                <a:cs typeface="+mn-cs"/>
              </a:rPr>
              <a:t>("         for (int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 = 0;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 &lt; </a:t>
            </a:r>
            <a:r>
              <a:rPr lang="en-US" altLang="zh-CN" sz="1200" b="1" i="1" kern="1200" dirty="0" err="1">
                <a:solidFill>
                  <a:schemeClr val="tx1"/>
                </a:solidFill>
                <a:latin typeface="+mn-lt"/>
                <a:ea typeface="+mn-ea"/>
                <a:cs typeface="+mn-cs"/>
              </a:rPr>
              <a:t>len</a:t>
            </a:r>
            <a:r>
              <a:rPr lang="en-US" altLang="zh-CN" sz="1200" b="1" i="1" kern="1200" dirty="0">
                <a:solidFill>
                  <a:schemeClr val="tx1"/>
                </a:solidFill>
                <a:latin typeface="+mn-lt"/>
                <a:ea typeface="+mn-ea"/>
                <a:cs typeface="+mn-cs"/>
              </a:rPr>
              <a:t>;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a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int </a:t>
            </a:r>
            <a:r>
              <a:rPr lang="en-US" altLang="zh-CN" sz="1200" b="1" kern="1200" dirty="0" err="1">
                <a:solidFill>
                  <a:schemeClr val="tx1"/>
                </a:solidFill>
                <a:latin typeface="+mn-lt"/>
                <a:ea typeface="+mn-ea"/>
                <a:cs typeface="+mn-cs"/>
              </a:rPr>
              <a:t>len</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mineList.size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for (int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 0;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&lt; </a:t>
            </a:r>
            <a:r>
              <a:rPr lang="en-US" altLang="zh-CN" sz="1200" b="1" kern="1200" dirty="0" err="1">
                <a:solidFill>
                  <a:schemeClr val="tx1"/>
                </a:solidFill>
                <a:latin typeface="+mn-lt"/>
                <a:ea typeface="+mn-ea"/>
                <a:cs typeface="+mn-cs"/>
              </a:rPr>
              <a:t>len</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listr.add</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mineList.get</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getMine_Name</a:t>
            </a:r>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a1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err.println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先计算出集合长度大小，然后</a:t>
            </a:r>
            <a:r>
              <a:rPr lang="en-US" altLang="zh-CN" sz="1200" b="1" i="1" kern="1200" dirty="0">
                <a:solidFill>
                  <a:schemeClr val="tx1"/>
                </a:solidFill>
                <a:latin typeface="+mn-lt"/>
                <a:ea typeface="+mn-ea"/>
                <a:cs typeface="+mn-cs"/>
              </a:rPr>
              <a:t>for</a:t>
            </a:r>
            <a:r>
              <a:rPr lang="zh-CN" altLang="en-US" sz="1200" b="1" i="1" kern="1200" dirty="0">
                <a:solidFill>
                  <a:schemeClr val="tx1"/>
                </a:solidFill>
                <a:latin typeface="+mn-lt"/>
                <a:ea typeface="+mn-ea"/>
                <a:cs typeface="+mn-cs"/>
              </a:rPr>
              <a:t>循环遍历总使用 </a:t>
            </a:r>
            <a:r>
              <a:rPr lang="en-US" altLang="zh-CN" sz="1200" b="1" i="1" kern="1200" dirty="0">
                <a:solidFill>
                  <a:schemeClr val="tx1"/>
                </a:solidFill>
                <a:latin typeface="+mn-lt"/>
                <a:ea typeface="+mn-ea"/>
                <a:cs typeface="+mn-cs"/>
              </a:rPr>
              <a:t>"+ (a1-a) +" </a:t>
            </a:r>
            <a:r>
              <a:rPr lang="zh-CN" altLang="en-US" sz="1200" b="1" i="1" kern="1200" dirty="0">
                <a:solidFill>
                  <a:schemeClr val="tx1"/>
                </a:solidFill>
                <a:latin typeface="+mn-lt"/>
                <a:ea typeface="+mn-ea"/>
                <a:cs typeface="+mn-cs"/>
              </a:rPr>
              <a:t>秒</a:t>
            </a:r>
            <a:r>
              <a:rPr lang="en-US" altLang="zh-CN" sz="1200" b="1" i="1" kern="1200" dirty="0">
                <a:solidFill>
                  <a:schemeClr val="tx1"/>
                </a:solidFill>
                <a:latin typeface="+mn-lt"/>
                <a:ea typeface="+mn-ea"/>
                <a:cs typeface="+mn-cs"/>
              </a:rPr>
              <a:t>");</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listr</a:t>
            </a:r>
            <a:r>
              <a:rPr lang="en-US" altLang="zh-CN" sz="1200" kern="1200" dirty="0">
                <a:solidFill>
                  <a:schemeClr val="tx1"/>
                </a:solidFill>
                <a:latin typeface="+mn-lt"/>
                <a:ea typeface="+mn-ea"/>
                <a:cs typeface="+mn-cs"/>
              </a:rPr>
              <a:t> = </a:t>
            </a:r>
            <a:r>
              <a:rPr lang="en-US" altLang="zh-CN" sz="1200" b="1" kern="1200" dirty="0">
                <a:solidFill>
                  <a:schemeClr val="tx1"/>
                </a:solidFill>
                <a:latin typeface="+mn-lt"/>
                <a:ea typeface="+mn-ea"/>
                <a:cs typeface="+mn-cs"/>
              </a:rPr>
              <a:t>new </a:t>
            </a:r>
            <a:r>
              <a:rPr lang="en-US" altLang="zh-CN" sz="1200" b="1" kern="1200" dirty="0" err="1">
                <a:solidFill>
                  <a:schemeClr val="tx1"/>
                </a:solidFill>
                <a:latin typeface="+mn-lt"/>
                <a:ea typeface="+mn-ea"/>
                <a:cs typeface="+mn-cs"/>
              </a:rPr>
              <a:t>ArrayList</a:t>
            </a:r>
            <a:r>
              <a:rPr lang="en-US" altLang="zh-CN" sz="1200" b="1" kern="1200" dirty="0">
                <a:solidFill>
                  <a:schemeClr val="tx1"/>
                </a:solidFill>
                <a:latin typeface="+mn-lt"/>
                <a:ea typeface="+mn-ea"/>
                <a:cs typeface="+mn-cs"/>
              </a:rPr>
              <a:t>&lt;String&gt;();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out.println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第二种方式：</a:t>
            </a:r>
            <a:r>
              <a:rPr lang="en-US" altLang="zh-CN" sz="1200" b="1" i="1" kern="1200" dirty="0">
                <a:solidFill>
                  <a:schemeClr val="tx1"/>
                </a:solidFill>
                <a:latin typeface="+mn-lt"/>
                <a:ea typeface="+mn-ea"/>
                <a:cs typeface="+mn-cs"/>
              </a:rPr>
              <a:t>for (int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 = 0;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 &lt; </a:t>
            </a:r>
            <a:r>
              <a:rPr lang="en-US" altLang="zh-CN" sz="1200" b="1" i="1" kern="1200" dirty="0" err="1">
                <a:solidFill>
                  <a:schemeClr val="tx1"/>
                </a:solidFill>
                <a:latin typeface="+mn-lt"/>
                <a:ea typeface="+mn-ea"/>
                <a:cs typeface="+mn-cs"/>
              </a:rPr>
              <a:t>mineList.size</a:t>
            </a:r>
            <a:r>
              <a:rPr lang="en-US" altLang="zh-CN" sz="1200" b="1" i="1" kern="1200" dirty="0">
                <a:solidFill>
                  <a:schemeClr val="tx1"/>
                </a:solidFill>
                <a:latin typeface="+mn-lt"/>
                <a:ea typeface="+mn-ea"/>
                <a:cs typeface="+mn-cs"/>
              </a:rPr>
              <a:t>(); </a:t>
            </a:r>
            <a:r>
              <a:rPr lang="en-US" altLang="zh-CN" sz="1200" b="1" i="1" kern="1200" dirty="0" err="1">
                <a:solidFill>
                  <a:schemeClr val="tx1"/>
                </a:solidFill>
                <a:latin typeface="+mn-lt"/>
                <a:ea typeface="+mn-ea"/>
                <a:cs typeface="+mn-cs"/>
              </a:rPr>
              <a:t>i</a:t>
            </a:r>
            <a:r>
              <a:rPr lang="en-US" altLang="zh-CN" sz="1200" b="1" i="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b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for (int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 0;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&lt; </a:t>
            </a:r>
            <a:r>
              <a:rPr lang="en-US" altLang="zh-CN" sz="1200" b="1" kern="1200" dirty="0" err="1">
                <a:solidFill>
                  <a:schemeClr val="tx1"/>
                </a:solidFill>
                <a:latin typeface="+mn-lt"/>
                <a:ea typeface="+mn-ea"/>
                <a:cs typeface="+mn-cs"/>
              </a:rPr>
              <a:t>mineList.size</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i</a:t>
            </a:r>
            <a:r>
              <a:rPr lang="en-US" altLang="zh-CN" sz="1200" b="1"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listr.add</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mineList.get</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getMine_Name</a:t>
            </a:r>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b1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err.println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直接在</a:t>
            </a:r>
            <a:r>
              <a:rPr lang="en-US" altLang="zh-CN" sz="1200" b="1" i="1" kern="1200" dirty="0">
                <a:solidFill>
                  <a:schemeClr val="tx1"/>
                </a:solidFill>
                <a:latin typeface="+mn-lt"/>
                <a:ea typeface="+mn-ea"/>
                <a:cs typeface="+mn-cs"/>
              </a:rPr>
              <a:t>for</a:t>
            </a:r>
            <a:r>
              <a:rPr lang="zh-CN" altLang="en-US" sz="1200" b="1" i="1" kern="1200" dirty="0">
                <a:solidFill>
                  <a:schemeClr val="tx1"/>
                </a:solidFill>
                <a:latin typeface="+mn-lt"/>
                <a:ea typeface="+mn-ea"/>
                <a:cs typeface="+mn-cs"/>
              </a:rPr>
              <a:t>循环中</a:t>
            </a:r>
            <a:r>
              <a:rPr lang="en-US" altLang="zh-CN" sz="1200" b="1" i="1" kern="1200" dirty="0">
                <a:solidFill>
                  <a:schemeClr val="tx1"/>
                </a:solidFill>
                <a:latin typeface="+mn-lt"/>
                <a:ea typeface="+mn-ea"/>
                <a:cs typeface="+mn-cs"/>
              </a:rPr>
              <a:t>.size</a:t>
            </a:r>
            <a:r>
              <a:rPr lang="zh-CN" altLang="en-US" sz="1200" b="1" i="1" kern="1200" dirty="0">
                <a:solidFill>
                  <a:schemeClr val="tx1"/>
                </a:solidFill>
                <a:latin typeface="+mn-lt"/>
                <a:ea typeface="+mn-ea"/>
                <a:cs typeface="+mn-cs"/>
              </a:rPr>
              <a:t>遍历总使用 </a:t>
            </a:r>
            <a:r>
              <a:rPr lang="en-US" altLang="zh-CN" sz="1200" b="1" i="1" kern="1200" dirty="0">
                <a:solidFill>
                  <a:schemeClr val="tx1"/>
                </a:solidFill>
                <a:latin typeface="+mn-lt"/>
                <a:ea typeface="+mn-ea"/>
                <a:cs typeface="+mn-cs"/>
              </a:rPr>
              <a:t>"+ (b1-b) +" </a:t>
            </a:r>
            <a:r>
              <a:rPr lang="zh-CN" altLang="en-US" sz="1200" b="1" i="1" kern="1200" dirty="0">
                <a:solidFill>
                  <a:schemeClr val="tx1"/>
                </a:solidFill>
                <a:latin typeface="+mn-lt"/>
                <a:ea typeface="+mn-ea"/>
                <a:cs typeface="+mn-cs"/>
              </a:rPr>
              <a:t>秒</a:t>
            </a:r>
            <a:r>
              <a:rPr lang="en-US" altLang="zh-CN" sz="1200" b="1" i="1" kern="1200" dirty="0">
                <a:solidFill>
                  <a:schemeClr val="tx1"/>
                </a:solidFill>
                <a:latin typeface="+mn-lt"/>
                <a:ea typeface="+mn-ea"/>
                <a:cs typeface="+mn-cs"/>
              </a:rPr>
              <a:t>");</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listr</a:t>
            </a:r>
            <a:r>
              <a:rPr lang="en-US" altLang="zh-CN" sz="1200" kern="1200" dirty="0">
                <a:solidFill>
                  <a:schemeClr val="tx1"/>
                </a:solidFill>
                <a:latin typeface="+mn-lt"/>
                <a:ea typeface="+mn-ea"/>
                <a:cs typeface="+mn-cs"/>
              </a:rPr>
              <a:t> = </a:t>
            </a:r>
            <a:r>
              <a:rPr lang="en-US" altLang="zh-CN" sz="1200" b="1" kern="1200" dirty="0">
                <a:solidFill>
                  <a:schemeClr val="tx1"/>
                </a:solidFill>
                <a:latin typeface="+mn-lt"/>
                <a:ea typeface="+mn-ea"/>
                <a:cs typeface="+mn-cs"/>
              </a:rPr>
              <a:t>new </a:t>
            </a:r>
            <a:r>
              <a:rPr lang="en-US" altLang="zh-CN" sz="1200" b="1" kern="1200" dirty="0" err="1">
                <a:solidFill>
                  <a:schemeClr val="tx1"/>
                </a:solidFill>
                <a:latin typeface="+mn-lt"/>
                <a:ea typeface="+mn-ea"/>
                <a:cs typeface="+mn-cs"/>
              </a:rPr>
              <a:t>ArrayList</a:t>
            </a:r>
            <a:r>
              <a:rPr lang="en-US" altLang="zh-CN" sz="1200" b="1" kern="1200" dirty="0">
                <a:solidFill>
                  <a:schemeClr val="tx1"/>
                </a:solidFill>
                <a:latin typeface="+mn-lt"/>
                <a:ea typeface="+mn-ea"/>
                <a:cs typeface="+mn-cs"/>
              </a:rPr>
              <a:t>&lt;String&gt;();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out.println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第三种方式：</a:t>
            </a:r>
            <a:r>
              <a:rPr lang="en-US" altLang="zh-CN" sz="1200" b="1" i="1" kern="1200" dirty="0">
                <a:solidFill>
                  <a:schemeClr val="tx1"/>
                </a:solidFill>
                <a:latin typeface="+mn-lt"/>
                <a:ea typeface="+mn-ea"/>
                <a:cs typeface="+mn-cs"/>
              </a:rPr>
              <a:t>for (</a:t>
            </a:r>
            <a:r>
              <a:rPr lang="en-US" altLang="zh-CN" sz="1200" b="1" i="1" kern="1200" dirty="0" err="1">
                <a:solidFill>
                  <a:schemeClr val="tx1"/>
                </a:solidFill>
                <a:latin typeface="+mn-lt"/>
                <a:ea typeface="+mn-ea"/>
                <a:cs typeface="+mn-cs"/>
              </a:rPr>
              <a:t>MineSurverInfo</a:t>
            </a:r>
            <a:r>
              <a:rPr lang="en-US" altLang="zh-CN" sz="1200" b="1" i="1" kern="1200" dirty="0">
                <a:solidFill>
                  <a:schemeClr val="tx1"/>
                </a:solidFill>
                <a:latin typeface="+mn-lt"/>
                <a:ea typeface="+mn-ea"/>
                <a:cs typeface="+mn-cs"/>
              </a:rPr>
              <a:t> </a:t>
            </a:r>
            <a:r>
              <a:rPr lang="en-US" altLang="zh-CN" sz="1200" b="1" i="1" kern="1200" dirty="0" err="1">
                <a:solidFill>
                  <a:schemeClr val="tx1"/>
                </a:solidFill>
                <a:latin typeface="+mn-lt"/>
                <a:ea typeface="+mn-ea"/>
                <a:cs typeface="+mn-cs"/>
              </a:rPr>
              <a:t>mineSurverInfo</a:t>
            </a:r>
            <a:r>
              <a:rPr lang="en-US" altLang="zh-CN" sz="1200" b="1" i="1" kern="1200" dirty="0">
                <a:solidFill>
                  <a:schemeClr val="tx1"/>
                </a:solidFill>
                <a:latin typeface="+mn-lt"/>
                <a:ea typeface="+mn-ea"/>
                <a:cs typeface="+mn-cs"/>
              </a:rPr>
              <a:t> : </a:t>
            </a:r>
            <a:r>
              <a:rPr lang="en-US" altLang="zh-CN" sz="1200" b="1" i="1" kern="1200" dirty="0" err="1">
                <a:solidFill>
                  <a:schemeClr val="tx1"/>
                </a:solidFill>
                <a:latin typeface="+mn-lt"/>
                <a:ea typeface="+mn-ea"/>
                <a:cs typeface="+mn-cs"/>
              </a:rPr>
              <a:t>mineList</a:t>
            </a:r>
            <a:r>
              <a:rPr lang="en-US" altLang="zh-CN" sz="1200" b="1" i="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c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for (</a:t>
            </a:r>
            <a:r>
              <a:rPr lang="en-US" altLang="zh-CN" sz="1200" b="1" kern="1200" dirty="0" err="1">
                <a:solidFill>
                  <a:schemeClr val="tx1"/>
                </a:solidFill>
                <a:latin typeface="+mn-lt"/>
                <a:ea typeface="+mn-ea"/>
                <a:cs typeface="+mn-cs"/>
              </a:rPr>
              <a:t>MineSurverInfo</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mineSurverInfo</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mineList</a:t>
            </a:r>
            <a:r>
              <a:rPr lang="en-US" altLang="zh-CN" sz="1200" b="1"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listr.add</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mineSurverInfo.getMine_Name</a:t>
            </a:r>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b="1" kern="1200" dirty="0">
                <a:solidFill>
                  <a:schemeClr val="tx1"/>
                </a:solidFill>
                <a:latin typeface="+mn-lt"/>
                <a:ea typeface="+mn-ea"/>
                <a:cs typeface="+mn-cs"/>
              </a:rPr>
              <a:t>long c1 = new Date().</a:t>
            </a:r>
            <a:r>
              <a:rPr lang="en-US" altLang="zh-CN" sz="1200" b="1" kern="1200" dirty="0" err="1">
                <a:solidFill>
                  <a:schemeClr val="tx1"/>
                </a:solidFill>
                <a:latin typeface="+mn-lt"/>
                <a:ea typeface="+mn-ea"/>
                <a:cs typeface="+mn-cs"/>
              </a:rPr>
              <a:t>getTime</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System.</a:t>
            </a:r>
            <a:r>
              <a:rPr lang="en-US" altLang="zh-CN" sz="1200" b="1" i="1" kern="1200" dirty="0" err="1">
                <a:solidFill>
                  <a:schemeClr val="tx1"/>
                </a:solidFill>
                <a:latin typeface="+mn-lt"/>
                <a:ea typeface="+mn-ea"/>
                <a:cs typeface="+mn-cs"/>
              </a:rPr>
              <a:t>err.println</a:t>
            </a:r>
            <a:r>
              <a:rPr lang="en-US" altLang="zh-CN" sz="1200" b="1" i="1" kern="1200" dirty="0">
                <a:solidFill>
                  <a:schemeClr val="tx1"/>
                </a:solidFill>
                <a:latin typeface="+mn-lt"/>
                <a:ea typeface="+mn-ea"/>
                <a:cs typeface="+mn-cs"/>
              </a:rPr>
              <a:t>("</a:t>
            </a:r>
            <a:r>
              <a:rPr lang="zh-CN" altLang="en-US" sz="1200" b="1" i="1" kern="1200" dirty="0">
                <a:solidFill>
                  <a:schemeClr val="tx1"/>
                </a:solidFill>
                <a:latin typeface="+mn-lt"/>
                <a:ea typeface="+mn-ea"/>
                <a:cs typeface="+mn-cs"/>
              </a:rPr>
              <a:t>使用</a:t>
            </a:r>
            <a:r>
              <a:rPr lang="en-US" altLang="zh-CN" sz="1200" b="1" i="1" kern="1200" dirty="0">
                <a:solidFill>
                  <a:schemeClr val="tx1"/>
                </a:solidFill>
                <a:latin typeface="+mn-lt"/>
                <a:ea typeface="+mn-ea"/>
                <a:cs typeface="+mn-cs"/>
              </a:rPr>
              <a:t>foreach</a:t>
            </a:r>
            <a:r>
              <a:rPr lang="zh-CN" altLang="en-US" sz="1200" b="1" i="1" kern="1200" dirty="0">
                <a:solidFill>
                  <a:schemeClr val="tx1"/>
                </a:solidFill>
                <a:latin typeface="+mn-lt"/>
                <a:ea typeface="+mn-ea"/>
                <a:cs typeface="+mn-cs"/>
              </a:rPr>
              <a:t>遍历总使用 </a:t>
            </a:r>
            <a:r>
              <a:rPr lang="en-US" altLang="zh-CN" sz="1200" b="1" i="1" kern="1200" dirty="0">
                <a:solidFill>
                  <a:schemeClr val="tx1"/>
                </a:solidFill>
                <a:latin typeface="+mn-lt"/>
                <a:ea typeface="+mn-ea"/>
                <a:cs typeface="+mn-cs"/>
              </a:rPr>
              <a:t>"+ (c1-c) +" </a:t>
            </a:r>
            <a:r>
              <a:rPr lang="zh-CN" altLang="en-US" sz="1200" b="1" i="1" kern="1200" dirty="0">
                <a:solidFill>
                  <a:schemeClr val="tx1"/>
                </a:solidFill>
                <a:latin typeface="+mn-lt"/>
                <a:ea typeface="+mn-ea"/>
                <a:cs typeface="+mn-cs"/>
              </a:rPr>
              <a:t>秒</a:t>
            </a:r>
            <a:r>
              <a:rPr lang="en-US" altLang="zh-CN" sz="1200" b="1" i="1" kern="120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6B75C67-6F1C-41CE-B202-CBFCCEE081AF}" type="slidenum">
              <a:rPr lang="zh-CN" altLang="en-US" smtClean="0"/>
              <a:t>15</a:t>
            </a:fld>
            <a:endParaRPr lang="zh-CN" altLang="en-US"/>
          </a:p>
        </p:txBody>
      </p:sp>
    </p:spTree>
    <p:extLst>
      <p:ext uri="{BB962C8B-B14F-4D97-AF65-F5344CB8AC3E}">
        <p14:creationId xmlns:p14="http://schemas.microsoft.com/office/powerpoint/2010/main" val="89596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1"/>
              <a:t>我们经过查询相关资料得出，</a:t>
            </a:r>
            <a:r>
              <a:rPr lang="en-US" altLang="zh-CN" sz="1200" noProof="1"/>
              <a:t>chrom</a:t>
            </a:r>
            <a:r>
              <a:rPr lang="zh-CN" altLang="en-US" sz="1200" noProof="1"/>
              <a:t>同域名下并发请求书为</a:t>
            </a:r>
            <a:r>
              <a:rPr lang="en-US" altLang="zh-CN" sz="1200" noProof="1"/>
              <a:t>6</a:t>
            </a:r>
            <a:r>
              <a:rPr lang="zh-CN" altLang="en-US" sz="1200" noProof="1"/>
              <a:t>个，这样</a:t>
            </a:r>
            <a:r>
              <a:rPr lang="en-US" altLang="zh-CN" sz="1200" noProof="1"/>
              <a:t>6</a:t>
            </a:r>
            <a:r>
              <a:rPr lang="zh-CN" altLang="en-US" sz="1200" noProof="1"/>
              <a:t>个之外的需要等待前</a:t>
            </a:r>
            <a:r>
              <a:rPr lang="en-US" altLang="zh-CN" sz="1200" noProof="1"/>
              <a:t>6</a:t>
            </a:r>
            <a:r>
              <a:rPr lang="zh-CN" altLang="en-US" sz="1200" noProof="1"/>
              <a:t>个请求完成之后才能继续</a:t>
            </a:r>
            <a:endParaRPr lang="en-US" altLang="zh-CN" sz="1200" noProof="1"/>
          </a:p>
          <a:p>
            <a:endParaRPr lang="en-US" altLang="zh-CN" dirty="0"/>
          </a:p>
          <a:p>
            <a:endParaRPr lang="en-US" altLang="zh-CN" dirty="0"/>
          </a:p>
          <a:p>
            <a:r>
              <a:rPr lang="en-US" altLang="zh-CN" dirty="0"/>
              <a:t>Ajax</a:t>
            </a:r>
            <a:r>
              <a:rPr lang="zh-CN" altLang="en-US" dirty="0"/>
              <a:t>请求需要把重要的放在最前面</a:t>
            </a:r>
            <a:endParaRPr lang="en-US" altLang="zh-CN" dirty="0"/>
          </a:p>
          <a:p>
            <a:r>
              <a:rPr lang="en-US" altLang="zh-CN" dirty="0"/>
              <a:t>Chrome</a:t>
            </a:r>
            <a:r>
              <a:rPr lang="zh-CN" altLang="en-US" dirty="0"/>
              <a:t>请求最大并发数为</a:t>
            </a:r>
            <a:r>
              <a:rPr lang="en-US" altLang="zh-CN" dirty="0"/>
              <a:t>6</a:t>
            </a:r>
            <a:r>
              <a:rPr lang="zh-CN" altLang="en-US" dirty="0"/>
              <a:t>个</a:t>
            </a:r>
            <a:endParaRPr lang="en-US" altLang="zh-CN" dirty="0"/>
          </a:p>
          <a:p>
            <a:r>
              <a:rPr lang="zh-CN" altLang="en-US" dirty="0"/>
              <a:t>一个页面近少量的减少请求数，例如把下拉框的数据都封装到一个</a:t>
            </a:r>
            <a:r>
              <a:rPr lang="en-US" altLang="zh-CN" dirty="0"/>
              <a:t>Controller</a:t>
            </a:r>
            <a:r>
              <a:rPr lang="zh-CN" altLang="en-US" dirty="0"/>
              <a:t>中请求</a:t>
            </a:r>
            <a:endParaRPr lang="en-US" altLang="zh-CN" dirty="0"/>
          </a:p>
          <a:p>
            <a:r>
              <a:rPr lang="en-US" altLang="zh-CN" dirty="0"/>
              <a:t>Ajax</a:t>
            </a:r>
            <a:r>
              <a:rPr lang="en-US" altLang="zh-CN" baseline="0" dirty="0"/>
              <a:t> </a:t>
            </a:r>
            <a:r>
              <a:rPr lang="zh-CN" altLang="en-US" baseline="0" dirty="0"/>
              <a:t>可以异步请求的一定更换为异步请求，</a:t>
            </a:r>
            <a:r>
              <a:rPr lang="en-US" altLang="zh-CN" baseline="0" dirty="0" err="1"/>
              <a:t>async</a:t>
            </a:r>
            <a:r>
              <a:rPr lang="en-US" altLang="zh-CN" baseline="0" dirty="0"/>
              <a:t>: true</a:t>
            </a:r>
            <a:endParaRPr lang="zh-CN" altLang="en-US" dirty="0"/>
          </a:p>
        </p:txBody>
      </p:sp>
      <p:sp>
        <p:nvSpPr>
          <p:cNvPr id="4" name="灯片编号占位符 3"/>
          <p:cNvSpPr>
            <a:spLocks noGrp="1"/>
          </p:cNvSpPr>
          <p:nvPr>
            <p:ph type="sldNum" sz="quarter" idx="10"/>
          </p:nvPr>
        </p:nvSpPr>
        <p:spPr/>
        <p:txBody>
          <a:bodyPr/>
          <a:lstStyle/>
          <a:p>
            <a:fld id="{C6B75C67-6F1C-41CE-B202-CBFCCEE081AF}" type="slidenum">
              <a:rPr lang="zh-CN" altLang="en-US" smtClean="0"/>
              <a:t>16</a:t>
            </a:fld>
            <a:endParaRPr lang="zh-CN" altLang="en-US"/>
          </a:p>
        </p:txBody>
      </p:sp>
    </p:spTree>
    <p:extLst>
      <p:ext uri="{BB962C8B-B14F-4D97-AF65-F5344CB8AC3E}">
        <p14:creationId xmlns:p14="http://schemas.microsoft.com/office/powerpoint/2010/main" val="55857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Ajax</a:t>
            </a:r>
            <a:r>
              <a:rPr lang="zh-CN" altLang="en-US" dirty="0"/>
              <a:t>请求需要把重要的放在最前面</a:t>
            </a:r>
            <a:endParaRPr lang="en-US" altLang="zh-CN" dirty="0"/>
          </a:p>
          <a:p>
            <a:r>
              <a:rPr lang="en-US" altLang="zh-CN" dirty="0"/>
              <a:t>Chrome</a:t>
            </a:r>
            <a:r>
              <a:rPr lang="zh-CN" altLang="en-US" dirty="0"/>
              <a:t>请求最大并发数为</a:t>
            </a:r>
            <a:r>
              <a:rPr lang="en-US" altLang="zh-CN" dirty="0"/>
              <a:t>6</a:t>
            </a:r>
            <a:r>
              <a:rPr lang="zh-CN" altLang="en-US" dirty="0"/>
              <a:t>个</a:t>
            </a:r>
            <a:endParaRPr lang="en-US" altLang="zh-CN" dirty="0"/>
          </a:p>
          <a:p>
            <a:r>
              <a:rPr lang="zh-CN" altLang="en-US" dirty="0"/>
              <a:t>一个页面近少量的减少请求数，例如把下拉框的数据都封装到一个</a:t>
            </a:r>
            <a:r>
              <a:rPr lang="en-US" altLang="zh-CN" dirty="0"/>
              <a:t>Controller</a:t>
            </a:r>
            <a:r>
              <a:rPr lang="zh-CN" altLang="en-US" dirty="0"/>
              <a:t>中请求</a:t>
            </a:r>
            <a:endParaRPr lang="en-US" altLang="zh-CN" dirty="0"/>
          </a:p>
          <a:p>
            <a:r>
              <a:rPr lang="en-US" altLang="zh-CN" dirty="0"/>
              <a:t>Ajax</a:t>
            </a:r>
            <a:r>
              <a:rPr lang="en-US" altLang="zh-CN" baseline="0" dirty="0"/>
              <a:t> </a:t>
            </a:r>
            <a:r>
              <a:rPr lang="zh-CN" altLang="en-US" baseline="0" dirty="0"/>
              <a:t>可以异步请求的一定更换为异步请求，</a:t>
            </a:r>
            <a:r>
              <a:rPr lang="en-US" altLang="zh-CN" baseline="0" dirty="0" err="1"/>
              <a:t>async</a:t>
            </a:r>
            <a:r>
              <a:rPr lang="en-US" altLang="zh-CN" baseline="0" dirty="0"/>
              <a:t>: true</a:t>
            </a:r>
            <a:endParaRPr lang="zh-CN" altLang="en-US" dirty="0"/>
          </a:p>
        </p:txBody>
      </p:sp>
      <p:sp>
        <p:nvSpPr>
          <p:cNvPr id="4" name="灯片编号占位符 3"/>
          <p:cNvSpPr>
            <a:spLocks noGrp="1"/>
          </p:cNvSpPr>
          <p:nvPr>
            <p:ph type="sldNum" sz="quarter" idx="10"/>
          </p:nvPr>
        </p:nvSpPr>
        <p:spPr/>
        <p:txBody>
          <a:bodyPr/>
          <a:lstStyle/>
          <a:p>
            <a:fld id="{C6B75C67-6F1C-41CE-B202-CBFCCEE081AF}" type="slidenum">
              <a:rPr lang="zh-CN" altLang="en-US" smtClean="0"/>
              <a:t>17</a:t>
            </a:fld>
            <a:endParaRPr lang="zh-CN" altLang="en-US"/>
          </a:p>
        </p:txBody>
      </p:sp>
    </p:spTree>
    <p:extLst>
      <p:ext uri="{BB962C8B-B14F-4D97-AF65-F5344CB8AC3E}">
        <p14:creationId xmlns:p14="http://schemas.microsoft.com/office/powerpoint/2010/main" val="217959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a:t>
            </a:r>
            <a:r>
              <a:rPr lang="en-US" altLang="zh-CN" dirty="0"/>
              <a:t>MYSQL</a:t>
            </a:r>
            <a:r>
              <a:rPr lang="zh-CN" altLang="en-US" dirty="0"/>
              <a:t>使用的优</a:t>
            </a:r>
          </a:p>
        </p:txBody>
      </p:sp>
      <p:sp>
        <p:nvSpPr>
          <p:cNvPr id="4" name="灯片编号占位符 3"/>
          <p:cNvSpPr>
            <a:spLocks noGrp="1"/>
          </p:cNvSpPr>
          <p:nvPr>
            <p:ph type="sldNum" sz="quarter" idx="10"/>
          </p:nvPr>
        </p:nvSpPr>
        <p:spPr/>
        <p:txBody>
          <a:bodyPr/>
          <a:lstStyle/>
          <a:p>
            <a:fld id="{C6B75C67-6F1C-41CE-B202-CBFCCEE081AF}" type="slidenum">
              <a:rPr lang="zh-CN" altLang="en-US" smtClean="0"/>
              <a:t>19</a:t>
            </a:fld>
            <a:endParaRPr lang="zh-CN" altLang="en-US"/>
          </a:p>
        </p:txBody>
      </p:sp>
    </p:spTree>
    <p:extLst>
      <p:ext uri="{BB962C8B-B14F-4D97-AF65-F5344CB8AC3E}">
        <p14:creationId xmlns:p14="http://schemas.microsoft.com/office/powerpoint/2010/main" val="125276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227969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96410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00697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72719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26573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19848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265563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84425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244293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9738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174822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t>2018/10/16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t>‹#›</a:t>
            </a:fld>
            <a:endParaRPr lang="zh-CN" altLang="en-US"/>
          </a:p>
        </p:txBody>
      </p:sp>
    </p:spTree>
    <p:extLst>
      <p:ext uri="{BB962C8B-B14F-4D97-AF65-F5344CB8AC3E}">
        <p14:creationId xmlns:p14="http://schemas.microsoft.com/office/powerpoint/2010/main" val="402847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47" y="0"/>
            <a:ext cx="12192000" cy="6858000"/>
          </a:xfrm>
          <a:prstGeom prst="rect">
            <a:avLst/>
          </a:prstGeom>
        </p:spPr>
      </p:pic>
      <p:grpSp>
        <p:nvGrpSpPr>
          <p:cNvPr id="25" name="组合 24"/>
          <p:cNvGrpSpPr/>
          <p:nvPr/>
        </p:nvGrpSpPr>
        <p:grpSpPr>
          <a:xfrm>
            <a:off x="344362" y="1796337"/>
            <a:ext cx="9466995" cy="3087020"/>
            <a:chOff x="344362" y="1796337"/>
            <a:chExt cx="9466995" cy="3087020"/>
          </a:xfrm>
        </p:grpSpPr>
        <p:sp>
          <p:nvSpPr>
            <p:cNvPr id="19" name="文本框 18"/>
            <p:cNvSpPr txBox="1"/>
            <p:nvPr/>
          </p:nvSpPr>
          <p:spPr>
            <a:xfrm>
              <a:off x="344362" y="1796337"/>
              <a:ext cx="9466995" cy="2308324"/>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一个页面加载速度优化</a:t>
              </a:r>
              <a:endParaRPr lang="en-US" altLang="zh-CN" sz="4800" b="1" dirty="0">
                <a:solidFill>
                  <a:schemeClr val="bg1"/>
                </a:solidFill>
                <a:latin typeface="微软雅黑" panose="020B0503020204020204" pitchFamily="34" charset="-122"/>
                <a:ea typeface="微软雅黑" panose="020B0503020204020204" pitchFamily="34" charset="-122"/>
              </a:endParaRPr>
            </a:p>
            <a:p>
              <a:endParaRPr lang="en-US" altLang="zh-CN" sz="4800" b="1" dirty="0">
                <a:solidFill>
                  <a:schemeClr val="bg1"/>
                </a:solidFill>
                <a:latin typeface="微软雅黑" panose="020B0503020204020204" pitchFamily="34" charset="-122"/>
                <a:ea typeface="微软雅黑" panose="020B0503020204020204" pitchFamily="34" charset="-122"/>
              </a:endParaRPr>
            </a:p>
            <a:p>
              <a:r>
                <a:rPr lang="en-US" altLang="zh-CN" sz="4800" b="1" dirty="0">
                  <a:solidFill>
                    <a:schemeClr val="bg1"/>
                  </a:solidFill>
                  <a:latin typeface="微软雅黑" panose="020B0503020204020204" pitchFamily="34" charset="-122"/>
                  <a:ea typeface="微软雅黑" panose="020B0503020204020204" pitchFamily="34" charset="-122"/>
                </a:rPr>
                <a:t>                   </a:t>
              </a:r>
              <a:r>
                <a:rPr lang="zh-CN" altLang="en-US" sz="4800" b="1" dirty="0">
                  <a:solidFill>
                    <a:schemeClr val="bg1"/>
                  </a:solidFill>
                  <a:latin typeface="微软雅黑" panose="020B0503020204020204" pitchFamily="34" charset="-122"/>
                  <a:ea typeface="微软雅黑" panose="020B0503020204020204" pitchFamily="34" charset="-122"/>
                </a:rPr>
                <a:t>背后的故事</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4910203" y="4465614"/>
              <a:ext cx="2066795" cy="417743"/>
            </a:xfrm>
            <a:prstGeom prst="rect">
              <a:avLst/>
            </a:prstGeom>
          </p:spPr>
          <p:txBody>
            <a:bodyPr wrap="square">
              <a:spAutoFit/>
            </a:bodyPr>
            <a:lstStyle/>
            <a:p>
              <a:pPr>
                <a:lnSpc>
                  <a:spcPct val="150000"/>
                </a:lnSpc>
              </a:pPr>
              <a:r>
                <a:rPr lang="ms-MY" sz="1600" dirty="0">
                  <a:solidFill>
                    <a:schemeClr val="bg1"/>
                  </a:solidFill>
                  <a:latin typeface="Open Sans Light" pitchFamily="34" charset="0"/>
                  <a:ea typeface="Open Sans Light" pitchFamily="34" charset="0"/>
                  <a:cs typeface="Open Sans Light" pitchFamily="34" charset="0"/>
                </a:rPr>
                <a:t> </a:t>
              </a:r>
              <a:r>
                <a:rPr lang="en-US" altLang="zh-CN" sz="1600" dirty="0">
                  <a:solidFill>
                    <a:schemeClr val="bg1"/>
                  </a:solidFill>
                  <a:latin typeface="Open Sans Light" pitchFamily="34" charset="0"/>
                  <a:ea typeface="Open Sans Light" pitchFamily="34" charset="0"/>
                  <a:cs typeface="Open Sans Light" pitchFamily="34" charset="0"/>
                </a:rPr>
                <a:t>@author </a:t>
              </a:r>
              <a:r>
                <a:rPr lang="zh-CN" altLang="en-US" sz="1600" dirty="0">
                  <a:solidFill>
                    <a:schemeClr val="bg1"/>
                  </a:solidFill>
                  <a:latin typeface="Open Sans Light" pitchFamily="34" charset="0"/>
                  <a:ea typeface="Open Sans Light" pitchFamily="34" charset="0"/>
                  <a:cs typeface="Open Sans Light" pitchFamily="34" charset="0"/>
                </a:rPr>
                <a:t>： 谢炎</a:t>
              </a:r>
              <a:endParaRPr lang="ms-MY" sz="1600" dirty="0">
                <a:solidFill>
                  <a:schemeClr val="bg1"/>
                </a:solidFill>
                <a:latin typeface="Open Sans Light" pitchFamily="34" charset="0"/>
                <a:ea typeface="Open Sans Light" pitchFamily="34" charset="0"/>
                <a:cs typeface="Open Sans Light" pitchFamily="34" charset="0"/>
              </a:endParaRPr>
            </a:p>
          </p:txBody>
        </p:sp>
      </p:grpSp>
    </p:spTree>
    <p:extLst>
      <p:ext uri="{BB962C8B-B14F-4D97-AF65-F5344CB8AC3E}">
        <p14:creationId xmlns:p14="http://schemas.microsoft.com/office/powerpoint/2010/main" val="13257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56" name="自由: 形状 55"/>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自由: 形状 43"/>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自由: 形状 36"/>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759783" y="2236301"/>
            <a:ext cx="9177847" cy="2062103"/>
          </a:xfrm>
          <a:prstGeom prst="rect">
            <a:avLst/>
          </a:prstGeom>
        </p:spPr>
        <p:txBody>
          <a:bodyPr wrap="square">
            <a:spAutoFit/>
          </a:bodyPr>
          <a:lstStyle/>
          <a:p>
            <a:r>
              <a:rPr lang="en-US" altLang="zh-CN" sz="3200" noProof="1">
                <a:solidFill>
                  <a:schemeClr val="bg1"/>
                </a:solidFill>
              </a:rPr>
              <a:t>	</a:t>
            </a:r>
            <a:r>
              <a:rPr lang="zh-CN" altLang="en-US" sz="3200" noProof="1">
                <a:solidFill>
                  <a:schemeClr val="bg1"/>
                </a:solidFill>
              </a:rPr>
              <a:t>把困难的复杂的</a:t>
            </a:r>
            <a:r>
              <a:rPr lang="en-US" altLang="zh-CN" sz="3200" noProof="1">
                <a:solidFill>
                  <a:schemeClr val="bg1"/>
                </a:solidFill>
              </a:rPr>
              <a:t>SQL</a:t>
            </a:r>
            <a:r>
              <a:rPr lang="zh-CN" altLang="en-US" sz="3200" noProof="1">
                <a:solidFill>
                  <a:schemeClr val="bg1"/>
                </a:solidFill>
              </a:rPr>
              <a:t>进行重新分析，重新编写，例如关于查询条件造成的多表连接，如果用户不选择这个查询条件，就无需拼接这张表，这样速度提升了一些。</a:t>
            </a:r>
            <a:endParaRPr lang="zh-CN" altLang="en-US" sz="3200" dirty="0">
              <a:solidFill>
                <a:schemeClr val="bg1"/>
              </a:solidFill>
            </a:endParaRPr>
          </a:p>
        </p:txBody>
      </p:sp>
      <p:sp>
        <p:nvSpPr>
          <p:cNvPr id="58" name="文本框 57"/>
          <p:cNvSpPr txBox="1"/>
          <p:nvPr/>
        </p:nvSpPr>
        <p:spPr>
          <a:xfrm>
            <a:off x="4595482" y="896632"/>
            <a:ext cx="2975195" cy="646331"/>
          </a:xfrm>
          <a:prstGeom prst="rect">
            <a:avLst/>
          </a:prstGeom>
          <a:noFill/>
        </p:spPr>
        <p:txBody>
          <a:bodyPr wrap="square" rtlCol="0">
            <a:spAutoFit/>
          </a:bodyPr>
          <a:lstStyle/>
          <a:p>
            <a:pPr algn="ctr"/>
            <a:r>
              <a:rPr lang="en-US" altLang="zh-CN" sz="3600" dirty="0">
                <a:solidFill>
                  <a:schemeClr val="bg1"/>
                </a:solidFill>
                <a:latin typeface="+mn-ea"/>
              </a:rPr>
              <a:t>SQL</a:t>
            </a:r>
            <a:r>
              <a:rPr lang="zh-CN" altLang="en-US" sz="3600" dirty="0">
                <a:solidFill>
                  <a:schemeClr val="bg1"/>
                </a:solidFill>
                <a:latin typeface="+mn-ea"/>
              </a:rPr>
              <a:t>语句重写</a:t>
            </a:r>
          </a:p>
        </p:txBody>
      </p:sp>
      <p:sp>
        <p:nvSpPr>
          <p:cNvPr id="27" name="自由: 形状 26"/>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1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10620" y="1014323"/>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400110"/>
          </a:xfrm>
          <a:prstGeom prst="rect">
            <a:avLst/>
          </a:prstGeom>
          <a:noFill/>
        </p:spPr>
        <p:txBody>
          <a:bodyPr wrap="square" rtlCol="0">
            <a:spAutoFit/>
          </a:bodyPr>
          <a:lstStyle/>
          <a:p>
            <a:pPr algn="ctr"/>
            <a:r>
              <a:rPr lang="en-US" altLang="zh-CN" sz="2000" dirty="0">
                <a:latin typeface="+mn-ea"/>
              </a:rPr>
              <a:t>MySQL</a:t>
            </a:r>
            <a:r>
              <a:rPr lang="zh-CN" altLang="en-US" sz="2000" dirty="0">
                <a:latin typeface="+mn-ea"/>
              </a:rPr>
              <a:t>对于项目中实用的优化点</a:t>
            </a:r>
          </a:p>
        </p:txBody>
      </p:sp>
      <p:sp>
        <p:nvSpPr>
          <p:cNvPr id="66" name="矩形 65"/>
          <p:cNvSpPr/>
          <p:nvPr/>
        </p:nvSpPr>
        <p:spPr>
          <a:xfrm>
            <a:off x="2759801" y="2382083"/>
            <a:ext cx="6373211" cy="2246769"/>
          </a:xfrm>
          <a:prstGeom prst="rect">
            <a:avLst/>
          </a:prstGeom>
        </p:spPr>
        <p:txBody>
          <a:bodyPr wrap="square">
            <a:spAutoFit/>
          </a:bodyPr>
          <a:lstStyle/>
          <a:p>
            <a:r>
              <a:rPr lang="en-US" altLang="zh-CN" sz="2000" noProof="1"/>
              <a:t>1.</a:t>
            </a:r>
            <a:r>
              <a:rPr lang="zh-CN" altLang="en-US" sz="2000" noProof="1"/>
              <a:t>避免</a:t>
            </a:r>
            <a:r>
              <a:rPr lang="en-US" altLang="zh-CN" sz="2000" noProof="1"/>
              <a:t>where </a:t>
            </a:r>
            <a:r>
              <a:rPr lang="zh-CN" altLang="en-US" sz="2000" noProof="1"/>
              <a:t>条件中出现函数引起全表扫描。</a:t>
            </a:r>
          </a:p>
          <a:p>
            <a:r>
              <a:rPr lang="en-US" altLang="zh-CN" sz="2000" noProof="1"/>
              <a:t>2.</a:t>
            </a:r>
            <a:r>
              <a:rPr lang="zh-CN" altLang="en-US" sz="2000" noProof="1"/>
              <a:t>模糊查询采用全文检索的方式</a:t>
            </a:r>
            <a:endParaRPr lang="en-US" altLang="zh-CN" sz="2000" noProof="1"/>
          </a:p>
          <a:p>
            <a:r>
              <a:rPr lang="en-US" altLang="zh-CN" sz="2000" noProof="1"/>
              <a:t>3.</a:t>
            </a:r>
            <a:r>
              <a:rPr lang="zh-CN" altLang="en-US" sz="2000" noProof="1"/>
              <a:t>询数据统计需要用到</a:t>
            </a:r>
            <a:r>
              <a:rPr lang="en-US" altLang="zh-CN" sz="2000" noProof="1"/>
              <a:t>COUNT</a:t>
            </a:r>
            <a:r>
              <a:rPr lang="zh-CN" altLang="en-US" sz="2000" noProof="1"/>
              <a:t>和</a:t>
            </a:r>
            <a:r>
              <a:rPr lang="en-US" altLang="zh-CN" sz="2000" noProof="1"/>
              <a:t>SUM</a:t>
            </a:r>
            <a:r>
              <a:rPr lang="zh-CN" altLang="en-US" sz="2000" noProof="1"/>
              <a:t>，所以可以建立联合索引</a:t>
            </a:r>
          </a:p>
          <a:p>
            <a:r>
              <a:rPr lang="en-US" altLang="zh-CN" sz="2000" noProof="1"/>
              <a:t>4.</a:t>
            </a:r>
            <a:r>
              <a:rPr lang="zh-CN" altLang="en-US" sz="2000" noProof="1"/>
              <a:t>读写分离，针对读数据采用</a:t>
            </a:r>
            <a:r>
              <a:rPr lang="en-US" altLang="zh-CN" sz="2000" noProof="1"/>
              <a:t>myisam</a:t>
            </a:r>
            <a:r>
              <a:rPr lang="zh-CN" altLang="en-US" sz="2000" noProof="1"/>
              <a:t>引擎。单独建立查询数据表</a:t>
            </a:r>
          </a:p>
          <a:p>
            <a:r>
              <a:rPr lang="en-US" altLang="zh-CN" sz="2000" noProof="1"/>
              <a:t>5.mysql</a:t>
            </a:r>
            <a:r>
              <a:rPr lang="zh-CN" altLang="en-US" sz="2000" noProof="1"/>
              <a:t>参数调优，缓存优化</a:t>
            </a:r>
            <a:endParaRPr lang="zh-CN" altLang="en-US" sz="2000" dirty="0"/>
          </a:p>
        </p:txBody>
      </p:sp>
    </p:spTree>
    <p:extLst>
      <p:ext uri="{BB962C8B-B14F-4D97-AF65-F5344CB8AC3E}">
        <p14:creationId xmlns:p14="http://schemas.microsoft.com/office/powerpoint/2010/main" val="38366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340281" y="859957"/>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243419" y="2005546"/>
            <a:ext cx="5251768" cy="2554545"/>
          </a:xfrm>
          <a:prstGeom prst="rect">
            <a:avLst/>
          </a:prstGeom>
          <a:noFill/>
        </p:spPr>
        <p:txBody>
          <a:bodyPr wrap="square" rtlCol="0">
            <a:spAutoFit/>
          </a:bodyPr>
          <a:lstStyle/>
          <a:p>
            <a:pPr algn="ctr"/>
            <a:r>
              <a:rPr lang="zh-CN" altLang="en-US" sz="3200" dirty="0">
                <a:latin typeface="+mn-ea"/>
              </a:rPr>
              <a:t>经过以上的优化，页面速度已经从</a:t>
            </a:r>
            <a:r>
              <a:rPr lang="en-US" altLang="zh-CN" sz="3200" dirty="0">
                <a:latin typeface="+mn-ea"/>
              </a:rPr>
              <a:t>5</a:t>
            </a:r>
            <a:r>
              <a:rPr lang="zh-CN" altLang="en-US" sz="3200" dirty="0">
                <a:latin typeface="+mn-ea"/>
              </a:rPr>
              <a:t>分钟降低到了</a:t>
            </a:r>
            <a:r>
              <a:rPr lang="en-US" altLang="zh-CN" sz="3200" dirty="0">
                <a:latin typeface="+mn-ea"/>
              </a:rPr>
              <a:t>1</a:t>
            </a:r>
            <a:r>
              <a:rPr lang="zh-CN" altLang="en-US" sz="3200" dirty="0">
                <a:latin typeface="+mn-ea"/>
              </a:rPr>
              <a:t>分钟</a:t>
            </a:r>
            <a:endParaRPr lang="en-US" altLang="zh-CN" sz="3200" dirty="0">
              <a:latin typeface="+mn-ea"/>
            </a:endParaRPr>
          </a:p>
          <a:p>
            <a:pPr algn="ctr"/>
            <a:endParaRPr lang="en-US" altLang="zh-CN" sz="3200" dirty="0">
              <a:latin typeface="+mn-ea"/>
            </a:endParaRPr>
          </a:p>
          <a:p>
            <a:pPr algn="ctr"/>
            <a:r>
              <a:rPr lang="zh-CN" altLang="en-US" sz="3200" dirty="0">
                <a:latin typeface="+mn-ea"/>
              </a:rPr>
              <a:t>接下来我们有进行了后端和前端的逻辑和代码优化</a:t>
            </a:r>
          </a:p>
        </p:txBody>
      </p:sp>
    </p:spTree>
    <p:extLst>
      <p:ext uri="{BB962C8B-B14F-4D97-AF65-F5344CB8AC3E}">
        <p14:creationId xmlns:p14="http://schemas.microsoft.com/office/powerpoint/2010/main" val="192181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10620" y="1014323"/>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646331"/>
          </a:xfrm>
          <a:prstGeom prst="rect">
            <a:avLst/>
          </a:prstGeom>
          <a:noFill/>
        </p:spPr>
        <p:txBody>
          <a:bodyPr wrap="square" rtlCol="0">
            <a:spAutoFit/>
          </a:bodyPr>
          <a:lstStyle/>
          <a:p>
            <a:pPr algn="ctr"/>
            <a:r>
              <a:rPr lang="zh-CN" altLang="en-US" sz="3600" dirty="0">
                <a:latin typeface="+mn-ea"/>
              </a:rPr>
              <a:t>后端出现问题</a:t>
            </a:r>
          </a:p>
        </p:txBody>
      </p:sp>
      <p:sp>
        <p:nvSpPr>
          <p:cNvPr id="66" name="矩形 65"/>
          <p:cNvSpPr/>
          <p:nvPr/>
        </p:nvSpPr>
        <p:spPr>
          <a:xfrm>
            <a:off x="2923402" y="2937618"/>
            <a:ext cx="6373211" cy="400110"/>
          </a:xfrm>
          <a:prstGeom prst="rect">
            <a:avLst/>
          </a:prstGeom>
        </p:spPr>
        <p:txBody>
          <a:bodyPr wrap="square">
            <a:spAutoFit/>
          </a:bodyPr>
          <a:lstStyle/>
          <a:p>
            <a:pPr marL="457200" indent="-457200">
              <a:buAutoNum type="arabicPeriod"/>
            </a:pPr>
            <a:r>
              <a:rPr lang="zh-CN" altLang="en-US" sz="2000" noProof="1"/>
              <a:t>逻辑书写不清晰，循环杂乱，没有选择最快的思路</a:t>
            </a:r>
            <a:endParaRPr lang="en-US" altLang="zh-CN" sz="2000" noProof="1"/>
          </a:p>
        </p:txBody>
      </p:sp>
      <p:sp>
        <p:nvSpPr>
          <p:cNvPr id="12" name="矩形 11"/>
          <p:cNvSpPr/>
          <p:nvPr/>
        </p:nvSpPr>
        <p:spPr>
          <a:xfrm>
            <a:off x="2923402" y="3952927"/>
            <a:ext cx="6373211" cy="707886"/>
          </a:xfrm>
          <a:prstGeom prst="rect">
            <a:avLst/>
          </a:prstGeom>
        </p:spPr>
        <p:txBody>
          <a:bodyPr wrap="square">
            <a:spAutoFit/>
          </a:bodyPr>
          <a:lstStyle/>
          <a:p>
            <a:pPr marL="457200" indent="-457200">
              <a:buAutoNum type="arabicPeriod" startAt="2"/>
            </a:pPr>
            <a:r>
              <a:rPr lang="zh-CN" altLang="en-US" sz="2000" noProof="1"/>
              <a:t>无用垃圾对象太多，造成</a:t>
            </a:r>
            <a:r>
              <a:rPr lang="en-US" altLang="zh-CN" sz="2000" noProof="1"/>
              <a:t>GC</a:t>
            </a:r>
            <a:r>
              <a:rPr lang="zh-CN" altLang="en-US" sz="2000" noProof="1"/>
              <a:t>无法及时回收，造成内存泄露</a:t>
            </a:r>
            <a:endParaRPr lang="en-US" altLang="zh-CN" sz="2000" noProof="1"/>
          </a:p>
        </p:txBody>
      </p:sp>
    </p:spTree>
    <p:extLst>
      <p:ext uri="{BB962C8B-B14F-4D97-AF65-F5344CB8AC3E}">
        <p14:creationId xmlns:p14="http://schemas.microsoft.com/office/powerpoint/2010/main" val="230940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10620" y="1014323"/>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646331"/>
          </a:xfrm>
          <a:prstGeom prst="rect">
            <a:avLst/>
          </a:prstGeom>
          <a:noFill/>
        </p:spPr>
        <p:txBody>
          <a:bodyPr wrap="square" rtlCol="0">
            <a:spAutoFit/>
          </a:bodyPr>
          <a:lstStyle/>
          <a:p>
            <a:pPr algn="ctr"/>
            <a:r>
              <a:rPr lang="zh-CN" altLang="en-US" sz="3600" dirty="0">
                <a:latin typeface="+mn-ea"/>
              </a:rPr>
              <a:t>后端优化方案</a:t>
            </a:r>
          </a:p>
        </p:txBody>
      </p:sp>
      <p:sp>
        <p:nvSpPr>
          <p:cNvPr id="66" name="矩形 65"/>
          <p:cNvSpPr/>
          <p:nvPr/>
        </p:nvSpPr>
        <p:spPr>
          <a:xfrm>
            <a:off x="2923402" y="2937618"/>
            <a:ext cx="6373211" cy="707886"/>
          </a:xfrm>
          <a:prstGeom prst="rect">
            <a:avLst/>
          </a:prstGeom>
        </p:spPr>
        <p:txBody>
          <a:bodyPr wrap="square">
            <a:spAutoFit/>
          </a:bodyPr>
          <a:lstStyle/>
          <a:p>
            <a:pPr marL="457200" indent="-457200">
              <a:buAutoNum type="arabicPeriod"/>
            </a:pPr>
            <a:r>
              <a:rPr lang="zh-CN" altLang="en-US" sz="2000" noProof="1"/>
              <a:t>字符串需要拼接时采用</a:t>
            </a:r>
            <a:r>
              <a:rPr lang="en-US" altLang="zh-CN" sz="2000" noProof="1"/>
              <a:t>StringBuilder</a:t>
            </a:r>
            <a:r>
              <a:rPr lang="zh-CN" altLang="en-US" sz="2000" noProof="1"/>
              <a:t>， 如果多线程则采用</a:t>
            </a:r>
            <a:r>
              <a:rPr lang="en-US" altLang="zh-CN" sz="2000" noProof="1"/>
              <a:t>StringBuffer</a:t>
            </a:r>
            <a:r>
              <a:rPr lang="zh-CN" altLang="en-US" sz="2000" noProof="1"/>
              <a:t>， </a:t>
            </a:r>
            <a:r>
              <a:rPr lang="en-US" altLang="zh-CN" sz="2000" noProof="1"/>
              <a:t>String</a:t>
            </a:r>
            <a:r>
              <a:rPr lang="zh-CN" altLang="en-US" sz="2000" noProof="1"/>
              <a:t>不适合于字符串拼接。</a:t>
            </a:r>
            <a:endParaRPr lang="en-US" altLang="zh-CN" sz="2000" noProof="1"/>
          </a:p>
        </p:txBody>
      </p:sp>
      <p:sp>
        <p:nvSpPr>
          <p:cNvPr id="12" name="矩形 11"/>
          <p:cNvSpPr/>
          <p:nvPr/>
        </p:nvSpPr>
        <p:spPr>
          <a:xfrm>
            <a:off x="2923402" y="3952927"/>
            <a:ext cx="6373211" cy="1015663"/>
          </a:xfrm>
          <a:prstGeom prst="rect">
            <a:avLst/>
          </a:prstGeom>
        </p:spPr>
        <p:txBody>
          <a:bodyPr wrap="square">
            <a:spAutoFit/>
          </a:bodyPr>
          <a:lstStyle/>
          <a:p>
            <a:pPr marL="457200" indent="-457200">
              <a:buAutoNum type="arabicPeriod" startAt="2"/>
            </a:pPr>
            <a:r>
              <a:rPr lang="en-US" altLang="zh-CN" sz="2000" noProof="1"/>
              <a:t>For</a:t>
            </a:r>
            <a:r>
              <a:rPr lang="zh-CN" altLang="en-US" sz="2000" noProof="1"/>
              <a:t>循环提升问题，通过测试</a:t>
            </a:r>
            <a:r>
              <a:rPr lang="en-US" altLang="zh-CN" sz="2000" noProof="1"/>
              <a:t>For</a:t>
            </a:r>
            <a:r>
              <a:rPr lang="zh-CN" altLang="en-US" sz="2000" noProof="1"/>
              <a:t>需要这么优化</a:t>
            </a:r>
            <a:endParaRPr lang="en-US" altLang="zh-CN" sz="2000" noProof="1"/>
          </a:p>
          <a:p>
            <a:r>
              <a:rPr lang="en-US" altLang="zh-CN" sz="2000" noProof="1"/>
              <a:t>	int[] a = [10,20,5,6,8];</a:t>
            </a:r>
          </a:p>
          <a:p>
            <a:r>
              <a:rPr lang="en-US" altLang="zh-CN" sz="2000" noProof="1"/>
              <a:t>	int la = a.length(); for(int i=0;I &lt;la; i++){</a:t>
            </a:r>
            <a:r>
              <a:rPr lang="zh-CN" altLang="en-US" sz="2000" noProof="1"/>
              <a:t>输出</a:t>
            </a:r>
            <a:r>
              <a:rPr lang="en-US" altLang="zh-CN" sz="2000" noProof="1"/>
              <a:t>a[i]}</a:t>
            </a:r>
          </a:p>
        </p:txBody>
      </p:sp>
    </p:spTree>
    <p:extLst>
      <p:ext uri="{BB962C8B-B14F-4D97-AF65-F5344CB8AC3E}">
        <p14:creationId xmlns:p14="http://schemas.microsoft.com/office/powerpoint/2010/main" val="41552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14612" y="2114423"/>
            <a:ext cx="12151569" cy="3747877"/>
          </a:xfrm>
          <a:prstGeom prst="rect">
            <a:avLst/>
          </a:prstGeom>
        </p:spPr>
      </p:pic>
      <p:sp>
        <p:nvSpPr>
          <p:cNvPr id="15" name="标题 1"/>
          <p:cNvSpPr>
            <a:spLocks noGrp="1"/>
          </p:cNvSpPr>
          <p:nvPr>
            <p:ph type="title"/>
          </p:nvPr>
        </p:nvSpPr>
        <p:spPr>
          <a:xfrm>
            <a:off x="838200" y="365125"/>
            <a:ext cx="10515600" cy="1325563"/>
          </a:xfrm>
        </p:spPr>
        <p:txBody>
          <a:bodyPr/>
          <a:lstStyle/>
          <a:p>
            <a:r>
              <a:rPr lang="zh-CN" altLang="en-US" b="1" dirty="0">
                <a:solidFill>
                  <a:schemeClr val="bg1"/>
                </a:solidFill>
              </a:rPr>
              <a:t>通过矿山数据进行小测试结果</a:t>
            </a:r>
          </a:p>
        </p:txBody>
      </p:sp>
    </p:spTree>
    <p:extLst>
      <p:ext uri="{BB962C8B-B14F-4D97-AF65-F5344CB8AC3E}">
        <p14:creationId xmlns:p14="http://schemas.microsoft.com/office/powerpoint/2010/main" val="138237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05016" y="953047"/>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646331"/>
          </a:xfrm>
          <a:prstGeom prst="rect">
            <a:avLst/>
          </a:prstGeom>
          <a:noFill/>
        </p:spPr>
        <p:txBody>
          <a:bodyPr wrap="square" rtlCol="0">
            <a:spAutoFit/>
          </a:bodyPr>
          <a:lstStyle/>
          <a:p>
            <a:pPr algn="ctr"/>
            <a:r>
              <a:rPr lang="zh-CN" altLang="en-US" sz="3600" dirty="0">
                <a:latin typeface="+mn-ea"/>
              </a:rPr>
              <a:t>前端出现的问题</a:t>
            </a:r>
          </a:p>
        </p:txBody>
      </p:sp>
      <p:pic>
        <p:nvPicPr>
          <p:cNvPr id="3" name="图片 2">
            <a:extLst>
              <a:ext uri="{FF2B5EF4-FFF2-40B4-BE49-F238E27FC236}">
                <a16:creationId xmlns:a16="http://schemas.microsoft.com/office/drawing/2014/main" id="{494C3F80-D8E5-4025-835D-15146C371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28" y="652768"/>
            <a:ext cx="10763250" cy="5972175"/>
          </a:xfrm>
          <a:prstGeom prst="rect">
            <a:avLst/>
          </a:prstGeom>
        </p:spPr>
      </p:pic>
      <p:sp>
        <p:nvSpPr>
          <p:cNvPr id="66" name="矩形 65"/>
          <p:cNvSpPr/>
          <p:nvPr/>
        </p:nvSpPr>
        <p:spPr>
          <a:xfrm>
            <a:off x="4739194" y="2616273"/>
            <a:ext cx="6373211" cy="1015663"/>
          </a:xfrm>
          <a:prstGeom prst="rect">
            <a:avLst/>
          </a:prstGeom>
        </p:spPr>
        <p:txBody>
          <a:bodyPr wrap="square">
            <a:spAutoFit/>
          </a:bodyPr>
          <a:lstStyle/>
          <a:p>
            <a:r>
              <a:rPr lang="en-US" altLang="zh-CN" sz="2000" noProof="1"/>
              <a:t>	</a:t>
            </a:r>
            <a:r>
              <a:rPr lang="zh-CN" altLang="en-US" sz="2000" noProof="1"/>
              <a:t>通过查看</a:t>
            </a:r>
            <a:r>
              <a:rPr lang="en-US" altLang="zh-CN" sz="2000" noProof="1"/>
              <a:t>chrome</a:t>
            </a:r>
            <a:r>
              <a:rPr lang="zh-CN" altLang="en-US" sz="2000" noProof="1"/>
              <a:t>开发者工具，总是显示发送</a:t>
            </a:r>
            <a:r>
              <a:rPr lang="en-US" altLang="zh-CN" sz="2000" noProof="1"/>
              <a:t>6</a:t>
            </a:r>
            <a:r>
              <a:rPr lang="zh-CN" altLang="en-US" sz="2000" noProof="1"/>
              <a:t>个请求之后，就会等待</a:t>
            </a:r>
            <a:r>
              <a:rPr lang="en-US" altLang="zh-CN" sz="2000" noProof="1"/>
              <a:t>2.42</a:t>
            </a:r>
            <a:r>
              <a:rPr lang="zh-CN" altLang="en-US" sz="2000" noProof="1"/>
              <a:t>秒的时间 才会进行发送请求</a:t>
            </a:r>
            <a:endParaRPr lang="en-US" altLang="zh-CN" sz="2000" noProof="1"/>
          </a:p>
          <a:p>
            <a:endParaRPr lang="en-US" altLang="zh-CN" sz="2000" noProof="1"/>
          </a:p>
        </p:txBody>
      </p:sp>
    </p:spTree>
    <p:extLst>
      <p:ext uri="{BB962C8B-B14F-4D97-AF65-F5344CB8AC3E}">
        <p14:creationId xmlns:p14="http://schemas.microsoft.com/office/powerpoint/2010/main" val="125400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anim calcmode="lin" valueType="num">
                                      <p:cBhvr>
                                        <p:cTn id="13" dur="1000" fill="hold"/>
                                        <p:tgtEl>
                                          <p:spTgt spid="66"/>
                                        </p:tgtEl>
                                        <p:attrNameLst>
                                          <p:attrName>ppt_x</p:attrName>
                                        </p:attrNameLst>
                                      </p:cBhvr>
                                      <p:tavLst>
                                        <p:tav tm="0">
                                          <p:val>
                                            <p:strVal val="#ppt_x"/>
                                          </p:val>
                                        </p:tav>
                                        <p:tav tm="100000">
                                          <p:val>
                                            <p:strVal val="#ppt_x"/>
                                          </p:val>
                                        </p:tav>
                                      </p:tavLst>
                                    </p:anim>
                                    <p:anim calcmode="lin" valueType="num">
                                      <p:cBhvr>
                                        <p:cTn id="1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05016" y="1033116"/>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646331"/>
          </a:xfrm>
          <a:prstGeom prst="rect">
            <a:avLst/>
          </a:prstGeom>
          <a:noFill/>
        </p:spPr>
        <p:txBody>
          <a:bodyPr wrap="square" rtlCol="0">
            <a:spAutoFit/>
          </a:bodyPr>
          <a:lstStyle/>
          <a:p>
            <a:pPr algn="ctr"/>
            <a:r>
              <a:rPr lang="zh-CN" altLang="en-US" sz="3600" dirty="0">
                <a:latin typeface="+mn-ea"/>
              </a:rPr>
              <a:t>前端优化方案</a:t>
            </a:r>
          </a:p>
        </p:txBody>
      </p:sp>
      <p:sp>
        <p:nvSpPr>
          <p:cNvPr id="66" name="矩形 65"/>
          <p:cNvSpPr/>
          <p:nvPr/>
        </p:nvSpPr>
        <p:spPr>
          <a:xfrm>
            <a:off x="3146919" y="2602767"/>
            <a:ext cx="6373211" cy="400110"/>
          </a:xfrm>
          <a:prstGeom prst="rect">
            <a:avLst/>
          </a:prstGeom>
        </p:spPr>
        <p:txBody>
          <a:bodyPr wrap="square">
            <a:spAutoFit/>
          </a:bodyPr>
          <a:lstStyle/>
          <a:p>
            <a:pPr marL="457200" indent="-457200">
              <a:buAutoNum type="arabicPeriod"/>
            </a:pPr>
            <a:r>
              <a:rPr lang="en-US" altLang="zh-CN" sz="2000" noProof="1"/>
              <a:t>Ajax</a:t>
            </a:r>
            <a:r>
              <a:rPr lang="zh-CN" altLang="en-US" sz="2000" noProof="1"/>
              <a:t>请求的按照优先级设置加载顺序</a:t>
            </a:r>
            <a:endParaRPr lang="en-US" altLang="zh-CN" sz="2000" noProof="1"/>
          </a:p>
        </p:txBody>
      </p:sp>
      <p:sp>
        <p:nvSpPr>
          <p:cNvPr id="12" name="矩形 11"/>
          <p:cNvSpPr/>
          <p:nvPr/>
        </p:nvSpPr>
        <p:spPr>
          <a:xfrm>
            <a:off x="3146919" y="3297350"/>
            <a:ext cx="6373211" cy="400110"/>
          </a:xfrm>
          <a:prstGeom prst="rect">
            <a:avLst/>
          </a:prstGeom>
        </p:spPr>
        <p:txBody>
          <a:bodyPr wrap="square">
            <a:spAutoFit/>
          </a:bodyPr>
          <a:lstStyle/>
          <a:p>
            <a:r>
              <a:rPr lang="en-US" altLang="zh-CN" sz="2000" noProof="1"/>
              <a:t>2.   </a:t>
            </a:r>
            <a:r>
              <a:rPr lang="zh-CN" altLang="en-US" sz="2000" noProof="1"/>
              <a:t>尽可能的减少请求并发连接数</a:t>
            </a:r>
            <a:endParaRPr lang="en-US" altLang="zh-CN" sz="2000" noProof="1"/>
          </a:p>
        </p:txBody>
      </p:sp>
      <p:sp>
        <p:nvSpPr>
          <p:cNvPr id="14" name="矩形 13"/>
          <p:cNvSpPr/>
          <p:nvPr/>
        </p:nvSpPr>
        <p:spPr>
          <a:xfrm>
            <a:off x="3146919" y="4007088"/>
            <a:ext cx="6373211" cy="400110"/>
          </a:xfrm>
          <a:prstGeom prst="rect">
            <a:avLst/>
          </a:prstGeom>
        </p:spPr>
        <p:txBody>
          <a:bodyPr wrap="square">
            <a:spAutoFit/>
          </a:bodyPr>
          <a:lstStyle/>
          <a:p>
            <a:r>
              <a:rPr lang="en-US" altLang="zh-CN" sz="2000" noProof="1"/>
              <a:t>3.   Ajax</a:t>
            </a:r>
            <a:r>
              <a:rPr lang="zh-CN" altLang="en-US" sz="2000" noProof="1"/>
              <a:t>设置为异步请求</a:t>
            </a:r>
            <a:endParaRPr lang="zh-CN" altLang="en-US" sz="2000" dirty="0"/>
          </a:p>
        </p:txBody>
      </p:sp>
    </p:spTree>
    <p:extLst>
      <p:ext uri="{BB962C8B-B14F-4D97-AF65-F5344CB8AC3E}">
        <p14:creationId xmlns:p14="http://schemas.microsoft.com/office/powerpoint/2010/main" val="9487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4" name="矩形 3"/>
          <p:cNvSpPr/>
          <p:nvPr/>
        </p:nvSpPr>
        <p:spPr>
          <a:xfrm>
            <a:off x="2332293" y="1996737"/>
            <a:ext cx="7318418" cy="1323439"/>
          </a:xfrm>
          <a:prstGeom prst="rect">
            <a:avLst/>
          </a:prstGeom>
        </p:spPr>
        <p:txBody>
          <a:bodyPr wrap="square">
            <a:spAutoFit/>
          </a:bodyPr>
          <a:lstStyle/>
          <a:p>
            <a:pPr algn="ctr"/>
            <a:r>
              <a:rPr lang="en-US" altLang="zh-CN" sz="2000" noProof="1">
                <a:solidFill>
                  <a:schemeClr val="bg1">
                    <a:lumMod val="50000"/>
                  </a:schemeClr>
                </a:solidFill>
              </a:rPr>
              <a:t>SQL</a:t>
            </a:r>
            <a:r>
              <a:rPr lang="zh-CN" altLang="en-US" sz="2000" noProof="1">
                <a:solidFill>
                  <a:schemeClr val="bg1">
                    <a:lumMod val="50000"/>
                  </a:schemeClr>
                </a:solidFill>
              </a:rPr>
              <a:t>语句书写规范</a:t>
            </a:r>
            <a:endParaRPr lang="en-US" altLang="zh-CN" sz="2000" noProof="1">
              <a:solidFill>
                <a:schemeClr val="bg1">
                  <a:lumMod val="50000"/>
                </a:schemeClr>
              </a:solidFill>
            </a:endParaRPr>
          </a:p>
          <a:p>
            <a:pPr algn="ctr"/>
            <a:r>
              <a:rPr lang="zh-CN" altLang="en-US" sz="2000" noProof="1">
                <a:solidFill>
                  <a:schemeClr val="bg1">
                    <a:lumMod val="50000"/>
                  </a:schemeClr>
                </a:solidFill>
              </a:rPr>
              <a:t>多表连接多方面的考虑</a:t>
            </a:r>
            <a:endParaRPr lang="en-US" altLang="zh-CN" sz="2000" noProof="1">
              <a:solidFill>
                <a:schemeClr val="bg1">
                  <a:lumMod val="50000"/>
                </a:schemeClr>
              </a:solidFill>
            </a:endParaRPr>
          </a:p>
          <a:p>
            <a:pPr algn="ctr"/>
            <a:r>
              <a:rPr lang="zh-CN" altLang="en-US" sz="2000" dirty="0">
                <a:solidFill>
                  <a:schemeClr val="bg1">
                    <a:lumMod val="50000"/>
                  </a:schemeClr>
                </a:solidFill>
              </a:rPr>
              <a:t>降低联合查询带来的低效率</a:t>
            </a:r>
            <a:endParaRPr lang="en-US" altLang="zh-CN" sz="2000" dirty="0">
              <a:solidFill>
                <a:schemeClr val="bg1">
                  <a:lumMod val="50000"/>
                </a:schemeClr>
              </a:solidFill>
            </a:endParaRPr>
          </a:p>
          <a:p>
            <a:pPr algn="ctr"/>
            <a:r>
              <a:rPr lang="zh-CN" altLang="en-US" sz="2000" dirty="0">
                <a:solidFill>
                  <a:schemeClr val="bg1">
                    <a:lumMod val="50000"/>
                  </a:schemeClr>
                </a:solidFill>
              </a:rPr>
              <a:t>新技术的探索和使用</a:t>
            </a:r>
            <a:endParaRPr lang="en-US" altLang="zh-CN" sz="2000" dirty="0">
              <a:solidFill>
                <a:schemeClr val="bg1">
                  <a:lumMod val="50000"/>
                </a:schemeClr>
              </a:solidFill>
            </a:endParaRPr>
          </a:p>
        </p:txBody>
      </p:sp>
      <p:sp>
        <p:nvSpPr>
          <p:cNvPr id="5" name="文本框 4"/>
          <p:cNvSpPr txBox="1"/>
          <p:nvPr/>
        </p:nvSpPr>
        <p:spPr>
          <a:xfrm>
            <a:off x="4724487" y="1065245"/>
            <a:ext cx="2438400" cy="646331"/>
          </a:xfrm>
          <a:prstGeom prst="rect">
            <a:avLst/>
          </a:prstGeom>
          <a:noFill/>
        </p:spPr>
        <p:txBody>
          <a:bodyPr wrap="square" rtlCol="0">
            <a:spAutoFit/>
          </a:bodyPr>
          <a:lstStyle/>
          <a:p>
            <a:pPr algn="ctr"/>
            <a:r>
              <a:rPr lang="zh-CN" altLang="en-US" sz="3600" dirty="0">
                <a:latin typeface="+mn-ea"/>
              </a:rPr>
              <a:t>项目展望</a:t>
            </a:r>
          </a:p>
        </p:txBody>
      </p:sp>
      <p:sp>
        <p:nvSpPr>
          <p:cNvPr id="7" name="任意多边形 34"/>
          <p:cNvSpPr/>
          <p:nvPr/>
        </p:nvSpPr>
        <p:spPr>
          <a:xfrm>
            <a:off x="0" y="4743706"/>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4"/>
          <p:cNvGrpSpPr>
            <a:grpSpLocks noChangeAspect="1"/>
          </p:cNvGrpSpPr>
          <p:nvPr/>
        </p:nvGrpSpPr>
        <p:grpSpPr bwMode="auto">
          <a:xfrm>
            <a:off x="2208468" y="3954463"/>
            <a:ext cx="371475" cy="320675"/>
            <a:chOff x="998" y="2742"/>
            <a:chExt cx="234" cy="202"/>
          </a:xfrm>
        </p:grpSpPr>
        <p:sp>
          <p:nvSpPr>
            <p:cNvPr id="9" name="Freeform 5"/>
            <p:cNvSpPr>
              <a:spLocks/>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11"/>
          <p:cNvSpPr txBox="1"/>
          <p:nvPr/>
        </p:nvSpPr>
        <p:spPr>
          <a:xfrm>
            <a:off x="1271135" y="4412556"/>
            <a:ext cx="2246141" cy="369332"/>
          </a:xfrm>
          <a:prstGeom prst="rect">
            <a:avLst/>
          </a:prstGeom>
          <a:noFill/>
        </p:spPr>
        <p:txBody>
          <a:bodyPr wrap="square" rtlCol="0">
            <a:spAutoFit/>
          </a:bodyPr>
          <a:lstStyle/>
          <a:p>
            <a:pPr algn="ctr"/>
            <a:r>
              <a:rPr lang="zh-CN" altLang="en-US" dirty="0">
                <a:latin typeface="+mn-ea"/>
              </a:rPr>
              <a:t>远程调试</a:t>
            </a:r>
          </a:p>
        </p:txBody>
      </p:sp>
      <p:sp>
        <p:nvSpPr>
          <p:cNvPr id="13" name="矩形 12"/>
          <p:cNvSpPr/>
          <p:nvPr/>
        </p:nvSpPr>
        <p:spPr>
          <a:xfrm>
            <a:off x="1312586" y="4716106"/>
            <a:ext cx="2163238" cy="382669"/>
          </a:xfrm>
          <a:prstGeom prst="rect">
            <a:avLst/>
          </a:prstGeom>
        </p:spPr>
        <p:txBody>
          <a:bodyPr wrap="square">
            <a:spAutoFit/>
          </a:bodyPr>
          <a:lstStyle/>
          <a:p>
            <a:pPr algn="ctr">
              <a:lnSpc>
                <a:spcPct val="150000"/>
              </a:lnSpc>
            </a:pPr>
            <a:r>
              <a:rPr lang="en-US" altLang="zh-CN" sz="1400" dirty="0">
                <a:solidFill>
                  <a:schemeClr val="bg1">
                    <a:lumMod val="50000"/>
                  </a:schemeClr>
                </a:solidFill>
              </a:rPr>
              <a:t>JDPA</a:t>
            </a:r>
            <a:endParaRPr lang="zh-CN" altLang="en-US" sz="1400" dirty="0">
              <a:solidFill>
                <a:schemeClr val="bg1">
                  <a:lumMod val="50000"/>
                </a:schemeClr>
              </a:solidFill>
            </a:endParaRPr>
          </a:p>
        </p:txBody>
      </p:sp>
      <p:sp>
        <p:nvSpPr>
          <p:cNvPr id="14" name="文本框 13"/>
          <p:cNvSpPr txBox="1"/>
          <p:nvPr/>
        </p:nvSpPr>
        <p:spPr>
          <a:xfrm>
            <a:off x="3738998" y="4440990"/>
            <a:ext cx="2246141" cy="369332"/>
          </a:xfrm>
          <a:prstGeom prst="rect">
            <a:avLst/>
          </a:prstGeom>
          <a:noFill/>
        </p:spPr>
        <p:txBody>
          <a:bodyPr wrap="square" rtlCol="0">
            <a:spAutoFit/>
          </a:bodyPr>
          <a:lstStyle/>
          <a:p>
            <a:pPr algn="ctr"/>
            <a:r>
              <a:rPr lang="en-US" altLang="zh-CN" dirty="0" err="1">
                <a:latin typeface="+mn-ea"/>
              </a:rPr>
              <a:t>Redis</a:t>
            </a:r>
            <a:endParaRPr lang="zh-CN" altLang="en-US" dirty="0">
              <a:latin typeface="+mn-ea"/>
            </a:endParaRPr>
          </a:p>
        </p:txBody>
      </p:sp>
      <p:sp>
        <p:nvSpPr>
          <p:cNvPr id="15" name="矩形 14"/>
          <p:cNvSpPr/>
          <p:nvPr/>
        </p:nvSpPr>
        <p:spPr>
          <a:xfrm>
            <a:off x="3780449" y="4744540"/>
            <a:ext cx="2163238" cy="382669"/>
          </a:xfrm>
          <a:prstGeom prst="rect">
            <a:avLst/>
          </a:prstGeom>
        </p:spPr>
        <p:txBody>
          <a:bodyPr wrap="square">
            <a:spAutoFit/>
          </a:bodyPr>
          <a:lstStyle/>
          <a:p>
            <a:pPr algn="ctr">
              <a:lnSpc>
                <a:spcPct val="150000"/>
              </a:lnSpc>
            </a:pPr>
            <a:r>
              <a:rPr lang="zh-CN" altLang="en-US" sz="1400" noProof="1">
                <a:solidFill>
                  <a:schemeClr val="bg1">
                    <a:lumMod val="50000"/>
                  </a:schemeClr>
                </a:solidFill>
              </a:rPr>
              <a:t>内存缓存</a:t>
            </a:r>
            <a:endParaRPr lang="zh-CN" altLang="en-US" sz="1400" dirty="0">
              <a:solidFill>
                <a:schemeClr val="bg1">
                  <a:lumMod val="50000"/>
                </a:schemeClr>
              </a:solidFill>
            </a:endParaRPr>
          </a:p>
        </p:txBody>
      </p:sp>
      <p:grpSp>
        <p:nvGrpSpPr>
          <p:cNvPr id="16" name="Group 10"/>
          <p:cNvGrpSpPr>
            <a:grpSpLocks noChangeAspect="1"/>
          </p:cNvGrpSpPr>
          <p:nvPr/>
        </p:nvGrpSpPr>
        <p:grpSpPr bwMode="auto">
          <a:xfrm>
            <a:off x="4676330" y="3954463"/>
            <a:ext cx="371475" cy="369888"/>
            <a:chOff x="3720" y="2472"/>
            <a:chExt cx="234" cy="233"/>
          </a:xfrm>
        </p:grpSpPr>
        <p:sp>
          <p:nvSpPr>
            <p:cNvPr id="17" name="Freeform 11"/>
            <p:cNvSpPr>
              <a:spLocks/>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p:cNvSpPr>
              <a:spLocks/>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p:nvSpPr>
        <p:spPr>
          <a:xfrm>
            <a:off x="6206861" y="4436880"/>
            <a:ext cx="2246141" cy="369332"/>
          </a:xfrm>
          <a:prstGeom prst="rect">
            <a:avLst/>
          </a:prstGeom>
          <a:noFill/>
        </p:spPr>
        <p:txBody>
          <a:bodyPr wrap="square" rtlCol="0">
            <a:spAutoFit/>
          </a:bodyPr>
          <a:lstStyle/>
          <a:p>
            <a:pPr algn="ctr"/>
            <a:r>
              <a:rPr lang="zh-CN" altLang="en-US" dirty="0">
                <a:latin typeface="+mn-ea"/>
              </a:rPr>
              <a:t>分布式集群</a:t>
            </a:r>
          </a:p>
        </p:txBody>
      </p:sp>
      <p:sp>
        <p:nvSpPr>
          <p:cNvPr id="20" name="矩形 19"/>
          <p:cNvSpPr/>
          <p:nvPr/>
        </p:nvSpPr>
        <p:spPr>
          <a:xfrm>
            <a:off x="6248312" y="4740430"/>
            <a:ext cx="2163238" cy="382669"/>
          </a:xfrm>
          <a:prstGeom prst="rect">
            <a:avLst/>
          </a:prstGeom>
        </p:spPr>
        <p:txBody>
          <a:bodyPr wrap="square">
            <a:spAutoFit/>
          </a:bodyPr>
          <a:lstStyle/>
          <a:p>
            <a:pPr algn="ctr">
              <a:lnSpc>
                <a:spcPct val="150000"/>
              </a:lnSpc>
            </a:pPr>
            <a:r>
              <a:rPr lang="zh-CN" altLang="en-US" sz="1400" noProof="1">
                <a:solidFill>
                  <a:schemeClr val="bg1">
                    <a:lumMod val="50000"/>
                  </a:schemeClr>
                </a:solidFill>
              </a:rPr>
              <a:t>解决高并发</a:t>
            </a:r>
            <a:endParaRPr lang="zh-CN" altLang="en-US" sz="1400" dirty="0">
              <a:solidFill>
                <a:schemeClr val="bg1">
                  <a:lumMod val="50000"/>
                </a:schemeClr>
              </a:solidFill>
            </a:endParaRPr>
          </a:p>
        </p:txBody>
      </p:sp>
      <p:sp>
        <p:nvSpPr>
          <p:cNvPr id="21" name="Freeform 21"/>
          <p:cNvSpPr>
            <a:spLocks/>
          </p:cNvSpPr>
          <p:nvPr/>
        </p:nvSpPr>
        <p:spPr bwMode="auto">
          <a:xfrm>
            <a:off x="7144987" y="395446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文本框 21"/>
          <p:cNvSpPr txBox="1"/>
          <p:nvPr/>
        </p:nvSpPr>
        <p:spPr>
          <a:xfrm>
            <a:off x="8674724" y="4388918"/>
            <a:ext cx="2246141" cy="369332"/>
          </a:xfrm>
          <a:prstGeom prst="rect">
            <a:avLst/>
          </a:prstGeom>
          <a:noFill/>
        </p:spPr>
        <p:txBody>
          <a:bodyPr wrap="square" rtlCol="0">
            <a:spAutoFit/>
          </a:bodyPr>
          <a:lstStyle/>
          <a:p>
            <a:pPr algn="ctr"/>
            <a:r>
              <a:rPr lang="zh-CN" altLang="en-US" dirty="0">
                <a:latin typeface="+mn-ea"/>
              </a:rPr>
              <a:t>全文检索</a:t>
            </a:r>
          </a:p>
        </p:txBody>
      </p:sp>
      <p:sp>
        <p:nvSpPr>
          <p:cNvPr id="23" name="矩形 22"/>
          <p:cNvSpPr/>
          <p:nvPr/>
        </p:nvSpPr>
        <p:spPr>
          <a:xfrm>
            <a:off x="8716175" y="4692468"/>
            <a:ext cx="2163238" cy="382669"/>
          </a:xfrm>
          <a:prstGeom prst="rect">
            <a:avLst/>
          </a:prstGeom>
        </p:spPr>
        <p:txBody>
          <a:bodyPr wrap="square">
            <a:spAutoFit/>
          </a:bodyPr>
          <a:lstStyle/>
          <a:p>
            <a:pPr algn="ctr">
              <a:lnSpc>
                <a:spcPct val="150000"/>
              </a:lnSpc>
            </a:pPr>
            <a:r>
              <a:rPr lang="zh-CN" altLang="en-US" sz="1400" noProof="1">
                <a:solidFill>
                  <a:schemeClr val="bg1">
                    <a:lumMod val="50000"/>
                  </a:schemeClr>
                </a:solidFill>
              </a:rPr>
              <a:t>让搜索更像搜索</a:t>
            </a:r>
            <a:endParaRPr lang="zh-CN" altLang="en-US" sz="1400" dirty="0">
              <a:solidFill>
                <a:schemeClr val="bg1">
                  <a:lumMod val="50000"/>
                </a:schemeClr>
              </a:solidFill>
            </a:endParaRPr>
          </a:p>
        </p:txBody>
      </p:sp>
      <p:grpSp>
        <p:nvGrpSpPr>
          <p:cNvPr id="24" name="Group 24"/>
          <p:cNvGrpSpPr>
            <a:grpSpLocks noChangeAspect="1"/>
          </p:cNvGrpSpPr>
          <p:nvPr/>
        </p:nvGrpSpPr>
        <p:grpSpPr bwMode="auto">
          <a:xfrm>
            <a:off x="9585582" y="3954463"/>
            <a:ext cx="382587" cy="382587"/>
            <a:chOff x="5663" y="2491"/>
            <a:chExt cx="241" cy="241"/>
          </a:xfrm>
        </p:grpSpPr>
        <p:sp>
          <p:nvSpPr>
            <p:cNvPr id="25" name="Freeform 25"/>
            <p:cNvSpPr>
              <a:spLocks/>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5202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10620" y="1014323"/>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86724" y="1761289"/>
            <a:ext cx="3940804" cy="400110"/>
          </a:xfrm>
          <a:prstGeom prst="rect">
            <a:avLst/>
          </a:prstGeom>
          <a:noFill/>
        </p:spPr>
        <p:txBody>
          <a:bodyPr wrap="square" rtlCol="0">
            <a:spAutoFit/>
          </a:bodyPr>
          <a:lstStyle/>
          <a:p>
            <a:pPr algn="ctr"/>
            <a:r>
              <a:rPr lang="zh-CN" altLang="en-US" sz="2000" dirty="0"/>
              <a:t>小彩蛋</a:t>
            </a:r>
            <a:r>
              <a:rPr lang="en-US" altLang="zh-CN" sz="2000" dirty="0"/>
              <a:t>-Java</a:t>
            </a:r>
            <a:r>
              <a:rPr lang="zh-CN" altLang="en-US" sz="2000" dirty="0"/>
              <a:t>应用远程调试</a:t>
            </a:r>
            <a:endParaRPr lang="zh-CN" altLang="en-US" sz="2000" dirty="0">
              <a:latin typeface="+mn-ea"/>
            </a:endParaRPr>
          </a:p>
        </p:txBody>
      </p:sp>
      <p:sp>
        <p:nvSpPr>
          <p:cNvPr id="66" name="矩形 65"/>
          <p:cNvSpPr/>
          <p:nvPr/>
        </p:nvSpPr>
        <p:spPr>
          <a:xfrm>
            <a:off x="2755321" y="3996291"/>
            <a:ext cx="6373211" cy="1600438"/>
          </a:xfrm>
          <a:prstGeom prst="rect">
            <a:avLst/>
          </a:prstGeom>
        </p:spPr>
        <p:txBody>
          <a:bodyPr wrap="square">
            <a:spAutoFit/>
          </a:bodyPr>
          <a:lstStyle/>
          <a:p>
            <a:r>
              <a:rPr lang="en-US" altLang="zh-CN" sz="2000" dirty="0"/>
              <a:t>2</a:t>
            </a:r>
            <a:r>
              <a:rPr lang="zh-CN" altLang="en-US" sz="2000" dirty="0"/>
              <a:t>、</a:t>
            </a:r>
            <a:r>
              <a:rPr lang="zh-CN" altLang="en-US" dirty="0"/>
              <a:t>第二种调试</a:t>
            </a:r>
            <a:r>
              <a:rPr lang="en-US" altLang="zh-CN" dirty="0" err="1"/>
              <a:t>SpringBoot</a:t>
            </a:r>
            <a:r>
              <a:rPr lang="zh-CN" altLang="en-US" dirty="0"/>
              <a:t>程序</a:t>
            </a:r>
            <a:endParaRPr lang="zh-CN" altLang="en-US" sz="2000" dirty="0"/>
          </a:p>
          <a:p>
            <a:r>
              <a:rPr lang="zh-CN" altLang="en-US" dirty="0"/>
              <a:t>启动的时候传入参数即可</a:t>
            </a:r>
            <a:endParaRPr lang="zh-CN" altLang="en-US" sz="2000" dirty="0"/>
          </a:p>
          <a:p>
            <a:r>
              <a:rPr lang="en-US" altLang="zh-CN" sz="2000" dirty="0"/>
              <a:t>java -</a:t>
            </a:r>
            <a:r>
              <a:rPr lang="en-US" altLang="zh-CN" sz="2000" dirty="0" err="1"/>
              <a:t>Xdebug</a:t>
            </a:r>
            <a:r>
              <a:rPr lang="en-US" altLang="zh-CN" sz="2000" dirty="0"/>
              <a:t> -</a:t>
            </a:r>
            <a:r>
              <a:rPr lang="en-US" altLang="zh-CN" sz="2000" dirty="0" err="1"/>
              <a:t>Xrunjdwp:server</a:t>
            </a:r>
            <a:r>
              <a:rPr lang="en-US" altLang="zh-CN" dirty="0"/>
              <a:t>=</a:t>
            </a:r>
            <a:r>
              <a:rPr lang="en-US" altLang="zh-CN" sz="2000" dirty="0" err="1"/>
              <a:t>y,transport</a:t>
            </a:r>
            <a:r>
              <a:rPr lang="en-US" altLang="zh-CN" dirty="0"/>
              <a:t>=</a:t>
            </a:r>
            <a:r>
              <a:rPr lang="en-US" altLang="zh-CN" sz="2000" dirty="0" err="1"/>
              <a:t>dt_socket,address</a:t>
            </a:r>
            <a:r>
              <a:rPr lang="en-US" altLang="zh-CN" dirty="0"/>
              <a:t>=8000</a:t>
            </a:r>
            <a:r>
              <a:rPr lang="en-US" altLang="zh-CN" sz="2000" dirty="0"/>
              <a:t>,suspend</a:t>
            </a:r>
            <a:r>
              <a:rPr lang="en-US" altLang="zh-CN" dirty="0"/>
              <a:t>=</a:t>
            </a:r>
            <a:r>
              <a:rPr lang="en-US" altLang="zh-CN" sz="2000" dirty="0"/>
              <a:t>n -jar demo</a:t>
            </a:r>
            <a:r>
              <a:rPr lang="en-US" altLang="zh-CN" dirty="0"/>
              <a:t>.</a:t>
            </a:r>
            <a:r>
              <a:rPr lang="en-US" altLang="zh-CN" sz="2000" dirty="0"/>
              <a:t>jar</a:t>
            </a:r>
          </a:p>
        </p:txBody>
      </p:sp>
      <p:sp>
        <p:nvSpPr>
          <p:cNvPr id="12" name="矩形 11"/>
          <p:cNvSpPr/>
          <p:nvPr/>
        </p:nvSpPr>
        <p:spPr>
          <a:xfrm>
            <a:off x="2755322" y="2332849"/>
            <a:ext cx="6373211" cy="1631216"/>
          </a:xfrm>
          <a:prstGeom prst="rect">
            <a:avLst/>
          </a:prstGeom>
        </p:spPr>
        <p:txBody>
          <a:bodyPr wrap="square">
            <a:spAutoFit/>
          </a:bodyPr>
          <a:lstStyle/>
          <a:p>
            <a:r>
              <a:rPr lang="en-US" altLang="zh-CN" sz="2000" dirty="0"/>
              <a:t>1</a:t>
            </a:r>
            <a:r>
              <a:rPr lang="zh-CN" altLang="en-US" sz="2000" dirty="0"/>
              <a:t>、</a:t>
            </a:r>
            <a:r>
              <a:rPr lang="en-US" altLang="zh-CN" sz="2000" dirty="0"/>
              <a:t>tomcat</a:t>
            </a:r>
            <a:r>
              <a:rPr lang="zh-CN" altLang="en-US" sz="2000" dirty="0"/>
              <a:t>运行调试</a:t>
            </a:r>
          </a:p>
          <a:p>
            <a:r>
              <a:rPr lang="zh-CN" altLang="en-US" sz="2000" dirty="0"/>
              <a:t>第一步打开</a:t>
            </a:r>
            <a:r>
              <a:rPr lang="en-US" altLang="zh-CN" sz="2000" dirty="0"/>
              <a:t>Tomcat </a:t>
            </a:r>
            <a:r>
              <a:rPr lang="zh-CN" altLang="en-US" sz="2000" dirty="0"/>
              <a:t>的</a:t>
            </a:r>
            <a:r>
              <a:rPr lang="en-US" altLang="zh-CN" sz="2000" dirty="0"/>
              <a:t>bin</a:t>
            </a:r>
            <a:r>
              <a:rPr lang="zh-CN" altLang="en-US" sz="2000" dirty="0"/>
              <a:t>目录下面的 </a:t>
            </a:r>
            <a:r>
              <a:rPr lang="en-US" altLang="zh-CN" sz="2000" dirty="0"/>
              <a:t>catalina.bat</a:t>
            </a:r>
          </a:p>
          <a:p>
            <a:r>
              <a:rPr lang="zh-CN" altLang="en-US" sz="2000" dirty="0"/>
              <a:t>在第一行输入：</a:t>
            </a:r>
            <a:r>
              <a:rPr lang="en-US" altLang="zh-CN" sz="2000" dirty="0"/>
              <a:t>Set "CATALINA_OPTS=-</a:t>
            </a:r>
            <a:r>
              <a:rPr lang="en-US" altLang="zh-CN" sz="2000" dirty="0" err="1"/>
              <a:t>Xdebug</a:t>
            </a:r>
            <a:r>
              <a:rPr lang="en-US" altLang="zh-CN" sz="2000" dirty="0"/>
              <a:t>  -</a:t>
            </a:r>
            <a:r>
              <a:rPr lang="en-US" altLang="zh-CN" sz="2000" dirty="0" err="1"/>
              <a:t>Xrunjdwp:transport</a:t>
            </a:r>
            <a:r>
              <a:rPr lang="en-US" altLang="zh-CN" sz="2000" dirty="0"/>
              <a:t>=</a:t>
            </a:r>
            <a:r>
              <a:rPr lang="en-US" altLang="zh-CN" sz="2000" dirty="0" err="1"/>
              <a:t>dt_socket,address</a:t>
            </a:r>
            <a:r>
              <a:rPr lang="en-US" altLang="zh-CN" sz="2000" dirty="0"/>
              <a:t>=10010,server=</a:t>
            </a:r>
            <a:r>
              <a:rPr lang="en-US" altLang="zh-CN" sz="2000" dirty="0" err="1"/>
              <a:t>y,suspend</a:t>
            </a:r>
            <a:r>
              <a:rPr lang="en-US" altLang="zh-CN" sz="2000" dirty="0"/>
              <a:t>=n“</a:t>
            </a:r>
          </a:p>
        </p:txBody>
      </p:sp>
    </p:spTree>
    <p:extLst>
      <p:ext uri="{BB962C8B-B14F-4D97-AF65-F5344CB8AC3E}">
        <p14:creationId xmlns:p14="http://schemas.microsoft.com/office/powerpoint/2010/main" val="141607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80">
                                          <p:stCondLst>
                                            <p:cond delay="0"/>
                                          </p:stCondLst>
                                        </p:cTn>
                                        <p:tgtEl>
                                          <p:spTgt spid="66"/>
                                        </p:tgtEl>
                                      </p:cBhvr>
                                    </p:animEffect>
                                    <p:anim calcmode="lin" valueType="num">
                                      <p:cBhvr>
                                        <p:cTn id="26"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31" dur="26">
                                          <p:stCondLst>
                                            <p:cond delay="650"/>
                                          </p:stCondLst>
                                        </p:cTn>
                                        <p:tgtEl>
                                          <p:spTgt spid="66"/>
                                        </p:tgtEl>
                                      </p:cBhvr>
                                      <p:to x="100000" y="60000"/>
                                    </p:animScale>
                                    <p:animScale>
                                      <p:cBhvr>
                                        <p:cTn id="32" dur="166" decel="50000">
                                          <p:stCondLst>
                                            <p:cond delay="676"/>
                                          </p:stCondLst>
                                        </p:cTn>
                                        <p:tgtEl>
                                          <p:spTgt spid="66"/>
                                        </p:tgtEl>
                                      </p:cBhvr>
                                      <p:to x="100000" y="100000"/>
                                    </p:animScale>
                                    <p:animScale>
                                      <p:cBhvr>
                                        <p:cTn id="33" dur="26">
                                          <p:stCondLst>
                                            <p:cond delay="1312"/>
                                          </p:stCondLst>
                                        </p:cTn>
                                        <p:tgtEl>
                                          <p:spTgt spid="66"/>
                                        </p:tgtEl>
                                      </p:cBhvr>
                                      <p:to x="100000" y="80000"/>
                                    </p:animScale>
                                    <p:animScale>
                                      <p:cBhvr>
                                        <p:cTn id="34" dur="166" decel="50000">
                                          <p:stCondLst>
                                            <p:cond delay="1338"/>
                                          </p:stCondLst>
                                        </p:cTn>
                                        <p:tgtEl>
                                          <p:spTgt spid="66"/>
                                        </p:tgtEl>
                                      </p:cBhvr>
                                      <p:to x="100000" y="100000"/>
                                    </p:animScale>
                                    <p:animScale>
                                      <p:cBhvr>
                                        <p:cTn id="35" dur="26">
                                          <p:stCondLst>
                                            <p:cond delay="1642"/>
                                          </p:stCondLst>
                                        </p:cTn>
                                        <p:tgtEl>
                                          <p:spTgt spid="66"/>
                                        </p:tgtEl>
                                      </p:cBhvr>
                                      <p:to x="100000" y="90000"/>
                                    </p:animScale>
                                    <p:animScale>
                                      <p:cBhvr>
                                        <p:cTn id="36" dur="166" decel="50000">
                                          <p:stCondLst>
                                            <p:cond delay="1668"/>
                                          </p:stCondLst>
                                        </p:cTn>
                                        <p:tgtEl>
                                          <p:spTgt spid="66"/>
                                        </p:tgtEl>
                                      </p:cBhvr>
                                      <p:to x="100000" y="100000"/>
                                    </p:animScale>
                                    <p:animScale>
                                      <p:cBhvr>
                                        <p:cTn id="37" dur="26">
                                          <p:stCondLst>
                                            <p:cond delay="1808"/>
                                          </p:stCondLst>
                                        </p:cTn>
                                        <p:tgtEl>
                                          <p:spTgt spid="66"/>
                                        </p:tgtEl>
                                      </p:cBhvr>
                                      <p:to x="100000" y="95000"/>
                                    </p:animScale>
                                    <p:animScale>
                                      <p:cBhvr>
                                        <p:cTn id="38" dur="166" decel="50000">
                                          <p:stCondLst>
                                            <p:cond delay="1834"/>
                                          </p:stCondLst>
                                        </p:cTn>
                                        <p:tgtEl>
                                          <p:spTgt spid="6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34205" y="-2087048"/>
            <a:ext cx="12346288" cy="12656587"/>
            <a:chOff x="-134205" y="-2087048"/>
            <a:chExt cx="12346288" cy="12656587"/>
          </a:xfrm>
        </p:grpSpPr>
        <p:sp>
          <p:nvSpPr>
            <p:cNvPr id="4" name="任意多边形 3"/>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0" y="4750755"/>
              <a:ext cx="12212083" cy="2107245"/>
            </a:xfrm>
            <a:custGeom>
              <a:avLst/>
              <a:gdLst>
                <a:gd name="connsiteX0" fmla="*/ 1105680 w 12212083"/>
                <a:gd name="connsiteY0" fmla="*/ 0 h 2107245"/>
                <a:gd name="connsiteX1" fmla="*/ 2150273 w 12212083"/>
                <a:gd name="connsiteY1" fmla="*/ 862027 h 2107245"/>
                <a:gd name="connsiteX2" fmla="*/ 2170527 w 12212083"/>
                <a:gd name="connsiteY2" fmla="*/ 944721 h 2107245"/>
                <a:gd name="connsiteX3" fmla="*/ 2206744 w 12212083"/>
                <a:gd name="connsiteY3" fmla="*/ 946798 h 2107245"/>
                <a:gd name="connsiteX4" fmla="*/ 2403682 w 12212083"/>
                <a:gd name="connsiteY4" fmla="*/ 1032063 h 2107245"/>
                <a:gd name="connsiteX5" fmla="*/ 2478896 w 12212083"/>
                <a:gd name="connsiteY5" fmla="*/ 1109216 h 2107245"/>
                <a:gd name="connsiteX6" fmla="*/ 2511269 w 12212083"/>
                <a:gd name="connsiteY6" fmla="*/ 1165787 h 2107245"/>
                <a:gd name="connsiteX7" fmla="*/ 2574651 w 12212083"/>
                <a:gd name="connsiteY7" fmla="*/ 1112765 h 2107245"/>
                <a:gd name="connsiteX8" fmla="*/ 2947061 w 12212083"/>
                <a:gd name="connsiteY8" fmla="*/ 993103 h 2107245"/>
                <a:gd name="connsiteX9" fmla="*/ 3319472 w 12212083"/>
                <a:gd name="connsiteY9" fmla="*/ 1112765 h 2107245"/>
                <a:gd name="connsiteX10" fmla="*/ 3415162 w 12212083"/>
                <a:gd name="connsiteY10" fmla="*/ 1192813 h 2107245"/>
                <a:gd name="connsiteX11" fmla="*/ 3512508 w 12212083"/>
                <a:gd name="connsiteY11" fmla="*/ 1077346 h 2107245"/>
                <a:gd name="connsiteX12" fmla="*/ 4145564 w 12212083"/>
                <a:gd name="connsiteY12" fmla="*/ 801274 h 2107245"/>
                <a:gd name="connsiteX13" fmla="*/ 4778620 w 12212083"/>
                <a:gd name="connsiteY13" fmla="*/ 1077346 h 2107245"/>
                <a:gd name="connsiteX14" fmla="*/ 4891377 w 12212083"/>
                <a:gd name="connsiteY14" fmla="*/ 1211091 h 2107245"/>
                <a:gd name="connsiteX15" fmla="*/ 4939651 w 12212083"/>
                <a:gd name="connsiteY15" fmla="*/ 1142121 h 2107245"/>
                <a:gd name="connsiteX16" fmla="*/ 5655447 w 12212083"/>
                <a:gd name="connsiteY16" fmla="*/ 734894 h 2107245"/>
                <a:gd name="connsiteX17" fmla="*/ 6543304 w 12212083"/>
                <a:gd name="connsiteY17" fmla="*/ 981031 h 2107245"/>
                <a:gd name="connsiteX18" fmla="*/ 6573348 w 12212083"/>
                <a:gd name="connsiteY18" fmla="*/ 1006867 h 2107245"/>
                <a:gd name="connsiteX19" fmla="*/ 6608635 w 12212083"/>
                <a:gd name="connsiteY19" fmla="*/ 955102 h 2107245"/>
                <a:gd name="connsiteX20" fmla="*/ 7162976 w 12212083"/>
                <a:gd name="connsiteY20" fmla="*/ 656123 h 2107245"/>
                <a:gd name="connsiteX21" fmla="*/ 7821942 w 12212083"/>
                <a:gd name="connsiteY21" fmla="*/ 1108582 h 2107245"/>
                <a:gd name="connsiteX22" fmla="*/ 7897459 w 12212083"/>
                <a:gd name="connsiteY22" fmla="*/ 1264188 h 2107245"/>
                <a:gd name="connsiteX23" fmla="*/ 7931909 w 12212083"/>
                <a:gd name="connsiteY23" fmla="*/ 1219067 h 2107245"/>
                <a:gd name="connsiteX24" fmla="*/ 8889183 w 12212083"/>
                <a:gd name="connsiteY24" fmla="*/ 801274 h 2107245"/>
                <a:gd name="connsiteX25" fmla="*/ 9846458 w 12212083"/>
                <a:gd name="connsiteY25" fmla="*/ 1219067 h 2107245"/>
                <a:gd name="connsiteX26" fmla="*/ 9907236 w 12212083"/>
                <a:gd name="connsiteY26" fmla="*/ 1298672 h 2107245"/>
                <a:gd name="connsiteX27" fmla="*/ 9931830 w 12212083"/>
                <a:gd name="connsiteY27" fmla="*/ 1249225 h 2107245"/>
                <a:gd name="connsiteX28" fmla="*/ 10003524 w 12212083"/>
                <a:gd name="connsiteY28" fmla="*/ 1159873 h 2107245"/>
                <a:gd name="connsiteX29" fmla="*/ 10542828 w 12212083"/>
                <a:gd name="connsiteY29" fmla="*/ 1011254 h 2107245"/>
                <a:gd name="connsiteX30" fmla="*/ 10632547 w 12212083"/>
                <a:gd name="connsiteY30" fmla="*/ 1034621 h 2107245"/>
                <a:gd name="connsiteX31" fmla="*/ 10672216 w 12212083"/>
                <a:gd name="connsiteY31" fmla="*/ 915970 h 2107245"/>
                <a:gd name="connsiteX32" fmla="*/ 10899463 w 12212083"/>
                <a:gd name="connsiteY32" fmla="*/ 582998 h 2107245"/>
                <a:gd name="connsiteX33" fmla="*/ 11616600 w 12212083"/>
                <a:gd name="connsiteY33" fmla="*/ 263725 h 2107245"/>
                <a:gd name="connsiteX34" fmla="*/ 12209355 w 12212083"/>
                <a:gd name="connsiteY34" fmla="*/ 376570 h 2107245"/>
                <a:gd name="connsiteX35" fmla="*/ 12212083 w 12212083"/>
                <a:gd name="connsiteY35" fmla="*/ 378111 h 2107245"/>
                <a:gd name="connsiteX36" fmla="*/ 12212083 w 12212083"/>
                <a:gd name="connsiteY36" fmla="*/ 715012 h 2107245"/>
                <a:gd name="connsiteX37" fmla="*/ 12192000 w 12212083"/>
                <a:gd name="connsiteY37" fmla="*/ 735095 h 2107245"/>
                <a:gd name="connsiteX38" fmla="*/ 12192000 w 12212083"/>
                <a:gd name="connsiteY38" fmla="*/ 1350532 h 2107245"/>
                <a:gd name="connsiteX39" fmla="*/ 12192001 w 12212083"/>
                <a:gd name="connsiteY39" fmla="*/ 1350532 h 2107245"/>
                <a:gd name="connsiteX40" fmla="*/ 12192001 w 12212083"/>
                <a:gd name="connsiteY40" fmla="*/ 2101263 h 2107245"/>
                <a:gd name="connsiteX41" fmla="*/ 10825832 w 12212083"/>
                <a:gd name="connsiteY41" fmla="*/ 2101263 h 2107245"/>
                <a:gd name="connsiteX42" fmla="*/ 10819850 w 12212083"/>
                <a:gd name="connsiteY42" fmla="*/ 2107245 h 2107245"/>
                <a:gd name="connsiteX43" fmla="*/ 10815363 w 12212083"/>
                <a:gd name="connsiteY43" fmla="*/ 2101263 h 2107245"/>
                <a:gd name="connsiteX44" fmla="*/ 779 w 12212083"/>
                <a:gd name="connsiteY44" fmla="*/ 2101263 h 2107245"/>
                <a:gd name="connsiteX45" fmla="*/ 779 w 12212083"/>
                <a:gd name="connsiteY45" fmla="*/ 1388548 h 2107245"/>
                <a:gd name="connsiteX46" fmla="*/ 0 w 12212083"/>
                <a:gd name="connsiteY46" fmla="*/ 1388548 h 2107245"/>
                <a:gd name="connsiteX47" fmla="*/ 0 w 12212083"/>
                <a:gd name="connsiteY47" fmla="*/ 1025209 h 2107245"/>
                <a:gd name="connsiteX48" fmla="*/ 779 w 12212083"/>
                <a:gd name="connsiteY48" fmla="*/ 1025209 h 2107245"/>
                <a:gd name="connsiteX49" fmla="*/ 779 w 12212083"/>
                <a:gd name="connsiteY49" fmla="*/ 13988 h 2107245"/>
                <a:gd name="connsiteX50" fmla="*/ 114966 w 12212083"/>
                <a:gd name="connsiteY50" fmla="*/ 40132 h 2107245"/>
                <a:gd name="connsiteX51" fmla="*/ 357874 w 12212083"/>
                <a:gd name="connsiteY51" fmla="*/ 189854 h 2107245"/>
                <a:gd name="connsiteX52" fmla="*/ 416908 w 12212083"/>
                <a:gd name="connsiteY52" fmla="*/ 258358 h 2107245"/>
                <a:gd name="connsiteX53" fmla="*/ 428640 w 12212083"/>
                <a:gd name="connsiteY53" fmla="*/ 276892 h 2107245"/>
                <a:gd name="connsiteX54" fmla="*/ 466959 w 12212083"/>
                <a:gd name="connsiteY54" fmla="*/ 241708 h 2107245"/>
                <a:gd name="connsiteX55" fmla="*/ 1105680 w 12212083"/>
                <a:gd name="connsiteY55" fmla="*/ 0 h 210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212083" h="2107245">
                  <a:moveTo>
                    <a:pt x="1105680" y="0"/>
                  </a:moveTo>
                  <a:cubicBezTo>
                    <a:pt x="1580300" y="0"/>
                    <a:pt x="1986118" y="357213"/>
                    <a:pt x="2150273" y="862027"/>
                  </a:cubicBezTo>
                  <a:lnTo>
                    <a:pt x="2170527" y="944721"/>
                  </a:lnTo>
                  <a:lnTo>
                    <a:pt x="2206744" y="946798"/>
                  </a:lnTo>
                  <a:cubicBezTo>
                    <a:pt x="2279512" y="958953"/>
                    <a:pt x="2346395" y="986972"/>
                    <a:pt x="2403682" y="1032063"/>
                  </a:cubicBezTo>
                  <a:cubicBezTo>
                    <a:pt x="2432326" y="1054609"/>
                    <a:pt x="2457385" y="1080489"/>
                    <a:pt x="2478896" y="1109216"/>
                  </a:cubicBezTo>
                  <a:lnTo>
                    <a:pt x="2511269" y="1165787"/>
                  </a:lnTo>
                  <a:lnTo>
                    <a:pt x="2574651" y="1112765"/>
                  </a:lnTo>
                  <a:cubicBezTo>
                    <a:pt x="2684317" y="1036640"/>
                    <a:pt x="2811478" y="993103"/>
                    <a:pt x="2947061" y="993103"/>
                  </a:cubicBezTo>
                  <a:cubicBezTo>
                    <a:pt x="3082645" y="993103"/>
                    <a:pt x="3209805" y="1036640"/>
                    <a:pt x="3319472" y="1112765"/>
                  </a:cubicBezTo>
                  <a:lnTo>
                    <a:pt x="3415162" y="1192813"/>
                  </a:lnTo>
                  <a:lnTo>
                    <a:pt x="3512508" y="1077346"/>
                  </a:lnTo>
                  <a:cubicBezTo>
                    <a:pt x="3684542" y="904878"/>
                    <a:pt x="3905093" y="801274"/>
                    <a:pt x="4145564" y="801274"/>
                  </a:cubicBezTo>
                  <a:cubicBezTo>
                    <a:pt x="4386034" y="801274"/>
                    <a:pt x="4606586" y="904878"/>
                    <a:pt x="4778620" y="1077346"/>
                  </a:cubicBezTo>
                  <a:lnTo>
                    <a:pt x="4891377" y="1211091"/>
                  </a:lnTo>
                  <a:lnTo>
                    <a:pt x="4939651" y="1142121"/>
                  </a:lnTo>
                  <a:cubicBezTo>
                    <a:pt x="5118847" y="927044"/>
                    <a:pt x="5367056" y="777216"/>
                    <a:pt x="5655447" y="734894"/>
                  </a:cubicBezTo>
                  <a:cubicBezTo>
                    <a:pt x="5979886" y="687282"/>
                    <a:pt x="6294708" y="784605"/>
                    <a:pt x="6543304" y="981031"/>
                  </a:cubicBezTo>
                  <a:lnTo>
                    <a:pt x="6573348" y="1006867"/>
                  </a:lnTo>
                  <a:lnTo>
                    <a:pt x="6608635" y="955102"/>
                  </a:lnTo>
                  <a:cubicBezTo>
                    <a:pt x="6759278" y="768323"/>
                    <a:pt x="6952406" y="656123"/>
                    <a:pt x="7162976" y="656123"/>
                  </a:cubicBezTo>
                  <a:cubicBezTo>
                    <a:pt x="7426190" y="656123"/>
                    <a:pt x="7662148" y="831436"/>
                    <a:pt x="7821942" y="1108582"/>
                  </a:cubicBezTo>
                  <a:lnTo>
                    <a:pt x="7897459" y="1264188"/>
                  </a:lnTo>
                  <a:lnTo>
                    <a:pt x="7931909" y="1219067"/>
                  </a:lnTo>
                  <a:cubicBezTo>
                    <a:pt x="8164040" y="963155"/>
                    <a:pt x="8506816" y="801274"/>
                    <a:pt x="8889183" y="801274"/>
                  </a:cubicBezTo>
                  <a:cubicBezTo>
                    <a:pt x="9271551" y="801274"/>
                    <a:pt x="9614326" y="963155"/>
                    <a:pt x="9846458" y="1219067"/>
                  </a:cubicBezTo>
                  <a:lnTo>
                    <a:pt x="9907236" y="1298672"/>
                  </a:lnTo>
                  <a:lnTo>
                    <a:pt x="9931830" y="1249225"/>
                  </a:lnTo>
                  <a:cubicBezTo>
                    <a:pt x="9952165" y="1217288"/>
                    <a:pt x="9976046" y="1187351"/>
                    <a:pt x="10003524" y="1159873"/>
                  </a:cubicBezTo>
                  <a:cubicBezTo>
                    <a:pt x="10140914" y="1022483"/>
                    <a:pt x="10339767" y="975008"/>
                    <a:pt x="10542828" y="1011254"/>
                  </a:cubicBezTo>
                  <a:lnTo>
                    <a:pt x="10632547" y="1034621"/>
                  </a:lnTo>
                  <a:lnTo>
                    <a:pt x="10672216" y="915970"/>
                  </a:lnTo>
                  <a:cubicBezTo>
                    <a:pt x="10725360" y="794429"/>
                    <a:pt x="10801042" y="681420"/>
                    <a:pt x="10899463" y="582998"/>
                  </a:cubicBezTo>
                  <a:cubicBezTo>
                    <a:pt x="11096308" y="386154"/>
                    <a:pt x="11351501" y="280271"/>
                    <a:pt x="11616600" y="263725"/>
                  </a:cubicBezTo>
                  <a:cubicBezTo>
                    <a:pt x="11815424" y="251316"/>
                    <a:pt x="12019822" y="289158"/>
                    <a:pt x="12209355" y="376570"/>
                  </a:cubicBezTo>
                  <a:lnTo>
                    <a:pt x="12212083" y="378111"/>
                  </a:lnTo>
                  <a:lnTo>
                    <a:pt x="12212083" y="715012"/>
                  </a:lnTo>
                  <a:lnTo>
                    <a:pt x="12192000" y="735095"/>
                  </a:lnTo>
                  <a:lnTo>
                    <a:pt x="12192000" y="1350532"/>
                  </a:lnTo>
                  <a:lnTo>
                    <a:pt x="12192001" y="1350532"/>
                  </a:lnTo>
                  <a:lnTo>
                    <a:pt x="12192001" y="2101263"/>
                  </a:lnTo>
                  <a:lnTo>
                    <a:pt x="10825832" y="2101263"/>
                  </a:lnTo>
                  <a:lnTo>
                    <a:pt x="10819850" y="2107245"/>
                  </a:lnTo>
                  <a:lnTo>
                    <a:pt x="10815363" y="2101263"/>
                  </a:lnTo>
                  <a:lnTo>
                    <a:pt x="779" y="2101263"/>
                  </a:lnTo>
                  <a:lnTo>
                    <a:pt x="779" y="1388548"/>
                  </a:lnTo>
                  <a:lnTo>
                    <a:pt x="0" y="1388548"/>
                  </a:lnTo>
                  <a:lnTo>
                    <a:pt x="0" y="1025209"/>
                  </a:lnTo>
                  <a:lnTo>
                    <a:pt x="779" y="1025209"/>
                  </a:lnTo>
                  <a:lnTo>
                    <a:pt x="779" y="13988"/>
                  </a:lnTo>
                  <a:lnTo>
                    <a:pt x="114966" y="40132"/>
                  </a:lnTo>
                  <a:cubicBezTo>
                    <a:pt x="206323" y="71203"/>
                    <a:pt x="288895" y="120875"/>
                    <a:pt x="357874" y="189854"/>
                  </a:cubicBezTo>
                  <a:cubicBezTo>
                    <a:pt x="379430" y="211410"/>
                    <a:pt x="399101" y="234294"/>
                    <a:pt x="416908" y="258358"/>
                  </a:cubicBezTo>
                  <a:lnTo>
                    <a:pt x="428640" y="276892"/>
                  </a:lnTo>
                  <a:lnTo>
                    <a:pt x="466959" y="241708"/>
                  </a:lnTo>
                  <a:cubicBezTo>
                    <a:pt x="648260" y="89303"/>
                    <a:pt x="868370" y="0"/>
                    <a:pt x="1105680" y="0"/>
                  </a:cubicBezTo>
                  <a:close/>
                </a:path>
              </a:pathLst>
            </a:custGeom>
            <a:solidFill>
              <a:srgbClr val="B2E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396894" y="1074786"/>
            <a:ext cx="8405418" cy="5439246"/>
            <a:chOff x="270228" y="2137212"/>
            <a:chExt cx="6443411" cy="4169608"/>
          </a:xfrm>
        </p:grpSpPr>
        <p:grpSp>
          <p:nvGrpSpPr>
            <p:cNvPr id="52" name="组合 51"/>
            <p:cNvGrpSpPr/>
            <p:nvPr/>
          </p:nvGrpSpPr>
          <p:grpSpPr>
            <a:xfrm>
              <a:off x="270228" y="2137212"/>
              <a:ext cx="6443411" cy="4169608"/>
              <a:chOff x="270228" y="2137212"/>
              <a:chExt cx="6443411" cy="4169608"/>
            </a:xfrm>
          </p:grpSpPr>
          <p:sp>
            <p:nvSpPr>
              <p:cNvPr id="28" name="圆角矩形 27"/>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0" name="矩形 49"/>
            <p:cNvSpPr/>
            <p:nvPr/>
          </p:nvSpPr>
          <p:spPr>
            <a:xfrm>
              <a:off x="1166144" y="3596422"/>
              <a:ext cx="4859159" cy="1722324"/>
            </a:xfrm>
            <a:prstGeom prst="rect">
              <a:avLst/>
            </a:prstGeom>
          </p:spPr>
          <p:txBody>
            <a:bodyPr wrap="square">
              <a:spAutoFit/>
            </a:bodyPr>
            <a:lstStyle/>
            <a:p>
              <a:r>
                <a:rPr lang="zh-CN" altLang="en-US" sz="2000" dirty="0">
                  <a:solidFill>
                    <a:schemeClr val="tx1">
                      <a:lumMod val="95000"/>
                      <a:lumOff val="5000"/>
                    </a:schemeClr>
                  </a:solidFill>
                </a:rPr>
                <a:t>刘新峰：整个团队的技术专家和业务专家</a:t>
              </a:r>
              <a:endParaRPr lang="en-US" altLang="zh-CN" sz="2000" dirty="0">
                <a:solidFill>
                  <a:schemeClr val="tx1">
                    <a:lumMod val="95000"/>
                    <a:lumOff val="5000"/>
                  </a:schemeClr>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张朝阳：业务分析强有力的支持，整个团队业务支柱</a:t>
              </a:r>
              <a:endParaRPr lang="en-US" altLang="zh-CN" sz="2000" dirty="0">
                <a:solidFill>
                  <a:schemeClr val="tx1">
                    <a:lumMod val="95000"/>
                    <a:lumOff val="5000"/>
                  </a:schemeClr>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谢关云：前端开发者，</a:t>
              </a:r>
              <a:r>
                <a:rPr lang="en-US" altLang="zh-CN" sz="2000" dirty="0">
                  <a:solidFill>
                    <a:schemeClr val="tx1">
                      <a:lumMod val="95000"/>
                      <a:lumOff val="5000"/>
                    </a:schemeClr>
                  </a:solidFill>
                </a:rPr>
                <a:t>H5, APP</a:t>
              </a:r>
              <a:r>
                <a:rPr lang="zh-CN" altLang="en-US" sz="2000" dirty="0">
                  <a:solidFill>
                    <a:schemeClr val="tx1">
                      <a:lumMod val="95000"/>
                      <a:lumOff val="5000"/>
                    </a:schemeClr>
                  </a:solidFill>
                </a:rPr>
                <a:t>开发</a:t>
              </a:r>
              <a:r>
                <a:rPr lang="en-US" altLang="zh-CN" sz="2000" dirty="0">
                  <a:solidFill>
                    <a:schemeClr val="tx1">
                      <a:lumMod val="95000"/>
                      <a:lumOff val="5000"/>
                    </a:schemeClr>
                  </a:solidFill>
                </a:rPr>
                <a:t>, </a:t>
              </a:r>
              <a:r>
                <a:rPr lang="zh-CN" altLang="en-US" sz="2000" dirty="0">
                  <a:solidFill>
                    <a:schemeClr val="tx1">
                      <a:lumMod val="95000"/>
                      <a:lumOff val="5000"/>
                    </a:schemeClr>
                  </a:solidFill>
                </a:rPr>
                <a:t>制作美观界面</a:t>
              </a:r>
              <a:endParaRPr lang="en-US" altLang="zh-CN" sz="2000" dirty="0">
                <a:solidFill>
                  <a:schemeClr val="tx1">
                    <a:lumMod val="95000"/>
                    <a:lumOff val="5000"/>
                  </a:schemeClr>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谢   炎：</a:t>
              </a:r>
              <a:r>
                <a:rPr lang="en-US" altLang="zh-CN" sz="2000" dirty="0">
                  <a:solidFill>
                    <a:schemeClr val="tx1">
                      <a:lumMod val="95000"/>
                      <a:lumOff val="5000"/>
                    </a:schemeClr>
                  </a:solidFill>
                </a:rPr>
                <a:t>Java</a:t>
              </a:r>
              <a:r>
                <a:rPr lang="zh-CN" altLang="en-US" sz="2000" dirty="0">
                  <a:solidFill>
                    <a:schemeClr val="tx1">
                      <a:lumMod val="95000"/>
                      <a:lumOff val="5000"/>
                    </a:schemeClr>
                  </a:solidFill>
                </a:rPr>
                <a:t>后端开发者，具有强烈的技术热爱</a:t>
              </a:r>
              <a:endParaRPr lang="en-US" altLang="zh-CN" sz="2000" dirty="0">
                <a:solidFill>
                  <a:schemeClr val="tx1">
                    <a:lumMod val="95000"/>
                    <a:lumOff val="5000"/>
                  </a:schemeClr>
                </a:solidFill>
              </a:endParaRPr>
            </a:p>
          </p:txBody>
        </p:sp>
        <p:sp>
          <p:nvSpPr>
            <p:cNvPr id="51" name="文本框 50"/>
            <p:cNvSpPr txBox="1"/>
            <p:nvPr/>
          </p:nvSpPr>
          <p:spPr>
            <a:xfrm>
              <a:off x="1930859" y="2864212"/>
              <a:ext cx="3914048" cy="584775"/>
            </a:xfrm>
            <a:prstGeom prst="rect">
              <a:avLst/>
            </a:prstGeom>
            <a:noFill/>
          </p:spPr>
          <p:txBody>
            <a:bodyPr wrap="square" rtlCol="0">
              <a:spAutoFit/>
            </a:bodyPr>
            <a:lstStyle/>
            <a:p>
              <a:r>
                <a:rPr lang="zh-CN" altLang="en-US" sz="3200" dirty="0">
                  <a:solidFill>
                    <a:schemeClr val="tx1">
                      <a:lumMod val="95000"/>
                      <a:lumOff val="5000"/>
                    </a:schemeClr>
                  </a:solidFill>
                  <a:latin typeface="+mn-ea"/>
                </a:rPr>
                <a:t>我们的团队简单介绍</a:t>
              </a:r>
            </a:p>
          </p:txBody>
        </p:sp>
      </p:grpSp>
    </p:spTree>
    <p:extLst>
      <p:ext uri="{BB962C8B-B14F-4D97-AF65-F5344CB8AC3E}">
        <p14:creationId xmlns:p14="http://schemas.microsoft.com/office/powerpoint/2010/main" val="38455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489038" y="3396302"/>
            <a:ext cx="9466995" cy="830997"/>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THANKS YOU</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3729697" y="3013502"/>
            <a:ext cx="4985678" cy="1596598"/>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3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Group 55"/>
          <p:cNvGrpSpPr/>
          <p:nvPr/>
        </p:nvGrpSpPr>
        <p:grpSpPr>
          <a:xfrm>
            <a:off x="735468" y="3555762"/>
            <a:ext cx="5667598" cy="1988223"/>
            <a:chOff x="571472" y="1500180"/>
            <a:chExt cx="4336869" cy="1521396"/>
          </a:xfrm>
        </p:grpSpPr>
        <p:grpSp>
          <p:nvGrpSpPr>
            <p:cNvPr id="14" name="Group 72"/>
            <p:cNvGrpSpPr/>
            <p:nvPr/>
          </p:nvGrpSpPr>
          <p:grpSpPr>
            <a:xfrm>
              <a:off x="571472" y="1500180"/>
              <a:ext cx="4336869" cy="235512"/>
              <a:chOff x="571472" y="1500180"/>
              <a:chExt cx="4336869" cy="235512"/>
            </a:xfrm>
          </p:grpSpPr>
          <p:grpSp>
            <p:nvGrpSpPr>
              <p:cNvPr id="33" name="Group 71"/>
              <p:cNvGrpSpPr/>
              <p:nvPr/>
            </p:nvGrpSpPr>
            <p:grpSpPr>
              <a:xfrm>
                <a:off x="1785918" y="1643056"/>
                <a:ext cx="2500330" cy="1588"/>
                <a:chOff x="1785918" y="1643056"/>
                <a:chExt cx="2500330" cy="1588"/>
              </a:xfrm>
            </p:grpSpPr>
            <p:cxnSp>
              <p:nvCxnSpPr>
                <p:cNvPr id="36" name="Straight Connector 18"/>
                <p:cNvCxnSpPr/>
                <p:nvPr/>
              </p:nvCxnSpPr>
              <p:spPr>
                <a:xfrm>
                  <a:off x="1785918" y="1643056"/>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9"/>
                <p:cNvCxnSpPr/>
                <p:nvPr/>
              </p:nvCxnSpPr>
              <p:spPr>
                <a:xfrm>
                  <a:off x="1785918" y="1643056"/>
                  <a:ext cx="2000264" cy="1588"/>
                </a:xfrm>
                <a:prstGeom prst="line">
                  <a:avLst/>
                </a:prstGeom>
                <a:ln w="57150">
                  <a:solidFill>
                    <a:srgbClr val="91E59C"/>
                  </a:solidFill>
                  <a:tailEnd type="oval"/>
                </a:ln>
              </p:spPr>
              <p:style>
                <a:lnRef idx="1">
                  <a:schemeClr val="accent1"/>
                </a:lnRef>
                <a:fillRef idx="0">
                  <a:schemeClr val="accent1"/>
                </a:fillRef>
                <a:effectRef idx="0">
                  <a:schemeClr val="accent1"/>
                </a:effectRef>
                <a:fontRef idx="minor">
                  <a:schemeClr val="tx1"/>
                </a:fontRef>
              </p:style>
            </p:cxnSp>
          </p:grpSp>
          <p:sp>
            <p:nvSpPr>
              <p:cNvPr id="34" name="Rectangle 31"/>
              <p:cNvSpPr/>
              <p:nvPr/>
            </p:nvSpPr>
            <p:spPr>
              <a:xfrm>
                <a:off x="571472" y="1500180"/>
                <a:ext cx="708007" cy="235512"/>
              </a:xfrm>
              <a:prstGeom prst="rect">
                <a:avLst/>
              </a:prstGeom>
            </p:spPr>
            <p:txBody>
              <a:bodyPr wrap="none">
                <a:spAutoFit/>
              </a:bodyPr>
              <a:lstStyle/>
              <a:p>
                <a:r>
                  <a:rPr lang="en-US" altLang="zh-CN" sz="1400" dirty="0" err="1">
                    <a:solidFill>
                      <a:schemeClr val="bg1">
                        <a:lumMod val="50000"/>
                      </a:schemeClr>
                    </a:solidFill>
                    <a:latin typeface="+mn-ea"/>
                    <a:cs typeface="Open Sans" pitchFamily="34" charset="0"/>
                  </a:rPr>
                  <a:t>Javascript</a:t>
                </a:r>
                <a:endParaRPr lang="en-US" sz="1400" dirty="0">
                  <a:solidFill>
                    <a:schemeClr val="bg1">
                      <a:lumMod val="50000"/>
                    </a:schemeClr>
                  </a:solidFill>
                  <a:latin typeface="+mn-ea"/>
                  <a:cs typeface="Open Sans" pitchFamily="34" charset="0"/>
                </a:endParaRPr>
              </a:p>
            </p:txBody>
          </p:sp>
          <p:sp>
            <p:nvSpPr>
              <p:cNvPr id="35" name="Rectangle 35"/>
              <p:cNvSpPr/>
              <p:nvPr/>
            </p:nvSpPr>
            <p:spPr>
              <a:xfrm>
                <a:off x="4572000" y="1500180"/>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80%</a:t>
                </a:r>
              </a:p>
            </p:txBody>
          </p:sp>
        </p:grpSp>
        <p:grpSp>
          <p:nvGrpSpPr>
            <p:cNvPr id="15" name="Group 70"/>
            <p:cNvGrpSpPr/>
            <p:nvPr/>
          </p:nvGrpSpPr>
          <p:grpSpPr>
            <a:xfrm>
              <a:off x="571472" y="1928808"/>
              <a:ext cx="4336869" cy="235512"/>
              <a:chOff x="571472" y="1928808"/>
              <a:chExt cx="4336869" cy="235512"/>
            </a:xfrm>
          </p:grpSpPr>
          <p:grpSp>
            <p:nvGrpSpPr>
              <p:cNvPr id="28" name="Group 69"/>
              <p:cNvGrpSpPr/>
              <p:nvPr/>
            </p:nvGrpSpPr>
            <p:grpSpPr>
              <a:xfrm>
                <a:off x="1785918" y="2071684"/>
                <a:ext cx="2500330" cy="1588"/>
                <a:chOff x="1785918" y="2071684"/>
                <a:chExt cx="2500330" cy="1588"/>
              </a:xfrm>
            </p:grpSpPr>
            <p:cxnSp>
              <p:nvCxnSpPr>
                <p:cNvPr id="31" name="Straight Connector 21"/>
                <p:cNvCxnSpPr/>
                <p:nvPr/>
              </p:nvCxnSpPr>
              <p:spPr>
                <a:xfrm>
                  <a:off x="1785918" y="2071684"/>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2"/>
                <p:cNvCxnSpPr/>
                <p:nvPr/>
              </p:nvCxnSpPr>
              <p:spPr>
                <a:xfrm>
                  <a:off x="1785918" y="2071684"/>
                  <a:ext cx="1357322" cy="1588"/>
                </a:xfrm>
                <a:prstGeom prst="line">
                  <a:avLst/>
                </a:prstGeom>
                <a:ln w="57150">
                  <a:solidFill>
                    <a:srgbClr val="0085ED"/>
                  </a:solidFill>
                  <a:tailEnd type="oval"/>
                </a:ln>
              </p:spPr>
              <p:style>
                <a:lnRef idx="1">
                  <a:schemeClr val="accent1"/>
                </a:lnRef>
                <a:fillRef idx="0">
                  <a:schemeClr val="accent1"/>
                </a:fillRef>
                <a:effectRef idx="0">
                  <a:schemeClr val="accent1"/>
                </a:effectRef>
                <a:fontRef idx="minor">
                  <a:schemeClr val="tx1"/>
                </a:fontRef>
              </p:style>
            </p:cxnSp>
          </p:grpSp>
          <p:sp>
            <p:nvSpPr>
              <p:cNvPr id="29" name="Rectangle 32"/>
              <p:cNvSpPr/>
              <p:nvPr/>
            </p:nvSpPr>
            <p:spPr>
              <a:xfrm>
                <a:off x="571472" y="1928808"/>
                <a:ext cx="750940" cy="235512"/>
              </a:xfrm>
              <a:prstGeom prst="rect">
                <a:avLst/>
              </a:prstGeom>
            </p:spPr>
            <p:txBody>
              <a:bodyPr wrap="none">
                <a:spAutoFit/>
              </a:bodyPr>
              <a:lstStyle/>
              <a:p>
                <a:r>
                  <a:rPr lang="en-US" altLang="zh-CN" sz="1400" dirty="0" err="1">
                    <a:solidFill>
                      <a:schemeClr val="bg1">
                        <a:lumMod val="50000"/>
                      </a:schemeClr>
                    </a:solidFill>
                    <a:latin typeface="+mn-ea"/>
                    <a:cs typeface="Open Sans" pitchFamily="34" charset="0"/>
                  </a:rPr>
                  <a:t>SQLServer</a:t>
                </a:r>
                <a:endParaRPr lang="en-US" sz="1400" dirty="0">
                  <a:solidFill>
                    <a:schemeClr val="bg1">
                      <a:lumMod val="50000"/>
                    </a:schemeClr>
                  </a:solidFill>
                  <a:latin typeface="+mn-ea"/>
                  <a:cs typeface="Open Sans" pitchFamily="34" charset="0"/>
                </a:endParaRPr>
              </a:p>
            </p:txBody>
          </p:sp>
          <p:sp>
            <p:nvSpPr>
              <p:cNvPr id="30" name="Rectangle 36"/>
              <p:cNvSpPr/>
              <p:nvPr/>
            </p:nvSpPr>
            <p:spPr>
              <a:xfrm>
                <a:off x="4572000" y="1928808"/>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60%</a:t>
                </a:r>
              </a:p>
            </p:txBody>
          </p:sp>
        </p:grpSp>
        <p:grpSp>
          <p:nvGrpSpPr>
            <p:cNvPr id="16" name="Group 68"/>
            <p:cNvGrpSpPr/>
            <p:nvPr/>
          </p:nvGrpSpPr>
          <p:grpSpPr>
            <a:xfrm>
              <a:off x="571472" y="2357436"/>
              <a:ext cx="4336869" cy="235512"/>
              <a:chOff x="571472" y="2357436"/>
              <a:chExt cx="4336869" cy="235512"/>
            </a:xfrm>
          </p:grpSpPr>
          <p:grpSp>
            <p:nvGrpSpPr>
              <p:cNvPr id="23" name="Group 67"/>
              <p:cNvGrpSpPr/>
              <p:nvPr/>
            </p:nvGrpSpPr>
            <p:grpSpPr>
              <a:xfrm>
                <a:off x="1785918" y="2500312"/>
                <a:ext cx="2500330" cy="1588"/>
                <a:chOff x="1785918" y="2500312"/>
                <a:chExt cx="2500330" cy="1588"/>
              </a:xfrm>
            </p:grpSpPr>
            <p:cxnSp>
              <p:nvCxnSpPr>
                <p:cNvPr id="26" name="Straight Connector 23"/>
                <p:cNvCxnSpPr/>
                <p:nvPr/>
              </p:nvCxnSpPr>
              <p:spPr>
                <a:xfrm>
                  <a:off x="1785918" y="2500312"/>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785918" y="2500312"/>
                  <a:ext cx="1643074" cy="1044"/>
                </a:xfrm>
                <a:prstGeom prst="line">
                  <a:avLst/>
                </a:prstGeom>
                <a:ln w="57150">
                  <a:solidFill>
                    <a:srgbClr val="C3F3FD"/>
                  </a:solidFill>
                  <a:tailEnd type="oval"/>
                </a:ln>
              </p:spPr>
              <p:style>
                <a:lnRef idx="1">
                  <a:schemeClr val="accent1"/>
                </a:lnRef>
                <a:fillRef idx="0">
                  <a:schemeClr val="accent1"/>
                </a:fillRef>
                <a:effectRef idx="0">
                  <a:schemeClr val="accent1"/>
                </a:effectRef>
                <a:fontRef idx="minor">
                  <a:schemeClr val="tx1"/>
                </a:fontRef>
              </p:style>
            </p:cxnSp>
          </p:grpSp>
          <p:sp>
            <p:nvSpPr>
              <p:cNvPr id="24" name="Rectangle 33"/>
              <p:cNvSpPr/>
              <p:nvPr/>
            </p:nvSpPr>
            <p:spPr>
              <a:xfrm>
                <a:off x="571472" y="2357436"/>
                <a:ext cx="563266" cy="235512"/>
              </a:xfrm>
              <a:prstGeom prst="rect">
                <a:avLst/>
              </a:prstGeom>
            </p:spPr>
            <p:txBody>
              <a:bodyPr wrap="none">
                <a:spAutoFit/>
              </a:bodyPr>
              <a:lstStyle/>
              <a:p>
                <a:r>
                  <a:rPr lang="en-US" altLang="zh-CN" sz="1400" dirty="0">
                    <a:solidFill>
                      <a:schemeClr val="bg1">
                        <a:lumMod val="50000"/>
                      </a:schemeClr>
                    </a:solidFill>
                    <a:latin typeface="+mn-ea"/>
                    <a:cs typeface="Open Sans" pitchFamily="34" charset="0"/>
                  </a:rPr>
                  <a:t>MySQL</a:t>
                </a:r>
                <a:endParaRPr lang="en-US" sz="1400" dirty="0">
                  <a:solidFill>
                    <a:schemeClr val="bg1">
                      <a:lumMod val="50000"/>
                    </a:schemeClr>
                  </a:solidFill>
                  <a:latin typeface="+mn-ea"/>
                  <a:cs typeface="Open Sans" pitchFamily="34" charset="0"/>
                </a:endParaRPr>
              </a:p>
            </p:txBody>
          </p:sp>
          <p:sp>
            <p:nvSpPr>
              <p:cNvPr id="25" name="Rectangle 37"/>
              <p:cNvSpPr/>
              <p:nvPr/>
            </p:nvSpPr>
            <p:spPr>
              <a:xfrm>
                <a:off x="4572000" y="2357436"/>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70%</a:t>
                </a:r>
              </a:p>
            </p:txBody>
          </p:sp>
        </p:grpSp>
        <p:grpSp>
          <p:nvGrpSpPr>
            <p:cNvPr id="17" name="Group 66"/>
            <p:cNvGrpSpPr/>
            <p:nvPr/>
          </p:nvGrpSpPr>
          <p:grpSpPr>
            <a:xfrm>
              <a:off x="571472" y="2786064"/>
              <a:ext cx="4336869" cy="235512"/>
              <a:chOff x="571472" y="2786064"/>
              <a:chExt cx="4336869" cy="235512"/>
            </a:xfrm>
          </p:grpSpPr>
          <p:grpSp>
            <p:nvGrpSpPr>
              <p:cNvPr id="18" name="Group 65"/>
              <p:cNvGrpSpPr/>
              <p:nvPr/>
            </p:nvGrpSpPr>
            <p:grpSpPr>
              <a:xfrm>
                <a:off x="1785918" y="2928940"/>
                <a:ext cx="2500330" cy="1588"/>
                <a:chOff x="1785918" y="2928940"/>
                <a:chExt cx="2500330" cy="1588"/>
              </a:xfrm>
            </p:grpSpPr>
            <p:cxnSp>
              <p:nvCxnSpPr>
                <p:cNvPr id="21" name="Straight Connector 25"/>
                <p:cNvCxnSpPr/>
                <p:nvPr/>
              </p:nvCxnSpPr>
              <p:spPr>
                <a:xfrm>
                  <a:off x="1785918" y="2928940"/>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6"/>
                <p:cNvCxnSpPr/>
                <p:nvPr/>
              </p:nvCxnSpPr>
              <p:spPr>
                <a:xfrm>
                  <a:off x="1785918" y="2928940"/>
                  <a:ext cx="2214578" cy="1588"/>
                </a:xfrm>
                <a:prstGeom prst="line">
                  <a:avLst/>
                </a:prstGeom>
                <a:ln w="5715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9" name="Rectangle 34"/>
              <p:cNvSpPr/>
              <p:nvPr/>
            </p:nvSpPr>
            <p:spPr>
              <a:xfrm>
                <a:off x="571472" y="2786064"/>
                <a:ext cx="389086" cy="235512"/>
              </a:xfrm>
              <a:prstGeom prst="rect">
                <a:avLst/>
              </a:prstGeom>
            </p:spPr>
            <p:txBody>
              <a:bodyPr wrap="none">
                <a:spAutoFit/>
              </a:bodyPr>
              <a:lstStyle/>
              <a:p>
                <a:r>
                  <a:rPr lang="en-US" altLang="zh-CN" sz="1400" dirty="0">
                    <a:solidFill>
                      <a:schemeClr val="bg1">
                        <a:lumMod val="50000"/>
                      </a:schemeClr>
                    </a:solidFill>
                    <a:latin typeface="+mn-ea"/>
                    <a:cs typeface="Open Sans" pitchFamily="34" charset="0"/>
                  </a:rPr>
                  <a:t>Java</a:t>
                </a:r>
                <a:endParaRPr lang="en-US" sz="1400" dirty="0">
                  <a:solidFill>
                    <a:schemeClr val="bg1">
                      <a:lumMod val="50000"/>
                    </a:schemeClr>
                  </a:solidFill>
                  <a:latin typeface="+mn-ea"/>
                  <a:cs typeface="Open Sans" pitchFamily="34" charset="0"/>
                </a:endParaRPr>
              </a:p>
            </p:txBody>
          </p:sp>
          <p:sp>
            <p:nvSpPr>
              <p:cNvPr id="20" name="Rectangle 38"/>
              <p:cNvSpPr/>
              <p:nvPr/>
            </p:nvSpPr>
            <p:spPr>
              <a:xfrm>
                <a:off x="4572000" y="2786064"/>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90%</a:t>
                </a:r>
              </a:p>
            </p:txBody>
          </p:sp>
        </p:grpSp>
      </p:grpSp>
      <p:sp>
        <p:nvSpPr>
          <p:cNvPr id="38" name="矩形 37"/>
          <p:cNvSpPr/>
          <p:nvPr/>
        </p:nvSpPr>
        <p:spPr>
          <a:xfrm>
            <a:off x="6934339" y="4214217"/>
            <a:ext cx="4859159" cy="830997"/>
          </a:xfrm>
          <a:prstGeom prst="rect">
            <a:avLst/>
          </a:prstGeom>
        </p:spPr>
        <p:txBody>
          <a:bodyPr wrap="square">
            <a:spAutoFit/>
          </a:bodyPr>
          <a:lstStyle/>
          <a:p>
            <a:r>
              <a:rPr lang="zh-CN" altLang="en-US" sz="2400" noProof="1">
                <a:solidFill>
                  <a:schemeClr val="tx1">
                    <a:lumMod val="95000"/>
                    <a:lumOff val="5000"/>
                  </a:schemeClr>
                </a:solidFill>
              </a:rPr>
              <a:t>北京矿山信息系统平台研发，新技术探索</a:t>
            </a:r>
            <a:endParaRPr lang="zh-CN" altLang="en-US" sz="2400" dirty="0">
              <a:solidFill>
                <a:schemeClr val="tx1">
                  <a:lumMod val="95000"/>
                  <a:lumOff val="5000"/>
                </a:schemeClr>
              </a:solidFill>
            </a:endParaRPr>
          </a:p>
        </p:txBody>
      </p:sp>
      <p:sp>
        <p:nvSpPr>
          <p:cNvPr id="39" name="文本框 38"/>
          <p:cNvSpPr txBox="1"/>
          <p:nvPr/>
        </p:nvSpPr>
        <p:spPr>
          <a:xfrm>
            <a:off x="6925519" y="3239619"/>
            <a:ext cx="2734106" cy="584775"/>
          </a:xfrm>
          <a:prstGeom prst="rect">
            <a:avLst/>
          </a:prstGeom>
          <a:noFill/>
        </p:spPr>
        <p:txBody>
          <a:bodyPr wrap="square" rtlCol="0">
            <a:spAutoFit/>
          </a:bodyPr>
          <a:lstStyle/>
          <a:p>
            <a:r>
              <a:rPr lang="zh-CN" altLang="en-US" sz="3200" dirty="0">
                <a:solidFill>
                  <a:schemeClr val="tx1">
                    <a:lumMod val="95000"/>
                    <a:lumOff val="5000"/>
                  </a:schemeClr>
                </a:solidFill>
                <a:latin typeface="+mn-ea"/>
              </a:rPr>
              <a:t>我们目前工作</a:t>
            </a:r>
          </a:p>
        </p:txBody>
      </p:sp>
    </p:spTree>
    <p:extLst>
      <p:ext uri="{BB962C8B-B14F-4D97-AF65-F5344CB8AC3E}">
        <p14:creationId xmlns:p14="http://schemas.microsoft.com/office/powerpoint/2010/main" val="80839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 name="组合 6"/>
          <p:cNvGrpSpPr/>
          <p:nvPr/>
        </p:nvGrpSpPr>
        <p:grpSpPr>
          <a:xfrm>
            <a:off x="2055079" y="3002795"/>
            <a:ext cx="8312676" cy="962344"/>
            <a:chOff x="2185708" y="3002795"/>
            <a:chExt cx="8312676" cy="962344"/>
          </a:xfrm>
        </p:grpSpPr>
        <p:grpSp>
          <p:nvGrpSpPr>
            <p:cNvPr id="5" name="组合 4"/>
            <p:cNvGrpSpPr/>
            <p:nvPr/>
          </p:nvGrpSpPr>
          <p:grpSpPr>
            <a:xfrm>
              <a:off x="2185708" y="3002795"/>
              <a:ext cx="646332" cy="962344"/>
              <a:chOff x="1863300" y="3002795"/>
              <a:chExt cx="646332" cy="962344"/>
            </a:xfrm>
          </p:grpSpPr>
          <p:grpSp>
            <p:nvGrpSpPr>
              <p:cNvPr id="43" name="Group 36"/>
              <p:cNvGrpSpPr>
                <a:grpSpLocks noChangeAspect="1"/>
              </p:cNvGrpSpPr>
              <p:nvPr/>
            </p:nvGrpSpPr>
            <p:grpSpPr bwMode="auto">
              <a:xfrm>
                <a:off x="1887222" y="3002795"/>
                <a:ext cx="550862" cy="452438"/>
                <a:chOff x="855" y="1892"/>
                <a:chExt cx="347" cy="285"/>
              </a:xfrm>
            </p:grpSpPr>
            <p:sp>
              <p:nvSpPr>
                <p:cNvPr id="45" name="Freeform 37"/>
                <p:cNvSpPr>
                  <a:spLocks/>
                </p:cNvSpPr>
                <p:nvPr/>
              </p:nvSpPr>
              <p:spPr bwMode="auto">
                <a:xfrm>
                  <a:off x="855" y="1892"/>
                  <a:ext cx="329" cy="285"/>
                </a:xfrm>
                <a:custGeom>
                  <a:avLst/>
                  <a:gdLst>
                    <a:gd name="T0" fmla="*/ 67 w 114"/>
                    <a:gd name="T1" fmla="*/ 90 h 98"/>
                    <a:gd name="T2" fmla="*/ 57 w 114"/>
                    <a:gd name="T3" fmla="*/ 91 h 98"/>
                    <a:gd name="T4" fmla="*/ 37 w 114"/>
                    <a:gd name="T5" fmla="*/ 88 h 98"/>
                    <a:gd name="T6" fmla="*/ 19 w 114"/>
                    <a:gd name="T7" fmla="*/ 96 h 98"/>
                    <a:gd name="T8" fmla="*/ 21 w 114"/>
                    <a:gd name="T9" fmla="*/ 81 h 98"/>
                    <a:gd name="T10" fmla="*/ 0 w 114"/>
                    <a:gd name="T11" fmla="*/ 45 h 98"/>
                    <a:gd name="T12" fmla="*/ 57 w 114"/>
                    <a:gd name="T13" fmla="*/ 0 h 98"/>
                    <a:gd name="T14" fmla="*/ 114 w 114"/>
                    <a:gd name="T15" fmla="*/ 45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98">
                      <a:moveTo>
                        <a:pt x="67" y="90"/>
                      </a:moveTo>
                      <a:cubicBezTo>
                        <a:pt x="64" y="90"/>
                        <a:pt x="60" y="91"/>
                        <a:pt x="57" y="91"/>
                      </a:cubicBezTo>
                      <a:cubicBezTo>
                        <a:pt x="51" y="91"/>
                        <a:pt x="42" y="89"/>
                        <a:pt x="37" y="88"/>
                      </a:cubicBezTo>
                      <a:cubicBezTo>
                        <a:pt x="33" y="87"/>
                        <a:pt x="29" y="98"/>
                        <a:pt x="19" y="96"/>
                      </a:cubicBezTo>
                      <a:cubicBezTo>
                        <a:pt x="19" y="96"/>
                        <a:pt x="28" y="84"/>
                        <a:pt x="21" y="81"/>
                      </a:cubicBezTo>
                      <a:cubicBezTo>
                        <a:pt x="8" y="72"/>
                        <a:pt x="0" y="60"/>
                        <a:pt x="0" y="45"/>
                      </a:cubicBezTo>
                      <a:cubicBezTo>
                        <a:pt x="0" y="20"/>
                        <a:pt x="26" y="0"/>
                        <a:pt x="57" y="0"/>
                      </a:cubicBezTo>
                      <a:cubicBezTo>
                        <a:pt x="89" y="0"/>
                        <a:pt x="114" y="20"/>
                        <a:pt x="114" y="45"/>
                      </a:cubicBezTo>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982" y="1985"/>
                  <a:ext cx="220" cy="189"/>
                </a:xfrm>
                <a:custGeom>
                  <a:avLst/>
                  <a:gdLst>
                    <a:gd name="T0" fmla="*/ 0 w 76"/>
                    <a:gd name="T1" fmla="*/ 30 h 65"/>
                    <a:gd name="T2" fmla="*/ 38 w 76"/>
                    <a:gd name="T3" fmla="*/ 60 h 65"/>
                    <a:gd name="T4" fmla="*/ 52 w 76"/>
                    <a:gd name="T5" fmla="*/ 59 h 65"/>
                    <a:gd name="T6" fmla="*/ 64 w 76"/>
                    <a:gd name="T7" fmla="*/ 64 h 65"/>
                    <a:gd name="T8" fmla="*/ 62 w 76"/>
                    <a:gd name="T9" fmla="*/ 54 h 65"/>
                    <a:gd name="T10" fmla="*/ 76 w 76"/>
                    <a:gd name="T11" fmla="*/ 30 h 65"/>
                    <a:gd name="T12" fmla="*/ 38 w 76"/>
                    <a:gd name="T13" fmla="*/ 0 h 65"/>
                    <a:gd name="T14" fmla="*/ 0 w 76"/>
                    <a:gd name="T15" fmla="*/ 3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5">
                      <a:moveTo>
                        <a:pt x="0" y="30"/>
                      </a:moveTo>
                      <a:cubicBezTo>
                        <a:pt x="0" y="47"/>
                        <a:pt x="17" y="60"/>
                        <a:pt x="38" y="60"/>
                      </a:cubicBezTo>
                      <a:cubicBezTo>
                        <a:pt x="42" y="60"/>
                        <a:pt x="48" y="60"/>
                        <a:pt x="52" y="59"/>
                      </a:cubicBezTo>
                      <a:cubicBezTo>
                        <a:pt x="54" y="58"/>
                        <a:pt x="57" y="65"/>
                        <a:pt x="64" y="64"/>
                      </a:cubicBezTo>
                      <a:cubicBezTo>
                        <a:pt x="64" y="64"/>
                        <a:pt x="58" y="56"/>
                        <a:pt x="62" y="54"/>
                      </a:cubicBezTo>
                      <a:cubicBezTo>
                        <a:pt x="71" y="48"/>
                        <a:pt x="76" y="40"/>
                        <a:pt x="76" y="30"/>
                      </a:cubicBezTo>
                      <a:cubicBezTo>
                        <a:pt x="76" y="14"/>
                        <a:pt x="59" y="0"/>
                        <a:pt x="38" y="0"/>
                      </a:cubicBezTo>
                      <a:cubicBezTo>
                        <a:pt x="17" y="0"/>
                        <a:pt x="0" y="14"/>
                        <a:pt x="0" y="30"/>
                      </a:cubicBez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5" name="矩形 84"/>
              <p:cNvSpPr/>
              <p:nvPr/>
            </p:nvSpPr>
            <p:spPr>
              <a:xfrm>
                <a:off x="1863300" y="3595807"/>
                <a:ext cx="646332" cy="369332"/>
              </a:xfrm>
              <a:prstGeom prst="rect">
                <a:avLst/>
              </a:prstGeom>
            </p:spPr>
            <p:txBody>
              <a:bodyPr wrap="none">
                <a:spAutoFit/>
              </a:bodyPr>
              <a:lstStyle/>
              <a:p>
                <a:pPr algn="ctr"/>
                <a:r>
                  <a:rPr lang="zh-CN" altLang="en-US" dirty="0">
                    <a:latin typeface="+mn-ea"/>
                  </a:rPr>
                  <a:t>概述</a:t>
                </a:r>
              </a:p>
            </p:txBody>
          </p:sp>
        </p:grpSp>
        <p:grpSp>
          <p:nvGrpSpPr>
            <p:cNvPr id="4" name="组合 3"/>
            <p:cNvGrpSpPr/>
            <p:nvPr/>
          </p:nvGrpSpPr>
          <p:grpSpPr>
            <a:xfrm>
              <a:off x="4433381" y="3002795"/>
              <a:ext cx="1107997" cy="962344"/>
              <a:chOff x="3646517" y="3002795"/>
              <a:chExt cx="1107997" cy="962344"/>
            </a:xfrm>
          </p:grpSpPr>
          <p:grpSp>
            <p:nvGrpSpPr>
              <p:cNvPr id="47" name="Group 41"/>
              <p:cNvGrpSpPr>
                <a:grpSpLocks noChangeAspect="1"/>
              </p:cNvGrpSpPr>
              <p:nvPr/>
            </p:nvGrpSpPr>
            <p:grpSpPr bwMode="auto">
              <a:xfrm>
                <a:off x="3970736" y="3002795"/>
                <a:ext cx="518684" cy="448431"/>
                <a:chOff x="2225" y="1882"/>
                <a:chExt cx="347" cy="300"/>
              </a:xfrm>
            </p:grpSpPr>
            <p:sp>
              <p:nvSpPr>
                <p:cNvPr id="49" name="Freeform 42"/>
                <p:cNvSpPr>
                  <a:spLocks/>
                </p:cNvSpPr>
                <p:nvPr/>
              </p:nvSpPr>
              <p:spPr bwMode="auto">
                <a:xfrm>
                  <a:off x="2225" y="1882"/>
                  <a:ext cx="115" cy="300"/>
                </a:xfrm>
                <a:custGeom>
                  <a:avLst/>
                  <a:gdLst>
                    <a:gd name="T0" fmla="*/ 115 w 115"/>
                    <a:gd name="T1" fmla="*/ 271 h 300"/>
                    <a:gd name="T2" fmla="*/ 0 w 115"/>
                    <a:gd name="T3" fmla="*/ 300 h 300"/>
                    <a:gd name="T4" fmla="*/ 0 w 115"/>
                    <a:gd name="T5" fmla="*/ 29 h 300"/>
                    <a:gd name="T6" fmla="*/ 115 w 115"/>
                    <a:gd name="T7" fmla="*/ 0 h 300"/>
                    <a:gd name="T8" fmla="*/ 115 w 115"/>
                    <a:gd name="T9" fmla="*/ 271 h 300"/>
                  </a:gdLst>
                  <a:ahLst/>
                  <a:cxnLst>
                    <a:cxn ang="0">
                      <a:pos x="T0" y="T1"/>
                    </a:cxn>
                    <a:cxn ang="0">
                      <a:pos x="T2" y="T3"/>
                    </a:cxn>
                    <a:cxn ang="0">
                      <a:pos x="T4" y="T5"/>
                    </a:cxn>
                    <a:cxn ang="0">
                      <a:pos x="T6" y="T7"/>
                    </a:cxn>
                    <a:cxn ang="0">
                      <a:pos x="T8" y="T9"/>
                    </a:cxn>
                  </a:cxnLst>
                  <a:rect l="0" t="0" r="r" b="b"/>
                  <a:pathLst>
                    <a:path w="115" h="300">
                      <a:moveTo>
                        <a:pt x="115" y="271"/>
                      </a:moveTo>
                      <a:lnTo>
                        <a:pt x="0" y="300"/>
                      </a:lnTo>
                      <a:lnTo>
                        <a:pt x="0" y="29"/>
                      </a:lnTo>
                      <a:lnTo>
                        <a:pt x="115" y="0"/>
                      </a:lnTo>
                      <a:lnTo>
                        <a:pt x="115" y="271"/>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3"/>
                <p:cNvSpPr>
                  <a:spLocks/>
                </p:cNvSpPr>
                <p:nvPr/>
              </p:nvSpPr>
              <p:spPr bwMode="auto">
                <a:xfrm>
                  <a:off x="2340" y="1882"/>
                  <a:ext cx="116" cy="300"/>
                </a:xfrm>
                <a:custGeom>
                  <a:avLst/>
                  <a:gdLst>
                    <a:gd name="T0" fmla="*/ 116 w 116"/>
                    <a:gd name="T1" fmla="*/ 300 h 300"/>
                    <a:gd name="T2" fmla="*/ 0 w 116"/>
                    <a:gd name="T3" fmla="*/ 271 h 300"/>
                    <a:gd name="T4" fmla="*/ 0 w 116"/>
                    <a:gd name="T5" fmla="*/ 0 h 300"/>
                    <a:gd name="T6" fmla="*/ 116 w 116"/>
                    <a:gd name="T7" fmla="*/ 29 h 300"/>
                    <a:gd name="T8" fmla="*/ 116 w 116"/>
                    <a:gd name="T9" fmla="*/ 300 h 300"/>
                  </a:gdLst>
                  <a:ahLst/>
                  <a:cxnLst>
                    <a:cxn ang="0">
                      <a:pos x="T0" y="T1"/>
                    </a:cxn>
                    <a:cxn ang="0">
                      <a:pos x="T2" y="T3"/>
                    </a:cxn>
                    <a:cxn ang="0">
                      <a:pos x="T4" y="T5"/>
                    </a:cxn>
                    <a:cxn ang="0">
                      <a:pos x="T6" y="T7"/>
                    </a:cxn>
                    <a:cxn ang="0">
                      <a:pos x="T8" y="T9"/>
                    </a:cxn>
                  </a:cxnLst>
                  <a:rect l="0" t="0" r="r" b="b"/>
                  <a:pathLst>
                    <a:path w="116" h="300">
                      <a:moveTo>
                        <a:pt x="116" y="300"/>
                      </a:moveTo>
                      <a:lnTo>
                        <a:pt x="0" y="271"/>
                      </a:lnTo>
                      <a:lnTo>
                        <a:pt x="0" y="0"/>
                      </a:lnTo>
                      <a:lnTo>
                        <a:pt x="116" y="29"/>
                      </a:lnTo>
                      <a:lnTo>
                        <a:pt x="116" y="300"/>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4"/>
                <p:cNvSpPr>
                  <a:spLocks/>
                </p:cNvSpPr>
                <p:nvPr/>
              </p:nvSpPr>
              <p:spPr bwMode="auto">
                <a:xfrm>
                  <a:off x="2456" y="1882"/>
                  <a:ext cx="116" cy="300"/>
                </a:xfrm>
                <a:custGeom>
                  <a:avLst/>
                  <a:gdLst>
                    <a:gd name="T0" fmla="*/ 116 w 116"/>
                    <a:gd name="T1" fmla="*/ 271 h 300"/>
                    <a:gd name="T2" fmla="*/ 0 w 116"/>
                    <a:gd name="T3" fmla="*/ 300 h 300"/>
                    <a:gd name="T4" fmla="*/ 0 w 116"/>
                    <a:gd name="T5" fmla="*/ 29 h 300"/>
                    <a:gd name="T6" fmla="*/ 116 w 116"/>
                    <a:gd name="T7" fmla="*/ 0 h 300"/>
                    <a:gd name="T8" fmla="*/ 116 w 116"/>
                    <a:gd name="T9" fmla="*/ 271 h 300"/>
                  </a:gdLst>
                  <a:ahLst/>
                  <a:cxnLst>
                    <a:cxn ang="0">
                      <a:pos x="T0" y="T1"/>
                    </a:cxn>
                    <a:cxn ang="0">
                      <a:pos x="T2" y="T3"/>
                    </a:cxn>
                    <a:cxn ang="0">
                      <a:pos x="T4" y="T5"/>
                    </a:cxn>
                    <a:cxn ang="0">
                      <a:pos x="T6" y="T7"/>
                    </a:cxn>
                    <a:cxn ang="0">
                      <a:pos x="T8" y="T9"/>
                    </a:cxn>
                  </a:cxnLst>
                  <a:rect l="0" t="0" r="r" b="b"/>
                  <a:pathLst>
                    <a:path w="116" h="300">
                      <a:moveTo>
                        <a:pt x="116" y="271"/>
                      </a:moveTo>
                      <a:lnTo>
                        <a:pt x="0" y="300"/>
                      </a:lnTo>
                      <a:lnTo>
                        <a:pt x="0" y="29"/>
                      </a:lnTo>
                      <a:lnTo>
                        <a:pt x="116" y="0"/>
                      </a:lnTo>
                      <a:lnTo>
                        <a:pt x="116" y="271"/>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矩形 85"/>
              <p:cNvSpPr/>
              <p:nvPr/>
            </p:nvSpPr>
            <p:spPr>
              <a:xfrm>
                <a:off x="3646517" y="3595807"/>
                <a:ext cx="1107997" cy="369332"/>
              </a:xfrm>
              <a:prstGeom prst="rect">
                <a:avLst/>
              </a:prstGeom>
            </p:spPr>
            <p:txBody>
              <a:bodyPr wrap="none">
                <a:spAutoFit/>
              </a:bodyPr>
              <a:lstStyle/>
              <a:p>
                <a:pPr algn="ctr"/>
                <a:r>
                  <a:rPr lang="zh-CN" altLang="en-US" dirty="0">
                    <a:latin typeface="+mn-ea"/>
                  </a:rPr>
                  <a:t>课程地图</a:t>
                </a:r>
              </a:p>
            </p:txBody>
          </p:sp>
        </p:grpSp>
        <p:grpSp>
          <p:nvGrpSpPr>
            <p:cNvPr id="3" name="组合 2"/>
            <p:cNvGrpSpPr/>
            <p:nvPr/>
          </p:nvGrpSpPr>
          <p:grpSpPr>
            <a:xfrm>
              <a:off x="6911884" y="3002795"/>
              <a:ext cx="1107997" cy="962344"/>
              <a:chOff x="5660564" y="3002795"/>
              <a:chExt cx="1107997" cy="962344"/>
            </a:xfrm>
          </p:grpSpPr>
          <p:grpSp>
            <p:nvGrpSpPr>
              <p:cNvPr id="52" name="Group 47"/>
              <p:cNvGrpSpPr>
                <a:grpSpLocks noChangeAspect="1"/>
              </p:cNvGrpSpPr>
              <p:nvPr/>
            </p:nvGrpSpPr>
            <p:grpSpPr bwMode="auto">
              <a:xfrm>
                <a:off x="6022072" y="3002795"/>
                <a:ext cx="440531" cy="441805"/>
                <a:chOff x="3592" y="1870"/>
                <a:chExt cx="346" cy="347"/>
              </a:xfrm>
            </p:grpSpPr>
            <p:sp>
              <p:nvSpPr>
                <p:cNvPr id="54" name="Rectangle 48"/>
                <p:cNvSpPr>
                  <a:spLocks noChangeArrowheads="1"/>
                </p:cNvSpPr>
                <p:nvPr/>
              </p:nvSpPr>
              <p:spPr bwMode="auto">
                <a:xfrm>
                  <a:off x="3592" y="2133"/>
                  <a:ext cx="49" cy="84"/>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9"/>
                <p:cNvSpPr>
                  <a:spLocks noChangeArrowheads="1"/>
                </p:cNvSpPr>
                <p:nvPr/>
              </p:nvSpPr>
              <p:spPr bwMode="auto">
                <a:xfrm>
                  <a:off x="3690" y="1977"/>
                  <a:ext cx="52" cy="240"/>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0"/>
                <p:cNvSpPr>
                  <a:spLocks noChangeArrowheads="1"/>
                </p:cNvSpPr>
                <p:nvPr/>
              </p:nvSpPr>
              <p:spPr bwMode="auto">
                <a:xfrm>
                  <a:off x="3791" y="2058"/>
                  <a:ext cx="49" cy="159"/>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1"/>
                <p:cNvSpPr>
                  <a:spLocks noChangeArrowheads="1"/>
                </p:cNvSpPr>
                <p:nvPr/>
              </p:nvSpPr>
              <p:spPr bwMode="auto">
                <a:xfrm>
                  <a:off x="3889" y="1870"/>
                  <a:ext cx="49" cy="347"/>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矩形 86"/>
              <p:cNvSpPr/>
              <p:nvPr/>
            </p:nvSpPr>
            <p:spPr>
              <a:xfrm>
                <a:off x="5660564" y="3595807"/>
                <a:ext cx="1107997" cy="369332"/>
              </a:xfrm>
              <a:prstGeom prst="rect">
                <a:avLst/>
              </a:prstGeom>
            </p:spPr>
            <p:txBody>
              <a:bodyPr wrap="none">
                <a:spAutoFit/>
              </a:bodyPr>
              <a:lstStyle/>
              <a:p>
                <a:pPr algn="ctr"/>
                <a:r>
                  <a:rPr lang="zh-CN" altLang="en-US" dirty="0">
                    <a:latin typeface="+mn-ea"/>
                  </a:rPr>
                  <a:t>分段讲解</a:t>
                </a:r>
              </a:p>
            </p:txBody>
          </p:sp>
        </p:grpSp>
        <p:grpSp>
          <p:nvGrpSpPr>
            <p:cNvPr id="2" name="组合 1"/>
            <p:cNvGrpSpPr/>
            <p:nvPr/>
          </p:nvGrpSpPr>
          <p:grpSpPr>
            <a:xfrm>
              <a:off x="9390387" y="3002795"/>
              <a:ext cx="1107997" cy="962344"/>
              <a:chOff x="7674610" y="3002795"/>
              <a:chExt cx="1107997" cy="962344"/>
            </a:xfrm>
          </p:grpSpPr>
          <p:sp>
            <p:nvSpPr>
              <p:cNvPr id="60" name="Freeform 55"/>
              <p:cNvSpPr>
                <a:spLocks/>
              </p:cNvSpPr>
              <p:nvPr/>
            </p:nvSpPr>
            <p:spPr bwMode="auto">
              <a:xfrm>
                <a:off x="7995255" y="3002795"/>
                <a:ext cx="449425" cy="446842"/>
              </a:xfrm>
              <a:custGeom>
                <a:avLst/>
                <a:gdLst>
                  <a:gd name="T0" fmla="*/ 194 w 348"/>
                  <a:gd name="T1" fmla="*/ 346 h 346"/>
                  <a:gd name="T2" fmla="*/ 348 w 348"/>
                  <a:gd name="T3" fmla="*/ 0 h 346"/>
                  <a:gd name="T4" fmla="*/ 0 w 348"/>
                  <a:gd name="T5" fmla="*/ 156 h 346"/>
                  <a:gd name="T6" fmla="*/ 0 w 348"/>
                  <a:gd name="T7" fmla="*/ 156 h 346"/>
                  <a:gd name="T8" fmla="*/ 171 w 348"/>
                  <a:gd name="T9" fmla="*/ 179 h 346"/>
                  <a:gd name="T10" fmla="*/ 194 w 348"/>
                  <a:gd name="T11" fmla="*/ 346 h 346"/>
                </a:gdLst>
                <a:ahLst/>
                <a:cxnLst>
                  <a:cxn ang="0">
                    <a:pos x="T0" y="T1"/>
                  </a:cxn>
                  <a:cxn ang="0">
                    <a:pos x="T2" y="T3"/>
                  </a:cxn>
                  <a:cxn ang="0">
                    <a:pos x="T4" y="T5"/>
                  </a:cxn>
                  <a:cxn ang="0">
                    <a:pos x="T6" y="T7"/>
                  </a:cxn>
                  <a:cxn ang="0">
                    <a:pos x="T8" y="T9"/>
                  </a:cxn>
                  <a:cxn ang="0">
                    <a:pos x="T10" y="T11"/>
                  </a:cxn>
                </a:cxnLst>
                <a:rect l="0" t="0" r="r" b="b"/>
                <a:pathLst>
                  <a:path w="348" h="346">
                    <a:moveTo>
                      <a:pt x="194" y="346"/>
                    </a:moveTo>
                    <a:lnTo>
                      <a:pt x="348" y="0"/>
                    </a:lnTo>
                    <a:lnTo>
                      <a:pt x="0" y="156"/>
                    </a:lnTo>
                    <a:lnTo>
                      <a:pt x="0" y="156"/>
                    </a:lnTo>
                    <a:lnTo>
                      <a:pt x="171" y="179"/>
                    </a:lnTo>
                    <a:lnTo>
                      <a:pt x="194" y="346"/>
                    </a:lnTo>
                    <a:close/>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p:cNvSpPr/>
              <p:nvPr/>
            </p:nvSpPr>
            <p:spPr>
              <a:xfrm>
                <a:off x="7674610" y="3595807"/>
                <a:ext cx="1107997" cy="369332"/>
              </a:xfrm>
              <a:prstGeom prst="rect">
                <a:avLst/>
              </a:prstGeom>
            </p:spPr>
            <p:txBody>
              <a:bodyPr wrap="none">
                <a:spAutoFit/>
              </a:bodyPr>
              <a:lstStyle/>
              <a:p>
                <a:pPr algn="ctr"/>
                <a:r>
                  <a:rPr lang="zh-CN" altLang="en-US" dirty="0">
                    <a:latin typeface="+mn-ea"/>
                    <a:cs typeface="Open Sans Light" pitchFamily="34" charset="0"/>
                  </a:rPr>
                  <a:t>后期展望</a:t>
                </a:r>
                <a:endParaRPr lang="zh-CN" altLang="en-US" dirty="0">
                  <a:latin typeface="+mn-ea"/>
                </a:endParaRPr>
              </a:p>
            </p:txBody>
          </p:sp>
        </p:grpSp>
      </p:grpSp>
      <p:sp>
        <p:nvSpPr>
          <p:cNvPr id="90" name="矩形 89"/>
          <p:cNvSpPr/>
          <p:nvPr/>
        </p:nvSpPr>
        <p:spPr>
          <a:xfrm>
            <a:off x="1932044" y="5034428"/>
            <a:ext cx="8327912" cy="338554"/>
          </a:xfrm>
          <a:prstGeom prst="rect">
            <a:avLst/>
          </a:prstGeom>
        </p:spPr>
        <p:txBody>
          <a:bodyPr wrap="square">
            <a:spAutoFit/>
          </a:bodyPr>
          <a:lstStyle/>
          <a:p>
            <a:pPr algn="ctr"/>
            <a:r>
              <a:rPr lang="zh-CN" altLang="en-US" sz="1600" noProof="1">
                <a:solidFill>
                  <a:schemeClr val="bg1">
                    <a:lumMod val="50000"/>
                  </a:schemeClr>
                </a:solidFill>
              </a:rPr>
              <a:t>系统研发部</a:t>
            </a:r>
            <a:endParaRPr lang="zh-CN" altLang="en-US" sz="1600" dirty="0">
              <a:solidFill>
                <a:schemeClr val="bg1">
                  <a:lumMod val="50000"/>
                </a:schemeClr>
              </a:solidFill>
            </a:endParaRPr>
          </a:p>
        </p:txBody>
      </p:sp>
      <p:sp>
        <p:nvSpPr>
          <p:cNvPr id="91" name="文本框 90"/>
          <p:cNvSpPr txBox="1"/>
          <p:nvPr/>
        </p:nvSpPr>
        <p:spPr>
          <a:xfrm>
            <a:off x="4876800" y="1197220"/>
            <a:ext cx="2438400" cy="584775"/>
          </a:xfrm>
          <a:prstGeom prst="rect">
            <a:avLst/>
          </a:prstGeom>
          <a:noFill/>
        </p:spPr>
        <p:txBody>
          <a:bodyPr wrap="square" rtlCol="0">
            <a:spAutoFit/>
          </a:bodyPr>
          <a:lstStyle/>
          <a:p>
            <a:pPr algn="ctr"/>
            <a:r>
              <a:rPr lang="en-US" altLang="zh-CN" sz="3200" dirty="0">
                <a:latin typeface="+mn-ea"/>
              </a:rPr>
              <a:t>CONTENTS</a:t>
            </a:r>
            <a:endParaRPr lang="zh-CN" altLang="en-US" sz="3200" dirty="0">
              <a:latin typeface="+mn-ea"/>
            </a:endParaRPr>
          </a:p>
        </p:txBody>
      </p:sp>
    </p:spTree>
    <p:extLst>
      <p:ext uri="{BB962C8B-B14F-4D97-AF65-F5344CB8AC3E}">
        <p14:creationId xmlns:p14="http://schemas.microsoft.com/office/powerpoint/2010/main" val="141641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文本框 5"/>
          <p:cNvSpPr txBox="1"/>
          <p:nvPr/>
        </p:nvSpPr>
        <p:spPr>
          <a:xfrm>
            <a:off x="4876800" y="1197220"/>
            <a:ext cx="2438400" cy="584775"/>
          </a:xfrm>
          <a:prstGeom prst="rect">
            <a:avLst/>
          </a:prstGeom>
          <a:noFill/>
        </p:spPr>
        <p:txBody>
          <a:bodyPr wrap="square" rtlCol="0">
            <a:spAutoFit/>
          </a:bodyPr>
          <a:lstStyle/>
          <a:p>
            <a:pPr algn="ctr"/>
            <a:r>
              <a:rPr lang="en-US" altLang="zh-CN" sz="3200" dirty="0">
                <a:solidFill>
                  <a:schemeClr val="bg1"/>
                </a:solidFill>
                <a:latin typeface="+mn-ea"/>
              </a:rPr>
              <a:t>ABOUT US</a:t>
            </a:r>
            <a:endParaRPr lang="zh-CN" altLang="en-US" sz="3200" dirty="0">
              <a:solidFill>
                <a:schemeClr val="bg1"/>
              </a:solidFill>
              <a:latin typeface="+mn-ea"/>
            </a:endParaRPr>
          </a:p>
        </p:txBody>
      </p:sp>
      <p:sp>
        <p:nvSpPr>
          <p:cNvPr id="7" name="矩形 6"/>
          <p:cNvSpPr/>
          <p:nvPr/>
        </p:nvSpPr>
        <p:spPr>
          <a:xfrm>
            <a:off x="3273382" y="3843417"/>
            <a:ext cx="5645236" cy="1046440"/>
          </a:xfrm>
          <a:prstGeom prst="rect">
            <a:avLst/>
          </a:prstGeom>
        </p:spPr>
        <p:txBody>
          <a:bodyPr wrap="square">
            <a:spAutoFit/>
          </a:bodyPr>
          <a:lstStyle/>
          <a:p>
            <a:r>
              <a:rPr lang="en-US" altLang="zh-CN" sz="1600" dirty="0">
                <a:solidFill>
                  <a:schemeClr val="bg1">
                    <a:lumMod val="50000"/>
                  </a:schemeClr>
                </a:solidFill>
              </a:rPr>
              <a:t>         </a:t>
            </a:r>
            <a:r>
              <a:rPr lang="zh-CN" altLang="en-US" sz="1600" dirty="0">
                <a:solidFill>
                  <a:schemeClr val="bg1">
                    <a:lumMod val="50000"/>
                  </a:schemeClr>
                </a:solidFill>
              </a:rPr>
              <a:t>根据北京矿山信息展示平台页面加载速度提高以及性能优化的来进行本次培训的课程主要主题内容， 首先在这里感谢刘老师提供的强有力的技术支持和平台。</a:t>
            </a:r>
            <a:endParaRPr lang="en-US" altLang="zh-CN" sz="1600" dirty="0">
              <a:solidFill>
                <a:schemeClr val="bg1">
                  <a:lumMod val="50000"/>
                </a:schemeClr>
              </a:solidFill>
            </a:endParaRPr>
          </a:p>
          <a:p>
            <a:pPr algn="ctr"/>
            <a:endParaRPr lang="zh-CN" altLang="en-US" sz="1400" dirty="0">
              <a:solidFill>
                <a:schemeClr val="bg1">
                  <a:lumMod val="50000"/>
                </a:schemeClr>
              </a:solidFill>
            </a:endParaRPr>
          </a:p>
        </p:txBody>
      </p:sp>
      <p:sp>
        <p:nvSpPr>
          <p:cNvPr id="8" name="文本框 7"/>
          <p:cNvSpPr txBox="1"/>
          <p:nvPr/>
        </p:nvSpPr>
        <p:spPr>
          <a:xfrm>
            <a:off x="4876800" y="3135871"/>
            <a:ext cx="2438400" cy="400110"/>
          </a:xfrm>
          <a:prstGeom prst="rect">
            <a:avLst/>
          </a:prstGeom>
          <a:noFill/>
        </p:spPr>
        <p:txBody>
          <a:bodyPr wrap="square" rtlCol="0">
            <a:spAutoFit/>
          </a:bodyPr>
          <a:lstStyle/>
          <a:p>
            <a:pPr algn="ctr"/>
            <a:r>
              <a:rPr lang="zh-CN" altLang="en-US" sz="2000" dirty="0">
                <a:latin typeface="+mn-ea"/>
              </a:rPr>
              <a:t>概述</a:t>
            </a:r>
          </a:p>
        </p:txBody>
      </p:sp>
      <mc:AlternateContent xmlns:mc="http://schemas.openxmlformats.org/markup-compatibility/2006" xmlns:p14="http://schemas.microsoft.com/office/powerpoint/2010/main">
        <mc:Choice Requires="p14">
          <p:contentPart p14:bwMode="auto" r:id="rId3">
            <p14:nvContentPartPr>
              <p14:cNvPr id="14" name="墨迹 13"/>
              <p14:cNvContentPartPr/>
              <p14:nvPr/>
            </p14:nvContentPartPr>
            <p14:xfrm>
              <a:off x="7663606" y="740349"/>
              <a:ext cx="360" cy="360"/>
            </p14:xfrm>
          </p:contentPart>
        </mc:Choice>
        <mc:Fallback xmlns="">
          <p:pic>
            <p:nvPicPr>
              <p:cNvPr id="14" name="墨迹 13"/>
              <p:cNvPicPr/>
              <p:nvPr/>
            </p:nvPicPr>
            <p:blipFill>
              <a:blip r:embed="rId4"/>
              <a:stretch>
                <a:fillRect/>
              </a:stretch>
            </p:blipFill>
            <p:spPr>
              <a:xfrm>
                <a:off x="7651726" y="728469"/>
                <a:ext cx="24120" cy="24120"/>
              </a:xfrm>
              <a:prstGeom prst="rect">
                <a:avLst/>
              </a:prstGeom>
            </p:spPr>
          </p:pic>
        </mc:Fallback>
      </mc:AlternateContent>
      <p:sp>
        <p:nvSpPr>
          <p:cNvPr id="9" name="矩形 8">
            <a:extLst>
              <a:ext uri="{FF2B5EF4-FFF2-40B4-BE49-F238E27FC236}">
                <a16:creationId xmlns:a16="http://schemas.microsoft.com/office/drawing/2014/main" id="{A3FD46C1-7468-4FF4-86CB-4113C3745C05}"/>
              </a:ext>
            </a:extLst>
          </p:cNvPr>
          <p:cNvSpPr/>
          <p:nvPr/>
        </p:nvSpPr>
        <p:spPr>
          <a:xfrm>
            <a:off x="3273382" y="4827488"/>
            <a:ext cx="5645236" cy="1077218"/>
          </a:xfrm>
          <a:prstGeom prst="rect">
            <a:avLst/>
          </a:prstGeom>
        </p:spPr>
        <p:txBody>
          <a:bodyPr wrap="square">
            <a:spAutoFit/>
          </a:bodyPr>
          <a:lstStyle/>
          <a:p>
            <a:r>
              <a:rPr lang="en-US" altLang="zh-CN" sz="1600" dirty="0">
                <a:solidFill>
                  <a:schemeClr val="bg1">
                    <a:lumMod val="50000"/>
                  </a:schemeClr>
                </a:solidFill>
              </a:rPr>
              <a:t>         </a:t>
            </a:r>
            <a:r>
              <a:rPr lang="zh-CN" altLang="en-US" sz="1600" dirty="0">
                <a:solidFill>
                  <a:schemeClr val="bg1">
                    <a:lumMod val="50000"/>
                  </a:schemeClr>
                </a:solidFill>
              </a:rPr>
              <a:t>本次培训讲解为提高页面的数据加载速度而做的工作的总结，一共分为三个阶段，</a:t>
            </a:r>
            <a:r>
              <a:rPr lang="en-US" altLang="zh-CN" sz="1600" dirty="0">
                <a:solidFill>
                  <a:schemeClr val="bg1">
                    <a:lumMod val="50000"/>
                  </a:schemeClr>
                </a:solidFill>
              </a:rPr>
              <a:t>1</a:t>
            </a:r>
            <a:r>
              <a:rPr lang="zh-CN" altLang="en-US" sz="1600" dirty="0">
                <a:solidFill>
                  <a:schemeClr val="bg1">
                    <a:lumMod val="50000"/>
                  </a:schemeClr>
                </a:solidFill>
              </a:rPr>
              <a:t>、页面优化和后期注意事项 </a:t>
            </a:r>
            <a:r>
              <a:rPr lang="en-US" altLang="zh-CN" sz="1600" dirty="0">
                <a:solidFill>
                  <a:schemeClr val="bg1">
                    <a:lumMod val="50000"/>
                  </a:schemeClr>
                </a:solidFill>
              </a:rPr>
              <a:t>2</a:t>
            </a:r>
            <a:r>
              <a:rPr lang="zh-CN" altLang="en-US" sz="1600" dirty="0">
                <a:solidFill>
                  <a:schemeClr val="bg1">
                    <a:lumMod val="50000"/>
                  </a:schemeClr>
                </a:solidFill>
              </a:rPr>
              <a:t>、后端代码优化和后期注意事项 </a:t>
            </a:r>
            <a:r>
              <a:rPr lang="en-US" altLang="zh-CN" sz="1600" dirty="0">
                <a:solidFill>
                  <a:schemeClr val="bg1">
                    <a:lumMod val="50000"/>
                  </a:schemeClr>
                </a:solidFill>
              </a:rPr>
              <a:t>3</a:t>
            </a:r>
            <a:r>
              <a:rPr lang="zh-CN" altLang="en-US" sz="1600" dirty="0">
                <a:solidFill>
                  <a:schemeClr val="bg1">
                    <a:lumMod val="50000"/>
                  </a:schemeClr>
                </a:solidFill>
              </a:rPr>
              <a:t>、</a:t>
            </a:r>
            <a:r>
              <a:rPr lang="en-US" altLang="zh-CN" sz="1600" dirty="0">
                <a:solidFill>
                  <a:schemeClr val="bg1">
                    <a:lumMod val="50000"/>
                  </a:schemeClr>
                </a:solidFill>
              </a:rPr>
              <a:t>MySQL</a:t>
            </a:r>
            <a:r>
              <a:rPr lang="zh-CN" altLang="en-US" sz="1600" dirty="0">
                <a:solidFill>
                  <a:schemeClr val="bg1">
                    <a:lumMod val="50000"/>
                  </a:schemeClr>
                </a:solidFill>
              </a:rPr>
              <a:t>语句查询逻辑优化和后期注意事项</a:t>
            </a:r>
            <a:endParaRPr lang="en-US" altLang="zh-CN" sz="1600" dirty="0">
              <a:solidFill>
                <a:schemeClr val="bg1">
                  <a:lumMod val="50000"/>
                </a:schemeClr>
              </a:solidFill>
            </a:endParaRPr>
          </a:p>
        </p:txBody>
      </p:sp>
    </p:spTree>
    <p:extLst>
      <p:ext uri="{BB962C8B-B14F-4D97-AF65-F5344CB8AC3E}">
        <p14:creationId xmlns:p14="http://schemas.microsoft.com/office/powerpoint/2010/main" val="407317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F8FE"/>
        </a:solidFill>
        <a:effectLst/>
      </p:bgPr>
    </p:bg>
    <p:spTree>
      <p:nvGrpSpPr>
        <p:cNvPr id="1" name=""/>
        <p:cNvGrpSpPr/>
        <p:nvPr/>
      </p:nvGrpSpPr>
      <p:grpSpPr>
        <a:xfrm>
          <a:off x="0" y="0"/>
          <a:ext cx="0" cy="0"/>
          <a:chOff x="0" y="0"/>
          <a:chExt cx="0" cy="0"/>
        </a:xfrm>
      </p:grpSpPr>
      <p:grpSp>
        <p:nvGrpSpPr>
          <p:cNvPr id="16"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1150362797"/>
              </p:ext>
            </p:extLst>
          </p:nvPr>
        </p:nvGraphicFramePr>
        <p:xfrm>
          <a:off x="6796241" y="1828054"/>
          <a:ext cx="4544859" cy="3971924"/>
        </p:xfrm>
        <a:graphic>
          <a:graphicData uri="http://schemas.openxmlformats.org/presentationml/2006/ole">
            <mc:AlternateContent xmlns:mc="http://schemas.openxmlformats.org/markup-compatibility/2006">
              <mc:Choice xmlns:v="urn:schemas-microsoft-com:vml" Requires="v">
                <p:oleObj spid="_x0000_s2140" name="Image" r:id="rId3" imgW="8888760" imgH="7745760" progId="Photoshop.Image.13">
                  <p:embed/>
                </p:oleObj>
              </mc:Choice>
              <mc:Fallback>
                <p:oleObj name="Image" r:id="rId3" imgW="8888760" imgH="7745760" progId="Photoshop.Image.13">
                  <p:embed/>
                  <p:pic>
                    <p:nvPicPr>
                      <p:cNvPr id="0" name=""/>
                      <p:cNvPicPr/>
                      <p:nvPr/>
                    </p:nvPicPr>
                    <p:blipFill>
                      <a:blip r:embed="rId4"/>
                      <a:stretch>
                        <a:fillRect/>
                      </a:stretch>
                    </p:blipFill>
                    <p:spPr>
                      <a:xfrm>
                        <a:off x="6796241" y="1828054"/>
                        <a:ext cx="4544859" cy="3971924"/>
                      </a:xfrm>
                      <a:prstGeom prst="rect">
                        <a:avLst/>
                      </a:prstGeom>
                    </p:spPr>
                  </p:pic>
                </p:oleObj>
              </mc:Fallback>
            </mc:AlternateContent>
          </a:graphicData>
        </a:graphic>
      </p:graphicFrame>
      <p:sp>
        <p:nvSpPr>
          <p:cNvPr id="35" name="矩形 34"/>
          <p:cNvSpPr/>
          <p:nvPr/>
        </p:nvSpPr>
        <p:spPr>
          <a:xfrm>
            <a:off x="971044" y="3135746"/>
            <a:ext cx="4359250" cy="1477328"/>
          </a:xfrm>
          <a:prstGeom prst="rect">
            <a:avLst/>
          </a:prstGeom>
        </p:spPr>
        <p:txBody>
          <a:bodyPr wrap="square">
            <a:spAutoFit/>
          </a:bodyPr>
          <a:lstStyle/>
          <a:p>
            <a:r>
              <a:rPr lang="zh-CN" altLang="en-US" noProof="1">
                <a:solidFill>
                  <a:schemeClr val="tx1">
                    <a:lumMod val="95000"/>
                    <a:lumOff val="5000"/>
                  </a:schemeClr>
                </a:solidFill>
              </a:rPr>
              <a:t>项目的性能优化不是一撮儿就的，我们在项目面临紧急上线，而且页面加载速度非常缓慢，我这次为大家讲解下一个也买你是怎么从</a:t>
            </a:r>
            <a:r>
              <a:rPr lang="en-US" altLang="zh-CN" noProof="1">
                <a:solidFill>
                  <a:schemeClr val="tx1">
                    <a:lumMod val="95000"/>
                    <a:lumOff val="5000"/>
                  </a:schemeClr>
                </a:solidFill>
              </a:rPr>
              <a:t>5</a:t>
            </a:r>
            <a:r>
              <a:rPr lang="zh-CN" altLang="en-US" noProof="1">
                <a:solidFill>
                  <a:schemeClr val="tx1">
                    <a:lumMod val="95000"/>
                    <a:lumOff val="5000"/>
                  </a:schemeClr>
                </a:solidFill>
              </a:rPr>
              <a:t>分钟才能加载一个页面到</a:t>
            </a:r>
            <a:r>
              <a:rPr lang="en-US" altLang="zh-CN" noProof="1">
                <a:solidFill>
                  <a:schemeClr val="tx1">
                    <a:lumMod val="95000"/>
                    <a:lumOff val="5000"/>
                  </a:schemeClr>
                </a:solidFill>
              </a:rPr>
              <a:t>5</a:t>
            </a:r>
            <a:r>
              <a:rPr lang="zh-CN" altLang="en-US" noProof="1">
                <a:solidFill>
                  <a:schemeClr val="tx1">
                    <a:lumMod val="95000"/>
                    <a:lumOff val="5000"/>
                  </a:schemeClr>
                </a:solidFill>
              </a:rPr>
              <a:t>秒就可以加载出来！</a:t>
            </a:r>
            <a:endParaRPr lang="zh-CN" altLang="en-US" dirty="0">
              <a:solidFill>
                <a:schemeClr val="tx1">
                  <a:lumMod val="95000"/>
                  <a:lumOff val="5000"/>
                </a:schemeClr>
              </a:solidFill>
            </a:endParaRPr>
          </a:p>
        </p:txBody>
      </p:sp>
      <p:sp>
        <p:nvSpPr>
          <p:cNvPr id="36" name="文本框 35"/>
          <p:cNvSpPr txBox="1"/>
          <p:nvPr/>
        </p:nvSpPr>
        <p:spPr>
          <a:xfrm>
            <a:off x="971044" y="2444351"/>
            <a:ext cx="2438400" cy="523220"/>
          </a:xfrm>
          <a:prstGeom prst="rect">
            <a:avLst/>
          </a:prstGeom>
          <a:noFill/>
        </p:spPr>
        <p:txBody>
          <a:bodyPr wrap="square" rtlCol="0">
            <a:spAutoFit/>
          </a:bodyPr>
          <a:lstStyle/>
          <a:p>
            <a:r>
              <a:rPr lang="zh-CN" altLang="en-US" sz="2800" dirty="0">
                <a:latin typeface="+mn-ea"/>
              </a:rPr>
              <a:t>主题简介</a:t>
            </a:r>
          </a:p>
        </p:txBody>
      </p:sp>
    </p:spTree>
    <p:extLst>
      <p:ext uri="{BB962C8B-B14F-4D97-AF65-F5344CB8AC3E}">
        <p14:creationId xmlns:p14="http://schemas.microsoft.com/office/powerpoint/2010/main" val="202630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4731" y="0"/>
            <a:ext cx="12192000" cy="6905962"/>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891531" y="1003690"/>
            <a:ext cx="2438400" cy="707886"/>
          </a:xfrm>
          <a:prstGeom prst="rect">
            <a:avLst/>
          </a:prstGeom>
          <a:noFill/>
        </p:spPr>
        <p:txBody>
          <a:bodyPr wrap="square" rtlCol="0">
            <a:spAutoFit/>
          </a:bodyPr>
          <a:lstStyle/>
          <a:p>
            <a:pPr algn="ctr"/>
            <a:r>
              <a:rPr lang="zh-CN" altLang="en-US" sz="4000" dirty="0">
                <a:latin typeface="+mn-ea"/>
              </a:rPr>
              <a:t>课程地图</a:t>
            </a:r>
          </a:p>
        </p:txBody>
      </p:sp>
      <p:sp>
        <p:nvSpPr>
          <p:cNvPr id="35" name="任意多边形 34"/>
          <p:cNvSpPr/>
          <p:nvPr/>
        </p:nvSpPr>
        <p:spPr>
          <a:xfrm>
            <a:off x="0" y="4743706"/>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FF763C1A-80E8-47CF-ADD7-1DEA217021B2}"/>
              </a:ext>
            </a:extLst>
          </p:cNvPr>
          <p:cNvGrpSpPr/>
          <p:nvPr/>
        </p:nvGrpSpPr>
        <p:grpSpPr>
          <a:xfrm>
            <a:off x="6358606" y="3346829"/>
            <a:ext cx="2246141" cy="1467477"/>
            <a:chOff x="1271135" y="3318395"/>
            <a:chExt cx="2246141" cy="1467477"/>
          </a:xfrm>
        </p:grpSpPr>
        <p:grpSp>
          <p:nvGrpSpPr>
            <p:cNvPr id="54" name="Group 4"/>
            <p:cNvGrpSpPr>
              <a:grpSpLocks noChangeAspect="1"/>
            </p:cNvGrpSpPr>
            <p:nvPr/>
          </p:nvGrpSpPr>
          <p:grpSpPr bwMode="auto">
            <a:xfrm>
              <a:off x="2208468" y="3318395"/>
              <a:ext cx="371475" cy="320675"/>
              <a:chOff x="998" y="2742"/>
              <a:chExt cx="234" cy="202"/>
            </a:xfrm>
          </p:grpSpPr>
          <p:sp>
            <p:nvSpPr>
              <p:cNvPr id="57" name="Freeform 5"/>
              <p:cNvSpPr>
                <a:spLocks/>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
              <p:cNvSpPr>
                <a:spLocks/>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p:cNvSpPr>
                <a:spLocks/>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文本框 54"/>
            <p:cNvSpPr txBox="1"/>
            <p:nvPr/>
          </p:nvSpPr>
          <p:spPr>
            <a:xfrm>
              <a:off x="1271135" y="3776488"/>
              <a:ext cx="2246141" cy="369332"/>
            </a:xfrm>
            <a:prstGeom prst="rect">
              <a:avLst/>
            </a:prstGeom>
            <a:noFill/>
          </p:spPr>
          <p:txBody>
            <a:bodyPr wrap="square" rtlCol="0">
              <a:spAutoFit/>
            </a:bodyPr>
            <a:lstStyle/>
            <a:p>
              <a:pPr algn="ctr"/>
              <a:r>
                <a:rPr lang="zh-CN" altLang="en-US" dirty="0">
                  <a:latin typeface="+mn-ea"/>
                </a:rPr>
                <a:t>前端优化</a:t>
              </a:r>
            </a:p>
          </p:txBody>
        </p:sp>
        <p:sp>
          <p:nvSpPr>
            <p:cNvPr id="56" name="矩形 55"/>
            <p:cNvSpPr/>
            <p:nvPr/>
          </p:nvSpPr>
          <p:spPr>
            <a:xfrm>
              <a:off x="1312586" y="4080038"/>
              <a:ext cx="2163238" cy="705834"/>
            </a:xfrm>
            <a:prstGeom prst="rect">
              <a:avLst/>
            </a:prstGeom>
          </p:spPr>
          <p:txBody>
            <a:bodyPr wrap="square">
              <a:spAutoFit/>
            </a:bodyPr>
            <a:lstStyle/>
            <a:p>
              <a:pPr algn="ctr">
                <a:lnSpc>
                  <a:spcPct val="150000"/>
                </a:lnSpc>
              </a:pPr>
              <a:r>
                <a:rPr lang="zh-CN" altLang="en-US" sz="1400" noProof="1">
                  <a:solidFill>
                    <a:schemeClr val="bg1">
                      <a:lumMod val="50000"/>
                    </a:schemeClr>
                  </a:solidFill>
                </a:rPr>
                <a:t>前端优化包括</a:t>
              </a:r>
              <a:r>
                <a:rPr lang="en-US" altLang="zh-CN" sz="1400" noProof="1">
                  <a:solidFill>
                    <a:schemeClr val="bg1">
                      <a:lumMod val="50000"/>
                    </a:schemeClr>
                  </a:solidFill>
                </a:rPr>
                <a:t>JS</a:t>
              </a:r>
              <a:r>
                <a:rPr lang="zh-CN" altLang="en-US" sz="1400" noProof="1">
                  <a:solidFill>
                    <a:schemeClr val="bg1">
                      <a:lumMod val="50000"/>
                    </a:schemeClr>
                  </a:solidFill>
                </a:rPr>
                <a:t>优化，并发优化</a:t>
              </a:r>
              <a:endParaRPr lang="en-US" altLang="zh-CN" sz="1400" noProof="1">
                <a:solidFill>
                  <a:schemeClr val="bg1">
                    <a:lumMod val="50000"/>
                  </a:schemeClr>
                </a:solidFill>
              </a:endParaRPr>
            </a:p>
          </p:txBody>
        </p:sp>
      </p:grpSp>
      <p:grpSp>
        <p:nvGrpSpPr>
          <p:cNvPr id="3" name="组合 2">
            <a:extLst>
              <a:ext uri="{FF2B5EF4-FFF2-40B4-BE49-F238E27FC236}">
                <a16:creationId xmlns:a16="http://schemas.microsoft.com/office/drawing/2014/main" id="{F653E4FC-44CB-47ED-9256-FDAD6C9CBFDA}"/>
              </a:ext>
            </a:extLst>
          </p:cNvPr>
          <p:cNvGrpSpPr/>
          <p:nvPr/>
        </p:nvGrpSpPr>
        <p:grpSpPr>
          <a:xfrm>
            <a:off x="3738998" y="3318395"/>
            <a:ext cx="2246141" cy="1495911"/>
            <a:chOff x="3738998" y="3318395"/>
            <a:chExt cx="2246141" cy="1495911"/>
          </a:xfrm>
        </p:grpSpPr>
        <p:sp>
          <p:nvSpPr>
            <p:cNvPr id="49" name="文本框 48"/>
            <p:cNvSpPr txBox="1"/>
            <p:nvPr/>
          </p:nvSpPr>
          <p:spPr>
            <a:xfrm>
              <a:off x="3738998" y="3804922"/>
              <a:ext cx="2246141" cy="369332"/>
            </a:xfrm>
            <a:prstGeom prst="rect">
              <a:avLst/>
            </a:prstGeom>
            <a:noFill/>
          </p:spPr>
          <p:txBody>
            <a:bodyPr wrap="square" rtlCol="0">
              <a:spAutoFit/>
            </a:bodyPr>
            <a:lstStyle/>
            <a:p>
              <a:pPr algn="ctr"/>
              <a:r>
                <a:rPr lang="zh-CN" altLang="en-US" dirty="0">
                  <a:latin typeface="+mn-ea"/>
                </a:rPr>
                <a:t>后端优化</a:t>
              </a:r>
            </a:p>
          </p:txBody>
        </p:sp>
        <p:sp>
          <p:nvSpPr>
            <p:cNvPr id="50" name="矩形 49"/>
            <p:cNvSpPr/>
            <p:nvPr/>
          </p:nvSpPr>
          <p:spPr>
            <a:xfrm>
              <a:off x="3780449" y="4108472"/>
              <a:ext cx="2163238" cy="705834"/>
            </a:xfrm>
            <a:prstGeom prst="rect">
              <a:avLst/>
            </a:prstGeom>
          </p:spPr>
          <p:txBody>
            <a:bodyPr wrap="square">
              <a:spAutoFit/>
            </a:bodyPr>
            <a:lstStyle/>
            <a:p>
              <a:pPr algn="ctr">
                <a:lnSpc>
                  <a:spcPct val="150000"/>
                </a:lnSpc>
              </a:pPr>
              <a:r>
                <a:rPr lang="zh-CN" altLang="en-US" sz="1400" noProof="1">
                  <a:solidFill>
                    <a:schemeClr val="bg1">
                      <a:lumMod val="50000"/>
                    </a:schemeClr>
                  </a:solidFill>
                </a:rPr>
                <a:t>包含</a:t>
              </a:r>
              <a:r>
                <a:rPr lang="en-US" altLang="zh-CN" sz="1400" noProof="1">
                  <a:solidFill>
                    <a:schemeClr val="bg1">
                      <a:lumMod val="50000"/>
                    </a:schemeClr>
                  </a:solidFill>
                </a:rPr>
                <a:t>Java</a:t>
              </a:r>
              <a:r>
                <a:rPr lang="zh-CN" altLang="en-US" sz="1400" noProof="1">
                  <a:solidFill>
                    <a:schemeClr val="bg1">
                      <a:lumMod val="50000"/>
                    </a:schemeClr>
                  </a:solidFill>
                </a:rPr>
                <a:t>代码的优化，逻辑优化</a:t>
              </a:r>
              <a:endParaRPr lang="en-US" altLang="zh-CN" sz="1400" noProof="1">
                <a:solidFill>
                  <a:schemeClr val="bg1">
                    <a:lumMod val="50000"/>
                  </a:schemeClr>
                </a:solidFill>
              </a:endParaRPr>
            </a:p>
          </p:txBody>
        </p:sp>
        <p:grpSp>
          <p:nvGrpSpPr>
            <p:cNvPr id="51" name="Group 10"/>
            <p:cNvGrpSpPr>
              <a:grpSpLocks noChangeAspect="1"/>
            </p:cNvGrpSpPr>
            <p:nvPr/>
          </p:nvGrpSpPr>
          <p:grpSpPr bwMode="auto">
            <a:xfrm>
              <a:off x="4676330" y="3318395"/>
              <a:ext cx="371475" cy="369888"/>
              <a:chOff x="3720" y="2472"/>
              <a:chExt cx="234" cy="233"/>
            </a:xfrm>
          </p:grpSpPr>
          <p:sp>
            <p:nvSpPr>
              <p:cNvPr id="52" name="Freeform 11"/>
              <p:cNvSpPr>
                <a:spLocks/>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
              <p:cNvSpPr>
                <a:spLocks/>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 name="组合 4">
            <a:extLst>
              <a:ext uri="{FF2B5EF4-FFF2-40B4-BE49-F238E27FC236}">
                <a16:creationId xmlns:a16="http://schemas.microsoft.com/office/drawing/2014/main" id="{BCC62FA2-539C-4C94-9C01-0459420F5567}"/>
              </a:ext>
            </a:extLst>
          </p:cNvPr>
          <p:cNvGrpSpPr/>
          <p:nvPr/>
        </p:nvGrpSpPr>
        <p:grpSpPr>
          <a:xfrm>
            <a:off x="1268225" y="3276486"/>
            <a:ext cx="2246141" cy="1491801"/>
            <a:chOff x="6206861" y="3318395"/>
            <a:chExt cx="2246141" cy="1491801"/>
          </a:xfrm>
        </p:grpSpPr>
        <p:sp>
          <p:nvSpPr>
            <p:cNvPr id="46" name="文本框 45"/>
            <p:cNvSpPr txBox="1"/>
            <p:nvPr/>
          </p:nvSpPr>
          <p:spPr>
            <a:xfrm>
              <a:off x="6206861" y="3800812"/>
              <a:ext cx="2246141" cy="369332"/>
            </a:xfrm>
            <a:prstGeom prst="rect">
              <a:avLst/>
            </a:prstGeom>
            <a:noFill/>
          </p:spPr>
          <p:txBody>
            <a:bodyPr wrap="square" rtlCol="0">
              <a:spAutoFit/>
            </a:bodyPr>
            <a:lstStyle/>
            <a:p>
              <a:pPr algn="ctr"/>
              <a:r>
                <a:rPr lang="en-US" altLang="zh-CN" dirty="0">
                  <a:latin typeface="+mn-ea"/>
                </a:rPr>
                <a:t>SQL</a:t>
              </a:r>
              <a:r>
                <a:rPr lang="zh-CN" altLang="en-US" dirty="0">
                  <a:latin typeface="+mn-ea"/>
                </a:rPr>
                <a:t>优化</a:t>
              </a:r>
            </a:p>
          </p:txBody>
        </p:sp>
        <p:sp>
          <p:nvSpPr>
            <p:cNvPr id="47" name="矩形 46"/>
            <p:cNvSpPr/>
            <p:nvPr/>
          </p:nvSpPr>
          <p:spPr>
            <a:xfrm>
              <a:off x="6248312" y="4104362"/>
              <a:ext cx="2163238" cy="705834"/>
            </a:xfrm>
            <a:prstGeom prst="rect">
              <a:avLst/>
            </a:prstGeom>
          </p:spPr>
          <p:txBody>
            <a:bodyPr wrap="square">
              <a:spAutoFit/>
            </a:bodyPr>
            <a:lstStyle/>
            <a:p>
              <a:pPr algn="ctr">
                <a:lnSpc>
                  <a:spcPct val="150000"/>
                </a:lnSpc>
              </a:pPr>
              <a:r>
                <a:rPr lang="en-US" altLang="zh-CN" sz="1400" dirty="0">
                  <a:solidFill>
                    <a:schemeClr val="bg1">
                      <a:lumMod val="50000"/>
                    </a:schemeClr>
                  </a:solidFill>
                </a:rPr>
                <a:t>MySQL</a:t>
              </a:r>
              <a:r>
                <a:rPr lang="zh-CN" altLang="en-US" sz="1400" dirty="0">
                  <a:solidFill>
                    <a:schemeClr val="bg1">
                      <a:lumMod val="50000"/>
                    </a:schemeClr>
                  </a:solidFill>
                </a:rPr>
                <a:t>优化，</a:t>
              </a:r>
              <a:r>
                <a:rPr lang="en-US" altLang="zh-CN" sz="1400" dirty="0">
                  <a:solidFill>
                    <a:schemeClr val="bg1">
                      <a:lumMod val="50000"/>
                    </a:schemeClr>
                  </a:solidFill>
                </a:rPr>
                <a:t>SQL</a:t>
              </a:r>
              <a:r>
                <a:rPr lang="zh-CN" altLang="en-US" sz="1400" dirty="0">
                  <a:solidFill>
                    <a:schemeClr val="bg1">
                      <a:lumMod val="50000"/>
                    </a:schemeClr>
                  </a:solidFill>
                </a:rPr>
                <a:t>优化，寻找替代方法</a:t>
              </a:r>
            </a:p>
          </p:txBody>
        </p:sp>
        <p:sp>
          <p:nvSpPr>
            <p:cNvPr id="48" name="Freeform 21"/>
            <p:cNvSpPr>
              <a:spLocks/>
            </p:cNvSpPr>
            <p:nvPr/>
          </p:nvSpPr>
          <p:spPr bwMode="auto">
            <a:xfrm>
              <a:off x="7144987" y="3318395"/>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 name="组合 5">
            <a:extLst>
              <a:ext uri="{FF2B5EF4-FFF2-40B4-BE49-F238E27FC236}">
                <a16:creationId xmlns:a16="http://schemas.microsoft.com/office/drawing/2014/main" id="{1ADA0EC6-5020-4143-95CD-1D9D7210A594}"/>
              </a:ext>
            </a:extLst>
          </p:cNvPr>
          <p:cNvGrpSpPr/>
          <p:nvPr/>
        </p:nvGrpSpPr>
        <p:grpSpPr>
          <a:xfrm>
            <a:off x="8728572" y="3383232"/>
            <a:ext cx="2246141" cy="1120674"/>
            <a:chOff x="8674724" y="3318395"/>
            <a:chExt cx="2246141" cy="1120674"/>
          </a:xfrm>
        </p:grpSpPr>
        <p:sp>
          <p:nvSpPr>
            <p:cNvPr id="41" name="文本框 40"/>
            <p:cNvSpPr txBox="1"/>
            <p:nvPr/>
          </p:nvSpPr>
          <p:spPr>
            <a:xfrm>
              <a:off x="8674724" y="3752850"/>
              <a:ext cx="2246141" cy="369332"/>
            </a:xfrm>
            <a:prstGeom prst="rect">
              <a:avLst/>
            </a:prstGeom>
            <a:noFill/>
          </p:spPr>
          <p:txBody>
            <a:bodyPr wrap="square" rtlCol="0">
              <a:spAutoFit/>
            </a:bodyPr>
            <a:lstStyle/>
            <a:p>
              <a:pPr algn="ctr"/>
              <a:r>
                <a:rPr lang="zh-CN" altLang="en-US" dirty="0">
                  <a:latin typeface="+mn-ea"/>
                </a:rPr>
                <a:t>总结</a:t>
              </a:r>
            </a:p>
          </p:txBody>
        </p:sp>
        <p:sp>
          <p:nvSpPr>
            <p:cNvPr id="42" name="矩形 41"/>
            <p:cNvSpPr/>
            <p:nvPr/>
          </p:nvSpPr>
          <p:spPr>
            <a:xfrm>
              <a:off x="8716175" y="4056400"/>
              <a:ext cx="2163238" cy="382669"/>
            </a:xfrm>
            <a:prstGeom prst="rect">
              <a:avLst/>
            </a:prstGeom>
          </p:spPr>
          <p:txBody>
            <a:bodyPr wrap="square">
              <a:spAutoFit/>
            </a:bodyPr>
            <a:lstStyle/>
            <a:p>
              <a:pPr algn="ctr">
                <a:lnSpc>
                  <a:spcPct val="150000"/>
                </a:lnSpc>
              </a:pPr>
              <a:r>
                <a:rPr lang="zh-CN" altLang="en-US" sz="1400" noProof="1">
                  <a:solidFill>
                    <a:schemeClr val="bg1">
                      <a:lumMod val="50000"/>
                    </a:schemeClr>
                  </a:solidFill>
                </a:rPr>
                <a:t>总结这次优化的解决方案</a:t>
              </a:r>
              <a:endParaRPr lang="zh-CN" altLang="en-US" sz="1400" dirty="0">
                <a:solidFill>
                  <a:schemeClr val="bg1">
                    <a:lumMod val="50000"/>
                  </a:schemeClr>
                </a:solidFill>
              </a:endParaRPr>
            </a:p>
          </p:txBody>
        </p:sp>
        <p:grpSp>
          <p:nvGrpSpPr>
            <p:cNvPr id="43" name="Group 24"/>
            <p:cNvGrpSpPr>
              <a:grpSpLocks noChangeAspect="1"/>
            </p:cNvGrpSpPr>
            <p:nvPr/>
          </p:nvGrpSpPr>
          <p:grpSpPr bwMode="auto">
            <a:xfrm>
              <a:off x="9585582" y="3318395"/>
              <a:ext cx="382587" cy="382587"/>
              <a:chOff x="5663" y="2491"/>
              <a:chExt cx="241" cy="241"/>
            </a:xfrm>
          </p:grpSpPr>
          <p:sp>
            <p:nvSpPr>
              <p:cNvPr id="44" name="Freeform 25"/>
              <p:cNvSpPr>
                <a:spLocks/>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26"/>
              <p:cNvSpPr>
                <a:spLocks noChangeShapeType="1"/>
              </p:cNvSpPr>
              <p:nvPr/>
            </p:nvSpPr>
            <p:spPr bwMode="auto">
              <a:xfrm>
                <a:off x="5819" y="2647"/>
                <a:ext cx="85" cy="85"/>
              </a:xfrm>
              <a:prstGeom prst="line">
                <a:avLst/>
              </a:prstGeom>
              <a:noFill/>
              <a:ln w="25400" cap="rnd">
                <a:solidFill>
                  <a:srgbClr val="0085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42613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56" name="自由: 形状 55"/>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自由: 形状 43"/>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自由: 形状 36"/>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23870" y="1923186"/>
            <a:ext cx="7318418" cy="1200329"/>
          </a:xfrm>
          <a:prstGeom prst="rect">
            <a:avLst/>
          </a:prstGeom>
        </p:spPr>
        <p:txBody>
          <a:bodyPr wrap="square">
            <a:spAutoFit/>
          </a:bodyPr>
          <a:lstStyle/>
          <a:p>
            <a:r>
              <a:rPr lang="zh-CN" altLang="en-US" sz="2400" dirty="0">
                <a:solidFill>
                  <a:schemeClr val="bg1"/>
                </a:solidFill>
              </a:rPr>
              <a:t>        </a:t>
            </a:r>
            <a:r>
              <a:rPr lang="en-US" altLang="zh-CN" sz="2400" dirty="0">
                <a:solidFill>
                  <a:schemeClr val="bg1"/>
                </a:solidFill>
              </a:rPr>
              <a:t>1</a:t>
            </a:r>
            <a:r>
              <a:rPr lang="zh-CN" altLang="en-US" sz="2400" dirty="0">
                <a:solidFill>
                  <a:schemeClr val="bg1"/>
                </a:solidFill>
              </a:rPr>
              <a:t>、因为矿山数据业务的复杂性和特殊性，造成了数据表繁多，每次查询时无法避免的进行</a:t>
            </a:r>
            <a:r>
              <a:rPr lang="en-US" altLang="zh-CN" sz="2400" dirty="0">
                <a:solidFill>
                  <a:schemeClr val="bg1"/>
                </a:solidFill>
              </a:rPr>
              <a:t>10</a:t>
            </a:r>
            <a:r>
              <a:rPr lang="zh-CN" altLang="en-US" sz="2400" dirty="0">
                <a:solidFill>
                  <a:schemeClr val="bg1"/>
                </a:solidFill>
              </a:rPr>
              <a:t>几张表联合查询，每次查询时间都在</a:t>
            </a:r>
            <a:r>
              <a:rPr lang="en-US" altLang="zh-CN" sz="2400" dirty="0">
                <a:solidFill>
                  <a:schemeClr val="bg1"/>
                </a:solidFill>
              </a:rPr>
              <a:t>2</a:t>
            </a:r>
            <a:r>
              <a:rPr lang="zh-CN" altLang="en-US" sz="2400" dirty="0">
                <a:solidFill>
                  <a:schemeClr val="bg1"/>
                </a:solidFill>
              </a:rPr>
              <a:t>分钟以上</a:t>
            </a:r>
          </a:p>
        </p:txBody>
      </p:sp>
      <p:sp>
        <p:nvSpPr>
          <p:cNvPr id="58" name="文本框 57"/>
          <p:cNvSpPr txBox="1"/>
          <p:nvPr/>
        </p:nvSpPr>
        <p:spPr>
          <a:xfrm>
            <a:off x="4595482" y="896632"/>
            <a:ext cx="2975195" cy="646331"/>
          </a:xfrm>
          <a:prstGeom prst="rect">
            <a:avLst/>
          </a:prstGeom>
          <a:noFill/>
        </p:spPr>
        <p:txBody>
          <a:bodyPr wrap="square" rtlCol="0">
            <a:spAutoFit/>
          </a:bodyPr>
          <a:lstStyle/>
          <a:p>
            <a:pPr algn="ctr"/>
            <a:r>
              <a:rPr lang="en-US" altLang="zh-CN" sz="3600" dirty="0">
                <a:solidFill>
                  <a:schemeClr val="bg1"/>
                </a:solidFill>
                <a:latin typeface="+mn-ea"/>
              </a:rPr>
              <a:t>SQL</a:t>
            </a:r>
            <a:r>
              <a:rPr lang="zh-CN" altLang="en-US" sz="3600" dirty="0">
                <a:solidFill>
                  <a:schemeClr val="bg1"/>
                </a:solidFill>
                <a:latin typeface="+mn-ea"/>
              </a:rPr>
              <a:t>数据问题</a:t>
            </a:r>
          </a:p>
        </p:txBody>
      </p:sp>
      <p:sp>
        <p:nvSpPr>
          <p:cNvPr id="27" name="自由: 形状 26"/>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DE3DC8A-2726-437B-86AB-3B7E47A1653B}"/>
              </a:ext>
            </a:extLst>
          </p:cNvPr>
          <p:cNvSpPr/>
          <p:nvPr/>
        </p:nvSpPr>
        <p:spPr>
          <a:xfrm>
            <a:off x="2423870" y="3716594"/>
            <a:ext cx="7318418" cy="954107"/>
          </a:xfrm>
          <a:prstGeom prst="rect">
            <a:avLst/>
          </a:prstGeom>
        </p:spPr>
        <p:txBody>
          <a:bodyPr wrap="square">
            <a:spAutoFit/>
          </a:bodyPr>
          <a:lstStyle/>
          <a:p>
            <a:r>
              <a:rPr lang="zh-CN" altLang="en-US" sz="2800" dirty="0">
                <a:solidFill>
                  <a:schemeClr val="bg1"/>
                </a:solidFill>
              </a:rPr>
              <a:t>        </a:t>
            </a:r>
            <a:r>
              <a:rPr lang="en-US" altLang="zh-CN" sz="2800" dirty="0">
                <a:solidFill>
                  <a:schemeClr val="bg1"/>
                </a:solidFill>
              </a:rPr>
              <a:t>2</a:t>
            </a:r>
            <a:r>
              <a:rPr lang="zh-CN" altLang="en-US" sz="2800" dirty="0">
                <a:solidFill>
                  <a:schemeClr val="bg1"/>
                </a:solidFill>
              </a:rPr>
              <a:t>、矿山数据量较大，进行查询扫描，使用全表扫描查询，造成查询速度缓慢</a:t>
            </a:r>
          </a:p>
        </p:txBody>
      </p:sp>
    </p:spTree>
    <p:extLst>
      <p:ext uri="{BB962C8B-B14F-4D97-AF65-F5344CB8AC3E}">
        <p14:creationId xmlns:p14="http://schemas.microsoft.com/office/powerpoint/2010/main" val="19310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F8FE"/>
        </a:solidFill>
        <a:effectLst/>
      </p:bgPr>
    </p:bg>
    <p:spTree>
      <p:nvGrpSpPr>
        <p:cNvPr id="1" name=""/>
        <p:cNvGrpSpPr/>
        <p:nvPr/>
      </p:nvGrpSpPr>
      <p:grpSpPr>
        <a:xfrm>
          <a:off x="0" y="0"/>
          <a:ext cx="0" cy="0"/>
          <a:chOff x="0" y="0"/>
          <a:chExt cx="0" cy="0"/>
        </a:xfrm>
      </p:grpSpPr>
      <p:grpSp>
        <p:nvGrpSpPr>
          <p:cNvPr id="16"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944915" y="1721514"/>
            <a:ext cx="10329977" cy="4511066"/>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944915" y="5147964"/>
            <a:ext cx="10329977" cy="1072755"/>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144601" y="2417125"/>
            <a:ext cx="9854575" cy="1200329"/>
          </a:xfrm>
          <a:prstGeom prst="rect">
            <a:avLst/>
          </a:prstGeom>
          <a:noFill/>
        </p:spPr>
        <p:txBody>
          <a:bodyPr wrap="square" rtlCol="0">
            <a:spAutoFit/>
          </a:bodyPr>
          <a:lstStyle/>
          <a:p>
            <a:r>
              <a:rPr lang="en-US" altLang="zh-CN" sz="2400" dirty="0">
                <a:latin typeface="+mn-ea"/>
                <a:cs typeface="Nirmala UI Semilight" panose="020B0402040204020203" pitchFamily="34" charset="0"/>
              </a:rPr>
              <a:t>1</a:t>
            </a:r>
            <a:r>
              <a:rPr lang="zh-CN" altLang="en-US" sz="2400" dirty="0">
                <a:latin typeface="+mn-ea"/>
                <a:cs typeface="Nirmala UI Semilight" panose="020B0402040204020203" pitchFamily="34" charset="0"/>
              </a:rPr>
              <a:t>、由于业务复杂，对于现有的</a:t>
            </a:r>
            <a:r>
              <a:rPr lang="en-US" altLang="zh-CN" sz="2400" dirty="0">
                <a:latin typeface="+mn-ea"/>
                <a:cs typeface="Nirmala UI Semilight" panose="020B0402040204020203" pitchFamily="34" charset="0"/>
              </a:rPr>
              <a:t>1000</a:t>
            </a:r>
            <a:r>
              <a:rPr lang="zh-CN" altLang="en-US" sz="2400" dirty="0">
                <a:latin typeface="+mn-ea"/>
                <a:cs typeface="Nirmala UI Semilight" panose="020B0402040204020203" pitchFamily="34" charset="0"/>
              </a:rPr>
              <a:t>多行的</a:t>
            </a:r>
            <a:r>
              <a:rPr lang="en-US" altLang="zh-CN" sz="2400" dirty="0">
                <a:latin typeface="+mn-ea"/>
                <a:cs typeface="Nirmala UI Semilight" panose="020B0402040204020203" pitchFamily="34" charset="0"/>
              </a:rPr>
              <a:t>SQL</a:t>
            </a:r>
            <a:r>
              <a:rPr lang="zh-CN" altLang="en-US" sz="2400" dirty="0">
                <a:latin typeface="+mn-ea"/>
                <a:cs typeface="Nirmala UI Semilight" panose="020B0402040204020203" pitchFamily="34" charset="0"/>
              </a:rPr>
              <a:t>已经无法进行优化，所以我们选择了一个这种的思路，利用</a:t>
            </a:r>
            <a:r>
              <a:rPr lang="en-US" altLang="zh-CN" sz="2400" dirty="0">
                <a:latin typeface="+mn-ea"/>
                <a:cs typeface="Nirmala UI Semilight" panose="020B0402040204020203" pitchFamily="34" charset="0"/>
              </a:rPr>
              <a:t>SQL</a:t>
            </a:r>
            <a:r>
              <a:rPr lang="zh-CN" altLang="en-US" sz="2400" dirty="0">
                <a:latin typeface="+mn-ea"/>
                <a:cs typeface="Nirmala UI Semilight" panose="020B0402040204020203" pitchFamily="34" charset="0"/>
              </a:rPr>
              <a:t>语句创建数据表，这样我们就可以对一张表进行增、删、改、查，就这样速度提升了</a:t>
            </a:r>
            <a:r>
              <a:rPr lang="en-US" altLang="zh-CN" sz="2400" dirty="0">
                <a:solidFill>
                  <a:srgbClr val="FF0000"/>
                </a:solidFill>
                <a:latin typeface="+mn-ea"/>
                <a:cs typeface="Nirmala UI Semilight" panose="020B0402040204020203" pitchFamily="34" charset="0"/>
              </a:rPr>
              <a:t>80%</a:t>
            </a:r>
          </a:p>
        </p:txBody>
      </p:sp>
      <p:sp>
        <p:nvSpPr>
          <p:cNvPr id="35" name="文本框 34"/>
          <p:cNvSpPr txBox="1"/>
          <p:nvPr/>
        </p:nvSpPr>
        <p:spPr>
          <a:xfrm>
            <a:off x="3865945" y="586476"/>
            <a:ext cx="3940804" cy="646331"/>
          </a:xfrm>
          <a:prstGeom prst="rect">
            <a:avLst/>
          </a:prstGeom>
          <a:noFill/>
        </p:spPr>
        <p:txBody>
          <a:bodyPr wrap="square" rtlCol="0">
            <a:spAutoFit/>
          </a:bodyPr>
          <a:lstStyle/>
          <a:p>
            <a:pPr algn="ctr"/>
            <a:r>
              <a:rPr lang="en-US" altLang="zh-CN" sz="3600" dirty="0">
                <a:latin typeface="+mn-ea"/>
              </a:rPr>
              <a:t>SQL</a:t>
            </a:r>
            <a:r>
              <a:rPr lang="zh-CN" altLang="en-US" sz="3600" dirty="0">
                <a:latin typeface="+mn-ea"/>
              </a:rPr>
              <a:t>、数据库 优化</a:t>
            </a:r>
          </a:p>
        </p:txBody>
      </p:sp>
      <p:sp>
        <p:nvSpPr>
          <p:cNvPr id="34" name="文本框 33">
            <a:extLst>
              <a:ext uri="{FF2B5EF4-FFF2-40B4-BE49-F238E27FC236}">
                <a16:creationId xmlns:a16="http://schemas.microsoft.com/office/drawing/2014/main" id="{7F11F774-1233-435A-B5C8-3888D1D6E22C}"/>
              </a:ext>
            </a:extLst>
          </p:cNvPr>
          <p:cNvSpPr txBox="1"/>
          <p:nvPr/>
        </p:nvSpPr>
        <p:spPr>
          <a:xfrm>
            <a:off x="1144601" y="3992701"/>
            <a:ext cx="9854575" cy="1200329"/>
          </a:xfrm>
          <a:prstGeom prst="rect">
            <a:avLst/>
          </a:prstGeom>
          <a:noFill/>
        </p:spPr>
        <p:txBody>
          <a:bodyPr wrap="square" rtlCol="0">
            <a:spAutoFit/>
          </a:bodyPr>
          <a:lstStyle/>
          <a:p>
            <a:r>
              <a:rPr lang="en-US" altLang="zh-CN" sz="2400" dirty="0">
                <a:latin typeface="+mn-ea"/>
                <a:cs typeface="Nirmala UI Semilight" panose="020B0402040204020203" pitchFamily="34" charset="0"/>
              </a:rPr>
              <a:t>2</a:t>
            </a:r>
            <a:r>
              <a:rPr lang="zh-CN" altLang="en-US" sz="2400" dirty="0">
                <a:latin typeface="+mn-ea"/>
                <a:cs typeface="Nirmala UI Semilight" panose="020B0402040204020203" pitchFamily="34" charset="0"/>
              </a:rPr>
              <a:t>、对目前不好动的地图数据加载</a:t>
            </a:r>
            <a:r>
              <a:rPr lang="en-US" altLang="zh-CN" sz="2400" dirty="0">
                <a:latin typeface="+mn-ea"/>
                <a:cs typeface="Nirmala UI Semilight" panose="020B0402040204020203" pitchFamily="34" charset="0"/>
              </a:rPr>
              <a:t>SQL</a:t>
            </a:r>
            <a:r>
              <a:rPr lang="zh-CN" altLang="en-US" sz="2400" dirty="0">
                <a:latin typeface="+mn-ea"/>
                <a:cs typeface="Nirmala UI Semilight" panose="020B0402040204020203" pitchFamily="34" charset="0"/>
              </a:rPr>
              <a:t>进行了条件判断的优化，</a:t>
            </a:r>
            <a:r>
              <a:rPr lang="en-US" altLang="zh-CN" sz="2400" dirty="0">
                <a:latin typeface="+mn-ea"/>
                <a:cs typeface="Nirmala UI Semilight" panose="020B0402040204020203" pitchFamily="34" charset="0"/>
              </a:rPr>
              <a:t>left join</a:t>
            </a:r>
            <a:r>
              <a:rPr lang="zh-CN" altLang="en-US" sz="2400" dirty="0">
                <a:latin typeface="+mn-ea"/>
                <a:cs typeface="Nirmala UI Semilight" panose="020B0402040204020203" pitchFamily="34" charset="0"/>
              </a:rPr>
              <a:t>一张表，这张表只当做一个查询条件而拼接的时候，判断用户没有选择条件，就不要</a:t>
            </a:r>
            <a:r>
              <a:rPr lang="en-US" altLang="zh-CN" sz="2400" dirty="0">
                <a:latin typeface="+mn-ea"/>
                <a:cs typeface="Nirmala UI Semilight" panose="020B0402040204020203" pitchFamily="34" charset="0"/>
              </a:rPr>
              <a:t>join</a:t>
            </a:r>
            <a:r>
              <a:rPr lang="zh-CN" altLang="en-US" sz="2400" dirty="0">
                <a:latin typeface="+mn-ea"/>
                <a:cs typeface="Nirmala UI Semilight" panose="020B0402040204020203" pitchFamily="34" charset="0"/>
              </a:rPr>
              <a:t>这张表，这样就可以减少表的操作，达到提高效率</a:t>
            </a:r>
            <a:endParaRPr lang="en-US" altLang="zh-CN" sz="2400" dirty="0">
              <a:solidFill>
                <a:srgbClr val="FF0000"/>
              </a:solidFill>
              <a:latin typeface="+mn-ea"/>
              <a:cs typeface="Nirmala UI Semilight" panose="020B0402040204020203" pitchFamily="34" charset="0"/>
            </a:endParaRPr>
          </a:p>
        </p:txBody>
      </p:sp>
    </p:spTree>
    <p:extLst>
      <p:ext uri="{BB962C8B-B14F-4D97-AF65-F5344CB8AC3E}">
        <p14:creationId xmlns:p14="http://schemas.microsoft.com/office/powerpoint/2010/main" val="302075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1655</Words>
  <Application>Microsoft Office PowerPoint</Application>
  <PresentationFormat>宽屏</PresentationFormat>
  <Paragraphs>169</Paragraphs>
  <Slides>20</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Open Sans</vt:lpstr>
      <vt:lpstr>Open Sans Light</vt:lpstr>
      <vt:lpstr>等线</vt:lpstr>
      <vt:lpstr>等线 Light</vt:lpstr>
      <vt:lpstr>宋体</vt:lpstr>
      <vt:lpstr>微软雅黑</vt:lpstr>
      <vt:lpstr>Arial</vt:lpstr>
      <vt:lpstr>Calibri</vt:lpstr>
      <vt:lpstr>Nirmala UI Semilight</vt:lpstr>
      <vt:lpstr>Office 主题​​</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通过矿山数据进行小测试结果</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卡通火箭</dc:title>
  <dc:creator>第一PPT</dc:creator>
  <cp:keywords>www.1ppt.com</cp:keywords>
  <cp:lastModifiedBy>Administrator</cp:lastModifiedBy>
  <cp:revision>110</cp:revision>
  <dcterms:created xsi:type="dcterms:W3CDTF">2016-07-15T01:01:44Z</dcterms:created>
  <dcterms:modified xsi:type="dcterms:W3CDTF">2018-10-16T07:42:30Z</dcterms:modified>
</cp:coreProperties>
</file>