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6"/>
  </p:handoutMasterIdLst>
  <p:sldIdLst>
    <p:sldId id="286" r:id="rId3"/>
    <p:sldId id="257" r:id="rId4"/>
    <p:sldId id="256" r:id="rId5"/>
    <p:sldId id="258" r:id="rId7"/>
    <p:sldId id="259" r:id="rId8"/>
    <p:sldId id="261" r:id="rId9"/>
    <p:sldId id="262" r:id="rId10"/>
    <p:sldId id="263" r:id="rId11"/>
    <p:sldId id="264" r:id="rId12"/>
    <p:sldId id="265" r:id="rId13"/>
    <p:sldId id="266" r:id="rId14"/>
    <p:sldId id="267" r:id="rId15"/>
    <p:sldId id="276" r:id="rId16"/>
    <p:sldId id="268" r:id="rId17"/>
    <p:sldId id="277" r:id="rId18"/>
    <p:sldId id="269" r:id="rId19"/>
    <p:sldId id="270" r:id="rId20"/>
    <p:sldId id="272" r:id="rId21"/>
    <p:sldId id="278" r:id="rId22"/>
    <p:sldId id="271"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78.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32.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5.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69882" y="2369206"/>
            <a:ext cx="10852237" cy="899167"/>
          </a:xfrm>
        </p:spPr>
        <p:txBody>
          <a:bodyPr/>
          <a:p>
            <a:r>
              <a:rPr lang="en-US" altLang="zh-CN"/>
              <a:t>MUi</a:t>
            </a:r>
            <a:r>
              <a:rPr lang="zh-CN" altLang="en-US"/>
              <a:t>框架</a:t>
            </a:r>
            <a:r>
              <a:rPr lang="en-US" altLang="zh-CN"/>
              <a:t>+H5plus</a:t>
            </a:r>
            <a:r>
              <a:rPr lang="zh-CN" altLang="en-US"/>
              <a:t>入门</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表单元素</a:t>
            </a:r>
            <a:endParaRPr lang="zh-CN" altLang="en-US" sz="3600">
              <a:solidFill>
                <a:schemeClr val="tx1"/>
              </a:solidFill>
              <a:uFillTx/>
            </a:endParaRPr>
          </a:p>
        </p:txBody>
      </p:sp>
      <p:sp>
        <p:nvSpPr>
          <p:cNvPr id="4" name="文本框 3"/>
          <p:cNvSpPr txBox="1"/>
          <p:nvPr/>
        </p:nvSpPr>
        <p:spPr>
          <a:xfrm>
            <a:off x="109220" y="776605"/>
            <a:ext cx="2833370"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1.</a:t>
            </a:r>
            <a:r>
              <a:rPr lang="zh-CN" altLang="en-US">
                <a:solidFill>
                  <a:schemeClr val="accent1"/>
                </a:solidFill>
                <a:effectLst>
                  <a:outerShdw blurRad="38100" dist="25400" dir="5400000" algn="ctr" rotWithShape="0">
                    <a:srgbClr val="6E747A">
                      <a:alpha val="43000"/>
                    </a:srgbClr>
                  </a:outerShdw>
                </a:effectLst>
              </a:rPr>
              <a:t>单</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复选框</a:t>
            </a:r>
            <a:endParaRPr lang="zh-CN" altLang="en-US">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293370" y="1144905"/>
            <a:ext cx="7456170" cy="953135"/>
          </a:xfrm>
          <a:prstGeom prst="rect">
            <a:avLst/>
          </a:prstGeom>
          <a:noFill/>
          <a:ln w="28575">
            <a:solidFill>
              <a:schemeClr val="accent1"/>
            </a:solidFill>
          </a:ln>
        </p:spPr>
        <p:txBody>
          <a:bodyPr wrap="square" rtlCol="0">
            <a:spAutoFit/>
          </a:bodyPr>
          <a:p>
            <a:r>
              <a:rPr lang="zh-CN" altLang="en-US" sz="1400"/>
              <a:t>&lt;div class="mui-input-row mui-checkbox"&gt;</a:t>
            </a:r>
            <a:r>
              <a:rPr lang="en-US" altLang="zh-CN" sz="1400"/>
              <a:t>&lt;!-- </a:t>
            </a:r>
            <a:r>
              <a:rPr lang="zh-CN" altLang="en-US" sz="1400"/>
              <a:t>文字在左，选框在右</a:t>
            </a:r>
            <a:r>
              <a:rPr lang="en-US" altLang="zh-CN" sz="1400"/>
              <a:t>--&gt;</a:t>
            </a:r>
            <a:endParaRPr lang="zh-CN" altLang="en-US" sz="1400"/>
          </a:p>
          <a:p>
            <a:r>
              <a:rPr lang="zh-CN" altLang="en-US" sz="1400"/>
              <a:t>    &lt;label&gt;checkbox示例&lt;/label&gt;</a:t>
            </a:r>
            <a:endParaRPr lang="zh-CN" altLang="en-US" sz="1400"/>
          </a:p>
          <a:p>
            <a:r>
              <a:rPr lang="zh-CN" altLang="en-US" sz="1400"/>
              <a:t>    &lt;input name="checkbox1" value="Item 1" type="checkbox" checked&gt;</a:t>
            </a:r>
            <a:endParaRPr lang="zh-CN" altLang="en-US" sz="1400"/>
          </a:p>
          <a:p>
            <a:r>
              <a:rPr lang="zh-CN" altLang="en-US" sz="1400"/>
              <a:t>&lt;/div&gt;</a:t>
            </a:r>
            <a:endParaRPr lang="zh-CN" altLang="en-US" sz="1400"/>
          </a:p>
        </p:txBody>
      </p:sp>
      <p:sp>
        <p:nvSpPr>
          <p:cNvPr id="8" name="文本框 7"/>
          <p:cNvSpPr txBox="1"/>
          <p:nvPr/>
        </p:nvSpPr>
        <p:spPr>
          <a:xfrm>
            <a:off x="293370" y="2546350"/>
            <a:ext cx="7456170" cy="1168400"/>
          </a:xfrm>
          <a:prstGeom prst="rect">
            <a:avLst/>
          </a:prstGeom>
          <a:noFill/>
          <a:ln w="28575">
            <a:solidFill>
              <a:schemeClr val="accent1"/>
            </a:solidFill>
          </a:ln>
        </p:spPr>
        <p:txBody>
          <a:bodyPr wrap="square" rtlCol="0">
            <a:spAutoFit/>
          </a:bodyPr>
          <a:p>
            <a:r>
              <a:rPr lang="zh-CN" altLang="en-US" sz="1400"/>
              <a:t>&lt;div class="mui-input-row mui-checkbox </a:t>
            </a:r>
            <a:r>
              <a:rPr lang="zh-CN" altLang="en-US" sz="1400">
                <a:solidFill>
                  <a:srgbClr val="FF0000"/>
                </a:solidFill>
              </a:rPr>
              <a:t>mui-left</a:t>
            </a:r>
            <a:r>
              <a:rPr lang="zh-CN" altLang="en-US" sz="1400"/>
              <a:t>"&gt;</a:t>
            </a:r>
            <a:endParaRPr lang="zh-CN" altLang="en-US" sz="1400"/>
          </a:p>
          <a:p>
            <a:r>
              <a:rPr lang="en-US" altLang="zh-CN" sz="1400"/>
              <a:t>&lt;!-- </a:t>
            </a:r>
            <a:r>
              <a:rPr lang="zh-CN" altLang="en-US" sz="1400"/>
              <a:t>文字在右，选框在左</a:t>
            </a:r>
            <a:r>
              <a:rPr lang="en-US" altLang="zh-CN" sz="1400"/>
              <a:t>--&gt;</a:t>
            </a:r>
            <a:endParaRPr lang="zh-CN" altLang="en-US" sz="1400"/>
          </a:p>
          <a:p>
            <a:r>
              <a:rPr lang="zh-CN" altLang="en-US" sz="1400"/>
              <a:t>    &lt;label&gt;checkbox示例&lt;/label&gt;</a:t>
            </a:r>
            <a:endParaRPr lang="zh-CN" altLang="en-US" sz="1400"/>
          </a:p>
          <a:p>
            <a:r>
              <a:rPr lang="zh-CN" altLang="en-US" sz="1400"/>
              <a:t>    &lt;input name="checkbox1" value="Item 1" type="checkbox" checked&gt;</a:t>
            </a:r>
            <a:endParaRPr lang="zh-CN" altLang="en-US" sz="1400"/>
          </a:p>
          <a:p>
            <a:r>
              <a:rPr lang="zh-CN" altLang="en-US" sz="1400"/>
              <a:t>&lt;/div&gt;</a:t>
            </a:r>
            <a:endParaRPr lang="zh-CN" altLang="en-US" sz="1400"/>
          </a:p>
        </p:txBody>
      </p:sp>
      <p:sp>
        <p:nvSpPr>
          <p:cNvPr id="12" name="文本框 11"/>
          <p:cNvSpPr txBox="1"/>
          <p:nvPr/>
        </p:nvSpPr>
        <p:spPr>
          <a:xfrm>
            <a:off x="293370" y="4224655"/>
            <a:ext cx="7456805" cy="953135"/>
          </a:xfrm>
          <a:prstGeom prst="rect">
            <a:avLst/>
          </a:prstGeom>
          <a:noFill/>
          <a:ln w="28575">
            <a:solidFill>
              <a:schemeClr val="accent1"/>
            </a:solidFill>
          </a:ln>
        </p:spPr>
        <p:txBody>
          <a:bodyPr wrap="square" rtlCol="0" anchor="t">
            <a:spAutoFit/>
          </a:bodyPr>
          <a:p>
            <a:r>
              <a:rPr lang="zh-CN" altLang="en-US" sz="1400"/>
              <a:t>&lt;div class="mui-input-row </a:t>
            </a:r>
            <a:r>
              <a:rPr lang="zh-CN" altLang="en-US" sz="1400">
                <a:solidFill>
                  <a:srgbClr val="FF0000"/>
                </a:solidFill>
              </a:rPr>
              <a:t>mui-radio</a:t>
            </a:r>
            <a:r>
              <a:rPr lang="zh-CN" altLang="en-US" sz="1400"/>
              <a:t>"&gt;</a:t>
            </a:r>
            <a:endParaRPr lang="zh-CN" altLang="en-US" sz="1400"/>
          </a:p>
          <a:p>
            <a:r>
              <a:rPr lang="zh-CN" altLang="en-US" sz="1400"/>
              <a:t>    &lt;label&gt;radio&lt;/label&gt;</a:t>
            </a:r>
            <a:endParaRPr lang="zh-CN" altLang="en-US" sz="1400"/>
          </a:p>
          <a:p>
            <a:r>
              <a:rPr lang="zh-CN" altLang="en-US" sz="1400"/>
              <a:t>    &lt;input name="radio1" type="radio"&gt;</a:t>
            </a:r>
            <a:endParaRPr lang="zh-CN" altLang="en-US" sz="1400"/>
          </a:p>
          <a:p>
            <a:r>
              <a:rPr lang="zh-CN" altLang="en-US" sz="1400"/>
              <a:t>&lt;/div&gt;</a:t>
            </a:r>
            <a:endParaRPr lang="zh-CN" altLang="en-US" sz="1400"/>
          </a:p>
        </p:txBody>
      </p:sp>
      <p:sp>
        <p:nvSpPr>
          <p:cNvPr id="13" name="文本框 12"/>
          <p:cNvSpPr txBox="1"/>
          <p:nvPr/>
        </p:nvSpPr>
        <p:spPr>
          <a:xfrm>
            <a:off x="293370" y="5507990"/>
            <a:ext cx="7456170" cy="953135"/>
          </a:xfrm>
          <a:prstGeom prst="rect">
            <a:avLst/>
          </a:prstGeom>
          <a:noFill/>
          <a:ln w="28575">
            <a:solidFill>
              <a:schemeClr val="accent1"/>
            </a:solidFill>
          </a:ln>
        </p:spPr>
        <p:txBody>
          <a:bodyPr wrap="square" rtlCol="0" anchor="t">
            <a:spAutoFit/>
          </a:bodyPr>
          <a:p>
            <a:r>
              <a:rPr lang="zh-CN" altLang="en-US" sz="1400"/>
              <a:t>&lt;div class="mui-input-row </a:t>
            </a:r>
            <a:r>
              <a:rPr lang="zh-CN" altLang="en-US" sz="1400">
                <a:solidFill>
                  <a:srgbClr val="FF0000"/>
                </a:solidFill>
              </a:rPr>
              <a:t>mui-radio</a:t>
            </a:r>
            <a:r>
              <a:rPr lang="zh-CN" altLang="en-US" sz="1400"/>
              <a:t> </a:t>
            </a:r>
            <a:r>
              <a:rPr lang="zh-CN" altLang="en-US" sz="1400">
                <a:solidFill>
                  <a:srgbClr val="FF0000"/>
                </a:solidFill>
              </a:rPr>
              <a:t>mui-left</a:t>
            </a:r>
            <a:r>
              <a:rPr lang="zh-CN" altLang="en-US" sz="1400"/>
              <a:t>"&gt;</a:t>
            </a:r>
            <a:endParaRPr lang="zh-CN" altLang="en-US" sz="1400"/>
          </a:p>
          <a:p>
            <a:r>
              <a:rPr lang="zh-CN" altLang="en-US" sz="1400"/>
              <a:t>    &lt;label&gt;radio&lt;/label&gt;</a:t>
            </a:r>
            <a:endParaRPr lang="zh-CN" altLang="en-US" sz="1400"/>
          </a:p>
          <a:p>
            <a:r>
              <a:rPr lang="zh-CN" altLang="en-US" sz="1400"/>
              <a:t>    &lt;input name="radio1" type="radio"&gt;</a:t>
            </a:r>
            <a:endParaRPr lang="zh-CN" altLang="en-US" sz="1400"/>
          </a:p>
          <a:p>
            <a:r>
              <a:rPr lang="zh-CN" altLang="en-US" sz="1400"/>
              <a:t>&lt;/div&gt;</a:t>
            </a:r>
            <a:endParaRPr lang="zh-CN" altLang="en-US" sz="1400"/>
          </a:p>
        </p:txBody>
      </p:sp>
      <p:pic>
        <p:nvPicPr>
          <p:cNvPr id="2" name="图片 1" descr="ZTG(NVG7X`85TRB(1%S0_`L"/>
          <p:cNvPicPr>
            <a:picLocks noChangeAspect="1"/>
          </p:cNvPicPr>
          <p:nvPr/>
        </p:nvPicPr>
        <p:blipFill>
          <a:blip r:embed="rId1"/>
          <a:stretch>
            <a:fillRect/>
          </a:stretch>
        </p:blipFill>
        <p:spPr>
          <a:xfrm>
            <a:off x="7969885" y="1332230"/>
            <a:ext cx="4214495" cy="579120"/>
          </a:xfrm>
          <a:prstGeom prst="rect">
            <a:avLst/>
          </a:prstGeom>
        </p:spPr>
      </p:pic>
      <p:pic>
        <p:nvPicPr>
          <p:cNvPr id="3" name="图片 2" descr="5K~S[G7VH_GL7G(FJ~D1AA9"/>
          <p:cNvPicPr>
            <a:picLocks noChangeAspect="1"/>
          </p:cNvPicPr>
          <p:nvPr/>
        </p:nvPicPr>
        <p:blipFill>
          <a:blip r:embed="rId2"/>
          <a:stretch>
            <a:fillRect/>
          </a:stretch>
        </p:blipFill>
        <p:spPr>
          <a:xfrm>
            <a:off x="7969885" y="2962275"/>
            <a:ext cx="4214495" cy="543560"/>
          </a:xfrm>
          <a:prstGeom prst="rect">
            <a:avLst/>
          </a:prstGeom>
        </p:spPr>
      </p:pic>
      <p:pic>
        <p:nvPicPr>
          <p:cNvPr id="10" name="图片 9" descr="T5RD1B5T74PRX`1AD~UUX2S"/>
          <p:cNvPicPr>
            <a:picLocks noChangeAspect="1"/>
          </p:cNvPicPr>
          <p:nvPr/>
        </p:nvPicPr>
        <p:blipFill>
          <a:blip r:embed="rId3"/>
          <a:stretch>
            <a:fillRect/>
          </a:stretch>
        </p:blipFill>
        <p:spPr>
          <a:xfrm>
            <a:off x="7969885" y="5734685"/>
            <a:ext cx="4187825" cy="499745"/>
          </a:xfrm>
          <a:prstGeom prst="rect">
            <a:avLst/>
          </a:prstGeom>
        </p:spPr>
      </p:pic>
      <p:pic>
        <p:nvPicPr>
          <p:cNvPr id="11" name="图片 10" descr="X0Q6T{1_QO3F3W7~DYHAK[V"/>
          <p:cNvPicPr>
            <a:picLocks noChangeAspect="1"/>
          </p:cNvPicPr>
          <p:nvPr/>
        </p:nvPicPr>
        <p:blipFill>
          <a:blip r:embed="rId4"/>
          <a:stretch>
            <a:fillRect/>
          </a:stretch>
        </p:blipFill>
        <p:spPr>
          <a:xfrm>
            <a:off x="7969250" y="4433570"/>
            <a:ext cx="4215130" cy="535305"/>
          </a:xfrm>
          <a:prstGeom prst="rect">
            <a:avLst/>
          </a:prstGeom>
        </p:spPr>
      </p:pic>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表单元素</a:t>
            </a:r>
            <a:endParaRPr lang="zh-CN" altLang="en-US" sz="3600">
              <a:solidFill>
                <a:schemeClr val="tx1"/>
              </a:solidFill>
              <a:uFillTx/>
            </a:endParaRPr>
          </a:p>
        </p:txBody>
      </p:sp>
      <p:sp>
        <p:nvSpPr>
          <p:cNvPr id="2" name="文本框 1"/>
          <p:cNvSpPr txBox="1"/>
          <p:nvPr/>
        </p:nvSpPr>
        <p:spPr>
          <a:xfrm>
            <a:off x="337185" y="1532255"/>
            <a:ext cx="5203825" cy="3138170"/>
          </a:xfrm>
          <a:prstGeom prst="rect">
            <a:avLst/>
          </a:prstGeom>
          <a:noFill/>
        </p:spPr>
        <p:txBody>
          <a:bodyPr wrap="square" rtlCol="0" anchor="t">
            <a:spAutoFit/>
          </a:bodyPr>
          <a:p>
            <a:r>
              <a:rPr lang="zh-CN" altLang="en-US"/>
              <a:t>&lt;ul class="mui-table-view mui-table-view-radio"&gt;</a:t>
            </a:r>
            <a:endParaRPr lang="zh-CN" altLang="en-US"/>
          </a:p>
          <a:p>
            <a:r>
              <a:rPr lang="zh-CN" altLang="en-US"/>
              <a:t>    &lt;li class="mui-table-view-cell"&gt;</a:t>
            </a:r>
            <a:endParaRPr lang="zh-CN" altLang="en-US"/>
          </a:p>
          <a:p>
            <a:r>
              <a:rPr lang="zh-CN" altLang="en-US"/>
              <a:t>        &lt;a class="mui-navigate-right"&gt;Item 1&lt;/a&gt;</a:t>
            </a:r>
            <a:endParaRPr lang="zh-CN" altLang="en-US"/>
          </a:p>
          <a:p>
            <a:r>
              <a:rPr lang="zh-CN" altLang="en-US"/>
              <a:t>    &lt;/li&gt;</a:t>
            </a:r>
            <a:endParaRPr lang="zh-CN" altLang="en-US"/>
          </a:p>
          <a:p>
            <a:r>
              <a:rPr lang="zh-CN" altLang="en-US"/>
              <a:t>    &lt;li class="mui-table-view-cell mui-selected"&gt;</a:t>
            </a:r>
            <a:endParaRPr lang="zh-CN" altLang="en-US"/>
          </a:p>
          <a:p>
            <a:r>
              <a:rPr lang="zh-CN" altLang="en-US"/>
              <a:t>        &lt;a class="mui-navigate-right"&gt;Item 2&lt;/a&gt;</a:t>
            </a:r>
            <a:endParaRPr lang="zh-CN" altLang="en-US"/>
          </a:p>
          <a:p>
            <a:r>
              <a:rPr lang="zh-CN" altLang="en-US"/>
              <a:t>    &lt;/li&gt;</a:t>
            </a:r>
            <a:endParaRPr lang="zh-CN" altLang="en-US"/>
          </a:p>
          <a:p>
            <a:r>
              <a:rPr lang="zh-CN" altLang="en-US"/>
              <a:t>    &lt;li class="mui-table-view-cell"&gt;</a:t>
            </a:r>
            <a:endParaRPr lang="zh-CN" altLang="en-US"/>
          </a:p>
          <a:p>
            <a:r>
              <a:rPr lang="zh-CN" altLang="en-US"/>
              <a:t>        &lt;a class="mui-navigate-right"&gt;Item 3&lt;/a&gt;</a:t>
            </a:r>
            <a:endParaRPr lang="zh-CN" altLang="en-US"/>
          </a:p>
          <a:p>
            <a:r>
              <a:rPr lang="zh-CN" altLang="en-US"/>
              <a:t>    &lt;/li&gt;</a:t>
            </a:r>
            <a:endParaRPr lang="zh-CN" altLang="en-US"/>
          </a:p>
          <a:p>
            <a:r>
              <a:rPr lang="zh-CN" altLang="en-US"/>
              <a:t>&lt;/ul&gt;</a:t>
            </a:r>
            <a:endParaRPr lang="zh-CN" altLang="en-US"/>
          </a:p>
        </p:txBody>
      </p:sp>
      <p:sp>
        <p:nvSpPr>
          <p:cNvPr id="3" name="文本框 2"/>
          <p:cNvSpPr txBox="1"/>
          <p:nvPr/>
        </p:nvSpPr>
        <p:spPr>
          <a:xfrm>
            <a:off x="448310" y="1163955"/>
            <a:ext cx="224345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列表模式的单选框</a:t>
            </a:r>
            <a:endParaRPr lang="zh-CN" altLang="en-US">
              <a:solidFill>
                <a:schemeClr val="accent1"/>
              </a:solidFill>
              <a:effectLst>
                <a:outerShdw blurRad="38100" dist="25400" dir="5400000" algn="ctr" rotWithShape="0">
                  <a:srgbClr val="6E747A">
                    <a:alpha val="43000"/>
                  </a:srgbClr>
                </a:outerShdw>
              </a:effectLst>
            </a:endParaRPr>
          </a:p>
        </p:txBody>
      </p:sp>
      <p:pic>
        <p:nvPicPr>
          <p:cNvPr id="10" name="图片 9" descr="EF]]_%H6TI[UD$%S%0W}{L7"/>
          <p:cNvPicPr>
            <a:picLocks noChangeAspect="1"/>
          </p:cNvPicPr>
          <p:nvPr/>
        </p:nvPicPr>
        <p:blipFill>
          <a:blip r:embed="rId1"/>
          <a:stretch>
            <a:fillRect/>
          </a:stretch>
        </p:blipFill>
        <p:spPr>
          <a:xfrm>
            <a:off x="5670550" y="1446530"/>
            <a:ext cx="6315075" cy="2547620"/>
          </a:xfrm>
          <a:prstGeom prst="rect">
            <a:avLst/>
          </a:prstGeom>
        </p:spPr>
      </p:pic>
      <p:sp>
        <p:nvSpPr>
          <p:cNvPr id="11" name="文本框 10"/>
          <p:cNvSpPr txBox="1"/>
          <p:nvPr/>
        </p:nvSpPr>
        <p:spPr>
          <a:xfrm>
            <a:off x="337185" y="4869815"/>
            <a:ext cx="464883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可通过如下代码获取到所选列表的文本值</a:t>
            </a:r>
            <a:endParaRPr lang="zh-CN" altLang="en-US">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337185" y="5313680"/>
            <a:ext cx="10551795" cy="1198880"/>
          </a:xfrm>
          <a:prstGeom prst="rect">
            <a:avLst/>
          </a:prstGeom>
          <a:noFill/>
        </p:spPr>
        <p:txBody>
          <a:bodyPr wrap="square" rtlCol="0" anchor="t">
            <a:spAutoFit/>
          </a:bodyPr>
          <a:p>
            <a:r>
              <a:rPr lang="zh-CN" altLang="en-US"/>
              <a:t>var list = document.querySelector('.mui-table-view.mui-table-view-radio');</a:t>
            </a:r>
            <a:endParaRPr lang="zh-CN" altLang="en-US"/>
          </a:p>
          <a:p>
            <a:r>
              <a:rPr lang="zh-CN" altLang="en-US"/>
              <a:t>		list.addEventListener('selected', function(e) {</a:t>
            </a:r>
            <a:endParaRPr lang="zh-CN" altLang="en-US"/>
          </a:p>
          <a:p>
            <a:r>
              <a:rPr lang="zh-CN" altLang="en-US"/>
              <a:t>			console.log("当前选中的为：" + e.detail.el.innerText);</a:t>
            </a:r>
            <a:endParaRPr lang="zh-CN" altLang="en-US"/>
          </a:p>
          <a:p>
            <a:r>
              <a:rPr lang="zh-CN" altLang="en-US"/>
              <a:t>		});</a:t>
            </a:r>
            <a:endParaRPr lang="zh-CN" altLang="en-US"/>
          </a:p>
        </p:txBody>
      </p:sp>
      <p:sp>
        <p:nvSpPr>
          <p:cNvPr id="18" name="文本框 17"/>
          <p:cNvSpPr txBox="1"/>
          <p:nvPr/>
        </p:nvSpPr>
        <p:spPr>
          <a:xfrm>
            <a:off x="5670550" y="4431665"/>
            <a:ext cx="6493510" cy="64516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附赠</a:t>
            </a:r>
            <a:r>
              <a:rPr lang="en-US" altLang="zh-CN">
                <a:solidFill>
                  <a:schemeClr val="accent1"/>
                </a:solidFill>
                <a:effectLst>
                  <a:outerShdw blurRad="38100" dist="25400" dir="5400000" algn="ctr" rotWithShape="0">
                    <a:srgbClr val="6E747A">
                      <a:alpha val="43000"/>
                    </a:srgbClr>
                  </a:outerShdw>
                </a:effectLst>
              </a:rPr>
              <a:t>JS</a:t>
            </a:r>
            <a:r>
              <a:rPr lang="zh-CN" altLang="en-US">
                <a:solidFill>
                  <a:schemeClr val="accent1"/>
                </a:solidFill>
                <a:effectLst>
                  <a:outerShdw blurRad="38100" dist="25400" dir="5400000" algn="ctr" rotWithShape="0">
                    <a:srgbClr val="6E747A">
                      <a:alpha val="43000"/>
                    </a:srgbClr>
                  </a:outerShdw>
                </a:effectLst>
              </a:rPr>
              <a:t>打印对象的方法：https://blog.csdn.net/big_sea_m/article/details/78908771</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表单元素</a:t>
            </a:r>
            <a:endParaRPr lang="zh-CN" altLang="en-US" sz="3600">
              <a:solidFill>
                <a:schemeClr val="tx1"/>
              </a:solidFill>
              <a:uFillTx/>
            </a:endParaRPr>
          </a:p>
        </p:txBody>
      </p:sp>
      <p:sp>
        <p:nvSpPr>
          <p:cNvPr id="4" name="文本框 3"/>
          <p:cNvSpPr txBox="1"/>
          <p:nvPr/>
        </p:nvSpPr>
        <p:spPr>
          <a:xfrm>
            <a:off x="12065" y="1050925"/>
            <a:ext cx="7897495" cy="4615815"/>
          </a:xfrm>
          <a:prstGeom prst="rect">
            <a:avLst/>
          </a:prstGeom>
          <a:noFill/>
        </p:spPr>
        <p:txBody>
          <a:bodyPr wrap="square" rtlCol="0" anchor="t">
            <a:spAutoFit/>
          </a:bodyPr>
          <a:p>
            <a:r>
              <a:rPr lang="zh-CN" altLang="en-US" sz="1400"/>
              <a:t>&lt;form class="</a:t>
            </a:r>
            <a:r>
              <a:rPr lang="zh-CN" altLang="en-US" sz="1400">
                <a:solidFill>
                  <a:srgbClr val="FF0000"/>
                </a:solidFill>
              </a:rPr>
              <a:t>mui-input-group</a:t>
            </a:r>
            <a:r>
              <a:rPr lang="zh-CN" altLang="en-US" sz="1400"/>
              <a:t>"&gt;</a:t>
            </a:r>
            <a:endParaRPr lang="zh-CN" altLang="en-US" sz="1400"/>
          </a:p>
          <a:p>
            <a:r>
              <a:rPr lang="zh-CN" altLang="en-US" sz="1400"/>
              <a:t>    &lt;div class="</a:t>
            </a:r>
            <a:r>
              <a:rPr lang="zh-CN" altLang="en-US" sz="1400">
                <a:solidFill>
                  <a:srgbClr val="FF0000"/>
                </a:solidFill>
                <a:effectLst>
                  <a:outerShdw blurRad="38100" dist="25400" dir="5400000" algn="ctr" rotWithShape="0">
                    <a:srgbClr val="6E747A">
                      <a:alpha val="43000"/>
                    </a:srgbClr>
                  </a:outerShdw>
                </a:effectLst>
              </a:rPr>
              <a:t>mui-input-row</a:t>
            </a:r>
            <a:r>
              <a:rPr lang="zh-CN" altLang="en-US" sz="1400"/>
              <a:t>"&gt;</a:t>
            </a:r>
            <a:endParaRPr lang="zh-CN" altLang="en-US" sz="1400"/>
          </a:p>
          <a:p>
            <a:r>
              <a:rPr lang="zh-CN" altLang="en-US" sz="1400"/>
              <a:t>        &lt;label&gt;用户名&lt;/label&gt;</a:t>
            </a:r>
            <a:endParaRPr lang="zh-CN" altLang="en-US" sz="1400"/>
          </a:p>
          <a:p>
            <a:r>
              <a:rPr lang="zh-CN" altLang="en-US" sz="1400"/>
              <a:t>        &lt;input type="text" class="mui-input-clear" placeholder="请输入用户名"&gt;</a:t>
            </a:r>
            <a:endParaRPr lang="zh-CN" altLang="en-US" sz="1400"/>
          </a:p>
          <a:p>
            <a:r>
              <a:rPr lang="zh-CN" altLang="en-US" sz="1400"/>
              <a:t>    &lt;/div&gt;</a:t>
            </a:r>
            <a:endParaRPr lang="zh-CN" altLang="en-US" sz="1400"/>
          </a:p>
          <a:p>
            <a:r>
              <a:rPr lang="zh-CN" altLang="en-US" sz="1400"/>
              <a:t>    &lt;div class="mui-input-row"&gt;</a:t>
            </a:r>
            <a:endParaRPr lang="zh-CN" altLang="en-US" sz="1400"/>
          </a:p>
          <a:p>
            <a:r>
              <a:rPr lang="zh-CN" altLang="en-US" sz="1400"/>
              <a:t>        &lt;label&gt;密码&lt;/label&gt;</a:t>
            </a:r>
            <a:endParaRPr lang="zh-CN" altLang="en-US" sz="1400"/>
          </a:p>
          <a:p>
            <a:r>
              <a:rPr lang="zh-CN" altLang="en-US" sz="1400"/>
              <a:t>        &lt;input type="password" class="mui-input-password" placeholder="请输入密码"&gt;</a:t>
            </a:r>
            <a:endParaRPr lang="zh-CN" altLang="en-US" sz="1400"/>
          </a:p>
          <a:p>
            <a:r>
              <a:rPr lang="zh-CN" altLang="en-US" sz="1400"/>
              <a:t>    &lt;/div&gt;</a:t>
            </a:r>
            <a:endParaRPr lang="zh-CN" altLang="en-US" sz="1400"/>
          </a:p>
          <a:p>
            <a:r>
              <a:rPr lang="zh-CN" altLang="en-US" sz="1400"/>
              <a:t>    &lt;div class="mui-input-row mui-search"&gt;&lt;!--搜索控件--&gt;</a:t>
            </a:r>
            <a:endParaRPr lang="zh-CN" altLang="en-US" sz="1400"/>
          </a:p>
          <a:p>
            <a:r>
              <a:rPr lang="zh-CN" altLang="en-US" sz="1400"/>
              <a:t>        &lt;input type="search" class="mui-input-clear" placeholder="hcoder"&gt;</a:t>
            </a:r>
            <a:endParaRPr lang="zh-CN" altLang="en-US" sz="1400"/>
          </a:p>
          <a:p>
            <a:r>
              <a:rPr lang="zh-CN" altLang="en-US" sz="1400"/>
              <a:t>    &lt;/div&gt;</a:t>
            </a:r>
            <a:endParaRPr lang="zh-CN" altLang="en-US" sz="1400"/>
          </a:p>
          <a:p>
            <a:r>
              <a:rPr lang="zh-CN" altLang="en-US" sz="1400"/>
              <a:t>    &lt;div class="mui-input-row"&gt;</a:t>
            </a:r>
            <a:endParaRPr lang="zh-CN" altLang="en-US" sz="1400"/>
          </a:p>
          <a:p>
            <a:r>
              <a:rPr lang="zh-CN" altLang="en-US" sz="1400"/>
              <a:t>        &lt;label&gt;快速删除&lt;/label&gt;</a:t>
            </a:r>
            <a:endParaRPr lang="zh-CN" altLang="en-US" sz="1400"/>
          </a:p>
          <a:p>
            <a:r>
              <a:rPr lang="zh-CN" altLang="en-US" sz="1400"/>
              <a:t>        &lt;input type="text" class="mui-input-clear" placeholder="请输入内容"&gt;</a:t>
            </a:r>
            <a:endParaRPr lang="zh-CN" altLang="en-US" sz="1400"/>
          </a:p>
          <a:p>
            <a:r>
              <a:rPr lang="zh-CN" altLang="en-US" sz="1400"/>
              <a:t>    &lt;/div&gt;</a:t>
            </a:r>
            <a:endParaRPr lang="zh-CN" altLang="en-US" sz="1400"/>
          </a:p>
          <a:p>
            <a:r>
              <a:rPr lang="zh-CN" altLang="en-US" sz="1400"/>
              <a:t>    &lt;div class="mui-button-row"&gt;</a:t>
            </a:r>
            <a:endParaRPr lang="zh-CN" altLang="en-US" sz="1400"/>
          </a:p>
          <a:p>
            <a:r>
              <a:rPr lang="zh-CN" altLang="en-US" sz="1400"/>
              <a:t>        &lt;button type="button" class="mui-btn mui-btn-primary" &gt;确认&lt;/button&gt;</a:t>
            </a:r>
            <a:endParaRPr lang="zh-CN" altLang="en-US" sz="1400"/>
          </a:p>
          <a:p>
            <a:r>
              <a:rPr lang="zh-CN" altLang="en-US" sz="1400"/>
              <a:t>        &lt;button type="button" class="mui-btn mui-btn-danger" &gt;取消&lt;/button&gt;</a:t>
            </a:r>
            <a:endParaRPr lang="zh-CN" altLang="en-US" sz="1400"/>
          </a:p>
          <a:p>
            <a:r>
              <a:rPr lang="zh-CN" altLang="en-US" sz="1400"/>
              <a:t>    &lt;/div&gt;</a:t>
            </a:r>
            <a:endParaRPr lang="zh-CN" altLang="en-US" sz="1400"/>
          </a:p>
          <a:p>
            <a:r>
              <a:rPr lang="zh-CN" altLang="en-US" sz="1400"/>
              <a:t>&lt;/form&gt;</a:t>
            </a:r>
            <a:endParaRPr lang="zh-CN" altLang="en-US" sz="1400"/>
          </a:p>
        </p:txBody>
      </p:sp>
      <p:sp>
        <p:nvSpPr>
          <p:cNvPr id="5" name="文本框 4"/>
          <p:cNvSpPr txBox="1"/>
          <p:nvPr/>
        </p:nvSpPr>
        <p:spPr>
          <a:xfrm>
            <a:off x="78105" y="586105"/>
            <a:ext cx="3701415"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基本</a:t>
            </a:r>
            <a:r>
              <a:rPr lang="en-US" altLang="zh-CN">
                <a:solidFill>
                  <a:schemeClr val="accent1"/>
                </a:solidFill>
                <a:effectLst>
                  <a:outerShdw blurRad="38100" dist="25400" dir="5400000" algn="ctr" rotWithShape="0">
                    <a:srgbClr val="6E747A">
                      <a:alpha val="43000"/>
                    </a:srgbClr>
                  </a:outerShdw>
                </a:effectLst>
              </a:rPr>
              <a:t>dom</a:t>
            </a:r>
            <a:r>
              <a:rPr lang="zh-CN" altLang="en-US">
                <a:solidFill>
                  <a:schemeClr val="accent1"/>
                </a:solidFill>
                <a:effectLst>
                  <a:outerShdw blurRad="38100" dist="25400" dir="5400000" algn="ctr" rotWithShape="0">
                    <a:srgbClr val="6E747A">
                      <a:alpha val="43000"/>
                    </a:srgbClr>
                  </a:outerShdw>
                </a:effectLst>
              </a:rPr>
              <a:t>结构</a:t>
            </a:r>
            <a:endParaRPr lang="zh-CN" altLang="en-US">
              <a:solidFill>
                <a:schemeClr val="accent1"/>
              </a:solidFill>
              <a:effectLst>
                <a:outerShdw blurRad="38100" dist="25400" dir="5400000" algn="ctr" rotWithShape="0">
                  <a:srgbClr val="6E747A">
                    <a:alpha val="43000"/>
                  </a:srgbClr>
                </a:outerShdw>
              </a:effectLst>
            </a:endParaRPr>
          </a:p>
        </p:txBody>
      </p:sp>
      <p:pic>
        <p:nvPicPr>
          <p:cNvPr id="9" name="图片 8" descr="8PJ$L2MX_1H5I2J9K)2~OJF"/>
          <p:cNvPicPr>
            <a:picLocks noChangeAspect="1"/>
          </p:cNvPicPr>
          <p:nvPr/>
        </p:nvPicPr>
        <p:blipFill>
          <a:blip r:embed="rId1"/>
          <a:srcRect l="1846" r="5978"/>
          <a:stretch>
            <a:fillRect/>
          </a:stretch>
        </p:blipFill>
        <p:spPr>
          <a:xfrm>
            <a:off x="7908925" y="1572895"/>
            <a:ext cx="3994785" cy="2209800"/>
          </a:xfrm>
          <a:prstGeom prst="rect">
            <a:avLst/>
          </a:prstGeom>
        </p:spPr>
      </p:pic>
      <p:sp>
        <p:nvSpPr>
          <p:cNvPr id="12" name="文本框 11"/>
          <p:cNvSpPr txBox="1"/>
          <p:nvPr/>
        </p:nvSpPr>
        <p:spPr>
          <a:xfrm>
            <a:off x="9282430" y="1116965"/>
            <a:ext cx="1247140"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效果图</a:t>
            </a:r>
            <a:endParaRPr lang="zh-CN" altLang="en-US">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7587615" y="5314315"/>
            <a:ext cx="4316095" cy="1198880"/>
          </a:xfrm>
          <a:prstGeom prst="rect">
            <a:avLst/>
          </a:prstGeom>
          <a:noFill/>
        </p:spPr>
        <p:txBody>
          <a:bodyPr wrap="square" rtlCol="0" anchor="t">
            <a:spAutoFit/>
          </a:bodyPr>
          <a:p>
            <a:r>
              <a:rPr lang="zh-CN" altLang="en-US"/>
              <a:t>mui在mui.init()中会自动初始化基本控件,但是 动态添加的元素需要重新进行初始化：</a:t>
            </a:r>
            <a:endParaRPr lang="zh-CN" altLang="en-US"/>
          </a:p>
          <a:p>
            <a:r>
              <a:rPr lang="zh-CN" altLang="en-US"/>
              <a:t>mui('.mui-input-row input').input();</a:t>
            </a:r>
            <a:endParaRPr lang="zh-CN" altLang="en-US"/>
          </a:p>
        </p:txBody>
      </p:sp>
      <p:sp>
        <p:nvSpPr>
          <p:cNvPr id="14" name="文本框 13"/>
          <p:cNvSpPr txBox="1"/>
          <p:nvPr/>
        </p:nvSpPr>
        <p:spPr>
          <a:xfrm>
            <a:off x="9282430" y="4745355"/>
            <a:ext cx="1666240"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注意</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时间选择器</a:t>
            </a:r>
            <a:endParaRPr lang="zh-CN" altLang="en-US" sz="3600">
              <a:solidFill>
                <a:schemeClr val="tx1"/>
              </a:solidFill>
              <a:uFillTx/>
            </a:endParaRPr>
          </a:p>
        </p:txBody>
      </p:sp>
      <p:sp>
        <p:nvSpPr>
          <p:cNvPr id="2" name="文本框 1"/>
          <p:cNvSpPr txBox="1"/>
          <p:nvPr/>
        </p:nvSpPr>
        <p:spPr>
          <a:xfrm>
            <a:off x="128905" y="794385"/>
            <a:ext cx="3861435" cy="4799965"/>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1.H5+</a:t>
            </a:r>
            <a:r>
              <a:rPr lang="zh-CN" altLang="en-US">
                <a:solidFill>
                  <a:schemeClr val="accent1"/>
                </a:solidFill>
                <a:effectLst>
                  <a:outerShdw blurRad="38100" dist="25400" dir="5400000" algn="ctr" rotWithShape="0">
                    <a:srgbClr val="6E747A">
                      <a:alpha val="43000"/>
                    </a:srgbClr>
                  </a:outerShdw>
                </a:effectLst>
              </a:rPr>
              <a:t>的方式添加原生时间选择器</a:t>
            </a:r>
            <a:endParaRPr lang="zh-CN" altLang="en-US">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1.1 </a:t>
            </a:r>
            <a:r>
              <a:rPr lang="zh-CN" altLang="en-US">
                <a:solidFill>
                  <a:schemeClr val="accent1"/>
                </a:solidFill>
                <a:effectLst>
                  <a:outerShdw blurRad="38100" dist="25400" dir="5400000" algn="ctr" rotWithShape="0">
                    <a:srgbClr val="6E747A">
                      <a:alpha val="43000"/>
                    </a:srgbClr>
                  </a:outerShdw>
                </a:effectLst>
              </a:rPr>
              <a:t>添加日期框</a:t>
            </a:r>
            <a:endParaRPr lang="zh-CN" altLang="en-US">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en-US" altLang="zh-CN">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7461885" y="794385"/>
            <a:ext cx="6315710"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2.mui</a:t>
            </a:r>
            <a:r>
              <a:rPr lang="zh-CN" altLang="en-US">
                <a:solidFill>
                  <a:schemeClr val="accent1"/>
                </a:solidFill>
                <a:effectLst>
                  <a:outerShdw blurRad="38100" dist="25400" dir="5400000" algn="ctr" rotWithShape="0">
                    <a:srgbClr val="6E747A">
                      <a:alpha val="43000"/>
                    </a:srgbClr>
                  </a:outerShdw>
                </a:effectLst>
              </a:rPr>
              <a:t>框架实现时间选择器</a:t>
            </a:r>
            <a:endParaRPr lang="zh-CN" altLang="en-US">
              <a:solidFill>
                <a:schemeClr val="accent1"/>
              </a:solidFill>
              <a:effectLst>
                <a:outerShdw blurRad="38100" dist="25400" dir="5400000" algn="ctr" rotWithShape="0">
                  <a:srgbClr val="6E747A">
                    <a:alpha val="43000"/>
                  </a:srgbClr>
                </a:outerShdw>
              </a:effectLst>
            </a:endParaRPr>
          </a:p>
        </p:txBody>
      </p:sp>
      <p:pic>
        <p:nvPicPr>
          <p:cNvPr id="5" name="图片 4" descr="Screenshot_20190508-164125"/>
          <p:cNvPicPr>
            <a:picLocks noChangeAspect="1"/>
          </p:cNvPicPr>
          <p:nvPr/>
        </p:nvPicPr>
        <p:blipFill>
          <a:blip r:embed="rId1"/>
          <a:srcRect l="15181" t="18280" r="14679" b="14638"/>
          <a:stretch>
            <a:fillRect/>
          </a:stretch>
        </p:blipFill>
        <p:spPr>
          <a:xfrm>
            <a:off x="309880" y="2199640"/>
            <a:ext cx="2200275" cy="3742690"/>
          </a:xfrm>
          <a:prstGeom prst="rect">
            <a:avLst/>
          </a:prstGeom>
        </p:spPr>
      </p:pic>
      <p:pic>
        <p:nvPicPr>
          <p:cNvPr id="6" name="图片 5" descr="Screenshot_20190508-164130"/>
          <p:cNvPicPr>
            <a:picLocks noChangeAspect="1"/>
          </p:cNvPicPr>
          <p:nvPr/>
        </p:nvPicPr>
        <p:blipFill>
          <a:blip r:embed="rId2"/>
          <a:srcRect l="15581" t="24647" r="15195" b="21486"/>
          <a:stretch>
            <a:fillRect/>
          </a:stretch>
        </p:blipFill>
        <p:spPr>
          <a:xfrm>
            <a:off x="3072130" y="2199640"/>
            <a:ext cx="2807335" cy="3884295"/>
          </a:xfrm>
          <a:prstGeom prst="rect">
            <a:avLst/>
          </a:prstGeom>
        </p:spPr>
      </p:pic>
      <p:sp>
        <p:nvSpPr>
          <p:cNvPr id="8" name="文本框 7"/>
          <p:cNvSpPr txBox="1"/>
          <p:nvPr/>
        </p:nvSpPr>
        <p:spPr>
          <a:xfrm>
            <a:off x="3072130" y="1647190"/>
            <a:ext cx="245427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1.2</a:t>
            </a:r>
            <a:r>
              <a:rPr lang="zh-CN" altLang="en-US">
                <a:solidFill>
                  <a:schemeClr val="accent1"/>
                </a:solidFill>
                <a:effectLst>
                  <a:outerShdw blurRad="38100" dist="25400" dir="5400000" algn="ctr" rotWithShape="0">
                    <a:srgbClr val="6E747A">
                      <a:alpha val="43000"/>
                    </a:srgbClr>
                  </a:outerShdw>
                </a:effectLst>
              </a:rPr>
              <a:t>添加时间框</a:t>
            </a:r>
            <a:endParaRPr lang="zh-CN" altLang="en-US">
              <a:solidFill>
                <a:schemeClr val="accent1"/>
              </a:solidFill>
              <a:effectLst>
                <a:outerShdw blurRad="38100" dist="25400" dir="5400000" algn="ctr" rotWithShape="0">
                  <a:srgbClr val="6E747A">
                    <a:alpha val="43000"/>
                  </a:srgbClr>
                </a:outerShdw>
              </a:effectLst>
            </a:endParaRPr>
          </a:p>
        </p:txBody>
      </p:sp>
      <p:pic>
        <p:nvPicPr>
          <p:cNvPr id="9" name="图片 8" descr="XB1~]E04RM}]Q@S`ETTP@9S"/>
          <p:cNvPicPr>
            <a:picLocks noChangeAspect="1"/>
          </p:cNvPicPr>
          <p:nvPr/>
        </p:nvPicPr>
        <p:blipFill>
          <a:blip r:embed="rId3"/>
          <a:stretch>
            <a:fillRect/>
          </a:stretch>
        </p:blipFill>
        <p:spPr>
          <a:xfrm>
            <a:off x="8085455" y="1402080"/>
            <a:ext cx="2849880" cy="4849495"/>
          </a:xfrm>
          <a:prstGeom prst="rect">
            <a:avLst/>
          </a:prstGeom>
        </p:spPr>
      </p:pic>
      <p:sp>
        <p:nvSpPr>
          <p:cNvPr id="12" name="文本框 11"/>
          <p:cNvSpPr txBox="1"/>
          <p:nvPr/>
        </p:nvSpPr>
        <p:spPr>
          <a:xfrm>
            <a:off x="497840" y="6282690"/>
            <a:ext cx="5417820" cy="337185"/>
          </a:xfrm>
          <a:prstGeom prst="rect">
            <a:avLst/>
          </a:prstGeom>
          <a:noFill/>
        </p:spPr>
        <p:txBody>
          <a:bodyPr wrap="square" rtlCol="0">
            <a:spAutoFit/>
          </a:bodyPr>
          <a:p>
            <a:r>
              <a:rPr lang="zh-CN" altLang="en-US" sz="1600">
                <a:solidFill>
                  <a:schemeClr val="accent1"/>
                </a:solidFill>
                <a:effectLst>
                  <a:outerShdw blurRad="38100" dist="25400" dir="5400000" algn="ctr" rotWithShape="0">
                    <a:srgbClr val="6E747A">
                      <a:alpha val="43000"/>
                    </a:srgbClr>
                  </a:outerShdw>
                </a:effectLst>
              </a:rPr>
              <a:t>原生时间选择会根据手机的不同而显示不同的样式</a:t>
            </a:r>
            <a:endParaRPr lang="zh-CN" altLang="en-US" sz="16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085455" y="6251575"/>
            <a:ext cx="396113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样式统一，时间选项可设置</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原生</a:t>
            </a:r>
            <a:r>
              <a:rPr lang="zh-CN" altLang="en-US" sz="3600">
                <a:solidFill>
                  <a:schemeClr val="tx1"/>
                </a:solidFill>
                <a:uFillTx/>
              </a:rPr>
              <a:t>时间选择器</a:t>
            </a:r>
            <a:endParaRPr lang="zh-CN" altLang="en-US" sz="3600">
              <a:solidFill>
                <a:schemeClr val="tx1"/>
              </a:solidFill>
              <a:uFillTx/>
            </a:endParaRPr>
          </a:p>
        </p:txBody>
      </p:sp>
      <p:sp>
        <p:nvSpPr>
          <p:cNvPr id="2" name="文本框 1"/>
          <p:cNvSpPr txBox="1"/>
          <p:nvPr/>
        </p:nvSpPr>
        <p:spPr>
          <a:xfrm>
            <a:off x="128905" y="794385"/>
            <a:ext cx="386143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H5+</a:t>
            </a:r>
            <a:r>
              <a:rPr lang="zh-CN" altLang="en-US">
                <a:solidFill>
                  <a:schemeClr val="accent1"/>
                </a:solidFill>
                <a:effectLst>
                  <a:outerShdw blurRad="38100" dist="25400" dir="5400000" algn="ctr" rotWithShape="0">
                    <a:srgbClr val="6E747A">
                      <a:alpha val="43000"/>
                    </a:srgbClr>
                  </a:outerShdw>
                </a:effectLst>
              </a:rPr>
              <a:t>的方式添加原生时间选择器</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28905" y="1530985"/>
            <a:ext cx="4684395" cy="368300"/>
          </a:xfrm>
          <a:prstGeom prst="rect">
            <a:avLst/>
          </a:prstGeom>
          <a:noFill/>
        </p:spPr>
        <p:txBody>
          <a:bodyPr wrap="square" rtlCol="0" anchor="t">
            <a:spAutoFit/>
          </a:bodyPr>
          <a:p>
            <a:r>
              <a:rPr lang="zh-CN" altLang="en-US"/>
              <a:t>plus.nativeUI.pickDate（</a:t>
            </a:r>
            <a:r>
              <a:rPr lang="en-US" altLang="zh-CN"/>
              <a:t>cb1,cb2,{}</a:t>
            </a:r>
            <a:r>
              <a:rPr lang="zh-CN" altLang="en-US"/>
              <a:t>）</a:t>
            </a:r>
            <a:endParaRPr lang="zh-CN" altLang="en-US"/>
          </a:p>
        </p:txBody>
      </p:sp>
      <p:sp>
        <p:nvSpPr>
          <p:cNvPr id="10" name="文本框 9"/>
          <p:cNvSpPr txBox="1"/>
          <p:nvPr/>
        </p:nvSpPr>
        <p:spPr>
          <a:xfrm>
            <a:off x="128905" y="1162685"/>
            <a:ext cx="310515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1.1 </a:t>
            </a:r>
            <a:r>
              <a:rPr lang="zh-CN" altLang="en-US">
                <a:solidFill>
                  <a:schemeClr val="accent1"/>
                </a:solidFill>
                <a:effectLst>
                  <a:outerShdw blurRad="38100" dist="25400" dir="5400000" algn="ctr" rotWithShape="0">
                    <a:srgbClr val="6E747A">
                      <a:alpha val="43000"/>
                    </a:srgbClr>
                  </a:outerShdw>
                </a:effectLst>
              </a:rPr>
              <a:t>日期框核心代码：</a:t>
            </a:r>
            <a:endParaRPr lang="zh-CN" altLang="en-US">
              <a:solidFill>
                <a:schemeClr val="accent1"/>
              </a:solidFill>
              <a:effectLst>
                <a:outerShdw blurRad="38100" dist="25400" dir="5400000" algn="ctr" rotWithShape="0">
                  <a:srgbClr val="6E747A">
                    <a:alpha val="43000"/>
                  </a:srgbClr>
                </a:outerShdw>
              </a:effectLst>
            </a:endParaRPr>
          </a:p>
        </p:txBody>
      </p:sp>
      <p:sp>
        <p:nvSpPr>
          <p:cNvPr id="11" name="文本框 10"/>
          <p:cNvSpPr txBox="1"/>
          <p:nvPr/>
        </p:nvSpPr>
        <p:spPr>
          <a:xfrm>
            <a:off x="128905" y="1931035"/>
            <a:ext cx="6195060" cy="1476375"/>
          </a:xfrm>
          <a:prstGeom prst="rect">
            <a:avLst/>
          </a:prstGeom>
          <a:noFill/>
        </p:spPr>
        <p:txBody>
          <a:bodyPr wrap="square" rtlCol="0">
            <a:spAutoFit/>
          </a:bodyPr>
          <a:p>
            <a:r>
              <a:rPr lang="zh-CN" altLang="en-US"/>
              <a:t>调用手机底层的</a:t>
            </a:r>
            <a:r>
              <a:rPr lang="en-US" altLang="zh-CN"/>
              <a:t>plus</a:t>
            </a:r>
            <a:r>
              <a:rPr lang="zh-CN" altLang="en-US"/>
              <a:t>对象的</a:t>
            </a:r>
            <a:r>
              <a:rPr lang="zh-CN" altLang="en-US">
                <a:sym typeface="+mn-ea"/>
              </a:rPr>
              <a:t>nativeUI的pickDate方法，该方法有三个参数：</a:t>
            </a:r>
            <a:endParaRPr lang="zh-CN" altLang="en-US">
              <a:sym typeface="+mn-ea"/>
            </a:endParaRPr>
          </a:p>
          <a:p>
            <a:r>
              <a:rPr lang="zh-CN" altLang="en-US"/>
              <a:t>分别是 </a:t>
            </a:r>
            <a:r>
              <a:rPr lang="en-US" altLang="zh-CN"/>
              <a:t>function</a:t>
            </a:r>
            <a:r>
              <a:rPr lang="zh-CN" altLang="en-US"/>
              <a:t>（</a:t>
            </a:r>
            <a:r>
              <a:rPr lang="en-US" altLang="zh-CN"/>
              <a:t>e</a:t>
            </a:r>
            <a:r>
              <a:rPr lang="zh-CN" altLang="en-US"/>
              <a:t>）</a:t>
            </a:r>
            <a:r>
              <a:rPr lang="en-US" altLang="zh-CN"/>
              <a:t>{} :</a:t>
            </a:r>
            <a:r>
              <a:rPr lang="zh-CN" altLang="en-US"/>
              <a:t>选择日期后的回调函数</a:t>
            </a:r>
            <a:endParaRPr lang="zh-CN" altLang="en-US"/>
          </a:p>
          <a:p>
            <a:r>
              <a:rPr lang="zh-CN" altLang="en-US"/>
              <a:t>            </a:t>
            </a:r>
            <a:r>
              <a:rPr lang="en-US" altLang="zh-CN"/>
              <a:t>function</a:t>
            </a:r>
            <a:r>
              <a:rPr lang="zh-CN" altLang="en-US"/>
              <a:t>（</a:t>
            </a:r>
            <a:r>
              <a:rPr lang="en-US" altLang="zh-CN"/>
              <a:t>e</a:t>
            </a:r>
            <a:r>
              <a:rPr lang="zh-CN" altLang="en-US"/>
              <a:t>）</a:t>
            </a:r>
            <a:r>
              <a:rPr lang="en-US" altLang="zh-CN"/>
              <a:t>{}:</a:t>
            </a:r>
            <a:r>
              <a:rPr lang="zh-CN" altLang="en-US"/>
              <a:t>没有选择日期的回调函数</a:t>
            </a:r>
            <a:endParaRPr lang="zh-CN" altLang="en-US"/>
          </a:p>
          <a:p>
            <a:r>
              <a:rPr lang="en-US" altLang="zh-CN"/>
              <a:t>            {}</a:t>
            </a:r>
            <a:r>
              <a:rPr lang="zh-CN" altLang="en-US"/>
              <a:t>，时间选择的操作参数具体可配置参数</a:t>
            </a:r>
            <a:endParaRPr lang="en-US" altLang="zh-CN"/>
          </a:p>
        </p:txBody>
      </p:sp>
      <p:sp>
        <p:nvSpPr>
          <p:cNvPr id="16" name="文本框 15"/>
          <p:cNvSpPr txBox="1"/>
          <p:nvPr/>
        </p:nvSpPr>
        <p:spPr>
          <a:xfrm>
            <a:off x="7311390" y="794385"/>
            <a:ext cx="4889500" cy="396938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日期操作参数列表：</a:t>
            </a:r>
            <a:endParaRPr lang="zh-CN" altLang="en-US">
              <a:solidFill>
                <a:schemeClr val="tx1"/>
              </a:solidFill>
              <a:effectLst>
                <a:outerShdw blurRad="38100" dist="19050" dir="2700000" algn="tl" rotWithShape="0">
                  <a:schemeClr val="dk1">
                    <a:alpha val="40000"/>
                  </a:schemeClr>
                </a:outerShdw>
              </a:effectLst>
            </a:endParaRPr>
          </a:p>
          <a:p>
            <a:r>
              <a:rPr lang="en-US" altLang="zh-CN">
                <a:solidFill>
                  <a:schemeClr val="tx1"/>
                </a:solidFill>
                <a:effectLst>
                  <a:outerShdw blurRad="38100" dist="19050" dir="2700000" algn="tl" rotWithShape="0">
                    <a:schemeClr val="dk1">
                      <a:alpha val="40000"/>
                    </a:schemeClr>
                  </a:outerShdw>
                </a:effectLst>
              </a:rPr>
              <a:t>title</a:t>
            </a:r>
            <a:r>
              <a:rPr lang="zh-CN" altLang="en-US">
                <a:solidFill>
                  <a:schemeClr val="tx1"/>
                </a:solidFill>
                <a:effectLst>
                  <a:outerShdw blurRad="38100" dist="19050" dir="2700000" algn="tl" rotWithShape="0">
                    <a:schemeClr val="dk1">
                      <a:alpha val="40000"/>
                    </a:schemeClr>
                  </a:outerShdw>
                </a:effectLst>
              </a:rPr>
              <a:t>：title: (String 类型 )日期选择对话框显示的标题。</a:t>
            </a:r>
            <a:endParaRPr lang="zh-CN" altLang="en-US">
              <a:solidFill>
                <a:schemeClr val="tx1"/>
              </a:solidFill>
              <a:effectLst>
                <a:outerShdw blurRad="38100" dist="19050" dir="2700000" algn="tl" rotWithShape="0">
                  <a:schemeClr val="dk1">
                    <a:alpha val="40000"/>
                  </a:schemeClr>
                </a:outerShdw>
              </a:effectLst>
            </a:endParaRPr>
          </a:p>
          <a:p>
            <a:r>
              <a:rPr lang="zh-CN" altLang="en-US">
                <a:solidFill>
                  <a:schemeClr val="tx1"/>
                </a:solidFill>
                <a:effectLst>
                  <a:outerShdw blurRad="38100" dist="19050" dir="2700000" algn="tl" rotWithShape="0">
                    <a:schemeClr val="dk1">
                      <a:alpha val="40000"/>
                    </a:schemeClr>
                  </a:outerShdw>
                </a:effectLst>
              </a:rPr>
              <a:t>date: (Date 类型 )日期选择对话框默认显示的日期。</a:t>
            </a:r>
            <a:endParaRPr lang="zh-CN" altLang="en-US">
              <a:solidFill>
                <a:schemeClr val="tx1"/>
              </a:solidFill>
              <a:effectLst>
                <a:outerShdw blurRad="38100" dist="19050" dir="2700000" algn="tl" rotWithShape="0">
                  <a:schemeClr val="dk1">
                    <a:alpha val="40000"/>
                  </a:schemeClr>
                </a:outerShdw>
              </a:effectLst>
            </a:endParaRPr>
          </a:p>
          <a:p>
            <a:r>
              <a:rPr lang="zh-CN" altLang="en-US">
                <a:solidFill>
                  <a:schemeClr val="tx1"/>
                </a:solidFill>
                <a:effectLst>
                  <a:outerShdw blurRad="38100" dist="19050" dir="2700000" algn="tl" rotWithShape="0">
                    <a:schemeClr val="dk1">
                      <a:alpha val="40000"/>
                    </a:schemeClr>
                  </a:outerShdw>
                </a:effectLst>
              </a:rPr>
              <a:t>minDate: (Date 类型 )日期选择对话框可选择的最小日期。</a:t>
            </a:r>
            <a:endParaRPr lang="zh-CN" altLang="en-US">
              <a:solidFill>
                <a:schemeClr val="tx1"/>
              </a:solidFill>
              <a:effectLst>
                <a:outerShdw blurRad="38100" dist="19050" dir="2700000" algn="tl" rotWithShape="0">
                  <a:schemeClr val="dk1">
                    <a:alpha val="40000"/>
                  </a:schemeClr>
                </a:outerShdw>
              </a:effectLst>
            </a:endParaRPr>
          </a:p>
          <a:p>
            <a:r>
              <a:rPr lang="zh-CN" altLang="en-US">
                <a:solidFill>
                  <a:schemeClr val="tx1"/>
                </a:solidFill>
                <a:effectLst>
                  <a:outerShdw blurRad="38100" dist="19050" dir="2700000" algn="tl" rotWithShape="0">
                    <a:schemeClr val="dk1">
                      <a:alpha val="40000"/>
                    </a:schemeClr>
                  </a:outerShdw>
                </a:effectLst>
              </a:rPr>
              <a:t>maxDate: (Date 类型 )日期选择对话框可选择的最大日期。</a:t>
            </a:r>
            <a:endParaRPr lang="zh-CN" altLang="en-US">
              <a:solidFill>
                <a:schemeClr val="tx1"/>
              </a:solidFill>
              <a:effectLst>
                <a:outerShdw blurRad="38100" dist="19050" dir="2700000" algn="tl" rotWithShape="0">
                  <a:schemeClr val="dk1">
                    <a:alpha val="40000"/>
                  </a:schemeClr>
                </a:outerShdw>
              </a:effectLst>
            </a:endParaRPr>
          </a:p>
          <a:p>
            <a:r>
              <a:rPr lang="zh-CN" altLang="en-US">
                <a:solidFill>
                  <a:schemeClr val="tx1"/>
                </a:solidFill>
                <a:effectLst>
                  <a:outerShdw blurRad="38100" dist="19050" dir="2700000" algn="tl" rotWithShape="0">
                    <a:schemeClr val="dk1">
                      <a:alpha val="40000"/>
                    </a:schemeClr>
                  </a:outerShdw>
                </a:effectLst>
              </a:rPr>
              <a:t>popover: (JSON 类型 )时间选择对话框弹出指示区域。</a:t>
            </a:r>
            <a:endParaRPr lang="zh-CN" altLang="en-US">
              <a:solidFill>
                <a:schemeClr val="tx1"/>
              </a:solidFill>
              <a:effectLst>
                <a:outerShdw blurRad="38100" dist="19050" dir="2700000" algn="tl" rotWithShape="0">
                  <a:schemeClr val="dk1">
                    <a:alpha val="40000"/>
                  </a:schemeClr>
                </a:outerShdw>
              </a:effectLst>
            </a:endParaRPr>
          </a:p>
          <a:p>
            <a:r>
              <a:rPr lang="zh-CN" altLang="en-US">
                <a:solidFill>
                  <a:schemeClr val="tx1"/>
                </a:solidFill>
                <a:effectLst>
                  <a:outerShdw blurRad="38100" dist="19050" dir="2700000" algn="tl" rotWithShape="0">
                    <a:schemeClr val="dk1">
                      <a:alpha val="40000"/>
                    </a:schemeClr>
                  </a:outerShdw>
                </a:effectLst>
              </a:rPr>
              <a:t>具体的：请看官方文档http://www.html5plus.org/doc/zh_cn/nativeui.html#plus.nativeUI.PickDateStyles</a:t>
            </a:r>
            <a:endParaRPr lang="zh-CN" altLang="en-US">
              <a:solidFill>
                <a:schemeClr val="tx1"/>
              </a:solidFill>
              <a:effectLst>
                <a:outerShdw blurRad="38100" dist="19050" dir="2700000" algn="tl" rotWithShape="0">
                  <a:schemeClr val="dk1">
                    <a:alpha val="40000"/>
                  </a:schemeClr>
                </a:outerShdw>
              </a:effectLst>
            </a:endParaRPr>
          </a:p>
        </p:txBody>
      </p:sp>
      <p:cxnSp>
        <p:nvCxnSpPr>
          <p:cNvPr id="17" name="直接箭头连接符 16"/>
          <p:cNvCxnSpPr/>
          <p:nvPr/>
        </p:nvCxnSpPr>
        <p:spPr>
          <a:xfrm flipV="1">
            <a:off x="5144135" y="3403600"/>
            <a:ext cx="2054225"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1770" y="3963035"/>
            <a:ext cx="310515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1.1 </a:t>
            </a:r>
            <a:r>
              <a:rPr lang="zh-CN" altLang="en-US">
                <a:solidFill>
                  <a:schemeClr val="accent1"/>
                </a:solidFill>
                <a:effectLst>
                  <a:outerShdw blurRad="38100" dist="25400" dir="5400000" algn="ctr" rotWithShape="0">
                    <a:srgbClr val="6E747A">
                      <a:alpha val="43000"/>
                    </a:srgbClr>
                  </a:outerShdw>
                </a:effectLst>
              </a:rPr>
              <a:t>时间</a:t>
            </a:r>
            <a:r>
              <a:rPr lang="zh-CN" altLang="en-US">
                <a:solidFill>
                  <a:schemeClr val="accent1"/>
                </a:solidFill>
                <a:effectLst>
                  <a:outerShdw blurRad="38100" dist="25400" dir="5400000" algn="ctr" rotWithShape="0">
                    <a:srgbClr val="6E747A">
                      <a:alpha val="43000"/>
                    </a:srgbClr>
                  </a:outerShdw>
                </a:effectLst>
              </a:rPr>
              <a:t>框核心代码：</a:t>
            </a:r>
            <a:endParaRPr lang="zh-CN" altLang="en-US">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346075" y="4395470"/>
            <a:ext cx="4095750" cy="368300"/>
          </a:xfrm>
          <a:prstGeom prst="rect">
            <a:avLst/>
          </a:prstGeom>
          <a:noFill/>
        </p:spPr>
        <p:txBody>
          <a:bodyPr wrap="square" rtlCol="0" anchor="t">
            <a:spAutoFit/>
          </a:bodyPr>
          <a:p>
            <a:r>
              <a:rPr lang="zh-CN" altLang="en-US"/>
              <a:t>plus.nativeUI.pick</a:t>
            </a:r>
            <a:r>
              <a:rPr lang="en-US" altLang="zh-CN"/>
              <a:t>Time</a:t>
            </a:r>
            <a:r>
              <a:rPr lang="zh-CN" altLang="en-US"/>
              <a:t>（</a:t>
            </a:r>
            <a:r>
              <a:rPr lang="en-US" altLang="zh-CN">
                <a:sym typeface="+mn-ea"/>
              </a:rPr>
              <a:t>cb1,cb2,{}</a:t>
            </a:r>
            <a:r>
              <a:rPr lang="zh-CN" altLang="en-US"/>
              <a:t>）</a:t>
            </a:r>
            <a:endParaRPr lang="zh-CN" altLang="en-US"/>
          </a:p>
        </p:txBody>
      </p:sp>
      <p:sp>
        <p:nvSpPr>
          <p:cNvPr id="6" name="文本框 5"/>
          <p:cNvSpPr txBox="1"/>
          <p:nvPr/>
        </p:nvSpPr>
        <p:spPr>
          <a:xfrm>
            <a:off x="428625" y="4879975"/>
            <a:ext cx="4309745" cy="368300"/>
          </a:xfrm>
          <a:prstGeom prst="rect">
            <a:avLst/>
          </a:prstGeom>
          <a:noFill/>
        </p:spPr>
        <p:txBody>
          <a:bodyPr wrap="square" rtlCol="0">
            <a:spAutoFit/>
          </a:bodyPr>
          <a:p>
            <a:r>
              <a:rPr lang="zh-CN" altLang="en-US"/>
              <a:t>参数的配置与上方差不多</a:t>
            </a:r>
            <a:endParaRPr lang="zh-CN" alt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原生</a:t>
            </a:r>
            <a:r>
              <a:rPr lang="zh-CN" altLang="en-US" sz="3600">
                <a:solidFill>
                  <a:schemeClr val="tx1"/>
                </a:solidFill>
                <a:uFillTx/>
              </a:rPr>
              <a:t>时间选择器</a:t>
            </a:r>
            <a:endParaRPr lang="zh-CN" altLang="en-US" sz="3600">
              <a:solidFill>
                <a:schemeClr val="tx1"/>
              </a:solidFill>
              <a:uFillTx/>
            </a:endParaRPr>
          </a:p>
        </p:txBody>
      </p:sp>
      <p:sp>
        <p:nvSpPr>
          <p:cNvPr id="2" name="文本框 1"/>
          <p:cNvSpPr txBox="1"/>
          <p:nvPr/>
        </p:nvSpPr>
        <p:spPr>
          <a:xfrm>
            <a:off x="128905" y="794385"/>
            <a:ext cx="386143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mui</a:t>
            </a:r>
            <a:r>
              <a:rPr lang="zh-CN" altLang="en-US">
                <a:solidFill>
                  <a:schemeClr val="accent1"/>
                </a:solidFill>
                <a:effectLst>
                  <a:outerShdw blurRad="38100" dist="25400" dir="5400000" algn="ctr" rotWithShape="0">
                    <a:srgbClr val="6E747A">
                      <a:alpha val="43000"/>
                    </a:srgbClr>
                  </a:outerShdw>
                </a:effectLst>
              </a:rPr>
              <a:t>的方式添加时间选择器</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42240" y="1786255"/>
            <a:ext cx="4614545" cy="922020"/>
          </a:xfrm>
          <a:prstGeom prst="rect">
            <a:avLst/>
          </a:prstGeom>
          <a:noFill/>
        </p:spPr>
        <p:txBody>
          <a:bodyPr wrap="square" rtlCol="0" anchor="t">
            <a:spAutoFit/>
          </a:bodyPr>
          <a:p>
            <a:r>
              <a:rPr lang="zh-CN" altLang="en-US"/>
              <a:t>var dtpicker = new mui.DtPicker(</a:t>
            </a:r>
            <a:r>
              <a:rPr lang="en-US" altLang="zh-CN"/>
              <a:t>option</a:t>
            </a:r>
            <a:r>
              <a:rPr lang="zh-CN" altLang="en-US"/>
              <a:t>）</a:t>
            </a:r>
            <a:endParaRPr lang="zh-CN" altLang="en-US"/>
          </a:p>
          <a:p>
            <a:r>
              <a:rPr lang="en-US" altLang="zh-CN"/>
              <a:t>dtpicker.show(function(e){})</a:t>
            </a:r>
            <a:endParaRPr lang="zh-CN" altLang="en-US"/>
          </a:p>
          <a:p>
            <a:endParaRPr lang="zh-CN" altLang="en-US"/>
          </a:p>
        </p:txBody>
      </p:sp>
      <p:sp>
        <p:nvSpPr>
          <p:cNvPr id="10" name="文本框 9"/>
          <p:cNvSpPr txBox="1"/>
          <p:nvPr/>
        </p:nvSpPr>
        <p:spPr>
          <a:xfrm>
            <a:off x="142240" y="1417955"/>
            <a:ext cx="1200150" cy="368300"/>
          </a:xfrm>
          <a:prstGeom prst="rect">
            <a:avLst/>
          </a:prstGeom>
          <a:noFill/>
        </p:spPr>
        <p:txBody>
          <a:bodyPr wrap="square" rtlCol="0">
            <a:spAutoFit/>
          </a:bodyPr>
          <a:p>
            <a:r>
              <a:rPr lang="zh-CN" altLang="en-US"/>
              <a:t>核心代码：</a:t>
            </a:r>
            <a:endParaRPr lang="zh-CN" altLang="en-US"/>
          </a:p>
        </p:txBody>
      </p:sp>
      <p:sp>
        <p:nvSpPr>
          <p:cNvPr id="11" name="文本框 10"/>
          <p:cNvSpPr txBox="1"/>
          <p:nvPr/>
        </p:nvSpPr>
        <p:spPr>
          <a:xfrm>
            <a:off x="142240" y="2794000"/>
            <a:ext cx="6973570" cy="368300"/>
          </a:xfrm>
          <a:prstGeom prst="rect">
            <a:avLst/>
          </a:prstGeom>
          <a:noFill/>
        </p:spPr>
        <p:txBody>
          <a:bodyPr wrap="square" rtlCol="0">
            <a:spAutoFit/>
          </a:bodyPr>
          <a:p>
            <a:r>
              <a:rPr lang="en-US" altLang="zh-CN"/>
              <a:t>option</a:t>
            </a:r>
            <a:r>
              <a:rPr lang="zh-CN" altLang="en-US"/>
              <a:t>参数：</a:t>
            </a:r>
            <a:r>
              <a:rPr lang="en-US" altLang="zh-CN"/>
              <a:t>json</a:t>
            </a:r>
            <a:r>
              <a:rPr lang="zh-CN" altLang="en-US"/>
              <a:t>类型（实际就是一个对象）可配置的参数有：</a:t>
            </a:r>
            <a:endParaRPr lang="zh-CN" altLang="en-US"/>
          </a:p>
        </p:txBody>
      </p:sp>
      <p:cxnSp>
        <p:nvCxnSpPr>
          <p:cNvPr id="17" name="直接箭头连接符 16"/>
          <p:cNvCxnSpPr/>
          <p:nvPr/>
        </p:nvCxnSpPr>
        <p:spPr>
          <a:xfrm flipV="1">
            <a:off x="6483985" y="2724785"/>
            <a:ext cx="14770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960995" y="1924050"/>
            <a:ext cx="3387725" cy="337185"/>
          </a:xfrm>
          <a:prstGeom prst="rect">
            <a:avLst/>
          </a:prstGeom>
          <a:noFill/>
        </p:spPr>
        <p:txBody>
          <a:bodyPr wrap="square" rtlCol="0" anchor="t">
            <a:spAutoFit/>
          </a:bodyPr>
          <a:p>
            <a:r>
              <a:rPr lang="zh-CN" altLang="en-US" sz="1600"/>
              <a:t>type：设置日历初始视图模式</a:t>
            </a:r>
            <a:endParaRPr lang="zh-CN" altLang="en-US" sz="1600"/>
          </a:p>
        </p:txBody>
      </p:sp>
      <p:sp>
        <p:nvSpPr>
          <p:cNvPr id="5" name="文本框 4"/>
          <p:cNvSpPr txBox="1"/>
          <p:nvPr/>
        </p:nvSpPr>
        <p:spPr>
          <a:xfrm>
            <a:off x="7960995" y="2310130"/>
            <a:ext cx="3497580" cy="337185"/>
          </a:xfrm>
          <a:prstGeom prst="rect">
            <a:avLst/>
          </a:prstGeom>
          <a:noFill/>
        </p:spPr>
        <p:txBody>
          <a:bodyPr wrap="square" rtlCol="0" anchor="t">
            <a:spAutoFit/>
          </a:bodyPr>
          <a:p>
            <a:r>
              <a:rPr lang="zh-CN" altLang="en-US" sz="1600"/>
              <a:t>customData：设置时间/日期别名</a:t>
            </a:r>
            <a:endParaRPr lang="zh-CN" altLang="en-US" sz="1600"/>
          </a:p>
        </p:txBody>
      </p:sp>
      <p:sp>
        <p:nvSpPr>
          <p:cNvPr id="6" name="文本框 5"/>
          <p:cNvSpPr txBox="1"/>
          <p:nvPr/>
        </p:nvSpPr>
        <p:spPr>
          <a:xfrm>
            <a:off x="7960995" y="2678430"/>
            <a:ext cx="3287395" cy="337185"/>
          </a:xfrm>
          <a:prstGeom prst="rect">
            <a:avLst/>
          </a:prstGeom>
          <a:noFill/>
        </p:spPr>
        <p:txBody>
          <a:bodyPr wrap="square" rtlCol="0" anchor="t">
            <a:spAutoFit/>
          </a:bodyPr>
          <a:p>
            <a:r>
              <a:rPr lang="zh-CN" altLang="en-US" sz="1600"/>
              <a:t>labels：设置默认标签区域提示语</a:t>
            </a:r>
            <a:endParaRPr lang="zh-CN" altLang="en-US" sz="1600"/>
          </a:p>
        </p:txBody>
      </p:sp>
      <p:sp>
        <p:nvSpPr>
          <p:cNvPr id="8" name="文本框 7"/>
          <p:cNvSpPr txBox="1"/>
          <p:nvPr/>
        </p:nvSpPr>
        <p:spPr>
          <a:xfrm>
            <a:off x="7960995" y="3069590"/>
            <a:ext cx="3806190" cy="337185"/>
          </a:xfrm>
          <a:prstGeom prst="rect">
            <a:avLst/>
          </a:prstGeom>
          <a:noFill/>
        </p:spPr>
        <p:txBody>
          <a:bodyPr wrap="square" rtlCol="0" anchor="t">
            <a:spAutoFit/>
          </a:bodyPr>
          <a:p>
            <a:r>
              <a:rPr lang="zh-CN" altLang="en-US" sz="1600"/>
              <a:t>beginDate：设置可选择日期最小范围</a:t>
            </a:r>
            <a:endParaRPr lang="zh-CN" altLang="en-US" sz="1600"/>
          </a:p>
        </p:txBody>
      </p:sp>
      <p:sp>
        <p:nvSpPr>
          <p:cNvPr id="9" name="文本框 8"/>
          <p:cNvSpPr txBox="1"/>
          <p:nvPr/>
        </p:nvSpPr>
        <p:spPr>
          <a:xfrm>
            <a:off x="7960995" y="3437890"/>
            <a:ext cx="3627120" cy="337185"/>
          </a:xfrm>
          <a:prstGeom prst="rect">
            <a:avLst/>
          </a:prstGeom>
          <a:noFill/>
        </p:spPr>
        <p:txBody>
          <a:bodyPr wrap="square" rtlCol="0" anchor="t">
            <a:spAutoFit/>
          </a:bodyPr>
          <a:p>
            <a:r>
              <a:rPr lang="zh-CN" altLang="en-US" sz="1600"/>
              <a:t>endDate：设置可选择日期最大范围</a:t>
            </a:r>
            <a:endParaRPr lang="zh-CN" altLang="en-US" sz="1600"/>
          </a:p>
        </p:txBody>
      </p:sp>
      <p:sp>
        <p:nvSpPr>
          <p:cNvPr id="12" name="文本框 11"/>
          <p:cNvSpPr txBox="1"/>
          <p:nvPr/>
        </p:nvSpPr>
        <p:spPr>
          <a:xfrm>
            <a:off x="128905" y="3502660"/>
            <a:ext cx="5575935" cy="922020"/>
          </a:xfrm>
          <a:prstGeom prst="rect">
            <a:avLst/>
          </a:prstGeom>
          <a:noFill/>
        </p:spPr>
        <p:txBody>
          <a:bodyPr wrap="square" rtlCol="0">
            <a:spAutoFit/>
          </a:bodyPr>
          <a:p>
            <a:r>
              <a:rPr lang="en-US" altLang="zh-CN"/>
              <a:t>function</a:t>
            </a:r>
            <a:r>
              <a:rPr lang="zh-CN" altLang="en-US"/>
              <a:t>（</a:t>
            </a:r>
            <a:r>
              <a:rPr lang="en-US" altLang="zh-CN"/>
              <a:t>e</a:t>
            </a:r>
            <a:r>
              <a:rPr lang="zh-CN" altLang="en-US"/>
              <a:t>）</a:t>
            </a:r>
            <a:r>
              <a:rPr lang="en-US" altLang="zh-CN"/>
              <a:t>{}</a:t>
            </a:r>
            <a:r>
              <a:rPr lang="zh-CN" altLang="en-US"/>
              <a:t>参数用于选择时间的后的回调函数 </a:t>
            </a:r>
            <a:r>
              <a:rPr lang="en-US" altLang="zh-CN"/>
              <a:t>e</a:t>
            </a:r>
            <a:r>
              <a:rPr lang="zh-CN" altLang="en-US"/>
              <a:t>为时间对象</a:t>
            </a:r>
            <a:endParaRPr lang="en-US" altLang="zh-CN"/>
          </a:p>
          <a:p>
            <a:endParaRPr lang="en-US" altLang="zh-CN"/>
          </a:p>
        </p:txBody>
      </p:sp>
      <p:sp>
        <p:nvSpPr>
          <p:cNvPr id="13" name="文本框 12"/>
          <p:cNvSpPr txBox="1"/>
          <p:nvPr/>
        </p:nvSpPr>
        <p:spPr>
          <a:xfrm>
            <a:off x="200025" y="4829810"/>
            <a:ext cx="5307965" cy="92202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注意</a:t>
            </a:r>
            <a:r>
              <a:rPr lang="zh-CN" altLang="en-US"/>
              <a:t>：官方例子中，每次选择完时间后会销毁时间框实例。以便下一次打开的时候出现的是默认时间而不是上一次选择的时间</a:t>
            </a:r>
            <a:endParaRPr lang="zh-CN" altLang="en-US"/>
          </a:p>
        </p:txBody>
      </p:sp>
      <p:sp>
        <p:nvSpPr>
          <p:cNvPr id="14" name="文本框 13"/>
          <p:cNvSpPr txBox="1"/>
          <p:nvPr/>
        </p:nvSpPr>
        <p:spPr>
          <a:xfrm>
            <a:off x="7992110" y="3812540"/>
            <a:ext cx="3790950" cy="368300"/>
          </a:xfrm>
          <a:prstGeom prst="rect">
            <a:avLst/>
          </a:prstGeom>
          <a:noFill/>
        </p:spPr>
        <p:txBody>
          <a:bodyPr wrap="square" rtlCol="0">
            <a:spAutoFit/>
          </a:bodyPr>
          <a:p>
            <a:r>
              <a:rPr lang="zh-CN" altLang="en-US"/>
              <a:t>更具体的配置方法请参见文档</a:t>
            </a:r>
            <a:endParaRPr lang="zh-CN" altLang="en-US"/>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对话框</a:t>
            </a:r>
            <a:endParaRPr lang="zh-CN" altLang="en-US" sz="3600">
              <a:solidFill>
                <a:schemeClr val="tx1"/>
              </a:solidFill>
              <a:uFillTx/>
            </a:endParaRPr>
          </a:p>
        </p:txBody>
      </p:sp>
      <p:sp>
        <p:nvSpPr>
          <p:cNvPr id="14" name="文本框 13"/>
          <p:cNvSpPr txBox="1"/>
          <p:nvPr/>
        </p:nvSpPr>
        <p:spPr>
          <a:xfrm>
            <a:off x="4344670" y="891540"/>
            <a:ext cx="3227705" cy="368300"/>
          </a:xfrm>
          <a:prstGeom prst="rect">
            <a:avLst/>
          </a:prstGeom>
          <a:noFill/>
        </p:spPr>
        <p:txBody>
          <a:bodyPr wrap="square" rtlCol="0" anchor="t">
            <a:spAutoFit/>
          </a:bodyPr>
          <a:p>
            <a:r>
              <a:rPr lang="zh-CN" altLang="en-US"/>
              <a:t>2、mui.confirm() 确定消息框</a:t>
            </a:r>
            <a:endParaRPr lang="zh-CN" altLang="en-US"/>
          </a:p>
        </p:txBody>
      </p:sp>
      <p:sp>
        <p:nvSpPr>
          <p:cNvPr id="18" name="文本框 17"/>
          <p:cNvSpPr txBox="1"/>
          <p:nvPr/>
        </p:nvSpPr>
        <p:spPr>
          <a:xfrm>
            <a:off x="8081010" y="891540"/>
            <a:ext cx="3567430" cy="368300"/>
          </a:xfrm>
          <a:prstGeom prst="rect">
            <a:avLst/>
          </a:prstGeom>
          <a:noFill/>
        </p:spPr>
        <p:txBody>
          <a:bodyPr wrap="square" rtlCol="0" anchor="t">
            <a:spAutoFit/>
          </a:bodyPr>
          <a:p>
            <a:r>
              <a:rPr lang="zh-CN" altLang="en-US"/>
              <a:t>3、mui.prompt() 输入框</a:t>
            </a:r>
            <a:endParaRPr lang="zh-CN" altLang="en-US"/>
          </a:p>
        </p:txBody>
      </p:sp>
      <p:sp>
        <p:nvSpPr>
          <p:cNvPr id="19" name="文本框 18"/>
          <p:cNvSpPr txBox="1"/>
          <p:nvPr/>
        </p:nvSpPr>
        <p:spPr>
          <a:xfrm>
            <a:off x="592455" y="6089650"/>
            <a:ext cx="4016375" cy="368300"/>
          </a:xfrm>
          <a:prstGeom prst="rect">
            <a:avLst/>
          </a:prstGeom>
          <a:noFill/>
        </p:spPr>
        <p:txBody>
          <a:bodyPr wrap="square" rtlCol="0" anchor="t">
            <a:spAutoFit/>
          </a:bodyPr>
          <a:p>
            <a:r>
              <a:rPr lang="zh-CN" altLang="en-US"/>
              <a:t>4、mui.toast() 自动消失的消息框</a:t>
            </a:r>
            <a:endParaRPr lang="zh-CN" altLang="en-US"/>
          </a:p>
        </p:txBody>
      </p:sp>
      <p:grpSp>
        <p:nvGrpSpPr>
          <p:cNvPr id="21" name="组合 20"/>
          <p:cNvGrpSpPr/>
          <p:nvPr/>
        </p:nvGrpSpPr>
        <p:grpSpPr>
          <a:xfrm>
            <a:off x="255905" y="891540"/>
            <a:ext cx="3866515" cy="2654818"/>
            <a:chOff x="403" y="1404"/>
            <a:chExt cx="6089" cy="4424"/>
          </a:xfrm>
        </p:grpSpPr>
        <p:sp>
          <p:nvSpPr>
            <p:cNvPr id="13" name="文本框 12"/>
            <p:cNvSpPr txBox="1"/>
            <p:nvPr/>
          </p:nvSpPr>
          <p:spPr>
            <a:xfrm>
              <a:off x="403" y="1404"/>
              <a:ext cx="5304" cy="614"/>
            </a:xfrm>
            <a:prstGeom prst="rect">
              <a:avLst/>
            </a:prstGeom>
            <a:noFill/>
          </p:spPr>
          <p:txBody>
            <a:bodyPr wrap="square" rtlCol="0" anchor="t">
              <a:spAutoFit/>
            </a:bodyPr>
            <a:p>
              <a:r>
                <a:rPr lang="zh-CN" altLang="en-US"/>
                <a:t>1、mui.alert() 普通提醒</a:t>
              </a:r>
              <a:endParaRPr lang="zh-CN" altLang="en-US"/>
            </a:p>
          </p:txBody>
        </p:sp>
        <p:sp>
          <p:nvSpPr>
            <p:cNvPr id="20" name="文本框 19"/>
            <p:cNvSpPr txBox="1"/>
            <p:nvPr/>
          </p:nvSpPr>
          <p:spPr>
            <a:xfrm>
              <a:off x="702" y="1984"/>
              <a:ext cx="5790" cy="3844"/>
            </a:xfrm>
            <a:prstGeom prst="rect">
              <a:avLst/>
            </a:prstGeom>
            <a:noFill/>
          </p:spPr>
          <p:txBody>
            <a:bodyPr wrap="square" rtlCol="0" anchor="t">
              <a:spAutoFit/>
            </a:bodyPr>
            <a:p>
              <a:r>
                <a:rPr lang="zh-CN" altLang="en-US" sz="1600"/>
                <a:t>mui.alert('欢迎使用Hello MUI', 'Hello MUI', function() {</a:t>
              </a:r>
              <a:endParaRPr lang="zh-CN" altLang="en-US" sz="1600"/>
            </a:p>
            <a:p>
              <a:r>
                <a:rPr lang="zh-CN" altLang="en-US" sz="1600"/>
                <a:t>   mui.toast('你刚关闭了警告框');</a:t>
              </a:r>
              <a:endParaRPr lang="zh-CN" altLang="en-US" sz="1600"/>
            </a:p>
            <a:p>
              <a:r>
                <a:rPr lang="zh-CN" altLang="en-US" sz="1600"/>
                <a:t>});</a:t>
              </a:r>
              <a:endParaRPr lang="zh-CN" altLang="en-US" sz="1600"/>
            </a:p>
            <a:p>
              <a:endParaRPr lang="zh-CN" altLang="en-US" sz="1600"/>
            </a:p>
            <a:p>
              <a:endParaRPr lang="zh-CN" altLang="en-US" sz="1600"/>
            </a:p>
            <a:p>
              <a:endParaRPr lang="zh-CN" altLang="en-US" sz="1600"/>
            </a:p>
            <a:p>
              <a:endParaRPr lang="zh-CN" altLang="en-US" sz="1600"/>
            </a:p>
            <a:p>
              <a:r>
                <a:rPr lang="zh-CN" altLang="en-US" sz="1600"/>
                <a:t>参数列表：第五个一般不动</a:t>
              </a:r>
              <a:endParaRPr lang="en-US" altLang="zh-CN" sz="1600"/>
            </a:p>
          </p:txBody>
        </p:sp>
      </p:grpSp>
      <p:pic>
        <p:nvPicPr>
          <p:cNvPr id="22" name="图片 21" descr="T79H27PAI%D{8~Z$8U~R5{4"/>
          <p:cNvPicPr>
            <a:picLocks noChangeAspect="1"/>
          </p:cNvPicPr>
          <p:nvPr/>
        </p:nvPicPr>
        <p:blipFill>
          <a:blip r:embed="rId1"/>
          <a:stretch>
            <a:fillRect/>
          </a:stretch>
        </p:blipFill>
        <p:spPr>
          <a:xfrm>
            <a:off x="106045" y="4083685"/>
            <a:ext cx="4502785" cy="1297305"/>
          </a:xfrm>
          <a:prstGeom prst="rect">
            <a:avLst/>
          </a:prstGeom>
        </p:spPr>
      </p:pic>
      <p:sp>
        <p:nvSpPr>
          <p:cNvPr id="23" name="文本框 22"/>
          <p:cNvSpPr txBox="1"/>
          <p:nvPr/>
        </p:nvSpPr>
        <p:spPr>
          <a:xfrm>
            <a:off x="4391660" y="1239520"/>
            <a:ext cx="3971290" cy="2553335"/>
          </a:xfrm>
          <a:prstGeom prst="rect">
            <a:avLst/>
          </a:prstGeom>
          <a:noFill/>
        </p:spPr>
        <p:txBody>
          <a:bodyPr wrap="square" rtlCol="0" anchor="t">
            <a:spAutoFit/>
          </a:bodyPr>
          <a:p>
            <a:r>
              <a:rPr lang="zh-CN" altLang="en-US" sz="1600"/>
              <a:t>mui.confirm('真的要删除吗？','Hi...',new Array('否','是'),function(e){</a:t>
            </a:r>
            <a:endParaRPr lang="zh-CN" altLang="en-US" sz="1600"/>
          </a:p>
          <a:p>
            <a:r>
              <a:rPr lang="zh-CN" altLang="en-US" sz="1600"/>
              <a:t>   if(e.index == 1){mui.toast('是');}else{mui.toast('否');}</a:t>
            </a:r>
            <a:endParaRPr lang="zh-CN" altLang="en-US" sz="1600"/>
          </a:p>
          <a:p>
            <a:r>
              <a:rPr lang="zh-CN" altLang="en-US" sz="1600"/>
              <a:t>});</a:t>
            </a:r>
            <a:endParaRPr lang="zh-CN" altLang="en-US" sz="1600"/>
          </a:p>
          <a:p>
            <a:endParaRPr lang="zh-CN" altLang="en-US" sz="1600"/>
          </a:p>
          <a:p>
            <a:endParaRPr lang="zh-CN" altLang="en-US" sz="1600"/>
          </a:p>
          <a:p>
            <a:endParaRPr lang="zh-CN" altLang="en-US" sz="1600"/>
          </a:p>
          <a:p>
            <a:r>
              <a:rPr lang="zh-CN" altLang="en-US" sz="1600"/>
              <a:t>参数列表：</a:t>
            </a:r>
            <a:endParaRPr lang="zh-CN" altLang="en-US" sz="1600"/>
          </a:p>
          <a:p>
            <a:endParaRPr lang="en-US" altLang="zh-CN" sz="1600"/>
          </a:p>
        </p:txBody>
      </p:sp>
      <p:pic>
        <p:nvPicPr>
          <p:cNvPr id="24" name="图片 23" descr="P3{4V~8J(ETH5Y{BS8QJ14P"/>
          <p:cNvPicPr>
            <a:picLocks noChangeAspect="1"/>
          </p:cNvPicPr>
          <p:nvPr/>
        </p:nvPicPr>
        <p:blipFill>
          <a:blip r:embed="rId2"/>
          <a:stretch>
            <a:fillRect/>
          </a:stretch>
        </p:blipFill>
        <p:spPr>
          <a:xfrm>
            <a:off x="4213860" y="4012565"/>
            <a:ext cx="3867150" cy="1368425"/>
          </a:xfrm>
          <a:prstGeom prst="rect">
            <a:avLst/>
          </a:prstGeom>
        </p:spPr>
      </p:pic>
      <p:sp>
        <p:nvSpPr>
          <p:cNvPr id="25" name="文本框 24"/>
          <p:cNvSpPr txBox="1"/>
          <p:nvPr/>
        </p:nvSpPr>
        <p:spPr>
          <a:xfrm>
            <a:off x="8437880" y="1239520"/>
            <a:ext cx="3437890" cy="2799715"/>
          </a:xfrm>
          <a:prstGeom prst="rect">
            <a:avLst/>
          </a:prstGeom>
          <a:noFill/>
        </p:spPr>
        <p:txBody>
          <a:bodyPr wrap="square" rtlCol="0" anchor="t">
            <a:spAutoFit/>
          </a:bodyPr>
          <a:p>
            <a:r>
              <a:rPr lang="zh-CN" altLang="en-US" sz="1600"/>
              <a:t>mui.prompt('请输入您的姓名？','Hi...',new Array('取消','确定'),function(e){</a:t>
            </a:r>
            <a:endParaRPr lang="zh-CN" altLang="en-US" sz="1600"/>
          </a:p>
          <a:p>
            <a:r>
              <a:rPr lang="zh-CN" altLang="en-US" sz="1600"/>
              <a:t>    if(e.index == 1){</a:t>
            </a:r>
            <a:endParaRPr lang="zh-CN" altLang="en-US" sz="1600"/>
          </a:p>
          <a:p>
            <a:r>
              <a:rPr lang="zh-CN" altLang="en-US" sz="1600"/>
              <a:t>        mui.toast(e.value);</a:t>
            </a:r>
            <a:endParaRPr lang="zh-CN" altLang="en-US" sz="1600"/>
          </a:p>
          <a:p>
            <a:r>
              <a:rPr lang="zh-CN" altLang="en-US" sz="1600"/>
              <a:t>    }else{</a:t>
            </a:r>
            <a:endParaRPr lang="zh-CN" altLang="en-US" sz="1600"/>
          </a:p>
          <a:p>
            <a:r>
              <a:rPr lang="zh-CN" altLang="en-US" sz="1600"/>
              <a:t>        mui.toast('您取消了输入');</a:t>
            </a:r>
            <a:endParaRPr lang="zh-CN" altLang="en-US" sz="1600"/>
          </a:p>
          <a:p>
            <a:r>
              <a:rPr lang="zh-CN" altLang="en-US" sz="1600"/>
              <a:t>    }</a:t>
            </a:r>
            <a:endParaRPr lang="zh-CN" altLang="en-US" sz="1600"/>
          </a:p>
          <a:p>
            <a:r>
              <a:rPr lang="zh-CN" altLang="en-US" sz="1600"/>
              <a:t>});</a:t>
            </a:r>
            <a:endParaRPr lang="zh-CN" altLang="en-US" sz="1600"/>
          </a:p>
          <a:p>
            <a:r>
              <a:rPr lang="zh-CN" altLang="en-US" sz="1600"/>
              <a:t>参数列表：</a:t>
            </a:r>
            <a:endParaRPr lang="zh-CN" altLang="en-US" sz="1600"/>
          </a:p>
          <a:p>
            <a:endParaRPr lang="zh-CN" altLang="en-US" sz="1600"/>
          </a:p>
        </p:txBody>
      </p:sp>
      <p:pic>
        <p:nvPicPr>
          <p:cNvPr id="26" name="图片 25" descr="NAZ@({WSR$ZWZ5]9ZFXX[4U"/>
          <p:cNvPicPr>
            <a:picLocks noChangeAspect="1"/>
          </p:cNvPicPr>
          <p:nvPr/>
        </p:nvPicPr>
        <p:blipFill>
          <a:blip r:embed="rId3"/>
          <a:stretch>
            <a:fillRect/>
          </a:stretch>
        </p:blipFill>
        <p:spPr>
          <a:xfrm>
            <a:off x="8081010" y="3796665"/>
            <a:ext cx="4130040" cy="1584325"/>
          </a:xfrm>
          <a:prstGeom prst="rect">
            <a:avLst/>
          </a:prstGeom>
        </p:spPr>
      </p:pic>
    </p:spTree>
    <p:custDataLst>
      <p:tags r:id="rId4"/>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窗口管理</a:t>
            </a:r>
            <a:endParaRPr lang="zh-CN" altLang="en-US" sz="3600">
              <a:solidFill>
                <a:schemeClr val="tx1"/>
              </a:solidFill>
              <a:uFillTx/>
            </a:endParaRPr>
          </a:p>
        </p:txBody>
      </p:sp>
      <p:sp>
        <p:nvSpPr>
          <p:cNvPr id="3" name="文本框 2"/>
          <p:cNvSpPr txBox="1"/>
          <p:nvPr/>
        </p:nvSpPr>
        <p:spPr>
          <a:xfrm>
            <a:off x="375920" y="776605"/>
            <a:ext cx="5063490" cy="1198880"/>
          </a:xfrm>
          <a:prstGeom prst="rect">
            <a:avLst/>
          </a:prstGeom>
          <a:noFill/>
        </p:spPr>
        <p:txBody>
          <a:bodyPr wrap="square" rtlCol="0" anchor="t">
            <a:spAutoFit/>
          </a:bodyPr>
          <a:p>
            <a:r>
              <a:rPr lang="zh-CN" altLang="en-US"/>
              <a:t>mui.init()</a:t>
            </a:r>
            <a:endParaRPr lang="zh-CN" altLang="en-US"/>
          </a:p>
          <a:p>
            <a:r>
              <a:rPr lang="zh-CN" altLang="en-US"/>
              <a:t>对</a:t>
            </a:r>
            <a:r>
              <a:rPr lang="en-US" altLang="zh-CN"/>
              <a:t>mui</a:t>
            </a:r>
            <a:r>
              <a:rPr lang="zh-CN" altLang="en-US"/>
              <a:t>自身插件的初始化，其中可配置</a:t>
            </a:r>
            <a:endParaRPr lang="zh-CN" altLang="en-US"/>
          </a:p>
          <a:p>
            <a:r>
              <a:rPr lang="zh-CN" altLang="en-US"/>
              <a:t> </a:t>
            </a:r>
            <a:r>
              <a:rPr lang="zh-CN" altLang="en-US">
                <a:solidFill>
                  <a:schemeClr val="accent5"/>
                </a:solidFill>
                <a:effectLst>
                  <a:outerShdw blurRad="38100" dist="19050" dir="2700000" algn="tl" rotWithShape="0">
                    <a:schemeClr val="dk1">
                      <a:alpha val="40000"/>
                    </a:schemeClr>
                  </a:outerShdw>
                </a:effectLst>
              </a:rPr>
              <a:t>创建子页面、关闭页面、手势事件配置、预加载、下拉刷新、上拉加载、设置系统状态栏背景颜色</a:t>
            </a:r>
            <a:r>
              <a:rPr lang="zh-CN" altLang="en-US"/>
              <a:t>。</a:t>
            </a:r>
            <a:endParaRPr lang="zh-CN" altLang="en-US"/>
          </a:p>
        </p:txBody>
      </p:sp>
      <p:sp>
        <p:nvSpPr>
          <p:cNvPr id="4" name="文本框 3"/>
          <p:cNvSpPr txBox="1"/>
          <p:nvPr/>
        </p:nvSpPr>
        <p:spPr>
          <a:xfrm>
            <a:off x="375920" y="2090420"/>
            <a:ext cx="5064125" cy="1198880"/>
          </a:xfrm>
          <a:prstGeom prst="rect">
            <a:avLst/>
          </a:prstGeom>
          <a:noFill/>
        </p:spPr>
        <p:txBody>
          <a:bodyPr wrap="square" rtlCol="0" anchor="t">
            <a:spAutoFit/>
          </a:bodyPr>
          <a:p>
            <a:r>
              <a:rPr lang="zh-CN" altLang="en-US"/>
              <a:t>mui.</a:t>
            </a:r>
            <a:r>
              <a:rPr lang="en-US" altLang="zh-CN"/>
              <a:t>plusReady(function(){</a:t>
            </a:r>
            <a:endParaRPr lang="en-US" altLang="zh-CN"/>
          </a:p>
          <a:p>
            <a:r>
              <a:rPr lang="en-US" altLang="zh-CN"/>
              <a:t>	//H5+</a:t>
            </a:r>
            <a:r>
              <a:rPr lang="zh-CN" altLang="en-US"/>
              <a:t>的插件加载完毕</a:t>
            </a:r>
            <a:endParaRPr lang="zh-CN" altLang="en-US"/>
          </a:p>
          <a:p>
            <a:r>
              <a:rPr lang="en-US" altLang="zh-CN"/>
              <a:t>	//</a:t>
            </a:r>
            <a:r>
              <a:rPr lang="zh-CN" altLang="en-US"/>
              <a:t>涉及</a:t>
            </a:r>
            <a:r>
              <a:rPr lang="en-US" altLang="zh-CN"/>
              <a:t>plus</a:t>
            </a:r>
            <a:r>
              <a:rPr lang="zh-CN" altLang="en-US"/>
              <a:t>对象的函数放在这里面执行</a:t>
            </a:r>
            <a:endParaRPr lang="en-US" altLang="zh-CN"/>
          </a:p>
          <a:p>
            <a:r>
              <a:rPr lang="en-US" altLang="zh-CN"/>
              <a:t>})</a:t>
            </a:r>
            <a:endParaRPr lang="en-US" altLang="zh-CN"/>
          </a:p>
        </p:txBody>
      </p:sp>
      <p:sp>
        <p:nvSpPr>
          <p:cNvPr id="2" name="文本框 1"/>
          <p:cNvSpPr txBox="1"/>
          <p:nvPr/>
        </p:nvSpPr>
        <p:spPr>
          <a:xfrm>
            <a:off x="40005" y="4037330"/>
            <a:ext cx="5460365" cy="1753235"/>
          </a:xfrm>
          <a:prstGeom prst="rect">
            <a:avLst/>
          </a:prstGeom>
          <a:noFill/>
        </p:spPr>
        <p:txBody>
          <a:bodyPr wrap="square" rtlCol="0">
            <a:spAutoFit/>
          </a:bodyPr>
          <a:p>
            <a:r>
              <a:rPr lang="zh-CN" altLang="en-US"/>
              <a:t>通过设置</a:t>
            </a:r>
            <a:r>
              <a:rPr lang="en-US" altLang="zh-CN"/>
              <a:t>init</a:t>
            </a:r>
            <a:r>
              <a:rPr lang="zh-CN" altLang="en-US"/>
              <a:t>（）实现首页于子页面分离，主要用于解决：</a:t>
            </a:r>
            <a:endParaRPr lang="zh-CN" altLang="en-US"/>
          </a:p>
          <a:p>
            <a:r>
              <a:rPr lang="zh-CN" altLang="en-US">
                <a:solidFill>
                  <a:schemeClr val="tx1"/>
                </a:solidFill>
                <a:effectLst>
                  <a:outerShdw blurRad="38100" dist="19050" dir="2700000" algn="tl" rotWithShape="0">
                    <a:schemeClr val="dk1">
                      <a:alpha val="40000"/>
                    </a:schemeClr>
                  </a:outerShdw>
                </a:effectLst>
              </a:rPr>
              <a:t>在mobile app开发过程中，经常会出现共用的导航栏或者选项卡，每次打开页面都需要重新渲染，而且容易出现卡头卡尾的现象。并且此时若使用局部滚动，在android手机上会出现滚动不流畅的问题。</a:t>
            </a:r>
            <a:endParaRPr lang="zh-CN" altLang="en-US">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375920" y="408305"/>
            <a:ext cx="3033395"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前情提要</a:t>
            </a:r>
            <a:endParaRPr lang="zh-CN" altLang="en-US">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375920" y="3479165"/>
            <a:ext cx="230505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1.init()</a:t>
            </a:r>
            <a:r>
              <a:rPr lang="zh-CN" altLang="en-US">
                <a:solidFill>
                  <a:schemeClr val="accent1"/>
                </a:solidFill>
                <a:effectLst>
                  <a:outerShdw blurRad="38100" dist="25400" dir="5400000" algn="ctr" rotWithShape="0">
                    <a:srgbClr val="6E747A">
                      <a:alpha val="43000"/>
                    </a:srgbClr>
                  </a:outerShdw>
                </a:effectLst>
              </a:rPr>
              <a:t>打开子页面</a:t>
            </a:r>
            <a:endParaRPr lang="zh-CN" altLang="en-US">
              <a:solidFill>
                <a:schemeClr val="accent1"/>
              </a:solidFill>
              <a:effectLst>
                <a:outerShdw blurRad="38100" dist="25400" dir="5400000" algn="ctr" rotWithShape="0">
                  <a:srgbClr val="6E747A">
                    <a:alpha val="43000"/>
                  </a:srgbClr>
                </a:outerShdw>
              </a:effectLst>
            </a:endParaRPr>
          </a:p>
        </p:txBody>
      </p:sp>
      <p:pic>
        <p:nvPicPr>
          <p:cNvPr id="8" name="图片 7" descr="S]}46@]$7Q6L@C`0HTZ[}9F"/>
          <p:cNvPicPr>
            <a:picLocks noChangeAspect="1"/>
          </p:cNvPicPr>
          <p:nvPr/>
        </p:nvPicPr>
        <p:blipFill>
          <a:blip r:embed="rId1"/>
          <a:stretch>
            <a:fillRect/>
          </a:stretch>
        </p:blipFill>
        <p:spPr>
          <a:xfrm>
            <a:off x="5500370" y="776605"/>
            <a:ext cx="6448425" cy="3549015"/>
          </a:xfrm>
          <a:prstGeom prst="rect">
            <a:avLst/>
          </a:prstGeom>
        </p:spPr>
      </p:pic>
      <p:pic>
        <p:nvPicPr>
          <p:cNvPr id="9" name="图片 8" descr="J7HFJX$DX04XDZ~9QIQ28@P"/>
          <p:cNvPicPr>
            <a:picLocks noChangeAspect="1"/>
          </p:cNvPicPr>
          <p:nvPr/>
        </p:nvPicPr>
        <p:blipFill>
          <a:blip r:embed="rId2"/>
          <a:stretch>
            <a:fillRect/>
          </a:stretch>
        </p:blipFill>
        <p:spPr>
          <a:xfrm>
            <a:off x="8735695" y="1112520"/>
            <a:ext cx="3213100" cy="562165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窗口管理</a:t>
            </a:r>
            <a:endParaRPr lang="zh-CN" altLang="en-US" sz="3600">
              <a:solidFill>
                <a:schemeClr val="tx1"/>
              </a:solidFill>
              <a:uFillTx/>
            </a:endParaRPr>
          </a:p>
        </p:txBody>
      </p:sp>
      <p:sp>
        <p:nvSpPr>
          <p:cNvPr id="8" name="文本框 7"/>
          <p:cNvSpPr txBox="1"/>
          <p:nvPr/>
        </p:nvSpPr>
        <p:spPr>
          <a:xfrm>
            <a:off x="687705" y="934085"/>
            <a:ext cx="190627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2.1init</a:t>
            </a:r>
            <a:r>
              <a:rPr lang="zh-CN" altLang="en-US">
                <a:solidFill>
                  <a:schemeClr val="accent1"/>
                </a:solidFill>
                <a:effectLst>
                  <a:outerShdw blurRad="38100" dist="25400" dir="5400000" algn="ctr" rotWithShape="0">
                    <a:srgbClr val="6E747A">
                      <a:alpha val="43000"/>
                    </a:srgbClr>
                  </a:outerShdw>
                </a:effectLst>
              </a:rPr>
              <a:t>预加载</a:t>
            </a:r>
            <a:endParaRPr lang="zh-CN" altLang="en-US">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565785" y="1446530"/>
            <a:ext cx="5742940" cy="3138170"/>
          </a:xfrm>
          <a:prstGeom prst="rect">
            <a:avLst/>
          </a:prstGeom>
          <a:noFill/>
        </p:spPr>
        <p:txBody>
          <a:bodyPr wrap="square" rtlCol="0" anchor="t">
            <a:spAutoFit/>
          </a:bodyPr>
          <a:p>
            <a:r>
              <a:rPr lang="zh-CN" altLang="en-US"/>
              <a:t>mui.init({</a:t>
            </a:r>
            <a:endParaRPr lang="zh-CN" altLang="en-US"/>
          </a:p>
          <a:p>
            <a:r>
              <a:rPr lang="zh-CN" altLang="en-US"/>
              <a:t>    preloadPages:[{</a:t>
            </a:r>
            <a:endParaRPr lang="zh-CN" altLang="en-US"/>
          </a:p>
          <a:p>
            <a:r>
              <a:rPr lang="zh-CN" altLang="en-US"/>
              <a:t>      url:prelaod-page-url,</a:t>
            </a:r>
            <a:endParaRPr lang="zh-CN" altLang="en-US"/>
          </a:p>
          <a:p>
            <a:r>
              <a:rPr lang="zh-CN" altLang="en-US"/>
              <a:t>      id:preload-page-id,</a:t>
            </a:r>
            <a:endParaRPr lang="zh-CN" altLang="en-US"/>
          </a:p>
          <a:p>
            <a:r>
              <a:rPr lang="zh-CN" altLang="en-US"/>
              <a:t>      styles:{},//窗口参数</a:t>
            </a:r>
            <a:endParaRPr lang="zh-CN" altLang="en-US"/>
          </a:p>
          <a:p>
            <a:r>
              <a:rPr lang="zh-CN" altLang="en-US"/>
              <a:t>      extras:{},//自定义扩展参数</a:t>
            </a:r>
            <a:endParaRPr lang="zh-CN" altLang="en-US"/>
          </a:p>
          <a:p>
            <a:r>
              <a:rPr lang="zh-CN" altLang="en-US"/>
              <a:t>      subpages:[{},{}]//预加载页面的子页面</a:t>
            </a:r>
            <a:endParaRPr lang="zh-CN" altLang="en-US"/>
          </a:p>
          <a:p>
            <a:r>
              <a:rPr lang="zh-CN" altLang="en-US"/>
              <a:t>    }],</a:t>
            </a:r>
            <a:endParaRPr lang="zh-CN" altLang="en-US"/>
          </a:p>
          <a:p>
            <a:r>
              <a:rPr lang="zh-CN" altLang="en-US"/>
              <a:t>    preloadLimit:5//预加载窗口数量限制(一旦超出,先进先出)默认不限制</a:t>
            </a:r>
            <a:endParaRPr lang="zh-CN" altLang="en-US"/>
          </a:p>
          <a:p>
            <a:r>
              <a:rPr lang="zh-CN" altLang="en-US"/>
              <a:t>});</a:t>
            </a:r>
            <a:endParaRPr lang="zh-CN" altLang="en-US"/>
          </a:p>
        </p:txBody>
      </p:sp>
      <p:sp>
        <p:nvSpPr>
          <p:cNvPr id="10" name="文本框 9"/>
          <p:cNvSpPr txBox="1"/>
          <p:nvPr/>
        </p:nvSpPr>
        <p:spPr>
          <a:xfrm>
            <a:off x="486410" y="4645660"/>
            <a:ext cx="6256020" cy="64516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上述代码为预加载一个页面，如加载多个，可用逗号分隔如下所示：</a:t>
            </a:r>
            <a:endParaRPr lang="en-US" altLang="zh-CN">
              <a:solidFill>
                <a:schemeClr val="accent1"/>
              </a:solidFill>
              <a:effectLst>
                <a:outerShdw blurRad="38100" dist="25400" dir="5400000" algn="ctr" rotWithShape="0">
                  <a:srgbClr val="6E747A">
                    <a:alpha val="43000"/>
                  </a:srgbClr>
                </a:outerShdw>
              </a:effectLst>
            </a:endParaRPr>
          </a:p>
        </p:txBody>
      </p:sp>
      <p:sp>
        <p:nvSpPr>
          <p:cNvPr id="11" name="文本框 10"/>
          <p:cNvSpPr txBox="1"/>
          <p:nvPr/>
        </p:nvSpPr>
        <p:spPr>
          <a:xfrm>
            <a:off x="565785" y="5290820"/>
            <a:ext cx="1719580" cy="1476375"/>
          </a:xfrm>
          <a:prstGeom prst="rect">
            <a:avLst/>
          </a:prstGeom>
          <a:noFill/>
        </p:spPr>
        <p:txBody>
          <a:bodyPr wrap="none" rtlCol="0" anchor="t">
            <a:spAutoFit/>
          </a:bodyPr>
          <a:p>
            <a:r>
              <a:rPr lang="zh-CN" altLang="en-US">
                <a:sym typeface="+mn-ea"/>
              </a:rPr>
              <a:t> preloadPages</a:t>
            </a:r>
            <a:r>
              <a:rPr lang="en-US" altLang="zh-CN">
                <a:sym typeface="+mn-ea"/>
              </a:rPr>
              <a:t>[</a:t>
            </a:r>
            <a:endParaRPr lang="en-US" altLang="zh-CN">
              <a:sym typeface="+mn-ea"/>
            </a:endParaRPr>
          </a:p>
          <a:p>
            <a:r>
              <a:rPr lang="en-US" altLang="zh-CN">
                <a:sym typeface="+mn-ea"/>
              </a:rPr>
              <a:t>         {},</a:t>
            </a:r>
            <a:endParaRPr lang="en-US" altLang="zh-CN">
              <a:sym typeface="+mn-ea"/>
            </a:endParaRPr>
          </a:p>
          <a:p>
            <a:r>
              <a:rPr lang="en-US" altLang="zh-CN">
                <a:sym typeface="+mn-ea"/>
              </a:rPr>
              <a:t>         {},</a:t>
            </a:r>
            <a:endParaRPr lang="en-US" altLang="zh-CN">
              <a:sym typeface="+mn-ea"/>
            </a:endParaRPr>
          </a:p>
          <a:p>
            <a:r>
              <a:rPr lang="en-US" altLang="zh-CN">
                <a:sym typeface="+mn-ea"/>
              </a:rPr>
              <a:t>         {}</a:t>
            </a:r>
            <a:endParaRPr lang="en-US" altLang="zh-CN">
              <a:sym typeface="+mn-ea"/>
            </a:endParaRPr>
          </a:p>
          <a:p>
            <a:r>
              <a:rPr lang="en-US" altLang="zh-CN">
                <a:sym typeface="+mn-ea"/>
              </a:rPr>
              <a:t>]</a:t>
            </a:r>
            <a:endParaRPr lang="en-US" altLang="zh-CN">
              <a:sym typeface="+mn-ea"/>
            </a:endParaRPr>
          </a:p>
        </p:txBody>
      </p:sp>
      <p:sp>
        <p:nvSpPr>
          <p:cNvPr id="12" name="文本框 11"/>
          <p:cNvSpPr txBox="1"/>
          <p:nvPr/>
        </p:nvSpPr>
        <p:spPr>
          <a:xfrm>
            <a:off x="6482080" y="776605"/>
            <a:ext cx="5593080" cy="1753235"/>
          </a:xfrm>
          <a:prstGeom prst="rect">
            <a:avLst/>
          </a:prstGeom>
          <a:noFill/>
        </p:spPr>
        <p:txBody>
          <a:bodyPr wrap="square" rtlCol="0" anchor="t">
            <a:spAutoFit/>
          </a:bodyPr>
          <a:p>
            <a:r>
              <a:rPr lang="zh-CN" altLang="en-US"/>
              <a:t>该种方案使用简单、可预加载多个页面，但不会返回预加载每个页面的引用，若要获得对应webview引用，还需要通过plus.webview.getWebviewById方式获得；另外，因为mui.init是异步执行，执行完mui.init方法后立即获得对应webview引用，可能会失败，例如如下代码： </a:t>
            </a:r>
            <a:endParaRPr lang="zh-CN" altLang="en-US"/>
          </a:p>
        </p:txBody>
      </p:sp>
      <p:sp>
        <p:nvSpPr>
          <p:cNvPr id="13" name="文本框 12"/>
          <p:cNvSpPr txBox="1"/>
          <p:nvPr/>
        </p:nvSpPr>
        <p:spPr>
          <a:xfrm>
            <a:off x="6482080" y="2806700"/>
            <a:ext cx="5593080" cy="2306955"/>
          </a:xfrm>
          <a:prstGeom prst="rect">
            <a:avLst/>
          </a:prstGeom>
          <a:noFill/>
        </p:spPr>
        <p:txBody>
          <a:bodyPr wrap="square" rtlCol="0" anchor="t">
            <a:spAutoFit/>
          </a:bodyPr>
          <a:p>
            <a:r>
              <a:rPr lang="zh-CN" altLang="en-US"/>
              <a:t>mui.init({</a:t>
            </a:r>
            <a:endParaRPr lang="zh-CN" altLang="en-US"/>
          </a:p>
          <a:p>
            <a:r>
              <a:rPr lang="zh-CN" altLang="en-US"/>
              <a:t>    preloadPages:[{</a:t>
            </a:r>
            <a:endParaRPr lang="zh-CN" altLang="en-US"/>
          </a:p>
          <a:p>
            <a:r>
              <a:rPr lang="zh-CN" altLang="en-US"/>
              <a:t>      url:'list.html',</a:t>
            </a:r>
            <a:endParaRPr lang="zh-CN" altLang="en-US"/>
          </a:p>
          <a:p>
            <a:r>
              <a:rPr lang="zh-CN" altLang="en-US"/>
              <a:t>      id:'list'</a:t>
            </a:r>
            <a:endParaRPr lang="zh-CN" altLang="en-US"/>
          </a:p>
          <a:p>
            <a:r>
              <a:rPr lang="zh-CN" altLang="en-US"/>
              <a:t>    }]</a:t>
            </a:r>
            <a:endParaRPr lang="zh-CN" altLang="en-US"/>
          </a:p>
          <a:p>
            <a:r>
              <a:rPr lang="zh-CN" altLang="en-US"/>
              <a:t>});</a:t>
            </a:r>
            <a:endParaRPr lang="zh-CN" altLang="en-US"/>
          </a:p>
          <a:p>
            <a:r>
              <a:rPr lang="zh-CN" altLang="en-US"/>
              <a:t>var list = plus.webview.getWebviewByid('list');//这里可能返回空；</a:t>
            </a:r>
            <a:endParaRPr lang="zh-CN" altLang="en-US"/>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窗口管理</a:t>
            </a:r>
            <a:endParaRPr lang="zh-CN" altLang="en-US" sz="3600">
              <a:solidFill>
                <a:schemeClr val="tx1"/>
              </a:solidFill>
              <a:uFillTx/>
            </a:endParaRPr>
          </a:p>
        </p:txBody>
      </p:sp>
      <p:sp>
        <p:nvSpPr>
          <p:cNvPr id="8" name="文本框 7"/>
          <p:cNvSpPr txBox="1"/>
          <p:nvPr/>
        </p:nvSpPr>
        <p:spPr>
          <a:xfrm>
            <a:off x="687705" y="934085"/>
            <a:ext cx="380111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2.2</a:t>
            </a:r>
            <a:r>
              <a:rPr>
                <a:solidFill>
                  <a:schemeClr val="accent1"/>
                </a:solidFill>
                <a:effectLst>
                  <a:outerShdw blurRad="38100" dist="25400" dir="5400000" algn="ctr" rotWithShape="0">
                    <a:srgbClr val="6E747A">
                      <a:alpha val="43000"/>
                    </a:srgbClr>
                  </a:outerShdw>
                </a:effectLst>
              </a:rPr>
              <a:t>通过mui.preload方法预加载.</a:t>
            </a:r>
            <a:endParaRPr>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565785" y="1795780"/>
            <a:ext cx="5742940" cy="1753235"/>
          </a:xfrm>
          <a:prstGeom prst="rect">
            <a:avLst/>
          </a:prstGeom>
          <a:noFill/>
        </p:spPr>
        <p:txBody>
          <a:bodyPr wrap="square" rtlCol="0" anchor="t">
            <a:spAutoFit/>
          </a:bodyPr>
          <a:p>
            <a:r>
              <a:rPr lang="zh-CN" altLang="en-US"/>
              <a:t>var page = mui.preload({</a:t>
            </a:r>
            <a:endParaRPr lang="zh-CN" altLang="en-US"/>
          </a:p>
          <a:p>
            <a:r>
              <a:rPr lang="zh-CN" altLang="en-US"/>
              <a:t>    url:new-page-url,</a:t>
            </a:r>
            <a:endParaRPr lang="zh-CN" altLang="en-US"/>
          </a:p>
          <a:p>
            <a:r>
              <a:rPr lang="zh-CN" altLang="en-US"/>
              <a:t>    id:new-page-id,//默认使用当前页面的url作为id</a:t>
            </a:r>
            <a:endParaRPr lang="zh-CN" altLang="en-US"/>
          </a:p>
          <a:p>
            <a:r>
              <a:rPr lang="zh-CN" altLang="en-US"/>
              <a:t>    styles:{},//窗口参数</a:t>
            </a:r>
            <a:endParaRPr lang="zh-CN" altLang="en-US"/>
          </a:p>
          <a:p>
            <a:r>
              <a:rPr lang="zh-CN" altLang="en-US"/>
              <a:t>    extras:{}//自定义扩展参数</a:t>
            </a:r>
            <a:endParaRPr lang="zh-CN" altLang="en-US"/>
          </a:p>
          <a:p>
            <a:r>
              <a:rPr lang="zh-CN" altLang="en-US"/>
              <a:t>});</a:t>
            </a:r>
            <a:endParaRPr lang="zh-CN" altLang="en-US"/>
          </a:p>
        </p:txBody>
      </p:sp>
      <p:sp>
        <p:nvSpPr>
          <p:cNvPr id="10" name="文本框 9"/>
          <p:cNvSpPr txBox="1"/>
          <p:nvPr/>
        </p:nvSpPr>
        <p:spPr>
          <a:xfrm>
            <a:off x="456565" y="4097655"/>
            <a:ext cx="6256020" cy="64516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上述代码为预加载一个页面，且只能加载一个页面，该代码要写在</a:t>
            </a:r>
            <a:r>
              <a:rPr lang="en-US" altLang="zh-CN">
                <a:solidFill>
                  <a:schemeClr val="accent1"/>
                </a:solidFill>
                <a:effectLst>
                  <a:outerShdw blurRad="38100" dist="25400" dir="5400000" algn="ctr" rotWithShape="0">
                    <a:srgbClr val="6E747A">
                      <a:alpha val="43000"/>
                    </a:srgbClr>
                  </a:outerShdw>
                </a:effectLst>
              </a:rPr>
              <a:t>mui.</a:t>
            </a:r>
            <a:r>
              <a:rPr lang="en-US" altLang="zh-CN">
                <a:solidFill>
                  <a:schemeClr val="accent1"/>
                </a:solidFill>
                <a:effectLst>
                  <a:outerShdw blurRad="38100" dist="25400" dir="5400000" algn="ctr" rotWithShape="0">
                    <a:srgbClr val="6E747A">
                      <a:alpha val="43000"/>
                    </a:srgbClr>
                  </a:outerShdw>
                </a:effectLst>
                <a:sym typeface="+mn-ea"/>
              </a:rPr>
              <a:t>plusReady</a:t>
            </a:r>
            <a:endParaRPr lang="en-US" altLang="zh-CN">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6412230" y="2070100"/>
            <a:ext cx="5593080" cy="922020"/>
          </a:xfrm>
          <a:prstGeom prst="rect">
            <a:avLst/>
          </a:prstGeom>
          <a:noFill/>
        </p:spPr>
        <p:txBody>
          <a:bodyPr wrap="square" rtlCol="0" anchor="t">
            <a:spAutoFit/>
          </a:bodyPr>
          <a:p>
            <a:r>
              <a:rPr lang="zh-CN" altLang="en-US"/>
              <a:t>通过mui.preload()方法预加载，可立即返回对应webview的引用，但一次仅能预加载一个页面；若需加载多个webview，则需多次调用mui.preload()方法；</a:t>
            </a:r>
            <a:endParaRPr lang="zh-CN" altLang="en-US"/>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024255" y="423545"/>
            <a:ext cx="2316480" cy="368300"/>
          </a:xfrm>
          <a:prstGeom prst="rect">
            <a:avLst/>
          </a:prstGeom>
          <a:noFill/>
        </p:spPr>
        <p:txBody>
          <a:bodyPr wrap="none" rtlCol="0">
            <a:spAutoFit/>
          </a:bodyPr>
          <a:p>
            <a:r>
              <a:rPr lang="zh-CN" altLang="en-US"/>
              <a:t>使用</a:t>
            </a:r>
            <a:r>
              <a:rPr lang="en-US" altLang="zh-CN"/>
              <a:t>hbulder</a:t>
            </a:r>
            <a:r>
              <a:rPr lang="zh-CN" altLang="en-US"/>
              <a:t>进行开发</a:t>
            </a:r>
            <a:endParaRPr lang="zh-CN" altLang="en-US"/>
          </a:p>
        </p:txBody>
      </p:sp>
      <p:sp>
        <p:nvSpPr>
          <p:cNvPr id="7" name="文本框 6"/>
          <p:cNvSpPr txBox="1"/>
          <p:nvPr/>
        </p:nvSpPr>
        <p:spPr>
          <a:xfrm>
            <a:off x="1006475" y="1055370"/>
            <a:ext cx="5851525" cy="368300"/>
          </a:xfrm>
          <a:prstGeom prst="rect">
            <a:avLst/>
          </a:prstGeom>
          <a:noFill/>
        </p:spPr>
        <p:txBody>
          <a:bodyPr wrap="square" rtlCol="0">
            <a:spAutoFit/>
          </a:bodyPr>
          <a:p>
            <a:r>
              <a:rPr lang="en-US" altLang="zh-CN"/>
              <a:t>1.</a:t>
            </a:r>
            <a:r>
              <a:rPr lang="zh-CN" altLang="en-US"/>
              <a:t>下载地址：http://www.dcloud.io/</a:t>
            </a:r>
            <a:endParaRPr lang="zh-CN" altLang="en-US"/>
          </a:p>
        </p:txBody>
      </p:sp>
      <p:sp>
        <p:nvSpPr>
          <p:cNvPr id="8" name="文本框 7"/>
          <p:cNvSpPr txBox="1"/>
          <p:nvPr/>
        </p:nvSpPr>
        <p:spPr>
          <a:xfrm>
            <a:off x="1024255" y="1491615"/>
            <a:ext cx="5214620" cy="368300"/>
          </a:xfrm>
          <a:prstGeom prst="rect">
            <a:avLst/>
          </a:prstGeom>
          <a:noFill/>
        </p:spPr>
        <p:txBody>
          <a:bodyPr wrap="square" rtlCol="0">
            <a:spAutoFit/>
          </a:bodyPr>
          <a:p>
            <a:r>
              <a:rPr lang="en-US" altLang="zh-CN"/>
              <a:t>2.</a:t>
            </a:r>
            <a:r>
              <a:rPr lang="zh-CN" altLang="en-US"/>
              <a:t>创建移动</a:t>
            </a:r>
            <a:r>
              <a:rPr lang="en-US" altLang="zh-CN"/>
              <a:t>APP</a:t>
            </a:r>
            <a:r>
              <a:rPr lang="zh-CN" altLang="en-US"/>
              <a:t>项目：新建</a:t>
            </a:r>
            <a:r>
              <a:rPr lang="en-US" altLang="zh-CN"/>
              <a:t>-&gt;</a:t>
            </a:r>
            <a:r>
              <a:rPr lang="zh-CN" altLang="en-US"/>
              <a:t>移动</a:t>
            </a:r>
            <a:r>
              <a:rPr lang="en-US" altLang="zh-CN"/>
              <a:t>APP-&gt;mui</a:t>
            </a:r>
            <a:r>
              <a:rPr lang="zh-CN" altLang="en-US"/>
              <a:t>项目</a:t>
            </a:r>
            <a:endParaRPr lang="zh-CN" altLang="en-US"/>
          </a:p>
        </p:txBody>
      </p:sp>
      <p:pic>
        <p:nvPicPr>
          <p:cNvPr id="9" name="图片 8" descr="DDD27C2CRMZLSU3LJ2IEEN8"/>
          <p:cNvPicPr>
            <a:picLocks noChangeAspect="1"/>
          </p:cNvPicPr>
          <p:nvPr/>
        </p:nvPicPr>
        <p:blipFill>
          <a:blip r:embed="rId1"/>
          <a:stretch>
            <a:fillRect/>
          </a:stretch>
        </p:blipFill>
        <p:spPr>
          <a:xfrm>
            <a:off x="9098915" y="130810"/>
            <a:ext cx="2882900" cy="3099435"/>
          </a:xfrm>
          <a:prstGeom prst="rect">
            <a:avLst/>
          </a:prstGeom>
        </p:spPr>
      </p:pic>
      <p:cxnSp>
        <p:nvCxnSpPr>
          <p:cNvPr id="10" name="直接箭头连接符 9"/>
          <p:cNvCxnSpPr>
            <a:stCxn id="8" idx="3"/>
            <a:endCxn id="9" idx="1"/>
          </p:cNvCxnSpPr>
          <p:nvPr/>
        </p:nvCxnSpPr>
        <p:spPr>
          <a:xfrm>
            <a:off x="6238875" y="1675765"/>
            <a:ext cx="286004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图片 10" descr="%%QTYA1~P(6T0A5XCYI]ZXO"/>
          <p:cNvPicPr>
            <a:picLocks noChangeAspect="1"/>
          </p:cNvPicPr>
          <p:nvPr/>
        </p:nvPicPr>
        <p:blipFill>
          <a:blip r:embed="rId2"/>
          <a:stretch>
            <a:fillRect/>
          </a:stretch>
        </p:blipFill>
        <p:spPr>
          <a:xfrm>
            <a:off x="6664325" y="4086860"/>
            <a:ext cx="5317490" cy="2421255"/>
          </a:xfrm>
          <a:prstGeom prst="rect">
            <a:avLst/>
          </a:prstGeom>
        </p:spPr>
      </p:pic>
      <p:sp>
        <p:nvSpPr>
          <p:cNvPr id="12" name="文本框 11"/>
          <p:cNvSpPr txBox="1"/>
          <p:nvPr/>
        </p:nvSpPr>
        <p:spPr>
          <a:xfrm>
            <a:off x="1006475" y="1939290"/>
            <a:ext cx="4278630" cy="368300"/>
          </a:xfrm>
          <a:prstGeom prst="rect">
            <a:avLst/>
          </a:prstGeom>
          <a:noFill/>
        </p:spPr>
        <p:txBody>
          <a:bodyPr wrap="square" rtlCol="0">
            <a:spAutoFit/>
          </a:bodyPr>
          <a:p>
            <a:r>
              <a:rPr lang="en-US" altLang="zh-CN"/>
              <a:t>3.</a:t>
            </a:r>
            <a:r>
              <a:rPr lang="zh-CN" altLang="en-US"/>
              <a:t>新建</a:t>
            </a:r>
            <a:r>
              <a:rPr lang="en-US" altLang="zh-CN"/>
              <a:t>HTML</a:t>
            </a:r>
            <a:r>
              <a:rPr lang="zh-CN" altLang="en-US"/>
              <a:t>文件：新建</a:t>
            </a:r>
            <a:r>
              <a:rPr lang="en-US" altLang="zh-CN"/>
              <a:t>-&gt;</a:t>
            </a:r>
            <a:r>
              <a:rPr lang="zh-CN" altLang="en-US"/>
              <a:t>含</a:t>
            </a:r>
            <a:r>
              <a:rPr lang="en-US" altLang="zh-CN"/>
              <a:t>mui</a:t>
            </a:r>
            <a:r>
              <a:rPr lang="zh-CN" altLang="en-US"/>
              <a:t>的</a:t>
            </a:r>
            <a:r>
              <a:rPr lang="en-US" altLang="zh-CN"/>
              <a:t>html</a:t>
            </a:r>
            <a:endParaRPr lang="en-US" altLang="zh-CN"/>
          </a:p>
        </p:txBody>
      </p:sp>
      <p:pic>
        <p:nvPicPr>
          <p:cNvPr id="13" name="图片 12" descr="(LXW0DJZG37T6HROE5WDIG1"/>
          <p:cNvPicPr>
            <a:picLocks noChangeAspect="1"/>
          </p:cNvPicPr>
          <p:nvPr/>
        </p:nvPicPr>
        <p:blipFill>
          <a:blip r:embed="rId3"/>
          <a:stretch>
            <a:fillRect/>
          </a:stretch>
        </p:blipFill>
        <p:spPr>
          <a:xfrm>
            <a:off x="1024255" y="2848610"/>
            <a:ext cx="3536315" cy="4029075"/>
          </a:xfrm>
          <a:prstGeom prst="rect">
            <a:avLst/>
          </a:prstGeom>
        </p:spPr>
      </p:pic>
      <p:cxnSp>
        <p:nvCxnSpPr>
          <p:cNvPr id="14" name="直接箭头连接符 13"/>
          <p:cNvCxnSpPr/>
          <p:nvPr/>
        </p:nvCxnSpPr>
        <p:spPr>
          <a:xfrm>
            <a:off x="7004685" y="218821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061970" y="2336165"/>
            <a:ext cx="40005" cy="2274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p:cNvCxnSpPr>
          <p:nvPr/>
        </p:nvCxnSpPr>
        <p:spPr>
          <a:xfrm>
            <a:off x="10540365" y="3230245"/>
            <a:ext cx="3175" cy="811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窗口管理</a:t>
            </a:r>
            <a:endParaRPr lang="zh-CN" altLang="en-US" sz="3600">
              <a:solidFill>
                <a:schemeClr val="tx1"/>
              </a:solidFill>
              <a:uFillTx/>
            </a:endParaRPr>
          </a:p>
        </p:txBody>
      </p:sp>
      <p:sp>
        <p:nvSpPr>
          <p:cNvPr id="10" name="文本框 9"/>
          <p:cNvSpPr txBox="1"/>
          <p:nvPr/>
        </p:nvSpPr>
        <p:spPr>
          <a:xfrm>
            <a:off x="338455" y="1024255"/>
            <a:ext cx="364172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3.</a:t>
            </a:r>
            <a:r>
              <a:rPr lang="zh-CN" altLang="en-US">
                <a:solidFill>
                  <a:schemeClr val="accent1"/>
                </a:solidFill>
                <a:effectLst>
                  <a:outerShdw blurRad="38100" dist="25400" dir="5400000" algn="ctr" rotWithShape="0">
                    <a:srgbClr val="6E747A">
                      <a:alpha val="43000"/>
                    </a:srgbClr>
                  </a:outerShdw>
                </a:effectLst>
              </a:rPr>
              <a:t>打开新页面</a:t>
            </a:r>
            <a:endParaRPr lang="zh-CN" altLang="en-US">
              <a:solidFill>
                <a:schemeClr val="accent1"/>
              </a:solidFill>
              <a:effectLst>
                <a:outerShdw blurRad="38100" dist="25400" dir="5400000" algn="ctr" rotWithShape="0">
                  <a:srgbClr val="6E747A">
                    <a:alpha val="43000"/>
                  </a:srgbClr>
                </a:outerShdw>
              </a:effectLst>
            </a:endParaRPr>
          </a:p>
        </p:txBody>
      </p:sp>
      <p:pic>
        <p:nvPicPr>
          <p:cNvPr id="11" name="图片 10" descr="V4$Z8~$_EEA92X{)A6}@OTP"/>
          <p:cNvPicPr>
            <a:picLocks noChangeAspect="1"/>
          </p:cNvPicPr>
          <p:nvPr/>
        </p:nvPicPr>
        <p:blipFill>
          <a:blip r:embed="rId1"/>
          <a:stretch>
            <a:fillRect/>
          </a:stretch>
        </p:blipFill>
        <p:spPr>
          <a:xfrm>
            <a:off x="69850" y="1392555"/>
            <a:ext cx="6099810" cy="5192395"/>
          </a:xfrm>
          <a:prstGeom prst="rect">
            <a:avLst/>
          </a:prstGeom>
        </p:spPr>
      </p:pic>
      <p:sp>
        <p:nvSpPr>
          <p:cNvPr id="12" name="文本框 11"/>
          <p:cNvSpPr txBox="1"/>
          <p:nvPr/>
        </p:nvSpPr>
        <p:spPr>
          <a:xfrm>
            <a:off x="6296660" y="4954270"/>
            <a:ext cx="5714365" cy="645160"/>
          </a:xfrm>
          <a:prstGeom prst="rect">
            <a:avLst/>
          </a:prstGeom>
          <a:noFill/>
        </p:spPr>
        <p:txBody>
          <a:bodyPr wrap="square" rtlCol="0">
            <a:spAutoFit/>
          </a:bodyPr>
          <a:p>
            <a:r>
              <a:rPr lang="zh-CN" altLang="en-US"/>
              <a:t>参数的具体设置：http://dev.dcloud.net.cn/mui/window/#openwindow</a:t>
            </a:r>
            <a:endParaRPr lang="zh-CN" altLang="en-US"/>
          </a:p>
        </p:txBody>
      </p:sp>
      <p:sp>
        <p:nvSpPr>
          <p:cNvPr id="13" name="文本框 12"/>
          <p:cNvSpPr txBox="1"/>
          <p:nvPr/>
        </p:nvSpPr>
        <p:spPr>
          <a:xfrm>
            <a:off x="6689725" y="1024255"/>
            <a:ext cx="4160520"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1.</a:t>
            </a:r>
            <a:r>
              <a:rPr lang="zh-CN" altLang="en-US">
                <a:solidFill>
                  <a:schemeClr val="accent1"/>
                </a:solidFill>
                <a:effectLst>
                  <a:outerShdw blurRad="38100" dist="25400" dir="5400000" algn="ctr" rotWithShape="0">
                    <a:srgbClr val="6E747A">
                      <a:alpha val="43000"/>
                    </a:srgbClr>
                  </a:outerShdw>
                </a:effectLst>
              </a:rPr>
              <a:t>使用</a:t>
            </a:r>
            <a:r>
              <a:rPr lang="en-US" altLang="zh-CN">
                <a:solidFill>
                  <a:schemeClr val="accent1"/>
                </a:solidFill>
                <a:effectLst>
                  <a:outerShdw blurRad="38100" dist="25400" dir="5400000" algn="ctr" rotWithShape="0">
                    <a:srgbClr val="6E747A">
                      <a:alpha val="43000"/>
                    </a:srgbClr>
                  </a:outerShdw>
                </a:effectLst>
              </a:rPr>
              <a:t>mui</a:t>
            </a:r>
            <a:r>
              <a:rPr lang="zh-CN" altLang="en-US">
                <a:solidFill>
                  <a:schemeClr val="accent1"/>
                </a:solidFill>
                <a:effectLst>
                  <a:outerShdw blurRad="38100" dist="25400" dir="5400000" algn="ctr" rotWithShape="0">
                    <a:srgbClr val="6E747A">
                      <a:alpha val="43000"/>
                    </a:srgbClr>
                  </a:outerShdw>
                </a:effectLst>
              </a:rPr>
              <a:t>底部导航栏跳转：</a:t>
            </a:r>
            <a:endParaRPr lang="zh-CN" altLang="en-US">
              <a:solidFill>
                <a:schemeClr val="accent1"/>
              </a:solidFill>
              <a:effectLst>
                <a:outerShdw blurRad="38100" dist="25400" dir="5400000" algn="ctr" rotWithShape="0">
                  <a:srgbClr val="6E747A">
                    <a:alpha val="43000"/>
                  </a:srgbClr>
                </a:outerShdw>
              </a:effectLst>
            </a:endParaRPr>
          </a:p>
        </p:txBody>
      </p:sp>
      <p:sp>
        <p:nvSpPr>
          <p:cNvPr id="14" name="文本框 13"/>
          <p:cNvSpPr txBox="1"/>
          <p:nvPr/>
        </p:nvSpPr>
        <p:spPr>
          <a:xfrm>
            <a:off x="6256020" y="1392555"/>
            <a:ext cx="5795645" cy="922020"/>
          </a:xfrm>
          <a:prstGeom prst="rect">
            <a:avLst/>
          </a:prstGeom>
          <a:noFill/>
        </p:spPr>
        <p:txBody>
          <a:bodyPr wrap="square" rtlCol="0">
            <a:spAutoFit/>
          </a:bodyPr>
          <a:p>
            <a:r>
              <a:rPr lang="zh-CN" altLang="en-US"/>
              <a:t>需要使用：</a:t>
            </a:r>
            <a:r>
              <a:rPr lang="en-US" altLang="zh-CN"/>
              <a:t>document.getElementById.addEventListener</a:t>
            </a:r>
            <a:endParaRPr lang="en-US" altLang="zh-CN"/>
          </a:p>
          <a:p>
            <a:r>
              <a:rPr lang="zh-CN" altLang="en-US"/>
              <a:t>添加事件函数调用左边的打开页面。</a:t>
            </a:r>
            <a:endParaRPr lang="zh-CN" altLang="en-US"/>
          </a:p>
        </p:txBody>
      </p:sp>
      <p:sp>
        <p:nvSpPr>
          <p:cNvPr id="15" name="文本框 14"/>
          <p:cNvSpPr txBox="1"/>
          <p:nvPr/>
        </p:nvSpPr>
        <p:spPr>
          <a:xfrm>
            <a:off x="6689725" y="2771140"/>
            <a:ext cx="4020820" cy="64516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不用使用</a:t>
            </a:r>
            <a:r>
              <a:rPr lang="en-US" altLang="zh-CN">
                <a:solidFill>
                  <a:schemeClr val="accent1"/>
                </a:solidFill>
                <a:effectLst>
                  <a:outerShdw blurRad="38100" dist="25400" dir="5400000" algn="ctr" rotWithShape="0">
                    <a:srgbClr val="6E747A">
                      <a:alpha val="43000"/>
                    </a:srgbClr>
                  </a:outerShdw>
                </a:effectLst>
              </a:rPr>
              <a:t>mui</a:t>
            </a:r>
            <a:r>
              <a:rPr lang="zh-CN" altLang="en-US">
                <a:solidFill>
                  <a:schemeClr val="accent1"/>
                </a:solidFill>
                <a:effectLst>
                  <a:outerShdw blurRad="38100" dist="25400" dir="5400000" algn="ctr" rotWithShape="0">
                    <a:srgbClr val="6E747A">
                      <a:alpha val="43000"/>
                    </a:srgbClr>
                  </a:outerShdw>
                </a:effectLst>
              </a:rPr>
              <a:t>的底部导航栏跳转</a:t>
            </a:r>
            <a:r>
              <a:rPr lang="zh-CN" altLang="en-US">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tx1"/>
                </a:solidFill>
                <a:effectLst>
                  <a:outerShdw blurRad="38100" dist="19050" dir="2700000" algn="tl" rotWithShape="0">
                    <a:schemeClr val="dk1">
                      <a:alpha val="40000"/>
                    </a:schemeClr>
                  </a:outerShdw>
                </a:effectLst>
              </a:rPr>
              <a:t>直接通过</a:t>
            </a:r>
            <a:r>
              <a:rPr lang="en-US" altLang="zh-CN">
                <a:solidFill>
                  <a:schemeClr val="tx1"/>
                </a:solidFill>
                <a:effectLst>
                  <a:outerShdw blurRad="38100" dist="19050" dir="2700000" algn="tl" rotWithShape="0">
                    <a:schemeClr val="dk1">
                      <a:alpha val="40000"/>
                    </a:schemeClr>
                  </a:outerShdw>
                </a:effectLst>
              </a:rPr>
              <a:t>onclick</a:t>
            </a:r>
            <a:r>
              <a:rPr lang="zh-CN" altLang="en-US">
                <a:solidFill>
                  <a:schemeClr val="tx1"/>
                </a:solidFill>
                <a:effectLst>
                  <a:outerShdw blurRad="38100" dist="19050" dir="2700000" algn="tl" rotWithShape="0">
                    <a:schemeClr val="dk1">
                      <a:alpha val="40000"/>
                    </a:schemeClr>
                  </a:outerShdw>
                </a:effectLst>
              </a:rPr>
              <a:t>函数即可调用</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zh-CN" altLang="en-US" sz="3600">
                <a:solidFill>
                  <a:schemeClr val="tx1"/>
                </a:solidFill>
                <a:uFillTx/>
              </a:rPr>
              <a:t>底部导航栏实现字页面的切换</a:t>
            </a:r>
            <a:endParaRPr lang="zh-CN" altLang="en-US" sz="3600">
              <a:solidFill>
                <a:schemeClr val="tx1"/>
              </a:solidFill>
              <a:uFillTx/>
            </a:endParaRPr>
          </a:p>
        </p:txBody>
      </p:sp>
      <p:sp>
        <p:nvSpPr>
          <p:cNvPr id="2" name="文本框 1"/>
          <p:cNvSpPr txBox="1"/>
          <p:nvPr/>
        </p:nvSpPr>
        <p:spPr>
          <a:xfrm>
            <a:off x="348615" y="974090"/>
            <a:ext cx="3881120" cy="368300"/>
          </a:xfrm>
          <a:prstGeom prst="rect">
            <a:avLst/>
          </a:prstGeom>
          <a:noFill/>
        </p:spPr>
        <p:txBody>
          <a:bodyPr wrap="square" rtlCol="0">
            <a:spAutoFit/>
          </a:bodyPr>
          <a:p>
            <a:r>
              <a:rPr lang="en-US" altLang="zh-CN"/>
              <a:t>mui</a:t>
            </a:r>
            <a:r>
              <a:rPr lang="zh-CN" altLang="en-US"/>
              <a:t>自己提供了一套底部导航栏样式。</a:t>
            </a:r>
            <a:endParaRPr lang="zh-CN" altLang="en-US"/>
          </a:p>
        </p:txBody>
      </p:sp>
      <p:pic>
        <p:nvPicPr>
          <p:cNvPr id="3" name="图片 2" descr="651Y42R[DL%EY}{`{]{M19I"/>
          <p:cNvPicPr>
            <a:picLocks noChangeAspect="1"/>
          </p:cNvPicPr>
          <p:nvPr/>
        </p:nvPicPr>
        <p:blipFill>
          <a:blip r:embed="rId1"/>
          <a:stretch>
            <a:fillRect/>
          </a:stretch>
        </p:blipFill>
        <p:spPr>
          <a:xfrm>
            <a:off x="734060" y="1342390"/>
            <a:ext cx="2454910" cy="4329430"/>
          </a:xfrm>
          <a:prstGeom prst="rect">
            <a:avLst/>
          </a:prstGeom>
        </p:spPr>
      </p:pic>
      <p:sp>
        <p:nvSpPr>
          <p:cNvPr id="4" name="文本框 3"/>
          <p:cNvSpPr txBox="1"/>
          <p:nvPr/>
        </p:nvSpPr>
        <p:spPr>
          <a:xfrm>
            <a:off x="4409440" y="974090"/>
            <a:ext cx="7726680" cy="368300"/>
          </a:xfrm>
          <a:prstGeom prst="rect">
            <a:avLst/>
          </a:prstGeom>
          <a:noFill/>
        </p:spPr>
        <p:txBody>
          <a:bodyPr wrap="none" rtlCol="0">
            <a:spAutoFit/>
          </a:bodyPr>
          <a:p>
            <a:r>
              <a:rPr lang="zh-CN" altLang="en-US"/>
              <a:t>底部导航栏的作用主要用于点击不同选项卡中间的主题部分的页面会切换。</a:t>
            </a:r>
            <a:endParaRPr lang="zh-CN" altLang="en-US"/>
          </a:p>
        </p:txBody>
      </p:sp>
      <p:sp>
        <p:nvSpPr>
          <p:cNvPr id="5" name="文本框 4"/>
          <p:cNvSpPr txBox="1"/>
          <p:nvPr/>
        </p:nvSpPr>
        <p:spPr>
          <a:xfrm>
            <a:off x="4572000" y="1487805"/>
            <a:ext cx="7012940" cy="645160"/>
          </a:xfrm>
          <a:prstGeom prst="rect">
            <a:avLst/>
          </a:prstGeom>
          <a:noFill/>
        </p:spPr>
        <p:txBody>
          <a:bodyPr wrap="square" rtlCol="0">
            <a:spAutoFit/>
          </a:bodyPr>
          <a:p>
            <a:r>
              <a:rPr lang="zh-CN" altLang="en-US"/>
              <a:t>当时最开始想要这样做得时候发现根本切换不了。直到最近，在</a:t>
            </a:r>
            <a:r>
              <a:rPr lang="en-US" altLang="zh-CN"/>
              <a:t>github</a:t>
            </a:r>
            <a:r>
              <a:rPr lang="zh-CN" altLang="en-US"/>
              <a:t>上找到了一个模型。</a:t>
            </a:r>
            <a:endParaRPr lang="zh-CN" altLang="en-US"/>
          </a:p>
        </p:txBody>
      </p:sp>
      <p:sp>
        <p:nvSpPr>
          <p:cNvPr id="6" name="文本框 5"/>
          <p:cNvSpPr txBox="1"/>
          <p:nvPr/>
        </p:nvSpPr>
        <p:spPr>
          <a:xfrm>
            <a:off x="4572000" y="2296160"/>
            <a:ext cx="6824345" cy="922020"/>
          </a:xfrm>
          <a:prstGeom prst="rect">
            <a:avLst/>
          </a:prstGeom>
          <a:noFill/>
        </p:spPr>
        <p:txBody>
          <a:bodyPr wrap="square" rtlCol="0">
            <a:spAutoFit/>
          </a:bodyPr>
          <a:p>
            <a:r>
              <a:rPr lang="zh-CN" altLang="en-US"/>
              <a:t>该模型的核心思想是：创建当前页面的</a:t>
            </a:r>
            <a:r>
              <a:rPr lang="en-US" altLang="zh-CN"/>
              <a:t>webview</a:t>
            </a:r>
            <a:r>
              <a:rPr lang="zh-CN" altLang="en-US"/>
              <a:t>对象。将底部选项卡所要切换的页面创建成一个一个成</a:t>
            </a:r>
            <a:r>
              <a:rPr lang="en-US" altLang="zh-CN"/>
              <a:t>webview</a:t>
            </a:r>
            <a:r>
              <a:rPr lang="zh-CN" altLang="en-US"/>
              <a:t>对象，并将它们</a:t>
            </a:r>
            <a:r>
              <a:rPr lang="en-US" altLang="zh-CN"/>
              <a:t>append</a:t>
            </a:r>
            <a:r>
              <a:rPr lang="zh-CN" altLang="en-US"/>
              <a:t>成当前</a:t>
            </a:r>
            <a:r>
              <a:rPr lang="en-US" altLang="zh-CN"/>
              <a:t>webview</a:t>
            </a:r>
            <a:r>
              <a:rPr lang="zh-CN" altLang="en-US"/>
              <a:t>的子页面</a:t>
            </a:r>
            <a:endParaRPr lang="zh-CN" altLang="en-US"/>
          </a:p>
        </p:txBody>
      </p:sp>
      <p:sp>
        <p:nvSpPr>
          <p:cNvPr id="9" name="文本框 8"/>
          <p:cNvSpPr txBox="1"/>
          <p:nvPr/>
        </p:nvSpPr>
        <p:spPr>
          <a:xfrm>
            <a:off x="4572000" y="3322955"/>
            <a:ext cx="5902325" cy="368300"/>
          </a:xfrm>
          <a:prstGeom prst="rect">
            <a:avLst/>
          </a:prstGeom>
          <a:noFill/>
        </p:spPr>
        <p:txBody>
          <a:bodyPr wrap="square" rtlCol="0" anchor="t">
            <a:spAutoFit/>
          </a:bodyPr>
          <a:p>
            <a:r>
              <a:rPr lang="zh-CN" altLang="en-US"/>
              <a:t>var self = plus.webview.currentWebview();</a:t>
            </a:r>
            <a:r>
              <a:rPr lang="en-US" altLang="zh-CN"/>
              <a:t>//</a:t>
            </a:r>
            <a:r>
              <a:rPr lang="zh-CN" altLang="en-US"/>
              <a:t>当前</a:t>
            </a:r>
            <a:r>
              <a:rPr lang="en-US" altLang="zh-CN"/>
              <a:t>webview</a:t>
            </a:r>
            <a:endParaRPr lang="en-US" altLang="zh-CN"/>
          </a:p>
        </p:txBody>
      </p:sp>
      <p:sp>
        <p:nvSpPr>
          <p:cNvPr id="100" name="文本框 99"/>
          <p:cNvSpPr txBox="1"/>
          <p:nvPr/>
        </p:nvSpPr>
        <p:spPr>
          <a:xfrm>
            <a:off x="4733290" y="3690938"/>
            <a:ext cx="5080000" cy="2291715"/>
          </a:xfrm>
          <a:prstGeom prst="rect">
            <a:avLst/>
          </a:prstGeom>
          <a:noFill/>
          <a:ln w="9525">
            <a:noFill/>
          </a:ln>
        </p:spPr>
        <p:txBody>
          <a:bodyPr>
            <a:spAutoFit/>
          </a:bodyPr>
          <a:p>
            <a:pPr indent="0"/>
            <a:r>
              <a:rPr lang="en-US" sz="1100" b="0">
                <a:solidFill>
                  <a:srgbClr val="869900"/>
                </a:solidFill>
                <a:latin typeface="Courier New" panose="02070309020205020404" charset="0"/>
                <a:ea typeface="宋体" panose="02010600030101010101" pitchFamily="2" charset="-122"/>
              </a:rPr>
              <a:t>for</a:t>
            </a:r>
            <a:r>
              <a:rPr lang="en-US" sz="1100" b="0">
                <a:solidFill>
                  <a:srgbClr val="080808"/>
                </a:solidFill>
                <a:latin typeface="Courier New" panose="02070309020205020404" charset="0"/>
                <a:ea typeface="宋体" panose="02010600030101010101" pitchFamily="2" charset="-122"/>
              </a:rPr>
              <a:t>(</a:t>
            </a:r>
            <a:r>
              <a:rPr lang="en-US" sz="1100" b="0">
                <a:solidFill>
                  <a:srgbClr val="586BD0"/>
                </a:solidFill>
                <a:latin typeface="Courier New" panose="02070309020205020404" charset="0"/>
                <a:ea typeface="宋体" panose="02010600030101010101" pitchFamily="2" charset="-122"/>
              </a:rPr>
              <a:t>var </a:t>
            </a:r>
            <a:r>
              <a:rPr lang="en-US" sz="1100" b="0">
                <a:solidFill>
                  <a:srgbClr val="080808"/>
                </a:solidFill>
                <a:latin typeface="Courier New" panose="02070309020205020404" charset="0"/>
                <a:ea typeface="宋体" panose="02010600030101010101" pitchFamily="2" charset="-122"/>
              </a:rPr>
              <a:t>i </a:t>
            </a:r>
            <a:r>
              <a:rPr lang="en-US" sz="1100" b="0">
                <a:solidFill>
                  <a:srgbClr val="869900"/>
                </a:solidFill>
                <a:latin typeface="Courier New" panose="02070309020205020404" charset="0"/>
                <a:ea typeface="宋体" panose="02010600030101010101" pitchFamily="2" charset="-122"/>
              </a:rPr>
              <a:t>= </a:t>
            </a:r>
            <a:r>
              <a:rPr lang="en-US" sz="1100" b="0">
                <a:solidFill>
                  <a:srgbClr val="9B3AFF"/>
                </a:solidFill>
                <a:latin typeface="Courier New" panose="02070309020205020404" charset="0"/>
                <a:ea typeface="宋体" panose="02010600030101010101" pitchFamily="2" charset="-122"/>
              </a:rPr>
              <a:t>0</a:t>
            </a:r>
            <a:r>
              <a:rPr lang="en-US" sz="1100" b="0">
                <a:solidFill>
                  <a:srgbClr val="080808"/>
                </a:solidFill>
                <a:latin typeface="Courier New" panose="02070309020205020404" charset="0"/>
                <a:ea typeface="宋体" panose="02010600030101010101" pitchFamily="2" charset="-122"/>
              </a:rPr>
              <a:t>; i </a:t>
            </a:r>
            <a:r>
              <a:rPr lang="en-US" sz="1100" b="0">
                <a:solidFill>
                  <a:srgbClr val="869900"/>
                </a:solidFill>
                <a:latin typeface="Courier New" panose="02070309020205020404" charset="0"/>
                <a:ea typeface="宋体" panose="02010600030101010101" pitchFamily="2" charset="-122"/>
              </a:rPr>
              <a:t>&lt; </a:t>
            </a:r>
            <a:r>
              <a:rPr lang="en-US" sz="1100" b="0">
                <a:solidFill>
                  <a:srgbClr val="9B3AFF"/>
                </a:solidFill>
                <a:latin typeface="Courier New" panose="02070309020205020404" charset="0"/>
                <a:ea typeface="宋体" panose="02010600030101010101" pitchFamily="2" charset="-122"/>
              </a:rPr>
              <a:t>4</a:t>
            </a:r>
            <a:r>
              <a:rPr lang="en-US" sz="1100" b="0">
                <a:solidFill>
                  <a:srgbClr val="080808"/>
                </a:solidFill>
                <a:latin typeface="Courier New" panose="02070309020205020404" charset="0"/>
                <a:ea typeface="宋体" panose="02010600030101010101" pitchFamily="2" charset="-122"/>
              </a:rPr>
              <a:t>; i</a:t>
            </a:r>
            <a:r>
              <a:rPr lang="en-US" sz="1100" b="0">
                <a:solidFill>
                  <a:srgbClr val="869900"/>
                </a:solidFill>
                <a:latin typeface="Courier New" panose="02070309020205020404" charset="0"/>
                <a:ea typeface="宋体" panose="02010600030101010101" pitchFamily="2" charset="-122"/>
              </a:rPr>
              <a:t>++</a:t>
            </a:r>
            <a:r>
              <a:rPr lang="en-US" sz="1100" b="0">
                <a:solidFill>
                  <a:srgbClr val="080808"/>
                </a:solidFill>
                <a:latin typeface="Courier New" panose="02070309020205020404" charset="0"/>
                <a:ea typeface="宋体" panose="02010600030101010101" pitchFamily="2" charset="-122"/>
              </a:rPr>
              <a:t>) {</a:t>
            </a:r>
            <a:endParaRPr lang="en-US" sz="1100" b="0">
              <a:solidFill>
                <a:srgbClr val="080808"/>
              </a:solidFill>
              <a:latin typeface="Courier New" panose="02070309020205020404" charset="0"/>
              <a:ea typeface="宋体" panose="02010600030101010101" pitchFamily="2" charset="-122"/>
            </a:endParaRPr>
          </a:p>
          <a:p>
            <a:pPr indent="0"/>
            <a:r>
              <a:rPr lang="en-US" sz="1100" b="0">
                <a:solidFill>
                  <a:srgbClr val="586BD0"/>
                </a:solidFill>
                <a:latin typeface="Courier New" panose="02070309020205020404" charset="0"/>
                <a:ea typeface="宋体" panose="02010600030101010101" pitchFamily="2" charset="-122"/>
              </a:rPr>
              <a:t>  var </a:t>
            </a:r>
            <a:r>
              <a:rPr lang="en-US" sz="1100" b="0">
                <a:solidFill>
                  <a:srgbClr val="080808"/>
                </a:solidFill>
                <a:latin typeface="Courier New" panose="02070309020205020404" charset="0"/>
                <a:ea typeface="宋体" panose="02010600030101010101" pitchFamily="2" charset="-122"/>
              </a:rPr>
              <a:t>temp </a:t>
            </a:r>
            <a:r>
              <a:rPr lang="en-US" sz="1100" b="0">
                <a:solidFill>
                  <a:srgbClr val="869900"/>
                </a:solidFill>
                <a:latin typeface="Courier New" panose="02070309020205020404" charset="0"/>
                <a:ea typeface="宋体" panose="02010600030101010101" pitchFamily="2" charset="-122"/>
              </a:rPr>
              <a:t>= </a:t>
            </a:r>
            <a:r>
              <a:rPr lang="en-US" sz="1100" b="0">
                <a:solidFill>
                  <a:srgbClr val="080808"/>
                </a:solidFill>
                <a:latin typeface="Courier New" panose="02070309020205020404" charset="0"/>
                <a:ea typeface="宋体" panose="02010600030101010101" pitchFamily="2" charset="-122"/>
              </a:rPr>
              <a:t>{};</a:t>
            </a:r>
            <a:endParaRPr lang="en-US" sz="1100" b="0">
              <a:solidFill>
                <a:srgbClr val="080808"/>
              </a:solidFill>
              <a:latin typeface="Courier New" panose="02070309020205020404" charset="0"/>
              <a:ea typeface="宋体" panose="02010600030101010101" pitchFamily="2" charset="-122"/>
            </a:endParaRPr>
          </a:p>
          <a:p>
            <a:pPr indent="0"/>
            <a:r>
              <a:rPr lang="en-US" sz="1100" b="0">
                <a:solidFill>
                  <a:srgbClr val="586BD0"/>
                </a:solidFill>
                <a:latin typeface="Courier New" panose="02070309020205020404" charset="0"/>
                <a:ea typeface="宋体" panose="02010600030101010101" pitchFamily="2" charset="-122"/>
              </a:rPr>
              <a:t>  var </a:t>
            </a:r>
            <a:r>
              <a:rPr lang="en-US" sz="1100" b="0">
                <a:solidFill>
                  <a:srgbClr val="080808"/>
                </a:solidFill>
                <a:latin typeface="Courier New" panose="02070309020205020404" charset="0"/>
                <a:ea typeface="宋体" panose="02010600030101010101" pitchFamily="2" charset="-122"/>
              </a:rPr>
              <a:t>sub </a:t>
            </a:r>
            <a:r>
              <a:rPr lang="en-US" sz="1100" b="0">
                <a:solidFill>
                  <a:srgbClr val="869900"/>
                </a:solidFill>
                <a:latin typeface="Courier New" panose="02070309020205020404" charset="0"/>
                <a:ea typeface="宋体" panose="02010600030101010101" pitchFamily="2" charset="-122"/>
              </a:rPr>
              <a:t>= </a:t>
            </a:r>
            <a:r>
              <a:rPr lang="en-US" sz="1100" b="0">
                <a:solidFill>
                  <a:srgbClr val="080808"/>
                </a:solidFill>
                <a:latin typeface="Courier New" panose="02070309020205020404" charset="0"/>
                <a:ea typeface="宋体" panose="02010600030101010101" pitchFamily="2" charset="-122"/>
              </a:rPr>
              <a:t>plus.webview.create(subpages[i],  subpages[i], subpage_style);</a:t>
            </a:r>
            <a:endParaRPr lang="en-US" sz="1100" b="0">
              <a:solidFill>
                <a:srgbClr val="080808"/>
              </a:solidFill>
              <a:latin typeface="Courier New" panose="02070309020205020404" charset="0"/>
              <a:ea typeface="宋体" panose="02010600030101010101" pitchFamily="2" charset="-122"/>
            </a:endParaRPr>
          </a:p>
          <a:p>
            <a:pPr indent="0"/>
            <a:r>
              <a:rPr lang="en-US" sz="1100" b="0">
                <a:solidFill>
                  <a:srgbClr val="95A3AB"/>
                </a:solidFill>
                <a:latin typeface="Courier New" panose="02070309020205020404" charset="0"/>
                <a:ea typeface="宋体" panose="02010600030101010101" pitchFamily="2" charset="-122"/>
              </a:rPr>
              <a:t>  //alert(sub)</a:t>
            </a:r>
            <a:endParaRPr lang="en-US" sz="1100" b="0">
              <a:latin typeface="Courier New" panose="02070309020205020404" charset="0"/>
              <a:ea typeface="宋体" panose="02010600030101010101" pitchFamily="2" charset="-122"/>
            </a:endParaRPr>
          </a:p>
          <a:p>
            <a:pPr indent="0"/>
            <a:r>
              <a:rPr lang="en-US" sz="1100" b="0">
                <a:solidFill>
                  <a:srgbClr val="869900"/>
                </a:solidFill>
                <a:latin typeface="Courier New" panose="02070309020205020404" charset="0"/>
                <a:ea typeface="宋体" panose="02010600030101010101" pitchFamily="2" charset="-122"/>
              </a:rPr>
              <a:t>   if</a:t>
            </a:r>
            <a:r>
              <a:rPr lang="en-US" sz="1100" b="0">
                <a:solidFill>
                  <a:srgbClr val="080808"/>
                </a:solidFill>
                <a:latin typeface="Courier New" panose="02070309020205020404" charset="0"/>
                <a:ea typeface="宋体" panose="02010600030101010101" pitchFamily="2" charset="-122"/>
              </a:rPr>
              <a:t>(i </a:t>
            </a:r>
            <a:r>
              <a:rPr lang="en-US" sz="1100" b="0">
                <a:solidFill>
                  <a:srgbClr val="869900"/>
                </a:solidFill>
                <a:latin typeface="Courier New" panose="02070309020205020404" charset="0"/>
                <a:ea typeface="宋体" panose="02010600030101010101" pitchFamily="2" charset="-122"/>
              </a:rPr>
              <a:t>&gt; </a:t>
            </a:r>
            <a:r>
              <a:rPr lang="en-US" sz="1100" b="0">
                <a:solidFill>
                  <a:srgbClr val="9B3AFF"/>
                </a:solidFill>
                <a:latin typeface="Courier New" panose="02070309020205020404" charset="0"/>
                <a:ea typeface="宋体" panose="02010600030101010101" pitchFamily="2" charset="-122"/>
              </a:rPr>
              <a:t>0</a:t>
            </a:r>
            <a:r>
              <a:rPr lang="en-US" sz="1100" b="0">
                <a:solidFill>
                  <a:srgbClr val="080808"/>
                </a:solidFill>
                <a:latin typeface="Courier New" panose="02070309020205020404" charset="0"/>
                <a:ea typeface="宋体" panose="02010600030101010101" pitchFamily="2" charset="-122"/>
              </a:rPr>
              <a:t>) {      sub.hide();    } </a:t>
            </a:r>
            <a:r>
              <a:rPr lang="en-US" sz="1100" b="0">
                <a:solidFill>
                  <a:srgbClr val="869900"/>
                </a:solidFill>
                <a:latin typeface="Courier New" panose="02070309020205020404" charset="0"/>
                <a:ea typeface="宋体" panose="02010600030101010101" pitchFamily="2" charset="-122"/>
              </a:rPr>
              <a:t>else </a:t>
            </a:r>
            <a:r>
              <a:rPr lang="en-US" sz="1100" b="0">
                <a:solidFill>
                  <a:srgbClr val="080808"/>
                </a:solidFill>
                <a:latin typeface="Courier New" panose="02070309020205020404" charset="0"/>
                <a:ea typeface="宋体" panose="02010600030101010101" pitchFamily="2" charset="-122"/>
              </a:rPr>
              <a:t>{      temp[subpages[i]] </a:t>
            </a:r>
            <a:r>
              <a:rPr lang="en-US" sz="1100" b="0">
                <a:solidFill>
                  <a:srgbClr val="869900"/>
                </a:solidFill>
                <a:latin typeface="Courier New" panose="02070309020205020404" charset="0"/>
                <a:ea typeface="宋体" panose="02010600030101010101" pitchFamily="2" charset="-122"/>
              </a:rPr>
              <a:t>= </a:t>
            </a:r>
            <a:r>
              <a:rPr lang="en-US" sz="1100" b="0">
                <a:solidFill>
                  <a:srgbClr val="29A198"/>
                </a:solidFill>
                <a:latin typeface="Courier New" panose="02070309020205020404" charset="0"/>
                <a:ea typeface="宋体" panose="02010600030101010101" pitchFamily="2" charset="-122"/>
              </a:rPr>
              <a:t>"true"</a:t>
            </a:r>
            <a:r>
              <a:rPr lang="en-US" sz="1100" b="0">
                <a:solidFill>
                  <a:srgbClr val="080808"/>
                </a:solidFill>
                <a:latin typeface="Courier New" panose="02070309020205020404" charset="0"/>
                <a:ea typeface="宋体" panose="02010600030101010101" pitchFamily="2" charset="-122"/>
              </a:rPr>
              <a:t>;</a:t>
            </a:r>
            <a:endParaRPr lang="en-US" sz="1100" b="0">
              <a:solidFill>
                <a:srgbClr val="080808"/>
              </a:solidFill>
              <a:latin typeface="Courier New" panose="02070309020205020404" charset="0"/>
              <a:ea typeface="宋体" panose="02010600030101010101" pitchFamily="2" charset="-122"/>
            </a:endParaRPr>
          </a:p>
          <a:p>
            <a:pPr indent="0"/>
            <a:r>
              <a:rPr lang="en-US" sz="1100" b="0">
                <a:solidFill>
                  <a:srgbClr val="080808"/>
                </a:solidFill>
                <a:latin typeface="Courier New" panose="02070309020205020404" charset="0"/>
                <a:ea typeface="宋体" panose="02010600030101010101" pitchFamily="2" charset="-122"/>
              </a:rPr>
              <a:t>      mui.extend(aniShow, temp);    }    self.append(sub); </a:t>
            </a:r>
            <a:r>
              <a:rPr lang="en-US" sz="1100" b="0">
                <a:solidFill>
                  <a:srgbClr val="95A3AB"/>
                </a:solidFill>
                <a:latin typeface="Courier New" panose="02070309020205020404" charset="0"/>
                <a:ea typeface="宋体" panose="02010600030101010101" pitchFamily="2" charset="-122"/>
              </a:rPr>
              <a:t>//sub</a:t>
            </a:r>
            <a:r>
              <a:rPr lang="zh-CN" sz="1100" b="0">
                <a:solidFill>
                  <a:srgbClr val="95A3AB"/>
                </a:solidFill>
                <a:latin typeface="Courier New" panose="02070309020205020404" charset="0"/>
                <a:ea typeface="宋体" panose="02010600030101010101" pitchFamily="2" charset="-122"/>
              </a:rPr>
              <a:t>作为</a:t>
            </a:r>
            <a:r>
              <a:rPr lang="en-US" sz="1100" b="0">
                <a:solidFill>
                  <a:srgbClr val="95A3AB"/>
                </a:solidFill>
                <a:latin typeface="Courier New" panose="02070309020205020404" charset="0"/>
                <a:ea typeface="宋体" panose="02010600030101010101" pitchFamily="2" charset="-122"/>
              </a:rPr>
              <a:t>self</a:t>
            </a:r>
            <a:r>
              <a:rPr lang="zh-CN" sz="1100" b="0">
                <a:solidFill>
                  <a:srgbClr val="95A3AB"/>
                </a:solidFill>
                <a:latin typeface="Courier New" panose="02070309020205020404" charset="0"/>
                <a:ea typeface="宋体" panose="02010600030101010101" pitchFamily="2" charset="-122"/>
              </a:rPr>
              <a:t>的子页面</a:t>
            </a:r>
            <a:endParaRPr lang="en-US" sz="1100" b="0">
              <a:latin typeface="Courier New" panose="02070309020205020404" charset="0"/>
              <a:ea typeface="宋体" panose="02010600030101010101" pitchFamily="2" charset="-122"/>
            </a:endParaRPr>
          </a:p>
          <a:p>
            <a:pPr indent="0"/>
            <a:r>
              <a:rPr lang="en-US" sz="1100" b="0">
                <a:solidFill>
                  <a:srgbClr val="080808"/>
                </a:solidFill>
                <a:latin typeface="Courier New" panose="02070309020205020404" charset="0"/>
                <a:ea typeface="宋体" panose="02010600030101010101" pitchFamily="2" charset="-122"/>
              </a:rPr>
              <a:t>}</a:t>
            </a:r>
            <a:endParaRPr lang="zh-CN" altLang="en-US"/>
          </a:p>
        </p:txBody>
      </p:sp>
      <p:sp>
        <p:nvSpPr>
          <p:cNvPr id="17" name="文本框 16"/>
          <p:cNvSpPr txBox="1"/>
          <p:nvPr/>
        </p:nvSpPr>
        <p:spPr>
          <a:xfrm>
            <a:off x="4733290" y="6076315"/>
            <a:ext cx="7173595" cy="645160"/>
          </a:xfrm>
          <a:prstGeom prst="rect">
            <a:avLst/>
          </a:prstGeom>
          <a:noFill/>
        </p:spPr>
        <p:txBody>
          <a:bodyPr wrap="square" rtlCol="0">
            <a:spAutoFit/>
          </a:bodyPr>
          <a:p>
            <a:r>
              <a:rPr lang="zh-CN" altLang="en-US"/>
              <a:t>循环</a:t>
            </a:r>
            <a:r>
              <a:rPr lang="en-US" altLang="zh-CN"/>
              <a:t>webview</a:t>
            </a:r>
            <a:r>
              <a:rPr lang="zh-CN" altLang="en-US"/>
              <a:t>创建并追加</a:t>
            </a:r>
            <a:endParaRPr lang="zh-CN" altLang="en-US"/>
          </a:p>
          <a:p>
            <a:r>
              <a:rPr lang="zh-CN" altLang="en-US"/>
              <a:t>当需要切选项卡的时候把对应</a:t>
            </a:r>
            <a:r>
              <a:rPr lang="en-US" altLang="zh-CN"/>
              <a:t>ID</a:t>
            </a:r>
            <a:r>
              <a:rPr lang="zh-CN" altLang="en-US"/>
              <a:t>的页面</a:t>
            </a:r>
            <a:r>
              <a:rPr lang="en-US" altLang="zh-CN"/>
              <a:t>show</a:t>
            </a:r>
            <a:r>
              <a:rPr lang="zh-CN" altLang="en-US"/>
              <a:t>出来即可</a:t>
            </a:r>
            <a:endParaRPr lang="zh-CN" altLang="en-US"/>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p:nvPr>
            <p:ph type="ctrTitle"/>
          </p:nvPr>
        </p:nvSpPr>
        <p:spPr>
          <a:xfrm>
            <a:off x="600032" y="742971"/>
            <a:ext cx="10852237" cy="899167"/>
          </a:xfrm>
        </p:spPr>
        <p:txBody>
          <a:bodyPr/>
          <a:p>
            <a:r>
              <a:rPr lang="zh-CN" altLang="en-US" sz="4000"/>
              <a:t>更多的控件和</a:t>
            </a:r>
            <a:r>
              <a:rPr lang="en-US" altLang="zh-CN" sz="4000"/>
              <a:t>H5+</a:t>
            </a:r>
            <a:r>
              <a:rPr lang="zh-CN" altLang="en-US" sz="4000"/>
              <a:t>组件请查看文档</a:t>
            </a:r>
            <a:endParaRPr lang="zh-CN" altLang="en-US" sz="4000"/>
          </a:p>
        </p:txBody>
      </p:sp>
      <p:sp>
        <p:nvSpPr>
          <p:cNvPr id="10" name="文本框 9"/>
          <p:cNvSpPr txBox="1"/>
          <p:nvPr/>
        </p:nvSpPr>
        <p:spPr>
          <a:xfrm>
            <a:off x="1775460" y="2251710"/>
            <a:ext cx="6105525" cy="368300"/>
          </a:xfrm>
          <a:prstGeom prst="rect">
            <a:avLst/>
          </a:prstGeom>
          <a:noFill/>
        </p:spPr>
        <p:txBody>
          <a:bodyPr wrap="square" rtlCol="0">
            <a:spAutoFit/>
          </a:bodyPr>
          <a:p>
            <a:r>
              <a:rPr lang="en-US" altLang="zh-CN"/>
              <a:t>mui</a:t>
            </a:r>
            <a:r>
              <a:rPr lang="zh-CN" altLang="en-US"/>
              <a:t>文档：http://dev.dcloud.net.cn/mui/ui/</a:t>
            </a:r>
            <a:endParaRPr lang="zh-CN" altLang="en-US"/>
          </a:p>
        </p:txBody>
      </p:sp>
      <p:sp>
        <p:nvSpPr>
          <p:cNvPr id="11" name="文本框 10"/>
          <p:cNvSpPr txBox="1"/>
          <p:nvPr/>
        </p:nvSpPr>
        <p:spPr>
          <a:xfrm>
            <a:off x="1775460" y="2827655"/>
            <a:ext cx="7049135" cy="368300"/>
          </a:xfrm>
          <a:prstGeom prst="rect">
            <a:avLst/>
          </a:prstGeom>
          <a:noFill/>
        </p:spPr>
        <p:txBody>
          <a:bodyPr wrap="square" rtlCol="0" anchor="t">
            <a:spAutoFit/>
          </a:bodyPr>
          <a:p>
            <a:r>
              <a:rPr lang="en-US" altLang="zh-CN"/>
              <a:t>H5+</a:t>
            </a:r>
            <a:r>
              <a:rPr lang="zh-CN" altLang="en-US"/>
              <a:t>文档：http://www.html5plus.org/doc/zh_cn/webview.html</a:t>
            </a:r>
            <a:endParaRPr lang="zh-CN" alt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653540" y="323850"/>
            <a:ext cx="8994140" cy="528955"/>
          </a:xfrm>
        </p:spPr>
        <p:txBody>
          <a:bodyPr/>
          <a:lstStyle/>
          <a:p>
            <a:r>
              <a:rPr lang="en-US" altLang="zh-CN" sz="3200"/>
              <a:t>hbulder</a:t>
            </a:r>
            <a:r>
              <a:rPr lang="zh-CN" altLang="en-US" sz="3200"/>
              <a:t>开发手机端</a:t>
            </a:r>
            <a:endParaRPr lang="zh-CN" altLang="en-US" sz="3200"/>
          </a:p>
        </p:txBody>
      </p:sp>
      <p:sp>
        <p:nvSpPr>
          <p:cNvPr id="3" name="文本框 2"/>
          <p:cNvSpPr txBox="1"/>
          <p:nvPr/>
        </p:nvSpPr>
        <p:spPr>
          <a:xfrm>
            <a:off x="226695" y="852805"/>
            <a:ext cx="3853180" cy="368300"/>
          </a:xfrm>
          <a:prstGeom prst="rect">
            <a:avLst/>
          </a:prstGeom>
          <a:noFill/>
        </p:spPr>
        <p:txBody>
          <a:bodyPr wrap="square" rtlCol="0">
            <a:spAutoFit/>
          </a:bodyPr>
          <a:p>
            <a:r>
              <a:rPr lang="zh-CN" altLang="en-US"/>
              <a:t>编译器视图：</a:t>
            </a:r>
            <a:endParaRPr lang="zh-CN" altLang="en-US"/>
          </a:p>
        </p:txBody>
      </p:sp>
      <p:sp>
        <p:nvSpPr>
          <p:cNvPr id="5" name="文本框 4"/>
          <p:cNvSpPr txBox="1"/>
          <p:nvPr/>
        </p:nvSpPr>
        <p:spPr>
          <a:xfrm>
            <a:off x="1146810" y="1294130"/>
            <a:ext cx="3348355" cy="645160"/>
          </a:xfrm>
          <a:prstGeom prst="rect">
            <a:avLst/>
          </a:prstGeom>
          <a:noFill/>
        </p:spPr>
        <p:txBody>
          <a:bodyPr wrap="square" rtlCol="0">
            <a:spAutoFit/>
          </a:bodyPr>
          <a:p>
            <a:r>
              <a:rPr lang="en-US" altLang="zh-CN"/>
              <a:t>1.</a:t>
            </a:r>
            <a:r>
              <a:rPr lang="zh-CN" altLang="en-US"/>
              <a:t>开发视图：</a:t>
            </a:r>
            <a:endParaRPr lang="zh-CN" altLang="en-US"/>
          </a:p>
          <a:p>
            <a:r>
              <a:rPr lang="zh-CN" altLang="en-US"/>
              <a:t>   最基本的视图没有什么特色</a:t>
            </a:r>
            <a:endParaRPr lang="zh-CN" altLang="en-US"/>
          </a:p>
        </p:txBody>
      </p:sp>
      <p:pic>
        <p:nvPicPr>
          <p:cNvPr id="6" name="图片 5" descr="T~$FQLCVE{}UZ)Z]F~U]ZPQ"/>
          <p:cNvPicPr>
            <a:picLocks noChangeAspect="1"/>
          </p:cNvPicPr>
          <p:nvPr/>
        </p:nvPicPr>
        <p:blipFill>
          <a:blip r:embed="rId2"/>
          <a:stretch>
            <a:fillRect/>
          </a:stretch>
        </p:blipFill>
        <p:spPr>
          <a:xfrm>
            <a:off x="5908040" y="852805"/>
            <a:ext cx="6002020" cy="3219450"/>
          </a:xfrm>
          <a:prstGeom prst="rect">
            <a:avLst/>
          </a:prstGeom>
        </p:spPr>
      </p:pic>
      <p:cxnSp>
        <p:nvCxnSpPr>
          <p:cNvPr id="7" name="直接箭头连接符 6"/>
          <p:cNvCxnSpPr>
            <a:stCxn id="5" idx="3"/>
            <a:endCxn id="6" idx="1"/>
          </p:cNvCxnSpPr>
          <p:nvPr/>
        </p:nvCxnSpPr>
        <p:spPr>
          <a:xfrm>
            <a:off x="4495165" y="1616710"/>
            <a:ext cx="1412875" cy="845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46810" y="2139950"/>
            <a:ext cx="3348355" cy="922020"/>
          </a:xfrm>
          <a:prstGeom prst="rect">
            <a:avLst/>
          </a:prstGeom>
          <a:noFill/>
        </p:spPr>
        <p:txBody>
          <a:bodyPr wrap="square" rtlCol="0">
            <a:spAutoFit/>
          </a:bodyPr>
          <a:p>
            <a:r>
              <a:rPr lang="en-US" altLang="zh-CN"/>
              <a:t>2.</a:t>
            </a:r>
            <a:r>
              <a:rPr lang="zh-CN" altLang="en-US"/>
              <a:t>边看边改：</a:t>
            </a:r>
            <a:endParaRPr lang="zh-CN" altLang="en-US"/>
          </a:p>
          <a:p>
            <a:r>
              <a:rPr lang="zh-CN" altLang="en-US"/>
              <a:t>   可以看到页面在浏览器中样子，界面大小可自己调整</a:t>
            </a:r>
            <a:endParaRPr lang="zh-CN" altLang="en-US"/>
          </a:p>
        </p:txBody>
      </p:sp>
      <p:pic>
        <p:nvPicPr>
          <p:cNvPr id="9" name="图片 8" descr="YXA9[B]1PO}3RE`V1DNR~P2"/>
          <p:cNvPicPr>
            <a:picLocks noChangeAspect="1"/>
          </p:cNvPicPr>
          <p:nvPr/>
        </p:nvPicPr>
        <p:blipFill>
          <a:blip r:embed="rId3"/>
          <a:stretch>
            <a:fillRect/>
          </a:stretch>
        </p:blipFill>
        <p:spPr>
          <a:xfrm>
            <a:off x="5769610" y="2615565"/>
            <a:ext cx="5099050" cy="3145790"/>
          </a:xfrm>
          <a:prstGeom prst="rect">
            <a:avLst/>
          </a:prstGeom>
        </p:spPr>
      </p:pic>
      <p:cxnSp>
        <p:nvCxnSpPr>
          <p:cNvPr id="10" name="直接箭头连接符 9"/>
          <p:cNvCxnSpPr>
            <a:stCxn id="8" idx="3"/>
            <a:endCxn id="9" idx="1"/>
          </p:cNvCxnSpPr>
          <p:nvPr/>
        </p:nvCxnSpPr>
        <p:spPr>
          <a:xfrm>
            <a:off x="4495165" y="2600960"/>
            <a:ext cx="1274445" cy="158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46810" y="3175635"/>
            <a:ext cx="3966845" cy="922020"/>
          </a:xfrm>
          <a:prstGeom prst="rect">
            <a:avLst/>
          </a:prstGeom>
          <a:noFill/>
        </p:spPr>
        <p:txBody>
          <a:bodyPr wrap="square" rtlCol="0">
            <a:spAutoFit/>
          </a:bodyPr>
          <a:p>
            <a:r>
              <a:rPr lang="en-US" altLang="zh-CN"/>
              <a:t>3.webview</a:t>
            </a:r>
            <a:r>
              <a:rPr lang="zh-CN" altLang="en-US"/>
              <a:t>调试视图</a:t>
            </a:r>
            <a:r>
              <a:rPr lang="zh-CN" altLang="en-US"/>
              <a:t>：</a:t>
            </a:r>
            <a:endParaRPr lang="zh-CN" altLang="en-US"/>
          </a:p>
          <a:p>
            <a:r>
              <a:rPr lang="zh-CN" altLang="en-US"/>
              <a:t>   手机的视图投影到电脑上，可在手机操作，电脑调试</a:t>
            </a:r>
            <a:endParaRPr lang="zh-CN" altLang="en-US"/>
          </a:p>
        </p:txBody>
      </p:sp>
      <p:pic>
        <p:nvPicPr>
          <p:cNvPr id="13" name="图片 12" descr="RMHP43AWW4RH9`3LW_HR@O9"/>
          <p:cNvPicPr>
            <a:picLocks noChangeAspect="1"/>
          </p:cNvPicPr>
          <p:nvPr/>
        </p:nvPicPr>
        <p:blipFill>
          <a:blip r:embed="rId4"/>
          <a:stretch>
            <a:fillRect/>
          </a:stretch>
        </p:blipFill>
        <p:spPr>
          <a:xfrm>
            <a:off x="4385945" y="4188460"/>
            <a:ext cx="4438015" cy="2490470"/>
          </a:xfrm>
          <a:prstGeom prst="rect">
            <a:avLst/>
          </a:prstGeom>
        </p:spPr>
      </p:pic>
      <p:cxnSp>
        <p:nvCxnSpPr>
          <p:cNvPr id="14" name="直接箭头连接符 13"/>
          <p:cNvCxnSpPr>
            <a:stCxn id="12" idx="2"/>
            <a:endCxn id="13" idx="1"/>
          </p:cNvCxnSpPr>
          <p:nvPr/>
        </p:nvCxnSpPr>
        <p:spPr>
          <a:xfrm>
            <a:off x="3130550" y="4097655"/>
            <a:ext cx="1255395" cy="1336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图片 14" descr="JK[73))~7X80UKK3@RF@TBH"/>
          <p:cNvPicPr>
            <a:picLocks noChangeAspect="1"/>
          </p:cNvPicPr>
          <p:nvPr/>
        </p:nvPicPr>
        <p:blipFill>
          <a:blip r:embed="rId5"/>
          <a:stretch>
            <a:fillRect/>
          </a:stretch>
        </p:blipFill>
        <p:spPr>
          <a:xfrm>
            <a:off x="449580" y="5086985"/>
            <a:ext cx="2967990" cy="1591945"/>
          </a:xfrm>
          <a:prstGeom prst="rect">
            <a:avLst/>
          </a:prstGeom>
        </p:spPr>
      </p:pic>
      <p:cxnSp>
        <p:nvCxnSpPr>
          <p:cNvPr id="17" name="直接箭头连接符 16"/>
          <p:cNvCxnSpPr>
            <a:stCxn id="13" idx="1"/>
            <a:endCxn id="15" idx="3"/>
          </p:cNvCxnSpPr>
          <p:nvPr/>
        </p:nvCxnSpPr>
        <p:spPr>
          <a:xfrm flipH="1">
            <a:off x="3417570" y="5433695"/>
            <a:ext cx="968375" cy="44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RIQTMG%M[0Z@GIWA@XWBO5Y"/>
          <p:cNvPicPr>
            <a:picLocks noChangeAspect="1"/>
          </p:cNvPicPr>
          <p:nvPr/>
        </p:nvPicPr>
        <p:blipFill>
          <a:blip r:embed="rId1"/>
          <a:stretch>
            <a:fillRect/>
          </a:stretch>
        </p:blipFill>
        <p:spPr>
          <a:xfrm>
            <a:off x="3778250" y="2446020"/>
            <a:ext cx="6739255" cy="4032250"/>
          </a:xfrm>
          <a:prstGeom prst="rect">
            <a:avLst/>
          </a:prstGeom>
        </p:spPr>
      </p:pic>
      <p:sp>
        <p:nvSpPr>
          <p:cNvPr id="4" name="标题 3"/>
          <p:cNvSpPr/>
          <p:nvPr>
            <p:ph type="ctrTitle"/>
          </p:nvPr>
        </p:nvSpPr>
        <p:spPr>
          <a:xfrm>
            <a:off x="1411605" y="394970"/>
            <a:ext cx="9507855" cy="236855"/>
          </a:xfrm>
        </p:spPr>
        <p:txBody>
          <a:bodyPr/>
          <a:p>
            <a:r>
              <a:rPr lang="en-US" altLang="zh-CN" sz="3600">
                <a:solidFill>
                  <a:schemeClr val="tx1"/>
                </a:solidFill>
                <a:uFillTx/>
              </a:rPr>
              <a:t>mui</a:t>
            </a:r>
            <a:r>
              <a:rPr lang="zh-CN" altLang="en-US" sz="3600">
                <a:solidFill>
                  <a:schemeClr val="tx1"/>
                </a:solidFill>
                <a:uFillTx/>
              </a:rPr>
              <a:t>基本布局</a:t>
            </a:r>
            <a:endParaRPr lang="zh-CN" altLang="en-US" sz="3600">
              <a:solidFill>
                <a:schemeClr val="tx1"/>
              </a:solidFill>
              <a:uFillTx/>
            </a:endParaRPr>
          </a:p>
        </p:txBody>
      </p:sp>
      <p:sp>
        <p:nvSpPr>
          <p:cNvPr id="11" name="文本框 10"/>
          <p:cNvSpPr txBox="1"/>
          <p:nvPr/>
        </p:nvSpPr>
        <p:spPr>
          <a:xfrm>
            <a:off x="438785" y="1484630"/>
            <a:ext cx="8338820" cy="1198880"/>
          </a:xfrm>
          <a:prstGeom prst="rect">
            <a:avLst/>
          </a:prstGeom>
          <a:noFill/>
        </p:spPr>
        <p:txBody>
          <a:bodyPr wrap="square" rtlCol="0" anchor="t">
            <a:spAutoFit/>
          </a:bodyPr>
          <a:p>
            <a:r>
              <a:rPr lang="zh-CN" altLang="en-US"/>
              <a:t>&lt;header class="mui-bar mui-bar-nav"&gt;</a:t>
            </a:r>
            <a:endParaRPr lang="zh-CN" altLang="en-US"/>
          </a:p>
          <a:p>
            <a:r>
              <a:rPr lang="zh-CN" altLang="en-US"/>
              <a:t>    &lt;a class="mui-action-back mui-icon mui-icon-left-nav mui-pull-left"&gt;&lt;/a&gt;</a:t>
            </a:r>
            <a:endParaRPr lang="zh-CN" altLang="en-US"/>
          </a:p>
          <a:p>
            <a:r>
              <a:rPr lang="zh-CN" altLang="en-US"/>
              <a:t>    &lt;h1 class="mui-title"&gt;hello&lt;/h1&gt;</a:t>
            </a:r>
            <a:endParaRPr lang="zh-CN" altLang="en-US"/>
          </a:p>
          <a:p>
            <a:r>
              <a:rPr lang="zh-CN" altLang="en-US"/>
              <a:t>&lt;/header&gt;</a:t>
            </a:r>
            <a:endParaRPr lang="zh-CN" altLang="en-US"/>
          </a:p>
        </p:txBody>
      </p:sp>
      <p:sp>
        <p:nvSpPr>
          <p:cNvPr id="16" name="文本框 15"/>
          <p:cNvSpPr txBox="1"/>
          <p:nvPr/>
        </p:nvSpPr>
        <p:spPr>
          <a:xfrm>
            <a:off x="438785" y="1116330"/>
            <a:ext cx="1633855"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一</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头部</a:t>
            </a:r>
            <a:endParaRPr lang="zh-CN" altLang="en-US">
              <a:solidFill>
                <a:schemeClr val="accent1"/>
              </a:solidFill>
              <a:effectLst>
                <a:outerShdw blurRad="38100" dist="25400" dir="5400000" algn="ctr" rotWithShape="0">
                  <a:srgbClr val="6E747A">
                    <a:alpha val="43000"/>
                  </a:srgbClr>
                </a:outerShdw>
              </a:effectLst>
            </a:endParaRPr>
          </a:p>
        </p:txBody>
      </p:sp>
      <p:sp>
        <p:nvSpPr>
          <p:cNvPr id="18" name="文本框 17"/>
          <p:cNvSpPr txBox="1"/>
          <p:nvPr/>
        </p:nvSpPr>
        <p:spPr>
          <a:xfrm>
            <a:off x="438785" y="3195320"/>
            <a:ext cx="6847840" cy="922020"/>
          </a:xfrm>
          <a:prstGeom prst="rect">
            <a:avLst/>
          </a:prstGeom>
          <a:noFill/>
        </p:spPr>
        <p:txBody>
          <a:bodyPr wrap="square" rtlCol="0" anchor="t">
            <a:spAutoFit/>
          </a:bodyPr>
          <a:p>
            <a:r>
              <a:rPr lang="zh-CN" altLang="en-US"/>
              <a:t>&lt;div class="mui-content"&gt;</a:t>
            </a:r>
            <a:endParaRPr lang="zh-CN" altLang="en-US"/>
          </a:p>
          <a:p>
            <a:r>
              <a:rPr lang="zh-CN" altLang="en-US"/>
              <a:t>    主体部分....</a:t>
            </a:r>
            <a:endParaRPr lang="zh-CN" altLang="en-US"/>
          </a:p>
          <a:p>
            <a:r>
              <a:rPr lang="zh-CN" altLang="en-US"/>
              <a:t>&lt;/div&gt;</a:t>
            </a:r>
            <a:endParaRPr lang="zh-CN" altLang="en-US"/>
          </a:p>
        </p:txBody>
      </p:sp>
      <p:sp>
        <p:nvSpPr>
          <p:cNvPr id="19" name="文本框 18"/>
          <p:cNvSpPr txBox="1"/>
          <p:nvPr/>
        </p:nvSpPr>
        <p:spPr>
          <a:xfrm>
            <a:off x="438785" y="2755265"/>
            <a:ext cx="1633855"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二</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主体部分</a:t>
            </a:r>
            <a:endParaRPr lang="zh-CN" altLang="en-US">
              <a:solidFill>
                <a:schemeClr val="accent1"/>
              </a:solidFill>
              <a:effectLst>
                <a:outerShdw blurRad="38100" dist="25400" dir="5400000" algn="ctr" rotWithShape="0">
                  <a:srgbClr val="6E747A">
                    <a:alpha val="43000"/>
                  </a:srgbClr>
                </a:outerShdw>
              </a:effectLst>
            </a:endParaRPr>
          </a:p>
        </p:txBody>
      </p:sp>
      <p:cxnSp>
        <p:nvCxnSpPr>
          <p:cNvPr id="21" name="直接箭头连接符 20"/>
          <p:cNvCxnSpPr>
            <a:stCxn id="11" idx="3"/>
          </p:cNvCxnSpPr>
          <p:nvPr/>
        </p:nvCxnSpPr>
        <p:spPr>
          <a:xfrm>
            <a:off x="8777605" y="2084070"/>
            <a:ext cx="2090420" cy="85471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286625" y="3676015"/>
            <a:ext cx="3541395" cy="339725"/>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TUOSAKNLL8NLDM%JPL99VB"/>
          <p:cNvPicPr>
            <a:picLocks noChangeAspect="1"/>
          </p:cNvPicPr>
          <p:nvPr/>
        </p:nvPicPr>
        <p:blipFill>
          <a:blip r:embed="rId1"/>
          <a:stretch>
            <a:fillRect/>
          </a:stretch>
        </p:blipFill>
        <p:spPr>
          <a:xfrm>
            <a:off x="5673090" y="1164590"/>
            <a:ext cx="6478905" cy="5186680"/>
          </a:xfrm>
          <a:prstGeom prst="rect">
            <a:avLst/>
          </a:prstGeom>
        </p:spPr>
      </p:pic>
      <p:sp>
        <p:nvSpPr>
          <p:cNvPr id="4" name="标题 3"/>
          <p:cNvSpPr/>
          <p:nvPr>
            <p:ph type="ctrTitle"/>
          </p:nvPr>
        </p:nvSpPr>
        <p:spPr>
          <a:xfrm>
            <a:off x="1411605" y="394970"/>
            <a:ext cx="9507855" cy="236855"/>
          </a:xfrm>
        </p:spPr>
        <p:txBody>
          <a:bodyPr/>
          <a:p>
            <a:r>
              <a:rPr lang="en-US" altLang="zh-CN" sz="3600">
                <a:solidFill>
                  <a:schemeClr val="tx1"/>
                </a:solidFill>
                <a:uFillTx/>
              </a:rPr>
              <a:t>mui</a:t>
            </a:r>
            <a:r>
              <a:rPr lang="zh-CN" altLang="en-US" sz="3600">
                <a:solidFill>
                  <a:schemeClr val="tx1"/>
                </a:solidFill>
                <a:uFillTx/>
              </a:rPr>
              <a:t>折叠</a:t>
            </a:r>
            <a:r>
              <a:rPr lang="en-US" altLang="zh-CN" sz="3600">
                <a:solidFill>
                  <a:schemeClr val="tx1"/>
                </a:solidFill>
                <a:uFillTx/>
              </a:rPr>
              <a:t>	</a:t>
            </a:r>
            <a:r>
              <a:rPr lang="zh-CN" altLang="en-US" sz="3600">
                <a:solidFill>
                  <a:schemeClr val="tx1"/>
                </a:solidFill>
                <a:uFillTx/>
              </a:rPr>
              <a:t>面板</a:t>
            </a:r>
            <a:endParaRPr lang="zh-CN" altLang="en-US" sz="3600">
              <a:solidFill>
                <a:schemeClr val="tx1"/>
              </a:solidFill>
              <a:uFillTx/>
            </a:endParaRPr>
          </a:p>
        </p:txBody>
      </p:sp>
      <p:sp>
        <p:nvSpPr>
          <p:cNvPr id="2" name="文本框 1"/>
          <p:cNvSpPr txBox="1"/>
          <p:nvPr/>
        </p:nvSpPr>
        <p:spPr>
          <a:xfrm>
            <a:off x="241935" y="1443990"/>
            <a:ext cx="6527800" cy="2306955"/>
          </a:xfrm>
          <a:prstGeom prst="rect">
            <a:avLst/>
          </a:prstGeom>
          <a:noFill/>
        </p:spPr>
        <p:txBody>
          <a:bodyPr wrap="square" rtlCol="0" anchor="t">
            <a:spAutoFit/>
          </a:bodyPr>
          <a:p>
            <a:r>
              <a:rPr lang="zh-CN" altLang="en-US"/>
              <a:t>&lt;ul class="mui-table-view"&gt; </a:t>
            </a:r>
            <a:endParaRPr lang="zh-CN" altLang="en-US"/>
          </a:p>
          <a:p>
            <a:r>
              <a:rPr lang="zh-CN" altLang="en-US"/>
              <a:t>    &lt;li class="mui-table-view-cell mui-collapse"&gt;</a:t>
            </a:r>
            <a:endParaRPr lang="zh-CN" altLang="en-US"/>
          </a:p>
          <a:p>
            <a:r>
              <a:rPr lang="zh-CN" altLang="en-US"/>
              <a:t>      &lt;a class="mui-navigate-right" href="#"&gt;面板1&lt;/a&gt;</a:t>
            </a:r>
            <a:endParaRPr lang="zh-CN" altLang="en-US"/>
          </a:p>
          <a:p>
            <a:r>
              <a:rPr lang="zh-CN" altLang="en-US"/>
              <a:t>      &lt;div class="mui-collapse-content"&gt;</a:t>
            </a:r>
            <a:endParaRPr lang="zh-CN" altLang="en-US"/>
          </a:p>
          <a:p>
            <a:r>
              <a:rPr lang="zh-CN" altLang="en-US"/>
              <a:t>      &lt;p&gt;面板1子内容&lt;/p&gt;</a:t>
            </a:r>
            <a:endParaRPr lang="zh-CN" altLang="en-US"/>
          </a:p>
          <a:p>
            <a:r>
              <a:rPr lang="zh-CN" altLang="en-US"/>
              <a:t>      &lt;/div&gt;</a:t>
            </a:r>
            <a:endParaRPr lang="zh-CN" altLang="en-US"/>
          </a:p>
          <a:p>
            <a:r>
              <a:rPr lang="zh-CN" altLang="en-US"/>
              <a:t>    &lt;/li&gt;</a:t>
            </a:r>
            <a:endParaRPr lang="zh-CN" altLang="en-US"/>
          </a:p>
          <a:p>
            <a:r>
              <a:rPr lang="zh-CN" altLang="en-US"/>
              <a:t>&lt;/ul&gt;</a:t>
            </a:r>
            <a:endParaRPr lang="zh-CN" altLang="en-US"/>
          </a:p>
        </p:txBody>
      </p:sp>
      <p:sp>
        <p:nvSpPr>
          <p:cNvPr id="3" name="文本框 2"/>
          <p:cNvSpPr txBox="1"/>
          <p:nvPr/>
        </p:nvSpPr>
        <p:spPr>
          <a:xfrm>
            <a:off x="59690" y="3981450"/>
            <a:ext cx="4454525" cy="203009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折叠面板：具体内容放在</a:t>
            </a:r>
            <a:r>
              <a:rPr lang="zh-CN" altLang="en-US">
                <a:solidFill>
                  <a:schemeClr val="tx1"/>
                </a:solidFill>
                <a:effectLst>
                  <a:outerShdw blurRad="38100" dist="19050" dir="2700000" algn="tl" rotWithShape="0">
                    <a:schemeClr val="dk1">
                      <a:alpha val="40000"/>
                    </a:schemeClr>
                  </a:outerShdw>
                </a:effectLst>
                <a:sym typeface="+mn-ea"/>
              </a:rPr>
              <a:t> </a:t>
            </a:r>
            <a:endParaRPr lang="zh-CN" altLang="en-US">
              <a:solidFill>
                <a:schemeClr val="tx1"/>
              </a:solidFill>
              <a:effectLst>
                <a:outerShdw blurRad="38100" dist="19050" dir="2700000" algn="tl" rotWithShape="0">
                  <a:schemeClr val="dk1">
                    <a:alpha val="40000"/>
                  </a:schemeClr>
                </a:outerShdw>
              </a:effectLst>
              <a:sym typeface="+mn-ea"/>
            </a:endParaRPr>
          </a:p>
          <a:p>
            <a:r>
              <a:rPr lang="zh-CN" altLang="en-US">
                <a:solidFill>
                  <a:schemeClr val="tx1"/>
                </a:solidFill>
                <a:effectLst>
                  <a:outerShdw blurRad="38100" dist="19050" dir="2700000" algn="tl" rotWithShape="0">
                    <a:schemeClr val="dk1">
                      <a:alpha val="40000"/>
                    </a:schemeClr>
                  </a:outerShdw>
                </a:effectLst>
                <a:sym typeface="+mn-ea"/>
              </a:rPr>
              <a:t>&lt;div class="mui-collapse-content"&gt;</a:t>
            </a:r>
            <a:endParaRPr lang="zh-CN" altLang="en-US">
              <a:solidFill>
                <a:schemeClr val="tx1"/>
              </a:solidFill>
              <a:effectLst>
                <a:outerShdw blurRad="38100" dist="19050" dir="2700000" algn="tl" rotWithShape="0">
                  <a:schemeClr val="dk1">
                    <a:alpha val="40000"/>
                  </a:schemeClr>
                </a:outerShdw>
              </a:effectLst>
            </a:endParaRPr>
          </a:p>
          <a:p>
            <a:r>
              <a:rPr lang="zh-CN" altLang="en-US">
                <a:solidFill>
                  <a:schemeClr val="tx1"/>
                </a:solidFill>
                <a:effectLst>
                  <a:outerShdw blurRad="38100" dist="19050" dir="2700000" algn="tl" rotWithShape="0">
                    <a:schemeClr val="dk1">
                      <a:alpha val="40000"/>
                    </a:schemeClr>
                  </a:outerShdw>
                </a:effectLst>
                <a:sym typeface="+mn-ea"/>
              </a:rPr>
              <a:t>      &lt;p&gt;面板1子内容&lt;/p&gt;</a:t>
            </a:r>
            <a:endParaRPr lang="zh-CN" altLang="en-US">
              <a:solidFill>
                <a:schemeClr val="tx1"/>
              </a:solidFill>
              <a:effectLst>
                <a:outerShdw blurRad="38100" dist="19050" dir="2700000" algn="tl" rotWithShape="0">
                  <a:schemeClr val="dk1">
                    <a:alpha val="40000"/>
                  </a:schemeClr>
                </a:outerShdw>
              </a:effectLst>
              <a:sym typeface="+mn-ea"/>
            </a:endParaRPr>
          </a:p>
          <a:p>
            <a:r>
              <a:rPr lang="zh-CN" altLang="en-US">
                <a:solidFill>
                  <a:schemeClr val="tx1"/>
                </a:solidFill>
                <a:effectLst>
                  <a:outerShdw blurRad="38100" dist="19050" dir="2700000" algn="tl" rotWithShape="0">
                    <a:schemeClr val="dk1">
                      <a:alpha val="40000"/>
                    </a:schemeClr>
                  </a:outerShdw>
                </a:effectLst>
                <a:sym typeface="+mn-ea"/>
              </a:rPr>
              <a:t>&lt;/div&gt;</a:t>
            </a:r>
            <a:endParaRPr lang="zh-CN" altLang="en-US">
              <a:solidFill>
                <a:schemeClr val="tx1"/>
              </a:solidFill>
              <a:effectLst>
                <a:outerShdw blurRad="38100" dist="19050" dir="2700000" algn="tl" rotWithShape="0">
                  <a:schemeClr val="dk1">
                    <a:alpha val="40000"/>
                  </a:schemeClr>
                </a:outerShdw>
              </a:effectLst>
              <a:sym typeface="+mn-ea"/>
            </a:endParaRPr>
          </a:p>
          <a:p>
            <a:r>
              <a:rPr lang="zh-CN" altLang="en-US">
                <a:solidFill>
                  <a:schemeClr val="tx1"/>
                </a:solidFill>
                <a:effectLst>
                  <a:outerShdw blurRad="38100" dist="19050" dir="2700000" algn="tl" rotWithShape="0">
                    <a:schemeClr val="dk1">
                      <a:alpha val="40000"/>
                    </a:schemeClr>
                  </a:outerShdw>
                </a:effectLst>
                <a:sym typeface="+mn-ea"/>
              </a:rPr>
              <a:t>默认是隐藏的，点击面板</a:t>
            </a:r>
            <a:r>
              <a:rPr lang="en-US" altLang="zh-CN">
                <a:solidFill>
                  <a:schemeClr val="tx1"/>
                </a:solidFill>
                <a:effectLst>
                  <a:outerShdw blurRad="38100" dist="19050" dir="2700000" algn="tl" rotWithShape="0">
                    <a:schemeClr val="dk1">
                      <a:alpha val="40000"/>
                    </a:schemeClr>
                  </a:outerShdw>
                </a:effectLst>
                <a:sym typeface="+mn-ea"/>
              </a:rPr>
              <a:t>1</a:t>
            </a:r>
            <a:r>
              <a:rPr lang="zh-CN" altLang="en-US">
                <a:solidFill>
                  <a:schemeClr val="tx1"/>
                </a:solidFill>
                <a:effectLst>
                  <a:outerShdw blurRad="38100" dist="19050" dir="2700000" algn="tl" rotWithShape="0">
                    <a:schemeClr val="dk1">
                      <a:alpha val="40000"/>
                    </a:schemeClr>
                  </a:outerShdw>
                </a:effectLst>
                <a:sym typeface="+mn-ea"/>
              </a:rPr>
              <a:t>的</a:t>
            </a:r>
            <a:r>
              <a:rPr lang="en-US" altLang="zh-CN">
                <a:solidFill>
                  <a:schemeClr val="tx1"/>
                </a:solidFill>
                <a:effectLst>
                  <a:outerShdw blurRad="38100" dist="19050" dir="2700000" algn="tl" rotWithShape="0">
                    <a:schemeClr val="dk1">
                      <a:alpha val="40000"/>
                    </a:schemeClr>
                  </a:outerShdw>
                </a:effectLst>
                <a:sym typeface="+mn-ea"/>
              </a:rPr>
              <a:t>li</a:t>
            </a:r>
            <a:r>
              <a:rPr lang="zh-CN" altLang="en-US">
                <a:solidFill>
                  <a:schemeClr val="tx1"/>
                </a:solidFill>
                <a:effectLst>
                  <a:outerShdw blurRad="38100" dist="19050" dir="2700000" algn="tl" rotWithShape="0">
                    <a:schemeClr val="dk1">
                      <a:alpha val="40000"/>
                    </a:schemeClr>
                  </a:outerShdw>
                </a:effectLst>
                <a:sym typeface="+mn-ea"/>
              </a:rPr>
              <a:t>才会显示隐藏内容</a:t>
            </a:r>
            <a:endParaRPr lang="zh-CN" altLang="en-US">
              <a:solidFill>
                <a:schemeClr val="tx1"/>
              </a:solidFill>
              <a:effectLst>
                <a:outerShdw blurRad="38100" dist="19050" dir="2700000" algn="tl" rotWithShape="0">
                  <a:schemeClr val="dk1">
                    <a:alpha val="40000"/>
                  </a:schemeClr>
                </a:outerShdw>
              </a:effectLst>
            </a:endParaRPr>
          </a:p>
          <a:p>
            <a:endParaRPr lang="zh-CN" altLang="en-US">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147955" y="5843905"/>
            <a:ext cx="3922395" cy="922020"/>
          </a:xfrm>
          <a:prstGeom prst="rect">
            <a:avLst/>
          </a:prstGeom>
          <a:noFill/>
        </p:spPr>
        <p:txBody>
          <a:bodyPr wrap="square" rtlCol="0">
            <a:spAutoFit/>
          </a:bodyPr>
          <a:p>
            <a:r>
              <a:rPr lang="en-US" altLang="zh-CN"/>
              <a:t>PS:</a:t>
            </a:r>
            <a:r>
              <a:rPr lang="zh-CN" altLang="en-US"/>
              <a:t>在同一个</a:t>
            </a:r>
            <a:r>
              <a:rPr lang="en-US" altLang="zh-CN"/>
              <a:t>ul</a:t>
            </a:r>
            <a:r>
              <a:rPr lang="zh-CN" altLang="en-US"/>
              <a:t>的中的折叠面板只能打开一个或</a:t>
            </a:r>
            <a:r>
              <a:rPr lang="en-US" altLang="zh-CN"/>
              <a:t>0</a:t>
            </a:r>
            <a:r>
              <a:rPr lang="zh-CN" altLang="en-US"/>
              <a:t>个，如想同时打开多个，可写多个</a:t>
            </a:r>
            <a:r>
              <a:rPr lang="en-US" altLang="zh-CN"/>
              <a:t>ul</a:t>
            </a:r>
            <a:endParaRPr lang="en-US" altLang="zh-CN"/>
          </a:p>
        </p:txBody>
      </p:sp>
      <p:sp>
        <p:nvSpPr>
          <p:cNvPr id="7" name="文本框 6"/>
          <p:cNvSpPr txBox="1"/>
          <p:nvPr/>
        </p:nvSpPr>
        <p:spPr>
          <a:xfrm>
            <a:off x="241935" y="969645"/>
            <a:ext cx="280352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代码模型</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411605" y="394970"/>
            <a:ext cx="9507855" cy="690880"/>
          </a:xfrm>
        </p:spPr>
        <p:txBody>
          <a:bodyPr/>
          <a:p>
            <a:r>
              <a:rPr lang="en-US" altLang="zh-CN" sz="3600">
                <a:solidFill>
                  <a:schemeClr val="tx1"/>
                </a:solidFill>
                <a:uFillTx/>
              </a:rPr>
              <a:t>mui</a:t>
            </a:r>
            <a:r>
              <a:rPr lang="zh-CN" altLang="en-US" sz="3600">
                <a:solidFill>
                  <a:schemeClr val="tx1"/>
                </a:solidFill>
                <a:uFillTx/>
              </a:rPr>
              <a:t>按钮</a:t>
            </a:r>
            <a:endParaRPr lang="zh-CN" altLang="en-US" sz="3600">
              <a:solidFill>
                <a:schemeClr val="tx1"/>
              </a:solidFill>
              <a:uFillTx/>
            </a:endParaRPr>
          </a:p>
        </p:txBody>
      </p:sp>
      <p:pic>
        <p:nvPicPr>
          <p:cNvPr id="8" name="图片 7"/>
          <p:cNvPicPr>
            <a:picLocks noChangeAspect="1"/>
          </p:cNvPicPr>
          <p:nvPr/>
        </p:nvPicPr>
        <p:blipFill>
          <a:blip r:embed="rId1"/>
          <a:srcRect t="1310" r="27725"/>
          <a:stretch>
            <a:fillRect/>
          </a:stretch>
        </p:blipFill>
        <p:spPr>
          <a:xfrm>
            <a:off x="6456045" y="1224915"/>
            <a:ext cx="5506085" cy="2644775"/>
          </a:xfrm>
          <a:prstGeom prst="rect">
            <a:avLst/>
          </a:prstGeom>
        </p:spPr>
      </p:pic>
      <p:sp>
        <p:nvSpPr>
          <p:cNvPr id="10" name="文本框 9"/>
          <p:cNvSpPr txBox="1"/>
          <p:nvPr/>
        </p:nvSpPr>
        <p:spPr>
          <a:xfrm>
            <a:off x="88265" y="3601720"/>
            <a:ext cx="7162165" cy="1383665"/>
          </a:xfrm>
          <a:prstGeom prst="rect">
            <a:avLst/>
          </a:prstGeom>
          <a:noFill/>
        </p:spPr>
        <p:txBody>
          <a:bodyPr wrap="square" rtlCol="0">
            <a:spAutoFit/>
          </a:bodyPr>
          <a:p>
            <a:r>
              <a:rPr lang="zh-CN" altLang="en-US" sz="1400"/>
              <a:t>&lt;button type="button" class="mui-btn mui-btn-outlined"&gt;默认&lt;/button&gt;</a:t>
            </a:r>
            <a:endParaRPr lang="zh-CN" altLang="en-US" sz="1400"/>
          </a:p>
          <a:p>
            <a:r>
              <a:rPr lang="zh-CN" altLang="en-US" sz="1400"/>
              <a:t>&lt;button type="button" class="mui-btn mui-btn-primary </a:t>
            </a:r>
            <a:r>
              <a:rPr lang="zh-CN" altLang="en-US" sz="1400">
                <a:solidFill>
                  <a:srgbClr val="FF0000"/>
                </a:solidFill>
                <a:effectLst>
                  <a:outerShdw blurRad="38100" dist="19050" dir="2700000" algn="tl" rotWithShape="0">
                    <a:schemeClr val="dk1">
                      <a:alpha val="40000"/>
                    </a:schemeClr>
                  </a:outerShdw>
                </a:effectLst>
              </a:rPr>
              <a:t>mui-btn-outlined</a:t>
            </a:r>
            <a:r>
              <a:rPr lang="zh-CN" altLang="en-US" sz="1400"/>
              <a:t>"&gt;蓝色&lt;/button&gt;</a:t>
            </a:r>
            <a:endParaRPr lang="zh-CN" altLang="en-US" sz="1400"/>
          </a:p>
          <a:p>
            <a:r>
              <a:rPr lang="zh-CN" altLang="en-US" sz="1400"/>
              <a:t>&lt;button type="button" class="mui-btn mui-btn-success mui-btn-outlined"&gt;绿色&lt;/button&gt;</a:t>
            </a:r>
            <a:endParaRPr lang="zh-CN" altLang="en-US" sz="1400"/>
          </a:p>
          <a:p>
            <a:r>
              <a:rPr lang="zh-CN" altLang="en-US" sz="1400"/>
              <a:t>&lt;button type="button" class="mui-btn mui-btn-warning mui-btn-outlined"&gt;黄色&lt;/button&gt;</a:t>
            </a:r>
            <a:endParaRPr lang="zh-CN" altLang="en-US" sz="1400"/>
          </a:p>
          <a:p>
            <a:r>
              <a:rPr lang="zh-CN" altLang="en-US" sz="1400"/>
              <a:t>&lt;button type="button" class="mui-btn mui-btn-danger mui-btn-outlined"&gt;红色&lt;/button&gt;</a:t>
            </a:r>
            <a:endParaRPr lang="zh-CN" altLang="en-US" sz="1400"/>
          </a:p>
          <a:p>
            <a:r>
              <a:rPr lang="zh-CN" altLang="en-US" sz="1400"/>
              <a:t>&lt;button type="button" class="mui-btn mui-btn-royal mui-btn-outlined"&gt;紫色&lt;/button&gt; </a:t>
            </a:r>
            <a:endParaRPr lang="zh-CN" altLang="en-US" sz="1400"/>
          </a:p>
        </p:txBody>
      </p:sp>
      <p:sp>
        <p:nvSpPr>
          <p:cNvPr id="11" name="文本框 10"/>
          <p:cNvSpPr txBox="1"/>
          <p:nvPr/>
        </p:nvSpPr>
        <p:spPr>
          <a:xfrm>
            <a:off x="88265" y="1727835"/>
            <a:ext cx="6087745" cy="1383665"/>
          </a:xfrm>
          <a:prstGeom prst="rect">
            <a:avLst/>
          </a:prstGeom>
          <a:noFill/>
        </p:spPr>
        <p:txBody>
          <a:bodyPr wrap="square" rtlCol="0" anchor="t">
            <a:spAutoFit/>
          </a:bodyPr>
          <a:p>
            <a:r>
              <a:rPr lang="zh-CN" altLang="en-US" sz="1400"/>
              <a:t>&lt;button type="button" class="mui-btn"&gt;默认&lt;/button&gt;</a:t>
            </a:r>
            <a:endParaRPr lang="zh-CN" altLang="en-US" sz="1400"/>
          </a:p>
          <a:p>
            <a:r>
              <a:rPr lang="zh-CN" altLang="en-US" sz="1400"/>
              <a:t>&lt;button type="button" class="mui-btn mui-btn-primary"&gt;蓝色&lt;/button&gt;</a:t>
            </a:r>
            <a:endParaRPr lang="zh-CN" altLang="en-US" sz="1400"/>
          </a:p>
          <a:p>
            <a:r>
              <a:rPr lang="zh-CN" altLang="en-US" sz="1400"/>
              <a:t>&lt;button type="button" class="mui-btn mui-btn-success"&gt;绿色&lt;/button&gt;</a:t>
            </a:r>
            <a:endParaRPr lang="zh-CN" altLang="en-US" sz="1400"/>
          </a:p>
          <a:p>
            <a:r>
              <a:rPr lang="zh-CN" altLang="en-US" sz="1400"/>
              <a:t>&lt;button type="button" class="mui-btn mui-btn-warning"&gt;黄色&lt;/button&gt;</a:t>
            </a:r>
            <a:endParaRPr lang="zh-CN" altLang="en-US" sz="1400"/>
          </a:p>
          <a:p>
            <a:r>
              <a:rPr lang="zh-CN" altLang="en-US" sz="1400"/>
              <a:t>&lt;button type="button" class="mui-btn mui-btn-danger"&gt;红色&lt;/button&gt;</a:t>
            </a:r>
            <a:endParaRPr lang="zh-CN" altLang="en-US" sz="1400"/>
          </a:p>
          <a:p>
            <a:r>
              <a:rPr lang="zh-CN" altLang="en-US" sz="1400"/>
              <a:t>&lt;button type="button" class="mui-btn mui-btn-royal"&gt;紫色&lt;/button&gt; </a:t>
            </a:r>
            <a:endParaRPr lang="zh-CN" altLang="en-US" sz="1400"/>
          </a:p>
        </p:txBody>
      </p:sp>
      <p:sp>
        <p:nvSpPr>
          <p:cNvPr id="12" name="文本框 11"/>
          <p:cNvSpPr txBox="1"/>
          <p:nvPr/>
        </p:nvSpPr>
        <p:spPr>
          <a:xfrm>
            <a:off x="88265" y="1296670"/>
            <a:ext cx="239077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a:t>
            </a:r>
            <a:r>
              <a:rPr lang="zh-CN" altLang="en-US">
                <a:solidFill>
                  <a:schemeClr val="accent1"/>
                </a:solidFill>
                <a:effectLst>
                  <a:outerShdw blurRad="38100" dist="25400" dir="5400000" algn="ctr" rotWithShape="0">
                    <a:srgbClr val="6E747A">
                      <a:alpha val="43000"/>
                    </a:srgbClr>
                  </a:outerShdw>
                </a:effectLst>
              </a:rPr>
              <a:t>有底色按钮</a:t>
            </a:r>
            <a:endParaRPr lang="zh-CN" altLang="en-US">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8265" y="3233420"/>
            <a:ext cx="239077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无</a:t>
            </a:r>
            <a:r>
              <a:rPr lang="zh-CN" altLang="en-US">
                <a:solidFill>
                  <a:schemeClr val="accent1"/>
                </a:solidFill>
                <a:effectLst>
                  <a:outerShdw blurRad="38100" dist="25400" dir="5400000" algn="ctr" rotWithShape="0">
                    <a:srgbClr val="6E747A">
                      <a:alpha val="43000"/>
                    </a:srgbClr>
                  </a:outerShdw>
                </a:effectLst>
              </a:rPr>
              <a:t>底色按钮</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411605" y="394970"/>
            <a:ext cx="9507855" cy="690880"/>
          </a:xfrm>
        </p:spPr>
        <p:txBody>
          <a:bodyPr/>
          <a:p>
            <a:r>
              <a:rPr lang="en-US" altLang="zh-CN" sz="3600">
                <a:solidFill>
                  <a:schemeClr val="tx1"/>
                </a:solidFill>
                <a:uFillTx/>
              </a:rPr>
              <a:t>mui</a:t>
            </a:r>
            <a:r>
              <a:rPr lang="zh-CN" altLang="en-US" sz="3600">
                <a:solidFill>
                  <a:schemeClr val="tx1"/>
                </a:solidFill>
                <a:uFillTx/>
              </a:rPr>
              <a:t>加载中</a:t>
            </a:r>
            <a:r>
              <a:rPr lang="zh-CN" altLang="en-US" sz="3600">
                <a:solidFill>
                  <a:schemeClr val="tx1"/>
                </a:solidFill>
                <a:uFillTx/>
              </a:rPr>
              <a:t>按钮</a:t>
            </a:r>
            <a:endParaRPr lang="zh-CN" altLang="en-US" sz="3600">
              <a:solidFill>
                <a:schemeClr val="tx1"/>
              </a:solidFill>
              <a:uFillTx/>
            </a:endParaRPr>
          </a:p>
        </p:txBody>
      </p:sp>
      <p:pic>
        <p:nvPicPr>
          <p:cNvPr id="2" name="图片 1" descr="MH2BKGA41H4JR19379RYC$S"/>
          <p:cNvPicPr>
            <a:picLocks noChangeAspect="1"/>
          </p:cNvPicPr>
          <p:nvPr/>
        </p:nvPicPr>
        <p:blipFill>
          <a:blip r:embed="rId1"/>
          <a:srcRect l="3049" t="13414" r="3581" b="59782"/>
          <a:stretch>
            <a:fillRect/>
          </a:stretch>
        </p:blipFill>
        <p:spPr>
          <a:xfrm>
            <a:off x="218440" y="5747385"/>
            <a:ext cx="6487160" cy="956310"/>
          </a:xfrm>
          <a:prstGeom prst="rect">
            <a:avLst/>
          </a:prstGeom>
        </p:spPr>
      </p:pic>
      <p:sp>
        <p:nvSpPr>
          <p:cNvPr id="3" name="文本框 2"/>
          <p:cNvSpPr txBox="1"/>
          <p:nvPr/>
        </p:nvSpPr>
        <p:spPr>
          <a:xfrm>
            <a:off x="218440" y="1224915"/>
            <a:ext cx="7957185" cy="337185"/>
          </a:xfrm>
          <a:prstGeom prst="rect">
            <a:avLst/>
          </a:prstGeom>
          <a:noFill/>
        </p:spPr>
        <p:txBody>
          <a:bodyPr wrap="square" rtlCol="0">
            <a:spAutoFit/>
          </a:bodyPr>
          <a:p>
            <a:r>
              <a:rPr lang="zh-CN" altLang="en-US" sz="1600">
                <a:solidFill>
                  <a:schemeClr val="accent1"/>
                </a:solidFill>
                <a:effectLst>
                  <a:outerShdw blurRad="38100" dist="25400" dir="5400000" algn="ctr" rotWithShape="0">
                    <a:srgbClr val="6E747A">
                      <a:alpha val="43000"/>
                    </a:srgbClr>
                  </a:outerShdw>
                </a:effectLst>
              </a:rPr>
              <a:t>通过</a:t>
            </a:r>
            <a:r>
              <a:rPr lang="en-US" altLang="zh-CN" sz="1600">
                <a:solidFill>
                  <a:schemeClr val="accent1"/>
                </a:solidFill>
                <a:effectLst>
                  <a:outerShdw blurRad="38100" dist="25400" dir="5400000" algn="ctr" rotWithShape="0">
                    <a:srgbClr val="6E747A">
                      <a:alpha val="43000"/>
                    </a:srgbClr>
                  </a:outerShdw>
                </a:effectLst>
              </a:rPr>
              <a:t>JS </a:t>
            </a:r>
            <a:r>
              <a:rPr lang="zh-CN" altLang="en-US" sz="1600">
                <a:solidFill>
                  <a:schemeClr val="accent1"/>
                </a:solidFill>
                <a:effectLst>
                  <a:outerShdw blurRad="38100" dist="25400" dir="5400000" algn="ctr" rotWithShape="0">
                    <a:srgbClr val="6E747A">
                      <a:alpha val="43000"/>
                    </a:srgbClr>
                  </a:outerShdw>
                </a:effectLst>
              </a:rPr>
              <a:t>和 按钮上的</a:t>
            </a:r>
            <a:r>
              <a:rPr lang="en-US" altLang="zh-CN" sz="1600">
                <a:solidFill>
                  <a:schemeClr val="accent1"/>
                </a:solidFill>
                <a:effectLst>
                  <a:outerShdw blurRad="38100" dist="25400" dir="5400000" algn="ctr" rotWithShape="0">
                    <a:srgbClr val="6E747A">
                      <a:alpha val="43000"/>
                    </a:srgbClr>
                  </a:outerShdw>
                </a:effectLst>
              </a:rPr>
              <a:t>data-loading-* </a:t>
            </a:r>
            <a:r>
              <a:rPr lang="zh-CN" altLang="en-US" sz="1600">
                <a:solidFill>
                  <a:schemeClr val="accent1"/>
                </a:solidFill>
                <a:effectLst>
                  <a:outerShdw blurRad="38100" dist="25400" dir="5400000" algn="ctr" rotWithShape="0">
                    <a:srgbClr val="6E747A">
                      <a:alpha val="43000"/>
                    </a:srgbClr>
                  </a:outerShdw>
                </a:effectLst>
              </a:rPr>
              <a:t>属性来规定点击按钮后，按钮上出现的加载样式</a:t>
            </a:r>
            <a:endParaRPr lang="zh-CN" altLang="en-US" sz="1600">
              <a:solidFill>
                <a:schemeClr val="accent1"/>
              </a:solidFill>
              <a:effectLst>
                <a:outerShdw blurRad="38100" dist="25400" dir="5400000" algn="ctr" rotWithShape="0">
                  <a:srgbClr val="6E747A">
                    <a:alpha val="43000"/>
                  </a:srgbClr>
                </a:outerShdw>
              </a:effectLst>
            </a:endParaRPr>
          </a:p>
        </p:txBody>
      </p:sp>
      <p:pic>
        <p:nvPicPr>
          <p:cNvPr id="4" name="图片 3" descr="}~%3~DY2`[1SQ7U[L[W~5W5"/>
          <p:cNvPicPr>
            <a:picLocks noChangeAspect="1"/>
          </p:cNvPicPr>
          <p:nvPr/>
        </p:nvPicPr>
        <p:blipFill>
          <a:blip r:embed="rId2"/>
          <a:srcRect l="4410" r="3727"/>
          <a:stretch>
            <a:fillRect/>
          </a:stretch>
        </p:blipFill>
        <p:spPr>
          <a:xfrm>
            <a:off x="218440" y="2017395"/>
            <a:ext cx="7859395" cy="854710"/>
          </a:xfrm>
          <a:prstGeom prst="rect">
            <a:avLst/>
          </a:prstGeom>
        </p:spPr>
      </p:pic>
      <p:pic>
        <p:nvPicPr>
          <p:cNvPr id="5" name="图片 4" descr="{E~E~NE@HBSAKQ1RHD%3QFC"/>
          <p:cNvPicPr>
            <a:picLocks noChangeAspect="1"/>
          </p:cNvPicPr>
          <p:nvPr/>
        </p:nvPicPr>
        <p:blipFill>
          <a:blip r:embed="rId3"/>
          <a:srcRect l="3230" r="2450"/>
          <a:stretch>
            <a:fillRect/>
          </a:stretch>
        </p:blipFill>
        <p:spPr>
          <a:xfrm>
            <a:off x="218440" y="3099435"/>
            <a:ext cx="7859395" cy="1024890"/>
          </a:xfrm>
          <a:prstGeom prst="rect">
            <a:avLst/>
          </a:prstGeom>
        </p:spPr>
      </p:pic>
      <p:pic>
        <p:nvPicPr>
          <p:cNvPr id="6" name="图片 5" descr="PAD(JRB7KYJA9(N4AFG$7@M"/>
          <p:cNvPicPr>
            <a:picLocks noChangeAspect="1"/>
          </p:cNvPicPr>
          <p:nvPr/>
        </p:nvPicPr>
        <p:blipFill>
          <a:blip r:embed="rId4"/>
          <a:srcRect l="1799" r="1096"/>
          <a:stretch>
            <a:fillRect/>
          </a:stretch>
        </p:blipFill>
        <p:spPr>
          <a:xfrm>
            <a:off x="218440" y="4363085"/>
            <a:ext cx="7859395" cy="1018540"/>
          </a:xfrm>
          <a:prstGeom prst="rect">
            <a:avLst/>
          </a:prstGeom>
        </p:spPr>
      </p:pic>
      <p:sp>
        <p:nvSpPr>
          <p:cNvPr id="9" name="文本框 8"/>
          <p:cNvSpPr txBox="1"/>
          <p:nvPr/>
        </p:nvSpPr>
        <p:spPr>
          <a:xfrm>
            <a:off x="218440" y="5381625"/>
            <a:ext cx="2030730"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data</a:t>
            </a:r>
            <a:r>
              <a:rPr lang="zh-CN" altLang="en-US">
                <a:solidFill>
                  <a:schemeClr val="accent1"/>
                </a:solidFill>
                <a:effectLst>
                  <a:outerShdw blurRad="38100" dist="25400" dir="5400000" algn="ctr" rotWithShape="0">
                    <a:srgbClr val="6E747A">
                      <a:alpha val="43000"/>
                    </a:srgbClr>
                  </a:outerShdw>
                </a:effectLst>
              </a:rPr>
              <a:t>属性的取值：</a:t>
            </a:r>
            <a:endParaRPr lang="zh-CN" altLang="en-US">
              <a:solidFill>
                <a:schemeClr val="accent1"/>
              </a:solidFill>
              <a:effectLst>
                <a:outerShdw blurRad="38100" dist="25400" dir="5400000" algn="ctr" rotWithShape="0">
                  <a:srgbClr val="6E747A">
                    <a:alpha val="43000"/>
                  </a:srgbClr>
                </a:outerShdw>
              </a:effectLst>
            </a:endParaRPr>
          </a:p>
        </p:txBody>
      </p:sp>
      <p:pic>
        <p:nvPicPr>
          <p:cNvPr id="14" name="图片 13" descr="$S]GC824~6QYK8BZ$F%(1TW"/>
          <p:cNvPicPr>
            <a:picLocks noChangeAspect="1"/>
          </p:cNvPicPr>
          <p:nvPr/>
        </p:nvPicPr>
        <p:blipFill>
          <a:blip r:embed="rId5"/>
          <a:stretch>
            <a:fillRect/>
          </a:stretch>
        </p:blipFill>
        <p:spPr>
          <a:xfrm>
            <a:off x="1987550" y="2530475"/>
            <a:ext cx="10058400" cy="4173220"/>
          </a:xfrm>
          <a:prstGeom prst="rect">
            <a:avLst/>
          </a:prstGeom>
        </p:spPr>
      </p:pic>
      <p:sp>
        <p:nvSpPr>
          <p:cNvPr id="15" name="文本框 14"/>
          <p:cNvSpPr txBox="1"/>
          <p:nvPr/>
        </p:nvSpPr>
        <p:spPr>
          <a:xfrm>
            <a:off x="8494395" y="1224915"/>
            <a:ext cx="27432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按钮的状态切换</a:t>
            </a:r>
            <a:endParaRPr lang="zh-CN" altLang="en-US">
              <a:solidFill>
                <a:schemeClr val="accent1"/>
              </a:solidFill>
              <a:effectLst>
                <a:outerShdw blurRad="38100" dist="25400" dir="5400000" algn="ctr" rotWithShape="0">
                  <a:srgbClr val="6E747A">
                    <a:alpha val="43000"/>
                  </a:srgbClr>
                </a:outerShdw>
              </a:effectLst>
            </a:endParaRPr>
          </a:p>
        </p:txBody>
      </p:sp>
      <p:cxnSp>
        <p:nvCxnSpPr>
          <p:cNvPr id="16" name="直接箭头连接符 15"/>
          <p:cNvCxnSpPr>
            <a:stCxn id="15" idx="2"/>
            <a:endCxn id="4" idx="3"/>
          </p:cNvCxnSpPr>
          <p:nvPr/>
        </p:nvCxnSpPr>
        <p:spPr>
          <a:xfrm flipH="1">
            <a:off x="8077835" y="1593215"/>
            <a:ext cx="1788160" cy="851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操作表</a:t>
            </a:r>
            <a:endParaRPr lang="zh-CN" altLang="en-US" sz="3600">
              <a:solidFill>
                <a:schemeClr val="tx1"/>
              </a:solidFill>
              <a:uFillTx/>
            </a:endParaRPr>
          </a:p>
        </p:txBody>
      </p:sp>
      <p:pic>
        <p:nvPicPr>
          <p:cNvPr id="8" name="图片 7"/>
          <p:cNvPicPr>
            <a:picLocks noChangeAspect="1"/>
          </p:cNvPicPr>
          <p:nvPr/>
        </p:nvPicPr>
        <p:blipFill>
          <a:blip r:embed="rId1"/>
          <a:srcRect r="62078"/>
          <a:stretch>
            <a:fillRect/>
          </a:stretch>
        </p:blipFill>
        <p:spPr>
          <a:xfrm>
            <a:off x="304165" y="1128395"/>
            <a:ext cx="1832610" cy="2257425"/>
          </a:xfrm>
          <a:prstGeom prst="rect">
            <a:avLst/>
          </a:prstGeom>
        </p:spPr>
      </p:pic>
      <p:sp>
        <p:nvSpPr>
          <p:cNvPr id="11" name="文本框 10"/>
          <p:cNvSpPr txBox="1"/>
          <p:nvPr/>
        </p:nvSpPr>
        <p:spPr>
          <a:xfrm>
            <a:off x="219075" y="635000"/>
            <a:ext cx="2294255" cy="368300"/>
          </a:xfrm>
          <a:prstGeom prst="rect">
            <a:avLst/>
          </a:prstGeom>
          <a:noFill/>
        </p:spPr>
        <p:txBody>
          <a:bodyPr wrap="square" rtlCol="0">
            <a:spAutoFit/>
          </a:bodyPr>
          <a:p>
            <a:r>
              <a:rPr lang="zh-CN" altLang="en-US"/>
              <a:t>大概长这样</a:t>
            </a:r>
            <a:endParaRPr lang="zh-CN" altLang="en-US"/>
          </a:p>
        </p:txBody>
      </p:sp>
      <p:sp>
        <p:nvSpPr>
          <p:cNvPr id="12" name="文本框 11"/>
          <p:cNvSpPr txBox="1"/>
          <p:nvPr/>
        </p:nvSpPr>
        <p:spPr>
          <a:xfrm>
            <a:off x="2473325" y="1128395"/>
            <a:ext cx="3796665" cy="3969385"/>
          </a:xfrm>
          <a:prstGeom prst="rect">
            <a:avLst/>
          </a:prstGeom>
          <a:noFill/>
        </p:spPr>
        <p:txBody>
          <a:bodyPr wrap="square" rtlCol="0" anchor="t">
            <a:spAutoFit/>
          </a:bodyPr>
          <a:p>
            <a:r>
              <a:rPr lang="zh-CN" altLang="en-US" sz="1400"/>
              <a:t>&lt;div id="</a:t>
            </a:r>
            <a:r>
              <a:rPr lang="zh-CN" altLang="en-US" sz="1400">
                <a:solidFill>
                  <a:srgbClr val="FF0000"/>
                </a:solidFill>
              </a:rPr>
              <a:t>sheet1</a:t>
            </a:r>
            <a:r>
              <a:rPr lang="zh-CN" altLang="en-US" sz="1400"/>
              <a:t>" class="mui-popover </a:t>
            </a:r>
            <a:endParaRPr lang="zh-CN" altLang="en-US" sz="1400"/>
          </a:p>
          <a:p>
            <a:r>
              <a:rPr lang="zh-CN" altLang="en-US" sz="1400"/>
              <a:t>mui-popover-bottom mui-popover-action "&gt;</a:t>
            </a:r>
            <a:endParaRPr lang="zh-CN" altLang="en-US" sz="1400"/>
          </a:p>
          <a:p>
            <a:r>
              <a:rPr lang="zh-CN" altLang="en-US" sz="1400"/>
              <a:t>   </a:t>
            </a:r>
            <a:r>
              <a:rPr lang="zh-CN" altLang="en-US" sz="1400">
                <a:solidFill>
                  <a:srgbClr val="FF0000"/>
                </a:solidFill>
              </a:rPr>
              <a:t> </a:t>
            </a:r>
            <a:r>
              <a:rPr lang="zh-CN" altLang="en-US" sz="1400">
                <a:solidFill>
                  <a:schemeClr val="accent1"/>
                </a:solidFill>
              </a:rPr>
              <a:t>&lt;!-- 可选择菜单 --&gt;</a:t>
            </a:r>
            <a:endParaRPr lang="zh-CN" altLang="en-US" sz="1400">
              <a:solidFill>
                <a:schemeClr val="accent1"/>
              </a:solidFill>
            </a:endParaRPr>
          </a:p>
          <a:p>
            <a:r>
              <a:rPr lang="zh-CN" altLang="en-US" sz="1400"/>
              <a:t>    &lt;ul class="mui-table-view"&gt;</a:t>
            </a:r>
            <a:endParaRPr lang="zh-CN" altLang="en-US" sz="1400"/>
          </a:p>
          <a:p>
            <a:r>
              <a:rPr lang="zh-CN" altLang="en-US" sz="1400"/>
              <a:t>      &lt;li class="mui-table-view-cell"&gt;</a:t>
            </a:r>
            <a:endParaRPr lang="zh-CN" altLang="en-US" sz="1400"/>
          </a:p>
          <a:p>
            <a:r>
              <a:rPr lang="zh-CN" altLang="en-US" sz="1400"/>
              <a:t>        &lt;a href="#"&gt;菜单1&lt;/a&gt;</a:t>
            </a:r>
            <a:endParaRPr lang="zh-CN" altLang="en-US" sz="1400"/>
          </a:p>
          <a:p>
            <a:r>
              <a:rPr lang="zh-CN" altLang="en-US" sz="1400"/>
              <a:t>      &lt;/li&gt;</a:t>
            </a:r>
            <a:endParaRPr lang="zh-CN" altLang="en-US" sz="1400"/>
          </a:p>
          <a:p>
            <a:r>
              <a:rPr lang="zh-CN" altLang="en-US" sz="1400"/>
              <a:t>      &lt;li class="mui-table-view-cell"&gt;</a:t>
            </a:r>
            <a:endParaRPr lang="zh-CN" altLang="en-US" sz="1400"/>
          </a:p>
          <a:p>
            <a:r>
              <a:rPr lang="zh-CN" altLang="en-US" sz="1400"/>
              <a:t>        &lt;a href="#"&gt;菜单2&lt;/a&gt;</a:t>
            </a:r>
            <a:endParaRPr lang="zh-CN" altLang="en-US" sz="1400"/>
          </a:p>
          <a:p>
            <a:r>
              <a:rPr lang="zh-CN" altLang="en-US" sz="1400"/>
              <a:t>      &lt;/li&gt;</a:t>
            </a:r>
            <a:endParaRPr lang="zh-CN" altLang="en-US" sz="1400"/>
          </a:p>
          <a:p>
            <a:r>
              <a:rPr lang="zh-CN" altLang="en-US" sz="1400"/>
              <a:t>    &lt;/ul&gt;</a:t>
            </a:r>
            <a:endParaRPr lang="zh-CN" altLang="en-US" sz="1400"/>
          </a:p>
          <a:p>
            <a:r>
              <a:rPr lang="zh-CN" altLang="en-US" sz="1400"/>
              <a:t>  </a:t>
            </a:r>
            <a:r>
              <a:rPr lang="zh-CN" altLang="en-US" sz="1400">
                <a:solidFill>
                  <a:schemeClr val="accent1"/>
                </a:solidFill>
              </a:rPr>
              <a:t>  &lt;!-- 取消菜单 --&gt;</a:t>
            </a:r>
            <a:endParaRPr lang="zh-CN" altLang="en-US" sz="1400">
              <a:solidFill>
                <a:schemeClr val="accent1"/>
              </a:solidFill>
            </a:endParaRPr>
          </a:p>
          <a:p>
            <a:r>
              <a:rPr lang="zh-CN" altLang="en-US" sz="1400"/>
              <a:t>    &lt;ul class="mui-table-view"&gt;</a:t>
            </a:r>
            <a:endParaRPr lang="zh-CN" altLang="en-US" sz="1400"/>
          </a:p>
          <a:p>
            <a:r>
              <a:rPr lang="zh-CN" altLang="en-US" sz="1400"/>
              <a:t>      &lt;li class="mui-table-view-cell"&gt;</a:t>
            </a:r>
            <a:endParaRPr lang="zh-CN" altLang="en-US" sz="1400"/>
          </a:p>
          <a:p>
            <a:r>
              <a:rPr lang="zh-CN" altLang="en-US" sz="1400"/>
              <a:t>        &lt;a href="#</a:t>
            </a:r>
            <a:r>
              <a:rPr lang="zh-CN" altLang="en-US" sz="1400">
                <a:solidFill>
                  <a:srgbClr val="FF0000"/>
                </a:solidFill>
              </a:rPr>
              <a:t>sheet1</a:t>
            </a:r>
            <a:r>
              <a:rPr lang="zh-CN" altLang="en-US" sz="1400"/>
              <a:t>"&gt;&lt;b&gt;取消&lt;/b&gt;&lt;/a&gt;</a:t>
            </a:r>
            <a:endParaRPr lang="zh-CN" altLang="en-US" sz="1400"/>
          </a:p>
          <a:p>
            <a:r>
              <a:rPr lang="zh-CN" altLang="en-US" sz="1400"/>
              <a:t>      &lt;/li&gt;</a:t>
            </a:r>
            <a:endParaRPr lang="zh-CN" altLang="en-US" sz="1400"/>
          </a:p>
          <a:p>
            <a:r>
              <a:rPr lang="zh-CN" altLang="en-US" sz="1400"/>
              <a:t>    &lt;/ul&gt;</a:t>
            </a:r>
            <a:endParaRPr lang="zh-CN" altLang="en-US" sz="1400"/>
          </a:p>
          <a:p>
            <a:r>
              <a:rPr lang="zh-CN" altLang="en-US" sz="1400"/>
              <a:t>&lt;/div&gt;</a:t>
            </a:r>
            <a:endParaRPr lang="zh-CN" altLang="en-US" sz="1400"/>
          </a:p>
        </p:txBody>
      </p:sp>
      <p:sp>
        <p:nvSpPr>
          <p:cNvPr id="13" name="文本框 12"/>
          <p:cNvSpPr txBox="1"/>
          <p:nvPr/>
        </p:nvSpPr>
        <p:spPr>
          <a:xfrm>
            <a:off x="2473325" y="824865"/>
            <a:ext cx="3691890"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1.</a:t>
            </a:r>
            <a:r>
              <a:rPr lang="zh-CN" altLang="en-US">
                <a:solidFill>
                  <a:schemeClr val="accent1"/>
                </a:solidFill>
                <a:effectLst>
                  <a:outerShdw blurRad="38100" dist="25400" dir="5400000" algn="ctr" rotWithShape="0">
                    <a:srgbClr val="6E747A">
                      <a:alpha val="43000"/>
                    </a:srgbClr>
                  </a:outerShdw>
                </a:effectLst>
              </a:rPr>
              <a:t>推荐使用锚点操作即如下的方式</a:t>
            </a:r>
            <a:endParaRPr lang="zh-CN" altLang="en-US">
              <a:solidFill>
                <a:schemeClr val="accent1"/>
              </a:solidFill>
              <a:effectLst>
                <a:outerShdw blurRad="38100" dist="25400" dir="5400000" algn="ctr" rotWithShape="0">
                  <a:srgbClr val="6E747A">
                    <a:alpha val="43000"/>
                  </a:srgbClr>
                </a:outerShdw>
              </a:effectLst>
            </a:endParaRPr>
          </a:p>
        </p:txBody>
      </p:sp>
      <p:sp>
        <p:nvSpPr>
          <p:cNvPr id="17" name="文本框 16"/>
          <p:cNvSpPr txBox="1"/>
          <p:nvPr/>
        </p:nvSpPr>
        <p:spPr>
          <a:xfrm>
            <a:off x="7571740" y="824865"/>
            <a:ext cx="397065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也可使用</a:t>
            </a:r>
            <a:r>
              <a:rPr lang="en-US" altLang="zh-CN">
                <a:solidFill>
                  <a:schemeClr val="accent1"/>
                </a:solidFill>
                <a:effectLst>
                  <a:outerShdw blurRad="38100" dist="25400" dir="5400000" algn="ctr" rotWithShape="0">
                    <a:srgbClr val="6E747A">
                      <a:alpha val="43000"/>
                    </a:srgbClr>
                  </a:outerShdw>
                </a:effectLst>
              </a:rPr>
              <a:t>js</a:t>
            </a:r>
            <a:r>
              <a:rPr lang="zh-CN" altLang="en-US">
                <a:solidFill>
                  <a:schemeClr val="accent1"/>
                </a:solidFill>
                <a:effectLst>
                  <a:outerShdw blurRad="38100" dist="25400" dir="5400000" algn="ctr" rotWithShape="0">
                    <a:srgbClr val="6E747A">
                      <a:alpha val="43000"/>
                    </a:srgbClr>
                  </a:outerShdw>
                </a:effectLst>
              </a:rPr>
              <a:t>动态控制</a:t>
            </a:r>
            <a:endParaRPr lang="zh-CN" altLang="en-US">
              <a:solidFill>
                <a:schemeClr val="accent1"/>
              </a:solidFill>
              <a:effectLst>
                <a:outerShdw blurRad="38100" dist="25400" dir="5400000" algn="ctr" rotWithShape="0">
                  <a:srgbClr val="6E747A">
                    <a:alpha val="43000"/>
                  </a:srgbClr>
                </a:outerShdw>
              </a:effectLst>
            </a:endParaRPr>
          </a:p>
        </p:txBody>
      </p:sp>
      <p:sp>
        <p:nvSpPr>
          <p:cNvPr id="19" name="文本框 18"/>
          <p:cNvSpPr txBox="1"/>
          <p:nvPr/>
        </p:nvSpPr>
        <p:spPr>
          <a:xfrm>
            <a:off x="7012940" y="1263650"/>
            <a:ext cx="4909185" cy="922020"/>
          </a:xfrm>
          <a:prstGeom prst="rect">
            <a:avLst/>
          </a:prstGeom>
          <a:noFill/>
        </p:spPr>
        <p:txBody>
          <a:bodyPr wrap="square" rtlCol="0">
            <a:spAutoFit/>
          </a:bodyPr>
          <a:p>
            <a:r>
              <a:rPr lang="zh-CN" altLang="en-US"/>
              <a:t>若要使用js代码动态显示、隐藏actionsheet，同样在popover插件的构造方法中传入"toggle"参数即可，如下</a:t>
            </a:r>
            <a:endParaRPr lang="zh-CN" altLang="en-US"/>
          </a:p>
        </p:txBody>
      </p:sp>
      <p:pic>
        <p:nvPicPr>
          <p:cNvPr id="20" name="图片 19" descr="CQXBQ)Q8DLQQFQAT_HY%VMJ"/>
          <p:cNvPicPr>
            <a:picLocks noChangeAspect="1"/>
          </p:cNvPicPr>
          <p:nvPr/>
        </p:nvPicPr>
        <p:blipFill>
          <a:blip r:embed="rId2"/>
          <a:stretch>
            <a:fillRect/>
          </a:stretch>
        </p:blipFill>
        <p:spPr>
          <a:xfrm>
            <a:off x="6086475" y="2813050"/>
            <a:ext cx="5924550" cy="600075"/>
          </a:xfrm>
          <a:prstGeom prst="rect">
            <a:avLst/>
          </a:prstGeom>
        </p:spPr>
      </p:pic>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342390" y="85725"/>
            <a:ext cx="9507855" cy="690880"/>
          </a:xfrm>
        </p:spPr>
        <p:txBody>
          <a:bodyPr/>
          <a:p>
            <a:r>
              <a:rPr lang="en-US" altLang="zh-CN" sz="3600">
                <a:solidFill>
                  <a:schemeClr val="tx1"/>
                </a:solidFill>
                <a:uFillTx/>
              </a:rPr>
              <a:t>mui</a:t>
            </a:r>
            <a:r>
              <a:rPr lang="zh-CN" altLang="en-US" sz="3600">
                <a:solidFill>
                  <a:schemeClr val="tx1"/>
                </a:solidFill>
                <a:uFillTx/>
              </a:rPr>
              <a:t>数字脚标</a:t>
            </a:r>
            <a:endParaRPr lang="zh-CN" altLang="en-US" sz="3600">
              <a:solidFill>
                <a:schemeClr val="tx1"/>
              </a:solidFill>
              <a:uFillTx/>
            </a:endParaRPr>
          </a:p>
        </p:txBody>
      </p:sp>
      <p:pic>
        <p:nvPicPr>
          <p:cNvPr id="2" name="图片 1" descr="{BZOFMN`K25A660YRSJT@U0"/>
          <p:cNvPicPr>
            <a:picLocks noChangeAspect="1"/>
          </p:cNvPicPr>
          <p:nvPr/>
        </p:nvPicPr>
        <p:blipFill>
          <a:blip r:embed="rId1"/>
          <a:stretch>
            <a:fillRect/>
          </a:stretch>
        </p:blipFill>
        <p:spPr>
          <a:xfrm>
            <a:off x="201295" y="674370"/>
            <a:ext cx="7398385" cy="6210935"/>
          </a:xfrm>
          <a:prstGeom prst="rect">
            <a:avLst/>
          </a:prstGeom>
        </p:spPr>
      </p:pic>
      <p:sp>
        <p:nvSpPr>
          <p:cNvPr id="3" name="文本框 2"/>
          <p:cNvSpPr txBox="1"/>
          <p:nvPr/>
        </p:nvSpPr>
        <p:spPr>
          <a:xfrm>
            <a:off x="7841615" y="1014730"/>
            <a:ext cx="4170680" cy="368300"/>
          </a:xfrm>
          <a:prstGeom prst="rect">
            <a:avLst/>
          </a:prstGeom>
          <a:noFill/>
        </p:spPr>
        <p:txBody>
          <a:bodyPr wrap="square" rtlCol="0">
            <a:spAutoFit/>
          </a:bodyPr>
          <a:p>
            <a:r>
              <a:rPr lang="zh-CN" altLang="en-US"/>
              <a:t>没什么可说的，去官网复制就行</a:t>
            </a:r>
            <a:endParaRPr lang="zh-CN" altLang="en-US"/>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 name="KSO_WM_SLIDE_MODEL_TYPE" val="cover"/>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7816</Words>
  <Application>WPS 演示</Application>
  <PresentationFormat>宽屏</PresentationFormat>
  <Paragraphs>440</Paragraphs>
  <Slides>22</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微软雅黑</vt:lpstr>
      <vt:lpstr>Arial Unicode MS</vt:lpstr>
      <vt:lpstr>Courier New</vt:lpstr>
      <vt:lpstr>Office 主题​​</vt:lpstr>
      <vt:lpstr>MUi框架+H5plus入门</vt:lpstr>
      <vt:lpstr>PowerPoint 演示文稿</vt:lpstr>
      <vt:lpstr>hbulder开发手机端</vt:lpstr>
      <vt:lpstr>mui基本布局</vt:lpstr>
      <vt:lpstr>mui折叠	面板</vt:lpstr>
      <vt:lpstr>mui按钮</vt:lpstr>
      <vt:lpstr>mui加载中按钮</vt:lpstr>
      <vt:lpstr>mui操作表</vt:lpstr>
      <vt:lpstr>mui数字脚标</vt:lpstr>
      <vt:lpstr>mui表单元素</vt:lpstr>
      <vt:lpstr>mui表单元素</vt:lpstr>
      <vt:lpstr>mui表单元素</vt:lpstr>
      <vt:lpstr>mui时间选择器</vt:lpstr>
      <vt:lpstr>mui原生时间选择器</vt:lpstr>
      <vt:lpstr>mui原生时间选择器</vt:lpstr>
      <vt:lpstr>mui对话框</vt:lpstr>
      <vt:lpstr>mui窗口管理</vt:lpstr>
      <vt:lpstr>mui窗口管理</vt:lpstr>
      <vt:lpstr>mui窗口管理</vt:lpstr>
      <vt:lpstr>mui窗口管理</vt:lpstr>
      <vt:lpstr>底部导航栏实现字页面的切换</vt:lpstr>
      <vt:lpstr>更多的控件和H5+组件请查看文档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mui时间框</dc:title>
  <dc:creator/>
  <cp:lastModifiedBy>zp106</cp:lastModifiedBy>
  <cp:revision>215</cp:revision>
  <dcterms:created xsi:type="dcterms:W3CDTF">2019-05-04T12:40:00Z</dcterms:created>
  <dcterms:modified xsi:type="dcterms:W3CDTF">2020-02-03T06:50:01Z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