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57" r:id="rId4"/>
    <p:sldId id="263" r:id="rId5"/>
    <p:sldId id="258" r:id="rId6"/>
    <p:sldId id="260" r:id="rId7"/>
    <p:sldId id="266" r:id="rId8"/>
    <p:sldId id="267" r:id="rId9"/>
    <p:sldId id="275" r:id="rId10"/>
    <p:sldId id="277" r:id="rId11"/>
    <p:sldId id="279" r:id="rId12"/>
    <p:sldId id="28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EE4"/>
    <a:srgbClr val="C9D7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DFC4E-6290-4302-9421-59A7D8B949DD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5AF2C-3D10-4079-B8DF-CC9AD2DC9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0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46cce63a7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146cce63a7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ca1bf107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22ca1bf107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46cce63a7_2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146cce63a7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ca1bf107d_0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22ca1bf107d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38e37ee83b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38e37ee83b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38e37ee83b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38e37ee83b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A3D6-6B2C-4FA2-BD6D-51A551DA7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5B075-2323-4029-86C4-23DC9335E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6045E-BEF0-442A-84B7-9C10470D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C95A3-2C66-4321-9C92-A0FC3192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F6EC-F951-448F-B76F-F52E562D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9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68F09-94FB-4401-97C4-E82C288C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D77C2-450E-430A-BBE9-E45DFB277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BBEF0-F8FA-41EF-A2A5-BEE96977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55B2C-1053-42AC-A77E-84DE67DE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BBC0D-A893-4B27-AEAB-5F4DF2A1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D2437-BF35-4750-9459-45E0A9B8B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132D0-9411-448A-AA7F-08B5D6256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37354-3908-4960-B1CE-62EECA4C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2FFC-92DB-4A84-9E71-63C86E18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78C16-A1BC-49B1-AAAD-6E7AB3FB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9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46A7-F113-4CA6-A13C-8F51D563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9076-A4AC-4B54-BA4C-23EE050B5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3A42F-1387-4B1C-A9F9-56B545F55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5CC14-CC66-4647-98C7-3F03DB36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00BB3-4D5C-44C2-BA15-B78AAD53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3538D-4648-4C23-B85C-D940809F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14D36-EC95-48F9-B2B5-228197070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3D48E-B22E-40EB-87A9-E4BD60AE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BE2BC-5E2B-420E-983F-6228E424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52648-1F10-4D41-BFFC-7C825815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DA8-784A-4DA3-AD58-6123E04C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3E2AF-63B6-41C6-8683-753F27BD4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D0EDA-46C2-4705-A74E-CB14B3D7A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05D5-4DA4-4633-92DD-465D6AEB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83236-0386-4B5B-9D62-9B220484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E95C0-36E2-4E84-AAA7-A4632017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A81E-D79B-4EE4-9C27-DE7B94B2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9AE20-0C62-4F16-8BA2-C7DA0772E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7FDC4-A6D9-4E2B-9812-CD6144DD8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B6067-DFFA-4BC1-A581-AC7D3DD3E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27D80-1272-472E-9515-ED2B04C8A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71F01-46E4-455C-A9D1-3371ED37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0C242-EB10-45AC-ADA1-64D84524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589CD-4992-4D1E-9A83-9A6F637D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4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A3EB-426B-407A-ABD2-64C930EE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63B1A-5175-49C0-A4BB-55319F03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52F1D-B4E7-4A61-B1A2-1FA6E6FC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2B65F-20D1-4137-81E6-9353CF72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5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889DC-0A93-494C-9185-67BD63DB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93305-FC1E-4D05-8420-B59D85B6B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B3C1B-B9DB-4EB0-9E38-D6C9DE02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3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499F-CC62-4FC8-90D3-4A9572F7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82A07-5B07-4CEC-BCC0-002BA7B89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B2DD3-DC80-4557-93D3-C78E53889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5DD57-D7A4-4694-8BF6-4ED74C01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91F88-BE1C-41FF-9C09-F19F080A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515EE-6187-47CE-8106-7A71C02A6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0763-2B48-40F9-B7A9-D6804B19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014C9-7685-42A9-B71D-E3BE33CFE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B3E90-3751-4DA1-8975-9356E7CD4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3A274-F51A-441E-BFA1-6FAD6140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DE0A1-B14A-4BB9-8987-7CE0BED8A32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BD87B-A8B6-48DB-B6B3-12C4DD705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7F743-770C-41B4-9BA0-B05800C4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2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4746F-AC2C-450C-9B5E-1C74B9BC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BA502-2B0A-40BD-A353-0261723C7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27183-4552-431B-83CC-62688E474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DE0A1-B14A-4BB9-8987-7CE0BED8A32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5C001-542F-459D-A0F0-D71F94445D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ECAFB-6407-44F2-BA32-22FEFAC5F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005BB-2AC7-4560-B13B-1DB1EE031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0DC66AB-EEFF-418B-A19B-D792C9D8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0"/>
            <a:ext cx="6607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7AEB53-141F-43ED-9FE5-66D1B838D261}"/>
              </a:ext>
            </a:extLst>
          </p:cNvPr>
          <p:cNvSpPr/>
          <p:nvPr/>
        </p:nvSpPr>
        <p:spPr>
          <a:xfrm>
            <a:off x="326553" y="1013811"/>
            <a:ext cx="2142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foss_1_interface.png</a:t>
            </a:r>
          </a:p>
        </p:txBody>
      </p:sp>
    </p:spTree>
    <p:extLst>
      <p:ext uri="{BB962C8B-B14F-4D97-AF65-F5344CB8AC3E}">
        <p14:creationId xmlns:p14="http://schemas.microsoft.com/office/powerpoint/2010/main" val="327844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/>
          <p:nvPr/>
        </p:nvSpPr>
        <p:spPr>
          <a:xfrm>
            <a:off x="3595999" y="2903400"/>
            <a:ext cx="2572533" cy="273078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RACEBASE/</a:t>
            </a:r>
            <a:br>
              <a:rPr lang="e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RACE_DATA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tier 2: Cleaned internal use data. Includes nonstandard hauls, etc.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8"/>
          <p:cNvSpPr/>
          <p:nvPr/>
        </p:nvSpPr>
        <p:spPr>
          <a:xfrm>
            <a:off x="4224600" y="171448"/>
            <a:ext cx="3462100" cy="191738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RACE_DATA/REF</a:t>
            </a:r>
            <a:br>
              <a:rPr lang="e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tier 1: Reference tables that support all RACE shema. Read access to all users. 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8"/>
          <p:cNvSpPr/>
          <p:nvPr/>
        </p:nvSpPr>
        <p:spPr>
          <a:xfrm>
            <a:off x="8695833" y="95767"/>
            <a:ext cx="3139600" cy="2057719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GAP_PRODUCTS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tier 3: Production-level tables for official use. Available to all users read-only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38"/>
          <p:cNvCxnSpPr>
            <a:cxnSpLocks/>
            <a:stCxn id="291" idx="3"/>
            <a:endCxn id="295" idx="1"/>
          </p:cNvCxnSpPr>
          <p:nvPr/>
        </p:nvCxnSpPr>
        <p:spPr>
          <a:xfrm>
            <a:off x="6168532" y="4268791"/>
            <a:ext cx="2527301" cy="133459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6" name="Google Shape;296;p38"/>
          <p:cNvSpPr txBox="1"/>
          <p:nvPr/>
        </p:nvSpPr>
        <p:spPr>
          <a:xfrm>
            <a:off x="154333" y="95767"/>
            <a:ext cx="38192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Proposed Oracle Schema Workflow</a:t>
            </a:r>
            <a:br>
              <a:rPr lang="en" sz="2400" b="1">
                <a:latin typeface="Calibri"/>
                <a:ea typeface="Calibri"/>
                <a:cs typeface="Calibri"/>
                <a:sym typeface="Calibri"/>
              </a:rPr>
            </a:b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*schema names not final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p38"/>
          <p:cNvCxnSpPr>
            <a:cxnSpLocks/>
            <a:stCxn id="291" idx="3"/>
            <a:endCxn id="298" idx="1"/>
          </p:cNvCxnSpPr>
          <p:nvPr/>
        </p:nvCxnSpPr>
        <p:spPr>
          <a:xfrm flipV="1">
            <a:off x="6168532" y="3287266"/>
            <a:ext cx="2527435" cy="98152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9" name="Google Shape;299;p38"/>
          <p:cNvCxnSpPr>
            <a:cxnSpLocks/>
            <a:stCxn id="291" idx="3"/>
            <a:endCxn id="293" idx="1"/>
          </p:cNvCxnSpPr>
          <p:nvPr/>
        </p:nvCxnSpPr>
        <p:spPr>
          <a:xfrm flipV="1">
            <a:off x="6168532" y="1124627"/>
            <a:ext cx="2527301" cy="3144164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0" name="Google Shape;300;p38"/>
          <p:cNvSpPr/>
          <p:nvPr/>
        </p:nvSpPr>
        <p:spPr>
          <a:xfrm>
            <a:off x="132000" y="1296875"/>
            <a:ext cx="2832400" cy="314581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RACE_EDIT/ATSEA/RAW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tier 0-1: </a:t>
            </a:r>
            <a:br>
              <a:rPr lang="en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Tables directly from the boat. Supervisor/database manager-limited access.</a:t>
            </a:r>
            <a:r>
              <a:rPr lang="e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132000" y="4514659"/>
            <a:ext cx="2832400" cy="230178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RACE_Archive</a:t>
            </a:r>
            <a:br>
              <a:rPr lang="e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tier NA: Stuff we are not emotionally ready to part with, but is basically useless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8695967" y="2221886"/>
            <a:ext cx="3139600" cy="2130759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RACEBASE_FOSS: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tier 4: Pipeline to OST. Available to all users read-only. Standard data ONLY.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8695833" y="4411535"/>
            <a:ext cx="3139600" cy="2383705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[AKFIN]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chemeClr val="dk1"/>
              </a:buClr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tier 4: Pipeline to AKFIN. Available to all users read-only. Data for Stock Assessments.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38"/>
          <p:cNvCxnSpPr>
            <a:cxnSpLocks/>
            <a:stCxn id="292" idx="2"/>
            <a:endCxn id="303" idx="0"/>
          </p:cNvCxnSpPr>
          <p:nvPr/>
        </p:nvCxnSpPr>
        <p:spPr>
          <a:xfrm>
            <a:off x="5955650" y="2088834"/>
            <a:ext cx="1323983" cy="55317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3" name="Google Shape;303;p38"/>
          <p:cNvSpPr/>
          <p:nvPr/>
        </p:nvSpPr>
        <p:spPr>
          <a:xfrm>
            <a:off x="6393433" y="2642012"/>
            <a:ext cx="1772400" cy="1963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gapindex</a:t>
            </a:r>
            <a:r>
              <a:rPr lang="en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 Package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38"/>
          <p:cNvCxnSpPr>
            <a:cxnSpLocks/>
            <a:stCxn id="300" idx="2"/>
            <a:endCxn id="291" idx="1"/>
          </p:cNvCxnSpPr>
          <p:nvPr/>
        </p:nvCxnSpPr>
        <p:spPr>
          <a:xfrm flipV="1">
            <a:off x="1548200" y="4268791"/>
            <a:ext cx="2047799" cy="173902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5" name="Google Shape;305;p38"/>
          <p:cNvCxnSpPr>
            <a:cxnSpLocks/>
            <a:stCxn id="292" idx="2"/>
            <a:endCxn id="300" idx="3"/>
          </p:cNvCxnSpPr>
          <p:nvPr/>
        </p:nvCxnSpPr>
        <p:spPr>
          <a:xfrm flipH="1">
            <a:off x="2964400" y="2088834"/>
            <a:ext cx="2991250" cy="78095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6" name="Google Shape;306;p38"/>
          <p:cNvCxnSpPr>
            <a:cxnSpLocks/>
            <a:stCxn id="292" idx="2"/>
            <a:endCxn id="291" idx="0"/>
          </p:cNvCxnSpPr>
          <p:nvPr/>
        </p:nvCxnSpPr>
        <p:spPr>
          <a:xfrm flipH="1">
            <a:off x="4882266" y="2088834"/>
            <a:ext cx="1073384" cy="81456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/>
          <p:nvPr/>
        </p:nvSpPr>
        <p:spPr>
          <a:xfrm>
            <a:off x="1739267" y="606000"/>
            <a:ext cx="1514400" cy="8980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cruise</a:t>
            </a:r>
            <a:endParaRPr sz="1600" b="1"/>
          </a:p>
          <a:p>
            <a:r>
              <a:rPr lang="en" sz="1600" i="1">
                <a:solidFill>
                  <a:schemeClr val="dk1"/>
                </a:solidFill>
              </a:rPr>
              <a:t>cruisejoin</a:t>
            </a:r>
            <a:endParaRPr sz="1600" i="1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600">
                <a:solidFill>
                  <a:schemeClr val="dk1"/>
                </a:solidFill>
              </a:rPr>
              <a:t>..[listing]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17" name="Google Shape;317;p40"/>
          <p:cNvSpPr/>
          <p:nvPr/>
        </p:nvSpPr>
        <p:spPr>
          <a:xfrm>
            <a:off x="3352000" y="3442717"/>
            <a:ext cx="2154000" cy="16980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special_collections</a:t>
            </a:r>
            <a:endParaRPr sz="1600" b="1"/>
          </a:p>
          <a:p>
            <a:r>
              <a:rPr lang="en" sz="1600" i="1">
                <a:solidFill>
                  <a:schemeClr val="dk1"/>
                </a:solidFill>
              </a:rPr>
              <a:t>cruisejoin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requester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desc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targets</a:t>
            </a:r>
            <a:endParaRPr sz="16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1600">
                <a:solidFill>
                  <a:schemeClr val="dk1"/>
                </a:solidFill>
              </a:rPr>
              <a:t>count_collected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18" name="Google Shape;318;p40"/>
          <p:cNvSpPr/>
          <p:nvPr/>
        </p:nvSpPr>
        <p:spPr>
          <a:xfrm>
            <a:off x="12309363" y="1571433"/>
            <a:ext cx="1514400" cy="2518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/>
              <a:t>prod data</a:t>
            </a:r>
            <a:endParaRPr sz="1600"/>
          </a:p>
        </p:txBody>
      </p:sp>
      <p:sp>
        <p:nvSpPr>
          <p:cNvPr id="319" name="Google Shape;319;p40"/>
          <p:cNvSpPr/>
          <p:nvPr/>
        </p:nvSpPr>
        <p:spPr>
          <a:xfrm>
            <a:off x="10092233" y="1566400"/>
            <a:ext cx="2154000" cy="26032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bio_abund</a:t>
            </a:r>
            <a:endParaRPr sz="1600" b="1"/>
          </a:p>
          <a:p>
            <a:r>
              <a:rPr lang="en" sz="1600" i="1"/>
              <a:t>cruisejoin (srvy+yr)</a:t>
            </a:r>
            <a:endParaRPr sz="1600" i="1"/>
          </a:p>
          <a:p>
            <a:r>
              <a:rPr lang="en" sz="1600" i="1"/>
              <a:t>stratum</a:t>
            </a:r>
            <a:endParaRPr sz="1600" i="1"/>
          </a:p>
          <a:p>
            <a:r>
              <a:rPr lang="en" sz="1600" i="1"/>
              <a:t>species_code</a:t>
            </a:r>
            <a:endParaRPr sz="1600" i="1"/>
          </a:p>
          <a:p>
            <a:r>
              <a:rPr lang="en" sz="1600" i="1"/>
              <a:t>analysis_area</a:t>
            </a:r>
            <a:endParaRPr sz="1600" i="1"/>
          </a:p>
          <a:p>
            <a:r>
              <a:rPr lang="en" sz="1600"/>
              <a:t>[count]</a:t>
            </a:r>
            <a:endParaRPr sz="1600"/>
          </a:p>
          <a:p>
            <a:r>
              <a:rPr lang="en" sz="1600"/>
              <a:t>[biomass]</a:t>
            </a:r>
            <a:endParaRPr sz="1600"/>
          </a:p>
          <a:p>
            <a:r>
              <a:rPr lang="en" sz="1600"/>
              <a:t>[abundance]</a:t>
            </a:r>
            <a:endParaRPr sz="1600"/>
          </a:p>
          <a:p>
            <a:r>
              <a:rPr lang="en" sz="1600"/>
              <a:t>[cpue_mean]</a:t>
            </a:r>
            <a:endParaRPr sz="1600"/>
          </a:p>
        </p:txBody>
      </p:sp>
      <p:sp>
        <p:nvSpPr>
          <p:cNvPr id="320" name="Google Shape;320;p40"/>
          <p:cNvSpPr/>
          <p:nvPr/>
        </p:nvSpPr>
        <p:spPr>
          <a:xfrm>
            <a:off x="10092233" y="4235200"/>
            <a:ext cx="2154000" cy="26032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age_len_comp</a:t>
            </a:r>
            <a:endParaRPr sz="1600" b="1"/>
          </a:p>
          <a:p>
            <a:pPr>
              <a:buClr>
                <a:schemeClr val="dk1"/>
              </a:buClr>
              <a:buSzPts val="1100"/>
            </a:pPr>
            <a:r>
              <a:rPr lang="en" sz="1600" i="1">
                <a:solidFill>
                  <a:schemeClr val="dk1"/>
                </a:solidFill>
              </a:rPr>
              <a:t>cruisejoin (srvy+yr)</a:t>
            </a:r>
            <a:endParaRPr sz="1600" i="1"/>
          </a:p>
          <a:p>
            <a:r>
              <a:rPr lang="en" sz="1600" i="1">
                <a:solidFill>
                  <a:schemeClr val="dk1"/>
                </a:solidFill>
              </a:rPr>
              <a:t>stratum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species_code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analysis_area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sex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/>
              <a:t>comp (age/len)</a:t>
            </a:r>
            <a:endParaRPr sz="1600"/>
          </a:p>
          <a:p>
            <a:r>
              <a:rPr lang="en" sz="1600"/>
              <a:t>value (age/len class)</a:t>
            </a:r>
            <a:endParaRPr sz="1600"/>
          </a:p>
          <a:p>
            <a:r>
              <a:rPr lang="en" sz="1600"/>
              <a:t>abundance</a:t>
            </a:r>
            <a:endParaRPr sz="1600"/>
          </a:p>
          <a:p>
            <a:r>
              <a:rPr lang="en" sz="1600"/>
              <a:t>len_[mean/sd] (age)</a:t>
            </a:r>
            <a:endParaRPr sz="1600"/>
          </a:p>
          <a:p>
            <a:endParaRPr sz="1600"/>
          </a:p>
        </p:txBody>
      </p:sp>
      <p:sp>
        <p:nvSpPr>
          <p:cNvPr id="321" name="Google Shape;321;p40"/>
          <p:cNvSpPr/>
          <p:nvPr/>
        </p:nvSpPr>
        <p:spPr>
          <a:xfrm>
            <a:off x="10803433" y="46000"/>
            <a:ext cx="2154000" cy="1454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cpue_0fill</a:t>
            </a:r>
            <a:endParaRPr sz="1600"/>
          </a:p>
          <a:p>
            <a:r>
              <a:rPr lang="en" sz="1600" i="1"/>
              <a:t>hauljoin</a:t>
            </a:r>
            <a:endParaRPr sz="1600" i="1"/>
          </a:p>
          <a:p>
            <a:r>
              <a:rPr lang="en" sz="1600" i="1"/>
              <a:t>analysis_area</a:t>
            </a:r>
            <a:endParaRPr sz="1600" i="1"/>
          </a:p>
          <a:p>
            <a:r>
              <a:rPr lang="en" sz="1600" i="1"/>
              <a:t>species_code</a:t>
            </a:r>
            <a:endParaRPr sz="1600" i="1"/>
          </a:p>
          <a:p>
            <a:r>
              <a:rPr lang="en" sz="1600"/>
              <a:t>[cpue]</a:t>
            </a:r>
            <a:endParaRPr sz="1600"/>
          </a:p>
        </p:txBody>
      </p:sp>
      <p:sp>
        <p:nvSpPr>
          <p:cNvPr id="322" name="Google Shape;322;p40"/>
          <p:cNvSpPr/>
          <p:nvPr/>
        </p:nvSpPr>
        <p:spPr>
          <a:xfrm>
            <a:off x="3352000" y="614033"/>
            <a:ext cx="2154000" cy="13340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haul</a:t>
            </a:r>
            <a:endParaRPr sz="1600" b="1"/>
          </a:p>
          <a:p>
            <a:r>
              <a:rPr lang="en" sz="1600" i="1">
                <a:solidFill>
                  <a:schemeClr val="dk1"/>
                </a:solidFill>
              </a:rPr>
              <a:t>hauljoin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species_code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[env]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performance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</p:txBody>
      </p:sp>
      <p:sp>
        <p:nvSpPr>
          <p:cNvPr id="323" name="Google Shape;323;p40"/>
          <p:cNvSpPr/>
          <p:nvPr/>
        </p:nvSpPr>
        <p:spPr>
          <a:xfrm>
            <a:off x="1739267" y="1544833"/>
            <a:ext cx="1514400" cy="8980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vessel</a:t>
            </a:r>
            <a:endParaRPr sz="1600" b="1"/>
          </a:p>
          <a:p>
            <a:r>
              <a:rPr lang="en" sz="1600" i="1">
                <a:solidFill>
                  <a:schemeClr val="dk1"/>
                </a:solidFill>
              </a:rPr>
              <a:t>vessel_id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…[listing]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24" name="Google Shape;324;p40"/>
          <p:cNvSpPr/>
          <p:nvPr/>
        </p:nvSpPr>
        <p:spPr>
          <a:xfrm>
            <a:off x="3352000" y="2044467"/>
            <a:ext cx="2154000" cy="13340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catch</a:t>
            </a:r>
            <a:endParaRPr sz="1600" b="1"/>
          </a:p>
          <a:p>
            <a:r>
              <a:rPr lang="en" sz="1600" i="1">
                <a:solidFill>
                  <a:schemeClr val="dk1"/>
                </a:solidFill>
              </a:rPr>
              <a:t>hauljoin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species_code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count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weight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</p:txBody>
      </p:sp>
      <p:sp>
        <p:nvSpPr>
          <p:cNvPr id="325" name="Google Shape;325;p40"/>
          <p:cNvSpPr/>
          <p:nvPr/>
        </p:nvSpPr>
        <p:spPr>
          <a:xfrm>
            <a:off x="1739267" y="2483667"/>
            <a:ext cx="1514400" cy="8980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species</a:t>
            </a:r>
            <a:endParaRPr sz="1600" b="1"/>
          </a:p>
          <a:p>
            <a:r>
              <a:rPr lang="en" sz="1600" i="1">
                <a:solidFill>
                  <a:schemeClr val="dk1"/>
                </a:solidFill>
              </a:rPr>
              <a:t>species_code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…[listing]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26" name="Google Shape;326;p40"/>
          <p:cNvSpPr/>
          <p:nvPr/>
        </p:nvSpPr>
        <p:spPr>
          <a:xfrm>
            <a:off x="1739267" y="3422500"/>
            <a:ext cx="1514400" cy="14548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stratum</a:t>
            </a:r>
            <a:endParaRPr sz="1600" b="1"/>
          </a:p>
          <a:p>
            <a:r>
              <a:rPr lang="en" sz="1600" i="1">
                <a:solidFill>
                  <a:schemeClr val="dk1"/>
                </a:solidFill>
              </a:rPr>
              <a:t>stratum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area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area_type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year_calc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27" name="Google Shape;327;p40"/>
          <p:cNvSpPr/>
          <p:nvPr/>
        </p:nvSpPr>
        <p:spPr>
          <a:xfrm>
            <a:off x="1739267" y="4918133"/>
            <a:ext cx="1514400" cy="13340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station</a:t>
            </a:r>
            <a:endParaRPr sz="1600" b="1"/>
          </a:p>
          <a:p>
            <a:r>
              <a:rPr lang="en" sz="1600" i="1">
                <a:solidFill>
                  <a:schemeClr val="dk1"/>
                </a:solidFill>
              </a:rPr>
              <a:t>station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area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area_type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year_calc</a:t>
            </a:r>
            <a:endParaRPr sz="1600" i="1">
              <a:solidFill>
                <a:schemeClr val="dk1"/>
              </a:solidFill>
            </a:endParaRPr>
          </a:p>
        </p:txBody>
      </p:sp>
      <p:sp>
        <p:nvSpPr>
          <p:cNvPr id="328" name="Google Shape;328;p40"/>
          <p:cNvSpPr/>
          <p:nvPr/>
        </p:nvSpPr>
        <p:spPr>
          <a:xfrm>
            <a:off x="7856667" y="614033"/>
            <a:ext cx="2154000" cy="21680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*special_collection</a:t>
            </a:r>
            <a:endParaRPr sz="1600" b="1"/>
          </a:p>
          <a:p>
            <a:r>
              <a:rPr lang="en" sz="1600" i="1">
                <a:solidFill>
                  <a:schemeClr val="dk1"/>
                </a:solidFill>
              </a:rPr>
              <a:t>cruisejoin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requester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Desc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[type]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targets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count_collected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29" name="Google Shape;329;p40"/>
          <p:cNvSpPr/>
          <p:nvPr/>
        </p:nvSpPr>
        <p:spPr>
          <a:xfrm>
            <a:off x="5604333" y="4162533"/>
            <a:ext cx="2154000" cy="14548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specimen</a:t>
            </a:r>
            <a:endParaRPr sz="1600" b="1"/>
          </a:p>
          <a:p>
            <a:r>
              <a:rPr lang="en" sz="1600" i="1">
                <a:solidFill>
                  <a:schemeClr val="dk1"/>
                </a:solidFill>
              </a:rPr>
              <a:t>cruisejoin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voucher_id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species_code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[taxonomics]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30" name="Google Shape;330;p40"/>
          <p:cNvSpPr/>
          <p:nvPr/>
        </p:nvSpPr>
        <p:spPr>
          <a:xfrm>
            <a:off x="5604333" y="2353684"/>
            <a:ext cx="2154000" cy="16980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voucher</a:t>
            </a:r>
            <a:endParaRPr sz="1600" b="1"/>
          </a:p>
          <a:p>
            <a:r>
              <a:rPr lang="en" sz="1600" i="1">
                <a:solidFill>
                  <a:schemeClr val="dk1"/>
                </a:solidFill>
              </a:rPr>
              <a:t>cruisejoin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voucher_id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species_code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…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31" name="Google Shape;331;p40"/>
          <p:cNvSpPr/>
          <p:nvPr/>
        </p:nvSpPr>
        <p:spPr>
          <a:xfrm>
            <a:off x="5604333" y="614033"/>
            <a:ext cx="2154000" cy="16288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length</a:t>
            </a:r>
            <a:endParaRPr sz="1600" b="1"/>
          </a:p>
          <a:p>
            <a:r>
              <a:rPr lang="en" sz="1600" i="1">
                <a:solidFill>
                  <a:schemeClr val="dk1"/>
                </a:solidFill>
              </a:rPr>
              <a:t>hauljoin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species_code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sex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length_class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frequency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</p:txBody>
      </p:sp>
      <p:sp>
        <p:nvSpPr>
          <p:cNvPr id="332" name="Google Shape;332;p40"/>
          <p:cNvSpPr/>
          <p:nvPr/>
        </p:nvSpPr>
        <p:spPr>
          <a:xfrm>
            <a:off x="7856667" y="2903667"/>
            <a:ext cx="2154000" cy="16288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*stomach</a:t>
            </a:r>
            <a:endParaRPr sz="1600" b="1"/>
          </a:p>
          <a:p>
            <a:r>
              <a:rPr lang="en" sz="1600" i="1">
                <a:solidFill>
                  <a:schemeClr val="dk1"/>
                </a:solidFill>
              </a:rPr>
              <a:t>hauljoin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species_code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sex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length_class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…</a:t>
            </a:r>
            <a:endParaRPr sz="1600">
              <a:solidFill>
                <a:schemeClr val="dk1"/>
              </a:solidFill>
            </a:endParaRPr>
          </a:p>
          <a:p>
            <a:endParaRPr sz="1600">
              <a:solidFill>
                <a:schemeClr val="dk1"/>
              </a:solidFill>
            </a:endParaRPr>
          </a:p>
        </p:txBody>
      </p:sp>
      <p:sp>
        <p:nvSpPr>
          <p:cNvPr id="333" name="Google Shape;333;p40"/>
          <p:cNvSpPr/>
          <p:nvPr/>
        </p:nvSpPr>
        <p:spPr>
          <a:xfrm>
            <a:off x="3352000" y="5204984"/>
            <a:ext cx="2154000" cy="16980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station_allocation</a:t>
            </a:r>
            <a:endParaRPr sz="1600" b="1"/>
          </a:p>
          <a:p>
            <a:r>
              <a:rPr lang="en" sz="1600" i="1">
                <a:solidFill>
                  <a:schemeClr val="dk1"/>
                </a:solidFill>
              </a:rPr>
              <a:t>cruisejoin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requester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desc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targets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count_collected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34" name="Google Shape;334;p40"/>
          <p:cNvSpPr/>
          <p:nvPr/>
        </p:nvSpPr>
        <p:spPr>
          <a:xfrm>
            <a:off x="145467" y="606000"/>
            <a:ext cx="1514400" cy="8980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affiliation</a:t>
            </a:r>
            <a:endParaRPr sz="1600" b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agency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…</a:t>
            </a:r>
            <a:endParaRPr sz="1600" i="1">
              <a:solidFill>
                <a:schemeClr val="dk1"/>
              </a:solidFill>
            </a:endParaRPr>
          </a:p>
          <a:p>
            <a:endParaRPr sz="1600" b="1"/>
          </a:p>
        </p:txBody>
      </p:sp>
      <p:sp>
        <p:nvSpPr>
          <p:cNvPr id="335" name="Google Shape;335;p40"/>
          <p:cNvSpPr/>
          <p:nvPr/>
        </p:nvSpPr>
        <p:spPr>
          <a:xfrm>
            <a:off x="145467" y="1544833"/>
            <a:ext cx="1514400" cy="8980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performance</a:t>
            </a:r>
            <a:endParaRPr sz="1600" b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performance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description</a:t>
            </a:r>
            <a:endParaRPr sz="1600">
              <a:solidFill>
                <a:schemeClr val="dk1"/>
              </a:solidFill>
            </a:endParaRPr>
          </a:p>
          <a:p>
            <a:endParaRPr sz="1600" b="1"/>
          </a:p>
        </p:txBody>
      </p:sp>
      <p:sp>
        <p:nvSpPr>
          <p:cNvPr id="336" name="Google Shape;336;p40"/>
          <p:cNvSpPr/>
          <p:nvPr/>
        </p:nvSpPr>
        <p:spPr>
          <a:xfrm>
            <a:off x="145467" y="2483667"/>
            <a:ext cx="1514400" cy="8980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taxon_conf</a:t>
            </a:r>
            <a:endParaRPr sz="1600" b="1"/>
          </a:p>
          <a:p>
            <a:r>
              <a:rPr lang="en" sz="1600" i="1">
                <a:solidFill>
                  <a:schemeClr val="dk1"/>
                </a:solidFill>
              </a:rPr>
              <a:t>species_codetaxon_conf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37" name="Google Shape;337;p40"/>
          <p:cNvSpPr/>
          <p:nvPr/>
        </p:nvSpPr>
        <p:spPr>
          <a:xfrm>
            <a:off x="145467" y="3422500"/>
            <a:ext cx="1514400" cy="14548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station_allocation</a:t>
            </a:r>
            <a:endParaRPr sz="1600" b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station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year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srvy</a:t>
            </a:r>
            <a:endParaRPr sz="1600" i="1">
              <a:solidFill>
                <a:schemeClr val="dk1"/>
              </a:solidFill>
            </a:endParaRPr>
          </a:p>
          <a:p>
            <a:endParaRPr sz="1600" b="1"/>
          </a:p>
        </p:txBody>
      </p:sp>
      <p:sp>
        <p:nvSpPr>
          <p:cNvPr id="338" name="Google Shape;338;p40"/>
          <p:cNvSpPr/>
          <p:nvPr/>
        </p:nvSpPr>
        <p:spPr>
          <a:xfrm>
            <a:off x="145467" y="4918133"/>
            <a:ext cx="1514400" cy="11040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length_types</a:t>
            </a:r>
            <a:endParaRPr sz="1600" b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species_code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length_type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desc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39" name="Google Shape;339;p40"/>
          <p:cNvSpPr/>
          <p:nvPr/>
        </p:nvSpPr>
        <p:spPr>
          <a:xfrm>
            <a:off x="7856667" y="4654100"/>
            <a:ext cx="2154000" cy="19012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*count_field_collections</a:t>
            </a:r>
            <a:endParaRPr sz="1600"/>
          </a:p>
          <a:p>
            <a:r>
              <a:rPr lang="en" sz="1600" i="1">
                <a:solidFill>
                  <a:schemeClr val="dk1"/>
                </a:solidFill>
              </a:rPr>
              <a:t>hauljoin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species_code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sex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type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desc</a:t>
            </a:r>
            <a:endParaRPr sz="1600" i="1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600" i="1">
              <a:solidFill>
                <a:schemeClr val="dk1"/>
              </a:solidFill>
            </a:endParaRPr>
          </a:p>
        </p:txBody>
      </p:sp>
      <p:sp>
        <p:nvSpPr>
          <p:cNvPr id="340" name="Google Shape;340;p40"/>
          <p:cNvSpPr/>
          <p:nvPr/>
        </p:nvSpPr>
        <p:spPr>
          <a:xfrm>
            <a:off x="126533" y="6062967"/>
            <a:ext cx="1514400" cy="11040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Length_weight-age</a:t>
            </a:r>
            <a:endParaRPr sz="1600" b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species_code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[params]</a:t>
            </a:r>
            <a:endParaRPr sz="1600">
              <a:solidFill>
                <a:schemeClr val="dk1"/>
              </a:solidFill>
            </a:endParaRPr>
          </a:p>
          <a:p>
            <a:r>
              <a:rPr lang="en" sz="1600">
                <a:solidFill>
                  <a:schemeClr val="dk1"/>
                </a:solidFill>
              </a:rPr>
              <a:t>desc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41" name="Google Shape;341;p40"/>
          <p:cNvSpPr txBox="1"/>
          <p:nvPr/>
        </p:nvSpPr>
        <p:spPr>
          <a:xfrm>
            <a:off x="0" y="0"/>
            <a:ext cx="10726400" cy="73862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 b="1">
                <a:solidFill>
                  <a:schemeClr val="lt1"/>
                </a:solidFill>
              </a:rPr>
              <a:t>currrent												  * = new; </a:t>
            </a:r>
            <a:r>
              <a:rPr lang="en" sz="1600" b="1" i="1">
                <a:solidFill>
                  <a:schemeClr val="lt1"/>
                </a:solidFill>
              </a:rPr>
              <a:t>italics </a:t>
            </a:r>
            <a:r>
              <a:rPr lang="en" sz="1600" b="1">
                <a:solidFill>
                  <a:schemeClr val="lt1"/>
                </a:solidFill>
              </a:rPr>
              <a:t>= join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342" name="Google Shape;342;p40"/>
          <p:cNvSpPr/>
          <p:nvPr/>
        </p:nvSpPr>
        <p:spPr>
          <a:xfrm>
            <a:off x="2348867" y="98000"/>
            <a:ext cx="582400" cy="29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/>
              <a:t>ref</a:t>
            </a:r>
            <a:endParaRPr sz="1600"/>
          </a:p>
        </p:txBody>
      </p:sp>
      <p:sp>
        <p:nvSpPr>
          <p:cNvPr id="343" name="Google Shape;343;p40"/>
          <p:cNvSpPr/>
          <p:nvPr/>
        </p:nvSpPr>
        <p:spPr>
          <a:xfrm>
            <a:off x="1047131" y="98000"/>
            <a:ext cx="1272400" cy="2964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/>
              <a:t>race_data</a:t>
            </a:r>
            <a:endParaRPr sz="1600"/>
          </a:p>
        </p:txBody>
      </p:sp>
      <p:sp>
        <p:nvSpPr>
          <p:cNvPr id="344" name="Google Shape;344;p40"/>
          <p:cNvSpPr/>
          <p:nvPr/>
        </p:nvSpPr>
        <p:spPr>
          <a:xfrm>
            <a:off x="2975400" y="98000"/>
            <a:ext cx="1229600" cy="296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/>
              <a:t>race_base</a:t>
            </a:r>
            <a:endParaRPr sz="1600"/>
          </a:p>
        </p:txBody>
      </p:sp>
      <p:sp>
        <p:nvSpPr>
          <p:cNvPr id="345" name="Google Shape;345;p40"/>
          <p:cNvSpPr/>
          <p:nvPr/>
        </p:nvSpPr>
        <p:spPr>
          <a:xfrm>
            <a:off x="4277767" y="98000"/>
            <a:ext cx="1514400" cy="29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/>
              <a:t>gap_products</a:t>
            </a:r>
            <a:endParaRPr sz="1600"/>
          </a:p>
        </p:txBody>
      </p:sp>
      <p:sp>
        <p:nvSpPr>
          <p:cNvPr id="346" name="Google Shape;346;p40"/>
          <p:cNvSpPr/>
          <p:nvPr/>
        </p:nvSpPr>
        <p:spPr>
          <a:xfrm>
            <a:off x="5865200" y="98000"/>
            <a:ext cx="2118800" cy="2964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/>
              <a:t>public (akfin/foss/gh)</a:t>
            </a:r>
            <a:endParaRPr sz="1600"/>
          </a:p>
        </p:txBody>
      </p:sp>
      <p:sp>
        <p:nvSpPr>
          <p:cNvPr id="347" name="Google Shape;347;p40"/>
          <p:cNvSpPr/>
          <p:nvPr/>
        </p:nvSpPr>
        <p:spPr>
          <a:xfrm>
            <a:off x="12327800" y="4235200"/>
            <a:ext cx="2154000" cy="26032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b="1"/>
              <a:t>age_len_comp</a:t>
            </a:r>
            <a:endParaRPr sz="1600" b="1"/>
          </a:p>
          <a:p>
            <a:pPr>
              <a:buClr>
                <a:schemeClr val="dk1"/>
              </a:buClr>
              <a:buSzPts val="1100"/>
            </a:pPr>
            <a:r>
              <a:rPr lang="en" sz="1600" i="1">
                <a:solidFill>
                  <a:schemeClr val="dk1"/>
                </a:solidFill>
              </a:rPr>
              <a:t>cruisejoin (srvy+yr)</a:t>
            </a:r>
            <a:endParaRPr sz="1600" i="1"/>
          </a:p>
          <a:p>
            <a:r>
              <a:rPr lang="en" sz="1600" i="1">
                <a:solidFill>
                  <a:schemeClr val="dk1"/>
                </a:solidFill>
              </a:rPr>
              <a:t>stratum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species_code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analysis_area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 i="1">
                <a:solidFill>
                  <a:schemeClr val="dk1"/>
                </a:solidFill>
              </a:rPr>
              <a:t>sex</a:t>
            </a:r>
            <a:endParaRPr sz="1600" i="1">
              <a:solidFill>
                <a:schemeClr val="dk1"/>
              </a:solidFill>
            </a:endParaRPr>
          </a:p>
          <a:p>
            <a:r>
              <a:rPr lang="en" sz="1600"/>
              <a:t>comp (age/len)</a:t>
            </a:r>
            <a:endParaRPr sz="1600"/>
          </a:p>
          <a:p>
            <a:r>
              <a:rPr lang="en" sz="1600"/>
              <a:t>value (age/len class)</a:t>
            </a:r>
            <a:endParaRPr sz="1600"/>
          </a:p>
          <a:p>
            <a:r>
              <a:rPr lang="en" sz="1600"/>
              <a:t>abundance</a:t>
            </a:r>
            <a:endParaRPr sz="1600"/>
          </a:p>
          <a:p>
            <a:r>
              <a:rPr lang="en" sz="1600"/>
              <a:t>len_[mean/sd] (age)</a:t>
            </a:r>
            <a:endParaRPr sz="1600"/>
          </a:p>
          <a:p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/>
        </p:nvSpPr>
        <p:spPr>
          <a:xfrm>
            <a:off x="0" y="0"/>
            <a:ext cx="10885600" cy="73862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 b="1">
                <a:solidFill>
                  <a:schemeClr val="lt1"/>
                </a:solidFill>
              </a:rPr>
              <a:t>Current 												* = doesn’t exist yet</a:t>
            </a:r>
            <a:endParaRPr sz="1600" b="1">
              <a:solidFill>
                <a:schemeClr val="lt1"/>
              </a:solidFill>
            </a:endParaRPr>
          </a:p>
        </p:txBody>
      </p:sp>
      <p:sp>
        <p:nvSpPr>
          <p:cNvPr id="353" name="Google Shape;353;p41"/>
          <p:cNvSpPr/>
          <p:nvPr/>
        </p:nvSpPr>
        <p:spPr>
          <a:xfrm>
            <a:off x="2348867" y="98000"/>
            <a:ext cx="582400" cy="29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/>
              <a:t>ref</a:t>
            </a:r>
            <a:endParaRPr sz="1600"/>
          </a:p>
        </p:txBody>
      </p:sp>
      <p:sp>
        <p:nvSpPr>
          <p:cNvPr id="354" name="Google Shape;354;p41"/>
          <p:cNvSpPr/>
          <p:nvPr/>
        </p:nvSpPr>
        <p:spPr>
          <a:xfrm>
            <a:off x="1047131" y="98000"/>
            <a:ext cx="1272400" cy="2964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/>
              <a:t>race_data</a:t>
            </a:r>
            <a:endParaRPr sz="1600"/>
          </a:p>
        </p:txBody>
      </p:sp>
      <p:sp>
        <p:nvSpPr>
          <p:cNvPr id="355" name="Google Shape;355;p41"/>
          <p:cNvSpPr/>
          <p:nvPr/>
        </p:nvSpPr>
        <p:spPr>
          <a:xfrm>
            <a:off x="2975400" y="98000"/>
            <a:ext cx="1229600" cy="2964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/>
              <a:t>race_base</a:t>
            </a:r>
            <a:endParaRPr sz="1600"/>
          </a:p>
        </p:txBody>
      </p:sp>
      <p:sp>
        <p:nvSpPr>
          <p:cNvPr id="356" name="Google Shape;356;p41"/>
          <p:cNvSpPr/>
          <p:nvPr/>
        </p:nvSpPr>
        <p:spPr>
          <a:xfrm>
            <a:off x="4277767" y="98000"/>
            <a:ext cx="1514400" cy="29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/>
              <a:t>gap_products</a:t>
            </a:r>
            <a:endParaRPr sz="1600"/>
          </a:p>
        </p:txBody>
      </p:sp>
      <p:sp>
        <p:nvSpPr>
          <p:cNvPr id="357" name="Google Shape;357;p41"/>
          <p:cNvSpPr/>
          <p:nvPr/>
        </p:nvSpPr>
        <p:spPr>
          <a:xfrm>
            <a:off x="5865200" y="98000"/>
            <a:ext cx="1836800" cy="2964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/>
              <a:t>public (akfin/foss)</a:t>
            </a:r>
            <a:endParaRPr sz="1600"/>
          </a:p>
        </p:txBody>
      </p:sp>
      <p:sp>
        <p:nvSpPr>
          <p:cNvPr id="358" name="Google Shape;358;p41"/>
          <p:cNvSpPr/>
          <p:nvPr/>
        </p:nvSpPr>
        <p:spPr>
          <a:xfrm>
            <a:off x="2685467" y="2033852"/>
            <a:ext cx="1514400" cy="304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cruise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59" name="Google Shape;359;p41"/>
          <p:cNvSpPr/>
          <p:nvPr/>
        </p:nvSpPr>
        <p:spPr>
          <a:xfrm>
            <a:off x="7775467" y="3176267"/>
            <a:ext cx="1699600" cy="422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bio_abund</a:t>
            </a:r>
            <a:endParaRPr sz="1600"/>
          </a:p>
        </p:txBody>
      </p:sp>
      <p:sp>
        <p:nvSpPr>
          <p:cNvPr id="360" name="Google Shape;360;p41"/>
          <p:cNvSpPr/>
          <p:nvPr/>
        </p:nvSpPr>
        <p:spPr>
          <a:xfrm>
            <a:off x="7775467" y="4219467"/>
            <a:ext cx="1699600" cy="492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age_len_comp</a:t>
            </a:r>
            <a:endParaRPr sz="1600"/>
          </a:p>
        </p:txBody>
      </p:sp>
      <p:sp>
        <p:nvSpPr>
          <p:cNvPr id="361" name="Google Shape;361;p41"/>
          <p:cNvSpPr/>
          <p:nvPr/>
        </p:nvSpPr>
        <p:spPr>
          <a:xfrm>
            <a:off x="7775467" y="1452667"/>
            <a:ext cx="1699600" cy="422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cpue_0fill</a:t>
            </a:r>
            <a:endParaRPr sz="1600"/>
          </a:p>
        </p:txBody>
      </p:sp>
      <p:sp>
        <p:nvSpPr>
          <p:cNvPr id="362" name="Google Shape;362;p41"/>
          <p:cNvSpPr/>
          <p:nvPr/>
        </p:nvSpPr>
        <p:spPr>
          <a:xfrm>
            <a:off x="5039781" y="741467"/>
            <a:ext cx="2154000" cy="42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haul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63" name="Google Shape;363;p41"/>
          <p:cNvSpPr/>
          <p:nvPr/>
        </p:nvSpPr>
        <p:spPr>
          <a:xfrm>
            <a:off x="2685467" y="612833"/>
            <a:ext cx="1514400" cy="304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vessel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64" name="Google Shape;364;p41"/>
          <p:cNvSpPr/>
          <p:nvPr/>
        </p:nvSpPr>
        <p:spPr>
          <a:xfrm>
            <a:off x="5039781" y="2476711"/>
            <a:ext cx="2154000" cy="422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catch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65" name="Google Shape;365;p41"/>
          <p:cNvSpPr/>
          <p:nvPr/>
        </p:nvSpPr>
        <p:spPr>
          <a:xfrm>
            <a:off x="2685467" y="3871027"/>
            <a:ext cx="1514400" cy="4816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species_</a:t>
            </a:r>
            <a:br>
              <a:rPr lang="en" sz="1600" b="1"/>
            </a:br>
            <a:r>
              <a:rPr lang="en" sz="1600" b="1"/>
              <a:t>taxonomics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66" name="Google Shape;366;p41"/>
          <p:cNvSpPr/>
          <p:nvPr/>
        </p:nvSpPr>
        <p:spPr>
          <a:xfrm>
            <a:off x="2685467" y="2779060"/>
            <a:ext cx="1514400" cy="304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stratum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67" name="Google Shape;367;p41"/>
          <p:cNvSpPr/>
          <p:nvPr/>
        </p:nvSpPr>
        <p:spPr>
          <a:xfrm>
            <a:off x="2685467" y="3155089"/>
            <a:ext cx="1514400" cy="304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station</a:t>
            </a:r>
            <a:endParaRPr sz="1600" i="1">
              <a:solidFill>
                <a:schemeClr val="dk1"/>
              </a:solidFill>
            </a:endParaRPr>
          </a:p>
        </p:txBody>
      </p:sp>
      <p:sp>
        <p:nvSpPr>
          <p:cNvPr id="368" name="Google Shape;368;p41"/>
          <p:cNvSpPr/>
          <p:nvPr/>
        </p:nvSpPr>
        <p:spPr>
          <a:xfrm>
            <a:off x="5017184" y="6402900"/>
            <a:ext cx="2154000" cy="357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*special_collection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5020817" y="3837351"/>
            <a:ext cx="2154000" cy="357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specimen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5039795" y="3162367"/>
            <a:ext cx="2154000" cy="357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voucher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71" name="Google Shape;371;p41"/>
          <p:cNvSpPr/>
          <p:nvPr/>
        </p:nvSpPr>
        <p:spPr>
          <a:xfrm>
            <a:off x="5039795" y="4340033"/>
            <a:ext cx="2154000" cy="357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length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72" name="Google Shape;372;p41"/>
          <p:cNvSpPr/>
          <p:nvPr/>
        </p:nvSpPr>
        <p:spPr>
          <a:xfrm>
            <a:off x="5017184" y="5590100"/>
            <a:ext cx="2154000" cy="357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*stomach (s lab)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73" name="Google Shape;373;p41"/>
          <p:cNvSpPr/>
          <p:nvPr/>
        </p:nvSpPr>
        <p:spPr>
          <a:xfrm>
            <a:off x="5020817" y="1870753"/>
            <a:ext cx="2154000" cy="357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station_allocation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74" name="Google Shape;374;p41"/>
          <p:cNvSpPr/>
          <p:nvPr/>
        </p:nvSpPr>
        <p:spPr>
          <a:xfrm>
            <a:off x="2681700" y="5148947"/>
            <a:ext cx="1514400" cy="304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affiliation</a:t>
            </a:r>
            <a:endParaRPr sz="1600" b="1"/>
          </a:p>
        </p:txBody>
      </p:sp>
      <p:sp>
        <p:nvSpPr>
          <p:cNvPr id="375" name="Google Shape;375;p41"/>
          <p:cNvSpPr/>
          <p:nvPr/>
        </p:nvSpPr>
        <p:spPr>
          <a:xfrm>
            <a:off x="2685467" y="956759"/>
            <a:ext cx="1514400" cy="304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performance</a:t>
            </a:r>
            <a:endParaRPr sz="1600" b="1"/>
          </a:p>
        </p:txBody>
      </p:sp>
      <p:sp>
        <p:nvSpPr>
          <p:cNvPr id="376" name="Google Shape;376;p41"/>
          <p:cNvSpPr/>
          <p:nvPr/>
        </p:nvSpPr>
        <p:spPr>
          <a:xfrm>
            <a:off x="2685467" y="3523108"/>
            <a:ext cx="1514400" cy="304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taxon_conf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77" name="Google Shape;377;p41"/>
          <p:cNvSpPr/>
          <p:nvPr/>
        </p:nvSpPr>
        <p:spPr>
          <a:xfrm>
            <a:off x="2685467" y="4395933"/>
            <a:ext cx="1514400" cy="304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length_types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78" name="Google Shape;378;p41"/>
          <p:cNvSpPr/>
          <p:nvPr/>
        </p:nvSpPr>
        <p:spPr>
          <a:xfrm>
            <a:off x="7775467" y="5112400"/>
            <a:ext cx="1699600" cy="692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*count_field_collections</a:t>
            </a:r>
            <a:endParaRPr sz="1600"/>
          </a:p>
        </p:txBody>
      </p:sp>
      <p:cxnSp>
        <p:nvCxnSpPr>
          <p:cNvPr id="379" name="Google Shape;379;p41"/>
          <p:cNvCxnSpPr>
            <a:stCxn id="374" idx="3"/>
            <a:endCxn id="368" idx="1"/>
          </p:cNvCxnSpPr>
          <p:nvPr/>
        </p:nvCxnSpPr>
        <p:spPr>
          <a:xfrm>
            <a:off x="4196100" y="5301147"/>
            <a:ext cx="821200" cy="12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41"/>
          <p:cNvCxnSpPr>
            <a:stCxn id="377" idx="3"/>
            <a:endCxn id="371" idx="1"/>
          </p:cNvCxnSpPr>
          <p:nvPr/>
        </p:nvCxnSpPr>
        <p:spPr>
          <a:xfrm rot="10800000" flipH="1">
            <a:off x="4199867" y="4518533"/>
            <a:ext cx="840000" cy="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41"/>
          <p:cNvCxnSpPr>
            <a:stCxn id="367" idx="3"/>
            <a:endCxn id="373" idx="1"/>
          </p:cNvCxnSpPr>
          <p:nvPr/>
        </p:nvCxnSpPr>
        <p:spPr>
          <a:xfrm rot="10800000" flipH="1">
            <a:off x="4199867" y="2049289"/>
            <a:ext cx="820800" cy="125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41"/>
          <p:cNvCxnSpPr>
            <a:stCxn id="366" idx="3"/>
            <a:endCxn id="373" idx="1"/>
          </p:cNvCxnSpPr>
          <p:nvPr/>
        </p:nvCxnSpPr>
        <p:spPr>
          <a:xfrm rot="10800000" flipH="1">
            <a:off x="4199867" y="2049260"/>
            <a:ext cx="820800" cy="88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41"/>
          <p:cNvCxnSpPr>
            <a:stCxn id="363" idx="3"/>
            <a:endCxn id="362" idx="1"/>
          </p:cNvCxnSpPr>
          <p:nvPr/>
        </p:nvCxnSpPr>
        <p:spPr>
          <a:xfrm>
            <a:off x="4199867" y="765033"/>
            <a:ext cx="840000" cy="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41"/>
          <p:cNvCxnSpPr>
            <a:stCxn id="365" idx="3"/>
            <a:endCxn id="371" idx="1"/>
          </p:cNvCxnSpPr>
          <p:nvPr/>
        </p:nvCxnSpPr>
        <p:spPr>
          <a:xfrm>
            <a:off x="4199867" y="4111827"/>
            <a:ext cx="840000" cy="4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41"/>
          <p:cNvCxnSpPr>
            <a:stCxn id="375" idx="3"/>
            <a:endCxn id="362" idx="1"/>
          </p:cNvCxnSpPr>
          <p:nvPr/>
        </p:nvCxnSpPr>
        <p:spPr>
          <a:xfrm rot="10800000" flipH="1">
            <a:off x="4199867" y="952959"/>
            <a:ext cx="840000" cy="15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41"/>
          <p:cNvCxnSpPr>
            <a:stCxn id="358" idx="3"/>
            <a:endCxn id="362" idx="1"/>
          </p:cNvCxnSpPr>
          <p:nvPr/>
        </p:nvCxnSpPr>
        <p:spPr>
          <a:xfrm rot="10800000" flipH="1">
            <a:off x="4199867" y="952852"/>
            <a:ext cx="840000" cy="12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41"/>
          <p:cNvCxnSpPr>
            <a:stCxn id="365" idx="3"/>
            <a:endCxn id="372" idx="1"/>
          </p:cNvCxnSpPr>
          <p:nvPr/>
        </p:nvCxnSpPr>
        <p:spPr>
          <a:xfrm>
            <a:off x="4199867" y="4111827"/>
            <a:ext cx="817200" cy="165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1"/>
          <p:cNvCxnSpPr>
            <a:stCxn id="365" idx="3"/>
            <a:endCxn id="369" idx="1"/>
          </p:cNvCxnSpPr>
          <p:nvPr/>
        </p:nvCxnSpPr>
        <p:spPr>
          <a:xfrm rot="10800000" flipH="1">
            <a:off x="4199867" y="4015827"/>
            <a:ext cx="820800" cy="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1"/>
          <p:cNvCxnSpPr>
            <a:stCxn id="365" idx="3"/>
            <a:endCxn id="370" idx="1"/>
          </p:cNvCxnSpPr>
          <p:nvPr/>
        </p:nvCxnSpPr>
        <p:spPr>
          <a:xfrm rot="10800000" flipH="1">
            <a:off x="4199867" y="3341027"/>
            <a:ext cx="840000" cy="77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1"/>
          <p:cNvCxnSpPr>
            <a:stCxn id="365" idx="3"/>
            <a:endCxn id="364" idx="1"/>
          </p:cNvCxnSpPr>
          <p:nvPr/>
        </p:nvCxnSpPr>
        <p:spPr>
          <a:xfrm rot="10800000" flipH="1">
            <a:off x="4199867" y="2688227"/>
            <a:ext cx="840000" cy="14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1"/>
          <p:cNvCxnSpPr>
            <a:stCxn id="358" idx="3"/>
            <a:endCxn id="364" idx="1"/>
          </p:cNvCxnSpPr>
          <p:nvPr/>
        </p:nvCxnSpPr>
        <p:spPr>
          <a:xfrm>
            <a:off x="4199867" y="2186052"/>
            <a:ext cx="840000" cy="50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41"/>
          <p:cNvCxnSpPr>
            <a:stCxn id="362" idx="3"/>
            <a:endCxn id="361" idx="1"/>
          </p:cNvCxnSpPr>
          <p:nvPr/>
        </p:nvCxnSpPr>
        <p:spPr>
          <a:xfrm>
            <a:off x="7193781" y="952867"/>
            <a:ext cx="581600" cy="71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41"/>
          <p:cNvCxnSpPr>
            <a:stCxn id="364" idx="3"/>
            <a:endCxn id="361" idx="1"/>
          </p:cNvCxnSpPr>
          <p:nvPr/>
        </p:nvCxnSpPr>
        <p:spPr>
          <a:xfrm rot="10800000" flipH="1">
            <a:off x="7193781" y="1664111"/>
            <a:ext cx="581600" cy="102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41"/>
          <p:cNvCxnSpPr>
            <a:stCxn id="359" idx="0"/>
            <a:endCxn id="361" idx="2"/>
          </p:cNvCxnSpPr>
          <p:nvPr/>
        </p:nvCxnSpPr>
        <p:spPr>
          <a:xfrm rot="10800000">
            <a:off x="8625267" y="1875467"/>
            <a:ext cx="0" cy="13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41"/>
          <p:cNvCxnSpPr>
            <a:stCxn id="359" idx="1"/>
            <a:endCxn id="366" idx="3"/>
          </p:cNvCxnSpPr>
          <p:nvPr/>
        </p:nvCxnSpPr>
        <p:spPr>
          <a:xfrm rot="10800000">
            <a:off x="4199867" y="2931267"/>
            <a:ext cx="3575600" cy="45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41"/>
          <p:cNvCxnSpPr>
            <a:stCxn id="360" idx="1"/>
            <a:endCxn id="371" idx="3"/>
          </p:cNvCxnSpPr>
          <p:nvPr/>
        </p:nvCxnSpPr>
        <p:spPr>
          <a:xfrm flipH="1">
            <a:off x="7193867" y="4465667"/>
            <a:ext cx="581600" cy="5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41"/>
          <p:cNvCxnSpPr>
            <a:stCxn id="360" idx="1"/>
            <a:endCxn id="369" idx="3"/>
          </p:cNvCxnSpPr>
          <p:nvPr/>
        </p:nvCxnSpPr>
        <p:spPr>
          <a:xfrm rot="10800000">
            <a:off x="7174667" y="4016067"/>
            <a:ext cx="600800" cy="44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41"/>
          <p:cNvSpPr/>
          <p:nvPr/>
        </p:nvSpPr>
        <p:spPr>
          <a:xfrm>
            <a:off x="5020817" y="5158151"/>
            <a:ext cx="2154000" cy="357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*age (age&amp;growth)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399" name="Google Shape;399;p41"/>
          <p:cNvCxnSpPr>
            <a:stCxn id="360" idx="1"/>
            <a:endCxn id="398" idx="3"/>
          </p:cNvCxnSpPr>
          <p:nvPr/>
        </p:nvCxnSpPr>
        <p:spPr>
          <a:xfrm flipH="1">
            <a:off x="7174667" y="4465667"/>
            <a:ext cx="600800" cy="8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41"/>
          <p:cNvCxnSpPr>
            <a:stCxn id="378" idx="1"/>
            <a:endCxn id="368" idx="3"/>
          </p:cNvCxnSpPr>
          <p:nvPr/>
        </p:nvCxnSpPr>
        <p:spPr>
          <a:xfrm flipH="1">
            <a:off x="7171067" y="5458800"/>
            <a:ext cx="604400" cy="11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41"/>
          <p:cNvCxnSpPr>
            <a:stCxn id="378" idx="1"/>
            <a:endCxn id="372" idx="3"/>
          </p:cNvCxnSpPr>
          <p:nvPr/>
        </p:nvCxnSpPr>
        <p:spPr>
          <a:xfrm flipH="1">
            <a:off x="7171067" y="5458800"/>
            <a:ext cx="604400" cy="31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" name="Google Shape;402;p41"/>
          <p:cNvCxnSpPr>
            <a:stCxn id="378" idx="1"/>
            <a:endCxn id="398" idx="3"/>
          </p:cNvCxnSpPr>
          <p:nvPr/>
        </p:nvCxnSpPr>
        <p:spPr>
          <a:xfrm rot="10800000">
            <a:off x="7174667" y="5336800"/>
            <a:ext cx="600800" cy="1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41"/>
          <p:cNvCxnSpPr>
            <a:stCxn id="378" idx="1"/>
            <a:endCxn id="369" idx="3"/>
          </p:cNvCxnSpPr>
          <p:nvPr/>
        </p:nvCxnSpPr>
        <p:spPr>
          <a:xfrm rot="10800000">
            <a:off x="7174667" y="4016000"/>
            <a:ext cx="600800" cy="14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" name="Google Shape;404;p41"/>
          <p:cNvSpPr/>
          <p:nvPr/>
        </p:nvSpPr>
        <p:spPr>
          <a:xfrm>
            <a:off x="2685467" y="2419089"/>
            <a:ext cx="1514400" cy="304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haul_types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05" name="Google Shape;405;p41"/>
          <p:cNvSpPr/>
          <p:nvPr/>
        </p:nvSpPr>
        <p:spPr>
          <a:xfrm>
            <a:off x="2685467" y="1322337"/>
            <a:ext cx="1514400" cy="304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net_mens</a:t>
            </a:r>
            <a:endParaRPr sz="1600" b="1">
              <a:solidFill>
                <a:schemeClr val="dk1"/>
              </a:solidFill>
            </a:endParaRPr>
          </a:p>
        </p:txBody>
      </p:sp>
      <p:cxnSp>
        <p:nvCxnSpPr>
          <p:cNvPr id="406" name="Google Shape;406;p41"/>
          <p:cNvCxnSpPr>
            <a:stCxn id="404" idx="3"/>
            <a:endCxn id="362" idx="1"/>
          </p:cNvCxnSpPr>
          <p:nvPr/>
        </p:nvCxnSpPr>
        <p:spPr>
          <a:xfrm rot="10800000" flipH="1">
            <a:off x="4199867" y="952889"/>
            <a:ext cx="840000" cy="16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7" name="Google Shape;407;p41"/>
          <p:cNvSpPr/>
          <p:nvPr/>
        </p:nvSpPr>
        <p:spPr>
          <a:xfrm>
            <a:off x="2685467" y="1678095"/>
            <a:ext cx="1514400" cy="304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gear_codes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408" name="Google Shape;408;p41"/>
          <p:cNvSpPr/>
          <p:nvPr/>
        </p:nvSpPr>
        <p:spPr>
          <a:xfrm>
            <a:off x="2685467" y="5495693"/>
            <a:ext cx="1514400" cy="5780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length_</a:t>
            </a:r>
            <a:br>
              <a:rPr lang="en" sz="1600" b="1">
                <a:solidFill>
                  <a:schemeClr val="dk1"/>
                </a:solidFill>
              </a:rPr>
            </a:br>
            <a:r>
              <a:rPr lang="en" sz="1600" b="1">
                <a:solidFill>
                  <a:schemeClr val="dk1"/>
                </a:solidFill>
              </a:rPr>
              <a:t>weight_age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409" name="Google Shape;409;p41"/>
          <p:cNvSpPr/>
          <p:nvPr/>
        </p:nvSpPr>
        <p:spPr>
          <a:xfrm>
            <a:off x="2685467" y="6133877"/>
            <a:ext cx="1514400" cy="304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meas_units</a:t>
            </a:r>
            <a:endParaRPr sz="1600" b="1">
              <a:solidFill>
                <a:schemeClr val="dk1"/>
              </a:solidFill>
            </a:endParaRPr>
          </a:p>
        </p:txBody>
      </p:sp>
      <p:cxnSp>
        <p:nvCxnSpPr>
          <p:cNvPr id="410" name="Google Shape;410;p41"/>
          <p:cNvCxnSpPr>
            <a:stCxn id="367" idx="3"/>
            <a:endCxn id="362" idx="1"/>
          </p:cNvCxnSpPr>
          <p:nvPr/>
        </p:nvCxnSpPr>
        <p:spPr>
          <a:xfrm rot="10800000" flipH="1">
            <a:off x="4199867" y="952889"/>
            <a:ext cx="840000" cy="235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41"/>
          <p:cNvSpPr/>
          <p:nvPr/>
        </p:nvSpPr>
        <p:spPr>
          <a:xfrm>
            <a:off x="9873304" y="2935000"/>
            <a:ext cx="2216000" cy="4228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akfin.b</a:t>
            </a:r>
            <a:r>
              <a:rPr lang="en" sz="1600" b="1"/>
              <a:t>io_abund</a:t>
            </a:r>
            <a:endParaRPr sz="1600"/>
          </a:p>
        </p:txBody>
      </p:sp>
      <p:sp>
        <p:nvSpPr>
          <p:cNvPr id="412" name="Google Shape;412;p41"/>
          <p:cNvSpPr/>
          <p:nvPr/>
        </p:nvSpPr>
        <p:spPr>
          <a:xfrm>
            <a:off x="9873304" y="3775000"/>
            <a:ext cx="2216000" cy="4924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akfin.</a:t>
            </a:r>
            <a:r>
              <a:rPr lang="en" sz="1600" b="1"/>
              <a:t>age_len_comp</a:t>
            </a:r>
            <a:endParaRPr sz="1600"/>
          </a:p>
        </p:txBody>
      </p:sp>
      <p:sp>
        <p:nvSpPr>
          <p:cNvPr id="413" name="Google Shape;413;p41"/>
          <p:cNvSpPr/>
          <p:nvPr/>
        </p:nvSpPr>
        <p:spPr>
          <a:xfrm>
            <a:off x="9873304" y="1922600"/>
            <a:ext cx="2216000" cy="7316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(foss+akfin)</a:t>
            </a:r>
            <a:br>
              <a:rPr lang="en" sz="1600" b="1"/>
            </a:br>
            <a:r>
              <a:rPr lang="en" sz="1600" b="1">
                <a:solidFill>
                  <a:schemeClr val="dk1"/>
                </a:solidFill>
              </a:rPr>
              <a:t>Cpue_0fill </a:t>
            </a:r>
            <a:endParaRPr sz="1600"/>
          </a:p>
        </p:txBody>
      </p:sp>
      <p:cxnSp>
        <p:nvCxnSpPr>
          <p:cNvPr id="414" name="Google Shape;414;p41"/>
          <p:cNvCxnSpPr>
            <a:stCxn id="361" idx="3"/>
            <a:endCxn id="413" idx="1"/>
          </p:cNvCxnSpPr>
          <p:nvPr/>
        </p:nvCxnSpPr>
        <p:spPr>
          <a:xfrm>
            <a:off x="9475067" y="1664067"/>
            <a:ext cx="398400" cy="6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1"/>
          <p:cNvCxnSpPr>
            <a:stCxn id="359" idx="3"/>
            <a:endCxn id="411" idx="1"/>
          </p:cNvCxnSpPr>
          <p:nvPr/>
        </p:nvCxnSpPr>
        <p:spPr>
          <a:xfrm rot="10800000" flipH="1">
            <a:off x="9475067" y="3146467"/>
            <a:ext cx="398400" cy="24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1"/>
          <p:cNvCxnSpPr>
            <a:stCxn id="359" idx="3"/>
            <a:endCxn id="411" idx="1"/>
          </p:cNvCxnSpPr>
          <p:nvPr/>
        </p:nvCxnSpPr>
        <p:spPr>
          <a:xfrm rot="10800000" flipH="1">
            <a:off x="9475067" y="3146467"/>
            <a:ext cx="398400" cy="24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1"/>
          <p:cNvCxnSpPr>
            <a:stCxn id="360" idx="3"/>
            <a:endCxn id="412" idx="1"/>
          </p:cNvCxnSpPr>
          <p:nvPr/>
        </p:nvCxnSpPr>
        <p:spPr>
          <a:xfrm rot="10800000" flipH="1">
            <a:off x="9475067" y="4021267"/>
            <a:ext cx="398400" cy="4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8" name="Google Shape;418;p41"/>
          <p:cNvCxnSpPr>
            <a:stCxn id="376" idx="3"/>
            <a:endCxn id="413" idx="1"/>
          </p:cNvCxnSpPr>
          <p:nvPr/>
        </p:nvCxnSpPr>
        <p:spPr>
          <a:xfrm rot="10800000" flipH="1">
            <a:off x="4199867" y="2288508"/>
            <a:ext cx="5673600" cy="138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41"/>
          <p:cNvCxnSpPr>
            <a:stCxn id="405" idx="3"/>
            <a:endCxn id="362" idx="1"/>
          </p:cNvCxnSpPr>
          <p:nvPr/>
        </p:nvCxnSpPr>
        <p:spPr>
          <a:xfrm rot="10800000" flipH="1">
            <a:off x="4199867" y="952937"/>
            <a:ext cx="840000" cy="52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41"/>
          <p:cNvCxnSpPr>
            <a:stCxn id="407" idx="3"/>
            <a:endCxn id="362" idx="1"/>
          </p:cNvCxnSpPr>
          <p:nvPr/>
        </p:nvCxnSpPr>
        <p:spPr>
          <a:xfrm rot="10800000" flipH="1">
            <a:off x="4199867" y="952695"/>
            <a:ext cx="840000" cy="87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41"/>
          <p:cNvCxnSpPr>
            <a:stCxn id="370" idx="0"/>
            <a:endCxn id="364" idx="2"/>
          </p:cNvCxnSpPr>
          <p:nvPr/>
        </p:nvCxnSpPr>
        <p:spPr>
          <a:xfrm rot="10800000">
            <a:off x="6116795" y="2899567"/>
            <a:ext cx="0" cy="2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41"/>
          <p:cNvCxnSpPr>
            <a:stCxn id="361" idx="3"/>
            <a:endCxn id="413" idx="1"/>
          </p:cNvCxnSpPr>
          <p:nvPr/>
        </p:nvCxnSpPr>
        <p:spPr>
          <a:xfrm>
            <a:off x="9475067" y="1664067"/>
            <a:ext cx="398400" cy="6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3" name="Google Shape;423;p41"/>
          <p:cNvSpPr/>
          <p:nvPr/>
        </p:nvSpPr>
        <p:spPr>
          <a:xfrm>
            <a:off x="204267" y="2403711"/>
            <a:ext cx="1998400" cy="3144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marport sensors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424" name="Google Shape;424;p41"/>
          <p:cNvSpPr/>
          <p:nvPr/>
        </p:nvSpPr>
        <p:spPr>
          <a:xfrm>
            <a:off x="204267" y="934393"/>
            <a:ext cx="1998400" cy="3144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catch tablet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25" name="Google Shape;425;p41"/>
          <p:cNvSpPr/>
          <p:nvPr/>
        </p:nvSpPr>
        <p:spPr>
          <a:xfrm>
            <a:off x="204267" y="3945652"/>
            <a:ext cx="1998400" cy="3144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light meter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426" name="Google Shape;426;p41"/>
          <p:cNvSpPr/>
          <p:nvPr/>
        </p:nvSpPr>
        <p:spPr>
          <a:xfrm>
            <a:off x="204267" y="3174247"/>
            <a:ext cx="1998400" cy="3144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wheelhouse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427" name="Google Shape;427;p41"/>
          <p:cNvSpPr/>
          <p:nvPr/>
        </p:nvSpPr>
        <p:spPr>
          <a:xfrm>
            <a:off x="204267" y="3563056"/>
            <a:ext cx="1998400" cy="3144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ES60</a:t>
            </a:r>
            <a:endParaRPr sz="1600" i="1">
              <a:solidFill>
                <a:schemeClr val="dk1"/>
              </a:solidFill>
            </a:endParaRPr>
          </a:p>
        </p:txBody>
      </p:sp>
      <p:sp>
        <p:nvSpPr>
          <p:cNvPr id="428" name="Google Shape;428;p41"/>
          <p:cNvSpPr/>
          <p:nvPr/>
        </p:nvSpPr>
        <p:spPr>
          <a:xfrm>
            <a:off x="204267" y="4698360"/>
            <a:ext cx="1998400" cy="3144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shapefile, grids</a:t>
            </a:r>
            <a:endParaRPr sz="1600" b="1"/>
          </a:p>
        </p:txBody>
      </p:sp>
      <p:sp>
        <p:nvSpPr>
          <p:cNvPr id="429" name="Google Shape;429;p41"/>
          <p:cNvSpPr/>
          <p:nvPr/>
        </p:nvSpPr>
        <p:spPr>
          <a:xfrm>
            <a:off x="204267" y="1290009"/>
            <a:ext cx="1998400" cy="3144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/>
              <a:t>specimen tablet</a:t>
            </a:r>
            <a:endParaRPr sz="1600" b="1"/>
          </a:p>
        </p:txBody>
      </p:sp>
      <p:sp>
        <p:nvSpPr>
          <p:cNvPr id="430" name="Google Shape;430;p41"/>
          <p:cNvSpPr/>
          <p:nvPr/>
        </p:nvSpPr>
        <p:spPr>
          <a:xfrm>
            <a:off x="204267" y="578800"/>
            <a:ext cx="1998400" cy="3144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 b="1">
              <a:solidFill>
                <a:schemeClr val="dk1"/>
              </a:solidFill>
            </a:endParaRPr>
          </a:p>
        </p:txBody>
      </p:sp>
      <p:sp>
        <p:nvSpPr>
          <p:cNvPr id="431" name="Google Shape;431;p41"/>
          <p:cNvSpPr/>
          <p:nvPr/>
        </p:nvSpPr>
        <p:spPr>
          <a:xfrm>
            <a:off x="204267" y="4309549"/>
            <a:ext cx="1998400" cy="3144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photos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432" name="Google Shape;432;p41"/>
          <p:cNvSpPr/>
          <p:nvPr/>
        </p:nvSpPr>
        <p:spPr>
          <a:xfrm>
            <a:off x="204267" y="2802041"/>
            <a:ext cx="1998400" cy="3144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marport app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433" name="Google Shape;433;p41"/>
          <p:cNvSpPr/>
          <p:nvPr/>
        </p:nvSpPr>
        <p:spPr>
          <a:xfrm>
            <a:off x="204267" y="1668013"/>
            <a:ext cx="1998400" cy="3144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length tablet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434" name="Google Shape;434;p41"/>
          <p:cNvSpPr/>
          <p:nvPr/>
        </p:nvSpPr>
        <p:spPr>
          <a:xfrm>
            <a:off x="204267" y="2035861"/>
            <a:ext cx="1998400" cy="3144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600" b="1">
                <a:solidFill>
                  <a:schemeClr val="dk1"/>
                </a:solidFill>
              </a:rPr>
              <a:t>stomach tablet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435" name="Google Shape;435;p41"/>
          <p:cNvSpPr/>
          <p:nvPr/>
        </p:nvSpPr>
        <p:spPr>
          <a:xfrm>
            <a:off x="204267" y="5078208"/>
            <a:ext cx="1998400" cy="3144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600" b="1">
                <a:solidFill>
                  <a:schemeClr val="dk1"/>
                </a:solidFill>
              </a:rPr>
              <a:t>CTD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36" name="Google Shape;436;p41"/>
          <p:cNvSpPr/>
          <p:nvPr/>
        </p:nvSpPr>
        <p:spPr>
          <a:xfrm>
            <a:off x="204267" y="5455167"/>
            <a:ext cx="1998400" cy="3144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>
              <a:solidFill>
                <a:schemeClr val="dk1"/>
              </a:solidFill>
            </a:endParaRPr>
          </a:p>
        </p:txBody>
      </p:sp>
      <p:cxnSp>
        <p:nvCxnSpPr>
          <p:cNvPr id="437" name="Google Shape;437;p41"/>
          <p:cNvCxnSpPr>
            <a:stCxn id="408" idx="3"/>
            <a:endCxn id="360" idx="1"/>
          </p:cNvCxnSpPr>
          <p:nvPr/>
        </p:nvCxnSpPr>
        <p:spPr>
          <a:xfrm rot="10800000" flipH="1">
            <a:off x="4199867" y="4465493"/>
            <a:ext cx="3575600" cy="13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1"/>
          <p:cNvCxnSpPr>
            <a:stCxn id="362" idx="3"/>
            <a:endCxn id="413" idx="1"/>
          </p:cNvCxnSpPr>
          <p:nvPr/>
        </p:nvCxnSpPr>
        <p:spPr>
          <a:xfrm>
            <a:off x="7193781" y="952867"/>
            <a:ext cx="2679600" cy="133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1"/>
          <p:cNvCxnSpPr>
            <a:stCxn id="358" idx="3"/>
            <a:endCxn id="411" idx="1"/>
          </p:cNvCxnSpPr>
          <p:nvPr/>
        </p:nvCxnSpPr>
        <p:spPr>
          <a:xfrm>
            <a:off x="4199867" y="2186052"/>
            <a:ext cx="5673600" cy="96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1"/>
          <p:cNvCxnSpPr>
            <a:stCxn id="358" idx="3"/>
            <a:endCxn id="412" idx="1"/>
          </p:cNvCxnSpPr>
          <p:nvPr/>
        </p:nvCxnSpPr>
        <p:spPr>
          <a:xfrm>
            <a:off x="4199867" y="2186052"/>
            <a:ext cx="5673600" cy="183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41"/>
          <p:cNvCxnSpPr>
            <a:stCxn id="428" idx="3"/>
            <a:endCxn id="367" idx="1"/>
          </p:cNvCxnSpPr>
          <p:nvPr/>
        </p:nvCxnSpPr>
        <p:spPr>
          <a:xfrm rot="10800000" flipH="1">
            <a:off x="2202667" y="3307160"/>
            <a:ext cx="482800" cy="154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41"/>
          <p:cNvCxnSpPr>
            <a:stCxn id="428" idx="3"/>
            <a:endCxn id="366" idx="1"/>
          </p:cNvCxnSpPr>
          <p:nvPr/>
        </p:nvCxnSpPr>
        <p:spPr>
          <a:xfrm rot="10800000" flipH="1">
            <a:off x="2202667" y="2931160"/>
            <a:ext cx="482800" cy="19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41"/>
          <p:cNvSpPr/>
          <p:nvPr/>
        </p:nvSpPr>
        <p:spPr>
          <a:xfrm>
            <a:off x="204267" y="6548357"/>
            <a:ext cx="1998400" cy="3144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*atmospheric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444" name="Google Shape;444;p41"/>
          <p:cNvSpPr/>
          <p:nvPr/>
        </p:nvSpPr>
        <p:spPr>
          <a:xfrm>
            <a:off x="2685467" y="4772433"/>
            <a:ext cx="1514400" cy="304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 b="1">
                <a:solidFill>
                  <a:schemeClr val="dk1"/>
                </a:solidFill>
              </a:rPr>
              <a:t>*life_stages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445" name="Google Shape;445;p41"/>
          <p:cNvSpPr/>
          <p:nvPr/>
        </p:nvSpPr>
        <p:spPr>
          <a:xfrm>
            <a:off x="2685333" y="6490459"/>
            <a:ext cx="1514400" cy="304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 b="1"/>
          </a:p>
        </p:txBody>
      </p:sp>
      <p:sp>
        <p:nvSpPr>
          <p:cNvPr id="446" name="Google Shape;446;p41"/>
          <p:cNvSpPr/>
          <p:nvPr/>
        </p:nvSpPr>
        <p:spPr>
          <a:xfrm>
            <a:off x="204267" y="5794441"/>
            <a:ext cx="1998400" cy="3144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447" name="Google Shape;447;p41"/>
          <p:cNvSpPr/>
          <p:nvPr/>
        </p:nvSpPr>
        <p:spPr>
          <a:xfrm>
            <a:off x="204267" y="6171400"/>
            <a:ext cx="1998400" cy="314400"/>
          </a:xfrm>
          <a:prstGeom prst="rect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>
              <a:solidFill>
                <a:schemeClr val="dk1"/>
              </a:solidFill>
            </a:endParaRPr>
          </a:p>
        </p:txBody>
      </p:sp>
      <p:cxnSp>
        <p:nvCxnSpPr>
          <p:cNvPr id="448" name="Google Shape;448;p41"/>
          <p:cNvCxnSpPr>
            <a:stCxn id="444" idx="3"/>
            <a:endCxn id="369" idx="1"/>
          </p:cNvCxnSpPr>
          <p:nvPr/>
        </p:nvCxnSpPr>
        <p:spPr>
          <a:xfrm rot="10800000" flipH="1">
            <a:off x="4199867" y="4015833"/>
            <a:ext cx="820800" cy="9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9" name="Google Shape;449;p41"/>
          <p:cNvCxnSpPr>
            <a:stCxn id="444" idx="3"/>
            <a:endCxn id="364" idx="1"/>
          </p:cNvCxnSpPr>
          <p:nvPr/>
        </p:nvCxnSpPr>
        <p:spPr>
          <a:xfrm rot="10800000" flipH="1">
            <a:off x="4199867" y="2688233"/>
            <a:ext cx="840000" cy="22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0" name="Google Shape;450;p41"/>
          <p:cNvCxnSpPr>
            <a:stCxn id="444" idx="3"/>
            <a:endCxn id="371" idx="1"/>
          </p:cNvCxnSpPr>
          <p:nvPr/>
        </p:nvCxnSpPr>
        <p:spPr>
          <a:xfrm rot="10800000" flipH="1">
            <a:off x="4199867" y="4518633"/>
            <a:ext cx="840000" cy="40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55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22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65BD08-105A-4230-9EEE-4A577286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6903"/>
            <a:ext cx="12192000" cy="346169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80D945-A4F0-444E-9788-3076934E5277}"/>
              </a:ext>
            </a:extLst>
          </p:cNvPr>
          <p:cNvCxnSpPr>
            <a:cxnSpLocks/>
          </p:cNvCxnSpPr>
          <p:nvPr/>
        </p:nvCxnSpPr>
        <p:spPr>
          <a:xfrm flipV="1">
            <a:off x="7038975" y="2144056"/>
            <a:ext cx="198554" cy="54408"/>
          </a:xfrm>
          <a:prstGeom prst="line">
            <a:avLst/>
          </a:prstGeom>
          <a:ln w="57150"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F7F5E6-05FF-480D-A981-FBD715E9463B}"/>
              </a:ext>
            </a:extLst>
          </p:cNvPr>
          <p:cNvCxnSpPr>
            <a:cxnSpLocks/>
          </p:cNvCxnSpPr>
          <p:nvPr/>
        </p:nvCxnSpPr>
        <p:spPr>
          <a:xfrm flipV="1">
            <a:off x="7038975" y="2514019"/>
            <a:ext cx="198554" cy="58571"/>
          </a:xfrm>
          <a:prstGeom prst="line">
            <a:avLst/>
          </a:prstGeom>
          <a:ln w="57150"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83E145-F81E-4BF5-8D7F-9E66117D0DA9}"/>
              </a:ext>
            </a:extLst>
          </p:cNvPr>
          <p:cNvCxnSpPr>
            <a:cxnSpLocks/>
          </p:cNvCxnSpPr>
          <p:nvPr/>
        </p:nvCxnSpPr>
        <p:spPr>
          <a:xfrm flipV="1">
            <a:off x="7038975" y="2902348"/>
            <a:ext cx="198554" cy="55292"/>
          </a:xfrm>
          <a:prstGeom prst="line">
            <a:avLst/>
          </a:prstGeom>
          <a:ln w="57150"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8660C7-E153-4DB2-8034-86F4CC93239A}"/>
              </a:ext>
            </a:extLst>
          </p:cNvPr>
          <p:cNvCxnSpPr>
            <a:cxnSpLocks/>
          </p:cNvCxnSpPr>
          <p:nvPr/>
        </p:nvCxnSpPr>
        <p:spPr>
          <a:xfrm>
            <a:off x="7038975" y="3312736"/>
            <a:ext cx="225600" cy="323956"/>
          </a:xfrm>
          <a:prstGeom prst="line">
            <a:avLst/>
          </a:prstGeom>
          <a:ln w="57150"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E6131-DD5F-49CC-AB9F-D915DDB61990}"/>
              </a:ext>
            </a:extLst>
          </p:cNvPr>
          <p:cNvCxnSpPr>
            <a:cxnSpLocks/>
          </p:cNvCxnSpPr>
          <p:nvPr/>
        </p:nvCxnSpPr>
        <p:spPr>
          <a:xfrm>
            <a:off x="7023934" y="3686862"/>
            <a:ext cx="240641" cy="683180"/>
          </a:xfrm>
          <a:prstGeom prst="line">
            <a:avLst/>
          </a:prstGeom>
          <a:ln w="57150"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837A48B-A2A2-41F9-8544-97FD987F78BE}"/>
              </a:ext>
            </a:extLst>
          </p:cNvPr>
          <p:cNvSpPr txBox="1"/>
          <p:nvPr/>
        </p:nvSpPr>
        <p:spPr>
          <a:xfrm>
            <a:off x="2489195" y="1681146"/>
            <a:ext cx="7800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highlight>
                  <a:srgbClr val="C0C0C0"/>
                </a:highlight>
              </a:rPr>
              <a:t>Options box</a:t>
            </a:r>
            <a:r>
              <a:rPr lang="en-US" b="1" i="1" dirty="0"/>
              <a:t>					</a:t>
            </a:r>
            <a:r>
              <a:rPr lang="en-US" b="1" i="1" dirty="0">
                <a:highlight>
                  <a:srgbClr val="C0C0C0"/>
                </a:highlight>
              </a:rPr>
              <a:t>Selection 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4F617-2BF4-4FCC-B53F-3663BF94CF94}"/>
              </a:ext>
            </a:extLst>
          </p:cNvPr>
          <p:cNvSpPr txBox="1"/>
          <p:nvPr/>
        </p:nvSpPr>
        <p:spPr>
          <a:xfrm>
            <a:off x="7139866" y="2071665"/>
            <a:ext cx="490450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ighlight>
                  <a:srgbClr val="C0C0C0"/>
                </a:highlight>
              </a:rPr>
              <a:t>Reset box options and selections boxes</a:t>
            </a:r>
          </a:p>
          <a:p>
            <a:endParaRPr lang="en-US" sz="600" i="1" dirty="0">
              <a:highlight>
                <a:srgbClr val="C0C0C0"/>
              </a:highlight>
            </a:endParaRPr>
          </a:p>
          <a:p>
            <a:r>
              <a:rPr lang="en-US" i="1" dirty="0">
                <a:highlight>
                  <a:srgbClr val="C0C0C0"/>
                </a:highlight>
              </a:rPr>
              <a:t>Move all options from options box to selection box</a:t>
            </a:r>
          </a:p>
          <a:p>
            <a:endParaRPr lang="en-US" sz="800" i="1" dirty="0">
              <a:highlight>
                <a:srgbClr val="C0C0C0"/>
              </a:highlight>
            </a:endParaRPr>
          </a:p>
          <a:p>
            <a:r>
              <a:rPr lang="en-US" i="1" dirty="0">
                <a:highlight>
                  <a:srgbClr val="C0C0C0"/>
                </a:highlight>
              </a:rPr>
              <a:t>Move specifically selected options from the options box to the selection box</a:t>
            </a:r>
          </a:p>
          <a:p>
            <a:endParaRPr lang="en-US" sz="800" i="1" dirty="0">
              <a:highlight>
                <a:srgbClr val="C0C0C0"/>
              </a:highlight>
            </a:endParaRPr>
          </a:p>
          <a:p>
            <a:r>
              <a:rPr lang="en-US" i="1" dirty="0">
                <a:highlight>
                  <a:srgbClr val="C0C0C0"/>
                </a:highlight>
              </a:rPr>
              <a:t>Move specifically selected options from the selection box to the options box</a:t>
            </a:r>
          </a:p>
          <a:p>
            <a:endParaRPr lang="en-US" sz="800" i="1" dirty="0">
              <a:highlight>
                <a:srgbClr val="C0C0C0"/>
              </a:highlight>
            </a:endParaRPr>
          </a:p>
          <a:p>
            <a:r>
              <a:rPr lang="en-US" i="1" dirty="0">
                <a:highlight>
                  <a:srgbClr val="C0C0C0"/>
                </a:highlight>
              </a:rPr>
              <a:t>Remove all options from selection box</a:t>
            </a:r>
          </a:p>
          <a:p>
            <a:endParaRPr lang="en-US" sz="800" i="1" dirty="0">
              <a:highlight>
                <a:srgbClr val="C0C0C0"/>
              </a:highlight>
            </a:endParaRPr>
          </a:p>
          <a:p>
            <a:r>
              <a:rPr lang="en-US" i="1" dirty="0">
                <a:highlight>
                  <a:srgbClr val="C0C0C0"/>
                </a:highlight>
              </a:rPr>
              <a:t>Manually scroll through all options/selections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BD17E6-0DE8-4D15-B30A-320EF1EB889D}"/>
              </a:ext>
            </a:extLst>
          </p:cNvPr>
          <p:cNvSpPr/>
          <p:nvPr/>
        </p:nvSpPr>
        <p:spPr>
          <a:xfrm>
            <a:off x="330941" y="550871"/>
            <a:ext cx="1858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foss_2_select.png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E79B8B-05B7-419A-9230-8507EDDB8A68}"/>
              </a:ext>
            </a:extLst>
          </p:cNvPr>
          <p:cNvCxnSpPr>
            <a:cxnSpLocks/>
          </p:cNvCxnSpPr>
          <p:nvPr/>
        </p:nvCxnSpPr>
        <p:spPr>
          <a:xfrm flipH="1">
            <a:off x="1118496" y="4942552"/>
            <a:ext cx="489810" cy="736423"/>
          </a:xfrm>
          <a:prstGeom prst="line">
            <a:avLst/>
          </a:prstGeom>
          <a:ln w="57150"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613CFA-9824-4D35-865F-34C73B6DE949}"/>
              </a:ext>
            </a:extLst>
          </p:cNvPr>
          <p:cNvCxnSpPr>
            <a:cxnSpLocks/>
          </p:cNvCxnSpPr>
          <p:nvPr/>
        </p:nvCxnSpPr>
        <p:spPr>
          <a:xfrm flipH="1">
            <a:off x="1118496" y="4462655"/>
            <a:ext cx="489810" cy="1167319"/>
          </a:xfrm>
          <a:prstGeom prst="line">
            <a:avLst/>
          </a:prstGeom>
          <a:ln w="57150"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EBE691-AD80-4EAD-814A-B3169CD5D3B3}"/>
              </a:ext>
            </a:extLst>
          </p:cNvPr>
          <p:cNvSpPr txBox="1"/>
          <p:nvPr/>
        </p:nvSpPr>
        <p:spPr>
          <a:xfrm>
            <a:off x="991489" y="5547504"/>
            <a:ext cx="323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ighlight>
                  <a:srgbClr val="C0C0C0"/>
                </a:highlight>
              </a:rPr>
              <a:t>Type a term of the organism’s common name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1D9E2E-B6C7-4444-854F-10005C452007}"/>
              </a:ext>
            </a:extLst>
          </p:cNvPr>
          <p:cNvCxnSpPr>
            <a:cxnSpLocks/>
          </p:cNvCxnSpPr>
          <p:nvPr/>
        </p:nvCxnSpPr>
        <p:spPr>
          <a:xfrm>
            <a:off x="6468893" y="4094443"/>
            <a:ext cx="768636" cy="566709"/>
          </a:xfrm>
          <a:prstGeom prst="line">
            <a:avLst/>
          </a:prstGeom>
          <a:ln w="57150"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108DEA-06A4-44AA-A61D-995E6F8951AE}"/>
              </a:ext>
            </a:extLst>
          </p:cNvPr>
          <p:cNvCxnSpPr>
            <a:cxnSpLocks/>
          </p:cNvCxnSpPr>
          <p:nvPr/>
        </p:nvCxnSpPr>
        <p:spPr>
          <a:xfrm>
            <a:off x="4561541" y="5310763"/>
            <a:ext cx="114221" cy="319211"/>
          </a:xfrm>
          <a:prstGeom prst="line">
            <a:avLst/>
          </a:prstGeom>
          <a:ln w="57150"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62B1DF-9843-40FC-A55B-DAA7E9C450D8}"/>
              </a:ext>
            </a:extLst>
          </p:cNvPr>
          <p:cNvSpPr txBox="1"/>
          <p:nvPr/>
        </p:nvSpPr>
        <p:spPr>
          <a:xfrm>
            <a:off x="4561541" y="5534181"/>
            <a:ext cx="323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highlight>
                  <a:srgbClr val="C0C0C0"/>
                </a:highlight>
              </a:rPr>
              <a:t>Reset all parameters for entire form, not just species searches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EFE296-DD77-49A6-A243-4A53A05470C9}"/>
              </a:ext>
            </a:extLst>
          </p:cNvPr>
          <p:cNvCxnSpPr>
            <a:cxnSpLocks/>
          </p:cNvCxnSpPr>
          <p:nvPr/>
        </p:nvCxnSpPr>
        <p:spPr>
          <a:xfrm flipH="1">
            <a:off x="11414946" y="4094443"/>
            <a:ext cx="475863" cy="566709"/>
          </a:xfrm>
          <a:prstGeom prst="line">
            <a:avLst/>
          </a:prstGeom>
          <a:ln w="57150">
            <a:solidFill>
              <a:srgbClr val="C0C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41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1B0297-0454-4CD9-9E20-4F8E5F107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14" y="0"/>
            <a:ext cx="11225371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119547-8A77-489B-B662-F2938EB4586B}"/>
              </a:ext>
            </a:extLst>
          </p:cNvPr>
          <p:cNvSpPr/>
          <p:nvPr/>
        </p:nvSpPr>
        <p:spPr>
          <a:xfrm>
            <a:off x="-79032" y="-369332"/>
            <a:ext cx="2092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foss_3_selected.png</a:t>
            </a:r>
          </a:p>
        </p:txBody>
      </p:sp>
    </p:spTree>
    <p:extLst>
      <p:ext uri="{BB962C8B-B14F-4D97-AF65-F5344CB8AC3E}">
        <p14:creationId xmlns:p14="http://schemas.microsoft.com/office/powerpoint/2010/main" val="421287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E00793-4BD7-4343-8EC0-C7C421A47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690" y="425436"/>
            <a:ext cx="5229225" cy="23336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311066-18F3-43CD-912E-5ADF8A7CF40D}"/>
              </a:ext>
            </a:extLst>
          </p:cNvPr>
          <p:cNvSpPr/>
          <p:nvPr/>
        </p:nvSpPr>
        <p:spPr>
          <a:xfrm>
            <a:off x="1175649" y="739674"/>
            <a:ext cx="2477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foss_4_data_format.png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5D7F9-DBAC-485E-AC0F-99507F808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911"/>
          <a:stretch/>
        </p:blipFill>
        <p:spPr>
          <a:xfrm>
            <a:off x="4411690" y="3224296"/>
            <a:ext cx="5229225" cy="1938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628763-E5BB-486E-A903-B507F3459ED5}"/>
              </a:ext>
            </a:extLst>
          </p:cNvPr>
          <p:cNvSpPr txBox="1"/>
          <p:nvPr/>
        </p:nvSpPr>
        <p:spPr>
          <a:xfrm>
            <a:off x="6241367" y="3224293"/>
            <a:ext cx="4904508" cy="1938992"/>
          </a:xfrm>
          <a:prstGeom prst="rect">
            <a:avLst/>
          </a:prstGeom>
          <a:solidFill>
            <a:srgbClr val="D1DEE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All Data Fields: Presence and Absence (zero-filled)</a:t>
            </a:r>
          </a:p>
          <a:p>
            <a:endParaRPr lang="en-US" sz="600" dirty="0"/>
          </a:p>
          <a:p>
            <a:r>
              <a:rPr lang="en-US" dirty="0"/>
              <a:t>All Data Fields: Presence-only (non-zero)</a:t>
            </a:r>
          </a:p>
          <a:p>
            <a:endParaRPr lang="en-US" sz="800" dirty="0"/>
          </a:p>
          <a:p>
            <a:r>
              <a:rPr lang="en-US" dirty="0"/>
              <a:t>Catch data: Presence and Absence (zero-filled)</a:t>
            </a:r>
          </a:p>
          <a:p>
            <a:endParaRPr lang="en-US" sz="800" dirty="0"/>
          </a:p>
          <a:p>
            <a:r>
              <a:rPr lang="en-US" dirty="0"/>
              <a:t>Catch data: Presence-only (non-zero)</a:t>
            </a:r>
          </a:p>
          <a:p>
            <a:endParaRPr lang="en-US" sz="800" dirty="0"/>
          </a:p>
          <a:p>
            <a:r>
              <a:rPr lang="en-US" dirty="0"/>
              <a:t>Haul Data</a:t>
            </a:r>
          </a:p>
        </p:txBody>
      </p:sp>
    </p:spTree>
    <p:extLst>
      <p:ext uri="{BB962C8B-B14F-4D97-AF65-F5344CB8AC3E}">
        <p14:creationId xmlns:p14="http://schemas.microsoft.com/office/powerpoint/2010/main" val="316948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9CE54E-6C65-419E-8A97-A4AEF1B67AE9}"/>
              </a:ext>
            </a:extLst>
          </p:cNvPr>
          <p:cNvSpPr/>
          <p:nvPr/>
        </p:nvSpPr>
        <p:spPr>
          <a:xfrm>
            <a:off x="1159747" y="524989"/>
            <a:ext cx="2342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foss_5_run_report.png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5177C-89CF-4A23-BED3-626A5B56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3669"/>
            <a:ext cx="12108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6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5BE271-6B63-4856-A4D9-F5B4C5B5912D}"/>
              </a:ext>
            </a:extLst>
          </p:cNvPr>
          <p:cNvSpPr/>
          <p:nvPr/>
        </p:nvSpPr>
        <p:spPr>
          <a:xfrm>
            <a:off x="2706255" y="2410691"/>
            <a:ext cx="5745018" cy="2521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55222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570167" y="1512932"/>
            <a:ext cx="2396800" cy="2730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RACEBASE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926311" y="2051943"/>
            <a:ext cx="1684400" cy="404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HAUL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926311" y="2456203"/>
            <a:ext cx="1684400" cy="404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926311" y="2860464"/>
            <a:ext cx="1684400" cy="404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926309" y="3264725"/>
            <a:ext cx="1684400" cy="404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SPECIES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926308" y="3661297"/>
            <a:ext cx="1684400" cy="404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SPECIMEN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563867" y="4741768"/>
            <a:ext cx="2396800" cy="1109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RACE_DATA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939263" y="5271162"/>
            <a:ext cx="1684421" cy="404261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V_CRUISES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8572147" y="994451"/>
            <a:ext cx="3225200" cy="5742800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GAP_PRODUCTS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4581319" y="2647303"/>
            <a:ext cx="2945331" cy="2440411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4616379" y="2759351"/>
            <a:ext cx="28752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gapindex</a:t>
            </a:r>
            <a:r>
              <a:rPr lang="en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 Package</a:t>
            </a:r>
            <a:endParaRPr sz="1467"/>
          </a:p>
        </p:txBody>
      </p:sp>
      <p:sp>
        <p:nvSpPr>
          <p:cNvPr id="152" name="Google Shape;152;p27"/>
          <p:cNvSpPr/>
          <p:nvPr/>
        </p:nvSpPr>
        <p:spPr>
          <a:xfrm>
            <a:off x="5214990" y="3471746"/>
            <a:ext cx="1684421" cy="404261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DESIGN_TABLE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8933800" y="2972765"/>
            <a:ext cx="2661200" cy="414000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PRODUCTION_BIOMASS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8933800" y="3396631"/>
            <a:ext cx="2645200" cy="394400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PRODUCTION_SIZECOMP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8933800" y="3806967"/>
            <a:ext cx="2661200" cy="496800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PRODUCTION_AGECOMP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27"/>
          <p:cNvCxnSpPr>
            <a:stCxn id="147" idx="3"/>
            <a:endCxn id="150" idx="1"/>
          </p:cNvCxnSpPr>
          <p:nvPr/>
        </p:nvCxnSpPr>
        <p:spPr>
          <a:xfrm rot="10800000" flipH="1">
            <a:off x="2960667" y="3867368"/>
            <a:ext cx="1620800" cy="1429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7" name="Google Shape;157;p27"/>
          <p:cNvCxnSpPr>
            <a:stCxn id="141" idx="3"/>
            <a:endCxn id="150" idx="1"/>
          </p:cNvCxnSpPr>
          <p:nvPr/>
        </p:nvCxnSpPr>
        <p:spPr>
          <a:xfrm>
            <a:off x="2966967" y="2878132"/>
            <a:ext cx="1614400" cy="989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8" name="Google Shape;158;p27"/>
          <p:cNvCxnSpPr>
            <a:stCxn id="150" idx="3"/>
            <a:endCxn id="149" idx="1"/>
          </p:cNvCxnSpPr>
          <p:nvPr/>
        </p:nvCxnSpPr>
        <p:spPr>
          <a:xfrm rot="10800000" flipH="1">
            <a:off x="7526649" y="3865908"/>
            <a:ext cx="1045600" cy="1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9" name="Google Shape;159;p27"/>
          <p:cNvSpPr/>
          <p:nvPr/>
        </p:nvSpPr>
        <p:spPr>
          <a:xfrm>
            <a:off x="5211775" y="3888398"/>
            <a:ext cx="1684421" cy="404261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STRATUM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4791667" y="4303900"/>
            <a:ext cx="2533200" cy="418800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STRATUM_GROUPINGS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9153304" y="2483600"/>
            <a:ext cx="2216800" cy="492800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PROUDCTION_CPUE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6432201" y="300133"/>
            <a:ext cx="1970800" cy="404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TABLE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6432201" y="715633"/>
            <a:ext cx="1970800" cy="404400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TABLE**</a:t>
            </a:r>
            <a:endParaRPr sz="1467"/>
          </a:p>
        </p:txBody>
      </p:sp>
      <p:sp>
        <p:nvSpPr>
          <p:cNvPr id="164" name="Google Shape;164;p27"/>
          <p:cNvSpPr/>
          <p:nvPr/>
        </p:nvSpPr>
        <p:spPr>
          <a:xfrm>
            <a:off x="3478166" y="542505"/>
            <a:ext cx="2661327" cy="34310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SCHEMA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3478166" y="897526"/>
            <a:ext cx="2661327" cy="338236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 ENVIRONMENT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3698830" y="176970"/>
            <a:ext cx="2247713" cy="356319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SCHEMA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9144001" y="5569552"/>
            <a:ext cx="2322787" cy="488429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METADATA_COLUMN</a:t>
            </a:r>
            <a:endParaRPr sz="1467"/>
          </a:p>
        </p:txBody>
      </p:sp>
      <p:sp>
        <p:nvSpPr>
          <p:cNvPr id="168" name="Google Shape;168;p27"/>
          <p:cNvSpPr/>
          <p:nvPr/>
        </p:nvSpPr>
        <p:spPr>
          <a:xfrm>
            <a:off x="9144001" y="6025530"/>
            <a:ext cx="2322787" cy="488429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METADATA_TABLE</a:t>
            </a:r>
            <a:endParaRPr sz="1467"/>
          </a:p>
        </p:txBody>
      </p:sp>
      <p:cxnSp>
        <p:nvCxnSpPr>
          <p:cNvPr id="169" name="Google Shape;169;p27"/>
          <p:cNvCxnSpPr>
            <a:endCxn id="150" idx="2"/>
          </p:cNvCxnSpPr>
          <p:nvPr/>
        </p:nvCxnSpPr>
        <p:spPr>
          <a:xfrm rot="10800000">
            <a:off x="6053984" y="5087713"/>
            <a:ext cx="3090000" cy="93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0" name="Google Shape;170;p27"/>
          <p:cNvSpPr txBox="1"/>
          <p:nvPr/>
        </p:nvSpPr>
        <p:spPr>
          <a:xfrm>
            <a:off x="104833" y="150268"/>
            <a:ext cx="2896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Current Workflow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9337333" y="88334"/>
            <a:ext cx="26452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 draft table names</a:t>
            </a:r>
            <a:endParaRPr sz="146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563877" y="699727"/>
            <a:ext cx="2396800" cy="3161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RACEBASE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920011" y="1238743"/>
            <a:ext cx="1684400" cy="404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HAUL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920011" y="1643003"/>
            <a:ext cx="1684400" cy="404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CATCH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920011" y="2047264"/>
            <a:ext cx="1684400" cy="404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920009" y="2451525"/>
            <a:ext cx="1684400" cy="404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SPECIES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920008" y="2848097"/>
            <a:ext cx="1684400" cy="404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SPECIMEN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360667" y="4030567"/>
            <a:ext cx="2914400" cy="279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RACE_DATA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8695833" y="300132"/>
            <a:ext cx="3225200" cy="2629200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GAP_PRODUCTS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4584368" y="2647303"/>
            <a:ext cx="2945200" cy="2440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4616379" y="3572151"/>
            <a:ext cx="287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gapindex</a:t>
            </a:r>
            <a:r>
              <a:rPr lang="en" sz="2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 Package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1009172" y="4551779"/>
            <a:ext cx="1684400" cy="404400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DESIGN_TABLE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9057500" y="1434132"/>
            <a:ext cx="2661200" cy="414000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PRODUCTION_BIOMASS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9057500" y="1857997"/>
            <a:ext cx="2645200" cy="394400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PRODUCTION_SIZECOMP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9057500" y="2268333"/>
            <a:ext cx="2661200" cy="496800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PRODUCTION_AGECOMP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8"/>
          <p:cNvSpPr/>
          <p:nvPr/>
        </p:nvSpPr>
        <p:spPr>
          <a:xfrm>
            <a:off x="920007" y="3260047"/>
            <a:ext cx="1684400" cy="404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CRUISE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28"/>
          <p:cNvCxnSpPr>
            <a:stCxn id="182" idx="3"/>
            <a:endCxn id="184" idx="1"/>
          </p:cNvCxnSpPr>
          <p:nvPr/>
        </p:nvCxnSpPr>
        <p:spPr>
          <a:xfrm rot="10800000" flipH="1">
            <a:off x="3275067" y="3867367"/>
            <a:ext cx="1309200" cy="1560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2" name="Google Shape;192;p28"/>
          <p:cNvCxnSpPr>
            <a:stCxn id="176" idx="3"/>
            <a:endCxn id="184" idx="1"/>
          </p:cNvCxnSpPr>
          <p:nvPr/>
        </p:nvCxnSpPr>
        <p:spPr>
          <a:xfrm>
            <a:off x="2960677" y="2280327"/>
            <a:ext cx="1623600" cy="158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3" name="Google Shape;193;p28"/>
          <p:cNvCxnSpPr>
            <a:stCxn id="184" idx="3"/>
            <a:endCxn id="183" idx="1"/>
          </p:cNvCxnSpPr>
          <p:nvPr/>
        </p:nvCxnSpPr>
        <p:spPr>
          <a:xfrm rot="10800000" flipH="1">
            <a:off x="7529568" y="1614703"/>
            <a:ext cx="1166400" cy="2252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4" name="Google Shape;194;p28"/>
          <p:cNvSpPr/>
          <p:nvPr/>
        </p:nvSpPr>
        <p:spPr>
          <a:xfrm>
            <a:off x="1005957" y="4968431"/>
            <a:ext cx="1684400" cy="404400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STRATUM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585849" y="5383933"/>
            <a:ext cx="2533200" cy="418800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STRATUM_GROUPINGS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9277004" y="944967"/>
            <a:ext cx="2216800" cy="492800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PROUDCTION_CPUE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6432201" y="300133"/>
            <a:ext cx="1970800" cy="404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TABLE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6432201" y="715633"/>
            <a:ext cx="1970800" cy="404400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TABLE</a:t>
            </a:r>
            <a:endParaRPr sz="1467"/>
          </a:p>
        </p:txBody>
      </p:sp>
      <p:sp>
        <p:nvSpPr>
          <p:cNvPr id="199" name="Google Shape;199;p28"/>
          <p:cNvSpPr/>
          <p:nvPr/>
        </p:nvSpPr>
        <p:spPr>
          <a:xfrm>
            <a:off x="3478165" y="542504"/>
            <a:ext cx="2661200" cy="343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CURRENT SCHEMA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3478165" y="897525"/>
            <a:ext cx="2661200" cy="338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 ENVIRONMENT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3698829" y="176969"/>
            <a:ext cx="2247600" cy="356400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SCHEMA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637868" y="5813819"/>
            <a:ext cx="2322800" cy="488400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METADATA_COLUMN</a:t>
            </a:r>
            <a:endParaRPr sz="1467"/>
          </a:p>
        </p:txBody>
      </p:sp>
      <p:sp>
        <p:nvSpPr>
          <p:cNvPr id="203" name="Google Shape;203;p28"/>
          <p:cNvSpPr/>
          <p:nvPr/>
        </p:nvSpPr>
        <p:spPr>
          <a:xfrm>
            <a:off x="637868" y="6269796"/>
            <a:ext cx="2322800" cy="488400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METADATA_TABLE</a:t>
            </a:r>
            <a:endParaRPr sz="1467"/>
          </a:p>
        </p:txBody>
      </p:sp>
      <p:sp>
        <p:nvSpPr>
          <p:cNvPr id="204" name="Google Shape;204;p28"/>
          <p:cNvSpPr txBox="1"/>
          <p:nvPr/>
        </p:nvSpPr>
        <p:spPr>
          <a:xfrm>
            <a:off x="104833" y="150268"/>
            <a:ext cx="2896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Proposed Workflow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8695967" y="3343767"/>
            <a:ext cx="3139600" cy="1701600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RACEBASE_FOSS</a:t>
            </a: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8971967" y="4477765"/>
            <a:ext cx="2661200" cy="414000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JOIN_CPUE_CATCH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9089875" y="3970128"/>
            <a:ext cx="2464084" cy="492800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JOIN_CPUE_HAUL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28"/>
          <p:cNvCxnSpPr>
            <a:stCxn id="185" idx="3"/>
            <a:endCxn id="205" idx="1"/>
          </p:cNvCxnSpPr>
          <p:nvPr/>
        </p:nvCxnSpPr>
        <p:spPr>
          <a:xfrm>
            <a:off x="7491579" y="3833751"/>
            <a:ext cx="1204400" cy="360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9" name="Google Shape;209;p28"/>
          <p:cNvCxnSpPr>
            <a:stCxn id="185" idx="3"/>
            <a:endCxn id="210" idx="1"/>
          </p:cNvCxnSpPr>
          <p:nvPr/>
        </p:nvCxnSpPr>
        <p:spPr>
          <a:xfrm>
            <a:off x="7491579" y="3833751"/>
            <a:ext cx="1182000" cy="2062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0" name="Google Shape;210;p28"/>
          <p:cNvSpPr/>
          <p:nvPr/>
        </p:nvSpPr>
        <p:spPr>
          <a:xfrm>
            <a:off x="8673733" y="5319200"/>
            <a:ext cx="3225200" cy="1154000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[AKFIN]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9254904" y="5817700"/>
            <a:ext cx="2216800" cy="492800"/>
          </a:xfrm>
          <a:prstGeom prst="rect">
            <a:avLst/>
          </a:prstGeom>
          <a:solidFill>
            <a:srgbClr val="DDEAF6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/>
          <p:nvPr/>
        </p:nvSpPr>
        <p:spPr>
          <a:xfrm>
            <a:off x="4646187" y="2231403"/>
            <a:ext cx="3225200" cy="1120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gapindex </a:t>
            </a:r>
            <a:r>
              <a:rPr lang="e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67"/>
          </a:p>
          <a:p>
            <a:pPr algn="ctr"/>
            <a:r>
              <a:rPr lang="en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 Package</a:t>
            </a:r>
            <a:endParaRPr sz="1467"/>
          </a:p>
        </p:txBody>
      </p:sp>
      <p:sp>
        <p:nvSpPr>
          <p:cNvPr id="264" name="Google Shape;264;p36"/>
          <p:cNvSpPr/>
          <p:nvPr/>
        </p:nvSpPr>
        <p:spPr>
          <a:xfrm>
            <a:off x="162999" y="1964203"/>
            <a:ext cx="3502000" cy="1344181"/>
          </a:xfrm>
          <a:prstGeom prst="ellipse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gap_products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standard index production</a:t>
            </a:r>
            <a:endParaRPr sz="18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263466" y="3604700"/>
            <a:ext cx="4271507" cy="1488400"/>
          </a:xfrm>
          <a:prstGeom prst="ellipse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gap_bs_data_report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[goa/ai repo]: standard data reports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36"/>
          <p:cNvCxnSpPr>
            <a:cxnSpLocks/>
            <a:stCxn id="263" idx="2"/>
            <a:endCxn id="267" idx="0"/>
          </p:cNvCxnSpPr>
          <p:nvPr/>
        </p:nvCxnSpPr>
        <p:spPr>
          <a:xfrm flipH="1">
            <a:off x="3767918" y="3351803"/>
            <a:ext cx="2490869" cy="185822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7" name="Google Shape;267;p36"/>
          <p:cNvSpPr/>
          <p:nvPr/>
        </p:nvSpPr>
        <p:spPr>
          <a:xfrm>
            <a:off x="1431636" y="5210032"/>
            <a:ext cx="4672564" cy="1465633"/>
          </a:xfrm>
          <a:prstGeom prst="ellipse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model-based-indices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Model-based index production (ModSquad)</a:t>
            </a:r>
            <a:endParaRPr sz="1467" dirty="0"/>
          </a:p>
        </p:txBody>
      </p:sp>
      <p:cxnSp>
        <p:nvCxnSpPr>
          <p:cNvPr id="268" name="Google Shape;268;p36"/>
          <p:cNvCxnSpPr>
            <a:cxnSpLocks/>
            <a:stCxn id="263" idx="2"/>
            <a:endCxn id="269" idx="0"/>
          </p:cNvCxnSpPr>
          <p:nvPr/>
        </p:nvCxnSpPr>
        <p:spPr>
          <a:xfrm>
            <a:off x="6258787" y="3351803"/>
            <a:ext cx="1708587" cy="2016964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9" name="Google Shape;269;p36"/>
          <p:cNvSpPr/>
          <p:nvPr/>
        </p:nvSpPr>
        <p:spPr>
          <a:xfrm>
            <a:off x="6233504" y="5368767"/>
            <a:ext cx="3467740" cy="1033600"/>
          </a:xfrm>
          <a:prstGeom prst="ellipse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gap_public_data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867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FOSS 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portal</a:t>
            </a:r>
            <a:endParaRPr sz="18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8852575" y="2912267"/>
            <a:ext cx="3255925" cy="1348800"/>
          </a:xfrm>
          <a:prstGeom prst="ellipse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research and exploratory analyses</a:t>
            </a:r>
            <a:endParaRPr sz="18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36"/>
          <p:cNvCxnSpPr>
            <a:cxnSpLocks/>
            <a:stCxn id="263" idx="3"/>
            <a:endCxn id="270" idx="2"/>
          </p:cNvCxnSpPr>
          <p:nvPr/>
        </p:nvCxnSpPr>
        <p:spPr>
          <a:xfrm>
            <a:off x="7871387" y="2791603"/>
            <a:ext cx="981188" cy="795064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2" name="Google Shape;272;p36"/>
          <p:cNvCxnSpPr>
            <a:cxnSpLocks/>
            <a:stCxn id="263" idx="3"/>
            <a:endCxn id="273" idx="2"/>
          </p:cNvCxnSpPr>
          <p:nvPr/>
        </p:nvCxnSpPr>
        <p:spPr>
          <a:xfrm flipV="1">
            <a:off x="7871387" y="1655733"/>
            <a:ext cx="1091801" cy="113587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3" name="Google Shape;273;p36"/>
          <p:cNvSpPr/>
          <p:nvPr/>
        </p:nvSpPr>
        <p:spPr>
          <a:xfrm>
            <a:off x="8963188" y="1019933"/>
            <a:ext cx="3145412" cy="1271600"/>
          </a:xfrm>
          <a:prstGeom prst="ellipse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data-requests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non-standard data requests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6"/>
          <p:cNvSpPr/>
          <p:nvPr/>
        </p:nvSpPr>
        <p:spPr>
          <a:xfrm>
            <a:off x="4535600" y="182334"/>
            <a:ext cx="3446400" cy="1352159"/>
          </a:xfrm>
          <a:prstGeom prst="ellipse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</a:t>
            </a:r>
            <a:r>
              <a:rPr lang="e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support for table documentation</a:t>
            </a:r>
            <a:endParaRPr sz="1867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p36"/>
          <p:cNvCxnSpPr>
            <a:cxnSpLocks/>
            <a:stCxn id="274" idx="4"/>
            <a:endCxn id="263" idx="0"/>
          </p:cNvCxnSpPr>
          <p:nvPr/>
        </p:nvCxnSpPr>
        <p:spPr>
          <a:xfrm flipH="1">
            <a:off x="6258787" y="1534493"/>
            <a:ext cx="13" cy="69691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6" name="Google Shape;276;p36"/>
          <p:cNvCxnSpPr>
            <a:cxnSpLocks/>
            <a:stCxn id="263" idx="1"/>
            <a:endCxn id="264" idx="6"/>
          </p:cNvCxnSpPr>
          <p:nvPr/>
        </p:nvCxnSpPr>
        <p:spPr>
          <a:xfrm flipH="1" flipV="1">
            <a:off x="3664999" y="2636294"/>
            <a:ext cx="981188" cy="155309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7" name="Google Shape;277;p36"/>
          <p:cNvSpPr txBox="1"/>
          <p:nvPr/>
        </p:nvSpPr>
        <p:spPr>
          <a:xfrm>
            <a:off x="72033" y="95801"/>
            <a:ext cx="2896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GitHub Workflow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36"/>
          <p:cNvCxnSpPr>
            <a:cxnSpLocks/>
            <a:stCxn id="263" idx="2"/>
            <a:endCxn id="265" idx="7"/>
          </p:cNvCxnSpPr>
          <p:nvPr/>
        </p:nvCxnSpPr>
        <p:spPr>
          <a:xfrm flipH="1">
            <a:off x="3909425" y="3351803"/>
            <a:ext cx="2349362" cy="470868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9" name="Google Shape;279;p36"/>
          <p:cNvCxnSpPr>
            <a:stCxn id="263" idx="2"/>
            <a:endCxn id="280" idx="1"/>
          </p:cNvCxnSpPr>
          <p:nvPr/>
        </p:nvCxnSpPr>
        <p:spPr>
          <a:xfrm>
            <a:off x="6258787" y="3351803"/>
            <a:ext cx="3432400" cy="1336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0" name="Google Shape;280;p36"/>
          <p:cNvSpPr/>
          <p:nvPr/>
        </p:nvSpPr>
        <p:spPr>
          <a:xfrm>
            <a:off x="9266840" y="4537067"/>
            <a:ext cx="2896800" cy="1033600"/>
          </a:xfrm>
          <a:prstGeom prst="ellipse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AKFIN data</a:t>
            </a: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1025</Words>
  <Application>Microsoft Office PowerPoint</Application>
  <PresentationFormat>Widescreen</PresentationFormat>
  <Paragraphs>297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Emily.Markowitz</dc:creator>
  <cp:lastModifiedBy>Emily.Markowitz</cp:lastModifiedBy>
  <cp:revision>13</cp:revision>
  <dcterms:created xsi:type="dcterms:W3CDTF">2023-06-23T05:12:11Z</dcterms:created>
  <dcterms:modified xsi:type="dcterms:W3CDTF">2023-09-13T07:09:17Z</dcterms:modified>
</cp:coreProperties>
</file>