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B43F0A"/>
    <a:srgbClr val="C3A94B"/>
    <a:srgbClr val="23E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0" d="100"/>
          <a:sy n="90" d="100"/>
        </p:scale>
        <p:origin x="192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AE65-4DA2-4812-BFE2-66FA7861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FC9F8-8BE7-4302-B2BF-525FB28B7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7FD9-C952-4E3E-B6D1-5649CC32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FA68-C388-4F24-9EC5-772AA5FA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6C28-6B45-4251-801E-2E51DD1A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60A3-46E0-4C34-A7E1-8D832A03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37699-1101-4C35-A332-CC4BE27B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6A5A-6FD7-4CF9-A7EF-98F301F9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6EEA-3DBA-4A5F-B341-5DD18DF2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0255-94A5-44F2-83CD-1A2CAE77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133C9-5732-49B6-8694-CE44EC81E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0DD6-2677-4DF8-A770-61F621F02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87CC-6C67-491F-8147-D53CAC19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0EC6-1934-4AA2-9E9F-849C6E74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10A0A-65D9-44C1-9B35-DD60089A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0FB7-6EF7-4BA7-9F56-F0620459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BF9D-80B8-4AFB-B74F-7C9F755F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B776-9CE9-4F0D-B1BF-32DB4417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B90D-8F69-4DC1-9FF3-C9AA5DB6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F0F4-890D-4C31-8DEB-0D7805E0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A87C-FDF7-4C42-A142-7E1DBDCB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D968-EB4B-4B7D-B7B6-571144C9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8571-E8CA-4CB2-9ECE-992BB580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7479-648F-4A8F-8B95-E83B922C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EC0B-EDAA-4C29-8F65-48045A4B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6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9768-B490-4A15-B956-A0368BC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029F-649B-4E52-9A09-4757B4CA0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A1590-35F2-4133-A744-5EE077056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C79D0-4F2C-49FE-AF15-63509D91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B5F4-5CDE-4351-801B-6B6B986D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DE11-E920-4578-A6BF-209D4ADB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910D-2B9C-482C-A0EE-6708305D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3A59-DB88-4246-93F8-308F85A06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3E22E-B087-4625-8430-DA3B4A519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41663-04D4-49C9-AA7B-EB4713B40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2A387-34B1-400E-BE0B-E179DE069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ED53E-A8A8-4237-AB4E-566C7B57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B46CB-B97A-428B-9862-8E1AE93F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6B78-7D88-47E1-AB7F-8E98F82E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1D3C-5E99-40ED-A107-8BE9BAD5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AE534-DB4D-4713-A867-AAD89E10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E706-16ED-4507-84EB-FA0B4D6D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58EC9-B046-45EB-A545-336EC69B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EA2E6-7BA9-4473-86CB-8A071820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BEDE4-C8E1-474A-A4C6-7A7C6C2C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AC66F-C825-4008-BF3B-0EE40726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6248-87C0-4E0B-9D83-B09617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FDE0-0E59-4499-B5C1-33624A14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0D95-7F52-49CC-B105-62600C590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7F160-6FEF-4366-81E6-510607AA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0ACF-88CC-4C0F-8634-438F466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B85AE-F05A-45BB-9568-CC660E7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DDE0-52AB-4DAB-BCBA-8A9FD719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24AE8-E350-4933-9FE7-E859D1F9F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6A71B-0688-4028-B582-B455BA31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FB39E-742D-4EC5-BA5C-0D9EE26B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7F3B4-2427-465D-AE02-45C6DDC0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2D03F-72D4-44DA-895C-B8E00482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6F37-6D9B-474F-A169-A540CECA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3F12E-4C1C-4F5B-8D14-C3763AA0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A54A-5AA8-44FD-8645-144869D25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B674-75AB-4B89-A2D9-95EC634E4C8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2C5A-DD14-4C8F-9973-F530FF003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4884-3CF6-438B-8DDC-645EAFAA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506C-2D4B-457F-9B41-C050C323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EEB1E41-6073-4260-B95D-ED9C685D8C75}"/>
              </a:ext>
            </a:extLst>
          </p:cNvPr>
          <p:cNvSpPr/>
          <p:nvPr/>
        </p:nvSpPr>
        <p:spPr>
          <a:xfrm>
            <a:off x="6314468" y="901997"/>
            <a:ext cx="2126751" cy="2126751"/>
          </a:xfrm>
          <a:prstGeom prst="ellipse">
            <a:avLst/>
          </a:prstGeom>
          <a:solidFill>
            <a:schemeClr val="accent6">
              <a:lumMod val="75000"/>
              <a:alpha val="49804"/>
            </a:schemeClr>
          </a:solidFill>
          <a:ln w="44450">
            <a:solidFill>
              <a:srgbClr val="B4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ED0D92-6F18-48F4-A95E-F136AB28BB5F}"/>
              </a:ext>
            </a:extLst>
          </p:cNvPr>
          <p:cNvSpPr/>
          <p:nvPr/>
        </p:nvSpPr>
        <p:spPr>
          <a:xfrm>
            <a:off x="8665181" y="901997"/>
            <a:ext cx="2126751" cy="2126751"/>
          </a:xfrm>
          <a:prstGeom prst="ellipse">
            <a:avLst/>
          </a:prstGeom>
          <a:solidFill>
            <a:schemeClr val="accent1">
              <a:lumMod val="60000"/>
              <a:lumOff val="40000"/>
              <a:alpha val="49804"/>
            </a:schemeClr>
          </a:solidFill>
          <a:ln w="44450">
            <a:solidFill>
              <a:srgbClr val="B4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F85E7-9AE4-46FF-B9B1-36EFC391ECC4}"/>
              </a:ext>
            </a:extLst>
          </p:cNvPr>
          <p:cNvSpPr/>
          <p:nvPr/>
        </p:nvSpPr>
        <p:spPr>
          <a:xfrm>
            <a:off x="6115050" y="746316"/>
            <a:ext cx="4845050" cy="240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03D606-7FB6-4EB7-9ED0-2894EE0BCFCE}"/>
              </a:ext>
            </a:extLst>
          </p:cNvPr>
          <p:cNvSpPr/>
          <p:nvPr/>
        </p:nvSpPr>
        <p:spPr>
          <a:xfrm>
            <a:off x="2959100" y="746172"/>
            <a:ext cx="2951466" cy="240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612D8-0D8F-420A-9E0E-DB313DCCC52E}"/>
              </a:ext>
            </a:extLst>
          </p:cNvPr>
          <p:cNvSpPr txBox="1"/>
          <p:nvPr/>
        </p:nvSpPr>
        <p:spPr>
          <a:xfrm flipH="1">
            <a:off x="5005070" y="847916"/>
            <a:ext cx="7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3F0A"/>
                </a:solidFill>
              </a:rPr>
              <a:t>H(X,Y)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DC562-9724-42B8-95EA-7CFEBB05F07D}"/>
              </a:ext>
            </a:extLst>
          </p:cNvPr>
          <p:cNvSpPr txBox="1"/>
          <p:nvPr/>
        </p:nvSpPr>
        <p:spPr>
          <a:xfrm flipH="1">
            <a:off x="8168654" y="847916"/>
            <a:ext cx="7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3F0A"/>
                </a:solidFill>
              </a:rPr>
              <a:t>H(X,Y)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8871E-C9FA-48F6-B6F0-D5B838C77AA4}"/>
              </a:ext>
            </a:extLst>
          </p:cNvPr>
          <p:cNvSpPr txBox="1"/>
          <p:nvPr/>
        </p:nvSpPr>
        <p:spPr>
          <a:xfrm flipH="1">
            <a:off x="9432670" y="1780424"/>
            <a:ext cx="5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H(Y)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5E6FA-3CDA-4956-82BB-FB090936E44C}"/>
              </a:ext>
            </a:extLst>
          </p:cNvPr>
          <p:cNvSpPr txBox="1"/>
          <p:nvPr/>
        </p:nvSpPr>
        <p:spPr>
          <a:xfrm flipH="1">
            <a:off x="7078176" y="1763047"/>
            <a:ext cx="59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H(X)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7D12B9-CF36-4282-AAD3-9BDACB10F034}"/>
              </a:ext>
            </a:extLst>
          </p:cNvPr>
          <p:cNvSpPr/>
          <p:nvPr/>
        </p:nvSpPr>
        <p:spPr>
          <a:xfrm>
            <a:off x="3194606" y="901997"/>
            <a:ext cx="2126751" cy="2126751"/>
          </a:xfrm>
          <a:prstGeom prst="ellipse">
            <a:avLst/>
          </a:prstGeom>
          <a:solidFill>
            <a:schemeClr val="accent6">
              <a:lumMod val="75000"/>
              <a:alpha val="49804"/>
            </a:schemeClr>
          </a:solidFill>
          <a:ln w="44450">
            <a:solidFill>
              <a:srgbClr val="B4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2E65F0-373C-42A4-98A7-B790384F2DFB}"/>
              </a:ext>
            </a:extLst>
          </p:cNvPr>
          <p:cNvSpPr/>
          <p:nvPr/>
        </p:nvSpPr>
        <p:spPr>
          <a:xfrm>
            <a:off x="3194606" y="901997"/>
            <a:ext cx="2126751" cy="2126751"/>
          </a:xfrm>
          <a:prstGeom prst="ellipse">
            <a:avLst/>
          </a:prstGeom>
          <a:solidFill>
            <a:schemeClr val="accent1">
              <a:lumMod val="60000"/>
              <a:lumOff val="40000"/>
              <a:alpha val="49804"/>
            </a:schemeClr>
          </a:solidFill>
          <a:ln w="44450">
            <a:solidFill>
              <a:srgbClr val="B4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63B86-B644-4754-97CF-3AB81F6E8F68}"/>
              </a:ext>
            </a:extLst>
          </p:cNvPr>
          <p:cNvSpPr txBox="1"/>
          <p:nvPr/>
        </p:nvSpPr>
        <p:spPr>
          <a:xfrm flipH="1">
            <a:off x="3675500" y="1780706"/>
            <a:ext cx="133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H(X) </a:t>
            </a:r>
            <a:r>
              <a:rPr lang="en-US" b="1" dirty="0"/>
              <a:t>=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H(Y)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376BB4-8092-4001-B8D1-F95E48D1A271}"/>
              </a:ext>
            </a:extLst>
          </p:cNvPr>
          <p:cNvSpPr txBox="1"/>
          <p:nvPr/>
        </p:nvSpPr>
        <p:spPr>
          <a:xfrm flipH="1">
            <a:off x="3408786" y="271960"/>
            <a:ext cx="21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Perfect Dependence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5F049-1C79-4C6A-ADDB-CDED5D5815E2}"/>
              </a:ext>
            </a:extLst>
          </p:cNvPr>
          <p:cNvSpPr txBox="1"/>
          <p:nvPr/>
        </p:nvSpPr>
        <p:spPr>
          <a:xfrm flipH="1">
            <a:off x="7456236" y="271960"/>
            <a:ext cx="248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Perfect Independence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48A011-D83F-491D-B147-D2CA9338C1E1}"/>
              </a:ext>
            </a:extLst>
          </p:cNvPr>
          <p:cNvSpPr/>
          <p:nvPr/>
        </p:nvSpPr>
        <p:spPr>
          <a:xfrm>
            <a:off x="5391523" y="4032578"/>
            <a:ext cx="2126751" cy="2126751"/>
          </a:xfrm>
          <a:prstGeom prst="ellipse">
            <a:avLst/>
          </a:prstGeom>
          <a:solidFill>
            <a:schemeClr val="accent6">
              <a:lumMod val="75000"/>
              <a:alpha val="49804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380DAD-1898-45F4-AB28-78B6231E3CB9}"/>
              </a:ext>
            </a:extLst>
          </p:cNvPr>
          <p:cNvSpPr/>
          <p:nvPr/>
        </p:nvSpPr>
        <p:spPr>
          <a:xfrm>
            <a:off x="6867344" y="4318427"/>
            <a:ext cx="1555052" cy="1555052"/>
          </a:xfrm>
          <a:prstGeom prst="ellipse">
            <a:avLst/>
          </a:prstGeom>
          <a:solidFill>
            <a:schemeClr val="accent1">
              <a:lumMod val="60000"/>
              <a:lumOff val="40000"/>
              <a:alpha val="49804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8EC06E-54C1-4C0A-8373-3E047CB6C75C}"/>
              </a:ext>
            </a:extLst>
          </p:cNvPr>
          <p:cNvSpPr/>
          <p:nvPr/>
        </p:nvSpPr>
        <p:spPr>
          <a:xfrm>
            <a:off x="4422962" y="3881896"/>
            <a:ext cx="4845050" cy="240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F52F2-BD0C-49AC-B73E-3A6F100FE504}"/>
              </a:ext>
            </a:extLst>
          </p:cNvPr>
          <p:cNvSpPr txBox="1"/>
          <p:nvPr/>
        </p:nvSpPr>
        <p:spPr>
          <a:xfrm flipH="1">
            <a:off x="7203629" y="3917723"/>
            <a:ext cx="7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3F0A"/>
                </a:solidFill>
              </a:rPr>
              <a:t>H(X,Y)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FFF2D-B510-4D10-9DCD-AA4D57F93D1B}"/>
              </a:ext>
            </a:extLst>
          </p:cNvPr>
          <p:cNvSpPr txBox="1"/>
          <p:nvPr/>
        </p:nvSpPr>
        <p:spPr>
          <a:xfrm flipH="1">
            <a:off x="4861711" y="3407540"/>
            <a:ext cx="4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Between dependence and independence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D13C307-5A38-4374-A2C7-1E85DBFB586A}"/>
              </a:ext>
            </a:extLst>
          </p:cNvPr>
          <p:cNvSpPr/>
          <p:nvPr/>
        </p:nvSpPr>
        <p:spPr>
          <a:xfrm>
            <a:off x="5391523" y="4048603"/>
            <a:ext cx="3030873" cy="2126752"/>
          </a:xfrm>
          <a:custGeom>
            <a:avLst/>
            <a:gdLst>
              <a:gd name="connsiteX0" fmla="*/ 1063376 w 3030873"/>
              <a:gd name="connsiteY0" fmla="*/ 0 h 2126752"/>
              <a:gd name="connsiteX1" fmla="*/ 1815296 w 3030873"/>
              <a:gd name="connsiteY1" fmla="*/ 311456 h 2126752"/>
              <a:gd name="connsiteX2" fmla="*/ 1877406 w 3030873"/>
              <a:gd name="connsiteY2" fmla="*/ 386733 h 2126752"/>
              <a:gd name="connsiteX3" fmla="*/ 1950699 w 3030873"/>
              <a:gd name="connsiteY3" fmla="*/ 346951 h 2126752"/>
              <a:gd name="connsiteX4" fmla="*/ 2253347 w 3030873"/>
              <a:gd name="connsiteY4" fmla="*/ 285849 h 2126752"/>
              <a:gd name="connsiteX5" fmla="*/ 3030873 w 3030873"/>
              <a:gd name="connsiteY5" fmla="*/ 1063375 h 2126752"/>
              <a:gd name="connsiteX6" fmla="*/ 2253347 w 3030873"/>
              <a:gd name="connsiteY6" fmla="*/ 1840901 h 2126752"/>
              <a:gd name="connsiteX7" fmla="*/ 1950699 w 3030873"/>
              <a:gd name="connsiteY7" fmla="*/ 1779799 h 2126752"/>
              <a:gd name="connsiteX8" fmla="*/ 1877407 w 3030873"/>
              <a:gd name="connsiteY8" fmla="*/ 1740018 h 2126752"/>
              <a:gd name="connsiteX9" fmla="*/ 1815296 w 3030873"/>
              <a:gd name="connsiteY9" fmla="*/ 1815296 h 2126752"/>
              <a:gd name="connsiteX10" fmla="*/ 1063376 w 3030873"/>
              <a:gd name="connsiteY10" fmla="*/ 2126752 h 2126752"/>
              <a:gd name="connsiteX11" fmla="*/ 0 w 3030873"/>
              <a:gd name="connsiteY11" fmla="*/ 1063376 h 2126752"/>
              <a:gd name="connsiteX12" fmla="*/ 1063376 w 3030873"/>
              <a:gd name="connsiteY12" fmla="*/ 0 h 212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0873" h="2126752">
                <a:moveTo>
                  <a:pt x="1063376" y="0"/>
                </a:moveTo>
                <a:cubicBezTo>
                  <a:pt x="1357019" y="0"/>
                  <a:pt x="1622863" y="119023"/>
                  <a:pt x="1815296" y="311456"/>
                </a:cubicBezTo>
                <a:lnTo>
                  <a:pt x="1877406" y="386733"/>
                </a:lnTo>
                <a:lnTo>
                  <a:pt x="1950699" y="346951"/>
                </a:lnTo>
                <a:cubicBezTo>
                  <a:pt x="2043721" y="307606"/>
                  <a:pt x="2145993" y="285849"/>
                  <a:pt x="2253347" y="285849"/>
                </a:cubicBezTo>
                <a:cubicBezTo>
                  <a:pt x="2682763" y="285849"/>
                  <a:pt x="3030873" y="633959"/>
                  <a:pt x="3030873" y="1063375"/>
                </a:cubicBezTo>
                <a:cubicBezTo>
                  <a:pt x="3030873" y="1492791"/>
                  <a:pt x="2682763" y="1840901"/>
                  <a:pt x="2253347" y="1840901"/>
                </a:cubicBezTo>
                <a:cubicBezTo>
                  <a:pt x="2145993" y="1840901"/>
                  <a:pt x="2043721" y="1819144"/>
                  <a:pt x="1950699" y="1779799"/>
                </a:cubicBezTo>
                <a:lnTo>
                  <a:pt x="1877407" y="1740018"/>
                </a:lnTo>
                <a:lnTo>
                  <a:pt x="1815296" y="1815296"/>
                </a:lnTo>
                <a:cubicBezTo>
                  <a:pt x="1622863" y="2007730"/>
                  <a:pt x="1357019" y="2126752"/>
                  <a:pt x="1063376" y="2126752"/>
                </a:cubicBezTo>
                <a:cubicBezTo>
                  <a:pt x="476090" y="2126752"/>
                  <a:pt x="0" y="1650662"/>
                  <a:pt x="0" y="1063376"/>
                </a:cubicBezTo>
                <a:cubicBezTo>
                  <a:pt x="0" y="476090"/>
                  <a:pt x="476090" y="0"/>
                  <a:pt x="1063376" y="0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44450">
            <a:solidFill>
              <a:srgbClr val="B4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6C2849-E6F2-4FB0-A160-4ED5E3ACBA23}"/>
              </a:ext>
            </a:extLst>
          </p:cNvPr>
          <p:cNvSpPr txBox="1"/>
          <p:nvPr/>
        </p:nvSpPr>
        <p:spPr>
          <a:xfrm flipH="1">
            <a:off x="6867344" y="4911162"/>
            <a:ext cx="101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66"/>
                </a:solidFill>
              </a:rPr>
              <a:t>I(X;Y)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C4113E-3CCE-41BC-BD70-943069062827}"/>
              </a:ext>
            </a:extLst>
          </p:cNvPr>
          <p:cNvSpPr txBox="1"/>
          <p:nvPr/>
        </p:nvSpPr>
        <p:spPr>
          <a:xfrm flipH="1">
            <a:off x="5920132" y="4907869"/>
            <a:ext cx="89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H(X|Y)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E4C614-4B1A-47DB-AE45-B1913C9A153D}"/>
              </a:ext>
            </a:extLst>
          </p:cNvPr>
          <p:cNvSpPr txBox="1"/>
          <p:nvPr/>
        </p:nvSpPr>
        <p:spPr>
          <a:xfrm flipH="1">
            <a:off x="7561475" y="4907869"/>
            <a:ext cx="8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H(Y|X)</a:t>
            </a:r>
          </a:p>
        </p:txBody>
      </p:sp>
    </p:spTree>
    <p:extLst>
      <p:ext uri="{BB962C8B-B14F-4D97-AF65-F5344CB8AC3E}">
        <p14:creationId xmlns:p14="http://schemas.microsoft.com/office/powerpoint/2010/main" val="81598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EEB1E41-6073-4260-B95D-ED9C685D8C75}"/>
              </a:ext>
            </a:extLst>
          </p:cNvPr>
          <p:cNvSpPr/>
          <p:nvPr/>
        </p:nvSpPr>
        <p:spPr>
          <a:xfrm>
            <a:off x="4835711" y="1286223"/>
            <a:ext cx="2126751" cy="2126751"/>
          </a:xfrm>
          <a:prstGeom prst="ellipse">
            <a:avLst/>
          </a:prstGeom>
          <a:solidFill>
            <a:schemeClr val="accent6">
              <a:lumMod val="75000"/>
              <a:alpha val="49804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ED0D92-6F18-48F4-A95E-F136AB28BB5F}"/>
              </a:ext>
            </a:extLst>
          </p:cNvPr>
          <p:cNvSpPr/>
          <p:nvPr/>
        </p:nvSpPr>
        <p:spPr>
          <a:xfrm>
            <a:off x="6311532" y="1572072"/>
            <a:ext cx="1555052" cy="1555052"/>
          </a:xfrm>
          <a:prstGeom prst="ellipse">
            <a:avLst/>
          </a:prstGeom>
          <a:solidFill>
            <a:schemeClr val="accent1">
              <a:lumMod val="60000"/>
              <a:lumOff val="40000"/>
              <a:alpha val="49804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F85E7-9AE4-46FF-B9B1-36EFC391ECC4}"/>
              </a:ext>
            </a:extLst>
          </p:cNvPr>
          <p:cNvSpPr/>
          <p:nvPr/>
        </p:nvSpPr>
        <p:spPr>
          <a:xfrm>
            <a:off x="3867150" y="1135541"/>
            <a:ext cx="4845050" cy="240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612D8-0D8F-420A-9E0E-DB313DCCC52E}"/>
              </a:ext>
            </a:extLst>
          </p:cNvPr>
          <p:cNvSpPr txBox="1"/>
          <p:nvPr/>
        </p:nvSpPr>
        <p:spPr>
          <a:xfrm flipH="1">
            <a:off x="6647817" y="1171368"/>
            <a:ext cx="7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3F0A"/>
                </a:solidFill>
              </a:rPr>
              <a:t>H(X,Y)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5F049-1C79-4C6A-ADDB-CDED5D5815E2}"/>
              </a:ext>
            </a:extLst>
          </p:cNvPr>
          <p:cNvSpPr txBox="1"/>
          <p:nvPr/>
        </p:nvSpPr>
        <p:spPr>
          <a:xfrm flipH="1">
            <a:off x="4305899" y="661185"/>
            <a:ext cx="4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Between dependence and independence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AFB2FB-5FB5-445F-90A7-D017CADBFB7B}"/>
              </a:ext>
            </a:extLst>
          </p:cNvPr>
          <p:cNvSpPr/>
          <p:nvPr/>
        </p:nvSpPr>
        <p:spPr>
          <a:xfrm>
            <a:off x="4835711" y="1302248"/>
            <a:ext cx="3030873" cy="2126752"/>
          </a:xfrm>
          <a:custGeom>
            <a:avLst/>
            <a:gdLst>
              <a:gd name="connsiteX0" fmla="*/ 1063376 w 3030873"/>
              <a:gd name="connsiteY0" fmla="*/ 0 h 2126752"/>
              <a:gd name="connsiteX1" fmla="*/ 1815296 w 3030873"/>
              <a:gd name="connsiteY1" fmla="*/ 311456 h 2126752"/>
              <a:gd name="connsiteX2" fmla="*/ 1877406 w 3030873"/>
              <a:gd name="connsiteY2" fmla="*/ 386733 h 2126752"/>
              <a:gd name="connsiteX3" fmla="*/ 1950699 w 3030873"/>
              <a:gd name="connsiteY3" fmla="*/ 346951 h 2126752"/>
              <a:gd name="connsiteX4" fmla="*/ 2253347 w 3030873"/>
              <a:gd name="connsiteY4" fmla="*/ 285849 h 2126752"/>
              <a:gd name="connsiteX5" fmla="*/ 3030873 w 3030873"/>
              <a:gd name="connsiteY5" fmla="*/ 1063375 h 2126752"/>
              <a:gd name="connsiteX6" fmla="*/ 2253347 w 3030873"/>
              <a:gd name="connsiteY6" fmla="*/ 1840901 h 2126752"/>
              <a:gd name="connsiteX7" fmla="*/ 1950699 w 3030873"/>
              <a:gd name="connsiteY7" fmla="*/ 1779799 h 2126752"/>
              <a:gd name="connsiteX8" fmla="*/ 1877407 w 3030873"/>
              <a:gd name="connsiteY8" fmla="*/ 1740018 h 2126752"/>
              <a:gd name="connsiteX9" fmla="*/ 1815296 w 3030873"/>
              <a:gd name="connsiteY9" fmla="*/ 1815296 h 2126752"/>
              <a:gd name="connsiteX10" fmla="*/ 1063376 w 3030873"/>
              <a:gd name="connsiteY10" fmla="*/ 2126752 h 2126752"/>
              <a:gd name="connsiteX11" fmla="*/ 0 w 3030873"/>
              <a:gd name="connsiteY11" fmla="*/ 1063376 h 2126752"/>
              <a:gd name="connsiteX12" fmla="*/ 1063376 w 3030873"/>
              <a:gd name="connsiteY12" fmla="*/ 0 h 212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0873" h="2126752">
                <a:moveTo>
                  <a:pt x="1063376" y="0"/>
                </a:moveTo>
                <a:cubicBezTo>
                  <a:pt x="1357019" y="0"/>
                  <a:pt x="1622863" y="119023"/>
                  <a:pt x="1815296" y="311456"/>
                </a:cubicBezTo>
                <a:lnTo>
                  <a:pt x="1877406" y="386733"/>
                </a:lnTo>
                <a:lnTo>
                  <a:pt x="1950699" y="346951"/>
                </a:lnTo>
                <a:cubicBezTo>
                  <a:pt x="2043721" y="307606"/>
                  <a:pt x="2145993" y="285849"/>
                  <a:pt x="2253347" y="285849"/>
                </a:cubicBezTo>
                <a:cubicBezTo>
                  <a:pt x="2682763" y="285849"/>
                  <a:pt x="3030873" y="633959"/>
                  <a:pt x="3030873" y="1063375"/>
                </a:cubicBezTo>
                <a:cubicBezTo>
                  <a:pt x="3030873" y="1492791"/>
                  <a:pt x="2682763" y="1840901"/>
                  <a:pt x="2253347" y="1840901"/>
                </a:cubicBezTo>
                <a:cubicBezTo>
                  <a:pt x="2145993" y="1840901"/>
                  <a:pt x="2043721" y="1819144"/>
                  <a:pt x="1950699" y="1779799"/>
                </a:cubicBezTo>
                <a:lnTo>
                  <a:pt x="1877407" y="1740018"/>
                </a:lnTo>
                <a:lnTo>
                  <a:pt x="1815296" y="1815296"/>
                </a:lnTo>
                <a:cubicBezTo>
                  <a:pt x="1622863" y="2007730"/>
                  <a:pt x="1357019" y="2126752"/>
                  <a:pt x="1063376" y="2126752"/>
                </a:cubicBezTo>
                <a:cubicBezTo>
                  <a:pt x="476090" y="2126752"/>
                  <a:pt x="0" y="1650662"/>
                  <a:pt x="0" y="1063376"/>
                </a:cubicBezTo>
                <a:cubicBezTo>
                  <a:pt x="0" y="476090"/>
                  <a:pt x="476090" y="0"/>
                  <a:pt x="1063376" y="0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44450">
            <a:solidFill>
              <a:srgbClr val="B4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982294-2FC7-41A5-B79B-9231670C337D}"/>
              </a:ext>
            </a:extLst>
          </p:cNvPr>
          <p:cNvSpPr txBox="1"/>
          <p:nvPr/>
        </p:nvSpPr>
        <p:spPr>
          <a:xfrm flipH="1">
            <a:off x="6503959" y="2134791"/>
            <a:ext cx="29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44E34-F890-4957-95A0-D58A147B37D1}"/>
              </a:ext>
            </a:extLst>
          </p:cNvPr>
          <p:cNvSpPr txBox="1"/>
          <p:nvPr/>
        </p:nvSpPr>
        <p:spPr>
          <a:xfrm flipH="1">
            <a:off x="7133825" y="2134791"/>
            <a:ext cx="29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F39A0C-1CB8-4DCF-98E0-E9C084C89B2E}"/>
              </a:ext>
            </a:extLst>
          </p:cNvPr>
          <p:cNvSpPr txBox="1"/>
          <p:nvPr/>
        </p:nvSpPr>
        <p:spPr>
          <a:xfrm flipH="1">
            <a:off x="5694499" y="2134791"/>
            <a:ext cx="29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01A529-370B-49BC-876F-D04CAD79A3E8}"/>
              </a:ext>
            </a:extLst>
          </p:cNvPr>
          <p:cNvSpPr/>
          <p:nvPr/>
        </p:nvSpPr>
        <p:spPr>
          <a:xfrm>
            <a:off x="4835711" y="4307836"/>
            <a:ext cx="2126751" cy="2126751"/>
          </a:xfrm>
          <a:prstGeom prst="ellipse">
            <a:avLst/>
          </a:prstGeom>
          <a:solidFill>
            <a:schemeClr val="accent6">
              <a:lumMod val="75000"/>
              <a:alpha val="49804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5CAC6B-A941-4C16-AD91-9C4B1C0BB18F}"/>
              </a:ext>
            </a:extLst>
          </p:cNvPr>
          <p:cNvSpPr/>
          <p:nvPr/>
        </p:nvSpPr>
        <p:spPr>
          <a:xfrm>
            <a:off x="6311532" y="4593685"/>
            <a:ext cx="1555052" cy="1555052"/>
          </a:xfrm>
          <a:prstGeom prst="ellipse">
            <a:avLst/>
          </a:prstGeom>
          <a:solidFill>
            <a:schemeClr val="accent1">
              <a:lumMod val="60000"/>
              <a:lumOff val="40000"/>
              <a:alpha val="49804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F84786-7B14-4F93-8F4F-20A0E17B2ADE}"/>
              </a:ext>
            </a:extLst>
          </p:cNvPr>
          <p:cNvSpPr/>
          <p:nvPr/>
        </p:nvSpPr>
        <p:spPr>
          <a:xfrm>
            <a:off x="3867150" y="4157154"/>
            <a:ext cx="4845050" cy="240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B426F2-76C1-491D-AB2D-02E2F6A961C0}"/>
              </a:ext>
            </a:extLst>
          </p:cNvPr>
          <p:cNvSpPr txBox="1"/>
          <p:nvPr/>
        </p:nvSpPr>
        <p:spPr>
          <a:xfrm flipH="1">
            <a:off x="6647817" y="4192981"/>
            <a:ext cx="7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3F0A"/>
                </a:solidFill>
              </a:rPr>
              <a:t>H(X,Y)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73EC1F-0030-49CA-BE9D-7F993DAEAC9C}"/>
              </a:ext>
            </a:extLst>
          </p:cNvPr>
          <p:cNvSpPr txBox="1"/>
          <p:nvPr/>
        </p:nvSpPr>
        <p:spPr>
          <a:xfrm flipH="1">
            <a:off x="4305899" y="3682798"/>
            <a:ext cx="4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Between dependence and independence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558BDA1-53BA-4B2C-806B-AFADE2C27F09}"/>
              </a:ext>
            </a:extLst>
          </p:cNvPr>
          <p:cNvSpPr/>
          <p:nvPr/>
        </p:nvSpPr>
        <p:spPr>
          <a:xfrm>
            <a:off x="4835711" y="4323861"/>
            <a:ext cx="3030873" cy="2126752"/>
          </a:xfrm>
          <a:custGeom>
            <a:avLst/>
            <a:gdLst>
              <a:gd name="connsiteX0" fmla="*/ 1063376 w 3030873"/>
              <a:gd name="connsiteY0" fmla="*/ 0 h 2126752"/>
              <a:gd name="connsiteX1" fmla="*/ 1815296 w 3030873"/>
              <a:gd name="connsiteY1" fmla="*/ 311456 h 2126752"/>
              <a:gd name="connsiteX2" fmla="*/ 1877406 w 3030873"/>
              <a:gd name="connsiteY2" fmla="*/ 386733 h 2126752"/>
              <a:gd name="connsiteX3" fmla="*/ 1950699 w 3030873"/>
              <a:gd name="connsiteY3" fmla="*/ 346951 h 2126752"/>
              <a:gd name="connsiteX4" fmla="*/ 2253347 w 3030873"/>
              <a:gd name="connsiteY4" fmla="*/ 285849 h 2126752"/>
              <a:gd name="connsiteX5" fmla="*/ 3030873 w 3030873"/>
              <a:gd name="connsiteY5" fmla="*/ 1063375 h 2126752"/>
              <a:gd name="connsiteX6" fmla="*/ 2253347 w 3030873"/>
              <a:gd name="connsiteY6" fmla="*/ 1840901 h 2126752"/>
              <a:gd name="connsiteX7" fmla="*/ 1950699 w 3030873"/>
              <a:gd name="connsiteY7" fmla="*/ 1779799 h 2126752"/>
              <a:gd name="connsiteX8" fmla="*/ 1877407 w 3030873"/>
              <a:gd name="connsiteY8" fmla="*/ 1740018 h 2126752"/>
              <a:gd name="connsiteX9" fmla="*/ 1815296 w 3030873"/>
              <a:gd name="connsiteY9" fmla="*/ 1815296 h 2126752"/>
              <a:gd name="connsiteX10" fmla="*/ 1063376 w 3030873"/>
              <a:gd name="connsiteY10" fmla="*/ 2126752 h 2126752"/>
              <a:gd name="connsiteX11" fmla="*/ 0 w 3030873"/>
              <a:gd name="connsiteY11" fmla="*/ 1063376 h 2126752"/>
              <a:gd name="connsiteX12" fmla="*/ 1063376 w 3030873"/>
              <a:gd name="connsiteY12" fmla="*/ 0 h 212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0873" h="2126752">
                <a:moveTo>
                  <a:pt x="1063376" y="0"/>
                </a:moveTo>
                <a:cubicBezTo>
                  <a:pt x="1357019" y="0"/>
                  <a:pt x="1622863" y="119023"/>
                  <a:pt x="1815296" y="311456"/>
                </a:cubicBezTo>
                <a:lnTo>
                  <a:pt x="1877406" y="386733"/>
                </a:lnTo>
                <a:lnTo>
                  <a:pt x="1950699" y="346951"/>
                </a:lnTo>
                <a:cubicBezTo>
                  <a:pt x="2043721" y="307606"/>
                  <a:pt x="2145993" y="285849"/>
                  <a:pt x="2253347" y="285849"/>
                </a:cubicBezTo>
                <a:cubicBezTo>
                  <a:pt x="2682763" y="285849"/>
                  <a:pt x="3030873" y="633959"/>
                  <a:pt x="3030873" y="1063375"/>
                </a:cubicBezTo>
                <a:cubicBezTo>
                  <a:pt x="3030873" y="1492791"/>
                  <a:pt x="2682763" y="1840901"/>
                  <a:pt x="2253347" y="1840901"/>
                </a:cubicBezTo>
                <a:cubicBezTo>
                  <a:pt x="2145993" y="1840901"/>
                  <a:pt x="2043721" y="1819144"/>
                  <a:pt x="1950699" y="1779799"/>
                </a:cubicBezTo>
                <a:lnTo>
                  <a:pt x="1877407" y="1740018"/>
                </a:lnTo>
                <a:lnTo>
                  <a:pt x="1815296" y="1815296"/>
                </a:lnTo>
                <a:cubicBezTo>
                  <a:pt x="1622863" y="2007730"/>
                  <a:pt x="1357019" y="2126752"/>
                  <a:pt x="1063376" y="2126752"/>
                </a:cubicBezTo>
                <a:cubicBezTo>
                  <a:pt x="476090" y="2126752"/>
                  <a:pt x="0" y="1650662"/>
                  <a:pt x="0" y="1063376"/>
                </a:cubicBezTo>
                <a:cubicBezTo>
                  <a:pt x="0" y="476090"/>
                  <a:pt x="476090" y="0"/>
                  <a:pt x="1063376" y="0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44450">
            <a:solidFill>
              <a:srgbClr val="B4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41C2BD-DD87-4FCA-89A6-5A47A7AF49CF}"/>
              </a:ext>
            </a:extLst>
          </p:cNvPr>
          <p:cNvSpPr txBox="1"/>
          <p:nvPr/>
        </p:nvSpPr>
        <p:spPr>
          <a:xfrm flipH="1">
            <a:off x="6311532" y="5186420"/>
            <a:ext cx="101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66"/>
                </a:solidFill>
              </a:rPr>
              <a:t>I(X;Y)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B6206B-D0C6-4EC8-AB32-7BB389464F6C}"/>
              </a:ext>
            </a:extLst>
          </p:cNvPr>
          <p:cNvSpPr txBox="1"/>
          <p:nvPr/>
        </p:nvSpPr>
        <p:spPr>
          <a:xfrm flipH="1">
            <a:off x="5364320" y="5183127"/>
            <a:ext cx="89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H(X|Y)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3D848E-2911-4B36-8FDC-A8854EC84124}"/>
              </a:ext>
            </a:extLst>
          </p:cNvPr>
          <p:cNvSpPr txBox="1"/>
          <p:nvPr/>
        </p:nvSpPr>
        <p:spPr>
          <a:xfrm flipH="1">
            <a:off x="7005663" y="5183127"/>
            <a:ext cx="8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H(Y|X)</a:t>
            </a:r>
          </a:p>
        </p:txBody>
      </p:sp>
    </p:spTree>
    <p:extLst>
      <p:ext uri="{BB962C8B-B14F-4D97-AF65-F5344CB8AC3E}">
        <p14:creationId xmlns:p14="http://schemas.microsoft.com/office/powerpoint/2010/main" val="36928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D0C063-6F26-4640-AF3A-259D940503CC}"/>
              </a:ext>
            </a:extLst>
          </p:cNvPr>
          <p:cNvSpPr/>
          <p:nvPr/>
        </p:nvSpPr>
        <p:spPr>
          <a:xfrm rot="16200000">
            <a:off x="903941" y="3236598"/>
            <a:ext cx="3905250" cy="5997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Decrease probability </a:t>
            </a:r>
            <a:r>
              <a:rPr lang="en-US" dirty="0" err="1">
                <a:solidFill>
                  <a:schemeClr val="tx1"/>
                </a:solidFill>
              </a:rPr>
              <a:t>concetration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99E98-D643-4DF8-A16B-59D05305E6CD}"/>
              </a:ext>
            </a:extLst>
          </p:cNvPr>
          <p:cNvSpPr txBox="1"/>
          <p:nvPr/>
        </p:nvSpPr>
        <p:spPr>
          <a:xfrm>
            <a:off x="4451349" y="634414"/>
            <a:ext cx="375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for varying probability vectors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6F95D-99B8-4FC1-A14A-5D568AB7D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93" y="1034031"/>
            <a:ext cx="6256111" cy="50048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AE709DB-BD8E-4CF1-829E-A68616232AE7}"/>
              </a:ext>
            </a:extLst>
          </p:cNvPr>
          <p:cNvSpPr/>
          <p:nvPr/>
        </p:nvSpPr>
        <p:spPr>
          <a:xfrm>
            <a:off x="4376024" y="5943303"/>
            <a:ext cx="3905250" cy="5997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 number of values X can take</a:t>
            </a:r>
          </a:p>
        </p:txBody>
      </p:sp>
    </p:spTree>
    <p:extLst>
      <p:ext uri="{BB962C8B-B14F-4D97-AF65-F5344CB8AC3E}">
        <p14:creationId xmlns:p14="http://schemas.microsoft.com/office/powerpoint/2010/main" val="160372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Duane Rich</dc:creator>
  <cp:lastModifiedBy>Duane Rich</cp:lastModifiedBy>
  <cp:revision>19</cp:revision>
  <dcterms:created xsi:type="dcterms:W3CDTF">2018-06-12T03:31:35Z</dcterms:created>
  <dcterms:modified xsi:type="dcterms:W3CDTF">2018-06-14T04:49:00Z</dcterms:modified>
</cp:coreProperties>
</file>