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919" r:id="rId2"/>
    <p:sldId id="1014" r:id="rId3"/>
    <p:sldId id="1015" r:id="rId4"/>
    <p:sldId id="1016" r:id="rId5"/>
    <p:sldId id="1017" r:id="rId6"/>
    <p:sldId id="1018" r:id="rId7"/>
    <p:sldId id="1020" r:id="rId8"/>
    <p:sldId id="1021" r:id="rId9"/>
    <p:sldId id="92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38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gg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7569E"/>
    <a:srgbClr val="1891CF"/>
    <a:srgbClr val="000000"/>
    <a:srgbClr val="2D7FB2"/>
    <a:srgbClr val="2DACB2"/>
    <a:srgbClr val="0E518A"/>
    <a:srgbClr val="259DD9"/>
    <a:srgbClr val="20AEE5"/>
    <a:srgbClr val="2778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1945" autoAdjust="0"/>
  </p:normalViewPr>
  <p:slideViewPr>
    <p:cSldViewPr snapToGrid="0">
      <p:cViewPr varScale="1">
        <p:scale>
          <a:sx n="66" d="100"/>
          <a:sy n="66" d="100"/>
        </p:scale>
        <p:origin x="668" y="52"/>
      </p:cViewPr>
      <p:guideLst>
        <p:guide orient="horz" pos="2156"/>
        <p:guide pos="386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CC9DFC-37EC-4D14-AD44-4AA4E055BF08}" type="slidenum">
              <a:rPr lang="zh-CN" altLang="en-US" smtClean="0"/>
              <a:t>2</a:t>
            </a:fld>
            <a:endParaRPr lang="zh-CN" altLang="en-US"/>
          </a:p>
        </p:txBody>
      </p:sp>
    </p:spTree>
    <p:extLst>
      <p:ext uri="{BB962C8B-B14F-4D97-AF65-F5344CB8AC3E}">
        <p14:creationId xmlns:p14="http://schemas.microsoft.com/office/powerpoint/2010/main" val="4092931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265504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706104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34591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742269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960531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700676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6" name="矩形 15"/>
          <p:cNvSpPr/>
          <p:nvPr userDrawn="1"/>
        </p:nvSpPr>
        <p:spPr>
          <a:xfrm>
            <a:off x="339298" y="84059"/>
            <a:ext cx="445237" cy="1341088"/>
          </a:xfrm>
          <a:prstGeom prst="rect">
            <a:avLst/>
          </a:prstGeom>
          <a:gradFill>
            <a:gsLst>
              <a:gs pos="0">
                <a:schemeClr val="bg1">
                  <a:lumMod val="50000"/>
                </a:schemeClr>
              </a:gs>
              <a:gs pos="100000">
                <a:schemeClr val="tx1">
                  <a:lumMod val="65000"/>
                  <a:lumOff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191147" y="1"/>
            <a:ext cx="441714" cy="1341088"/>
          </a:xfrm>
          <a:prstGeom prst="rect">
            <a:avLst/>
          </a:prstGeom>
          <a:gradFill>
            <a:gsLst>
              <a:gs pos="0">
                <a:srgbClr val="07569E"/>
              </a:gs>
              <a:gs pos="100000">
                <a:srgbClr val="1891C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833273" y="1"/>
            <a:ext cx="1377141" cy="950420"/>
          </a:xfrm>
          <a:prstGeom prst="rect">
            <a:avLst/>
          </a:prstGeom>
        </p:spPr>
      </p:pic>
      <p:sp>
        <p:nvSpPr>
          <p:cNvPr id="9" name="标题 8"/>
          <p:cNvSpPr>
            <a:spLocks noGrp="1"/>
          </p:cNvSpPr>
          <p:nvPr>
            <p:ph type="title" hasCustomPrompt="1"/>
          </p:nvPr>
        </p:nvSpPr>
        <p:spPr>
          <a:xfrm>
            <a:off x="790113" y="173932"/>
            <a:ext cx="2752898" cy="407959"/>
          </a:xfrm>
          <a:prstGeom prst="rect">
            <a:avLst/>
          </a:prstGeom>
        </p:spPr>
        <p:txBody>
          <a:bodyPr/>
          <a:lstStyle>
            <a:lvl1pPr>
              <a:defRPr sz="2400">
                <a:solidFill>
                  <a:schemeClr val="tx1">
                    <a:lumMod val="75000"/>
                    <a:lumOff val="25000"/>
                  </a:schemeClr>
                </a:solidFill>
                <a:latin typeface="微软雅黑" pitchFamily="34" charset="-122"/>
                <a:ea typeface="微软雅黑" pitchFamily="34" charset="-122"/>
              </a:defRPr>
            </a:lvl1pPr>
          </a:lstStyle>
          <a:p>
            <a:r>
              <a:rPr lang="zh-CN" altLang="en-US" dirty="0"/>
              <a:t>我是标题</a:t>
            </a:r>
          </a:p>
        </p:txBody>
      </p:sp>
      <p:sp>
        <p:nvSpPr>
          <p:cNvPr id="15" name="副标题 2"/>
          <p:cNvSpPr>
            <a:spLocks noGrp="1"/>
          </p:cNvSpPr>
          <p:nvPr>
            <p:ph type="subTitle" idx="1" hasCustomPrompt="1"/>
          </p:nvPr>
        </p:nvSpPr>
        <p:spPr>
          <a:xfrm>
            <a:off x="220692" y="798021"/>
            <a:ext cx="362989" cy="462886"/>
          </a:xfrm>
          <a:prstGeom prst="rect">
            <a:avLst/>
          </a:prstGeom>
        </p:spPr>
        <p:txBody>
          <a:bodyPr/>
          <a:lstStyle>
            <a:lvl1pPr marL="0" indent="0" algn="ctr">
              <a:buNone/>
              <a:defRPr sz="3000">
                <a:solidFill>
                  <a:schemeClr val="bg1"/>
                </a:solidFill>
                <a:latin typeface="Impact" pitchFamily="34" charset="0"/>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1</a:t>
            </a:r>
            <a:endParaRPr lang="zh-CN" altLang="en-US" dirty="0"/>
          </a:p>
        </p:txBody>
      </p:sp>
      <p:pic>
        <p:nvPicPr>
          <p:cNvPr id="2" name="图片 1" descr="中文组合"/>
          <p:cNvPicPr>
            <a:picLocks noChangeAspect="1"/>
          </p:cNvPicPr>
          <p:nvPr userDrawn="1"/>
        </p:nvPicPr>
        <p:blipFill>
          <a:blip r:embed="rId3"/>
          <a:srcRect/>
          <a:stretch>
            <a:fillRect/>
          </a:stretch>
        </p:blipFill>
        <p:spPr>
          <a:xfrm>
            <a:off x="10786110" y="6389370"/>
            <a:ext cx="1226820" cy="28130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3" name="副标题 2"/>
          <p:cNvSpPr>
            <a:spLocks noGrp="1" noChangeArrowheads="1"/>
          </p:cNvSpPr>
          <p:nvPr userDrawn="1"/>
        </p:nvSpPr>
        <p:spPr bwMode="auto">
          <a:xfrm>
            <a:off x="6048829" y="6588576"/>
            <a:ext cx="2773363"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l" defTabSz="914400" rtl="0" eaLnBrk="1" fontAlgn="base" latinLnBrk="0" hangingPunct="1">
              <a:spcBef>
                <a:spcPct val="0"/>
              </a:spcBef>
              <a:spcAft>
                <a:spcPct val="0"/>
              </a:spcAft>
              <a:buClrTx/>
              <a:buSzTx/>
              <a:buFont typeface="Arial" pitchFamily="34" charset="0"/>
              <a:buNone/>
              <a:defRPr/>
            </a:pPr>
            <a:fld id="{97237DE8-DEE5-4ECD-8400-49BBC8FBA94A}" type="slidenum">
              <a:rPr kumimoji="0" lang="zh-CN" altLang="en-US" sz="1000" b="0" i="0" u="none" strike="noStrike" kern="1200" cap="none" spc="0" normalizeH="0" baseline="0" noProof="0" smtClean="0">
                <a:ln>
                  <a:noFill/>
                </a:ln>
                <a:solidFill>
                  <a:srgbClr val="BFBFBF"/>
                </a:solidFill>
                <a:effectLst/>
                <a:uLnTx/>
                <a:uFillTx/>
                <a:latin typeface="微软雅黑" charset="-122"/>
                <a:ea typeface="微软雅黑" charset="-122"/>
                <a:cs typeface="+mn-cs"/>
                <a:sym typeface="Arial" pitchFamily="34" charset="0"/>
              </a:rPr>
              <a:t>‹#›</a:t>
            </a:fld>
            <a:endParaRPr kumimoji="0" lang="en-US" sz="1000" b="0" i="0" u="none" strike="noStrike" kern="1200" cap="none" spc="0" normalizeH="0" baseline="0" noProof="0" dirty="0">
              <a:ln>
                <a:noFill/>
              </a:ln>
              <a:solidFill>
                <a:srgbClr val="BFBFBF"/>
              </a:solidFill>
              <a:effectLst/>
              <a:uLnTx/>
              <a:uFillTx/>
              <a:latin typeface="微软雅黑" charset="-122"/>
              <a:ea typeface="微软雅黑" charset="-122"/>
              <a:cs typeface="+mn-cs"/>
              <a:sym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8875" y="0"/>
            <a:ext cx="12191999" cy="6858000"/>
          </a:xfrm>
          <a:prstGeom prst="rect">
            <a:avLst/>
          </a:prstGeom>
          <a:gradFill flip="none" rotWithShape="1">
            <a:gsLst>
              <a:gs pos="0">
                <a:srgbClr val="07569E"/>
              </a:gs>
              <a:gs pos="100000">
                <a:srgbClr val="1891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zh-CN" altLang="en-US">
              <a:solidFill>
                <a:srgbClr val="2778BE"/>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2567226"/>
            <a:ext cx="12191999" cy="769441"/>
          </a:xfrm>
          <a:prstGeom prst="rect">
            <a:avLst/>
          </a:prstGeom>
        </p:spPr>
        <p:txBody>
          <a:bodyPr wrap="square">
            <a:spAutoFit/>
          </a:bodyPr>
          <a:lstStyle/>
          <a:p>
            <a:pPr algn="ctr"/>
            <a:r>
              <a:rPr lang="zh-CN" altLang="en-US" sz="4400" dirty="0">
                <a:solidFill>
                  <a:schemeClr val="bg1"/>
                </a:solidFill>
                <a:latin typeface="微软雅黑" panose="020B0503020204020204" pitchFamily="34" charset="-122"/>
                <a:ea typeface="微软雅黑" panose="020B0503020204020204" pitchFamily="34" charset="-122"/>
              </a:rPr>
              <a:t>基于戴森和欧莱雅店铺销售数据</a:t>
            </a:r>
          </a:p>
        </p:txBody>
      </p:sp>
      <p:sp>
        <p:nvSpPr>
          <p:cNvPr id="14" name="矩形 13"/>
          <p:cNvSpPr/>
          <p:nvPr/>
        </p:nvSpPr>
        <p:spPr>
          <a:xfrm>
            <a:off x="5105645" y="5627202"/>
            <a:ext cx="1980029" cy="400110"/>
          </a:xfrm>
          <a:prstGeom prst="rect">
            <a:avLst/>
          </a:prstGeom>
        </p:spPr>
        <p:txBody>
          <a:bodyPr wrap="none">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汇报人：张俊鹏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940929" y="4784237"/>
            <a:ext cx="3250379" cy="2112264"/>
          </a:xfrm>
          <a:prstGeom prst="rect">
            <a:avLst/>
          </a:prstGeom>
        </p:spPr>
      </p:pic>
      <p:sp>
        <p:nvSpPr>
          <p:cNvPr id="15" name="矩形 14"/>
          <p:cNvSpPr/>
          <p:nvPr/>
        </p:nvSpPr>
        <p:spPr>
          <a:xfrm>
            <a:off x="3782726" y="3701113"/>
            <a:ext cx="4620126" cy="521970"/>
          </a:xfrm>
          <a:prstGeom prst="rect">
            <a:avLst/>
          </a:prstGeom>
        </p:spPr>
        <p:txBody>
          <a:bodyPr wrap="square">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r>
              <a:rPr lang="zh-CN" altLang="en-US" sz="2800" dirty="0">
                <a:solidFill>
                  <a:schemeClr val="bg1"/>
                </a:solidFill>
                <a:latin typeface="微软雅黑" panose="020B0503020204020204" pitchFamily="34" charset="-122"/>
                <a:ea typeface="微软雅黑" panose="020B0503020204020204" pitchFamily="34" charset="-122"/>
              </a:rPr>
              <a:t>：数据分析   </a:t>
            </a:r>
            <a:r>
              <a:rPr lang="en-US" altLang="zh-CN" sz="2800" dirty="0">
                <a:solidFill>
                  <a:schemeClr val="bg1"/>
                </a:solidFill>
                <a:latin typeface="微软雅黑" panose="020B0503020204020204" pitchFamily="34" charset="-122"/>
                <a:ea typeface="微软雅黑" panose="020B0503020204020204" pitchFamily="34" charset="-122"/>
              </a:rPr>
              <a:t>2</a:t>
            </a:r>
            <a:r>
              <a:rPr lang="zh-CN" altLang="en-US" sz="2800" dirty="0">
                <a:solidFill>
                  <a:schemeClr val="bg1"/>
                </a:solidFill>
                <a:latin typeface="微软雅黑" panose="020B0503020204020204" pitchFamily="34" charset="-122"/>
                <a:ea typeface="微软雅黑" panose="020B0503020204020204" pitchFamily="34" charset="-122"/>
              </a:rPr>
              <a:t>：模型构建</a:t>
            </a:r>
          </a:p>
        </p:txBody>
      </p:sp>
      <p:pic>
        <p:nvPicPr>
          <p:cNvPr id="2" name="图片 1" descr="中文组合-反白"/>
          <p:cNvPicPr>
            <a:picLocks noChangeAspect="1"/>
          </p:cNvPicPr>
          <p:nvPr/>
        </p:nvPicPr>
        <p:blipFill>
          <a:blip r:embed="rId4"/>
          <a:srcRect/>
          <a:stretch>
            <a:fillRect/>
          </a:stretch>
        </p:blipFill>
        <p:spPr>
          <a:xfrm>
            <a:off x="4876482" y="1583055"/>
            <a:ext cx="2439035" cy="5594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163050" y="5257800"/>
            <a:ext cx="302895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p:cNvSpPr/>
          <p:nvPr/>
        </p:nvSpPr>
        <p:spPr>
          <a:xfrm>
            <a:off x="1892867" y="236855"/>
            <a:ext cx="1190625" cy="3781425"/>
          </a:xfrm>
          <a:prstGeom prst="rect">
            <a:avLst/>
          </a:prstGeom>
          <a:gradFill>
            <a:gsLst>
              <a:gs pos="0">
                <a:schemeClr val="bg1">
                  <a:lumMod val="50000"/>
                </a:schemeClr>
              </a:gs>
              <a:gs pos="100000">
                <a:schemeClr val="tx1">
                  <a:lumMod val="65000"/>
                  <a:lumOff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10"/>
          <p:cNvSpPr/>
          <p:nvPr/>
        </p:nvSpPr>
        <p:spPr>
          <a:xfrm>
            <a:off x="1496627" y="0"/>
            <a:ext cx="1181100" cy="3781425"/>
          </a:xfrm>
          <a:prstGeom prst="rect">
            <a:avLst/>
          </a:prstGeom>
          <a:gradFill flip="none" rotWithShape="1">
            <a:gsLst>
              <a:gs pos="0">
                <a:srgbClr val="07569E"/>
              </a:gs>
              <a:gs pos="100000">
                <a:srgbClr val="1891C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zh-CN" altLang="en-US">
              <a:solidFill>
                <a:srgbClr val="2778BE"/>
              </a:solidFill>
              <a:latin typeface="微软雅黑" panose="020B0503020204020204" pitchFamily="34" charset="-122"/>
              <a:ea typeface="微软雅黑" panose="020B0503020204020204" pitchFamily="34" charset="-122"/>
              <a:sym typeface="+mn-ea"/>
            </a:endParaRPr>
          </a:p>
        </p:txBody>
      </p:sp>
      <p:sp>
        <p:nvSpPr>
          <p:cNvPr id="28" name="文本框 27"/>
          <p:cNvSpPr txBox="1"/>
          <p:nvPr/>
        </p:nvSpPr>
        <p:spPr>
          <a:xfrm>
            <a:off x="1500437" y="2112144"/>
            <a:ext cx="1177290" cy="1631216"/>
          </a:xfrm>
          <a:prstGeom prst="rect">
            <a:avLst/>
          </a:prstGeom>
          <a:noFill/>
        </p:spPr>
        <p:txBody>
          <a:bodyPr wrap="square" rtlCol="0">
            <a:spAutoFit/>
          </a:bodyPr>
          <a:lstStyle/>
          <a:p>
            <a:pPr algn="ctr"/>
            <a:r>
              <a:rPr lang="en-US" altLang="zh-CN" sz="9600" dirty="0">
                <a:solidFill>
                  <a:schemeClr val="bg1"/>
                </a:solidFill>
                <a:latin typeface="微软雅黑" panose="020B0503020204020204" pitchFamily="34" charset="-122"/>
                <a:ea typeface="微软雅黑" panose="020B0503020204020204" pitchFamily="34" charset="-122"/>
              </a:rPr>
              <a:t>1</a:t>
            </a:r>
          </a:p>
        </p:txBody>
      </p:sp>
      <p:sp>
        <p:nvSpPr>
          <p:cNvPr id="12" name="文本框 11"/>
          <p:cNvSpPr txBox="1"/>
          <p:nvPr/>
        </p:nvSpPr>
        <p:spPr>
          <a:xfrm>
            <a:off x="3177128" y="3377003"/>
            <a:ext cx="8815950" cy="523220"/>
          </a:xfrm>
          <a:prstGeom prst="rect">
            <a:avLst/>
          </a:prstGeom>
          <a:noFill/>
        </p:spPr>
        <p:txBody>
          <a:bodyPr wrap="square" rtlCol="0">
            <a:spAutoFit/>
          </a:bodyPr>
          <a:lstStyle/>
          <a:p>
            <a:r>
              <a:rPr lang="zh-CN" altLang="en-US" sz="2800" dirty="0">
                <a:solidFill>
                  <a:srgbClr val="000000"/>
                </a:solidFill>
                <a:latin typeface="微软雅黑" panose="020B0503020204020204" pitchFamily="34" charset="-122"/>
                <a:ea typeface="微软雅黑" panose="020B0503020204020204" pitchFamily="34" charset="-122"/>
                <a:sym typeface="+mn-ea"/>
              </a:rPr>
              <a:t>基于戴森店铺数据进行生命周期预测任务的模型构建</a:t>
            </a:r>
            <a:endParaRPr lang="en-US" altLang="zh-CN" sz="2800" dirty="0">
              <a:solidFill>
                <a:srgbClr val="000000"/>
              </a:solidFill>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3181419" y="2503628"/>
            <a:ext cx="3023491" cy="707886"/>
          </a:xfrm>
          <a:prstGeom prst="rect">
            <a:avLst/>
          </a:prstGeom>
          <a:noFill/>
        </p:spPr>
        <p:txBody>
          <a:bodyPr wrap="square" rtlCol="0">
            <a:spAutoFit/>
          </a:bodyPr>
          <a:lstStyle/>
          <a:p>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PART</a:t>
            </a:r>
            <a:r>
              <a:rPr lang="en-US" altLang="zh-CN" sz="40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.1</a:t>
            </a:r>
            <a:endParaRPr lang="zh-CN" altLang="en-US" sz="4000"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1" y="0"/>
            <a:ext cx="990600" cy="17948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065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0486" y="177308"/>
            <a:ext cx="9778427" cy="400208"/>
          </a:xfrm>
        </p:spPr>
        <p:txBody>
          <a:bodyPr/>
          <a:lstStyle/>
          <a:p>
            <a:r>
              <a:rPr lang="zh-CN" altLang="en-US" dirty="0"/>
              <a:t>对于数据中异常点进行处理</a:t>
            </a:r>
            <a:br>
              <a:rPr lang="zh-CN" altLang="zh-CN" sz="2400" dirty="0">
                <a:solidFill>
                  <a:srgbClr val="000000"/>
                </a:solidFill>
                <a:latin typeface="微软雅黑" panose="020B0503020204020204" pitchFamily="34" charset="-122"/>
                <a:ea typeface="微软雅黑" panose="020B0503020204020204" pitchFamily="34" charset="-122"/>
                <a:sym typeface="+mn-ea"/>
              </a:rPr>
            </a:br>
            <a:endParaRPr lang="zh-CN" altLang="en-US" dirty="0"/>
          </a:p>
        </p:txBody>
      </p:sp>
      <p:sp>
        <p:nvSpPr>
          <p:cNvPr id="20" name="文本框 19">
            <a:extLst>
              <a:ext uri="{FF2B5EF4-FFF2-40B4-BE49-F238E27FC236}">
                <a16:creationId xmlns:a16="http://schemas.microsoft.com/office/drawing/2014/main" id="{BDD2F57B-ABAC-4222-B6F8-49C8EE5066A7}"/>
              </a:ext>
            </a:extLst>
          </p:cNvPr>
          <p:cNvSpPr txBox="1"/>
          <p:nvPr/>
        </p:nvSpPr>
        <p:spPr>
          <a:xfrm>
            <a:off x="8393228" y="2199523"/>
            <a:ext cx="357097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左图描述了对于数据一些异常点的处理</a:t>
            </a:r>
            <a:endParaRPr lang="en-US" altLang="zh-CN" dirty="0">
              <a:latin typeface="微软雅黑" panose="020B0503020204020204" pitchFamily="34" charset="-122"/>
              <a:ea typeface="微软雅黑" panose="020B0503020204020204" pitchFamily="34" charset="-122"/>
            </a:endParaRPr>
          </a:p>
        </p:txBody>
      </p:sp>
      <p:sp>
        <p:nvSpPr>
          <p:cNvPr id="7" name="副标题 6">
            <a:extLst>
              <a:ext uri="{FF2B5EF4-FFF2-40B4-BE49-F238E27FC236}">
                <a16:creationId xmlns:a16="http://schemas.microsoft.com/office/drawing/2014/main" id="{DD8AA55C-218A-412A-B682-26950E02343B}"/>
              </a:ext>
            </a:extLst>
          </p:cNvPr>
          <p:cNvSpPr>
            <a:spLocks noGrp="1"/>
          </p:cNvSpPr>
          <p:nvPr>
            <p:ph type="subTitle" idx="1"/>
          </p:nvPr>
        </p:nvSpPr>
        <p:spPr/>
        <p:txBody>
          <a:bodyPr/>
          <a:lstStyle/>
          <a:p>
            <a:r>
              <a:rPr lang="en-US" altLang="zh-CN" dirty="0"/>
              <a:t>1</a:t>
            </a:r>
            <a:endParaRPr lang="zh-CN" altLang="en-US" dirty="0"/>
          </a:p>
        </p:txBody>
      </p:sp>
      <p:pic>
        <p:nvPicPr>
          <p:cNvPr id="5" name="图片 4">
            <a:extLst>
              <a:ext uri="{FF2B5EF4-FFF2-40B4-BE49-F238E27FC236}">
                <a16:creationId xmlns:a16="http://schemas.microsoft.com/office/drawing/2014/main" id="{C47DD4F9-3B8F-4625-825D-E44FF50FC69C}"/>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134353" y="1525965"/>
            <a:ext cx="8414038" cy="2150886"/>
          </a:xfrm>
          <a:prstGeom prst="rect">
            <a:avLst/>
          </a:prstGeom>
        </p:spPr>
      </p:pic>
      <p:pic>
        <p:nvPicPr>
          <p:cNvPr id="8" name="图片 7">
            <a:extLst>
              <a:ext uri="{FF2B5EF4-FFF2-40B4-BE49-F238E27FC236}">
                <a16:creationId xmlns:a16="http://schemas.microsoft.com/office/drawing/2014/main" id="{059DCB00-722E-4BEA-8321-018E79E78B62}"/>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143692" y="3937457"/>
            <a:ext cx="5619750" cy="1657350"/>
          </a:xfrm>
          <a:prstGeom prst="rect">
            <a:avLst/>
          </a:prstGeom>
        </p:spPr>
      </p:pic>
    </p:spTree>
    <p:extLst>
      <p:ext uri="{BB962C8B-B14F-4D97-AF65-F5344CB8AC3E}">
        <p14:creationId xmlns:p14="http://schemas.microsoft.com/office/powerpoint/2010/main" val="387784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0111" y="241309"/>
            <a:ext cx="6043825" cy="407959"/>
          </a:xfrm>
        </p:spPr>
        <p:txBody>
          <a:bodyPr/>
          <a:lstStyle/>
          <a:p>
            <a:r>
              <a:rPr lang="zh-CN" altLang="en-US" dirty="0"/>
              <a:t>对于非复购人数与复购人数进行分析</a:t>
            </a:r>
          </a:p>
        </p:txBody>
      </p:sp>
      <p:sp>
        <p:nvSpPr>
          <p:cNvPr id="3" name="副标题 2"/>
          <p:cNvSpPr>
            <a:spLocks noGrp="1"/>
          </p:cNvSpPr>
          <p:nvPr>
            <p:ph type="subTitle" idx="1"/>
          </p:nvPr>
        </p:nvSpPr>
        <p:spPr/>
        <p:txBody>
          <a:bodyPr/>
          <a:lstStyle/>
          <a:p>
            <a:r>
              <a:rPr lang="en-US" altLang="zh-CN" dirty="0"/>
              <a:t>1</a:t>
            </a:r>
          </a:p>
        </p:txBody>
      </p:sp>
      <p:sp>
        <p:nvSpPr>
          <p:cNvPr id="8" name="文本框 7">
            <a:extLst>
              <a:ext uri="{FF2B5EF4-FFF2-40B4-BE49-F238E27FC236}">
                <a16:creationId xmlns:a16="http://schemas.microsoft.com/office/drawing/2014/main" id="{993B644E-A4B0-4963-AA70-0BC9A432F98C}"/>
              </a:ext>
            </a:extLst>
          </p:cNvPr>
          <p:cNvSpPr txBox="1"/>
          <p:nvPr/>
        </p:nvSpPr>
        <p:spPr>
          <a:xfrm>
            <a:off x="1410070" y="5829941"/>
            <a:ext cx="905716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上图分别描述了只在一天购买商品与不止一天购买商品进行了可视化，以及对于所有购买商品天数进行了可视化</a:t>
            </a:r>
          </a:p>
        </p:txBody>
      </p:sp>
      <p:pic>
        <p:nvPicPr>
          <p:cNvPr id="1028" name="Picture 4">
            <a:extLst>
              <a:ext uri="{FF2B5EF4-FFF2-40B4-BE49-F238E27FC236}">
                <a16:creationId xmlns:a16="http://schemas.microsoft.com/office/drawing/2014/main" id="{469E8F96-C5E2-4B69-A62A-EE65392D5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111" y="1680813"/>
            <a:ext cx="3974370" cy="26698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B918CF3-C444-4CC5-9C93-E2F1A3727C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5858" y="1680813"/>
            <a:ext cx="4158003" cy="253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67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0111" y="241309"/>
            <a:ext cx="6043825" cy="407959"/>
          </a:xfrm>
        </p:spPr>
        <p:txBody>
          <a:bodyPr/>
          <a:lstStyle/>
          <a:p>
            <a:r>
              <a:rPr lang="zh-CN" altLang="en-US" dirty="0"/>
              <a:t>基于</a:t>
            </a:r>
            <a:r>
              <a:rPr lang="en-US" altLang="zh-CN" dirty="0"/>
              <a:t>Lifetime-</a:t>
            </a:r>
            <a:r>
              <a:rPr lang="en-US" altLang="zh-CN" dirty="0" err="1"/>
              <a:t>BetaGeoFitter</a:t>
            </a:r>
            <a:r>
              <a:rPr lang="zh-CN" altLang="en-US" dirty="0"/>
              <a:t>模型进行建模</a:t>
            </a:r>
          </a:p>
        </p:txBody>
      </p:sp>
      <p:sp>
        <p:nvSpPr>
          <p:cNvPr id="3" name="副标题 2"/>
          <p:cNvSpPr>
            <a:spLocks noGrp="1"/>
          </p:cNvSpPr>
          <p:nvPr>
            <p:ph type="subTitle" idx="1"/>
          </p:nvPr>
        </p:nvSpPr>
        <p:spPr/>
        <p:txBody>
          <a:bodyPr/>
          <a:lstStyle/>
          <a:p>
            <a:r>
              <a:rPr lang="en-US" altLang="zh-CN" dirty="0"/>
              <a:t>1</a:t>
            </a:r>
          </a:p>
        </p:txBody>
      </p:sp>
      <p:pic>
        <p:nvPicPr>
          <p:cNvPr id="2050" name="Picture 2">
            <a:extLst>
              <a:ext uri="{FF2B5EF4-FFF2-40B4-BE49-F238E27FC236}">
                <a16:creationId xmlns:a16="http://schemas.microsoft.com/office/drawing/2014/main" id="{A270F1CA-869C-4AAC-AEFD-64665ABC7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159" y="1438977"/>
            <a:ext cx="5181672" cy="462100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2019F09-D5E6-47D2-9437-619A0DC2A0EE}"/>
              </a:ext>
            </a:extLst>
          </p:cNvPr>
          <p:cNvSpPr txBox="1"/>
          <p:nvPr/>
        </p:nvSpPr>
        <p:spPr>
          <a:xfrm>
            <a:off x="6095999" y="2411130"/>
            <a:ext cx="5714841" cy="2308324"/>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右下角的数据</a:t>
            </a:r>
            <a:r>
              <a:rPr lang="en-US" altLang="zh-CN" dirty="0">
                <a:latin typeface="微软雅黑" panose="020B0503020204020204" pitchFamily="34" charset="-122"/>
                <a:ea typeface="微软雅黑" panose="020B0503020204020204" pitchFamily="34" charset="-122"/>
              </a:rPr>
              <a:t>80/500</a:t>
            </a:r>
            <a:r>
              <a:rPr lang="zh-CN" altLang="en-US" dirty="0">
                <a:latin typeface="微软雅黑" panose="020B0503020204020204" pitchFamily="34" charset="-122"/>
                <a:ea typeface="微软雅黑" panose="020B0503020204020204" pitchFamily="34" charset="-122"/>
              </a:rPr>
              <a:t>，该用户进行了</a:t>
            </a:r>
            <a:r>
              <a:rPr lang="en-US" altLang="zh-CN" dirty="0">
                <a:latin typeface="微软雅黑" panose="020B0503020204020204" pitchFamily="34" charset="-122"/>
                <a:ea typeface="微软雅黑" panose="020B0503020204020204" pitchFamily="34" charset="-122"/>
              </a:rPr>
              <a:t>80</a:t>
            </a:r>
            <a:r>
              <a:rPr lang="zh-CN" altLang="en-US" dirty="0">
                <a:latin typeface="微软雅黑" panose="020B0503020204020204" pitchFamily="34" charset="-122"/>
                <a:ea typeface="微软雅黑" panose="020B0503020204020204" pitchFamily="34" charset="-122"/>
              </a:rPr>
              <a:t>天购买，并且他最近购买时间大约是</a:t>
            </a:r>
            <a:r>
              <a:rPr lang="en-US" altLang="zh-CN" dirty="0">
                <a:latin typeface="微软雅黑" panose="020B0503020204020204" pitchFamily="34" charset="-122"/>
                <a:ea typeface="微软雅黑" panose="020B0503020204020204" pitchFamily="34" charset="-122"/>
              </a:rPr>
              <a:t>500</a:t>
            </a:r>
            <a:r>
              <a:rPr lang="zh-CN" altLang="en-US" dirty="0">
                <a:latin typeface="微软雅黑" panose="020B0503020204020204" pitchFamily="34" charset="-122"/>
                <a:ea typeface="微软雅黑" panose="020B0503020204020204" pitchFamily="34" charset="-122"/>
              </a:rPr>
              <a:t>天（他的第一笔交易和她最近的交易之间的时间间隔），那么他属于最有价值客户，依照其消费惯性，将来也会进行多笔交易</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右上角黑了的部分可能是已经失去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类似的客户</a:t>
            </a:r>
            <a:r>
              <a:rPr lang="en-US" altLang="zh-CN" dirty="0">
                <a:latin typeface="微软雅黑" panose="020B0503020204020204" pitchFamily="34" charset="-122"/>
                <a:ea typeface="微软雅黑" panose="020B0503020204020204" pitchFamily="34" charset="-122"/>
              </a:rPr>
              <a:t>20/500</a:t>
            </a:r>
            <a:r>
              <a:rPr lang="zh-CN" altLang="en-US" dirty="0">
                <a:latin typeface="微软雅黑" panose="020B0503020204020204" pitchFamily="34" charset="-122"/>
                <a:ea typeface="微软雅黑" panose="020B0503020204020204" pitchFamily="34" charset="-122"/>
              </a:rPr>
              <a:t>这样的数据，代表客户不经常来，最近没有见过他，所以他可能再次购买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最近购买的顾客应该还“活着”。总的来说就是</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黄色部分为还在用户，深色部分为丢失用户。</a:t>
            </a:r>
          </a:p>
        </p:txBody>
      </p:sp>
    </p:spTree>
    <p:extLst>
      <p:ext uri="{BB962C8B-B14F-4D97-AF65-F5344CB8AC3E}">
        <p14:creationId xmlns:p14="http://schemas.microsoft.com/office/powerpoint/2010/main" val="727915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0111" y="241309"/>
            <a:ext cx="6043825" cy="407959"/>
          </a:xfrm>
        </p:spPr>
        <p:txBody>
          <a:bodyPr/>
          <a:lstStyle/>
          <a:p>
            <a:r>
              <a:rPr lang="zh-CN" altLang="en-US" dirty="0"/>
              <a:t>基于</a:t>
            </a:r>
            <a:r>
              <a:rPr lang="en-US" altLang="zh-CN" dirty="0"/>
              <a:t>Lifetime-</a:t>
            </a:r>
            <a:r>
              <a:rPr lang="en-US" altLang="zh-CN" dirty="0" err="1"/>
              <a:t>BetaGeoFitter</a:t>
            </a:r>
            <a:r>
              <a:rPr lang="zh-CN" altLang="en-US" dirty="0"/>
              <a:t>模型进行建模</a:t>
            </a:r>
          </a:p>
        </p:txBody>
      </p:sp>
      <p:sp>
        <p:nvSpPr>
          <p:cNvPr id="3" name="副标题 2"/>
          <p:cNvSpPr>
            <a:spLocks noGrp="1"/>
          </p:cNvSpPr>
          <p:nvPr>
            <p:ph type="subTitle" idx="1"/>
          </p:nvPr>
        </p:nvSpPr>
        <p:spPr/>
        <p:txBody>
          <a:bodyPr/>
          <a:lstStyle/>
          <a:p>
            <a:r>
              <a:rPr lang="en-US" altLang="zh-CN" dirty="0"/>
              <a:t>1</a:t>
            </a:r>
          </a:p>
        </p:txBody>
      </p:sp>
      <p:sp>
        <p:nvSpPr>
          <p:cNvPr id="4" name="文本框 3">
            <a:extLst>
              <a:ext uri="{FF2B5EF4-FFF2-40B4-BE49-F238E27FC236}">
                <a16:creationId xmlns:a16="http://schemas.microsoft.com/office/drawing/2014/main" id="{22019F09-D5E6-47D2-9437-619A0DC2A0EE}"/>
              </a:ext>
            </a:extLst>
          </p:cNvPr>
          <p:cNvSpPr txBox="1"/>
          <p:nvPr/>
        </p:nvSpPr>
        <p:spPr>
          <a:xfrm>
            <a:off x="6095999" y="4201431"/>
            <a:ext cx="5714841"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样本期间从</a:t>
            </a:r>
            <a:r>
              <a:rPr lang="en-US" altLang="zh-CN" dirty="0">
                <a:latin typeface="微软雅黑" panose="020B0503020204020204" pitchFamily="34" charset="-122"/>
                <a:ea typeface="微软雅黑" panose="020B0503020204020204" pitchFamily="34" charset="-122"/>
              </a:rPr>
              <a:t>2020-01-01</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2020-12-31; </a:t>
            </a:r>
            <a:r>
              <a:rPr lang="zh-CN" altLang="en-US" dirty="0">
                <a:latin typeface="微软雅黑" panose="020B0503020204020204" pitchFamily="34" charset="-122"/>
                <a:ea typeface="微软雅黑" panose="020B0503020204020204" pitchFamily="34" charset="-122"/>
              </a:rPr>
              <a:t>验证期从</a:t>
            </a:r>
            <a:r>
              <a:rPr lang="en-US" altLang="zh-CN" dirty="0">
                <a:latin typeface="微软雅黑" panose="020B0503020204020204" pitchFamily="34" charset="-122"/>
                <a:ea typeface="微软雅黑" panose="020B0503020204020204" pitchFamily="34" charset="-122"/>
              </a:rPr>
              <a:t>2021-01-01</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2021-06-30</a:t>
            </a:r>
            <a:r>
              <a:rPr lang="zh-CN" altLang="en-US" dirty="0">
                <a:latin typeface="微软雅黑" panose="020B0503020204020204" pitchFamily="34" charset="-122"/>
                <a:ea typeface="微软雅黑" panose="020B0503020204020204" pitchFamily="34" charset="-122"/>
              </a:rPr>
              <a:t>。该图通过重复购买天数（</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轴）对校准期内的所有客户进行分组，然后在保持期（</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轴）中对其重复购买进行平均。橙线和蓝线分别表示模型预测和</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轴的实际结果。正如我们所看到的，我们的模型能够非常准确地预测出样本中客户群的行为，模型低估了有三个购买日期购买后值。</a:t>
            </a:r>
          </a:p>
        </p:txBody>
      </p:sp>
      <p:pic>
        <p:nvPicPr>
          <p:cNvPr id="3076" name="Picture 4">
            <a:extLst>
              <a:ext uri="{FF2B5EF4-FFF2-40B4-BE49-F238E27FC236}">
                <a16:creationId xmlns:a16="http://schemas.microsoft.com/office/drawing/2014/main" id="{08766794-E09E-44DC-AB3F-CBB1BFF7D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92" y="2961675"/>
            <a:ext cx="5447252" cy="3833762"/>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71384B21-5049-4285-9CBF-9025B9A08853}"/>
              </a:ext>
            </a:extLst>
          </p:cNvPr>
          <p:cNvPicPr>
            <a:picLocks noChangeAspect="1"/>
          </p:cNvPicPr>
          <p:nvPr/>
        </p:nvPicPr>
        <p:blipFill>
          <a:blip r:embed="rId4"/>
          <a:stretch>
            <a:fillRect/>
          </a:stretch>
        </p:blipFill>
        <p:spPr>
          <a:xfrm>
            <a:off x="1231581" y="798021"/>
            <a:ext cx="9363075" cy="2047875"/>
          </a:xfrm>
          <a:prstGeom prst="rect">
            <a:avLst/>
          </a:prstGeom>
        </p:spPr>
      </p:pic>
    </p:spTree>
    <p:extLst>
      <p:ext uri="{BB962C8B-B14F-4D97-AF65-F5344CB8AC3E}">
        <p14:creationId xmlns:p14="http://schemas.microsoft.com/office/powerpoint/2010/main" val="276229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0111" y="241309"/>
            <a:ext cx="6043825" cy="407959"/>
          </a:xfrm>
        </p:spPr>
        <p:txBody>
          <a:bodyPr/>
          <a:lstStyle/>
          <a:p>
            <a:r>
              <a:rPr lang="zh-CN" altLang="en-US" dirty="0"/>
              <a:t>基于</a:t>
            </a:r>
            <a:r>
              <a:rPr lang="en-US" altLang="zh-CN" dirty="0"/>
              <a:t>Lifetime-</a:t>
            </a:r>
            <a:r>
              <a:rPr lang="en-US" altLang="zh-CN" dirty="0" err="1"/>
              <a:t>BetaGeoFitter</a:t>
            </a:r>
            <a:r>
              <a:rPr lang="zh-CN" altLang="en-US" dirty="0"/>
              <a:t>模型进行建模</a:t>
            </a:r>
          </a:p>
        </p:txBody>
      </p:sp>
      <p:sp>
        <p:nvSpPr>
          <p:cNvPr id="3" name="副标题 2"/>
          <p:cNvSpPr>
            <a:spLocks noGrp="1"/>
          </p:cNvSpPr>
          <p:nvPr>
            <p:ph type="subTitle" idx="1"/>
          </p:nvPr>
        </p:nvSpPr>
        <p:spPr/>
        <p:txBody>
          <a:bodyPr/>
          <a:lstStyle/>
          <a:p>
            <a:r>
              <a:rPr lang="en-US" altLang="zh-CN" dirty="0"/>
              <a:t>1</a:t>
            </a:r>
          </a:p>
        </p:txBody>
      </p:sp>
      <p:pic>
        <p:nvPicPr>
          <p:cNvPr id="6" name="图片 5">
            <a:extLst>
              <a:ext uri="{FF2B5EF4-FFF2-40B4-BE49-F238E27FC236}">
                <a16:creationId xmlns:a16="http://schemas.microsoft.com/office/drawing/2014/main" id="{5F8CCF58-6ACD-4C46-86C4-6DEF120F199B}"/>
              </a:ext>
            </a:extLst>
          </p:cNvPr>
          <p:cNvPicPr>
            <a:picLocks noChangeAspect="1"/>
          </p:cNvPicPr>
          <p:nvPr/>
        </p:nvPicPr>
        <p:blipFill>
          <a:blip r:embed="rId3"/>
          <a:stretch>
            <a:fillRect/>
          </a:stretch>
        </p:blipFill>
        <p:spPr>
          <a:xfrm>
            <a:off x="790111" y="1487499"/>
            <a:ext cx="10067925" cy="2238375"/>
          </a:xfrm>
          <a:prstGeom prst="rect">
            <a:avLst/>
          </a:prstGeom>
        </p:spPr>
      </p:pic>
      <p:sp>
        <p:nvSpPr>
          <p:cNvPr id="5" name="文本框 4">
            <a:extLst>
              <a:ext uri="{FF2B5EF4-FFF2-40B4-BE49-F238E27FC236}">
                <a16:creationId xmlns:a16="http://schemas.microsoft.com/office/drawing/2014/main" id="{B3EA4597-2473-4F66-947D-4ADD157CD21E}"/>
              </a:ext>
            </a:extLst>
          </p:cNvPr>
          <p:cNvSpPr txBox="1"/>
          <p:nvPr/>
        </p:nvSpPr>
        <p:spPr>
          <a:xfrm>
            <a:off x="1087654" y="5370501"/>
            <a:ext cx="9635628"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上图是通过已有数据对模型参数进行拟合后对测试数据未来十天购买情况进行预测，之后根据购买商品量进行排序。还根据单个数据进行预测可以看出对于我们选的用户有一样的数据，从而得到验证。最终通过通过</a:t>
            </a:r>
            <a:r>
              <a:rPr lang="en-US" altLang="zh-CN" dirty="0" err="1">
                <a:latin typeface="微软雅黑" panose="020B0503020204020204" pitchFamily="34" charset="-122"/>
                <a:ea typeface="微软雅黑" panose="020B0503020204020204" pitchFamily="34" charset="-122"/>
              </a:rPr>
              <a:t>Mse</a:t>
            </a:r>
            <a:r>
              <a:rPr lang="zh-CN" altLang="en-US" dirty="0">
                <a:latin typeface="微软雅黑" panose="020B0503020204020204" pitchFamily="34" charset="-122"/>
                <a:ea typeface="微软雅黑" panose="020B0503020204020204" pitchFamily="34" charset="-122"/>
              </a:rPr>
              <a:t>指标对模型进行评估，模型最终的</a:t>
            </a:r>
            <a:r>
              <a:rPr lang="en-US" altLang="zh-CN" dirty="0" err="1">
                <a:latin typeface="微软雅黑" panose="020B0503020204020204" pitchFamily="34" charset="-122"/>
                <a:ea typeface="微软雅黑" panose="020B0503020204020204" pitchFamily="34" charset="-122"/>
              </a:rPr>
              <a:t>Mse</a:t>
            </a:r>
            <a:r>
              <a:rPr lang="zh-CN" altLang="en-US" dirty="0">
                <a:latin typeface="微软雅黑" panose="020B0503020204020204" pitchFamily="34" charset="-122"/>
                <a:ea typeface="微软雅黑" panose="020B0503020204020204" pitchFamily="34" charset="-122"/>
              </a:rPr>
              <a:t>值为</a:t>
            </a:r>
            <a:r>
              <a:rPr lang="en-US" altLang="zh-CN" dirty="0">
                <a:latin typeface="微软雅黑" panose="020B0503020204020204" pitchFamily="34" charset="-122"/>
                <a:ea typeface="微软雅黑" panose="020B0503020204020204" pitchFamily="34" charset="-122"/>
              </a:rPr>
              <a:t>4.7%</a:t>
            </a:r>
            <a:endParaRPr lang="zh-CN" altLang="en-US"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6C5E9A80-B6C6-4A21-928C-D0D0063808DA}"/>
              </a:ext>
            </a:extLst>
          </p:cNvPr>
          <p:cNvPicPr>
            <a:picLocks noChangeAspect="1"/>
          </p:cNvPicPr>
          <p:nvPr/>
        </p:nvPicPr>
        <p:blipFill>
          <a:blip r:embed="rId4"/>
          <a:stretch>
            <a:fillRect/>
          </a:stretch>
        </p:blipFill>
        <p:spPr>
          <a:xfrm>
            <a:off x="2081180" y="4021180"/>
            <a:ext cx="7648575" cy="1085850"/>
          </a:xfrm>
          <a:prstGeom prst="rect">
            <a:avLst/>
          </a:prstGeom>
        </p:spPr>
      </p:pic>
    </p:spTree>
    <p:extLst>
      <p:ext uri="{BB962C8B-B14F-4D97-AF65-F5344CB8AC3E}">
        <p14:creationId xmlns:p14="http://schemas.microsoft.com/office/powerpoint/2010/main" val="28334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0111" y="241309"/>
            <a:ext cx="6043825" cy="407959"/>
          </a:xfrm>
        </p:spPr>
        <p:txBody>
          <a:bodyPr/>
          <a:lstStyle/>
          <a:p>
            <a:r>
              <a:rPr lang="zh-CN" altLang="en-US" dirty="0"/>
              <a:t>基于</a:t>
            </a:r>
            <a:r>
              <a:rPr lang="en-US" altLang="zh-CN" dirty="0"/>
              <a:t>Lifetime-</a:t>
            </a:r>
            <a:r>
              <a:rPr lang="en-US" altLang="zh-CN" dirty="0" err="1"/>
              <a:t>BetaGeoFitter</a:t>
            </a:r>
            <a:r>
              <a:rPr lang="zh-CN" altLang="en-US" dirty="0"/>
              <a:t>模型进行建模</a:t>
            </a:r>
          </a:p>
        </p:txBody>
      </p:sp>
      <p:sp>
        <p:nvSpPr>
          <p:cNvPr id="3" name="副标题 2"/>
          <p:cNvSpPr>
            <a:spLocks noGrp="1"/>
          </p:cNvSpPr>
          <p:nvPr>
            <p:ph type="subTitle" idx="1"/>
          </p:nvPr>
        </p:nvSpPr>
        <p:spPr/>
        <p:txBody>
          <a:bodyPr/>
          <a:lstStyle/>
          <a:p>
            <a:r>
              <a:rPr lang="en-US" altLang="zh-CN" dirty="0"/>
              <a:t>1</a:t>
            </a:r>
          </a:p>
        </p:txBody>
      </p:sp>
      <p:sp>
        <p:nvSpPr>
          <p:cNvPr id="5" name="文本框 4">
            <a:extLst>
              <a:ext uri="{FF2B5EF4-FFF2-40B4-BE49-F238E27FC236}">
                <a16:creationId xmlns:a16="http://schemas.microsoft.com/office/drawing/2014/main" id="{B3EA4597-2473-4F66-947D-4ADD157CD21E}"/>
              </a:ext>
            </a:extLst>
          </p:cNvPr>
          <p:cNvSpPr txBox="1"/>
          <p:nvPr/>
        </p:nvSpPr>
        <p:spPr>
          <a:xfrm>
            <a:off x="220692" y="5902490"/>
            <a:ext cx="11801262"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上图是某两个用户整个购买记录的可视化，横轴是指用户购买的日期，纵轴是对于用户是否仍存在的概率。通过上图可以看出当某个用户购买频率较大时，突然有一段时间没有购买那么他就会‘死掉’，如果购买频率很低，这种用户是‘死掉’的时间较长，也就是说他仍会有概率是潜在客户，这也很符合现实。</a:t>
            </a:r>
          </a:p>
        </p:txBody>
      </p:sp>
      <p:pic>
        <p:nvPicPr>
          <p:cNvPr id="4098" name="Picture 2">
            <a:extLst>
              <a:ext uri="{FF2B5EF4-FFF2-40B4-BE49-F238E27FC236}">
                <a16:creationId xmlns:a16="http://schemas.microsoft.com/office/drawing/2014/main" id="{4935B504-CF59-4EAA-AFF1-FCE149841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11440"/>
            <a:ext cx="6391174" cy="45910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B484354-D02C-4F89-BE76-A594BFE60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0964" y="1260907"/>
            <a:ext cx="5901036"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51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1999" cy="6858000"/>
          </a:xfrm>
          <a:prstGeom prst="rect">
            <a:avLst/>
          </a:prstGeom>
          <a:gradFill flip="none" rotWithShape="1">
            <a:gsLst>
              <a:gs pos="0">
                <a:srgbClr val="07569E"/>
              </a:gs>
              <a:gs pos="100000">
                <a:srgbClr val="1891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zh-CN" altLang="en-US">
              <a:solidFill>
                <a:srgbClr val="2778BE"/>
              </a:solidFill>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3166424" y="2267717"/>
            <a:ext cx="5781263" cy="1446550"/>
          </a:xfrm>
          <a:prstGeom prst="rect">
            <a:avLst/>
          </a:prstGeom>
        </p:spPr>
        <p:txBody>
          <a:bodyPr wrap="none">
            <a:spAutoFit/>
          </a:bodyPr>
          <a:lstStyle/>
          <a:p>
            <a:r>
              <a:rPr lang="en-US" altLang="zh-CN" sz="8800" dirty="0">
                <a:solidFill>
                  <a:schemeClr val="bg1"/>
                </a:solidFill>
                <a:latin typeface="微软雅黑" panose="020B0503020204020204" pitchFamily="34" charset="-122"/>
                <a:ea typeface="微软雅黑" panose="020B0503020204020204" pitchFamily="34" charset="-122"/>
                <a:cs typeface="Arial Unicode MS" panose="020B0604020202020204" charset="-122"/>
              </a:rPr>
              <a:t>Thank You</a:t>
            </a:r>
            <a:endParaRPr lang="zh-CN" altLang="en-US" sz="8800" dirty="0">
              <a:solidFill>
                <a:schemeClr val="bg1"/>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10" name="文本框 10"/>
          <p:cNvSpPr txBox="1"/>
          <p:nvPr/>
        </p:nvSpPr>
        <p:spPr>
          <a:xfrm>
            <a:off x="0" y="6137638"/>
            <a:ext cx="12192000" cy="2838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stStyle>
          <a:p>
            <a:pPr marL="0" lvl="0" indent="0" algn="ctr" eaLnBrk="1" hangingPunct="1">
              <a:spcBef>
                <a:spcPct val="0"/>
              </a:spcBef>
              <a:buNone/>
            </a:pPr>
            <a:r>
              <a:rPr lang="zh-CN" sz="1200" dirty="0">
                <a:solidFill>
                  <a:schemeClr val="bg1"/>
                </a:solidFill>
                <a:latin typeface="微软雅黑" panose="020B0503020204020204" pitchFamily="34" charset="-122"/>
                <a:ea typeface="微软雅黑" panose="020B0503020204020204" pitchFamily="34" charset="-122"/>
              </a:rPr>
              <a:t>深圳  </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杭州  </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上海  </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北京  </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西安</a:t>
            </a:r>
            <a:r>
              <a:rPr lang="zh-CN" altLang="en-US" sz="1200" dirty="0">
                <a:solidFill>
                  <a:schemeClr val="bg1"/>
                </a:solidFill>
                <a:latin typeface="微软雅黑" panose="020B0503020204020204" pitchFamily="34" charset="-122"/>
                <a:ea typeface="微软雅黑" panose="020B0503020204020204" pitchFamily="34" charset="-122"/>
                <a:sym typeface="+mn-ea"/>
              </a:rPr>
              <a:t>  </a:t>
            </a:r>
            <a:r>
              <a:rPr lang="en-US" altLang="zh-CN" sz="1200" dirty="0">
                <a:solidFill>
                  <a:schemeClr val="bg1"/>
                </a:solidFill>
                <a:latin typeface="微软雅黑" panose="020B0503020204020204" pitchFamily="34" charset="-122"/>
                <a:ea typeface="微软雅黑" panose="020B0503020204020204" pitchFamily="34" charset="-122"/>
                <a:sym typeface="+mn-ea"/>
              </a:rPr>
              <a:t>|  </a:t>
            </a:r>
            <a:r>
              <a:rPr lang="zh-CN" altLang="en-US" sz="1200" dirty="0">
                <a:solidFill>
                  <a:schemeClr val="bg1"/>
                </a:solidFill>
                <a:latin typeface="微软雅黑" panose="020B0503020204020204" pitchFamily="34" charset="-122"/>
                <a:ea typeface="微软雅黑" panose="020B0503020204020204" pitchFamily="34" charset="-122"/>
                <a:sym typeface="+mn-ea"/>
              </a:rPr>
              <a:t>成都</a:t>
            </a:r>
          </a:p>
        </p:txBody>
      </p:sp>
      <p:sp>
        <p:nvSpPr>
          <p:cNvPr id="11" name="文本框 9"/>
          <p:cNvSpPr txBox="1"/>
          <p:nvPr/>
        </p:nvSpPr>
        <p:spPr>
          <a:xfrm>
            <a:off x="5523865" y="6475095"/>
            <a:ext cx="1315720" cy="2755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stStyle>
          <a:p>
            <a:pPr marL="0" lvl="0" indent="0" eaLnBrk="1" hangingPunct="1">
              <a:spcBef>
                <a:spcPct val="0"/>
              </a:spcBef>
              <a:buNone/>
            </a:pPr>
            <a:r>
              <a:rPr lang="en-US" altLang="zh-CN" sz="1200" dirty="0">
                <a:solidFill>
                  <a:schemeClr val="bg1"/>
                </a:solidFill>
                <a:latin typeface="微软雅黑" panose="020B0503020204020204" pitchFamily="34" charset="-122"/>
                <a:ea typeface="微软雅黑" panose="020B0503020204020204" pitchFamily="34" charset="-122"/>
              </a:rPr>
              <a:t>400-600-</a:t>
            </a:r>
            <a:r>
              <a:rPr lang="en-US" sz="1200" dirty="0">
                <a:solidFill>
                  <a:schemeClr val="bg1"/>
                </a:solidFill>
                <a:latin typeface="微软雅黑" panose="020B0503020204020204" pitchFamily="34" charset="-122"/>
                <a:ea typeface="微软雅黑" panose="020B0503020204020204" pitchFamily="34" charset="-122"/>
              </a:rPr>
              <a:t>5173</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3" name="图片 2" descr="中文组合-反白"/>
          <p:cNvPicPr>
            <a:picLocks noChangeAspect="1"/>
          </p:cNvPicPr>
          <p:nvPr/>
        </p:nvPicPr>
        <p:blipFill>
          <a:blip r:embed="rId2"/>
          <a:srcRect/>
          <a:stretch>
            <a:fillRect/>
          </a:stretch>
        </p:blipFill>
        <p:spPr>
          <a:xfrm>
            <a:off x="5506720" y="5715000"/>
            <a:ext cx="1178560" cy="27051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DB294B"/>
            </a:gs>
            <a:gs pos="100000">
              <a:srgbClr val="BD1D37"/>
            </a:gs>
          </a:gsLst>
          <a:lin ang="5400000" scaled="0"/>
        </a:gradFill>
        <a:ln>
          <a:no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 dockstate="right" visibility="0" width="525"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EBD0C42A-07FC-4764-89C2-23342648135D}">
  <we:reference id="wa104381155" version="1.1.0.0" store="zh-CN" storeType="OMEX"/>
  <we:alternateReferences>
    <we:reference id="wa104381155" version="1.1.0.0" store="WA104381155"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0E15A9D-0ED9-45F6-B82C-D2BC7CC9113D}">
  <we:reference id="wa104380862" version="1.5.0.0" store="zh-CN"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1795</TotalTime>
  <Words>519</Words>
  <Application>Microsoft Office PowerPoint</Application>
  <PresentationFormat>宽屏</PresentationFormat>
  <Paragraphs>35</Paragraphs>
  <Slides>9</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微软雅黑</vt:lpstr>
      <vt:lpstr>Arial</vt:lpstr>
      <vt:lpstr>Calibri</vt:lpstr>
      <vt:lpstr>Impact</vt:lpstr>
      <vt:lpstr>Office 主题</vt:lpstr>
      <vt:lpstr>PowerPoint 演示文稿</vt:lpstr>
      <vt:lpstr>PowerPoint 演示文稿</vt:lpstr>
      <vt:lpstr>对于数据中异常点进行处理 </vt:lpstr>
      <vt:lpstr>对于非复购人数与复购人数进行分析</vt:lpstr>
      <vt:lpstr>基于Lifetime-BetaGeoFitter模型进行建模</vt:lpstr>
      <vt:lpstr>基于Lifetime-BetaGeoFitter模型进行建模</vt:lpstr>
      <vt:lpstr>基于Lifetime-BetaGeoFitter模型进行建模</vt:lpstr>
      <vt:lpstr>基于Lifetime-BetaGeoFitter模型进行建模</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云积分-数据银行</dc:title>
  <dc:creator>Richard</dc:creator>
  <cp:lastModifiedBy>Administrator</cp:lastModifiedBy>
  <cp:revision>1529</cp:revision>
  <dcterms:created xsi:type="dcterms:W3CDTF">2015-05-05T08:02:00Z</dcterms:created>
  <dcterms:modified xsi:type="dcterms:W3CDTF">2021-08-18T08:36:34Z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2052-10.1.0.5391</vt:lpwstr>
  </property>
</Properties>
</file>