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919" r:id="rId2"/>
    <p:sldId id="1014" r:id="rId3"/>
    <p:sldId id="1015" r:id="rId4"/>
    <p:sldId id="1020" r:id="rId5"/>
    <p:sldId id="1017" r:id="rId6"/>
    <p:sldId id="1018" r:id="rId7"/>
    <p:sldId id="1021" r:id="rId8"/>
    <p:sldId id="1019" r:id="rId9"/>
    <p:sldId id="921"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6">
          <p15:clr>
            <a:srgbClr val="A4A3A4"/>
          </p15:clr>
        </p15:guide>
        <p15:guide id="2" pos="386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ngg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7569E"/>
    <a:srgbClr val="1891CF"/>
    <a:srgbClr val="000000"/>
    <a:srgbClr val="2D7FB2"/>
    <a:srgbClr val="2DACB2"/>
    <a:srgbClr val="0E518A"/>
    <a:srgbClr val="259DD9"/>
    <a:srgbClr val="20AEE5"/>
    <a:srgbClr val="2778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91945" autoAdjust="0"/>
  </p:normalViewPr>
  <p:slideViewPr>
    <p:cSldViewPr snapToGrid="0">
      <p:cViewPr varScale="1">
        <p:scale>
          <a:sx n="66" d="100"/>
          <a:sy n="66" d="100"/>
        </p:scale>
        <p:origin x="668" y="52"/>
      </p:cViewPr>
      <p:guideLst>
        <p:guide orient="horz" pos="2156"/>
        <p:guide pos="3862"/>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2021/8/18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ACC9DFC-37EC-4D14-AD44-4AA4E055BF08}" type="slidenum">
              <a:rPr lang="zh-CN" altLang="en-US" smtClean="0"/>
              <a:t>2</a:t>
            </a:fld>
            <a:endParaRPr lang="zh-CN" altLang="en-US"/>
          </a:p>
        </p:txBody>
      </p:sp>
    </p:spTree>
    <p:extLst>
      <p:ext uri="{BB962C8B-B14F-4D97-AF65-F5344CB8AC3E}">
        <p14:creationId xmlns:p14="http://schemas.microsoft.com/office/powerpoint/2010/main" val="4092931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265504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35163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345915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742269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2631419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622646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16" name="矩形 15"/>
          <p:cNvSpPr/>
          <p:nvPr userDrawn="1"/>
        </p:nvSpPr>
        <p:spPr>
          <a:xfrm>
            <a:off x="339298" y="84059"/>
            <a:ext cx="445237" cy="1341088"/>
          </a:xfrm>
          <a:prstGeom prst="rect">
            <a:avLst/>
          </a:prstGeom>
          <a:gradFill>
            <a:gsLst>
              <a:gs pos="0">
                <a:schemeClr val="bg1">
                  <a:lumMod val="50000"/>
                </a:schemeClr>
              </a:gs>
              <a:gs pos="100000">
                <a:schemeClr val="tx1">
                  <a:lumMod val="65000"/>
                  <a:lumOff val="3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191147" y="1"/>
            <a:ext cx="441714" cy="1341088"/>
          </a:xfrm>
          <a:prstGeom prst="rect">
            <a:avLst/>
          </a:prstGeom>
          <a:gradFill>
            <a:gsLst>
              <a:gs pos="0">
                <a:srgbClr val="07569E"/>
              </a:gs>
              <a:gs pos="100000">
                <a:srgbClr val="1891C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0833273" y="1"/>
            <a:ext cx="1377141" cy="950420"/>
          </a:xfrm>
          <a:prstGeom prst="rect">
            <a:avLst/>
          </a:prstGeom>
        </p:spPr>
      </p:pic>
      <p:sp>
        <p:nvSpPr>
          <p:cNvPr id="9" name="标题 8"/>
          <p:cNvSpPr>
            <a:spLocks noGrp="1"/>
          </p:cNvSpPr>
          <p:nvPr>
            <p:ph type="title" hasCustomPrompt="1"/>
          </p:nvPr>
        </p:nvSpPr>
        <p:spPr>
          <a:xfrm>
            <a:off x="790113" y="173932"/>
            <a:ext cx="2752898" cy="407959"/>
          </a:xfrm>
          <a:prstGeom prst="rect">
            <a:avLst/>
          </a:prstGeom>
        </p:spPr>
        <p:txBody>
          <a:bodyPr/>
          <a:lstStyle>
            <a:lvl1pPr>
              <a:defRPr sz="2400">
                <a:solidFill>
                  <a:schemeClr val="tx1">
                    <a:lumMod val="75000"/>
                    <a:lumOff val="25000"/>
                  </a:schemeClr>
                </a:solidFill>
                <a:latin typeface="微软雅黑" pitchFamily="34" charset="-122"/>
                <a:ea typeface="微软雅黑" pitchFamily="34" charset="-122"/>
              </a:defRPr>
            </a:lvl1pPr>
          </a:lstStyle>
          <a:p>
            <a:r>
              <a:rPr lang="zh-CN" altLang="en-US" dirty="0"/>
              <a:t>我是标题</a:t>
            </a:r>
          </a:p>
        </p:txBody>
      </p:sp>
      <p:sp>
        <p:nvSpPr>
          <p:cNvPr id="15" name="副标题 2"/>
          <p:cNvSpPr>
            <a:spLocks noGrp="1"/>
          </p:cNvSpPr>
          <p:nvPr>
            <p:ph type="subTitle" idx="1" hasCustomPrompt="1"/>
          </p:nvPr>
        </p:nvSpPr>
        <p:spPr>
          <a:xfrm>
            <a:off x="220692" y="798021"/>
            <a:ext cx="362989" cy="462886"/>
          </a:xfrm>
          <a:prstGeom prst="rect">
            <a:avLst/>
          </a:prstGeom>
        </p:spPr>
        <p:txBody>
          <a:bodyPr/>
          <a:lstStyle>
            <a:lvl1pPr marL="0" indent="0" algn="ctr">
              <a:buNone/>
              <a:defRPr sz="3000">
                <a:solidFill>
                  <a:schemeClr val="bg1"/>
                </a:solidFill>
                <a:latin typeface="Impact" pitchFamily="34" charset="0"/>
                <a:ea typeface="微软雅黑"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1</a:t>
            </a:r>
            <a:endParaRPr lang="zh-CN" altLang="en-US" dirty="0"/>
          </a:p>
        </p:txBody>
      </p:sp>
      <p:pic>
        <p:nvPicPr>
          <p:cNvPr id="2" name="图片 1" descr="中文组合"/>
          <p:cNvPicPr>
            <a:picLocks noChangeAspect="1"/>
          </p:cNvPicPr>
          <p:nvPr userDrawn="1"/>
        </p:nvPicPr>
        <p:blipFill>
          <a:blip r:embed="rId3"/>
          <a:srcRect/>
          <a:stretch>
            <a:fillRect/>
          </a:stretch>
        </p:blipFill>
        <p:spPr>
          <a:xfrm>
            <a:off x="10786110" y="6389370"/>
            <a:ext cx="1226820" cy="28130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33" name="副标题 2"/>
          <p:cNvSpPr>
            <a:spLocks noGrp="1" noChangeArrowheads="1"/>
          </p:cNvSpPr>
          <p:nvPr userDrawn="1"/>
        </p:nvSpPr>
        <p:spPr bwMode="auto">
          <a:xfrm>
            <a:off x="6048829" y="6588576"/>
            <a:ext cx="2773363"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l" defTabSz="914400" rtl="0" eaLnBrk="1" fontAlgn="base" latinLnBrk="0" hangingPunct="1">
              <a:spcBef>
                <a:spcPct val="0"/>
              </a:spcBef>
              <a:spcAft>
                <a:spcPct val="0"/>
              </a:spcAft>
              <a:buClrTx/>
              <a:buSzTx/>
              <a:buFont typeface="Arial" pitchFamily="34" charset="0"/>
              <a:buNone/>
              <a:defRPr/>
            </a:pPr>
            <a:fld id="{97237DE8-DEE5-4ECD-8400-49BBC8FBA94A}" type="slidenum">
              <a:rPr kumimoji="0" lang="zh-CN" altLang="en-US" sz="1000" b="0" i="0" u="none" strike="noStrike" kern="1200" cap="none" spc="0" normalizeH="0" baseline="0" noProof="0" smtClean="0">
                <a:ln>
                  <a:noFill/>
                </a:ln>
                <a:solidFill>
                  <a:srgbClr val="BFBFBF"/>
                </a:solidFill>
                <a:effectLst/>
                <a:uLnTx/>
                <a:uFillTx/>
                <a:latin typeface="微软雅黑" charset="-122"/>
                <a:ea typeface="微软雅黑" charset="-122"/>
                <a:cs typeface="+mn-cs"/>
                <a:sym typeface="Arial" pitchFamily="34" charset="0"/>
              </a:rPr>
              <a:t>‹#›</a:t>
            </a:fld>
            <a:endParaRPr kumimoji="0" lang="en-US" sz="1000" b="0" i="0" u="none" strike="noStrike" kern="1200" cap="none" spc="0" normalizeH="0" baseline="0" noProof="0" dirty="0">
              <a:ln>
                <a:noFill/>
              </a:ln>
              <a:solidFill>
                <a:srgbClr val="BFBFBF"/>
              </a:solidFill>
              <a:effectLst/>
              <a:uLnTx/>
              <a:uFillTx/>
              <a:latin typeface="微软雅黑" charset="-122"/>
              <a:ea typeface="微软雅黑" charset="-122"/>
              <a:cs typeface="+mn-cs"/>
              <a:sym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8875" y="0"/>
            <a:ext cx="12191999" cy="6858000"/>
          </a:xfrm>
          <a:prstGeom prst="rect">
            <a:avLst/>
          </a:prstGeom>
          <a:gradFill flip="none" rotWithShape="1">
            <a:gsLst>
              <a:gs pos="0">
                <a:srgbClr val="07569E"/>
              </a:gs>
              <a:gs pos="100000">
                <a:srgbClr val="1891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zh-CN" altLang="en-US">
              <a:solidFill>
                <a:srgbClr val="2778BE"/>
              </a:solidFill>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0" y="2567226"/>
            <a:ext cx="12191999" cy="769441"/>
          </a:xfrm>
          <a:prstGeom prst="rect">
            <a:avLst/>
          </a:prstGeom>
        </p:spPr>
        <p:txBody>
          <a:bodyPr wrap="square">
            <a:spAutoFit/>
          </a:bodyPr>
          <a:lstStyle/>
          <a:p>
            <a:pPr algn="ctr"/>
            <a:r>
              <a:rPr lang="zh-CN" altLang="en-US" sz="4400" dirty="0">
                <a:solidFill>
                  <a:schemeClr val="bg1"/>
                </a:solidFill>
                <a:latin typeface="微软雅黑" panose="020B0503020204020204" pitchFamily="34" charset="-122"/>
                <a:ea typeface="微软雅黑" panose="020B0503020204020204" pitchFamily="34" charset="-122"/>
              </a:rPr>
              <a:t>基于戴森店铺销售数据</a:t>
            </a:r>
          </a:p>
        </p:txBody>
      </p:sp>
      <p:sp>
        <p:nvSpPr>
          <p:cNvPr id="14" name="矩形 13"/>
          <p:cNvSpPr/>
          <p:nvPr/>
        </p:nvSpPr>
        <p:spPr>
          <a:xfrm>
            <a:off x="5105645" y="5627202"/>
            <a:ext cx="1980029" cy="400110"/>
          </a:xfrm>
          <a:prstGeom prst="rect">
            <a:avLst/>
          </a:prstGeom>
        </p:spPr>
        <p:txBody>
          <a:bodyPr wrap="none">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汇报人：张俊鹏</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8940929" y="4784237"/>
            <a:ext cx="3250379" cy="2112264"/>
          </a:xfrm>
          <a:prstGeom prst="rect">
            <a:avLst/>
          </a:prstGeom>
        </p:spPr>
      </p:pic>
      <p:sp>
        <p:nvSpPr>
          <p:cNvPr id="15" name="矩形 14"/>
          <p:cNvSpPr/>
          <p:nvPr/>
        </p:nvSpPr>
        <p:spPr>
          <a:xfrm>
            <a:off x="3782726" y="3701113"/>
            <a:ext cx="4620126" cy="521970"/>
          </a:xfrm>
          <a:prstGeom prst="rect">
            <a:avLst/>
          </a:prstGeom>
        </p:spPr>
        <p:txBody>
          <a:bodyPr wrap="square">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r>
              <a:rPr lang="zh-CN" altLang="en-US" sz="2800" dirty="0">
                <a:solidFill>
                  <a:schemeClr val="bg1"/>
                </a:solidFill>
                <a:latin typeface="微软雅黑" panose="020B0503020204020204" pitchFamily="34" charset="-122"/>
                <a:ea typeface="微软雅黑" panose="020B0503020204020204" pitchFamily="34" charset="-122"/>
              </a:rPr>
              <a:t>：用户分类</a:t>
            </a:r>
          </a:p>
        </p:txBody>
      </p:sp>
      <p:pic>
        <p:nvPicPr>
          <p:cNvPr id="2" name="图片 1" descr="中文组合-反白"/>
          <p:cNvPicPr>
            <a:picLocks noChangeAspect="1"/>
          </p:cNvPicPr>
          <p:nvPr/>
        </p:nvPicPr>
        <p:blipFill>
          <a:blip r:embed="rId4"/>
          <a:srcRect/>
          <a:stretch>
            <a:fillRect/>
          </a:stretch>
        </p:blipFill>
        <p:spPr>
          <a:xfrm>
            <a:off x="4876482" y="1583055"/>
            <a:ext cx="2439035" cy="5594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163050" y="5257800"/>
            <a:ext cx="302895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矩形 21"/>
          <p:cNvSpPr/>
          <p:nvPr/>
        </p:nvSpPr>
        <p:spPr>
          <a:xfrm>
            <a:off x="1892867" y="236855"/>
            <a:ext cx="1190625" cy="3781425"/>
          </a:xfrm>
          <a:prstGeom prst="rect">
            <a:avLst/>
          </a:prstGeom>
          <a:gradFill>
            <a:gsLst>
              <a:gs pos="0">
                <a:schemeClr val="bg1">
                  <a:lumMod val="50000"/>
                </a:schemeClr>
              </a:gs>
              <a:gs pos="100000">
                <a:schemeClr val="tx1">
                  <a:lumMod val="65000"/>
                  <a:lumOff val="3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矩形 10"/>
          <p:cNvSpPr/>
          <p:nvPr/>
        </p:nvSpPr>
        <p:spPr>
          <a:xfrm>
            <a:off x="1496627" y="0"/>
            <a:ext cx="1181100" cy="3781425"/>
          </a:xfrm>
          <a:prstGeom prst="rect">
            <a:avLst/>
          </a:prstGeom>
          <a:gradFill flip="none" rotWithShape="1">
            <a:gsLst>
              <a:gs pos="0">
                <a:srgbClr val="07569E"/>
              </a:gs>
              <a:gs pos="100000">
                <a:srgbClr val="1891CF"/>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zh-CN" altLang="en-US">
              <a:solidFill>
                <a:srgbClr val="2778BE"/>
              </a:solidFill>
              <a:latin typeface="微软雅黑" panose="020B0503020204020204" pitchFamily="34" charset="-122"/>
              <a:ea typeface="微软雅黑" panose="020B0503020204020204" pitchFamily="34" charset="-122"/>
              <a:sym typeface="+mn-ea"/>
            </a:endParaRPr>
          </a:p>
        </p:txBody>
      </p:sp>
      <p:sp>
        <p:nvSpPr>
          <p:cNvPr id="28" name="文本框 27"/>
          <p:cNvSpPr txBox="1"/>
          <p:nvPr/>
        </p:nvSpPr>
        <p:spPr>
          <a:xfrm>
            <a:off x="1500437" y="2112144"/>
            <a:ext cx="1177290" cy="1631216"/>
          </a:xfrm>
          <a:prstGeom prst="rect">
            <a:avLst/>
          </a:prstGeom>
          <a:noFill/>
        </p:spPr>
        <p:txBody>
          <a:bodyPr wrap="square" rtlCol="0">
            <a:spAutoFit/>
          </a:bodyPr>
          <a:lstStyle/>
          <a:p>
            <a:pPr algn="ctr"/>
            <a:r>
              <a:rPr lang="en-US" altLang="zh-CN" sz="9600" dirty="0">
                <a:solidFill>
                  <a:schemeClr val="bg1"/>
                </a:solidFill>
                <a:latin typeface="微软雅黑" panose="020B0503020204020204" pitchFamily="34" charset="-122"/>
                <a:ea typeface="微软雅黑" panose="020B0503020204020204" pitchFamily="34" charset="-122"/>
              </a:rPr>
              <a:t>1</a:t>
            </a:r>
          </a:p>
        </p:txBody>
      </p:sp>
      <p:sp>
        <p:nvSpPr>
          <p:cNvPr id="12" name="文本框 11"/>
          <p:cNvSpPr txBox="1"/>
          <p:nvPr/>
        </p:nvSpPr>
        <p:spPr>
          <a:xfrm>
            <a:off x="3177128" y="3377003"/>
            <a:ext cx="8815950" cy="523220"/>
          </a:xfrm>
          <a:prstGeom prst="rect">
            <a:avLst/>
          </a:prstGeom>
          <a:noFill/>
        </p:spPr>
        <p:txBody>
          <a:bodyPr wrap="square" rtlCol="0">
            <a:spAutoFit/>
          </a:bodyPr>
          <a:lstStyle/>
          <a:p>
            <a:r>
              <a:rPr lang="zh-CN" altLang="en-US" sz="2800" dirty="0">
                <a:solidFill>
                  <a:srgbClr val="000000"/>
                </a:solidFill>
                <a:latin typeface="微软雅黑" panose="020B0503020204020204" pitchFamily="34" charset="-122"/>
                <a:ea typeface="微软雅黑" panose="020B0503020204020204" pitchFamily="34" charset="-122"/>
                <a:sym typeface="+mn-ea"/>
              </a:rPr>
              <a:t>基于戴森店铺数据利用</a:t>
            </a:r>
            <a:r>
              <a:rPr lang="en-US" altLang="zh-CN" sz="2800" dirty="0">
                <a:solidFill>
                  <a:srgbClr val="000000"/>
                </a:solidFill>
                <a:latin typeface="微软雅黑" panose="020B0503020204020204" pitchFamily="34" charset="-122"/>
                <a:ea typeface="微软雅黑" panose="020B0503020204020204" pitchFamily="34" charset="-122"/>
                <a:sym typeface="+mn-ea"/>
              </a:rPr>
              <a:t>RFM</a:t>
            </a:r>
            <a:r>
              <a:rPr lang="zh-CN" altLang="en-US" sz="2800" dirty="0">
                <a:solidFill>
                  <a:srgbClr val="000000"/>
                </a:solidFill>
                <a:latin typeface="微软雅黑" panose="020B0503020204020204" pitchFamily="34" charset="-122"/>
                <a:ea typeface="微软雅黑" panose="020B0503020204020204" pitchFamily="34" charset="-122"/>
                <a:sym typeface="+mn-ea"/>
              </a:rPr>
              <a:t>模型进行用户分类</a:t>
            </a:r>
            <a:endParaRPr lang="en-US" altLang="zh-CN" sz="2800" dirty="0">
              <a:solidFill>
                <a:srgbClr val="000000"/>
              </a:solidFill>
              <a:latin typeface="微软雅黑" panose="020B0503020204020204" pitchFamily="34" charset="-122"/>
              <a:ea typeface="微软雅黑" panose="020B0503020204020204" pitchFamily="34" charset="-122"/>
              <a:sym typeface="+mn-ea"/>
            </a:endParaRPr>
          </a:p>
        </p:txBody>
      </p:sp>
      <p:sp>
        <p:nvSpPr>
          <p:cNvPr id="13" name="文本框 12"/>
          <p:cNvSpPr txBox="1"/>
          <p:nvPr/>
        </p:nvSpPr>
        <p:spPr>
          <a:xfrm>
            <a:off x="3181419" y="2503628"/>
            <a:ext cx="3023491" cy="707886"/>
          </a:xfrm>
          <a:prstGeom prst="rect">
            <a:avLst/>
          </a:prstGeom>
          <a:noFill/>
        </p:spPr>
        <p:txBody>
          <a:bodyPr wrap="square" rtlCol="0">
            <a:spAutoFit/>
          </a:bodyPr>
          <a:lstStyle/>
          <a:p>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PART</a:t>
            </a:r>
            <a:r>
              <a:rPr lang="en-US" altLang="zh-CN" sz="40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.1</a:t>
            </a:r>
            <a:endParaRPr lang="zh-CN" altLang="en-US" sz="4000" b="1"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1" y="0"/>
            <a:ext cx="990600" cy="17948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0659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0486" y="177308"/>
            <a:ext cx="9778427" cy="400208"/>
          </a:xfrm>
        </p:spPr>
        <p:txBody>
          <a:bodyPr/>
          <a:lstStyle/>
          <a:p>
            <a:r>
              <a:rPr lang="zh-CN" altLang="en-US" dirty="0">
                <a:solidFill>
                  <a:srgbClr val="000000"/>
                </a:solidFill>
                <a:sym typeface="+mn-ea"/>
              </a:rPr>
              <a:t>统计数据的中的</a:t>
            </a:r>
            <a:r>
              <a:rPr lang="en-US" altLang="zh-CN" dirty="0">
                <a:solidFill>
                  <a:srgbClr val="000000"/>
                </a:solidFill>
                <a:sym typeface="+mn-ea"/>
              </a:rPr>
              <a:t>recency</a:t>
            </a:r>
            <a:r>
              <a:rPr lang="zh-CN" altLang="en-US" dirty="0">
                <a:solidFill>
                  <a:srgbClr val="000000"/>
                </a:solidFill>
                <a:sym typeface="+mn-ea"/>
              </a:rPr>
              <a:t>，</a:t>
            </a:r>
            <a:r>
              <a:rPr lang="en-US" altLang="zh-CN" dirty="0">
                <a:solidFill>
                  <a:srgbClr val="000000"/>
                </a:solidFill>
                <a:sym typeface="+mn-ea"/>
              </a:rPr>
              <a:t>frequency</a:t>
            </a:r>
            <a:r>
              <a:rPr lang="zh-CN" altLang="en-US" dirty="0">
                <a:solidFill>
                  <a:srgbClr val="000000"/>
                </a:solidFill>
                <a:sym typeface="+mn-ea"/>
              </a:rPr>
              <a:t>和</a:t>
            </a:r>
            <a:r>
              <a:rPr lang="en-US" altLang="zh-CN" dirty="0" err="1">
                <a:solidFill>
                  <a:srgbClr val="000000"/>
                </a:solidFill>
                <a:sym typeface="+mn-ea"/>
              </a:rPr>
              <a:t>monetary_value</a:t>
            </a:r>
            <a:br>
              <a:rPr lang="zh-CN" altLang="zh-CN" sz="2400" dirty="0">
                <a:solidFill>
                  <a:srgbClr val="000000"/>
                </a:solidFill>
                <a:latin typeface="微软雅黑" panose="020B0503020204020204" pitchFamily="34" charset="-122"/>
                <a:ea typeface="微软雅黑" panose="020B0503020204020204" pitchFamily="34" charset="-122"/>
                <a:sym typeface="+mn-ea"/>
              </a:rPr>
            </a:br>
            <a:endParaRPr lang="zh-CN" altLang="en-US" dirty="0"/>
          </a:p>
        </p:txBody>
      </p:sp>
      <p:sp>
        <p:nvSpPr>
          <p:cNvPr id="7" name="副标题 6">
            <a:extLst>
              <a:ext uri="{FF2B5EF4-FFF2-40B4-BE49-F238E27FC236}">
                <a16:creationId xmlns:a16="http://schemas.microsoft.com/office/drawing/2014/main" id="{DD8AA55C-218A-412A-B682-26950E02343B}"/>
              </a:ext>
            </a:extLst>
          </p:cNvPr>
          <p:cNvSpPr>
            <a:spLocks noGrp="1"/>
          </p:cNvSpPr>
          <p:nvPr>
            <p:ph type="subTitle" idx="1"/>
          </p:nvPr>
        </p:nvSpPr>
        <p:spPr/>
        <p:txBody>
          <a:bodyPr/>
          <a:lstStyle/>
          <a:p>
            <a:r>
              <a:rPr lang="en-US" altLang="zh-CN" dirty="0"/>
              <a:t>1</a:t>
            </a:r>
            <a:endParaRPr lang="zh-CN" altLang="en-US" dirty="0"/>
          </a:p>
        </p:txBody>
      </p:sp>
      <p:pic>
        <p:nvPicPr>
          <p:cNvPr id="4" name="图片 3">
            <a:extLst>
              <a:ext uri="{FF2B5EF4-FFF2-40B4-BE49-F238E27FC236}">
                <a16:creationId xmlns:a16="http://schemas.microsoft.com/office/drawing/2014/main" id="{6A0D6ABB-D784-4D98-BC8A-6EA97EAC6B65}"/>
              </a:ext>
            </a:extLst>
          </p:cNvPr>
          <p:cNvPicPr>
            <a:picLocks noChangeAspect="1"/>
          </p:cNvPicPr>
          <p:nvPr/>
        </p:nvPicPr>
        <p:blipFill>
          <a:blip r:embed="rId3">
            <a:clrChange>
              <a:clrFrom>
                <a:srgbClr val="F7F7F7"/>
              </a:clrFrom>
              <a:clrTo>
                <a:srgbClr val="F7F7F7">
                  <a:alpha val="0"/>
                </a:srgbClr>
              </a:clrTo>
            </a:clrChange>
          </a:blip>
          <a:stretch>
            <a:fillRect/>
          </a:stretch>
        </p:blipFill>
        <p:spPr>
          <a:xfrm>
            <a:off x="777697" y="2396290"/>
            <a:ext cx="10636605" cy="1732429"/>
          </a:xfrm>
          <a:prstGeom prst="rect">
            <a:avLst/>
          </a:prstGeom>
        </p:spPr>
      </p:pic>
      <p:sp>
        <p:nvSpPr>
          <p:cNvPr id="6" name="文本框 5">
            <a:extLst>
              <a:ext uri="{FF2B5EF4-FFF2-40B4-BE49-F238E27FC236}">
                <a16:creationId xmlns:a16="http://schemas.microsoft.com/office/drawing/2014/main" id="{E173C1A7-DE4B-4288-8E6B-BC98D520678A}"/>
              </a:ext>
            </a:extLst>
          </p:cNvPr>
          <p:cNvSpPr txBox="1"/>
          <p:nvPr/>
        </p:nvSpPr>
        <p:spPr>
          <a:xfrm>
            <a:off x="952901" y="4803007"/>
            <a:ext cx="9942897"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上图是统计经除异常值之后数据，统计的指标有三个部分，</a:t>
            </a:r>
            <a:r>
              <a:rPr lang="en-US" altLang="zh-CN" dirty="0">
                <a:solidFill>
                  <a:srgbClr val="000000"/>
                </a:solidFill>
                <a:latin typeface="微软雅黑" panose="020B0503020204020204" pitchFamily="34" charset="-122"/>
                <a:ea typeface="微软雅黑" panose="020B0503020204020204" pitchFamily="34" charset="-122"/>
                <a:sym typeface="+mn-ea"/>
              </a:rPr>
              <a:t>recency</a:t>
            </a:r>
            <a:r>
              <a:rPr lang="zh-CN" altLang="en-US" dirty="0">
                <a:solidFill>
                  <a:srgbClr val="000000"/>
                </a:solidFill>
                <a:latin typeface="微软雅黑" panose="020B0503020204020204" pitchFamily="34" charset="-122"/>
                <a:ea typeface="微软雅黑" panose="020B0503020204020204" pitchFamily="34" charset="-122"/>
                <a:sym typeface="+mn-ea"/>
              </a:rPr>
              <a:t>：最近一次购买距所有数据最近日期的天数，</a:t>
            </a:r>
            <a:r>
              <a:rPr lang="en-US" altLang="zh-CN" dirty="0">
                <a:solidFill>
                  <a:srgbClr val="000000"/>
                </a:solidFill>
                <a:latin typeface="微软雅黑" panose="020B0503020204020204" pitchFamily="34" charset="-122"/>
                <a:ea typeface="微软雅黑" panose="020B0503020204020204" pitchFamily="34" charset="-122"/>
                <a:sym typeface="+mn-ea"/>
              </a:rPr>
              <a:t>frequency</a:t>
            </a:r>
            <a:r>
              <a:rPr lang="zh-CN" altLang="en-US" dirty="0">
                <a:solidFill>
                  <a:srgbClr val="000000"/>
                </a:solidFill>
                <a:latin typeface="微软雅黑" panose="020B0503020204020204" pitchFamily="34" charset="-122"/>
                <a:ea typeface="微软雅黑" panose="020B0503020204020204" pitchFamily="34" charset="-122"/>
                <a:sym typeface="+mn-ea"/>
              </a:rPr>
              <a:t>：购买的频率，</a:t>
            </a:r>
            <a:r>
              <a:rPr lang="en-US" altLang="zh-CN" dirty="0" err="1">
                <a:solidFill>
                  <a:srgbClr val="000000"/>
                </a:solidFill>
                <a:latin typeface="微软雅黑" panose="020B0503020204020204" pitchFamily="34" charset="-122"/>
                <a:ea typeface="微软雅黑" panose="020B0503020204020204" pitchFamily="34" charset="-122"/>
                <a:sym typeface="+mn-ea"/>
              </a:rPr>
              <a:t>monetary_value</a:t>
            </a:r>
            <a:r>
              <a:rPr lang="zh-CN" altLang="en-US" dirty="0">
                <a:solidFill>
                  <a:srgbClr val="000000"/>
                </a:solidFill>
                <a:latin typeface="微软雅黑" panose="020B0503020204020204" pitchFamily="34" charset="-122"/>
                <a:ea typeface="微软雅黑" panose="020B0503020204020204" pitchFamily="34" charset="-122"/>
                <a:sym typeface="+mn-ea"/>
              </a:rPr>
              <a:t>：每个顾客消费的总金额。后面我们也是通过这三个部分对用户进行分成不同等级的用户。</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7845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0486" y="177308"/>
            <a:ext cx="9778427" cy="400208"/>
          </a:xfrm>
        </p:spPr>
        <p:txBody>
          <a:bodyPr/>
          <a:lstStyle/>
          <a:p>
            <a:r>
              <a:rPr lang="zh-CN" altLang="en-US" dirty="0">
                <a:solidFill>
                  <a:srgbClr val="000000"/>
                </a:solidFill>
                <a:sym typeface="+mn-ea"/>
              </a:rPr>
              <a:t>统计数据的中的</a:t>
            </a:r>
            <a:r>
              <a:rPr lang="en-US" altLang="zh-CN" dirty="0">
                <a:solidFill>
                  <a:srgbClr val="000000"/>
                </a:solidFill>
                <a:sym typeface="+mn-ea"/>
              </a:rPr>
              <a:t>recency</a:t>
            </a:r>
            <a:r>
              <a:rPr lang="zh-CN" altLang="en-US" dirty="0">
                <a:solidFill>
                  <a:srgbClr val="000000"/>
                </a:solidFill>
                <a:sym typeface="+mn-ea"/>
              </a:rPr>
              <a:t>，</a:t>
            </a:r>
            <a:r>
              <a:rPr lang="en-US" altLang="zh-CN" dirty="0">
                <a:solidFill>
                  <a:srgbClr val="000000"/>
                </a:solidFill>
                <a:sym typeface="+mn-ea"/>
              </a:rPr>
              <a:t>frequency</a:t>
            </a:r>
            <a:r>
              <a:rPr lang="zh-CN" altLang="en-US" dirty="0">
                <a:solidFill>
                  <a:srgbClr val="000000"/>
                </a:solidFill>
                <a:sym typeface="+mn-ea"/>
              </a:rPr>
              <a:t>和</a:t>
            </a:r>
            <a:r>
              <a:rPr lang="en-US" altLang="zh-CN" dirty="0" err="1">
                <a:solidFill>
                  <a:srgbClr val="000000"/>
                </a:solidFill>
                <a:sym typeface="+mn-ea"/>
              </a:rPr>
              <a:t>monetary_value</a:t>
            </a:r>
            <a:br>
              <a:rPr lang="zh-CN" altLang="zh-CN" sz="2400" dirty="0">
                <a:solidFill>
                  <a:srgbClr val="000000"/>
                </a:solidFill>
                <a:latin typeface="微软雅黑" panose="020B0503020204020204" pitchFamily="34" charset="-122"/>
                <a:ea typeface="微软雅黑" panose="020B0503020204020204" pitchFamily="34" charset="-122"/>
                <a:sym typeface="+mn-ea"/>
              </a:rPr>
            </a:br>
            <a:endParaRPr lang="zh-CN" altLang="en-US" dirty="0"/>
          </a:p>
        </p:txBody>
      </p:sp>
      <p:sp>
        <p:nvSpPr>
          <p:cNvPr id="7" name="副标题 6">
            <a:extLst>
              <a:ext uri="{FF2B5EF4-FFF2-40B4-BE49-F238E27FC236}">
                <a16:creationId xmlns:a16="http://schemas.microsoft.com/office/drawing/2014/main" id="{DD8AA55C-218A-412A-B682-26950E02343B}"/>
              </a:ext>
            </a:extLst>
          </p:cNvPr>
          <p:cNvSpPr>
            <a:spLocks noGrp="1"/>
          </p:cNvSpPr>
          <p:nvPr>
            <p:ph type="subTitle" idx="1"/>
          </p:nvPr>
        </p:nvSpPr>
        <p:spPr/>
        <p:txBody>
          <a:bodyPr/>
          <a:lstStyle/>
          <a:p>
            <a:r>
              <a:rPr lang="en-US" altLang="zh-CN" dirty="0"/>
              <a:t>1</a:t>
            </a:r>
            <a:endParaRPr lang="zh-CN" altLang="en-US" dirty="0"/>
          </a:p>
        </p:txBody>
      </p:sp>
      <p:sp>
        <p:nvSpPr>
          <p:cNvPr id="6" name="文本框 5">
            <a:extLst>
              <a:ext uri="{FF2B5EF4-FFF2-40B4-BE49-F238E27FC236}">
                <a16:creationId xmlns:a16="http://schemas.microsoft.com/office/drawing/2014/main" id="{E173C1A7-DE4B-4288-8E6B-BC98D520678A}"/>
              </a:ext>
            </a:extLst>
          </p:cNvPr>
          <p:cNvSpPr txBox="1"/>
          <p:nvPr/>
        </p:nvSpPr>
        <p:spPr>
          <a:xfrm>
            <a:off x="952901" y="4803007"/>
            <a:ext cx="9942897" cy="175432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左图是统计经除异常值之后数据，对</a:t>
            </a:r>
            <a:r>
              <a:rPr lang="en-US" altLang="zh-CN" dirty="0">
                <a:latin typeface="微软雅黑" panose="020B0503020204020204" pitchFamily="34" charset="-122"/>
                <a:ea typeface="微软雅黑" panose="020B0503020204020204" pitchFamily="34" charset="-122"/>
              </a:rPr>
              <a:t>recency</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frequency</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monetary_value</a:t>
            </a:r>
            <a:r>
              <a:rPr lang="zh-CN" altLang="en-US" dirty="0">
                <a:latin typeface="微软雅黑" panose="020B0503020204020204" pitchFamily="34" charset="-122"/>
                <a:ea typeface="微软雅黑" panose="020B0503020204020204" pitchFamily="34" charset="-122"/>
              </a:rPr>
              <a:t>简单分析。其中值也是指定一些规则的主要依据。</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右图是根据</a:t>
            </a:r>
            <a:r>
              <a:rPr lang="en-US" altLang="zh-CN" dirty="0">
                <a:latin typeface="微软雅黑" panose="020B0503020204020204" pitchFamily="34" charset="-122"/>
                <a:ea typeface="微软雅黑" panose="020B0503020204020204" pitchFamily="34" charset="-122"/>
              </a:rPr>
              <a:t>recency</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frequency</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monetary_value</a:t>
            </a:r>
            <a:r>
              <a:rPr lang="zh-CN" altLang="en-US" dirty="0">
                <a:latin typeface="微软雅黑" panose="020B0503020204020204" pitchFamily="34" charset="-122"/>
                <a:ea typeface="微软雅黑" panose="020B0503020204020204" pitchFamily="34" charset="-122"/>
              </a:rPr>
              <a:t>三个指标经过一些规则进行对店铺用户进行分类后对于各个指标的分析。可以看出</a:t>
            </a:r>
            <a:r>
              <a:rPr lang="en-US" altLang="zh-CN" dirty="0">
                <a:latin typeface="微软雅黑" panose="020B0503020204020204" pitchFamily="34" charset="-122"/>
                <a:ea typeface="微软雅黑" panose="020B0503020204020204" pitchFamily="34" charset="-122"/>
              </a:rPr>
              <a:t>recency</a:t>
            </a:r>
            <a:r>
              <a:rPr lang="zh-CN" altLang="en-US" dirty="0">
                <a:latin typeface="微软雅黑" panose="020B0503020204020204" pitchFamily="34" charset="-122"/>
                <a:ea typeface="微软雅黑" panose="020B0503020204020204" pitchFamily="34" charset="-122"/>
              </a:rPr>
              <a:t>是不断降低的，</a:t>
            </a:r>
            <a:r>
              <a:rPr lang="en-US" altLang="zh-CN" dirty="0">
                <a:latin typeface="微软雅黑" panose="020B0503020204020204" pitchFamily="34" charset="-122"/>
                <a:ea typeface="微软雅黑" panose="020B0503020204020204" pitchFamily="34" charset="-122"/>
              </a:rPr>
              <a:t>frequency</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monetary_value</a:t>
            </a:r>
            <a:r>
              <a:rPr lang="zh-CN" altLang="en-US" dirty="0">
                <a:latin typeface="微软雅黑" panose="020B0503020204020204" pitchFamily="34" charset="-122"/>
                <a:ea typeface="微软雅黑" panose="020B0503020204020204" pitchFamily="34" charset="-122"/>
              </a:rPr>
              <a:t>是不断增加的，也就是某一个用户购买频率越高，花费金额越高，最近购买时间越近那么这个用户的重要程度越高，这是符合经验的。</a:t>
            </a:r>
          </a:p>
        </p:txBody>
      </p:sp>
      <p:pic>
        <p:nvPicPr>
          <p:cNvPr id="5" name="图片 4">
            <a:extLst>
              <a:ext uri="{FF2B5EF4-FFF2-40B4-BE49-F238E27FC236}">
                <a16:creationId xmlns:a16="http://schemas.microsoft.com/office/drawing/2014/main" id="{662379DE-5007-4DB7-B183-DF881F75935B}"/>
              </a:ext>
            </a:extLst>
          </p:cNvPr>
          <p:cNvPicPr>
            <a:picLocks noChangeAspect="1"/>
          </p:cNvPicPr>
          <p:nvPr/>
        </p:nvPicPr>
        <p:blipFill>
          <a:blip r:embed="rId3"/>
          <a:stretch>
            <a:fillRect/>
          </a:stretch>
        </p:blipFill>
        <p:spPr>
          <a:xfrm>
            <a:off x="6588976" y="1662061"/>
            <a:ext cx="3762375" cy="2790825"/>
          </a:xfrm>
          <a:prstGeom prst="rect">
            <a:avLst/>
          </a:prstGeom>
        </p:spPr>
      </p:pic>
      <p:pic>
        <p:nvPicPr>
          <p:cNvPr id="9" name="图片 8">
            <a:extLst>
              <a:ext uri="{FF2B5EF4-FFF2-40B4-BE49-F238E27FC236}">
                <a16:creationId xmlns:a16="http://schemas.microsoft.com/office/drawing/2014/main" id="{468AF6DC-8283-42C9-BD57-FCD4013C1713}"/>
              </a:ext>
            </a:extLst>
          </p:cNvPr>
          <p:cNvPicPr>
            <a:picLocks noChangeAspect="1"/>
          </p:cNvPicPr>
          <p:nvPr/>
        </p:nvPicPr>
        <p:blipFill>
          <a:blip r:embed="rId4"/>
          <a:stretch>
            <a:fillRect/>
          </a:stretch>
        </p:blipFill>
        <p:spPr>
          <a:xfrm>
            <a:off x="1840649" y="1990022"/>
            <a:ext cx="3829050" cy="2609850"/>
          </a:xfrm>
          <a:prstGeom prst="rect">
            <a:avLst/>
          </a:prstGeom>
        </p:spPr>
      </p:pic>
    </p:spTree>
    <p:extLst>
      <p:ext uri="{BB962C8B-B14F-4D97-AF65-F5344CB8AC3E}">
        <p14:creationId xmlns:p14="http://schemas.microsoft.com/office/powerpoint/2010/main" val="2184119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0111" y="241309"/>
            <a:ext cx="6043825" cy="407959"/>
          </a:xfrm>
        </p:spPr>
        <p:txBody>
          <a:bodyPr/>
          <a:lstStyle/>
          <a:p>
            <a:r>
              <a:rPr lang="zh-CN" altLang="en-US" dirty="0"/>
              <a:t>对不同用户进行可视化</a:t>
            </a:r>
          </a:p>
        </p:txBody>
      </p:sp>
      <p:sp>
        <p:nvSpPr>
          <p:cNvPr id="3" name="副标题 2"/>
          <p:cNvSpPr>
            <a:spLocks noGrp="1"/>
          </p:cNvSpPr>
          <p:nvPr>
            <p:ph type="subTitle" idx="1"/>
          </p:nvPr>
        </p:nvSpPr>
        <p:spPr/>
        <p:txBody>
          <a:bodyPr/>
          <a:lstStyle/>
          <a:p>
            <a:r>
              <a:rPr lang="en-US" altLang="zh-CN" dirty="0"/>
              <a:t>1</a:t>
            </a:r>
          </a:p>
        </p:txBody>
      </p:sp>
      <p:pic>
        <p:nvPicPr>
          <p:cNvPr id="2054" name="Picture 6">
            <a:extLst>
              <a:ext uri="{FF2B5EF4-FFF2-40B4-BE49-F238E27FC236}">
                <a16:creationId xmlns:a16="http://schemas.microsoft.com/office/drawing/2014/main" id="{9DD85D08-4D5D-4CAF-9889-F3986CD336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54180"/>
            <a:ext cx="8953500" cy="578167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B6C63B74-44D7-4C4B-9C94-0B62FC03487A}"/>
              </a:ext>
            </a:extLst>
          </p:cNvPr>
          <p:cNvSpPr txBox="1"/>
          <p:nvPr/>
        </p:nvSpPr>
        <p:spPr>
          <a:xfrm>
            <a:off x="9423133" y="1713298"/>
            <a:ext cx="2396691" cy="203132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左图对各个用户人数进行了可视化，用户等级越高用户越重要，可以看出越忠诚度的客户数量越少，后面可以对不同的用户使用不同的销售策略</a:t>
            </a:r>
          </a:p>
        </p:txBody>
      </p:sp>
    </p:spTree>
    <p:extLst>
      <p:ext uri="{BB962C8B-B14F-4D97-AF65-F5344CB8AC3E}">
        <p14:creationId xmlns:p14="http://schemas.microsoft.com/office/powerpoint/2010/main" val="727915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0111" y="241309"/>
            <a:ext cx="8055506" cy="407959"/>
          </a:xfrm>
        </p:spPr>
        <p:txBody>
          <a:bodyPr/>
          <a:lstStyle/>
          <a:p>
            <a:r>
              <a:rPr lang="en-US" altLang="zh-CN" dirty="0">
                <a:solidFill>
                  <a:srgbClr val="000000"/>
                </a:solidFill>
                <a:sym typeface="+mn-ea"/>
              </a:rPr>
              <a:t>recency</a:t>
            </a:r>
            <a:r>
              <a:rPr lang="zh-CN" altLang="en-US" dirty="0">
                <a:solidFill>
                  <a:srgbClr val="000000"/>
                </a:solidFill>
                <a:sym typeface="+mn-ea"/>
              </a:rPr>
              <a:t>，</a:t>
            </a:r>
            <a:r>
              <a:rPr lang="en-US" altLang="zh-CN" dirty="0">
                <a:solidFill>
                  <a:srgbClr val="000000"/>
                </a:solidFill>
                <a:sym typeface="+mn-ea"/>
              </a:rPr>
              <a:t>frequency</a:t>
            </a:r>
            <a:r>
              <a:rPr lang="zh-CN" altLang="en-US" dirty="0">
                <a:solidFill>
                  <a:srgbClr val="000000"/>
                </a:solidFill>
                <a:sym typeface="+mn-ea"/>
              </a:rPr>
              <a:t>和</a:t>
            </a:r>
            <a:r>
              <a:rPr lang="en-US" altLang="zh-CN" dirty="0" err="1">
                <a:solidFill>
                  <a:srgbClr val="000000"/>
                </a:solidFill>
                <a:sym typeface="+mn-ea"/>
              </a:rPr>
              <a:t>monetary_value</a:t>
            </a:r>
            <a:r>
              <a:rPr lang="zh-CN" altLang="en-US" dirty="0">
                <a:solidFill>
                  <a:srgbClr val="000000"/>
                </a:solidFill>
                <a:sym typeface="+mn-ea"/>
              </a:rPr>
              <a:t>对标签的重要性</a:t>
            </a:r>
            <a:endParaRPr lang="zh-CN" altLang="en-US" dirty="0"/>
          </a:p>
        </p:txBody>
      </p:sp>
      <p:sp>
        <p:nvSpPr>
          <p:cNvPr id="3" name="副标题 2"/>
          <p:cNvSpPr>
            <a:spLocks noGrp="1"/>
          </p:cNvSpPr>
          <p:nvPr>
            <p:ph type="subTitle" idx="1"/>
          </p:nvPr>
        </p:nvSpPr>
        <p:spPr/>
        <p:txBody>
          <a:bodyPr/>
          <a:lstStyle/>
          <a:p>
            <a:r>
              <a:rPr lang="en-US" altLang="zh-CN" dirty="0"/>
              <a:t>1</a:t>
            </a:r>
          </a:p>
        </p:txBody>
      </p:sp>
      <p:pic>
        <p:nvPicPr>
          <p:cNvPr id="3074" name="Picture 2">
            <a:extLst>
              <a:ext uri="{FF2B5EF4-FFF2-40B4-BE49-F238E27FC236}">
                <a16:creationId xmlns:a16="http://schemas.microsoft.com/office/drawing/2014/main" id="{36B6D1BF-5A75-437D-BB12-9709767EC9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01" y="1688282"/>
            <a:ext cx="5981499" cy="30194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32F105B1-0514-48F7-B7A2-BEEF4B1F52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688281"/>
            <a:ext cx="5981499" cy="301942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2026BD4B-DFE5-475B-9CBE-2CB6DDD83541}"/>
              </a:ext>
            </a:extLst>
          </p:cNvPr>
          <p:cNvSpPr txBox="1"/>
          <p:nvPr/>
        </p:nvSpPr>
        <p:spPr>
          <a:xfrm>
            <a:off x="914400" y="5111015"/>
            <a:ext cx="9644514"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左图是根据规则对戴森店铺用户进行分类后与分类指标的相关程度分析及可视化。</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右图是基于聚类的方法对戴森店铺用户进行分类后于分类直白哦的相关程度分析及可视化。</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可以看出两者对均对于</a:t>
            </a:r>
            <a:r>
              <a:rPr lang="en-US" altLang="zh-CN" dirty="0">
                <a:latin typeface="微软雅黑" panose="020B0503020204020204" pitchFamily="34" charset="-122"/>
                <a:ea typeface="微软雅黑" panose="020B0503020204020204" pitchFamily="34" charset="-122"/>
              </a:rPr>
              <a:t>frequency</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monetary_value</a:t>
            </a:r>
            <a:r>
              <a:rPr lang="zh-CN" altLang="en-US" dirty="0">
                <a:latin typeface="微软雅黑" panose="020B0503020204020204" pitchFamily="34" charset="-122"/>
                <a:ea typeface="微软雅黑" panose="020B0503020204020204" pitchFamily="34" charset="-122"/>
              </a:rPr>
              <a:t>比较‘依赖’。右图是对三个指标求和之后进行排序后的可视化，如果只是根据特征重要程度对聚类后的标签进行纠正的话，可以认为“</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”就是对应左图中的“</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762297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0111" y="241309"/>
            <a:ext cx="8055506" cy="407959"/>
          </a:xfrm>
        </p:spPr>
        <p:txBody>
          <a:bodyPr/>
          <a:lstStyle/>
          <a:p>
            <a:r>
              <a:rPr lang="en-US" altLang="zh-CN" dirty="0">
                <a:solidFill>
                  <a:srgbClr val="000000"/>
                </a:solidFill>
                <a:sym typeface="+mn-ea"/>
              </a:rPr>
              <a:t>Recency</a:t>
            </a:r>
            <a:r>
              <a:rPr lang="zh-CN" altLang="en-US" dirty="0">
                <a:solidFill>
                  <a:srgbClr val="000000"/>
                </a:solidFill>
                <a:sym typeface="+mn-ea"/>
              </a:rPr>
              <a:t>指标的分析</a:t>
            </a:r>
            <a:endParaRPr lang="zh-CN" altLang="en-US" dirty="0"/>
          </a:p>
        </p:txBody>
      </p:sp>
      <p:sp>
        <p:nvSpPr>
          <p:cNvPr id="3" name="副标题 2"/>
          <p:cNvSpPr>
            <a:spLocks noGrp="1"/>
          </p:cNvSpPr>
          <p:nvPr>
            <p:ph type="subTitle" idx="1"/>
          </p:nvPr>
        </p:nvSpPr>
        <p:spPr/>
        <p:txBody>
          <a:bodyPr/>
          <a:lstStyle/>
          <a:p>
            <a:r>
              <a:rPr lang="en-US" altLang="zh-CN" dirty="0"/>
              <a:t>1</a:t>
            </a:r>
          </a:p>
        </p:txBody>
      </p:sp>
      <p:sp>
        <p:nvSpPr>
          <p:cNvPr id="6" name="文本框 5">
            <a:extLst>
              <a:ext uri="{FF2B5EF4-FFF2-40B4-BE49-F238E27FC236}">
                <a16:creationId xmlns:a16="http://schemas.microsoft.com/office/drawing/2014/main" id="{2026BD4B-DFE5-475B-9CBE-2CB6DDD83541}"/>
              </a:ext>
            </a:extLst>
          </p:cNvPr>
          <p:cNvSpPr txBox="1"/>
          <p:nvPr/>
        </p:nvSpPr>
        <p:spPr>
          <a:xfrm>
            <a:off x="1424537" y="5099017"/>
            <a:ext cx="9644514"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上图是基于戴森店铺数据对于</a:t>
            </a:r>
            <a:r>
              <a:rPr lang="en-US" altLang="zh-CN" dirty="0">
                <a:latin typeface="微软雅黑" panose="020B0503020204020204" pitchFamily="34" charset="-122"/>
                <a:ea typeface="微软雅黑" panose="020B0503020204020204" pitchFamily="34" charset="-122"/>
              </a:rPr>
              <a:t>Recency</a:t>
            </a:r>
            <a:r>
              <a:rPr lang="zh-CN" altLang="en-US" dirty="0">
                <a:latin typeface="微软雅黑" panose="020B0503020204020204" pitchFamily="34" charset="-122"/>
                <a:ea typeface="微软雅黑" panose="020B0503020204020204" pitchFamily="34" charset="-122"/>
              </a:rPr>
              <a:t>（某一用户最近购买日期距“今”的天数。），我们可以看出天数的分布是没有规律的，猜测是因为一些促销日出现的客户比较多，也就是说这是跟时间相关的，而其它两个特征是根据整个购买历史指定的。</a:t>
            </a:r>
            <a:endParaRPr lang="en-US" altLang="zh-CN" dirty="0">
              <a:latin typeface="微软雅黑" panose="020B0503020204020204" pitchFamily="34" charset="-122"/>
              <a:ea typeface="微软雅黑" panose="020B0503020204020204" pitchFamily="34" charset="-122"/>
            </a:endParaRPr>
          </a:p>
        </p:txBody>
      </p:sp>
      <p:pic>
        <p:nvPicPr>
          <p:cNvPr id="6146" name="Picture 2">
            <a:extLst>
              <a:ext uri="{FF2B5EF4-FFF2-40B4-BE49-F238E27FC236}">
                <a16:creationId xmlns:a16="http://schemas.microsoft.com/office/drawing/2014/main" id="{F60F683D-97F9-4D6E-B1B3-65B348C896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50" y="649268"/>
            <a:ext cx="6372676" cy="4449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42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0111" y="241309"/>
            <a:ext cx="8055506" cy="407959"/>
          </a:xfrm>
        </p:spPr>
        <p:txBody>
          <a:bodyPr/>
          <a:lstStyle/>
          <a:p>
            <a:r>
              <a:rPr lang="zh-CN" altLang="en-US" dirty="0">
                <a:solidFill>
                  <a:srgbClr val="000000"/>
                </a:solidFill>
                <a:sym typeface="+mn-ea"/>
              </a:rPr>
              <a:t>利用规则标签和聚类标签结果的可视化</a:t>
            </a:r>
            <a:endParaRPr lang="zh-CN" altLang="en-US" dirty="0"/>
          </a:p>
        </p:txBody>
      </p:sp>
      <p:sp>
        <p:nvSpPr>
          <p:cNvPr id="3" name="副标题 2"/>
          <p:cNvSpPr>
            <a:spLocks noGrp="1"/>
          </p:cNvSpPr>
          <p:nvPr>
            <p:ph type="subTitle" idx="1"/>
          </p:nvPr>
        </p:nvSpPr>
        <p:spPr/>
        <p:txBody>
          <a:bodyPr/>
          <a:lstStyle/>
          <a:p>
            <a:r>
              <a:rPr lang="en-US" altLang="zh-CN" dirty="0"/>
              <a:t>1</a:t>
            </a:r>
          </a:p>
        </p:txBody>
      </p:sp>
      <p:pic>
        <p:nvPicPr>
          <p:cNvPr id="4098" name="Picture 2">
            <a:extLst>
              <a:ext uri="{FF2B5EF4-FFF2-40B4-BE49-F238E27FC236}">
                <a16:creationId xmlns:a16="http://schemas.microsoft.com/office/drawing/2014/main" id="{4498E3A7-71AF-45F6-9302-CC30F9DFD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1138" y="1023938"/>
            <a:ext cx="9229725" cy="481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628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1999" cy="6858000"/>
          </a:xfrm>
          <a:prstGeom prst="rect">
            <a:avLst/>
          </a:prstGeom>
          <a:gradFill flip="none" rotWithShape="1">
            <a:gsLst>
              <a:gs pos="0">
                <a:srgbClr val="07569E"/>
              </a:gs>
              <a:gs pos="100000">
                <a:srgbClr val="1891CF"/>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zh-CN" altLang="en-US">
              <a:solidFill>
                <a:srgbClr val="2778BE"/>
              </a:solidFill>
              <a:latin typeface="微软雅黑" panose="020B0503020204020204" pitchFamily="34" charset="-122"/>
              <a:ea typeface="微软雅黑" panose="020B0503020204020204" pitchFamily="34" charset="-122"/>
              <a:sym typeface="+mn-ea"/>
            </a:endParaRPr>
          </a:p>
        </p:txBody>
      </p:sp>
      <p:sp>
        <p:nvSpPr>
          <p:cNvPr id="7" name="矩形 6"/>
          <p:cNvSpPr/>
          <p:nvPr/>
        </p:nvSpPr>
        <p:spPr>
          <a:xfrm>
            <a:off x="3166424" y="2267717"/>
            <a:ext cx="5781263" cy="1446550"/>
          </a:xfrm>
          <a:prstGeom prst="rect">
            <a:avLst/>
          </a:prstGeom>
        </p:spPr>
        <p:txBody>
          <a:bodyPr wrap="none">
            <a:spAutoFit/>
          </a:bodyPr>
          <a:lstStyle/>
          <a:p>
            <a:r>
              <a:rPr lang="en-US" altLang="zh-CN" sz="8800" dirty="0">
                <a:solidFill>
                  <a:schemeClr val="bg1"/>
                </a:solidFill>
                <a:latin typeface="微软雅黑" panose="020B0503020204020204" pitchFamily="34" charset="-122"/>
                <a:ea typeface="微软雅黑" panose="020B0503020204020204" pitchFamily="34" charset="-122"/>
                <a:cs typeface="Arial Unicode MS" panose="020B0604020202020204" charset="-122"/>
              </a:rPr>
              <a:t>Thank You</a:t>
            </a:r>
            <a:endParaRPr lang="zh-CN" altLang="en-US" sz="8800" dirty="0">
              <a:solidFill>
                <a:schemeClr val="bg1"/>
              </a:solidFill>
              <a:latin typeface="微软雅黑" panose="020B0503020204020204" pitchFamily="34" charset="-122"/>
              <a:ea typeface="微软雅黑" panose="020B0503020204020204" pitchFamily="34" charset="-122"/>
              <a:cs typeface="Arial Unicode MS" panose="020B0604020202020204" charset="-122"/>
            </a:endParaRPr>
          </a:p>
        </p:txBody>
      </p:sp>
      <p:sp>
        <p:nvSpPr>
          <p:cNvPr id="10" name="文本框 10"/>
          <p:cNvSpPr txBox="1"/>
          <p:nvPr/>
        </p:nvSpPr>
        <p:spPr>
          <a:xfrm>
            <a:off x="0" y="6137638"/>
            <a:ext cx="12192000" cy="2838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stStyle>
          <a:p>
            <a:pPr marL="0" lvl="0" indent="0" algn="ctr" eaLnBrk="1" hangingPunct="1">
              <a:spcBef>
                <a:spcPct val="0"/>
              </a:spcBef>
              <a:buNone/>
            </a:pPr>
            <a:r>
              <a:rPr lang="zh-CN" sz="1200" dirty="0">
                <a:solidFill>
                  <a:schemeClr val="bg1"/>
                </a:solidFill>
                <a:latin typeface="微软雅黑" panose="020B0503020204020204" pitchFamily="34" charset="-122"/>
                <a:ea typeface="微软雅黑" panose="020B0503020204020204" pitchFamily="34" charset="-122"/>
              </a:rPr>
              <a:t>深圳  </a:t>
            </a:r>
            <a:r>
              <a:rPr lang="en-US" altLang="zh-CN" sz="1200" dirty="0">
                <a:solidFill>
                  <a:schemeClr val="bg1"/>
                </a:solidFill>
                <a:latin typeface="微软雅黑" panose="020B0503020204020204" pitchFamily="34" charset="-122"/>
                <a:ea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rPr>
              <a:t>杭州  </a:t>
            </a:r>
            <a:r>
              <a:rPr lang="en-US" altLang="zh-CN" sz="1200" dirty="0">
                <a:solidFill>
                  <a:schemeClr val="bg1"/>
                </a:solidFill>
                <a:latin typeface="微软雅黑" panose="020B0503020204020204" pitchFamily="34" charset="-122"/>
                <a:ea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rPr>
              <a:t>上海  </a:t>
            </a:r>
            <a:r>
              <a:rPr lang="en-US" altLang="zh-CN" sz="1200" dirty="0">
                <a:solidFill>
                  <a:schemeClr val="bg1"/>
                </a:solidFill>
                <a:latin typeface="微软雅黑" panose="020B0503020204020204" pitchFamily="34" charset="-122"/>
                <a:ea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rPr>
              <a:t>北京  </a:t>
            </a:r>
            <a:r>
              <a:rPr lang="en-US" altLang="zh-CN" sz="1200" dirty="0">
                <a:solidFill>
                  <a:schemeClr val="bg1"/>
                </a:solidFill>
                <a:latin typeface="微软雅黑" panose="020B0503020204020204" pitchFamily="34" charset="-122"/>
                <a:ea typeface="微软雅黑" panose="020B0503020204020204" pitchFamily="34" charset="-122"/>
              </a:rPr>
              <a:t>|  </a:t>
            </a:r>
            <a:r>
              <a:rPr lang="zh-CN" altLang="en-US" sz="1200" dirty="0">
                <a:solidFill>
                  <a:schemeClr val="bg1"/>
                </a:solidFill>
                <a:latin typeface="微软雅黑" panose="020B0503020204020204" pitchFamily="34" charset="-122"/>
                <a:ea typeface="微软雅黑" panose="020B0503020204020204" pitchFamily="34" charset="-122"/>
              </a:rPr>
              <a:t>西安</a:t>
            </a:r>
            <a:r>
              <a:rPr lang="zh-CN" altLang="en-US" sz="1200" dirty="0">
                <a:solidFill>
                  <a:schemeClr val="bg1"/>
                </a:solidFill>
                <a:latin typeface="微软雅黑" panose="020B0503020204020204" pitchFamily="34" charset="-122"/>
                <a:ea typeface="微软雅黑" panose="020B0503020204020204" pitchFamily="34" charset="-122"/>
                <a:sym typeface="+mn-ea"/>
              </a:rPr>
              <a:t>  </a:t>
            </a:r>
            <a:r>
              <a:rPr lang="en-US" altLang="zh-CN" sz="1200" dirty="0">
                <a:solidFill>
                  <a:schemeClr val="bg1"/>
                </a:solidFill>
                <a:latin typeface="微软雅黑" panose="020B0503020204020204" pitchFamily="34" charset="-122"/>
                <a:ea typeface="微软雅黑" panose="020B0503020204020204" pitchFamily="34" charset="-122"/>
                <a:sym typeface="+mn-ea"/>
              </a:rPr>
              <a:t>|  </a:t>
            </a:r>
            <a:r>
              <a:rPr lang="zh-CN" altLang="en-US" sz="1200" dirty="0">
                <a:solidFill>
                  <a:schemeClr val="bg1"/>
                </a:solidFill>
                <a:latin typeface="微软雅黑" panose="020B0503020204020204" pitchFamily="34" charset="-122"/>
                <a:ea typeface="微软雅黑" panose="020B0503020204020204" pitchFamily="34" charset="-122"/>
                <a:sym typeface="+mn-ea"/>
              </a:rPr>
              <a:t>成都</a:t>
            </a:r>
          </a:p>
        </p:txBody>
      </p:sp>
      <p:sp>
        <p:nvSpPr>
          <p:cNvPr id="11" name="文本框 9"/>
          <p:cNvSpPr txBox="1"/>
          <p:nvPr/>
        </p:nvSpPr>
        <p:spPr>
          <a:xfrm>
            <a:off x="5523865" y="6475095"/>
            <a:ext cx="1315720" cy="2755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2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600" kern="1200">
                <a:solidFill>
                  <a:schemeClr val="tx1"/>
                </a:solidFill>
                <a:latin typeface="+mn-lt"/>
                <a:ea typeface="+mn-ea"/>
                <a:cs typeface="+mn-cs"/>
              </a:defRPr>
            </a:lvl5pPr>
          </a:lstStyle>
          <a:p>
            <a:pPr marL="0" lvl="0" indent="0" eaLnBrk="1" hangingPunct="1">
              <a:spcBef>
                <a:spcPct val="0"/>
              </a:spcBef>
              <a:buNone/>
            </a:pPr>
            <a:r>
              <a:rPr lang="en-US" altLang="zh-CN" sz="1200" dirty="0">
                <a:solidFill>
                  <a:schemeClr val="bg1"/>
                </a:solidFill>
                <a:latin typeface="微软雅黑" panose="020B0503020204020204" pitchFamily="34" charset="-122"/>
                <a:ea typeface="微软雅黑" panose="020B0503020204020204" pitchFamily="34" charset="-122"/>
              </a:rPr>
              <a:t>400-600-</a:t>
            </a:r>
            <a:r>
              <a:rPr lang="en-US" sz="1200" dirty="0">
                <a:solidFill>
                  <a:schemeClr val="bg1"/>
                </a:solidFill>
                <a:latin typeface="微软雅黑" panose="020B0503020204020204" pitchFamily="34" charset="-122"/>
                <a:ea typeface="微软雅黑" panose="020B0503020204020204" pitchFamily="34" charset="-122"/>
              </a:rPr>
              <a:t>5173</a:t>
            </a:r>
            <a:endParaRPr lang="zh-CN" altLang="en-US" sz="1200" dirty="0">
              <a:solidFill>
                <a:schemeClr val="bg1"/>
              </a:solidFill>
              <a:latin typeface="微软雅黑" panose="020B0503020204020204" pitchFamily="34" charset="-122"/>
              <a:ea typeface="微软雅黑" panose="020B0503020204020204" pitchFamily="34" charset="-122"/>
            </a:endParaRPr>
          </a:p>
        </p:txBody>
      </p:sp>
      <p:pic>
        <p:nvPicPr>
          <p:cNvPr id="3" name="图片 2" descr="中文组合-反白"/>
          <p:cNvPicPr>
            <a:picLocks noChangeAspect="1"/>
          </p:cNvPicPr>
          <p:nvPr/>
        </p:nvPicPr>
        <p:blipFill>
          <a:blip r:embed="rId2"/>
          <a:srcRect/>
          <a:stretch>
            <a:fillRect/>
          </a:stretch>
        </p:blipFill>
        <p:spPr>
          <a:xfrm>
            <a:off x="5506720" y="5715000"/>
            <a:ext cx="1178560" cy="27051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DB294B"/>
            </a:gs>
            <a:gs pos="100000">
              <a:srgbClr val="BD1D37"/>
            </a:gs>
          </a:gsLst>
          <a:lin ang="5400000" scaled="0"/>
        </a:gradFill>
        <a:ln>
          <a:noFill/>
        </a:ln>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 dockstate="right" visibility="0" width="525" row="3">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EBD0C42A-07FC-4764-89C2-23342648135D}">
  <we:reference id="wa104381155" version="1.1.0.0" store="zh-CN" storeType="OMEX"/>
  <we:alternateReferences>
    <we:reference id="wa104381155" version="1.1.0.0" store="WA104381155"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E0E15A9D-0ED9-45F6-B82C-D2BC7CC9113D}">
  <we:reference id="wa104380862" version="1.5.0.0" store="zh-CN"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1903</TotalTime>
  <Words>513</Words>
  <Application>Microsoft Office PowerPoint</Application>
  <PresentationFormat>宽屏</PresentationFormat>
  <Paragraphs>37</Paragraphs>
  <Slides>9</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微软雅黑</vt:lpstr>
      <vt:lpstr>Arial</vt:lpstr>
      <vt:lpstr>Calibri</vt:lpstr>
      <vt:lpstr>Impact</vt:lpstr>
      <vt:lpstr>Office 主题</vt:lpstr>
      <vt:lpstr>PowerPoint 演示文稿</vt:lpstr>
      <vt:lpstr>PowerPoint 演示文稿</vt:lpstr>
      <vt:lpstr>统计数据的中的recency，frequency和monetary_value </vt:lpstr>
      <vt:lpstr>统计数据的中的recency，frequency和monetary_value </vt:lpstr>
      <vt:lpstr>对不同用户进行可视化</vt:lpstr>
      <vt:lpstr>recency，frequency和monetary_value对标签的重要性</vt:lpstr>
      <vt:lpstr>Recency指标的分析</vt:lpstr>
      <vt:lpstr>利用规则标签和聚类标签结果的可视化</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云积分-数据银行</dc:title>
  <dc:creator>Richard</dc:creator>
  <cp:lastModifiedBy>Administrator</cp:lastModifiedBy>
  <cp:revision>1533</cp:revision>
  <dcterms:created xsi:type="dcterms:W3CDTF">2015-05-05T08:02:00Z</dcterms:created>
  <dcterms:modified xsi:type="dcterms:W3CDTF">2021-08-18T10:29:48Z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2052-10.1.0.5391</vt:lpwstr>
  </property>
</Properties>
</file>