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0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5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1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3985-DECF-4257-BF7A-78C2075A6A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lfy\Desktop\dubbo-architecture-road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1" y="258296"/>
            <a:ext cx="11137028" cy="3822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RoundRobin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341" y="229243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5340" y="3709115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05339" y="5020614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基于权重的轮询负载均衡机制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53834" y="248562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weight=100</a:t>
            </a:r>
            <a:endParaRPr lang="zh-CN" altLang="en-US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53834" y="391933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weight=200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353834" y="5230832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weight=50</a:t>
            </a:r>
            <a:endParaRPr lang="zh-CN" altLang="en-US" smtClean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3709116" y="2582214"/>
            <a:ext cx="1996225" cy="1436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3709116" y="3998890"/>
            <a:ext cx="1996224" cy="20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>
            <a:off x="3709116" y="4019213"/>
            <a:ext cx="1996223" cy="12911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877318" y="2746557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64436" y="4177082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64432" y="5432824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706118" y="5155779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118" y="5155779"/>
                <a:ext cx="181139" cy="519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706117" y="3844280"/>
                <a:ext cx="181139" cy="51841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117" y="3844280"/>
                <a:ext cx="181139" cy="5184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706117" y="2410570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117" y="2410570"/>
                <a:ext cx="181139" cy="51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423889" y="3023873"/>
            <a:ext cx="399245" cy="20313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en-US" altLang="zh-CN"/>
          </a:p>
          <a:p>
            <a:r>
              <a:rPr lang="en-US" altLang="zh-CN" smtClean="0"/>
              <a:t>2</a:t>
            </a:r>
          </a:p>
          <a:p>
            <a:r>
              <a:rPr lang="en-US" altLang="zh-CN" smtClean="0"/>
              <a:t>3</a:t>
            </a:r>
          </a:p>
          <a:p>
            <a:r>
              <a:rPr lang="en-US" altLang="zh-CN" smtClean="0"/>
              <a:t>1</a:t>
            </a:r>
          </a:p>
          <a:p>
            <a:r>
              <a:rPr lang="en-US" altLang="zh-CN" smtClean="0"/>
              <a:t>2</a:t>
            </a:r>
          </a:p>
          <a:p>
            <a:r>
              <a:rPr lang="en-US" altLang="zh-CN" smtClean="0"/>
              <a:t>2</a:t>
            </a:r>
          </a:p>
          <a:p>
            <a:r>
              <a:rPr lang="en-US" altLang="zh-CN"/>
              <a:t>2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0581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LeastActive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341" y="229243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5340" y="3709115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05339" y="5020614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最少活跃数</a:t>
            </a:r>
            <a:r>
              <a:rPr lang="en-US" altLang="zh-CN" smtClean="0"/>
              <a:t>-</a:t>
            </a:r>
            <a:r>
              <a:rPr lang="zh-CN" altLang="en-US" smtClean="0"/>
              <a:t>负载均衡机制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53834" y="248562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100ms</a:t>
            </a:r>
            <a:endParaRPr lang="zh-CN" altLang="en-US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53834" y="391933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1000ms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353834" y="5230832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300ms</a:t>
            </a:r>
            <a:endParaRPr lang="zh-CN" altLang="en-US" smtClean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3709116" y="2582214"/>
            <a:ext cx="1996225" cy="1436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3709116" y="3998890"/>
            <a:ext cx="1996224" cy="20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>
            <a:off x="3709116" y="4019213"/>
            <a:ext cx="1996223" cy="12911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877318" y="2746557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64436" y="4177082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64432" y="5432824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9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ConsistentHash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hash-</a:t>
            </a:r>
            <a:r>
              <a:rPr lang="zh-CN" altLang="en-US" smtClean="0"/>
              <a:t>负载均衡机制</a:t>
            </a:r>
          </a:p>
        </p:txBody>
      </p:sp>
      <p:sp>
        <p:nvSpPr>
          <p:cNvPr id="5" name="矩形 4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62540" y="2263323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62539" y="367999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62538" y="4991498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3709116" y="2553098"/>
            <a:ext cx="2453424" cy="14661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 flipV="1">
            <a:off x="3709116" y="3969774"/>
            <a:ext cx="2453423" cy="494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8" idx="1"/>
          </p:cNvCxnSpPr>
          <p:nvPr/>
        </p:nvCxnSpPr>
        <p:spPr>
          <a:xfrm>
            <a:off x="3709116" y="4019213"/>
            <a:ext cx="2453422" cy="12620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334517" y="2717441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21635" y="4147966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321631" y="5403708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08361" y="2855890"/>
            <a:ext cx="180304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getUser?id=1</a:t>
            </a:r>
            <a:endParaRPr lang="zh-CN" altLang="en-US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108361" y="3791549"/>
            <a:ext cx="180304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getUser?id=2</a:t>
            </a:r>
            <a:endParaRPr lang="zh-CN" altLang="en-US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4108361" y="4579099"/>
            <a:ext cx="180304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getUser?id=3</a:t>
            </a:r>
            <a:endParaRPr lang="zh-CN" altLang="en-US" smtClean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31" y="554983"/>
            <a:ext cx="5162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单一应用架构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00751" y="1418551"/>
            <a:ext cx="3616657" cy="3427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69241" y="1965279"/>
            <a:ext cx="2879678" cy="2333767"/>
            <a:chOff x="1187355" y="2060813"/>
            <a:chExt cx="2879678" cy="2333767"/>
          </a:xfrm>
        </p:grpSpPr>
        <p:sp>
          <p:nvSpPr>
            <p:cNvPr id="9" name="矩形 8"/>
            <p:cNvSpPr/>
            <p:nvPr/>
          </p:nvSpPr>
          <p:spPr>
            <a:xfrm>
              <a:off x="1187355" y="2060813"/>
              <a:ext cx="2879678" cy="233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19618" y="2238234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19618" y="3031439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订单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19618" y="3903261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5816220" y="1473143"/>
            <a:ext cx="3616657" cy="3427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84710" y="2019871"/>
            <a:ext cx="2879678" cy="2333767"/>
            <a:chOff x="1187355" y="2060813"/>
            <a:chExt cx="2879678" cy="2333767"/>
          </a:xfrm>
        </p:grpSpPr>
        <p:sp>
          <p:nvSpPr>
            <p:cNvPr id="52" name="矩形 51"/>
            <p:cNvSpPr/>
            <p:nvPr/>
          </p:nvSpPr>
          <p:spPr>
            <a:xfrm>
              <a:off x="1187355" y="2060813"/>
              <a:ext cx="2879678" cy="233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719618" y="2238234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19618" y="3031439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订单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719618" y="3903261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565779" y="1569493"/>
            <a:ext cx="832513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S1</a:t>
            </a:r>
            <a:endParaRPr lang="zh-CN" altLang="en-US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6792035" y="1552950"/>
            <a:ext cx="832513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S2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16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垂直应用架构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87354" y="1869744"/>
            <a:ext cx="736979" cy="2047164"/>
            <a:chOff x="7014949" y="928049"/>
            <a:chExt cx="736979" cy="2047164"/>
          </a:xfrm>
        </p:grpSpPr>
        <p:sp>
          <p:nvSpPr>
            <p:cNvPr id="9" name="矩形 8"/>
            <p:cNvSpPr/>
            <p:nvPr/>
          </p:nvSpPr>
          <p:spPr>
            <a:xfrm>
              <a:off x="7014949" y="928049"/>
              <a:ext cx="736979" cy="20471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72519" y="1869744"/>
            <a:ext cx="736979" cy="2047163"/>
            <a:chOff x="7014949" y="928049"/>
            <a:chExt cx="736979" cy="2047163"/>
          </a:xfrm>
        </p:grpSpPr>
        <p:sp>
          <p:nvSpPr>
            <p:cNvPr id="13" name="矩形 12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订单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57684" y="1869744"/>
            <a:ext cx="736979" cy="2047163"/>
            <a:chOff x="7014949" y="928049"/>
            <a:chExt cx="736979" cy="2047163"/>
          </a:xfrm>
        </p:grpSpPr>
        <p:sp>
          <p:nvSpPr>
            <p:cNvPr id="16" name="矩形 15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6683" y="1869743"/>
            <a:ext cx="736979" cy="2047164"/>
            <a:chOff x="7014949" y="928049"/>
            <a:chExt cx="736979" cy="2047164"/>
          </a:xfrm>
        </p:grpSpPr>
        <p:sp>
          <p:nvSpPr>
            <p:cNvPr id="28" name="矩形 27"/>
            <p:cNvSpPr/>
            <p:nvPr/>
          </p:nvSpPr>
          <p:spPr>
            <a:xfrm>
              <a:off x="7014949" y="928049"/>
              <a:ext cx="736979" cy="20471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19681" y="1889397"/>
            <a:ext cx="736979" cy="2047163"/>
            <a:chOff x="7014949" y="928049"/>
            <a:chExt cx="736979" cy="2047163"/>
          </a:xfrm>
        </p:grpSpPr>
        <p:sp>
          <p:nvSpPr>
            <p:cNvPr id="31" name="矩形 30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40825" y="1889397"/>
            <a:ext cx="736979" cy="2047163"/>
            <a:chOff x="7014949" y="928049"/>
            <a:chExt cx="736979" cy="2047163"/>
          </a:xfrm>
        </p:grpSpPr>
        <p:sp>
          <p:nvSpPr>
            <p:cNvPr id="34" name="矩形 33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822744" y="186069"/>
            <a:ext cx="4531056" cy="12003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、界面</a:t>
            </a:r>
            <a:r>
              <a:rPr lang="en-US" altLang="zh-CN" dirty="0" smtClean="0"/>
              <a:t>+</a:t>
            </a:r>
            <a:r>
              <a:rPr lang="zh-CN" altLang="en-US" dirty="0" smtClean="0"/>
              <a:t>业务逻辑的实现分离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、模块越来越多，应用</a:t>
            </a:r>
            <a:r>
              <a:rPr lang="zh-CN" altLang="en-US" dirty="0" smtClean="0"/>
              <a:t>不可能完全独立，大量的应用之间需要交互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721521" y="1889397"/>
            <a:ext cx="736979" cy="2047163"/>
            <a:chOff x="7014949" y="928049"/>
            <a:chExt cx="736979" cy="2047163"/>
          </a:xfrm>
        </p:grpSpPr>
        <p:sp>
          <p:nvSpPr>
            <p:cNvPr id="53" name="矩形 52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支付</a:t>
              </a:r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774675" y="1889397"/>
            <a:ext cx="736979" cy="2047163"/>
            <a:chOff x="7014949" y="928049"/>
            <a:chExt cx="736979" cy="2047163"/>
          </a:xfrm>
        </p:grpSpPr>
        <p:sp>
          <p:nvSpPr>
            <p:cNvPr id="56" name="矩形 55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物流</a:t>
              </a:r>
            </a:p>
          </p:txBody>
        </p:sp>
      </p:grpSp>
      <p:cxnSp>
        <p:nvCxnSpPr>
          <p:cNvPr id="59" name="肘形连接符 58"/>
          <p:cNvCxnSpPr>
            <a:stCxn id="13" idx="2"/>
            <a:endCxn id="9" idx="2"/>
          </p:cNvCxnSpPr>
          <p:nvPr/>
        </p:nvCxnSpPr>
        <p:spPr>
          <a:xfrm rot="5400000">
            <a:off x="2198427" y="3274325"/>
            <a:ext cx="1" cy="1285165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3" idx="2"/>
            <a:endCxn id="16" idx="2"/>
          </p:cNvCxnSpPr>
          <p:nvPr/>
        </p:nvCxnSpPr>
        <p:spPr>
          <a:xfrm rot="16200000" flipH="1">
            <a:off x="3483591" y="3274324"/>
            <a:ext cx="12700" cy="1285165"/>
          </a:xfrm>
          <a:prstGeom prst="bentConnector3">
            <a:avLst>
              <a:gd name="adj1" fmla="val 491641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3" idx="2"/>
            <a:endCxn id="13" idx="2"/>
          </p:cNvCxnSpPr>
          <p:nvPr/>
        </p:nvCxnSpPr>
        <p:spPr>
          <a:xfrm rot="5400000" flipH="1">
            <a:off x="4955683" y="1802233"/>
            <a:ext cx="19653" cy="4249002"/>
          </a:xfrm>
          <a:prstGeom prst="bentConnector3">
            <a:avLst>
              <a:gd name="adj1" fmla="val -505203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6" idx="2"/>
            <a:endCxn id="13" idx="2"/>
          </p:cNvCxnSpPr>
          <p:nvPr/>
        </p:nvCxnSpPr>
        <p:spPr>
          <a:xfrm rot="5400000" flipH="1">
            <a:off x="5482260" y="1275656"/>
            <a:ext cx="19653" cy="5302156"/>
          </a:xfrm>
          <a:prstGeom prst="bentConnector3">
            <a:avLst>
              <a:gd name="adj1" fmla="val -3663161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分布式服务架构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14136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14906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7097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4906" y="1803779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r>
              <a:rPr lang="en-US" altLang="zh-CN"/>
              <a:t>web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11862" y="1803779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24823" y="1803779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08297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0" idx="2"/>
            <a:endCxn id="8" idx="0"/>
          </p:cNvCxnSpPr>
          <p:nvPr/>
        </p:nvCxnSpPr>
        <p:spPr>
          <a:xfrm>
            <a:off x="2240513" y="2390633"/>
            <a:ext cx="0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2"/>
            <a:endCxn id="7" idx="0"/>
          </p:cNvCxnSpPr>
          <p:nvPr/>
        </p:nvCxnSpPr>
        <p:spPr>
          <a:xfrm>
            <a:off x="2240513" y="2390633"/>
            <a:ext cx="1799230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8" idx="0"/>
          </p:cNvCxnSpPr>
          <p:nvPr/>
        </p:nvCxnSpPr>
        <p:spPr>
          <a:xfrm flipH="1">
            <a:off x="2240513" y="2390633"/>
            <a:ext cx="1796956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2"/>
            <a:endCxn id="7" idx="0"/>
          </p:cNvCxnSpPr>
          <p:nvPr/>
        </p:nvCxnSpPr>
        <p:spPr>
          <a:xfrm>
            <a:off x="4037469" y="2390633"/>
            <a:ext cx="2274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9" idx="0"/>
          </p:cNvCxnSpPr>
          <p:nvPr/>
        </p:nvCxnSpPr>
        <p:spPr>
          <a:xfrm>
            <a:off x="4037469" y="2390633"/>
            <a:ext cx="1915235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3" idx="0"/>
          </p:cNvCxnSpPr>
          <p:nvPr/>
        </p:nvCxnSpPr>
        <p:spPr>
          <a:xfrm>
            <a:off x="4037469" y="2390633"/>
            <a:ext cx="3896435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9" idx="0"/>
          </p:cNvCxnSpPr>
          <p:nvPr/>
        </p:nvCxnSpPr>
        <p:spPr>
          <a:xfrm>
            <a:off x="5950430" y="2390633"/>
            <a:ext cx="2274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7" idx="0"/>
          </p:cNvCxnSpPr>
          <p:nvPr/>
        </p:nvCxnSpPr>
        <p:spPr>
          <a:xfrm flipH="1">
            <a:off x="4039743" y="2390633"/>
            <a:ext cx="1910687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2"/>
            <a:endCxn id="13" idx="2"/>
          </p:cNvCxnSpPr>
          <p:nvPr/>
        </p:nvCxnSpPr>
        <p:spPr>
          <a:xfrm rot="16200000" flipH="1">
            <a:off x="5087208" y="1984611"/>
            <a:ext cx="12700" cy="5693391"/>
          </a:xfrm>
          <a:prstGeom prst="bentConnector3">
            <a:avLst>
              <a:gd name="adj1" fmla="val 6743283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8" idx="2"/>
            <a:endCxn id="9" idx="2"/>
          </p:cNvCxnSpPr>
          <p:nvPr/>
        </p:nvCxnSpPr>
        <p:spPr>
          <a:xfrm rot="16200000" flipH="1">
            <a:off x="4096608" y="2975211"/>
            <a:ext cx="12700" cy="3712191"/>
          </a:xfrm>
          <a:prstGeom prst="bentConnector3">
            <a:avLst>
              <a:gd name="adj1" fmla="val 3949276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8" idx="2"/>
            <a:endCxn id="7" idx="2"/>
          </p:cNvCxnSpPr>
          <p:nvPr/>
        </p:nvCxnSpPr>
        <p:spPr>
          <a:xfrm rot="16200000" flipH="1">
            <a:off x="3140128" y="3931692"/>
            <a:ext cx="12700" cy="1799230"/>
          </a:xfrm>
          <a:prstGeom prst="bentConnector3">
            <a:avLst>
              <a:gd name="adj1" fmla="val 2444772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7" idx="2"/>
            <a:endCxn id="9" idx="2"/>
          </p:cNvCxnSpPr>
          <p:nvPr/>
        </p:nvCxnSpPr>
        <p:spPr>
          <a:xfrm rot="16200000" flipH="1">
            <a:off x="4996223" y="3874826"/>
            <a:ext cx="12700" cy="1912961"/>
          </a:xfrm>
          <a:prstGeom prst="bentConnector3">
            <a:avLst>
              <a:gd name="adj1" fmla="val 244478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7" idx="2"/>
            <a:endCxn id="9" idx="2"/>
          </p:cNvCxnSpPr>
          <p:nvPr/>
        </p:nvCxnSpPr>
        <p:spPr>
          <a:xfrm rot="16200000" flipH="1">
            <a:off x="4996223" y="3874826"/>
            <a:ext cx="12700" cy="1912961"/>
          </a:xfrm>
          <a:prstGeom prst="bentConnector3">
            <a:avLst>
              <a:gd name="adj1" fmla="val 5561197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9" idx="2"/>
            <a:endCxn id="13" idx="2"/>
          </p:cNvCxnSpPr>
          <p:nvPr/>
        </p:nvCxnSpPr>
        <p:spPr>
          <a:xfrm rot="16200000" flipH="1">
            <a:off x="6943304" y="3840707"/>
            <a:ext cx="12700" cy="1981200"/>
          </a:xfrm>
          <a:prstGeom prst="bentConnector3">
            <a:avLst>
              <a:gd name="adj1" fmla="val 4594031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2"/>
            <a:endCxn id="9" idx="0"/>
          </p:cNvCxnSpPr>
          <p:nvPr/>
        </p:nvCxnSpPr>
        <p:spPr>
          <a:xfrm>
            <a:off x="2240513" y="2390633"/>
            <a:ext cx="3712191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678681" y="3125337"/>
            <a:ext cx="56818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RPC</a:t>
            </a:r>
            <a:endParaRPr lang="zh-CN" altLang="en-US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7140053" y="744419"/>
            <a:ext cx="3341428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RPC</a:t>
            </a:r>
            <a:r>
              <a:rPr lang="zh-CN" altLang="en-US" smtClean="0"/>
              <a:t>：远程过程调用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522197" y="2390633"/>
            <a:ext cx="3655326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分布式服务框架（</a:t>
            </a:r>
            <a:r>
              <a:rPr lang="en-US" altLang="zh-CN" smtClean="0"/>
              <a:t>RPC</a:t>
            </a:r>
            <a:r>
              <a:rPr lang="zh-CN" altLang="en-US" smtClean="0"/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18207" y="423810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8207" y="3494669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4545" y="4981535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注册中心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14380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15150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27341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56846" y="1690688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r>
              <a:rPr lang="en-US" altLang="zh-CN"/>
              <a:t>web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53802" y="1690688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66763" y="1690688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08541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928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271377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266363" y="3268735"/>
            <a:ext cx="4437797" cy="66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注册中心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7" idx="2"/>
          </p:cNvCxnSpPr>
          <p:nvPr/>
        </p:nvCxnSpPr>
        <p:spPr>
          <a:xfrm>
            <a:off x="3482453" y="2277542"/>
            <a:ext cx="1071349" cy="10252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2"/>
          </p:cNvCxnSpPr>
          <p:nvPr/>
        </p:nvCxnSpPr>
        <p:spPr>
          <a:xfrm flipH="1">
            <a:off x="5279408" y="2277542"/>
            <a:ext cx="1" cy="989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</p:cNvCxnSpPr>
          <p:nvPr/>
        </p:nvCxnSpPr>
        <p:spPr>
          <a:xfrm flipH="1">
            <a:off x="6005015" y="2277542"/>
            <a:ext cx="1187355" cy="991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0"/>
          </p:cNvCxnSpPr>
          <p:nvPr/>
        </p:nvCxnSpPr>
        <p:spPr>
          <a:xfrm flipV="1">
            <a:off x="915535" y="3937475"/>
            <a:ext cx="3358736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0"/>
          </p:cNvCxnSpPr>
          <p:nvPr/>
        </p:nvCxnSpPr>
        <p:spPr>
          <a:xfrm flipV="1">
            <a:off x="2540757" y="3937475"/>
            <a:ext cx="2167721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0"/>
          </p:cNvCxnSpPr>
          <p:nvPr/>
        </p:nvCxnSpPr>
        <p:spPr>
          <a:xfrm flipV="1">
            <a:off x="4339987" y="3937475"/>
            <a:ext cx="909280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0"/>
            <a:endCxn id="29" idx="4"/>
          </p:cNvCxnSpPr>
          <p:nvPr/>
        </p:nvCxnSpPr>
        <p:spPr>
          <a:xfrm flipH="1" flipV="1">
            <a:off x="5485262" y="3937475"/>
            <a:ext cx="767686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</p:cNvCxnSpPr>
          <p:nvPr/>
        </p:nvCxnSpPr>
        <p:spPr>
          <a:xfrm flipH="1" flipV="1">
            <a:off x="5965208" y="3937475"/>
            <a:ext cx="2268940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0"/>
          </p:cNvCxnSpPr>
          <p:nvPr/>
        </p:nvCxnSpPr>
        <p:spPr>
          <a:xfrm flipH="1" flipV="1">
            <a:off x="6531022" y="3937475"/>
            <a:ext cx="3465962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911383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cxnSp>
        <p:nvCxnSpPr>
          <p:cNvPr id="50" name="直接箭头连接符 49"/>
          <p:cNvCxnSpPr>
            <a:stCxn id="48" idx="0"/>
            <a:endCxn id="29" idx="5"/>
          </p:cNvCxnSpPr>
          <p:nvPr/>
        </p:nvCxnSpPr>
        <p:spPr>
          <a:xfrm flipH="1" flipV="1">
            <a:off x="7054260" y="3839540"/>
            <a:ext cx="4582730" cy="14421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0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流动计算架构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80896" y="3483593"/>
            <a:ext cx="6231343" cy="2399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17158" y="3971497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71749" y="4865425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09295" y="4548119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68453" y="3831605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40907" y="5262913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23546" y="4609529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79139" y="4660706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86196" y="1451850"/>
            <a:ext cx="986055" cy="71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Android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95748" y="1409197"/>
            <a:ext cx="600502" cy="71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IOS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19747" y="1391355"/>
            <a:ext cx="855262" cy="71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</a:t>
            </a:r>
            <a:endParaRPr lang="zh-CN" altLang="en-US"/>
          </a:p>
        </p:txBody>
      </p:sp>
      <p:cxnSp>
        <p:nvCxnSpPr>
          <p:cNvPr id="16" name="肘形连接符 15"/>
          <p:cNvCxnSpPr>
            <a:stCxn id="12" idx="2"/>
            <a:endCxn id="4" idx="0"/>
          </p:cNvCxnSpPr>
          <p:nvPr/>
        </p:nvCxnSpPr>
        <p:spPr>
          <a:xfrm rot="16200000" flipH="1">
            <a:off x="4580280" y="1967304"/>
            <a:ext cx="1315233" cy="1717344"/>
          </a:xfrm>
          <a:prstGeom prst="bentConnector3">
            <a:avLst>
              <a:gd name="adj1" fmla="val 4792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4" idx="0"/>
          </p:cNvCxnSpPr>
          <p:nvPr/>
        </p:nvCxnSpPr>
        <p:spPr>
          <a:xfrm rot="16200000" flipH="1">
            <a:off x="5417340" y="2804365"/>
            <a:ext cx="1357886" cy="569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2"/>
            <a:endCxn id="4" idx="0"/>
          </p:cNvCxnSpPr>
          <p:nvPr/>
        </p:nvCxnSpPr>
        <p:spPr>
          <a:xfrm rot="5400000">
            <a:off x="6234109" y="1970324"/>
            <a:ext cx="1375728" cy="16508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5"/>
            <a:endCxn id="10" idx="0"/>
          </p:cNvCxnSpPr>
          <p:nvPr/>
        </p:nvCxnSpPr>
        <p:spPr>
          <a:xfrm>
            <a:off x="6327610" y="4204377"/>
            <a:ext cx="423483" cy="405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768453" y="4827894"/>
            <a:ext cx="627797" cy="4350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1"/>
            <a:endCxn id="7" idx="5"/>
          </p:cNvCxnSpPr>
          <p:nvPr/>
        </p:nvCxnSpPr>
        <p:spPr>
          <a:xfrm flipH="1">
            <a:off x="5768452" y="4673486"/>
            <a:ext cx="751030" cy="2474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8" idx="2"/>
          </p:cNvCxnSpPr>
          <p:nvPr/>
        </p:nvCxnSpPr>
        <p:spPr>
          <a:xfrm flipV="1">
            <a:off x="4872251" y="4049970"/>
            <a:ext cx="896202" cy="139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4"/>
            <a:endCxn id="7" idx="7"/>
          </p:cNvCxnSpPr>
          <p:nvPr/>
        </p:nvCxnSpPr>
        <p:spPr>
          <a:xfrm flipH="1">
            <a:off x="5768452" y="4268334"/>
            <a:ext cx="327548" cy="3437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7"/>
            <a:endCxn id="9" idx="1"/>
          </p:cNvCxnSpPr>
          <p:nvPr/>
        </p:nvCxnSpPr>
        <p:spPr>
          <a:xfrm>
            <a:off x="4830906" y="4929382"/>
            <a:ext cx="705937" cy="3974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5"/>
            <a:endCxn id="7" idx="2"/>
          </p:cNvCxnSpPr>
          <p:nvPr/>
        </p:nvCxnSpPr>
        <p:spPr>
          <a:xfrm>
            <a:off x="4776315" y="4344269"/>
            <a:ext cx="432980" cy="4222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1"/>
            <a:endCxn id="5" idx="6"/>
          </p:cNvCxnSpPr>
          <p:nvPr/>
        </p:nvCxnSpPr>
        <p:spPr>
          <a:xfrm flipH="1" flipV="1">
            <a:off x="4872251" y="4189862"/>
            <a:ext cx="1647231" cy="4836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6"/>
          </p:cNvCxnSpPr>
          <p:nvPr/>
        </p:nvCxnSpPr>
        <p:spPr>
          <a:xfrm>
            <a:off x="7078639" y="4827894"/>
            <a:ext cx="589127" cy="1014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8" idx="3"/>
          </p:cNvCxnSpPr>
          <p:nvPr/>
        </p:nvCxnSpPr>
        <p:spPr>
          <a:xfrm flipV="1">
            <a:off x="4599295" y="4204377"/>
            <a:ext cx="1265094" cy="62351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11" idx="1"/>
          </p:cNvCxnSpPr>
          <p:nvPr/>
        </p:nvCxnSpPr>
        <p:spPr>
          <a:xfrm>
            <a:off x="6423546" y="4119916"/>
            <a:ext cx="1351529" cy="6047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9" idx="6"/>
            <a:endCxn id="11" idx="3"/>
          </p:cNvCxnSpPr>
          <p:nvPr/>
        </p:nvCxnSpPr>
        <p:spPr>
          <a:xfrm flipV="1">
            <a:off x="6096000" y="5033478"/>
            <a:ext cx="1679075" cy="447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288005" y="5528221"/>
            <a:ext cx="2268006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调度、治理中心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271682" y="6167945"/>
            <a:ext cx="5744569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/>
              <a:t>基于访问压力实时管理集群容量，提高集群利用率</a:t>
            </a:r>
            <a:endParaRPr lang="zh-CN" altLang="en-US" smtClean="0"/>
          </a:p>
        </p:txBody>
      </p:sp>
      <p:sp>
        <p:nvSpPr>
          <p:cNvPr id="77" name="椭圆 76"/>
          <p:cNvSpPr/>
          <p:nvPr/>
        </p:nvSpPr>
        <p:spPr>
          <a:xfrm>
            <a:off x="3548417" y="4399695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856327" y="3588960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lfy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48" y="1440928"/>
            <a:ext cx="7113260" cy="54170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0872" y="27296"/>
            <a:ext cx="4656662" cy="1269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hello(){</a:t>
            </a:r>
          </a:p>
          <a:p>
            <a:r>
              <a:rPr lang="en-US" altLang="zh-CN" smtClean="0"/>
              <a:t>      String msg = B.hi(new User(“</a:t>
            </a:r>
            <a:r>
              <a:rPr lang="zh-CN" altLang="en-US" smtClean="0"/>
              <a:t>张三</a:t>
            </a:r>
            <a:r>
              <a:rPr lang="en-US" altLang="zh-CN" smtClean="0"/>
              <a:t>”));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System.out.println(msg);</a:t>
            </a:r>
            <a:endParaRPr lang="en-US" altLang="zh-CN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05517" y="27296"/>
            <a:ext cx="3603510" cy="1269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String hi(user){</a:t>
            </a:r>
          </a:p>
          <a:p>
            <a:r>
              <a:rPr lang="en-US" altLang="zh-CN" smtClean="0"/>
              <a:t>      return “</a:t>
            </a:r>
            <a:r>
              <a:rPr lang="zh-CN" altLang="en-US" smtClean="0"/>
              <a:t>你好</a:t>
            </a:r>
            <a:r>
              <a:rPr lang="en-US" altLang="zh-CN" smtClean="0"/>
              <a:t>:”+user.getName();</a:t>
            </a:r>
            <a:endParaRPr lang="en-US" altLang="zh-CN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48919" y="914400"/>
            <a:ext cx="518615" cy="38213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6" name="文本框 5"/>
          <p:cNvSpPr txBox="1"/>
          <p:nvPr/>
        </p:nvSpPr>
        <p:spPr>
          <a:xfrm>
            <a:off x="7590430" y="914400"/>
            <a:ext cx="518615" cy="38213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1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45889" y="763433"/>
            <a:ext cx="2723823" cy="4437206"/>
            <a:chOff x="3945889" y="763433"/>
            <a:chExt cx="2723823" cy="4437206"/>
          </a:xfrm>
        </p:grpSpPr>
        <p:sp>
          <p:nvSpPr>
            <p:cNvPr id="4" name="矩形 3"/>
            <p:cNvSpPr/>
            <p:nvPr/>
          </p:nvSpPr>
          <p:spPr>
            <a:xfrm>
              <a:off x="4217159" y="1146412"/>
              <a:ext cx="1828800" cy="723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订单服务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7159" y="4107976"/>
              <a:ext cx="1828800" cy="6960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用户服务</a:t>
              </a:r>
              <a:endParaRPr lang="zh-CN" altLang="en-US"/>
            </a:p>
          </p:txBody>
        </p:sp>
        <p:cxnSp>
          <p:nvCxnSpPr>
            <p:cNvPr id="7" name="直接箭头连接符 6"/>
            <p:cNvCxnSpPr>
              <a:stCxn id="4" idx="2"/>
              <a:endCxn id="5" idx="0"/>
            </p:cNvCxnSpPr>
            <p:nvPr/>
          </p:nvCxnSpPr>
          <p:spPr>
            <a:xfrm>
              <a:off x="5131559" y="1869743"/>
              <a:ext cx="0" cy="22382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5404514" y="1869743"/>
              <a:ext cx="27296" cy="22382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945889" y="3213205"/>
              <a:ext cx="2723823" cy="369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mtClean="0"/>
                <a:t>查询用户的所有收货地址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85397" y="4831307"/>
              <a:ext cx="1692323" cy="369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/>
                <a:t>服务提供者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53636" y="763433"/>
              <a:ext cx="1692323" cy="369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/>
                <a:t>服务消费者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74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Random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341" y="229243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5340" y="3709115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05339" y="5020614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基于权重的</a:t>
            </a:r>
            <a:r>
              <a:rPr lang="zh-CN" altLang="en-US"/>
              <a:t>随机</a:t>
            </a:r>
            <a:r>
              <a:rPr lang="zh-CN" altLang="en-US" smtClean="0"/>
              <a:t>负载均衡机制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53834" y="248562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weight=100</a:t>
            </a:r>
            <a:endParaRPr lang="zh-CN" altLang="en-US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53834" y="391933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weight=200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353834" y="5230832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weight=50</a:t>
            </a:r>
            <a:endParaRPr lang="zh-CN" altLang="en-US" smtClean="0"/>
          </a:p>
        </p:txBody>
      </p: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 flipV="1">
            <a:off x="3709116" y="2582214"/>
            <a:ext cx="1996225" cy="1436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 flipV="1">
            <a:off x="3709116" y="3998890"/>
            <a:ext cx="1996224" cy="20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7" idx="1"/>
          </p:cNvCxnSpPr>
          <p:nvPr/>
        </p:nvCxnSpPr>
        <p:spPr>
          <a:xfrm>
            <a:off x="3709116" y="4019213"/>
            <a:ext cx="1996223" cy="12911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877318" y="2746557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64436" y="4177082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64432" y="5432824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616657" y="2941322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57" y="2941322"/>
                <a:ext cx="181139" cy="519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944652" y="3726554"/>
                <a:ext cx="181139" cy="51841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652" y="3726554"/>
                <a:ext cx="181139" cy="5184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035221" y="4664801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21" y="4664801"/>
                <a:ext cx="181139" cy="51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solidFill>
          <a:schemeClr val="bg1"/>
        </a:solidFill>
        <a:ln w="28575"/>
      </a:spPr>
      <a:bodyPr wrap="square" rtlCol="0">
        <a:spAutoFit/>
      </a:bodyPr>
      <a:lstStyle>
        <a:defPPr>
          <a:defRPr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323</Words>
  <Application>Microsoft Office PowerPoint</Application>
  <PresentationFormat>宽屏</PresentationFormat>
  <Paragraphs>157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单一应用架构</vt:lpstr>
      <vt:lpstr>垂直应用架构</vt:lpstr>
      <vt:lpstr>分布式服务架构</vt:lpstr>
      <vt:lpstr>注册中心</vt:lpstr>
      <vt:lpstr>流动计算架构</vt:lpstr>
      <vt:lpstr>PowerPoint 演示文稿</vt:lpstr>
      <vt:lpstr>PowerPoint 演示文稿</vt:lpstr>
      <vt:lpstr>Random LoadBalance</vt:lpstr>
      <vt:lpstr>RoundRobin LoadBalance</vt:lpstr>
      <vt:lpstr>LeastActive LoadBalance</vt:lpstr>
      <vt:lpstr>ConsistentHash LoadBalance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 丰阳</dc:creator>
  <cp:lastModifiedBy>微软用户</cp:lastModifiedBy>
  <cp:revision>196</cp:revision>
  <dcterms:created xsi:type="dcterms:W3CDTF">2018-08-16T00:46:48Z</dcterms:created>
  <dcterms:modified xsi:type="dcterms:W3CDTF">2019-06-19T13:15:00Z</dcterms:modified>
</cp:coreProperties>
</file>