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92" r:id="rId3"/>
    <p:sldId id="331" r:id="rId4"/>
    <p:sldId id="465" r:id="rId5"/>
    <p:sldId id="467" r:id="rId6"/>
    <p:sldId id="468" r:id="rId7"/>
    <p:sldId id="469" r:id="rId8"/>
    <p:sldId id="466" r:id="rId9"/>
    <p:sldId id="486" r:id="rId10"/>
    <p:sldId id="487" r:id="rId11"/>
    <p:sldId id="471" r:id="rId12"/>
    <p:sldId id="472" r:id="rId13"/>
    <p:sldId id="485" r:id="rId14"/>
    <p:sldId id="488" r:id="rId15"/>
    <p:sldId id="489" r:id="rId16"/>
    <p:sldId id="473" r:id="rId17"/>
    <p:sldId id="456" r:id="rId18"/>
    <p:sldId id="483" r:id="rId19"/>
    <p:sldId id="484" r:id="rId20"/>
    <p:sldId id="477" r:id="rId21"/>
    <p:sldId id="478" r:id="rId22"/>
    <p:sldId id="479" r:id="rId23"/>
    <p:sldId id="480" r:id="rId24"/>
    <p:sldId id="481" r:id="rId25"/>
    <p:sldId id="482" r:id="rId26"/>
    <p:sldId id="461" r:id="rId27"/>
    <p:sldId id="459" r:id="rId28"/>
    <p:sldId id="493" r:id="rId29"/>
    <p:sldId id="491" r:id="rId30"/>
    <p:sldId id="470" r:id="rId31"/>
    <p:sldId id="464" r:id="rId32"/>
    <p:sldId id="26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1" autoAdjust="0"/>
    <p:restoredTop sz="86372" autoAdjust="0"/>
  </p:normalViewPr>
  <p:slideViewPr>
    <p:cSldViewPr>
      <p:cViewPr>
        <p:scale>
          <a:sx n="75" d="100"/>
          <a:sy n="75" d="100"/>
        </p:scale>
        <p:origin x="1590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3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3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8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0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5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讲师：周阳 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2017.11.16</a:t>
            </a: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JVM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类装载器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ClassLoader3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80D02-2005-4F54-9136-97E026D6D065}"/>
              </a:ext>
            </a:extLst>
          </p:cNvPr>
          <p:cNvSpPr/>
          <p:nvPr/>
        </p:nvSpPr>
        <p:spPr>
          <a:xfrm>
            <a:off x="4644010" y="1772816"/>
            <a:ext cx="449999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Code</a:t>
            </a:r>
            <a:r>
              <a:rPr lang="zh-CN" altLang="en-US" sz="2000" dirty="0">
                <a:latin typeface="+mn-ea"/>
              </a:rPr>
              <a:t>案例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ea"/>
              </a:rPr>
              <a:t>sun.misc.Launcher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它是一个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虚拟机的入口应用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某个特定的类加载器在接到加载类的请求时，</a:t>
            </a:r>
            <a:r>
              <a:rPr lang="zh-CN" altLang="en-US" sz="2000" dirty="0">
                <a:highlight>
                  <a:srgbClr val="FFFF00"/>
                </a:highlight>
                <a:latin typeface="+mn-ea"/>
              </a:rPr>
              <a:t>首先将加载任务委托给父类加载器，依次递归，如果父类加载器可以完成类加载任务，就成功返回；只有父类加载器无法完成此加载任务时，才自己去加载。</a:t>
            </a:r>
            <a:endParaRPr lang="en-US" altLang="zh-CN" sz="2000" dirty="0">
              <a:highlight>
                <a:srgbClr val="FFFF00"/>
              </a:highlight>
              <a:latin typeface="+mn-ea"/>
            </a:endParaRPr>
          </a:p>
        </p:txBody>
      </p:sp>
      <p:pic>
        <p:nvPicPr>
          <p:cNvPr id="1026" name="Picture 2" descr="http://hi.csdn.net/attachment/201110/23/0_1319366276S7Uf.gif">
            <a:extLst>
              <a:ext uri="{FF2B5EF4-FFF2-40B4-BE49-F238E27FC236}">
                <a16:creationId xmlns:a16="http://schemas.microsoft.com/office/drawing/2014/main" id="{9F5830DB-1278-4264-9FBC-F6CDE11B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83668"/>
            <a:ext cx="4392488" cy="46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45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Execution Engine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执行引擎负责解释命令，提交操作系统执行。 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92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Native Interface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本地接口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D67DFE-7D29-43CE-B5F2-0B7B6D6F45B3}"/>
              </a:ext>
            </a:extLst>
          </p:cNvPr>
          <p:cNvSpPr txBox="1"/>
          <p:nvPr/>
        </p:nvSpPr>
        <p:spPr>
          <a:xfrm>
            <a:off x="107504" y="1556792"/>
            <a:ext cx="89289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语言本身不能对操作系统底层进行访问和操作，但是可以通过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JNI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接口调用其他语言来实现对底层的访问。</a:t>
            </a:r>
            <a:r>
              <a:rPr lang="en-US" altLang="zh-CN" sz="2000" dirty="0">
                <a:latin typeface="+mn-ea"/>
              </a:rPr>
              <a:t>	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本地接口的作用是融合不同的编程语言为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所用，它的初衷是融合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程序，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诞生的时候是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横行的时候，要想立足，必须有调用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程序，于是就在内存中专门开辟了一块区域处理标记为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的代码，它的具体做法是</a:t>
            </a:r>
            <a:r>
              <a:rPr lang="en-US" altLang="zh-CN" sz="2000" dirty="0">
                <a:latin typeface="+mn-ea"/>
              </a:rPr>
              <a:t>Native Method Stack</a:t>
            </a:r>
            <a:r>
              <a:rPr lang="zh-CN" altLang="en-US" sz="2000" dirty="0">
                <a:latin typeface="+mn-ea"/>
              </a:rPr>
              <a:t>中登记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方法，在</a:t>
            </a:r>
            <a:r>
              <a:rPr lang="en-US" altLang="zh-CN" sz="2000" dirty="0">
                <a:latin typeface="+mn-ea"/>
              </a:rPr>
              <a:t>Execution Engine </a:t>
            </a:r>
            <a:r>
              <a:rPr lang="zh-CN" altLang="en-US" sz="2000" dirty="0">
                <a:latin typeface="+mn-ea"/>
              </a:rPr>
              <a:t>执行时加载</a:t>
            </a:r>
            <a:r>
              <a:rPr lang="en-US" altLang="zh-CN" sz="2000" dirty="0">
                <a:latin typeface="+mn-ea"/>
              </a:rPr>
              <a:t>Native libraries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r>
              <a:rPr lang="zh-CN" altLang="en-US" sz="2000" dirty="0">
                <a:latin typeface="+mn-ea"/>
              </a:rPr>
              <a:t>	目前该方法使用的越来越少了，除非是与硬件有关的应用，比如通过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程序驱动打印机或者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系统管理生产设备，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在企业级应用中已经比较少见</a:t>
            </a:r>
            <a:r>
              <a:rPr lang="zh-CN" altLang="en-US" sz="2000" dirty="0">
                <a:latin typeface="+mn-ea"/>
              </a:rPr>
              <a:t>。因为现在的异构领域间的通信很发达，比如可以使用</a:t>
            </a:r>
            <a:r>
              <a:rPr lang="en-US" altLang="zh-CN" sz="2000" dirty="0">
                <a:latin typeface="+mn-ea"/>
              </a:rPr>
              <a:t>Socket</a:t>
            </a:r>
            <a:r>
              <a:rPr lang="zh-CN" altLang="en-US" sz="2000" dirty="0">
                <a:latin typeface="+mn-ea"/>
              </a:rPr>
              <a:t>通信，也可以使用</a:t>
            </a:r>
            <a:r>
              <a:rPr lang="en-US" altLang="zh-CN" sz="2000" dirty="0" err="1">
                <a:latin typeface="+mn-ea"/>
              </a:rPr>
              <a:t>WebService</a:t>
            </a:r>
            <a:r>
              <a:rPr lang="zh-CN" altLang="en-US" sz="2000" dirty="0">
                <a:latin typeface="+mn-ea"/>
              </a:rPr>
              <a:t>等等，不多做介绍。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343F1-EAE8-444D-A84D-2D85DBE3E7CE}"/>
              </a:ext>
            </a:extLst>
          </p:cNvPr>
          <p:cNvSpPr/>
          <p:nvPr/>
        </p:nvSpPr>
        <p:spPr>
          <a:xfrm>
            <a:off x="107504" y="5805264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它的具体做法是</a:t>
            </a:r>
            <a:r>
              <a:rPr lang="en-US" altLang="zh-CN" sz="2000" dirty="0">
                <a:latin typeface="+mn-ea"/>
              </a:rPr>
              <a:t>Native Method Stack</a:t>
            </a:r>
            <a:r>
              <a:rPr lang="zh-CN" altLang="en-US" sz="2000" dirty="0">
                <a:latin typeface="+mn-ea"/>
              </a:rPr>
              <a:t>中登记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方法，在</a:t>
            </a:r>
            <a:r>
              <a:rPr lang="en-US" altLang="zh-CN" sz="2000" dirty="0">
                <a:latin typeface="+mn-ea"/>
              </a:rPr>
              <a:t>Execution Engine</a:t>
            </a:r>
            <a:r>
              <a:rPr lang="zh-CN" altLang="en-US" sz="2000" dirty="0">
                <a:latin typeface="+mn-ea"/>
              </a:rPr>
              <a:t>执行时加载本地方法库。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72A0B922-7640-484C-8592-9E7269FDC502}"/>
              </a:ext>
            </a:extLst>
          </p:cNvPr>
          <p:cNvSpPr txBox="1">
            <a:spLocks/>
          </p:cNvSpPr>
          <p:nvPr/>
        </p:nvSpPr>
        <p:spPr>
          <a:xfrm>
            <a:off x="323528" y="5220489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Native Method Stack</a:t>
            </a:r>
          </a:p>
        </p:txBody>
      </p:sp>
    </p:spTree>
    <p:extLst>
      <p:ext uri="{BB962C8B-B14F-4D97-AF65-F5344CB8AC3E}">
        <p14:creationId xmlns:p14="http://schemas.microsoft.com/office/powerpoint/2010/main" val="260116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PC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寄存器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D67DFE-7D29-43CE-B5F2-0B7B6D6F45B3}"/>
              </a:ext>
            </a:extLst>
          </p:cNvPr>
          <p:cNvSpPr txBox="1"/>
          <p:nvPr/>
        </p:nvSpPr>
        <p:spPr>
          <a:xfrm>
            <a:off x="395536" y="1916832"/>
            <a:ext cx="8157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每个线程都有一个程序计数器，是线程私有的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就是一个指针，指向方法区中的方法字节码（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用来存储指向下一条指令的地址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也即</a:t>
            </a:r>
            <a:r>
              <a:rPr lang="zh-CN" altLang="en-US" sz="2000" dirty="0">
                <a:latin typeface="+mn-ea"/>
              </a:rPr>
              <a:t>将要执行的指令代码），由执行引擎读取下一条指令，是一个非常小的内存空间，几乎可以忽略不记。</a:t>
            </a:r>
          </a:p>
        </p:txBody>
      </p:sp>
    </p:spTree>
    <p:extLst>
      <p:ext uri="{BB962C8B-B14F-4D97-AF65-F5344CB8AC3E}">
        <p14:creationId xmlns:p14="http://schemas.microsoft.com/office/powerpoint/2010/main" val="408920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栈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D67DFE-7D29-43CE-B5F2-0B7B6D6F45B3}"/>
              </a:ext>
            </a:extLst>
          </p:cNvPr>
          <p:cNvSpPr txBox="1"/>
          <p:nvPr/>
        </p:nvSpPr>
        <p:spPr>
          <a:xfrm>
            <a:off x="395536" y="1916832"/>
            <a:ext cx="81575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栈也叫栈内存，主管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程序的运行，是在线程创建时创建，它的生命期是跟随线程的生命期，线程结束栈内存也就释放，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对于栈来说不存在垃圾回收问题</a:t>
            </a:r>
            <a:r>
              <a:rPr lang="zh-CN" altLang="en-US" sz="2000" dirty="0">
                <a:latin typeface="+mn-ea"/>
              </a:rPr>
              <a:t>，只要线程一结束该栈就</a:t>
            </a:r>
            <a:r>
              <a:rPr lang="en-US" altLang="zh-CN" sz="2000" dirty="0">
                <a:latin typeface="+mn-ea"/>
              </a:rPr>
              <a:t>Over</a:t>
            </a:r>
            <a:r>
              <a:rPr lang="zh-CN" altLang="en-US" sz="2000" dirty="0">
                <a:latin typeface="+mn-ea"/>
              </a:rPr>
              <a:t>，生命周期和线程一致，是线程私有的。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基本类型的变量、实例方法、引用类型变量都是在函数的栈内存中分配。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41CC49-74B1-489A-A72D-F4185A89C307}"/>
              </a:ext>
            </a:extLst>
          </p:cNvPr>
          <p:cNvSpPr/>
          <p:nvPr/>
        </p:nvSpPr>
        <p:spPr>
          <a:xfrm>
            <a:off x="395536" y="4581128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Exception in thread "main"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java.lang.StackOverflowError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725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方法区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D67DFE-7D29-43CE-B5F2-0B7B6D6F45B3}"/>
              </a:ext>
            </a:extLst>
          </p:cNvPr>
          <p:cNvSpPr txBox="1"/>
          <p:nvPr/>
        </p:nvSpPr>
        <p:spPr>
          <a:xfrm>
            <a:off x="395536" y="1916832"/>
            <a:ext cx="8157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方法区是线程共享的</a:t>
            </a:r>
            <a:r>
              <a:rPr lang="zh-CN" altLang="en-US" sz="2000" dirty="0">
                <a:latin typeface="+mn-ea"/>
              </a:rPr>
              <a:t>，通常用来保存装载的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类的元结构信息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比如：运行时常量池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静态变量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常量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字段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方法字节码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在类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实例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接口初始化用到的特殊方法等。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：通常和永久区关联在一起</a:t>
            </a:r>
            <a:r>
              <a:rPr lang="en-US" altLang="zh-CN" sz="2000" dirty="0">
                <a:latin typeface="+mn-ea"/>
              </a:rPr>
              <a:t>(Java7</a:t>
            </a:r>
            <a:r>
              <a:rPr lang="zh-CN" altLang="en-US" sz="2000">
                <a:latin typeface="+mn-ea"/>
              </a:rPr>
              <a:t>之前</a:t>
            </a:r>
            <a:r>
              <a:rPr lang="en-US" altLang="zh-CN" sz="200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，但具体的跟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的实现和版本有关。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035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5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4359" y="3149698"/>
            <a:ext cx="256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堆体系结构概述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D281961-5C2D-42E6-B3B6-E1AE93A3D82C}"/>
              </a:ext>
            </a:extLst>
          </p:cNvPr>
          <p:cNvSpPr/>
          <p:nvPr/>
        </p:nvSpPr>
        <p:spPr>
          <a:xfrm>
            <a:off x="323528" y="692696"/>
            <a:ext cx="8280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Heap</a:t>
            </a:r>
            <a:r>
              <a:rPr lang="zh-CN" altLang="en-US" sz="2000" dirty="0">
                <a:latin typeface="+mn-ea"/>
              </a:rPr>
              <a:t>堆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Java7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之前</a:t>
            </a:r>
            <a:r>
              <a:rPr lang="en-US" altLang="zh-CN" sz="2000" dirty="0">
                <a:latin typeface="+mn-ea"/>
              </a:rPr>
              <a:t>)</a:t>
            </a: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一个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实例只存在一个堆内存，堆内存的大小是可以调节的。类加载器读取了类文件后，需要把类、方法、常变量放到堆内存中，保存所有引用类型的真实信息，以方便执行器执行。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zh-CN" altLang="en-US" sz="2000" b="1" dirty="0">
                <a:latin typeface="+mn-ea"/>
              </a:rPr>
              <a:t>堆内存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逻辑上</a:t>
            </a:r>
            <a:r>
              <a:rPr lang="zh-CN" altLang="en-US" sz="2000" b="1" dirty="0">
                <a:latin typeface="+mn-ea"/>
              </a:rPr>
              <a:t>分为三部分：新生</a:t>
            </a:r>
            <a:r>
              <a:rPr lang="en-US" altLang="zh-CN" sz="2000" b="1" dirty="0">
                <a:latin typeface="+mn-ea"/>
              </a:rPr>
              <a:t>+</a:t>
            </a:r>
            <a:r>
              <a:rPr lang="zh-CN" altLang="en-US" sz="2000" b="1" dirty="0">
                <a:latin typeface="+mn-ea"/>
              </a:rPr>
              <a:t>养老</a:t>
            </a:r>
            <a:r>
              <a:rPr lang="en-US" altLang="zh-CN" sz="2000" b="1" dirty="0">
                <a:latin typeface="+mn-ea"/>
              </a:rPr>
              <a:t>+</a:t>
            </a:r>
            <a:r>
              <a:rPr lang="zh-CN" altLang="en-US" sz="2000" b="1" dirty="0">
                <a:latin typeface="+mn-ea"/>
              </a:rPr>
              <a:t>永久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F86860-47D8-4184-9FF4-D0E25B12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6" y="2323912"/>
            <a:ext cx="5112568" cy="43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6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764704"/>
            <a:ext cx="82809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新生区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新生区是类的诞生、成长、消亡的区域，一个类在这里产生，应用，最后被垃圾回收器收集，结束生命。新生区又分为两部分： 伊甸区（</a:t>
            </a:r>
            <a:r>
              <a:rPr lang="en-US" altLang="zh-CN" sz="2000" dirty="0">
                <a:latin typeface="+mn-ea"/>
              </a:rPr>
              <a:t>Eden space</a:t>
            </a:r>
            <a:r>
              <a:rPr lang="zh-CN" altLang="en-US" sz="2000" dirty="0">
                <a:latin typeface="+mn-ea"/>
              </a:rPr>
              <a:t>）和幸存者区（</a:t>
            </a:r>
            <a:r>
              <a:rPr lang="en-US" altLang="zh-CN" sz="2000" dirty="0">
                <a:latin typeface="+mn-ea"/>
              </a:rPr>
              <a:t>Survivor pace</a:t>
            </a:r>
            <a:r>
              <a:rPr lang="zh-CN" altLang="en-US" sz="2000" dirty="0">
                <a:latin typeface="+mn-ea"/>
              </a:rPr>
              <a:t>） ，所有的类都是在伊甸区被</a:t>
            </a:r>
            <a:r>
              <a:rPr lang="en-US" altLang="zh-CN" sz="2000" dirty="0">
                <a:latin typeface="+mn-ea"/>
              </a:rPr>
              <a:t>new</a:t>
            </a:r>
            <a:r>
              <a:rPr lang="zh-CN" altLang="en-US" sz="2000" dirty="0">
                <a:latin typeface="+mn-ea"/>
              </a:rPr>
              <a:t>出来的。幸存区有两个：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区（</a:t>
            </a:r>
            <a:r>
              <a:rPr lang="en-US" altLang="zh-CN" sz="2000" dirty="0">
                <a:latin typeface="+mn-ea"/>
              </a:rPr>
              <a:t>Survivor 0 space</a:t>
            </a:r>
            <a:r>
              <a:rPr lang="zh-CN" altLang="en-US" sz="2000" dirty="0">
                <a:latin typeface="+mn-ea"/>
              </a:rPr>
              <a:t>）和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区（</a:t>
            </a:r>
            <a:r>
              <a:rPr lang="en-US" altLang="zh-CN" sz="2000" dirty="0">
                <a:latin typeface="+mn-ea"/>
              </a:rPr>
              <a:t>Survivor 1 space</a:t>
            </a:r>
            <a:r>
              <a:rPr lang="zh-CN" altLang="en-US" sz="2000" dirty="0">
                <a:latin typeface="+mn-ea"/>
              </a:rPr>
              <a:t>）。当伊甸园的空间用完时，程序又需要创建对象，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的垃圾回收器将对伊甸园区进行垃圾回收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/>
              <a:t>Minor GC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，将伊甸园区中的不再被其他对象所引用的对象进行销毁。然后将伊甸园中的剩余对象移动到幸存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>
                <a:latin typeface="+mn-ea"/>
              </a:rPr>
              <a:t>若幸存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区也满了，再对该区进行垃圾回收，然后移动到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区。那如果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区也满了呢？再移动到养老区。若养老区也满了，那么这个时候将产生</a:t>
            </a:r>
            <a:r>
              <a:rPr lang="en-US" altLang="zh-CN" sz="2000" dirty="0" err="1">
                <a:latin typeface="+mn-ea"/>
              </a:rPr>
              <a:t>MajorGC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 err="1">
                <a:latin typeface="+mn-ea"/>
              </a:rPr>
              <a:t>FullGC</a:t>
            </a:r>
            <a:r>
              <a:rPr lang="zh-CN" altLang="en-US" sz="2000" dirty="0">
                <a:latin typeface="+mn-ea"/>
              </a:rPr>
              <a:t>），进行养老区的内存清理。若养老区执行了</a:t>
            </a:r>
            <a:r>
              <a:rPr lang="en-US" altLang="zh-CN" sz="2000" dirty="0">
                <a:latin typeface="+mn-ea"/>
              </a:rPr>
              <a:t>Full GC</a:t>
            </a:r>
            <a:r>
              <a:rPr lang="zh-CN" altLang="en-US" sz="2000" dirty="0">
                <a:latin typeface="+mn-ea"/>
              </a:rPr>
              <a:t>之后发现依然无法进行对象的保存，就会产生</a:t>
            </a:r>
            <a:r>
              <a:rPr lang="en-US" altLang="zh-CN" sz="2000" dirty="0">
                <a:latin typeface="+mn-ea"/>
              </a:rPr>
              <a:t>OOM</a:t>
            </a:r>
            <a:r>
              <a:rPr lang="zh-CN" altLang="en-US" sz="2000" dirty="0">
                <a:latin typeface="+mn-ea"/>
              </a:rPr>
              <a:t>异常“</a:t>
            </a:r>
            <a:r>
              <a:rPr lang="en-US" altLang="zh-CN" sz="2000" dirty="0" err="1">
                <a:latin typeface="+mn-ea"/>
              </a:rPr>
              <a:t>OutOfMemoryError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如果出现</a:t>
            </a:r>
            <a:r>
              <a:rPr lang="en-US" altLang="zh-CN" sz="2000" dirty="0" err="1">
                <a:solidFill>
                  <a:srgbClr val="FF0000"/>
                </a:solidFill>
              </a:rPr>
              <a:t>java.lang.OutOfMemoryError</a:t>
            </a:r>
            <a:r>
              <a:rPr lang="en-US" altLang="zh-CN" sz="2000" dirty="0">
                <a:solidFill>
                  <a:srgbClr val="FF0000"/>
                </a:solidFill>
              </a:rPr>
              <a:t>: Java heap space</a:t>
            </a:r>
            <a:r>
              <a:rPr lang="zh-CN" altLang="en-US" sz="2000" dirty="0">
                <a:solidFill>
                  <a:srgbClr val="FF0000"/>
                </a:solidFill>
              </a:rPr>
              <a:t>异常，说明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虚拟机的堆内存不够。原因有二：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虚拟机的堆内存设置不够，可以通过参数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Xms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Xmx</a:t>
            </a:r>
            <a:r>
              <a:rPr lang="zh-CN" altLang="en-US" sz="2000" dirty="0">
                <a:solidFill>
                  <a:srgbClr val="FF0000"/>
                </a:solidFill>
              </a:rPr>
              <a:t>来调整。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）代码中创建了大量大对象，并且长时间不能被垃圾收集器收集（存在被引用）。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531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5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3" y="3162467"/>
            <a:ext cx="23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堆参数调优入门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请谈谈你对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的理解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?java8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版有什么了解？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79E8DBFC-F44C-4B10-9BFF-274572F58944}"/>
              </a:ext>
            </a:extLst>
          </p:cNvPr>
          <p:cNvSpPr txBox="1">
            <a:spLocks/>
          </p:cNvSpPr>
          <p:nvPr/>
        </p:nvSpPr>
        <p:spPr>
          <a:xfrm>
            <a:off x="279548" y="3169206"/>
            <a:ext cx="82296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什么是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OOM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？写代码使得分别出现</a:t>
            </a:r>
            <a:r>
              <a:rPr lang="en-US" altLang="zh-CN" b="1" dirty="0" err="1">
                <a:solidFill>
                  <a:schemeClr val="tx2"/>
                </a:solidFill>
                <a:ea typeface="宋体" charset="-122"/>
              </a:rPr>
              <a:t>StackOverflowError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和</a:t>
            </a:r>
            <a:r>
              <a:rPr lang="en-US" altLang="zh-CN" b="1" dirty="0" err="1">
                <a:solidFill>
                  <a:schemeClr val="tx2"/>
                </a:solidFill>
                <a:ea typeface="宋体" charset="-122"/>
              </a:rPr>
              <a:t>OutOfMemoryError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5AC8533B-E22D-4FD3-BFE6-52CD165CBC44}"/>
              </a:ext>
            </a:extLst>
          </p:cNvPr>
          <p:cNvSpPr txBox="1">
            <a:spLocks/>
          </p:cNvSpPr>
          <p:nvPr/>
        </p:nvSpPr>
        <p:spPr>
          <a:xfrm>
            <a:off x="279548" y="4764625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itchFamily="34" charset="0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的常用参数调优你了解吗？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B793614-A39F-4135-AB58-51241F6E5A60}"/>
              </a:ext>
            </a:extLst>
          </p:cNvPr>
          <p:cNvSpPr txBox="1">
            <a:spLocks/>
          </p:cNvSpPr>
          <p:nvPr/>
        </p:nvSpPr>
        <p:spPr>
          <a:xfrm>
            <a:off x="279548" y="5877272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内存快照抓取和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MAT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分析</a:t>
            </a:r>
            <a:r>
              <a:rPr lang="en-US" altLang="zh-CN" b="1" dirty="0" err="1">
                <a:solidFill>
                  <a:schemeClr val="tx2"/>
                </a:solidFill>
                <a:ea typeface="宋体" charset="-122"/>
              </a:rPr>
              <a:t>hprof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文件干过吗？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476A9A2D-8216-4611-A736-83DA7495BC0B}"/>
              </a:ext>
            </a:extLst>
          </p:cNvPr>
          <p:cNvSpPr txBox="1">
            <a:spLocks/>
          </p:cNvSpPr>
          <p:nvPr/>
        </p:nvSpPr>
        <p:spPr>
          <a:xfrm>
            <a:off x="323528" y="2003329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itchFamily="34" charset="0"/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谈谈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中你对</a:t>
            </a:r>
            <a:r>
              <a:rPr lang="en-US" altLang="zh-CN" b="1" dirty="0" err="1">
                <a:solidFill>
                  <a:schemeClr val="tx2"/>
                </a:solidFill>
                <a:ea typeface="宋体" charset="-122"/>
              </a:rPr>
              <a:t>ClassLoader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类加载器的认识？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535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Java7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8" y="2610569"/>
            <a:ext cx="89644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65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Java8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40" y="2610569"/>
            <a:ext cx="89644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84482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JDK 1.8</a:t>
            </a:r>
            <a:r>
              <a:rPr lang="zh-CN" altLang="en-US" sz="2400" dirty="0"/>
              <a:t>之后将最初的永久代取消了，由元空间取代。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83757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01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3112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342900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){</a:t>
            </a:r>
          </a:p>
          <a:p>
            <a:r>
              <a:rPr lang="en-US" altLang="zh-CN" b="1" dirty="0"/>
              <a:t>long </a:t>
            </a:r>
            <a:r>
              <a:rPr lang="en-US" altLang="zh-CN" b="1" dirty="0" err="1"/>
              <a:t>maxMemory</a:t>
            </a:r>
            <a:r>
              <a:rPr lang="en-US" altLang="zh-CN" b="1" dirty="0"/>
              <a:t> = </a:t>
            </a:r>
            <a:r>
              <a:rPr lang="en-US" altLang="zh-CN" b="1" dirty="0" err="1"/>
              <a:t>Runtime.</a:t>
            </a:r>
            <a:r>
              <a:rPr lang="en-US" altLang="zh-CN" b="1" i="1" dirty="0" err="1"/>
              <a:t>getRuntime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maxMemory</a:t>
            </a:r>
            <a:r>
              <a:rPr lang="en-US" altLang="zh-CN" b="1" i="1" dirty="0"/>
              <a:t>() ;//</a:t>
            </a:r>
            <a:r>
              <a:rPr lang="zh-CN" altLang="en-US" b="1" i="1" dirty="0"/>
              <a:t>返回 </a:t>
            </a:r>
            <a:r>
              <a:rPr lang="en-US" altLang="zh-CN" b="1" i="1" dirty="0"/>
              <a:t>Java </a:t>
            </a:r>
            <a:r>
              <a:rPr lang="zh-CN" altLang="en-US" b="1" i="1" dirty="0"/>
              <a:t>虚拟机试图使用的最大内存量。</a:t>
            </a:r>
          </a:p>
          <a:p>
            <a:r>
              <a:rPr lang="en-US" altLang="zh-CN" b="1" dirty="0"/>
              <a:t>long </a:t>
            </a:r>
            <a:r>
              <a:rPr lang="en-US" altLang="zh-CN" b="1" dirty="0" err="1"/>
              <a:t>totalMemory</a:t>
            </a:r>
            <a:r>
              <a:rPr lang="en-US" altLang="zh-CN" b="1" dirty="0"/>
              <a:t> = </a:t>
            </a:r>
            <a:r>
              <a:rPr lang="en-US" altLang="zh-CN" b="1" dirty="0" err="1"/>
              <a:t>Runtime.</a:t>
            </a:r>
            <a:r>
              <a:rPr lang="en-US" altLang="zh-CN" b="1" i="1" dirty="0" err="1"/>
              <a:t>getRuntime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totalMemory</a:t>
            </a:r>
            <a:r>
              <a:rPr lang="en-US" altLang="zh-CN" b="1" i="1" dirty="0"/>
              <a:t>() ;//</a:t>
            </a:r>
            <a:r>
              <a:rPr lang="zh-CN" altLang="en-US" b="1" i="1" dirty="0"/>
              <a:t>返回 </a:t>
            </a:r>
            <a:r>
              <a:rPr lang="en-US" altLang="zh-CN" b="1" i="1" dirty="0"/>
              <a:t>Java </a:t>
            </a:r>
            <a:r>
              <a:rPr lang="zh-CN" altLang="en-US" b="1" i="1" dirty="0"/>
              <a:t>虚拟机中的内存总量。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("MAX_MEMORY = " + </a:t>
            </a:r>
            <a:r>
              <a:rPr lang="en-US" altLang="zh-CN" i="1" dirty="0" err="1"/>
              <a:t>maxMemory</a:t>
            </a:r>
            <a:r>
              <a:rPr lang="en-US" altLang="zh-CN" i="1" dirty="0"/>
              <a:t> + "</a:t>
            </a:r>
            <a:r>
              <a:rPr lang="zh-CN" altLang="en-US" i="1" dirty="0"/>
              <a:t>（字节）、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(</a:t>
            </a:r>
            <a:r>
              <a:rPr lang="en-US" altLang="zh-CN" i="1" dirty="0" err="1"/>
              <a:t>maxMemory</a:t>
            </a:r>
            <a:r>
              <a:rPr lang="en-US" altLang="zh-CN" i="1" dirty="0"/>
              <a:t> / (</a:t>
            </a:r>
            <a:r>
              <a:rPr lang="en-US" altLang="zh-CN" b="1" i="1" dirty="0"/>
              <a:t>double)1024 / 1024) + "MB");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("TOTAL_MEMORY = " + </a:t>
            </a:r>
            <a:r>
              <a:rPr lang="en-US" altLang="zh-CN" i="1" dirty="0" err="1"/>
              <a:t>totalMemory</a:t>
            </a:r>
            <a:r>
              <a:rPr lang="en-US" altLang="zh-CN" i="1" dirty="0"/>
              <a:t> + "</a:t>
            </a:r>
            <a:r>
              <a:rPr lang="zh-CN" altLang="en-US" i="1" dirty="0"/>
              <a:t>（字节）、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(</a:t>
            </a:r>
            <a:r>
              <a:rPr lang="en-US" altLang="zh-CN" i="1" dirty="0" err="1"/>
              <a:t>totalMemory</a:t>
            </a:r>
            <a:r>
              <a:rPr lang="en-US" altLang="zh-CN" i="1" dirty="0"/>
              <a:t> / (</a:t>
            </a:r>
            <a:r>
              <a:rPr lang="en-US" altLang="zh-CN" b="1" i="1" dirty="0"/>
              <a:t>double)1024 / 1024) + "MB");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20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389937" cy="7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198884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发现默认的情况下分配的内存是总内存的“</a:t>
            </a:r>
            <a:r>
              <a:rPr lang="en-US" altLang="zh-CN" dirty="0"/>
              <a:t>1 / 4”</a:t>
            </a:r>
            <a:r>
              <a:rPr lang="zh-CN" altLang="en-US" dirty="0"/>
              <a:t>、而初始化的内存为“</a:t>
            </a:r>
            <a:r>
              <a:rPr lang="en-US" altLang="zh-CN" dirty="0"/>
              <a:t>1 / 64”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42493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29969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VM</a:t>
            </a:r>
            <a:r>
              <a:rPr lang="zh-CN" altLang="en-US" dirty="0">
                <a:solidFill>
                  <a:srgbClr val="0000FF"/>
                </a:solidFill>
              </a:rPr>
              <a:t>参数：</a:t>
            </a:r>
            <a:r>
              <a:rPr lang="en-US" altLang="zh-CN" dirty="0">
                <a:solidFill>
                  <a:srgbClr val="0000FF"/>
                </a:solidFill>
              </a:rPr>
              <a:t>	-Xms1024m -Xmx1024m -XX:+</a:t>
            </a:r>
            <a:r>
              <a:rPr lang="en-US" altLang="zh-CN" dirty="0" err="1">
                <a:solidFill>
                  <a:srgbClr val="0000FF"/>
                </a:solidFill>
              </a:rPr>
              <a:t>PrintGCDetails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4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96448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03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）此图为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java7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，演示为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8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133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04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91683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"www.atguigu.com" ;</a:t>
            </a:r>
          </a:p>
          <a:p>
            <a:r>
              <a:rPr lang="en-US" altLang="zh-CN" b="1" dirty="0"/>
              <a:t>while(true)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str</a:t>
            </a:r>
            <a:r>
              <a:rPr lang="en-US" altLang="zh-CN" dirty="0"/>
              <a:t> += </a:t>
            </a:r>
            <a:r>
              <a:rPr lang="en-US" altLang="zh-CN" dirty="0" err="1"/>
              <a:t>str</a:t>
            </a:r>
            <a:r>
              <a:rPr lang="en-US" altLang="zh-CN" dirty="0"/>
              <a:t> + </a:t>
            </a:r>
            <a:r>
              <a:rPr lang="en-US" altLang="zh-CN" b="1" dirty="0"/>
              <a:t>new Random().</a:t>
            </a:r>
            <a:r>
              <a:rPr lang="en-US" altLang="zh-CN" b="1" dirty="0" err="1"/>
              <a:t>nextInt</a:t>
            </a:r>
            <a:r>
              <a:rPr lang="en-US" altLang="zh-CN" b="1" dirty="0"/>
              <a:t>(88888888) + new Random().</a:t>
            </a:r>
            <a:r>
              <a:rPr lang="en-US" altLang="zh-CN" b="1" dirty="0" err="1"/>
              <a:t>nextInt</a:t>
            </a:r>
            <a:r>
              <a:rPr lang="en-US" altLang="zh-CN" b="1" dirty="0"/>
              <a:t>(999999999) 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42900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VM</a:t>
            </a:r>
            <a:r>
              <a:rPr lang="zh-CN" altLang="en-US" dirty="0">
                <a:solidFill>
                  <a:srgbClr val="0000FF"/>
                </a:solidFill>
              </a:rPr>
              <a:t>参数：</a:t>
            </a:r>
            <a:r>
              <a:rPr lang="en-US" altLang="zh-CN" dirty="0">
                <a:solidFill>
                  <a:srgbClr val="0000FF"/>
                </a:solidFill>
              </a:rPr>
              <a:t>-Xms8m -Xmx8m -XX:+</a:t>
            </a:r>
            <a:r>
              <a:rPr lang="en-US" altLang="zh-CN" dirty="0" err="1">
                <a:solidFill>
                  <a:srgbClr val="0000FF"/>
                </a:solidFill>
              </a:rPr>
              <a:t>PrintGCDetails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005064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269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C27BBBC-851B-4DC3-A23F-2EB189F7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" y="0"/>
            <a:ext cx="9136968" cy="68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61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020A32-EF62-45C6-9F38-B0D3E121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" y="0"/>
            <a:ext cx="9140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9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4B2A8B-BB5E-4245-9AAC-BD263DBB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9756" y="1052736"/>
            <a:ext cx="8964488" cy="1175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-XX:+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HeapDumpOnOutOfMemoryError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OOM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时导出堆到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hprof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文件。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2ACCFAFB-61F9-47A3-A477-0344E895A1BA}"/>
              </a:ext>
            </a:extLst>
          </p:cNvPr>
          <p:cNvSpPr txBox="1">
            <a:spLocks/>
          </p:cNvSpPr>
          <p:nvPr/>
        </p:nvSpPr>
        <p:spPr>
          <a:xfrm>
            <a:off x="77924" y="3795484"/>
            <a:ext cx="896448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-Xms1m -Xmx8m -XX:+</a:t>
            </a:r>
            <a:r>
              <a:rPr lang="en-US" altLang="zh-CN" sz="2800" b="1" dirty="0" err="1">
                <a:solidFill>
                  <a:schemeClr val="tx1"/>
                </a:solidFill>
                <a:latin typeface="+mn-ea"/>
              </a:rPr>
              <a:t>HeapDumpOnOutOfMemoryError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16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0EEC072-348A-4104-B340-039F5884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" y="0"/>
            <a:ext cx="9095238" cy="695739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dn4.slideonline.com/upload/pres/14dd187eae62b8eee5806941677b69347dcd21b5/slide-big-4.jpg">
            <a:extLst>
              <a:ext uri="{FF2B5EF4-FFF2-40B4-BE49-F238E27FC236}">
                <a16:creationId xmlns:a16="http://schemas.microsoft.com/office/drawing/2014/main" id="{ED4F81D2-4531-4C4C-ACEE-4B8C291E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C8898-BC56-4512-8A7E-9A6F8B389E61}"/>
              </a:ext>
            </a:extLst>
          </p:cNvPr>
          <p:cNvSpPr txBox="1">
            <a:spLocks/>
          </p:cNvSpPr>
          <p:nvPr/>
        </p:nvSpPr>
        <p:spPr>
          <a:xfrm>
            <a:off x="0" y="6317600"/>
            <a:ext cx="91440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内容后续的第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季、第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季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……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预告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5319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95536" y="980728"/>
            <a:ext cx="8229600" cy="2948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欢迎来尚硅谷，进行后续深度的学习，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  <a:p>
            <a:pPr marL="0" indent="0" eaLnBrk="0" hangingPunct="0">
              <a:buNone/>
            </a:pP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O(∩_∩)O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哈哈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~</a:t>
            </a:r>
          </a:p>
          <a:p>
            <a:pPr marL="0" indent="0" eaLnBrk="0" hangingPunct="0">
              <a:buNone/>
            </a:pP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  <a:p>
            <a:pPr marL="0" indent="0" eaLnBrk="0" hangingPunct="0">
              <a:buNone/>
            </a:pP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8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3670962" y="3646246"/>
            <a:ext cx="189411" cy="344866"/>
          </a:xfrm>
          <a:custGeom>
            <a:avLst/>
            <a:gdLst>
              <a:gd name="T0" fmla="*/ 6 w 86"/>
              <a:gd name="T1" fmla="*/ 113 h 154"/>
              <a:gd name="T2" fmla="*/ 44 w 86"/>
              <a:gd name="T3" fmla="*/ 113 h 154"/>
              <a:gd name="T4" fmla="*/ 25 w 86"/>
              <a:gd name="T5" fmla="*/ 91 h 154"/>
              <a:gd name="T6" fmla="*/ 14 w 86"/>
              <a:gd name="T7" fmla="*/ 62 h 154"/>
              <a:gd name="T8" fmla="*/ 41 w 86"/>
              <a:gd name="T9" fmla="*/ 49 h 154"/>
              <a:gd name="T10" fmla="*/ 22 w 86"/>
              <a:gd name="T11" fmla="*/ 40 h 154"/>
              <a:gd name="T12" fmla="*/ 11 w 86"/>
              <a:gd name="T13" fmla="*/ 8 h 154"/>
              <a:gd name="T14" fmla="*/ 54 w 86"/>
              <a:gd name="T15" fmla="*/ 10 h 154"/>
              <a:gd name="T16" fmla="*/ 65 w 86"/>
              <a:gd name="T17" fmla="*/ 61 h 154"/>
              <a:gd name="T18" fmla="*/ 60 w 86"/>
              <a:gd name="T19" fmla="*/ 68 h 154"/>
              <a:gd name="T20" fmla="*/ 70 w 86"/>
              <a:gd name="T21" fmla="*/ 75 h 154"/>
              <a:gd name="T22" fmla="*/ 84 w 86"/>
              <a:gd name="T23" fmla="*/ 113 h 154"/>
              <a:gd name="T24" fmla="*/ 31 w 86"/>
              <a:gd name="T25" fmla="*/ 154 h 154"/>
              <a:gd name="T26" fmla="*/ 14 w 86"/>
              <a:gd name="T27" fmla="*/ 152 h 154"/>
              <a:gd name="T28" fmla="*/ 2 w 86"/>
              <a:gd name="T29" fmla="*/ 133 h 154"/>
              <a:gd name="T30" fmla="*/ 6 w 86"/>
              <a:gd name="T31" fmla="*/ 113 h 154"/>
              <a:gd name="T32" fmla="*/ 55 w 86"/>
              <a:gd name="T33" fmla="*/ 109 h 154"/>
              <a:gd name="T34" fmla="*/ 9 w 86"/>
              <a:gd name="T35" fmla="*/ 119 h 154"/>
              <a:gd name="T36" fmla="*/ 9 w 86"/>
              <a:gd name="T37" fmla="*/ 131 h 154"/>
              <a:gd name="T38" fmla="*/ 74 w 86"/>
              <a:gd name="T39" fmla="*/ 90 h 154"/>
              <a:gd name="T40" fmla="*/ 54 w 86"/>
              <a:gd name="T41" fmla="*/ 72 h 154"/>
              <a:gd name="T42" fmla="*/ 58 w 86"/>
              <a:gd name="T43" fmla="*/ 60 h 154"/>
              <a:gd name="T44" fmla="*/ 64 w 86"/>
              <a:gd name="T45" fmla="*/ 39 h 154"/>
              <a:gd name="T46" fmla="*/ 16 w 86"/>
              <a:gd name="T47" fmla="*/ 10 h 154"/>
              <a:gd name="T48" fmla="*/ 17 w 86"/>
              <a:gd name="T49" fmla="*/ 26 h 154"/>
              <a:gd name="T50" fmla="*/ 39 w 86"/>
              <a:gd name="T51" fmla="*/ 32 h 154"/>
              <a:gd name="T52" fmla="*/ 46 w 86"/>
              <a:gd name="T53" fmla="*/ 45 h 154"/>
              <a:gd name="T54" fmla="*/ 45 w 86"/>
              <a:gd name="T55" fmla="*/ 43 h 154"/>
              <a:gd name="T56" fmla="*/ 44 w 86"/>
              <a:gd name="T57" fmla="*/ 57 h 154"/>
              <a:gd name="T58" fmla="*/ 18 w 86"/>
              <a:gd name="T59" fmla="*/ 68 h 154"/>
              <a:gd name="T60" fmla="*/ 19 w 86"/>
              <a:gd name="T61" fmla="*/ 75 h 154"/>
              <a:gd name="T62" fmla="*/ 55 w 86"/>
              <a:gd name="T63" fmla="*/ 109 h 154"/>
              <a:gd name="T64" fmla="*/ 41 w 86"/>
              <a:gd name="T65" fmla="*/ 43 h 154"/>
              <a:gd name="T66" fmla="*/ 17 w 86"/>
              <a:gd name="T67" fmla="*/ 31 h 154"/>
              <a:gd name="T68" fmla="*/ 41 w 86"/>
              <a:gd name="T69" fmla="*/ 43 h 154"/>
              <a:gd name="T70" fmla="*/ 49 w 86"/>
              <a:gd name="T71" fmla="*/ 101 h 154"/>
              <a:gd name="T72" fmla="*/ 22 w 86"/>
              <a:gd name="T73" fmla="*/ 82 h 154"/>
              <a:gd name="T74" fmla="*/ 49 w 86"/>
              <a:gd name="T75" fmla="*/ 101 h 154"/>
              <a:gd name="T76" fmla="*/ 11 w 86"/>
              <a:gd name="T77" fmla="*/ 138 h 154"/>
              <a:gd name="T78" fmla="*/ 24 w 86"/>
              <a:gd name="T79" fmla="*/ 152 h 154"/>
              <a:gd name="T80" fmla="*/ 81 w 86"/>
              <a:gd name="T81" fmla="*/ 110 h 154"/>
              <a:gd name="T82" fmla="*/ 11 w 86"/>
              <a:gd name="T83" fmla="*/ 1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" h="154">
                <a:moveTo>
                  <a:pt x="6" y="113"/>
                </a:moveTo>
                <a:cubicBezTo>
                  <a:pt x="15" y="116"/>
                  <a:pt x="34" y="120"/>
                  <a:pt x="44" y="113"/>
                </a:cubicBezTo>
                <a:cubicBezTo>
                  <a:pt x="58" y="105"/>
                  <a:pt x="37" y="91"/>
                  <a:pt x="25" y="91"/>
                </a:cubicBezTo>
                <a:cubicBezTo>
                  <a:pt x="20" y="84"/>
                  <a:pt x="10" y="75"/>
                  <a:pt x="14" y="62"/>
                </a:cubicBezTo>
                <a:cubicBezTo>
                  <a:pt x="23" y="62"/>
                  <a:pt x="41" y="58"/>
                  <a:pt x="41" y="49"/>
                </a:cubicBezTo>
                <a:cubicBezTo>
                  <a:pt x="41" y="42"/>
                  <a:pt x="27" y="42"/>
                  <a:pt x="22" y="40"/>
                </a:cubicBezTo>
                <a:cubicBezTo>
                  <a:pt x="10" y="35"/>
                  <a:pt x="11" y="20"/>
                  <a:pt x="11" y="8"/>
                </a:cubicBezTo>
                <a:cubicBezTo>
                  <a:pt x="20" y="0"/>
                  <a:pt x="45" y="5"/>
                  <a:pt x="54" y="10"/>
                </a:cubicBezTo>
                <a:cubicBezTo>
                  <a:pt x="69" y="17"/>
                  <a:pt x="75" y="45"/>
                  <a:pt x="65" y="61"/>
                </a:cubicBezTo>
                <a:cubicBezTo>
                  <a:pt x="64" y="63"/>
                  <a:pt x="59" y="67"/>
                  <a:pt x="60" y="68"/>
                </a:cubicBezTo>
                <a:cubicBezTo>
                  <a:pt x="60" y="68"/>
                  <a:pt x="68" y="73"/>
                  <a:pt x="70" y="75"/>
                </a:cubicBezTo>
                <a:cubicBezTo>
                  <a:pt x="79" y="83"/>
                  <a:pt x="84" y="98"/>
                  <a:pt x="84" y="113"/>
                </a:cubicBezTo>
                <a:cubicBezTo>
                  <a:pt x="86" y="140"/>
                  <a:pt x="58" y="153"/>
                  <a:pt x="31" y="154"/>
                </a:cubicBezTo>
                <a:cubicBezTo>
                  <a:pt x="26" y="154"/>
                  <a:pt x="18" y="154"/>
                  <a:pt x="14" y="152"/>
                </a:cubicBezTo>
                <a:cubicBezTo>
                  <a:pt x="13" y="151"/>
                  <a:pt x="3" y="136"/>
                  <a:pt x="2" y="133"/>
                </a:cubicBezTo>
                <a:cubicBezTo>
                  <a:pt x="0" y="126"/>
                  <a:pt x="4" y="118"/>
                  <a:pt x="6" y="113"/>
                </a:cubicBezTo>
                <a:close/>
                <a:moveTo>
                  <a:pt x="55" y="109"/>
                </a:moveTo>
                <a:cubicBezTo>
                  <a:pt x="52" y="124"/>
                  <a:pt x="26" y="126"/>
                  <a:pt x="9" y="119"/>
                </a:cubicBezTo>
                <a:cubicBezTo>
                  <a:pt x="10" y="124"/>
                  <a:pt x="8" y="128"/>
                  <a:pt x="9" y="131"/>
                </a:cubicBezTo>
                <a:cubicBezTo>
                  <a:pt x="45" y="144"/>
                  <a:pt x="86" y="129"/>
                  <a:pt x="74" y="90"/>
                </a:cubicBezTo>
                <a:cubicBezTo>
                  <a:pt x="72" y="81"/>
                  <a:pt x="61" y="74"/>
                  <a:pt x="54" y="72"/>
                </a:cubicBezTo>
                <a:cubicBezTo>
                  <a:pt x="42" y="67"/>
                  <a:pt x="53" y="65"/>
                  <a:pt x="58" y="60"/>
                </a:cubicBezTo>
                <a:cubicBezTo>
                  <a:pt x="62" y="56"/>
                  <a:pt x="65" y="47"/>
                  <a:pt x="64" y="39"/>
                </a:cubicBezTo>
                <a:cubicBezTo>
                  <a:pt x="62" y="14"/>
                  <a:pt x="38" y="9"/>
                  <a:pt x="16" y="10"/>
                </a:cubicBezTo>
                <a:cubicBezTo>
                  <a:pt x="15" y="15"/>
                  <a:pt x="16" y="21"/>
                  <a:pt x="17" y="26"/>
                </a:cubicBezTo>
                <a:cubicBezTo>
                  <a:pt x="24" y="26"/>
                  <a:pt x="33" y="27"/>
                  <a:pt x="39" y="32"/>
                </a:cubicBezTo>
                <a:cubicBezTo>
                  <a:pt x="41" y="33"/>
                  <a:pt x="48" y="42"/>
                  <a:pt x="46" y="45"/>
                </a:cubicBezTo>
                <a:cubicBezTo>
                  <a:pt x="46" y="44"/>
                  <a:pt x="45" y="43"/>
                  <a:pt x="45" y="43"/>
                </a:cubicBezTo>
                <a:cubicBezTo>
                  <a:pt x="45" y="48"/>
                  <a:pt x="44" y="52"/>
                  <a:pt x="44" y="57"/>
                </a:cubicBezTo>
                <a:cubicBezTo>
                  <a:pt x="35" y="56"/>
                  <a:pt x="32" y="67"/>
                  <a:pt x="18" y="68"/>
                </a:cubicBezTo>
                <a:cubicBezTo>
                  <a:pt x="19" y="71"/>
                  <a:pt x="19" y="71"/>
                  <a:pt x="19" y="75"/>
                </a:cubicBezTo>
                <a:cubicBezTo>
                  <a:pt x="38" y="77"/>
                  <a:pt x="61" y="85"/>
                  <a:pt x="55" y="109"/>
                </a:cubicBezTo>
                <a:close/>
                <a:moveTo>
                  <a:pt x="41" y="43"/>
                </a:moveTo>
                <a:cubicBezTo>
                  <a:pt x="38" y="34"/>
                  <a:pt x="28" y="30"/>
                  <a:pt x="17" y="31"/>
                </a:cubicBezTo>
                <a:cubicBezTo>
                  <a:pt x="20" y="40"/>
                  <a:pt x="37" y="39"/>
                  <a:pt x="41" y="43"/>
                </a:cubicBezTo>
                <a:close/>
                <a:moveTo>
                  <a:pt x="49" y="101"/>
                </a:moveTo>
                <a:cubicBezTo>
                  <a:pt x="49" y="85"/>
                  <a:pt x="35" y="83"/>
                  <a:pt x="22" y="82"/>
                </a:cubicBezTo>
                <a:cubicBezTo>
                  <a:pt x="25" y="94"/>
                  <a:pt x="46" y="89"/>
                  <a:pt x="49" y="101"/>
                </a:cubicBezTo>
                <a:close/>
                <a:moveTo>
                  <a:pt x="11" y="138"/>
                </a:moveTo>
                <a:cubicBezTo>
                  <a:pt x="13" y="145"/>
                  <a:pt x="16" y="151"/>
                  <a:pt x="24" y="152"/>
                </a:cubicBezTo>
                <a:cubicBezTo>
                  <a:pt x="54" y="154"/>
                  <a:pt x="86" y="139"/>
                  <a:pt x="81" y="110"/>
                </a:cubicBezTo>
                <a:cubicBezTo>
                  <a:pt x="78" y="141"/>
                  <a:pt x="40" y="146"/>
                  <a:pt x="11" y="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3670962" y="2422111"/>
            <a:ext cx="144015" cy="279053"/>
          </a:xfrm>
          <a:custGeom>
            <a:avLst/>
            <a:gdLst>
              <a:gd name="T0" fmla="*/ 41 w 78"/>
              <a:gd name="T1" fmla="*/ 64 h 157"/>
              <a:gd name="T2" fmla="*/ 26 w 78"/>
              <a:gd name="T3" fmla="*/ 82 h 157"/>
              <a:gd name="T4" fmla="*/ 7 w 78"/>
              <a:gd name="T5" fmla="*/ 74 h 157"/>
              <a:gd name="T6" fmla="*/ 0 w 78"/>
              <a:gd name="T7" fmla="*/ 55 h 157"/>
              <a:gd name="T8" fmla="*/ 2 w 78"/>
              <a:gd name="T9" fmla="*/ 55 h 157"/>
              <a:gd name="T10" fmla="*/ 34 w 78"/>
              <a:gd name="T11" fmla="*/ 9 h 157"/>
              <a:gd name="T12" fmla="*/ 37 w 78"/>
              <a:gd name="T13" fmla="*/ 3 h 157"/>
              <a:gd name="T14" fmla="*/ 61 w 78"/>
              <a:gd name="T15" fmla="*/ 4 h 157"/>
              <a:gd name="T16" fmla="*/ 70 w 78"/>
              <a:gd name="T17" fmla="*/ 19 h 157"/>
              <a:gd name="T18" fmla="*/ 78 w 78"/>
              <a:gd name="T19" fmla="*/ 152 h 157"/>
              <a:gd name="T20" fmla="*/ 77 w 78"/>
              <a:gd name="T21" fmla="*/ 153 h 157"/>
              <a:gd name="T22" fmla="*/ 52 w 78"/>
              <a:gd name="T23" fmla="*/ 157 h 157"/>
              <a:gd name="T24" fmla="*/ 42 w 78"/>
              <a:gd name="T25" fmla="*/ 148 h 157"/>
              <a:gd name="T26" fmla="*/ 42 w 78"/>
              <a:gd name="T27" fmla="*/ 135 h 157"/>
              <a:gd name="T28" fmla="*/ 41 w 78"/>
              <a:gd name="T29" fmla="*/ 64 h 157"/>
              <a:gd name="T30" fmla="*/ 47 w 78"/>
              <a:gd name="T31" fmla="*/ 143 h 157"/>
              <a:gd name="T32" fmla="*/ 61 w 78"/>
              <a:gd name="T33" fmla="*/ 142 h 157"/>
              <a:gd name="T34" fmla="*/ 55 w 78"/>
              <a:gd name="T35" fmla="*/ 8 h 157"/>
              <a:gd name="T36" fmla="*/ 39 w 78"/>
              <a:gd name="T37" fmla="*/ 8 h 157"/>
              <a:gd name="T38" fmla="*/ 8 w 78"/>
              <a:gd name="T39" fmla="*/ 56 h 157"/>
              <a:gd name="T40" fmla="*/ 21 w 78"/>
              <a:gd name="T41" fmla="*/ 65 h 157"/>
              <a:gd name="T42" fmla="*/ 44 w 78"/>
              <a:gd name="T43" fmla="*/ 35 h 157"/>
              <a:gd name="T44" fmla="*/ 47 w 78"/>
              <a:gd name="T45" fmla="*/ 143 h 157"/>
              <a:gd name="T46" fmla="*/ 63 w 78"/>
              <a:gd name="T47" fmla="*/ 69 h 157"/>
              <a:gd name="T48" fmla="*/ 65 w 78"/>
              <a:gd name="T49" fmla="*/ 109 h 157"/>
              <a:gd name="T50" fmla="*/ 76 w 78"/>
              <a:gd name="T51" fmla="*/ 148 h 157"/>
              <a:gd name="T52" fmla="*/ 68 w 78"/>
              <a:gd name="T53" fmla="*/ 21 h 157"/>
              <a:gd name="T54" fmla="*/ 61 w 78"/>
              <a:gd name="T55" fmla="*/ 14 h 157"/>
              <a:gd name="T56" fmla="*/ 63 w 78"/>
              <a:gd name="T57" fmla="*/ 69 h 157"/>
              <a:gd name="T58" fmla="*/ 23 w 78"/>
              <a:gd name="T59" fmla="*/ 70 h 157"/>
              <a:gd name="T60" fmla="*/ 28 w 78"/>
              <a:gd name="T61" fmla="*/ 77 h 157"/>
              <a:gd name="T62" fmla="*/ 40 w 78"/>
              <a:gd name="T63" fmla="*/ 48 h 157"/>
              <a:gd name="T64" fmla="*/ 23 w 78"/>
              <a:gd name="T65" fmla="*/ 70 h 157"/>
              <a:gd name="T66" fmla="*/ 24 w 78"/>
              <a:gd name="T67" fmla="*/ 78 h 157"/>
              <a:gd name="T68" fmla="*/ 4 w 78"/>
              <a:gd name="T69" fmla="*/ 61 h 157"/>
              <a:gd name="T70" fmla="*/ 24 w 78"/>
              <a:gd name="T71" fmla="*/ 78 h 157"/>
              <a:gd name="T72" fmla="*/ 47 w 78"/>
              <a:gd name="T73" fmla="*/ 149 h 157"/>
              <a:gd name="T74" fmla="*/ 73 w 78"/>
              <a:gd name="T75" fmla="*/ 150 h 157"/>
              <a:gd name="T76" fmla="*/ 47 w 78"/>
              <a:gd name="T77" fmla="*/ 1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57">
                <a:moveTo>
                  <a:pt x="41" y="64"/>
                </a:moveTo>
                <a:cubicBezTo>
                  <a:pt x="35" y="64"/>
                  <a:pt x="32" y="82"/>
                  <a:pt x="26" y="82"/>
                </a:cubicBezTo>
                <a:cubicBezTo>
                  <a:pt x="20" y="83"/>
                  <a:pt x="14" y="74"/>
                  <a:pt x="7" y="74"/>
                </a:cubicBezTo>
                <a:cubicBezTo>
                  <a:pt x="6" y="67"/>
                  <a:pt x="0" y="62"/>
                  <a:pt x="0" y="55"/>
                </a:cubicBezTo>
                <a:cubicBezTo>
                  <a:pt x="0" y="53"/>
                  <a:pt x="2" y="55"/>
                  <a:pt x="2" y="55"/>
                </a:cubicBezTo>
                <a:cubicBezTo>
                  <a:pt x="10" y="40"/>
                  <a:pt x="26" y="24"/>
                  <a:pt x="34" y="9"/>
                </a:cubicBezTo>
                <a:cubicBezTo>
                  <a:pt x="35" y="6"/>
                  <a:pt x="35" y="4"/>
                  <a:pt x="37" y="3"/>
                </a:cubicBezTo>
                <a:cubicBezTo>
                  <a:pt x="41" y="0"/>
                  <a:pt x="58" y="1"/>
                  <a:pt x="61" y="4"/>
                </a:cubicBezTo>
                <a:cubicBezTo>
                  <a:pt x="64" y="7"/>
                  <a:pt x="65" y="17"/>
                  <a:pt x="70" y="19"/>
                </a:cubicBezTo>
                <a:cubicBezTo>
                  <a:pt x="74" y="63"/>
                  <a:pt x="75" y="105"/>
                  <a:pt x="78" y="152"/>
                </a:cubicBezTo>
                <a:cubicBezTo>
                  <a:pt x="77" y="151"/>
                  <a:pt x="77" y="153"/>
                  <a:pt x="77" y="153"/>
                </a:cubicBezTo>
                <a:cubicBezTo>
                  <a:pt x="75" y="154"/>
                  <a:pt x="53" y="157"/>
                  <a:pt x="52" y="157"/>
                </a:cubicBezTo>
                <a:cubicBezTo>
                  <a:pt x="51" y="157"/>
                  <a:pt x="42" y="149"/>
                  <a:pt x="42" y="148"/>
                </a:cubicBezTo>
                <a:cubicBezTo>
                  <a:pt x="41" y="145"/>
                  <a:pt x="42" y="139"/>
                  <a:pt x="42" y="135"/>
                </a:cubicBezTo>
                <a:cubicBezTo>
                  <a:pt x="41" y="113"/>
                  <a:pt x="42" y="86"/>
                  <a:pt x="41" y="64"/>
                </a:cubicBezTo>
                <a:close/>
                <a:moveTo>
                  <a:pt x="47" y="143"/>
                </a:moveTo>
                <a:cubicBezTo>
                  <a:pt x="52" y="142"/>
                  <a:pt x="55" y="142"/>
                  <a:pt x="61" y="142"/>
                </a:cubicBezTo>
                <a:cubicBezTo>
                  <a:pt x="60" y="103"/>
                  <a:pt x="58" y="52"/>
                  <a:pt x="55" y="8"/>
                </a:cubicBezTo>
                <a:cubicBezTo>
                  <a:pt x="49" y="7"/>
                  <a:pt x="45" y="9"/>
                  <a:pt x="39" y="8"/>
                </a:cubicBezTo>
                <a:cubicBezTo>
                  <a:pt x="30" y="25"/>
                  <a:pt x="19" y="41"/>
                  <a:pt x="8" y="56"/>
                </a:cubicBezTo>
                <a:cubicBezTo>
                  <a:pt x="13" y="59"/>
                  <a:pt x="18" y="61"/>
                  <a:pt x="21" y="65"/>
                </a:cubicBezTo>
                <a:cubicBezTo>
                  <a:pt x="32" y="58"/>
                  <a:pt x="34" y="43"/>
                  <a:pt x="44" y="35"/>
                </a:cubicBezTo>
                <a:cubicBezTo>
                  <a:pt x="47" y="70"/>
                  <a:pt x="44" y="102"/>
                  <a:pt x="47" y="143"/>
                </a:cubicBezTo>
                <a:close/>
                <a:moveTo>
                  <a:pt x="63" y="69"/>
                </a:moveTo>
                <a:cubicBezTo>
                  <a:pt x="63" y="82"/>
                  <a:pt x="65" y="96"/>
                  <a:pt x="65" y="109"/>
                </a:cubicBezTo>
                <a:cubicBezTo>
                  <a:pt x="66" y="126"/>
                  <a:pt x="63" y="144"/>
                  <a:pt x="76" y="148"/>
                </a:cubicBezTo>
                <a:cubicBezTo>
                  <a:pt x="74" y="108"/>
                  <a:pt x="70" y="60"/>
                  <a:pt x="68" y="21"/>
                </a:cubicBezTo>
                <a:cubicBezTo>
                  <a:pt x="65" y="19"/>
                  <a:pt x="64" y="16"/>
                  <a:pt x="61" y="14"/>
                </a:cubicBezTo>
                <a:cubicBezTo>
                  <a:pt x="64" y="31"/>
                  <a:pt x="62" y="49"/>
                  <a:pt x="63" y="69"/>
                </a:cubicBezTo>
                <a:close/>
                <a:moveTo>
                  <a:pt x="23" y="70"/>
                </a:moveTo>
                <a:cubicBezTo>
                  <a:pt x="22" y="73"/>
                  <a:pt x="26" y="75"/>
                  <a:pt x="28" y="77"/>
                </a:cubicBezTo>
                <a:cubicBezTo>
                  <a:pt x="32" y="68"/>
                  <a:pt x="43" y="62"/>
                  <a:pt x="40" y="48"/>
                </a:cubicBezTo>
                <a:cubicBezTo>
                  <a:pt x="35" y="56"/>
                  <a:pt x="27" y="66"/>
                  <a:pt x="23" y="70"/>
                </a:cubicBezTo>
                <a:close/>
                <a:moveTo>
                  <a:pt x="24" y="78"/>
                </a:moveTo>
                <a:cubicBezTo>
                  <a:pt x="19" y="71"/>
                  <a:pt x="13" y="63"/>
                  <a:pt x="4" y="61"/>
                </a:cubicBezTo>
                <a:cubicBezTo>
                  <a:pt x="6" y="71"/>
                  <a:pt x="16" y="76"/>
                  <a:pt x="24" y="78"/>
                </a:cubicBezTo>
                <a:close/>
                <a:moveTo>
                  <a:pt x="47" y="149"/>
                </a:moveTo>
                <a:cubicBezTo>
                  <a:pt x="52" y="155"/>
                  <a:pt x="66" y="153"/>
                  <a:pt x="73" y="150"/>
                </a:cubicBezTo>
                <a:cubicBezTo>
                  <a:pt x="68" y="144"/>
                  <a:pt x="54" y="147"/>
                  <a:pt x="47" y="1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3670962" y="3034179"/>
            <a:ext cx="201179" cy="310012"/>
          </a:xfrm>
          <a:custGeom>
            <a:avLst/>
            <a:gdLst>
              <a:gd name="T0" fmla="*/ 75 w 109"/>
              <a:gd name="T1" fmla="*/ 124 h 165"/>
              <a:gd name="T2" fmla="*/ 94 w 109"/>
              <a:gd name="T3" fmla="*/ 124 h 165"/>
              <a:gd name="T4" fmla="*/ 108 w 109"/>
              <a:gd name="T5" fmla="*/ 137 h 165"/>
              <a:gd name="T6" fmla="*/ 107 w 109"/>
              <a:gd name="T7" fmla="*/ 161 h 165"/>
              <a:gd name="T8" fmla="*/ 21 w 109"/>
              <a:gd name="T9" fmla="*/ 163 h 165"/>
              <a:gd name="T10" fmla="*/ 16 w 109"/>
              <a:gd name="T11" fmla="*/ 165 h 165"/>
              <a:gd name="T12" fmla="*/ 5 w 109"/>
              <a:gd name="T13" fmla="*/ 152 h 165"/>
              <a:gd name="T14" fmla="*/ 4 w 109"/>
              <a:gd name="T15" fmla="*/ 136 h 165"/>
              <a:gd name="T16" fmla="*/ 2 w 109"/>
              <a:gd name="T17" fmla="*/ 129 h 165"/>
              <a:gd name="T18" fmla="*/ 23 w 109"/>
              <a:gd name="T19" fmla="*/ 113 h 165"/>
              <a:gd name="T20" fmla="*/ 61 w 109"/>
              <a:gd name="T21" fmla="*/ 84 h 165"/>
              <a:gd name="T22" fmla="*/ 63 w 109"/>
              <a:gd name="T23" fmla="*/ 67 h 165"/>
              <a:gd name="T24" fmla="*/ 34 w 109"/>
              <a:gd name="T25" fmla="*/ 72 h 165"/>
              <a:gd name="T26" fmla="*/ 32 w 109"/>
              <a:gd name="T27" fmla="*/ 78 h 165"/>
              <a:gd name="T28" fmla="*/ 8 w 109"/>
              <a:gd name="T29" fmla="*/ 67 h 165"/>
              <a:gd name="T30" fmla="*/ 6 w 109"/>
              <a:gd name="T31" fmla="*/ 65 h 165"/>
              <a:gd name="T32" fmla="*/ 0 w 109"/>
              <a:gd name="T33" fmla="*/ 49 h 165"/>
              <a:gd name="T34" fmla="*/ 87 w 109"/>
              <a:gd name="T35" fmla="*/ 30 h 165"/>
              <a:gd name="T36" fmla="*/ 100 w 109"/>
              <a:gd name="T37" fmla="*/ 62 h 165"/>
              <a:gd name="T38" fmla="*/ 102 w 109"/>
              <a:gd name="T39" fmla="*/ 76 h 165"/>
              <a:gd name="T40" fmla="*/ 75 w 109"/>
              <a:gd name="T41" fmla="*/ 124 h 165"/>
              <a:gd name="T42" fmla="*/ 56 w 109"/>
              <a:gd name="T43" fmla="*/ 116 h 165"/>
              <a:gd name="T44" fmla="*/ 89 w 109"/>
              <a:gd name="T45" fmla="*/ 75 h 165"/>
              <a:gd name="T46" fmla="*/ 80 w 109"/>
              <a:gd name="T47" fmla="*/ 32 h 165"/>
              <a:gd name="T48" fmla="*/ 7 w 109"/>
              <a:gd name="T49" fmla="*/ 50 h 165"/>
              <a:gd name="T50" fmla="*/ 24 w 109"/>
              <a:gd name="T51" fmla="*/ 61 h 165"/>
              <a:gd name="T52" fmla="*/ 58 w 109"/>
              <a:gd name="T53" fmla="*/ 44 h 165"/>
              <a:gd name="T54" fmla="*/ 73 w 109"/>
              <a:gd name="T55" fmla="*/ 72 h 165"/>
              <a:gd name="T56" fmla="*/ 24 w 109"/>
              <a:gd name="T57" fmla="*/ 120 h 165"/>
              <a:gd name="T58" fmla="*/ 9 w 109"/>
              <a:gd name="T59" fmla="*/ 131 h 165"/>
              <a:gd name="T60" fmla="*/ 11 w 109"/>
              <a:gd name="T61" fmla="*/ 148 h 165"/>
              <a:gd name="T62" fmla="*/ 93 w 109"/>
              <a:gd name="T63" fmla="*/ 145 h 165"/>
              <a:gd name="T64" fmla="*/ 93 w 109"/>
              <a:gd name="T65" fmla="*/ 130 h 165"/>
              <a:gd name="T66" fmla="*/ 41 w 109"/>
              <a:gd name="T67" fmla="*/ 129 h 165"/>
              <a:gd name="T68" fmla="*/ 56 w 109"/>
              <a:gd name="T69" fmla="*/ 116 h 165"/>
              <a:gd name="T70" fmla="*/ 57 w 109"/>
              <a:gd name="T71" fmla="*/ 50 h 165"/>
              <a:gd name="T72" fmla="*/ 30 w 109"/>
              <a:gd name="T73" fmla="*/ 72 h 165"/>
              <a:gd name="T74" fmla="*/ 66 w 109"/>
              <a:gd name="T75" fmla="*/ 69 h 165"/>
              <a:gd name="T76" fmla="*/ 57 w 109"/>
              <a:gd name="T77" fmla="*/ 50 h 165"/>
              <a:gd name="T78" fmla="*/ 29 w 109"/>
              <a:gd name="T79" fmla="*/ 74 h 165"/>
              <a:gd name="T80" fmla="*/ 6 w 109"/>
              <a:gd name="T81" fmla="*/ 56 h 165"/>
              <a:gd name="T82" fmla="*/ 29 w 109"/>
              <a:gd name="T83" fmla="*/ 74 h 165"/>
              <a:gd name="T84" fmla="*/ 56 w 109"/>
              <a:gd name="T85" fmla="*/ 124 h 165"/>
              <a:gd name="T86" fmla="*/ 84 w 109"/>
              <a:gd name="T87" fmla="*/ 110 h 165"/>
              <a:gd name="T88" fmla="*/ 98 w 109"/>
              <a:gd name="T89" fmla="*/ 68 h 165"/>
              <a:gd name="T90" fmla="*/ 56 w 109"/>
              <a:gd name="T91" fmla="*/ 124 h 165"/>
              <a:gd name="T92" fmla="*/ 101 w 109"/>
              <a:gd name="T93" fmla="*/ 147 h 165"/>
              <a:gd name="T94" fmla="*/ 106 w 109"/>
              <a:gd name="T95" fmla="*/ 158 h 165"/>
              <a:gd name="T96" fmla="*/ 98 w 109"/>
              <a:gd name="T97" fmla="*/ 132 h 165"/>
              <a:gd name="T98" fmla="*/ 101 w 109"/>
              <a:gd name="T99" fmla="*/ 147 h 165"/>
              <a:gd name="T100" fmla="*/ 78 w 109"/>
              <a:gd name="T101" fmla="*/ 152 h 165"/>
              <a:gd name="T102" fmla="*/ 12 w 109"/>
              <a:gd name="T103" fmla="*/ 154 h 165"/>
              <a:gd name="T104" fmla="*/ 16 w 109"/>
              <a:gd name="T105" fmla="*/ 160 h 165"/>
              <a:gd name="T106" fmla="*/ 103 w 109"/>
              <a:gd name="T107" fmla="*/ 158 h 165"/>
              <a:gd name="T108" fmla="*/ 78 w 109"/>
              <a:gd name="T109" fmla="*/ 1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65">
                <a:moveTo>
                  <a:pt x="75" y="124"/>
                </a:moveTo>
                <a:cubicBezTo>
                  <a:pt x="82" y="124"/>
                  <a:pt x="88" y="122"/>
                  <a:pt x="94" y="124"/>
                </a:cubicBezTo>
                <a:cubicBezTo>
                  <a:pt x="100" y="126"/>
                  <a:pt x="101" y="136"/>
                  <a:pt x="108" y="137"/>
                </a:cubicBezTo>
                <a:cubicBezTo>
                  <a:pt x="107" y="145"/>
                  <a:pt x="109" y="156"/>
                  <a:pt x="107" y="161"/>
                </a:cubicBezTo>
                <a:cubicBezTo>
                  <a:pt x="83" y="161"/>
                  <a:pt x="44" y="161"/>
                  <a:pt x="21" y="163"/>
                </a:cubicBezTo>
                <a:cubicBezTo>
                  <a:pt x="20" y="163"/>
                  <a:pt x="17" y="165"/>
                  <a:pt x="16" y="165"/>
                </a:cubicBezTo>
                <a:cubicBezTo>
                  <a:pt x="11" y="164"/>
                  <a:pt x="10" y="152"/>
                  <a:pt x="5" y="152"/>
                </a:cubicBezTo>
                <a:cubicBezTo>
                  <a:pt x="4" y="149"/>
                  <a:pt x="4" y="142"/>
                  <a:pt x="4" y="136"/>
                </a:cubicBezTo>
                <a:cubicBezTo>
                  <a:pt x="3" y="133"/>
                  <a:pt x="2" y="131"/>
                  <a:pt x="2" y="129"/>
                </a:cubicBezTo>
                <a:cubicBezTo>
                  <a:pt x="3" y="123"/>
                  <a:pt x="18" y="117"/>
                  <a:pt x="23" y="113"/>
                </a:cubicBezTo>
                <a:cubicBezTo>
                  <a:pt x="37" y="104"/>
                  <a:pt x="52" y="96"/>
                  <a:pt x="61" y="84"/>
                </a:cubicBezTo>
                <a:cubicBezTo>
                  <a:pt x="64" y="80"/>
                  <a:pt x="66" y="72"/>
                  <a:pt x="63" y="67"/>
                </a:cubicBezTo>
                <a:cubicBezTo>
                  <a:pt x="56" y="57"/>
                  <a:pt x="38" y="63"/>
                  <a:pt x="34" y="72"/>
                </a:cubicBezTo>
                <a:cubicBezTo>
                  <a:pt x="33" y="74"/>
                  <a:pt x="34" y="76"/>
                  <a:pt x="32" y="78"/>
                </a:cubicBezTo>
                <a:cubicBezTo>
                  <a:pt x="30" y="79"/>
                  <a:pt x="11" y="69"/>
                  <a:pt x="8" y="67"/>
                </a:cubicBezTo>
                <a:cubicBezTo>
                  <a:pt x="8" y="67"/>
                  <a:pt x="8" y="65"/>
                  <a:pt x="6" y="65"/>
                </a:cubicBezTo>
                <a:cubicBezTo>
                  <a:pt x="7" y="61"/>
                  <a:pt x="4" y="53"/>
                  <a:pt x="0" y="49"/>
                </a:cubicBezTo>
                <a:cubicBezTo>
                  <a:pt x="11" y="26"/>
                  <a:pt x="63" y="0"/>
                  <a:pt x="87" y="30"/>
                </a:cubicBezTo>
                <a:cubicBezTo>
                  <a:pt x="93" y="38"/>
                  <a:pt x="96" y="51"/>
                  <a:pt x="100" y="62"/>
                </a:cubicBezTo>
                <a:cubicBezTo>
                  <a:pt x="101" y="66"/>
                  <a:pt x="103" y="70"/>
                  <a:pt x="102" y="76"/>
                </a:cubicBezTo>
                <a:cubicBezTo>
                  <a:pt x="101" y="97"/>
                  <a:pt x="87" y="113"/>
                  <a:pt x="75" y="124"/>
                </a:cubicBezTo>
                <a:close/>
                <a:moveTo>
                  <a:pt x="56" y="116"/>
                </a:moveTo>
                <a:cubicBezTo>
                  <a:pt x="71" y="106"/>
                  <a:pt x="83" y="93"/>
                  <a:pt x="89" y="75"/>
                </a:cubicBezTo>
                <a:cubicBezTo>
                  <a:pt x="95" y="60"/>
                  <a:pt x="88" y="41"/>
                  <a:pt x="80" y="32"/>
                </a:cubicBezTo>
                <a:cubicBezTo>
                  <a:pt x="59" y="10"/>
                  <a:pt x="17" y="29"/>
                  <a:pt x="7" y="50"/>
                </a:cubicBezTo>
                <a:cubicBezTo>
                  <a:pt x="13" y="53"/>
                  <a:pt x="18" y="58"/>
                  <a:pt x="24" y="61"/>
                </a:cubicBezTo>
                <a:cubicBezTo>
                  <a:pt x="32" y="53"/>
                  <a:pt x="42" y="41"/>
                  <a:pt x="58" y="44"/>
                </a:cubicBezTo>
                <a:cubicBezTo>
                  <a:pt x="69" y="47"/>
                  <a:pt x="75" y="61"/>
                  <a:pt x="73" y="72"/>
                </a:cubicBezTo>
                <a:cubicBezTo>
                  <a:pt x="68" y="95"/>
                  <a:pt x="41" y="108"/>
                  <a:pt x="24" y="120"/>
                </a:cubicBezTo>
                <a:cubicBezTo>
                  <a:pt x="19" y="123"/>
                  <a:pt x="10" y="128"/>
                  <a:pt x="9" y="131"/>
                </a:cubicBezTo>
                <a:cubicBezTo>
                  <a:pt x="8" y="137"/>
                  <a:pt x="11" y="143"/>
                  <a:pt x="11" y="148"/>
                </a:cubicBezTo>
                <a:cubicBezTo>
                  <a:pt x="38" y="145"/>
                  <a:pt x="62" y="146"/>
                  <a:pt x="93" y="145"/>
                </a:cubicBezTo>
                <a:cubicBezTo>
                  <a:pt x="93" y="141"/>
                  <a:pt x="94" y="135"/>
                  <a:pt x="93" y="130"/>
                </a:cubicBezTo>
                <a:cubicBezTo>
                  <a:pt x="75" y="128"/>
                  <a:pt x="57" y="131"/>
                  <a:pt x="41" y="129"/>
                </a:cubicBezTo>
                <a:cubicBezTo>
                  <a:pt x="41" y="123"/>
                  <a:pt x="50" y="119"/>
                  <a:pt x="56" y="116"/>
                </a:cubicBezTo>
                <a:close/>
                <a:moveTo>
                  <a:pt x="57" y="50"/>
                </a:moveTo>
                <a:cubicBezTo>
                  <a:pt x="45" y="46"/>
                  <a:pt x="21" y="63"/>
                  <a:pt x="30" y="72"/>
                </a:cubicBezTo>
                <a:cubicBezTo>
                  <a:pt x="33" y="60"/>
                  <a:pt x="61" y="53"/>
                  <a:pt x="66" y="69"/>
                </a:cubicBezTo>
                <a:cubicBezTo>
                  <a:pt x="66" y="59"/>
                  <a:pt x="63" y="52"/>
                  <a:pt x="57" y="50"/>
                </a:cubicBezTo>
                <a:close/>
                <a:moveTo>
                  <a:pt x="29" y="74"/>
                </a:moveTo>
                <a:cubicBezTo>
                  <a:pt x="24" y="65"/>
                  <a:pt x="13" y="62"/>
                  <a:pt x="6" y="56"/>
                </a:cubicBezTo>
                <a:cubicBezTo>
                  <a:pt x="9" y="67"/>
                  <a:pt x="22" y="71"/>
                  <a:pt x="29" y="74"/>
                </a:cubicBezTo>
                <a:close/>
                <a:moveTo>
                  <a:pt x="56" y="124"/>
                </a:moveTo>
                <a:cubicBezTo>
                  <a:pt x="71" y="126"/>
                  <a:pt x="76" y="120"/>
                  <a:pt x="84" y="110"/>
                </a:cubicBezTo>
                <a:cubicBezTo>
                  <a:pt x="92" y="99"/>
                  <a:pt x="103" y="86"/>
                  <a:pt x="98" y="68"/>
                </a:cubicBezTo>
                <a:cubicBezTo>
                  <a:pt x="92" y="95"/>
                  <a:pt x="75" y="110"/>
                  <a:pt x="56" y="124"/>
                </a:cubicBezTo>
                <a:close/>
                <a:moveTo>
                  <a:pt x="101" y="147"/>
                </a:moveTo>
                <a:cubicBezTo>
                  <a:pt x="99" y="152"/>
                  <a:pt x="104" y="155"/>
                  <a:pt x="106" y="158"/>
                </a:cubicBezTo>
                <a:cubicBezTo>
                  <a:pt x="105" y="146"/>
                  <a:pt x="107" y="136"/>
                  <a:pt x="98" y="132"/>
                </a:cubicBezTo>
                <a:cubicBezTo>
                  <a:pt x="99" y="139"/>
                  <a:pt x="97" y="145"/>
                  <a:pt x="101" y="147"/>
                </a:cubicBezTo>
                <a:close/>
                <a:moveTo>
                  <a:pt x="78" y="152"/>
                </a:moveTo>
                <a:cubicBezTo>
                  <a:pt x="56" y="152"/>
                  <a:pt x="29" y="152"/>
                  <a:pt x="12" y="154"/>
                </a:cubicBezTo>
                <a:cubicBezTo>
                  <a:pt x="12" y="157"/>
                  <a:pt x="15" y="158"/>
                  <a:pt x="16" y="160"/>
                </a:cubicBezTo>
                <a:cubicBezTo>
                  <a:pt x="42" y="162"/>
                  <a:pt x="77" y="154"/>
                  <a:pt x="103" y="158"/>
                </a:cubicBezTo>
                <a:cubicBezTo>
                  <a:pt x="100" y="148"/>
                  <a:pt x="88" y="152"/>
                  <a:pt x="78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0" name="Freeform 8"/>
          <p:cNvSpPr>
            <a:spLocks noEditPoints="1"/>
          </p:cNvSpPr>
          <p:nvPr/>
        </p:nvSpPr>
        <p:spPr bwMode="auto">
          <a:xfrm>
            <a:off x="3670962" y="4334240"/>
            <a:ext cx="180020" cy="281735"/>
          </a:xfrm>
          <a:custGeom>
            <a:avLst/>
            <a:gdLst>
              <a:gd name="T0" fmla="*/ 43 w 93"/>
              <a:gd name="T1" fmla="*/ 0 h 143"/>
              <a:gd name="T2" fmla="*/ 50 w 93"/>
              <a:gd name="T3" fmla="*/ 16 h 143"/>
              <a:gd name="T4" fmla="*/ 47 w 93"/>
              <a:gd name="T5" fmla="*/ 23 h 143"/>
              <a:gd name="T6" fmla="*/ 42 w 93"/>
              <a:gd name="T7" fmla="*/ 50 h 143"/>
              <a:gd name="T8" fmla="*/ 54 w 93"/>
              <a:gd name="T9" fmla="*/ 51 h 143"/>
              <a:gd name="T10" fmla="*/ 54 w 93"/>
              <a:gd name="T11" fmla="*/ 26 h 143"/>
              <a:gd name="T12" fmla="*/ 77 w 93"/>
              <a:gd name="T13" fmla="*/ 23 h 143"/>
              <a:gd name="T14" fmla="*/ 90 w 93"/>
              <a:gd name="T15" fmla="*/ 38 h 143"/>
              <a:gd name="T16" fmla="*/ 89 w 93"/>
              <a:gd name="T17" fmla="*/ 44 h 143"/>
              <a:gd name="T18" fmla="*/ 91 w 93"/>
              <a:gd name="T19" fmla="*/ 65 h 143"/>
              <a:gd name="T20" fmla="*/ 93 w 93"/>
              <a:gd name="T21" fmla="*/ 140 h 143"/>
              <a:gd name="T22" fmla="*/ 67 w 93"/>
              <a:gd name="T23" fmla="*/ 140 h 143"/>
              <a:gd name="T24" fmla="*/ 56 w 93"/>
              <a:gd name="T25" fmla="*/ 126 h 143"/>
              <a:gd name="T26" fmla="*/ 55 w 93"/>
              <a:gd name="T27" fmla="*/ 104 h 143"/>
              <a:gd name="T28" fmla="*/ 54 w 93"/>
              <a:gd name="T29" fmla="*/ 83 h 143"/>
              <a:gd name="T30" fmla="*/ 21 w 93"/>
              <a:gd name="T31" fmla="*/ 83 h 143"/>
              <a:gd name="T32" fmla="*/ 14 w 93"/>
              <a:gd name="T33" fmla="*/ 85 h 143"/>
              <a:gd name="T34" fmla="*/ 1 w 93"/>
              <a:gd name="T35" fmla="*/ 70 h 143"/>
              <a:gd name="T36" fmla="*/ 5 w 93"/>
              <a:gd name="T37" fmla="*/ 58 h 143"/>
              <a:gd name="T38" fmla="*/ 21 w 93"/>
              <a:gd name="T39" fmla="*/ 1 h 143"/>
              <a:gd name="T40" fmla="*/ 43 w 93"/>
              <a:gd name="T41" fmla="*/ 0 h 143"/>
              <a:gd name="T42" fmla="*/ 24 w 93"/>
              <a:gd name="T43" fmla="*/ 5 h 143"/>
              <a:gd name="T44" fmla="*/ 8 w 93"/>
              <a:gd name="T45" fmla="*/ 68 h 143"/>
              <a:gd name="T46" fmla="*/ 57 w 93"/>
              <a:gd name="T47" fmla="*/ 68 h 143"/>
              <a:gd name="T48" fmla="*/ 63 w 93"/>
              <a:gd name="T49" fmla="*/ 127 h 143"/>
              <a:gd name="T50" fmla="*/ 78 w 93"/>
              <a:gd name="T51" fmla="*/ 126 h 143"/>
              <a:gd name="T52" fmla="*/ 75 w 93"/>
              <a:gd name="T53" fmla="*/ 27 h 143"/>
              <a:gd name="T54" fmla="*/ 58 w 93"/>
              <a:gd name="T55" fmla="*/ 27 h 143"/>
              <a:gd name="T56" fmla="*/ 59 w 93"/>
              <a:gd name="T57" fmla="*/ 56 h 143"/>
              <a:gd name="T58" fmla="*/ 57 w 93"/>
              <a:gd name="T59" fmla="*/ 56 h 143"/>
              <a:gd name="T60" fmla="*/ 41 w 93"/>
              <a:gd name="T61" fmla="*/ 56 h 143"/>
              <a:gd name="T62" fmla="*/ 26 w 93"/>
              <a:gd name="T63" fmla="*/ 55 h 143"/>
              <a:gd name="T64" fmla="*/ 32 w 93"/>
              <a:gd name="T65" fmla="*/ 31 h 143"/>
              <a:gd name="T66" fmla="*/ 38 w 93"/>
              <a:gd name="T67" fmla="*/ 6 h 143"/>
              <a:gd name="T68" fmla="*/ 24 w 93"/>
              <a:gd name="T69" fmla="*/ 5 h 143"/>
              <a:gd name="T70" fmla="*/ 32 w 93"/>
              <a:gd name="T71" fmla="*/ 52 h 143"/>
              <a:gd name="T72" fmla="*/ 40 w 93"/>
              <a:gd name="T73" fmla="*/ 51 h 143"/>
              <a:gd name="T74" fmla="*/ 42 w 93"/>
              <a:gd name="T75" fmla="*/ 7 h 143"/>
              <a:gd name="T76" fmla="*/ 32 w 93"/>
              <a:gd name="T77" fmla="*/ 52 h 143"/>
              <a:gd name="T78" fmla="*/ 82 w 93"/>
              <a:gd name="T79" fmla="*/ 73 h 143"/>
              <a:gd name="T80" fmla="*/ 82 w 93"/>
              <a:gd name="T81" fmla="*/ 85 h 143"/>
              <a:gd name="T82" fmla="*/ 90 w 93"/>
              <a:gd name="T83" fmla="*/ 135 h 143"/>
              <a:gd name="T84" fmla="*/ 88 w 93"/>
              <a:gd name="T85" fmla="*/ 73 h 143"/>
              <a:gd name="T86" fmla="*/ 81 w 93"/>
              <a:gd name="T87" fmla="*/ 30 h 143"/>
              <a:gd name="T88" fmla="*/ 82 w 93"/>
              <a:gd name="T89" fmla="*/ 73 h 143"/>
              <a:gd name="T90" fmla="*/ 6 w 93"/>
              <a:gd name="T91" fmla="*/ 73 h 143"/>
              <a:gd name="T92" fmla="*/ 54 w 93"/>
              <a:gd name="T93" fmla="*/ 80 h 143"/>
              <a:gd name="T94" fmla="*/ 52 w 93"/>
              <a:gd name="T95" fmla="*/ 72 h 143"/>
              <a:gd name="T96" fmla="*/ 6 w 93"/>
              <a:gd name="T97" fmla="*/ 73 h 143"/>
              <a:gd name="T98" fmla="*/ 88 w 93"/>
              <a:gd name="T99" fmla="*/ 137 h 143"/>
              <a:gd name="T100" fmla="*/ 83 w 93"/>
              <a:gd name="T101" fmla="*/ 132 h 143"/>
              <a:gd name="T102" fmla="*/ 64 w 93"/>
              <a:gd name="T103" fmla="*/ 132 h 143"/>
              <a:gd name="T104" fmla="*/ 88 w 93"/>
              <a:gd name="T105" fmla="*/ 1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3" h="143">
                <a:moveTo>
                  <a:pt x="43" y="0"/>
                </a:moveTo>
                <a:cubicBezTo>
                  <a:pt x="42" y="6"/>
                  <a:pt x="49" y="10"/>
                  <a:pt x="50" y="16"/>
                </a:cubicBezTo>
                <a:cubicBezTo>
                  <a:pt x="50" y="18"/>
                  <a:pt x="47" y="21"/>
                  <a:pt x="47" y="23"/>
                </a:cubicBezTo>
                <a:cubicBezTo>
                  <a:pt x="44" y="32"/>
                  <a:pt x="43" y="42"/>
                  <a:pt x="42" y="50"/>
                </a:cubicBezTo>
                <a:cubicBezTo>
                  <a:pt x="45" y="52"/>
                  <a:pt x="51" y="51"/>
                  <a:pt x="54" y="51"/>
                </a:cubicBezTo>
                <a:cubicBezTo>
                  <a:pt x="58" y="41"/>
                  <a:pt x="50" y="34"/>
                  <a:pt x="54" y="26"/>
                </a:cubicBezTo>
                <a:cubicBezTo>
                  <a:pt x="56" y="22"/>
                  <a:pt x="72" y="21"/>
                  <a:pt x="77" y="23"/>
                </a:cubicBezTo>
                <a:cubicBezTo>
                  <a:pt x="79" y="24"/>
                  <a:pt x="90" y="35"/>
                  <a:pt x="90" y="38"/>
                </a:cubicBezTo>
                <a:cubicBezTo>
                  <a:pt x="91" y="39"/>
                  <a:pt x="89" y="42"/>
                  <a:pt x="89" y="44"/>
                </a:cubicBezTo>
                <a:cubicBezTo>
                  <a:pt x="89" y="51"/>
                  <a:pt x="91" y="58"/>
                  <a:pt x="91" y="65"/>
                </a:cubicBezTo>
                <a:cubicBezTo>
                  <a:pt x="91" y="90"/>
                  <a:pt x="92" y="117"/>
                  <a:pt x="93" y="140"/>
                </a:cubicBezTo>
                <a:cubicBezTo>
                  <a:pt x="84" y="139"/>
                  <a:pt x="74" y="143"/>
                  <a:pt x="67" y="140"/>
                </a:cubicBezTo>
                <a:cubicBezTo>
                  <a:pt x="64" y="139"/>
                  <a:pt x="56" y="130"/>
                  <a:pt x="56" y="126"/>
                </a:cubicBezTo>
                <a:cubicBezTo>
                  <a:pt x="55" y="120"/>
                  <a:pt x="55" y="112"/>
                  <a:pt x="55" y="104"/>
                </a:cubicBezTo>
                <a:cubicBezTo>
                  <a:pt x="54" y="96"/>
                  <a:pt x="56" y="86"/>
                  <a:pt x="54" y="83"/>
                </a:cubicBezTo>
                <a:cubicBezTo>
                  <a:pt x="52" y="81"/>
                  <a:pt x="30" y="82"/>
                  <a:pt x="21" y="83"/>
                </a:cubicBezTo>
                <a:cubicBezTo>
                  <a:pt x="18" y="83"/>
                  <a:pt x="15" y="85"/>
                  <a:pt x="14" y="85"/>
                </a:cubicBezTo>
                <a:cubicBezTo>
                  <a:pt x="11" y="84"/>
                  <a:pt x="1" y="73"/>
                  <a:pt x="1" y="70"/>
                </a:cubicBezTo>
                <a:cubicBezTo>
                  <a:pt x="0" y="67"/>
                  <a:pt x="4" y="61"/>
                  <a:pt x="5" y="58"/>
                </a:cubicBezTo>
                <a:cubicBezTo>
                  <a:pt x="10" y="40"/>
                  <a:pt x="16" y="18"/>
                  <a:pt x="21" y="1"/>
                </a:cubicBezTo>
                <a:cubicBezTo>
                  <a:pt x="31" y="1"/>
                  <a:pt x="33" y="2"/>
                  <a:pt x="43" y="0"/>
                </a:cubicBezTo>
                <a:close/>
                <a:moveTo>
                  <a:pt x="24" y="5"/>
                </a:moveTo>
                <a:cubicBezTo>
                  <a:pt x="19" y="26"/>
                  <a:pt x="13" y="46"/>
                  <a:pt x="8" y="68"/>
                </a:cubicBezTo>
                <a:cubicBezTo>
                  <a:pt x="23" y="66"/>
                  <a:pt x="42" y="68"/>
                  <a:pt x="57" y="68"/>
                </a:cubicBezTo>
                <a:cubicBezTo>
                  <a:pt x="63" y="85"/>
                  <a:pt x="59" y="109"/>
                  <a:pt x="63" y="127"/>
                </a:cubicBezTo>
                <a:cubicBezTo>
                  <a:pt x="68" y="127"/>
                  <a:pt x="75" y="128"/>
                  <a:pt x="78" y="126"/>
                </a:cubicBezTo>
                <a:cubicBezTo>
                  <a:pt x="75" y="96"/>
                  <a:pt x="79" y="57"/>
                  <a:pt x="75" y="27"/>
                </a:cubicBezTo>
                <a:cubicBezTo>
                  <a:pt x="69" y="28"/>
                  <a:pt x="65" y="25"/>
                  <a:pt x="58" y="27"/>
                </a:cubicBezTo>
                <a:cubicBezTo>
                  <a:pt x="57" y="35"/>
                  <a:pt x="61" y="47"/>
                  <a:pt x="59" y="56"/>
                </a:cubicBezTo>
                <a:cubicBezTo>
                  <a:pt x="59" y="53"/>
                  <a:pt x="58" y="56"/>
                  <a:pt x="57" y="56"/>
                </a:cubicBezTo>
                <a:cubicBezTo>
                  <a:pt x="54" y="57"/>
                  <a:pt x="46" y="55"/>
                  <a:pt x="41" y="56"/>
                </a:cubicBezTo>
                <a:cubicBezTo>
                  <a:pt x="37" y="56"/>
                  <a:pt x="28" y="59"/>
                  <a:pt x="26" y="55"/>
                </a:cubicBezTo>
                <a:cubicBezTo>
                  <a:pt x="24" y="52"/>
                  <a:pt x="30" y="36"/>
                  <a:pt x="32" y="31"/>
                </a:cubicBezTo>
                <a:cubicBezTo>
                  <a:pt x="34" y="22"/>
                  <a:pt x="34" y="13"/>
                  <a:pt x="38" y="6"/>
                </a:cubicBezTo>
                <a:cubicBezTo>
                  <a:pt x="33" y="7"/>
                  <a:pt x="28" y="5"/>
                  <a:pt x="24" y="5"/>
                </a:cubicBezTo>
                <a:close/>
                <a:moveTo>
                  <a:pt x="32" y="52"/>
                </a:moveTo>
                <a:cubicBezTo>
                  <a:pt x="35" y="52"/>
                  <a:pt x="37" y="51"/>
                  <a:pt x="40" y="51"/>
                </a:cubicBezTo>
                <a:cubicBezTo>
                  <a:pt x="40" y="35"/>
                  <a:pt x="52" y="17"/>
                  <a:pt x="42" y="7"/>
                </a:cubicBezTo>
                <a:cubicBezTo>
                  <a:pt x="40" y="23"/>
                  <a:pt x="35" y="36"/>
                  <a:pt x="32" y="52"/>
                </a:cubicBezTo>
                <a:close/>
                <a:moveTo>
                  <a:pt x="82" y="73"/>
                </a:moveTo>
                <a:cubicBezTo>
                  <a:pt x="82" y="77"/>
                  <a:pt x="82" y="81"/>
                  <a:pt x="82" y="85"/>
                </a:cubicBezTo>
                <a:cubicBezTo>
                  <a:pt x="84" y="102"/>
                  <a:pt x="80" y="128"/>
                  <a:pt x="90" y="135"/>
                </a:cubicBezTo>
                <a:cubicBezTo>
                  <a:pt x="90" y="113"/>
                  <a:pt x="88" y="94"/>
                  <a:pt x="88" y="73"/>
                </a:cubicBezTo>
                <a:cubicBezTo>
                  <a:pt x="89" y="57"/>
                  <a:pt x="90" y="37"/>
                  <a:pt x="81" y="30"/>
                </a:cubicBezTo>
                <a:cubicBezTo>
                  <a:pt x="80" y="41"/>
                  <a:pt x="81" y="58"/>
                  <a:pt x="82" y="73"/>
                </a:cubicBezTo>
                <a:close/>
                <a:moveTo>
                  <a:pt x="6" y="73"/>
                </a:moveTo>
                <a:cubicBezTo>
                  <a:pt x="13" y="88"/>
                  <a:pt x="34" y="76"/>
                  <a:pt x="54" y="80"/>
                </a:cubicBezTo>
                <a:cubicBezTo>
                  <a:pt x="53" y="77"/>
                  <a:pt x="53" y="74"/>
                  <a:pt x="52" y="72"/>
                </a:cubicBezTo>
                <a:cubicBezTo>
                  <a:pt x="37" y="74"/>
                  <a:pt x="20" y="71"/>
                  <a:pt x="6" y="73"/>
                </a:cubicBezTo>
                <a:close/>
                <a:moveTo>
                  <a:pt x="88" y="137"/>
                </a:moveTo>
                <a:cubicBezTo>
                  <a:pt x="86" y="136"/>
                  <a:pt x="85" y="134"/>
                  <a:pt x="83" y="132"/>
                </a:cubicBezTo>
                <a:cubicBezTo>
                  <a:pt x="77" y="133"/>
                  <a:pt x="71" y="131"/>
                  <a:pt x="64" y="132"/>
                </a:cubicBezTo>
                <a:cubicBezTo>
                  <a:pt x="67" y="141"/>
                  <a:pt x="80" y="136"/>
                  <a:pt x="88" y="1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1"/>
          <p:cNvSpPr txBox="1"/>
          <p:nvPr/>
        </p:nvSpPr>
        <p:spPr>
          <a:xfrm>
            <a:off x="3955283" y="2386106"/>
            <a:ext cx="31369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JVM</a:t>
            </a:r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体系结构概述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3959934" y="2994257"/>
            <a:ext cx="36003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堆体系结构概述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3970127" y="3606325"/>
            <a:ext cx="279717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堆参数调优入门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3970127" y="4254397"/>
            <a:ext cx="3003884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总     结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pic>
        <p:nvPicPr>
          <p:cNvPr id="530" name="Picture 2" descr="E:\8a7e72bc23287cee45049fd0ab7064bd.png"/>
          <p:cNvPicPr>
            <a:picLocks noChangeAspect="1" noChangeArrowheads="1"/>
          </p:cNvPicPr>
          <p:nvPr/>
        </p:nvPicPr>
        <p:blipFill>
          <a:blip r:embed="rId5" cstate="print"/>
          <a:srcRect l="34803" t="22101"/>
          <a:stretch>
            <a:fillRect/>
          </a:stretch>
        </p:blipFill>
        <p:spPr bwMode="auto">
          <a:xfrm>
            <a:off x="0" y="1304764"/>
            <a:ext cx="1619672" cy="2109930"/>
          </a:xfrm>
          <a:prstGeom prst="rect">
            <a:avLst/>
          </a:prstGeom>
          <a:noFill/>
        </p:spPr>
      </p:pic>
      <p:sp>
        <p:nvSpPr>
          <p:cNvPr id="16" name="텍스트 개체 틀 1"/>
          <p:cNvSpPr txBox="1">
            <a:spLocks/>
          </p:cNvSpPr>
          <p:nvPr/>
        </p:nvSpPr>
        <p:spPr>
          <a:xfrm rot="5400000">
            <a:off x="-251642" y="2430630"/>
            <a:ext cx="1440160" cy="43204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Contents</a:t>
            </a:r>
            <a:endParaRPr lang="ko-KR" altLang="en-US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ko-KR" altLang="en-US" sz="3200" b="1" dirty="0">
              <a:ln w="25400"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텍스트 개체 틀 1"/>
          <p:cNvSpPr txBox="1">
            <a:spLocks/>
          </p:cNvSpPr>
          <p:nvPr/>
        </p:nvSpPr>
        <p:spPr>
          <a:xfrm rot="21014461">
            <a:off x="740613" y="1534351"/>
            <a:ext cx="720080" cy="158417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dirty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目录</a:t>
            </a:r>
            <a:endParaRPr lang="ko-KR" altLang="en-US" sz="2800" dirty="0">
              <a:solidFill>
                <a:schemeClr val="bg1"/>
              </a:solidFill>
              <a:latin typeface="方正舒体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5421073">
            <a:off x="750102" y="4059639"/>
            <a:ext cx="4141099" cy="144327"/>
            <a:chOff x="2481804" y="4179888"/>
            <a:chExt cx="7313171" cy="325437"/>
          </a:xfrm>
          <a:solidFill>
            <a:srgbClr val="C00000"/>
          </a:solidFill>
        </p:grpSpPr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549" y="3073476"/>
            <a:ext cx="2276727" cy="29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350"/>
                            </p:stCondLst>
                            <p:childTnLst>
                              <p:par>
                                <p:cTn id="58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50"/>
                            </p:stCondLst>
                            <p:childTnLst>
                              <p:par>
                                <p:cTn id="63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65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1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5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3" y="3162467"/>
            <a:ext cx="23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JVM</a:t>
            </a:r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体系结构概述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1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内容占位符 3">
            <a:extLst>
              <a:ext uri="{FF2B5EF4-FFF2-40B4-BE49-F238E27FC236}">
                <a16:creationId xmlns:a16="http://schemas.microsoft.com/office/drawing/2014/main" id="{DCBB2363-F602-418F-A1DA-2B558FF93B8E}"/>
              </a:ext>
            </a:extLst>
          </p:cNvPr>
          <p:cNvSpPr txBox="1">
            <a:spLocks/>
          </p:cNvSpPr>
          <p:nvPr/>
        </p:nvSpPr>
        <p:spPr>
          <a:xfrm>
            <a:off x="357808" y="857152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位置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7E904AC-2C68-498A-ABB0-4DA526572890}"/>
              </a:ext>
            </a:extLst>
          </p:cNvPr>
          <p:cNvSpPr/>
          <p:nvPr/>
        </p:nvSpPr>
        <p:spPr>
          <a:xfrm>
            <a:off x="323528" y="6200229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JVM</a:t>
            </a:r>
            <a:r>
              <a:rPr lang="zh-CN" altLang="en-US" sz="2400" b="1" dirty="0">
                <a:latin typeface="+mn-ea"/>
              </a:rPr>
              <a:t>是运行在操作系统之上的，它与硬件没有直接的交互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1860B875-D1B9-4597-9AD7-1C353EEE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556792"/>
            <a:ext cx="4680520" cy="447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181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dn3.slideonline.com/upload/pres/14dd187eae62b8eee5806941677b69347dcd21b5/slide-big-3.jpg">
            <a:extLst>
              <a:ext uri="{FF2B5EF4-FFF2-40B4-BE49-F238E27FC236}">
                <a16:creationId xmlns:a16="http://schemas.microsoft.com/office/drawing/2014/main" id="{7A698232-8F4D-493D-99E6-C005EFA9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40" y="0"/>
            <a:ext cx="91783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3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类装载器</a:t>
            </a:r>
            <a:r>
              <a:rPr lang="en-US" altLang="zh-CN" b="1" dirty="0" err="1">
                <a:solidFill>
                  <a:schemeClr val="tx2"/>
                </a:solidFill>
                <a:ea typeface="宋体" charset="-122"/>
              </a:rPr>
              <a:t>ClassLoader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80D02-2005-4F54-9136-97E026D6D065}"/>
              </a:ext>
            </a:extLst>
          </p:cNvPr>
          <p:cNvSpPr/>
          <p:nvPr/>
        </p:nvSpPr>
        <p:spPr>
          <a:xfrm>
            <a:off x="323528" y="1700808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负责加载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文件，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文件在文件开头有特定的文件标示，并且</a:t>
            </a:r>
            <a:r>
              <a:rPr lang="en-US" altLang="zh-CN" sz="2000" dirty="0" err="1">
                <a:latin typeface="+mn-ea"/>
              </a:rPr>
              <a:t>ClassLoader</a:t>
            </a:r>
            <a:r>
              <a:rPr lang="zh-CN" altLang="en-US" sz="2000" dirty="0">
                <a:latin typeface="+mn-ea"/>
              </a:rPr>
              <a:t>只负责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文件的加载，至于它是否可以运行，则由</a:t>
            </a:r>
            <a:r>
              <a:rPr lang="en-US" altLang="zh-CN" sz="2000" dirty="0">
                <a:latin typeface="+mn-ea"/>
              </a:rPr>
              <a:t>Execution Engine</a:t>
            </a:r>
            <a:r>
              <a:rPr lang="zh-CN" altLang="en-US" sz="2000" dirty="0">
                <a:latin typeface="+mn-ea"/>
              </a:rPr>
              <a:t>决定 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EDF58F-E4C9-404B-ACA2-37468DD3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492896"/>
            <a:ext cx="4990476" cy="39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类装载器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ClassLoader2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80D02-2005-4F54-9136-97E026D6D065}"/>
              </a:ext>
            </a:extLst>
          </p:cNvPr>
          <p:cNvSpPr/>
          <p:nvPr/>
        </p:nvSpPr>
        <p:spPr>
          <a:xfrm>
            <a:off x="4378548" y="1772816"/>
            <a:ext cx="49459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虚拟机自带的加载器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启动类加载器（</a:t>
            </a:r>
            <a:r>
              <a:rPr lang="en-US" altLang="zh-CN" sz="2000" dirty="0">
                <a:latin typeface="+mn-ea"/>
              </a:rPr>
              <a:t>Bootstrap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扩展类加载器（</a:t>
            </a:r>
            <a:r>
              <a:rPr lang="en-US" altLang="zh-CN" sz="2000" dirty="0">
                <a:latin typeface="+mn-ea"/>
              </a:rPr>
              <a:t>Extension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应用程序类加载器（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Java</a:t>
            </a:r>
          </a:p>
          <a:p>
            <a:r>
              <a:rPr lang="zh-CN" altLang="en-US" sz="2000" dirty="0">
                <a:latin typeface="+mn-ea"/>
              </a:rPr>
              <a:t>也叫系统类加载器，加载当前应用的</a:t>
            </a:r>
            <a:r>
              <a:rPr lang="en-US" altLang="zh-CN" sz="2000" dirty="0" err="1">
                <a:latin typeface="+mn-ea"/>
              </a:rPr>
              <a:t>classpath</a:t>
            </a:r>
            <a:r>
              <a:rPr lang="zh-CN" altLang="en-US" sz="2000" dirty="0">
                <a:latin typeface="+mn-ea"/>
              </a:rPr>
              <a:t>的所有类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用户自定义加载器  </a:t>
            </a:r>
            <a:r>
              <a:rPr lang="en-US" altLang="zh-CN" sz="2000" dirty="0" err="1">
                <a:latin typeface="+mn-ea"/>
              </a:rPr>
              <a:t>Java.lang.ClassLoader</a:t>
            </a:r>
            <a:r>
              <a:rPr lang="zh-CN" altLang="en-US" sz="2000" dirty="0">
                <a:latin typeface="+mn-ea"/>
              </a:rPr>
              <a:t>的子类，用户可以定制类的加载方式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026" name="Picture 2" descr="http://hi.csdn.net/attachment/201110/23/0_1319366276S7Uf.gif">
            <a:extLst>
              <a:ext uri="{FF2B5EF4-FFF2-40B4-BE49-F238E27FC236}">
                <a16:creationId xmlns:a16="http://schemas.microsoft.com/office/drawing/2014/main" id="{9F5830DB-1278-4264-9FBC-F6CDE11B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0" y="1751856"/>
            <a:ext cx="4392488" cy="46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278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13509</TotalTime>
  <Words>723</Words>
  <Application>Microsoft Office PowerPoint</Application>
  <PresentationFormat>全屏显示(4:3)</PresentationFormat>
  <Paragraphs>98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hakuyoxingshu7000</vt:lpstr>
      <vt:lpstr>맑은 고딕</vt:lpstr>
      <vt:lpstr>方正舒体</vt:lpstr>
      <vt:lpstr>宋体</vt:lpstr>
      <vt:lpstr>微软雅黑</vt:lpstr>
      <vt:lpstr>Arial</vt:lpstr>
      <vt:lpstr>Calibri</vt:lpstr>
      <vt:lpstr>Office 主题</vt:lpstr>
      <vt:lpstr>快速入门JVM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</cp:lastModifiedBy>
  <cp:revision>1788</cp:revision>
  <dcterms:created xsi:type="dcterms:W3CDTF">2013-03-04T07:19:04Z</dcterms:created>
  <dcterms:modified xsi:type="dcterms:W3CDTF">2017-11-16T11:52:17Z</dcterms:modified>
</cp:coreProperties>
</file>