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Glue code ties your gherkin syntax and code together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regex to match your scenario steps and execute a code snippet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Cucumber will try to auto cast the parameter types for you e.g. String to Double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to make this test pass already exists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just need to glue everything together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exercise is the meat of the DOJO. Allow ample time for it to be completed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positive and negative scenarios need to catered for (e.g. When the current month is September and when it is not)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column names and &lt;&gt; parameters that are plugged into the scenario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scenario, but many examples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examples is up to you, but remember more examples now means more refactoring later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TODO: need to go code this one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BDD utilizes TDD in addition to other processes in order to build the </a:t>
            </a:r>
            <a:r>
              <a:rPr b="1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classic traffic light of TDD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given, when, then structure is the important part here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you would do TDD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issue with classic TDD is that the test scenarios are left to a single/pair of devs to come up with. Wrong assumptions might be made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BDD is an agile tool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agile in place before using BDD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NB!!! Try to keep the scenario building sessions as small and to the point as possible. Too many people = too many chefs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do bulk test automation in these sessions (the big parameterized test tables)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product that needs to built so that you understand the basic outline of it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 together in a scenario building session and flesh out </a:t>
            </a:r>
            <a:r>
              <a:rPr b="1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concrete examples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code using the concrete scenarios using TDD, any test automation that makes sense and UAT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and go home ☺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ZA"/>
              <a:t>There are many frameworks to perform BDD, cucumber is just one of them. </a:t>
            </a: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a broad explanation of the feature being built is included at the top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scenario should be concise and be a concrete example with </a:t>
            </a:r>
            <a:r>
              <a:rPr b="1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values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note that gherkin syntax is almost the same as regular English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whole feature file forms part of the executable specification of your application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example is already included on the checkout.feature file to use as a reference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tasks are on the feature file as well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ZA"/>
              <a:t>Give a brief overview of the project structure and show to run a cucumber test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88224" y="0"/>
            <a:ext cx="2555775" cy="5714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619999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title"/>
          </p:nvPr>
        </p:nvSpPr>
        <p:spPr>
          <a:xfrm>
            <a:off x="3810000" y="625252"/>
            <a:ext cx="4470566" cy="168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28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7669" y="3260072"/>
            <a:ext cx="2292300" cy="80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2812" y="4996755"/>
            <a:ext cx="3744415" cy="2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792288" y="4000500"/>
            <a:ext cx="5486399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20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1792288" y="510645"/>
            <a:ext cx="5486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002850"/>
              </a:buClr>
              <a:buFont typeface="Arial"/>
              <a:buNone/>
              <a:defRPr b="0" i="0" sz="32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9FC03B"/>
              </a:buClr>
              <a:buFont typeface="Arial"/>
              <a:buNone/>
              <a:defRPr b="0" i="0" sz="2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Courier New"/>
              <a:buNone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002850"/>
              </a:buClr>
              <a:buFont typeface="Arial"/>
              <a:buNone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002850"/>
              </a:buClr>
              <a:buFont typeface="Arial"/>
              <a:buNone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92288" y="4472782"/>
            <a:ext cx="5486399" cy="670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002850"/>
              </a:buClr>
              <a:buFont typeface="Arial"/>
              <a:buNone/>
              <a:defRPr b="0" i="0" sz="1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9FC03B"/>
              </a:buClr>
              <a:buFont typeface="Arial"/>
              <a:buNone/>
              <a:defRPr b="0" i="0" sz="12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Courier New"/>
              <a:buNone/>
              <a:defRPr b="0" i="0" sz="1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002850"/>
              </a:buClr>
              <a:buFont typeface="Arial"/>
              <a:buNone/>
              <a:defRPr b="0" i="0" sz="9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002850"/>
              </a:buClr>
              <a:buFont typeface="Arial"/>
              <a:buNone/>
              <a:defRPr b="0" i="0" sz="9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696525" y="-1291694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8589" lvl="2" marL="11430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5219964" y="1638301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1028964" y="-342898"/>
            <a:ext cx="487627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8589" lvl="2" marL="11430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05739" lvl="2" marL="1200150" marR="0" rtl="0" algn="l"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  <a:defRPr b="0" i="0" sz="18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371600" y="3238500"/>
            <a:ext cx="6400799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898E9A"/>
              </a:buClr>
              <a:buFont typeface="Arial"/>
              <a:buNone/>
              <a:defRPr b="0" i="0" sz="2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9FC03B"/>
              </a:buClr>
              <a:buFont typeface="Arial"/>
              <a:buNone/>
              <a:defRPr b="0" i="0" sz="20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b="0" i="0" sz="18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80"/>
              </a:spcBef>
              <a:buClr>
                <a:srgbClr val="898E9A"/>
              </a:buClr>
              <a:buFont typeface="Arial"/>
              <a:buNone/>
              <a:defRPr b="0" i="0" sz="2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80"/>
              </a:spcBef>
              <a:buClr>
                <a:srgbClr val="898E9A"/>
              </a:buClr>
              <a:buFont typeface="Arial"/>
              <a:buNone/>
              <a:defRPr b="0" i="0" sz="2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98E9A"/>
              </a:buClr>
              <a:buFont typeface="Arial"/>
              <a:buNone/>
              <a:defRPr b="0" i="0" sz="20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98E9A"/>
              </a:buClr>
              <a:buFont typeface="Arial"/>
              <a:buNone/>
              <a:defRPr b="0" i="0" sz="20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98E9A"/>
              </a:buClr>
              <a:buFont typeface="Arial"/>
              <a:buNone/>
              <a:defRPr b="0" i="0" sz="20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98E9A"/>
              </a:buClr>
              <a:buFont typeface="Arial"/>
              <a:buNone/>
              <a:defRPr b="0" i="0" sz="20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Z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3672417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40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422260"/>
            <a:ext cx="7772400" cy="12501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98E9A"/>
              </a:buClr>
              <a:buFont typeface="Arial"/>
              <a:buNone/>
              <a:defRPr b="0" i="0" sz="20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9FC03B"/>
              </a:buClr>
              <a:buFont typeface="Arial"/>
              <a:buNone/>
              <a:defRPr b="0" i="0" sz="18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Courier New"/>
              <a:buNone/>
              <a:defRPr b="0" i="0" sz="16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98E9A"/>
              </a:buClr>
              <a:buFont typeface="Arial"/>
              <a:buNone/>
              <a:defRPr b="0" i="0" sz="1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98E9A"/>
              </a:buClr>
              <a:buFont typeface="Arial"/>
              <a:buNone/>
              <a:defRPr b="0" i="0" sz="1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98E9A"/>
              </a:buClr>
              <a:buFont typeface="Arial"/>
              <a:buNone/>
              <a:defRPr b="0" i="0" sz="1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98E9A"/>
              </a:buClr>
              <a:buFont typeface="Arial"/>
              <a:buNone/>
              <a:defRPr b="0" i="0" sz="1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98E9A"/>
              </a:buClr>
              <a:buFont typeface="Arial"/>
              <a:buNone/>
              <a:defRPr b="0" i="0" sz="1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98E9A"/>
              </a:buClr>
              <a:buFont typeface="Arial"/>
              <a:buNone/>
              <a:defRPr b="0" i="0" sz="1400" u="none" cap="none" strike="noStrik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333500"/>
            <a:ext cx="4038599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700" lvl="2" marL="11430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Courier New"/>
              <a:buChar char="o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333500"/>
            <a:ext cx="4038599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700" lvl="2" marL="11430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Courier New"/>
              <a:buChar char="o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79261"/>
            <a:ext cx="4040187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002850"/>
              </a:buClr>
              <a:buFont typeface="Arial"/>
              <a:buNone/>
              <a:defRPr b="1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9FC03B"/>
              </a:buClr>
              <a:buFont typeface="Arial"/>
              <a:buNone/>
              <a:defRPr b="1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b="1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002850"/>
              </a:buClr>
              <a:buFont typeface="Arial"/>
              <a:buNone/>
              <a:defRPr b="1" i="0" sz="16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002850"/>
              </a:buClr>
              <a:buFont typeface="Arial"/>
              <a:buNone/>
              <a:defRPr b="1" i="0" sz="16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1812396"/>
            <a:ext cx="4040187" cy="3292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8589" lvl="2" marL="11430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6" y="1279261"/>
            <a:ext cx="4041774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002850"/>
              </a:buClr>
              <a:buFont typeface="Arial"/>
              <a:buNone/>
              <a:defRPr b="1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9FC03B"/>
              </a:buClr>
              <a:buFont typeface="Arial"/>
              <a:buNone/>
              <a:defRPr b="1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b="1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002850"/>
              </a:buClr>
              <a:buFont typeface="Arial"/>
              <a:buNone/>
              <a:defRPr b="1" i="0" sz="16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002850"/>
              </a:buClr>
              <a:buFont typeface="Arial"/>
              <a:buNone/>
              <a:defRPr b="1" i="0" sz="16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6" y="1812396"/>
            <a:ext cx="4041774" cy="3292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8589" lvl="2" marL="11430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2" y="227540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20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575050" y="227542"/>
            <a:ext cx="5111750" cy="4877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919" lvl="2" marL="11430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Courier New"/>
              <a:buChar char="o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57202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002850"/>
              </a:buClr>
              <a:buFont typeface="Arial"/>
              <a:buNone/>
              <a:defRPr b="0" i="0" sz="1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9FC03B"/>
              </a:buClr>
              <a:buFont typeface="Arial"/>
              <a:buNone/>
              <a:defRPr b="0" i="0" sz="12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Courier New"/>
              <a:buNone/>
              <a:defRPr b="0" i="0" sz="1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002850"/>
              </a:buClr>
              <a:buFont typeface="Arial"/>
              <a:buNone/>
              <a:defRPr b="0" i="0" sz="9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002850"/>
              </a:buClr>
              <a:buFont typeface="Arial"/>
              <a:buNone/>
              <a:defRPr b="0" i="0" sz="9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2850"/>
              </a:buClr>
              <a:buFont typeface="Arial"/>
              <a:buNone/>
              <a:defRPr b="1" i="0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8589" lvl="2" marL="11430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b="0" i="0" sz="18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b="0" i="0" sz="2400" u="none" cap="none" strike="noStrik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martin\Desktop\entelectfooter.pn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37719"/>
            <a:ext cx="9144000" cy="8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6256" y="203836"/>
            <a:ext cx="1801367" cy="6217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591050" y="1849388"/>
            <a:ext cx="3672407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ZA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Ulrich Matthiae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ZA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Grant Marais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ZA" sz="1800">
                <a:solidFill>
                  <a:srgbClr val="7F7F7F"/>
                </a:solidFill>
              </a:rPr>
              <a:t>August</a:t>
            </a:r>
            <a:r>
              <a:rPr b="0" i="0" lang="en-ZA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2017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851919" y="841275"/>
            <a:ext cx="4428646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28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BDD and Cucumber</a:t>
            </a:r>
            <a:br>
              <a:rPr b="1" i="0" lang="en-ZA" sz="28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95" name="Shape 95"/>
          <p:cNvSpPr/>
          <p:nvPr/>
        </p:nvSpPr>
        <p:spPr>
          <a:xfrm>
            <a:off x="4427983" y="4801716"/>
            <a:ext cx="403244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025" y="4392228"/>
            <a:ext cx="3218631" cy="8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ZA" sz="1979" u="none" cap="none" strike="noStrik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Glue code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272" y="985291"/>
            <a:ext cx="8415696" cy="44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2 – Glue it together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product owner has </a:t>
            </a:r>
            <a:r>
              <a:rPr lang="en-ZA"/>
              <a:t>requested</a:t>
            </a: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additional functionality </a:t>
            </a:r>
            <a:r>
              <a:rPr lang="en-ZA"/>
              <a:t>that allows a </a:t>
            </a: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customer to check out with more tha</a:t>
            </a:r>
            <a:r>
              <a:rPr lang="en-ZA"/>
              <a:t>n</a:t>
            </a: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one item of the same type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You will need to add to or change the glue code so that the new scenario step triggers 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ZA" sz="1979" u="none" cap="none" strike="noStrik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Sticking it all together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have we seen thus far?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files holds easy to read scenarios outlining what we want to build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points the structured English used in the feature file to the code snippets required to make them do something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Actual code is executed by the glue code in order to make the tests pass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3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product owner has requested new functionality to be added that caters for buy one get one free special offers on all chocolate bars during the month of September. </a:t>
            </a:r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You will need to:</a:t>
            </a:r>
          </a:p>
          <a:p>
            <a:pPr indent="-457200" lvl="0" marL="457200" marR="0" rtl="0" algn="l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Create the scenarios (more than one) in the feature file using gherkin syntax</a:t>
            </a:r>
          </a:p>
          <a:p>
            <a:pPr indent="-457200" lvl="0" marL="457200" marR="0" rtl="0" algn="l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Implement the glue code that matches the gherkin syntax</a:t>
            </a:r>
          </a:p>
          <a:p>
            <a:pPr indent="-457200" lvl="0" marL="457200" marR="0" rtl="0" algn="l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Use TDD to implement the code that will make your test pass</a:t>
            </a:r>
          </a:p>
          <a:p>
            <a:pPr indent="-457200" lvl="0" marL="457200" marR="0" rtl="0" algn="l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None/>
            </a:pPr>
            <a:r>
              <a:t/>
            </a:r>
            <a:endParaRPr b="0" i="0" sz="222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4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0344" y="5257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ZA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DateTime newSystemDate = </a:t>
            </a:r>
            <a:r>
              <a:rPr b="1" i="0" lang="en-ZA" sz="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ZA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DateTime().withMonthOfYear(Month.</a:t>
            </a:r>
            <a:r>
              <a:rPr b="0" i="1" lang="en-ZA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b="0" i="0" lang="en-ZA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(currentMonth).getValue())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ZA" sz="1979" u="none" cap="none" strike="noStrik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Cucumber allows for test automation using parameter tables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Great for bulk testing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Not to be confused with full blown test automation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ZA" sz="1979" u="none" cap="none" strike="noStrik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</a:p>
        </p:txBody>
      </p:sp>
      <p:pic>
        <p:nvPicPr>
          <p:cNvPr id="194" name="Shape 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994971"/>
            <a:ext cx="8895031" cy="395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4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We have decided to implement the per kilogram pricing model for meats as described in the first exercise.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Create a scenario outline with multiple test examples in order to test various scenarios for different meats, prices and quantities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Drawbacks to BDD / Cucumber	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Writing down all scenarios up front takes time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Developers are more involved in test data / test case changes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Moderate learning curve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Gherkin syntax can get tricky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b="0" i="0" lang="en-ZA" sz="20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Duplicate steps definitions	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b="0" i="0" lang="en-ZA" sz="20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Complex scenarios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can get complex /messy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b="0" i="0" lang="en-ZA" sz="20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Often requires test code refactoring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is BDD?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Stands for Behavioural Driven Development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However before you can understand what BDD is, you need to understand what TDD is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is TDD?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Write tests first, then code to make them pass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assiogreco.com/assets/red-green-refactor.png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4" y="1124824"/>
            <a:ext cx="7460700" cy="4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TDD Example</a:t>
            </a:r>
            <a:b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ZA" sz="1979" u="none" cap="none" strike="noStrik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Given, When, Then</a:t>
            </a:r>
          </a:p>
        </p:txBody>
      </p:sp>
      <p:pic>
        <p:nvPicPr>
          <p:cNvPr id="118" name="Shape 1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3" y="2065411"/>
            <a:ext cx="9005100" cy="19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So what is BDD then?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Char char="•"/>
            </a:pP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Sitting together as a </a:t>
            </a:r>
            <a:r>
              <a:rPr b="1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and creating </a:t>
            </a:r>
            <a:r>
              <a:rPr b="1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real world test scenarios</a:t>
            </a: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concrete values</a:t>
            </a: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. Developers then use these to </a:t>
            </a:r>
            <a:r>
              <a:rPr b="1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build code</a:t>
            </a: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b="1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implements the behavior</a:t>
            </a: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as outlined in the test scenarios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Char char="•"/>
            </a:pPr>
            <a:r>
              <a:rPr b="0" i="0" lang="en-ZA" sz="222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team consists of: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b="0" i="0" lang="en-ZA" sz="185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b="0" i="0" lang="en-ZA" sz="185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Business Analysts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b="0" i="0" lang="en-ZA" sz="185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Testers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b="0" i="0" lang="en-ZA" sz="185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b="0" i="0" lang="en-ZA" sz="185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Any other important stakeholders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buClr>
                <a:srgbClr val="002850"/>
              </a:buClr>
              <a:buSzPct val="10090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BDD Cycle</a:t>
            </a:r>
          </a:p>
        </p:txBody>
      </p:sp>
      <p:pic>
        <p:nvPicPr>
          <p:cNvPr descr="https://cucumber.io/images/home/bdd-cycle.png" id="132" name="Shape 1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913283"/>
            <a:ext cx="5493303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ZA" sz="1979" u="none" cap="none" strike="noStrik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Gherkin syntax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Executable specification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file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/ Test steps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b="1" i="0" lang="en-ZA" sz="288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ZA" sz="1979" u="none" cap="none" strike="noStrik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Feature files and gherkin syntax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75" y="2065411"/>
            <a:ext cx="8471124" cy="184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b="1" i="0" lang="en-ZA" sz="32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1 – Write a scenario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Using gherkin syntax, write a scenario for each requirement listed below on the </a:t>
            </a:r>
            <a:r>
              <a:rPr b="1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checkout </a:t>
            </a: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in order to calculate the total amount due.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Calibri"/>
              <a:buAutoNum type="arabicPeriod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 customer picks up two loaves of bread (R12.99 each) and a 2l bottle of soda (R14.99 rand each) and chooses to checkout</a:t>
            </a:r>
          </a:p>
          <a:p>
            <a:pPr indent="-457200" lvl="0" marL="457200" marR="0" rtl="0" algn="l">
              <a:spcBef>
                <a:spcPts val="480"/>
              </a:spcBef>
              <a:buClr>
                <a:srgbClr val="002850"/>
              </a:buClr>
              <a:buSzPct val="100000"/>
              <a:buFont typeface="Calibri"/>
              <a:buAutoNum type="arabicPeriod"/>
            </a:pPr>
            <a:r>
              <a:rPr b="0" i="0" lang="en-ZA" sz="2400" u="none" cap="none" strike="noStrik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 customer got 1.5 kg of chicken from the butchery section @R32.95/kg and chooses to checkout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ntelect Theme">
      <a:dk1>
        <a:srgbClr val="17365D"/>
      </a:dk1>
      <a:lt1>
        <a:srgbClr val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