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edd18cd09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edd18cd0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edd18cd09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edd18cd09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edd18cd09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edd18cd09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edd18cd09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edd18cd09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edd18cd09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edd18cd09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edd18cd09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edd18cd09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edd18cd09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edd18cd09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d18cd09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d18cd09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dd18cd09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dd18cd09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03025" y="3956425"/>
            <a:ext cx="7143900" cy="72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678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>
                <a:solidFill>
                  <a:srgbClr val="FFFF00"/>
                </a:solidFill>
              </a:rPr>
              <a:t>Law Document Mapping Challenge</a:t>
            </a:r>
            <a:endParaRPr b="1" sz="3300">
              <a:solidFill>
                <a:srgbClr val="FFFF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303625" y="120425"/>
            <a:ext cx="1752900" cy="184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</a:rPr>
              <a:t>Law 18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Bernardo Simões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Duarte Cruz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J</a:t>
            </a:r>
            <a:r>
              <a:rPr lang="en-GB" sz="1500">
                <a:solidFill>
                  <a:schemeClr val="lt1"/>
                </a:solidFill>
              </a:rPr>
              <a:t>oão Viegas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Miguel Alcobia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</a:rPr>
              <a:t>Rodrigo Moreira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835150" y="1436650"/>
            <a:ext cx="67713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</a:rPr>
              <a:t>Em Portugal, o cenário legal é um labirinto de documentos interligados. Leis, códigos e regulamento</a:t>
            </a:r>
            <a:r>
              <a:rPr lang="en-GB" sz="1300">
                <a:solidFill>
                  <a:schemeClr val="dk1"/>
                </a:solidFill>
              </a:rPr>
              <a:t>s </a:t>
            </a:r>
            <a:r>
              <a:rPr lang="en-GB" sz="1300">
                <a:solidFill>
                  <a:schemeClr val="dk1"/>
                </a:solidFill>
              </a:rPr>
              <a:t>referenciam-se mutuamente, criando uma rede complexa.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Foco Principal: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Código do Trabalho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-GB" sz="1300">
                <a:solidFill>
                  <a:schemeClr val="dk1"/>
                </a:solidFill>
              </a:rPr>
              <a:t>Código Civil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O Desafio:</a:t>
            </a:r>
            <a:r>
              <a:rPr lang="en-GB" sz="1300">
                <a:solidFill>
                  <a:schemeClr val="dk1"/>
                </a:solidFill>
              </a:rPr>
              <a:t> Como podemos desvendar e analisar estas interconexões para obter </a:t>
            </a:r>
            <a:r>
              <a:rPr i="1" lang="en-GB" sz="1300">
                <a:solidFill>
                  <a:schemeClr val="dk1"/>
                </a:solidFill>
              </a:rPr>
              <a:t>insights</a:t>
            </a:r>
            <a:r>
              <a:rPr lang="en-GB" sz="1300">
                <a:solidFill>
                  <a:schemeClr val="dk1"/>
                </a:solidFill>
              </a:rPr>
              <a:t> estratégicos?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216150" y="259000"/>
            <a:ext cx="5775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900">
                <a:solidFill>
                  <a:schemeClr val="dk1"/>
                </a:solidFill>
              </a:rPr>
              <a:t>O Problema: Navegar na Complexidade Jurídica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835150" y="1436650"/>
            <a:ext cx="67713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</a:rPr>
              <a:t> O nosso objetivo é </a:t>
            </a:r>
            <a:r>
              <a:rPr b="1" lang="en-GB" sz="1300">
                <a:solidFill>
                  <a:schemeClr val="dk1"/>
                </a:solidFill>
              </a:rPr>
              <a:t>desenvolver uma solução</a:t>
            </a:r>
            <a:r>
              <a:rPr lang="en-GB" sz="1300">
                <a:solidFill>
                  <a:schemeClr val="dk1"/>
                </a:solidFill>
              </a:rPr>
              <a:t> que identifique e mapeie as conexões entre documentos legais, baseando-se em como eles se citam ou referem.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Exemplo:</a:t>
            </a:r>
            <a:r>
              <a:rPr lang="en-GB" sz="1300">
                <a:solidFill>
                  <a:schemeClr val="dk1"/>
                </a:solidFill>
              </a:rPr>
              <a:t> Se a </a:t>
            </a:r>
            <a:r>
              <a:rPr i="1" lang="en-GB" sz="1300">
                <a:solidFill>
                  <a:schemeClr val="dk1"/>
                </a:solidFill>
              </a:rPr>
              <a:t>Lei nº 1</a:t>
            </a:r>
            <a:r>
              <a:rPr lang="en-GB" sz="1300">
                <a:solidFill>
                  <a:schemeClr val="dk1"/>
                </a:solidFill>
              </a:rPr>
              <a:t> faz referência à </a:t>
            </a:r>
            <a:r>
              <a:rPr i="1" lang="en-GB" sz="1300">
                <a:solidFill>
                  <a:schemeClr val="dk1"/>
                </a:solidFill>
              </a:rPr>
              <a:t>Lei nº 33</a:t>
            </a:r>
            <a:r>
              <a:rPr lang="en-GB" sz="1300">
                <a:solidFill>
                  <a:schemeClr val="dk1"/>
                </a:solidFill>
              </a:rPr>
              <a:t>, isso indica uma dependência legal ou conceptual crucial que pode ser mapeada.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A Nossa Abordagem: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Processamento de Texto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Extração de Informação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GB" sz="1300">
                <a:solidFill>
                  <a:schemeClr val="dk1"/>
                </a:solidFill>
              </a:rPr>
              <a:t>Mapeamento de Relações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A Visão:</a:t>
            </a:r>
            <a:r>
              <a:rPr lang="en-GB" sz="1300">
                <a:solidFill>
                  <a:schemeClr val="dk1"/>
                </a:solidFill>
              </a:rPr>
              <a:t> Transformar texto jurídico bruto em </a:t>
            </a:r>
            <a:r>
              <a:rPr b="1" lang="en-GB" sz="1300">
                <a:solidFill>
                  <a:schemeClr val="dk1"/>
                </a:solidFill>
              </a:rPr>
              <a:t>informação acionável</a:t>
            </a:r>
            <a:r>
              <a:rPr lang="en-GB" sz="1300">
                <a:solidFill>
                  <a:schemeClr val="dk1"/>
                </a:solidFill>
              </a:rPr>
              <a:t>, permitindo a exploração, análise e uma narrativa visual das interligações legais.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216150" y="259000"/>
            <a:ext cx="7290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1900">
                <a:solidFill>
                  <a:schemeClr val="dk1"/>
                </a:solidFill>
              </a:rPr>
              <a:t>O Nosso Objetivo: Desbloquear a Inteligência Jurídica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619050" y="1540200"/>
            <a:ext cx="7905900" cy="20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-GB" sz="1300">
                <a:solidFill>
                  <a:schemeClr val="dk1"/>
                </a:solidFill>
              </a:rPr>
              <a:t>Extração e Processamento de PDFs:</a:t>
            </a:r>
            <a:r>
              <a:rPr lang="en-GB" sz="1300">
                <a:solidFill>
                  <a:schemeClr val="dk1"/>
                </a:solidFill>
              </a:rPr>
              <a:t> Iniciamos com a leitura e extração do texto integral dos 20 documentos PDF fornecidos, tanto do Código do Trabalho como do Código Civil.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-GB" sz="1300">
                <a:solidFill>
                  <a:schemeClr val="dk1"/>
                </a:solidFill>
              </a:rPr>
              <a:t>Identificação de Referências: </a:t>
            </a:r>
            <a:r>
              <a:rPr lang="en-GB" sz="1300">
                <a:solidFill>
                  <a:schemeClr val="dk1"/>
                </a:solidFill>
              </a:rPr>
              <a:t>Utilizamos expressões regulares (regex) para detetar citações diretas a outras leis. Por exemplo, "[...] </a:t>
            </a:r>
            <a:r>
              <a:rPr lang="en-GB" sz="1250">
                <a:solidFill>
                  <a:schemeClr val="dk1"/>
                </a:solidFill>
                <a:highlight>
                  <a:srgbClr val="FFFFFF"/>
                </a:highlight>
              </a:rPr>
              <a:t>pela Lei n.º 7/2001 [...]”.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-GB" sz="1300">
                <a:solidFill>
                  <a:schemeClr val="dk1"/>
                </a:solidFill>
              </a:rPr>
              <a:t>Construção do Grafo de Relações:</a:t>
            </a:r>
            <a:r>
              <a:rPr lang="en-GB" sz="1300">
                <a:solidFill>
                  <a:schemeClr val="dk1"/>
                </a:solidFill>
              </a:rPr>
              <a:t> Com base nas referências identificadas, construímos um </a:t>
            </a:r>
            <a:r>
              <a:rPr b="1" lang="en-GB" sz="1300">
                <a:solidFill>
                  <a:schemeClr val="dk1"/>
                </a:solidFill>
              </a:rPr>
              <a:t>grafo</a:t>
            </a:r>
            <a:r>
              <a:rPr lang="en-GB" sz="1300">
                <a:solidFill>
                  <a:schemeClr val="dk1"/>
                </a:solidFill>
              </a:rPr>
              <a:t>. Cada documento ou artigo torna-se um "nó" e cada referência é uma "aresta" que conecta esses nós.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216150" y="259000"/>
            <a:ext cx="7290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1900">
                <a:solidFill>
                  <a:schemeClr val="dk1"/>
                </a:solidFill>
              </a:rPr>
              <a:t>A Solução: Como o Fazemos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 title="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381" y="0"/>
            <a:ext cx="59578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 title="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575" y="0"/>
            <a:ext cx="596684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 title="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614" y="0"/>
            <a:ext cx="734677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 title="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614" y="0"/>
            <a:ext cx="73467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635500" y="1362400"/>
            <a:ext cx="81741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-GB" sz="1300">
                <a:solidFill>
                  <a:schemeClr val="dk1"/>
                </a:solidFill>
              </a:rPr>
              <a:t>Google Colab: </a:t>
            </a:r>
            <a:r>
              <a:rPr lang="en-GB" sz="1300">
                <a:solidFill>
                  <a:schemeClr val="dk1"/>
                </a:solidFill>
              </a:rPr>
              <a:t>Trabalhar em conjunto com o Google Colab.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-GB" sz="1300">
                <a:solidFill>
                  <a:schemeClr val="dk1"/>
                </a:solidFill>
              </a:rPr>
              <a:t>Mapeamento de Dados: </a:t>
            </a:r>
            <a:r>
              <a:rPr lang="en-GB" sz="1300">
                <a:solidFill>
                  <a:schemeClr val="dk1"/>
                </a:solidFill>
              </a:rPr>
              <a:t>Inserir os dados na Base de Dados.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1216150" y="259000"/>
            <a:ext cx="7290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1900">
                <a:solidFill>
                  <a:schemeClr val="dk1"/>
                </a:solidFill>
              </a:rPr>
              <a:t>Dificuldades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661975" y="1168225"/>
            <a:ext cx="81741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Usámos inputs como: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GB" sz="1300">
                <a:solidFill>
                  <a:schemeClr val="dk1"/>
                </a:solidFill>
              </a:rPr>
              <a:t>Como ler um ficheiro pdf para csv, obtendo resultados da forma: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chemeClr val="dk1"/>
                </a:solidFill>
              </a:rPr>
              <a:t>documento,referencia</a:t>
            </a:r>
            <a:endParaRPr i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chemeClr val="dk1"/>
                </a:solidFill>
              </a:rPr>
              <a:t>Decreto-Lei nº 1/2020,Lei nº 7/2001</a:t>
            </a:r>
            <a:endParaRPr i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300">
                <a:solidFill>
                  <a:schemeClr val="dk1"/>
                </a:solidFill>
              </a:rPr>
              <a:t>Decreto-Lei nº 1/2020,Decreto-Lei nº 502/99</a:t>
            </a:r>
            <a:endParaRPr i="1"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Em que o documento é o documento pdf lido e a referência é outra lei.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-GB" sz="1300">
                <a:solidFill>
                  <a:schemeClr val="dk1"/>
                </a:solidFill>
              </a:rPr>
              <a:t>Como carregar um ficheiro csv para Neo4j utilizando python.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1216150" y="259000"/>
            <a:ext cx="7290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1900">
                <a:solidFill>
                  <a:schemeClr val="dk1"/>
                </a:solidFill>
              </a:rPr>
              <a:t>Inputs de AI usados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