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KnDFm8yFhSIvsisuHpANWcHf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https://www.instructables.com/Venting-a-Vacuum-Chamber/</a:t>
            </a:r>
            <a:endParaRPr/>
          </a:p>
        </p:txBody>
      </p:sp>
      <p:sp>
        <p:nvSpPr>
          <p:cNvPr id="101" name="Google Shape;101;p4: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731500" y="4560550"/>
            <a:ext cx="5852150" cy="4320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415637" y="415636"/>
            <a:ext cx="969816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Calibri"/>
                <a:ea typeface="Calibri"/>
                <a:cs typeface="Calibri"/>
                <a:sym typeface="Calibri"/>
              </a:rPr>
              <a:t>Lab 1 – Vacuum systems and components</a:t>
            </a:r>
            <a:endParaRPr sz="4400">
              <a:solidFill>
                <a:schemeClr val="dk1"/>
              </a:solidFill>
              <a:latin typeface="Calibri"/>
              <a:ea typeface="Calibri"/>
              <a:cs typeface="Calibri"/>
              <a:sym typeface="Calibri"/>
            </a:endParaRPr>
          </a:p>
        </p:txBody>
      </p:sp>
      <p:sp>
        <p:nvSpPr>
          <p:cNvPr id="85" name="Google Shape;85;p1"/>
          <p:cNvSpPr txBox="1"/>
          <p:nvPr/>
        </p:nvSpPr>
        <p:spPr>
          <a:xfrm>
            <a:off x="269160" y="1434632"/>
            <a:ext cx="8413200" cy="466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this lab the students should become familiar with several vacuum systems at INESC-MN and understand the basic modules of a vacuum system.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alibri"/>
                <a:ea typeface="Calibri"/>
                <a:cs typeface="Calibri"/>
                <a:sym typeface="Calibri"/>
              </a:rPr>
              <a:t>Topics to address: Creating vacuum. vacuum pumps, chambers and valves. Automation of the pumping cycles. Principles and hands-on.</a:t>
            </a:r>
            <a:endParaRPr sz="1600">
              <a:solidFill>
                <a:schemeClr val="dk1"/>
              </a:solidFill>
              <a:latin typeface="Calibri"/>
              <a:ea typeface="Calibri"/>
              <a:cs typeface="Calibri"/>
              <a:sym typeface="Calibri"/>
            </a:endParaRPr>
          </a:p>
          <a:p>
            <a:pPr indent="0" lvl="0" marL="0" marR="0" rtl="0" algn="l">
              <a:spcBef>
                <a:spcPts val="8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preparation for the experimental work in a vacuum system requires the students to research on the following topics: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What is a vacuum system?</a:t>
            </a:r>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What are the main components in a vacuum system? </a:t>
            </a:r>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How can the pressure be read?</a:t>
            </a:r>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Why the need of low pressure systems in microtechnologies for materials deposition and patterning. </a:t>
            </a:r>
            <a:endParaRPr sz="16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6" name="Google Shape;86;p1"/>
          <p:cNvPicPr preferRelativeResize="0"/>
          <p:nvPr/>
        </p:nvPicPr>
        <p:blipFill rotWithShape="1">
          <a:blip r:embed="rId3">
            <a:alphaModFix/>
          </a:blip>
          <a:srcRect b="0" l="0" r="0" t="0"/>
          <a:stretch/>
        </p:blipFill>
        <p:spPr>
          <a:xfrm>
            <a:off x="8713410" y="1734032"/>
            <a:ext cx="3369712" cy="1895463"/>
          </a:xfrm>
          <a:prstGeom prst="rect">
            <a:avLst/>
          </a:prstGeom>
          <a:noFill/>
          <a:ln>
            <a:noFill/>
          </a:ln>
        </p:spPr>
      </p:pic>
      <p:sp>
        <p:nvSpPr>
          <p:cNvPr id="87" name="Google Shape;87;p1"/>
          <p:cNvSpPr/>
          <p:nvPr/>
        </p:nvSpPr>
        <p:spPr>
          <a:xfrm>
            <a:off x="269160" y="5824359"/>
            <a:ext cx="11845159" cy="98142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1000"/>
              <a:buFont typeface="Times"/>
              <a:buChar char="-"/>
            </a:pPr>
            <a:r>
              <a:rPr lang="en-US" sz="1800">
                <a:solidFill>
                  <a:schemeClr val="dk1"/>
                </a:solidFill>
                <a:latin typeface="Calibri"/>
                <a:ea typeface="Calibri"/>
                <a:cs typeface="Calibri"/>
                <a:sym typeface="Calibri"/>
              </a:rPr>
              <a:t>Measuring pressure down to 10</a:t>
            </a:r>
            <a:r>
              <a:rPr baseline="30000" lang="en-US" sz="1800">
                <a:solidFill>
                  <a:schemeClr val="dk1"/>
                </a:solidFill>
                <a:latin typeface="Calibri"/>
                <a:ea typeface="Calibri"/>
                <a:cs typeface="Calibri"/>
                <a:sym typeface="Calibri"/>
              </a:rPr>
              <a:t>-9</a:t>
            </a:r>
            <a:r>
              <a:rPr lang="en-US" sz="1800">
                <a:solidFill>
                  <a:schemeClr val="dk1"/>
                </a:solidFill>
                <a:latin typeface="Calibri"/>
                <a:ea typeface="Calibri"/>
                <a:cs typeface="Calibri"/>
                <a:sym typeface="Calibri"/>
              </a:rPr>
              <a:t> Torr: reviewing different gauges and their principles of operation. </a:t>
            </a:r>
            <a:r>
              <a:rPr b="1" lang="en-US" sz="1800">
                <a:solidFill>
                  <a:schemeClr val="dk1"/>
                </a:solidFill>
                <a:latin typeface="Calibri"/>
                <a:ea typeface="Calibri"/>
                <a:cs typeface="Calibri"/>
                <a:sym typeface="Calibri"/>
              </a:rPr>
              <a:t>De-assembly of a pressure sensor for filament cleaning.</a:t>
            </a:r>
            <a:endParaRPr b="1" sz="16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000"/>
              <a:buFont typeface="Times"/>
              <a:buChar char="-"/>
            </a:pPr>
            <a:r>
              <a:rPr lang="en-US" sz="1800">
                <a:solidFill>
                  <a:schemeClr val="dk1"/>
                </a:solidFill>
                <a:latin typeface="Calibri"/>
                <a:ea typeface="Calibri"/>
                <a:cs typeface="Calibri"/>
                <a:sym typeface="Calibri"/>
              </a:rPr>
              <a:t>Monitoring pumping speed using mechanical pumps, turbomolecular pumps and cryogenic pumps.</a:t>
            </a:r>
            <a:endParaRPr sz="1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634538" y="828087"/>
            <a:ext cx="10923000" cy="563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QUIZ -1</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 Qual a pressão típica medida nos seguintes sistemas: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Dentro de uma lâmpada de filamento………………….</a:t>
            </a:r>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Num aspirador doméstico…………………………………….</a:t>
            </a:r>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Num túnel de um acelerador de partículas…………..</a:t>
            </a:r>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Numa câmara de deposição de grafeno (durante a deposição)</a:t>
            </a:r>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Numa câmara de deposição de filmes finos cristalinos (eg. molecular beam epitaxy MBE durante a deposição)</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2- Como funcionam os sensores de pressão do tipo Pirani, do tipo Penning e de filamento quente (Bayard-Alpert)?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 Como funcionam as bombas de vácuo: rotativas, turbomoleculares e criogénicas?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415637" y="415636"/>
            <a:ext cx="690368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Lab 2 – Reading the pressure </a:t>
            </a:r>
            <a:endParaRPr sz="4400">
              <a:solidFill>
                <a:schemeClr val="dk1"/>
              </a:solidFill>
              <a:latin typeface="Calibri"/>
              <a:ea typeface="Calibri"/>
              <a:cs typeface="Calibri"/>
              <a:sym typeface="Calibri"/>
            </a:endParaRPr>
          </a:p>
        </p:txBody>
      </p:sp>
      <p:sp>
        <p:nvSpPr>
          <p:cNvPr id="98" name="Google Shape;98;p3"/>
          <p:cNvSpPr txBox="1"/>
          <p:nvPr/>
        </p:nvSpPr>
        <p:spPr>
          <a:xfrm>
            <a:off x="415637" y="1939129"/>
            <a:ext cx="11022600" cy="452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this lab the students should become familiar with one vacuum machine (Nordiko 2000), and understand the mechanisms for reducing the pressure inside the chamber and the ultimate pressure reachable with the pumps used.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experimental work will focus on the following points: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Design the vacuum schematics of the machine, in particular the chamber under study (Nordiko 2000 machine)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Understand the sequence of steps needed to pump the chamber from atmospheric pressure, and then vent the chamber from low pressures. </a:t>
            </a:r>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Measure in real time the chamber pressure, during the pumping and venting cycles</a:t>
            </a:r>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the end of the work, the students should comment 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Identify the pump specifications, and estimate the ultimate pressure the chamber could achieve</a:t>
            </a:r>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nvSpPr>
        <p:spPr>
          <a:xfrm>
            <a:off x="318655" y="196320"/>
            <a:ext cx="10922923" cy="7171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QUIZ - 2</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 Qual a sequência de passos necessários para fazer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o venting de uma câmara que está a 10</a:t>
            </a:r>
            <a:r>
              <a:rPr baseline="30000" lang="en-US" sz="2000">
                <a:solidFill>
                  <a:schemeClr val="dk1"/>
                </a:solidFill>
                <a:latin typeface="Calibri"/>
                <a:ea typeface="Calibri"/>
                <a:cs typeface="Calibri"/>
                <a:sym typeface="Calibri"/>
              </a:rPr>
              <a:t>-8</a:t>
            </a:r>
            <a:r>
              <a:rPr lang="en-US" sz="2000">
                <a:solidFill>
                  <a:schemeClr val="dk1"/>
                </a:solidFill>
                <a:latin typeface="Calibri"/>
                <a:ea typeface="Calibri"/>
                <a:cs typeface="Calibri"/>
                <a:sym typeface="Calibri"/>
              </a:rPr>
              <a:t> Torr? </a:t>
            </a:r>
            <a:endParaRPr/>
          </a:p>
          <a:p>
            <a:pPr indent="0" lvl="0" marL="0" marR="0" rtl="0" algn="l">
              <a:spcBef>
                <a:spcPts val="0"/>
              </a:spcBef>
              <a:spcAft>
                <a:spcPts val="0"/>
              </a:spcAft>
              <a:buNone/>
            </a:pPr>
            <a:r>
              <a:rPr i="1" lang="en-US" sz="1600">
                <a:solidFill>
                  <a:srgbClr val="A5A5A5"/>
                </a:solidFill>
                <a:latin typeface="Calibri"/>
                <a:ea typeface="Calibri"/>
                <a:cs typeface="Calibri"/>
                <a:sym typeface="Calibri"/>
              </a:rPr>
              <a:t>[use os elementos do esquema ao lado para ilustrar a sequencia de passos,</a:t>
            </a:r>
            <a:endParaRPr/>
          </a:p>
          <a:p>
            <a:pPr indent="0" lvl="0" marL="0" marR="0" rtl="0" algn="l">
              <a:spcBef>
                <a:spcPts val="0"/>
              </a:spcBef>
              <a:spcAft>
                <a:spcPts val="0"/>
              </a:spcAft>
              <a:buNone/>
            </a:pPr>
            <a:r>
              <a:rPr i="1" lang="en-US" sz="1600">
                <a:solidFill>
                  <a:srgbClr val="A5A5A5"/>
                </a:solidFill>
                <a:latin typeface="Calibri"/>
                <a:ea typeface="Calibri"/>
                <a:cs typeface="Calibri"/>
                <a:sym typeface="Calibri"/>
              </a:rPr>
              <a:t> identificando ex. quais as válvulas abertas/fechadas e bombas ligadas/desligadas, etc]</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2- Qual a sequência de passos necessários para bombear uma</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câmara desde a pressão atmosférica até 10</a:t>
            </a:r>
            <a:r>
              <a:rPr baseline="30000" lang="en-US" sz="2000">
                <a:solidFill>
                  <a:schemeClr val="dk1"/>
                </a:solidFill>
                <a:latin typeface="Calibri"/>
                <a:ea typeface="Calibri"/>
                <a:cs typeface="Calibri"/>
                <a:sym typeface="Calibri"/>
              </a:rPr>
              <a:t>-8</a:t>
            </a:r>
            <a:r>
              <a:rPr lang="en-US" sz="2000">
                <a:solidFill>
                  <a:schemeClr val="dk1"/>
                </a:solidFill>
                <a:latin typeface="Calibri"/>
                <a:ea typeface="Calibri"/>
                <a:cs typeface="Calibri"/>
                <a:sym typeface="Calibri"/>
              </a:rPr>
              <a:t> Torr? </a:t>
            </a:r>
            <a:endParaRPr/>
          </a:p>
          <a:p>
            <a:pPr indent="0" lvl="0" marL="0" marR="0" rtl="0" algn="l">
              <a:spcBef>
                <a:spcPts val="0"/>
              </a:spcBef>
              <a:spcAft>
                <a:spcPts val="0"/>
              </a:spcAft>
              <a:buNone/>
            </a:pPr>
            <a:r>
              <a:rPr i="1" lang="en-US" sz="1600">
                <a:solidFill>
                  <a:srgbClr val="A5A5A5"/>
                </a:solidFill>
                <a:latin typeface="Calibri"/>
                <a:ea typeface="Calibri"/>
                <a:cs typeface="Calibri"/>
                <a:sym typeface="Calibri"/>
              </a:rPr>
              <a:t>[use os elementos do esquema ao lado para ilustrar a sequencia de passos,</a:t>
            </a:r>
            <a:endParaRPr/>
          </a:p>
          <a:p>
            <a:pPr indent="0" lvl="0" marL="0" marR="0" rtl="0" algn="l">
              <a:spcBef>
                <a:spcPts val="0"/>
              </a:spcBef>
              <a:spcAft>
                <a:spcPts val="0"/>
              </a:spcAft>
              <a:buNone/>
            </a:pPr>
            <a:r>
              <a:rPr i="1" lang="en-US" sz="1600">
                <a:solidFill>
                  <a:srgbClr val="A5A5A5"/>
                </a:solidFill>
                <a:latin typeface="Calibri"/>
                <a:ea typeface="Calibri"/>
                <a:cs typeface="Calibri"/>
                <a:sym typeface="Calibri"/>
              </a:rPr>
              <a:t> identificando ex. quais as válvulas abertas/fechadas e bombas ligadas/desligadas, etc]</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 No esquema ao lado, o que mudaria se a bomba de alto vácuo fosse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Uma bomba criogénica, em vez de turbomolecular?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4- Como é feita a medida da pressão enquanto é bombeada desde a pressão atmosférica até 10</a:t>
            </a:r>
            <a:r>
              <a:rPr baseline="30000" lang="en-US" sz="2000">
                <a:solidFill>
                  <a:schemeClr val="dk1"/>
                </a:solidFill>
                <a:latin typeface="Calibri"/>
                <a:ea typeface="Calibri"/>
                <a:cs typeface="Calibri"/>
                <a:sym typeface="Calibri"/>
              </a:rPr>
              <a:t>-8</a:t>
            </a:r>
            <a:r>
              <a:rPr lang="en-US" sz="2000">
                <a:solidFill>
                  <a:schemeClr val="dk1"/>
                </a:solidFill>
                <a:latin typeface="Calibri"/>
                <a:ea typeface="Calibri"/>
                <a:cs typeface="Calibri"/>
                <a:sym typeface="Calibri"/>
              </a:rPr>
              <a:t> Torr?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5- Quantas (e quais) bombas de vácuo e válvulas são necessárias para bombear um sistema até 10</a:t>
            </a:r>
            <a:r>
              <a:rPr baseline="30000" lang="en-US" sz="2000">
                <a:solidFill>
                  <a:schemeClr val="dk1"/>
                </a:solidFill>
                <a:latin typeface="Calibri"/>
                <a:ea typeface="Calibri"/>
                <a:cs typeface="Calibri"/>
                <a:sym typeface="Calibri"/>
              </a:rPr>
              <a:t>-8</a:t>
            </a:r>
            <a:r>
              <a:rPr lang="en-US" sz="2000">
                <a:solidFill>
                  <a:schemeClr val="dk1"/>
                </a:solidFill>
                <a:latin typeface="Calibri"/>
                <a:ea typeface="Calibri"/>
                <a:cs typeface="Calibri"/>
                <a:sym typeface="Calibri"/>
              </a:rPr>
              <a:t> Torr?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104" name="Google Shape;104;p4"/>
          <p:cNvPicPr preferRelativeResize="0"/>
          <p:nvPr/>
        </p:nvPicPr>
        <p:blipFill rotWithShape="1">
          <a:blip r:embed="rId3">
            <a:alphaModFix/>
          </a:blip>
          <a:srcRect b="5208" l="32813" r="10938" t="23957"/>
          <a:stretch/>
        </p:blipFill>
        <p:spPr>
          <a:xfrm>
            <a:off x="7805814" y="615141"/>
            <a:ext cx="4386186" cy="41425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nvSpPr>
        <p:spPr>
          <a:xfrm>
            <a:off x="216131" y="420031"/>
            <a:ext cx="1231824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Lab 3 – Advanced functionalities in a vacuum system</a:t>
            </a:r>
            <a:endParaRPr sz="4400">
              <a:solidFill>
                <a:schemeClr val="dk1"/>
              </a:solidFill>
              <a:latin typeface="Calibri"/>
              <a:ea typeface="Calibri"/>
              <a:cs typeface="Calibri"/>
              <a:sym typeface="Calibri"/>
            </a:endParaRPr>
          </a:p>
        </p:txBody>
      </p:sp>
      <p:sp>
        <p:nvSpPr>
          <p:cNvPr id="110" name="Google Shape;110;p5"/>
          <p:cNvSpPr/>
          <p:nvPr/>
        </p:nvSpPr>
        <p:spPr>
          <a:xfrm>
            <a:off x="415637" y="1755877"/>
            <a:ext cx="10989426"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 this lab the students should identify the basic components needed to build a complex tool based on a vacuum system.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Several examples will be described and the students should provide a short description of: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Mechanisms used for the manipulation of samples in vacuum environments</a:t>
            </a:r>
            <a:endParaRPr/>
          </a:p>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Mechanisms and feedthroughs for optical, electrical, thermal, characterization of processes inside a chamber</a:t>
            </a:r>
            <a:endParaRPr/>
          </a:p>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Materials compatible with vacuum systems.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Gas and water handling in vacuum chambers.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11" name="Google Shape;111;p5"/>
          <p:cNvSpPr/>
          <p:nvPr/>
        </p:nvSpPr>
        <p:spPr>
          <a:xfrm>
            <a:off x="8607972" y="4023211"/>
            <a:ext cx="2585545" cy="2322786"/>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5"/>
          <p:cNvSpPr txBox="1"/>
          <p:nvPr/>
        </p:nvSpPr>
        <p:spPr>
          <a:xfrm>
            <a:off x="8849710" y="4193628"/>
            <a:ext cx="819807" cy="369332"/>
          </a:xfrm>
          <a:prstGeom prst="rect">
            <a:avLst/>
          </a:prstGeom>
          <a:solidFill>
            <a:srgbClr val="D8D8D8"/>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Photo </a:t>
            </a:r>
            <a:endParaRPr sz="1800">
              <a:solidFill>
                <a:schemeClr val="dk1"/>
              </a:solidFill>
              <a:latin typeface="Calibri"/>
              <a:ea typeface="Calibri"/>
              <a:cs typeface="Calibri"/>
              <a:sym typeface="Calibri"/>
            </a:endParaRPr>
          </a:p>
        </p:txBody>
      </p:sp>
      <p:sp>
        <p:nvSpPr>
          <p:cNvPr id="113" name="Google Shape;113;p5"/>
          <p:cNvSpPr txBox="1"/>
          <p:nvPr/>
        </p:nvSpPr>
        <p:spPr>
          <a:xfrm>
            <a:off x="9911255" y="4193628"/>
            <a:ext cx="1282262" cy="369332"/>
          </a:xfrm>
          <a:prstGeom prst="rect">
            <a:avLst/>
          </a:prstGeom>
          <a:solidFill>
            <a:srgbClr val="D8D8D8"/>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Schematics </a:t>
            </a:r>
            <a:endParaRPr sz="1800">
              <a:solidFill>
                <a:schemeClr val="dk1"/>
              </a:solidFill>
              <a:latin typeface="Calibri"/>
              <a:ea typeface="Calibri"/>
              <a:cs typeface="Calibri"/>
              <a:sym typeface="Calibri"/>
            </a:endParaRPr>
          </a:p>
        </p:txBody>
      </p:sp>
      <p:sp>
        <p:nvSpPr>
          <p:cNvPr id="114" name="Google Shape;114;p5"/>
          <p:cNvSpPr txBox="1"/>
          <p:nvPr/>
        </p:nvSpPr>
        <p:spPr>
          <a:xfrm>
            <a:off x="8944303" y="4803228"/>
            <a:ext cx="2028497"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Brief description of the component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nvSpPr>
        <p:spPr>
          <a:xfrm>
            <a:off x="415637" y="415636"/>
            <a:ext cx="7817461"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Lab 4 – Leaks and vacuum quality</a:t>
            </a:r>
            <a:endParaRPr sz="4400">
              <a:solidFill>
                <a:schemeClr val="dk1"/>
              </a:solidFill>
              <a:latin typeface="Calibri"/>
              <a:ea typeface="Calibri"/>
              <a:cs typeface="Calibri"/>
              <a:sym typeface="Calibri"/>
            </a:endParaRPr>
          </a:p>
        </p:txBody>
      </p:sp>
      <p:sp>
        <p:nvSpPr>
          <p:cNvPr id="120" name="Google Shape;120;p6"/>
          <p:cNvSpPr/>
          <p:nvPr/>
        </p:nvSpPr>
        <p:spPr>
          <a:xfrm>
            <a:off x="415637" y="1755877"/>
            <a:ext cx="1098942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 this lab the students should become familiar with the methods used for vacuum quality monitoring</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experimental work will focus on the following points:</a:t>
            </a:r>
            <a:endParaRPr/>
          </a:p>
        </p:txBody>
      </p:sp>
      <p:sp>
        <p:nvSpPr>
          <p:cNvPr id="121" name="Google Shape;121;p6"/>
          <p:cNvSpPr/>
          <p:nvPr/>
        </p:nvSpPr>
        <p:spPr>
          <a:xfrm>
            <a:off x="415637" y="3167018"/>
            <a:ext cx="9953295" cy="254435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1000"/>
              <a:buFont typeface="Times"/>
              <a:buChar char="-"/>
            </a:pPr>
            <a:r>
              <a:rPr lang="en-US" sz="1800">
                <a:solidFill>
                  <a:schemeClr val="dk1"/>
                </a:solidFill>
                <a:latin typeface="Calibri"/>
                <a:ea typeface="Calibri"/>
                <a:cs typeface="Calibri"/>
                <a:sym typeface="Calibri"/>
              </a:rPr>
              <a:t>Identify possible causes for leaks, leading to an increase of the base pressure</a:t>
            </a:r>
            <a:endParaRPr/>
          </a:p>
          <a:p>
            <a:pPr indent="-342900" lvl="0" marL="342900" marR="0" rtl="0" algn="l">
              <a:lnSpc>
                <a:spcPct val="107000"/>
              </a:lnSpc>
              <a:spcBef>
                <a:spcPts val="800"/>
              </a:spcBef>
              <a:spcAft>
                <a:spcPts val="0"/>
              </a:spcAft>
              <a:buClr>
                <a:schemeClr val="dk1"/>
              </a:buClr>
              <a:buSzPts val="1000"/>
              <a:buFont typeface="Times"/>
              <a:buChar char="-"/>
            </a:pPr>
            <a:r>
              <a:rPr lang="en-US" sz="1800">
                <a:solidFill>
                  <a:schemeClr val="dk1"/>
                </a:solidFill>
                <a:latin typeface="Calibri"/>
                <a:ea typeface="Calibri"/>
                <a:cs typeface="Calibri"/>
                <a:sym typeface="Calibri"/>
              </a:rPr>
              <a:t>Measuring the atmosphere inside a vacuum system </a:t>
            </a:r>
            <a:r>
              <a:rPr b="1" lang="en-US" sz="1800">
                <a:solidFill>
                  <a:schemeClr val="dk1"/>
                </a:solidFill>
                <a:latin typeface="Calibri"/>
                <a:ea typeface="Calibri"/>
                <a:cs typeface="Calibri"/>
                <a:sym typeface="Calibri"/>
              </a:rPr>
              <a:t>using a residual gas analyzer for mass spectroscopy</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Times"/>
              <a:buChar char="-"/>
            </a:pPr>
            <a:r>
              <a:rPr lang="en-US" sz="1800">
                <a:solidFill>
                  <a:schemeClr val="dk1"/>
                </a:solidFill>
                <a:latin typeface="Calibri"/>
                <a:ea typeface="Calibri"/>
                <a:cs typeface="Calibri"/>
                <a:sym typeface="Calibri"/>
              </a:rPr>
              <a:t>Monitoring the air molecules partial pressure during pumping cycles from atmosphere pressure (~10</a:t>
            </a:r>
            <a:r>
              <a:rPr baseline="30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Torr)  down to ~10</a:t>
            </a:r>
            <a:r>
              <a:rPr baseline="30000" lang="en-US" sz="1800">
                <a:solidFill>
                  <a:schemeClr val="dk1"/>
                </a:solidFill>
                <a:latin typeface="Calibri"/>
                <a:ea typeface="Calibri"/>
                <a:cs typeface="Calibri"/>
                <a:sym typeface="Calibri"/>
              </a:rPr>
              <a:t>-7</a:t>
            </a:r>
            <a:r>
              <a:rPr lang="en-US" sz="1800">
                <a:solidFill>
                  <a:schemeClr val="dk1"/>
                </a:solidFill>
                <a:latin typeface="Calibri"/>
                <a:ea typeface="Calibri"/>
                <a:cs typeface="Calibri"/>
                <a:sym typeface="Calibri"/>
              </a:rPr>
              <a:t> Torr. Leak detectors.</a:t>
            </a:r>
            <a:endParaRPr/>
          </a:p>
          <a:p>
            <a:pPr indent="-342900" lvl="0" marL="342900" marR="0" rtl="0" algn="l">
              <a:lnSpc>
                <a:spcPct val="107000"/>
              </a:lnSpc>
              <a:spcBef>
                <a:spcPts val="800"/>
              </a:spcBef>
              <a:spcAft>
                <a:spcPts val="0"/>
              </a:spcAft>
              <a:buClr>
                <a:schemeClr val="dk1"/>
              </a:buClr>
              <a:buSzPts val="1000"/>
              <a:buFont typeface="Times"/>
              <a:buChar char="-"/>
            </a:pPr>
            <a:r>
              <a:rPr lang="en-US" sz="1800">
                <a:solidFill>
                  <a:schemeClr val="dk1"/>
                </a:solidFill>
                <a:latin typeface="Calibri"/>
                <a:ea typeface="Calibri"/>
                <a:cs typeface="Calibri"/>
                <a:sym typeface="Calibri"/>
              </a:rPr>
              <a:t>How to: Perform a leak test using Helium and a leak detector</a:t>
            </a:r>
            <a:endParaRPr/>
          </a:p>
          <a:p>
            <a:pPr indent="-279400" lvl="0" marL="342900" marR="0" rtl="0" algn="l">
              <a:lnSpc>
                <a:spcPct val="107000"/>
              </a:lnSpc>
              <a:spcBef>
                <a:spcPts val="800"/>
              </a:spcBef>
              <a:spcAft>
                <a:spcPts val="0"/>
              </a:spcAft>
              <a:buClr>
                <a:schemeClr val="dk1"/>
              </a:buClr>
              <a:buSzPts val="1000"/>
              <a:buFont typeface="Times"/>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nvSpPr>
        <p:spPr>
          <a:xfrm>
            <a:off x="318655" y="196320"/>
            <a:ext cx="10922923"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QUIZ - 3</a:t>
            </a:r>
            <a:endParaRPr b="1"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 Identifique algumas caracteristicas dos components de vácuo para conseguir atingir pressões inferiores a 10</a:t>
            </a:r>
            <a:r>
              <a:rPr baseline="30000" lang="en-US" sz="2000">
                <a:solidFill>
                  <a:schemeClr val="dk1"/>
                </a:solidFill>
                <a:latin typeface="Calibri"/>
                <a:ea typeface="Calibri"/>
                <a:cs typeface="Calibri"/>
                <a:sym typeface="Calibri"/>
              </a:rPr>
              <a:t>-8</a:t>
            </a:r>
            <a:r>
              <a:rPr lang="en-US" sz="2000">
                <a:solidFill>
                  <a:schemeClr val="dk1"/>
                </a:solidFill>
                <a:latin typeface="Calibri"/>
                <a:ea typeface="Calibri"/>
                <a:cs typeface="Calibri"/>
                <a:sym typeface="Calibri"/>
              </a:rPr>
              <a:t> Torr.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2- Como distinguir se uma fuga na câmara de vácuo é causada por uma abertura ao ar ou à água?</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 Investigue sobre estratégias para eliminar a água na atmosfera de uma câmara de vácuo.</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8"/>
          <p:cNvPicPr preferRelativeResize="0"/>
          <p:nvPr/>
        </p:nvPicPr>
        <p:blipFill rotWithShape="1">
          <a:blip r:embed="rId3">
            <a:alphaModFix/>
          </a:blip>
          <a:srcRect b="0" l="0" r="0" t="0"/>
          <a:stretch/>
        </p:blipFill>
        <p:spPr>
          <a:xfrm>
            <a:off x="1524000" y="0"/>
            <a:ext cx="9144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2020-05-13T23:08:01Z</dcterms:created>
  <dc:creator>Susana Isabel Pinheiro Cardoso de Freitas</dc:creator>
</cp:coreProperties>
</file>