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18" r:id="rId2"/>
    <p:sldId id="333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D2DEEF"/>
    <a:srgbClr val="245D90"/>
    <a:srgbClr val="3584CB"/>
    <a:srgbClr val="3E89CE"/>
    <a:srgbClr val="63A0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464" autoAdjust="0"/>
  </p:normalViewPr>
  <p:slideViewPr>
    <p:cSldViewPr snapToGrid="0">
      <p:cViewPr>
        <p:scale>
          <a:sx n="70" d="100"/>
          <a:sy n="70" d="100"/>
        </p:scale>
        <p:origin x="918" y="1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39EE5-6A79-44B2-B0ED-5DB912D3A18A}" type="datetimeFigureOut">
              <a:rPr lang="pt-PT" smtClean="0"/>
              <a:pPr/>
              <a:t>04/07/2022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B4024-D378-40F3-9DBE-C6AD57292249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6325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8ED39-C0D9-4FD6-85AB-C36E19BE785D}" type="datetimeFigureOut">
              <a:rPr lang="pt-PT" smtClean="0"/>
              <a:pPr/>
              <a:t>04/07/2022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BE1E4-2617-4E20-8B97-6A8502FB919E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7766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E1E4-2617-4E20-8B97-6A8502FB919E}" type="slidenum">
              <a:rPr lang="pt-PT" smtClean="0"/>
              <a:pPr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0923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71000" y="658653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217F378-8093-44FD-90D0-77065645A2A2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-31948" y="6586537"/>
            <a:ext cx="6404127" cy="365125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pt-PT"/>
              <a:t>MPW#15 Fabrication Process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9960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71000" y="658653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217F378-8093-44FD-90D0-77065645A2A2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370" y="6586537"/>
            <a:ext cx="6404127" cy="365125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pt-PT"/>
              <a:t>MPW#15 Fabrication Process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191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microsoft.com/office/2007/relationships/hdphoto" Target="../media/hdphoto1.wdp"/><Relationship Id="rId3" Type="http://schemas.openxmlformats.org/officeDocument/2006/relationships/theme" Target="../theme/theme1.xml"/><Relationship Id="rId7" Type="http://schemas.openxmlformats.org/officeDocument/2006/relationships/image" Target="../media/image4.jpe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openxmlformats.org/officeDocument/2006/relationships/image" Target="../media/image8.jpeg"/><Relationship Id="rId5" Type="http://schemas.openxmlformats.org/officeDocument/2006/relationships/image" Target="../media/image2.png"/><Relationship Id="rId10" Type="http://schemas.openxmlformats.org/officeDocument/2006/relationships/image" Target="../media/image7.jpeg"/><Relationship Id="rId4" Type="http://schemas.openxmlformats.org/officeDocument/2006/relationships/image" Target="../media/image1.jpeg"/><Relationship Id="rId9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1" t="19132" r="13794" b="18037"/>
          <a:stretch/>
        </p:blipFill>
        <p:spPr>
          <a:xfrm>
            <a:off x="10537556" y="0"/>
            <a:ext cx="1604865" cy="95346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699" y="0"/>
            <a:ext cx="1429988" cy="953326"/>
          </a:xfrm>
          <a:prstGeom prst="rect">
            <a:avLst/>
          </a:prstGeom>
          <a:effectLst/>
        </p:spPr>
      </p:pic>
      <p:sp>
        <p:nvSpPr>
          <p:cNvPr id="16" name="Rectangle 15"/>
          <p:cNvSpPr/>
          <p:nvPr userDrawn="1"/>
        </p:nvSpPr>
        <p:spPr>
          <a:xfrm>
            <a:off x="0" y="6578600"/>
            <a:ext cx="12192000" cy="279400"/>
          </a:xfrm>
          <a:prstGeom prst="rect">
            <a:avLst/>
          </a:prstGeom>
          <a:solidFill>
            <a:srgbClr val="245D9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8700" y="27654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070" y="0"/>
            <a:ext cx="1408675" cy="9411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1" y="0"/>
            <a:ext cx="1408675" cy="9411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984" y="0"/>
            <a:ext cx="1408675" cy="9411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27" y="0"/>
            <a:ext cx="1408675" cy="9411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156" y="0"/>
            <a:ext cx="1408675" cy="9411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613" y="0"/>
            <a:ext cx="1408675" cy="941167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0"/>
            <a:ext cx="12192000" cy="959295"/>
          </a:xfrm>
          <a:prstGeom prst="rect">
            <a:avLst/>
          </a:prstGeom>
          <a:solidFill>
            <a:srgbClr val="245D90">
              <a:alpha val="7254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-50602" y="6586537"/>
            <a:ext cx="6404127" cy="365125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pt-PT"/>
              <a:t>MPW#15 Fabrication Process</a:t>
            </a:r>
            <a:endParaRPr lang="pt-PT" dirty="0"/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71000" y="658653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217F378-8093-44FD-90D0-77065645A2A2}" type="slidenum">
              <a:rPr lang="pt-PT" smtClean="0"/>
              <a:pPr/>
              <a:t>‹#›</a:t>
            </a:fld>
            <a:endParaRPr lang="pt-PT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315" y="45349"/>
            <a:ext cx="1721346" cy="86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16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8902"/>
            <a:ext cx="4302170" cy="28743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2358"/>
            <a:ext cx="4150102" cy="27727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870" y="4072358"/>
            <a:ext cx="4150102" cy="27727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898" y="4072358"/>
            <a:ext cx="4150102" cy="27727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830" y="-226202"/>
            <a:ext cx="4302170" cy="28743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9"/>
          <a:stretch/>
        </p:blipFill>
        <p:spPr>
          <a:xfrm>
            <a:off x="4073570" y="-226202"/>
            <a:ext cx="4029030" cy="2874374"/>
          </a:xfrm>
          <a:prstGeom prst="rect">
            <a:avLst/>
          </a:prstGeom>
        </p:spPr>
      </p:pic>
      <p:sp>
        <p:nvSpPr>
          <p:cNvPr id="2" name="Rectângulo 1"/>
          <p:cNvSpPr/>
          <p:nvPr/>
        </p:nvSpPr>
        <p:spPr>
          <a:xfrm>
            <a:off x="-2410" y="1595652"/>
            <a:ext cx="12192000" cy="3339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Round Table</a:t>
            </a:r>
            <a:endParaRPr lang="pt-PT" dirty="0"/>
          </a:p>
        </p:txBody>
      </p:sp>
      <p:pic>
        <p:nvPicPr>
          <p:cNvPr id="13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411" y="3611651"/>
            <a:ext cx="1800853" cy="908715"/>
          </a:xfrm>
          <a:prstGeom prst="rect">
            <a:avLst/>
          </a:prstGeom>
        </p:spPr>
      </p:pic>
      <p:sp>
        <p:nvSpPr>
          <p:cNvPr id="15" name="CaixaDeTexto 23"/>
          <p:cNvSpPr txBox="1"/>
          <p:nvPr/>
        </p:nvSpPr>
        <p:spPr>
          <a:xfrm>
            <a:off x="80994" y="1761970"/>
            <a:ext cx="120141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b="1" cap="smal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MPW #15 Report</a:t>
            </a:r>
            <a:endParaRPr lang="en-GB" sz="4600" b="1" cap="smal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PT"/>
              <a:t>MPW#15 Fabrication Process</a:t>
            </a:r>
            <a:endParaRPr lang="pt-PT" dirty="0"/>
          </a:p>
        </p:txBody>
      </p:sp>
      <p:sp>
        <p:nvSpPr>
          <p:cNvPr id="10" name="TextBox 9"/>
          <p:cNvSpPr txBox="1"/>
          <p:nvPr/>
        </p:nvSpPr>
        <p:spPr>
          <a:xfrm>
            <a:off x="3784285" y="4287155"/>
            <a:ext cx="4623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Maria Carvalho – Rita </a:t>
            </a:r>
            <a:r>
              <a:rPr lang="en-US" dirty="0" err="1">
                <a:latin typeface="+mj-lt"/>
              </a:rPr>
              <a:t>Macedo</a:t>
            </a:r>
            <a:r>
              <a:rPr lang="en-US" dirty="0">
                <a:latin typeface="+mj-lt"/>
              </a:rPr>
              <a:t> - Susana Cardoso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17F378-8093-44FD-90D0-77065645A2A2}" type="slidenum">
              <a:rPr lang="pt-PT" smtClean="0"/>
              <a:pPr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3540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17F378-8093-44FD-90D0-77065645A2A2}" type="slidenum">
              <a:rPr lang="pt-PT" smtClean="0"/>
              <a:pPr/>
              <a:t>2</a:t>
            </a:fld>
            <a:endParaRPr lang="pt-PT"/>
          </a:p>
        </p:txBody>
      </p:sp>
      <p:sp>
        <p:nvSpPr>
          <p:cNvPr id="3" name="TextBox 2"/>
          <p:cNvSpPr txBox="1"/>
          <p:nvPr/>
        </p:nvSpPr>
        <p:spPr>
          <a:xfrm>
            <a:off x="395785" y="163773"/>
            <a:ext cx="3025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6 Passivation II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PT" dirty="0"/>
              <a:t>MPW#15 </a:t>
            </a:r>
            <a:r>
              <a:rPr lang="pt-PT" dirty="0" err="1"/>
              <a:t>Fabrication</a:t>
            </a:r>
            <a:r>
              <a:rPr lang="pt-PT" dirty="0"/>
              <a:t> </a:t>
            </a:r>
            <a:r>
              <a:rPr lang="pt-PT" dirty="0" err="1"/>
              <a:t>Process</a:t>
            </a:r>
            <a:endParaRPr lang="pt-PT" dirty="0"/>
          </a:p>
        </p:txBody>
      </p:sp>
      <p:sp>
        <p:nvSpPr>
          <p:cNvPr id="8" name="TextBox 7"/>
          <p:cNvSpPr txBox="1"/>
          <p:nvPr/>
        </p:nvSpPr>
        <p:spPr>
          <a:xfrm>
            <a:off x="480142" y="1320210"/>
            <a:ext cx="57568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45D90"/>
                </a:solidFill>
              </a:rPr>
              <a:t>6.1 – SiO</a:t>
            </a:r>
            <a:r>
              <a:rPr lang="en-US" sz="1400" b="1" baseline="-25000" dirty="0">
                <a:solidFill>
                  <a:srgbClr val="245D90"/>
                </a:solidFill>
              </a:rPr>
              <a:t>2 </a:t>
            </a:r>
            <a:r>
              <a:rPr lang="en-US" sz="1400" b="1" dirty="0">
                <a:solidFill>
                  <a:srgbClr val="245D90"/>
                </a:solidFill>
              </a:rPr>
              <a:t>deposition</a:t>
            </a:r>
          </a:p>
          <a:p>
            <a:endParaRPr lang="en-US" sz="1200" dirty="0"/>
          </a:p>
          <a:p>
            <a:r>
              <a:rPr lang="en-US" sz="1200" dirty="0"/>
              <a:t>Thickness deposited: 3000 Å</a:t>
            </a:r>
          </a:p>
          <a:p>
            <a:r>
              <a:rPr lang="en-US" sz="1200" dirty="0"/>
              <a:t>Conditions: 300°C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142" y="2611948"/>
            <a:ext cx="238048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45D90"/>
                </a:solidFill>
              </a:rPr>
              <a:t>6.3 - SiO</a:t>
            </a:r>
            <a:r>
              <a:rPr lang="en-US" sz="1400" b="1" baseline="-25000" dirty="0">
                <a:solidFill>
                  <a:srgbClr val="245D90"/>
                </a:solidFill>
              </a:rPr>
              <a:t>2</a:t>
            </a:r>
            <a:r>
              <a:rPr lang="en-US" sz="1400" b="1" dirty="0">
                <a:solidFill>
                  <a:srgbClr val="245D90"/>
                </a:solidFill>
              </a:rPr>
              <a:t> etch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Recipe: </a:t>
            </a:r>
            <a:r>
              <a:rPr lang="en-US" sz="1200" b="1" dirty="0"/>
              <a:t>SiO2_Vias_etch_112s</a:t>
            </a:r>
            <a:endParaRPr lang="en-US" sz="1200" dirty="0"/>
          </a:p>
          <a:p>
            <a:r>
              <a:rPr lang="en-US" sz="1200" dirty="0"/>
              <a:t>Nominal etch time: 112s,</a:t>
            </a:r>
          </a:p>
          <a:p>
            <a:r>
              <a:rPr lang="en-US" sz="1200" dirty="0"/>
              <a:t>0% </a:t>
            </a:r>
            <a:r>
              <a:rPr lang="en-US" sz="1200" dirty="0" err="1"/>
              <a:t>overetch</a:t>
            </a:r>
            <a:endParaRPr 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80142" y="4168355"/>
            <a:ext cx="26197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45D90"/>
                </a:solidFill>
              </a:rPr>
              <a:t>6.4 - </a:t>
            </a:r>
            <a:r>
              <a:rPr lang="en-US" sz="1400" b="1" dirty="0" err="1">
                <a:solidFill>
                  <a:srgbClr val="245D90"/>
                </a:solidFill>
              </a:rPr>
              <a:t>Ashing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Recipe: </a:t>
            </a:r>
            <a:r>
              <a:rPr lang="en-US" sz="1200" b="1" dirty="0"/>
              <a:t>O2_Ashing_15mT_240s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0142" y="5186664"/>
            <a:ext cx="26197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45D90"/>
                </a:solidFill>
              </a:rPr>
              <a:t>6.5 – </a:t>
            </a:r>
            <a:r>
              <a:rPr lang="en-US" sz="1400" b="1" dirty="0" err="1">
                <a:solidFill>
                  <a:srgbClr val="245D90"/>
                </a:solidFill>
              </a:rPr>
              <a:t>TiWN</a:t>
            </a:r>
            <a:r>
              <a:rPr lang="en-US" sz="1400" b="1" dirty="0">
                <a:solidFill>
                  <a:srgbClr val="245D90"/>
                </a:solidFill>
              </a:rPr>
              <a:t> removal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Etch steps: 200s @ 60°</a:t>
            </a:r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5804925" y="1166124"/>
            <a:ext cx="6278935" cy="1390520"/>
            <a:chOff x="-2567891" y="1024978"/>
            <a:chExt cx="15764552" cy="349118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0" t="25397" r="4457" b="24021"/>
            <a:stretch/>
          </p:blipFill>
          <p:spPr>
            <a:xfrm>
              <a:off x="-2567891" y="1047249"/>
              <a:ext cx="8170406" cy="346891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17" t="24323" r="1428" b="25226"/>
            <a:stretch/>
          </p:blipFill>
          <p:spPr>
            <a:xfrm>
              <a:off x="5373461" y="1024978"/>
              <a:ext cx="7823200" cy="3459936"/>
            </a:xfrm>
            <a:prstGeom prst="rect">
              <a:avLst/>
            </a:prstGeom>
          </p:spPr>
        </p:pic>
      </p:grp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5804924" y="2685805"/>
            <a:ext cx="6278935" cy="1390269"/>
            <a:chOff x="-2394723" y="1042555"/>
            <a:chExt cx="15451977" cy="342134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73" t="29630" b="20634"/>
            <a:stretch/>
          </p:blipFill>
          <p:spPr>
            <a:xfrm>
              <a:off x="-2394723" y="1053042"/>
              <a:ext cx="8606971" cy="341085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60" t="29418" r="316" b="21058"/>
            <a:stretch/>
          </p:blipFill>
          <p:spPr>
            <a:xfrm>
              <a:off x="5913767" y="1042555"/>
              <a:ext cx="7143487" cy="3396343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0" t="15873" r="31905" b="13440"/>
          <a:stretch/>
        </p:blipFill>
        <p:spPr>
          <a:xfrm>
            <a:off x="3353110" y="1174994"/>
            <a:ext cx="2155208" cy="289092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9" t="28996" r="21270" b="3915"/>
          <a:stretch/>
        </p:blipFill>
        <p:spPr>
          <a:xfrm>
            <a:off x="8967922" y="4221943"/>
            <a:ext cx="3008847" cy="209167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2" t="4445" r="9047" b="25079"/>
          <a:stretch/>
        </p:blipFill>
        <p:spPr>
          <a:xfrm>
            <a:off x="4544411" y="4221943"/>
            <a:ext cx="3730172" cy="228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14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4592</TotalTime>
  <Words>89</Words>
  <Application>Microsoft Office PowerPoint</Application>
  <PresentationFormat>Widescreen</PresentationFormat>
  <Paragraphs>24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Diana Cristina Pinto Leitão</dc:creator>
  <cp:lastModifiedBy>Duarte Marques</cp:lastModifiedBy>
  <cp:revision>291</cp:revision>
  <dcterms:created xsi:type="dcterms:W3CDTF">2016-10-19T13:33:26Z</dcterms:created>
  <dcterms:modified xsi:type="dcterms:W3CDTF">2022-07-04T15:04:42Z</dcterms:modified>
</cp:coreProperties>
</file>