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media/image1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FC2A5-DBC7-46E6-AE94-AAF85E801C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BB1B29-FA1F-4279-8435-7508B5B43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ne Colum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E3DA77-B759-40F3-AEB9-A46CAD54B5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4400" spc="-1" strike="noStrike">
                <a:solidFill>
                  <a:srgbClr val="ffffff"/>
                </a:solid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179"/>
          </a:bodyPr>
          <a:p>
            <a:pPr indent="0">
              <a:spcBef>
                <a:spcPts val="1417"/>
              </a:spcBef>
            </a:pPr>
            <a:r>
              <a:rPr b="0" lang="pt-PT" sz="32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ffffff"/>
              </a:solidFill>
              <a:latin typeface="Arial"/>
            </a:endParaRPr>
          </a:p>
          <a:p>
            <a:pPr lvl="1" indent="0">
              <a:spcBef>
                <a:spcPts val="1134"/>
              </a:spcBef>
            </a:pPr>
            <a:r>
              <a:rPr b="0" lang="pt-PT" sz="2800" spc="-1" strike="noStrike">
                <a:solidFill>
                  <a:srgbClr val="ffffff"/>
                </a:solidFill>
                <a:latin typeface="Arial"/>
              </a:rPr>
              <a:t>Segundo nível de tópicos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  <a:p>
            <a:pPr lvl="2" indent="0">
              <a:spcBef>
                <a:spcPts val="850"/>
              </a:spcBef>
            </a:pPr>
            <a:r>
              <a:rPr b="0" lang="pt-PT" sz="2400" spc="-1" strike="noStrike">
                <a:solidFill>
                  <a:srgbClr val="ffffff"/>
                </a:solidFill>
                <a:latin typeface="Arial"/>
              </a:rPr>
              <a:t>Terceiro nível de tópicos</a:t>
            </a:r>
            <a:endParaRPr b="0" lang="pt-PT" sz="2400" spc="-1" strike="noStrike">
              <a:solidFill>
                <a:srgbClr val="ffffff"/>
              </a:solidFill>
              <a:latin typeface="Arial"/>
            </a:endParaRPr>
          </a:p>
          <a:p>
            <a:pPr lvl="3" indent="0">
              <a:spcBef>
                <a:spcPts val="567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Quarto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lvl="4" indent="0">
              <a:spcBef>
                <a:spcPts val="283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lvl="5" indent="0">
              <a:spcBef>
                <a:spcPts val="283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lvl="6" indent="0">
              <a:spcBef>
                <a:spcPts val="283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CCEF7CD7-6C36-4A7F-8405-621656E4EB73}" type="author">
              <a:rPr b="0" lang="pt-PT" sz="1800" spc="-1" strike="noStrike">
                <a:solidFill>
                  <a:srgbClr val="ffffff"/>
                </a:solidFill>
                <a:latin typeface="Arial"/>
              </a:rPr>
              <a:t> </a:t>
            </a:fld>
            <a:endParaRPr b="0" lang="pt-P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pt-P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4400" spc="-1" strike="noStrike">
                <a:solidFill>
                  <a:srgbClr val="ffffff"/>
                </a:solid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 u="sng">
                <a:solidFill>
                  <a:srgbClr val="ffffff"/>
                </a:solidFill>
                <a:uFillTx/>
                <a:latin typeface="Arial"/>
              </a:rPr>
              <a:t>Clique para editar o formato de texto dos tópicos</a:t>
            </a:r>
            <a:endParaRPr b="0" lang="pt-PT" sz="32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 u="sng">
                <a:solidFill>
                  <a:srgbClr val="ffffff"/>
                </a:solidFill>
                <a:uFillTx/>
                <a:latin typeface="Arial"/>
              </a:rPr>
              <a:t>Segundo nível de tópicos</a:t>
            </a:r>
            <a:endParaRPr b="0" lang="pt-PT" sz="2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 u="sng">
                <a:solidFill>
                  <a:srgbClr val="ffffff"/>
                </a:solidFill>
                <a:uFillTx/>
                <a:latin typeface="Arial"/>
              </a:rPr>
              <a:t>Terceiro nível de tópicos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Quarto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Quinto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Sexto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Sétimo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81F7CE6-30BA-4559-9033-4B77B4353C45}" type="slidenum">
              <a:rPr b="0" lang="pt-PT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pt-P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4400" spc="-1" strike="noStrike">
                <a:solidFill>
                  <a:srgbClr val="ffffff"/>
                </a:solid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PT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ffffff"/>
                </a:solidFill>
                <a:latin typeface="Arial"/>
              </a:rPr>
              <a:t>Segundo nível de tópicos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Arial"/>
              </a:rPr>
              <a:t>Terceiro nível de tópicos</a:t>
            </a:r>
            <a:endParaRPr b="0" lang="pt-PT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Quarto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9AB3EF8-8330-4CB8-8D05-01B4069238C3}" type="slidenum">
              <a:rPr b="0" lang="pt-PT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4400" spc="-1" strike="noStrike">
                <a:solidFill>
                  <a:srgbClr val="ffffff"/>
                </a:solid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 u="sng">
                <a:solidFill>
                  <a:srgbClr val="ffffff"/>
                </a:solidFill>
                <a:uFillTx/>
                <a:latin typeface="Arial"/>
              </a:rPr>
              <a:t>Clique para editar o formato de texto dos tópicos</a:t>
            </a:r>
            <a:endParaRPr b="0" lang="pt-PT" sz="32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 u="sng">
                <a:solidFill>
                  <a:srgbClr val="ffffff"/>
                </a:solidFill>
                <a:uFillTx/>
                <a:latin typeface="Arial"/>
              </a:rPr>
              <a:t>Segundo nível de tópicos</a:t>
            </a:r>
            <a:endParaRPr b="0" lang="pt-PT" sz="2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 u="sng">
                <a:solidFill>
                  <a:srgbClr val="ffffff"/>
                </a:solidFill>
                <a:uFillTx/>
                <a:latin typeface="Arial"/>
              </a:rPr>
              <a:t>Terceiro nível de tópicos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Quarto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Quinto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Sexto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 u="sng">
                <a:solidFill>
                  <a:srgbClr val="ffffff"/>
                </a:solidFill>
                <a:uFillTx/>
                <a:latin typeface="Arial"/>
              </a:rPr>
              <a:t>Sétimo nível de tópicos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7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8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PT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9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PT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C431B46-6957-4E90-913B-5804E9C55133}" type="slidenum">
              <a:rPr b="0" lang="pt-PT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P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pt-P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upload.wikimedia.org/wikipedia/commons/1/15/3_node_Directed_graph.png?20230623211051" TargetMode="External"/><Relationship Id="rId2" Type="http://schemas.openxmlformats.org/officeDocument/2006/relationships/hyperlink" Target="https://github.com/ryanoasis/nerd-fonts/releases/download/v3.1.1/Hack.zip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0000" y="3906360"/>
            <a:ext cx="666000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DA Project 2 - TSP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560000" y="4977720"/>
            <a:ext cx="2520000" cy="876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Class 17, Group 5</a:t>
            </a:r>
            <a:endParaRPr b="0" lang="pt-PT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P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4680000" y="900000"/>
            <a:ext cx="4140000" cy="4140000"/>
          </a:xfrm>
          <a:prstGeom prst="rect">
            <a:avLst/>
          </a:prstGeom>
          <a:solidFill>
            <a:srgbClr val="333333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P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Graph (2/3)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3636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Unless otherwise stated, all edges are undirected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The graph works like this (over-simplified):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680000" y="1260000"/>
            <a:ext cx="4083480" cy="36000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6DB991-343F-4247-B523-4AE03B83CE7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Graph (3/3)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200" spc="-1" strike="noStrike">
                <a:solidFill>
                  <a:srgbClr val="ffffff"/>
                </a:solidFill>
                <a:latin typeface="Hack Nerd Font"/>
              </a:rPr>
              <a:t>Alongside the vertexSet, the Graph also contains an unordered map of ID to Vertex</a:t>
            </a:r>
            <a:endParaRPr b="0" lang="pt-PT" sz="22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200" spc="-1" strike="noStrike">
                <a:solidFill>
                  <a:srgbClr val="ffffff"/>
                </a:solidFill>
                <a:latin typeface="Hack Nerd Font"/>
              </a:rPr>
              <a:t>This helps with vertex and edge searches</a:t>
            </a:r>
            <a:endParaRPr b="0" lang="pt-PT" sz="22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200" spc="-1" strike="noStrike">
                <a:solidFill>
                  <a:srgbClr val="ffffff"/>
                </a:solidFill>
                <a:latin typeface="Hack Nerd Font"/>
              </a:rPr>
              <a:t>Functions which help certain algorithms but are not intended to execute on their own are private or in the Auxil files instead</a:t>
            </a:r>
            <a:endParaRPr b="0" lang="pt-PT" sz="22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F09ECD-295F-4BAD-9D73-DEE0DF721F4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Bellman-Held-Karp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720000" y="1080000"/>
            <a:ext cx="468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Dynamic Programming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Currently the most efficient algorithm to solve TSP, with time complexity O(n³2</a:t>
            </a:r>
            <a:r>
              <a:rPr b="0" lang="pt-PT" sz="1800" spc="-1" strike="noStrike" baseline="33000">
                <a:solidFill>
                  <a:srgbClr val="ffffff"/>
                </a:solidFill>
                <a:latin typeface="Hack Nerd Font"/>
              </a:rPr>
              <a:t>n</a:t>
            </a: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)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Requires computation of subsets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As unordered maps don’t support hashes of vectors of custom objects, a simple map was used, which lead to a complexity of O(n³2</a:t>
            </a:r>
            <a:r>
              <a:rPr b="0" lang="pt-PT" sz="1800" spc="-1" strike="noStrike" baseline="33000">
                <a:solidFill>
                  <a:srgbClr val="ffffff"/>
                </a:solidFill>
                <a:latin typeface="Hack Nerd Font"/>
              </a:rPr>
              <a:t>n</a:t>
            </a: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)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400000" y="1080000"/>
            <a:ext cx="3605040" cy="38653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B38C38-EF3C-4E2A-A4E2-FF4D52A2B9B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Bellman-Held-Karp String Variation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720000" y="1080000"/>
            <a:ext cx="468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Also Dynamic Programming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This variation uses less memory and only strings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However, it is slower due to the various find-erase it executes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As unordered maps support hashing of strings, the time complexity is slightly smaller: O(n²2</a:t>
            </a:r>
            <a:r>
              <a:rPr b="0" lang="pt-PT" sz="1800" spc="-1" strike="noStrike" baseline="33000">
                <a:solidFill>
                  <a:srgbClr val="ffffff"/>
                </a:solidFill>
                <a:latin typeface="Hack Nerd Font"/>
              </a:rPr>
              <a:t>n</a:t>
            </a: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)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400000" y="1080000"/>
            <a:ext cx="3605040" cy="38653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5080AA-8318-4907-BAF9-A0975FEC7D0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Triangle Inequality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35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94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Any side of the triangle is always smaller than the sum of the other two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This means a directed path between two points , if it exists, is always the smallest one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This algorithm uses DFS and tree traversal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Time Complexity: </a:t>
            </a:r>
            <a:br>
              <a:rPr sz="2000"/>
            </a:b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O(V * logV + E)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040000" y="1800000"/>
            <a:ext cx="4155480" cy="22885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AE327-08C1-41DD-9687-79A938C2BAA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Nearest Neighbour</a:t>
            </a:r>
            <a:endParaRPr b="0" lang="pt-P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24000" y="1080000"/>
            <a:ext cx="3816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For each outgoing edge, it selects the smallest one and proceeds forward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It uses this approach for all vertexes, starting on all vertexes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It yields a fairly good solution, although there are special cases where it can yield the worst solution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Complexity: O(V * (V + E))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140000" y="834480"/>
            <a:ext cx="3780000" cy="4363560"/>
          </a:xfrm>
          <a:prstGeom prst="rect">
            <a:avLst/>
          </a:prstGeom>
          <a:ln w="1080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380000" y="1620000"/>
            <a:ext cx="2648880" cy="28800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8494F3-B31D-4B86-BAC1-C4C7C367C38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Real World Graphs TSP Algorithm</a:t>
            </a:r>
            <a:endParaRPr b="0" lang="pt-P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24000" y="1080000"/>
            <a:ext cx="4896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576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This is a tweaked version of the 2-approximation algorithm to work on real world graphs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First, we compute the MST of the graph and, then, we try to compute a tweaked version of the pre-order walk of the, as you can see on the next slide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This tweak consists of, when we encounter a vertex that cannot go further in the pre-order walk, we leave it behind (not including in the path) in the hope of being able to return there in the future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500" spc="-1" strike="noStrike">
                <a:solidFill>
                  <a:srgbClr val="ffffff"/>
                </a:solidFill>
                <a:latin typeface="Hack Nerd Font"/>
              </a:rPr>
              <a:t>Complexity: O(</a:t>
            </a: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V * logV + E</a:t>
            </a:r>
            <a:r>
              <a:rPr b="0" lang="pt-PT" sz="1500" spc="-1" strike="noStrike">
                <a:solidFill>
                  <a:srgbClr val="ffffff"/>
                </a:solidFill>
                <a:latin typeface="Hack Nerd Font"/>
              </a:rPr>
              <a:t>)</a:t>
            </a:r>
            <a:endParaRPr b="0" lang="pt-PT" sz="15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318640" y="1800000"/>
            <a:ext cx="4401360" cy="25200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ABD517-5D76-4911-8F2D-1AC64E2A5B66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Find Path in MST</a:t>
            </a:r>
            <a:endParaRPr b="0" lang="pt-PT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24000" y="1080000"/>
            <a:ext cx="2916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This is a recursive function that tries to find which vertex to go next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When a said vertex A is left behind, and, in the future, we manage to go from a said vertex B to A and back to a child (in the MST representation) of B, we do it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500" spc="-1" strike="noStrike">
                <a:solidFill>
                  <a:srgbClr val="ffffff"/>
                </a:solidFill>
                <a:latin typeface="Hack Nerd Font"/>
              </a:rPr>
              <a:t>Complexity: O(</a:t>
            </a: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V + E</a:t>
            </a:r>
            <a:r>
              <a:rPr b="0" lang="pt-PT" sz="1500" spc="-1" strike="noStrike">
                <a:solidFill>
                  <a:srgbClr val="ffffff"/>
                </a:solidFill>
                <a:latin typeface="Hack Nerd Font"/>
              </a:rPr>
              <a:t>)</a:t>
            </a:r>
            <a:endParaRPr b="0" lang="pt-PT" sz="15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227400" y="864000"/>
            <a:ext cx="3612600" cy="4320000"/>
          </a:xfrm>
          <a:prstGeom prst="rect">
            <a:avLst/>
          </a:prstGeom>
          <a:ln w="1080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120000" y="1080000"/>
            <a:ext cx="3496320" cy="39654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6AF131-E8F0-4C5E-B669-623D7BB4C771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User Interface (1/2)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810000" y="1035000"/>
            <a:ext cx="8460000" cy="38815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We developed an interface to allow the user to easily interact with the Network.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A menu with the valid options appears and the user can type either the option number or the option name followed by its arguments, if required.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First, you need to load the desired graph to the program, using the option 0 (or load) followed by the path to the edges and (optionally) vertexes files.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You can, then, execute the provided TSP algorithms.</a:t>
            </a:r>
            <a:endParaRPr b="0" lang="pt-PT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1C128-0034-41CF-AF3A-4DD795EB1F53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User Interface (2/2)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09680" y="1088280"/>
            <a:ext cx="9260640" cy="37818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C547B2-3CB1-44A8-994F-3391FE18053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504000" y="1080000"/>
            <a:ext cx="907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This project consists of a simulation of the famous Travelling Salesperson Problem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This problem consists of finding the minimal Hamiltonean cycle, i.e., given a set of nodes, go through each node once and only once and then return to the starting one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In order to solve said problem, we implemented a graph, which will soon be described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Group members:</a:t>
            </a:r>
            <a:br>
              <a:rPr sz="2000"/>
            </a:b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Duarte Assunção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	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up202208319  33.(3)%</a:t>
            </a:r>
            <a:br>
              <a:rPr sz="2000"/>
            </a:b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Pedro Gorobey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	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	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up202210292  33.(3)%</a:t>
            </a:r>
            <a:br>
              <a:rPr sz="2000"/>
            </a:b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Lucas Bessa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	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	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	</a:t>
            </a: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up202208396  33.(3)%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Introduction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9F47D-5CEA-4FE7-91A6-0BB480E4204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Bibliography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Bef>
                <a:spcPts val="28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Slide 3:</a:t>
            </a:r>
            <a:r>
              <a:rPr b="0" lang="pt-PT" sz="1600" spc="-1" strike="noStrike">
                <a:solidFill>
                  <a:srgbClr val="ffffff"/>
                </a:solidFill>
                <a:latin typeface="Hack Nerd Font"/>
                <a:hlinkClick r:id="rId1"/>
              </a:rPr>
              <a:t>https://upload.wikimedia.org/wikipedia/commons/1/15/3_node_Directed_graph.png?20230623211051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28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Font used (by Nerd Fonts, clicking here will download the font):</a:t>
            </a:r>
            <a:br>
              <a:rPr sz="1600"/>
            </a:br>
            <a:r>
              <a:rPr b="0" lang="pt-PT" sz="1600" spc="-1" strike="noStrike">
                <a:solidFill>
                  <a:srgbClr val="ffffff"/>
                </a:solidFill>
                <a:latin typeface="Hack Nerd Font"/>
                <a:hlinkClick r:id="rId2"/>
              </a:rPr>
              <a:t>https://github.com/ryanoasis/nerd-fonts/releases/download/v3.1.1/Hack.zip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28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ffffff"/>
                </a:solidFill>
                <a:latin typeface="Hack Nerd Font"/>
              </a:rPr>
              <a:t>All other images and descriptions were made by us</a:t>
            </a:r>
            <a:endParaRPr b="0" lang="pt-PT" sz="16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2FCB6D-9387-4543-B615-19BEDA2A4605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How the Graph Works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17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The Graph is a very basic one, consisting of nodes (vertexes) connected by undirected weighted edges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In the diagram class, each class is in the files with the same name, one ending with .cpp and the other with .hpp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960440" y="1197000"/>
            <a:ext cx="4579560" cy="36000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5C660D-FE52-4446-916E-778C20F1EE9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File Structure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80000" y="1326600"/>
            <a:ext cx="687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csv/ - CSV files with Graph data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doc/ - Documentation folder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lib/ - Header files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src/ - Source files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build.ninja - Compilation file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CMakeLists.txt - Compilation file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Doxyfile - Documentation file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LICENSE - The Unlicense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Makefile - Compilation file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README.md - Project description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580000" y="1080000"/>
            <a:ext cx="1758240" cy="3960000"/>
          </a:xfrm>
          <a:prstGeom prst="rect">
            <a:avLst/>
          </a:prstGeom>
          <a:ln w="1080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7596360" y="1306080"/>
            <a:ext cx="1763640" cy="35539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D72DA9-7AD4-42FA-8BBC-E318EBF573A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Parsing (1/2)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8360" y="900000"/>
            <a:ext cx="90716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38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This function is called when the user loads the graphs. For more information on this loading, please consult the README.md file. 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980000" y="1440000"/>
            <a:ext cx="5580000" cy="36792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33908-E3BE-4CA5-97D9-ABC3C452AEA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Parsing (2/2)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35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This fetches the data from the respective CSV file and stores it in temporary variables used to create the Vertex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ffffff"/>
                </a:solidFill>
                <a:latin typeface="Hack Nerd Font"/>
              </a:rPr>
              <a:t>A parsing function might execute solo (if both edges and nodes are derived from the same file) or in conjunction with another one</a:t>
            </a:r>
            <a:endParaRPr b="0" lang="pt-PT" sz="1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580000" y="1080000"/>
            <a:ext cx="3060000" cy="38520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305B2-DB6A-49B0-BBF0-E55D1D08233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Vertex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900000"/>
            <a:ext cx="9036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Serves as a point in the graph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Used as pointers throughout the project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Methods consist of getters, setters and addition/removal of Edges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The latitude and longitude are used to compute the point’s distance to another one if the corresponding edge isn’t given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Hack Nerd Font"/>
              </a:rPr>
              <a:t>Check the Doxygen Documentation for all the attributes and methods</a:t>
            </a:r>
            <a:endParaRPr b="0" lang="pt-PT" sz="20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DCECC4-5915-4B59-BDC0-E00183A42C7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Edge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867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Serves as roads / connections between two points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The length is the distance between the two points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Also used as pointers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Check the Doxygen Documentation for all the attributes and methods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63833-2AF5-4DE1-ABE4-BC909BE4336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2800" spc="-1" strike="noStrike">
                <a:solidFill>
                  <a:srgbClr val="ffffff"/>
                </a:solidFill>
                <a:latin typeface="Hack Nerd Font"/>
              </a:rPr>
              <a:t>Graph (1/3)</a:t>
            </a:r>
            <a:endParaRPr b="0" lang="pt-PT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68360" y="1080000"/>
            <a:ext cx="88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1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Simulated network or map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It is composed by a vector containing all the vertexes, while edges are represented as adjancency lists in each vertex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The Graph contains various algorithms to solve the TSP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The unordered maps are useful to find certain vertexes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The methods range from getters/setters to max-flow algorithms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ffffff"/>
                </a:solidFill>
                <a:latin typeface="Hack Nerd Font"/>
              </a:rPr>
              <a:t>Check the Doxygen Documentation for all the attributes and methods</a:t>
            </a:r>
            <a:endParaRPr b="0" lang="pt-PT" sz="2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67F3D-A204-4083-BDDD-E5C183E5A54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2024-04-02T15:34:55Z</dcterms:created>
  <dc:creator/>
  <dc:description/>
  <dc:language>pt-PT</dc:language>
  <cp:lastModifiedBy/>
  <cp:lastPrinted>2024-05-19T10:41:50Z</cp:lastPrinted>
  <dcterms:modified xsi:type="dcterms:W3CDTF">2024-05-19T10:40:58Z</dcterms:modified>
  <cp:revision>17</cp:revision>
  <dc:subject/>
  <dc:title>Portfolio</dc:title>
</cp:coreProperties>
</file>