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6" r:id="rId5"/>
    <p:sldId id="268" r:id="rId6"/>
    <p:sldId id="269" r:id="rId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26FE1D-FF42-0A7A-E333-7853E7B300C9}" name="Joaquim Lourenço Esmerado" initials="JLE" userId="Joaquim Lourenço Esmerado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89" autoAdjust="0"/>
    <p:restoredTop sz="94355" autoAdjust="0"/>
  </p:normalViewPr>
  <p:slideViewPr>
    <p:cSldViewPr>
      <p:cViewPr varScale="1">
        <p:scale>
          <a:sx n="123" d="100"/>
          <a:sy n="123" d="100"/>
        </p:scale>
        <p:origin x="730" y="7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18/01/2023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19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18/01/2023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63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18/01/2023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719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18/01/2023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050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18/01/2023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786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18/01/2023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310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18/01/2023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993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18/01/2023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548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18/01/2023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025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18/01/2023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844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18/01/2023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78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78150-AC4E-47A0-8C70-98559CB58618}" type="datetimeFigureOut">
              <a:rPr lang="pt-PT" smtClean="0"/>
              <a:t>18/01/2023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183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Sistemas de Informação Distribuídos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/>
              <a:t>Projecto</a:t>
            </a:r>
            <a:endParaRPr lang="pt-PT" dirty="0"/>
          </a:p>
          <a:p>
            <a:r>
              <a:rPr lang="pt-PT" dirty="0"/>
              <a:t>Monitorização de Ratos em Laboratório</a:t>
            </a:r>
          </a:p>
        </p:txBody>
      </p:sp>
    </p:spTree>
    <p:extLst>
      <p:ext uri="{BB962C8B-B14F-4D97-AF65-F5344CB8AC3E}">
        <p14:creationId xmlns:p14="http://schemas.microsoft.com/office/powerpoint/2010/main" val="9488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51520" y="26064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600" dirty="0"/>
              <a:t>Monitorização de Ratos em Laboratório</a:t>
            </a:r>
            <a:endParaRPr lang="pt-PT" sz="1200" dirty="0"/>
          </a:p>
        </p:txBody>
      </p:sp>
      <p:sp>
        <p:nvSpPr>
          <p:cNvPr id="7" name="Rectangle 30"/>
          <p:cNvSpPr/>
          <p:nvPr/>
        </p:nvSpPr>
        <p:spPr>
          <a:xfrm>
            <a:off x="239514" y="1700808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Um laboratório de investigação de um departamento de biologia necessita de um sistema para monitorizar o comportamento de ratos face a estímulos olfativos. Mais concretamente, pretende registar e analisar que tipo de odores (odores associados a alimentos) estimulam mais os ratos em função de substâncias que  lhes são previamente administradas. </a:t>
            </a:r>
          </a:p>
          <a:p>
            <a:endParaRPr lang="pt-PT" sz="1200" dirty="0"/>
          </a:p>
          <a:p>
            <a:r>
              <a:rPr lang="pt-PT" sz="1200" dirty="0"/>
              <a:t>É necessário registar todas as experiências, que são </a:t>
            </a:r>
            <a:r>
              <a:rPr lang="pt-PT" sz="1200" dirty="0" err="1"/>
              <a:t>efectuadas</a:t>
            </a:r>
            <a:r>
              <a:rPr lang="pt-PT" sz="1200" dirty="0"/>
              <a:t>  em sequência (às vezes com minutos de intervalo entre elas, outras vezes dias). Cada experiência consiste em fazer entrar um conjunto de ratos de laboratório (normalmente dezenas, podendo chegar à centena) num “labirinto” de corredores que unem várias salas (normalmente dez salas). Cada corredor une duas salas apenas. Vários corredores podem ir dar a uma mesma sala. O mecanismo que liga a sala ao corredor apenas permite que os ratos circulem num sentido. Ou seja, nos corredores de “entrada” apenas é possível entrar na sala (e não sair) e nos de saída apenas sair (e não entrar). Sempre que um rato “entra” ou “sai” de uma a sala é </a:t>
            </a:r>
            <a:r>
              <a:rPr lang="pt-PT" sz="1200" dirty="0" err="1"/>
              <a:t>activado</a:t>
            </a:r>
            <a:r>
              <a:rPr lang="pt-PT" sz="1200" dirty="0"/>
              <a:t> um sensor de passagem e não é possível dois ratos saírem ou entrarem em conjunto (garante-se que uma ativação do sensor é para apenas um rato).  As salas têm portas para o exterior que apenas são abertas quando a experiência termina. Uma experiência demora em media (quando tudo corre bem) cerca de 3 minutos (nunca mais de 10 ou menos de 2).</a:t>
            </a:r>
          </a:p>
          <a:p>
            <a:endParaRPr lang="pt-PT" sz="1200" dirty="0"/>
          </a:p>
          <a:p>
            <a:r>
              <a:rPr lang="pt-PT" sz="1200" dirty="0"/>
              <a:t>A experiência pode terminar devido a três situações:</a:t>
            </a:r>
          </a:p>
          <a:p>
            <a:pPr marL="228600" indent="-228600">
              <a:buAutoNum type="alphaLcParenR"/>
            </a:pPr>
            <a:r>
              <a:rPr lang="pt-PT" sz="1200" dirty="0"/>
              <a:t>Ter decorrido X segundos sem que nenhum rato entre ou saia de uma sala (significa que estão todos confortáveis nas </a:t>
            </a:r>
            <a:r>
              <a:rPr lang="pt-PT" sz="1200" dirty="0" err="1"/>
              <a:t>respectivas</a:t>
            </a:r>
            <a:r>
              <a:rPr lang="pt-PT" sz="1200" dirty="0"/>
              <a:t> salas). Quando o tempo é atingido, as salas são abertas para o exterior e os ratos abandonam as salas;</a:t>
            </a:r>
          </a:p>
          <a:p>
            <a:pPr marL="228600" indent="-228600">
              <a:buAutoNum type="alphaLcParenR"/>
            </a:pPr>
            <a:r>
              <a:rPr lang="pt-PT" sz="1200" dirty="0"/>
              <a:t>Temperatura no labirinto acima ou abaixo de um valor pré/determinado;</a:t>
            </a:r>
          </a:p>
          <a:p>
            <a:pPr marL="228600" indent="-228600">
              <a:buFontTx/>
              <a:buAutoNum type="alphaLcParenR"/>
            </a:pPr>
            <a:r>
              <a:rPr lang="pt-PT" sz="1200" dirty="0"/>
              <a:t>O número de ratos numa sala ser igual ou maior que y (demasiados ratos numa sala causa stress e os ratos começam a ter comportamentos que invalidam a experiência). Quando o número limite de ratos é ultrapassado, as salas são abertas para o exterior e os ratos abandonam as salas.</a:t>
            </a:r>
          </a:p>
          <a:p>
            <a:r>
              <a:rPr lang="pt-PT" sz="1200" dirty="0"/>
              <a:t>Nas três situações as portas não são abertas automaticamente. O responsável pela experiência recebe um aviso a alertá-lo que tem de abrir as portas.</a:t>
            </a:r>
          </a:p>
          <a:p>
            <a:endParaRPr lang="pt-PT" sz="1200" dirty="0"/>
          </a:p>
          <a:p>
            <a:pPr marL="228600" indent="-228600">
              <a:buAutoNum type="alphaLcParenR"/>
            </a:pPr>
            <a:endParaRPr lang="pt-PT" sz="1200" dirty="0"/>
          </a:p>
          <a:p>
            <a:endParaRPr lang="pt-PT" sz="1200" dirty="0"/>
          </a:p>
        </p:txBody>
      </p:sp>
      <p:sp>
        <p:nvSpPr>
          <p:cNvPr id="4" name="Rectangle 14"/>
          <p:cNvSpPr/>
          <p:nvPr/>
        </p:nvSpPr>
        <p:spPr>
          <a:xfrm>
            <a:off x="107504" y="997978"/>
            <a:ext cx="2088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dirty="0"/>
              <a:t>Requisitos Gerais</a:t>
            </a:r>
          </a:p>
        </p:txBody>
      </p:sp>
    </p:spTree>
    <p:extLst>
      <p:ext uri="{BB962C8B-B14F-4D97-AF65-F5344CB8AC3E}">
        <p14:creationId xmlns:p14="http://schemas.microsoft.com/office/powerpoint/2010/main" val="149942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51520" y="26064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600" dirty="0"/>
              <a:t>Monitorização de Ratos em Laboratório</a:t>
            </a:r>
            <a:endParaRPr lang="pt-PT" sz="1200" dirty="0"/>
          </a:p>
        </p:txBody>
      </p:sp>
      <p:sp>
        <p:nvSpPr>
          <p:cNvPr id="7" name="Rectangle 30"/>
          <p:cNvSpPr/>
          <p:nvPr/>
        </p:nvSpPr>
        <p:spPr>
          <a:xfrm>
            <a:off x="251520" y="1268760"/>
            <a:ext cx="82089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Não são inicialmente  administradas as mesmas substâncias a todos os ratos. Daí que, para cada experiência, seja necessário saber,  para cada substância, em quantos ratos ela foi administrada. É necessário registar os movimentos dos ratos pelos corredores (ou seja, ocupação da sala ao longo do tempo) e não apenas quantos ficaram em que sala no final da experiência.</a:t>
            </a:r>
          </a:p>
          <a:p>
            <a:endParaRPr lang="pt-PT" sz="1200" dirty="0"/>
          </a:p>
          <a:p>
            <a:r>
              <a:rPr lang="pt-PT" sz="1200" b="1" dirty="0"/>
              <a:t>Alertas de Temperatura</a:t>
            </a:r>
          </a:p>
          <a:p>
            <a:r>
              <a:rPr lang="pt-PT" sz="1200" dirty="0"/>
              <a:t>A temperatura do “labirinto” é controlada artificialmente. Manter uma temperatura estável é fundamental para assegurar a qualidade dos dados recolhidos. Existem situações várias que podem levar a uma variação (negativa ou positiva) da temperatura, como por exemplo a avaria de um dos vários aparelhos de ar condicionado ou aberturas indevidas para o exterior que permitam o contacto com a atmosfera envolvente. De modo a antecipar situações que impliquem abortar a experiência, a temperatura é constantemente monitorizada através de dois sensores (em locais diferentes). O objetivo é antecipar variações que inutilizem a experiência de modo a que no decorrer da experiência os técnicos possam </a:t>
            </a:r>
            <a:r>
              <a:rPr lang="pt-PT" sz="1200" dirty="0" err="1"/>
              <a:t>actuar</a:t>
            </a:r>
            <a:r>
              <a:rPr lang="pt-PT" sz="1200" dirty="0"/>
              <a:t> nos aparelhos de ar condicionado existentes para corrigir a temperatura (mas a partir de um certo valor “z” a decisão </a:t>
            </a:r>
            <a:r>
              <a:rPr lang="pt-PT" sz="1200" dirty="0" err="1"/>
              <a:t>correcta</a:t>
            </a:r>
            <a:r>
              <a:rPr lang="pt-PT" sz="1200" dirty="0"/>
              <a:t> é abortar a experiência e abrir as salas).</a:t>
            </a:r>
          </a:p>
          <a:p>
            <a:endParaRPr lang="pt-PT" sz="1200" dirty="0"/>
          </a:p>
          <a:p>
            <a:r>
              <a:rPr lang="pt-PT" sz="1200" dirty="0"/>
              <a:t>Existe um administrador da aplicação (não confundir com o administrador da base de dados) que tem privilégios de criar/eliminar utilizadores (investigadores e técnicos de manutenção) e criar, apagar e atribuir experiências a investigadores. Ele terá acesso a formulários próprios HTML/</a:t>
            </a:r>
            <a:r>
              <a:rPr lang="pt-PT" sz="1200" dirty="0" err="1"/>
              <a:t>php</a:t>
            </a:r>
            <a:r>
              <a:rPr lang="pt-PT" sz="1200" dirty="0"/>
              <a:t> que executarão procedimentos SQL. Os investigadores fazem a manutenção das experiências também através de formulários HTML/</a:t>
            </a:r>
            <a:r>
              <a:rPr lang="pt-PT" sz="1200" dirty="0" err="1"/>
              <a:t>php</a:t>
            </a:r>
            <a:r>
              <a:rPr lang="pt-PT" sz="1200" dirty="0"/>
              <a:t>. A manutenção consiste em, para cada experiência, registar as substâncias administradas nos ratos,  os odores de cada sala, a quantidade de ratos, as temperaturas a partir da quais a experiência deve ser abortada, os parâmetros “x” , “y” e “z” anteriormente definidos. Esta é a informação mínima, sendo que cada grupo poderá se achar conveniente adicionar outros parâmetros numa nova tabela (</a:t>
            </a:r>
            <a:r>
              <a:rPr lang="pt-PT" sz="1200" dirty="0" err="1"/>
              <a:t>ParâmetrosAdicionais</a:t>
            </a:r>
            <a:r>
              <a:rPr lang="pt-PT" sz="1200" dirty="0"/>
              <a:t>).</a:t>
            </a:r>
          </a:p>
          <a:p>
            <a:endParaRPr lang="pt-PT" sz="1200" dirty="0"/>
          </a:p>
          <a:p>
            <a:r>
              <a:rPr lang="pt-PT" sz="1200" dirty="0"/>
              <a:t>As migrações das leituras dos sensores do </a:t>
            </a:r>
            <a:r>
              <a:rPr lang="pt-PT" sz="1200" dirty="0" err="1"/>
              <a:t>MongoDB</a:t>
            </a:r>
            <a:r>
              <a:rPr lang="pt-PT" sz="1200" dirty="0"/>
              <a:t> para o Mysql são feitas automaticamente e em tempo real mas, em caso de falha, o administrador da aplicação terá de ter uma forma de reinicializar o processo (por exemplo, chamar um procedimento SQL ou um programa Java/</a:t>
            </a:r>
            <a:r>
              <a:rPr lang="pt-PT" sz="1200" dirty="0" err="1"/>
              <a:t>Python</a:t>
            </a:r>
            <a:r>
              <a:rPr lang="pt-PT" sz="1200" dirty="0"/>
              <a:t>/</a:t>
            </a:r>
            <a:r>
              <a:rPr lang="pt-PT" sz="1200" dirty="0" err="1"/>
              <a:t>php</a:t>
            </a:r>
            <a:r>
              <a:rPr lang="pt-PT" sz="1200" dirty="0"/>
              <a:t>).</a:t>
            </a:r>
          </a:p>
          <a:p>
            <a:endParaRPr lang="pt-PT" sz="1200" dirty="0"/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0B959C0B-B2FE-4DB3-B8F9-F5CC1CAA2D80}"/>
              </a:ext>
            </a:extLst>
          </p:cNvPr>
          <p:cNvSpPr/>
          <p:nvPr/>
        </p:nvSpPr>
        <p:spPr>
          <a:xfrm>
            <a:off x="251520" y="5581689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sz="1200" dirty="0"/>
          </a:p>
          <a:p>
            <a:r>
              <a:rPr lang="pt-PT" sz="1200" b="1" dirty="0"/>
              <a:t>Telemóvel Android</a:t>
            </a:r>
          </a:p>
          <a:p>
            <a:r>
              <a:rPr lang="pt-PT" sz="1200" dirty="0"/>
              <a:t>Cada investigador deverá ter a possibilidade de, através de um telemóvel, monitorizar através de um gráfico a evolução do número de ratos por sala e alertas para abertura de portas de sala.</a:t>
            </a:r>
          </a:p>
        </p:txBody>
      </p:sp>
    </p:spTree>
    <p:extLst>
      <p:ext uri="{BB962C8B-B14F-4D97-AF65-F5344CB8AC3E}">
        <p14:creationId xmlns:p14="http://schemas.microsoft.com/office/powerpoint/2010/main" val="351141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7AB2790-085C-40EE-BBC2-A20F9FECA011}"/>
              </a:ext>
            </a:extLst>
          </p:cNvPr>
          <p:cNvGrpSpPr/>
          <p:nvPr/>
        </p:nvGrpSpPr>
        <p:grpSpPr>
          <a:xfrm>
            <a:off x="1216929" y="-614907"/>
            <a:ext cx="5757586" cy="4198072"/>
            <a:chOff x="539552" y="1196752"/>
            <a:chExt cx="7272808" cy="4896544"/>
          </a:xfrm>
        </p:grpSpPr>
        <p:pic>
          <p:nvPicPr>
            <p:cNvPr id="1028" name="Picture 4" descr="Cloud Icon - Free Download, PNG and Vector">
              <a:extLst>
                <a:ext uri="{FF2B5EF4-FFF2-40B4-BE49-F238E27FC236}">
                  <a16:creationId xmlns:a16="http://schemas.microsoft.com/office/drawing/2014/main" id="{2E8D5758-5AA1-44C2-BE1C-88CA85D2EB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196752"/>
              <a:ext cx="7272808" cy="4896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A941FF-9181-4B69-A8A7-46D77AACE163}"/>
                </a:ext>
              </a:extLst>
            </p:cNvPr>
            <p:cNvGrpSpPr/>
            <p:nvPr/>
          </p:nvGrpSpPr>
          <p:grpSpPr>
            <a:xfrm>
              <a:off x="1486885" y="3271479"/>
              <a:ext cx="3017815" cy="878241"/>
              <a:chOff x="228048" y="968554"/>
              <a:chExt cx="3529155" cy="1221878"/>
            </a:xfrm>
          </p:grpSpPr>
          <p:pic>
            <p:nvPicPr>
              <p:cNvPr id="54" name="Picture 4" descr="Resultado de imagem para movement senso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600" y="987344"/>
                <a:ext cx="589040" cy="353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Rectangle 21">
                <a:extLst>
                  <a:ext uri="{FF2B5EF4-FFF2-40B4-BE49-F238E27FC236}">
                    <a16:creationId xmlns:a16="http://schemas.microsoft.com/office/drawing/2014/main" id="{DFA5F2AF-1D86-41A3-8BD0-E1D2B103D839}"/>
                  </a:ext>
                </a:extLst>
              </p:cNvPr>
              <p:cNvSpPr/>
              <p:nvPr/>
            </p:nvSpPr>
            <p:spPr>
              <a:xfrm>
                <a:off x="228048" y="1340768"/>
                <a:ext cx="1460974" cy="449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sz="1200" dirty="0"/>
                  <a:t>Temperatura</a:t>
                </a:r>
              </a:p>
            </p:txBody>
          </p:sp>
          <p:pic>
            <p:nvPicPr>
              <p:cNvPr id="78" name="Picture 4" descr="Resultado de imagem para movement sensor">
                <a:extLst>
                  <a:ext uri="{FF2B5EF4-FFF2-40B4-BE49-F238E27FC236}">
                    <a16:creationId xmlns:a16="http://schemas.microsoft.com/office/drawing/2014/main" id="{39F46C02-213E-4160-A803-C122929ED2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1176" y="987344"/>
                <a:ext cx="589040" cy="353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4" descr="Resultado de imagem para movement sensor">
                <a:extLst>
                  <a:ext uri="{FF2B5EF4-FFF2-40B4-BE49-F238E27FC236}">
                    <a16:creationId xmlns:a16="http://schemas.microsoft.com/office/drawing/2014/main" id="{49C41AF9-1857-461F-B8E7-88A1DB90B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8395" y="968554"/>
                <a:ext cx="589040" cy="353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3E2B54-BDB1-4B02-B5E7-D48E316741DF}"/>
                  </a:ext>
                </a:extLst>
              </p:cNvPr>
              <p:cNvSpPr txBox="1"/>
              <p:nvPr/>
            </p:nvSpPr>
            <p:spPr>
              <a:xfrm>
                <a:off x="863870" y="1643318"/>
                <a:ext cx="713495" cy="422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200" dirty="0"/>
                  <a:t>Zona 1</a:t>
                </a:r>
              </a:p>
            </p:txBody>
          </p:sp>
          <p:pic>
            <p:nvPicPr>
              <p:cNvPr id="90" name="Picture 4" descr="Resultado de imagem para movement sensor">
                <a:extLst>
                  <a:ext uri="{FF2B5EF4-FFF2-40B4-BE49-F238E27FC236}">
                    <a16:creationId xmlns:a16="http://schemas.microsoft.com/office/drawing/2014/main" id="{13508204-341A-4032-BB0E-CCAEEF96D3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8163" y="1837008"/>
                <a:ext cx="589040" cy="353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3" name="Rectangle 21">
                <a:extLst>
                  <a:ext uri="{FF2B5EF4-FFF2-40B4-BE49-F238E27FC236}">
                    <a16:creationId xmlns:a16="http://schemas.microsoft.com/office/drawing/2014/main" id="{0C00E819-C737-4EE3-B9B3-8ED267009046}"/>
                  </a:ext>
                </a:extLst>
              </p:cNvPr>
              <p:cNvSpPr/>
              <p:nvPr/>
            </p:nvSpPr>
            <p:spPr>
              <a:xfrm>
                <a:off x="1689024" y="1353841"/>
                <a:ext cx="1586591" cy="449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sz="1200" dirty="0"/>
                  <a:t>Temperatura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E20A017-7F5F-4FF8-A2EB-138E49FC8A23}"/>
                  </a:ext>
                </a:extLst>
              </p:cNvPr>
              <p:cNvSpPr txBox="1"/>
              <p:nvPr/>
            </p:nvSpPr>
            <p:spPr>
              <a:xfrm>
                <a:off x="2148955" y="1577658"/>
                <a:ext cx="713495" cy="422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200" dirty="0"/>
                  <a:t>Zona 2</a:t>
                </a:r>
              </a:p>
            </p:txBody>
          </p:sp>
        </p:grpSp>
      </p:grpSp>
      <p:sp>
        <p:nvSpPr>
          <p:cNvPr id="92" name="Rectangle 91"/>
          <p:cNvSpPr/>
          <p:nvPr/>
        </p:nvSpPr>
        <p:spPr>
          <a:xfrm>
            <a:off x="-13323" y="21006"/>
            <a:ext cx="3183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600" dirty="0" err="1"/>
              <a:t>Arquitectura</a:t>
            </a:r>
            <a:endParaRPr lang="pt-PT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41D95A-9DF3-45B2-991F-27EBA1FB513F}"/>
              </a:ext>
            </a:extLst>
          </p:cNvPr>
          <p:cNvSpPr/>
          <p:nvPr/>
        </p:nvSpPr>
        <p:spPr>
          <a:xfrm>
            <a:off x="777689" y="3891114"/>
            <a:ext cx="2337737" cy="17281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C5AAC-F3A6-4674-9F19-F5B1F4A9F459}"/>
              </a:ext>
            </a:extLst>
          </p:cNvPr>
          <p:cNvSpPr txBox="1"/>
          <p:nvPr/>
        </p:nvSpPr>
        <p:spPr>
          <a:xfrm>
            <a:off x="793851" y="396312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PC1</a:t>
            </a:r>
          </a:p>
        </p:txBody>
      </p:sp>
      <p:sp>
        <p:nvSpPr>
          <p:cNvPr id="103" name="Rectangle 21">
            <a:extLst>
              <a:ext uri="{FF2B5EF4-FFF2-40B4-BE49-F238E27FC236}">
                <a16:creationId xmlns:a16="http://schemas.microsoft.com/office/drawing/2014/main" id="{3172670E-B5AD-4A8F-AF83-268C73B56DF2}"/>
              </a:ext>
            </a:extLst>
          </p:cNvPr>
          <p:cNvSpPr/>
          <p:nvPr/>
        </p:nvSpPr>
        <p:spPr>
          <a:xfrm>
            <a:off x="1337590" y="4013435"/>
            <a:ext cx="1168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Réplica Mongo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D02115-A047-4DF6-B5E3-7976F5E8FB38}"/>
              </a:ext>
            </a:extLst>
          </p:cNvPr>
          <p:cNvGrpSpPr/>
          <p:nvPr/>
        </p:nvGrpSpPr>
        <p:grpSpPr>
          <a:xfrm>
            <a:off x="1183478" y="4308835"/>
            <a:ext cx="1322273" cy="1174554"/>
            <a:chOff x="4572330" y="3890987"/>
            <a:chExt cx="1322273" cy="1174554"/>
          </a:xfrm>
        </p:grpSpPr>
        <p:pic>
          <p:nvPicPr>
            <p:cNvPr id="102" name="Picture 9" descr="https://encrypted-tbn0.gstatic.com/images?q=tbn:ANd9GcRBY1D0nbu-zLYqNeeNI48c_paOksZJsMKQp2cYkmfNNcFCj5iY">
              <a:extLst>
                <a:ext uri="{FF2B5EF4-FFF2-40B4-BE49-F238E27FC236}">
                  <a16:creationId xmlns:a16="http://schemas.microsoft.com/office/drawing/2014/main" id="{FB0D7EB5-B6B1-47AC-ACC4-14D968AD4F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432" y="3890987"/>
              <a:ext cx="555418" cy="555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9" descr="https://encrypted-tbn0.gstatic.com/images?q=tbn:ANd9GcRBY1D0nbu-zLYqNeeNI48c_paOksZJsMKQp2cYkmfNNcFCj5iY">
              <a:extLst>
                <a:ext uri="{FF2B5EF4-FFF2-40B4-BE49-F238E27FC236}">
                  <a16:creationId xmlns:a16="http://schemas.microsoft.com/office/drawing/2014/main" id="{602A520F-38BE-4D4A-A0F1-1A9B5D55BB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330" y="4504085"/>
              <a:ext cx="555418" cy="555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9" descr="https://encrypted-tbn0.gstatic.com/images?q=tbn:ANd9GcRBY1D0nbu-zLYqNeeNI48c_paOksZJsMKQp2cYkmfNNcFCj5iY">
              <a:extLst>
                <a:ext uri="{FF2B5EF4-FFF2-40B4-BE49-F238E27FC236}">
                  <a16:creationId xmlns:a16="http://schemas.microsoft.com/office/drawing/2014/main" id="{9F1423FA-D765-4A6D-9A62-0BDB12FA7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9185" y="4510123"/>
              <a:ext cx="555418" cy="555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985E250-3BAA-49D5-B21F-330F617B1B1D}"/>
              </a:ext>
            </a:extLst>
          </p:cNvPr>
          <p:cNvSpPr/>
          <p:nvPr/>
        </p:nvSpPr>
        <p:spPr>
          <a:xfrm>
            <a:off x="4437640" y="3927118"/>
            <a:ext cx="976951" cy="17281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76AC1F6-74D9-49B0-988F-29B36D08F36B}"/>
              </a:ext>
            </a:extLst>
          </p:cNvPr>
          <p:cNvSpPr txBox="1"/>
          <p:nvPr/>
        </p:nvSpPr>
        <p:spPr>
          <a:xfrm>
            <a:off x="4453802" y="399912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PC2</a:t>
            </a:r>
          </a:p>
        </p:txBody>
      </p:sp>
      <p:sp>
        <p:nvSpPr>
          <p:cNvPr id="108" name="Rectangle 21">
            <a:extLst>
              <a:ext uri="{FF2B5EF4-FFF2-40B4-BE49-F238E27FC236}">
                <a16:creationId xmlns:a16="http://schemas.microsoft.com/office/drawing/2014/main" id="{4EB61989-27E6-4B5C-879A-4E81803390F0}"/>
              </a:ext>
            </a:extLst>
          </p:cNvPr>
          <p:cNvSpPr/>
          <p:nvPr/>
        </p:nvSpPr>
        <p:spPr>
          <a:xfrm>
            <a:off x="4428896" y="4270382"/>
            <a:ext cx="1597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Mysql</a:t>
            </a:r>
          </a:p>
        </p:txBody>
      </p:sp>
      <p:pic>
        <p:nvPicPr>
          <p:cNvPr id="110" name="Picture 9" descr="https://encrypted-tbn0.gstatic.com/images?q=tbn:ANd9GcRBY1D0nbu-zLYqNeeNI48c_paOksZJsMKQp2cYkmfNNcFCj5iY">
            <a:extLst>
              <a:ext uri="{FF2B5EF4-FFF2-40B4-BE49-F238E27FC236}">
                <a16:creationId xmlns:a16="http://schemas.microsoft.com/office/drawing/2014/main" id="{ED743B82-C17B-4677-842C-01736F13A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092" y="4663851"/>
            <a:ext cx="555418" cy="55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6192B7ED-DB04-442B-8EA7-80119BE3C0F8}"/>
              </a:ext>
            </a:extLst>
          </p:cNvPr>
          <p:cNvSpPr/>
          <p:nvPr/>
        </p:nvSpPr>
        <p:spPr>
          <a:xfrm rot="2257715">
            <a:off x="2041284" y="3343622"/>
            <a:ext cx="51585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3" name="Picture 9" descr="https://encrypted-tbn0.gstatic.com/images?q=tbn:ANd9GcRBY1D0nbu-zLYqNeeNI48c_paOksZJsMKQp2cYkmfNNcFCj5iY">
            <a:extLst>
              <a:ext uri="{FF2B5EF4-FFF2-40B4-BE49-F238E27FC236}">
                <a16:creationId xmlns:a16="http://schemas.microsoft.com/office/drawing/2014/main" id="{7EC2E213-BA60-4794-BF9E-18D78D8EF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156" y="1862169"/>
            <a:ext cx="555418" cy="55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ectangle 21">
            <a:extLst>
              <a:ext uri="{FF2B5EF4-FFF2-40B4-BE49-F238E27FC236}">
                <a16:creationId xmlns:a16="http://schemas.microsoft.com/office/drawing/2014/main" id="{887E9682-2D92-4BFE-9C0D-74E644CCC6FF}"/>
              </a:ext>
            </a:extLst>
          </p:cNvPr>
          <p:cNvSpPr/>
          <p:nvPr/>
        </p:nvSpPr>
        <p:spPr>
          <a:xfrm>
            <a:off x="5209817" y="2128077"/>
            <a:ext cx="1597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Mysql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C9592C-99B2-42B0-B1E7-FBDFB7B88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057" y="5539921"/>
            <a:ext cx="670905" cy="831922"/>
          </a:xfrm>
          <a:prstGeom prst="rect">
            <a:avLst/>
          </a:prstGeom>
        </p:spPr>
      </p:pic>
      <p:sp>
        <p:nvSpPr>
          <p:cNvPr id="115" name="Arrow: Down 114">
            <a:extLst>
              <a:ext uri="{FF2B5EF4-FFF2-40B4-BE49-F238E27FC236}">
                <a16:creationId xmlns:a16="http://schemas.microsoft.com/office/drawing/2014/main" id="{DFDE2341-6213-469B-85B5-77974928AE4F}"/>
              </a:ext>
            </a:extLst>
          </p:cNvPr>
          <p:cNvSpPr/>
          <p:nvPr/>
        </p:nvSpPr>
        <p:spPr>
          <a:xfrm rot="16200000">
            <a:off x="3532307" y="3985869"/>
            <a:ext cx="449340" cy="5459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6" name="Arrow: Down 115">
            <a:extLst>
              <a:ext uri="{FF2B5EF4-FFF2-40B4-BE49-F238E27FC236}">
                <a16:creationId xmlns:a16="http://schemas.microsoft.com/office/drawing/2014/main" id="{1F74913F-958D-4E60-99F9-5715C77EF14A}"/>
              </a:ext>
            </a:extLst>
          </p:cNvPr>
          <p:cNvSpPr/>
          <p:nvPr/>
        </p:nvSpPr>
        <p:spPr>
          <a:xfrm rot="18600263">
            <a:off x="3240688" y="4873618"/>
            <a:ext cx="449340" cy="5459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7" name="Arrow: Down 116">
            <a:extLst>
              <a:ext uri="{FF2B5EF4-FFF2-40B4-BE49-F238E27FC236}">
                <a16:creationId xmlns:a16="http://schemas.microsoft.com/office/drawing/2014/main" id="{A7356BB7-BD3A-4E62-B148-0F15F88A95EA}"/>
              </a:ext>
            </a:extLst>
          </p:cNvPr>
          <p:cNvSpPr/>
          <p:nvPr/>
        </p:nvSpPr>
        <p:spPr>
          <a:xfrm rot="14107946">
            <a:off x="3897298" y="4847873"/>
            <a:ext cx="449340" cy="5459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870B3F-6CD7-49FC-A40A-ACEC6947AE25}"/>
              </a:ext>
            </a:extLst>
          </p:cNvPr>
          <p:cNvSpPr txBox="1"/>
          <p:nvPr/>
        </p:nvSpPr>
        <p:spPr>
          <a:xfrm>
            <a:off x="3474847" y="3675737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1(*)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55AD975-CC31-444A-9534-C9E05EEA91D6}"/>
              </a:ext>
            </a:extLst>
          </p:cNvPr>
          <p:cNvSpPr txBox="1"/>
          <p:nvPr/>
        </p:nvSpPr>
        <p:spPr>
          <a:xfrm>
            <a:off x="3392160" y="637184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2(*)</a:t>
            </a:r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EFB6FA99-C581-4DE2-AD82-F6026B711163}"/>
              </a:ext>
            </a:extLst>
          </p:cNvPr>
          <p:cNvSpPr/>
          <p:nvPr/>
        </p:nvSpPr>
        <p:spPr>
          <a:xfrm rot="1073312">
            <a:off x="5128184" y="2434831"/>
            <a:ext cx="330367" cy="1367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32" name="Picture 8" descr="Free Icon | Smartphone">
            <a:extLst>
              <a:ext uri="{FF2B5EF4-FFF2-40B4-BE49-F238E27FC236}">
                <a16:creationId xmlns:a16="http://schemas.microsoft.com/office/drawing/2014/main" id="{49BC3DE5-DF48-4D48-B29A-8DAFAFB29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962" y="4941560"/>
            <a:ext cx="1115009" cy="111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Arrow: Down 120">
            <a:extLst>
              <a:ext uri="{FF2B5EF4-FFF2-40B4-BE49-F238E27FC236}">
                <a16:creationId xmlns:a16="http://schemas.microsoft.com/office/drawing/2014/main" id="{8D587BEA-E38C-4FC6-8CA1-DEAC3656C8B5}"/>
              </a:ext>
            </a:extLst>
          </p:cNvPr>
          <p:cNvSpPr/>
          <p:nvPr/>
        </p:nvSpPr>
        <p:spPr>
          <a:xfrm rot="19228396">
            <a:off x="5191140" y="5262224"/>
            <a:ext cx="183339" cy="45958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2FB1B67-AAAC-4467-BE34-024816FF5653}"/>
              </a:ext>
            </a:extLst>
          </p:cNvPr>
          <p:cNvSpPr txBox="1"/>
          <p:nvPr/>
        </p:nvSpPr>
        <p:spPr>
          <a:xfrm>
            <a:off x="6366043" y="5617704"/>
            <a:ext cx="77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Alertas</a:t>
            </a:r>
          </a:p>
          <a:p>
            <a:r>
              <a:rPr lang="pt-PT" sz="1400" dirty="0"/>
              <a:t>Gráficos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403ADC0-FB9F-4DBB-8E7B-3D05E5971A1E}"/>
              </a:ext>
            </a:extLst>
          </p:cNvPr>
          <p:cNvSpPr txBox="1"/>
          <p:nvPr/>
        </p:nvSpPr>
        <p:spPr>
          <a:xfrm>
            <a:off x="899912" y="5955882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(*) Alternativas</a:t>
            </a:r>
          </a:p>
        </p:txBody>
      </p:sp>
      <p:pic>
        <p:nvPicPr>
          <p:cNvPr id="1034" name="Picture 10" descr="Cells, column, data, row, spreadsheet, table icon - Download on Iconfinder">
            <a:extLst>
              <a:ext uri="{FF2B5EF4-FFF2-40B4-BE49-F238E27FC236}">
                <a16:creationId xmlns:a16="http://schemas.microsoft.com/office/drawing/2014/main" id="{CD93AFA4-DC8E-4F17-BBD5-0975A4721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638" y="5470244"/>
            <a:ext cx="695167" cy="69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E304CDF-8881-4837-9E87-1AFA1A39B015}"/>
              </a:ext>
            </a:extLst>
          </p:cNvPr>
          <p:cNvSpPr txBox="1"/>
          <p:nvPr/>
        </p:nvSpPr>
        <p:spPr>
          <a:xfrm>
            <a:off x="5528319" y="6094381"/>
            <a:ext cx="1378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Tabelas de</a:t>
            </a:r>
          </a:p>
          <a:p>
            <a:r>
              <a:rPr lang="pt-PT" sz="1200" dirty="0"/>
              <a:t>Medições e Alertas</a:t>
            </a:r>
          </a:p>
        </p:txBody>
      </p:sp>
      <p:sp>
        <p:nvSpPr>
          <p:cNvPr id="126" name="Arrow: Down 125">
            <a:extLst>
              <a:ext uri="{FF2B5EF4-FFF2-40B4-BE49-F238E27FC236}">
                <a16:creationId xmlns:a16="http://schemas.microsoft.com/office/drawing/2014/main" id="{93C7E763-6F40-457C-9226-061285FD5919}"/>
              </a:ext>
            </a:extLst>
          </p:cNvPr>
          <p:cNvSpPr/>
          <p:nvPr/>
        </p:nvSpPr>
        <p:spPr>
          <a:xfrm rot="16200000">
            <a:off x="6653055" y="5310130"/>
            <a:ext cx="183339" cy="45958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36" name="Picture 12" descr="User icon with laptop computer female person Vector Image">
            <a:extLst>
              <a:ext uri="{FF2B5EF4-FFF2-40B4-BE49-F238E27FC236}">
                <a16:creationId xmlns:a16="http://schemas.microsoft.com/office/drawing/2014/main" id="{2A41D7FF-D818-4025-AE4E-006EBFA8E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27" y="5146602"/>
            <a:ext cx="661897" cy="71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ser icon with laptop computer male person Vector Image">
            <a:extLst>
              <a:ext uri="{FF2B5EF4-FFF2-40B4-BE49-F238E27FC236}">
                <a16:creationId xmlns:a16="http://schemas.microsoft.com/office/drawing/2014/main" id="{31E03EFC-D774-47E6-B132-2C312A04D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705365"/>
            <a:ext cx="863776" cy="93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, html, document, form icon - Download on Iconfinder">
            <a:extLst>
              <a:ext uri="{FF2B5EF4-FFF2-40B4-BE49-F238E27FC236}">
                <a16:creationId xmlns:a16="http://schemas.microsoft.com/office/drawing/2014/main" id="{3F4AB156-3158-4587-A404-0E964518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909" y="3995815"/>
            <a:ext cx="583122" cy="58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Arrow: Down 127">
            <a:extLst>
              <a:ext uri="{FF2B5EF4-FFF2-40B4-BE49-F238E27FC236}">
                <a16:creationId xmlns:a16="http://schemas.microsoft.com/office/drawing/2014/main" id="{0ADE31E5-25DA-4738-B6C6-08738BC1F8A8}"/>
              </a:ext>
            </a:extLst>
          </p:cNvPr>
          <p:cNvSpPr/>
          <p:nvPr/>
        </p:nvSpPr>
        <p:spPr>
          <a:xfrm rot="16200000">
            <a:off x="6433446" y="3913930"/>
            <a:ext cx="195635" cy="5459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9" name="Arrow: Down 128">
            <a:extLst>
              <a:ext uri="{FF2B5EF4-FFF2-40B4-BE49-F238E27FC236}">
                <a16:creationId xmlns:a16="http://schemas.microsoft.com/office/drawing/2014/main" id="{71289B3D-5C4A-4DFE-8A71-9558F3CA67D8}"/>
              </a:ext>
            </a:extLst>
          </p:cNvPr>
          <p:cNvSpPr/>
          <p:nvPr/>
        </p:nvSpPr>
        <p:spPr>
          <a:xfrm rot="5400000">
            <a:off x="6386391" y="4111077"/>
            <a:ext cx="195635" cy="5459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DB065B-A8C6-4506-878A-824E2FB54731}"/>
              </a:ext>
            </a:extLst>
          </p:cNvPr>
          <p:cNvSpPr txBox="1"/>
          <p:nvPr/>
        </p:nvSpPr>
        <p:spPr>
          <a:xfrm>
            <a:off x="7715079" y="3747162"/>
            <a:ext cx="1081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Investigador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C1CD387-6116-4EE6-B16D-5B410675DBDC}"/>
              </a:ext>
            </a:extLst>
          </p:cNvPr>
          <p:cNvSpPr txBox="1"/>
          <p:nvPr/>
        </p:nvSpPr>
        <p:spPr>
          <a:xfrm>
            <a:off x="8099397" y="5863074"/>
            <a:ext cx="1081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Investigador</a:t>
            </a:r>
          </a:p>
        </p:txBody>
      </p:sp>
      <p:sp>
        <p:nvSpPr>
          <p:cNvPr id="61" name="Rectangle 21">
            <a:extLst>
              <a:ext uri="{FF2B5EF4-FFF2-40B4-BE49-F238E27FC236}">
                <a16:creationId xmlns:a16="http://schemas.microsoft.com/office/drawing/2014/main" id="{B2DFAA10-832F-491D-B7CC-96DC64A57384}"/>
              </a:ext>
            </a:extLst>
          </p:cNvPr>
          <p:cNvSpPr/>
          <p:nvPr/>
        </p:nvSpPr>
        <p:spPr>
          <a:xfrm>
            <a:off x="3563888" y="1887215"/>
            <a:ext cx="96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Movimento portas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12DC2BC-1BAE-4D7F-BFBA-58C619DB3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579" y="2792438"/>
            <a:ext cx="470532" cy="583460"/>
          </a:xfrm>
          <a:prstGeom prst="rect">
            <a:avLst/>
          </a:prstGeom>
        </p:spPr>
      </p:pic>
      <p:sp>
        <p:nvSpPr>
          <p:cNvPr id="64" name="Arrow: Down 63">
            <a:extLst>
              <a:ext uri="{FF2B5EF4-FFF2-40B4-BE49-F238E27FC236}">
                <a16:creationId xmlns:a16="http://schemas.microsoft.com/office/drawing/2014/main" id="{3F6F851B-87E9-424D-B39B-DA1CE81739D7}"/>
              </a:ext>
            </a:extLst>
          </p:cNvPr>
          <p:cNvSpPr/>
          <p:nvPr/>
        </p:nvSpPr>
        <p:spPr>
          <a:xfrm rot="2257715">
            <a:off x="2813753" y="1998424"/>
            <a:ext cx="51585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7" name="Picture 14" descr="The attention icon. Danger symbol. Alert icon - Glendale IPA">
            <a:extLst>
              <a:ext uri="{FF2B5EF4-FFF2-40B4-BE49-F238E27FC236}">
                <a16:creationId xmlns:a16="http://schemas.microsoft.com/office/drawing/2014/main" id="{AC2C6059-F617-4CEF-ABE7-A0BBE8C3D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00" y="6181861"/>
            <a:ext cx="554952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 descr="Bar chart, business graph, business growth, graph icon - Free download">
            <a:extLst>
              <a:ext uri="{FF2B5EF4-FFF2-40B4-BE49-F238E27FC236}">
                <a16:creationId xmlns:a16="http://schemas.microsoft.com/office/drawing/2014/main" id="{B686646F-6CE7-4D2A-B4D6-927B3538E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81" y="6182977"/>
            <a:ext cx="486309" cy="48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14">
            <a:extLst>
              <a:ext uri="{FF2B5EF4-FFF2-40B4-BE49-F238E27FC236}">
                <a16:creationId xmlns:a16="http://schemas.microsoft.com/office/drawing/2014/main" id="{0A2F781B-D168-4123-83C6-CE558A9E000C}"/>
              </a:ext>
            </a:extLst>
          </p:cNvPr>
          <p:cNvSpPr/>
          <p:nvPr/>
        </p:nvSpPr>
        <p:spPr>
          <a:xfrm>
            <a:off x="7380312" y="6326932"/>
            <a:ext cx="14450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200" dirty="0">
                <a:solidFill>
                  <a:srgbClr val="FF0000"/>
                </a:solidFill>
              </a:rPr>
              <a:t>Abortar</a:t>
            </a:r>
          </a:p>
        </p:txBody>
      </p:sp>
    </p:spTree>
    <p:extLst>
      <p:ext uri="{BB962C8B-B14F-4D97-AF65-F5344CB8AC3E}">
        <p14:creationId xmlns:p14="http://schemas.microsoft.com/office/powerpoint/2010/main" val="330152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51520" y="26064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600" dirty="0"/>
              <a:t>Monitorização de Ratos em Laboratório</a:t>
            </a:r>
            <a:endParaRPr lang="pt-PT" sz="1200" dirty="0"/>
          </a:p>
        </p:txBody>
      </p:sp>
      <p:sp>
        <p:nvSpPr>
          <p:cNvPr id="7" name="Rectangle 30"/>
          <p:cNvSpPr/>
          <p:nvPr/>
        </p:nvSpPr>
        <p:spPr>
          <a:xfrm>
            <a:off x="251520" y="1412776"/>
            <a:ext cx="82089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b="1" dirty="0"/>
              <a:t>Formulários HTML</a:t>
            </a:r>
          </a:p>
          <a:p>
            <a:r>
              <a:rPr lang="pt-PT" sz="1200" dirty="0"/>
              <a:t>Os formulários para o administrador não são para serem  implementados.</a:t>
            </a:r>
          </a:p>
          <a:p>
            <a:r>
              <a:rPr lang="pt-PT" sz="1200" dirty="0"/>
              <a:t>Para o investigador é necessário: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Fazer 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Criar ( ou selecionar de uma lista de experiências suas para alterar) uma experiência (tabela experiência) e, para essa experiência, editar os valores associados. Quando está a alterar não pode alterar valores de chaves estrangeiras e primárias.</a:t>
            </a:r>
          </a:p>
          <a:p>
            <a:endParaRPr lang="pt-PT" sz="1200" dirty="0"/>
          </a:p>
        </p:txBody>
      </p:sp>
      <p:sp>
        <p:nvSpPr>
          <p:cNvPr id="4" name="Rectangle 14"/>
          <p:cNvSpPr/>
          <p:nvPr/>
        </p:nvSpPr>
        <p:spPr>
          <a:xfrm>
            <a:off x="107504" y="997978"/>
            <a:ext cx="1445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dirty="0"/>
              <a:t>Requisitos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2C3513A-FBA9-4282-B9BB-F37454EC7EF3}"/>
              </a:ext>
            </a:extLst>
          </p:cNvPr>
          <p:cNvSpPr/>
          <p:nvPr/>
        </p:nvSpPr>
        <p:spPr>
          <a:xfrm>
            <a:off x="0" y="2712983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/>
              <a:t>Proposta de Base de Dados </a:t>
            </a:r>
            <a:r>
              <a:rPr lang="pt-PT" dirty="0" err="1"/>
              <a:t>MySql</a:t>
            </a:r>
            <a:r>
              <a:rPr lang="pt-PT" dirty="0"/>
              <a:t> Local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A19E9EE2-47C9-4448-ADC4-49812F66193B}"/>
              </a:ext>
            </a:extLst>
          </p:cNvPr>
          <p:cNvSpPr/>
          <p:nvPr/>
        </p:nvSpPr>
        <p:spPr>
          <a:xfrm>
            <a:off x="5224800" y="3171976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/>
              <a:t>Base de Dados </a:t>
            </a:r>
            <a:r>
              <a:rPr lang="pt-PT" dirty="0" err="1"/>
              <a:t>MySql</a:t>
            </a:r>
            <a:r>
              <a:rPr lang="pt-PT" dirty="0"/>
              <a:t> Nuvem </a:t>
            </a:r>
          </a:p>
        </p:txBody>
      </p:sp>
      <p:sp>
        <p:nvSpPr>
          <p:cNvPr id="17" name="Rectangle 30">
            <a:extLst>
              <a:ext uri="{FF2B5EF4-FFF2-40B4-BE49-F238E27FC236}">
                <a16:creationId xmlns:a16="http://schemas.microsoft.com/office/drawing/2014/main" id="{2AF9BB98-A914-4F94-99F6-59487A580C0C}"/>
              </a:ext>
            </a:extLst>
          </p:cNvPr>
          <p:cNvSpPr/>
          <p:nvPr/>
        </p:nvSpPr>
        <p:spPr>
          <a:xfrm>
            <a:off x="6228184" y="5415886"/>
            <a:ext cx="25922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Alguma informação da nuvem poderá não ser relevante para o </a:t>
            </a:r>
            <a:r>
              <a:rPr lang="pt-PT" sz="1200" dirty="0" err="1"/>
              <a:t>projecto</a:t>
            </a:r>
            <a:r>
              <a:rPr lang="pt-PT" sz="1200" dirty="0"/>
              <a:t>.</a:t>
            </a:r>
          </a:p>
          <a:p>
            <a:r>
              <a:rPr lang="pt-PT" sz="1200" dirty="0"/>
              <a:t>Apenas o administrador da aplicação pode escrever nestas tabelas.</a:t>
            </a:r>
          </a:p>
          <a:p>
            <a:r>
              <a:rPr lang="pt-PT" sz="1200" dirty="0"/>
              <a:t>Os valores não são alterados a meio de uma experiência.</a:t>
            </a:r>
            <a:r>
              <a:rPr lang="pt-PT" sz="1200" b="1" dirty="0"/>
              <a:t> </a:t>
            </a:r>
            <a:endParaRPr lang="pt-PT" sz="1200" dirty="0"/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id="{9BC579E1-0F9B-477D-AADF-2AC908638A54}"/>
              </a:ext>
            </a:extLst>
          </p:cNvPr>
          <p:cNvSpPr/>
          <p:nvPr/>
        </p:nvSpPr>
        <p:spPr>
          <a:xfrm>
            <a:off x="3538126" y="3744740"/>
            <a:ext cx="20976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A tabela </a:t>
            </a:r>
            <a:r>
              <a:rPr lang="pt-PT" sz="1200" i="1" dirty="0"/>
              <a:t>Parâmetros Adicionais</a:t>
            </a:r>
            <a:r>
              <a:rPr lang="pt-PT" sz="1200" dirty="0"/>
              <a:t> não é obrigatória. </a:t>
            </a:r>
          </a:p>
          <a:p>
            <a:endParaRPr lang="pt-PT" sz="1200" dirty="0"/>
          </a:p>
          <a:p>
            <a:r>
              <a:rPr lang="pt-PT" sz="1200" dirty="0"/>
              <a:t>As tabelas Alerta, Medições(Passagens e Temperatura) e Utilizador são as únicas “lidas” pelo Android.</a:t>
            </a:r>
          </a:p>
          <a:p>
            <a:endParaRPr lang="pt-PT" sz="1200" dirty="0"/>
          </a:p>
          <a:p>
            <a:r>
              <a:rPr lang="pt-PT" sz="1200" dirty="0"/>
              <a:t>Alterações às tabelas apenas se autorizadas pelo docente.</a:t>
            </a:r>
          </a:p>
          <a:p>
            <a:endParaRPr lang="pt-PT" sz="1200" dirty="0"/>
          </a:p>
          <a:p>
            <a:r>
              <a:rPr lang="pt-PT" sz="1200" dirty="0"/>
              <a:t>É na tabela </a:t>
            </a:r>
            <a:r>
              <a:rPr lang="pt-PT" sz="1200" dirty="0" err="1"/>
              <a:t>MediçõesSalas</a:t>
            </a:r>
            <a:r>
              <a:rPr lang="pt-PT" sz="1200" dirty="0"/>
              <a:t> que o investigador guarda o resultado da experiência.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9C3A66-4FD1-4BF4-870D-DE346CC98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713054"/>
            <a:ext cx="1925516" cy="1444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4E3D6C-7150-4703-BA60-6627BB930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54" y="3110847"/>
            <a:ext cx="2927378" cy="369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3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51520" y="26064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600" dirty="0"/>
              <a:t>Monitorização de Ratos em Laboratório</a:t>
            </a:r>
            <a:endParaRPr lang="pt-PT" sz="1200" dirty="0"/>
          </a:p>
        </p:txBody>
      </p:sp>
      <p:sp>
        <p:nvSpPr>
          <p:cNvPr id="7" name="Rectangle 30"/>
          <p:cNvSpPr/>
          <p:nvPr/>
        </p:nvSpPr>
        <p:spPr>
          <a:xfrm>
            <a:off x="251520" y="1412776"/>
            <a:ext cx="82089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sz="1200" dirty="0"/>
          </a:p>
          <a:p>
            <a:r>
              <a:rPr lang="pt-PT" sz="1200" b="1" dirty="0"/>
              <a:t>Fase 1 – Nuvem (</a:t>
            </a:r>
            <a:r>
              <a:rPr lang="pt-PT" sz="1200" b="1" dirty="0" err="1"/>
              <a:t>Mqtt</a:t>
            </a:r>
            <a:r>
              <a:rPr lang="pt-PT" sz="1200" b="1" dirty="0"/>
              <a:t>) To Mongo</a:t>
            </a:r>
          </a:p>
          <a:p>
            <a:endParaRPr lang="pt-PT" sz="1200" b="1" dirty="0"/>
          </a:p>
          <a:p>
            <a:r>
              <a:rPr lang="pt-PT" sz="1200" b="1" dirty="0"/>
              <a:t>Fase 2 – Mongo To Mysql e Geração de Alertas</a:t>
            </a:r>
          </a:p>
          <a:p>
            <a:r>
              <a:rPr lang="pt-PT" sz="1200" b="1" dirty="0"/>
              <a:t>Documento de Especificações</a:t>
            </a:r>
          </a:p>
          <a:p>
            <a:r>
              <a:rPr lang="pt-PT" sz="1200" dirty="0"/>
              <a:t>Cada grupo elabora um documento de especificações (com base no </a:t>
            </a:r>
            <a:r>
              <a:rPr lang="pt-PT" sz="1200" dirty="0" err="1"/>
              <a:t>template</a:t>
            </a:r>
            <a:r>
              <a:rPr lang="pt-PT" sz="1200" dirty="0"/>
              <a:t> fornecido) onde indica o que pretende que o outro grupo implemente em termos de:</a:t>
            </a:r>
          </a:p>
          <a:p>
            <a:pPr marL="228600" indent="-228600">
              <a:buAutoNum type="alphaLcParenR"/>
            </a:pPr>
            <a:r>
              <a:rPr lang="pt-PT" sz="1200" dirty="0"/>
              <a:t>Forma de receber os dados vindos dos sensores (MQTT) no </a:t>
            </a:r>
            <a:r>
              <a:rPr lang="pt-PT" sz="1200" dirty="0" err="1"/>
              <a:t>mongoDB</a:t>
            </a:r>
            <a:r>
              <a:rPr lang="pt-PT" sz="1200" dirty="0"/>
              <a:t>, nomeadamente periodicidade,</a:t>
            </a:r>
          </a:p>
          <a:p>
            <a:pPr marL="228600" indent="-228600">
              <a:buAutoNum type="alphaLcParenR"/>
            </a:pPr>
            <a:r>
              <a:rPr lang="pt-PT" sz="1200" dirty="0"/>
              <a:t>Forma de migrar da base de dados mongo para base de dados Mysql. A cada grupo é previamente atribuída uma forma de migração (</a:t>
            </a:r>
            <a:r>
              <a:rPr lang="pt-PT" sz="1200" dirty="0" err="1"/>
              <a:t>directa</a:t>
            </a:r>
            <a:r>
              <a:rPr lang="pt-PT" sz="1200" dirty="0"/>
              <a:t> ou por MQTT). É necessário ter em conta a periodicidade e a forma de evitar que os mesmos documentos sejam exportados duas vezes;</a:t>
            </a:r>
          </a:p>
          <a:p>
            <a:pPr marL="228600" indent="-228600">
              <a:buAutoNum type="alphaLcParenR"/>
            </a:pPr>
            <a:r>
              <a:rPr lang="pt-PT" sz="1200" dirty="0"/>
              <a:t>Regras para a geração de alertas;</a:t>
            </a:r>
          </a:p>
          <a:p>
            <a:pPr marL="228600" indent="-228600">
              <a:buAutoNum type="alphaLcParenR"/>
            </a:pPr>
            <a:r>
              <a:rPr lang="pt-PT" sz="1200" dirty="0"/>
              <a:t>Privilégios de utilizadores, quer na base de dados </a:t>
            </a:r>
            <a:r>
              <a:rPr lang="pt-PT" sz="1200" dirty="0" err="1"/>
              <a:t>MongoDB</a:t>
            </a:r>
            <a:r>
              <a:rPr lang="pt-PT" sz="1200" dirty="0"/>
              <a:t>, quer em Mysql.</a:t>
            </a:r>
          </a:p>
          <a:p>
            <a:pPr marL="228600" indent="-228600">
              <a:buAutoNum type="alphaLcParenR"/>
            </a:pPr>
            <a:endParaRPr lang="pt-PT" sz="1200" dirty="0"/>
          </a:p>
          <a:p>
            <a:r>
              <a:rPr lang="pt-PT" sz="1200" b="1" dirty="0"/>
              <a:t>Implementação</a:t>
            </a:r>
          </a:p>
          <a:p>
            <a:r>
              <a:rPr lang="pt-PT" sz="1200" dirty="0"/>
              <a:t>Cada grupo vai implementar duas especificações: </a:t>
            </a:r>
          </a:p>
          <a:p>
            <a:pPr marL="228600" indent="-228600">
              <a:buFont typeface="+mj-lt"/>
              <a:buAutoNum type="alphaLcParenR"/>
            </a:pPr>
            <a:r>
              <a:rPr lang="pt-PT" sz="1200" dirty="0"/>
              <a:t>A especificação que recebeu do outro grupo; e</a:t>
            </a:r>
          </a:p>
          <a:p>
            <a:pPr marL="228600" indent="-228600">
              <a:buFont typeface="+mj-lt"/>
              <a:buAutoNum type="alphaLcParenR"/>
            </a:pPr>
            <a:r>
              <a:rPr lang="pt-PT" sz="1200" dirty="0"/>
              <a:t>A especificação que enviou ao grupo (Fase 2).</a:t>
            </a:r>
          </a:p>
          <a:p>
            <a:r>
              <a:rPr lang="pt-PT" sz="1200" dirty="0"/>
              <a:t>O que for comum às duas especificações e/ou o que é irrelevante para comparar o desempenho (forma e rapidez como os dados/alertas são mostrados) só necessita ter uma implementação.</a:t>
            </a:r>
          </a:p>
          <a:p>
            <a:r>
              <a:rPr lang="pt-PT" sz="1200" dirty="0"/>
              <a:t>Depois de implementadas, faz comparações entre as duas especificações e descreve-as na secção específica do Relatório do Projeto</a:t>
            </a:r>
          </a:p>
          <a:p>
            <a:endParaRPr lang="pt-PT" sz="1200" dirty="0"/>
          </a:p>
          <a:p>
            <a:r>
              <a:rPr lang="pt-PT" sz="1200" b="1" dirty="0"/>
              <a:t>Fase 3 – Mysql to Android</a:t>
            </a:r>
          </a:p>
          <a:p>
            <a:r>
              <a:rPr lang="pt-PT" sz="1200" b="1" dirty="0"/>
              <a:t>Fazer com que os dados e alertas cheguem ao Android</a:t>
            </a:r>
          </a:p>
        </p:txBody>
      </p:sp>
      <p:sp>
        <p:nvSpPr>
          <p:cNvPr id="4" name="Rectangle 14"/>
          <p:cNvSpPr/>
          <p:nvPr/>
        </p:nvSpPr>
        <p:spPr>
          <a:xfrm>
            <a:off x="107504" y="997978"/>
            <a:ext cx="2592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dirty="0"/>
              <a:t>Funcionamento</a:t>
            </a:r>
          </a:p>
        </p:txBody>
      </p:sp>
    </p:spTree>
    <p:extLst>
      <p:ext uri="{BB962C8B-B14F-4D97-AF65-F5344CB8AC3E}">
        <p14:creationId xmlns:p14="http://schemas.microsoft.com/office/powerpoint/2010/main" val="386910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1337</Words>
  <Application>Microsoft Office PowerPoint</Application>
  <PresentationFormat>On-screen Show (4:3)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Sistemas de Informação Distribuídos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Nogueira Ramos</dc:creator>
  <cp:lastModifiedBy>Pedro Ramos</cp:lastModifiedBy>
  <cp:revision>148</cp:revision>
  <dcterms:created xsi:type="dcterms:W3CDTF">2015-12-03T14:21:13Z</dcterms:created>
  <dcterms:modified xsi:type="dcterms:W3CDTF">2023-01-18T11:53:26Z</dcterms:modified>
</cp:coreProperties>
</file>