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77" r:id="rId6"/>
    <p:sldId id="257" r:id="rId7"/>
    <p:sldId id="278" r:id="rId8"/>
    <p:sldId id="258" r:id="rId9"/>
    <p:sldId id="264" r:id="rId10"/>
    <p:sldId id="262" r:id="rId11"/>
    <p:sldId id="263" r:id="rId12"/>
    <p:sldId id="269" r:id="rId13"/>
    <p:sldId id="271" r:id="rId14"/>
    <p:sldId id="272" r:id="rId15"/>
    <p:sldId id="274" r:id="rId16"/>
    <p:sldId id="265" r:id="rId17"/>
    <p:sldId id="266" r:id="rId18"/>
    <p:sldId id="270" r:id="rId19"/>
    <p:sldId id="276" r:id="rId20"/>
    <p:sldId id="273" r:id="rId21"/>
    <p:sldId id="268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30434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4-07T13:09:06.3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17313 7638 0,'-133'35'172,"72"-35"-157,-292-53 1,-520-212 0,-98 107-1,336 52-15,-229-44 16,-35 26-1,211-17 1,397 97 0,114 44-1,71 0 1,80 0 0,0 0-1,-1 9 1,27 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11.30434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0-04-07T13:09:20.9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3016 8281 0,'0'18'187,"9"-18"-171,9 0-16,35 0 16,35 0 15,-35 0-15,0 0-1,35-9 1,-26 9-1,-27-17 1,-18 17-16,54 0 16,-44 0-1,17 0 1,17 0 0,-17 0-1,9 0 1,9 0-1,-35 8 1,-1-8 0,-8 0 15,26 0-15,-18 0-1,-17 0-15,17 9 16,10-9-1,34 18 1,-26-18 0,27 0-1,0 9 1,-45 8 0,27-17-1,-9 9 1,-35-9-16,44 18 15,-9-18 1,9 9 0,17-9 15,-26 17-15,-8-17-1,-10 27 1,-8-18-1,8-9 1,-17 0 0,18 0-1,-1 0 1,9 17 0,-17-17-1,35 0 1,35 0-1,-9-9 1,45 9 0,-10 0 15,-43 0-15,35 9-1,-53-9 1,44 9-1,-62 9 1,-8-18 0,-1 26-1,0-26 1,-17 0 0,18 0-1,-1-9 1,9 9-1,-8-9 1,-9 1 15,-10 8-15,813-441 0,-804 423 15,-17 9-16,-9 9 1,1 0 0,-10 0-1,0 0 1,-8 0 0,-62-17-1,35-10 1,-62 9-1,89 1-15,-18 8 16,8-17 15,-17-1-15,9-8 0,-35 17-1,35 18 1,35 0-1,9 88 157,0-70-172,0-9 16,0 17 31,0-8-32,0-9 32,18-9-15,-10 0-17,10 0-15,17 0 16,18 0-1,-26 0 1,52 0-16,36 0 31,70 17-15,-53-17 0,-17 0-1,26 18 1,-88-18-1,44 18 1,9-18 0,-9 0-1,-62 0 1,36 9 0,-36-9-1,0 0 1,45 17-1,17 1 1,-36-18 15,-8 26-15,-9-26 0,-35 9-1,0-9-15,9 0 16,-10 18-1,37-18 1,-19 9 0,0-9-1,10 17 1,-10-17 0,45 0-1,-36 0 1,71 9-1,-44-9 1,8 0 0,18 0 15,-26 0-15,-27 0-1,1 26 1,17-26-1,-27 0 1,18 18 0,9-9-1,-27-9 1,10 26 0,8-26-1,-9 18 1,-8-9-1,-1-9 1,27 17 15,-18-8-15,-17 9 0,52-18-1,-25 9 1,7 8-1,-16 10-15,25-10 16,-43 1 0,26-9-1,-17-9-15,17 18 16,-35-18 0,26 8-1,35-8 1,-52 0-1,17 9 1,-8-9 15,8 0-15,-17 0 0,8 0-16,1 0 15,87-44 16,468 9-15,-582 26 47,-17 27 155,8-18-202,0 0 31,-9 0 0,18 8 109,0 1-140,9-9 30,0 0-30,0 18-16,17-18 16,18 0 15,9 0-15,-44 0-1,18 0 1,8 0-16,9 0 15,0 0 1,18 9 0,-9-9-1,-9 0 1,79 0 0,10 0-1,-19 0 1,89 0-1,-132 0 1,8 17 15,45 19-15,-10-36 0,1 0-1,88 0 1,-133 0-1,27 0 1,9 0 0,-53 0-1,26 0 1,-8 0 0,44-9-1,-1-9 1,54 1-1,-98 17 1,36 0 15,-9 8-15,18-8 0,17 0-1,27 18 1,-97-18-1,-9 9 1,-27-9 0,9 0-1,1 17 1,457 151 0,-501-168 202,-10 0-202,9 0 15,-8 0-15,8 0-16,0 0 15,-35 0 1,35 0 0,-9 0-1,10 0 17,8-18 14,0 10 17,26 8-32,-8 0-15,8 0-16,9 0 15,45 0 1,-36-18 0,35 18-1,-35-18 1,18 18 0,-62 9-1,26-9 1,1 0-1,52 0 1,-26-9 0,53-8-1,-53 17 1,44 0 0,62-18-1,-18-8 1,26-36-1,45 9 1,-97 26 15,-1 27-15,28 0 0,-45 0-1,-62 0 1,35 0-1,-17 0 1,0 0 0,35 0-1,-44 0 1,-17 0 0,26 0-1,-27 0 1,-8 0-1,26 0 17,-17 0-17,-1 0 1,9 18 0,-26-18-1,18 0 1,-10 0-1,18 0 17,-17 0-17,9 0 63,17 18-62,26-9-16,-43 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075-1ADA-483B-9D69-0E68A5E1F83B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6C52-7510-40B7-A8F6-FFDF38077FA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563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075-1ADA-483B-9D69-0E68A5E1F83B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6C52-7510-40B7-A8F6-FFDF38077FA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855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075-1ADA-483B-9D69-0E68A5E1F83B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6C52-7510-40B7-A8F6-FFDF38077FA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8309" y="1044053"/>
            <a:ext cx="10486311" cy="11430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600" y="2420889"/>
            <a:ext cx="10972800" cy="3705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075-1ADA-483B-9D69-0E68A5E1F83B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6C52-7510-40B7-A8F6-FFDF38077FA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6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075-1ADA-483B-9D69-0E68A5E1F83B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6C52-7510-40B7-A8F6-FFDF38077FA3}" type="slidenum">
              <a:rPr lang="es-CO" smtClean="0"/>
              <a:t>‹#›</a:t>
            </a:fld>
            <a:endParaRPr lang="es-CO"/>
          </a:p>
        </p:txBody>
      </p:sp>
      <p:pic>
        <p:nvPicPr>
          <p:cNvPr id="7" name="4 Imagen">
            <a:extLst>
              <a:ext uri="{FF2B5EF4-FFF2-40B4-BE49-F238E27FC236}">
                <a16:creationId xmlns:a16="http://schemas.microsoft.com/office/drawing/2014/main" id="{E5AD61B7-9B1E-4C7C-ABBF-A12D9C9C7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23" y="420246"/>
            <a:ext cx="1255269" cy="10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075-1ADA-483B-9D69-0E68A5E1F83B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6C52-7510-40B7-A8F6-FFDF38077FA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71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075-1ADA-483B-9D69-0E68A5E1F83B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6C52-7510-40B7-A8F6-FFDF38077FA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39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075-1ADA-483B-9D69-0E68A5E1F83B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6C52-7510-40B7-A8F6-FFDF38077FA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43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075-1ADA-483B-9D69-0E68A5E1F83B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6C52-7510-40B7-A8F6-FFDF38077FA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28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075-1ADA-483B-9D69-0E68A5E1F83B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6C52-7510-40B7-A8F6-FFDF38077FA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832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0075-1ADA-483B-9D69-0E68A5E1F83B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6C52-7510-40B7-A8F6-FFDF38077FA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2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487488" y="980728"/>
            <a:ext cx="1017713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2492897"/>
            <a:ext cx="10972800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40075-1ADA-483B-9D69-0E68A5E1F83B}" type="datetimeFigureOut">
              <a:rPr lang="es-CO" smtClean="0"/>
              <a:t>6/04/2020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6C52-7510-40B7-A8F6-FFDF38077FA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95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Validato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getbootstrap.com/docs/4.3/components/forms/#server-sid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Class#description" TargetMode="External"/><Relationship Id="rId2" Type="http://schemas.openxmlformats.org/officeDocument/2006/relationships/hyperlink" Target="https://angular.io/api/common/Ng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sitronx.io/angular-8-ngclass-directive-tutorial-with-exampl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3/components/forms/#server-s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potions.com/angular-formulario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FA92-F016-408D-8DE1-61D7E429B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62" y="4141562"/>
            <a:ext cx="10363200" cy="1054806"/>
          </a:xfrm>
        </p:spPr>
        <p:txBody>
          <a:bodyPr/>
          <a:lstStyle/>
          <a:p>
            <a:r>
              <a:rPr lang="es-CO" dirty="0"/>
              <a:t>Formularios Reactivos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E7D0E-E846-4D23-9BBE-B3268051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62" y="5172075"/>
            <a:ext cx="11423500" cy="758027"/>
          </a:xfrm>
        </p:spPr>
        <p:txBody>
          <a:bodyPr>
            <a:normAutofit/>
          </a:bodyPr>
          <a:lstStyle/>
          <a:p>
            <a:pPr algn="just" fontAlgn="base"/>
            <a:r>
              <a:rPr lang="es-ES" dirty="0"/>
              <a:t>Necesitas que tu formulario haga una validación Previa</a:t>
            </a:r>
          </a:p>
          <a:p>
            <a:endParaRPr lang="es-CO" dirty="0"/>
          </a:p>
        </p:txBody>
      </p:sp>
      <p:pic>
        <p:nvPicPr>
          <p:cNvPr id="6146" name="Picture 2" descr="Formularios reactivos validación dinámica - DemabTech">
            <a:extLst>
              <a:ext uri="{FF2B5EF4-FFF2-40B4-BE49-F238E27FC236}">
                <a16:creationId xmlns:a16="http://schemas.microsoft.com/office/drawing/2014/main" id="{7E57A7B2-4EA2-4260-8164-81118A81E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3"/>
          <a:stretch/>
        </p:blipFill>
        <p:spPr bwMode="auto">
          <a:xfrm>
            <a:off x="5880762" y="646429"/>
            <a:ext cx="3503032" cy="349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Blog | Sebastian Bauer">
            <a:extLst>
              <a:ext uri="{FF2B5EF4-FFF2-40B4-BE49-F238E27FC236}">
                <a16:creationId xmlns:a16="http://schemas.microsoft.com/office/drawing/2014/main" id="{723F3FDF-4933-4348-82B1-D30E4F394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71" y="16859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05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14A-3025-4E93-B189-9963D88A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Definiendo el Método </a:t>
            </a:r>
            <a:r>
              <a:rPr lang="es-CO" dirty="0" err="1"/>
              <a:t>buildForm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A403-BACE-4385-9CA9-0DDD4BC7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buildForm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Persona();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.persona.identificacion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.persona.nombre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.persona.edad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.persona.pulsacion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.persona.sexo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‘’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.formBuilder.group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identificacion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.persona.identificacion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Validators.required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.persona.nombre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Validators.required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sexo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.persona.sexo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Validators.required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.validaSexo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edad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.persona.edad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Validators.required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Validators.min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s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4D24F-2B62-498E-8CAF-8A8CF066C7CF}"/>
              </a:ext>
            </a:extLst>
          </p:cNvPr>
          <p:cNvSpPr txBox="1"/>
          <p:nvPr/>
        </p:nvSpPr>
        <p:spPr>
          <a:xfrm>
            <a:off x="671716" y="6418135"/>
            <a:ext cx="638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https://angular.io/api/forms/Validators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13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8073-259E-4F9C-91EB-8B7B6045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024" y="281331"/>
            <a:ext cx="10486311" cy="1143000"/>
          </a:xfrm>
        </p:spPr>
        <p:txBody>
          <a:bodyPr/>
          <a:lstStyle/>
          <a:p>
            <a:r>
              <a:rPr lang="es-CO" dirty="0"/>
              <a:t>Validaciones Personalizadas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414F-03C8-40D7-BEC3-7910C18E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11" y="1811465"/>
            <a:ext cx="12077881" cy="40216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ValidaSexo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(control: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AbstractControl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sexo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control.value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sexo.toLocaleUpperCase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!==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'M'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sexo.toLocaleUpperCase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 !==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validSexo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messageSexo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Sexo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 No </a:t>
            </a:r>
            <a:r>
              <a:rPr lang="en-US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Valido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’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 	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484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2B57-9377-4C12-8A00-5778A316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Propiedad controles del Formulario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370B4-369E-428F-A128-B8B46B21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20889"/>
            <a:ext cx="10972800" cy="23764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control() { 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.formGroup.controls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192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96DA-7FDF-44BD-9262-190C635F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Validar antes de Guardar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DA93-522F-4104-8E2B-13F26F57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onSubmit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.formGroup.invalid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8218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BDBA-24FE-4D2E-9C8D-692B317D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Llenar los datos de la Persona a guardar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BEB0-9FA5-470D-BD98-9203705B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add() 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.persona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sz="2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.formGroup.value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.personaService.post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).subscribe(p 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(p != 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alert(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'Persona </a:t>
            </a:r>
            <a:r>
              <a:rPr lang="en-US" sz="2600" dirty="0" err="1">
                <a:solidFill>
                  <a:srgbClr val="A31515"/>
                </a:solidFill>
                <a:latin typeface="Consolas" panose="020B0609020204030204" pitchFamily="49" charset="0"/>
              </a:rPr>
              <a:t>creada</a:t>
            </a:r>
            <a:r>
              <a:rPr lang="en-US" sz="2600" dirty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= p;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237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B6F852-B2F7-44F0-B3B1-145ADD55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Definiendo</a:t>
            </a:r>
            <a:r>
              <a:rPr lang="en-US" dirty="0"/>
              <a:t> la vista del </a:t>
            </a:r>
            <a:r>
              <a:rPr lang="en-US" dirty="0" err="1"/>
              <a:t>componente</a:t>
            </a:r>
            <a:r>
              <a:rPr lang="en-US" dirty="0"/>
              <a:t> (Plantilla html)</a:t>
            </a:r>
            <a:endParaRPr lang="es-C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E85B6E-6FFB-4E16-9081-14561D3F3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098" name="Picture 2" descr="Manual de HTML">
            <a:extLst>
              <a:ext uri="{FF2B5EF4-FFF2-40B4-BE49-F238E27FC236}">
                <a16:creationId xmlns:a16="http://schemas.microsoft.com/office/drawing/2014/main" id="{B8DC1332-971E-41A6-AE65-CFAF70D0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77" y="18351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48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B91B-51FA-4FDA-985E-C2C5156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8" y="446009"/>
            <a:ext cx="10486311" cy="1143000"/>
          </a:xfrm>
        </p:spPr>
        <p:txBody>
          <a:bodyPr/>
          <a:lstStyle/>
          <a:p>
            <a:r>
              <a:rPr lang="es-CO" dirty="0"/>
              <a:t>Definiendo la Vista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4AE4-C0E3-4400-9402-3E1CDBA78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9009"/>
            <a:ext cx="10972800" cy="45371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Será asignar por nombre el elemento </a:t>
            </a:r>
            <a:r>
              <a:rPr lang="es-ES" dirty="0" err="1"/>
              <a:t>html</a:t>
            </a:r>
            <a:r>
              <a:rPr lang="es-ES" dirty="0"/>
              <a:t> con el control </a:t>
            </a:r>
            <a:r>
              <a:rPr lang="es-ES" dirty="0" err="1"/>
              <a:t>typescript</a:t>
            </a:r>
            <a:r>
              <a:rPr lang="es-ES" dirty="0"/>
              <a:t> que lo gestionará.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Para ello usaremos dos directivas que vienen dentro del módulo reactivo</a:t>
            </a:r>
          </a:p>
          <a:p>
            <a:r>
              <a:rPr lang="es-ES" dirty="0"/>
              <a:t> </a:t>
            </a:r>
            <a:r>
              <a:rPr lang="es-ES" dirty="0">
                <a:solidFill>
                  <a:srgbClr val="00B0F0"/>
                </a:solidFill>
              </a:rPr>
              <a:t>[</a:t>
            </a:r>
            <a:r>
              <a:rPr lang="es-ES" dirty="0" err="1">
                <a:solidFill>
                  <a:srgbClr val="00B0F0"/>
                </a:solidFill>
              </a:rPr>
              <a:t>formGroup</a:t>
            </a:r>
            <a:r>
              <a:rPr lang="es-ES" dirty="0">
                <a:solidFill>
                  <a:srgbClr val="00B0F0"/>
                </a:solidFill>
              </a:rPr>
              <a:t>]="</a:t>
            </a:r>
            <a:r>
              <a:rPr lang="es-ES" dirty="0" err="1">
                <a:solidFill>
                  <a:srgbClr val="00B0F0"/>
                </a:solidFill>
              </a:rPr>
              <a:t>objetoFormulario</a:t>
            </a:r>
            <a:r>
              <a:rPr lang="es-ES" dirty="0">
                <a:solidFill>
                  <a:srgbClr val="00B0F0"/>
                </a:solidFill>
              </a:rPr>
              <a:t>" </a:t>
            </a:r>
            <a:r>
              <a:rPr lang="es-ES" dirty="0"/>
              <a:t>para el formulario en su conjunto, </a:t>
            </a:r>
          </a:p>
          <a:p>
            <a:r>
              <a:rPr lang="es-ES" dirty="0"/>
              <a:t> </a:t>
            </a:r>
            <a:r>
              <a:rPr lang="es-ES" dirty="0" err="1">
                <a:solidFill>
                  <a:srgbClr val="00B0F0"/>
                </a:solidFill>
              </a:rPr>
              <a:t>formControlName</a:t>
            </a:r>
            <a:r>
              <a:rPr lang="es-ES" dirty="0">
                <a:solidFill>
                  <a:srgbClr val="00B0F0"/>
                </a:solidFill>
              </a:rPr>
              <a:t>="</a:t>
            </a:r>
            <a:r>
              <a:rPr lang="es-ES" dirty="0" err="1">
                <a:solidFill>
                  <a:srgbClr val="00B0F0"/>
                </a:solidFill>
              </a:rPr>
              <a:t>nombreDelControl</a:t>
            </a:r>
            <a:r>
              <a:rPr lang="es-ES" dirty="0">
                <a:solidFill>
                  <a:srgbClr val="00B0F0"/>
                </a:solidFill>
              </a:rPr>
              <a:t>" </a:t>
            </a:r>
            <a:r>
              <a:rPr lang="es-ES" dirty="0"/>
              <a:t>para cada control.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35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47D9-6050-467E-977E-C7DB955B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Usando directivas </a:t>
            </a:r>
            <a:r>
              <a:rPr lang="es-CO" dirty="0" err="1"/>
              <a:t>ReactiveModule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A33A-2C14-4537-965A-6E69C74E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57" y="2420889"/>
            <a:ext cx="11253043" cy="3705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"col-md-6 offset-md-3"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Registro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de Personas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&lt;form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formGroup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formGroup</a:t>
            </a:r>
            <a:r>
              <a:rPr lang="en-US" sz="16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"form-group"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identificacion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Identificacion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identificacion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formControlName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identificacion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 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056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3D0E-24C4-40C5-96FC-EB094DD3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Bloqueo del Botón si hay error en los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1B9AE-1041-4C55-B7E4-FE7A725B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"text-center"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-primary mr-1"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onSubmit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[disabled]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formGroup.invalid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Registrar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-secondary"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Cancel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23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6C7730-E6CA-4C9E-B0BD-A08CBB71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de bootstrap para </a:t>
            </a:r>
            <a:r>
              <a:rPr lang="en-US" dirty="0" err="1"/>
              <a:t>mejorar</a:t>
            </a:r>
            <a:r>
              <a:rPr lang="en-US" dirty="0"/>
              <a:t> la </a:t>
            </a:r>
            <a:r>
              <a:rPr lang="en-US" dirty="0" err="1"/>
              <a:t>visualizacion</a:t>
            </a:r>
            <a:r>
              <a:rPr lang="en-US" dirty="0"/>
              <a:t> de </a:t>
            </a:r>
            <a:r>
              <a:rPr lang="en-US" dirty="0" err="1"/>
              <a:t>errores</a:t>
            </a:r>
            <a:endParaRPr lang="es-C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B3DD0-CC20-4608-B9E3-59C17A3F1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https://getbootstrap.com/docs/4.3/components/forms/#server-side</a:t>
            </a:r>
            <a:endParaRPr lang="es-CO" dirty="0"/>
          </a:p>
          <a:p>
            <a:endParaRPr lang="es-CO" dirty="0"/>
          </a:p>
        </p:txBody>
      </p:sp>
      <p:pic>
        <p:nvPicPr>
          <p:cNvPr id="5122" name="Picture 2" descr="Curso de Bootstrap 4 Profesional 2018! de cero a cien fácil y ...">
            <a:extLst>
              <a:ext uri="{FF2B5EF4-FFF2-40B4-BE49-F238E27FC236}">
                <a16:creationId xmlns:a16="http://schemas.microsoft.com/office/drawing/2014/main" id="{343A0F1E-2699-4D71-833E-C8E7AFC1F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843" y="130651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EE5AE-9638-426B-914F-24E90766A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60" y="1256758"/>
            <a:ext cx="5046796" cy="19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8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1E9B-743B-41F1-8AC1-EF0761D4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723" y="350669"/>
            <a:ext cx="10486311" cy="1143000"/>
          </a:xfrm>
        </p:spPr>
        <p:txBody>
          <a:bodyPr/>
          <a:lstStyle/>
          <a:p>
            <a:r>
              <a:rPr lang="en-US" dirty="0"/>
              <a:t>Doble Enlace -</a:t>
            </a:r>
            <a:r>
              <a:rPr lang="en-US" dirty="0" err="1"/>
              <a:t>ngModel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30E4-ADE4-4A0F-AA57-6FDCFED2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2510"/>
            <a:ext cx="10972800" cy="370527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El </a:t>
            </a:r>
            <a:r>
              <a:rPr lang="es-ES" b="1" dirty="0"/>
              <a:t>doble enlace automático</a:t>
            </a:r>
            <a:r>
              <a:rPr lang="es-ES" dirty="0"/>
              <a:t> entre elementos </a:t>
            </a:r>
            <a:r>
              <a:rPr lang="es-ES" i="1" dirty="0" err="1"/>
              <a:t>html</a:t>
            </a:r>
            <a:r>
              <a:rPr lang="es-ES" dirty="0"/>
              <a:t> y propiedades de objetos fue el primer gran éxito de </a:t>
            </a:r>
            <a:r>
              <a:rPr lang="es-ES" b="1" dirty="0"/>
              <a:t>Angular</a:t>
            </a:r>
            <a:r>
              <a:rPr lang="es-ES" dirty="0"/>
              <a:t>. </a:t>
            </a:r>
            <a:r>
              <a:rPr lang="en-US" dirty="0">
                <a:solidFill>
                  <a:srgbClr val="00B0F0"/>
                </a:solidFill>
              </a:rPr>
              <a:t>[(</a:t>
            </a:r>
            <a:r>
              <a:rPr lang="en-US" dirty="0" err="1">
                <a:solidFill>
                  <a:srgbClr val="00B0F0"/>
                </a:solidFill>
              </a:rPr>
              <a:t>ngModel</a:t>
            </a:r>
            <a:r>
              <a:rPr lang="en-US" dirty="0">
                <a:solidFill>
                  <a:srgbClr val="00B0F0"/>
                </a:solidFill>
              </a:rPr>
              <a:t>)]="</a:t>
            </a:r>
            <a:r>
              <a:rPr lang="en-US" dirty="0" err="1">
                <a:solidFill>
                  <a:srgbClr val="00B0F0"/>
                </a:solidFill>
              </a:rPr>
              <a:t>model.property</a:t>
            </a:r>
            <a:r>
              <a:rPr lang="en-US" dirty="0">
                <a:solidFill>
                  <a:srgbClr val="00B0F0"/>
                </a:solidFill>
              </a:rPr>
              <a:t>"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s-ES" dirty="0"/>
              <a:t>Ese </a:t>
            </a:r>
            <a:r>
              <a:rPr lang="es-ES" i="1" dirty="0"/>
              <a:t>doble-</a:t>
            </a:r>
            <a:r>
              <a:rPr lang="es-ES" i="1" dirty="0" err="1"/>
              <a:t>binding</a:t>
            </a:r>
            <a:r>
              <a:rPr lang="es-ES" dirty="0"/>
              <a:t> facilita mucho el desarrollo de formularios. Pero esa magia tienen un coste en escalabilidad; impacta en el tiempo de ejecución y además dificulta la validación y el mantenimiento de formularios complejos.</a:t>
            </a:r>
            <a:endParaRPr lang="es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7D654-C684-4EA4-A63C-004824F17B9E}"/>
              </a:ext>
            </a:extLst>
          </p:cNvPr>
          <p:cNvSpPr txBox="1"/>
          <p:nvPr/>
        </p:nvSpPr>
        <p:spPr>
          <a:xfrm>
            <a:off x="671716" y="6360000"/>
            <a:ext cx="711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https://academia-binaria.com/formularios-reactivos-con-Angular/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BFDB32-CF4C-4563-B9B1-0221FFF513A7}"/>
                  </a:ext>
                </a:extLst>
              </p14:cNvPr>
              <p14:cNvContentPartPr/>
              <p14:nvPr/>
            </p14:nvContentPartPr>
            <p14:xfrm>
              <a:off x="4025880" y="2387520"/>
              <a:ext cx="2207160" cy="37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BFDB32-CF4C-4563-B9B1-0221FFF513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0040" y="2324160"/>
                <a:ext cx="22384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AE8D4B-C1CE-480D-B8DE-634480546D1C}"/>
                  </a:ext>
                </a:extLst>
              </p14:cNvPr>
              <p14:cNvContentPartPr/>
              <p14:nvPr/>
            </p14:nvContentPartPr>
            <p14:xfrm>
              <a:off x="1085760" y="2809800"/>
              <a:ext cx="5128200" cy="30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AE8D4B-C1CE-480D-B8DE-634480546D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9920" y="2746440"/>
                <a:ext cx="5159520" cy="4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474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8D30-E7E5-4F97-AF52-D8FCE609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Directiva</a:t>
            </a:r>
            <a:r>
              <a:rPr lang="en-US" dirty="0"/>
              <a:t> </a:t>
            </a:r>
            <a:r>
              <a:rPr lang="en-US" dirty="0" err="1"/>
              <a:t>ngClass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A6C0-F5EC-4BE7-AEB2-AA58B50B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adicionar</a:t>
            </a:r>
            <a:r>
              <a:rPr lang="en-US" dirty="0"/>
              <a:t> o remover </a:t>
            </a:r>
            <a:r>
              <a:rPr lang="en-US" dirty="0" err="1"/>
              <a:t>clases</a:t>
            </a:r>
            <a:r>
              <a:rPr lang="en-US" dirty="0"/>
              <a:t> CSS a un </a:t>
            </a:r>
            <a:r>
              <a:rPr lang="en-US" dirty="0" err="1"/>
              <a:t>elemento</a:t>
            </a:r>
            <a:r>
              <a:rPr lang="en-US" dirty="0"/>
              <a:t> HTML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unas</a:t>
            </a:r>
            <a:r>
              <a:rPr lang="en-US" dirty="0"/>
              <a:t> </a:t>
            </a:r>
            <a:r>
              <a:rPr lang="en-US" dirty="0" err="1"/>
              <a:t>condiciones</a:t>
            </a:r>
            <a:r>
              <a:rPr lang="en-US" dirty="0"/>
              <a:t>.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88"/>
                </a:solidFill>
                <a:latin typeface="Droid Sans Mono"/>
              </a:rPr>
              <a:t>&lt;some-element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[</a:t>
            </a:r>
            <a:r>
              <a:rPr lang="en-US" dirty="0" err="1">
                <a:solidFill>
                  <a:srgbClr val="660066"/>
                </a:solidFill>
                <a:latin typeface="Droid Sans 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ngClass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]</a:t>
            </a:r>
            <a:r>
              <a:rPr lang="en-US" dirty="0">
                <a:solidFill>
                  <a:srgbClr val="666600"/>
                </a:solidFill>
                <a:latin typeface="Droid Sans Mono"/>
              </a:rPr>
              <a:t>=</a:t>
            </a:r>
            <a:r>
              <a:rPr lang="en-US" dirty="0">
                <a:solidFill>
                  <a:srgbClr val="880000"/>
                </a:solidFill>
                <a:latin typeface="Droid Sans Mono"/>
              </a:rPr>
              <a:t>"{'first': true, 'second': true, 'third': false}"</a:t>
            </a:r>
            <a:r>
              <a:rPr lang="en-US" dirty="0">
                <a:solidFill>
                  <a:srgbClr val="000088"/>
                </a:solidFill>
                <a:latin typeface="Droid Sans Mon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...</a:t>
            </a:r>
            <a:r>
              <a:rPr lang="en-US" dirty="0">
                <a:solidFill>
                  <a:srgbClr val="000088"/>
                </a:solidFill>
                <a:latin typeface="Droid Sans Mono"/>
              </a:rPr>
              <a:t>&lt;/some-element&gt;</a:t>
            </a:r>
          </a:p>
          <a:p>
            <a:pPr marL="0" indent="0">
              <a:buNone/>
            </a:pPr>
            <a:endParaRPr lang="en-US" dirty="0">
              <a:solidFill>
                <a:srgbClr val="000088"/>
              </a:solidFill>
              <a:latin typeface="Droid Sans Mono"/>
            </a:endParaRP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https://angular.io/api/common/NgClass#description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https://www.positronx.io/angular-8-ngclass-directive-tutorial-with-example/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70829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8E6E-AB22-4BE2-85AA-BD20DA34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Utilizar </a:t>
            </a:r>
            <a:r>
              <a:rPr lang="es-CO" dirty="0" err="1"/>
              <a:t>BootStrap</a:t>
            </a:r>
            <a:r>
              <a:rPr lang="es-CO" dirty="0"/>
              <a:t> para mejorar la </a:t>
            </a:r>
            <a:r>
              <a:rPr lang="es-CO" dirty="0" err="1"/>
              <a:t>Visualizacion</a:t>
            </a:r>
            <a:r>
              <a:rPr lang="es-CO" dirty="0"/>
              <a:t> del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BB54-FB06-4138-AE8E-FCF8CAB1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"form-group"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nombre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formControlName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nombre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ngClass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{ 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'is-invalid'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  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control.sexo.errors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}"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&lt;div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sz="26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ngIf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control.nombre.errors</a:t>
            </a:r>
            <a:r>
              <a:rPr lang="en-US" sz="26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"invalid-feedback"</a:t>
            </a:r>
            <a:r>
              <a:rPr lang="en-US" sz="26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2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&lt;div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26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sz="26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ngIf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6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control.nombre.errors.required</a:t>
            </a:r>
            <a:r>
              <a:rPr lang="en-US" sz="26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sz="26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 require el 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nombre</a:t>
            </a:r>
            <a:r>
              <a:rPr lang="en-US" sz="26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&lt;/div&gt;</a:t>
            </a:r>
            <a:endParaRPr lang="en-US" sz="2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&lt;/div&gt;</a:t>
            </a:r>
            <a:endParaRPr lang="en-US" sz="26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6856E-CDD8-49AF-8CF0-C3DC835BBC7C}"/>
              </a:ext>
            </a:extLst>
          </p:cNvPr>
          <p:cNvSpPr txBox="1"/>
          <p:nvPr/>
        </p:nvSpPr>
        <p:spPr>
          <a:xfrm>
            <a:off x="710718" y="6431136"/>
            <a:ext cx="1110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https://getbootstrap.com/docs/4.3/components/forms/#server-side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760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3A8E-A56A-451E-8301-4F7D42D8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335" y="519682"/>
            <a:ext cx="10486311" cy="1143000"/>
          </a:xfrm>
        </p:spPr>
        <p:txBody>
          <a:bodyPr/>
          <a:lstStyle/>
          <a:p>
            <a:r>
              <a:rPr lang="en-US" dirty="0" err="1"/>
              <a:t>Desacoplar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-Vista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F8D1-F536-41ED-BF31-E0D95AD0A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7514"/>
            <a:ext cx="10972800" cy="3705275"/>
          </a:xfrm>
        </p:spPr>
        <p:txBody>
          <a:bodyPr>
            <a:normAutofit fontScale="92500"/>
          </a:bodyPr>
          <a:lstStyle/>
          <a:p>
            <a:r>
              <a:rPr lang="es-ES" dirty="0"/>
              <a:t>La solución en Angular 8 en adelante permite </a:t>
            </a:r>
            <a:r>
              <a:rPr lang="es-ES" dirty="0">
                <a:solidFill>
                  <a:srgbClr val="FF0000"/>
                </a:solidFill>
              </a:rPr>
              <a:t>desacoplar el modelo y la vista</a:t>
            </a:r>
            <a:r>
              <a:rPr lang="es-ES" dirty="0"/>
              <a:t>, introduciendo una servicio que gestione ese doble enlace.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Los servicios y directivas del módulo </a:t>
            </a:r>
            <a:r>
              <a:rPr lang="es-ES" dirty="0" err="1">
                <a:solidFill>
                  <a:srgbClr val="00B0F0"/>
                </a:solidFill>
              </a:rPr>
              <a:t>ReactiveFormsModule</a:t>
            </a:r>
            <a:r>
              <a:rPr lang="es-ES" dirty="0"/>
              <a:t> que viene en la librería @angular/</a:t>
            </a:r>
            <a:r>
              <a:rPr lang="es-ES" dirty="0" err="1"/>
              <a:t>forms</a:t>
            </a:r>
            <a:r>
              <a:rPr lang="es-ES" dirty="0"/>
              <a:t> permiten programar formularios reactivos conducidos por el código.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091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4D5B-C3A2-4E78-A630-FABA8390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93" y="372338"/>
            <a:ext cx="10486311" cy="1143000"/>
          </a:xfrm>
        </p:spPr>
        <p:txBody>
          <a:bodyPr/>
          <a:lstStyle/>
          <a:p>
            <a:r>
              <a:rPr lang="es-CO" dirty="0"/>
              <a:t>Formularios Reactivos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B8B3-DBFF-4664-8933-FFA2950B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4102"/>
            <a:ext cx="10972800" cy="4722063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Para esto se utilizara el servicio </a:t>
            </a:r>
            <a:r>
              <a:rPr lang="es-ES" dirty="0" err="1">
                <a:solidFill>
                  <a:srgbClr val="00B0F0"/>
                </a:solidFill>
              </a:rPr>
              <a:t>FormBuilder</a:t>
            </a:r>
            <a:r>
              <a:rPr lang="es-ES" dirty="0"/>
              <a:t>, del cual deben depender los componentes que requieran desacoplar el modelo de la vista.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Este servicio se usa para construir un </a:t>
            </a:r>
            <a:r>
              <a:rPr lang="es-ES" dirty="0" err="1">
                <a:solidFill>
                  <a:srgbClr val="00B0F0"/>
                </a:solidFill>
              </a:rPr>
              <a:t>FormGroup</a:t>
            </a:r>
            <a:r>
              <a:rPr lang="es-ES" dirty="0"/>
              <a:t> que agrupa un conjunto de Controles, el estado de este objeto depende del estado de todos los objetos </a:t>
            </a:r>
            <a:r>
              <a:rPr lang="es-ES" dirty="0" err="1"/>
              <a:t>FormControl</a:t>
            </a:r>
            <a:r>
              <a:rPr lang="es-ES" dirty="0"/>
              <a:t> que contiene, es decir, si uno de los </a:t>
            </a:r>
            <a:r>
              <a:rPr lang="es-ES" dirty="0" err="1">
                <a:solidFill>
                  <a:srgbClr val="00B0F0"/>
                </a:solidFill>
              </a:rPr>
              <a:t>FormControl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/>
              <a:t>es inválido, el grupo entero es </a:t>
            </a:r>
            <a:r>
              <a:rPr lang="es-ES" dirty="0" err="1"/>
              <a:t>inválid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Para poder usarlo tenemos que importar el módulo de Angular en el que viene declarado, el </a:t>
            </a:r>
            <a:r>
              <a:rPr lang="es-ES" dirty="0" err="1">
                <a:solidFill>
                  <a:srgbClr val="00B0F0"/>
                </a:solidFill>
              </a:rPr>
              <a:t>ReactiveFormModul</a:t>
            </a:r>
            <a:r>
              <a:rPr lang="es-ES" dirty="0" err="1"/>
              <a:t>e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917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73507F-E801-4259-80FD-628F0A40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Agregar</a:t>
            </a:r>
            <a:r>
              <a:rPr lang="en-US" dirty="0"/>
              <a:t> al modulo(</a:t>
            </a:r>
            <a:r>
              <a:rPr lang="en-US" dirty="0" err="1"/>
              <a:t>ngModule</a:t>
            </a:r>
            <a:r>
              <a:rPr lang="en-US" dirty="0"/>
              <a:t>) las </a:t>
            </a:r>
            <a:r>
              <a:rPr lang="en-US" dirty="0" err="1"/>
              <a:t>importaciones</a:t>
            </a:r>
            <a:endParaRPr lang="es-C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91558-8784-4BFB-8512-90B4CA79F5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03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C851-2D47-4790-AA8D-BB94A8F8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671" y="1486086"/>
            <a:ext cx="6152339" cy="2353527"/>
          </a:xfrm>
        </p:spPr>
        <p:txBody>
          <a:bodyPr>
            <a:normAutofit/>
          </a:bodyPr>
          <a:lstStyle/>
          <a:p>
            <a:r>
              <a:rPr lang="es-CO" dirty="0"/>
              <a:t>Importar </a:t>
            </a:r>
            <a:r>
              <a:rPr lang="es-CO" dirty="0" err="1"/>
              <a:t>ReactiveFormsModule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02C4-B8A9-4E16-9C9A-BF583413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71" y="1265427"/>
            <a:ext cx="10972800" cy="473486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'@angular/platform-browser'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ReactiveFormsModule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'@angular/forms'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HTTP_INTERCEPTORS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'@angular/common/http'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'@angular/router'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declarations: [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NavMenuComponent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],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imports: [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ReactiveFormsModule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BrowserModule.withServerTransition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'ng-cli-universal'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FormsModule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RouterModule.forRoot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{ path: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component: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HomeComponent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pathMatch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'full'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{ path: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'counter'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component: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{ path: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'fetch-data'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component: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FetchDataComponent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]),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AppRoutingModule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providers: [],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bootstrap: 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AppModule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411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1FC06-75DA-4FFF-BBA0-D16574DB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Agregar</a:t>
            </a:r>
            <a:r>
              <a:rPr lang="en-US" dirty="0"/>
              <a:t> al typescript del </a:t>
            </a:r>
            <a:r>
              <a:rPr lang="en-US" dirty="0" err="1"/>
              <a:t>componente</a:t>
            </a:r>
            <a:r>
              <a:rPr lang="en-US" dirty="0"/>
              <a:t> el </a:t>
            </a:r>
            <a:r>
              <a:rPr lang="en-US" dirty="0" err="1"/>
              <a:t>formulario</a:t>
            </a:r>
            <a:r>
              <a:rPr lang="en-US" dirty="0"/>
              <a:t>, los </a:t>
            </a:r>
            <a:r>
              <a:rPr lang="en-US" dirty="0" err="1"/>
              <a:t>controles</a:t>
            </a:r>
            <a:r>
              <a:rPr lang="en-US" dirty="0"/>
              <a:t> y las </a:t>
            </a:r>
            <a:r>
              <a:rPr lang="en-US" dirty="0" err="1"/>
              <a:t>validaciones</a:t>
            </a:r>
            <a:endParaRPr lang="es-C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FC418-6FC9-4CC8-A5F0-A7271EDA0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Picture 2" descr="Hola Mundo en TypeScript - Línea de Código">
            <a:extLst>
              <a:ext uri="{FF2B5EF4-FFF2-40B4-BE49-F238E27FC236}">
                <a16:creationId xmlns:a16="http://schemas.microsoft.com/office/drawing/2014/main" id="{BE96C2B2-5EE7-4E33-8414-EEA99BF4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809" y="177239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4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EB82-321E-442B-B87D-B5282258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941" y="625289"/>
            <a:ext cx="6208059" cy="1143000"/>
          </a:xfrm>
        </p:spPr>
        <p:txBody>
          <a:bodyPr>
            <a:normAutofit fontScale="90000"/>
          </a:bodyPr>
          <a:lstStyle/>
          <a:p>
            <a:r>
              <a:rPr lang="es-CO" dirty="0"/>
              <a:t>Declarando el </a:t>
            </a:r>
            <a:r>
              <a:rPr lang="es-CO" dirty="0" err="1"/>
              <a:t>FormBuilder</a:t>
            </a:r>
            <a:r>
              <a:rPr lang="es-CO" dirty="0"/>
              <a:t> en el </a:t>
            </a:r>
            <a:r>
              <a:rPr lang="es-CO" dirty="0" err="1"/>
              <a:t>componente.ts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C99C-02FD-4F25-9F46-8BB5118E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89"/>
            <a:ext cx="10972800" cy="49293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{ Component,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{ Persona } 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'../models/persona'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PersonaService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'../../services/</a:t>
            </a:r>
            <a:r>
              <a:rPr lang="en-US" sz="44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persona.service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import</a:t>
            </a:r>
            <a:r>
              <a:rPr lang="en-US" sz="4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{ 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FormGroup</a:t>
            </a:r>
            <a:r>
              <a:rPr lang="en-US" sz="4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 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FormBuilder</a:t>
            </a:r>
            <a:r>
              <a:rPr lang="en-US" sz="4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Validators, 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AbstractControl</a:t>
            </a:r>
            <a:r>
              <a:rPr lang="en-US" sz="4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} </a:t>
            </a:r>
            <a:r>
              <a:rPr lang="en-US" sz="4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from</a:t>
            </a:r>
            <a:r>
              <a:rPr lang="en-US" sz="4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'@angular/forms'</a:t>
            </a:r>
            <a:r>
              <a:rPr lang="en-US" sz="4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@Component({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selector: 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'app-persona-</a:t>
            </a:r>
            <a:r>
              <a:rPr lang="en-US" sz="4400" dirty="0" err="1">
                <a:solidFill>
                  <a:srgbClr val="A31515"/>
                </a:solidFill>
                <a:latin typeface="Consolas" panose="020B0609020204030204" pitchFamily="49" charset="0"/>
              </a:rPr>
              <a:t>registro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templateUrl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'./persona-registro.component.html'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styleUrls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'./persona-registro.component.css'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PersonaRegistroComponent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OnInit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formGroup</a:t>
            </a:r>
            <a:r>
              <a:rPr lang="en-US" sz="4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 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FormGroup</a:t>
            </a:r>
            <a:r>
              <a:rPr lang="en-US" sz="4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persona:  Persona;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personaService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PersonaService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en-US" sz="4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formBuilder</a:t>
            </a:r>
            <a:r>
              <a:rPr lang="en-US" sz="4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 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FormBuilder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 { }</a:t>
            </a:r>
          </a:p>
          <a:p>
            <a:pPr marL="0" indent="0">
              <a:buNone/>
            </a:pP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ngOnInit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.buildForm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buildForm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4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.formGroup</a:t>
            </a:r>
            <a:r>
              <a:rPr lang="en-US" sz="4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sz="4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.formBuilder.group</a:t>
            </a:r>
            <a:r>
              <a:rPr lang="en-US" sz="4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({ });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add() 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.personaService.post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).subscribe(p 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(p != 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alert(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'Persona </a:t>
            </a:r>
            <a:r>
              <a:rPr lang="en-US" sz="4400" dirty="0" err="1">
                <a:solidFill>
                  <a:srgbClr val="A31515"/>
                </a:solidFill>
                <a:latin typeface="Consolas" panose="020B0609020204030204" pitchFamily="49" charset="0"/>
              </a:rPr>
              <a:t>creada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4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.persona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= p;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});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4400" dirty="0">
                <a:hlinkClick r:id="rId2"/>
              </a:rPr>
              <a:t>https://codingpotions.com/angular-formularios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797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D8BF-5FB1-4753-8586-60BF9287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7876-765A-4708-BBC7-5AE9286F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10" y="2251876"/>
            <a:ext cx="11388710" cy="3705275"/>
          </a:xfrm>
        </p:spPr>
        <p:txBody>
          <a:bodyPr>
            <a:normAutofit/>
          </a:bodyPr>
          <a:lstStyle/>
          <a:p>
            <a:r>
              <a:rPr lang="es-ES" dirty="0"/>
              <a:t>El formulario se define como un </a:t>
            </a:r>
            <a:r>
              <a:rPr lang="es-ES" b="1" dirty="0"/>
              <a:t>grupo de controles</a:t>
            </a:r>
            <a:r>
              <a:rPr lang="es-ES" dirty="0"/>
              <a:t>. Cada control tendrá un nombre y una configuración. </a:t>
            </a:r>
          </a:p>
          <a:p>
            <a:endParaRPr lang="es-ES" dirty="0"/>
          </a:p>
          <a:p>
            <a:r>
              <a:rPr lang="es-ES" dirty="0"/>
              <a:t>Esa definición permite establecer un valor inicial al control.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47124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UPCFondoBlanco.potx" id="{E233FE1F-3B24-4861-AF9E-3CA3A342C820}" vid="{B60308C0-F187-469A-A33D-BAB9429D5D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PlantillaUPCFondoBlanco</Template>
  <TotalTime>836</TotalTime>
  <Words>1666</Words>
  <Application>Microsoft Office PowerPoint</Application>
  <PresentationFormat>Widescreen</PresentationFormat>
  <Paragraphs>171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Consolas</vt:lpstr>
      <vt:lpstr>Droid Sans Mono</vt:lpstr>
      <vt:lpstr>Trebuchet MS</vt:lpstr>
      <vt:lpstr>Tema de Office</vt:lpstr>
      <vt:lpstr>Formularios Reactivos</vt:lpstr>
      <vt:lpstr>Doble Enlace -ngModel</vt:lpstr>
      <vt:lpstr>Desacoplar Modelo-Vista</vt:lpstr>
      <vt:lpstr>Formularios Reactivos</vt:lpstr>
      <vt:lpstr>Agregar al modulo(ngModule) las importaciones</vt:lpstr>
      <vt:lpstr>Importar ReactiveFormsModule</vt:lpstr>
      <vt:lpstr>Agregar al typescript del componente el formulario, los controles y las validaciones</vt:lpstr>
      <vt:lpstr>Declarando el FormBuilder en el componente.ts</vt:lpstr>
      <vt:lpstr>PowerPoint Presentation</vt:lpstr>
      <vt:lpstr>Definiendo el Método buildForm</vt:lpstr>
      <vt:lpstr>Validaciones Personalizadas</vt:lpstr>
      <vt:lpstr>Propiedad controles del Formulario</vt:lpstr>
      <vt:lpstr>Validar antes de Guardar</vt:lpstr>
      <vt:lpstr>Llenar los datos de la Persona a guardar</vt:lpstr>
      <vt:lpstr>Definiendo la vista del componente (Plantilla html)</vt:lpstr>
      <vt:lpstr>Definiendo la Vista</vt:lpstr>
      <vt:lpstr>Usando directivas ReactiveModule</vt:lpstr>
      <vt:lpstr>Bloqueo del Botón si hay error en los datos</vt:lpstr>
      <vt:lpstr>Agregar clases de bootstrap para mejorar la visualizacion de errores</vt:lpstr>
      <vt:lpstr>Directiva ngClass</vt:lpstr>
      <vt:lpstr>Utilizar BootStrap para mejorar la Visualizacion del 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Anya Miyeth Bolaño Arias</dc:creator>
  <cp:lastModifiedBy>Anya Miyeth Bolaño Arias</cp:lastModifiedBy>
  <cp:revision>25</cp:revision>
  <dcterms:created xsi:type="dcterms:W3CDTF">2020-04-07T00:57:04Z</dcterms:created>
  <dcterms:modified xsi:type="dcterms:W3CDTF">2020-04-07T14:53:40Z</dcterms:modified>
</cp:coreProperties>
</file>