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4" r:id="rId9"/>
    <p:sldId id="285" r:id="rId10"/>
    <p:sldId id="286" r:id="rId11"/>
    <p:sldId id="287" r:id="rId12"/>
    <p:sldId id="288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embeddedFontLst>
    <p:embeddedFont>
      <p:font typeface="Dosis" panose="02010703020202060003" pitchFamily="2" charset="0"/>
      <p:regular r:id="rId36"/>
      <p:bold r:id="rId37"/>
    </p:embeddedFont>
    <p:embeddedFont>
      <p:font typeface="Perpetua" panose="02020502060401020303" pitchFamily="18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7E48E2-568B-4D1F-8ED7-3FE841884CD4}">
  <a:tblStyle styleId="{D37E48E2-568B-4D1F-8ED7-3FE841884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76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1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96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58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0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Python Connect for Oracle PL OO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Uso de funciones y procedimientos almacenados de PL/SQL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698090" y="1332750"/>
            <a:ext cx="7977696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endParaRPr lang="es-MX" sz="1800" dirty="0"/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cur</a:t>
            </a:r>
            <a:r>
              <a:rPr lang="es-MX" sz="1800" dirty="0">
                <a:latin typeface="Perpetua" panose="02020502060401020303" pitchFamily="18" charset="0"/>
              </a:rPr>
              <a:t> = </a:t>
            </a:r>
            <a:r>
              <a:rPr lang="es-MX" sz="1800" dirty="0" err="1">
                <a:latin typeface="Perpetua" panose="02020502060401020303" pitchFamily="18" charset="0"/>
              </a:rPr>
              <a:t>con.cursor</a:t>
            </a:r>
            <a:r>
              <a:rPr lang="es-MX" sz="1800" dirty="0">
                <a:latin typeface="Perpetua" panose="02020502060401020303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s-MX" sz="1800" dirty="0">
                <a:latin typeface="Perpetua" panose="02020502060401020303" pitchFamily="18" charset="0"/>
              </a:rPr>
              <a:t>res = </a:t>
            </a:r>
            <a:r>
              <a:rPr lang="es-MX" sz="1800" dirty="0" err="1">
                <a:latin typeface="Perpetua" panose="02020502060401020303" pitchFamily="18" charset="0"/>
              </a:rPr>
              <a:t>cur.callfunc</a:t>
            </a:r>
            <a:r>
              <a:rPr lang="es-MX" sz="1800" dirty="0">
                <a:latin typeface="Perpetua" panose="02020502060401020303" pitchFamily="18" charset="0"/>
              </a:rPr>
              <a:t>('</a:t>
            </a:r>
            <a:r>
              <a:rPr lang="es-MX" sz="1800" dirty="0" err="1">
                <a:latin typeface="Perpetua" panose="02020502060401020303" pitchFamily="18" charset="0"/>
              </a:rPr>
              <a:t>myfunc</a:t>
            </a:r>
            <a:r>
              <a:rPr lang="es-MX" sz="1800" dirty="0">
                <a:latin typeface="Perpetua" panose="02020502060401020303" pitchFamily="18" charset="0"/>
              </a:rPr>
              <a:t>’, </a:t>
            </a:r>
            <a:r>
              <a:rPr lang="es-MX" sz="1800" dirty="0" err="1">
                <a:latin typeface="Perpetua" panose="02020502060401020303" pitchFamily="18" charset="0"/>
              </a:rPr>
              <a:t>cx_Oracle.NUMBER</a:t>
            </a:r>
            <a:r>
              <a:rPr lang="es-MX" sz="1800" dirty="0">
                <a:latin typeface="Perpetua" panose="02020502060401020303" pitchFamily="18" charset="0"/>
              </a:rPr>
              <a:t>, ('</a:t>
            </a:r>
            <a:r>
              <a:rPr lang="es-MX" sz="1800" dirty="0" err="1">
                <a:latin typeface="Perpetua" panose="02020502060401020303" pitchFamily="18" charset="0"/>
              </a:rPr>
              <a:t>abc</a:t>
            </a:r>
            <a:r>
              <a:rPr lang="es-MX" sz="1800" dirty="0">
                <a:latin typeface="Perpetua" panose="02020502060401020303" pitchFamily="18" charset="0"/>
              </a:rPr>
              <a:t>', 2))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print</a:t>
            </a:r>
            <a:r>
              <a:rPr lang="es-MX" sz="1800" dirty="0">
                <a:latin typeface="Perpetua" panose="02020502060401020303" pitchFamily="18" charset="0"/>
              </a:rPr>
              <a:t> res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se usa </a:t>
            </a:r>
            <a:r>
              <a:rPr lang="es-MX" sz="1800" b="1" dirty="0" err="1"/>
              <a:t>callfunc</a:t>
            </a:r>
            <a:r>
              <a:rPr lang="es-MX" sz="1800" b="1" dirty="0"/>
              <a:t>() </a:t>
            </a:r>
            <a:r>
              <a:rPr lang="es-MX" sz="1800" dirty="0"/>
              <a:t>para ejecutar la función. La constante </a:t>
            </a:r>
            <a:r>
              <a:rPr lang="es-MX" sz="1800" dirty="0" err="1"/>
              <a:t>cx_oracle.NUMBER</a:t>
            </a:r>
            <a:r>
              <a:rPr lang="es-MX" sz="1800" dirty="0"/>
              <a:t> indica que el valor que devuelve la función es numérico. Los dos parámetros de la función de PL/SQL se pasan como tupla y enlazados a los argumentos del parámetro de la función.</a:t>
            </a:r>
            <a:endParaRPr lang="es-MX" sz="1200" dirty="0"/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3319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Uso de funciones y procedimientos almacenados de PL/SQL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698090" y="1332750"/>
            <a:ext cx="7977696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endParaRPr lang="es-MX" sz="1800" dirty="0"/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cur</a:t>
            </a:r>
            <a:r>
              <a:rPr lang="es-MX" sz="1800" dirty="0">
                <a:latin typeface="Perpetua" panose="02020502060401020303" pitchFamily="18" charset="0"/>
              </a:rPr>
              <a:t> = </a:t>
            </a:r>
            <a:r>
              <a:rPr lang="es-MX" sz="1800" dirty="0" err="1">
                <a:latin typeface="Perpetua" panose="02020502060401020303" pitchFamily="18" charset="0"/>
              </a:rPr>
              <a:t>con.cursor</a:t>
            </a:r>
            <a:r>
              <a:rPr lang="es-MX" sz="1800" dirty="0">
                <a:latin typeface="Perpetua" panose="02020502060401020303" pitchFamily="18" charset="0"/>
              </a:rPr>
              <a:t>()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myvar</a:t>
            </a:r>
            <a:r>
              <a:rPr lang="es-MX" sz="1800" dirty="0">
                <a:latin typeface="Perpetua" panose="02020502060401020303" pitchFamily="18" charset="0"/>
              </a:rPr>
              <a:t> = </a:t>
            </a:r>
            <a:r>
              <a:rPr lang="es-MX" sz="1800" dirty="0" err="1">
                <a:latin typeface="Perpetua" panose="02020502060401020303" pitchFamily="18" charset="0"/>
              </a:rPr>
              <a:t>cur.var</a:t>
            </a:r>
            <a:r>
              <a:rPr lang="es-MX" sz="1800" dirty="0">
                <a:latin typeface="Perpetua" panose="02020502060401020303" pitchFamily="18" charset="0"/>
              </a:rPr>
              <a:t>(</a:t>
            </a:r>
            <a:r>
              <a:rPr lang="es-MX" sz="1800" dirty="0" err="1">
                <a:latin typeface="Perpetua" panose="02020502060401020303" pitchFamily="18" charset="0"/>
              </a:rPr>
              <a:t>cx_Oracle.NUMBER</a:t>
            </a:r>
            <a:r>
              <a:rPr lang="es-MX" sz="1800" dirty="0">
                <a:latin typeface="Perpetua" panose="02020502060401020303" pitchFamily="18" charset="0"/>
              </a:rPr>
              <a:t>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cur.callproc</a:t>
            </a:r>
            <a:r>
              <a:rPr lang="es-MX" sz="1800" dirty="0">
                <a:latin typeface="Perpetua" panose="02020502060401020303" pitchFamily="18" charset="0"/>
              </a:rPr>
              <a:t>('</a:t>
            </a:r>
            <a:r>
              <a:rPr lang="es-MX" sz="1800" dirty="0" err="1">
                <a:latin typeface="Perpetua" panose="02020502060401020303" pitchFamily="18" charset="0"/>
              </a:rPr>
              <a:t>myproc</a:t>
            </a:r>
            <a:r>
              <a:rPr lang="es-MX" sz="1800" dirty="0">
                <a:latin typeface="Perpetua" panose="02020502060401020303" pitchFamily="18" charset="0"/>
              </a:rPr>
              <a:t>', (123, </a:t>
            </a:r>
            <a:r>
              <a:rPr lang="es-MX" sz="1800" dirty="0" err="1">
                <a:latin typeface="Perpetua" panose="02020502060401020303" pitchFamily="18" charset="0"/>
              </a:rPr>
              <a:t>myvar</a:t>
            </a:r>
            <a:r>
              <a:rPr lang="es-MX" sz="1800" dirty="0">
                <a:latin typeface="Perpetua" panose="02020502060401020303" pitchFamily="18" charset="0"/>
              </a:rPr>
              <a:t>))</a:t>
            </a:r>
          </a:p>
          <a:p>
            <a:pPr marL="1371600" lvl="3" indent="0">
              <a:buNone/>
            </a:pPr>
            <a:r>
              <a:rPr lang="es-MX" sz="1800" dirty="0" err="1">
                <a:latin typeface="Perpetua" panose="02020502060401020303" pitchFamily="18" charset="0"/>
              </a:rPr>
              <a:t>print</a:t>
            </a:r>
            <a:r>
              <a:rPr lang="es-MX" sz="1800" dirty="0">
                <a:latin typeface="Perpetua" panose="02020502060401020303" pitchFamily="18" charset="0"/>
              </a:rPr>
              <a:t> </a:t>
            </a:r>
            <a:r>
              <a:rPr lang="es-MX" sz="1800" dirty="0" err="1">
                <a:latin typeface="Perpetua" panose="02020502060401020303" pitchFamily="18" charset="0"/>
              </a:rPr>
              <a:t>myvar.getvalue</a:t>
            </a:r>
            <a:r>
              <a:rPr lang="es-MX" sz="1800" dirty="0">
                <a:latin typeface="Perpetua" panose="02020502060401020303" pitchFamily="18" charset="0"/>
              </a:rPr>
              <a:t>()</a:t>
            </a:r>
          </a:p>
          <a:p>
            <a:pPr marL="1371600" lvl="3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Con </a:t>
            </a:r>
            <a:r>
              <a:rPr lang="es-MX" sz="1800" b="1" dirty="0" err="1"/>
              <a:t>callproc</a:t>
            </a:r>
            <a:r>
              <a:rPr lang="es-MX" sz="1800" b="1" dirty="0"/>
              <a:t>() </a:t>
            </a:r>
            <a:r>
              <a:rPr lang="es-MX" sz="1800" dirty="0"/>
              <a:t>hacemos que el procedimiento se ejecute. En él se crea la variable numérica </a:t>
            </a:r>
            <a:r>
              <a:rPr lang="es-MX" sz="1800" dirty="0" err="1"/>
              <a:t>myvar</a:t>
            </a:r>
            <a:r>
              <a:rPr lang="es-MX" sz="1800" dirty="0"/>
              <a:t> que contendrá el parámetro OUT.  El número 123 y el nombre de la variable de retorno se enlazan a los parámetros de la llamada al procedimiento mediante una tupla.</a:t>
            </a:r>
          </a:p>
          <a:p>
            <a:pPr marL="0" indent="0">
              <a:buNone/>
            </a:pPr>
            <a:r>
              <a:rPr lang="es-MX" sz="1800" dirty="0"/>
              <a:t>El método </a:t>
            </a:r>
            <a:r>
              <a:rPr lang="es-MX" sz="1800" dirty="0" err="1"/>
              <a:t>getvalue</a:t>
            </a:r>
            <a:r>
              <a:rPr lang="es-MX" sz="1800" dirty="0"/>
              <a:t>() muestra el valor devuelto. </a:t>
            </a:r>
          </a:p>
        </p:txBody>
      </p:sp>
    </p:spTree>
    <p:extLst>
      <p:ext uri="{BB962C8B-B14F-4D97-AF65-F5344CB8AC3E}">
        <p14:creationId xmlns:p14="http://schemas.microsoft.com/office/powerpoint/2010/main" val="38724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Uso de funciones y procedimientos almacenados de PL/SQL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6508955" y="1021950"/>
            <a:ext cx="2536723" cy="84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La secuencia crea una función llamada </a:t>
            </a:r>
            <a:r>
              <a:rPr lang="es-MX" sz="1600" dirty="0" err="1">
                <a:latin typeface="Roboto" panose="020B0604020202020204" charset="0"/>
                <a:ea typeface="Roboto" panose="020B0604020202020204" charset="0"/>
              </a:rPr>
              <a:t>DCNCallback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(). Se invocará la función cuando cambie una tabla. El parámetro "</a:t>
            </a:r>
            <a:r>
              <a:rPr lang="es-MX" sz="1600" dirty="0" err="1">
                <a:latin typeface="Roboto" panose="020B0604020202020204" charset="0"/>
                <a:ea typeface="Roboto" panose="020B0604020202020204" charset="0"/>
              </a:rPr>
              <a:t>message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" es un objeto </a:t>
            </a:r>
            <a:r>
              <a:rPr lang="es-MX" sz="1600" dirty="0" err="1">
                <a:latin typeface="Roboto" panose="020B0604020202020204" charset="0"/>
                <a:ea typeface="Roboto" panose="020B0604020202020204" charset="0"/>
              </a:rPr>
              <a:t>cx_Oracle</a:t>
            </a:r>
            <a:r>
              <a:rPr lang="es-MX" sz="1600" dirty="0">
                <a:latin typeface="Roboto" panose="020B0604020202020204" charset="0"/>
                <a:ea typeface="Roboto" panose="020B0604020202020204" charset="0"/>
              </a:rPr>
              <a:t> que contendrá información sobre los cambios. La función solo muestra los tipos de cambios que se produjeron y la identificación de las filas afectadas.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20068B-FEBB-4E44-92F5-B187ACDA9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" t="695" r="1772" b="1700"/>
          <a:stretch/>
        </p:blipFill>
        <p:spPr>
          <a:xfrm>
            <a:off x="594900" y="934065"/>
            <a:ext cx="5825565" cy="41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8700"/>
                </a:solidFill>
              </a:rPr>
              <a:t>BIG CONCEPT</a:t>
            </a:r>
            <a:endParaRPr sz="7200">
              <a:solidFill>
                <a:srgbClr val="FF8700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Google Shape;149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Google Shape;152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85" name="Google Shape;185;p22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511277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{D37E48E2-568B-4D1F-8ED7-3FE841884CD4}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800" b="1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912200" y="874082"/>
            <a:ext cx="8155305" cy="388500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16" name="Google Shape;216;p26"/>
          <p:cNvSpPr/>
          <p:nvPr/>
        </p:nvSpPr>
        <p:spPr>
          <a:xfrm rot="-8100000">
            <a:off x="1514932" y="19226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8100000">
            <a:off x="3309132" y="3246121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 rot="-8100000">
            <a:off x="4230757" y="17567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 rot="-8100000">
            <a:off x="49457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 rot="-8100000">
            <a:off x="7072857" y="22520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 rot="-8100000">
            <a:off x="7730432" y="3826446"/>
            <a:ext cx="238436" cy="227406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Integrantes </a:t>
            </a:r>
            <a:endParaRPr dirty="0"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B7B0A3-7B15-406E-A3D8-197636EA8A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491622" y="1157766"/>
            <a:ext cx="5928690" cy="2687876"/>
          </a:xfrm>
        </p:spPr>
        <p:txBody>
          <a:bodyPr/>
          <a:lstStyle/>
          <a:p>
            <a:r>
              <a:rPr lang="es-CO" sz="2000" dirty="0"/>
              <a:t>Brayan Espinosa Corredor </a:t>
            </a:r>
          </a:p>
          <a:p>
            <a:r>
              <a:rPr lang="es-CO" sz="2000" dirty="0"/>
              <a:t>Angie Viviana Galindo Suarez</a:t>
            </a:r>
          </a:p>
          <a:p>
            <a:r>
              <a:rPr lang="es-CO" sz="2000" dirty="0"/>
              <a:t>Duban Estiven </a:t>
            </a:r>
            <a:r>
              <a:rPr lang="es-CO" sz="2000" dirty="0" err="1"/>
              <a:t>Garcia</a:t>
            </a:r>
            <a:r>
              <a:rPr lang="es-CO" sz="2000" dirty="0"/>
              <a:t> Ramos </a:t>
            </a:r>
          </a:p>
          <a:p>
            <a:r>
              <a:rPr lang="es-CO" sz="2000" dirty="0"/>
              <a:t>Carlos </a:t>
            </a:r>
            <a:r>
              <a:rPr lang="es-CO" sz="2000" dirty="0" err="1"/>
              <a:t>Sebastian</a:t>
            </a:r>
            <a:r>
              <a:rPr lang="es-CO" sz="2000" dirty="0"/>
              <a:t> </a:t>
            </a:r>
            <a:r>
              <a:rPr lang="es-CO" sz="2000" dirty="0" err="1"/>
              <a:t>Rodriguez</a:t>
            </a:r>
            <a:r>
              <a:rPr lang="es-CO" sz="2000" dirty="0"/>
              <a:t> Portillo</a:t>
            </a:r>
          </a:p>
          <a:p>
            <a:r>
              <a:rPr lang="es-CO" sz="2000" dirty="0"/>
              <a:t>Guillermo Barrera</a:t>
            </a:r>
          </a:p>
          <a:p>
            <a:endParaRPr lang="es-CO" dirty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D1332577-54C4-4763-B54C-213F4C832E7A}"/>
              </a:ext>
            </a:extLst>
          </p:cNvPr>
          <p:cNvSpPr txBox="1">
            <a:spLocks/>
          </p:cNvSpPr>
          <p:nvPr/>
        </p:nvSpPr>
        <p:spPr>
          <a:xfrm>
            <a:off x="297450" y="3109206"/>
            <a:ext cx="8246782" cy="1169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63500" indent="0" algn="ctr">
              <a:buNone/>
            </a:pPr>
            <a:r>
              <a:rPr lang="es-CO" sz="2000" dirty="0"/>
              <a:t>UNIVERSIDAD PEDAGOGICA Y TECNOLOGICA DE COLOMBIA</a:t>
            </a:r>
          </a:p>
          <a:p>
            <a:pPr marL="63500" indent="0" algn="ctr">
              <a:buNone/>
            </a:pPr>
            <a:r>
              <a:rPr lang="es-CO" sz="2000" dirty="0"/>
              <a:t>Sede Central </a:t>
            </a:r>
          </a:p>
          <a:p>
            <a:pPr marL="63500" indent="0" algn="ctr">
              <a:buNone/>
            </a:pPr>
            <a:r>
              <a:rPr lang="es-CO" sz="2000" dirty="0"/>
              <a:t>Tunja</a:t>
            </a:r>
          </a:p>
          <a:p>
            <a:pPr marL="63500" indent="0" algn="ctr">
              <a:buNone/>
            </a:pPr>
            <a:r>
              <a:rPr lang="es-CO" sz="2000" dirty="0"/>
              <a:t>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  <a:endParaRPr sz="12000">
              <a:solidFill>
                <a:srgbClr val="FF8700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2"/>
            <a:ext cx="6896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5" name="Google Shape;235;p28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2"/>
            <a:ext cx="6162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1753950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853636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 sz="1800">
              <a:solidFill>
                <a:srgbClr val="FF8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2"/>
          </p:nvPr>
        </p:nvSpPr>
        <p:spPr>
          <a:xfrm>
            <a:off x="3652188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3"/>
          </p:nvPr>
        </p:nvSpPr>
        <p:spPr>
          <a:xfrm>
            <a:off x="6199476" y="13767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2"/>
          </p:nvPr>
        </p:nvSpPr>
        <p:spPr>
          <a:xfrm>
            <a:off x="3652188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3"/>
          </p:nvPr>
        </p:nvSpPr>
        <p:spPr>
          <a:xfrm>
            <a:off x="6199476" y="2976950"/>
            <a:ext cx="24231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67" name="Google Shape;267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50" y="540075"/>
            <a:ext cx="6312600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/>
        </p:nvSpPr>
        <p:spPr>
          <a:xfrm>
            <a:off x="195406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74" name="Google Shape;274;p32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5" name="Google Shape;275;p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>
            <a:off x="20288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/>
          <p:nvPr/>
        </p:nvSpPr>
        <p:spPr>
          <a:xfrm>
            <a:off x="15111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1079225" y="1052750"/>
            <a:ext cx="4460080" cy="34722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12658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Google Shape;298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  <a:endParaRPr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330634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>
                <a:solidFill>
                  <a:srgbClr val="FF8700"/>
                </a:solidFill>
              </a:rPr>
              <a:t>Agenda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s-CO" sz="2400" b="1" dirty="0">
                <a:solidFill>
                  <a:srgbClr val="FFFFFF"/>
                </a:solidFill>
              </a:rPr>
              <a:t>Introducción</a:t>
            </a:r>
          </a:p>
          <a:p>
            <a:pPr marL="342900" indent="-342900"/>
            <a:r>
              <a:rPr lang="es-CO" sz="2400" b="1" dirty="0">
                <a:solidFill>
                  <a:srgbClr val="FFFFFF"/>
                </a:solidFill>
              </a:rPr>
              <a:t>Referencias </a:t>
            </a:r>
          </a:p>
          <a:p>
            <a:pPr marL="342900" indent="-342900"/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2" name="Google Shape;122;p15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9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313" name="Google Shape;313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Google Shape;319;p38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lang="en" sz="1800" b="1"/>
              <a:t>Dosis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lang="en" sz="1800" b="1"/>
              <a:t>Roboto</a:t>
            </a:r>
            <a:endParaRPr sz="18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  <a:endParaRPr sz="1800" b="1">
              <a:solidFill>
                <a:srgbClr val="FF8700"/>
              </a:solidFill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9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327" name="Google Shape;327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342" name="Google Shape;342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348" name="Google Shape;348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9"/>
          <p:cNvSpPr/>
          <p:nvPr/>
        </p:nvSpPr>
        <p:spPr>
          <a:xfrm>
            <a:off x="5026945" y="3288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5611913" y="329884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356" name="Google Shape;356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7239876" y="3283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362" name="Google Shape;362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370" name="Google Shape;370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4997274" y="8871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5562784" y="9045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6132896" y="9071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6709164" y="9102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379" name="Google Shape;379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9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382" name="Google Shape;382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385" name="Google Shape;385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389" name="Google Shape;389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9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397" name="Google Shape;397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9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404" name="Google Shape;404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9"/>
          <p:cNvSpPr/>
          <p:nvPr/>
        </p:nvSpPr>
        <p:spPr>
          <a:xfrm>
            <a:off x="5569424" y="14583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9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410" name="Google Shape;410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413" name="Google Shape;413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419" name="Google Shape;419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422" name="Google Shape;422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430" name="Google Shape;430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436" name="Google Shape;436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445" name="Google Shape;445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450" name="Google Shape;450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455" name="Google Shape;455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460" name="Google Shape;460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3" name="Google Shape;463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466" name="Google Shape;466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7272636" y="20228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470" name="Google Shape;470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473" name="Google Shape;473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4439938" y="25412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3918430" y="25412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484" name="Google Shape;484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9"/>
          <p:cNvSpPr/>
          <p:nvPr/>
        </p:nvSpPr>
        <p:spPr>
          <a:xfrm>
            <a:off x="6689706" y="25786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9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488" name="Google Shape;488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491" name="Google Shape;491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496" name="Google Shape;496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39"/>
          <p:cNvSpPr/>
          <p:nvPr/>
        </p:nvSpPr>
        <p:spPr>
          <a:xfrm>
            <a:off x="7862711" y="25622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9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501" name="Google Shape;501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508" name="Google Shape;508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518" name="Google Shape;518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522" name="Google Shape;522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526" name="Google Shape;526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532" name="Google Shape;532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535" name="Google Shape;535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9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543" name="Google Shape;543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9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550" name="Google Shape;550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553" name="Google Shape;553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39"/>
          <p:cNvSpPr/>
          <p:nvPr/>
        </p:nvSpPr>
        <p:spPr>
          <a:xfrm>
            <a:off x="3841668" y="37731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6132391" y="37163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5567386" y="37377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6695863" y="37147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562" name="Google Shape;562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571" name="Google Shape;571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574" name="Google Shape;574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581" name="Google Shape;581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589" name="Google Shape;589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593" name="Google Shape;593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600" name="Google Shape;600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604" name="Google Shape;604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608" name="Google Shape;608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614" name="Google Shape;614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9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642" name="Google Shape;642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666" name="Google Shape;666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681" name="Google Shape;681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685" name="Google Shape;685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692" name="Google Shape;692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701" name="Google Shape;701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9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705" name="Google Shape;705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711" name="Google Shape;711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719" name="Google Shape;719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726" name="Google Shape;726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9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736" name="Google Shape;736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748" name="Google Shape;748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754" name="Google Shape;754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62" name="Google Shape;762;p39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4" name="Google Shape;76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9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767" name="Google Shape;76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9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770" name="Google Shape;7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9"/>
          <p:cNvSpPr/>
          <p:nvPr/>
        </p:nvSpPr>
        <p:spPr>
          <a:xfrm>
            <a:off x="1683055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9"/>
          <p:cNvSpPr/>
          <p:nvPr/>
        </p:nvSpPr>
        <p:spPr>
          <a:xfrm>
            <a:off x="799218" y="2924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9"/>
          <p:cNvSpPr/>
          <p:nvPr/>
        </p:nvSpPr>
        <p:spPr>
          <a:xfrm>
            <a:off x="1084753" y="3982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40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40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782" name="Google Shape;782;p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s-CO" dirty="0"/>
              <a:t>Introducción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Conexion Con Oracle 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645856" y="1307122"/>
            <a:ext cx="7852287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09700" lvl="3" indent="0">
              <a:buNone/>
            </a:pPr>
            <a:r>
              <a:rPr lang="fr-FR" sz="2000" dirty="0">
                <a:latin typeface="Perpetua" panose="02020502060401020303" pitchFamily="18" charset="0"/>
              </a:rPr>
              <a:t>import </a:t>
            </a:r>
            <a:r>
              <a:rPr lang="fr-FR" sz="2000" dirty="0" err="1">
                <a:latin typeface="Perpetua" panose="02020502060401020303" pitchFamily="18" charset="0"/>
              </a:rPr>
              <a:t>cx_Oracle</a:t>
            </a:r>
            <a:endParaRPr lang="fr-FR" sz="2000" dirty="0">
              <a:latin typeface="Perpetua" panose="02020502060401020303" pitchFamily="18" charset="0"/>
            </a:endParaRPr>
          </a:p>
          <a:p>
            <a:pPr marL="1409700" lvl="3" indent="0">
              <a:buNone/>
            </a:pPr>
            <a:r>
              <a:rPr lang="fr-FR" sz="2000" dirty="0">
                <a:latin typeface="Perpetua" panose="02020502060401020303" pitchFamily="18" charset="0"/>
              </a:rPr>
              <a:t>con = </a:t>
            </a:r>
            <a:r>
              <a:rPr lang="fr-FR" sz="2000" dirty="0" err="1">
                <a:latin typeface="Perpetua" panose="02020502060401020303" pitchFamily="18" charset="0"/>
              </a:rPr>
              <a:t>cx_Oracle.connect</a:t>
            </a:r>
            <a:r>
              <a:rPr lang="fr-FR" sz="2000" dirty="0">
                <a:latin typeface="Perpetua" panose="02020502060401020303" pitchFamily="18" charset="0"/>
              </a:rPr>
              <a:t>(</a:t>
            </a:r>
            <a:r>
              <a:rPr lang="fr-FR" sz="2000" b="1" dirty="0" err="1">
                <a:latin typeface="Perpetua" panose="02020502060401020303" pitchFamily="18" charset="0"/>
              </a:rPr>
              <a:t>usuario</a:t>
            </a:r>
            <a:r>
              <a:rPr lang="fr-FR" sz="2000" dirty="0">
                <a:latin typeface="Perpetua" panose="02020502060401020303" pitchFamily="18" charset="0"/>
              </a:rPr>
              <a:t>/</a:t>
            </a:r>
            <a:r>
              <a:rPr lang="fr-FR" sz="2000" b="1" dirty="0">
                <a:latin typeface="Perpetua" panose="02020502060401020303" pitchFamily="18" charset="0"/>
              </a:rPr>
              <a:t>contraseña</a:t>
            </a:r>
            <a:r>
              <a:rPr lang="fr-FR" sz="2000" dirty="0">
                <a:latin typeface="Perpetua" panose="02020502060401020303" pitchFamily="18" charset="0"/>
              </a:rPr>
              <a:t>@127.0.0.1/</a:t>
            </a:r>
            <a:r>
              <a:rPr lang="fr-FR" sz="2000" dirty="0" err="1">
                <a:latin typeface="Perpetua" panose="02020502060401020303" pitchFamily="18" charset="0"/>
              </a:rPr>
              <a:t>orcl</a:t>
            </a:r>
            <a:r>
              <a:rPr lang="fr-FR" sz="2000" dirty="0">
                <a:latin typeface="Perpetua" panose="02020502060401020303" pitchFamily="18" charset="0"/>
              </a:rPr>
              <a:t>')</a:t>
            </a:r>
          </a:p>
          <a:p>
            <a:pPr marL="1409700" lvl="3" indent="0">
              <a:buNone/>
            </a:pPr>
            <a:r>
              <a:rPr lang="fr-FR" sz="2000" dirty="0" err="1">
                <a:latin typeface="Perpetua" panose="02020502060401020303" pitchFamily="18" charset="0"/>
              </a:rPr>
              <a:t>print</a:t>
            </a:r>
            <a:r>
              <a:rPr lang="fr-FR" sz="2000" dirty="0">
                <a:latin typeface="Perpetua" panose="02020502060401020303" pitchFamily="18" charset="0"/>
              </a:rPr>
              <a:t>  </a:t>
            </a:r>
            <a:r>
              <a:rPr lang="fr-FR" sz="2000" dirty="0" err="1">
                <a:latin typeface="Perpetua" panose="02020502060401020303" pitchFamily="18" charset="0"/>
              </a:rPr>
              <a:t>con.version</a:t>
            </a:r>
            <a:endParaRPr lang="fr-FR" sz="2000" dirty="0">
              <a:latin typeface="Perpetua" panose="02020502060401020303" pitchFamily="18" charset="0"/>
            </a:endParaRPr>
          </a:p>
          <a:p>
            <a:pPr marL="1409700" lvl="3" indent="0">
              <a:buNone/>
            </a:pPr>
            <a:r>
              <a:rPr lang="fr-FR" sz="2000" dirty="0" err="1">
                <a:latin typeface="Perpetua" panose="02020502060401020303" pitchFamily="18" charset="0"/>
              </a:rPr>
              <a:t>con.close</a:t>
            </a:r>
            <a:r>
              <a:rPr lang="fr-FR" sz="2000" dirty="0">
                <a:latin typeface="Perpetua" panose="02020502060401020303" pitchFamily="18" charset="0"/>
              </a:rPr>
              <a:t>()</a:t>
            </a:r>
          </a:p>
          <a:p>
            <a:pPr marL="38100" lvl="0" indent="0">
              <a:buNone/>
            </a:pPr>
            <a:br>
              <a:rPr lang="es-MX" sz="1800" dirty="0"/>
            </a:br>
            <a:r>
              <a:rPr lang="es-MX" dirty="0"/>
              <a:t>El módulo </a:t>
            </a:r>
            <a:r>
              <a:rPr lang="es-MX" dirty="0" err="1"/>
              <a:t>cx_Oracle</a:t>
            </a:r>
            <a:r>
              <a:rPr lang="es-MX" dirty="0"/>
              <a:t> se importa a fin de proveer la interfaz API que se necesita para acceder a la base de datos de Oracle. </a:t>
            </a:r>
            <a:endParaRPr sz="18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Conexión Con Oracle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800" dirty="0"/>
              <a:t>El método </a:t>
            </a:r>
            <a:r>
              <a:rPr lang="es-MX" sz="1800" b="1" dirty="0" err="1"/>
              <a:t>close</a:t>
            </a:r>
            <a:r>
              <a:rPr lang="es-MX" sz="1800" b="1" dirty="0"/>
              <a:t>() </a:t>
            </a:r>
            <a:r>
              <a:rPr lang="es-MX" sz="1800" dirty="0"/>
              <a:t>cierra la conexión. Las conexiones que no sean cerradas explícitamente se anularán al término de la secuencia de comandos.</a:t>
            </a:r>
            <a:br>
              <a:rPr lang="es-MX" sz="1800" dirty="0"/>
            </a:br>
            <a:endParaRPr sz="1800"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1323049" y="13327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s-MX" sz="1800" dirty="0"/>
              <a:t>El método </a:t>
            </a:r>
            <a:r>
              <a:rPr lang="es-MX" sz="1800" b="1" dirty="0" err="1"/>
              <a:t>connect</a:t>
            </a:r>
            <a:r>
              <a:rPr lang="es-MX" sz="1800" b="1" dirty="0"/>
              <a:t>() </a:t>
            </a:r>
            <a:r>
              <a:rPr lang="es-MX" sz="1800" dirty="0"/>
              <a:t>recibe el usuario , la contraseña y la cadena de conexión. En este caso, se emplea la sintaxis de la cadena de conexión Easy </a:t>
            </a:r>
            <a:r>
              <a:rPr lang="es-MX" sz="1800" dirty="0" err="1"/>
              <a:t>Connect</a:t>
            </a:r>
            <a:r>
              <a:rPr lang="es-MX" sz="1800" dirty="0"/>
              <a:t> de Oracle. Consta de la dirección IP de la máquina del usuario y el nombre de servicio de base de datos "</a:t>
            </a:r>
            <a:r>
              <a:rPr lang="es-MX" sz="1800" dirty="0" err="1"/>
              <a:t>orcl</a:t>
            </a:r>
            <a:r>
              <a:rPr lang="es-MX" sz="1800" dirty="0"/>
              <a:t>".</a:t>
            </a:r>
            <a:br>
              <a:rPr lang="es-MX" sz="1800" dirty="0"/>
            </a:br>
            <a:br>
              <a:rPr lang="es-MX" sz="1800" dirty="0"/>
            </a:br>
            <a:endParaRPr lang="es-MX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Consultas 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fetchone</a:t>
            </a:r>
            <a:r>
              <a:rPr lang="es-MX" b="1" dirty="0"/>
              <a:t>() </a:t>
            </a:r>
            <a:r>
              <a:rPr lang="es-MX" dirty="0"/>
              <a:t>para devolver solo una fila como una tupla</a:t>
            </a:r>
            <a:endParaRPr sz="1800"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1323049" y="13327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execute</a:t>
            </a:r>
            <a:r>
              <a:rPr lang="es-MX" b="1" dirty="0"/>
              <a:t>()</a:t>
            </a:r>
            <a:r>
              <a:rPr lang="es-MX" dirty="0"/>
              <a:t> analiza y ejecuta la instrucción.</a:t>
            </a:r>
            <a:br>
              <a:rPr lang="es-MX" sz="1800" dirty="0"/>
            </a:br>
            <a:br>
              <a:rPr lang="es-MX" sz="1800" dirty="0"/>
            </a:br>
            <a:br>
              <a:rPr lang="es-MX" sz="1800" dirty="0"/>
            </a:b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73422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Consultas </a:t>
            </a:r>
            <a:endParaRPr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fetchall</a:t>
            </a:r>
            <a:r>
              <a:rPr lang="es-MX" b="1" dirty="0"/>
              <a:t>()</a:t>
            </a:r>
            <a:r>
              <a:rPr lang="es-MX" dirty="0"/>
              <a:t> para devolver todas las filas. La salida es una lista (denominación que se usa en Python para designar matrices) de tuplas. Cada tupla contiene los datos de una fila.</a:t>
            </a:r>
            <a:endParaRPr sz="1800"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65;p20">
            <a:extLst>
              <a:ext uri="{FF2B5EF4-FFF2-40B4-BE49-F238E27FC236}">
                <a16:creationId xmlns:a16="http://schemas.microsoft.com/office/drawing/2014/main" id="{1151F9E0-A3BF-444C-86A9-DFF7A626582B}"/>
              </a:ext>
            </a:extLst>
          </p:cNvPr>
          <p:cNvSpPr txBox="1">
            <a:spLocks/>
          </p:cNvSpPr>
          <p:nvPr/>
        </p:nvSpPr>
        <p:spPr>
          <a:xfrm>
            <a:off x="1323049" y="13327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6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s-MX" dirty="0"/>
              <a:t>El método </a:t>
            </a:r>
            <a:r>
              <a:rPr lang="es-MX" b="1" dirty="0" err="1"/>
              <a:t>fetchmany</a:t>
            </a:r>
            <a:r>
              <a:rPr lang="es-MX" b="1" dirty="0"/>
              <a:t>(</a:t>
            </a:r>
            <a:r>
              <a:rPr lang="es-MX" b="1" dirty="0" err="1"/>
              <a:t>numRows</a:t>
            </a:r>
            <a:r>
              <a:rPr lang="es-MX" b="1" dirty="0"/>
              <a:t>=3) </a:t>
            </a:r>
            <a:r>
              <a:rPr lang="es-MX" dirty="0"/>
              <a:t>devuelve una lista de tuplas.</a:t>
            </a:r>
          </a:p>
          <a:p>
            <a:pPr marL="0" indent="0">
              <a:buNone/>
            </a:pPr>
            <a:r>
              <a:rPr lang="es-MX" dirty="0"/>
              <a:t>El parámetro </a:t>
            </a:r>
            <a:r>
              <a:rPr lang="es-MX" dirty="0" err="1"/>
              <a:t>numRows</a:t>
            </a:r>
            <a:r>
              <a:rPr lang="es-MX" dirty="0"/>
              <a:t> indica que el método debería devolver tres filas.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014916765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1246</Words>
  <Application>Microsoft Office PowerPoint</Application>
  <PresentationFormat>Presentación en pantalla (16:9)</PresentationFormat>
  <Paragraphs>190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Perpetua</vt:lpstr>
      <vt:lpstr>Dosis</vt:lpstr>
      <vt:lpstr>Arial</vt:lpstr>
      <vt:lpstr>Roboto</vt:lpstr>
      <vt:lpstr>William template</vt:lpstr>
      <vt:lpstr>Python Connect for Oracle PL OO </vt:lpstr>
      <vt:lpstr>Integrantes </vt:lpstr>
      <vt:lpstr>Agenda</vt:lpstr>
      <vt:lpstr>1. Introducción</vt:lpstr>
      <vt:lpstr>Presentación de PowerPoint</vt:lpstr>
      <vt:lpstr>Conexion Con Oracle </vt:lpstr>
      <vt:lpstr>Conexión Con Oracle</vt:lpstr>
      <vt:lpstr>Consultas </vt:lpstr>
      <vt:lpstr>Consultas </vt:lpstr>
      <vt:lpstr>Uso de funciones y procedimientos almacenados de PL/SQL</vt:lpstr>
      <vt:lpstr>Uso de funciones y procedimientos almacenados de PL/SQL</vt:lpstr>
      <vt:lpstr>Uso de funciones y procedimientos almacenados de PL/SQL</vt:lpstr>
      <vt:lpstr>BIG CONCEPT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Viviana</dc:creator>
  <cp:lastModifiedBy>duban estiven garcia ramos</cp:lastModifiedBy>
  <cp:revision>12</cp:revision>
  <dcterms:modified xsi:type="dcterms:W3CDTF">2020-02-17T00:10:45Z</dcterms:modified>
</cp:coreProperties>
</file>