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85" r:id="rId10"/>
    <p:sldId id="286" r:id="rId11"/>
    <p:sldId id="287" r:id="rId12"/>
    <p:sldId id="288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embeddedFontLst>
    <p:embeddedFont>
      <p:font typeface="Dosis" panose="02010503020202060003" pitchFamily="2" charset="0"/>
      <p:regular r:id="rId36"/>
      <p:bold r:id="rId37"/>
    </p:embeddedFont>
    <p:embeddedFont>
      <p:font typeface="Perpetua" panose="02020502060401020303" pitchFamily="18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7E48E2-568B-4D1F-8ED7-3FE841884CD4}">
  <a:tblStyle styleId="{D37E48E2-568B-4D1F-8ED7-3FE841884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76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1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96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58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0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Python Connect for Oracle PL OO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Uso de funciones y procedimientos almacenados de PL/SQL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698090" y="1332750"/>
            <a:ext cx="7977696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endParaRPr lang="es-MX" sz="1800" dirty="0"/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cur</a:t>
            </a:r>
            <a:r>
              <a:rPr lang="es-MX" sz="1800" dirty="0">
                <a:latin typeface="Perpetua" panose="02020502060401020303" pitchFamily="18" charset="0"/>
              </a:rPr>
              <a:t> = </a:t>
            </a:r>
            <a:r>
              <a:rPr lang="es-MX" sz="1800" dirty="0" err="1">
                <a:latin typeface="Perpetua" panose="02020502060401020303" pitchFamily="18" charset="0"/>
              </a:rPr>
              <a:t>con.cursor</a:t>
            </a:r>
            <a:r>
              <a:rPr lang="es-MX" sz="1800" dirty="0">
                <a:latin typeface="Perpetua" panose="02020502060401020303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s-MX" sz="1800" dirty="0">
                <a:latin typeface="Perpetua" panose="02020502060401020303" pitchFamily="18" charset="0"/>
              </a:rPr>
              <a:t>res = </a:t>
            </a:r>
            <a:r>
              <a:rPr lang="es-MX" sz="1800" dirty="0" err="1">
                <a:latin typeface="Perpetua" panose="02020502060401020303" pitchFamily="18" charset="0"/>
              </a:rPr>
              <a:t>cur.callfunc</a:t>
            </a:r>
            <a:r>
              <a:rPr lang="es-MX" sz="1800" dirty="0">
                <a:latin typeface="Perpetua" panose="02020502060401020303" pitchFamily="18" charset="0"/>
              </a:rPr>
              <a:t>('</a:t>
            </a:r>
            <a:r>
              <a:rPr lang="es-MX" sz="1800" dirty="0" err="1">
                <a:latin typeface="Perpetua" panose="02020502060401020303" pitchFamily="18" charset="0"/>
              </a:rPr>
              <a:t>myfunc</a:t>
            </a:r>
            <a:r>
              <a:rPr lang="es-MX" sz="1800" dirty="0">
                <a:latin typeface="Perpetua" panose="02020502060401020303" pitchFamily="18" charset="0"/>
              </a:rPr>
              <a:t>’, </a:t>
            </a:r>
            <a:r>
              <a:rPr lang="es-MX" sz="1800" dirty="0" err="1">
                <a:latin typeface="Perpetua" panose="02020502060401020303" pitchFamily="18" charset="0"/>
              </a:rPr>
              <a:t>cx_Oracle.NUMBER</a:t>
            </a:r>
            <a:r>
              <a:rPr lang="es-MX" sz="1800" dirty="0">
                <a:latin typeface="Perpetua" panose="02020502060401020303" pitchFamily="18" charset="0"/>
              </a:rPr>
              <a:t>, ('</a:t>
            </a:r>
            <a:r>
              <a:rPr lang="es-MX" sz="1800" dirty="0" err="1">
                <a:latin typeface="Perpetua" panose="02020502060401020303" pitchFamily="18" charset="0"/>
              </a:rPr>
              <a:t>abc</a:t>
            </a:r>
            <a:r>
              <a:rPr lang="es-MX" sz="1800" dirty="0">
                <a:latin typeface="Perpetua" panose="02020502060401020303" pitchFamily="18" charset="0"/>
              </a:rPr>
              <a:t>', 2))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print</a:t>
            </a:r>
            <a:r>
              <a:rPr lang="es-MX" sz="1800" dirty="0">
                <a:latin typeface="Perpetua" panose="02020502060401020303" pitchFamily="18" charset="0"/>
              </a:rPr>
              <a:t> res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se usa </a:t>
            </a:r>
            <a:r>
              <a:rPr lang="es-MX" sz="1800" b="1" dirty="0" err="1"/>
              <a:t>callfunc</a:t>
            </a:r>
            <a:r>
              <a:rPr lang="es-MX" sz="1800" b="1" dirty="0"/>
              <a:t>() </a:t>
            </a:r>
            <a:r>
              <a:rPr lang="es-MX" sz="1800" dirty="0"/>
              <a:t>para ejecutar la función. La constante </a:t>
            </a:r>
            <a:r>
              <a:rPr lang="es-MX" sz="1800" dirty="0" err="1"/>
              <a:t>cx_oracle.NUMBER</a:t>
            </a:r>
            <a:r>
              <a:rPr lang="es-MX" sz="1800" dirty="0"/>
              <a:t> indica que el valor que devuelve la función es numérico. Los dos parámetros de la función de PL/SQL se pasan como tupla y enlazados a los argumentos del parámetro de la función.</a:t>
            </a:r>
            <a:endParaRPr lang="es-MX" sz="1200" dirty="0"/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331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Uso de funciones y procedimientos almacenados de PL/SQL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698090" y="1332750"/>
            <a:ext cx="7977696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endParaRPr lang="es-MX" sz="1800" dirty="0"/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cur</a:t>
            </a:r>
            <a:r>
              <a:rPr lang="es-MX" sz="1800" dirty="0">
                <a:latin typeface="Perpetua" panose="02020502060401020303" pitchFamily="18" charset="0"/>
              </a:rPr>
              <a:t> = </a:t>
            </a:r>
            <a:r>
              <a:rPr lang="es-MX" sz="1800" dirty="0" err="1">
                <a:latin typeface="Perpetua" panose="02020502060401020303" pitchFamily="18" charset="0"/>
              </a:rPr>
              <a:t>con.cursor</a:t>
            </a:r>
            <a:r>
              <a:rPr lang="es-MX" sz="1800" dirty="0">
                <a:latin typeface="Perpetua" panose="02020502060401020303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myvar</a:t>
            </a:r>
            <a:r>
              <a:rPr lang="es-MX" sz="1800" dirty="0">
                <a:latin typeface="Perpetua" panose="02020502060401020303" pitchFamily="18" charset="0"/>
              </a:rPr>
              <a:t> = </a:t>
            </a:r>
            <a:r>
              <a:rPr lang="es-MX" sz="1800" dirty="0" err="1">
                <a:latin typeface="Perpetua" panose="02020502060401020303" pitchFamily="18" charset="0"/>
              </a:rPr>
              <a:t>cur.var</a:t>
            </a:r>
            <a:r>
              <a:rPr lang="es-MX" sz="1800" dirty="0">
                <a:latin typeface="Perpetua" panose="02020502060401020303" pitchFamily="18" charset="0"/>
              </a:rPr>
              <a:t>(</a:t>
            </a:r>
            <a:r>
              <a:rPr lang="es-MX" sz="1800" dirty="0" err="1">
                <a:latin typeface="Perpetua" panose="02020502060401020303" pitchFamily="18" charset="0"/>
              </a:rPr>
              <a:t>cx_Oracle.NUMBER</a:t>
            </a:r>
            <a:r>
              <a:rPr lang="es-MX" sz="1800" dirty="0">
                <a:latin typeface="Perpetua" panose="02020502060401020303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cur.callproc</a:t>
            </a:r>
            <a:r>
              <a:rPr lang="es-MX" sz="1800" dirty="0">
                <a:latin typeface="Perpetua" panose="02020502060401020303" pitchFamily="18" charset="0"/>
              </a:rPr>
              <a:t>('</a:t>
            </a:r>
            <a:r>
              <a:rPr lang="es-MX" sz="1800" dirty="0" err="1">
                <a:latin typeface="Perpetua" panose="02020502060401020303" pitchFamily="18" charset="0"/>
              </a:rPr>
              <a:t>myproc</a:t>
            </a:r>
            <a:r>
              <a:rPr lang="es-MX" sz="1800" dirty="0">
                <a:latin typeface="Perpetua" panose="02020502060401020303" pitchFamily="18" charset="0"/>
              </a:rPr>
              <a:t>', (123, </a:t>
            </a:r>
            <a:r>
              <a:rPr lang="es-MX" sz="1800" dirty="0" err="1">
                <a:latin typeface="Perpetua" panose="02020502060401020303" pitchFamily="18" charset="0"/>
              </a:rPr>
              <a:t>myvar</a:t>
            </a:r>
            <a:r>
              <a:rPr lang="es-MX" sz="1800" dirty="0">
                <a:latin typeface="Perpetua" panose="02020502060401020303" pitchFamily="18" charset="0"/>
              </a:rPr>
              <a:t>))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print</a:t>
            </a:r>
            <a:r>
              <a:rPr lang="es-MX" sz="1800" dirty="0">
                <a:latin typeface="Perpetua" panose="02020502060401020303" pitchFamily="18" charset="0"/>
              </a:rPr>
              <a:t> </a:t>
            </a:r>
            <a:r>
              <a:rPr lang="es-MX" sz="1800" dirty="0" err="1">
                <a:latin typeface="Perpetua" panose="02020502060401020303" pitchFamily="18" charset="0"/>
              </a:rPr>
              <a:t>myvar.getvalue</a:t>
            </a:r>
            <a:r>
              <a:rPr lang="es-MX" sz="1800" dirty="0">
                <a:latin typeface="Perpetua" panose="02020502060401020303" pitchFamily="18" charset="0"/>
              </a:rPr>
              <a:t>()</a:t>
            </a:r>
          </a:p>
          <a:p>
            <a:pPr marL="1371600" lvl="3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Con </a:t>
            </a:r>
            <a:r>
              <a:rPr lang="es-MX" sz="1800" b="1" dirty="0" err="1"/>
              <a:t>callproc</a:t>
            </a:r>
            <a:r>
              <a:rPr lang="es-MX" sz="1800" b="1" dirty="0"/>
              <a:t>() </a:t>
            </a:r>
            <a:r>
              <a:rPr lang="es-MX" sz="1800" dirty="0"/>
              <a:t>hacemos que el procedimiento se ejecute. En él se crea la variable numérica </a:t>
            </a:r>
            <a:r>
              <a:rPr lang="es-MX" sz="1800" dirty="0" err="1"/>
              <a:t>myvar</a:t>
            </a:r>
            <a:r>
              <a:rPr lang="es-MX" sz="1800" dirty="0"/>
              <a:t> que contendrá el parámetro OUT.  El número 123 y el nombre de la variable de retorno se enlazan a los parámetros de la llamada al procedimiento mediante una tupla.</a:t>
            </a:r>
          </a:p>
          <a:p>
            <a:pPr marL="0" indent="0">
              <a:buNone/>
            </a:pPr>
            <a:r>
              <a:rPr lang="es-MX" sz="1800" dirty="0"/>
              <a:t>El método </a:t>
            </a:r>
            <a:r>
              <a:rPr lang="es-MX" sz="1800" dirty="0" err="1"/>
              <a:t>getvalue</a:t>
            </a:r>
            <a:r>
              <a:rPr lang="es-MX" sz="1800" dirty="0"/>
              <a:t>() muestra el valor devuelto. </a:t>
            </a:r>
          </a:p>
        </p:txBody>
      </p:sp>
    </p:spTree>
    <p:extLst>
      <p:ext uri="{BB962C8B-B14F-4D97-AF65-F5344CB8AC3E}">
        <p14:creationId xmlns:p14="http://schemas.microsoft.com/office/powerpoint/2010/main" val="38724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Uso de funciones y procedimientos almacenados de PL/SQL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6508955" y="1021950"/>
            <a:ext cx="2536723" cy="84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La secuencia crea una función llamada </a:t>
            </a:r>
            <a:r>
              <a:rPr lang="es-MX" sz="1600" dirty="0" err="1">
                <a:latin typeface="Roboto" panose="020B0604020202020204" charset="0"/>
                <a:ea typeface="Roboto" panose="020B0604020202020204" charset="0"/>
              </a:rPr>
              <a:t>DCNCallback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(). Se invocará la función cuando cambie una tabla. El parámetro "</a:t>
            </a:r>
            <a:r>
              <a:rPr lang="es-MX" sz="1600" dirty="0" err="1">
                <a:latin typeface="Roboto" panose="020B0604020202020204" charset="0"/>
                <a:ea typeface="Roboto" panose="020B0604020202020204" charset="0"/>
              </a:rPr>
              <a:t>message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" es un objeto </a:t>
            </a:r>
            <a:r>
              <a:rPr lang="es-MX" sz="1600" dirty="0" err="1">
                <a:latin typeface="Roboto" panose="020B0604020202020204" charset="0"/>
                <a:ea typeface="Roboto" panose="020B0604020202020204" charset="0"/>
              </a:rPr>
              <a:t>cx_Oracle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 que contendrá información sobre los cambios. La función solo muestra los tipos de cambios que se produjeron y la identificación de las filas afectadas.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20068B-FEBB-4E44-92F5-B187ACDA9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" t="695" r="1772" b="1700"/>
          <a:stretch/>
        </p:blipFill>
        <p:spPr>
          <a:xfrm>
            <a:off x="594900" y="934065"/>
            <a:ext cx="5825565" cy="41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8700"/>
                </a:solidFill>
              </a:rPr>
              <a:t>BIG CONCEPT</a:t>
            </a:r>
            <a:endParaRPr sz="7200">
              <a:solidFill>
                <a:srgbClr val="FF8700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Google Shape;149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Google Shape;152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5" name="Google Shape;185;p22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{D37E48E2-568B-4D1F-8ED7-3FE841884CD4}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912200" y="874082"/>
            <a:ext cx="8155305" cy="388500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16" name="Google Shape;216;p2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Integrantes 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B7B0A3-7B15-406E-A3D8-197636EA8A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491622" y="1157766"/>
            <a:ext cx="5928690" cy="2687876"/>
          </a:xfrm>
        </p:spPr>
        <p:txBody>
          <a:bodyPr/>
          <a:lstStyle/>
          <a:p>
            <a:r>
              <a:rPr lang="es-CO" dirty="0"/>
              <a:t>Brayan Espinosa Corredor </a:t>
            </a:r>
          </a:p>
          <a:p>
            <a:r>
              <a:rPr lang="es-CO" dirty="0"/>
              <a:t>Angie Viviana Galindo Suarez</a:t>
            </a:r>
          </a:p>
          <a:p>
            <a:r>
              <a:rPr lang="es-CO" dirty="0"/>
              <a:t>Duban Estiven </a:t>
            </a:r>
            <a:r>
              <a:rPr lang="es-CO" dirty="0" err="1"/>
              <a:t>Garcia</a:t>
            </a:r>
            <a:r>
              <a:rPr lang="es-CO" dirty="0"/>
              <a:t> Ramos </a:t>
            </a:r>
          </a:p>
          <a:p>
            <a:r>
              <a:rPr lang="es-CO" dirty="0"/>
              <a:t>Carlos </a:t>
            </a:r>
            <a:r>
              <a:rPr lang="es-CO" dirty="0" err="1"/>
              <a:t>Sebastian</a:t>
            </a:r>
            <a:r>
              <a:rPr lang="es-CO" dirty="0"/>
              <a:t> </a:t>
            </a:r>
            <a:r>
              <a:rPr lang="es-CO" dirty="0" err="1"/>
              <a:t>Rodriguez</a:t>
            </a:r>
            <a:r>
              <a:rPr lang="es-CO" dirty="0"/>
              <a:t> Portillo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D1332577-54C4-4763-B54C-213F4C832E7A}"/>
              </a:ext>
            </a:extLst>
          </p:cNvPr>
          <p:cNvSpPr txBox="1">
            <a:spLocks/>
          </p:cNvSpPr>
          <p:nvPr/>
        </p:nvSpPr>
        <p:spPr>
          <a:xfrm>
            <a:off x="297450" y="3109206"/>
            <a:ext cx="8246782" cy="11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63500" indent="0" algn="ctr">
              <a:buNone/>
            </a:pPr>
            <a:r>
              <a:rPr lang="es-CO" sz="2000" dirty="0"/>
              <a:t>UNIVERSIDAD PEDAGOGICA Y TECNOLOGICA DE COLOMBIA</a:t>
            </a:r>
          </a:p>
          <a:p>
            <a:pPr marL="63500" indent="0" algn="ctr">
              <a:buNone/>
            </a:pPr>
            <a:r>
              <a:rPr lang="es-CO" sz="2000" dirty="0"/>
              <a:t>Sede Central </a:t>
            </a:r>
          </a:p>
          <a:p>
            <a:pPr marL="63500" indent="0" algn="ctr">
              <a:buNone/>
            </a:pPr>
            <a:r>
              <a:rPr lang="es-CO" sz="2000" dirty="0"/>
              <a:t>Tunja</a:t>
            </a:r>
          </a:p>
          <a:p>
            <a:pPr marL="63500" indent="0" algn="ctr">
              <a:buNone/>
            </a:pPr>
            <a:r>
              <a:rPr lang="es-CO" sz="2000" dirty="0"/>
              <a:t>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  <a:endParaRPr sz="12000">
              <a:solidFill>
                <a:srgbClr val="FF8700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5" name="Google Shape;235;p28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67" name="Google Shape;267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195406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74" name="Google Shape;274;p32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5" name="Google Shape;275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2028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15111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1079225" y="1052750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330634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8700"/>
                </a:solidFill>
              </a:rPr>
              <a:t>Agenda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s-CO" sz="2400" b="1" dirty="0">
                <a:solidFill>
                  <a:srgbClr val="FFFFFF"/>
                </a:solidFill>
              </a:rPr>
              <a:t>Introducción</a:t>
            </a:r>
          </a:p>
          <a:p>
            <a:pPr marL="342900" indent="-342900"/>
            <a:r>
              <a:rPr lang="es-CO" sz="2400" b="1" dirty="0">
                <a:solidFill>
                  <a:srgbClr val="FFFFFF"/>
                </a:solidFill>
              </a:rPr>
              <a:t>Referencias </a:t>
            </a:r>
          </a:p>
          <a:p>
            <a:pPr marL="342900" indent="-342900"/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2" name="Google Shape;122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lang="en" sz="1800" b="1"/>
              <a:t>Dosis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lang="en" sz="1800" b="1"/>
              <a:t>Roboto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  <a:endParaRPr sz="1800" b="1">
              <a:solidFill>
                <a:srgbClr val="FF8700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9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Google Shape;327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Google Shape;342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Google Shape;348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9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Google Shape;356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Google Shape;362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Google Shape;370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Google Shape;379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Google Shape;38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Google Shape;385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Google Shape;389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Google Shape;397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9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Google Shape;404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9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Google Shape;410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Google Shape;413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Google Shape;419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Google Shape;422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Google Shape;430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Google Shape;436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Google Shape;445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Google Shape;450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Google Shape;455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Google Shape;460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Google Shape;463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Google Shape;466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Google Shape;470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Google Shape;473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Google Shape;484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9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Google Shape;488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Google Shape;491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Google Shape;496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Google Shape;501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Google Shape;508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Google Shape;518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Google Shape;522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Google Shape;526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Google Shape;532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Google Shape;535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9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Google Shape;543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Google Shape;550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Google Shape;553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9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Google Shape;562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Google Shape;571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Google Shape;574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Google Shape;581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Google Shape;589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Google Shape;593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Google Shape;600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Google Shape;604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Google Shape;608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Google Shape;614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Google Shape;642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Google Shape;666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Google Shape;681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Google Shape;685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Google Shape;692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Google Shape;701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Google Shape;705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Google Shape;711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Google Shape;719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Google Shape;726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Google Shape;736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Google Shape;748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Google Shape;754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62" name="Google Shape;762;p39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Google Shape;76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9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Google Shape;76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Google Shape;7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9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9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782" name="Google Shape;782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s-CO" dirty="0"/>
              <a:t>Introducción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Conexion Con Oracle 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645856" y="1307122"/>
            <a:ext cx="7852287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09700" lvl="3" indent="0">
              <a:buNone/>
            </a:pPr>
            <a:r>
              <a:rPr lang="fr-FR" sz="2000" dirty="0">
                <a:latin typeface="Perpetua" panose="02020502060401020303" pitchFamily="18" charset="0"/>
              </a:rPr>
              <a:t>import </a:t>
            </a:r>
            <a:r>
              <a:rPr lang="fr-FR" sz="2000" dirty="0" err="1">
                <a:latin typeface="Perpetua" panose="02020502060401020303" pitchFamily="18" charset="0"/>
              </a:rPr>
              <a:t>cx_Oracle</a:t>
            </a:r>
            <a:endParaRPr lang="fr-FR" sz="2000" dirty="0">
              <a:latin typeface="Perpetua" panose="02020502060401020303" pitchFamily="18" charset="0"/>
            </a:endParaRPr>
          </a:p>
          <a:p>
            <a:pPr marL="1409700" lvl="3" indent="0">
              <a:buNone/>
            </a:pPr>
            <a:r>
              <a:rPr lang="fr-FR" sz="2000" dirty="0">
                <a:latin typeface="Perpetua" panose="02020502060401020303" pitchFamily="18" charset="0"/>
              </a:rPr>
              <a:t>con = </a:t>
            </a:r>
            <a:r>
              <a:rPr lang="fr-FR" sz="2000" dirty="0" err="1">
                <a:latin typeface="Perpetua" panose="02020502060401020303" pitchFamily="18" charset="0"/>
              </a:rPr>
              <a:t>cx_Oracle.connect</a:t>
            </a:r>
            <a:r>
              <a:rPr lang="fr-FR" sz="2000" dirty="0">
                <a:latin typeface="Perpetua" panose="02020502060401020303" pitchFamily="18" charset="0"/>
              </a:rPr>
              <a:t>(</a:t>
            </a:r>
            <a:r>
              <a:rPr lang="fr-FR" sz="2000" b="1" dirty="0" err="1">
                <a:latin typeface="Perpetua" panose="02020502060401020303" pitchFamily="18" charset="0"/>
              </a:rPr>
              <a:t>usuario</a:t>
            </a:r>
            <a:r>
              <a:rPr lang="fr-FR" sz="2000" dirty="0">
                <a:latin typeface="Perpetua" panose="02020502060401020303" pitchFamily="18" charset="0"/>
              </a:rPr>
              <a:t>/</a:t>
            </a:r>
            <a:r>
              <a:rPr lang="fr-FR" sz="2000" b="1" dirty="0">
                <a:latin typeface="Perpetua" panose="02020502060401020303" pitchFamily="18" charset="0"/>
              </a:rPr>
              <a:t>contraseña</a:t>
            </a:r>
            <a:r>
              <a:rPr lang="fr-FR" sz="2000" dirty="0">
                <a:latin typeface="Perpetua" panose="02020502060401020303" pitchFamily="18" charset="0"/>
              </a:rPr>
              <a:t>@127.0.0.1/</a:t>
            </a:r>
            <a:r>
              <a:rPr lang="fr-FR" sz="2000" dirty="0" err="1">
                <a:latin typeface="Perpetua" panose="02020502060401020303" pitchFamily="18" charset="0"/>
              </a:rPr>
              <a:t>orcl</a:t>
            </a:r>
            <a:r>
              <a:rPr lang="fr-FR" sz="2000" dirty="0">
                <a:latin typeface="Perpetua" panose="02020502060401020303" pitchFamily="18" charset="0"/>
              </a:rPr>
              <a:t>')</a:t>
            </a:r>
          </a:p>
          <a:p>
            <a:pPr marL="1409700" lvl="3" indent="0">
              <a:buNone/>
            </a:pPr>
            <a:r>
              <a:rPr lang="fr-FR" sz="2000" dirty="0" err="1">
                <a:latin typeface="Perpetua" panose="02020502060401020303" pitchFamily="18" charset="0"/>
              </a:rPr>
              <a:t>print</a:t>
            </a:r>
            <a:r>
              <a:rPr lang="fr-FR" sz="2000" dirty="0">
                <a:latin typeface="Perpetua" panose="02020502060401020303" pitchFamily="18" charset="0"/>
              </a:rPr>
              <a:t>  </a:t>
            </a:r>
            <a:r>
              <a:rPr lang="fr-FR" sz="2000" dirty="0" err="1">
                <a:latin typeface="Perpetua" panose="02020502060401020303" pitchFamily="18" charset="0"/>
              </a:rPr>
              <a:t>con.version</a:t>
            </a:r>
            <a:endParaRPr lang="fr-FR" sz="2000" dirty="0">
              <a:latin typeface="Perpetua" panose="02020502060401020303" pitchFamily="18" charset="0"/>
            </a:endParaRPr>
          </a:p>
          <a:p>
            <a:pPr marL="1409700" lvl="3" indent="0">
              <a:buNone/>
            </a:pPr>
            <a:r>
              <a:rPr lang="fr-FR" sz="2000" dirty="0" err="1">
                <a:latin typeface="Perpetua" panose="02020502060401020303" pitchFamily="18" charset="0"/>
              </a:rPr>
              <a:t>con.close</a:t>
            </a:r>
            <a:r>
              <a:rPr lang="fr-FR" sz="2000" dirty="0">
                <a:latin typeface="Perpetua" panose="02020502060401020303" pitchFamily="18" charset="0"/>
              </a:rPr>
              <a:t>()</a:t>
            </a:r>
          </a:p>
          <a:p>
            <a:pPr marL="38100" lvl="0" indent="0">
              <a:buNone/>
            </a:pPr>
            <a:br>
              <a:rPr lang="es-MX" sz="1800" dirty="0"/>
            </a:br>
            <a:r>
              <a:rPr lang="es-MX" dirty="0"/>
              <a:t>El módulo </a:t>
            </a:r>
            <a:r>
              <a:rPr lang="es-MX" dirty="0" err="1"/>
              <a:t>cx_Oracle</a:t>
            </a:r>
            <a:r>
              <a:rPr lang="es-MX" dirty="0"/>
              <a:t> se importa a fin de proveer la interfaz API que se necesita para acceder a la base de datos de Oracle. </a:t>
            </a:r>
            <a:endParaRPr sz="18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Conexión Con Oracle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800" dirty="0"/>
              <a:t>El método </a:t>
            </a:r>
            <a:r>
              <a:rPr lang="es-MX" sz="1800" b="1" dirty="0" err="1"/>
              <a:t>close</a:t>
            </a:r>
            <a:r>
              <a:rPr lang="es-MX" sz="1800" b="1" dirty="0"/>
              <a:t>() </a:t>
            </a:r>
            <a:r>
              <a:rPr lang="es-MX" sz="1800" dirty="0"/>
              <a:t>cierra la conexión. Las conexiones que no sean cerradas explícitamente se anularán al término de la secuencia de comandos.</a:t>
            </a:r>
            <a:br>
              <a:rPr lang="es-MX" sz="1800" dirty="0"/>
            </a:br>
            <a:endParaRPr sz="1800"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1323049" y="13327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s-MX" sz="1800" dirty="0"/>
              <a:t>El método </a:t>
            </a:r>
            <a:r>
              <a:rPr lang="es-MX" sz="1800" b="1" dirty="0" err="1"/>
              <a:t>connect</a:t>
            </a:r>
            <a:r>
              <a:rPr lang="es-MX" sz="1800" b="1" dirty="0"/>
              <a:t>() </a:t>
            </a:r>
            <a:r>
              <a:rPr lang="es-MX" sz="1800" dirty="0"/>
              <a:t>recibe el usuario , la contraseña y la cadena de conexión. En este caso, se emplea la sintaxis de la cadena de conexión Easy </a:t>
            </a:r>
            <a:r>
              <a:rPr lang="es-MX" sz="1800" dirty="0" err="1"/>
              <a:t>Connect</a:t>
            </a:r>
            <a:r>
              <a:rPr lang="es-MX" sz="1800" dirty="0"/>
              <a:t> de Oracle. Consta de la dirección IP de la máquina del usuario y el nombre de servicio de base de datos "</a:t>
            </a:r>
            <a:r>
              <a:rPr lang="es-MX" sz="1800" dirty="0" err="1"/>
              <a:t>orcl</a:t>
            </a:r>
            <a:r>
              <a:rPr lang="es-MX" sz="1800" dirty="0"/>
              <a:t>".</a:t>
            </a:r>
            <a:br>
              <a:rPr lang="es-MX" sz="1800" dirty="0"/>
            </a:br>
            <a:br>
              <a:rPr lang="es-MX" sz="1800" dirty="0"/>
            </a:br>
            <a:endParaRPr lang="es-MX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Consultas 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fetchone</a:t>
            </a:r>
            <a:r>
              <a:rPr lang="es-MX" b="1" dirty="0"/>
              <a:t>() </a:t>
            </a:r>
            <a:r>
              <a:rPr lang="es-MX" dirty="0"/>
              <a:t>para devolver solo una fila como una tupla</a:t>
            </a:r>
            <a:endParaRPr sz="1800"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1323049" y="13327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execute</a:t>
            </a:r>
            <a:r>
              <a:rPr lang="es-MX" b="1" dirty="0"/>
              <a:t>()</a:t>
            </a:r>
            <a:r>
              <a:rPr lang="es-MX" dirty="0"/>
              <a:t> analiza y ejecuta la instrucción.</a:t>
            </a:r>
            <a:br>
              <a:rPr lang="es-MX" sz="1800" dirty="0"/>
            </a:br>
            <a:br>
              <a:rPr lang="es-MX" sz="1800" dirty="0"/>
            </a:br>
            <a:br>
              <a:rPr lang="es-MX" sz="1800" dirty="0"/>
            </a:b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73422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Consultas 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fetchall</a:t>
            </a:r>
            <a:r>
              <a:rPr lang="es-MX" b="1" dirty="0"/>
              <a:t>()</a:t>
            </a:r>
            <a:r>
              <a:rPr lang="es-MX" dirty="0"/>
              <a:t> para devolver todas las filas. La salida es una lista (denominación que se usa en Python para designar matrices) de tuplas. Cada tupla contiene los datos de una fila.</a:t>
            </a:r>
            <a:endParaRPr sz="1800"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1323049" y="13327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fetchmany</a:t>
            </a:r>
            <a:r>
              <a:rPr lang="es-MX" b="1" dirty="0"/>
              <a:t>(</a:t>
            </a:r>
            <a:r>
              <a:rPr lang="es-MX" b="1" dirty="0" err="1"/>
              <a:t>numRows</a:t>
            </a:r>
            <a:r>
              <a:rPr lang="es-MX" b="1" dirty="0"/>
              <a:t>=3) </a:t>
            </a:r>
            <a:r>
              <a:rPr lang="es-MX" dirty="0"/>
              <a:t>devuelve una lista de tuplas.</a:t>
            </a:r>
          </a:p>
          <a:p>
            <a:pPr marL="0" indent="0">
              <a:buNone/>
            </a:pPr>
            <a:r>
              <a:rPr lang="es-MX" dirty="0"/>
              <a:t>El parámetro </a:t>
            </a:r>
            <a:r>
              <a:rPr lang="es-MX" dirty="0" err="1"/>
              <a:t>numRows</a:t>
            </a:r>
            <a:r>
              <a:rPr lang="es-MX" dirty="0"/>
              <a:t> indica que el método debería devolver tres filas.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014916765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1210</Words>
  <Application>Microsoft Office PowerPoint</Application>
  <PresentationFormat>Presentación en pantalla (16:9)</PresentationFormat>
  <Paragraphs>189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Dosis</vt:lpstr>
      <vt:lpstr>Roboto</vt:lpstr>
      <vt:lpstr>Perpetua</vt:lpstr>
      <vt:lpstr>Arial</vt:lpstr>
      <vt:lpstr>William template</vt:lpstr>
      <vt:lpstr>Python Connect for Oracle PL OO </vt:lpstr>
      <vt:lpstr>Integrantes </vt:lpstr>
      <vt:lpstr>Agenda</vt:lpstr>
      <vt:lpstr>1. Introducción</vt:lpstr>
      <vt:lpstr>Presentación de PowerPoint</vt:lpstr>
      <vt:lpstr>Conexion Con Oracle </vt:lpstr>
      <vt:lpstr>Conexión Con Oracle</vt:lpstr>
      <vt:lpstr>Consultas </vt:lpstr>
      <vt:lpstr>Consultas </vt:lpstr>
      <vt:lpstr>Uso de funciones y procedimientos almacenados de PL/SQL</vt:lpstr>
      <vt:lpstr>Uso de funciones y procedimientos almacenados de PL/SQL</vt:lpstr>
      <vt:lpstr>Uso de funciones y procedimientos almacenados de PL/SQL</vt:lpstr>
      <vt:lpstr>BIG CONCEPT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Viviana</dc:creator>
  <cp:lastModifiedBy>Angie Viviana Galindo Suárez</cp:lastModifiedBy>
  <cp:revision>10</cp:revision>
  <dcterms:modified xsi:type="dcterms:W3CDTF">2020-01-16T16:17:30Z</dcterms:modified>
</cp:coreProperties>
</file>